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303" r:id="rId5"/>
    <p:sldId id="546" r:id="rId6"/>
    <p:sldId id="548" r:id="rId7"/>
    <p:sldId id="276" r:id="rId8"/>
    <p:sldId id="517" r:id="rId9"/>
    <p:sldId id="518" r:id="rId10"/>
    <p:sldId id="519" r:id="rId11"/>
    <p:sldId id="521" r:id="rId12"/>
    <p:sldId id="522" r:id="rId13"/>
    <p:sldId id="523" r:id="rId14"/>
    <p:sldId id="524" r:id="rId15"/>
    <p:sldId id="525" r:id="rId16"/>
    <p:sldId id="526" r:id="rId17"/>
    <p:sldId id="527" r:id="rId18"/>
    <p:sldId id="528" r:id="rId19"/>
    <p:sldId id="529" r:id="rId20"/>
    <p:sldId id="530" r:id="rId21"/>
    <p:sldId id="531" r:id="rId22"/>
    <p:sldId id="532" r:id="rId23"/>
    <p:sldId id="533" r:id="rId24"/>
    <p:sldId id="509" r:id="rId25"/>
    <p:sldId id="520" r:id="rId26"/>
    <p:sldId id="508" r:id="rId27"/>
    <p:sldId id="511" r:id="rId28"/>
    <p:sldId id="512" r:id="rId29"/>
    <p:sldId id="513" r:id="rId30"/>
    <p:sldId id="514" r:id="rId31"/>
    <p:sldId id="515" r:id="rId32"/>
    <p:sldId id="516" r:id="rId33"/>
    <p:sldId id="534" r:id="rId34"/>
    <p:sldId id="535" r:id="rId35"/>
    <p:sldId id="536" r:id="rId36"/>
    <p:sldId id="537" r:id="rId37"/>
    <p:sldId id="538" r:id="rId38"/>
    <p:sldId id="539" r:id="rId39"/>
    <p:sldId id="547" r:id="rId40"/>
    <p:sldId id="54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36"/>
            <p14:sldId id="537"/>
            <p14:sldId id="538"/>
            <p14:sldId id="539"/>
            <p14:sldId id="547"/>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7728431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032825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hyperlink" Target="https://academy.hsoub.com/uploads/monthly_2020_04/Strategic-Organizational-Alignment.jpg.af9fc9a907585acc07b992f7d98f85ae.jpg"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35693" cy="461665"/>
          </a:xfrm>
          <a:prstGeom prst="rect">
            <a:avLst/>
          </a:prstGeom>
          <a:noFill/>
        </p:spPr>
        <p:txBody>
          <a:bodyPr wrap="none" rtlCol="0">
            <a:spAutoFit/>
          </a:bodyPr>
          <a:lstStyle/>
          <a:p>
            <a:r>
              <a:rPr lang="ar-SA" sz="2400" b="1" dirty="0">
                <a:effectLst/>
                <a:latin typeface="Segoe UI" panose="020B0502040204020203" pitchFamily="34" charset="0"/>
                <a:ea typeface="Times New Roman" panose="02020603050405020304" pitchFamily="18" charset="0"/>
                <a:cs typeface="Segoe UI" panose="020B0502040204020203" pitchFamily="34" charset="0"/>
              </a:rPr>
              <a:t>الأخلاقيات في القيادة التربوية </a:t>
            </a:r>
            <a:endParaRPr lang="en-US" sz="2400" b="1" dirty="0">
              <a:solidFill>
                <a:srgbClr val="00B0F0"/>
              </a:solidFill>
              <a:latin typeface="Segoe UI" panose="020B0502040204020203" pitchFamily="34" charset="0"/>
              <a:cs typeface="Segoe UI" panose="020B0502040204020203" pitchFamily="34" charset="0"/>
            </a:endParaRPr>
          </a:p>
        </p:txBody>
      </p:sp>
      <p:sp>
        <p:nvSpPr>
          <p:cNvPr id="10" name="Rectangle: Rounded Corners 9"/>
          <p:cNvSpPr/>
          <p:nvPr/>
        </p:nvSpPr>
        <p:spPr>
          <a:xfrm>
            <a:off x="6307898" y="3600778"/>
            <a:ext cx="458251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Segoe UI" panose="020B0502040204020203" pitchFamily="34" charset="0"/>
                <a:cs typeface="Segoe UI" panose="020B0502040204020203" pitchFamily="34" charset="0"/>
              </a:rPr>
              <a:t>أ.د/ محمد محمدي مخلص </a:t>
            </a:r>
          </a:p>
          <a:p>
            <a:pPr algn="ctr"/>
            <a:r>
              <a:rPr lang="ar-EG" sz="2400" b="1" dirty="0">
                <a:solidFill>
                  <a:schemeClr val="accent1"/>
                </a:solidFill>
                <a:latin typeface="Segoe UI" panose="020B0502040204020203" pitchFamily="34" charset="0"/>
                <a:cs typeface="Segoe UI" panose="020B0502040204020203" pitchFamily="34" charset="0"/>
              </a:rPr>
              <a:t>أستاذ القيادة التربوية المشارك بالجامعة </a:t>
            </a:r>
            <a:endParaRPr lang="en-US" sz="2400" b="1" dirty="0">
              <a:solidFill>
                <a:schemeClr val="accent1"/>
              </a:solidFill>
              <a:latin typeface="Segoe UI" panose="020B0502040204020203" pitchFamily="34" charset="0"/>
              <a:cs typeface="Segoe UI" panose="020B0502040204020203" pitchFamily="34" charset="0"/>
            </a:endParaRPr>
          </a:p>
        </p:txBody>
      </p:sp>
      <p:sp>
        <p:nvSpPr>
          <p:cNvPr id="11" name="TextBox 10"/>
          <p:cNvSpPr txBox="1"/>
          <p:nvPr/>
        </p:nvSpPr>
        <p:spPr>
          <a:xfrm>
            <a:off x="5273964" y="4802552"/>
            <a:ext cx="6299201" cy="707886"/>
          </a:xfrm>
          <a:prstGeom prst="rect">
            <a:avLst/>
          </a:prstGeom>
          <a:noFill/>
        </p:spPr>
        <p:txBody>
          <a:bodyPr wrap="square" rtlCol="0">
            <a:spAutoFit/>
          </a:bodyPr>
          <a:lstStyle/>
          <a:p>
            <a:pPr algn="ctr"/>
            <a:r>
              <a:rPr lang="ar-EG" sz="2000" b="1" dirty="0">
                <a:solidFill>
                  <a:srgbClr val="FF0000"/>
                </a:solidFill>
                <a:latin typeface="Segoe UI" panose="020B0502040204020203" pitchFamily="34" charset="0"/>
                <a:cs typeface="Segoe UI" panose="020B0502040204020203" pitchFamily="34" charset="0"/>
              </a:rPr>
              <a:t>المحاضرة الثالثة    </a:t>
            </a:r>
          </a:p>
          <a:p>
            <a:pPr algn="ctr"/>
            <a:r>
              <a:rPr lang="ar-EG" sz="2000" b="1" dirty="0">
                <a:solidFill>
                  <a:srgbClr val="FF0000"/>
                </a:solidFill>
                <a:latin typeface="Segoe UI" panose="020B0502040204020203" pitchFamily="34" charset="0"/>
                <a:cs typeface="Segoe UI" panose="020B0502040204020203" pitchFamily="34" charset="0"/>
              </a:rPr>
              <a:t> </a:t>
            </a:r>
            <a:r>
              <a:rPr lang="ar-EG" sz="2000" b="1" kern="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المدخل المفاهيمي للقيادة الأخلاقية </a:t>
            </a:r>
            <a:endParaRPr lang="en-US" sz="2000" b="1" dirty="0">
              <a:solidFill>
                <a:srgbClr val="FF0000"/>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3718647"/>
          </a:xfrm>
          <a:prstGeom prst="rect">
            <a:avLst/>
          </a:prstGeom>
          <a:noFill/>
        </p:spPr>
        <p:txBody>
          <a:bodyPr wrap="square" rtlCol="0">
            <a:spAutoFit/>
          </a:bodyPr>
          <a:lstStyle/>
          <a:p>
            <a:pPr algn="r"/>
            <a:r>
              <a:rPr lang="ar-EG" sz="32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تذكير بالمحاضرة السابقة تناولنا  الموضوعات التالية:</a:t>
            </a:r>
          </a:p>
          <a:p>
            <a:pPr algn="r"/>
            <a:r>
              <a:rPr lang="ar-EG" dirty="0">
                <a:effectLst/>
                <a:latin typeface="Segoe UI" panose="020B0502040204020203" pitchFamily="34" charset="0"/>
                <a:ea typeface="Calibri" panose="020F0502020204030204" pitchFamily="34" charset="0"/>
                <a:cs typeface="Segoe UI" panose="020B0502040204020203" pitchFamily="34" charset="0"/>
              </a:rPr>
              <a:t>1- </a:t>
            </a:r>
            <a:r>
              <a:rPr lang="ar-SA" dirty="0">
                <a:effectLst/>
                <a:latin typeface="Segoe UI" panose="020B0502040204020203" pitchFamily="34" charset="0"/>
                <a:ea typeface="Calibri" panose="020F0502020204030204" pitchFamily="34" charset="0"/>
                <a:cs typeface="Segoe UI" panose="020B0502040204020203" pitchFamily="34" charset="0"/>
              </a:rPr>
              <a:t>تعريفات القيادة</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2- </a:t>
            </a:r>
            <a:r>
              <a:rPr lang="ar-SA" dirty="0">
                <a:effectLst/>
                <a:latin typeface="Segoe UI" panose="020B0502040204020203" pitchFamily="34" charset="0"/>
                <a:ea typeface="Calibri" panose="020F0502020204030204" pitchFamily="34" charset="0"/>
                <a:cs typeface="Segoe UI" panose="020B0502040204020203" pitchFamily="34" charset="0"/>
              </a:rPr>
              <a:t>عناصر القيادة</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3- </a:t>
            </a:r>
            <a:r>
              <a:rPr lang="ar-SA" dirty="0">
                <a:effectLst/>
                <a:latin typeface="Segoe UI" panose="020B0502040204020203" pitchFamily="34" charset="0"/>
                <a:ea typeface="Calibri" panose="020F0502020204030204" pitchFamily="34" charset="0"/>
                <a:cs typeface="Segoe UI" panose="020B0502040204020203" pitchFamily="34" charset="0"/>
              </a:rPr>
              <a:t>أركان القيادة</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4- </a:t>
            </a:r>
            <a:r>
              <a:rPr lang="ar-SA" dirty="0">
                <a:effectLst/>
                <a:latin typeface="Segoe UI" panose="020B0502040204020203" pitchFamily="34" charset="0"/>
                <a:ea typeface="Calibri" panose="020F0502020204030204" pitchFamily="34" charset="0"/>
                <a:cs typeface="Segoe UI" panose="020B0502040204020203" pitchFamily="34" charset="0"/>
              </a:rPr>
              <a:t>المهارات اللازمة للقائد التربوي</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5- </a:t>
            </a:r>
            <a:r>
              <a:rPr lang="ar-SA" dirty="0">
                <a:effectLst/>
                <a:latin typeface="Segoe UI" panose="020B0502040204020203" pitchFamily="34" charset="0"/>
                <a:ea typeface="Calibri" panose="020F0502020204030204" pitchFamily="34" charset="0"/>
                <a:cs typeface="Segoe UI" panose="020B0502040204020203" pitchFamily="34" charset="0"/>
              </a:rPr>
              <a:t>وظائف القيادة والسلوك القيادي</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6- </a:t>
            </a:r>
            <a:r>
              <a:rPr lang="ar-SA" dirty="0">
                <a:effectLst/>
                <a:latin typeface="Segoe UI" panose="020B0502040204020203" pitchFamily="34" charset="0"/>
                <a:ea typeface="Calibri" panose="020F0502020204030204" pitchFamily="34" charset="0"/>
                <a:cs typeface="Segoe UI" panose="020B0502040204020203" pitchFamily="34" charset="0"/>
              </a:rPr>
              <a:t>أنماط القيادة</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7- </a:t>
            </a:r>
            <a:r>
              <a:rPr lang="ar-SA" dirty="0">
                <a:effectLst/>
                <a:latin typeface="Segoe UI" panose="020B0502040204020203" pitchFamily="34" charset="0"/>
                <a:ea typeface="Calibri" panose="020F0502020204030204" pitchFamily="34" charset="0"/>
                <a:cs typeface="Segoe UI" panose="020B0502040204020203" pitchFamily="34" charset="0"/>
              </a:rPr>
              <a:t>نظريات القيادة</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8- </a:t>
            </a:r>
            <a:r>
              <a:rPr lang="ar-SA" dirty="0">
                <a:effectLst/>
                <a:latin typeface="Segoe UI" panose="020B0502040204020203" pitchFamily="34" charset="0"/>
                <a:ea typeface="Calibri" panose="020F0502020204030204" pitchFamily="34" charset="0"/>
                <a:cs typeface="Segoe UI" panose="020B0502040204020203" pitchFamily="34" charset="0"/>
              </a:rPr>
              <a:t>خصائص القيادة التربوية ومتطلباتها</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9- </a:t>
            </a:r>
            <a:r>
              <a:rPr lang="ar-SA" dirty="0">
                <a:effectLst/>
                <a:latin typeface="Segoe UI" panose="020B0502040204020203" pitchFamily="34" charset="0"/>
                <a:ea typeface="Calibri" panose="020F0502020204030204" pitchFamily="34" charset="0"/>
                <a:cs typeface="Segoe UI" panose="020B0502040204020203" pitchFamily="34" charset="0"/>
              </a:rPr>
              <a:t>أسس وقواعد التدريب</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10- </a:t>
            </a:r>
            <a:r>
              <a:rPr lang="ar-SA" dirty="0">
                <a:effectLst/>
                <a:latin typeface="Segoe UI" panose="020B0502040204020203" pitchFamily="34" charset="0"/>
                <a:ea typeface="Calibri" panose="020F0502020204030204" pitchFamily="34" charset="0"/>
                <a:cs typeface="Segoe UI" panose="020B0502040204020203" pitchFamily="34" charset="0"/>
              </a:rPr>
              <a:t>معوقات القيادة التربوية</a:t>
            </a:r>
            <a:r>
              <a:rPr lang="ar-EG" kern="0" dirty="0">
                <a:latin typeface="Segoe UI" panose="020B0502040204020203" pitchFamily="34" charset="0"/>
                <a:cs typeface="Segoe UI" panose="020B0502040204020203" pitchFamily="34" charset="0"/>
                <a:sym typeface="Arial"/>
              </a:rPr>
              <a:t> </a:t>
            </a:r>
            <a:endParaRPr lang="ar-EG" kern="0" dirty="0">
              <a:latin typeface="Segoe UI" panose="020B0502040204020203" pitchFamily="34" charset="0"/>
              <a:ea typeface="Calibri"/>
              <a:cs typeface="Segoe UI" panose="020B0502040204020203" pitchFamily="34" charset="0"/>
              <a:sym typeface="Calibri"/>
            </a:endParaRPr>
          </a:p>
          <a:p>
            <a:pPr algn="r">
              <a:lnSpc>
                <a:spcPct val="150000"/>
              </a:lnSpc>
              <a:buClr>
                <a:srgbClr val="000000"/>
              </a:buClr>
              <a:buFont typeface="Arial"/>
              <a:buNone/>
            </a:pPr>
            <a:r>
              <a:rPr lang="ar-EG" kern="0" dirty="0">
                <a:latin typeface="Segoe UI" panose="020B0502040204020203" pitchFamily="34" charset="0"/>
                <a:cs typeface="Segoe UI" panose="020B0502040204020203" pitchFamily="34" charset="0"/>
                <a:sym typeface="Arial"/>
              </a:rPr>
              <a:t> </a:t>
            </a:r>
            <a:endParaRPr lang="ar-EG" kern="0" dirty="0">
              <a:latin typeface="Segoe UI" panose="020B0502040204020203" pitchFamily="34" charset="0"/>
              <a:ea typeface="Calibri"/>
              <a:cs typeface="Segoe UI" panose="020B0502040204020203" pitchFamily="34" charset="0"/>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3" y="1136132"/>
            <a:ext cx="8702667" cy="3416320"/>
          </a:xfrm>
          <a:prstGeom prst="rect">
            <a:avLst/>
          </a:prstGeom>
          <a:noFill/>
        </p:spPr>
        <p:txBody>
          <a:bodyPr wrap="square" rtlCol="0">
            <a:spAutoFit/>
          </a:bodyPr>
          <a:lstStyle/>
          <a:p>
            <a:pPr algn="r"/>
            <a:r>
              <a:rPr lang="ar-EG"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عناصر المحاضرة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dirty="0">
                <a:effectLst/>
                <a:latin typeface="Segoe UI" panose="020B0502040204020203" pitchFamily="34" charset="0"/>
                <a:ea typeface="Calibri" panose="020F0502020204030204" pitchFamily="34" charset="0"/>
                <a:cs typeface="Segoe UI" panose="020B0502040204020203" pitchFamily="34" charset="0"/>
              </a:rPr>
              <a:t>1- تمهيد </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2- الاخلاق التنظيمية </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3- مفاهيم القيادة الأخلاقية </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4- أبعاد القيادة الأخلاقية </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5- مفاهيم العدالة التنظيمية </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6- مبادئ العدالة التنظيمية</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7- قواعد العدالة التنظيمية</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8- العلاقة بين العدالة التنظيمية والقيادة الأخلاقية </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9- عناصر القيادة الاخلاقية</a:t>
            </a:r>
            <a:r>
              <a:rPr lang="en-GB" dirty="0">
                <a:effectLst/>
                <a:latin typeface="Segoe UI" panose="020B0502040204020203" pitchFamily="34" charset="0"/>
                <a:ea typeface="Calibri" panose="020F0502020204030204" pitchFamily="34" charset="0"/>
                <a:cs typeface="Segoe UI" panose="020B0502040204020203" pitchFamily="34" charset="0"/>
              </a:rPr>
              <a:t/>
            </a:r>
            <a:br>
              <a:rPr lang="en-GB" dirty="0">
                <a:effectLst/>
                <a:latin typeface="Segoe UI" panose="020B0502040204020203" pitchFamily="34" charset="0"/>
                <a:ea typeface="Calibri" panose="020F0502020204030204" pitchFamily="34" charset="0"/>
                <a:cs typeface="Segoe UI" panose="020B0502040204020203" pitchFamily="34" charset="0"/>
              </a:rPr>
            </a:br>
            <a:r>
              <a:rPr lang="ar-EG" dirty="0">
                <a:effectLst/>
                <a:latin typeface="Segoe UI" panose="020B0502040204020203" pitchFamily="34" charset="0"/>
                <a:ea typeface="Calibri" panose="020F0502020204030204" pitchFamily="34" charset="0"/>
                <a:cs typeface="Segoe UI" panose="020B0502040204020203" pitchFamily="34" charset="0"/>
              </a:rPr>
              <a:t>10- سمات القائد الأخلاقي </a:t>
            </a:r>
          </a:p>
          <a:p>
            <a:pPr algn="r"/>
            <a:r>
              <a:rPr lang="ar-EG" kern="0" dirty="0">
                <a:latin typeface="Segoe UI" panose="020B0502040204020203" pitchFamily="34" charset="0"/>
                <a:ea typeface="Calibri" panose="020F0502020204030204" pitchFamily="34" charset="0"/>
                <a:cs typeface="Segoe UI" panose="020B0502040204020203" pitchFamily="34" charset="0"/>
                <a:sym typeface="Calibri"/>
              </a:rPr>
              <a:t>11- معايير البعد الأخلاقي في القيادة </a:t>
            </a:r>
            <a:endParaRPr lang="ar-EG" kern="0" dirty="0">
              <a:latin typeface="Segoe UI" panose="020B0502040204020203" pitchFamily="34" charset="0"/>
              <a:ea typeface="Calibri"/>
              <a:cs typeface="Segoe UI" panose="020B0502040204020203" pitchFamily="34" charset="0"/>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2233945"/>
          </a:xfrm>
          <a:prstGeom prst="rect">
            <a:avLst/>
          </a:prstGeom>
          <a:noFill/>
        </p:spPr>
        <p:txBody>
          <a:bodyPr wrap="square" rtlCol="0">
            <a:spAutoFit/>
          </a:bodyPr>
          <a:lstStyle/>
          <a:p>
            <a:pPr algn="just" rtl="1">
              <a:lnSpc>
                <a:spcPts val="1690"/>
              </a:lnSpc>
              <a:spcAft>
                <a:spcPts val="800"/>
              </a:spcAft>
            </a:pPr>
            <a:r>
              <a:rPr lang="ar-EG" b="1" dirty="0">
                <a:latin typeface="Segoe UI" panose="020B0502040204020203" pitchFamily="34" charset="0"/>
                <a:ea typeface="Calibri" panose="020F0502020204030204" pitchFamily="34" charset="0"/>
                <a:cs typeface="Segoe UI" panose="020B0502040204020203" pitchFamily="34" charset="0"/>
              </a:rPr>
              <a:t>تمهيد: </a:t>
            </a:r>
            <a:endParaRPr lang="en-GB" b="1" dirty="0">
              <a:latin typeface="Segoe UI" panose="020B0502040204020203" pitchFamily="34" charset="0"/>
              <a:ea typeface="Calibri" panose="020F0502020204030204" pitchFamily="34" charset="0"/>
              <a:cs typeface="Segoe UI" panose="020B0502040204020203" pitchFamily="34" charset="0"/>
            </a:endParaRPr>
          </a:p>
          <a:p>
            <a:pPr algn="ctr" rtl="1">
              <a:lnSpc>
                <a:spcPts val="1690"/>
              </a:lnSpc>
              <a:spcAft>
                <a:spcPts val="800"/>
              </a:spcAf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EG" sz="1600" dirty="0">
                <a:effectLst/>
                <a:latin typeface="Segoe UI" panose="020B0502040204020203" pitchFamily="34" charset="0"/>
                <a:ea typeface="Calibri" panose="020F0502020204030204" pitchFamily="34" charset="0"/>
                <a:cs typeface="Segoe UI" panose="020B0502040204020203" pitchFamily="34" charset="0"/>
              </a:rPr>
              <a:t>تعتبر القيادة الأخلاقية جزء من الثقافة السائدة في المنظمة حيث يتم النظر إلى الآثار المترتبة عن الأفعال التي</a:t>
            </a:r>
          </a:p>
          <a:p>
            <a:pPr algn="ctr" rtl="1">
              <a:lnSpc>
                <a:spcPts val="1690"/>
              </a:lnSpc>
              <a:spcAft>
                <a:spcPts val="800"/>
              </a:spcAft>
            </a:pPr>
            <a:r>
              <a:rPr lang="ar-EG" sz="1600" dirty="0">
                <a:effectLst/>
                <a:latin typeface="Segoe UI" panose="020B0502040204020203" pitchFamily="34" charset="0"/>
                <a:ea typeface="Calibri" panose="020F0502020204030204" pitchFamily="34" charset="0"/>
                <a:cs typeface="Segoe UI" panose="020B0502040204020203" pitchFamily="34" charset="0"/>
              </a:rPr>
              <a:t> يقوم بها  القادة والتي يمكن أن تؤثر على  أصحاب المصالح المرتبطة بالمنظمة (موظفين، عملاء، موردين ... الخ)،</a:t>
            </a:r>
          </a:p>
          <a:p>
            <a:pPr algn="ctr" rtl="1">
              <a:lnSpc>
                <a:spcPts val="1690"/>
              </a:lnSpc>
              <a:spcAft>
                <a:spcPts val="800"/>
              </a:spcAft>
            </a:pPr>
            <a:r>
              <a:rPr lang="ar-EG" sz="1600" dirty="0">
                <a:effectLst/>
                <a:latin typeface="Segoe UI" panose="020B0502040204020203" pitchFamily="34" charset="0"/>
                <a:ea typeface="Calibri" panose="020F0502020204030204" pitchFamily="34" charset="0"/>
                <a:cs typeface="Segoe UI" panose="020B0502040204020203" pitchFamily="34" charset="0"/>
              </a:rPr>
              <a:t> حيث تمتاز المنظمة</a:t>
            </a:r>
            <a:r>
              <a:rPr lang="ar-EG" sz="1600" dirty="0">
                <a:latin typeface="Segoe UI" panose="020B0502040204020203" pitchFamily="34" charset="0"/>
                <a:ea typeface="Calibri" panose="020F0502020204030204" pitchFamily="34" charset="0"/>
                <a:cs typeface="Segoe UI" panose="020B0502040204020203" pitchFamily="34" charset="0"/>
              </a:rPr>
              <a:t> </a:t>
            </a:r>
            <a:r>
              <a:rPr lang="ar-EG" sz="1600" dirty="0">
                <a:effectLst/>
                <a:latin typeface="Segoe UI" panose="020B0502040204020203" pitchFamily="34" charset="0"/>
                <a:ea typeface="Calibri" panose="020F0502020204030204" pitchFamily="34" charset="0"/>
                <a:cs typeface="Segoe UI" panose="020B0502040204020203" pitchFamily="34" charset="0"/>
              </a:rPr>
              <a:t> الأخلاقية  ( بالصدق/ العدل / الإنصاف) من خلال تعاملها مع  الجميع ومن ثم أهم أسباب خلق </a:t>
            </a:r>
          </a:p>
          <a:p>
            <a:pPr algn="ctr" rtl="1">
              <a:lnSpc>
                <a:spcPts val="1690"/>
              </a:lnSpc>
              <a:spcAft>
                <a:spcPts val="800"/>
              </a:spcAft>
            </a:pPr>
            <a:r>
              <a:rPr lang="ar-EG" sz="1600" dirty="0">
                <a:effectLst/>
                <a:latin typeface="Segoe UI" panose="020B0502040204020203" pitchFamily="34" charset="0"/>
                <a:ea typeface="Calibri" panose="020F0502020204030204" pitchFamily="34" charset="0"/>
                <a:cs typeface="Segoe UI" panose="020B0502040204020203" pitchFamily="34" charset="0"/>
              </a:rPr>
              <a:t> الثقافة الأخلاقية يتمثل في (خلق  الثقة مع  أصحاب المصلحة، تحسين صورة الشركة ،خلق بيئة ايجابية مؤثرة على </a:t>
            </a:r>
          </a:p>
          <a:p>
            <a:pPr algn="ctr" rtl="1">
              <a:lnSpc>
                <a:spcPts val="1690"/>
              </a:lnSpc>
              <a:spcAft>
                <a:spcPts val="800"/>
              </a:spcAft>
            </a:pPr>
            <a:r>
              <a:rPr lang="ar-EG" sz="1600" dirty="0">
                <a:effectLst/>
                <a:latin typeface="Segoe UI" panose="020B0502040204020203" pitchFamily="34" charset="0"/>
                <a:ea typeface="Calibri" panose="020F0502020204030204" pitchFamily="34" charset="0"/>
                <a:cs typeface="Segoe UI" panose="020B0502040204020203" pitchFamily="34" charset="0"/>
              </a:rPr>
              <a:t> الابتكار،  اتخاذ الخيارات الصحيحة لتحقيق  الاستدامة) </a:t>
            </a:r>
            <a:r>
              <a:rPr lang="en-GB"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وتعتبر القيم والمعايير والمعتقدات الأخلاقية  من ضمن</a:t>
            </a:r>
            <a:endParaRPr lang="ar-EG" sz="1600" dirty="0">
              <a:effectLst/>
              <a:latin typeface="Segoe UI" panose="020B0502040204020203" pitchFamily="34" charset="0"/>
              <a:ea typeface="Calibri" panose="020F0502020204030204" pitchFamily="34" charset="0"/>
              <a:cs typeface="Segoe UI" panose="020B0502040204020203" pitchFamily="34" charset="0"/>
            </a:endParaRPr>
          </a:p>
          <a:p>
            <a:pPr algn="ctr" rtl="1">
              <a:lnSpc>
                <a:spcPts val="1690"/>
              </a:lnSpc>
              <a:spcAft>
                <a:spcPts val="800"/>
              </a:spcAft>
            </a:pPr>
            <a:r>
              <a:rPr lang="ar-SA" sz="1600" dirty="0">
                <a:effectLst/>
                <a:latin typeface="Segoe UI" panose="020B0502040204020203" pitchFamily="34" charset="0"/>
                <a:ea typeface="Calibri" panose="020F0502020204030204" pitchFamily="34" charset="0"/>
                <a:cs typeface="Segoe UI" panose="020B0502040204020203" pitchFamily="34" charset="0"/>
              </a:rPr>
              <a:t> الأخلاق التنظيمية والتي تمثل حجر الأساس لتعامل أصحاب</a:t>
            </a:r>
            <a:r>
              <a:rPr lang="ar-EG"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a:effectLst/>
                <a:latin typeface="Segoe UI" panose="020B0502040204020203" pitchFamily="34" charset="0"/>
                <a:ea typeface="Calibri" panose="020F0502020204030204" pitchFamily="34" charset="0"/>
                <a:cs typeface="Segoe UI" panose="020B0502040204020203" pitchFamily="34" charset="0"/>
              </a:rPr>
              <a:t> المصالح  مع بعضهم البعض</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2423740"/>
          </a:xfrm>
          <a:prstGeom prst="rect">
            <a:avLst/>
          </a:prstGeom>
          <a:noFill/>
        </p:spPr>
        <p:txBody>
          <a:bodyPr wrap="square" rtlCol="0">
            <a:spAutoFit/>
          </a:bodyPr>
          <a:lstStyle/>
          <a:p>
            <a:pPr algn="just" rtl="1" fontAlgn="base">
              <a:spcBef>
                <a:spcPts val="355"/>
              </a:spcBef>
              <a:spcAft>
                <a:spcPts val="1065"/>
              </a:spcAft>
            </a:pPr>
            <a:r>
              <a:rPr lang="ar-EG" sz="1800" b="1"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1- </a:t>
            </a:r>
            <a:r>
              <a:rPr lang="ar-SA" sz="1800" b="1"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ا</a:t>
            </a:r>
            <a:r>
              <a:rPr lang="ar-SA" sz="2400" b="1"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لأخلاق التنظيمية تتكون من العناصر التالية:</a:t>
            </a:r>
            <a:endParaRPr lang="en-GB" sz="2400" b="1"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marL="342900" lvl="0" indent="-342900" algn="just" rtl="1" fontAlgn="base">
              <a:spcBef>
                <a:spcPts val="355"/>
              </a:spcBef>
              <a:spcAft>
                <a:spcPts val="1065"/>
              </a:spcAft>
              <a:buFont typeface="Symbol" panose="05050102010706020507" pitchFamily="18" charset="2"/>
              <a:buChar char=""/>
            </a:pPr>
            <a:r>
              <a:rPr lang="ar-EG" b="1"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الأخلاق الاجتماعية:</a:t>
            </a:r>
            <a:r>
              <a:rPr lang="ar-EG"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تمثل القيم الأخلاقية التي يضيفها نظام قانوني في مجتمع ما من حيث القيم والأعراف السائدة في حياة المجتمع، والتي تقتضي امتثال الإدارة والأفراد  لهذا لقانون.</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lgn="just" rtl="1" fontAlgn="base">
              <a:spcBef>
                <a:spcPts val="355"/>
              </a:spcBef>
              <a:spcAft>
                <a:spcPts val="1065"/>
              </a:spcAft>
              <a:buFont typeface="Symbol" panose="05050102010706020507" pitchFamily="18" charset="2"/>
              <a:buChar char=""/>
            </a:pPr>
            <a:r>
              <a:rPr lang="ar-EG" b="1"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الأخلاق المهنية</a:t>
            </a:r>
            <a:r>
              <a:rPr lang="ar-EG"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وهي القيم الأخلاقية التي تطورها جماعة ما من أجل أن تسيطر على مواردها المتاحة و المهام الموكلة .</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lgn="just" rtl="1" fontAlgn="base">
              <a:spcBef>
                <a:spcPts val="355"/>
              </a:spcBef>
              <a:spcAft>
                <a:spcPts val="1065"/>
              </a:spcAft>
              <a:buFont typeface="Symbol" panose="05050102010706020507" pitchFamily="18" charset="2"/>
              <a:buChar char=""/>
            </a:pPr>
            <a:r>
              <a:rPr lang="en-US" b="1"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EG" b="1"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الأخلاق الشخصية</a:t>
            </a:r>
            <a:r>
              <a:rPr lang="ar-EG"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وهى القيم الأخلاقية التي يعتمدها الأفراد في تنظيم تفاعلاتهم مع الآخرين</a:t>
            </a:r>
            <a:r>
              <a:rPr lang="en-US"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2816925"/>
          </a:xfrm>
          <a:prstGeom prst="rect">
            <a:avLst/>
          </a:prstGeom>
          <a:noFill/>
        </p:spPr>
        <p:txBody>
          <a:bodyPr wrap="square" rtlCol="0">
            <a:spAutoFit/>
          </a:bodyPr>
          <a:lstStyle/>
          <a:p>
            <a:pPr algn="just" rtl="1"/>
            <a:r>
              <a:rPr lang="ar-EG" b="1" dirty="0">
                <a:solidFill>
                  <a:srgbClr val="000000"/>
                </a:solidFill>
                <a:highlight>
                  <a:srgbClr val="FFFF00"/>
                </a:highlight>
                <a:latin typeface="Segoe UI" panose="020B0502040204020203" pitchFamily="34" charset="0"/>
                <a:ea typeface="Calibri" panose="020F0502020204030204" pitchFamily="34" charset="0"/>
                <a:cs typeface="Segoe UI" panose="020B0502040204020203" pitchFamily="34" charset="0"/>
              </a:rPr>
              <a:t>2- </a:t>
            </a:r>
            <a:r>
              <a:rPr lang="ar-SA" sz="2400" b="1" dirty="0">
                <a:solidFill>
                  <a:srgbClr val="000000"/>
                </a:solidFill>
                <a:effectLst/>
                <a:highlight>
                  <a:srgbClr val="FFFF00"/>
                </a:highlight>
                <a:latin typeface="Segoe UI" panose="020B0502040204020203" pitchFamily="34" charset="0"/>
                <a:ea typeface="Calibri" panose="020F0502020204030204" pitchFamily="34" charset="0"/>
                <a:cs typeface="Segoe UI" panose="020B0502040204020203" pitchFamily="34" charset="0"/>
              </a:rPr>
              <a:t> مفهوم القيادة الأخلاقية:</a:t>
            </a:r>
            <a:r>
              <a:rPr lang="ar-SA" sz="2400" dirty="0">
                <a:solidFill>
                  <a:srgbClr val="000000"/>
                </a:solidFill>
                <a:effectLst/>
                <a:highlight>
                  <a:srgbClr val="FFFF00"/>
                </a:highlight>
                <a:latin typeface="Segoe UI" panose="020B0502040204020203" pitchFamily="34" charset="0"/>
                <a:ea typeface="Calibri" panose="020F0502020204030204" pitchFamily="34" charset="0"/>
                <a:cs typeface="Segoe UI" panose="020B0502040204020203" pitchFamily="34" charset="0"/>
              </a:rPr>
              <a:t>  </a:t>
            </a:r>
            <a:endParaRPr lang="ar-EG" sz="2400" dirty="0">
              <a:solidFill>
                <a:srgbClr val="000000"/>
              </a:solidFill>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just" rtl="1"/>
            <a:r>
              <a:rPr lang="ar-SA"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أن التعامل مع ثقافات وقيم واتجاهات متنوعة تجعل مفهوم الأخلاق من أكثر المواضيع أهمية وحساسية في المنظمات المعاصرة كونها تشمل جميع جوانب المنظمة وعملياتها</a:t>
            </a:r>
            <a:r>
              <a:rPr lang="ar-EG"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حيث وضح</a:t>
            </a:r>
            <a:r>
              <a:rPr lang="ar-SA" sz="1600" b="1"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أن تجسيد قيم ومناخ وثقافة المنظمة يكون من خلال القيادة والتي </a:t>
            </a:r>
            <a:r>
              <a:rPr lang="ar-SA" sz="1600" dirty="0">
                <a:solidFill>
                  <a:srgbClr val="000000"/>
                </a:solidFill>
                <a:effectLst/>
                <a:highlight>
                  <a:srgbClr val="FFFF00"/>
                </a:highlight>
                <a:latin typeface="Segoe UI" panose="020B0502040204020203" pitchFamily="34" charset="0"/>
                <a:ea typeface="Calibri" panose="020F0502020204030204" pitchFamily="34" charset="0"/>
                <a:cs typeface="Segoe UI" panose="020B0502040204020203" pitchFamily="34" charset="0"/>
              </a:rPr>
              <a:t>تعني تأثير القائد في تابعيه من أجل تحقيق أهداف المنظمة لذا يجب أن تتصف تلك القيادة بالأخلاق لكي تحقق المنفعة لجميع الأفراد في المنظمة والمجتمع ، </a:t>
            </a:r>
            <a:r>
              <a:rPr lang="ar-SA"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و</a:t>
            </a:r>
            <a:r>
              <a:rPr lang="ar-EG"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يمكن وصف القيادة الأخلاقية </a:t>
            </a:r>
            <a:r>
              <a:rPr lang="ar-EG" sz="1600" dirty="0">
                <a:solidFill>
                  <a:srgbClr val="000000"/>
                </a:solidFill>
                <a:effectLst/>
                <a:highlight>
                  <a:srgbClr val="00FF00"/>
                </a:highlight>
                <a:latin typeface="Segoe UI" panose="020B0502040204020203" pitchFamily="34" charset="0"/>
                <a:ea typeface="Times New Roman" panose="02020603050405020304" pitchFamily="18" charset="0"/>
                <a:cs typeface="Segoe UI" panose="020B0502040204020203" pitchFamily="34" charset="0"/>
              </a:rPr>
              <a:t>بأنها محاولة لنشر العدالة </a:t>
            </a:r>
            <a:r>
              <a:rPr lang="ar-EG"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وإظهار الاحترام للخصائص المميزة للآخرين ، بالإضافة إلى الصدق ، والثقة ، والإخلاص ، والنقاء ، وصنع القرار الديمقراطي ، والدعم التشاركي ، والتعاطف، ومن ثم  ينشئ القادة الأخلاقيون نوعًا من الدوافع الذاتية لأنفسهم ودوافع خارجية لأتباعهم باستخدام مؤشرات الروحانية التنظيمية .</a:t>
            </a:r>
            <a:r>
              <a:rPr lang="ar-EG"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endParaRPr lang="en-GB" sz="1600" b="1" kern="100" dirty="0">
              <a:effectLst/>
              <a:latin typeface="Segoe UI" panose="020B0502040204020203" pitchFamily="34" charset="0"/>
              <a:ea typeface="Calibri" panose="020F0502020204030204" pitchFamily="34" charset="0"/>
              <a:cs typeface="Segoe UI" panose="020B0502040204020203" pitchFamily="34" charset="0"/>
            </a:endParaRPr>
          </a:p>
          <a:p>
            <a:pPr lvl="0" algn="r" rtl="1">
              <a:lnSpc>
                <a:spcPct val="107000"/>
              </a:lnSpc>
              <a:spcAft>
                <a:spcPts val="800"/>
              </a:spcAft>
              <a:buSzPts val="1000"/>
              <a:tabLst>
                <a:tab pos="457200" algn="l"/>
              </a:tabLst>
            </a:pPr>
            <a:r>
              <a:rPr lang="ar-SA" sz="1800" b="1"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800" b="1"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1" y="2299854"/>
            <a:ext cx="10453253" cy="2840393"/>
          </a:xfrm>
          <a:prstGeom prst="rect">
            <a:avLst/>
          </a:prstGeom>
          <a:noFill/>
        </p:spPr>
        <p:txBody>
          <a:bodyPr wrap="square" rtlCol="0">
            <a:spAutoFit/>
          </a:bodyPr>
          <a:lstStyle/>
          <a:p>
            <a:pPr algn="just">
              <a:lnSpc>
                <a:spcPct val="107000"/>
              </a:lnSpc>
              <a:spcAft>
                <a:spcPts val="800"/>
              </a:spcAft>
            </a:pPr>
            <a:r>
              <a:rPr lang="ar-SA" sz="2400" b="1" dirty="0">
                <a:effectLst/>
                <a:latin typeface="Segoe UI" panose="020B0502040204020203" pitchFamily="34" charset="0"/>
                <a:ea typeface="Calibri" panose="020F0502020204030204" pitchFamily="34" charset="0"/>
                <a:cs typeface="Segoe UI" panose="020B0502040204020203" pitchFamily="34" charset="0"/>
              </a:rPr>
              <a:t> </a:t>
            </a:r>
            <a:r>
              <a:rPr lang="ar-EG" b="1" dirty="0">
                <a:effectLst/>
                <a:latin typeface="Segoe UI" panose="020B0502040204020203" pitchFamily="34" charset="0"/>
                <a:ea typeface="Calibri" panose="020F0502020204030204" pitchFamily="34" charset="0"/>
                <a:cs typeface="Segoe UI" panose="020B0502040204020203" pitchFamily="34" charset="0"/>
              </a:rPr>
              <a:t>وتعرف القيادة الأخلاقية </a:t>
            </a:r>
            <a:r>
              <a:rPr lang="ar-EG" dirty="0">
                <a:effectLst/>
                <a:highlight>
                  <a:srgbClr val="00FF00"/>
                </a:highlight>
                <a:latin typeface="Segoe UI" panose="020B0502040204020203" pitchFamily="34" charset="0"/>
                <a:ea typeface="Calibri" panose="020F0502020204030204" pitchFamily="34" charset="0"/>
                <a:cs typeface="Segoe UI" panose="020B0502040204020203" pitchFamily="34" charset="0"/>
              </a:rPr>
              <a:t>بأنها السلوك المناسب الذي يظهره الفرد من خلال نشاطاته وعلاقاته الشخصية ،وتعزيز هذا السلوك لدى الأتباع من خلال الاتصال ذي الاتجاهين </a:t>
            </a:r>
            <a:r>
              <a:rPr lang="ar-EG" dirty="0">
                <a:effectLst/>
                <a:latin typeface="Segoe UI" panose="020B0502040204020203" pitchFamily="34" charset="0"/>
                <a:ea typeface="Calibri" panose="020F0502020204030204" pitchFamily="34" charset="0"/>
                <a:cs typeface="Segoe UI" panose="020B0502040204020203" pitchFamily="34" charset="0"/>
              </a:rPr>
              <a:t>والتعزيز واتخاذ القرار</a:t>
            </a:r>
            <a:r>
              <a:rPr lang="ar-EG" b="1"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بينما يرى أن القيادة الأخلاقية ه</a:t>
            </a:r>
            <a:r>
              <a:rPr lang="ar-EG" dirty="0">
                <a:effectLst/>
                <a:latin typeface="Segoe UI" panose="020B0502040204020203" pitchFamily="34" charset="0"/>
                <a:ea typeface="Calibri" panose="020F0502020204030204" pitchFamily="34" charset="0"/>
                <a:cs typeface="Segoe UI" panose="020B0502040204020203" pitchFamily="34" charset="0"/>
              </a:rPr>
              <a:t>ي</a:t>
            </a:r>
            <a:r>
              <a:rPr lang="ar-SA" dirty="0">
                <a:effectLst/>
                <a:latin typeface="Segoe UI" panose="020B0502040204020203" pitchFamily="34" charset="0"/>
                <a:ea typeface="Calibri" panose="020F0502020204030204" pitchFamily="34" charset="0"/>
                <a:cs typeface="Segoe UI" panose="020B0502040204020203" pitchFamily="34" charset="0"/>
              </a:rPr>
              <a:t> عملية التأثير على الناس للتصرف من خلال المبادئ والقيم والمعتقدات التي تبني على سلوك أخلاقي</a:t>
            </a:r>
            <a:r>
              <a:rPr lang="ar-EG" b="1" dirty="0">
                <a:effectLst/>
                <a:latin typeface="Segoe UI" panose="020B0502040204020203" pitchFamily="34" charset="0"/>
                <a:ea typeface="Calibri" panose="020F0502020204030204" pitchFamily="34" charset="0"/>
                <a:cs typeface="Segoe UI" panose="020B0502040204020203" pitchFamily="34" charset="0"/>
              </a:rPr>
              <a:t>.                                                                                                                     </a:t>
            </a:r>
            <a:r>
              <a:rPr lang="ar-SA" b="1" dirty="0">
                <a:effectLst/>
                <a:latin typeface="Segoe UI" panose="020B0502040204020203" pitchFamily="34" charset="0"/>
                <a:ea typeface="Calibri" panose="020F0502020204030204" pitchFamily="34" charset="0"/>
                <a:cs typeface="Segoe UI" panose="020B0502040204020203" pitchFamily="34" charset="0"/>
              </a:rPr>
              <a:t> </a:t>
            </a:r>
            <a:endParaRPr lang="ar-EG" b="1" dirty="0">
              <a:effectLst/>
              <a:latin typeface="Segoe UI" panose="020B0502040204020203" pitchFamily="34" charset="0"/>
              <a:ea typeface="Calibri" panose="020F0502020204030204" pitchFamily="34" charset="0"/>
              <a:cs typeface="Segoe UI" panose="020B0502040204020203" pitchFamily="34" charset="0"/>
            </a:endParaRPr>
          </a:p>
          <a:p>
            <a:pPr algn="just">
              <a:lnSpc>
                <a:spcPct val="107000"/>
              </a:lnSpc>
              <a:spcAft>
                <a:spcPts val="800"/>
              </a:spcAft>
            </a:pPr>
            <a:r>
              <a:rPr lang="ar-EG" b="1" dirty="0">
                <a:effectLst/>
                <a:latin typeface="Segoe UI" panose="020B0502040204020203" pitchFamily="34" charset="0"/>
                <a:ea typeface="Calibri" panose="020F0502020204030204" pitchFamily="34" charset="0"/>
                <a:cs typeface="Segoe UI" panose="020B0502040204020203" pitchFamily="34" charset="0"/>
              </a:rPr>
              <a:t>كما تعرف على انها </a:t>
            </a:r>
            <a:r>
              <a:rPr lang="ar-SA" dirty="0">
                <a:effectLst/>
                <a:latin typeface="Segoe UI" panose="020B0502040204020203" pitchFamily="34" charset="0"/>
                <a:ea typeface="Calibri" panose="020F0502020204030204" pitchFamily="34" charset="0"/>
                <a:cs typeface="Segoe UI" panose="020B0502040204020203" pitchFamily="34" charset="0"/>
              </a:rPr>
              <a:t>على </a:t>
            </a:r>
            <a:r>
              <a:rPr lang="ar-SA"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أنها التأثر في العاملين لتحق</a:t>
            </a:r>
            <a:r>
              <a:rPr lang="ar-EG"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ي</a:t>
            </a:r>
            <a:r>
              <a:rPr lang="ar-SA"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ق درجة عالية من الكفاءة </a:t>
            </a:r>
            <a:r>
              <a:rPr lang="ar-EG"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والفاعلية</a:t>
            </a:r>
            <a:r>
              <a:rPr lang="ar-SA"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 </a:t>
            </a:r>
            <a:r>
              <a:rPr lang="ar-EG"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وايجاد</a:t>
            </a:r>
            <a:r>
              <a:rPr lang="ar-SA"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 المناخ التنظيمي المنتج الذي </a:t>
            </a:r>
            <a:r>
              <a:rPr lang="ar-EG"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ي</a:t>
            </a:r>
            <a:r>
              <a:rPr lang="ar-SA"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سوده التعامل ضمن الإطار الأخلاقي</a:t>
            </a:r>
            <a:r>
              <a:rPr lang="ar-SA" dirty="0">
                <a:effectLst/>
                <a:latin typeface="Segoe UI" panose="020B0502040204020203" pitchFamily="34" charset="0"/>
                <a:ea typeface="Calibri" panose="020F0502020204030204" pitchFamily="34" charset="0"/>
                <a:cs typeface="Segoe UI" panose="020B0502040204020203" pitchFamily="34" charset="0"/>
              </a:rPr>
              <a:t>، وبما تسمح به ا</a:t>
            </a:r>
            <a:r>
              <a:rPr lang="ar-EG" dirty="0">
                <a:effectLst/>
                <a:latin typeface="Segoe UI" panose="020B0502040204020203" pitchFamily="34" charset="0"/>
                <a:ea typeface="Calibri" panose="020F0502020204030204" pitchFamily="34" charset="0"/>
                <a:cs typeface="Segoe UI" panose="020B0502040204020203" pitchFamily="34" charset="0"/>
              </a:rPr>
              <a:t>لقوانين</a:t>
            </a:r>
            <a:r>
              <a:rPr lang="ar-SA" dirty="0">
                <a:effectLst/>
                <a:latin typeface="Segoe UI" panose="020B0502040204020203" pitchFamily="34" charset="0"/>
                <a:ea typeface="Calibri" panose="020F0502020204030204" pitchFamily="34" charset="0"/>
                <a:cs typeface="Segoe UI" panose="020B0502040204020203" pitchFamily="34" charset="0"/>
              </a:rPr>
              <a:t> والأنظمة</a:t>
            </a:r>
            <a:r>
              <a:rPr lang="ar-EG" dirty="0">
                <a:effectLst/>
                <a:latin typeface="Segoe UI" panose="020B0502040204020203" pitchFamily="34" charset="0"/>
                <a:ea typeface="Calibri" panose="020F0502020204030204" pitchFamily="34" charset="0"/>
                <a:cs typeface="Segoe UI" panose="020B0502040204020203" pitchFamily="34" charset="0"/>
              </a:rPr>
              <a:t>.</a:t>
            </a:r>
            <a:r>
              <a:rPr lang="ar-SA" dirty="0">
                <a:effectLst/>
                <a:latin typeface="Segoe UI" panose="020B0502040204020203" pitchFamily="34" charset="0"/>
                <a:ea typeface="Calibri" panose="020F0502020204030204" pitchFamily="34" charset="0"/>
                <a:cs typeface="Segoe UI" panose="020B0502040204020203" pitchFamily="34" charset="0"/>
              </a:rPr>
              <a:t>ويعرف السلوك الأخلاقي بأنه تلك الأعمال أو السلوكيات للوصول إلى الحد الأدنى من المعايير الأخلاقية</a:t>
            </a:r>
            <a:r>
              <a:rPr lang="ar-SA" b="1" dirty="0">
                <a:effectLst/>
                <a:latin typeface="Segoe UI" panose="020B0502040204020203" pitchFamily="34" charset="0"/>
                <a:ea typeface="Calibri" panose="020F0502020204030204" pitchFamily="34" charset="0"/>
                <a:cs typeface="Segoe UI" panose="020B0502040204020203" pitchFamily="34" charset="0"/>
              </a:rPr>
              <a:t> </a:t>
            </a:r>
            <a:r>
              <a:rPr lang="ar-EG" b="1" dirty="0">
                <a:effectLst/>
                <a:latin typeface="Segoe UI" panose="020B0502040204020203" pitchFamily="34" charset="0"/>
                <a:ea typeface="Calibri" panose="020F0502020204030204" pitchFamily="34" charset="0"/>
                <a:cs typeface="Segoe UI" panose="020B0502040204020203" pitchFamily="34" charset="0"/>
              </a:rPr>
              <a:t>                                                                                                                                                      </a:t>
            </a:r>
            <a:endParaRPr lang="en-GB" b="1"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3826047"/>
          </a:xfrm>
          <a:prstGeom prst="rect">
            <a:avLst/>
          </a:prstGeom>
          <a:noFill/>
        </p:spPr>
        <p:txBody>
          <a:bodyPr wrap="square" rtlCol="0">
            <a:spAutoFit/>
          </a:bodyPr>
          <a:lstStyle/>
          <a:p>
            <a:pPr algn="just" rtl="1" fontAlgn="base">
              <a:spcBef>
                <a:spcPts val="355"/>
              </a:spcBef>
              <a:spcAft>
                <a:spcPts val="1065"/>
              </a:spcAft>
            </a:pPr>
            <a:r>
              <a:rPr lang="ar-EG" sz="2000" b="1"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3- </a:t>
            </a:r>
            <a:r>
              <a:rPr lang="ar-SA" sz="2000" b="1"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أبعاد القيادة الأخلاقية: </a:t>
            </a:r>
            <a:endParaRPr lang="ar-EG" sz="2000" dirty="0">
              <a:solidFill>
                <a:srgbClr val="000000"/>
              </a:solidFill>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algn="just" rtl="1" fontAlgn="base">
              <a:spcBef>
                <a:spcPts val="355"/>
              </a:spcBef>
              <a:spcAft>
                <a:spcPts val="1065"/>
              </a:spcAft>
            </a:pPr>
            <a:r>
              <a:rPr lang="ar-EG" b="1" kern="1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 </a:t>
            </a:r>
            <a:r>
              <a:rPr lang="ar-SA" b="1" kern="100" dirty="0">
                <a:effectLst/>
                <a:latin typeface="Segoe UI" panose="020B0502040204020203" pitchFamily="34" charset="0"/>
                <a:ea typeface="Calibri" panose="020F0502020204030204" pitchFamily="34" charset="0"/>
                <a:cs typeface="Segoe UI" panose="020B0502040204020203" pitchFamily="34" charset="0"/>
              </a:rPr>
              <a:t>الصفات الشخصية: </a:t>
            </a:r>
            <a:r>
              <a:rPr lang="ar-SA" kern="100" dirty="0">
                <a:solidFill>
                  <a:schemeClr val="accent1"/>
                </a:solidFill>
                <a:effectLst/>
                <a:latin typeface="Segoe UI" panose="020B0502040204020203" pitchFamily="34" charset="0"/>
                <a:ea typeface="Calibri" panose="020F0502020204030204" pitchFamily="34" charset="0"/>
                <a:cs typeface="Segoe UI" panose="020B0502040204020203" pitchFamily="34" charset="0"/>
              </a:rPr>
              <a:t>وتشمل التركيبة الفريدة من الخصائص الشخصية، والقيم، والمبادئ الأخلاقية التي يحملها الشخص، علاوة على التجربة الشخصية الأخلاقية</a:t>
            </a:r>
            <a:r>
              <a:rPr lang="en-GB" kern="100" dirty="0">
                <a:effectLst/>
                <a:latin typeface="Segoe UI" panose="020B0502040204020203" pitchFamily="34" charset="0"/>
                <a:ea typeface="Calibri" panose="020F0502020204030204" pitchFamily="34" charset="0"/>
                <a:cs typeface="Segoe UI" panose="020B0502040204020203" pitchFamily="34" charset="0"/>
              </a:rPr>
              <a:t>.</a:t>
            </a:r>
            <a:r>
              <a:rPr lang="ar-SA" kern="100" dirty="0">
                <a:effectLst/>
                <a:latin typeface="Segoe UI" panose="020B0502040204020203" pitchFamily="34" charset="0"/>
                <a:ea typeface="Calibri" panose="020F0502020204030204" pitchFamily="34" charset="0"/>
                <a:cs typeface="Segoe UI" panose="020B0502040204020203" pitchFamily="34" charset="0"/>
              </a:rPr>
              <a:t> فه</a:t>
            </a:r>
            <a:r>
              <a:rPr lang="ar-EG" kern="100" dirty="0">
                <a:effectLst/>
                <a:latin typeface="Segoe UI" panose="020B0502040204020203" pitchFamily="34" charset="0"/>
                <a:ea typeface="Calibri" panose="020F0502020204030204" pitchFamily="34" charset="0"/>
                <a:cs typeface="Segoe UI" panose="020B0502040204020203" pitchFamily="34" charset="0"/>
              </a:rPr>
              <a:t>ي</a:t>
            </a:r>
            <a:r>
              <a:rPr lang="ar-SA" kern="100" dirty="0">
                <a:effectLst/>
                <a:latin typeface="Segoe UI" panose="020B0502040204020203" pitchFamily="34" charset="0"/>
                <a:ea typeface="Calibri" panose="020F0502020204030204" pitchFamily="34" charset="0"/>
                <a:cs typeface="Segoe UI" panose="020B0502040204020203" pitchFamily="34" charset="0"/>
              </a:rPr>
              <a:t> ترتبط بشخصية القائد الأخلاقي و تدخل في بناء الكاريزما القيادية التي يعتمد عليها القائد في التأثير على مرؤوسيه  وتؤهله للتفاعل الإيجابي معهم وتزيد من ثقتهم به من أهم هذه الصفات :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 تحرى الصدق في تعاملاته مع المرؤوسين.</a:t>
            </a:r>
            <a:endParaRPr lang="en-GB"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توافق أقواله مع أفعاله فالمرؤوسون لا يقتنعون إلا بما هو واقع أمامهم.</a:t>
            </a:r>
            <a:endParaRPr lang="en-GB"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النزاهة والأمانة في تصرفاته وسلوكياته.</a:t>
            </a:r>
            <a:endParaRPr lang="en-GB"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en-US"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الاعتراف بأخطائه وتحمل المسؤولية تجاهها.</a:t>
            </a:r>
            <a:endParaRPr lang="en-GB"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spcAft>
                <a:spcPts val="1000"/>
              </a:spcAft>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يتقبل النقد برحابة صدر، ولا يستثار بسهولة، ويفي بوعوده التي يقطعها على نفسه.</a:t>
            </a:r>
            <a:endParaRPr lang="en-GB"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689638" y="1885072"/>
            <a:ext cx="10453255" cy="3481081"/>
          </a:xfrm>
          <a:prstGeom prst="rect">
            <a:avLst/>
          </a:prstGeom>
          <a:noFill/>
        </p:spPr>
        <p:txBody>
          <a:bodyPr wrap="square" rtlCol="0">
            <a:spAutoFit/>
          </a:bodyPr>
          <a:lstStyle/>
          <a:p>
            <a:pPr marL="26670" algn="r">
              <a:lnSpc>
                <a:spcPct val="107000"/>
              </a:lnSpc>
              <a:spcAft>
                <a:spcPts val="800"/>
              </a:spcAft>
              <a:tabLst>
                <a:tab pos="323215" algn="l"/>
              </a:tabLst>
            </a:pPr>
            <a:r>
              <a:rPr lang="ar-EG" sz="1800" b="1" kern="100" dirty="0">
                <a:effectLst/>
                <a:latin typeface="Segoe UI" panose="020B0502040204020203" pitchFamily="34" charset="0"/>
                <a:ea typeface="Calibri" panose="020F0502020204030204" pitchFamily="34" charset="0"/>
                <a:cs typeface="Segoe UI" panose="020B0502040204020203" pitchFamily="34" charset="0"/>
              </a:rPr>
              <a:t>- </a:t>
            </a:r>
            <a:r>
              <a:rPr lang="ar-SA" sz="1800" b="1" kern="100" dirty="0">
                <a:effectLst/>
                <a:latin typeface="Segoe UI" panose="020B0502040204020203" pitchFamily="34" charset="0"/>
                <a:ea typeface="Calibri" panose="020F0502020204030204" pitchFamily="34" charset="0"/>
                <a:cs typeface="Segoe UI" panose="020B0502040204020203" pitchFamily="34" charset="0"/>
              </a:rPr>
              <a:t>الصفات الإدارية: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effectLst/>
                <a:latin typeface="Segoe UI" panose="020B0502040204020203" pitchFamily="34" charset="0"/>
                <a:ea typeface="Calibri" panose="020F0502020204030204" pitchFamily="34" charset="0"/>
                <a:cs typeface="Segoe UI" panose="020B0502040204020203" pitchFamily="34" charset="0"/>
              </a:rPr>
              <a:t>    </a:t>
            </a:r>
            <a:r>
              <a:rPr lang="ar-EG" sz="1800" kern="100" dirty="0">
                <a:effectLst/>
                <a:latin typeface="Segoe UI" panose="020B0502040204020203" pitchFamily="34" charset="0"/>
                <a:ea typeface="Calibri" panose="020F0502020204030204" pitchFamily="34" charset="0"/>
                <a:cs typeface="Segoe UI" panose="020B0502040204020203" pitchFamily="34" charset="0"/>
              </a:rPr>
              <a:t>و</a:t>
            </a:r>
            <a:r>
              <a:rPr lang="ar-SA" sz="1800" kern="100" dirty="0">
                <a:effectLst/>
                <a:latin typeface="Segoe UI" panose="020B0502040204020203" pitchFamily="34" charset="0"/>
                <a:ea typeface="Calibri" panose="020F0502020204030204" pitchFamily="34" charset="0"/>
                <a:cs typeface="Segoe UI" panose="020B0502040204020203" pitchFamily="34" charset="0"/>
              </a:rPr>
              <a:t>هي مجموعة من الصفات التي يجب أن يتحلى بها المدير الأخلاقي والتي تتمثل في</a:t>
            </a:r>
            <a:r>
              <a:rPr lang="ar-EG" sz="1800" kern="100" dirty="0">
                <a:effectLst/>
                <a:latin typeface="Segoe UI" panose="020B0502040204020203" pitchFamily="34" charset="0"/>
                <a:ea typeface="Calibri" panose="020F0502020204030204" pitchFamily="34" charset="0"/>
                <a:cs typeface="Segoe UI" panose="020B0502040204020203" pitchFamily="34" charset="0"/>
              </a:rPr>
              <a:t> الاتي: </a:t>
            </a:r>
            <a:r>
              <a:rPr lang="ar-SA" sz="18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ar-SA" sz="1800" dirty="0">
                <a:effectLst/>
                <a:latin typeface="Segoe UI" panose="020B0502040204020203" pitchFamily="34" charset="0"/>
                <a:ea typeface="Calibri" panose="020F0502020204030204" pitchFamily="34" charset="0"/>
                <a:cs typeface="Segoe UI" panose="020B0502040204020203" pitchFamily="34" charset="0"/>
              </a:rPr>
              <a:t>الحرص على تحقيق رؤية المنظمة وأهدافها.</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en-US" sz="1800" dirty="0">
                <a:effectLst/>
                <a:latin typeface="Segoe UI" panose="020B0502040204020203" pitchFamily="34" charset="0"/>
                <a:ea typeface="Calibri" panose="020F0502020204030204" pitchFamily="34" charset="0"/>
                <a:cs typeface="Segoe UI" panose="020B0502040204020203" pitchFamily="34" charset="0"/>
              </a:rPr>
              <a:t> </a:t>
            </a:r>
            <a:r>
              <a:rPr lang="ar-SA" sz="1800" dirty="0">
                <a:effectLst/>
                <a:latin typeface="Segoe UI" panose="020B0502040204020203" pitchFamily="34" charset="0"/>
                <a:ea typeface="Calibri" panose="020F0502020204030204" pitchFamily="34" charset="0"/>
                <a:cs typeface="Segoe UI" panose="020B0502040204020203" pitchFamily="34" charset="0"/>
              </a:rPr>
              <a:t>تشجيع العاملين على الإبداع والتجديد.</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ar-SA" sz="1800" dirty="0">
                <a:effectLst/>
                <a:latin typeface="Segoe UI" panose="020B0502040204020203" pitchFamily="34" charset="0"/>
                <a:ea typeface="Calibri" panose="020F0502020204030204" pitchFamily="34" charset="0"/>
                <a:cs typeface="Segoe UI" panose="020B0502040204020203" pitchFamily="34" charset="0"/>
              </a:rPr>
              <a:t>يتخذ القرارات العادلة والمتوازنة ويلتزم باللوائح والقوانين والتعليمات الضابطة للعمل.</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en-US" sz="1800" dirty="0">
                <a:effectLst/>
                <a:latin typeface="Segoe UI" panose="020B0502040204020203" pitchFamily="34" charset="0"/>
                <a:ea typeface="Calibri" panose="020F0502020204030204" pitchFamily="34" charset="0"/>
                <a:cs typeface="Segoe UI" panose="020B0502040204020203" pitchFamily="34" charset="0"/>
              </a:rPr>
              <a:t> </a:t>
            </a:r>
            <a:r>
              <a:rPr lang="ar-SA" sz="1800" dirty="0">
                <a:effectLst/>
                <a:latin typeface="Segoe UI" panose="020B0502040204020203" pitchFamily="34" charset="0"/>
                <a:ea typeface="Calibri" panose="020F0502020204030204" pitchFamily="34" charset="0"/>
                <a:cs typeface="Segoe UI" panose="020B0502040204020203" pitchFamily="34" charset="0"/>
              </a:rPr>
              <a:t>يوزع المهام على المرؤوسين حسب قدراتهم ورغباتهم، ويوفر لهم كل التسهيلات لأداء أعمالهم.</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en-US" sz="1800" dirty="0">
                <a:effectLst/>
                <a:latin typeface="Segoe UI" panose="020B0502040204020203" pitchFamily="34" charset="0"/>
                <a:ea typeface="Calibri" panose="020F0502020204030204" pitchFamily="34" charset="0"/>
                <a:cs typeface="Segoe UI" panose="020B0502040204020203" pitchFamily="34" charset="0"/>
              </a:rPr>
              <a:t> </a:t>
            </a:r>
            <a:r>
              <a:rPr lang="ar-SA" sz="1800" dirty="0">
                <a:effectLst/>
                <a:latin typeface="Segoe UI" panose="020B0502040204020203" pitchFamily="34" charset="0"/>
                <a:ea typeface="Calibri" panose="020F0502020204030204" pitchFamily="34" charset="0"/>
                <a:cs typeface="Segoe UI" panose="020B0502040204020203" pitchFamily="34" charset="0"/>
              </a:rPr>
              <a:t>العمل على تنمية قدرات المرؤوسين مهنيًا والارتقاء بكفاءاتهم.</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ar-SA" sz="1800" dirty="0">
                <a:effectLst/>
                <a:latin typeface="Segoe UI" panose="020B0502040204020203" pitchFamily="34" charset="0"/>
                <a:ea typeface="Calibri" panose="020F0502020204030204" pitchFamily="34" charset="0"/>
                <a:cs typeface="Segoe UI" panose="020B0502040204020203" pitchFamily="34" charset="0"/>
              </a:rPr>
              <a:t>مكافأة المجتهدين ومحاسبة المقصرين بعد توضيح جوانب القصور لديهم.</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spcAft>
                <a:spcPts val="1000"/>
              </a:spcAft>
              <a:buFont typeface="Symbol" panose="05050102010706020507" pitchFamily="18" charset="2"/>
              <a:buChar char=""/>
            </a:pPr>
            <a:r>
              <a:rPr lang="ar-SA" sz="1800" dirty="0">
                <a:effectLst/>
                <a:latin typeface="Segoe UI" panose="020B0502040204020203" pitchFamily="34" charset="0"/>
                <a:ea typeface="Calibri" panose="020F0502020204030204" pitchFamily="34" charset="0"/>
                <a:cs typeface="Segoe UI" panose="020B0502040204020203" pitchFamily="34" charset="0"/>
              </a:rPr>
              <a:t>اعتماد معايير واضحة لتقييم أداء العاملين.</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3261149"/>
          </a:xfrm>
          <a:prstGeom prst="rect">
            <a:avLst/>
          </a:prstGeom>
          <a:noFill/>
        </p:spPr>
        <p:txBody>
          <a:bodyPr wrap="square" rtlCol="0">
            <a:spAutoFit/>
          </a:bodyPr>
          <a:lstStyle/>
          <a:p>
            <a:pPr marL="26670" algn="r" rtl="1">
              <a:lnSpc>
                <a:spcPct val="115000"/>
              </a:lnSpc>
              <a:spcAft>
                <a:spcPts val="1000"/>
              </a:spcAft>
            </a:pPr>
            <a:r>
              <a:rPr lang="ar-EG" sz="1800" b="1" dirty="0">
                <a:effectLst/>
                <a:latin typeface="Segoe UI" panose="020B0502040204020203" pitchFamily="34" charset="0"/>
                <a:ea typeface="Calibri" panose="020F0502020204030204" pitchFamily="34" charset="0"/>
                <a:cs typeface="Segoe UI" panose="020B0502040204020203" pitchFamily="34" charset="0"/>
              </a:rPr>
              <a:t>- </a:t>
            </a:r>
            <a:r>
              <a:rPr lang="ar-SA" sz="1800" b="1" dirty="0">
                <a:effectLst/>
                <a:latin typeface="Segoe UI" panose="020B0502040204020203" pitchFamily="34" charset="0"/>
                <a:ea typeface="Calibri" panose="020F0502020204030204" pitchFamily="34" charset="0"/>
                <a:cs typeface="Segoe UI" panose="020B0502040204020203" pitchFamily="34" charset="0"/>
              </a:rPr>
              <a:t>العلاقات الإنسانية</a:t>
            </a:r>
            <a:r>
              <a:rPr lang="en-US" sz="1800" b="1" dirty="0">
                <a:effectLst/>
                <a:latin typeface="Segoe UI" panose="020B0502040204020203" pitchFamily="34" charset="0"/>
                <a:ea typeface="Calibri" panose="020F0502020204030204" pitchFamily="34" charset="0"/>
                <a:cs typeface="Segoe UI" panose="020B0502040204020203" pitchFamily="34" charset="0"/>
              </a:rPr>
              <a:t>:</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effectLst/>
                <a:latin typeface="Segoe UI" panose="020B0502040204020203" pitchFamily="34" charset="0"/>
                <a:ea typeface="Calibri" panose="020F0502020204030204" pitchFamily="34" charset="0"/>
                <a:cs typeface="Segoe UI" panose="020B0502040204020203" pitchFamily="34" charset="0"/>
              </a:rPr>
              <a:t> حيث يحرص القائد الأخلاقي على بناء علاقات إنسانية مع العاملين من خلال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ar-SA" sz="1800" dirty="0">
                <a:effectLst/>
                <a:latin typeface="Segoe UI" panose="020B0502040204020203" pitchFamily="34" charset="0"/>
                <a:ea typeface="Calibri" panose="020F0502020204030204" pitchFamily="34" charset="0"/>
                <a:cs typeface="Segoe UI" panose="020B0502040204020203" pitchFamily="34" charset="0"/>
              </a:rPr>
              <a:t>عدم المحاباة والقدرة على تكوين علاقة اجتماعية طيبة مع مرؤوسيه.</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ar-SA" sz="1800" dirty="0">
                <a:effectLst/>
                <a:latin typeface="Segoe UI" panose="020B0502040204020203" pitchFamily="34" charset="0"/>
                <a:ea typeface="Calibri" panose="020F0502020204030204" pitchFamily="34" charset="0"/>
                <a:cs typeface="Segoe UI" panose="020B0502040204020203" pitchFamily="34" charset="0"/>
              </a:rPr>
              <a:t>احترام وتقدير مشاعر مرؤوسيه وتقدير حاجاتهم الشخصية. </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ar-SA" sz="1800" dirty="0">
                <a:effectLst/>
                <a:latin typeface="Segoe UI" panose="020B0502040204020203" pitchFamily="34" charset="0"/>
                <a:ea typeface="Calibri" panose="020F0502020204030204" pitchFamily="34" charset="0"/>
                <a:cs typeface="Segoe UI" panose="020B0502040204020203" pitchFamily="34" charset="0"/>
              </a:rPr>
              <a:t>التعامل مع مرؤوسيه بتواضع واحترام  وينصت لهم باهتمام.</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en-US" sz="1800" dirty="0">
                <a:effectLst/>
                <a:latin typeface="Segoe UI" panose="020B0502040204020203" pitchFamily="34" charset="0"/>
                <a:ea typeface="Calibri" panose="020F0502020204030204" pitchFamily="34" charset="0"/>
                <a:cs typeface="Segoe UI" panose="020B0502040204020203" pitchFamily="34" charset="0"/>
              </a:rPr>
              <a:t> </a:t>
            </a:r>
            <a:r>
              <a:rPr lang="ar-SA" sz="1800" dirty="0">
                <a:effectLst/>
                <a:latin typeface="Segoe UI" panose="020B0502040204020203" pitchFamily="34" charset="0"/>
                <a:ea typeface="Calibri" panose="020F0502020204030204" pitchFamily="34" charset="0"/>
                <a:cs typeface="Segoe UI" panose="020B0502040204020203" pitchFamily="34" charset="0"/>
              </a:rPr>
              <a:t>مراعاة مشاعرهم ومساعدتهم في حل مشكلاتهم وحفظ أسرارهم.</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spcAft>
                <a:spcPts val="1000"/>
              </a:spcAft>
              <a:buFont typeface="Symbol" panose="05050102010706020507" pitchFamily="18" charset="2"/>
              <a:buChar char=""/>
            </a:pPr>
            <a:r>
              <a:rPr lang="ar-SA" sz="1800" dirty="0">
                <a:effectLst/>
                <a:latin typeface="Segoe UI" panose="020B0502040204020203" pitchFamily="34" charset="0"/>
                <a:ea typeface="Calibri" panose="020F0502020204030204" pitchFamily="34" charset="0"/>
                <a:cs typeface="Segoe UI" panose="020B0502040204020203" pitchFamily="34" charset="0"/>
              </a:rPr>
              <a:t>مشاركة العاملين في مناسباتهم ويحرص على كسب صداقاتهم.</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algn="r"/>
            <a:r>
              <a:rPr lang="ar-SA" sz="2400" kern="0" spc="35"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  </a:t>
            </a:r>
            <a:endParaRPr lang="en-GB" sz="24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089890" y="2281382"/>
            <a:ext cx="10159801" cy="3745384"/>
          </a:xfrm>
          <a:prstGeom prst="rect">
            <a:avLst/>
          </a:prstGeom>
          <a:noFill/>
        </p:spPr>
        <p:txBody>
          <a:bodyPr wrap="square" rtlCol="0">
            <a:spAutoFit/>
          </a:bodyPr>
          <a:lstStyle/>
          <a:p>
            <a:pPr lvl="2" algn="r" rtl="1">
              <a:lnSpc>
                <a:spcPct val="115000"/>
              </a:lnSpc>
              <a:spcAft>
                <a:spcPts val="1000"/>
              </a:spcAft>
            </a:pPr>
            <a:r>
              <a:rPr lang="ar-EG" b="1" dirty="0">
                <a:latin typeface="Segoe UI" panose="020B0502040204020203" pitchFamily="34" charset="0"/>
                <a:ea typeface="Calibri" panose="020F0502020204030204" pitchFamily="34" charset="0"/>
                <a:cs typeface="Segoe UI" panose="020B0502040204020203" pitchFamily="34" charset="0"/>
              </a:rPr>
              <a:t>- </a:t>
            </a:r>
            <a:r>
              <a:rPr lang="ar-SA" b="1" dirty="0">
                <a:effectLst/>
                <a:latin typeface="Segoe UI" panose="020B0502040204020203" pitchFamily="34" charset="0"/>
                <a:ea typeface="Calibri" panose="020F0502020204030204" pitchFamily="34" charset="0"/>
                <a:cs typeface="Segoe UI" panose="020B0502040204020203" pitchFamily="34" charset="0"/>
              </a:rPr>
              <a:t>العمل بروح الفريق</a:t>
            </a:r>
            <a:r>
              <a:rPr lang="en-US" b="1" dirty="0">
                <a:effectLst/>
                <a:latin typeface="Segoe UI" panose="020B0502040204020203" pitchFamily="34" charset="0"/>
                <a:ea typeface="Calibri" panose="020F0502020204030204" pitchFamily="34" charset="0"/>
                <a:cs typeface="Segoe UI" panose="020B0502040204020203" pitchFamily="34" charset="0"/>
              </a:rPr>
              <a:t>:</a:t>
            </a:r>
            <a:endParaRPr lang="en-GB"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kern="100" dirty="0">
                <a:effectLst/>
                <a:latin typeface="Segoe UI" panose="020B0502040204020203" pitchFamily="34" charset="0"/>
                <a:ea typeface="Calibri" panose="020F0502020204030204" pitchFamily="34" charset="0"/>
                <a:cs typeface="Segoe UI" panose="020B0502040204020203" pitchFamily="34" charset="0"/>
              </a:rPr>
              <a:t>       يسعى المدير الأخلاقي إلى:</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 تعزيز ثقة العاملين بأنفسهم وبقدراتهم.</a:t>
            </a:r>
            <a:endParaRPr lang="en-GB"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تنمية روح الفريق والمسؤولية الجماعية والالتزام .</a:t>
            </a:r>
            <a:endParaRPr lang="en-GB"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en-US"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يعزز لديهم روح التعاون والانسجام، والحرص على توفير البيئة المناسبة للتواصل وتنسيق العمل الجماعي.</a:t>
            </a:r>
            <a:endParaRPr lang="en-GB"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تقدير أراء وأفكار التابعين مما يعزز لديهم مهارة صناعة القرارات الجماعية .</a:t>
            </a:r>
            <a:endParaRPr lang="en-GB"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spcAft>
                <a:spcPts val="1000"/>
              </a:spcAft>
              <a:buFont typeface="Symbol" panose="05050102010706020507" pitchFamily="18"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ينسب النجاحات التي تتحقق إليهم إلى تعاونهم واجتهادهم</a:t>
            </a:r>
            <a:endParaRPr lang="en-GB"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fontAlgn="base">
              <a:spcBef>
                <a:spcPts val="355"/>
              </a:spcBef>
              <a:spcAft>
                <a:spcPts val="1065"/>
              </a:spcAft>
              <a:buFont typeface="Symbol" panose="05050102010706020507" pitchFamily="18" charset="2"/>
              <a:buChar char=""/>
            </a:pPr>
            <a:r>
              <a:rPr lang="en-US" dirty="0">
                <a:effectLst/>
                <a:latin typeface="Segoe UI" panose="020B0502040204020203" pitchFamily="34" charset="0"/>
                <a:ea typeface="Times New Roman" panose="02020603050405020304" pitchFamily="18" charset="0"/>
                <a:cs typeface="Segoe UI" panose="020B0502040204020203" pitchFamily="34" charset="0"/>
              </a:rPr>
              <a:t> </a:t>
            </a:r>
            <a:r>
              <a:rPr lang="ar-SA" dirty="0">
                <a:effectLst/>
                <a:latin typeface="Segoe UI" panose="020B0502040204020203" pitchFamily="34" charset="0"/>
                <a:ea typeface="Times New Roman" panose="02020603050405020304" pitchFamily="18" charset="0"/>
                <a:cs typeface="Segoe UI" panose="020B0502040204020203" pitchFamily="34" charset="0"/>
              </a:rPr>
              <a:t>يمثل قدوة للآخرين في سلوكه وتعاملاته</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a:p>
            <a:pPr algn="r" rtl="1">
              <a:lnSpc>
                <a:spcPct val="107000"/>
              </a:lnSpc>
              <a:spcAft>
                <a:spcPts val="800"/>
              </a:spcAft>
            </a:pPr>
            <a:r>
              <a:rPr lang="ar-SA" sz="1800" kern="0" spc="35"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7" y="2084454"/>
            <a:ext cx="10759415" cy="4169988"/>
          </a:xfrm>
          <a:prstGeom prst="rect">
            <a:avLst/>
          </a:prstGeom>
          <a:noFill/>
        </p:spPr>
        <p:txBody>
          <a:bodyPr wrap="square" rtlCol="0">
            <a:spAutoFit/>
          </a:bodyPr>
          <a:lstStyle/>
          <a:p>
            <a:pPr algn="r">
              <a:lnSpc>
                <a:spcPct val="107000"/>
              </a:lnSpc>
              <a:spcAft>
                <a:spcPts val="800"/>
              </a:spcAft>
            </a:pPr>
            <a:r>
              <a:rPr lang="ar-EG" sz="2000" b="1" kern="100" dirty="0">
                <a:latin typeface="Segoe UI" panose="020B0502040204020203" pitchFamily="34" charset="0"/>
                <a:ea typeface="Calibri" panose="020F0502020204030204" pitchFamily="34" charset="0"/>
                <a:cs typeface="Segoe UI" panose="020B0502040204020203" pitchFamily="34" charset="0"/>
              </a:rPr>
              <a:t>4</a:t>
            </a:r>
            <a:r>
              <a:rPr lang="ar-EG" sz="2000" b="1" kern="100" dirty="0">
                <a:effectLst/>
                <a:latin typeface="Segoe UI" panose="020B0502040204020203" pitchFamily="34" charset="0"/>
                <a:ea typeface="Calibri" panose="020F0502020204030204" pitchFamily="34" charset="0"/>
                <a:cs typeface="Segoe UI" panose="020B0502040204020203" pitchFamily="34" charset="0"/>
              </a:rPr>
              <a:t>- </a:t>
            </a:r>
            <a:r>
              <a:rPr lang="ar-SA" sz="2000" b="1" kern="100" dirty="0">
                <a:effectLst/>
                <a:latin typeface="Segoe UI" panose="020B0502040204020203" pitchFamily="34" charset="0"/>
                <a:ea typeface="Calibri" panose="020F0502020204030204" pitchFamily="34" charset="0"/>
                <a:cs typeface="Segoe UI" panose="020B0502040204020203" pitchFamily="34" charset="0"/>
              </a:rPr>
              <a:t>مفهوم العدالة التنظيمية  </a:t>
            </a:r>
            <a:r>
              <a:rPr lang="ar-SA" sz="1600" kern="100" dirty="0">
                <a:effectLst/>
                <a:latin typeface="Segoe UI" panose="020B0502040204020203" pitchFamily="34" charset="0"/>
                <a:ea typeface="Calibri" panose="020F0502020204030204" pitchFamily="34" charset="0"/>
                <a:cs typeface="Segoe UI" panose="020B0502040204020203" pitchFamily="34" charset="0"/>
              </a:rPr>
              <a:t>هي " </a:t>
            </a:r>
            <a:r>
              <a:rPr lang="ar-SA" sz="16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الطريقة التي يحكم من خلالها الفرد على عدالة الأسلوب الذي يستخدمه المدير في التعامل معه على المستويين الوظيفي والإنساني وتعكس عدالة المخرجات وعدالة الإجراءات المستخدمة في توزيع تلك المخرجات).                                     </a:t>
            </a:r>
            <a:r>
              <a:rPr lang="ar-SA" sz="1600" kern="100" dirty="0">
                <a:effectLst/>
                <a:latin typeface="Segoe UI" panose="020B0502040204020203" pitchFamily="34" charset="0"/>
                <a:ea typeface="Calibri" panose="020F0502020204030204" pitchFamily="34" charset="0"/>
                <a:cs typeface="Segoe UI" panose="020B0502040204020203" pitchFamily="34" charset="0"/>
              </a:rPr>
              <a:t>                        </a:t>
            </a:r>
            <a:endParaRPr lang="ar-EG"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   </a:t>
            </a:r>
            <a:r>
              <a:rPr lang="ar-SA" sz="1600" b="1" kern="100" dirty="0">
                <a:effectLst/>
                <a:latin typeface="Segoe UI" panose="020B0502040204020203" pitchFamily="34" charset="0"/>
                <a:ea typeface="Calibri" panose="020F0502020204030204" pitchFamily="34" charset="0"/>
                <a:cs typeface="Segoe UI" panose="020B0502040204020203" pitchFamily="34" charset="0"/>
              </a:rPr>
              <a:t>أهمية العدالة التنظيمية:</a:t>
            </a:r>
            <a:r>
              <a:rPr lang="ar-SA" sz="1600" kern="100" dirty="0">
                <a:effectLst/>
                <a:latin typeface="Segoe UI" panose="020B0502040204020203" pitchFamily="34" charset="0"/>
                <a:ea typeface="Calibri" panose="020F0502020204030204" pitchFamily="34" charset="0"/>
                <a:cs typeface="Segoe UI" panose="020B0502040204020203" pitchFamily="34" charset="0"/>
              </a:rPr>
              <a:t> أشارت العديد من الدراسات إلى أن القيادة الأخلاقية لها تأثير ضمني إيجابي على كل من العاملين والمؤسسة أهم</a:t>
            </a:r>
            <a:r>
              <a:rPr lang="ar-EG" sz="1600" kern="100" dirty="0">
                <a:effectLst/>
                <a:latin typeface="Segoe UI" panose="020B0502040204020203" pitchFamily="34" charset="0"/>
                <a:ea typeface="Calibri" panose="020F0502020204030204" pitchFamily="34" charset="0"/>
                <a:cs typeface="Segoe UI" panose="020B0502040204020203" pitchFamily="34" charset="0"/>
              </a:rPr>
              <a:t>ها:</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Wingdings" panose="05000000000000000000" pitchFamily="2" charset="2"/>
              <a:buChar char=""/>
            </a:pPr>
            <a:r>
              <a:rPr lang="ar-SA" sz="1600" dirty="0">
                <a:effectLst/>
                <a:latin typeface="Segoe UI" panose="020B0502040204020203" pitchFamily="34" charset="0"/>
                <a:ea typeface="Calibri" panose="020F0502020204030204" pitchFamily="34" charset="0"/>
                <a:cs typeface="Segoe UI" panose="020B0502040204020203" pitchFamily="34" charset="0"/>
              </a:rPr>
              <a:t>يولد لديهم الشعور بالانتماء ويعزز الولاء التنظيمي نحو المنظمة التي يعملون فيها.</a:t>
            </a:r>
            <a:endParaRPr lang="en-GB" sz="16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spcAft>
                <a:spcPts val="1000"/>
              </a:spcAft>
              <a:buFont typeface="Wingdings" panose="05000000000000000000" pitchFamily="2" charset="2"/>
              <a:buChar char=""/>
            </a:pPr>
            <a:r>
              <a:rPr lang="ar-SA" sz="1600" dirty="0">
                <a:effectLst/>
                <a:latin typeface="Segoe UI" panose="020B0502040204020203" pitchFamily="34" charset="0"/>
                <a:ea typeface="Calibri" panose="020F0502020204030204" pitchFamily="34" charset="0"/>
                <a:cs typeface="Segoe UI" panose="020B0502040204020203" pitchFamily="34" charset="0"/>
              </a:rPr>
              <a:t>يتحقق لديهم الرضا الوظيفي، مما يدفعهم إلى بذل المزيد من الجهود لرفع مستوى الأداء، حتى لو لم</a:t>
            </a:r>
            <a:endParaRPr lang="en-GB" sz="1600" dirty="0">
              <a:effectLst/>
              <a:latin typeface="Segoe UI" panose="020B0502040204020203" pitchFamily="34" charset="0"/>
              <a:ea typeface="Calibri" panose="020F0502020204030204" pitchFamily="34" charset="0"/>
              <a:cs typeface="Segoe UI" panose="020B0502040204020203" pitchFamily="34" charset="0"/>
            </a:endParaRPr>
          </a:p>
          <a:p>
            <a:pPr marL="233680" algn="r" rtl="1" fontAlgn="base">
              <a:spcBef>
                <a:spcPts val="355"/>
              </a:spcBef>
              <a:spcAft>
                <a:spcPts val="1065"/>
              </a:spcAft>
            </a:pPr>
            <a:r>
              <a:rPr lang="ar-SA" sz="1600" dirty="0">
                <a:effectLst/>
                <a:latin typeface="Segoe UI" panose="020B0502040204020203" pitchFamily="34" charset="0"/>
                <a:ea typeface="Calibri" panose="020F0502020204030204" pitchFamily="34" charset="0"/>
                <a:cs typeface="Segoe UI" panose="020B0502040204020203" pitchFamily="34" charset="0"/>
              </a:rPr>
              <a:t>يطلب منهم ذلك.</a:t>
            </a:r>
            <a:endParaRPr lang="en-GB" sz="1600" dirty="0">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lgn="r" rtl="1" fontAlgn="base">
              <a:spcBef>
                <a:spcPts val="355"/>
              </a:spcBef>
              <a:spcAft>
                <a:spcPts val="1065"/>
              </a:spcAft>
              <a:buFont typeface="Wingdings" panose="05000000000000000000" pitchFamily="2" charset="2"/>
              <a:buChar char=""/>
            </a:pPr>
            <a:r>
              <a:rPr lang="ar-SA" sz="1600" dirty="0">
                <a:effectLst/>
                <a:latin typeface="Segoe UI" panose="020B0502040204020203" pitchFamily="34" charset="0"/>
                <a:ea typeface="Calibri" panose="020F0502020204030204" pitchFamily="34" charset="0"/>
                <a:cs typeface="Segoe UI" panose="020B0502040204020203" pitchFamily="34" charset="0"/>
              </a:rPr>
              <a:t>تلعب دور في تحقيق التكامل التنظيمي بين أفراد المنظمة وتضمن الاستقرار على المدى الطويل</a:t>
            </a:r>
            <a:r>
              <a:rPr lang="ar-SA" sz="1600" dirty="0">
                <a:effectLst/>
                <a:latin typeface="Segoe UI" panose="020B0502040204020203" pitchFamily="34" charset="0"/>
                <a:ea typeface="Times New Roman" panose="02020603050405020304" pitchFamily="18" charset="0"/>
                <a:cs typeface="Segoe UI" panose="020B0502040204020203" pitchFamily="34" charset="0"/>
              </a:rPr>
              <a:t>. </a:t>
            </a:r>
            <a:endParaRPr lang="ar-EG" sz="1600" dirty="0">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lgn="r" rtl="1" fontAlgn="base">
              <a:spcBef>
                <a:spcPts val="355"/>
              </a:spcBef>
              <a:spcAft>
                <a:spcPts val="1065"/>
              </a:spcAft>
              <a:buFont typeface="Wingdings" panose="05000000000000000000" pitchFamily="2" charset="2"/>
              <a:buChar char=""/>
            </a:pPr>
            <a:r>
              <a:rPr lang="ar-SA" sz="1600" dirty="0">
                <a:effectLst/>
                <a:latin typeface="Segoe UI" panose="020B0502040204020203" pitchFamily="34" charset="0"/>
                <a:ea typeface="Calibri" panose="020F0502020204030204" pitchFamily="34" charset="0"/>
                <a:cs typeface="Segoe UI" panose="020B0502040204020203" pitchFamily="34" charset="0"/>
              </a:rPr>
              <a:t>تلعب دور في تحقيق مزايا تنظيمية إذا ما تم تطوير ممارسات وقرارات تصب باتجاه تحقيق العدالة التنظيمية، وهذا بدوره ينعكس على رأس المال البشري والذي يعد أهم مصدر لتحقيق الميزة التنافسية للمنظمة</a:t>
            </a:r>
            <a:r>
              <a:rPr lang="ar-SA" sz="1600" dirty="0">
                <a:effectLst/>
                <a:latin typeface="Segoe UI" panose="020B0502040204020203" pitchFamily="34" charset="0"/>
                <a:ea typeface="Times New Roman" panose="02020603050405020304" pitchFamily="18" charset="0"/>
                <a:cs typeface="Segoe UI" panose="020B0502040204020203" pitchFamily="34" charset="0"/>
              </a:rPr>
              <a:t>.</a:t>
            </a:r>
            <a:r>
              <a:rPr lang="ar-SA" sz="1600" b="1" dirty="0">
                <a:effectLst/>
                <a:latin typeface="Segoe UI" panose="020B0502040204020203" pitchFamily="34" charset="0"/>
                <a:ea typeface="Times New Roman" panose="02020603050405020304" pitchFamily="18" charset="0"/>
                <a:cs typeface="Segoe UI" panose="020B0502040204020203" pitchFamily="34" charset="0"/>
              </a:rPr>
              <a:t> </a:t>
            </a:r>
            <a:endParaRPr lang="ar-EG" sz="1600" b="1"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7" y="5895119"/>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2212316"/>
            <a:ext cx="10667249" cy="2498120"/>
          </a:xfrm>
          <a:prstGeom prst="rect">
            <a:avLst/>
          </a:prstGeom>
          <a:noFill/>
        </p:spPr>
        <p:txBody>
          <a:bodyPr wrap="square" rtlCol="0">
            <a:spAutoFit/>
          </a:bodyPr>
          <a:lstStyle/>
          <a:p>
            <a:pPr marL="342900" lvl="0" indent="-342900" algn="r" rtl="1" fontAlgn="base">
              <a:spcBef>
                <a:spcPts val="355"/>
              </a:spcBef>
              <a:spcAft>
                <a:spcPts val="1065"/>
              </a:spcAft>
              <a:buFont typeface="Wingdings" panose="05000000000000000000" pitchFamily="2"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ترتبط بالعديد من المتغيرات التنظيمية حيث لها تأثير على كل من الرضا الوظيفي، والالتزام التنظيمي ،سلوكيات المواطنة التنظيمية.</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lgn="r" rtl="1" fontAlgn="base">
              <a:spcBef>
                <a:spcPts val="355"/>
              </a:spcBef>
              <a:spcAft>
                <a:spcPts val="1065"/>
              </a:spcAft>
              <a:buFont typeface="Wingdings" panose="05000000000000000000" pitchFamily="2"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إن العدالة التنظيمية تبرز منظومة القيم الاجتماعية والأخلاقية والدينية عند الأفراد، وتحدد طرق التفاعل والنضج للعدالة الشائعة في المنظمة</a:t>
            </a:r>
            <a:r>
              <a:rPr lang="ar-EG" b="1" dirty="0">
                <a:effectLst/>
                <a:latin typeface="Segoe UI" panose="020B0502040204020203" pitchFamily="34" charset="0"/>
                <a:ea typeface="Times New Roman" panose="02020603050405020304" pitchFamily="18" charset="0"/>
                <a:cs typeface="Segoe UI" panose="020B0502040204020203" pitchFamily="34" charset="0"/>
              </a:rPr>
              <a:t>.</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lgn="r" rtl="1" fontAlgn="base">
              <a:spcBef>
                <a:spcPts val="355"/>
              </a:spcBef>
              <a:spcAft>
                <a:spcPts val="1065"/>
              </a:spcAft>
              <a:buFont typeface="Wingdings" panose="05000000000000000000" pitchFamily="2" charset="2"/>
              <a:buChar char=""/>
            </a:pPr>
            <a:r>
              <a:rPr lang="ar-SA" dirty="0">
                <a:effectLst/>
                <a:latin typeface="Segoe UI" panose="020B0502040204020203" pitchFamily="34" charset="0"/>
                <a:ea typeface="Calibri" panose="020F0502020204030204" pitchFamily="34" charset="0"/>
                <a:cs typeface="Segoe UI" panose="020B0502040204020203" pitchFamily="34" charset="0"/>
              </a:rPr>
              <a:t>تعتبر العدالة التنظيمية عامل حاسم لالتزام الموظف بأهداف المنظمة ويزيد من مستوي مشاركته</a:t>
            </a:r>
            <a:r>
              <a:rPr lang="ar-SA" dirty="0">
                <a:effectLst/>
                <a:latin typeface="Segoe UI" panose="020B0502040204020203" pitchFamily="34" charset="0"/>
                <a:ea typeface="Times New Roman" panose="02020603050405020304" pitchFamily="18" charset="0"/>
                <a:cs typeface="Segoe UI" panose="020B0502040204020203" pitchFamily="34" charset="0"/>
              </a:rPr>
              <a:t>.</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a:p>
            <a:pPr algn="r"/>
            <a:r>
              <a:rPr lang="ar-SA" kern="0" spc="35"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49746" y="2212316"/>
            <a:ext cx="10307781" cy="2841099"/>
          </a:xfrm>
          <a:prstGeom prst="rect">
            <a:avLst/>
          </a:prstGeom>
          <a:noFill/>
        </p:spPr>
        <p:txBody>
          <a:bodyPr wrap="square" rtlCol="0">
            <a:spAutoFit/>
          </a:bodyPr>
          <a:lstStyle/>
          <a:p>
            <a:pPr marL="5080" algn="r" rtl="1" fontAlgn="base">
              <a:spcBef>
                <a:spcPts val="355"/>
              </a:spcBef>
              <a:spcAft>
                <a:spcPts val="1065"/>
              </a:spcAft>
            </a:pPr>
            <a:r>
              <a:rPr lang="ar-SA" sz="1800" b="1"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مبادئ العدالة التنظيمية:</a:t>
            </a:r>
            <a:endParaRPr lang="en-GB" sz="1800" dirty="0">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lgn="r" rtl="1">
              <a:lnSpc>
                <a:spcPct val="115000"/>
              </a:lnSpc>
              <a:buFont typeface="Simplified Arabic" panose="02020603050405020304" pitchFamily="18" charset="-78"/>
              <a:buChar char="-"/>
              <a:tabLst>
                <a:tab pos="143510" algn="l"/>
              </a:tabLst>
            </a:pPr>
            <a:r>
              <a:rPr lang="en-US" sz="1800" dirty="0">
                <a:effectLst/>
                <a:latin typeface="Segoe UI" panose="020B0502040204020203" pitchFamily="34" charset="0"/>
                <a:ea typeface="Times New Roman" panose="02020603050405020304" pitchFamily="18" charset="0"/>
                <a:cs typeface="Segoe UI" panose="020B0502040204020203" pitchFamily="34" charset="0"/>
              </a:rPr>
              <a:t> </a:t>
            </a:r>
            <a:r>
              <a:rPr lang="ar-SA" sz="1800" b="1" dirty="0">
                <a:effectLst/>
                <a:latin typeface="Segoe UI" panose="020B0502040204020203" pitchFamily="34" charset="0"/>
                <a:ea typeface="Times New Roman" panose="02020603050405020304" pitchFamily="18" charset="0"/>
                <a:cs typeface="Segoe UI" panose="020B0502040204020203" pitchFamily="34" charset="0"/>
              </a:rPr>
              <a:t>مبدأ المساواة</a:t>
            </a:r>
            <a:r>
              <a:rPr lang="en-US" sz="1800" dirty="0">
                <a:effectLst/>
                <a:latin typeface="Segoe UI" panose="020B0502040204020203" pitchFamily="34" charset="0"/>
                <a:ea typeface="Times New Roman" panose="02020603050405020304" pitchFamily="18" charset="0"/>
                <a:cs typeface="Segoe UI" panose="020B0502040204020203" pitchFamily="34" charset="0"/>
              </a:rPr>
              <a:t>: </a:t>
            </a:r>
            <a:r>
              <a:rPr lang="ar-SA" sz="1800" dirty="0">
                <a:effectLst/>
                <a:latin typeface="Segoe UI" panose="020B0502040204020203" pitchFamily="34" charset="0"/>
                <a:ea typeface="Times New Roman" panose="02020603050405020304" pitchFamily="18" charset="0"/>
                <a:cs typeface="Segoe UI" panose="020B0502040204020203" pitchFamily="34" charset="0"/>
              </a:rPr>
              <a:t>أي تكافؤ الفرص والأجور والحوافز وساعات العمل، و واجبات الوظيفة بين الأفراد العاملين في المنظمة</a:t>
            </a:r>
            <a:r>
              <a:rPr lang="en-US" sz="1800" dirty="0">
                <a:effectLst/>
                <a:latin typeface="Segoe UI" panose="020B0502040204020203" pitchFamily="34" charset="0"/>
                <a:ea typeface="Times New Roman" panose="02020603050405020304" pitchFamily="18" charset="0"/>
                <a:cs typeface="Segoe UI" panose="020B0502040204020203" pitchFamily="34" charset="0"/>
              </a:rPr>
              <a:t>.</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implified Arabic" panose="02020603050405020304" pitchFamily="18" charset="-78"/>
              <a:buChar char="-"/>
              <a:tabLst>
                <a:tab pos="143510" algn="l"/>
              </a:tabLst>
            </a:pPr>
            <a:r>
              <a:rPr lang="ar-SA" sz="1800" b="1" dirty="0">
                <a:effectLst/>
                <a:latin typeface="Segoe UI" panose="020B0502040204020203" pitchFamily="34" charset="0"/>
                <a:ea typeface="Times New Roman" panose="02020603050405020304" pitchFamily="18" charset="0"/>
                <a:cs typeface="Segoe UI" panose="020B0502040204020203" pitchFamily="34" charset="0"/>
              </a:rPr>
              <a:t>المبدأ الأخلاقي</a:t>
            </a:r>
            <a:r>
              <a:rPr lang="en-US" sz="1800" dirty="0">
                <a:effectLst/>
                <a:latin typeface="Segoe UI" panose="020B0502040204020203" pitchFamily="34" charset="0"/>
                <a:ea typeface="Times New Roman" panose="02020603050405020304" pitchFamily="18" charset="0"/>
                <a:cs typeface="Segoe UI" panose="020B0502040204020203" pitchFamily="34" charset="0"/>
              </a:rPr>
              <a:t>: </a:t>
            </a:r>
            <a:r>
              <a:rPr lang="ar-SA" sz="1800" dirty="0">
                <a:effectLst/>
                <a:latin typeface="Segoe UI" panose="020B0502040204020203" pitchFamily="34" charset="0"/>
                <a:ea typeface="Times New Roman" panose="02020603050405020304" pitchFamily="18" charset="0"/>
                <a:cs typeface="Segoe UI" panose="020B0502040204020203" pitchFamily="34" charset="0"/>
              </a:rPr>
              <a:t>ويتمثل في الاستقامة، النزاهة، الشرف، الأمانة، الإخلاص، الصدق</a:t>
            </a:r>
            <a:r>
              <a:rPr lang="en-US" sz="1800" dirty="0">
                <a:effectLst/>
                <a:latin typeface="Segoe UI" panose="020B0502040204020203" pitchFamily="34" charset="0"/>
                <a:ea typeface="Times New Roman" panose="02020603050405020304" pitchFamily="18" charset="0"/>
                <a:cs typeface="Segoe UI" panose="020B0502040204020203" pitchFamily="34" charset="0"/>
              </a:rPr>
              <a:t>.</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buFont typeface="Simplified Arabic" panose="02020603050405020304" pitchFamily="18" charset="-78"/>
              <a:buChar char="-"/>
              <a:tabLst>
                <a:tab pos="143510" algn="l"/>
              </a:tabLst>
            </a:pPr>
            <a:r>
              <a:rPr lang="ar-SA" sz="1800" b="1" dirty="0">
                <a:effectLst/>
                <a:latin typeface="Segoe UI" panose="020B0502040204020203" pitchFamily="34" charset="0"/>
                <a:ea typeface="Times New Roman" panose="02020603050405020304" pitchFamily="18" charset="0"/>
                <a:cs typeface="Segoe UI" panose="020B0502040204020203" pitchFamily="34" charset="0"/>
              </a:rPr>
              <a:t>مبدأ الدقة والتصحيح</a:t>
            </a:r>
            <a:r>
              <a:rPr lang="en-US" sz="1800" dirty="0">
                <a:effectLst/>
                <a:latin typeface="Segoe UI" panose="020B0502040204020203" pitchFamily="34" charset="0"/>
                <a:ea typeface="Times New Roman" panose="02020603050405020304" pitchFamily="18" charset="0"/>
                <a:cs typeface="Segoe UI" panose="020B0502040204020203" pitchFamily="34" charset="0"/>
              </a:rPr>
              <a:t>: </a:t>
            </a:r>
            <a:r>
              <a:rPr lang="ar-SA" sz="1800" dirty="0">
                <a:effectLst/>
                <a:latin typeface="Segoe UI" panose="020B0502040204020203" pitchFamily="34" charset="0"/>
                <a:ea typeface="Times New Roman" panose="02020603050405020304" pitchFamily="18" charset="0"/>
                <a:cs typeface="Segoe UI" panose="020B0502040204020203" pitchFamily="34" charset="0"/>
              </a:rPr>
              <a:t>يجب أن تكون القرارات والإجراءات المتخذة مبنية على معلومات دقيقة وواضحة، وقابلية للتصحيح في حالة وجود خطأ</a:t>
            </a:r>
            <a:r>
              <a:rPr lang="en-US" sz="1800" dirty="0">
                <a:effectLst/>
                <a:latin typeface="Segoe UI" panose="020B0502040204020203" pitchFamily="34" charset="0"/>
                <a:ea typeface="Times New Roman" panose="02020603050405020304" pitchFamily="18" charset="0"/>
                <a:cs typeface="Segoe UI" panose="020B0502040204020203" pitchFamily="34" charset="0"/>
              </a:rPr>
              <a:t>.</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r" rtl="1">
              <a:lnSpc>
                <a:spcPct val="115000"/>
              </a:lnSpc>
              <a:spcAft>
                <a:spcPts val="1000"/>
              </a:spcAft>
              <a:buFont typeface="Simplified Arabic" panose="02020603050405020304" pitchFamily="18" charset="-78"/>
              <a:buChar char="-"/>
              <a:tabLst>
                <a:tab pos="143510" algn="l"/>
              </a:tabLst>
            </a:pPr>
            <a:r>
              <a:rPr lang="en-US" sz="1800" dirty="0">
                <a:effectLst/>
                <a:latin typeface="Segoe UI" panose="020B0502040204020203" pitchFamily="34" charset="0"/>
                <a:ea typeface="Times New Roman" panose="02020603050405020304" pitchFamily="18" charset="0"/>
                <a:cs typeface="Segoe UI" panose="020B0502040204020203" pitchFamily="34" charset="0"/>
              </a:rPr>
              <a:t> </a:t>
            </a:r>
            <a:r>
              <a:rPr lang="ar-SA" sz="1800" b="1" dirty="0">
                <a:effectLst/>
                <a:latin typeface="Segoe UI" panose="020B0502040204020203" pitchFamily="34" charset="0"/>
                <a:ea typeface="Times New Roman" panose="02020603050405020304" pitchFamily="18" charset="0"/>
                <a:cs typeface="Segoe UI" panose="020B0502040204020203" pitchFamily="34" charset="0"/>
              </a:rPr>
              <a:t>مبدأ الالتزام</a:t>
            </a:r>
            <a:r>
              <a:rPr lang="en-US" sz="1800" dirty="0">
                <a:effectLst/>
                <a:latin typeface="Segoe UI" panose="020B0502040204020203" pitchFamily="34" charset="0"/>
                <a:ea typeface="Times New Roman" panose="02020603050405020304" pitchFamily="18" charset="0"/>
                <a:cs typeface="Segoe UI" panose="020B0502040204020203" pitchFamily="34" charset="0"/>
              </a:rPr>
              <a:t>: </a:t>
            </a:r>
            <a:r>
              <a:rPr lang="ar-SA" sz="1800" dirty="0">
                <a:effectLst/>
                <a:latin typeface="Segoe UI" panose="020B0502040204020203" pitchFamily="34" charset="0"/>
                <a:ea typeface="Times New Roman" panose="02020603050405020304" pitchFamily="18" charset="0"/>
                <a:cs typeface="Segoe UI" panose="020B0502040204020203" pitchFamily="34" charset="0"/>
              </a:rPr>
              <a:t>المعاملة المنصفة والمكافأة المستحقة وفقا للمعايير والقوانين المطبقة</a:t>
            </a:r>
            <a:r>
              <a:rPr lang="en-US" sz="1800" dirty="0">
                <a:effectLst/>
                <a:latin typeface="Segoe UI" panose="020B0502040204020203" pitchFamily="34" charset="0"/>
                <a:ea typeface="Times New Roman" panose="02020603050405020304" pitchFamily="18" charset="0"/>
                <a:cs typeface="Segoe UI" panose="020B0502040204020203" pitchFamily="34" charset="0"/>
              </a:rPr>
              <a:t>.</a:t>
            </a:r>
            <a:endParaRPr lang="ar-EG" sz="1800" dirty="0">
              <a:effectLst/>
              <a:latin typeface="Segoe UI" panose="020B0502040204020203" pitchFamily="34" charset="0"/>
              <a:ea typeface="Times New Roman" panose="02020603050405020304" pitchFamily="18" charset="0"/>
              <a:cs typeface="Segoe UI" panose="020B0502040204020203" pitchFamily="34" charset="0"/>
            </a:endParaRPr>
          </a:p>
          <a:p>
            <a:pPr marL="342900" lvl="0" indent="-342900" algn="r" rtl="1">
              <a:lnSpc>
                <a:spcPct val="115000"/>
              </a:lnSpc>
              <a:spcAft>
                <a:spcPts val="1000"/>
              </a:spcAft>
              <a:buFont typeface="Simplified Arabic" panose="02020603050405020304" pitchFamily="18" charset="-78"/>
              <a:buChar char="-"/>
              <a:tabLst>
                <a:tab pos="143510" algn="l"/>
              </a:tabLst>
            </a:pPr>
            <a:r>
              <a:rPr lang="ar-EG" b="1" dirty="0">
                <a:latin typeface="Segoe UI" panose="020B0502040204020203" pitchFamily="34" charset="0"/>
                <a:ea typeface="Calibri" panose="020F0502020204030204" pitchFamily="34" charset="0"/>
                <a:cs typeface="Segoe UI" panose="020B0502040204020203" pitchFamily="34" charset="0"/>
              </a:rPr>
              <a:t>مبدأ المشاركة</a:t>
            </a:r>
            <a:r>
              <a:rPr lang="ar-EG" dirty="0">
                <a:latin typeface="Segoe UI" panose="020B0502040204020203" pitchFamily="34" charset="0"/>
                <a:ea typeface="Calibri" panose="020F0502020204030204" pitchFamily="34" charset="0"/>
                <a:cs typeface="Segoe UI" panose="020B0502040204020203" pitchFamily="34" charset="0"/>
              </a:rPr>
              <a:t>: </a:t>
            </a:r>
            <a:r>
              <a:rPr lang="ar-SA" sz="1800" dirty="0">
                <a:effectLst/>
                <a:latin typeface="Segoe UI" panose="020B0502040204020203" pitchFamily="34" charset="0"/>
                <a:ea typeface="Calibri" panose="020F0502020204030204" pitchFamily="34" charset="0"/>
                <a:cs typeface="Segoe UI" panose="020B0502040204020203" pitchFamily="34" charset="0"/>
              </a:rPr>
              <a:t>مشاركة جميع الأطراف العاملة في المنظمة في صنع واتخاذ القرارات وتطبيق القرارات</a:t>
            </a:r>
            <a:r>
              <a:rPr lang="ar-EG" dirty="0">
                <a:latin typeface="Segoe UI" panose="020B0502040204020203" pitchFamily="34" charset="0"/>
                <a:ea typeface="Calibri" panose="020F0502020204030204" pitchFamily="34" charset="0"/>
                <a:cs typeface="Segoe UI" panose="020B0502040204020203" pitchFamily="34" charset="0"/>
              </a:rPr>
              <a:t>.</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2101396"/>
            <a:ext cx="10538691" cy="3078984"/>
          </a:xfrm>
          <a:prstGeom prst="rect">
            <a:avLst/>
          </a:prstGeom>
          <a:noFill/>
        </p:spPr>
        <p:txBody>
          <a:bodyPr wrap="square" rtlCol="0">
            <a:spAutoFit/>
          </a:bodyPr>
          <a:lstStyle/>
          <a:p>
            <a:pPr algn="r">
              <a:lnSpc>
                <a:spcPct val="107000"/>
              </a:lnSpc>
              <a:spcAft>
                <a:spcPts val="800"/>
              </a:spcAft>
            </a:pPr>
            <a:r>
              <a:rPr lang="ar-SA" sz="2400" kern="100" dirty="0">
                <a:effectLst/>
                <a:latin typeface="Segoe UI" panose="020B0502040204020203" pitchFamily="34" charset="0"/>
                <a:ea typeface="Calibri" panose="020F0502020204030204" pitchFamily="34" charset="0"/>
                <a:cs typeface="Segoe UI" panose="020B0502040204020203" pitchFamily="34" charset="0"/>
              </a:rPr>
              <a:t> </a:t>
            </a:r>
            <a:r>
              <a:rPr lang="ar-EG" sz="2000" b="1" kern="100" dirty="0">
                <a:effectLst/>
                <a:latin typeface="Segoe UI" panose="020B0502040204020203" pitchFamily="34" charset="0"/>
                <a:ea typeface="Calibri" panose="020F0502020204030204" pitchFamily="34" charset="0"/>
                <a:cs typeface="Segoe UI" panose="020B0502040204020203" pitchFamily="34" charset="0"/>
              </a:rPr>
              <a:t>قواعد العدالة التنظيمية : </a:t>
            </a:r>
            <a:endParaRPr lang="en-GB" sz="2000"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*قاعدة الاستئناف</a:t>
            </a:r>
            <a:r>
              <a:rPr lang="ar-SA" sz="2000" kern="100" dirty="0">
                <a:effectLst/>
                <a:latin typeface="Segoe UI" panose="020B0502040204020203" pitchFamily="34" charset="0"/>
                <a:ea typeface="Calibri" panose="020F0502020204030204" pitchFamily="34" charset="0"/>
                <a:cs typeface="Segoe UI" panose="020B0502040204020203" pitchFamily="34" charset="0"/>
              </a:rPr>
              <a:t>: أي وجود فرص للاعتراض على القرارات وتعديلها إذا ما ظهر ما يبرر ذلك.</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5080" algn="r">
              <a:lnSpc>
                <a:spcPct val="107000"/>
              </a:lnSpc>
              <a:spcAft>
                <a:spcPts val="80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*القاعدة الأخلاقية:</a:t>
            </a:r>
            <a:r>
              <a:rPr lang="ar-SA" sz="2000" kern="100" dirty="0">
                <a:effectLst/>
                <a:latin typeface="Segoe UI" panose="020B0502040204020203" pitchFamily="34" charset="0"/>
                <a:ea typeface="Calibri" panose="020F0502020204030204" pitchFamily="34" charset="0"/>
                <a:cs typeface="Segoe UI" panose="020B0502040204020203" pitchFamily="34" charset="0"/>
              </a:rPr>
              <a:t> أي أن الإجراء يجب أن يتفق مع المعايير الأخلاقية السائدة والآداب.</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5080" algn="r">
              <a:lnSpc>
                <a:spcPct val="107000"/>
              </a:lnSpc>
              <a:spcAft>
                <a:spcPts val="80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*قاعدة التمثيل</a:t>
            </a:r>
            <a:r>
              <a:rPr lang="ar-SA" sz="2000" kern="100" dirty="0">
                <a:effectLst/>
                <a:latin typeface="Segoe UI" panose="020B0502040204020203" pitchFamily="34" charset="0"/>
                <a:ea typeface="Calibri" panose="020F0502020204030204" pitchFamily="34" charset="0"/>
                <a:cs typeface="Segoe UI" panose="020B0502040204020203" pitchFamily="34" charset="0"/>
              </a:rPr>
              <a:t>: يجب أن تتبني عملية اتخاذ القرار وجهات نظر أصحاب المصلحة.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5080" algn="r">
              <a:lnSpc>
                <a:spcPct val="107000"/>
              </a:lnSpc>
              <a:spcAft>
                <a:spcPts val="80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*قاعدة عدم الانحياز</a:t>
            </a:r>
            <a:r>
              <a:rPr lang="ar-SA" sz="2000" kern="100" dirty="0">
                <a:effectLst/>
                <a:latin typeface="Segoe UI" panose="020B0502040204020203" pitchFamily="34" charset="0"/>
                <a:ea typeface="Calibri" panose="020F0502020204030204" pitchFamily="34" charset="0"/>
                <a:cs typeface="Segoe UI" panose="020B0502040204020203" pitchFamily="34" charset="0"/>
              </a:rPr>
              <a:t>: ابتعاد منفذ الإجراء أو متخذ القرار عن المصلحة الشخصية في اتخاذ القرار.</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5080" algn="r">
              <a:lnSpc>
                <a:spcPct val="107000"/>
              </a:lnSpc>
              <a:spcAft>
                <a:spcPts val="80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*قاعدة دقة المعلومات</a:t>
            </a:r>
            <a:r>
              <a:rPr lang="ar-SA" sz="2000" kern="100" dirty="0">
                <a:effectLst/>
                <a:latin typeface="Segoe UI" panose="020B0502040204020203" pitchFamily="34" charset="0"/>
                <a:ea typeface="Calibri" panose="020F0502020204030204" pitchFamily="34" charset="0"/>
                <a:cs typeface="Segoe UI" panose="020B0502040204020203" pitchFamily="34" charset="0"/>
              </a:rPr>
              <a:t>: بناء القرارات على أساس معلومات صحيحة وشفافة.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5080" algn="r">
              <a:lnSpc>
                <a:spcPct val="107000"/>
              </a:lnSpc>
              <a:spcAft>
                <a:spcPts val="800"/>
              </a:spcAft>
            </a:pPr>
            <a:r>
              <a:rPr lang="ar-SA" sz="2000" b="1" kern="100" dirty="0">
                <a:effectLst/>
                <a:latin typeface="Segoe UI" panose="020B0502040204020203" pitchFamily="34" charset="0"/>
                <a:ea typeface="Calibri" panose="020F0502020204030204" pitchFamily="34" charset="0"/>
                <a:cs typeface="Segoe UI" panose="020B0502040204020203" pitchFamily="34" charset="0"/>
              </a:rPr>
              <a:t>*قاعدة التوافق والانسجام:</a:t>
            </a:r>
            <a:r>
              <a:rPr lang="ar-SA" sz="2000" kern="100" dirty="0">
                <a:effectLst/>
                <a:latin typeface="Segoe UI" panose="020B0502040204020203" pitchFamily="34" charset="0"/>
                <a:ea typeface="Calibri" panose="020F0502020204030204" pitchFamily="34" charset="0"/>
                <a:cs typeface="Segoe UI" panose="020B0502040204020203" pitchFamily="34" charset="0"/>
              </a:rPr>
              <a:t> يجب أن تنسجم إجراءات توزيع المكافآت على جميع الأفراد في كل الأوقات.</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1674544"/>
            <a:ext cx="10759414" cy="2947795"/>
          </a:xfrm>
          <a:prstGeom prst="rect">
            <a:avLst/>
          </a:prstGeom>
          <a:noFill/>
        </p:spPr>
        <p:txBody>
          <a:bodyPr wrap="square" rtlCol="0">
            <a:spAutoFit/>
          </a:bodyPr>
          <a:lstStyle/>
          <a:p>
            <a:pPr algn="r">
              <a:lnSpc>
                <a:spcPct val="107000"/>
              </a:lnSpc>
              <a:spcAft>
                <a:spcPts val="800"/>
              </a:spcAft>
            </a:pP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p>
          <a:p>
            <a:pPr algn="just">
              <a:lnSpc>
                <a:spcPct val="107000"/>
              </a:lnSpc>
              <a:spcAft>
                <a:spcPts val="800"/>
              </a:spcAft>
            </a:pPr>
            <a:r>
              <a:rPr lang="ar-SA" b="1" dirty="0">
                <a:effectLst/>
                <a:latin typeface="Segoe UI" panose="020B0502040204020203" pitchFamily="34" charset="0"/>
                <a:ea typeface="Calibri" panose="020F0502020204030204" pitchFamily="34" charset="0"/>
                <a:cs typeface="Segoe UI" panose="020B0502040204020203" pitchFamily="34" charset="0"/>
              </a:rPr>
              <a:t>علاقة القيادة الأخلاقية بالعدالة التنظيمية: </a:t>
            </a:r>
            <a:r>
              <a:rPr lang="ar-SA" dirty="0">
                <a:effectLst/>
                <a:latin typeface="Segoe UI" panose="020B0502040204020203" pitchFamily="34" charset="0"/>
                <a:ea typeface="Calibri" panose="020F0502020204030204" pitchFamily="34" charset="0"/>
                <a:cs typeface="Segoe UI" panose="020B0502040204020203" pitchFamily="34" charset="0"/>
              </a:rPr>
              <a:t>العدالة التنظيمية </a:t>
            </a:r>
            <a:r>
              <a:rPr lang="ar-EG" dirty="0">
                <a:effectLst/>
                <a:latin typeface="Segoe UI" panose="020B0502040204020203" pitchFamily="34" charset="0"/>
                <a:ea typeface="Calibri" panose="020F0502020204030204" pitchFamily="34" charset="0"/>
                <a:cs typeface="Segoe UI" panose="020B0502040204020203" pitchFamily="34" charset="0"/>
              </a:rPr>
              <a:t>هي</a:t>
            </a:r>
            <a:r>
              <a:rPr lang="ar-SA" dirty="0">
                <a:effectLst/>
                <a:latin typeface="Segoe UI" panose="020B0502040204020203" pitchFamily="34" charset="0"/>
                <a:ea typeface="Calibri" panose="020F0502020204030204" pitchFamily="34" charset="0"/>
                <a:cs typeface="Segoe UI" panose="020B0502040204020203" pitchFamily="34" charset="0"/>
              </a:rPr>
              <a:t> نتيجة للقيادة الأخلاقية، حيث أن الخطوات الذي يختارها القائد ليحدد الأبعاد والقيم الأخلاقية للمنظمة </a:t>
            </a:r>
            <a:r>
              <a:rPr lang="ar-EG" dirty="0">
                <a:effectLst/>
                <a:latin typeface="Segoe UI" panose="020B0502040204020203" pitchFamily="34" charset="0"/>
                <a:ea typeface="Calibri" panose="020F0502020204030204" pitchFamily="34" charset="0"/>
                <a:cs typeface="Segoe UI" panose="020B0502040204020203" pitchFamily="34" charset="0"/>
              </a:rPr>
              <a:t>هي</a:t>
            </a:r>
            <a:r>
              <a:rPr lang="ar-SA" dirty="0">
                <a:effectLst/>
                <a:latin typeface="Segoe UI" panose="020B0502040204020203" pitchFamily="34" charset="0"/>
                <a:ea typeface="Calibri" panose="020F0502020204030204" pitchFamily="34" charset="0"/>
                <a:cs typeface="Segoe UI" panose="020B0502040204020203" pitchFamily="34" charset="0"/>
              </a:rPr>
              <a:t> الأفعال والتصرفات التي يقوم بممارستها سواء كان في حياته الشخصية أو الوظيفية أو في تعامله مع الآخرين </a:t>
            </a:r>
            <a:r>
              <a:rPr lang="ar-EG" dirty="0">
                <a:latin typeface="Segoe UI" panose="020B0502040204020203" pitchFamily="34" charset="0"/>
                <a:ea typeface="Calibri" panose="020F0502020204030204" pitchFamily="34" charset="0"/>
                <a:cs typeface="Segoe UI" panose="020B0502040204020203" pitchFamily="34" charset="0"/>
              </a:rPr>
              <a:t>فهي</a:t>
            </a:r>
            <a:r>
              <a:rPr lang="ar-SA" dirty="0">
                <a:effectLst/>
                <a:latin typeface="Segoe UI" panose="020B0502040204020203" pitchFamily="34" charset="0"/>
                <a:ea typeface="Calibri" panose="020F0502020204030204" pitchFamily="34" charset="0"/>
                <a:cs typeface="Segoe UI" panose="020B0502040204020203" pitchFamily="34" charset="0"/>
              </a:rPr>
              <a:t> تترجم من خلال  تصرفاته في الواقع العملي حيث تظهر في السلوكيات الأخلاقية عندما يفعل ما</a:t>
            </a:r>
            <a:r>
              <a:rPr lang="ar-EG"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هو صحيح وعادل وجيد أخلاقيا ، ولعل أكثر السلوكيات الأخلاقية وضوحا لدى العاملين </a:t>
            </a:r>
            <a:r>
              <a:rPr lang="ar-EG" dirty="0">
                <a:effectLst/>
                <a:latin typeface="Segoe UI" panose="020B0502040204020203" pitchFamily="34" charset="0"/>
                <a:ea typeface="Calibri" panose="020F0502020204030204" pitchFamily="34" charset="0"/>
                <a:cs typeface="Segoe UI" panose="020B0502040204020203" pitchFamily="34" charset="0"/>
              </a:rPr>
              <a:t>هي</a:t>
            </a:r>
            <a:r>
              <a:rPr lang="ar-SA" dirty="0">
                <a:effectLst/>
                <a:latin typeface="Segoe UI" panose="020B0502040204020203" pitchFamily="34" charset="0"/>
                <a:ea typeface="Calibri" panose="020F0502020204030204" pitchFamily="34" charset="0"/>
                <a:cs typeface="Segoe UI" panose="020B0502040204020203" pitchFamily="34" charset="0"/>
              </a:rPr>
              <a:t> القضايا المتعلقة بالعدالة فيما يخص اتخاذ القرارات،</a:t>
            </a:r>
            <a:r>
              <a:rPr lang="ar-EG"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وعند توزيع المكافآت أو توجيه العقوبات</a:t>
            </a:r>
            <a:r>
              <a:rPr lang="ar-SA" b="1" dirty="0">
                <a:effectLst/>
                <a:latin typeface="Segoe UI" panose="020B0502040204020203" pitchFamily="34" charset="0"/>
                <a:ea typeface="Calibri" panose="020F0502020204030204" pitchFamily="34" charset="0"/>
                <a:cs typeface="Segoe UI" panose="020B0502040204020203" pitchFamily="34" charset="0"/>
              </a:rPr>
              <a:t>،)</a:t>
            </a:r>
            <a:r>
              <a:rPr lang="ar-SA" dirty="0">
                <a:effectLst/>
                <a:latin typeface="Segoe UI" panose="020B0502040204020203" pitchFamily="34" charset="0"/>
                <a:ea typeface="Calibri" panose="020F0502020204030204" pitchFamily="34" charset="0"/>
                <a:cs typeface="Segoe UI" panose="020B0502040204020203" pitchFamily="34" charset="0"/>
              </a:rPr>
              <a:t>، وقد أكدت على ذلك حين رأت أن القاعدة الأخلاقية تتمثل في كل إجراءات التخصيص والتي يجب أن تتوافق مع القيم والمعايير الأخلاقية السائدة</a:t>
            </a:r>
            <a:r>
              <a:rPr lang="ar-EG" dirty="0">
                <a:effectLst/>
                <a:latin typeface="Segoe UI" panose="020B0502040204020203" pitchFamily="34" charset="0"/>
                <a:ea typeface="Calibri" panose="020F0502020204030204" pitchFamily="34" charset="0"/>
                <a:cs typeface="Segoe UI" panose="020B0502040204020203" pitchFamily="34" charset="0"/>
              </a:rPr>
              <a:t>.                     </a:t>
            </a:r>
          </a:p>
          <a:p>
            <a:pPr algn="just">
              <a:lnSpc>
                <a:spcPct val="107000"/>
              </a:lnSpc>
              <a:spcAft>
                <a:spcPts val="800"/>
              </a:spcAft>
            </a:pPr>
            <a:r>
              <a:rPr lang="ar-EG"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58659" y="1674544"/>
            <a:ext cx="10583595" cy="2776529"/>
          </a:xfrm>
          <a:prstGeom prst="rect">
            <a:avLst/>
          </a:prstGeom>
          <a:noFill/>
        </p:spPr>
        <p:txBody>
          <a:bodyPr wrap="square" rtlCol="0">
            <a:spAutoFit/>
          </a:bodyPr>
          <a:lstStyle/>
          <a:p>
            <a:pPr indent="457200" algn="r" rtl="1">
              <a:lnSpc>
                <a:spcPts val="1690"/>
              </a:lnSpc>
              <a:spcAft>
                <a:spcPts val="800"/>
              </a:spcAft>
            </a:pPr>
            <a:r>
              <a:rPr lang="en-GB" sz="18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ctr">
              <a:lnSpc>
                <a:spcPct val="107000"/>
              </a:lnSpc>
              <a:spcAft>
                <a:spcPts val="800"/>
              </a:spcAft>
            </a:pPr>
            <a:r>
              <a:rPr lang="ar-SA" sz="2000" kern="100" dirty="0">
                <a:solidFill>
                  <a:srgbClr val="FF0000"/>
                </a:solidFill>
                <a:effectLst/>
                <a:latin typeface="Segoe UI" panose="020B0502040204020203" pitchFamily="34" charset="0"/>
                <a:ea typeface="Calibri" panose="020F0502020204030204" pitchFamily="34" charset="0"/>
                <a:cs typeface="Segoe UI" panose="020B0502040204020203" pitchFamily="34" charset="0"/>
              </a:rPr>
              <a:t>لماذا تعدُّ القيادة الأخلاقية مهمة في المؤسسات؟                                                      </a:t>
            </a:r>
            <a:endParaRPr lang="en-GB" sz="1600" kern="100" dirty="0">
              <a:solidFill>
                <a:srgbClr val="FF0000"/>
              </a:solidFill>
              <a:effectLst/>
              <a:latin typeface="Segoe UI" panose="020B0502040204020203" pitchFamily="34" charset="0"/>
              <a:ea typeface="Calibri" panose="020F0502020204030204" pitchFamily="34" charset="0"/>
              <a:cs typeface="Segoe UI" panose="020B0502040204020203" pitchFamily="34" charset="0"/>
            </a:endParaRPr>
          </a:p>
          <a:p>
            <a:pPr algn="just">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 إنَّ القيادة التي تعتمد على تحديد الغايات والقيم الأخلاقية ضرورية من أجل التوافق الداخلي للمؤسسات وفعالية الأسواق الخارجية والمسؤولية تجاه أصحاب المصلحة. عرَّف الباحث </a:t>
            </a:r>
            <a:r>
              <a:rPr lang="ar-EG" sz="1600" kern="100" dirty="0">
                <a:effectLst/>
                <a:latin typeface="Segoe UI" panose="020B0502040204020203" pitchFamily="34" charset="0"/>
                <a:ea typeface="Calibri" panose="020F0502020204030204" pitchFamily="34" charset="0"/>
                <a:cs typeface="Segoe UI" panose="020B0502040204020203" pitchFamily="34" charset="0"/>
              </a:rPr>
              <a:t>(</a:t>
            </a:r>
            <a:r>
              <a:rPr lang="ar-SA" sz="1600" kern="100" dirty="0" err="1">
                <a:effectLst/>
                <a:latin typeface="Segoe UI" panose="020B0502040204020203" pitchFamily="34" charset="0"/>
                <a:ea typeface="Calibri" panose="020F0502020204030204" pitchFamily="34" charset="0"/>
                <a:cs typeface="Segoe UI" panose="020B0502040204020203" pitchFamily="34" charset="0"/>
              </a:rPr>
              <a:t>شيستر</a:t>
            </a:r>
            <a:r>
              <a:rPr lang="ar-SA" sz="1600" kern="100" dirty="0">
                <a:effectLst/>
                <a:latin typeface="Segoe UI" panose="020B0502040204020203" pitchFamily="34" charset="0"/>
                <a:ea typeface="Calibri" panose="020F0502020204030204" pitchFamily="34" charset="0"/>
                <a:cs typeface="Segoe UI" panose="020B0502040204020203" pitchFamily="34" charset="0"/>
              </a:rPr>
              <a:t> برنارد</a:t>
            </a:r>
            <a:r>
              <a:rPr lang="ar-EG" sz="1600" kern="100" dirty="0">
                <a:effectLst/>
                <a:latin typeface="Segoe UI" panose="020B0502040204020203" pitchFamily="34" charset="0"/>
                <a:ea typeface="Calibri" panose="020F0502020204030204" pitchFamily="34" charset="0"/>
                <a:cs typeface="Segoe UI" panose="020B0502040204020203" pitchFamily="34" charset="0"/>
              </a:rPr>
              <a:t>)</a:t>
            </a:r>
            <a:r>
              <a:rPr lang="ar-SA" sz="1600" kern="100" dirty="0">
                <a:effectLst/>
                <a:latin typeface="Segoe UI" panose="020B0502040204020203" pitchFamily="34" charset="0"/>
                <a:ea typeface="Calibri" panose="020F0502020204030204" pitchFamily="34" charset="0"/>
                <a:cs typeface="Segoe UI" panose="020B0502040204020203" pitchFamily="34" charset="0"/>
              </a:rPr>
              <a:t> في عام 1939 منهج القيادة القائمة على القيم الأخلاقية بأنَّه منهج يبعث على «اتخاذ قرارات شخصية تعاونية من خلال تكوين إيمان بالفهم المشترك وباحتمالية النجاح وبالرضا التام عن الدوافع الشخصية وبتكامل الهدف المشترك.» </a:t>
            </a:r>
            <a:r>
              <a:rPr lang="ar-EG" sz="1600" kern="100" dirty="0">
                <a:effectLst/>
                <a:latin typeface="Segoe UI" panose="020B0502040204020203" pitchFamily="34" charset="0"/>
                <a:ea typeface="Calibri" panose="020F0502020204030204" pitchFamily="34" charset="0"/>
                <a:cs typeface="Segoe UI" panose="020B0502040204020203" pitchFamily="34" charset="0"/>
              </a:rPr>
              <a:t>و</a:t>
            </a:r>
            <a:r>
              <a:rPr lang="ar-SA" sz="1600" kern="100" dirty="0">
                <a:effectLst/>
                <a:latin typeface="Segoe UI" panose="020B0502040204020203" pitchFamily="34" charset="0"/>
                <a:ea typeface="Calibri" panose="020F0502020204030204" pitchFamily="34" charset="0"/>
                <a:cs typeface="Segoe UI" panose="020B0502040204020203" pitchFamily="34" charset="0"/>
              </a:rPr>
              <a:t>يوضِّح الشكل التالي أنَّ الرؤية والرسالة والقيم أساسية في تحديد وتطبيق الاستراتيجيات والعمليات والتوافق المؤسساتي، ويعدُّ ذلك جزءًا مهمًا من القيادة. </a:t>
            </a: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p>
          <a:p>
            <a:pPr algn="just">
              <a:lnSpc>
                <a:spcPct val="107000"/>
              </a:lnSpc>
              <a:spcAft>
                <a:spcPts val="800"/>
              </a:spcAft>
            </a:pP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r>
              <a:rPr lang="ar-SA" sz="1600" kern="100" dirty="0">
                <a:effectLst/>
                <a:latin typeface="Segoe UI" panose="020B0502040204020203" pitchFamily="34" charset="0"/>
                <a:ea typeface="Calibri" panose="020F0502020204030204" pitchFamily="34" charset="0"/>
                <a:cs typeface="Segoe UI" panose="020B0502040204020203" pitchFamily="34" charset="0"/>
              </a:rPr>
              <a:t> </a:t>
            </a: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r>
              <a:rPr lang="ar-SA" sz="16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29574" y="1345306"/>
            <a:ext cx="10520118"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hlinkClick r:id="rId3"/>
            <a:extLst>
              <a:ext uri="{FF2B5EF4-FFF2-40B4-BE49-F238E27FC236}">
                <a16:creationId xmlns:a16="http://schemas.microsoft.com/office/drawing/2014/main" xmlns="" id="{9D6D1E36-DAE7-C2D1-A353-7696022C42C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32364" y="1669412"/>
            <a:ext cx="7915563" cy="3959951"/>
          </a:xfrm>
          <a:prstGeom prst="rect">
            <a:avLst/>
          </a:prstGeom>
          <a:noFill/>
          <a:ln>
            <a:noFill/>
          </a:ln>
        </p:spPr>
      </p:pic>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2101396"/>
            <a:ext cx="10851976" cy="2825645"/>
          </a:xfrm>
          <a:prstGeom prst="rect">
            <a:avLst/>
          </a:prstGeom>
          <a:noFill/>
        </p:spPr>
        <p:txBody>
          <a:bodyPr wrap="square" rtlCol="0">
            <a:spAutoFit/>
          </a:bodyPr>
          <a:lstStyle/>
          <a:p>
            <a:pPr algn="r">
              <a:lnSpc>
                <a:spcPct val="107000"/>
              </a:lnSpc>
              <a:spcAft>
                <a:spcPts val="800"/>
              </a:spcAft>
            </a:pPr>
            <a:r>
              <a:rPr lang="en-GB" sz="24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b="1" kern="100" dirty="0">
                <a:effectLst/>
                <a:latin typeface="Segoe UI" panose="020B0502040204020203" pitchFamily="34" charset="0"/>
                <a:ea typeface="Calibri" panose="020F0502020204030204" pitchFamily="34" charset="0"/>
                <a:cs typeface="Segoe UI" panose="020B0502040204020203" pitchFamily="34" charset="0"/>
              </a:rPr>
              <a:t>مما سبق ممكن تحديد </a:t>
            </a:r>
            <a:r>
              <a:rPr lang="ar-SA" b="1" kern="100" dirty="0">
                <a:effectLst/>
                <a:latin typeface="Segoe UI" panose="020B0502040204020203" pitchFamily="34" charset="0"/>
                <a:ea typeface="Calibri" panose="020F0502020204030204" pitchFamily="34" charset="0"/>
                <a:cs typeface="Segoe UI" panose="020B0502040204020203" pitchFamily="34" charset="0"/>
              </a:rPr>
              <a:t>تعريف القيادة الأخلاقية</a:t>
            </a:r>
            <a:r>
              <a:rPr lang="ar-EG" b="1" kern="100" dirty="0">
                <a:effectLst/>
                <a:latin typeface="Segoe UI" panose="020B0502040204020203" pitchFamily="34" charset="0"/>
                <a:ea typeface="Calibri" panose="020F0502020204030204" pitchFamily="34" charset="0"/>
                <a:cs typeface="Segoe UI" panose="020B0502040204020203" pitchFamily="34" charset="0"/>
              </a:rPr>
              <a:t> بشكل عام ومهني على النحو التالي:</a:t>
            </a: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kern="100" dirty="0">
                <a:effectLst/>
                <a:latin typeface="Segoe UI" panose="020B0502040204020203" pitchFamily="34" charset="0"/>
                <a:ea typeface="Calibri" panose="020F0502020204030204" pitchFamily="34" charset="0"/>
                <a:cs typeface="Segoe UI" panose="020B0502040204020203" pitchFamily="34" charset="0"/>
              </a:rPr>
              <a:t>تُعرَّف القيادة الأخلاقية بشكل عام على أنَّها المنهج والنموذج الذي يُظهِر ويعزز السلوك المثالي لدى الأفراد، ويوجههم من خلال احترام حقوق الآخرين ومعتقداتهم بما يتوافق مع القيم الأخلاقية. </a:t>
            </a:r>
            <a:r>
              <a:rPr lang="ar-EG" kern="100" dirty="0">
                <a:effectLst/>
                <a:latin typeface="Segoe UI" panose="020B0502040204020203" pitchFamily="34" charset="0"/>
                <a:ea typeface="Calibri" panose="020F0502020204030204" pitchFamily="34" charset="0"/>
                <a:cs typeface="Segoe UI" panose="020B0502040204020203" pitchFamily="34" charset="0"/>
              </a:rPr>
              <a:t> </a:t>
            </a:r>
          </a:p>
          <a:p>
            <a:pPr algn="r">
              <a:lnSpc>
                <a:spcPct val="107000"/>
              </a:lnSpc>
              <a:spcAft>
                <a:spcPts val="800"/>
              </a:spcAft>
            </a:pP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r>
              <a:rPr lang="ar-SA" sz="16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أما مهنيًا فإن القيادة الأخلاقية هي عبارة عن بيئة عمل لإعداد الأساس المنطقي في التعامل داخل العلاقات المهنية، يكون فيها القائد التنظيمي أو المدير أو صاحب المنصب الإداري مثالاً يُحتذى به من خلال أفعاله وسلوكياته الأخلاقية في العمل، بشكل يتناسب مع قواعد العمل المهنية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75855" y="2025059"/>
            <a:ext cx="10673599" cy="2058705"/>
          </a:xfrm>
          <a:prstGeom prst="rect">
            <a:avLst/>
          </a:prstGeom>
          <a:noFill/>
        </p:spPr>
        <p:txBody>
          <a:bodyPr wrap="square" rtlCol="0">
            <a:spAutoFit/>
          </a:bodyPr>
          <a:lstStyle/>
          <a:p>
            <a:pPr algn="r">
              <a:lnSpc>
                <a:spcPct val="10700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 </a:t>
            </a:r>
            <a:r>
              <a:rPr lang="ar-SA" kern="100" dirty="0">
                <a:effectLst/>
                <a:latin typeface="Segoe UI" panose="020B0502040204020203" pitchFamily="34" charset="0"/>
                <a:ea typeface="Calibri" panose="020F0502020204030204" pitchFamily="34" charset="0"/>
                <a:cs typeface="Segoe UI" panose="020B0502040204020203" pitchFamily="34" charset="0"/>
              </a:rPr>
              <a:t>بناءً على ذلك يقع على عاتق القائد تحديد السلوكيات الأخلاقية المناسبة لمكان العمل، وتذكر أنَّ النزاهة والسلوك الجيد هما المفتاح الأساسي للوصول إلى القيادة الأخلاقية. </a:t>
            </a:r>
            <a:r>
              <a:rPr lang="ar-EG" kern="100" dirty="0">
                <a:effectLst/>
                <a:latin typeface="Segoe UI" panose="020B0502040204020203" pitchFamily="34" charset="0"/>
                <a:ea typeface="Calibri" panose="020F0502020204030204" pitchFamily="34" charset="0"/>
                <a:cs typeface="Segoe UI" panose="020B0502040204020203" pitchFamily="34" charset="0"/>
              </a:rPr>
              <a:t>     </a:t>
            </a:r>
          </a:p>
          <a:p>
            <a:pPr algn="r">
              <a:lnSpc>
                <a:spcPct val="10700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                                   </a:t>
            </a:r>
            <a:r>
              <a:rPr lang="ar-SA" kern="100" dirty="0">
                <a:effectLst/>
                <a:latin typeface="Segoe UI" panose="020B0502040204020203" pitchFamily="34" charset="0"/>
                <a:ea typeface="Calibri" panose="020F0502020204030204" pitchFamily="34"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 </a:t>
            </a:r>
            <a:r>
              <a:rPr lang="ar-SA" kern="100" dirty="0">
                <a:effectLst/>
                <a:latin typeface="Segoe UI" panose="020B0502040204020203" pitchFamily="34" charset="0"/>
                <a:ea typeface="Calibri" panose="020F0502020204030204" pitchFamily="34" charset="0"/>
                <a:cs typeface="Segoe UI" panose="020B0502040204020203" pitchFamily="34" charset="0"/>
              </a:rPr>
              <a:t>فمما لا شك فيه، أنَّ القيادة الأخلاقية التنظيمية هدفت دائماً إلى تقديم قيم مضافة كبيرة للشركات، لا سيما أنها تؤدي إلى رضا الموظف والمدير معاً، وبالتالي ازدياد ولاء الموظفين تجاه الشركة التي يعملون بها، أي انخفاض معدل دوران الموظفين، وتقليل التغيير الوظيفي بشكل كبير.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7000"/>
              </a:lnSpc>
              <a:spcAft>
                <a:spcPts val="800"/>
              </a:spcAft>
            </a:pPr>
            <a:r>
              <a:rPr lang="ar-SA" sz="1800" kern="100" dirty="0">
                <a:effectLst/>
                <a:latin typeface="Segoe UI" panose="020B0502040204020203" pitchFamily="34" charset="0"/>
                <a:ea typeface="Calibri" panose="020F0502020204030204" pitchFamily="34" charset="0"/>
                <a:cs typeface="Segoe UI" panose="020B0502040204020203" pitchFamily="34" charset="0"/>
              </a:rPr>
              <a:t>بأن تكون سلوكياتهم وأفعالهم تتوافق مع القيم والأخلاق واحترام الذات.                                  </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solidFill>
                  <a:schemeClr val="tx1"/>
                </a:solidFill>
                <a:effectLst/>
                <a:highlight>
                  <a:srgbClr val="FFFF00"/>
                </a:highlight>
                <a:latin typeface="Segoe UI" panose="020B0502040204020203" pitchFamily="34" charset="0"/>
                <a:ea typeface="Calibri" panose="020F0502020204030204" pitchFamily="34" charset="0"/>
                <a:cs typeface="Segoe UI" panose="020B0502040204020203" pitchFamily="34" charset="0"/>
              </a:rPr>
              <a:t>ما هي عناصر القيادة الأخلاقية الأساسية؟  </a:t>
            </a: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تشمل القيادة الأخلاقية العديد من العناصر التي تحدد مدى النمو المهني للقائد، وتتلخص في ستة أبعاد</a:t>
            </a:r>
            <a:r>
              <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p>
          <a:p>
            <a:pPr algn="r">
              <a:lnSpc>
                <a:spcPct val="107000"/>
              </a:lnSpc>
              <a:spcAft>
                <a:spcPts val="800"/>
              </a:spcAft>
            </a:pP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الأمانة:</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يؤدي الصدق إلى ثقة الأشخاص بالقادة الأخلاقيين، وهذا يعني التزام القادة بتقديم الحقائق كما هي، والتواصل بصدق مع الموظفين، والتفوق على المنافسين بنزاهة.</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العدالة:</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تؤكد القيادة الأخلاقية على ضرورة معاملة الجميع وفق مبدأ المساواة، وتقديم الفرص دون تمييز، وتركز على إدانة السلوكيات والتصرفات الإدارية غير اللائقة، وعدم اتباع سياسة الكيل بمكيالين.</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en-GB" sz="24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a:t>
            </a:r>
          </a:p>
        </p:txBody>
      </p:sp>
      <p:sp>
        <p:nvSpPr>
          <p:cNvPr id="5" name="Rectangle 4"/>
          <p:cNvSpPr/>
          <p:nvPr/>
        </p:nvSpPr>
        <p:spPr>
          <a:xfrm>
            <a:off x="762000" y="10236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762000" y="534344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865745"/>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الاحترام:</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يجب على القائد الأخلاقي احترام كُلّ من حوله، بغض النظر عن المنصب أو الشاغر الذي يشغله الموظف، وهذا يعني ضرورة الاستماع إلى آراء الموظفين، وتعزيز التنوع الفكري، وعدم تهميش أي شخص.</a:t>
            </a:r>
            <a:b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b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التكامل:</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تنص القيادة الأخلاقية على وجود التكامل بين أقوال القائد وأفعاله، فالحديث عن القيم الأخلاقية غير كافٍ، بل يجب تطبيقها في تعاملك مع الموظفين في شركتك. </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762000" y="10384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762000" y="5208552"/>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31274" y="1911268"/>
            <a:ext cx="10564290" cy="3568926"/>
          </a:xfrm>
          <a:prstGeom prst="rect">
            <a:avLst/>
          </a:prstGeom>
          <a:noFill/>
        </p:spPr>
        <p:txBody>
          <a:bodyPr wrap="square" rtlCol="0">
            <a:spAutoFit/>
          </a:bodyPr>
          <a:lstStyle/>
          <a:p>
            <a:pPr algn="r">
              <a:lnSpc>
                <a:spcPct val="107000"/>
              </a:lnSpc>
              <a:spcAft>
                <a:spcPts val="800"/>
              </a:spcAft>
            </a:pPr>
            <a:endParaRPr lang="en-GB" sz="1800"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effectLst/>
                <a:latin typeface="Segoe UI" panose="020B0502040204020203" pitchFamily="34" charset="0"/>
                <a:ea typeface="Calibri" panose="020F0502020204030204" pitchFamily="34" charset="0"/>
                <a:cs typeface="Segoe UI" panose="020B0502040204020203" pitchFamily="34" charset="0"/>
              </a:rPr>
              <a:t>- المسؤولية: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effectLst/>
                <a:latin typeface="Segoe UI" panose="020B0502040204020203" pitchFamily="34" charset="0"/>
                <a:ea typeface="Calibri" panose="020F0502020204030204" pitchFamily="34" charset="0"/>
                <a:cs typeface="Segoe UI" panose="020B0502040204020203" pitchFamily="34" charset="0"/>
              </a:rPr>
              <a:t>تعني المسؤولية قبول أن تنجز كل الواجبات التي تفرضها عليك عملية القيادة الأخلاقية بشكل احترافي، والاستجابة الدائمة للأحداث بذكاء وشجاعة.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effectLst/>
                <a:latin typeface="Segoe UI" panose="020B0502040204020203" pitchFamily="34" charset="0"/>
                <a:ea typeface="Calibri" panose="020F0502020204030204" pitchFamily="34" charset="0"/>
                <a:cs typeface="Segoe UI" panose="020B0502040204020203" pitchFamily="34" charset="0"/>
              </a:rPr>
              <a:t>- الشفافية: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effectLst/>
                <a:latin typeface="Segoe UI" panose="020B0502040204020203" pitchFamily="34" charset="0"/>
                <a:ea typeface="Calibri" panose="020F0502020204030204" pitchFamily="34" charset="0"/>
                <a:cs typeface="Segoe UI" panose="020B0502040204020203" pitchFamily="34" charset="0"/>
              </a:rPr>
              <a:t>لكي تكون قائداً أخلاقياً يجب أن تتمتع بالموضوعية والشفافية، أي أن تحافظ على حوار مفتوح مع جميع الموظفين، وأن تقبل أي ملاحظة بنّاءة.</a:t>
            </a:r>
            <a:br>
              <a:rPr lang="ar-SA" sz="1800" kern="100" dirty="0">
                <a:effectLst/>
                <a:latin typeface="Segoe UI" panose="020B0502040204020203" pitchFamily="34" charset="0"/>
                <a:ea typeface="Calibri" panose="020F0502020204030204" pitchFamily="34" charset="0"/>
                <a:cs typeface="Segoe UI" panose="020B0502040204020203" pitchFamily="34" charset="0"/>
              </a:rPr>
            </a:b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effectLst/>
                <a:latin typeface="Segoe UI" panose="020B0502040204020203" pitchFamily="34" charset="0"/>
                <a:ea typeface="Calibri" panose="020F0502020204030204" pitchFamily="34" charset="0"/>
                <a:cs typeface="Segoe UI" panose="020B0502040204020203" pitchFamily="34" charset="0"/>
              </a:rPr>
              <a:t> لهذه الأخلاقيات الستة فوائد كثيرة على المستويين الشخصي والمهني، ولابد الآن من التعرف على الخصائص الشخصية التي تجعلك قائداً ذو تأثير أخلاقي عالٍ.</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250462"/>
            <a:ext cx="10453255" cy="3220497"/>
          </a:xfrm>
          <a:prstGeom prst="rect">
            <a:avLst/>
          </a:prstGeom>
          <a:noFill/>
        </p:spPr>
        <p:txBody>
          <a:bodyPr wrap="square" rtlCol="0">
            <a:spAutoFit/>
          </a:bodyPr>
          <a:lstStyle/>
          <a:p>
            <a:pPr algn="r">
              <a:lnSpc>
                <a:spcPct val="107000"/>
              </a:lnSpc>
              <a:spcAft>
                <a:spcPts val="800"/>
              </a:spcAft>
            </a:pPr>
            <a:r>
              <a:rPr lang="ar-SA" sz="16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ما هي سمات القائد الأخلاقي؟ </a:t>
            </a:r>
            <a:endParaRPr lang="en-GB" sz="16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بعد إجراء عدة دراسات على القادة الأخلاقيين في العديد من المنظمات والشركات التي على مستوى العالم، تبّين وجود عدة سمات مشتركة فيما بينهم، تتلخص في السمات السبعة التالية: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 يعرفون قيمهم الشخصية ويحددون بوصلتهم الداخلية: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تعتبر معرفة الذات والقيم الشخصية هي السمة الأولى التي يجب أن يمتلكها القائد الأخلاقي، فمن خلال معرفة القيم والمبادئ الشخصية، يمكن جعلها مرئية وواضحة للآخرين، ويتم ذلك من خلال اتخاذ مواقف شجاعة وذكية، ومطابقة الأفعال للأقوال.</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en-GB" sz="1800" dirty="0">
                <a:effectLst/>
                <a:latin typeface="Segoe UI" panose="020B0502040204020203" pitchFamily="34" charset="0"/>
                <a:ea typeface="Calibri" panose="020F0502020204030204" pitchFamily="34" charset="0"/>
                <a:cs typeface="Segoe UI" panose="020B0502040204020203" pitchFamily="34" charset="0"/>
              </a:rPr>
              <a:t>”</a:t>
            </a:r>
            <a:br>
              <a:rPr lang="en-GB" sz="1800" dirty="0">
                <a:effectLst/>
                <a:latin typeface="Segoe UI" panose="020B0502040204020203" pitchFamily="34" charset="0"/>
                <a:ea typeface="Calibri" panose="020F0502020204030204" pitchFamily="34" charset="0"/>
                <a:cs typeface="Segoe UI" panose="020B0502040204020203" pitchFamily="34" charset="0"/>
              </a:rPr>
            </a:br>
            <a:r>
              <a:rPr lang="ar-EG" sz="28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US" sz="2800" dirty="0">
              <a:latin typeface="Segoe UI" panose="020B0502040204020203" pitchFamily="34" charset="0"/>
              <a:cs typeface="Segoe UI" panose="020B0502040204020203" pitchFamily="34" charset="0"/>
            </a:endParaRPr>
          </a:p>
          <a:p>
            <a:endParaRPr lang="en-US"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617280" y="5481156"/>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3</a:t>
            </a:r>
            <a:endParaRPr lang="en-US" sz="6000" b="1" dirty="0">
              <a:ea typeface="Roboto Light" panose="02000000000000000000" pitchFamily="2" charset="0"/>
            </a:endParaRPr>
          </a:p>
        </p:txBody>
      </p:sp>
      <p:sp>
        <p:nvSpPr>
          <p:cNvPr id="48" name="TextBox 47"/>
          <p:cNvSpPr txBox="1"/>
          <p:nvPr/>
        </p:nvSpPr>
        <p:spPr>
          <a:xfrm>
            <a:off x="942308" y="2250462"/>
            <a:ext cx="10453255" cy="2724144"/>
          </a:xfrm>
          <a:prstGeom prst="rect">
            <a:avLst/>
          </a:prstGeom>
          <a:noFill/>
        </p:spPr>
        <p:txBody>
          <a:bodyPr wrap="square" rtlCol="0">
            <a:spAutoFit/>
          </a:bodyPr>
          <a:lstStyle/>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 لا يقبلون الانحراف عن القواعد الأخلاقية: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إذا عمل شخص ما ضد القيم والسلوكيات المناسبة للشركة ولم يتخذ القائد أي إجراء، فقد يشير ذلك إلى وجود خلل في هذه السلوكيات، أو إلى مشكلة في تصرفات الموظف.</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يبني القادة الأخلاقيون الثقة والمصداقية مع الجميع، فلا يقدمون أية استثناءات مع خرق القواعد والقيم الأخلاقية في الشركة.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 يتفادون المشكلات:</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أكد جميع القادة الأخلاقيون أنهم لا يتجاهلون التفاصيل مهما كانت صغيرة، لأن أحدها قد يؤدي لحدوث أضرار جسيمة على الشركة، بل يراقبون المواقف بعناية لمحاولة تجنب أية مشاكل قدر الإمكان.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sz="18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1911268"/>
            <a:ext cx="10487692" cy="3220625"/>
          </a:xfrm>
          <a:prstGeom prst="rect">
            <a:avLst/>
          </a:prstGeom>
          <a:noFill/>
        </p:spPr>
        <p:txBody>
          <a:bodyPr wrap="square" rtlCol="0">
            <a:spAutoFit/>
          </a:bodyPr>
          <a:lstStyle/>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 يعترفون بالأخطاء:</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إذا ساءت الأمور نتيجة قرار قد اتخذه القائد الأخلاقي، فإنه لا يحاول إخفاءه أو كتمانه، بدلاً من ذلك، يقبل خطأه ويعترف به، ويحاول وضع الحلول البديلة ويشاركها مع المعنيين في الأمر بالشركة، وذلك لإيجاد أفضل طريقة ممكنة لحل المشكلة.</a:t>
            </a:r>
            <a:br>
              <a:rPr lang="ar-SA" sz="1600" kern="100" dirty="0">
                <a:effectLst/>
                <a:latin typeface="Segoe UI" panose="020B0502040204020203" pitchFamily="34" charset="0"/>
                <a:ea typeface="Calibri" panose="020F0502020204030204" pitchFamily="34" charset="0"/>
                <a:cs typeface="Segoe UI" panose="020B0502040204020203" pitchFamily="34" charset="0"/>
              </a:rPr>
            </a:b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تذكر أن هذا الفعل سيزيد ثقة الموظفين بقائدهم بشكل كبير، فكما يقول نابليون هيل: "يجب أن يكون القائد الناجح على استعداد لتحمل مسؤولية أخطائه".</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 حاضرون دائماً:</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لا يغيب القادة الأخلاقيون في الأوقات السيئة، بل يظهرون دائماً وفي كل الأوقات، سواءً أكانت أوقات جيدة أم سيئة.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إن القادة الأخلاقيين يدركون جيداً أنهم موجودون لخدمة مصالح فرقهم وشركاتهم، لذلك دائمًا ما يكونون في المقدمة عندما تضرب العاصفة، </a:t>
            </a:r>
            <a:r>
              <a:rPr lang="ar-SA" sz="1600" kern="100" dirty="0" err="1">
                <a:effectLst/>
                <a:latin typeface="Segoe UI" panose="020B0502040204020203" pitchFamily="34" charset="0"/>
                <a:ea typeface="Calibri" panose="020F0502020204030204" pitchFamily="34" charset="0"/>
                <a:cs typeface="Segoe UI" panose="020B0502040204020203" pitchFamily="34" charset="0"/>
              </a:rPr>
              <a:t>ويواجهونها</a:t>
            </a:r>
            <a:r>
              <a:rPr lang="ar-SA" sz="1600" kern="100" dirty="0">
                <a:effectLst/>
                <a:latin typeface="Segoe UI" panose="020B0502040204020203" pitchFamily="34" charset="0"/>
                <a:ea typeface="Calibri" panose="020F0502020204030204" pitchFamily="34" charset="0"/>
                <a:cs typeface="Segoe UI" panose="020B0502040204020203" pitchFamily="34" charset="0"/>
              </a:rPr>
              <a:t> ويحاولون التغلب عليها، كما يعتنون في مساعدة الآخرين بالتغلب على مشاكلهم وتحدياتهم أيضاً. </a:t>
            </a: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250462"/>
            <a:ext cx="10453255" cy="2858731"/>
          </a:xfrm>
          <a:prstGeom prst="rect">
            <a:avLst/>
          </a:prstGeom>
          <a:noFill/>
        </p:spPr>
        <p:txBody>
          <a:bodyPr wrap="square" rtlCol="0">
            <a:spAutoFit/>
          </a:bodyPr>
          <a:lstStyle/>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 يتصرفون بنزاهة: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يجب على القادة الأخلاقيين معاملة جميع موظفيهم بنزاهة تامة، إذ لا يجب أن يشعر الموظف بأن قائده يفضل أحداً عليه دون سبب وجيه، حيث أن سلوكيات القائد الأخلاقي يجب أن تدعم مبدأ الجدارة والعدالة مع أفراد مؤسسته أو شركته، بغض النظر عن أي عامل آخر للتمييز.</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 يتمتعون بالأصالة:</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أخيراً، تعتبر الأصالة إحدى السمات الهامة للقادة الأخلاقيين، فبيئة العمل التي يوفرها القادة الأخلاقيون تجعل كل موظف يعيش حقيقته وذاته الأصلية، وليس ذات مصطنعة في العمل فقط!</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من ناحية أخرى يجب أن يكون القائد الأخلاقي أيضأً على حقيقته وذاته، لا سيما أن هذا يشجع جميع الموظفين للتصرف بأصالتهم ضمن نطاق العمل.</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126836" y="2338121"/>
            <a:ext cx="9993746" cy="2599751"/>
          </a:xfrm>
          <a:prstGeom prst="rect">
            <a:avLst/>
          </a:prstGeom>
          <a:noFill/>
        </p:spPr>
        <p:txBody>
          <a:bodyPr wrap="square" rtlCol="0">
            <a:spAutoFit/>
          </a:bodyPr>
          <a:lstStyle/>
          <a:p>
            <a:pPr algn="just" rtl="1">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 تُعرَّف القيادة بأنَّها القدرة على التأثير على المرؤوسين لتحقيق الأهداف والغايات المشتركة. إنَّ القادة التنظيميين مسؤولون أمام الجهات المرتبطة بالمؤسسة من أصحاب المصالح والمساهمين والموظفين في ما يتعلّق بتحقيق أهداف المؤسسة، وتعتمد درجة التزامهم بالمسؤولية والأخلاق عند قيامهم بذلك على عدة عوامل. تعدُّ قيم القائد مهمَّة من ناحية الأخلاق والفعالية لأنَّها عادةً ما تصبح القيم التي تتبنَّاها المؤسسة ككل. </a:t>
            </a:r>
            <a:endParaRPr lang="ar-EG"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800"/>
              </a:spcAft>
            </a:pP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SA" sz="1600" dirty="0">
                <a:effectLst/>
                <a:latin typeface="Segoe UI" panose="020B0502040204020203" pitchFamily="34" charset="0"/>
                <a:ea typeface="Calibri" panose="020F0502020204030204" pitchFamily="34" charset="0"/>
                <a:cs typeface="Segoe UI" panose="020B0502040204020203" pitchFamily="34" charset="0"/>
              </a:rPr>
              <a:t>يُشار إلى التأثير الذي يولّده قادة المؤسسات بمصطلح "التأثير الإداري"، وعلى الرغم من أنَّ قيم القائد ينبغي أن تتوافق مع قيم المؤسسة ورؤيتها ورسالتها، إلّا أن ذلك قد لا يحدث دائمًا كما رأينا في الأزمات المؤسساتيّة الأخلاقية التي ناقشناها سابقًا والتي أدَّت إلى إخفاق شركات مثل </a:t>
            </a:r>
            <a:r>
              <a:rPr lang="ar-SA" sz="1600" dirty="0" err="1">
                <a:effectLst/>
                <a:latin typeface="Segoe UI" panose="020B0502040204020203" pitchFamily="34" charset="0"/>
                <a:ea typeface="Calibri" panose="020F0502020204030204" pitchFamily="34" charset="0"/>
                <a:cs typeface="Segoe UI" panose="020B0502040204020203" pitchFamily="34" charset="0"/>
              </a:rPr>
              <a:t>إنرون</a:t>
            </a:r>
            <a:r>
              <a:rPr lang="ar-SA" sz="1600" dirty="0">
                <a:effectLst/>
                <a:latin typeface="Segoe UI" panose="020B0502040204020203" pitchFamily="34" charset="0"/>
                <a:ea typeface="Calibri" panose="020F0502020204030204" pitchFamily="34" charset="0"/>
                <a:cs typeface="Segoe UI" panose="020B0502040204020203" pitchFamily="34" charset="0"/>
              </a:rPr>
              <a:t> </a:t>
            </a:r>
            <a:r>
              <a:rPr lang="ar-SA" sz="1600" dirty="0" err="1">
                <a:effectLst/>
                <a:latin typeface="Segoe UI" panose="020B0502040204020203" pitchFamily="34" charset="0"/>
                <a:ea typeface="Calibri" panose="020F0502020204030204" pitchFamily="34" charset="0"/>
                <a:cs typeface="Segoe UI" panose="020B0502040204020203" pitchFamily="34" charset="0"/>
              </a:rPr>
              <a:t>وتايكو</a:t>
            </a:r>
            <a:r>
              <a:rPr lang="ar-SA" sz="1600" dirty="0">
                <a:effectLst/>
                <a:latin typeface="Segoe UI" panose="020B0502040204020203" pitchFamily="34" charset="0"/>
                <a:ea typeface="Calibri" panose="020F0502020204030204" pitchFamily="34" charset="0"/>
                <a:cs typeface="Segoe UI" panose="020B0502040204020203" pitchFamily="34" charset="0"/>
              </a:rPr>
              <a:t> وورلد كوم وويلز </a:t>
            </a:r>
            <a:r>
              <a:rPr lang="ar-SA" sz="1600" dirty="0" err="1">
                <a:effectLst/>
                <a:latin typeface="Segoe UI" panose="020B0502040204020203" pitchFamily="34" charset="0"/>
                <a:ea typeface="Calibri" panose="020F0502020204030204" pitchFamily="34" charset="0"/>
                <a:cs typeface="Segoe UI" panose="020B0502040204020203" pitchFamily="34" charset="0"/>
              </a:rPr>
              <a:t>فارجو</a:t>
            </a:r>
            <a:r>
              <a:rPr lang="ar-SA" sz="1600" dirty="0">
                <a:effectLst/>
                <a:latin typeface="Segoe UI" panose="020B0502040204020203" pitchFamily="34" charset="0"/>
                <a:ea typeface="Calibri" panose="020F0502020204030204" pitchFamily="34" charset="0"/>
                <a:cs typeface="Segoe UI" panose="020B0502040204020203" pitchFamily="34" charset="0"/>
              </a:rPr>
              <a:t> وغيرها من الشركات البارزة</a:t>
            </a:r>
            <a:r>
              <a:rPr lang="ar-EG" sz="1600" dirty="0">
                <a:effectLst/>
                <a:latin typeface="Segoe UI" panose="020B0502040204020203" pitchFamily="34" charset="0"/>
                <a:ea typeface="Calibri" panose="020F0502020204030204" pitchFamily="34"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014732"/>
            <a:ext cx="10307384" cy="3551934"/>
          </a:xfrm>
          <a:prstGeom prst="rect">
            <a:avLst/>
          </a:prstGeom>
          <a:noFill/>
        </p:spPr>
        <p:txBody>
          <a:bodyPr wrap="square" rtlCol="0">
            <a:spAutoFit/>
          </a:bodyPr>
          <a:lstStyle/>
          <a:p>
            <a:pPr algn="r">
              <a:lnSpc>
                <a:spcPct val="107000"/>
              </a:lnSpc>
              <a:spcAft>
                <a:spcPts val="800"/>
              </a:spcAft>
            </a:pPr>
            <a:r>
              <a:rPr lang="ar-EG" kern="100" dirty="0">
                <a:latin typeface="Segoe UI" panose="020B0502040204020203" pitchFamily="34" charset="0"/>
                <a:ea typeface="Calibri" panose="020F0502020204030204" pitchFamily="34" charset="0"/>
                <a:cs typeface="Segoe UI" panose="020B0502040204020203" pitchFamily="34" charset="0"/>
              </a:rPr>
              <a:t>معايير تقييم البعد الأخلاقي : </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p>
          <a:p>
            <a:pPr algn="r" rtl="1">
              <a:lnSpc>
                <a:spcPct val="107000"/>
              </a:lnSpc>
              <a:spcAft>
                <a:spcPts val="800"/>
              </a:spcAft>
            </a:pPr>
            <a:r>
              <a:rPr lang="ar-SA" sz="1800" kern="100" dirty="0">
                <a:effectLst/>
                <a:latin typeface="Segoe UI" panose="020B0502040204020203" pitchFamily="34" charset="0"/>
                <a:ea typeface="Calibri" panose="020F0502020204030204" pitchFamily="34" charset="0"/>
                <a:cs typeface="Segoe UI" panose="020B0502040204020203" pitchFamily="34" charset="0"/>
              </a:rPr>
              <a:t> خمسة معايير لتقييم البعد الأخلاقي والخروج برقم يمثّل المعيار الأخلاقي للمؤسسة</a:t>
            </a:r>
            <a:r>
              <a:rPr lang="en-GB" sz="1800" kern="100" dirty="0">
                <a:effectLst/>
                <a:latin typeface="Segoe UI" panose="020B0502040204020203" pitchFamily="34" charset="0"/>
                <a:ea typeface="Calibri" panose="020F0502020204030204" pitchFamily="34" charset="0"/>
                <a:cs typeface="Segoe UI" panose="020B0502040204020203" pitchFamily="34" charset="0"/>
              </a:rPr>
              <a:t> (EQ)</a:t>
            </a:r>
            <a:r>
              <a:rPr lang="ar-SA" sz="1800" kern="100" dirty="0">
                <a:effectLst/>
                <a:latin typeface="Segoe UI" panose="020B0502040204020203" pitchFamily="34" charset="0"/>
                <a:ea typeface="Calibri" panose="020F0502020204030204" pitchFamily="34" charset="0"/>
                <a:cs typeface="Segoe UI" panose="020B0502040204020203" pitchFamily="34" charset="0"/>
              </a:rPr>
              <a:t> هذه المعايير الخمس هي</a:t>
            </a:r>
            <a:r>
              <a:rPr lang="ar-EG" sz="18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effectLst/>
                <a:latin typeface="Segoe UI" panose="020B0502040204020203" pitchFamily="34" charset="0"/>
                <a:ea typeface="Calibri" panose="020F0502020204030204" pitchFamily="34" charset="0"/>
                <a:cs typeface="Segoe UI" panose="020B0502040204020203" pitchFamily="34" charset="0"/>
              </a:rPr>
              <a:t>برنامج الأخلاقيات والامتثال الخاص بالشركة، ويمثِّل 35% من المعيار الأخلاقي</a:t>
            </a:r>
            <a:r>
              <a:rPr lang="en-GB" sz="1800" kern="100" dirty="0">
                <a:effectLst/>
                <a:latin typeface="Segoe UI" panose="020B0502040204020203" pitchFamily="34" charset="0"/>
                <a:ea typeface="Calibri" panose="020F0502020204030204" pitchFamily="34" charset="0"/>
                <a:cs typeface="Segoe UI" panose="020B0502040204020203" pitchFamily="34" charset="0"/>
              </a:rPr>
              <a:t> </a:t>
            </a:r>
            <a:r>
              <a:rPr lang="ar-EG" sz="1800" kern="100" dirty="0">
                <a:effectLst/>
                <a:latin typeface="Segoe UI" panose="020B0502040204020203" pitchFamily="34" charset="0"/>
                <a:ea typeface="Calibri" panose="020F0502020204030204" pitchFamily="34" charset="0"/>
                <a:cs typeface="Segoe UI" panose="020B0502040204020203" pitchFamily="34" charset="0"/>
              </a:rPr>
              <a:t>المعيار الأول: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sz="1800" kern="100" dirty="0">
                <a:effectLst/>
                <a:latin typeface="Segoe UI" panose="020B0502040204020203" pitchFamily="34" charset="0"/>
                <a:ea typeface="Calibri" panose="020F0502020204030204" pitchFamily="34" charset="0"/>
                <a:cs typeface="Segoe UI" panose="020B0502040204020203" pitchFamily="34" charset="0"/>
              </a:rPr>
              <a:t>المعيار الثاني :</a:t>
            </a:r>
            <a:r>
              <a:rPr lang="ar-SA" sz="1800" kern="100" dirty="0">
                <a:effectLst/>
                <a:latin typeface="Segoe UI" panose="020B0502040204020203" pitchFamily="34" charset="0"/>
                <a:ea typeface="Calibri" panose="020F0502020204030204" pitchFamily="34" charset="0"/>
                <a:cs typeface="Segoe UI" panose="020B0502040204020203" pitchFamily="34" charset="0"/>
              </a:rPr>
              <a:t>درجة رسوخ الأخلاق في ثقافة الشركة</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SA" sz="1800" kern="100" dirty="0">
                <a:effectLst/>
                <a:latin typeface="Segoe UI" panose="020B0502040204020203" pitchFamily="34" charset="0"/>
                <a:ea typeface="Calibri" panose="020F0502020204030204" pitchFamily="34" charset="0"/>
                <a:cs typeface="Segoe UI" panose="020B0502040204020203" pitchFamily="34" charset="0"/>
              </a:rPr>
              <a:t>ا</a:t>
            </a:r>
            <a:r>
              <a:rPr lang="ar-EG" kern="100" dirty="0">
                <a:latin typeface="Segoe UI" panose="020B0502040204020203" pitchFamily="34" charset="0"/>
                <a:ea typeface="Calibri" panose="020F0502020204030204" pitchFamily="34" charset="0"/>
                <a:cs typeface="Segoe UI" panose="020B0502040204020203" pitchFamily="34" charset="0"/>
              </a:rPr>
              <a:t>لمعيار الثالث: </a:t>
            </a:r>
            <a:r>
              <a:rPr lang="ar-SA" sz="1800" kern="100" dirty="0">
                <a:effectLst/>
                <a:latin typeface="Segoe UI" panose="020B0502040204020203" pitchFamily="34" charset="0"/>
                <a:ea typeface="Calibri" panose="020F0502020204030204" pitchFamily="34" charset="0"/>
                <a:cs typeface="Segoe UI" panose="020B0502040204020203" pitchFamily="34" charset="0"/>
              </a:rPr>
              <a:t>مواطنة ومسؤولية الشركة. يقيس هذا المعيار تأثير ووقع قرارات المؤسسة على المحيط الاجتماعي</a:t>
            </a:r>
            <a:endParaRPr lang="ar-EG" sz="1800"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sz="1800" dirty="0">
                <a:effectLst/>
                <a:latin typeface="Segoe UI" panose="020B0502040204020203" pitchFamily="34" charset="0"/>
                <a:ea typeface="Calibri" panose="020F0502020204030204" pitchFamily="34" charset="0"/>
                <a:cs typeface="Segoe UI" panose="020B0502040204020203" pitchFamily="34" charset="0"/>
              </a:rPr>
              <a:t>المعيار الرابع : </a:t>
            </a:r>
            <a:r>
              <a:rPr lang="ar-SA" sz="1800" dirty="0">
                <a:effectLst/>
                <a:latin typeface="Segoe UI" panose="020B0502040204020203" pitchFamily="34" charset="0"/>
                <a:ea typeface="Calibri" panose="020F0502020204030204" pitchFamily="34" charset="0"/>
                <a:cs typeface="Segoe UI" panose="020B0502040204020203" pitchFamily="34" charset="0"/>
              </a:rPr>
              <a:t>يرتبط بحوكمة الشركة وما إذا كان منصبا الرئيس التنفيذي للشركة ورئيس مجلس الإدارة يشغلهما شخص واحد أم شخصان مختلفان. حيث تزايد الوعي الاجتماعي في الآونة الأخيرة حول ضرورة وجود التنوُّع في المناصب القيادية</a:t>
            </a:r>
            <a:endParaRPr lang="en-GB" sz="20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250462"/>
            <a:ext cx="10453255" cy="2799613"/>
          </a:xfrm>
          <a:prstGeom prst="rect">
            <a:avLst/>
          </a:prstGeom>
          <a:noFill/>
        </p:spPr>
        <p:txBody>
          <a:bodyPr wrap="square" rtlCol="0">
            <a:spAutoFit/>
          </a:bodyPr>
          <a:lstStyle/>
          <a:p>
            <a:pPr algn="just">
              <a:lnSpc>
                <a:spcPct val="107000"/>
              </a:lnSpc>
              <a:spcAft>
                <a:spcPts val="800"/>
              </a:spcAft>
            </a:pPr>
            <a:r>
              <a:rPr lang="ar-EG" sz="1800" kern="100" dirty="0">
                <a:effectLst/>
                <a:latin typeface="Segoe UI" panose="020B0502040204020203" pitchFamily="34" charset="0"/>
                <a:ea typeface="Calibri" panose="020F0502020204030204" pitchFamily="34" charset="0"/>
                <a:cs typeface="Segoe UI" panose="020B0502040204020203" pitchFamily="34" charset="0"/>
              </a:rPr>
              <a:t>المعيار الخامس </a:t>
            </a:r>
            <a:r>
              <a:rPr lang="ar-SA" sz="1800" kern="100" dirty="0">
                <a:effectLst/>
                <a:latin typeface="Segoe UI" panose="020B0502040204020203" pitchFamily="34" charset="0"/>
                <a:ea typeface="Calibri" panose="020F0502020204030204" pitchFamily="34" charset="0"/>
                <a:cs typeface="Segoe UI" panose="020B0502040204020203" pitchFamily="34" charset="0"/>
              </a:rPr>
              <a:t>القيادة والابتكار والسُمعة</a:t>
            </a:r>
            <a:r>
              <a:rPr lang="ar-EG" sz="18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SA" sz="1800" dirty="0">
                <a:effectLst/>
                <a:latin typeface="Segoe UI" panose="020B0502040204020203" pitchFamily="34" charset="0"/>
                <a:ea typeface="Calibri" panose="020F0502020204030204" pitchFamily="34" charset="0"/>
                <a:cs typeface="Segoe UI" panose="020B0502040204020203" pitchFamily="34" charset="0"/>
              </a:rPr>
              <a:t>ذكر معهد </a:t>
            </a:r>
            <a:r>
              <a:rPr lang="ar-SA" sz="1800" dirty="0" err="1">
                <a:effectLst/>
                <a:latin typeface="Segoe UI" panose="020B0502040204020203" pitchFamily="34" charset="0"/>
                <a:ea typeface="Calibri" panose="020F0502020204030204" pitchFamily="34" charset="0"/>
                <a:cs typeface="Segoe UI" panose="020B0502040204020203" pitchFamily="34" charset="0"/>
              </a:rPr>
              <a:t>إثيسفير</a:t>
            </a:r>
            <a:r>
              <a:rPr lang="ar-SA" sz="1800" dirty="0">
                <a:effectLst/>
                <a:latin typeface="Segoe UI" panose="020B0502040204020203" pitchFamily="34" charset="0"/>
                <a:ea typeface="Calibri" panose="020F0502020204030204" pitchFamily="34" charset="0"/>
                <a:cs typeface="Segoe UI" panose="020B0502040204020203" pitchFamily="34" charset="0"/>
              </a:rPr>
              <a:t> أنَّه تمَّ تكريم 124 شركة في عام 2017 من 5 قارات و19 دولة و52 قطاعًا مختلفًا من قطاعات الأعمال، ومن بين تلك الشركات 13 شركة حصلت على التكريم إحدى عشرة مرة و8 شركات حصلت على التكريم لأول مرة في ذلك العام. تتضمَّن الشركات الحاصلة على التكريم تِلك الشركات التي كان لها دور كبير في إحداث تغييرات إيجابية في أوساط الأعمال والأوساط الاجتماعية في مختلف أنحاء العالم، كما تضع هذه الشركات تأثيرات ونتائج ما تقوم به من أفعال وقرارات على الموظفين والمستثمرين والزبائن وغيرهم من أصحاب المصلحة بالحسبان وتتبنّى القيم وثقافة النزاهة كأساس للقرارات التي تتخذها يوميًا. </a:t>
            </a:r>
            <a:r>
              <a:rPr lang="ar-EG" sz="1800" dirty="0">
                <a:effectLst/>
                <a:latin typeface="Segoe UI" panose="020B0502040204020203" pitchFamily="34" charset="0"/>
                <a:ea typeface="Calibri" panose="020F0502020204030204" pitchFamily="34" charset="0"/>
                <a:cs typeface="Segoe UI" panose="020B0502040204020203" pitchFamily="34" charset="0"/>
              </a:rPr>
              <a:t>                                                                                </a:t>
            </a:r>
            <a:r>
              <a:rPr lang="en-GB" sz="1800" dirty="0">
                <a:effectLst/>
                <a:latin typeface="Segoe UI" panose="020B0502040204020203" pitchFamily="34" charset="0"/>
                <a:ea typeface="Calibri" panose="020F0502020204030204" pitchFamily="34" charset="0"/>
                <a:cs typeface="Segoe UI" panose="020B0502040204020203" pitchFamily="34" charset="0"/>
              </a:rPr>
              <a:t/>
            </a:r>
            <a:br>
              <a:rPr lang="en-GB" sz="1800" dirty="0">
                <a:effectLst/>
                <a:latin typeface="Segoe UI" panose="020B0502040204020203" pitchFamily="34" charset="0"/>
                <a:ea typeface="Calibri" panose="020F0502020204030204" pitchFamily="34" charset="0"/>
                <a:cs typeface="Segoe UI" panose="020B0502040204020203" pitchFamily="34" charset="0"/>
              </a:rPr>
            </a:br>
            <a:endParaRPr lang="en-GB" sz="2400" kern="100" dirty="0">
              <a:effectLst/>
              <a:highlight>
                <a:srgbClr val="FFFF00"/>
              </a:highligh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6437" y="1326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108363" y="2561565"/>
            <a:ext cx="10287199" cy="2252476"/>
          </a:xfrm>
          <a:prstGeom prst="rect">
            <a:avLst/>
          </a:prstGeom>
          <a:noFill/>
        </p:spPr>
        <p:txBody>
          <a:bodyPr wrap="square" rtlCol="0">
            <a:spAutoFit/>
          </a:bodyPr>
          <a:lstStyle/>
          <a:p>
            <a:pPr algn="just">
              <a:lnSpc>
                <a:spcPct val="107000"/>
              </a:lnSpc>
              <a:spcAft>
                <a:spcPts val="800"/>
              </a:spcAft>
            </a:pPr>
            <a:r>
              <a:rPr lang="ar-SA" kern="100" dirty="0">
                <a:effectLst/>
                <a:latin typeface="Segoe UI" panose="020B0502040204020203" pitchFamily="34" charset="0"/>
                <a:ea typeface="Calibri" panose="020F0502020204030204" pitchFamily="34" charset="0"/>
                <a:cs typeface="Segoe UI" panose="020B0502040204020203" pitchFamily="34" charset="0"/>
              </a:rPr>
              <a:t>إنَّ الموثوقية والنزاهة بالإضافة إلى القيم والمبادئ الأخلاقية هي عناصر مهمة لشخصية القادة الأخلاقيين وسلوكياتهم وينبغي أن تُترجم على هيئة تصرُّفات وأفعال تجاه الموظفين والشركاء أصحاب المصلحة والمجتمعات ككل. يقع على عاتق القادة أيضًا مسؤولية إظهار الاحترام تجاه الآخرين ومعاملة جميع أصحاب المصلحة بإنصاف والسعي دومًا للعمل من أجل الصالح العام وبناء مجتمع أفضل والتحلِّي بالصدق والأمانة في مختلف المواقف. </a:t>
            </a:r>
            <a:r>
              <a:rPr lang="ar-EG" kern="100" dirty="0">
                <a:effectLst/>
                <a:latin typeface="Segoe UI" panose="020B0502040204020203" pitchFamily="34" charset="0"/>
                <a:ea typeface="Calibri" panose="020F0502020204030204" pitchFamily="34" charset="0"/>
                <a:cs typeface="Segoe UI" panose="020B0502040204020203" pitchFamily="34" charset="0"/>
              </a:rPr>
              <a:t>و</a:t>
            </a:r>
            <a:r>
              <a:rPr lang="ar-SA" kern="100" dirty="0">
                <a:effectLst/>
                <a:latin typeface="Segoe UI" panose="020B0502040204020203" pitchFamily="34" charset="0"/>
                <a:ea typeface="Calibri" panose="020F0502020204030204" pitchFamily="34" charset="0"/>
                <a:cs typeface="Segoe UI" panose="020B0502040204020203" pitchFamily="34" charset="0"/>
              </a:rPr>
              <a:t>يساهم التحلِّي بهذه الأخلاق الفضيلة في خلق بيئة عمل أخلاقية في جميع أجزاء ومستويات </a:t>
            </a:r>
            <a:r>
              <a:rPr lang="ar-SA" kern="100" dirty="0">
                <a:latin typeface="Segoe UI" panose="020B0502040204020203" pitchFamily="34" charset="0"/>
                <a:ea typeface="Calibri" panose="020F0502020204030204" pitchFamily="34" charset="0"/>
                <a:cs typeface="Segoe UI" panose="020B0502040204020203" pitchFamily="34" charset="0"/>
              </a:rPr>
              <a:t>المؤسسة</a:t>
            </a:r>
            <a:r>
              <a:rPr lang="ar-EG" kern="100" dirty="0">
                <a:latin typeface="Segoe UI" panose="020B0502040204020203" pitchFamily="34" charset="0"/>
                <a:ea typeface="Calibri" panose="020F0502020204030204" pitchFamily="34" charset="0"/>
                <a:cs typeface="Segoe UI" panose="020B0502040204020203" pitchFamily="34" charset="0"/>
              </a:rPr>
              <a:t> ومن بين هذه القيم ما يلي:                                    </a:t>
            </a:r>
          </a:p>
          <a:p>
            <a:pPr algn="just">
              <a:lnSpc>
                <a:spcPct val="107000"/>
              </a:lnSpc>
              <a:spcAft>
                <a:spcPts val="800"/>
              </a:spcAft>
            </a:pPr>
            <a:endParaRPr lang="en-GB" kern="100" dirty="0">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2000" y="2540000"/>
            <a:ext cx="10668000" cy="2153282"/>
          </a:xfrm>
          <a:prstGeom prst="rect">
            <a:avLst/>
          </a:prstGeom>
          <a:noFill/>
        </p:spPr>
        <p:txBody>
          <a:bodyPr wrap="square" rtlCol="0">
            <a:spAutoFit/>
          </a:bodyPr>
          <a:lstStyle/>
          <a:p>
            <a:pPr algn="r">
              <a:lnSpc>
                <a:spcPct val="10700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 </a:t>
            </a:r>
            <a:r>
              <a:rPr lang="ar-SA" kern="100" dirty="0">
                <a:effectLst/>
                <a:latin typeface="Segoe UI" panose="020B0502040204020203" pitchFamily="34" charset="0"/>
                <a:ea typeface="Calibri" panose="020F0502020204030204" pitchFamily="34" charset="0"/>
                <a:cs typeface="Segoe UI" panose="020B0502040204020203" pitchFamily="34" charset="0"/>
              </a:rPr>
              <a:t>احترام الآخرين</a:t>
            </a:r>
            <a:r>
              <a:rPr lang="ar-EG" kern="100" dirty="0">
                <a:effectLst/>
                <a:latin typeface="Segoe UI" panose="020B0502040204020203" pitchFamily="34" charset="0"/>
                <a:ea typeface="Calibri" panose="020F0502020204030204" pitchFamily="34" charset="0"/>
                <a:cs typeface="Segoe UI" panose="020B0502040204020203" pitchFamily="34" charset="0"/>
              </a:rPr>
              <a:t>:</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SA" dirty="0">
                <a:effectLst/>
                <a:latin typeface="Segoe UI" panose="020B0502040204020203" pitchFamily="34" charset="0"/>
                <a:ea typeface="Calibri" panose="020F0502020204030204" pitchFamily="34" charset="0"/>
                <a:cs typeface="Segoe UI" panose="020B0502040204020203" pitchFamily="34" charset="0"/>
              </a:rPr>
              <a:t>إنَّ احترام الآخرين يتطلَّب من القادة أن يدركوا القيمة الجوهرية للآخرين وأن يعاملوا الناس بطيب نيّة دون استغلالهم، إذ ينبغي النظر إلى الأشخاص على أنَّهم ذوو قيمة لأنَّهم بشر وليس بسبب ما يستطيعون تقديمه للآخرين أو بسبب قدرتهم على مساعدة الآخرين على التقدُّم فحسب. ينطوي احترام الآخرين على مراعاة الفروق الفردية ومنحهم حرية التفكير بطريقة مستقلة والسماح لهم بالعمل كأفراد والسعي إلى تحقيق أهدافهم الخاصة، إذ يزداد شعور الموظفين بأهميتهم وتزداد كذلك ثقتهم بأنفسهم عندما يُظهر القائد احترامه لهم من خلال منحهم الاستقلالية، وغالبًا ما يؤدِّي ذلك إلى زيادة ولاء الموظفين وإنتاجيتهم</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1775572"/>
            <a:ext cx="10487692" cy="3437929"/>
          </a:xfrm>
          <a:prstGeom prst="rect">
            <a:avLst/>
          </a:prstGeom>
          <a:noFill/>
        </p:spPr>
        <p:txBody>
          <a:bodyPr wrap="square" rtlCol="0">
            <a:spAutoFit/>
          </a:bodyPr>
          <a:lstStyle/>
          <a:p>
            <a:pPr algn="r">
              <a:lnSpc>
                <a:spcPct val="107000"/>
              </a:lnSpc>
              <a:spcAft>
                <a:spcPts val="800"/>
              </a:spcAft>
            </a:pPr>
            <a:r>
              <a:rPr lang="en-GB" b="1" kern="0" dirty="0">
                <a:effectLst/>
                <a:latin typeface="Segoe UI" panose="020B0502040204020203" pitchFamily="34" charset="0"/>
                <a:ea typeface="Times New Roman" panose="02020603050405020304" pitchFamily="18" charset="0"/>
                <a:cs typeface="Segoe UI" panose="020B0502040204020203" pitchFamily="34" charset="0"/>
              </a:rPr>
              <a:t> </a:t>
            </a:r>
            <a:r>
              <a:rPr lang="ar-EG" b="1" kern="0" dirty="0">
                <a:effectLst/>
                <a:latin typeface="Segoe UI" panose="020B0502040204020203" pitchFamily="34" charset="0"/>
                <a:ea typeface="Times New Roman" panose="02020603050405020304" pitchFamily="18" charset="0"/>
                <a:cs typeface="Segoe UI" panose="020B0502040204020203" pitchFamily="34" charset="0"/>
              </a:rPr>
              <a:t> - </a:t>
            </a:r>
            <a:r>
              <a:rPr lang="ar-SA" b="1" kern="100" dirty="0">
                <a:effectLst/>
                <a:latin typeface="Segoe UI" panose="020B0502040204020203" pitchFamily="34" charset="0"/>
                <a:ea typeface="Calibri" panose="020F0502020204030204" pitchFamily="34" charset="0"/>
                <a:cs typeface="Segoe UI" panose="020B0502040204020203" pitchFamily="34" charset="0"/>
              </a:rPr>
              <a:t>معاملة جميع أصحاب المصلحة بإنصاف</a:t>
            </a:r>
            <a:r>
              <a:rPr lang="ar-EG" b="1" kern="100" dirty="0">
                <a:effectLst/>
                <a:latin typeface="Segoe UI" panose="020B0502040204020203" pitchFamily="34" charset="0"/>
                <a:ea typeface="Calibri" panose="020F0502020204030204" pitchFamily="34" charset="0"/>
                <a:cs typeface="Segoe UI" panose="020B0502040204020203" pitchFamily="34" charset="0"/>
              </a:rPr>
              <a:t>: </a:t>
            </a:r>
            <a:endParaRPr lang="en-GB" b="1" kern="100" dirty="0">
              <a:effectLst/>
              <a:latin typeface="Segoe UI" panose="020B0502040204020203" pitchFamily="34" charset="0"/>
              <a:ea typeface="Calibri" panose="020F0502020204030204" pitchFamily="34" charset="0"/>
              <a:cs typeface="Segoe UI" panose="020B0502040204020203" pitchFamily="34" charset="0"/>
            </a:endParaRPr>
          </a:p>
          <a:p>
            <a:pPr algn="just">
              <a:lnSpc>
                <a:spcPct val="107000"/>
              </a:lnSpc>
              <a:spcAft>
                <a:spcPts val="800"/>
              </a:spcAft>
            </a:pPr>
            <a:r>
              <a:rPr lang="ar-EG" kern="100" dirty="0">
                <a:effectLst/>
                <a:latin typeface="Segoe UI" panose="020B0502040204020203" pitchFamily="34" charset="0"/>
                <a:ea typeface="Calibri" panose="020F0502020204030204" pitchFamily="34" charset="0"/>
                <a:cs typeface="Segoe UI" panose="020B0502040204020203" pitchFamily="34" charset="0"/>
              </a:rPr>
              <a:t>   </a:t>
            </a:r>
            <a:r>
              <a:rPr lang="ar-SA" kern="100" dirty="0">
                <a:effectLst/>
                <a:latin typeface="Segoe UI" panose="020B0502040204020203" pitchFamily="34" charset="0"/>
                <a:ea typeface="Calibri" panose="020F0502020204030204" pitchFamily="34" charset="0"/>
                <a:cs typeface="Segoe UI" panose="020B0502040204020203" pitchFamily="34" charset="0"/>
              </a:rPr>
              <a:t>يسعى القادة الأخلاقيون جاهدين إلى معاملة جميع من قد يتأثَّرون بقراراتهم بطريقة مُنصفة وعادلة، كما أنَّ المساواة أيضًا هي من أولوياتهم وينبغي أن تكون عاملًا بارزًا في عملية اتخاذ القرارات. يجب على القادة الأخلاقيين أن يُحجموا عن معاملة البعض معاملة خاصَّة حتى لا يشعر الآخرون بأنَّهم منبوذون وحتى لا تتولَّد الضغينة بين الأفراد بسبب التفرقة في المعاملة. هناك استثناء واحد لهذه القاعدة وهي عندما يكون الفرد مستحقًّا للمعاملة الخاصة من أجل تحقيق العدل</a:t>
            </a:r>
            <a:r>
              <a:rPr lang="ar-EG" kern="100" dirty="0">
                <a:latin typeface="Segoe UI" panose="020B0502040204020203" pitchFamily="34" charset="0"/>
                <a:ea typeface="Calibri" panose="020F0502020204030204" pitchFamily="34" charset="0"/>
                <a:cs typeface="Segoe UI" panose="020B0502040204020203" pitchFamily="34" charset="0"/>
              </a:rPr>
              <a:t>، و</a:t>
            </a:r>
            <a:r>
              <a:rPr lang="ar-SA" dirty="0">
                <a:effectLst/>
                <a:latin typeface="Segoe UI" panose="020B0502040204020203" pitchFamily="34" charset="0"/>
                <a:ea typeface="Calibri" panose="020F0502020204030204" pitchFamily="34" charset="0"/>
                <a:cs typeface="Segoe UI" panose="020B0502040204020203" pitchFamily="34" charset="0"/>
              </a:rPr>
              <a:t>ليس من السهل دائمًا منع شعور الموظفين بوجود تمييز، إذ تتطلَّب بعض المواقف توزيع المزايا والأعباء، وتختبر هذه المواقف مدى قدرة القائد وحرصه على تحقيق العدل. لقد حدَّد توم ونورمان المبادئ المشتركة التي تُرشد القادة الذين يواجهون مثل تلك المعضلات، ويمكن لهذه المبادئ أن تساع</a:t>
            </a:r>
            <a:r>
              <a:rPr lang="ar-EG" dirty="0">
                <a:effectLst/>
                <a:latin typeface="Segoe UI" panose="020B0502040204020203" pitchFamily="34" charset="0"/>
                <a:ea typeface="Calibri" panose="020F0502020204030204" pitchFamily="34" charset="0"/>
                <a:cs typeface="Segoe UI" panose="020B0502040204020203" pitchFamily="34" charset="0"/>
              </a:rPr>
              <a:t>د</a:t>
            </a:r>
            <a:r>
              <a:rPr lang="ar-SA" dirty="0">
                <a:effectLst/>
                <a:latin typeface="Segoe UI" panose="020B0502040204020203" pitchFamily="34" charset="0"/>
                <a:ea typeface="Calibri" panose="020F0502020204030204" pitchFamily="34" charset="0"/>
                <a:cs typeface="Segoe UI" panose="020B0502040204020203" pitchFamily="34" charset="0"/>
              </a:rPr>
              <a:t> القادة على توزيع المسؤوليات بعدل وإنصاف. تنصُّ هذه المبادئ على أنَّه يجب أن يحصل كل شخص على فُرصٍ متساوية وفقًا لاحتياجاته وحقوقه وجهوده ومساهماته المجتمعية وأدائه</a:t>
            </a:r>
            <a:r>
              <a:rPr lang="ar-EG" dirty="0">
                <a:latin typeface="Segoe UI" panose="020B0502040204020203" pitchFamily="34" charset="0"/>
                <a:ea typeface="Calibri" panose="020F0502020204030204" pitchFamily="34" charset="0"/>
                <a:cs typeface="Segoe UI" panose="020B0502040204020203" pitchFamily="34" charset="0"/>
              </a:rPr>
              <a:t>.                                                                                       </a:t>
            </a:r>
            <a:r>
              <a:rPr lang="en-GB" dirty="0">
                <a:effectLst/>
                <a:latin typeface="Segoe UI" panose="020B0502040204020203" pitchFamily="34" charset="0"/>
                <a:ea typeface="Calibri" panose="020F0502020204030204" pitchFamily="34" charset="0"/>
                <a:cs typeface="Segoe UI" panose="020B0502040204020203" pitchFamily="34" charset="0"/>
              </a:rPr>
              <a:t>  </a:t>
            </a:r>
            <a:endParaRPr lang="ar-EG"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1775572"/>
            <a:ext cx="10487692" cy="3822008"/>
          </a:xfrm>
          <a:prstGeom prst="rect">
            <a:avLst/>
          </a:prstGeom>
          <a:noFill/>
        </p:spPr>
        <p:txBody>
          <a:bodyPr wrap="square" rtlCol="0">
            <a:spAutoFit/>
          </a:bodyPr>
          <a:lstStyle/>
          <a:p>
            <a:pPr algn="just">
              <a:lnSpc>
                <a:spcPct val="107000"/>
              </a:lnSpc>
              <a:spcAft>
                <a:spcPts val="800"/>
              </a:spcAft>
            </a:pPr>
            <a:r>
              <a:rPr lang="en-GB" sz="1800" kern="100" dirty="0">
                <a:effectLst/>
                <a:latin typeface="Segoe UI" panose="020B0502040204020203" pitchFamily="34" charset="0"/>
                <a:ea typeface="Calibri" panose="020F0502020204030204" pitchFamily="34" charset="0"/>
                <a:cs typeface="Segoe UI" panose="020B0502040204020203" pitchFamily="34" charset="0"/>
              </a:rPr>
              <a:t>.</a:t>
            </a:r>
            <a:endParaRPr lang="en-GB" sz="1800" b="1" kern="100" dirty="0">
              <a:effectLst/>
              <a:latin typeface="Segoe UI" panose="020B0502040204020203" pitchFamily="34" charset="0"/>
              <a:ea typeface="Calibri" panose="020F0502020204030204" pitchFamily="34" charset="0"/>
              <a:cs typeface="Segoe UI" panose="020B0502040204020203" pitchFamily="34" charset="0"/>
            </a:endParaRPr>
          </a:p>
          <a:p>
            <a:pPr algn="r">
              <a:lnSpc>
                <a:spcPct val="107000"/>
              </a:lnSpc>
              <a:spcAft>
                <a:spcPts val="800"/>
              </a:spcAft>
            </a:pPr>
            <a:r>
              <a:rPr lang="ar-EG" sz="1800" b="1" kern="100" dirty="0">
                <a:effectLst/>
                <a:latin typeface="Segoe UI" panose="020B0502040204020203" pitchFamily="34" charset="0"/>
                <a:ea typeface="Calibri" panose="020F0502020204030204" pitchFamily="34" charset="0"/>
                <a:cs typeface="Segoe UI" panose="020B0502040204020203" pitchFamily="34" charset="0"/>
              </a:rPr>
              <a:t>- </a:t>
            </a:r>
            <a:r>
              <a:rPr lang="ar-SA" sz="1800" b="1" kern="100" dirty="0">
                <a:effectLst/>
                <a:latin typeface="Segoe UI" panose="020B0502040204020203" pitchFamily="34" charset="0"/>
                <a:ea typeface="Calibri" panose="020F0502020204030204" pitchFamily="34" charset="0"/>
                <a:cs typeface="Segoe UI" panose="020B0502040204020203" pitchFamily="34" charset="0"/>
              </a:rPr>
              <a:t>العمل من أجل الصالح العام</a:t>
            </a:r>
            <a:endParaRPr lang="en-GB" sz="1800" b="1" kern="100" dirty="0">
              <a:effectLst/>
              <a:latin typeface="Segoe UI" panose="020B0502040204020203" pitchFamily="34" charset="0"/>
              <a:ea typeface="Calibri" panose="020F0502020204030204" pitchFamily="34" charset="0"/>
              <a:cs typeface="Segoe UI" panose="020B0502040204020203" pitchFamily="34" charset="0"/>
            </a:endParaRPr>
          </a:p>
          <a:p>
            <a:pPr algn="just">
              <a:lnSpc>
                <a:spcPct val="107000"/>
              </a:lnSpc>
              <a:spcAft>
                <a:spcPts val="800"/>
              </a:spcAft>
            </a:pPr>
            <a:r>
              <a:rPr lang="ar-SA" sz="1600" kern="100" dirty="0">
                <a:effectLst/>
                <a:latin typeface="Segoe UI" panose="020B0502040204020203" pitchFamily="34" charset="0"/>
                <a:ea typeface="Calibri" panose="020F0502020204030204" pitchFamily="34" charset="0"/>
                <a:cs typeface="Segoe UI" panose="020B0502040204020203" pitchFamily="34" charset="0"/>
              </a:rPr>
              <a:t>يقدِّم المهاتما غاندي مثالاً على ما ينطوي عليه مبدأ السعي لتحقيق الصالح العام، إذ أمضى هذا الزعيم الهندي -المعروف بالتزامه بالاحتجاجات السلمية والعصيان المدني الشامل- 20 عامًا في جنوب أفريقيا وهو يعترض على التشريعات التي تميز ضد الهنود، وأمضى بقية حياته في الهند يناضل من أجل الاستقلال عن الاستعمار الأجنبي ويعمل على الحد من الفقر والضرائب وعلى تحرير النساء وإنهاء كافّة أشكال التمييز العنصري. لم يناضل غاندي من أجل تلك القضايا لتحقيق منافع شخصية؛ بل فعل ذلك يُحرر الناس من الظُلم والاستغلال تحقيقًا لمصلحة عامّة نبيلة. لقد كرَّس غاندي حياته لدعم القضايا الاجتماعية التي يؤمن بها وتحوَّلت غاياته وتوجُّهاته إلى مبادئ أخلاقية مجتمعية ثمَّ عالمية</a:t>
            </a:r>
            <a:r>
              <a:rPr lang="ar-EG" sz="1600" kern="100" dirty="0">
                <a:effectLst/>
                <a:latin typeface="Segoe UI" panose="020B0502040204020203" pitchFamily="34" charset="0"/>
                <a:ea typeface="Calibri" panose="020F0502020204030204" pitchFamily="34" charset="0"/>
                <a:cs typeface="Segoe UI" panose="020B0502040204020203" pitchFamily="34" charset="0"/>
              </a:rPr>
              <a:t>.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SA" sz="1600" dirty="0">
                <a:effectLst/>
                <a:latin typeface="Segoe UI" panose="020B0502040204020203" pitchFamily="34" charset="0"/>
                <a:ea typeface="Calibri" panose="020F0502020204030204" pitchFamily="34" charset="0"/>
                <a:cs typeface="Segoe UI" panose="020B0502040204020203" pitchFamily="34" charset="0"/>
              </a:rPr>
              <a:t>يسعى القادة الأخلاقيون إلى تحقيق أهداف اجتماعية ومؤسسية أعظم من تلك الأهداف الفرديّة الخاصّة، وتقتضي هذه المسؤولية أن يقدِّم خدمة أكبر عن طريق الاهتمام باحتياجات الآخرين. هذا السلوك مثال على الإيثار والتفاني والذي يتمثّل في تسخير الطاقات والقدرات الشخصيّة من أجل تحقيق أهداف الآخرين وطموحاتهم. قد يتجلَّى الإيثار في المؤسسة في التوجيه والتمكين والتشجيع وتكوين الفِرق وسلوكيات المواطنة والاهتمام بمصالح الآخرين وغيرها</a:t>
            </a:r>
            <a:endParaRPr lang="en-GB" sz="1600" b="1"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108692" y="8548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40509" y="2121848"/>
            <a:ext cx="10589491" cy="2001574"/>
          </a:xfrm>
          <a:prstGeom prst="rect">
            <a:avLst/>
          </a:prstGeom>
          <a:noFill/>
        </p:spPr>
        <p:txBody>
          <a:bodyPr wrap="square" rtlCol="0">
            <a:spAutoFit/>
          </a:bodyPr>
          <a:lstStyle/>
          <a:p>
            <a:pPr algn="r">
              <a:lnSpc>
                <a:spcPct val="107000"/>
              </a:lnSpc>
              <a:spcAft>
                <a:spcPts val="800"/>
              </a:spcAft>
            </a:pPr>
            <a:r>
              <a:rPr lang="ar-EG" sz="2000" kern="100" dirty="0">
                <a:effectLst/>
                <a:latin typeface="Segoe UI" panose="020B0502040204020203" pitchFamily="34" charset="0"/>
                <a:ea typeface="Calibri" panose="020F0502020204030204" pitchFamily="34" charset="0"/>
                <a:cs typeface="Segoe UI" panose="020B0502040204020203" pitchFamily="34" charset="0"/>
              </a:rPr>
              <a:t>- </a:t>
            </a:r>
            <a:r>
              <a:rPr lang="ar-SA" sz="2000" kern="100" dirty="0">
                <a:effectLst/>
                <a:latin typeface="Segoe UI" panose="020B0502040204020203" pitchFamily="34" charset="0"/>
                <a:ea typeface="Calibri" panose="020F0502020204030204" pitchFamily="34" charset="0"/>
                <a:cs typeface="Segoe UI" panose="020B0502040204020203" pitchFamily="34" charset="0"/>
              </a:rPr>
              <a:t>التحلي بالأمانة</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SA" sz="1600" dirty="0">
                <a:effectLst/>
                <a:latin typeface="Segoe UI" panose="020B0502040204020203" pitchFamily="34" charset="0"/>
                <a:ea typeface="Calibri" panose="020F0502020204030204" pitchFamily="34" charset="0"/>
                <a:cs typeface="Segoe UI" panose="020B0502040204020203" pitchFamily="34" charset="0"/>
              </a:rPr>
              <a:t>الأمانة صفة نبيلة تحظى بقّبول معظم المجتمعات على اختلاف ثقافاتها وقيَمها، إلّا أن تحلي الفرد بصفة الأمانة لا يكون له معيارٌ ثابتٌ دائمًا، فالأمانة لا تقتصر فقط على قول الصدق وتجنّب الخداع أو الكذب؛ ؛ بل تتطلَّب من القادة أيضًا أن يكونوا صريحين وواضحين قدر الاستطاعة وأن يصفوا الحقيقة كاملةً بدقة وبتفصيل كافٍ، ولكنَّ قول الحقيقة كاملةً لا يكون التصرّف الأنسب في جميع المواقف، لذلك يجب على القادة أن يراعوا مشاعر ومعتقدات الآخرين وأن يدركوا أنَّ مستوى الصراحة المناسب يختلف باختلاف الموقف</a:t>
            </a:r>
            <a:r>
              <a:rPr lang="ar-EG" sz="1600" dirty="0">
                <a:effectLst/>
                <a:latin typeface="Segoe UI" panose="020B0502040204020203" pitchFamily="34" charset="0"/>
                <a:ea typeface="Calibri" panose="020F0502020204030204" pitchFamily="34" charset="0"/>
                <a:cs typeface="Segoe UI" panose="020B0502040204020203" pitchFamily="34" charset="0"/>
              </a:rPr>
              <a:t> .                                                                                         </a:t>
            </a:r>
          </a:p>
          <a:p>
            <a:pPr algn="just"/>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3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58203" y="1896719"/>
            <a:ext cx="10330873" cy="3416320"/>
          </a:xfrm>
          <a:prstGeom prst="rect">
            <a:avLst/>
          </a:prstGeom>
          <a:noFill/>
        </p:spPr>
        <p:txBody>
          <a:bodyPr wrap="square" rtlCol="0">
            <a:spAutoFit/>
          </a:bodyPr>
          <a:lstStyle/>
          <a:p>
            <a:pPr algn="r"/>
            <a:r>
              <a:rPr lang="ar-EG"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ملخص المحاضرة: تناولنا بعض العناصر المهمة تتمثل فيما يلي :</a:t>
            </a:r>
            <a:endParaRPr lang="ar-EG" dirty="0">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1- تمهيد </a:t>
            </a:r>
            <a: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2- الاخلاق التنظيمية </a:t>
            </a:r>
            <a: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3- مفاهيم القيادة الأخلاقية </a:t>
            </a:r>
            <a: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4- أبعاد القيادة الأخلاقية </a:t>
            </a:r>
            <a: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5- مفاهيم العدالة التنظيمية </a:t>
            </a:r>
            <a: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6- مبادئ العدالة التنظيمية</a:t>
            </a:r>
            <a: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7- قواعد العدالة التنظيمية</a:t>
            </a:r>
            <a: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8- العلاقة بين العدالة التنظيمية والقيادة الأخلاقية </a:t>
            </a:r>
            <a: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9- عناصر القيادة الاخلاقية</a:t>
            </a:r>
            <a: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
            </a:r>
            <a:br>
              <a:rPr kumimoji="0" lang="en-GB"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br>
            <a:r>
              <a:rPr kumimoji="0" lang="ar-EG"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10- سمات القائد الأخلاقي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i="0" u="none" strike="noStrike" kern="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sym typeface="Calibri"/>
              </a:rPr>
              <a:t>11- معايير البعد الأخلاقي في القيادة </a:t>
            </a:r>
            <a:endParaRPr kumimoji="0" lang="ar-EG" i="0" u="none" strike="noStrike" kern="0" cap="none" spc="0" normalizeH="0" baseline="0" noProof="0" dirty="0">
              <a:ln>
                <a:noFill/>
              </a:ln>
              <a:solidFill>
                <a:prstClr val="black"/>
              </a:solidFill>
              <a:effectLst/>
              <a:uLnTx/>
              <a:uFillTx/>
              <a:latin typeface="Segoe UI" panose="020B0502040204020203" pitchFamily="34" charset="0"/>
              <a:ea typeface="Calibri"/>
              <a:cs typeface="Segoe UI" panose="020B0502040204020203" pitchFamily="34" charset="0"/>
              <a:sym typeface="Calibri"/>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617280" y="5524263"/>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2000" y="1685495"/>
            <a:ext cx="10330873" cy="3563155"/>
          </a:xfrm>
          <a:prstGeom prst="rect">
            <a:avLst/>
          </a:prstGeom>
          <a:noFill/>
        </p:spPr>
        <p:txBody>
          <a:bodyPr wrap="square" rtlCol="0">
            <a:spAutoFit/>
          </a:bodyPr>
          <a:lstStyle/>
          <a:p>
            <a:pPr algn="r"/>
            <a:endParaRPr lang="ar-EG" sz="2000" dirty="0">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algn="r"/>
            <a:endParaRPr lang="ar-EG" sz="20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algn="ctr"/>
            <a:endParaRPr lang="ar-EG" sz="20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المرجع: </a:t>
            </a:r>
            <a:r>
              <a:rPr lang="ar-SA"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الحبسية</a:t>
            </a:r>
            <a:r>
              <a:rPr lang="ar-EG"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رضية(2012). القيادة الأخلاقية</a:t>
            </a:r>
            <a:r>
              <a:rPr lang="ar-EG"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دار الحامد للنشر والتوزيع.</a:t>
            </a:r>
            <a:r>
              <a:rPr lang="ar-EG" sz="240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Segoe UI" panose="020B0502040204020203" pitchFamily="34" charset="0"/>
                <a:ea typeface="Times New Roman" panose="02020603050405020304" pitchFamily="18" charset="0"/>
                <a:cs typeface="Segoe UI" panose="020B0502040204020203" pitchFamily="34" charset="0"/>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Segoe UI" panose="020B0502040204020203" pitchFamily="34" charset="0"/>
                <a:ea typeface="Times New Roman" panose="02020603050405020304" pitchFamily="18" charset="0"/>
                <a:cs typeface="Segoe UI" panose="020B0502040204020203" pitchFamily="34" charset="0"/>
              </a:rPr>
              <a:t>                                                 </a:t>
            </a:r>
            <a:r>
              <a:rPr lang="ar-EG" sz="2400" kern="0" spc="35"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مع الشكر</a:t>
            </a:r>
            <a:endParaRPr lang="ar-EG" sz="2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EG" kern="0" spc="35"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SA" sz="1400" kern="0" spc="35"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1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234044-EE32-4A5D-A437-33B6C41E76B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3AF9BE70-A6B7-4416-A744-93558B16EBBE}">
  <ds:schemaRefs>
    <ds:schemaRef ds:uri="http://schemas.microsoft.com/sharepoint/v3/contenttype/forms"/>
  </ds:schemaRefs>
</ds:datastoreItem>
</file>

<file path=customXml/itemProps3.xml><?xml version="1.0" encoding="utf-8"?>
<ds:datastoreItem xmlns:ds="http://schemas.openxmlformats.org/officeDocument/2006/customXml" ds:itemID="{3E1B8165-0F6A-41FF-8852-71D653B7E4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1034</TotalTime>
  <Words>2268</Words>
  <Application>Microsoft Office PowerPoint</Application>
  <PresentationFormat>Widescreen</PresentationFormat>
  <Paragraphs>258</Paragraphs>
  <Slides>38</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38</vt:i4>
      </vt:variant>
    </vt:vector>
  </HeadingPairs>
  <TitlesOfParts>
    <vt:vector size="50" baseType="lpstr">
      <vt:lpstr>Arial</vt:lpstr>
      <vt:lpstr>Calibri</vt:lpstr>
      <vt:lpstr>Calibri Light</vt:lpstr>
      <vt:lpstr>Courier New</vt:lpstr>
      <vt:lpstr>Roboto Light</vt:lpstr>
      <vt:lpstr>Segoe UI</vt:lpstr>
      <vt:lpstr>Simplified Arabic</vt:lpstr>
      <vt:lpstr>Symbol</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63</cp:revision>
  <dcterms:created xsi:type="dcterms:W3CDTF">2023-04-29T09:08:00Z</dcterms:created>
  <dcterms:modified xsi:type="dcterms:W3CDTF">2026-02-15T17:22:37Z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