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350" r:id="rId5"/>
    <p:sldId id="352" r:id="rId6"/>
    <p:sldId id="351" r:id="rId7"/>
    <p:sldId id="387" r:id="rId8"/>
    <p:sldId id="388" r:id="rId9"/>
    <p:sldId id="389" r:id="rId10"/>
    <p:sldId id="390" r:id="rId11"/>
    <p:sldId id="391" r:id="rId12"/>
    <p:sldId id="392" r:id="rId13"/>
    <p:sldId id="393" r:id="rId14"/>
    <p:sldId id="394" r:id="rId15"/>
    <p:sldId id="395" r:id="rId16"/>
    <p:sldId id="396" r:id="rId17"/>
    <p:sldId id="397" r:id="rId18"/>
    <p:sldId id="398" r:id="rId19"/>
    <p:sldId id="399" r:id="rId20"/>
    <p:sldId id="400" r:id="rId21"/>
    <p:sldId id="401" r:id="rId22"/>
    <p:sldId id="402" r:id="rId23"/>
    <p:sldId id="403" r:id="rId24"/>
    <p:sldId id="404" r:id="rId25"/>
    <p:sldId id="405" r:id="rId26"/>
    <p:sldId id="406" r:id="rId27"/>
    <p:sldId id="407" r:id="rId28"/>
    <p:sldId id="408" r:id="rId29"/>
    <p:sldId id="409" r:id="rId30"/>
    <p:sldId id="410" r:id="rId31"/>
    <p:sldId id="411" r:id="rId32"/>
    <p:sldId id="412" r:id="rId33"/>
    <p:sldId id="413" r:id="rId34"/>
    <p:sldId id="414" r:id="rId35"/>
    <p:sldId id="415" r:id="rId36"/>
    <p:sldId id="416" r:id="rId37"/>
    <p:sldId id="417" r:id="rId38"/>
    <p:sldId id="418" r:id="rId39"/>
    <p:sldId id="386" r:id="rId40"/>
    <p:sldId id="4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52"/>
            <p14:sldId id="351"/>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386"/>
            <p14:sldId id="41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324" autoAdjust="0"/>
  </p:normalViewPr>
  <p:slideViewPr>
    <p:cSldViewPr snapToGrid="0">
      <p:cViewPr>
        <p:scale>
          <a:sx n="60" d="100"/>
          <a:sy n="60" d="100"/>
        </p:scale>
        <p:origin x="-996" y="-12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964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299"/>
    </mc:Choice>
    <mc:Fallback xmlns="">
      <p:transition spd="slow" advTm="162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3709765" cy="400110"/>
          </a:xfrm>
          <a:prstGeom prst="rect">
            <a:avLst/>
          </a:prstGeom>
          <a:noFill/>
        </p:spPr>
        <p:txBody>
          <a:bodyPr wrap="square" rtlCol="0">
            <a:spAutoFit/>
          </a:bodyPr>
          <a:lstStyle/>
          <a:p>
            <a:pPr algn="ctr" rtl="1"/>
            <a:r>
              <a:rPr lang="ar-EG" sz="2000" b="1" dirty="0">
                <a:solidFill>
                  <a:srgbClr val="00B0F0"/>
                </a:solidFill>
                <a:latin typeface="Times New Roman" panose="02020603050405020304" pitchFamily="18" charset="0"/>
                <a:cs typeface="Times New Roman" panose="02020603050405020304" pitchFamily="18" charset="0"/>
              </a:rPr>
              <a:t>نماذج إعلانية تهتم بالتأثير على المستهلك</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090"/>
    </mc:Choice>
    <mc:Fallback xmlns="">
      <p:transition spd="slow" advTm="13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1674563"/>
            <a:ext cx="8417320" cy="4662815"/>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b="1" spc="50" dirty="0" smtClean="0">
                <a:latin typeface="Tajawal ExtraBold" panose="00000800000000000000" pitchFamily="2" charset="-78"/>
                <a:cs typeface="+mj-cs"/>
              </a:rPr>
              <a:t>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p>
          <a:p>
            <a:pPr marL="1030288" indent="-293688"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b="1" spc="50" dirty="0" smtClean="0">
                <a:latin typeface="Times New Roman" pitchFamily="18" charset="0"/>
                <a:cs typeface="Times New Roman" pitchFamily="18" charset="0"/>
              </a:rPr>
              <a:t>خطوات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b="1" spc="50" dirty="0" smtClean="0">
                <a:latin typeface="Times New Roman" pitchFamily="18" charset="0"/>
                <a:cs typeface="Times New Roman" pitchFamily="18" charset="0"/>
              </a:rPr>
              <a:t>معوقات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algn="just" rtl="1">
              <a:lnSpc>
                <a:spcPct val="150000"/>
              </a:lnSpc>
              <a:buSzPct val="180000"/>
            </a:pPr>
            <a:r>
              <a:rPr lang="ar-EG" b="1" spc="50" dirty="0" smtClean="0">
                <a:latin typeface="Tajawal ExtraBold" panose="00000800000000000000" pitchFamily="2" charset="-78"/>
                <a:cs typeface="+mj-cs"/>
              </a:rPr>
              <a:t>3. نموذج </a:t>
            </a:r>
            <a:r>
              <a:rPr lang="en-US" b="1" spc="50" dirty="0" smtClean="0">
                <a:latin typeface="Times New Roman" pitchFamily="18" charset="0"/>
                <a:cs typeface="Times New Roman" pitchFamily="18" charset="0"/>
              </a:rPr>
              <a:t>Ehrenberg </a:t>
            </a:r>
            <a:r>
              <a:rPr lang="ar-EG" b="1" spc="50" dirty="0" smtClean="0">
                <a:latin typeface="Times New Roman" pitchFamily="18" charset="0"/>
                <a:cs typeface="Times New Roman" pitchFamily="18" charset="0"/>
              </a:rPr>
              <a:t> </a:t>
            </a:r>
            <a:r>
              <a:rPr lang="ar-EG" b="1" spc="50" dirty="0" smtClean="0">
                <a:latin typeface="Tajawal ExtraBold" panose="00000800000000000000" pitchFamily="2" charset="-78"/>
                <a:cs typeface="+mj-cs"/>
              </a:rPr>
              <a:t>الإعلاني.</a:t>
            </a: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Ehrenberg</a:t>
            </a:r>
            <a:r>
              <a:rPr lang="en-US" b="1" spc="50" dirty="0" smtClean="0">
                <a:latin typeface="Tajawal ExtraBold" panose="00000800000000000000" pitchFamily="2" charset="-78"/>
                <a:cs typeface="+mj-cs"/>
              </a:rPr>
              <a:t> </a:t>
            </a:r>
            <a:r>
              <a:rPr lang="ar-EG" b="1" spc="50" dirty="0" smtClean="0">
                <a:latin typeface="Tajawal ExtraBold" panose="00000800000000000000" pitchFamily="2" charset="-78"/>
                <a:cs typeface="+mj-cs"/>
              </a:rPr>
              <a:t> الإعلاني. </a:t>
            </a:r>
          </a:p>
          <a:p>
            <a:pPr algn="just" rtl="1">
              <a:lnSpc>
                <a:spcPct val="150000"/>
              </a:lnSpc>
              <a:buSzPct val="180000"/>
            </a:pPr>
            <a:r>
              <a:rPr lang="ar-EG" b="1" spc="50" dirty="0" smtClean="0">
                <a:latin typeface="Tajawal ExtraBold" panose="00000800000000000000" pitchFamily="2" charset="-78"/>
                <a:cs typeface="+mj-cs"/>
              </a:rPr>
              <a:t>4. نموذج </a:t>
            </a:r>
            <a:r>
              <a:rPr lang="en-US" b="1" spc="50" dirty="0" smtClean="0">
                <a:latin typeface="Times New Roman" pitchFamily="18" charset="0"/>
                <a:cs typeface="Times New Roman" pitchFamily="18" charset="0"/>
              </a:rPr>
              <a:t>The Drip </a:t>
            </a:r>
            <a:r>
              <a:rPr lang="ar-EG" b="1" spc="50"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The Drip</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مراحل نموذج </a:t>
            </a:r>
            <a:r>
              <a:rPr lang="en-US" b="1" spc="50" dirty="0" smtClean="0">
                <a:latin typeface="Times New Roman" pitchFamily="18" charset="0"/>
                <a:cs typeface="Times New Roman" pitchFamily="18" charset="0"/>
              </a:rPr>
              <a:t>The Drip</a:t>
            </a:r>
            <a:r>
              <a:rPr lang="ar-EG" b="1" spc="50" dirty="0" smtClean="0">
                <a:latin typeface="Times New Roman" pitchFamily="18" charset="0"/>
                <a:cs typeface="Times New Roman" pitchFamily="18" charset="0"/>
              </a:rPr>
              <a:t>.</a:t>
            </a:r>
          </a:p>
          <a:p>
            <a:pPr marL="457200" indent="-457200" algn="just" rtl="1">
              <a:lnSpc>
                <a:spcPct val="150000"/>
              </a:lnSpc>
              <a:buSzPct val="180000"/>
              <a:buFont typeface="+mj-lt"/>
              <a:buAutoNum type="arabicPeriod" startAt="5"/>
            </a:pPr>
            <a:r>
              <a:rPr lang="ar-EG" b="1" spc="50" dirty="0" smtClean="0">
                <a:latin typeface="Tajawal ExtraBold" panose="00000800000000000000" pitchFamily="2" charset="-78"/>
                <a:cs typeface="+mj-cs"/>
              </a:rPr>
              <a:t>الخاتمة.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301"/>
    </mc:Choice>
    <mc:Fallback xmlns="">
      <p:transition spd="slow" advTm="12130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62404"/>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dirty="0">
                <a:latin typeface="Tajawal ExtraBold" panose="00000800000000000000" pitchFamily="2" charset="-78"/>
                <a:cs typeface="Times New Roman"/>
              </a:rPr>
              <a:t>تُعد الاستجابة الشرائية هى الخطوة الأخيرة التي يقوم المعلنون بحث المستهلكين على اتخاذها، وهو أيضًا الهدف النهائي للإعلان، لفهم عملية </a:t>
            </a:r>
            <a:r>
              <a:rPr lang="ar-EG" sz="2100" b="1" dirty="0" smtClean="0">
                <a:latin typeface="Tajawal ExtraBold" panose="00000800000000000000" pitchFamily="2" charset="-78"/>
                <a:cs typeface="Times New Roman"/>
              </a:rPr>
              <a:t>ردة </a:t>
            </a:r>
            <a:r>
              <a:rPr lang="ar-EG" sz="2100" b="1" dirty="0">
                <a:latin typeface="Tajawal ExtraBold" panose="00000800000000000000" pitchFamily="2" charset="-78"/>
                <a:cs typeface="Times New Roman"/>
              </a:rPr>
              <a:t>الفعل التي يظهرها </a:t>
            </a:r>
            <a:r>
              <a:rPr lang="ar-EG" sz="2100" b="1" dirty="0" smtClean="0">
                <a:latin typeface="Tajawal ExtraBold" panose="00000800000000000000" pitchFamily="2" charset="-78"/>
                <a:cs typeface="Times New Roman"/>
              </a:rPr>
              <a:t>المستهلكين </a:t>
            </a:r>
            <a:r>
              <a:rPr lang="ar-EG" sz="2100" b="1" dirty="0">
                <a:latin typeface="Tajawal ExtraBold" panose="00000800000000000000" pitchFamily="2" charset="-78"/>
                <a:cs typeface="Times New Roman"/>
              </a:rPr>
              <a:t>عندما يقومون بسلوك الشراء، من خلال عملية الاتصال </a:t>
            </a:r>
            <a:r>
              <a:rPr lang="ar-EG" sz="2100" b="1" dirty="0" smtClean="0">
                <a:latin typeface="Tajawal ExtraBold" panose="00000800000000000000" pitchFamily="2" charset="-78"/>
                <a:cs typeface="Times New Roman"/>
              </a:rPr>
              <a:t>الإعلاني </a:t>
            </a:r>
            <a:r>
              <a:rPr lang="ar-EG" sz="2100" b="1" dirty="0">
                <a:latin typeface="Tajawal ExtraBold" panose="00000800000000000000" pitchFamily="2" charset="-78"/>
                <a:cs typeface="Times New Roman"/>
              </a:rPr>
              <a:t>عبر الوسائل الإعلانية لذلك يجب أن يتم هذا الاتصال من خلال نماذج ونظريات علمية لذلك أتجه العلماء لصياغة هذه </a:t>
            </a:r>
            <a:r>
              <a:rPr lang="ar-EG" sz="2100" b="1" dirty="0" smtClean="0">
                <a:latin typeface="Tajawal ExtraBold" panose="00000800000000000000" pitchFamily="2" charset="-78"/>
                <a:cs typeface="Times New Roman"/>
              </a:rPr>
              <a:t>النماذج </a:t>
            </a:r>
            <a:r>
              <a:rPr lang="ar-EG" sz="2100" b="1" dirty="0">
                <a:latin typeface="Tajawal ExtraBold" panose="00000800000000000000" pitchFamily="2" charset="-78"/>
                <a:cs typeface="Times New Roman"/>
              </a:rPr>
              <a:t>بعد دراسة </a:t>
            </a:r>
            <a:r>
              <a:rPr lang="ar-EG" sz="2100" b="1" dirty="0" smtClean="0">
                <a:latin typeface="Tajawal ExtraBold" panose="00000800000000000000" pitchFamily="2" charset="-78"/>
                <a:cs typeface="Times New Roman"/>
              </a:rPr>
              <a:t>دقيقة </a:t>
            </a:r>
            <a:r>
              <a:rPr lang="ar-EG" sz="2100" b="1" dirty="0">
                <a:latin typeface="Tajawal ExtraBold" panose="00000800000000000000" pitchFamily="2" charset="-78"/>
                <a:cs typeface="Times New Roman"/>
              </a:rPr>
              <a:t>لمعرفة كيف يؤثر الإعلان على عملية </a:t>
            </a:r>
            <a:r>
              <a:rPr lang="ar-EG" sz="2100" b="1" dirty="0" smtClean="0">
                <a:latin typeface="Tajawal ExtraBold" panose="00000800000000000000" pitchFamily="2" charset="-78"/>
                <a:cs typeface="Times New Roman"/>
              </a:rPr>
              <a:t>ردة </a:t>
            </a:r>
            <a:r>
              <a:rPr lang="ar-EG" sz="2100" b="1" dirty="0">
                <a:latin typeface="Tajawal ExtraBold" panose="00000800000000000000" pitchFamily="2" charset="-78"/>
                <a:cs typeface="Times New Roman"/>
              </a:rPr>
              <a:t>الفعل. </a:t>
            </a:r>
          </a:p>
          <a:p>
            <a:pPr lvl="0"/>
            <a:endParaRPr lang="en-US" sz="2100" b="1" dirty="0">
              <a:latin typeface="Tajawal ExtraBold" panose="00000800000000000000" pitchFamily="2" charset="-78"/>
            </a:endParaRPr>
          </a:p>
          <a:p>
            <a:pPr lvl="0"/>
            <a:endParaRPr lang="en-US" sz="2100" b="1"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83447"/>
    </mc:Choice>
    <mc:Fallback xmlns="">
      <p:transition spd="slow" advTm="18344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468853" y="1259391"/>
            <a:ext cx="1890261" cy="523220"/>
          </a:xfrm>
          <a:prstGeom prst="rect">
            <a:avLst/>
          </a:prstGeom>
          <a:noFill/>
        </p:spPr>
        <p:txBody>
          <a:bodyPr wrap="none" rtlCol="0">
            <a:spAutoFit/>
          </a:bodyPr>
          <a:lstStyle/>
          <a:p>
            <a:pPr lvl="0" algn="just"/>
            <a:r>
              <a:rPr lang="en-US" sz="2800" b="1" dirty="0">
                <a:solidFill>
                  <a:srgbClr val="00B0F0"/>
                </a:solidFill>
                <a:latin typeface="Times New Roman" pitchFamily="18" charset="0"/>
                <a:cs typeface="Times New Roman" pitchFamily="18" charset="0"/>
              </a:rPr>
              <a:t>AIDA</a:t>
            </a:r>
            <a:r>
              <a:rPr lang="en-US" sz="2800" b="1" dirty="0">
                <a:solidFill>
                  <a:srgbClr val="00B0F0"/>
                </a:solidFill>
                <a:latin typeface="Tajawal Medium" panose="00000600000000000000" pitchFamily="2" charset="-78"/>
              </a:rPr>
              <a:t> </a:t>
            </a:r>
            <a:r>
              <a:rPr lang="ar-EG" sz="2800" b="1" dirty="0">
                <a:solidFill>
                  <a:srgbClr val="00B0F0"/>
                </a:solidFill>
                <a:latin typeface="Tajawal Medium" panose="00000600000000000000" pitchFamily="2" charset="-78"/>
                <a:cs typeface="Times New Roman"/>
              </a:rPr>
              <a:t>نموذج</a:t>
            </a:r>
            <a:endParaRPr lang="en-US" sz="28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8385"/>
    </mc:Choice>
    <mc:Fallback xmlns="">
      <p:transition spd="slow" advTm="8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نموذج </a:t>
            </a:r>
            <a:r>
              <a:rPr lang="en-US" sz="2100" b="1" u="sng" dirty="0">
                <a:latin typeface="Times New Roman" pitchFamily="18" charset="0"/>
                <a:cs typeface="Times New Roman" pitchFamily="18" charset="0"/>
              </a:rPr>
              <a:t>AIDA</a:t>
            </a:r>
            <a:r>
              <a:rPr lang="ar-EG" sz="2100" b="1" u="sng" dirty="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إن </a:t>
            </a:r>
            <a:r>
              <a:rPr lang="ar-EG" sz="2100" spc="50" dirty="0">
                <a:latin typeface="Times New Roman" pitchFamily="18" charset="0"/>
                <a:cs typeface="Times New Roman" pitchFamily="18" charset="0"/>
              </a:rPr>
              <a:t>اختصار </a:t>
            </a:r>
            <a:r>
              <a:rPr lang="ar-EG" sz="2100" spc="50" dirty="0" smtClean="0">
                <a:latin typeface="Times New Roman" pitchFamily="18" charset="0"/>
                <a:cs typeface="Times New Roman" pitchFamily="18" charset="0"/>
              </a:rPr>
              <a:t>نموذج</a:t>
            </a:r>
            <a:r>
              <a:rPr lang="en-US" sz="2100" spc="50" dirty="0" smtClean="0">
                <a:latin typeface="Times New Roman" pitchFamily="18" charset="0"/>
                <a:cs typeface="Times New Roman" pitchFamily="18" charset="0"/>
              </a:rPr>
              <a:t>AIDA </a:t>
            </a:r>
            <a:r>
              <a:rPr lang="ar-EG" sz="2100"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هو </a:t>
            </a:r>
            <a:r>
              <a:rPr lang="ar-EG" sz="2100" spc="50" dirty="0">
                <a:latin typeface="Times New Roman" pitchFamily="18" charset="0"/>
                <a:cs typeface="Times New Roman" pitchFamily="18" charset="0"/>
              </a:rPr>
              <a:t>في الواقع اختصار </a:t>
            </a:r>
            <a:r>
              <a:rPr lang="ar-EG" sz="2100" spc="50" dirty="0" smtClean="0">
                <a:latin typeface="Times New Roman" pitchFamily="18" charset="0"/>
                <a:cs typeface="Times New Roman" pitchFamily="18" charset="0"/>
              </a:rPr>
              <a:t>(</a:t>
            </a:r>
            <a:r>
              <a:rPr lang="ar-EG" sz="2100" spc="50" dirty="0">
                <a:latin typeface="Times New Roman" pitchFamily="18" charset="0"/>
                <a:cs typeface="Times New Roman" pitchFamily="18" charset="0"/>
              </a:rPr>
              <a:t>الانتباه والاهتمام والرغبة والسلوك</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يحدد النموذج المراحل الأربعة </a:t>
            </a:r>
            <a:r>
              <a:rPr lang="ar-EG" sz="2100" spc="50" dirty="0">
                <a:latin typeface="Times New Roman" pitchFamily="18" charset="0"/>
                <a:cs typeface="Times New Roman" pitchFamily="18" charset="0"/>
              </a:rPr>
              <a:t>الرئيسية للرحلة المعرفية للمستهلك. كما يمكن استخدام هذا النموذج كأداة لتعزيز العمل من خلال تشجيع شراء منتج معين (سلعة/خدمة).</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كما تعد صيغة </a:t>
            </a:r>
            <a:r>
              <a:rPr lang="en-US" sz="2100" spc="50" dirty="0">
                <a:latin typeface="Times New Roman" pitchFamily="18" charset="0"/>
                <a:cs typeface="Times New Roman" pitchFamily="18" charset="0"/>
              </a:rPr>
              <a:t>AIDA</a:t>
            </a:r>
            <a:r>
              <a:rPr lang="ar-EG" sz="2100" spc="50" dirty="0">
                <a:latin typeface="Times New Roman" pitchFamily="18" charset="0"/>
                <a:cs typeface="Times New Roman" pitchFamily="18" charset="0"/>
              </a:rPr>
              <a:t> نموذج رائع للمسوقين لتطوير حملاتهم الإعلانية الناجحة من خلالها أخذ المشتري عبر أربعة مستويات نفسية، من الجهل إلى اتجاه السلوك.</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162440"/>
    </mc:Choice>
    <mc:Fallback xmlns="">
      <p:transition spd="slow" advTm="16244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ومن أجل تحقيق النتيجة المرجوة، يجب على المسوقين اتخاذ احتياطات إضافية في كل من </a:t>
            </a:r>
            <a:r>
              <a:rPr lang="ar-EG" sz="2100" b="1" spc="50" dirty="0" smtClean="0">
                <a:latin typeface="Times New Roman" pitchFamily="18" charset="0"/>
                <a:cs typeface="Times New Roman" pitchFamily="18" charset="0"/>
              </a:rPr>
              <a:t>الأربعة مراحل</a:t>
            </a:r>
            <a:r>
              <a:rPr lang="ar-EG" sz="2100" b="1" spc="50" dirty="0">
                <a:latin typeface="Times New Roman" pitchFamily="18" charset="0"/>
                <a:cs typeface="Times New Roman" pitchFamily="18" charset="0"/>
              </a:rPr>
              <a:t>.</a:t>
            </a:r>
          </a:p>
          <a:p>
            <a:pPr lvl="0" algn="just" rtl="1">
              <a:lnSpc>
                <a:spcPct val="150000"/>
              </a:lnSpc>
            </a:pPr>
            <a:r>
              <a:rPr lang="ar-EG" sz="2100" b="1" spc="50" dirty="0">
                <a:latin typeface="Times New Roman" pitchFamily="18" charset="0"/>
                <a:cs typeface="Times New Roman" pitchFamily="18" charset="0"/>
              </a:rPr>
              <a:t>فهناك عدة </a:t>
            </a:r>
            <a:r>
              <a:rPr lang="ar-EG" sz="2100" b="1" spc="50" dirty="0" smtClean="0">
                <a:latin typeface="Times New Roman" pitchFamily="18" charset="0"/>
                <a:cs typeface="Times New Roman" pitchFamily="18" charset="0"/>
              </a:rPr>
              <a:t>مراحل </a:t>
            </a:r>
            <a:r>
              <a:rPr lang="ar-EG" sz="2100" b="1" spc="50" dirty="0">
                <a:latin typeface="Times New Roman" pitchFamily="18" charset="0"/>
                <a:cs typeface="Times New Roman" pitchFamily="18" charset="0"/>
              </a:rPr>
              <a:t>تعمل هذه الإجراءات على رسم خريطة للمسار المعرفي الذي سيتخذه المستهلك. </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2021"/>
    </mc:Choice>
    <mc:Fallback xmlns="">
      <p:transition spd="slow" advTm="8202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539378"/>
          </a:xfrm>
          <a:prstGeom prst="rect">
            <a:avLst/>
          </a:prstGeom>
          <a:noFill/>
        </p:spPr>
        <p:txBody>
          <a:bodyPr wrap="square" rtlCol="0">
            <a:spAutoFit/>
          </a:bodyPr>
          <a:lstStyle/>
          <a:p>
            <a:pPr algn="just" rtl="1">
              <a:lnSpc>
                <a:spcPct val="150000"/>
              </a:lnSpc>
            </a:pPr>
            <a:r>
              <a:rPr lang="ar-EG" sz="2200" b="1" u="sng" dirty="0">
                <a:latin typeface="Times New Roman" pitchFamily="18" charset="0"/>
                <a:cs typeface="Times New Roman" pitchFamily="18" charset="0"/>
              </a:rPr>
              <a:t>مكونات نموذج </a:t>
            </a:r>
            <a:r>
              <a:rPr lang="en-US" sz="2200" b="1" u="sng" dirty="0" smtClean="0">
                <a:latin typeface="Times New Roman" pitchFamily="18" charset="0"/>
                <a:cs typeface="Times New Roman" pitchFamily="18" charset="0"/>
              </a:rPr>
              <a:t>AIDA</a:t>
            </a:r>
            <a:r>
              <a:rPr lang="ar-EG" sz="2200" b="1" u="sng" dirty="0" smtClean="0">
                <a:latin typeface="Times New Roman" pitchFamily="18" charset="0"/>
                <a:cs typeface="Times New Roman" pitchFamily="18" charset="0"/>
              </a:rPr>
              <a:t>.</a:t>
            </a:r>
            <a:endParaRPr lang="en-US" sz="2200" b="1" u="sng"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493522" y="2978399"/>
            <a:ext cx="8417320" cy="518988"/>
          </a:xfrm>
          <a:prstGeom prst="rect">
            <a:avLst/>
          </a:prstGeom>
          <a:noFill/>
        </p:spPr>
        <p:txBody>
          <a:bodyPr wrap="square" rtlCol="0">
            <a:spAutoFit/>
          </a:bodyPr>
          <a:lstStyle/>
          <a:p>
            <a:pPr algn="just" rtl="1">
              <a:lnSpc>
                <a:spcPct val="150000"/>
              </a:lnSpc>
            </a:pPr>
            <a:r>
              <a:rPr lang="ar-EG" sz="2100" b="1" dirty="0" smtClean="0">
                <a:latin typeface="Times New Roman" pitchFamily="18" charset="0"/>
                <a:cs typeface="Times New Roman" pitchFamily="18" charset="0"/>
              </a:rPr>
              <a:t>الوعي                    الاهتمام                    الرغبة                   السلوك </a:t>
            </a:r>
            <a:endParaRPr lang="ar-EG" sz="2100" b="1" dirty="0">
              <a:latin typeface="Times New Roman" pitchFamily="18" charset="0"/>
              <a:cs typeface="Times New Roman" pitchFamily="18" charset="0"/>
            </a:endParaRPr>
          </a:p>
        </p:txBody>
      </p:sp>
      <p:sp>
        <p:nvSpPr>
          <p:cNvPr id="16" name="Right Arrow 15"/>
          <p:cNvSpPr/>
          <p:nvPr/>
        </p:nvSpPr>
        <p:spPr>
          <a:xfrm rot="10800000">
            <a:off x="10085514" y="3202842"/>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p:cNvSpPr/>
          <p:nvPr/>
        </p:nvSpPr>
        <p:spPr>
          <a:xfrm rot="10800000">
            <a:off x="8139887" y="3145662"/>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rot="10800000">
            <a:off x="6175649" y="3146628"/>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08649"/>
    </mc:Choice>
    <mc:Fallback xmlns="">
      <p:transition spd="slow" advTm="2086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Isosceles Triangle 12"/>
          <p:cNvSpPr/>
          <p:nvPr/>
        </p:nvSpPr>
        <p:spPr>
          <a:xfrm rot="10800000">
            <a:off x="4554086" y="2551300"/>
            <a:ext cx="5171089" cy="326617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p:cNvSpPr/>
          <p:nvPr/>
        </p:nvSpPr>
        <p:spPr>
          <a:xfrm>
            <a:off x="4554086" y="2551301"/>
            <a:ext cx="5171089" cy="727929"/>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5171089"/>
              <a:gd name="connsiteY0" fmla="*/ 0 h 890602"/>
              <a:gd name="connsiteX1" fmla="*/ 5171089 w 5171089"/>
              <a:gd name="connsiteY1" fmla="*/ 0 h 890602"/>
              <a:gd name="connsiteX2" fmla="*/ 4619297 w 5171089"/>
              <a:gd name="connsiteY2" fmla="*/ 890602 h 890602"/>
              <a:gd name="connsiteX3" fmla="*/ 551794 w 5171089"/>
              <a:gd name="connsiteY3" fmla="*/ 890601 h 890602"/>
              <a:gd name="connsiteX4" fmla="*/ 0 w 5171089"/>
              <a:gd name="connsiteY4" fmla="*/ 0 h 89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1089" h="890602">
                <a:moveTo>
                  <a:pt x="0" y="0"/>
                </a:moveTo>
                <a:lnTo>
                  <a:pt x="5171089" y="0"/>
                </a:lnTo>
                <a:lnTo>
                  <a:pt x="4619297" y="890602"/>
                </a:lnTo>
                <a:lnTo>
                  <a:pt x="551794" y="890601"/>
                </a:lnTo>
                <a:lnTo>
                  <a:pt x="0" y="0"/>
                </a:lnTo>
                <a:close/>
              </a:path>
            </a:pathLst>
          </a:cu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p:cNvSpPr/>
          <p:nvPr/>
        </p:nvSpPr>
        <p:spPr>
          <a:xfrm>
            <a:off x="5147921" y="3279228"/>
            <a:ext cx="4020205" cy="664867"/>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4666593"/>
              <a:gd name="connsiteY0" fmla="*/ 57865 h 948466"/>
              <a:gd name="connsiteX1" fmla="*/ 4540468 w 4666593"/>
              <a:gd name="connsiteY1" fmla="*/ 0 h 948466"/>
              <a:gd name="connsiteX2" fmla="*/ 4666593 w 4666593"/>
              <a:gd name="connsiteY2" fmla="*/ 890601 h 948466"/>
              <a:gd name="connsiteX3" fmla="*/ 551794 w 4666593"/>
              <a:gd name="connsiteY3" fmla="*/ 948466 h 948466"/>
              <a:gd name="connsiteX4" fmla="*/ 0 w 4666593"/>
              <a:gd name="connsiteY4" fmla="*/ 57865 h 948466"/>
              <a:gd name="connsiteX0" fmla="*/ 0 w 4225158"/>
              <a:gd name="connsiteY0" fmla="*/ 57865 h 948466"/>
              <a:gd name="connsiteX1" fmla="*/ 4099033 w 4225158"/>
              <a:gd name="connsiteY1" fmla="*/ 0 h 948466"/>
              <a:gd name="connsiteX2" fmla="*/ 4225158 w 4225158"/>
              <a:gd name="connsiteY2" fmla="*/ 890601 h 948466"/>
              <a:gd name="connsiteX3" fmla="*/ 110359 w 4225158"/>
              <a:gd name="connsiteY3" fmla="*/ 948466 h 948466"/>
              <a:gd name="connsiteX4" fmla="*/ 0 w 4225158"/>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1103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675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51794 w 4099033"/>
              <a:gd name="connsiteY3" fmla="*/ 948466 h 948466"/>
              <a:gd name="connsiteX4" fmla="*/ 0 w 4099033"/>
              <a:gd name="connsiteY4" fmla="*/ 57865 h 948466"/>
              <a:gd name="connsiteX0" fmla="*/ 0 w 4035971"/>
              <a:gd name="connsiteY0" fmla="*/ 57865 h 948466"/>
              <a:gd name="connsiteX1" fmla="*/ 4035971 w 4035971"/>
              <a:gd name="connsiteY1" fmla="*/ 0 h 948466"/>
              <a:gd name="connsiteX2" fmla="*/ 3515710 w 4035971"/>
              <a:gd name="connsiteY2" fmla="*/ 871313 h 948466"/>
              <a:gd name="connsiteX3" fmla="*/ 551794 w 4035971"/>
              <a:gd name="connsiteY3" fmla="*/ 948466 h 948466"/>
              <a:gd name="connsiteX4" fmla="*/ 0 w 4035971"/>
              <a:gd name="connsiteY4" fmla="*/ 57865 h 948466"/>
              <a:gd name="connsiteX0" fmla="*/ 0 w 4035971"/>
              <a:gd name="connsiteY0" fmla="*/ 57865 h 871313"/>
              <a:gd name="connsiteX1" fmla="*/ 4035971 w 4035971"/>
              <a:gd name="connsiteY1" fmla="*/ 0 h 871313"/>
              <a:gd name="connsiteX2" fmla="*/ 3515710 w 4035971"/>
              <a:gd name="connsiteY2" fmla="*/ 871313 h 871313"/>
              <a:gd name="connsiteX3" fmla="*/ 551794 w 4035971"/>
              <a:gd name="connsiteY3" fmla="*/ 852022 h 871313"/>
              <a:gd name="connsiteX4" fmla="*/ 0 w 4035971"/>
              <a:gd name="connsiteY4" fmla="*/ 57865 h 871313"/>
              <a:gd name="connsiteX0" fmla="*/ 0 w 4020205"/>
              <a:gd name="connsiteY0" fmla="*/ 0 h 813448"/>
              <a:gd name="connsiteX1" fmla="*/ 4020205 w 4020205"/>
              <a:gd name="connsiteY1" fmla="*/ 0 h 813448"/>
              <a:gd name="connsiteX2" fmla="*/ 3515710 w 4020205"/>
              <a:gd name="connsiteY2" fmla="*/ 813448 h 813448"/>
              <a:gd name="connsiteX3" fmla="*/ 551794 w 4020205"/>
              <a:gd name="connsiteY3" fmla="*/ 794157 h 813448"/>
              <a:gd name="connsiteX4" fmla="*/ 0 w 4020205"/>
              <a:gd name="connsiteY4" fmla="*/ 0 h 813448"/>
              <a:gd name="connsiteX0" fmla="*/ 0 w 4020205"/>
              <a:gd name="connsiteY0" fmla="*/ 0 h 813448"/>
              <a:gd name="connsiteX1" fmla="*/ 4020205 w 4020205"/>
              <a:gd name="connsiteY1" fmla="*/ 0 h 813448"/>
              <a:gd name="connsiteX2" fmla="*/ 3515710 w 4020205"/>
              <a:gd name="connsiteY2" fmla="*/ 813448 h 813448"/>
              <a:gd name="connsiteX3" fmla="*/ 488732 w 4020205"/>
              <a:gd name="connsiteY3" fmla="*/ 794157 h 813448"/>
              <a:gd name="connsiteX4" fmla="*/ 0 w 4020205"/>
              <a:gd name="connsiteY4" fmla="*/ 0 h 813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20205" h="813448">
                <a:moveTo>
                  <a:pt x="0" y="0"/>
                </a:moveTo>
                <a:lnTo>
                  <a:pt x="4020205" y="0"/>
                </a:lnTo>
                <a:lnTo>
                  <a:pt x="3515710" y="813448"/>
                </a:lnTo>
                <a:lnTo>
                  <a:pt x="488732" y="794157"/>
                </a:lnTo>
                <a:lnTo>
                  <a:pt x="0" y="0"/>
                </a:lnTo>
                <a:close/>
              </a:path>
            </a:pathLst>
          </a:cu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p:cNvSpPr/>
          <p:nvPr/>
        </p:nvSpPr>
        <p:spPr>
          <a:xfrm>
            <a:off x="5589355" y="3828307"/>
            <a:ext cx="3121571" cy="775226"/>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4666593"/>
              <a:gd name="connsiteY0" fmla="*/ 57865 h 948466"/>
              <a:gd name="connsiteX1" fmla="*/ 4540468 w 4666593"/>
              <a:gd name="connsiteY1" fmla="*/ 0 h 948466"/>
              <a:gd name="connsiteX2" fmla="*/ 4666593 w 4666593"/>
              <a:gd name="connsiteY2" fmla="*/ 890601 h 948466"/>
              <a:gd name="connsiteX3" fmla="*/ 551794 w 4666593"/>
              <a:gd name="connsiteY3" fmla="*/ 948466 h 948466"/>
              <a:gd name="connsiteX4" fmla="*/ 0 w 4666593"/>
              <a:gd name="connsiteY4" fmla="*/ 57865 h 948466"/>
              <a:gd name="connsiteX0" fmla="*/ 0 w 4225158"/>
              <a:gd name="connsiteY0" fmla="*/ 57865 h 948466"/>
              <a:gd name="connsiteX1" fmla="*/ 4099033 w 4225158"/>
              <a:gd name="connsiteY1" fmla="*/ 0 h 948466"/>
              <a:gd name="connsiteX2" fmla="*/ 4225158 w 4225158"/>
              <a:gd name="connsiteY2" fmla="*/ 890601 h 948466"/>
              <a:gd name="connsiteX3" fmla="*/ 110359 w 4225158"/>
              <a:gd name="connsiteY3" fmla="*/ 948466 h 948466"/>
              <a:gd name="connsiteX4" fmla="*/ 0 w 4225158"/>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1103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675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51794 w 4099033"/>
              <a:gd name="connsiteY3" fmla="*/ 948466 h 948466"/>
              <a:gd name="connsiteX4" fmla="*/ 0 w 4099033"/>
              <a:gd name="connsiteY4" fmla="*/ 57865 h 948466"/>
              <a:gd name="connsiteX0" fmla="*/ 0 w 3626068"/>
              <a:gd name="connsiteY0" fmla="*/ 0 h 890601"/>
              <a:gd name="connsiteX1" fmla="*/ 3626068 w 3626068"/>
              <a:gd name="connsiteY1" fmla="*/ 2 h 890601"/>
              <a:gd name="connsiteX2" fmla="*/ 3515710 w 3626068"/>
              <a:gd name="connsiteY2" fmla="*/ 813448 h 890601"/>
              <a:gd name="connsiteX3" fmla="*/ 551794 w 3626068"/>
              <a:gd name="connsiteY3" fmla="*/ 890601 h 890601"/>
              <a:gd name="connsiteX4" fmla="*/ 0 w 3626068"/>
              <a:gd name="connsiteY4" fmla="*/ 0 h 890601"/>
              <a:gd name="connsiteX0" fmla="*/ 0 w 3184633"/>
              <a:gd name="connsiteY0" fmla="*/ 0 h 909889"/>
              <a:gd name="connsiteX1" fmla="*/ 3184633 w 3184633"/>
              <a:gd name="connsiteY1" fmla="*/ 19290 h 909889"/>
              <a:gd name="connsiteX2" fmla="*/ 3074275 w 3184633"/>
              <a:gd name="connsiteY2" fmla="*/ 832736 h 909889"/>
              <a:gd name="connsiteX3" fmla="*/ 110359 w 3184633"/>
              <a:gd name="connsiteY3" fmla="*/ 909889 h 909889"/>
              <a:gd name="connsiteX4" fmla="*/ 0 w 3184633"/>
              <a:gd name="connsiteY4" fmla="*/ 0 h 909889"/>
              <a:gd name="connsiteX0" fmla="*/ 0 w 3184633"/>
              <a:gd name="connsiteY0" fmla="*/ 0 h 909889"/>
              <a:gd name="connsiteX1" fmla="*/ 3184633 w 3184633"/>
              <a:gd name="connsiteY1" fmla="*/ 19290 h 909889"/>
              <a:gd name="connsiteX2" fmla="*/ 2632841 w 3184633"/>
              <a:gd name="connsiteY2" fmla="*/ 832736 h 909889"/>
              <a:gd name="connsiteX3" fmla="*/ 110359 w 3184633"/>
              <a:gd name="connsiteY3" fmla="*/ 909889 h 909889"/>
              <a:gd name="connsiteX4" fmla="*/ 0 w 3184633"/>
              <a:gd name="connsiteY4" fmla="*/ 0 h 909889"/>
              <a:gd name="connsiteX0" fmla="*/ 0 w 3184633"/>
              <a:gd name="connsiteY0" fmla="*/ 0 h 929178"/>
              <a:gd name="connsiteX1" fmla="*/ 3184633 w 3184633"/>
              <a:gd name="connsiteY1" fmla="*/ 19290 h 929178"/>
              <a:gd name="connsiteX2" fmla="*/ 2632841 w 3184633"/>
              <a:gd name="connsiteY2" fmla="*/ 832736 h 929178"/>
              <a:gd name="connsiteX3" fmla="*/ 567559 w 3184633"/>
              <a:gd name="connsiteY3" fmla="*/ 929178 h 929178"/>
              <a:gd name="connsiteX4" fmla="*/ 0 w 3184633"/>
              <a:gd name="connsiteY4" fmla="*/ 0 h 929178"/>
              <a:gd name="connsiteX0" fmla="*/ 0 w 3184633"/>
              <a:gd name="connsiteY0" fmla="*/ 0 h 948469"/>
              <a:gd name="connsiteX1" fmla="*/ 3184633 w 3184633"/>
              <a:gd name="connsiteY1" fmla="*/ 19290 h 948469"/>
              <a:gd name="connsiteX2" fmla="*/ 2569779 w 3184633"/>
              <a:gd name="connsiteY2" fmla="*/ 948469 h 948469"/>
              <a:gd name="connsiteX3" fmla="*/ 567559 w 3184633"/>
              <a:gd name="connsiteY3" fmla="*/ 929178 h 948469"/>
              <a:gd name="connsiteX4" fmla="*/ 0 w 3184633"/>
              <a:gd name="connsiteY4" fmla="*/ 0 h 948469"/>
              <a:gd name="connsiteX0" fmla="*/ 0 w 3184633"/>
              <a:gd name="connsiteY0" fmla="*/ 0 h 948469"/>
              <a:gd name="connsiteX1" fmla="*/ 3184633 w 3184633"/>
              <a:gd name="connsiteY1" fmla="*/ 19290 h 948469"/>
              <a:gd name="connsiteX2" fmla="*/ 2490951 w 3184633"/>
              <a:gd name="connsiteY2" fmla="*/ 948469 h 948469"/>
              <a:gd name="connsiteX3" fmla="*/ 567559 w 3184633"/>
              <a:gd name="connsiteY3" fmla="*/ 929178 h 948469"/>
              <a:gd name="connsiteX4" fmla="*/ 0 w 3184633"/>
              <a:gd name="connsiteY4" fmla="*/ 0 h 948469"/>
              <a:gd name="connsiteX0" fmla="*/ 0 w 3121571"/>
              <a:gd name="connsiteY0" fmla="*/ 0 h 948469"/>
              <a:gd name="connsiteX1" fmla="*/ 3121571 w 3121571"/>
              <a:gd name="connsiteY1" fmla="*/ 38580 h 948469"/>
              <a:gd name="connsiteX2" fmla="*/ 2490951 w 3121571"/>
              <a:gd name="connsiteY2" fmla="*/ 948469 h 948469"/>
              <a:gd name="connsiteX3" fmla="*/ 567559 w 3121571"/>
              <a:gd name="connsiteY3" fmla="*/ 929178 h 948469"/>
              <a:gd name="connsiteX4" fmla="*/ 0 w 3121571"/>
              <a:gd name="connsiteY4" fmla="*/ 0 h 948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1571" h="948469">
                <a:moveTo>
                  <a:pt x="0" y="0"/>
                </a:moveTo>
                <a:lnTo>
                  <a:pt x="3121571" y="38580"/>
                </a:lnTo>
                <a:lnTo>
                  <a:pt x="2490951" y="948469"/>
                </a:lnTo>
                <a:lnTo>
                  <a:pt x="567559" y="929178"/>
                </a:lnTo>
                <a:lnTo>
                  <a:pt x="0" y="0"/>
                </a:lnTo>
                <a:close/>
              </a:path>
            </a:pathLst>
          </a:cu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xmlns="" id="{4527402C-3F97-690D-9C20-A459E375AEB7}"/>
              </a:ext>
            </a:extLst>
          </p:cNvPr>
          <p:cNvSpPr txBox="1"/>
          <p:nvPr/>
        </p:nvSpPr>
        <p:spPr>
          <a:xfrm>
            <a:off x="6409281" y="2715210"/>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الوعي</a:t>
            </a:r>
            <a:endParaRPr lang="en-US" sz="2400" b="1" dirty="0">
              <a:latin typeface="Tajawal ExtraBold" panose="00000800000000000000" pitchFamily="2" charset="-78"/>
              <a:cs typeface="+mj-cs"/>
            </a:endParaRPr>
          </a:p>
        </p:txBody>
      </p:sp>
      <p:sp>
        <p:nvSpPr>
          <p:cNvPr id="18" name="TextBox 17">
            <a:extLst>
              <a:ext uri="{FF2B5EF4-FFF2-40B4-BE49-F238E27FC236}">
                <a16:creationId xmlns:a16="http://schemas.microsoft.com/office/drawing/2014/main" xmlns="" id="{4527402C-3F97-690D-9C20-A459E375AEB7}"/>
              </a:ext>
            </a:extLst>
          </p:cNvPr>
          <p:cNvSpPr txBox="1"/>
          <p:nvPr/>
        </p:nvSpPr>
        <p:spPr>
          <a:xfrm>
            <a:off x="6409280" y="3329275"/>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الاهتمام</a:t>
            </a:r>
            <a:endParaRPr lang="en-US" sz="2400" b="1" dirty="0">
              <a:latin typeface="Tajawal ExtraBold" panose="00000800000000000000" pitchFamily="2" charset="-78"/>
              <a:cs typeface="+mj-cs"/>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6444932" y="3985087"/>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الرغبة</a:t>
            </a:r>
            <a:endParaRPr lang="en-US" sz="2400" b="1" dirty="0">
              <a:latin typeface="Tajawal ExtraBold" panose="00000800000000000000" pitchFamily="2" charset="-78"/>
              <a:cs typeface="+mj-cs"/>
            </a:endParaRPr>
          </a:p>
        </p:txBody>
      </p:sp>
      <p:sp>
        <p:nvSpPr>
          <p:cNvPr id="20" name="TextBox 19">
            <a:extLst>
              <a:ext uri="{FF2B5EF4-FFF2-40B4-BE49-F238E27FC236}">
                <a16:creationId xmlns:a16="http://schemas.microsoft.com/office/drawing/2014/main" xmlns="" id="{4527402C-3F97-690D-9C20-A459E375AEB7}"/>
              </a:ext>
            </a:extLst>
          </p:cNvPr>
          <p:cNvSpPr txBox="1"/>
          <p:nvPr/>
        </p:nvSpPr>
        <p:spPr>
          <a:xfrm>
            <a:off x="6444932" y="4752342"/>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السلوك</a:t>
            </a:r>
            <a:endParaRPr lang="en-US" sz="2400" b="1" dirty="0">
              <a:latin typeface="Tajawal ExtraBold" panose="00000800000000000000" pitchFamily="2" charset="-78"/>
              <a:cs typeface="+mj-cs"/>
            </a:endParaRPr>
          </a:p>
        </p:txBody>
      </p:sp>
      <p:sp>
        <p:nvSpPr>
          <p:cNvPr id="21" name="TextBox 20">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3" name="Rectangle 22">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8348"/>
    </mc:Choice>
    <mc:Fallback xmlns="">
      <p:transition spd="slow" advTm="383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يوضح ما سبق أن </a:t>
            </a:r>
            <a:r>
              <a:rPr lang="ar-EG" sz="2100" spc="50" dirty="0" smtClean="0">
                <a:latin typeface="Times New Roman" pitchFamily="18" charset="0"/>
                <a:cs typeface="Times New Roman" pitchFamily="18" charset="0"/>
              </a:rPr>
              <a:t>التأثير </a:t>
            </a:r>
            <a:r>
              <a:rPr lang="ar-EG" sz="2100" spc="50" dirty="0">
                <a:latin typeface="Times New Roman" pitchFamily="18" charset="0"/>
                <a:cs typeface="Times New Roman" pitchFamily="18" charset="0"/>
              </a:rPr>
              <a:t>في المستهلك يمر بترتيب </a:t>
            </a:r>
            <a:r>
              <a:rPr lang="ar-EG" sz="2100" spc="50" dirty="0" smtClean="0">
                <a:latin typeface="Times New Roman" pitchFamily="18" charset="0"/>
                <a:cs typeface="Times New Roman" pitchFamily="18" charset="0"/>
              </a:rPr>
              <a:t>هرمي, </a:t>
            </a:r>
            <a:r>
              <a:rPr lang="ar-EG" sz="2100" spc="50" dirty="0">
                <a:latin typeface="Times New Roman" pitchFamily="18" charset="0"/>
                <a:cs typeface="Times New Roman" pitchFamily="18" charset="0"/>
              </a:rPr>
              <a:t>حيث يمكن أن يستهدف الإِعْلاَن نشر الوعي لدى المستهلك بالعلامة التجارية أو استثارة اهتمامه بها, من أجل ترغيبه فيها, أو حثه على شرائها أو تجريبها, وقد يستهدف أكثر من مكون من هذه المكونات.</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7009"/>
    </mc:Choice>
    <mc:Fallback xmlns="">
      <p:transition spd="slow" advTm="11700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 تشمل هذه الصيغة الكلمات الأربع التالية:</a:t>
            </a:r>
          </a:p>
          <a:p>
            <a:pPr lvl="0" algn="just" rtl="1">
              <a:lnSpc>
                <a:spcPct val="150000"/>
              </a:lnSpc>
            </a:pPr>
            <a:r>
              <a:rPr lang="ar-EG" sz="2100" b="1" dirty="0">
                <a:latin typeface="Times New Roman" pitchFamily="18" charset="0"/>
                <a:cs typeface="Times New Roman" pitchFamily="18" charset="0"/>
              </a:rPr>
              <a:t>-	الوعي      </a:t>
            </a:r>
            <a:r>
              <a:rPr lang="en-US" sz="2100" b="1" dirty="0">
                <a:latin typeface="Times New Roman" pitchFamily="18" charset="0"/>
                <a:cs typeface="Times New Roman" pitchFamily="18" charset="0"/>
              </a:rPr>
              <a:t>Awareness) </a:t>
            </a:r>
            <a:r>
              <a:rPr lang="ar-EG" sz="2100" b="1" dirty="0">
                <a:latin typeface="Times New Roman" pitchFamily="18" charset="0"/>
                <a:cs typeface="Times New Roman" pitchFamily="18" charset="0"/>
              </a:rPr>
              <a:t>)</a:t>
            </a:r>
            <a:endParaRPr lang="en-US" sz="2100" b="1" dirty="0">
              <a:latin typeface="Times New Roman" pitchFamily="18" charset="0"/>
              <a:cs typeface="Times New Roman" pitchFamily="18" charset="0"/>
            </a:endParaRP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الاهتمام        </a:t>
            </a:r>
            <a:r>
              <a:rPr lang="en-US" sz="2100" b="1" dirty="0">
                <a:latin typeface="Times New Roman" pitchFamily="18" charset="0"/>
                <a:cs typeface="Times New Roman" pitchFamily="18" charset="0"/>
              </a:rPr>
              <a:t>Interest)</a:t>
            </a:r>
            <a:r>
              <a:rPr lang="ar-EG" sz="2100" b="1" dirty="0">
                <a:latin typeface="Times New Roman" pitchFamily="18" charset="0"/>
                <a:cs typeface="Times New Roman" pitchFamily="18" charset="0"/>
              </a:rPr>
              <a:t>)  </a:t>
            </a:r>
            <a:r>
              <a:rPr lang="en-US" sz="2100" b="1" dirty="0">
                <a:latin typeface="Times New Roman" pitchFamily="18" charset="0"/>
                <a:cs typeface="Times New Roman" pitchFamily="18" charset="0"/>
              </a:rPr>
              <a:t> </a:t>
            </a: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الرغبة          </a:t>
            </a:r>
            <a:r>
              <a:rPr lang="en-US" sz="2100" b="1" dirty="0">
                <a:latin typeface="Times New Roman" pitchFamily="18" charset="0"/>
                <a:cs typeface="Times New Roman" pitchFamily="18" charset="0"/>
              </a:rPr>
              <a:t>Desire) </a:t>
            </a:r>
            <a:r>
              <a:rPr lang="ar-EG" sz="2100" b="1" dirty="0">
                <a:latin typeface="Times New Roman" pitchFamily="18" charset="0"/>
                <a:cs typeface="Times New Roman" pitchFamily="18" charset="0"/>
              </a:rPr>
              <a:t>)</a:t>
            </a:r>
            <a:endParaRPr lang="en-US" sz="2100" b="1" dirty="0">
              <a:latin typeface="Times New Roman" pitchFamily="18" charset="0"/>
              <a:cs typeface="Times New Roman" pitchFamily="18" charset="0"/>
            </a:endParaRP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السلوك           </a:t>
            </a:r>
            <a:r>
              <a:rPr lang="en-US" sz="2100" b="1" dirty="0">
                <a:latin typeface="Times New Roman" pitchFamily="18" charset="0"/>
                <a:cs typeface="Times New Roman" pitchFamily="18" charset="0"/>
              </a:rPr>
              <a:t>Action)</a:t>
            </a:r>
            <a:r>
              <a:rPr lang="ar-EG" sz="2100" b="1" dirty="0">
                <a:latin typeface="Times New Roman" pitchFamily="18" charset="0"/>
                <a:cs typeface="Times New Roman" pitchFamily="18" charset="0"/>
              </a:rPr>
              <a:t>)          </a:t>
            </a:r>
            <a:endParaRPr lang="en-US" sz="21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56299"/>
    </mc:Choice>
    <mc:Fallback xmlns="">
      <p:transition spd="slow" advTm="5629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693319"/>
          </a:xfrm>
          <a:prstGeom prst="rect">
            <a:avLst/>
          </a:prstGeom>
          <a:noFill/>
        </p:spPr>
        <p:txBody>
          <a:bodyPr wrap="square" rtlCol="0">
            <a:spAutoFit/>
          </a:bodyPr>
          <a:lstStyle/>
          <a:p>
            <a:pPr lvl="0" algn="just" rtl="1">
              <a:lnSpc>
                <a:spcPct val="150000"/>
              </a:lnSpc>
            </a:pPr>
            <a:r>
              <a:rPr lang="ar-EG" sz="2400" b="1" u="sng" dirty="0">
                <a:latin typeface="Times New Roman" pitchFamily="18" charset="0"/>
                <a:cs typeface="Times New Roman" pitchFamily="18" charset="0"/>
              </a:rPr>
              <a:t>ماذا يعني </a:t>
            </a:r>
            <a:r>
              <a:rPr lang="en-US" sz="2400" b="1" u="sng" dirty="0">
                <a:latin typeface="Times New Roman" pitchFamily="18" charset="0"/>
                <a:cs typeface="Times New Roman" pitchFamily="18" charset="0"/>
              </a:rPr>
              <a:t>AIDA؟</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الوعى:</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زيادة التعرف على العلامة التجارية بين الجمهور المستهدف.</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الاهتمام:</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إن خلق الاهتمام بين السوق المستهدفة من شأنه أن يشجعهم على شراء هذا المنتج.</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الرغبة:</a:t>
            </a:r>
            <a:r>
              <a:rPr lang="ar-EG" sz="2200" b="1" spc="50" dirty="0">
                <a:latin typeface="Times New Roman" pitchFamily="18" charset="0"/>
                <a:cs typeface="Times New Roman" pitchFamily="18" charset="0"/>
              </a:rPr>
              <a:t> </a:t>
            </a:r>
            <a:r>
              <a:rPr lang="ar-EG" sz="2200" spc="50" dirty="0" smtClean="0">
                <a:latin typeface="Times New Roman" pitchFamily="18" charset="0"/>
                <a:cs typeface="Times New Roman" pitchFamily="18" charset="0"/>
              </a:rPr>
              <a:t>هى </a:t>
            </a:r>
            <a:r>
              <a:rPr lang="ar-EG" sz="2200" spc="50" dirty="0">
                <a:latin typeface="Times New Roman" pitchFamily="18" charset="0"/>
                <a:cs typeface="Times New Roman" pitchFamily="18" charset="0"/>
              </a:rPr>
              <a:t>عملية تحويل إعجاب المستهلك بالمنتج إلى رغبة فيه من خلال تطوير رابطة عاطفية وعلاقة مع العلامة التجارية.</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السلوك:</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شراء المنتج النهائي أو الإجراء</a:t>
            </a:r>
            <a:r>
              <a:rPr lang="en-US" sz="2200" spc="50" dirty="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61036"/>
    </mc:Choice>
    <mc:Fallback xmlns="">
      <p:transition spd="slow" advTm="16103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72002"/>
            <a:ext cx="8417320" cy="4293483"/>
          </a:xfrm>
          <a:prstGeom prst="rect">
            <a:avLst/>
          </a:prstGeom>
          <a:noFill/>
        </p:spPr>
        <p:txBody>
          <a:bodyPr wrap="square" rtlCol="0">
            <a:spAutoFit/>
          </a:bodyPr>
          <a:lstStyle/>
          <a:p>
            <a:pPr lvl="0" algn="r" rtl="1">
              <a:lnSpc>
                <a:spcPct val="150000"/>
              </a:lnSpc>
            </a:pPr>
            <a:r>
              <a:rPr lang="ar-EG" sz="2200" b="1" dirty="0">
                <a:latin typeface="Times New Roman" pitchFamily="18" charset="0"/>
                <a:cs typeface="Times New Roman" pitchFamily="18" charset="0"/>
              </a:rPr>
              <a:t>الخطوة </a:t>
            </a:r>
            <a:r>
              <a:rPr lang="ar-EG" sz="2200" b="1" dirty="0" smtClean="0">
                <a:latin typeface="Times New Roman" pitchFamily="18" charset="0"/>
                <a:cs typeface="Times New Roman" pitchFamily="18" charset="0"/>
              </a:rPr>
              <a:t>الأولى الوعي:  </a:t>
            </a:r>
            <a:endParaRPr lang="ar-EG" sz="2200" b="1"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spc="50" dirty="0">
                <a:latin typeface="Times New Roman" pitchFamily="18" charset="0"/>
                <a:cs typeface="Times New Roman" pitchFamily="18" charset="0"/>
              </a:rPr>
              <a:t>هذا هو أحد أصعب الأدوار بالنسبة للمعلنين. فمن الصعب للغاية الحصول على </a:t>
            </a:r>
            <a:r>
              <a:rPr lang="ar-EG" sz="2000" spc="50" dirty="0" smtClean="0">
                <a:latin typeface="Times New Roman" pitchFamily="18" charset="0"/>
                <a:cs typeface="Times New Roman" pitchFamily="18" charset="0"/>
              </a:rPr>
              <a:t>تركيز الجمهور </a:t>
            </a:r>
            <a:r>
              <a:rPr lang="ar-EG" sz="2000" spc="50" dirty="0">
                <a:latin typeface="Times New Roman" pitchFamily="18" charset="0"/>
                <a:cs typeface="Times New Roman" pitchFamily="18" charset="0"/>
              </a:rPr>
              <a:t>المستهدف، وخاصة في بيئة إعلامية عندما يكون هناك العديد من المتنافسين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نفس المحتوى. </a:t>
            </a:r>
            <a:r>
              <a:rPr lang="ar-EG" sz="2000" spc="50" dirty="0" smtClean="0">
                <a:latin typeface="Times New Roman" pitchFamily="18" charset="0"/>
                <a:cs typeface="Times New Roman" pitchFamily="18" charset="0"/>
              </a:rPr>
              <a:t>وذلك من خلال </a:t>
            </a:r>
            <a:r>
              <a:rPr lang="ar-EG" sz="2000" spc="50" dirty="0">
                <a:latin typeface="Times New Roman" pitchFamily="18" charset="0"/>
                <a:cs typeface="Times New Roman" pitchFamily="18" charset="0"/>
              </a:rPr>
              <a:t>استراحة إعلانية مدتها دقيقتين على شاشة التلفزيون أو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كتاب مكون من 24 صفحة قد تكون هناك إعلانات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إحدى الصحف، وكلها تصنع بشكل جيد من خلال إرسال رسائلها الخاصة والادعاء بأن علامتها التجارية أو خدمتها أو منتجها هو الأفضل.</a:t>
            </a:r>
          </a:p>
          <a:p>
            <a:pPr marL="342900" lvl="0" indent="-342900" algn="just" rtl="1">
              <a:lnSpc>
                <a:spcPct val="150000"/>
              </a:lnSpc>
              <a:buFont typeface="Wingdings" pitchFamily="2" charset="2"/>
              <a:buChar char="Ø"/>
            </a:pPr>
            <a:r>
              <a:rPr lang="ar-EG" sz="2000" spc="50" dirty="0">
                <a:latin typeface="Times New Roman" pitchFamily="18" charset="0"/>
                <a:cs typeface="Times New Roman" pitchFamily="18" charset="0"/>
              </a:rPr>
              <a:t>ولذلك يزداد المتفرجون </a:t>
            </a:r>
            <a:r>
              <a:rPr lang="ar-EG" sz="2000" spc="50" dirty="0" smtClean="0">
                <a:latin typeface="Times New Roman" pitchFamily="18" charset="0"/>
                <a:cs typeface="Times New Roman" pitchFamily="18" charset="0"/>
              </a:rPr>
              <a:t>حيرة في </a:t>
            </a:r>
            <a:r>
              <a:rPr lang="ar-EG" sz="2000" spc="50" dirty="0">
                <a:latin typeface="Times New Roman" pitchFamily="18" charset="0"/>
                <a:cs typeface="Times New Roman" pitchFamily="18" charset="0"/>
              </a:rPr>
              <a:t>مثل هذا الوضع الفوضوي، </a:t>
            </a:r>
            <a:r>
              <a:rPr lang="ar-EG" sz="2000" spc="50" dirty="0" smtClean="0">
                <a:latin typeface="Times New Roman" pitchFamily="18" charset="0"/>
                <a:cs typeface="Times New Roman" pitchFamily="18" charset="0"/>
              </a:rPr>
              <a:t>لذلك يصبح </a:t>
            </a:r>
            <a:r>
              <a:rPr lang="ar-EG" sz="2000" spc="50" dirty="0">
                <a:latin typeface="Times New Roman" pitchFamily="18" charset="0"/>
                <a:cs typeface="Times New Roman" pitchFamily="18" charset="0"/>
              </a:rPr>
              <a:t>الحصول على ما يكفي من اهتمام الجمهور أمر صعب للغاية بالنسبة للإعلانات.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12036"/>
    </mc:Choice>
    <mc:Fallback xmlns="">
      <p:transition spd="slow" advTm="21203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70318"/>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وبالتالي، يجب أن يكون التسويق مغريًا حقًا من أجل ذلك تجاوز </a:t>
            </a:r>
            <a:r>
              <a:rPr lang="ar-EG" sz="2100" b="1" spc="50" dirty="0" smtClean="0">
                <a:latin typeface="Times New Roman" pitchFamily="18" charset="0"/>
                <a:cs typeface="Times New Roman" pitchFamily="18" charset="0"/>
              </a:rPr>
              <a:t>الفوضى. </a:t>
            </a:r>
            <a:r>
              <a:rPr lang="ar-EG" sz="2100" b="1" spc="50" dirty="0">
                <a:latin typeface="Times New Roman" pitchFamily="18" charset="0"/>
                <a:cs typeface="Times New Roman" pitchFamily="18" charset="0"/>
              </a:rPr>
              <a:t>هناك طرق مختلفة للقيام بذلك:</a:t>
            </a:r>
          </a:p>
          <a:p>
            <a:pPr marL="693738" lvl="0" algn="just" rtl="1">
              <a:lnSpc>
                <a:spcPct val="150000"/>
              </a:lnSpc>
            </a:pPr>
            <a:r>
              <a:rPr lang="ar-EG" sz="2100" spc="50" dirty="0">
                <a:latin typeface="Times New Roman" pitchFamily="18" charset="0"/>
                <a:cs typeface="Times New Roman" pitchFamily="18" charset="0"/>
              </a:rPr>
              <a:t>1- عن طريق </a:t>
            </a:r>
            <a:r>
              <a:rPr lang="ar-EG" sz="2100" spc="50" dirty="0" smtClean="0">
                <a:latin typeface="Times New Roman" pitchFamily="18" charset="0"/>
                <a:cs typeface="Times New Roman" pitchFamily="18" charset="0"/>
              </a:rPr>
              <a:t>التسويق المفاجئ. وهى وضع </a:t>
            </a:r>
            <a:r>
              <a:rPr lang="ar-EG" sz="2100" spc="50" dirty="0">
                <a:latin typeface="Times New Roman" pitchFamily="18" charset="0"/>
                <a:cs typeface="Times New Roman" pitchFamily="18" charset="0"/>
              </a:rPr>
              <a:t>الإعلان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مكان غير متوقع.</a:t>
            </a:r>
          </a:p>
          <a:p>
            <a:pPr marL="693738" lvl="0" algn="just" rtl="1">
              <a:lnSpc>
                <a:spcPct val="150000"/>
              </a:lnSpc>
            </a:pPr>
            <a:r>
              <a:rPr lang="ar-EG" sz="2100" spc="50" dirty="0">
                <a:latin typeface="Times New Roman" pitchFamily="18" charset="0"/>
                <a:cs typeface="Times New Roman" pitchFamily="18" charset="0"/>
              </a:rPr>
              <a:t>2- حملات تسويقية مبتكرة. باستخدام الصور المضخمة.</a:t>
            </a:r>
          </a:p>
          <a:p>
            <a:pPr marL="693738" lvl="0" algn="just" rtl="1">
              <a:lnSpc>
                <a:spcPct val="150000"/>
              </a:lnSpc>
            </a:pPr>
            <a:r>
              <a:rPr lang="ar-EG" sz="2100" spc="50" dirty="0">
                <a:latin typeface="Times New Roman" pitchFamily="18" charset="0"/>
                <a:cs typeface="Times New Roman" pitchFamily="18" charset="0"/>
              </a:rPr>
              <a:t>3- إنتاج إعلانات تجارية صادمة، الهدف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جوهره هو إعلام العملاء بتوفر سلعة أو خدمة للإقبال على شرائها</a:t>
            </a:r>
            <a:r>
              <a:rPr lang="ar-EG" sz="2100" spc="50" dirty="0" smtClean="0">
                <a:latin typeface="Times New Roman" pitchFamily="18" charset="0"/>
                <a:cs typeface="Times New Roman" pitchFamily="18" charset="0"/>
              </a:rPr>
              <a:t>.</a:t>
            </a:r>
          </a:p>
          <a:p>
            <a:pPr marL="346075" lvl="0" indent="-346075" algn="just" rtl="1">
              <a:lnSpc>
                <a:spcPct val="150000"/>
              </a:lnSpc>
              <a:buFont typeface="Wingdings" pitchFamily="2" charset="2"/>
              <a:buChar char="Ø"/>
            </a:pPr>
            <a:r>
              <a:rPr lang="ar-EG" sz="2000" b="1" spc="50" dirty="0" smtClean="0">
                <a:latin typeface="Times New Roman" pitchFamily="18" charset="0"/>
                <a:cs typeface="Times New Roman" pitchFamily="18" charset="0"/>
              </a:rPr>
              <a:t>لذلك إذا تم لفت انتباه المشاهد للإعلان فسوف يحصل على المعلومات من خلال المضمون الإعلاني المقدم بهدف زيادة الوعي عن السلعة أو الخدمة المعلن عنها. </a:t>
            </a:r>
            <a:endParaRPr lang="en-US"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6140"/>
    </mc:Choice>
    <mc:Fallback xmlns="">
      <p:transition spd="slow" advTm="11614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54819"/>
          </a:xfrm>
          <a:prstGeom prst="rect">
            <a:avLst/>
          </a:prstGeom>
          <a:noFill/>
        </p:spPr>
        <p:txBody>
          <a:bodyPr wrap="square" rtlCol="0">
            <a:spAutoFit/>
          </a:bodyPr>
          <a:lstStyle/>
          <a:p>
            <a:pPr lvl="0" algn="just"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الثانية: الاهتمام</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المرحلة الثانية، </a:t>
            </a:r>
            <a:r>
              <a:rPr lang="ar-EG" sz="2100" spc="50" dirty="0" smtClean="0">
                <a:latin typeface="Times New Roman" pitchFamily="18" charset="0"/>
                <a:cs typeface="Times New Roman" pitchFamily="18" charset="0"/>
              </a:rPr>
              <a:t>وهى </a:t>
            </a:r>
            <a:r>
              <a:rPr lang="ar-EG" sz="2100" spc="50" dirty="0">
                <a:latin typeface="Times New Roman" pitchFamily="18" charset="0"/>
                <a:cs typeface="Times New Roman" pitchFamily="18" charset="0"/>
              </a:rPr>
              <a:t>صعبة </a:t>
            </a:r>
            <a:r>
              <a:rPr lang="ar-EG" sz="2100" spc="50" dirty="0" smtClean="0">
                <a:latin typeface="Times New Roman" pitchFamily="18" charset="0"/>
                <a:cs typeface="Times New Roman" pitchFamily="18" charset="0"/>
              </a:rPr>
              <a:t>للغاية؛ وهى </a:t>
            </a:r>
            <a:r>
              <a:rPr lang="ar-EG" sz="2100" spc="50" dirty="0">
                <a:latin typeface="Times New Roman" pitchFamily="18" charset="0"/>
                <a:cs typeface="Times New Roman" pitchFamily="18" charset="0"/>
              </a:rPr>
              <a:t>إثارة الاهتمام بالمنتج بحيث يؤدي بدوره إلى إثارة الرغبة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معرفة معلومات عن المنتج. </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لا فائدة من إثارة الاهتمام إلا إذا لم يتحول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النهاية إلى رغبة. ونتيجة لذلك، يجب أن تكون الرسالة الإعلانية موجزة ولا يوجد ا</a:t>
            </a:r>
            <a:r>
              <a:rPr lang="ar-EG" sz="2100" spc="50" dirty="0" smtClean="0">
                <a:latin typeface="Times New Roman" pitchFamily="18" charset="0"/>
                <a:cs typeface="Times New Roman" pitchFamily="18" charset="0"/>
              </a:rPr>
              <a:t>زدواجية في </a:t>
            </a:r>
            <a:r>
              <a:rPr lang="ar-EG" sz="2100" spc="50" dirty="0">
                <a:latin typeface="Times New Roman" pitchFamily="18" charset="0"/>
                <a:cs typeface="Times New Roman" pitchFamily="18" charset="0"/>
              </a:rPr>
              <a:t>المعنى مع العناوين الفرعية والصور، </a:t>
            </a:r>
            <a:r>
              <a:rPr lang="ar-EG" sz="2100" spc="50" dirty="0" smtClean="0">
                <a:latin typeface="Times New Roman" pitchFamily="18" charset="0"/>
                <a:cs typeface="Times New Roman" pitchFamily="18" charset="0"/>
              </a:rPr>
              <a:t>حيث ينبغي </a:t>
            </a:r>
            <a:r>
              <a:rPr lang="ar-EG" sz="2100" spc="50" dirty="0">
                <a:latin typeface="Times New Roman" pitchFamily="18" charset="0"/>
                <a:cs typeface="Times New Roman" pitchFamily="18" charset="0"/>
              </a:rPr>
              <a:t>أيضًا أن تكون جذابة للغاية. </a:t>
            </a:r>
            <a:r>
              <a:rPr lang="ar-EG" sz="2100" spc="50" dirty="0" smtClean="0">
                <a:latin typeface="Times New Roman" pitchFamily="18" charset="0"/>
                <a:cs typeface="Times New Roman" pitchFamily="18" charset="0"/>
              </a:rPr>
              <a:t>لذلك قد </a:t>
            </a:r>
            <a:r>
              <a:rPr lang="ar-EG" sz="2100" spc="50" dirty="0">
                <a:latin typeface="Times New Roman" pitchFamily="18" charset="0"/>
                <a:cs typeface="Times New Roman" pitchFamily="18" charset="0"/>
              </a:rPr>
              <a:t>يتضرر الهدف الأساسي للإعلان بسبب وجود عناوين كثيرة أو أهداف كثيرة داخل الإعلان.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10992"/>
    </mc:Choice>
    <mc:Fallback xmlns="">
      <p:transition spd="slow" advTm="11099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r"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الثالثة: الرغبة</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يجب إثارة الرغبة بمجرد أن يُظهر المستهلك اهتمامًا للمنتج المعلن عنه إذا كان سلعة أو خدمة معلن عنها.</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وذلك من خلال وصف فوائد المنتج وخصائصه الخاصة وأي معلومات أخرى مطلوبة لشرائه.</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لذلك يجب أن تكون الإعلانات قادرة على إقناع المستهلكين بحاجتهم إليه.</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08801"/>
    </mc:Choice>
    <mc:Fallback xmlns="">
      <p:transition spd="slow" advTm="10880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08653"/>
          </a:xfrm>
          <a:prstGeom prst="rect">
            <a:avLst/>
          </a:prstGeom>
          <a:noFill/>
        </p:spPr>
        <p:txBody>
          <a:bodyPr wrap="square" rtlCol="0">
            <a:spAutoFit/>
          </a:bodyPr>
          <a:lstStyle/>
          <a:p>
            <a:pPr lvl="0" algn="r"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الرابعة: السلوك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يجب </a:t>
            </a:r>
            <a:r>
              <a:rPr lang="ar-EG" sz="2100" spc="50" dirty="0">
                <a:latin typeface="Times New Roman" pitchFamily="18" charset="0"/>
                <a:cs typeface="Times New Roman" pitchFamily="18" charset="0"/>
              </a:rPr>
              <a:t>استخدام عبارة تحث المستخدم على اتخاذ إجراء للحصول على استجابة فورية من الجمهور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ختام </a:t>
            </a:r>
            <a:r>
              <a:rPr lang="ar-EG" sz="2100" spc="50" dirty="0" smtClean="0">
                <a:latin typeface="Times New Roman" pitchFamily="18" charset="0"/>
                <a:cs typeface="Times New Roman" pitchFamily="18" charset="0"/>
              </a:rPr>
              <a:t>الإعلان؛ 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تستخدم كثير من مواقع الويب الكتابة المقنعة لإقناع الزوار بالتسجيل للحصول على نسخة تجريبية </a:t>
            </a:r>
            <a:r>
              <a:rPr lang="ar-EG" sz="2100" spc="50" dirty="0" smtClean="0">
                <a:latin typeface="Times New Roman" pitchFamily="18" charset="0"/>
                <a:cs typeface="Times New Roman" pitchFamily="18" charset="0"/>
              </a:rPr>
              <a:t>مجانية </a:t>
            </a:r>
            <a:r>
              <a:rPr lang="ar-EG" sz="2100" spc="50" dirty="0">
                <a:latin typeface="Times New Roman" pitchFamily="18" charset="0"/>
                <a:cs typeface="Times New Roman" pitchFamily="18" charset="0"/>
              </a:rPr>
              <a:t>بهدف تشجيع العملاء على الانضمام للحصول على نسخة تجريبية مجانية من خلال تسليط الضوء على قيمتها وإبراز مدى سهولة الوصول إليها، بهدف ترقية النسخة التجريبية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المستقبل وشراء النسخة </a:t>
            </a:r>
            <a:r>
              <a:rPr lang="ar-EG" sz="2100" spc="50" dirty="0" smtClean="0">
                <a:latin typeface="Times New Roman" pitchFamily="18" charset="0"/>
                <a:cs typeface="Times New Roman" pitchFamily="18" charset="0"/>
              </a:rPr>
              <a:t>الأساسية.</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02443"/>
    </mc:Choice>
    <mc:Fallback xmlns="">
      <p:transition spd="slow" advTm="1024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89814"/>
            <a:ext cx="8417320" cy="2031325"/>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spc="50" dirty="0">
                <a:latin typeface="Times New Roman" pitchFamily="18" charset="0"/>
                <a:cs typeface="Times New Roman" pitchFamily="18" charset="0"/>
              </a:rPr>
              <a:t>لذلك يجب أن تلهم الإعلانات الفعالة الأشخاص للتصرف على الفور من خلال خلق شعور بالإلحاح </a:t>
            </a:r>
            <a:r>
              <a:rPr lang="ar-EG" sz="2100" spc="50" dirty="0" smtClean="0">
                <a:latin typeface="Times New Roman" pitchFamily="18" charset="0"/>
                <a:cs typeface="Times New Roman" pitchFamily="18" charset="0"/>
              </a:rPr>
              <a:t>في استخدام </a:t>
            </a:r>
            <a:r>
              <a:rPr lang="ar-EG" sz="2100" spc="50" dirty="0">
                <a:latin typeface="Times New Roman" pitchFamily="18" charset="0"/>
                <a:cs typeface="Times New Roman" pitchFamily="18" charset="0"/>
              </a:rPr>
              <a:t>المنتج. </a:t>
            </a:r>
          </a:p>
          <a:p>
            <a:pPr marL="285750" lvl="0" indent="-285750" algn="just" rtl="1">
              <a:lnSpc>
                <a:spcPct val="150000"/>
              </a:lnSpc>
              <a:buFont typeface="Wingdings" pitchFamily="2" charset="2"/>
              <a:buChar char="Ø"/>
            </a:pPr>
            <a:r>
              <a:rPr lang="ar-EG" sz="2100" spc="50" dirty="0">
                <a:latin typeface="Times New Roman" pitchFamily="18" charset="0"/>
                <a:cs typeface="Times New Roman" pitchFamily="18" charset="0"/>
              </a:rPr>
              <a:t>حيث يتم استخدام الشحن المجاني والخصم الفوري وغيرها من الاستراتيجيات بشكل متكرر لإقناع العملاء بالتصرف على الفور</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7694"/>
    </mc:Choice>
    <mc:Fallback xmlns="">
      <p:transition spd="slow" advTm="8769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6717" y="1259391"/>
            <a:ext cx="247054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AIDA</a:t>
            </a:r>
            <a:r>
              <a:rPr lang="en-US" sz="2400" b="1" dirty="0">
                <a:solidFill>
                  <a:srgbClr val="00B0F0"/>
                </a:solidFill>
                <a:latin typeface="Tajawal Medium" panose="00000600000000000000" pitchFamily="2" charset="-78"/>
              </a:rPr>
              <a:t> </a:t>
            </a:r>
            <a:r>
              <a:rPr lang="ar-EG" sz="2400" b="1" dirty="0" smtClean="0">
                <a:solidFill>
                  <a:srgbClr val="00B0F0"/>
                </a:solidFill>
                <a:latin typeface="Tajawal Medium" panose="00000600000000000000" pitchFamily="2" charset="-78"/>
                <a:cs typeface="Times New Roman"/>
              </a:rPr>
              <a:t>معوقات نموذج</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3786"/>
      </p:ext>
    </p:extLst>
  </p:cSld>
  <p:clrMapOvr>
    <a:masterClrMapping/>
  </p:clrMapOvr>
  <mc:AlternateContent xmlns:mc="http://schemas.openxmlformats.org/markup-compatibility/2006" xmlns:p14="http://schemas.microsoft.com/office/powerpoint/2010/main">
    <mc:Choice Requires="p14">
      <p:transition spd="slow" p14:dur="2000" advTm="16115"/>
    </mc:Choice>
    <mc:Fallback xmlns="">
      <p:transition spd="slow" advTm="161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8443" y="1412953"/>
            <a:ext cx="2518744" cy="400110"/>
          </a:xfrm>
          <a:prstGeom prst="rect">
            <a:avLst/>
          </a:prstGeom>
          <a:noFill/>
        </p:spPr>
        <p:txBody>
          <a:bodyPr wrap="square" rtlCol="0">
            <a:spAutoFit/>
          </a:bodyPr>
          <a:lstStyle/>
          <a:p>
            <a:pPr lvl="0" algn="ctr"/>
            <a:r>
              <a:rPr lang="en-US" sz="2000" b="1" dirty="0">
                <a:solidFill>
                  <a:srgbClr val="00B0F0"/>
                </a:solidFill>
                <a:latin typeface="Times New Roman" pitchFamily="18" charset="0"/>
                <a:cs typeface="Times New Roman" pitchFamily="18" charset="0"/>
              </a:rPr>
              <a:t>AIDA </a:t>
            </a:r>
            <a:r>
              <a:rPr lang="ar-EG" sz="2000" b="1" dirty="0">
                <a:solidFill>
                  <a:srgbClr val="00B0F0"/>
                </a:solidFill>
                <a:latin typeface="Times New Roman" pitchFamily="18" charset="0"/>
                <a:cs typeface="Times New Roman" pitchFamily="18" charset="0"/>
              </a:rPr>
              <a:t>معوقات نموذج</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57635"/>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من الممكن أن لا </a:t>
            </a:r>
            <a:r>
              <a:rPr lang="ar-EG" sz="2100" spc="50" dirty="0">
                <a:latin typeface="Times New Roman" pitchFamily="18" charset="0"/>
                <a:cs typeface="Times New Roman" pitchFamily="18" charset="0"/>
              </a:rPr>
              <a:t>يتمكن الجمهور من فهم الرسالة بسبب وجود </a:t>
            </a:r>
            <a:r>
              <a:rPr lang="ar-EG" sz="2100" spc="50" dirty="0" smtClean="0">
                <a:latin typeface="Times New Roman" pitchFamily="18" charset="0"/>
                <a:cs typeface="Times New Roman" pitchFamily="18" charset="0"/>
              </a:rPr>
              <a:t>عائق؛ </a:t>
            </a:r>
            <a:r>
              <a:rPr lang="ar-EG" sz="2100" spc="50" dirty="0">
                <a:latin typeface="Times New Roman" pitchFamily="18" charset="0"/>
                <a:cs typeface="Times New Roman" pitchFamily="18" charset="0"/>
              </a:rPr>
              <a:t>مثل تغيير المحطة، أو دخول شخص ما، أو انقطاع الكهرباء، أو عمل </a:t>
            </a:r>
            <a:r>
              <a:rPr lang="ar-EG" sz="2100" spc="50" dirty="0" smtClean="0">
                <a:latin typeface="Times New Roman" pitchFamily="18" charset="0"/>
                <a:cs typeface="Times New Roman" pitchFamily="18" charset="0"/>
              </a:rPr>
              <a:t>المشاهد؛ ولذلك تستخدم </a:t>
            </a:r>
            <a:r>
              <a:rPr lang="ar-EG" sz="2100" spc="50" dirty="0">
                <a:latin typeface="Times New Roman" pitchFamily="18" charset="0"/>
                <a:cs typeface="Times New Roman" pitchFamily="18" charset="0"/>
              </a:rPr>
              <a:t>شركات الإعلان الآن الحملات متعددة الوسائط لتجنب ذلك</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0545857"/>
      </p:ext>
    </p:extLst>
  </p:cSld>
  <p:clrMapOvr>
    <a:masterClrMapping/>
  </p:clrMapOvr>
  <mc:AlternateContent xmlns:mc="http://schemas.openxmlformats.org/markup-compatibility/2006" xmlns:p14="http://schemas.microsoft.com/office/powerpoint/2010/main">
    <mc:Choice Requires="p14">
      <p:transition spd="slow" p14:dur="2000" advTm="102439"/>
    </mc:Choice>
    <mc:Fallback xmlns="">
      <p:transition spd="slow" advTm="10243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عدم تميز السلعة المعلن عنها داخل هذا النموذج سواء عن طريق المضمون الإعلاني الجذاب أو ميزة تتواجد داخل السلعة من خلال عملية التسعير أو ميزة فريدة بالمنتج سوف يفقد النموذج أولى مراحله الأولى وهى الوعى بالمنتج المعلن عنه؛ وبالتالي لن ينجح النموذج ولن تتوالى المراحل الثلاثة الأخرى داخل هذا النموذج الإعلاني الذي يفترض نجاح كل خطوة من خطوات النموذج تؤدي تلقائيًا للانتقال إلى المرحلة التي تليها من النموذج.</a:t>
            </a:r>
            <a:endParaRPr lang="ar-EG" sz="210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3" y="1412953"/>
            <a:ext cx="2518744" cy="400110"/>
          </a:xfrm>
          <a:prstGeom prst="rect">
            <a:avLst/>
          </a:prstGeom>
          <a:noFill/>
        </p:spPr>
        <p:txBody>
          <a:bodyPr wrap="square" rtlCol="0">
            <a:spAutoFit/>
          </a:bodyPr>
          <a:lstStyle/>
          <a:p>
            <a:pPr lvl="0" algn="ctr"/>
            <a:r>
              <a:rPr lang="en-US" sz="2000" b="1" dirty="0">
                <a:solidFill>
                  <a:srgbClr val="00B0F0"/>
                </a:solidFill>
                <a:latin typeface="Times New Roman" pitchFamily="18" charset="0"/>
                <a:cs typeface="Times New Roman" pitchFamily="18" charset="0"/>
              </a:rPr>
              <a:t>AIDA </a:t>
            </a:r>
            <a:r>
              <a:rPr lang="ar-EG" sz="2000" b="1" dirty="0">
                <a:solidFill>
                  <a:srgbClr val="00B0F0"/>
                </a:solidFill>
                <a:latin typeface="Times New Roman" pitchFamily="18" charset="0"/>
                <a:cs typeface="Times New Roman" pitchFamily="18" charset="0"/>
              </a:rPr>
              <a:t>معوقات نموذج</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0094270"/>
      </p:ext>
    </p:extLst>
  </p:cSld>
  <p:clrMapOvr>
    <a:masterClrMapping/>
  </p:clrMapOvr>
  <mc:AlternateContent xmlns:mc="http://schemas.openxmlformats.org/markup-compatibility/2006" xmlns:p14="http://schemas.microsoft.com/office/powerpoint/2010/main">
    <mc:Choice Requires="p14">
      <p:transition spd="slow" p14:dur="2000" advTm="115011"/>
    </mc:Choice>
    <mc:Fallback xmlns="">
      <p:transition spd="slow" advTm="1150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89527" cy="461665"/>
          </a:xfrm>
          <a:prstGeom prst="rect">
            <a:avLst/>
          </a:prstGeom>
          <a:noFill/>
        </p:spPr>
        <p:txBody>
          <a:bodyPr wrap="none" rtlCol="0">
            <a:spAutoFit/>
          </a:bodyPr>
          <a:lstStyle/>
          <a:p>
            <a:pPr lvl="0" algn="just"/>
            <a:r>
              <a:rPr lang="ar-EG" sz="2400" b="1" dirty="0">
                <a:solidFill>
                  <a:srgbClr val="00B0F0"/>
                </a:solidFill>
                <a:latin typeface="Times New Roman" pitchFamily="18" charset="0"/>
                <a:cs typeface="Times New Roman" pitchFamily="18" charset="0"/>
              </a:rPr>
              <a:t> </a:t>
            </a:r>
            <a:r>
              <a:rPr lang="ar-EG" sz="2400" b="1" dirty="0" smtClean="0">
                <a:solidFill>
                  <a:srgbClr val="00B0F0"/>
                </a:solidFill>
                <a:latin typeface="Times New Roman" pitchFamily="18" charset="0"/>
                <a:cs typeface="Times New Roman" pitchFamily="18" charset="0"/>
              </a:rPr>
              <a:t>الإعلاني</a:t>
            </a:r>
            <a:r>
              <a:rPr lang="en-US" sz="2400" b="1" dirty="0" smtClean="0">
                <a:solidFill>
                  <a:srgbClr val="00B0F0"/>
                </a:solidFill>
                <a:latin typeface="Times New Roman" pitchFamily="18" charset="0"/>
                <a:cs typeface="Times New Roman" pitchFamily="18" charset="0"/>
              </a:rPr>
              <a:t>Ehrenberg</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3821213"/>
      </p:ext>
    </p:extLst>
  </p:cSld>
  <p:clrMapOvr>
    <a:masterClrMapping/>
  </p:clrMapOvr>
  <mc:AlternateContent xmlns:mc="http://schemas.openxmlformats.org/markup-compatibility/2006" xmlns:p14="http://schemas.microsoft.com/office/powerpoint/2010/main">
    <mc:Choice Requires="p14">
      <p:transition spd="slow" p14:dur="2000" advTm="18479"/>
    </mc:Choice>
    <mc:Fallback xmlns="">
      <p:transition spd="slow" advTm="18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15498"/>
          </a:xfrm>
          <a:prstGeom prst="rect">
            <a:avLst/>
          </a:prstGeom>
          <a:noFill/>
        </p:spPr>
        <p:txBody>
          <a:bodyPr wrap="square" rtlCol="0">
            <a:spAutoFit/>
          </a:bodyPr>
          <a:lstStyle/>
          <a:p>
            <a:pPr lvl="0" algn="just"/>
            <a:r>
              <a:rPr lang="ar-EG" sz="2100" b="1" dirty="0" smtClean="0">
                <a:solidFill>
                  <a:srgbClr val="00B0F0"/>
                </a:solidFill>
                <a:latin typeface="Times New Roman" pitchFamily="18" charset="0"/>
                <a:cs typeface="Times New Roman" pitchFamily="18" charset="0"/>
              </a:rPr>
              <a:t> الإعلاني</a:t>
            </a:r>
            <a:r>
              <a:rPr lang="en-US" sz="2100" b="1" dirty="0" smtClean="0">
                <a:solidFill>
                  <a:srgbClr val="00B0F0"/>
                </a:solidFill>
                <a:latin typeface="Times New Roman" pitchFamily="18" charset="0"/>
                <a:cs typeface="Times New Roman" pitchFamily="18" charset="0"/>
              </a:rPr>
              <a:t>Ehrenberg</a:t>
            </a:r>
            <a:r>
              <a:rPr lang="ar-EG" sz="21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تم إنشاء وجهة نظر أندرو إيرينبيرج بشأن الإعلان عن العلامات التجارية المشهورة من نماذج عديدة لسلوك المستهلك. ويؤكد أنه على الرغم من أن الإعلانات تبدو مقنعة في بعض الأحيان، إلا أنها عادة ما تساعد في الترويج للعلامة التجارية المعلن عنها</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توصل إيرينبيرج إلى </a:t>
            </a:r>
            <a:r>
              <a:rPr lang="ar-EG" sz="2100" spc="50" dirty="0" smtClean="0">
                <a:latin typeface="Times New Roman" pitchFamily="18" charset="0"/>
                <a:cs typeface="Times New Roman" pitchFamily="18" charset="0"/>
              </a:rPr>
              <a:t>النموذج الخاص به الذي ينظر </a:t>
            </a:r>
            <a:r>
              <a:rPr lang="ar-EG" sz="2100" spc="50" dirty="0">
                <a:latin typeface="Times New Roman" pitchFamily="18" charset="0"/>
                <a:cs typeface="Times New Roman" pitchFamily="18" charset="0"/>
              </a:rPr>
              <a:t>إلى الإعلان كقوة ضعيفة لا يمكنها دفع النظام الرأسمالي، ولكن بدلاً من ذلك يتم نشرها بشكل دفاعي من قبل معظم المعلنين للحفاظ على الوضع الراهن.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7070129"/>
      </p:ext>
    </p:extLst>
  </p:cSld>
  <p:clrMapOvr>
    <a:masterClrMapping/>
  </p:clrMapOvr>
  <mc:AlternateContent xmlns:mc="http://schemas.openxmlformats.org/markup-compatibility/2006" xmlns:p14="http://schemas.microsoft.com/office/powerpoint/2010/main">
    <mc:Choice Requires="p14">
      <p:transition spd="slow" p14:dur="2000" advTm="99003"/>
    </mc:Choice>
    <mc:Fallback xmlns="">
      <p:transition spd="slow" advTm="9900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891899"/>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a:latin typeface="Times New Roman" pitchFamily="18" charset="0"/>
                <a:cs typeface="Times New Roman" pitchFamily="18" charset="0"/>
              </a:rPr>
              <a:t>لذلك أستخدمت نظريات أندرو </a:t>
            </a:r>
            <a:r>
              <a:rPr lang="ar-EG" sz="2100" spc="50" dirty="0" smtClean="0">
                <a:latin typeface="Times New Roman" pitchFamily="18" charset="0"/>
                <a:cs typeface="Times New Roman" pitchFamily="18" charset="0"/>
              </a:rPr>
              <a:t>إيرنبرج </a:t>
            </a:r>
            <a:r>
              <a:rPr lang="ar-EG" sz="2100" spc="50" dirty="0">
                <a:latin typeface="Times New Roman" pitchFamily="18" charset="0"/>
                <a:cs typeface="Times New Roman" pitchFamily="18" charset="0"/>
              </a:rPr>
              <a:t>على نطاق واسع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مجال التسويق والإعلان، وقد قدمت أبحاثه مساهمات كبيرة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مجال الإعلان الحديث. حيث كانت تتضمن نظريته العناصر التالية: الوعي، والمحاولة، والتعزيز، والدفع. وقال إيرينبيرج إنه عند استخدامها كجزء من حملة إعلانية، يمكن أن تحفز هذه المكونات سلوك المستهلك وتقنعه بشراء منتجك. </a:t>
            </a:r>
            <a:r>
              <a:rPr lang="en-US" sz="2100" spc="50" dirty="0">
                <a:latin typeface="Times New Roman" pitchFamily="18" charset="0"/>
                <a:cs typeface="Times New Roman" pitchFamily="18" charset="0"/>
              </a:rPr>
              <a:t>)</a:t>
            </a:r>
            <a:r>
              <a:rPr lang="ar-EG" sz="2100" spc="50" dirty="0" smtClean="0">
                <a:latin typeface="Times New Roman" pitchFamily="18" charset="0"/>
                <a:cs typeface="Times New Roman" pitchFamily="18" charset="0"/>
              </a:rPr>
              <a:t>الوعي) </a:t>
            </a:r>
            <a:r>
              <a:rPr lang="ar-EG" sz="2100" spc="50" dirty="0">
                <a:latin typeface="Times New Roman" pitchFamily="18" charset="0"/>
                <a:cs typeface="Times New Roman" pitchFamily="18" charset="0"/>
              </a:rPr>
              <a:t>يمكن أن يخبر العملاء بوجودك كمنتج أو خدمة معلن عنها، </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التجربة</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 يمكن أن تحفز اهتمام العملاء، (التعزيز) يمكن أن تشجع الثقة لدى المستهلك أو المشاهد </a:t>
            </a:r>
            <a:r>
              <a:rPr lang="ar-EG" sz="2100" spc="50" dirty="0" smtClean="0">
                <a:latin typeface="Times New Roman" pitchFamily="18" charset="0"/>
                <a:cs typeface="Times New Roman" pitchFamily="18" charset="0"/>
              </a:rPr>
              <a:t>الإعلاني، </a:t>
            </a:r>
            <a:r>
              <a:rPr lang="ar-EG" sz="2100" spc="50" dirty="0">
                <a:latin typeface="Times New Roman" pitchFamily="18" charset="0"/>
                <a:cs typeface="Times New Roman" pitchFamily="18" charset="0"/>
              </a:rPr>
              <a:t>و</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القرار النهائى </a:t>
            </a:r>
            <a:r>
              <a:rPr lang="ar-EG" sz="2100" spc="50" dirty="0" smtClean="0">
                <a:latin typeface="Times New Roman" pitchFamily="18" charset="0"/>
                <a:cs typeface="Times New Roman" pitchFamily="18" charset="0"/>
              </a:rPr>
              <a:t>بالشراء أو الدفع</a:t>
            </a:r>
            <a:r>
              <a:rPr lang="en-US" sz="2100" spc="50" dirty="0" smtClean="0">
                <a:latin typeface="Times New Roman" pitchFamily="18" charset="0"/>
                <a:cs typeface="Times New Roman" pitchFamily="18" charset="0"/>
              </a:rPr>
              <a:t>(</a:t>
            </a:r>
            <a:r>
              <a:rPr lang="ar-EG" sz="21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أن يعزز المبيعات.</a:t>
            </a:r>
          </a:p>
          <a:p>
            <a:pPr lvl="0" algn="just" rtl="1">
              <a:lnSpc>
                <a:spcPct val="150000"/>
              </a:lnSpc>
            </a:pP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3754511"/>
      </p:ext>
    </p:extLst>
  </p:cSld>
  <p:clrMapOvr>
    <a:masterClrMapping/>
  </p:clrMapOvr>
  <mc:AlternateContent xmlns:mc="http://schemas.openxmlformats.org/markup-compatibility/2006" xmlns:p14="http://schemas.microsoft.com/office/powerpoint/2010/main">
    <mc:Choice Requires="p14">
      <p:transition spd="slow" p14:dur="2000" advTm="169102"/>
    </mc:Choice>
    <mc:Fallback xmlns="">
      <p:transition spd="slow" advTm="16910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77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لذلك تكون النموذج </a:t>
            </a:r>
            <a:r>
              <a:rPr lang="ar-EG" sz="2100" spc="50" dirty="0" smtClean="0">
                <a:latin typeface="Times New Roman" pitchFamily="18" charset="0"/>
                <a:cs typeface="Times New Roman" pitchFamily="18" charset="0"/>
              </a:rPr>
              <a:t>الحالي </a:t>
            </a:r>
            <a:r>
              <a:rPr lang="ar-EG" sz="2100" spc="50" dirty="0">
                <a:latin typeface="Times New Roman" pitchFamily="18" charset="0"/>
                <a:cs typeface="Times New Roman" pitchFamily="18" charset="0"/>
              </a:rPr>
              <a:t>من العناصر التالية: </a:t>
            </a:r>
            <a:r>
              <a:rPr lang="ar-EG" sz="2100" spc="50" dirty="0" smtClean="0">
                <a:latin typeface="Times New Roman" pitchFamily="18" charset="0"/>
                <a:cs typeface="Times New Roman" pitchFamily="18" charset="0"/>
              </a:rPr>
              <a:t>الوعي، </a:t>
            </a:r>
            <a:r>
              <a:rPr lang="ar-EG" sz="2100" spc="50" dirty="0">
                <a:latin typeface="Times New Roman" pitchFamily="18" charset="0"/>
                <a:cs typeface="Times New Roman" pitchFamily="18" charset="0"/>
              </a:rPr>
              <a:t>والتجربة، والتعزيز، والدفع أو القرار </a:t>
            </a:r>
            <a:r>
              <a:rPr lang="ar-EG" sz="2100" spc="50" dirty="0" smtClean="0">
                <a:latin typeface="Times New Roman" pitchFamily="18" charset="0"/>
                <a:cs typeface="Times New Roman" pitchFamily="18" charset="0"/>
              </a:rPr>
              <a:t>النهائي </a:t>
            </a:r>
            <a:r>
              <a:rPr lang="ar-EG" sz="2100" spc="50" dirty="0">
                <a:latin typeface="Times New Roman" pitchFamily="18" charset="0"/>
                <a:cs typeface="Times New Roman" pitchFamily="18" charset="0"/>
              </a:rPr>
              <a:t>بالشراء. وقال إيرنبرغ إن هذه العناصر يجب أن تكون قادرة على دفع العملاء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الاتجاه الصحيح وإقناعهم بالحصول على البضائع</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3754511"/>
      </p:ext>
    </p:extLst>
  </p:cSld>
  <p:clrMapOvr>
    <a:masterClrMapping/>
  </p:clrMapOvr>
  <mc:AlternateContent xmlns:mc="http://schemas.openxmlformats.org/markup-compatibility/2006" xmlns:p14="http://schemas.microsoft.com/office/powerpoint/2010/main">
    <mc:Choice Requires="p14">
      <p:transition spd="slow" p14:dur="2000" advTm="53439"/>
    </mc:Choice>
    <mc:Fallback xmlns="">
      <p:transition spd="slow" advTm="534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15447" y="1259391"/>
            <a:ext cx="3533275" cy="415498"/>
          </a:xfrm>
          <a:prstGeom prst="rect">
            <a:avLst/>
          </a:prstGeom>
          <a:noFill/>
        </p:spPr>
        <p:txBody>
          <a:bodyPr wrap="none" rtlCol="0">
            <a:spAutoFit/>
          </a:bodyPr>
          <a:lstStyle/>
          <a:p>
            <a:pPr lvl="0" algn="just"/>
            <a:r>
              <a:rPr lang="ar-EG" sz="2100" b="1" dirty="0">
                <a:solidFill>
                  <a:srgbClr val="00B0F0"/>
                </a:solidFill>
                <a:latin typeface="Times New Roman" pitchFamily="18" charset="0"/>
                <a:cs typeface="Times New Roman" pitchFamily="18" charset="0"/>
              </a:rPr>
              <a:t> </a:t>
            </a:r>
            <a:r>
              <a:rPr lang="ar-EG" sz="2100" b="1" dirty="0" smtClean="0">
                <a:solidFill>
                  <a:srgbClr val="00B0F0"/>
                </a:solidFill>
                <a:latin typeface="Times New Roman" pitchFamily="18" charset="0"/>
                <a:cs typeface="Times New Roman" pitchFamily="18" charset="0"/>
              </a:rPr>
              <a:t>الإعلاني</a:t>
            </a:r>
            <a:r>
              <a:rPr lang="en-US" sz="2100" b="1" dirty="0" smtClean="0">
                <a:solidFill>
                  <a:srgbClr val="00B0F0"/>
                </a:solidFill>
                <a:latin typeface="Times New Roman" pitchFamily="18" charset="0"/>
                <a:cs typeface="Times New Roman" pitchFamily="18" charset="0"/>
              </a:rPr>
              <a:t>Ehrenberg</a:t>
            </a:r>
            <a:r>
              <a:rPr lang="ar-EG" sz="2100" b="1" dirty="0">
                <a:solidFill>
                  <a:srgbClr val="00B0F0"/>
                </a:solidFill>
                <a:latin typeface="Times New Roman" pitchFamily="18" charset="0"/>
                <a:cs typeface="Times New Roman" pitchFamily="18" charset="0"/>
              </a:rPr>
              <a:t>مكونات نموذج </a:t>
            </a:r>
            <a:endParaRPr lang="en-US" sz="21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1239292"/>
      </p:ext>
    </p:extLst>
  </p:cSld>
  <p:clrMapOvr>
    <a:masterClrMapping/>
  </p:clrMapOvr>
  <mc:AlternateContent xmlns:mc="http://schemas.openxmlformats.org/markup-compatibility/2006" xmlns:p14="http://schemas.microsoft.com/office/powerpoint/2010/main">
    <mc:Choice Requires="p14">
      <p:transition spd="slow" p14:dur="2000" advTm="12448"/>
    </mc:Choice>
    <mc:Fallback xmlns="">
      <p:transition spd="slow" advTm="124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6" y="1412953"/>
            <a:ext cx="3316645"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مكونات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3" descr="C:\Users\STW\OneDrive\Desktop\00000.png"/>
          <p:cNvPicPr>
            <a:picLocks noChangeAspect="1" noChangeArrowheads="1"/>
          </p:cNvPicPr>
          <p:nvPr/>
        </p:nvPicPr>
        <p:blipFill>
          <a:blip r:embed="rId5">
            <a:clrChange>
              <a:clrFrom>
                <a:srgbClr val="FFFEE8"/>
              </a:clrFrom>
              <a:clrTo>
                <a:srgbClr val="FFFEE8">
                  <a:alpha val="0"/>
                </a:srgbClr>
              </a:clrTo>
            </a:clrChange>
            <a:extLst>
              <a:ext uri="{BEBA8EAE-BF5A-486C-A8C5-ECC9F3942E4B}">
                <a14:imgProps xmlns:a14="http://schemas.microsoft.com/office/drawing/2010/main">
                  <a14:imgLayer r:embed="rId6">
                    <a14:imgEffect>
                      <a14:backgroundRemoval t="10000" b="90000" l="10000" r="90000"/>
                    </a14:imgEffect>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4787900" y="1829300"/>
            <a:ext cx="5818924" cy="4103439"/>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969656"/>
      </p:ext>
    </p:extLst>
  </p:cSld>
  <p:clrMapOvr>
    <a:masterClrMapping/>
  </p:clrMapOvr>
  <mc:AlternateContent xmlns:mc="http://schemas.openxmlformats.org/markup-compatibility/2006" xmlns:p14="http://schemas.microsoft.com/office/powerpoint/2010/main">
    <mc:Choice Requires="p14">
      <p:transition spd="slow" p14:dur="2000" advTm="42665"/>
    </mc:Choice>
    <mc:Fallback xmlns="">
      <p:transition spd="slow" advTm="4266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6" y="1412953"/>
            <a:ext cx="3316645"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مكونات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783498"/>
            <a:ext cx="8417320" cy="498663"/>
          </a:xfrm>
          <a:prstGeom prst="rect">
            <a:avLst/>
          </a:prstGeom>
          <a:noFill/>
        </p:spPr>
        <p:txBody>
          <a:bodyPr wrap="square" rtlCol="0">
            <a:spAutoFit/>
          </a:bodyPr>
          <a:lstStyle/>
          <a:p>
            <a:pPr algn="just" rtl="1">
              <a:lnSpc>
                <a:spcPct val="150000"/>
              </a:lnSpc>
            </a:pPr>
            <a:r>
              <a:rPr lang="ar-EG" sz="2000" b="1" dirty="0" smtClean="0">
                <a:latin typeface="Times New Roman" pitchFamily="18" charset="0"/>
                <a:cs typeface="Times New Roman" pitchFamily="18" charset="0"/>
              </a:rPr>
              <a:t>مراحل نموذج </a:t>
            </a:r>
            <a:r>
              <a:rPr lang="en-US" sz="2000" b="1" dirty="0">
                <a:latin typeface="Times New Roman" pitchFamily="18" charset="0"/>
                <a:cs typeface="Times New Roman" pitchFamily="18" charset="0"/>
              </a:rPr>
              <a:t>Ehrenberg</a:t>
            </a:r>
            <a:endParaRPr lang="ar-EG" sz="20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37262" y="4069932"/>
            <a:ext cx="8417320" cy="498663"/>
          </a:xfrm>
          <a:prstGeom prst="rect">
            <a:avLst/>
          </a:prstGeom>
          <a:noFill/>
        </p:spPr>
        <p:txBody>
          <a:bodyPr wrap="square" rtlCol="0">
            <a:spAutoFit/>
          </a:bodyPr>
          <a:lstStyle/>
          <a:p>
            <a:pPr algn="just" rtl="1">
              <a:lnSpc>
                <a:spcPct val="150000"/>
              </a:lnSpc>
            </a:pPr>
            <a:r>
              <a:rPr lang="ar-EG" sz="2000" b="1" dirty="0" smtClean="0">
                <a:latin typeface="Times New Roman" pitchFamily="18" charset="0"/>
                <a:cs typeface="Times New Roman" pitchFamily="18" charset="0"/>
              </a:rPr>
              <a:t>الوعي                    التجربة                    التعزيز                   الدفع </a:t>
            </a:r>
            <a:endParaRPr lang="ar-EG" sz="2000" b="1" dirty="0">
              <a:latin typeface="Times New Roman" pitchFamily="18" charset="0"/>
              <a:cs typeface="Times New Roman" pitchFamily="18" charset="0"/>
            </a:endParaRPr>
          </a:p>
        </p:txBody>
      </p:sp>
      <p:sp>
        <p:nvSpPr>
          <p:cNvPr id="16" name="Right Arrow 15"/>
          <p:cNvSpPr/>
          <p:nvPr/>
        </p:nvSpPr>
        <p:spPr>
          <a:xfrm rot="10800000">
            <a:off x="10237760" y="4194597"/>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p:cNvSpPr/>
          <p:nvPr/>
        </p:nvSpPr>
        <p:spPr>
          <a:xfrm rot="10800000">
            <a:off x="8314426" y="4194597"/>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rot="10800000">
            <a:off x="6553804" y="4194598"/>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51202" y="3449582"/>
            <a:ext cx="8417320" cy="498663"/>
          </a:xfrm>
          <a:prstGeom prst="rect">
            <a:avLst/>
          </a:prstGeom>
          <a:noFill/>
        </p:spPr>
        <p:txBody>
          <a:bodyPr wrap="square" rtlCol="0">
            <a:spAutoFit/>
          </a:bodyPr>
          <a:lstStyle/>
          <a:p>
            <a:pPr rtl="1">
              <a:lnSpc>
                <a:spcPct val="150000"/>
              </a:lnSpc>
            </a:pPr>
            <a:r>
              <a:rPr lang="en-US" sz="2000" b="1" dirty="0" smtClean="0">
                <a:latin typeface="Times New Roman" pitchFamily="18" charset="0"/>
                <a:cs typeface="Times New Roman" pitchFamily="18" charset="0"/>
              </a:rPr>
              <a:t>Awareness                    Trial                    Reinforcement                     Nudging</a:t>
            </a:r>
            <a:endParaRPr lang="ar-EG" sz="2000" b="1" dirty="0">
              <a:latin typeface="Times New Roman" pitchFamily="18" charset="0"/>
              <a:cs typeface="Times New Roman" pitchFamily="18" charset="0"/>
            </a:endParaRPr>
          </a:p>
        </p:txBody>
      </p:sp>
      <p:sp>
        <p:nvSpPr>
          <p:cNvPr id="20" name="Right Arrow 19"/>
          <p:cNvSpPr/>
          <p:nvPr/>
        </p:nvSpPr>
        <p:spPr>
          <a:xfrm>
            <a:off x="4967785" y="3614463"/>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46208" y="3642197"/>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a:off x="9667737" y="3642197"/>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6" name="Rectangle 2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7946"/>
      </p:ext>
    </p:extLst>
  </p:cSld>
  <p:clrMapOvr>
    <a:masterClrMapping/>
  </p:clrMapOvr>
  <mc:AlternateContent xmlns:mc="http://schemas.openxmlformats.org/markup-compatibility/2006" xmlns:p14="http://schemas.microsoft.com/office/powerpoint/2010/main">
    <mc:Choice Requires="p14">
      <p:transition spd="slow" p14:dur="2000" advTm="86798"/>
    </mc:Choice>
    <mc:Fallback xmlns="">
      <p:transition spd="slow" advTm="8679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91198" y="1259391"/>
            <a:ext cx="2299669"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1150426"/>
      </p:ext>
    </p:extLst>
  </p:cSld>
  <p:clrMapOvr>
    <a:masterClrMapping/>
  </p:clrMapOvr>
  <mc:AlternateContent xmlns:mc="http://schemas.openxmlformats.org/markup-compatibility/2006" xmlns:p14="http://schemas.microsoft.com/office/powerpoint/2010/main">
    <mc:Choice Requires="p14">
      <p:transition spd="slow" p14:dur="2000" advTm="25354"/>
    </mc:Choice>
    <mc:Fallback xmlns="">
      <p:transition spd="slow" advTm="25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61665"/>
          </a:xfrm>
          <a:prstGeom prst="rect">
            <a:avLst/>
          </a:prstGeom>
          <a:noFill/>
        </p:spPr>
        <p:txBody>
          <a:bodyPr wrap="square" rtlCol="0">
            <a:spAutoFit/>
          </a:bodyPr>
          <a:lstStyle/>
          <a:p>
            <a:pPr lvl="0" algn="ctr"/>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4527402C-3F97-690D-9C20-A459E375AEB7}"/>
              </a:ext>
            </a:extLst>
          </p:cNvPr>
          <p:cNvSpPr txBox="1"/>
          <p:nvPr/>
        </p:nvSpPr>
        <p:spPr>
          <a:xfrm>
            <a:off x="3598250" y="2522702"/>
            <a:ext cx="8417320"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يُعرف هذا النموذج بمصطلحات </a:t>
            </a:r>
            <a:r>
              <a:rPr lang="ar-EG" sz="2100" dirty="0">
                <a:latin typeface="Times New Roman" pitchFamily="18" charset="0"/>
                <a:cs typeface="Times New Roman" pitchFamily="18" charset="0"/>
              </a:rPr>
              <a:t>التفريق والتذكير والإعلام والإقناع أيضًا </a:t>
            </a:r>
            <a:r>
              <a:rPr lang="ar-EG" sz="2100" dirty="0" smtClean="0">
                <a:latin typeface="Times New Roman" pitchFamily="18" charset="0"/>
                <a:cs typeface="Times New Roman" pitchFamily="18" charset="0"/>
              </a:rPr>
              <a:t>بأسم </a:t>
            </a:r>
            <a:r>
              <a:rPr lang="en-US" sz="2100" dirty="0" smtClean="0">
                <a:latin typeface="Times New Roman" pitchFamily="18" charset="0"/>
                <a:cs typeface="Times New Roman" pitchFamily="18" charset="0"/>
              </a:rPr>
              <a:t>DRIP</a:t>
            </a:r>
            <a:r>
              <a:rPr lang="ar-EG" sz="2100" dirty="0" smtClean="0">
                <a:latin typeface="Times New Roman" pitchFamily="18" charset="0"/>
                <a:cs typeface="Times New Roman" pitchFamily="18" charset="0"/>
              </a:rPr>
              <a:t> تأسست استراتيجية</a:t>
            </a:r>
            <a:r>
              <a:rPr lang="en-US" sz="2100" dirty="0" smtClean="0">
                <a:latin typeface="Times New Roman" pitchFamily="18" charset="0"/>
                <a:cs typeface="Times New Roman" pitchFamily="18" charset="0"/>
              </a:rPr>
              <a:t>DRIP </a:t>
            </a:r>
            <a:r>
              <a:rPr lang="ar-EG" sz="2100" dirty="0" smtClean="0">
                <a:latin typeface="Times New Roman" pitchFamily="18" charset="0"/>
                <a:cs typeface="Times New Roman" pitchFamily="18" charset="0"/>
              </a:rPr>
              <a:t> على </a:t>
            </a:r>
            <a:r>
              <a:rPr lang="ar-EG" sz="2100" dirty="0">
                <a:latin typeface="Times New Roman" pitchFamily="18" charset="0"/>
                <a:cs typeface="Times New Roman" pitchFamily="18" charset="0"/>
              </a:rPr>
              <a:t>فكرة أن البقاء على اتصال مع المستهلكين بمرور الوقت يمكن أن يساعد العلامة التجارية على التميز عن منافسيها وتذكير العملاء المحتملين بوجود الشركة، وإقناعهم في النهاية بشراء البضائع.</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86960"/>
      </p:ext>
    </p:extLst>
  </p:cSld>
  <p:clrMapOvr>
    <a:masterClrMapping/>
  </p:clrMapOvr>
  <mc:AlternateContent xmlns:mc="http://schemas.openxmlformats.org/markup-compatibility/2006" xmlns:p14="http://schemas.microsoft.com/office/powerpoint/2010/main">
    <mc:Choice Requires="p14">
      <p:transition spd="slow" p14:dur="2000" advTm="393588"/>
    </mc:Choice>
    <mc:Fallback xmlns="">
      <p:transition spd="slow" advTm="39358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1078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مكونات نموذج</a:t>
            </a:r>
            <a:r>
              <a:rPr lang="en-US" sz="2400" b="1" dirty="0">
                <a:solidFill>
                  <a:srgbClr val="00B0F0"/>
                </a:solidFill>
                <a:latin typeface="Times New Roman" pitchFamily="18" charset="0"/>
                <a:cs typeface="Times New Roman" pitchFamily="18" charset="0"/>
              </a:rPr>
              <a:t>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3834602"/>
      </p:ext>
    </p:extLst>
  </p:cSld>
  <p:clrMapOvr>
    <a:masterClrMapping/>
  </p:clrMapOvr>
  <mc:AlternateContent xmlns:mc="http://schemas.openxmlformats.org/markup-compatibility/2006" xmlns:p14="http://schemas.microsoft.com/office/powerpoint/2010/main">
    <mc:Choice Requires="p14">
      <p:transition spd="slow" p14:dur="2000" advTm="17867"/>
    </mc:Choice>
    <mc:Fallback xmlns="">
      <p:transition spd="slow" advTm="17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مكونات نموذج</a:t>
            </a:r>
            <a:r>
              <a:rPr lang="en-US" sz="2000" b="1" dirty="0">
                <a:solidFill>
                  <a:srgbClr val="00B0F0"/>
                </a:solidFill>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783498"/>
            <a:ext cx="8417320" cy="498663"/>
          </a:xfrm>
          <a:prstGeom prst="rect">
            <a:avLst/>
          </a:prstGeom>
          <a:noFill/>
        </p:spPr>
        <p:txBody>
          <a:bodyPr wrap="square" rtlCol="0">
            <a:spAutoFit/>
          </a:bodyPr>
          <a:lstStyle/>
          <a:p>
            <a:pPr algn="just" rtl="1">
              <a:lnSpc>
                <a:spcPct val="150000"/>
              </a:lnSpc>
            </a:pPr>
            <a:r>
              <a:rPr lang="ar-EG" sz="2000" b="1" u="sng" dirty="0" smtClean="0">
                <a:latin typeface="Times New Roman" pitchFamily="18" charset="0"/>
                <a:cs typeface="Times New Roman" pitchFamily="18" charset="0"/>
              </a:rPr>
              <a:t>مكونات </a:t>
            </a:r>
            <a:r>
              <a:rPr lang="en-US" sz="2000" b="1" u="sng" dirty="0" smtClean="0">
                <a:latin typeface="Times New Roman" pitchFamily="18" charset="0"/>
                <a:cs typeface="Times New Roman" pitchFamily="18" charset="0"/>
              </a:rPr>
              <a:t>The </a:t>
            </a:r>
            <a:r>
              <a:rPr lang="en-US" sz="2000" b="1" u="sng" dirty="0">
                <a:latin typeface="Times New Roman" pitchFamily="18" charset="0"/>
                <a:cs typeface="Times New Roman" pitchFamily="18" charset="0"/>
              </a:rPr>
              <a:t>DRIP </a:t>
            </a:r>
            <a:r>
              <a:rPr lang="en-US" sz="2000" b="1" u="sng" dirty="0" smtClean="0">
                <a:latin typeface="Times New Roman" pitchFamily="18" charset="0"/>
                <a:cs typeface="Times New Roman" pitchFamily="18" charset="0"/>
              </a:rPr>
              <a:t>Model</a:t>
            </a:r>
            <a:r>
              <a:rPr lang="ar-EG" sz="2000" b="1" u="sng" dirty="0" smtClean="0">
                <a:latin typeface="Times New Roman" pitchFamily="18" charset="0"/>
                <a:cs typeface="Times New Roman" pitchFamily="18" charset="0"/>
              </a:rPr>
              <a:t>: </a:t>
            </a:r>
            <a:endParaRPr lang="en-US" sz="2000" b="1" u="sng"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3333450"/>
            <a:ext cx="8417320" cy="1938992"/>
          </a:xfrm>
          <a:prstGeom prst="rect">
            <a:avLst/>
          </a:prstGeom>
          <a:noFill/>
        </p:spPr>
        <p:txBody>
          <a:bodyPr wrap="square" rtlCol="0">
            <a:spAutoFit/>
          </a:bodyPr>
          <a:lstStyle/>
          <a:p>
            <a:pPr rtl="1">
              <a:lnSpc>
                <a:spcPct val="150000"/>
              </a:lnSpc>
            </a:pPr>
            <a:r>
              <a:rPr lang="en-US" sz="2000" b="1" dirty="0">
                <a:latin typeface="Times New Roman" pitchFamily="18" charset="0"/>
                <a:cs typeface="Times New Roman" pitchFamily="18" charset="0"/>
              </a:rPr>
              <a:t>D</a:t>
            </a:r>
            <a:r>
              <a:rPr lang="en-US" sz="2000" b="1" dirty="0" smtClean="0">
                <a:latin typeface="Times New Roman" pitchFamily="18" charset="0"/>
                <a:cs typeface="Times New Roman" pitchFamily="18" charset="0"/>
              </a:rPr>
              <a:t>: Differentiate</a:t>
            </a:r>
          </a:p>
          <a:p>
            <a:pPr rtl="1">
              <a:lnSpc>
                <a:spcPct val="150000"/>
              </a:lnSpc>
            </a:pPr>
            <a:r>
              <a:rPr lang="en-US" sz="2000" b="1" dirty="0" smtClean="0">
                <a:latin typeface="Times New Roman" pitchFamily="18" charset="0"/>
                <a:cs typeface="Times New Roman" pitchFamily="18" charset="0"/>
              </a:rPr>
              <a:t>                                 R: </a:t>
            </a:r>
            <a:r>
              <a:rPr lang="en-US" sz="2000" b="1" dirty="0" smtClean="0"/>
              <a:t>Reinforces</a:t>
            </a:r>
          </a:p>
          <a:p>
            <a:pPr rtl="1">
              <a:lnSpc>
                <a:spcPct val="150000"/>
              </a:lnSpc>
            </a:pPr>
            <a:r>
              <a:rPr lang="en-US" sz="2000" b="1" dirty="0" smtClean="0">
                <a:latin typeface="Times New Roman" pitchFamily="18" charset="0"/>
                <a:cs typeface="Times New Roman" pitchFamily="18" charset="0"/>
              </a:rPr>
              <a:t>                                                             I: </a:t>
            </a:r>
            <a:r>
              <a:rPr lang="en-US" sz="2000" b="1" dirty="0"/>
              <a:t>Inform</a:t>
            </a:r>
            <a:r>
              <a:rPr lang="en-US" sz="2000" b="1" dirty="0" smtClean="0">
                <a:latin typeface="Times New Roman" pitchFamily="18" charset="0"/>
                <a:cs typeface="Times New Roman" pitchFamily="18" charset="0"/>
              </a:rPr>
              <a:t> </a:t>
            </a:r>
          </a:p>
          <a:p>
            <a:pPr rtl="1">
              <a:lnSpc>
                <a:spcPct val="150000"/>
              </a:lnSpc>
            </a:pPr>
            <a:r>
              <a:rPr lang="en-US" sz="2000" b="1" dirty="0" smtClean="0">
                <a:latin typeface="Times New Roman" pitchFamily="18" charset="0"/>
                <a:cs typeface="Times New Roman" pitchFamily="18" charset="0"/>
              </a:rPr>
              <a:t>                                                                                  P: </a:t>
            </a:r>
            <a:r>
              <a:rPr lang="en-US" sz="2000" b="1" dirty="0" smtClean="0"/>
              <a:t>Persuade</a:t>
            </a:r>
            <a:endParaRPr lang="ar-EG" sz="2000" b="1" dirty="0">
              <a:latin typeface="Times New Roman" pitchFamily="18" charset="0"/>
              <a:cs typeface="Times New Roman" pitchFamily="18" charset="0"/>
            </a:endParaRP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674218"/>
      </p:ext>
    </p:extLst>
  </p:cSld>
  <p:clrMapOvr>
    <a:masterClrMapping/>
  </p:clrMapOvr>
  <mc:AlternateContent xmlns:mc="http://schemas.openxmlformats.org/markup-compatibility/2006" xmlns:p14="http://schemas.microsoft.com/office/powerpoint/2010/main">
    <mc:Choice Requires="p14">
      <p:transition spd="slow" p14:dur="2000" advTm="52135"/>
    </mc:Choice>
    <mc:Fallback xmlns="">
      <p:transition spd="slow" advTm="5213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مكونات نموذج</a:t>
            </a:r>
            <a:r>
              <a:rPr lang="en-US" sz="2000" b="1" dirty="0">
                <a:solidFill>
                  <a:srgbClr val="00B0F0"/>
                </a:solidFill>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783498"/>
            <a:ext cx="8417320" cy="539378"/>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تكوين </a:t>
            </a:r>
            <a:r>
              <a:rPr lang="en-US" sz="2200" b="1" u="sng" dirty="0">
                <a:latin typeface="Times New Roman" pitchFamily="18" charset="0"/>
                <a:cs typeface="Times New Roman" pitchFamily="18" charset="0"/>
              </a:rPr>
              <a:t>The DRIP Model</a:t>
            </a:r>
            <a:r>
              <a:rPr lang="ar-EG" sz="2200" b="1" u="sng" dirty="0">
                <a:latin typeface="Times New Roman" pitchFamily="18" charset="0"/>
                <a:cs typeface="Times New Roman" pitchFamily="18" charset="0"/>
              </a:rPr>
              <a:t>: </a:t>
            </a:r>
            <a:endParaRPr lang="en-US" sz="2200" b="1" u="sng"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3333450"/>
            <a:ext cx="8417320" cy="2031325"/>
          </a:xfrm>
          <a:prstGeom prst="rect">
            <a:avLst/>
          </a:prstGeom>
          <a:noFill/>
        </p:spPr>
        <p:txBody>
          <a:bodyPr wrap="square" rtlCol="0">
            <a:spAutoFit/>
          </a:bodyPr>
          <a:lstStyle/>
          <a:p>
            <a:pPr lvl="0" algn="ctr" rtl="1">
              <a:lnSpc>
                <a:spcPct val="150000"/>
              </a:lnSpc>
            </a:pPr>
            <a:r>
              <a:rPr lang="en-US" sz="2100" b="1" dirty="0">
                <a:latin typeface="Times New Roman" pitchFamily="18" charset="0"/>
                <a:cs typeface="Times New Roman" pitchFamily="18" charset="0"/>
              </a:rPr>
              <a:t>Differentiate</a:t>
            </a:r>
            <a:r>
              <a:rPr lang="ar-EG" sz="2100" b="1" dirty="0">
                <a:latin typeface="Times New Roman" pitchFamily="18" charset="0"/>
                <a:cs typeface="Times New Roman" pitchFamily="18" charset="0"/>
              </a:rPr>
              <a:t> : التمييز </a:t>
            </a:r>
            <a:endParaRPr lang="en-US" sz="2100" b="1" dirty="0">
              <a:latin typeface="Times New Roman" pitchFamily="18" charset="0"/>
              <a:cs typeface="Times New Roman" pitchFamily="18" charset="0"/>
            </a:endParaRPr>
          </a:p>
          <a:p>
            <a:pPr lvl="0" algn="ctr" rtl="1">
              <a:lnSpc>
                <a:spcPct val="150000"/>
              </a:lnSpc>
            </a:pPr>
            <a:r>
              <a:rPr lang="en-US" sz="2100" b="1" dirty="0"/>
              <a:t>Reinforces</a:t>
            </a:r>
            <a:r>
              <a:rPr lang="ar-EG" sz="2100" b="1" dirty="0"/>
              <a:t> : التعزيز</a:t>
            </a:r>
            <a:endParaRPr lang="en-US" sz="2100" b="1" dirty="0"/>
          </a:p>
          <a:p>
            <a:pPr lvl="0" algn="ctr" rtl="1">
              <a:lnSpc>
                <a:spcPct val="150000"/>
              </a:lnSpc>
            </a:pPr>
            <a:r>
              <a:rPr lang="en-US" sz="2100" b="1" dirty="0">
                <a:latin typeface="Times New Roman" pitchFamily="18" charset="0"/>
                <a:cs typeface="Times New Roman" pitchFamily="18" charset="0"/>
              </a:rPr>
              <a:t>: </a:t>
            </a:r>
            <a:r>
              <a:rPr lang="en-US" sz="2100" b="1" dirty="0"/>
              <a:t>Inform</a:t>
            </a: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 الأِخبار </a:t>
            </a:r>
            <a:endParaRPr lang="en-US" sz="2100" b="1" dirty="0">
              <a:latin typeface="Times New Roman" pitchFamily="18" charset="0"/>
              <a:cs typeface="Times New Roman" pitchFamily="18" charset="0"/>
            </a:endParaRPr>
          </a:p>
          <a:p>
            <a:pPr lvl="0" algn="ctr" rtl="1">
              <a:lnSpc>
                <a:spcPct val="150000"/>
              </a:lnSpc>
            </a:pPr>
            <a:r>
              <a:rPr lang="en-US" sz="2100" b="1" dirty="0">
                <a:latin typeface="Times New Roman" pitchFamily="18" charset="0"/>
                <a:cs typeface="Times New Roman" pitchFamily="18" charset="0"/>
              </a:rPr>
              <a:t>: </a:t>
            </a:r>
            <a:r>
              <a:rPr lang="en-US" sz="2100" b="1" dirty="0"/>
              <a:t>Persuade</a:t>
            </a:r>
            <a:r>
              <a:rPr lang="ar-EG" sz="2100" b="1" dirty="0"/>
              <a:t> </a:t>
            </a:r>
            <a:r>
              <a:rPr lang="ar-EG" sz="2100" b="1" dirty="0" smtClean="0"/>
              <a:t>الإقناع</a:t>
            </a:r>
            <a:endParaRPr lang="ar-EG" sz="2100" b="1" dirty="0">
              <a:latin typeface="Times New Roman" pitchFamily="18" charset="0"/>
              <a:cs typeface="Times New Roman" pitchFamily="18" charset="0"/>
            </a:endParaRP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1712281"/>
      </p:ext>
    </p:extLst>
  </p:cSld>
  <p:clrMapOvr>
    <a:masterClrMapping/>
  </p:clrMapOvr>
  <mc:AlternateContent xmlns:mc="http://schemas.openxmlformats.org/markup-compatibility/2006" xmlns:p14="http://schemas.microsoft.com/office/powerpoint/2010/main">
    <mc:Choice Requires="p14">
      <p:transition spd="slow" p14:dur="2000" advTm="22717"/>
    </mc:Choice>
    <mc:Fallback xmlns="">
      <p:transition spd="slow" advTm="2271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1078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مراحل 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1146403"/>
      </p:ext>
    </p:extLst>
  </p:cSld>
  <p:clrMapOvr>
    <a:masterClrMapping/>
  </p:clrMapOvr>
  <mc:AlternateContent xmlns:mc="http://schemas.openxmlformats.org/markup-compatibility/2006" xmlns:p14="http://schemas.microsoft.com/office/powerpoint/2010/main">
    <mc:Choice Requires="p14">
      <p:transition spd="slow" p14:dur="2000" advTm="26867"/>
    </mc:Choice>
    <mc:Fallback xmlns="">
      <p:transition spd="slow" advTm="26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492990"/>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الأولى التمييز : </a:t>
            </a:r>
          </a:p>
          <a:p>
            <a:pPr lvl="0" algn="just" rtl="1">
              <a:lnSpc>
                <a:spcPct val="150000"/>
              </a:lnSpc>
            </a:pPr>
            <a:r>
              <a:rPr lang="ar-EG" sz="2100" spc="50" dirty="0">
                <a:latin typeface="Times New Roman" pitchFamily="18" charset="0"/>
                <a:cs typeface="Times New Roman" pitchFamily="18" charset="0"/>
              </a:rPr>
              <a:t>	يعد وضع المنتج بشكل فعال في ذهن المستهلك أمرًا ضروريًا لتمييزه عن المنتجات الأخرى في نفس الفئة. </a:t>
            </a:r>
            <a:r>
              <a:rPr lang="ar-EG" sz="2100" spc="50" dirty="0" smtClean="0">
                <a:latin typeface="Times New Roman" pitchFamily="18" charset="0"/>
                <a:cs typeface="Times New Roman" pitchFamily="18" charset="0"/>
              </a:rPr>
              <a:t>فقد </a:t>
            </a:r>
            <a:r>
              <a:rPr lang="ar-EG" sz="2100" spc="50" dirty="0">
                <a:latin typeface="Times New Roman" pitchFamily="18" charset="0"/>
                <a:cs typeface="Times New Roman" pitchFamily="18" charset="0"/>
              </a:rPr>
              <a:t>يكون الوصول إلى هناك أمرًا صعبًا. على سبيل المثال، تروج أحدى شركات مكيفات الهواء أن المنتج </a:t>
            </a:r>
            <a:r>
              <a:rPr lang="ar-EG" sz="2100" spc="50" dirty="0" smtClean="0">
                <a:latin typeface="Times New Roman" pitchFamily="18" charset="0"/>
                <a:cs typeface="Times New Roman" pitchFamily="18" charset="0"/>
              </a:rPr>
              <a:t>الذي </a:t>
            </a:r>
            <a:r>
              <a:rPr lang="ar-EG" sz="2100" spc="50" dirty="0">
                <a:latin typeface="Times New Roman" pitchFamily="18" charset="0"/>
                <a:cs typeface="Times New Roman" pitchFamily="18" charset="0"/>
              </a:rPr>
              <a:t>يتبع الشركة </a:t>
            </a:r>
            <a:r>
              <a:rPr lang="ar-EG" sz="2100" spc="50" dirty="0" smtClean="0">
                <a:latin typeface="Times New Roman" pitchFamily="18" charset="0"/>
                <a:cs typeface="Times New Roman" pitchFamily="18" charset="0"/>
              </a:rPr>
              <a:t>بإمكانة </a:t>
            </a:r>
            <a:r>
              <a:rPr lang="ar-EG" sz="2100" spc="50" dirty="0">
                <a:latin typeface="Times New Roman" pitchFamily="18" charset="0"/>
                <a:cs typeface="Times New Roman" pitchFamily="18" charset="0"/>
              </a:rPr>
              <a:t>توفير الكهرباء </a:t>
            </a:r>
            <a:r>
              <a:rPr lang="ar-EG" sz="2100" spc="50" dirty="0" smtClean="0">
                <a:latin typeface="Times New Roman" pitchFamily="18" charset="0"/>
                <a:cs typeface="Times New Roman" pitchFamily="18" charset="0"/>
              </a:rPr>
              <a:t>في الاستهلاك </a:t>
            </a:r>
            <a:r>
              <a:rPr lang="ar-EG" sz="2100" spc="50" dirty="0">
                <a:latin typeface="Times New Roman" pitchFamily="18" charset="0"/>
                <a:cs typeface="Times New Roman" pitchFamily="18" charset="0"/>
              </a:rPr>
              <a:t>مقارنة </a:t>
            </a:r>
            <a:r>
              <a:rPr lang="ar-EG" sz="2100" spc="50" dirty="0" smtClean="0">
                <a:latin typeface="Times New Roman" pitchFamily="18" charset="0"/>
                <a:cs typeface="Times New Roman" pitchFamily="18" charset="0"/>
              </a:rPr>
              <a:t>بباقي </a:t>
            </a:r>
            <a:r>
              <a:rPr lang="ar-EG" sz="2100" spc="50" dirty="0">
                <a:latin typeface="Times New Roman" pitchFamily="18" charset="0"/>
                <a:cs typeface="Times New Roman" pitchFamily="18" charset="0"/>
              </a:rPr>
              <a:t>المنتجات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نفس مجال الصناعة بنسبة 30%. </a:t>
            </a:r>
            <a:endParaRPr lang="en-US" sz="2100" spc="5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9834073"/>
      </p:ext>
    </p:extLst>
  </p:cSld>
  <p:clrMapOvr>
    <a:masterClrMapping/>
  </p:clrMapOvr>
  <mc:AlternateContent xmlns:mc="http://schemas.openxmlformats.org/markup-compatibility/2006" xmlns:p14="http://schemas.microsoft.com/office/powerpoint/2010/main">
    <mc:Choice Requires="p14">
      <p:transition spd="slow" p14:dur="2000" advTm="183384"/>
    </mc:Choice>
    <mc:Fallback xmlns="">
      <p:transition spd="slow" advTm="18338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492990"/>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الثانية التعزيز : </a:t>
            </a:r>
          </a:p>
          <a:p>
            <a:pPr lvl="0" algn="just" rtl="1">
              <a:lnSpc>
                <a:spcPct val="150000"/>
              </a:lnSpc>
            </a:pPr>
            <a:r>
              <a:rPr lang="ar-EG" sz="2100" spc="50" dirty="0">
                <a:latin typeface="Times New Roman" pitchFamily="18" charset="0"/>
                <a:cs typeface="Times New Roman" pitchFamily="18" charset="0"/>
              </a:rPr>
              <a:t>	يؤدي التعزيز إلى إنشاء قاعدة من العملاء المخلصين أو استعادة العملاء غير المخلصين الذين تحولوا إلى المنتجات المنافسة. </a:t>
            </a:r>
            <a:r>
              <a:rPr lang="ar-EG" sz="2100" spc="50" dirty="0" smtClean="0">
                <a:latin typeface="Times New Roman" pitchFamily="18" charset="0"/>
                <a:cs typeface="Times New Roman" pitchFamily="18" charset="0"/>
              </a:rPr>
              <a:t>ويأتي </a:t>
            </a:r>
            <a:r>
              <a:rPr lang="ar-EG" sz="2100" spc="50" dirty="0">
                <a:latin typeface="Times New Roman" pitchFamily="18" charset="0"/>
                <a:cs typeface="Times New Roman" pitchFamily="18" charset="0"/>
              </a:rPr>
              <a:t>تسلسل هذه المرحلة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أن ينتقل المستهلك من الإعجاب إلى التفضيل والاقتناع في هذه الحالة، مما يثبت أن هدف المعلن قد </a:t>
            </a:r>
            <a:r>
              <a:rPr lang="ar-EG" sz="2100" spc="50" dirty="0" smtClean="0">
                <a:latin typeface="Times New Roman" pitchFamily="18" charset="0"/>
                <a:cs typeface="Times New Roman" pitchFamily="18" charset="0"/>
              </a:rPr>
              <a:t>بدأ في التحقق.</a:t>
            </a:r>
            <a:endParaRPr lang="en-US" sz="2100" spc="5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4063301"/>
      </p:ext>
    </p:extLst>
  </p:cSld>
  <p:clrMapOvr>
    <a:masterClrMapping/>
  </p:clrMapOvr>
  <mc:AlternateContent xmlns:mc="http://schemas.openxmlformats.org/markup-compatibility/2006" xmlns:p14="http://schemas.microsoft.com/office/powerpoint/2010/main">
    <mc:Choice Requires="p14">
      <p:transition spd="slow" p14:dur="2000" advTm="124481"/>
    </mc:Choice>
    <mc:Fallback xmlns="">
      <p:transition spd="slow" advTm="12448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008242"/>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الثالثة الأِخبار : </a:t>
            </a:r>
          </a:p>
          <a:p>
            <a:pPr lvl="0" algn="just" rtl="1">
              <a:lnSpc>
                <a:spcPct val="150000"/>
              </a:lnSpc>
            </a:pPr>
            <a:r>
              <a:rPr lang="ar-EG" sz="2100" spc="50" dirty="0" smtClean="0">
                <a:latin typeface="Times New Roman" pitchFamily="18" charset="0"/>
                <a:cs typeface="Times New Roman" pitchFamily="18" charset="0"/>
              </a:rPr>
              <a:t>	التثقيف </a:t>
            </a:r>
            <a:r>
              <a:rPr lang="ar-EG" sz="2100" spc="50" dirty="0">
                <a:latin typeface="Times New Roman" pitchFamily="18" charset="0"/>
                <a:cs typeface="Times New Roman" pitchFamily="18" charset="0"/>
              </a:rPr>
              <a:t>والتواصل مع العملاء المحتملين حول عروض المنتجات. يمكن أن يشمل ذلك إمكانيات ومزايا وصول وعروض قيم جديدة، لذلك يتم إعلام العملاء بشكل صحيح بميزة الاستخدام الأعلى هذه.</a:t>
            </a:r>
            <a:endParaRPr lang="en-US" sz="2100" spc="5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327729"/>
      </p:ext>
    </p:extLst>
  </p:cSld>
  <p:clrMapOvr>
    <a:masterClrMapping/>
  </p:clrMapOvr>
  <mc:AlternateContent xmlns:mc="http://schemas.openxmlformats.org/markup-compatibility/2006" xmlns:p14="http://schemas.microsoft.com/office/powerpoint/2010/main">
    <mc:Choice Requires="p14">
      <p:transition spd="slow" p14:dur="2000" advTm="47153"/>
    </mc:Choice>
    <mc:Fallback xmlns="">
      <p:transition spd="slow" advTm="4715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008242"/>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الرابعة  </a:t>
            </a:r>
            <a:r>
              <a:rPr lang="ar-EG" sz="2000" b="1" u="sng" dirty="0" smtClean="0">
                <a:latin typeface="Times New Roman" pitchFamily="18" charset="0"/>
                <a:cs typeface="Times New Roman" pitchFamily="18" charset="0"/>
              </a:rPr>
              <a:t>الإقتناع </a:t>
            </a:r>
            <a:r>
              <a:rPr lang="ar-EG" sz="2000" b="1" u="sng" dirty="0">
                <a:latin typeface="Times New Roman" pitchFamily="18" charset="0"/>
                <a:cs typeface="Times New Roman" pitchFamily="18" charset="0"/>
              </a:rPr>
              <a:t>: </a:t>
            </a:r>
          </a:p>
          <a:p>
            <a:pPr lvl="0" algn="just" rtl="1">
              <a:lnSpc>
                <a:spcPct val="150000"/>
              </a:lnSpc>
            </a:pPr>
            <a:r>
              <a:rPr lang="ar-EG" sz="2100" dirty="0">
                <a:latin typeface="Times New Roman" pitchFamily="18" charset="0"/>
                <a:cs typeface="Times New Roman" pitchFamily="18" charset="0"/>
              </a:rPr>
              <a:t>	إقناع السوق المستهدف بالتصرف بطريقة معينة بحيث يكون لدى العملاء موقف </a:t>
            </a:r>
            <a:r>
              <a:rPr lang="ar-EG" sz="2100" dirty="0" smtClean="0">
                <a:latin typeface="Times New Roman" pitchFamily="18" charset="0"/>
                <a:cs typeface="Times New Roman" pitchFamily="18" charset="0"/>
              </a:rPr>
              <a:t>معين؛ </a:t>
            </a:r>
            <a:r>
              <a:rPr lang="ar-EG" sz="2100" dirty="0">
                <a:latin typeface="Times New Roman" pitchFamily="18" charset="0"/>
                <a:cs typeface="Times New Roman" pitchFamily="18" charset="0"/>
              </a:rPr>
              <a:t>من خلال </a:t>
            </a:r>
            <a:r>
              <a:rPr lang="ar-EG" sz="2100" dirty="0" smtClean="0">
                <a:latin typeface="Times New Roman" pitchFamily="18" charset="0"/>
                <a:cs typeface="Times New Roman" pitchFamily="18" charset="0"/>
              </a:rPr>
              <a:t>وسائل الإعلام ومواقع </a:t>
            </a:r>
            <a:r>
              <a:rPr lang="ar-EG" sz="2100" dirty="0">
                <a:latin typeface="Times New Roman" pitchFamily="18" charset="0"/>
                <a:cs typeface="Times New Roman" pitchFamily="18" charset="0"/>
              </a:rPr>
              <a:t>التواصل الاجتماعي والتجارب المجانية، </a:t>
            </a:r>
            <a:r>
              <a:rPr lang="ar-EG" sz="2100" dirty="0" smtClean="0">
                <a:latin typeface="Times New Roman" pitchFamily="18" charset="0"/>
                <a:cs typeface="Times New Roman" pitchFamily="18" charset="0"/>
              </a:rPr>
              <a:t>لذلك لا </a:t>
            </a:r>
            <a:r>
              <a:rPr lang="ar-EG" sz="2100" dirty="0">
                <a:latin typeface="Times New Roman" pitchFamily="18" charset="0"/>
                <a:cs typeface="Times New Roman" pitchFamily="18" charset="0"/>
              </a:rPr>
              <a:t>بد من التواصل </a:t>
            </a:r>
            <a:r>
              <a:rPr lang="ar-EG" sz="2100" dirty="0" smtClean="0">
                <a:latin typeface="Times New Roman" pitchFamily="18" charset="0"/>
                <a:cs typeface="Times New Roman" pitchFamily="18" charset="0"/>
              </a:rPr>
              <a:t>العقلاني والعاطفي </a:t>
            </a:r>
            <a:r>
              <a:rPr lang="ar-EG" sz="2100" dirty="0">
                <a:latin typeface="Times New Roman" pitchFamily="18" charset="0"/>
                <a:cs typeface="Times New Roman" pitchFamily="18" charset="0"/>
              </a:rPr>
              <a:t>مع العميل ل</a:t>
            </a:r>
            <a:r>
              <a:rPr lang="ar-EG" sz="2100" dirty="0" smtClean="0">
                <a:latin typeface="Times New Roman" pitchFamily="18" charset="0"/>
                <a:cs typeface="Times New Roman" pitchFamily="18" charset="0"/>
              </a:rPr>
              <a:t>إقناعه</a:t>
            </a:r>
            <a:r>
              <a:rPr lang="ar-EG" sz="2100" dirty="0">
                <a:latin typeface="Times New Roman" pitchFamily="18" charset="0"/>
                <a:cs typeface="Times New Roman" pitchFamily="18" charset="0"/>
              </a:rPr>
              <a:t>. </a:t>
            </a:r>
            <a:endParaRPr lang="en-US" sz="210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4957177"/>
      </p:ext>
    </p:extLst>
  </p:cSld>
  <p:clrMapOvr>
    <a:masterClrMapping/>
  </p:clrMapOvr>
  <mc:AlternateContent xmlns:mc="http://schemas.openxmlformats.org/markup-compatibility/2006" xmlns:p14="http://schemas.microsoft.com/office/powerpoint/2010/main">
    <mc:Choice Requires="p14">
      <p:transition spd="slow" p14:dur="2000" advTm="60472"/>
    </mc:Choice>
    <mc:Fallback xmlns="">
      <p:transition spd="slow" advTm="6047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62486"/>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Simplified Arabic" pitchFamily="18" charset="-78"/>
                <a:cs typeface="Times New Roman"/>
              </a:rPr>
              <a:t>قدمت المحاضرة نموذج </a:t>
            </a:r>
            <a:r>
              <a:rPr lang="en-US" sz="2100" dirty="0">
                <a:latin typeface="Simplified Arabic" pitchFamily="18" charset="-78"/>
              </a:rPr>
              <a:t>AIDA </a:t>
            </a:r>
            <a:r>
              <a:rPr lang="ar-EG" sz="2100" dirty="0">
                <a:latin typeface="Simplified Arabic" pitchFamily="18" charset="-78"/>
                <a:cs typeface="Times New Roman"/>
              </a:rPr>
              <a:t> </a:t>
            </a:r>
            <a:r>
              <a:rPr lang="ar-EG" sz="2100" dirty="0" smtClean="0">
                <a:latin typeface="Simplified Arabic" pitchFamily="18" charset="-78"/>
                <a:cs typeface="Times New Roman"/>
              </a:rPr>
              <a:t>الإعلاني </a:t>
            </a:r>
            <a:r>
              <a:rPr lang="ar-EG" sz="2100" dirty="0">
                <a:latin typeface="Simplified Arabic" pitchFamily="18" charset="-78"/>
                <a:cs typeface="Times New Roman"/>
              </a:rPr>
              <a:t>لمعرفة ما هى مراحل جذب الانتباه لدى </a:t>
            </a:r>
            <a:r>
              <a:rPr lang="ar-EG" sz="2100" dirty="0" smtClean="0">
                <a:latin typeface="Simplified Arabic" pitchFamily="18" charset="-78"/>
                <a:cs typeface="Times New Roman"/>
              </a:rPr>
              <a:t>متلقي </a:t>
            </a:r>
            <a:r>
              <a:rPr lang="ar-EG" sz="2100" dirty="0">
                <a:latin typeface="Simplified Arabic" pitchFamily="18" charset="-78"/>
                <a:cs typeface="Times New Roman"/>
              </a:rPr>
              <a:t>الرسالة الإعلانية، كما قدمت أيضًا نظرية العالم </a:t>
            </a:r>
            <a:r>
              <a:rPr lang="en-US" sz="2100" dirty="0">
                <a:latin typeface="Simplified Arabic" pitchFamily="18" charset="-78"/>
              </a:rPr>
              <a:t>Ehrenberg </a:t>
            </a:r>
            <a:r>
              <a:rPr lang="ar-EG" sz="2100" dirty="0" smtClean="0">
                <a:latin typeface="Simplified Arabic" pitchFamily="18" charset="-78"/>
              </a:rPr>
              <a:t> </a:t>
            </a:r>
            <a:r>
              <a:rPr lang="ar-EG" sz="2100" dirty="0" smtClean="0">
                <a:latin typeface="Simplified Arabic" pitchFamily="18" charset="-78"/>
                <a:cs typeface="Times New Roman"/>
              </a:rPr>
              <a:t>الإعلانية التي </a:t>
            </a:r>
            <a:r>
              <a:rPr lang="ar-EG" sz="2100" dirty="0">
                <a:latin typeface="Simplified Arabic" pitchFamily="18" charset="-78"/>
                <a:cs typeface="Times New Roman"/>
              </a:rPr>
              <a:t>توضح مدى أثر </a:t>
            </a:r>
            <a:r>
              <a:rPr lang="ar-EG" sz="2100" dirty="0" smtClean="0">
                <a:latin typeface="Simplified Arabic" pitchFamily="18" charset="-78"/>
                <a:cs typeface="Times New Roman"/>
              </a:rPr>
              <a:t>النموذج الإعلاني </a:t>
            </a:r>
            <a:r>
              <a:rPr lang="ar-EG" sz="2100" dirty="0">
                <a:latin typeface="Simplified Arabic" pitchFamily="18" charset="-78"/>
                <a:cs typeface="Times New Roman"/>
              </a:rPr>
              <a:t>على الاستجابة الشرائية لدى المستهلك، مع توضيح كيفية </a:t>
            </a:r>
            <a:r>
              <a:rPr lang="ar-EG" sz="2100" dirty="0" smtClean="0">
                <a:latin typeface="Simplified Arabic" pitchFamily="18" charset="-78"/>
                <a:cs typeface="Times New Roman"/>
              </a:rPr>
              <a:t>إقناعة </a:t>
            </a:r>
            <a:r>
              <a:rPr lang="ar-EG" sz="2100" dirty="0">
                <a:latin typeface="Simplified Arabic" pitchFamily="18" charset="-78"/>
                <a:cs typeface="Times New Roman"/>
              </a:rPr>
              <a:t>بمراحلها المختلفة.</a:t>
            </a:r>
          </a:p>
          <a:p>
            <a:pPr marL="342900" lvl="0" indent="-342900" algn="just" rtl="1">
              <a:lnSpc>
                <a:spcPct val="150000"/>
              </a:lnSpc>
              <a:buFont typeface="Wingdings" pitchFamily="2" charset="2"/>
              <a:buChar char="Ø"/>
            </a:pPr>
            <a:r>
              <a:rPr lang="ar-EG" sz="2100" dirty="0">
                <a:latin typeface="Simplified Arabic" pitchFamily="18" charset="-78"/>
                <a:cs typeface="Times New Roman"/>
              </a:rPr>
              <a:t>كما انتهت المحاضرة بشرح نموذج </a:t>
            </a:r>
            <a:r>
              <a:rPr lang="en-US" sz="2100" dirty="0">
                <a:latin typeface="Simplified Arabic" pitchFamily="18" charset="-78"/>
              </a:rPr>
              <a:t>The Drip </a:t>
            </a:r>
            <a:r>
              <a:rPr lang="ar-EG" sz="2100" dirty="0">
                <a:latin typeface="Simplified Arabic" pitchFamily="18" charset="-78"/>
                <a:cs typeface="Times New Roman"/>
              </a:rPr>
              <a:t> لتوضيح كيفية تمييز السلع </a:t>
            </a:r>
            <a:r>
              <a:rPr lang="ar-EG" sz="2100" dirty="0" smtClean="0">
                <a:latin typeface="Simplified Arabic" pitchFamily="18" charset="-78"/>
                <a:cs typeface="Times New Roman"/>
              </a:rPr>
              <a:t>التي </a:t>
            </a:r>
            <a:r>
              <a:rPr lang="ar-EG" sz="2100" dirty="0">
                <a:latin typeface="Simplified Arabic" pitchFamily="18" charset="-78"/>
                <a:cs typeface="Times New Roman"/>
              </a:rPr>
              <a:t>يتم عرضها داخل المضمون </a:t>
            </a:r>
            <a:r>
              <a:rPr lang="ar-EG" sz="2100" dirty="0" smtClean="0">
                <a:latin typeface="Simplified Arabic" pitchFamily="18" charset="-78"/>
                <a:cs typeface="Times New Roman"/>
              </a:rPr>
              <a:t>الإعلاني </a:t>
            </a:r>
            <a:r>
              <a:rPr lang="ar-EG" sz="2100" dirty="0">
                <a:latin typeface="Simplified Arabic" pitchFamily="18" charset="-78"/>
                <a:cs typeface="Times New Roman"/>
              </a:rPr>
              <a:t>لإقناع المستهلك والمشاهد بالمنتج / الخدمة المرجو بيعها للعميل.</a:t>
            </a:r>
          </a:p>
          <a:p>
            <a:pPr lvl="0" algn="just" rtl="1">
              <a:lnSpc>
                <a:spcPct val="150000"/>
              </a:lnSpc>
            </a:pPr>
            <a:endParaRPr lang="ar-EG" sz="200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4</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50901"/>
    </mc:Choice>
    <mc:Fallback xmlns="">
      <p:transition spd="slow" advTm="5090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59496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1105</TotalTime>
  <Words>1576</Words>
  <Application>Microsoft Office PowerPoint</Application>
  <PresentationFormat>Custom</PresentationFormat>
  <Paragraphs>274</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60</cp:revision>
  <dcterms:created xsi:type="dcterms:W3CDTF">2023-04-29T09:08:23Z</dcterms:created>
  <dcterms:modified xsi:type="dcterms:W3CDTF">2023-10-24T19:44:52Z</dcterms:modified>
</cp:coreProperties>
</file>