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3"/>
  </p:notesMasterIdLst>
  <p:sldIdLst>
    <p:sldId id="501" r:id="rId5"/>
    <p:sldId id="505" r:id="rId6"/>
    <p:sldId id="500" r:id="rId7"/>
    <p:sldId id="497" r:id="rId8"/>
    <p:sldId id="498" r:id="rId9"/>
    <p:sldId id="499" r:id="rId10"/>
    <p:sldId id="504" r:id="rId11"/>
    <p:sldId id="34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01"/>
            <p14:sldId id="505"/>
            <p14:sldId id="500"/>
            <p14:sldId id="497"/>
            <p14:sldId id="498"/>
            <p14:sldId id="499"/>
            <p14:sldId id="50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93" autoAdjust="0"/>
    <p:restoredTop sz="94660"/>
  </p:normalViewPr>
  <p:slideViewPr>
    <p:cSldViewPr snapToGrid="0">
      <p:cViewPr>
        <p:scale>
          <a:sx n="86" d="100"/>
          <a:sy n="86" d="100"/>
        </p:scale>
        <p:origin x="778" y="1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36194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525" y="-58058"/>
            <a:ext cx="12243525" cy="6856269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80375" y="-4959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-59269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656836" y="2850168"/>
            <a:ext cx="65147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Practical Machine Learning</a:t>
            </a:r>
          </a:p>
          <a:p>
            <a:pPr algn="ctr"/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and Data Exploration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Intro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Hager Saleh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5775" y="1345306"/>
            <a:ext cx="11732292" cy="52746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My expertise includes programming languages such as Python and artificial intelligence, data science, software development, database management, image processing, natural language processing, streaming data analytics, and time series.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861217" y="494545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Who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315775" y="11405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059222" y="1345306"/>
            <a:ext cx="5416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Hager Saleh Mohammed Ahmed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0A00E04-63B2-40ED-6279-98F4330FE5C6}"/>
              </a:ext>
            </a:extLst>
          </p:cNvPr>
          <p:cNvSpPr txBox="1"/>
          <p:nvPr/>
        </p:nvSpPr>
        <p:spPr>
          <a:xfrm>
            <a:off x="419099" y="1608845"/>
            <a:ext cx="11353801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</a:rPr>
              <a:t>About me</a:t>
            </a:r>
          </a:p>
          <a:p>
            <a:endParaRPr lang="en-US" sz="2000" b="1" dirty="0">
              <a:solidFill>
                <a:srgbClr val="0070C0"/>
              </a:solidFill>
            </a:endParaRPr>
          </a:p>
          <a:p>
            <a:r>
              <a:rPr lang="en-US" sz="2000" dirty="0"/>
              <a:t>Assistant Professor at the Artificial Intelligence Department at Midocean University </a:t>
            </a:r>
          </a:p>
          <a:p>
            <a:r>
              <a:rPr lang="en-US" b="1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21C3BBE-9A51-E4A2-2907-94C59555BDE1}"/>
              </a:ext>
            </a:extLst>
          </p:cNvPr>
          <p:cNvSpPr txBox="1"/>
          <p:nvPr/>
        </p:nvSpPr>
        <p:spPr>
          <a:xfrm>
            <a:off x="419099" y="3230298"/>
            <a:ext cx="9516533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</a:rPr>
              <a:t>Educational Degrees</a:t>
            </a:r>
          </a:p>
          <a:p>
            <a:r>
              <a:rPr lang="en-US" b="1" dirty="0"/>
              <a:t>Ph.D.</a:t>
            </a:r>
            <a:r>
              <a:rPr lang="en-US" dirty="0"/>
              <a:t> from Faculty of Computer and Information , </a:t>
            </a:r>
            <a:r>
              <a:rPr lang="en-US" dirty="0" err="1"/>
              <a:t>Minia</a:t>
            </a:r>
            <a:r>
              <a:rPr lang="en-US" dirty="0"/>
              <a:t> University</a:t>
            </a:r>
            <a:endParaRPr lang="ar-EG" dirty="0"/>
          </a:p>
          <a:p>
            <a:r>
              <a:rPr lang="en-US" b="1" dirty="0"/>
              <a:t>	</a:t>
            </a:r>
            <a:r>
              <a:rPr lang="en-US" b="1" dirty="0" err="1"/>
              <a:t>Ph.D's</a:t>
            </a:r>
            <a:r>
              <a:rPr lang="en-US" b="1" dirty="0"/>
              <a:t> thesis title: </a:t>
            </a:r>
            <a:r>
              <a:rPr lang="en-US" dirty="0"/>
              <a:t>Efficient Predictive Analytics using Big Data Platforms</a:t>
            </a:r>
          </a:p>
          <a:p>
            <a:r>
              <a:rPr lang="en-US" b="1" dirty="0"/>
              <a:t>M. Sc. </a:t>
            </a:r>
            <a:r>
              <a:rPr lang="en-US" dirty="0"/>
              <a:t>From Aswan University</a:t>
            </a:r>
          </a:p>
          <a:p>
            <a:r>
              <a:rPr lang="en-US" b="1" dirty="0"/>
              <a:t>Bachelor </a:t>
            </a:r>
            <a:r>
              <a:rPr lang="en-US" dirty="0"/>
              <a:t>from Faculty of Computer and Information, Assiut University.</a:t>
            </a:r>
          </a:p>
          <a:p>
            <a:endParaRPr lang="en-US" dirty="0"/>
          </a:p>
        </p:txBody>
      </p:sp>
      <p:pic>
        <p:nvPicPr>
          <p:cNvPr id="14" name="Picture 13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7165364D-41F4-1634-F31B-8F169EC76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16" y="238006"/>
            <a:ext cx="956574" cy="95657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55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8" y="2112959"/>
            <a:ext cx="1054100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US" sz="2000" b="1" dirty="0"/>
              <a:t>Course Objectives Summary:</a:t>
            </a:r>
          </a:p>
          <a:p>
            <a:pPr marL="457200" indent="-457200" rtl="0">
              <a:buFont typeface="+mj-lt"/>
              <a:buAutoNum type="arabicPeriod"/>
            </a:pPr>
            <a:r>
              <a:rPr lang="en-US" sz="2000" b="1" dirty="0"/>
              <a:t>Installing the main environment for the practical application</a:t>
            </a:r>
          </a:p>
          <a:p>
            <a:pPr marL="457200" indent="-457200" rtl="0">
              <a:buFont typeface="+mj-lt"/>
              <a:buAutoNum type="arabicPeriod"/>
            </a:pPr>
            <a:r>
              <a:rPr lang="en-US" sz="2000" b="1" dirty="0"/>
              <a:t>Understand the role and importance of EDA.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Detecting outliers.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Handle missing or corrupted data.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Visualize data using various techniques (e.g., histograms, scatter plots).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Use Python libraries (Pandas, Matplotlib, Seaborn) for EDA.</a:t>
            </a:r>
          </a:p>
          <a:p>
            <a:pPr marL="457200" indent="-457200" rtl="0">
              <a:buFont typeface="+mj-lt"/>
              <a:buAutoNum type="arabicPeriod"/>
            </a:pPr>
            <a:r>
              <a:rPr lang="en-US" sz="2000" b="1" dirty="0"/>
              <a:t>Machine Learning (ML):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Understand the machine learning workflow.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Train supervised models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Evaluate model performance using accuracy, precision, and other metrics.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Optimize hyperparameters using cross-validation and grid search.</a:t>
            </a:r>
          </a:p>
          <a:p>
            <a:pPr marL="342900" indent="-342900" rtl="0">
              <a:buFont typeface="+mj-lt"/>
              <a:buAutoNum type="arabicPeriod"/>
            </a:pPr>
            <a:r>
              <a:rPr lang="en-US" sz="2000" b="1" dirty="0"/>
              <a:t>Apply feature engineering techniques.</a:t>
            </a:r>
          </a:p>
          <a:p>
            <a:pPr marL="342900" indent="-342900" rtl="0">
              <a:buFont typeface="+mj-lt"/>
              <a:buAutoNum type="arabicPeriod"/>
            </a:pPr>
            <a:r>
              <a:rPr lang="en-US" sz="2000" b="1" dirty="0"/>
              <a:t>Apply knowledge through hands-on real-world projects.</a:t>
            </a:r>
            <a:endParaRPr lang="en-US" sz="2000" b="1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olorful graph and magnifying glass&#10;&#10;Description automatically generated">
            <a:extLst>
              <a:ext uri="{FF2B5EF4-FFF2-40B4-BE49-F238E27FC236}">
                <a16:creationId xmlns:a16="http://schemas.microsoft.com/office/drawing/2014/main" id="{08ABF301-25FD-AC24-5AFD-3A60397DFD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698" y="993305"/>
            <a:ext cx="1109841" cy="1109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38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55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Exploratory Data Analysis (EDA)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156423"/>
            <a:ext cx="10541000" cy="346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US" sz="2000" b="1" dirty="0"/>
              <a:t>Key aspects of EDA include:</a:t>
            </a:r>
          </a:p>
          <a:p>
            <a:pPr rtl="0"/>
            <a:endParaRPr lang="en-US" sz="1600" b="1" dirty="0"/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Handling Missing Values</a:t>
            </a:r>
            <a:r>
              <a:rPr lang="en-US" dirty="0"/>
              <a:t>: Detecting and deciding how to address missing data points.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Summary Statistics:</a:t>
            </a:r>
            <a:r>
              <a:rPr lang="en-US" dirty="0"/>
              <a:t> Calculating key statistics that provide insight into data trends and nuances.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Outlier Detection</a:t>
            </a:r>
            <a:r>
              <a:rPr lang="en-US" dirty="0"/>
              <a:t>: Identifying unusual values that deviate from other data points, and how handling these. </a:t>
            </a:r>
          </a:p>
          <a:p>
            <a:pPr>
              <a:lnSpc>
                <a:spcPct val="150000"/>
              </a:lnSpc>
            </a:pPr>
            <a:r>
              <a:rPr lang="en-US" b="1" dirty="0"/>
              <a:t>Graphical Representations</a:t>
            </a:r>
            <a:r>
              <a:rPr lang="en-US" dirty="0"/>
              <a:t>: Utilizing charts such as histograms, box plots, scatter plots, and bar charts to visualize relationships within the data and distributions of variables.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olorful graph and magnifying glass&#10;&#10;Description automatically generated">
            <a:extLst>
              <a:ext uri="{FF2B5EF4-FFF2-40B4-BE49-F238E27FC236}">
                <a16:creationId xmlns:a16="http://schemas.microsoft.com/office/drawing/2014/main" id="{08ABF301-25FD-AC24-5AFD-3A60397DFD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698" y="993305"/>
            <a:ext cx="1109841" cy="1109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85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55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Machine Learning (ML)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156423"/>
            <a:ext cx="10541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US" sz="2000" b="1" dirty="0"/>
              <a:t>Key aspects of Machine Leaning include:</a:t>
            </a:r>
          </a:p>
          <a:p>
            <a:pPr rtl="0"/>
            <a:endParaRPr lang="en-US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Supervised learning involves training a model on labeled data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Studying two types of Supervised learning: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Regression: Predicting continuous values (e.g., house prices).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Classification: Predicting categorical outcomes (e.g., spam vs. non-spam emails).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 descr="A blue brain and gear with lines and dots&#10;&#10;Description automatically generated">
            <a:extLst>
              <a:ext uri="{FF2B5EF4-FFF2-40B4-BE49-F238E27FC236}">
                <a16:creationId xmlns:a16="http://schemas.microsoft.com/office/drawing/2014/main" id="{CE4A3131-60FA-21F0-0558-BF5C03F7C2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225" y="1019069"/>
            <a:ext cx="1022622" cy="1022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52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55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Feature Selection</a:t>
            </a:r>
            <a:r>
              <a:rPr lang="ar-EG" sz="2800" b="1" dirty="0"/>
              <a:t> </a:t>
            </a:r>
            <a:r>
              <a:rPr lang="en-US" sz="2800" b="1" dirty="0"/>
              <a:t>(FS)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5500" y="2183788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US" sz="2000" b="1" dirty="0"/>
              <a:t>Key aspects of Feature Selection</a:t>
            </a:r>
            <a:r>
              <a:rPr lang="ar-EG" sz="2000" b="1" dirty="0"/>
              <a:t> </a:t>
            </a:r>
            <a:r>
              <a:rPr lang="en-US" sz="2000" b="1" dirty="0"/>
              <a:t>include:</a:t>
            </a:r>
            <a:endParaRPr lang="ar-EG" sz="2000" b="1" dirty="0"/>
          </a:p>
          <a:p>
            <a:pPr marL="342900" indent="-342900" rtl="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Studying the main objectives of applying feature selection methods.</a:t>
            </a:r>
          </a:p>
          <a:p>
            <a:pPr marL="342900" indent="-342900" rtl="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Exploring different types of feature selection methods.</a:t>
            </a:r>
          </a:p>
          <a:p>
            <a:pPr marL="342900" indent="-342900" rtl="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Practically applying feature selection methods.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endParaRPr lang="en-US" sz="2000" dirty="0"/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" name="Picture 9" descr="A blue and white gear with a check mark in the middle&#10;&#10;Description automatically generated">
            <a:extLst>
              <a:ext uri="{FF2B5EF4-FFF2-40B4-BE49-F238E27FC236}">
                <a16:creationId xmlns:a16="http://schemas.microsoft.com/office/drawing/2014/main" id="{76EA4746-ED04-FE32-8768-68FE5117FC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467" y="959619"/>
            <a:ext cx="1117554" cy="111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692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55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Assignments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B95FC11-C921-62E2-3609-77B9C8BFAF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544264"/>
              </p:ext>
            </p:extLst>
          </p:nvPr>
        </p:nvGraphicFramePr>
        <p:xfrm>
          <a:off x="3091058" y="2317101"/>
          <a:ext cx="4977675" cy="2160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9225">
                  <a:extLst>
                    <a:ext uri="{9D8B030D-6E8A-4147-A177-3AD203B41FA5}">
                      <a16:colId xmlns:a16="http://schemas.microsoft.com/office/drawing/2014/main" val="434881467"/>
                    </a:ext>
                  </a:extLst>
                </a:gridCol>
                <a:gridCol w="1659225">
                  <a:extLst>
                    <a:ext uri="{9D8B030D-6E8A-4147-A177-3AD203B41FA5}">
                      <a16:colId xmlns:a16="http://schemas.microsoft.com/office/drawing/2014/main" val="2762090754"/>
                    </a:ext>
                  </a:extLst>
                </a:gridCol>
                <a:gridCol w="1659225">
                  <a:extLst>
                    <a:ext uri="{9D8B030D-6E8A-4147-A177-3AD203B41FA5}">
                      <a16:colId xmlns:a16="http://schemas.microsoft.com/office/drawing/2014/main" val="462215464"/>
                    </a:ext>
                  </a:extLst>
                </a:gridCol>
              </a:tblGrid>
              <a:tr h="7200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latin typeface="+mn-lt"/>
                        </a:rPr>
                        <a:t>Assignments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Due  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Degree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9119730"/>
                  </a:ext>
                </a:extLst>
              </a:tr>
              <a:tr h="720029"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Assignment1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Week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50%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0148043"/>
                  </a:ext>
                </a:extLst>
              </a:tr>
              <a:tr h="720029"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Assignment2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Week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50%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9693028"/>
                  </a:ext>
                </a:extLst>
              </a:tr>
            </a:tbl>
          </a:graphicData>
        </a:graphic>
      </p:graphicFrame>
      <p:pic>
        <p:nvPicPr>
          <p:cNvPr id="6" name="Picture 5" descr="A blue stamp with text&#10;&#10;Description automatically generated">
            <a:extLst>
              <a:ext uri="{FF2B5EF4-FFF2-40B4-BE49-F238E27FC236}">
                <a16:creationId xmlns:a16="http://schemas.microsoft.com/office/drawing/2014/main" id="{38CDA4E5-3949-53E0-E745-740A8A74FC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04845">
            <a:off x="1012122" y="1204164"/>
            <a:ext cx="1391935" cy="603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44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379677" y="4392788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D3534C0-8845-49D5-9B77-C98103A3EF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422</Words>
  <Application>Microsoft Office PowerPoint</Application>
  <PresentationFormat>Widescreen</PresentationFormat>
  <Paragraphs>69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Hager Saleh</cp:lastModifiedBy>
  <cp:revision>36</cp:revision>
  <dcterms:created xsi:type="dcterms:W3CDTF">2023-04-29T09:08:00Z</dcterms:created>
  <dcterms:modified xsi:type="dcterms:W3CDTF">2025-01-30T15:02:09Z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