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6"/>
  </p:notesMasterIdLst>
  <p:sldIdLst>
    <p:sldId id="303" r:id="rId5"/>
    <p:sldId id="313" r:id="rId6"/>
    <p:sldId id="276" r:id="rId7"/>
    <p:sldId id="368" r:id="rId8"/>
    <p:sldId id="350" r:id="rId9"/>
    <p:sldId id="351" r:id="rId10"/>
    <p:sldId id="355" r:id="rId11"/>
    <p:sldId id="353" r:id="rId12"/>
    <p:sldId id="356" r:id="rId13"/>
    <p:sldId id="354" r:id="rId14"/>
    <p:sldId id="357" r:id="rId15"/>
    <p:sldId id="358" r:id="rId16"/>
    <p:sldId id="359" r:id="rId17"/>
    <p:sldId id="360" r:id="rId18"/>
    <p:sldId id="361" r:id="rId19"/>
    <p:sldId id="363" r:id="rId20"/>
    <p:sldId id="364" r:id="rId21"/>
    <p:sldId id="365" r:id="rId22"/>
    <p:sldId id="366" r:id="rId23"/>
    <p:sldId id="367" r:id="rId24"/>
    <p:sldId id="34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276"/>
            <p14:sldId id="368"/>
            <p14:sldId id="350"/>
            <p14:sldId id="351"/>
            <p14:sldId id="355"/>
            <p14:sldId id="353"/>
            <p14:sldId id="356"/>
            <p14:sldId id="354"/>
            <p14:sldId id="357"/>
            <p14:sldId id="358"/>
            <p14:sldId id="359"/>
            <p14:sldId id="360"/>
            <p14:sldId id="361"/>
            <p14:sldId id="363"/>
            <p14:sldId id="364"/>
            <p14:sldId id="365"/>
            <p14:sldId id="366"/>
            <p14:sldId id="36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9EDE"/>
    <a:srgbClr val="00AEEF"/>
    <a:srgbClr val="FFD200"/>
    <a:srgbClr val="203E5F"/>
    <a:srgbClr val="F58221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321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578459" y="2836057"/>
            <a:ext cx="31245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الكتابة الإعلامية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578459" y="395324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9EDE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المحاضرة التعريفية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38683" y="4857146"/>
            <a:ext cx="1196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solidFill>
                  <a:srgbClr val="009ED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DGM123</a:t>
            </a:r>
            <a:endParaRPr lang="en-US" sz="2000" dirty="0">
              <a:solidFill>
                <a:srgbClr val="009ED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11000" y="5907344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إعداد </a:t>
            </a:r>
            <a:b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</a:br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د.عبدالفتاح نبيل</a:t>
            </a:r>
            <a:endParaRPr lang="en-US" sz="2800" b="1" dirty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محتويات المحاضرة</a:t>
            </a:r>
            <a:endParaRPr lang="en-US" sz="3200" b="1" dirty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36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وصف مقرر مادة الكتابة الإعلامية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36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مخرجات التعلم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36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موضوعات المقرر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EG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EG" sz="36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توزيع درجات المادة والاختبارات الأسبوعية القصيرة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27302" y="145596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03759" y="1822582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تمهيد</a:t>
            </a:r>
            <a:endParaRPr lang="en-US" sz="2800" b="1" dirty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المحاضرة</a:t>
            </a:r>
            <a:endParaRPr lang="en-US" sz="2400" b="1" dirty="0">
              <a:solidFill>
                <a:schemeClr val="bg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A5B9221-9096-5154-64D2-118B771EC257}"/>
              </a:ext>
            </a:extLst>
          </p:cNvPr>
          <p:cNvSpPr txBox="1"/>
          <p:nvPr/>
        </p:nvSpPr>
        <p:spPr>
          <a:xfrm>
            <a:off x="2378641" y="2011384"/>
            <a:ext cx="9053155" cy="5245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یتناول مقرر الكتابة الإعلامية موضوعات متنوعة عن الكتابة لجميع وسائل الإعلام (المقروءة – المسموعة – المرئية –الإلكترونية - العلاقات العامة).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3200" dirty="0">
                <a:solidFill>
                  <a:prstClr val="black"/>
                </a:solidFill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كما يتناول </a:t>
            </a: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طرق الكتابة للشبكات الاجتماعية (</a:t>
            </a:r>
            <a:r>
              <a:rPr lang="en-US" sz="3200" dirty="0" err="1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facebook</a:t>
            </a:r>
            <a:r>
              <a:rPr lang="en-US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</a:t>
            </a: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– </a:t>
            </a:r>
            <a:r>
              <a:rPr lang="en-US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x</a:t>
            </a: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– </a:t>
            </a:r>
            <a:r>
              <a:rPr lang="en-US" sz="3200" dirty="0" err="1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instagram</a:t>
            </a: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).</a:t>
            </a:r>
            <a:endParaRPr lang="en-US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كما یتناول المقرر 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كيفية </a:t>
            </a: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الاستفادة من الذكاء الاصطناعي في 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الكتابة </a:t>
            </a: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الإعلامي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ة</a:t>
            </a: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الرقمي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ة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lvl="0" indent="-4572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lvl="0" indent="-4572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ar-EG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780EFC-3AB8-3AEA-F8BB-C59D3A68A6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9" y="4023360"/>
            <a:ext cx="1899244" cy="189924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34B35F8-BDF3-CB09-1D84-97FA13202D8D}"/>
              </a:ext>
            </a:extLst>
          </p:cNvPr>
          <p:cNvSpPr/>
          <p:nvPr/>
        </p:nvSpPr>
        <p:spPr>
          <a:xfrm>
            <a:off x="1070819" y="12355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E842BC-C568-F373-3944-5C3F0F5362AC}"/>
              </a:ext>
            </a:extLst>
          </p:cNvPr>
          <p:cNvSpPr txBox="1"/>
          <p:nvPr/>
        </p:nvSpPr>
        <p:spPr>
          <a:xfrm>
            <a:off x="1111584" y="135648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F259CB2-B994-AA77-75BF-915DD11EABE2}"/>
              </a:ext>
            </a:extLst>
          </p:cNvPr>
          <p:cNvSpPr txBox="1"/>
          <p:nvPr/>
        </p:nvSpPr>
        <p:spPr>
          <a:xfrm>
            <a:off x="1188041" y="1723095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A93D5-0C65-5FA0-97B0-D85F7FCC8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ED3F79-59A7-3507-40D6-CFE1330749C1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E00129-70B1-F138-852C-E86AFB35ADBD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وصف المقرر</a:t>
            </a:r>
            <a:endParaRPr lang="en-US" sz="2800" b="1" dirty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0A3AA-5C32-3EF2-5F6D-7D24B30C65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F559D24-28F3-482B-DDC7-65C15DE45E58}"/>
              </a:ext>
            </a:extLst>
          </p:cNvPr>
          <p:cNvSpPr txBox="1"/>
          <p:nvPr/>
        </p:nvSpPr>
        <p:spPr>
          <a:xfrm>
            <a:off x="2513150" y="2391152"/>
            <a:ext cx="8716957" cy="2727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یتناول مقرر الكتابة الإعلامية عددًا من الموضوعات الأساسية المرتبطة بالكتابة الإعلامية الرقمية والتحرير لجميع وسائل الإعلام (المقروءة – المسموعة – المرئية –الإلكترونية - العلاقات العامة)، منها مفهوم التحرير الإعلامي، ورصد دور اللغة وتأثيرها على عملية التحرير.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BBA9DA6-91DC-66D4-E953-7B0444FFED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601BDF9-16FD-B714-0F52-41DD1461AF22}"/>
              </a:ext>
            </a:extLst>
          </p:cNvPr>
          <p:cNvSpPr/>
          <p:nvPr/>
        </p:nvSpPr>
        <p:spPr>
          <a:xfrm>
            <a:off x="1009097" y="108807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CD9ABB-C749-FEAA-411B-741F0BC1B094}"/>
              </a:ext>
            </a:extLst>
          </p:cNvPr>
          <p:cNvSpPr txBox="1"/>
          <p:nvPr/>
        </p:nvSpPr>
        <p:spPr>
          <a:xfrm>
            <a:off x="1049862" y="120897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100622-C77E-24CE-27DA-EBC90C1E8C8F}"/>
              </a:ext>
            </a:extLst>
          </p:cNvPr>
          <p:cNvSpPr txBox="1"/>
          <p:nvPr/>
        </p:nvSpPr>
        <p:spPr>
          <a:xfrm>
            <a:off x="1126319" y="1575583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8003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CE103-B62E-856C-8B51-D0C16E222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C77B08-6758-33D6-923B-1049A392F9DC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43E486-E630-BA6E-96BE-750A6055A789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وصف المقرر</a:t>
            </a:r>
            <a:endParaRPr lang="en-US" sz="2800" b="1" dirty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64469E-A5A3-71D4-1282-F96AEB309EA1}"/>
              </a:ext>
            </a:extLst>
          </p:cNvPr>
          <p:cNvSpPr txBox="1"/>
          <p:nvPr/>
        </p:nvSpPr>
        <p:spPr>
          <a:xfrm>
            <a:off x="1111584" y="975974"/>
            <a:ext cx="1193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لمحاضرة</a:t>
            </a:r>
            <a:endParaRPr lang="en-US" sz="2400" b="1" dirty="0">
              <a:solidFill>
                <a:schemeClr val="bg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E43A87-AFA5-34FF-5CAC-53EFB09CCB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1A5EF38-FC08-45F2-B211-970067D1BE22}"/>
              </a:ext>
            </a:extLst>
          </p:cNvPr>
          <p:cNvSpPr txBox="1"/>
          <p:nvPr/>
        </p:nvSpPr>
        <p:spPr>
          <a:xfrm>
            <a:off x="2573221" y="2621696"/>
            <a:ext cx="8258199" cy="2265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كما یتناول المقرر طرق الكتابة لمواقع التواصل الاجتماعي (</a:t>
            </a:r>
            <a:r>
              <a:rPr lang="en-US" sz="3200" dirty="0" err="1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facebook</a:t>
            </a:r>
            <a:r>
              <a:rPr lang="en-US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</a:t>
            </a: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– </a:t>
            </a:r>
            <a:r>
              <a:rPr lang="en-US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x</a:t>
            </a: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– </a:t>
            </a:r>
            <a:r>
              <a:rPr lang="en-US" sz="3200" dirty="0" err="1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instagram</a:t>
            </a: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)، وكذلك طرق كتابة المحتوى الإعلامي الرقمي ليتناسب مع خوارزميات الشبكات الاجتماعية.</a:t>
            </a:r>
            <a:r>
              <a:rPr lang="ar-EG" sz="36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</a:t>
            </a:r>
            <a:endParaRPr lang="en-US" sz="36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1DDCEC6-F804-0330-5544-57299C25F9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6FF9C24-BC02-C5B3-9E4C-ADE21BFFF6D9}"/>
              </a:ext>
            </a:extLst>
          </p:cNvPr>
          <p:cNvSpPr/>
          <p:nvPr/>
        </p:nvSpPr>
        <p:spPr>
          <a:xfrm>
            <a:off x="1111584" y="114373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BE91B2-A66F-7307-B091-346FC1FD4791}"/>
              </a:ext>
            </a:extLst>
          </p:cNvPr>
          <p:cNvSpPr txBox="1"/>
          <p:nvPr/>
        </p:nvSpPr>
        <p:spPr>
          <a:xfrm>
            <a:off x="1152349" y="126463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C531D7-83FF-42C1-B217-8FE0560B937C}"/>
              </a:ext>
            </a:extLst>
          </p:cNvPr>
          <p:cNvSpPr txBox="1"/>
          <p:nvPr/>
        </p:nvSpPr>
        <p:spPr>
          <a:xfrm>
            <a:off x="1228806" y="1631246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61322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3F3F3-29C0-7C7C-619B-B45DD36D0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819159-6E7D-A115-737E-3428127E36E8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288C9B-19E3-A51B-4E74-032CB65BED82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وصف المقرر</a:t>
            </a:r>
            <a:endParaRPr lang="en-US" sz="2800" b="1" dirty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BABED0-DF98-20D5-2BB1-53A3A78275F0}"/>
              </a:ext>
            </a:extLst>
          </p:cNvPr>
          <p:cNvSpPr txBox="1"/>
          <p:nvPr/>
        </p:nvSpPr>
        <p:spPr>
          <a:xfrm>
            <a:off x="1111584" y="975974"/>
            <a:ext cx="1193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المحاضرة</a:t>
            </a:r>
            <a:endParaRPr lang="en-US" sz="2400" b="1" dirty="0">
              <a:solidFill>
                <a:schemeClr val="bg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1D9968-488C-BA39-AAE8-5188014B1B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390388-7B62-7D2B-144C-18C641B22C6A}"/>
              </a:ext>
            </a:extLst>
          </p:cNvPr>
          <p:cNvSpPr txBox="1"/>
          <p:nvPr/>
        </p:nvSpPr>
        <p:spPr>
          <a:xfrm>
            <a:off x="2785404" y="2464373"/>
            <a:ext cx="8273310" cy="2302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كما یتناول المقرر معایير كتابة </a:t>
            </a:r>
            <a:r>
              <a:rPr lang="ar-EG" sz="3200" kern="1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</a:t>
            </a: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محتوى المرئي (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video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-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reels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- 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stories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).</a:t>
            </a:r>
            <a:endParaRPr lang="ar-EG" sz="3200" kern="1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كما یتناول المقرر معایير كتابة المحتوى الرقمي المسموع (</a:t>
            </a:r>
            <a:r>
              <a:rPr lang="en-US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podcast</a:t>
            </a: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– إذاعة رقمية).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4E1DAA8-0861-6DE9-2618-B483B6437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A61034-A6D6-6E2A-7075-6021D79CC22B}"/>
              </a:ext>
            </a:extLst>
          </p:cNvPr>
          <p:cNvSpPr/>
          <p:nvPr/>
        </p:nvSpPr>
        <p:spPr>
          <a:xfrm>
            <a:off x="1111584" y="114893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3C387D-B7BA-30D3-6D8E-D5ED3E950615}"/>
              </a:ext>
            </a:extLst>
          </p:cNvPr>
          <p:cNvSpPr txBox="1"/>
          <p:nvPr/>
        </p:nvSpPr>
        <p:spPr>
          <a:xfrm>
            <a:off x="1152349" y="126982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C84E89-DC20-5532-FB4C-AF085C42B515}"/>
              </a:ext>
            </a:extLst>
          </p:cNvPr>
          <p:cNvSpPr txBox="1"/>
          <p:nvPr/>
        </p:nvSpPr>
        <p:spPr>
          <a:xfrm>
            <a:off x="1228806" y="1636438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2157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28EB8-95F5-687A-9273-22F5B5B8A2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697151-0BE1-C95B-7C32-F2CC16C9B81F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AF73D2-CB62-1387-13AD-66BA3797B99B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وصف المقرر</a:t>
            </a:r>
            <a:endParaRPr lang="en-US" sz="2800" b="1" dirty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32DCD0-6A69-9C7C-A2D7-F6EA070B0C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4C3843A-B20B-9E86-B1B1-FC39ED247FFF}"/>
              </a:ext>
            </a:extLst>
          </p:cNvPr>
          <p:cNvSpPr txBox="1"/>
          <p:nvPr/>
        </p:nvSpPr>
        <p:spPr>
          <a:xfrm>
            <a:off x="2771335" y="2277659"/>
            <a:ext cx="8273310" cy="2302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r-EG" sz="3200" kern="1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كما یتناول المقرر طرق الاستفادة من الذكاء الاصطناعي في عملية التحرير الإعلامي الرقمي، ورصد تأثير السياسة التحريرية للمؤسسة على التحرير.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39B053-966D-EDDF-B29C-A53420DDE7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1C310DA-CE3C-8EF2-6DF9-23984B213496}"/>
              </a:ext>
            </a:extLst>
          </p:cNvPr>
          <p:cNvSpPr/>
          <p:nvPr/>
        </p:nvSpPr>
        <p:spPr>
          <a:xfrm>
            <a:off x="1079436" y="114893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39227EA-5834-F5E0-7C9E-A879248A0D1C}"/>
              </a:ext>
            </a:extLst>
          </p:cNvPr>
          <p:cNvSpPr txBox="1"/>
          <p:nvPr/>
        </p:nvSpPr>
        <p:spPr>
          <a:xfrm>
            <a:off x="1120201" y="126982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8481FA-7DAC-A2AB-2DB9-2569F87D4BB6}"/>
              </a:ext>
            </a:extLst>
          </p:cNvPr>
          <p:cNvSpPr txBox="1"/>
          <p:nvPr/>
        </p:nvSpPr>
        <p:spPr>
          <a:xfrm>
            <a:off x="1196658" y="1636438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6534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04C23-5581-BD26-3245-92D3E2F75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5B3032-C8B1-5C1D-0A70-968B39CA2B63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307E4E-F1FE-715E-1949-234405E7C67C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مخرجات التعلم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8E71D2-3745-87F0-A23F-0976D9DE56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04824E4-9DBC-B3CB-8B1D-F329D58C2017}"/>
              </a:ext>
            </a:extLst>
          </p:cNvPr>
          <p:cNvSpPr txBox="1"/>
          <p:nvPr/>
        </p:nvSpPr>
        <p:spPr>
          <a:xfrm>
            <a:off x="2346765" y="2727843"/>
            <a:ext cx="8851080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التعرف على مفهوم وخصائص التحرير الإعلامي.</a:t>
            </a:r>
            <a:endParaRPr lang="ar-EG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SA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طرق الاستفادة من الذكاء الاصطناعي في التحرير الإعلامي الرقمي.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902744-3527-2B6E-5A05-D2874B807A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060BBE8-488B-EC88-70E9-EA408A05977A}"/>
              </a:ext>
            </a:extLst>
          </p:cNvPr>
          <p:cNvSpPr/>
          <p:nvPr/>
        </p:nvSpPr>
        <p:spPr>
          <a:xfrm>
            <a:off x="995030" y="114893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4A296B-3C43-3C9F-5348-2344F04DCCF6}"/>
              </a:ext>
            </a:extLst>
          </p:cNvPr>
          <p:cNvSpPr txBox="1"/>
          <p:nvPr/>
        </p:nvSpPr>
        <p:spPr>
          <a:xfrm>
            <a:off x="1035795" y="126982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E7A7DE-1196-847E-C061-56F6652A635A}"/>
              </a:ext>
            </a:extLst>
          </p:cNvPr>
          <p:cNvSpPr txBox="1"/>
          <p:nvPr/>
        </p:nvSpPr>
        <p:spPr>
          <a:xfrm>
            <a:off x="1112252" y="1636438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7878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6DAB2-6AE2-87A0-1B88-7154C7630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53F309-851B-AE6F-6345-10D7E2EB9370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08CDBA-97B9-242E-7319-4741C09AE076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مخرجات التعلم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697E32-5619-377F-BF2A-3003F4216E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9BB0DF1-79FA-FFD9-5010-C2E4F59796C1}"/>
              </a:ext>
            </a:extLst>
          </p:cNvPr>
          <p:cNvSpPr txBox="1"/>
          <p:nvPr/>
        </p:nvSpPr>
        <p:spPr>
          <a:xfrm>
            <a:off x="2346765" y="2501364"/>
            <a:ext cx="8851080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التعرف على مبادئ التحرير (الإذاعي الرقمي – المرئي – الإلكتروني – العلاقات العامة الرقمية).</a:t>
            </a:r>
          </a:p>
          <a:p>
            <a:pPr marR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r-SA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طرق الكتابة لمواقع التواصل الاجتماعي (</a:t>
            </a:r>
            <a:r>
              <a:rPr lang="en-US" sz="3200" kern="100" dirty="0" err="1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facebook</a:t>
            </a: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– 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x</a:t>
            </a: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– </a:t>
            </a:r>
            <a:r>
              <a:rPr lang="en-US" sz="3200" kern="100" dirty="0" err="1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instagram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)</a:t>
            </a: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932217-37F3-33AA-650A-C86804549A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2087D14-C77C-95A6-8B04-B26142BD0B0F}"/>
              </a:ext>
            </a:extLst>
          </p:cNvPr>
          <p:cNvSpPr/>
          <p:nvPr/>
        </p:nvSpPr>
        <p:spPr>
          <a:xfrm>
            <a:off x="1156165" y="101906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1F6969-B37F-23F2-7383-A91B5A189FB4}"/>
              </a:ext>
            </a:extLst>
          </p:cNvPr>
          <p:cNvSpPr txBox="1"/>
          <p:nvPr/>
        </p:nvSpPr>
        <p:spPr>
          <a:xfrm>
            <a:off x="1196930" y="113996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D58CA2-1B85-B429-D870-5A38C085CDEE}"/>
              </a:ext>
            </a:extLst>
          </p:cNvPr>
          <p:cNvSpPr txBox="1"/>
          <p:nvPr/>
        </p:nvSpPr>
        <p:spPr>
          <a:xfrm>
            <a:off x="1273387" y="1506577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3301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92CE5-6EA4-ABB5-2962-D0AA50835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ED579F-5D52-FB34-E379-F722A15E2FB2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EEFFC0-F259-FF9E-2043-9EC69FE6D80D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مخرجات التعلم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AE1E00-A191-C2E2-1B24-05C835BE7E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625E53-4DFB-EA68-83A8-C6738DFFEDFF}"/>
              </a:ext>
            </a:extLst>
          </p:cNvPr>
          <p:cNvSpPr txBox="1"/>
          <p:nvPr/>
        </p:nvSpPr>
        <p:spPr>
          <a:xfrm>
            <a:off x="2346765" y="2712978"/>
            <a:ext cx="8851080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التعرف على مفهوم التحرير الإعلامي (الإلكتروني – الإذاعي – المرئي – العلاقات العامة).</a:t>
            </a:r>
          </a:p>
          <a:p>
            <a:pPr marR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r-EG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تأثير اللغة الإعلامية في عملية التحرير.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51E98EC-2EC9-7262-20EC-1887DA054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9AE59A3-597D-BF7A-E0EE-DF3185436859}"/>
              </a:ext>
            </a:extLst>
          </p:cNvPr>
          <p:cNvSpPr/>
          <p:nvPr/>
        </p:nvSpPr>
        <p:spPr>
          <a:xfrm>
            <a:off x="1156165" y="119988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040475-064E-4F12-2C91-12FC4676C030}"/>
              </a:ext>
            </a:extLst>
          </p:cNvPr>
          <p:cNvSpPr txBox="1"/>
          <p:nvPr/>
        </p:nvSpPr>
        <p:spPr>
          <a:xfrm>
            <a:off x="1196930" y="13207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F37E4E-6932-0292-DF5F-B7F201A2E157}"/>
              </a:ext>
            </a:extLst>
          </p:cNvPr>
          <p:cNvSpPr txBox="1"/>
          <p:nvPr/>
        </p:nvSpPr>
        <p:spPr>
          <a:xfrm>
            <a:off x="1273387" y="1687389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8519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E8EA3-D5F0-EB5F-1DB9-83EA75A08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1AF5E7-B2B1-F089-27C6-6A2D8B43D786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4527DA-AEB0-4CF7-0293-FC62B635B3E0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موضوعات المقرر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83C98B-0E40-E26B-B34A-449DB7A2BD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31DB6F2-9B0E-6F3D-A995-95F9CDAA4689}"/>
              </a:ext>
            </a:extLst>
          </p:cNvPr>
          <p:cNvSpPr txBox="1"/>
          <p:nvPr/>
        </p:nvSpPr>
        <p:spPr>
          <a:xfrm>
            <a:off x="2346765" y="2712978"/>
            <a:ext cx="8851080" cy="1878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مبادئ التحرير الإعلامي الرقمي.</a:t>
            </a:r>
          </a:p>
          <a:p>
            <a:pPr marR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r-EG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أهمية الذكاء الاصطناعي في عملية التحرير الإعلامي الرقمي.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EB749C3-09DE-49A1-A396-5FB60D73B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3D234E-0B0D-D643-235C-2CD5C41C9725}"/>
              </a:ext>
            </a:extLst>
          </p:cNvPr>
          <p:cNvSpPr/>
          <p:nvPr/>
        </p:nvSpPr>
        <p:spPr>
          <a:xfrm>
            <a:off x="1023165" y="112967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A3A250-4ED2-7050-1E53-CE8047D7EF30}"/>
              </a:ext>
            </a:extLst>
          </p:cNvPr>
          <p:cNvSpPr txBox="1"/>
          <p:nvPr/>
        </p:nvSpPr>
        <p:spPr>
          <a:xfrm>
            <a:off x="1063930" y="125056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365771-56DA-5C9C-94F1-F61BDECF1DAD}"/>
              </a:ext>
            </a:extLst>
          </p:cNvPr>
          <p:cNvSpPr txBox="1"/>
          <p:nvPr/>
        </p:nvSpPr>
        <p:spPr>
          <a:xfrm>
            <a:off x="1140387" y="1617178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7296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B07F2-F2A7-3222-31C4-F2264DDE2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68F1D5-1D9E-DEA4-4293-F53C963456FA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9E251D-AAA6-ED2D-CCA6-070C4B310BC9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موضوعات المقرر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3D71A9-725D-4AF2-CFF2-52C8C81952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BB6D344-2022-6A04-D241-77C46C075407}"/>
              </a:ext>
            </a:extLst>
          </p:cNvPr>
          <p:cNvSpPr txBox="1"/>
          <p:nvPr/>
        </p:nvSpPr>
        <p:spPr>
          <a:xfrm>
            <a:off x="2346765" y="2350917"/>
            <a:ext cx="8851080" cy="3561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مبادئ الكتابة والتحرير (الصحفي – الإلكتروني – المسموع – المرئي – العلاقات العامة الرقمية).</a:t>
            </a:r>
          </a:p>
          <a:p>
            <a:pPr marR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r-EG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طرق كتابة المحتوى الرقمي ليتناسب مع خوارزميات الشبكات الاجتماعية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8B26192-A00D-7BDA-11E6-1E842C63BD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7C1310-DB97-7D96-4B6D-DD162EBA1C2E}"/>
              </a:ext>
            </a:extLst>
          </p:cNvPr>
          <p:cNvSpPr/>
          <p:nvPr/>
        </p:nvSpPr>
        <p:spPr>
          <a:xfrm>
            <a:off x="1037233" y="103286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2DA9D1-C0CD-D7DB-9673-4CC88A1623F1}"/>
              </a:ext>
            </a:extLst>
          </p:cNvPr>
          <p:cNvSpPr txBox="1"/>
          <p:nvPr/>
        </p:nvSpPr>
        <p:spPr>
          <a:xfrm>
            <a:off x="1077998" y="115375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4EC375-6538-C93C-8B9E-D0113B6A460D}"/>
              </a:ext>
            </a:extLst>
          </p:cNvPr>
          <p:cNvSpPr txBox="1"/>
          <p:nvPr/>
        </p:nvSpPr>
        <p:spPr>
          <a:xfrm>
            <a:off x="1154455" y="1520372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749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17326-F6F9-9C61-AB3F-1BC571E68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152618-9BBA-4DC7-ADF1-C6E834C1C8E0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04A397-638C-2AE2-6488-6E699580F02E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موضوعات المقرر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8DDE7B-4427-F9E9-1EBA-7ABDF0DFA8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EB9F70-4CCD-038D-6A29-D32EAF5880A5}"/>
              </a:ext>
            </a:extLst>
          </p:cNvPr>
          <p:cNvSpPr txBox="1"/>
          <p:nvPr/>
        </p:nvSpPr>
        <p:spPr>
          <a:xfrm>
            <a:off x="2346765" y="2501364"/>
            <a:ext cx="8851080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معایير الكتابة المحتوى الرقمي المسموع (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podcast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– إذاعات رقمية).</a:t>
            </a:r>
            <a:endParaRPr lang="en-US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R="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r-EG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معایير الكتابة للمحتوى المرئي (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video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- 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reels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- 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stories 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)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7A9637D-EEEB-5EEE-0716-319C2E0C8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FA79B2F-4F09-3633-B0EA-D9F1F1B45BFC}"/>
              </a:ext>
            </a:extLst>
          </p:cNvPr>
          <p:cNvSpPr/>
          <p:nvPr/>
        </p:nvSpPr>
        <p:spPr>
          <a:xfrm>
            <a:off x="1051300" y="112967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785064-F75C-A4C1-5A39-D576693AAA84}"/>
              </a:ext>
            </a:extLst>
          </p:cNvPr>
          <p:cNvSpPr txBox="1"/>
          <p:nvPr/>
        </p:nvSpPr>
        <p:spPr>
          <a:xfrm>
            <a:off x="1092065" y="125056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E7EF98-DD00-8E24-BA8D-6A8B12E410BD}"/>
              </a:ext>
            </a:extLst>
          </p:cNvPr>
          <p:cNvSpPr txBox="1"/>
          <p:nvPr/>
        </p:nvSpPr>
        <p:spPr>
          <a:xfrm>
            <a:off x="1168522" y="1617178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5280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F57914-2D25-8232-73F6-BF576C19A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B357D9-79EC-C372-ED04-8DC5DEE4E937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CB2AF9-67A0-4FC3-F1E7-204F0CD763F6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موضوعات المقرر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2F3A1F-2421-B59A-E151-11E80EE3F2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BAF6F6-C0D8-2E80-CBF4-E53842A570F9}"/>
              </a:ext>
            </a:extLst>
          </p:cNvPr>
          <p:cNvSpPr txBox="1"/>
          <p:nvPr/>
        </p:nvSpPr>
        <p:spPr>
          <a:xfrm>
            <a:off x="2346765" y="2409031"/>
            <a:ext cx="8851080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قوالب البناء الفني للتحرير الرقمي.</a:t>
            </a:r>
            <a:endParaRPr lang="en-US" sz="3200" kern="1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المحرر ودوره في التحرير (الصحفي – الإلكتروني - المرئي – المسموع).</a:t>
            </a:r>
            <a:endParaRPr lang="en-US" sz="3200" kern="1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95A230-8C17-5A89-C486-41A02C0962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6D60441-964D-0A33-9FF0-BEA055BE0DAA}"/>
              </a:ext>
            </a:extLst>
          </p:cNvPr>
          <p:cNvSpPr/>
          <p:nvPr/>
        </p:nvSpPr>
        <p:spPr>
          <a:xfrm>
            <a:off x="1156165" y="108869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6131F3-A5B4-50D7-7EEE-21355E7CDA72}"/>
              </a:ext>
            </a:extLst>
          </p:cNvPr>
          <p:cNvSpPr txBox="1"/>
          <p:nvPr/>
        </p:nvSpPr>
        <p:spPr>
          <a:xfrm>
            <a:off x="1196930" y="12095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CE3B6F-F1B1-A8F4-AC6C-DB4A43F507D4}"/>
              </a:ext>
            </a:extLst>
          </p:cNvPr>
          <p:cNvSpPr txBox="1"/>
          <p:nvPr/>
        </p:nvSpPr>
        <p:spPr>
          <a:xfrm>
            <a:off x="1273387" y="1576207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1691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B9587F-CA72-8843-72ED-87162511A0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695D09-D0D7-B0BD-FCD6-E10298C4AD9D}"/>
              </a:ext>
            </a:extLst>
          </p:cNvPr>
          <p:cNvSpPr/>
          <p:nvPr/>
        </p:nvSpPr>
        <p:spPr>
          <a:xfrm>
            <a:off x="689640" y="17452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62CB65-AC85-B07D-C83A-067E5A7BF95D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موضوعات المقرر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724680-1062-7833-580C-6650287263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F34CEA-25A8-4B61-2EA7-234D4611A48C}"/>
              </a:ext>
            </a:extLst>
          </p:cNvPr>
          <p:cNvSpPr txBox="1"/>
          <p:nvPr/>
        </p:nvSpPr>
        <p:spPr>
          <a:xfrm>
            <a:off x="2565879" y="1924410"/>
            <a:ext cx="8851080" cy="419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kern="1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مفهوم السياسة التحريرية وتأثيرها على عملية التحرير الإعلامي في جميع وسائل الإعلام (إلكترونية – مطبوعة – مسموعة – مرئية).</a:t>
            </a: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kern="1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ملكية وسائل الإعلام وتأثيرها على عملية ال</a:t>
            </a:r>
            <a:r>
              <a:rPr lang="ar-EG" sz="3200" kern="1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ت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حرير الإعلامي.</a:t>
            </a: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kern="1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54D27AF-DB75-5269-0480-8065B65AB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8" y="3754667"/>
            <a:ext cx="2167937" cy="21679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F2B90AE-0B8F-F56A-6414-300A4D70241E}"/>
              </a:ext>
            </a:extLst>
          </p:cNvPr>
          <p:cNvSpPr/>
          <p:nvPr/>
        </p:nvSpPr>
        <p:spPr>
          <a:xfrm>
            <a:off x="1065939" y="105106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FEDD75-14AF-B206-F271-768E39E503D2}"/>
              </a:ext>
            </a:extLst>
          </p:cNvPr>
          <p:cNvSpPr txBox="1"/>
          <p:nvPr/>
        </p:nvSpPr>
        <p:spPr>
          <a:xfrm>
            <a:off x="1106704" y="117195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100D62-5CF9-5BC4-2937-EA9A5F5D5420}"/>
              </a:ext>
            </a:extLst>
          </p:cNvPr>
          <p:cNvSpPr txBox="1"/>
          <p:nvPr/>
        </p:nvSpPr>
        <p:spPr>
          <a:xfrm>
            <a:off x="1183161" y="1538572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0582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080D6-13C8-489F-1053-58834D71CA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54C777-D009-4035-8605-46B3E567A2D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EF13D5-C598-25E6-AEAF-6B4A02625B9C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التدريب العملي والأمثلة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5FA5CB-34E0-AF6C-2420-CBFCEC4B95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C7AD98C-2915-5385-AAF4-19B323AF52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0" y="2866801"/>
            <a:ext cx="3110912" cy="31109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842139-4910-508E-9B2D-C0FBF8F77AA9}"/>
              </a:ext>
            </a:extLst>
          </p:cNvPr>
          <p:cNvSpPr txBox="1"/>
          <p:nvPr/>
        </p:nvSpPr>
        <p:spPr>
          <a:xfrm>
            <a:off x="3981157" y="2767349"/>
            <a:ext cx="71859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سيتم التطبيق العملي في كل محاضرة من أمثلة عملية ونماذج قدر الإمكان لسهولة الفهم وتثبيت المعلومات في المحاضرة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B2A820-A3EB-F84B-9C37-4D723B0FD0ED}"/>
              </a:ext>
            </a:extLst>
          </p:cNvPr>
          <p:cNvSpPr/>
          <p:nvPr/>
        </p:nvSpPr>
        <p:spPr>
          <a:xfrm>
            <a:off x="1047127" y="109919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79D72A-1603-9355-7CF6-1EECA6054DA9}"/>
              </a:ext>
            </a:extLst>
          </p:cNvPr>
          <p:cNvSpPr txBox="1"/>
          <p:nvPr/>
        </p:nvSpPr>
        <p:spPr>
          <a:xfrm>
            <a:off x="1087892" y="122009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2B18B5-695F-14C9-3929-C9611783D104}"/>
              </a:ext>
            </a:extLst>
          </p:cNvPr>
          <p:cNvSpPr txBox="1"/>
          <p:nvPr/>
        </p:nvSpPr>
        <p:spPr>
          <a:xfrm>
            <a:off x="1164349" y="1586706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4669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202"/>
    </mc:Choice>
    <mc:Fallback xmlns="">
      <p:transition advTm="7420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BAFD96-E8DF-787E-FF64-08FEA8352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5A5044-3485-4F89-8AE4-3371A1CA8E69}"/>
              </a:ext>
            </a:extLst>
          </p:cNvPr>
          <p:cNvSpPr/>
          <p:nvPr/>
        </p:nvSpPr>
        <p:spPr>
          <a:xfrm>
            <a:off x="689640" y="16956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CABE41-7044-2180-2FEF-9A294AC51D32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الاختبار الأسبوعي القصير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85EE08-97D4-FC68-F05A-CB8C5187AF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1D60BB-DAED-207B-7B6E-DC30AF8D581C}"/>
              </a:ext>
            </a:extLst>
          </p:cNvPr>
          <p:cNvSpPr txBox="1"/>
          <p:nvPr/>
        </p:nvSpPr>
        <p:spPr>
          <a:xfrm>
            <a:off x="1333191" y="2451745"/>
            <a:ext cx="98042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عبارة عن 8 أسئلة فقط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r">
              <a:buFont typeface="+mj-lt"/>
              <a:buAutoNum type="arabicPeriod"/>
            </a:pPr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الأسئلة عبارة عن اختيار من متعدد وصح وخطأ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buFont typeface="+mj-lt"/>
              <a:buAutoNum type="arabicPeriod"/>
            </a:pPr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كل سؤال بدرجة أي أن درجة الاختبار  8 درجات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A87C2E-B96B-D67E-9D79-0B9DDC393A8F}"/>
              </a:ext>
            </a:extLst>
          </p:cNvPr>
          <p:cNvSpPr txBox="1"/>
          <p:nvPr/>
        </p:nvSpPr>
        <p:spPr>
          <a:xfrm>
            <a:off x="1136387" y="1734240"/>
            <a:ext cx="1193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المحاضرة</a:t>
            </a:r>
            <a:endParaRPr lang="en-US" sz="2400" b="1" dirty="0">
              <a:solidFill>
                <a:schemeClr val="bg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317101-F7A4-C658-4347-F40D635A1D36}"/>
              </a:ext>
            </a:extLst>
          </p:cNvPr>
          <p:cNvSpPr txBox="1"/>
          <p:nvPr/>
        </p:nvSpPr>
        <p:spPr>
          <a:xfrm>
            <a:off x="1186225" y="2059586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3D0444-91A7-C798-7D29-A0F8D8688A5B}"/>
              </a:ext>
            </a:extLst>
          </p:cNvPr>
          <p:cNvSpPr/>
          <p:nvPr/>
        </p:nvSpPr>
        <p:spPr>
          <a:xfrm>
            <a:off x="1136387" y="110185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15AA17-9149-E455-531E-C747E52256D8}"/>
              </a:ext>
            </a:extLst>
          </p:cNvPr>
          <p:cNvSpPr txBox="1"/>
          <p:nvPr/>
        </p:nvSpPr>
        <p:spPr>
          <a:xfrm>
            <a:off x="1177152" y="122274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06A697A-54C3-3393-D4F0-433AEA9BE308}"/>
              </a:ext>
            </a:extLst>
          </p:cNvPr>
          <p:cNvSpPr txBox="1"/>
          <p:nvPr/>
        </p:nvSpPr>
        <p:spPr>
          <a:xfrm>
            <a:off x="1253609" y="1589358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7387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986"/>
    </mc:Choice>
    <mc:Fallback xmlns="">
      <p:transition advTm="6298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C37A1-AE7D-B5A1-81C6-261522A81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AA2FA3-73C4-3EAC-7441-3B253F6FCDED}"/>
              </a:ext>
            </a:extLst>
          </p:cNvPr>
          <p:cNvSpPr/>
          <p:nvPr/>
        </p:nvSpPr>
        <p:spPr>
          <a:xfrm>
            <a:off x="689640" y="16956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A8A993-5364-7C49-ECCE-1610CEE9331C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+mj-lt"/>
                <a:cs typeface="+mj-cs"/>
              </a:rPr>
              <a:t>الاختبار الأسبوعي القصير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4C676A-4EC2-EB12-99C9-6F8F4409A4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EDCC7DD-BE6E-0E5D-8153-BFE964E9FB03}"/>
              </a:ext>
            </a:extLst>
          </p:cNvPr>
          <p:cNvSpPr txBox="1"/>
          <p:nvPr/>
        </p:nvSpPr>
        <p:spPr>
          <a:xfrm>
            <a:off x="1214179" y="2542033"/>
            <a:ext cx="98042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4 - مدة الاختبار 30 دقيقة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5 - في حالة وجود أي مشكلة في الاختبار إرسال تذكرة على سيستم الجامعة وسيتولى فريق الدعم حلها في أسرع وقت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 rtl="1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31A1CCD-1C7C-D6B2-E011-AE9AEA3EDEB3}"/>
              </a:ext>
            </a:extLst>
          </p:cNvPr>
          <p:cNvSpPr txBox="1"/>
          <p:nvPr/>
        </p:nvSpPr>
        <p:spPr>
          <a:xfrm>
            <a:off x="1210725" y="1617899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ED23FAF-C192-0559-B5E4-2D811B29DC93}"/>
              </a:ext>
            </a:extLst>
          </p:cNvPr>
          <p:cNvSpPr/>
          <p:nvPr/>
        </p:nvSpPr>
        <p:spPr>
          <a:xfrm>
            <a:off x="1079435" y="115830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0F66CF-4C36-16FD-62B7-6FAC157CF6FD}"/>
              </a:ext>
            </a:extLst>
          </p:cNvPr>
          <p:cNvSpPr txBox="1"/>
          <p:nvPr/>
        </p:nvSpPr>
        <p:spPr>
          <a:xfrm>
            <a:off x="1120200" y="127920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E084796-116C-F09D-9EF9-50519621BC78}"/>
              </a:ext>
            </a:extLst>
          </p:cNvPr>
          <p:cNvSpPr txBox="1"/>
          <p:nvPr/>
        </p:nvSpPr>
        <p:spPr>
          <a:xfrm>
            <a:off x="1196657" y="1645813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8532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574"/>
    </mc:Choice>
    <mc:Fallback xmlns="">
      <p:transition advTm="3657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1BF83-9F48-7427-7B6D-8A715BFA1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F9E1FA-C848-4DC4-6062-FA94BCE5A2F4}"/>
              </a:ext>
            </a:extLst>
          </p:cNvPr>
          <p:cNvSpPr/>
          <p:nvPr/>
        </p:nvSpPr>
        <p:spPr>
          <a:xfrm>
            <a:off x="689640" y="16956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F2136-6732-9AE5-B420-5AF249014234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Alexandria" charset="0"/>
                <a:cs typeface="+mj-cs"/>
              </a:rPr>
              <a:t>توزيع درجات المادة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70DBA9-BA48-0EAF-8C9A-7391665F72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72D0183-1B60-D00A-32FE-26E531F17868}"/>
              </a:ext>
            </a:extLst>
          </p:cNvPr>
          <p:cNvSpPr txBox="1"/>
          <p:nvPr/>
        </p:nvSpPr>
        <p:spPr>
          <a:xfrm>
            <a:off x="1445474" y="1954841"/>
            <a:ext cx="980421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+mj-lt"/>
              <a:buAutoNum type="arabicPeriod"/>
            </a:pP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مدة الدراسة 10 أسابيع كل أسبوع اختبار بـ8 درجات فيكون إجمالي عدد درجات الاختبارات الأسبوعية (10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= 80 درجة)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r" rtl="1">
              <a:buFont typeface="+mj-lt"/>
              <a:buAutoNum type="arabicPeriod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الاختبار النهائي سيكون 20 سؤالًا بـ20 درجة من جميع المحاضرات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ومدته 60 دقيقة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r" rtl="1">
              <a:buFont typeface="+mj-lt"/>
              <a:buAutoNum type="arabicPeriod"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buFont typeface="+mj-lt"/>
              <a:buAutoNum type="arabicPeriod"/>
            </a:pP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إجمالي درجات المادة (80 الاختبارات الأسبوعية +  الاختبار النهائي 20) =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درجة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B17582-1980-1BA8-DC2F-A6C4F86D263B}"/>
              </a:ext>
            </a:extLst>
          </p:cNvPr>
          <p:cNvSpPr txBox="1"/>
          <p:nvPr/>
        </p:nvSpPr>
        <p:spPr>
          <a:xfrm>
            <a:off x="1023590" y="1083403"/>
            <a:ext cx="1193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+mj-cs"/>
              </a:rPr>
              <a:t>المحاضرة</a:t>
            </a:r>
          </a:p>
          <a:p>
            <a:pPr algn="ctr"/>
            <a:r>
              <a:rPr lang="ar-EG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 </a:t>
            </a:r>
            <a:endParaRPr lang="en-US" sz="2800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0976FB-97A8-05A5-5440-E8953B96F5EA}"/>
              </a:ext>
            </a:extLst>
          </p:cNvPr>
          <p:cNvSpPr/>
          <p:nvPr/>
        </p:nvSpPr>
        <p:spPr>
          <a:xfrm>
            <a:off x="942308" y="99292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367236-741D-A0D1-9E69-32CD3FE4DAA7}"/>
              </a:ext>
            </a:extLst>
          </p:cNvPr>
          <p:cNvSpPr txBox="1"/>
          <p:nvPr/>
        </p:nvSpPr>
        <p:spPr>
          <a:xfrm>
            <a:off x="983073" y="111382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6B877F-9117-CF97-CA42-FDAF07525202}"/>
              </a:ext>
            </a:extLst>
          </p:cNvPr>
          <p:cNvSpPr txBox="1"/>
          <p:nvPr/>
        </p:nvSpPr>
        <p:spPr>
          <a:xfrm>
            <a:off x="1059530" y="1480434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9495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645"/>
    </mc:Choice>
    <mc:Fallback xmlns="">
      <p:transition advTm="6664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ED4A6-19D1-B47E-E162-D3A681765A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72B4D48-F7D7-6CED-0B8F-8F863CBC0F41}"/>
              </a:ext>
            </a:extLst>
          </p:cNvPr>
          <p:cNvSpPr/>
          <p:nvPr/>
        </p:nvSpPr>
        <p:spPr>
          <a:xfrm>
            <a:off x="689640" y="16956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105C96-26CF-47EF-9E59-F270255B5458}"/>
              </a:ext>
            </a:extLst>
          </p:cNvPr>
          <p:cNvSpPr txBox="1"/>
          <p:nvPr/>
        </p:nvSpPr>
        <p:spPr>
          <a:xfrm>
            <a:off x="2022415" y="1034368"/>
            <a:ext cx="800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>
                <a:solidFill>
                  <a:srgbClr val="00AEEF"/>
                </a:solidFill>
                <a:latin typeface="+mj-lt"/>
                <a:cs typeface="Alexandria" charset="0"/>
              </a:rPr>
              <a:t>ملخص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EE9DD4-2B69-A476-08D0-3A7B2FCA76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42A445-44E6-3B96-CF1F-626206CBD453}"/>
              </a:ext>
            </a:extLst>
          </p:cNvPr>
          <p:cNvSpPr txBox="1"/>
          <p:nvPr/>
        </p:nvSpPr>
        <p:spPr>
          <a:xfrm>
            <a:off x="1445474" y="1954841"/>
            <a:ext cx="9804218" cy="4661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buFont typeface="Arial" panose="020B0604020202020204" pitchFamily="34" charset="0"/>
              <a:buChar char="•"/>
            </a:pP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يتناول مقرر الكتابة الإعلامية موضوعات مهمة منها الكتابة لجميع وسائل الإعلام (المقروءة – المسموعة – المرئية – الإلكترونية)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buFont typeface="Arial" panose="020B0604020202020204" pitchFamily="34" charset="0"/>
              <a:buChar char="•"/>
            </a:pPr>
            <a:r>
              <a:rPr lang="ar-EG" sz="3200" kern="1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التعرف على </a:t>
            </a: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خصائص التحري</a:t>
            </a:r>
            <a:r>
              <a:rPr lang="ar-EG" sz="3200" kern="1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ر الإعلامي في 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)</a:t>
            </a:r>
            <a:r>
              <a:rPr lang="ar-EG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العلاقات العامة – الصحف – المواقع الإلكترونية – مواقع التواصل الاجتماعي – الإذاعات الرقمية  - التليفزيون)</a:t>
            </a:r>
            <a:r>
              <a:rPr lang="en-US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indent="-457200" algn="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kern="1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طرق الاستفادة من الذكاء الاصطناعي في التحرير الإعلامي الرقمي.</a:t>
            </a:r>
          </a:p>
          <a:p>
            <a:pPr algn="r" rtl="1"/>
            <a:endParaRPr lang="ar-EG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7A64AEC-AB12-27FC-A8A0-1416D4C36707}"/>
              </a:ext>
            </a:extLst>
          </p:cNvPr>
          <p:cNvSpPr/>
          <p:nvPr/>
        </p:nvSpPr>
        <p:spPr>
          <a:xfrm>
            <a:off x="976535" y="966388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126EFE-96DD-6AA2-3060-043DDBF5A64E}"/>
              </a:ext>
            </a:extLst>
          </p:cNvPr>
          <p:cNvSpPr txBox="1"/>
          <p:nvPr/>
        </p:nvSpPr>
        <p:spPr>
          <a:xfrm>
            <a:off x="1017300" y="108728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المحاضرة</a:t>
            </a:r>
            <a:endParaRPr lang="en-US" sz="2000" b="1" dirty="0">
              <a:solidFill>
                <a:schemeClr val="bg1"/>
              </a:solidFill>
              <a:latin typeface="Simplified Arabic" panose="02020603050405020304" pitchFamily="18" charset="-78"/>
              <a:cs typeface="+mj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330E92-3B8A-09E0-2651-6A4734B1DF93}"/>
              </a:ext>
            </a:extLst>
          </p:cNvPr>
          <p:cNvSpPr txBox="1"/>
          <p:nvPr/>
        </p:nvSpPr>
        <p:spPr>
          <a:xfrm>
            <a:off x="1093757" y="1453896"/>
            <a:ext cx="9561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chemeClr val="bg1"/>
                </a:solidFill>
                <a:latin typeface="Alexandria" charset="0"/>
                <a:cs typeface="+mj-cs"/>
              </a:rPr>
              <a:t>التعريفية</a:t>
            </a:r>
            <a:endParaRPr lang="en-US" sz="2000" b="1" dirty="0">
              <a:solidFill>
                <a:schemeClr val="bg1"/>
              </a:solidFill>
              <a:latin typeface="Alexandria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9004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150"/>
    </mc:Choice>
    <mc:Fallback xmlns="">
      <p:transition advTm="2615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800" b="1" dirty="0">
                <a:solidFill>
                  <a:schemeClr val="bg1"/>
                </a:solidFill>
                <a:latin typeface="Simplified Arabic" panose="02020603050405020304" pitchFamily="18" charset="-78"/>
                <a:cs typeface="+mj-cs"/>
              </a:rPr>
              <a:t>شكرًا</a:t>
            </a:r>
            <a:r>
              <a:rPr lang="ar-EG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CEBDFE96-C904-4C90-A09C-F79FDFFE93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654</Words>
  <Application>Microsoft Office PowerPoint</Application>
  <PresentationFormat>Widescreen</PresentationFormat>
  <Paragraphs>137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Alexandria</vt:lpstr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AbdelfattahNabil</cp:lastModifiedBy>
  <cp:revision>34</cp:revision>
  <dcterms:created xsi:type="dcterms:W3CDTF">2023-04-29T09:08:00Z</dcterms:created>
  <dcterms:modified xsi:type="dcterms:W3CDTF">2025-05-13T23:19:10Z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