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4"/>
  </p:notesMasterIdLst>
  <p:sldIdLst>
    <p:sldId id="524" r:id="rId5"/>
    <p:sldId id="525" r:id="rId6"/>
    <p:sldId id="526" r:id="rId7"/>
    <p:sldId id="527" r:id="rId8"/>
    <p:sldId id="528" r:id="rId9"/>
    <p:sldId id="529" r:id="rId10"/>
    <p:sldId id="530" r:id="rId11"/>
    <p:sldId id="531" r:id="rId12"/>
    <p:sldId id="532" r:id="rId13"/>
    <p:sldId id="533" r:id="rId14"/>
    <p:sldId id="534" r:id="rId15"/>
    <p:sldId id="535" r:id="rId16"/>
    <p:sldId id="536" r:id="rId17"/>
    <p:sldId id="537" r:id="rId18"/>
    <p:sldId id="538" r:id="rId19"/>
    <p:sldId id="539" r:id="rId20"/>
    <p:sldId id="540" r:id="rId21"/>
    <p:sldId id="541" r:id="rId22"/>
    <p:sldId id="542" r:id="rId23"/>
    <p:sldId id="543" r:id="rId24"/>
    <p:sldId id="544" r:id="rId25"/>
    <p:sldId id="545" r:id="rId26"/>
    <p:sldId id="546" r:id="rId27"/>
    <p:sldId id="547" r:id="rId28"/>
    <p:sldId id="548" r:id="rId29"/>
    <p:sldId id="549" r:id="rId30"/>
    <p:sldId id="550" r:id="rId31"/>
    <p:sldId id="551" r:id="rId32"/>
    <p:sldId id="552" r:id="rId33"/>
    <p:sldId id="553" r:id="rId34"/>
    <p:sldId id="554" r:id="rId35"/>
    <p:sldId id="555" r:id="rId36"/>
    <p:sldId id="556" r:id="rId37"/>
    <p:sldId id="557" r:id="rId38"/>
    <p:sldId id="558" r:id="rId39"/>
    <p:sldId id="559" r:id="rId40"/>
    <p:sldId id="560" r:id="rId41"/>
    <p:sldId id="561" r:id="rId42"/>
    <p:sldId id="56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8F3B9A-EEE3-7646-B8C3-81945F9DAF35}" v="3" dt="2024-10-09T13:51:07.0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970"/>
    <p:restoredTop sz="93728" autoAdjust="0"/>
  </p:normalViewPr>
  <p:slideViewPr>
    <p:cSldViewPr snapToGrid="0">
      <p:cViewPr varScale="1">
        <p:scale>
          <a:sx n="69" d="100"/>
          <a:sy n="69" d="100"/>
        </p:scale>
        <p:origin x="256" y="56"/>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257654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5658014"/>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Prepared by Dr. Ahmad AL-Naimi</a:t>
            </a:r>
          </a:p>
        </p:txBody>
      </p:sp>
      <p:sp>
        <p:nvSpPr>
          <p:cNvPr id="31" name="TextBox 30"/>
          <p:cNvSpPr txBox="1"/>
          <p:nvPr/>
        </p:nvSpPr>
        <p:spPr>
          <a:xfrm>
            <a:off x="673669" y="2424037"/>
            <a:ext cx="5069786"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a:ea typeface="+mn-ea"/>
                <a:cs typeface="+mn-cs"/>
              </a:rPr>
              <a:t>Strategic and Operational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a:ea typeface="+mn-ea"/>
                <a:cs typeface="+mn-cs"/>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a:ea typeface="+mn-ea"/>
                <a:cs typeface="+mn-cs"/>
              </a:rPr>
              <a:t>Lecture 1</a:t>
            </a:r>
          </a:p>
        </p:txBody>
      </p:sp>
      <p:sp>
        <p:nvSpPr>
          <p:cNvPr id="46" name="TextBox 45"/>
          <p:cNvSpPr txBox="1"/>
          <p:nvPr/>
        </p:nvSpPr>
        <p:spPr>
          <a:xfrm>
            <a:off x="329269" y="5104240"/>
            <a:ext cx="1233030"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MGM 630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(part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981225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44DCDA0-34AD-78D2-35AD-9DD8844D33C7}"/>
              </a:ext>
            </a:extLst>
          </p:cNvPr>
          <p:cNvSpPr>
            <a:spLocks noGrp="1"/>
          </p:cNvSpPr>
          <p:nvPr>
            <p:ph type="pic" sz="quarter" idx="10"/>
          </p:nvPr>
        </p:nvSpPr>
        <p:spPr/>
        <p:txBody>
          <a:bodyPr/>
          <a:lstStyle/>
          <a:p>
            <a:endParaRPr lang="en-US"/>
          </a:p>
        </p:txBody>
      </p:sp>
      <p:sp>
        <p:nvSpPr>
          <p:cNvPr id="3" name="Rectangle: Single Corner Rounded 2">
            <a:extLst>
              <a:ext uri="{FF2B5EF4-FFF2-40B4-BE49-F238E27FC236}">
                <a16:creationId xmlns:a16="http://schemas.microsoft.com/office/drawing/2014/main" id="{F9900CC6-EFEC-604B-D8BE-751D06057A04}"/>
              </a:ext>
            </a:extLst>
          </p:cNvPr>
          <p:cNvSpPr/>
          <p:nvPr/>
        </p:nvSpPr>
        <p:spPr>
          <a:xfrm flipV="1">
            <a:off x="-1" y="194051"/>
            <a:ext cx="10831057" cy="557885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4" name="Picture Placeholder 4">
            <a:extLst>
              <a:ext uri="{FF2B5EF4-FFF2-40B4-BE49-F238E27FC236}">
                <a16:creationId xmlns:a16="http://schemas.microsoft.com/office/drawing/2014/main" id="{5171029B-5279-A96A-7DF3-5CD73F3C15B0}"/>
              </a:ext>
            </a:extLst>
          </p:cNvPr>
          <p:cNvPicPr>
            <a:picLocks noChangeAspect="1"/>
          </p:cNvPicPr>
          <p:nvPr/>
        </p:nvPicPr>
        <p:blipFill>
          <a:blip r:embed="rId2">
            <a:extLst>
              <a:ext uri="{28A0092B-C50C-407E-A947-70E740481C1C}">
                <a14:useLocalDpi xmlns:a14="http://schemas.microsoft.com/office/drawing/2010/main" val="0"/>
              </a:ext>
            </a:extLst>
          </a:blip>
          <a:srcRect l="4175" r="4175"/>
          <a:stretch/>
        </p:blipFill>
        <p:spPr>
          <a:xfrm>
            <a:off x="0" y="172990"/>
            <a:ext cx="8305926" cy="5084266"/>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
        <p:nvSpPr>
          <p:cNvPr id="5" name="TextBox 4">
            <a:extLst>
              <a:ext uri="{FF2B5EF4-FFF2-40B4-BE49-F238E27FC236}">
                <a16:creationId xmlns:a16="http://schemas.microsoft.com/office/drawing/2014/main" id="{907B8EFD-08F0-428B-4962-011D1A51C1A0}"/>
              </a:ext>
            </a:extLst>
          </p:cNvPr>
          <p:cNvSpPr txBox="1"/>
          <p:nvPr/>
        </p:nvSpPr>
        <p:spPr>
          <a:xfrm>
            <a:off x="8566985" y="1305342"/>
            <a:ext cx="3526636"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6" name="Rectangle: Rounded Corners 5">
            <a:extLst>
              <a:ext uri="{FF2B5EF4-FFF2-40B4-BE49-F238E27FC236}">
                <a16:creationId xmlns:a16="http://schemas.microsoft.com/office/drawing/2014/main" id="{DFB70BE7-AAB3-F037-1AB9-E14E3375552A}"/>
              </a:ext>
            </a:extLst>
          </p:cNvPr>
          <p:cNvSpPr/>
          <p:nvPr/>
        </p:nvSpPr>
        <p:spPr>
          <a:xfrm>
            <a:off x="8305926" y="3948080"/>
            <a:ext cx="3706355" cy="129912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br>
              <a:rPr lang="ar-JO" sz="2800" b="1" dirty="0">
                <a:solidFill>
                  <a:schemeClr val="tx1"/>
                </a:solidFill>
                <a:latin typeface="Times New Roman" panose="02020603050405020304" pitchFamily="18" charset="0"/>
                <a:cs typeface="Times New Roman" panose="02020603050405020304" pitchFamily="18" charset="0"/>
              </a:rPr>
            </a:br>
            <a:r>
              <a:rPr lang="en-US" sz="2800" b="1" dirty="0">
                <a:solidFill>
                  <a:schemeClr val="tx1"/>
                </a:solidFill>
                <a:latin typeface="Times New Roman" panose="02020603050405020304" pitchFamily="18" charset="0"/>
                <a:cs typeface="Times New Roman" panose="02020603050405020304" pitchFamily="18" charset="0"/>
              </a:rPr>
              <a:t>What Is Strategy?</a:t>
            </a:r>
          </a:p>
          <a:p>
            <a:pPr algn="ctr"/>
            <a:r>
              <a:rPr lang="en-US" sz="2800" b="1" dirty="0">
                <a:solidFill>
                  <a:schemeClr val="tx1"/>
                </a:solidFill>
                <a:latin typeface="Times New Roman" panose="02020603050405020304" pitchFamily="18" charset="0"/>
                <a:cs typeface="Times New Roman" panose="02020603050405020304" pitchFamily="18" charset="0"/>
              </a:rPr>
              <a:t>Understanding the Big Picture</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2C6C8E1-4A92-A686-579A-5CF062117780}"/>
              </a:ext>
            </a:extLst>
          </p:cNvPr>
          <p:cNvSpPr txBox="1"/>
          <p:nvPr/>
        </p:nvSpPr>
        <p:spPr>
          <a:xfrm>
            <a:off x="8940217" y="5247201"/>
            <a:ext cx="257131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a:t>
            </a:r>
          </a:p>
        </p:txBody>
      </p:sp>
      <p:sp>
        <p:nvSpPr>
          <p:cNvPr id="8" name="TextBox 7">
            <a:extLst>
              <a:ext uri="{FF2B5EF4-FFF2-40B4-BE49-F238E27FC236}">
                <a16:creationId xmlns:a16="http://schemas.microsoft.com/office/drawing/2014/main" id="{05CEE67F-A17E-15A1-0840-4E6B1DA5309D}"/>
              </a:ext>
            </a:extLst>
          </p:cNvPr>
          <p:cNvSpPr txBox="1"/>
          <p:nvPr/>
        </p:nvSpPr>
        <p:spPr>
          <a:xfrm>
            <a:off x="459186" y="6227750"/>
            <a:ext cx="4341008" cy="954107"/>
          </a:xfrm>
          <a:prstGeom prst="rect">
            <a:avLst/>
          </a:prstGeom>
          <a:noFill/>
        </p:spPr>
        <p:txBody>
          <a:bodyPr wrap="square" rtlCol="0">
            <a:spAutoFit/>
          </a:bodyPr>
          <a:lstStyle/>
          <a:p>
            <a:r>
              <a:rPr lang="en-GB" sz="2800" dirty="0">
                <a:solidFill>
                  <a:srgbClr val="00B0F0"/>
                </a:solidFill>
                <a:latin typeface="Times New Roman" panose="02020603050405020304" pitchFamily="18" charset="0"/>
                <a:cs typeface="Times New Roman" panose="02020603050405020304" pitchFamily="18" charset="0"/>
              </a:rPr>
              <a:t>Dr. Ahmad AL-Naimi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8A29FCE-30EA-7CDE-7508-9A7CE955C5C8}"/>
              </a:ext>
            </a:extLst>
          </p:cNvPr>
          <p:cNvSpPr txBox="1"/>
          <p:nvPr/>
        </p:nvSpPr>
        <p:spPr>
          <a:xfrm>
            <a:off x="459186" y="5849825"/>
            <a:ext cx="4341008"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Presented by</a:t>
            </a:r>
          </a:p>
        </p:txBody>
      </p:sp>
      <p:sp>
        <p:nvSpPr>
          <p:cNvPr id="10" name="TextBox 9">
            <a:extLst>
              <a:ext uri="{FF2B5EF4-FFF2-40B4-BE49-F238E27FC236}">
                <a16:creationId xmlns:a16="http://schemas.microsoft.com/office/drawing/2014/main" id="{DEC9B534-255E-19ED-31B9-A71AFA0A9F17}"/>
              </a:ext>
            </a:extLst>
          </p:cNvPr>
          <p:cNvSpPr txBox="1"/>
          <p:nvPr/>
        </p:nvSpPr>
        <p:spPr>
          <a:xfrm>
            <a:off x="9264625" y="6308975"/>
            <a:ext cx="2324165" cy="400110"/>
          </a:xfrm>
          <a:prstGeom prst="rect">
            <a:avLst/>
          </a:prstGeom>
          <a:noFill/>
        </p:spPr>
        <p:txBody>
          <a:bodyPr wrap="square" rtlCol="0">
            <a:spAutoFit/>
          </a:bodyPr>
          <a:lstStyle/>
          <a:p>
            <a:pPr algn="ctr"/>
            <a:r>
              <a:rPr lang="en-US" sz="2000" b="1" dirty="0">
                <a:solidFill>
                  <a:schemeClr val="bg1"/>
                </a:solidFill>
              </a:rPr>
              <a:t> </a:t>
            </a:r>
          </a:p>
        </p:txBody>
      </p:sp>
      <p:pic>
        <p:nvPicPr>
          <p:cNvPr id="11" name="Graphic 21">
            <a:extLst>
              <a:ext uri="{FF2B5EF4-FFF2-40B4-BE49-F238E27FC236}">
                <a16:creationId xmlns:a16="http://schemas.microsoft.com/office/drawing/2014/main" id="{20020DE4-2733-839F-99F4-A14455DEBF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12930"/>
            <a:ext cx="2210979" cy="1032376"/>
          </a:xfrm>
          <a:prstGeom prst="rect">
            <a:avLst/>
          </a:prstGeom>
        </p:spPr>
      </p:pic>
    </p:spTree>
    <p:extLst>
      <p:ext uri="{BB962C8B-B14F-4D97-AF65-F5344CB8AC3E}">
        <p14:creationId xmlns:p14="http://schemas.microsoft.com/office/powerpoint/2010/main" val="1323527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E3DFE3C-9E94-5425-8119-174F50C2A005}"/>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B19F0800-BDD7-5559-232B-94A3AE83A68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pic>
        <p:nvPicPr>
          <p:cNvPr id="4" name="Picture Placeholder 3">
            <a:extLst>
              <a:ext uri="{FF2B5EF4-FFF2-40B4-BE49-F238E27FC236}">
                <a16:creationId xmlns:a16="http://schemas.microsoft.com/office/drawing/2014/main" id="{239F0F60-DEC1-794B-FFE6-F4D19751A102}"/>
              </a:ext>
            </a:extLst>
          </p:cNvPr>
          <p:cNvPicPr>
            <a:picLocks noChangeAspect="1"/>
          </p:cNvPicPr>
          <p:nvPr/>
        </p:nvPicPr>
        <p:blipFill>
          <a:blip r:embed="rId2">
            <a:extLst>
              <a:ext uri="{28A0092B-C50C-407E-A947-70E740481C1C}">
                <a14:useLocalDpi xmlns:a14="http://schemas.microsoft.com/office/drawing/2010/main" val="0"/>
              </a:ext>
            </a:extLst>
          </a:blip>
          <a:srcRect t="8679" b="8679"/>
          <a:stretch>
            <a:fillRect/>
          </a:stretch>
        </p:blipFill>
        <p:spPr>
          <a:xfrm>
            <a:off x="7941924" y="2436130"/>
            <a:ext cx="4008269" cy="3808506"/>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
        <p:nvSpPr>
          <p:cNvPr id="5" name="Rectangle 4">
            <a:extLst>
              <a:ext uri="{FF2B5EF4-FFF2-40B4-BE49-F238E27FC236}">
                <a16:creationId xmlns:a16="http://schemas.microsoft.com/office/drawing/2014/main" id="{CBF9533F-77A8-0A28-AD0A-162CE259F3B0}"/>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tx1"/>
              </a:solidFill>
              <a:ea typeface="Roboto Light" panose="02000000000000000000" pitchFamily="2" charset="0"/>
            </a:endParaRPr>
          </a:p>
        </p:txBody>
      </p:sp>
      <p:sp>
        <p:nvSpPr>
          <p:cNvPr id="6" name="Rectangle 5">
            <a:extLst>
              <a:ext uri="{FF2B5EF4-FFF2-40B4-BE49-F238E27FC236}">
                <a16:creationId xmlns:a16="http://schemas.microsoft.com/office/drawing/2014/main" id="{08FCAA02-D4A7-A72B-9E02-9A2C66D06ADF}"/>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776517AD-654F-4AA4-4521-8E63F31F5E6B}"/>
              </a:ext>
            </a:extLst>
          </p:cNvPr>
          <p:cNvSpPr/>
          <p:nvPr/>
        </p:nvSpPr>
        <p:spPr>
          <a:xfrm>
            <a:off x="241807" y="2180952"/>
            <a:ext cx="8388485" cy="4442242"/>
          </a:xfrm>
          <a:prstGeom prst="rect">
            <a:avLst/>
          </a:prstGeom>
          <a:noFill/>
        </p:spPr>
        <p:txBody>
          <a:bodyPr wrap="square">
            <a:spAutoFit/>
          </a:bodyPr>
          <a:lstStyle/>
          <a:p>
            <a:pPr marL="0" indent="0" algn="just">
              <a:buNone/>
            </a:pPr>
            <a:r>
              <a:rPr lang="en-US" sz="2800" b="1" dirty="0"/>
              <a:t>1.1  What Strategy Is: Gaining and Sustaining Competitive Advantage</a:t>
            </a:r>
          </a:p>
          <a:p>
            <a:pPr marL="0" indent="0" algn="just">
              <a:buNone/>
            </a:pPr>
            <a:r>
              <a:rPr lang="en-US" sz="2800" dirty="0"/>
              <a:t>- What Is Competitive Advantage?</a:t>
            </a:r>
          </a:p>
          <a:p>
            <a:pPr marL="0" indent="0" algn="just">
              <a:buNone/>
            </a:pPr>
            <a:r>
              <a:rPr lang="en-US" sz="2800" dirty="0"/>
              <a:t>- Industry vs. Firm Effects in Determining Firm Performance.</a:t>
            </a:r>
          </a:p>
          <a:p>
            <a:pPr marL="0" indent="0" algn="just">
              <a:buNone/>
            </a:pPr>
            <a:r>
              <a:rPr lang="en-US" sz="2800" b="1" dirty="0"/>
              <a:t>1.2  Stakeholders and Competitive Advantage.</a:t>
            </a:r>
          </a:p>
          <a:p>
            <a:pPr marL="0" indent="0" algn="just">
              <a:buNone/>
            </a:pPr>
            <a:r>
              <a:rPr lang="en-US" sz="2800" dirty="0"/>
              <a:t>- Stakeholder Strategy</a:t>
            </a:r>
          </a:p>
          <a:p>
            <a:pPr marL="0" indent="0" algn="just">
              <a:buNone/>
            </a:pPr>
            <a:r>
              <a:rPr lang="en-US" sz="2800" dirty="0"/>
              <a:t>- Stakeholder Impact Analysis</a:t>
            </a:r>
          </a:p>
          <a:p>
            <a:pPr marL="0" indent="0" algn="just">
              <a:buNone/>
            </a:pPr>
            <a:r>
              <a:rPr lang="en-US" sz="2800" b="1" dirty="0"/>
              <a:t>1.3  The AFI Strategy Framework</a:t>
            </a:r>
          </a:p>
          <a:p>
            <a:pPr>
              <a:lnSpc>
                <a:spcPct val="120000"/>
              </a:lnSpc>
            </a:pPr>
            <a:endParaRPr lang="en-US" sz="28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224E107-A805-88D1-4A40-957C31173A7B}"/>
              </a:ext>
            </a:extLst>
          </p:cNvPr>
          <p:cNvSpPr txBox="1"/>
          <p:nvPr/>
        </p:nvSpPr>
        <p:spPr>
          <a:xfrm>
            <a:off x="2605962" y="942136"/>
            <a:ext cx="7673896" cy="707886"/>
          </a:xfrm>
          <a:prstGeom prst="rect">
            <a:avLst/>
          </a:prstGeom>
          <a:noFill/>
        </p:spPr>
        <p:txBody>
          <a:bodyPr wrap="square" rtlCol="0">
            <a:spAutoFit/>
          </a:bodyPr>
          <a:lstStyle/>
          <a:p>
            <a:pPr algn="ctr"/>
            <a:r>
              <a:rPr lang="en-US" sz="4000" b="1" dirty="0">
                <a:latin typeface="Tajawal Medium" panose="00000600000000000000" pitchFamily="2" charset="-78"/>
                <a:cs typeface="Tajawal Medium" panose="00000600000000000000" pitchFamily="2" charset="-78"/>
              </a:rPr>
              <a:t>LECTURE OUTLINE</a:t>
            </a:r>
          </a:p>
        </p:txBody>
      </p:sp>
      <p:sp>
        <p:nvSpPr>
          <p:cNvPr id="9" name="TextBox 8">
            <a:extLst>
              <a:ext uri="{FF2B5EF4-FFF2-40B4-BE49-F238E27FC236}">
                <a16:creationId xmlns:a16="http://schemas.microsoft.com/office/drawing/2014/main" id="{08F323D4-E9F0-6246-E827-51E408228D4E}"/>
              </a:ext>
            </a:extLst>
          </p:cNvPr>
          <p:cNvSpPr txBox="1"/>
          <p:nvPr/>
        </p:nvSpPr>
        <p:spPr>
          <a:xfrm>
            <a:off x="3011985" y="745429"/>
            <a:ext cx="917148"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B7D8913F-56F0-6B1F-2830-E153602D658A}"/>
              </a:ext>
            </a:extLst>
          </p:cNvPr>
          <p:cNvSpPr txBox="1"/>
          <p:nvPr/>
        </p:nvSpPr>
        <p:spPr>
          <a:xfrm>
            <a:off x="2999250" y="899460"/>
            <a:ext cx="942618" cy="830997"/>
          </a:xfrm>
          <a:prstGeom prst="rect">
            <a:avLst/>
          </a:prstGeom>
          <a:noFill/>
        </p:spPr>
        <p:txBody>
          <a:bodyPr wrap="square" rtlCol="0">
            <a:spAutoFit/>
          </a:bodyPr>
          <a:lstStyle/>
          <a:p>
            <a:pPr algn="ctr"/>
            <a:r>
              <a:rPr lang="en-US" sz="4800" b="1" dirty="0">
                <a:latin typeface="Times New Roman" panose="02020603050405020304" pitchFamily="18" charset="0"/>
                <a:cs typeface="Times New Roman" panose="02020603050405020304" pitchFamily="18" charset="0"/>
              </a:rPr>
              <a:t>01</a:t>
            </a:r>
            <a:endParaRPr lang="en-US" sz="1400" b="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D4616C3-B132-E1D0-1D9F-A73B3ED0BFF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pic>
        <p:nvPicPr>
          <p:cNvPr id="12" name="Graphic 21">
            <a:extLst>
              <a:ext uri="{FF2B5EF4-FFF2-40B4-BE49-F238E27FC236}">
                <a16:creationId xmlns:a16="http://schemas.microsoft.com/office/drawing/2014/main" id="{D753ECC2-5D4B-27D5-6B67-629ECBB3BB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052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DCB3C27-D052-B6FC-1F30-B553B3BDA2BB}"/>
              </a:ext>
            </a:extLst>
          </p:cNvPr>
          <p:cNvSpPr>
            <a:spLocks noGrp="1"/>
          </p:cNvSpPr>
          <p:nvPr>
            <p:ph type="pic" sz="quarter" idx="10"/>
          </p:nvPr>
        </p:nvSpPr>
        <p:spPr/>
        <p:txBody>
          <a:bodyPr/>
          <a:lstStyle/>
          <a:p>
            <a:endParaRPr lang="en-US"/>
          </a:p>
        </p:txBody>
      </p:sp>
      <p:sp>
        <p:nvSpPr>
          <p:cNvPr id="11" name="TextBox 10">
            <a:extLst>
              <a:ext uri="{FF2B5EF4-FFF2-40B4-BE49-F238E27FC236}">
                <a16:creationId xmlns:a16="http://schemas.microsoft.com/office/drawing/2014/main" id="{1C6B91DF-D9E0-3D79-5E13-FDB4D3D81DB9}"/>
              </a:ext>
            </a:extLst>
          </p:cNvPr>
          <p:cNvSpPr txBox="1"/>
          <p:nvPr/>
        </p:nvSpPr>
        <p:spPr>
          <a:xfrm>
            <a:off x="897752" y="1905050"/>
            <a:ext cx="10828961" cy="3970318"/>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effectLst/>
                <a:uLnTx/>
                <a:uFillTx/>
              </a:rPr>
              <a:t>1.  Explain the role of strategy in a firm’s quest for competitive advantage.</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effectLst/>
                <a:uLnTx/>
                <a:uFillTx/>
              </a:rPr>
              <a:t>2.  Define competitive advantage, sustainable competitive advantage, competitive disadvantage, and competitive parity.</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effectLst/>
                <a:uLnTx/>
                <a:uFillTx/>
              </a:rPr>
              <a:t>3.  Differentiate the roles of firm effects and industry effects in determining firm performance.</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effectLst/>
                <a:uLnTx/>
                <a:uFillTx/>
              </a:rPr>
              <a:t>4.  Evaluate the relationship between stakeholder strategy and sustainable competitive advantage.</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effectLst/>
                <a:uLnTx/>
                <a:uFillTx/>
              </a:rPr>
              <a:t>5.  Conduct a stakeholder impact analysis. </a:t>
            </a:r>
          </a:p>
        </p:txBody>
      </p:sp>
      <p:sp>
        <p:nvSpPr>
          <p:cNvPr id="12" name="Rectangle 11">
            <a:extLst>
              <a:ext uri="{FF2B5EF4-FFF2-40B4-BE49-F238E27FC236}">
                <a16:creationId xmlns:a16="http://schemas.microsoft.com/office/drawing/2014/main" id="{B37A2416-0FF9-4FB9-2A54-789D6688CB80}"/>
              </a:ext>
            </a:extLst>
          </p:cNvPr>
          <p:cNvSpPr/>
          <p:nvPr/>
        </p:nvSpPr>
        <p:spPr>
          <a:xfrm>
            <a:off x="0" y="613364"/>
            <a:ext cx="9117349" cy="54063"/>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71BE3256-DD64-D9B3-472E-DA797D3A99C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effectLst/>
                <a:uLnTx/>
                <a:uFillTx/>
              </a:rPr>
              <a:t> </a:t>
            </a:r>
          </a:p>
        </p:txBody>
      </p:sp>
      <p:sp>
        <p:nvSpPr>
          <p:cNvPr id="14" name="TextBox 13">
            <a:extLst>
              <a:ext uri="{FF2B5EF4-FFF2-40B4-BE49-F238E27FC236}">
                <a16:creationId xmlns:a16="http://schemas.microsoft.com/office/drawing/2014/main" id="{D9106A3E-2650-6271-6CEF-2FFD2411D726}"/>
              </a:ext>
            </a:extLst>
          </p:cNvPr>
          <p:cNvSpPr txBox="1"/>
          <p:nvPr/>
        </p:nvSpPr>
        <p:spPr>
          <a:xfrm>
            <a:off x="4116043" y="993851"/>
            <a:ext cx="7673896" cy="707886"/>
          </a:xfrm>
          <a:prstGeom prst="rect">
            <a:avLst/>
          </a:prstGeom>
          <a:noFill/>
        </p:spPr>
        <p:txBody>
          <a:bodyPr wrap="square" rtlCol="0">
            <a:spAutoFit/>
          </a:bodyPr>
          <a:lstStyle/>
          <a:p>
            <a:pPr algn="just"/>
            <a:r>
              <a:rPr lang="en-US" sz="4000" b="1" dirty="0">
                <a:cs typeface="Tajawal Medium" panose="00000600000000000000" pitchFamily="2" charset="-78"/>
              </a:rPr>
              <a:t>LEARNING OBJECTIVES</a:t>
            </a:r>
          </a:p>
        </p:txBody>
      </p:sp>
      <p:sp>
        <p:nvSpPr>
          <p:cNvPr id="15" name="Rectangle 14">
            <a:extLst>
              <a:ext uri="{FF2B5EF4-FFF2-40B4-BE49-F238E27FC236}">
                <a16:creationId xmlns:a16="http://schemas.microsoft.com/office/drawing/2014/main" id="{40D28354-7C32-2637-363A-B6E6F371DE1F}"/>
              </a:ext>
            </a:extLst>
          </p:cNvPr>
          <p:cNvSpPr/>
          <p:nvPr/>
        </p:nvSpPr>
        <p:spPr>
          <a:xfrm>
            <a:off x="2912163" y="755842"/>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effectLst/>
              <a:uLnTx/>
              <a:uFillTx/>
              <a:latin typeface="Calibri" panose="020F0502020204030204"/>
              <a:ea typeface="Roboto Light" panose="02000000000000000000" pitchFamily="2" charset="0"/>
              <a:cs typeface="+mn-cs"/>
            </a:endParaRPr>
          </a:p>
        </p:txBody>
      </p:sp>
      <p:sp>
        <p:nvSpPr>
          <p:cNvPr id="16" name="TextBox 15">
            <a:extLst>
              <a:ext uri="{FF2B5EF4-FFF2-40B4-BE49-F238E27FC236}">
                <a16:creationId xmlns:a16="http://schemas.microsoft.com/office/drawing/2014/main" id="{C10D3C30-24A4-060C-9F8A-0D01B06B0F66}"/>
              </a:ext>
            </a:extLst>
          </p:cNvPr>
          <p:cNvSpPr txBox="1"/>
          <p:nvPr/>
        </p:nvSpPr>
        <p:spPr>
          <a:xfrm>
            <a:off x="2999250" y="899460"/>
            <a:ext cx="942618" cy="830997"/>
          </a:xfrm>
          <a:prstGeom prst="rect">
            <a:avLst/>
          </a:prstGeom>
          <a:noFill/>
        </p:spPr>
        <p:txBody>
          <a:bodyPr wrap="square" rtlCol="0">
            <a:spAutoFit/>
          </a:bodyPr>
          <a:lstStyle/>
          <a:p>
            <a:pPr algn="ctr"/>
            <a:r>
              <a:rPr lang="en-US" sz="4800" b="1" dirty="0">
                <a:latin typeface="Times New Roman" panose="02020603050405020304" pitchFamily="18" charset="0"/>
                <a:cs typeface="Times New Roman" panose="02020603050405020304" pitchFamily="18" charset="0"/>
              </a:rPr>
              <a:t>01</a:t>
            </a:r>
            <a:endParaRPr lang="en-US" sz="1400"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0806E35-DC1F-0C78-130A-395EB489365E}"/>
              </a:ext>
            </a:extLst>
          </p:cNvPr>
          <p:cNvSpPr txBox="1"/>
          <p:nvPr/>
        </p:nvSpPr>
        <p:spPr>
          <a:xfrm>
            <a:off x="3011985" y="745429"/>
            <a:ext cx="917148"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Lecture</a:t>
            </a:r>
          </a:p>
        </p:txBody>
      </p:sp>
      <p:pic>
        <p:nvPicPr>
          <p:cNvPr id="18" name="Graphic 21">
            <a:extLst>
              <a:ext uri="{FF2B5EF4-FFF2-40B4-BE49-F238E27FC236}">
                <a16:creationId xmlns:a16="http://schemas.microsoft.com/office/drawing/2014/main" id="{48AA7228-F667-6764-C570-B8B6197833D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9480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7716F8F-BA5D-A0AD-7526-0C8E1D430285}"/>
              </a:ext>
            </a:extLst>
          </p:cNvPr>
          <p:cNvSpPr>
            <a:spLocks noGrp="1"/>
          </p:cNvSpPr>
          <p:nvPr>
            <p:ph type="pic" sz="quarter" idx="10"/>
          </p:nvPr>
        </p:nvSpPr>
        <p:spPr/>
        <p:txBody>
          <a:bodyPr/>
          <a:lstStyle/>
          <a:p>
            <a:endParaRPr lang="en-US"/>
          </a:p>
        </p:txBody>
      </p:sp>
      <p:sp>
        <p:nvSpPr>
          <p:cNvPr id="3" name="Right Triangle 2">
            <a:extLst>
              <a:ext uri="{FF2B5EF4-FFF2-40B4-BE49-F238E27FC236}">
                <a16:creationId xmlns:a16="http://schemas.microsoft.com/office/drawing/2014/main" id="{7FE5B985-4D7C-376F-AC7C-AAB58794EA5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 name="Rectangle 3">
            <a:extLst>
              <a:ext uri="{FF2B5EF4-FFF2-40B4-BE49-F238E27FC236}">
                <a16:creationId xmlns:a16="http://schemas.microsoft.com/office/drawing/2014/main" id="{9E2F242F-8B30-CE2A-D2E4-448C2D3D218D}"/>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8F14A8DC-79FA-4131-4F79-40FB57981483}"/>
              </a:ext>
            </a:extLst>
          </p:cNvPr>
          <p:cNvSpPr txBox="1"/>
          <p:nvPr/>
        </p:nvSpPr>
        <p:spPr>
          <a:xfrm>
            <a:off x="3467819" y="773113"/>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E84591D-B96F-C53B-D173-793F25A15FE1}"/>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3F907EAF-BA6E-A1F1-86CF-BB9576124838}"/>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8" name="Picture 7">
            <a:extLst>
              <a:ext uri="{FF2B5EF4-FFF2-40B4-BE49-F238E27FC236}">
                <a16:creationId xmlns:a16="http://schemas.microsoft.com/office/drawing/2014/main" id="{174B05EE-F8AA-6ED8-7231-ACBFC1A940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92771A28-21F0-D5A1-AAA5-5A379CD003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pic>
        <p:nvPicPr>
          <p:cNvPr id="10" name="Picture Placeholder 4">
            <a:extLst>
              <a:ext uri="{FF2B5EF4-FFF2-40B4-BE49-F238E27FC236}">
                <a16:creationId xmlns:a16="http://schemas.microsoft.com/office/drawing/2014/main" id="{C0884645-56CE-BF28-6CA9-5AD7898794D5}"/>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Rounded Corners 10">
            <a:extLst>
              <a:ext uri="{FF2B5EF4-FFF2-40B4-BE49-F238E27FC236}">
                <a16:creationId xmlns:a16="http://schemas.microsoft.com/office/drawing/2014/main" id="{8437925A-BBB0-94A8-BC9F-474073F41059}"/>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1.1. What Strategy Is: Gaining and Sustaining Competitive Advantage</a:t>
            </a:r>
          </a:p>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Strategy</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is a set of goal-directed actions a firm takes to gain and sustain superior performance relative to competitors. To achieve superior performance, companies compete for resources: New ventures compete for financial and human capital. Existing companies compete for profitable growth. Charities compete for donations, and universities compete for the best students and professors. Sports teams compete for championships, while celebrities compete for media attention. </a:t>
            </a:r>
          </a:p>
        </p:txBody>
      </p:sp>
      <p:sp>
        <p:nvSpPr>
          <p:cNvPr id="12" name="TextBox 11">
            <a:extLst>
              <a:ext uri="{FF2B5EF4-FFF2-40B4-BE49-F238E27FC236}">
                <a16:creationId xmlns:a16="http://schemas.microsoft.com/office/drawing/2014/main" id="{D2FEA4D0-B2F4-934C-5A3B-33EB0BB29234}"/>
              </a:ext>
            </a:extLst>
          </p:cNvPr>
          <p:cNvSpPr txBox="1"/>
          <p:nvPr/>
        </p:nvSpPr>
        <p:spPr>
          <a:xfrm>
            <a:off x="4658171" y="750740"/>
            <a:ext cx="7673038"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a:t>
            </a:r>
          </a:p>
          <a:p>
            <a:r>
              <a:rPr lang="en-US" sz="2400" b="1" dirty="0">
                <a:latin typeface="Tajawal Medium" panose="00000600000000000000" pitchFamily="2" charset="-78"/>
                <a:cs typeface="Tajawal Medium" panose="00000600000000000000" pitchFamily="2" charset="-78"/>
              </a:rPr>
              <a:t>Understanding the Big Picture</a:t>
            </a:r>
          </a:p>
        </p:txBody>
      </p:sp>
    </p:spTree>
    <p:extLst>
      <p:ext uri="{BB962C8B-B14F-4D97-AF65-F5344CB8AC3E}">
        <p14:creationId xmlns:p14="http://schemas.microsoft.com/office/powerpoint/2010/main" val="1746759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7B9921D-BF89-1651-6191-CAB7F84479A8}"/>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6F44D4D9-D051-09DA-B314-B5572603E07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FC8B32F-22B3-7B1A-552B-D7E235966DB9}"/>
              </a:ext>
            </a:extLst>
          </p:cNvPr>
          <p:cNvSpPr txBox="1"/>
          <p:nvPr/>
        </p:nvSpPr>
        <p:spPr>
          <a:xfrm>
            <a:off x="4136812" y="661024"/>
            <a:ext cx="7673896"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a:t>
            </a:r>
          </a:p>
          <a:p>
            <a:r>
              <a:rPr lang="en-US" sz="2400" b="1" dirty="0">
                <a:latin typeface="Tajawal Medium" panose="00000600000000000000" pitchFamily="2" charset="-78"/>
                <a:cs typeface="Tajawal Medium" panose="00000600000000000000" pitchFamily="2" charset="-78"/>
              </a:rPr>
              <a:t>Understanding the Big Picture</a:t>
            </a:r>
          </a:p>
        </p:txBody>
      </p:sp>
      <p:sp>
        <p:nvSpPr>
          <p:cNvPr id="5" name="Rectangle 4">
            <a:extLst>
              <a:ext uri="{FF2B5EF4-FFF2-40B4-BE49-F238E27FC236}">
                <a16:creationId xmlns:a16="http://schemas.microsoft.com/office/drawing/2014/main" id="{849D7F8D-245A-5DF2-7D84-510AAA7D4885}"/>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8A802D50-6D6D-CBDD-A29E-0AAFD69EAD90}"/>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E8B3432-355E-C340-E758-39BE8986E750}"/>
              </a:ext>
            </a:extLst>
          </p:cNvPr>
          <p:cNvSpPr txBox="1"/>
          <p:nvPr/>
        </p:nvSpPr>
        <p:spPr>
          <a:xfrm>
            <a:off x="2916081" y="791085"/>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A5E79B8E-5237-6A6C-9D35-F5A21137E1C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78CFFA-2CC2-A53E-4222-DCDC80883EE1}"/>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2E4D951C-5CB9-74E1-634B-96A9C0E0583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5BD4F69C-B14B-89AB-8491-CF8EE37D769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What is a good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 good strategy consists of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1.  A diagnosis of the competitive challenge</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This element is accomplished through analysis of the firm’s external and internal environments (Part 1 of the AFI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2.  A guiding policy to address the competitive challenge.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This element is accomplished through strategy formulation, resulting in the firm’s corporate, business, and functional strategies (Part 2 of the AFI framework).</a:t>
            </a:r>
          </a:p>
        </p:txBody>
      </p:sp>
    </p:spTree>
    <p:extLst>
      <p:ext uri="{BB962C8B-B14F-4D97-AF65-F5344CB8AC3E}">
        <p14:creationId xmlns:p14="http://schemas.microsoft.com/office/powerpoint/2010/main" val="3772129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C65A93D-AD16-46C2-A062-5A06096A5BCD}"/>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B143ACB5-29AA-7136-24C5-B0221B36A2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2C41471A-5074-1359-6357-5A8FDF048A11}"/>
              </a:ext>
            </a:extLst>
          </p:cNvPr>
          <p:cNvSpPr txBox="1"/>
          <p:nvPr/>
        </p:nvSpPr>
        <p:spPr>
          <a:xfrm>
            <a:off x="4136812" y="661024"/>
            <a:ext cx="7673896" cy="2062103"/>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What Is Strategy?</a:t>
            </a:r>
          </a:p>
          <a:p>
            <a:r>
              <a:rPr lang="en-US" sz="3200" b="1" dirty="0">
                <a:latin typeface="Tajawal Medium" panose="00000600000000000000" pitchFamily="2" charset="-78"/>
                <a:cs typeface="Tajawal Medium" panose="00000600000000000000" pitchFamily="2" charset="-78"/>
              </a:rPr>
              <a:t>Understanding the Big Picture</a:t>
            </a:r>
          </a:p>
          <a:p>
            <a:endParaRPr lang="en-US" sz="32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DF18FE2-E038-306D-DBA7-FA26CCB86C8C}"/>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D962751F-438F-0738-1FA6-B463AAD027B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62E7838-2694-A76D-FBC0-E3B9401FC4F3}"/>
              </a:ext>
            </a:extLst>
          </p:cNvPr>
          <p:cNvSpPr txBox="1"/>
          <p:nvPr/>
        </p:nvSpPr>
        <p:spPr>
          <a:xfrm>
            <a:off x="3024659" y="949206"/>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A0DD31CA-FF52-CC66-7735-97D84F7D234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F3166F6B-9106-2666-8028-0E93D1C75F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C5C71861-5A81-360F-AB29-901A2E5E7F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6454B610-0868-AB29-9E9F-8FBFE3BCE161}"/>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3.  A set of coherent actions to implement the firm’s guiding policy. This element is accomplished through strategy implementation(Part 3 of the AFI framework).</a:t>
            </a:r>
          </a:p>
        </p:txBody>
      </p:sp>
    </p:spTree>
    <p:extLst>
      <p:ext uri="{BB962C8B-B14F-4D97-AF65-F5344CB8AC3E}">
        <p14:creationId xmlns:p14="http://schemas.microsoft.com/office/powerpoint/2010/main" val="2672318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769DB3B-B427-72A2-D7E9-9EBE4FC95932}"/>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1ABC4938-74C0-8393-46DB-44E6C00BEF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80867303-2505-735E-DFCE-759357783766}"/>
              </a:ext>
            </a:extLst>
          </p:cNvPr>
          <p:cNvSpPr txBox="1"/>
          <p:nvPr/>
        </p:nvSpPr>
        <p:spPr>
          <a:xfrm>
            <a:off x="4136812" y="661024"/>
            <a:ext cx="7673896"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p:txBody>
      </p:sp>
      <p:sp>
        <p:nvSpPr>
          <p:cNvPr id="5" name="Rectangle 4">
            <a:extLst>
              <a:ext uri="{FF2B5EF4-FFF2-40B4-BE49-F238E27FC236}">
                <a16:creationId xmlns:a16="http://schemas.microsoft.com/office/drawing/2014/main" id="{4D9FA40F-648B-852D-9DAD-8B9305D9633C}"/>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1B3FABCA-80A6-2FE0-E513-9C461658A763}"/>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926BF45-213B-C063-75CC-4A2F0D6050B3}"/>
              </a:ext>
            </a:extLst>
          </p:cNvPr>
          <p:cNvSpPr txBox="1"/>
          <p:nvPr/>
        </p:nvSpPr>
        <p:spPr>
          <a:xfrm>
            <a:off x="2844597" y="812734"/>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454B360-C8FC-9D45-5F0F-7A087E3C9C97}"/>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AF588309-A6BE-AF11-A291-0BF7A3A4311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91AEBBEC-330C-7061-BEA9-5B6E255100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B7637C2B-7B7B-8CEA-32ED-A9A1853A6BB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 What is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a:t>
            </a: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competitive advantage.</a:t>
            </a:r>
          </a:p>
        </p:txBody>
      </p:sp>
    </p:spTree>
    <p:extLst>
      <p:ext uri="{BB962C8B-B14F-4D97-AF65-F5344CB8AC3E}">
        <p14:creationId xmlns:p14="http://schemas.microsoft.com/office/powerpoint/2010/main" val="58836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41249E1-34A7-5E68-18B3-1ECA655A0990}"/>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FBA2E5E8-2DB1-E686-1D07-06440CF8AE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A791E403-5E99-982D-CC0E-D027FD83E335}"/>
              </a:ext>
            </a:extLst>
          </p:cNvPr>
          <p:cNvSpPr txBox="1"/>
          <p:nvPr/>
        </p:nvSpPr>
        <p:spPr>
          <a:xfrm>
            <a:off x="4136812" y="661024"/>
            <a:ext cx="7673896" cy="1815882"/>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a:t>
            </a:r>
            <a:r>
              <a:rPr lang="ar-JO" sz="2800" b="1" dirty="0">
                <a:latin typeface="Tajawal Medium" panose="00000600000000000000" pitchFamily="2" charset="-78"/>
                <a:cs typeface="Tajawal Medium" panose="00000600000000000000" pitchFamily="2" charset="-78"/>
              </a:rPr>
              <a:t> </a:t>
            </a:r>
            <a:r>
              <a:rPr lang="en-US" sz="2800" b="1" dirty="0">
                <a:latin typeface="Tajawal Medium" panose="00000600000000000000" pitchFamily="2" charset="-78"/>
                <a:cs typeface="Tajawal Medium" panose="00000600000000000000" pitchFamily="2" charset="-78"/>
              </a:rPr>
              <a:t>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7C402F2-818C-E408-B602-C295144C3A7D}"/>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C2855701-69CD-C0E3-B22E-FDA5BABD91AE}"/>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8A45E49-2E5B-BF84-ACFF-B152185F0F55}"/>
              </a:ext>
            </a:extLst>
          </p:cNvPr>
          <p:cNvSpPr txBox="1"/>
          <p:nvPr/>
        </p:nvSpPr>
        <p:spPr>
          <a:xfrm>
            <a:off x="2929258" y="773111"/>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18AEEB0-9158-8C8D-CB77-F06637EE9108}"/>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BE1D91E9-C647-596A-E434-B808E882656D}"/>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4F694C88-D0CA-B3B3-2423-3E3EC743F0AA}"/>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BCD81274-ADD4-E6D7-EF33-49E37E16D712}"/>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Google has a competitive advantage over Facebook, Twitter, and Yahoo in digital advertising. In smartphones, Apple has achieved a competitive advantage over Samsung, Microsoft, and BlackBerry. A firm that is able to outperform its competitors or the industry average over a prolonged period of time has a </a:t>
            </a: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sustainable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9468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F034740-880B-FE3B-55A7-1988CD3DEE04}"/>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0F7B2332-E2CB-6DD6-EC7E-819140E835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7D365C74-E08B-0DC7-EC52-3ABFD2555016}"/>
              </a:ext>
            </a:extLst>
          </p:cNvPr>
          <p:cNvSpPr txBox="1"/>
          <p:nvPr/>
        </p:nvSpPr>
        <p:spPr>
          <a:xfrm>
            <a:off x="4136812" y="661024"/>
            <a:ext cx="7673896" cy="110799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a:t>
            </a:r>
            <a:r>
              <a:rPr lang="ar-JO"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Understanding the Big Picture</a:t>
            </a:r>
          </a:p>
          <a:p>
            <a:endParaRPr lang="en-US"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2DF8F45-5A1B-3166-D6EE-0ADC352DEC24}"/>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022FA938-8FA2-8907-54BA-473A318E8761}"/>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C8CD061-3C65-36B5-AA4E-054A8902BC6D}"/>
              </a:ext>
            </a:extLst>
          </p:cNvPr>
          <p:cNvSpPr txBox="1"/>
          <p:nvPr/>
        </p:nvSpPr>
        <p:spPr>
          <a:xfrm>
            <a:off x="2916791" y="815676"/>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184A41C-BCF4-F62F-A0F6-4356AF5AD46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0004044F-A02D-1D21-5AC6-105E578EE585}"/>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9873033E-E504-8775-03BE-212CA1F1A234}"/>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12C36BDD-1266-3523-A716-A85815FD2BE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If a firm underperforms its rivals or the industry average, it has a </a:t>
            </a: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competitive disadvantage</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For example, a 15 percent return on invested capital may sound like superior firm performance. In the consulting industry, though, where the average return on invested capital is often above 20 percent, such a return puts a firm at a competitive disadvantage. </a:t>
            </a:r>
          </a:p>
        </p:txBody>
      </p:sp>
    </p:spTree>
    <p:extLst>
      <p:ext uri="{BB962C8B-B14F-4D97-AF65-F5344CB8AC3E}">
        <p14:creationId xmlns:p14="http://schemas.microsoft.com/office/powerpoint/2010/main" val="2473354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595BC8-88E9-C4E2-1259-99D24A77DD18}"/>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BFD65AD7-F43C-1CDE-5BBE-0950FFFECDC9}"/>
              </a:ext>
            </a:extLst>
          </p:cNvPr>
          <p:cNvSpPr txBox="1"/>
          <p:nvPr/>
        </p:nvSpPr>
        <p:spPr>
          <a:xfrm>
            <a:off x="4136812" y="661024"/>
            <a:ext cx="7673896" cy="144655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32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8AE54F7-BC8C-E546-C542-97BAB8A47C37}"/>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55C04C15-31A9-D7AC-305E-0DAF616939D0}"/>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01</a:t>
            </a:r>
            <a:endParaRPr lang="en-US" sz="1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077151-C663-7C0B-7AF1-83BB6AEC5600}"/>
              </a:ext>
            </a:extLst>
          </p:cNvPr>
          <p:cNvSpPr txBox="1"/>
          <p:nvPr/>
        </p:nvSpPr>
        <p:spPr>
          <a:xfrm>
            <a:off x="2916791" y="815676"/>
            <a:ext cx="1091009"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5D2B425A-AC1E-40E8-75F0-86A5F10B6AD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29D3EB80-3B06-E0B4-1E5A-484FFD58965D}"/>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a:extLst>
              <a:ext uri="{FF2B5EF4-FFF2-40B4-BE49-F238E27FC236}">
                <a16:creationId xmlns:a16="http://schemas.microsoft.com/office/drawing/2014/main" id="{A411BF88-F336-6F6C-7228-7EAC86512C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0" name="Rectangle: Rounded Corners 9">
            <a:extLst>
              <a:ext uri="{FF2B5EF4-FFF2-40B4-BE49-F238E27FC236}">
                <a16:creationId xmlns:a16="http://schemas.microsoft.com/office/drawing/2014/main" id="{7878DAC9-BD53-918E-BEB7-D4F7166E0C48}"/>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In contrast, if a firm’s return on invested capital is 2 percent in a declining industry, like newspaper publishing, where the industry average has been negative (25 percent) for the past few years, then the firm has a competitive advantage. Should two or more firms perform at the same level, they have </a:t>
            </a: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competitive parity</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To gain a competitive advantage, a firm needs to provide either goods or services consumers value more highly than those of its competitors, or goods or services similar to the competitors’ at a lower price.</a:t>
            </a:r>
          </a:p>
        </p:txBody>
      </p:sp>
      <p:pic>
        <p:nvPicPr>
          <p:cNvPr id="11" name="Picture 10">
            <a:extLst>
              <a:ext uri="{FF2B5EF4-FFF2-40B4-BE49-F238E27FC236}">
                <a16:creationId xmlns:a16="http://schemas.microsoft.com/office/drawing/2014/main" id="{92E97FF9-DCA2-13D8-9145-DD16C47505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385905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F7C4D98-F3B1-297F-0489-8D7D56497101}"/>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54405867-C5AE-3955-49DF-4F5F8C9647DB}"/>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033FFFFA-1E22-A2B8-CB7E-235A5D5F9F01}"/>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909755-C905-A9B1-5CD0-20A1F17B6406}"/>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153BA028-9715-B362-56CE-C2B5123D0669}"/>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2D7A30E-AE67-A8E8-9882-0F258539FD79}"/>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7C7B821-8D43-7191-085B-7B7B5A13FA52}"/>
              </a:ext>
            </a:extLst>
          </p:cNvPr>
          <p:cNvSpPr txBox="1"/>
          <p:nvPr/>
        </p:nvSpPr>
        <p:spPr>
          <a:xfrm>
            <a:off x="762000" y="1698327"/>
            <a:ext cx="10541000" cy="4401205"/>
          </a:xfrm>
          <a:prstGeom prst="rect">
            <a:avLst/>
          </a:prstGeom>
          <a:noFill/>
        </p:spPr>
        <p:txBody>
          <a:bodyPr wrap="square" rtlCol="0">
            <a:spAutoFit/>
          </a:bodyPr>
          <a:lstStyle/>
          <a:p>
            <a:pPr marL="0" indent="0" algn="just">
              <a:buNone/>
            </a:pPr>
            <a:r>
              <a:rPr lang="en-US" sz="2800" dirty="0"/>
              <a:t>In addition, operational effectiveness, marketing skills, and other functional expertise all strengthen a unique strategic position. Those capabilities, though, do not substitute for competitive strategy. Competing to be similar but just a bit better than your competitor is likely to be a recipe for cut-throat competition and low profit potential. Let’s take this idea to its extreme in a quick thought experiment: If all firms in the same industry pursued a low-cost position through application of competitive benchmarking, all firms would </a:t>
            </a:r>
            <a:r>
              <a:rPr lang="en-US" sz="2800" b="1" dirty="0"/>
              <a:t>have identical cost structures</a:t>
            </a:r>
            <a:r>
              <a:rPr lang="en-US" sz="2800" dirty="0"/>
              <a:t>. None could gain a </a:t>
            </a:r>
            <a:r>
              <a:rPr lang="en-US" sz="2800" b="1" dirty="0"/>
              <a:t>competitive advantage. </a:t>
            </a:r>
          </a:p>
          <a:p>
            <a:endParaRPr lang="en-US" sz="28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8522390-9FF2-9F97-152E-E28DE74DA9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5E8C1490-AB8D-EEA5-598F-E9464E8FB2B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10">
            <a:extLst>
              <a:ext uri="{FF2B5EF4-FFF2-40B4-BE49-F238E27FC236}">
                <a16:creationId xmlns:a16="http://schemas.microsoft.com/office/drawing/2014/main" id="{1FFA8503-66C6-6B83-C6E9-F9B994605B6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15327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7CE3998-E4E3-BE0D-ECF4-5AFBABEEF308}"/>
              </a:ext>
            </a:extLst>
          </p:cNvPr>
          <p:cNvSpPr>
            <a:spLocks noGrp="1"/>
          </p:cNvSpPr>
          <p:nvPr>
            <p:ph type="pic" sz="quarter" idx="10"/>
          </p:nvPr>
        </p:nvSpPr>
        <p:spPr/>
        <p:txBody>
          <a:bodyPr/>
          <a:lstStyle/>
          <a:p>
            <a:endParaRPr lang="en-US"/>
          </a:p>
        </p:txBody>
      </p:sp>
      <p:pic>
        <p:nvPicPr>
          <p:cNvPr id="5" name="Picture 4">
            <a:extLst>
              <a:ext uri="{FF2B5EF4-FFF2-40B4-BE49-F238E27FC236}">
                <a16:creationId xmlns:a16="http://schemas.microsoft.com/office/drawing/2014/main" id="{883AD991-820D-4C13-418D-6DC8F0998A3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03630C97-15E6-1C6C-3430-689B5A9D20E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81F299CB-E6BB-64CA-E15D-BEA327051CD7}"/>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CCCE0C75-8A01-2686-1E85-7FDEEA9324E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D975E9-8D48-1F53-21D2-4858519B6A76}"/>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9F77964-56AA-D47A-C0DC-188E80FEAF6A}"/>
              </a:ext>
            </a:extLst>
          </p:cNvPr>
          <p:cNvSpPr/>
          <p:nvPr/>
        </p:nvSpPr>
        <p:spPr>
          <a:xfrm>
            <a:off x="617280" y="16042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Everyone would be running faster, but nothing would change in terms of relative strategic positions. There would be little if any value creation for customers because companies would have no resources to invest in product and process improvements. Moreover, the least-efficient firms would be driven out, further reducing customer choice.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To gain a deeper understanding of what strategy is, it may be helpful to think about what strategy is not. Be on the lookout for the following major hallmarks of what strategy is NOT:</a:t>
            </a:r>
          </a:p>
        </p:txBody>
      </p:sp>
      <p:sp>
        <p:nvSpPr>
          <p:cNvPr id="11" name="TextBox 10">
            <a:extLst>
              <a:ext uri="{FF2B5EF4-FFF2-40B4-BE49-F238E27FC236}">
                <a16:creationId xmlns:a16="http://schemas.microsoft.com/office/drawing/2014/main" id="{BFAA839F-67FD-825F-BF77-5CD7A75047F1}"/>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C9F2B2D-30D2-3645-26D4-89FAF918918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3032310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70A6489-A677-A2B2-AD62-5F4F9DBD397B}"/>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B0E8C8DA-1C4F-990C-697E-6C4F4536F8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 Grandiose statements are not strategy. You may have heard firms say things like, “Our strategy is to win” or “We will be No. 1.” Twitter declared its “ambition is to have the largest audience in the world.” Such statements of desire, on their own, are not strategy. They provide little managerial guidance and often lead to goal conflict and confusion. Moreover, such wishful thinking frequently fails to address economic fundamentals. </a:t>
            </a:r>
            <a:r>
              <a:rPr kumimoji="0" lang="en-US" sz="2800" b="1" i="0" u="none" strike="noStrike" kern="1200" cap="none" spc="0" normalizeH="0" baseline="0" noProof="0">
                <a:ln>
                  <a:noFill/>
                </a:ln>
                <a:solidFill>
                  <a:schemeClr val="tx1"/>
                </a:solidFill>
                <a:effectLst/>
                <a:uLnTx/>
                <a:uFillTx/>
                <a:latin typeface="Calibri" panose="020F0502020204030204"/>
                <a:ea typeface="+mn-ea"/>
                <a:cs typeface="+mn-cs"/>
              </a:rPr>
              <a:t>As we will discuss in the next chapter, an effective vision and mission can lay the foundation upon which to craft a good strategy.</a:t>
            </a: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6EB1945-0C8E-C2E6-7A37-5A8CE58208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637C6E9-90D1-CF89-E050-058AC01AEEA4}"/>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45E38727-6F23-2EE7-84A3-456248C2E26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8FB89080-A85C-5D23-9630-4867B935006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6B44FC-A42C-0885-27F5-61E52CCAF4DE}"/>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E85AC3F-4FD3-9D12-50EA-A3FDEECD908D}"/>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F4B1DC-842E-C1EC-FC4F-ED3C73BE57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2659644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9C8F53A-663E-4B13-23D0-297794585005}"/>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A68ACC9D-CD9C-D7E0-2CE7-29E30BADC3BF}"/>
              </a:ext>
            </a:extLst>
          </p:cNvPr>
          <p:cNvSpPr/>
          <p:nvPr/>
        </p:nvSpPr>
        <p:spPr>
          <a:xfrm>
            <a:off x="689640" y="1753006"/>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 failure to face a competitive challenge is not strategy. If the firm does not define a clear competitive challenge, managers have no way of assessing whether they are making progress in addressing it. Managers at the now-defunct video rental chain Blockbuster, for example, failed to address the competitive challenges posed by new players Netflix, Redbox, Amazon Prime, and Hulu.</a:t>
            </a:r>
          </a:p>
        </p:txBody>
      </p:sp>
      <p:pic>
        <p:nvPicPr>
          <p:cNvPr id="4" name="Picture 3">
            <a:extLst>
              <a:ext uri="{FF2B5EF4-FFF2-40B4-BE49-F238E27FC236}">
                <a16:creationId xmlns:a16="http://schemas.microsoft.com/office/drawing/2014/main" id="{EFD17834-49AA-6CE8-5E1E-734D89BAA2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D19BADF0-69D9-C9D1-E085-8F5342FECBDE}"/>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5082FF61-6613-687A-AA67-F689F28C13FB}"/>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7AEDDA66-CDBB-1ABB-9121-461D5AFC98B9}"/>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F78A0E2-410A-7A6B-0C69-D6965AC323EF}"/>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6B9D664-3C88-8296-5152-94502B77FE3D}"/>
              </a:ext>
            </a:extLst>
          </p:cNvPr>
          <p:cNvSpPr txBox="1"/>
          <p:nvPr/>
        </p:nvSpPr>
        <p:spPr>
          <a:xfrm>
            <a:off x="2556932" y="452646"/>
            <a:ext cx="6813156" cy="1754326"/>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F48BF6-7C7D-F1A8-74D4-CCAE0FAFA54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3435411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DD8767D-1151-8CD5-C628-BCDB89CF1DA2}"/>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59E89D86-B680-FD85-3BE5-6F320D20DCB7}"/>
              </a:ext>
            </a:extLst>
          </p:cNvPr>
          <p:cNvSpPr/>
          <p:nvPr/>
        </p:nvSpPr>
        <p:spPr>
          <a:xfrm>
            <a:off x="762000" y="1587946"/>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Operational effectiveness, competitive benchmarking, or other tactical tools are not strategy.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People casually refer to a host of different policies and initiatives as some sort of strategy: pricing strategy, Internet strategy, alliance strategy, operations strategy, IT strategy, brand strategy, marketing strategy, HR strategy, China strategy, and so on.</a:t>
            </a:r>
          </a:p>
        </p:txBody>
      </p:sp>
      <p:sp>
        <p:nvSpPr>
          <p:cNvPr id="4" name="TextBox 3">
            <a:extLst>
              <a:ext uri="{FF2B5EF4-FFF2-40B4-BE49-F238E27FC236}">
                <a16:creationId xmlns:a16="http://schemas.microsoft.com/office/drawing/2014/main" id="{5AAB7C52-6656-AC3B-2BA0-DE47E6E71BCC}"/>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pic>
        <p:nvPicPr>
          <p:cNvPr id="5" name="Picture 4">
            <a:extLst>
              <a:ext uri="{FF2B5EF4-FFF2-40B4-BE49-F238E27FC236}">
                <a16:creationId xmlns:a16="http://schemas.microsoft.com/office/drawing/2014/main" id="{94E1FF22-5AD2-ABD4-2FD1-E27FB13ACD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72F28584-396F-BB96-CF28-BFFE98FA97F4}"/>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A1B4213D-46F8-AE00-8B1D-DBDD9E8BCFCB}"/>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EF8BC28B-F4F3-F19D-349C-E84D8E6AB9E5}"/>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7B2A6BD-06D3-5173-54BE-0215FC082F4F}"/>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9053B7-8B81-9D22-F2DC-AD9E08D564C0}"/>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11002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185766D-BF60-794F-60F8-F1C63843632B}"/>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C5A3321A-C2F6-9178-A62A-82DD33735867}"/>
              </a:ext>
            </a:extLst>
          </p:cNvPr>
          <p:cNvSpPr/>
          <p:nvPr/>
        </p:nvSpPr>
        <p:spPr>
          <a:xfrm>
            <a:off x="728662" y="1620042"/>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 Industry vs. Firm effects in determining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Firm performance is determined primarily by two factors: </a:t>
            </a:r>
            <a:r>
              <a:rPr kumimoji="0" lang="en-US" sz="2800" b="1" i="0" u="none" strike="noStrike" kern="1200" cap="none" spc="0" normalizeH="0" baseline="0" noProof="0">
                <a:ln>
                  <a:noFill/>
                </a:ln>
                <a:solidFill>
                  <a:schemeClr val="tx1"/>
                </a:solidFill>
                <a:effectLst/>
                <a:uLnTx/>
                <a:uFillTx/>
                <a:latin typeface="Calibri" panose="020F0502020204030204"/>
                <a:ea typeface="+mn-ea"/>
                <a:cs typeface="+mn-cs"/>
              </a:rPr>
              <a:t>industry and firm effects</a:t>
            </a: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 </a:t>
            </a:r>
            <a:r>
              <a:rPr kumimoji="0" lang="en-US" sz="2800" b="1" i="1" u="none" strike="noStrike" kern="1200" cap="none" spc="0" normalizeH="0" baseline="0" noProof="0">
                <a:ln>
                  <a:noFill/>
                </a:ln>
                <a:solidFill>
                  <a:schemeClr val="tx1"/>
                </a:solidFill>
                <a:effectLst/>
                <a:uLnTx/>
                <a:uFillTx/>
                <a:latin typeface="Calibri" panose="020F0502020204030204"/>
                <a:ea typeface="+mn-ea"/>
                <a:cs typeface="+mn-cs"/>
              </a:rPr>
              <a:t>Industry effects </a:t>
            </a: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describe the underlying economic structure of the industry. They attribute firm performance to the industry in which the firm competes. The structure of an industry is determined by elements common to all industries, elements such as entry and exit barriers, number and size of companies, and types of products and services offered. In a series of empirical studies, academic researchers have found that about 20 percent of a firm’s profitability depends on the industry it’s in.</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9CDF2D3-AE00-713B-7773-263804E779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98A52C9-0CD1-0D19-C90A-80EC10730FB9}"/>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6777CBFC-3797-D775-95D5-CA5AE6FF03F9}"/>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BA066D16-A241-7D4D-32E5-BFE7513B912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72F5E0D-2031-4A81-014F-749353941172}"/>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2284B74-5BCC-B1ED-7795-16048807565B}"/>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E7ADC-E6CC-9FA0-EE41-E4CAC0E9B4AC}"/>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3395188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4555FF-FCA2-1C6D-138B-DF471FAAB871}"/>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CF50A921-718F-C510-C057-0D344F48ADC4}"/>
              </a:ext>
            </a:extLst>
          </p:cNvPr>
          <p:cNvSpPr/>
          <p:nvPr/>
        </p:nvSpPr>
        <p:spPr>
          <a:xfrm>
            <a:off x="728662" y="1628417"/>
            <a:ext cx="10734675" cy="48761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chemeClr val="tx1"/>
                </a:solidFill>
                <a:effectLst/>
                <a:uLnTx/>
                <a:uFillTx/>
                <a:latin typeface="Calibri" panose="020F0502020204030204"/>
                <a:ea typeface="+mn-ea"/>
                <a:cs typeface="+mn-cs"/>
              </a:rPr>
              <a:t>Firm effects </a:t>
            </a: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attribute firm performance to the actions managers take. In Chapter 4,  we’ll look inside the firm to understand why firms within the same industry differ, and how differences among firms can lead to competitive advantage. For now, the key point is that managers’ actions tend to be more important in determining firm performance than the forces exerted on the firm by its external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Empirical research studies indicate that a firm’s strategy can explain up to 55 percent of its performance. Exhibit 1.1 shows these findings.</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71784F-FCA8-79B1-BED5-D498E3CADC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CA97FBE4-948A-5053-3DF2-900357DD5A90}"/>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740AA3FA-4A97-53AD-B371-5E5F998EAEA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7868F437-EE6C-A721-83B1-2F0E0B467AEE}"/>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17160B8-4E03-76CE-9F0C-3ADA1691C85D}"/>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47F0F85-25DA-10A7-BC7E-4E5AF428FD54}"/>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F311DA6-8E2D-30F5-62DE-787A2A6021A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156303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D36C059-0BBE-EA67-4092-A29E5E250D72}"/>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A62C1C59-ABF3-6AE8-664B-E3C7F1FF40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Rectangle 3">
            <a:extLst>
              <a:ext uri="{FF2B5EF4-FFF2-40B4-BE49-F238E27FC236}">
                <a16:creationId xmlns:a16="http://schemas.microsoft.com/office/drawing/2014/main" id="{F835AFF2-146F-385B-4DC1-019C220BAAA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4">
            <a:extLst>
              <a:ext uri="{FF2B5EF4-FFF2-40B4-BE49-F238E27FC236}">
                <a16:creationId xmlns:a16="http://schemas.microsoft.com/office/drawing/2014/main" id="{8EBA5215-6BD0-BD1C-C2FF-B123978F8BF6}"/>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8EB99DFA-D7BE-AD1D-D93A-6BECEFCCF59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6A97F7C-8FAA-D14A-8A9C-B4CE333DA4FF}"/>
              </a:ext>
            </a:extLst>
          </p:cNvPr>
          <p:cNvSpPr txBox="1"/>
          <p:nvPr/>
        </p:nvSpPr>
        <p:spPr>
          <a:xfrm>
            <a:off x="1199628" y="421947"/>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8" name="Content Placeholder 4">
            <a:extLst>
              <a:ext uri="{FF2B5EF4-FFF2-40B4-BE49-F238E27FC236}">
                <a16:creationId xmlns:a16="http://schemas.microsoft.com/office/drawing/2014/main" id="{4E2D672E-696D-4C2C-A707-3746E0A50CB0}"/>
              </a:ext>
            </a:extLst>
          </p:cNvPr>
          <p:cNvPicPr>
            <a:picLocks noChangeAspect="1"/>
          </p:cNvPicPr>
          <p:nvPr/>
        </p:nvPicPr>
        <p:blipFill>
          <a:blip r:embed="rId3"/>
          <a:stretch>
            <a:fillRect/>
          </a:stretch>
        </p:blipFill>
        <p:spPr>
          <a:xfrm>
            <a:off x="1958108" y="1812437"/>
            <a:ext cx="9011595" cy="4521896"/>
          </a:xfrm>
          <a:prstGeom prst="rect">
            <a:avLst/>
          </a:prstGeom>
        </p:spPr>
      </p:pic>
      <p:sp>
        <p:nvSpPr>
          <p:cNvPr id="9" name="TextBox 8">
            <a:extLst>
              <a:ext uri="{FF2B5EF4-FFF2-40B4-BE49-F238E27FC236}">
                <a16:creationId xmlns:a16="http://schemas.microsoft.com/office/drawing/2014/main" id="{4CA0C774-C86F-055A-C36D-73AE7654BDC0}"/>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629D9C-E2B9-8471-63A0-033D088488E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208967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1CFA126-7926-063B-6E75-7A0E0C8173FF}"/>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24164E6D-34D4-A02E-0F67-417CC341B244}"/>
              </a:ext>
            </a:extLst>
          </p:cNvPr>
          <p:cNvSpPr/>
          <p:nvPr/>
        </p:nvSpPr>
        <p:spPr>
          <a:xfrm>
            <a:off x="698643" y="1545190"/>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63A24FAF-DB71-04DF-31AA-9508021695DB}"/>
              </a:ext>
            </a:extLst>
          </p:cNvPr>
          <p:cNvSpPr txBox="1"/>
          <p:nvPr/>
        </p:nvSpPr>
        <p:spPr>
          <a:xfrm>
            <a:off x="1284270" y="1728530"/>
            <a:ext cx="9010436" cy="5262979"/>
          </a:xfrm>
          <a:prstGeom prst="rect">
            <a:avLst/>
          </a:prstGeom>
          <a:noFill/>
        </p:spPr>
        <p:txBody>
          <a:bodyPr wrap="square" rtlCol="0">
            <a:spAutoFit/>
          </a:bodyPr>
          <a:lstStyle/>
          <a:p>
            <a:pPr marL="0" indent="0" algn="just">
              <a:buNone/>
            </a:pPr>
            <a:r>
              <a:rPr lang="en-US" sz="2800" b="1" dirty="0"/>
              <a:t>1.2.  Stakeholders and Competitive Advantage</a:t>
            </a:r>
          </a:p>
          <a:p>
            <a:pPr marL="0" indent="0" algn="just">
              <a:buNone/>
            </a:pPr>
            <a:r>
              <a:rPr lang="en-US" sz="2800" dirty="0"/>
              <a:t>Companies with a good strategy generate value for society. When firms compete in their own self-interest while obeying the law and acting ethically, they ultimately create value. Value creation occurs because companies with a good strategy are able to provide products or services to consumers at a price point that they can afford while making a profit at the same time. Both parties benefit from this trade as each captures a part of the value created. In so doing, they make society better.</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25D3639-BA60-D4DE-FF7F-9A148BBDFD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82F66739-7B18-FB2C-EA2F-5C7C20F0C328}"/>
              </a:ext>
            </a:extLst>
          </p:cNvPr>
          <p:cNvSpPr txBox="1"/>
          <p:nvPr/>
        </p:nvSpPr>
        <p:spPr>
          <a:xfrm>
            <a:off x="4328048" y="6400766"/>
            <a:ext cx="2616200" cy="400110"/>
          </a:xfrm>
          <a:prstGeom prst="rect">
            <a:avLst/>
          </a:prstGeom>
          <a:noFill/>
        </p:spPr>
        <p:txBody>
          <a:bodyPr wrap="square" rtlCol="0">
            <a:spAutoFit/>
          </a:bodyPr>
          <a:lstStyle/>
          <a:p>
            <a:pPr algn="ctr"/>
            <a:r>
              <a:rPr lang="en-US" sz="2000" dirty="0"/>
              <a:t> </a:t>
            </a:r>
          </a:p>
        </p:txBody>
      </p:sp>
      <p:sp>
        <p:nvSpPr>
          <p:cNvPr id="7" name="Rectangle 6">
            <a:extLst>
              <a:ext uri="{FF2B5EF4-FFF2-40B4-BE49-F238E27FC236}">
                <a16:creationId xmlns:a16="http://schemas.microsoft.com/office/drawing/2014/main" id="{F5445FC4-F68E-DA1F-6A1F-C87EEC8DD5F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EB38082C-CD70-5D5E-0504-B4161730A02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9" name="TextBox 8">
            <a:extLst>
              <a:ext uri="{FF2B5EF4-FFF2-40B4-BE49-F238E27FC236}">
                <a16:creationId xmlns:a16="http://schemas.microsoft.com/office/drawing/2014/main" id="{BDE2A7CF-B3A5-69CA-0D61-B4D631E50B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9DAE2A-D45D-B714-7C0C-922F4BCAAABB}"/>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7432D84-ABC5-0A93-B19A-9CEE0C38E122}"/>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71811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C50FEFC-A43D-551E-BF3E-FA4226E2B0A1}"/>
              </a:ext>
            </a:extLst>
          </p:cNvPr>
          <p:cNvSpPr>
            <a:spLocks noGrp="1"/>
          </p:cNvSpPr>
          <p:nvPr>
            <p:ph type="pic" sz="quarter" idx="10"/>
          </p:nvPr>
        </p:nvSpPr>
        <p:spPr/>
        <p:txBody>
          <a:bodyPr/>
          <a:lstStyle/>
          <a:p>
            <a:endParaRPr lang="en-US"/>
          </a:p>
        </p:txBody>
      </p:sp>
      <p:sp>
        <p:nvSpPr>
          <p:cNvPr id="3" name="Content Placeholder 3">
            <a:extLst>
              <a:ext uri="{FF2B5EF4-FFF2-40B4-BE49-F238E27FC236}">
                <a16:creationId xmlns:a16="http://schemas.microsoft.com/office/drawing/2014/main" id="{BA92DD03-D7F3-C8F9-35F4-798745CAA732}"/>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defRPr/>
            </a:pPr>
            <a:r>
              <a:rPr lang="en-US">
                <a:solidFill>
                  <a:schemeClr val="tx1"/>
                </a:solidFill>
                <a:latin typeface="Calibri" panose="020F0502020204030204"/>
              </a:rPr>
              <a:t>Value creation in turn lays the foundation for the benefits that successful economies can provide: education, public safety, and health care, among others. Superior performance allows a firm to reinvest some of its profits and to grow, which in turn provides more opportunities for employment and fulfilling careers. </a:t>
            </a:r>
          </a:p>
          <a:p>
            <a:endParaRPr lang="en-GB" dirty="0">
              <a:solidFill>
                <a:schemeClr val="tx1"/>
              </a:solidFill>
            </a:endParaRPr>
          </a:p>
        </p:txBody>
      </p:sp>
      <p:sp>
        <p:nvSpPr>
          <p:cNvPr id="4" name="Rectangle 3">
            <a:extLst>
              <a:ext uri="{FF2B5EF4-FFF2-40B4-BE49-F238E27FC236}">
                <a16:creationId xmlns:a16="http://schemas.microsoft.com/office/drawing/2014/main" id="{0908BA1C-D02B-5082-3B3D-88ACD4CC6AEF}"/>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AEBA83B1-A54B-8C4A-4043-7845172225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52AD88F-79FE-EB94-37DE-3C2AF777CD9C}"/>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D910963-3673-9FA9-F000-7121A337131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FA740D46-4928-5741-00AB-44B747410075}"/>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160578A-F526-B4B1-29B7-0432246D876F}"/>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725341-335C-E297-648C-A4395AD8ABED}"/>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4059739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EA70145-63CF-3A36-8CD7-8C4E32B15972}"/>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9FDA85CB-655A-1209-9BB0-E6ED201C9F3A}"/>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 Stakeholder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Stakeholders have a vested claim or interest in the performance and continued survival of the firm. Stakeholders can be grouped by whether they are internal or external to a firm. As shown in Exhibit 1.2, internal stakeholders include stockholders, employees (including executives, managers, and workers), and board members. External stakeholders include customers, suppliers, alliance partners, creditors, unions, communities, governments at various levels, and the media.</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8FE0E56C-B051-0225-0D19-C94EEB222899}"/>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4A039FD8-8AB3-362E-783B-C3EEDDE2A4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D69F7F69-A21B-0DCC-51CA-2E37CF5B2780}"/>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AED8630-447D-5D51-178F-9C51EDFEFC1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BB910330-3AFD-07F6-11C5-0E0D39E69D02}"/>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E0EFE0F-5745-87CC-6D7C-FE86DC56D562}"/>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045FFF-EE9F-600B-C996-1543B9FA6DE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3997176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AD615CB-4348-07E7-7665-61CAEC3B6697}"/>
              </a:ext>
            </a:extLst>
          </p:cNvPr>
          <p:cNvSpPr>
            <a:spLocks noGrp="1"/>
          </p:cNvSpPr>
          <p:nvPr>
            <p:ph type="pic" sz="quarter" idx="10"/>
          </p:nvPr>
        </p:nvSpPr>
        <p:spPr/>
        <p:txBody>
          <a:bodyPr/>
          <a:lstStyle/>
          <a:p>
            <a:endParaRPr lang="en-US"/>
          </a:p>
        </p:txBody>
      </p:sp>
      <p:sp>
        <p:nvSpPr>
          <p:cNvPr id="3" name="Content Placeholder 3">
            <a:extLst>
              <a:ext uri="{FF2B5EF4-FFF2-40B4-BE49-F238E27FC236}">
                <a16:creationId xmlns:a16="http://schemas.microsoft.com/office/drawing/2014/main" id="{7FA41C5F-B946-8ACA-AD4E-36AE88147312}"/>
              </a:ext>
            </a:extLst>
          </p:cNvPr>
          <p:cNvSpPr txBox="1">
            <a:spLocks/>
          </p:cNvSpPr>
          <p:nvPr/>
        </p:nvSpPr>
        <p:spPr>
          <a:xfrm>
            <a:off x="838200" y="1642186"/>
            <a:ext cx="10515600" cy="4763167"/>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defRPr/>
            </a:pPr>
            <a:r>
              <a:rPr lang="en-US" dirty="0">
                <a:solidFill>
                  <a:schemeClr val="tx1"/>
                </a:solidFill>
                <a:latin typeface="Calibri" panose="020F0502020204030204"/>
              </a:rPr>
              <a:t>All stakeholders make specific contributions to a firm, which in turn provides different types of benefits to different stakeholders. Employees contribute their time and talents to the firm, receiving wages and salaries in exchange. Shareholders contribute capital in the hope that the stock will rise and the firm will pay dividends. Communities provide real estate, infrastructure, and public safety. In return, they expect that companies will pay taxes, provide employment, and not pollute the environment. The firm, therefore, is embedded in a multifaceted exchange relationship with a number of diverse internal and external stakeholders.</a:t>
            </a:r>
          </a:p>
          <a:p>
            <a:endParaRPr lang="en-GB" dirty="0">
              <a:solidFill>
                <a:schemeClr val="tx1"/>
              </a:solidFill>
            </a:endParaRPr>
          </a:p>
        </p:txBody>
      </p:sp>
      <p:sp>
        <p:nvSpPr>
          <p:cNvPr id="4" name="Rectangle 3">
            <a:extLst>
              <a:ext uri="{FF2B5EF4-FFF2-40B4-BE49-F238E27FC236}">
                <a16:creationId xmlns:a16="http://schemas.microsoft.com/office/drawing/2014/main" id="{C8967A94-1F3B-4DD3-C852-5419D63AB69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E38FB7B1-0AAC-2B10-902D-B827D349E7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7A520CE8-F530-B6E3-7DC1-D2FB6B1EE9F7}"/>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BEBA072-172A-B82E-9F0D-8EBA452F9A4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2C63F0E7-7F0F-B252-C598-93C46B2A1F2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7EA8F96-1CBC-FC02-E340-67415CF71FB5}"/>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2C7441-6B5B-7888-8547-7B3B110545DB}"/>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41614313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B43947D-6E17-F560-4EA3-0E7969228CFC}"/>
              </a:ext>
            </a:extLst>
          </p:cNvPr>
          <p:cNvSpPr>
            <a:spLocks noGrp="1"/>
          </p:cNvSpPr>
          <p:nvPr>
            <p:ph type="pic" sz="quarter" idx="10"/>
          </p:nvPr>
        </p:nvSpPr>
        <p:spPr/>
        <p:txBody>
          <a:bodyPr/>
          <a:lstStyle/>
          <a:p>
            <a:endParaRPr lang="en-US" dirty="0"/>
          </a:p>
        </p:txBody>
      </p:sp>
      <p:sp>
        <p:nvSpPr>
          <p:cNvPr id="7" name="Rectangle: Rounded Corners 6">
            <a:extLst>
              <a:ext uri="{FF2B5EF4-FFF2-40B4-BE49-F238E27FC236}">
                <a16:creationId xmlns:a16="http://schemas.microsoft.com/office/drawing/2014/main" id="{EBFBAF84-EE8F-CB9F-1D3B-DC222893F562}"/>
              </a:ext>
            </a:extLst>
          </p:cNvPr>
          <p:cNvSpPr/>
          <p:nvPr/>
        </p:nvSpPr>
        <p:spPr>
          <a:xfrm>
            <a:off x="838200" y="1889346"/>
            <a:ext cx="10515600"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If any stakeholder withholds participation in the firm’s exchange relationships, it can negatively affect firm performance. The aerospace company Boeing, for example, has a long history of acrimonious labor relations, leading to walk-outs and strikes. This in turn has not only delayed production of airplanes but also raised costs. Borrowers who purchased subprime mortgages are stakeholders (in this case, customers) of financial institutions. When they defaulted in large numbers, they threatened the survival of these financial institutions and, ultimately, of the entire financial system.</a:t>
            </a:r>
          </a:p>
        </p:txBody>
      </p:sp>
      <p:sp>
        <p:nvSpPr>
          <p:cNvPr id="8" name="Rectangle 7">
            <a:extLst>
              <a:ext uri="{FF2B5EF4-FFF2-40B4-BE49-F238E27FC236}">
                <a16:creationId xmlns:a16="http://schemas.microsoft.com/office/drawing/2014/main" id="{90FA42B5-6C33-F6E5-60E0-6D4F275988DF}"/>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9" name="Picture 8">
            <a:extLst>
              <a:ext uri="{FF2B5EF4-FFF2-40B4-BE49-F238E27FC236}">
                <a16:creationId xmlns:a16="http://schemas.microsoft.com/office/drawing/2014/main" id="{EC16983F-E024-D1BA-87CF-B7CEECD70E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7641B711-79F4-D4CB-07E5-6F1DE23BA458}"/>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BB6E154A-B876-AFC5-3651-A7FF6F00389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12" name="TextBox 11">
            <a:extLst>
              <a:ext uri="{FF2B5EF4-FFF2-40B4-BE49-F238E27FC236}">
                <a16:creationId xmlns:a16="http://schemas.microsoft.com/office/drawing/2014/main" id="{B97938BF-6846-F846-1F9F-B12E8BE0F745}"/>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288C9C5-5534-706B-BB4F-4C26AE03933F}"/>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10B749BF-930C-A0D9-3307-675D1064D9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960812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E3362CE-305B-DF23-0FDE-FA02D092A438}"/>
              </a:ext>
            </a:extLst>
          </p:cNvPr>
          <p:cNvSpPr>
            <a:spLocks noGrp="1"/>
          </p:cNvSpPr>
          <p:nvPr>
            <p:ph type="pic" sz="quarter" idx="10"/>
          </p:nvPr>
        </p:nvSpPr>
        <p:spPr/>
        <p:txBody>
          <a:bodyPr/>
          <a:lstStyle/>
          <a:p>
            <a:endParaRPr lang="en-US"/>
          </a:p>
        </p:txBody>
      </p:sp>
      <p:sp>
        <p:nvSpPr>
          <p:cNvPr id="3" name="Rectangle: Rounded Corners 2">
            <a:extLst>
              <a:ext uri="{FF2B5EF4-FFF2-40B4-BE49-F238E27FC236}">
                <a16:creationId xmlns:a16="http://schemas.microsoft.com/office/drawing/2014/main" id="{A0C5EC76-F489-47C6-C7BC-AA76E1A85BB3}"/>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Stakeholder strategy is an integrative approach to managing a diverse set of stakeholders effectively in order to gain and sustain competitive advantage. The unit of analysis is the web of exchange relationships a firm has with its stakeholders (see Exhibit  1.2). Stakeholder strategy allows firms to analyze and manage how various external and internal stakeholders interact to jointly create and trade value.</a:t>
            </a:r>
          </a:p>
        </p:txBody>
      </p:sp>
      <p:sp>
        <p:nvSpPr>
          <p:cNvPr id="4" name="Rectangle 3">
            <a:extLst>
              <a:ext uri="{FF2B5EF4-FFF2-40B4-BE49-F238E27FC236}">
                <a16:creationId xmlns:a16="http://schemas.microsoft.com/office/drawing/2014/main" id="{07788798-F47C-524E-CBB6-5DC10F5B4136}"/>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6AAD9C0F-2480-048F-D396-2D8DF7EDF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6B87533E-DB22-D6D0-B694-44CBC72A5ACE}"/>
              </a:ext>
            </a:extLst>
          </p:cNvPr>
          <p:cNvSpPr txBox="1"/>
          <p:nvPr/>
        </p:nvSpPr>
        <p:spPr>
          <a:xfrm>
            <a:off x="2556932" y="452646"/>
            <a:ext cx="6813156" cy="1754326"/>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626CC7E6-E1E0-5AB4-4774-68E47F0DCA5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57EF900E-ED8E-ACD5-FAF5-A4CB407D46E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9A58D45-BDCA-A002-2B12-D4116738318B}"/>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05498F-74B6-BFE0-07DB-78F6A0099B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412432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24F8D88-6FB4-6823-42AC-781C2DB12DEF}"/>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9E2F7E33-D150-720E-6A8A-038A94B314B5}"/>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 name="Picture 3">
            <a:extLst>
              <a:ext uri="{FF2B5EF4-FFF2-40B4-BE49-F238E27FC236}">
                <a16:creationId xmlns:a16="http://schemas.microsoft.com/office/drawing/2014/main" id="{4983CC52-F945-3EE1-D4D8-EC6DE5D6F65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67D53D47-154C-9C76-35DC-003EA901C272}"/>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9C3179AD-BCFF-0664-3FCA-A6E26629683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7FD0E29D-3223-8D4C-28DE-88B3D5698F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9045CB9-F08A-743A-D040-417DE5F52F3B}"/>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9" name="Content Placeholder 3">
            <a:extLst>
              <a:ext uri="{FF2B5EF4-FFF2-40B4-BE49-F238E27FC236}">
                <a16:creationId xmlns:a16="http://schemas.microsoft.com/office/drawing/2014/main" id="{5315A38A-F1C1-108A-F2E0-72E5596FC18F}"/>
              </a:ext>
            </a:extLst>
          </p:cNvPr>
          <p:cNvPicPr>
            <a:picLocks noChangeAspect="1"/>
          </p:cNvPicPr>
          <p:nvPr/>
        </p:nvPicPr>
        <p:blipFill>
          <a:blip r:embed="rId3"/>
          <a:stretch>
            <a:fillRect/>
          </a:stretch>
        </p:blipFill>
        <p:spPr>
          <a:xfrm>
            <a:off x="1130948" y="1688225"/>
            <a:ext cx="10098706" cy="4712541"/>
          </a:xfrm>
          <a:prstGeom prst="rect">
            <a:avLst/>
          </a:prstGeom>
        </p:spPr>
      </p:pic>
      <p:sp>
        <p:nvSpPr>
          <p:cNvPr id="10" name="TextBox 9">
            <a:extLst>
              <a:ext uri="{FF2B5EF4-FFF2-40B4-BE49-F238E27FC236}">
                <a16:creationId xmlns:a16="http://schemas.microsoft.com/office/drawing/2014/main" id="{9E5DCE01-0B0A-E177-0292-E81B0A943C15}"/>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760652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546269E-8804-1274-7E67-DB8DE409DD2F}"/>
              </a:ext>
            </a:extLst>
          </p:cNvPr>
          <p:cNvSpPr>
            <a:spLocks noGrp="1"/>
          </p:cNvSpPr>
          <p:nvPr>
            <p:ph type="pic" sz="quarter" idx="10"/>
          </p:nvPr>
        </p:nvSpPr>
        <p:spPr/>
        <p:txBody>
          <a:bodyPr/>
          <a:lstStyle/>
          <a:p>
            <a:endParaRPr lang="en-US"/>
          </a:p>
        </p:txBody>
      </p:sp>
      <p:sp>
        <p:nvSpPr>
          <p:cNvPr id="3" name="Content Placeholder 3">
            <a:extLst>
              <a:ext uri="{FF2B5EF4-FFF2-40B4-BE49-F238E27FC236}">
                <a16:creationId xmlns:a16="http://schemas.microsoft.com/office/drawing/2014/main" id="{35863518-5C86-202C-5611-34102B725022}"/>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defRPr/>
            </a:pPr>
            <a:r>
              <a:rPr lang="en-US">
                <a:solidFill>
                  <a:schemeClr val="tx1"/>
                </a:solidFill>
                <a:latin typeface="Calibri" panose="020F0502020204030204"/>
              </a:rPr>
              <a:t>A core tenet of stakeholder strategy is that a single-minded focus on shareholders alone exposes a firm to undue risks. Simply putting shareholder interest above all else can undermine economic performance and even threaten the very survival of the enterprise. The strategist, therefore, must under-stand the complex web of exchange relationships among different stakeholders. </a:t>
            </a:r>
          </a:p>
          <a:p>
            <a:endParaRPr lang="en-GB" dirty="0">
              <a:solidFill>
                <a:schemeClr val="tx1"/>
              </a:solidFill>
            </a:endParaRPr>
          </a:p>
        </p:txBody>
      </p:sp>
      <p:sp>
        <p:nvSpPr>
          <p:cNvPr id="4" name="Rectangle 3">
            <a:extLst>
              <a:ext uri="{FF2B5EF4-FFF2-40B4-BE49-F238E27FC236}">
                <a16:creationId xmlns:a16="http://schemas.microsoft.com/office/drawing/2014/main" id="{B768CB3F-4006-0D3F-B601-02BE680BE865}"/>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F5B3E5AB-53AF-9EF3-820E-D76387C851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6FB9B2F-09AA-149E-B0B3-8435F156FC5C}"/>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D8C1ACD8-99D7-BE58-3417-B0F094465FB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86A87CB5-0BE8-6307-876B-3AF22CA41D0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ACE4A2B-F188-91D9-9845-E5D5FC252895}"/>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DA6279-04FC-1D75-FFA6-3EFC93143EA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011319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3B929A-3A9E-C652-AACD-DE65DE9F33D5}"/>
              </a:ext>
            </a:extLst>
          </p:cNvPr>
          <p:cNvSpPr>
            <a:spLocks noGrp="1"/>
          </p:cNvSpPr>
          <p:nvPr>
            <p:ph type="pic" sz="quarter" idx="10"/>
          </p:nvPr>
        </p:nvSpPr>
        <p:spPr/>
        <p:txBody>
          <a:bodyPr/>
          <a:lstStyle/>
          <a:p>
            <a:endParaRPr lang="en-US"/>
          </a:p>
        </p:txBody>
      </p:sp>
      <p:sp>
        <p:nvSpPr>
          <p:cNvPr id="3" name="Rectangle 2">
            <a:extLst>
              <a:ext uri="{FF2B5EF4-FFF2-40B4-BE49-F238E27FC236}">
                <a16:creationId xmlns:a16="http://schemas.microsoft.com/office/drawing/2014/main" id="{73A160A8-4B71-A4F2-BC99-06FD417E5963}"/>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With that understanding, the firm can proactively shape the various relationships to maximize the joint value created and manage the distribution of this larger pie in a fair and transparent manner. Effective stakeholder management exemplifies how managers can act to improve firm performance, thereby enhancing the firm’s competitive advantage and the likelihood of its continued survival.</a:t>
            </a:r>
          </a:p>
        </p:txBody>
      </p:sp>
      <p:sp>
        <p:nvSpPr>
          <p:cNvPr id="4" name="Rectangle 3">
            <a:extLst>
              <a:ext uri="{FF2B5EF4-FFF2-40B4-BE49-F238E27FC236}">
                <a16:creationId xmlns:a16="http://schemas.microsoft.com/office/drawing/2014/main" id="{080F5E43-1A94-372C-7502-5F303F1DB8EF}"/>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BA3992DA-3CDB-AA60-C9AD-0C0EA2D921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TextBox 5">
            <a:extLst>
              <a:ext uri="{FF2B5EF4-FFF2-40B4-BE49-F238E27FC236}">
                <a16:creationId xmlns:a16="http://schemas.microsoft.com/office/drawing/2014/main" id="{2DEABDB4-88D8-48CC-CADA-0CAD714C9C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7" name="TextBox 6">
            <a:extLst>
              <a:ext uri="{FF2B5EF4-FFF2-40B4-BE49-F238E27FC236}">
                <a16:creationId xmlns:a16="http://schemas.microsoft.com/office/drawing/2014/main" id="{BD8FE637-9CA3-23EF-66CB-2D7D90D45294}"/>
              </a:ext>
            </a:extLst>
          </p:cNvPr>
          <p:cNvSpPr txBox="1"/>
          <p:nvPr/>
        </p:nvSpPr>
        <p:spPr>
          <a:xfrm>
            <a:off x="2419267" y="210193"/>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8C263AC-8DDE-C546-7A43-3B5B351AD20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9" name="TextBox 8">
            <a:extLst>
              <a:ext uri="{FF2B5EF4-FFF2-40B4-BE49-F238E27FC236}">
                <a16:creationId xmlns:a16="http://schemas.microsoft.com/office/drawing/2014/main" id="{BEC6AB6D-EA8F-2ACD-CAE8-6E8720B95E3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598163-1CE1-8038-BACF-6C7D69EBA23F}"/>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2860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46C9DBD-613E-F100-B407-EF2D2C3BF1AF}"/>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2ED8303A-7F94-06CB-AB60-22CA5B822D80}"/>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9FFFE12-FA19-6A73-E8DB-FBAD052DA5A5}"/>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CB46B93F-7C8A-8760-FC05-56B7D84FC3A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5B1F958-2A94-8824-D659-AD3AB3ABCA01}"/>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BCF705E-DC16-20B9-B940-D10452C8D172}"/>
              </a:ext>
            </a:extLst>
          </p:cNvPr>
          <p:cNvSpPr/>
          <p:nvPr/>
        </p:nvSpPr>
        <p:spPr>
          <a:xfrm>
            <a:off x="946131" y="1781877"/>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Stakeholder impact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The key challenge of stakeholder strategy is to effectively balance the needs of various stakeholders. The firm needs to ensure that its primary stakeholders—the firm’s share-holders and other investors—achieve their objectives. At the same time, the firm needs to recognize and address the concerns of other stakeholders—employees, suppliers, and customers—in an ethical and fair manner, so that they too are satisfied. This all sounds good in theory, but how can managers go about this in practice?</a:t>
            </a:r>
          </a:p>
        </p:txBody>
      </p:sp>
      <p:pic>
        <p:nvPicPr>
          <p:cNvPr id="8" name="Picture 7">
            <a:extLst>
              <a:ext uri="{FF2B5EF4-FFF2-40B4-BE49-F238E27FC236}">
                <a16:creationId xmlns:a16="http://schemas.microsoft.com/office/drawing/2014/main" id="{A3914FF8-B5A9-7D7C-E9F0-9CDE82F19D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1588CB90-A47B-1204-3401-BF5E25D1B365}"/>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61F07489-220D-71CF-257C-6C261FBAA8F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10926217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1ADF127-E68B-3D0C-CEF9-E7CB85430B61}"/>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B802F31B-62A5-E2D5-CB02-32E035583B89}"/>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90CE6B9-FC8F-6239-628B-CF840A51953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4CC3D5F0-0E4A-922D-E3EC-5AEF08BF8FB9}"/>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255F58-FD3A-4D82-52A4-EEC4A352371D}"/>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7F73EA04-163E-D03B-9371-60052F083807}"/>
              </a:ext>
            </a:extLst>
          </p:cNvPr>
          <p:cNvSpPr/>
          <p:nvPr/>
        </p:nvSpPr>
        <p:spPr>
          <a:xfrm>
            <a:off x="1133854" y="1781877"/>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chemeClr val="tx1"/>
                </a:solidFill>
                <a:effectLst/>
                <a:uLnTx/>
                <a:uFillTx/>
                <a:latin typeface="Calibri" panose="020F0502020204030204"/>
                <a:ea typeface="+mn-ea"/>
                <a:cs typeface="+mn-cs"/>
              </a:rPr>
              <a:t>Stakeholder impact analysis </a:t>
            </a: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provides a decision tool with which managers can recognize, prioritize, and address the needs of different stakeholders. This tool helps the firm achieve a competitive advantage while acting as a good corporate citizen. Stakeholder impact analysis takes managers through a five-step process of recognizing stakeholders’ claims. In each step, managers must pay particular attention to three important stakeholder attributes: power, legitimacy, and urgency.</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8622BFBF-6F9E-2B7B-1239-80B934AC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4CA3D3CB-8EE0-C59C-1017-BE82760F26B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FC9C4740-9BDD-30C6-A364-6A6BEAE62A8C}"/>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868611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0F1E393-BDA3-914F-9510-C3AC7D956C6C}"/>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F4ECC7B7-CF7E-47FF-7DBF-ABA80FA0C4DC}"/>
              </a:ext>
            </a:extLst>
          </p:cNvPr>
          <p:cNvSpPr txBox="1"/>
          <p:nvPr/>
        </p:nvSpPr>
        <p:spPr>
          <a:xfrm>
            <a:off x="2556932" y="45264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33D28EF1-AFB4-A625-8D9E-26084D7BFB1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AA834127-1307-3505-8FB8-457B0309BE8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6DDC298-4A5D-C248-B96D-A4933523C055}"/>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6280FAC6-79AD-E6C9-AEE6-822121747F86}"/>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A stakeholder has power over a company when it can get the company to do something that it would not otherwise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A stakeholder has a legitimate claim when it is perceived to be legally valid or otherwise appropriate.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A stakeholder has an urgent claim when it requires a company’s immediate attention and response.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Exhibit 1.3 depicts the five steps in stakeholder impact analysis and the key questions to be asked. Let’s look at each step in detail.</a:t>
            </a:r>
          </a:p>
        </p:txBody>
      </p:sp>
      <p:pic>
        <p:nvPicPr>
          <p:cNvPr id="8" name="Picture 7">
            <a:extLst>
              <a:ext uri="{FF2B5EF4-FFF2-40B4-BE49-F238E27FC236}">
                <a16:creationId xmlns:a16="http://schemas.microsoft.com/office/drawing/2014/main" id="{27232C94-1975-CD89-7C15-E514702B6A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0C1F20A3-A765-C391-60BC-31C4226FD212}"/>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3EEEB3C7-72E9-888F-269B-FB306A455BDB}"/>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8248519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213CE13-7A20-DEE8-232C-C75A0201A6C5}"/>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657ECFD1-0843-7CFB-263E-09DFE7969D68}"/>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DC3CD6B-7CA8-3D00-70EC-62B6B03269A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E4E3158F-A01E-6F27-FE1D-4428820C8179}"/>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2635D4-B1CF-A685-4F84-C885A2F40A2E}"/>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3B90B6C2-8A02-39FC-8184-00B215DF96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8" name="Content Placeholder 3">
            <a:extLst>
              <a:ext uri="{FF2B5EF4-FFF2-40B4-BE49-F238E27FC236}">
                <a16:creationId xmlns:a16="http://schemas.microsoft.com/office/drawing/2014/main" id="{3B78EEFC-BC11-E65D-F4FE-401974A3AAA5}"/>
              </a:ext>
            </a:extLst>
          </p:cNvPr>
          <p:cNvPicPr>
            <a:picLocks noChangeAspect="1"/>
          </p:cNvPicPr>
          <p:nvPr/>
        </p:nvPicPr>
        <p:blipFill>
          <a:blip r:embed="rId3"/>
          <a:stretch>
            <a:fillRect/>
          </a:stretch>
        </p:blipFill>
        <p:spPr>
          <a:xfrm>
            <a:off x="946131" y="1573031"/>
            <a:ext cx="10293797" cy="4719612"/>
          </a:xfrm>
          <a:prstGeom prst="rect">
            <a:avLst/>
          </a:prstGeom>
        </p:spPr>
      </p:pic>
      <p:sp>
        <p:nvSpPr>
          <p:cNvPr id="9" name="Rectangle 8">
            <a:extLst>
              <a:ext uri="{FF2B5EF4-FFF2-40B4-BE49-F238E27FC236}">
                <a16:creationId xmlns:a16="http://schemas.microsoft.com/office/drawing/2014/main" id="{2F4534A0-A9D9-E573-8318-559B691AA93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BC024CB8-8928-F9C5-5F77-329A18A9574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2683974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445103F-CF5B-D74B-B122-EFDC9DCA9456}"/>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C0EA167A-9BFB-E552-179B-19916DE1EB2E}"/>
              </a:ext>
            </a:extLst>
          </p:cNvPr>
          <p:cNvSpPr txBox="1"/>
          <p:nvPr/>
        </p:nvSpPr>
        <p:spPr>
          <a:xfrm>
            <a:off x="2556932" y="452646"/>
            <a:ext cx="6813156" cy="1323439"/>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D41C4E7-5350-B748-AD68-89A9CD4D6A1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5" name="TextBox 4">
            <a:extLst>
              <a:ext uri="{FF2B5EF4-FFF2-40B4-BE49-F238E27FC236}">
                <a16:creationId xmlns:a16="http://schemas.microsoft.com/office/drawing/2014/main" id="{AA14E94F-5C4D-7845-E1C8-BC94593BA2F5}"/>
              </a:ext>
            </a:extLst>
          </p:cNvPr>
          <p:cNvSpPr txBox="1"/>
          <p:nvPr/>
        </p:nvSpPr>
        <p:spPr>
          <a:xfrm>
            <a:off x="1199628" y="655527"/>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F020424-AE23-049B-150D-46A1EC0EB091}"/>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B39505E-CF79-9239-89B1-D72462CE79BE}"/>
              </a:ext>
            </a:extLst>
          </p:cNvPr>
          <p:cNvSpPr/>
          <p:nvPr/>
        </p:nvSpPr>
        <p:spPr>
          <a:xfrm>
            <a:off x="946131" y="1578857"/>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rPr>
              <a:t>1.3. The AFI Strategy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How do firms craft and execute a strategy that enhances their chances of achieving superior performance? A successful strategy details a set of actions that managers take to gain and sustain competitive advantage. Effectively managing the strategy process is the result of three broad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1.  Analyze (A)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2.  Formulate (F)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3.  Implement (I)</a:t>
            </a:r>
          </a:p>
        </p:txBody>
      </p:sp>
      <p:pic>
        <p:nvPicPr>
          <p:cNvPr id="8" name="Picture 7">
            <a:extLst>
              <a:ext uri="{FF2B5EF4-FFF2-40B4-BE49-F238E27FC236}">
                <a16:creationId xmlns:a16="http://schemas.microsoft.com/office/drawing/2014/main" id="{045C2618-2A6A-6CA5-E887-4BD33B0891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AFA3743-2575-7537-D5B5-939F8BF2D58E}"/>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29E6CEB0-FC27-B7AF-DDBA-EE6F6C136AB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983441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E3C8D6B-CD0B-4CC1-3891-505CB5311FD5}"/>
              </a:ext>
            </a:extLst>
          </p:cNvPr>
          <p:cNvSpPr>
            <a:spLocks noGrp="1"/>
          </p:cNvSpPr>
          <p:nvPr>
            <p:ph type="pic" sz="quarter" idx="10"/>
          </p:nvPr>
        </p:nvSpPr>
        <p:spPr/>
        <p:txBody>
          <a:bodyPr/>
          <a:lstStyle/>
          <a:p>
            <a:endParaRPr lang="en-US"/>
          </a:p>
        </p:txBody>
      </p:sp>
      <p:pic>
        <p:nvPicPr>
          <p:cNvPr id="3" name="Content Placeholder 3">
            <a:extLst>
              <a:ext uri="{FF2B5EF4-FFF2-40B4-BE49-F238E27FC236}">
                <a16:creationId xmlns:a16="http://schemas.microsoft.com/office/drawing/2014/main" id="{F7D69C09-28EA-0B1E-8604-47D0A64B7208}"/>
              </a:ext>
            </a:extLst>
          </p:cNvPr>
          <p:cNvPicPr>
            <a:picLocks noChangeAspect="1"/>
          </p:cNvPicPr>
          <p:nvPr/>
        </p:nvPicPr>
        <p:blipFill>
          <a:blip r:embed="rId2"/>
          <a:stretch>
            <a:fillRect/>
          </a:stretch>
        </p:blipFill>
        <p:spPr>
          <a:xfrm>
            <a:off x="915308" y="1463674"/>
            <a:ext cx="9615703" cy="4900773"/>
          </a:xfrm>
          <a:prstGeom prst="rect">
            <a:avLst/>
          </a:prstGeom>
        </p:spPr>
      </p:pic>
      <p:sp>
        <p:nvSpPr>
          <p:cNvPr id="4" name="TextBox 3">
            <a:extLst>
              <a:ext uri="{FF2B5EF4-FFF2-40B4-BE49-F238E27FC236}">
                <a16:creationId xmlns:a16="http://schemas.microsoft.com/office/drawing/2014/main" id="{882E480F-FDB1-BE70-47F8-77AED64FCB92}"/>
              </a:ext>
            </a:extLst>
          </p:cNvPr>
          <p:cNvSpPr txBox="1"/>
          <p:nvPr/>
        </p:nvSpPr>
        <p:spPr>
          <a:xfrm>
            <a:off x="2772690" y="116686"/>
            <a:ext cx="6813156"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FD37B1D-5441-051E-CB69-0EB9567315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FBC0327E-1BBE-BD13-FA10-503B927F2D67}"/>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7" name="TextBox 6">
            <a:extLst>
              <a:ext uri="{FF2B5EF4-FFF2-40B4-BE49-F238E27FC236}">
                <a16:creationId xmlns:a16="http://schemas.microsoft.com/office/drawing/2014/main" id="{474C96F6-92D1-2BAE-B281-E30784BA9229}"/>
              </a:ext>
            </a:extLst>
          </p:cNvPr>
          <p:cNvSpPr txBox="1"/>
          <p:nvPr/>
        </p:nvSpPr>
        <p:spPr>
          <a:xfrm>
            <a:off x="1130948" y="494380"/>
            <a:ext cx="966228"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DC90E8-A4FB-4495-0030-2B458D41F76B}"/>
              </a:ext>
            </a:extLst>
          </p:cNvPr>
          <p:cNvSpPr txBox="1"/>
          <p:nvPr/>
        </p:nvSpPr>
        <p:spPr>
          <a:xfrm>
            <a:off x="1130948" y="296823"/>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9E3D55A5-7153-0E71-94D7-9A2CA4F4F3B5}"/>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a:extLst>
              <a:ext uri="{FF2B5EF4-FFF2-40B4-BE49-F238E27FC236}">
                <a16:creationId xmlns:a16="http://schemas.microsoft.com/office/drawing/2014/main" id="{28B1E1E7-3546-A0BB-AE6E-987C4AA33CC9}"/>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Tree>
    <p:extLst>
      <p:ext uri="{BB962C8B-B14F-4D97-AF65-F5344CB8AC3E}">
        <p14:creationId xmlns:p14="http://schemas.microsoft.com/office/powerpoint/2010/main" val="2734119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96A1FDC-1797-20B4-8BE7-018E238218E6}"/>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321BD03B-73AA-818D-1329-45AAC7FF5112}"/>
              </a:ext>
            </a:extLst>
          </p:cNvPr>
          <p:cNvSpPr txBox="1"/>
          <p:nvPr/>
        </p:nvSpPr>
        <p:spPr>
          <a:xfrm>
            <a:off x="4136812" y="661024"/>
            <a:ext cx="7673896" cy="144655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32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DF54883-7F55-303B-57CD-59D3D570D95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9F4D0B8C-D7B4-CA12-1AA9-4136B465D6C8}"/>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A27C9589-15B7-3C6C-840C-45FA57C8DDE1}"/>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7674F878-01E9-86FA-C556-7873547F9F70}"/>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FE746350-7BCF-53DC-0AA0-FE367A388017}"/>
              </a:ext>
            </a:extLst>
          </p:cNvPr>
          <p:cNvSpPr txBox="1"/>
          <p:nvPr/>
        </p:nvSpPr>
        <p:spPr>
          <a:xfrm>
            <a:off x="2806816" y="984189"/>
            <a:ext cx="995803"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7CD847A-C264-CE05-F2DB-19D2403BBA4C}"/>
              </a:ext>
            </a:extLst>
          </p:cNvPr>
          <p:cNvSpPr txBox="1"/>
          <p:nvPr/>
        </p:nvSpPr>
        <p:spPr>
          <a:xfrm>
            <a:off x="2776182" y="706412"/>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3FA864-8BA6-B9D9-F6ED-C598446250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E0A1EFC0-6D12-435D-4429-1C1B896B6131}"/>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Strategy Analysis (A)Topics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Strategic leadership and the strategy process: What roles do strategic leaders play? What are the firm’s vision, mission, and values? What is the firm’s process for creating strategy and how does strategy come about?(Chapter 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External analysis: What effects do forces in the external environment have on the firm’s potential to gain and sustain a competitive advantage? How should the firm deal with them?(Chapter 3)</a:t>
            </a:r>
          </a:p>
        </p:txBody>
      </p:sp>
    </p:spTree>
    <p:extLst>
      <p:ext uri="{BB962C8B-B14F-4D97-AF65-F5344CB8AC3E}">
        <p14:creationId xmlns:p14="http://schemas.microsoft.com/office/powerpoint/2010/main" val="4243716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96EF820-652B-4A2E-B17A-8B396C063F0D}"/>
              </a:ext>
            </a:extLst>
          </p:cNvPr>
          <p:cNvSpPr>
            <a:spLocks noGrp="1"/>
          </p:cNvSpPr>
          <p:nvPr>
            <p:ph type="pic" sz="quarter" idx="10"/>
          </p:nvPr>
        </p:nvSpPr>
        <p:spPr/>
        <p:txBody>
          <a:bodyPr/>
          <a:lstStyle/>
          <a:p>
            <a:endParaRPr lang="en-US"/>
          </a:p>
        </p:txBody>
      </p:sp>
      <p:sp>
        <p:nvSpPr>
          <p:cNvPr id="3" name="TextBox 2">
            <a:extLst>
              <a:ext uri="{FF2B5EF4-FFF2-40B4-BE49-F238E27FC236}">
                <a16:creationId xmlns:a16="http://schemas.microsoft.com/office/drawing/2014/main" id="{43C84715-6425-5088-4E7D-C1F235D8257F}"/>
              </a:ext>
            </a:extLst>
          </p:cNvPr>
          <p:cNvSpPr txBox="1"/>
          <p:nvPr/>
        </p:nvSpPr>
        <p:spPr>
          <a:xfrm>
            <a:off x="4136812" y="661024"/>
            <a:ext cx="7673896" cy="144655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32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E223F78-CF58-2A1C-986B-91C39B5C41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DCB4CD23-15CD-9F28-3473-3EC673762EC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EA12F57A-4C76-68AE-0AC8-41E47AAF1D4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20280595-A3BA-2EBF-59BB-52CE17B8CACC}"/>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4751C989-21B3-3AB8-184C-C41744F7B804}"/>
              </a:ext>
            </a:extLst>
          </p:cNvPr>
          <p:cNvSpPr txBox="1"/>
          <p:nvPr/>
        </p:nvSpPr>
        <p:spPr>
          <a:xfrm>
            <a:off x="2806816" y="984189"/>
            <a:ext cx="995803"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D36B762-A2E9-396F-49AD-83FCF6688E6C}"/>
              </a:ext>
            </a:extLst>
          </p:cNvPr>
          <p:cNvSpPr txBox="1"/>
          <p:nvPr/>
        </p:nvSpPr>
        <p:spPr>
          <a:xfrm>
            <a:off x="2776182" y="706412"/>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5A7C1E-8CFF-1DAC-1363-A14910498D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70EB01B3-45A5-84D5-3C7E-90487567B3E8}"/>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Internal analysis: What effects do internal resources, capabilities, and core competencies have on the firm’s potential to gain and sustain a competitive advantage? How should the firm leverage them for competitive advantage?(Chapter 4)</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Competitive advantage, firm performance, and business models: How does the firm make money? How can one assess and measure competitive advantage? What is the relationship between competitive advantage and firm performance?(Chapter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2598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29181-3969-649D-2410-D96D853A7733}"/>
              </a:ext>
            </a:extLst>
          </p:cNvPr>
          <p:cNvSpPr>
            <a:spLocks noGrp="1"/>
          </p:cNvSpPr>
          <p:nvPr>
            <p:ph type="pic" sz="quarter" idx="10"/>
          </p:nvPr>
        </p:nvSpPr>
        <p:spPr/>
        <p:txBody>
          <a:bodyPr/>
          <a:lstStyle/>
          <a:p>
            <a:endParaRPr lang="en-US"/>
          </a:p>
        </p:txBody>
      </p:sp>
      <p:pic>
        <p:nvPicPr>
          <p:cNvPr id="3" name="Picture Placeholder 4">
            <a:extLst>
              <a:ext uri="{FF2B5EF4-FFF2-40B4-BE49-F238E27FC236}">
                <a16:creationId xmlns:a16="http://schemas.microsoft.com/office/drawing/2014/main" id="{4C332073-5445-55B5-BEE4-A6A885CF228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4F78912C-8D7D-9DE2-62BE-8754E98BD2A1}"/>
              </a:ext>
            </a:extLst>
          </p:cNvPr>
          <p:cNvSpPr txBox="1"/>
          <p:nvPr/>
        </p:nvSpPr>
        <p:spPr>
          <a:xfrm>
            <a:off x="4136812" y="661024"/>
            <a:ext cx="7673896" cy="144655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3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BE6EEDD-632C-CC5C-FA4F-D38239B94C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E985578-B22A-6C7B-A05E-0442F9483B30}"/>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A18B61BC-CE69-EDDA-874D-06367A1C99DE}"/>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0EA47DA4-60C7-974A-EDDB-10CBF5BCA36B}"/>
              </a:ext>
            </a:extLst>
          </p:cNvPr>
          <p:cNvSpPr txBox="1"/>
          <p:nvPr/>
        </p:nvSpPr>
        <p:spPr>
          <a:xfrm>
            <a:off x="2806816" y="984189"/>
            <a:ext cx="995803"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299641E-90AB-6D91-992E-CF82ACF74A62}"/>
              </a:ext>
            </a:extLst>
          </p:cNvPr>
          <p:cNvSpPr txBox="1"/>
          <p:nvPr/>
        </p:nvSpPr>
        <p:spPr>
          <a:xfrm>
            <a:off x="2776182" y="706412"/>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8FF061-3D18-380A-F21B-A97838A51C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B6C9E833-AE8F-259E-25BA-EE251068500B}"/>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Strategy Formulation (F)Topics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Business strategy: How should the firm compete: cost leadership, differentiation, or value innovation(Chapters 6)</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Corporate strategy: Where should the firm compete: industry, markets, and geography?(Chapters 8)</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Global strategy: How and where should the firm compete: local, regional, national, or international?(Chapter 10).</a:t>
            </a:r>
          </a:p>
        </p:txBody>
      </p:sp>
    </p:spTree>
    <p:extLst>
      <p:ext uri="{BB962C8B-B14F-4D97-AF65-F5344CB8AC3E}">
        <p14:creationId xmlns:p14="http://schemas.microsoft.com/office/powerpoint/2010/main" val="9916253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CABF3DC-C62E-8E98-EC26-7B3330FA3288}"/>
              </a:ext>
            </a:extLst>
          </p:cNvPr>
          <p:cNvSpPr>
            <a:spLocks noGrp="1"/>
          </p:cNvSpPr>
          <p:nvPr>
            <p:ph type="pic" sz="quarter" idx="10"/>
          </p:nvPr>
        </p:nvSpPr>
        <p:spPr/>
        <p:txBody>
          <a:bodyPr/>
          <a:lstStyle/>
          <a:p>
            <a:endParaRPr lang="en-US"/>
          </a:p>
        </p:txBody>
      </p:sp>
      <p:pic>
        <p:nvPicPr>
          <p:cNvPr id="3" name="Picture Placeholder 4">
            <a:extLst>
              <a:ext uri="{FF2B5EF4-FFF2-40B4-BE49-F238E27FC236}">
                <a16:creationId xmlns:a16="http://schemas.microsoft.com/office/drawing/2014/main" id="{F1B5A396-E3E7-F4B8-3C90-A5034BCB765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10422A22-B7AE-19BE-B182-5077BF96A1E4}"/>
              </a:ext>
            </a:extLst>
          </p:cNvPr>
          <p:cNvSpPr txBox="1"/>
          <p:nvPr/>
        </p:nvSpPr>
        <p:spPr>
          <a:xfrm>
            <a:off x="4136812" y="661024"/>
            <a:ext cx="7673896" cy="144655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What Is Strategy? Understanding the Big Picture</a:t>
            </a:r>
          </a:p>
          <a:p>
            <a:endParaRPr lang="en-US" sz="3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534700E-6B34-3D0B-4065-2AB4D724F3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0F5C48E-B886-4BC5-1CC8-B4FB6D9F5395}"/>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a:extLst>
              <a:ext uri="{FF2B5EF4-FFF2-40B4-BE49-F238E27FC236}">
                <a16:creationId xmlns:a16="http://schemas.microsoft.com/office/drawing/2014/main" id="{133E10EA-EA9B-172A-5547-54E510F1302D}"/>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8" name="TextBox 7">
            <a:extLst>
              <a:ext uri="{FF2B5EF4-FFF2-40B4-BE49-F238E27FC236}">
                <a16:creationId xmlns:a16="http://schemas.microsoft.com/office/drawing/2014/main" id="{E75243ED-C472-15B4-D00A-809C97E3BB8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01</a:t>
            </a:r>
            <a:endParaRPr lang="en-US" sz="16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892E349-C0EC-3578-0AE0-84EBBBE64C64}"/>
              </a:ext>
            </a:extLst>
          </p:cNvPr>
          <p:cNvSpPr txBox="1"/>
          <p:nvPr/>
        </p:nvSpPr>
        <p:spPr>
          <a:xfrm>
            <a:off x="2776182" y="706412"/>
            <a:ext cx="10348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Lecture</a:t>
            </a:r>
            <a:endParaRPr lang="en-US" sz="28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E79B0E-177D-B90C-EEEC-51464DF61706}"/>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1" name="Rectangle: Rounded Corners 10">
            <a:extLst>
              <a:ext uri="{FF2B5EF4-FFF2-40B4-BE49-F238E27FC236}">
                <a16:creationId xmlns:a16="http://schemas.microsoft.com/office/drawing/2014/main" id="{785C43D5-A987-5326-30FC-F32322CEEB75}"/>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tx1"/>
                </a:solidFill>
                <a:effectLst/>
                <a:uLnTx/>
                <a:uFillTx/>
                <a:latin typeface="Calibri" panose="020F0502020204030204"/>
                <a:ea typeface="+mn-ea"/>
                <a:cs typeface="+mn-cs"/>
              </a:rPr>
              <a:t>Strategy Implementation (I)Topics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Organizational design: How should the firm organize to turn the formulated strategy into action?(Chapter 11)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Corporate governance and business ethics: What type of corporate governance is most effective? How does the firm anchor strategic decisions in business ethics?(Chapter 12)</a:t>
            </a:r>
          </a:p>
        </p:txBody>
      </p:sp>
    </p:spTree>
    <p:extLst>
      <p:ext uri="{BB962C8B-B14F-4D97-AF65-F5344CB8AC3E}">
        <p14:creationId xmlns:p14="http://schemas.microsoft.com/office/powerpoint/2010/main" val="40631236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8B82658-A6F5-87BE-1017-C4E314B2CEF5}"/>
              </a:ext>
            </a:extLst>
          </p:cNvPr>
          <p:cNvSpPr>
            <a:spLocks noGrp="1"/>
          </p:cNvSpPr>
          <p:nvPr>
            <p:ph type="pic" sz="quarter" idx="10"/>
          </p:nvPr>
        </p:nvSpPr>
        <p:spPr/>
        <p:txBody>
          <a:bodyPr/>
          <a:lstStyle/>
          <a:p>
            <a:endParaRPr lang="en-US" dirty="0"/>
          </a:p>
        </p:txBody>
      </p:sp>
      <p:pic>
        <p:nvPicPr>
          <p:cNvPr id="5" name="Picture 4">
            <a:extLst>
              <a:ext uri="{FF2B5EF4-FFF2-40B4-BE49-F238E27FC236}">
                <a16:creationId xmlns:a16="http://schemas.microsoft.com/office/drawing/2014/main" id="{8ED87717-2253-677F-F786-EA42C699F0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6" name="TextBox 5">
            <a:extLst>
              <a:ext uri="{FF2B5EF4-FFF2-40B4-BE49-F238E27FC236}">
                <a16:creationId xmlns:a16="http://schemas.microsoft.com/office/drawing/2014/main" id="{91F54D02-77BC-8C17-393E-01E9A92B9E69}"/>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7" name="Rectangle 5">
            <a:extLst>
              <a:ext uri="{FF2B5EF4-FFF2-40B4-BE49-F238E27FC236}">
                <a16:creationId xmlns:a16="http://schemas.microsoft.com/office/drawing/2014/main" id="{F6EC0A00-153F-0D4C-9426-6D520DFB4F38}"/>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8" name="Rectangle 7">
            <a:extLst>
              <a:ext uri="{FF2B5EF4-FFF2-40B4-BE49-F238E27FC236}">
                <a16:creationId xmlns:a16="http://schemas.microsoft.com/office/drawing/2014/main" id="{9D31F5E4-F216-5496-F65F-29D6BD9D6943}"/>
              </a:ext>
            </a:extLst>
          </p:cNvPr>
          <p:cNvSpPr/>
          <p:nvPr/>
        </p:nvSpPr>
        <p:spPr>
          <a:xfrm>
            <a:off x="1202786" y="1410088"/>
            <a:ext cx="4999863" cy="4535112"/>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tx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tx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tx1"/>
                </a:solidFill>
                <a:effectLst/>
                <a:uLnTx/>
                <a:uFillTx/>
                <a:latin typeface="Calibri" panose="020F0502020204030204"/>
                <a:ea typeface="+mn-ea"/>
                <a:cs typeface="+mn-cs"/>
              </a:rPr>
              <a:t>Georgia Institute of Technology.</a:t>
            </a:r>
          </a:p>
        </p:txBody>
      </p:sp>
      <p:sp>
        <p:nvSpPr>
          <p:cNvPr id="9" name="TextBox 8">
            <a:extLst>
              <a:ext uri="{FF2B5EF4-FFF2-40B4-BE49-F238E27FC236}">
                <a16:creationId xmlns:a16="http://schemas.microsoft.com/office/drawing/2014/main" id="{858645DE-502D-CD68-DD1B-00D62EA700ED}"/>
              </a:ext>
            </a:extLst>
          </p:cNvPr>
          <p:cNvSpPr txBox="1"/>
          <p:nvPr/>
        </p:nvSpPr>
        <p:spPr>
          <a:xfrm>
            <a:off x="3126309" y="443207"/>
            <a:ext cx="6681954" cy="187743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What Is Strategy? Understanding the Big Picture</a:t>
            </a:r>
          </a:p>
          <a:p>
            <a:endParaRPr lang="en-US" sz="2800" b="1"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F6CB1BF-2044-BCBA-29BC-D9E72CC483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9880" y="1356149"/>
            <a:ext cx="4798725" cy="4552920"/>
          </a:xfrm>
          <a:prstGeom prst="rect">
            <a:avLst/>
          </a:prstGeom>
        </p:spPr>
      </p:pic>
      <p:sp>
        <p:nvSpPr>
          <p:cNvPr id="11" name="TextBox 10">
            <a:extLst>
              <a:ext uri="{FF2B5EF4-FFF2-40B4-BE49-F238E27FC236}">
                <a16:creationId xmlns:a16="http://schemas.microsoft.com/office/drawing/2014/main" id="{8C8ACB25-CF18-07E9-CBA8-38793EC916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t> </a:t>
            </a:r>
          </a:p>
        </p:txBody>
      </p:sp>
      <p:sp>
        <p:nvSpPr>
          <p:cNvPr id="12" name="Rectangle 11">
            <a:extLst>
              <a:ext uri="{FF2B5EF4-FFF2-40B4-BE49-F238E27FC236}">
                <a16:creationId xmlns:a16="http://schemas.microsoft.com/office/drawing/2014/main" id="{C440FF1B-8BBC-4926-B84C-F1E67C6ABFAE}"/>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0569980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3B51C2-05F4-4F77-B141-8EF1DCFD7045}"/>
</file>

<file path=customXml/itemProps2.xml><?xml version="1.0" encoding="utf-8"?>
<ds:datastoreItem xmlns:ds="http://schemas.openxmlformats.org/officeDocument/2006/customXml" ds:itemID="{8938406A-CB2E-43A5-9980-873BCB5822D1}">
  <ds:schemaRefs>
    <ds:schemaRef ds:uri="http://schemas.microsoft.com/sharepoint/v3/contenttype/forms"/>
  </ds:schemaRefs>
</ds:datastoreItem>
</file>

<file path=customXml/itemProps3.xml><?xml version="1.0" encoding="utf-8"?>
<ds:datastoreItem xmlns:ds="http://schemas.openxmlformats.org/officeDocument/2006/customXml" ds:itemID="{5CA0EBAC-C205-4B1F-953D-835E83A1367F}">
  <ds:schemaRefs>
    <ds:schemaRef ds:uri="http://schemas.microsoft.com/office/2006/documentManagement/types"/>
    <ds:schemaRef ds:uri="http://purl.org/dc/terms/"/>
    <ds:schemaRef ds:uri="http://www.w3.org/XML/1998/namespace"/>
    <ds:schemaRef ds:uri="http://schemas.openxmlformats.org/package/2006/metadata/core-properties"/>
    <ds:schemaRef ds:uri="http://purl.org/dc/dcmitype/"/>
    <ds:schemaRef ds:uri="d13aca44-ef33-4cf4-9980-7f0b00e6eeb9"/>
    <ds:schemaRef ds:uri="http://purl.org/dc/elements/1.1/"/>
    <ds:schemaRef ds:uri="49100919-8a76-4266-be0c-7dc583902cb4"/>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1423</TotalTime>
  <Words>3075</Words>
  <Application>Microsoft Office PowerPoint</Application>
  <PresentationFormat>Widescreen</PresentationFormat>
  <Paragraphs>269</Paragraphs>
  <Slides>39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 Light</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75</cp:revision>
  <dcterms:created xsi:type="dcterms:W3CDTF">2023-04-29T09:08:23Z</dcterms:created>
  <dcterms:modified xsi:type="dcterms:W3CDTF">2026-05-24T12:31:19Z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