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4344" y="1761172"/>
            <a:ext cx="3855085" cy="1367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74344" y="3102990"/>
            <a:ext cx="5806440" cy="35426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1" i="0">
                <a:solidFill>
                  <a:srgbClr val="B7DEE8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hyperlink" Target="http://www.midocean.ae/" TargetMode="Externa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5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hyperlink" Target="http://www.midocean.ae/" TargetMode="Externa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hyperlink" Target="http://www.midocean.ae/" TargetMode="Externa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Relationship Id="rId3" Type="http://schemas.openxmlformats.org/officeDocument/2006/relationships/image" Target="../media/image11.png"/><Relationship Id="rId4" Type="http://schemas.openxmlformats.org/officeDocument/2006/relationships/image" Target="../media/image13.png"/><Relationship Id="rId5" Type="http://schemas.openxmlformats.org/officeDocument/2006/relationships/hyperlink" Target="http://www.midocean.ae/" TargetMode="Externa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1.png"/><Relationship Id="rId4" Type="http://schemas.openxmlformats.org/officeDocument/2006/relationships/image" Target="../media/image15.png"/><Relationship Id="rId5" Type="http://schemas.openxmlformats.org/officeDocument/2006/relationships/hyperlink" Target="http://www.midocean.ae/" TargetMode="Externa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1.png"/><Relationship Id="rId4" Type="http://schemas.openxmlformats.org/officeDocument/2006/relationships/image" Target="../media/image15.png"/><Relationship Id="rId5" Type="http://schemas.openxmlformats.org/officeDocument/2006/relationships/hyperlink" Target="http://www.midocean.ae/" TargetMode="Externa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Relationship Id="rId3" Type="http://schemas.openxmlformats.org/officeDocument/2006/relationships/image" Target="../media/image11.png"/><Relationship Id="rId4" Type="http://schemas.openxmlformats.org/officeDocument/2006/relationships/image" Target="../media/image17.png"/><Relationship Id="rId5" Type="http://schemas.openxmlformats.org/officeDocument/2006/relationships/hyperlink" Target="http://www.midocean.ae/" TargetMode="Externa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1.png"/><Relationship Id="rId4" Type="http://schemas.openxmlformats.org/officeDocument/2006/relationships/image" Target="../media/image18.png"/><Relationship Id="rId5" Type="http://schemas.openxmlformats.org/officeDocument/2006/relationships/hyperlink" Target="http://www.midocean.ae/" TargetMode="Externa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5" Type="http://schemas.openxmlformats.org/officeDocument/2006/relationships/hyperlink" Target="http://www.midocean.ae/" TargetMode="Externa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20.png"/><Relationship Id="rId4" Type="http://schemas.openxmlformats.org/officeDocument/2006/relationships/image" Target="../media/image22.png"/><Relationship Id="rId5" Type="http://schemas.openxmlformats.org/officeDocument/2006/relationships/hyperlink" Target="http://www.midocean.ae/" TargetMode="Externa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hyperlink" Target="http://www.midocean.ae/" TargetMode="Externa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g"/><Relationship Id="rId3" Type="http://schemas.openxmlformats.org/officeDocument/2006/relationships/image" Target="../media/image20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25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jpg"/><Relationship Id="rId3" Type="http://schemas.openxmlformats.org/officeDocument/2006/relationships/image" Target="../media/image27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28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hyperlink" Target="http://www.midocean.ae/" TargetMode="Externa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hyperlink" Target="http://www.midocean.ae/" TargetMode="Externa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Relationship Id="rId3" Type="http://schemas.openxmlformats.org/officeDocument/2006/relationships/image" Target="../media/image11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34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g"/><Relationship Id="rId3" Type="http://schemas.openxmlformats.org/officeDocument/2006/relationships/image" Target="../media/image35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36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.jpg"/><Relationship Id="rId3" Type="http://schemas.openxmlformats.org/officeDocument/2006/relationships/image" Target="../media/image11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38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jp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hyperlink" Target="http://www.midocean.ae/" TargetMode="Externa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.jp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hyperlink" Target="http://www.midocean.ae/" TargetMode="Externa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.jpg"/><Relationship Id="rId3" Type="http://schemas.openxmlformats.org/officeDocument/2006/relationships/image" Target="../media/image46.png"/><Relationship Id="rId4" Type="http://schemas.openxmlformats.org/officeDocument/2006/relationships/image" Target="../media/image47.png"/><Relationship Id="rId5" Type="http://schemas.openxmlformats.org/officeDocument/2006/relationships/hyperlink" Target="http://www.midocean.ae/" TargetMode="Externa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8.jpg"/><Relationship Id="rId3" Type="http://schemas.openxmlformats.org/officeDocument/2006/relationships/image" Target="../media/image35.png"/><Relationship Id="rId4" Type="http://schemas.openxmlformats.org/officeDocument/2006/relationships/image" Target="../media/image49.png"/><Relationship Id="rId5" Type="http://schemas.openxmlformats.org/officeDocument/2006/relationships/hyperlink" Target="http://www.midocean.ae/" TargetMode="Externa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0.jpg"/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hyperlink" Target="http://www.midocean.ae/" TargetMode="Externa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image" Target="../media/image53.png"/><Relationship Id="rId4" Type="http://schemas.openxmlformats.org/officeDocument/2006/relationships/image" Target="../media/image54.png"/><Relationship Id="rId5" Type="http://schemas.openxmlformats.org/officeDocument/2006/relationships/hyperlink" Target="http://www.midocean.ae/" TargetMode="Externa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jp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hyperlink" Target="http://www.midocean.ae/" TargetMode="Externa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jp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hyperlink" Target="http://www.midocean.ae/" TargetMode="Externa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8.jpg"/><Relationship Id="rId3" Type="http://schemas.openxmlformats.org/officeDocument/2006/relationships/image" Target="../media/image59.png"/><Relationship Id="rId4" Type="http://schemas.openxmlformats.org/officeDocument/2006/relationships/image" Target="../media/image60.png"/><Relationship Id="rId5" Type="http://schemas.openxmlformats.org/officeDocument/2006/relationships/hyperlink" Target="http://www.midocean.ae/" TargetMode="External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1.jpg"/><Relationship Id="rId3" Type="http://schemas.openxmlformats.org/officeDocument/2006/relationships/image" Target="../media/image35.png"/><Relationship Id="rId4" Type="http://schemas.openxmlformats.org/officeDocument/2006/relationships/image" Target="../media/image62.png"/><Relationship Id="rId5" Type="http://schemas.openxmlformats.org/officeDocument/2006/relationships/hyperlink" Target="http://www.midocean.ae/" TargetMode="External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jpg"/><Relationship Id="rId3" Type="http://schemas.openxmlformats.org/officeDocument/2006/relationships/image" Target="../media/image43.png"/><Relationship Id="rId4" Type="http://schemas.openxmlformats.org/officeDocument/2006/relationships/image" Target="../media/image64.png"/><Relationship Id="rId5" Type="http://schemas.openxmlformats.org/officeDocument/2006/relationships/hyperlink" Target="http://www.midocean.ae/" TargetMode="Externa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3.jpg"/><Relationship Id="rId3" Type="http://schemas.openxmlformats.org/officeDocument/2006/relationships/image" Target="../media/image43.png"/><Relationship Id="rId4" Type="http://schemas.openxmlformats.org/officeDocument/2006/relationships/image" Target="../media/image65.png"/><Relationship Id="rId5" Type="http://schemas.openxmlformats.org/officeDocument/2006/relationships/hyperlink" Target="http://www.midocean.ae/" TargetMode="External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6.jpg"/><Relationship Id="rId3" Type="http://schemas.openxmlformats.org/officeDocument/2006/relationships/image" Target="../media/image67.png"/><Relationship Id="rId4" Type="http://schemas.openxmlformats.org/officeDocument/2006/relationships/hyperlink" Target="http://www.midocean.ae/" TargetMode="External"/><Relationship Id="rId5" Type="http://schemas.openxmlformats.org/officeDocument/2006/relationships/image" Target="../media/image68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9.jpg"/><Relationship Id="rId3" Type="http://schemas.openxmlformats.org/officeDocument/2006/relationships/image" Target="../media/image69.png"/><Relationship Id="rId4" Type="http://schemas.openxmlformats.org/officeDocument/2006/relationships/image" Target="../media/image70.png"/><Relationship Id="rId5" Type="http://schemas.openxmlformats.org/officeDocument/2006/relationships/image" Target="../media/image71.png"/><Relationship Id="rId6" Type="http://schemas.openxmlformats.org/officeDocument/2006/relationships/hyperlink" Target="http://www.midocean.ae/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4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4325" y="1667128"/>
            <a:ext cx="4063365" cy="828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dirty="0" sz="3200" spc="-10">
                <a:solidFill>
                  <a:srgbClr val="548ED4"/>
                </a:solidFill>
              </a:rPr>
              <a:t>Project</a:t>
            </a:r>
            <a:r>
              <a:rPr dirty="0" sz="3200" spc="-35">
                <a:solidFill>
                  <a:srgbClr val="548ED4"/>
                </a:solidFill>
              </a:rPr>
              <a:t> </a:t>
            </a:r>
            <a:r>
              <a:rPr dirty="0" sz="3200" spc="-10">
                <a:solidFill>
                  <a:srgbClr val="548ED4"/>
                </a:solidFill>
              </a:rPr>
              <a:t>Feasibility</a:t>
            </a:r>
            <a:r>
              <a:rPr dirty="0" sz="3200">
                <a:solidFill>
                  <a:srgbClr val="548ED4"/>
                </a:solidFill>
              </a:rPr>
              <a:t> Study</a:t>
            </a:r>
            <a:endParaRPr sz="3200"/>
          </a:p>
          <a:p>
            <a:pPr algn="ctr">
              <a:lnSpc>
                <a:spcPct val="100000"/>
              </a:lnSpc>
              <a:spcBef>
                <a:spcPts val="80"/>
              </a:spcBef>
            </a:pPr>
            <a:r>
              <a:rPr dirty="0" sz="2000">
                <a:solidFill>
                  <a:srgbClr val="FFFFFF"/>
                </a:solidFill>
              </a:rPr>
              <a:t>PMG201</a:t>
            </a:r>
            <a:endParaRPr sz="2000"/>
          </a:p>
        </p:txBody>
      </p:sp>
      <p:sp>
        <p:nvSpPr>
          <p:cNvPr id="4" name="object 4"/>
          <p:cNvSpPr txBox="1"/>
          <p:nvPr/>
        </p:nvSpPr>
        <p:spPr>
          <a:xfrm>
            <a:off x="588327" y="3593528"/>
            <a:ext cx="3901440" cy="1852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100"/>
              </a:spcBef>
            </a:pPr>
            <a:r>
              <a:rPr dirty="0" sz="3600" spc="-10" b="1">
                <a:solidFill>
                  <a:srgbClr val="C00000"/>
                </a:solidFill>
                <a:latin typeface="Calibri"/>
                <a:cs typeface="Calibri"/>
              </a:rPr>
              <a:t>Economic</a:t>
            </a:r>
            <a:r>
              <a:rPr dirty="0" sz="3600" spc="-20" b="1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3600" spc="-5" b="1">
                <a:solidFill>
                  <a:srgbClr val="C00000"/>
                </a:solidFill>
                <a:latin typeface="Calibri"/>
                <a:cs typeface="Calibri"/>
              </a:rPr>
              <a:t>Analysis</a:t>
            </a:r>
            <a:endParaRPr sz="36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2500"/>
              </a:spcBef>
            </a:pPr>
            <a:r>
              <a:rPr dirty="0" u="heavy" sz="2200" spc="-1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Lecture </a:t>
            </a:r>
            <a:r>
              <a:rPr dirty="0" u="heavy" sz="2200" b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libri"/>
                <a:cs typeface="Calibri"/>
              </a:rPr>
              <a:t>2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2100" spc="-10" b="1">
                <a:solidFill>
                  <a:srgbClr val="D6E3BC"/>
                </a:solidFill>
                <a:latin typeface="Calibri"/>
                <a:cs typeface="Calibri"/>
              </a:rPr>
              <a:t>Prepared</a:t>
            </a:r>
            <a:r>
              <a:rPr dirty="0" sz="2100" b="1">
                <a:solidFill>
                  <a:srgbClr val="D6E3BC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D6E3BC"/>
                </a:solidFill>
                <a:latin typeface="Calibri"/>
                <a:cs typeface="Calibri"/>
              </a:rPr>
              <a:t>by: Mrs. </a:t>
            </a:r>
            <a:r>
              <a:rPr dirty="0" sz="2100" spc="-5" b="1">
                <a:solidFill>
                  <a:srgbClr val="D6E3BC"/>
                </a:solidFill>
                <a:latin typeface="Calibri"/>
                <a:cs typeface="Calibri"/>
              </a:rPr>
              <a:t>Deena</a:t>
            </a:r>
            <a:r>
              <a:rPr dirty="0" sz="2100" spc="10" b="1">
                <a:solidFill>
                  <a:srgbClr val="D6E3BC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D6E3BC"/>
                </a:solidFill>
                <a:latin typeface="Calibri"/>
                <a:cs typeface="Calibri"/>
              </a:rPr>
              <a:t>Ibraheem</a:t>
            </a:r>
            <a:endParaRPr sz="21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58189" cy="836676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56479" y="0"/>
            <a:ext cx="4287520" cy="68580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785870" y="6299834"/>
            <a:ext cx="204088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41933" cy="76466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236465" y="6299834"/>
            <a:ext cx="2044064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26807" y="1978025"/>
            <a:ext cx="3395345" cy="8794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3540" indent="-371475">
              <a:lnSpc>
                <a:spcPct val="100000"/>
              </a:lnSpc>
              <a:spcBef>
                <a:spcPts val="100"/>
              </a:spcBef>
              <a:buAutoNum type="arabicPlain"/>
              <a:tabLst>
                <a:tab pos="384175" algn="l"/>
              </a:tabLst>
            </a:pPr>
            <a:r>
              <a:rPr dirty="0" sz="2800" spc="-10">
                <a:solidFill>
                  <a:srgbClr val="92CDDD"/>
                </a:solidFill>
              </a:rPr>
              <a:t>Demand</a:t>
            </a:r>
            <a:r>
              <a:rPr dirty="0" sz="2800" spc="-35">
                <a:solidFill>
                  <a:srgbClr val="92CDDD"/>
                </a:solidFill>
              </a:rPr>
              <a:t> </a:t>
            </a:r>
            <a:r>
              <a:rPr dirty="0" sz="2800" spc="-10">
                <a:solidFill>
                  <a:srgbClr val="92CDDD"/>
                </a:solidFill>
              </a:rPr>
              <a:t>Estimation.</a:t>
            </a:r>
            <a:endParaRPr sz="2800"/>
          </a:p>
          <a:p>
            <a:pPr marL="383540" indent="-371475">
              <a:lnSpc>
                <a:spcPct val="100000"/>
              </a:lnSpc>
              <a:buAutoNum type="arabicPlain"/>
              <a:tabLst>
                <a:tab pos="384175" algn="l"/>
              </a:tabLst>
            </a:pPr>
            <a:r>
              <a:rPr dirty="0" sz="2800" spc="-15">
                <a:solidFill>
                  <a:srgbClr val="92CDDD"/>
                </a:solidFill>
              </a:rPr>
              <a:t>Benefit</a:t>
            </a:r>
            <a:r>
              <a:rPr dirty="0" sz="2800" spc="40">
                <a:solidFill>
                  <a:srgbClr val="92CDDD"/>
                </a:solidFill>
              </a:rPr>
              <a:t> </a:t>
            </a:r>
            <a:r>
              <a:rPr dirty="0" sz="2800" spc="-10">
                <a:solidFill>
                  <a:srgbClr val="92CDDD"/>
                </a:solidFill>
              </a:rPr>
              <a:t>Estimation.</a:t>
            </a:r>
            <a:endParaRPr sz="2800"/>
          </a:p>
        </p:txBody>
      </p:sp>
      <p:sp>
        <p:nvSpPr>
          <p:cNvPr id="6" name="object 6"/>
          <p:cNvSpPr txBox="1"/>
          <p:nvPr/>
        </p:nvSpPr>
        <p:spPr>
          <a:xfrm>
            <a:off x="1126807" y="2831846"/>
            <a:ext cx="5097780" cy="1306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3540" indent="-371475">
              <a:lnSpc>
                <a:spcPct val="100000"/>
              </a:lnSpc>
              <a:spcBef>
                <a:spcPts val="100"/>
              </a:spcBef>
              <a:buAutoNum type="arabicPlain" startAt="3"/>
              <a:tabLst>
                <a:tab pos="384175" algn="l"/>
              </a:tabLst>
            </a:pPr>
            <a:r>
              <a:rPr dirty="0" sz="2800" spc="-15" b="1">
                <a:solidFill>
                  <a:srgbClr val="92CDDD"/>
                </a:solidFill>
                <a:latin typeface="Calibri"/>
                <a:cs typeface="Calibri"/>
              </a:rPr>
              <a:t>Cost </a:t>
            </a:r>
            <a:r>
              <a:rPr dirty="0" sz="2800" spc="-10" b="1">
                <a:solidFill>
                  <a:srgbClr val="92CDDD"/>
                </a:solidFill>
                <a:latin typeface="Calibri"/>
                <a:cs typeface="Calibri"/>
              </a:rPr>
              <a:t>Estimation.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buAutoNum type="arabicPlain" startAt="3"/>
              <a:tabLst>
                <a:tab pos="384175" algn="l"/>
              </a:tabLst>
            </a:pPr>
            <a:r>
              <a:rPr dirty="0" sz="2800" spc="-15" b="1">
                <a:solidFill>
                  <a:srgbClr val="92CDDD"/>
                </a:solidFill>
                <a:latin typeface="Calibri"/>
                <a:cs typeface="Calibri"/>
              </a:rPr>
              <a:t>Economic</a:t>
            </a:r>
            <a:r>
              <a:rPr dirty="0" sz="28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92CDDD"/>
                </a:solidFill>
                <a:latin typeface="Calibri"/>
                <a:cs typeface="Calibri"/>
              </a:rPr>
              <a:t>Feasibility</a:t>
            </a:r>
            <a:r>
              <a:rPr dirty="0" sz="2800" spc="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spc="-20" b="1">
                <a:solidFill>
                  <a:srgbClr val="92CDDD"/>
                </a:solidFill>
                <a:latin typeface="Calibri"/>
                <a:cs typeface="Calibri"/>
              </a:rPr>
              <a:t>Evaluation. </a:t>
            </a:r>
            <a:r>
              <a:rPr dirty="0" sz="2800" spc="-6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b="1">
                <a:solidFill>
                  <a:srgbClr val="92CDDD"/>
                </a:solidFill>
                <a:latin typeface="Calibri"/>
                <a:cs typeface="Calibri"/>
              </a:rPr>
              <a:t>5-</a:t>
            </a:r>
            <a:r>
              <a:rPr dirty="0" sz="2800" spc="-5" b="1">
                <a:solidFill>
                  <a:srgbClr val="92CDDD"/>
                </a:solidFill>
                <a:latin typeface="Calibri"/>
                <a:cs typeface="Calibri"/>
              </a:rPr>
              <a:t> Financial</a:t>
            </a:r>
            <a:r>
              <a:rPr dirty="0" sz="2800" spc="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spc="-10" b="1">
                <a:solidFill>
                  <a:srgbClr val="92CDDD"/>
                </a:solidFill>
                <a:latin typeface="Calibri"/>
                <a:cs typeface="Calibri"/>
              </a:rPr>
              <a:t>Feasibility</a:t>
            </a:r>
            <a:r>
              <a:rPr dirty="0" sz="2800" spc="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spc="-5" b="1">
                <a:solidFill>
                  <a:srgbClr val="92CDDD"/>
                </a:solidFill>
                <a:latin typeface="Calibri"/>
                <a:cs typeface="Calibri"/>
              </a:rPr>
              <a:t>Analysis.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839720" y="1049019"/>
            <a:ext cx="4897120" cy="78993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44534" cy="1080642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79650" y="1516697"/>
            <a:ext cx="435864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b="0">
                <a:solidFill>
                  <a:srgbClr val="FF0000"/>
                </a:solidFill>
                <a:latin typeface="Arial Black"/>
                <a:cs typeface="Arial Black"/>
              </a:rPr>
              <a:t>Demand</a:t>
            </a:r>
            <a:r>
              <a:rPr dirty="0" sz="3200" spc="-75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3200" spc="-5" b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3200">
              <a:latin typeface="Arial Black"/>
              <a:cs typeface="Arial Black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78400" y="2090420"/>
            <a:ext cx="3987800" cy="36703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46417" y="2559367"/>
            <a:ext cx="3629025" cy="1306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dirty="0" sz="2800">
                <a:solidFill>
                  <a:srgbClr val="92CDDD"/>
                </a:solidFill>
                <a:latin typeface="Calibri"/>
                <a:cs typeface="Calibri"/>
              </a:rPr>
              <a:t>Consumer</a:t>
            </a:r>
            <a:r>
              <a:rPr dirty="0" sz="2800" spc="-8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92CDDD"/>
                </a:solidFill>
                <a:latin typeface="Calibri"/>
                <a:cs typeface="Calibri"/>
              </a:rPr>
              <a:t>Interviews.</a:t>
            </a:r>
            <a:endParaRPr sz="28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dirty="0" sz="2800" spc="-20">
                <a:solidFill>
                  <a:srgbClr val="92CDDD"/>
                </a:solidFill>
                <a:latin typeface="Calibri"/>
                <a:cs typeface="Calibri"/>
              </a:rPr>
              <a:t>Market</a:t>
            </a:r>
            <a:r>
              <a:rPr dirty="0" sz="2800" spc="-5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92CDDD"/>
                </a:solidFill>
                <a:latin typeface="Calibri"/>
                <a:cs typeface="Calibri"/>
              </a:rPr>
              <a:t>Experiments.</a:t>
            </a:r>
            <a:endParaRPr sz="28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69265" algn="l"/>
                <a:tab pos="469900" algn="l"/>
              </a:tabLst>
            </a:pPr>
            <a:r>
              <a:rPr dirty="0" sz="2800" spc="-10">
                <a:solidFill>
                  <a:srgbClr val="92CDDD"/>
                </a:solidFill>
                <a:latin typeface="Calibri"/>
                <a:cs typeface="Calibri"/>
              </a:rPr>
              <a:t>Regression</a:t>
            </a:r>
            <a:r>
              <a:rPr dirty="0" sz="2800" spc="-6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800" spc="-10">
                <a:solidFill>
                  <a:srgbClr val="92CDDD"/>
                </a:solidFill>
                <a:latin typeface="Calibri"/>
                <a:cs typeface="Calibri"/>
              </a:rPr>
              <a:t>Analysis.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50309" y="6366509"/>
            <a:ext cx="2040889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69265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40702" y="1356740"/>
            <a:ext cx="4366895" cy="43859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2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Demand</a:t>
            </a:r>
            <a:r>
              <a:rPr dirty="0" u="heavy" sz="2200" spc="-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2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Estimation:</a:t>
            </a:r>
            <a:endParaRPr sz="2200">
              <a:latin typeface="Calibri"/>
              <a:cs typeface="Calibri"/>
            </a:endParaRPr>
          </a:p>
          <a:p>
            <a:pPr marL="12700" marR="5080" indent="63500">
              <a:lnSpc>
                <a:spcPct val="100000"/>
              </a:lnSpc>
            </a:pP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Estimating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future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demand </a:t>
            </a:r>
            <a:r>
              <a:rPr dirty="0" sz="2200" spc="-15">
                <a:solidFill>
                  <a:srgbClr val="92CDDD"/>
                </a:solidFill>
                <a:latin typeface="Calibri"/>
                <a:cs typeface="Calibri"/>
              </a:rPr>
              <a:t>for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products,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either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existing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or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new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is a </a:t>
            </a:r>
            <a:r>
              <a:rPr dirty="0" sz="22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significant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aspect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demand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analysis.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 A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manager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needs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200" spc="-15">
                <a:solidFill>
                  <a:srgbClr val="92CDDD"/>
                </a:solidFill>
                <a:latin typeface="Calibri"/>
                <a:cs typeface="Calibri"/>
              </a:rPr>
              <a:t>have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information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 about </a:t>
            </a:r>
            <a:r>
              <a:rPr dirty="0" sz="2200" spc="-20">
                <a:solidFill>
                  <a:srgbClr val="92CDDD"/>
                </a:solidFill>
                <a:latin typeface="Calibri"/>
                <a:cs typeface="Calibri"/>
              </a:rPr>
              <a:t>likely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future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demand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its </a:t>
            </a:r>
            <a:r>
              <a:rPr dirty="0" sz="22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product to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enable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firm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to produce </a:t>
            </a:r>
            <a:r>
              <a:rPr dirty="0" sz="2200" spc="-484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the</a:t>
            </a:r>
            <a:r>
              <a:rPr dirty="0" sz="22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required</a:t>
            </a:r>
            <a:r>
              <a:rPr dirty="0" sz="2200" spc="-3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quantities</a:t>
            </a:r>
            <a:r>
              <a:rPr dirty="0" sz="2200" spc="-4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 a</a:t>
            </a:r>
            <a:r>
              <a:rPr dirty="0" sz="22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product</a:t>
            </a:r>
            <a:r>
              <a:rPr dirty="0" sz="22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at </a:t>
            </a:r>
            <a:r>
              <a:rPr dirty="0" sz="2200" spc="-484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right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time and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arrange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well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in </a:t>
            </a:r>
            <a:r>
              <a:rPr dirty="0" sz="22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advance </a:t>
            </a:r>
            <a:r>
              <a:rPr dirty="0" sz="2200" spc="-15">
                <a:solidFill>
                  <a:srgbClr val="92CDDD"/>
                </a:solidFill>
                <a:latin typeface="Calibri"/>
                <a:cs typeface="Calibri"/>
              </a:rPr>
              <a:t>for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various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inputs </a:t>
            </a:r>
            <a:r>
              <a:rPr dirty="0" sz="2200" spc="-25">
                <a:solidFill>
                  <a:srgbClr val="92CDDD"/>
                </a:solidFill>
                <a:latin typeface="Calibri"/>
                <a:cs typeface="Calibri"/>
              </a:rPr>
              <a:t>(like </a:t>
            </a:r>
            <a:r>
              <a:rPr dirty="0" sz="22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35">
                <a:solidFill>
                  <a:srgbClr val="92CDDD"/>
                </a:solidFill>
                <a:latin typeface="Calibri"/>
                <a:cs typeface="Calibri"/>
              </a:rPr>
              <a:t>labor, </a:t>
            </a:r>
            <a:r>
              <a:rPr dirty="0" sz="2200" spc="-25">
                <a:solidFill>
                  <a:srgbClr val="92CDDD"/>
                </a:solidFill>
                <a:latin typeface="Calibri"/>
                <a:cs typeface="Calibri"/>
              </a:rPr>
              <a:t>raw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material,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machines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etc.)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as </a:t>
            </a:r>
            <a:r>
              <a:rPr dirty="0" sz="22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well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as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to pursue </a:t>
            </a:r>
            <a:r>
              <a:rPr dirty="0" sz="2200" spc="-5">
                <a:solidFill>
                  <a:srgbClr val="92CDDD"/>
                </a:solidFill>
                <a:latin typeface="Calibri"/>
                <a:cs typeface="Calibri"/>
              </a:rPr>
              <a:t>optimal pricing </a:t>
            </a:r>
            <a:r>
              <a:rPr dirty="0" sz="22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92CDDD"/>
                </a:solidFill>
                <a:latin typeface="Calibri"/>
                <a:cs typeface="Calibri"/>
              </a:rPr>
              <a:t>strategies.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001259" y="1752600"/>
            <a:ext cx="3990340" cy="36703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750309" y="6366509"/>
            <a:ext cx="2040889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76466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8445" y="1541779"/>
            <a:ext cx="4307205" cy="368681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Demand estimation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forecasting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means </a:t>
            </a:r>
            <a:r>
              <a:rPr dirty="0" sz="2400" spc="-5">
                <a:solidFill>
                  <a:srgbClr val="FF0000"/>
                </a:solidFill>
                <a:latin typeface="Calibri"/>
                <a:cs typeface="Calibri"/>
              </a:rPr>
              <a:t>predicting </a:t>
            </a:r>
            <a:r>
              <a:rPr dirty="0" sz="240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future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demand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for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the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product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under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given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conditions and helped </a:t>
            </a:r>
            <a:r>
              <a:rPr dirty="0" sz="2400" spc="-53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manager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in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making decisions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with </a:t>
            </a:r>
            <a:r>
              <a:rPr dirty="0" sz="2400" spc="-25">
                <a:solidFill>
                  <a:srgbClr val="92CDDD"/>
                </a:solidFill>
                <a:latin typeface="Calibri"/>
                <a:cs typeface="Calibri"/>
              </a:rPr>
              <a:t>regard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production,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sales,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investment, expansion,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employment of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manpower etc.,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both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in the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short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run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as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well as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in </a:t>
            </a:r>
            <a:r>
              <a:rPr dirty="0" sz="24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long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run.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14240" y="1645920"/>
            <a:ext cx="3990340" cy="36703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840"/>
            <a:ext cx="9143999" cy="684915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8762"/>
            <a:ext cx="2957830" cy="75590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2112" y="1556384"/>
            <a:ext cx="317500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4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1-</a:t>
            </a:r>
            <a:r>
              <a:rPr dirty="0" u="heavy" sz="2400" spc="-4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heavy" sz="24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Consumer</a:t>
            </a:r>
            <a:r>
              <a:rPr dirty="0" u="heavy" sz="2400" spc="-1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Interviews</a:t>
            </a:r>
            <a:r>
              <a:rPr dirty="0" u="heavy" sz="2400" spc="1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heavy" sz="24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:</a:t>
            </a:r>
            <a:endParaRPr sz="2400"/>
          </a:p>
        </p:txBody>
      </p:sp>
      <p:sp>
        <p:nvSpPr>
          <p:cNvPr id="5" name="object 5"/>
          <p:cNvSpPr txBox="1"/>
          <p:nvPr/>
        </p:nvSpPr>
        <p:spPr>
          <a:xfrm>
            <a:off x="392112" y="2288159"/>
            <a:ext cx="3850004" cy="295529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dirty="0" sz="2400" spc="-114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obtain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information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concerning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demand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function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for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a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particular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product,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firms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frequently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interview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consumers and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administer questionnaires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concerning</a:t>
            </a:r>
            <a:r>
              <a:rPr dirty="0" sz="2400" spc="-5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their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buying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habits, </a:t>
            </a:r>
            <a:r>
              <a:rPr dirty="0" sz="2400" spc="-53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motives,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400" spc="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intentions.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5359" y="1554480"/>
            <a:ext cx="4358640" cy="386842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840"/>
            <a:ext cx="9143999" cy="684915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8762"/>
            <a:ext cx="2957830" cy="75590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2112" y="1354073"/>
            <a:ext cx="317500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4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1-</a:t>
            </a:r>
            <a:r>
              <a:rPr dirty="0" u="heavy" sz="2400" spc="-4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heavy" sz="24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Consumer</a:t>
            </a:r>
            <a:r>
              <a:rPr dirty="0" u="heavy" sz="2400" spc="-1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Interviews</a:t>
            </a:r>
            <a:r>
              <a:rPr dirty="0" u="heavy" sz="2400" spc="1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heavy" sz="24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:</a:t>
            </a:r>
            <a:endParaRPr sz="2400"/>
          </a:p>
        </p:txBody>
      </p:sp>
      <p:sp>
        <p:nvSpPr>
          <p:cNvPr id="5" name="object 5"/>
          <p:cNvSpPr txBox="1"/>
          <p:nvPr/>
        </p:nvSpPr>
        <p:spPr>
          <a:xfrm>
            <a:off x="392112" y="2085657"/>
            <a:ext cx="3983990" cy="3321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100"/>
              </a:spcBef>
            </a:pP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Firms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may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also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run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focus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groups </a:t>
            </a:r>
            <a:r>
              <a:rPr dirty="0" sz="2400" spc="-53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in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an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attempt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discern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consumers’ tastes.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Despite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4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limitations of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consumer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interviews and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questionnaires,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many managers</a:t>
            </a:r>
            <a:r>
              <a:rPr dirty="0" sz="2400" spc="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believe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that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such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surveys can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reveal</a:t>
            </a:r>
            <a:r>
              <a:rPr dirty="0" sz="2400" spc="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a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great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deal about how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their firms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can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serve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market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0">
                <a:solidFill>
                  <a:srgbClr val="92CDDD"/>
                </a:solidFill>
                <a:latin typeface="Calibri"/>
                <a:cs typeface="Calibri"/>
              </a:rPr>
              <a:t>better.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5359" y="1554480"/>
            <a:ext cx="4358640" cy="386842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389"/>
            <a:ext cx="9143999" cy="684960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8318"/>
            <a:ext cx="2957830" cy="68433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47662" y="965834"/>
            <a:ext cx="3982720" cy="40506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heavy" sz="24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2-</a:t>
            </a:r>
            <a:r>
              <a:rPr dirty="0" u="heavy" sz="2400" spc="-2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spc="-2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Market</a:t>
            </a:r>
            <a:r>
              <a:rPr dirty="0" u="heavy" sz="24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Experiments</a:t>
            </a:r>
            <a:r>
              <a:rPr dirty="0" u="heavy" sz="2400" spc="15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Calibri"/>
                <a:cs typeface="Calibri"/>
              </a:rPr>
              <a:t>: </a:t>
            </a:r>
            <a:r>
              <a:rPr dirty="0" sz="2400" spc="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Another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method of estimating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the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demand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curve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for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a </a:t>
            </a:r>
            <a:r>
              <a:rPr dirty="0" sz="24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particular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commodity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is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carry </a:t>
            </a:r>
            <a:r>
              <a:rPr dirty="0" sz="2400" spc="-53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out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direct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market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experiments.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idea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is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vary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price of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the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product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while</a:t>
            </a:r>
            <a:r>
              <a:rPr dirty="0" sz="2400" spc="-3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attempting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400" spc="-53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keep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other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market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conditions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fairly stable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(or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400" spc="-30">
                <a:solidFill>
                  <a:srgbClr val="92CDDD"/>
                </a:solidFill>
                <a:latin typeface="Calibri"/>
                <a:cs typeface="Calibri"/>
              </a:rPr>
              <a:t>take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changes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92CDDD"/>
                </a:solidFill>
                <a:latin typeface="Calibri"/>
                <a:cs typeface="Calibri"/>
              </a:rPr>
              <a:t>in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other </a:t>
            </a:r>
            <a:r>
              <a:rPr dirty="0" sz="2400" spc="-20">
                <a:solidFill>
                  <a:srgbClr val="92CDDD"/>
                </a:solidFill>
                <a:latin typeface="Calibri"/>
                <a:cs typeface="Calibri"/>
              </a:rPr>
              <a:t>market </a:t>
            </a:r>
            <a:r>
              <a:rPr dirty="0" sz="2400" spc="-5">
                <a:solidFill>
                  <a:srgbClr val="92CDDD"/>
                </a:solidFill>
                <a:latin typeface="Calibri"/>
                <a:cs typeface="Calibri"/>
              </a:rPr>
              <a:t>conditions </a:t>
            </a:r>
            <a:r>
              <a:rPr dirty="0" sz="2400" spc="-15">
                <a:solidFill>
                  <a:srgbClr val="92CDDD"/>
                </a:solidFill>
                <a:latin typeface="Calibri"/>
                <a:cs typeface="Calibri"/>
              </a:rPr>
              <a:t>into </a:t>
            </a:r>
            <a:r>
              <a:rPr dirty="0" sz="2400" spc="-10">
                <a:solidFill>
                  <a:srgbClr val="92CDDD"/>
                </a:solidFill>
                <a:latin typeface="Calibri"/>
                <a:cs typeface="Calibri"/>
              </a:rPr>
              <a:t> account).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615179" y="1155700"/>
            <a:ext cx="4155439" cy="37490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51636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8389"/>
            <a:ext cx="9143999" cy="684960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8318"/>
            <a:ext cx="2957830" cy="684339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47662" y="968375"/>
            <a:ext cx="2939415" cy="3759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heavy" sz="2300" spc="-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2-</a:t>
            </a:r>
            <a:r>
              <a:rPr dirty="0" u="heavy" sz="2300" spc="-2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heavy" sz="2300" spc="-1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Market </a:t>
            </a:r>
            <a:r>
              <a:rPr dirty="0" u="heavy" sz="2300" spc="-5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Experiments</a:t>
            </a:r>
            <a:r>
              <a:rPr dirty="0" u="heavy" sz="2300" spc="-2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dirty="0" u="heavy" sz="230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</a:rPr>
              <a:t>:</a:t>
            </a:r>
            <a:endParaRPr sz="2300"/>
          </a:p>
        </p:txBody>
      </p:sp>
      <p:sp>
        <p:nvSpPr>
          <p:cNvPr id="5" name="object 5"/>
          <p:cNvSpPr txBox="1"/>
          <p:nvPr/>
        </p:nvSpPr>
        <p:spPr>
          <a:xfrm>
            <a:off x="347662" y="1669796"/>
            <a:ext cx="3413125" cy="283337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99"/>
              </a:lnSpc>
              <a:spcBef>
                <a:spcPts val="95"/>
              </a:spcBef>
            </a:pPr>
            <a:r>
              <a:rPr dirty="0" sz="2300" spc="-20">
                <a:solidFill>
                  <a:srgbClr val="92CDDD"/>
                </a:solidFill>
                <a:latin typeface="Calibri"/>
                <a:cs typeface="Calibri"/>
              </a:rPr>
              <a:t>Before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carrying out 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a </a:t>
            </a:r>
            <a:r>
              <a:rPr dirty="0" sz="2300" spc="-20">
                <a:solidFill>
                  <a:srgbClr val="92CDDD"/>
                </a:solidFill>
                <a:latin typeface="Calibri"/>
                <a:cs typeface="Calibri"/>
              </a:rPr>
              <a:t>market </a:t>
            </a:r>
            <a:r>
              <a:rPr dirty="0" sz="2300" spc="-50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experiment,</a:t>
            </a:r>
            <a:r>
              <a:rPr dirty="0" sz="2300" spc="3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weigh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the costs </a:t>
            </a:r>
            <a:r>
              <a:rPr dirty="0" sz="2300" spc="-50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5">
                <a:solidFill>
                  <a:srgbClr val="92CDDD"/>
                </a:solidFill>
                <a:latin typeface="Calibri"/>
                <a:cs typeface="Calibri"/>
              </a:rPr>
              <a:t>against</a:t>
            </a:r>
            <a:r>
              <a:rPr dirty="0" sz="2300" spc="1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the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benefits.</a:t>
            </a:r>
            <a:r>
              <a:rPr dirty="0" sz="2300" spc="2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Direct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5">
                <a:solidFill>
                  <a:srgbClr val="92CDDD"/>
                </a:solidFill>
                <a:latin typeface="Calibri"/>
                <a:cs typeface="Calibri"/>
              </a:rPr>
              <a:t>experimentation</a:t>
            </a:r>
            <a:r>
              <a:rPr dirty="0" sz="2300" spc="4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can</a:t>
            </a:r>
            <a:r>
              <a:rPr dirty="0" sz="23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be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5">
                <a:solidFill>
                  <a:srgbClr val="92CDDD"/>
                </a:solidFill>
                <a:latin typeface="Calibri"/>
                <a:cs typeface="Calibri"/>
              </a:rPr>
              <a:t>expensive</a:t>
            </a:r>
            <a:r>
              <a:rPr dirty="0" sz="2300" spc="4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or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risky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because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5">
                <a:solidFill>
                  <a:srgbClr val="92CDDD"/>
                </a:solidFill>
                <a:latin typeface="Calibri"/>
                <a:cs typeface="Calibri"/>
              </a:rPr>
              <a:t>customers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5">
                <a:solidFill>
                  <a:srgbClr val="92CDDD"/>
                </a:solidFill>
                <a:latin typeface="Calibri"/>
                <a:cs typeface="Calibri"/>
              </a:rPr>
              <a:t>may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be</a:t>
            </a:r>
            <a:r>
              <a:rPr dirty="0" sz="2300" spc="5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lost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profits</a:t>
            </a:r>
            <a:r>
              <a:rPr dirty="0" sz="2300" spc="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cut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5">
                <a:solidFill>
                  <a:srgbClr val="92CDDD"/>
                </a:solidFill>
                <a:latin typeface="Calibri"/>
                <a:cs typeface="Calibri"/>
              </a:rPr>
              <a:t>by</a:t>
            </a:r>
            <a:r>
              <a:rPr dirty="0" sz="2300" spc="1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5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300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300" spc="-10">
                <a:solidFill>
                  <a:srgbClr val="92CDDD"/>
                </a:solidFill>
                <a:latin typeface="Calibri"/>
                <a:cs typeface="Calibri"/>
              </a:rPr>
              <a:t>experiment.</a:t>
            </a:r>
            <a:endParaRPr sz="23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066540" y="1193800"/>
            <a:ext cx="4792979" cy="418084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236465" y="651636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2"/>
            <a:ext cx="2877560" cy="79208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74344" y="1498028"/>
            <a:ext cx="3429635" cy="3318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3-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Regression Analysis: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Although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consumer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interviews and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direct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market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experiments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are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important sources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information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concerning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demand functions,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they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are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not used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as often as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regression analysis.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08779" y="1409700"/>
            <a:ext cx="4775200" cy="337312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2"/>
            <a:ext cx="2877560" cy="79208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74344" y="1137920"/>
            <a:ext cx="3745229" cy="36868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651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3-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Regression Analysis: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Regression analysis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describes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way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in</a:t>
            </a:r>
            <a:r>
              <a:rPr dirty="0" sz="2400" spc="-4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which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one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variable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is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related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35">
                <a:solidFill>
                  <a:srgbClr val="B7DEE8"/>
                </a:solidFill>
                <a:latin typeface="Calibri"/>
                <a:cs typeface="Calibri"/>
              </a:rPr>
              <a:t>another.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200"/>
              </a:lnSpc>
            </a:pP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Regression analysis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derives an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equation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that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can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be used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estimate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unknown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value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one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variable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on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basis of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the known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value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the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other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variable.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53559" y="1483360"/>
            <a:ext cx="4775199" cy="337312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76466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73350" y="1065784"/>
            <a:ext cx="3613150" cy="45212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800" spc="-5" b="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dirty="0" sz="2800" spc="-80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800" spc="-5" b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2800">
              <a:latin typeface="Arial Black"/>
              <a:cs typeface="Arial Black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5500" y="1699260"/>
            <a:ext cx="7637780" cy="458216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822446" y="6366509"/>
            <a:ext cx="2040889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4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77560" cy="83667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2272" y="1644650"/>
            <a:ext cx="3922395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pc="-10">
                <a:solidFill>
                  <a:srgbClr val="FF0000"/>
                </a:solidFill>
              </a:rPr>
              <a:t>Benefit</a:t>
            </a:r>
            <a:r>
              <a:rPr dirty="0" spc="15">
                <a:solidFill>
                  <a:srgbClr val="FF0000"/>
                </a:solidFill>
              </a:rPr>
              <a:t> </a:t>
            </a:r>
            <a:r>
              <a:rPr dirty="0" spc="-10">
                <a:solidFill>
                  <a:srgbClr val="92CDDD"/>
                </a:solidFill>
              </a:rPr>
              <a:t>estimation</a:t>
            </a:r>
            <a:r>
              <a:rPr dirty="0" spc="5">
                <a:solidFill>
                  <a:srgbClr val="92CDDD"/>
                </a:solidFill>
              </a:rPr>
              <a:t> </a:t>
            </a:r>
            <a:r>
              <a:rPr dirty="0" spc="-15">
                <a:solidFill>
                  <a:srgbClr val="FF0000"/>
                </a:solidFill>
              </a:rPr>
              <a:t>starts</a:t>
            </a:r>
            <a:r>
              <a:rPr dirty="0" spc="-5">
                <a:solidFill>
                  <a:srgbClr val="FF0000"/>
                </a:solidFill>
              </a:rPr>
              <a:t> </a:t>
            </a:r>
            <a:r>
              <a:rPr dirty="0" spc="-5">
                <a:solidFill>
                  <a:srgbClr val="92CDDD"/>
                </a:solidFill>
              </a:rPr>
              <a:t>with</a:t>
            </a:r>
            <a:r>
              <a:rPr dirty="0" spc="-10">
                <a:solidFill>
                  <a:srgbClr val="92CDDD"/>
                </a:solidFill>
              </a:rPr>
              <a:t> </a:t>
            </a:r>
            <a:r>
              <a:rPr dirty="0">
                <a:solidFill>
                  <a:srgbClr val="92CDDD"/>
                </a:solidFill>
              </a:rPr>
              <a:t>the </a:t>
            </a:r>
            <a:r>
              <a:rPr dirty="0" spc="-484">
                <a:solidFill>
                  <a:srgbClr val="92CDDD"/>
                </a:solidFill>
              </a:rPr>
              <a:t> </a:t>
            </a:r>
            <a:r>
              <a:rPr dirty="0" spc="-10">
                <a:solidFill>
                  <a:srgbClr val="FF0000"/>
                </a:solidFill>
              </a:rPr>
              <a:t>identification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>
                <a:solidFill>
                  <a:srgbClr val="92CDDD"/>
                </a:solidFill>
              </a:rPr>
              <a:t>of </a:t>
            </a:r>
            <a:r>
              <a:rPr dirty="0" spc="-10">
                <a:solidFill>
                  <a:srgbClr val="92CDDD"/>
                </a:solidFill>
              </a:rPr>
              <a:t>benefit</a:t>
            </a:r>
            <a:r>
              <a:rPr dirty="0" spc="15">
                <a:solidFill>
                  <a:srgbClr val="92CDDD"/>
                </a:solidFill>
              </a:rPr>
              <a:t> </a:t>
            </a:r>
            <a:r>
              <a:rPr dirty="0" spc="-10">
                <a:solidFill>
                  <a:srgbClr val="92CDDD"/>
                </a:solidFill>
              </a:rPr>
              <a:t>items.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02272" y="2315590"/>
            <a:ext cx="5155565" cy="43300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537335">
              <a:lnSpc>
                <a:spcPct val="100099"/>
              </a:lnSpc>
              <a:spcBef>
                <a:spcPts val="95"/>
              </a:spcBef>
            </a:pP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Benefit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items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vary</a:t>
            </a:r>
            <a:r>
              <a:rPr dirty="0" sz="2200" spc="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greatly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according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characteristics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contents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projects,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they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need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be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subdivided 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according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project</a:t>
            </a:r>
            <a:r>
              <a:rPr dirty="0" sz="2200" spc="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plans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submitted by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competent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ministry.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Once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they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are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identified,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opportunity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cost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or 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value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per unit is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calculated by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item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estimate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benefits.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50">
              <a:latin typeface="Calibri"/>
              <a:cs typeface="Calibri"/>
            </a:endParaRPr>
          </a:p>
          <a:p>
            <a:pPr marL="3127375">
              <a:lnSpc>
                <a:spcPct val="100000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53559" y="1770379"/>
            <a:ext cx="4437380" cy="360426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67042" y="1073403"/>
            <a:ext cx="23342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dirty="0" sz="1800" spc="-8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 spc="-5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18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4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509895" cy="98069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68826" y="6299834"/>
            <a:ext cx="204088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3675" y="1500441"/>
            <a:ext cx="4510405" cy="47218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720" marR="380365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Investment</a:t>
            </a:r>
            <a:r>
              <a:rPr dirty="0" sz="2200" spc="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projects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transportation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facilities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generate </a:t>
            </a:r>
            <a:r>
              <a:rPr dirty="0" sz="2200" spc="-48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direct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benefits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 for</a:t>
            </a:r>
            <a:r>
              <a:rPr dirty="0" sz="2200" spc="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transportation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indirect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social</a:t>
            </a:r>
            <a:r>
              <a:rPr dirty="0" sz="2200" spc="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benefits.</a:t>
            </a:r>
            <a:endParaRPr sz="2200">
              <a:latin typeface="Calibri"/>
              <a:cs typeface="Calibri"/>
            </a:endParaRPr>
          </a:p>
          <a:p>
            <a:pPr marL="299720" marR="5080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It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is not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easy to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classify the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benefits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water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resources</a:t>
            </a:r>
            <a:r>
              <a:rPr dirty="0" sz="2200" spc="3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projects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as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direct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or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indirect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or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as tangible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or 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intangible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200" spc="49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200" spc="47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suggest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calculation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methods</a:t>
            </a:r>
            <a:r>
              <a:rPr dirty="0" sz="2200" spc="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for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each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project.</a:t>
            </a:r>
            <a:endParaRPr sz="2200">
              <a:latin typeface="Calibri"/>
              <a:cs typeface="Calibri"/>
            </a:endParaRPr>
          </a:p>
          <a:p>
            <a:pPr marL="299720" marR="24765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  <a:tab pos="299720" algn="l"/>
              </a:tabLst>
            </a:pP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benefits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industrial 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complexes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can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be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derived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from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the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 revenue</a:t>
            </a:r>
            <a:r>
              <a:rPr dirty="0" sz="2200" spc="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additional added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value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or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industrial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production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that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will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occur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as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0694" y="6198870"/>
            <a:ext cx="290830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result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their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formation.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63537" y="1038859"/>
            <a:ext cx="310007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0">
                <a:solidFill>
                  <a:srgbClr val="FF0000"/>
                </a:solidFill>
                <a:latin typeface="Arial Black"/>
                <a:cs typeface="Arial Black"/>
              </a:rPr>
              <a:t>Benefit</a:t>
            </a:r>
            <a:r>
              <a:rPr dirty="0" sz="2400" spc="-40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0" b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714240" y="1986279"/>
            <a:ext cx="4318000" cy="3251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3618" cy="908685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32075" y="1068323"/>
            <a:ext cx="308229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0">
                <a:solidFill>
                  <a:srgbClr val="FF0000"/>
                </a:solidFill>
                <a:latin typeface="Arial Black"/>
                <a:cs typeface="Arial Black"/>
              </a:rPr>
              <a:t>3-</a:t>
            </a:r>
            <a:r>
              <a:rPr dirty="0" sz="2400" spc="-25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5" b="0">
                <a:solidFill>
                  <a:srgbClr val="FF0000"/>
                </a:solidFill>
                <a:latin typeface="Arial Black"/>
                <a:cs typeface="Arial Black"/>
              </a:rPr>
              <a:t>Cost</a:t>
            </a:r>
            <a:r>
              <a:rPr dirty="0" sz="2400" spc="-35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0" b="0">
                <a:solidFill>
                  <a:srgbClr val="FF0000"/>
                </a:solidFill>
                <a:latin typeface="Arial Black"/>
                <a:cs typeface="Arial Black"/>
              </a:rPr>
              <a:t>Estimation</a:t>
            </a:r>
            <a:endParaRPr sz="24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2272" y="1440434"/>
            <a:ext cx="4761230" cy="4599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</a:t>
            </a:r>
            <a:r>
              <a:rPr dirty="0" sz="2000" spc="6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estimation</a:t>
            </a:r>
            <a:r>
              <a:rPr dirty="0" sz="2000" spc="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also</a:t>
            </a:r>
            <a:r>
              <a:rPr dirty="0" sz="2000" spc="6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differs</a:t>
            </a:r>
            <a:r>
              <a:rPr dirty="0" sz="2000" spc="6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depending</a:t>
            </a:r>
            <a:r>
              <a:rPr dirty="0" sz="2000" spc="4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on </a:t>
            </a:r>
            <a:r>
              <a:rPr dirty="0" sz="20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nature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specifics of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projects. Project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can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be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largely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divided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into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construction </a:t>
            </a:r>
            <a:r>
              <a:rPr dirty="0" sz="2000" spc="-4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costs, land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acquisition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costs,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Operating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Maintenance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(O&amp;M costs),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 etc.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Construction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000" spc="-20" b="1">
                <a:solidFill>
                  <a:srgbClr val="92CDDD"/>
                </a:solidFill>
                <a:latin typeface="Calibri"/>
                <a:cs typeface="Calibri"/>
              </a:rPr>
              <a:t>refer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entirety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0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project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minus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lot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purchase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additional</a:t>
            </a:r>
            <a:r>
              <a:rPr dirty="0" sz="2000" spc="-4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facility</a:t>
            </a:r>
            <a:r>
              <a:rPr dirty="0" sz="2000" spc="-3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costs,</a:t>
            </a:r>
            <a:r>
              <a:rPr dirty="0" sz="2000" spc="-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5" b="1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000" spc="5" b="1">
                <a:solidFill>
                  <a:srgbClr val="FF0000"/>
                </a:solidFill>
                <a:latin typeface="Calibri"/>
                <a:cs typeface="Calibri"/>
              </a:rPr>
              <a:t>,</a:t>
            </a:r>
            <a:r>
              <a:rPr dirty="0" sz="200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land </a:t>
            </a: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acquisition </a:t>
            </a:r>
            <a:r>
              <a:rPr dirty="0" sz="2000" spc="-434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are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of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buying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lots in the </a:t>
            </a:r>
            <a:r>
              <a:rPr dirty="0" sz="20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project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area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compensation costs. </a:t>
            </a: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O&amp;M </a:t>
            </a:r>
            <a:r>
              <a:rPr dirty="0" sz="20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</a:t>
            </a:r>
            <a:r>
              <a:rPr dirty="0" sz="2000" spc="6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include</a:t>
            </a:r>
            <a:r>
              <a:rPr dirty="0" sz="2000" spc="3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not</a:t>
            </a:r>
            <a:r>
              <a:rPr dirty="0" sz="2000" spc="4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only</a:t>
            </a:r>
            <a:r>
              <a:rPr dirty="0" sz="2000" spc="5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initial</a:t>
            </a:r>
            <a:r>
              <a:rPr dirty="0" sz="2000" spc="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investment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but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also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ordinary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operating costs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that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20" b="1">
                <a:solidFill>
                  <a:srgbClr val="92CDDD"/>
                </a:solidFill>
                <a:latin typeface="Calibri"/>
                <a:cs typeface="Calibri"/>
              </a:rPr>
              <a:t>even</a:t>
            </a:r>
            <a:r>
              <a:rPr dirty="0" sz="2000" spc="5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consider</a:t>
            </a:r>
            <a:r>
              <a:rPr dirty="0" sz="2000" spc="-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life</a:t>
            </a:r>
            <a:r>
              <a:rPr dirty="0" sz="2000" spc="-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cycle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000" spc="-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maintain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000" spc="-4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functions of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fixed assets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like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land,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buildings, </a:t>
            </a:r>
            <a:r>
              <a:rPr dirty="0" sz="20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facilities.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146040" y="1511300"/>
            <a:ext cx="3997960" cy="429768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4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76466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0517" y="1215009"/>
            <a:ext cx="4406900" cy="49047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19685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The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following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reviews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suggests cost </a:t>
            </a:r>
            <a:r>
              <a:rPr dirty="0" sz="2000" spc="-4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estimation methods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for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transportation, </a:t>
            </a:r>
            <a:r>
              <a:rPr dirty="0" sz="2000" spc="-4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water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 resources,</a:t>
            </a:r>
            <a:r>
              <a:rPr dirty="0" sz="2000" spc="-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other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projects:</a:t>
            </a:r>
            <a:endParaRPr sz="2000">
              <a:latin typeface="Calibri"/>
              <a:cs typeface="Calibri"/>
            </a:endParaRPr>
          </a:p>
          <a:p>
            <a:pPr marL="355600" marR="5080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solidFill>
                  <a:srgbClr val="FF0000"/>
                </a:solidFill>
                <a:latin typeface="Arial Black"/>
                <a:cs typeface="Arial Black"/>
              </a:rPr>
              <a:t>Transportation</a:t>
            </a:r>
            <a:r>
              <a:rPr dirty="0" sz="2000" spc="1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Projects:</a:t>
            </a:r>
            <a:r>
              <a:rPr dirty="0" sz="2000" spc="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analysis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should</a:t>
            </a:r>
            <a:r>
              <a:rPr dirty="0" sz="2000" spc="-3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be</a:t>
            </a:r>
            <a:r>
              <a:rPr dirty="0" sz="2000" spc="-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done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differently</a:t>
            </a:r>
            <a:r>
              <a:rPr dirty="0" sz="2000" spc="-5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for </a:t>
            </a:r>
            <a:r>
              <a:rPr dirty="0" sz="2000" spc="-43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different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transportation projects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build </a:t>
            </a:r>
            <a:r>
              <a:rPr dirty="0" sz="2000" spc="-20" b="1">
                <a:solidFill>
                  <a:srgbClr val="92CDDD"/>
                </a:solidFill>
                <a:latin typeface="Calibri"/>
                <a:cs typeface="Calibri"/>
              </a:rPr>
              <a:t>expressways,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roads, bridges,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railroads,</a:t>
            </a:r>
            <a:r>
              <a:rPr dirty="0" sz="2000" spc="-5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ports,</a:t>
            </a:r>
            <a:r>
              <a:rPr dirty="0" sz="2000" spc="-3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airports.</a:t>
            </a:r>
            <a:endParaRPr sz="2000">
              <a:latin typeface="Calibri"/>
              <a:cs typeface="Calibri"/>
            </a:endParaRPr>
          </a:p>
          <a:p>
            <a:pPr marL="355600" marR="33020" indent="-3429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000" spc="-20">
                <a:solidFill>
                  <a:srgbClr val="FF0000"/>
                </a:solidFill>
                <a:latin typeface="Arial Black"/>
                <a:cs typeface="Arial Black"/>
              </a:rPr>
              <a:t>Water</a:t>
            </a:r>
            <a:r>
              <a:rPr dirty="0" sz="2000" spc="-5">
                <a:solidFill>
                  <a:srgbClr val="FF0000"/>
                </a:solidFill>
                <a:latin typeface="Arial Black"/>
                <a:cs typeface="Arial Black"/>
              </a:rPr>
              <a:t> Resources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 Projects: </a:t>
            </a:r>
            <a:r>
              <a:rPr dirty="0" sz="2000" spc="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estimation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for water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resources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 projects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should be divided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for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dam </a:t>
            </a:r>
            <a:r>
              <a:rPr dirty="0" sz="20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construction,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river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conservation work, </a:t>
            </a:r>
            <a:r>
              <a:rPr dirty="0" sz="2000" spc="-4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92CDDD"/>
                </a:solidFill>
                <a:latin typeface="Calibri"/>
                <a:cs typeface="Calibri"/>
              </a:rPr>
              <a:t>etc.</a:t>
            </a:r>
            <a:endParaRPr sz="2000">
              <a:latin typeface="Calibri"/>
              <a:cs typeface="Calibri"/>
            </a:endParaRPr>
          </a:p>
          <a:p>
            <a:pPr marL="355600" marR="236854" indent="-3429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dirty="0" sz="2000" spc="-5">
                <a:solidFill>
                  <a:srgbClr val="FF0000"/>
                </a:solidFill>
                <a:latin typeface="Arial Black"/>
                <a:cs typeface="Arial Black"/>
              </a:rPr>
              <a:t>Other 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Projects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: The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costs are to </a:t>
            </a:r>
            <a:r>
              <a:rPr dirty="0" sz="2000" spc="-4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be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estimated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based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on the </a:t>
            </a:r>
            <a:r>
              <a:rPr dirty="0" sz="2000" spc="-10" b="1">
                <a:solidFill>
                  <a:srgbClr val="92CDDD"/>
                </a:solidFill>
                <a:latin typeface="Calibri"/>
                <a:cs typeface="Calibri"/>
              </a:rPr>
              <a:t>size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and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characteristics</a:t>
            </a:r>
            <a:r>
              <a:rPr dirty="0" sz="2000" spc="-7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dirty="0" sz="20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92CDDD"/>
                </a:solidFill>
                <a:latin typeface="Calibri"/>
                <a:cs typeface="Calibri"/>
              </a:rPr>
              <a:t>facilities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856479" y="1511300"/>
            <a:ext cx="4109720" cy="429768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9855"/>
            <a:ext cx="2954060" cy="82682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822446" y="6299834"/>
            <a:ext cx="204088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8445" y="1070990"/>
            <a:ext cx="4581525" cy="39287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0000"/>
                </a:solidFill>
                <a:latin typeface="Arial Black"/>
                <a:cs typeface="Arial Black"/>
              </a:rPr>
              <a:t>Calculation</a:t>
            </a:r>
            <a:r>
              <a:rPr dirty="0" sz="1800" spc="-2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0000"/>
                </a:solidFill>
                <a:latin typeface="Arial Black"/>
                <a:cs typeface="Arial Black"/>
              </a:rPr>
              <a:t>Standards</a:t>
            </a:r>
            <a:r>
              <a:rPr dirty="0" sz="1800" spc="-1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 spc="-15">
                <a:solidFill>
                  <a:srgbClr val="FF0000"/>
                </a:solidFill>
                <a:latin typeface="Arial Black"/>
                <a:cs typeface="Arial Black"/>
              </a:rPr>
              <a:t>for</a:t>
            </a:r>
            <a:r>
              <a:rPr dirty="0" sz="18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0000"/>
                </a:solidFill>
                <a:latin typeface="Arial Black"/>
                <a:cs typeface="Arial Black"/>
              </a:rPr>
              <a:t>Land</a:t>
            </a:r>
            <a:endParaRPr sz="1800">
              <a:latin typeface="Arial Black"/>
              <a:cs typeface="Arial Black"/>
            </a:endParaRPr>
          </a:p>
          <a:p>
            <a:pPr marL="12700">
              <a:lnSpc>
                <a:spcPts val="2150"/>
              </a:lnSpc>
            </a:pPr>
            <a:r>
              <a:rPr dirty="0" sz="1800" spc="-5">
                <a:solidFill>
                  <a:srgbClr val="FF0000"/>
                </a:solidFill>
                <a:latin typeface="Arial Black"/>
                <a:cs typeface="Arial Black"/>
              </a:rPr>
              <a:t>Acquisition</a:t>
            </a:r>
            <a:r>
              <a:rPr dirty="0" sz="1800" spc="-1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 spc="-5">
                <a:solidFill>
                  <a:srgbClr val="FF0000"/>
                </a:solidFill>
                <a:latin typeface="Arial Black"/>
                <a:cs typeface="Arial Black"/>
              </a:rPr>
              <a:t>Costs,</a:t>
            </a:r>
            <a:endParaRPr sz="1800">
              <a:latin typeface="Arial Black"/>
              <a:cs typeface="Arial Black"/>
            </a:endParaRPr>
          </a:p>
          <a:p>
            <a:pPr marL="355600" marR="5080" indent="-342900">
              <a:lnSpc>
                <a:spcPts val="2640"/>
              </a:lnSpc>
              <a:spcBef>
                <a:spcPts val="80"/>
              </a:spcBef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Land acquisition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costs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in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preliminary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feasibility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studies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are</a:t>
            </a:r>
            <a:r>
              <a:rPr dirty="0" sz="2200" spc="3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purchase</a:t>
            </a:r>
            <a:r>
              <a:rPr dirty="0" sz="2200" spc="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costs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ts val="2555"/>
              </a:lnSpc>
            </a:pP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and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compensation</a:t>
            </a:r>
            <a:r>
              <a:rPr dirty="0" sz="2200" spc="2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.</a:t>
            </a:r>
            <a:endParaRPr sz="2200">
              <a:latin typeface="Calibri"/>
              <a:cs typeface="Calibri"/>
            </a:endParaRPr>
          </a:p>
          <a:p>
            <a:pPr marL="355600" marR="120014" indent="-342900">
              <a:lnSpc>
                <a:spcPct val="100000"/>
              </a:lnSpc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Purchase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costs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of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land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are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those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buy</a:t>
            </a:r>
            <a:r>
              <a:rPr dirty="0" sz="2200" spc="-4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lots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required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for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public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interest </a:t>
            </a:r>
            <a:r>
              <a:rPr dirty="0" sz="2200" spc="-484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projects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targeted</a:t>
            </a:r>
            <a:r>
              <a:rPr dirty="0" sz="2200" spc="2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by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preliminary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feasibility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studies.</a:t>
            </a:r>
            <a:endParaRPr sz="2200">
              <a:latin typeface="Calibri"/>
              <a:cs typeface="Calibri"/>
            </a:endParaRPr>
          </a:p>
          <a:p>
            <a:pPr marL="355600" marR="556895" indent="-342900">
              <a:lnSpc>
                <a:spcPct val="100000"/>
              </a:lnSpc>
              <a:spcBef>
                <a:spcPts val="5"/>
              </a:spcBef>
              <a:buFont typeface="Calibri"/>
              <a:buChar char="-"/>
              <a:tabLst>
                <a:tab pos="354965" algn="l"/>
                <a:tab pos="355600" algn="l"/>
              </a:tabLst>
            </a:pP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Compensation</a:t>
            </a:r>
            <a:r>
              <a:rPr dirty="0" sz="2200" spc="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for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obstructions </a:t>
            </a:r>
            <a:r>
              <a:rPr dirty="0" sz="220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25" b="1">
                <a:solidFill>
                  <a:srgbClr val="92CDDD"/>
                </a:solidFill>
                <a:latin typeface="Calibri"/>
                <a:cs typeface="Calibri"/>
              </a:rPr>
              <a:t>refers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money</a:t>
            </a:r>
            <a:r>
              <a:rPr dirty="0" sz="2200" spc="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paid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to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92CDDD"/>
                </a:solidFill>
                <a:latin typeface="Calibri"/>
                <a:cs typeface="Calibri"/>
              </a:rPr>
              <a:t>remove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20"/>
              </a:spcBef>
            </a:pP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things</a:t>
            </a:r>
            <a:r>
              <a:rPr dirty="0" sz="2200" spc="-20" b="1">
                <a:solidFill>
                  <a:srgbClr val="92CDDD"/>
                </a:solidFill>
                <a:latin typeface="Calibri"/>
                <a:cs typeface="Calibri"/>
              </a:rPr>
              <a:t> like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5" b="1">
                <a:solidFill>
                  <a:srgbClr val="92CDDD"/>
                </a:solidFill>
                <a:latin typeface="Calibri"/>
                <a:cs typeface="Calibri"/>
              </a:rPr>
              <a:t>buildings,</a:t>
            </a:r>
            <a:r>
              <a:rPr dirty="0" sz="2200" spc="-50" b="1">
                <a:solidFill>
                  <a:srgbClr val="92CDDD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92CDDD"/>
                </a:solidFill>
                <a:latin typeface="Calibri"/>
                <a:cs typeface="Calibri"/>
              </a:rPr>
              <a:t>structures,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833620" y="1409700"/>
            <a:ext cx="4013200" cy="410972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8069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74344" y="1215009"/>
            <a:ext cx="321056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spc="-5">
                <a:solidFill>
                  <a:srgbClr val="FF0000"/>
                </a:solidFill>
                <a:latin typeface="Arial Black"/>
                <a:cs typeface="Arial Black"/>
              </a:rPr>
              <a:t>Calculation</a:t>
            </a:r>
            <a:r>
              <a:rPr dirty="0" sz="1800" spc="-4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0000"/>
                </a:solidFill>
                <a:latin typeface="Arial Black"/>
                <a:cs typeface="Arial Black"/>
              </a:rPr>
              <a:t>Standards</a:t>
            </a:r>
            <a:r>
              <a:rPr dirty="0" sz="1800" spc="-2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 spc="-15">
                <a:solidFill>
                  <a:srgbClr val="FF0000"/>
                </a:solidFill>
                <a:latin typeface="Arial Black"/>
                <a:cs typeface="Arial Black"/>
              </a:rPr>
              <a:t>for </a:t>
            </a:r>
            <a:r>
              <a:rPr dirty="0" sz="1800" spc="-58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 spc="-5">
                <a:solidFill>
                  <a:srgbClr val="FF0000"/>
                </a:solidFill>
                <a:latin typeface="Arial Black"/>
                <a:cs typeface="Arial Black"/>
              </a:rPr>
              <a:t>Contingency</a:t>
            </a:r>
            <a:r>
              <a:rPr dirty="0" sz="18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1800">
                <a:solidFill>
                  <a:srgbClr val="FF0000"/>
                </a:solidFill>
                <a:latin typeface="Arial Black"/>
                <a:cs typeface="Arial Black"/>
              </a:rPr>
              <a:t>Reserves</a:t>
            </a:r>
            <a:endParaRPr sz="1800">
              <a:latin typeface="Arial Black"/>
              <a:cs typeface="Arial Black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- </a:t>
            </a:r>
            <a:r>
              <a:rPr dirty="0" spc="-105"/>
              <a:t>To</a:t>
            </a:r>
            <a:r>
              <a:rPr dirty="0" spc="10"/>
              <a:t> </a:t>
            </a:r>
            <a:r>
              <a:rPr dirty="0" spc="-20"/>
              <a:t>review</a:t>
            </a:r>
            <a:r>
              <a:rPr dirty="0" spc="30"/>
              <a:t> </a:t>
            </a:r>
            <a:r>
              <a:rPr dirty="0" spc="-5"/>
              <a:t>the</a:t>
            </a:r>
            <a:r>
              <a:rPr dirty="0" spc="-15"/>
              <a:t> </a:t>
            </a:r>
            <a:r>
              <a:rPr dirty="0" spc="-5"/>
              <a:t>feasibility</a:t>
            </a:r>
            <a:r>
              <a:rPr dirty="0" spc="10"/>
              <a:t> </a:t>
            </a:r>
            <a:r>
              <a:rPr dirty="0"/>
              <a:t>of </a:t>
            </a:r>
            <a:r>
              <a:rPr dirty="0" spc="5"/>
              <a:t> </a:t>
            </a:r>
            <a:r>
              <a:rPr dirty="0" spc="-15"/>
              <a:t>investment</a:t>
            </a:r>
            <a:r>
              <a:rPr dirty="0" spc="-10"/>
              <a:t> projects,</a:t>
            </a:r>
            <a:r>
              <a:rPr dirty="0" spc="-15"/>
              <a:t> </a:t>
            </a:r>
            <a:r>
              <a:rPr dirty="0" spc="-10"/>
              <a:t>contingency </a:t>
            </a:r>
            <a:r>
              <a:rPr dirty="0" spc="-480"/>
              <a:t> </a:t>
            </a:r>
            <a:r>
              <a:rPr dirty="0" spc="-10"/>
              <a:t>reserves</a:t>
            </a:r>
            <a:r>
              <a:rPr dirty="0" spc="30"/>
              <a:t> </a:t>
            </a:r>
            <a:r>
              <a:rPr dirty="0" spc="-10"/>
              <a:t>must</a:t>
            </a:r>
            <a:r>
              <a:rPr dirty="0"/>
              <a:t> be</a:t>
            </a:r>
            <a:r>
              <a:rPr dirty="0" spc="-20"/>
              <a:t> </a:t>
            </a:r>
            <a:r>
              <a:rPr dirty="0" spc="-5"/>
              <a:t>included as </a:t>
            </a:r>
            <a:r>
              <a:rPr dirty="0"/>
              <a:t>a </a:t>
            </a:r>
            <a:r>
              <a:rPr dirty="0" spc="5"/>
              <a:t> </a:t>
            </a:r>
            <a:r>
              <a:rPr dirty="0" spc="-15"/>
              <a:t>cost</a:t>
            </a:r>
            <a:r>
              <a:rPr dirty="0" spc="10"/>
              <a:t> </a:t>
            </a:r>
            <a:r>
              <a:rPr dirty="0" spc="-10"/>
              <a:t>item.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1746885">
              <a:lnSpc>
                <a:spcPct val="100000"/>
              </a:lnSpc>
              <a:spcBef>
                <a:spcPts val="100"/>
              </a:spcBef>
              <a:buChar char="-"/>
              <a:tabLst>
                <a:tab pos="162560" algn="l"/>
              </a:tabLst>
            </a:pPr>
            <a:r>
              <a:rPr dirty="0" spc="-5"/>
              <a:t>The process </a:t>
            </a:r>
            <a:r>
              <a:rPr dirty="0"/>
              <a:t>of pushing </a:t>
            </a:r>
            <a:r>
              <a:rPr dirty="0" spc="-10"/>
              <a:t>ahead </a:t>
            </a:r>
            <a:r>
              <a:rPr dirty="0" spc="-5"/>
              <a:t> with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 spc="-10"/>
              <a:t>project</a:t>
            </a:r>
            <a:r>
              <a:rPr dirty="0" spc="10"/>
              <a:t> </a:t>
            </a:r>
            <a:r>
              <a:rPr dirty="0" spc="-10"/>
              <a:t>inevitably</a:t>
            </a:r>
            <a:r>
              <a:rPr dirty="0" spc="10"/>
              <a:t> </a:t>
            </a:r>
            <a:r>
              <a:rPr dirty="0" spc="-10"/>
              <a:t>entails </a:t>
            </a:r>
            <a:r>
              <a:rPr dirty="0" spc="-5"/>
              <a:t> </a:t>
            </a:r>
            <a:r>
              <a:rPr dirty="0" spc="-10"/>
              <a:t>numerous</a:t>
            </a:r>
            <a:r>
              <a:rPr dirty="0" spc="-15"/>
              <a:t> </a:t>
            </a:r>
            <a:r>
              <a:rPr dirty="0" spc="-10"/>
              <a:t>unexpected</a:t>
            </a:r>
            <a:r>
              <a:rPr dirty="0" spc="10"/>
              <a:t> </a:t>
            </a:r>
            <a:r>
              <a:rPr dirty="0" spc="-15"/>
              <a:t>events</a:t>
            </a:r>
            <a:r>
              <a:rPr dirty="0" spc="5"/>
              <a:t> </a:t>
            </a:r>
            <a:r>
              <a:rPr dirty="0" spc="-5"/>
              <a:t>and </a:t>
            </a:r>
            <a:r>
              <a:rPr dirty="0"/>
              <a:t> </a:t>
            </a:r>
            <a:r>
              <a:rPr dirty="0" spc="-10"/>
              <a:t>contingency</a:t>
            </a:r>
            <a:r>
              <a:rPr dirty="0"/>
              <a:t> </a:t>
            </a:r>
            <a:r>
              <a:rPr dirty="0" spc="-10"/>
              <a:t>reserves</a:t>
            </a:r>
            <a:r>
              <a:rPr dirty="0" spc="35"/>
              <a:t> </a:t>
            </a:r>
            <a:r>
              <a:rPr dirty="0" spc="-5"/>
              <a:t>should</a:t>
            </a:r>
            <a:r>
              <a:rPr dirty="0" spc="-25"/>
              <a:t> </a:t>
            </a:r>
            <a:r>
              <a:rPr dirty="0"/>
              <a:t>be</a:t>
            </a:r>
            <a:r>
              <a:rPr dirty="0" spc="-15"/>
              <a:t> </a:t>
            </a:r>
            <a:r>
              <a:rPr dirty="0" spc="-10"/>
              <a:t>set </a:t>
            </a:r>
            <a:r>
              <a:rPr dirty="0" spc="-480"/>
              <a:t> </a:t>
            </a:r>
            <a:r>
              <a:rPr dirty="0" spc="-5"/>
              <a:t>aside</a:t>
            </a:r>
            <a:r>
              <a:rPr dirty="0" spc="-15"/>
              <a:t> against</a:t>
            </a:r>
            <a:r>
              <a:rPr dirty="0"/>
              <a:t> </a:t>
            </a:r>
            <a:r>
              <a:rPr dirty="0" spc="-5"/>
              <a:t>them.</a:t>
            </a:r>
          </a:p>
          <a:p>
            <a:pPr marL="12700" marR="2068195">
              <a:lnSpc>
                <a:spcPct val="100000"/>
              </a:lnSpc>
              <a:spcBef>
                <a:spcPts val="5"/>
              </a:spcBef>
              <a:buChar char="-"/>
              <a:tabLst>
                <a:tab pos="162560" algn="l"/>
              </a:tabLst>
            </a:pPr>
            <a:r>
              <a:rPr dirty="0" spc="-10"/>
              <a:t>Contingency reserves</a:t>
            </a:r>
            <a:r>
              <a:rPr dirty="0" spc="30"/>
              <a:t> </a:t>
            </a:r>
            <a:r>
              <a:rPr dirty="0" spc="-15"/>
              <a:t>are</a:t>
            </a:r>
            <a:r>
              <a:rPr dirty="0"/>
              <a:t> </a:t>
            </a:r>
            <a:r>
              <a:rPr dirty="0" spc="-15"/>
              <a:t>to</a:t>
            </a:r>
            <a:r>
              <a:rPr dirty="0" spc="-5"/>
              <a:t> </a:t>
            </a:r>
            <a:r>
              <a:rPr dirty="0"/>
              <a:t>be </a:t>
            </a:r>
            <a:r>
              <a:rPr dirty="0" spc="-484"/>
              <a:t> </a:t>
            </a:r>
            <a:r>
              <a:rPr dirty="0" spc="-10"/>
              <a:t>set</a:t>
            </a:r>
            <a:r>
              <a:rPr dirty="0" spc="5"/>
              <a:t> </a:t>
            </a:r>
            <a:r>
              <a:rPr dirty="0" spc="-15"/>
              <a:t>at</a:t>
            </a:r>
            <a:r>
              <a:rPr dirty="0" spc="-5"/>
              <a:t> </a:t>
            </a:r>
            <a:r>
              <a:rPr dirty="0"/>
              <a:t>10%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1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 spc="-15"/>
              <a:t>total</a:t>
            </a:r>
            <a:r>
              <a:rPr dirty="0" spc="15"/>
              <a:t> </a:t>
            </a:r>
            <a:r>
              <a:rPr dirty="0" spc="-10"/>
              <a:t>project</a:t>
            </a: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dirty="0" spc="-10"/>
              <a:t>costs</a:t>
            </a:r>
            <a:r>
              <a:rPr dirty="0"/>
              <a:t> </a:t>
            </a:r>
            <a:r>
              <a:rPr dirty="0" spc="-5"/>
              <a:t>including</a:t>
            </a:r>
            <a:r>
              <a:rPr dirty="0" spc="-60"/>
              <a:t> </a:t>
            </a:r>
            <a:r>
              <a:rPr dirty="0" spc="-125"/>
              <a:t>VAT.</a:t>
            </a: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250"/>
          </a:p>
          <a:p>
            <a:pPr marL="3774440">
              <a:lnSpc>
                <a:spcPct val="100000"/>
              </a:lnSpc>
              <a:spcBef>
                <a:spcPts val="5"/>
              </a:spcBef>
            </a:pPr>
            <a:r>
              <a:rPr dirty="0" sz="2100" spc="-15" b="0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546600" y="1625600"/>
            <a:ext cx="4597400" cy="380746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76466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674745" y="6299834"/>
            <a:ext cx="2044064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898904" y="1012253"/>
            <a:ext cx="5341620" cy="3917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" b="0">
                <a:solidFill>
                  <a:srgbClr val="FF0000"/>
                </a:solidFill>
                <a:latin typeface="Arial Black"/>
                <a:cs typeface="Arial Black"/>
              </a:rPr>
              <a:t>Economic</a:t>
            </a:r>
            <a:r>
              <a:rPr dirty="0" sz="2400" spc="-35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0" b="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dirty="0" sz="2400" spc="-25" b="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0" b="0">
                <a:solidFill>
                  <a:srgbClr val="FF0000"/>
                </a:solidFill>
                <a:latin typeface="Arial Black"/>
                <a:cs typeface="Arial Black"/>
              </a:rPr>
              <a:t>Evaluation</a:t>
            </a:r>
            <a:endParaRPr sz="2400">
              <a:latin typeface="Arial Black"/>
              <a:cs typeface="Arial Black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70280" y="1628139"/>
            <a:ext cx="6987540" cy="425196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0224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49275" y="1428432"/>
            <a:ext cx="4074795" cy="36734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493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Economic</a:t>
            </a:r>
            <a:r>
              <a:rPr dirty="0" sz="2400" spc="-4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dirty="0" sz="24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FF0000"/>
                </a:solidFill>
                <a:latin typeface="Calibri"/>
                <a:cs typeface="Calibri"/>
              </a:rPr>
              <a:t>Evaluation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250">
              <a:latin typeface="Calibri"/>
              <a:cs typeface="Calibri"/>
            </a:endParaRPr>
          </a:p>
          <a:p>
            <a:pPr marL="12700" marR="5080">
              <a:lnSpc>
                <a:spcPct val="100099"/>
              </a:lnSpc>
            </a:pP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Economic</a:t>
            </a:r>
            <a:r>
              <a:rPr dirty="0" sz="2400" spc="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1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evaluated</a:t>
            </a:r>
            <a:r>
              <a:rPr dirty="0" sz="2400" spc="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using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benefit</a:t>
            </a:r>
            <a:r>
              <a:rPr dirty="0" sz="2400" spc="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400" spc="-5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cost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numbers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from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above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estimation</a:t>
            </a:r>
            <a:r>
              <a:rPr dirty="0" sz="2400" spc="-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demand,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benefits, </a:t>
            </a:r>
            <a:r>
              <a:rPr dirty="0" sz="2400" spc="-5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costs.</a:t>
            </a:r>
            <a:r>
              <a:rPr dirty="0" sz="2400" spc="-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Evaluation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economic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basically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depends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on</a:t>
            </a:r>
            <a:r>
              <a:rPr dirty="0" sz="2400" spc="-4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cost-benefit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analysis.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26279" y="2131060"/>
            <a:ext cx="4394200" cy="310642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77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72440" y="1282065"/>
            <a:ext cx="4338955" cy="44189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1.</a:t>
            </a:r>
            <a:r>
              <a:rPr dirty="0" sz="2400" spc="-3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r>
              <a:rPr dirty="0" sz="24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Methods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</a:pP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Benefit-Cost</a:t>
            </a:r>
            <a:r>
              <a:rPr dirty="0" sz="2400" spc="4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Ratio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(BCR)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is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first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calculated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evaluate</a:t>
            </a:r>
            <a:r>
              <a:rPr dirty="0" sz="2400" spc="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economic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feasibility.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BCR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is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ratio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of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r>
              <a:rPr dirty="0" sz="2400" spc="-4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where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both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are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expressed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as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discounted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present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values.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In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other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words,</a:t>
            </a:r>
            <a:r>
              <a:rPr dirty="0" sz="2400" spc="-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5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occur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in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future are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converted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into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present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values,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present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value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400" spc="-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</a:t>
            </a:r>
            <a:r>
              <a:rPr dirty="0" sz="2400" spc="5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is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divided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by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that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400" spc="-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5359" y="1511300"/>
            <a:ext cx="4107180" cy="40386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28133" cy="107873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2272" y="1251584"/>
            <a:ext cx="4118610" cy="5151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16839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2.</a:t>
            </a:r>
            <a:r>
              <a:rPr dirty="0" sz="24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Social</a:t>
            </a:r>
            <a:r>
              <a:rPr dirty="0" sz="2400" spc="-1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Arial Black"/>
                <a:cs typeface="Arial Black"/>
              </a:rPr>
              <a:t>Discount</a:t>
            </a:r>
            <a:r>
              <a:rPr dirty="0" sz="24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5">
                <a:solidFill>
                  <a:srgbClr val="FF0000"/>
                </a:solidFill>
                <a:latin typeface="Arial Black"/>
                <a:cs typeface="Arial Black"/>
              </a:rPr>
              <a:t>Rate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99"/>
              </a:lnSpc>
              <a:spcBef>
                <a:spcPts val="2880"/>
              </a:spcBef>
            </a:pP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One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most important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parameters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used</a:t>
            </a:r>
            <a:r>
              <a:rPr dirty="0" sz="2400" spc="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in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economic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feasibility</a:t>
            </a:r>
            <a:r>
              <a:rPr dirty="0" sz="2400" spc="6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evaluation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 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government-financed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projects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social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discount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rate.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Discounted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</a:t>
            </a:r>
            <a:r>
              <a:rPr dirty="0" sz="2400" spc="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cost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values</a:t>
            </a:r>
            <a:r>
              <a:rPr dirty="0" sz="2400" spc="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are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determined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by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1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social</a:t>
            </a:r>
            <a:r>
              <a:rPr dirty="0" sz="2400" spc="7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discount</a:t>
            </a:r>
            <a:r>
              <a:rPr dirty="0" sz="2400" spc="1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rate,</a:t>
            </a:r>
            <a:r>
              <a:rPr dirty="0" sz="2400" spc="1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400" spc="1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as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result,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BCR.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Determination </a:t>
            </a:r>
            <a:r>
              <a:rPr dirty="0" sz="2400" spc="-5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social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discount 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rate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an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absolute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determinant</a:t>
            </a:r>
            <a:r>
              <a:rPr dirty="0" sz="2400" spc="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economic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feasibility.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14240" y="1437639"/>
            <a:ext cx="4279900" cy="41275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5"/>
            <a:ext cx="9143994" cy="685796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8069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74344" y="1498028"/>
            <a:ext cx="4335145" cy="44164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0025">
              <a:lnSpc>
                <a:spcPts val="288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4.</a:t>
            </a:r>
            <a:r>
              <a:rPr dirty="0" sz="2400" spc="-2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Arial Black"/>
                <a:cs typeface="Arial Black"/>
              </a:rPr>
              <a:t>Base</a:t>
            </a:r>
            <a:r>
              <a:rPr dirty="0" sz="24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Arial Black"/>
                <a:cs typeface="Arial Black"/>
              </a:rPr>
              <a:t>Day</a:t>
            </a:r>
            <a:r>
              <a:rPr dirty="0" sz="2400" spc="-1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dirty="0" sz="2400" spc="10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Analysis,</a:t>
            </a:r>
            <a:endParaRPr sz="2400">
              <a:latin typeface="Arial Black"/>
              <a:cs typeface="Arial Black"/>
            </a:endParaRPr>
          </a:p>
          <a:p>
            <a:pPr marL="268605">
              <a:lnSpc>
                <a:spcPct val="100000"/>
              </a:lnSpc>
            </a:pPr>
            <a:r>
              <a:rPr dirty="0" sz="2400" spc="-10">
                <a:solidFill>
                  <a:srgbClr val="FF0000"/>
                </a:solidFill>
                <a:latin typeface="Arial Black"/>
                <a:cs typeface="Arial Black"/>
              </a:rPr>
              <a:t>Period</a:t>
            </a:r>
            <a:r>
              <a:rPr dirty="0" sz="2400" spc="-3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of</a:t>
            </a:r>
            <a:r>
              <a:rPr dirty="0" sz="2400" spc="1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Analysis,</a:t>
            </a:r>
            <a:r>
              <a:rPr dirty="0" sz="2400" spc="-2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FF0000"/>
                </a:solidFill>
                <a:latin typeface="Arial Black"/>
                <a:cs typeface="Arial Black"/>
              </a:rPr>
              <a:t>Etc.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2885"/>
              </a:spcBef>
            </a:pP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In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economic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evaluation, </a:t>
            </a:r>
            <a:r>
              <a:rPr dirty="0" sz="2400" spc="-5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all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</a:t>
            </a:r>
            <a:r>
              <a:rPr dirty="0" sz="2400" spc="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should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be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discounted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at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same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point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400" spc="-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time.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As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benefits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costs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occur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at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different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points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time,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they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should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be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reconciled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as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values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of the same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point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time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using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discount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rate.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This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makes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them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comparable.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59959" y="1587500"/>
            <a:ext cx="4384040" cy="422148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5"/>
            <a:ext cx="9143999" cy="685796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37028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45465" y="1354073"/>
            <a:ext cx="3851275" cy="47821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152525">
              <a:lnSpc>
                <a:spcPct val="100000"/>
              </a:lnSpc>
              <a:spcBef>
                <a:spcPts val="100"/>
              </a:spcBef>
            </a:pPr>
            <a:r>
              <a:rPr dirty="0" sz="2400" spc="-5">
                <a:solidFill>
                  <a:srgbClr val="FF0000"/>
                </a:solidFill>
                <a:latin typeface="Arial Black"/>
                <a:cs typeface="Arial Black"/>
              </a:rPr>
              <a:t>5.</a:t>
            </a:r>
            <a:r>
              <a:rPr dirty="0" sz="2400" spc="-4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Processing</a:t>
            </a:r>
            <a:r>
              <a:rPr dirty="0" sz="2400" spc="-4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of </a:t>
            </a:r>
            <a:r>
              <a:rPr dirty="0" sz="2400" spc="-78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Salvage</a:t>
            </a:r>
            <a:r>
              <a:rPr dirty="0" sz="2400" spc="-3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20">
                <a:solidFill>
                  <a:srgbClr val="FF0000"/>
                </a:solidFill>
                <a:latin typeface="Arial Black"/>
                <a:cs typeface="Arial Black"/>
              </a:rPr>
              <a:t>Value:</a:t>
            </a:r>
            <a:endParaRPr sz="2400">
              <a:latin typeface="Arial Black"/>
              <a:cs typeface="Arial Black"/>
            </a:endParaRPr>
          </a:p>
          <a:p>
            <a:pPr marL="12700" marR="129539">
              <a:lnSpc>
                <a:spcPct val="100000"/>
              </a:lnSpc>
              <a:spcBef>
                <a:spcPts val="2880"/>
              </a:spcBef>
            </a:pP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Salvage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value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is closely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related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duration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of the </a:t>
            </a:r>
            <a:r>
              <a:rPr dirty="0" sz="2400" spc="-53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concerned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facility</a:t>
            </a:r>
            <a:r>
              <a:rPr dirty="0" sz="2400" spc="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analysis</a:t>
            </a:r>
            <a:r>
              <a:rPr dirty="0" sz="2400" spc="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period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of</a:t>
            </a:r>
            <a:r>
              <a:rPr dirty="0" sz="2400" spc="-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economic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 b="1">
                <a:solidFill>
                  <a:srgbClr val="B7DEE8"/>
                </a:solidFill>
                <a:latin typeface="Calibri"/>
                <a:cs typeface="Calibri"/>
              </a:rPr>
              <a:t>feasibility.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1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formula</a:t>
            </a:r>
            <a:r>
              <a:rPr dirty="0" sz="2400" spc="9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for</a:t>
            </a:r>
            <a:r>
              <a:rPr dirty="0" sz="2400" spc="8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calculating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salvage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value</a:t>
            </a:r>
            <a:r>
              <a:rPr dirty="0" sz="24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is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as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follow: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Salvage </a:t>
            </a:r>
            <a:r>
              <a:rPr dirty="0" sz="2400" spc="-35" b="1">
                <a:solidFill>
                  <a:srgbClr val="B7DEE8"/>
                </a:solidFill>
                <a:latin typeface="Calibri"/>
                <a:cs typeface="Calibri"/>
              </a:rPr>
              <a:t>Value</a:t>
            </a:r>
            <a:r>
              <a:rPr dirty="0" sz="2400" spc="47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=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Purchase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 Price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–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(Annual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Depreciation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× </a:t>
            </a:r>
            <a:r>
              <a:rPr dirty="0" sz="2400" spc="-5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FF0000"/>
                </a:solidFill>
                <a:latin typeface="Calibri"/>
                <a:cs typeface="Calibri"/>
              </a:rPr>
              <a:t>Number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40" b="1">
                <a:solidFill>
                  <a:srgbClr val="FF0000"/>
                </a:solidFill>
                <a:latin typeface="Calibri"/>
                <a:cs typeface="Calibri"/>
              </a:rPr>
              <a:t>Years).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53559" y="1770379"/>
            <a:ext cx="4765040" cy="35331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4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29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2272" y="1209928"/>
            <a:ext cx="4406265" cy="47821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6. </a:t>
            </a:r>
            <a:r>
              <a:rPr dirty="0" sz="2400" spc="-5">
                <a:solidFill>
                  <a:srgbClr val="FF0000"/>
                </a:solidFill>
                <a:latin typeface="Arial Black"/>
                <a:cs typeface="Arial Black"/>
              </a:rPr>
              <a:t>Sensitivity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Analysis </a:t>
            </a:r>
            <a:r>
              <a:rPr dirty="0" sz="2400" spc="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Sensitivity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analysis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determines how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different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values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an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independent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variable</a:t>
            </a:r>
            <a:r>
              <a:rPr dirty="0" sz="2400" spc="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affect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particular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dependent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variable</a:t>
            </a:r>
            <a:r>
              <a:rPr dirty="0" sz="2400" spc="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under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given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set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assumptions.</a:t>
            </a:r>
            <a:endParaRPr sz="2400">
              <a:latin typeface="Calibri"/>
              <a:cs typeface="Calibri"/>
            </a:endParaRPr>
          </a:p>
          <a:p>
            <a:pPr marL="12700" marR="358140">
              <a:lnSpc>
                <a:spcPct val="100000"/>
              </a:lnSpc>
              <a:spcBef>
                <a:spcPts val="5"/>
              </a:spcBef>
            </a:pP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It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studies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how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various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sources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uncertainty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contribute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forecast’s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overall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uncertainty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by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posing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‘what </a:t>
            </a:r>
            <a:r>
              <a:rPr dirty="0" sz="2400" spc="40">
                <a:solidFill>
                  <a:srgbClr val="B7DEE8"/>
                </a:solidFill>
                <a:latin typeface="Calibri"/>
                <a:cs typeface="Calibri"/>
              </a:rPr>
              <a:t>if’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questions.</a:t>
            </a:r>
            <a:endParaRPr sz="2400">
              <a:latin typeface="Calibri"/>
              <a:cs typeface="Calibri"/>
            </a:endParaRPr>
          </a:p>
          <a:p>
            <a:pPr marL="12700" marR="20320">
              <a:lnSpc>
                <a:spcPct val="100000"/>
              </a:lnSpc>
              <a:spcBef>
                <a:spcPts val="5"/>
              </a:spcBef>
            </a:pP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Sensitivity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analysis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used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within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specific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boundaries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that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depend on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one or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more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input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variables.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85359" y="1699260"/>
            <a:ext cx="3873499" cy="360426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788119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71119" y="1498028"/>
            <a:ext cx="4312920" cy="22212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880"/>
              </a:lnSpc>
              <a:spcBef>
                <a:spcPts val="100"/>
              </a:spcBef>
            </a:pP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5-</a:t>
            </a:r>
            <a:r>
              <a:rPr dirty="0" sz="2400" spc="-2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Financial</a:t>
            </a:r>
            <a:r>
              <a:rPr dirty="0" sz="2400" spc="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r>
              <a:rPr dirty="0" sz="2400" spc="6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Analysis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Financial</a:t>
            </a:r>
            <a:r>
              <a:rPr dirty="0" sz="2400" spc="2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Analysis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15595" algn="l"/>
              </a:tabLst>
            </a:pP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Comparison</a:t>
            </a:r>
            <a:r>
              <a:rPr dirty="0" sz="2400" spc="-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B7DEE8"/>
                </a:solidFill>
                <a:latin typeface="Calibri"/>
                <a:cs typeface="Calibri"/>
              </a:rPr>
              <a:t>between</a:t>
            </a:r>
            <a:r>
              <a:rPr dirty="0" sz="2400" spc="3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Economic </a:t>
            </a:r>
            <a:r>
              <a:rPr dirty="0" sz="2400" spc="-52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5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Analysis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4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Financial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5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Analysis.</a:t>
            </a:r>
            <a:endParaRPr sz="2400">
              <a:latin typeface="Calibri"/>
              <a:cs typeface="Calibri"/>
            </a:endParaRPr>
          </a:p>
          <a:p>
            <a:pPr marL="314325" indent="-302260">
              <a:lnSpc>
                <a:spcPct val="100000"/>
              </a:lnSpc>
              <a:buAutoNum type="arabicPeriod"/>
              <a:tabLst>
                <a:tab pos="314960" algn="l"/>
              </a:tabLst>
            </a:pPr>
            <a:r>
              <a:rPr dirty="0" sz="2400" spc="-10" b="1">
                <a:solidFill>
                  <a:srgbClr val="B7DEE8"/>
                </a:solidFill>
                <a:latin typeface="Calibri"/>
                <a:cs typeface="Calibri"/>
              </a:rPr>
              <a:t>Analysis</a:t>
            </a:r>
            <a:r>
              <a:rPr dirty="0" sz="24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 b="1">
                <a:solidFill>
                  <a:srgbClr val="B7DEE8"/>
                </a:solidFill>
                <a:latin typeface="Calibri"/>
                <a:cs typeface="Calibri"/>
              </a:rPr>
              <a:t>Methods.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50459" y="1671320"/>
            <a:ext cx="4160520" cy="35179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5"/>
            <a:ext cx="9143999" cy="685796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77560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0517" y="1699640"/>
            <a:ext cx="4552950" cy="40506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dirty="0" sz="2400" spc="-5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endParaRPr sz="2400">
              <a:latin typeface="Arial Black"/>
              <a:cs typeface="Arial Black"/>
            </a:endParaRPr>
          </a:p>
          <a:p>
            <a:pPr marL="12700">
              <a:lnSpc>
                <a:spcPct val="100000"/>
              </a:lnSpc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 feasibility study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is a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comprehensive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analysis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evaluation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 aspects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proposed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project, investment,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or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business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venture.</a:t>
            </a:r>
            <a:r>
              <a:rPr dirty="0" sz="2400" spc="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400" spc="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primary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purpose of such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study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assess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whether the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 project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or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venture</a:t>
            </a:r>
            <a:r>
              <a:rPr dirty="0" sz="2400" spc="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financially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viable and if it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makes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economic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sense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proceed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with</a:t>
            </a:r>
            <a:r>
              <a:rPr dirty="0" sz="2400" spc="-3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86020" y="1701800"/>
            <a:ext cx="4157979" cy="35179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5"/>
            <a:ext cx="9143999" cy="685796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877560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51167" y="956945"/>
            <a:ext cx="4374515" cy="51511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01219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dirty="0" sz="2400" spc="-9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 spc="-10">
                <a:solidFill>
                  <a:srgbClr val="FF0000"/>
                </a:solidFill>
                <a:latin typeface="Arial Black"/>
                <a:cs typeface="Arial Black"/>
              </a:rPr>
              <a:t>Feasibility </a:t>
            </a:r>
            <a:r>
              <a:rPr dirty="0" sz="2400" spc="-78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40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400">
              <a:latin typeface="Arial Black"/>
              <a:cs typeface="Arial Black"/>
            </a:endParaRPr>
          </a:p>
          <a:p>
            <a:pPr marL="12700" marR="5080">
              <a:lnSpc>
                <a:spcPct val="100099"/>
              </a:lnSpc>
            </a:pP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Projects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which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are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not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profitable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enough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pursued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by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private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party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can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pursued as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PPP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projects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with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some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level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government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 support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if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they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are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more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suitable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be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pursued by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such party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in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terms of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creativity and 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efficiency.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In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this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case,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 feasibility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analysis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needs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be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conducted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ascertain </a:t>
            </a:r>
            <a:r>
              <a:rPr dirty="0" sz="2400" spc="-5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an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appropriate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amount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government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support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86020" y="1701800"/>
            <a:ext cx="4157979" cy="35179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5"/>
            <a:ext cx="9143999" cy="6857962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80694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58445" y="1187767"/>
            <a:ext cx="4584065" cy="52089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73355">
              <a:lnSpc>
                <a:spcPct val="100000"/>
              </a:lnSpc>
              <a:spcBef>
                <a:spcPts val="100"/>
              </a:spcBef>
            </a:pPr>
            <a:r>
              <a:rPr dirty="0" sz="2000" spc="-5">
                <a:solidFill>
                  <a:srgbClr val="FF0000"/>
                </a:solidFill>
                <a:latin typeface="Arial Black"/>
                <a:cs typeface="Arial Black"/>
              </a:rPr>
              <a:t>Comparison between 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Economic </a:t>
            </a:r>
            <a:r>
              <a:rPr dirty="0" sz="2000" spc="-66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 spc="-1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 Analysis</a:t>
            </a:r>
            <a:r>
              <a:rPr dirty="0" sz="2000" spc="-1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and </a:t>
            </a:r>
            <a:r>
              <a:rPr dirty="0" sz="2000" spc="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Financial</a:t>
            </a:r>
            <a:r>
              <a:rPr dirty="0" sz="2000" spc="-20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 spc="-10">
                <a:solidFill>
                  <a:srgbClr val="FF0000"/>
                </a:solidFill>
                <a:latin typeface="Arial Black"/>
                <a:cs typeface="Arial Black"/>
              </a:rPr>
              <a:t>Feasibility</a:t>
            </a:r>
            <a:r>
              <a:rPr dirty="0" sz="2000" spc="-15">
                <a:solidFill>
                  <a:srgbClr val="FF0000"/>
                </a:solidFill>
                <a:latin typeface="Arial Black"/>
                <a:cs typeface="Arial Black"/>
              </a:rPr>
              <a:t> </a:t>
            </a:r>
            <a:r>
              <a:rPr dirty="0" sz="2000">
                <a:solidFill>
                  <a:srgbClr val="FF0000"/>
                </a:solidFill>
                <a:latin typeface="Arial Black"/>
                <a:cs typeface="Arial Black"/>
              </a:rPr>
              <a:t>Analysis</a:t>
            </a:r>
            <a:endParaRPr sz="2000">
              <a:latin typeface="Arial Black"/>
              <a:cs typeface="Arial Black"/>
            </a:endParaRPr>
          </a:p>
          <a:p>
            <a:pPr marL="12700" marR="5080">
              <a:lnSpc>
                <a:spcPct val="100000"/>
              </a:lnSpc>
              <a:spcBef>
                <a:spcPts val="2405"/>
              </a:spcBef>
            </a:pP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Economic feasibility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analysis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to measure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public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projects’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costs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and benefits from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000" spc="-44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perspective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of the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entire nation (society)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and accordingly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to calculate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their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economic </a:t>
            </a:r>
            <a:r>
              <a:rPr dirty="0" sz="2000" spc="-44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profitability and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to determine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their </a:t>
            </a:r>
            <a:r>
              <a:rPr dirty="0" sz="20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B7DEE8"/>
                </a:solidFill>
                <a:latin typeface="Calibri"/>
                <a:cs typeface="Calibri"/>
              </a:rPr>
              <a:t>feasibility.</a:t>
            </a:r>
            <a:endParaRPr sz="2000">
              <a:latin typeface="Calibri"/>
              <a:cs typeface="Calibri"/>
            </a:endParaRPr>
          </a:p>
          <a:p>
            <a:pPr marL="12700" marR="19685" indent="58419">
              <a:lnSpc>
                <a:spcPct val="100000"/>
              </a:lnSpc>
              <a:spcBef>
                <a:spcPts val="5"/>
              </a:spcBef>
            </a:pP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In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comparison, </a:t>
            </a:r>
            <a:r>
              <a:rPr dirty="0" sz="2000" spc="-5" b="1">
                <a:solidFill>
                  <a:srgbClr val="FF0000"/>
                </a:solidFill>
                <a:latin typeface="Calibri"/>
                <a:cs typeface="Calibri"/>
              </a:rPr>
              <a:t>financial feasibility analysis </a:t>
            </a:r>
            <a:r>
              <a:rPr dirty="0" sz="2000" spc="-44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estimates</a:t>
            </a:r>
            <a:r>
              <a:rPr dirty="0" sz="2000" spc="-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actual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 monetary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costs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000" spc="1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cash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flows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from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perspective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individual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parties responsible </a:t>
            </a:r>
            <a:r>
              <a:rPr dirty="0" sz="2000" spc="-15" b="1">
                <a:solidFill>
                  <a:srgbClr val="B7DEE8"/>
                </a:solidFill>
                <a:latin typeface="Calibri"/>
                <a:cs typeface="Calibri"/>
              </a:rPr>
              <a:t>for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projects,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not the </a:t>
            </a:r>
            <a:r>
              <a:rPr dirty="0" sz="2000" spc="5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entire </a:t>
            </a:r>
            <a:r>
              <a:rPr dirty="0" sz="2000" spc="-20" b="1">
                <a:solidFill>
                  <a:srgbClr val="B7DEE8"/>
                </a:solidFill>
                <a:latin typeface="Calibri"/>
                <a:cs typeface="Calibri"/>
              </a:rPr>
              <a:t>society,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and accordingly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calculates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 financial profitability </a:t>
            </a:r>
            <a:r>
              <a:rPr dirty="0" sz="2000" spc="-10" b="1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000" spc="-5" b="1">
                <a:solidFill>
                  <a:srgbClr val="B7DEE8"/>
                </a:solidFill>
                <a:latin typeface="Calibri"/>
                <a:cs typeface="Calibri"/>
              </a:rPr>
              <a:t>ascertain projects’ </a:t>
            </a:r>
            <a:r>
              <a:rPr dirty="0" sz="2000" b="1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5" b="1">
                <a:solidFill>
                  <a:srgbClr val="B7DEE8"/>
                </a:solidFill>
                <a:latin typeface="Calibri"/>
                <a:cs typeface="Calibri"/>
              </a:rPr>
              <a:t>feasibility.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30140" y="1554480"/>
            <a:ext cx="4043679" cy="40894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02272" y="1570037"/>
            <a:ext cx="3905885" cy="3318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 b="1">
                <a:solidFill>
                  <a:srgbClr val="FF0000"/>
                </a:solidFill>
                <a:latin typeface="Calibri"/>
                <a:cs typeface="Calibri"/>
              </a:rPr>
              <a:t>Types</a:t>
            </a:r>
            <a:r>
              <a:rPr dirty="0" sz="24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b="1">
                <a:solidFill>
                  <a:srgbClr val="FF0000"/>
                </a:solidFill>
                <a:latin typeface="Calibri"/>
                <a:cs typeface="Calibri"/>
              </a:rPr>
              <a:t>of</a:t>
            </a:r>
            <a:r>
              <a:rPr dirty="0" sz="2400" spc="-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financial</a:t>
            </a:r>
            <a:r>
              <a:rPr dirty="0" sz="2400" spc="3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400" spc="-15" b="1">
                <a:solidFill>
                  <a:srgbClr val="FF0000"/>
                </a:solidFill>
                <a:latin typeface="Calibri"/>
                <a:cs typeface="Calibri"/>
              </a:rPr>
              <a:t>feasibility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2400" spc="-10" b="1">
                <a:solidFill>
                  <a:srgbClr val="FF0000"/>
                </a:solidFill>
                <a:latin typeface="Calibri"/>
                <a:cs typeface="Calibri"/>
              </a:rPr>
              <a:t>analysis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25">
                <a:solidFill>
                  <a:srgbClr val="B7DEE8"/>
                </a:solidFill>
                <a:latin typeface="Calibri"/>
                <a:cs typeface="Calibri"/>
              </a:rPr>
              <a:t>few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of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the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more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popular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 choices when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creating </a:t>
            </a:r>
            <a:r>
              <a:rPr dirty="0" sz="24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financial</a:t>
            </a:r>
            <a:r>
              <a:rPr dirty="0" sz="2400" spc="-3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feasibility</a:t>
            </a:r>
            <a:r>
              <a:rPr dirty="0" sz="2400" spc="-4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analysis</a:t>
            </a:r>
            <a:r>
              <a:rPr dirty="0" sz="24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are:</a:t>
            </a:r>
            <a:endParaRPr sz="2400">
              <a:latin typeface="Calibri"/>
              <a:cs typeface="Calibri"/>
            </a:endParaRPr>
          </a:p>
          <a:p>
            <a:pPr marL="424180" indent="-41211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424180" algn="l"/>
                <a:tab pos="424815" algn="l"/>
              </a:tabLst>
            </a:pP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Cost</a:t>
            </a:r>
            <a:r>
              <a:rPr dirty="0" sz="2400" spc="-5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Estimates,</a:t>
            </a:r>
            <a:endParaRPr sz="24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Return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On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Investment,</a:t>
            </a:r>
            <a:endParaRPr sz="2400">
              <a:latin typeface="Calibri"/>
              <a:cs typeface="Calibri"/>
            </a:endParaRPr>
          </a:p>
          <a:p>
            <a:pPr marL="355600" indent="-343535">
              <a:lnSpc>
                <a:spcPts val="2880"/>
              </a:lnSpc>
              <a:spcBef>
                <a:spcPts val="5"/>
              </a:spcBef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Payback</a:t>
            </a:r>
            <a:r>
              <a:rPr dirty="0" sz="24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5">
                <a:solidFill>
                  <a:srgbClr val="B7DEE8"/>
                </a:solidFill>
                <a:latin typeface="Calibri"/>
                <a:cs typeface="Calibri"/>
              </a:rPr>
              <a:t>Period,</a:t>
            </a:r>
            <a:r>
              <a:rPr dirty="0" sz="2400" spc="-5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endParaRPr sz="24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Font typeface="Arial MT"/>
              <a:buChar char="•"/>
              <a:tabLst>
                <a:tab pos="355600" algn="l"/>
                <a:tab pos="356235" algn="l"/>
              </a:tabLst>
            </a:pP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Net</a:t>
            </a:r>
            <a:r>
              <a:rPr dirty="0" sz="24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Present</a:t>
            </a:r>
            <a:r>
              <a:rPr dirty="0" sz="24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B7DEE8"/>
                </a:solidFill>
                <a:latin typeface="Calibri"/>
                <a:cs typeface="Calibri"/>
              </a:rPr>
              <a:t>value.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24679" y="1531619"/>
            <a:ext cx="4719320" cy="418337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57830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0517" y="1215009"/>
            <a:ext cx="4008754" cy="49047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5240" marR="5080">
              <a:lnSpc>
                <a:spcPct val="100000"/>
              </a:lnSpc>
              <a:spcBef>
                <a:spcPts val="100"/>
              </a:spcBef>
            </a:pPr>
            <a:r>
              <a:rPr dirty="0" sz="2000" spc="-10">
                <a:solidFill>
                  <a:srgbClr val="FF0000"/>
                </a:solidFill>
                <a:latin typeface="Calibri"/>
                <a:cs typeface="Calibri"/>
              </a:rPr>
              <a:t>Cost</a:t>
            </a:r>
            <a:r>
              <a:rPr dirty="0" sz="20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FF0000"/>
                </a:solidFill>
                <a:latin typeface="Calibri"/>
                <a:cs typeface="Calibri"/>
              </a:rPr>
              <a:t>estimates:</a:t>
            </a:r>
            <a:r>
              <a:rPr dirty="0" sz="2000" spc="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Cost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estimates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are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0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25">
                <a:solidFill>
                  <a:srgbClr val="B7DEE8"/>
                </a:solidFill>
                <a:latin typeface="Calibri"/>
                <a:cs typeface="Calibri"/>
              </a:rPr>
              <a:t>way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for</a:t>
            </a:r>
            <a:r>
              <a:rPr dirty="0" sz="20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project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managers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forecast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costs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resources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needed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carry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out the planned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project..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0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cost</a:t>
            </a:r>
            <a:r>
              <a:rPr dirty="0" sz="2000" spc="6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estimates</a:t>
            </a:r>
            <a:r>
              <a:rPr dirty="0" sz="2000" spc="6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are</a:t>
            </a:r>
            <a:r>
              <a:rPr dirty="0" sz="2000" spc="5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generally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 completed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before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market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0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financial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feasibility study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completed, </a:t>
            </a:r>
            <a:r>
              <a:rPr dirty="0" sz="2000" spc="-44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and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you</a:t>
            </a:r>
            <a:r>
              <a:rPr dirty="0" sz="20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may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need</a:t>
            </a:r>
            <a:r>
              <a:rPr dirty="0" sz="20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revisit</a:t>
            </a:r>
            <a:endParaRPr sz="2000">
              <a:latin typeface="Calibri"/>
              <a:cs typeface="Calibri"/>
            </a:endParaRPr>
          </a:p>
          <a:p>
            <a:pPr marL="12700" marR="437515" indent="2540">
              <a:lnSpc>
                <a:spcPct val="100000"/>
              </a:lnSpc>
              <a:spcBef>
                <a:spcPts val="5"/>
              </a:spcBef>
            </a:pP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those documents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for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reference.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5">
                <a:solidFill>
                  <a:srgbClr val="FF0000"/>
                </a:solidFill>
                <a:latin typeface="Calibri"/>
                <a:cs typeface="Calibri"/>
              </a:rPr>
              <a:t>ROI,</a:t>
            </a:r>
            <a:r>
              <a:rPr dirty="0" sz="2000" spc="-1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or</a:t>
            </a:r>
            <a:r>
              <a:rPr dirty="0" sz="2000" spc="-2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FF0000"/>
                </a:solidFill>
                <a:latin typeface="Calibri"/>
                <a:cs typeface="Calibri"/>
              </a:rPr>
              <a:t>return</a:t>
            </a:r>
            <a:r>
              <a:rPr dirty="0" sz="2000" spc="-15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FF0000"/>
                </a:solidFill>
                <a:latin typeface="Calibri"/>
                <a:cs typeface="Calibri"/>
              </a:rPr>
              <a:t>on</a:t>
            </a:r>
            <a:r>
              <a:rPr dirty="0" sz="2000" spc="-4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FF0000"/>
                </a:solidFill>
                <a:latin typeface="Calibri"/>
                <a:cs typeface="Calibri"/>
              </a:rPr>
              <a:t>investment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,</a:t>
            </a:r>
            <a:r>
              <a:rPr dirty="0" sz="20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is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an </a:t>
            </a:r>
            <a:r>
              <a:rPr dirty="0" sz="2000" spc="-434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approximate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measure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used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to</a:t>
            </a:r>
            <a:endParaRPr sz="2000">
              <a:latin typeface="Calibri"/>
              <a:cs typeface="Calibri"/>
            </a:endParaRPr>
          </a:p>
          <a:p>
            <a:pPr marL="12700" marR="107314">
              <a:lnSpc>
                <a:spcPct val="100000"/>
              </a:lnSpc>
              <a:spcBef>
                <a:spcPts val="5"/>
              </a:spcBef>
            </a:pP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determine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probability</a:t>
            </a:r>
            <a:r>
              <a:rPr dirty="0" sz="2000" spc="-4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of</a:t>
            </a:r>
            <a:r>
              <a:rPr dirty="0" sz="20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getting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000" spc="-434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positive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return</a:t>
            </a:r>
            <a:r>
              <a:rPr dirty="0" sz="2000" spc="-3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from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an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 investment.</a:t>
            </a:r>
            <a:endParaRPr sz="2000">
              <a:latin typeface="Calibri"/>
              <a:cs typeface="Calibri"/>
            </a:endParaRPr>
          </a:p>
          <a:p>
            <a:pPr algn="just" marL="12700" marR="458470">
              <a:lnSpc>
                <a:spcPct val="100000"/>
              </a:lnSpc>
            </a:pP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This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measure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is a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ratio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comparing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gains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or losses </a:t>
            </a:r>
            <a:r>
              <a:rPr dirty="0" sz="2000" spc="-5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0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000" spc="-15">
                <a:solidFill>
                  <a:srgbClr val="B7DEE8"/>
                </a:solidFill>
                <a:latin typeface="Calibri"/>
                <a:cs typeface="Calibri"/>
              </a:rPr>
              <a:t>investment’s </a:t>
            </a:r>
            <a:r>
              <a:rPr dirty="0" sz="2000" spc="-44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000" spc="-10">
                <a:solidFill>
                  <a:srgbClr val="B7DEE8"/>
                </a:solidFill>
                <a:latin typeface="Calibri"/>
                <a:cs typeface="Calibri"/>
              </a:rPr>
              <a:t>cost.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24679" y="1483360"/>
            <a:ext cx="4673600" cy="367537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236465" y="6366509"/>
            <a:ext cx="2044064" cy="2921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5"/>
              </a:lnSpc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5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678557" cy="90868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4109465" y="6299834"/>
            <a:ext cx="2044064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4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30517" y="1212596"/>
            <a:ext cx="4808855" cy="50565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200" spc="-15" b="1">
                <a:solidFill>
                  <a:srgbClr val="FF0000"/>
                </a:solidFill>
                <a:latin typeface="Calibri"/>
                <a:cs typeface="Calibri"/>
              </a:rPr>
              <a:t>Payback </a:t>
            </a:r>
            <a:r>
              <a:rPr dirty="0" sz="2200" spc="-5" b="1">
                <a:solidFill>
                  <a:srgbClr val="FF0000"/>
                </a:solidFill>
                <a:latin typeface="Calibri"/>
                <a:cs typeface="Calibri"/>
              </a:rPr>
              <a:t>period: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payback period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is a </a:t>
            </a:r>
            <a:r>
              <a:rPr dirty="0" sz="22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great 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way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to estimate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length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of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time it </a:t>
            </a:r>
            <a:r>
              <a:rPr dirty="0" sz="2200" spc="-484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will </a:t>
            </a:r>
            <a:r>
              <a:rPr dirty="0" sz="2200" spc="-25">
                <a:solidFill>
                  <a:srgbClr val="B7DEE8"/>
                </a:solidFill>
                <a:latin typeface="Calibri"/>
                <a:cs typeface="Calibri"/>
              </a:rPr>
              <a:t>take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break</a:t>
            </a:r>
            <a:r>
              <a:rPr dirty="0" sz="22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even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on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an</a:t>
            </a:r>
            <a:r>
              <a:rPr dirty="0" sz="22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investment.</a:t>
            </a:r>
            <a:endParaRPr sz="2200">
              <a:latin typeface="Calibri"/>
              <a:cs typeface="Calibri"/>
            </a:endParaRPr>
          </a:p>
          <a:p>
            <a:pPr marL="12700" marR="164465">
              <a:lnSpc>
                <a:spcPct val="100000"/>
              </a:lnSpc>
            </a:pP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payback period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simply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 time it </a:t>
            </a:r>
            <a:r>
              <a:rPr dirty="0" sz="22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takes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200" spc="-15">
                <a:solidFill>
                  <a:srgbClr val="B7DEE8"/>
                </a:solidFill>
                <a:latin typeface="Calibri"/>
                <a:cs typeface="Calibri"/>
              </a:rPr>
              <a:t>pay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back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your investment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in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full. </a:t>
            </a:r>
            <a:r>
              <a:rPr dirty="0" sz="2200" spc="-484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Formula: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Initial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Investment/ Net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annual </a:t>
            </a:r>
            <a:r>
              <a:rPr dirty="0" sz="22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cash</a:t>
            </a:r>
            <a:r>
              <a:rPr dirty="0" sz="2200" spc="-4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25">
                <a:solidFill>
                  <a:srgbClr val="B7DEE8"/>
                </a:solidFill>
                <a:latin typeface="Calibri"/>
                <a:cs typeface="Calibri"/>
              </a:rPr>
              <a:t>inflow.</a:t>
            </a:r>
            <a:endParaRPr sz="2200">
              <a:latin typeface="Calibri"/>
              <a:cs typeface="Calibri"/>
            </a:endParaRPr>
          </a:p>
          <a:p>
            <a:pPr marL="12700" marR="132715">
              <a:lnSpc>
                <a:spcPct val="100000"/>
              </a:lnSpc>
              <a:spcBef>
                <a:spcPts val="5"/>
              </a:spcBef>
            </a:pPr>
            <a:r>
              <a:rPr dirty="0" sz="2200" spc="-15" b="1">
                <a:solidFill>
                  <a:srgbClr val="FF0000"/>
                </a:solidFill>
                <a:latin typeface="Calibri"/>
                <a:cs typeface="Calibri"/>
              </a:rPr>
              <a:t>Net</a:t>
            </a:r>
            <a:r>
              <a:rPr dirty="0" sz="2200" spc="3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0" b="1">
                <a:solidFill>
                  <a:srgbClr val="FF0000"/>
                </a:solidFill>
                <a:latin typeface="Calibri"/>
                <a:cs typeface="Calibri"/>
              </a:rPr>
              <a:t>present</a:t>
            </a:r>
            <a:r>
              <a:rPr dirty="0" sz="220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 spc="-15" b="1">
                <a:solidFill>
                  <a:srgbClr val="FF0000"/>
                </a:solidFill>
                <a:latin typeface="Calibri"/>
                <a:cs typeface="Calibri"/>
              </a:rPr>
              <a:t>value:</a:t>
            </a:r>
            <a:r>
              <a:rPr dirty="0" sz="2200" spc="25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2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net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present</a:t>
            </a:r>
            <a:r>
              <a:rPr dirty="0" sz="2200" spc="-4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value </a:t>
            </a:r>
            <a:r>
              <a:rPr dirty="0" sz="2200" spc="-484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is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considered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superior method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to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2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payback</a:t>
            </a:r>
            <a:r>
              <a:rPr dirty="0" sz="2200" spc="-6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period.</a:t>
            </a:r>
            <a:endParaRPr sz="2200">
              <a:latin typeface="Calibri"/>
              <a:cs typeface="Calibri"/>
            </a:endParaRPr>
          </a:p>
          <a:p>
            <a:pPr marL="12700" marR="42545">
              <a:lnSpc>
                <a:spcPct val="100000"/>
              </a:lnSpc>
              <a:spcBef>
                <a:spcPts val="5"/>
              </a:spcBef>
            </a:pP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negative net present value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means the </a:t>
            </a:r>
            <a:r>
              <a:rPr dirty="0" sz="22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investment</a:t>
            </a:r>
            <a:r>
              <a:rPr dirty="0" sz="2200" spc="-4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would</a:t>
            </a:r>
            <a:r>
              <a:rPr dirty="0" sz="22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hurt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your company</a:t>
            </a:r>
            <a:r>
              <a:rPr dirty="0" sz="2200" spc="-3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and </a:t>
            </a:r>
            <a:r>
              <a:rPr dirty="0" sz="2200" spc="-484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its </a:t>
            </a:r>
            <a:r>
              <a:rPr dirty="0" sz="2200" spc="-15">
                <a:solidFill>
                  <a:srgbClr val="B7DEE8"/>
                </a:solidFill>
                <a:latin typeface="Calibri"/>
                <a:cs typeface="Calibri"/>
              </a:rPr>
              <a:t>stakeholders.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On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other side,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a </a:t>
            </a:r>
            <a:r>
              <a:rPr dirty="0" sz="2200" spc="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positive net current value indicates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that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 the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10">
                <a:solidFill>
                  <a:srgbClr val="B7DEE8"/>
                </a:solidFill>
                <a:latin typeface="Calibri"/>
                <a:cs typeface="Calibri"/>
              </a:rPr>
              <a:t>project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will</a:t>
            </a:r>
            <a:r>
              <a:rPr dirty="0" sz="2200" spc="-2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be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successful</a:t>
            </a:r>
            <a:r>
              <a:rPr dirty="0" sz="2200" spc="-4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in</a:t>
            </a: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the</a:t>
            </a:r>
            <a:r>
              <a:rPr dirty="0" sz="2200" spc="-15">
                <a:solidFill>
                  <a:srgbClr val="B7DEE8"/>
                </a:solidFill>
                <a:latin typeface="Calibri"/>
                <a:cs typeface="Calibri"/>
              </a:rPr>
              <a:t> </a:t>
            </a:r>
            <a:r>
              <a:rPr dirty="0" sz="2200" spc="-5">
                <a:solidFill>
                  <a:srgbClr val="B7DEE8"/>
                </a:solidFill>
                <a:latin typeface="Calibri"/>
                <a:cs typeface="Calibri"/>
              </a:rPr>
              <a:t>long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0517" y="6243637"/>
            <a:ext cx="647700" cy="360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200" spc="-20">
                <a:solidFill>
                  <a:srgbClr val="B7DEE8"/>
                </a:solidFill>
                <a:latin typeface="Calibri"/>
                <a:cs typeface="Calibri"/>
              </a:rPr>
              <a:t>t</a:t>
            </a:r>
            <a:r>
              <a:rPr dirty="0" sz="2200">
                <a:solidFill>
                  <a:srgbClr val="B7DEE8"/>
                </a:solidFill>
                <a:latin typeface="Calibri"/>
                <a:cs typeface="Calibri"/>
              </a:rPr>
              <a:t>erm.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17159" y="1651000"/>
            <a:ext cx="3926840" cy="317246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799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957830" cy="141325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10639" y="1295400"/>
              <a:ext cx="6817359" cy="425196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828280" y="4411979"/>
              <a:ext cx="1315720" cy="244602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3421634" y="6299834"/>
            <a:ext cx="204088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5">
                <a:solidFill>
                  <a:srgbClr val="FFFFFF"/>
                </a:solidFill>
                <a:latin typeface="Calibri"/>
                <a:cs typeface="Calibri"/>
                <a:hlinkClick r:id="rId6"/>
              </a:rPr>
              <a:t>www.midocean.ae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د.أبوالمجد</dc:creator>
  <dc:title>عرض تقديمي في PowerPoint</dc:title>
  <dcterms:created xsi:type="dcterms:W3CDTF">2023-10-14T06:41:36Z</dcterms:created>
  <dcterms:modified xsi:type="dcterms:W3CDTF">2023-10-14T06:41:36Z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2023-10-10T00:00:00Z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2023-10-14T00:00:00Z</vt:filetime>
  </property>
</Properties>
</file>