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</p:sldMasterIdLst>
  <p:notesMasterIdLst>
    <p:notesMasterId r:id="rId63"/>
  </p:notesMasterIdLst>
  <p:sldIdLst>
    <p:sldId id="915" r:id="rId5"/>
    <p:sldId id="975" r:id="rId6"/>
    <p:sldId id="916" r:id="rId7"/>
    <p:sldId id="917" r:id="rId8"/>
    <p:sldId id="918" r:id="rId9"/>
    <p:sldId id="919" r:id="rId10"/>
    <p:sldId id="920" r:id="rId11"/>
    <p:sldId id="921" r:id="rId12"/>
    <p:sldId id="922" r:id="rId13"/>
    <p:sldId id="923" r:id="rId14"/>
    <p:sldId id="924" r:id="rId15"/>
    <p:sldId id="925" r:id="rId16"/>
    <p:sldId id="926" r:id="rId17"/>
    <p:sldId id="927" r:id="rId18"/>
    <p:sldId id="928" r:id="rId19"/>
    <p:sldId id="929" r:id="rId20"/>
    <p:sldId id="930" r:id="rId21"/>
    <p:sldId id="931" r:id="rId22"/>
    <p:sldId id="932" r:id="rId23"/>
    <p:sldId id="933" r:id="rId24"/>
    <p:sldId id="939" r:id="rId25"/>
    <p:sldId id="934" r:id="rId26"/>
    <p:sldId id="935" r:id="rId27"/>
    <p:sldId id="940" r:id="rId28"/>
    <p:sldId id="936" r:id="rId29"/>
    <p:sldId id="937" r:id="rId30"/>
    <p:sldId id="941" r:id="rId31"/>
    <p:sldId id="938" r:id="rId32"/>
    <p:sldId id="942" r:id="rId33"/>
    <p:sldId id="943" r:id="rId34"/>
    <p:sldId id="944" r:id="rId35"/>
    <p:sldId id="945" r:id="rId36"/>
    <p:sldId id="946" r:id="rId37"/>
    <p:sldId id="947" r:id="rId38"/>
    <p:sldId id="948" r:id="rId39"/>
    <p:sldId id="949" r:id="rId40"/>
    <p:sldId id="950" r:id="rId41"/>
    <p:sldId id="951" r:id="rId42"/>
    <p:sldId id="952" r:id="rId43"/>
    <p:sldId id="953" r:id="rId44"/>
    <p:sldId id="955" r:id="rId45"/>
    <p:sldId id="954" r:id="rId46"/>
    <p:sldId id="957" r:id="rId47"/>
    <p:sldId id="958" r:id="rId48"/>
    <p:sldId id="961" r:id="rId49"/>
    <p:sldId id="960" r:id="rId50"/>
    <p:sldId id="959" r:id="rId51"/>
    <p:sldId id="964" r:id="rId52"/>
    <p:sldId id="968" r:id="rId53"/>
    <p:sldId id="973" r:id="rId54"/>
    <p:sldId id="962" r:id="rId55"/>
    <p:sldId id="972" r:id="rId56"/>
    <p:sldId id="965" r:id="rId57"/>
    <p:sldId id="966" r:id="rId58"/>
    <p:sldId id="967" r:id="rId59"/>
    <p:sldId id="969" r:id="rId60"/>
    <p:sldId id="970" r:id="rId61"/>
    <p:sldId id="974" r:id="rId62"/>
  </p:sldIdLst>
  <p:sldSz cx="9144000" cy="5143500" type="screen16x9"/>
  <p:notesSz cx="5143500" cy="9144000"/>
  <p:custDataLst>
    <p:tags r:id="rId6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0018" autoAdjust="0"/>
  </p:normalViewPr>
  <p:slideViewPr>
    <p:cSldViewPr snapToGrid="0" snapToObjects="1">
      <p:cViewPr varScale="1">
        <p:scale>
          <a:sx n="83" d="100"/>
          <a:sy n="83" d="100"/>
        </p:scale>
        <p:origin x="9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2567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E439D-03D1-A253-2F63-7B21422C0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DCD728-56CF-168B-A9C6-E92A1882E7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9F97B4-4525-9515-0B06-FB2661A71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342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l" rtl="0"/>
            <a:r>
              <a:rPr lang="en-US"/>
              <a:t> </a:t>
            </a:r>
          </a:p>
          <a:p>
            <a:pPr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524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15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1B41E8-E4AF-2A05-DF57-F21F21C444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D5D083-4C42-23A9-DFBA-D20080584B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FE563E-CB72-7BE8-954A-1DFA22E24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99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69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087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0DDCC-4907-CD25-985D-4D5D41E03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FDD025-874E-025E-55C3-47335A3658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0D34B5-DE81-5D1C-D234-C505D92FD9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155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0A96D-5BBD-0378-76F0-2D82653CD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3675A6-E528-77CC-FA64-C14DBF0F7E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A5006D-7193-A1D7-DFE1-E327DBCA3F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382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AC5C40-52F1-C83F-C882-7726E273E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1E4E5E-9A39-8186-9314-7438F35E45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53180D-22D3-9CDB-E13D-0C7A0942F9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500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F0468-8466-E552-4614-D3AFF314D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BE6A83-7D28-CBBA-EC6A-91AFA59C94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52784F-EF3B-5402-FF91-3CCF5808EC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4878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4CCDE-B6D5-CB34-360C-88EC29CF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9F9B27-8295-45D3-FAA2-DD893B6EBE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52A8EA-A768-4CDE-45A6-245E9E1D16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3149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F11D5-5D0B-1B48-C10F-88875591D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29DB3D-DC4F-2C49-32D2-E842587FFF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8CBCA0-1E23-93C7-5C48-7D27E06E3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069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4FFB6-5BBA-C1C2-4ADB-A3A70EE3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6E7B9A-6633-830D-0B63-A51E2C1CD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682488-F3FE-B4D8-0016-7F4E33D6D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216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D98F7-C6F2-9122-6A7A-1F03B5FBB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F4EDE8-13CC-6636-7FA7-18EDE17D17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4E50C1-19A1-B8B6-1F2E-A4C297332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396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16A39-5A11-49BB-A84F-44C4A1836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77346-9ECB-64A8-C78C-FC36B1E3F6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85FB9B-BA1D-98CF-8169-08E68D779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679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E1EF9-F3DB-2B2D-33E3-9820F2F21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C58407-898A-3FB0-8149-2843F3A5B6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0124DA-39EA-6183-81E0-3EA0C4857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6598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447B9-95E0-4FA6-C93E-B7B9B5F4C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A12C0B-5136-0766-4E04-0A6C289565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D3B487-81D1-AF1E-44E2-3CDB571A72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482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D2C4D7-E28F-64DD-0D47-B4FA3C455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3EE137-B3F1-4DCD-0CFA-029587434D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9480BF-C7B5-C056-BF7B-4A703B0CF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81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C97F6-CD88-2EC7-1739-3EC66F2A8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E5A756-AECA-25AD-A215-3489DE931B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60CF4C-8ECB-65E6-2082-70428BDD9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78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44653-EE4A-0FF5-9BCD-559513ACF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F318EC-5C16-98FB-046C-64DF27BC76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1CB9C7-C7EF-7B25-717F-07D2DB0BE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7430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6736EA-116F-3D24-7CFC-C202C8F42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84FBEB-51DE-9F68-1C6A-B21D7E6A93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9F6097-E85B-DE85-B909-10C36887B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1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23792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CBA023-B59D-0F11-6C29-980836971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DE4E04-090A-17AD-5468-FE55A7FF78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63CB24-66AA-C3E1-62A2-B16DCE2B3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176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665C7-70FD-E03F-DD86-B0C29A05F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D8DFB7-9D7A-2BC5-7AA7-519B02F895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047F00-F24D-569B-3E56-7F8BFD2AC8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2334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4677C-580A-9393-13FB-FA065BE88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DFC733-E3B5-6D09-C9AB-B452516F4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A23F87-85BE-E7A2-14A5-77E0F5CBF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94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67A39-91C4-CE5C-4BF8-F2E286273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9D3CB5-4755-0885-3B3F-05A3A05A27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3F25A6-6790-8994-AAEF-D942DAFDC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279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24DD4-B8BC-EB37-948F-049764A94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2C1C1C-0081-2B83-5327-8CE4A69F19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D3058-5C71-1A15-C46E-87971A38C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4219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170F6-3A48-9FFD-082D-59487D4C3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CD8E9C-D046-0198-3AC3-2C1E9E34C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7E16EB-423A-C23F-740F-34B24B3CE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algn="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098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3E7CC-229A-2B3C-50D1-8663F228B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431957-2ED0-6628-DA31-1BDB5CDBC1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56C89-70FB-881D-3B93-3F49DAABC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986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087E3-12E2-AD8D-B6DD-4A78FED50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A5FDFE-E8B0-03F2-692F-B3E86AEE55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A28F0-8C26-8FEF-6E6F-C96B6E2EF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5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96C5E-13B8-3A0E-CF51-922F2D7DA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D14936-12DA-B564-BA25-9572277DE2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5DE91-E48F-2E4C-E557-CD067DA68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ar-AE">
              <a:effectLst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5387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2FFE2-7D30-C208-446C-EE88C12F75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D6D37E-9EB4-83DA-489E-0AE8CB368D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BAEB3F-84F6-E22C-647C-5255F7A7B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ar-AE">
                <a:effectLst/>
              </a:rPr>
              <a:t> </a:t>
            </a:r>
            <a:r>
              <a:rPr lang="ar-SY">
                <a:effectLst/>
              </a:rPr>
              <a:t> </a:t>
            </a:r>
            <a:endParaRPr lang="ar-AE">
              <a:effectLst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7032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25CDE-48C2-B7AB-1F3C-61D42260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4513A3-7FA0-4800-DC60-6DB05A5E33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08071C-0A46-EE8A-3D98-8B57097B2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8816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555E8-DCCF-5090-19EB-47B59BA42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DDA596-77DD-BB48-9326-A7E52E074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53369D-5C4E-134F-0B9E-20C4145D8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7942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AC928-62A9-B406-978C-89AE42C11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0BA433-E408-7860-633A-EA704A3B3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82D818-3FB9-8FF4-AB5D-EA5100F4C9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0401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082431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33800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2450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16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6" r:id="rId2"/>
    <p:sldLayoutId id="2147483667" r:id="rId3"/>
  </p:sldLayoutIdLst>
  <p:transition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4.sv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>
                <a:latin typeface="+mn-lt"/>
                <a:cs typeface="Times New Roman" panose="02020603050405020304" pitchFamily="18" charset="0"/>
              </a:rPr>
              <a:t>MARKET Feasibility study 2</a:t>
            </a:r>
          </a:p>
          <a:p>
            <a:r>
              <a:rPr lang="en-US" sz="1800" b="1">
                <a:latin typeface="+mn-lt"/>
                <a:cs typeface="+mn-cs"/>
              </a:rPr>
              <a:t> </a:t>
            </a:r>
            <a:endParaRPr lang="ar-EG" sz="1800" b="1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04D20-10B0-3277-46AC-E17E22ADC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E19FECE-0B53-59CF-B1E4-0EA3CD8470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694F00-C85A-2BE3-5AF9-E046B4ECB6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330531-971E-4D3F-8F95-1F6AF4EBB55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C8A707-A656-C8E8-626A-40202EC092D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241EFC-D674-C3FE-F23B-C5B22171AB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499F0-D7C1-1584-A983-9F8C54BD66D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40336D-8760-B707-FDB2-2EB1DFD1CA5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7193450-F7C5-71B0-B8B7-8A5427F1C05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محتويات المحاضرة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  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C12CEFD-5A48-C5A5-18C7-18336FDE1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7" y="1307744"/>
            <a:ext cx="7645322" cy="346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8444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103F3-4B6A-B52D-7178-005BDB8D6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7D13AE-3B08-388A-1B50-437B47BAFD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3BFA48-230A-96BA-6FD9-DD4A033A017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EA9AF0-204B-E8E9-7FC3-05DFAD4BD7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1B995E-E7B6-5584-36A0-E70A187872F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C4DE5C-0641-9B1F-9F0A-488C6B20554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255A84-CF51-FC34-92FE-3A13F6F643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9BA7DE-36C3-F8BE-28D6-7B0BB58F1C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6731DBC-1B9E-FD4A-0E26-143881422A4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SOWT Analysis Definition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تعريف تحليل </a:t>
            </a:r>
            <a:r>
              <a:rPr lang="en-US" b="1">
                <a:solidFill>
                  <a:srgbClr val="00B0F0"/>
                </a:solidFill>
                <a:cs typeface="+mj-cs"/>
              </a:rPr>
              <a:t>     SOWT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6B7E0CF-87BE-403F-6086-96726B161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07744"/>
            <a:ext cx="7864930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9066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14A95-0490-2F3B-13F1-3920EC929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5B71A0B-31CE-1522-E7A5-1DCD8C83DFA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0559654-520D-BD73-A577-9B1690233CA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AFC7B2F-C6D9-4AF7-784E-68F91DB930B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BC12C9-9BC2-9590-DBDE-F5F2887AF79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D2BFCDC-DC79-4F64-D4AA-D4DB44B3EAE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75AA25F-E11D-997F-6251-005352289A2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CC94157-5AD8-295F-E40F-17E6997F2EE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DA4533C-A0C5-6F6E-730A-D480C3E0241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Historical Origins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النشأة التاريخية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4663A66-BC31-9D21-773E-4264FB6AE3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9543"/>
          <a:stretch>
            <a:fillRect/>
          </a:stretch>
        </p:blipFill>
        <p:spPr>
          <a:xfrm>
            <a:off x="526775" y="1343583"/>
            <a:ext cx="7841974" cy="346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2611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4CCED-022D-FF88-83AD-FD2412CD9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82B4C2-0E25-B1F2-352C-2F5C7024987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D176E9B-A7D3-044F-BC70-F6E7A903674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6214523-818A-42B6-126D-AE1B089897F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D021251-B4E3-09E3-5AF4-FBFBB1527EC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6BF75AD-5A61-60FB-1EE1-5B84AD72010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C3F8EFA-8D23-5A61-BEBD-A5FF9967D09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6A6599C-41B8-3A33-CCDD-5864EF3E991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D71CA7F-3ACD-4938-0168-40DE02AB111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Internal Environment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البيئة الداخلية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9D5CF2-0814-05F8-97D3-C99CE0DA7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07744"/>
            <a:ext cx="7784470" cy="337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49658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9D88A-6373-0E99-D0A4-6EE0EB0E3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71B96B-6791-E7F1-409A-3B46B20DD87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AE753B-F689-460F-DBB9-B2AA81B0234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D5AFD96-C6EB-9A66-24C1-7BE4D5F18C9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68700B-1935-29D8-3426-CAD08DA01A9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EB4FBC-86BA-D2B4-BD04-B0056D9A191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11B4437-59EA-79E2-845B-0CA60B7406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922C601-F888-8554-300A-0E43F0FA2D1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39CA8F9-6A52-B85A-DD8E-524D0C8C280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External Environment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البيئة الخارجية 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2B36C25-59DD-F0E7-10DA-EEE412992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78206"/>
            <a:ext cx="7794409" cy="332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6960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BA340-8353-38C2-4469-C0F195CF07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C51F0C-607F-680A-B397-B4F17B96F33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A81D00-74AF-2490-1C16-EA8033DC61F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D4EF1D8-57A4-57A9-677F-D249EB29240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5D673D-E0B1-035D-87DB-1F9E55EA690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5A56EE-6780-B08A-75F6-998880BE260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2BF50B-DFE6-AF28-65FF-9A59A7250F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48080C9-5CB1-7729-25D2-0465E0DB23C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D362973-D696-863D-020A-A3B74D8E53A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SWOT Analysis Matrix Framework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    إطار عمل مصفوفة </a:t>
            </a:r>
            <a:r>
              <a:rPr lang="en-US" b="1">
                <a:solidFill>
                  <a:srgbClr val="00B0F0"/>
                </a:solidFill>
                <a:cs typeface="+mj-cs"/>
              </a:rPr>
              <a:t>    SWOT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1564939-7FBB-8411-D0F3-416D09587D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05" t="2912" r="3309" b="6949"/>
          <a:stretch>
            <a:fillRect/>
          </a:stretch>
        </p:blipFill>
        <p:spPr>
          <a:xfrm>
            <a:off x="708729" y="1357858"/>
            <a:ext cx="7650079" cy="3372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7457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B9745-4E13-376E-4BAE-4C5062A99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E53E06-EFE6-F52D-72E1-729262FE82F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9925ED-2325-76F8-38D8-31D467FB0A3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E4B0AAD-9162-6022-66BB-149111AEDF3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0E5A86-FB8D-7621-4C74-AAA8D36D0F2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5F10BA-B5CF-A741-9422-3DE98833A66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B68B78-7351-87B7-3AFD-7737D7BC3E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3A3BC9F-7525-979B-983F-AA42935A5D4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A70961E-774B-7E78-19FB-586790F5030D}"/>
              </a:ext>
            </a:extLst>
          </p:cNvPr>
          <p:cNvSpPr txBox="1"/>
          <p:nvPr/>
        </p:nvSpPr>
        <p:spPr>
          <a:xfrm>
            <a:off x="1797777" y="623028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+mj-cs"/>
              </a:rPr>
              <a:t>  فلسفة التحليل: السفينة والمحيط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5DF06A-C4C7-C17A-BB75-C2DCA5F0F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74" y="1438312"/>
            <a:ext cx="7942311" cy="327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9249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71184-9289-0718-1A29-2B9080907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AB2A46-5696-4792-569C-037D093C299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6DAA380-501E-CC28-28DC-FF3C230122D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C37CBB6-FC34-B03B-40C6-F24757EC00D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03D8FE-C2D2-7BB2-C785-4A6CDBBE984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C45F259-45EA-830B-117F-C8CA7CEE082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F38374-13B9-7C91-9D7D-AAA097C2D92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C387C49-F82F-C60C-9CD1-3D111633A06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85B0022-0CC1-6FB7-FF9D-F2665FCA0A6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SWOT Analysis Matrix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 مصفوفة تحليل </a:t>
            </a:r>
            <a:r>
              <a:rPr lang="en-US" b="1">
                <a:solidFill>
                  <a:srgbClr val="00B0F0"/>
                </a:solidFill>
                <a:cs typeface="+mj-cs"/>
              </a:rPr>
              <a:t>     SWOT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226A4E-6CEA-B277-9328-6D08A95460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573" t="15948" r="4044" b="13072"/>
          <a:stretch>
            <a:fillRect/>
          </a:stretch>
        </p:blipFill>
        <p:spPr>
          <a:xfrm>
            <a:off x="604156" y="1342304"/>
            <a:ext cx="7774531" cy="348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8824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458A7-7EBA-110F-A153-1FE4FD875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1198A3-067D-5B30-0564-6F04866429C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B77096-EDDE-158D-A084-C434E98DC5F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FFFA820-292F-E638-A768-FFEFE9EB82F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2D819B1-2CD7-EC8C-6976-6E0FC917B1B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FF4E69-8983-947F-4386-F7626B6D6F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3FB9134-1AE2-01D7-F98D-8E1097EB163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FAA0B2D-3BAC-9945-CF1F-BC6F082689D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0F439F20-F344-68D0-F48E-BACA2C604E9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Internal Environment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البيئة الداخلية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392916-438E-2CE4-B10F-05D79393C4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117" t="16340" r="4633" b="13725"/>
          <a:stretch>
            <a:fillRect/>
          </a:stretch>
        </p:blipFill>
        <p:spPr>
          <a:xfrm>
            <a:off x="604157" y="1389588"/>
            <a:ext cx="7864930" cy="3352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9193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27DC6-F4F2-342A-61B1-5BB338923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E589484-8C51-DEE0-52DE-4C1FB1E6ED2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CA7594-F3F9-DBC1-496C-137C2C6FFC2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2490F5C-2322-98BC-0F35-C04DF77F964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E63200-713D-AD6C-FC34-3DA69D53F37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5D66D8A-2416-26AB-CB86-4D367B4EF18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57CDDB-2982-6FCB-DE3B-CD344EADFD0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BAE8485-E8D5-6D4A-FE5B-0AFCC107BD9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B0A38EC-C5AB-36CF-32EB-80B9A118C79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External Environment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البيئة الخارجية         </a:t>
            </a:r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74EE36-60DF-7335-A7E6-F722BCECB3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279" t="16209" r="4044" b="13203"/>
          <a:stretch>
            <a:fillRect/>
          </a:stretch>
        </p:blipFill>
        <p:spPr>
          <a:xfrm>
            <a:off x="604156" y="1437546"/>
            <a:ext cx="7685785" cy="330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07390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4F246-FEC0-545E-3FC0-2C17A73F1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88D6C8-7195-CB87-BD27-0B124A3EB0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4539FB1-AB98-ACB1-A3D9-90AC8B008DE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C640933-D8F0-DC41-D5CA-35821D3BC30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9C4BC4-70EA-47DF-2413-6F0CD4D3B71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2394C4D-A07C-6018-1D24-A29816E42B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7409E6E-C150-43CF-A3E5-8F3E55749CD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3FA1B5-CDBE-3BF0-4849-787410D3D9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859C823-E78D-64E4-B6F7-415A6A10163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Internal Parameters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العوامل الداخلية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A20F168-35DD-8773-EE20-A9B3B910DB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48" t="7724" r="4512" b="7706"/>
          <a:stretch>
            <a:fillRect/>
          </a:stretch>
        </p:blipFill>
        <p:spPr>
          <a:xfrm>
            <a:off x="604156" y="1378206"/>
            <a:ext cx="7864929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44739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E49AD-20A1-5480-B996-132D1EBBC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F123487-689D-A303-1D8F-88719DE2C66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0ED73B1-7821-7155-F415-CD6DA2F534E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6FA65CC-E95C-E51D-FF13-320CAB3ECF9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DFE8D9-D0F6-0A56-9C6B-AE72DDEA5EE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723F14F-F0DA-B7B1-2852-89D8C04AC0E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F58F318-FFD5-FE88-0202-F45536C0574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E1EA03-D90B-1E58-AD7B-FB6DC4AB793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20443DB-BA23-0D60-AE0E-85A608F601A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External Parameters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العوامل الخارجية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67A0D1CD-AFD9-3222-F1AA-0C817DC910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20" t="9249" r="4524" b="8050"/>
          <a:stretch>
            <a:fillRect/>
          </a:stretch>
        </p:blipFill>
        <p:spPr>
          <a:xfrm>
            <a:off x="604156" y="1428559"/>
            <a:ext cx="7682331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9177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7020A-7D8B-DB3D-0C93-F696137F1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A0D2D7-6E53-EF60-803A-C75D1A119A0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AE39E7-2FF7-A6C1-B0FB-80CB1F6C7B9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CF96DAD-7CF5-83BE-5394-BF0E01FFE4C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367A53-FAB8-3FD2-2512-58276483C76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F5CDCA-6DE5-4701-8685-78FC2CF7AB4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6BF184F-EB11-0A1F-8148-94BB9B978A3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0FD701-803C-2586-8513-23BC82F088F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5BBF72A-654E-D4D3-BEC3-80F15F25D96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ABC Steel Company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algn="r" rtl="1"/>
            <a:r>
              <a:rPr lang="ar-SY" b="1">
                <a:solidFill>
                  <a:srgbClr val="00B0F0"/>
                </a:solidFill>
                <a:cs typeface="+mj-cs"/>
              </a:rPr>
              <a:t>                                                              شركة </a:t>
            </a:r>
            <a:r>
              <a:rPr lang="en-US" b="1">
                <a:solidFill>
                  <a:srgbClr val="00B0F0"/>
                </a:solidFill>
                <a:cs typeface="+mj-cs"/>
              </a:rPr>
              <a:t>ABC </a:t>
            </a:r>
            <a:r>
              <a:rPr lang="ar-SY" b="1">
                <a:solidFill>
                  <a:srgbClr val="00B0F0"/>
                </a:solidFill>
                <a:cs typeface="+mj-cs"/>
              </a:rPr>
              <a:t> للصلب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C031A96-2C26-E29A-8F5B-A0F2DBD0F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56" y="1357858"/>
            <a:ext cx="7695018" cy="336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7306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AD6AB-4FA2-E7BB-CDBC-0B58A1AA1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27DA0FF-9BD7-C6EC-36FE-26E89041872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310243D-138F-6665-0384-0A1E6127228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533FB40-F076-94B2-1F6D-46F241AA1B2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20DBBC-7C9F-8BAD-7CDF-E164CD58532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0E598A-AA52-AC0F-C4FB-178297B2EB3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E2DD884-F33F-3320-8C0B-8E87CD6F9B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443208-BDC1-D6FB-9430-C7062FE4202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59CCC28-2667-832F-D98D-9C5D637166C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Internal Parameters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العوامل الداخلية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8606496-3BFC-E677-8614-AB3B2BAF7A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282"/>
          <a:stretch>
            <a:fillRect/>
          </a:stretch>
        </p:blipFill>
        <p:spPr>
          <a:xfrm>
            <a:off x="708730" y="1307744"/>
            <a:ext cx="7640140" cy="349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906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C5818-7FF5-2C59-E55E-7576CFD8D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B9661D-7986-4668-B44E-94623610EBD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F11F933-D3A0-2532-20D7-2D305A2BBB0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0FA109E-A362-79CF-C058-B671B049FFD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AFCD3C-FF28-83D0-F96F-25B1D704C05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1870EB3-A243-2E0C-A70D-1EF4098F40D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69DF7FC-F69E-0C56-99D3-F1279C186DA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73B0F79-0DFF-8E45-6C0F-6A30F68A4B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F19000-66CD-3ED3-9C7B-9456FDEA1BD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Weaknesses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نقاط الضعف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BC92167-934E-264D-8194-C8BA109872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146"/>
          <a:stretch>
            <a:fillRect/>
          </a:stretch>
        </p:blipFill>
        <p:spPr>
          <a:xfrm>
            <a:off x="708729" y="1378206"/>
            <a:ext cx="7620261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850821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52968-DF26-1D06-6C6E-1CDA205D4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0281E0-EC30-8C21-BFB5-776CA249433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CDCA25-26C4-C79F-1938-BE9B9A13733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45010FA-7181-9E9B-D170-357397C68B5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11FF05-9FBC-B687-B38D-38CAD0A8AC0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56C1766-65D1-DD23-D6C3-8A14589E25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9D4E1-A3BA-D24B-3F05-B4730F8FD6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7DF41A-EDB0-8829-4D52-F1195AB12D7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7149F9F-F911-DA3A-271A-5D1E3F8D487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Opportunities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تحليل الفرص  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AA7D0FF-E3E0-2788-E50A-F4021164892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966"/>
          <a:stretch>
            <a:fillRect/>
          </a:stretch>
        </p:blipFill>
        <p:spPr>
          <a:xfrm>
            <a:off x="673024" y="1386475"/>
            <a:ext cx="7636089" cy="337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03230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6947B-3ED9-CF77-7C81-4E403DB3A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8DF2419-882D-EF30-AA49-D08BDDA44C1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4688EDC-D758-267F-E6FA-A391FBB9B54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F2F462E-3592-8D6D-A3B0-84BAF569C27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B6E219-E4FB-956C-51C9-50EEC5E5D17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14E1FE-B27C-0D78-4C0E-909CCF748B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2376AB-5B6B-7DF6-C419-B9700D52B2B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76BE05D-B677-BC1E-4724-B36B8569441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E46531A-14F1-BDD3-F035-1B880C22C91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Threats Analysis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تحليل التهديدات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DC91D3A-1095-15A9-CB40-4CA999F2CF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966"/>
          <a:stretch>
            <a:fillRect/>
          </a:stretch>
        </p:blipFill>
        <p:spPr>
          <a:xfrm>
            <a:off x="604156" y="1406186"/>
            <a:ext cx="7864930" cy="333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5659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B142F-2C4C-BC82-CA28-E0C7B218C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ECE526-FA22-2BA5-4BAD-6F48D3742CB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76BE215-CBB7-9CC0-97C5-5E2F06F852D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994FC6F-FF66-4E9D-7158-AD07BEE2C27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358E1A-C6BE-0337-914D-E4AE5784832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1292F01-7311-E55D-0AF0-D62A62CC5B1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A4DC48-D133-AB91-0E87-625BD7C4553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EFA42F-D324-7542-6CBE-F1A6C59EAD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FB2DDD8-86DF-BC1C-B4EA-867E968BCD3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Competitive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المنافسون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9D6D166-87BD-041C-E013-650F1E5A2E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31125"/>
            <a:ext cx="7864929" cy="3456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78977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84E843-BF7C-FF26-88AB-A5556A6FF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30B157-F965-0C22-FF71-3730889B5EB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560502-74D5-4EA4-0778-74B152D9606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837CB9-4A0A-1743-C115-4D1400C6790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AB20EF-2D89-CCDA-342D-B542D34B6DB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9D840B-6ABD-DBDB-CEDB-BB8404DFEB9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E60F25B-F2D9-D722-0420-51E7518F279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AE2E021-D135-83AC-A1E9-461FBE3FCDE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595FFB1-1134-2C95-D45F-8CF5C8E9FDEB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SO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 </a:t>
            </a:r>
            <a:r>
              <a:rPr lang="en-US" b="1">
                <a:solidFill>
                  <a:srgbClr val="00B0F0"/>
                </a:solidFill>
                <a:cs typeface="+mj-cs"/>
              </a:rPr>
              <a:t>       SO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2A6E0B4-FD76-20AF-156C-37618978DB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512"/>
          <a:stretch>
            <a:fillRect/>
          </a:stretch>
        </p:blipFill>
        <p:spPr>
          <a:xfrm>
            <a:off x="604156" y="1378206"/>
            <a:ext cx="7655261" cy="339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55692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F1DAA-DE9D-8711-BEA4-9442FB539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B30B30F-A856-817A-421A-44C822B150A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8DCBFE7-29B0-1ADE-79C0-46084032DF8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E3676DF-31AF-160C-6C58-FA9AC22FCE0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35147F-CDA3-CC8D-1BB5-5611BF76213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9C8F91-0A49-6552-3C60-DBA6390A634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AC547E-EC38-12B2-4CAE-D643BE3A444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975650D-8231-0119-DA8E-96A87AAAE3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4D07261-5CB1-AE51-EA18-0F994E62D28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SO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 </a:t>
            </a:r>
            <a:r>
              <a:rPr lang="en-US" b="1">
                <a:solidFill>
                  <a:srgbClr val="00B0F0"/>
                </a:solidFill>
                <a:cs typeface="+mj-cs"/>
              </a:rPr>
              <a:t>       SO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B7B623-5737-B5F1-77A7-AA85D00AA4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456" t="18634" r="5852" b="12850"/>
          <a:stretch>
            <a:fillRect/>
          </a:stretch>
        </p:blipFill>
        <p:spPr>
          <a:xfrm>
            <a:off x="604156" y="1307744"/>
            <a:ext cx="7714896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76954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14C0E-C8C6-C4D9-36AA-9AC3EA6A6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C7AD87-5E7E-BB29-2CE8-0C1DCAEDBF8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50264-A698-1FA0-FAAF-EEDD77E2A8B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3E310F8-DFCD-4CD0-AE4A-E901572AA36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2E20A5D-8DCB-0EAC-649E-AF5CEB2AE42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981681-722B-7BB7-2EBC-741072FCDBF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D5B402-7114-CBDF-6309-0747236730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F039A41-359A-B620-B8A7-5AC0681090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27A8387-7B30-BEE3-5795-F67E6EBE3A9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SO Strategy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en-US" b="1">
                <a:solidFill>
                  <a:srgbClr val="00B0F0"/>
                </a:solidFill>
              </a:rPr>
              <a:t> </a:t>
            </a:r>
            <a:r>
              <a:rPr lang="ar-SY" b="1">
                <a:solidFill>
                  <a:srgbClr val="00B0F0"/>
                </a:solidFill>
              </a:rPr>
              <a:t>استراتيجية </a:t>
            </a:r>
            <a:r>
              <a:rPr lang="en-US" b="1">
                <a:solidFill>
                  <a:srgbClr val="00B0F0"/>
                </a:solidFill>
              </a:rPr>
              <a:t>       SO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27F3130-0549-ED42-9954-FB7A173E4C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7966"/>
          <a:stretch>
            <a:fillRect/>
          </a:stretch>
        </p:blipFill>
        <p:spPr>
          <a:xfrm>
            <a:off x="604156" y="1357858"/>
            <a:ext cx="7754654" cy="332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38005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08880-C83A-D65B-451D-FC0E9FAE3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40AC86-145B-68FC-836B-91887443F47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71452D-558C-532F-EB45-1FFA82A549E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138CF3F-985F-A4A8-EBE1-9A6473AD9BF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218755-6960-3420-36AC-319A3B60466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039369-FD79-017D-7BD5-8C1A2A32B23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1FE454-25F7-654A-DA24-C7C29364E66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0F36A0E-7D35-4FE8-BA5B-8997EBB233B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2C4C8EA-51E8-8D72-8C06-937D86BE652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ST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ST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104FF1-9277-D3EE-C37F-B8CCCBC95A7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512"/>
          <a:stretch>
            <a:fillRect/>
          </a:stretch>
        </p:blipFill>
        <p:spPr>
          <a:xfrm>
            <a:off x="604156" y="1378206"/>
            <a:ext cx="7864930" cy="333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4510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038F5-B353-6682-D81D-42B3F56F7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5C2B084-08AD-80D6-6C42-5C2A656E938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6B0BB9-0F43-2DCE-5141-30FDC23514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D29C68F-26C7-D5AF-F7F6-3BCA933123C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7A6AA0-9C90-311D-812C-E439D1DC898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2F7A4DF-826A-DC1E-C43A-07CF81E50AA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C9A24B8-1391-BAB9-1450-E8B61C7A7B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A679AF-FA2F-750E-70AE-F1723C723AC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D3383A1-BF5D-4BF2-5492-5255835C212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ST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ST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941ECC-B101-8887-C7E1-D89081BF6D6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086" t="17778" r="5125" b="14782"/>
          <a:stretch>
            <a:fillRect/>
          </a:stretch>
        </p:blipFill>
        <p:spPr>
          <a:xfrm>
            <a:off x="604156" y="1307744"/>
            <a:ext cx="7695017" cy="346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1447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968C5-66FF-E50D-7DD7-FAF579381A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6AE056-CA5F-F498-73CE-014CA380924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D7FF75-D448-E6A7-BD23-D9B7BBAEF95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4309CBE-5E3D-A721-DBF2-F6122C2BD9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26DF42-218A-1F5D-281B-514F204C688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EB0C949-57AD-94F9-8D21-D764CEB8626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1924D67-F36D-053E-8D88-9447E5E1485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6F959DE-D417-0223-6393-E1BC384426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F538408-6B17-10AD-AB58-C3EDC36787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13" t="3613" r="2887" b="19629"/>
          <a:stretch>
            <a:fillRect/>
          </a:stretch>
        </p:blipFill>
        <p:spPr>
          <a:xfrm>
            <a:off x="867597" y="1584037"/>
            <a:ext cx="7592075" cy="29581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94B5E9-6065-0AED-3ADF-1AB7FEF2644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ST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ST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9827294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2F806-D0D9-11B2-2E43-D78A9BD37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318B650-1AA0-82BB-0C4F-11E782AF804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3A8117-2E06-D393-21B2-EA29F21374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C9FDABF-BA5D-9A1F-D0F3-90568271A91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AFC50C-7186-4E5D-FC4E-3E58C1D0B9A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230AE6-C8F8-AD7B-F591-1F912B1C5EB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19DB201-640F-6454-46C4-692B0427DB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D2A13B-FAE0-E17D-D909-580DE5CA7A3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AD8F204-ECD7-F9D0-2B26-C3C43B39F7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376"/>
          <a:stretch>
            <a:fillRect/>
          </a:stretch>
        </p:blipFill>
        <p:spPr>
          <a:xfrm>
            <a:off x="604156" y="1307744"/>
            <a:ext cx="7774532" cy="34340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9B0F7D-B955-B107-76F5-1745CD0251C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WO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WO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8682840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1E1D0-4FBF-B688-F2B5-3E3CD1A0A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F582B0-C3B2-4809-D3BB-8D1BED268DF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F5F004-E46C-8B28-6355-A920E7DA51D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AA0C74E-4E47-3D4C-8C14-E365666241F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BD2B00E-D72F-6375-D749-19B0E1FA94D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A8321-247F-0556-4C7E-714919716D7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7BC6C5-E379-8BED-0E78-3239FB7EE84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3B444B7-9117-686C-1CB3-7A6369313AF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708CD19-7843-3031-8A2B-1041FD6F431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WO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WO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BC0191-61B5-D665-457D-4A83AE0CC5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478" t="17971" r="5852" b="14590"/>
          <a:stretch>
            <a:fillRect/>
          </a:stretch>
        </p:blipFill>
        <p:spPr>
          <a:xfrm>
            <a:off x="604156" y="1391873"/>
            <a:ext cx="7864930" cy="340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49090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EBCC6-8C4C-4EAD-DB3D-19EA3AFAA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6201AA-BCF8-D59D-55FC-F1FD3B7907E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184FAB-33C0-E3E2-6583-2D0D29392C9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AEAE28-0E71-874E-0016-C0BC00D8CB7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8DE9A5-8CA3-01AE-F8E3-8F6774EE33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32977EA-FE8F-FB07-10D9-AF896D1B0DD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CE4F1D4-AA6D-9FC5-238D-01B45D2AF55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082C15A-7B0D-7E9D-40F0-FDF8157E82C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98BB413-B2CC-0F06-2D69-CBA0B23A2B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931"/>
          <a:stretch>
            <a:fillRect/>
          </a:stretch>
        </p:blipFill>
        <p:spPr>
          <a:xfrm>
            <a:off x="506897" y="1378206"/>
            <a:ext cx="7841974" cy="33473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DBEC95-80AA-B60C-1ED7-AED802E6AE5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WT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WT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655421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64156-63F8-6AE3-A54D-2A645FEE8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6CC67E8-4F2C-72E1-6404-D32AA4F64E8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DF9B087-CA1E-3CA5-3372-297FB16501D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06C4819-7355-B0D7-F872-8401980F413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D2D054-7DE0-5D09-8293-3E1E6DA62CE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4D7AAF7-608B-58F8-DDF1-B1841E3ADAA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B04540-9B62-BBA9-D07C-C5BD00BF20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FACCF50-DF11-062F-E2A7-02943CB759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3852899-FE74-2C6A-1BCB-C9240690D7C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WT Strategy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WT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B91A6B-B889-BF93-61CD-FD8E96007D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891" t="18164" r="5853" b="12851"/>
          <a:stretch>
            <a:fillRect/>
          </a:stretch>
        </p:blipFill>
        <p:spPr>
          <a:xfrm>
            <a:off x="526774" y="1307744"/>
            <a:ext cx="7851913" cy="346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82211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CCAA2-3DA8-E6D0-9CC0-53D48BA20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6203B8A-A23C-1FB7-13C3-E076EA47ADA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01CD46C-44E6-02F9-6E87-74FEB95543A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3158939-6B4B-D3EB-EC0E-FCAFD80008F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E87A53-4B33-4193-02EA-9FE9DB1732F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073949E-EC29-94A0-A462-3752EA4E754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B1EA24-0520-57B6-C2DC-70F29CB7601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6D798B1-42DE-BB94-B847-4F4F257BF85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7788992-563D-BCE7-590A-987347A2BA8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TOWS Matrix 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TOWS </a:t>
            </a:r>
            <a:r>
              <a:rPr lang="ar-SY" b="1">
                <a:solidFill>
                  <a:srgbClr val="00B0F0"/>
                </a:solidFill>
                <a:cs typeface="+mj-cs"/>
              </a:rPr>
              <a:t>استراتيجية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572294-36A9-D99B-D97E-DBFD727FEF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673" t="17199" r="6216" b="13974"/>
          <a:stretch>
            <a:fillRect/>
          </a:stretch>
        </p:blipFill>
        <p:spPr>
          <a:xfrm>
            <a:off x="708729" y="1378206"/>
            <a:ext cx="7510932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36744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B2F5F-9952-4B7D-592C-EC7472199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EF4C98-2312-65DF-9000-75AADD5C247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598621-A2B6-48F1-541F-18CA75E8DB0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B08FC5D-17BD-08FC-A41E-A83C33E361A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CEEFC37-18F3-9407-0E2C-DE946552E37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97196B1-C030-124F-4595-0B1234AB647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74036B5-97BB-1C43-4326-FF7C451FF4E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506BA6-5AF7-EDF4-12D2-FE04FB2F4CB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2994BD2-C817-2282-1864-E38994A7BC9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Coca- Cola Company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شركة كوكاكولا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9D2553C-52DF-519D-A03D-B166E010B3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068"/>
          <a:stretch>
            <a:fillRect/>
          </a:stretch>
        </p:blipFill>
        <p:spPr>
          <a:xfrm>
            <a:off x="506896" y="1307743"/>
            <a:ext cx="7962190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69480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2951A-7EF5-A3EA-5198-190BB9C9D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5EBE46-1239-E280-CD13-34FA445CC9F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F39D90B-2B32-0E5F-CF60-97D8F66A01C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3168F19-41B9-8654-1431-93B3B292FCA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0988CE-AC05-82DE-F62A-925D518F182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72F69BD-8C32-B1BC-0AD8-0C5A7753EEB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2D7C52E-9798-5DAE-8676-3796D85D47B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5656F88-03DC-D8F9-C80E-B316D750409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DC38AD2-4C1F-F800-AD1E-BA571361E06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Coca- Cola Company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شركة كوكاكولا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840E764-5E80-C6BB-431D-1CC09A28E1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795"/>
          <a:stretch>
            <a:fillRect/>
          </a:stretch>
        </p:blipFill>
        <p:spPr>
          <a:xfrm>
            <a:off x="604156" y="1405657"/>
            <a:ext cx="7714895" cy="339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179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94FAD-6F8F-FFDC-A4EF-C7AED1BF6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80CDCF-2073-946F-DB62-64FF0C30F1C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9CAB0EF-8CF7-7183-DDAD-1828E1EF080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8DA899-F898-B2F7-E789-712D18EC002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FE7AED-0CB9-263F-8BEA-5EBA475E9E3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D4AABB-AD63-6E07-DAD4-FAE304423C7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81EB25-FB8A-B616-08B9-B6A508244D7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B37ACA4-0C1C-F240-40BA-03F9C595FC9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A9B7B16-385A-9BFA-C181-4854FBAD76D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Coca- Cola Company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شركة كوكاكولا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67A5C3-2021-2534-34D1-55DD3F4CA0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068"/>
          <a:stretch>
            <a:fillRect/>
          </a:stretch>
        </p:blipFill>
        <p:spPr>
          <a:xfrm>
            <a:off x="708729" y="1307744"/>
            <a:ext cx="7590445" cy="347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8199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47C153-A617-183A-9A8B-57EBB3FB0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9ACF096-176F-56DF-0100-0E1B2C9A30C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B50C07-2941-D1F3-5675-5042EF7BE89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3BE5D65-4352-ECA9-2C62-4E43CC67AD1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829BA3-5AB5-373D-91AE-7FD54549F56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3ED1BD-6D99-43BE-3A32-601B713232E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1B8B243-1AE9-23DF-05AA-5C27BF87B42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2637EB-CD85-3D0E-FA71-4A526B7A52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D45AFDB-CE2C-4FEA-C9DA-1FFA675A9C8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When and How to Use SWOT?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متى وكيف نستخدم تحليل </a:t>
            </a:r>
            <a:r>
              <a:rPr lang="en-US" b="1">
                <a:solidFill>
                  <a:srgbClr val="00B0F0"/>
                </a:solidFill>
                <a:cs typeface="+mj-cs"/>
              </a:rPr>
              <a:t>    SWOT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D59C43A-F7A6-7DEC-1DB8-51A6D5E1B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357858"/>
            <a:ext cx="7560628" cy="345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21252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BC2F9-558D-F517-7995-FBE4DFC70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75159B-A12F-2F1F-C5AD-7D62B0C369F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E81564-943B-F85C-B2BF-407F3C2B5FE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B671DEC-12A1-EEA0-1B9B-AD66E675EF6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D31522-A960-5155-46F2-044EF6C13EC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60803B4-4443-C88F-DF0D-3B59E3F4B4D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E1B847-F695-C9A5-A1DF-FF174118E5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FA22BEC-5A59-7515-DAE4-059FDB9069A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682338C-4E35-DF15-4E48-364516106E4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Analysis Team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فريق التحليل 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A51AE18-2809-6476-6308-0478C41BC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57857"/>
            <a:ext cx="7566515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83762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641EB-89E9-891F-C3D3-FA6947531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12920B8-8FE0-F350-4AD0-43E2A4E3271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/>
              <a:t>v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BD96B7E-D2F0-94D1-20BB-8C0CB1542BF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2FB81E0-3E40-5D67-879A-4BA371ADAC9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0081B3-CE97-0A2F-DEFD-8C933043334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8192ED2-90C8-24CD-CB0F-C69A718963D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80F0D52-1EC4-E2C0-4C36-64FAFA85FDC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761C2C1-F376-87CA-E018-D6506CD4467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8E1DB40-D5F9-8E57-948F-DC8C30ED108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Best Practices in SWOT  Analysis</a:t>
            </a: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أفضل الممارسات في تحليل </a:t>
            </a:r>
            <a:r>
              <a:rPr lang="en-US" b="1">
                <a:solidFill>
                  <a:srgbClr val="00B0F0"/>
                </a:solidFill>
                <a:cs typeface="+mj-cs"/>
              </a:rPr>
              <a:t>  SWOT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13FD439-EBA5-92DF-1621-120041BDB9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9197"/>
          <a:stretch>
            <a:fillRect/>
          </a:stretch>
        </p:blipFill>
        <p:spPr>
          <a:xfrm>
            <a:off x="805070" y="1357859"/>
            <a:ext cx="7335078" cy="332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26584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6301A-BA7B-C306-4F11-C81834B3C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221545-81BF-4FB3-B0E2-E338F5AEEAB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/>
              <a:t>v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5A8209-B5D0-923C-8C68-1FEBE99B0F4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BEB139F-22E8-5DCD-3431-08620F27BF0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E8B8CA-E5A9-6233-3F1B-33EE2140815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FEA26A-EDB0-6793-353B-482A1D46212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60F4E76-36EF-C745-CADA-53E1752121C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2A7BF58-671E-5954-3CEF-A50302B0E2F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F0C47B6-2079-7A60-CC84-2386E92FC24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Common Pitfalls to Avoid</a:t>
            </a: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الأخطاء الشائعة التي يجب تجنبها</a:t>
            </a:r>
            <a:r>
              <a:rPr lang="en-US" b="1">
                <a:solidFill>
                  <a:srgbClr val="00B0F0"/>
                </a:solidFill>
                <a:cs typeface="+mj-cs"/>
              </a:rPr>
              <a:t>     </a:t>
            </a:r>
            <a:r>
              <a:rPr lang="ar-SY" b="1">
                <a:solidFill>
                  <a:srgbClr val="00B0F0"/>
                </a:solidFill>
                <a:cs typeface="+mj-cs"/>
              </a:rPr>
              <a:t>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0AD5BD7-6C9B-7EF1-F6A2-1CFAA2E3E2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9333"/>
          <a:stretch>
            <a:fillRect/>
          </a:stretch>
        </p:blipFill>
        <p:spPr>
          <a:xfrm>
            <a:off x="708730" y="1326157"/>
            <a:ext cx="7530810" cy="336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68034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6160A-E9C3-634F-F2AE-1B6AFE3F6B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4FFE3A-2FFA-EF61-8EA5-7283DBC5CF4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7D0E5A-CCF4-5C39-2961-0967C27559B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D6FF4D-B6CE-C70F-C6B4-ABC2C200EC0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C6E1BF-03B0-EB46-A252-5B6C6C542E5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0E3DDA-4CEE-36C7-A5A1-C57C76723CA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B4AA12C-6E80-4577-2B32-3411814F4B0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A526E1C-B698-7A23-ABF2-D2B3DBBEF57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BE38E59-5AF3-98A2-2155-65FCB06D37E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SWOT Integration in Feasibility Process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دمج </a:t>
            </a:r>
            <a:r>
              <a:rPr lang="en-US" b="1">
                <a:solidFill>
                  <a:srgbClr val="00B0F0"/>
                </a:solidFill>
                <a:cs typeface="+mj-cs"/>
              </a:rPr>
              <a:t>SWOT </a:t>
            </a:r>
            <a:r>
              <a:rPr lang="ar-SY" b="1">
                <a:solidFill>
                  <a:srgbClr val="00B0F0"/>
                </a:solidFill>
                <a:cs typeface="+mj-cs"/>
              </a:rPr>
              <a:t> في دراسة الجدوى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5361B63-E467-E6F0-FA2C-EAA6A43113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8923"/>
          <a:stretch>
            <a:fillRect/>
          </a:stretch>
        </p:blipFill>
        <p:spPr>
          <a:xfrm>
            <a:off x="604156" y="1357857"/>
            <a:ext cx="7714896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80419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682FC-A086-87BD-37F2-18B2A620D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3406F44-2CAE-BFC3-A0D7-38CE8AB8841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27D0C5-52BE-14F3-775B-19B70016869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1D85E8-C9DF-70E0-D994-86E3376E9EC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022154-7CBB-B12F-A35D-B40366F688E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F16D54-899D-B21F-A1DE-FC24A2A3DC5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631B85-7C0C-5FB2-1C18-B4726BC5E70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DB5CDBC-5D1C-7D15-7899-5A66E251EF7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448C267-B5CC-F41F-F21C-AE06C34FA58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SWOT Integration in Feasibility Process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دمج </a:t>
            </a:r>
            <a:r>
              <a:rPr lang="en-US" b="1">
                <a:solidFill>
                  <a:srgbClr val="00B0F0"/>
                </a:solidFill>
                <a:cs typeface="+mj-cs"/>
              </a:rPr>
              <a:t>SWOT </a:t>
            </a:r>
            <a:r>
              <a:rPr lang="ar-SY" b="1">
                <a:solidFill>
                  <a:srgbClr val="00B0F0"/>
                </a:solidFill>
                <a:cs typeface="+mj-cs"/>
              </a:rPr>
              <a:t> في دراسة الجدوى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FD403B67-8384-6A5A-8A5F-8ACE36C335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10146"/>
          <a:stretch>
            <a:fillRect/>
          </a:stretch>
        </p:blipFill>
        <p:spPr>
          <a:xfrm>
            <a:off x="708729" y="1331125"/>
            <a:ext cx="7640141" cy="335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83824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431C37-A194-7EA5-4E26-E77926360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6600722-8595-DC79-10BF-A3595D88BD88}"/>
              </a:ext>
            </a:extLst>
          </p:cNvPr>
          <p:cNvSpPr/>
          <p:nvPr/>
        </p:nvSpPr>
        <p:spPr>
          <a:xfrm>
            <a:off x="420365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/>
              <a:t> 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5F25E9F-40D0-4DFE-A2FC-FDAD0D9A576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A7F9247-BA78-043E-5EEF-9C6DC57C18C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63B288-D44D-A7F4-534A-7A08EB585D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5B0C9F-F922-283A-7157-4927A201FD1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DB5377-8E0E-F5F4-18BC-7A95F2BB4C3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387005-46F6-82AC-A26E-85453F3B1C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999FB98-DEDF-E5E2-7130-0A413E83DE4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+mj-cs"/>
              </a:rPr>
              <a:t>Understanding Market Gaps &amp; Their Types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ماهية فجوة السوق وأنواعها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6CF55C-6FF0-AFAF-CC40-1EF84E3C1D5F}"/>
              </a:ext>
            </a:extLst>
          </p:cNvPr>
          <p:cNvSpPr txBox="1"/>
          <p:nvPr/>
        </p:nvSpPr>
        <p:spPr>
          <a:xfrm>
            <a:off x="4572000" y="1584037"/>
            <a:ext cx="38802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Y" b="1">
                <a:solidFill>
                  <a:srgbClr val="00B0F0"/>
                </a:solidFill>
                <a:cs typeface="+mj-cs"/>
              </a:rPr>
              <a:t>الفجوة السوقية: </a:t>
            </a:r>
            <a:r>
              <a:rPr lang="en-US"/>
              <a:t>هي حاجة غير ملباة أو شريحة غير مخدومة بشكل كافٍ </a:t>
            </a:r>
            <a:endParaRPr lang="ar-SY" b="1"/>
          </a:p>
          <a:p>
            <a:pPr algn="just" rtl="1"/>
            <a:r>
              <a:rPr lang="ar-SY" b="1">
                <a:solidFill>
                  <a:srgbClr val="00B0F0"/>
                </a:solidFill>
                <a:cs typeface="+mj-cs"/>
              </a:rPr>
              <a:t>1</a:t>
            </a:r>
            <a:r>
              <a:rPr lang="ar-AE" b="1">
                <a:solidFill>
                  <a:srgbClr val="00B0F0"/>
                </a:solidFill>
                <a:cs typeface="+mj-cs"/>
              </a:rPr>
              <a:t>. الفجوات القائمة على الاحتياجات: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الاحتياجات غير الملباة: </a:t>
            </a:r>
            <a:r>
              <a:rPr lang="ar-AE"/>
              <a:t>مشكلات لا توجد لها حلول حالية في السوق.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الاحتياجات غير المخدومة: </a:t>
            </a:r>
            <a:r>
              <a:rPr lang="ar-AE"/>
              <a:t>حلول موجودة لكنها غير كافية، باهظة الثمن، أو ذات جودة منخفضة.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الاحتياجات الكامنة: </a:t>
            </a:r>
            <a:r>
              <a:rPr lang="ar-AE"/>
              <a:t>احتياجات لا يدركها العملاء حتى يظهر ابتكار جديد يلبيها.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493217-DADA-BEF0-2539-6431C94BD996}"/>
              </a:ext>
            </a:extLst>
          </p:cNvPr>
          <p:cNvSpPr txBox="1"/>
          <p:nvPr/>
        </p:nvSpPr>
        <p:spPr>
          <a:xfrm>
            <a:off x="420365" y="1320294"/>
            <a:ext cx="40739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solidFill>
                  <a:srgbClr val="00B0F0"/>
                </a:solidFill>
                <a:cs typeface="+mj-cs"/>
              </a:rPr>
              <a:t>Market Gap</a:t>
            </a:r>
            <a:r>
              <a:rPr lang="en-US"/>
              <a:t>: Represents an</a:t>
            </a:r>
            <a:r>
              <a:rPr lang="ar-SY"/>
              <a:t> </a:t>
            </a:r>
            <a:r>
              <a:rPr lang="en-US"/>
              <a:t>unaddressed requirement or an</a:t>
            </a:r>
            <a:r>
              <a:rPr lang="ar-SY"/>
              <a:t> </a:t>
            </a:r>
            <a:r>
              <a:rPr lang="en-US"/>
              <a:t>inadequately served niche in the existing market.</a:t>
            </a:r>
          </a:p>
          <a:p>
            <a:pPr algn="just"/>
            <a:r>
              <a:rPr lang="en-US" b="1"/>
              <a:t>1. </a:t>
            </a:r>
            <a:r>
              <a:rPr lang="en-US" b="1">
                <a:solidFill>
                  <a:srgbClr val="00B0F0"/>
                </a:solidFill>
                <a:cs typeface="+mj-cs"/>
              </a:rPr>
              <a:t>Need-Based Gaps: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  <a:cs typeface="+mj-cs"/>
              </a:rPr>
              <a:t>Unmet Needs</a:t>
            </a:r>
            <a:r>
              <a:rPr lang="en-US" b="1"/>
              <a:t>:</a:t>
            </a:r>
            <a:r>
              <a:rPr lang="en-US"/>
              <a:t> Problems with no existing solutions in the current market.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  <a:cs typeface="+mj-cs"/>
              </a:rPr>
              <a:t>Underserved Needs</a:t>
            </a:r>
            <a:r>
              <a:rPr lang="en-US" b="1"/>
              <a:t>:</a:t>
            </a:r>
            <a:r>
              <a:rPr lang="en-US"/>
              <a:t> Existing solutions are inadequate, too expensive, or of low quality.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  <a:cs typeface="+mj-cs"/>
              </a:rPr>
              <a:t>Latent Needs: </a:t>
            </a:r>
            <a:r>
              <a:rPr lang="en-US"/>
              <a:t>Needs that customers don't realize they have until a new innovation appears.</a:t>
            </a:r>
          </a:p>
          <a:p>
            <a:pPr algn="just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308108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CB8C1-59ED-9B69-68C6-47057CC21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15DCE1-57D8-51E9-08D6-67ED9A2A66F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/>
              <a:t> 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50C8821-B053-3351-1C5D-0881D4FA163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AF51B17-F379-8A87-7A80-7230C1EF91C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C5FC52-85B9-1B4F-B6F6-873949C879B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6D426F7-FFDE-315C-20DF-A38D841341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930CA88-D132-255B-A47E-F96DCB36C18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0E07AF0-D653-52CD-35B0-0151D638493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AAE19A04-906A-77EC-3CFE-9B1463390204}"/>
              </a:ext>
            </a:extLst>
          </p:cNvPr>
          <p:cNvSpPr txBox="1"/>
          <p:nvPr/>
        </p:nvSpPr>
        <p:spPr>
          <a:xfrm>
            <a:off x="4730434" y="1433554"/>
            <a:ext cx="37386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2- </a:t>
            </a:r>
            <a:r>
              <a:rPr lang="ar-AE" b="1">
                <a:solidFill>
                  <a:srgbClr val="00B0F0"/>
                </a:solidFill>
                <a:cs typeface="+mj-cs"/>
              </a:rPr>
              <a:t>الفجوات التشغيلية والسوقية:</a:t>
            </a:r>
          </a:p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فجوة الأداء: </a:t>
            </a:r>
            <a:r>
              <a:rPr lang="ar-AE"/>
              <a:t>عندما تكون المنتجات الحالية بطيئة أو غير فعالة في أداء المهمة المطلوبة.</a:t>
            </a:r>
          </a:p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فجوة الوصول: </a:t>
            </a:r>
            <a:r>
              <a:rPr lang="ar-AE"/>
              <a:t>المنتج موجود ولكن يصعب الحصول عليه من الناحية الجغرافية أو التقنية.</a:t>
            </a:r>
          </a:p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فجوة التنوع: </a:t>
            </a:r>
            <a:r>
              <a:rPr lang="ar-AE"/>
              <a:t>نقص في الخيارات أو الميزات التي تناسب أذواقاً أو فئات معينة.</a:t>
            </a:r>
          </a:p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الخلاصة: </a:t>
            </a:r>
            <a:r>
              <a:rPr lang="ar-AE"/>
              <a:t>التركيز على الفجوة يضمن تجنب المنافسة المباشرة وتأسيس ميزة تنافسية منذ اليوم الأول</a:t>
            </a:r>
          </a:p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2B5164-0009-E294-4307-41DB73AEDC2B}"/>
              </a:ext>
            </a:extLst>
          </p:cNvPr>
          <p:cNvSpPr txBox="1"/>
          <p:nvPr/>
        </p:nvSpPr>
        <p:spPr>
          <a:xfrm>
            <a:off x="551664" y="1331125"/>
            <a:ext cx="39408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/>
              <a:t>2. </a:t>
            </a:r>
            <a:r>
              <a:rPr lang="en-US" b="1">
                <a:solidFill>
                  <a:srgbClr val="00B0F0"/>
                </a:solidFill>
                <a:cs typeface="+mj-cs"/>
              </a:rPr>
              <a:t>Operational &amp; Market Gaps</a:t>
            </a:r>
          </a:p>
          <a:p>
            <a:pPr algn="just"/>
            <a:r>
              <a:rPr lang="en-US" b="1">
                <a:solidFill>
                  <a:srgbClr val="00B0F0"/>
                </a:solidFill>
                <a:cs typeface="+mj-cs"/>
              </a:rPr>
              <a:t>Performance Gap: </a:t>
            </a:r>
            <a:r>
              <a:rPr lang="en-US" sz="1600"/>
              <a:t>When current products are slow or inefficient at performing the required task.</a:t>
            </a:r>
          </a:p>
          <a:p>
            <a:pPr algn="just"/>
            <a:r>
              <a:rPr lang="en-US" b="1">
                <a:solidFill>
                  <a:srgbClr val="00B0F0"/>
                </a:solidFill>
                <a:cs typeface="+mj-cs"/>
              </a:rPr>
              <a:t>Accessibility Gap: </a:t>
            </a:r>
            <a:r>
              <a:rPr lang="en-US" sz="1600"/>
              <a:t>The product exists but is geographically or technically difficult to access.</a:t>
            </a:r>
          </a:p>
          <a:p>
            <a:pPr algn="just"/>
            <a:r>
              <a:rPr lang="en-US" b="1">
                <a:solidFill>
                  <a:srgbClr val="00B0F0"/>
                </a:solidFill>
                <a:cs typeface="+mj-cs"/>
              </a:rPr>
              <a:t>Variety Gap: </a:t>
            </a:r>
            <a:r>
              <a:rPr lang="en-US" sz="1600"/>
              <a:t>A lack of options or specific features tailored to certain tastes or segments.</a:t>
            </a:r>
          </a:p>
          <a:p>
            <a:pPr algn="just"/>
            <a:r>
              <a:rPr lang="en-US" b="1">
                <a:solidFill>
                  <a:srgbClr val="00B0F0"/>
                </a:solidFill>
                <a:cs typeface="+mj-cs"/>
              </a:rPr>
              <a:t>Key Takeaway: </a:t>
            </a:r>
            <a:r>
              <a:rPr lang="en-US" sz="1600"/>
              <a:t>Focusing on a gap ensures avoiding direct competition and establishing a competitive advantage from day one.</a:t>
            </a:r>
          </a:p>
          <a:p>
            <a:pPr algn="just"/>
            <a:r>
              <a:rPr lang="ar-SY" sz="1600"/>
              <a:t> </a:t>
            </a:r>
            <a:endParaRPr lang="en-US" sz="1600"/>
          </a:p>
          <a:p>
            <a:pPr algn="just"/>
            <a:r>
              <a:rPr lang="en-US" sz="1600"/>
              <a:t/>
            </a:r>
            <a:br>
              <a:rPr lang="en-US" sz="1600"/>
            </a:br>
            <a:endParaRPr lang="en-US" sz="16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BFDE1C-7147-C14C-108F-81D967BD8B3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+mj-cs"/>
              </a:rPr>
              <a:t>Understanding Market Gaps &amp; Their Types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ماهية فجوة السوق وأنواعها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4193865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1FC40-50A8-3EEE-FFA2-9DB95E8A62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9C8DD9-ECBE-9A2C-E44E-C1EC956B975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58ABFD8-7500-C496-2B1F-6DC62F8FA37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DDE4007-3BB8-ED7C-9E69-8F40C8D7B42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38D688-8144-E530-7C42-AED7CC57397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6ACF4F-5B7C-D1DF-6B54-A6CB2859763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2F2203E-43EA-7393-9F0A-8FEB3F8408B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BCEB7F-DB36-2219-845A-4EA4738876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9B44520-15FE-DDAA-1072-629ED304DD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769" t="19617" r="34782" b="19420"/>
          <a:stretch>
            <a:fillRect/>
          </a:stretch>
        </p:blipFill>
        <p:spPr>
          <a:xfrm>
            <a:off x="4745851" y="1357858"/>
            <a:ext cx="3464647" cy="3368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03AE9F-2738-81AF-D896-3EEC1E5D420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Introduction to Markest Gap 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مقدمة عن فجوة السوق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4126A4-AA52-DA61-3ADF-5581B75CE7A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826" t="21835" r="37391" b="32947"/>
          <a:stretch>
            <a:fillRect/>
          </a:stretch>
        </p:blipFill>
        <p:spPr>
          <a:xfrm>
            <a:off x="604156" y="1428559"/>
            <a:ext cx="3967844" cy="325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23596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BAFA9B-B031-6B95-7034-1E386869F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C2BFC1-5510-F73C-A923-2052C571BD6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ar-AE" sz="1400"/>
              <a:t>الطلب &gt; العرض = الفجوة السوقية</a:t>
            </a:r>
          </a:p>
          <a:p>
            <a:pPr rtl="1"/>
            <a:r>
              <a:rPr lang="ar-AE" sz="1400"/>
              <a:t>الرسم البياني:</a:t>
            </a:r>
          </a:p>
          <a:p>
            <a:pPr rtl="1"/>
            <a:r>
              <a:rPr lang="ar-AE" sz="1400"/>
              <a:t>•الطلب</a:t>
            </a:r>
          </a:p>
          <a:p>
            <a:pPr rtl="1"/>
            <a:r>
              <a:rPr lang="ar-AE" sz="1400"/>
              <a:t>•العرض</a:t>
            </a:r>
          </a:p>
          <a:p>
            <a:pPr rtl="1"/>
            <a:r>
              <a:rPr lang="ar-AE" sz="1400"/>
              <a:t>•الفجوة</a:t>
            </a:r>
          </a:p>
          <a:p>
            <a:pPr rtl="1"/>
            <a:r>
              <a:rPr lang="ar-AE" sz="1400"/>
              <a:t>ملاحظة توضيحية:</a:t>
            </a:r>
          </a:p>
          <a:p>
            <a:pPr rtl="1"/>
            <a:r>
              <a:rPr lang="ar-AE" sz="1400"/>
              <a:t>الإنتاج المحلي + الواردات مقابل الاستهلاك الكلي.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F21817-113D-0B90-FB47-FDE935D1661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EEEF368-239A-C343-DE89-C93628EACEE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865389-FE74-A224-C070-1392E57BB71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939141D-F0D2-9712-FAE9-0CF735BAFB7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43E10D3-6341-B570-9B97-9F51CD62C75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EAA5632-6070-5B04-2E34-B085F0DBD88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B31AEDE-EE1E-5D99-81CE-0A0C9B25CE06}"/>
              </a:ext>
            </a:extLst>
          </p:cNvPr>
          <p:cNvSpPr txBox="1"/>
          <p:nvPr/>
        </p:nvSpPr>
        <p:spPr>
          <a:xfrm>
            <a:off x="1762072" y="456625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</a:rPr>
              <a:t>Decoding the Market</a:t>
            </a:r>
            <a:endParaRPr lang="ar-SY" b="1">
              <a:solidFill>
                <a:srgbClr val="00B0F0"/>
              </a:solidFill>
            </a:endParaRPr>
          </a:p>
          <a:p>
            <a:r>
              <a:rPr lang="ar-AE" b="1">
                <a:solidFill>
                  <a:srgbClr val="00B0F0"/>
                </a:solidFill>
              </a:rPr>
              <a:t>تحليل السوق</a:t>
            </a:r>
            <a:r>
              <a:rPr lang="ar-SY" b="1">
                <a:solidFill>
                  <a:srgbClr val="00B0F0"/>
                </a:solidFill>
              </a:rPr>
              <a:t>          </a:t>
            </a:r>
            <a:endParaRPr lang="en-US" b="1">
              <a:solidFill>
                <a:srgbClr val="00B0F0"/>
              </a:solidFill>
            </a:endParaRP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B35963-B180-B5FB-B766-A7A882BC18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234" t="34788" r="27523" b="18454"/>
          <a:stretch>
            <a:fillRect/>
          </a:stretch>
        </p:blipFill>
        <p:spPr>
          <a:xfrm>
            <a:off x="2872409" y="1397498"/>
            <a:ext cx="3260034" cy="32893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82533C-9498-3066-313E-28037CFE8FAE}"/>
              </a:ext>
            </a:extLst>
          </p:cNvPr>
          <p:cNvSpPr txBox="1"/>
          <p:nvPr/>
        </p:nvSpPr>
        <p:spPr>
          <a:xfrm>
            <a:off x="6123452" y="1589523"/>
            <a:ext cx="23456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>
                <a:solidFill>
                  <a:srgbClr val="00B0F0"/>
                </a:solidFill>
                <a:cs typeface="+mj-cs"/>
              </a:rPr>
              <a:t>تحليل السوق</a:t>
            </a:r>
            <a:r>
              <a:rPr lang="ar-AE" sz="2400"/>
              <a:t>: أين الفجوة؟</a:t>
            </a:r>
          </a:p>
          <a:p>
            <a:pPr algn="r" rtl="1"/>
            <a:r>
              <a:rPr lang="ar-AE" sz="2400"/>
              <a:t>الطلب &gt; العرض = الفجوة السوقية</a:t>
            </a:r>
          </a:p>
          <a:p>
            <a:pPr algn="r" rtl="1"/>
            <a:r>
              <a:rPr lang="ar-AE" sz="2400"/>
              <a:t>ملاحظة توضيحية:</a:t>
            </a:r>
          </a:p>
          <a:p>
            <a:pPr algn="r" rtl="1"/>
            <a:r>
              <a:rPr lang="ar-AE" sz="2400"/>
              <a:t>الإنتاج المحلي + الواردات مقابل الاستهلاك الكلي.</a:t>
            </a:r>
          </a:p>
          <a:p>
            <a:pPr algn="r"/>
            <a:endParaRPr lang="en-US" sz="24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935E1D-4290-408C-0513-956010ED66DB}"/>
              </a:ext>
            </a:extLst>
          </p:cNvPr>
          <p:cNvSpPr txBox="1"/>
          <p:nvPr/>
        </p:nvSpPr>
        <p:spPr>
          <a:xfrm>
            <a:off x="570918" y="1428559"/>
            <a:ext cx="22307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+mj-cs"/>
              </a:rPr>
              <a:t>Decoding the Market</a:t>
            </a:r>
            <a:r>
              <a:rPr lang="en-US" sz="2000"/>
              <a:t>: Where is the Gap?</a:t>
            </a:r>
          </a:p>
          <a:p>
            <a:r>
              <a:rPr lang="en-US" sz="2000"/>
              <a:t>Demand &gt; Supply = Market Gap</a:t>
            </a:r>
          </a:p>
          <a:p>
            <a:r>
              <a:rPr lang="en-US" sz="2000"/>
              <a:t>Explanatory Note:</a:t>
            </a:r>
          </a:p>
          <a:p>
            <a:r>
              <a:rPr lang="en-US" sz="2000"/>
              <a:t>Local Production + Imports vs. Total Consumption.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193986090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D02C5-0045-DB3C-6821-2DC77DBC8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E1E0CDA-7B74-E711-5E43-54404585A3B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5773C8-9CE4-8F91-4A99-66133510FFB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3EE0748-6B3E-ED2D-4A8F-55B47772587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45BC02F-2E72-E4FC-A37B-56324E1DEDC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09CDCA-7F73-5DFA-CD88-87314DB2C43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2CFA121-094D-5E0E-6BDB-F8BF0BFA02C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647438-74EA-DDA0-7EAA-4CC6F8821F3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91A8425-2D27-C7E1-6DD1-AC2CB3D627C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+mj-cs"/>
              </a:rPr>
              <a:t>   </a:t>
            </a:r>
            <a:r>
              <a:rPr lang="en-US" b="1">
                <a:solidFill>
                  <a:srgbClr val="00B0F0"/>
                </a:solidFill>
                <a:cs typeface="+mj-cs"/>
              </a:rPr>
              <a:t>Practical Market Analysis: The Egyptian Steel Sector</a:t>
            </a:r>
          </a:p>
          <a:p>
            <a:pPr rtl="1"/>
            <a:r>
              <a:rPr lang="ar-AE" b="1">
                <a:solidFill>
                  <a:srgbClr val="00B0F0"/>
                </a:solidFill>
                <a:cs typeface="+mj-cs"/>
              </a:rPr>
              <a:t>تطبيق عملي لتحليل السوق: قطاع الصلب في مصر</a:t>
            </a:r>
            <a:r>
              <a:rPr lang="en-US" b="1">
                <a:solidFill>
                  <a:srgbClr val="00B0F0"/>
                </a:solidFill>
                <a:cs typeface="+mj-cs"/>
              </a:rPr>
              <a:t> 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8BC2E47-728F-A687-0533-081CFF398D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428559"/>
            <a:ext cx="7698080" cy="330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39872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134BB-9E6E-D1F9-8064-5B3C1C89B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4DF453-6D20-41E4-A364-B2DDEC5E8D7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62CF175-1DB2-A4CA-A48F-A0F9FCD06A4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8FF22D-A89B-2C70-E3B1-384838FBE974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DCE5EC-E43C-A345-ACF7-39C9A7786B0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EB4D8E2-7E91-C136-B29F-AAA5985C6EA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8D577D-190C-1D99-0322-EB08759F511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B6D7EC-FE4C-E07B-B596-0089CB5EFFC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CF471B5-F914-6129-3D15-D60CA9DB3869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</a:rPr>
              <a:t>The Data Hunt: Sources &amp; Entities</a:t>
            </a:r>
            <a:endParaRPr lang="ar-AE" b="1">
              <a:solidFill>
                <a:srgbClr val="00B0F0"/>
              </a:solidFill>
            </a:endParaRPr>
          </a:p>
          <a:p>
            <a:r>
              <a:rPr lang="ar-AE" b="1">
                <a:solidFill>
                  <a:srgbClr val="00B0F0"/>
                </a:solidFill>
              </a:rPr>
              <a:t>مصادر البيانات     </a:t>
            </a:r>
            <a:r>
              <a:rPr lang="en-US" b="1">
                <a:solidFill>
                  <a:srgbClr val="00B0F0"/>
                </a:solidFill>
              </a:rPr>
              <a:t>: </a:t>
            </a:r>
            <a:r>
              <a:rPr lang="ar-AE" b="1">
                <a:solidFill>
                  <a:srgbClr val="00B0F0"/>
                </a:solidFill>
              </a:rPr>
              <a:t>المصادر والجهات  </a:t>
            </a:r>
            <a:endParaRPr lang="ar-EG" b="1">
              <a:solidFill>
                <a:srgbClr val="00B0F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572F30-7AC5-3C05-D0B7-2EA545311426}"/>
              </a:ext>
            </a:extLst>
          </p:cNvPr>
          <p:cNvSpPr txBox="1"/>
          <p:nvPr/>
        </p:nvSpPr>
        <p:spPr>
          <a:xfrm>
            <a:off x="4485074" y="1763831"/>
            <a:ext cx="40024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000" b="1"/>
              <a:t> </a:t>
            </a:r>
            <a:r>
              <a:rPr lang="ar-AE" sz="2000" b="1">
                <a:solidFill>
                  <a:srgbClr val="00B0F0"/>
                </a:solidFill>
              </a:rPr>
              <a:t>المصادر الأولية: </a:t>
            </a:r>
            <a:r>
              <a:rPr lang="ar-AE" sz="2000"/>
              <a:t>المسح الميداني والاستقصاءات.</a:t>
            </a:r>
          </a:p>
          <a:p>
            <a:pPr algn="r" rtl="1"/>
            <a:r>
              <a:rPr lang="ar-AE" sz="2000" b="1">
                <a:solidFill>
                  <a:srgbClr val="00B0F0"/>
                </a:solidFill>
              </a:rPr>
              <a:t>المصادر الثانوية </a:t>
            </a:r>
            <a:r>
              <a:rPr lang="ar-AE" sz="2000" b="1"/>
              <a:t>:</a:t>
            </a:r>
            <a:r>
              <a:rPr lang="ar-AE" sz="2000"/>
              <a:t>البنك المركزي، هيئة التنمية الصناعية، تقارير المنافسين.</a:t>
            </a:r>
          </a:p>
          <a:p>
            <a:pPr algn="r" rtl="1"/>
            <a:r>
              <a:rPr lang="ar-AE" sz="2000" b="1">
                <a:solidFill>
                  <a:srgbClr val="00B0F0"/>
                </a:solidFill>
              </a:rPr>
              <a:t>الجهة الرئيسية:</a:t>
            </a:r>
            <a:r>
              <a:rPr lang="en-US" sz="2000" b="1">
                <a:solidFill>
                  <a:srgbClr val="00B0F0"/>
                </a:solidFill>
              </a:rPr>
              <a:t> </a:t>
            </a:r>
            <a:r>
              <a:rPr lang="ar-AE" sz="2000"/>
              <a:t>الجهاز المركزي للتعبئة العامة  </a:t>
            </a:r>
            <a:endParaRPr lang="en-US" sz="2000"/>
          </a:p>
          <a:p>
            <a:pPr algn="r" rtl="1"/>
            <a:r>
              <a:rPr lang="en-US" sz="2000"/>
              <a:t/>
            </a:r>
            <a:br>
              <a:rPr lang="en-US" sz="2000"/>
            </a:br>
            <a:endParaRPr lang="en-US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BA42B8-06B9-8EC6-2057-6B85EA0937A3}"/>
              </a:ext>
            </a:extLst>
          </p:cNvPr>
          <p:cNvSpPr txBox="1"/>
          <p:nvPr/>
        </p:nvSpPr>
        <p:spPr>
          <a:xfrm>
            <a:off x="430304" y="1757695"/>
            <a:ext cx="376388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>
                <a:solidFill>
                  <a:srgbClr val="00B0F0"/>
                </a:solidFill>
              </a:rPr>
              <a:t>Primary Sources</a:t>
            </a:r>
            <a:r>
              <a:rPr lang="en-US" sz="2000" b="1"/>
              <a:t>:</a:t>
            </a:r>
            <a:r>
              <a:rPr lang="en-US" sz="2000"/>
              <a:t> Field Surveys, Questionnaires.</a:t>
            </a:r>
          </a:p>
          <a:p>
            <a:pPr algn="just"/>
            <a:r>
              <a:rPr lang="en-US" sz="2000" b="1">
                <a:solidFill>
                  <a:srgbClr val="00B0F0"/>
                </a:solidFill>
              </a:rPr>
              <a:t>Secondary Sources</a:t>
            </a:r>
            <a:r>
              <a:rPr lang="en-US" sz="2000" b="1"/>
              <a:t>:</a:t>
            </a:r>
            <a:r>
              <a:rPr lang="en-US" sz="2000"/>
              <a:t> Central Bank, Industrial Development Authority, Competitor Reports.</a:t>
            </a:r>
          </a:p>
          <a:p>
            <a:pPr algn="just"/>
            <a:r>
              <a:rPr lang="en-US" sz="2000" b="1">
                <a:solidFill>
                  <a:srgbClr val="00B0F0"/>
                </a:solidFill>
              </a:rPr>
              <a:t>Key Entity</a:t>
            </a:r>
            <a:r>
              <a:rPr lang="en-US" sz="2000" b="1"/>
              <a:t>:</a:t>
            </a:r>
            <a:r>
              <a:rPr lang="en-US" sz="2000"/>
              <a:t> CAPMAS (Central Agency for Public Mobilization and Statistics).</a:t>
            </a:r>
          </a:p>
          <a:p>
            <a:pPr algn="just"/>
            <a:r>
              <a:rPr lang="ar-AE" sz="2000" b="1"/>
              <a:t>  </a:t>
            </a:r>
            <a:endParaRPr lang="en-US" sz="2000"/>
          </a:p>
          <a:p>
            <a:pPr algn="just"/>
            <a:r>
              <a:rPr lang="en-US" sz="2000"/>
              <a:t/>
            </a:r>
            <a:br>
              <a:rPr lang="en-US" sz="2000"/>
            </a:b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766423779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326DA-BA6F-92BD-B36B-9A473A50B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08EE39-EEB7-C95A-7F01-4C3668721B1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EC89B9-A298-8842-94CA-A422A0FF0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26FA87-4EB4-11AD-F3D2-6EF80181AAE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75A9E8-8FFF-ADF1-5D43-03DAB158AEE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828DAB-FC42-6856-7935-4E31ABC423D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9F8A0CD-8DA4-E7FD-8904-0851E771EBF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5150BCD-D0C0-514C-CB5A-371A8C71AA8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081A4A5-159A-1491-4036-A05803A7849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>
                <a:solidFill>
                  <a:srgbClr val="00B0F0"/>
                </a:solidFill>
                <a:cs typeface="+mj-cs"/>
              </a:rPr>
              <a:t>Market Gap Size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حجم واتجاه الفجوة 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098C57-A696-C19A-7DEF-30FF52E7F4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05" t="15376" r="27013" b="14077"/>
          <a:stretch>
            <a:fillRect/>
          </a:stretch>
        </p:blipFill>
        <p:spPr>
          <a:xfrm>
            <a:off x="520889" y="1428559"/>
            <a:ext cx="3783053" cy="32394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DDD7B5-E06E-C900-C1D9-0F6AE804889A}"/>
              </a:ext>
            </a:extLst>
          </p:cNvPr>
          <p:cNvSpPr txBox="1"/>
          <p:nvPr/>
        </p:nvSpPr>
        <p:spPr>
          <a:xfrm>
            <a:off x="4604910" y="1376455"/>
            <a:ext cx="38641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AE" b="1">
                <a:solidFill>
                  <a:srgbClr val="00B0F0"/>
                </a:solidFill>
              </a:rPr>
              <a:t>حجم واتجاه الفجوة</a:t>
            </a:r>
          </a:p>
          <a:p>
            <a:pPr algn="just" rtl="1"/>
            <a:r>
              <a:rPr lang="ar-AE" b="1">
                <a:solidFill>
                  <a:srgbClr val="00B0F0"/>
                </a:solidFill>
              </a:rPr>
              <a:t>التساؤل الرئيسي</a:t>
            </a:r>
            <a:r>
              <a:rPr lang="ar-AE" b="1"/>
              <a:t>:</a:t>
            </a:r>
            <a:r>
              <a:rPr lang="ar-AE"/>
              <a:t> هل السوق ينمو (</a:t>
            </a:r>
            <a:r>
              <a:rPr lang="en-US"/>
              <a:t>Growing)، </a:t>
            </a:r>
            <a:r>
              <a:rPr lang="ar-AE"/>
              <a:t>ثابت (</a:t>
            </a:r>
            <a:r>
              <a:rPr lang="en-US"/>
              <a:t>Static)، </a:t>
            </a:r>
            <a:r>
              <a:rPr lang="ar-AE"/>
              <a:t>أم ينكمش (</a:t>
            </a:r>
            <a:r>
              <a:rPr lang="en-US"/>
              <a:t>Shrinking)؟</a:t>
            </a:r>
          </a:p>
          <a:p>
            <a:pPr algn="just" rtl="1"/>
            <a:r>
              <a:rPr lang="ar-AE" b="1"/>
              <a:t>الحالات الثلاث (الأسهم):</a:t>
            </a:r>
            <a:endParaRPr lang="ar-AE"/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ينمو / </a:t>
            </a:r>
            <a:r>
              <a:rPr lang="en-US" b="1">
                <a:solidFill>
                  <a:srgbClr val="00B0F0"/>
                </a:solidFill>
                <a:cs typeface="+mj-cs"/>
              </a:rPr>
              <a:t>GROWING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ثابت / </a:t>
            </a:r>
            <a:r>
              <a:rPr lang="en-US" b="1">
                <a:solidFill>
                  <a:srgbClr val="00B0F0"/>
                </a:solidFill>
                <a:cs typeface="+mj-cs"/>
              </a:rPr>
              <a:t>STATIC</a:t>
            </a:r>
          </a:p>
          <a:p>
            <a:pPr marL="285750" indent="-285750" algn="just" rtl="1">
              <a:buFont typeface="Wingdings" panose="05000000000000000000" pitchFamily="2" charset="2"/>
              <a:buChar char="q"/>
            </a:pPr>
            <a:r>
              <a:rPr lang="ar-AE" b="1">
                <a:solidFill>
                  <a:srgbClr val="00B0F0"/>
                </a:solidFill>
                <a:cs typeface="+mj-cs"/>
              </a:rPr>
              <a:t>ينكمش / </a:t>
            </a:r>
            <a:r>
              <a:rPr lang="en-US" b="1">
                <a:solidFill>
                  <a:srgbClr val="00B0F0"/>
                </a:solidFill>
                <a:cs typeface="+mj-cs"/>
              </a:rPr>
              <a:t>SHRINKING</a:t>
            </a:r>
          </a:p>
          <a:p>
            <a:pPr algn="just" rtl="1"/>
            <a:r>
              <a:rPr lang="ar-AE" b="1">
                <a:solidFill>
                  <a:srgbClr val="00B0F0"/>
                </a:solidFill>
                <a:cs typeface="+mj-cs"/>
              </a:rPr>
              <a:t>القاعدة الاستراتيجية: </a:t>
            </a:r>
            <a:r>
              <a:rPr lang="ar-AE"/>
              <a:t>إذا كان السوق ينمو، أنت تستحوذ على الطلب الجديد. إذا كان ثابتاً أو ينكمش، يجب أن تنتزع "الحصة السوقية المستهدفة" (</a:t>
            </a:r>
            <a:r>
              <a:rPr lang="en-US"/>
              <a:t>Target Market Share) </a:t>
            </a:r>
            <a:r>
              <a:rPr lang="ar-AE"/>
              <a:t>من فم منافس شرس</a:t>
            </a:r>
          </a:p>
        </p:txBody>
      </p:sp>
    </p:spTree>
    <p:extLst>
      <p:ext uri="{BB962C8B-B14F-4D97-AF65-F5344CB8AC3E}">
        <p14:creationId xmlns:p14="http://schemas.microsoft.com/office/powerpoint/2010/main" val="3993674237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1393B-FC40-61B0-3CC9-F6575DFA4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E4AD1E-8AA2-93A9-39BC-516A42766F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A58A812-BC28-B0A5-253F-C14601308E0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EFFAEF4-4682-4674-7947-02C92BA602F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D4307A-47AD-258D-2EE7-BD13491186E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B7727B-1F3C-FEA3-A3B7-F29C5DB2850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524F20-9D0C-F24B-5B01-34B9AA7E17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362861-EE21-E90E-F670-2AA99307E1E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B07328D-B619-7CC1-050C-AA5F00004AA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Supply, Demand, and Equilibrium</a:t>
            </a:r>
          </a:p>
          <a:p>
            <a:pPr rtl="1"/>
            <a:r>
              <a:rPr lang="ar-AE" b="1">
                <a:solidFill>
                  <a:srgbClr val="00B0F0"/>
                </a:solidFill>
                <a:cs typeface="+mj-cs"/>
              </a:rPr>
              <a:t>العرض والطلب والتوازن</a:t>
            </a:r>
            <a:r>
              <a:rPr lang="ar-SY" b="1">
                <a:solidFill>
                  <a:srgbClr val="00B0F0"/>
                </a:solidFill>
                <a:cs typeface="+mj-cs"/>
              </a:rPr>
              <a:t> 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23197CEC-C16C-68BE-2CC7-21719E73F539}"/>
              </a:ext>
            </a:extLst>
          </p:cNvPr>
          <p:cNvSpPr/>
          <p:nvPr/>
        </p:nvSpPr>
        <p:spPr>
          <a:xfrm>
            <a:off x="285750" y="157163"/>
            <a:ext cx="2264708" cy="25717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193" b="1">
                <a:solidFill>
                  <a:srgbClr val="FFFFFF"/>
                </a:solidFill>
              </a:rPr>
              <a:t>Supply &amp; Demand Analysis</a:t>
            </a:r>
            <a:endParaRPr lang="en-US" sz="1193"/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C234583B-EBE9-FC33-8CE6-E2D909E6F436}"/>
              </a:ext>
            </a:extLst>
          </p:cNvPr>
          <p:cNvSpPr/>
          <p:nvPr/>
        </p:nvSpPr>
        <p:spPr>
          <a:xfrm>
            <a:off x="7338557" y="157163"/>
            <a:ext cx="1519693" cy="25717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193" b="1">
                <a:solidFill>
                  <a:srgbClr val="FFFFFF"/>
                </a:solidFill>
              </a:rPr>
              <a:t>تحليل العرض والطلب</a:t>
            </a:r>
            <a:endParaRPr lang="en-US" sz="1193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EF3B26B9-2046-B869-4423-CD9127349C71}"/>
              </a:ext>
            </a:extLst>
          </p:cNvPr>
          <p:cNvSpPr/>
          <p:nvPr/>
        </p:nvSpPr>
        <p:spPr>
          <a:xfrm>
            <a:off x="579282" y="1420862"/>
            <a:ext cx="1436291" cy="19377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b="1">
                <a:solidFill>
                  <a:srgbClr val="00B0F0"/>
                </a:solidFill>
                <a:cs typeface="+mj-cs"/>
              </a:rPr>
              <a:t>Demand (الطلب)</a:t>
            </a: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60CBBADF-6DD2-43B9-86B4-57E65516CBE8}"/>
              </a:ext>
            </a:extLst>
          </p:cNvPr>
          <p:cNvSpPr/>
          <p:nvPr/>
        </p:nvSpPr>
        <p:spPr>
          <a:xfrm>
            <a:off x="503744" y="1588992"/>
            <a:ext cx="4579977" cy="54624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400"/>
              <a:t>The quantity of a good that consumers are willing and able to purchase at various prices. (كمية السلعة التي يرغب المستهلكون ويقدرون على شرائها بأسعار مختلفة)</a:t>
            </a: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7B94B1E0-7E4D-2EA8-FDD2-DB47953E9136}"/>
              </a:ext>
            </a:extLst>
          </p:cNvPr>
          <p:cNvSpPr/>
          <p:nvPr/>
        </p:nvSpPr>
        <p:spPr>
          <a:xfrm>
            <a:off x="547157" y="2158772"/>
            <a:ext cx="1373774" cy="19377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b="1">
                <a:solidFill>
                  <a:srgbClr val="00B0F0"/>
                </a:solidFill>
              </a:rPr>
              <a:t>Supply (العرض)</a:t>
            </a: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BC7CEA78-0422-C3CC-F955-018A64089719}"/>
              </a:ext>
            </a:extLst>
          </p:cNvPr>
          <p:cNvSpPr/>
          <p:nvPr/>
        </p:nvSpPr>
        <p:spPr>
          <a:xfrm>
            <a:off x="517131" y="2346060"/>
            <a:ext cx="4714877" cy="5528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400"/>
              </a:lnSpc>
            </a:pPr>
            <a:r>
              <a:rPr lang="en-US" sz="1400"/>
              <a:t>The quantity of a good that producers are willing and able to sell at various prices. (كمية السلعة التي يرغب المنتجون ويقدرون على بيعها بأسعار مختلفة)</a:t>
            </a:r>
          </a:p>
        </p:txBody>
      </p:sp>
      <p:sp>
        <p:nvSpPr>
          <p:cNvPr id="16" name="Text 7">
            <a:extLst>
              <a:ext uri="{FF2B5EF4-FFF2-40B4-BE49-F238E27FC236}">
                <a16:creationId xmlns:a16="http://schemas.microsoft.com/office/drawing/2014/main" id="{B84B2EF5-3AE1-4CA1-E464-A80063551105}"/>
              </a:ext>
            </a:extLst>
          </p:cNvPr>
          <p:cNvSpPr/>
          <p:nvPr/>
        </p:nvSpPr>
        <p:spPr>
          <a:xfrm>
            <a:off x="565489" y="2943577"/>
            <a:ext cx="2768771" cy="19377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1400"/>
              </a:lnSpc>
            </a:pPr>
            <a:r>
              <a:rPr lang="en-US" b="1">
                <a:solidFill>
                  <a:srgbClr val="00B0F0"/>
                </a:solidFill>
              </a:rPr>
              <a:t>Equilibrium Point (نقطة</a:t>
            </a:r>
            <a:r>
              <a:rPr lang="en-US" sz="1400"/>
              <a:t> </a:t>
            </a:r>
            <a:r>
              <a:rPr lang="en-US" b="1" err="1">
                <a:solidFill>
                  <a:srgbClr val="00B0F0"/>
                </a:solidFill>
              </a:rPr>
              <a:t>التوازن</a:t>
            </a:r>
            <a:r>
              <a:rPr lang="en-US" sz="1400"/>
              <a:t>)</a:t>
            </a:r>
          </a:p>
        </p:txBody>
      </p:sp>
      <p:sp>
        <p:nvSpPr>
          <p:cNvPr id="17" name="Text 8">
            <a:extLst>
              <a:ext uri="{FF2B5EF4-FFF2-40B4-BE49-F238E27FC236}">
                <a16:creationId xmlns:a16="http://schemas.microsoft.com/office/drawing/2014/main" id="{EC535426-4CDB-7725-9F45-4E671F0F07CD}"/>
              </a:ext>
            </a:extLst>
          </p:cNvPr>
          <p:cNvSpPr/>
          <p:nvPr/>
        </p:nvSpPr>
        <p:spPr>
          <a:xfrm>
            <a:off x="503744" y="3190813"/>
            <a:ext cx="4579977" cy="36016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400"/>
              <a:t>The price at which the quantity demanded equals the quantity supplied. (السعر الذي تتساوى عنده الكمية المطلوبة مع الكمية المعروضة)</a:t>
            </a:r>
          </a:p>
        </p:txBody>
      </p:sp>
      <p:sp>
        <p:nvSpPr>
          <p:cNvPr id="18" name="Text 9">
            <a:extLst>
              <a:ext uri="{FF2B5EF4-FFF2-40B4-BE49-F238E27FC236}">
                <a16:creationId xmlns:a16="http://schemas.microsoft.com/office/drawing/2014/main" id="{5A650C24-7A95-97B7-DF15-DC0D8AC3EACF}"/>
              </a:ext>
            </a:extLst>
          </p:cNvPr>
          <p:cNvSpPr/>
          <p:nvPr/>
        </p:nvSpPr>
        <p:spPr>
          <a:xfrm>
            <a:off x="622499" y="3603911"/>
            <a:ext cx="1298432" cy="19377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b="1">
                <a:solidFill>
                  <a:srgbClr val="00B0F0"/>
                </a:solidFill>
              </a:rPr>
              <a:t>Surplus (فائض</a:t>
            </a:r>
            <a:r>
              <a:rPr lang="en-US" sz="784" b="1">
                <a:solidFill>
                  <a:srgbClr val="003366"/>
                </a:solidFill>
              </a:rPr>
              <a:t>)</a:t>
            </a:r>
            <a:endParaRPr lang="en-US" sz="784"/>
          </a:p>
        </p:txBody>
      </p:sp>
      <p:sp>
        <p:nvSpPr>
          <p:cNvPr id="19" name="Text 10">
            <a:extLst>
              <a:ext uri="{FF2B5EF4-FFF2-40B4-BE49-F238E27FC236}">
                <a16:creationId xmlns:a16="http://schemas.microsoft.com/office/drawing/2014/main" id="{8312150E-7AFC-79BD-5CA0-673B5B7B83AE}"/>
              </a:ext>
            </a:extLst>
          </p:cNvPr>
          <p:cNvSpPr/>
          <p:nvPr/>
        </p:nvSpPr>
        <p:spPr>
          <a:xfrm>
            <a:off x="503744" y="3840635"/>
            <a:ext cx="4724531" cy="3667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400"/>
              </a:lnSpc>
            </a:pPr>
            <a:r>
              <a:rPr lang="en-US" sz="1400"/>
              <a:t>When quantity supplied is greater than quantity demanded. (عندما تكون الكمية المعروضة أكبر من الكمية المطلوبة)</a:t>
            </a:r>
          </a:p>
        </p:txBody>
      </p:sp>
      <p:sp>
        <p:nvSpPr>
          <p:cNvPr id="20" name="Text 11">
            <a:extLst>
              <a:ext uri="{FF2B5EF4-FFF2-40B4-BE49-F238E27FC236}">
                <a16:creationId xmlns:a16="http://schemas.microsoft.com/office/drawing/2014/main" id="{E65BB6BC-48B2-41C5-F9D8-BFF611F46B36}"/>
              </a:ext>
            </a:extLst>
          </p:cNvPr>
          <p:cNvSpPr/>
          <p:nvPr/>
        </p:nvSpPr>
        <p:spPr>
          <a:xfrm>
            <a:off x="622499" y="4243224"/>
            <a:ext cx="1393074" cy="19377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b="1">
                <a:solidFill>
                  <a:srgbClr val="00B0F0"/>
                </a:solidFill>
              </a:rPr>
              <a:t>Shortage (عجز)</a:t>
            </a:r>
          </a:p>
        </p:txBody>
      </p:sp>
      <p:sp>
        <p:nvSpPr>
          <p:cNvPr id="21" name="Text 12">
            <a:extLst>
              <a:ext uri="{FF2B5EF4-FFF2-40B4-BE49-F238E27FC236}">
                <a16:creationId xmlns:a16="http://schemas.microsoft.com/office/drawing/2014/main" id="{2357815F-4E08-660D-5C67-5FCD2D1132DF}"/>
              </a:ext>
            </a:extLst>
          </p:cNvPr>
          <p:cNvSpPr/>
          <p:nvPr/>
        </p:nvSpPr>
        <p:spPr>
          <a:xfrm>
            <a:off x="503744" y="4447823"/>
            <a:ext cx="4354666" cy="3667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400"/>
              <a:t>When quantity demanded is greater than quantity supplied. (عندما تكون الكمية المطلوبة أكبر من الكمية المعروضة)</a:t>
            </a:r>
          </a:p>
        </p:txBody>
      </p:sp>
      <p:pic>
        <p:nvPicPr>
          <p:cNvPr id="24" name="Image 1" descr="preencoded.png">
            <a:extLst>
              <a:ext uri="{FF2B5EF4-FFF2-40B4-BE49-F238E27FC236}">
                <a16:creationId xmlns:a16="http://schemas.microsoft.com/office/drawing/2014/main" id="{1AC5DA12-07BE-C99F-DA3A-57BBC61B8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160" y="1420861"/>
            <a:ext cx="3360395" cy="332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66391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A079D-5422-5C55-2B04-E0DB898F7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48128D-B0EE-1C96-B774-2CE3DAA4A85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/>
              <a:t>.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340DB27-FD8E-26C6-66AB-CCA6D8646A2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82DE386-7C65-8B1B-3ABA-FA9D9CDAC33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570002-F722-FDBD-FC6B-3D1D273EA0E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AA53A6-4F71-5704-DCA1-663132FB01E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24E292-E988-69C3-E321-4D7A0603EC7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982F484-5D55-7D61-6DE8-0FB7518A32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A496B76-55BC-E309-2126-F29D3240020B}"/>
              </a:ext>
            </a:extLst>
          </p:cNvPr>
          <p:cNvSpPr txBox="1"/>
          <p:nvPr/>
        </p:nvSpPr>
        <p:spPr>
          <a:xfrm>
            <a:off x="1762072" y="456625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>
                <a:solidFill>
                  <a:srgbClr val="00B0F0"/>
                </a:solidFill>
              </a:rPr>
              <a:t>Revenue Estimation Concept</a:t>
            </a:r>
            <a:endParaRPr lang="ar-SY" b="1">
              <a:solidFill>
                <a:srgbClr val="00B0F0"/>
              </a:solidFill>
            </a:endParaRPr>
          </a:p>
          <a:p>
            <a:r>
              <a:rPr lang="en-US" b="1" err="1">
                <a:solidFill>
                  <a:srgbClr val="00B0F0"/>
                </a:solidFill>
              </a:rPr>
              <a:t>مفهوم تقدير الإيرادات</a:t>
            </a:r>
            <a:r>
              <a:rPr lang="ar-SY" b="1">
                <a:solidFill>
                  <a:srgbClr val="00B0F0"/>
                </a:solidFill>
              </a:rPr>
              <a:t>         </a:t>
            </a:r>
            <a:endParaRPr lang="en-US" b="1">
              <a:solidFill>
                <a:srgbClr val="00B0F0"/>
              </a:solidFill>
            </a:endParaRPr>
          </a:p>
          <a:p>
            <a:endParaRPr lang="en-US" b="1">
              <a:solidFill>
                <a:srgbClr val="00B0F0"/>
              </a:solidFill>
            </a:endParaRPr>
          </a:p>
        </p:txBody>
      </p:sp>
      <p:sp>
        <p:nvSpPr>
          <p:cNvPr id="30" name="Text 5">
            <a:extLst>
              <a:ext uri="{FF2B5EF4-FFF2-40B4-BE49-F238E27FC236}">
                <a16:creationId xmlns:a16="http://schemas.microsoft.com/office/drawing/2014/main" id="{15D3827E-5A65-57AA-16CD-71C196B090B7}"/>
              </a:ext>
            </a:extLst>
          </p:cNvPr>
          <p:cNvSpPr/>
          <p:nvPr/>
        </p:nvSpPr>
        <p:spPr>
          <a:xfrm>
            <a:off x="5178287" y="1577785"/>
            <a:ext cx="3104305" cy="44063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r">
              <a:lnSpc>
                <a:spcPts val="1700"/>
              </a:lnSpc>
              <a:buNone/>
            </a:pPr>
            <a:r>
              <a:rPr lang="en-US" dirty="0" err="1"/>
              <a:t>تقدير</a:t>
            </a:r>
            <a:r>
              <a:rPr lang="en-US" dirty="0"/>
              <a:t> </a:t>
            </a:r>
            <a:r>
              <a:rPr lang="en-US" dirty="0" err="1"/>
              <a:t>الإيرادات</a:t>
            </a:r>
            <a:r>
              <a:rPr lang="en-US" dirty="0"/>
              <a:t>: </a:t>
            </a:r>
            <a:r>
              <a:rPr lang="en-US" dirty="0" err="1"/>
              <a:t>ترجمة</a:t>
            </a:r>
            <a:r>
              <a:rPr lang="en-US" dirty="0"/>
              <a:t> </a:t>
            </a:r>
            <a:r>
              <a:rPr lang="en-US" dirty="0" err="1"/>
              <a:t>الفجوة</a:t>
            </a:r>
            <a:r>
              <a:rPr lang="en-US" dirty="0"/>
              <a:t> </a:t>
            </a:r>
            <a:r>
              <a:rPr lang="en-US" dirty="0" err="1"/>
              <a:t>السوقية</a:t>
            </a:r>
            <a:r>
              <a:rPr lang="en-US" dirty="0"/>
              <a:t> إلى </a:t>
            </a:r>
            <a:r>
              <a:rPr lang="en-US" dirty="0" err="1"/>
              <a:t>أرقام</a:t>
            </a:r>
            <a:r>
              <a:rPr lang="en-US" dirty="0"/>
              <a:t> </a:t>
            </a:r>
            <a:r>
              <a:rPr lang="en-US" dirty="0" err="1"/>
              <a:t>مالية</a:t>
            </a:r>
            <a:r>
              <a:rPr lang="en-US" sz="1200" dirty="0">
                <a:solidFill>
                  <a:srgbClr val="333333"/>
                </a:solidFill>
              </a:rPr>
              <a:t>.</a:t>
            </a:r>
            <a:endParaRPr lang="en-US" sz="1050" dirty="0"/>
          </a:p>
        </p:txBody>
      </p:sp>
      <p:sp>
        <p:nvSpPr>
          <p:cNvPr id="31" name="Text 4">
            <a:extLst>
              <a:ext uri="{FF2B5EF4-FFF2-40B4-BE49-F238E27FC236}">
                <a16:creationId xmlns:a16="http://schemas.microsoft.com/office/drawing/2014/main" id="{087953B4-7417-7D03-6B96-BF0521C0DB6F}"/>
              </a:ext>
            </a:extLst>
          </p:cNvPr>
          <p:cNvSpPr/>
          <p:nvPr/>
        </p:nvSpPr>
        <p:spPr>
          <a:xfrm>
            <a:off x="604157" y="1577785"/>
            <a:ext cx="3967844" cy="47628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/>
              <a:t>Revenue Estimation: Translating the market gap into financial figures</a:t>
            </a:r>
            <a:r>
              <a:rPr lang="en-US" sz="2800">
                <a:solidFill>
                  <a:srgbClr val="333333"/>
                </a:solidFill>
              </a:rPr>
              <a:t>.</a:t>
            </a:r>
            <a:endParaRPr lang="en-US" sz="200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4DC6EDA-2075-B1C8-0025-F19D6EB092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652" t="43255" r="16195" b="44892"/>
          <a:stretch>
            <a:fillRect/>
          </a:stretch>
        </p:blipFill>
        <p:spPr>
          <a:xfrm>
            <a:off x="1088334" y="2571750"/>
            <a:ext cx="6967331" cy="87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00578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751325-65AB-F9EF-25F2-639F509F5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93B374-E478-03B2-AE00-D0B21DF71E2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4D361-0747-7B10-284B-F66CF34DE3A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315010-14D5-8187-24B9-6FC50062303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FC7EBE-06EE-EC7C-B8A2-5843F4988E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5D5CE6-8B00-F22A-1C0B-7B23FEF2F5C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0AEFA1-E98F-543F-5023-2FF38CA4E5E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BAA688-D39E-4F01-E8AE-CF89B9F155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93C3C9A-FD47-E13F-BF40-859F95EA1E9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</a:rPr>
              <a:t>Steel Sector Market Gap Analysis (2007-2016)</a:t>
            </a:r>
            <a:r>
              <a:rPr lang="ar-AE" b="1">
                <a:solidFill>
                  <a:srgbClr val="00B0F0"/>
                </a:solidFill>
              </a:rPr>
              <a:t/>
            </a:r>
            <a:br>
              <a:rPr lang="ar-AE" b="1">
                <a:solidFill>
                  <a:srgbClr val="00B0F0"/>
                </a:solidFill>
              </a:rPr>
            </a:br>
            <a:r>
              <a:rPr lang="en-US" b="1">
                <a:solidFill>
                  <a:srgbClr val="00B0F0"/>
                </a:solidFill>
              </a:rPr>
              <a:t> </a:t>
            </a:r>
            <a:r>
              <a:rPr lang="ar-AE" b="1">
                <a:solidFill>
                  <a:srgbClr val="00B0F0"/>
                </a:solidFill>
              </a:rPr>
              <a:t>تحليل الفجوة السوقية في قطاع الصلب (2007-2016)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441D5F-8348-29A1-5F3B-DCEE46EDC33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0" t="6658" r="940" b="16716"/>
          <a:stretch>
            <a:fillRect/>
          </a:stretch>
        </p:blipFill>
        <p:spPr>
          <a:xfrm>
            <a:off x="604156" y="1465545"/>
            <a:ext cx="7864930" cy="331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26157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413EC-2FA9-8E1E-012E-B3A1A6DBA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347254-B698-E7F5-6E95-38A3BF81973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350"/>
              <a:t>| السنة | #  | </a:t>
            </a:r>
            <a:r>
              <a:rPr lang="en-US" sz="1350"/>
              <a:t>| 4300     | 600      | 20100          | 5700           | 6100  | 4100        |            |</a:t>
            </a:r>
          </a:p>
          <a:p>
            <a:pPr algn="ctr"/>
            <a:r>
              <a:rPr lang="en-US" sz="1350"/>
              <a:t>| 2012  | 6  | 15900        | 5000     | 720      | 20500          | 5900           | 6700  | 4600        |            |</a:t>
            </a:r>
          </a:p>
          <a:p>
            <a:pPr algn="ctr"/>
            <a:r>
              <a:rPr lang="en-US" sz="1350"/>
              <a:t>| 2013  | 7  | 16100        | 5500     | 890      | 21000          | 6300           | 7200  | 4900        |            |</a:t>
            </a:r>
          </a:p>
          <a:p>
            <a:pPr algn="ctr"/>
            <a:r>
              <a:rPr lang="en-US" sz="1350"/>
              <a:t>| 2014  | 8  | 16500        | 6800     | 1000     | 22000          | 6400           | 7900  | 5500        |            |</a:t>
            </a:r>
          </a:p>
          <a:p>
            <a:pPr algn="ctr"/>
            <a:r>
              <a:rPr lang="en-US" sz="1350"/>
              <a:t>| 2015  | 9  | 18000        | 7500     | 1200     | 24000          | 6700           | 8500  | 6000        |            |</a:t>
            </a:r>
          </a:p>
          <a:p>
            <a:pPr algn="ctr"/>
            <a:r>
              <a:rPr lang="en-US" sz="1350"/>
              <a:t>| 2016  | 10 | 21000        | 8100     | 1400     | 27500          | 7200           | 10000 | 6500        |            |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0D72AC2-1DED-2613-8EB5-A13D08EE107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75BDB24-BBE9-D982-B6F7-63B36CBB595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66825C-E5E5-6BE7-641A-60A8EBC7EBC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BC84A8-6E04-282C-2FC7-5B47DD386A7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956AE6-FA93-B284-5B90-234D6EC0EA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173F89-6319-17DC-3919-ED343DA4F5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04F7545-39B2-673B-F5F2-614366A8DE9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>
                <a:solidFill>
                  <a:srgbClr val="00B0F0"/>
                </a:solidFill>
              </a:rPr>
              <a:t>From Gap to Revenue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AE" b="1">
                <a:solidFill>
                  <a:srgbClr val="00B0F0"/>
                </a:solidFill>
              </a:rPr>
              <a:t>من الفجوة إلى الإيرادات</a:t>
            </a:r>
            <a:r>
              <a:rPr lang="en-US" b="1">
                <a:solidFill>
                  <a:srgbClr val="00B0F0"/>
                </a:solidFill>
              </a:rPr>
              <a:t>       </a:t>
            </a:r>
            <a:endParaRPr lang="ar-EG" b="1">
              <a:solidFill>
                <a:srgbClr val="00B0F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4AF43A-AE4D-7821-80E2-5386CB6ABA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58" t="14109" r="1707"/>
          <a:stretch>
            <a:fillRect/>
          </a:stretch>
        </p:blipFill>
        <p:spPr>
          <a:xfrm>
            <a:off x="770629" y="1584037"/>
            <a:ext cx="7602742" cy="289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3520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A88E1-ABD0-7682-998B-201EAFC26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622853-27D5-E61D-4A3F-B05EFD4E61F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831B48-C8CF-EE84-ACE5-3A22D81DF4B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959C71-9DC8-F91A-A2C7-20D7403B10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2 - </a:t>
            </a:r>
            <a:fld id="{5243D4E2-DDE0-4C06-B5FB-826A4756DCAD}" type="slidenum">
              <a:rPr lang="en-US" sz="1200" smtClean="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CD762A-838A-F50B-E17D-EC3BDEA9574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D54D4B-75A6-20E5-7D2D-88E60370AC2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69CB0F-C7C0-65D9-CD63-5E795CB420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21738D5-8B22-1A44-E437-254A5BE021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D3EB83D-BB94-CE21-30AF-188C8C3CABDE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Predicting Future Gap </a:t>
            </a: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التنبؤ بالفجوة المستقبلية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E3DA36-F941-F8E6-6079-A7C8CBEED3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370" t="32624" r="7380" b="22898"/>
          <a:stretch>
            <a:fillRect/>
          </a:stretch>
        </p:blipFill>
        <p:spPr>
          <a:xfrm>
            <a:off x="1183046" y="1585554"/>
            <a:ext cx="6927574" cy="297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4F0DF-2D40-C703-FAA5-909F20E24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A20029-9B64-8DF3-12BE-D59323FEBB2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393E77E-C1CC-A7D9-97FC-C0FFD2D6686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0D8362-8AFB-C1E1-5338-AB4CC2993B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2ED719-6378-70E4-2B22-FB59A084319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47C868-CB90-52B9-6D03-CF10E570A99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080460A-785A-0B00-B77F-A9CF23C7CC1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D125C9-1952-220D-1F78-77E4D23D530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DEF4DAD-B5F5-9F86-2A49-07082B8C9C5A}"/>
              </a:ext>
            </a:extLst>
          </p:cNvPr>
          <p:cNvSpPr txBox="1"/>
          <p:nvPr/>
        </p:nvSpPr>
        <p:spPr>
          <a:xfrm>
            <a:off x="1762072" y="456625"/>
            <a:ext cx="549565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b="1">
                <a:solidFill>
                  <a:srgbClr val="00B0F0"/>
                </a:solidFill>
              </a:rPr>
              <a:t>Two Revenue Estimation Methodologies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 err="1">
                <a:solidFill>
                  <a:srgbClr val="00B0F0"/>
                </a:solidFill>
              </a:rPr>
              <a:t>منهجيتا تقدير الإيرادات  </a:t>
            </a:r>
          </a:p>
        </p:txBody>
      </p:sp>
      <p:sp>
        <p:nvSpPr>
          <p:cNvPr id="5" name="Text 24">
            <a:extLst>
              <a:ext uri="{FF2B5EF4-FFF2-40B4-BE49-F238E27FC236}">
                <a16:creationId xmlns:a16="http://schemas.microsoft.com/office/drawing/2014/main" id="{064CFB9A-2453-947E-BB00-DB1695271AD9}"/>
              </a:ext>
            </a:extLst>
          </p:cNvPr>
          <p:cNvSpPr/>
          <p:nvPr/>
        </p:nvSpPr>
        <p:spPr>
          <a:xfrm>
            <a:off x="6238095" y="1334731"/>
            <a:ext cx="2248374" cy="35394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285750" indent="-285750" algn="just" rtl="1">
              <a:lnSpc>
                <a:spcPts val="16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b="1" dirty="0" err="1">
                <a:solidFill>
                  <a:srgbClr val="00B0F0"/>
                </a:solidFill>
              </a:rPr>
              <a:t>منهجية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من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الأعلى</a:t>
            </a:r>
            <a:r>
              <a:rPr lang="en-US" b="1" dirty="0">
                <a:solidFill>
                  <a:srgbClr val="00B0F0"/>
                </a:solidFill>
              </a:rPr>
              <a:t> إلى </a:t>
            </a:r>
            <a:r>
              <a:rPr lang="en-US" b="1" dirty="0" err="1">
                <a:solidFill>
                  <a:srgbClr val="00B0F0"/>
                </a:solidFill>
              </a:rPr>
              <a:t>الأسفل</a:t>
            </a:r>
            <a:endParaRPr lang="ar-SY" b="1" dirty="0">
              <a:solidFill>
                <a:srgbClr val="00B0F0"/>
              </a:solidFill>
            </a:endParaRPr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 err="1">
                <a:solidFill>
                  <a:srgbClr val="333333"/>
                </a:solidFill>
              </a:rPr>
              <a:t>نبدأ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من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السوق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الكلي</a:t>
            </a:r>
            <a:endParaRPr lang="ar-SY" dirty="0">
              <a:solidFill>
                <a:srgbClr val="333333"/>
              </a:solidFill>
            </a:endParaRPr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>
                <a:solidFill>
                  <a:srgbClr val="333333"/>
                </a:solidFill>
              </a:rPr>
              <a:t>ننزل تدريجيًا إلى حصتنا المستهدفة</a:t>
            </a:r>
            <a:endParaRPr lang="ar-SY" dirty="0">
              <a:solidFill>
                <a:srgbClr val="333333"/>
              </a:solidFill>
            </a:endParaRPr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 err="1">
                <a:solidFill>
                  <a:srgbClr val="333333"/>
                </a:solidFill>
              </a:rPr>
              <a:t>مناسبة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للأسواق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الضخمة</a:t>
            </a:r>
            <a:endParaRPr lang="ar-SY" dirty="0">
              <a:solidFill>
                <a:srgbClr val="333333"/>
              </a:solidFill>
            </a:endParaRPr>
          </a:p>
          <a:p>
            <a:pPr marL="285750" indent="-285750" algn="just" rtl="1">
              <a:lnSpc>
                <a:spcPts val="16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52CC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منهجية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من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الأسفل</a:t>
            </a:r>
            <a:r>
              <a:rPr lang="en-US" b="1" dirty="0">
                <a:solidFill>
                  <a:srgbClr val="00B0F0"/>
                </a:solidFill>
              </a:rPr>
              <a:t> إلى </a:t>
            </a:r>
            <a:r>
              <a:rPr lang="en-US" b="1" dirty="0" err="1">
                <a:solidFill>
                  <a:srgbClr val="00B0F0"/>
                </a:solidFill>
              </a:rPr>
              <a:t>الأعلى</a:t>
            </a:r>
            <a:endParaRPr lang="ar-SY" b="1" dirty="0">
              <a:solidFill>
                <a:srgbClr val="00B0F0"/>
              </a:solidFill>
            </a:endParaRPr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 err="1">
                <a:solidFill>
                  <a:srgbClr val="333333"/>
                </a:solidFill>
              </a:rPr>
              <a:t>نبدأ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من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العمليات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التشغيلية</a:t>
            </a:r>
            <a:endParaRPr lang="en-US" dirty="0"/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 err="1">
                <a:solidFill>
                  <a:srgbClr val="333333"/>
                </a:solidFill>
              </a:rPr>
              <a:t>نصعد</a:t>
            </a:r>
            <a:r>
              <a:rPr lang="en-US" dirty="0">
                <a:solidFill>
                  <a:srgbClr val="333333"/>
                </a:solidFill>
              </a:rPr>
              <a:t> إلى </a:t>
            </a:r>
            <a:r>
              <a:rPr lang="en-US" dirty="0" err="1">
                <a:solidFill>
                  <a:srgbClr val="333333"/>
                </a:solidFill>
              </a:rPr>
              <a:t>الإيرادات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الكلية</a:t>
            </a:r>
            <a:endParaRPr lang="ar-SY" dirty="0">
              <a:solidFill>
                <a:srgbClr val="333333"/>
              </a:solidFill>
            </a:endParaRPr>
          </a:p>
          <a:p>
            <a:pPr algn="just" rtl="1">
              <a:lnSpc>
                <a:spcPts val="1600"/>
              </a:lnSpc>
              <a:spcBef>
                <a:spcPts val="1200"/>
              </a:spcBef>
            </a:pPr>
            <a:r>
              <a:rPr lang="en-US" dirty="0" err="1">
                <a:solidFill>
                  <a:srgbClr val="333333"/>
                </a:solidFill>
              </a:rPr>
              <a:t>مناسبة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للمشاريع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>
                <a:solidFill>
                  <a:srgbClr val="333333"/>
                </a:solidFill>
              </a:rPr>
              <a:t>الجديدة</a:t>
            </a:r>
            <a:r>
              <a:rPr lang="en-US" dirty="0">
                <a:solidFill>
                  <a:srgbClr val="333333"/>
                </a:solidFill>
              </a:rPr>
              <a:t> </a:t>
            </a:r>
            <a:r>
              <a:rPr lang="en-US" dirty="0" err="1" smtClean="0">
                <a:solidFill>
                  <a:srgbClr val="333333"/>
                </a:solidFill>
              </a:rPr>
              <a:t>والمحلية</a:t>
            </a:r>
            <a:endParaRPr lang="en-US" dirty="0"/>
          </a:p>
        </p:txBody>
      </p:sp>
      <p:sp>
        <p:nvSpPr>
          <p:cNvPr id="6" name="Text 26">
            <a:extLst>
              <a:ext uri="{FF2B5EF4-FFF2-40B4-BE49-F238E27FC236}">
                <a16:creationId xmlns:a16="http://schemas.microsoft.com/office/drawing/2014/main" id="{923E03E9-FD6B-3145-146C-EA48B4753452}"/>
              </a:ext>
            </a:extLst>
          </p:cNvPr>
          <p:cNvSpPr/>
          <p:nvPr/>
        </p:nvSpPr>
        <p:spPr>
          <a:xfrm>
            <a:off x="8150106" y="1800326"/>
            <a:ext cx="65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7" name="Text 28">
            <a:extLst>
              <a:ext uri="{FF2B5EF4-FFF2-40B4-BE49-F238E27FC236}">
                <a16:creationId xmlns:a16="http://schemas.microsoft.com/office/drawing/2014/main" id="{E8D6B926-9B70-0A87-852A-FC256364C163}"/>
              </a:ext>
            </a:extLst>
          </p:cNvPr>
          <p:cNvSpPr/>
          <p:nvPr/>
        </p:nvSpPr>
        <p:spPr>
          <a:xfrm>
            <a:off x="8398500" y="2066051"/>
            <a:ext cx="65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8" name="Text 30">
            <a:extLst>
              <a:ext uri="{FF2B5EF4-FFF2-40B4-BE49-F238E27FC236}">
                <a16:creationId xmlns:a16="http://schemas.microsoft.com/office/drawing/2014/main" id="{A2519A92-FCB1-F34C-ED70-B6199E2467F7}"/>
              </a:ext>
            </a:extLst>
          </p:cNvPr>
          <p:cNvSpPr/>
          <p:nvPr/>
        </p:nvSpPr>
        <p:spPr>
          <a:xfrm>
            <a:off x="8235189" y="2416430"/>
            <a:ext cx="64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9" name="Text 33">
            <a:extLst>
              <a:ext uri="{FF2B5EF4-FFF2-40B4-BE49-F238E27FC236}">
                <a16:creationId xmlns:a16="http://schemas.microsoft.com/office/drawing/2014/main" id="{3373FC14-444F-E83B-A381-F46E484C0042}"/>
              </a:ext>
            </a:extLst>
          </p:cNvPr>
          <p:cNvSpPr/>
          <p:nvPr/>
        </p:nvSpPr>
        <p:spPr>
          <a:xfrm>
            <a:off x="6677505" y="2732872"/>
            <a:ext cx="1787527" cy="19306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indent="0" algn="r">
              <a:lnSpc>
                <a:spcPts val="1600"/>
              </a:lnSpc>
              <a:buNone/>
            </a:pPr>
            <a:endParaRPr lang="en-US" sz="1193"/>
          </a:p>
        </p:txBody>
      </p:sp>
      <p:sp>
        <p:nvSpPr>
          <p:cNvPr id="10" name="Text 35">
            <a:extLst>
              <a:ext uri="{FF2B5EF4-FFF2-40B4-BE49-F238E27FC236}">
                <a16:creationId xmlns:a16="http://schemas.microsoft.com/office/drawing/2014/main" id="{36568295-7813-A107-D8DC-923DC4720A34}"/>
              </a:ext>
            </a:extLst>
          </p:cNvPr>
          <p:cNvSpPr/>
          <p:nvPr/>
        </p:nvSpPr>
        <p:spPr>
          <a:xfrm>
            <a:off x="8296215" y="3044945"/>
            <a:ext cx="65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16" name="Text 37">
            <a:extLst>
              <a:ext uri="{FF2B5EF4-FFF2-40B4-BE49-F238E27FC236}">
                <a16:creationId xmlns:a16="http://schemas.microsoft.com/office/drawing/2014/main" id="{FAFDA979-F111-2ADD-22C9-EBD306503D1E}"/>
              </a:ext>
            </a:extLst>
          </p:cNvPr>
          <p:cNvSpPr/>
          <p:nvPr/>
        </p:nvSpPr>
        <p:spPr>
          <a:xfrm>
            <a:off x="8360137" y="3418817"/>
            <a:ext cx="64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17" name="Text 39">
            <a:extLst>
              <a:ext uri="{FF2B5EF4-FFF2-40B4-BE49-F238E27FC236}">
                <a16:creationId xmlns:a16="http://schemas.microsoft.com/office/drawing/2014/main" id="{4EC3727F-082B-968D-E0EF-C49C1BD122DB}"/>
              </a:ext>
            </a:extLst>
          </p:cNvPr>
          <p:cNvSpPr/>
          <p:nvPr/>
        </p:nvSpPr>
        <p:spPr>
          <a:xfrm>
            <a:off x="8431733" y="3704357"/>
            <a:ext cx="65" cy="147284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endParaRPr lang="en-US" sz="942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D972D9-D823-3892-FF37-71D7015CD0C9}"/>
              </a:ext>
            </a:extLst>
          </p:cNvPr>
          <p:cNvSpPr txBox="1"/>
          <p:nvPr/>
        </p:nvSpPr>
        <p:spPr>
          <a:xfrm>
            <a:off x="421577" y="1264121"/>
            <a:ext cx="25402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</a:rPr>
              <a:t>Top-Down Approach</a:t>
            </a:r>
            <a:endParaRPr lang="ar-SY" b="1">
              <a:solidFill>
                <a:srgbClr val="00B0F0"/>
              </a:solidFill>
            </a:endParaRPr>
          </a:p>
          <a:p>
            <a:r>
              <a:rPr lang="en-US">
                <a:solidFill>
                  <a:srgbClr val="333333"/>
                </a:solidFill>
              </a:rPr>
              <a:t>Start from total market (TAM)</a:t>
            </a:r>
            <a:endParaRPr lang="en-US"/>
          </a:p>
          <a:p>
            <a:r>
              <a:rPr lang="en-US">
                <a:solidFill>
                  <a:srgbClr val="333333"/>
                </a:solidFill>
              </a:rPr>
              <a:t>Filter down to target share</a:t>
            </a:r>
            <a:endParaRPr lang="en-US"/>
          </a:p>
          <a:p>
            <a:r>
              <a:rPr lang="en-US">
                <a:solidFill>
                  <a:srgbClr val="333333"/>
                </a:solidFill>
              </a:rPr>
              <a:t>Suitable for large markets</a:t>
            </a:r>
            <a:endParaRPr lang="en-US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</a:rPr>
              <a:t> Bottom-Up Approach</a:t>
            </a:r>
            <a:endParaRPr lang="en-US">
              <a:solidFill>
                <a:srgbClr val="00B0F0"/>
              </a:solidFill>
            </a:endParaRPr>
          </a:p>
          <a:p>
            <a:r>
              <a:rPr lang="en-US">
                <a:solidFill>
                  <a:srgbClr val="333333"/>
                </a:solidFill>
              </a:rPr>
              <a:t>Start from operations</a:t>
            </a:r>
            <a:endParaRPr lang="en-US"/>
          </a:p>
          <a:p>
            <a:r>
              <a:rPr lang="en-US">
                <a:solidFill>
                  <a:srgbClr val="333333"/>
                </a:solidFill>
              </a:rPr>
              <a:t>Build up to total revenue</a:t>
            </a:r>
            <a:endParaRPr lang="en-US"/>
          </a:p>
          <a:p>
            <a:r>
              <a:rPr lang="en-US">
                <a:solidFill>
                  <a:srgbClr val="333333"/>
                </a:solidFill>
              </a:rPr>
              <a:t>Suitable for new/local projects</a:t>
            </a:r>
            <a:endParaRPr lang="en-US"/>
          </a:p>
          <a:p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39EEECB-3338-3E66-A15F-E481E73FD68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79" t="5111" r="5740" b="6294"/>
          <a:stretch>
            <a:fillRect/>
          </a:stretch>
        </p:blipFill>
        <p:spPr>
          <a:xfrm>
            <a:off x="2852531" y="1445917"/>
            <a:ext cx="3297660" cy="3240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57757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E3E13-EC98-C515-D698-32A205EA3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B247AA2-1C11-9767-A0CD-EAB52AA0D0D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6CDBC6-6349-4522-2934-CAB61AFBEA6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E5A2C4A-7665-DE68-5DD4-489EC61F654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C57ED9-35D8-9673-6473-957DF136B04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033B97-A7CF-380E-BF3A-C8B92194482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FA35872-8DE8-3213-4A07-E82C3BA103F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993E22-FB10-901C-98BE-754FEACABE6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5EB34D8-D532-2722-D179-6D42F7529C42}"/>
              </a:ext>
            </a:extLst>
          </p:cNvPr>
          <p:cNvSpPr txBox="1"/>
          <p:nvPr/>
        </p:nvSpPr>
        <p:spPr>
          <a:xfrm>
            <a:off x="1762072" y="456625"/>
            <a:ext cx="549565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</a:rPr>
              <a:t>Introduction to Marketing Costs</a:t>
            </a:r>
            <a:endParaRPr lang="ar-SY" b="1">
              <a:solidFill>
                <a:srgbClr val="00B0F0"/>
              </a:solidFill>
            </a:endParaRPr>
          </a:p>
          <a:p>
            <a:r>
              <a:rPr lang="en-US" b="1" err="1">
                <a:solidFill>
                  <a:srgbClr val="00B0F0"/>
                </a:solidFill>
              </a:rPr>
              <a:t>مقدمة في تكاليف التسويق</a:t>
            </a:r>
            <a:r>
              <a:rPr lang="ar-SY" b="1">
                <a:solidFill>
                  <a:srgbClr val="00B0F0"/>
                </a:solidFill>
              </a:rPr>
              <a:t>      </a:t>
            </a:r>
            <a:endParaRPr lang="en-US" b="1">
              <a:solidFill>
                <a:srgbClr val="00B0F0"/>
              </a:solidFill>
            </a:endParaRPr>
          </a:p>
          <a:p>
            <a:endParaRPr lang="en-US" b="1">
              <a:solidFill>
                <a:srgbClr val="00B0F0"/>
              </a:solidFill>
            </a:endParaRP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A0631E-BDD5-82EB-7514-7FE76ADE38C4}"/>
              </a:ext>
            </a:extLst>
          </p:cNvPr>
          <p:cNvSpPr txBox="1"/>
          <p:nvPr/>
        </p:nvSpPr>
        <p:spPr>
          <a:xfrm>
            <a:off x="4748103" y="1476905"/>
            <a:ext cx="366753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b="1" dirty="0">
                <a:solidFill>
                  <a:srgbClr val="2C3E50"/>
                </a:solidFill>
              </a:rPr>
              <a:t>"</a:t>
            </a:r>
            <a:r>
              <a:rPr lang="en-US" b="1" dirty="0" err="1">
                <a:solidFill>
                  <a:srgbClr val="2C3E50"/>
                </a:solidFill>
              </a:rPr>
              <a:t>التسويق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ليس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مجرد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مصروف</a:t>
            </a:r>
            <a:r>
              <a:rPr lang="en-US" b="1" dirty="0">
                <a:solidFill>
                  <a:srgbClr val="2C3E50"/>
                </a:solidFill>
              </a:rPr>
              <a:t>؛ </a:t>
            </a:r>
            <a:r>
              <a:rPr lang="en-US" b="1" dirty="0" err="1">
                <a:solidFill>
                  <a:srgbClr val="2C3E50"/>
                </a:solidFill>
              </a:rPr>
              <a:t>بل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هو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E74C3C"/>
                </a:solidFill>
              </a:rPr>
              <a:t>الوقود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الذي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يحرك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محرك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الإيرادات</a:t>
            </a:r>
            <a:r>
              <a:rPr lang="en-US" b="1" dirty="0">
                <a:solidFill>
                  <a:srgbClr val="2C3E50"/>
                </a:solidFill>
              </a:rPr>
              <a:t>."</a:t>
            </a:r>
            <a:endParaRPr lang="ar-SY" b="1" dirty="0">
              <a:solidFill>
                <a:srgbClr val="2C3E50"/>
              </a:solidFill>
            </a:endParaRPr>
          </a:p>
          <a:p>
            <a:pPr algn="r" rtl="1"/>
            <a:endParaRPr lang="ar-SY" b="1" dirty="0">
              <a:solidFill>
                <a:srgbClr val="2C3E50"/>
              </a:solidFill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en-US" b="1" dirty="0" err="1">
                <a:solidFill>
                  <a:srgbClr val="00B0F0"/>
                </a:solidFill>
              </a:rPr>
              <a:t>الوعي</a:t>
            </a:r>
            <a:r>
              <a:rPr lang="en-US" b="1" dirty="0">
                <a:solidFill>
                  <a:srgbClr val="00B0F0"/>
                </a:solidFill>
              </a:rPr>
              <a:t> (Awareness)</a:t>
            </a:r>
            <a:endParaRPr lang="ar-SY" b="1" dirty="0">
              <a:solidFill>
                <a:srgbClr val="00B0F0"/>
              </a:solidFill>
            </a:endParaRPr>
          </a:p>
          <a:p>
            <a:pPr algn="r"/>
            <a:r>
              <a:rPr lang="ar-SY" sz="800" dirty="0">
                <a:solidFill>
                  <a:srgbClr val="7F8C8D"/>
                </a:solidFill>
              </a:rPr>
              <a:t>              </a:t>
            </a:r>
            <a:r>
              <a:rPr lang="en-US" dirty="0" err="1"/>
              <a:t>تعريف</a:t>
            </a:r>
            <a:r>
              <a:rPr lang="en-US" dirty="0"/>
              <a:t> </a:t>
            </a:r>
            <a:r>
              <a:rPr lang="en-US" dirty="0" err="1"/>
              <a:t>السوق</a:t>
            </a:r>
            <a:r>
              <a:rPr lang="en-US" dirty="0"/>
              <a:t> </a:t>
            </a:r>
            <a:r>
              <a:rPr lang="en-US" dirty="0" err="1"/>
              <a:t>المستهدف</a:t>
            </a:r>
            <a:r>
              <a:rPr lang="en-US" dirty="0"/>
              <a:t> </a:t>
            </a:r>
            <a:r>
              <a:rPr lang="en-US" dirty="0" err="1"/>
              <a:t>بوجودنا</a:t>
            </a:r>
            <a:r>
              <a:rPr lang="en-US" dirty="0"/>
              <a:t> </a:t>
            </a:r>
            <a:r>
              <a:rPr lang="en-US" dirty="0" err="1"/>
              <a:t>ومنتجاتنا</a:t>
            </a:r>
            <a:endParaRPr lang="ar-SY" dirty="0"/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الاستحواذ</a:t>
            </a:r>
            <a:r>
              <a:rPr lang="en-US" b="1" dirty="0">
                <a:solidFill>
                  <a:srgbClr val="00B0F0"/>
                </a:solidFill>
              </a:rPr>
              <a:t> (Acquisition)</a:t>
            </a:r>
            <a:endParaRPr lang="ar-SY" b="1" dirty="0">
              <a:solidFill>
                <a:srgbClr val="00B0F0"/>
              </a:solidFill>
            </a:endParaRPr>
          </a:p>
          <a:p>
            <a:pPr algn="r" rtl="1"/>
            <a:r>
              <a:rPr lang="ar-SY" sz="800" dirty="0">
                <a:solidFill>
                  <a:srgbClr val="7F8C8D"/>
                </a:solidFill>
              </a:rPr>
              <a:t>     </a:t>
            </a:r>
            <a:r>
              <a:rPr lang="en-US" dirty="0" err="1"/>
              <a:t>تحويل</a:t>
            </a:r>
            <a:r>
              <a:rPr lang="en-US" dirty="0"/>
              <a:t> </a:t>
            </a:r>
            <a:r>
              <a:rPr lang="en-US" dirty="0" err="1"/>
              <a:t>المهتمين</a:t>
            </a:r>
            <a:r>
              <a:rPr lang="en-US" dirty="0"/>
              <a:t> إلى </a:t>
            </a:r>
            <a:r>
              <a:rPr lang="en-US" dirty="0" err="1"/>
              <a:t>عملاء</a:t>
            </a:r>
            <a:r>
              <a:rPr lang="en-US" dirty="0"/>
              <a:t> </a:t>
            </a:r>
            <a:r>
              <a:rPr lang="en-US" dirty="0" err="1"/>
              <a:t>يدفعون</a:t>
            </a:r>
            <a:r>
              <a:rPr lang="en-US" dirty="0"/>
              <a:t> </a:t>
            </a:r>
            <a:r>
              <a:rPr lang="en-US" dirty="0" err="1"/>
              <a:t>المال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endParaRPr lang="ar-SY" b="1" dirty="0">
              <a:solidFill>
                <a:srgbClr val="00B0F0"/>
              </a:solidFill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الاحتفاظ</a:t>
            </a:r>
            <a:r>
              <a:rPr lang="en-US" b="1" dirty="0">
                <a:solidFill>
                  <a:srgbClr val="00B0F0"/>
                </a:solidFill>
              </a:rPr>
              <a:t> (Retention)</a:t>
            </a:r>
            <a:r>
              <a:rPr lang="ar-SY" b="1" dirty="0">
                <a:solidFill>
                  <a:srgbClr val="00B0F0"/>
                </a:solidFill>
              </a:rPr>
              <a:t>   </a:t>
            </a:r>
            <a:endParaRPr lang="en-US" b="1" dirty="0">
              <a:solidFill>
                <a:srgbClr val="00B0F0"/>
              </a:solidFill>
            </a:endParaRPr>
          </a:p>
          <a:p>
            <a:pPr algn="r" rtl="1"/>
            <a:r>
              <a:rPr lang="ar-SY" dirty="0"/>
              <a:t>  </a:t>
            </a:r>
            <a:r>
              <a:rPr lang="en-US" dirty="0" err="1"/>
              <a:t>ضمان</a:t>
            </a:r>
            <a:r>
              <a:rPr lang="en-US" dirty="0"/>
              <a:t> </a:t>
            </a:r>
            <a:r>
              <a:rPr lang="en-US" dirty="0" err="1"/>
              <a:t>عودة</a:t>
            </a:r>
            <a:r>
              <a:rPr lang="en-US" dirty="0"/>
              <a:t> </a:t>
            </a:r>
            <a:r>
              <a:rPr lang="en-US" dirty="0" err="1"/>
              <a:t>العملاء</a:t>
            </a:r>
            <a:r>
              <a:rPr lang="en-US" dirty="0"/>
              <a:t> </a:t>
            </a:r>
            <a:r>
              <a:rPr lang="en-US" dirty="0" err="1"/>
              <a:t>للشراء</a:t>
            </a:r>
            <a:r>
              <a:rPr lang="en-US" dirty="0"/>
              <a:t> </a:t>
            </a:r>
            <a:r>
              <a:rPr lang="en-US" dirty="0" err="1"/>
              <a:t>مرة</a:t>
            </a:r>
            <a:r>
              <a:rPr lang="en-US" dirty="0"/>
              <a:t> </a:t>
            </a:r>
            <a:r>
              <a:rPr lang="en-US" dirty="0" err="1"/>
              <a:t>أخرى</a:t>
            </a:r>
            <a:r>
              <a:rPr lang="en-US" sz="800" dirty="0">
                <a:solidFill>
                  <a:srgbClr val="7F8C8D"/>
                </a:solidFill>
              </a:rPr>
              <a:t>.</a:t>
            </a:r>
            <a:endParaRPr lang="en-US" sz="800" dirty="0"/>
          </a:p>
          <a:p>
            <a:pPr algn="r" rtl="1"/>
            <a:endParaRPr lang="en-US" dirty="0"/>
          </a:p>
          <a:p>
            <a:pPr algn="r" rtl="1"/>
            <a:endParaRPr lang="en-US" dirty="0"/>
          </a:p>
          <a:p>
            <a:pPr algn="r" rtl="1"/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0D3F-5141-CFBC-CEE1-A143334921C9}"/>
              </a:ext>
            </a:extLst>
          </p:cNvPr>
          <p:cNvSpPr txBox="1"/>
          <p:nvPr/>
        </p:nvSpPr>
        <p:spPr>
          <a:xfrm>
            <a:off x="499518" y="1338405"/>
            <a:ext cx="364671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2C3E50"/>
                </a:solidFill>
              </a:rPr>
              <a:t>"Marketing is not just an expense; it is the </a:t>
            </a:r>
            <a:r>
              <a:rPr lang="en-US" b="1">
                <a:solidFill>
                  <a:srgbClr val="E74C3C"/>
                </a:solidFill>
              </a:rPr>
              <a:t>fuel</a:t>
            </a:r>
            <a:r>
              <a:rPr lang="en-US" b="1">
                <a:solidFill>
                  <a:srgbClr val="2C3E50"/>
                </a:solidFill>
              </a:rPr>
              <a:t> that drives the revenue engine."</a:t>
            </a:r>
            <a:endParaRPr lang="en-US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</a:rPr>
              <a:t>Awareness</a:t>
            </a:r>
          </a:p>
          <a:p>
            <a:r>
              <a:rPr lang="en-US"/>
              <a:t>Making the target market aware of our existence.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</a:rPr>
              <a:t>Acquisition</a:t>
            </a:r>
            <a:endParaRPr lang="ar-SY" b="1">
              <a:solidFill>
                <a:srgbClr val="00B0F0"/>
              </a:solidFill>
            </a:endParaRPr>
          </a:p>
          <a:p>
            <a:r>
              <a:rPr lang="en-US"/>
              <a:t>Converting interested leads into paying customers.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00B0F0"/>
                </a:solidFill>
              </a:rPr>
              <a:t>Retention</a:t>
            </a:r>
          </a:p>
          <a:p>
            <a:r>
              <a:rPr lang="en-US"/>
              <a:t>Keeping customers coming back for more.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1119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FC283-4E8E-FD5E-57BD-5DAD63812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6C8AC55-BD11-AD23-86B6-40BCBE0F250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332C2-0FC9-F18A-DB1D-9A916FD95E2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E905BF5-EFF3-99BC-8F94-420F2EAF7C7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91596C-2D6E-A4EF-DF6E-CE1BA03F5E2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EAA2445-8A2E-FBA1-6439-AFFB458CDD2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AB62794-BA15-515A-6740-6D798994A2D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0459652-1B8D-1EB2-8F60-6793895E5C8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846A33E-1A1F-3565-A46E-C6E628E60F6E}"/>
              </a:ext>
            </a:extLst>
          </p:cNvPr>
          <p:cNvSpPr txBox="1"/>
          <p:nvPr/>
        </p:nvSpPr>
        <p:spPr>
          <a:xfrm>
            <a:off x="1762072" y="456625"/>
            <a:ext cx="5495654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Cost Classification</a:t>
            </a:r>
          </a:p>
          <a:p>
            <a:pPr>
              <a:lnSpc>
                <a:spcPts val="2200"/>
              </a:lnSpc>
            </a:pPr>
            <a:r>
              <a:rPr lang="en-US" b="1" err="1">
                <a:solidFill>
                  <a:srgbClr val="00B0F0"/>
                </a:solidFill>
                <a:cs typeface="+mj-cs"/>
              </a:rPr>
              <a:t>تصنيف التكاليف</a:t>
            </a:r>
            <a:r>
              <a:rPr lang="ar-SY" b="1">
                <a:solidFill>
                  <a:srgbClr val="00B0F0"/>
                </a:solidFill>
                <a:cs typeface="+mj-cs"/>
              </a:rPr>
              <a:t>    </a:t>
            </a:r>
            <a:endParaRPr lang="en-US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989B71-556C-FE12-CD98-2B3764A3AD0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392" t="30797" r="9129" b="24577"/>
          <a:stretch>
            <a:fillRect/>
          </a:stretch>
        </p:blipFill>
        <p:spPr>
          <a:xfrm>
            <a:off x="673024" y="1378492"/>
            <a:ext cx="7705663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52529"/>
      </p:ext>
    </p:extLst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D33A6-ECAF-9B14-0D41-11D277F7E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24DE74-9168-2107-C092-12DF299001D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ar-SY" sz="1400" b="1">
                <a:solidFill>
                  <a:srgbClr val="2C3E50"/>
                </a:solidFill>
              </a:rPr>
              <a:t> </a:t>
            </a:r>
            <a:endParaRPr lang="en-US" sz="140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A9EC44-B2DD-685F-F553-84E0126A985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994F2B0-12FD-8A38-DC78-FC71F8BCA007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643D3F-4666-3FC5-2B7A-B01B66772C0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B09CFC7-3395-E3BC-5678-D82EC3A3CCB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0DE74F-5976-7CB9-902F-B01FEE43231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785EBC4-D3DA-59ED-DC34-9ED1790CE30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313D5DF-3FB4-C234-2D34-89AFC0B32BEB}"/>
              </a:ext>
            </a:extLst>
          </p:cNvPr>
          <p:cNvSpPr txBox="1"/>
          <p:nvPr/>
        </p:nvSpPr>
        <p:spPr>
          <a:xfrm>
            <a:off x="1762072" y="456625"/>
            <a:ext cx="5495654" cy="929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b="1">
                <a:solidFill>
                  <a:srgbClr val="00B0F0"/>
                </a:solidFill>
                <a:cs typeface="+mj-cs"/>
              </a:rPr>
              <a:t>Budget Determinants</a:t>
            </a:r>
          </a:p>
          <a:p>
            <a:pPr>
              <a:lnSpc>
                <a:spcPts val="2200"/>
              </a:lnSpc>
            </a:pPr>
            <a:r>
              <a:rPr lang="en-US" b="1">
                <a:solidFill>
                  <a:srgbClr val="00B0F0"/>
                </a:solidFill>
                <a:cs typeface="+mj-cs"/>
              </a:rPr>
              <a:t> محددات ميزانية التسويق</a:t>
            </a:r>
          </a:p>
          <a:p>
            <a:pPr>
              <a:lnSpc>
                <a:spcPts val="2200"/>
              </a:lnSpc>
            </a:pPr>
            <a:endParaRPr lang="en-US" b="1">
              <a:solidFill>
                <a:srgbClr val="00B0F0"/>
              </a:solidFill>
              <a:cs typeface="+mj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EF6E742-3C81-5648-CC13-453A51C5B6AD}"/>
              </a:ext>
            </a:extLst>
          </p:cNvPr>
          <p:cNvSpPr txBox="1"/>
          <p:nvPr/>
        </p:nvSpPr>
        <p:spPr>
          <a:xfrm>
            <a:off x="5974312" y="2329373"/>
            <a:ext cx="2454965" cy="157030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b="1" dirty="0">
                <a:solidFill>
                  <a:srgbClr val="2C3E50"/>
                </a:solidFill>
              </a:rPr>
              <a:t>Purchasing Power</a:t>
            </a:r>
            <a:endParaRPr lang="ar-SY" b="1" dirty="0">
              <a:solidFill>
                <a:srgbClr val="2C3E50"/>
              </a:solidFill>
            </a:endParaRPr>
          </a:p>
          <a:p>
            <a:pPr algn="ctr">
              <a:lnSpc>
                <a:spcPts val="1400"/>
              </a:lnSpc>
            </a:pPr>
            <a:endParaRPr lang="ar-SY" b="1" dirty="0">
              <a:solidFill>
                <a:srgbClr val="2C3E50"/>
              </a:solidFill>
            </a:endParaRPr>
          </a:p>
          <a:p>
            <a:pPr algn="ctr">
              <a:lnSpc>
                <a:spcPts val="1400"/>
              </a:lnSpc>
            </a:pPr>
            <a:r>
              <a:rPr lang="en-US" b="1" dirty="0" err="1">
                <a:solidFill>
                  <a:srgbClr val="2C3E50"/>
                </a:solidFill>
              </a:rPr>
              <a:t>القدرة</a:t>
            </a:r>
            <a:r>
              <a:rPr lang="en-US" b="1" dirty="0">
                <a:solidFill>
                  <a:srgbClr val="2C3E50"/>
                </a:solidFill>
              </a:rPr>
              <a:t> </a:t>
            </a:r>
            <a:r>
              <a:rPr lang="en-US" b="1" dirty="0" err="1">
                <a:solidFill>
                  <a:srgbClr val="2C3E50"/>
                </a:solidFill>
              </a:rPr>
              <a:t>الشرائية</a:t>
            </a:r>
            <a:endParaRPr lang="ar-SY" sz="1000" dirty="0"/>
          </a:p>
          <a:p>
            <a:pPr algn="ctr">
              <a:lnSpc>
                <a:spcPts val="1100"/>
              </a:lnSpc>
            </a:pPr>
            <a:r>
              <a:rPr lang="en-US" sz="1000" dirty="0"/>
              <a:t>Can the target audience in this area afford your product?</a:t>
            </a:r>
            <a:endParaRPr lang="ar-SY" sz="1000" dirty="0"/>
          </a:p>
          <a:p>
            <a:pPr algn="ctr">
              <a:lnSpc>
                <a:spcPts val="1100"/>
              </a:lnSpc>
            </a:pPr>
            <a:r>
              <a:rPr lang="en-US" sz="1000" dirty="0" err="1"/>
              <a:t>هل</a:t>
            </a:r>
            <a:r>
              <a:rPr lang="en-US" sz="1000" dirty="0"/>
              <a:t> </a:t>
            </a:r>
            <a:r>
              <a:rPr lang="en-US" sz="1000" dirty="0" err="1"/>
              <a:t>الفئة</a:t>
            </a:r>
            <a:r>
              <a:rPr lang="en-US" sz="1000" dirty="0"/>
              <a:t> المستهدفة </a:t>
            </a:r>
            <a:r>
              <a:rPr lang="en-US" sz="1000" dirty="0" err="1"/>
              <a:t>في</a:t>
            </a:r>
            <a:r>
              <a:rPr lang="en-US" sz="1000" dirty="0"/>
              <a:t> </a:t>
            </a:r>
            <a:r>
              <a:rPr lang="en-US" sz="1000" dirty="0" err="1"/>
              <a:t>هذه</a:t>
            </a:r>
            <a:r>
              <a:rPr lang="en-US" sz="1000" dirty="0"/>
              <a:t> </a:t>
            </a:r>
            <a:r>
              <a:rPr lang="en-US" sz="1000" dirty="0" err="1"/>
              <a:t>المنطقة</a:t>
            </a:r>
            <a:r>
              <a:rPr lang="en-US" sz="1000" dirty="0"/>
              <a:t> </a:t>
            </a:r>
            <a:r>
              <a:rPr lang="en-US" sz="1000" dirty="0" err="1"/>
              <a:t>قادرة</a:t>
            </a:r>
            <a:r>
              <a:rPr lang="en-US" sz="1000" dirty="0"/>
              <a:t> </a:t>
            </a:r>
            <a:r>
              <a:rPr lang="en-US" sz="1000" dirty="0" err="1"/>
              <a:t>مالياً</a:t>
            </a:r>
            <a:r>
              <a:rPr lang="en-US" sz="1000" dirty="0"/>
              <a:t> </a:t>
            </a:r>
            <a:r>
              <a:rPr lang="en-US" sz="1000" dirty="0" err="1"/>
              <a:t>على</a:t>
            </a:r>
            <a:r>
              <a:rPr lang="en-US" sz="1000" dirty="0"/>
              <a:t> </a:t>
            </a:r>
            <a:r>
              <a:rPr lang="en-US" sz="1000" dirty="0" err="1"/>
              <a:t>شراء</a:t>
            </a:r>
            <a:r>
              <a:rPr lang="en-US" sz="1000" dirty="0"/>
              <a:t> </a:t>
            </a:r>
            <a:r>
              <a:rPr lang="en-US" sz="1000" dirty="0" err="1"/>
              <a:t>منتجك</a:t>
            </a:r>
            <a:r>
              <a:rPr lang="en-US" sz="1000" dirty="0"/>
              <a:t>؟</a:t>
            </a:r>
          </a:p>
          <a:p>
            <a:pPr algn="ctr">
              <a:lnSpc>
                <a:spcPts val="1400"/>
              </a:lnSpc>
            </a:pPr>
            <a:endParaRPr lang="en-US" dirty="0"/>
          </a:p>
          <a:p>
            <a:pPr algn="ctr">
              <a:lnSpc>
                <a:spcPts val="1400"/>
              </a:lnSpc>
            </a:pPr>
            <a:endParaRPr lang="en-US" dirty="0"/>
          </a:p>
        </p:txBody>
      </p:sp>
      <p:sp>
        <p:nvSpPr>
          <p:cNvPr id="44" name="Shape 24">
            <a:extLst>
              <a:ext uri="{FF2B5EF4-FFF2-40B4-BE49-F238E27FC236}">
                <a16:creationId xmlns:a16="http://schemas.microsoft.com/office/drawing/2014/main" id="{3C2BDF0A-CA06-D888-9684-842A8544BF35}"/>
              </a:ext>
            </a:extLst>
          </p:cNvPr>
          <p:cNvSpPr/>
          <p:nvPr/>
        </p:nvSpPr>
        <p:spPr>
          <a:xfrm>
            <a:off x="6868091" y="1753067"/>
            <a:ext cx="571500" cy="476832"/>
          </a:xfrm>
          <a:prstGeom prst="ellipse">
            <a:avLst/>
          </a:prstGeom>
          <a:solidFill>
            <a:srgbClr val="27AE60"/>
          </a:solidFill>
        </p:spPr>
        <p:txBody>
          <a:bodyPr/>
          <a:lstStyle/>
          <a:p>
            <a:endParaRPr/>
          </a:p>
        </p:txBody>
      </p:sp>
      <p:pic>
        <p:nvPicPr>
          <p:cNvPr id="45" name="Image 3" descr="preencoded.png">
            <a:extLst>
              <a:ext uri="{FF2B5EF4-FFF2-40B4-BE49-F238E27FC236}">
                <a16:creationId xmlns:a16="http://schemas.microsoft.com/office/drawing/2014/main" id="{84C1BBB2-A1BB-673D-7289-5EEFE3DC2C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5872" y="1899778"/>
            <a:ext cx="257175" cy="214574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0EF2119E-FCC7-AD7A-9DAF-266470FFD71D}"/>
              </a:ext>
            </a:extLst>
          </p:cNvPr>
          <p:cNvSpPr txBox="1"/>
          <p:nvPr/>
        </p:nvSpPr>
        <p:spPr>
          <a:xfrm>
            <a:off x="3345359" y="2317365"/>
            <a:ext cx="222517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rgbClr val="2C3E50"/>
                </a:solidFill>
              </a:rPr>
              <a:t>Channels Used</a:t>
            </a:r>
            <a:endParaRPr lang="ar-SY" b="1">
              <a:solidFill>
                <a:srgbClr val="2C3E50"/>
              </a:solidFill>
            </a:endParaRPr>
          </a:p>
          <a:p>
            <a:pPr algn="ctr"/>
            <a:r>
              <a:rPr lang="en-US" b="1" err="1">
                <a:solidFill>
                  <a:srgbClr val="2C3E50"/>
                </a:solidFill>
              </a:rPr>
              <a:t>القنوات المستخدمة</a:t>
            </a:r>
            <a:endParaRPr lang="en-US"/>
          </a:p>
          <a:p>
            <a:pPr algn="ctr"/>
            <a:r>
              <a:rPr lang="en-US" sz="1000"/>
              <a:t>Each platform has a different cost.Instagram ads vs </a:t>
            </a:r>
            <a:endParaRPr lang="ar-SY" sz="1000"/>
          </a:p>
          <a:p>
            <a:pPr algn="ctr"/>
            <a:r>
              <a:rPr lang="en-US" sz="1000"/>
              <a:t>Google ads vs Influencers.</a:t>
            </a:r>
          </a:p>
          <a:p>
            <a:pPr algn="ctr"/>
            <a:r>
              <a:rPr lang="en-US" sz="1000" err="1"/>
              <a:t>لكل منصة تكلفة مختلفة. إعلانات انستقرام تختلف عن تكلفة المؤثرين أو اعلانات جوجل.</a:t>
            </a:r>
          </a:p>
          <a:p>
            <a:pPr algn="ctr"/>
            <a:endParaRPr lang="en-US" sz="1000"/>
          </a:p>
        </p:txBody>
      </p:sp>
      <p:sp>
        <p:nvSpPr>
          <p:cNvPr id="48" name="Shape 16">
            <a:extLst>
              <a:ext uri="{FF2B5EF4-FFF2-40B4-BE49-F238E27FC236}">
                <a16:creationId xmlns:a16="http://schemas.microsoft.com/office/drawing/2014/main" id="{2FBC0265-5D67-E99F-E8BC-433D534BDAC8}"/>
              </a:ext>
            </a:extLst>
          </p:cNvPr>
          <p:cNvSpPr/>
          <p:nvPr/>
        </p:nvSpPr>
        <p:spPr>
          <a:xfrm>
            <a:off x="4245872" y="1705733"/>
            <a:ext cx="571500" cy="571500"/>
          </a:xfrm>
          <a:prstGeom prst="ellipse">
            <a:avLst/>
          </a:prstGeom>
          <a:solidFill>
            <a:srgbClr val="E67E22"/>
          </a:solidFill>
        </p:spPr>
        <p:txBody>
          <a:bodyPr/>
          <a:lstStyle/>
          <a:p>
            <a:endParaRPr/>
          </a:p>
        </p:txBody>
      </p:sp>
      <p:pic>
        <p:nvPicPr>
          <p:cNvPr id="49" name="Image 2" descr="preencoded.png">
            <a:extLst>
              <a:ext uri="{FF2B5EF4-FFF2-40B4-BE49-F238E27FC236}">
                <a16:creationId xmlns:a16="http://schemas.microsoft.com/office/drawing/2014/main" id="{84301048-FDB7-310E-751C-D0D1E47930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3035" y="1862895"/>
            <a:ext cx="257175" cy="25717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49C888DC-7A9F-E2B6-66E4-6D27CAD50FF0}"/>
              </a:ext>
            </a:extLst>
          </p:cNvPr>
          <p:cNvSpPr txBox="1"/>
          <p:nvPr/>
        </p:nvSpPr>
        <p:spPr>
          <a:xfrm>
            <a:off x="604156" y="2377621"/>
            <a:ext cx="2139332" cy="15165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b="1">
                <a:solidFill>
                  <a:srgbClr val="2C3E50"/>
                </a:solidFill>
              </a:rPr>
              <a:t>Geographic Scope</a:t>
            </a:r>
          </a:p>
          <a:p>
            <a:pPr algn="ctr">
              <a:lnSpc>
                <a:spcPts val="1400"/>
              </a:lnSpc>
            </a:pPr>
            <a:endParaRPr lang="en-US" b="1">
              <a:solidFill>
                <a:srgbClr val="2C3E50"/>
              </a:solidFill>
            </a:endParaRPr>
          </a:p>
          <a:p>
            <a:pPr algn="ctr">
              <a:lnSpc>
                <a:spcPts val="1400"/>
              </a:lnSpc>
            </a:pPr>
            <a:r>
              <a:rPr lang="en-US" b="1" err="1">
                <a:solidFill>
                  <a:srgbClr val="2C3E50"/>
                </a:solidFill>
              </a:rPr>
              <a:t>النطاق الجغرافي</a:t>
            </a:r>
            <a:endParaRPr lang="en-US" b="1">
              <a:solidFill>
                <a:srgbClr val="2C3E50"/>
              </a:solidFill>
            </a:endParaRPr>
          </a:p>
          <a:p>
            <a:pPr algn="ctr">
              <a:lnSpc>
                <a:spcPts val="1400"/>
              </a:lnSpc>
            </a:pPr>
            <a:r>
              <a:rPr lang="en-US" sz="1000"/>
              <a:t>Are you targeting a single neighborhood, a city, or multiple regions?</a:t>
            </a:r>
          </a:p>
          <a:p>
            <a:pPr algn="ctr">
              <a:lnSpc>
                <a:spcPts val="1400"/>
              </a:lnSpc>
            </a:pPr>
            <a:r>
              <a:rPr lang="en-US" sz="1000" err="1"/>
              <a:t>هل تستهدف حياً واحداً؟ مدينة كاملة؟ أم تجارة إلكترونية تتطلب شحناً لمناطق متعددة؟</a:t>
            </a:r>
          </a:p>
        </p:txBody>
      </p:sp>
      <p:sp>
        <p:nvSpPr>
          <p:cNvPr id="51" name="Shape 8">
            <a:extLst>
              <a:ext uri="{FF2B5EF4-FFF2-40B4-BE49-F238E27FC236}">
                <a16:creationId xmlns:a16="http://schemas.microsoft.com/office/drawing/2014/main" id="{394EA375-92F7-369F-D576-82DCC74F9F20}"/>
              </a:ext>
            </a:extLst>
          </p:cNvPr>
          <p:cNvSpPr/>
          <p:nvPr/>
        </p:nvSpPr>
        <p:spPr>
          <a:xfrm>
            <a:off x="1238628" y="1705733"/>
            <a:ext cx="571500" cy="571500"/>
          </a:xfrm>
          <a:prstGeom prst="ellipse">
            <a:avLst/>
          </a:prstGeom>
          <a:solidFill>
            <a:srgbClr val="2980B9"/>
          </a:solidFill>
        </p:spPr>
        <p:txBody>
          <a:bodyPr/>
          <a:lstStyle/>
          <a:p>
            <a:endParaRPr/>
          </a:p>
        </p:txBody>
      </p:sp>
      <p:pic>
        <p:nvPicPr>
          <p:cNvPr id="52" name="Image 1" descr="preencoded.png">
            <a:extLst>
              <a:ext uri="{FF2B5EF4-FFF2-40B4-BE49-F238E27FC236}">
                <a16:creationId xmlns:a16="http://schemas.microsoft.com/office/drawing/2014/main" id="{36D85F72-D47F-E79E-4E07-782FE788A7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7937" y="1862895"/>
            <a:ext cx="192881" cy="2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93824"/>
      </p:ext>
    </p:extLst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E271B-8CD0-6740-02A2-6010D39D3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E1CECDA-4B9E-BED8-2789-44AE68CFA5B6}"/>
              </a:ext>
            </a:extLst>
          </p:cNvPr>
          <p:cNvSpPr/>
          <p:nvPr/>
        </p:nvSpPr>
        <p:spPr>
          <a:xfrm>
            <a:off x="571500" y="2218524"/>
            <a:ext cx="2519375" cy="8096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hape 7">
            <a:extLst>
              <a:ext uri="{FF2B5EF4-FFF2-40B4-BE49-F238E27FC236}">
                <a16:creationId xmlns:a16="http://schemas.microsoft.com/office/drawing/2014/main" id="{3FC8A233-0BF2-65D3-E051-72988F72A61A}"/>
              </a:ext>
            </a:extLst>
          </p:cNvPr>
          <p:cNvSpPr/>
          <p:nvPr/>
        </p:nvSpPr>
        <p:spPr>
          <a:xfrm>
            <a:off x="556011" y="2417782"/>
            <a:ext cx="3929063" cy="564356"/>
          </a:xfrm>
          <a:prstGeom prst="rect">
            <a:avLst/>
          </a:prstGeom>
          <a:solidFill>
            <a:srgbClr val="F0F8FF"/>
          </a:solidFill>
        </p:spPr>
        <p:txBody>
          <a:bodyPr/>
          <a:lstStyle/>
          <a:p>
            <a:endParaRPr/>
          </a:p>
        </p:txBody>
      </p:sp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553667-3ED4-AE83-4C31-AAD4ABD0DFF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FB2F201-A1E5-7A19-980D-D8E1A1F451F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6A10AFD-8178-4388-D4E5-114AC3539F0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3FD84A-4082-9C95-9A03-368311711BD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7CA783-B2FC-CD17-C8E5-82DB0A5226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D6C7E71-738F-5387-0D2D-353C2F3635C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D605F0E-B564-5EB9-9BAD-38C6F50B791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4D4B7B6-CDDA-F4B6-0924-1E2FF2216EC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Budgeting Methods</a:t>
            </a:r>
          </a:p>
          <a:p>
            <a:pPr rtl="1"/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طريقة حساب الميزانية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sp>
        <p:nvSpPr>
          <p:cNvPr id="5" name="Text 5">
            <a:extLst>
              <a:ext uri="{FF2B5EF4-FFF2-40B4-BE49-F238E27FC236}">
                <a16:creationId xmlns:a16="http://schemas.microsoft.com/office/drawing/2014/main" id="{5B52D380-C974-FFB5-900D-B67CFFAB148A}"/>
              </a:ext>
            </a:extLst>
          </p:cNvPr>
          <p:cNvSpPr/>
          <p:nvPr/>
        </p:nvSpPr>
        <p:spPr>
          <a:xfrm>
            <a:off x="428625" y="1738443"/>
            <a:ext cx="65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endParaRPr lang="en-US" sz="2000"/>
          </a:p>
        </p:txBody>
      </p:sp>
      <p:sp>
        <p:nvSpPr>
          <p:cNvPr id="6" name="Text 6">
            <a:extLst>
              <a:ext uri="{FF2B5EF4-FFF2-40B4-BE49-F238E27FC236}">
                <a16:creationId xmlns:a16="http://schemas.microsoft.com/office/drawing/2014/main" id="{CF850E98-DA6F-4A07-D47F-BC06F4F42F9F}"/>
              </a:ext>
            </a:extLst>
          </p:cNvPr>
          <p:cNvSpPr/>
          <p:nvPr/>
        </p:nvSpPr>
        <p:spPr>
          <a:xfrm>
            <a:off x="872864" y="1996925"/>
            <a:ext cx="65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endParaRPr lang="en-US" sz="2000"/>
          </a:p>
        </p:txBody>
      </p:sp>
      <p:sp>
        <p:nvSpPr>
          <p:cNvPr id="7" name="Text 9">
            <a:extLst>
              <a:ext uri="{FF2B5EF4-FFF2-40B4-BE49-F238E27FC236}">
                <a16:creationId xmlns:a16="http://schemas.microsoft.com/office/drawing/2014/main" id="{4D474423-B76B-B1FD-032B-572ACE70E156}"/>
              </a:ext>
            </a:extLst>
          </p:cNvPr>
          <p:cNvSpPr/>
          <p:nvPr/>
        </p:nvSpPr>
        <p:spPr>
          <a:xfrm>
            <a:off x="571500" y="2492108"/>
            <a:ext cx="2107500" cy="1763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285750" indent="-285750" algn="l">
              <a:lnSpc>
                <a:spcPts val="1200"/>
              </a:lnSpc>
              <a:buFont typeface="Wingdings" panose="05000000000000000000" pitchFamily="2" charset="2"/>
              <a:buChar char="q"/>
            </a:pPr>
            <a:r>
              <a:rPr lang="en-US"/>
              <a:t>Percentage of Sales</a:t>
            </a:r>
          </a:p>
        </p:txBody>
      </p:sp>
      <p:sp>
        <p:nvSpPr>
          <p:cNvPr id="8" name="Text 10">
            <a:extLst>
              <a:ext uri="{FF2B5EF4-FFF2-40B4-BE49-F238E27FC236}">
                <a16:creationId xmlns:a16="http://schemas.microsoft.com/office/drawing/2014/main" id="{BB79B760-CBB4-DD9A-6BB7-D46F1845C498}"/>
              </a:ext>
            </a:extLst>
          </p:cNvPr>
          <p:cNvSpPr/>
          <p:nvPr/>
        </p:nvSpPr>
        <p:spPr>
          <a:xfrm>
            <a:off x="621994" y="2797569"/>
            <a:ext cx="1663917" cy="17453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ar-SY" sz="1200" b="1"/>
              <a:t>       </a:t>
            </a:r>
            <a:r>
              <a:rPr lang="en-US" sz="1200" b="1"/>
              <a:t>• </a:t>
            </a:r>
            <a:r>
              <a:rPr lang="en-US" err="1"/>
              <a:t>نسبة من المبيعات</a:t>
            </a:r>
            <a:endParaRPr lang="en-US"/>
          </a:p>
        </p:txBody>
      </p:sp>
      <p:sp>
        <p:nvSpPr>
          <p:cNvPr id="9" name="Text 13">
            <a:extLst>
              <a:ext uri="{FF2B5EF4-FFF2-40B4-BE49-F238E27FC236}">
                <a16:creationId xmlns:a16="http://schemas.microsoft.com/office/drawing/2014/main" id="{356071A8-2264-DE85-369F-8C25C59059AA}"/>
              </a:ext>
            </a:extLst>
          </p:cNvPr>
          <p:cNvSpPr/>
          <p:nvPr/>
        </p:nvSpPr>
        <p:spPr>
          <a:xfrm>
            <a:off x="571500" y="3163621"/>
            <a:ext cx="2762936" cy="176330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171450" indent="-171450" algn="l">
              <a:lnSpc>
                <a:spcPts val="1200"/>
              </a:lnSpc>
              <a:buFont typeface="Wingdings" panose="05000000000000000000" pitchFamily="2" charset="2"/>
              <a:buChar char="q"/>
            </a:pPr>
            <a:r>
              <a:rPr lang="en-US" sz="1200" b="1"/>
              <a:t> </a:t>
            </a:r>
            <a:r>
              <a:rPr lang="en-US"/>
              <a:t>Objective and Task Method</a:t>
            </a:r>
          </a:p>
        </p:txBody>
      </p:sp>
      <p:sp>
        <p:nvSpPr>
          <p:cNvPr id="10" name="Text 14">
            <a:extLst>
              <a:ext uri="{FF2B5EF4-FFF2-40B4-BE49-F238E27FC236}">
                <a16:creationId xmlns:a16="http://schemas.microsoft.com/office/drawing/2014/main" id="{5A3BCFB7-F82B-3EAB-08AC-0984ABC257FF}"/>
              </a:ext>
            </a:extLst>
          </p:cNvPr>
          <p:cNvSpPr/>
          <p:nvPr/>
        </p:nvSpPr>
        <p:spPr>
          <a:xfrm>
            <a:off x="843913" y="3475424"/>
            <a:ext cx="1764907" cy="17453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/>
              <a:t>• </a:t>
            </a:r>
            <a:r>
              <a:rPr lang="en-US"/>
              <a:t>طريقة الأهداف والمهام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9587574-A41B-4F4B-6266-14A7EFF65C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7500" t="32625" r="25551" b="37005"/>
          <a:stretch>
            <a:fillRect/>
          </a:stretch>
        </p:blipFill>
        <p:spPr>
          <a:xfrm>
            <a:off x="5282736" y="1356970"/>
            <a:ext cx="3013336" cy="303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53423"/>
      </p:ext>
    </p:extLst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D176B7-D127-8B0F-2B4B-6C0F0B86C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6A74D1-D81E-98F8-7E9E-B678C9CBAAD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err="1"/>
              <a:t>vv</a:t>
            </a:r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997E301-A711-37F7-6688-257447BA60A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D69236E-B2BE-B69E-3F8F-C3440CD260CB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2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B57F67-7876-0EAD-1328-E18A030F810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4CBA5C-C90D-1FF0-5D40-307005F0E8C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92627C3-7DDC-EA5A-31F6-5DB4FBC524C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1D1EE6-2597-47B8-AB95-8F5DAFF3617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02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A7BB653-6870-3C28-8410-0AD056CFA361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Marketing costs: Coffee Shop Example</a:t>
            </a:r>
          </a:p>
          <a:p>
            <a:pPr rtl="1"/>
            <a:r>
              <a:rPr lang="ar-SY" b="1">
                <a:solidFill>
                  <a:srgbClr val="00B0F0"/>
                </a:solidFill>
                <a:cs typeface="+mj-cs"/>
              </a:rPr>
              <a:t>تكاليف التسويق: مثال المقهى 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30C81A-1F00-E6B0-5860-2398E5E0D63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109" t="21834" r="20613" b="41256"/>
          <a:stretch>
            <a:fillRect/>
          </a:stretch>
        </p:blipFill>
        <p:spPr>
          <a:xfrm>
            <a:off x="511004" y="1557998"/>
            <a:ext cx="7948139" cy="303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58654"/>
      </p:ext>
    </p:extLst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CB69E92-B921-4426-9555-E22B708D80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2B5D63-8C47-4F31-A914-B1BAB92A26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45842E-00BA-473F-A0F1-51EFD99638E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5275</TotalTime>
  <Words>1552</Words>
  <Application>Microsoft Office PowerPoint</Application>
  <PresentationFormat>On-screen Show (16:9)</PresentationFormat>
  <Paragraphs>438</Paragraphs>
  <Slides>58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6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ALFAGR</cp:lastModifiedBy>
  <cp:revision>90</cp:revision>
  <dcterms:created xsi:type="dcterms:W3CDTF">2026-01-21T16:47:29Z</dcterms:created>
  <dcterms:modified xsi:type="dcterms:W3CDTF">2026-02-12T07:33:21Z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