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33" r:id="rId2"/>
    <p:sldId id="353" r:id="rId3"/>
    <p:sldId id="364" r:id="rId4"/>
    <p:sldId id="346" r:id="rId5"/>
    <p:sldId id="334" r:id="rId6"/>
    <p:sldId id="355" r:id="rId7"/>
    <p:sldId id="336" r:id="rId8"/>
    <p:sldId id="337" r:id="rId9"/>
    <p:sldId id="338" r:id="rId10"/>
    <p:sldId id="358" r:id="rId11"/>
    <p:sldId id="359" r:id="rId12"/>
    <p:sldId id="339" r:id="rId13"/>
    <p:sldId id="360" r:id="rId14"/>
    <p:sldId id="340" r:id="rId15"/>
    <p:sldId id="361" r:id="rId16"/>
    <p:sldId id="341" r:id="rId17"/>
    <p:sldId id="362" r:id="rId18"/>
    <p:sldId id="342" r:id="rId19"/>
    <p:sldId id="36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9">
            <a:extLst>
              <a:ext uri="{FF2B5EF4-FFF2-40B4-BE49-F238E27FC236}">
                <a16:creationId xmlns:a16="http://schemas.microsoft.com/office/drawing/2014/main" id="{E038BC98-DBAD-F1CF-AE15-DD63DC9E4AD5}"/>
              </a:ext>
            </a:extLst>
          </p:cNvPr>
          <p:cNvSpPr/>
          <p:nvPr userDrawn="1"/>
        </p:nvSpPr>
        <p:spPr>
          <a:xfrm>
            <a:off x="247649" y="4649420"/>
            <a:ext cx="5219701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01: Course Overview</a:t>
            </a:r>
          </a:p>
        </p:txBody>
      </p:sp>
      <p:sp>
        <p:nvSpPr>
          <p:cNvPr id="18" name="TextBox 8">
            <a:extLst>
              <a:ext uri="{FF2B5EF4-FFF2-40B4-BE49-F238E27FC236}">
                <a16:creationId xmlns:a16="http://schemas.microsoft.com/office/drawing/2014/main" id="{9C9C9DC9-F4C4-B57B-6A92-E72FB37C8B6A}"/>
              </a:ext>
            </a:extLst>
          </p:cNvPr>
          <p:cNvSpPr txBox="1"/>
          <p:nvPr userDrawn="1"/>
        </p:nvSpPr>
        <p:spPr>
          <a:xfrm>
            <a:off x="2701395" y="3132902"/>
            <a:ext cx="9052455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Systems- IT131</a:t>
            </a:r>
          </a:p>
        </p:txBody>
      </p:sp>
      <p:sp>
        <p:nvSpPr>
          <p:cNvPr id="19" name="TextBox 11">
            <a:extLst>
              <a:ext uri="{FF2B5EF4-FFF2-40B4-BE49-F238E27FC236}">
                <a16:creationId xmlns:a16="http://schemas.microsoft.com/office/drawing/2014/main" id="{91B79910-454D-42C7-1954-CEC296AE6105}"/>
              </a:ext>
            </a:extLst>
          </p:cNvPr>
          <p:cNvSpPr txBox="1"/>
          <p:nvPr userDrawn="1"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sz="28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 Mohamed</a:t>
            </a:r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A31711D6-4EF2-89C9-E054-B93CD4A17B6F}"/>
              </a:ext>
            </a:extLst>
          </p:cNvPr>
          <p:cNvSpPr/>
          <p:nvPr userDrawn="1"/>
        </p:nvSpPr>
        <p:spPr>
          <a:xfrm>
            <a:off x="5810968" y="716464"/>
            <a:ext cx="407892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5">
            <a:extLst>
              <a:ext uri="{FF2B5EF4-FFF2-40B4-BE49-F238E27FC236}">
                <a16:creationId xmlns:a16="http://schemas.microsoft.com/office/drawing/2014/main" id="{0346DD37-921B-9126-02CE-F6B02A4C74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9DB612E-396A-102F-365C-669B11D108CB}"/>
              </a:ext>
            </a:extLst>
          </p:cNvPr>
          <p:cNvSpPr/>
          <p:nvPr userDrawn="1"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2499A7BA-A7A4-BA1F-B4C0-5F2DED42A7B0}"/>
              </a:ext>
            </a:extLst>
          </p:cNvPr>
          <p:cNvSpPr txBox="1"/>
          <p:nvPr userDrawn="1"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C6865D59-2262-AB61-4B0F-36F3D3241FA1}"/>
              </a:ext>
            </a:extLst>
          </p:cNvPr>
          <p:cNvSpPr txBox="1"/>
          <p:nvPr userDrawn="1"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16">
            <a:extLst>
              <a:ext uri="{FF2B5EF4-FFF2-40B4-BE49-F238E27FC236}">
                <a16:creationId xmlns:a16="http://schemas.microsoft.com/office/drawing/2014/main" id="{0790AB38-31BD-FCA2-4F26-6FE88E1656BC}"/>
              </a:ext>
            </a:extLst>
          </p:cNvPr>
          <p:cNvSpPr/>
          <p:nvPr userDrawn="1"/>
        </p:nvSpPr>
        <p:spPr>
          <a:xfrm>
            <a:off x="311280" y="1504617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23DF400-2A37-0C0A-AD2A-53E3805D37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340659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A70A5F4C-386D-CE85-62BA-2912050B3844}"/>
              </a:ext>
            </a:extLst>
          </p:cNvPr>
          <p:cNvSpPr/>
          <p:nvPr userDrawn="1"/>
        </p:nvSpPr>
        <p:spPr>
          <a:xfrm>
            <a:off x="3872874" y="6252521"/>
            <a:ext cx="83191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9">
            <a:extLst>
              <a:ext uri="{FF2B5EF4-FFF2-40B4-BE49-F238E27FC236}">
                <a16:creationId xmlns:a16="http://schemas.microsoft.com/office/drawing/2014/main" id="{3CAACBAE-B046-97A3-0BD1-F4E231DDEA0E}"/>
              </a:ext>
            </a:extLst>
          </p:cNvPr>
          <p:cNvSpPr txBox="1"/>
          <p:nvPr userDrawn="1"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18" name="TextBox 12">
            <a:extLst>
              <a:ext uri="{FF2B5EF4-FFF2-40B4-BE49-F238E27FC236}">
                <a16:creationId xmlns:a16="http://schemas.microsoft.com/office/drawing/2014/main" id="{C4464C79-CF60-17D7-689C-7830BFB5814D}"/>
              </a:ext>
            </a:extLst>
          </p:cNvPr>
          <p:cNvSpPr txBox="1"/>
          <p:nvPr userDrawn="1"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- ITC202</a:t>
            </a:r>
          </a:p>
        </p:txBody>
      </p:sp>
      <p:pic>
        <p:nvPicPr>
          <p:cNvPr id="4" name="Picture 12">
            <a:extLst>
              <a:ext uri="{FF2B5EF4-FFF2-40B4-BE49-F238E27FC236}">
                <a16:creationId xmlns:a16="http://schemas.microsoft.com/office/drawing/2014/main" id="{9C5FE8FD-9922-E42D-61C1-4B4919D0B40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89891" y="-269437"/>
            <a:ext cx="2036258" cy="1800993"/>
          </a:xfrm>
          <a:prstGeom prst="rect">
            <a:avLst/>
          </a:prstGeom>
        </p:spPr>
      </p:pic>
      <p:sp>
        <p:nvSpPr>
          <p:cNvPr id="19" name="Rectangle 13">
            <a:extLst>
              <a:ext uri="{FF2B5EF4-FFF2-40B4-BE49-F238E27FC236}">
                <a16:creationId xmlns:a16="http://schemas.microsoft.com/office/drawing/2014/main" id="{C898C124-FC94-E508-327D-95846ECBF3BD}"/>
              </a:ext>
            </a:extLst>
          </p:cNvPr>
          <p:cNvSpPr/>
          <p:nvPr userDrawn="1"/>
        </p:nvSpPr>
        <p:spPr>
          <a:xfrm>
            <a:off x="9429750" y="5857608"/>
            <a:ext cx="2743200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Systems- IT131</a:t>
            </a:r>
          </a:p>
        </p:txBody>
      </p:sp>
      <p:sp>
        <p:nvSpPr>
          <p:cNvPr id="20" name="TextBox 17">
            <a:extLst>
              <a:ext uri="{FF2B5EF4-FFF2-40B4-BE49-F238E27FC236}">
                <a16:creationId xmlns:a16="http://schemas.microsoft.com/office/drawing/2014/main" id="{1AEBD004-46B1-FFE1-6BE8-E8629940F1CF}"/>
              </a:ext>
            </a:extLst>
          </p:cNvPr>
          <p:cNvSpPr txBox="1"/>
          <p:nvPr userDrawn="1"/>
        </p:nvSpPr>
        <p:spPr>
          <a:xfrm>
            <a:off x="3549680" y="622694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01 –  Course Overview</a:t>
            </a:r>
          </a:p>
        </p:txBody>
      </p:sp>
      <p:sp>
        <p:nvSpPr>
          <p:cNvPr id="21" name="TextBox 3">
            <a:extLst>
              <a:ext uri="{FF2B5EF4-FFF2-40B4-BE49-F238E27FC236}">
                <a16:creationId xmlns:a16="http://schemas.microsoft.com/office/drawing/2014/main" id="{1D2645AB-0ECF-5A7B-F332-15A9BE03E60A}"/>
              </a:ext>
            </a:extLst>
          </p:cNvPr>
          <p:cNvSpPr txBox="1"/>
          <p:nvPr userDrawn="1"/>
        </p:nvSpPr>
        <p:spPr>
          <a:xfrm>
            <a:off x="1650971" y="349500"/>
            <a:ext cx="50260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Overview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3">
            <a:extLst>
              <a:ext uri="{FF2B5EF4-FFF2-40B4-BE49-F238E27FC236}">
                <a16:creationId xmlns:a16="http://schemas.microsoft.com/office/drawing/2014/main" id="{79CE576C-2C60-158E-E5D2-3891F322F0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231532"/>
            <a:ext cx="2167470" cy="591661"/>
          </a:xfrm>
          <a:prstGeom prst="rect">
            <a:avLst/>
          </a:prstGeom>
        </p:spPr>
      </p:pic>
      <p:sp>
        <p:nvSpPr>
          <p:cNvPr id="8" name="Rectangle 11">
            <a:extLst>
              <a:ext uri="{FF2B5EF4-FFF2-40B4-BE49-F238E27FC236}">
                <a16:creationId xmlns:a16="http://schemas.microsoft.com/office/drawing/2014/main" id="{ECD80C50-E7A3-426F-9D9D-1D8EAEFD8908}"/>
              </a:ext>
            </a:extLst>
          </p:cNvPr>
          <p:cNvSpPr/>
          <p:nvPr userDrawn="1"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3">
            <a:extLst>
              <a:ext uri="{FF2B5EF4-FFF2-40B4-BE49-F238E27FC236}">
                <a16:creationId xmlns:a16="http://schemas.microsoft.com/office/drawing/2014/main" id="{A8C025D3-A274-1300-8D78-D9F4FE20C52C}"/>
              </a:ext>
            </a:extLst>
          </p:cNvPr>
          <p:cNvSpPr/>
          <p:nvPr userDrawn="1"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0" name="TextBox 16">
            <a:extLst>
              <a:ext uri="{FF2B5EF4-FFF2-40B4-BE49-F238E27FC236}">
                <a16:creationId xmlns:a16="http://schemas.microsoft.com/office/drawing/2014/main" id="{15F37963-880C-2F2B-E07A-03080FB3691D}"/>
              </a:ext>
            </a:extLst>
          </p:cNvPr>
          <p:cNvSpPr txBox="1"/>
          <p:nvPr userDrawn="1"/>
        </p:nvSpPr>
        <p:spPr>
          <a:xfrm>
            <a:off x="1622397" y="318557"/>
            <a:ext cx="36086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Overview</a:t>
            </a:r>
          </a:p>
        </p:txBody>
      </p:sp>
      <p:sp>
        <p:nvSpPr>
          <p:cNvPr id="11" name="Rectangle 20">
            <a:extLst>
              <a:ext uri="{FF2B5EF4-FFF2-40B4-BE49-F238E27FC236}">
                <a16:creationId xmlns:a16="http://schemas.microsoft.com/office/drawing/2014/main" id="{7B04E4C5-E609-71F1-6C15-5C301739534B}"/>
              </a:ext>
            </a:extLst>
          </p:cNvPr>
          <p:cNvSpPr/>
          <p:nvPr userDrawn="1"/>
        </p:nvSpPr>
        <p:spPr>
          <a:xfrm>
            <a:off x="172890" y="1368486"/>
            <a:ext cx="11822508" cy="4591019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373ACF9-F45F-7879-41BF-C35D117BEB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7764"/>
            <a:ext cx="10964594" cy="426789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Technology Effectively.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the Computers Parts.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Software: Programs That Let You Work.</a:t>
            </a:r>
          </a:p>
          <a:p>
            <a:pPr lv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Word, Excel, and PowerPoint.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the Internet and Web’s Resources.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Protecting Your Digital Data and Devices.</a:t>
            </a:r>
          </a:p>
        </p:txBody>
      </p:sp>
      <p:sp>
        <p:nvSpPr>
          <p:cNvPr id="13" name="Rectangle 19">
            <a:extLst>
              <a:ext uri="{FF2B5EF4-FFF2-40B4-BE49-F238E27FC236}">
                <a16:creationId xmlns:a16="http://schemas.microsoft.com/office/drawing/2014/main" id="{AEE25102-9A72-F12C-AEE7-7D3F5DEE8E3C}"/>
              </a:ext>
            </a:extLst>
          </p:cNvPr>
          <p:cNvSpPr/>
          <p:nvPr userDrawn="1"/>
        </p:nvSpPr>
        <p:spPr>
          <a:xfrm>
            <a:off x="-159026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id="{E8A57E3B-C4D6-CF53-0BC5-43706E905C18}"/>
              </a:ext>
            </a:extLst>
          </p:cNvPr>
          <p:cNvSpPr txBox="1"/>
          <p:nvPr userDrawn="1"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5" name="TextBox 4">
            <a:extLst>
              <a:ext uri="{FF2B5EF4-FFF2-40B4-BE49-F238E27FC236}">
                <a16:creationId xmlns:a16="http://schemas.microsoft.com/office/drawing/2014/main" id="{907900DD-A619-035C-3009-CD12079CF1C5}"/>
              </a:ext>
            </a:extLst>
          </p:cNvPr>
          <p:cNvSpPr txBox="1"/>
          <p:nvPr userDrawn="1"/>
        </p:nvSpPr>
        <p:spPr>
          <a:xfrm>
            <a:off x="415828" y="405918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FEDF56A5-2625-0696-5F78-504D22825F9B}"/>
              </a:ext>
            </a:extLst>
          </p:cNvPr>
          <p:cNvSpPr/>
          <p:nvPr userDrawn="1"/>
        </p:nvSpPr>
        <p:spPr>
          <a:xfrm>
            <a:off x="3834774" y="6440139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8">
            <a:extLst>
              <a:ext uri="{FF2B5EF4-FFF2-40B4-BE49-F238E27FC236}">
                <a16:creationId xmlns:a16="http://schemas.microsoft.com/office/drawing/2014/main" id="{BBD51D4E-964D-B9AB-7FDC-6104FA9574B7}"/>
              </a:ext>
            </a:extLst>
          </p:cNvPr>
          <p:cNvSpPr txBox="1"/>
          <p:nvPr userDrawn="1"/>
        </p:nvSpPr>
        <p:spPr>
          <a:xfrm>
            <a:off x="8700472" y="6448069"/>
            <a:ext cx="289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Alaa </a:t>
            </a:r>
            <a:r>
              <a:rPr lang="en-US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Eldeen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 </a:t>
            </a:r>
          </a:p>
        </p:txBody>
      </p:sp>
      <p:sp>
        <p:nvSpPr>
          <p:cNvPr id="19" name="TextBox 25">
            <a:extLst>
              <a:ext uri="{FF2B5EF4-FFF2-40B4-BE49-F238E27FC236}">
                <a16:creationId xmlns:a16="http://schemas.microsoft.com/office/drawing/2014/main" id="{B01CC42B-E1DB-575D-1583-5008252B75E3}"/>
              </a:ext>
            </a:extLst>
          </p:cNvPr>
          <p:cNvSpPr txBox="1"/>
          <p:nvPr userDrawn="1"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 and Information Technology - ITC202</a:t>
            </a:r>
          </a:p>
        </p:txBody>
      </p:sp>
      <p:sp>
        <p:nvSpPr>
          <p:cNvPr id="20" name="Rectangle 24">
            <a:extLst>
              <a:ext uri="{FF2B5EF4-FFF2-40B4-BE49-F238E27FC236}">
                <a16:creationId xmlns:a16="http://schemas.microsoft.com/office/drawing/2014/main" id="{C50E8B2F-4823-BBF1-AEAF-A75A047ED407}"/>
              </a:ext>
            </a:extLst>
          </p:cNvPr>
          <p:cNvSpPr/>
          <p:nvPr userDrawn="1"/>
        </p:nvSpPr>
        <p:spPr>
          <a:xfrm>
            <a:off x="9124950" y="6045712"/>
            <a:ext cx="3067050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Systems: IT131</a:t>
            </a:r>
          </a:p>
        </p:txBody>
      </p:sp>
      <p:pic>
        <p:nvPicPr>
          <p:cNvPr id="21" name="Picture 12">
            <a:extLst>
              <a:ext uri="{FF2B5EF4-FFF2-40B4-BE49-F238E27FC236}">
                <a16:creationId xmlns:a16="http://schemas.microsoft.com/office/drawing/2014/main" id="{F3E3561B-CB45-85A0-692D-94BC63DE16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61431"/>
            <a:ext cx="2036258" cy="1455534"/>
          </a:xfrm>
          <a:prstGeom prst="rect">
            <a:avLst/>
          </a:prstGeom>
        </p:spPr>
      </p:pic>
      <p:sp>
        <p:nvSpPr>
          <p:cNvPr id="2" name="TextBox 17">
            <a:extLst>
              <a:ext uri="{FF2B5EF4-FFF2-40B4-BE49-F238E27FC236}">
                <a16:creationId xmlns:a16="http://schemas.microsoft.com/office/drawing/2014/main" id="{B7DCC62E-BC7A-9909-F2F4-7AE68B7CF6A1}"/>
              </a:ext>
            </a:extLst>
          </p:cNvPr>
          <p:cNvSpPr txBox="1"/>
          <p:nvPr userDrawn="1"/>
        </p:nvSpPr>
        <p:spPr>
          <a:xfrm>
            <a:off x="3591708" y="6436701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01 –  Course Overview</a:t>
            </a:r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6C1DE1-F788-4A47-A078-3F22CCFC4808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3025" y="641678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Single Corner Rounded 1">
            <a:extLst>
              <a:ext uri="{FF2B5EF4-FFF2-40B4-BE49-F238E27FC236}">
                <a16:creationId xmlns:a16="http://schemas.microsoft.com/office/drawing/2014/main" id="{AE2CDDC6-B9A6-E059-90D3-109DB67C5676}"/>
              </a:ext>
            </a:extLst>
          </p:cNvPr>
          <p:cNvSpPr/>
          <p:nvPr userDrawn="1"/>
        </p:nvSpPr>
        <p:spPr>
          <a:xfrm flipV="1">
            <a:off x="1" y="-2"/>
            <a:ext cx="120395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2" name="Picture 10">
            <a:extLst>
              <a:ext uri="{FF2B5EF4-FFF2-40B4-BE49-F238E27FC236}">
                <a16:creationId xmlns:a16="http://schemas.microsoft.com/office/drawing/2014/main" id="{01E8C18E-74C6-987C-D7ED-45853ABB7740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3144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3">
            <a:extLst>
              <a:ext uri="{FF2B5EF4-FFF2-40B4-BE49-F238E27FC236}">
                <a16:creationId xmlns:a16="http://schemas.microsoft.com/office/drawing/2014/main" id="{8868295A-C772-1ACA-6263-CEDE81F803A8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0"/>
            <a:ext cx="2314045" cy="2152786"/>
          </a:xfrm>
          <a:prstGeom prst="rect">
            <a:avLst/>
          </a:prstGeom>
        </p:spPr>
      </p:pic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82F9F1B5-471E-BB1F-C10A-A785F3AF9CA4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21514" y="0"/>
            <a:ext cx="6117514" cy="3744684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</p:spPr>
      </p:pic>
      <p:pic>
        <p:nvPicPr>
          <p:cNvPr id="16" name="Picture 6">
            <a:extLst>
              <a:ext uri="{FF2B5EF4-FFF2-40B4-BE49-F238E27FC236}">
                <a16:creationId xmlns:a16="http://schemas.microsoft.com/office/drawing/2014/main" id="{3669CB0C-2869-14E3-2BD7-7AE4DB54B5E8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5595" y="4999073"/>
            <a:ext cx="3798791" cy="2708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1377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B5A6D4A3-EE09-EACF-AB1A-9D2EA6F683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734" y="1583760"/>
            <a:ext cx="11298531" cy="3921690"/>
          </a:xfrm>
        </p:spPr>
        <p:txBody>
          <a:bodyPr>
            <a:normAutofit fontScale="92500"/>
          </a:bodyPr>
          <a:lstStyle/>
          <a:p>
            <a:r>
              <a:rPr lang="en-US" sz="2800" b="1" u="sng" dirty="0">
                <a:solidFill>
                  <a:srgbClr val="0D0D0D"/>
                </a:solidFill>
                <a:latin typeface="Questrial" pitchFamily="2" charset="0"/>
              </a:rPr>
              <a:t>Course Description:</a:t>
            </a:r>
          </a:p>
          <a:p>
            <a:endParaRPr lang="en-US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en-US" sz="2600" dirty="0">
                <a:solidFill>
                  <a:srgbClr val="333333"/>
                </a:solidFill>
                <a:latin typeface="arial" panose="020B0604020202020204" pitchFamily="34" charset="0"/>
              </a:rPr>
              <a:t>This course addresses the understanding and design of digital systems.</a:t>
            </a:r>
          </a:p>
          <a:p>
            <a:endParaRPr lang="en-US" sz="2600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en-US" sz="2600" dirty="0">
                <a:solidFill>
                  <a:srgbClr val="333333"/>
                </a:solidFill>
                <a:latin typeface="arial" panose="020B0604020202020204" pitchFamily="34" charset="0"/>
              </a:rPr>
              <a:t>The </a:t>
            </a:r>
            <a:r>
              <a:rPr lang="en-US" sz="2600" b="1" dirty="0">
                <a:solidFill>
                  <a:srgbClr val="333333"/>
                </a:solidFill>
                <a:latin typeface="arial" panose="020B0604020202020204" pitchFamily="34" charset="0"/>
              </a:rPr>
              <a:t>subject</a:t>
            </a:r>
            <a:r>
              <a:rPr lang="en-US" sz="2600" dirty="0">
                <a:solidFill>
                  <a:srgbClr val="333333"/>
                </a:solidFill>
                <a:latin typeface="arial" panose="020B0604020202020204" pitchFamily="34" charset="0"/>
              </a:rPr>
              <a:t> is also known by other names such as logic design, digital logic, digital design and switching circuits.</a:t>
            </a:r>
          </a:p>
          <a:p>
            <a:endParaRPr lang="en-US" sz="2600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en-US" sz="2600" b="1" u="sng" dirty="0">
                <a:solidFill>
                  <a:srgbClr val="333333"/>
                </a:solidFill>
                <a:latin typeface="arial" panose="020B0604020202020204" pitchFamily="34" charset="0"/>
              </a:rPr>
              <a:t>Examples of digital systems: </a:t>
            </a:r>
            <a:r>
              <a:rPr lang="en-US" sz="2600" dirty="0">
                <a:solidFill>
                  <a:srgbClr val="333333"/>
                </a:solidFill>
                <a:latin typeface="arial" panose="020B0604020202020204" pitchFamily="34" charset="0"/>
              </a:rPr>
              <a:t>digital computers, control systems, data communication and many other systems that require electronic digital hardware</a:t>
            </a:r>
          </a:p>
          <a:p>
            <a:endParaRPr lang="en-US" sz="2600" dirty="0">
              <a:solidFill>
                <a:srgbClr val="333333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927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01CECC1C-345C-8BD5-424A-55EC02119B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>
                <a:solidFill>
                  <a:srgbClr val="0D0D0D"/>
                </a:solidFill>
                <a:latin typeface="Questrial" pitchFamily="2" charset="0"/>
              </a:rPr>
              <a:t>DIGITAL  Systems</a:t>
            </a:r>
          </a:p>
          <a:p>
            <a:pPr marL="0" indent="0">
              <a:buNone/>
            </a:pPr>
            <a:endParaRPr lang="en-US" b="1" u="sng" dirty="0">
              <a:solidFill>
                <a:srgbClr val="0D0D0D"/>
              </a:solidFill>
              <a:latin typeface="Questrial" pitchFamily="2" charset="0"/>
            </a:endParaRPr>
          </a:p>
          <a:p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Most of Digital Systems or devices consist of two integrated Components:</a:t>
            </a:r>
          </a:p>
          <a:p>
            <a:endParaRPr lang="en-US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lvl="1"/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Hardware: which can be defined as a group of Electronic Circuits that execute the program instructions.</a:t>
            </a:r>
          </a:p>
          <a:p>
            <a:pPr lvl="1"/>
            <a:endParaRPr lang="en-US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lvl="1"/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Software: which are used to control the hardware in order to execute the user commands.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543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D5AF3E03-7AE5-BCA3-C37A-D2A0CF054A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rtl="0">
              <a:buNone/>
            </a:pPr>
            <a:r>
              <a:rPr lang="en-US" b="1" i="0" u="sng" strike="noStrike" dirty="0">
                <a:solidFill>
                  <a:srgbClr val="0D0D0D"/>
                </a:solidFill>
                <a:effectLst/>
                <a:latin typeface="Questrial" pitchFamily="2" charset="0"/>
              </a:rPr>
              <a:t>WHAT</a:t>
            </a:r>
            <a:r>
              <a:rPr lang="en-US" b="1" i="0" u="sng" strike="noStrike" dirty="0">
                <a:solidFill>
                  <a:srgbClr val="0D0D0D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1" i="0" u="sng" strike="noStrike" dirty="0">
                <a:solidFill>
                  <a:srgbClr val="0D0D0D"/>
                </a:solidFill>
                <a:effectLst/>
                <a:latin typeface="Questrial" pitchFamily="2" charset="0"/>
              </a:rPr>
              <a:t>IS</a:t>
            </a:r>
            <a:r>
              <a:rPr lang="en-US" b="1" i="0" u="sng" strike="noStrike" dirty="0">
                <a:solidFill>
                  <a:srgbClr val="0D0D0D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1" i="0" u="sng" strike="noStrike" dirty="0">
                <a:solidFill>
                  <a:srgbClr val="0D0D0D"/>
                </a:solidFill>
                <a:effectLst/>
                <a:latin typeface="Questrial" pitchFamily="2" charset="0"/>
              </a:rPr>
              <a:t>DIGITAL?</a:t>
            </a:r>
          </a:p>
          <a:p>
            <a:r>
              <a:rPr lang="en-US" b="1" u="sng" dirty="0">
                <a:solidFill>
                  <a:srgbClr val="00B0F0"/>
                </a:solidFill>
                <a:latin typeface="arial" panose="020B0604020202020204" pitchFamily="34" charset="0"/>
              </a:rPr>
              <a:t>Digital</a:t>
            </a: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 describes any system based on discontinuous data or events. </a:t>
            </a:r>
          </a:p>
          <a:p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Computers are digital machines because at their most basic level they can     distinguish between just two values, 0 and 1, or off and on. </a:t>
            </a:r>
          </a:p>
          <a:p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There is no simple way to represent all the values in between, such as 0.25. </a:t>
            </a:r>
          </a:p>
          <a:p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All data that a computer processes must be encoded digitally, as a series of </a:t>
            </a:r>
          </a:p>
          <a:p>
            <a:pPr marL="0" indent="0">
              <a:buNone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   zeroes and ones.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771ADFE4-77DE-2BD0-CFEA-42882ECE22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5548" y="4524375"/>
            <a:ext cx="2970702" cy="933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221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832AEFC-36D8-51DD-C47A-4EB26F2B3C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u="sng" dirty="0">
                <a:solidFill>
                  <a:srgbClr val="0D0D0D"/>
                </a:solidFill>
                <a:latin typeface="Questrial" pitchFamily="2" charset="0"/>
              </a:rPr>
              <a:t>Learning Outcomes:</a:t>
            </a:r>
          </a:p>
          <a:p>
            <a:pPr marL="800100" lvl="1" indent="-342900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</a:rPr>
              <a:t>Develop an understanding of different numbering systems and the concept behind</a:t>
            </a:r>
          </a:p>
          <a:p>
            <a:pPr marL="800100" lvl="1" indent="-342900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</a:rPr>
              <a:t>Boolean algebra and the two valued logic.</a:t>
            </a:r>
          </a:p>
          <a:p>
            <a:pPr marL="800100" lvl="1" indent="-342900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</a:rPr>
              <a:t>Optimize logic functions using any type of minimizing algorithms (Boolean algebra or Karnaugh map).</a:t>
            </a:r>
          </a:p>
          <a:p>
            <a:pPr marL="800100" lvl="1" indent="-342900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</a:rPr>
              <a:t>Analyze any digital logic circuit either Combinational or Sequential.</a:t>
            </a:r>
          </a:p>
          <a:p>
            <a:pPr marL="800100" lvl="1" indent="-342900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</a:rPr>
              <a:t>Design digital logic circuits (Define the problem, Determine inputs and outputs,</a:t>
            </a:r>
          </a:p>
          <a:p>
            <a:pPr marL="800100" lvl="1" indent="-342900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</a:rPr>
              <a:t>Express the outputs as Boolean expressions and implement the outputs.</a:t>
            </a:r>
          </a:p>
          <a:p>
            <a:pPr marL="800100" lvl="1" indent="-342900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</a:rPr>
              <a:t>Use simulation software for developing and testing digital logic circuits.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87685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679E10A7-E521-BCEE-6F05-C4B696263E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u="sng" dirty="0">
                <a:solidFill>
                  <a:srgbClr val="0D0D0D"/>
                </a:solidFill>
                <a:latin typeface="Questrial" pitchFamily="2" charset="0"/>
              </a:rPr>
              <a:t>Assessment Strategy</a:t>
            </a:r>
          </a:p>
          <a:p>
            <a:pPr marL="0" indent="0">
              <a:buNone/>
            </a:pPr>
            <a:endParaRPr lang="en-US" sz="2800" b="1" u="sng" dirty="0">
              <a:solidFill>
                <a:srgbClr val="0D0D0D"/>
              </a:solidFill>
              <a:latin typeface="Questrial" pitchFamily="2" charset="0"/>
            </a:endParaRPr>
          </a:p>
          <a:p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The assessment strategy measures the student’s understanding of digital systems and their design. </a:t>
            </a:r>
          </a:p>
          <a:p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The assessment is mainly implemented using Examinations to indicate student’s progress in mastery of course content and it includes:</a:t>
            </a:r>
          </a:p>
          <a:p>
            <a:pPr lvl="1"/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Weekly quizzes to measure the students understanding to the </a:t>
            </a:r>
            <a:r>
              <a:rPr lang="en-US" dirty="0" err="1">
                <a:solidFill>
                  <a:srgbClr val="333333"/>
                </a:solidFill>
                <a:latin typeface="arial" panose="020B0604020202020204" pitchFamily="34" charset="0"/>
              </a:rPr>
              <a:t>tpics</a:t>
            </a: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 covered in that week.</a:t>
            </a:r>
          </a:p>
          <a:p>
            <a:pPr lvl="1"/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An end-of-semester final examination to measure the student’s mastery in understanding the knowledge and design skills gained through the whole course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520750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63EE9E23-BB58-0DEC-1385-9558DBA976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Credit Hours: 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4 credit hours</a:t>
            </a:r>
          </a:p>
          <a:p>
            <a:pPr marL="22860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Required Textbook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505F68"/>
              </a:buClr>
              <a:buFont typeface="+mj-lt"/>
              <a:buAutoNum type="arabicPeriod"/>
            </a:pP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M. Mano, </a:t>
            </a:r>
            <a:r>
              <a:rPr lang="en-US" b="1" dirty="0"/>
              <a:t>M. D. </a:t>
            </a:r>
            <a:r>
              <a:rPr lang="en-US" b="1" dirty="0" err="1"/>
              <a:t>Ciletti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“Digital Design”, Prentice Hall.</a:t>
            </a:r>
            <a:endParaRPr lang="en-US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buClr>
                <a:srgbClr val="505F68"/>
              </a:buClr>
            </a:pPr>
            <a:endParaRPr lang="en-US" dirty="0"/>
          </a:p>
          <a:p>
            <a:pPr>
              <a:lnSpc>
                <a:spcPct val="107000"/>
              </a:lnSpc>
              <a:spcBef>
                <a:spcPts val="0"/>
              </a:spcBef>
              <a:buClr>
                <a:srgbClr val="505F68"/>
              </a:buClr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Most of the material in these pages was originally taken</a:t>
            </a:r>
          </a:p>
          <a:p>
            <a:pPr marL="0" indent="0">
              <a:buNone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  From the 4th and 5th  edition of this textbook.</a:t>
            </a:r>
          </a:p>
          <a:p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Lecture notes, power points slides (ppt-pdf) and videos are </a:t>
            </a:r>
          </a:p>
          <a:p>
            <a:pPr marL="0" indent="0">
              <a:buNone/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   additional resources that are prepared by me.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CC2F6E50-2A59-E076-2DD8-797AD8AD98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6300" y="1612413"/>
            <a:ext cx="3025111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530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E2795B6A-654B-B99B-89D5-D88715C4FD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US" b="1" i="0" u="sng" strike="noStrike" dirty="0">
                <a:solidFill>
                  <a:srgbClr val="2C3E50"/>
                </a:solidFill>
                <a:effectLst/>
                <a:latin typeface="open sans" panose="020B0606030504020204" pitchFamily="34" charset="0"/>
              </a:rPr>
              <a:t>CHAPTER 1</a:t>
            </a:r>
            <a:endParaRPr lang="en-US" b="1" i="0" u="sng" dirty="0">
              <a:solidFill>
                <a:srgbClr val="333333"/>
              </a:solidFill>
              <a:effectLst/>
              <a:latin typeface="open sans" panose="020B0606030504020204" pitchFamily="34" charset="0"/>
            </a:endParaRPr>
          </a:p>
          <a:p>
            <a:pPr algn="l"/>
            <a:r>
              <a:rPr lang="en-US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Digital Systems and Binary Numbers</a:t>
            </a:r>
            <a:endParaRPr lang="en-US" b="0" i="0" dirty="0">
              <a:solidFill>
                <a:srgbClr val="333333"/>
              </a:solidFill>
              <a:effectLst/>
              <a:latin typeface="open sans" panose="020B0606030504020204" pitchFamily="34" charset="0"/>
            </a:endParaRPr>
          </a:p>
          <a:p>
            <a:pPr algn="l">
              <a:spcAft>
                <a:spcPts val="0"/>
              </a:spcAft>
            </a:pPr>
            <a:endParaRPr lang="en-US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l">
              <a:spcAft>
                <a:spcPts val="0"/>
              </a:spcAft>
            </a:pPr>
            <a:r>
              <a:rPr 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Digital Systems,  Binary Numbers, Number-base Conversions,  Octal and Hexadecimal Numbers, Complements, Signed Binary Numbers, Binary Codes, Binary Storage and Registers, Binary Logic</a:t>
            </a:r>
            <a:endParaRPr lang="en-US" b="0" i="0" dirty="0">
              <a:solidFill>
                <a:srgbClr val="333333"/>
              </a:solidFill>
              <a:effectLst/>
              <a:latin typeface="open sans" panose="020B0606030504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6394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88F0DF1B-300E-82A2-324B-A99AE0CC55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2C3E50"/>
                </a:solidFill>
                <a:latin typeface="open sans" panose="020B0606030504020204" pitchFamily="34" charset="0"/>
              </a:rPr>
              <a:t>CHAPTER 2</a:t>
            </a:r>
          </a:p>
          <a:p>
            <a:r>
              <a:rPr lang="en-US" b="1" dirty="0">
                <a:solidFill>
                  <a:srgbClr val="333333"/>
                </a:solidFill>
                <a:latin typeface="Arial" panose="020B0604020202020204" pitchFamily="34" charset="0"/>
              </a:rPr>
              <a:t>Boolean Algebra and Logic Gates</a:t>
            </a:r>
          </a:p>
          <a:p>
            <a:pPr algn="l"/>
            <a:endParaRPr lang="en-US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Introduction, Basic Definitions, Axiomatic Definition of </a:t>
            </a:r>
            <a:r>
              <a:rPr lang="en-US" i="0" u="sng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Boolean Algebra</a:t>
            </a:r>
            <a:r>
              <a:rPr lang="en-US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, Basic Theorems and Properties of Boolean Algebra, Boolean Functions, Canonical and Standard Forms, Other Logic Operations, Digital Logic Gates, Integrated Circuits</a:t>
            </a:r>
            <a:endParaRPr lang="en-US" b="0" i="0" dirty="0">
              <a:solidFill>
                <a:srgbClr val="333333"/>
              </a:solidFill>
              <a:effectLst/>
              <a:latin typeface="open sans" panose="020B0606030504020204" pitchFamily="34" charset="0"/>
            </a:endParaRPr>
          </a:p>
          <a:p>
            <a:endParaRPr lang="en-US" dirty="0"/>
          </a:p>
          <a:p>
            <a:br>
              <a:rPr lang="en-US" dirty="0">
                <a:effectLst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1508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129C2F40-EB25-F7D3-A68B-B18DA3C2A4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300" y="1497764"/>
            <a:ext cx="10964594" cy="4267898"/>
          </a:xfrm>
        </p:spPr>
        <p:txBody>
          <a:bodyPr/>
          <a:lstStyle/>
          <a:p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ahoma" panose="020B0604030504040204" pitchFamily="34" charset="0"/>
              </a:rPr>
              <a:t>What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ahoma" panose="020B0604030504040204" pitchFamily="34" charset="0"/>
              </a:rPr>
              <a:t>is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ahoma" panose="020B0604030504040204" pitchFamily="34" charset="0"/>
              </a:rPr>
              <a:t>the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ahoma" panose="020B0604030504040204" pitchFamily="34" charset="0"/>
              </a:rPr>
              <a:t>difference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ahoma" panose="020B0604030504040204" pitchFamily="34" charset="0"/>
              </a:rPr>
              <a:t>between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ahoma" panose="020B0604030504040204" pitchFamily="34" charset="0"/>
              </a:rPr>
              <a:t>the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ahoma" panose="020B0604030504040204" pitchFamily="34" charset="0"/>
              </a:rPr>
              <a:t>Boolean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ahoma" panose="020B0604030504040204" pitchFamily="34" charset="0"/>
              </a:rPr>
              <a:t>algebra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ahoma" panose="020B0604030504040204" pitchFamily="34" charset="0"/>
              </a:rPr>
              <a:t>and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ahoma" panose="020B0604030504040204" pitchFamily="34" charset="0"/>
              </a:rPr>
              <a:t>arithmetic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sz="2400" b="0" i="0" u="none" strike="noStrike" dirty="0">
                <a:solidFill>
                  <a:srgbClr val="980000"/>
                </a:solidFill>
                <a:effectLst/>
                <a:latin typeface="Tahoma" panose="020B0604030504040204" pitchFamily="34" charset="0"/>
              </a:rPr>
              <a:t>algebra?</a:t>
            </a:r>
          </a:p>
          <a:p>
            <a:endParaRPr lang="en-US" b="0" i="0" dirty="0">
              <a:solidFill>
                <a:srgbClr val="000000"/>
              </a:solidFill>
              <a:effectLst/>
              <a:latin typeface="Tahoma" panose="020B0604030504040204" pitchFamily="34" charset="0"/>
            </a:endParaRPr>
          </a:p>
          <a:p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The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first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obvious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difference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is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that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in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Boolean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algebra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we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have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only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(+)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and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(</a:t>
            </a:r>
            <a:r>
              <a:rPr lang="en-US" b="0" i="0" dirty="0">
                <a:solidFill>
                  <a:srgbClr val="000000"/>
                </a:solidFill>
                <a:effectLst/>
                <a:latin typeface="Noto Sans Symbols"/>
              </a:rPr>
              <a:t>∙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)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operators,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but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we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do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not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have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subtraction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(-)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or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division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(/)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like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in</a:t>
            </a:r>
            <a:r>
              <a:rPr lang="en-US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mathematics.</a:t>
            </a:r>
          </a:p>
          <a:p>
            <a:endParaRPr lang="en-US" b="0" i="0" dirty="0">
              <a:solidFill>
                <a:srgbClr val="000000"/>
              </a:solidFill>
              <a:effectLst/>
              <a:latin typeface="Tahoma" panose="020B060403050404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Tahoma" panose="020B0604030504040204" pitchFamily="34" charset="0"/>
              </a:rPr>
              <a:t>The Second Difference, Boolean Algebra use Binary Values only which can be equal either 1 or 0 only, While the Arithmetic variables are numbers that </a:t>
            </a:r>
          </a:p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  <a:latin typeface="Tahoma" panose="020B0604030504040204" pitchFamily="34" charset="0"/>
              </a:rPr>
              <a:t>  consist of many decimal digits (1,2,3,4,…).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  <a:latin typeface="Tahoma" panose="020B060403050404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3935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2B6B21F7-EE67-AE71-9B1D-FED3F9D5DA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980000"/>
                </a:solidFill>
                <a:latin typeface="Tahoma" panose="020B0604030504040204" pitchFamily="34" charset="0"/>
              </a:rPr>
              <a:t>Logic Gates</a:t>
            </a:r>
          </a:p>
          <a:p>
            <a:endParaRPr lang="en-US" dirty="0">
              <a:solidFill>
                <a:srgbClr val="980000"/>
              </a:solidFill>
              <a:latin typeface="Tahoma" panose="020B0604030504040204" pitchFamily="34" charset="0"/>
            </a:endParaRPr>
          </a:p>
          <a:p>
            <a:pPr algn="l" rtl="0"/>
            <a:r>
              <a:rPr lang="en-US" dirty="0">
                <a:solidFill>
                  <a:srgbClr val="000000"/>
                </a:solidFill>
                <a:latin typeface="Tahoma" panose="020B0604030504040204" pitchFamily="34" charset="0"/>
              </a:rPr>
              <a:t>There are three fundamental logical operations, from which all other functions, no matter how complex, can be derived. These Basic functions are named:</a:t>
            </a:r>
          </a:p>
          <a:p>
            <a:pPr lvl="1"/>
            <a:r>
              <a:rPr lang="en-US" sz="2000" b="0" i="1" u="none" strike="noStrike" dirty="0">
                <a:solidFill>
                  <a:srgbClr val="00009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000" b="0" i="0" u="none" strike="noStrike" dirty="0">
                <a:solidFill>
                  <a:srgbClr val="00009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en-US" sz="2000" b="0" i="1" u="none" strike="noStrike" dirty="0">
              <a:solidFill>
                <a:srgbClr val="1CACE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b="0" i="1" u="none" strike="noStrike" dirty="0">
                <a:solidFill>
                  <a:srgbClr val="00009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en-US" sz="2000" b="0" i="1" u="none" strike="noStrike" dirty="0">
              <a:solidFill>
                <a:srgbClr val="1CACE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000" b="0" i="0" u="none" strike="noStrike" dirty="0">
                <a:solidFill>
                  <a:srgbClr val="00009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NOT (INVERTER)</a:t>
            </a: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 b="0" i="0" u="none" strike="noStrike" dirty="0">
              <a:solidFill>
                <a:srgbClr val="1CACE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Tahoma" panose="020B0604030504040204" pitchFamily="34" charset="0"/>
              </a:rPr>
              <a:t>Each of these has a specific symbol and a clearly-defined behavior</a:t>
            </a:r>
          </a:p>
          <a:p>
            <a:endParaRPr lang="en-US" dirty="0">
              <a:solidFill>
                <a:srgbClr val="980000"/>
              </a:solidFill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09897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47AD9CAE-D377-DFF5-0E5B-5426CABAF6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2C3E50"/>
                </a:solidFill>
                <a:latin typeface="open sans" panose="020B0606030504020204" pitchFamily="34" charset="0"/>
              </a:rPr>
              <a:t>CHAPTER 3</a:t>
            </a:r>
          </a:p>
          <a:p>
            <a:r>
              <a:rPr lang="en-US" b="1" dirty="0">
                <a:solidFill>
                  <a:srgbClr val="333333"/>
                </a:solidFill>
                <a:latin typeface="Arial" panose="020B0604020202020204" pitchFamily="34" charset="0"/>
              </a:rPr>
              <a:t>Gate level Minimization</a:t>
            </a:r>
          </a:p>
          <a:p>
            <a:pPr marL="0" indent="0">
              <a:buNone/>
            </a:pPr>
            <a:endParaRPr lang="en-US" b="1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The Map Method, Two-variable map, Three-variable map, Four-Variable Map, Product of Sums Simplification, Don’t-care Conditions, NAND and NOR Implementation, Other Two-Level Implementations, Exclusive-OR Function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933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7BAFDA3C-1B18-F737-D2F8-A62E089F4F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3538" lvl="1" indent="-363538" algn="just">
              <a:lnSpc>
                <a:spcPct val="100000"/>
              </a:lnSpc>
              <a:spcBef>
                <a:spcPts val="1800"/>
              </a:spcBef>
              <a:buClrTx/>
              <a:buSzPct val="125000"/>
              <a:defRPr/>
            </a:pPr>
            <a:endParaRPr lang="en-US" dirty="0">
              <a:solidFill>
                <a:srgbClr val="C00000"/>
              </a:solidFill>
              <a:latin typeface="Arial" panose="020B0604020202020204" pitchFamily="34" charset="0"/>
              <a:ea typeface="ＭＳ Ｐゴシック" charset="0"/>
              <a:cs typeface="Arial" panose="020B0604020202020204" pitchFamily="34" charset="0"/>
            </a:endParaRPr>
          </a:p>
          <a:p>
            <a:pPr marL="363538" lvl="1" indent="-363538" algn="just">
              <a:lnSpc>
                <a:spcPct val="100000"/>
              </a:lnSpc>
              <a:spcBef>
                <a:spcPts val="1800"/>
              </a:spcBef>
              <a:buClrTx/>
              <a:buSzPct val="125000"/>
              <a:defRPr/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Complexity</a:t>
            </a:r>
            <a:r>
              <a:rPr lang="en-US" dirty="0"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 of a logic circuit is directly related to the algebraic expression.</a:t>
            </a:r>
          </a:p>
          <a:p>
            <a:pPr marL="363538" lvl="1" indent="-363538" algn="just">
              <a:lnSpc>
                <a:spcPct val="100000"/>
              </a:lnSpc>
              <a:spcBef>
                <a:spcPts val="1800"/>
              </a:spcBef>
              <a:buClrTx/>
              <a:buSzPct val="125000"/>
              <a:defRPr/>
            </a:pPr>
            <a:r>
              <a:rPr lang="en-US" dirty="0"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Simplification can be done using algebraic manipulation, but it has issues:</a:t>
            </a:r>
          </a:p>
          <a:p>
            <a:pPr marL="715963" indent="-266700" algn="just">
              <a:lnSpc>
                <a:spcPct val="100000"/>
              </a:lnSpc>
              <a:spcBef>
                <a:spcPct val="30000"/>
              </a:spcBef>
              <a:buClrTx/>
              <a:defRPr/>
            </a:pPr>
            <a:r>
              <a:rPr lang="en-US" sz="2200" dirty="0"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How to know succeeding steps in the manipulative process</a:t>
            </a:r>
          </a:p>
          <a:p>
            <a:pPr marL="715963" indent="-266700" algn="just">
              <a:lnSpc>
                <a:spcPct val="100000"/>
              </a:lnSpc>
              <a:spcBef>
                <a:spcPct val="30000"/>
              </a:spcBef>
              <a:buClrTx/>
              <a:defRPr/>
            </a:pPr>
            <a:r>
              <a:rPr lang="en-US" sz="2200" dirty="0"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Difficult to determine whether the simplest expression has been achieved.</a:t>
            </a:r>
          </a:p>
          <a:p>
            <a:pPr marL="363538" lvl="1" indent="-363538" algn="just">
              <a:lnSpc>
                <a:spcPct val="100000"/>
              </a:lnSpc>
              <a:spcBef>
                <a:spcPts val="1800"/>
              </a:spcBef>
              <a:buSzPct val="125000"/>
              <a:defRPr/>
            </a:pPr>
            <a:r>
              <a:rPr lang="en-GB" dirty="0"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To obtain the simplest implementation for a given function, we will cover a graphical technique using Karnaugh maps (K-maps)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760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02BDD22D-035D-CD4B-810A-AA7D7291AE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>
              <a:spcAft>
                <a:spcPts val="0"/>
              </a:spcAft>
            </a:pPr>
            <a:r>
              <a:rPr lang="en-US" b="1" u="sng" dirty="0">
                <a:solidFill>
                  <a:srgbClr val="2C3E50"/>
                </a:solidFill>
                <a:latin typeface="open sans" panose="020B0606030504020204" pitchFamily="34" charset="0"/>
              </a:rPr>
              <a:t>CHAPTER 4</a:t>
            </a:r>
          </a:p>
          <a:p>
            <a:pPr fontAlgn="base">
              <a:spcAft>
                <a:spcPts val="0"/>
              </a:spcAft>
            </a:pPr>
            <a:r>
              <a:rPr lang="en-US" b="1" dirty="0">
                <a:solidFill>
                  <a:srgbClr val="333333"/>
                </a:solidFill>
                <a:latin typeface="Arial" panose="020B0604020202020204" pitchFamily="34" charset="0"/>
              </a:rPr>
              <a:t>Combinational Logic</a:t>
            </a:r>
          </a:p>
          <a:p>
            <a:pPr fontAlgn="base">
              <a:spcAft>
                <a:spcPts val="0"/>
              </a:spcAft>
            </a:pPr>
            <a:endParaRPr lang="en-US" b="1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algn="l" fontAlgn="base">
              <a:spcBef>
                <a:spcPts val="575"/>
              </a:spcBef>
              <a:spcAft>
                <a:spcPts val="0"/>
              </a:spcAft>
            </a:pPr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Introduction, Combination Circuits, Analysis Procedure, Design Procedure, Binary Adder-Subtractor, Decoders, Encoders, Multiplexers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7019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7D2ABD04-6849-CF0F-B511-24260915C1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combinational logic circuit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connected arrangement of:</a:t>
            </a:r>
          </a:p>
          <a:p>
            <a:pPr lvl="1" algn="just"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set of n Boolean inputs,</a:t>
            </a:r>
          </a:p>
          <a:p>
            <a:pPr lvl="1" algn="just"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set of m Boolean outputs, and</a:t>
            </a:r>
          </a:p>
          <a:p>
            <a:pPr lvl="1" algn="just"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Logic gates and interconnections</a:t>
            </a:r>
          </a:p>
          <a:p>
            <a:endParaRPr lang="en-US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68B2F6B4-10FA-B9C4-B344-EA5C975D5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21107" y="3265399"/>
            <a:ext cx="5770563" cy="1612900"/>
          </a:xfrm>
          <a:prstGeom prst="rect">
            <a:avLst/>
          </a:prstGeom>
          <a:noFill/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1591DE00-0228-165B-1362-57DAD5200E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2676" y="5203726"/>
            <a:ext cx="46474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dirty="0">
                <a:latin typeface="Arial" panose="020B0604020202020204" pitchFamily="34" charset="0"/>
              </a:rPr>
              <a:t>Block Diagram of Combinational Circuit</a:t>
            </a:r>
          </a:p>
        </p:txBody>
      </p:sp>
    </p:spTree>
    <p:extLst>
      <p:ext uri="{BB962C8B-B14F-4D97-AF65-F5344CB8AC3E}">
        <p14:creationId xmlns:p14="http://schemas.microsoft.com/office/powerpoint/2010/main" val="27378287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E742F5B9-0E20-5352-2906-C7CABD0353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>
              <a:spcAft>
                <a:spcPts val="0"/>
              </a:spcAft>
            </a:pPr>
            <a:r>
              <a:rPr lang="en-US" b="1" u="sng" dirty="0">
                <a:solidFill>
                  <a:srgbClr val="2C3E50"/>
                </a:solidFill>
                <a:latin typeface="open sans" panose="020B0606030504020204" pitchFamily="34" charset="0"/>
              </a:rPr>
              <a:t>CHAPTER 5</a:t>
            </a:r>
          </a:p>
          <a:p>
            <a:pPr fontAlgn="base"/>
            <a:r>
              <a:rPr lang="en-US" b="1" dirty="0">
                <a:solidFill>
                  <a:srgbClr val="333333"/>
                </a:solidFill>
                <a:latin typeface="Arial" panose="020B0604020202020204" pitchFamily="34" charset="0"/>
              </a:rPr>
              <a:t>Synchronous Sequential Logic</a:t>
            </a:r>
          </a:p>
          <a:p>
            <a:pPr algn="l"/>
            <a:endParaRPr lang="en-US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algn="l"/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Introduction, Sequential Circuits, Storage Element: Latches and Flip-Flops, Analysis of Clocked Sequential Circuits , Design Procedure</a:t>
            </a:r>
          </a:p>
          <a:p>
            <a:pPr fontAlgn="base">
              <a:spcAft>
                <a:spcPts val="0"/>
              </a:spcAft>
            </a:pPr>
            <a:endParaRPr lang="en-US" b="1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4713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0618E570-E00C-8695-D050-298D593B25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sequential circuit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consists of a combinational circuit to which memory elements are connected to form a feedback path.</a:t>
            </a:r>
            <a:endParaRPr lang="en-US" altLang="en-US" sz="2400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3" name="Picture 2" descr="AADZMBV0.jpg">
            <a:extLst>
              <a:ext uri="{FF2B5EF4-FFF2-40B4-BE49-F238E27FC236}">
                <a16:creationId xmlns:a16="http://schemas.microsoft.com/office/drawing/2014/main" id="{5DB7F7C2-36B5-90AA-CF1E-CCA6C4E29A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53"/>
          <a:stretch/>
        </p:blipFill>
        <p:spPr bwMode="auto">
          <a:xfrm>
            <a:off x="2247304" y="2769060"/>
            <a:ext cx="7697391" cy="1884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65433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F6E680FE-70CF-ECBA-DA0F-59C74B5FD6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>
              <a:spcAft>
                <a:spcPts val="0"/>
              </a:spcAft>
            </a:pPr>
            <a:r>
              <a:rPr lang="en-US" b="1" u="sng" dirty="0">
                <a:solidFill>
                  <a:srgbClr val="2C3E50"/>
                </a:solidFill>
                <a:latin typeface="open sans" panose="020B0606030504020204" pitchFamily="34" charset="0"/>
              </a:rPr>
              <a:t>CHAPTER 6</a:t>
            </a:r>
          </a:p>
          <a:p>
            <a:pPr fontAlgn="base"/>
            <a:r>
              <a:rPr lang="en-US" b="1" dirty="0">
                <a:solidFill>
                  <a:srgbClr val="333333"/>
                </a:solidFill>
                <a:latin typeface="Arial" panose="020B0604020202020204" pitchFamily="34" charset="0"/>
              </a:rPr>
              <a:t>Hardware Simulation</a:t>
            </a:r>
          </a:p>
          <a:p>
            <a:pPr algn="l"/>
            <a:endParaRPr lang="en-US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Use simulation software such as Logisim, HDL for developing and testing digital logic circuits.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0269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>
            <a:extLst>
              <a:ext uri="{FF2B5EF4-FFF2-40B4-BE49-F238E27FC236}">
                <a16:creationId xmlns:a16="http://schemas.microsoft.com/office/drawing/2014/main" id="{4E968D2A-7C76-6F34-2486-19EE566004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5FC95C8E-2C47-9BB4-4FDC-6388204B42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225" y="1774338"/>
            <a:ext cx="7029450" cy="371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63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مخصص 1">
      <a:dk1>
        <a:sysClr val="windowText" lastClr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1834</TotalTime>
  <Words>849</Words>
  <Application>Microsoft Office PowerPoint</Application>
  <PresentationFormat>شاشة عريضة</PresentationFormat>
  <Paragraphs>93</Paragraphs>
  <Slides>19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10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19</vt:i4>
      </vt:variant>
    </vt:vector>
  </HeadingPairs>
  <TitlesOfParts>
    <vt:vector size="30" baseType="lpstr">
      <vt:lpstr>Arial</vt:lpstr>
      <vt:lpstr>Arial</vt:lpstr>
      <vt:lpstr>Calibri</vt:lpstr>
      <vt:lpstr>Calibri Light</vt:lpstr>
      <vt:lpstr>Noto Sans Symbols</vt:lpstr>
      <vt:lpstr>Open Sans</vt:lpstr>
      <vt:lpstr>Questrial</vt:lpstr>
      <vt:lpstr>Symbol</vt:lpstr>
      <vt:lpstr>Tahoma</vt:lpstr>
      <vt:lpstr>Times New Roman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Alaa Amin</cp:lastModifiedBy>
  <cp:revision>19</cp:revision>
  <dcterms:created xsi:type="dcterms:W3CDTF">2023-05-27T09:20:30Z</dcterms:created>
  <dcterms:modified xsi:type="dcterms:W3CDTF">2023-06-01T03:23:35Z</dcterms:modified>
</cp:coreProperties>
</file>