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13" r:id="rId3"/>
    <p:sldId id="256" r:id="rId4"/>
    <p:sldId id="482" r:id="rId5"/>
    <p:sldId id="533" r:id="rId6"/>
    <p:sldId id="534" r:id="rId7"/>
    <p:sldId id="484" r:id="rId8"/>
    <p:sldId id="535" r:id="rId9"/>
    <p:sldId id="536" r:id="rId10"/>
    <p:sldId id="486" r:id="rId11"/>
    <p:sldId id="537" r:id="rId12"/>
    <p:sldId id="487" r:id="rId13"/>
    <p:sldId id="488" r:id="rId14"/>
    <p:sldId id="523" r:id="rId15"/>
    <p:sldId id="524" r:id="rId16"/>
    <p:sldId id="489" r:id="rId17"/>
    <p:sldId id="491" r:id="rId18"/>
    <p:sldId id="541" r:id="rId19"/>
    <p:sldId id="492" r:id="rId20"/>
    <p:sldId id="493" r:id="rId21"/>
    <p:sldId id="544" r:id="rId22"/>
    <p:sldId id="495" r:id="rId23"/>
    <p:sldId id="496" r:id="rId24"/>
    <p:sldId id="528" r:id="rId25"/>
    <p:sldId id="497" r:id="rId26"/>
    <p:sldId id="498" r:id="rId27"/>
    <p:sldId id="499" r:id="rId28"/>
    <p:sldId id="500" r:id="rId29"/>
    <p:sldId id="560" r:id="rId30"/>
    <p:sldId id="561" r:id="rId31"/>
    <p:sldId id="501" r:id="rId32"/>
    <p:sldId id="502" r:id="rId33"/>
    <p:sldId id="503" r:id="rId34"/>
    <p:sldId id="505" r:id="rId35"/>
    <p:sldId id="507" r:id="rId36"/>
    <p:sldId id="508" r:id="rId37"/>
    <p:sldId id="564" r:id="rId38"/>
    <p:sldId id="510" r:id="rId39"/>
    <p:sldId id="550" r:id="rId40"/>
    <p:sldId id="511" r:id="rId41"/>
    <p:sldId id="512" r:id="rId42"/>
    <p:sldId id="513" r:id="rId43"/>
    <p:sldId id="515" r:id="rId44"/>
    <p:sldId id="516" r:id="rId45"/>
    <p:sldId id="532" r:id="rId46"/>
    <p:sldId id="559" r:id="rId47"/>
    <p:sldId id="490" r:id="rId48"/>
    <p:sldId id="520" r:id="rId49"/>
    <p:sldId id="551" r:id="rId50"/>
    <p:sldId id="521" r:id="rId51"/>
    <p:sldId id="553" r:id="rId52"/>
    <p:sldId id="5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482"/>
            <p14:sldId id="533"/>
            <p14:sldId id="534"/>
            <p14:sldId id="484"/>
            <p14:sldId id="535"/>
            <p14:sldId id="536"/>
            <p14:sldId id="486"/>
            <p14:sldId id="537"/>
            <p14:sldId id="487"/>
            <p14:sldId id="488"/>
            <p14:sldId id="523"/>
            <p14:sldId id="524"/>
            <p14:sldId id="489"/>
            <p14:sldId id="491"/>
            <p14:sldId id="541"/>
            <p14:sldId id="492"/>
            <p14:sldId id="493"/>
            <p14:sldId id="544"/>
            <p14:sldId id="495"/>
            <p14:sldId id="496"/>
            <p14:sldId id="528"/>
            <p14:sldId id="497"/>
            <p14:sldId id="498"/>
            <p14:sldId id="499"/>
            <p14:sldId id="500"/>
            <p14:sldId id="560"/>
            <p14:sldId id="561"/>
            <p14:sldId id="501"/>
            <p14:sldId id="502"/>
            <p14:sldId id="503"/>
            <p14:sldId id="505"/>
            <p14:sldId id="507"/>
            <p14:sldId id="508"/>
            <p14:sldId id="564"/>
            <p14:sldId id="510"/>
            <p14:sldId id="550"/>
            <p14:sldId id="511"/>
            <p14:sldId id="512"/>
            <p14:sldId id="513"/>
            <p14:sldId id="515"/>
            <p14:sldId id="516"/>
            <p14:sldId id="532"/>
            <p14:sldId id="559"/>
            <p14:sldId id="490"/>
            <p14:sldId id="520"/>
            <p14:sldId id="551"/>
            <p14:sldId id="521"/>
            <p14:sldId id="553"/>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varScale="1">
        <p:scale>
          <a:sx n="108" d="100"/>
          <a:sy n="108" d="100"/>
        </p:scale>
        <p:origin x="9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299910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379137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244891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7341961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54669" y="2417006"/>
            <a:ext cx="7396577"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Strategies for </a:t>
            </a:r>
          </a:p>
          <a:p>
            <a:pPr algn="ctr"/>
            <a:r>
              <a:rPr lang="en-US" sz="4400" b="1" dirty="0">
                <a:solidFill>
                  <a:srgbClr val="8E5A6D"/>
                </a:solidFill>
                <a:latin typeface="Tajawal Medium" panose="00000600000000000000" pitchFamily="2" charset="-78"/>
                <a:cs typeface="Tajawal Medium" panose="00000600000000000000" pitchFamily="2" charset="-78"/>
              </a:rPr>
              <a:t>Recognizing Opportunities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287"/>
    </mc:Choice>
    <mc:Fallback xmlns="">
      <p:transition spd="slow" advTm="242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075837" y="2447932"/>
            <a:ext cx="8959644" cy="4401205"/>
          </a:xfrm>
          <a:prstGeom prst="rect">
            <a:avLst/>
          </a:prstGeom>
          <a:noFill/>
        </p:spPr>
        <p:txBody>
          <a:bodyPr wrap="square" rtlCol="0">
            <a:spAutoFit/>
          </a:bodyPr>
          <a:lstStyle/>
          <a:p>
            <a:pPr algn="just"/>
            <a:r>
              <a:rPr lang="en-US" sz="2000" b="1" i="0" dirty="0">
                <a:solidFill>
                  <a:schemeClr val="tx2"/>
                </a:solidFill>
                <a:effectLst/>
                <a:latin typeface="ArialMT"/>
              </a:rPr>
              <a:t>1. Understand the role of creative thinking and behavior as entrepreneurs discover and refine entrepreneurial opportunities.</a:t>
            </a:r>
          </a:p>
          <a:p>
            <a:pPr algn="just"/>
            <a:r>
              <a:rPr lang="en-US" sz="2000" b="1" i="0" dirty="0">
                <a:solidFill>
                  <a:schemeClr val="accent1"/>
                </a:solidFill>
                <a:effectLst/>
                <a:latin typeface="ArialMT"/>
              </a:rPr>
              <a:t>2. Know the three strategies for innovation available to entrepreneurs.</a:t>
            </a:r>
          </a:p>
          <a:p>
            <a:pPr algn="just"/>
            <a:r>
              <a:rPr lang="en-US" sz="2000" b="1" i="0" dirty="0">
                <a:solidFill>
                  <a:schemeClr val="tx2"/>
                </a:solidFill>
                <a:effectLst/>
                <a:latin typeface="ArialMT"/>
              </a:rPr>
              <a:t>3. Enhance the entrepreneurial mind-set necessary to recognize opportunities</a:t>
            </a:r>
          </a:p>
          <a:p>
            <a:pPr algn="just"/>
            <a:r>
              <a:rPr lang="en-US" sz="2000" b="1" i="0" dirty="0">
                <a:solidFill>
                  <a:schemeClr val="accent1"/>
                </a:solidFill>
                <a:effectLst/>
                <a:latin typeface="ArialMT"/>
              </a:rPr>
              <a:t>4.Use the model of opportunity identification, including scanning the environment; discovering needs, problems, and opportunities in the industry and marketplace; and generating ideas for new products, services, technologies, and processes.</a:t>
            </a:r>
          </a:p>
          <a:p>
            <a:pPr algn="just"/>
            <a:r>
              <a:rPr lang="en-US" sz="2000" b="1" i="0" dirty="0">
                <a:solidFill>
                  <a:schemeClr val="tx2"/>
                </a:solidFill>
                <a:effectLst/>
                <a:latin typeface="ArialMT"/>
              </a:rPr>
              <a:t>5. Learn the sources of ideas and opportunities for new ventures.</a:t>
            </a:r>
          </a:p>
          <a:p>
            <a:pPr algn="just"/>
            <a:r>
              <a:rPr lang="en-US" sz="2000" b="1" i="0" dirty="0">
                <a:solidFill>
                  <a:schemeClr val="accent1"/>
                </a:solidFill>
                <a:effectLst/>
                <a:latin typeface="ArialMT"/>
              </a:rPr>
              <a:t>6. Learn and conduct the Opportunity SEARCH process for idea generation.</a:t>
            </a:r>
          </a:p>
          <a:p>
            <a:pPr algn="just"/>
            <a:r>
              <a:rPr lang="en-US" sz="2000" b="1" i="0" dirty="0">
                <a:solidFill>
                  <a:schemeClr val="tx2"/>
                </a:solidFill>
                <a:effectLst/>
                <a:latin typeface="ArialMT"/>
              </a:rPr>
              <a:t>7. Build an entrepreneurial culture that supports creativity and innovation.</a:t>
            </a:r>
            <a:r>
              <a:rPr lang="en-US" sz="2000" b="1" dirty="0">
                <a:solidFill>
                  <a:schemeClr val="tx2"/>
                </a:solidFill>
              </a:rPr>
              <a:t>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32264" y="6480958"/>
            <a:ext cx="1879649" cy="30923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1729"/>
    </mc:Choice>
    <mc:Fallback xmlns="">
      <p:transition spd="slow" advTm="14172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73563"/>
            <a:ext cx="9893651" cy="4585871"/>
          </a:xfrm>
          <a:prstGeom prst="rect">
            <a:avLst/>
          </a:prstGeom>
          <a:noFill/>
        </p:spPr>
        <p:txBody>
          <a:bodyPr wrap="square" rtlCol="0">
            <a:spAutoFit/>
          </a:bodyPr>
          <a:lstStyle/>
          <a:p>
            <a:r>
              <a:rPr lang="en-US" sz="3200" b="1" i="0" dirty="0">
                <a:solidFill>
                  <a:srgbClr val="333333"/>
                </a:solidFill>
                <a:effectLst/>
              </a:rPr>
              <a:t>Creativity and Entrepreneurship: Turning Ideas into New Venture Opportunities</a:t>
            </a:r>
          </a:p>
          <a:p>
            <a:endParaRPr lang="en-US" sz="3200" b="1" i="0" dirty="0">
              <a:solidFill>
                <a:srgbClr val="333333"/>
              </a:solidFill>
              <a:effectLst/>
            </a:endParaRPr>
          </a:p>
          <a:p>
            <a:pPr marL="285750" indent="-285750" algn="just">
              <a:buFont typeface="Arial" panose="020B0604020202020204" pitchFamily="34" charset="0"/>
              <a:buChar char="•"/>
            </a:pPr>
            <a:r>
              <a:rPr lang="en-US" sz="2800" b="0" i="0" dirty="0">
                <a:solidFill>
                  <a:srgbClr val="333333"/>
                </a:solidFill>
                <a:effectLst/>
                <a:latin typeface="ArialMT"/>
              </a:rPr>
              <a:t>All </a:t>
            </a:r>
            <a:r>
              <a:rPr lang="en-US" sz="2800" b="0" i="0" dirty="0">
                <a:solidFill>
                  <a:srgbClr val="FF0000"/>
                </a:solidFill>
                <a:effectLst/>
                <a:latin typeface="ArialMT"/>
              </a:rPr>
              <a:t>successful businesses began</a:t>
            </a:r>
            <a:r>
              <a:rPr lang="en-US" sz="2800" b="0" i="0" dirty="0">
                <a:solidFill>
                  <a:srgbClr val="333333"/>
                </a:solidFill>
                <a:effectLst/>
                <a:latin typeface="ArialMT"/>
              </a:rPr>
              <a:t> with the foundation of</a:t>
            </a:r>
            <a:r>
              <a:rPr lang="en-US" sz="2800" b="0" i="0" dirty="0">
                <a:solidFill>
                  <a:srgbClr val="FF0000"/>
                </a:solidFill>
                <a:effectLst/>
                <a:latin typeface="ArialMT"/>
              </a:rPr>
              <a:t> a good idea</a:t>
            </a:r>
            <a:r>
              <a:rPr lang="en-US" sz="2800" b="0" i="0" dirty="0">
                <a:solidFill>
                  <a:srgbClr val="333333"/>
                </a:solidFill>
                <a:effectLst/>
                <a:latin typeface="ArialMT"/>
              </a:rPr>
              <a:t>. </a:t>
            </a:r>
          </a:p>
          <a:p>
            <a:pPr marL="285750" indent="-285750" algn="just">
              <a:buFont typeface="Arial" panose="020B0604020202020204" pitchFamily="34" charset="0"/>
              <a:buChar char="•"/>
            </a:pPr>
            <a:endParaRPr lang="en-US" sz="2800" b="0" i="0" dirty="0">
              <a:solidFill>
                <a:srgbClr val="333333"/>
              </a:solidFill>
              <a:effectLst/>
              <a:latin typeface="ArialMT"/>
            </a:endParaRPr>
          </a:p>
          <a:p>
            <a:pPr marL="285750" indent="-285750" algn="just">
              <a:buFont typeface="Arial" panose="020B0604020202020204" pitchFamily="34" charset="0"/>
              <a:buChar char="•"/>
            </a:pPr>
            <a:r>
              <a:rPr lang="en-US" sz="2800" b="0" i="0" dirty="0">
                <a:solidFill>
                  <a:srgbClr val="333333"/>
                </a:solidFill>
                <a:effectLst/>
                <a:latin typeface="ArialMT"/>
              </a:rPr>
              <a:t>The </a:t>
            </a:r>
            <a:r>
              <a:rPr lang="en-US" sz="2800" b="1" i="0" dirty="0">
                <a:solidFill>
                  <a:srgbClr val="FF0000"/>
                </a:solidFill>
                <a:effectLst/>
                <a:latin typeface="ArialMT"/>
              </a:rPr>
              <a:t>idea</a:t>
            </a:r>
            <a:r>
              <a:rPr lang="en-US" sz="2800" b="1" i="0" dirty="0">
                <a:solidFill>
                  <a:srgbClr val="333333"/>
                </a:solidFill>
                <a:effectLst/>
                <a:latin typeface="ArialMT"/>
              </a:rPr>
              <a:t> </a:t>
            </a:r>
            <a:r>
              <a:rPr lang="en-US" sz="2800" b="0" i="0" dirty="0">
                <a:solidFill>
                  <a:srgbClr val="333333"/>
                </a:solidFill>
                <a:effectLst/>
                <a:latin typeface="ArialMT"/>
              </a:rPr>
              <a:t>may first have been just a glimmer, an </a:t>
            </a:r>
            <a:r>
              <a:rPr lang="en-US" sz="2800" b="0" i="0" u="sng" dirty="0">
                <a:solidFill>
                  <a:srgbClr val="FF0000"/>
                </a:solidFill>
                <a:effectLst/>
                <a:latin typeface="ArialMT"/>
              </a:rPr>
              <a:t>unorganized series of thoughts or insights </a:t>
            </a:r>
            <a:r>
              <a:rPr lang="en-US" sz="2800" b="0" i="0" dirty="0">
                <a:solidFill>
                  <a:srgbClr val="333333"/>
                </a:solidFill>
                <a:effectLst/>
                <a:latin typeface="ArialMT"/>
              </a:rPr>
              <a:t>that are then </a:t>
            </a:r>
            <a:r>
              <a:rPr lang="en-US" sz="2800" b="0" i="0" dirty="0">
                <a:solidFill>
                  <a:srgbClr val="FF0000"/>
                </a:solidFill>
                <a:effectLst/>
                <a:latin typeface="ArialMT"/>
              </a:rPr>
              <a:t>refined</a:t>
            </a:r>
            <a:r>
              <a:rPr lang="en-US" sz="2800" b="0" i="0" dirty="0">
                <a:solidFill>
                  <a:srgbClr val="333333"/>
                </a:solidFill>
                <a:effectLst/>
                <a:latin typeface="ArialMT"/>
              </a:rPr>
              <a:t> to determine if they can be formed into a viable new venture opportunity.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73503"/>
    </mc:Choice>
    <mc:Fallback xmlns="">
      <p:transition spd="slow" advTm="735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marL="285750" indent="-285750" algn="just">
              <a:buFont typeface="Arial" panose="020B0604020202020204" pitchFamily="34" charset="0"/>
              <a:buChar char="•"/>
            </a:pPr>
            <a:r>
              <a:rPr lang="en-US" sz="2800" b="0" i="0" dirty="0">
                <a:solidFill>
                  <a:srgbClr val="333333"/>
                </a:solidFill>
                <a:effectLst/>
                <a:latin typeface="ArialMT"/>
              </a:rPr>
              <a:t>Entrepreneurships are built on the generation of novel and useful ideas.</a:t>
            </a:r>
          </a:p>
          <a:p>
            <a:pPr marL="285750" indent="-285750" algn="just">
              <a:buFont typeface="Arial" panose="020B0604020202020204" pitchFamily="34" charset="0"/>
              <a:buChar char="•"/>
            </a:pPr>
            <a:endParaRPr lang="en-US" sz="2800" b="0" i="0" dirty="0">
              <a:solidFill>
                <a:srgbClr val="333333"/>
              </a:solidFill>
              <a:effectLst/>
              <a:latin typeface="ArialMT"/>
            </a:endParaRPr>
          </a:p>
          <a:p>
            <a:pPr marL="285750" indent="-285750" algn="just">
              <a:buFont typeface="Arial" panose="020B0604020202020204" pitchFamily="34" charset="0"/>
              <a:buChar char="•"/>
            </a:pPr>
            <a:r>
              <a:rPr lang="en-US" sz="2800" b="0" i="0" dirty="0">
                <a:solidFill>
                  <a:srgbClr val="333333"/>
                </a:solidFill>
                <a:effectLst/>
                <a:latin typeface="ArialMT"/>
              </a:rPr>
              <a:t>An </a:t>
            </a:r>
            <a:r>
              <a:rPr lang="en-US" sz="2800" b="0" i="0" u="sng" dirty="0">
                <a:solidFill>
                  <a:srgbClr val="FF0000"/>
                </a:solidFill>
                <a:effectLst/>
                <a:latin typeface="ArialMT"/>
              </a:rPr>
              <a:t>idea, opportunity, or solution is </a:t>
            </a:r>
            <a:r>
              <a:rPr lang="en-US" sz="2800" b="1" i="0" u="sng" dirty="0">
                <a:solidFill>
                  <a:srgbClr val="FF0000"/>
                </a:solidFill>
                <a:effectLst/>
                <a:latin typeface="ArialMT"/>
              </a:rPr>
              <a:t>creative</a:t>
            </a:r>
            <a:r>
              <a:rPr lang="en-US" sz="2800" b="0" i="0" dirty="0">
                <a:solidFill>
                  <a:srgbClr val="333333"/>
                </a:solidFill>
                <a:effectLst/>
                <a:latin typeface="ArialMT"/>
              </a:rPr>
              <a:t>, </a:t>
            </a:r>
            <a:r>
              <a:rPr lang="en-US" sz="2800" b="0" i="0" u="sng" dirty="0">
                <a:solidFill>
                  <a:srgbClr val="333333"/>
                </a:solidFill>
                <a:effectLst/>
                <a:latin typeface="ArialMT"/>
              </a:rPr>
              <a:t>if it is novel and useful.</a:t>
            </a:r>
          </a:p>
          <a:p>
            <a:pPr marL="285750" indent="-285750" algn="just">
              <a:buFont typeface="Arial" panose="020B0604020202020204" pitchFamily="34" charset="0"/>
              <a:buChar char="•"/>
            </a:pPr>
            <a:endParaRPr lang="en-US" sz="2800" b="0" i="0" u="sng" dirty="0">
              <a:solidFill>
                <a:srgbClr val="333333"/>
              </a:solidFill>
              <a:effectLst/>
              <a:latin typeface="ArialMT"/>
            </a:endParaRPr>
          </a:p>
          <a:p>
            <a:pPr marL="285750" indent="-285750" algn="just">
              <a:buFont typeface="Arial" panose="020B0604020202020204" pitchFamily="34" charset="0"/>
              <a:buChar char="•"/>
            </a:pPr>
            <a:r>
              <a:rPr lang="en-US" sz="2800" b="1" i="0" dirty="0">
                <a:solidFill>
                  <a:srgbClr val="FF0000"/>
                </a:solidFill>
                <a:effectLst/>
                <a:latin typeface="ArialMT"/>
              </a:rPr>
              <a:t>Creativity</a:t>
            </a:r>
            <a:r>
              <a:rPr lang="en-US" sz="2800" b="0" i="0" dirty="0">
                <a:solidFill>
                  <a:srgbClr val="333333"/>
                </a:solidFill>
                <a:effectLst/>
                <a:latin typeface="ArialMT"/>
              </a:rPr>
              <a:t>, part of the entrepreneurial mind-set, </a:t>
            </a:r>
            <a:r>
              <a:rPr lang="en-US" sz="2800" b="0" i="0" dirty="0">
                <a:solidFill>
                  <a:srgbClr val="FF0000"/>
                </a:solidFill>
                <a:effectLst/>
                <a:latin typeface="ArialMT"/>
              </a:rPr>
              <a:t>is one of the </a:t>
            </a:r>
            <a:r>
              <a:rPr lang="en-US" sz="2800" b="0" i="0" u="sng" dirty="0">
                <a:solidFill>
                  <a:srgbClr val="FF0000"/>
                </a:solidFill>
                <a:effectLst/>
                <a:latin typeface="ArialMT"/>
              </a:rPr>
              <a:t>most fundamental dimensions of strategic entrepreneurship. </a:t>
            </a:r>
          </a:p>
          <a:p>
            <a:endParaRPr lang="en-US" sz="2800" u="sng" dirty="0">
              <a:solidFill>
                <a:srgbClr val="333333"/>
              </a:solidFill>
              <a:latin typeface="ArialM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64644801"/>
      </p:ext>
    </p:extLst>
  </p:cSld>
  <p:clrMapOvr>
    <a:masterClrMapping/>
  </p:clrMapOvr>
  <mc:AlternateContent xmlns:mc="http://schemas.openxmlformats.org/markup-compatibility/2006" xmlns:p14="http://schemas.microsoft.com/office/powerpoint/2010/main">
    <mc:Choice Requires="p14">
      <p:transition spd="slow" p14:dur="2000" advTm="61547"/>
    </mc:Choice>
    <mc:Fallback xmlns="">
      <p:transition spd="slow" advTm="615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1792"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792" y="1428065"/>
            <a:ext cx="10079071" cy="4401205"/>
          </a:xfrm>
          <a:prstGeom prst="rect">
            <a:avLst/>
          </a:prstGeom>
          <a:noFill/>
        </p:spPr>
        <p:txBody>
          <a:bodyPr wrap="square" rtlCol="0">
            <a:spAutoFit/>
          </a:bodyPr>
          <a:lstStyle/>
          <a:p>
            <a:pPr algn="just"/>
            <a:r>
              <a:rPr lang="en-US" sz="2400" b="1" i="0" u="sng" dirty="0">
                <a:solidFill>
                  <a:schemeClr val="accent1"/>
                </a:solidFill>
                <a:effectLst/>
                <a:latin typeface="ArialMT"/>
              </a:rPr>
              <a:t>Consider all the ways entrepreneurs need to use creativity:</a:t>
            </a:r>
            <a:r>
              <a:rPr lang="en-US" sz="2400" b="1" u="sng" dirty="0">
                <a:solidFill>
                  <a:schemeClr val="accent1"/>
                </a:solidFill>
              </a:rPr>
              <a:t> </a:t>
            </a:r>
          </a:p>
          <a:p>
            <a:pPr marL="342900" indent="-342900" algn="just">
              <a:buFont typeface="+mj-lt"/>
              <a:buAutoNum type="arabicParenR"/>
            </a:pPr>
            <a:r>
              <a:rPr lang="en-US" sz="3200" b="1" dirty="0"/>
              <a:t>Generating ideas </a:t>
            </a:r>
            <a:r>
              <a:rPr lang="en-US" sz="3200" dirty="0"/>
              <a:t>for new (or improved) products, services, technologies, and processes.</a:t>
            </a:r>
          </a:p>
          <a:p>
            <a:pPr marL="342900" indent="-342900" algn="just">
              <a:buFont typeface="+mj-lt"/>
              <a:buAutoNum type="arabicParenR"/>
            </a:pPr>
            <a:r>
              <a:rPr lang="en-US" sz="3200" b="1" dirty="0"/>
              <a:t>Finding</a:t>
            </a:r>
            <a:r>
              <a:rPr lang="en-US" sz="3200" dirty="0"/>
              <a:t> an identifiable</a:t>
            </a:r>
            <a:r>
              <a:rPr lang="en-US" sz="3200" b="1" dirty="0"/>
              <a:t> market </a:t>
            </a:r>
            <a:r>
              <a:rPr lang="en-US" sz="3200" dirty="0"/>
              <a:t>to which the products and services will appeal.</a:t>
            </a:r>
          </a:p>
          <a:p>
            <a:pPr marL="342900" indent="-342900" algn="just">
              <a:buFont typeface="+mj-lt"/>
              <a:buAutoNum type="arabicParenR"/>
            </a:pPr>
            <a:r>
              <a:rPr lang="en-US" sz="3200" b="1" dirty="0"/>
              <a:t>Identifying a problem </a:t>
            </a:r>
            <a:r>
              <a:rPr lang="en-US" sz="3200" dirty="0"/>
              <a:t>that calls out for an innovative solution.</a:t>
            </a:r>
          </a:p>
          <a:p>
            <a:pPr marL="342900" indent="-342900" algn="just">
              <a:buFont typeface="+mj-lt"/>
              <a:buAutoNum type="arabicParenR"/>
            </a:pPr>
            <a:r>
              <a:rPr lang="en-US" sz="3200" b="1" dirty="0"/>
              <a:t>Determining</a:t>
            </a:r>
            <a:r>
              <a:rPr lang="en-US" sz="3200" dirty="0"/>
              <a:t> how to </a:t>
            </a:r>
            <a:r>
              <a:rPr lang="en-US" sz="3200" b="1" dirty="0"/>
              <a:t>implement</a:t>
            </a:r>
            <a:r>
              <a:rPr lang="en-US" sz="3200" dirty="0"/>
              <a:t> the </a:t>
            </a:r>
            <a:r>
              <a:rPr lang="en-US" sz="3200" b="1" dirty="0"/>
              <a:t>opportunities</a:t>
            </a:r>
            <a:r>
              <a:rPr lang="en-US" sz="3200" dirty="0"/>
              <a:t> they identify.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67102976"/>
      </p:ext>
    </p:extLst>
  </p:cSld>
  <p:clrMapOvr>
    <a:masterClrMapping/>
  </p:clrMapOvr>
  <mc:AlternateContent xmlns:mc="http://schemas.openxmlformats.org/markup-compatibility/2006" xmlns:p14="http://schemas.microsoft.com/office/powerpoint/2010/main">
    <mc:Choice Requires="p14">
      <p:transition spd="slow" p14:dur="2000" advTm="59087"/>
    </mc:Choice>
    <mc:Fallback xmlns="">
      <p:transition spd="slow" advTm="5908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1792"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792" y="1428065"/>
            <a:ext cx="10079071" cy="4401205"/>
          </a:xfrm>
          <a:prstGeom prst="rect">
            <a:avLst/>
          </a:prstGeom>
          <a:noFill/>
        </p:spPr>
        <p:txBody>
          <a:bodyPr wrap="square" rtlCol="0">
            <a:spAutoFit/>
          </a:bodyPr>
          <a:lstStyle/>
          <a:p>
            <a:pPr algn="just"/>
            <a:r>
              <a:rPr lang="en-US" sz="2400" b="1" i="0" u="sng" dirty="0">
                <a:solidFill>
                  <a:schemeClr val="accent1"/>
                </a:solidFill>
                <a:effectLst/>
                <a:latin typeface="ArialMT"/>
              </a:rPr>
              <a:t>Consider all the ways entrepreneurs need to use creativity:</a:t>
            </a:r>
            <a:r>
              <a:rPr lang="en-US" sz="2400" b="1" u="sng" dirty="0">
                <a:solidFill>
                  <a:schemeClr val="accent1"/>
                </a:solidFill>
              </a:rPr>
              <a:t> </a:t>
            </a:r>
          </a:p>
          <a:p>
            <a:pPr algn="just"/>
            <a:r>
              <a:rPr lang="en-US" sz="3200" dirty="0"/>
              <a:t>5) </a:t>
            </a:r>
            <a:r>
              <a:rPr lang="en-US" sz="3200" b="1" dirty="0"/>
              <a:t>Persuading others </a:t>
            </a:r>
            <a:r>
              <a:rPr lang="en-US" sz="3200" dirty="0"/>
              <a:t>of the </a:t>
            </a:r>
            <a:r>
              <a:rPr lang="en-US" sz="3200" b="1" dirty="0"/>
              <a:t>value of the idea</a:t>
            </a:r>
            <a:r>
              <a:rPr lang="en-US" sz="3200" dirty="0"/>
              <a:t>, so that they invest in, buy from, or form alliances with the new venture (For more on the broad application of creativity to entrepreneurial problem solving).</a:t>
            </a:r>
          </a:p>
          <a:p>
            <a:pPr algn="just"/>
            <a:endParaRPr lang="en-US" sz="3200" dirty="0"/>
          </a:p>
          <a:p>
            <a:pPr algn="just"/>
            <a:r>
              <a:rPr lang="en-US" sz="3200" dirty="0"/>
              <a:t>6) </a:t>
            </a:r>
            <a:r>
              <a:rPr lang="en-US" sz="3200" b="1" dirty="0"/>
              <a:t>Retaining the entrepreneurial spirit </a:t>
            </a:r>
            <a:r>
              <a:rPr lang="en-US" sz="3200" dirty="0"/>
              <a:t>as the firm grows, reinventing and renewing the organization so that it stays on the innovative edge.</a:t>
            </a: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65280622"/>
      </p:ext>
    </p:extLst>
  </p:cSld>
  <p:clrMapOvr>
    <a:masterClrMapping/>
  </p:clrMapOvr>
  <mc:AlternateContent xmlns:mc="http://schemas.openxmlformats.org/markup-compatibility/2006" xmlns:p14="http://schemas.microsoft.com/office/powerpoint/2010/main">
    <mc:Choice Requires="p14">
      <p:transition spd="slow" p14:dur="2000" advTm="75961"/>
    </mc:Choice>
    <mc:Fallback xmlns="">
      <p:transition spd="slow" advTm="7596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632311"/>
          </a:xfrm>
          <a:prstGeom prst="rect">
            <a:avLst/>
          </a:prstGeom>
          <a:noFill/>
        </p:spPr>
        <p:txBody>
          <a:bodyPr wrap="square" rtlCol="0">
            <a:spAutoFit/>
          </a:bodyPr>
          <a:lstStyle/>
          <a:p>
            <a:pPr algn="just"/>
            <a:r>
              <a:rPr lang="en-US" sz="3200" b="1" i="0" dirty="0">
                <a:solidFill>
                  <a:srgbClr val="FF0000"/>
                </a:solidFill>
                <a:effectLst/>
                <a:latin typeface="ArialMT"/>
              </a:rPr>
              <a:t>Innovation</a:t>
            </a:r>
            <a:r>
              <a:rPr lang="en-US" sz="3200" b="0" i="0" dirty="0">
                <a:solidFill>
                  <a:srgbClr val="333333"/>
                </a:solidFill>
                <a:effectLst/>
                <a:latin typeface="ArialMT"/>
              </a:rPr>
              <a:t> </a:t>
            </a:r>
          </a:p>
          <a:p>
            <a:pPr algn="just"/>
            <a:endParaRPr lang="en-US" sz="3200" dirty="0">
              <a:solidFill>
                <a:srgbClr val="333333"/>
              </a:solidFill>
              <a:latin typeface="ArialMT"/>
            </a:endParaRPr>
          </a:p>
          <a:p>
            <a:pPr marL="457200" indent="-457200" algn="just">
              <a:buFont typeface="Arial" panose="020B0604020202020204" pitchFamily="34" charset="0"/>
              <a:buChar char="•"/>
            </a:pPr>
            <a:r>
              <a:rPr lang="en-US" sz="3200" i="0" dirty="0">
                <a:effectLst/>
                <a:latin typeface="ArialMT"/>
              </a:rPr>
              <a:t>Innovation</a:t>
            </a:r>
            <a:r>
              <a:rPr lang="en-US" sz="3200" b="0" i="0" dirty="0">
                <a:effectLst/>
                <a:latin typeface="ArialMT"/>
              </a:rPr>
              <a:t> is the </a:t>
            </a:r>
            <a:r>
              <a:rPr lang="en-US" sz="3200" b="0" i="0" u="sng" dirty="0">
                <a:solidFill>
                  <a:srgbClr val="FF0000"/>
                </a:solidFill>
                <a:effectLst/>
                <a:latin typeface="ArialMT"/>
              </a:rPr>
              <a:t>outcome of creativity</a:t>
            </a:r>
            <a:r>
              <a:rPr lang="en-US" sz="3200" b="0" i="0" dirty="0">
                <a:effectLst/>
                <a:latin typeface="ArialMT"/>
              </a:rPr>
              <a:t>.</a:t>
            </a:r>
            <a:endParaRPr lang="en-US" sz="3200" b="0" i="0" dirty="0">
              <a:solidFill>
                <a:srgbClr val="333333"/>
              </a:solidFill>
              <a:effectLst/>
              <a:latin typeface="ArialMT"/>
            </a:endParaRPr>
          </a:p>
          <a:p>
            <a:pPr marL="457200" indent="-457200" algn="just">
              <a:buFont typeface="Arial" panose="020B0604020202020204" pitchFamily="34" charset="0"/>
              <a:buChar char="•"/>
            </a:pPr>
            <a:r>
              <a:rPr lang="en-US" sz="3200" b="0" i="0" dirty="0">
                <a:solidFill>
                  <a:srgbClr val="333333"/>
                </a:solidFill>
                <a:effectLst/>
                <a:latin typeface="ArialMT"/>
              </a:rPr>
              <a:t>It is the </a:t>
            </a:r>
            <a:r>
              <a:rPr lang="en-US" sz="3200" b="0" i="0" dirty="0">
                <a:solidFill>
                  <a:srgbClr val="FF0000"/>
                </a:solidFill>
                <a:effectLst/>
                <a:latin typeface="ArialMT"/>
              </a:rPr>
              <a:t>solution to a problem </a:t>
            </a:r>
            <a:r>
              <a:rPr lang="en-US" sz="3200" b="0" i="0" dirty="0">
                <a:solidFill>
                  <a:srgbClr val="333333"/>
                </a:solidFill>
                <a:effectLst/>
                <a:latin typeface="ArialMT"/>
              </a:rPr>
              <a:t>or the way to embrace an opportunity.</a:t>
            </a:r>
          </a:p>
          <a:p>
            <a:pPr marL="457200" indent="-457200" algn="just">
              <a:buFont typeface="Arial" panose="020B0604020202020204" pitchFamily="34" charset="0"/>
              <a:buChar char="•"/>
            </a:pPr>
            <a:r>
              <a:rPr lang="en-US" sz="3200" b="0" i="0" dirty="0">
                <a:solidFill>
                  <a:srgbClr val="333333"/>
                </a:solidFill>
                <a:effectLst/>
                <a:latin typeface="ArialMT"/>
              </a:rPr>
              <a:t> It is </a:t>
            </a:r>
            <a:r>
              <a:rPr lang="en-US" sz="3200" b="0" i="0" dirty="0">
                <a:solidFill>
                  <a:srgbClr val="FF0000"/>
                </a:solidFill>
                <a:effectLst/>
                <a:latin typeface="ArialMT"/>
              </a:rPr>
              <a:t>the product, service, technology, or process</a:t>
            </a:r>
            <a:r>
              <a:rPr lang="en-US" sz="3200" b="0" i="0" dirty="0">
                <a:solidFill>
                  <a:srgbClr val="333333"/>
                </a:solidFill>
                <a:effectLst/>
                <a:latin typeface="ArialMT"/>
              </a:rPr>
              <a:t> that emerges </a:t>
            </a:r>
            <a:r>
              <a:rPr lang="en-US" sz="3200" b="0" i="0" dirty="0">
                <a:solidFill>
                  <a:srgbClr val="FF0000"/>
                </a:solidFill>
                <a:effectLst/>
                <a:latin typeface="ArialMT"/>
              </a:rPr>
              <a:t>from creative thinking </a:t>
            </a:r>
            <a:r>
              <a:rPr lang="en-US" sz="3200" b="0" i="0" dirty="0">
                <a:solidFill>
                  <a:srgbClr val="333333"/>
                </a:solidFill>
                <a:effectLst/>
                <a:latin typeface="ArialMT"/>
              </a:rPr>
              <a:t>along with an application that results in </a:t>
            </a:r>
            <a:r>
              <a:rPr lang="en-US" sz="3200" b="0" i="0" dirty="0">
                <a:solidFill>
                  <a:srgbClr val="FF0000"/>
                </a:solidFill>
                <a:effectLst/>
                <a:latin typeface="ArialMT"/>
              </a:rPr>
              <a:t>new venture formation</a:t>
            </a:r>
            <a:r>
              <a:rPr lang="en-US" sz="3200" b="0" i="0" dirty="0">
                <a:solidFill>
                  <a:srgbClr val="333333"/>
                </a:solidFill>
                <a:effectLst/>
                <a:latin typeface="ArialMT"/>
              </a:rPr>
              <a:t> or </a:t>
            </a:r>
            <a:r>
              <a:rPr lang="en-US" sz="3200" b="0" i="0" dirty="0">
                <a:solidFill>
                  <a:srgbClr val="FF0000"/>
                </a:solidFill>
                <a:effectLst/>
                <a:latin typeface="ArialMT"/>
              </a:rPr>
              <a:t>reinvention in an existing firm</a:t>
            </a:r>
            <a:r>
              <a:rPr lang="en-US" sz="3200" b="0" i="0" dirty="0">
                <a:solidFill>
                  <a:srgbClr val="333333"/>
                </a:solidFill>
                <a:effectLst/>
                <a:latin typeface="ArialMT"/>
              </a:rPr>
              <a:t>.</a:t>
            </a:r>
          </a:p>
          <a:p>
            <a:pPr algn="just"/>
            <a:endParaRPr lang="en-US" sz="3200" dirty="0">
              <a:solidFill>
                <a:srgbClr val="333333"/>
              </a:solidFill>
              <a:latin typeface="ArialMT"/>
            </a:endParaRPr>
          </a:p>
          <a:p>
            <a:pPr algn="just"/>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0665723"/>
      </p:ext>
    </p:extLst>
  </p:cSld>
  <p:clrMapOvr>
    <a:masterClrMapping/>
  </p:clrMapOvr>
  <mc:AlternateContent xmlns:mc="http://schemas.openxmlformats.org/markup-compatibility/2006" xmlns:p14="http://schemas.microsoft.com/office/powerpoint/2010/main">
    <mc:Choice Requires="p14">
      <p:transition spd="slow" p14:dur="2000" advTm="82942"/>
    </mc:Choice>
    <mc:Fallback xmlns="">
      <p:transition spd="slow" advTm="8294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539430"/>
          </a:xfrm>
          <a:prstGeom prst="rect">
            <a:avLst/>
          </a:prstGeom>
          <a:noFill/>
        </p:spPr>
        <p:txBody>
          <a:bodyPr wrap="square" rtlCol="0">
            <a:spAutoFit/>
          </a:bodyPr>
          <a:lstStyle/>
          <a:p>
            <a:pPr algn="just"/>
            <a:r>
              <a:rPr lang="en-US" sz="3200" b="0" i="0" dirty="0">
                <a:solidFill>
                  <a:srgbClr val="333333"/>
                </a:solidFill>
                <a:effectLst/>
                <a:latin typeface="ArialMT"/>
              </a:rPr>
              <a:t> </a:t>
            </a:r>
            <a:r>
              <a:rPr lang="en-US" sz="3200" b="1" i="0" u="sng" dirty="0">
                <a:solidFill>
                  <a:srgbClr val="FF0000"/>
                </a:solidFill>
                <a:effectLst/>
                <a:latin typeface="ArialMT"/>
              </a:rPr>
              <a:t>Three innovative strategies </a:t>
            </a:r>
            <a:r>
              <a:rPr lang="en-US" sz="3200" b="0" i="0" dirty="0">
                <a:solidFill>
                  <a:srgbClr val="333333"/>
                </a:solidFill>
                <a:effectLst/>
                <a:latin typeface="ArialMT"/>
              </a:rPr>
              <a:t>entrepreneurs can select :</a:t>
            </a:r>
          </a:p>
          <a:p>
            <a:pPr algn="just"/>
            <a:endParaRPr lang="en-US" sz="2800" b="0" i="0" dirty="0">
              <a:solidFill>
                <a:srgbClr val="333333"/>
              </a:solidFill>
              <a:effectLst/>
              <a:latin typeface="ArialMT"/>
            </a:endParaRPr>
          </a:p>
          <a:p>
            <a:pPr algn="just"/>
            <a:r>
              <a:rPr lang="en-US" sz="3200" b="0" i="0" dirty="0">
                <a:solidFill>
                  <a:srgbClr val="333333"/>
                </a:solidFill>
                <a:effectLst/>
                <a:latin typeface="ArialMT"/>
              </a:rPr>
              <a:t>• </a:t>
            </a:r>
            <a:r>
              <a:rPr lang="en-US" sz="3200" b="1" i="0" dirty="0">
                <a:solidFill>
                  <a:srgbClr val="FF0000"/>
                </a:solidFill>
                <a:effectLst/>
                <a:latin typeface="ArialMT"/>
              </a:rPr>
              <a:t>Imitative innovation strategies </a:t>
            </a:r>
            <a:r>
              <a:rPr lang="en-US" sz="3200" b="0" i="0" dirty="0">
                <a:solidFill>
                  <a:srgbClr val="333333"/>
                </a:solidFill>
                <a:effectLst/>
                <a:latin typeface="ArialMT"/>
              </a:rPr>
              <a:t>involve </a:t>
            </a:r>
            <a:r>
              <a:rPr lang="en-US" sz="3200" b="0" i="0" u="sng" dirty="0">
                <a:solidFill>
                  <a:srgbClr val="FF0000"/>
                </a:solidFill>
                <a:effectLst/>
                <a:latin typeface="ArialMT"/>
              </a:rPr>
              <a:t>taking an idea</a:t>
            </a:r>
            <a:r>
              <a:rPr lang="en-US" sz="3200" b="0" i="0" dirty="0">
                <a:solidFill>
                  <a:srgbClr val="333333"/>
                </a:solidFill>
                <a:effectLst/>
                <a:latin typeface="ArialMT"/>
              </a:rPr>
              <a:t> that somebody else has already discovered </a:t>
            </a:r>
            <a:r>
              <a:rPr lang="en-US" sz="3200" b="0" i="0" u="sng" dirty="0">
                <a:solidFill>
                  <a:srgbClr val="FF0000"/>
                </a:solidFill>
                <a:effectLst/>
                <a:latin typeface="ArialMT"/>
              </a:rPr>
              <a:t>and</a:t>
            </a:r>
          </a:p>
          <a:p>
            <a:pPr algn="just"/>
            <a:r>
              <a:rPr lang="en-US" sz="3200" b="0" i="0" u="sng" dirty="0">
                <a:solidFill>
                  <a:srgbClr val="FF0000"/>
                </a:solidFill>
                <a:effectLst/>
                <a:latin typeface="ArialMT"/>
              </a:rPr>
              <a:t>building a new venture around that idea</a:t>
            </a:r>
            <a:r>
              <a:rPr lang="en-US" sz="3200" b="0" i="0" dirty="0">
                <a:solidFill>
                  <a:srgbClr val="333333"/>
                </a:solidFill>
                <a:effectLst/>
                <a:latin typeface="ArialMT"/>
              </a:rPr>
              <a:t>.</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14410597"/>
      </p:ext>
    </p:extLst>
  </p:cSld>
  <p:clrMapOvr>
    <a:masterClrMapping/>
  </p:clrMapOvr>
  <mc:AlternateContent xmlns:mc="http://schemas.openxmlformats.org/markup-compatibility/2006" xmlns:p14="http://schemas.microsoft.com/office/powerpoint/2010/main">
    <mc:Choice Requires="p14">
      <p:transition spd="slow" p14:dur="2000" advTm="47214"/>
    </mc:Choice>
    <mc:Fallback xmlns="">
      <p:transition spd="slow" advTm="472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85871"/>
          </a:xfrm>
          <a:prstGeom prst="rect">
            <a:avLst/>
          </a:prstGeom>
          <a:noFill/>
        </p:spPr>
        <p:txBody>
          <a:bodyPr wrap="square" rtlCol="0">
            <a:spAutoFit/>
          </a:bodyPr>
          <a:lstStyle/>
          <a:p>
            <a:pPr algn="just"/>
            <a:r>
              <a:rPr lang="en-US" sz="3200" b="0" i="0" dirty="0">
                <a:solidFill>
                  <a:srgbClr val="333333"/>
                </a:solidFill>
                <a:effectLst/>
                <a:latin typeface="ArialMT"/>
              </a:rPr>
              <a:t>•  </a:t>
            </a:r>
            <a:r>
              <a:rPr lang="en-US" sz="3200" b="1" i="0" dirty="0">
                <a:solidFill>
                  <a:srgbClr val="FF0000"/>
                </a:solidFill>
                <a:effectLst/>
                <a:latin typeface="ArialMT"/>
              </a:rPr>
              <a:t>Evolutionary innovation strategies </a:t>
            </a:r>
            <a:r>
              <a:rPr lang="en-US" sz="3200" b="0" i="0" dirty="0">
                <a:solidFill>
                  <a:srgbClr val="333333"/>
                </a:solidFill>
                <a:effectLst/>
                <a:latin typeface="ArialMT"/>
              </a:rPr>
              <a:t>involve </a:t>
            </a:r>
            <a:r>
              <a:rPr lang="en-US" sz="3200" b="0" i="0" u="sng" dirty="0">
                <a:solidFill>
                  <a:srgbClr val="FF0000"/>
                </a:solidFill>
                <a:effectLst/>
                <a:latin typeface="ArialMT"/>
              </a:rPr>
              <a:t>taking an idea and offering </a:t>
            </a:r>
            <a:r>
              <a:rPr lang="en-US" sz="3200" b="0" i="0" dirty="0">
                <a:solidFill>
                  <a:srgbClr val="333333"/>
                </a:solidFill>
                <a:effectLst/>
                <a:latin typeface="ArialMT"/>
              </a:rPr>
              <a:t>a way to do </a:t>
            </a:r>
            <a:r>
              <a:rPr lang="en-US" sz="3200" b="0" i="0" u="sng" dirty="0">
                <a:solidFill>
                  <a:srgbClr val="FF0000"/>
                </a:solidFill>
                <a:effectLst/>
                <a:latin typeface="ArialMT"/>
              </a:rPr>
              <a:t>something better </a:t>
            </a:r>
            <a:r>
              <a:rPr lang="en-US" sz="3200" b="0" i="0" dirty="0">
                <a:solidFill>
                  <a:srgbClr val="333333"/>
                </a:solidFill>
                <a:effectLst/>
                <a:latin typeface="ArialMT"/>
              </a:rPr>
              <a:t>(or quicker, cheaper, or with more choices) than it is done presently.</a:t>
            </a:r>
          </a:p>
          <a:p>
            <a:pPr algn="just"/>
            <a:endParaRPr lang="en-US" sz="3200" b="0" i="0" dirty="0">
              <a:solidFill>
                <a:srgbClr val="333333"/>
              </a:solidFill>
              <a:effectLst/>
              <a:latin typeface="ArialMT"/>
            </a:endParaRPr>
          </a:p>
          <a:p>
            <a:pPr algn="just"/>
            <a:r>
              <a:rPr lang="en-US" sz="3200" b="0" i="0" dirty="0">
                <a:solidFill>
                  <a:srgbClr val="333333"/>
                </a:solidFill>
                <a:effectLst/>
                <a:latin typeface="ArialMT"/>
              </a:rPr>
              <a:t>• </a:t>
            </a:r>
            <a:r>
              <a:rPr lang="en-US" sz="3200" b="1" i="0" dirty="0">
                <a:solidFill>
                  <a:srgbClr val="FF0000"/>
                </a:solidFill>
                <a:effectLst/>
                <a:latin typeface="ArialMT"/>
              </a:rPr>
              <a:t>Revolutionary innovation strategies </a:t>
            </a:r>
            <a:r>
              <a:rPr lang="en-US" sz="3200" b="0" i="0" u="sng" dirty="0">
                <a:solidFill>
                  <a:srgbClr val="FF0000"/>
                </a:solidFill>
                <a:effectLst/>
                <a:latin typeface="ArialMT"/>
              </a:rPr>
              <a:t>reject existing ideas and present </a:t>
            </a:r>
            <a:r>
              <a:rPr lang="en-US" sz="3200" b="0" i="0" dirty="0">
                <a:solidFill>
                  <a:srgbClr val="333333"/>
                </a:solidFill>
                <a:effectLst/>
                <a:latin typeface="ArialMT"/>
              </a:rPr>
              <a:t>a way to do </a:t>
            </a:r>
            <a:r>
              <a:rPr lang="en-US" sz="3200" b="0" i="0" u="sng" dirty="0">
                <a:solidFill>
                  <a:srgbClr val="FF0000"/>
                </a:solidFill>
                <a:effectLst/>
                <a:latin typeface="ArialMT"/>
              </a:rPr>
              <a:t>something</a:t>
            </a:r>
            <a:r>
              <a:rPr lang="en-US" sz="3200" b="0" i="0" dirty="0">
                <a:solidFill>
                  <a:srgbClr val="333333"/>
                </a:solidFill>
                <a:effectLst/>
                <a:latin typeface="ArialMT"/>
              </a:rPr>
              <a:t> </a:t>
            </a:r>
            <a:r>
              <a:rPr lang="en-US" sz="3200" b="0" i="0" u="sng" dirty="0">
                <a:solidFill>
                  <a:srgbClr val="FF0000"/>
                </a:solidFill>
                <a:effectLst/>
                <a:latin typeface="ArialMT"/>
              </a:rPr>
              <a:t>radically different </a:t>
            </a:r>
            <a:r>
              <a:rPr lang="en-US" sz="3200" b="0" i="0" dirty="0">
                <a:solidFill>
                  <a:srgbClr val="333333"/>
                </a:solidFill>
                <a:effectLst/>
                <a:latin typeface="ArialMT"/>
              </a:rPr>
              <a:t>from the way they are done now.</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48302578"/>
      </p:ext>
    </p:extLst>
  </p:cSld>
  <p:clrMapOvr>
    <a:masterClrMapping/>
  </p:clrMapOvr>
  <mc:AlternateContent xmlns:mc="http://schemas.openxmlformats.org/markup-compatibility/2006" xmlns:p14="http://schemas.microsoft.com/office/powerpoint/2010/main">
    <mc:Choice Requires="p14">
      <p:transition spd="slow" p14:dur="2000" advTm="114946"/>
    </mc:Choice>
    <mc:Fallback xmlns="">
      <p:transition spd="slow" advTm="1149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algn="just"/>
            <a:r>
              <a:rPr lang="en-US" sz="3200" b="1" i="0" dirty="0">
                <a:solidFill>
                  <a:srgbClr val="333333"/>
                </a:solidFill>
                <a:effectLst/>
                <a:latin typeface="Arial-BoldMT"/>
              </a:rPr>
              <a:t>Ideas into Opportunities</a:t>
            </a:r>
          </a:p>
          <a:p>
            <a:pPr marL="457200" indent="-457200" algn="just">
              <a:buFont typeface="Arial" panose="020B0604020202020204" pitchFamily="34" charset="0"/>
              <a:buChar char="•"/>
            </a:pPr>
            <a:r>
              <a:rPr lang="en-US" sz="2800" b="1" dirty="0">
                <a:solidFill>
                  <a:srgbClr val="FF0000"/>
                </a:solidFill>
                <a:latin typeface="Arial-ItalicMT"/>
              </a:rPr>
              <a:t>Opportunity recognition : </a:t>
            </a:r>
            <a:r>
              <a:rPr lang="en-US" sz="2800" dirty="0">
                <a:latin typeface="Arial-ItalicMT"/>
              </a:rPr>
              <a:t>t</a:t>
            </a:r>
            <a:r>
              <a:rPr lang="en-US" sz="2800" dirty="0">
                <a:solidFill>
                  <a:srgbClr val="333333"/>
                </a:solidFill>
                <a:effectLst/>
                <a:latin typeface="ArialMT"/>
              </a:rPr>
              <a:t>he</a:t>
            </a:r>
            <a:r>
              <a:rPr lang="en-US" sz="2800" b="0" dirty="0">
                <a:solidFill>
                  <a:srgbClr val="333333"/>
                </a:solidFill>
                <a:effectLst/>
                <a:latin typeface="ArialMT"/>
              </a:rPr>
              <a:t> </a:t>
            </a:r>
            <a:r>
              <a:rPr lang="en-US" sz="2800" b="0" i="0" dirty="0">
                <a:solidFill>
                  <a:srgbClr val="FF0000"/>
                </a:solidFill>
                <a:effectLst/>
                <a:latin typeface="ArialMT"/>
              </a:rPr>
              <a:t>process</a:t>
            </a:r>
            <a:r>
              <a:rPr lang="en-US" sz="2800" b="0" i="0" dirty="0">
                <a:solidFill>
                  <a:srgbClr val="333333"/>
                </a:solidFill>
                <a:effectLst/>
                <a:latin typeface="ArialMT"/>
              </a:rPr>
              <a:t> through which </a:t>
            </a:r>
            <a:r>
              <a:rPr lang="en-US" sz="2800" b="0" i="0" dirty="0">
                <a:solidFill>
                  <a:srgbClr val="FF0000"/>
                </a:solidFill>
                <a:effectLst/>
                <a:latin typeface="ArialMT"/>
              </a:rPr>
              <a:t>entrepreneurs</a:t>
            </a:r>
            <a:r>
              <a:rPr lang="en-US" sz="2800" b="0" i="0" dirty="0">
                <a:solidFill>
                  <a:srgbClr val="333333"/>
                </a:solidFill>
                <a:effectLst/>
                <a:latin typeface="ArialMT"/>
              </a:rPr>
              <a:t> </a:t>
            </a:r>
            <a:r>
              <a:rPr lang="en-US" sz="2800" b="0" i="0" u="sng" dirty="0">
                <a:solidFill>
                  <a:srgbClr val="FF0000"/>
                </a:solidFill>
                <a:effectLst/>
                <a:latin typeface="ArialMT"/>
              </a:rPr>
              <a:t>search, capture, and refine new ideas </a:t>
            </a:r>
            <a:r>
              <a:rPr lang="en-US" sz="2800" b="0" i="0" dirty="0">
                <a:solidFill>
                  <a:srgbClr val="333333"/>
                </a:solidFill>
                <a:effectLst/>
                <a:latin typeface="ArialMT"/>
              </a:rPr>
              <a:t>that </a:t>
            </a:r>
            <a:r>
              <a:rPr lang="en-US" sz="2800" b="0" i="0" u="sng" dirty="0">
                <a:solidFill>
                  <a:srgbClr val="FF0000"/>
                </a:solidFill>
                <a:effectLst/>
                <a:latin typeface="ArialMT"/>
              </a:rPr>
              <a:t>lead to </a:t>
            </a:r>
            <a:r>
              <a:rPr lang="en-US" sz="2800" b="0" i="0" dirty="0">
                <a:solidFill>
                  <a:srgbClr val="FF0000"/>
                </a:solidFill>
                <a:effectLst/>
                <a:latin typeface="ArialMT"/>
              </a:rPr>
              <a:t>business</a:t>
            </a:r>
            <a:r>
              <a:rPr lang="en-US" sz="2800" b="0" i="0" u="sng" dirty="0">
                <a:solidFill>
                  <a:srgbClr val="FF0000"/>
                </a:solidFill>
                <a:effectLst/>
                <a:latin typeface="ArialMT"/>
              </a:rPr>
              <a:t> opportunities</a:t>
            </a:r>
            <a:r>
              <a:rPr lang="en-US" sz="2800" b="0" i="0" dirty="0">
                <a:solidFill>
                  <a:srgbClr val="333333"/>
                </a:solidFill>
                <a:effectLst/>
                <a:latin typeface="ArialMT"/>
              </a:rPr>
              <a:t>. </a:t>
            </a:r>
          </a:p>
          <a:p>
            <a:pPr marL="457200" indent="-457200" algn="just">
              <a:buFont typeface="Arial" panose="020B0604020202020204" pitchFamily="34" charset="0"/>
              <a:buChar char="•"/>
            </a:pPr>
            <a:r>
              <a:rPr lang="en-US" sz="2800" b="0" i="0" dirty="0">
                <a:solidFill>
                  <a:srgbClr val="333333"/>
                </a:solidFill>
                <a:effectLst/>
                <a:latin typeface="ArialMT"/>
              </a:rPr>
              <a:t>While many entrepreneurs describe having a “Eureka!” moment, the likelihood that a viable opportunity or “great idea” simply popped into mind is slim. </a:t>
            </a:r>
          </a:p>
          <a:p>
            <a:pPr marL="457200" indent="-457200" algn="just">
              <a:buFont typeface="Arial" panose="020B0604020202020204" pitchFamily="34" charset="0"/>
              <a:buChar char="•"/>
            </a:pPr>
            <a:r>
              <a:rPr lang="en-US" sz="2800" b="0" i="0" dirty="0">
                <a:solidFill>
                  <a:srgbClr val="333333"/>
                </a:solidFill>
                <a:effectLst/>
                <a:latin typeface="ArialMT"/>
              </a:rPr>
              <a:t>Rather, </a:t>
            </a:r>
            <a:r>
              <a:rPr lang="en-US" sz="2800" b="1" i="0" dirty="0">
                <a:solidFill>
                  <a:srgbClr val="FF0000"/>
                </a:solidFill>
                <a:effectLst/>
                <a:latin typeface="ArialMT"/>
              </a:rPr>
              <a:t>ideas</a:t>
            </a:r>
            <a:r>
              <a:rPr lang="en-US" sz="2800" b="0" i="0" dirty="0">
                <a:solidFill>
                  <a:srgbClr val="333333"/>
                </a:solidFill>
                <a:effectLst/>
                <a:latin typeface="ArialMT"/>
              </a:rPr>
              <a:t> are </a:t>
            </a:r>
            <a:r>
              <a:rPr lang="en-US" sz="2800" b="0" i="0" dirty="0">
                <a:solidFill>
                  <a:srgbClr val="FF0000"/>
                </a:solidFill>
                <a:effectLst/>
                <a:latin typeface="ArialMT"/>
              </a:rPr>
              <a:t>the result of </a:t>
            </a:r>
            <a:r>
              <a:rPr lang="en-US" sz="2800" b="0" i="0" u="sng" dirty="0">
                <a:solidFill>
                  <a:srgbClr val="FF0000"/>
                </a:solidFill>
                <a:effectLst/>
                <a:latin typeface="ArialMT"/>
              </a:rPr>
              <a:t>scanning and interpreting the environment </a:t>
            </a:r>
            <a:r>
              <a:rPr lang="en-US" sz="2800" b="0" i="0" dirty="0">
                <a:solidFill>
                  <a:srgbClr val="333333"/>
                </a:solidFill>
                <a:effectLst/>
                <a:latin typeface="ArialMT"/>
              </a:rPr>
              <a:t>around us.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804977"/>
      </p:ext>
    </p:extLst>
  </p:cSld>
  <p:clrMapOvr>
    <a:masterClrMapping/>
  </p:clrMapOvr>
  <mc:AlternateContent xmlns:mc="http://schemas.openxmlformats.org/markup-compatibility/2006" xmlns:p14="http://schemas.microsoft.com/office/powerpoint/2010/main">
    <mc:Choice Requires="p14">
      <p:transition spd="slow" p14:dur="2000" advTm="82004"/>
    </mc:Choice>
    <mc:Fallback xmlns="">
      <p:transition spd="slow" advTm="820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62760"/>
          </a:xfrm>
          <a:prstGeom prst="rect">
            <a:avLst/>
          </a:prstGeom>
          <a:noFill/>
        </p:spPr>
        <p:txBody>
          <a:bodyPr wrap="square" rtlCol="0">
            <a:spAutoFit/>
          </a:bodyPr>
          <a:lstStyle/>
          <a:p>
            <a:pPr algn="just"/>
            <a:r>
              <a:rPr lang="en-US" sz="3200" b="1" i="0" dirty="0">
                <a:solidFill>
                  <a:srgbClr val="333333"/>
                </a:solidFill>
                <a:effectLst/>
                <a:latin typeface="Arial-BoldMT"/>
              </a:rPr>
              <a:t>Ideas into Opportunities </a:t>
            </a:r>
            <a:r>
              <a:rPr lang="en-US" sz="3200" b="1" i="1" dirty="0">
                <a:solidFill>
                  <a:srgbClr val="333333"/>
                </a:solidFill>
                <a:effectLst/>
                <a:latin typeface="Arial-BoldMT"/>
              </a:rPr>
              <a:t>(cont.)</a:t>
            </a:r>
          </a:p>
          <a:p>
            <a:pPr marL="457200" indent="-457200" algn="just">
              <a:buFont typeface="Arial" panose="020B0604020202020204" pitchFamily="34" charset="0"/>
              <a:buChar char="•"/>
            </a:pPr>
            <a:r>
              <a:rPr lang="en-US" sz="2800" b="0" i="0" dirty="0">
                <a:solidFill>
                  <a:srgbClr val="333333"/>
                </a:solidFill>
                <a:effectLst/>
                <a:latin typeface="ArialMT"/>
              </a:rPr>
              <a:t>You may recall seeing a new product or service in a store—or perhaps, listening to or reading an advertisement in media such as television, radio, newspapers,</a:t>
            </a:r>
            <a:r>
              <a:rPr lang="en-US" sz="2800" dirty="0"/>
              <a:t> </a:t>
            </a:r>
            <a:r>
              <a:rPr lang="en-US" sz="2800" b="0" i="0" dirty="0">
                <a:solidFill>
                  <a:srgbClr val="333333"/>
                </a:solidFill>
                <a:effectLst/>
                <a:latin typeface="ArialMT"/>
              </a:rPr>
              <a:t>magazines, or the Internet—and thinking, “Why didn't </a:t>
            </a:r>
            <a:r>
              <a:rPr lang="en-US" sz="2800" b="0" i="1" dirty="0">
                <a:solidFill>
                  <a:srgbClr val="333333"/>
                </a:solidFill>
                <a:effectLst/>
                <a:latin typeface="Arial-ItalicMT"/>
              </a:rPr>
              <a:t>I </a:t>
            </a:r>
            <a:r>
              <a:rPr lang="en-US" sz="2800" b="0" i="0" dirty="0">
                <a:solidFill>
                  <a:srgbClr val="333333"/>
                </a:solidFill>
                <a:effectLst/>
                <a:latin typeface="ArialMT"/>
              </a:rPr>
              <a:t>think of that?” </a:t>
            </a:r>
          </a:p>
          <a:p>
            <a:pPr marL="457200" indent="-457200" algn="just">
              <a:buFont typeface="Arial" panose="020B0604020202020204" pitchFamily="34" charset="0"/>
              <a:buChar char="•"/>
            </a:pPr>
            <a:r>
              <a:rPr lang="en-US" sz="2800" b="0" i="0" dirty="0">
                <a:solidFill>
                  <a:srgbClr val="333333"/>
                </a:solidFill>
                <a:effectLst/>
                <a:latin typeface="ArialMT"/>
              </a:rPr>
              <a:t>Individuals and teams that are </a:t>
            </a:r>
            <a:r>
              <a:rPr lang="en-US" sz="2800" b="1" i="1" dirty="0">
                <a:solidFill>
                  <a:srgbClr val="FF0000"/>
                </a:solidFill>
                <a:effectLst/>
                <a:latin typeface="Arial-ItalicMT"/>
              </a:rPr>
              <a:t>idea prone </a:t>
            </a:r>
            <a:r>
              <a:rPr lang="en-US" sz="2800" b="0" i="0" dirty="0">
                <a:solidFill>
                  <a:srgbClr val="333333"/>
                </a:solidFill>
                <a:effectLst/>
                <a:latin typeface="ArialMT"/>
              </a:rPr>
              <a:t>have learned to be </a:t>
            </a:r>
            <a:r>
              <a:rPr lang="en-US" sz="2800" b="0" i="0" dirty="0">
                <a:solidFill>
                  <a:srgbClr val="FF0000"/>
                </a:solidFill>
                <a:effectLst/>
                <a:latin typeface="ArialMT"/>
              </a:rPr>
              <a:t>aware of the cues that surround them </a:t>
            </a:r>
            <a:r>
              <a:rPr lang="en-US" sz="2800" b="0" i="0" dirty="0">
                <a:solidFill>
                  <a:srgbClr val="333333"/>
                </a:solidFill>
                <a:effectLst/>
                <a:latin typeface="ArialMT"/>
              </a:rPr>
              <a:t>and to </a:t>
            </a:r>
            <a:r>
              <a:rPr lang="en-US" sz="2800" b="0" i="0" dirty="0">
                <a:solidFill>
                  <a:srgbClr val="FF0000"/>
                </a:solidFill>
                <a:effectLst/>
                <a:latin typeface="ArialMT"/>
              </a:rPr>
              <a:t>actively search for </a:t>
            </a:r>
            <a:r>
              <a:rPr lang="en-US" sz="2800" b="0" i="0" dirty="0">
                <a:solidFill>
                  <a:srgbClr val="333333"/>
                </a:solidFill>
                <a:effectLst/>
                <a:latin typeface="ArialMT"/>
              </a:rPr>
              <a:t>and </a:t>
            </a:r>
            <a:r>
              <a:rPr lang="en-US" sz="2800" b="0" i="0" dirty="0">
                <a:solidFill>
                  <a:srgbClr val="FF0000"/>
                </a:solidFill>
                <a:effectLst/>
                <a:latin typeface="ArialMT"/>
              </a:rPr>
              <a:t>make connections between environmental stimuli and market need</a:t>
            </a:r>
            <a:r>
              <a:rPr lang="en-US" sz="2800" b="0" i="0" dirty="0">
                <a:solidFill>
                  <a:srgbClr val="333333"/>
                </a:solidFill>
                <a:effectLst/>
                <a:latin typeface="ArialMT"/>
              </a:rPr>
              <a:t>. </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63215926"/>
      </p:ext>
    </p:extLst>
  </p:cSld>
  <p:clrMapOvr>
    <a:masterClrMapping/>
  </p:clrMapOvr>
  <mc:AlternateContent xmlns:mc="http://schemas.openxmlformats.org/markup-compatibility/2006" xmlns:p14="http://schemas.microsoft.com/office/powerpoint/2010/main">
    <mc:Choice Requires="p14">
      <p:transition spd="slow" p14:dur="2000" advTm="122900"/>
    </mc:Choice>
    <mc:Fallback xmlns="">
      <p:transition spd="slow" advTm="1229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0" i="0" dirty="0">
                <a:solidFill>
                  <a:srgbClr val="333333"/>
                </a:solidFill>
                <a:effectLst/>
                <a:latin typeface="ArialMT"/>
              </a:rPr>
              <a:t>Researchers believe </a:t>
            </a:r>
            <a:r>
              <a:rPr lang="en-US" sz="2800" b="1" i="0" dirty="0">
                <a:solidFill>
                  <a:srgbClr val="FF0000"/>
                </a:solidFill>
                <a:effectLst/>
                <a:latin typeface="ArialMT"/>
              </a:rPr>
              <a:t>opportunity recognition </a:t>
            </a:r>
            <a:r>
              <a:rPr lang="en-US" sz="2800" b="0" i="0" dirty="0">
                <a:solidFill>
                  <a:srgbClr val="FF0000"/>
                </a:solidFill>
                <a:effectLst/>
                <a:latin typeface="ArialMT"/>
              </a:rPr>
              <a:t>is one of the most important behaviors of entrepreneurs.</a:t>
            </a:r>
          </a:p>
          <a:p>
            <a:pPr marL="457200" indent="-457200" algn="just">
              <a:buFont typeface="Arial" panose="020B0604020202020204" pitchFamily="34" charset="0"/>
              <a:buChar char="•"/>
            </a:pPr>
            <a:endParaRPr lang="en-US" sz="2800" b="0" i="0" dirty="0">
              <a:solidFill>
                <a:srgbClr val="333333"/>
              </a:solidFill>
              <a:effectLst/>
              <a:latin typeface="ArialMT"/>
            </a:endParaRPr>
          </a:p>
          <a:p>
            <a:pPr marL="457200" indent="-457200" algn="just">
              <a:buFont typeface="Arial" panose="020B0604020202020204" pitchFamily="34" charset="0"/>
              <a:buChar char="•"/>
            </a:pPr>
            <a:r>
              <a:rPr lang="en-US" sz="2800" b="1" i="0" dirty="0">
                <a:solidFill>
                  <a:srgbClr val="FF0000"/>
                </a:solidFill>
                <a:effectLst/>
                <a:latin typeface="ArialMT"/>
              </a:rPr>
              <a:t>Entrepreneurship</a:t>
            </a:r>
            <a:r>
              <a:rPr lang="en-US" sz="2800" b="0" i="0" dirty="0">
                <a:solidFill>
                  <a:srgbClr val="333333"/>
                </a:solidFill>
                <a:effectLst/>
                <a:latin typeface="ArialMT"/>
              </a:rPr>
              <a:t> as a </a:t>
            </a:r>
            <a:r>
              <a:rPr lang="en-US" sz="2800" b="0" i="0" dirty="0">
                <a:solidFill>
                  <a:srgbClr val="FF0000"/>
                </a:solidFill>
                <a:effectLst/>
                <a:latin typeface="ArialMT"/>
              </a:rPr>
              <a:t>field of study </a:t>
            </a:r>
            <a:r>
              <a:rPr lang="en-US" sz="2800" b="0" i="0" dirty="0">
                <a:solidFill>
                  <a:srgbClr val="333333"/>
                </a:solidFill>
                <a:effectLst/>
                <a:latin typeface="ArialMT"/>
              </a:rPr>
              <a:t>is increasingly being denned as the nexus, or </a:t>
            </a:r>
            <a:r>
              <a:rPr lang="en-US" sz="2800" b="0" i="0" dirty="0">
                <a:solidFill>
                  <a:srgbClr val="FF0000"/>
                </a:solidFill>
                <a:effectLst/>
                <a:latin typeface="ArialMT"/>
              </a:rPr>
              <a:t>the connecting link, between enterprising individuals and valuable opportunities</a:t>
            </a:r>
            <a:r>
              <a:rPr lang="en-US" sz="2800" b="0" i="0" dirty="0">
                <a:solidFill>
                  <a:srgbClr val="333333"/>
                </a:solidFill>
                <a:effectLst/>
                <a:latin typeface="ArialMT"/>
              </a:rPr>
              <a:t>.</a:t>
            </a:r>
            <a:r>
              <a:rPr lang="en-US" sz="2800" dirty="0"/>
              <a:t> </a:t>
            </a:r>
            <a:br>
              <a:rPr lang="en-US" sz="2800" dirty="0"/>
            </a:b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7477217"/>
      </p:ext>
    </p:extLst>
  </p:cSld>
  <p:clrMapOvr>
    <a:masterClrMapping/>
  </p:clrMapOvr>
  <mc:AlternateContent xmlns:mc="http://schemas.openxmlformats.org/markup-compatibility/2006" xmlns:p14="http://schemas.microsoft.com/office/powerpoint/2010/main">
    <mc:Choice Requires="p14">
      <p:transition spd="slow" p14:dur="2000" advTm="54419"/>
    </mc:Choice>
    <mc:Fallback xmlns="">
      <p:transition spd="slow" advTm="544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539430"/>
          </a:xfrm>
          <a:prstGeom prst="rect">
            <a:avLst/>
          </a:prstGeom>
          <a:noFill/>
        </p:spPr>
        <p:txBody>
          <a:bodyPr wrap="square" rtlCol="0">
            <a:spAutoFit/>
          </a:bodyPr>
          <a:lstStyle/>
          <a:p>
            <a:pPr algn="just"/>
            <a:r>
              <a:rPr lang="en-US" sz="2800" b="1" dirty="0">
                <a:solidFill>
                  <a:srgbClr val="FF0000"/>
                </a:solidFill>
                <a:effectLst/>
              </a:rPr>
              <a:t>Entrepreneurial opportunities </a:t>
            </a:r>
          </a:p>
          <a:p>
            <a:pPr marL="457200" indent="-457200" algn="just">
              <a:buFont typeface="Arial" panose="020B0604020202020204" pitchFamily="34" charset="0"/>
              <a:buChar char="•"/>
            </a:pPr>
            <a:r>
              <a:rPr lang="en-US" sz="2800" b="0" i="0" dirty="0">
                <a:solidFill>
                  <a:srgbClr val="333333"/>
                </a:solidFill>
                <a:effectLst/>
              </a:rPr>
              <a:t>are characterized by the </a:t>
            </a:r>
            <a:r>
              <a:rPr lang="en-US" sz="2800" b="0" i="0" dirty="0">
                <a:solidFill>
                  <a:srgbClr val="FF0000"/>
                </a:solidFill>
                <a:effectLst/>
              </a:rPr>
              <a:t>introduction of new goods, services, raw materials, markets, and methods of organizing </a:t>
            </a:r>
            <a:r>
              <a:rPr lang="en-US" sz="2800" b="0" i="0" dirty="0">
                <a:solidFill>
                  <a:srgbClr val="333333"/>
                </a:solidFill>
                <a:effectLst/>
              </a:rPr>
              <a:t>through the formation of new relationships.</a:t>
            </a:r>
          </a:p>
          <a:p>
            <a:pPr algn="just"/>
            <a:endParaRPr lang="en-US" sz="2800" dirty="0">
              <a:solidFill>
                <a:srgbClr val="333333"/>
              </a:solidFill>
            </a:endParaRPr>
          </a:p>
          <a:p>
            <a:pPr marL="457200" indent="-457200" algn="just">
              <a:buFont typeface="Arial" panose="020B0604020202020204" pitchFamily="34" charset="0"/>
              <a:buChar char="•"/>
            </a:pPr>
            <a:r>
              <a:rPr lang="en-US" sz="2800" b="0" i="0" dirty="0">
                <a:solidFill>
                  <a:srgbClr val="333333"/>
                </a:solidFill>
                <a:effectLst/>
              </a:rPr>
              <a:t>can be </a:t>
            </a:r>
            <a:r>
              <a:rPr lang="en-US" sz="2800" b="0" i="0" u="sng" dirty="0">
                <a:solidFill>
                  <a:srgbClr val="FF0000"/>
                </a:solidFill>
                <a:effectLst/>
              </a:rPr>
              <a:t>differentiated from other types</a:t>
            </a:r>
            <a:r>
              <a:rPr lang="en-US" sz="2800" b="0" i="0" dirty="0">
                <a:solidFill>
                  <a:srgbClr val="FF0000"/>
                </a:solidFill>
                <a:effectLst/>
              </a:rPr>
              <a:t> </a:t>
            </a:r>
            <a:r>
              <a:rPr lang="en-US" sz="2800" b="0" i="0" dirty="0">
                <a:solidFill>
                  <a:srgbClr val="333333"/>
                </a:solidFill>
                <a:effectLst/>
              </a:rPr>
              <a:t>of opportunities in that they </a:t>
            </a:r>
            <a:r>
              <a:rPr lang="en-US" sz="2800" b="0" i="0" dirty="0">
                <a:solidFill>
                  <a:srgbClr val="FF0000"/>
                </a:solidFill>
                <a:effectLst/>
              </a:rPr>
              <a:t>involve the creation or identification of new ends and means unnoticed by other </a:t>
            </a:r>
            <a:r>
              <a:rPr lang="en-US" sz="2800" b="0" i="0" dirty="0">
                <a:solidFill>
                  <a:srgbClr val="333333"/>
                </a:solidFill>
                <a:effectLst/>
              </a:rPr>
              <a:t>market participants.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7835811"/>
      </p:ext>
    </p:extLst>
  </p:cSld>
  <p:clrMapOvr>
    <a:masterClrMapping/>
  </p:clrMapOvr>
  <mc:AlternateContent xmlns:mc="http://schemas.openxmlformats.org/markup-compatibility/2006" xmlns:p14="http://schemas.microsoft.com/office/powerpoint/2010/main">
    <mc:Choice Requires="p14">
      <p:transition spd="slow" p14:dur="2000" advTm="128933"/>
    </mc:Choice>
    <mc:Fallback xmlns="">
      <p:transition spd="slow" advTm="12893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algn="just"/>
            <a:r>
              <a:rPr lang="en-US" sz="2800" b="1" dirty="0">
                <a:solidFill>
                  <a:srgbClr val="FF0000"/>
                </a:solidFill>
                <a:effectLst/>
                <a:latin typeface="Arial-ItalicMT"/>
              </a:rPr>
              <a:t>Entrepreneurial alertness</a:t>
            </a:r>
            <a:r>
              <a:rPr lang="en-US" sz="1800" b="0" i="0" dirty="0">
                <a:solidFill>
                  <a:srgbClr val="333333"/>
                </a:solidFill>
                <a:effectLst/>
                <a:latin typeface="ArialMT"/>
              </a:rPr>
              <a:t> </a:t>
            </a:r>
          </a:p>
          <a:p>
            <a:pPr marL="285750" indent="-285750" algn="just">
              <a:buFont typeface="Arial" panose="020B0604020202020204" pitchFamily="34" charset="0"/>
              <a:buChar char="•"/>
            </a:pPr>
            <a:r>
              <a:rPr lang="en-US" sz="2800" b="0" i="0" dirty="0">
                <a:solidFill>
                  <a:srgbClr val="333333"/>
                </a:solidFill>
                <a:effectLst/>
                <a:latin typeface="ArialMT"/>
              </a:rPr>
              <a:t>It means that </a:t>
            </a:r>
            <a:r>
              <a:rPr lang="en-US" sz="2800" b="0" i="0" u="sng" dirty="0">
                <a:solidFill>
                  <a:srgbClr val="FF0000"/>
                </a:solidFill>
                <a:effectLst/>
                <a:latin typeface="ArialMT"/>
              </a:rPr>
              <a:t>entrepreneurs have a special set of observational and cognitive skills</a:t>
            </a:r>
            <a:r>
              <a:rPr lang="en-US" sz="2800" b="0" i="0" dirty="0">
                <a:solidFill>
                  <a:srgbClr val="333333"/>
                </a:solidFill>
                <a:effectLst/>
                <a:latin typeface="ArialMT"/>
              </a:rPr>
              <a:t> that help them </a:t>
            </a:r>
            <a:r>
              <a:rPr lang="en-US" sz="2800" b="0" i="0" u="sng" dirty="0">
                <a:solidFill>
                  <a:srgbClr val="FF0000"/>
                </a:solidFill>
                <a:effectLst/>
                <a:latin typeface="ArialMT"/>
              </a:rPr>
              <a:t>identify good opportunities</a:t>
            </a:r>
            <a:r>
              <a:rPr lang="en-US" sz="2800" b="0" i="0" dirty="0">
                <a:solidFill>
                  <a:srgbClr val="333333"/>
                </a:solidFill>
                <a:effectLst/>
                <a:latin typeface="ArialMT"/>
              </a:rPr>
              <a:t>. </a:t>
            </a:r>
          </a:p>
          <a:p>
            <a:pPr marL="285750" indent="-285750" algn="just">
              <a:buFont typeface="Arial" panose="020B0604020202020204" pitchFamily="34" charset="0"/>
              <a:buChar char="•"/>
            </a:pPr>
            <a:endParaRPr lang="en-US" sz="2800" b="0" i="0" dirty="0">
              <a:solidFill>
                <a:srgbClr val="333333"/>
              </a:solidFill>
              <a:effectLst/>
              <a:latin typeface="ArialMT"/>
            </a:endParaRPr>
          </a:p>
          <a:p>
            <a:pPr marL="285750" indent="-285750" algn="just">
              <a:buFont typeface="Arial" panose="020B0604020202020204" pitchFamily="34" charset="0"/>
              <a:buChar char="•"/>
            </a:pPr>
            <a:r>
              <a:rPr lang="en-US" sz="2400" b="1" i="0" dirty="0">
                <a:solidFill>
                  <a:srgbClr val="333333"/>
                </a:solidFill>
                <a:effectLst/>
                <a:latin typeface="ArialMT"/>
              </a:rPr>
              <a:t>For example, </a:t>
            </a:r>
            <a:r>
              <a:rPr lang="en-US" sz="2400" b="0" i="0" dirty="0">
                <a:solidFill>
                  <a:srgbClr val="333333"/>
                </a:solidFill>
                <a:effectLst/>
                <a:latin typeface="ArialMT"/>
              </a:rPr>
              <a:t>if the owner of a clothing store notices that clients ask for particular brands or sizes not offered in the store, he might contact his manufacturers or designers to inquire about purchasing these to keep customers satisfied and coming back, and this additional stock could possibly attract new customers.</a:t>
            </a:r>
            <a:endParaRPr lang="en-US" sz="2800" b="0" i="0" dirty="0">
              <a:solidFill>
                <a:srgbClr val="333333"/>
              </a:solidFill>
              <a:effectLst/>
              <a:latin typeface="ArialM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45193997"/>
      </p:ext>
    </p:extLst>
  </p:cSld>
  <p:clrMapOvr>
    <a:masterClrMapping/>
  </p:clrMapOvr>
  <mc:AlternateContent xmlns:mc="http://schemas.openxmlformats.org/markup-compatibility/2006" xmlns:p14="http://schemas.microsoft.com/office/powerpoint/2010/main">
    <mc:Choice Requires="p14">
      <p:transition spd="slow" p14:dur="2000" advTm="130168"/>
    </mc:Choice>
    <mc:Fallback xmlns="">
      <p:transition spd="slow" advTm="13016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285191"/>
            <a:ext cx="10137607" cy="4585871"/>
          </a:xfrm>
          <a:prstGeom prst="rect">
            <a:avLst/>
          </a:prstGeom>
          <a:noFill/>
        </p:spPr>
        <p:txBody>
          <a:bodyPr wrap="square" rtlCol="0">
            <a:spAutoFit/>
          </a:bodyPr>
          <a:lstStyle/>
          <a:p>
            <a:pPr algn="just"/>
            <a:r>
              <a:rPr lang="en-US" sz="2800" b="1" i="0" dirty="0">
                <a:solidFill>
                  <a:srgbClr val="FF0000"/>
                </a:solidFill>
                <a:effectLst/>
              </a:rPr>
              <a:t>Alertness</a:t>
            </a:r>
          </a:p>
          <a:p>
            <a:pPr marL="285750" indent="-285750" algn="just">
              <a:buFont typeface="Arial" panose="020B0604020202020204" pitchFamily="34" charset="0"/>
              <a:buChar char="•"/>
            </a:pPr>
            <a:r>
              <a:rPr lang="en-US" sz="2400" b="0" i="0" dirty="0">
                <a:solidFill>
                  <a:srgbClr val="333333"/>
                </a:solidFill>
                <a:effectLst/>
              </a:rPr>
              <a:t>is part of what makes up the </a:t>
            </a:r>
            <a:r>
              <a:rPr lang="en-US" sz="2400" b="0" i="1" dirty="0">
                <a:solidFill>
                  <a:srgbClr val="333333"/>
                </a:solidFill>
                <a:effectLst/>
              </a:rPr>
              <a:t>entrepreneurial mind-set</a:t>
            </a:r>
            <a:r>
              <a:rPr lang="en-US" sz="2400" b="0" i="0" dirty="0">
                <a:solidFill>
                  <a:srgbClr val="333333"/>
                </a:solidFill>
                <a:effectLst/>
              </a:rPr>
              <a:t>, is needed if individuals and management teams intend to become </a:t>
            </a:r>
            <a:r>
              <a:rPr lang="en-US" sz="2400" b="0" i="0" dirty="0">
                <a:solidFill>
                  <a:srgbClr val="FF0000"/>
                </a:solidFill>
                <a:effectLst/>
              </a:rPr>
              <a:t>strategic entrepreneurs</a:t>
            </a:r>
            <a:r>
              <a:rPr lang="en-US" sz="2400" b="0" i="0" dirty="0">
                <a:solidFill>
                  <a:srgbClr val="333333"/>
                </a:solidFill>
                <a:effectLst/>
              </a:rPr>
              <a:t>.</a:t>
            </a:r>
          </a:p>
          <a:p>
            <a:pPr marL="285750" indent="-285750" algn="just">
              <a:buFont typeface="Arial" panose="020B0604020202020204" pitchFamily="34" charset="0"/>
              <a:buChar char="•"/>
            </a:pPr>
            <a:r>
              <a:rPr lang="en-US" sz="2400" dirty="0">
                <a:solidFill>
                  <a:srgbClr val="FF0000"/>
                </a:solidFill>
              </a:rPr>
              <a:t>is the ability to embrace risk and cope with ambiguity in the face of uncertainty and change. </a:t>
            </a:r>
          </a:p>
          <a:p>
            <a:pPr marL="285750" indent="-285750" algn="just">
              <a:buFont typeface="Arial" panose="020B0604020202020204" pitchFamily="34" charset="0"/>
              <a:buChar char="•"/>
            </a:pPr>
            <a:r>
              <a:rPr lang="en-US" sz="2400" b="0" i="0" dirty="0">
                <a:solidFill>
                  <a:srgbClr val="333333"/>
                </a:solidFill>
                <a:effectLst/>
              </a:rPr>
              <a:t>Having an </a:t>
            </a:r>
            <a:r>
              <a:rPr lang="en-US" sz="2400" b="1" i="0" dirty="0">
                <a:solidFill>
                  <a:srgbClr val="FF0000"/>
                </a:solidFill>
                <a:effectLst/>
              </a:rPr>
              <a:t>entrepreneurial mindset </a:t>
            </a:r>
            <a:r>
              <a:rPr lang="en-US" sz="2400" b="0" i="0" dirty="0">
                <a:solidFill>
                  <a:srgbClr val="333333"/>
                </a:solidFill>
                <a:effectLst/>
              </a:rPr>
              <a:t>means that you </a:t>
            </a:r>
            <a:r>
              <a:rPr lang="en-US" sz="2400" b="0" i="0" dirty="0">
                <a:solidFill>
                  <a:srgbClr val="FF0000"/>
                </a:solidFill>
                <a:effectLst/>
              </a:rPr>
              <a:t>think about business in such a way that uncertainty is viewed as a benefit</a:t>
            </a:r>
            <a:r>
              <a:rPr lang="en-US" sz="2400" b="0" i="0" dirty="0">
                <a:solidFill>
                  <a:srgbClr val="333333"/>
                </a:solidFill>
                <a:effectLst/>
              </a:rPr>
              <a:t>.</a:t>
            </a:r>
          </a:p>
          <a:p>
            <a:pPr marL="285750" indent="-285750" algn="just">
              <a:buFont typeface="Arial" panose="020B0604020202020204" pitchFamily="34" charset="0"/>
              <a:buChar char="•"/>
            </a:pPr>
            <a:r>
              <a:rPr lang="en-US" sz="2400" b="1" i="0" dirty="0">
                <a:solidFill>
                  <a:srgbClr val="333333"/>
                </a:solidFill>
                <a:effectLst/>
              </a:rPr>
              <a:t>Organizations that can successfully cope with uncertainty </a:t>
            </a:r>
            <a:r>
              <a:rPr lang="en-US" sz="2400" b="0" i="0" dirty="0">
                <a:solidFill>
                  <a:srgbClr val="333333"/>
                </a:solidFill>
                <a:effectLst/>
              </a:rPr>
              <a:t>are likely to </a:t>
            </a:r>
            <a:r>
              <a:rPr lang="en-US" sz="2400" b="0" i="0" u="sng" dirty="0">
                <a:solidFill>
                  <a:srgbClr val="FF0000"/>
                </a:solidFill>
                <a:effectLst/>
              </a:rPr>
              <a:t>perform better than </a:t>
            </a:r>
            <a:r>
              <a:rPr lang="en-US" sz="2400" b="0" i="0" dirty="0">
                <a:solidFill>
                  <a:srgbClr val="333333"/>
                </a:solidFill>
                <a:effectLst/>
              </a:rPr>
              <a:t>those that cannot deal with not knowing all the information or the results of decisions.</a:t>
            </a:r>
          </a:p>
          <a:p>
            <a:pPr marL="285750" indent="-285750" algn="just">
              <a:buFont typeface="Arial" panose="020B0604020202020204" pitchFamily="34" charset="0"/>
              <a:buChar char="•"/>
            </a:pPr>
            <a:r>
              <a:rPr lang="en-US" sz="2400" b="0" i="0" dirty="0">
                <a:solidFill>
                  <a:srgbClr val="333333"/>
                </a:solidFill>
                <a:effectLst/>
              </a:rPr>
              <a:t>Therefore, having an </a:t>
            </a:r>
            <a:r>
              <a:rPr lang="en-US" sz="2400" b="0" i="0" dirty="0">
                <a:solidFill>
                  <a:srgbClr val="FF0000"/>
                </a:solidFill>
                <a:effectLst/>
              </a:rPr>
              <a:t>entrepreneurial mind-set</a:t>
            </a:r>
            <a:r>
              <a:rPr lang="en-US" sz="2400" b="0" i="0" dirty="0">
                <a:solidFill>
                  <a:srgbClr val="333333"/>
                </a:solidFill>
                <a:effectLst/>
              </a:rPr>
              <a:t> can become</a:t>
            </a:r>
            <a:r>
              <a:rPr lang="en-US" sz="2400" dirty="0"/>
              <a:t> </a:t>
            </a:r>
            <a:r>
              <a:rPr lang="en-US" sz="2400" b="0" i="0" dirty="0">
                <a:solidFill>
                  <a:srgbClr val="333333"/>
                </a:solidFill>
                <a:effectLst/>
              </a:rPr>
              <a:t>part of </a:t>
            </a:r>
            <a:r>
              <a:rPr lang="en-US" sz="2400" b="1" i="0" dirty="0">
                <a:solidFill>
                  <a:srgbClr val="FF0000"/>
                </a:solidFill>
                <a:effectLst/>
              </a:rPr>
              <a:t>a firm's competitive advantage.</a:t>
            </a:r>
            <a:r>
              <a:rPr lang="en-US" sz="2400" b="1" dirty="0">
                <a:solidFill>
                  <a:srgbClr val="FF0000"/>
                </a:solidFill>
              </a:rPr>
              <a: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15851811"/>
      </p:ext>
    </p:extLst>
  </p:cSld>
  <p:clrMapOvr>
    <a:masterClrMapping/>
  </p:clrMapOvr>
  <mc:AlternateContent xmlns:mc="http://schemas.openxmlformats.org/markup-compatibility/2006" xmlns:p14="http://schemas.microsoft.com/office/powerpoint/2010/main">
    <mc:Choice Requires="p14">
      <p:transition spd="slow" p14:dur="2000" advTm="210820"/>
    </mc:Choice>
    <mc:Fallback xmlns="">
      <p:transition spd="slow" advTm="2108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318" y="1428065"/>
            <a:ext cx="9893651" cy="523220"/>
          </a:xfrm>
          <a:prstGeom prst="rect">
            <a:avLst/>
          </a:prstGeom>
          <a:noFill/>
        </p:spPr>
        <p:txBody>
          <a:bodyPr wrap="square" rtlCol="0">
            <a:spAutoFit/>
          </a:bodyPr>
          <a:lstStyle/>
          <a:p>
            <a:r>
              <a:rPr lang="en-US" sz="2800" b="1" dirty="0">
                <a:solidFill>
                  <a:srgbClr val="333333"/>
                </a:solidFill>
                <a:effectLst/>
              </a:rPr>
              <a:t>Entrepreneurial Mind-Set</a:t>
            </a:r>
            <a:r>
              <a:rPr lang="en-US" sz="2800" b="1" dirty="0"/>
              <a:t>  </a:t>
            </a:r>
            <a:r>
              <a:rPr lang="en-US" sz="2800" b="1" dirty="0">
                <a:solidFill>
                  <a:srgbClr val="333333"/>
                </a:solidFill>
              </a:rPr>
              <a:t>Attributes </a:t>
            </a:r>
            <a:endParaRPr lang="en-US" sz="2800" b="1"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687F851-288B-3DD9-7AB5-65CB507B7BDD}"/>
              </a:ext>
            </a:extLst>
          </p:cNvPr>
          <p:cNvPicPr>
            <a:picLocks noChangeAspect="1"/>
          </p:cNvPicPr>
          <p:nvPr/>
        </p:nvPicPr>
        <p:blipFill>
          <a:blip r:embed="rId7"/>
          <a:stretch>
            <a:fillRect/>
          </a:stretch>
        </p:blipFill>
        <p:spPr>
          <a:xfrm>
            <a:off x="2282117" y="2135766"/>
            <a:ext cx="7034877" cy="3208532"/>
          </a:xfrm>
          <a:prstGeom prst="rect">
            <a:avLst/>
          </a:prstGeom>
        </p:spPr>
      </p:pic>
    </p:spTree>
    <p:extLst>
      <p:ext uri="{BB962C8B-B14F-4D97-AF65-F5344CB8AC3E}">
        <p14:creationId xmlns:p14="http://schemas.microsoft.com/office/powerpoint/2010/main" val="1730544614"/>
      </p:ext>
    </p:extLst>
  </p:cSld>
  <p:clrMapOvr>
    <a:masterClrMapping/>
  </p:clrMapOvr>
  <mc:AlternateContent xmlns:mc="http://schemas.openxmlformats.org/markup-compatibility/2006" xmlns:p14="http://schemas.microsoft.com/office/powerpoint/2010/main">
    <mc:Choice Requires="p14">
      <p:transition spd="slow" p14:dur="2000" advTm="88645"/>
    </mc:Choice>
    <mc:Fallback xmlns="">
      <p:transition spd="slow" advTm="8864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678204"/>
          </a:xfrm>
          <a:prstGeom prst="rect">
            <a:avLst/>
          </a:prstGeom>
          <a:noFill/>
        </p:spPr>
        <p:txBody>
          <a:bodyPr wrap="square" rtlCol="0">
            <a:spAutoFit/>
          </a:bodyPr>
          <a:lstStyle/>
          <a:p>
            <a:pPr algn="just"/>
            <a:r>
              <a:rPr lang="en-US" sz="3200" b="1" i="0" dirty="0">
                <a:solidFill>
                  <a:srgbClr val="333333"/>
                </a:solidFill>
                <a:effectLst/>
              </a:rPr>
              <a:t>Sources of Ideas for New Ventures</a:t>
            </a:r>
          </a:p>
          <a:p>
            <a:pPr algn="just"/>
            <a:endParaRPr lang="en-US" sz="3200" b="1" i="0" dirty="0">
              <a:solidFill>
                <a:srgbClr val="333333"/>
              </a:solidFill>
              <a:effectLst/>
            </a:endParaRPr>
          </a:p>
          <a:p>
            <a:pPr algn="just"/>
            <a:r>
              <a:rPr lang="en-US" sz="2400" b="1" i="0" dirty="0">
                <a:solidFill>
                  <a:srgbClr val="FF0000"/>
                </a:solidFill>
                <a:effectLst/>
              </a:rPr>
              <a:t>1. Work Experience</a:t>
            </a:r>
          </a:p>
          <a:p>
            <a:pPr marL="285750" indent="-285750" algn="just">
              <a:buFont typeface="Arial" panose="020B0604020202020204" pitchFamily="34" charset="0"/>
              <a:buChar char="•"/>
            </a:pPr>
            <a:r>
              <a:rPr lang="en-US" sz="2400" b="0" i="0" dirty="0">
                <a:solidFill>
                  <a:srgbClr val="333333"/>
                </a:solidFill>
                <a:effectLst/>
              </a:rPr>
              <a:t>More than half of all ideas for </a:t>
            </a:r>
            <a:r>
              <a:rPr lang="en-US" sz="2400" b="0" i="0" u="sng" dirty="0">
                <a:solidFill>
                  <a:srgbClr val="FF0000"/>
                </a:solidFill>
                <a:effectLst/>
              </a:rPr>
              <a:t>new ventures emerge from the experiences entrepreneurs have working in the industry for employers. </a:t>
            </a:r>
          </a:p>
          <a:p>
            <a:pPr marL="285750" indent="-285750" algn="just">
              <a:buFont typeface="Arial" panose="020B0604020202020204" pitchFamily="34" charset="0"/>
              <a:buChar char="•"/>
            </a:pPr>
            <a:r>
              <a:rPr lang="en-US" sz="2400" b="0" i="0" dirty="0">
                <a:solidFill>
                  <a:srgbClr val="333333"/>
                </a:solidFill>
                <a:effectLst/>
              </a:rPr>
              <a:t>The idea may grow out of </a:t>
            </a:r>
            <a:r>
              <a:rPr lang="en-US" sz="2400" b="0" i="0" u="sng" dirty="0">
                <a:solidFill>
                  <a:srgbClr val="FF0000"/>
                </a:solidFill>
                <a:effectLst/>
              </a:rPr>
              <a:t>observing what customers complain about</a:t>
            </a:r>
            <a:r>
              <a:rPr lang="en-US" sz="2400" b="0" i="0" dirty="0">
                <a:solidFill>
                  <a:srgbClr val="333333"/>
                </a:solidFill>
                <a:effectLst/>
              </a:rPr>
              <a:t> or </a:t>
            </a:r>
            <a:r>
              <a:rPr lang="en-US" sz="2400" b="0" i="0" u="sng" dirty="0">
                <a:solidFill>
                  <a:srgbClr val="FF0000"/>
                </a:solidFill>
                <a:effectLst/>
              </a:rPr>
              <a:t>what is not yet available to them</a:t>
            </a:r>
            <a:r>
              <a:rPr lang="en-US" sz="2400" b="0" i="0" dirty="0">
                <a:solidFill>
                  <a:srgbClr val="333333"/>
                </a:solidFill>
                <a:effectLst/>
              </a:rPr>
              <a:t> through the employer's firm or in the industry. </a:t>
            </a:r>
          </a:p>
          <a:p>
            <a:pPr marL="285750" indent="-285750" algn="just">
              <a:buFont typeface="Arial" panose="020B0604020202020204" pitchFamily="34" charset="0"/>
              <a:buChar char="•"/>
            </a:pPr>
            <a:r>
              <a:rPr lang="en-US" sz="2400" b="0" i="0" dirty="0">
                <a:solidFill>
                  <a:srgbClr val="333333"/>
                </a:solidFill>
                <a:effectLst/>
              </a:rPr>
              <a:t>In your own work experience, you may recall </a:t>
            </a:r>
            <a:r>
              <a:rPr lang="en-US" sz="2400" b="0" i="0" u="sng" dirty="0">
                <a:solidFill>
                  <a:srgbClr val="FF0000"/>
                </a:solidFill>
                <a:effectLst/>
              </a:rPr>
              <a:t>thinking that there might be a different way of doing the work</a:t>
            </a:r>
            <a:r>
              <a:rPr lang="en-US" sz="2400" b="0" i="0" dirty="0">
                <a:solidFill>
                  <a:srgbClr val="333333"/>
                </a:solidFill>
                <a:effectLst/>
              </a:rPr>
              <a:t>, selling the product, or performing the service.</a:t>
            </a:r>
          </a:p>
          <a:p>
            <a:pPr algn="just"/>
            <a:r>
              <a:rPr lang="en-US" sz="1800" b="0" i="0" dirty="0">
                <a:solidFill>
                  <a:srgbClr val="333333"/>
                </a:solidFill>
                <a:effectLst/>
              </a:rPr>
              <a: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mc:AlternateContent xmlns:mc="http://schemas.openxmlformats.org/markup-compatibility/2006" xmlns:p14="http://schemas.microsoft.com/office/powerpoint/2010/main">
    <mc:Choice Requires="p14">
      <p:transition spd="slow" p14:dur="2000" advTm="160934"/>
    </mc:Choice>
    <mc:Fallback xmlns="">
      <p:transition spd="slow" advTm="16093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4272" y="1285191"/>
            <a:ext cx="9893651" cy="2677656"/>
          </a:xfrm>
          <a:prstGeom prst="rect">
            <a:avLst/>
          </a:prstGeom>
          <a:noFill/>
        </p:spPr>
        <p:txBody>
          <a:bodyPr wrap="square" rtlCol="0">
            <a:spAutoFit/>
          </a:bodyPr>
          <a:lstStyle/>
          <a:p>
            <a:pPr algn="just"/>
            <a:r>
              <a:rPr lang="en-US" sz="2400" b="1" dirty="0">
                <a:solidFill>
                  <a:srgbClr val="FF0000"/>
                </a:solidFill>
              </a:rPr>
              <a:t>2.</a:t>
            </a:r>
            <a:r>
              <a:rPr lang="en-US" sz="2400" b="1" i="0" dirty="0">
                <a:solidFill>
                  <a:srgbClr val="FF0000"/>
                </a:solidFill>
                <a:effectLst/>
              </a:rPr>
              <a:t> Similar Business</a:t>
            </a:r>
          </a:p>
          <a:p>
            <a:pPr algn="just"/>
            <a:endParaRPr lang="en-US" sz="2400" b="1" i="0" dirty="0">
              <a:solidFill>
                <a:srgbClr val="FF0000"/>
              </a:solidFill>
              <a:effectLst/>
            </a:endParaRPr>
          </a:p>
          <a:p>
            <a:pPr marL="342900" indent="-342900" algn="just">
              <a:buFont typeface="Arial" panose="020B0604020202020204" pitchFamily="34" charset="0"/>
              <a:buChar char="•"/>
            </a:pPr>
            <a:r>
              <a:rPr lang="en-US" sz="2400" b="0" i="0" dirty="0">
                <a:solidFill>
                  <a:srgbClr val="333333"/>
                </a:solidFill>
                <a:effectLst/>
              </a:rPr>
              <a:t>Even if you don't have years of work experience in an industry or market, </a:t>
            </a:r>
            <a:r>
              <a:rPr lang="en-US" sz="2400" b="0" i="0" dirty="0">
                <a:solidFill>
                  <a:srgbClr val="FF0000"/>
                </a:solidFill>
                <a:effectLst/>
              </a:rPr>
              <a:t>you might see a business in an area that intrigues you because you like certain products</a:t>
            </a:r>
            <a:r>
              <a:rPr lang="en-US" sz="2400" b="0" i="0" dirty="0">
                <a:solidFill>
                  <a:srgbClr val="333333"/>
                </a:solidFill>
                <a:effectLst/>
              </a:rPr>
              <a:t> or </a:t>
            </a:r>
            <a:r>
              <a:rPr lang="en-US" sz="2400" b="0" i="0" dirty="0">
                <a:solidFill>
                  <a:srgbClr val="FF0000"/>
                </a:solidFill>
                <a:effectLst/>
              </a:rPr>
              <a:t>you learn that there is a growing market </a:t>
            </a:r>
            <a:r>
              <a:rPr lang="en-US" sz="2400" b="0" i="0" dirty="0">
                <a:solidFill>
                  <a:srgbClr val="333333"/>
                </a:solidFill>
                <a:effectLst/>
              </a:rPr>
              <a:t>for this business and </a:t>
            </a:r>
            <a:r>
              <a:rPr lang="en-US" sz="2400" b="0" i="0" dirty="0">
                <a:solidFill>
                  <a:srgbClr val="FF0000"/>
                </a:solidFill>
                <a:effectLst/>
              </a:rPr>
              <a:t>you think of a way to expand on the opportunity</a:t>
            </a:r>
            <a:r>
              <a:rPr lang="en-US" sz="2400" b="0" i="0" dirty="0">
                <a:solidFill>
                  <a:srgbClr val="333333"/>
                </a:solidFill>
                <a:effectLst/>
              </a:rPr>
              <a:t>. </a:t>
            </a:r>
          </a:p>
          <a:p>
            <a:pPr algn="just"/>
            <a:endParaRPr lang="en-US" sz="2400" dirty="0">
              <a:solidFill>
                <a:srgbClr val="333333"/>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49676080"/>
      </p:ext>
    </p:extLst>
  </p:cSld>
  <p:clrMapOvr>
    <a:masterClrMapping/>
  </p:clrMapOvr>
  <mc:AlternateContent xmlns:mc="http://schemas.openxmlformats.org/markup-compatibility/2006" xmlns:p14="http://schemas.microsoft.com/office/powerpoint/2010/main">
    <mc:Choice Requires="p14">
      <p:transition spd="slow" p14:dur="2000" advTm="70106"/>
    </mc:Choice>
    <mc:Fallback xmlns="">
      <p:transition spd="slow" advTm="701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1938992"/>
          </a:xfrm>
          <a:prstGeom prst="rect">
            <a:avLst/>
          </a:prstGeom>
          <a:noFill/>
        </p:spPr>
        <p:txBody>
          <a:bodyPr wrap="square" rtlCol="0">
            <a:spAutoFit/>
          </a:bodyPr>
          <a:lstStyle/>
          <a:p>
            <a:pPr algn="just"/>
            <a:r>
              <a:rPr lang="en-US" sz="2400" b="1" i="0" dirty="0">
                <a:solidFill>
                  <a:srgbClr val="FF0000"/>
                </a:solidFill>
                <a:effectLst/>
              </a:rPr>
              <a:t>3. Hobby or Personal Interest</a:t>
            </a:r>
          </a:p>
          <a:p>
            <a:pPr algn="just"/>
            <a:endParaRPr lang="en-US" sz="2400" b="1" i="0" dirty="0">
              <a:solidFill>
                <a:srgbClr val="FF0000"/>
              </a:solidFill>
              <a:effectLst/>
            </a:endParaRPr>
          </a:p>
          <a:p>
            <a:pPr marL="342900" indent="-342900" algn="just">
              <a:buFont typeface="Arial" panose="020B0604020202020204" pitchFamily="34" charset="0"/>
              <a:buChar char="•"/>
            </a:pPr>
            <a:r>
              <a:rPr lang="en-US" sz="2400" b="0" i="0" dirty="0">
                <a:solidFill>
                  <a:srgbClr val="333333"/>
                </a:solidFill>
                <a:effectLst/>
              </a:rPr>
              <a:t>Many people find a way to </a:t>
            </a:r>
            <a:r>
              <a:rPr lang="en-US" sz="2400" b="0" i="0" dirty="0">
                <a:solidFill>
                  <a:srgbClr val="FF0000"/>
                </a:solidFill>
                <a:effectLst/>
              </a:rPr>
              <a:t>turn their hobbies into successful new ventures</a:t>
            </a:r>
            <a:r>
              <a:rPr lang="en-US" sz="2400" b="0" i="0" dirty="0">
                <a:solidFill>
                  <a:srgbClr val="333333"/>
                </a:solidFill>
                <a:effectLst/>
              </a:rPr>
              <a:t>, seeing an opportunity to </a:t>
            </a:r>
            <a:r>
              <a:rPr lang="en-US" sz="2400" b="0" i="0" dirty="0">
                <a:solidFill>
                  <a:srgbClr val="FF0000"/>
                </a:solidFill>
                <a:effectLst/>
              </a:rPr>
              <a:t>transfer their passion to others with similar interests</a:t>
            </a:r>
            <a:r>
              <a:rPr lang="en-US" sz="2400" b="0" i="0" dirty="0">
                <a:solidFill>
                  <a:srgbClr val="333333"/>
                </a:solidFill>
                <a:effectLst/>
              </a:rPr>
              <a:t>. </a:t>
            </a:r>
            <a:endParaRPr lang="en-US" sz="2400" dirty="0">
              <a:solidFill>
                <a:srgbClr val="333333"/>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14809795"/>
      </p:ext>
    </p:extLst>
  </p:cSld>
  <p:clrMapOvr>
    <a:masterClrMapping/>
  </p:clrMapOvr>
  <mc:AlternateContent xmlns:mc="http://schemas.openxmlformats.org/markup-compatibility/2006" xmlns:p14="http://schemas.microsoft.com/office/powerpoint/2010/main">
    <mc:Choice Requires="p14">
      <p:transition spd="slow" p14:dur="2000" advTm="57159"/>
    </mc:Choice>
    <mc:Fallback xmlns="">
      <p:transition spd="slow" advTm="571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7175" y="1428065"/>
            <a:ext cx="9893651" cy="3785652"/>
          </a:xfrm>
          <a:prstGeom prst="rect">
            <a:avLst/>
          </a:prstGeom>
          <a:noFill/>
        </p:spPr>
        <p:txBody>
          <a:bodyPr wrap="square" rtlCol="0">
            <a:spAutoFit/>
          </a:bodyPr>
          <a:lstStyle/>
          <a:p>
            <a:pPr algn="just"/>
            <a:r>
              <a:rPr lang="en-US" sz="2400" b="1" i="0" dirty="0">
                <a:solidFill>
                  <a:srgbClr val="FF0000"/>
                </a:solidFill>
                <a:effectLst/>
              </a:rPr>
              <a:t>4. Chance Happening, or Serendipity</a:t>
            </a:r>
          </a:p>
          <a:p>
            <a:pPr algn="just"/>
            <a:r>
              <a:rPr lang="en-US" sz="2400" b="0" i="1" dirty="0">
                <a:solidFill>
                  <a:srgbClr val="333333"/>
                </a:solidFill>
                <a:effectLst/>
              </a:rPr>
              <a:t>“Name the greatest of all the inventors. Accident”</a:t>
            </a:r>
            <a:r>
              <a:rPr lang="en-US" sz="2400" b="0" i="0" dirty="0">
                <a:solidFill>
                  <a:srgbClr val="333333"/>
                </a:solidFill>
                <a:effectLst/>
              </a:rPr>
              <a:t>—Mark Twain.</a:t>
            </a:r>
          </a:p>
          <a:p>
            <a:pPr marL="342900" indent="-342900" algn="just">
              <a:buFont typeface="Arial" panose="020B0604020202020204" pitchFamily="34" charset="0"/>
              <a:buChar char="•"/>
            </a:pPr>
            <a:r>
              <a:rPr lang="en-US" sz="2400" b="0" i="0" dirty="0">
                <a:solidFill>
                  <a:srgbClr val="333333"/>
                </a:solidFill>
                <a:effectLst/>
              </a:rPr>
              <a:t>It was noted that </a:t>
            </a:r>
            <a:r>
              <a:rPr lang="en-US" sz="2400" b="0" i="0" u="sng" dirty="0">
                <a:solidFill>
                  <a:srgbClr val="FF0000"/>
                </a:solidFill>
                <a:effectLst/>
              </a:rPr>
              <a:t>successful entrepreneurs are alert and pay attention to things most people miss</a:t>
            </a:r>
            <a:r>
              <a:rPr lang="en-US" sz="2400" b="0" i="0" dirty="0">
                <a:solidFill>
                  <a:srgbClr val="333333"/>
                </a:solidFill>
                <a:effectLst/>
              </a:rPr>
              <a:t>. </a:t>
            </a:r>
          </a:p>
          <a:p>
            <a:pPr marL="342900" indent="-342900" algn="just">
              <a:buFont typeface="Arial" panose="020B0604020202020204" pitchFamily="34" charset="0"/>
              <a:buChar char="•"/>
            </a:pPr>
            <a:endParaRPr lang="en-US" sz="2400" b="0" i="0" dirty="0">
              <a:solidFill>
                <a:srgbClr val="333333"/>
              </a:solidFill>
              <a:effectLst/>
            </a:endParaRPr>
          </a:p>
          <a:p>
            <a:pPr marL="342900" indent="-342900" algn="just">
              <a:buFont typeface="Arial" panose="020B0604020202020204" pitchFamily="34" charset="0"/>
              <a:buChar char="•"/>
            </a:pPr>
            <a:r>
              <a:rPr lang="en-US" sz="2400" b="0" i="0" dirty="0">
                <a:solidFill>
                  <a:srgbClr val="333333"/>
                </a:solidFill>
                <a:effectLst/>
              </a:rPr>
              <a:t>This increases the likelihood that </a:t>
            </a:r>
            <a:r>
              <a:rPr lang="en-US" sz="2400" b="0" i="0" dirty="0">
                <a:solidFill>
                  <a:srgbClr val="FF0000"/>
                </a:solidFill>
                <a:effectLst/>
              </a:rPr>
              <a:t>a good idea or opportunity will not go unnoticed, even if it is a chance happening.</a:t>
            </a:r>
          </a:p>
          <a:p>
            <a:pPr marL="342900" indent="-342900" algn="just">
              <a:buFont typeface="Arial" panose="020B0604020202020204" pitchFamily="34" charset="0"/>
              <a:buChar char="•"/>
            </a:pPr>
            <a:endParaRPr lang="en-US" sz="2400" b="0" i="0" dirty="0">
              <a:solidFill>
                <a:srgbClr val="FF0000"/>
              </a:solidFill>
              <a:effectLst/>
            </a:endParaRPr>
          </a:p>
          <a:p>
            <a:pPr marL="342900" indent="-342900" algn="just">
              <a:buFont typeface="Arial" panose="020B0604020202020204" pitchFamily="34" charset="0"/>
              <a:buChar char="•"/>
            </a:pPr>
            <a:r>
              <a:rPr lang="en-US" sz="2400" b="0" i="0" dirty="0">
                <a:solidFill>
                  <a:srgbClr val="FF0000"/>
                </a:solidFill>
                <a:effectLst/>
              </a:rPr>
              <a:t>Learning to be observant to cues around them has led many entrepreneurs to discover products and services </a:t>
            </a:r>
            <a:r>
              <a:rPr lang="en-US" sz="2400" b="0" i="0" dirty="0">
                <a:solidFill>
                  <a:srgbClr val="333333"/>
                </a:solidFill>
                <a:effectLst/>
              </a:rPr>
              <a:t>that arise out of the unexpected.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3205121"/>
      </p:ext>
    </p:extLst>
  </p:cSld>
  <p:clrMapOvr>
    <a:masterClrMapping/>
  </p:clrMapOvr>
  <mc:AlternateContent xmlns:mc="http://schemas.openxmlformats.org/markup-compatibility/2006" xmlns:p14="http://schemas.microsoft.com/office/powerpoint/2010/main">
    <mc:Choice Requires="p14">
      <p:transition spd="slow" p14:dur="2000" advTm="93540"/>
    </mc:Choice>
    <mc:Fallback xmlns="">
      <p:transition spd="slow" advTm="9354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1938992"/>
          </a:xfrm>
          <a:prstGeom prst="rect">
            <a:avLst/>
          </a:prstGeom>
          <a:noFill/>
        </p:spPr>
        <p:txBody>
          <a:bodyPr wrap="square" rtlCol="0">
            <a:spAutoFit/>
          </a:bodyPr>
          <a:lstStyle/>
          <a:p>
            <a:pPr algn="just"/>
            <a:r>
              <a:rPr lang="en-US" sz="2400" b="1" i="0" dirty="0">
                <a:solidFill>
                  <a:srgbClr val="FF0000"/>
                </a:solidFill>
                <a:effectLst/>
              </a:rPr>
              <a:t>5. Family and Friends </a:t>
            </a:r>
          </a:p>
          <a:p>
            <a:pPr algn="just"/>
            <a:endParaRPr lang="en-US" sz="2400" b="1" i="0" dirty="0">
              <a:solidFill>
                <a:srgbClr val="FF0000"/>
              </a:solidFill>
              <a:effectLst/>
            </a:endParaRPr>
          </a:p>
          <a:p>
            <a:pPr marL="342900" indent="-342900" algn="just">
              <a:buFont typeface="Arial" panose="020B0604020202020204" pitchFamily="34" charset="0"/>
              <a:buChar char="•"/>
            </a:pPr>
            <a:r>
              <a:rPr lang="en-US" sz="2400" b="0" i="0" dirty="0">
                <a:solidFill>
                  <a:srgbClr val="FF0000"/>
                </a:solidFill>
                <a:effectLst/>
              </a:rPr>
              <a:t>Ideas can come to you through your conversations with your family and friends</a:t>
            </a:r>
            <a:r>
              <a:rPr lang="en-US" sz="2400" b="0" i="0" dirty="0">
                <a:solidFill>
                  <a:srgbClr val="333333"/>
                </a:solidFill>
                <a:effectLst/>
              </a:rPr>
              <a:t>, and if you are open to these suggestions, </a:t>
            </a:r>
            <a:r>
              <a:rPr lang="en-US" sz="2400" b="0" i="0" dirty="0">
                <a:solidFill>
                  <a:srgbClr val="FF0000"/>
                </a:solidFill>
                <a:effectLst/>
              </a:rPr>
              <a:t>a great business opportunity can result</a:t>
            </a:r>
            <a:r>
              <a:rPr lang="en-US" sz="2400" b="0" i="0" dirty="0">
                <a:solidFill>
                  <a:srgbClr val="333333"/>
                </a:solidFill>
                <a:effectLst/>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2129842"/>
      </p:ext>
    </p:extLst>
  </p:cSld>
  <p:clrMapOvr>
    <a:masterClrMapping/>
  </p:clrMapOvr>
  <mc:AlternateContent xmlns:mc="http://schemas.openxmlformats.org/markup-compatibility/2006" xmlns:p14="http://schemas.microsoft.com/office/powerpoint/2010/main">
    <mc:Choice Requires="p14">
      <p:transition spd="slow" p14:dur="2000" advTm="76274"/>
    </mc:Choice>
    <mc:Fallback xmlns="">
      <p:transition spd="slow" advTm="7627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04698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ea typeface="+mn-ea"/>
                <a:cs typeface="+mn-cs"/>
              </a:rPr>
              <a:t>6</a:t>
            </a:r>
            <a:r>
              <a:rPr kumimoji="0" lang="en-US" b="1" i="0" u="none" strike="noStrike" kern="1200" cap="none" spc="0" normalizeH="0" baseline="0" noProof="0" dirty="0">
                <a:ln>
                  <a:noFill/>
                </a:ln>
                <a:solidFill>
                  <a:srgbClr val="FF0000"/>
                </a:solidFill>
                <a:effectLst/>
                <a:uLnTx/>
                <a:uFillTx/>
                <a:ea typeface="+mn-ea"/>
                <a:cs typeface="+mn-cs"/>
              </a:rPr>
              <a:t>. </a:t>
            </a:r>
            <a:r>
              <a:rPr kumimoji="0" lang="en-US" sz="2400" b="1" i="0" u="none" strike="noStrike" kern="1200" cap="none" spc="0" normalizeH="0" baseline="0" noProof="0" dirty="0">
                <a:ln>
                  <a:noFill/>
                </a:ln>
                <a:solidFill>
                  <a:srgbClr val="FF0000"/>
                </a:solidFill>
                <a:effectLst/>
                <a:uLnTx/>
                <a:uFillTx/>
                <a:ea typeface="+mn-ea"/>
                <a:cs typeface="+mn-cs"/>
              </a:rPr>
              <a:t>Education and Expertise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333333"/>
                </a:solidFill>
                <a:effectLst/>
                <a:uLnTx/>
                <a:uFillTx/>
                <a:ea typeface="+mn-ea"/>
                <a:cs typeface="+mn-cs"/>
              </a:rPr>
              <a:t>Entrepreneurs are able to identify ideas for new businesses by tapping their own expertise and experiences and offer products and services that others (either consumers or other businesses) are willing to buy.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333333"/>
              </a:solidFill>
              <a:effectLst/>
              <a:uLnTx/>
              <a:uFillTx/>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FF0000"/>
                </a:solidFill>
                <a:effectLst/>
                <a:uLnTx/>
                <a:uFillTx/>
                <a:ea typeface="+mn-ea"/>
                <a:cs typeface="+mn-cs"/>
              </a:rPr>
              <a:t>Another way </a:t>
            </a:r>
            <a:r>
              <a:rPr kumimoji="0" lang="en-US" sz="2400" b="0" i="0" u="none" strike="noStrike" kern="1200" cap="none" spc="0" normalizeH="0" baseline="0" noProof="0" dirty="0">
                <a:ln>
                  <a:noFill/>
                </a:ln>
                <a:solidFill>
                  <a:srgbClr val="333333"/>
                </a:solidFill>
                <a:effectLst/>
                <a:uLnTx/>
                <a:uFillTx/>
                <a:ea typeface="+mn-ea"/>
                <a:cs typeface="+mn-cs"/>
              </a:rPr>
              <a:t>to use your expertise is </a:t>
            </a:r>
            <a:r>
              <a:rPr kumimoji="0" lang="en-US" sz="2400" b="0" i="0" u="sng" strike="noStrike" kern="1200" cap="none" spc="0" normalizeH="0" baseline="0" noProof="0" dirty="0">
                <a:ln>
                  <a:noFill/>
                </a:ln>
                <a:solidFill>
                  <a:srgbClr val="FF0000"/>
                </a:solidFill>
                <a:effectLst/>
                <a:uLnTx/>
                <a:uFillTx/>
                <a:ea typeface="+mn-ea"/>
                <a:cs typeface="+mn-cs"/>
              </a:rPr>
              <a:t>to consider what you </a:t>
            </a:r>
            <a:r>
              <a:rPr kumimoji="0" lang="en-US" sz="2400" b="1" i="1" u="sng" strike="noStrike" kern="1200" cap="none" spc="0" normalizeH="0" baseline="0" noProof="0" dirty="0">
                <a:ln>
                  <a:noFill/>
                </a:ln>
                <a:solidFill>
                  <a:srgbClr val="FF0000"/>
                </a:solidFill>
                <a:effectLst/>
                <a:uLnTx/>
                <a:uFillTx/>
                <a:ea typeface="+mn-ea"/>
                <a:cs typeface="+mn-cs"/>
              </a:rPr>
              <a:t>know</a:t>
            </a:r>
            <a:r>
              <a:rPr kumimoji="0" lang="en-US" sz="2400" b="0" i="1" u="sng" strike="noStrike" kern="1200" cap="none" spc="0" normalizeH="0" baseline="0" noProof="0" dirty="0">
                <a:ln>
                  <a:noFill/>
                </a:ln>
                <a:solidFill>
                  <a:srgbClr val="FF0000"/>
                </a:solidFill>
                <a:effectLst/>
                <a:uLnTx/>
                <a:uFillTx/>
                <a:ea typeface="+mn-ea"/>
                <a:cs typeface="+mn-cs"/>
              </a:rPr>
              <a:t> </a:t>
            </a:r>
            <a:r>
              <a:rPr kumimoji="0" lang="en-US" sz="2400" b="0" i="0" u="sng" strike="noStrike" kern="1200" cap="none" spc="0" normalizeH="0" baseline="0" noProof="0" dirty="0">
                <a:ln>
                  <a:noFill/>
                </a:ln>
                <a:solidFill>
                  <a:srgbClr val="FF0000"/>
                </a:solidFill>
                <a:effectLst/>
                <a:uLnTx/>
                <a:uFillTx/>
                <a:ea typeface="+mn-ea"/>
                <a:cs typeface="+mn-cs"/>
              </a:rPr>
              <a:t>rather than what you </a:t>
            </a:r>
            <a:r>
              <a:rPr kumimoji="0" lang="en-US" sz="2400" b="1" i="1" u="sng" strike="noStrike" kern="1200" cap="none" spc="0" normalizeH="0" baseline="0" noProof="0" dirty="0">
                <a:ln>
                  <a:noFill/>
                </a:ln>
                <a:solidFill>
                  <a:srgbClr val="FF0000"/>
                </a:solidFill>
                <a:effectLst/>
                <a:uLnTx/>
                <a:uFillTx/>
                <a:ea typeface="+mn-ea"/>
                <a:cs typeface="+mn-cs"/>
              </a:rPr>
              <a:t>do </a:t>
            </a:r>
            <a:r>
              <a:rPr kumimoji="0" lang="en-US" sz="2400" b="0" i="0" u="sng" strike="noStrike" kern="1200" cap="none" spc="0" normalizeH="0" baseline="0" noProof="0" dirty="0">
                <a:ln>
                  <a:noFill/>
                </a:ln>
                <a:solidFill>
                  <a:srgbClr val="FF0000"/>
                </a:solidFill>
                <a:effectLst/>
                <a:uLnTx/>
                <a:uFillTx/>
                <a:ea typeface="+mn-ea"/>
                <a:cs typeface="+mn-cs"/>
              </a:rPr>
              <a:t>as a source of business opportunities</a:t>
            </a:r>
            <a:r>
              <a:rPr kumimoji="0" lang="en-US" sz="2400" b="0" i="0" u="none" strike="noStrike" kern="1200" cap="none" spc="0" normalizeH="0" baseline="0" noProof="0" dirty="0">
                <a:ln>
                  <a:noFill/>
                </a:ln>
                <a:solidFill>
                  <a:srgbClr val="333333"/>
                </a:solidFill>
                <a:effectLst/>
                <a:uLnTx/>
                <a:uFillTx/>
                <a:ea typeface="+mn-ea"/>
                <a:cs typeface="+mn-cs"/>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335099"/>
      </p:ext>
    </p:extLst>
  </p:cSld>
  <p:clrMapOvr>
    <a:masterClrMapping/>
  </p:clrMapOvr>
  <mc:AlternateContent xmlns:mc="http://schemas.openxmlformats.org/markup-compatibility/2006" xmlns:p14="http://schemas.microsoft.com/office/powerpoint/2010/main">
    <mc:Choice Requires="p14">
      <p:transition spd="slow" p14:dur="2000" advTm="95239"/>
    </mc:Choice>
    <mc:Fallback xmlns="">
      <p:transition spd="slow" advTm="9523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62760"/>
          </a:xfrm>
          <a:prstGeom prst="rect">
            <a:avLst/>
          </a:prstGeom>
          <a:noFill/>
        </p:spPr>
        <p:txBody>
          <a:bodyPr wrap="square" rtlCol="0">
            <a:spAutoFit/>
          </a:bodyPr>
          <a:lstStyle/>
          <a:p>
            <a:pPr algn="just"/>
            <a:r>
              <a:rPr lang="en-US" sz="3200" b="1" i="1" dirty="0">
                <a:solidFill>
                  <a:srgbClr val="FF0000"/>
                </a:solidFill>
                <a:effectLst/>
              </a:rPr>
              <a:t>Which Came First—The Idea or the Ownership Decision?</a:t>
            </a:r>
          </a:p>
          <a:p>
            <a:pPr algn="just"/>
            <a:endParaRPr lang="en-US" sz="2800" b="1" i="1" dirty="0">
              <a:solidFill>
                <a:srgbClr val="FF0000"/>
              </a:solidFill>
              <a:effectLst/>
            </a:endParaRPr>
          </a:p>
          <a:p>
            <a:pPr algn="just"/>
            <a:r>
              <a:rPr lang="en-US" sz="2800" b="0" i="0" dirty="0">
                <a:solidFill>
                  <a:srgbClr val="333333"/>
                </a:solidFill>
                <a:effectLst/>
              </a:rPr>
              <a:t>In the nationwide Panel Study of Entrepreneurial Dynamics,</a:t>
            </a:r>
            <a:r>
              <a:rPr lang="en-US" sz="2800" b="0" i="0" dirty="0">
                <a:solidFill>
                  <a:srgbClr val="046FF8"/>
                </a:solidFill>
                <a:effectLst/>
              </a:rPr>
              <a:t> </a:t>
            </a:r>
            <a:r>
              <a:rPr lang="en-US" sz="2800" b="0" i="0" dirty="0">
                <a:solidFill>
                  <a:srgbClr val="333333"/>
                </a:solidFill>
                <a:effectLst/>
              </a:rPr>
              <a:t>480 entrepreneurs were asked whether the business idea or the decision to start some kind of business came first. Here are the responses:</a:t>
            </a:r>
            <a:r>
              <a:rPr lang="en-US" sz="2800" dirty="0"/>
              <a:t> </a:t>
            </a:r>
          </a:p>
          <a:p>
            <a:pPr algn="just"/>
            <a:endParaRPr lang="en-US" sz="2800" dirty="0"/>
          </a:p>
          <a:p>
            <a:pPr marL="457200" indent="-457200" algn="just">
              <a:buFont typeface="Arial" panose="020B0604020202020204" pitchFamily="34" charset="0"/>
              <a:buChar char="•"/>
            </a:pPr>
            <a:r>
              <a:rPr lang="en-US" sz="2800" b="1" dirty="0"/>
              <a:t>The business idea came first  35%</a:t>
            </a:r>
          </a:p>
          <a:p>
            <a:pPr marL="457200" indent="-457200" algn="just">
              <a:buFont typeface="Arial" panose="020B0604020202020204" pitchFamily="34" charset="0"/>
              <a:buChar char="•"/>
            </a:pPr>
            <a:r>
              <a:rPr lang="en-US" sz="2800" b="1" dirty="0">
                <a:solidFill>
                  <a:srgbClr val="FF0000"/>
                </a:solidFill>
              </a:rPr>
              <a:t>The decision to start a business came first  44%</a:t>
            </a:r>
          </a:p>
          <a:p>
            <a:pPr marL="457200" indent="-457200" algn="just">
              <a:buFont typeface="Arial" panose="020B0604020202020204" pitchFamily="34" charset="0"/>
              <a:buChar char="•"/>
            </a:pPr>
            <a:r>
              <a:rPr lang="en-US" sz="2800" b="1" dirty="0"/>
              <a:t>The idea and the decision occurred simultaneously  20%</a:t>
            </a:r>
            <a:endParaRPr lang="en-US" sz="2800" b="1"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5763317"/>
      </p:ext>
    </p:extLst>
  </p:cSld>
  <p:clrMapOvr>
    <a:masterClrMapping/>
  </p:clrMapOvr>
  <mc:AlternateContent xmlns:mc="http://schemas.openxmlformats.org/markup-compatibility/2006" xmlns:p14="http://schemas.microsoft.com/office/powerpoint/2010/main">
    <mc:Choice Requires="p14">
      <p:transition spd="slow" p14:dur="2000" advTm="75745"/>
    </mc:Choice>
    <mc:Fallback xmlns="">
      <p:transition spd="slow" advTm="757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6269" y="1428065"/>
            <a:ext cx="9557494" cy="4093428"/>
          </a:xfrm>
          <a:prstGeom prst="rect">
            <a:avLst/>
          </a:prstGeom>
          <a:noFill/>
        </p:spPr>
        <p:txBody>
          <a:bodyPr wrap="square" rtlCol="0">
            <a:spAutoFit/>
          </a:bodyPr>
          <a:lstStyle/>
          <a:p>
            <a:r>
              <a:rPr lang="en-US" sz="3200" b="1" i="1" dirty="0">
                <a:solidFill>
                  <a:srgbClr val="FF0000"/>
                </a:solidFill>
                <a:cs typeface="Tajawal ExtraBold" panose="00000800000000000000" pitchFamily="2" charset="-78"/>
              </a:rPr>
              <a:t>What Led to Your Business Idea?</a:t>
            </a:r>
          </a:p>
          <a:p>
            <a:endParaRPr lang="en-US" sz="3200" b="1" dirty="0">
              <a:solidFill>
                <a:srgbClr val="FF0000"/>
              </a:solidFill>
              <a:cs typeface="Tajawal ExtraBold" panose="00000800000000000000" pitchFamily="2" charset="-78"/>
            </a:endParaRPr>
          </a:p>
          <a:p>
            <a:pPr marL="285750" indent="-285750">
              <a:buFont typeface="Arial" panose="020B0604020202020204" pitchFamily="34" charset="0"/>
              <a:buChar char="•"/>
            </a:pPr>
            <a:r>
              <a:rPr lang="en-US" sz="2800" dirty="0">
                <a:solidFill>
                  <a:srgbClr val="2D3956"/>
                </a:solidFill>
                <a:cs typeface="Tajawal ExtraBold" panose="00000800000000000000" pitchFamily="2" charset="-78"/>
              </a:rPr>
              <a:t>It developed from another idea I was considering 24%</a:t>
            </a:r>
          </a:p>
          <a:p>
            <a:pPr marL="285750" indent="-285750">
              <a:buFont typeface="Arial" panose="020B0604020202020204" pitchFamily="34" charset="0"/>
              <a:buChar char="•"/>
            </a:pPr>
            <a:r>
              <a:rPr lang="en-US" sz="2800" b="1" dirty="0">
                <a:solidFill>
                  <a:srgbClr val="FF0000"/>
                </a:solidFill>
                <a:cs typeface="Tajawal ExtraBold" panose="00000800000000000000" pitchFamily="2" charset="-78"/>
              </a:rPr>
              <a:t>My experience in a particular industry or market 57%</a:t>
            </a:r>
          </a:p>
          <a:p>
            <a:pPr marL="285750" indent="-285750">
              <a:buFont typeface="Arial" panose="020B0604020202020204" pitchFamily="34" charset="0"/>
              <a:buChar char="•"/>
            </a:pPr>
            <a:r>
              <a:rPr lang="en-US" sz="2800" dirty="0">
                <a:solidFill>
                  <a:srgbClr val="2D3956"/>
                </a:solidFill>
                <a:cs typeface="Tajawal ExtraBold" panose="00000800000000000000" pitchFamily="2" charset="-78"/>
              </a:rPr>
              <a:t>Thinking about solving a particular problem 30%</a:t>
            </a:r>
          </a:p>
          <a:p>
            <a:pPr marL="285750" indent="-285750">
              <a:buFont typeface="Arial" panose="020B0604020202020204" pitchFamily="34" charset="0"/>
              <a:buChar char="•"/>
            </a:pPr>
            <a:r>
              <a:rPr lang="en-US" sz="2800" b="1" dirty="0">
                <a:solidFill>
                  <a:srgbClr val="FF0000"/>
                </a:solidFill>
                <a:cs typeface="Tajawal ExtraBold" panose="00000800000000000000" pitchFamily="2" charset="-78"/>
              </a:rPr>
              <a:t>Discussions with my family and friends 45%</a:t>
            </a:r>
          </a:p>
          <a:p>
            <a:pPr marL="285750" indent="-285750">
              <a:buFont typeface="Arial" panose="020B0604020202020204" pitchFamily="34" charset="0"/>
              <a:buChar char="•"/>
            </a:pPr>
            <a:r>
              <a:rPr lang="en-US" sz="2800" dirty="0">
                <a:solidFill>
                  <a:srgbClr val="2D3956"/>
                </a:solidFill>
                <a:cs typeface="Tajawal ExtraBold" panose="00000800000000000000" pitchFamily="2" charset="-78"/>
              </a:rPr>
              <a:t>Discussions with existing suppliers or distributors 13%</a:t>
            </a:r>
          </a:p>
          <a:p>
            <a:pPr marL="285750" indent="-285750">
              <a:buFont typeface="Arial" panose="020B0604020202020204" pitchFamily="34" charset="0"/>
              <a:buChar char="•"/>
            </a:pPr>
            <a:r>
              <a:rPr lang="en-US" sz="2800" dirty="0">
                <a:solidFill>
                  <a:srgbClr val="2D3956"/>
                </a:solidFill>
                <a:cs typeface="Tajawal ExtraBold" panose="00000800000000000000" pitchFamily="2" charset="-78"/>
              </a:rPr>
              <a:t>Discussions with potential or existing investors/lenders 8%</a:t>
            </a:r>
          </a:p>
          <a:p>
            <a:pPr marL="285750" indent="-285750">
              <a:buFont typeface="Arial" panose="020B0604020202020204" pitchFamily="34" charset="0"/>
              <a:buChar char="•"/>
            </a:pPr>
            <a:r>
              <a:rPr lang="en-US" sz="2800" dirty="0">
                <a:solidFill>
                  <a:srgbClr val="2D3956"/>
                </a:solidFill>
                <a:cs typeface="Tajawal ExtraBold" panose="00000800000000000000" pitchFamily="2" charset="-78"/>
              </a:rPr>
              <a:t>Knowledge or expertise with technology 28%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95027208"/>
      </p:ext>
    </p:extLst>
  </p:cSld>
  <p:clrMapOvr>
    <a:masterClrMapping/>
  </p:clrMapOvr>
  <mc:AlternateContent xmlns:mc="http://schemas.openxmlformats.org/markup-compatibility/2006" xmlns:p14="http://schemas.microsoft.com/office/powerpoint/2010/main">
    <mc:Choice Requires="p14">
      <p:transition spd="slow" p14:dur="2000" advTm="70213"/>
    </mc:Choice>
    <mc:Fallback xmlns="">
      <p:transition spd="slow" advTm="7021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0105" y="1428065"/>
            <a:ext cx="9893651" cy="4093428"/>
          </a:xfrm>
          <a:prstGeom prst="rect">
            <a:avLst/>
          </a:prstGeom>
          <a:noFill/>
        </p:spPr>
        <p:txBody>
          <a:bodyPr wrap="square" rtlCol="0">
            <a:spAutoFit/>
          </a:bodyPr>
          <a:lstStyle/>
          <a:p>
            <a:pPr algn="just"/>
            <a:r>
              <a:rPr lang="en-US" sz="2400" dirty="0">
                <a:solidFill>
                  <a:srgbClr val="2D3956"/>
                </a:solidFill>
                <a:cs typeface="Tajawal ExtraBold" panose="00000800000000000000" pitchFamily="2" charset="-78"/>
              </a:rPr>
              <a:t>The entrepreneurs were also asked, </a:t>
            </a:r>
            <a:r>
              <a:rPr lang="en-US" sz="3200" b="1" dirty="0">
                <a:solidFill>
                  <a:srgbClr val="FF0000"/>
                </a:solidFill>
                <a:cs typeface="Tajawal ExtraBold" panose="00000800000000000000" pitchFamily="2" charset="-78"/>
              </a:rPr>
              <a:t>“What led to your business idea?” </a:t>
            </a:r>
          </a:p>
          <a:p>
            <a:pPr marL="342900" indent="-342900" algn="just">
              <a:buFont typeface="Arial" panose="020B0604020202020204" pitchFamily="34" charset="0"/>
              <a:buChar char="•"/>
            </a:pPr>
            <a:r>
              <a:rPr lang="en-US" sz="2800" b="1" dirty="0">
                <a:solidFill>
                  <a:srgbClr val="FF0000"/>
                </a:solidFill>
                <a:cs typeface="Tajawal ExtraBold" panose="00000800000000000000" pitchFamily="2" charset="-78"/>
              </a:rPr>
              <a:t>Work experience </a:t>
            </a:r>
            <a:r>
              <a:rPr lang="en-US" sz="2800" dirty="0">
                <a:solidFill>
                  <a:srgbClr val="2D3956"/>
                </a:solidFill>
                <a:cs typeface="Tajawal ExtraBold" panose="00000800000000000000" pitchFamily="2" charset="-78"/>
              </a:rPr>
              <a:t>in a particular industry or market was the most frequently mentioned source of ideas, followed by </a:t>
            </a:r>
            <a:r>
              <a:rPr lang="en-US" sz="2800" b="1" dirty="0">
                <a:solidFill>
                  <a:srgbClr val="FF0000"/>
                </a:solidFill>
                <a:cs typeface="Tajawal ExtraBold" panose="00000800000000000000" pitchFamily="2" charset="-78"/>
              </a:rPr>
              <a:t>discussion with family and friends</a:t>
            </a:r>
            <a:r>
              <a:rPr lang="en-US" sz="2800" dirty="0">
                <a:solidFill>
                  <a:srgbClr val="2D3956"/>
                </a:solidFill>
                <a:cs typeface="Tajawal ExtraBold" panose="00000800000000000000" pitchFamily="2" charset="-78"/>
              </a:rPr>
              <a:t>.</a:t>
            </a:r>
          </a:p>
          <a:p>
            <a:pPr marL="342900" indent="-342900" algn="just">
              <a:buFont typeface="Arial" panose="020B0604020202020204" pitchFamily="34" charset="0"/>
              <a:buChar char="•"/>
            </a:pPr>
            <a:endParaRPr lang="en-US" sz="2800" dirty="0">
              <a:solidFill>
                <a:srgbClr val="2D3956"/>
              </a:solidFill>
              <a:cs typeface="Tajawal ExtraBold" panose="00000800000000000000" pitchFamily="2" charset="-78"/>
            </a:endParaRPr>
          </a:p>
          <a:p>
            <a:pPr marL="342900" indent="-342900" algn="just">
              <a:buFont typeface="Arial" panose="020B0604020202020204" pitchFamily="34" charset="0"/>
              <a:buChar char="•"/>
            </a:pPr>
            <a:r>
              <a:rPr lang="en-US" sz="2800" dirty="0">
                <a:solidFill>
                  <a:srgbClr val="2D3956"/>
                </a:solidFill>
                <a:cs typeface="Tajawal ExtraBold" panose="00000800000000000000" pitchFamily="2" charset="-78"/>
              </a:rPr>
              <a:t> The implication from this data is that there are multiple reasons for the new venture journey, and you can choose the reason that works for you.</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2534197"/>
      </p:ext>
    </p:extLst>
  </p:cSld>
  <p:clrMapOvr>
    <a:masterClrMapping/>
  </p:clrMapOvr>
  <mc:AlternateContent xmlns:mc="http://schemas.openxmlformats.org/markup-compatibility/2006" xmlns:p14="http://schemas.microsoft.com/office/powerpoint/2010/main">
    <mc:Choice Requires="p14">
      <p:transition spd="slow" p14:dur="2000" advTm="53035"/>
    </mc:Choice>
    <mc:Fallback xmlns="">
      <p:transition spd="slow" advTm="5303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955203"/>
          </a:xfrm>
          <a:prstGeom prst="rect">
            <a:avLst/>
          </a:prstGeom>
          <a:noFill/>
        </p:spPr>
        <p:txBody>
          <a:bodyPr wrap="square" rtlCol="0">
            <a:spAutoFit/>
          </a:bodyPr>
          <a:lstStyle/>
          <a:p>
            <a:r>
              <a:rPr lang="en-US" sz="3200" b="1" i="0" dirty="0">
                <a:solidFill>
                  <a:srgbClr val="333333"/>
                </a:solidFill>
                <a:effectLst/>
                <a:latin typeface="Arial-BoldMT"/>
              </a:rPr>
              <a:t>The Opportunity SEARCH</a:t>
            </a:r>
          </a:p>
          <a:p>
            <a:endParaRPr lang="en-US" sz="3200" b="1" i="0" dirty="0">
              <a:solidFill>
                <a:srgbClr val="333333"/>
              </a:solidFill>
              <a:effectLst/>
              <a:latin typeface="Arial-BoldMT"/>
            </a:endParaRPr>
          </a:p>
          <a:p>
            <a:pPr marL="342900" indent="-342900" algn="just">
              <a:buFont typeface="Arial" panose="020B0604020202020204" pitchFamily="34" charset="0"/>
              <a:buChar char="•"/>
            </a:pPr>
            <a:r>
              <a:rPr lang="en-US" sz="2400" b="0" i="0" dirty="0">
                <a:solidFill>
                  <a:srgbClr val="333333"/>
                </a:solidFill>
                <a:effectLst/>
              </a:rPr>
              <a:t>The pathway to entrepreneurial opportunities can be described as a creative process that includes </a:t>
            </a:r>
            <a:r>
              <a:rPr lang="en-US" sz="2400" b="1" i="0" dirty="0">
                <a:solidFill>
                  <a:srgbClr val="FF0000"/>
                </a:solidFill>
                <a:effectLst/>
              </a:rPr>
              <a:t>six </a:t>
            </a:r>
            <a:r>
              <a:rPr lang="en-US" sz="2400" b="0" i="0" dirty="0">
                <a:solidFill>
                  <a:srgbClr val="333333"/>
                </a:solidFill>
                <a:effectLst/>
              </a:rPr>
              <a:t>distinct phases. </a:t>
            </a:r>
          </a:p>
          <a:p>
            <a:pPr marL="342900" indent="-342900" algn="just">
              <a:buFont typeface="Arial" panose="020B0604020202020204" pitchFamily="34" charset="0"/>
              <a:buChar char="•"/>
            </a:pPr>
            <a:r>
              <a:rPr lang="en-US" sz="2400" b="0" i="0" dirty="0">
                <a:solidFill>
                  <a:srgbClr val="333333"/>
                </a:solidFill>
                <a:effectLst/>
              </a:rPr>
              <a:t>This approach is </a:t>
            </a:r>
            <a:r>
              <a:rPr lang="en-US" sz="2400" b="0" i="0" dirty="0">
                <a:solidFill>
                  <a:srgbClr val="FF0000"/>
                </a:solidFill>
                <a:effectLst/>
              </a:rPr>
              <a:t>designed to help you learn how to more creatively develop and identify ideas that lead to viable new ventures</a:t>
            </a:r>
            <a:r>
              <a:rPr lang="en-US" sz="2400" b="0" i="0" dirty="0">
                <a:solidFill>
                  <a:srgbClr val="333333"/>
                </a:solidFill>
                <a:effectLst/>
              </a:rPr>
              <a:t>. </a:t>
            </a:r>
          </a:p>
          <a:p>
            <a:pPr marL="342900" indent="-342900" algn="just">
              <a:buFont typeface="Arial" panose="020B0604020202020204" pitchFamily="34" charset="0"/>
              <a:buChar char="•"/>
            </a:pPr>
            <a:r>
              <a:rPr lang="en-US" sz="2400" b="0" i="0" dirty="0">
                <a:solidFill>
                  <a:srgbClr val="333333"/>
                </a:solidFill>
                <a:effectLst/>
              </a:rPr>
              <a:t>The process uses the acronym </a:t>
            </a:r>
            <a:r>
              <a:rPr lang="en-US" sz="2400" b="1" i="0" dirty="0">
                <a:solidFill>
                  <a:srgbClr val="FF0000"/>
                </a:solidFill>
                <a:effectLst/>
              </a:rPr>
              <a:t>SEARCH</a:t>
            </a:r>
            <a:r>
              <a:rPr lang="en-US" sz="2400" b="0" i="0" dirty="0">
                <a:solidFill>
                  <a:srgbClr val="333333"/>
                </a:solidFill>
                <a:effectLst/>
              </a:rPr>
              <a:t>, which will help you remember the necessary steps through which you should proceed. </a:t>
            </a:r>
          </a:p>
          <a:p>
            <a:pPr marL="342900" indent="-342900" algn="just">
              <a:buFont typeface="Arial" panose="020B0604020202020204" pitchFamily="34" charset="0"/>
              <a:buChar char="•"/>
            </a:pPr>
            <a:r>
              <a:rPr lang="en-US" sz="2400" b="0" i="0" dirty="0">
                <a:solidFill>
                  <a:srgbClr val="333333"/>
                </a:solidFill>
                <a:effectLst/>
              </a:rPr>
              <a:t>This process</a:t>
            </a:r>
            <a:r>
              <a:rPr lang="en-US" sz="2400" dirty="0">
                <a:solidFill>
                  <a:srgbClr val="333333"/>
                </a:solidFill>
              </a:rPr>
              <a:t> </a:t>
            </a:r>
            <a:r>
              <a:rPr lang="en-US" sz="2400" b="0" i="0" dirty="0">
                <a:solidFill>
                  <a:srgbClr val="FF0000"/>
                </a:solidFill>
                <a:effectLst/>
              </a:rPr>
              <a:t>can be applied to </a:t>
            </a:r>
            <a:r>
              <a:rPr lang="en-US" sz="2400" b="0" i="0" u="sng" dirty="0">
                <a:solidFill>
                  <a:srgbClr val="FF0000"/>
                </a:solidFill>
                <a:effectLst/>
              </a:rPr>
              <a:t>ideas that are invented by entrepreneurs</a:t>
            </a:r>
            <a:r>
              <a:rPr lang="en-US" sz="2400" b="0" i="0" dirty="0">
                <a:solidFill>
                  <a:srgbClr val="FF0000"/>
                </a:solidFill>
                <a:effectLst/>
              </a:rPr>
              <a:t>, are </a:t>
            </a:r>
            <a:r>
              <a:rPr lang="en-US" sz="2400" b="0" i="0" u="sng" dirty="0">
                <a:solidFill>
                  <a:srgbClr val="FF0000"/>
                </a:solidFill>
                <a:effectLst/>
              </a:rPr>
              <a:t>adapted from other businesses </a:t>
            </a:r>
            <a:r>
              <a:rPr lang="en-US" sz="2400" b="0" i="0" dirty="0">
                <a:solidFill>
                  <a:srgbClr val="FF0000"/>
                </a:solidFill>
                <a:effectLst/>
              </a:rPr>
              <a:t>or processes, or that </a:t>
            </a:r>
            <a:r>
              <a:rPr lang="en-US" sz="2400" b="0" i="0" u="sng" dirty="0">
                <a:solidFill>
                  <a:srgbClr val="FF0000"/>
                </a:solidFill>
                <a:effectLst/>
              </a:rPr>
              <a:t>emerge from an analysis of market needs </a:t>
            </a:r>
            <a:r>
              <a:rPr lang="en-US" sz="2400" b="0" i="0" dirty="0">
                <a:solidFill>
                  <a:srgbClr val="FF0000"/>
                </a:solidFill>
                <a:effectLst/>
              </a:rPr>
              <a:t>or problems.</a:t>
            </a:r>
          </a:p>
          <a:p>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mc:AlternateContent xmlns:mc="http://schemas.openxmlformats.org/markup-compatibility/2006" xmlns:p14="http://schemas.microsoft.com/office/powerpoint/2010/main">
    <mc:Choice Requires="p14">
      <p:transition spd="slow" p14:dur="2000" advTm="138225"/>
    </mc:Choice>
    <mc:Fallback xmlns="">
      <p:transition spd="slow" advTm="13822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476571"/>
            <a:ext cx="10347403" cy="523220"/>
          </a:xfrm>
          <a:prstGeom prst="rect">
            <a:avLst/>
          </a:prstGeom>
          <a:noFill/>
        </p:spPr>
        <p:txBody>
          <a:bodyPr wrap="square" rtlCol="0">
            <a:spAutoFit/>
          </a:bodyPr>
          <a:lstStyle/>
          <a:p>
            <a:r>
              <a:rPr lang="en-US" sz="2800" b="1" dirty="0">
                <a:solidFill>
                  <a:srgbClr val="333333"/>
                </a:solidFill>
                <a:effectLst/>
              </a:rPr>
              <a:t>Opportunity SEARCH: </a:t>
            </a:r>
            <a:r>
              <a:rPr lang="en-US" sz="2400" b="1" dirty="0">
                <a:solidFill>
                  <a:srgbClr val="333333"/>
                </a:solidFill>
                <a:effectLst/>
              </a:rPr>
              <a:t>A Creative Approach to New Venture Idea Generation</a:t>
            </a:r>
            <a:endParaRPr lang="en-US" sz="24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45FA2F3-24B7-4404-4253-2A54F023845D}"/>
              </a:ext>
            </a:extLst>
          </p:cNvPr>
          <p:cNvPicPr>
            <a:picLocks noChangeAspect="1"/>
          </p:cNvPicPr>
          <p:nvPr/>
        </p:nvPicPr>
        <p:blipFill>
          <a:blip r:embed="rId7"/>
          <a:stretch>
            <a:fillRect/>
          </a:stretch>
        </p:blipFill>
        <p:spPr>
          <a:xfrm>
            <a:off x="1263989" y="2191171"/>
            <a:ext cx="8321526" cy="3551487"/>
          </a:xfrm>
          <a:prstGeom prst="rect">
            <a:avLst/>
          </a:prstGeom>
        </p:spPr>
      </p:pic>
    </p:spTree>
    <p:extLst>
      <p:ext uri="{BB962C8B-B14F-4D97-AF65-F5344CB8AC3E}">
        <p14:creationId xmlns:p14="http://schemas.microsoft.com/office/powerpoint/2010/main" val="140792645"/>
      </p:ext>
    </p:extLst>
  </p:cSld>
  <p:clrMapOvr>
    <a:masterClrMapping/>
  </p:clrMapOvr>
  <mc:AlternateContent xmlns:mc="http://schemas.openxmlformats.org/markup-compatibility/2006" xmlns:p14="http://schemas.microsoft.com/office/powerpoint/2010/main">
    <mc:Choice Requires="p14">
      <p:transition spd="slow" p14:dur="2000" advTm="80153"/>
    </mc:Choice>
    <mc:Fallback xmlns="">
      <p:transition spd="slow" advTm="8015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339650"/>
          </a:xfrm>
          <a:prstGeom prst="rect">
            <a:avLst/>
          </a:prstGeom>
          <a:noFill/>
        </p:spPr>
        <p:txBody>
          <a:bodyPr wrap="square" rtlCol="0">
            <a:spAutoFit/>
          </a:bodyPr>
          <a:lstStyle/>
          <a:p>
            <a:pPr algn="just"/>
            <a:r>
              <a:rPr lang="en-US" sz="2400" b="1" i="0" dirty="0">
                <a:solidFill>
                  <a:srgbClr val="FF0000"/>
                </a:solidFill>
                <a:effectLst/>
              </a:rPr>
              <a:t>1. Scan the Environment </a:t>
            </a:r>
            <a:r>
              <a:rPr lang="en-US" sz="1600" b="1" i="0" dirty="0">
                <a:solidFill>
                  <a:srgbClr val="FF0000"/>
                </a:solidFill>
                <a:effectLst/>
              </a:rPr>
              <a:t>(</a:t>
            </a:r>
            <a:r>
              <a:rPr lang="en-US" sz="1600" i="1" dirty="0">
                <a:solidFill>
                  <a:srgbClr val="333333"/>
                </a:solidFill>
              </a:rPr>
              <a:t>What trends, needs, or problems can be identified in the environment?)</a:t>
            </a:r>
          </a:p>
          <a:p>
            <a:pPr marL="285750" indent="-285750" algn="just">
              <a:buFont typeface="Arial" panose="020B0604020202020204" pitchFamily="34" charset="0"/>
              <a:buChar char="•"/>
            </a:pPr>
            <a:endParaRPr lang="en-US" sz="1800" b="0" i="0" dirty="0">
              <a:solidFill>
                <a:srgbClr val="333333"/>
              </a:solidFill>
              <a:effectLst/>
            </a:endParaRPr>
          </a:p>
          <a:p>
            <a:pPr marL="285750" indent="-285750" algn="just">
              <a:buFont typeface="Arial" panose="020B0604020202020204" pitchFamily="34" charset="0"/>
              <a:buChar char="•"/>
            </a:pPr>
            <a:r>
              <a:rPr lang="en-US" sz="1800" b="0" i="0" dirty="0">
                <a:solidFill>
                  <a:srgbClr val="333333"/>
                </a:solidFill>
                <a:effectLst/>
              </a:rPr>
              <a:t>Ideas for new ventures, or for new products, services, technologies, or business processes around which an entrepreneurial venture is built, </a:t>
            </a:r>
            <a:r>
              <a:rPr lang="en-US" sz="1800" b="0" i="0" dirty="0">
                <a:solidFill>
                  <a:srgbClr val="FF0000"/>
                </a:solidFill>
                <a:effectLst/>
              </a:rPr>
              <a:t>emerge from a careful assessment of the external environment. </a:t>
            </a:r>
          </a:p>
          <a:p>
            <a:pPr marL="285750" indent="-285750" algn="just">
              <a:buFont typeface="Arial" panose="020B0604020202020204" pitchFamily="34" charset="0"/>
              <a:buChar char="•"/>
            </a:pPr>
            <a:r>
              <a:rPr lang="en-US" sz="1800" b="0" i="0" dirty="0">
                <a:solidFill>
                  <a:srgbClr val="333333"/>
                </a:solidFill>
                <a:effectLst/>
              </a:rPr>
              <a:t>This assessment </a:t>
            </a:r>
            <a:r>
              <a:rPr lang="en-US" sz="1800" b="0" i="0" u="sng" dirty="0">
                <a:solidFill>
                  <a:srgbClr val="FF0000"/>
                </a:solidFill>
                <a:effectLst/>
              </a:rPr>
              <a:t>includes several components</a:t>
            </a:r>
            <a:r>
              <a:rPr lang="en-US" sz="1800" b="0" i="0" dirty="0">
                <a:solidFill>
                  <a:srgbClr val="333333"/>
                </a:solidFill>
                <a:effectLst/>
              </a:rPr>
              <a:t>, </a:t>
            </a:r>
            <a:r>
              <a:rPr lang="en-US" sz="1800" b="0" i="0" u="sng" dirty="0">
                <a:solidFill>
                  <a:srgbClr val="FF0000"/>
                </a:solidFill>
                <a:effectLst/>
              </a:rPr>
              <a:t>along with some useful tools to help you ask the right questions and probe for the unexpected solutions, needs, problems, and opportunities </a:t>
            </a:r>
            <a:r>
              <a:rPr lang="en-US" sz="1800" b="0" i="0" dirty="0">
                <a:solidFill>
                  <a:srgbClr val="333333"/>
                </a:solidFill>
                <a:effectLst/>
              </a:rPr>
              <a:t>in the environment. </a:t>
            </a:r>
          </a:p>
          <a:p>
            <a:pPr marL="285750" indent="-285750" algn="just">
              <a:buFont typeface="Arial" panose="020B0604020202020204" pitchFamily="34" charset="0"/>
              <a:buChar char="•"/>
            </a:pPr>
            <a:r>
              <a:rPr lang="en-US" sz="1800" b="0" i="0" dirty="0">
                <a:solidFill>
                  <a:srgbClr val="333333"/>
                </a:solidFill>
                <a:effectLst/>
              </a:rPr>
              <a:t>The strategic management tool, </a:t>
            </a:r>
            <a:r>
              <a:rPr lang="en-US" sz="1800" b="1" i="0" dirty="0">
                <a:solidFill>
                  <a:srgbClr val="333333"/>
                </a:solidFill>
                <a:effectLst/>
              </a:rPr>
              <a:t>TOWS</a:t>
            </a:r>
            <a:r>
              <a:rPr lang="en-US" sz="1800" b="0" i="0" dirty="0">
                <a:solidFill>
                  <a:srgbClr val="333333"/>
                </a:solidFill>
                <a:effectLst/>
              </a:rPr>
              <a:t> (</a:t>
            </a:r>
            <a:r>
              <a:rPr lang="en-US" sz="1800" b="1" i="0" dirty="0">
                <a:solidFill>
                  <a:srgbClr val="FF0000"/>
                </a:solidFill>
                <a:effectLst/>
              </a:rPr>
              <a:t>Threats, Opportunities</a:t>
            </a:r>
            <a:r>
              <a:rPr lang="en-US" sz="1800" b="0" i="0" dirty="0">
                <a:solidFill>
                  <a:srgbClr val="333333"/>
                </a:solidFill>
                <a:effectLst/>
              </a:rPr>
              <a:t>, </a:t>
            </a:r>
            <a:r>
              <a:rPr lang="en-US" sz="1800" b="1" i="0" dirty="0">
                <a:solidFill>
                  <a:schemeClr val="accent1"/>
                </a:solidFill>
                <a:effectLst/>
              </a:rPr>
              <a:t>Weaknesses, and Strengths</a:t>
            </a:r>
            <a:r>
              <a:rPr lang="en-US" sz="1800" b="0" i="0" dirty="0">
                <a:solidFill>
                  <a:srgbClr val="333333"/>
                </a:solidFill>
                <a:effectLst/>
              </a:rPr>
              <a:t>), which provides a different perspective from a traditional </a:t>
            </a:r>
            <a:r>
              <a:rPr lang="en-US" sz="1800" b="1" i="0" dirty="0">
                <a:solidFill>
                  <a:srgbClr val="333333"/>
                </a:solidFill>
                <a:effectLst/>
              </a:rPr>
              <a:t>SWOT</a:t>
            </a:r>
            <a:r>
              <a:rPr lang="en-US" sz="1800" b="0" i="0" dirty="0">
                <a:solidFill>
                  <a:srgbClr val="333333"/>
                </a:solidFill>
                <a:effectLst/>
              </a:rPr>
              <a:t> (</a:t>
            </a:r>
            <a:r>
              <a:rPr lang="en-US" sz="1800" b="0" i="0" dirty="0">
                <a:solidFill>
                  <a:srgbClr val="FF0000"/>
                </a:solidFill>
                <a:effectLst/>
              </a:rPr>
              <a:t>Strengths, Weaknesses</a:t>
            </a:r>
            <a:r>
              <a:rPr lang="en-US" sz="1800" b="0" i="0" dirty="0">
                <a:solidFill>
                  <a:srgbClr val="333333"/>
                </a:solidFill>
                <a:effectLst/>
              </a:rPr>
              <a:t>, </a:t>
            </a:r>
            <a:r>
              <a:rPr lang="en-US" b="1" dirty="0">
                <a:solidFill>
                  <a:schemeClr val="accent1"/>
                </a:solidFill>
              </a:rPr>
              <a:t>Opportunities, and Threats</a:t>
            </a:r>
            <a:r>
              <a:rPr lang="en-US" sz="1800" b="0" i="0" dirty="0">
                <a:solidFill>
                  <a:srgbClr val="333333"/>
                </a:solidFill>
                <a:effectLst/>
              </a:rPr>
              <a:t>) analysis, </a:t>
            </a:r>
            <a:r>
              <a:rPr lang="en-US" sz="1800" b="0" i="0" dirty="0">
                <a:solidFill>
                  <a:srgbClr val="FF0000"/>
                </a:solidFill>
                <a:effectLst/>
              </a:rPr>
              <a:t>allowing the entrepreneur to design strategic solutions to the information discovered through the SWOT analysis. </a:t>
            </a:r>
          </a:p>
          <a:p>
            <a:pPr marL="285750" indent="-285750" algn="just">
              <a:buFont typeface="Arial" panose="020B0604020202020204" pitchFamily="34" charset="0"/>
              <a:buChar char="•"/>
            </a:pPr>
            <a:r>
              <a:rPr lang="en-US" sz="1800" b="0" i="0" dirty="0">
                <a:solidFill>
                  <a:srgbClr val="333333"/>
                </a:solidFill>
                <a:effectLst/>
              </a:rPr>
              <a:t>As you immerse yourself in the environment of your new venture, be careful to </a:t>
            </a:r>
            <a:r>
              <a:rPr lang="en-US" sz="1800" b="0" i="0" u="sng" dirty="0">
                <a:solidFill>
                  <a:srgbClr val="FF0000"/>
                </a:solidFill>
                <a:effectLst/>
              </a:rPr>
              <a:t>notice the </a:t>
            </a:r>
            <a:r>
              <a:rPr lang="en-US" sz="1800" b="1" i="0" u="sng" dirty="0">
                <a:solidFill>
                  <a:srgbClr val="FF0000"/>
                </a:solidFill>
                <a:effectLst/>
              </a:rPr>
              <a:t>threats and opportunities</a:t>
            </a:r>
            <a:r>
              <a:rPr lang="en-US" sz="1800" b="0" i="0" u="sng" dirty="0">
                <a:solidFill>
                  <a:srgbClr val="FF0000"/>
                </a:solidFill>
                <a:effectLst/>
              </a:rPr>
              <a:t> presented by social, economic, political, legal, and other forces that influence </a:t>
            </a:r>
            <a:r>
              <a:rPr lang="en-US" sz="1800" b="0" i="0" dirty="0">
                <a:solidFill>
                  <a:srgbClr val="333333"/>
                </a:solidFill>
                <a:effectLst/>
              </a:rPr>
              <a:t>what your new venture will be able to do.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8027403"/>
      </p:ext>
    </p:extLst>
  </p:cSld>
  <p:clrMapOvr>
    <a:masterClrMapping/>
  </p:clrMapOvr>
  <mc:AlternateContent xmlns:mc="http://schemas.openxmlformats.org/markup-compatibility/2006" xmlns:p14="http://schemas.microsoft.com/office/powerpoint/2010/main">
    <mc:Choice Requires="p14">
      <p:transition spd="slow" p14:dur="2000" advTm="235385"/>
    </mc:Choice>
    <mc:Fallback xmlns="">
      <p:transition spd="slow" advTm="23538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612545"/>
            <a:ext cx="9893651" cy="3600986"/>
          </a:xfrm>
          <a:prstGeom prst="rect">
            <a:avLst/>
          </a:prstGeom>
          <a:noFill/>
        </p:spPr>
        <p:txBody>
          <a:bodyPr wrap="square" rtlCol="0">
            <a:spAutoFit/>
          </a:bodyPr>
          <a:lstStyle/>
          <a:p>
            <a:pPr marL="457200" indent="-457200" algn="just">
              <a:buAutoNum type="arabicPeriod"/>
            </a:pPr>
            <a:r>
              <a:rPr lang="en-US" sz="2400" b="1" i="0" dirty="0">
                <a:solidFill>
                  <a:srgbClr val="FF0000"/>
                </a:solidFill>
                <a:effectLst/>
              </a:rPr>
              <a:t>Scan the Environment </a:t>
            </a:r>
            <a:r>
              <a:rPr lang="en-US" sz="2400" b="1" i="1" dirty="0">
                <a:solidFill>
                  <a:srgbClr val="FF0000"/>
                </a:solidFill>
                <a:effectLst/>
              </a:rPr>
              <a:t>(cont.)</a:t>
            </a:r>
          </a:p>
          <a:p>
            <a:pPr algn="just"/>
            <a:endParaRPr lang="en-US" sz="2400" b="1" i="0" dirty="0">
              <a:solidFill>
                <a:srgbClr val="FF0000"/>
              </a:solidFill>
              <a:effectLst/>
            </a:endParaRPr>
          </a:p>
          <a:p>
            <a:pPr marL="285750" indent="-285750" algn="just">
              <a:buFont typeface="Arial" panose="020B0604020202020204" pitchFamily="34" charset="0"/>
              <a:buChar char="•"/>
            </a:pPr>
            <a:r>
              <a:rPr lang="en-US" sz="1800" b="0" i="0" dirty="0">
                <a:solidFill>
                  <a:srgbClr val="333333"/>
                </a:solidFill>
                <a:effectLst/>
              </a:rPr>
              <a:t>As you try to learn what there is to know about an industry and market that interest you, </a:t>
            </a:r>
            <a:r>
              <a:rPr lang="en-US" sz="1800" b="0" i="0" dirty="0">
                <a:solidFill>
                  <a:srgbClr val="FF0000"/>
                </a:solidFill>
                <a:effectLst/>
              </a:rPr>
              <a:t>begin by collecting secondary information, using the Internet, industry research, trade associations, magazines, newsletters, and many other sources</a:t>
            </a:r>
            <a:r>
              <a:rPr lang="en-US" sz="1800" b="0" i="0" dirty="0">
                <a:solidFill>
                  <a:srgbClr val="333333"/>
                </a:solidFill>
                <a:effectLst/>
              </a:rPr>
              <a:t>.</a:t>
            </a:r>
          </a:p>
          <a:p>
            <a:pPr marL="285750" indent="-285750" algn="just">
              <a:buFont typeface="Arial" panose="020B0604020202020204" pitchFamily="34" charset="0"/>
              <a:buChar char="•"/>
            </a:pPr>
            <a:endParaRPr lang="en-US" sz="1800" b="0" i="0" dirty="0">
              <a:solidFill>
                <a:srgbClr val="333333"/>
              </a:solidFill>
              <a:effectLst/>
            </a:endParaRPr>
          </a:p>
          <a:p>
            <a:pPr marL="285750" indent="-285750" algn="just">
              <a:buFont typeface="Arial" panose="020B0604020202020204" pitchFamily="34" charset="0"/>
              <a:buChar char="•"/>
            </a:pPr>
            <a:r>
              <a:rPr lang="en-US" sz="1800" b="0" i="0" dirty="0">
                <a:solidFill>
                  <a:srgbClr val="333333"/>
                </a:solidFill>
                <a:effectLst/>
              </a:rPr>
              <a:t> This is an excellent way to improve your observational skills, so that you can become a better trend-spotter, keeping your “finger on the pulse” of the industry and marketplace. </a:t>
            </a:r>
          </a:p>
          <a:p>
            <a:pPr marL="285750" indent="-285750" algn="just">
              <a:buFont typeface="Arial" panose="020B0604020202020204" pitchFamily="34" charset="0"/>
              <a:buChar char="•"/>
            </a:pPr>
            <a:endParaRPr lang="en-US" sz="1800" b="0" i="0" dirty="0">
              <a:solidFill>
                <a:srgbClr val="333333"/>
              </a:solidFill>
              <a:effectLst/>
            </a:endParaRPr>
          </a:p>
          <a:p>
            <a:pPr marL="285750" indent="-285750" algn="just">
              <a:buFont typeface="Arial" panose="020B0604020202020204" pitchFamily="34" charset="0"/>
              <a:buChar char="•"/>
            </a:pPr>
            <a:r>
              <a:rPr lang="en-US" sz="1800" b="1" i="0" dirty="0">
                <a:solidFill>
                  <a:srgbClr val="333333"/>
                </a:solidFill>
                <a:effectLst/>
              </a:rPr>
              <a:t>Thus, </a:t>
            </a:r>
            <a:r>
              <a:rPr lang="en-US" sz="1800" b="1" i="0" dirty="0">
                <a:solidFill>
                  <a:srgbClr val="FF0000"/>
                </a:solidFill>
                <a:effectLst/>
              </a:rPr>
              <a:t>scanning the environment is based on effective perception and analysis</a:t>
            </a:r>
            <a:r>
              <a:rPr lang="en-US" sz="1800" b="1" i="0" dirty="0">
                <a:solidFill>
                  <a:srgbClr val="333333"/>
                </a:solidFill>
                <a:effectLst/>
              </a:rPr>
              <a:t>. </a:t>
            </a:r>
            <a:r>
              <a:rPr lang="en-US" sz="1800" i="0" dirty="0">
                <a:solidFill>
                  <a:srgbClr val="333333"/>
                </a:solidFill>
                <a:effectLst/>
              </a:rPr>
              <a:t>This is a very important point </a:t>
            </a:r>
            <a:r>
              <a:rPr lang="en-US" sz="1800" i="0" dirty="0">
                <a:solidFill>
                  <a:srgbClr val="FF0000"/>
                </a:solidFill>
                <a:effectLst/>
              </a:rPr>
              <a:t>because if entrepreneurs used only</a:t>
            </a:r>
            <a:r>
              <a:rPr lang="en-US" sz="1800" i="0" dirty="0">
                <a:solidFill>
                  <a:srgbClr val="333333"/>
                </a:solidFill>
                <a:effectLst/>
              </a:rPr>
              <a:t> </a:t>
            </a:r>
            <a:r>
              <a:rPr lang="en-US" sz="1800" i="0" dirty="0">
                <a:solidFill>
                  <a:srgbClr val="FF0000"/>
                </a:solidFill>
                <a:effectLst/>
              </a:rPr>
              <a:t>market </a:t>
            </a:r>
            <a:r>
              <a:rPr lang="en-US" dirty="0">
                <a:solidFill>
                  <a:srgbClr val="FF0000"/>
                </a:solidFill>
              </a:rPr>
              <a:t>analysis results</a:t>
            </a:r>
            <a:r>
              <a:rPr lang="en-US" sz="1800" i="0" dirty="0">
                <a:solidFill>
                  <a:srgbClr val="333333"/>
                </a:solidFill>
                <a:effectLst/>
              </a:rPr>
              <a:t>, or relied only on “what they already know (or think they know!),” </a:t>
            </a:r>
            <a:r>
              <a:rPr lang="en-US" sz="1800" i="0" dirty="0">
                <a:solidFill>
                  <a:srgbClr val="FF0000"/>
                </a:solidFill>
                <a:effectLst/>
              </a:rPr>
              <a:t>many great ideas would remain untapped.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7829796"/>
      </p:ext>
    </p:extLst>
  </p:cSld>
  <p:clrMapOvr>
    <a:masterClrMapping/>
  </p:clrMapOvr>
  <mc:AlternateContent xmlns:mc="http://schemas.openxmlformats.org/markup-compatibility/2006" xmlns:p14="http://schemas.microsoft.com/office/powerpoint/2010/main">
    <mc:Choice Requires="p14">
      <p:transition spd="slow" p14:dur="2000" advTm="127362"/>
    </mc:Choice>
    <mc:Fallback xmlns="">
      <p:transition spd="slow" advTm="12736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695588"/>
            <a:ext cx="9893651" cy="3231654"/>
          </a:xfrm>
          <a:prstGeom prst="rect">
            <a:avLst/>
          </a:prstGeom>
          <a:noFill/>
        </p:spPr>
        <p:txBody>
          <a:bodyPr wrap="square" rtlCol="0">
            <a:spAutoFit/>
          </a:bodyPr>
          <a:lstStyle/>
          <a:p>
            <a:pPr algn="just"/>
            <a:r>
              <a:rPr lang="en-US" sz="2400" b="1" i="0" dirty="0">
                <a:solidFill>
                  <a:srgbClr val="FF0000"/>
                </a:solidFill>
                <a:effectLst/>
              </a:rPr>
              <a:t> Scan the Environment (Example)</a:t>
            </a:r>
          </a:p>
          <a:p>
            <a:pPr algn="ctr"/>
            <a:r>
              <a:rPr lang="en-US" sz="1800" b="1" i="1" dirty="0">
                <a:solidFill>
                  <a:srgbClr val="FF0000"/>
                </a:solidFill>
                <a:effectLst/>
              </a:rPr>
              <a:t>Why didn't Ford produce the first minivan? </a:t>
            </a:r>
          </a:p>
          <a:p>
            <a:pPr marL="285750" indent="-285750" algn="just">
              <a:buFont typeface="Arial" panose="020B0604020202020204" pitchFamily="34" charset="0"/>
              <a:buChar char="•"/>
            </a:pPr>
            <a:r>
              <a:rPr lang="en-US" sz="1800" b="0" i="0" dirty="0">
                <a:solidFill>
                  <a:srgbClr val="333333"/>
                </a:solidFill>
                <a:effectLst/>
              </a:rPr>
              <a:t>The idea for the minivan originated at Ford Motor Company with Lee Iacocca and his engineer colleague, Hal </a:t>
            </a:r>
            <a:r>
              <a:rPr lang="en-US" sz="1800" b="0" i="0" dirty="0" err="1">
                <a:solidFill>
                  <a:srgbClr val="333333"/>
                </a:solidFill>
                <a:effectLst/>
              </a:rPr>
              <a:t>Sperlich</a:t>
            </a:r>
            <a:r>
              <a:rPr lang="en-US" sz="1800" b="0" i="0" dirty="0">
                <a:solidFill>
                  <a:srgbClr val="333333"/>
                </a:solidFill>
                <a:effectLst/>
              </a:rPr>
              <a:t>. </a:t>
            </a:r>
          </a:p>
          <a:p>
            <a:pPr marL="285750" indent="-285750" algn="just">
              <a:buFont typeface="Arial" panose="020B0604020202020204" pitchFamily="34" charset="0"/>
              <a:buChar char="•"/>
            </a:pPr>
            <a:r>
              <a:rPr lang="en-US" sz="1800" b="0" i="0" dirty="0">
                <a:solidFill>
                  <a:srgbClr val="333333"/>
                </a:solidFill>
                <a:effectLst/>
              </a:rPr>
              <a:t>The idea was rejected by Henry Ford II because he believed it would not be a market success.</a:t>
            </a:r>
          </a:p>
          <a:p>
            <a:pPr marL="285750" indent="-285750" algn="just">
              <a:buFont typeface="Arial" panose="020B0604020202020204" pitchFamily="34" charset="0"/>
              <a:buChar char="•"/>
            </a:pPr>
            <a:r>
              <a:rPr lang="en-US" sz="1800" b="0" i="0" dirty="0">
                <a:solidFill>
                  <a:srgbClr val="333333"/>
                </a:solidFill>
                <a:effectLst/>
              </a:rPr>
              <a:t> Remember, this was the Ford that had just produced the enormously successful Mustang, and the image of a sports car did not fit with a new “boxy” car designed for a family. </a:t>
            </a:r>
          </a:p>
          <a:p>
            <a:pPr marL="285750" indent="-285750" algn="just">
              <a:buFont typeface="Arial" panose="020B0604020202020204" pitchFamily="34" charset="0"/>
              <a:buChar char="•"/>
            </a:pPr>
            <a:r>
              <a:rPr lang="en-US" sz="1800" b="0" i="0" dirty="0">
                <a:solidFill>
                  <a:srgbClr val="333333"/>
                </a:solidFill>
                <a:effectLst/>
              </a:rPr>
              <a:t>Iacocca and </a:t>
            </a:r>
            <a:r>
              <a:rPr lang="en-US" sz="1800" b="0" i="0" dirty="0" err="1">
                <a:solidFill>
                  <a:srgbClr val="333333"/>
                </a:solidFill>
                <a:effectLst/>
              </a:rPr>
              <a:t>Sperlich</a:t>
            </a:r>
            <a:r>
              <a:rPr lang="en-US" sz="1800" b="0" i="0" dirty="0">
                <a:solidFill>
                  <a:srgbClr val="333333"/>
                </a:solidFill>
                <a:effectLst/>
              </a:rPr>
              <a:t> left Ford after this dispute and went to Chrysler. </a:t>
            </a:r>
          </a:p>
          <a:p>
            <a:pPr marL="285750" indent="-285750" algn="just">
              <a:buFont typeface="Arial" panose="020B0604020202020204" pitchFamily="34" charset="0"/>
              <a:buChar char="•"/>
            </a:pPr>
            <a:r>
              <a:rPr lang="en-US" sz="1800" b="0" i="0" dirty="0">
                <a:solidFill>
                  <a:srgbClr val="333333"/>
                </a:solidFill>
                <a:effectLst/>
              </a:rPr>
              <a:t>It's not an exaggeration to say that the Chrysler minivan was responsible for the company's survival during the downturn of the early 1980s.</a:t>
            </a:r>
          </a:p>
          <a:p>
            <a:pPr algn="just"/>
            <a:endParaRPr lang="en-US" sz="1800"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0825848"/>
      </p:ext>
    </p:extLst>
  </p:cSld>
  <p:clrMapOvr>
    <a:masterClrMapping/>
  </p:clrMapOvr>
  <mc:AlternateContent xmlns:mc="http://schemas.openxmlformats.org/markup-compatibility/2006" xmlns:p14="http://schemas.microsoft.com/office/powerpoint/2010/main">
    <mc:Choice Requires="p14">
      <p:transition spd="slow" p14:dur="2000" advTm="104233"/>
    </mc:Choice>
    <mc:Fallback xmlns="">
      <p:transition spd="slow" advTm="10423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985980"/>
          </a:xfrm>
          <a:prstGeom prst="rect">
            <a:avLst/>
          </a:prstGeom>
          <a:noFill/>
        </p:spPr>
        <p:txBody>
          <a:bodyPr wrap="square" rtlCol="0">
            <a:spAutoFit/>
          </a:bodyPr>
          <a:lstStyle/>
          <a:p>
            <a:pPr algn="just"/>
            <a:r>
              <a:rPr lang="en-US" sz="2000" b="1" i="0" dirty="0">
                <a:solidFill>
                  <a:srgbClr val="FF0000"/>
                </a:solidFill>
                <a:effectLst/>
              </a:rPr>
              <a:t>Scan the Environment (Example 2)</a:t>
            </a:r>
          </a:p>
          <a:p>
            <a:pPr algn="just"/>
            <a:endParaRPr lang="en-US" sz="2000" b="0" i="1" dirty="0">
              <a:solidFill>
                <a:srgbClr val="333333"/>
              </a:solidFill>
              <a:effectLst/>
            </a:endParaRPr>
          </a:p>
          <a:p>
            <a:pPr algn="ctr"/>
            <a:r>
              <a:rPr lang="en-US" sz="2000" b="1" i="1" dirty="0">
                <a:solidFill>
                  <a:srgbClr val="FF0000"/>
                </a:solidFill>
                <a:effectLst/>
              </a:rPr>
              <a:t>Why wasn't Barnes &amp; Noble the first to see the potential for on-line book retailing? </a:t>
            </a:r>
          </a:p>
          <a:p>
            <a:pPr marL="342900" indent="-342900" algn="just">
              <a:buFont typeface="Arial" panose="020B0604020202020204" pitchFamily="34" charset="0"/>
              <a:buChar char="•"/>
            </a:pPr>
            <a:r>
              <a:rPr lang="en-US" sz="2000" b="0" i="0" dirty="0">
                <a:solidFill>
                  <a:srgbClr val="333333"/>
                </a:solidFill>
                <a:effectLst/>
              </a:rPr>
              <a:t>Jeff Bezos, founder of </a:t>
            </a:r>
            <a:r>
              <a:rPr lang="en-US" sz="2000" b="0" i="0" dirty="0">
                <a:solidFill>
                  <a:srgbClr val="046FF8"/>
                </a:solidFill>
                <a:effectLst/>
              </a:rPr>
              <a:t>http://Amazon.com</a:t>
            </a:r>
            <a:r>
              <a:rPr lang="en-US" sz="2000" b="0" i="0" dirty="0">
                <a:solidFill>
                  <a:srgbClr val="333333"/>
                </a:solidFill>
                <a:effectLst/>
              </a:rPr>
              <a:t>, saw the opportunity to provide books using technology that capitalized on the method of book distribution. </a:t>
            </a:r>
          </a:p>
          <a:p>
            <a:pPr marL="342900" indent="-342900" algn="just">
              <a:buFont typeface="Arial" panose="020B0604020202020204" pitchFamily="34" charset="0"/>
              <a:buChar char="•"/>
            </a:pPr>
            <a:r>
              <a:rPr lang="en-US" sz="2000" b="0" i="0" dirty="0">
                <a:solidFill>
                  <a:srgbClr val="333333"/>
                </a:solidFill>
                <a:effectLst/>
              </a:rPr>
              <a:t>While Barnes &amp; Noble developed an on-line presence, its core business focus at that time was its stores. </a:t>
            </a:r>
          </a:p>
          <a:p>
            <a:pPr marL="342900" indent="-342900" algn="just">
              <a:buFont typeface="Arial" panose="020B0604020202020204" pitchFamily="34" charset="0"/>
              <a:buChar char="•"/>
            </a:pPr>
            <a:r>
              <a:rPr lang="en-US" sz="2000" b="0" i="0" dirty="0">
                <a:solidFill>
                  <a:srgbClr val="333333"/>
                </a:solidFill>
                <a:effectLst/>
              </a:rPr>
              <a:t>Furthermore, Amazon did not compete on price because other on-line booksellers, such as Barnes &amp; Noble, offered prices comparable to (or even less than) Amazon’s. </a:t>
            </a:r>
          </a:p>
          <a:p>
            <a:pPr marL="342900" indent="-342900" algn="just">
              <a:buFont typeface="Arial" panose="020B0604020202020204" pitchFamily="34" charset="0"/>
              <a:buChar char="•"/>
            </a:pPr>
            <a:r>
              <a:rPr lang="en-US" sz="2000" b="0" i="0" dirty="0">
                <a:solidFill>
                  <a:srgbClr val="333333"/>
                </a:solidFill>
                <a:effectLst/>
              </a:rPr>
              <a:t>What </a:t>
            </a:r>
            <a:r>
              <a:rPr lang="en-US" sz="2000" b="1" i="0" dirty="0">
                <a:solidFill>
                  <a:srgbClr val="FF0000"/>
                </a:solidFill>
                <a:effectLst/>
              </a:rPr>
              <a:t>Amazon excels at </a:t>
            </a:r>
            <a:r>
              <a:rPr lang="en-US" sz="2000" b="0" i="0" dirty="0">
                <a:solidFill>
                  <a:srgbClr val="333333"/>
                </a:solidFill>
                <a:effectLst/>
              </a:rPr>
              <a:t>is </a:t>
            </a:r>
            <a:r>
              <a:rPr lang="en-US" sz="2000" b="1" i="0" dirty="0">
                <a:solidFill>
                  <a:srgbClr val="FF0000"/>
                </a:solidFill>
                <a:effectLst/>
              </a:rPr>
              <a:t>building and sustaining a relationship with customers</a:t>
            </a:r>
            <a:r>
              <a:rPr lang="en-US" sz="2000" b="0" i="0" dirty="0">
                <a:solidFill>
                  <a:srgbClr val="333333"/>
                </a:solidFill>
                <a:effectLst/>
              </a:rPr>
              <a:t>. </a:t>
            </a:r>
          </a:p>
          <a:p>
            <a:pPr marL="342900" indent="-342900" algn="just">
              <a:buFont typeface="Arial" panose="020B0604020202020204" pitchFamily="34" charset="0"/>
              <a:buChar char="•"/>
            </a:pPr>
            <a:r>
              <a:rPr lang="en-US" sz="2000" b="0" i="0" dirty="0">
                <a:solidFill>
                  <a:srgbClr val="333333"/>
                </a:solidFill>
                <a:effectLst/>
              </a:rPr>
              <a:t>When customers return to Amazon's site, they are greeted and offered recommendations based on their preferences. </a:t>
            </a:r>
          </a:p>
          <a:p>
            <a:pPr marL="342900" indent="-342900" algn="just">
              <a:buFont typeface="Arial" panose="020B0604020202020204" pitchFamily="34" charset="0"/>
              <a:buChar char="•"/>
            </a:pPr>
            <a:r>
              <a:rPr lang="en-US" sz="2000" b="0" i="0" dirty="0">
                <a:solidFill>
                  <a:srgbClr val="333333"/>
                </a:solidFill>
                <a:effectLst/>
              </a:rPr>
              <a:t>The </a:t>
            </a:r>
            <a:r>
              <a:rPr lang="en-US" sz="2000" b="0" i="0" u="sng" dirty="0">
                <a:solidFill>
                  <a:srgbClr val="FF0000"/>
                </a:solidFill>
                <a:effectLst/>
              </a:rPr>
              <a:t>experience it has created is akin to walking into the bookstore and having your own salesperson greet you and make suggestions about what you might like.</a:t>
            </a:r>
          </a:p>
          <a:p>
            <a:pPr algn="just"/>
            <a:r>
              <a:rPr lang="en-US" sz="2000"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75545725"/>
      </p:ext>
    </p:extLst>
  </p:cSld>
  <p:clrMapOvr>
    <a:masterClrMapping/>
  </p:clrMapOvr>
  <mc:AlternateContent xmlns:mc="http://schemas.openxmlformats.org/markup-compatibility/2006" xmlns:p14="http://schemas.microsoft.com/office/powerpoint/2010/main">
    <mc:Choice Requires="p14">
      <p:transition spd="slow" p14:dur="2000" advTm="188367"/>
    </mc:Choice>
    <mc:Fallback xmlns="">
      <p:transition spd="slow" advTm="1883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400" b="1" i="0" dirty="0">
                <a:solidFill>
                  <a:srgbClr val="FF0000"/>
                </a:solidFill>
                <a:effectLst/>
              </a:rPr>
              <a:t>2. Expand on the Idea</a:t>
            </a:r>
          </a:p>
          <a:p>
            <a:pPr marL="285750" indent="-285750" algn="just">
              <a:buFont typeface="Arial" panose="020B0604020202020204" pitchFamily="34" charset="0"/>
              <a:buChar char="•"/>
            </a:pPr>
            <a:r>
              <a:rPr lang="en-US" b="0" i="0" dirty="0">
                <a:solidFill>
                  <a:srgbClr val="333333"/>
                </a:solidFill>
                <a:effectLst/>
              </a:rPr>
              <a:t>After you have collected information about the environment, you now know much more about the needs and problems encountered in the industry. This will help you build onto your original idea so that it is a better fit to the needs of the environment. </a:t>
            </a:r>
          </a:p>
          <a:p>
            <a:pPr marL="285750" indent="-285750" algn="just">
              <a:buFont typeface="Arial" panose="020B0604020202020204" pitchFamily="34" charset="0"/>
              <a:buChar char="•"/>
            </a:pPr>
            <a:endParaRPr lang="en-US" b="0" i="0" dirty="0">
              <a:solidFill>
                <a:srgbClr val="333333"/>
              </a:solidFill>
              <a:effectLst/>
            </a:endParaRPr>
          </a:p>
          <a:p>
            <a:pPr marL="285750" indent="-285750" algn="just">
              <a:buFont typeface="Arial" panose="020B0604020202020204" pitchFamily="34" charset="0"/>
              <a:buChar char="•"/>
            </a:pPr>
            <a:r>
              <a:rPr lang="en-US" sz="2000" b="0" i="0" dirty="0">
                <a:solidFill>
                  <a:srgbClr val="333333"/>
                </a:solidFill>
                <a:effectLst/>
              </a:rPr>
              <a:t>Using the method of </a:t>
            </a:r>
            <a:r>
              <a:rPr lang="en-US" sz="2000" b="1" i="1" dirty="0">
                <a:solidFill>
                  <a:srgbClr val="FF0000"/>
                </a:solidFill>
                <a:effectLst/>
              </a:rPr>
              <a:t>divergent thinking</a:t>
            </a:r>
            <a:r>
              <a:rPr lang="en-US" sz="2000" b="0" i="0" dirty="0">
                <a:solidFill>
                  <a:srgbClr val="333333"/>
                </a:solidFill>
                <a:effectLst/>
              </a:rPr>
              <a:t>, </a:t>
            </a:r>
            <a:r>
              <a:rPr lang="en-US" sz="2000" b="0" i="0" dirty="0">
                <a:solidFill>
                  <a:srgbClr val="FF0000"/>
                </a:solidFill>
                <a:effectLst/>
              </a:rPr>
              <a:t>entrepreneurs amplify and elaborate on an idea, identifying what is good about it and enhancing these qualities. </a:t>
            </a:r>
          </a:p>
          <a:p>
            <a:pPr marL="285750" indent="-285750" algn="just">
              <a:buFont typeface="Arial" panose="020B0604020202020204" pitchFamily="34" charset="0"/>
              <a:buChar char="•"/>
            </a:pPr>
            <a:endParaRPr lang="en-US" b="0" i="0" dirty="0">
              <a:solidFill>
                <a:srgbClr val="FF0000"/>
              </a:solidFill>
              <a:effectLst/>
            </a:endParaRPr>
          </a:p>
          <a:p>
            <a:pPr marL="285750" indent="-285750" algn="just">
              <a:buFont typeface="Arial" panose="020B0604020202020204" pitchFamily="34" charset="0"/>
              <a:buChar char="•"/>
            </a:pPr>
            <a:r>
              <a:rPr lang="en-US" b="0" i="0" dirty="0">
                <a:solidFill>
                  <a:srgbClr val="333333"/>
                </a:solidFill>
                <a:effectLst/>
              </a:rPr>
              <a:t>To expand on your idea creatively, consider the following challenges:</a:t>
            </a:r>
          </a:p>
          <a:p>
            <a:pPr algn="just"/>
            <a:r>
              <a:rPr lang="en-US" b="0" i="0" dirty="0">
                <a:solidFill>
                  <a:srgbClr val="333333"/>
                </a:solidFill>
                <a:effectLst/>
              </a:rPr>
              <a:t>          - What need or problem can this idea resolve?</a:t>
            </a:r>
          </a:p>
          <a:p>
            <a:pPr algn="just"/>
            <a:r>
              <a:rPr lang="en-US" b="0" i="0" dirty="0">
                <a:solidFill>
                  <a:srgbClr val="333333"/>
                </a:solidFill>
                <a:effectLst/>
              </a:rPr>
              <a:t>          - What attributes would make this idea very attractive to the market? Are there any new market segments to which this idea might appeal?</a:t>
            </a:r>
          </a:p>
          <a:p>
            <a:pPr algn="just"/>
            <a:r>
              <a:rPr lang="en-US" b="0" i="0" dirty="0">
                <a:solidFill>
                  <a:srgbClr val="333333"/>
                </a:solidFill>
                <a:effectLst/>
              </a:rPr>
              <a:t>          - What experience can this idea create for customers? What is its potential value?</a:t>
            </a:r>
          </a:p>
          <a:p>
            <a:pPr algn="just"/>
            <a:endParaRPr lang="en-US" b="0" i="0" dirty="0">
              <a:solidFill>
                <a:srgbClr val="333333"/>
              </a:solidFill>
              <a:effectLst/>
            </a:endParaRPr>
          </a:p>
          <a:p>
            <a:pPr marL="285750" indent="-285750" algn="just">
              <a:buFont typeface="Arial" panose="020B0604020202020204" pitchFamily="34" charset="0"/>
              <a:buChar char="•"/>
            </a:pPr>
            <a:r>
              <a:rPr lang="en-US" b="0" i="0" dirty="0">
                <a:solidFill>
                  <a:srgbClr val="333333"/>
                </a:solidFill>
                <a:effectLst/>
              </a:rPr>
              <a:t>Original idea can expand to include additional, and unexpected solutions for customers. </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40188057"/>
      </p:ext>
    </p:extLst>
  </p:cSld>
  <p:clrMapOvr>
    <a:masterClrMapping/>
  </p:clrMapOvr>
  <mc:AlternateContent xmlns:mc="http://schemas.openxmlformats.org/markup-compatibility/2006" xmlns:p14="http://schemas.microsoft.com/office/powerpoint/2010/main">
    <mc:Choice Requires="p14">
      <p:transition spd="slow" p14:dur="2000" advTm="156726"/>
    </mc:Choice>
    <mc:Fallback xmlns="">
      <p:transition spd="slow" advTm="15672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algn="just"/>
            <a:r>
              <a:rPr lang="en-US" sz="2400" b="1" i="0" dirty="0">
                <a:solidFill>
                  <a:srgbClr val="FF0000"/>
                </a:solidFill>
                <a:effectLst/>
              </a:rPr>
              <a:t>3. Adapt the Idea to the Circumstances</a:t>
            </a:r>
          </a:p>
          <a:p>
            <a:pPr algn="just"/>
            <a:endParaRPr lang="en-US" sz="2400" b="1" i="0" dirty="0">
              <a:solidFill>
                <a:srgbClr val="FF0000"/>
              </a:solidFill>
              <a:effectLst/>
            </a:endParaRPr>
          </a:p>
          <a:p>
            <a:pPr marL="285750" indent="-285750" algn="just">
              <a:buFont typeface="Arial" panose="020B0604020202020204" pitchFamily="34" charset="0"/>
              <a:buChar char="•"/>
            </a:pPr>
            <a:r>
              <a:rPr lang="en-US" b="0" i="0" dirty="0">
                <a:solidFill>
                  <a:srgbClr val="333333"/>
                </a:solidFill>
                <a:effectLst/>
              </a:rPr>
              <a:t>Many new ventures are founded on the concept of adaptation: </a:t>
            </a:r>
            <a:r>
              <a:rPr lang="en-US" b="0" i="0" u="sng" dirty="0">
                <a:solidFill>
                  <a:srgbClr val="FF0000"/>
                </a:solidFill>
                <a:effectLst/>
              </a:rPr>
              <a:t>taking an idea that exists </a:t>
            </a:r>
            <a:r>
              <a:rPr lang="en-US" b="0" i="0" dirty="0">
                <a:solidFill>
                  <a:srgbClr val="FF0000"/>
                </a:solidFill>
                <a:effectLst/>
              </a:rPr>
              <a:t>in</a:t>
            </a:r>
            <a:r>
              <a:rPr lang="en-US" b="0" i="0" dirty="0">
                <a:solidFill>
                  <a:srgbClr val="333333"/>
                </a:solidFill>
                <a:effectLst/>
              </a:rPr>
              <a:t> some other form, or in some </a:t>
            </a:r>
            <a:r>
              <a:rPr lang="en-US" b="0" i="0" dirty="0">
                <a:solidFill>
                  <a:srgbClr val="FF0000"/>
                </a:solidFill>
                <a:effectLst/>
              </a:rPr>
              <a:t>other industry or market</a:t>
            </a:r>
            <a:r>
              <a:rPr lang="en-US" b="0" i="0" dirty="0">
                <a:solidFill>
                  <a:srgbClr val="333333"/>
                </a:solidFill>
                <a:effectLst/>
              </a:rPr>
              <a:t>, </a:t>
            </a:r>
            <a:r>
              <a:rPr lang="en-US" b="0" i="0" u="sng" dirty="0">
                <a:solidFill>
                  <a:srgbClr val="FF0000"/>
                </a:solidFill>
                <a:effectLst/>
              </a:rPr>
              <a:t>and applying it in a new way</a:t>
            </a:r>
            <a:r>
              <a:rPr lang="en-US" b="0" i="0" dirty="0">
                <a:solidFill>
                  <a:srgbClr val="333333"/>
                </a:solidFill>
                <a:effectLst/>
              </a:rPr>
              <a:t>. </a:t>
            </a:r>
          </a:p>
          <a:p>
            <a:pPr marL="285750" indent="-285750" algn="just">
              <a:buFont typeface="Arial" panose="020B0604020202020204" pitchFamily="34" charset="0"/>
              <a:buChar char="•"/>
            </a:pPr>
            <a:endParaRPr lang="en-US" b="0" i="0" dirty="0">
              <a:solidFill>
                <a:srgbClr val="333333"/>
              </a:solidFill>
              <a:effectLst/>
            </a:endParaRPr>
          </a:p>
          <a:p>
            <a:pPr marL="285750" indent="-285750" algn="just">
              <a:buFont typeface="Arial" panose="020B0604020202020204" pitchFamily="34" charset="0"/>
              <a:buChar char="•"/>
            </a:pPr>
            <a:r>
              <a:rPr lang="en-US" b="1" i="0" dirty="0">
                <a:solidFill>
                  <a:srgbClr val="333333"/>
                </a:solidFill>
                <a:effectLst/>
              </a:rPr>
              <a:t>Adaptation </a:t>
            </a:r>
            <a:r>
              <a:rPr lang="en-US" b="0" i="0" dirty="0">
                <a:solidFill>
                  <a:srgbClr val="333333"/>
                </a:solidFill>
                <a:effectLst/>
              </a:rPr>
              <a:t>is </a:t>
            </a:r>
            <a:r>
              <a:rPr lang="en-US" b="1" i="0" dirty="0">
                <a:solidFill>
                  <a:srgbClr val="FF0000"/>
                </a:solidFill>
                <a:effectLst/>
              </a:rPr>
              <a:t>evolutionary in its approach</a:t>
            </a:r>
            <a:r>
              <a:rPr lang="en-US" b="0" i="0" dirty="0">
                <a:solidFill>
                  <a:srgbClr val="333333"/>
                </a:solidFill>
                <a:effectLst/>
              </a:rPr>
              <a:t>, and entrepreneurs have successfully launched firms, or even discovered an entirely new application for something that already exists. </a:t>
            </a:r>
          </a:p>
          <a:p>
            <a:pPr marL="285750" indent="-285750" algn="just">
              <a:buFont typeface="Arial" panose="020B0604020202020204" pitchFamily="34" charset="0"/>
              <a:buChar char="•"/>
            </a:pPr>
            <a:endParaRPr lang="en-US" b="0" i="0" dirty="0">
              <a:solidFill>
                <a:srgbClr val="333333"/>
              </a:solidFill>
              <a:effectLst/>
            </a:endParaRPr>
          </a:p>
          <a:p>
            <a:pPr marL="285750" indent="-285750" algn="just">
              <a:buFont typeface="Arial" panose="020B0604020202020204" pitchFamily="34" charset="0"/>
              <a:buChar char="•"/>
            </a:pPr>
            <a:endParaRPr lang="en-US" b="0" i="0" dirty="0">
              <a:solidFill>
                <a:srgbClr val="333333"/>
              </a:solidFill>
              <a:effectLst/>
            </a:endParaRPr>
          </a:p>
          <a:p>
            <a:pPr marL="285750" indent="-285750" algn="just">
              <a:buFont typeface="Arial" panose="020B0604020202020204" pitchFamily="34" charset="0"/>
              <a:buChar char="•"/>
            </a:pPr>
            <a:r>
              <a:rPr lang="en-US" b="0" i="0" dirty="0">
                <a:solidFill>
                  <a:srgbClr val="333333"/>
                </a:solidFill>
                <a:effectLst/>
              </a:rPr>
              <a:t>Adaptation </a:t>
            </a:r>
            <a:r>
              <a:rPr lang="en-US" b="0" i="0" u="sng" dirty="0">
                <a:solidFill>
                  <a:srgbClr val="FF0000"/>
                </a:solidFill>
                <a:effectLst/>
              </a:rPr>
              <a:t>comes from asking how ideas can be fitted to a new situation</a:t>
            </a:r>
            <a:r>
              <a:rPr lang="en-US" b="0" i="0" dirty="0">
                <a:solidFill>
                  <a:srgbClr val="333333"/>
                </a:solidFill>
                <a:effectLst/>
              </a:rPr>
              <a:t>. </a:t>
            </a:r>
          </a:p>
          <a:p>
            <a:pPr marL="285750" indent="-285750" algn="just">
              <a:buFont typeface="Arial" panose="020B0604020202020204" pitchFamily="34" charset="0"/>
              <a:buChar char="•"/>
            </a:pPr>
            <a:endParaRPr lang="en-US" b="0" i="0" dirty="0">
              <a:solidFill>
                <a:srgbClr val="333333"/>
              </a:solidFill>
              <a:effectLst/>
            </a:endParaRPr>
          </a:p>
          <a:p>
            <a:pPr marL="285750" indent="-285750" algn="just">
              <a:buFont typeface="Arial" panose="020B0604020202020204" pitchFamily="34" charset="0"/>
              <a:buChar char="•"/>
            </a:pPr>
            <a:r>
              <a:rPr lang="en-US" b="0" i="0" dirty="0">
                <a:solidFill>
                  <a:srgbClr val="333333"/>
                </a:solidFill>
                <a:effectLst/>
              </a:rPr>
              <a:t>This relies on a creative process of generating alternative uses and applications.</a:t>
            </a:r>
          </a:p>
          <a:p>
            <a:pPr algn="just"/>
            <a:br>
              <a:rPr lang="en-US" dirty="0"/>
            </a:b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7322675"/>
      </p:ext>
    </p:extLst>
  </p:cSld>
  <p:clrMapOvr>
    <a:masterClrMapping/>
  </p:clrMapOvr>
  <mc:AlternateContent xmlns:mc="http://schemas.openxmlformats.org/markup-compatibility/2006" xmlns:p14="http://schemas.microsoft.com/office/powerpoint/2010/main">
    <mc:Choice Requires="p14">
      <p:transition spd="slow" p14:dur="2000" advTm="102201"/>
    </mc:Choice>
    <mc:Fallback xmlns="">
      <p:transition spd="slow" advTm="1022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34243"/>
            <a:ext cx="9893651" cy="4216539"/>
          </a:xfrm>
          <a:prstGeom prst="rect">
            <a:avLst/>
          </a:prstGeom>
          <a:noFill/>
        </p:spPr>
        <p:txBody>
          <a:bodyPr wrap="square" rtlCol="0">
            <a:spAutoFit/>
          </a:bodyPr>
          <a:lstStyle/>
          <a:p>
            <a:pPr algn="just"/>
            <a:r>
              <a:rPr lang="en-US" sz="2400" b="1" i="0" dirty="0">
                <a:solidFill>
                  <a:srgbClr val="FF0000"/>
                </a:solidFill>
                <a:effectLst/>
              </a:rPr>
              <a:t>4. Revise and Reconnect the Idea's Components</a:t>
            </a:r>
          </a:p>
          <a:p>
            <a:pPr algn="just"/>
            <a:endParaRPr lang="en-US" sz="2400" b="1" i="0" dirty="0">
              <a:solidFill>
                <a:srgbClr val="FF0000"/>
              </a:solidFill>
              <a:effectLst/>
            </a:endParaRPr>
          </a:p>
          <a:p>
            <a:pPr marL="285750" indent="-285750" algn="just">
              <a:buFont typeface="Arial" panose="020B0604020202020204" pitchFamily="34" charset="0"/>
              <a:buChar char="•"/>
            </a:pPr>
            <a:r>
              <a:rPr lang="en-US" sz="2000" b="0" i="0" dirty="0">
                <a:solidFill>
                  <a:srgbClr val="333333"/>
                </a:solidFill>
                <a:effectLst/>
              </a:rPr>
              <a:t>It </a:t>
            </a:r>
            <a:r>
              <a:rPr lang="en-US" sz="2000" b="0" i="0" u="sng" dirty="0">
                <a:solidFill>
                  <a:srgbClr val="FF0000"/>
                </a:solidFill>
                <a:effectLst/>
              </a:rPr>
              <a:t>involves revising it idea so that it contains greater potential value</a:t>
            </a:r>
            <a:r>
              <a:rPr lang="en-US" sz="2000" b="0" i="0" dirty="0">
                <a:solidFill>
                  <a:srgbClr val="333333"/>
                </a:solidFill>
                <a:effectLst/>
              </a:rPr>
              <a:t>.</a:t>
            </a:r>
          </a:p>
          <a:p>
            <a:pPr marL="285750" indent="-285750" algn="just">
              <a:buFont typeface="Arial" panose="020B0604020202020204" pitchFamily="34" charset="0"/>
              <a:buChar char="•"/>
            </a:pPr>
            <a:endParaRPr lang="en-US" sz="2000" b="0" i="0" dirty="0">
              <a:solidFill>
                <a:srgbClr val="333333"/>
              </a:solidFill>
              <a:effectLst/>
            </a:endParaRPr>
          </a:p>
          <a:p>
            <a:pPr marL="285750" indent="-285750" algn="just">
              <a:buFont typeface="Arial" panose="020B0604020202020204" pitchFamily="34" charset="0"/>
              <a:buChar char="•"/>
            </a:pPr>
            <a:r>
              <a:rPr lang="en-US" sz="2000" dirty="0">
                <a:solidFill>
                  <a:srgbClr val="333333"/>
                </a:solidFill>
              </a:rPr>
              <a:t>Entrepreneurs can anticipate and correct some of the weaknesses in the idea. </a:t>
            </a:r>
          </a:p>
          <a:p>
            <a:pPr marL="285750" indent="-285750" algn="just">
              <a:buFont typeface="Arial" panose="020B0604020202020204" pitchFamily="34" charset="0"/>
              <a:buChar char="•"/>
            </a:pPr>
            <a:endParaRPr lang="en-US" sz="2000" b="0" i="0" dirty="0">
              <a:solidFill>
                <a:srgbClr val="333333"/>
              </a:solidFill>
              <a:effectLst/>
            </a:endParaRPr>
          </a:p>
          <a:p>
            <a:pPr marL="285750" indent="-285750" algn="just">
              <a:buFont typeface="Arial" panose="020B0604020202020204" pitchFamily="34" charset="0"/>
              <a:buChar char="•"/>
            </a:pPr>
            <a:r>
              <a:rPr lang="en-US" sz="2000" b="0" i="0" dirty="0">
                <a:solidFill>
                  <a:srgbClr val="333333"/>
                </a:solidFill>
                <a:effectLst/>
              </a:rPr>
              <a:t>Some parts of the original idea may not work; others can be enhanced and refined. </a:t>
            </a:r>
          </a:p>
          <a:p>
            <a:pPr marL="285750" indent="-285750" algn="just">
              <a:buFont typeface="Arial" panose="020B0604020202020204" pitchFamily="34" charset="0"/>
              <a:buChar char="•"/>
            </a:pPr>
            <a:endParaRPr lang="en-US" sz="2000" b="0" i="0" dirty="0">
              <a:solidFill>
                <a:srgbClr val="333333"/>
              </a:solidFill>
              <a:effectLst/>
            </a:endParaRPr>
          </a:p>
          <a:p>
            <a:pPr marL="285750" indent="-285750" algn="just">
              <a:buFont typeface="Arial" panose="020B0604020202020204" pitchFamily="34" charset="0"/>
              <a:buChar char="•"/>
            </a:pPr>
            <a:r>
              <a:rPr lang="en-US" sz="2000" b="0" i="0" dirty="0">
                <a:solidFill>
                  <a:srgbClr val="333333"/>
                </a:solidFill>
                <a:effectLst/>
              </a:rPr>
              <a:t>Entrepreneurs can prevent some of what is called </a:t>
            </a:r>
            <a:r>
              <a:rPr lang="en-US" sz="2000" b="1" i="0" dirty="0">
                <a:solidFill>
                  <a:srgbClr val="333333"/>
                </a:solidFill>
                <a:effectLst/>
              </a:rPr>
              <a:t>idea infatuation</a:t>
            </a:r>
            <a:r>
              <a:rPr lang="en-US" sz="2000" b="0" i="0" dirty="0">
                <a:solidFill>
                  <a:srgbClr val="333333"/>
                </a:solidFill>
                <a:effectLst/>
              </a:rPr>
              <a:t>, a pitfall of the opportunity identification process</a:t>
            </a:r>
          </a:p>
          <a:p>
            <a:pPr marL="285750" indent="-285750" algn="just">
              <a:buFont typeface="Arial" panose="020B0604020202020204" pitchFamily="34" charset="0"/>
              <a:buChar char="•"/>
            </a:pPr>
            <a:endParaRPr lang="en-US" sz="2000" b="0" i="0" dirty="0">
              <a:solidFill>
                <a:srgbClr val="333333"/>
              </a:solidFill>
              <a:effectLst/>
            </a:endParaRPr>
          </a:p>
          <a:p>
            <a:pPr marL="285750" indent="-285750" algn="just">
              <a:buFont typeface="Arial" panose="020B0604020202020204" pitchFamily="34" charset="0"/>
              <a:buChar char="•"/>
            </a:pPr>
            <a:r>
              <a:rPr lang="en-US" sz="2000" dirty="0">
                <a:solidFill>
                  <a:srgbClr val="333333"/>
                </a:solidFill>
              </a:rPr>
              <a:t>Most new products and services are not commercial successes until the second or even third revision.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8350667"/>
      </p:ext>
    </p:extLst>
  </p:cSld>
  <p:clrMapOvr>
    <a:masterClrMapping/>
  </p:clrMapOvr>
  <mc:AlternateContent xmlns:mc="http://schemas.openxmlformats.org/markup-compatibility/2006" xmlns:p14="http://schemas.microsoft.com/office/powerpoint/2010/main">
    <mc:Choice Requires="p14">
      <p:transition spd="slow" p14:dur="2000" advTm="131188"/>
    </mc:Choice>
    <mc:Fallback xmlns="">
      <p:transition spd="slow" advTm="13118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400" b="1" i="0" dirty="0">
                <a:solidFill>
                  <a:srgbClr val="FF0000"/>
                </a:solidFill>
                <a:effectLst/>
              </a:rPr>
              <a:t>5. Create the Opportunity</a:t>
            </a:r>
          </a:p>
          <a:p>
            <a:pPr marL="285750" indent="-285750" algn="just">
              <a:buFont typeface="Arial" panose="020B0604020202020204" pitchFamily="34" charset="0"/>
              <a:buChar char="•"/>
            </a:pPr>
            <a:r>
              <a:rPr lang="en-US" sz="2000" b="0" i="0" dirty="0">
                <a:solidFill>
                  <a:srgbClr val="333333"/>
                </a:solidFill>
                <a:effectLst/>
              </a:rPr>
              <a:t>This involves </a:t>
            </a:r>
            <a:r>
              <a:rPr lang="en-US" sz="2000" b="0" i="0" u="sng" dirty="0">
                <a:solidFill>
                  <a:srgbClr val="FF0000"/>
                </a:solidFill>
                <a:effectLst/>
              </a:rPr>
              <a:t>obtaining an accurate understanding of how the intended market will use the idea to fill its need or solve its problem</a:t>
            </a:r>
            <a:r>
              <a:rPr lang="en-US" sz="2000" b="0" i="0" dirty="0">
                <a:solidFill>
                  <a:srgbClr val="333333"/>
                </a:solidFill>
                <a:effectLst/>
              </a:rPr>
              <a:t>. </a:t>
            </a:r>
          </a:p>
          <a:p>
            <a:pPr marL="285750" indent="-285750" algn="just">
              <a:buFont typeface="Arial" panose="020B0604020202020204" pitchFamily="34" charset="0"/>
              <a:buChar char="•"/>
            </a:pPr>
            <a:endParaRPr lang="en-US" b="0" i="0" dirty="0">
              <a:solidFill>
                <a:srgbClr val="333333"/>
              </a:solidFill>
              <a:effectLst/>
            </a:endParaRPr>
          </a:p>
          <a:p>
            <a:pPr marL="285750" indent="-285750" algn="just">
              <a:buFont typeface="Arial" panose="020B0604020202020204" pitchFamily="34" charset="0"/>
              <a:buChar char="•"/>
            </a:pPr>
            <a:r>
              <a:rPr lang="en-US" b="0" i="0" dirty="0">
                <a:solidFill>
                  <a:srgbClr val="333333"/>
                </a:solidFill>
                <a:effectLst/>
              </a:rPr>
              <a:t>Gaining acceptance of the idea is a necessary step in developing the opportunity:</a:t>
            </a:r>
            <a:endParaRPr lang="en-US" dirty="0">
              <a:solidFill>
                <a:srgbClr val="333333"/>
              </a:solidFill>
            </a:endParaRPr>
          </a:p>
          <a:p>
            <a:pPr algn="just"/>
            <a:r>
              <a:rPr lang="en-US" b="0" i="0" dirty="0">
                <a:solidFill>
                  <a:srgbClr val="333333"/>
                </a:solidFill>
                <a:effectLst/>
              </a:rPr>
              <a:t>   1. </a:t>
            </a:r>
            <a:r>
              <a:rPr lang="en-US" b="1" i="1" dirty="0">
                <a:solidFill>
                  <a:srgbClr val="333333"/>
                </a:solidFill>
                <a:effectLst/>
              </a:rPr>
              <a:t>Understand your audience: </a:t>
            </a:r>
            <a:r>
              <a:rPr lang="en-US" b="0" i="0" dirty="0">
                <a:solidFill>
                  <a:srgbClr val="333333"/>
                </a:solidFill>
                <a:effectLst/>
              </a:rPr>
              <a:t>What are the needs of your potential investors, customers, and employees? By framing your idea as a solution to a group's or organization's problem, you can create a potentially successful new venture opportunity.</a:t>
            </a:r>
          </a:p>
          <a:p>
            <a:pPr algn="just"/>
            <a:endParaRPr lang="en-US" b="0" i="0" dirty="0">
              <a:solidFill>
                <a:srgbClr val="333333"/>
              </a:solidFill>
              <a:effectLst/>
            </a:endParaRPr>
          </a:p>
          <a:p>
            <a:pPr algn="just"/>
            <a:r>
              <a:rPr lang="en-US" b="1" dirty="0">
                <a:solidFill>
                  <a:srgbClr val="333333"/>
                </a:solidFill>
              </a:rPr>
              <a:t>  2. </a:t>
            </a:r>
            <a:r>
              <a:rPr lang="en-US" b="1" i="1" dirty="0">
                <a:solidFill>
                  <a:srgbClr val="333333"/>
                </a:solidFill>
                <a:effectLst/>
              </a:rPr>
              <a:t>Gain the support of your stakeholders:</a:t>
            </a:r>
            <a:r>
              <a:rPr lang="en-US" b="0" i="1" dirty="0">
                <a:solidFill>
                  <a:srgbClr val="333333"/>
                </a:solidFill>
                <a:effectLst/>
              </a:rPr>
              <a:t> </a:t>
            </a:r>
            <a:r>
              <a:rPr lang="en-US" b="0" i="0" dirty="0">
                <a:solidFill>
                  <a:srgbClr val="333333"/>
                </a:solidFill>
                <a:effectLst/>
              </a:rPr>
              <a:t>Entrepreneurs are the experts on their ideas. Without support  of your stakeholders , good ideas will never be formed into new venture opportunities. </a:t>
            </a:r>
          </a:p>
          <a:p>
            <a:pPr algn="just"/>
            <a:endParaRPr lang="en-US" b="0" i="0" dirty="0">
              <a:solidFill>
                <a:srgbClr val="333333"/>
              </a:solidFill>
              <a:effectLst/>
            </a:endParaRPr>
          </a:p>
          <a:p>
            <a:pPr algn="just"/>
            <a:r>
              <a:rPr lang="en-US" b="1" dirty="0">
                <a:solidFill>
                  <a:srgbClr val="333333"/>
                </a:solidFill>
              </a:rPr>
              <a:t>  3.</a:t>
            </a:r>
            <a:r>
              <a:rPr lang="en-US" b="1" i="0" dirty="0">
                <a:solidFill>
                  <a:srgbClr val="333333"/>
                </a:solidFill>
                <a:effectLst/>
              </a:rPr>
              <a:t> </a:t>
            </a:r>
            <a:r>
              <a:rPr lang="en-US" b="1" i="1" dirty="0">
                <a:solidFill>
                  <a:srgbClr val="333333"/>
                </a:solidFill>
                <a:effectLst/>
              </a:rPr>
              <a:t>Evaluate the idea's feasibility</a:t>
            </a:r>
            <a:r>
              <a:rPr lang="en-US" b="0" i="1" dirty="0">
                <a:solidFill>
                  <a:srgbClr val="333333"/>
                </a:solidFill>
                <a:effectLst/>
              </a:rPr>
              <a:t>: using </a:t>
            </a:r>
            <a:r>
              <a:rPr lang="en-US" b="0" i="0" dirty="0">
                <a:solidFill>
                  <a:srgbClr val="333333"/>
                </a:solidFill>
                <a:effectLst/>
              </a:rPr>
              <a:t>models and methods to help you assess the potential value of the idea.</a:t>
            </a:r>
            <a:r>
              <a:rPr lang="en-US" dirty="0"/>
              <a:t> </a:t>
            </a:r>
          </a:p>
          <a:p>
            <a:pPr algn="just"/>
            <a:endParaRPr lang="en-US"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90305878"/>
      </p:ext>
    </p:extLst>
  </p:cSld>
  <p:clrMapOvr>
    <a:masterClrMapping/>
  </p:clrMapOvr>
  <mc:AlternateContent xmlns:mc="http://schemas.openxmlformats.org/markup-compatibility/2006" xmlns:p14="http://schemas.microsoft.com/office/powerpoint/2010/main">
    <mc:Choice Requires="p14">
      <p:transition spd="slow" p14:dur="2000" advTm="169327"/>
    </mc:Choice>
    <mc:Fallback xmlns="">
      <p:transition spd="slow" advTm="16932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1969770"/>
          </a:xfrm>
          <a:prstGeom prst="rect">
            <a:avLst/>
          </a:prstGeom>
          <a:noFill/>
        </p:spPr>
        <p:txBody>
          <a:bodyPr wrap="square" rtlCol="0">
            <a:spAutoFit/>
          </a:bodyPr>
          <a:lstStyle/>
          <a:p>
            <a:pPr algn="just"/>
            <a:r>
              <a:rPr lang="en-US" sz="2400" b="1" i="0" dirty="0">
                <a:solidFill>
                  <a:srgbClr val="FF0000"/>
                </a:solidFill>
                <a:effectLst/>
              </a:rPr>
              <a:t>6. Harvest: Develop the Vision for Implementation</a:t>
            </a:r>
          </a:p>
          <a:p>
            <a:pPr algn="just"/>
            <a:endParaRPr lang="en-US" b="1" i="0" dirty="0">
              <a:solidFill>
                <a:srgbClr val="FF0000"/>
              </a:solidFill>
              <a:effectLst/>
            </a:endParaRPr>
          </a:p>
          <a:p>
            <a:pPr marL="285750" indent="-285750" algn="just">
              <a:buFont typeface="Arial" panose="020B0604020202020204" pitchFamily="34" charset="0"/>
              <a:buChar char="•"/>
            </a:pPr>
            <a:r>
              <a:rPr lang="en-US" sz="2000" dirty="0">
                <a:solidFill>
                  <a:srgbClr val="333333"/>
                </a:solidFill>
              </a:rPr>
              <a:t>Harvesting the opportunity involves </a:t>
            </a:r>
            <a:r>
              <a:rPr lang="en-US" sz="2000" b="1" i="1" dirty="0">
                <a:solidFill>
                  <a:srgbClr val="FF0000"/>
                </a:solidFill>
              </a:rPr>
              <a:t>creating the vision </a:t>
            </a:r>
            <a:r>
              <a:rPr lang="en-US" sz="2000" dirty="0">
                <a:solidFill>
                  <a:srgbClr val="333333"/>
                </a:solidFill>
              </a:rPr>
              <a:t>for its evaluation and potential implementation. </a:t>
            </a:r>
          </a:p>
          <a:p>
            <a:pPr marL="285750" indent="-285750" algn="just">
              <a:buFont typeface="Arial" panose="020B0604020202020204" pitchFamily="34" charset="0"/>
              <a:buChar char="•"/>
            </a:pPr>
            <a:endParaRPr lang="en-US" sz="2000" dirty="0">
              <a:solidFill>
                <a:srgbClr val="333333"/>
              </a:solidFill>
            </a:endParaRPr>
          </a:p>
          <a:p>
            <a:pPr marL="285750" indent="-285750" algn="just">
              <a:buFont typeface="Arial" panose="020B0604020202020204" pitchFamily="34" charset="0"/>
              <a:buChar char="•"/>
            </a:pPr>
            <a:r>
              <a:rPr lang="en-US" sz="2000" dirty="0">
                <a:solidFill>
                  <a:srgbClr val="333333"/>
                </a:solidFill>
              </a:rPr>
              <a:t>It means </a:t>
            </a:r>
            <a:r>
              <a:rPr lang="en-US" sz="2000" u="sng" dirty="0">
                <a:solidFill>
                  <a:srgbClr val="FF0000"/>
                </a:solidFill>
              </a:rPr>
              <a:t>considering what will happen if the idea is put into action</a:t>
            </a:r>
            <a:r>
              <a:rPr lang="en-US" sz="2000" dirty="0">
                <a:solidFill>
                  <a:srgbClr val="333333"/>
                </a:solidFill>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10402928"/>
      </p:ext>
    </p:extLst>
  </p:cSld>
  <p:clrMapOvr>
    <a:masterClrMapping/>
  </p:clrMapOvr>
  <mc:AlternateContent xmlns:mc="http://schemas.openxmlformats.org/markup-compatibility/2006" xmlns:p14="http://schemas.microsoft.com/office/powerpoint/2010/main">
    <mc:Choice Requires="p14">
      <p:transition spd="slow" p14:dur="2000" advTm="74602"/>
    </mc:Choice>
    <mc:Fallback xmlns="">
      <p:transition spd="slow" advTm="7460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785652"/>
          </a:xfrm>
          <a:prstGeom prst="rect">
            <a:avLst/>
          </a:prstGeom>
          <a:noFill/>
        </p:spPr>
        <p:txBody>
          <a:bodyPr wrap="square" rtlCol="0">
            <a:spAutoFit/>
          </a:bodyPr>
          <a:lstStyle/>
          <a:p>
            <a:pPr algn="just"/>
            <a:r>
              <a:rPr lang="en-US" sz="2400" b="1" i="0" dirty="0">
                <a:solidFill>
                  <a:srgbClr val="FF0000"/>
                </a:solidFill>
                <a:effectLst/>
              </a:rPr>
              <a:t>Harvest: Develop the Vision for Implementation </a:t>
            </a:r>
            <a:r>
              <a:rPr lang="en-US" sz="2400" b="1" i="1" dirty="0">
                <a:solidFill>
                  <a:srgbClr val="FF0000"/>
                </a:solidFill>
                <a:effectLst/>
              </a:rPr>
              <a:t>(Cont.)</a:t>
            </a:r>
          </a:p>
          <a:p>
            <a:pPr algn="just"/>
            <a:endParaRPr lang="en-US" b="0" i="0" dirty="0">
              <a:solidFill>
                <a:srgbClr val="333333"/>
              </a:solidFill>
              <a:effectLst/>
            </a:endParaRPr>
          </a:p>
          <a:p>
            <a:pPr algn="just"/>
            <a:r>
              <a:rPr lang="en-US" sz="2000" b="0" i="0" dirty="0">
                <a:solidFill>
                  <a:srgbClr val="333333"/>
                </a:solidFill>
                <a:effectLst/>
              </a:rPr>
              <a:t>Here are some key questions that should be asked as entrepreneurs complete the SEARCH process:</a:t>
            </a:r>
          </a:p>
          <a:p>
            <a:pPr marL="285750" indent="-285750" algn="just">
              <a:buFont typeface="Arial" panose="020B0604020202020204" pitchFamily="34" charset="0"/>
              <a:buChar char="•"/>
            </a:pPr>
            <a:endParaRPr lang="en-US" b="0" i="0" dirty="0">
              <a:solidFill>
                <a:srgbClr val="333333"/>
              </a:solidFill>
              <a:effectLst/>
            </a:endParaRPr>
          </a:p>
          <a:p>
            <a:pPr algn="just"/>
            <a:r>
              <a:rPr lang="en-US" sz="2000" b="0" i="0" dirty="0">
                <a:solidFill>
                  <a:srgbClr val="333333"/>
                </a:solidFill>
                <a:effectLst/>
              </a:rPr>
              <a:t>• What is the problem or need this opportunity intends to resolve or fill?</a:t>
            </a:r>
          </a:p>
          <a:p>
            <a:pPr algn="just"/>
            <a:r>
              <a:rPr lang="en-US" sz="2000" b="0" i="0" dirty="0">
                <a:solidFill>
                  <a:srgbClr val="333333"/>
                </a:solidFill>
                <a:effectLst/>
              </a:rPr>
              <a:t>• What still needs improvement?  evaluation of the opportunity should be designed to provide the information needed for improvement.</a:t>
            </a:r>
          </a:p>
          <a:p>
            <a:pPr algn="just"/>
            <a:r>
              <a:rPr lang="en-US" sz="2000" b="0" i="0" dirty="0">
                <a:solidFill>
                  <a:srgbClr val="333333"/>
                </a:solidFill>
                <a:effectLst/>
              </a:rPr>
              <a:t>• What obstacles does the entrepreneur anticipate?</a:t>
            </a:r>
          </a:p>
          <a:p>
            <a:pPr algn="just"/>
            <a:r>
              <a:rPr lang="en-US" sz="2000" b="0" i="0" dirty="0">
                <a:solidFill>
                  <a:srgbClr val="333333"/>
                </a:solidFill>
                <a:effectLst/>
              </a:rPr>
              <a:t>• What does the entrepreneur want to become known for?</a:t>
            </a:r>
          </a:p>
          <a:p>
            <a:pPr algn="just"/>
            <a:r>
              <a:rPr lang="en-US" sz="2000" b="0" i="0" dirty="0">
                <a:solidFill>
                  <a:srgbClr val="333333"/>
                </a:solidFill>
                <a:effectLst/>
              </a:rPr>
              <a:t>• If the opportunity is harvested, what difference can the new venture make for its intended market?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12230498"/>
      </p:ext>
    </p:extLst>
  </p:cSld>
  <p:clrMapOvr>
    <a:masterClrMapping/>
  </p:clrMapOvr>
  <mc:AlternateContent xmlns:mc="http://schemas.openxmlformats.org/markup-compatibility/2006" xmlns:p14="http://schemas.microsoft.com/office/powerpoint/2010/main">
    <mc:Choice Requires="p14">
      <p:transition spd="slow" p14:dur="2000" advTm="130346"/>
    </mc:Choice>
    <mc:Fallback xmlns="">
      <p:transition spd="slow" advTm="13034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62541"/>
          </a:xfrm>
          <a:prstGeom prst="rect">
            <a:avLst/>
          </a:prstGeom>
          <a:noFill/>
        </p:spPr>
        <p:txBody>
          <a:bodyPr wrap="square" rtlCol="0">
            <a:spAutoFit/>
          </a:bodyPr>
          <a:lstStyle/>
          <a:p>
            <a:pPr algn="just"/>
            <a:r>
              <a:rPr lang="en-US" sz="3200" b="1" dirty="0">
                <a:solidFill>
                  <a:srgbClr val="FF0000"/>
                </a:solidFill>
                <a:effectLst/>
              </a:rPr>
              <a:t>The Proactive Personality</a:t>
            </a:r>
          </a:p>
          <a:p>
            <a:pPr algn="just"/>
            <a:r>
              <a:rPr lang="en-US" sz="2000" b="0" i="0" dirty="0">
                <a:solidFill>
                  <a:srgbClr val="333333"/>
                </a:solidFill>
                <a:effectLst/>
              </a:rPr>
              <a:t>Do successful entrepreneurs possess the ability to search for and find opportunities more readily than other people? </a:t>
            </a:r>
          </a:p>
          <a:p>
            <a:pPr algn="just"/>
            <a:endParaRPr lang="en-US" sz="2000" b="0" i="0" dirty="0">
              <a:solidFill>
                <a:srgbClr val="333333"/>
              </a:solidFill>
              <a:effectLst/>
            </a:endParaRPr>
          </a:p>
          <a:p>
            <a:pPr marL="457200" indent="-457200" algn="just">
              <a:buFont typeface="Arial" panose="020B0604020202020204" pitchFamily="34" charset="0"/>
              <a:buChar char="•"/>
            </a:pPr>
            <a:r>
              <a:rPr lang="en-US" sz="2800" b="0" i="0" dirty="0">
                <a:solidFill>
                  <a:srgbClr val="333333"/>
                </a:solidFill>
                <a:effectLst/>
              </a:rPr>
              <a:t>defined as </a:t>
            </a:r>
            <a:r>
              <a:rPr lang="en-US" sz="2800" b="0" i="0" dirty="0">
                <a:solidFill>
                  <a:srgbClr val="FF0000"/>
                </a:solidFill>
                <a:effectLst/>
              </a:rPr>
              <a:t>the capability of acting in such a way as to influence change in the environment.</a:t>
            </a:r>
            <a:r>
              <a:rPr lang="en-US" sz="2800" b="0" i="0" dirty="0">
                <a:solidFill>
                  <a:srgbClr val="333333"/>
                </a:solidFill>
                <a:effectLst/>
              </a:rPr>
              <a:t> </a:t>
            </a:r>
          </a:p>
          <a:p>
            <a:pPr marL="457200" indent="-457200" algn="just">
              <a:buFont typeface="Arial" panose="020B0604020202020204" pitchFamily="34" charset="0"/>
              <a:buChar char="•"/>
            </a:pPr>
            <a:endParaRPr lang="en-US" sz="2800" b="0" i="0" dirty="0">
              <a:solidFill>
                <a:srgbClr val="333333"/>
              </a:solidFill>
              <a:effectLst/>
            </a:endParaRPr>
          </a:p>
          <a:p>
            <a:pPr marL="457200" indent="-457200" algn="just">
              <a:buFont typeface="Arial" panose="020B0604020202020204" pitchFamily="34" charset="0"/>
              <a:buChar char="•"/>
            </a:pPr>
            <a:r>
              <a:rPr lang="en-US" sz="2800" b="0" i="0" dirty="0">
                <a:solidFill>
                  <a:srgbClr val="333333"/>
                </a:solidFill>
                <a:effectLst/>
              </a:rPr>
              <a:t>“</a:t>
            </a:r>
            <a:r>
              <a:rPr lang="en-US" sz="2800" b="0" i="0" dirty="0">
                <a:solidFill>
                  <a:srgbClr val="FF0000"/>
                </a:solidFill>
                <a:effectLst/>
              </a:rPr>
              <a:t>scan for opportunities</a:t>
            </a:r>
            <a:r>
              <a:rPr lang="en-US" sz="2800" b="0" i="0" dirty="0">
                <a:solidFill>
                  <a:srgbClr val="333333"/>
                </a:solidFill>
                <a:effectLst/>
              </a:rPr>
              <a:t>, </a:t>
            </a:r>
            <a:r>
              <a:rPr lang="en-US" sz="2800" b="0" i="0" dirty="0">
                <a:solidFill>
                  <a:srgbClr val="FF0000"/>
                </a:solidFill>
                <a:effectLst/>
              </a:rPr>
              <a:t>show initiative</a:t>
            </a:r>
            <a:r>
              <a:rPr lang="en-US" sz="2800" b="0" i="0" dirty="0">
                <a:solidFill>
                  <a:srgbClr val="333333"/>
                </a:solidFill>
                <a:effectLst/>
              </a:rPr>
              <a:t>, </a:t>
            </a:r>
            <a:r>
              <a:rPr lang="en-US" sz="2800" b="0" i="0" dirty="0">
                <a:solidFill>
                  <a:srgbClr val="FF0000"/>
                </a:solidFill>
                <a:effectLst/>
              </a:rPr>
              <a:t>take action and persevere until they reach closure </a:t>
            </a:r>
            <a:r>
              <a:rPr lang="en-US" sz="2800" b="0" i="0" dirty="0">
                <a:solidFill>
                  <a:srgbClr val="333333"/>
                </a:solidFill>
                <a:effectLst/>
              </a:rPr>
              <a:t>by bringing about change”.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35387689"/>
      </p:ext>
    </p:extLst>
  </p:cSld>
  <p:clrMapOvr>
    <a:masterClrMapping/>
  </p:clrMapOvr>
  <mc:AlternateContent xmlns:mc="http://schemas.openxmlformats.org/markup-compatibility/2006" xmlns:p14="http://schemas.microsoft.com/office/powerpoint/2010/main">
    <mc:Choice Requires="p14">
      <p:transition spd="slow" p14:dur="2000" advTm="123106"/>
    </mc:Choice>
    <mc:Fallback xmlns="">
      <p:transition spd="slow" advTm="12310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801314"/>
          </a:xfrm>
          <a:prstGeom prst="rect">
            <a:avLst/>
          </a:prstGeom>
          <a:noFill/>
        </p:spPr>
        <p:txBody>
          <a:bodyPr wrap="square" rtlCol="0">
            <a:spAutoFit/>
          </a:bodyPr>
          <a:lstStyle/>
          <a:p>
            <a:pPr algn="just"/>
            <a:r>
              <a:rPr lang="en-US" sz="3200" b="1" dirty="0">
                <a:solidFill>
                  <a:srgbClr val="FF0000"/>
                </a:solidFill>
                <a:effectLst/>
              </a:rPr>
              <a:t>The Proactive Personality</a:t>
            </a:r>
          </a:p>
          <a:p>
            <a:pPr algn="just"/>
            <a:r>
              <a:rPr lang="en-US" sz="2000" b="0" i="1" dirty="0">
                <a:solidFill>
                  <a:srgbClr val="FF0000"/>
                </a:solidFill>
                <a:effectLst/>
                <a:latin typeface="ArialMT"/>
              </a:rPr>
              <a:t>Explain the importance of the proactive personality and prospector strategy in supporting innovative activities in new ventures?</a:t>
            </a:r>
          </a:p>
          <a:p>
            <a:pPr algn="just"/>
            <a:endParaRPr lang="en-US" sz="2000" b="1" i="1" dirty="0">
              <a:solidFill>
                <a:srgbClr val="FF0000"/>
              </a:solidFill>
              <a:effectLst/>
            </a:endParaRPr>
          </a:p>
          <a:p>
            <a:pPr marL="457200" indent="-457200" algn="just">
              <a:buFont typeface="Arial" panose="020B0604020202020204" pitchFamily="34" charset="0"/>
              <a:buChar char="•"/>
            </a:pPr>
            <a:r>
              <a:rPr lang="en-US" sz="2800" b="1" i="0" dirty="0">
                <a:solidFill>
                  <a:srgbClr val="333333"/>
                </a:solidFill>
                <a:effectLst/>
              </a:rPr>
              <a:t>Proactive owners </a:t>
            </a:r>
            <a:r>
              <a:rPr lang="en-US" sz="2800" b="0" i="0" dirty="0">
                <a:solidFill>
                  <a:srgbClr val="333333"/>
                </a:solidFill>
                <a:effectLst/>
              </a:rPr>
              <a:t>tended to employ a </a:t>
            </a:r>
            <a:r>
              <a:rPr lang="en-US" sz="2800" b="1" i="0" dirty="0">
                <a:solidFill>
                  <a:srgbClr val="333333"/>
                </a:solidFill>
                <a:effectLst/>
              </a:rPr>
              <a:t>prospector strategy, </a:t>
            </a:r>
            <a:r>
              <a:rPr lang="en-US" sz="2800" b="0" i="0" dirty="0">
                <a:solidFill>
                  <a:srgbClr val="333333"/>
                </a:solidFill>
                <a:effectLst/>
              </a:rPr>
              <a:t>in which </a:t>
            </a:r>
            <a:r>
              <a:rPr lang="en-US" sz="2800" b="0" i="0" u="sng" dirty="0">
                <a:solidFill>
                  <a:srgbClr val="333333"/>
                </a:solidFill>
                <a:effectLst/>
              </a:rPr>
              <a:t>they search the marketplace for new products, services, and technologies</a:t>
            </a:r>
            <a:r>
              <a:rPr lang="en-US" sz="2800" b="0" i="0" dirty="0">
                <a:solidFill>
                  <a:srgbClr val="333333"/>
                </a:solidFill>
                <a:effectLst/>
              </a:rPr>
              <a:t>.</a:t>
            </a:r>
          </a:p>
          <a:p>
            <a:pPr marL="457200" indent="-457200" algn="just">
              <a:buFont typeface="Arial" panose="020B0604020202020204" pitchFamily="34" charset="0"/>
              <a:buChar char="•"/>
            </a:pPr>
            <a:r>
              <a:rPr lang="en-US" sz="2800" b="0" i="0" dirty="0">
                <a:solidFill>
                  <a:srgbClr val="333333"/>
                </a:solidFill>
                <a:effectLst/>
              </a:rPr>
              <a:t> They are </a:t>
            </a:r>
            <a:r>
              <a:rPr lang="en-US" sz="2800" b="0" i="0" u="sng" dirty="0">
                <a:solidFill>
                  <a:srgbClr val="FF0000"/>
                </a:solidFill>
                <a:effectLst/>
              </a:rPr>
              <a:t>the creators of change in their industries</a:t>
            </a:r>
            <a:r>
              <a:rPr lang="en-US" sz="2800" b="0" i="0" dirty="0">
                <a:solidFill>
                  <a:srgbClr val="333333"/>
                </a:solidFill>
                <a:effectLst/>
              </a:rPr>
              <a:t>, relying on </a:t>
            </a:r>
            <a:r>
              <a:rPr lang="en-US" sz="2800" b="0" i="0" u="sng" dirty="0">
                <a:solidFill>
                  <a:srgbClr val="FF0000"/>
                </a:solidFill>
                <a:effectLst/>
              </a:rPr>
              <a:t>environmental scanning </a:t>
            </a:r>
            <a:r>
              <a:rPr lang="en-US" sz="2800" b="0" i="0" dirty="0">
                <a:solidFill>
                  <a:srgbClr val="333333"/>
                </a:solidFill>
                <a:effectLst/>
              </a:rPr>
              <a:t>and </a:t>
            </a:r>
            <a:r>
              <a:rPr lang="en-US" sz="2800" b="0" i="0" u="sng" dirty="0">
                <a:solidFill>
                  <a:srgbClr val="FF0000"/>
                </a:solidFill>
                <a:effectLst/>
              </a:rPr>
              <a:t>long-range forecasting </a:t>
            </a:r>
            <a:r>
              <a:rPr lang="en-US" sz="2800" b="0" i="0" dirty="0">
                <a:solidFill>
                  <a:srgbClr val="333333"/>
                </a:solidFill>
                <a:effectLst/>
              </a:rPr>
              <a:t>to help them identify new opportunities critical to their success.</a:t>
            </a:r>
          </a:p>
          <a:p>
            <a:pPr algn="just"/>
            <a:r>
              <a:rPr lang="en-US" sz="2800"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66216320"/>
      </p:ext>
    </p:extLst>
  </p:cSld>
  <p:clrMapOvr>
    <a:masterClrMapping/>
  </p:clrMapOvr>
  <mc:AlternateContent xmlns:mc="http://schemas.openxmlformats.org/markup-compatibility/2006" xmlns:p14="http://schemas.microsoft.com/office/powerpoint/2010/main">
    <mc:Choice Requires="p14">
      <p:transition spd="slow" p14:dur="2000" advTm="130409"/>
    </mc:Choice>
    <mc:Fallback xmlns="">
      <p:transition spd="slow" advTm="13040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800" b="1" i="0" dirty="0">
                <a:solidFill>
                  <a:srgbClr val="FF0000"/>
                </a:solidFill>
                <a:effectLst/>
              </a:rPr>
              <a:t>Proactive entrepreneurs </a:t>
            </a:r>
            <a:r>
              <a:rPr lang="en-US" sz="2800" b="0" i="0" dirty="0">
                <a:solidFill>
                  <a:srgbClr val="FF0000"/>
                </a:solidFill>
                <a:effectLst/>
              </a:rPr>
              <a:t>are </a:t>
            </a:r>
            <a:r>
              <a:rPr lang="en-US" sz="2800" b="0" i="0" u="sng" dirty="0">
                <a:solidFill>
                  <a:srgbClr val="FF0000"/>
                </a:solidFill>
                <a:effectLst/>
              </a:rPr>
              <a:t>opportunistic</a:t>
            </a:r>
            <a:r>
              <a:rPr lang="en-US" sz="2800" b="0" i="0" dirty="0">
                <a:solidFill>
                  <a:srgbClr val="333333"/>
                </a:solidFill>
                <a:effectLst/>
              </a:rPr>
              <a:t>, </a:t>
            </a:r>
            <a:r>
              <a:rPr lang="en-US" sz="2800" b="0" i="0" dirty="0">
                <a:solidFill>
                  <a:srgbClr val="FF0000"/>
                </a:solidFill>
                <a:effectLst/>
              </a:rPr>
              <a:t>and by using a prospector strategy,</a:t>
            </a:r>
            <a:r>
              <a:rPr lang="en-US" sz="2800" b="0" i="0" dirty="0">
                <a:solidFill>
                  <a:srgbClr val="333333"/>
                </a:solidFill>
                <a:effectLst/>
              </a:rPr>
              <a:t> </a:t>
            </a:r>
            <a:r>
              <a:rPr lang="en-US" sz="2800" b="0" i="0" u="sng" dirty="0">
                <a:solidFill>
                  <a:srgbClr val="333333"/>
                </a:solidFill>
                <a:effectLst/>
              </a:rPr>
              <a:t>they were able to:</a:t>
            </a:r>
          </a:p>
          <a:p>
            <a:pPr algn="just"/>
            <a:r>
              <a:rPr lang="en-US" sz="2800" b="0" i="0" dirty="0">
                <a:solidFill>
                  <a:srgbClr val="333333"/>
                </a:solidFill>
                <a:effectLst/>
              </a:rPr>
              <a:t>    -  engage in </a:t>
            </a:r>
            <a:r>
              <a:rPr lang="en-US" sz="2800" b="1" i="1" dirty="0">
                <a:solidFill>
                  <a:srgbClr val="FF0000"/>
                </a:solidFill>
                <a:effectLst/>
              </a:rPr>
              <a:t>innovative targeting </a:t>
            </a:r>
            <a:r>
              <a:rPr lang="en-US" sz="2800" b="0" i="0" dirty="0">
                <a:solidFill>
                  <a:srgbClr val="333333"/>
                </a:solidFill>
                <a:effectLst/>
              </a:rPr>
              <a:t>(e.g., new or improved products, venturing into new markets, using new channels of distribution),   </a:t>
            </a:r>
          </a:p>
          <a:p>
            <a:pPr algn="just"/>
            <a:r>
              <a:rPr lang="en-US" sz="2800" b="0" i="0" dirty="0">
                <a:solidFill>
                  <a:srgbClr val="333333"/>
                </a:solidFill>
                <a:effectLst/>
              </a:rPr>
              <a:t>    - developing </a:t>
            </a:r>
            <a:r>
              <a:rPr lang="en-US" sz="2800" b="1" i="1" dirty="0">
                <a:solidFill>
                  <a:srgbClr val="FF0000"/>
                </a:solidFill>
                <a:effectLst/>
              </a:rPr>
              <a:t>innovative systems </a:t>
            </a:r>
            <a:r>
              <a:rPr lang="en-US" sz="2800" b="0" i="0" dirty="0">
                <a:solidFill>
                  <a:srgbClr val="333333"/>
                </a:solidFill>
                <a:effectLst/>
              </a:rPr>
              <a:t>for their organizations (e.g., new ways of organizing or managing), and</a:t>
            </a:r>
          </a:p>
          <a:p>
            <a:pPr algn="just"/>
            <a:endParaRPr lang="en-US" sz="2800" b="0" i="0" dirty="0">
              <a:solidFill>
                <a:srgbClr val="333333"/>
              </a:solidFill>
              <a:effectLst/>
            </a:endParaRPr>
          </a:p>
          <a:p>
            <a:pPr algn="just"/>
            <a:r>
              <a:rPr lang="en-US" sz="2800" dirty="0">
                <a:solidFill>
                  <a:srgbClr val="333333"/>
                </a:solidFill>
              </a:rPr>
              <a:t>     -</a:t>
            </a:r>
            <a:r>
              <a:rPr lang="en-US" sz="2800" b="0" i="0" dirty="0">
                <a:solidFill>
                  <a:srgbClr val="333333"/>
                </a:solidFill>
                <a:effectLst/>
              </a:rPr>
              <a:t> creating </a:t>
            </a:r>
            <a:r>
              <a:rPr lang="en-US" sz="2800" b="1" i="1" dirty="0">
                <a:solidFill>
                  <a:srgbClr val="FF0000"/>
                </a:solidFill>
                <a:effectLst/>
              </a:rPr>
              <a:t>innovative boundary </a:t>
            </a:r>
            <a:r>
              <a:rPr lang="en-US" sz="2800" b="0" i="1" dirty="0">
                <a:solidFill>
                  <a:srgbClr val="333333"/>
                </a:solidFill>
                <a:effectLst/>
              </a:rPr>
              <a:t>supports </a:t>
            </a:r>
            <a:r>
              <a:rPr lang="en-US" sz="2800" b="0" i="0" dirty="0">
                <a:solidFill>
                  <a:srgbClr val="333333"/>
                </a:solidFill>
                <a:effectLst/>
              </a:rPr>
              <a:t>(new methods of financing, integrating new information technology).</a:t>
            </a:r>
            <a:endParaRPr lang="en-US" sz="2400"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66431483"/>
      </p:ext>
    </p:extLst>
  </p:cSld>
  <p:clrMapOvr>
    <a:masterClrMapping/>
  </p:clrMapOvr>
  <mc:AlternateContent xmlns:mc="http://schemas.openxmlformats.org/markup-compatibility/2006" xmlns:p14="http://schemas.microsoft.com/office/powerpoint/2010/main">
    <mc:Choice Requires="p14">
      <p:transition spd="slow" p14:dur="2000" advTm="95248"/>
    </mc:Choice>
    <mc:Fallback xmlns="">
      <p:transition spd="slow" advTm="9524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1015663"/>
          </a:xfrm>
          <a:prstGeom prst="rect">
            <a:avLst/>
          </a:prstGeom>
          <a:noFill/>
        </p:spPr>
        <p:txBody>
          <a:bodyPr wrap="square" rtlCol="0">
            <a:spAutoFit/>
          </a:bodyPr>
          <a:lstStyle/>
          <a:p>
            <a:r>
              <a:rPr lang="en-US" sz="2400" b="1" dirty="0">
                <a:solidFill>
                  <a:srgbClr val="333333"/>
                </a:solidFill>
                <a:effectLst/>
              </a:rPr>
              <a:t>Proactive Entrepreneur Personality, Prospector Strategy, and Innovations</a:t>
            </a:r>
          </a:p>
          <a:p>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A13FCE9-BAA8-8CA9-1563-46589065C4B8}"/>
              </a:ext>
            </a:extLst>
          </p:cNvPr>
          <p:cNvPicPr>
            <a:picLocks noChangeAspect="1"/>
          </p:cNvPicPr>
          <p:nvPr/>
        </p:nvPicPr>
        <p:blipFill>
          <a:blip r:embed="rId7"/>
          <a:stretch>
            <a:fillRect/>
          </a:stretch>
        </p:blipFill>
        <p:spPr>
          <a:xfrm>
            <a:off x="605482" y="2082114"/>
            <a:ext cx="9836810" cy="3648269"/>
          </a:xfrm>
          <a:prstGeom prst="rect">
            <a:avLst/>
          </a:prstGeom>
        </p:spPr>
      </p:pic>
    </p:spTree>
    <p:extLst>
      <p:ext uri="{BB962C8B-B14F-4D97-AF65-F5344CB8AC3E}">
        <p14:creationId xmlns:p14="http://schemas.microsoft.com/office/powerpoint/2010/main" val="1230042799"/>
      </p:ext>
    </p:extLst>
  </p:cSld>
  <p:clrMapOvr>
    <a:masterClrMapping/>
  </p:clrMapOvr>
  <mc:AlternateContent xmlns:mc="http://schemas.openxmlformats.org/markup-compatibility/2006" xmlns:p14="http://schemas.microsoft.com/office/powerpoint/2010/main">
    <mc:Choice Requires="p14">
      <p:transition spd="slow" p14:dur="2000" advTm="41442"/>
    </mc:Choice>
    <mc:Fallback xmlns="">
      <p:transition spd="slow" advTm="4144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830997"/>
          </a:xfrm>
          <a:prstGeom prst="rect">
            <a:avLst/>
          </a:prstGeom>
          <a:noFill/>
        </p:spPr>
        <p:txBody>
          <a:bodyPr wrap="square" rtlCol="0">
            <a:spAutoFit/>
          </a:bodyPr>
          <a:lstStyle/>
          <a:p>
            <a:r>
              <a:rPr lang="en-US" sz="2400" b="1" dirty="0">
                <a:solidFill>
                  <a:schemeClr val="accent1"/>
                </a:solidFill>
                <a:effectLst/>
                <a:latin typeface="Arial-BoldItalicMT"/>
              </a:rPr>
              <a:t>Use the following scale to assess your own degree of proactivity</a:t>
            </a:r>
            <a:r>
              <a:rPr lang="en-US" sz="2400" dirty="0">
                <a:solidFill>
                  <a:schemeClr val="accent1"/>
                </a:solidFill>
              </a:rPr>
              <a:t> </a:t>
            </a:r>
            <a:br>
              <a:rPr lang="en-US" sz="2400" dirty="0">
                <a:solidFill>
                  <a:schemeClr val="accent1"/>
                </a:solidFill>
              </a:rPr>
            </a:br>
            <a:endParaRPr lang="en-US" sz="2400" dirty="0">
              <a:solidFill>
                <a:schemeClr val="accent1"/>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E70EE6FD-797B-3871-8423-94B9C04714DF}"/>
              </a:ext>
            </a:extLst>
          </p:cNvPr>
          <p:cNvPicPr>
            <a:picLocks noChangeAspect="1"/>
          </p:cNvPicPr>
          <p:nvPr/>
        </p:nvPicPr>
        <p:blipFill>
          <a:blip r:embed="rId7"/>
          <a:stretch>
            <a:fillRect/>
          </a:stretch>
        </p:blipFill>
        <p:spPr>
          <a:xfrm>
            <a:off x="464120" y="2049682"/>
            <a:ext cx="9884664" cy="3752850"/>
          </a:xfrm>
          <a:prstGeom prst="rect">
            <a:avLst/>
          </a:prstGeom>
        </p:spPr>
      </p:pic>
    </p:spTree>
    <p:extLst>
      <p:ext uri="{BB962C8B-B14F-4D97-AF65-F5344CB8AC3E}">
        <p14:creationId xmlns:p14="http://schemas.microsoft.com/office/powerpoint/2010/main" val="4260487881"/>
      </p:ext>
    </p:extLst>
  </p:cSld>
  <p:clrMapOvr>
    <a:masterClrMapping/>
  </p:clrMapOvr>
  <mc:AlternateContent xmlns:mc="http://schemas.openxmlformats.org/markup-compatibility/2006" xmlns:p14="http://schemas.microsoft.com/office/powerpoint/2010/main">
    <mc:Choice Requires="p14">
      <p:transition spd="slow" p14:dur="2000" advTm="107036"/>
    </mc:Choice>
    <mc:Fallback xmlns="">
      <p:transition spd="slow" advTm="10703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708981"/>
          </a:xfrm>
          <a:prstGeom prst="rect">
            <a:avLst/>
          </a:prstGeom>
          <a:noFill/>
        </p:spPr>
        <p:txBody>
          <a:bodyPr wrap="square" rtlCol="0">
            <a:spAutoFit/>
          </a:bodyPr>
          <a:lstStyle/>
          <a:p>
            <a:pPr algn="ctr"/>
            <a:r>
              <a:rPr lang="en-US" sz="3200" b="1" i="0" dirty="0">
                <a:solidFill>
                  <a:srgbClr val="333333"/>
                </a:solidFill>
                <a:effectLst/>
              </a:rPr>
              <a:t>Building Entrepreneurial Culture to Support Creativity &amp; Innovation</a:t>
            </a:r>
          </a:p>
          <a:p>
            <a:endParaRPr lang="en-US" sz="3200" b="1" i="0" dirty="0">
              <a:solidFill>
                <a:srgbClr val="333333"/>
              </a:solidFill>
              <a:effectLst/>
              <a:latin typeface="Arial-BoldMT"/>
            </a:endParaRPr>
          </a:p>
          <a:p>
            <a:pPr marL="285750" indent="-285750" algn="just">
              <a:buFont typeface="Arial" panose="020B0604020202020204" pitchFamily="34" charset="0"/>
              <a:buChar char="•"/>
            </a:pPr>
            <a:r>
              <a:rPr lang="en-US" sz="2800" b="1" i="0" dirty="0">
                <a:solidFill>
                  <a:srgbClr val="FF0000"/>
                </a:solidFill>
                <a:effectLst/>
                <a:latin typeface="ArialMT"/>
              </a:rPr>
              <a:t>Innovative organization </a:t>
            </a:r>
            <a:r>
              <a:rPr lang="en-US" sz="2800" b="0" i="0" u="sng" dirty="0">
                <a:solidFill>
                  <a:srgbClr val="FF0000"/>
                </a:solidFill>
                <a:effectLst/>
                <a:latin typeface="ArialMT"/>
              </a:rPr>
              <a:t>does not</a:t>
            </a:r>
            <a:r>
              <a:rPr lang="en-US" sz="2800" b="0" i="0" dirty="0">
                <a:solidFill>
                  <a:srgbClr val="FF0000"/>
                </a:solidFill>
                <a:effectLst/>
                <a:latin typeface="ArialMT"/>
              </a:rPr>
              <a:t> automatically develop </a:t>
            </a:r>
            <a:r>
              <a:rPr lang="en-US" sz="2800" b="0" i="0" dirty="0">
                <a:solidFill>
                  <a:srgbClr val="333333"/>
                </a:solidFill>
                <a:effectLst/>
                <a:latin typeface="ArialMT"/>
              </a:rPr>
              <a:t>out of an innovative </a:t>
            </a:r>
            <a:r>
              <a:rPr lang="en-US" sz="2800" b="0" i="0" dirty="0">
                <a:solidFill>
                  <a:srgbClr val="FF0000"/>
                </a:solidFill>
                <a:effectLst/>
                <a:latin typeface="ArialMT"/>
              </a:rPr>
              <a:t>business idea or opportunity</a:t>
            </a:r>
            <a:r>
              <a:rPr lang="en-US" sz="2800" b="0" i="0" dirty="0">
                <a:solidFill>
                  <a:srgbClr val="333333"/>
                </a:solidFill>
                <a:effectLst/>
                <a:latin typeface="ArialMT"/>
              </a:rPr>
              <a:t>. </a:t>
            </a:r>
          </a:p>
          <a:p>
            <a:pPr marL="285750" indent="-285750" algn="just">
              <a:buFont typeface="Arial" panose="020B0604020202020204" pitchFamily="34" charset="0"/>
              <a:buChar char="•"/>
            </a:pPr>
            <a:endParaRPr lang="en-US" sz="2800" b="0" i="0" dirty="0">
              <a:solidFill>
                <a:srgbClr val="333333"/>
              </a:solidFill>
              <a:effectLst/>
              <a:latin typeface="ArialMT"/>
            </a:endParaRPr>
          </a:p>
          <a:p>
            <a:pPr marL="285750" indent="-285750" algn="just">
              <a:buFont typeface="Arial" panose="020B0604020202020204" pitchFamily="34" charset="0"/>
              <a:buChar char="•"/>
            </a:pPr>
            <a:r>
              <a:rPr lang="en-US" sz="2800" b="1" i="0" dirty="0">
                <a:solidFill>
                  <a:srgbClr val="FF0000"/>
                </a:solidFill>
                <a:effectLst/>
                <a:latin typeface="ArialMT"/>
              </a:rPr>
              <a:t>Entrepreneurs</a:t>
            </a:r>
            <a:r>
              <a:rPr lang="en-US" sz="2800" b="0" i="0" dirty="0">
                <a:solidFill>
                  <a:srgbClr val="333333"/>
                </a:solidFill>
                <a:effectLst/>
                <a:latin typeface="ArialMT"/>
              </a:rPr>
              <a:t> </a:t>
            </a:r>
            <a:r>
              <a:rPr lang="en-US" sz="2800" i="0" u="sng" dirty="0">
                <a:solidFill>
                  <a:srgbClr val="FF0000"/>
                </a:solidFill>
                <a:effectLst/>
                <a:latin typeface="ArialMT"/>
              </a:rPr>
              <a:t>have to</a:t>
            </a:r>
            <a:r>
              <a:rPr lang="en-US" sz="2800" i="0" dirty="0">
                <a:solidFill>
                  <a:srgbClr val="FF0000"/>
                </a:solidFill>
                <a:effectLst/>
                <a:latin typeface="ArialMT"/>
              </a:rPr>
              <a:t> </a:t>
            </a:r>
            <a:r>
              <a:rPr lang="en-US" sz="2800" b="0" i="0" dirty="0">
                <a:solidFill>
                  <a:srgbClr val="FF0000"/>
                </a:solidFill>
                <a:effectLst/>
                <a:latin typeface="ArialMT"/>
              </a:rPr>
              <a:t>model creative leadership</a:t>
            </a:r>
            <a:r>
              <a:rPr lang="en-US" sz="2800" b="0" i="0" dirty="0">
                <a:solidFill>
                  <a:srgbClr val="333333"/>
                </a:solidFill>
                <a:effectLst/>
                <a:latin typeface="ArialMT"/>
              </a:rPr>
              <a:t>, deliberately set expectations, and reinforce them to the</a:t>
            </a:r>
            <a:r>
              <a:rPr lang="en-US" sz="2800" dirty="0"/>
              <a:t> </a:t>
            </a:r>
            <a:r>
              <a:rPr lang="en-US" sz="2800" b="0" i="0" dirty="0">
                <a:solidFill>
                  <a:srgbClr val="333333"/>
                </a:solidFill>
                <a:effectLst/>
                <a:latin typeface="ArialMT"/>
              </a:rPr>
              <a:t>stakeholders of the new venture. </a:t>
            </a:r>
          </a:p>
          <a:p>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3049110"/>
      </p:ext>
    </p:extLst>
  </p:cSld>
  <p:clrMapOvr>
    <a:masterClrMapping/>
  </p:clrMapOvr>
  <mc:AlternateContent xmlns:mc="http://schemas.openxmlformats.org/markup-compatibility/2006" xmlns:p14="http://schemas.microsoft.com/office/powerpoint/2010/main">
    <mc:Choice Requires="p14">
      <p:transition spd="slow" p14:dur="2000" advTm="123941"/>
    </mc:Choice>
    <mc:Fallback xmlns="">
      <p:transition spd="slow" advTm="12394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78094"/>
          </a:xfrm>
          <a:prstGeom prst="rect">
            <a:avLst/>
          </a:prstGeom>
          <a:noFill/>
        </p:spPr>
        <p:txBody>
          <a:bodyPr wrap="square" rtlCol="0">
            <a:spAutoFit/>
          </a:bodyPr>
          <a:lstStyle/>
          <a:p>
            <a:pPr marL="285750" indent="-285750" algn="just">
              <a:buFont typeface="Arial" panose="020B0604020202020204" pitchFamily="34" charset="0"/>
              <a:buChar char="•"/>
            </a:pPr>
            <a:r>
              <a:rPr lang="en-US" sz="2400" b="0" i="0" dirty="0">
                <a:solidFill>
                  <a:srgbClr val="333333"/>
                </a:solidFill>
                <a:effectLst/>
              </a:rPr>
              <a:t>New ventures are founded on creativity, but many lose their creative edge as the firm continues.</a:t>
            </a:r>
          </a:p>
          <a:p>
            <a:pPr marL="285750" indent="-285750" algn="just">
              <a:buFont typeface="Arial" panose="020B0604020202020204" pitchFamily="34" charset="0"/>
              <a:buChar char="•"/>
            </a:pPr>
            <a:r>
              <a:rPr lang="en-US" sz="2400" b="0" i="0" dirty="0">
                <a:solidFill>
                  <a:srgbClr val="333333"/>
                </a:solidFill>
                <a:effectLst/>
              </a:rPr>
              <a:t>It is important to found the firm on </a:t>
            </a:r>
            <a:r>
              <a:rPr lang="en-US" sz="2400" b="1" i="0" dirty="0">
                <a:solidFill>
                  <a:srgbClr val="333333"/>
                </a:solidFill>
                <a:effectLst/>
              </a:rPr>
              <a:t>core values </a:t>
            </a:r>
            <a:r>
              <a:rPr lang="en-US" sz="2400" b="0" i="0" dirty="0">
                <a:solidFill>
                  <a:srgbClr val="333333"/>
                </a:solidFill>
                <a:effectLst/>
              </a:rPr>
              <a:t>that support innovative behavior. </a:t>
            </a:r>
          </a:p>
          <a:p>
            <a:pPr marL="285750" indent="-285750" algn="just">
              <a:buFont typeface="Arial" panose="020B0604020202020204" pitchFamily="34" charset="0"/>
              <a:buChar char="•"/>
            </a:pPr>
            <a:r>
              <a:rPr lang="en-US" sz="2400" b="0" i="0" dirty="0">
                <a:solidFill>
                  <a:srgbClr val="333333"/>
                </a:solidFill>
                <a:effectLst/>
              </a:rPr>
              <a:t>To build a new venture culture that embraces creative thinking and behavior, entrepreneurs must institute a set of norms that reinforce curiosity, experimentation, and learning. </a:t>
            </a:r>
          </a:p>
          <a:p>
            <a:pPr marL="285750" indent="-285750" algn="just">
              <a:buFont typeface="Arial" panose="020B0604020202020204" pitchFamily="34" charset="0"/>
              <a:buChar char="•"/>
            </a:pPr>
            <a:r>
              <a:rPr lang="en-US" sz="2400" b="0" i="0" dirty="0">
                <a:solidFill>
                  <a:srgbClr val="333333"/>
                </a:solidFill>
                <a:effectLst/>
              </a:rPr>
              <a:t>A </a:t>
            </a:r>
            <a:r>
              <a:rPr lang="en-US" sz="2800" b="1" i="1" dirty="0">
                <a:solidFill>
                  <a:srgbClr val="FF0000"/>
                </a:solidFill>
                <a:effectLst/>
              </a:rPr>
              <a:t>prohibitive </a:t>
            </a:r>
            <a:r>
              <a:rPr lang="en-US" sz="2800" b="1" i="0" dirty="0">
                <a:solidFill>
                  <a:srgbClr val="FF0000"/>
                </a:solidFill>
                <a:effectLst/>
              </a:rPr>
              <a:t>culture </a:t>
            </a:r>
            <a:r>
              <a:rPr lang="en-US" sz="2400" b="0" i="0" dirty="0">
                <a:solidFill>
                  <a:srgbClr val="333333"/>
                </a:solidFill>
                <a:effectLst/>
              </a:rPr>
              <a:t>is one that </a:t>
            </a:r>
            <a:r>
              <a:rPr lang="en-US" sz="2400" b="0" i="0" dirty="0">
                <a:solidFill>
                  <a:srgbClr val="FF0000"/>
                </a:solidFill>
                <a:effectLst/>
              </a:rPr>
              <a:t>keeps ideas and opportunities from emerging and being put into practice</a:t>
            </a:r>
            <a:r>
              <a:rPr lang="en-US" sz="2400" b="0" i="0" dirty="0">
                <a:solidFill>
                  <a:srgbClr val="333333"/>
                </a:solidFill>
                <a:effectLst/>
              </a:rPr>
              <a:t>. </a:t>
            </a:r>
          </a:p>
          <a:p>
            <a:pPr marL="285750" indent="-285750" algn="just">
              <a:buFont typeface="Arial" panose="020B0604020202020204" pitchFamily="34" charset="0"/>
              <a:buChar char="•"/>
            </a:pPr>
            <a:r>
              <a:rPr lang="en-US" sz="2400" b="0" i="0" dirty="0">
                <a:solidFill>
                  <a:srgbClr val="333333"/>
                </a:solidFill>
                <a:effectLst/>
              </a:rPr>
              <a:t>An </a:t>
            </a:r>
            <a:r>
              <a:rPr lang="en-US" sz="2800" b="1" i="1" dirty="0">
                <a:solidFill>
                  <a:srgbClr val="FF0000"/>
                </a:solidFill>
                <a:effectLst/>
              </a:rPr>
              <a:t>inquisitive </a:t>
            </a:r>
            <a:r>
              <a:rPr lang="en-US" sz="2800" b="1" i="0" dirty="0">
                <a:solidFill>
                  <a:srgbClr val="FF0000"/>
                </a:solidFill>
                <a:effectLst/>
              </a:rPr>
              <a:t>culture </a:t>
            </a:r>
            <a:r>
              <a:rPr lang="en-US" sz="2400" b="0" i="0" dirty="0">
                <a:solidFill>
                  <a:srgbClr val="333333"/>
                </a:solidFill>
                <a:effectLst/>
              </a:rPr>
              <a:t>is one that </a:t>
            </a:r>
            <a:r>
              <a:rPr lang="en-US" sz="2400" b="0" i="0" dirty="0">
                <a:solidFill>
                  <a:srgbClr val="FF0000"/>
                </a:solidFill>
                <a:effectLst/>
              </a:rPr>
              <a:t>seeks to discover what's right about new ideas and concepts</a:t>
            </a:r>
            <a:r>
              <a:rPr lang="en-US" sz="2400" b="0" i="0" dirty="0">
                <a:solidFill>
                  <a:srgbClr val="333333"/>
                </a:solidFill>
                <a:effectLst/>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29926879"/>
      </p:ext>
    </p:extLst>
  </p:cSld>
  <p:clrMapOvr>
    <a:masterClrMapping/>
  </p:clrMapOvr>
  <mc:AlternateContent xmlns:mc="http://schemas.openxmlformats.org/markup-compatibility/2006" xmlns:p14="http://schemas.microsoft.com/office/powerpoint/2010/main">
    <mc:Choice Requires="p14">
      <p:transition spd="slow" p14:dur="2000" advTm="212753"/>
    </mc:Choice>
    <mc:Fallback xmlns="">
      <p:transition spd="slow" advTm="21275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a:extLst>
              <a:ext uri="{FF2B5EF4-FFF2-40B4-BE49-F238E27FC236}">
                <a16:creationId xmlns:a16="http://schemas.microsoft.com/office/drawing/2014/main" id="{A23DE0DA-C4C2-9899-12E9-61726B6FD514}"/>
              </a:ext>
            </a:extLst>
          </p:cNvPr>
          <p:cNvGraphicFramePr>
            <a:graphicFrameLocks noGrp="1"/>
          </p:cNvGraphicFramePr>
          <p:nvPr>
            <p:extLst>
              <p:ext uri="{D42A27DB-BD31-4B8C-83A1-F6EECF244321}">
                <p14:modId xmlns:p14="http://schemas.microsoft.com/office/powerpoint/2010/main" val="3036335099"/>
              </p:ext>
            </p:extLst>
          </p:nvPr>
        </p:nvGraphicFramePr>
        <p:xfrm>
          <a:off x="523415" y="1759063"/>
          <a:ext cx="10104296" cy="4116285"/>
        </p:xfrm>
        <a:graphic>
          <a:graphicData uri="http://schemas.openxmlformats.org/drawingml/2006/table">
            <a:tbl>
              <a:tblPr/>
              <a:tblGrid>
                <a:gridCol w="5039535">
                  <a:extLst>
                    <a:ext uri="{9D8B030D-6E8A-4147-A177-3AD203B41FA5}">
                      <a16:colId xmlns:a16="http://schemas.microsoft.com/office/drawing/2014/main" val="3297057121"/>
                    </a:ext>
                  </a:extLst>
                </a:gridCol>
                <a:gridCol w="5064761">
                  <a:extLst>
                    <a:ext uri="{9D8B030D-6E8A-4147-A177-3AD203B41FA5}">
                      <a16:colId xmlns:a16="http://schemas.microsoft.com/office/drawing/2014/main" val="4173506337"/>
                    </a:ext>
                  </a:extLst>
                </a:gridCol>
              </a:tblGrid>
              <a:tr h="344998">
                <a:tc>
                  <a:txBody>
                    <a:bodyPr/>
                    <a:lstStyle/>
                    <a:p>
                      <a:r>
                        <a:rPr lang="en-US" sz="1800" b="1" i="0" u="sng" dirty="0">
                          <a:solidFill>
                            <a:schemeClr val="tx1"/>
                          </a:solidFill>
                          <a:effectLst/>
                          <a:latin typeface="Arial-ItalicMT"/>
                        </a:rPr>
                        <a:t>Prohibitive Culture </a:t>
                      </a:r>
                      <a:endParaRPr lang="en-US" sz="1800" b="1" i="0" u="sng" dirty="0">
                        <a:solidFill>
                          <a:schemeClr val="tx1"/>
                        </a:solidFill>
                        <a:effectLst/>
                      </a:endParaRPr>
                    </a:p>
                  </a:txBody>
                  <a:tcPr anchor="ctr">
                    <a:lnL>
                      <a:noFill/>
                    </a:lnL>
                    <a:lnR>
                      <a:noFill/>
                    </a:lnR>
                    <a:lnT>
                      <a:noFill/>
                    </a:lnT>
                    <a:lnB>
                      <a:noFill/>
                    </a:lnB>
                  </a:tcPr>
                </a:tc>
                <a:tc>
                  <a:txBody>
                    <a:bodyPr/>
                    <a:lstStyle/>
                    <a:p>
                      <a:r>
                        <a:rPr lang="en-US" sz="1800" b="1" i="0" u="sng" dirty="0">
                          <a:solidFill>
                            <a:schemeClr val="tx1"/>
                          </a:solidFill>
                          <a:effectLst/>
                          <a:latin typeface="Arial-ItalicMT"/>
                        </a:rPr>
                        <a:t>Inquisitive Culture</a:t>
                      </a:r>
                      <a:endParaRPr lang="en-US" sz="1800" b="1" i="0" u="sng" dirty="0">
                        <a:solidFill>
                          <a:schemeClr val="tx1"/>
                        </a:solidFill>
                        <a:effectLst/>
                      </a:endParaRPr>
                    </a:p>
                  </a:txBody>
                  <a:tcPr anchor="ctr">
                    <a:lnL>
                      <a:noFill/>
                    </a:lnL>
                    <a:lnR>
                      <a:noFill/>
                    </a:lnR>
                    <a:lnT>
                      <a:noFill/>
                    </a:lnT>
                    <a:lnB>
                      <a:noFill/>
                    </a:lnB>
                  </a:tcPr>
                </a:tc>
                <a:extLst>
                  <a:ext uri="{0D108BD9-81ED-4DB2-BD59-A6C34878D82A}">
                    <a16:rowId xmlns:a16="http://schemas.microsoft.com/office/drawing/2014/main" val="3519149745"/>
                  </a:ext>
                </a:extLst>
              </a:tr>
              <a:tr h="542140">
                <a:tc>
                  <a:txBody>
                    <a:bodyPr/>
                    <a:lstStyle/>
                    <a:p>
                      <a:pPr algn="just"/>
                      <a:r>
                        <a:rPr lang="en-US" sz="1400" b="1" i="0" dirty="0">
                          <a:solidFill>
                            <a:srgbClr val="333333"/>
                          </a:solidFill>
                          <a:effectLst/>
                          <a:latin typeface="ArialMT"/>
                        </a:rPr>
                        <a:t>Allow only </a:t>
                      </a:r>
                      <a:r>
                        <a:rPr lang="en-US" sz="1400" b="1" i="0" u="sng" dirty="0">
                          <a:solidFill>
                            <a:srgbClr val="FF0000"/>
                          </a:solidFill>
                          <a:effectLst/>
                          <a:latin typeface="ArialMT"/>
                        </a:rPr>
                        <a:t>formal meetings and interactions</a:t>
                      </a:r>
                      <a:r>
                        <a:rPr lang="en-US" sz="1400" b="1" i="0" dirty="0">
                          <a:solidFill>
                            <a:srgbClr val="333333"/>
                          </a:solidFill>
                          <a:effectLst/>
                          <a:latin typeface="ArialMT"/>
                        </a:rPr>
                        <a:t>: Ideas are shared at scheduled times</a:t>
                      </a:r>
                      <a:endParaRPr lang="en-US" sz="1400" b="1" dirty="0">
                        <a:effectLst/>
                      </a:endParaRPr>
                    </a:p>
                  </a:txBody>
                  <a:tcPr anchor="ctr">
                    <a:lnL>
                      <a:noFill/>
                    </a:lnL>
                    <a:lnR>
                      <a:noFill/>
                    </a:lnR>
                    <a:lnT>
                      <a:noFill/>
                    </a:lnT>
                    <a:lnB>
                      <a:noFill/>
                    </a:lnB>
                  </a:tcPr>
                </a:tc>
                <a:tc>
                  <a:txBody>
                    <a:bodyPr/>
                    <a:lstStyle/>
                    <a:p>
                      <a:r>
                        <a:rPr lang="en-US" sz="1400" b="1" i="0" dirty="0">
                          <a:solidFill>
                            <a:srgbClr val="333333"/>
                          </a:solidFill>
                          <a:effectLst/>
                          <a:latin typeface="ArialMT"/>
                        </a:rPr>
                        <a:t>Encourage </a:t>
                      </a:r>
                      <a:r>
                        <a:rPr lang="en-US" sz="1400" b="1" i="0" u="sng" dirty="0">
                          <a:solidFill>
                            <a:srgbClr val="FF0000"/>
                          </a:solidFill>
                          <a:effectLst/>
                          <a:latin typeface="ArialMT"/>
                        </a:rPr>
                        <a:t>informal meetings and conversations</a:t>
                      </a:r>
                      <a:r>
                        <a:rPr lang="en-US" sz="1400" b="1" i="0" dirty="0">
                          <a:solidFill>
                            <a:srgbClr val="333333"/>
                          </a:solidFill>
                          <a:effectLst/>
                          <a:latin typeface="ArialMT"/>
                        </a:rPr>
                        <a:t>: Ideas are shared anywhere, anytime</a:t>
                      </a:r>
                      <a:endParaRPr lang="en-US" sz="1400" b="1" dirty="0">
                        <a:effectLst/>
                      </a:endParaRPr>
                    </a:p>
                  </a:txBody>
                  <a:tcPr anchor="ctr">
                    <a:lnL>
                      <a:noFill/>
                    </a:lnL>
                    <a:lnR>
                      <a:noFill/>
                    </a:lnR>
                    <a:lnT>
                      <a:noFill/>
                    </a:lnT>
                    <a:lnB>
                      <a:noFill/>
                    </a:lnB>
                  </a:tcPr>
                </a:tc>
                <a:extLst>
                  <a:ext uri="{0D108BD9-81ED-4DB2-BD59-A6C34878D82A}">
                    <a16:rowId xmlns:a16="http://schemas.microsoft.com/office/drawing/2014/main" val="1925681571"/>
                  </a:ext>
                </a:extLst>
              </a:tr>
              <a:tr h="344998">
                <a:tc>
                  <a:txBody>
                    <a:bodyPr/>
                    <a:lstStyle/>
                    <a:p>
                      <a:r>
                        <a:rPr lang="en-US" sz="1400" b="0" i="0" dirty="0">
                          <a:solidFill>
                            <a:srgbClr val="333333"/>
                          </a:solidFill>
                          <a:effectLst/>
                          <a:latin typeface="ArialMT"/>
                        </a:rPr>
                        <a:t>Expect and reward only success </a:t>
                      </a:r>
                      <a:endParaRPr lang="en-US" sz="1400" dirty="0">
                        <a:effectLst/>
                      </a:endParaRPr>
                    </a:p>
                  </a:txBody>
                  <a:tcPr anchor="ctr">
                    <a:lnL>
                      <a:noFill/>
                    </a:lnL>
                    <a:lnR>
                      <a:noFill/>
                    </a:lnR>
                    <a:lnT>
                      <a:noFill/>
                    </a:lnT>
                    <a:lnB>
                      <a:noFill/>
                    </a:lnB>
                  </a:tcPr>
                </a:tc>
                <a:tc>
                  <a:txBody>
                    <a:bodyPr/>
                    <a:lstStyle/>
                    <a:p>
                      <a:r>
                        <a:rPr lang="en-US" sz="1400" b="0" i="0" dirty="0">
                          <a:solidFill>
                            <a:srgbClr val="333333"/>
                          </a:solidFill>
                          <a:effectLst/>
                          <a:latin typeface="ArialMT"/>
                        </a:rPr>
                        <a:t>Recognize and reward “nice tries”</a:t>
                      </a:r>
                      <a:endParaRPr lang="en-US" sz="1400" dirty="0">
                        <a:effectLst/>
                      </a:endParaRPr>
                    </a:p>
                  </a:txBody>
                  <a:tcPr anchor="ctr">
                    <a:lnL>
                      <a:noFill/>
                    </a:lnL>
                    <a:lnR>
                      <a:noFill/>
                    </a:lnR>
                    <a:lnT>
                      <a:noFill/>
                    </a:lnT>
                    <a:lnB>
                      <a:noFill/>
                    </a:lnB>
                  </a:tcPr>
                </a:tc>
                <a:extLst>
                  <a:ext uri="{0D108BD9-81ED-4DB2-BD59-A6C34878D82A}">
                    <a16:rowId xmlns:a16="http://schemas.microsoft.com/office/drawing/2014/main" val="1141207218"/>
                  </a:ext>
                </a:extLst>
              </a:tr>
              <a:tr h="344998">
                <a:tc>
                  <a:txBody>
                    <a:bodyPr/>
                    <a:lstStyle/>
                    <a:p>
                      <a:pPr algn="just"/>
                      <a:r>
                        <a:rPr lang="en-US" sz="1400" b="1" i="0" dirty="0">
                          <a:solidFill>
                            <a:srgbClr val="333333"/>
                          </a:solidFill>
                          <a:effectLst/>
                          <a:latin typeface="ArialMT"/>
                        </a:rPr>
                        <a:t>Encourage your team or your employees to </a:t>
                      </a:r>
                      <a:r>
                        <a:rPr lang="en-US" sz="1400" b="1" i="0" u="sng" dirty="0">
                          <a:solidFill>
                            <a:srgbClr val="FF0000"/>
                          </a:solidFill>
                          <a:effectLst/>
                          <a:latin typeface="ArialMT"/>
                        </a:rPr>
                        <a:t>hold knowledge closely </a:t>
                      </a:r>
                      <a:endParaRPr lang="en-US" sz="1400" b="1" u="sng" dirty="0">
                        <a:solidFill>
                          <a:srgbClr val="FF0000"/>
                        </a:solidFill>
                        <a:effectLst/>
                      </a:endParaRPr>
                    </a:p>
                  </a:txBody>
                  <a:tcPr anchor="ctr">
                    <a:lnL>
                      <a:noFill/>
                    </a:lnL>
                    <a:lnR>
                      <a:noFill/>
                    </a:lnR>
                    <a:lnT>
                      <a:noFill/>
                    </a:lnT>
                    <a:lnB>
                      <a:noFill/>
                    </a:lnB>
                  </a:tcPr>
                </a:tc>
                <a:tc>
                  <a:txBody>
                    <a:bodyPr/>
                    <a:lstStyle/>
                    <a:p>
                      <a:r>
                        <a:rPr lang="en-US" sz="1200" b="1" i="0" dirty="0">
                          <a:solidFill>
                            <a:srgbClr val="333333"/>
                          </a:solidFill>
                          <a:effectLst/>
                          <a:latin typeface="ArialMT"/>
                        </a:rPr>
                        <a:t>Encourage your team or employees to </a:t>
                      </a:r>
                      <a:r>
                        <a:rPr lang="en-US" sz="1400" b="1" i="0" u="sng" dirty="0">
                          <a:solidFill>
                            <a:srgbClr val="FF0000"/>
                          </a:solidFill>
                          <a:effectLst/>
                          <a:latin typeface="ArialMT"/>
                        </a:rPr>
                        <a:t>share knowledge freely</a:t>
                      </a:r>
                    </a:p>
                    <a:p>
                      <a:endParaRPr lang="en-US" sz="1400" dirty="0">
                        <a:effectLst/>
                      </a:endParaRPr>
                    </a:p>
                  </a:txBody>
                  <a:tcPr anchor="ctr">
                    <a:lnL>
                      <a:noFill/>
                    </a:lnL>
                    <a:lnR>
                      <a:noFill/>
                    </a:lnR>
                    <a:lnT>
                      <a:noFill/>
                    </a:lnT>
                    <a:lnB>
                      <a:noFill/>
                    </a:lnB>
                  </a:tcPr>
                </a:tc>
                <a:extLst>
                  <a:ext uri="{0D108BD9-81ED-4DB2-BD59-A6C34878D82A}">
                    <a16:rowId xmlns:a16="http://schemas.microsoft.com/office/drawing/2014/main" val="368493082"/>
                  </a:ext>
                </a:extLst>
              </a:tr>
              <a:tr h="344998">
                <a:tc>
                  <a:txBody>
                    <a:bodyPr/>
                    <a:lstStyle/>
                    <a:p>
                      <a:r>
                        <a:rPr lang="en-US" sz="1400" b="0" i="0" dirty="0">
                          <a:solidFill>
                            <a:srgbClr val="333333"/>
                          </a:solidFill>
                          <a:effectLst/>
                          <a:latin typeface="ArialMT"/>
                        </a:rPr>
                        <a:t>Frown on risk taking </a:t>
                      </a:r>
                      <a:endParaRPr lang="en-US" sz="1400" dirty="0">
                        <a:effectLst/>
                      </a:endParaRPr>
                    </a:p>
                  </a:txBody>
                  <a:tcPr anchor="ctr">
                    <a:lnL>
                      <a:noFill/>
                    </a:lnL>
                    <a:lnR>
                      <a:noFill/>
                    </a:lnR>
                    <a:lnT>
                      <a:noFill/>
                    </a:lnT>
                    <a:lnB>
                      <a:noFill/>
                    </a:lnB>
                  </a:tcPr>
                </a:tc>
                <a:tc>
                  <a:txBody>
                    <a:bodyPr/>
                    <a:lstStyle/>
                    <a:p>
                      <a:r>
                        <a:rPr lang="en-US" sz="1400" b="0" i="0" dirty="0">
                          <a:solidFill>
                            <a:srgbClr val="333333"/>
                          </a:solidFill>
                          <a:effectLst/>
                          <a:latin typeface="ArialMT"/>
                        </a:rPr>
                        <a:t>Value risk taking and experimentation</a:t>
                      </a:r>
                      <a:endParaRPr lang="en-US" sz="1400" dirty="0">
                        <a:effectLst/>
                      </a:endParaRPr>
                    </a:p>
                  </a:txBody>
                  <a:tcPr anchor="ctr">
                    <a:lnL>
                      <a:noFill/>
                    </a:lnL>
                    <a:lnR>
                      <a:noFill/>
                    </a:lnR>
                    <a:lnT>
                      <a:noFill/>
                    </a:lnT>
                    <a:lnB>
                      <a:noFill/>
                    </a:lnB>
                  </a:tcPr>
                </a:tc>
                <a:extLst>
                  <a:ext uri="{0D108BD9-81ED-4DB2-BD59-A6C34878D82A}">
                    <a16:rowId xmlns:a16="http://schemas.microsoft.com/office/drawing/2014/main" val="4051317166"/>
                  </a:ext>
                </a:extLst>
              </a:tr>
              <a:tr h="542140">
                <a:tc>
                  <a:txBody>
                    <a:bodyPr/>
                    <a:lstStyle/>
                    <a:p>
                      <a:pPr algn="just"/>
                      <a:r>
                        <a:rPr lang="en-US" sz="1400" b="1" i="0" dirty="0">
                          <a:solidFill>
                            <a:srgbClr val="333333"/>
                          </a:solidFill>
                          <a:effectLst/>
                          <a:latin typeface="ArialMT"/>
                        </a:rPr>
                        <a:t>Reinforce behaviors that uphold tradition: “We've always done it this way”</a:t>
                      </a:r>
                      <a:endParaRPr lang="en-US" sz="1400" b="1" dirty="0">
                        <a:effectLst/>
                      </a:endParaRPr>
                    </a:p>
                  </a:txBody>
                  <a:tcPr anchor="ctr">
                    <a:lnL>
                      <a:noFill/>
                    </a:lnL>
                    <a:lnR>
                      <a:noFill/>
                    </a:lnR>
                    <a:lnT>
                      <a:noFill/>
                    </a:lnT>
                    <a:lnB>
                      <a:noFill/>
                    </a:lnB>
                  </a:tcPr>
                </a:tc>
                <a:tc>
                  <a:txBody>
                    <a:bodyPr/>
                    <a:lstStyle/>
                    <a:p>
                      <a:r>
                        <a:rPr lang="en-US" sz="1400" b="1" i="0" dirty="0">
                          <a:solidFill>
                            <a:srgbClr val="333333"/>
                          </a:solidFill>
                          <a:effectLst/>
                          <a:latin typeface="ArialMT"/>
                        </a:rPr>
                        <a:t>Reinforce behaviors that question tradition: “Why do we always do it that way?”</a:t>
                      </a:r>
                      <a:endParaRPr lang="en-US" sz="1400" b="1" dirty="0">
                        <a:effectLst/>
                      </a:endParaRPr>
                    </a:p>
                  </a:txBody>
                  <a:tcPr anchor="ctr">
                    <a:lnL>
                      <a:noFill/>
                    </a:lnL>
                    <a:lnR>
                      <a:noFill/>
                    </a:lnR>
                    <a:lnT>
                      <a:noFill/>
                    </a:lnT>
                    <a:lnB>
                      <a:noFill/>
                    </a:lnB>
                  </a:tcPr>
                </a:tc>
                <a:extLst>
                  <a:ext uri="{0D108BD9-81ED-4DB2-BD59-A6C34878D82A}">
                    <a16:rowId xmlns:a16="http://schemas.microsoft.com/office/drawing/2014/main" val="1525163214"/>
                  </a:ext>
                </a:extLst>
              </a:tr>
              <a:tr h="570951">
                <a:tc>
                  <a:txBody>
                    <a:bodyPr/>
                    <a:lstStyle/>
                    <a:p>
                      <a:r>
                        <a:rPr lang="en-US" sz="1400" b="0" i="0" dirty="0">
                          <a:solidFill>
                            <a:srgbClr val="333333"/>
                          </a:solidFill>
                          <a:effectLst/>
                          <a:latin typeface="ArialMT"/>
                        </a:rPr>
                        <a:t>Closely monitor the work and time of others: Don't trust them, they will slack off</a:t>
                      </a:r>
                      <a:endParaRPr lang="en-US" sz="1400" dirty="0">
                        <a:effectLst/>
                      </a:endParaRPr>
                    </a:p>
                  </a:txBody>
                  <a:tcPr anchor="ctr">
                    <a:lnL>
                      <a:noFill/>
                    </a:lnL>
                    <a:lnR>
                      <a:noFill/>
                    </a:lnR>
                    <a:lnT>
                      <a:noFill/>
                    </a:lnT>
                    <a:lnB>
                      <a:noFill/>
                    </a:lnB>
                  </a:tcPr>
                </a:tc>
                <a:tc>
                  <a:txBody>
                    <a:bodyPr/>
                    <a:lstStyle/>
                    <a:p>
                      <a:r>
                        <a:rPr lang="en-US" sz="1400" b="0" i="0" dirty="0">
                          <a:solidFill>
                            <a:srgbClr val="333333"/>
                          </a:solidFill>
                          <a:effectLst/>
                          <a:latin typeface="ArialMT"/>
                        </a:rPr>
                        <a:t>Allow others to perform their work the way they believe is best: Trust in their expertise</a:t>
                      </a:r>
                      <a:endParaRPr lang="en-US" sz="1400" dirty="0">
                        <a:effectLst/>
                      </a:endParaRPr>
                    </a:p>
                  </a:txBody>
                  <a:tcPr anchor="ctr">
                    <a:lnL>
                      <a:noFill/>
                    </a:lnL>
                    <a:lnR>
                      <a:noFill/>
                    </a:lnR>
                    <a:lnT>
                      <a:noFill/>
                    </a:lnT>
                    <a:lnB>
                      <a:noFill/>
                    </a:lnB>
                  </a:tcPr>
                </a:tc>
                <a:extLst>
                  <a:ext uri="{0D108BD9-81ED-4DB2-BD59-A6C34878D82A}">
                    <a16:rowId xmlns:a16="http://schemas.microsoft.com/office/drawing/2014/main" val="371045291"/>
                  </a:ext>
                </a:extLst>
              </a:tr>
              <a:tr h="542140">
                <a:tc>
                  <a:txBody>
                    <a:bodyPr/>
                    <a:lstStyle/>
                    <a:p>
                      <a:pPr algn="just"/>
                      <a:r>
                        <a:rPr lang="en-US" sz="1400" b="1" i="0" dirty="0">
                          <a:solidFill>
                            <a:srgbClr val="333333"/>
                          </a:solidFill>
                          <a:effectLst/>
                          <a:latin typeface="ArialMT"/>
                        </a:rPr>
                        <a:t>Encourage interaction with </a:t>
                      </a:r>
                      <a:r>
                        <a:rPr lang="en-US" sz="1400" b="1" i="0" u="sng" dirty="0">
                          <a:solidFill>
                            <a:srgbClr val="FF0000"/>
                          </a:solidFill>
                          <a:effectLst/>
                          <a:latin typeface="ArialMT"/>
                        </a:rPr>
                        <a:t>insiders only</a:t>
                      </a:r>
                      <a:endParaRPr lang="en-US" sz="1400" b="1" u="sng" dirty="0">
                        <a:solidFill>
                          <a:srgbClr val="FF0000"/>
                        </a:solidFill>
                        <a:effectLst/>
                      </a:endParaRPr>
                    </a:p>
                  </a:txBody>
                  <a:tcPr anchor="ctr">
                    <a:lnL>
                      <a:noFill/>
                    </a:lnL>
                    <a:lnR>
                      <a:noFill/>
                    </a:lnR>
                    <a:lnT>
                      <a:noFill/>
                    </a:lnT>
                    <a:lnB>
                      <a:noFill/>
                    </a:lnB>
                  </a:tcPr>
                </a:tc>
                <a:tc>
                  <a:txBody>
                    <a:bodyPr/>
                    <a:lstStyle/>
                    <a:p>
                      <a:r>
                        <a:rPr lang="en-US" sz="1400" b="1" i="0" dirty="0">
                          <a:solidFill>
                            <a:srgbClr val="333333"/>
                          </a:solidFill>
                          <a:effectLst/>
                          <a:latin typeface="ArialMT"/>
                        </a:rPr>
                        <a:t>Encourage interaction </a:t>
                      </a:r>
                      <a:r>
                        <a:rPr lang="en-US" sz="1400" b="1" i="0" u="sng" dirty="0">
                          <a:solidFill>
                            <a:srgbClr val="FF0000"/>
                          </a:solidFill>
                          <a:effectLst/>
                          <a:latin typeface="ArialMT"/>
                        </a:rPr>
                        <a:t>with customers and others outside </a:t>
                      </a:r>
                      <a:r>
                        <a:rPr lang="en-US" sz="1400" b="1" i="0" dirty="0">
                          <a:solidFill>
                            <a:srgbClr val="333333"/>
                          </a:solidFill>
                          <a:effectLst/>
                          <a:latin typeface="ArialMT"/>
                        </a:rPr>
                        <a:t>your organization</a:t>
                      </a:r>
                      <a:endParaRPr lang="en-US" sz="1400" b="1" dirty="0">
                        <a:effectLst/>
                      </a:endParaRPr>
                    </a:p>
                  </a:txBody>
                  <a:tcPr anchor="ctr">
                    <a:lnL>
                      <a:noFill/>
                    </a:lnL>
                    <a:lnR>
                      <a:noFill/>
                    </a:lnR>
                    <a:lnT>
                      <a:noFill/>
                    </a:lnT>
                    <a:lnB>
                      <a:noFill/>
                    </a:lnB>
                  </a:tcPr>
                </a:tc>
                <a:extLst>
                  <a:ext uri="{0D108BD9-81ED-4DB2-BD59-A6C34878D82A}">
                    <a16:rowId xmlns:a16="http://schemas.microsoft.com/office/drawing/2014/main" val="3136455825"/>
                  </a:ext>
                </a:extLst>
              </a:tr>
              <a:tr h="344998">
                <a:tc>
                  <a:txBody>
                    <a:bodyPr/>
                    <a:lstStyle/>
                    <a:p>
                      <a:r>
                        <a:rPr lang="en-US" sz="1400" b="0" i="0" dirty="0">
                          <a:solidFill>
                            <a:srgbClr val="333333"/>
                          </a:solidFill>
                          <a:effectLst/>
                          <a:latin typeface="ArialMT"/>
                        </a:rPr>
                        <a:t>Focus on </a:t>
                      </a:r>
                      <a:r>
                        <a:rPr lang="en-US" sz="1400" b="0" i="0" u="sng" dirty="0">
                          <a:solidFill>
                            <a:srgbClr val="FF0000"/>
                          </a:solidFill>
                          <a:effectLst/>
                          <a:latin typeface="ArialMT"/>
                        </a:rPr>
                        <a:t>internal processes and short-term performance</a:t>
                      </a:r>
                      <a:endParaRPr lang="en-US" sz="1400" u="sng" dirty="0">
                        <a:solidFill>
                          <a:srgbClr val="FF0000"/>
                        </a:solidFill>
                        <a:effectLst/>
                      </a:endParaRPr>
                    </a:p>
                  </a:txBody>
                  <a:tcPr anchor="ctr">
                    <a:lnL>
                      <a:noFill/>
                    </a:lnL>
                    <a:lnR>
                      <a:noFill/>
                    </a:lnR>
                    <a:lnT>
                      <a:noFill/>
                    </a:lnT>
                    <a:lnB>
                      <a:noFill/>
                    </a:lnB>
                  </a:tcPr>
                </a:tc>
                <a:tc>
                  <a:txBody>
                    <a:bodyPr/>
                    <a:lstStyle/>
                    <a:p>
                      <a:r>
                        <a:rPr lang="en-US" sz="1400" b="0" i="0" dirty="0">
                          <a:solidFill>
                            <a:srgbClr val="333333"/>
                          </a:solidFill>
                          <a:effectLst/>
                          <a:latin typeface="ArialMT"/>
                        </a:rPr>
                        <a:t>Focus on </a:t>
                      </a:r>
                      <a:r>
                        <a:rPr lang="en-US" sz="1400" b="0" i="0" u="sng" dirty="0">
                          <a:solidFill>
                            <a:srgbClr val="FF0000"/>
                          </a:solidFill>
                          <a:effectLst/>
                          <a:latin typeface="ArialMT"/>
                        </a:rPr>
                        <a:t>external changes </a:t>
                      </a:r>
                      <a:r>
                        <a:rPr lang="en-US" sz="1400" b="0" i="0" dirty="0">
                          <a:solidFill>
                            <a:srgbClr val="333333"/>
                          </a:solidFill>
                          <a:effectLst/>
                          <a:latin typeface="ArialMT"/>
                        </a:rPr>
                        <a:t>and </a:t>
                      </a:r>
                      <a:r>
                        <a:rPr lang="en-US" sz="1400" b="0" i="0" u="sng" dirty="0">
                          <a:solidFill>
                            <a:srgbClr val="FF0000"/>
                          </a:solidFill>
                          <a:effectLst/>
                          <a:latin typeface="ArialMT"/>
                        </a:rPr>
                        <a:t>long-term performance</a:t>
                      </a:r>
                      <a:endParaRPr lang="en-US" sz="1400" u="sng" dirty="0">
                        <a:solidFill>
                          <a:srgbClr val="FF0000"/>
                        </a:solidFill>
                        <a:effectLst/>
                      </a:endParaRPr>
                    </a:p>
                  </a:txBody>
                  <a:tcPr anchor="ctr">
                    <a:lnL>
                      <a:noFill/>
                    </a:lnL>
                    <a:lnR>
                      <a:noFill/>
                    </a:lnR>
                    <a:lnT>
                      <a:noFill/>
                    </a:lnT>
                    <a:lnB>
                      <a:noFill/>
                    </a:lnB>
                  </a:tcPr>
                </a:tc>
                <a:extLst>
                  <a:ext uri="{0D108BD9-81ED-4DB2-BD59-A6C34878D82A}">
                    <a16:rowId xmlns:a16="http://schemas.microsoft.com/office/drawing/2014/main" val="953857387"/>
                  </a:ext>
                </a:extLst>
              </a:tr>
            </a:tbl>
          </a:graphicData>
        </a:graphic>
      </p:graphicFrame>
      <p:sp>
        <p:nvSpPr>
          <p:cNvPr id="3" name="Rectangle 1">
            <a:extLst>
              <a:ext uri="{FF2B5EF4-FFF2-40B4-BE49-F238E27FC236}">
                <a16:creationId xmlns:a16="http://schemas.microsoft.com/office/drawing/2014/main" id="{83DA066C-7EF8-00C3-E937-589C16CD9BBE}"/>
              </a:ext>
            </a:extLst>
          </p:cNvPr>
          <p:cNvSpPr>
            <a:spLocks noChangeArrowheads="1"/>
          </p:cNvSpPr>
          <p:nvPr/>
        </p:nvSpPr>
        <p:spPr bwMode="auto">
          <a:xfrm>
            <a:off x="216584" y="1559610"/>
            <a:ext cx="3205192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6" name="Table 5">
            <a:extLst>
              <a:ext uri="{FF2B5EF4-FFF2-40B4-BE49-F238E27FC236}">
                <a16:creationId xmlns:a16="http://schemas.microsoft.com/office/drawing/2014/main" id="{0792B88A-0394-BC42-02ED-A3D3D760C5C1}"/>
              </a:ext>
            </a:extLst>
          </p:cNvPr>
          <p:cNvGraphicFramePr>
            <a:graphicFrameLocks noGrp="1"/>
          </p:cNvGraphicFramePr>
          <p:nvPr>
            <p:extLst>
              <p:ext uri="{D42A27DB-BD31-4B8C-83A1-F6EECF244321}">
                <p14:modId xmlns:p14="http://schemas.microsoft.com/office/powerpoint/2010/main" val="3725618898"/>
              </p:ext>
            </p:extLst>
          </p:nvPr>
        </p:nvGraphicFramePr>
        <p:xfrm>
          <a:off x="464119" y="1294030"/>
          <a:ext cx="9151890" cy="457200"/>
        </p:xfrm>
        <a:graphic>
          <a:graphicData uri="http://schemas.openxmlformats.org/drawingml/2006/table">
            <a:tbl>
              <a:tblPr/>
              <a:tblGrid>
                <a:gridCol w="9151890">
                  <a:extLst>
                    <a:ext uri="{9D8B030D-6E8A-4147-A177-3AD203B41FA5}">
                      <a16:colId xmlns:a16="http://schemas.microsoft.com/office/drawing/2014/main" val="1166442200"/>
                    </a:ext>
                  </a:extLst>
                </a:gridCol>
              </a:tblGrid>
              <a:tr h="399740">
                <a:tc>
                  <a:txBody>
                    <a:bodyPr/>
                    <a:lstStyle/>
                    <a:p>
                      <a:pPr algn="ctr"/>
                      <a:r>
                        <a:rPr lang="fr-FR" sz="2400" b="1" i="0" dirty="0">
                          <a:solidFill>
                            <a:srgbClr val="333333"/>
                          </a:solidFill>
                          <a:effectLst/>
                          <a:latin typeface="Arial-BoldItalicMT"/>
                        </a:rPr>
                        <a:t>Prohibitive Versus Inquisitive Culture</a:t>
                      </a:r>
                      <a:endParaRPr lang="fr-FR" sz="4800" i="0" dirty="0">
                        <a:effectLst/>
                      </a:endParaRPr>
                    </a:p>
                  </a:txBody>
                  <a:tcPr anchor="ctr">
                    <a:lnL>
                      <a:noFill/>
                    </a:lnL>
                    <a:lnR>
                      <a:noFill/>
                    </a:lnR>
                    <a:lnT>
                      <a:noFill/>
                    </a:lnT>
                    <a:lnB>
                      <a:noFill/>
                    </a:lnB>
                  </a:tcPr>
                </a:tc>
                <a:extLst>
                  <a:ext uri="{0D108BD9-81ED-4DB2-BD59-A6C34878D82A}">
                    <a16:rowId xmlns:a16="http://schemas.microsoft.com/office/drawing/2014/main" val="644513454"/>
                  </a:ext>
                </a:extLst>
              </a:tr>
            </a:tbl>
          </a:graphicData>
        </a:graphic>
      </p:graphicFrame>
      <p:sp>
        <p:nvSpPr>
          <p:cNvPr id="7" name="Rectangle 3">
            <a:extLst>
              <a:ext uri="{FF2B5EF4-FFF2-40B4-BE49-F238E27FC236}">
                <a16:creationId xmlns:a16="http://schemas.microsoft.com/office/drawing/2014/main" id="{78A2F15C-D72C-C7BB-103C-E3450534DC55}"/>
              </a:ext>
            </a:extLst>
          </p:cNvPr>
          <p:cNvSpPr>
            <a:spLocks noChangeArrowheads="1"/>
          </p:cNvSpPr>
          <p:nvPr/>
        </p:nvSpPr>
        <p:spPr bwMode="auto">
          <a:xfrm>
            <a:off x="2099791" y="1069281"/>
            <a:ext cx="8239606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93758296"/>
      </p:ext>
    </p:extLst>
  </p:cSld>
  <p:clrMapOvr>
    <a:masterClrMapping/>
  </p:clrMapOvr>
  <mc:AlternateContent xmlns:mc="http://schemas.openxmlformats.org/markup-compatibility/2006" xmlns:p14="http://schemas.microsoft.com/office/powerpoint/2010/main">
    <mc:Choice Requires="p14">
      <p:transition spd="slow" p14:dur="2000" advTm="228728"/>
    </mc:Choice>
    <mc:Fallback xmlns="">
      <p:transition spd="slow" advTm="22872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6840" y="1353924"/>
            <a:ext cx="9893651" cy="3385542"/>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Role of creativity to identify opportunities</a:t>
            </a:r>
          </a:p>
          <a:p>
            <a:pPr marL="285750" indent="-285750">
              <a:buFont typeface="Arial" panose="020B0604020202020204" pitchFamily="34" charset="0"/>
              <a:buChar char="•"/>
            </a:pPr>
            <a:r>
              <a:rPr lang="en-US" sz="2400" b="1" kern="100" dirty="0">
                <a:solidFill>
                  <a:schemeClr val="accent1">
                    <a:lumMod val="75000"/>
                  </a:schemeClr>
                </a:solidFill>
                <a:effectLst/>
                <a:ea typeface="Calibri" panose="020F0502020204030204" pitchFamily="34" charset="0"/>
                <a:cs typeface="Arial" panose="020B0604020202020204" pitchFamily="34" charset="0"/>
              </a:rPr>
              <a:t>3 innovative strategies </a:t>
            </a:r>
            <a:r>
              <a:rPr lang="en-US" sz="2400" b="1" dirty="0">
                <a:solidFill>
                  <a:schemeClr val="accent1">
                    <a:lumMod val="75000"/>
                  </a:schemeClr>
                </a:solidFill>
                <a:cs typeface="Tajawal ExtraBold" panose="00000800000000000000" pitchFamily="2" charset="-78"/>
              </a:rPr>
              <a:t>to identify opportunities</a:t>
            </a:r>
          </a:p>
          <a:p>
            <a:pPr marL="285750" indent="-285750">
              <a:buFont typeface="Arial" panose="020B0604020202020204" pitchFamily="34" charset="0"/>
              <a:buChar char="•"/>
            </a:pPr>
            <a:r>
              <a:rPr lang="en-US" sz="2400" b="1" dirty="0">
                <a:solidFill>
                  <a:schemeClr val="accent1">
                    <a:lumMod val="75000"/>
                  </a:schemeClr>
                </a:solidFill>
              </a:rPr>
              <a:t>Entrepreneurial mind-set </a:t>
            </a:r>
            <a:r>
              <a:rPr lang="en-US" sz="2400" b="1" dirty="0">
                <a:solidFill>
                  <a:schemeClr val="accent1">
                    <a:lumMod val="75000"/>
                  </a:schemeClr>
                </a:solidFill>
                <a:cs typeface="Tajawal ExtraBold" panose="00000800000000000000" pitchFamily="2" charset="-78"/>
              </a:rPr>
              <a:t>to recognize opportunities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Model of opportunities identification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Sources of ideas &amp; opportunities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SEARCH process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Entrepreneurial culture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7834512"/>
      </p:ext>
    </p:extLst>
  </p:cSld>
  <p:clrMapOvr>
    <a:masterClrMapping/>
  </p:clrMapOvr>
  <mc:AlternateContent xmlns:mc="http://schemas.openxmlformats.org/markup-compatibility/2006" xmlns:p14="http://schemas.microsoft.com/office/powerpoint/2010/main">
    <mc:Choice Requires="p14">
      <p:transition spd="slow" p14:dur="2000" advTm="57345"/>
    </mc:Choice>
    <mc:Fallback xmlns="">
      <p:transition spd="slow" advTm="5734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D500487-9EC8-DD99-2DB8-E14FC4E6F8D1}"/>
              </a:ext>
            </a:extLst>
          </p:cNvPr>
          <p:cNvPicPr>
            <a:picLocks noChangeAspect="1"/>
          </p:cNvPicPr>
          <p:nvPr/>
        </p:nvPicPr>
        <p:blipFill>
          <a:blip r:embed="rId7"/>
          <a:stretch>
            <a:fillRect/>
          </a:stretch>
        </p:blipFill>
        <p:spPr>
          <a:xfrm>
            <a:off x="1309817" y="1576387"/>
            <a:ext cx="8482914" cy="4045937"/>
          </a:xfrm>
          <a:prstGeom prst="rect">
            <a:avLst/>
          </a:prstGeom>
        </p:spPr>
      </p:pic>
    </p:spTree>
    <p:extLst>
      <p:ext uri="{BB962C8B-B14F-4D97-AF65-F5344CB8AC3E}">
        <p14:creationId xmlns:p14="http://schemas.microsoft.com/office/powerpoint/2010/main" val="1571289384"/>
      </p:ext>
    </p:extLst>
  </p:cSld>
  <p:clrMapOvr>
    <a:masterClrMapping/>
  </p:clrMapOvr>
  <mc:AlternateContent xmlns:mc="http://schemas.openxmlformats.org/markup-compatibility/2006" xmlns:p14="http://schemas.microsoft.com/office/powerpoint/2010/main">
    <mc:Choice Requires="p14">
      <p:transition spd="slow" p14:dur="2000" advTm="42718"/>
    </mc:Choice>
    <mc:Fallback xmlns="">
      <p:transition spd="slow" advTm="42718"/>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323527"/>
            <a:ext cx="8674088" cy="4616648"/>
          </a:xfrm>
          <a:prstGeom prst="rect">
            <a:avLst/>
          </a:prstGeom>
          <a:noFill/>
        </p:spPr>
        <p:txBody>
          <a:bodyPr wrap="square" rtlCol="0">
            <a:spAutoFit/>
          </a:bodyPr>
          <a:lstStyle/>
          <a:p>
            <a:pPr algn="just"/>
            <a:r>
              <a:rPr lang="en-US" sz="2000" b="1" i="0" dirty="0">
                <a:solidFill>
                  <a:srgbClr val="333333"/>
                </a:solidFill>
                <a:effectLst/>
              </a:rPr>
              <a:t>1. Understand the role of creative thinking and behavior as entrepreneurs discover and refine entrepreneurial opportunities</a:t>
            </a:r>
          </a:p>
          <a:p>
            <a:pPr algn="just"/>
            <a:r>
              <a:rPr lang="en-US" sz="1800" b="0" i="0" dirty="0">
                <a:solidFill>
                  <a:srgbClr val="333333"/>
                </a:solidFill>
                <a:effectLst/>
              </a:rPr>
              <a:t>• Creativity is the generation of novel and useful ideas. Entrepreneurs use creativity to generate ideas for new products and services, to identify markets for them, to determine how to</a:t>
            </a:r>
          </a:p>
          <a:p>
            <a:pPr algn="just"/>
            <a:r>
              <a:rPr lang="en-US" sz="1800" b="0" i="0" dirty="0">
                <a:solidFill>
                  <a:srgbClr val="333333"/>
                </a:solidFill>
                <a:effectLst/>
              </a:rPr>
              <a:t>implement the ideas, to persuade investors and other stakeholders of the value of the ideas, and to retain the entrepreneurial culture necessary for innovation as the firm grows.</a:t>
            </a:r>
          </a:p>
          <a:p>
            <a:pPr algn="just"/>
            <a:r>
              <a:rPr lang="en-US" sz="1800" b="0" i="0" dirty="0">
                <a:solidFill>
                  <a:srgbClr val="333333"/>
                </a:solidFill>
                <a:effectLst/>
              </a:rPr>
              <a:t>• Opportunity recognition is one of the most basic entrepreneurial behaviors.</a:t>
            </a:r>
          </a:p>
          <a:p>
            <a:pPr algn="just"/>
            <a:endParaRPr lang="en-US" sz="1800" b="0" i="0" dirty="0">
              <a:solidFill>
                <a:srgbClr val="333333"/>
              </a:solidFill>
              <a:effectLst/>
            </a:endParaRPr>
          </a:p>
          <a:p>
            <a:pPr algn="just"/>
            <a:r>
              <a:rPr lang="en-US" sz="2000" b="1" i="0" dirty="0">
                <a:solidFill>
                  <a:srgbClr val="333333"/>
                </a:solidFill>
                <a:effectLst/>
              </a:rPr>
              <a:t>2. Know the three strategies for innovation available to entrepreneurs</a:t>
            </a:r>
          </a:p>
          <a:p>
            <a:pPr algn="just"/>
            <a:r>
              <a:rPr lang="en-US" sz="1800" b="0" i="0" dirty="0">
                <a:solidFill>
                  <a:srgbClr val="333333"/>
                </a:solidFill>
                <a:effectLst/>
              </a:rPr>
              <a:t>• </a:t>
            </a:r>
            <a:r>
              <a:rPr lang="en-US" sz="1800" b="1" i="0" dirty="0">
                <a:solidFill>
                  <a:srgbClr val="333333"/>
                </a:solidFill>
                <a:effectLst/>
              </a:rPr>
              <a:t>Imitative strategies </a:t>
            </a:r>
            <a:r>
              <a:rPr lang="en-US" sz="1800" b="0" i="0" dirty="0">
                <a:solidFill>
                  <a:srgbClr val="333333"/>
                </a:solidFill>
                <a:effectLst/>
              </a:rPr>
              <a:t>take an idea that somebody else has already discovered and build a business around that idea.</a:t>
            </a:r>
          </a:p>
          <a:p>
            <a:pPr algn="just"/>
            <a:r>
              <a:rPr lang="en-US" sz="1800" b="0" i="0" dirty="0">
                <a:solidFill>
                  <a:srgbClr val="333333"/>
                </a:solidFill>
                <a:effectLst/>
              </a:rPr>
              <a:t>• </a:t>
            </a:r>
            <a:r>
              <a:rPr lang="en-US" sz="1800" b="1" i="0" dirty="0">
                <a:solidFill>
                  <a:srgbClr val="333333"/>
                </a:solidFill>
                <a:effectLst/>
              </a:rPr>
              <a:t>Evolutionary strategies </a:t>
            </a:r>
            <a:r>
              <a:rPr lang="en-US" sz="1800" b="0" i="0" dirty="0">
                <a:solidFill>
                  <a:srgbClr val="333333"/>
                </a:solidFill>
                <a:effectLst/>
              </a:rPr>
              <a:t>take an idea and offer a way to do something slightly different than it is done now.</a:t>
            </a:r>
          </a:p>
          <a:p>
            <a:pPr algn="just"/>
            <a:r>
              <a:rPr lang="en-US" sz="1800" b="0" i="0" dirty="0">
                <a:solidFill>
                  <a:srgbClr val="333333"/>
                </a:solidFill>
                <a:effectLst/>
              </a:rPr>
              <a:t>• </a:t>
            </a:r>
            <a:r>
              <a:rPr lang="en-US" sz="1800" b="1" i="0" dirty="0">
                <a:solidFill>
                  <a:srgbClr val="333333"/>
                </a:solidFill>
                <a:effectLst/>
              </a:rPr>
              <a:t>Revolutionary innovation strategies </a:t>
            </a:r>
            <a:r>
              <a:rPr lang="en-US" sz="1800" b="0" i="0" dirty="0">
                <a:solidFill>
                  <a:srgbClr val="333333"/>
                </a:solidFill>
                <a:effectLst/>
              </a:rPr>
              <a:t>reject existing ideas and present a way to do things that is radically different.</a:t>
            </a:r>
            <a:endParaRPr lang="en-US" dirty="0">
              <a:solidFill>
                <a:srgbClr val="0A1F61"/>
              </a:solidFill>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6257073"/>
      </p:ext>
    </p:extLst>
  </p:cSld>
  <p:clrMapOvr>
    <a:masterClrMapping/>
  </p:clrMapOvr>
  <mc:AlternateContent xmlns:mc="http://schemas.openxmlformats.org/markup-compatibility/2006" xmlns:p14="http://schemas.microsoft.com/office/powerpoint/2010/main">
    <mc:Choice Requires="p14">
      <p:transition spd="slow" p14:dur="2000" advTm="160398"/>
    </mc:Choice>
    <mc:Fallback xmlns="">
      <p:transition spd="slow" advTm="16039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508653"/>
          </a:xfrm>
          <a:prstGeom prst="rect">
            <a:avLst/>
          </a:prstGeom>
          <a:noFill/>
        </p:spPr>
        <p:txBody>
          <a:bodyPr wrap="square" rtlCol="0">
            <a:spAutoFit/>
          </a:bodyPr>
          <a:lstStyle/>
          <a:p>
            <a:pPr algn="just"/>
            <a:r>
              <a:rPr lang="en-US" sz="2000" b="1" i="0" dirty="0">
                <a:solidFill>
                  <a:srgbClr val="333333"/>
                </a:solidFill>
                <a:effectLst/>
              </a:rPr>
              <a:t>3. Enhance the entrepreneurial mind-set necessary to recognize opportunities</a:t>
            </a:r>
          </a:p>
          <a:p>
            <a:pPr algn="just"/>
            <a:r>
              <a:rPr lang="en-US" b="0" i="0" dirty="0">
                <a:solidFill>
                  <a:srgbClr val="333333"/>
                </a:solidFill>
                <a:effectLst/>
              </a:rPr>
              <a:t>• Entrepreneurial alertness means that entrepreneurs have a special set of observational and thinking skills that help them identify good opportunities.</a:t>
            </a:r>
          </a:p>
          <a:p>
            <a:pPr algn="just"/>
            <a:r>
              <a:rPr lang="en-US" b="0" i="0" dirty="0">
                <a:solidFill>
                  <a:srgbClr val="333333"/>
                </a:solidFill>
                <a:effectLst/>
              </a:rPr>
              <a:t>• Among some of the most common characteristics successful entrepreneurs share is the ability to embrace risk and cope with ambiguity in the face of uncertainty and change.</a:t>
            </a:r>
          </a:p>
          <a:p>
            <a:pPr algn="just"/>
            <a:endParaRPr lang="en-US" sz="2000" b="0" i="0" dirty="0">
              <a:solidFill>
                <a:srgbClr val="333333"/>
              </a:solidFill>
              <a:effectLst/>
            </a:endParaRPr>
          </a:p>
          <a:p>
            <a:pPr algn="just"/>
            <a:r>
              <a:rPr lang="en-US" sz="2000" b="1" i="0" dirty="0">
                <a:solidFill>
                  <a:srgbClr val="333333"/>
                </a:solidFill>
                <a:effectLst/>
              </a:rPr>
              <a:t>4. Use the model of opportunity identification, including:</a:t>
            </a:r>
          </a:p>
          <a:p>
            <a:pPr marL="285750" indent="-285750" algn="just">
              <a:buFont typeface="Arial" panose="020B0604020202020204" pitchFamily="34" charset="0"/>
              <a:buChar char="•"/>
            </a:pPr>
            <a:r>
              <a:rPr lang="en-US" i="0" dirty="0">
                <a:solidFill>
                  <a:srgbClr val="333333"/>
                </a:solidFill>
                <a:effectLst/>
              </a:rPr>
              <a:t>scanning the environment; discovering needs, problems, and opportunities in the industry and marketplace; and generating ideas for new products, services, technologies, and </a:t>
            </a:r>
            <a:r>
              <a:rPr lang="en-US" dirty="0">
                <a:solidFill>
                  <a:srgbClr val="333333"/>
                </a:solidFill>
              </a:rPr>
              <a:t>processes. </a:t>
            </a:r>
          </a:p>
          <a:p>
            <a:pPr marL="285750" indent="-285750" algn="just">
              <a:buFont typeface="Arial" panose="020B0604020202020204" pitchFamily="34" charset="0"/>
              <a:buChar char="•"/>
            </a:pPr>
            <a:r>
              <a:rPr lang="en-US" dirty="0">
                <a:solidFill>
                  <a:srgbClr val="333333"/>
                </a:solidFill>
              </a:rPr>
              <a:t>Begin by scanning the environment, leading to the emergence of needs, problems, and opportunities. Generate ideas that can solve problems or capitalize on opportunities.</a:t>
            </a:r>
            <a:endParaRPr lang="en-US" dirty="0">
              <a:solidFill>
                <a:srgbClr val="0A1F61"/>
              </a:solidFill>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24116" y="6635575"/>
            <a:ext cx="1879649" cy="309233"/>
          </a:xfrm>
          <a:prstGeom prst="rect">
            <a:avLst/>
          </a:prstGeom>
        </p:spPr>
      </p:pic>
    </p:spTree>
    <p:extLst>
      <p:ext uri="{BB962C8B-B14F-4D97-AF65-F5344CB8AC3E}">
        <p14:creationId xmlns:p14="http://schemas.microsoft.com/office/powerpoint/2010/main" val="1028511295"/>
      </p:ext>
    </p:extLst>
  </p:cSld>
  <p:clrMapOvr>
    <a:masterClrMapping/>
  </p:clrMapOvr>
  <mc:AlternateContent xmlns:mc="http://schemas.openxmlformats.org/markup-compatibility/2006" xmlns:p14="http://schemas.microsoft.com/office/powerpoint/2010/main">
    <mc:Choice Requires="p14">
      <p:transition spd="slow" p14:dur="2000" advTm="108165"/>
    </mc:Choice>
    <mc:Fallback xmlns="">
      <p:transition spd="slow" advTm="10816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94434" y="2551300"/>
            <a:ext cx="8674088" cy="2554545"/>
          </a:xfrm>
          <a:prstGeom prst="rect">
            <a:avLst/>
          </a:prstGeom>
          <a:noFill/>
        </p:spPr>
        <p:txBody>
          <a:bodyPr wrap="square" rtlCol="0">
            <a:spAutoFit/>
          </a:bodyPr>
          <a:lstStyle/>
          <a:p>
            <a:pPr algn="just"/>
            <a:r>
              <a:rPr lang="en-US" sz="2000" b="1" i="0" dirty="0">
                <a:solidFill>
                  <a:srgbClr val="333333"/>
                </a:solidFill>
                <a:effectLst/>
              </a:rPr>
              <a:t>5. Learn the sources of ideas and opportunities for new ventures</a:t>
            </a:r>
          </a:p>
          <a:p>
            <a:pPr algn="just"/>
            <a:endParaRPr lang="en-US" sz="2000" b="1" i="0" dirty="0">
              <a:solidFill>
                <a:srgbClr val="333333"/>
              </a:solidFill>
              <a:effectLst/>
            </a:endParaRPr>
          </a:p>
          <a:p>
            <a:pPr algn="just"/>
            <a:r>
              <a:rPr lang="en-US" sz="2000" b="0" i="0" dirty="0">
                <a:solidFill>
                  <a:srgbClr val="333333"/>
                </a:solidFill>
                <a:effectLst/>
              </a:rPr>
              <a:t>• Ideas for new business come from a variety of sources, including work experience (the most common source), observation of a similar business, hobbies or personal interests, a chance happening, discussions with family and friends, and sales education and experience.</a:t>
            </a:r>
          </a:p>
          <a:p>
            <a:pPr algn="just"/>
            <a:r>
              <a:rPr lang="en-US" sz="2000" b="0" i="0" dirty="0">
                <a:solidFill>
                  <a:srgbClr val="333333"/>
                </a:solidFill>
                <a:effectLst/>
              </a:rPr>
              <a:t>• A majority of entrepreneurs who have been included in studies knew they wanted to start a business and were highly motivated to find business ideas.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10561439"/>
      </p:ext>
    </p:extLst>
  </p:cSld>
  <p:clrMapOvr>
    <a:masterClrMapping/>
  </p:clrMapOvr>
  <mc:AlternateContent xmlns:mc="http://schemas.openxmlformats.org/markup-compatibility/2006" xmlns:p14="http://schemas.microsoft.com/office/powerpoint/2010/main">
    <mc:Choice Requires="p14">
      <p:transition spd="slow" p14:dur="2000" advTm="77864"/>
    </mc:Choice>
    <mc:Fallback xmlns="">
      <p:transition spd="slow" advTm="77864"/>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72071" y="2302259"/>
            <a:ext cx="8674088" cy="4370427"/>
          </a:xfrm>
          <a:prstGeom prst="rect">
            <a:avLst/>
          </a:prstGeom>
          <a:noFill/>
        </p:spPr>
        <p:txBody>
          <a:bodyPr wrap="square" rtlCol="0">
            <a:spAutoFit/>
          </a:bodyPr>
          <a:lstStyle/>
          <a:p>
            <a:pPr algn="just"/>
            <a:r>
              <a:rPr lang="en-US" sz="2000" b="1" i="0" dirty="0">
                <a:solidFill>
                  <a:srgbClr val="333333"/>
                </a:solidFill>
                <a:effectLst/>
              </a:rPr>
              <a:t>6. Learn and conduct the Opportunity</a:t>
            </a:r>
            <a:r>
              <a:rPr lang="en-US" sz="2400" b="1" i="0" dirty="0">
                <a:solidFill>
                  <a:srgbClr val="333333"/>
                </a:solidFill>
                <a:effectLst/>
              </a:rPr>
              <a:t> SEARCH </a:t>
            </a:r>
            <a:r>
              <a:rPr lang="en-US" sz="2000" b="1" i="0" dirty="0">
                <a:solidFill>
                  <a:srgbClr val="333333"/>
                </a:solidFill>
                <a:effectLst/>
              </a:rPr>
              <a:t>process for idea generation.</a:t>
            </a:r>
          </a:p>
          <a:p>
            <a:pPr algn="just"/>
            <a:endParaRPr lang="en-US" sz="2000" b="1" i="0" dirty="0">
              <a:solidFill>
                <a:srgbClr val="333333"/>
              </a:solidFill>
              <a:effectLst/>
            </a:endParaRPr>
          </a:p>
          <a:p>
            <a:pPr algn="just"/>
            <a:r>
              <a:rPr lang="en-US" b="0" i="0" dirty="0">
                <a:solidFill>
                  <a:srgbClr val="333333"/>
                </a:solidFill>
                <a:effectLst/>
              </a:rPr>
              <a:t>• </a:t>
            </a:r>
            <a:r>
              <a:rPr lang="en-US" b="1" i="0" dirty="0">
                <a:solidFill>
                  <a:srgbClr val="333333"/>
                </a:solidFill>
                <a:effectLst/>
              </a:rPr>
              <a:t>Scan the environment: </a:t>
            </a:r>
            <a:r>
              <a:rPr lang="en-US" b="0" i="0" dirty="0">
                <a:solidFill>
                  <a:srgbClr val="333333"/>
                </a:solidFill>
                <a:effectLst/>
              </a:rPr>
              <a:t>What trends, needs, or problems can you observe and learn about?</a:t>
            </a:r>
          </a:p>
          <a:p>
            <a:pPr algn="just"/>
            <a:r>
              <a:rPr lang="en-US" b="0" i="0" dirty="0">
                <a:solidFill>
                  <a:srgbClr val="333333"/>
                </a:solidFill>
                <a:effectLst/>
              </a:rPr>
              <a:t>• </a:t>
            </a:r>
            <a:r>
              <a:rPr lang="en-US" b="1" i="0" dirty="0">
                <a:solidFill>
                  <a:srgbClr val="333333"/>
                </a:solidFill>
                <a:effectLst/>
              </a:rPr>
              <a:t>Expand on the idea: </a:t>
            </a:r>
            <a:r>
              <a:rPr lang="en-US" b="0" i="0" dirty="0">
                <a:solidFill>
                  <a:srgbClr val="333333"/>
                </a:solidFill>
                <a:effectLst/>
              </a:rPr>
              <a:t>Use divergent thinking to ask how your idea could be built upon, appeal to a new market segment, or add value in new ways.</a:t>
            </a:r>
          </a:p>
          <a:p>
            <a:pPr algn="just"/>
            <a:r>
              <a:rPr lang="en-US" sz="1800" b="0" i="0" dirty="0">
                <a:solidFill>
                  <a:srgbClr val="333333"/>
                </a:solidFill>
                <a:effectLst/>
              </a:rPr>
              <a:t>• </a:t>
            </a:r>
            <a:r>
              <a:rPr lang="en-US" sz="1800" b="1" i="0" dirty="0">
                <a:solidFill>
                  <a:srgbClr val="333333"/>
                </a:solidFill>
                <a:effectLst/>
              </a:rPr>
              <a:t>Adapt the idea to the circumstances: </a:t>
            </a:r>
            <a:r>
              <a:rPr lang="en-US" sz="1800" b="0" i="0" dirty="0">
                <a:solidFill>
                  <a:srgbClr val="333333"/>
                </a:solidFill>
                <a:effectLst/>
              </a:rPr>
              <a:t>What alternate uses or applications of your idea are possible? How can it be fitted to new situations?</a:t>
            </a:r>
          </a:p>
          <a:p>
            <a:pPr algn="just"/>
            <a:r>
              <a:rPr lang="en-US" sz="1800" b="0" i="0" dirty="0">
                <a:solidFill>
                  <a:srgbClr val="333333"/>
                </a:solidFill>
                <a:effectLst/>
              </a:rPr>
              <a:t>• </a:t>
            </a:r>
            <a:r>
              <a:rPr lang="en-US" sz="1800" b="1" i="0" dirty="0">
                <a:solidFill>
                  <a:srgbClr val="333333"/>
                </a:solidFill>
                <a:effectLst/>
              </a:rPr>
              <a:t>Revise and reconnect the idea's components: </a:t>
            </a:r>
            <a:r>
              <a:rPr lang="en-US" sz="1800" b="0" i="0" dirty="0">
                <a:solidFill>
                  <a:srgbClr val="333333"/>
                </a:solidFill>
                <a:effectLst/>
              </a:rPr>
              <a:t>Use experimentation and trial-and-error to refine your idea and make it better.</a:t>
            </a:r>
          </a:p>
          <a:p>
            <a:pPr algn="just"/>
            <a:r>
              <a:rPr lang="en-US" sz="1800" b="0" i="0" dirty="0">
                <a:solidFill>
                  <a:srgbClr val="333333"/>
                </a:solidFill>
                <a:effectLst/>
              </a:rPr>
              <a:t>• </a:t>
            </a:r>
            <a:r>
              <a:rPr lang="en-US" sz="1800" b="1" i="0" dirty="0">
                <a:solidFill>
                  <a:srgbClr val="333333"/>
                </a:solidFill>
                <a:effectLst/>
              </a:rPr>
              <a:t>Create the opportunity: </a:t>
            </a:r>
            <a:r>
              <a:rPr lang="en-US" sz="1800" b="0" i="0" dirty="0">
                <a:solidFill>
                  <a:srgbClr val="333333"/>
                </a:solidFill>
                <a:effectLst/>
              </a:rPr>
              <a:t>How will your stakeholders use the idea? Can it be turned into an opportunity to solve their problems and fill their needs? Do you have support?</a:t>
            </a:r>
          </a:p>
          <a:p>
            <a:pPr algn="just"/>
            <a:r>
              <a:rPr lang="en-US" sz="1800" b="0" i="0" dirty="0">
                <a:solidFill>
                  <a:srgbClr val="333333"/>
                </a:solidFill>
                <a:effectLst/>
              </a:rPr>
              <a:t>• </a:t>
            </a:r>
            <a:r>
              <a:rPr lang="en-US" sz="1800" b="1" i="0" dirty="0">
                <a:solidFill>
                  <a:srgbClr val="333333"/>
                </a:solidFill>
                <a:effectLst/>
              </a:rPr>
              <a:t>Harvest the idea and develop the vision: </a:t>
            </a:r>
            <a:r>
              <a:rPr lang="en-US" sz="1800" b="0" i="0" dirty="0">
                <a:solidFill>
                  <a:srgbClr val="333333"/>
                </a:solidFill>
                <a:effectLst/>
              </a:rPr>
              <a:t>Build the vision for implementing the opportunity. What still needs improvement? What obstacles do you anticipate? What do you hope to learn through evaluation of the opportunity and early testing of its feasibility?</a:t>
            </a:r>
            <a:endParaRPr lang="en-US" dirty="0">
              <a:solidFill>
                <a:srgbClr val="0A1F61"/>
              </a:solidFill>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44479" y="6635575"/>
            <a:ext cx="1879649" cy="309233"/>
          </a:xfrm>
          <a:prstGeom prst="rect">
            <a:avLst/>
          </a:prstGeom>
        </p:spPr>
      </p:pic>
    </p:spTree>
    <p:extLst>
      <p:ext uri="{BB962C8B-B14F-4D97-AF65-F5344CB8AC3E}">
        <p14:creationId xmlns:p14="http://schemas.microsoft.com/office/powerpoint/2010/main" val="1864902011"/>
      </p:ext>
    </p:extLst>
  </p:cSld>
  <p:clrMapOvr>
    <a:masterClrMapping/>
  </p:clrMapOvr>
  <mc:AlternateContent xmlns:mc="http://schemas.openxmlformats.org/markup-compatibility/2006" xmlns:p14="http://schemas.microsoft.com/office/powerpoint/2010/main">
    <mc:Choice Requires="p14">
      <p:transition spd="slow" p14:dur="2000" advTm="35584"/>
    </mc:Choice>
    <mc:Fallback xmlns="">
      <p:transition spd="slow" advTm="3558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94434" y="2455721"/>
            <a:ext cx="8674088" cy="2554545"/>
          </a:xfrm>
          <a:prstGeom prst="rect">
            <a:avLst/>
          </a:prstGeom>
          <a:noFill/>
        </p:spPr>
        <p:txBody>
          <a:bodyPr wrap="square" rtlCol="0">
            <a:spAutoFit/>
          </a:bodyPr>
          <a:lstStyle/>
          <a:p>
            <a:pPr algn="just"/>
            <a:r>
              <a:rPr lang="en-US" sz="2000" b="1" i="0" dirty="0">
                <a:solidFill>
                  <a:srgbClr val="333333"/>
                </a:solidFill>
                <a:effectLst/>
              </a:rPr>
              <a:t>7. Build an entrepreneurial culture that supports creativity and innovation</a:t>
            </a:r>
          </a:p>
          <a:p>
            <a:pPr algn="just"/>
            <a:endParaRPr lang="en-US" sz="2000" b="1" i="0" dirty="0">
              <a:solidFill>
                <a:srgbClr val="333333"/>
              </a:solidFill>
              <a:effectLst/>
            </a:endParaRPr>
          </a:p>
          <a:p>
            <a:pPr algn="just"/>
            <a:r>
              <a:rPr lang="en-US" sz="2000" b="0" i="0" dirty="0">
                <a:solidFill>
                  <a:srgbClr val="333333"/>
                </a:solidFill>
                <a:effectLst/>
              </a:rPr>
              <a:t>• Entrepreneurs set the culture of their organization and determine whether it embraces change, experimentation, and creativity. </a:t>
            </a:r>
          </a:p>
          <a:p>
            <a:pPr marL="342900" indent="-342900" algn="just">
              <a:buFont typeface="Arial" panose="020B0604020202020204" pitchFamily="34" charset="0"/>
              <a:buChar char="•"/>
            </a:pPr>
            <a:r>
              <a:rPr lang="en-US" sz="2000" b="0" i="0" dirty="0">
                <a:solidFill>
                  <a:srgbClr val="333333"/>
                </a:solidFill>
                <a:effectLst/>
              </a:rPr>
              <a:t>A </a:t>
            </a:r>
            <a:r>
              <a:rPr lang="en-US" sz="2000" b="1" i="1" dirty="0">
                <a:solidFill>
                  <a:srgbClr val="333333"/>
                </a:solidFill>
                <a:effectLst/>
              </a:rPr>
              <a:t>prohibitive </a:t>
            </a:r>
            <a:r>
              <a:rPr lang="en-US" sz="2000" b="1" i="0" dirty="0">
                <a:solidFill>
                  <a:srgbClr val="333333"/>
                </a:solidFill>
                <a:effectLst/>
              </a:rPr>
              <a:t>culture </a:t>
            </a:r>
            <a:r>
              <a:rPr lang="en-US" sz="2000" b="0" i="0" dirty="0">
                <a:solidFill>
                  <a:srgbClr val="333333"/>
                </a:solidFill>
                <a:effectLst/>
              </a:rPr>
              <a:t>is one that keeps ideas and opportunities from emerging and being put into practice. </a:t>
            </a:r>
          </a:p>
          <a:p>
            <a:pPr marL="342900" indent="-342900" algn="just">
              <a:buFont typeface="Arial" panose="020B0604020202020204" pitchFamily="34" charset="0"/>
              <a:buChar char="•"/>
            </a:pPr>
            <a:r>
              <a:rPr lang="en-US" sz="2000" b="0" i="0" dirty="0">
                <a:solidFill>
                  <a:srgbClr val="333333"/>
                </a:solidFill>
                <a:effectLst/>
              </a:rPr>
              <a:t>An </a:t>
            </a:r>
            <a:r>
              <a:rPr lang="en-US" sz="2000" b="1" i="1" dirty="0">
                <a:solidFill>
                  <a:srgbClr val="333333"/>
                </a:solidFill>
                <a:effectLst/>
              </a:rPr>
              <a:t>inquisitive </a:t>
            </a:r>
            <a:r>
              <a:rPr lang="en-US" sz="2000" b="1" i="0" dirty="0">
                <a:solidFill>
                  <a:srgbClr val="333333"/>
                </a:solidFill>
                <a:effectLst/>
              </a:rPr>
              <a:t>culture </a:t>
            </a:r>
            <a:r>
              <a:rPr lang="en-US" sz="2000" b="0" i="0" dirty="0">
                <a:solidFill>
                  <a:srgbClr val="333333"/>
                </a:solidFill>
                <a:effectLst/>
              </a:rPr>
              <a:t>is one that seeks to discover what's right about new ideas and concepts.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97987581"/>
      </p:ext>
    </p:extLst>
  </p:cSld>
  <p:clrMapOvr>
    <a:masterClrMapping/>
  </p:clrMapOvr>
  <mc:AlternateContent xmlns:mc="http://schemas.openxmlformats.org/markup-compatibility/2006" xmlns:p14="http://schemas.microsoft.com/office/powerpoint/2010/main">
    <mc:Choice Requires="p14">
      <p:transition spd="slow" p14:dur="2000" advTm="51041"/>
    </mc:Choice>
    <mc:Fallback xmlns="">
      <p:transition spd="slow" advTm="5104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1796"/>
    </mc:Choice>
    <mc:Fallback xmlns="">
      <p:transition spd="slow" advTm="3179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917</TotalTime>
  <Words>4137</Words>
  <Application>Microsoft Office PowerPoint</Application>
  <PresentationFormat>Widescreen</PresentationFormat>
  <Paragraphs>323</Paragraphs>
  <Slides>53</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Arial-BoldItalicMT</vt:lpstr>
      <vt:lpstr>Arial-BoldMT</vt:lpstr>
      <vt:lpstr>Arial-ItalicMT</vt:lpstr>
      <vt:lpstr>ArialMT</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cp:lastModifiedBy>
  <cp:revision>220</cp:revision>
  <dcterms:created xsi:type="dcterms:W3CDTF">2023-04-29T09:08:23Z</dcterms:created>
  <dcterms:modified xsi:type="dcterms:W3CDTF">2023-06-23T11:09:07Z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