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7.xml" ContentType="application/vnd.openxmlformats-officedocument.drawingml.diagramData+xml"/>
  <Override PartName="/ppt/diagrams/data6.xml" ContentType="application/vnd.openxmlformats-officedocument.drawingml.diagramData+xml"/>
  <Override PartName="/ppt/presentation.xml" ContentType="application/vnd.openxmlformats-officedocument.presentationml.presentation.main+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Masters/slideMaster1.xml" ContentType="application/vnd.openxmlformats-officedocument.presentationml.slideMaster+xml"/>
  <Override PartName="/ppt/notesSlides/notesSlide11.xml" ContentType="application/vnd.openxmlformats-officedocument.presentationml.notesSlide+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14.xml" ContentType="application/vnd.openxmlformats-officedocument.presentationml.notesSlide+xml"/>
  <Override PartName="/ppt/slideLayouts/slideLayout8.xml" ContentType="application/vnd.openxmlformats-officedocument.presentationml.slideLayout+xml"/>
  <Override PartName="/ppt/notesSlides/notesSlide15.xml" ContentType="application/vnd.openxmlformats-officedocument.presentationml.notesSlide+xml"/>
  <Override PartName="/ppt/slideLayouts/slideLayout9.xml" ContentType="application/vnd.openxmlformats-officedocument.presentationml.slideLayout+xml"/>
  <Override PartName="/ppt/notesSlides/notesSlide16.xml" ContentType="application/vnd.openxmlformats-officedocument.presentationml.notesSlide+xml"/>
  <Override PartName="/ppt/slideLayouts/slideLayout10.xml" ContentType="application/vnd.openxmlformats-officedocument.presentationml.slideLayout+xml"/>
  <Override PartName="/ppt/notesSlides/notesSlide17.xml" ContentType="application/vnd.openxmlformats-officedocument.presentationml.notesSlid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notesSlides/notesSlide18.xml" ContentType="application/vnd.openxmlformats-officedocument.presentationml.notesSlide+xml"/>
  <Override PartName="/ppt/diagrams/layout5.xml" ContentType="application/vnd.openxmlformats-officedocument.drawingml.diagramLayout+xml"/>
  <Override PartName="/ppt/diagrams/drawing7.xml" ContentType="application/vnd.ms-office.drawingml.diagramDrawing+xml"/>
  <Override PartName="/ppt/diagrams/colors7.xml" ContentType="application/vnd.openxmlformats-officedocument.drawingml.diagramColors+xml"/>
  <Override PartName="/ppt/diagrams/quickStyle7.xml" ContentType="application/vnd.openxmlformats-officedocument.drawingml.diagramStyle+xml"/>
  <Override PartName="/ppt/diagrams/drawing4.xml" ContentType="application/vnd.ms-office.drawingml.diagramDrawing+xml"/>
  <Override PartName="/ppt/diagrams/layout7.xml" ContentType="application/vnd.openxmlformats-officedocument.drawingml.diagramLayout+xml"/>
  <Override PartName="/ppt/diagrams/quickStyle4.xml" ContentType="application/vnd.openxmlformats-officedocument.drawingml.diagramStyle+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ink/ink2.xml" ContentType="application/inkml+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ink/ink1.xml" ContentType="application/inkml+xml"/>
  <Override PartName="/ppt/theme/theme2.xml" ContentType="application/vnd.openxmlformats-officedocument.theme+xml"/>
  <Override PartName="/ppt/diagrams/quickStyle5.xml" ContentType="application/vnd.openxmlformats-officedocument.drawingml.diagramStyle+xml"/>
  <Override PartName="/ppt/diagrams/drawing6.xml" ContentType="application/vnd.ms-office.drawingml.diagramDrawing+xml"/>
  <Override PartName="/ppt/diagrams/colors6.xml" ContentType="application/vnd.openxmlformats-officedocument.drawingml.diagramColors+xml"/>
  <Override PartName="/ppt/diagrams/quickStyle6.xml" ContentType="application/vnd.openxmlformats-officedocument.drawingml.diagramStyle+xml"/>
  <Override PartName="/ppt/diagrams/layout6.xml" ContentType="application/vnd.openxmlformats-officedocument.drawingml.diagramLayout+xml"/>
  <Override PartName="/ppt/diagrams/colors5.xml" ContentType="application/vnd.openxmlformats-officedocument.drawingml.diagramColors+xml"/>
  <Override PartName="/ppt/theme/theme1.xml" ContentType="application/vnd.openxmlformats-officedocument.theme+xml"/>
  <Override PartName="/ppt/notesMasters/notesMaster1.xml" ContentType="application/vnd.openxmlformats-officedocument.presentationml.notesMaster+xml"/>
  <Override PartName="/ppt/diagrams/drawing5.xml" ContentType="application/vnd.ms-office.drawingml.diagramDrawing+xml"/>
  <Override PartName="/ppt/diagrams/colors4.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4"/>
  </p:notesMasterIdLst>
  <p:sldIdLst>
    <p:sldId id="499" r:id="rId2"/>
    <p:sldId id="259" r:id="rId3"/>
    <p:sldId id="304" r:id="rId4"/>
    <p:sldId id="346" r:id="rId5"/>
    <p:sldId id="495" r:id="rId6"/>
    <p:sldId id="331" r:id="rId7"/>
    <p:sldId id="355" r:id="rId8"/>
    <p:sldId id="268" r:id="rId9"/>
    <p:sldId id="305" r:id="rId10"/>
    <p:sldId id="365" r:id="rId11"/>
    <p:sldId id="366" r:id="rId12"/>
    <p:sldId id="354" r:id="rId13"/>
    <p:sldId id="257" r:id="rId14"/>
    <p:sldId id="273" r:id="rId15"/>
    <p:sldId id="311" r:id="rId16"/>
    <p:sldId id="367" r:id="rId17"/>
    <p:sldId id="332" r:id="rId18"/>
    <p:sldId id="356" r:id="rId19"/>
    <p:sldId id="357" r:id="rId20"/>
    <p:sldId id="358" r:id="rId21"/>
    <p:sldId id="359" r:id="rId22"/>
    <p:sldId id="360" r:id="rId23"/>
    <p:sldId id="348" r:id="rId24"/>
    <p:sldId id="315" r:id="rId25"/>
    <p:sldId id="330" r:id="rId26"/>
    <p:sldId id="343" r:id="rId27"/>
    <p:sldId id="350" r:id="rId28"/>
    <p:sldId id="496" r:id="rId29"/>
    <p:sldId id="351" r:id="rId30"/>
    <p:sldId id="352" r:id="rId31"/>
    <p:sldId id="327" r:id="rId32"/>
    <p:sldId id="353" r:id="rId33"/>
    <p:sldId id="328" r:id="rId34"/>
    <p:sldId id="258" r:id="rId35"/>
    <p:sldId id="277" r:id="rId36"/>
    <p:sldId id="317" r:id="rId37"/>
    <p:sldId id="340" r:id="rId38"/>
    <p:sldId id="362" r:id="rId39"/>
    <p:sldId id="344" r:id="rId40"/>
    <p:sldId id="345" r:id="rId41"/>
    <p:sldId id="361" r:id="rId42"/>
    <p:sldId id="281" r:id="rId43"/>
    <p:sldId id="338" r:id="rId44"/>
    <p:sldId id="307" r:id="rId45"/>
    <p:sldId id="364" r:id="rId46"/>
    <p:sldId id="262" r:id="rId47"/>
    <p:sldId id="269" r:id="rId48"/>
    <p:sldId id="282" r:id="rId49"/>
    <p:sldId id="265" r:id="rId50"/>
    <p:sldId id="336" r:id="rId51"/>
    <p:sldId id="323" r:id="rId52"/>
    <p:sldId id="498"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9"/>
            <p14:sldId id="259"/>
            <p14:sldId id="304"/>
            <p14:sldId id="346"/>
            <p14:sldId id="495"/>
            <p14:sldId id="331"/>
            <p14:sldId id="355"/>
            <p14:sldId id="268"/>
            <p14:sldId id="305"/>
            <p14:sldId id="365"/>
            <p14:sldId id="366"/>
            <p14:sldId id="354"/>
            <p14:sldId id="257"/>
            <p14:sldId id="273"/>
            <p14:sldId id="311"/>
            <p14:sldId id="367"/>
            <p14:sldId id="332"/>
            <p14:sldId id="356"/>
            <p14:sldId id="357"/>
            <p14:sldId id="358"/>
            <p14:sldId id="359"/>
            <p14:sldId id="360"/>
            <p14:sldId id="348"/>
            <p14:sldId id="315"/>
            <p14:sldId id="330"/>
            <p14:sldId id="343"/>
            <p14:sldId id="350"/>
            <p14:sldId id="496"/>
            <p14:sldId id="351"/>
            <p14:sldId id="352"/>
            <p14:sldId id="327"/>
            <p14:sldId id="353"/>
            <p14:sldId id="328"/>
            <p14:sldId id="258"/>
            <p14:sldId id="277"/>
            <p14:sldId id="317"/>
            <p14:sldId id="340"/>
            <p14:sldId id="362"/>
            <p14:sldId id="344"/>
            <p14:sldId id="345"/>
            <p14:sldId id="361"/>
            <p14:sldId id="281"/>
            <p14:sldId id="338"/>
            <p14:sldId id="307"/>
            <p14:sldId id="364"/>
            <p14:sldId id="262"/>
            <p14:sldId id="269"/>
            <p14:sldId id="282"/>
            <p14:sldId id="265"/>
            <p14:sldId id="336"/>
            <p14:sldId id="323"/>
            <p14:sldId id="49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3E5F"/>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7"/>
    <p:restoredTop sz="93720" autoAdjust="0"/>
  </p:normalViewPr>
  <p:slideViewPr>
    <p:cSldViewPr snapToGrid="0">
      <p:cViewPr varScale="1">
        <p:scale>
          <a:sx n="101" d="100"/>
          <a:sy n="101" d="100"/>
        </p:scale>
        <p:origin x="118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lstStyle/>
        <a:p>
          <a:r>
            <a:rPr lang="en-US" sz="1800" dirty="0"/>
            <a:t>Define entrepreneurship and its role in business around the world.</a:t>
          </a:r>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5D7EFA1B-3FCE-43D7-9823-B7BC374C4ECD}">
      <dgm:prSet/>
      <dgm:spPr/>
      <dgm:t>
        <a:bodyPr/>
        <a:lstStyle/>
        <a:p>
          <a:r>
            <a:rPr lang="en-US" dirty="0"/>
            <a:t>Describe the entrepreneurial profile.</a:t>
          </a:r>
        </a:p>
      </dgm:t>
    </dgm:pt>
    <dgm:pt modelId="{CD8C23CB-9FE6-4456-B731-95B6C410037F}" type="parTrans" cxnId="{5FA49C4F-6769-4DFD-A88E-946E533AEDF6}">
      <dgm:prSet/>
      <dgm:spPr/>
      <dgm:t>
        <a:bodyPr/>
        <a:lstStyle/>
        <a:p>
          <a:endParaRPr lang="en-US"/>
        </a:p>
      </dgm:t>
    </dgm:pt>
    <dgm:pt modelId="{412B4E9A-F6E9-41AA-ADB7-5DF8D6BDFA9B}" type="sibTrans" cxnId="{5FA49C4F-6769-4DFD-A88E-946E533AEDF6}">
      <dgm:prSet phldrT="2" phldr="0"/>
      <dgm:spPr/>
      <dgm:t>
        <a:bodyPr/>
        <a:lstStyle/>
        <a:p>
          <a:r>
            <a:rPr lang="en-US"/>
            <a:t>2</a:t>
          </a:r>
        </a:p>
      </dgm:t>
    </dgm:pt>
    <dgm:pt modelId="{62165D1C-4FC7-4097-9D00-730B63D26749}">
      <dgm:prSet/>
      <dgm:spPr/>
      <dgm:t>
        <a:bodyPr/>
        <a:lstStyle/>
        <a:p>
          <a:r>
            <a:rPr lang="en-US"/>
            <a:t>Describe the benefits of entrepreneurship.</a:t>
          </a:r>
        </a:p>
      </dgm:t>
    </dgm:pt>
    <dgm:pt modelId="{9AB9EF6E-741D-4225-BD94-AD3D53FA64A4}" type="parTrans" cxnId="{D4DD18DD-3780-45B1-B584-242D1816DC82}">
      <dgm:prSet/>
      <dgm:spPr/>
      <dgm:t>
        <a:bodyPr/>
        <a:lstStyle/>
        <a:p>
          <a:endParaRPr lang="en-US"/>
        </a:p>
      </dgm:t>
    </dgm:pt>
    <dgm:pt modelId="{BB3FF495-617E-4C28-8DBD-2437D649B927}" type="sibTrans" cxnId="{D4DD18DD-3780-45B1-B584-242D1816DC82}">
      <dgm:prSet phldrT="3" phldr="0"/>
      <dgm:spPr/>
      <dgm:t>
        <a:bodyPr/>
        <a:lstStyle/>
        <a:p>
          <a:r>
            <a:rPr lang="en-US"/>
            <a:t>3</a:t>
          </a:r>
        </a:p>
      </dgm:t>
    </dgm:pt>
    <dgm:pt modelId="{379547C7-46DF-490F-9BC6-C05596BA5D1A}">
      <dgm:prSet/>
      <dgm:spPr/>
      <dgm:t>
        <a:bodyPr/>
        <a:lstStyle/>
        <a:p>
          <a:r>
            <a:rPr lang="en-US"/>
            <a:t>Describe the drawbacks of entrepreneurship.</a:t>
          </a:r>
        </a:p>
      </dgm:t>
    </dgm:pt>
    <dgm:pt modelId="{F55568F7-FDF4-43DE-B813-023B3BBC45E3}" type="parTrans" cxnId="{9B4DF18D-C598-42D2-9F92-27F5E5313325}">
      <dgm:prSet/>
      <dgm:spPr/>
      <dgm:t>
        <a:bodyPr/>
        <a:lstStyle/>
        <a:p>
          <a:endParaRPr lang="en-US"/>
        </a:p>
      </dgm:t>
    </dgm:pt>
    <dgm:pt modelId="{688766BD-3E78-4ACF-9BA4-6BDF1583F50E}" type="sibTrans" cxnId="{9B4DF18D-C598-42D2-9F92-27F5E5313325}">
      <dgm:prSet phldrT="4" phldr="0"/>
      <dgm:spPr/>
      <dgm:t>
        <a:bodyPr/>
        <a:lstStyle/>
        <a:p>
          <a:r>
            <a:rPr lang="en-US"/>
            <a:t>4</a:t>
          </a:r>
        </a:p>
      </dgm:t>
    </dgm:pt>
    <dgm:pt modelId="{555B9DC7-B85C-4552-B0CC-0398BB430563}">
      <dgm:prSet/>
      <dgm:spPr/>
      <dgm:t>
        <a:bodyPr/>
        <a:lstStyle/>
        <a:p>
          <a:r>
            <a:rPr lang="en-US"/>
            <a:t>Explain the forces that are driving the growth of entrepreneurship.</a:t>
          </a:r>
        </a:p>
      </dgm:t>
    </dgm:pt>
    <dgm:pt modelId="{EFA57E09-90F1-4205-9290-6F04CE563D0F}" type="parTrans" cxnId="{BEEA3524-0308-405F-BA4B-6E4CE4A39584}">
      <dgm:prSet/>
      <dgm:spPr/>
      <dgm:t>
        <a:bodyPr/>
        <a:lstStyle/>
        <a:p>
          <a:endParaRPr lang="en-US"/>
        </a:p>
      </dgm:t>
    </dgm:pt>
    <dgm:pt modelId="{9EB3FE61-727C-4D01-A2D2-00AD38FB311B}" type="sibTrans" cxnId="{BEEA3524-0308-405F-BA4B-6E4CE4A39584}">
      <dgm:prSet phldrT="5" phldr="0"/>
      <dgm:spPr/>
      <dgm:t>
        <a:bodyPr/>
        <a:lstStyle/>
        <a:p>
          <a:r>
            <a:rPr lang="en-US"/>
            <a:t>5</a:t>
          </a:r>
        </a:p>
      </dgm:t>
    </dgm:pt>
    <dgm:pt modelId="{165E1ADF-ECB7-D84D-B176-674A062F5620}" type="pres">
      <dgm:prSet presAssocID="{4D0F7F36-B18A-4893-80CB-C5DA1C692E45}" presName="Name0" presStyleCnt="0">
        <dgm:presLayoutVars>
          <dgm:animLvl val="lvl"/>
          <dgm:resizeHandles val="exact"/>
        </dgm:presLayoutVars>
      </dgm:prSet>
      <dgm:spPr/>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5"/>
      <dgm:spPr/>
    </dgm:pt>
    <dgm:pt modelId="{9375364D-3525-7A4A-AF47-DE85CB4751A5}" type="pres">
      <dgm:prSet presAssocID="{65CB1FED-A658-401D-8B8F-8AA7F15E30D1}" presName="sibTransNodeCircle" presStyleLbl="alignNode1" presStyleIdx="0" presStyleCnt="10">
        <dgm:presLayoutVars>
          <dgm:chMax val="0"/>
          <dgm:bulletEnabled/>
        </dgm:presLayoutVars>
      </dgm:prSet>
      <dgm:spPr/>
    </dgm:pt>
    <dgm:pt modelId="{7A97EFE9-4922-9040-B03A-666DE024012F}" type="pres">
      <dgm:prSet presAssocID="{DA675FDC-F7D7-4A51-9C47-FD9CCCAB512F}" presName="bottomLine" presStyleLbl="alignNode1" presStyleIdx="1" presStyleCnt="10">
        <dgm:presLayoutVars/>
      </dgm:prSet>
      <dgm:spPr/>
    </dgm:pt>
    <dgm:pt modelId="{C68D3687-2372-554D-89E1-99B46DE8A4F2}" type="pres">
      <dgm:prSet presAssocID="{DA675FDC-F7D7-4A51-9C47-FD9CCCAB512F}" presName="nodeText" presStyleLbl="bgAccFollowNode1" presStyleIdx="0" presStyleCnt="5">
        <dgm:presLayoutVars>
          <dgm:bulletEnabled val="1"/>
        </dgm:presLayoutVars>
      </dgm:prSet>
      <dgm:spPr/>
    </dgm:pt>
    <dgm:pt modelId="{A4C924EA-CDB8-5D42-9515-A9B310554A9C}" type="pres">
      <dgm:prSet presAssocID="{65CB1FED-A658-401D-8B8F-8AA7F15E30D1}" presName="sibTrans" presStyleCnt="0"/>
      <dgm:spPr/>
    </dgm:pt>
    <dgm:pt modelId="{6908518D-A10A-1141-AB05-C4E93C0AC9EE}" type="pres">
      <dgm:prSet presAssocID="{5D7EFA1B-3FCE-43D7-9823-B7BC374C4ECD}" presName="compositeNode" presStyleCnt="0">
        <dgm:presLayoutVars>
          <dgm:bulletEnabled val="1"/>
        </dgm:presLayoutVars>
      </dgm:prSet>
      <dgm:spPr/>
    </dgm:pt>
    <dgm:pt modelId="{8E051DC2-7341-3D46-9F3E-D8200540E095}" type="pres">
      <dgm:prSet presAssocID="{5D7EFA1B-3FCE-43D7-9823-B7BC374C4ECD}" presName="bgRect" presStyleLbl="bgAccFollowNode1" presStyleIdx="1" presStyleCnt="5"/>
      <dgm:spPr/>
    </dgm:pt>
    <dgm:pt modelId="{1DAF654B-495D-034F-BD0E-A2B0BFC9B025}" type="pres">
      <dgm:prSet presAssocID="{412B4E9A-F6E9-41AA-ADB7-5DF8D6BDFA9B}" presName="sibTransNodeCircle" presStyleLbl="alignNode1" presStyleIdx="2" presStyleCnt="10">
        <dgm:presLayoutVars>
          <dgm:chMax val="0"/>
          <dgm:bulletEnabled/>
        </dgm:presLayoutVars>
      </dgm:prSet>
      <dgm:spPr/>
    </dgm:pt>
    <dgm:pt modelId="{CE4A9A5D-6EB1-EC42-8A17-0C6EDFC61E7C}" type="pres">
      <dgm:prSet presAssocID="{5D7EFA1B-3FCE-43D7-9823-B7BC374C4ECD}" presName="bottomLine" presStyleLbl="alignNode1" presStyleIdx="3" presStyleCnt="10">
        <dgm:presLayoutVars/>
      </dgm:prSet>
      <dgm:spPr/>
    </dgm:pt>
    <dgm:pt modelId="{0846DFCF-F5BB-944C-89C4-B10BD5EEBD75}" type="pres">
      <dgm:prSet presAssocID="{5D7EFA1B-3FCE-43D7-9823-B7BC374C4ECD}" presName="nodeText" presStyleLbl="bgAccFollowNode1" presStyleIdx="1" presStyleCnt="5">
        <dgm:presLayoutVars>
          <dgm:bulletEnabled val="1"/>
        </dgm:presLayoutVars>
      </dgm:prSet>
      <dgm:spPr/>
    </dgm:pt>
    <dgm:pt modelId="{C8B6F879-B088-084F-9243-8E46DE45A08B}" type="pres">
      <dgm:prSet presAssocID="{412B4E9A-F6E9-41AA-ADB7-5DF8D6BDFA9B}" presName="sibTrans" presStyleCnt="0"/>
      <dgm:spPr/>
    </dgm:pt>
    <dgm:pt modelId="{BE67A5E5-00D1-254B-9265-D910FBF36487}" type="pres">
      <dgm:prSet presAssocID="{62165D1C-4FC7-4097-9D00-730B63D26749}" presName="compositeNode" presStyleCnt="0">
        <dgm:presLayoutVars>
          <dgm:bulletEnabled val="1"/>
        </dgm:presLayoutVars>
      </dgm:prSet>
      <dgm:spPr/>
    </dgm:pt>
    <dgm:pt modelId="{393045EE-872F-EA44-AF13-A9AC9196D95D}" type="pres">
      <dgm:prSet presAssocID="{62165D1C-4FC7-4097-9D00-730B63D26749}" presName="bgRect" presStyleLbl="bgAccFollowNode1" presStyleIdx="2" presStyleCnt="5"/>
      <dgm:spPr/>
    </dgm:pt>
    <dgm:pt modelId="{F5D17FAF-E5BE-7445-A88A-91B60CBD0864}" type="pres">
      <dgm:prSet presAssocID="{BB3FF495-617E-4C28-8DBD-2437D649B927}" presName="sibTransNodeCircle" presStyleLbl="alignNode1" presStyleIdx="4" presStyleCnt="10">
        <dgm:presLayoutVars>
          <dgm:chMax val="0"/>
          <dgm:bulletEnabled/>
        </dgm:presLayoutVars>
      </dgm:prSet>
      <dgm:spPr/>
    </dgm:pt>
    <dgm:pt modelId="{393A3EB3-0935-A34F-88F6-FEED9D493023}" type="pres">
      <dgm:prSet presAssocID="{62165D1C-4FC7-4097-9D00-730B63D26749}" presName="bottomLine" presStyleLbl="alignNode1" presStyleIdx="5" presStyleCnt="10">
        <dgm:presLayoutVars/>
      </dgm:prSet>
      <dgm:spPr/>
    </dgm:pt>
    <dgm:pt modelId="{36791B78-E6EB-864E-B5F0-A6E7B974F7AA}" type="pres">
      <dgm:prSet presAssocID="{62165D1C-4FC7-4097-9D00-730B63D26749}" presName="nodeText" presStyleLbl="bgAccFollowNode1" presStyleIdx="2" presStyleCnt="5">
        <dgm:presLayoutVars>
          <dgm:bulletEnabled val="1"/>
        </dgm:presLayoutVars>
      </dgm:prSet>
      <dgm:spPr/>
    </dgm:pt>
    <dgm:pt modelId="{747B25D7-7EDF-014F-B855-D78148BDE93F}" type="pres">
      <dgm:prSet presAssocID="{BB3FF495-617E-4C28-8DBD-2437D649B927}" presName="sibTrans" presStyleCnt="0"/>
      <dgm:spPr/>
    </dgm:pt>
    <dgm:pt modelId="{1C15FF9B-18EA-9C40-B844-DC4829223CBE}" type="pres">
      <dgm:prSet presAssocID="{379547C7-46DF-490F-9BC6-C05596BA5D1A}" presName="compositeNode" presStyleCnt="0">
        <dgm:presLayoutVars>
          <dgm:bulletEnabled val="1"/>
        </dgm:presLayoutVars>
      </dgm:prSet>
      <dgm:spPr/>
    </dgm:pt>
    <dgm:pt modelId="{BA752D4E-136A-A84D-B603-05F5825485BC}" type="pres">
      <dgm:prSet presAssocID="{379547C7-46DF-490F-9BC6-C05596BA5D1A}" presName="bgRect" presStyleLbl="bgAccFollowNode1" presStyleIdx="3" presStyleCnt="5"/>
      <dgm:spPr/>
    </dgm:pt>
    <dgm:pt modelId="{D528AC9F-808C-7F4F-9940-E57DD4CF9888}" type="pres">
      <dgm:prSet presAssocID="{688766BD-3E78-4ACF-9BA4-6BDF1583F50E}" presName="sibTransNodeCircle" presStyleLbl="alignNode1" presStyleIdx="6" presStyleCnt="10">
        <dgm:presLayoutVars>
          <dgm:chMax val="0"/>
          <dgm:bulletEnabled/>
        </dgm:presLayoutVars>
      </dgm:prSet>
      <dgm:spPr/>
    </dgm:pt>
    <dgm:pt modelId="{F0935EAA-4727-E748-B4B0-B12AAD416AFD}" type="pres">
      <dgm:prSet presAssocID="{379547C7-46DF-490F-9BC6-C05596BA5D1A}" presName="bottomLine" presStyleLbl="alignNode1" presStyleIdx="7" presStyleCnt="10">
        <dgm:presLayoutVars/>
      </dgm:prSet>
      <dgm:spPr/>
    </dgm:pt>
    <dgm:pt modelId="{3DFF43C6-C052-074F-BAEA-6EEBAD1508E5}" type="pres">
      <dgm:prSet presAssocID="{379547C7-46DF-490F-9BC6-C05596BA5D1A}" presName="nodeText" presStyleLbl="bgAccFollowNode1" presStyleIdx="3" presStyleCnt="5">
        <dgm:presLayoutVars>
          <dgm:bulletEnabled val="1"/>
        </dgm:presLayoutVars>
      </dgm:prSet>
      <dgm:spPr/>
    </dgm:pt>
    <dgm:pt modelId="{8ADB2350-C43C-9D4F-B648-748FC9EFE9A5}" type="pres">
      <dgm:prSet presAssocID="{688766BD-3E78-4ACF-9BA4-6BDF1583F50E}" presName="sibTrans" presStyleCnt="0"/>
      <dgm:spPr/>
    </dgm:pt>
    <dgm:pt modelId="{A8588A3E-C094-FA46-B5E3-DECF73F15B5E}" type="pres">
      <dgm:prSet presAssocID="{555B9DC7-B85C-4552-B0CC-0398BB430563}" presName="compositeNode" presStyleCnt="0">
        <dgm:presLayoutVars>
          <dgm:bulletEnabled val="1"/>
        </dgm:presLayoutVars>
      </dgm:prSet>
      <dgm:spPr/>
    </dgm:pt>
    <dgm:pt modelId="{33E44AC6-80EB-C14B-82B2-CF46FA729E96}" type="pres">
      <dgm:prSet presAssocID="{555B9DC7-B85C-4552-B0CC-0398BB430563}" presName="bgRect" presStyleLbl="bgAccFollowNode1" presStyleIdx="4" presStyleCnt="5"/>
      <dgm:spPr/>
    </dgm:pt>
    <dgm:pt modelId="{88177D9D-BA8F-BB49-95FA-EF4E15621BC5}" type="pres">
      <dgm:prSet presAssocID="{9EB3FE61-727C-4D01-A2D2-00AD38FB311B}" presName="sibTransNodeCircle" presStyleLbl="alignNode1" presStyleIdx="8" presStyleCnt="10">
        <dgm:presLayoutVars>
          <dgm:chMax val="0"/>
          <dgm:bulletEnabled/>
        </dgm:presLayoutVars>
      </dgm:prSet>
      <dgm:spPr/>
    </dgm:pt>
    <dgm:pt modelId="{98A016DA-F40D-2F42-B46F-90CC8E3BDD34}" type="pres">
      <dgm:prSet presAssocID="{555B9DC7-B85C-4552-B0CC-0398BB430563}" presName="bottomLine" presStyleLbl="alignNode1" presStyleIdx="9" presStyleCnt="10">
        <dgm:presLayoutVars/>
      </dgm:prSet>
      <dgm:spPr/>
    </dgm:pt>
    <dgm:pt modelId="{9ED47FCF-9016-4F47-887D-9046AFCD68E3}" type="pres">
      <dgm:prSet presAssocID="{555B9DC7-B85C-4552-B0CC-0398BB430563}" presName="nodeText" presStyleLbl="bgAccFollowNode1" presStyleIdx="4" presStyleCnt="5">
        <dgm:presLayoutVars>
          <dgm:bulletEnabled val="1"/>
        </dgm:presLayoutVars>
      </dgm:prSet>
      <dgm:spPr/>
    </dgm:pt>
  </dgm:ptLst>
  <dgm:cxnLst>
    <dgm:cxn modelId="{BEEA3524-0308-405F-BA4B-6E4CE4A39584}" srcId="{4D0F7F36-B18A-4893-80CB-C5DA1C692E45}" destId="{555B9DC7-B85C-4552-B0CC-0398BB430563}" srcOrd="4" destOrd="0" parTransId="{EFA57E09-90F1-4205-9290-6F04CE563D0F}" sibTransId="{9EB3FE61-727C-4D01-A2D2-00AD38FB311B}"/>
    <dgm:cxn modelId="{EBD3434C-8A56-274A-88A1-D759B5ACE33F}" type="presOf" srcId="{62165D1C-4FC7-4097-9D00-730B63D26749}" destId="{36791B78-E6EB-864E-B5F0-A6E7B974F7AA}" srcOrd="1" destOrd="0" presId="urn:microsoft.com/office/officeart/2016/7/layout/BasicLinearProcessNumbered"/>
    <dgm:cxn modelId="{5FA49C4F-6769-4DFD-A88E-946E533AEDF6}" srcId="{4D0F7F36-B18A-4893-80CB-C5DA1C692E45}" destId="{5D7EFA1B-3FCE-43D7-9823-B7BC374C4ECD}" srcOrd="1" destOrd="0" parTransId="{CD8C23CB-9FE6-4456-B731-95B6C410037F}" sibTransId="{412B4E9A-F6E9-41AA-ADB7-5DF8D6BDFA9B}"/>
    <dgm:cxn modelId="{A748E150-061C-C241-A17C-ECA072396C0F}" type="presOf" srcId="{BB3FF495-617E-4C28-8DBD-2437D649B927}" destId="{F5D17FAF-E5BE-7445-A88A-91B60CBD0864}" srcOrd="0"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6707E664-56B1-DB47-B225-7197E9509DD6}" type="presOf" srcId="{555B9DC7-B85C-4552-B0CC-0398BB430563}" destId="{9ED47FCF-9016-4F47-887D-9046AFCD68E3}" srcOrd="1" destOrd="0" presId="urn:microsoft.com/office/officeart/2016/7/layout/BasicLinearProcessNumbered"/>
    <dgm:cxn modelId="{21D42B65-41B6-DB41-9B72-D08CF5656233}" type="presOf" srcId="{5D7EFA1B-3FCE-43D7-9823-B7BC374C4ECD}" destId="{0846DFCF-F5BB-944C-89C4-B10BD5EEBD75}" srcOrd="1" destOrd="0" presId="urn:microsoft.com/office/officeart/2016/7/layout/BasicLinearProcessNumbered"/>
    <dgm:cxn modelId="{DF49A165-3DE6-F743-A855-1D416818E1BE}" type="presOf" srcId="{62165D1C-4FC7-4097-9D00-730B63D26749}" destId="{393045EE-872F-EA44-AF13-A9AC9196D95D}" srcOrd="0" destOrd="0" presId="urn:microsoft.com/office/officeart/2016/7/layout/BasicLinearProcessNumbered"/>
    <dgm:cxn modelId="{082C716D-B204-054F-81E3-7B19B83C3FCB}" type="presOf" srcId="{412B4E9A-F6E9-41AA-ADB7-5DF8D6BDFA9B}" destId="{1DAF654B-495D-034F-BD0E-A2B0BFC9B025}" srcOrd="0" destOrd="0" presId="urn:microsoft.com/office/officeart/2016/7/layout/BasicLinearProcessNumbered"/>
    <dgm:cxn modelId="{5DC3357F-AFDD-7946-BD72-2E87DB702574}" type="presOf" srcId="{379547C7-46DF-490F-9BC6-C05596BA5D1A}" destId="{BA752D4E-136A-A84D-B603-05F5825485BC}" srcOrd="0" destOrd="0" presId="urn:microsoft.com/office/officeart/2016/7/layout/BasicLinearProcessNumbered"/>
    <dgm:cxn modelId="{83720585-B362-7248-ADEC-EC41C93B518D}" type="presOf" srcId="{555B9DC7-B85C-4552-B0CC-0398BB430563}" destId="{33E44AC6-80EB-C14B-82B2-CF46FA729E96}" srcOrd="0" destOrd="0" presId="urn:microsoft.com/office/officeart/2016/7/layout/BasicLinearProcessNumbered"/>
    <dgm:cxn modelId="{9B4DF18D-C598-42D2-9F92-27F5E5313325}" srcId="{4D0F7F36-B18A-4893-80CB-C5DA1C692E45}" destId="{379547C7-46DF-490F-9BC6-C05596BA5D1A}" srcOrd="3" destOrd="0" parTransId="{F55568F7-FDF4-43DE-B813-023B3BBC45E3}" sibTransId="{688766BD-3E78-4ACF-9BA4-6BDF1583F50E}"/>
    <dgm:cxn modelId="{3A019A92-1B59-664F-BDE4-4C5721AE8EE7}" type="presOf" srcId="{5D7EFA1B-3FCE-43D7-9823-B7BC374C4ECD}" destId="{8E051DC2-7341-3D46-9F3E-D8200540E095}" srcOrd="0" destOrd="0" presId="urn:microsoft.com/office/officeart/2016/7/layout/BasicLinearProcessNumbered"/>
    <dgm:cxn modelId="{F75C909C-318B-A040-A634-D32CCB051BAF}" type="presOf" srcId="{DA675FDC-F7D7-4A51-9C47-FD9CCCAB512F}" destId="{C68D3687-2372-554D-89E1-99B46DE8A4F2}" srcOrd="1" destOrd="0" presId="urn:microsoft.com/office/officeart/2016/7/layout/BasicLinearProcessNumbered"/>
    <dgm:cxn modelId="{F162A7A2-BCE2-8345-9D9A-D749F7202AFF}" type="presOf" srcId="{379547C7-46DF-490F-9BC6-C05596BA5D1A}" destId="{3DFF43C6-C052-074F-BAEA-6EEBAD1508E5}" srcOrd="1" destOrd="0" presId="urn:microsoft.com/office/officeart/2016/7/layout/BasicLinearProcessNumbered"/>
    <dgm:cxn modelId="{632B4CC0-7EF1-B948-94BA-CBF081823669}" type="presOf" srcId="{DA675FDC-F7D7-4A51-9C47-FD9CCCAB512F}" destId="{38DB463E-CDCA-9F42-874A-116356B9E14A}" srcOrd="0" destOrd="0" presId="urn:microsoft.com/office/officeart/2016/7/layout/BasicLinearProcessNumbered"/>
    <dgm:cxn modelId="{C621CDD6-47C0-144F-94EE-52B2281B4C69}" type="presOf" srcId="{688766BD-3E78-4ACF-9BA4-6BDF1583F50E}" destId="{D528AC9F-808C-7F4F-9940-E57DD4CF9888}" srcOrd="0" destOrd="0" presId="urn:microsoft.com/office/officeart/2016/7/layout/BasicLinearProcessNumbered"/>
    <dgm:cxn modelId="{D4DD18DD-3780-45B1-B584-242D1816DC82}" srcId="{4D0F7F36-B18A-4893-80CB-C5DA1C692E45}" destId="{62165D1C-4FC7-4097-9D00-730B63D26749}" srcOrd="2" destOrd="0" parTransId="{9AB9EF6E-741D-4225-BD94-AD3D53FA64A4}" sibTransId="{BB3FF495-617E-4C28-8DBD-2437D649B927}"/>
    <dgm:cxn modelId="{94EBEEF1-1E02-0C46-9ACF-4AA0BAD2D853}" type="presOf" srcId="{4D0F7F36-B18A-4893-80CB-C5DA1C692E45}" destId="{165E1ADF-ECB7-D84D-B176-674A062F5620}" srcOrd="0" destOrd="0" presId="urn:microsoft.com/office/officeart/2016/7/layout/BasicLinearProcessNumbered"/>
    <dgm:cxn modelId="{791C50F3-D7DF-F14F-9FD0-8299DAD7D757}" type="presOf" srcId="{65CB1FED-A658-401D-8B8F-8AA7F15E30D1}" destId="{9375364D-3525-7A4A-AF47-DE85CB4751A5}" srcOrd="0" destOrd="0" presId="urn:microsoft.com/office/officeart/2016/7/layout/BasicLinearProcessNumbered"/>
    <dgm:cxn modelId="{8A7CD9F5-3CE2-584B-9232-71574EB01190}" type="presOf" srcId="{9EB3FE61-727C-4D01-A2D2-00AD38FB311B}" destId="{88177D9D-BA8F-BB49-95FA-EF4E15621BC5}" srcOrd="0" destOrd="0" presId="urn:microsoft.com/office/officeart/2016/7/layout/BasicLinearProcessNumbered"/>
    <dgm:cxn modelId="{039FA36B-BDBC-6444-A42B-96A2E72A0AFC}" type="presParOf" srcId="{165E1ADF-ECB7-D84D-B176-674A062F5620}" destId="{03771D70-288C-7941-B468-7F78B6F6028C}" srcOrd="0" destOrd="0" presId="urn:microsoft.com/office/officeart/2016/7/layout/BasicLinearProcessNumbered"/>
    <dgm:cxn modelId="{A1D1555E-4CD4-3A4E-AE0E-450BC400C116}" type="presParOf" srcId="{03771D70-288C-7941-B468-7F78B6F6028C}" destId="{38DB463E-CDCA-9F42-874A-116356B9E14A}" srcOrd="0" destOrd="0" presId="urn:microsoft.com/office/officeart/2016/7/layout/BasicLinearProcessNumbered"/>
    <dgm:cxn modelId="{660363B6-2A1E-644F-BCB6-13A2D9D42F63}" type="presParOf" srcId="{03771D70-288C-7941-B468-7F78B6F6028C}" destId="{9375364D-3525-7A4A-AF47-DE85CB4751A5}" srcOrd="1" destOrd="0" presId="urn:microsoft.com/office/officeart/2016/7/layout/BasicLinearProcessNumbered"/>
    <dgm:cxn modelId="{AFE3BB72-543D-FC4C-823B-77D3AB8F0E7E}" type="presParOf" srcId="{03771D70-288C-7941-B468-7F78B6F6028C}" destId="{7A97EFE9-4922-9040-B03A-666DE024012F}" srcOrd="2" destOrd="0" presId="urn:microsoft.com/office/officeart/2016/7/layout/BasicLinearProcessNumbered"/>
    <dgm:cxn modelId="{5CADD672-69AF-1949-8754-AE4CDE60C051}" type="presParOf" srcId="{03771D70-288C-7941-B468-7F78B6F6028C}" destId="{C68D3687-2372-554D-89E1-99B46DE8A4F2}" srcOrd="3" destOrd="0" presId="urn:microsoft.com/office/officeart/2016/7/layout/BasicLinearProcessNumbered"/>
    <dgm:cxn modelId="{BA59B888-A475-8D47-9F06-CB9F51EF43CE}" type="presParOf" srcId="{165E1ADF-ECB7-D84D-B176-674A062F5620}" destId="{A4C924EA-CDB8-5D42-9515-A9B310554A9C}" srcOrd="1" destOrd="0" presId="urn:microsoft.com/office/officeart/2016/7/layout/BasicLinearProcessNumbered"/>
    <dgm:cxn modelId="{E1CD5B94-8AC6-3345-AD72-30EDBDBE4B4F}" type="presParOf" srcId="{165E1ADF-ECB7-D84D-B176-674A062F5620}" destId="{6908518D-A10A-1141-AB05-C4E93C0AC9EE}" srcOrd="2" destOrd="0" presId="urn:microsoft.com/office/officeart/2016/7/layout/BasicLinearProcessNumbered"/>
    <dgm:cxn modelId="{C934CCA9-005B-0F4E-B1D9-2271210E8DE4}" type="presParOf" srcId="{6908518D-A10A-1141-AB05-C4E93C0AC9EE}" destId="{8E051DC2-7341-3D46-9F3E-D8200540E095}" srcOrd="0" destOrd="0" presId="urn:microsoft.com/office/officeart/2016/7/layout/BasicLinearProcessNumbered"/>
    <dgm:cxn modelId="{DB84C321-AC82-1F49-90C2-7371A1EBE2BC}" type="presParOf" srcId="{6908518D-A10A-1141-AB05-C4E93C0AC9EE}" destId="{1DAF654B-495D-034F-BD0E-A2B0BFC9B025}" srcOrd="1" destOrd="0" presId="urn:microsoft.com/office/officeart/2016/7/layout/BasicLinearProcessNumbered"/>
    <dgm:cxn modelId="{E4816D6F-DAC5-3541-A656-382B0EC540FD}" type="presParOf" srcId="{6908518D-A10A-1141-AB05-C4E93C0AC9EE}" destId="{CE4A9A5D-6EB1-EC42-8A17-0C6EDFC61E7C}" srcOrd="2" destOrd="0" presId="urn:microsoft.com/office/officeart/2016/7/layout/BasicLinearProcessNumbered"/>
    <dgm:cxn modelId="{0C34B54E-D4EE-3D4E-8062-F169B2EAA78D}" type="presParOf" srcId="{6908518D-A10A-1141-AB05-C4E93C0AC9EE}" destId="{0846DFCF-F5BB-944C-89C4-B10BD5EEBD75}" srcOrd="3" destOrd="0" presId="urn:microsoft.com/office/officeart/2016/7/layout/BasicLinearProcessNumbered"/>
    <dgm:cxn modelId="{683320B2-4685-494F-8324-B93A1694A2AD}" type="presParOf" srcId="{165E1ADF-ECB7-D84D-B176-674A062F5620}" destId="{C8B6F879-B088-084F-9243-8E46DE45A08B}" srcOrd="3" destOrd="0" presId="urn:microsoft.com/office/officeart/2016/7/layout/BasicLinearProcessNumbered"/>
    <dgm:cxn modelId="{0678EBF4-6285-654E-8657-9E25EB2A7DE2}" type="presParOf" srcId="{165E1ADF-ECB7-D84D-B176-674A062F5620}" destId="{BE67A5E5-00D1-254B-9265-D910FBF36487}" srcOrd="4" destOrd="0" presId="urn:microsoft.com/office/officeart/2016/7/layout/BasicLinearProcessNumbered"/>
    <dgm:cxn modelId="{8FC1AFCA-DDDD-A34B-A047-5DDCE61653A2}" type="presParOf" srcId="{BE67A5E5-00D1-254B-9265-D910FBF36487}" destId="{393045EE-872F-EA44-AF13-A9AC9196D95D}" srcOrd="0" destOrd="0" presId="urn:microsoft.com/office/officeart/2016/7/layout/BasicLinearProcessNumbered"/>
    <dgm:cxn modelId="{ACBF1463-B9DE-3240-AC36-EC3BF95AB09B}" type="presParOf" srcId="{BE67A5E5-00D1-254B-9265-D910FBF36487}" destId="{F5D17FAF-E5BE-7445-A88A-91B60CBD0864}" srcOrd="1" destOrd="0" presId="urn:microsoft.com/office/officeart/2016/7/layout/BasicLinearProcessNumbered"/>
    <dgm:cxn modelId="{A7E69634-87F5-E24A-AB41-AF2C7362A67F}" type="presParOf" srcId="{BE67A5E5-00D1-254B-9265-D910FBF36487}" destId="{393A3EB3-0935-A34F-88F6-FEED9D493023}" srcOrd="2" destOrd="0" presId="urn:microsoft.com/office/officeart/2016/7/layout/BasicLinearProcessNumbered"/>
    <dgm:cxn modelId="{5DDA8E5B-C7CC-8E4C-A2B6-67DE30048E0A}" type="presParOf" srcId="{BE67A5E5-00D1-254B-9265-D910FBF36487}" destId="{36791B78-E6EB-864E-B5F0-A6E7B974F7AA}" srcOrd="3" destOrd="0" presId="urn:microsoft.com/office/officeart/2016/7/layout/BasicLinearProcessNumbered"/>
    <dgm:cxn modelId="{95A03EC0-F2AD-C04B-88C0-B234C3675DDE}" type="presParOf" srcId="{165E1ADF-ECB7-D84D-B176-674A062F5620}" destId="{747B25D7-7EDF-014F-B855-D78148BDE93F}" srcOrd="5" destOrd="0" presId="urn:microsoft.com/office/officeart/2016/7/layout/BasicLinearProcessNumbered"/>
    <dgm:cxn modelId="{58F17A0F-15E9-A44C-BFDB-215C2566AE90}" type="presParOf" srcId="{165E1ADF-ECB7-D84D-B176-674A062F5620}" destId="{1C15FF9B-18EA-9C40-B844-DC4829223CBE}" srcOrd="6" destOrd="0" presId="urn:microsoft.com/office/officeart/2016/7/layout/BasicLinearProcessNumbered"/>
    <dgm:cxn modelId="{C92D9350-5C30-5547-8609-D51CB843919F}" type="presParOf" srcId="{1C15FF9B-18EA-9C40-B844-DC4829223CBE}" destId="{BA752D4E-136A-A84D-B603-05F5825485BC}" srcOrd="0" destOrd="0" presId="urn:microsoft.com/office/officeart/2016/7/layout/BasicLinearProcessNumbered"/>
    <dgm:cxn modelId="{88DA9F76-C638-D845-B2D2-75D42A3E0021}" type="presParOf" srcId="{1C15FF9B-18EA-9C40-B844-DC4829223CBE}" destId="{D528AC9F-808C-7F4F-9940-E57DD4CF9888}" srcOrd="1" destOrd="0" presId="urn:microsoft.com/office/officeart/2016/7/layout/BasicLinearProcessNumbered"/>
    <dgm:cxn modelId="{0435781A-4F41-E64D-877F-981A4B6D26B6}" type="presParOf" srcId="{1C15FF9B-18EA-9C40-B844-DC4829223CBE}" destId="{F0935EAA-4727-E748-B4B0-B12AAD416AFD}" srcOrd="2" destOrd="0" presId="urn:microsoft.com/office/officeart/2016/7/layout/BasicLinearProcessNumbered"/>
    <dgm:cxn modelId="{328A499E-335A-114B-A21D-07387CF87FF2}" type="presParOf" srcId="{1C15FF9B-18EA-9C40-B844-DC4829223CBE}" destId="{3DFF43C6-C052-074F-BAEA-6EEBAD1508E5}" srcOrd="3" destOrd="0" presId="urn:microsoft.com/office/officeart/2016/7/layout/BasicLinearProcessNumbered"/>
    <dgm:cxn modelId="{7874D62A-6C97-4F47-B487-B4470A892D52}" type="presParOf" srcId="{165E1ADF-ECB7-D84D-B176-674A062F5620}" destId="{8ADB2350-C43C-9D4F-B648-748FC9EFE9A5}" srcOrd="7" destOrd="0" presId="urn:microsoft.com/office/officeart/2016/7/layout/BasicLinearProcessNumbered"/>
    <dgm:cxn modelId="{3E776267-E6C7-1246-B63E-966F6177BCD5}" type="presParOf" srcId="{165E1ADF-ECB7-D84D-B176-674A062F5620}" destId="{A8588A3E-C094-FA46-B5E3-DECF73F15B5E}" srcOrd="8" destOrd="0" presId="urn:microsoft.com/office/officeart/2016/7/layout/BasicLinearProcessNumbered"/>
    <dgm:cxn modelId="{9ABCBD40-8D91-0D4A-9CA0-AB7B73A44537}" type="presParOf" srcId="{A8588A3E-C094-FA46-B5E3-DECF73F15B5E}" destId="{33E44AC6-80EB-C14B-82B2-CF46FA729E96}" srcOrd="0" destOrd="0" presId="urn:microsoft.com/office/officeart/2016/7/layout/BasicLinearProcessNumbered"/>
    <dgm:cxn modelId="{30B7617B-F243-0541-8C7A-3F34EE86A8C1}" type="presParOf" srcId="{A8588A3E-C094-FA46-B5E3-DECF73F15B5E}" destId="{88177D9D-BA8F-BB49-95FA-EF4E15621BC5}" srcOrd="1" destOrd="0" presId="urn:microsoft.com/office/officeart/2016/7/layout/BasicLinearProcessNumbered"/>
    <dgm:cxn modelId="{8E189D26-37E1-F943-83D4-9324E877B8CB}" type="presParOf" srcId="{A8588A3E-C094-FA46-B5E3-DECF73F15B5E}" destId="{98A016DA-F40D-2F42-B46F-90CC8E3BDD34}" srcOrd="2" destOrd="0" presId="urn:microsoft.com/office/officeart/2016/7/layout/BasicLinearProcessNumbered"/>
    <dgm:cxn modelId="{E52D7D93-3981-B844-B629-AD207E09ABF2}" type="presParOf" srcId="{A8588A3E-C094-FA46-B5E3-DECF73F15B5E}" destId="{9ED47FCF-9016-4F47-887D-9046AFCD68E3}" srcOrd="3" destOrd="0" presId="urn:microsoft.com/office/officeart/2016/7/layout/BasicLinearProcessNumbered"/>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dgm:spPr/>
      <dgm:t>
        <a:bodyPr/>
        <a:lstStyle/>
        <a:p>
          <a:r>
            <a:rPr lang="en-US"/>
            <a:t>Explain the cultural diversity of entrepreneurship.</a:t>
          </a:r>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a:t>1</a:t>
          </a:r>
          <a:endParaRPr lang="en-US" dirty="0"/>
        </a:p>
      </dgm:t>
    </dgm:pt>
    <dgm:pt modelId="{71BA8F83-AA84-4AF5-BF68-FDBBFE4FD2CE}">
      <dgm:prSet/>
      <dgm:spPr/>
      <dgm:t>
        <a:bodyPr/>
        <a:lstStyle/>
        <a:p>
          <a:r>
            <a:rPr lang="en-US" dirty="0"/>
            <a:t>Describe the important role that small businesses play in nations’ economy.</a:t>
          </a:r>
        </a:p>
      </dgm:t>
    </dgm:pt>
    <dgm:pt modelId="{B2CC9548-E065-4B60-A746-52FDEB7F3FFA}" type="parTrans" cxnId="{D27EB4EF-930E-4090-9FA2-F1A05DB61F41}">
      <dgm:prSet/>
      <dgm:spPr/>
      <dgm:t>
        <a:bodyPr/>
        <a:lstStyle/>
        <a:p>
          <a:endParaRPr lang="en-US"/>
        </a:p>
      </dgm:t>
    </dgm:pt>
    <dgm:pt modelId="{DE4355B9-EF07-44A1-9B63-279812CA205C}" type="sibTrans" cxnId="{D27EB4EF-930E-4090-9FA2-F1A05DB61F41}">
      <dgm:prSet phldrT="2" phldr="0"/>
      <dgm:spPr/>
      <dgm:t>
        <a:bodyPr/>
        <a:lstStyle/>
        <a:p>
          <a:r>
            <a:rPr lang="en-US"/>
            <a:t>2</a:t>
          </a:r>
        </a:p>
      </dgm:t>
    </dgm:pt>
    <dgm:pt modelId="{B7FFAD84-57CB-49D1-841E-1241C420A2B3}">
      <dgm:prSet/>
      <dgm:spPr/>
      <dgm:t>
        <a:bodyPr/>
        <a:lstStyle/>
        <a:p>
          <a:r>
            <a:rPr lang="en-US"/>
            <a:t>Put failure into the proper perspective.</a:t>
          </a:r>
        </a:p>
      </dgm:t>
    </dgm:pt>
    <dgm:pt modelId="{D9B6AFF5-C74A-4174-910A-7F0EF57FE0D9}" type="parTrans" cxnId="{4402ABFD-EFC9-49F3-948F-029B056A8FE2}">
      <dgm:prSet/>
      <dgm:spPr/>
      <dgm:t>
        <a:bodyPr/>
        <a:lstStyle/>
        <a:p>
          <a:endParaRPr lang="en-US"/>
        </a:p>
      </dgm:t>
    </dgm:pt>
    <dgm:pt modelId="{1455AE16-809E-4C53-9F18-1B9D10D66D59}" type="sibTrans" cxnId="{4402ABFD-EFC9-49F3-948F-029B056A8FE2}">
      <dgm:prSet phldrT="3" phldr="0"/>
      <dgm:spPr/>
      <dgm:t>
        <a:bodyPr/>
        <a:lstStyle/>
        <a:p>
          <a:r>
            <a:rPr lang="en-US"/>
            <a:t>3</a:t>
          </a:r>
        </a:p>
      </dgm:t>
    </dgm:pt>
    <dgm:pt modelId="{CAA70CC4-23F8-4D83-9A1F-A7854F47DEC4}">
      <dgm:prSet/>
      <dgm:spPr/>
      <dgm:t>
        <a:bodyPr/>
        <a:lstStyle/>
        <a:p>
          <a:r>
            <a:rPr lang="en-US"/>
            <a:t>Explain how an entrepreneur can avoid becoming another failure statistic.</a:t>
          </a:r>
        </a:p>
      </dgm:t>
    </dgm:pt>
    <dgm:pt modelId="{4A219F9A-66C5-47E3-BF1A-761FC8DA2978}" type="parTrans" cxnId="{76D962B1-5136-49E0-90B6-ED4EE5D6CA57}">
      <dgm:prSet/>
      <dgm:spPr/>
      <dgm:t>
        <a:bodyPr/>
        <a:lstStyle/>
        <a:p>
          <a:endParaRPr lang="en-US"/>
        </a:p>
      </dgm:t>
    </dgm:pt>
    <dgm:pt modelId="{D259695D-E302-4126-9127-33A0D9621EA4}" type="sibTrans" cxnId="{76D962B1-5136-49E0-90B6-ED4EE5D6CA57}">
      <dgm:prSet phldrT="4" phldr="0"/>
      <dgm:spPr/>
      <dgm:t>
        <a:bodyPr/>
        <a:lstStyle/>
        <a:p>
          <a:r>
            <a:rPr lang="en-US"/>
            <a:t>4</a:t>
          </a:r>
        </a:p>
      </dgm:t>
    </dgm:pt>
    <dgm:pt modelId="{370162F4-DE2C-C14F-B1C2-23E97BAFA263}" type="pres">
      <dgm:prSet presAssocID="{6D9F958C-0A80-40A5-8CB0-A82A9B08270A}" presName="Name0" presStyleCnt="0">
        <dgm:presLayoutVars>
          <dgm:animLvl val="lvl"/>
          <dgm:resizeHandles val="exact"/>
        </dgm:presLayoutVars>
      </dgm:prSet>
      <dgm:spPr/>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4"/>
      <dgm:spPr/>
    </dgm:pt>
    <dgm:pt modelId="{CADAE737-32BD-874D-8FDA-0D415B0B7547}" type="pres">
      <dgm:prSet presAssocID="{633E3DEC-E277-454F-A6D6-98B9549910CF}" presName="sibTransNodeCircle" presStyleLbl="alignNode1" presStyleIdx="0" presStyleCnt="8" custLinFactNeighborX="-10672" custLinFactNeighborY="1610">
        <dgm:presLayoutVars>
          <dgm:chMax val="0"/>
          <dgm:bulletEnabled/>
        </dgm:presLayoutVars>
      </dgm:prSet>
      <dgm:spPr/>
    </dgm:pt>
    <dgm:pt modelId="{CC0F4E2F-5A63-DD44-BBDA-3D6341CC21E2}" type="pres">
      <dgm:prSet presAssocID="{D8147E2B-C836-421C-9D13-4DC040961318}" presName="bottomLine" presStyleLbl="alignNode1" presStyleIdx="1" presStyleCnt="8">
        <dgm:presLayoutVars/>
      </dgm:prSet>
      <dgm:spPr/>
    </dgm:pt>
    <dgm:pt modelId="{2D505B3E-29F8-9A4D-A9CF-7F13D623928C}" type="pres">
      <dgm:prSet presAssocID="{D8147E2B-C836-421C-9D13-4DC040961318}" presName="nodeText" presStyleLbl="bgAccFollowNode1" presStyleIdx="0" presStyleCnt="4">
        <dgm:presLayoutVars>
          <dgm:bulletEnabled val="1"/>
        </dgm:presLayoutVars>
      </dgm:prSet>
      <dgm:spPr/>
    </dgm:pt>
    <dgm:pt modelId="{71839901-90F3-8B41-A177-C5AEA68BAA10}" type="pres">
      <dgm:prSet presAssocID="{633E3DEC-E277-454F-A6D6-98B9549910CF}" presName="sibTrans" presStyleCnt="0"/>
      <dgm:spPr/>
    </dgm:pt>
    <dgm:pt modelId="{C49FA6BF-19F3-1845-A552-E860756261AC}" type="pres">
      <dgm:prSet presAssocID="{71BA8F83-AA84-4AF5-BF68-FDBBFE4FD2CE}" presName="compositeNode" presStyleCnt="0">
        <dgm:presLayoutVars>
          <dgm:bulletEnabled val="1"/>
        </dgm:presLayoutVars>
      </dgm:prSet>
      <dgm:spPr/>
    </dgm:pt>
    <dgm:pt modelId="{D4B719D9-B6E6-F440-B843-EB57ABCAB269}" type="pres">
      <dgm:prSet presAssocID="{71BA8F83-AA84-4AF5-BF68-FDBBFE4FD2CE}" presName="bgRect" presStyleLbl="bgAccFollowNode1" presStyleIdx="1" presStyleCnt="4"/>
      <dgm:spPr/>
    </dgm:pt>
    <dgm:pt modelId="{2791C676-6BFE-974D-8716-78A672E20766}" type="pres">
      <dgm:prSet presAssocID="{DE4355B9-EF07-44A1-9B63-279812CA205C}" presName="sibTransNodeCircle" presStyleLbl="alignNode1" presStyleIdx="2" presStyleCnt="8">
        <dgm:presLayoutVars>
          <dgm:chMax val="0"/>
          <dgm:bulletEnabled/>
        </dgm:presLayoutVars>
      </dgm:prSet>
      <dgm:spPr/>
    </dgm:pt>
    <dgm:pt modelId="{5F264D60-B46E-A54F-A6E0-1E7569A2F697}" type="pres">
      <dgm:prSet presAssocID="{71BA8F83-AA84-4AF5-BF68-FDBBFE4FD2CE}" presName="bottomLine" presStyleLbl="alignNode1" presStyleIdx="3" presStyleCnt="8">
        <dgm:presLayoutVars/>
      </dgm:prSet>
      <dgm:spPr/>
    </dgm:pt>
    <dgm:pt modelId="{2E7448E8-6F41-5E49-BF3C-5EFF9B105BED}" type="pres">
      <dgm:prSet presAssocID="{71BA8F83-AA84-4AF5-BF68-FDBBFE4FD2CE}" presName="nodeText" presStyleLbl="bgAccFollowNode1" presStyleIdx="1" presStyleCnt="4">
        <dgm:presLayoutVars>
          <dgm:bulletEnabled val="1"/>
        </dgm:presLayoutVars>
      </dgm:prSet>
      <dgm:spPr/>
    </dgm:pt>
    <dgm:pt modelId="{DCF2128F-F27A-8A4D-8E38-888F58B322A8}" type="pres">
      <dgm:prSet presAssocID="{DE4355B9-EF07-44A1-9B63-279812CA205C}" presName="sibTrans" presStyleCnt="0"/>
      <dgm:spPr/>
    </dgm:pt>
    <dgm:pt modelId="{8C3B486A-AF26-A84C-947F-F5BD0BA6311A}" type="pres">
      <dgm:prSet presAssocID="{B7FFAD84-57CB-49D1-841E-1241C420A2B3}" presName="compositeNode" presStyleCnt="0">
        <dgm:presLayoutVars>
          <dgm:bulletEnabled val="1"/>
        </dgm:presLayoutVars>
      </dgm:prSet>
      <dgm:spPr/>
    </dgm:pt>
    <dgm:pt modelId="{17B12DDF-40EF-8C4A-95F4-78C8685EE08C}" type="pres">
      <dgm:prSet presAssocID="{B7FFAD84-57CB-49D1-841E-1241C420A2B3}" presName="bgRect" presStyleLbl="bgAccFollowNode1" presStyleIdx="2" presStyleCnt="4"/>
      <dgm:spPr/>
    </dgm:pt>
    <dgm:pt modelId="{E72DC9FD-DFE2-5B48-BDF3-8B7E6DDD6F39}" type="pres">
      <dgm:prSet presAssocID="{1455AE16-809E-4C53-9F18-1B9D10D66D59}" presName="sibTransNodeCircle" presStyleLbl="alignNode1" presStyleIdx="4" presStyleCnt="8">
        <dgm:presLayoutVars>
          <dgm:chMax val="0"/>
          <dgm:bulletEnabled/>
        </dgm:presLayoutVars>
      </dgm:prSet>
      <dgm:spPr/>
    </dgm:pt>
    <dgm:pt modelId="{5EC86EFB-B031-A846-B50C-07DBB2EDB442}" type="pres">
      <dgm:prSet presAssocID="{B7FFAD84-57CB-49D1-841E-1241C420A2B3}" presName="bottomLine" presStyleLbl="alignNode1" presStyleIdx="5" presStyleCnt="8">
        <dgm:presLayoutVars/>
      </dgm:prSet>
      <dgm:spPr/>
    </dgm:pt>
    <dgm:pt modelId="{9700A8E2-369B-344C-8C59-7FBE10E08C00}" type="pres">
      <dgm:prSet presAssocID="{B7FFAD84-57CB-49D1-841E-1241C420A2B3}" presName="nodeText" presStyleLbl="bgAccFollowNode1" presStyleIdx="2" presStyleCnt="4">
        <dgm:presLayoutVars>
          <dgm:bulletEnabled val="1"/>
        </dgm:presLayoutVars>
      </dgm:prSet>
      <dgm:spPr/>
    </dgm:pt>
    <dgm:pt modelId="{5303CF96-65AE-6246-A35B-2E101A4B3451}" type="pres">
      <dgm:prSet presAssocID="{1455AE16-809E-4C53-9F18-1B9D10D66D59}" presName="sibTrans" presStyleCnt="0"/>
      <dgm:spPr/>
    </dgm:pt>
    <dgm:pt modelId="{D575D9FF-0B0A-B747-9108-1BB9D7F4EE0D}" type="pres">
      <dgm:prSet presAssocID="{CAA70CC4-23F8-4D83-9A1F-A7854F47DEC4}" presName="compositeNode" presStyleCnt="0">
        <dgm:presLayoutVars>
          <dgm:bulletEnabled val="1"/>
        </dgm:presLayoutVars>
      </dgm:prSet>
      <dgm:spPr/>
    </dgm:pt>
    <dgm:pt modelId="{16D2F7B6-B1AC-324A-8BC5-F497B47AB9D1}" type="pres">
      <dgm:prSet presAssocID="{CAA70CC4-23F8-4D83-9A1F-A7854F47DEC4}" presName="bgRect" presStyleLbl="bgAccFollowNode1" presStyleIdx="3" presStyleCnt="4"/>
      <dgm:spPr/>
    </dgm:pt>
    <dgm:pt modelId="{897E5F8B-B65D-DD4A-B5D4-B43EBAE82DA1}" type="pres">
      <dgm:prSet presAssocID="{D259695D-E302-4126-9127-33A0D9621EA4}" presName="sibTransNodeCircle" presStyleLbl="alignNode1" presStyleIdx="6" presStyleCnt="8">
        <dgm:presLayoutVars>
          <dgm:chMax val="0"/>
          <dgm:bulletEnabled/>
        </dgm:presLayoutVars>
      </dgm:prSet>
      <dgm:spPr/>
    </dgm:pt>
    <dgm:pt modelId="{8C12675A-AE75-FB4A-B2F3-7084B8767590}" type="pres">
      <dgm:prSet presAssocID="{CAA70CC4-23F8-4D83-9A1F-A7854F47DEC4}" presName="bottomLine" presStyleLbl="alignNode1" presStyleIdx="7" presStyleCnt="8">
        <dgm:presLayoutVars/>
      </dgm:prSet>
      <dgm:spPr/>
    </dgm:pt>
    <dgm:pt modelId="{42C6E9C4-1EF5-3B47-94BB-D9819CD8DD40}" type="pres">
      <dgm:prSet presAssocID="{CAA70CC4-23F8-4D83-9A1F-A7854F47DEC4}" presName="nodeText" presStyleLbl="bgAccFollowNode1" presStyleIdx="3" presStyleCnt="4">
        <dgm:presLayoutVars>
          <dgm:bulletEnabled val="1"/>
        </dgm:presLayoutVars>
      </dgm:prSet>
      <dgm:spPr/>
    </dgm:pt>
  </dgm:ptLst>
  <dgm:cxnLst>
    <dgm:cxn modelId="{EFC4AC11-38AE-C042-BCAB-E4B2C8F17A65}" type="presOf" srcId="{B7FFAD84-57CB-49D1-841E-1241C420A2B3}" destId="{17B12DDF-40EF-8C4A-95F4-78C8685EE08C}" srcOrd="0" destOrd="0" presId="urn:microsoft.com/office/officeart/2016/7/layout/BasicLinearProcessNumbered"/>
    <dgm:cxn modelId="{5DA5411D-CCD0-2A49-A302-430B4278387E}" type="presOf" srcId="{633E3DEC-E277-454F-A6D6-98B9549910CF}" destId="{CADAE737-32BD-874D-8FDA-0D415B0B7547}" srcOrd="0" destOrd="0" presId="urn:microsoft.com/office/officeart/2016/7/layout/BasicLinearProcessNumbered"/>
    <dgm:cxn modelId="{E7B64A28-E721-E047-81EE-2CAE5FABF2DB}" type="presOf" srcId="{DE4355B9-EF07-44A1-9B63-279812CA205C}" destId="{2791C676-6BFE-974D-8716-78A672E20766}" srcOrd="0" destOrd="0" presId="urn:microsoft.com/office/officeart/2016/7/layout/BasicLinearProcessNumbered"/>
    <dgm:cxn modelId="{3F1F423D-E3AE-E447-9C8E-9ADDC71AD4BC}" type="presOf" srcId="{CAA70CC4-23F8-4D83-9A1F-A7854F47DEC4}" destId="{42C6E9C4-1EF5-3B47-94BB-D9819CD8DD40}" srcOrd="1" destOrd="0" presId="urn:microsoft.com/office/officeart/2016/7/layout/BasicLinearProcessNumbered"/>
    <dgm:cxn modelId="{98D5A23D-4E7E-C842-B284-B99E33D567CF}" type="presOf" srcId="{71BA8F83-AA84-4AF5-BF68-FDBBFE4FD2CE}" destId="{D4B719D9-B6E6-F440-B843-EB57ABCAB269}" srcOrd="0"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3CE3F455-3994-3B44-8E0C-7B15D02923E7}" type="presOf" srcId="{71BA8F83-AA84-4AF5-BF68-FDBBFE4FD2CE}" destId="{2E7448E8-6F41-5E49-BF3C-5EFF9B105BED}" srcOrd="1" destOrd="0" presId="urn:microsoft.com/office/officeart/2016/7/layout/BasicLinearProcessNumbered"/>
    <dgm:cxn modelId="{0B132F67-5433-7444-BF46-6A0BAA924A75}" type="presOf" srcId="{B7FFAD84-57CB-49D1-841E-1241C420A2B3}" destId="{9700A8E2-369B-344C-8C59-7FBE10E08C00}" srcOrd="1" destOrd="0" presId="urn:microsoft.com/office/officeart/2016/7/layout/BasicLinearProcessNumbered"/>
    <dgm:cxn modelId="{5E4A2875-A98A-6F4E-A7CF-5F08C6EC037F}" type="presOf" srcId="{6D9F958C-0A80-40A5-8CB0-A82A9B08270A}" destId="{370162F4-DE2C-C14F-B1C2-23E97BAFA263}" srcOrd="0" destOrd="0" presId="urn:microsoft.com/office/officeart/2016/7/layout/BasicLinearProcessNumbered"/>
    <dgm:cxn modelId="{BB00BA8B-B699-7A48-AF81-06876087951D}" type="presOf" srcId="{D259695D-E302-4126-9127-33A0D9621EA4}" destId="{897E5F8B-B65D-DD4A-B5D4-B43EBAE82DA1}" srcOrd="0" destOrd="0" presId="urn:microsoft.com/office/officeart/2016/7/layout/BasicLinearProcessNumbered"/>
    <dgm:cxn modelId="{C25D1491-7CED-B443-80C0-18F1645E119E}" type="presOf" srcId="{1455AE16-809E-4C53-9F18-1B9D10D66D59}" destId="{E72DC9FD-DFE2-5B48-BDF3-8B7E6DDD6F39}" srcOrd="0" destOrd="0" presId="urn:microsoft.com/office/officeart/2016/7/layout/BasicLinearProcessNumbered"/>
    <dgm:cxn modelId="{1E8AA696-8F55-D649-97C5-F5FC5BFE348B}" type="presOf" srcId="{D8147E2B-C836-421C-9D13-4DC040961318}" destId="{7E3F8388-96C8-6145-A2D4-88AF8E0F2008}" srcOrd="0" destOrd="0" presId="urn:microsoft.com/office/officeart/2016/7/layout/BasicLinearProcessNumbered"/>
    <dgm:cxn modelId="{D87322B1-5E0B-9B4C-B538-DCEE68437210}" type="presOf" srcId="{CAA70CC4-23F8-4D83-9A1F-A7854F47DEC4}" destId="{16D2F7B6-B1AC-324A-8BC5-F497B47AB9D1}" srcOrd="0" destOrd="0" presId="urn:microsoft.com/office/officeart/2016/7/layout/BasicLinearProcessNumbered"/>
    <dgm:cxn modelId="{76D962B1-5136-49E0-90B6-ED4EE5D6CA57}" srcId="{6D9F958C-0A80-40A5-8CB0-A82A9B08270A}" destId="{CAA70CC4-23F8-4D83-9A1F-A7854F47DEC4}" srcOrd="3" destOrd="0" parTransId="{4A219F9A-66C5-47E3-BF1A-761FC8DA2978}" sibTransId="{D259695D-E302-4126-9127-33A0D9621EA4}"/>
    <dgm:cxn modelId="{C59614BC-6BCE-5445-8488-3B5CF01B1C96}" type="presOf" srcId="{D8147E2B-C836-421C-9D13-4DC040961318}" destId="{2D505B3E-29F8-9A4D-A9CF-7F13D623928C}" srcOrd="1" destOrd="0" presId="urn:microsoft.com/office/officeart/2016/7/layout/BasicLinearProcessNumbered"/>
    <dgm:cxn modelId="{D27EB4EF-930E-4090-9FA2-F1A05DB61F41}" srcId="{6D9F958C-0A80-40A5-8CB0-A82A9B08270A}" destId="{71BA8F83-AA84-4AF5-BF68-FDBBFE4FD2CE}" srcOrd="1" destOrd="0" parTransId="{B2CC9548-E065-4B60-A746-52FDEB7F3FFA}" sibTransId="{DE4355B9-EF07-44A1-9B63-279812CA205C}"/>
    <dgm:cxn modelId="{4402ABFD-EFC9-49F3-948F-029B056A8FE2}" srcId="{6D9F958C-0A80-40A5-8CB0-A82A9B08270A}" destId="{B7FFAD84-57CB-49D1-841E-1241C420A2B3}" srcOrd="2" destOrd="0" parTransId="{D9B6AFF5-C74A-4174-910A-7F0EF57FE0D9}" sibTransId="{1455AE16-809E-4C53-9F18-1B9D10D66D59}"/>
    <dgm:cxn modelId="{C8461105-9981-9F4C-B885-0AD9EA84F42A}" type="presParOf" srcId="{370162F4-DE2C-C14F-B1C2-23E97BAFA263}" destId="{57CB0694-B7CB-2F48-B4DF-2F1A11548353}" srcOrd="0" destOrd="0" presId="urn:microsoft.com/office/officeart/2016/7/layout/BasicLinearProcessNumbered"/>
    <dgm:cxn modelId="{449105EA-24AB-084B-820A-4275DFAB303E}" type="presParOf" srcId="{57CB0694-B7CB-2F48-B4DF-2F1A11548353}" destId="{7E3F8388-96C8-6145-A2D4-88AF8E0F2008}" srcOrd="0" destOrd="0" presId="urn:microsoft.com/office/officeart/2016/7/layout/BasicLinearProcessNumbered"/>
    <dgm:cxn modelId="{AC6E002A-58EC-AF48-9CBC-8687E75C04DD}" type="presParOf" srcId="{57CB0694-B7CB-2F48-B4DF-2F1A11548353}" destId="{CADAE737-32BD-874D-8FDA-0D415B0B7547}" srcOrd="1" destOrd="0" presId="urn:microsoft.com/office/officeart/2016/7/layout/BasicLinearProcessNumbered"/>
    <dgm:cxn modelId="{3311D1AC-F66D-7142-B3D0-969BCD950188}" type="presParOf" srcId="{57CB0694-B7CB-2F48-B4DF-2F1A11548353}" destId="{CC0F4E2F-5A63-DD44-BBDA-3D6341CC21E2}" srcOrd="2" destOrd="0" presId="urn:microsoft.com/office/officeart/2016/7/layout/BasicLinearProcessNumbered"/>
    <dgm:cxn modelId="{1A831A84-1094-5649-A277-C1763C70F2A5}" type="presParOf" srcId="{57CB0694-B7CB-2F48-B4DF-2F1A11548353}" destId="{2D505B3E-29F8-9A4D-A9CF-7F13D623928C}" srcOrd="3" destOrd="0" presId="urn:microsoft.com/office/officeart/2016/7/layout/BasicLinearProcessNumbered"/>
    <dgm:cxn modelId="{3F9B18D9-7C7B-5346-8A9D-EC06A36AFD9F}" type="presParOf" srcId="{370162F4-DE2C-C14F-B1C2-23E97BAFA263}" destId="{71839901-90F3-8B41-A177-C5AEA68BAA10}" srcOrd="1" destOrd="0" presId="urn:microsoft.com/office/officeart/2016/7/layout/BasicLinearProcessNumbered"/>
    <dgm:cxn modelId="{038BD17C-89AF-2D48-B8AE-DFA0E8620556}" type="presParOf" srcId="{370162F4-DE2C-C14F-B1C2-23E97BAFA263}" destId="{C49FA6BF-19F3-1845-A552-E860756261AC}" srcOrd="2" destOrd="0" presId="urn:microsoft.com/office/officeart/2016/7/layout/BasicLinearProcessNumbered"/>
    <dgm:cxn modelId="{FC00A27B-5D7D-274F-960B-B2B4BFED6D66}" type="presParOf" srcId="{C49FA6BF-19F3-1845-A552-E860756261AC}" destId="{D4B719D9-B6E6-F440-B843-EB57ABCAB269}" srcOrd="0" destOrd="0" presId="urn:microsoft.com/office/officeart/2016/7/layout/BasicLinearProcessNumbered"/>
    <dgm:cxn modelId="{3AEF068B-6420-B642-BCCB-197242A366EC}" type="presParOf" srcId="{C49FA6BF-19F3-1845-A552-E860756261AC}" destId="{2791C676-6BFE-974D-8716-78A672E20766}" srcOrd="1" destOrd="0" presId="urn:microsoft.com/office/officeart/2016/7/layout/BasicLinearProcessNumbered"/>
    <dgm:cxn modelId="{D2E2FB6C-FD59-5C41-AABD-D03BA1D04860}" type="presParOf" srcId="{C49FA6BF-19F3-1845-A552-E860756261AC}" destId="{5F264D60-B46E-A54F-A6E0-1E7569A2F697}" srcOrd="2" destOrd="0" presId="urn:microsoft.com/office/officeart/2016/7/layout/BasicLinearProcessNumbered"/>
    <dgm:cxn modelId="{924EBB23-7D87-D144-A045-E91CB46B8863}" type="presParOf" srcId="{C49FA6BF-19F3-1845-A552-E860756261AC}" destId="{2E7448E8-6F41-5E49-BF3C-5EFF9B105BED}" srcOrd="3" destOrd="0" presId="urn:microsoft.com/office/officeart/2016/7/layout/BasicLinearProcessNumbered"/>
    <dgm:cxn modelId="{A01389FD-B106-3840-91DB-9FAA6AFA8797}" type="presParOf" srcId="{370162F4-DE2C-C14F-B1C2-23E97BAFA263}" destId="{DCF2128F-F27A-8A4D-8E38-888F58B322A8}" srcOrd="3" destOrd="0" presId="urn:microsoft.com/office/officeart/2016/7/layout/BasicLinearProcessNumbered"/>
    <dgm:cxn modelId="{E563C282-9621-0A46-AA8B-92E67A0430F3}" type="presParOf" srcId="{370162F4-DE2C-C14F-B1C2-23E97BAFA263}" destId="{8C3B486A-AF26-A84C-947F-F5BD0BA6311A}" srcOrd="4" destOrd="0" presId="urn:microsoft.com/office/officeart/2016/7/layout/BasicLinearProcessNumbered"/>
    <dgm:cxn modelId="{F94BEA74-320A-8549-A45C-4BB7AFF7FD3E}" type="presParOf" srcId="{8C3B486A-AF26-A84C-947F-F5BD0BA6311A}" destId="{17B12DDF-40EF-8C4A-95F4-78C8685EE08C}" srcOrd="0" destOrd="0" presId="urn:microsoft.com/office/officeart/2016/7/layout/BasicLinearProcessNumbered"/>
    <dgm:cxn modelId="{9F8815A6-8166-E747-B7DA-C5F2B2FC75A4}" type="presParOf" srcId="{8C3B486A-AF26-A84C-947F-F5BD0BA6311A}" destId="{E72DC9FD-DFE2-5B48-BDF3-8B7E6DDD6F39}" srcOrd="1" destOrd="0" presId="urn:microsoft.com/office/officeart/2016/7/layout/BasicLinearProcessNumbered"/>
    <dgm:cxn modelId="{B7691A18-F182-7A4C-A4C2-40AE0B0E682A}" type="presParOf" srcId="{8C3B486A-AF26-A84C-947F-F5BD0BA6311A}" destId="{5EC86EFB-B031-A846-B50C-07DBB2EDB442}" srcOrd="2" destOrd="0" presId="urn:microsoft.com/office/officeart/2016/7/layout/BasicLinearProcessNumbered"/>
    <dgm:cxn modelId="{0B7D18D2-4AC7-8843-A7F2-3DF6B55D95A7}" type="presParOf" srcId="{8C3B486A-AF26-A84C-947F-F5BD0BA6311A}" destId="{9700A8E2-369B-344C-8C59-7FBE10E08C00}" srcOrd="3" destOrd="0" presId="urn:microsoft.com/office/officeart/2016/7/layout/BasicLinearProcessNumbered"/>
    <dgm:cxn modelId="{BE70B697-7244-B249-A18E-3EAD6D6B5D6E}" type="presParOf" srcId="{370162F4-DE2C-C14F-B1C2-23E97BAFA263}" destId="{5303CF96-65AE-6246-A35B-2E101A4B3451}" srcOrd="5" destOrd="0" presId="urn:microsoft.com/office/officeart/2016/7/layout/BasicLinearProcessNumbered"/>
    <dgm:cxn modelId="{94C05C9B-F088-604B-9FA6-FF597D374811}" type="presParOf" srcId="{370162F4-DE2C-C14F-B1C2-23E97BAFA263}" destId="{D575D9FF-0B0A-B747-9108-1BB9D7F4EE0D}" srcOrd="6" destOrd="0" presId="urn:microsoft.com/office/officeart/2016/7/layout/BasicLinearProcessNumbered"/>
    <dgm:cxn modelId="{1BEBEDA2-88E1-B140-A8AA-2C7E1AB34C85}" type="presParOf" srcId="{D575D9FF-0B0A-B747-9108-1BB9D7F4EE0D}" destId="{16D2F7B6-B1AC-324A-8BC5-F497B47AB9D1}" srcOrd="0" destOrd="0" presId="urn:microsoft.com/office/officeart/2016/7/layout/BasicLinearProcessNumbered"/>
    <dgm:cxn modelId="{FA0DBDCA-6301-4D43-A797-09CD231917CC}" type="presParOf" srcId="{D575D9FF-0B0A-B747-9108-1BB9D7F4EE0D}" destId="{897E5F8B-B65D-DD4A-B5D4-B43EBAE82DA1}" srcOrd="1" destOrd="0" presId="urn:microsoft.com/office/officeart/2016/7/layout/BasicLinearProcessNumbered"/>
    <dgm:cxn modelId="{89ED9C72-0815-7845-957B-E605D4DB19B5}" type="presParOf" srcId="{D575D9FF-0B0A-B747-9108-1BB9D7F4EE0D}" destId="{8C12675A-AE75-FB4A-B2F3-7084B8767590}" srcOrd="2" destOrd="0" presId="urn:microsoft.com/office/officeart/2016/7/layout/BasicLinearProcessNumbered"/>
    <dgm:cxn modelId="{2F9FE19F-F0E8-CC4E-AA2C-DE72EE720FD9}" type="presParOf" srcId="{D575D9FF-0B0A-B747-9108-1BB9D7F4EE0D}" destId="{42C6E9C4-1EF5-3B47-94BB-D9819CD8DD40}" srcOrd="3" destOrd="0" presId="urn:microsoft.com/office/officeart/2016/7/layout/BasicLinearProcessNumbered"/>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5DC0AE1-FB21-410B-B5C1-5186ED0D9276}" type="doc">
      <dgm:prSet loTypeId="urn:microsoft.com/office/officeart/2008/layout/LinedList" loCatId="list" qsTypeId="urn:microsoft.com/office/officeart/2005/8/quickstyle/simple2" qsCatId="simple" csTypeId="urn:microsoft.com/office/officeart/2005/8/colors/accent0_3" csCatId="mainScheme"/>
      <dgm:spPr/>
      <dgm:t>
        <a:bodyPr/>
        <a:lstStyle/>
        <a:p>
          <a:endParaRPr lang="en-GB"/>
        </a:p>
      </dgm:t>
    </dgm:pt>
    <dgm:pt modelId="{38891A71-831F-42C2-A5BD-D6C2747C48EC}">
      <dgm:prSet/>
      <dgm:spPr/>
      <dgm:t>
        <a:bodyPr/>
        <a:lstStyle/>
        <a:p>
          <a:pPr rtl="0"/>
          <a:r>
            <a:rPr lang="en-GB" dirty="0">
              <a:solidFill>
                <a:schemeClr val="tx1"/>
              </a:solidFill>
            </a:rPr>
            <a:t>Entrepreneurship has become increasingly important for businesses of all sizes around the world.</a:t>
          </a:r>
        </a:p>
      </dgm:t>
    </dgm:pt>
    <dgm:pt modelId="{0AAF0D00-8D96-45F9-9C16-95EDE44DB946}" type="parTrans" cxnId="{8ECD73DA-E0C3-4F3C-ADC4-290EC869AFC9}">
      <dgm:prSet/>
      <dgm:spPr/>
      <dgm:t>
        <a:bodyPr/>
        <a:lstStyle/>
        <a:p>
          <a:endParaRPr lang="en-GB">
            <a:solidFill>
              <a:schemeClr val="tx1"/>
            </a:solidFill>
          </a:endParaRPr>
        </a:p>
      </dgm:t>
    </dgm:pt>
    <dgm:pt modelId="{E4A23279-07DB-4B17-B424-DA4A297ED0D3}" type="sibTrans" cxnId="{8ECD73DA-E0C3-4F3C-ADC4-290EC869AFC9}">
      <dgm:prSet/>
      <dgm:spPr/>
      <dgm:t>
        <a:bodyPr/>
        <a:lstStyle/>
        <a:p>
          <a:endParaRPr lang="en-GB">
            <a:solidFill>
              <a:schemeClr val="tx1"/>
            </a:solidFill>
          </a:endParaRPr>
        </a:p>
      </dgm:t>
    </dgm:pt>
    <dgm:pt modelId="{D63E0E22-9F8E-4F48-B849-08C7D19E7177}">
      <dgm:prSet/>
      <dgm:spPr/>
      <dgm:t>
        <a:bodyPr/>
        <a:lstStyle/>
        <a:p>
          <a:pPr rtl="0"/>
          <a:r>
            <a:rPr lang="en-GB" dirty="0">
              <a:solidFill>
                <a:schemeClr val="tx1"/>
              </a:solidFill>
            </a:rPr>
            <a:t>It opens new opportunities and possibilities for the businesses to create values for themselves and for the society at large.</a:t>
          </a:r>
        </a:p>
      </dgm:t>
    </dgm:pt>
    <dgm:pt modelId="{40B79304-C5B0-42C8-B391-34FDECE04D33}" type="parTrans" cxnId="{A8DB8F9C-63C8-4E1F-B709-1BEB66207460}">
      <dgm:prSet/>
      <dgm:spPr/>
      <dgm:t>
        <a:bodyPr/>
        <a:lstStyle/>
        <a:p>
          <a:endParaRPr lang="en-GB">
            <a:solidFill>
              <a:schemeClr val="tx1"/>
            </a:solidFill>
          </a:endParaRPr>
        </a:p>
      </dgm:t>
    </dgm:pt>
    <dgm:pt modelId="{1BF12D24-13AF-40F0-9BDC-9C2E887E25FD}" type="sibTrans" cxnId="{A8DB8F9C-63C8-4E1F-B709-1BEB66207460}">
      <dgm:prSet/>
      <dgm:spPr/>
      <dgm:t>
        <a:bodyPr/>
        <a:lstStyle/>
        <a:p>
          <a:endParaRPr lang="en-GB">
            <a:solidFill>
              <a:schemeClr val="tx1"/>
            </a:solidFill>
          </a:endParaRPr>
        </a:p>
      </dgm:t>
    </dgm:pt>
    <dgm:pt modelId="{DD658868-3EEE-4BE0-A642-B41C51F2EACF}">
      <dgm:prSet/>
      <dgm:spPr/>
      <dgm:t>
        <a:bodyPr/>
        <a:lstStyle/>
        <a:p>
          <a:pPr rtl="0"/>
          <a:r>
            <a:rPr lang="en-GB" dirty="0">
              <a:solidFill>
                <a:schemeClr val="tx1"/>
              </a:solidFill>
            </a:rPr>
            <a:t>Despite its popularity, studies suggest that the scope of entrepreneurship remains unknown, and therefore the prospects of entrepreneurial activities remains not fully realised.</a:t>
          </a:r>
        </a:p>
      </dgm:t>
    </dgm:pt>
    <dgm:pt modelId="{5911B95A-B10C-4695-981D-5EDD6743EE44}" type="parTrans" cxnId="{06BF728E-FF0A-4295-98FB-5C0487D73514}">
      <dgm:prSet/>
      <dgm:spPr/>
      <dgm:t>
        <a:bodyPr/>
        <a:lstStyle/>
        <a:p>
          <a:endParaRPr lang="en-GB">
            <a:solidFill>
              <a:schemeClr val="tx1"/>
            </a:solidFill>
          </a:endParaRPr>
        </a:p>
      </dgm:t>
    </dgm:pt>
    <dgm:pt modelId="{8CA32822-AC39-474E-A7A6-C79EDC35CBCE}" type="sibTrans" cxnId="{06BF728E-FF0A-4295-98FB-5C0487D73514}">
      <dgm:prSet/>
      <dgm:spPr/>
      <dgm:t>
        <a:bodyPr/>
        <a:lstStyle/>
        <a:p>
          <a:endParaRPr lang="en-GB">
            <a:solidFill>
              <a:schemeClr val="tx1"/>
            </a:solidFill>
          </a:endParaRPr>
        </a:p>
      </dgm:t>
    </dgm:pt>
    <dgm:pt modelId="{3E39450F-F447-4F8A-820C-465243828ED4}">
      <dgm:prSet/>
      <dgm:spPr/>
      <dgm:t>
        <a:bodyPr/>
        <a:lstStyle/>
        <a:p>
          <a:pPr rtl="0"/>
          <a:r>
            <a:rPr lang="en-GB" dirty="0">
              <a:solidFill>
                <a:schemeClr val="tx1"/>
              </a:solidFill>
            </a:rPr>
            <a:t>This chapter highlights some aspects concerning the concept of entrepreneur, entrepreneurship, entrepreneurial process and finally the entrepreneurship opportunities and challenges.</a:t>
          </a:r>
        </a:p>
      </dgm:t>
    </dgm:pt>
    <dgm:pt modelId="{529E0B28-DA1D-4E8A-87DB-85F454798977}" type="parTrans" cxnId="{682F58C2-4162-488A-BD03-039C91303D76}">
      <dgm:prSet/>
      <dgm:spPr/>
      <dgm:t>
        <a:bodyPr/>
        <a:lstStyle/>
        <a:p>
          <a:endParaRPr lang="en-GB">
            <a:solidFill>
              <a:schemeClr val="tx1"/>
            </a:solidFill>
          </a:endParaRPr>
        </a:p>
      </dgm:t>
    </dgm:pt>
    <dgm:pt modelId="{CD730F29-ED91-4022-A384-B8B3783232CE}" type="sibTrans" cxnId="{682F58C2-4162-488A-BD03-039C91303D76}">
      <dgm:prSet/>
      <dgm:spPr/>
      <dgm:t>
        <a:bodyPr/>
        <a:lstStyle/>
        <a:p>
          <a:endParaRPr lang="en-GB">
            <a:solidFill>
              <a:schemeClr val="tx1"/>
            </a:solidFill>
          </a:endParaRPr>
        </a:p>
      </dgm:t>
    </dgm:pt>
    <dgm:pt modelId="{3FEFD214-11FE-834E-9490-40104939E4D9}" type="pres">
      <dgm:prSet presAssocID="{55DC0AE1-FB21-410B-B5C1-5186ED0D9276}" presName="vert0" presStyleCnt="0">
        <dgm:presLayoutVars>
          <dgm:dir/>
          <dgm:animOne val="branch"/>
          <dgm:animLvl val="lvl"/>
        </dgm:presLayoutVars>
      </dgm:prSet>
      <dgm:spPr/>
    </dgm:pt>
    <dgm:pt modelId="{90BDA587-006D-B346-A22A-923E9943CDEC}" type="pres">
      <dgm:prSet presAssocID="{38891A71-831F-42C2-A5BD-D6C2747C48EC}" presName="thickLine" presStyleLbl="alignNode1" presStyleIdx="0" presStyleCnt="4"/>
      <dgm:spPr/>
    </dgm:pt>
    <dgm:pt modelId="{30B637AD-667E-2D48-A37A-67E0F478A549}" type="pres">
      <dgm:prSet presAssocID="{38891A71-831F-42C2-A5BD-D6C2747C48EC}" presName="horz1" presStyleCnt="0"/>
      <dgm:spPr/>
    </dgm:pt>
    <dgm:pt modelId="{6B936FB1-0785-DA40-A753-77FA89505E6C}" type="pres">
      <dgm:prSet presAssocID="{38891A71-831F-42C2-A5BD-D6C2747C48EC}" presName="tx1" presStyleLbl="revTx" presStyleIdx="0" presStyleCnt="4"/>
      <dgm:spPr/>
    </dgm:pt>
    <dgm:pt modelId="{5A375A07-43DA-4946-A72C-858586C9C2A5}" type="pres">
      <dgm:prSet presAssocID="{38891A71-831F-42C2-A5BD-D6C2747C48EC}" presName="vert1" presStyleCnt="0"/>
      <dgm:spPr/>
    </dgm:pt>
    <dgm:pt modelId="{3B819BDF-032E-0648-B8E6-25AFE9034C89}" type="pres">
      <dgm:prSet presAssocID="{D63E0E22-9F8E-4F48-B849-08C7D19E7177}" presName="thickLine" presStyleLbl="alignNode1" presStyleIdx="1" presStyleCnt="4"/>
      <dgm:spPr/>
    </dgm:pt>
    <dgm:pt modelId="{2D850DB9-6212-EB4E-94B3-A0F052528E21}" type="pres">
      <dgm:prSet presAssocID="{D63E0E22-9F8E-4F48-B849-08C7D19E7177}" presName="horz1" presStyleCnt="0"/>
      <dgm:spPr/>
    </dgm:pt>
    <dgm:pt modelId="{08B197B7-B912-6D41-8B12-E8D71BC9069A}" type="pres">
      <dgm:prSet presAssocID="{D63E0E22-9F8E-4F48-B849-08C7D19E7177}" presName="tx1" presStyleLbl="revTx" presStyleIdx="1" presStyleCnt="4"/>
      <dgm:spPr/>
    </dgm:pt>
    <dgm:pt modelId="{843FBBEA-A90B-6544-8D0D-373C6091D326}" type="pres">
      <dgm:prSet presAssocID="{D63E0E22-9F8E-4F48-B849-08C7D19E7177}" presName="vert1" presStyleCnt="0"/>
      <dgm:spPr/>
    </dgm:pt>
    <dgm:pt modelId="{18F44FCA-B78D-214D-8961-B270569B4949}" type="pres">
      <dgm:prSet presAssocID="{DD658868-3EEE-4BE0-A642-B41C51F2EACF}" presName="thickLine" presStyleLbl="alignNode1" presStyleIdx="2" presStyleCnt="4"/>
      <dgm:spPr/>
    </dgm:pt>
    <dgm:pt modelId="{624C026A-336F-0643-BBDB-C4B8FDF88A76}" type="pres">
      <dgm:prSet presAssocID="{DD658868-3EEE-4BE0-A642-B41C51F2EACF}" presName="horz1" presStyleCnt="0"/>
      <dgm:spPr/>
    </dgm:pt>
    <dgm:pt modelId="{22AD10E2-38B1-9241-B623-E1C55A11B886}" type="pres">
      <dgm:prSet presAssocID="{DD658868-3EEE-4BE0-A642-B41C51F2EACF}" presName="tx1" presStyleLbl="revTx" presStyleIdx="2" presStyleCnt="4"/>
      <dgm:spPr/>
    </dgm:pt>
    <dgm:pt modelId="{3B2D2396-29D2-8A48-81A2-62C5226B2796}" type="pres">
      <dgm:prSet presAssocID="{DD658868-3EEE-4BE0-A642-B41C51F2EACF}" presName="vert1" presStyleCnt="0"/>
      <dgm:spPr/>
    </dgm:pt>
    <dgm:pt modelId="{5F623414-108E-AF4B-B159-F9D2347977CA}" type="pres">
      <dgm:prSet presAssocID="{3E39450F-F447-4F8A-820C-465243828ED4}" presName="thickLine" presStyleLbl="alignNode1" presStyleIdx="3" presStyleCnt="4"/>
      <dgm:spPr/>
    </dgm:pt>
    <dgm:pt modelId="{6429B2D7-E4C6-AB4C-93B8-6B426990A8DB}" type="pres">
      <dgm:prSet presAssocID="{3E39450F-F447-4F8A-820C-465243828ED4}" presName="horz1" presStyleCnt="0"/>
      <dgm:spPr/>
    </dgm:pt>
    <dgm:pt modelId="{05B5948C-2DCF-B44D-80F4-0386F762D2E2}" type="pres">
      <dgm:prSet presAssocID="{3E39450F-F447-4F8A-820C-465243828ED4}" presName="tx1" presStyleLbl="revTx" presStyleIdx="3" presStyleCnt="4"/>
      <dgm:spPr/>
    </dgm:pt>
    <dgm:pt modelId="{1A9BED44-BA7C-464F-B02A-913D62465D8A}" type="pres">
      <dgm:prSet presAssocID="{3E39450F-F447-4F8A-820C-465243828ED4}" presName="vert1" presStyleCnt="0"/>
      <dgm:spPr/>
    </dgm:pt>
  </dgm:ptLst>
  <dgm:cxnLst>
    <dgm:cxn modelId="{FD4BD213-0B7A-8342-801D-2481699BBDEE}" type="presOf" srcId="{55DC0AE1-FB21-410B-B5C1-5186ED0D9276}" destId="{3FEFD214-11FE-834E-9490-40104939E4D9}" srcOrd="0" destOrd="0" presId="urn:microsoft.com/office/officeart/2008/layout/LinedList"/>
    <dgm:cxn modelId="{BE20603E-BE9C-CD45-87CB-A386FE48BC8F}" type="presOf" srcId="{38891A71-831F-42C2-A5BD-D6C2747C48EC}" destId="{6B936FB1-0785-DA40-A753-77FA89505E6C}" srcOrd="0" destOrd="0" presId="urn:microsoft.com/office/officeart/2008/layout/LinedList"/>
    <dgm:cxn modelId="{8B913A4A-4F58-0D4A-81F7-84B9748826CF}" type="presOf" srcId="{DD658868-3EEE-4BE0-A642-B41C51F2EACF}" destId="{22AD10E2-38B1-9241-B623-E1C55A11B886}" srcOrd="0" destOrd="0" presId="urn:microsoft.com/office/officeart/2008/layout/LinedList"/>
    <dgm:cxn modelId="{ED8FB653-F96E-3A4F-9ACD-372AE3C36CDB}" type="presOf" srcId="{D63E0E22-9F8E-4F48-B849-08C7D19E7177}" destId="{08B197B7-B912-6D41-8B12-E8D71BC9069A}" srcOrd="0" destOrd="0" presId="urn:microsoft.com/office/officeart/2008/layout/LinedList"/>
    <dgm:cxn modelId="{06BF728E-FF0A-4295-98FB-5C0487D73514}" srcId="{55DC0AE1-FB21-410B-B5C1-5186ED0D9276}" destId="{DD658868-3EEE-4BE0-A642-B41C51F2EACF}" srcOrd="2" destOrd="0" parTransId="{5911B95A-B10C-4695-981D-5EDD6743EE44}" sibTransId="{8CA32822-AC39-474E-A7A6-C79EDC35CBCE}"/>
    <dgm:cxn modelId="{A8DB8F9C-63C8-4E1F-B709-1BEB66207460}" srcId="{55DC0AE1-FB21-410B-B5C1-5186ED0D9276}" destId="{D63E0E22-9F8E-4F48-B849-08C7D19E7177}" srcOrd="1" destOrd="0" parTransId="{40B79304-C5B0-42C8-B391-34FDECE04D33}" sibTransId="{1BF12D24-13AF-40F0-9BDC-9C2E887E25FD}"/>
    <dgm:cxn modelId="{C90693AC-F1D1-C142-87E0-ED29F19E1DC7}" type="presOf" srcId="{3E39450F-F447-4F8A-820C-465243828ED4}" destId="{05B5948C-2DCF-B44D-80F4-0386F762D2E2}" srcOrd="0" destOrd="0" presId="urn:microsoft.com/office/officeart/2008/layout/LinedList"/>
    <dgm:cxn modelId="{682F58C2-4162-488A-BD03-039C91303D76}" srcId="{55DC0AE1-FB21-410B-B5C1-5186ED0D9276}" destId="{3E39450F-F447-4F8A-820C-465243828ED4}" srcOrd="3" destOrd="0" parTransId="{529E0B28-DA1D-4E8A-87DB-85F454798977}" sibTransId="{CD730F29-ED91-4022-A384-B8B3783232CE}"/>
    <dgm:cxn modelId="{8ECD73DA-E0C3-4F3C-ADC4-290EC869AFC9}" srcId="{55DC0AE1-FB21-410B-B5C1-5186ED0D9276}" destId="{38891A71-831F-42C2-A5BD-D6C2747C48EC}" srcOrd="0" destOrd="0" parTransId="{0AAF0D00-8D96-45F9-9C16-95EDE44DB946}" sibTransId="{E4A23279-07DB-4B17-B424-DA4A297ED0D3}"/>
    <dgm:cxn modelId="{C4DD9336-631B-F542-8E22-5F96F122A8DF}" type="presParOf" srcId="{3FEFD214-11FE-834E-9490-40104939E4D9}" destId="{90BDA587-006D-B346-A22A-923E9943CDEC}" srcOrd="0" destOrd="0" presId="urn:microsoft.com/office/officeart/2008/layout/LinedList"/>
    <dgm:cxn modelId="{EC9CA935-9CB6-4B49-8E44-2C52D6B769B2}" type="presParOf" srcId="{3FEFD214-11FE-834E-9490-40104939E4D9}" destId="{30B637AD-667E-2D48-A37A-67E0F478A549}" srcOrd="1" destOrd="0" presId="urn:microsoft.com/office/officeart/2008/layout/LinedList"/>
    <dgm:cxn modelId="{CB0986D5-688C-6442-AE12-2142A89C7A4D}" type="presParOf" srcId="{30B637AD-667E-2D48-A37A-67E0F478A549}" destId="{6B936FB1-0785-DA40-A753-77FA89505E6C}" srcOrd="0" destOrd="0" presId="urn:microsoft.com/office/officeart/2008/layout/LinedList"/>
    <dgm:cxn modelId="{B4108D69-3828-3A46-B7AF-59AF21F8E2E5}" type="presParOf" srcId="{30B637AD-667E-2D48-A37A-67E0F478A549}" destId="{5A375A07-43DA-4946-A72C-858586C9C2A5}" srcOrd="1" destOrd="0" presId="urn:microsoft.com/office/officeart/2008/layout/LinedList"/>
    <dgm:cxn modelId="{71309352-BAFB-E04E-9E03-C17B770FDB64}" type="presParOf" srcId="{3FEFD214-11FE-834E-9490-40104939E4D9}" destId="{3B819BDF-032E-0648-B8E6-25AFE9034C89}" srcOrd="2" destOrd="0" presId="urn:microsoft.com/office/officeart/2008/layout/LinedList"/>
    <dgm:cxn modelId="{655CC549-7196-4643-A8AA-DDDD432AFD88}" type="presParOf" srcId="{3FEFD214-11FE-834E-9490-40104939E4D9}" destId="{2D850DB9-6212-EB4E-94B3-A0F052528E21}" srcOrd="3" destOrd="0" presId="urn:microsoft.com/office/officeart/2008/layout/LinedList"/>
    <dgm:cxn modelId="{6DE569A2-6A6F-8A46-B9DD-FDBAD54B4000}" type="presParOf" srcId="{2D850DB9-6212-EB4E-94B3-A0F052528E21}" destId="{08B197B7-B912-6D41-8B12-E8D71BC9069A}" srcOrd="0" destOrd="0" presId="urn:microsoft.com/office/officeart/2008/layout/LinedList"/>
    <dgm:cxn modelId="{6A481F03-87DD-F94E-ABC5-08E45946890B}" type="presParOf" srcId="{2D850DB9-6212-EB4E-94B3-A0F052528E21}" destId="{843FBBEA-A90B-6544-8D0D-373C6091D326}" srcOrd="1" destOrd="0" presId="urn:microsoft.com/office/officeart/2008/layout/LinedList"/>
    <dgm:cxn modelId="{31CCF0CC-F629-9345-B42F-130C09833826}" type="presParOf" srcId="{3FEFD214-11FE-834E-9490-40104939E4D9}" destId="{18F44FCA-B78D-214D-8961-B270569B4949}" srcOrd="4" destOrd="0" presId="urn:microsoft.com/office/officeart/2008/layout/LinedList"/>
    <dgm:cxn modelId="{C1CCB120-0186-3142-AA44-1E502206F5E5}" type="presParOf" srcId="{3FEFD214-11FE-834E-9490-40104939E4D9}" destId="{624C026A-336F-0643-BBDB-C4B8FDF88A76}" srcOrd="5" destOrd="0" presId="urn:microsoft.com/office/officeart/2008/layout/LinedList"/>
    <dgm:cxn modelId="{F495CA5B-2095-BD42-908D-263D297945EE}" type="presParOf" srcId="{624C026A-336F-0643-BBDB-C4B8FDF88A76}" destId="{22AD10E2-38B1-9241-B623-E1C55A11B886}" srcOrd="0" destOrd="0" presId="urn:microsoft.com/office/officeart/2008/layout/LinedList"/>
    <dgm:cxn modelId="{54265DB0-38A6-4C4C-8665-4645342BFF20}" type="presParOf" srcId="{624C026A-336F-0643-BBDB-C4B8FDF88A76}" destId="{3B2D2396-29D2-8A48-81A2-62C5226B2796}" srcOrd="1" destOrd="0" presId="urn:microsoft.com/office/officeart/2008/layout/LinedList"/>
    <dgm:cxn modelId="{B8481508-B03B-6E46-BEF7-821DC39191F0}" type="presParOf" srcId="{3FEFD214-11FE-834E-9490-40104939E4D9}" destId="{5F623414-108E-AF4B-B159-F9D2347977CA}" srcOrd="6" destOrd="0" presId="urn:microsoft.com/office/officeart/2008/layout/LinedList"/>
    <dgm:cxn modelId="{C8E59D08-4FDE-AF46-9622-4F11AA8A2685}" type="presParOf" srcId="{3FEFD214-11FE-834E-9490-40104939E4D9}" destId="{6429B2D7-E4C6-AB4C-93B8-6B426990A8DB}" srcOrd="7" destOrd="0" presId="urn:microsoft.com/office/officeart/2008/layout/LinedList"/>
    <dgm:cxn modelId="{03D59D42-A995-A849-A07F-D99A3EF242D5}" type="presParOf" srcId="{6429B2D7-E4C6-AB4C-93B8-6B426990A8DB}" destId="{05B5948C-2DCF-B44D-80F4-0386F762D2E2}" srcOrd="0" destOrd="0" presId="urn:microsoft.com/office/officeart/2008/layout/LinedList"/>
    <dgm:cxn modelId="{24212B44-ED34-B646-BF78-1B7DC2E011E4}" type="presParOf" srcId="{6429B2D7-E4C6-AB4C-93B8-6B426990A8DB}" destId="{1A9BED44-BA7C-464F-B02A-913D62465D8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5655CA0-E792-42F5-80C8-2D28E6BDD516}" type="doc">
      <dgm:prSet loTypeId="urn:microsoft.com/office/officeart/2009/3/layout/StepUpProcess" loCatId="process" qsTypeId="urn:microsoft.com/office/officeart/2005/8/quickstyle/simple4" qsCatId="simple" csTypeId="urn:microsoft.com/office/officeart/2005/8/colors/colorful4" csCatId="colorful" phldr="1"/>
      <dgm:spPr/>
      <dgm:t>
        <a:bodyPr/>
        <a:lstStyle/>
        <a:p>
          <a:endParaRPr lang="en-GB"/>
        </a:p>
      </dgm:t>
    </dgm:pt>
    <dgm:pt modelId="{C41B33F7-8106-42A1-8D3F-5D1472C07C3C}">
      <dgm:prSet custT="1"/>
      <dgm:spPr/>
      <dgm:t>
        <a:bodyPr/>
        <a:lstStyle/>
        <a:p>
          <a:pPr rtl="0">
            <a:lnSpc>
              <a:spcPct val="100000"/>
            </a:lnSpc>
          </a:pPr>
          <a:r>
            <a:rPr lang="en-GB" sz="2400" dirty="0"/>
            <a:t>“Entrepreneurship is the creation of organisations. In behavioural approaches to the study of entrepreneurship, an entrepreneur is seen as a set of activities involved in organisation creation, while in trait approaches an entrepreneur is a set of personality traits and characteristics” Gartner (1988, p.11) </a:t>
          </a:r>
        </a:p>
      </dgm:t>
    </dgm:pt>
    <dgm:pt modelId="{6E87E6C6-A83F-47EA-8DEC-61F86B1C4E09}" type="parTrans" cxnId="{D44840B0-00C1-4437-B937-D549776D929C}">
      <dgm:prSet/>
      <dgm:spPr/>
      <dgm:t>
        <a:bodyPr/>
        <a:lstStyle/>
        <a:p>
          <a:endParaRPr lang="en-GB"/>
        </a:p>
      </dgm:t>
    </dgm:pt>
    <dgm:pt modelId="{481784D0-F891-4C3C-B3A9-24373800F056}" type="sibTrans" cxnId="{D44840B0-00C1-4437-B937-D549776D929C}">
      <dgm:prSet/>
      <dgm:spPr/>
      <dgm:t>
        <a:bodyPr/>
        <a:lstStyle/>
        <a:p>
          <a:endParaRPr lang="en-GB"/>
        </a:p>
      </dgm:t>
    </dgm:pt>
    <dgm:pt modelId="{DE5FBA83-A82A-440C-9EFF-D2DDC0F8EFF7}" type="pres">
      <dgm:prSet presAssocID="{B5655CA0-E792-42F5-80C8-2D28E6BDD516}" presName="rootnode" presStyleCnt="0">
        <dgm:presLayoutVars>
          <dgm:chMax/>
          <dgm:chPref/>
          <dgm:dir/>
          <dgm:animLvl val="lvl"/>
        </dgm:presLayoutVars>
      </dgm:prSet>
      <dgm:spPr/>
    </dgm:pt>
    <dgm:pt modelId="{691CD80F-3B10-4976-9927-A7FF79255621}" type="pres">
      <dgm:prSet presAssocID="{C41B33F7-8106-42A1-8D3F-5D1472C07C3C}" presName="composite" presStyleCnt="0"/>
      <dgm:spPr/>
    </dgm:pt>
    <dgm:pt modelId="{5A9DC912-C1AB-45CF-842B-1A2E78D7C6F3}" type="pres">
      <dgm:prSet presAssocID="{C41B33F7-8106-42A1-8D3F-5D1472C07C3C}" presName="LShape" presStyleLbl="alignNode1" presStyleIdx="0" presStyleCnt="1" custScaleX="104020" custScaleY="158195" custLinFactNeighborX="-39622" custLinFactNeighborY="7878"/>
      <dgm:spPr/>
    </dgm:pt>
    <dgm:pt modelId="{7DAD7E7C-8B4C-485F-8B3C-FA66F8E8B834}" type="pres">
      <dgm:prSet presAssocID="{C41B33F7-8106-42A1-8D3F-5D1472C07C3C}" presName="ParentText" presStyleLbl="revTx" presStyleIdx="0" presStyleCnt="1" custScaleX="133630" custScaleY="111400" custLinFactNeighborX="-1625" custLinFactNeighborY="16681">
        <dgm:presLayoutVars>
          <dgm:chMax val="0"/>
          <dgm:chPref val="0"/>
          <dgm:bulletEnabled val="1"/>
        </dgm:presLayoutVars>
      </dgm:prSet>
      <dgm:spPr/>
    </dgm:pt>
  </dgm:ptLst>
  <dgm:cxnLst>
    <dgm:cxn modelId="{61DBEF37-D678-47F4-B285-B85802E13309}" type="presOf" srcId="{C41B33F7-8106-42A1-8D3F-5D1472C07C3C}" destId="{7DAD7E7C-8B4C-485F-8B3C-FA66F8E8B834}" srcOrd="0" destOrd="0" presId="urn:microsoft.com/office/officeart/2009/3/layout/StepUpProcess"/>
    <dgm:cxn modelId="{D44840B0-00C1-4437-B937-D549776D929C}" srcId="{B5655CA0-E792-42F5-80C8-2D28E6BDD516}" destId="{C41B33F7-8106-42A1-8D3F-5D1472C07C3C}" srcOrd="0" destOrd="0" parTransId="{6E87E6C6-A83F-47EA-8DEC-61F86B1C4E09}" sibTransId="{481784D0-F891-4C3C-B3A9-24373800F056}"/>
    <dgm:cxn modelId="{AC97C6F2-AA83-4D70-8264-AC8C4072A27E}" type="presOf" srcId="{B5655CA0-E792-42F5-80C8-2D28E6BDD516}" destId="{DE5FBA83-A82A-440C-9EFF-D2DDC0F8EFF7}" srcOrd="0" destOrd="0" presId="urn:microsoft.com/office/officeart/2009/3/layout/StepUpProcess"/>
    <dgm:cxn modelId="{C932A65F-D15E-435E-8B82-2B126FE4F402}" type="presParOf" srcId="{DE5FBA83-A82A-440C-9EFF-D2DDC0F8EFF7}" destId="{691CD80F-3B10-4976-9927-A7FF79255621}" srcOrd="0" destOrd="0" presId="urn:microsoft.com/office/officeart/2009/3/layout/StepUpProcess"/>
    <dgm:cxn modelId="{93054A9F-8C2C-4C61-8306-401812CC9E78}" type="presParOf" srcId="{691CD80F-3B10-4976-9927-A7FF79255621}" destId="{5A9DC912-C1AB-45CF-842B-1A2E78D7C6F3}" srcOrd="0" destOrd="0" presId="urn:microsoft.com/office/officeart/2009/3/layout/StepUpProcess"/>
    <dgm:cxn modelId="{BEC7DE57-CD14-4F44-9DFE-6684DE9D50AC}" type="presParOf" srcId="{691CD80F-3B10-4976-9927-A7FF79255621}" destId="{7DAD7E7C-8B4C-485F-8B3C-FA66F8E8B834}"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78FB061-C406-47B6-B318-D758E3C7EFE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GB"/>
        </a:p>
      </dgm:t>
    </dgm:pt>
    <dgm:pt modelId="{1048144E-3391-4598-AF71-14A87D5E9191}">
      <dgm:prSet custT="1"/>
      <dgm:spPr/>
      <dgm:t>
        <a:bodyPr/>
        <a:lstStyle/>
        <a:p>
          <a:pPr rtl="0"/>
          <a:r>
            <a:rPr lang="en-US" sz="1400" b="1" dirty="0"/>
            <a:t>Entrepreneurs are vision-oriented people </a:t>
          </a:r>
          <a:endParaRPr lang="en-GB" sz="1400" b="1" dirty="0"/>
        </a:p>
      </dgm:t>
    </dgm:pt>
    <dgm:pt modelId="{8AEDDCBB-5F0B-471E-9E3C-C2C47263E982}" type="parTrans" cxnId="{94A58BC2-01D7-4A4B-9437-CAC368F24703}">
      <dgm:prSet/>
      <dgm:spPr/>
      <dgm:t>
        <a:bodyPr/>
        <a:lstStyle/>
        <a:p>
          <a:endParaRPr lang="en-GB" sz="2400" b="1"/>
        </a:p>
      </dgm:t>
    </dgm:pt>
    <dgm:pt modelId="{47DC2E12-4A93-49D5-B275-D5A466CEF7F0}" type="sibTrans" cxnId="{94A58BC2-01D7-4A4B-9437-CAC368F24703}">
      <dgm:prSet/>
      <dgm:spPr/>
      <dgm:t>
        <a:bodyPr/>
        <a:lstStyle/>
        <a:p>
          <a:endParaRPr lang="en-GB" sz="2400" b="1"/>
        </a:p>
      </dgm:t>
    </dgm:pt>
    <dgm:pt modelId="{C4FFF229-E757-4CBE-A2A5-ECBA2F0F3395}">
      <dgm:prSet custT="1"/>
      <dgm:spPr/>
      <dgm:t>
        <a:bodyPr/>
        <a:lstStyle/>
        <a:p>
          <a:pPr rtl="0"/>
          <a:r>
            <a:rPr lang="en-US" sz="1400" b="1"/>
            <a:t>Entrepreneurs have a high need in achievement</a:t>
          </a:r>
          <a:endParaRPr lang="en-GB" sz="1400" b="1"/>
        </a:p>
      </dgm:t>
    </dgm:pt>
    <dgm:pt modelId="{D0DD555B-2073-4C74-8F5B-5F28DA5B2FFC}" type="parTrans" cxnId="{7B5604F0-8742-401F-BD55-B0E7ABB1AD7E}">
      <dgm:prSet/>
      <dgm:spPr/>
      <dgm:t>
        <a:bodyPr/>
        <a:lstStyle/>
        <a:p>
          <a:endParaRPr lang="en-GB" sz="2400" b="1"/>
        </a:p>
      </dgm:t>
    </dgm:pt>
    <dgm:pt modelId="{7C106550-4969-4D6C-A280-B6B3ABDCBCBA}" type="sibTrans" cxnId="{7B5604F0-8742-401F-BD55-B0E7ABB1AD7E}">
      <dgm:prSet/>
      <dgm:spPr/>
      <dgm:t>
        <a:bodyPr/>
        <a:lstStyle/>
        <a:p>
          <a:endParaRPr lang="en-GB" sz="2400" b="1"/>
        </a:p>
      </dgm:t>
    </dgm:pt>
    <dgm:pt modelId="{5F88A0A0-1764-4DB9-8F0D-01E669111005}">
      <dgm:prSet custT="1"/>
      <dgm:spPr/>
      <dgm:t>
        <a:bodyPr/>
        <a:lstStyle/>
        <a:p>
          <a:pPr rtl="0"/>
          <a:r>
            <a:rPr lang="en-US" sz="1400" b="1" dirty="0"/>
            <a:t>Entrepreneurs do not rely on fate or luck, however they try to control their own lives </a:t>
          </a:r>
          <a:endParaRPr lang="en-GB" sz="1400" b="1" dirty="0"/>
        </a:p>
      </dgm:t>
    </dgm:pt>
    <dgm:pt modelId="{FA641790-1A24-4DE6-AC27-2BDE79EEDA1A}" type="parTrans" cxnId="{40F5ECE8-8B10-4260-BC48-282D2273C5D3}">
      <dgm:prSet/>
      <dgm:spPr/>
      <dgm:t>
        <a:bodyPr/>
        <a:lstStyle/>
        <a:p>
          <a:endParaRPr lang="en-GB" sz="2400" b="1"/>
        </a:p>
      </dgm:t>
    </dgm:pt>
    <dgm:pt modelId="{15367489-3E35-4407-993B-1E1348A2522B}" type="sibTrans" cxnId="{40F5ECE8-8B10-4260-BC48-282D2273C5D3}">
      <dgm:prSet/>
      <dgm:spPr/>
      <dgm:t>
        <a:bodyPr/>
        <a:lstStyle/>
        <a:p>
          <a:endParaRPr lang="en-GB" sz="2400" b="1"/>
        </a:p>
      </dgm:t>
    </dgm:pt>
    <dgm:pt modelId="{D2117DEB-DC2E-4E5C-8B94-BFA83248838A}">
      <dgm:prSet custT="1"/>
      <dgm:spPr/>
      <dgm:t>
        <a:bodyPr/>
        <a:lstStyle/>
        <a:p>
          <a:pPr rtl="0"/>
          <a:r>
            <a:rPr lang="en-US" sz="1400" b="1"/>
            <a:t>Entrepreneurs undertake moderate risks, which is why they look for high earning on their investments</a:t>
          </a:r>
          <a:endParaRPr lang="en-GB" sz="1400" b="1"/>
        </a:p>
      </dgm:t>
    </dgm:pt>
    <dgm:pt modelId="{AF1D7F8C-7264-4DD2-AF6E-5B7BBA5818CE}" type="parTrans" cxnId="{0818F14A-04F5-4CAF-B24A-0DEA2DB5D719}">
      <dgm:prSet/>
      <dgm:spPr/>
      <dgm:t>
        <a:bodyPr/>
        <a:lstStyle/>
        <a:p>
          <a:endParaRPr lang="en-GB" sz="2400" b="1"/>
        </a:p>
      </dgm:t>
    </dgm:pt>
    <dgm:pt modelId="{8D13D271-8B39-4E7E-A9E7-F719B5D32D82}" type="sibTrans" cxnId="{0818F14A-04F5-4CAF-B24A-0DEA2DB5D719}">
      <dgm:prSet/>
      <dgm:spPr/>
      <dgm:t>
        <a:bodyPr/>
        <a:lstStyle/>
        <a:p>
          <a:endParaRPr lang="en-GB" sz="2400" b="1"/>
        </a:p>
      </dgm:t>
    </dgm:pt>
    <dgm:pt modelId="{48413895-D313-403C-B48C-DC9BC8BCF75D}">
      <dgm:prSet custT="1"/>
      <dgm:spPr/>
      <dgm:t>
        <a:bodyPr/>
        <a:lstStyle/>
        <a:p>
          <a:pPr rtl="0"/>
          <a:r>
            <a:rPr lang="en-US" sz="1400" b="1" dirty="0"/>
            <a:t>Entrepreneurs have the abilities to deal with several ambiguous situations in their ventures. They face these ambiguous situations and circumstances regularly because they do certain jobs and tasks which are entirely new by nature.</a:t>
          </a:r>
          <a:endParaRPr lang="en-GB" sz="1400" b="1" dirty="0"/>
        </a:p>
      </dgm:t>
    </dgm:pt>
    <dgm:pt modelId="{534CBDB8-F0F7-45E6-8700-26BB8134195C}" type="parTrans" cxnId="{965F11A3-8377-4FB9-8020-E7480953EB35}">
      <dgm:prSet/>
      <dgm:spPr/>
      <dgm:t>
        <a:bodyPr/>
        <a:lstStyle/>
        <a:p>
          <a:endParaRPr lang="en-GB" sz="2400" b="1"/>
        </a:p>
      </dgm:t>
    </dgm:pt>
    <dgm:pt modelId="{6BBD366F-6FF5-4BBF-AB27-F44D16908F23}" type="sibTrans" cxnId="{965F11A3-8377-4FB9-8020-E7480953EB35}">
      <dgm:prSet/>
      <dgm:spPr/>
      <dgm:t>
        <a:bodyPr/>
        <a:lstStyle/>
        <a:p>
          <a:endParaRPr lang="en-GB" sz="2400" b="1"/>
        </a:p>
      </dgm:t>
    </dgm:pt>
    <dgm:pt modelId="{3C190A78-14D6-42B2-85F1-AEDB39AEF775}">
      <dgm:prSet custT="1"/>
      <dgm:spPr/>
      <dgm:t>
        <a:bodyPr/>
        <a:lstStyle/>
        <a:p>
          <a:pPr rtl="0"/>
          <a:r>
            <a:rPr lang="en-US" sz="1400" b="1" dirty="0"/>
            <a:t>Entrepreneurs have the tendency to be productive and efficient with in a given period of time. However, at times, they might be seen as inflexible individuals in team-work.</a:t>
          </a:r>
          <a:endParaRPr lang="en-GB" sz="1400" b="1" dirty="0"/>
        </a:p>
      </dgm:t>
    </dgm:pt>
    <dgm:pt modelId="{17B0A607-C921-439A-9A25-6DD2F54D0A59}" type="parTrans" cxnId="{DD26CF22-B97C-4E57-809E-5FFA382C59B6}">
      <dgm:prSet/>
      <dgm:spPr/>
      <dgm:t>
        <a:bodyPr/>
        <a:lstStyle/>
        <a:p>
          <a:endParaRPr lang="en-GB" sz="2400" b="1"/>
        </a:p>
      </dgm:t>
    </dgm:pt>
    <dgm:pt modelId="{5DABC507-263F-4E04-92F4-3840E222A85C}" type="sibTrans" cxnId="{DD26CF22-B97C-4E57-809E-5FFA382C59B6}">
      <dgm:prSet/>
      <dgm:spPr/>
      <dgm:t>
        <a:bodyPr/>
        <a:lstStyle/>
        <a:p>
          <a:endParaRPr lang="en-GB" sz="2400" b="1"/>
        </a:p>
      </dgm:t>
    </dgm:pt>
    <dgm:pt modelId="{40024AB5-3584-094D-80F2-A5D867FE9F12}" type="pres">
      <dgm:prSet presAssocID="{678FB061-C406-47B6-B318-D758E3C7EFEC}" presName="linear" presStyleCnt="0">
        <dgm:presLayoutVars>
          <dgm:animLvl val="lvl"/>
          <dgm:resizeHandles val="exact"/>
        </dgm:presLayoutVars>
      </dgm:prSet>
      <dgm:spPr/>
    </dgm:pt>
    <dgm:pt modelId="{DC214703-3D2D-C449-A1C1-E06F9DBE8FE1}" type="pres">
      <dgm:prSet presAssocID="{1048144E-3391-4598-AF71-14A87D5E9191}" presName="parentText" presStyleLbl="node1" presStyleIdx="0" presStyleCnt="6" custLinFactY="-37814" custLinFactNeighborX="0" custLinFactNeighborY="-100000">
        <dgm:presLayoutVars>
          <dgm:chMax val="0"/>
          <dgm:bulletEnabled val="1"/>
        </dgm:presLayoutVars>
      </dgm:prSet>
      <dgm:spPr/>
    </dgm:pt>
    <dgm:pt modelId="{4A70A3A6-0133-9F4E-9C5C-52A74B888694}" type="pres">
      <dgm:prSet presAssocID="{47DC2E12-4A93-49D5-B275-D5A466CEF7F0}" presName="spacer" presStyleCnt="0"/>
      <dgm:spPr/>
    </dgm:pt>
    <dgm:pt modelId="{7C6ED516-8E88-1643-8BE1-AFD9F6D0AFF8}" type="pres">
      <dgm:prSet presAssocID="{C4FFF229-E757-4CBE-A2A5-ECBA2F0F3395}" presName="parentText" presStyleLbl="node1" presStyleIdx="1" presStyleCnt="6" custLinFactY="-29917" custLinFactNeighborX="0" custLinFactNeighborY="-100000">
        <dgm:presLayoutVars>
          <dgm:chMax val="0"/>
          <dgm:bulletEnabled val="1"/>
        </dgm:presLayoutVars>
      </dgm:prSet>
      <dgm:spPr/>
    </dgm:pt>
    <dgm:pt modelId="{F8ACB1DB-7632-4246-84EA-DF6368EBE768}" type="pres">
      <dgm:prSet presAssocID="{7C106550-4969-4D6C-A280-B6B3ABDCBCBA}" presName="spacer" presStyleCnt="0"/>
      <dgm:spPr/>
    </dgm:pt>
    <dgm:pt modelId="{CD2CBCE7-995E-8A41-8FB5-1C5B8C5E16B5}" type="pres">
      <dgm:prSet presAssocID="{5F88A0A0-1764-4DB9-8F0D-01E669111005}" presName="parentText" presStyleLbl="node1" presStyleIdx="2" presStyleCnt="6" custLinFactY="-17243" custLinFactNeighborX="0" custLinFactNeighborY="-100000">
        <dgm:presLayoutVars>
          <dgm:chMax val="0"/>
          <dgm:bulletEnabled val="1"/>
        </dgm:presLayoutVars>
      </dgm:prSet>
      <dgm:spPr/>
    </dgm:pt>
    <dgm:pt modelId="{A7A7EDEA-01BD-474D-9C6D-F8FF72F79C49}" type="pres">
      <dgm:prSet presAssocID="{15367489-3E35-4407-993B-1E1348A2522B}" presName="spacer" presStyleCnt="0"/>
      <dgm:spPr/>
    </dgm:pt>
    <dgm:pt modelId="{5AA668C1-ABEE-1843-A593-9E45AACD438B}" type="pres">
      <dgm:prSet presAssocID="{D2117DEB-DC2E-4E5C-8B94-BFA83248838A}" presName="parentText" presStyleLbl="node1" presStyleIdx="3" presStyleCnt="6" custLinFactY="-15184" custLinFactNeighborX="10" custLinFactNeighborY="-100000">
        <dgm:presLayoutVars>
          <dgm:chMax val="0"/>
          <dgm:bulletEnabled val="1"/>
        </dgm:presLayoutVars>
      </dgm:prSet>
      <dgm:spPr/>
    </dgm:pt>
    <dgm:pt modelId="{7A612F9F-A4FF-3F4D-8BC4-B2A5199E274A}" type="pres">
      <dgm:prSet presAssocID="{8D13D271-8B39-4E7E-A9E7-F719B5D32D82}" presName="spacer" presStyleCnt="0"/>
      <dgm:spPr/>
    </dgm:pt>
    <dgm:pt modelId="{468BFC7D-89EB-1946-B568-3AB387FE3CF5}" type="pres">
      <dgm:prSet presAssocID="{48413895-D313-403C-B48C-DC9BC8BCF75D}" presName="parentText" presStyleLbl="node1" presStyleIdx="4" presStyleCnt="6" custScaleY="171126">
        <dgm:presLayoutVars>
          <dgm:chMax val="0"/>
          <dgm:bulletEnabled val="1"/>
        </dgm:presLayoutVars>
      </dgm:prSet>
      <dgm:spPr/>
    </dgm:pt>
    <dgm:pt modelId="{B5B14990-761B-D843-BE93-A63F4394DA97}" type="pres">
      <dgm:prSet presAssocID="{6BBD366F-6FF5-4BBF-AB27-F44D16908F23}" presName="spacer" presStyleCnt="0"/>
      <dgm:spPr/>
    </dgm:pt>
    <dgm:pt modelId="{8FAB87D3-11AA-BF42-8DD4-39F7F1A20A90}" type="pres">
      <dgm:prSet presAssocID="{3C190A78-14D6-42B2-85F1-AEDB39AEF775}" presName="parentText" presStyleLbl="node1" presStyleIdx="5" presStyleCnt="6" custLinFactY="6386" custLinFactNeighborX="0" custLinFactNeighborY="100000">
        <dgm:presLayoutVars>
          <dgm:chMax val="0"/>
          <dgm:bulletEnabled val="1"/>
        </dgm:presLayoutVars>
      </dgm:prSet>
      <dgm:spPr/>
    </dgm:pt>
  </dgm:ptLst>
  <dgm:cxnLst>
    <dgm:cxn modelId="{9DB18C06-285F-154C-851B-7AB278FC040E}" type="presOf" srcId="{3C190A78-14D6-42B2-85F1-AEDB39AEF775}" destId="{8FAB87D3-11AA-BF42-8DD4-39F7F1A20A90}" srcOrd="0" destOrd="0" presId="urn:microsoft.com/office/officeart/2005/8/layout/vList2"/>
    <dgm:cxn modelId="{DD26CF22-B97C-4E57-809E-5FFA382C59B6}" srcId="{678FB061-C406-47B6-B318-D758E3C7EFEC}" destId="{3C190A78-14D6-42B2-85F1-AEDB39AEF775}" srcOrd="5" destOrd="0" parTransId="{17B0A607-C921-439A-9A25-6DD2F54D0A59}" sibTransId="{5DABC507-263F-4E04-92F4-3840E222A85C}"/>
    <dgm:cxn modelId="{13052328-E497-8848-8437-9C325102E558}" type="presOf" srcId="{678FB061-C406-47B6-B318-D758E3C7EFEC}" destId="{40024AB5-3584-094D-80F2-A5D867FE9F12}" srcOrd="0" destOrd="0" presId="urn:microsoft.com/office/officeart/2005/8/layout/vList2"/>
    <dgm:cxn modelId="{322B9C30-E9EC-C640-B26E-7B18518B4E42}" type="presOf" srcId="{D2117DEB-DC2E-4E5C-8B94-BFA83248838A}" destId="{5AA668C1-ABEE-1843-A593-9E45AACD438B}" srcOrd="0" destOrd="0" presId="urn:microsoft.com/office/officeart/2005/8/layout/vList2"/>
    <dgm:cxn modelId="{DD24C433-827A-FB48-97E5-85AE8FC6007D}" type="presOf" srcId="{5F88A0A0-1764-4DB9-8F0D-01E669111005}" destId="{CD2CBCE7-995E-8A41-8FB5-1C5B8C5E16B5}" srcOrd="0" destOrd="0" presId="urn:microsoft.com/office/officeart/2005/8/layout/vList2"/>
    <dgm:cxn modelId="{0818F14A-04F5-4CAF-B24A-0DEA2DB5D719}" srcId="{678FB061-C406-47B6-B318-D758E3C7EFEC}" destId="{D2117DEB-DC2E-4E5C-8B94-BFA83248838A}" srcOrd="3" destOrd="0" parTransId="{AF1D7F8C-7264-4DD2-AF6E-5B7BBA5818CE}" sibTransId="{8D13D271-8B39-4E7E-A9E7-F719B5D32D82}"/>
    <dgm:cxn modelId="{1CE38A4C-235F-324B-A9D7-6BDF3A949BF8}" type="presOf" srcId="{1048144E-3391-4598-AF71-14A87D5E9191}" destId="{DC214703-3D2D-C449-A1C1-E06F9DBE8FE1}" srcOrd="0" destOrd="0" presId="urn:microsoft.com/office/officeart/2005/8/layout/vList2"/>
    <dgm:cxn modelId="{92D4414D-A9BB-4E46-A2D4-969293F77B33}" type="presOf" srcId="{48413895-D313-403C-B48C-DC9BC8BCF75D}" destId="{468BFC7D-89EB-1946-B568-3AB387FE3CF5}" srcOrd="0" destOrd="0" presId="urn:microsoft.com/office/officeart/2005/8/layout/vList2"/>
    <dgm:cxn modelId="{D0B83777-52F6-9F40-AC8A-9376B0DDF5A7}" type="presOf" srcId="{C4FFF229-E757-4CBE-A2A5-ECBA2F0F3395}" destId="{7C6ED516-8E88-1643-8BE1-AFD9F6D0AFF8}" srcOrd="0" destOrd="0" presId="urn:microsoft.com/office/officeart/2005/8/layout/vList2"/>
    <dgm:cxn modelId="{965F11A3-8377-4FB9-8020-E7480953EB35}" srcId="{678FB061-C406-47B6-B318-D758E3C7EFEC}" destId="{48413895-D313-403C-B48C-DC9BC8BCF75D}" srcOrd="4" destOrd="0" parTransId="{534CBDB8-F0F7-45E6-8700-26BB8134195C}" sibTransId="{6BBD366F-6FF5-4BBF-AB27-F44D16908F23}"/>
    <dgm:cxn modelId="{94A58BC2-01D7-4A4B-9437-CAC368F24703}" srcId="{678FB061-C406-47B6-B318-D758E3C7EFEC}" destId="{1048144E-3391-4598-AF71-14A87D5E9191}" srcOrd="0" destOrd="0" parTransId="{8AEDDCBB-5F0B-471E-9E3C-C2C47263E982}" sibTransId="{47DC2E12-4A93-49D5-B275-D5A466CEF7F0}"/>
    <dgm:cxn modelId="{40F5ECE8-8B10-4260-BC48-282D2273C5D3}" srcId="{678FB061-C406-47B6-B318-D758E3C7EFEC}" destId="{5F88A0A0-1764-4DB9-8F0D-01E669111005}" srcOrd="2" destOrd="0" parTransId="{FA641790-1A24-4DE6-AC27-2BDE79EEDA1A}" sibTransId="{15367489-3E35-4407-993B-1E1348A2522B}"/>
    <dgm:cxn modelId="{7B5604F0-8742-401F-BD55-B0E7ABB1AD7E}" srcId="{678FB061-C406-47B6-B318-D758E3C7EFEC}" destId="{C4FFF229-E757-4CBE-A2A5-ECBA2F0F3395}" srcOrd="1" destOrd="0" parTransId="{D0DD555B-2073-4C74-8F5B-5F28DA5B2FFC}" sibTransId="{7C106550-4969-4D6C-A280-B6B3ABDCBCBA}"/>
    <dgm:cxn modelId="{9DDEC604-20BB-4C40-9476-618E19CE971B}" type="presParOf" srcId="{40024AB5-3584-094D-80F2-A5D867FE9F12}" destId="{DC214703-3D2D-C449-A1C1-E06F9DBE8FE1}" srcOrd="0" destOrd="0" presId="urn:microsoft.com/office/officeart/2005/8/layout/vList2"/>
    <dgm:cxn modelId="{60D61456-FFAE-B74D-9BD8-76540CA3CCFA}" type="presParOf" srcId="{40024AB5-3584-094D-80F2-A5D867FE9F12}" destId="{4A70A3A6-0133-9F4E-9C5C-52A74B888694}" srcOrd="1" destOrd="0" presId="urn:microsoft.com/office/officeart/2005/8/layout/vList2"/>
    <dgm:cxn modelId="{ACB73D02-5A16-2847-BDF2-6B99E3473A57}" type="presParOf" srcId="{40024AB5-3584-094D-80F2-A5D867FE9F12}" destId="{7C6ED516-8E88-1643-8BE1-AFD9F6D0AFF8}" srcOrd="2" destOrd="0" presId="urn:microsoft.com/office/officeart/2005/8/layout/vList2"/>
    <dgm:cxn modelId="{21441355-A055-5948-BA59-AE217D049F5A}" type="presParOf" srcId="{40024AB5-3584-094D-80F2-A5D867FE9F12}" destId="{F8ACB1DB-7632-4246-84EA-DF6368EBE768}" srcOrd="3" destOrd="0" presId="urn:microsoft.com/office/officeart/2005/8/layout/vList2"/>
    <dgm:cxn modelId="{3ED4E3BC-BC97-DA42-BF2F-5948CDD0F93B}" type="presParOf" srcId="{40024AB5-3584-094D-80F2-A5D867FE9F12}" destId="{CD2CBCE7-995E-8A41-8FB5-1C5B8C5E16B5}" srcOrd="4" destOrd="0" presId="urn:microsoft.com/office/officeart/2005/8/layout/vList2"/>
    <dgm:cxn modelId="{A9C910B2-E167-AB47-BB55-6BFDDB07F37F}" type="presParOf" srcId="{40024AB5-3584-094D-80F2-A5D867FE9F12}" destId="{A7A7EDEA-01BD-474D-9C6D-F8FF72F79C49}" srcOrd="5" destOrd="0" presId="urn:microsoft.com/office/officeart/2005/8/layout/vList2"/>
    <dgm:cxn modelId="{83B05F25-3F0F-0D4C-BBB2-EB8FA7F488D0}" type="presParOf" srcId="{40024AB5-3584-094D-80F2-A5D867FE9F12}" destId="{5AA668C1-ABEE-1843-A593-9E45AACD438B}" srcOrd="6" destOrd="0" presId="urn:microsoft.com/office/officeart/2005/8/layout/vList2"/>
    <dgm:cxn modelId="{38F8BE1D-D599-DE4A-BDC1-784E572011E0}" type="presParOf" srcId="{40024AB5-3584-094D-80F2-A5D867FE9F12}" destId="{7A612F9F-A4FF-3F4D-8BC4-B2A5199E274A}" srcOrd="7" destOrd="0" presId="urn:microsoft.com/office/officeart/2005/8/layout/vList2"/>
    <dgm:cxn modelId="{7027E692-9632-3D49-8F3A-DDC5357645B9}" type="presParOf" srcId="{40024AB5-3584-094D-80F2-A5D867FE9F12}" destId="{468BFC7D-89EB-1946-B568-3AB387FE3CF5}" srcOrd="8" destOrd="0" presId="urn:microsoft.com/office/officeart/2005/8/layout/vList2"/>
    <dgm:cxn modelId="{7E32D9EC-757B-F04C-B52F-84316B1488A9}" type="presParOf" srcId="{40024AB5-3584-094D-80F2-A5D867FE9F12}" destId="{B5B14990-761B-D843-BE93-A63F4394DA97}" srcOrd="9" destOrd="0" presId="urn:microsoft.com/office/officeart/2005/8/layout/vList2"/>
    <dgm:cxn modelId="{A1B77C44-112B-1649-8150-B89059B0EA18}" type="presParOf" srcId="{40024AB5-3584-094D-80F2-A5D867FE9F12}" destId="{8FAB87D3-11AA-BF42-8DD4-39F7F1A20A90}"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04C429C-04B9-4764-83FE-07C0558493AC}" type="doc">
      <dgm:prSet loTypeId="urn:microsoft.com/office/officeart/2009/3/layout/DescendingProcess" loCatId="process" qsTypeId="urn:microsoft.com/office/officeart/2005/8/quickstyle/3d2" qsCatId="3D" csTypeId="urn:microsoft.com/office/officeart/2005/8/colors/colorful4" csCatId="colorful" phldr="1"/>
      <dgm:spPr/>
      <dgm:t>
        <a:bodyPr/>
        <a:lstStyle/>
        <a:p>
          <a:endParaRPr lang="fr-FR"/>
        </a:p>
      </dgm:t>
    </dgm:pt>
    <dgm:pt modelId="{5C7836A5-778E-42CF-94A7-244343A209D3}">
      <dgm:prSet custT="1"/>
      <dgm:spPr/>
      <dgm:t>
        <a:bodyPr/>
        <a:lstStyle/>
        <a:p>
          <a:pPr rtl="0" eaLnBrk="1" latinLnBrk="0" hangingPunct="1"/>
          <a:r>
            <a:rPr lang="fr-FR" sz="2000" b="1"/>
            <a:t>Identify an opportunity </a:t>
          </a:r>
          <a:endParaRPr lang="fr-FR" sz="2000" b="1" dirty="0"/>
        </a:p>
      </dgm:t>
    </dgm:pt>
    <dgm:pt modelId="{3B45EE66-B0E5-42B1-B943-08ABA5247ABD}" type="parTrans" cxnId="{FA6F480C-BB8F-42C4-A196-BC7D7722F53D}">
      <dgm:prSet/>
      <dgm:spPr/>
      <dgm:t>
        <a:bodyPr/>
        <a:lstStyle/>
        <a:p>
          <a:endParaRPr lang="fr-FR" sz="2000"/>
        </a:p>
      </dgm:t>
    </dgm:pt>
    <dgm:pt modelId="{79668E46-C43A-4A48-B03B-95FA10BFE705}" type="sibTrans" cxnId="{FA6F480C-BB8F-42C4-A196-BC7D7722F53D}">
      <dgm:prSet custT="1"/>
      <dgm:spPr/>
      <dgm:t>
        <a:bodyPr/>
        <a:lstStyle/>
        <a:p>
          <a:endParaRPr lang="fr-FR" sz="2000"/>
        </a:p>
      </dgm:t>
    </dgm:pt>
    <dgm:pt modelId="{EAA662AB-488B-435B-B361-23ED06F6D6C0}">
      <dgm:prSet custT="1"/>
      <dgm:spPr/>
      <dgm:t>
        <a:bodyPr/>
        <a:lstStyle/>
        <a:p>
          <a:pPr rtl="0" eaLnBrk="1" latinLnBrk="0" hangingPunct="1"/>
          <a:r>
            <a:rPr lang="fr-FR" sz="2000" b="1"/>
            <a:t>Establish a vision</a:t>
          </a:r>
          <a:endParaRPr lang="fr-FR" sz="2000" b="1" dirty="0"/>
        </a:p>
      </dgm:t>
    </dgm:pt>
    <dgm:pt modelId="{AC9600A9-B407-48DF-92B3-1B66E6E9668C}" type="parTrans" cxnId="{03F68F1A-4EF1-4937-99C8-DD9243D3504B}">
      <dgm:prSet/>
      <dgm:spPr/>
      <dgm:t>
        <a:bodyPr/>
        <a:lstStyle/>
        <a:p>
          <a:endParaRPr lang="fr-FR" sz="2000"/>
        </a:p>
      </dgm:t>
    </dgm:pt>
    <dgm:pt modelId="{E7B76A39-FFFB-4268-AF18-0DB8AA6FFF35}" type="sibTrans" cxnId="{03F68F1A-4EF1-4937-99C8-DD9243D3504B}">
      <dgm:prSet custT="1"/>
      <dgm:spPr/>
      <dgm:t>
        <a:bodyPr/>
        <a:lstStyle/>
        <a:p>
          <a:endParaRPr lang="fr-FR" sz="2000"/>
        </a:p>
      </dgm:t>
    </dgm:pt>
    <dgm:pt modelId="{FB7FEB81-91E8-4B55-93D9-D8014822DF33}">
      <dgm:prSet custT="1"/>
      <dgm:spPr/>
      <dgm:t>
        <a:bodyPr/>
        <a:lstStyle/>
        <a:p>
          <a:pPr rtl="0" eaLnBrk="1" latinLnBrk="0" hangingPunct="1"/>
          <a:r>
            <a:rPr lang="fr-FR" sz="2000" b="1"/>
            <a:t>Persuade others</a:t>
          </a:r>
          <a:endParaRPr lang="fr-FR" sz="2000" b="1" dirty="0"/>
        </a:p>
      </dgm:t>
    </dgm:pt>
    <dgm:pt modelId="{33AF743B-4995-48ED-9033-0C5FB711A0DB}" type="parTrans" cxnId="{98AE0E68-8E97-4BA8-B70B-4DD13EE8CCF6}">
      <dgm:prSet/>
      <dgm:spPr/>
      <dgm:t>
        <a:bodyPr/>
        <a:lstStyle/>
        <a:p>
          <a:endParaRPr lang="fr-FR" sz="2000"/>
        </a:p>
      </dgm:t>
    </dgm:pt>
    <dgm:pt modelId="{B1BE2D02-F850-4025-9A94-DCD7FF90CC4A}" type="sibTrans" cxnId="{98AE0E68-8E97-4BA8-B70B-4DD13EE8CCF6}">
      <dgm:prSet custT="1"/>
      <dgm:spPr/>
      <dgm:t>
        <a:bodyPr/>
        <a:lstStyle/>
        <a:p>
          <a:endParaRPr lang="fr-FR" sz="2000"/>
        </a:p>
      </dgm:t>
    </dgm:pt>
    <dgm:pt modelId="{4727AF34-9139-479B-8889-2BA9F2213D12}">
      <dgm:prSet custT="1"/>
      <dgm:spPr/>
      <dgm:t>
        <a:bodyPr/>
        <a:lstStyle/>
        <a:p>
          <a:pPr rtl="0" eaLnBrk="1" latinLnBrk="0" hangingPunct="1"/>
          <a:r>
            <a:rPr lang="fr-FR" sz="2000" b="1"/>
            <a:t>Gather resources </a:t>
          </a:r>
          <a:endParaRPr lang="fr-FR" sz="2000" b="1" dirty="0"/>
        </a:p>
      </dgm:t>
    </dgm:pt>
    <dgm:pt modelId="{47830342-C6E4-4D9B-8282-68BA3A42A7E1}" type="parTrans" cxnId="{44E9EEFC-3D6C-4F99-8BEE-107C75797129}">
      <dgm:prSet/>
      <dgm:spPr/>
      <dgm:t>
        <a:bodyPr/>
        <a:lstStyle/>
        <a:p>
          <a:endParaRPr lang="fr-FR" sz="2000"/>
        </a:p>
      </dgm:t>
    </dgm:pt>
    <dgm:pt modelId="{62927B96-565A-4986-BE3B-7F09EE300F20}" type="sibTrans" cxnId="{44E9EEFC-3D6C-4F99-8BEE-107C75797129}">
      <dgm:prSet custT="1"/>
      <dgm:spPr/>
      <dgm:t>
        <a:bodyPr/>
        <a:lstStyle/>
        <a:p>
          <a:endParaRPr lang="fr-FR" sz="2000"/>
        </a:p>
      </dgm:t>
    </dgm:pt>
    <dgm:pt modelId="{A73395B4-8A63-497D-9C1C-B5EA971F364F}">
      <dgm:prSet custT="1"/>
      <dgm:spPr/>
      <dgm:t>
        <a:bodyPr/>
        <a:lstStyle/>
        <a:p>
          <a:pPr rtl="0" eaLnBrk="1" latinLnBrk="0" hangingPunct="1"/>
          <a:r>
            <a:rPr lang="fr-FR" sz="2000" b="1"/>
            <a:t>Create new venture, product or market</a:t>
          </a:r>
          <a:endParaRPr lang="fr-FR" sz="2000" b="1" dirty="0"/>
        </a:p>
      </dgm:t>
    </dgm:pt>
    <dgm:pt modelId="{2AB7C8F7-825D-4FC2-8F29-4EAE045CAD75}" type="parTrans" cxnId="{4FCE154B-2F52-4667-907C-40ACEEFB60D2}">
      <dgm:prSet/>
      <dgm:spPr/>
      <dgm:t>
        <a:bodyPr/>
        <a:lstStyle/>
        <a:p>
          <a:endParaRPr lang="fr-FR" sz="2000"/>
        </a:p>
      </dgm:t>
    </dgm:pt>
    <dgm:pt modelId="{52787AA0-1C6E-4CE4-8ECC-933EA95FB607}" type="sibTrans" cxnId="{4FCE154B-2F52-4667-907C-40ACEEFB60D2}">
      <dgm:prSet custT="1"/>
      <dgm:spPr/>
      <dgm:t>
        <a:bodyPr/>
        <a:lstStyle/>
        <a:p>
          <a:endParaRPr lang="fr-FR" sz="2000"/>
        </a:p>
      </dgm:t>
    </dgm:pt>
    <dgm:pt modelId="{E136065D-5674-4827-8799-E14F0E8AF46E}">
      <dgm:prSet custT="1"/>
      <dgm:spPr/>
      <dgm:t>
        <a:bodyPr/>
        <a:lstStyle/>
        <a:p>
          <a:pPr rtl="0" eaLnBrk="1" latinLnBrk="0" hangingPunct="1"/>
          <a:r>
            <a:rPr lang="fr-FR" sz="2000" b="1"/>
            <a:t>Change/adapt with time </a:t>
          </a:r>
          <a:endParaRPr lang="fr-FR" sz="2000" b="1" dirty="0"/>
        </a:p>
      </dgm:t>
    </dgm:pt>
    <dgm:pt modelId="{CEEF1938-3840-4961-A4F0-243B7019266B}" type="parTrans" cxnId="{82A39D2F-D738-4F12-9FC3-49D55CF399D9}">
      <dgm:prSet/>
      <dgm:spPr/>
      <dgm:t>
        <a:bodyPr/>
        <a:lstStyle/>
        <a:p>
          <a:endParaRPr lang="fr-FR" sz="2000"/>
        </a:p>
      </dgm:t>
    </dgm:pt>
    <dgm:pt modelId="{ADA74351-7BFF-4270-BD50-E2378737ABEC}" type="sibTrans" cxnId="{82A39D2F-D738-4F12-9FC3-49D55CF399D9}">
      <dgm:prSet/>
      <dgm:spPr/>
      <dgm:t>
        <a:bodyPr/>
        <a:lstStyle/>
        <a:p>
          <a:endParaRPr lang="fr-FR" sz="2000"/>
        </a:p>
      </dgm:t>
    </dgm:pt>
    <dgm:pt modelId="{561B692E-1388-4DA0-9B25-271A93059AED}" type="pres">
      <dgm:prSet presAssocID="{D04C429C-04B9-4764-83FE-07C0558493AC}" presName="Name0" presStyleCnt="0">
        <dgm:presLayoutVars>
          <dgm:chMax val="7"/>
          <dgm:chPref val="5"/>
        </dgm:presLayoutVars>
      </dgm:prSet>
      <dgm:spPr/>
    </dgm:pt>
    <dgm:pt modelId="{B9A46196-1F39-4A16-85E4-E1BC95DC9C93}" type="pres">
      <dgm:prSet presAssocID="{D04C429C-04B9-4764-83FE-07C0558493AC}" presName="arrowNode" presStyleLbl="node1" presStyleIdx="0" presStyleCnt="1"/>
      <dgm:spPr>
        <a:solidFill>
          <a:srgbClr val="FF9518"/>
        </a:solidFill>
      </dgm:spPr>
    </dgm:pt>
    <dgm:pt modelId="{674A03C2-58E0-4475-B63F-06C985E17EBA}" type="pres">
      <dgm:prSet presAssocID="{5C7836A5-778E-42CF-94A7-244343A209D3}" presName="txNode1" presStyleLbl="revTx" presStyleIdx="0" presStyleCnt="6">
        <dgm:presLayoutVars>
          <dgm:bulletEnabled val="1"/>
        </dgm:presLayoutVars>
      </dgm:prSet>
      <dgm:spPr/>
    </dgm:pt>
    <dgm:pt modelId="{50D0B8E1-62D7-4371-A258-C11FD87B8D5D}" type="pres">
      <dgm:prSet presAssocID="{EAA662AB-488B-435B-B361-23ED06F6D6C0}" presName="txNode2" presStyleLbl="revTx" presStyleIdx="1" presStyleCnt="6">
        <dgm:presLayoutVars>
          <dgm:bulletEnabled val="1"/>
        </dgm:presLayoutVars>
      </dgm:prSet>
      <dgm:spPr/>
    </dgm:pt>
    <dgm:pt modelId="{84BBF439-C8B5-4475-971A-53850769EFCD}" type="pres">
      <dgm:prSet presAssocID="{E7B76A39-FFFB-4268-AF18-0DB8AA6FFF35}" presName="dotNode2" presStyleCnt="0"/>
      <dgm:spPr/>
    </dgm:pt>
    <dgm:pt modelId="{275DE799-0EEA-4612-B607-C059AE590A96}" type="pres">
      <dgm:prSet presAssocID="{E7B76A39-FFFB-4268-AF18-0DB8AA6FFF35}" presName="dotRepeatNode" presStyleLbl="fgShp" presStyleIdx="0" presStyleCnt="4"/>
      <dgm:spPr/>
    </dgm:pt>
    <dgm:pt modelId="{CD775197-A22D-4C57-BCE8-0B11F1359720}" type="pres">
      <dgm:prSet presAssocID="{FB7FEB81-91E8-4B55-93D9-D8014822DF33}" presName="txNode3" presStyleLbl="revTx" presStyleIdx="2" presStyleCnt="6">
        <dgm:presLayoutVars>
          <dgm:bulletEnabled val="1"/>
        </dgm:presLayoutVars>
      </dgm:prSet>
      <dgm:spPr/>
    </dgm:pt>
    <dgm:pt modelId="{F7FF382C-DC98-4F60-B13F-9454207F0E12}" type="pres">
      <dgm:prSet presAssocID="{B1BE2D02-F850-4025-9A94-DCD7FF90CC4A}" presName="dotNode3" presStyleCnt="0"/>
      <dgm:spPr/>
    </dgm:pt>
    <dgm:pt modelId="{11A0DA59-62AD-4A96-9AAB-A4A301100868}" type="pres">
      <dgm:prSet presAssocID="{B1BE2D02-F850-4025-9A94-DCD7FF90CC4A}" presName="dotRepeatNode" presStyleLbl="fgShp" presStyleIdx="1" presStyleCnt="4"/>
      <dgm:spPr/>
    </dgm:pt>
    <dgm:pt modelId="{99F26FA0-BC6A-43D0-8F56-1067D735C3B5}" type="pres">
      <dgm:prSet presAssocID="{4727AF34-9139-479B-8889-2BA9F2213D12}" presName="txNode4" presStyleLbl="revTx" presStyleIdx="3" presStyleCnt="6">
        <dgm:presLayoutVars>
          <dgm:bulletEnabled val="1"/>
        </dgm:presLayoutVars>
      </dgm:prSet>
      <dgm:spPr/>
    </dgm:pt>
    <dgm:pt modelId="{EDBD161C-BD8E-47B2-AFE8-11D1FBC3A3CA}" type="pres">
      <dgm:prSet presAssocID="{62927B96-565A-4986-BE3B-7F09EE300F20}" presName="dotNode4" presStyleCnt="0"/>
      <dgm:spPr/>
    </dgm:pt>
    <dgm:pt modelId="{57D311C7-D804-4A2C-9EEC-5C91FBA0228D}" type="pres">
      <dgm:prSet presAssocID="{62927B96-565A-4986-BE3B-7F09EE300F20}" presName="dotRepeatNode" presStyleLbl="fgShp" presStyleIdx="2" presStyleCnt="4"/>
      <dgm:spPr/>
    </dgm:pt>
    <dgm:pt modelId="{B556F3F1-B082-4895-A5E6-1C92634CCD52}" type="pres">
      <dgm:prSet presAssocID="{A73395B4-8A63-497D-9C1C-B5EA971F364F}" presName="txNode5" presStyleLbl="revTx" presStyleIdx="4" presStyleCnt="6">
        <dgm:presLayoutVars>
          <dgm:bulletEnabled val="1"/>
        </dgm:presLayoutVars>
      </dgm:prSet>
      <dgm:spPr/>
    </dgm:pt>
    <dgm:pt modelId="{F41B37CA-60F9-43F7-937E-529E4280C3D1}" type="pres">
      <dgm:prSet presAssocID="{52787AA0-1C6E-4CE4-8ECC-933EA95FB607}" presName="dotNode5" presStyleCnt="0"/>
      <dgm:spPr/>
    </dgm:pt>
    <dgm:pt modelId="{29254458-835E-4723-AA3C-B8C4FA8BFEC4}" type="pres">
      <dgm:prSet presAssocID="{52787AA0-1C6E-4CE4-8ECC-933EA95FB607}" presName="dotRepeatNode" presStyleLbl="fgShp" presStyleIdx="3" presStyleCnt="4"/>
      <dgm:spPr/>
    </dgm:pt>
    <dgm:pt modelId="{301EE6F0-18BB-4161-9B4A-E9148011A3CB}" type="pres">
      <dgm:prSet presAssocID="{E136065D-5674-4827-8799-E14F0E8AF46E}" presName="txNode6" presStyleLbl="revTx" presStyleIdx="5" presStyleCnt="6">
        <dgm:presLayoutVars>
          <dgm:bulletEnabled val="1"/>
        </dgm:presLayoutVars>
      </dgm:prSet>
      <dgm:spPr/>
    </dgm:pt>
  </dgm:ptLst>
  <dgm:cxnLst>
    <dgm:cxn modelId="{AC5C1D0C-949C-43BB-BD21-6300A818B324}" type="presOf" srcId="{E136065D-5674-4827-8799-E14F0E8AF46E}" destId="{301EE6F0-18BB-4161-9B4A-E9148011A3CB}" srcOrd="0" destOrd="0" presId="urn:microsoft.com/office/officeart/2009/3/layout/DescendingProcess"/>
    <dgm:cxn modelId="{FA6F480C-BB8F-42C4-A196-BC7D7722F53D}" srcId="{D04C429C-04B9-4764-83FE-07C0558493AC}" destId="{5C7836A5-778E-42CF-94A7-244343A209D3}" srcOrd="0" destOrd="0" parTransId="{3B45EE66-B0E5-42B1-B943-08ABA5247ABD}" sibTransId="{79668E46-C43A-4A48-B03B-95FA10BFE705}"/>
    <dgm:cxn modelId="{7259FF16-1F86-4AA7-ADE4-BF2CA945D8AB}" type="presOf" srcId="{B1BE2D02-F850-4025-9A94-DCD7FF90CC4A}" destId="{11A0DA59-62AD-4A96-9AAB-A4A301100868}" srcOrd="0" destOrd="0" presId="urn:microsoft.com/office/officeart/2009/3/layout/DescendingProcess"/>
    <dgm:cxn modelId="{03F68F1A-4EF1-4937-99C8-DD9243D3504B}" srcId="{D04C429C-04B9-4764-83FE-07C0558493AC}" destId="{EAA662AB-488B-435B-B361-23ED06F6D6C0}" srcOrd="1" destOrd="0" parTransId="{AC9600A9-B407-48DF-92B3-1B66E6E9668C}" sibTransId="{E7B76A39-FFFB-4268-AF18-0DB8AA6FFF35}"/>
    <dgm:cxn modelId="{FE07A522-51C6-4C2A-8CF1-E2E8B5EF727D}" type="presOf" srcId="{52787AA0-1C6E-4CE4-8ECC-933EA95FB607}" destId="{29254458-835E-4723-AA3C-B8C4FA8BFEC4}" srcOrd="0" destOrd="0" presId="urn:microsoft.com/office/officeart/2009/3/layout/DescendingProcess"/>
    <dgm:cxn modelId="{1304BE2E-37FA-4208-9BB4-8FA9EFE5D330}" type="presOf" srcId="{4727AF34-9139-479B-8889-2BA9F2213D12}" destId="{99F26FA0-BC6A-43D0-8F56-1067D735C3B5}" srcOrd="0" destOrd="0" presId="urn:microsoft.com/office/officeart/2009/3/layout/DescendingProcess"/>
    <dgm:cxn modelId="{82A39D2F-D738-4F12-9FC3-49D55CF399D9}" srcId="{D04C429C-04B9-4764-83FE-07C0558493AC}" destId="{E136065D-5674-4827-8799-E14F0E8AF46E}" srcOrd="5" destOrd="0" parTransId="{CEEF1938-3840-4961-A4F0-243B7019266B}" sibTransId="{ADA74351-7BFF-4270-BD50-E2378737ABEC}"/>
    <dgm:cxn modelId="{4FCE154B-2F52-4667-907C-40ACEEFB60D2}" srcId="{D04C429C-04B9-4764-83FE-07C0558493AC}" destId="{A73395B4-8A63-497D-9C1C-B5EA971F364F}" srcOrd="4" destOrd="0" parTransId="{2AB7C8F7-825D-4FC2-8F29-4EAE045CAD75}" sibTransId="{52787AA0-1C6E-4CE4-8ECC-933EA95FB607}"/>
    <dgm:cxn modelId="{D867984C-6B3F-4451-82C6-C9FEB2A19DD0}" type="presOf" srcId="{EAA662AB-488B-435B-B361-23ED06F6D6C0}" destId="{50D0B8E1-62D7-4371-A258-C11FD87B8D5D}" srcOrd="0" destOrd="0" presId="urn:microsoft.com/office/officeart/2009/3/layout/DescendingProcess"/>
    <dgm:cxn modelId="{B65CDA52-5B00-4FAB-9B1E-D0EC5AC568BC}" type="presOf" srcId="{FB7FEB81-91E8-4B55-93D9-D8014822DF33}" destId="{CD775197-A22D-4C57-BCE8-0B11F1359720}" srcOrd="0" destOrd="0" presId="urn:microsoft.com/office/officeart/2009/3/layout/DescendingProcess"/>
    <dgm:cxn modelId="{4AE7CB57-662A-4DF0-B772-3F54B17A04B2}" type="presOf" srcId="{62927B96-565A-4986-BE3B-7F09EE300F20}" destId="{57D311C7-D804-4A2C-9EEC-5C91FBA0228D}" srcOrd="0" destOrd="0" presId="urn:microsoft.com/office/officeart/2009/3/layout/DescendingProcess"/>
    <dgm:cxn modelId="{98AE0E68-8E97-4BA8-B70B-4DD13EE8CCF6}" srcId="{D04C429C-04B9-4764-83FE-07C0558493AC}" destId="{FB7FEB81-91E8-4B55-93D9-D8014822DF33}" srcOrd="2" destOrd="0" parTransId="{33AF743B-4995-48ED-9033-0C5FB711A0DB}" sibTransId="{B1BE2D02-F850-4025-9A94-DCD7FF90CC4A}"/>
    <dgm:cxn modelId="{83047572-B1A0-40B8-9D8D-DA3750A5AC85}" type="presOf" srcId="{E7B76A39-FFFB-4268-AF18-0DB8AA6FFF35}" destId="{275DE799-0EEA-4612-B607-C059AE590A96}" srcOrd="0" destOrd="0" presId="urn:microsoft.com/office/officeart/2009/3/layout/DescendingProcess"/>
    <dgm:cxn modelId="{49E68A75-DD8B-4B4A-A99B-F4D20A128F40}" type="presOf" srcId="{A73395B4-8A63-497D-9C1C-B5EA971F364F}" destId="{B556F3F1-B082-4895-A5E6-1C92634CCD52}" srcOrd="0" destOrd="0" presId="urn:microsoft.com/office/officeart/2009/3/layout/DescendingProcess"/>
    <dgm:cxn modelId="{6C9D0DC0-32D4-434E-8887-949615B3F7CF}" type="presOf" srcId="{5C7836A5-778E-42CF-94A7-244343A209D3}" destId="{674A03C2-58E0-4475-B63F-06C985E17EBA}" srcOrd="0" destOrd="0" presId="urn:microsoft.com/office/officeart/2009/3/layout/DescendingProcess"/>
    <dgm:cxn modelId="{BE7676D4-D492-4904-BBF9-4A0D963567AE}" type="presOf" srcId="{D04C429C-04B9-4764-83FE-07C0558493AC}" destId="{561B692E-1388-4DA0-9B25-271A93059AED}" srcOrd="0" destOrd="0" presId="urn:microsoft.com/office/officeart/2009/3/layout/DescendingProcess"/>
    <dgm:cxn modelId="{44E9EEFC-3D6C-4F99-8BEE-107C75797129}" srcId="{D04C429C-04B9-4764-83FE-07C0558493AC}" destId="{4727AF34-9139-479B-8889-2BA9F2213D12}" srcOrd="3" destOrd="0" parTransId="{47830342-C6E4-4D9B-8282-68BA3A42A7E1}" sibTransId="{62927B96-565A-4986-BE3B-7F09EE300F20}"/>
    <dgm:cxn modelId="{7440E1A8-C543-42D2-9FFB-AADCD865064E}" type="presParOf" srcId="{561B692E-1388-4DA0-9B25-271A93059AED}" destId="{B9A46196-1F39-4A16-85E4-E1BC95DC9C93}" srcOrd="0" destOrd="0" presId="urn:microsoft.com/office/officeart/2009/3/layout/DescendingProcess"/>
    <dgm:cxn modelId="{A62C29FD-60B9-4FA7-830F-605486A2E8E5}" type="presParOf" srcId="{561B692E-1388-4DA0-9B25-271A93059AED}" destId="{674A03C2-58E0-4475-B63F-06C985E17EBA}" srcOrd="1" destOrd="0" presId="urn:microsoft.com/office/officeart/2009/3/layout/DescendingProcess"/>
    <dgm:cxn modelId="{2C1FBD5F-5B75-43AD-AD7F-63B1615B19AA}" type="presParOf" srcId="{561B692E-1388-4DA0-9B25-271A93059AED}" destId="{50D0B8E1-62D7-4371-A258-C11FD87B8D5D}" srcOrd="2" destOrd="0" presId="urn:microsoft.com/office/officeart/2009/3/layout/DescendingProcess"/>
    <dgm:cxn modelId="{8BB96CC0-45B1-4987-9365-78473A932FA6}" type="presParOf" srcId="{561B692E-1388-4DA0-9B25-271A93059AED}" destId="{84BBF439-C8B5-4475-971A-53850769EFCD}" srcOrd="3" destOrd="0" presId="urn:microsoft.com/office/officeart/2009/3/layout/DescendingProcess"/>
    <dgm:cxn modelId="{B98DC323-55CE-4F60-8880-BAF5DA6E89FE}" type="presParOf" srcId="{84BBF439-C8B5-4475-971A-53850769EFCD}" destId="{275DE799-0EEA-4612-B607-C059AE590A96}" srcOrd="0" destOrd="0" presId="urn:microsoft.com/office/officeart/2009/3/layout/DescendingProcess"/>
    <dgm:cxn modelId="{9B35E786-8E75-4F0C-B6ED-DB6AB5A823DB}" type="presParOf" srcId="{561B692E-1388-4DA0-9B25-271A93059AED}" destId="{CD775197-A22D-4C57-BCE8-0B11F1359720}" srcOrd="4" destOrd="0" presId="urn:microsoft.com/office/officeart/2009/3/layout/DescendingProcess"/>
    <dgm:cxn modelId="{DBBE2AB6-BCF7-456A-9EBD-CE43F685EA5B}" type="presParOf" srcId="{561B692E-1388-4DA0-9B25-271A93059AED}" destId="{F7FF382C-DC98-4F60-B13F-9454207F0E12}" srcOrd="5" destOrd="0" presId="urn:microsoft.com/office/officeart/2009/3/layout/DescendingProcess"/>
    <dgm:cxn modelId="{55AA24E2-3A46-467C-83B0-90814D601665}" type="presParOf" srcId="{F7FF382C-DC98-4F60-B13F-9454207F0E12}" destId="{11A0DA59-62AD-4A96-9AAB-A4A301100868}" srcOrd="0" destOrd="0" presId="urn:microsoft.com/office/officeart/2009/3/layout/DescendingProcess"/>
    <dgm:cxn modelId="{B94168C6-C989-4020-BFB7-A8CE60DE62AC}" type="presParOf" srcId="{561B692E-1388-4DA0-9B25-271A93059AED}" destId="{99F26FA0-BC6A-43D0-8F56-1067D735C3B5}" srcOrd="6" destOrd="0" presId="urn:microsoft.com/office/officeart/2009/3/layout/DescendingProcess"/>
    <dgm:cxn modelId="{2AD5A2CE-662F-47D9-8104-C72EF238D1D3}" type="presParOf" srcId="{561B692E-1388-4DA0-9B25-271A93059AED}" destId="{EDBD161C-BD8E-47B2-AFE8-11D1FBC3A3CA}" srcOrd="7" destOrd="0" presId="urn:microsoft.com/office/officeart/2009/3/layout/DescendingProcess"/>
    <dgm:cxn modelId="{43565BC2-749A-4079-9E3A-AF2804DD4E0C}" type="presParOf" srcId="{EDBD161C-BD8E-47B2-AFE8-11D1FBC3A3CA}" destId="{57D311C7-D804-4A2C-9EEC-5C91FBA0228D}" srcOrd="0" destOrd="0" presId="urn:microsoft.com/office/officeart/2009/3/layout/DescendingProcess"/>
    <dgm:cxn modelId="{A06B0DC8-7359-4CD3-B5D6-58187DBFCDF8}" type="presParOf" srcId="{561B692E-1388-4DA0-9B25-271A93059AED}" destId="{B556F3F1-B082-4895-A5E6-1C92634CCD52}" srcOrd="8" destOrd="0" presId="urn:microsoft.com/office/officeart/2009/3/layout/DescendingProcess"/>
    <dgm:cxn modelId="{F81AFD15-ECFC-4BC1-ACE1-5F9A35803ED4}" type="presParOf" srcId="{561B692E-1388-4DA0-9B25-271A93059AED}" destId="{F41B37CA-60F9-43F7-937E-529E4280C3D1}" srcOrd="9" destOrd="0" presId="urn:microsoft.com/office/officeart/2009/3/layout/DescendingProcess"/>
    <dgm:cxn modelId="{71D87172-6037-42FD-9641-B47F029FF2F4}" type="presParOf" srcId="{F41B37CA-60F9-43F7-937E-529E4280C3D1}" destId="{29254458-835E-4723-AA3C-B8C4FA8BFEC4}" srcOrd="0" destOrd="0" presId="urn:microsoft.com/office/officeart/2009/3/layout/DescendingProcess"/>
    <dgm:cxn modelId="{59E65A68-FF8C-4780-A420-D0D6340CE0AA}" type="presParOf" srcId="{561B692E-1388-4DA0-9B25-271A93059AED}" destId="{301EE6F0-18BB-4161-9B4A-E9148011A3CB}" srcOrd="10" destOrd="0" presId="urn:microsoft.com/office/officeart/2009/3/layout/Descending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2C5A9F7-802C-46A7-9134-540D526FDF84}"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3E2D1A4F-2BC3-4FE7-9214-3D2FECD05D9E}">
      <dgm:prSet/>
      <dgm:spPr/>
      <dgm:t>
        <a:bodyPr/>
        <a:lstStyle/>
        <a:p>
          <a:r>
            <a:rPr lang="en-US" dirty="0"/>
            <a:t>Management mistakes</a:t>
          </a:r>
        </a:p>
      </dgm:t>
    </dgm:pt>
    <dgm:pt modelId="{9AD61A5A-AE1E-4E77-9FBC-8F312A10045F}" type="parTrans" cxnId="{40B4E503-26F9-4189-AF33-795DC87F27CD}">
      <dgm:prSet/>
      <dgm:spPr/>
      <dgm:t>
        <a:bodyPr/>
        <a:lstStyle/>
        <a:p>
          <a:endParaRPr lang="en-US"/>
        </a:p>
      </dgm:t>
    </dgm:pt>
    <dgm:pt modelId="{95035517-AF78-4702-B7FA-FD9862BD804B}" type="sibTrans" cxnId="{40B4E503-26F9-4189-AF33-795DC87F27CD}">
      <dgm:prSet/>
      <dgm:spPr/>
      <dgm:t>
        <a:bodyPr/>
        <a:lstStyle/>
        <a:p>
          <a:endParaRPr lang="en-US"/>
        </a:p>
      </dgm:t>
    </dgm:pt>
    <dgm:pt modelId="{F39EDB0A-FDCD-47A1-9C4B-C64187E18793}">
      <dgm:prSet/>
      <dgm:spPr/>
      <dgm:t>
        <a:bodyPr/>
        <a:lstStyle/>
        <a:p>
          <a:r>
            <a:rPr lang="en-US" dirty="0"/>
            <a:t>Lack of experience</a:t>
          </a:r>
        </a:p>
      </dgm:t>
    </dgm:pt>
    <dgm:pt modelId="{63B022A7-3CE0-4060-BAB7-874FB9F32A42}" type="parTrans" cxnId="{9FA971A9-5208-423C-92BD-2707DE3AFA1C}">
      <dgm:prSet/>
      <dgm:spPr/>
      <dgm:t>
        <a:bodyPr/>
        <a:lstStyle/>
        <a:p>
          <a:endParaRPr lang="en-US"/>
        </a:p>
      </dgm:t>
    </dgm:pt>
    <dgm:pt modelId="{F99DF5A4-7EB9-40B7-8E63-B78B2C0C4880}" type="sibTrans" cxnId="{9FA971A9-5208-423C-92BD-2707DE3AFA1C}">
      <dgm:prSet/>
      <dgm:spPr/>
      <dgm:t>
        <a:bodyPr/>
        <a:lstStyle/>
        <a:p>
          <a:endParaRPr lang="en-US"/>
        </a:p>
      </dgm:t>
    </dgm:pt>
    <dgm:pt modelId="{F7BC4B5C-7D01-41A3-AEE7-EE5CD025894F}">
      <dgm:prSet/>
      <dgm:spPr/>
      <dgm:t>
        <a:bodyPr/>
        <a:lstStyle/>
        <a:p>
          <a:r>
            <a:rPr lang="en-US" dirty="0"/>
            <a:t>Poor financial control</a:t>
          </a:r>
        </a:p>
      </dgm:t>
    </dgm:pt>
    <dgm:pt modelId="{C0649775-82A1-4F70-BBFB-CCE0C611C42A}" type="parTrans" cxnId="{F0600859-AF14-467B-9983-D7164952A246}">
      <dgm:prSet/>
      <dgm:spPr/>
      <dgm:t>
        <a:bodyPr/>
        <a:lstStyle/>
        <a:p>
          <a:endParaRPr lang="en-US"/>
        </a:p>
      </dgm:t>
    </dgm:pt>
    <dgm:pt modelId="{B731DC91-AEC4-4041-8FBF-4ED64E2CA9F5}" type="sibTrans" cxnId="{F0600859-AF14-467B-9983-D7164952A246}">
      <dgm:prSet/>
      <dgm:spPr/>
      <dgm:t>
        <a:bodyPr/>
        <a:lstStyle/>
        <a:p>
          <a:endParaRPr lang="en-US"/>
        </a:p>
      </dgm:t>
    </dgm:pt>
    <dgm:pt modelId="{F08579C7-0CBE-4843-9302-682EAA92A118}">
      <dgm:prSet/>
      <dgm:spPr/>
      <dgm:t>
        <a:bodyPr/>
        <a:lstStyle/>
        <a:p>
          <a:r>
            <a:rPr lang="en-US" dirty="0"/>
            <a:t>Weak marketing efforts</a:t>
          </a:r>
        </a:p>
      </dgm:t>
    </dgm:pt>
    <dgm:pt modelId="{68026B4A-AEBA-4A86-A822-4F90A26BAE80}" type="parTrans" cxnId="{F98781BF-F759-416A-B9A4-9124B4E0785F}">
      <dgm:prSet/>
      <dgm:spPr/>
      <dgm:t>
        <a:bodyPr/>
        <a:lstStyle/>
        <a:p>
          <a:endParaRPr lang="en-US"/>
        </a:p>
      </dgm:t>
    </dgm:pt>
    <dgm:pt modelId="{AA18A6DA-86AB-4F73-90AB-D1BD1DB748DE}" type="sibTrans" cxnId="{F98781BF-F759-416A-B9A4-9124B4E0785F}">
      <dgm:prSet/>
      <dgm:spPr/>
      <dgm:t>
        <a:bodyPr/>
        <a:lstStyle/>
        <a:p>
          <a:endParaRPr lang="en-US"/>
        </a:p>
      </dgm:t>
    </dgm:pt>
    <dgm:pt modelId="{CA4A0098-BDEF-4A51-B15B-382FB040FD99}">
      <dgm:prSet/>
      <dgm:spPr/>
      <dgm:t>
        <a:bodyPr/>
        <a:lstStyle/>
        <a:p>
          <a:r>
            <a:rPr lang="en-US" dirty="0"/>
            <a:t>Failure to develop a strategic plan</a:t>
          </a:r>
        </a:p>
      </dgm:t>
    </dgm:pt>
    <dgm:pt modelId="{F920BED1-EF14-43A7-90E0-B611A211875E}" type="parTrans" cxnId="{39F87D47-5F57-4932-A414-68E0B5723B28}">
      <dgm:prSet/>
      <dgm:spPr/>
      <dgm:t>
        <a:bodyPr/>
        <a:lstStyle/>
        <a:p>
          <a:endParaRPr lang="en-US"/>
        </a:p>
      </dgm:t>
    </dgm:pt>
    <dgm:pt modelId="{C7FD3525-06DC-48DF-A266-6E0A5C57D409}" type="sibTrans" cxnId="{39F87D47-5F57-4932-A414-68E0B5723B28}">
      <dgm:prSet/>
      <dgm:spPr/>
      <dgm:t>
        <a:bodyPr/>
        <a:lstStyle/>
        <a:p>
          <a:endParaRPr lang="en-US"/>
        </a:p>
      </dgm:t>
    </dgm:pt>
    <dgm:pt modelId="{89DCEE14-D2BB-482C-B51A-F0A4D1A19ABB}">
      <dgm:prSet/>
      <dgm:spPr/>
      <dgm:t>
        <a:bodyPr/>
        <a:lstStyle/>
        <a:p>
          <a:pPr rtl="0"/>
          <a:endParaRPr lang="en-US" dirty="0"/>
        </a:p>
      </dgm:t>
    </dgm:pt>
    <dgm:pt modelId="{95038D91-E403-4E74-8C48-227F141A1F16}" type="sibTrans" cxnId="{891AB2E3-4F9B-4644-BC1B-2BD4311FA7AF}">
      <dgm:prSet/>
      <dgm:spPr/>
      <dgm:t>
        <a:bodyPr/>
        <a:lstStyle/>
        <a:p>
          <a:endParaRPr lang="en-US"/>
        </a:p>
      </dgm:t>
    </dgm:pt>
    <dgm:pt modelId="{0C789B1A-B7A6-4E20-BF5A-04BD7BAB6B87}" type="parTrans" cxnId="{891AB2E3-4F9B-4644-BC1B-2BD4311FA7AF}">
      <dgm:prSet/>
      <dgm:spPr/>
      <dgm:t>
        <a:bodyPr/>
        <a:lstStyle/>
        <a:p>
          <a:endParaRPr lang="en-US"/>
        </a:p>
      </dgm:t>
    </dgm:pt>
    <dgm:pt modelId="{361DA3E3-F62E-E642-A9DC-B871092692E8}" type="pres">
      <dgm:prSet presAssocID="{A2C5A9F7-802C-46A7-9134-540D526FDF84}" presName="diagram" presStyleCnt="0">
        <dgm:presLayoutVars>
          <dgm:dir/>
          <dgm:resizeHandles val="exact"/>
        </dgm:presLayoutVars>
      </dgm:prSet>
      <dgm:spPr/>
    </dgm:pt>
    <dgm:pt modelId="{EAA7592A-4B77-284B-9910-E09D04B0C0EE}" type="pres">
      <dgm:prSet presAssocID="{89DCEE14-D2BB-482C-B51A-F0A4D1A19ABB}" presName="node" presStyleLbl="node1" presStyleIdx="0" presStyleCnt="1" custScaleY="125946" custLinFactNeighborY="7715">
        <dgm:presLayoutVars>
          <dgm:bulletEnabled val="1"/>
        </dgm:presLayoutVars>
      </dgm:prSet>
      <dgm:spPr/>
    </dgm:pt>
  </dgm:ptLst>
  <dgm:cxnLst>
    <dgm:cxn modelId="{40B4E503-26F9-4189-AF33-795DC87F27CD}" srcId="{89DCEE14-D2BB-482C-B51A-F0A4D1A19ABB}" destId="{3E2D1A4F-2BC3-4FE7-9214-3D2FECD05D9E}" srcOrd="0" destOrd="0" parTransId="{9AD61A5A-AE1E-4E77-9FBC-8F312A10045F}" sibTransId="{95035517-AF78-4702-B7FA-FD9862BD804B}"/>
    <dgm:cxn modelId="{1FACCA11-43E1-6B41-A10B-625E01F7DEB2}" type="presOf" srcId="{F39EDB0A-FDCD-47A1-9C4B-C64187E18793}" destId="{EAA7592A-4B77-284B-9910-E09D04B0C0EE}" srcOrd="0" destOrd="2" presId="urn:microsoft.com/office/officeart/2005/8/layout/default"/>
    <dgm:cxn modelId="{2DA1A018-071D-5648-AA00-FF9992637C13}" type="presOf" srcId="{89DCEE14-D2BB-482C-B51A-F0A4D1A19ABB}" destId="{EAA7592A-4B77-284B-9910-E09D04B0C0EE}" srcOrd="0" destOrd="0" presId="urn:microsoft.com/office/officeart/2005/8/layout/default"/>
    <dgm:cxn modelId="{39F87D47-5F57-4932-A414-68E0B5723B28}" srcId="{89DCEE14-D2BB-482C-B51A-F0A4D1A19ABB}" destId="{CA4A0098-BDEF-4A51-B15B-382FB040FD99}" srcOrd="4" destOrd="0" parTransId="{F920BED1-EF14-43A7-90E0-B611A211875E}" sibTransId="{C7FD3525-06DC-48DF-A266-6E0A5C57D409}"/>
    <dgm:cxn modelId="{F0600859-AF14-467B-9983-D7164952A246}" srcId="{89DCEE14-D2BB-482C-B51A-F0A4D1A19ABB}" destId="{F7BC4B5C-7D01-41A3-AEE7-EE5CD025894F}" srcOrd="2" destOrd="0" parTransId="{C0649775-82A1-4F70-BBFB-CCE0C611C42A}" sibTransId="{B731DC91-AEC4-4041-8FBF-4ED64E2CA9F5}"/>
    <dgm:cxn modelId="{16CD225B-6D6B-6840-9ED0-36BE2A8250DC}" type="presOf" srcId="{A2C5A9F7-802C-46A7-9134-540D526FDF84}" destId="{361DA3E3-F62E-E642-A9DC-B871092692E8}" srcOrd="0" destOrd="0" presId="urn:microsoft.com/office/officeart/2005/8/layout/default"/>
    <dgm:cxn modelId="{E282C07E-C234-1341-9833-E0D6F9C296AF}" type="presOf" srcId="{3E2D1A4F-2BC3-4FE7-9214-3D2FECD05D9E}" destId="{EAA7592A-4B77-284B-9910-E09D04B0C0EE}" srcOrd="0" destOrd="1" presId="urn:microsoft.com/office/officeart/2005/8/layout/default"/>
    <dgm:cxn modelId="{9CF7F785-21E6-8D4C-A0D8-81BB1EB147AC}" type="presOf" srcId="{CA4A0098-BDEF-4A51-B15B-382FB040FD99}" destId="{EAA7592A-4B77-284B-9910-E09D04B0C0EE}" srcOrd="0" destOrd="5" presId="urn:microsoft.com/office/officeart/2005/8/layout/default"/>
    <dgm:cxn modelId="{C1563688-6762-C842-9AA3-7935D6487143}" type="presOf" srcId="{F7BC4B5C-7D01-41A3-AEE7-EE5CD025894F}" destId="{EAA7592A-4B77-284B-9910-E09D04B0C0EE}" srcOrd="0" destOrd="3" presId="urn:microsoft.com/office/officeart/2005/8/layout/default"/>
    <dgm:cxn modelId="{9FA971A9-5208-423C-92BD-2707DE3AFA1C}" srcId="{89DCEE14-D2BB-482C-B51A-F0A4D1A19ABB}" destId="{F39EDB0A-FDCD-47A1-9C4B-C64187E18793}" srcOrd="1" destOrd="0" parTransId="{63B022A7-3CE0-4060-BAB7-874FB9F32A42}" sibTransId="{F99DF5A4-7EB9-40B7-8E63-B78B2C0C4880}"/>
    <dgm:cxn modelId="{F98781BF-F759-416A-B9A4-9124B4E0785F}" srcId="{89DCEE14-D2BB-482C-B51A-F0A4D1A19ABB}" destId="{F08579C7-0CBE-4843-9302-682EAA92A118}" srcOrd="3" destOrd="0" parTransId="{68026B4A-AEBA-4A86-A822-4F90A26BAE80}" sibTransId="{AA18A6DA-86AB-4F73-90AB-D1BD1DB748DE}"/>
    <dgm:cxn modelId="{891AB2E3-4F9B-4644-BC1B-2BD4311FA7AF}" srcId="{A2C5A9F7-802C-46A7-9134-540D526FDF84}" destId="{89DCEE14-D2BB-482C-B51A-F0A4D1A19ABB}" srcOrd="0" destOrd="0" parTransId="{0C789B1A-B7A6-4E20-BF5A-04BD7BAB6B87}" sibTransId="{95038D91-E403-4E74-8C48-227F141A1F16}"/>
    <dgm:cxn modelId="{6E9A56FB-4FF4-554F-B489-7A82A84F50A5}" type="presOf" srcId="{F08579C7-0CBE-4843-9302-682EAA92A118}" destId="{EAA7592A-4B77-284B-9910-E09D04B0C0EE}" srcOrd="0" destOrd="4" presId="urn:microsoft.com/office/officeart/2005/8/layout/default"/>
    <dgm:cxn modelId="{D99F4CC0-F8D6-AD4F-8E99-638C82D1794B}" type="presParOf" srcId="{361DA3E3-F62E-E642-A9DC-B871092692E8}" destId="{EAA7592A-4B77-284B-9910-E09D04B0C0EE}"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4053" y="1040123"/>
          <a:ext cx="2194694" cy="30725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107" tIns="330200" rIns="171107" bIns="330200" numCol="1" spcCol="1270" anchor="t" anchorCtr="0">
          <a:noAutofit/>
        </a:bodyPr>
        <a:lstStyle/>
        <a:p>
          <a:pPr marL="0" lvl="0" indent="0" algn="l" defTabSz="800100">
            <a:lnSpc>
              <a:spcPct val="90000"/>
            </a:lnSpc>
            <a:spcBef>
              <a:spcPct val="0"/>
            </a:spcBef>
            <a:spcAft>
              <a:spcPct val="35000"/>
            </a:spcAft>
            <a:buNone/>
          </a:pPr>
          <a:r>
            <a:rPr lang="en-US" sz="1800" kern="1200" dirty="0"/>
            <a:t>Define entrepreneurship and its role in business around the world.</a:t>
          </a:r>
        </a:p>
      </dsp:txBody>
      <dsp:txXfrm>
        <a:off x="4053" y="2207700"/>
        <a:ext cx="2194694" cy="1843543"/>
      </dsp:txXfrm>
    </dsp:sp>
    <dsp:sp modelId="{9375364D-3525-7A4A-AF47-DE85CB4751A5}">
      <dsp:nvSpPr>
        <dsp:cNvPr id="0" name=""/>
        <dsp:cNvSpPr/>
      </dsp:nvSpPr>
      <dsp:spPr>
        <a:xfrm>
          <a:off x="640514" y="1347380"/>
          <a:ext cx="921771" cy="9217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865" tIns="12700" rIns="71865" bIns="12700" numCol="1" spcCol="1270" anchor="ctr" anchorCtr="0">
          <a:noAutofit/>
        </a:bodyPr>
        <a:lstStyle/>
        <a:p>
          <a:pPr marL="0" lvl="0" indent="0" algn="ctr" defTabSz="1955800">
            <a:lnSpc>
              <a:spcPct val="90000"/>
            </a:lnSpc>
            <a:spcBef>
              <a:spcPct val="0"/>
            </a:spcBef>
            <a:spcAft>
              <a:spcPct val="35000"/>
            </a:spcAft>
            <a:buNone/>
          </a:pPr>
          <a:r>
            <a:rPr lang="en-US" sz="4400" kern="1200"/>
            <a:t>1</a:t>
          </a:r>
        </a:p>
      </dsp:txBody>
      <dsp:txXfrm>
        <a:off x="775504" y="1482370"/>
        <a:ext cx="651791" cy="651791"/>
      </dsp:txXfrm>
    </dsp:sp>
    <dsp:sp modelId="{7A97EFE9-4922-9040-B03A-666DE024012F}">
      <dsp:nvSpPr>
        <dsp:cNvPr id="0" name=""/>
        <dsp:cNvSpPr/>
      </dsp:nvSpPr>
      <dsp:spPr>
        <a:xfrm>
          <a:off x="4053" y="4112623"/>
          <a:ext cx="2194694"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051DC2-7341-3D46-9F3E-D8200540E095}">
      <dsp:nvSpPr>
        <dsp:cNvPr id="0" name=""/>
        <dsp:cNvSpPr/>
      </dsp:nvSpPr>
      <dsp:spPr>
        <a:xfrm>
          <a:off x="2418217" y="1040123"/>
          <a:ext cx="2194694" cy="30725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107" tIns="330200" rIns="171107" bIns="330200" numCol="1" spcCol="1270" anchor="t" anchorCtr="0">
          <a:noAutofit/>
        </a:bodyPr>
        <a:lstStyle/>
        <a:p>
          <a:pPr marL="0" lvl="0" indent="0" algn="l" defTabSz="844550">
            <a:lnSpc>
              <a:spcPct val="90000"/>
            </a:lnSpc>
            <a:spcBef>
              <a:spcPct val="0"/>
            </a:spcBef>
            <a:spcAft>
              <a:spcPct val="35000"/>
            </a:spcAft>
            <a:buNone/>
          </a:pPr>
          <a:r>
            <a:rPr lang="en-US" sz="1900" kern="1200" dirty="0"/>
            <a:t>Describe the entrepreneurial profile.</a:t>
          </a:r>
        </a:p>
      </dsp:txBody>
      <dsp:txXfrm>
        <a:off x="2418217" y="2207700"/>
        <a:ext cx="2194694" cy="1843543"/>
      </dsp:txXfrm>
    </dsp:sp>
    <dsp:sp modelId="{1DAF654B-495D-034F-BD0E-A2B0BFC9B025}">
      <dsp:nvSpPr>
        <dsp:cNvPr id="0" name=""/>
        <dsp:cNvSpPr/>
      </dsp:nvSpPr>
      <dsp:spPr>
        <a:xfrm>
          <a:off x="3054678" y="1347380"/>
          <a:ext cx="921771" cy="9217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865" tIns="12700" rIns="71865" bIns="12700" numCol="1" spcCol="1270" anchor="ctr" anchorCtr="0">
          <a:noAutofit/>
        </a:bodyPr>
        <a:lstStyle/>
        <a:p>
          <a:pPr marL="0" lvl="0" indent="0" algn="ctr" defTabSz="1955800">
            <a:lnSpc>
              <a:spcPct val="90000"/>
            </a:lnSpc>
            <a:spcBef>
              <a:spcPct val="0"/>
            </a:spcBef>
            <a:spcAft>
              <a:spcPct val="35000"/>
            </a:spcAft>
            <a:buNone/>
          </a:pPr>
          <a:r>
            <a:rPr lang="en-US" sz="4400" kern="1200"/>
            <a:t>2</a:t>
          </a:r>
        </a:p>
      </dsp:txBody>
      <dsp:txXfrm>
        <a:off x="3189668" y="1482370"/>
        <a:ext cx="651791" cy="651791"/>
      </dsp:txXfrm>
    </dsp:sp>
    <dsp:sp modelId="{CE4A9A5D-6EB1-EC42-8A17-0C6EDFC61E7C}">
      <dsp:nvSpPr>
        <dsp:cNvPr id="0" name=""/>
        <dsp:cNvSpPr/>
      </dsp:nvSpPr>
      <dsp:spPr>
        <a:xfrm>
          <a:off x="2418217" y="4112623"/>
          <a:ext cx="2194694"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3045EE-872F-EA44-AF13-A9AC9196D95D}">
      <dsp:nvSpPr>
        <dsp:cNvPr id="0" name=""/>
        <dsp:cNvSpPr/>
      </dsp:nvSpPr>
      <dsp:spPr>
        <a:xfrm>
          <a:off x="4832380" y="1040123"/>
          <a:ext cx="2194694" cy="30725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107" tIns="330200" rIns="171107" bIns="330200" numCol="1" spcCol="1270" anchor="t" anchorCtr="0">
          <a:noAutofit/>
        </a:bodyPr>
        <a:lstStyle/>
        <a:p>
          <a:pPr marL="0" lvl="0" indent="0" algn="l" defTabSz="844550">
            <a:lnSpc>
              <a:spcPct val="90000"/>
            </a:lnSpc>
            <a:spcBef>
              <a:spcPct val="0"/>
            </a:spcBef>
            <a:spcAft>
              <a:spcPct val="35000"/>
            </a:spcAft>
            <a:buNone/>
          </a:pPr>
          <a:r>
            <a:rPr lang="en-US" sz="1900" kern="1200"/>
            <a:t>Describe the benefits of entrepreneurship.</a:t>
          </a:r>
        </a:p>
      </dsp:txBody>
      <dsp:txXfrm>
        <a:off x="4832380" y="2207700"/>
        <a:ext cx="2194694" cy="1843543"/>
      </dsp:txXfrm>
    </dsp:sp>
    <dsp:sp modelId="{F5D17FAF-E5BE-7445-A88A-91B60CBD0864}">
      <dsp:nvSpPr>
        <dsp:cNvPr id="0" name=""/>
        <dsp:cNvSpPr/>
      </dsp:nvSpPr>
      <dsp:spPr>
        <a:xfrm>
          <a:off x="5468842" y="1347380"/>
          <a:ext cx="921771" cy="9217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865" tIns="12700" rIns="71865" bIns="12700" numCol="1" spcCol="1270" anchor="ctr" anchorCtr="0">
          <a:noAutofit/>
        </a:bodyPr>
        <a:lstStyle/>
        <a:p>
          <a:pPr marL="0" lvl="0" indent="0" algn="ctr" defTabSz="1955800">
            <a:lnSpc>
              <a:spcPct val="90000"/>
            </a:lnSpc>
            <a:spcBef>
              <a:spcPct val="0"/>
            </a:spcBef>
            <a:spcAft>
              <a:spcPct val="35000"/>
            </a:spcAft>
            <a:buNone/>
          </a:pPr>
          <a:r>
            <a:rPr lang="en-US" sz="4400" kern="1200"/>
            <a:t>3</a:t>
          </a:r>
        </a:p>
      </dsp:txBody>
      <dsp:txXfrm>
        <a:off x="5603832" y="1482370"/>
        <a:ext cx="651791" cy="651791"/>
      </dsp:txXfrm>
    </dsp:sp>
    <dsp:sp modelId="{393A3EB3-0935-A34F-88F6-FEED9D493023}">
      <dsp:nvSpPr>
        <dsp:cNvPr id="0" name=""/>
        <dsp:cNvSpPr/>
      </dsp:nvSpPr>
      <dsp:spPr>
        <a:xfrm>
          <a:off x="4832380" y="4112623"/>
          <a:ext cx="2194694"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752D4E-136A-A84D-B603-05F5825485BC}">
      <dsp:nvSpPr>
        <dsp:cNvPr id="0" name=""/>
        <dsp:cNvSpPr/>
      </dsp:nvSpPr>
      <dsp:spPr>
        <a:xfrm>
          <a:off x="7246544" y="1040123"/>
          <a:ext cx="2194694" cy="30725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107" tIns="330200" rIns="171107" bIns="330200" numCol="1" spcCol="1270" anchor="t" anchorCtr="0">
          <a:noAutofit/>
        </a:bodyPr>
        <a:lstStyle/>
        <a:p>
          <a:pPr marL="0" lvl="0" indent="0" algn="l" defTabSz="844550">
            <a:lnSpc>
              <a:spcPct val="90000"/>
            </a:lnSpc>
            <a:spcBef>
              <a:spcPct val="0"/>
            </a:spcBef>
            <a:spcAft>
              <a:spcPct val="35000"/>
            </a:spcAft>
            <a:buNone/>
          </a:pPr>
          <a:r>
            <a:rPr lang="en-US" sz="1900" kern="1200"/>
            <a:t>Describe the drawbacks of entrepreneurship.</a:t>
          </a:r>
        </a:p>
      </dsp:txBody>
      <dsp:txXfrm>
        <a:off x="7246544" y="2207700"/>
        <a:ext cx="2194694" cy="1843543"/>
      </dsp:txXfrm>
    </dsp:sp>
    <dsp:sp modelId="{D528AC9F-808C-7F4F-9940-E57DD4CF9888}">
      <dsp:nvSpPr>
        <dsp:cNvPr id="0" name=""/>
        <dsp:cNvSpPr/>
      </dsp:nvSpPr>
      <dsp:spPr>
        <a:xfrm>
          <a:off x="7883005" y="1347380"/>
          <a:ext cx="921771" cy="9217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865" tIns="12700" rIns="71865" bIns="12700" numCol="1" spcCol="1270" anchor="ctr" anchorCtr="0">
          <a:noAutofit/>
        </a:bodyPr>
        <a:lstStyle/>
        <a:p>
          <a:pPr marL="0" lvl="0" indent="0" algn="ctr" defTabSz="1955800">
            <a:lnSpc>
              <a:spcPct val="90000"/>
            </a:lnSpc>
            <a:spcBef>
              <a:spcPct val="0"/>
            </a:spcBef>
            <a:spcAft>
              <a:spcPct val="35000"/>
            </a:spcAft>
            <a:buNone/>
          </a:pPr>
          <a:r>
            <a:rPr lang="en-US" sz="4400" kern="1200"/>
            <a:t>4</a:t>
          </a:r>
        </a:p>
      </dsp:txBody>
      <dsp:txXfrm>
        <a:off x="8017995" y="1482370"/>
        <a:ext cx="651791" cy="651791"/>
      </dsp:txXfrm>
    </dsp:sp>
    <dsp:sp modelId="{F0935EAA-4727-E748-B4B0-B12AAD416AFD}">
      <dsp:nvSpPr>
        <dsp:cNvPr id="0" name=""/>
        <dsp:cNvSpPr/>
      </dsp:nvSpPr>
      <dsp:spPr>
        <a:xfrm>
          <a:off x="7246544" y="4112623"/>
          <a:ext cx="2194694"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E44AC6-80EB-C14B-82B2-CF46FA729E96}">
      <dsp:nvSpPr>
        <dsp:cNvPr id="0" name=""/>
        <dsp:cNvSpPr/>
      </dsp:nvSpPr>
      <dsp:spPr>
        <a:xfrm>
          <a:off x="9660708" y="1040123"/>
          <a:ext cx="2194694" cy="30725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107" tIns="330200" rIns="171107" bIns="330200" numCol="1" spcCol="1270" anchor="t" anchorCtr="0">
          <a:noAutofit/>
        </a:bodyPr>
        <a:lstStyle/>
        <a:p>
          <a:pPr marL="0" lvl="0" indent="0" algn="l" defTabSz="844550">
            <a:lnSpc>
              <a:spcPct val="90000"/>
            </a:lnSpc>
            <a:spcBef>
              <a:spcPct val="0"/>
            </a:spcBef>
            <a:spcAft>
              <a:spcPct val="35000"/>
            </a:spcAft>
            <a:buNone/>
          </a:pPr>
          <a:r>
            <a:rPr lang="en-US" sz="1900" kern="1200"/>
            <a:t>Explain the forces that are driving the growth of entrepreneurship.</a:t>
          </a:r>
        </a:p>
      </dsp:txBody>
      <dsp:txXfrm>
        <a:off x="9660708" y="2207700"/>
        <a:ext cx="2194694" cy="1843543"/>
      </dsp:txXfrm>
    </dsp:sp>
    <dsp:sp modelId="{88177D9D-BA8F-BB49-95FA-EF4E15621BC5}">
      <dsp:nvSpPr>
        <dsp:cNvPr id="0" name=""/>
        <dsp:cNvSpPr/>
      </dsp:nvSpPr>
      <dsp:spPr>
        <a:xfrm>
          <a:off x="10297169" y="1347380"/>
          <a:ext cx="921771" cy="92177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865" tIns="12700" rIns="71865" bIns="12700" numCol="1" spcCol="1270" anchor="ctr" anchorCtr="0">
          <a:noAutofit/>
        </a:bodyPr>
        <a:lstStyle/>
        <a:p>
          <a:pPr marL="0" lvl="0" indent="0" algn="ctr" defTabSz="1955800">
            <a:lnSpc>
              <a:spcPct val="90000"/>
            </a:lnSpc>
            <a:spcBef>
              <a:spcPct val="0"/>
            </a:spcBef>
            <a:spcAft>
              <a:spcPct val="35000"/>
            </a:spcAft>
            <a:buNone/>
          </a:pPr>
          <a:r>
            <a:rPr lang="en-US" sz="4400" kern="1200"/>
            <a:t>5</a:t>
          </a:r>
        </a:p>
      </dsp:txBody>
      <dsp:txXfrm>
        <a:off x="10432159" y="1482370"/>
        <a:ext cx="651791" cy="651791"/>
      </dsp:txXfrm>
    </dsp:sp>
    <dsp:sp modelId="{98A016DA-F40D-2F42-B46F-90CC8E3BDD34}">
      <dsp:nvSpPr>
        <dsp:cNvPr id="0" name=""/>
        <dsp:cNvSpPr/>
      </dsp:nvSpPr>
      <dsp:spPr>
        <a:xfrm>
          <a:off x="9660708" y="4112623"/>
          <a:ext cx="2194694"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3187" y="323124"/>
          <a:ext cx="2528446" cy="353982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7128" tIns="330200" rIns="197128" bIns="330200" numCol="1" spcCol="1270" anchor="t" anchorCtr="0">
          <a:noAutofit/>
        </a:bodyPr>
        <a:lstStyle/>
        <a:p>
          <a:pPr marL="0" lvl="0" indent="0" algn="l" defTabSz="889000">
            <a:lnSpc>
              <a:spcPct val="90000"/>
            </a:lnSpc>
            <a:spcBef>
              <a:spcPct val="0"/>
            </a:spcBef>
            <a:spcAft>
              <a:spcPct val="35000"/>
            </a:spcAft>
            <a:buNone/>
          </a:pPr>
          <a:r>
            <a:rPr lang="en-US" sz="2000" kern="1200"/>
            <a:t>Explain the cultural diversity of entrepreneurship.</a:t>
          </a:r>
        </a:p>
      </dsp:txBody>
      <dsp:txXfrm>
        <a:off x="3187" y="1668257"/>
        <a:ext cx="2528446" cy="2123895"/>
      </dsp:txXfrm>
    </dsp:sp>
    <dsp:sp modelId="{CADAE737-32BD-874D-8FDA-0D415B0B7547}">
      <dsp:nvSpPr>
        <dsp:cNvPr id="0" name=""/>
        <dsp:cNvSpPr/>
      </dsp:nvSpPr>
      <dsp:spPr>
        <a:xfrm>
          <a:off x="623105" y="694204"/>
          <a:ext cx="1061947" cy="106194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794" tIns="12700" rIns="82794"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endParaRPr lang="en-US" sz="4800" kern="1200" dirty="0"/>
        </a:p>
      </dsp:txBody>
      <dsp:txXfrm>
        <a:off x="778624" y="849723"/>
        <a:ext cx="750909" cy="750909"/>
      </dsp:txXfrm>
    </dsp:sp>
    <dsp:sp modelId="{CC0F4E2F-5A63-DD44-BBDA-3D6341CC21E2}">
      <dsp:nvSpPr>
        <dsp:cNvPr id="0" name=""/>
        <dsp:cNvSpPr/>
      </dsp:nvSpPr>
      <dsp:spPr>
        <a:xfrm>
          <a:off x="3187" y="3862877"/>
          <a:ext cx="252844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719D9-B6E6-F440-B843-EB57ABCAB269}">
      <dsp:nvSpPr>
        <dsp:cNvPr id="0" name=""/>
        <dsp:cNvSpPr/>
      </dsp:nvSpPr>
      <dsp:spPr>
        <a:xfrm>
          <a:off x="2784478" y="323124"/>
          <a:ext cx="2528446" cy="353982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7128" tIns="330200" rIns="197128" bIns="330200" numCol="1" spcCol="1270" anchor="t" anchorCtr="0">
          <a:noAutofit/>
        </a:bodyPr>
        <a:lstStyle/>
        <a:p>
          <a:pPr marL="0" lvl="0" indent="0" algn="l" defTabSz="889000">
            <a:lnSpc>
              <a:spcPct val="90000"/>
            </a:lnSpc>
            <a:spcBef>
              <a:spcPct val="0"/>
            </a:spcBef>
            <a:spcAft>
              <a:spcPct val="35000"/>
            </a:spcAft>
            <a:buNone/>
          </a:pPr>
          <a:r>
            <a:rPr lang="en-US" sz="2000" kern="1200" dirty="0"/>
            <a:t>Describe the important role that small businesses play in nations’ economy.</a:t>
          </a:r>
        </a:p>
      </dsp:txBody>
      <dsp:txXfrm>
        <a:off x="2784478" y="1668257"/>
        <a:ext cx="2528446" cy="2123895"/>
      </dsp:txXfrm>
    </dsp:sp>
    <dsp:sp modelId="{2791C676-6BFE-974D-8716-78A672E20766}">
      <dsp:nvSpPr>
        <dsp:cNvPr id="0" name=""/>
        <dsp:cNvSpPr/>
      </dsp:nvSpPr>
      <dsp:spPr>
        <a:xfrm>
          <a:off x="3517727" y="677106"/>
          <a:ext cx="1061947" cy="106194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794" tIns="12700" rIns="82794"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673246" y="832625"/>
        <a:ext cx="750909" cy="750909"/>
      </dsp:txXfrm>
    </dsp:sp>
    <dsp:sp modelId="{5F264D60-B46E-A54F-A6E0-1E7569A2F697}">
      <dsp:nvSpPr>
        <dsp:cNvPr id="0" name=""/>
        <dsp:cNvSpPr/>
      </dsp:nvSpPr>
      <dsp:spPr>
        <a:xfrm>
          <a:off x="2784478" y="3862877"/>
          <a:ext cx="252844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B12DDF-40EF-8C4A-95F4-78C8685EE08C}">
      <dsp:nvSpPr>
        <dsp:cNvPr id="0" name=""/>
        <dsp:cNvSpPr/>
      </dsp:nvSpPr>
      <dsp:spPr>
        <a:xfrm>
          <a:off x="5565769" y="323124"/>
          <a:ext cx="2528446" cy="353982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7128" tIns="330200" rIns="197128" bIns="330200" numCol="1" spcCol="1270" anchor="t" anchorCtr="0">
          <a:noAutofit/>
        </a:bodyPr>
        <a:lstStyle/>
        <a:p>
          <a:pPr marL="0" lvl="0" indent="0" algn="l" defTabSz="889000">
            <a:lnSpc>
              <a:spcPct val="90000"/>
            </a:lnSpc>
            <a:spcBef>
              <a:spcPct val="0"/>
            </a:spcBef>
            <a:spcAft>
              <a:spcPct val="35000"/>
            </a:spcAft>
            <a:buNone/>
          </a:pPr>
          <a:r>
            <a:rPr lang="en-US" sz="2000" kern="1200"/>
            <a:t>Put failure into the proper perspective.</a:t>
          </a:r>
        </a:p>
      </dsp:txBody>
      <dsp:txXfrm>
        <a:off x="5565769" y="1668257"/>
        <a:ext cx="2528446" cy="2123895"/>
      </dsp:txXfrm>
    </dsp:sp>
    <dsp:sp modelId="{E72DC9FD-DFE2-5B48-BDF3-8B7E6DDD6F39}">
      <dsp:nvSpPr>
        <dsp:cNvPr id="0" name=""/>
        <dsp:cNvSpPr/>
      </dsp:nvSpPr>
      <dsp:spPr>
        <a:xfrm>
          <a:off x="6299018" y="677106"/>
          <a:ext cx="1061947" cy="106194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794" tIns="12700" rIns="82794"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454537" y="832625"/>
        <a:ext cx="750909" cy="750909"/>
      </dsp:txXfrm>
    </dsp:sp>
    <dsp:sp modelId="{5EC86EFB-B031-A846-B50C-07DBB2EDB442}">
      <dsp:nvSpPr>
        <dsp:cNvPr id="0" name=""/>
        <dsp:cNvSpPr/>
      </dsp:nvSpPr>
      <dsp:spPr>
        <a:xfrm>
          <a:off x="5565769" y="3862877"/>
          <a:ext cx="252844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D2F7B6-B1AC-324A-8BC5-F497B47AB9D1}">
      <dsp:nvSpPr>
        <dsp:cNvPr id="0" name=""/>
        <dsp:cNvSpPr/>
      </dsp:nvSpPr>
      <dsp:spPr>
        <a:xfrm>
          <a:off x="8347060" y="323124"/>
          <a:ext cx="2528446" cy="353982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7128" tIns="330200" rIns="197128" bIns="330200" numCol="1" spcCol="1270" anchor="t" anchorCtr="0">
          <a:noAutofit/>
        </a:bodyPr>
        <a:lstStyle/>
        <a:p>
          <a:pPr marL="0" lvl="0" indent="0" algn="l" defTabSz="889000">
            <a:lnSpc>
              <a:spcPct val="90000"/>
            </a:lnSpc>
            <a:spcBef>
              <a:spcPct val="0"/>
            </a:spcBef>
            <a:spcAft>
              <a:spcPct val="35000"/>
            </a:spcAft>
            <a:buNone/>
          </a:pPr>
          <a:r>
            <a:rPr lang="en-US" sz="2000" kern="1200"/>
            <a:t>Explain how an entrepreneur can avoid becoming another failure statistic.</a:t>
          </a:r>
        </a:p>
      </dsp:txBody>
      <dsp:txXfrm>
        <a:off x="8347060" y="1668257"/>
        <a:ext cx="2528446" cy="2123895"/>
      </dsp:txXfrm>
    </dsp:sp>
    <dsp:sp modelId="{897E5F8B-B65D-DD4A-B5D4-B43EBAE82DA1}">
      <dsp:nvSpPr>
        <dsp:cNvPr id="0" name=""/>
        <dsp:cNvSpPr/>
      </dsp:nvSpPr>
      <dsp:spPr>
        <a:xfrm>
          <a:off x="9080309" y="677106"/>
          <a:ext cx="1061947" cy="106194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794" tIns="12700" rIns="82794"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9235828" y="832625"/>
        <a:ext cx="750909" cy="750909"/>
      </dsp:txXfrm>
    </dsp:sp>
    <dsp:sp modelId="{8C12675A-AE75-FB4A-B2F3-7084B8767590}">
      <dsp:nvSpPr>
        <dsp:cNvPr id="0" name=""/>
        <dsp:cNvSpPr/>
      </dsp:nvSpPr>
      <dsp:spPr>
        <a:xfrm>
          <a:off x="8347060" y="3862877"/>
          <a:ext cx="252844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BDA587-006D-B346-A22A-923E9943CDEC}">
      <dsp:nvSpPr>
        <dsp:cNvPr id="0" name=""/>
        <dsp:cNvSpPr/>
      </dsp:nvSpPr>
      <dsp:spPr>
        <a:xfrm>
          <a:off x="0" y="0"/>
          <a:ext cx="6603361"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B936FB1-0785-DA40-A753-77FA89505E6C}">
      <dsp:nvSpPr>
        <dsp:cNvPr id="0" name=""/>
        <dsp:cNvSpPr/>
      </dsp:nvSpPr>
      <dsp:spPr>
        <a:xfrm>
          <a:off x="0" y="0"/>
          <a:ext cx="6603361" cy="1312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dirty="0">
              <a:solidFill>
                <a:schemeClr val="tx1"/>
              </a:solidFill>
            </a:rPr>
            <a:t>Entrepreneurship has become increasingly important for businesses of all sizes around the world.</a:t>
          </a:r>
        </a:p>
      </dsp:txBody>
      <dsp:txXfrm>
        <a:off x="0" y="0"/>
        <a:ext cx="6603361" cy="1312735"/>
      </dsp:txXfrm>
    </dsp:sp>
    <dsp:sp modelId="{3B819BDF-032E-0648-B8E6-25AFE9034C89}">
      <dsp:nvSpPr>
        <dsp:cNvPr id="0" name=""/>
        <dsp:cNvSpPr/>
      </dsp:nvSpPr>
      <dsp:spPr>
        <a:xfrm>
          <a:off x="0" y="1312735"/>
          <a:ext cx="6603361"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8B197B7-B912-6D41-8B12-E8D71BC9069A}">
      <dsp:nvSpPr>
        <dsp:cNvPr id="0" name=""/>
        <dsp:cNvSpPr/>
      </dsp:nvSpPr>
      <dsp:spPr>
        <a:xfrm>
          <a:off x="0" y="1312735"/>
          <a:ext cx="6603361" cy="1312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dirty="0">
              <a:solidFill>
                <a:schemeClr val="tx1"/>
              </a:solidFill>
            </a:rPr>
            <a:t>It opens new opportunities and possibilities for the businesses to create values for themselves and for the society at large.</a:t>
          </a:r>
        </a:p>
      </dsp:txBody>
      <dsp:txXfrm>
        <a:off x="0" y="1312735"/>
        <a:ext cx="6603361" cy="1312735"/>
      </dsp:txXfrm>
    </dsp:sp>
    <dsp:sp modelId="{18F44FCA-B78D-214D-8961-B270569B4949}">
      <dsp:nvSpPr>
        <dsp:cNvPr id="0" name=""/>
        <dsp:cNvSpPr/>
      </dsp:nvSpPr>
      <dsp:spPr>
        <a:xfrm>
          <a:off x="0" y="2625470"/>
          <a:ext cx="6603361"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2AD10E2-38B1-9241-B623-E1C55A11B886}">
      <dsp:nvSpPr>
        <dsp:cNvPr id="0" name=""/>
        <dsp:cNvSpPr/>
      </dsp:nvSpPr>
      <dsp:spPr>
        <a:xfrm>
          <a:off x="0" y="2625470"/>
          <a:ext cx="6603361" cy="1312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dirty="0">
              <a:solidFill>
                <a:schemeClr val="tx1"/>
              </a:solidFill>
            </a:rPr>
            <a:t>Despite its popularity, studies suggest that the scope of entrepreneurship remains unknown, and therefore the prospects of entrepreneurial activities remains not fully realised.</a:t>
          </a:r>
        </a:p>
      </dsp:txBody>
      <dsp:txXfrm>
        <a:off x="0" y="2625470"/>
        <a:ext cx="6603361" cy="1312735"/>
      </dsp:txXfrm>
    </dsp:sp>
    <dsp:sp modelId="{5F623414-108E-AF4B-B159-F9D2347977CA}">
      <dsp:nvSpPr>
        <dsp:cNvPr id="0" name=""/>
        <dsp:cNvSpPr/>
      </dsp:nvSpPr>
      <dsp:spPr>
        <a:xfrm>
          <a:off x="0" y="3938205"/>
          <a:ext cx="6603361"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5B5948C-2DCF-B44D-80F4-0386F762D2E2}">
      <dsp:nvSpPr>
        <dsp:cNvPr id="0" name=""/>
        <dsp:cNvSpPr/>
      </dsp:nvSpPr>
      <dsp:spPr>
        <a:xfrm>
          <a:off x="0" y="3938205"/>
          <a:ext cx="6603361" cy="1312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dirty="0">
              <a:solidFill>
                <a:schemeClr val="tx1"/>
              </a:solidFill>
            </a:rPr>
            <a:t>This chapter highlights some aspects concerning the concept of entrepreneur, entrepreneurship, entrepreneurial process and finally the entrepreneurship opportunities and challenges.</a:t>
          </a:r>
        </a:p>
      </dsp:txBody>
      <dsp:txXfrm>
        <a:off x="0" y="3938205"/>
        <a:ext cx="6603361" cy="13127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9DC912-C1AB-45CF-842B-1A2E78D7C6F3}">
      <dsp:nvSpPr>
        <dsp:cNvPr id="0" name=""/>
        <dsp:cNvSpPr/>
      </dsp:nvSpPr>
      <dsp:spPr>
        <a:xfrm rot="5400000">
          <a:off x="2367966" y="242493"/>
          <a:ext cx="4290010" cy="4693857"/>
        </a:xfrm>
        <a:prstGeom prst="corner">
          <a:avLst>
            <a:gd name="adj1" fmla="val 16120"/>
            <a:gd name="adj2" fmla="val 1611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DAD7E7C-8B4C-485F-8B3C-FA66F8E8B834}">
      <dsp:nvSpPr>
        <dsp:cNvPr id="0" name=""/>
        <dsp:cNvSpPr/>
      </dsp:nvSpPr>
      <dsp:spPr>
        <a:xfrm>
          <a:off x="2879260" y="1278505"/>
          <a:ext cx="5443914" cy="39780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rtl="0">
            <a:lnSpc>
              <a:spcPct val="100000"/>
            </a:lnSpc>
            <a:spcBef>
              <a:spcPct val="0"/>
            </a:spcBef>
            <a:spcAft>
              <a:spcPct val="35000"/>
            </a:spcAft>
            <a:buNone/>
          </a:pPr>
          <a:r>
            <a:rPr lang="en-GB" sz="2400" kern="1200" dirty="0"/>
            <a:t>“Entrepreneurship is the creation of organisations. In behavioural approaches to the study of entrepreneurship, an entrepreneur is seen as a set of activities involved in organisation creation, while in trait approaches an entrepreneur is a set of personality traits and characteristics” Gartner (1988, p.11) </a:t>
          </a:r>
        </a:p>
      </dsp:txBody>
      <dsp:txXfrm>
        <a:off x="2879260" y="1278505"/>
        <a:ext cx="5443914" cy="39780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214703-3D2D-C449-A1C1-E06F9DBE8FE1}">
      <dsp:nvSpPr>
        <dsp:cNvPr id="0" name=""/>
        <dsp:cNvSpPr/>
      </dsp:nvSpPr>
      <dsp:spPr>
        <a:xfrm>
          <a:off x="0" y="889790"/>
          <a:ext cx="6476006" cy="4495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US" sz="1400" b="1" kern="1200" dirty="0"/>
            <a:t>Entrepreneurs are vision-oriented people </a:t>
          </a:r>
          <a:endParaRPr lang="en-GB" sz="1400" b="1" kern="1200" dirty="0"/>
        </a:p>
      </dsp:txBody>
      <dsp:txXfrm>
        <a:off x="21945" y="911735"/>
        <a:ext cx="6432116" cy="405659"/>
      </dsp:txXfrm>
    </dsp:sp>
    <dsp:sp modelId="{7C6ED516-8E88-1643-8BE1-AFD9F6D0AFF8}">
      <dsp:nvSpPr>
        <dsp:cNvPr id="0" name=""/>
        <dsp:cNvSpPr/>
      </dsp:nvSpPr>
      <dsp:spPr>
        <a:xfrm>
          <a:off x="0" y="1389128"/>
          <a:ext cx="6476006" cy="44954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US" sz="1400" b="1" kern="1200"/>
            <a:t>Entrepreneurs have a high need in achievement</a:t>
          </a:r>
          <a:endParaRPr lang="en-GB" sz="1400" b="1" kern="1200"/>
        </a:p>
      </dsp:txBody>
      <dsp:txXfrm>
        <a:off x="21945" y="1411073"/>
        <a:ext cx="6432116" cy="405659"/>
      </dsp:txXfrm>
    </dsp:sp>
    <dsp:sp modelId="{CD2CBCE7-995E-8A41-8FB5-1C5B8C5E16B5}">
      <dsp:nvSpPr>
        <dsp:cNvPr id="0" name=""/>
        <dsp:cNvSpPr/>
      </dsp:nvSpPr>
      <dsp:spPr>
        <a:xfrm>
          <a:off x="0" y="1909941"/>
          <a:ext cx="6476006" cy="44954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US" sz="1400" b="1" kern="1200" dirty="0"/>
            <a:t>Entrepreneurs do not rely on fate or luck, however they try to control their own lives </a:t>
          </a:r>
          <a:endParaRPr lang="en-GB" sz="1400" b="1" kern="1200" dirty="0"/>
        </a:p>
      </dsp:txBody>
      <dsp:txXfrm>
        <a:off x="21945" y="1931886"/>
        <a:ext cx="6432116" cy="405659"/>
      </dsp:txXfrm>
    </dsp:sp>
    <dsp:sp modelId="{5AA668C1-ABEE-1843-A593-9E45AACD438B}">
      <dsp:nvSpPr>
        <dsp:cNvPr id="0" name=""/>
        <dsp:cNvSpPr/>
      </dsp:nvSpPr>
      <dsp:spPr>
        <a:xfrm>
          <a:off x="0" y="2383034"/>
          <a:ext cx="6476006" cy="44954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US" sz="1400" b="1" kern="1200"/>
            <a:t>Entrepreneurs undertake moderate risks, which is why they look for high earning on their investments</a:t>
          </a:r>
          <a:endParaRPr lang="en-GB" sz="1400" b="1" kern="1200"/>
        </a:p>
      </dsp:txBody>
      <dsp:txXfrm>
        <a:off x="21945" y="2404979"/>
        <a:ext cx="6432116" cy="405659"/>
      </dsp:txXfrm>
    </dsp:sp>
    <dsp:sp modelId="{468BFC7D-89EB-1946-B568-3AB387FE3CF5}">
      <dsp:nvSpPr>
        <dsp:cNvPr id="0" name=""/>
        <dsp:cNvSpPr/>
      </dsp:nvSpPr>
      <dsp:spPr>
        <a:xfrm>
          <a:off x="0" y="2929418"/>
          <a:ext cx="6476006" cy="769296"/>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US" sz="1400" b="1" kern="1200" dirty="0"/>
            <a:t>Entrepreneurs have the abilities to deal with several ambiguous situations in their ventures. They face these ambiguous situations and circumstances regularly because they do certain jobs and tasks which are entirely new by nature.</a:t>
          </a:r>
          <a:endParaRPr lang="en-GB" sz="1400" b="1" kern="1200" dirty="0"/>
        </a:p>
      </dsp:txBody>
      <dsp:txXfrm>
        <a:off x="37554" y="2966972"/>
        <a:ext cx="6400898" cy="694188"/>
      </dsp:txXfrm>
    </dsp:sp>
    <dsp:sp modelId="{8FAB87D3-11AA-BF42-8DD4-39F7F1A20A90}">
      <dsp:nvSpPr>
        <dsp:cNvPr id="0" name=""/>
        <dsp:cNvSpPr/>
      </dsp:nvSpPr>
      <dsp:spPr>
        <a:xfrm>
          <a:off x="0" y="3755998"/>
          <a:ext cx="6476006" cy="4495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US" sz="1400" b="1" kern="1200" dirty="0"/>
            <a:t>Entrepreneurs have the tendency to be productive and efficient with in a given period of time. However, at times, they might be seen as inflexible individuals in team-work.</a:t>
          </a:r>
          <a:endParaRPr lang="en-GB" sz="1400" b="1" kern="1200" dirty="0"/>
        </a:p>
      </dsp:txBody>
      <dsp:txXfrm>
        <a:off x="21945" y="3777943"/>
        <a:ext cx="6432116" cy="40565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A46196-1F39-4A16-85E4-E1BC95DC9C93}">
      <dsp:nvSpPr>
        <dsp:cNvPr id="0" name=""/>
        <dsp:cNvSpPr/>
      </dsp:nvSpPr>
      <dsp:spPr>
        <a:xfrm rot="4396374">
          <a:off x="720368" y="931606"/>
          <a:ext cx="4041457" cy="2818413"/>
        </a:xfrm>
        <a:prstGeom prst="swooshArrow">
          <a:avLst>
            <a:gd name="adj1" fmla="val 16310"/>
            <a:gd name="adj2" fmla="val 31370"/>
          </a:avLst>
        </a:prstGeom>
        <a:solidFill>
          <a:srgbClr val="FF9518"/>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75DE799-0EEA-4612-B607-C059AE590A96}">
      <dsp:nvSpPr>
        <dsp:cNvPr id="0" name=""/>
        <dsp:cNvSpPr/>
      </dsp:nvSpPr>
      <dsp:spPr>
        <a:xfrm>
          <a:off x="2097842" y="1209732"/>
          <a:ext cx="102059" cy="102059"/>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1A0DA59-62AD-4A96-9AAB-A4A301100868}">
      <dsp:nvSpPr>
        <dsp:cNvPr id="0" name=""/>
        <dsp:cNvSpPr/>
      </dsp:nvSpPr>
      <dsp:spPr>
        <a:xfrm>
          <a:off x="2674103" y="1652146"/>
          <a:ext cx="102059" cy="102059"/>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57D311C7-D804-4A2C-9EEC-5C91FBA0228D}">
      <dsp:nvSpPr>
        <dsp:cNvPr id="0" name=""/>
        <dsp:cNvSpPr/>
      </dsp:nvSpPr>
      <dsp:spPr>
        <a:xfrm>
          <a:off x="3192172" y="2169934"/>
          <a:ext cx="102059" cy="102059"/>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674A03C2-58E0-4475-B63F-06C985E17EBA}">
      <dsp:nvSpPr>
        <dsp:cNvPr id="0" name=""/>
        <dsp:cNvSpPr/>
      </dsp:nvSpPr>
      <dsp:spPr>
        <a:xfrm>
          <a:off x="449441" y="0"/>
          <a:ext cx="1905422" cy="749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b" anchorCtr="0">
          <a:noAutofit/>
        </a:bodyPr>
        <a:lstStyle/>
        <a:p>
          <a:pPr marL="0" lvl="0" indent="0" algn="ctr" defTabSz="889000" rtl="0" eaLnBrk="1" latinLnBrk="0" hangingPunct="1">
            <a:lnSpc>
              <a:spcPct val="90000"/>
            </a:lnSpc>
            <a:spcBef>
              <a:spcPct val="0"/>
            </a:spcBef>
            <a:spcAft>
              <a:spcPct val="35000"/>
            </a:spcAft>
            <a:buNone/>
          </a:pPr>
          <a:r>
            <a:rPr lang="fr-FR" sz="2000" b="1" kern="1200"/>
            <a:t>Identify an opportunity </a:t>
          </a:r>
          <a:endParaRPr lang="fr-FR" sz="2000" b="1" kern="1200" dirty="0"/>
        </a:p>
      </dsp:txBody>
      <dsp:txXfrm>
        <a:off x="449441" y="0"/>
        <a:ext cx="1905422" cy="749060"/>
      </dsp:txXfrm>
    </dsp:sp>
    <dsp:sp modelId="{50D0B8E1-62D7-4371-A258-C11FD87B8D5D}">
      <dsp:nvSpPr>
        <dsp:cNvPr id="0" name=""/>
        <dsp:cNvSpPr/>
      </dsp:nvSpPr>
      <dsp:spPr>
        <a:xfrm>
          <a:off x="2766846" y="886231"/>
          <a:ext cx="2832384" cy="749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l" defTabSz="889000" rtl="0" eaLnBrk="1" latinLnBrk="0" hangingPunct="1">
            <a:lnSpc>
              <a:spcPct val="90000"/>
            </a:lnSpc>
            <a:spcBef>
              <a:spcPct val="0"/>
            </a:spcBef>
            <a:spcAft>
              <a:spcPct val="35000"/>
            </a:spcAft>
            <a:buNone/>
          </a:pPr>
          <a:r>
            <a:rPr lang="fr-FR" sz="2000" b="1" kern="1200"/>
            <a:t>Establish a vision</a:t>
          </a:r>
          <a:endParaRPr lang="fr-FR" sz="2000" b="1" kern="1200" dirty="0"/>
        </a:p>
      </dsp:txBody>
      <dsp:txXfrm>
        <a:off x="2766846" y="886231"/>
        <a:ext cx="2832384" cy="749060"/>
      </dsp:txXfrm>
    </dsp:sp>
    <dsp:sp modelId="{CD775197-A22D-4C57-BCE8-0B11F1359720}">
      <dsp:nvSpPr>
        <dsp:cNvPr id="0" name=""/>
        <dsp:cNvSpPr/>
      </dsp:nvSpPr>
      <dsp:spPr>
        <a:xfrm>
          <a:off x="449441" y="1328645"/>
          <a:ext cx="1905422" cy="749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r" defTabSz="889000" rtl="0" eaLnBrk="1" latinLnBrk="0" hangingPunct="1">
            <a:lnSpc>
              <a:spcPct val="90000"/>
            </a:lnSpc>
            <a:spcBef>
              <a:spcPct val="0"/>
            </a:spcBef>
            <a:spcAft>
              <a:spcPct val="35000"/>
            </a:spcAft>
            <a:buNone/>
          </a:pPr>
          <a:r>
            <a:rPr lang="fr-FR" sz="2000" b="1" kern="1200"/>
            <a:t>Persuade others</a:t>
          </a:r>
          <a:endParaRPr lang="fr-FR" sz="2000" b="1" kern="1200" dirty="0"/>
        </a:p>
      </dsp:txBody>
      <dsp:txXfrm>
        <a:off x="449441" y="1328645"/>
        <a:ext cx="1905422" cy="749060"/>
      </dsp:txXfrm>
    </dsp:sp>
    <dsp:sp modelId="{29254458-835E-4723-AA3C-B8C4FA8BFEC4}">
      <dsp:nvSpPr>
        <dsp:cNvPr id="0" name=""/>
        <dsp:cNvSpPr/>
      </dsp:nvSpPr>
      <dsp:spPr>
        <a:xfrm>
          <a:off x="3567077" y="2739688"/>
          <a:ext cx="102059" cy="102059"/>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9F26FA0-BC6A-43D0-8F56-1067D735C3B5}">
      <dsp:nvSpPr>
        <dsp:cNvPr id="0" name=""/>
        <dsp:cNvSpPr/>
      </dsp:nvSpPr>
      <dsp:spPr>
        <a:xfrm>
          <a:off x="3693808" y="1846433"/>
          <a:ext cx="1905422" cy="749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l" defTabSz="889000" rtl="0" eaLnBrk="1" latinLnBrk="0" hangingPunct="1">
            <a:lnSpc>
              <a:spcPct val="90000"/>
            </a:lnSpc>
            <a:spcBef>
              <a:spcPct val="0"/>
            </a:spcBef>
            <a:spcAft>
              <a:spcPct val="35000"/>
            </a:spcAft>
            <a:buNone/>
          </a:pPr>
          <a:r>
            <a:rPr lang="fr-FR" sz="2000" b="1" kern="1200"/>
            <a:t>Gather resources </a:t>
          </a:r>
          <a:endParaRPr lang="fr-FR" sz="2000" b="1" kern="1200" dirty="0"/>
        </a:p>
      </dsp:txBody>
      <dsp:txXfrm>
        <a:off x="3693808" y="1846433"/>
        <a:ext cx="1905422" cy="749060"/>
      </dsp:txXfrm>
    </dsp:sp>
    <dsp:sp modelId="{B556F3F1-B082-4895-A5E6-1C92634CCD52}">
      <dsp:nvSpPr>
        <dsp:cNvPr id="0" name=""/>
        <dsp:cNvSpPr/>
      </dsp:nvSpPr>
      <dsp:spPr>
        <a:xfrm>
          <a:off x="449441" y="2416187"/>
          <a:ext cx="2832384" cy="749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r" defTabSz="889000" rtl="0" eaLnBrk="1" latinLnBrk="0" hangingPunct="1">
            <a:lnSpc>
              <a:spcPct val="90000"/>
            </a:lnSpc>
            <a:spcBef>
              <a:spcPct val="0"/>
            </a:spcBef>
            <a:spcAft>
              <a:spcPct val="35000"/>
            </a:spcAft>
            <a:buNone/>
          </a:pPr>
          <a:r>
            <a:rPr lang="fr-FR" sz="2000" b="1" kern="1200"/>
            <a:t>Create new venture, product or market</a:t>
          </a:r>
          <a:endParaRPr lang="fr-FR" sz="2000" b="1" kern="1200" dirty="0"/>
        </a:p>
      </dsp:txBody>
      <dsp:txXfrm>
        <a:off x="449441" y="2416187"/>
        <a:ext cx="2832384" cy="749060"/>
      </dsp:txXfrm>
    </dsp:sp>
    <dsp:sp modelId="{301EE6F0-18BB-4161-9B4A-E9148011A3CB}">
      <dsp:nvSpPr>
        <dsp:cNvPr id="0" name=""/>
        <dsp:cNvSpPr/>
      </dsp:nvSpPr>
      <dsp:spPr>
        <a:xfrm>
          <a:off x="3024336" y="3932566"/>
          <a:ext cx="2574894" cy="749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t" anchorCtr="0">
          <a:noAutofit/>
        </a:bodyPr>
        <a:lstStyle/>
        <a:p>
          <a:pPr marL="0" lvl="0" indent="0" algn="ctr" defTabSz="889000" rtl="0" eaLnBrk="1" latinLnBrk="0" hangingPunct="1">
            <a:lnSpc>
              <a:spcPct val="90000"/>
            </a:lnSpc>
            <a:spcBef>
              <a:spcPct val="0"/>
            </a:spcBef>
            <a:spcAft>
              <a:spcPct val="35000"/>
            </a:spcAft>
            <a:buNone/>
          </a:pPr>
          <a:r>
            <a:rPr lang="fr-FR" sz="2000" b="1" kern="1200"/>
            <a:t>Change/adapt with time </a:t>
          </a:r>
          <a:endParaRPr lang="fr-FR" sz="2000" b="1" kern="1200" dirty="0"/>
        </a:p>
      </dsp:txBody>
      <dsp:txXfrm>
        <a:off x="3024336" y="3932566"/>
        <a:ext cx="2574894" cy="7490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A7592A-4B77-284B-9910-E09D04B0C0EE}">
      <dsp:nvSpPr>
        <dsp:cNvPr id="0" name=""/>
        <dsp:cNvSpPr/>
      </dsp:nvSpPr>
      <dsp:spPr>
        <a:xfrm>
          <a:off x="0" y="887702"/>
          <a:ext cx="5486148" cy="41457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t" anchorCtr="0">
          <a:noAutofit/>
        </a:bodyPr>
        <a:lstStyle/>
        <a:p>
          <a:pPr marL="0" lvl="0" indent="0" algn="l" defTabSz="1822450" rtl="0">
            <a:lnSpc>
              <a:spcPct val="90000"/>
            </a:lnSpc>
            <a:spcBef>
              <a:spcPct val="0"/>
            </a:spcBef>
            <a:spcAft>
              <a:spcPct val="35000"/>
            </a:spcAft>
            <a:buNone/>
          </a:pPr>
          <a:endParaRPr lang="en-US" sz="4100" kern="1200" dirty="0"/>
        </a:p>
        <a:p>
          <a:pPr marL="285750" lvl="1" indent="-285750" algn="l" defTabSz="1422400">
            <a:lnSpc>
              <a:spcPct val="90000"/>
            </a:lnSpc>
            <a:spcBef>
              <a:spcPct val="0"/>
            </a:spcBef>
            <a:spcAft>
              <a:spcPct val="15000"/>
            </a:spcAft>
            <a:buChar char="•"/>
          </a:pPr>
          <a:r>
            <a:rPr lang="en-US" sz="3200" kern="1200" dirty="0"/>
            <a:t>Management mistakes</a:t>
          </a:r>
        </a:p>
        <a:p>
          <a:pPr marL="285750" lvl="1" indent="-285750" algn="l" defTabSz="1422400">
            <a:lnSpc>
              <a:spcPct val="90000"/>
            </a:lnSpc>
            <a:spcBef>
              <a:spcPct val="0"/>
            </a:spcBef>
            <a:spcAft>
              <a:spcPct val="15000"/>
            </a:spcAft>
            <a:buChar char="•"/>
          </a:pPr>
          <a:r>
            <a:rPr lang="en-US" sz="3200" kern="1200" dirty="0"/>
            <a:t>Lack of experience</a:t>
          </a:r>
        </a:p>
        <a:p>
          <a:pPr marL="285750" lvl="1" indent="-285750" algn="l" defTabSz="1422400">
            <a:lnSpc>
              <a:spcPct val="90000"/>
            </a:lnSpc>
            <a:spcBef>
              <a:spcPct val="0"/>
            </a:spcBef>
            <a:spcAft>
              <a:spcPct val="15000"/>
            </a:spcAft>
            <a:buChar char="•"/>
          </a:pPr>
          <a:r>
            <a:rPr lang="en-US" sz="3200" kern="1200" dirty="0"/>
            <a:t>Poor financial control</a:t>
          </a:r>
        </a:p>
        <a:p>
          <a:pPr marL="285750" lvl="1" indent="-285750" algn="l" defTabSz="1422400">
            <a:lnSpc>
              <a:spcPct val="90000"/>
            </a:lnSpc>
            <a:spcBef>
              <a:spcPct val="0"/>
            </a:spcBef>
            <a:spcAft>
              <a:spcPct val="15000"/>
            </a:spcAft>
            <a:buChar char="•"/>
          </a:pPr>
          <a:r>
            <a:rPr lang="en-US" sz="3200" kern="1200" dirty="0"/>
            <a:t>Weak marketing efforts</a:t>
          </a:r>
        </a:p>
        <a:p>
          <a:pPr marL="285750" lvl="1" indent="-285750" algn="l" defTabSz="1422400">
            <a:lnSpc>
              <a:spcPct val="90000"/>
            </a:lnSpc>
            <a:spcBef>
              <a:spcPct val="0"/>
            </a:spcBef>
            <a:spcAft>
              <a:spcPct val="15000"/>
            </a:spcAft>
            <a:buChar char="•"/>
          </a:pPr>
          <a:r>
            <a:rPr lang="en-US" sz="3200" kern="1200" dirty="0"/>
            <a:t>Failure to develop a strategic plan</a:t>
          </a:r>
        </a:p>
      </dsp:txBody>
      <dsp:txXfrm>
        <a:off x="0" y="887702"/>
        <a:ext cx="5486148" cy="4145750"/>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gemconsortium.org/"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2DCCB4B2-4E3E-62EC-D936-3C6583A07E79}"/>
              </a:ext>
            </a:extLst>
          </p:cNvPr>
          <p:cNvSpPr>
            <a:spLocks noGrp="1" noRot="1" noChangeAspect="1" noChangeArrowheads="1" noTextEdit="1"/>
          </p:cNvSpPr>
          <p:nvPr>
            <p:ph type="sldImg"/>
          </p:nvPr>
        </p:nvSpPr>
        <p:spPr>
          <a:ln/>
        </p:spPr>
      </p:sp>
      <p:sp>
        <p:nvSpPr>
          <p:cNvPr id="73731" name="Rectangle 3">
            <a:extLst>
              <a:ext uri="{FF2B5EF4-FFF2-40B4-BE49-F238E27FC236}">
                <a16:creationId xmlns:a16="http://schemas.microsoft.com/office/drawing/2014/main" id="{5FD61176-F09F-6E22-15FC-EAFC8E11968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p>
        </p:txBody>
      </p:sp>
    </p:spTree>
    <p:extLst>
      <p:ext uri="{BB962C8B-B14F-4D97-AF65-F5344CB8AC3E}">
        <p14:creationId xmlns:p14="http://schemas.microsoft.com/office/powerpoint/2010/main" val="42919516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82585936-13EC-B02F-5A52-D1AE7B6C9145}"/>
              </a:ext>
            </a:extLst>
          </p:cNvPr>
          <p:cNvSpPr>
            <a:spLocks noGrp="1" noRot="1" noChangeAspect="1" noChangeArrowheads="1" noTextEdit="1"/>
          </p:cNvSpPr>
          <p:nvPr>
            <p:ph type="sldImg"/>
          </p:nvPr>
        </p:nvSpPr>
        <p:spPr>
          <a:xfrm>
            <a:off x="333375" y="698500"/>
            <a:ext cx="6189663" cy="3482975"/>
          </a:xfrm>
          <a:ln cap="flat"/>
        </p:spPr>
      </p:sp>
    </p:spTree>
    <p:extLst>
      <p:ext uri="{BB962C8B-B14F-4D97-AF65-F5344CB8AC3E}">
        <p14:creationId xmlns:p14="http://schemas.microsoft.com/office/powerpoint/2010/main" val="1660462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9B0FBD67-E12E-53AD-E780-30528A54516A}"/>
              </a:ext>
            </a:extLst>
          </p:cNvPr>
          <p:cNvSpPr>
            <a:spLocks noGrp="1" noRot="1" noChangeAspect="1" noChangeArrowheads="1" noTextEdit="1"/>
          </p:cNvSpPr>
          <p:nvPr>
            <p:ph type="sldImg"/>
          </p:nvPr>
        </p:nvSpPr>
        <p:spPr>
          <a:ln/>
        </p:spPr>
      </p:sp>
      <p:sp>
        <p:nvSpPr>
          <p:cNvPr id="76803" name="Rectangle 3">
            <a:extLst>
              <a:ext uri="{FF2B5EF4-FFF2-40B4-BE49-F238E27FC236}">
                <a16:creationId xmlns:a16="http://schemas.microsoft.com/office/drawing/2014/main" id="{BA516152-ECFF-74A5-1AE5-D160CB101F8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p>
        </p:txBody>
      </p:sp>
    </p:spTree>
    <p:extLst>
      <p:ext uri="{BB962C8B-B14F-4D97-AF65-F5344CB8AC3E}">
        <p14:creationId xmlns:p14="http://schemas.microsoft.com/office/powerpoint/2010/main" val="56800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21B80986-BBC4-53E3-D326-24E785E0A457}"/>
              </a:ext>
            </a:extLst>
          </p:cNvPr>
          <p:cNvSpPr>
            <a:spLocks noGrp="1" noRot="1" noChangeAspect="1" noTextEdit="1"/>
          </p:cNvSpPr>
          <p:nvPr>
            <p:ph type="sldImg"/>
          </p:nvPr>
        </p:nvSpPr>
        <p:spPr>
          <a:ln/>
        </p:spPr>
      </p:sp>
      <p:sp>
        <p:nvSpPr>
          <p:cNvPr id="77827" name="Notes Placeholder 2">
            <a:extLst>
              <a:ext uri="{FF2B5EF4-FFF2-40B4-BE49-F238E27FC236}">
                <a16:creationId xmlns:a16="http://schemas.microsoft.com/office/drawing/2014/main" id="{71C5B231-93B2-1F39-82F5-8C387B21B11F}"/>
              </a:ext>
            </a:extLst>
          </p:cNvPr>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ar-JO"/>
              <a:t>No single set of characteristics describes successful entrepreneurs.  Anyone can become an entrepreneur.</a:t>
            </a:r>
          </a:p>
        </p:txBody>
      </p:sp>
    </p:spTree>
    <p:extLst>
      <p:ext uri="{BB962C8B-B14F-4D97-AF65-F5344CB8AC3E}">
        <p14:creationId xmlns:p14="http://schemas.microsoft.com/office/powerpoint/2010/main" val="30716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3939B121-948A-4AAC-B163-D7EC1400426E}" type="slidenum">
              <a:rPr lang="en-US" smtClean="0"/>
              <a:t>17</a:t>
            </a:fld>
            <a:endParaRPr lang="en-US"/>
          </a:p>
        </p:txBody>
      </p:sp>
    </p:spTree>
    <p:extLst>
      <p:ext uri="{BB962C8B-B14F-4D97-AF65-F5344CB8AC3E}">
        <p14:creationId xmlns:p14="http://schemas.microsoft.com/office/powerpoint/2010/main" val="28191474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4737FCD1-B7B3-00AA-5D23-B71414BCDD39}"/>
              </a:ext>
            </a:extLst>
          </p:cNvPr>
          <p:cNvSpPr>
            <a:spLocks noGrp="1" noRot="1" noChangeAspect="1" noChangeArrowheads="1" noTextEdit="1"/>
          </p:cNvSpPr>
          <p:nvPr>
            <p:ph type="sldImg"/>
          </p:nvPr>
        </p:nvSpPr>
        <p:spPr>
          <a:ln/>
        </p:spPr>
      </p:sp>
      <p:sp>
        <p:nvSpPr>
          <p:cNvPr id="71683" name="Rectangle 3">
            <a:extLst>
              <a:ext uri="{FF2B5EF4-FFF2-40B4-BE49-F238E27FC236}">
                <a16:creationId xmlns:a16="http://schemas.microsoft.com/office/drawing/2014/main" id="{3B2F90F6-1DCE-28F4-6413-8469B4306F8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strike="noStrike" dirty="0">
                <a:solidFill>
                  <a:srgbClr val="681DA8"/>
                </a:solidFill>
                <a:effectLst/>
                <a:latin typeface="arial" panose="020B0604020202020204" pitchFamily="34" charset="0"/>
                <a:hlinkClick r:id="rId3"/>
              </a:rPr>
              <a:t>GEM= Global Entrepreneurship Monitor</a:t>
            </a:r>
          </a:p>
          <a:p>
            <a:endParaRPr lang="ar-JO" altLang="ar-JO"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3939B121-948A-4AAC-B163-D7EC1400426E}" type="slidenum">
              <a:rPr lang="en-US" smtClean="0"/>
              <a:t>30</a:t>
            </a:fld>
            <a:endParaRPr lang="en-US"/>
          </a:p>
        </p:txBody>
      </p:sp>
    </p:spTree>
    <p:extLst>
      <p:ext uri="{BB962C8B-B14F-4D97-AF65-F5344CB8AC3E}">
        <p14:creationId xmlns:p14="http://schemas.microsoft.com/office/powerpoint/2010/main" val="7123260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20A1D318-7BD5-E483-DE4C-A6CBC233A7B6}"/>
              </a:ext>
            </a:extLst>
          </p:cNvPr>
          <p:cNvSpPr>
            <a:spLocks noGrp="1" noRot="1" noChangeAspect="1" noChangeArrowheads="1" noTextEdit="1"/>
          </p:cNvSpPr>
          <p:nvPr>
            <p:ph type="sldImg"/>
          </p:nvPr>
        </p:nvSpPr>
        <p:spPr>
          <a:xfrm>
            <a:off x="333375" y="698500"/>
            <a:ext cx="6189663" cy="3482975"/>
          </a:xfrm>
          <a:ln cap="flat"/>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130F1632-5743-E8F2-0183-F9646E036E56}"/>
              </a:ext>
            </a:extLst>
          </p:cNvPr>
          <p:cNvSpPr>
            <a:spLocks noGrp="1" noRot="1" noChangeAspect="1" noChangeArrowheads="1" noTextEdit="1"/>
          </p:cNvSpPr>
          <p:nvPr>
            <p:ph type="sldImg"/>
          </p:nvPr>
        </p:nvSpPr>
        <p:spPr>
          <a:xfrm>
            <a:off x="333375" y="698500"/>
            <a:ext cx="6189663" cy="3482975"/>
          </a:xfrm>
          <a:noFill/>
          <a:ln cap="flat"/>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2A0BF5BB-3D29-600F-3EFF-BB8281EA56E2}"/>
              </a:ext>
            </a:extLst>
          </p:cNvPr>
          <p:cNvSpPr>
            <a:spLocks noGrp="1" noRot="1" noChangeAspect="1" noChangeArrowheads="1" noTextEdit="1"/>
          </p:cNvSpPr>
          <p:nvPr>
            <p:ph type="sldImg"/>
          </p:nvPr>
        </p:nvSpPr>
        <p:spPr>
          <a:xfrm>
            <a:off x="333375" y="698500"/>
            <a:ext cx="6189663" cy="3482975"/>
          </a:xfrm>
          <a:noFill/>
          <a:ln cap="flat"/>
        </p:spPr>
      </p:sp>
      <p:sp>
        <p:nvSpPr>
          <p:cNvPr id="81923" name="Notes Placeholder 1">
            <a:extLst>
              <a:ext uri="{FF2B5EF4-FFF2-40B4-BE49-F238E27FC236}">
                <a16:creationId xmlns:a16="http://schemas.microsoft.com/office/drawing/2014/main" id="{A3F866D2-F380-C7D6-C0F2-C9A30F43320D}"/>
              </a:ext>
            </a:extLst>
          </p:cNvPr>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ar-JO"/>
              <a:t>Starting and managing your own business can be a very rewarding experience, but it can also be highly stressful!</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DCDD6F2E-739A-274B-0A8C-C0DDDFBA287B}"/>
              </a:ext>
            </a:extLst>
          </p:cNvPr>
          <p:cNvSpPr>
            <a:spLocks noGrp="1" noRot="1" noChangeAspect="1" noChangeArrowheads="1" noTextEdit="1"/>
          </p:cNvSpPr>
          <p:nvPr>
            <p:ph type="sldImg"/>
          </p:nvPr>
        </p:nvSpPr>
        <p:spPr>
          <a:xfrm>
            <a:off x="333375" y="698500"/>
            <a:ext cx="6189663" cy="3482975"/>
          </a:xfrm>
          <a:ln cap="flat"/>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26C00C35-82B8-EE05-4AE9-3410D33601D7}"/>
              </a:ext>
            </a:extLst>
          </p:cNvPr>
          <p:cNvSpPr>
            <a:spLocks noGrp="1" noRot="1" noChangeAspect="1" noChangeArrowheads="1" noTextEdit="1"/>
          </p:cNvSpPr>
          <p:nvPr>
            <p:ph type="sldImg"/>
          </p:nvPr>
        </p:nvSpPr>
        <p:spPr>
          <a:xfrm>
            <a:off x="333375" y="698500"/>
            <a:ext cx="6189663" cy="3482975"/>
          </a:xfrm>
          <a:noFill/>
          <a:ln cap="flat"/>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a:extLst>
              <a:ext uri="{FF2B5EF4-FFF2-40B4-BE49-F238E27FC236}">
                <a16:creationId xmlns:a16="http://schemas.microsoft.com/office/drawing/2014/main" id="{41DBFF2D-FDAE-9EC4-AFD2-EAE07872D2AA}"/>
              </a:ext>
            </a:extLst>
          </p:cNvPr>
          <p:cNvSpPr>
            <a:spLocks noGrp="1" noRot="1" noChangeAspect="1" noTextEdit="1"/>
          </p:cNvSpPr>
          <p:nvPr>
            <p:ph type="sldImg"/>
          </p:nvPr>
        </p:nvSpPr>
        <p:spPr>
          <a:ln/>
        </p:spPr>
      </p:sp>
      <p:sp>
        <p:nvSpPr>
          <p:cNvPr id="95235" name="Notes Placeholder 2">
            <a:extLst>
              <a:ext uri="{FF2B5EF4-FFF2-40B4-BE49-F238E27FC236}">
                <a16:creationId xmlns:a16="http://schemas.microsoft.com/office/drawing/2014/main" id="{EBE1E155-4249-415A-9ED8-C1976D3AF599}"/>
              </a:ext>
            </a:extLst>
          </p:cNvPr>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ar-JO"/>
              <a:t>The majority of small businesses are concentrated in the service, construction, and retail industries.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9D66DCE9-4D01-E30B-DC3E-6854C2E8E499}"/>
              </a:ext>
            </a:extLst>
          </p:cNvPr>
          <p:cNvSpPr>
            <a:spLocks noGrp="1" noRot="1" noChangeAspect="1" noChangeArrowheads="1" noTextEdit="1"/>
          </p:cNvSpPr>
          <p:nvPr>
            <p:ph type="sldImg"/>
          </p:nvPr>
        </p:nvSpPr>
        <p:spPr>
          <a:xfrm>
            <a:off x="333375" y="698500"/>
            <a:ext cx="6189663" cy="3482975"/>
          </a:xfrm>
          <a:ln cap="flat"/>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102E905C-2C0A-A398-7556-34E53E568FD5}"/>
              </a:ext>
            </a:extLst>
          </p:cNvPr>
          <p:cNvSpPr>
            <a:spLocks noGrp="1" noRot="1" noChangeAspect="1" noChangeArrowheads="1" noTextEdit="1"/>
          </p:cNvSpPr>
          <p:nvPr>
            <p:ph type="sldImg"/>
          </p:nvPr>
        </p:nvSpPr>
        <p:spPr>
          <a:xfrm>
            <a:off x="333375" y="698500"/>
            <a:ext cx="6189663" cy="3482975"/>
          </a:xfrm>
          <a:noFill/>
          <a:ln cap="flat"/>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a:extLst>
              <a:ext uri="{FF2B5EF4-FFF2-40B4-BE49-F238E27FC236}">
                <a16:creationId xmlns:a16="http://schemas.microsoft.com/office/drawing/2014/main" id="{68F942A4-2613-A2D1-2ADC-7FC0DE4B272C}"/>
              </a:ext>
            </a:extLst>
          </p:cNvPr>
          <p:cNvSpPr>
            <a:spLocks noGrp="1" noRot="1" noChangeAspect="1" noTextEdit="1"/>
          </p:cNvSpPr>
          <p:nvPr>
            <p:ph type="sldImg"/>
          </p:nvPr>
        </p:nvSpPr>
        <p:spPr>
          <a:ln/>
        </p:spPr>
      </p:sp>
      <p:sp>
        <p:nvSpPr>
          <p:cNvPr id="97283" name="Notes Placeholder 2">
            <a:extLst>
              <a:ext uri="{FF2B5EF4-FFF2-40B4-BE49-F238E27FC236}">
                <a16:creationId xmlns:a16="http://schemas.microsoft.com/office/drawing/2014/main" id="{A4BD8F5B-5FAC-748B-AD9A-979F74E4E144}"/>
              </a:ext>
            </a:extLst>
          </p:cNvPr>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a:extLst>
              <a:ext uri="{FF2B5EF4-FFF2-40B4-BE49-F238E27FC236}">
                <a16:creationId xmlns:a16="http://schemas.microsoft.com/office/drawing/2014/main" id="{2340C32A-4A90-0030-6E2A-ED6A335B9AF8}"/>
              </a:ext>
            </a:extLst>
          </p:cNvPr>
          <p:cNvSpPr>
            <a:spLocks noGrp="1" noRot="1" noChangeAspect="1" noChangeArrowheads="1" noTextEdit="1"/>
          </p:cNvSpPr>
          <p:nvPr>
            <p:ph type="sldImg"/>
          </p:nvPr>
        </p:nvSpPr>
        <p:spPr>
          <a:xfrm>
            <a:off x="333375" y="698500"/>
            <a:ext cx="6189663" cy="3482975"/>
          </a:xfrm>
          <a:ln cap="flat"/>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5FC7AE45-F8EE-F9C6-7291-AA171C534979}"/>
              </a:ext>
            </a:extLst>
          </p:cNvPr>
          <p:cNvSpPr>
            <a:spLocks noGrp="1" noRot="1" noChangeAspect="1" noChangeArrowheads="1" noTextEdit="1"/>
          </p:cNvSpPr>
          <p:nvPr>
            <p:ph type="sldImg"/>
          </p:nvPr>
        </p:nvSpPr>
        <p:spPr>
          <a:xfrm>
            <a:off x="333375" y="698500"/>
            <a:ext cx="6189663" cy="3482975"/>
          </a:xfrm>
          <a:ln cap="flat"/>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4/27/24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4/27/24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4/27/24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4/27/24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59912D6-4827-0474-CEA5-5E09AEDE4FB1}"/>
              </a:ext>
            </a:extLst>
          </p:cNvPr>
          <p:cNvSpPr txBox="1"/>
          <p:nvPr userDrawn="1"/>
        </p:nvSpPr>
        <p:spPr>
          <a:xfrm>
            <a:off x="10210800" y="6356350"/>
            <a:ext cx="6217920" cy="369332"/>
          </a:xfrm>
          <a:prstGeom prst="rect">
            <a:avLst/>
          </a:prstGeom>
          <a:noFill/>
        </p:spPr>
        <p:txBody>
          <a:bodyPr wrap="square">
            <a:spAutoFit/>
          </a:bodyPr>
          <a:lstStyle/>
          <a:p>
            <a:r>
              <a:rPr lang="en-US" b="1" dirty="0">
                <a:latin typeface="APPLE CHANCERY" panose="03020702040506060504" pitchFamily="66" charset="-79"/>
                <a:cs typeface="APPLE CHANCERY" panose="03020702040506060504" pitchFamily="66" charset="-79"/>
              </a:rPr>
              <a:t>Thana Ahmed</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3" Type="http://schemas.openxmlformats.org/officeDocument/2006/relationships/diagramData" Target="../diagrams/data1.xml"/><Relationship Id="rId12" Type="http://schemas.openxmlformats.org/officeDocument/2006/relationships/image" Target="NULL"/><Relationship Id="rId17" Type="http://schemas.microsoft.com/office/2007/relationships/diagramDrawing" Target="../diagrams/drawing1.xml"/><Relationship Id="rId2" Type="http://schemas.openxmlformats.org/officeDocument/2006/relationships/customXml" Target="../ink/ink1.xml"/><Relationship Id="rId16" Type="http://schemas.openxmlformats.org/officeDocument/2006/relationships/diagramColors" Target="../diagrams/colors1.xml"/><Relationship Id="rId1" Type="http://schemas.openxmlformats.org/officeDocument/2006/relationships/slideLayout" Target="../slideLayouts/slideLayout7.xml"/><Relationship Id="rId15" Type="http://schemas.openxmlformats.org/officeDocument/2006/relationships/diagramQuickStyle" Target="../diagrams/quickStyle1.xml"/><Relationship Id="rId1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customXml" Target="../ink/ink2.xml"/><Relationship Id="rId7" Type="http://schemas.openxmlformats.org/officeDocument/2006/relationships/diagramData" Target="../diagrams/data2.xml"/><Relationship Id="rId2" Type="http://schemas.openxmlformats.org/officeDocument/2006/relationships/image" Target="../media/image4.emf"/><Relationship Id="rId1" Type="http://schemas.openxmlformats.org/officeDocument/2006/relationships/slideLayout" Target="../slideLayouts/slideLayout7.xml"/><Relationship Id="rId6" Type="http://schemas.openxmlformats.org/officeDocument/2006/relationships/image" Target="NULL"/><Relationship Id="rId11" Type="http://schemas.microsoft.com/office/2007/relationships/diagramDrawing" Target="../diagrams/drawing2.xml"/><Relationship Id="rId10" Type="http://schemas.openxmlformats.org/officeDocument/2006/relationships/diagramColors" Target="../diagrams/colors2.xml"/><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0.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flickr.com/photos/146625745@N08/32340733456"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hyperlink" Target="http://hot.yukbisnis.com/jiwa-entrepreneur/" TargetMode="External"/><Relationship Id="rId7" Type="http://schemas.openxmlformats.org/officeDocument/2006/relationships/diagramColors" Target="../diagrams/colors5.xml"/><Relationship Id="rId2" Type="http://schemas.openxmlformats.org/officeDocument/2006/relationships/image" Target="../media/image15.jp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2.png"/></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5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0"/>
            <a:ext cx="12192000" cy="6856476"/>
          </a:xfrm>
          <a:prstGeom prst="rect">
            <a:avLst/>
          </a:prstGeom>
        </p:spPr>
      </p:pic>
      <p:sp>
        <p:nvSpPr>
          <p:cNvPr id="2" name="Right Triangle 1"/>
          <p:cNvSpPr/>
          <p:nvPr/>
        </p:nvSpPr>
        <p:spPr>
          <a:xfrm flipH="1">
            <a:off x="6512645"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Parallelogram 13"/>
          <p:cNvSpPr/>
          <p:nvPr/>
        </p:nvSpPr>
        <p:spPr>
          <a:xfrm rot="16200000" flipV="1">
            <a:off x="-1352018" y="439430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EE5C7B68-C909-C131-66C0-5E72CD335212}"/>
              </a:ext>
            </a:extLst>
          </p:cNvPr>
          <p:cNvSpPr txBox="1"/>
          <p:nvPr/>
        </p:nvSpPr>
        <p:spPr>
          <a:xfrm>
            <a:off x="474133" y="715791"/>
            <a:ext cx="50373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Entrepreneurship</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4" name="TextBox 3">
            <a:extLst>
              <a:ext uri="{FF2B5EF4-FFF2-40B4-BE49-F238E27FC236}">
                <a16:creationId xmlns:a16="http://schemas.microsoft.com/office/drawing/2014/main" id="{638F966C-0CB5-77DA-1727-815F2750B763}"/>
              </a:ext>
            </a:extLst>
          </p:cNvPr>
          <p:cNvSpPr txBox="1"/>
          <p:nvPr/>
        </p:nvSpPr>
        <p:spPr>
          <a:xfrm>
            <a:off x="3510051" y="2419432"/>
            <a:ext cx="6269354" cy="1754326"/>
          </a:xfrm>
          <a:prstGeom prst="rect">
            <a:avLst/>
          </a:prstGeom>
          <a:solidFill>
            <a:srgbClr val="203E5F">
              <a:alpha val="83339"/>
            </a:srgbClr>
          </a:solidFill>
        </p:spPr>
        <p:txBody>
          <a:bodyPr wrap="square">
            <a:spAutoFit/>
          </a:bodyPr>
          <a:lstStyle/>
          <a:p>
            <a:pPr eaLnBrk="1" hangingPunct="1"/>
            <a:r>
              <a:rPr lang="en-US" altLang="ar-JO" sz="5400" dirty="0">
                <a:solidFill>
                  <a:schemeClr val="bg1"/>
                </a:solidFill>
                <a:latin typeface="David" panose="020E0502060401010101" pitchFamily="34" charset="-79"/>
              </a:rPr>
              <a:t>The Foundations of Entrepreneurship</a:t>
            </a:r>
          </a:p>
        </p:txBody>
      </p:sp>
    </p:spTree>
    <p:extLst>
      <p:ext uri="{BB962C8B-B14F-4D97-AF65-F5344CB8AC3E}">
        <p14:creationId xmlns:p14="http://schemas.microsoft.com/office/powerpoint/2010/main" val="619461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297268"/>
            <a:ext cx="6315062" cy="1015663"/>
          </a:xfrm>
          <a:prstGeom prst="rect">
            <a:avLst/>
          </a:prstGeom>
          <a:noFill/>
        </p:spPr>
        <p:txBody>
          <a:bodyPr wrap="none" rtlCol="0">
            <a:spAutoFit/>
          </a:bodyPr>
          <a:lstStyle/>
          <a:p>
            <a:r>
              <a:rPr lang="en-US" altLang="en-US" sz="6000" dirty="0">
                <a:ea typeface="+mj-ea"/>
                <a:cs typeface="+mj-cs"/>
              </a:rPr>
              <a:t>Learning Objectives</a:t>
            </a:r>
            <a:endParaRPr lang="en-US" sz="2800" dirty="0">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latin typeface="Tajawal Medium" panose="00000600000000000000" pitchFamily="2" charset="-78"/>
                <a:cs typeface="Tajawal Medium" panose="00000600000000000000" pitchFamily="2" charset="-78"/>
              </a:rPr>
              <a:t>Chapter</a:t>
            </a:r>
          </a:p>
          <a:p>
            <a:pPr algn="ctr"/>
            <a:r>
              <a:rPr lang="en-US" sz="2800" dirty="0">
                <a:latin typeface="Tajawal Medium" panose="00000600000000000000" pitchFamily="2" charset="-78"/>
                <a:cs typeface="Tajawal Medium" panose="00000600000000000000" pitchFamily="2" charset="-78"/>
              </a:rPr>
              <a:t>01</a:t>
            </a:r>
          </a:p>
        </p:txBody>
      </p:sp>
      <mc:AlternateContent xmlns:mc="http://schemas.openxmlformats.org/markup-compatibility/2006" xmlns:p14="http://schemas.microsoft.com/office/powerpoint/2010/main">
        <mc:Choice Requires="p14">
          <p:contentPart p14:bwMode="auto" r:id="rId2">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12"/>
              <a:stretch>
                <a:fillRect/>
              </a:stretch>
            </p:blipFill>
            <p:spPr>
              <a:xfrm>
                <a:off x="3156845" y="4303698"/>
                <a:ext cx="18000" cy="18000"/>
              </a:xfrm>
              <a:prstGeom prst="rect">
                <a:avLst/>
              </a:prstGeom>
            </p:spPr>
          </p:pic>
        </mc:Fallback>
      </mc:AlternateContent>
      <p:graphicFrame>
        <p:nvGraphicFramePr>
          <p:cNvPr id="25" name="TextBox 8">
            <a:extLst>
              <a:ext uri="{FF2B5EF4-FFF2-40B4-BE49-F238E27FC236}">
                <a16:creationId xmlns:a16="http://schemas.microsoft.com/office/drawing/2014/main" id="{39B463CC-5BF9-D7A8-3182-E65059407DA3}"/>
              </a:ext>
            </a:extLst>
          </p:cNvPr>
          <p:cNvGraphicFramePr/>
          <p:nvPr/>
        </p:nvGraphicFramePr>
        <p:xfrm>
          <a:off x="130614" y="1190831"/>
          <a:ext cx="11859456" cy="51528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 name="Slide Number Placeholder 1">
            <a:extLst>
              <a:ext uri="{FF2B5EF4-FFF2-40B4-BE49-F238E27FC236}">
                <a16:creationId xmlns:a16="http://schemas.microsoft.com/office/drawing/2014/main" id="{290208A1-3F7F-75ED-9DD5-A655768C2A8D}"/>
              </a:ext>
            </a:extLst>
          </p:cNvPr>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7" name="TextBox 6"/>
          <p:cNvSpPr txBox="1"/>
          <p:nvPr/>
        </p:nvSpPr>
        <p:spPr>
          <a:xfrm>
            <a:off x="2650377" y="297268"/>
            <a:ext cx="6315062" cy="1015663"/>
          </a:xfrm>
          <a:prstGeom prst="rect">
            <a:avLst/>
          </a:prstGeom>
          <a:noFill/>
        </p:spPr>
        <p:txBody>
          <a:bodyPr wrap="none" rtlCol="0">
            <a:spAutoFit/>
          </a:bodyPr>
          <a:lstStyle/>
          <a:p>
            <a:r>
              <a:rPr lang="en-US" altLang="en-US" sz="6000" dirty="0">
                <a:ea typeface="+mj-ea"/>
                <a:cs typeface="+mj-cs"/>
              </a:rPr>
              <a:t>Learning Objectives</a:t>
            </a:r>
            <a:endParaRPr lang="en-US" sz="2800" dirty="0">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latin typeface="Tajawal Medium" panose="00000600000000000000" pitchFamily="2" charset="-78"/>
                <a:cs typeface="Tajawal Medium" panose="00000600000000000000" pitchFamily="2" charset="-78"/>
              </a:rPr>
              <a:t>Chapter</a:t>
            </a:r>
          </a:p>
          <a:p>
            <a:pPr algn="ctr"/>
            <a:r>
              <a:rPr lang="en-US" sz="2800" dirty="0">
                <a:latin typeface="Tajawal Medium" panose="00000600000000000000" pitchFamily="2" charset="-78"/>
                <a:cs typeface="Tajawal Medium" panose="00000600000000000000" pitchFamily="2" charset="-78"/>
              </a:rPr>
              <a:t>01</a:t>
            </a:r>
          </a:p>
        </p:txBody>
      </p:sp>
      <mc:AlternateContent xmlns:mc="http://schemas.openxmlformats.org/markup-compatibility/2006" xmlns:p14="http://schemas.microsoft.com/office/powerpoint/2010/main">
        <mc:Choice Requires="p14">
          <p:contentPart p14:bwMode="auto" r:id="rId3">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6"/>
              <a:stretch>
                <a:fillRect/>
              </a:stretch>
            </p:blipFill>
            <p:spPr>
              <a:xfrm>
                <a:off x="3156485" y="4303338"/>
                <a:ext cx="18000" cy="18000"/>
              </a:xfrm>
              <a:prstGeom prst="rect">
                <a:avLst/>
              </a:prstGeom>
            </p:spPr>
          </p:pic>
        </mc:Fallback>
      </mc:AlternateContent>
      <p:graphicFrame>
        <p:nvGraphicFramePr>
          <p:cNvPr id="23" name="TextBox 8">
            <a:extLst>
              <a:ext uri="{FF2B5EF4-FFF2-40B4-BE49-F238E27FC236}">
                <a16:creationId xmlns:a16="http://schemas.microsoft.com/office/drawing/2014/main" id="{88DAA724-763E-7C49-B3FC-B72A95BF230D}"/>
              </a:ext>
            </a:extLst>
          </p:cNvPr>
          <p:cNvGraphicFramePr/>
          <p:nvPr/>
        </p:nvGraphicFramePr>
        <p:xfrm>
          <a:off x="917066" y="1691640"/>
          <a:ext cx="10878694" cy="41860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TextBox 1">
            <a:extLst>
              <a:ext uri="{FF2B5EF4-FFF2-40B4-BE49-F238E27FC236}">
                <a16:creationId xmlns:a16="http://schemas.microsoft.com/office/drawing/2014/main" id="{1A047678-6225-3E03-FE9D-DCADD3D6283D}"/>
              </a:ext>
            </a:extLst>
          </p:cNvPr>
          <p:cNvSpPr txBox="1"/>
          <p:nvPr/>
        </p:nvSpPr>
        <p:spPr>
          <a:xfrm>
            <a:off x="1824972" y="2493569"/>
            <a:ext cx="398985" cy="769441"/>
          </a:xfrm>
          <a:prstGeom prst="rect">
            <a:avLst/>
          </a:prstGeom>
          <a:solidFill>
            <a:schemeClr val="accent1"/>
          </a:solidFill>
        </p:spPr>
        <p:txBody>
          <a:bodyPr wrap="square" rtlCol="0">
            <a:spAutoFit/>
          </a:bodyPr>
          <a:lstStyle/>
          <a:p>
            <a:r>
              <a:rPr lang="en-SA" sz="4400" dirty="0">
                <a:solidFill>
                  <a:schemeClr val="bg1"/>
                </a:solidFill>
              </a:rPr>
              <a:t>6</a:t>
            </a:r>
          </a:p>
        </p:txBody>
      </p:sp>
      <p:sp>
        <p:nvSpPr>
          <p:cNvPr id="3" name="TextBox 2">
            <a:extLst>
              <a:ext uri="{FF2B5EF4-FFF2-40B4-BE49-F238E27FC236}">
                <a16:creationId xmlns:a16="http://schemas.microsoft.com/office/drawing/2014/main" id="{CF3ABC82-33F2-C0AB-A93C-8E6933C4550E}"/>
              </a:ext>
            </a:extLst>
          </p:cNvPr>
          <p:cNvSpPr txBox="1"/>
          <p:nvPr/>
        </p:nvSpPr>
        <p:spPr>
          <a:xfrm>
            <a:off x="4743890" y="2501647"/>
            <a:ext cx="398985" cy="769441"/>
          </a:xfrm>
          <a:prstGeom prst="rect">
            <a:avLst/>
          </a:prstGeom>
          <a:solidFill>
            <a:schemeClr val="accent1"/>
          </a:solidFill>
        </p:spPr>
        <p:txBody>
          <a:bodyPr wrap="square" rtlCol="0">
            <a:spAutoFit/>
          </a:bodyPr>
          <a:lstStyle/>
          <a:p>
            <a:r>
              <a:rPr lang="en-SA" sz="4400" dirty="0">
                <a:solidFill>
                  <a:schemeClr val="bg1"/>
                </a:solidFill>
              </a:rPr>
              <a:t>7</a:t>
            </a:r>
          </a:p>
        </p:txBody>
      </p:sp>
      <p:sp>
        <p:nvSpPr>
          <p:cNvPr id="10" name="TextBox 9">
            <a:extLst>
              <a:ext uri="{FF2B5EF4-FFF2-40B4-BE49-F238E27FC236}">
                <a16:creationId xmlns:a16="http://schemas.microsoft.com/office/drawing/2014/main" id="{6A812D00-7B19-AC9D-DEA7-09BC7F54B2F4}"/>
              </a:ext>
            </a:extLst>
          </p:cNvPr>
          <p:cNvSpPr txBox="1"/>
          <p:nvPr/>
        </p:nvSpPr>
        <p:spPr>
          <a:xfrm>
            <a:off x="7518698" y="2475113"/>
            <a:ext cx="398985" cy="769441"/>
          </a:xfrm>
          <a:prstGeom prst="rect">
            <a:avLst/>
          </a:prstGeom>
          <a:solidFill>
            <a:schemeClr val="accent1"/>
          </a:solidFill>
        </p:spPr>
        <p:txBody>
          <a:bodyPr wrap="square" rtlCol="0">
            <a:spAutoFit/>
          </a:bodyPr>
          <a:lstStyle/>
          <a:p>
            <a:r>
              <a:rPr lang="en-SA" sz="4400" dirty="0">
                <a:solidFill>
                  <a:schemeClr val="bg1"/>
                </a:solidFill>
              </a:rPr>
              <a:t>8</a:t>
            </a:r>
          </a:p>
        </p:txBody>
      </p:sp>
      <p:sp>
        <p:nvSpPr>
          <p:cNvPr id="11" name="TextBox 10">
            <a:extLst>
              <a:ext uri="{FF2B5EF4-FFF2-40B4-BE49-F238E27FC236}">
                <a16:creationId xmlns:a16="http://schemas.microsoft.com/office/drawing/2014/main" id="{AF56D733-E1CD-CFB8-0FC5-ED5ABD1878CD}"/>
              </a:ext>
            </a:extLst>
          </p:cNvPr>
          <p:cNvSpPr txBox="1"/>
          <p:nvPr/>
        </p:nvSpPr>
        <p:spPr>
          <a:xfrm>
            <a:off x="10292385" y="2472493"/>
            <a:ext cx="398985" cy="769441"/>
          </a:xfrm>
          <a:prstGeom prst="rect">
            <a:avLst/>
          </a:prstGeom>
          <a:solidFill>
            <a:schemeClr val="accent1"/>
          </a:solidFill>
        </p:spPr>
        <p:txBody>
          <a:bodyPr wrap="square" rtlCol="0">
            <a:spAutoFit/>
          </a:bodyPr>
          <a:lstStyle/>
          <a:p>
            <a:r>
              <a:rPr lang="en-SA" sz="4400" dirty="0">
                <a:solidFill>
                  <a:schemeClr val="bg1"/>
                </a:solidFill>
              </a:rPr>
              <a:t>9</a:t>
            </a:r>
          </a:p>
        </p:txBody>
      </p:sp>
      <p:sp>
        <p:nvSpPr>
          <p:cNvPr id="9" name="Slide Number Placeholder 8">
            <a:extLst>
              <a:ext uri="{FF2B5EF4-FFF2-40B4-BE49-F238E27FC236}">
                <a16:creationId xmlns:a16="http://schemas.microsoft.com/office/drawing/2014/main" id="{85F391A9-059D-EFCD-2CED-E0CF61E0C78E}"/>
              </a:ext>
            </a:extLst>
          </p:cNvPr>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2523833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descr="Entrepreneurship | Residential Living | Georgetown University">
            <a:extLst>
              <a:ext uri="{FF2B5EF4-FFF2-40B4-BE49-F238E27FC236}">
                <a16:creationId xmlns:a16="http://schemas.microsoft.com/office/drawing/2014/main" id="{BD24E3A9-1BC5-4FA5-154B-5F676D977D0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0140" y="1867700"/>
            <a:ext cx="3816084" cy="2699881"/>
          </a:xfrm>
          <a:prstGeom prst="rect">
            <a:avLst/>
          </a:prstGeom>
          <a:noFill/>
          <a:extLst>
            <a:ext uri="{909E8E84-426E-40DD-AFC4-6F175D3DCCD1}">
              <a14:hiddenFill xmlns:a14="http://schemas.microsoft.com/office/drawing/2010/main">
                <a:solidFill>
                  <a:srgbClr val="FFFFFF"/>
                </a:solidFill>
              </a14:hiddenFill>
            </a:ext>
          </a:extLst>
        </p:spPr>
      </p:pic>
      <p:sp>
        <p:nvSpPr>
          <p:cNvPr id="2" name="Titre 1"/>
          <p:cNvSpPr>
            <a:spLocks noGrp="1"/>
          </p:cNvSpPr>
          <p:nvPr>
            <p:ph type="title"/>
          </p:nvPr>
        </p:nvSpPr>
        <p:spPr>
          <a:xfrm>
            <a:off x="5094854" y="-190707"/>
            <a:ext cx="5840770" cy="1693571"/>
          </a:xfrm>
        </p:spPr>
        <p:txBody>
          <a:bodyPr>
            <a:normAutofit/>
          </a:bodyPr>
          <a:lstStyle/>
          <a:p>
            <a:r>
              <a:rPr lang="fr-FR" sz="4000" dirty="0">
                <a:solidFill>
                  <a:srgbClr val="203E5F"/>
                </a:solidFill>
              </a:rPr>
              <a:t>   </a:t>
            </a:r>
            <a:r>
              <a:rPr lang="fr-FR" sz="4000" b="1" dirty="0">
                <a:solidFill>
                  <a:srgbClr val="203E5F"/>
                </a:solidFill>
                <a:effectLst>
                  <a:outerShdw blurRad="38100" dist="38100" dir="2700000" algn="tl">
                    <a:srgbClr val="000000">
                      <a:alpha val="43137"/>
                    </a:srgbClr>
                  </a:outerShdw>
                </a:effectLst>
              </a:rPr>
              <a:t>Introduction</a:t>
            </a:r>
          </a:p>
        </p:txBody>
      </p:sp>
      <p:sp>
        <p:nvSpPr>
          <p:cNvPr id="5" name="Espace réservé du numéro de diapositive 4"/>
          <p:cNvSpPr>
            <a:spLocks noGrp="1"/>
          </p:cNvSpPr>
          <p:nvPr>
            <p:ph type="sldNum" sz="quarter" idx="12"/>
          </p:nvPr>
        </p:nvSpPr>
        <p:spPr>
          <a:xfrm>
            <a:off x="10709589" y="6382512"/>
            <a:ext cx="682311" cy="320040"/>
          </a:xfrm>
        </p:spPr>
        <p:txBody>
          <a:bodyPr anchor="ctr">
            <a:normAutofit/>
          </a:bodyPr>
          <a:lstStyle/>
          <a:p>
            <a:pPr lvl="0">
              <a:spcAft>
                <a:spcPts val="600"/>
              </a:spcAft>
            </a:pPr>
            <a:fld id="{2E121167-543B-4638-8602-973FBDF7B427}" type="slidenum">
              <a:rPr lang="fr-FR">
                <a:solidFill>
                  <a:srgbClr val="FEFFFF"/>
                </a:solidFill>
              </a:rPr>
              <a:pPr lvl="0">
                <a:spcAft>
                  <a:spcPts val="600"/>
                </a:spcAft>
              </a:pPr>
              <a:t>4</a:t>
            </a:fld>
            <a:endParaRPr lang="fr-FR">
              <a:solidFill>
                <a:srgbClr val="FEFFFF"/>
              </a:solidFill>
            </a:endParaRPr>
          </a:p>
        </p:txBody>
      </p:sp>
      <p:graphicFrame>
        <p:nvGraphicFramePr>
          <p:cNvPr id="8" name="Espace réservé du contenu 6">
            <a:extLst>
              <a:ext uri="{FF2B5EF4-FFF2-40B4-BE49-F238E27FC236}">
                <a16:creationId xmlns:a16="http://schemas.microsoft.com/office/drawing/2014/main" id="{EF424438-D560-DA89-177D-80FC38FADB8E}"/>
              </a:ext>
            </a:extLst>
          </p:cNvPr>
          <p:cNvGraphicFramePr>
            <a:graphicFrameLocks noGrp="1"/>
          </p:cNvGraphicFramePr>
          <p:nvPr>
            <p:ph idx="1"/>
            <p:extLst>
              <p:ext uri="{D42A27DB-BD31-4B8C-83A1-F6EECF244321}">
                <p14:modId xmlns:p14="http://schemas.microsoft.com/office/powerpoint/2010/main" val="1665647874"/>
              </p:ext>
            </p:extLst>
          </p:nvPr>
        </p:nvGraphicFramePr>
        <p:xfrm>
          <a:off x="5386709" y="1131569"/>
          <a:ext cx="6603361" cy="52509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780517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FD0DC-3217-B44F-4E5F-20A11A59F9BC}"/>
              </a:ext>
            </a:extLst>
          </p:cNvPr>
          <p:cNvSpPr>
            <a:spLocks noGrp="1"/>
          </p:cNvSpPr>
          <p:nvPr>
            <p:ph type="title"/>
          </p:nvPr>
        </p:nvSpPr>
        <p:spPr>
          <a:xfrm>
            <a:off x="4628322" y="0"/>
            <a:ext cx="10515600" cy="1325563"/>
          </a:xfrm>
        </p:spPr>
        <p:txBody>
          <a:bodyPr>
            <a:normAutofit/>
          </a:bodyPr>
          <a:lstStyle/>
          <a:p>
            <a:r>
              <a:rPr lang="fr-FR" b="1" dirty="0">
                <a:solidFill>
                  <a:srgbClr val="203E5F"/>
                </a:solidFill>
                <a:effectLst>
                  <a:outerShdw blurRad="38100" dist="38100" dir="2700000" algn="tl">
                    <a:srgbClr val="000000">
                      <a:alpha val="43137"/>
                    </a:srgbClr>
                  </a:outerShdw>
                </a:effectLst>
              </a:rPr>
              <a:t>Introduction</a:t>
            </a:r>
            <a:endParaRPr lang="en-SA" dirty="0">
              <a:solidFill>
                <a:srgbClr val="203E5F"/>
              </a:solidFill>
            </a:endParaRPr>
          </a:p>
        </p:txBody>
      </p:sp>
      <p:pic>
        <p:nvPicPr>
          <p:cNvPr id="84994" name="Picture 2" descr="Logo Design for Entrepreneurs">
            <a:extLst>
              <a:ext uri="{FF2B5EF4-FFF2-40B4-BE49-F238E27FC236}">
                <a16:creationId xmlns:a16="http://schemas.microsoft.com/office/drawing/2014/main" id="{C4F802C6-3B6B-C711-F27E-2A5829CE84A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 b="11743"/>
          <a:stretch/>
        </p:blipFill>
        <p:spPr bwMode="auto">
          <a:xfrm>
            <a:off x="377421" y="1643270"/>
            <a:ext cx="4985155" cy="483704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57A8D875-7315-1A61-F942-3183ABBB45CB}"/>
              </a:ext>
            </a:extLst>
          </p:cNvPr>
          <p:cNvSpPr>
            <a:spLocks noGrp="1"/>
          </p:cNvSpPr>
          <p:nvPr>
            <p:ph idx="1"/>
          </p:nvPr>
        </p:nvSpPr>
        <p:spPr>
          <a:xfrm>
            <a:off x="5473148" y="1643270"/>
            <a:ext cx="6467061" cy="5236503"/>
          </a:xfrm>
        </p:spPr>
        <p:txBody>
          <a:bodyPr anchor="ctr">
            <a:normAutofit/>
          </a:bodyPr>
          <a:lstStyle/>
          <a:p>
            <a:pPr>
              <a:lnSpc>
                <a:spcPct val="100000"/>
              </a:lnSpc>
            </a:pPr>
            <a:r>
              <a:rPr lang="en-GB" sz="2000" dirty="0"/>
              <a:t>Entrepreneurs have always been present, however their behavioural patterns were different in different periods of time.</a:t>
            </a:r>
          </a:p>
          <a:p>
            <a:pPr>
              <a:lnSpc>
                <a:spcPct val="100000"/>
              </a:lnSpc>
            </a:pPr>
            <a:r>
              <a:rPr lang="en-GB" sz="2000" dirty="0"/>
              <a:t>The word entrepreneur was derived from the French word “</a:t>
            </a:r>
            <a:r>
              <a:rPr lang="en-GB" sz="2000" dirty="0" err="1"/>
              <a:t>entreprendre</a:t>
            </a:r>
            <a:r>
              <a:rPr lang="en-GB" sz="2000" dirty="0"/>
              <a:t>”, which means “to undertake” (Kuratko, 2016). </a:t>
            </a:r>
          </a:p>
          <a:p>
            <a:pPr>
              <a:lnSpc>
                <a:spcPct val="100000"/>
              </a:lnSpc>
            </a:pPr>
            <a:r>
              <a:rPr lang="en-GB" sz="2000" dirty="0"/>
              <a:t>The usage of the term entrepreneur can be traced from 1755, wherein an entrepreneur was described to “buy the country produce from those who bring it or to order it to be brought on their account. They pay a certain price to resell wholesale or retail at an uncertain price” (Cantillon, 1931, p.51; Hamilton &amp; Harper, 1994).</a:t>
            </a:r>
          </a:p>
          <a:p>
            <a:pPr>
              <a:lnSpc>
                <a:spcPct val="100000"/>
              </a:lnSpc>
            </a:pPr>
            <a:r>
              <a:rPr lang="en-GB" sz="2000" dirty="0"/>
              <a:t>Entrepreneur from the very beginning, was principally an independent speculator of the commodity (Hamilton &amp; Harper, 1994).</a:t>
            </a:r>
          </a:p>
          <a:p>
            <a:endParaRPr lang="en-SA" sz="1600" dirty="0"/>
          </a:p>
        </p:txBody>
      </p:sp>
      <p:sp>
        <p:nvSpPr>
          <p:cNvPr id="4" name="Slide Number Placeholder 3">
            <a:extLst>
              <a:ext uri="{FF2B5EF4-FFF2-40B4-BE49-F238E27FC236}">
                <a16:creationId xmlns:a16="http://schemas.microsoft.com/office/drawing/2014/main" id="{75EF964A-184B-23EC-AD25-DDE84A89581A}"/>
              </a:ext>
            </a:extLst>
          </p:cNvPr>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281772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1">
            <a:extLst>
              <a:ext uri="{FF2B5EF4-FFF2-40B4-BE49-F238E27FC236}">
                <a16:creationId xmlns:a16="http://schemas.microsoft.com/office/drawing/2014/main" id="{02F23D79-61D7-25D4-A425-8591F5A7FBCB}"/>
              </a:ext>
            </a:extLst>
          </p:cNvPr>
          <p:cNvSpPr>
            <a:spLocks noGrp="1"/>
          </p:cNvSpPr>
          <p:nvPr>
            <p:ph idx="1"/>
          </p:nvPr>
        </p:nvSpPr>
        <p:spPr>
          <a:xfrm>
            <a:off x="838200" y="1825625"/>
            <a:ext cx="10515600" cy="1751965"/>
          </a:xfrm>
        </p:spPr>
        <p:txBody>
          <a:bodyPr>
            <a:normAutofit lnSpcReduction="10000"/>
          </a:bodyPr>
          <a:lstStyle/>
          <a:p>
            <a:pPr algn="just">
              <a:buFont typeface="Wingdings" panose="05000000000000000000" pitchFamily="2" charset="2"/>
              <a:buNone/>
            </a:pPr>
            <a:r>
              <a:rPr lang="en-US" altLang="ar-JO" b="1" dirty="0"/>
              <a:t>Entrepreneurship</a:t>
            </a:r>
            <a:r>
              <a:rPr lang="en-US" altLang="ar-JO" dirty="0"/>
              <a:t> </a:t>
            </a:r>
          </a:p>
          <a:p>
            <a:pPr algn="just">
              <a:buFont typeface="Wingdings" panose="05000000000000000000" pitchFamily="2" charset="2"/>
              <a:buNone/>
            </a:pPr>
            <a:r>
              <a:rPr lang="en-US" altLang="ar-JO" dirty="0"/>
              <a:t> The process of designing, launching and running </a:t>
            </a:r>
            <a:r>
              <a:rPr lang="en-US" altLang="ar-JO" b="1" dirty="0">
                <a:solidFill>
                  <a:schemeClr val="accent1">
                    <a:lumMod val="75000"/>
                  </a:schemeClr>
                </a:solidFill>
              </a:rPr>
              <a:t>a</a:t>
            </a:r>
            <a:r>
              <a:rPr lang="ar-JO" altLang="ar-JO" b="1" dirty="0">
                <a:solidFill>
                  <a:schemeClr val="accent1">
                    <a:lumMod val="75000"/>
                  </a:schemeClr>
                </a:solidFill>
              </a:rPr>
              <a:t> </a:t>
            </a:r>
            <a:r>
              <a:rPr lang="en-US" altLang="ar-JO" b="1" dirty="0">
                <a:solidFill>
                  <a:schemeClr val="accent1">
                    <a:lumMod val="75000"/>
                  </a:schemeClr>
                </a:solidFill>
              </a:rPr>
              <a:t>new business</a:t>
            </a:r>
            <a:r>
              <a:rPr lang="en-US" altLang="ar-JO" dirty="0"/>
              <a:t>, which typically begins as a small business, such as a startup company, offering a product, process or service for sale or hire. </a:t>
            </a:r>
          </a:p>
        </p:txBody>
      </p:sp>
      <p:sp>
        <p:nvSpPr>
          <p:cNvPr id="2" name="TextBox 1">
            <a:extLst>
              <a:ext uri="{FF2B5EF4-FFF2-40B4-BE49-F238E27FC236}">
                <a16:creationId xmlns:a16="http://schemas.microsoft.com/office/drawing/2014/main" id="{696BE3FD-2547-0427-7702-90D673024336}"/>
              </a:ext>
            </a:extLst>
          </p:cNvPr>
          <p:cNvSpPr txBox="1"/>
          <p:nvPr/>
        </p:nvSpPr>
        <p:spPr>
          <a:xfrm>
            <a:off x="2524647" y="422998"/>
            <a:ext cx="6806672" cy="769441"/>
          </a:xfrm>
          <a:prstGeom prst="rect">
            <a:avLst/>
          </a:prstGeom>
          <a:noFill/>
        </p:spPr>
        <p:txBody>
          <a:bodyPr wrap="none" rtlCol="0">
            <a:spAutoFit/>
          </a:bodyPr>
          <a:lstStyle/>
          <a:p>
            <a:r>
              <a:rPr lang="en-US" sz="4400" dirty="0">
                <a:solidFill>
                  <a:srgbClr val="203E5F"/>
                </a:solidFill>
                <a:latin typeface="Tajawal Medium" panose="00000600000000000000" pitchFamily="2" charset="-78"/>
                <a:ea typeface="+mj-ea"/>
                <a:cs typeface="+mj-cs"/>
              </a:rPr>
              <a:t>What is entrepreneurship?</a:t>
            </a:r>
            <a:endParaRPr lang="en-US" dirty="0">
              <a:solidFill>
                <a:srgbClr val="203E5F"/>
              </a:solidFill>
              <a:latin typeface="Tajawal Medium" panose="00000600000000000000" pitchFamily="2" charset="-78"/>
              <a:cs typeface="Tajawal Medium" panose="00000600000000000000" pitchFamily="2" charset="-78"/>
            </a:endParaRPr>
          </a:p>
        </p:txBody>
      </p:sp>
      <p:pic>
        <p:nvPicPr>
          <p:cNvPr id="2050" name="Picture 2" descr="Uber - Request a ride - التطبيقات على Google Play">
            <a:extLst>
              <a:ext uri="{FF2B5EF4-FFF2-40B4-BE49-F238E27FC236}">
                <a16:creationId xmlns:a16="http://schemas.microsoft.com/office/drawing/2014/main" id="{6D0AF610-F4F0-DF98-6048-AA0F467228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3957" y="3577590"/>
            <a:ext cx="2214971" cy="2214971"/>
          </a:xfrm>
          <a:prstGeom prst="ellipse">
            <a:avLst/>
          </a:prstGeom>
          <a:noFill/>
          <a:extLst>
            <a:ext uri="{909E8E84-426E-40DD-AFC4-6F175D3DCCD1}">
              <a14:hiddenFill xmlns:a14="http://schemas.microsoft.com/office/drawing/2010/main">
                <a:solidFill>
                  <a:srgbClr val="FFFFFF"/>
                </a:solidFill>
              </a14:hiddenFill>
            </a:ext>
          </a:extLst>
        </p:spPr>
      </p:pic>
      <p:pic>
        <p:nvPicPr>
          <p:cNvPr id="2052" name="Picture 4" descr="Airbnb Help (@AirbnbHelp) / টুইটার">
            <a:extLst>
              <a:ext uri="{FF2B5EF4-FFF2-40B4-BE49-F238E27FC236}">
                <a16:creationId xmlns:a16="http://schemas.microsoft.com/office/drawing/2014/main" id="{AA02F62C-6334-6AB4-BE8C-0E8B22C60A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2899" y="3577590"/>
            <a:ext cx="2286000" cy="2286000"/>
          </a:xfrm>
          <a:prstGeom prst="ellipse">
            <a:avLst/>
          </a:prstGeom>
          <a:noFill/>
          <a:extLst>
            <a:ext uri="{909E8E84-426E-40DD-AFC4-6F175D3DCCD1}">
              <a14:hiddenFill xmlns:a14="http://schemas.microsoft.com/office/drawing/2010/main">
                <a:solidFill>
                  <a:srgbClr val="FFFFFF"/>
                </a:solidFill>
              </a14:hiddenFill>
            </a:ext>
          </a:extLst>
        </p:spPr>
      </p:pic>
      <p:pic>
        <p:nvPicPr>
          <p:cNvPr id="2054" name="Picture 6" descr="What is Entrepreneurship? Meaning, Types, Characteristics, Importance">
            <a:extLst>
              <a:ext uri="{FF2B5EF4-FFF2-40B4-BE49-F238E27FC236}">
                <a16:creationId xmlns:a16="http://schemas.microsoft.com/office/drawing/2014/main" id="{652A28A1-8D00-5B5B-E530-14B543F38D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31411" y="299884"/>
            <a:ext cx="1686231" cy="1686231"/>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8FBFAFC7-CBCE-8078-D34A-AF3552CC2106}"/>
              </a:ext>
            </a:extLst>
          </p:cNvPr>
          <p:cNvSpPr>
            <a:spLocks noGrp="1"/>
          </p:cNvSpPr>
          <p:nvPr>
            <p:ph type="sldNum" sz="quarter" idx="12"/>
          </p:nvPr>
        </p:nvSpPr>
        <p:spPr/>
        <p:txBody>
          <a:bodyPr/>
          <a:lstStyle/>
          <a:p>
            <a:fld id="{FDED41F8-FC0F-4085-8150-313B6CF05213}" type="slidenum">
              <a:rPr lang="en-US" smtClean="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809063" y="476672"/>
            <a:ext cx="9067405" cy="744033"/>
          </a:xfrm>
        </p:spPr>
        <p:txBody>
          <a:bodyPr>
            <a:normAutofit/>
          </a:bodyPr>
          <a:lstStyle/>
          <a:p>
            <a:r>
              <a:rPr lang="fr-FR" b="1" dirty="0">
                <a:solidFill>
                  <a:srgbClr val="203E5F"/>
                </a:solidFill>
                <a:effectLst>
                  <a:outerShdw blurRad="38100" dist="38100" dir="2700000" algn="tl">
                    <a:srgbClr val="000000">
                      <a:alpha val="43137"/>
                    </a:srgbClr>
                  </a:outerShdw>
                </a:effectLst>
              </a:rPr>
              <a:t>     </a:t>
            </a:r>
            <a:r>
              <a:rPr lang="fr-FR" b="1" dirty="0" err="1">
                <a:solidFill>
                  <a:srgbClr val="203E5F"/>
                </a:solidFill>
                <a:effectLst>
                  <a:outerShdw blurRad="38100" dist="38100" dir="2700000" algn="tl">
                    <a:srgbClr val="000000">
                      <a:alpha val="43137"/>
                    </a:srgbClr>
                  </a:outerShdw>
                </a:effectLst>
              </a:rPr>
              <a:t>Definition</a:t>
            </a:r>
            <a:r>
              <a:rPr lang="fr-FR" b="1" dirty="0">
                <a:solidFill>
                  <a:srgbClr val="203E5F"/>
                </a:solidFill>
                <a:effectLst>
                  <a:outerShdw blurRad="38100" dist="38100" dir="2700000" algn="tl">
                    <a:srgbClr val="000000">
                      <a:alpha val="43137"/>
                    </a:srgbClr>
                  </a:outerShdw>
                </a:effectLst>
              </a:rPr>
              <a:t> of Entrepreneurship</a:t>
            </a:r>
          </a:p>
        </p:txBody>
      </p:sp>
      <p:graphicFrame>
        <p:nvGraphicFramePr>
          <p:cNvPr id="4" name="Espace réservé du contenu 3"/>
          <p:cNvGraphicFramePr>
            <a:graphicFrameLocks noGrp="1"/>
          </p:cNvGraphicFramePr>
          <p:nvPr>
            <p:ph idx="1"/>
            <p:extLst>
              <p:ext uri="{D42A27DB-BD31-4B8C-83A1-F6EECF244321}">
                <p14:modId xmlns:p14="http://schemas.microsoft.com/office/powerpoint/2010/main" val="4080710334"/>
              </p:ext>
            </p:extLst>
          </p:nvPr>
        </p:nvGraphicFramePr>
        <p:xfrm>
          <a:off x="-1486991" y="1027247"/>
          <a:ext cx="11593288" cy="52565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Espace réservé du numéro de diapositive 4"/>
          <p:cNvSpPr>
            <a:spLocks noGrp="1"/>
          </p:cNvSpPr>
          <p:nvPr>
            <p:ph type="sldNum" sz="quarter" idx="12"/>
          </p:nvPr>
        </p:nvSpPr>
        <p:spPr/>
        <p:txBody>
          <a:bodyPr/>
          <a:lstStyle/>
          <a:p>
            <a:pPr lvl="0"/>
            <a:fld id="{A2BA438F-1CA1-4980-80C1-48A234BC9C32}" type="slidenum">
              <a:rPr lang="fr-FR" smtClean="0"/>
              <a:t>7</a:t>
            </a:fld>
            <a:endParaRPr lang="fr-FR"/>
          </a:p>
        </p:txBody>
      </p:sp>
      <p:pic>
        <p:nvPicPr>
          <p:cNvPr id="99332" name="Picture 4" descr="A Journey into entrepreneurship">
            <a:extLst>
              <a:ext uri="{FF2B5EF4-FFF2-40B4-BE49-F238E27FC236}">
                <a16:creationId xmlns:a16="http://schemas.microsoft.com/office/drawing/2014/main" id="{E9E55226-83DC-D9A0-B23E-403BED83BE2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44267" y="1658983"/>
            <a:ext cx="4609885" cy="4075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6031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61DEBC1-1946-FDAB-9BC7-2E9928F6A2D4}"/>
              </a:ext>
            </a:extLst>
          </p:cNvPr>
          <p:cNvSpPr>
            <a:spLocks noGrp="1" noRot="1" noChangeArrowheads="1"/>
          </p:cNvSpPr>
          <p:nvPr>
            <p:ph type="title"/>
          </p:nvPr>
        </p:nvSpPr>
        <p:spPr>
          <a:xfrm>
            <a:off x="4635591" y="-152591"/>
            <a:ext cx="6586491" cy="1286160"/>
          </a:xfrm>
        </p:spPr>
        <p:txBody>
          <a:bodyPr anchor="b">
            <a:normAutofit/>
          </a:bodyPr>
          <a:lstStyle/>
          <a:p>
            <a:pPr>
              <a:defRPr/>
            </a:pPr>
            <a:r>
              <a:rPr lang="en-US" altLang="en-US" sz="4000" b="1" dirty="0">
                <a:solidFill>
                  <a:srgbClr val="203E5F"/>
                </a:solidFill>
                <a:ea typeface="+mj-ea"/>
                <a:cs typeface="+mj-cs"/>
              </a:rPr>
              <a:t>What Is an Entrepreneur?</a:t>
            </a:r>
          </a:p>
        </p:txBody>
      </p:sp>
      <p:sp>
        <p:nvSpPr>
          <p:cNvPr id="20482" name="Rectangle 3">
            <a:extLst>
              <a:ext uri="{FF2B5EF4-FFF2-40B4-BE49-F238E27FC236}">
                <a16:creationId xmlns:a16="http://schemas.microsoft.com/office/drawing/2014/main" id="{1C1701C5-83B1-80AA-6DBE-FF2899E5992E}"/>
              </a:ext>
            </a:extLst>
          </p:cNvPr>
          <p:cNvSpPr>
            <a:spLocks noGrp="1" noChangeArrowheads="1"/>
          </p:cNvSpPr>
          <p:nvPr>
            <p:ph idx="1"/>
          </p:nvPr>
        </p:nvSpPr>
        <p:spPr>
          <a:xfrm>
            <a:off x="4965431" y="1709530"/>
            <a:ext cx="6586489" cy="4514289"/>
          </a:xfrm>
        </p:spPr>
        <p:txBody>
          <a:bodyPr>
            <a:normAutofit/>
          </a:bodyPr>
          <a:lstStyle/>
          <a:p>
            <a:pPr marL="457200" indent="-347663"/>
            <a:r>
              <a:rPr lang="en-US" altLang="ar-JO" sz="3200" b="1" dirty="0"/>
              <a:t>Entrepreneur</a:t>
            </a:r>
            <a:r>
              <a:rPr lang="en-US" altLang="ar-JO" sz="3200" dirty="0"/>
              <a:t>: </a:t>
            </a:r>
          </a:p>
          <a:p>
            <a:pPr marL="712788" lvl="1" indent="-347663"/>
            <a:r>
              <a:rPr lang="en-US" altLang="ar-JO" sz="3200" dirty="0"/>
              <a:t>One who creates a new business in the face of risk and uncertainty for the purpose of achieving profit and growth by identifying opportunities and assembling the necessary resources to capitalize on them.  </a:t>
            </a:r>
          </a:p>
        </p:txBody>
      </p:sp>
      <p:pic>
        <p:nvPicPr>
          <p:cNvPr id="4" name="Picture 3" descr="A person sitting at a desk with a computer and a plate of food&#10;&#10;Description automatically generated with low confidence">
            <a:extLst>
              <a:ext uri="{FF2B5EF4-FFF2-40B4-BE49-F238E27FC236}">
                <a16:creationId xmlns:a16="http://schemas.microsoft.com/office/drawing/2014/main" id="{53417927-72AC-5495-9902-EC5AC37A8684}"/>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0948" r="15177" b="1"/>
          <a:stretch/>
        </p:blipFill>
        <p:spPr>
          <a:xfrm>
            <a:off x="20" y="10"/>
            <a:ext cx="4635571" cy="6857990"/>
          </a:xfrm>
          <a:prstGeom prst="rect">
            <a:avLst/>
          </a:prstGeom>
          <a:effectLst/>
        </p:spPr>
      </p:pic>
      <p:sp>
        <p:nvSpPr>
          <p:cNvPr id="3" name="Slide Number Placeholder 2">
            <a:extLst>
              <a:ext uri="{FF2B5EF4-FFF2-40B4-BE49-F238E27FC236}">
                <a16:creationId xmlns:a16="http://schemas.microsoft.com/office/drawing/2014/main" id="{777E228D-F050-F24A-FEC7-9AC70F19B139}"/>
              </a:ext>
            </a:extLst>
          </p:cNvPr>
          <p:cNvSpPr>
            <a:spLocks noGrp="1"/>
          </p:cNvSpPr>
          <p:nvPr>
            <p:ph type="sldNum" sz="quarter" idx="12"/>
          </p:nvPr>
        </p:nvSpPr>
        <p:spPr/>
        <p:txBody>
          <a:bodyPr/>
          <a:lstStyle/>
          <a:p>
            <a:fld id="{FDED41F8-FC0F-4085-8150-313B6CF05213}" type="slidenum">
              <a:rPr lang="en-US" smtClean="0"/>
              <a:t>8</a:t>
            </a:fld>
            <a:endParaRPr lang="en-US"/>
          </a:p>
        </p:txBody>
      </p:sp>
    </p:spTree>
    <p:extLst>
      <p:ext uri="{BB962C8B-B14F-4D97-AF65-F5344CB8AC3E}">
        <p14:creationId xmlns:p14="http://schemas.microsoft.com/office/powerpoint/2010/main" val="11718772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animEffect transition="in" filter="wipe(left)">
                                      <p:cBhvr>
                                        <p:cTn id="7" dur="500"/>
                                        <p:tgtEl>
                                          <p:spTgt spid="2048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0482">
                                            <p:txEl>
                                              <p:pRg st="1" end="1"/>
                                            </p:txEl>
                                          </p:spTgt>
                                        </p:tgtEl>
                                        <p:attrNameLst>
                                          <p:attrName>style.visibility</p:attrName>
                                        </p:attrNameLst>
                                      </p:cBhvr>
                                      <p:to>
                                        <p:strVal val="visible"/>
                                      </p:to>
                                    </p:set>
                                    <p:animEffect transition="in" filter="wipe(left)">
                                      <p:cBhvr>
                                        <p:cTn id="12" dur="500"/>
                                        <p:tgtEl>
                                          <p:spTgt spid="2048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140994-D88A-8E24-CAAB-C7A0A9A00232}"/>
              </a:ext>
            </a:extLst>
          </p:cNvPr>
          <p:cNvSpPr txBox="1"/>
          <p:nvPr/>
        </p:nvSpPr>
        <p:spPr>
          <a:xfrm>
            <a:off x="6136816" y="457201"/>
            <a:ext cx="6055184" cy="845820"/>
          </a:xfrm>
          <a:prstGeom prst="rect">
            <a:avLst/>
          </a:prstGeom>
          <a:solidFill>
            <a:srgbClr val="002060"/>
          </a:solidFill>
        </p:spPr>
        <p:txBody>
          <a:bodyPr vert="horz" lIns="91440" tIns="45720" rIns="91440" bIns="45720" rtlCol="0" anchor="ctr">
            <a:normAutofit fontScale="92500" lnSpcReduction="20000"/>
          </a:bodyPr>
          <a:lstStyle/>
          <a:p>
            <a:pPr>
              <a:lnSpc>
                <a:spcPct val="90000"/>
              </a:lnSpc>
              <a:spcBef>
                <a:spcPct val="0"/>
              </a:spcBef>
              <a:spcAft>
                <a:spcPts val="600"/>
              </a:spcAft>
            </a:pPr>
            <a:r>
              <a:rPr lang="en-US" sz="3600" b="1" dirty="0">
                <a:solidFill>
                  <a:schemeClr val="bg1"/>
                </a:solidFill>
                <a:latin typeface="+mj-lt"/>
                <a:ea typeface="+mj-ea"/>
                <a:cs typeface="+mj-cs"/>
              </a:rPr>
              <a:t>Other definitions of entrepreneur</a:t>
            </a:r>
          </a:p>
        </p:txBody>
      </p:sp>
      <p:pic>
        <p:nvPicPr>
          <p:cNvPr id="86018" name="Picture 2" descr="Entrepreneur concept with business doodle design Vector Image">
            <a:extLst>
              <a:ext uri="{FF2B5EF4-FFF2-40B4-BE49-F238E27FC236}">
                <a16:creationId xmlns:a16="http://schemas.microsoft.com/office/drawing/2014/main" id="{8666B4C5-1D43-28DF-89AF-839FE427291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29" r="5864" b="10728"/>
          <a:stretch/>
        </p:blipFill>
        <p:spPr bwMode="auto">
          <a:xfrm>
            <a:off x="0" y="0"/>
            <a:ext cx="6096000" cy="5397636"/>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B04A901-2627-2A02-3845-0D5EEFB8EC2F}"/>
              </a:ext>
            </a:extLst>
          </p:cNvPr>
          <p:cNvSpPr txBox="1"/>
          <p:nvPr/>
        </p:nvSpPr>
        <p:spPr>
          <a:xfrm>
            <a:off x="5852160" y="1486102"/>
            <a:ext cx="5913882" cy="845820"/>
          </a:xfrm>
          <a:prstGeom prst="rect">
            <a:avLst/>
          </a:prstGeom>
        </p:spPr>
        <p:txBody>
          <a:bodyPr vert="horz" lIns="91440" tIns="45720" rIns="91440" bIns="45720" rtlCol="0" anchor="t">
            <a:normAutofit/>
          </a:bodyPr>
          <a:lstStyle/>
          <a:p>
            <a:pPr lvl="0">
              <a:lnSpc>
                <a:spcPct val="110000"/>
              </a:lnSpc>
              <a:spcAft>
                <a:spcPts val="600"/>
              </a:spcAft>
            </a:pPr>
            <a:r>
              <a:rPr lang="en-US" dirty="0"/>
              <a:t>To date, several definitions have been penned to describe an entrepreneur. And some of them are mentioned herewith: </a:t>
            </a:r>
          </a:p>
          <a:p>
            <a:pPr lvl="0">
              <a:lnSpc>
                <a:spcPct val="110000"/>
              </a:lnSpc>
              <a:spcAft>
                <a:spcPts val="600"/>
              </a:spcAft>
            </a:pPr>
            <a:endParaRPr lang="en-US" dirty="0"/>
          </a:p>
        </p:txBody>
      </p:sp>
      <p:sp>
        <p:nvSpPr>
          <p:cNvPr id="6" name="TextBox 5">
            <a:extLst>
              <a:ext uri="{FF2B5EF4-FFF2-40B4-BE49-F238E27FC236}">
                <a16:creationId xmlns:a16="http://schemas.microsoft.com/office/drawing/2014/main" id="{74B291E8-F1C0-41C2-4C44-5A1026D1766A}"/>
              </a:ext>
            </a:extLst>
          </p:cNvPr>
          <p:cNvSpPr txBox="1"/>
          <p:nvPr/>
        </p:nvSpPr>
        <p:spPr>
          <a:xfrm>
            <a:off x="5528310" y="2240684"/>
            <a:ext cx="6663690" cy="3887346"/>
          </a:xfrm>
          <a:prstGeom prst="rect">
            <a:avLst/>
          </a:prstGeom>
          <a:noFill/>
        </p:spPr>
        <p:txBody>
          <a:bodyPr wrap="square">
            <a:spAutoFit/>
          </a:bodyPr>
          <a:lstStyle/>
          <a:p>
            <a:pPr marL="342900" indent="-228600">
              <a:lnSpc>
                <a:spcPct val="110000"/>
              </a:lnSpc>
              <a:spcAft>
                <a:spcPts val="600"/>
              </a:spcAft>
              <a:buFont typeface="Arial" panose="020B0604020202020204" pitchFamily="34" charset="0"/>
              <a:buChar char="•"/>
            </a:pPr>
            <a:r>
              <a:rPr lang="en-US" dirty="0"/>
              <a:t>“Entrepreneur is someone who </a:t>
            </a:r>
            <a:r>
              <a:rPr lang="en-US" dirty="0">
                <a:solidFill>
                  <a:srgbClr val="C00000"/>
                </a:solidFill>
              </a:rPr>
              <a:t>manages all the necessary resources</a:t>
            </a:r>
            <a:r>
              <a:rPr lang="en-US" dirty="0">
                <a:solidFill>
                  <a:srgbClr val="FF9518"/>
                </a:solidFill>
              </a:rPr>
              <a:t> </a:t>
            </a:r>
            <a:r>
              <a:rPr lang="en-US" dirty="0"/>
              <a:t>to produce and market a product which responds to the market scarcity “(</a:t>
            </a:r>
            <a:r>
              <a:rPr lang="en-US" dirty="0" err="1"/>
              <a:t>Leibenstein</a:t>
            </a:r>
            <a:r>
              <a:rPr lang="en-US" dirty="0"/>
              <a:t>, 1968; Bull &amp; Willard, 1993).</a:t>
            </a:r>
          </a:p>
          <a:p>
            <a:pPr marL="342900" indent="-228600">
              <a:lnSpc>
                <a:spcPct val="110000"/>
              </a:lnSpc>
              <a:spcAft>
                <a:spcPts val="600"/>
              </a:spcAft>
              <a:buFont typeface="Arial" panose="020B0604020202020204" pitchFamily="34" charset="0"/>
              <a:buChar char="•"/>
            </a:pPr>
            <a:r>
              <a:rPr lang="en-US" dirty="0"/>
              <a:t>“Entrepreneurs are individuals </a:t>
            </a:r>
            <a:r>
              <a:rPr lang="en-US" dirty="0">
                <a:solidFill>
                  <a:srgbClr val="C00000"/>
                </a:solidFill>
              </a:rPr>
              <a:t>who recognize opportunities </a:t>
            </a:r>
            <a:r>
              <a:rPr lang="en-US" dirty="0"/>
              <a:t>where others see chaos contradiction, and confusion. They are aggressive catalysts for change within the marketplace” Kuratko (2016, p.3)</a:t>
            </a:r>
          </a:p>
          <a:p>
            <a:pPr marL="342900" indent="-228600">
              <a:lnSpc>
                <a:spcPct val="110000"/>
              </a:lnSpc>
              <a:spcAft>
                <a:spcPts val="600"/>
              </a:spcAft>
              <a:buFont typeface="Arial" panose="020B0604020202020204" pitchFamily="34" charset="0"/>
              <a:buChar char="•"/>
            </a:pPr>
            <a:r>
              <a:rPr lang="en-US" dirty="0"/>
              <a:t>“Entrepreneur is the person who carries out new combinations, causing discontinuity. The role is completed when the function is completed. The person may be an employee with an existing organization or may start a new venture. An investor per se only risks capital for a return.” Bull &amp; Willard (1993, p. 186) </a:t>
            </a:r>
          </a:p>
        </p:txBody>
      </p:sp>
      <p:sp>
        <p:nvSpPr>
          <p:cNvPr id="3" name="Slide Number Placeholder 2">
            <a:extLst>
              <a:ext uri="{FF2B5EF4-FFF2-40B4-BE49-F238E27FC236}">
                <a16:creationId xmlns:a16="http://schemas.microsoft.com/office/drawing/2014/main" id="{80CE1BB8-1DED-271D-019A-2BC70DCE8009}"/>
              </a:ext>
            </a:extLst>
          </p:cNvPr>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501278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C67614-CCA2-6E05-02D6-C3FAE95F1C67}"/>
              </a:ext>
            </a:extLst>
          </p:cNvPr>
          <p:cNvSpPr txBox="1"/>
          <p:nvPr/>
        </p:nvSpPr>
        <p:spPr>
          <a:xfrm>
            <a:off x="377190" y="1618690"/>
            <a:ext cx="5388214" cy="4545759"/>
          </a:xfrm>
          <a:prstGeom prst="rect">
            <a:avLst/>
          </a:prstGeom>
        </p:spPr>
        <p:txBody>
          <a:bodyPr vert="horz" lIns="91440" tIns="45720" rIns="91440" bIns="45720" rtlCol="0">
            <a:normAutofit/>
          </a:bodyPr>
          <a:lstStyle/>
          <a:p>
            <a:pPr indent="-228600">
              <a:spcAft>
                <a:spcPts val="600"/>
              </a:spcAft>
              <a:buFont typeface="Arial" panose="020B0604020202020204" pitchFamily="34" charset="0"/>
              <a:buChar char="•"/>
            </a:pPr>
            <a:r>
              <a:rPr lang="en-US" sz="1700" dirty="0">
                <a:effectLst/>
              </a:rPr>
              <a:t>Jenn Hyman came up with the idea for a designer clothing rental business, Rent the Runway</a:t>
            </a:r>
            <a:r>
              <a:rPr lang="en-US" sz="1700" dirty="0"/>
              <a:t> </a:t>
            </a:r>
            <a:r>
              <a:rPr lang="en-US" sz="1700" dirty="0">
                <a:effectLst/>
              </a:rPr>
              <a:t>after she witnessed one of her sister’s “closet full of clothes, but nothing to wear” moments</a:t>
            </a:r>
          </a:p>
          <a:p>
            <a:pPr indent="-228600">
              <a:spcAft>
                <a:spcPts val="600"/>
              </a:spcAft>
              <a:buFont typeface="Arial" panose="020B0604020202020204" pitchFamily="34" charset="0"/>
              <a:buChar char="•"/>
            </a:pPr>
            <a:r>
              <a:rPr lang="en-US" sz="1700" dirty="0">
                <a:effectLst/>
              </a:rPr>
              <a:t> When she returned to school, she shared her idea with a suitemate, Jenny Fleiss, and the two collegiate entrepreneurs launched the company that rents high-end, designer clothing, accessories, and jewelry to customers at a fraction of the regular retail price. </a:t>
            </a:r>
          </a:p>
          <a:p>
            <a:pPr indent="-228600">
              <a:spcAft>
                <a:spcPts val="600"/>
              </a:spcAft>
              <a:buFont typeface="Arial" panose="020B0604020202020204" pitchFamily="34" charset="0"/>
              <a:buChar char="•"/>
            </a:pPr>
            <a:r>
              <a:rPr lang="en-US" sz="1700" dirty="0">
                <a:effectLst/>
              </a:rPr>
              <a:t>To test their business model, they used their savings to purchase 100 dresses and set up a pop-up shop on campus that proved to be a hit. The shop’s success convinced the entrepreneurial pair that their business idea was valid and led them to conduct focus groups with more than 1,000 women, which gave them valuable insight into refining their business model and pricing strategy.</a:t>
            </a:r>
          </a:p>
        </p:txBody>
      </p:sp>
      <p:sp>
        <p:nvSpPr>
          <p:cNvPr id="8" name="TextBox 7">
            <a:extLst>
              <a:ext uri="{FF2B5EF4-FFF2-40B4-BE49-F238E27FC236}">
                <a16:creationId xmlns:a16="http://schemas.microsoft.com/office/drawing/2014/main" id="{BB215301-80EE-E42B-0786-BB71CF1897EF}"/>
              </a:ext>
            </a:extLst>
          </p:cNvPr>
          <p:cNvSpPr txBox="1"/>
          <p:nvPr/>
        </p:nvSpPr>
        <p:spPr>
          <a:xfrm>
            <a:off x="2340569" y="96382"/>
            <a:ext cx="4944152" cy="162232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400" b="1" kern="1200" dirty="0">
                <a:solidFill>
                  <a:srgbClr val="203E5F"/>
                </a:solidFill>
                <a:effectLst/>
                <a:latin typeface="+mj-lt"/>
                <a:ea typeface="+mj-ea"/>
                <a:cs typeface="+mj-cs"/>
              </a:rPr>
              <a:t>Case study: Rent the Runway </a:t>
            </a:r>
            <a:endParaRPr lang="en-US" sz="2400" b="1" kern="1200" dirty="0">
              <a:solidFill>
                <a:srgbClr val="203E5F"/>
              </a:solidFill>
              <a:latin typeface="+mj-lt"/>
              <a:ea typeface="+mj-ea"/>
              <a:cs typeface="+mj-cs"/>
            </a:endParaRPr>
          </a:p>
        </p:txBody>
      </p:sp>
      <p:pic>
        <p:nvPicPr>
          <p:cNvPr id="1028" name="Picture 4" descr="Rent the Runway's Business Model: What Can We Learn? | SB">
            <a:extLst>
              <a:ext uri="{FF2B5EF4-FFF2-40B4-BE49-F238E27FC236}">
                <a16:creationId xmlns:a16="http://schemas.microsoft.com/office/drawing/2014/main" id="{DE435A62-E9EE-7AC2-FA25-119AF56EFE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0850" y="1257300"/>
            <a:ext cx="4549139" cy="446913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10CD9477-F1A7-4BAB-23BC-E0CB4AC9E86D}"/>
              </a:ext>
            </a:extLst>
          </p:cNvPr>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495183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A634956-4FAE-0A99-0CA4-1D4AF470C638}"/>
              </a:ext>
            </a:extLst>
          </p:cNvPr>
          <p:cNvSpPr txBox="1"/>
          <p:nvPr/>
        </p:nvSpPr>
        <p:spPr>
          <a:xfrm>
            <a:off x="2271989" y="35683"/>
            <a:ext cx="4944152" cy="162232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400" b="1" kern="1200" dirty="0">
                <a:solidFill>
                  <a:srgbClr val="203E5F"/>
                </a:solidFill>
                <a:effectLst/>
                <a:latin typeface="+mj-lt"/>
                <a:ea typeface="+mj-ea"/>
                <a:cs typeface="+mj-cs"/>
              </a:rPr>
              <a:t>Case study: Rent the Runway </a:t>
            </a:r>
            <a:endParaRPr lang="en-US" sz="2400" b="1" kern="1200" dirty="0">
              <a:solidFill>
                <a:srgbClr val="203E5F"/>
              </a:solidFill>
              <a:latin typeface="+mj-lt"/>
              <a:ea typeface="+mj-ea"/>
              <a:cs typeface="+mj-cs"/>
            </a:endParaRPr>
          </a:p>
        </p:txBody>
      </p:sp>
      <p:sp>
        <p:nvSpPr>
          <p:cNvPr id="3" name="TextBox 2">
            <a:extLst>
              <a:ext uri="{FF2B5EF4-FFF2-40B4-BE49-F238E27FC236}">
                <a16:creationId xmlns:a16="http://schemas.microsoft.com/office/drawing/2014/main" id="{67C67614-CCA2-6E05-02D6-C3FAE95F1C67}"/>
              </a:ext>
            </a:extLst>
          </p:cNvPr>
          <p:cNvSpPr txBox="1"/>
          <p:nvPr/>
        </p:nvSpPr>
        <p:spPr>
          <a:xfrm>
            <a:off x="377190" y="1751212"/>
            <a:ext cx="5388214" cy="4324910"/>
          </a:xfrm>
          <a:prstGeom prst="rect">
            <a:avLst/>
          </a:prstGeom>
        </p:spPr>
        <p:txBody>
          <a:bodyPr vert="horz" lIns="91440" tIns="45720" rIns="91440" bIns="45720" rtlCol="0">
            <a:normAutofit lnSpcReduction="10000"/>
          </a:bodyPr>
          <a:lstStyle/>
          <a:p>
            <a:pPr indent="-228600">
              <a:spcAft>
                <a:spcPts val="600"/>
              </a:spcAft>
              <a:buFont typeface="Arial" panose="020B0604020202020204" pitchFamily="34" charset="0"/>
              <a:buChar char="•"/>
            </a:pPr>
            <a:r>
              <a:rPr lang="en-US" sz="2000" dirty="0">
                <a:effectLst/>
              </a:rPr>
              <a:t>Since starting Rent the Runway in 2009, Hyman and Fleiss have raised nearly $55 million of venture capital firms and assembled an inventory of tens of thousands of dresses from more than 170 designers, such as Nicole Miller, Vera Wang, Versace, and Dolce and Gabbana. </a:t>
            </a:r>
          </a:p>
          <a:p>
            <a:pPr indent="-228600">
              <a:spcAft>
                <a:spcPts val="600"/>
              </a:spcAft>
              <a:buFont typeface="Arial" panose="020B0604020202020204" pitchFamily="34" charset="0"/>
              <a:buChar char="•"/>
            </a:pPr>
            <a:r>
              <a:rPr lang="en-US" sz="2000" dirty="0">
                <a:effectLst/>
              </a:rPr>
              <a:t>Customers go online, select the dress they want, enter their size (a backup size comes free), and specify the rental date; returns are as easy as dropping the dress into a prepaid return envelope. Rent the Runway, which became cash-flow positive in less than one year, has more than 3 million members, and financial experts estimate its value at $240 million. </a:t>
            </a:r>
            <a:endParaRPr lang="en-US" sz="2000" dirty="0"/>
          </a:p>
        </p:txBody>
      </p:sp>
      <p:sp>
        <p:nvSpPr>
          <p:cNvPr id="7" name="TextBox 6">
            <a:extLst>
              <a:ext uri="{FF2B5EF4-FFF2-40B4-BE49-F238E27FC236}">
                <a16:creationId xmlns:a16="http://schemas.microsoft.com/office/drawing/2014/main" id="{5C9CC9B7-E129-7BF4-8764-FE3B9025D767}"/>
              </a:ext>
            </a:extLst>
          </p:cNvPr>
          <p:cNvSpPr txBox="1"/>
          <p:nvPr/>
        </p:nvSpPr>
        <p:spPr>
          <a:xfrm>
            <a:off x="6974278" y="5347767"/>
            <a:ext cx="6217920" cy="369332"/>
          </a:xfrm>
          <a:prstGeom prst="rect">
            <a:avLst/>
          </a:prstGeom>
          <a:noFill/>
        </p:spPr>
        <p:txBody>
          <a:bodyPr wrap="square">
            <a:spAutoFit/>
          </a:bodyPr>
          <a:lstStyle/>
          <a:p>
            <a:r>
              <a:rPr lang="en-US" sz="1800" dirty="0">
                <a:effectLst/>
              </a:rPr>
              <a:t>“We deliver Cinderella moments,” says Hyman. </a:t>
            </a:r>
            <a:endParaRPr lang="en-SA" dirty="0"/>
          </a:p>
        </p:txBody>
      </p:sp>
      <p:pic>
        <p:nvPicPr>
          <p:cNvPr id="3074" name="Picture 2" descr="Rent the Runway Chases the Fast-Fashion Shopper - WSJ">
            <a:extLst>
              <a:ext uri="{FF2B5EF4-FFF2-40B4-BE49-F238E27FC236}">
                <a16:creationId xmlns:a16="http://schemas.microsoft.com/office/drawing/2014/main" id="{C840A9DA-4DC0-1E25-9945-FFF8F8F76C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1611" y="744200"/>
            <a:ext cx="4681728" cy="4284999"/>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46FFC922-1DB1-1098-7AAC-5C7F0385F551}"/>
              </a:ext>
            </a:extLst>
          </p:cNvPr>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3105648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68744" y="238541"/>
            <a:ext cx="11854513" cy="1144296"/>
          </a:xfrm>
          <a:solidFill>
            <a:srgbClr val="0A1F61"/>
          </a:solidFill>
        </p:spPr>
        <p:txBody>
          <a:bodyPr anchor="b">
            <a:normAutofit/>
          </a:bodyPr>
          <a:lstStyle/>
          <a:p>
            <a:r>
              <a:rPr lang="fr-FR" sz="5400" b="1" dirty="0">
                <a:solidFill>
                  <a:schemeClr val="bg1"/>
                </a:solidFill>
                <a:effectLst>
                  <a:outerShdw blurRad="38100" dist="38100" dir="2700000" algn="tl">
                    <a:srgbClr val="000000">
                      <a:alpha val="43137"/>
                    </a:srgbClr>
                  </a:outerShdw>
                </a:effectLst>
              </a:rPr>
              <a:t>   </a:t>
            </a:r>
            <a:r>
              <a:rPr lang="fr-FR" sz="5400" b="1" dirty="0" err="1">
                <a:solidFill>
                  <a:schemeClr val="bg1"/>
                </a:solidFill>
                <a:effectLst>
                  <a:outerShdw blurRad="38100" dist="38100" dir="2700000" algn="tl">
                    <a:srgbClr val="000000">
                      <a:alpha val="43137"/>
                    </a:srgbClr>
                  </a:outerShdw>
                </a:effectLst>
              </a:rPr>
              <a:t>Characteristics</a:t>
            </a:r>
            <a:r>
              <a:rPr lang="fr-FR" sz="5400" b="1" dirty="0">
                <a:solidFill>
                  <a:schemeClr val="bg1"/>
                </a:solidFill>
                <a:effectLst>
                  <a:outerShdw blurRad="38100" dist="38100" dir="2700000" algn="tl">
                    <a:srgbClr val="000000">
                      <a:alpha val="43137"/>
                    </a:srgbClr>
                  </a:outerShdw>
                </a:effectLst>
              </a:rPr>
              <a:t> of an Entrepreneur</a:t>
            </a:r>
          </a:p>
        </p:txBody>
      </p:sp>
      <p:pic>
        <p:nvPicPr>
          <p:cNvPr id="7" name="Picture 6" descr="A person wearing glasses&#10;&#10;Description automatically generated with low confidence">
            <a:extLst>
              <a:ext uri="{FF2B5EF4-FFF2-40B4-BE49-F238E27FC236}">
                <a16:creationId xmlns:a16="http://schemas.microsoft.com/office/drawing/2014/main" id="{F83A8742-4980-4C72-2405-06D38BE7C16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517" b="-1"/>
          <a:stretch/>
        </p:blipFill>
        <p:spPr>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sp>
        <p:nvSpPr>
          <p:cNvPr id="5" name="Espace réservé du numéro de diapositive 4"/>
          <p:cNvSpPr>
            <a:spLocks noGrp="1"/>
          </p:cNvSpPr>
          <p:nvPr>
            <p:ph type="sldNum" sz="quarter" idx="12"/>
          </p:nvPr>
        </p:nvSpPr>
        <p:spPr>
          <a:xfrm>
            <a:off x="8610600" y="6356350"/>
            <a:ext cx="2743200" cy="365125"/>
          </a:xfrm>
        </p:spPr>
        <p:txBody>
          <a:bodyPr>
            <a:normAutofit/>
          </a:bodyPr>
          <a:lstStyle/>
          <a:p>
            <a:pPr lvl="0">
              <a:spcAft>
                <a:spcPts val="600"/>
              </a:spcAft>
            </a:pPr>
            <a:fld id="{A2BA438F-1CA1-4980-80C1-48A234BC9C32}" type="slidenum">
              <a:rPr lang="fr-FR" smtClean="0"/>
              <a:pPr lvl="0">
                <a:spcAft>
                  <a:spcPts val="600"/>
                </a:spcAft>
              </a:pPr>
              <a:t>12</a:t>
            </a:fld>
            <a:endParaRPr lang="fr-FR"/>
          </a:p>
        </p:txBody>
      </p:sp>
      <p:graphicFrame>
        <p:nvGraphicFramePr>
          <p:cNvPr id="4" name="Espace réservé du contenu 3"/>
          <p:cNvGraphicFramePr>
            <a:graphicFrameLocks noGrp="1"/>
          </p:cNvGraphicFramePr>
          <p:nvPr>
            <p:ph idx="1"/>
          </p:nvPr>
        </p:nvGraphicFramePr>
        <p:xfrm>
          <a:off x="5143501" y="1382836"/>
          <a:ext cx="6476006" cy="52366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60075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Rectangle 3">
            <a:extLst>
              <a:ext uri="{FF2B5EF4-FFF2-40B4-BE49-F238E27FC236}">
                <a16:creationId xmlns:a16="http://schemas.microsoft.com/office/drawing/2014/main" id="{3243CAB4-BC11-3D7D-74F9-65A0D2B51F08}"/>
              </a:ext>
            </a:extLst>
          </p:cNvPr>
          <p:cNvSpPr>
            <a:spLocks noGrp="1" noChangeArrowheads="1"/>
          </p:cNvSpPr>
          <p:nvPr>
            <p:ph idx="1"/>
          </p:nvPr>
        </p:nvSpPr>
        <p:spPr>
          <a:xfrm>
            <a:off x="1390831" y="1834357"/>
            <a:ext cx="4114800" cy="4516438"/>
          </a:xfrm>
        </p:spPr>
        <p:txBody>
          <a:bodyPr vert="horz" lIns="88900" tIns="46038" rIns="88900" bIns="46038" rtlCol="0">
            <a:normAutofit/>
          </a:bodyPr>
          <a:lstStyle/>
          <a:p>
            <a:pPr marL="566738" indent="-457200"/>
            <a:r>
              <a:rPr lang="en-US" altLang="ar-JO" sz="2600" dirty="0"/>
              <a:t>Desire for responsibility</a:t>
            </a:r>
          </a:p>
          <a:p>
            <a:pPr marL="566738" indent="-457200"/>
            <a:r>
              <a:rPr lang="en-US" altLang="ar-JO" sz="2600" dirty="0"/>
              <a:t>Preference for moderate levels of risk: </a:t>
            </a:r>
            <a:r>
              <a:rPr lang="en-US" altLang="ar-JO" sz="2600" i="1" dirty="0"/>
              <a:t>risk eliminators</a:t>
            </a:r>
          </a:p>
          <a:p>
            <a:pPr marL="566738" indent="-457200"/>
            <a:r>
              <a:rPr lang="en-US" altLang="ar-JO" sz="2600" dirty="0"/>
              <a:t>Self-reliance</a:t>
            </a:r>
          </a:p>
          <a:p>
            <a:pPr marL="566738" indent="-457200"/>
            <a:r>
              <a:rPr lang="en-US" altLang="ar-JO" sz="2600" dirty="0"/>
              <a:t>Confidence in their ability to succeed</a:t>
            </a:r>
          </a:p>
          <a:p>
            <a:pPr marL="566738" indent="-457200"/>
            <a:r>
              <a:rPr lang="en-US" altLang="ar-JO" sz="2600" dirty="0"/>
              <a:t>Determination</a:t>
            </a:r>
          </a:p>
          <a:p>
            <a:pPr marL="566738" indent="-457200"/>
            <a:r>
              <a:rPr lang="en-US" altLang="ar-JO" sz="2600" dirty="0"/>
              <a:t>Desire for immediate feedback</a:t>
            </a:r>
          </a:p>
          <a:p>
            <a:pPr marL="566738" indent="-457200"/>
            <a:endParaRPr lang="en-US" altLang="ar-JO" sz="2700" dirty="0"/>
          </a:p>
        </p:txBody>
      </p:sp>
      <p:sp>
        <p:nvSpPr>
          <p:cNvPr id="19458" name="Rectangle 2">
            <a:extLst>
              <a:ext uri="{FF2B5EF4-FFF2-40B4-BE49-F238E27FC236}">
                <a16:creationId xmlns:a16="http://schemas.microsoft.com/office/drawing/2014/main" id="{07621071-CBC0-5D65-5562-D8AE84699417}"/>
              </a:ext>
            </a:extLst>
          </p:cNvPr>
          <p:cNvSpPr>
            <a:spLocks noGrp="1" noRot="1" noChangeArrowheads="1"/>
          </p:cNvSpPr>
          <p:nvPr>
            <p:ph type="title"/>
          </p:nvPr>
        </p:nvSpPr>
        <p:spPr>
          <a:xfrm>
            <a:off x="2368731" y="261938"/>
            <a:ext cx="8839200" cy="1143000"/>
          </a:xfrm>
        </p:spPr>
        <p:txBody>
          <a:bodyPr vert="horz" lIns="88900" tIns="46038" rIns="88900" bIns="46038" rtlCol="0" anchor="ctr">
            <a:noAutofit/>
          </a:bodyPr>
          <a:lstStyle/>
          <a:p>
            <a:pPr>
              <a:defRPr/>
            </a:pPr>
            <a:r>
              <a:rPr lang="en-US" altLang="en-US" sz="4000" b="1" dirty="0">
                <a:solidFill>
                  <a:srgbClr val="203E5F"/>
                </a:solidFill>
              </a:rPr>
              <a:t>Characteristics of Entrepreneurs</a:t>
            </a:r>
          </a:p>
        </p:txBody>
      </p:sp>
      <p:sp>
        <p:nvSpPr>
          <p:cNvPr id="29702" name="TextBox 1">
            <a:extLst>
              <a:ext uri="{FF2B5EF4-FFF2-40B4-BE49-F238E27FC236}">
                <a16:creationId xmlns:a16="http://schemas.microsoft.com/office/drawing/2014/main" id="{B32404AC-2548-3679-951F-B8FB56C9A5E3}"/>
              </a:ext>
            </a:extLst>
          </p:cNvPr>
          <p:cNvSpPr txBox="1">
            <a:spLocks noChangeArrowheads="1"/>
          </p:cNvSpPr>
          <p:nvPr/>
        </p:nvSpPr>
        <p:spPr bwMode="auto">
          <a:xfrm>
            <a:off x="8458200" y="3511550"/>
            <a:ext cx="7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eaLnBrk="1" hangingPunct="1"/>
            <a:endParaRPr lang="ar-JO" altLang="ar-JO"/>
          </a:p>
        </p:txBody>
      </p:sp>
      <p:sp>
        <p:nvSpPr>
          <p:cNvPr id="3" name="Rectangle 2">
            <a:extLst>
              <a:ext uri="{FF2B5EF4-FFF2-40B4-BE49-F238E27FC236}">
                <a16:creationId xmlns:a16="http://schemas.microsoft.com/office/drawing/2014/main" id="{97FD1C81-02C0-1966-EC1F-F60F3DCA0D99}"/>
              </a:ext>
            </a:extLst>
          </p:cNvPr>
          <p:cNvSpPr>
            <a:spLocks noChangeArrowheads="1"/>
          </p:cNvSpPr>
          <p:nvPr/>
        </p:nvSpPr>
        <p:spPr bwMode="auto">
          <a:xfrm>
            <a:off x="6096000" y="1834357"/>
            <a:ext cx="4495800" cy="409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03275" indent="-409575">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260475" indent="-409575">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marL="850900" indent="-457200" eaLnBrk="1" hangingPunct="1">
              <a:buFont typeface="Arial" panose="020B0604020202020204" pitchFamily="34" charset="0"/>
              <a:buChar char="•"/>
            </a:pPr>
            <a:r>
              <a:rPr lang="en-US" altLang="ar-JO" sz="2600" b="0" dirty="0">
                <a:latin typeface="Georgia" panose="02040502050405020303" pitchFamily="18" charset="0"/>
              </a:rPr>
              <a:t>High level of energy</a:t>
            </a:r>
          </a:p>
          <a:p>
            <a:pPr marL="850900" indent="-457200" eaLnBrk="1" hangingPunct="1">
              <a:buFont typeface="Arial" panose="020B0604020202020204" pitchFamily="34" charset="0"/>
              <a:buChar char="•"/>
            </a:pPr>
            <a:r>
              <a:rPr lang="en-US" altLang="ar-JO" sz="2600" b="0" dirty="0">
                <a:latin typeface="Georgia" panose="02040502050405020303" pitchFamily="18" charset="0"/>
              </a:rPr>
              <a:t>Future orientation</a:t>
            </a:r>
          </a:p>
          <a:p>
            <a:pPr marL="1308100" lvl="2" indent="-457200" eaLnBrk="1" hangingPunct="1">
              <a:buFont typeface="Arial" panose="020B0604020202020204" pitchFamily="34" charset="0"/>
              <a:buChar char="•"/>
            </a:pPr>
            <a:r>
              <a:rPr lang="en-US" altLang="ar-JO" sz="2600" b="0" dirty="0">
                <a:latin typeface="Georgia" panose="02040502050405020303" pitchFamily="18" charset="0"/>
              </a:rPr>
              <a:t>Opportunity entrepreneurs</a:t>
            </a:r>
          </a:p>
          <a:p>
            <a:pPr marL="1308100" lvl="2" indent="-457200" eaLnBrk="1" hangingPunct="1">
              <a:buFont typeface="Arial" panose="020B0604020202020204" pitchFamily="34" charset="0"/>
              <a:buChar char="•"/>
            </a:pPr>
            <a:r>
              <a:rPr lang="en-US" altLang="ar-JO" sz="2600" b="0" dirty="0">
                <a:latin typeface="Georgia" panose="02040502050405020303" pitchFamily="18" charset="0"/>
              </a:rPr>
              <a:t>Necessity entrepreneurs</a:t>
            </a:r>
          </a:p>
          <a:p>
            <a:pPr marL="1308100" lvl="2" indent="-457200" eaLnBrk="1" hangingPunct="1">
              <a:buFont typeface="Arial" panose="020B0604020202020204" pitchFamily="34" charset="0"/>
              <a:buChar char="•"/>
            </a:pPr>
            <a:r>
              <a:rPr lang="en-US" altLang="ar-JO" sz="2600" b="0" dirty="0">
                <a:latin typeface="Georgia" panose="02040502050405020303" pitchFamily="18" charset="0"/>
              </a:rPr>
              <a:t>Serial entrepreneurs</a:t>
            </a:r>
          </a:p>
          <a:p>
            <a:pPr marL="850900" indent="-457200" eaLnBrk="1" hangingPunct="1">
              <a:buFont typeface="Arial" panose="020B0604020202020204" pitchFamily="34" charset="0"/>
              <a:buChar char="•"/>
            </a:pPr>
            <a:r>
              <a:rPr lang="en-US" altLang="ar-JO" sz="2600" b="0" dirty="0">
                <a:latin typeface="Georgia" panose="02040502050405020303" pitchFamily="18" charset="0"/>
              </a:rPr>
              <a:t>Skilled at organizing</a:t>
            </a:r>
          </a:p>
          <a:p>
            <a:pPr marL="850900" indent="-457200" eaLnBrk="1" hangingPunct="1">
              <a:buFont typeface="Arial" panose="020B0604020202020204" pitchFamily="34" charset="0"/>
              <a:buChar char="•"/>
            </a:pPr>
            <a:r>
              <a:rPr lang="en-US" altLang="ar-JO" sz="2600" b="0" dirty="0">
                <a:latin typeface="Georgia" panose="02040502050405020303" pitchFamily="18" charset="0"/>
              </a:rPr>
              <a:t>Value achievement over money</a:t>
            </a:r>
          </a:p>
        </p:txBody>
      </p:sp>
    </p:spTree>
    <p:extLst>
      <p:ext uri="{BB962C8B-B14F-4D97-AF65-F5344CB8AC3E}">
        <p14:creationId xmlns:p14="http://schemas.microsoft.com/office/powerpoint/2010/main" val="12248188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wipe(left)">
                                      <p:cBhvr>
                                        <p:cTn id="7" dur="500"/>
                                        <p:tgtEl>
                                          <p:spTgt spid="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wipe(left)">
                                      <p:cBhvr>
                                        <p:cTn id="12" dur="500"/>
                                        <p:tgtEl>
                                          <p:spTgt spid="614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6147">
                                            <p:txEl>
                                              <p:pRg st="2" end="2"/>
                                            </p:txEl>
                                          </p:spTgt>
                                        </p:tgtEl>
                                        <p:attrNameLst>
                                          <p:attrName>style.visibility</p:attrName>
                                        </p:attrNameLst>
                                      </p:cBhvr>
                                      <p:to>
                                        <p:strVal val="visible"/>
                                      </p:to>
                                    </p:set>
                                    <p:animEffect transition="in" filter="wipe(left)">
                                      <p:cBhvr>
                                        <p:cTn id="17" dur="500"/>
                                        <p:tgtEl>
                                          <p:spTgt spid="614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6147">
                                            <p:txEl>
                                              <p:pRg st="3" end="3"/>
                                            </p:txEl>
                                          </p:spTgt>
                                        </p:tgtEl>
                                        <p:attrNameLst>
                                          <p:attrName>style.visibility</p:attrName>
                                        </p:attrNameLst>
                                      </p:cBhvr>
                                      <p:to>
                                        <p:strVal val="visible"/>
                                      </p:to>
                                    </p:set>
                                    <p:animEffect transition="in" filter="wipe(left)">
                                      <p:cBhvr>
                                        <p:cTn id="22" dur="500"/>
                                        <p:tgtEl>
                                          <p:spTgt spid="614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6147">
                                            <p:txEl>
                                              <p:pRg st="4" end="4"/>
                                            </p:txEl>
                                          </p:spTgt>
                                        </p:tgtEl>
                                        <p:attrNameLst>
                                          <p:attrName>style.visibility</p:attrName>
                                        </p:attrNameLst>
                                      </p:cBhvr>
                                      <p:to>
                                        <p:strVal val="visible"/>
                                      </p:to>
                                    </p:set>
                                    <p:animEffect transition="in" filter="wipe(left)">
                                      <p:cBhvr>
                                        <p:cTn id="27" dur="500"/>
                                        <p:tgtEl>
                                          <p:spTgt spid="614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6147">
                                            <p:txEl>
                                              <p:pRg st="5" end="5"/>
                                            </p:txEl>
                                          </p:spTgt>
                                        </p:tgtEl>
                                        <p:attrNameLst>
                                          <p:attrName>style.visibility</p:attrName>
                                        </p:attrNameLst>
                                      </p:cBhvr>
                                      <p:to>
                                        <p:strVal val="visible"/>
                                      </p:to>
                                    </p:set>
                                    <p:animEffect transition="in" filter="wipe(left)">
                                      <p:cBhvr>
                                        <p:cTn id="32" dur="500"/>
                                        <p:tgtEl>
                                          <p:spTgt spid="6147">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wipe(left)">
                                      <p:cBhvr>
                                        <p:cTn id="37" dur="500"/>
                                        <p:tgtEl>
                                          <p:spTgt spid="3">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3">
                                            <p:txEl>
                                              <p:pRg st="1" end="1"/>
                                            </p:txEl>
                                          </p:spTgt>
                                        </p:tgtEl>
                                        <p:attrNameLst>
                                          <p:attrName>style.visibility</p:attrName>
                                        </p:attrNameLst>
                                      </p:cBhvr>
                                      <p:to>
                                        <p:strVal val="visible"/>
                                      </p:to>
                                    </p:set>
                                    <p:animEffect transition="in" filter="wipe(left)">
                                      <p:cBhvr>
                                        <p:cTn id="42" dur="500"/>
                                        <p:tgtEl>
                                          <p:spTgt spid="3">
                                            <p:txEl>
                                              <p:pRg st="1" end="1"/>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3">
                                            <p:txEl>
                                              <p:pRg st="2" end="2"/>
                                            </p:txEl>
                                          </p:spTgt>
                                        </p:tgtEl>
                                        <p:attrNameLst>
                                          <p:attrName>style.visibility</p:attrName>
                                        </p:attrNameLst>
                                      </p:cBhvr>
                                      <p:to>
                                        <p:strVal val="visible"/>
                                      </p:to>
                                    </p:set>
                                    <p:animEffect transition="in" filter="wipe(left)">
                                      <p:cBhvr>
                                        <p:cTn id="47" dur="500"/>
                                        <p:tgtEl>
                                          <p:spTgt spid="3">
                                            <p:txEl>
                                              <p:pRg st="2" end="2"/>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3">
                                            <p:txEl>
                                              <p:pRg st="3" end="3"/>
                                            </p:txEl>
                                          </p:spTgt>
                                        </p:tgtEl>
                                        <p:attrNameLst>
                                          <p:attrName>style.visibility</p:attrName>
                                        </p:attrNameLst>
                                      </p:cBhvr>
                                      <p:to>
                                        <p:strVal val="visible"/>
                                      </p:to>
                                    </p:set>
                                    <p:animEffect transition="in" filter="wipe(left)">
                                      <p:cBhvr>
                                        <p:cTn id="52" dur="500"/>
                                        <p:tgtEl>
                                          <p:spTgt spid="3">
                                            <p:txEl>
                                              <p:pRg st="3" end="3"/>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nodeType="click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wipe(left)">
                                      <p:cBhvr>
                                        <p:cTn id="57" dur="500"/>
                                        <p:tgtEl>
                                          <p:spTgt spid="3">
                                            <p:txEl>
                                              <p:pRg st="4" end="4"/>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ntr" presetSubtype="8" fill="hold" nodeType="click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Effect transition="in" filter="wipe(left)">
                                      <p:cBhvr>
                                        <p:cTn id="62" dur="500"/>
                                        <p:tgtEl>
                                          <p:spTgt spid="3">
                                            <p:txEl>
                                              <p:pRg st="5" end="5"/>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8" fill="hold" nodeType="clickEffect">
                                  <p:stCondLst>
                                    <p:cond delay="0"/>
                                  </p:stCondLst>
                                  <p:childTnLst>
                                    <p:set>
                                      <p:cBhvr>
                                        <p:cTn id="66" dur="1" fill="hold">
                                          <p:stCondLst>
                                            <p:cond delay="0"/>
                                          </p:stCondLst>
                                        </p:cTn>
                                        <p:tgtEl>
                                          <p:spTgt spid="3">
                                            <p:txEl>
                                              <p:pRg st="6" end="6"/>
                                            </p:txEl>
                                          </p:spTgt>
                                        </p:tgtEl>
                                        <p:attrNameLst>
                                          <p:attrName>style.visibility</p:attrName>
                                        </p:attrNameLst>
                                      </p:cBhvr>
                                      <p:to>
                                        <p:strVal val="visible"/>
                                      </p:to>
                                    </p:set>
                                    <p:animEffect transition="in" filter="wipe(left)">
                                      <p:cBhvr>
                                        <p:cTn id="6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Rectangle 3">
            <a:extLst>
              <a:ext uri="{FF2B5EF4-FFF2-40B4-BE49-F238E27FC236}">
                <a16:creationId xmlns:a16="http://schemas.microsoft.com/office/drawing/2014/main" id="{9A3755DA-02B9-1F52-08F6-5183E2D08656}"/>
              </a:ext>
            </a:extLst>
          </p:cNvPr>
          <p:cNvSpPr>
            <a:spLocks noGrp="1" noChangeArrowheads="1"/>
          </p:cNvSpPr>
          <p:nvPr>
            <p:ph idx="1"/>
          </p:nvPr>
        </p:nvSpPr>
        <p:spPr>
          <a:xfrm>
            <a:off x="1676399" y="1524000"/>
            <a:ext cx="10263051" cy="4471851"/>
          </a:xfrm>
        </p:spPr>
        <p:txBody>
          <a:bodyPr>
            <a:normAutofit fontScale="92500" lnSpcReduction="20000"/>
          </a:bodyPr>
          <a:lstStyle/>
          <a:p>
            <a:pPr marL="566738" indent="-457200">
              <a:lnSpc>
                <a:spcPct val="70000"/>
              </a:lnSpc>
              <a:spcBef>
                <a:spcPts val="1800"/>
              </a:spcBef>
              <a:buClr>
                <a:schemeClr val="tx1"/>
              </a:buClr>
              <a:defRPr/>
            </a:pPr>
            <a:r>
              <a:rPr lang="en-US" altLang="ar-JO" sz="2600" dirty="0">
                <a:ea typeface="ＭＳ Ｐゴシック" panose="020B0600070205080204" pitchFamily="34" charset="-128"/>
              </a:rPr>
              <a:t>Entrepreneurs tend to exhibit:</a:t>
            </a:r>
          </a:p>
          <a:p>
            <a:pPr marL="849313" lvl="1" indent="-457200">
              <a:lnSpc>
                <a:spcPct val="70000"/>
              </a:lnSpc>
              <a:spcBef>
                <a:spcPts val="1800"/>
              </a:spcBef>
              <a:buClr>
                <a:schemeClr val="tx1"/>
              </a:buClr>
              <a:defRPr/>
            </a:pPr>
            <a:r>
              <a:rPr lang="en-US" altLang="ar-JO" sz="2600" dirty="0">
                <a:ea typeface="ＭＳ Ｐゴシック" panose="020B0600070205080204" pitchFamily="34" charset="-128"/>
              </a:rPr>
              <a:t>A high degree of commitment</a:t>
            </a:r>
          </a:p>
          <a:p>
            <a:pPr marL="849313" lvl="1" indent="-457200">
              <a:lnSpc>
                <a:spcPct val="70000"/>
              </a:lnSpc>
              <a:spcBef>
                <a:spcPts val="1800"/>
              </a:spcBef>
              <a:buClr>
                <a:schemeClr val="tx1"/>
              </a:buClr>
              <a:defRPr/>
            </a:pPr>
            <a:r>
              <a:rPr lang="en-US" altLang="ar-JO" sz="2600" dirty="0">
                <a:ea typeface="ＭＳ Ｐゴシック" panose="020B0600070205080204" pitchFamily="34" charset="-128"/>
              </a:rPr>
              <a:t>Tolerance for ambiguity (</a:t>
            </a:r>
            <a:r>
              <a:rPr lang="ar-JO" altLang="ar-JO" sz="2600" dirty="0">
                <a:ea typeface="ＭＳ Ｐゴシック" panose="020B0600070205080204" pitchFamily="34" charset="-128"/>
              </a:rPr>
              <a:t>غموض</a:t>
            </a:r>
            <a:r>
              <a:rPr lang="en-US" altLang="ar-JO" sz="2600" dirty="0">
                <a:ea typeface="ＭＳ Ｐゴシック" panose="020B0600070205080204" pitchFamily="34" charset="-128"/>
              </a:rPr>
              <a:t>)</a:t>
            </a:r>
          </a:p>
          <a:p>
            <a:pPr marL="849313" lvl="1" indent="-457200">
              <a:lnSpc>
                <a:spcPct val="70000"/>
              </a:lnSpc>
              <a:spcBef>
                <a:spcPts val="1800"/>
              </a:spcBef>
              <a:buClr>
                <a:schemeClr val="tx1"/>
              </a:buClr>
              <a:defRPr/>
            </a:pPr>
            <a:r>
              <a:rPr lang="en-US" altLang="ar-JO" sz="2600" dirty="0">
                <a:ea typeface="ＭＳ Ｐゴシック" panose="020B0600070205080204" pitchFamily="34" charset="-128"/>
              </a:rPr>
              <a:t>Creativity</a:t>
            </a:r>
          </a:p>
          <a:p>
            <a:pPr marL="849313" lvl="1" indent="-457200">
              <a:lnSpc>
                <a:spcPct val="70000"/>
              </a:lnSpc>
              <a:spcBef>
                <a:spcPts val="1800"/>
              </a:spcBef>
              <a:buClr>
                <a:schemeClr val="tx1"/>
              </a:buClr>
              <a:defRPr/>
            </a:pPr>
            <a:r>
              <a:rPr lang="en-US" altLang="ar-JO" sz="2600" dirty="0">
                <a:ea typeface="ＭＳ Ｐゴシック" panose="020B0600070205080204" pitchFamily="34" charset="-128"/>
              </a:rPr>
              <a:t>Flexibility</a:t>
            </a:r>
          </a:p>
          <a:p>
            <a:pPr marL="849313" lvl="1" indent="-457200">
              <a:lnSpc>
                <a:spcPct val="70000"/>
              </a:lnSpc>
              <a:spcBef>
                <a:spcPts val="1800"/>
              </a:spcBef>
              <a:buClr>
                <a:schemeClr val="tx1"/>
              </a:buClr>
              <a:defRPr/>
            </a:pPr>
            <a:r>
              <a:rPr lang="en-US" altLang="ar-JO" sz="2600" dirty="0">
                <a:ea typeface="ＭＳ Ｐゴシック" panose="020B0600070205080204" pitchFamily="34" charset="-128"/>
              </a:rPr>
              <a:t>Resourcefulness</a:t>
            </a:r>
          </a:p>
          <a:p>
            <a:pPr marL="849313" lvl="1" indent="-457200">
              <a:lnSpc>
                <a:spcPct val="110000"/>
              </a:lnSpc>
              <a:spcBef>
                <a:spcPts val="1800"/>
              </a:spcBef>
              <a:buClr>
                <a:schemeClr val="tx1"/>
              </a:buClr>
              <a:defRPr/>
            </a:pPr>
            <a:r>
              <a:rPr lang="en-US" altLang="ar-JO" b="1" i="1" dirty="0">
                <a:solidFill>
                  <a:srgbClr val="C00000"/>
                </a:solidFill>
                <a:ea typeface="ＭＳ Ｐゴシック" panose="020B0600070205080204" pitchFamily="34" charset="-128"/>
              </a:rPr>
              <a:t>Bootstrapping</a:t>
            </a:r>
            <a:r>
              <a:rPr lang="en-US" altLang="ar-JO" dirty="0">
                <a:ea typeface="ＭＳ Ｐゴシック" panose="020B0600070205080204" pitchFamily="34" charset="-128"/>
              </a:rPr>
              <a:t> is a strategy that involves conserving money and cutting costs during start-up so that entrepreneurs can pour every available dollar into their businesses</a:t>
            </a:r>
            <a:endParaRPr lang="en-US" altLang="ar-JO" sz="2600" dirty="0">
              <a:ea typeface="ＭＳ Ｐゴシック" panose="020B0600070205080204" pitchFamily="34" charset="-128"/>
            </a:endParaRPr>
          </a:p>
          <a:p>
            <a:pPr marL="849313" lvl="1" indent="-457200">
              <a:lnSpc>
                <a:spcPct val="70000"/>
              </a:lnSpc>
              <a:spcBef>
                <a:spcPts val="1800"/>
              </a:spcBef>
              <a:buClr>
                <a:schemeClr val="tx1"/>
              </a:buClr>
              <a:defRPr/>
            </a:pPr>
            <a:r>
              <a:rPr lang="en-US" altLang="ar-JO" sz="2600" dirty="0">
                <a:ea typeface="ＭＳ Ｐゴシック" panose="020B0600070205080204" pitchFamily="34" charset="-128"/>
              </a:rPr>
              <a:t>A willingness to work hard</a:t>
            </a:r>
          </a:p>
          <a:p>
            <a:pPr marL="849313" lvl="1" indent="-457200">
              <a:lnSpc>
                <a:spcPct val="70000"/>
              </a:lnSpc>
              <a:spcBef>
                <a:spcPts val="1800"/>
              </a:spcBef>
              <a:buClr>
                <a:schemeClr val="tx1"/>
              </a:buClr>
              <a:defRPr/>
            </a:pPr>
            <a:r>
              <a:rPr lang="en-US" altLang="ar-JO" sz="2600" dirty="0">
                <a:ea typeface="ＭＳ Ｐゴシック" panose="020B0600070205080204" pitchFamily="34" charset="-128"/>
              </a:rPr>
              <a:t>Tenacity</a:t>
            </a:r>
            <a:r>
              <a:rPr lang="ar-JO" altLang="ar-JO" sz="2600" dirty="0">
                <a:ea typeface="ＭＳ Ｐゴシック" panose="020B0600070205080204" pitchFamily="34" charset="-128"/>
              </a:rPr>
              <a:t> </a:t>
            </a:r>
            <a:r>
              <a:rPr lang="en-US" altLang="ar-JO" sz="2600" dirty="0">
                <a:ea typeface="ＭＳ Ｐゴシック" panose="020B0600070205080204" pitchFamily="34" charset="-128"/>
              </a:rPr>
              <a:t> (</a:t>
            </a:r>
            <a:r>
              <a:rPr lang="ar-JO" altLang="ar-JO" sz="2600" dirty="0">
                <a:ea typeface="ＭＳ Ｐゴシック" panose="020B0600070205080204" pitchFamily="34" charset="-128"/>
              </a:rPr>
              <a:t>الاصرار والعناد</a:t>
            </a:r>
            <a:r>
              <a:rPr lang="en-US" altLang="ar-JO" sz="2600" dirty="0">
                <a:ea typeface="ＭＳ Ｐゴシック" panose="020B0600070205080204" pitchFamily="34" charset="-128"/>
              </a:rPr>
              <a:t>)</a:t>
            </a:r>
          </a:p>
          <a:p>
            <a:pPr marL="566738" indent="-457200">
              <a:lnSpc>
                <a:spcPct val="70000"/>
              </a:lnSpc>
              <a:spcBef>
                <a:spcPts val="1800"/>
              </a:spcBef>
              <a:buFont typeface="Wingdings" panose="05000000000000000000" pitchFamily="2" charset="2"/>
              <a:buAutoNum type="arabicPeriod" startAt="6"/>
              <a:defRPr/>
            </a:pPr>
            <a:endParaRPr lang="en-US" altLang="ar-JO" sz="2600" dirty="0">
              <a:ea typeface="ＭＳ Ｐゴシック" panose="020B0600070205080204" pitchFamily="34" charset="-128"/>
            </a:endParaRPr>
          </a:p>
          <a:p>
            <a:pPr marL="566738" indent="-457200">
              <a:lnSpc>
                <a:spcPct val="70000"/>
              </a:lnSpc>
              <a:spcBef>
                <a:spcPts val="1800"/>
              </a:spcBef>
              <a:buFont typeface="Wingdings" panose="05000000000000000000" pitchFamily="2" charset="2"/>
              <a:buAutoNum type="arabicPeriod" startAt="6"/>
              <a:defRPr/>
            </a:pPr>
            <a:endParaRPr lang="en-US" altLang="ar-JO" sz="2600" dirty="0">
              <a:ea typeface="ＭＳ Ｐゴシック" panose="020B0600070205080204" pitchFamily="34" charset="-128"/>
            </a:endParaRPr>
          </a:p>
        </p:txBody>
      </p:sp>
      <p:sp>
        <p:nvSpPr>
          <p:cNvPr id="35842" name="Rectangle 2">
            <a:extLst>
              <a:ext uri="{FF2B5EF4-FFF2-40B4-BE49-F238E27FC236}">
                <a16:creationId xmlns:a16="http://schemas.microsoft.com/office/drawing/2014/main" id="{3EF5C4F0-E76D-1E6E-0D8D-74F5C876B990}"/>
              </a:ext>
            </a:extLst>
          </p:cNvPr>
          <p:cNvSpPr>
            <a:spLocks noGrp="1" noRot="1" noChangeArrowheads="1"/>
          </p:cNvSpPr>
          <p:nvPr>
            <p:ph type="title"/>
          </p:nvPr>
        </p:nvSpPr>
        <p:spPr>
          <a:xfrm>
            <a:off x="2392680" y="198437"/>
            <a:ext cx="10515600" cy="1325563"/>
          </a:xfrm>
        </p:spPr>
        <p:txBody>
          <a:bodyPr/>
          <a:lstStyle/>
          <a:p>
            <a:pPr>
              <a:defRPr/>
            </a:pPr>
            <a:r>
              <a:rPr lang="en-US" sz="4000" b="1" dirty="0">
                <a:solidFill>
                  <a:srgbClr val="203E5F"/>
                </a:solidFill>
              </a:rPr>
              <a:t>Characteristics of Entrepreneurs</a:t>
            </a:r>
          </a:p>
        </p:txBody>
      </p:sp>
    </p:spTree>
    <p:extLst>
      <p:ext uri="{BB962C8B-B14F-4D97-AF65-F5344CB8AC3E}">
        <p14:creationId xmlns:p14="http://schemas.microsoft.com/office/powerpoint/2010/main" val="25292045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wipe(left)">
                                      <p:cBhvr>
                                        <p:cTn id="7" dur="500"/>
                                        <p:tgtEl>
                                          <p:spTgt spid="358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5843">
                                            <p:txEl>
                                              <p:pRg st="1" end="1"/>
                                            </p:txEl>
                                          </p:spTgt>
                                        </p:tgtEl>
                                        <p:attrNameLst>
                                          <p:attrName>style.visibility</p:attrName>
                                        </p:attrNameLst>
                                      </p:cBhvr>
                                      <p:to>
                                        <p:strVal val="visible"/>
                                      </p:to>
                                    </p:set>
                                    <p:animEffect transition="in" filter="wipe(left)">
                                      <p:cBhvr>
                                        <p:cTn id="12" dur="500"/>
                                        <p:tgtEl>
                                          <p:spTgt spid="358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5843">
                                            <p:txEl>
                                              <p:pRg st="2" end="2"/>
                                            </p:txEl>
                                          </p:spTgt>
                                        </p:tgtEl>
                                        <p:attrNameLst>
                                          <p:attrName>style.visibility</p:attrName>
                                        </p:attrNameLst>
                                      </p:cBhvr>
                                      <p:to>
                                        <p:strVal val="visible"/>
                                      </p:to>
                                    </p:set>
                                    <p:animEffect transition="in" filter="wipe(left)">
                                      <p:cBhvr>
                                        <p:cTn id="17" dur="500"/>
                                        <p:tgtEl>
                                          <p:spTgt spid="3584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5843">
                                            <p:txEl>
                                              <p:pRg st="3" end="3"/>
                                            </p:txEl>
                                          </p:spTgt>
                                        </p:tgtEl>
                                        <p:attrNameLst>
                                          <p:attrName>style.visibility</p:attrName>
                                        </p:attrNameLst>
                                      </p:cBhvr>
                                      <p:to>
                                        <p:strVal val="visible"/>
                                      </p:to>
                                    </p:set>
                                    <p:animEffect transition="in" filter="wipe(left)">
                                      <p:cBhvr>
                                        <p:cTn id="22" dur="500"/>
                                        <p:tgtEl>
                                          <p:spTgt spid="3584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35843">
                                            <p:txEl>
                                              <p:pRg st="4" end="4"/>
                                            </p:txEl>
                                          </p:spTgt>
                                        </p:tgtEl>
                                        <p:attrNameLst>
                                          <p:attrName>style.visibility</p:attrName>
                                        </p:attrNameLst>
                                      </p:cBhvr>
                                      <p:to>
                                        <p:strVal val="visible"/>
                                      </p:to>
                                    </p:set>
                                    <p:animEffect transition="in" filter="wipe(left)">
                                      <p:cBhvr>
                                        <p:cTn id="27" dur="500"/>
                                        <p:tgtEl>
                                          <p:spTgt spid="3584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35843">
                                            <p:txEl>
                                              <p:pRg st="5" end="5"/>
                                            </p:txEl>
                                          </p:spTgt>
                                        </p:tgtEl>
                                        <p:attrNameLst>
                                          <p:attrName>style.visibility</p:attrName>
                                        </p:attrNameLst>
                                      </p:cBhvr>
                                      <p:to>
                                        <p:strVal val="visible"/>
                                      </p:to>
                                    </p:set>
                                    <p:animEffect transition="in" filter="wipe(left)">
                                      <p:cBhvr>
                                        <p:cTn id="32" dur="500"/>
                                        <p:tgtEl>
                                          <p:spTgt spid="358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35843">
                                            <p:txEl>
                                              <p:pRg st="6" end="6"/>
                                            </p:txEl>
                                          </p:spTgt>
                                        </p:tgtEl>
                                        <p:attrNameLst>
                                          <p:attrName>style.visibility</p:attrName>
                                        </p:attrNameLst>
                                      </p:cBhvr>
                                      <p:to>
                                        <p:strVal val="visible"/>
                                      </p:to>
                                    </p:set>
                                    <p:animEffect transition="in" filter="wipe(left)">
                                      <p:cBhvr>
                                        <p:cTn id="37" dur="500"/>
                                        <p:tgtEl>
                                          <p:spTgt spid="35843">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35843">
                                            <p:txEl>
                                              <p:pRg st="7" end="7"/>
                                            </p:txEl>
                                          </p:spTgt>
                                        </p:tgtEl>
                                        <p:attrNameLst>
                                          <p:attrName>style.visibility</p:attrName>
                                        </p:attrNameLst>
                                      </p:cBhvr>
                                      <p:to>
                                        <p:strVal val="visible"/>
                                      </p:to>
                                    </p:set>
                                    <p:animEffect transition="in" filter="wipe(left)">
                                      <p:cBhvr>
                                        <p:cTn id="42" dur="500"/>
                                        <p:tgtEl>
                                          <p:spTgt spid="35843">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35843">
                                            <p:txEl>
                                              <p:pRg st="8" end="8"/>
                                            </p:txEl>
                                          </p:spTgt>
                                        </p:tgtEl>
                                        <p:attrNameLst>
                                          <p:attrName>style.visibility</p:attrName>
                                        </p:attrNameLst>
                                      </p:cBhvr>
                                      <p:to>
                                        <p:strVal val="visible"/>
                                      </p:to>
                                    </p:set>
                                    <p:animEffect transition="in" filter="wipe(left)">
                                      <p:cBhvr>
                                        <p:cTn id="47" dur="500"/>
                                        <p:tgtEl>
                                          <p:spTgt spid="3584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58F2D-D4CE-E5A8-CC42-F4B06EF97979}"/>
              </a:ext>
            </a:extLst>
          </p:cNvPr>
          <p:cNvSpPr>
            <a:spLocks noGrp="1"/>
          </p:cNvSpPr>
          <p:nvPr>
            <p:ph type="title"/>
          </p:nvPr>
        </p:nvSpPr>
        <p:spPr>
          <a:xfrm>
            <a:off x="2057400" y="715962"/>
            <a:ext cx="8885583" cy="731838"/>
          </a:xfrm>
        </p:spPr>
        <p:txBody>
          <a:bodyPr>
            <a:noAutofit/>
          </a:bodyPr>
          <a:lstStyle/>
          <a:p>
            <a:pPr>
              <a:defRPr/>
            </a:pPr>
            <a:r>
              <a:rPr lang="en-US" sz="3600" b="1" dirty="0">
                <a:solidFill>
                  <a:srgbClr val="203E5F"/>
                </a:solidFill>
                <a:latin typeface="+mn-lt"/>
              </a:rPr>
              <a:t>Most Important Qualities of an Entrepreneur</a:t>
            </a:r>
            <a:br>
              <a:rPr lang="en-US" sz="3600" b="1" dirty="0">
                <a:solidFill>
                  <a:srgbClr val="203E5F"/>
                </a:solidFill>
                <a:latin typeface="+mn-lt"/>
              </a:rPr>
            </a:br>
            <a:endParaRPr lang="en-US" sz="3600" b="1" dirty="0">
              <a:solidFill>
                <a:srgbClr val="203E5F"/>
              </a:solidFill>
              <a:latin typeface="+mn-lt"/>
            </a:endParaRPr>
          </a:p>
        </p:txBody>
      </p:sp>
      <p:pic>
        <p:nvPicPr>
          <p:cNvPr id="32773" name="Picture 6">
            <a:extLst>
              <a:ext uri="{FF2B5EF4-FFF2-40B4-BE49-F238E27FC236}">
                <a16:creationId xmlns:a16="http://schemas.microsoft.com/office/drawing/2014/main" id="{8A8D4B6C-40C3-8811-19E0-467BEC3811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1676400"/>
            <a:ext cx="794385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4" name="TextBox 5">
            <a:extLst>
              <a:ext uri="{FF2B5EF4-FFF2-40B4-BE49-F238E27FC236}">
                <a16:creationId xmlns:a16="http://schemas.microsoft.com/office/drawing/2014/main" id="{9A3EFB57-29FB-A26D-8C36-DF9C96381AAE}"/>
              </a:ext>
            </a:extLst>
          </p:cNvPr>
          <p:cNvSpPr txBox="1">
            <a:spLocks noChangeArrowheads="1"/>
          </p:cNvSpPr>
          <p:nvPr/>
        </p:nvSpPr>
        <p:spPr bwMode="auto">
          <a:xfrm>
            <a:off x="2667000" y="2133600"/>
            <a:ext cx="838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eaLnBrk="1" hangingPunct="1"/>
            <a:r>
              <a:rPr lang="ar-JO" altLang="ar-JO"/>
              <a:t>الشغف</a:t>
            </a:r>
            <a:endParaRPr lang="en-US" altLang="ar-JO"/>
          </a:p>
        </p:txBody>
      </p:sp>
      <p:sp>
        <p:nvSpPr>
          <p:cNvPr id="32775" name="TextBox 6">
            <a:extLst>
              <a:ext uri="{FF2B5EF4-FFF2-40B4-BE49-F238E27FC236}">
                <a16:creationId xmlns:a16="http://schemas.microsoft.com/office/drawing/2014/main" id="{B8BB87A8-CA0C-64CE-B4AB-4B69CB1B6EE3}"/>
              </a:ext>
            </a:extLst>
          </p:cNvPr>
          <p:cNvSpPr txBox="1">
            <a:spLocks noChangeArrowheads="1"/>
          </p:cNvSpPr>
          <p:nvPr/>
        </p:nvSpPr>
        <p:spPr bwMode="auto">
          <a:xfrm>
            <a:off x="2590800" y="4038600"/>
            <a:ext cx="91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eaLnBrk="1" hangingPunct="1"/>
            <a:r>
              <a:rPr lang="ar-JO" altLang="ar-JO"/>
              <a:t>المرونة</a:t>
            </a:r>
            <a:endParaRPr lang="en-US" altLang="ar-JO"/>
          </a:p>
        </p:txBody>
      </p:sp>
      <p:sp>
        <p:nvSpPr>
          <p:cNvPr id="32776" name="TextBox 7">
            <a:extLst>
              <a:ext uri="{FF2B5EF4-FFF2-40B4-BE49-F238E27FC236}">
                <a16:creationId xmlns:a16="http://schemas.microsoft.com/office/drawing/2014/main" id="{2DD8E894-4F72-3968-6883-AE345F8572FE}"/>
              </a:ext>
            </a:extLst>
          </p:cNvPr>
          <p:cNvSpPr txBox="1">
            <a:spLocks noChangeArrowheads="1"/>
          </p:cNvSpPr>
          <p:nvPr/>
        </p:nvSpPr>
        <p:spPr bwMode="auto">
          <a:xfrm>
            <a:off x="2057400" y="4419600"/>
            <a:ext cx="990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eaLnBrk="1" hangingPunct="1"/>
            <a:r>
              <a:rPr lang="ar-JO" altLang="ar-JO"/>
              <a:t>الاستباقية</a:t>
            </a:r>
            <a:endParaRPr lang="en-US" altLang="ar-JO"/>
          </a:p>
        </p:txBody>
      </p:sp>
      <p:sp>
        <p:nvSpPr>
          <p:cNvPr id="32777" name="TextBox 8">
            <a:extLst>
              <a:ext uri="{FF2B5EF4-FFF2-40B4-BE49-F238E27FC236}">
                <a16:creationId xmlns:a16="http://schemas.microsoft.com/office/drawing/2014/main" id="{74F80C08-0A3E-A674-40B0-7A5AC0BA3C6E}"/>
              </a:ext>
            </a:extLst>
          </p:cNvPr>
          <p:cNvSpPr txBox="1">
            <a:spLocks noChangeArrowheads="1"/>
          </p:cNvSpPr>
          <p:nvPr/>
        </p:nvSpPr>
        <p:spPr bwMode="auto">
          <a:xfrm>
            <a:off x="1447800" y="4800600"/>
            <a:ext cx="1295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eaLnBrk="1" hangingPunct="1"/>
            <a:r>
              <a:rPr lang="ar-JO" altLang="ar-JO"/>
              <a:t>متصلب الرأي</a:t>
            </a:r>
            <a:endParaRPr lang="en-US" altLang="ar-JO"/>
          </a:p>
        </p:txBody>
      </p:sp>
    </p:spTree>
    <p:extLst>
      <p:ext uri="{BB962C8B-B14F-4D97-AF65-F5344CB8AC3E}">
        <p14:creationId xmlns:p14="http://schemas.microsoft.com/office/powerpoint/2010/main" val="2969730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1BBE7E-66EF-7BFF-DAF0-67B594D21D32}"/>
              </a:ext>
            </a:extLst>
          </p:cNvPr>
          <p:cNvSpPr>
            <a:spLocks noGrp="1"/>
          </p:cNvSpPr>
          <p:nvPr>
            <p:ph idx="1"/>
          </p:nvPr>
        </p:nvSpPr>
        <p:spPr>
          <a:xfrm>
            <a:off x="4965431" y="1669774"/>
            <a:ext cx="6586489" cy="4554045"/>
          </a:xfrm>
        </p:spPr>
        <p:txBody>
          <a:bodyPr>
            <a:normAutofit/>
          </a:bodyPr>
          <a:lstStyle/>
          <a:p>
            <a:pPr>
              <a:lnSpc>
                <a:spcPct val="110000"/>
              </a:lnSpc>
            </a:pPr>
            <a:r>
              <a:rPr lang="en-US" sz="1900" b="1" i="0" u="none" strike="noStrike" dirty="0">
                <a:effectLst/>
                <a:latin typeface="Trebuchet MS" panose="020B0703020202090204" pitchFamily="34" charset="0"/>
              </a:rPr>
              <a:t>In September 1974, the late </a:t>
            </a:r>
            <a:r>
              <a:rPr lang="en-US" sz="1900" b="1" i="0" u="none" strike="noStrike" dirty="0" err="1">
                <a:effectLst/>
                <a:latin typeface="Trebuchet MS" panose="020B0703020202090204" pitchFamily="34" charset="0"/>
              </a:rPr>
              <a:t>Shakkour</a:t>
            </a:r>
            <a:r>
              <a:rPr lang="en-US" sz="1900" b="1" i="0" u="none" strike="noStrike" dirty="0">
                <a:effectLst/>
                <a:latin typeface="Trebuchet MS" panose="020B0703020202090204" pitchFamily="34" charset="0"/>
              </a:rPr>
              <a:t> </a:t>
            </a:r>
            <a:r>
              <a:rPr lang="en-US" sz="1900" b="1" i="0" u="none" strike="noStrike" dirty="0" err="1">
                <a:effectLst/>
                <a:latin typeface="Trebuchet MS" panose="020B0703020202090204" pitchFamily="34" charset="0"/>
              </a:rPr>
              <a:t>AbuGhazalah</a:t>
            </a:r>
            <a:r>
              <a:rPr lang="en-US" sz="1900" b="1" i="0" u="none" strike="noStrike" dirty="0">
                <a:effectLst/>
                <a:latin typeface="Trebuchet MS" panose="020B0703020202090204" pitchFamily="34" charset="0"/>
              </a:rPr>
              <a:t> renovated an old warehouse he was renting and opened the first pressure fried chicken restaurant in the Kingdom of Saudi Arabia. It was located on Old Airport Road, in Jeddah. The concept was new to the area, and business was slow at the beginning. He was serving not more than 100 customers per day during the first 90 days after opening. Within one-year, long lines were starting to form outside his restaurant and there was no looking </a:t>
            </a:r>
            <a:r>
              <a:rPr lang="en-US" sz="1900" b="1" i="0" u="none" strike="noStrike" dirty="0" err="1">
                <a:effectLst/>
                <a:latin typeface="Trebuchet MS" panose="020B0703020202090204" pitchFamily="34" charset="0"/>
              </a:rPr>
              <a:t>back.In</a:t>
            </a:r>
            <a:r>
              <a:rPr lang="en-US" sz="1900" b="1" i="0" u="none" strike="noStrike" dirty="0">
                <a:effectLst/>
                <a:latin typeface="Trebuchet MS" panose="020B0703020202090204" pitchFamily="34" charset="0"/>
              </a:rPr>
              <a:t> 1984, and after three years of extensive research, the 18 secret herbs and spices recipe was successfully developed. In 1986, </a:t>
            </a:r>
            <a:r>
              <a:rPr lang="en-US" sz="1900" b="1" i="0" u="none" strike="noStrike" dirty="0" err="1">
                <a:effectLst/>
                <a:latin typeface="Trebuchet MS" panose="020B0703020202090204" pitchFamily="34" charset="0"/>
              </a:rPr>
              <a:t>Albaik</a:t>
            </a:r>
            <a:r>
              <a:rPr lang="en-US" sz="1900" b="1" i="0" u="none" strike="noStrike" dirty="0">
                <a:effectLst/>
                <a:latin typeface="Trebuchet MS" panose="020B0703020202090204" pitchFamily="34" charset="0"/>
              </a:rPr>
              <a:t> was registered as a trademark in Saudi Arabia.</a:t>
            </a:r>
          </a:p>
          <a:p>
            <a:endParaRPr lang="en-SA" sz="1900" dirty="0"/>
          </a:p>
        </p:txBody>
      </p:sp>
      <p:pic>
        <p:nvPicPr>
          <p:cNvPr id="4098" name="Picture 2" descr="Al-Baik | Arab News">
            <a:extLst>
              <a:ext uri="{FF2B5EF4-FFF2-40B4-BE49-F238E27FC236}">
                <a16:creationId xmlns:a16="http://schemas.microsoft.com/office/drawing/2014/main" id="{075AEAE4-A97C-AD63-622C-F7213EF634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618" r="17157" b="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2B74D13-54E2-7555-3238-6ABD7F4595AC}"/>
              </a:ext>
            </a:extLst>
          </p:cNvPr>
          <p:cNvSpPr txBox="1"/>
          <p:nvPr/>
        </p:nvSpPr>
        <p:spPr>
          <a:xfrm>
            <a:off x="4965431" y="634181"/>
            <a:ext cx="4417108" cy="646331"/>
          </a:xfrm>
          <a:prstGeom prst="rect">
            <a:avLst/>
          </a:prstGeom>
          <a:noFill/>
        </p:spPr>
        <p:txBody>
          <a:bodyPr wrap="square" rtlCol="0">
            <a:spAutoFit/>
          </a:bodyPr>
          <a:lstStyle/>
          <a:p>
            <a:r>
              <a:rPr lang="en-SA" sz="3600" b="1" dirty="0">
                <a:solidFill>
                  <a:srgbClr val="203E5F"/>
                </a:solidFill>
              </a:rPr>
              <a:t>AL BAIK CASE STUDY</a:t>
            </a:r>
          </a:p>
        </p:txBody>
      </p:sp>
      <p:sp>
        <p:nvSpPr>
          <p:cNvPr id="2" name="Slide Number Placeholder 1">
            <a:extLst>
              <a:ext uri="{FF2B5EF4-FFF2-40B4-BE49-F238E27FC236}">
                <a16:creationId xmlns:a16="http://schemas.microsoft.com/office/drawing/2014/main" id="{A73F4DFA-0E94-7C4C-3D23-840D78E5B0EB}"/>
              </a:ext>
            </a:extLst>
          </p:cNvPr>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34620518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1">
            <a:extLst>
              <a:ext uri="{FF2B5EF4-FFF2-40B4-BE49-F238E27FC236}">
                <a16:creationId xmlns:a16="http://schemas.microsoft.com/office/drawing/2014/main" id="{850F9777-8008-427E-78F3-CACA8480DFA8}"/>
              </a:ext>
            </a:extLst>
          </p:cNvPr>
          <p:cNvSpPr>
            <a:spLocks noGrp="1"/>
          </p:cNvSpPr>
          <p:nvPr>
            <p:ph idx="1"/>
          </p:nvPr>
        </p:nvSpPr>
        <p:spPr>
          <a:xfrm>
            <a:off x="838200" y="2005012"/>
            <a:ext cx="10515600" cy="4351338"/>
          </a:xfrm>
        </p:spPr>
        <p:txBody>
          <a:bodyPr/>
          <a:lstStyle/>
          <a:p>
            <a:pPr>
              <a:buFont typeface="Wingdings" panose="05000000000000000000" pitchFamily="2" charset="2"/>
              <a:buChar char="ü"/>
            </a:pPr>
            <a:r>
              <a:rPr lang="en-US" altLang="ar-JO" b="1" i="1" dirty="0">
                <a:solidFill>
                  <a:srgbClr val="C00000"/>
                </a:solidFill>
              </a:rPr>
              <a:t>Opportunity entrepreneurs:</a:t>
            </a:r>
            <a:r>
              <a:rPr lang="en-US" altLang="ar-JO" b="1" dirty="0">
                <a:solidFill>
                  <a:srgbClr val="C00000"/>
                </a:solidFill>
              </a:rPr>
              <a:t> </a:t>
            </a:r>
            <a:r>
              <a:rPr lang="en-US" altLang="ar-JO" dirty="0"/>
              <a:t>start businesses because they spot an opportunity in the marketplace. </a:t>
            </a:r>
          </a:p>
          <a:p>
            <a:pPr>
              <a:buFont typeface="Wingdings" panose="05000000000000000000" pitchFamily="2" charset="2"/>
              <a:buChar char="ü"/>
            </a:pPr>
            <a:endParaRPr lang="en-US" altLang="ar-JO" dirty="0"/>
          </a:p>
          <a:p>
            <a:pPr>
              <a:buFont typeface="Wingdings" panose="05000000000000000000" pitchFamily="2" charset="2"/>
              <a:buChar char="ü"/>
            </a:pPr>
            <a:r>
              <a:rPr lang="en-US" altLang="ar-JO" dirty="0"/>
              <a:t> </a:t>
            </a:r>
            <a:r>
              <a:rPr lang="en-US" altLang="ar-JO" b="1" i="1" dirty="0">
                <a:solidFill>
                  <a:srgbClr val="C00000"/>
                </a:solidFill>
              </a:rPr>
              <a:t>Necessity entrepreneurs</a:t>
            </a:r>
            <a:r>
              <a:rPr lang="en-US" altLang="ar-JO" b="1" i="1" dirty="0"/>
              <a:t>:</a:t>
            </a:r>
            <a:r>
              <a:rPr lang="en-US" altLang="ar-JO" dirty="0"/>
              <a:t> start businesses because they cannot find work any other way.  </a:t>
            </a:r>
          </a:p>
          <a:p>
            <a:pPr>
              <a:buFont typeface="Wingdings" panose="05000000000000000000" pitchFamily="2" charset="2"/>
              <a:buChar char="ü"/>
            </a:pPr>
            <a:endParaRPr lang="en-US" altLang="ar-JO" dirty="0"/>
          </a:p>
          <a:p>
            <a:pPr>
              <a:buFont typeface="Wingdings" panose="05000000000000000000" pitchFamily="2" charset="2"/>
              <a:buChar char="ü"/>
            </a:pPr>
            <a:r>
              <a:rPr lang="en-US" altLang="ar-JO" b="1" i="1" dirty="0">
                <a:solidFill>
                  <a:srgbClr val="C00000"/>
                </a:solidFill>
              </a:rPr>
              <a:t>Serial entrepreneurs</a:t>
            </a:r>
            <a:r>
              <a:rPr lang="en-US" altLang="ar-JO" b="1" i="1" dirty="0"/>
              <a:t>: </a:t>
            </a:r>
            <a:r>
              <a:rPr lang="en-US" altLang="ar-JO" dirty="0"/>
              <a:t>repeatedly start businesses and grow them to a sustainable size before striking out again.</a:t>
            </a:r>
          </a:p>
          <a:p>
            <a:pPr>
              <a:buFont typeface="Wingdings" panose="05000000000000000000" pitchFamily="2" charset="2"/>
              <a:buNone/>
            </a:pPr>
            <a:endParaRPr lang="en-US" altLang="ar-JO" dirty="0"/>
          </a:p>
        </p:txBody>
      </p:sp>
      <p:sp>
        <p:nvSpPr>
          <p:cNvPr id="3" name="Title 2">
            <a:extLst>
              <a:ext uri="{FF2B5EF4-FFF2-40B4-BE49-F238E27FC236}">
                <a16:creationId xmlns:a16="http://schemas.microsoft.com/office/drawing/2014/main" id="{90A565B7-A8F9-7755-5E89-392122D9ADFD}"/>
              </a:ext>
            </a:extLst>
          </p:cNvPr>
          <p:cNvSpPr>
            <a:spLocks noGrp="1"/>
          </p:cNvSpPr>
          <p:nvPr>
            <p:ph type="title"/>
          </p:nvPr>
        </p:nvSpPr>
        <p:spPr>
          <a:xfrm>
            <a:off x="2288177" y="181610"/>
            <a:ext cx="10515600" cy="1325563"/>
          </a:xfrm>
        </p:spPr>
        <p:txBody>
          <a:bodyPr>
            <a:normAutofit/>
          </a:bodyPr>
          <a:lstStyle/>
          <a:p>
            <a:pPr>
              <a:defRPr/>
            </a:pPr>
            <a:r>
              <a:rPr lang="en-US" altLang="en-US" sz="4000" b="1" dirty="0">
                <a:solidFill>
                  <a:srgbClr val="203E5F"/>
                </a:solidFill>
                <a:latin typeface="+mn-lt"/>
                <a:ea typeface="ＭＳ Ｐゴシック" pitchFamily="-103" charset="-128"/>
              </a:rPr>
              <a:t>Characteristics of Entrepreneurs</a:t>
            </a:r>
            <a:endParaRPr lang="en-US" sz="4000" b="1" dirty="0">
              <a:solidFill>
                <a:srgbClr val="203E5F"/>
              </a:solidFill>
              <a:latin typeface="+mn-lt"/>
              <a:ea typeface="ＭＳ Ｐゴシック" pitchFamily="-103" charset="-128"/>
            </a:endParaRPr>
          </a:p>
        </p:txBody>
      </p:sp>
      <p:sp>
        <p:nvSpPr>
          <p:cNvPr id="2" name="Slide Number Placeholder 1">
            <a:extLst>
              <a:ext uri="{FF2B5EF4-FFF2-40B4-BE49-F238E27FC236}">
                <a16:creationId xmlns:a16="http://schemas.microsoft.com/office/drawing/2014/main" id="{BED30470-9796-FBDA-0B55-27CD8A04E898}"/>
              </a:ext>
            </a:extLst>
          </p:cNvPr>
          <p:cNvSpPr>
            <a:spLocks noGrp="1"/>
          </p:cNvSpPr>
          <p:nvPr>
            <p:ph type="sldNum" sz="quarter" idx="12"/>
          </p:nvPr>
        </p:nvSpPr>
        <p:spPr/>
        <p:txBody>
          <a:bodyPr/>
          <a:lstStyle/>
          <a:p>
            <a:fld id="{FDED41F8-FC0F-4085-8150-313B6CF05213}" type="slidenum">
              <a:rPr lang="en-US" smtClean="0"/>
              <a:t>17</a:t>
            </a:fld>
            <a:endParaRPr lang="en-US"/>
          </a:p>
        </p:txBody>
      </p:sp>
    </p:spTree>
    <p:extLst>
      <p:ext uri="{BB962C8B-B14F-4D97-AF65-F5344CB8AC3E}">
        <p14:creationId xmlns:p14="http://schemas.microsoft.com/office/powerpoint/2010/main" val="25944759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562297" y="476672"/>
            <a:ext cx="9067405" cy="744033"/>
          </a:xfrm>
        </p:spPr>
        <p:txBody>
          <a:bodyPr>
            <a:normAutofit/>
          </a:bodyPr>
          <a:lstStyle/>
          <a:p>
            <a:r>
              <a:rPr lang="fr-FR" b="1" dirty="0">
                <a:solidFill>
                  <a:srgbClr val="203E5F"/>
                </a:solidFill>
                <a:effectLst>
                  <a:outerShdw blurRad="38100" dist="38100" dir="2700000" algn="tl">
                    <a:srgbClr val="000000">
                      <a:alpha val="43137"/>
                    </a:srgbClr>
                  </a:outerShdw>
                </a:effectLst>
              </a:rPr>
              <a:t>         Types of Entrepreneurship</a:t>
            </a:r>
          </a:p>
        </p:txBody>
      </p:sp>
      <p:sp>
        <p:nvSpPr>
          <p:cNvPr id="5" name="Espace réservé du numéro de diapositive 4"/>
          <p:cNvSpPr>
            <a:spLocks noGrp="1"/>
          </p:cNvSpPr>
          <p:nvPr>
            <p:ph type="sldNum" sz="quarter" idx="12"/>
          </p:nvPr>
        </p:nvSpPr>
        <p:spPr/>
        <p:txBody>
          <a:bodyPr/>
          <a:lstStyle/>
          <a:p>
            <a:pPr lvl="0"/>
            <a:fld id="{A2BA438F-1CA1-4980-80C1-48A234BC9C32}" type="slidenum">
              <a:rPr lang="fr-FR" smtClean="0"/>
              <a:t>18</a:t>
            </a:fld>
            <a:endParaRPr lang="fr-FR"/>
          </a:p>
        </p:txBody>
      </p:sp>
      <p:sp>
        <p:nvSpPr>
          <p:cNvPr id="8" name="Rectangle 7"/>
          <p:cNvSpPr/>
          <p:nvPr/>
        </p:nvSpPr>
        <p:spPr>
          <a:xfrm>
            <a:off x="323528" y="1743078"/>
            <a:ext cx="4584845" cy="369332"/>
          </a:xfrm>
          <a:prstGeom prst="rect">
            <a:avLst/>
          </a:prstGeom>
        </p:spPr>
        <p:txBody>
          <a:bodyPr wrap="none">
            <a:spAutoFit/>
          </a:bodyPr>
          <a:lstStyle/>
          <a:p>
            <a:pPr algn="just"/>
            <a:r>
              <a:rPr lang="en-GB" dirty="0"/>
              <a:t>There are generally four entrepreneurial types:</a:t>
            </a:r>
          </a:p>
        </p:txBody>
      </p:sp>
      <p:sp>
        <p:nvSpPr>
          <p:cNvPr id="9" name="Rectangle 8"/>
          <p:cNvSpPr/>
          <p:nvPr/>
        </p:nvSpPr>
        <p:spPr>
          <a:xfrm>
            <a:off x="9254890" y="5745004"/>
            <a:ext cx="2855269" cy="246221"/>
          </a:xfrm>
          <a:prstGeom prst="rect">
            <a:avLst/>
          </a:prstGeom>
        </p:spPr>
        <p:txBody>
          <a:bodyPr wrap="none">
            <a:spAutoFit/>
          </a:bodyPr>
          <a:lstStyle/>
          <a:p>
            <a:r>
              <a:rPr lang="en-GB" sz="1000" dirty="0"/>
              <a:t>Source: Adapted from </a:t>
            </a:r>
            <a:r>
              <a:rPr lang="en-GB" sz="1000" dirty="0" err="1"/>
              <a:t>Carsrud</a:t>
            </a:r>
            <a:r>
              <a:rPr lang="en-GB" sz="1000" dirty="0"/>
              <a:t> &amp; </a:t>
            </a:r>
            <a:r>
              <a:rPr lang="en-GB" sz="1000" dirty="0" err="1"/>
              <a:t>Brannback</a:t>
            </a:r>
            <a:r>
              <a:rPr lang="en-GB" sz="1000" dirty="0"/>
              <a:t>, 2007)</a:t>
            </a:r>
          </a:p>
        </p:txBody>
      </p:sp>
      <p:pic>
        <p:nvPicPr>
          <p:cNvPr id="4" name="Graphic 3">
            <a:extLst>
              <a:ext uri="{FF2B5EF4-FFF2-40B4-BE49-F238E27FC236}">
                <a16:creationId xmlns:a16="http://schemas.microsoft.com/office/drawing/2014/main" id="{CBE4BCB4-0168-0E46-5A8E-2B43479F87B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870961" y="1333711"/>
            <a:ext cx="6411685" cy="5022639"/>
          </a:xfrm>
          <a:prstGeom prst="rect">
            <a:avLst/>
          </a:prstGeom>
        </p:spPr>
      </p:pic>
    </p:spTree>
    <p:extLst>
      <p:ext uri="{BB962C8B-B14F-4D97-AF65-F5344CB8AC3E}">
        <p14:creationId xmlns:p14="http://schemas.microsoft.com/office/powerpoint/2010/main" val="5517505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63165" y="-206755"/>
            <a:ext cx="6586491" cy="1286160"/>
          </a:xfrm>
        </p:spPr>
        <p:txBody>
          <a:bodyPr anchor="b">
            <a:normAutofit/>
          </a:bodyPr>
          <a:lstStyle/>
          <a:p>
            <a:r>
              <a:rPr lang="fr-FR" sz="3200" b="1" dirty="0">
                <a:solidFill>
                  <a:srgbClr val="203E5F"/>
                </a:solidFill>
                <a:effectLst>
                  <a:outerShdw blurRad="38100" dist="38100" dir="2700000" algn="tl">
                    <a:srgbClr val="000000">
                      <a:alpha val="43137"/>
                    </a:srgbClr>
                  </a:outerShdw>
                </a:effectLst>
              </a:rPr>
              <a:t>      Types of </a:t>
            </a:r>
            <a:r>
              <a:rPr lang="fr-FR" sz="3200" b="1" dirty="0" err="1">
                <a:solidFill>
                  <a:srgbClr val="203E5F"/>
                </a:solidFill>
                <a:effectLst>
                  <a:outerShdw blurRad="38100" dist="38100" dir="2700000" algn="tl">
                    <a:srgbClr val="000000">
                      <a:alpha val="43137"/>
                    </a:srgbClr>
                  </a:outerShdw>
                </a:effectLst>
              </a:rPr>
              <a:t>Entrepreneurship</a:t>
            </a:r>
            <a:endParaRPr lang="fr-FR" sz="3200" b="1" dirty="0">
              <a:solidFill>
                <a:srgbClr val="203E5F"/>
              </a:solidFill>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5080934" y="1609861"/>
            <a:ext cx="6871580" cy="4929051"/>
          </a:xfrm>
        </p:spPr>
        <p:txBody>
          <a:bodyPr>
            <a:normAutofit fontScale="77500" lnSpcReduction="20000"/>
          </a:bodyPr>
          <a:lstStyle/>
          <a:p>
            <a:pPr marL="0" indent="0">
              <a:buNone/>
            </a:pPr>
            <a:r>
              <a:rPr lang="en-GB" sz="4100" b="1" dirty="0">
                <a:solidFill>
                  <a:srgbClr val="24A9E1"/>
                </a:solidFill>
              </a:rPr>
              <a:t>Achievement entrepreneur </a:t>
            </a:r>
          </a:p>
          <a:p>
            <a:pPr>
              <a:buFont typeface="Wingdings" panose="05000000000000000000" pitchFamily="2" charset="2"/>
              <a:buChar char="§"/>
            </a:pPr>
            <a:endParaRPr lang="en-GB" sz="1000" dirty="0"/>
          </a:p>
          <a:p>
            <a:pPr>
              <a:lnSpc>
                <a:spcPct val="120000"/>
              </a:lnSpc>
            </a:pPr>
            <a:r>
              <a:rPr lang="en-GB" sz="2600" dirty="0"/>
              <a:t>Primarily associated with the desire to achieve. </a:t>
            </a:r>
          </a:p>
          <a:p>
            <a:pPr>
              <a:lnSpc>
                <a:spcPct val="120000"/>
              </a:lnSpc>
            </a:pPr>
            <a:r>
              <a:rPr lang="en-GB" sz="2600" dirty="0"/>
              <a:t>These types of individuals are usually having an enormous amount of energy and capabilities to take charge.</a:t>
            </a:r>
          </a:p>
          <a:p>
            <a:pPr>
              <a:lnSpc>
                <a:spcPct val="120000"/>
              </a:lnSpc>
            </a:pPr>
            <a:r>
              <a:rPr lang="en-GB" sz="2600" dirty="0"/>
              <a:t>They take initiatives and do not wait for things to happen. </a:t>
            </a:r>
          </a:p>
          <a:p>
            <a:pPr>
              <a:lnSpc>
                <a:spcPct val="120000"/>
              </a:lnSpc>
            </a:pPr>
            <a:r>
              <a:rPr lang="en-GB" sz="2600" dirty="0"/>
              <a:t>They often possess the leadership qualities and have a great sense of commitment and responsibility in their ventures. </a:t>
            </a:r>
          </a:p>
          <a:p>
            <a:pPr>
              <a:lnSpc>
                <a:spcPct val="120000"/>
              </a:lnSpc>
            </a:pPr>
            <a:r>
              <a:rPr lang="en-GB" sz="2600" dirty="0"/>
              <a:t>These types of individuals are good in several in several business related aspects and they try to accomplish their objectives, whilst heading their missions. (</a:t>
            </a:r>
            <a:r>
              <a:rPr lang="en-GB" sz="2600" dirty="0" err="1"/>
              <a:t>Carsrud</a:t>
            </a:r>
            <a:r>
              <a:rPr lang="en-GB" sz="2600" dirty="0"/>
              <a:t> &amp; </a:t>
            </a:r>
            <a:r>
              <a:rPr lang="en-GB" sz="2600" dirty="0" err="1"/>
              <a:t>Brannback</a:t>
            </a:r>
            <a:r>
              <a:rPr lang="en-GB" sz="2600" dirty="0"/>
              <a:t>, 2007).</a:t>
            </a:r>
            <a:endParaRPr lang="fr-FR" sz="2600" dirty="0"/>
          </a:p>
          <a:p>
            <a:pPr>
              <a:buFont typeface="Wingdings" panose="05000000000000000000" pitchFamily="2" charset="2"/>
              <a:buChar char="§"/>
            </a:pPr>
            <a:endParaRPr lang="en-GB" sz="2400" dirty="0"/>
          </a:p>
          <a:p>
            <a:pPr>
              <a:buFont typeface="Wingdings" panose="05000000000000000000" pitchFamily="2" charset="2"/>
              <a:buChar char="§"/>
            </a:pPr>
            <a:endParaRPr lang="en-GB" sz="2400" dirty="0"/>
          </a:p>
        </p:txBody>
      </p:sp>
      <p:pic>
        <p:nvPicPr>
          <p:cNvPr id="100354" name="Picture 2" descr="The Biggest Trap Of Entrepreneurship: Happiness ≠ Achievement">
            <a:extLst>
              <a:ext uri="{FF2B5EF4-FFF2-40B4-BE49-F238E27FC236}">
                <a16:creationId xmlns:a16="http://schemas.microsoft.com/office/drawing/2014/main" id="{AD413B4B-8BDF-6D6B-BCC0-B33F1E6A61B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967" r="34914" b="-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Espace réservé du numéro de diapositive 4"/>
          <p:cNvSpPr>
            <a:spLocks noGrp="1"/>
          </p:cNvSpPr>
          <p:nvPr>
            <p:ph type="sldNum" sz="quarter" idx="12"/>
          </p:nvPr>
        </p:nvSpPr>
        <p:spPr>
          <a:xfrm>
            <a:off x="10167042" y="6356350"/>
            <a:ext cx="1186758" cy="365125"/>
          </a:xfrm>
        </p:spPr>
        <p:txBody>
          <a:bodyPr>
            <a:normAutofit/>
          </a:bodyPr>
          <a:lstStyle/>
          <a:p>
            <a:pPr lvl="0">
              <a:spcAft>
                <a:spcPts val="600"/>
              </a:spcAft>
            </a:pPr>
            <a:fld id="{A2BA438F-1CA1-4980-80C1-48A234BC9C32}" type="slidenum">
              <a:rPr lang="fr-FR" smtClean="0"/>
              <a:pPr lvl="0">
                <a:spcAft>
                  <a:spcPts val="600"/>
                </a:spcAft>
              </a:pPr>
              <a:t>19</a:t>
            </a:fld>
            <a:endParaRPr lang="fr-FR"/>
          </a:p>
        </p:txBody>
      </p:sp>
    </p:spTree>
    <p:extLst>
      <p:ext uri="{BB962C8B-B14F-4D97-AF65-F5344CB8AC3E}">
        <p14:creationId xmlns:p14="http://schemas.microsoft.com/office/powerpoint/2010/main" val="8985880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809063" y="476672"/>
            <a:ext cx="9067405" cy="744033"/>
          </a:xfrm>
        </p:spPr>
        <p:txBody>
          <a:bodyPr>
            <a:normAutofit/>
          </a:bodyPr>
          <a:lstStyle/>
          <a:p>
            <a:r>
              <a:rPr lang="fr-FR" b="1" dirty="0">
                <a:solidFill>
                  <a:srgbClr val="203E5F"/>
                </a:solidFill>
                <a:effectLst>
                  <a:outerShdw blurRad="38100" dist="38100" dir="2700000" algn="tl">
                    <a:srgbClr val="000000">
                      <a:alpha val="43137"/>
                    </a:srgbClr>
                  </a:outerShdw>
                </a:effectLst>
              </a:rPr>
              <a:t>      Types of Entrepreneurship</a:t>
            </a:r>
          </a:p>
        </p:txBody>
      </p:sp>
      <p:sp>
        <p:nvSpPr>
          <p:cNvPr id="3" name="Espace réservé du contenu 2"/>
          <p:cNvSpPr>
            <a:spLocks noGrp="1"/>
          </p:cNvSpPr>
          <p:nvPr>
            <p:ph idx="1"/>
          </p:nvPr>
        </p:nvSpPr>
        <p:spPr>
          <a:xfrm>
            <a:off x="942619" y="1668835"/>
            <a:ext cx="10411181" cy="5326799"/>
          </a:xfrm>
        </p:spPr>
        <p:txBody>
          <a:bodyPr>
            <a:normAutofit/>
          </a:bodyPr>
          <a:lstStyle/>
          <a:p>
            <a:pPr marL="0" indent="0" algn="just">
              <a:buNone/>
            </a:pPr>
            <a:r>
              <a:rPr lang="en-GB" sz="3200" b="1" dirty="0">
                <a:solidFill>
                  <a:srgbClr val="24A9E1"/>
                </a:solidFill>
              </a:rPr>
              <a:t>Salesman entrepreneur: </a:t>
            </a:r>
          </a:p>
          <a:p>
            <a:pPr algn="just">
              <a:buFont typeface="Wingdings" panose="05000000000000000000" pitchFamily="2" charset="2"/>
              <a:buChar char="§"/>
            </a:pPr>
            <a:endParaRPr lang="en-GB" sz="800" b="1" dirty="0">
              <a:solidFill>
                <a:schemeClr val="tx1"/>
              </a:solidFill>
            </a:endParaRPr>
          </a:p>
          <a:p>
            <a:pPr algn="just">
              <a:buFont typeface="Wingdings" panose="05000000000000000000" pitchFamily="2" charset="2"/>
              <a:buChar char="§"/>
            </a:pPr>
            <a:r>
              <a:rPr lang="en-GB" sz="2000" dirty="0">
                <a:solidFill>
                  <a:schemeClr val="tx1"/>
                </a:solidFill>
              </a:rPr>
              <a:t>These individuals possess skills to interact with people and have very good soft side of the management aspects. </a:t>
            </a:r>
          </a:p>
          <a:p>
            <a:pPr algn="just">
              <a:buFont typeface="Wingdings" panose="05000000000000000000" pitchFamily="2" charset="2"/>
              <a:buChar char="§"/>
            </a:pPr>
            <a:r>
              <a:rPr lang="en-GB" sz="2000" dirty="0">
                <a:solidFill>
                  <a:schemeClr val="tx1"/>
                </a:solidFill>
              </a:rPr>
              <a:t>These people are typified for having the feelings of the consumers’ needs and wants.</a:t>
            </a:r>
          </a:p>
          <a:p>
            <a:pPr algn="just">
              <a:buFont typeface="Wingdings" panose="05000000000000000000" pitchFamily="2" charset="2"/>
              <a:buChar char="§"/>
            </a:pPr>
            <a:r>
              <a:rPr lang="en-GB" sz="2000" dirty="0">
                <a:solidFill>
                  <a:schemeClr val="tx1"/>
                </a:solidFill>
              </a:rPr>
              <a:t>They usually use the soft sales approach whilst pursuing the growth of their ventures. </a:t>
            </a:r>
          </a:p>
          <a:p>
            <a:pPr algn="just">
              <a:buFont typeface="Wingdings" panose="05000000000000000000" pitchFamily="2" charset="2"/>
              <a:buChar char="§"/>
            </a:pPr>
            <a:r>
              <a:rPr lang="en-GB" sz="2000" dirty="0">
                <a:solidFill>
                  <a:schemeClr val="tx1"/>
                </a:solidFill>
              </a:rPr>
              <a:t>They have enormous talent for connecting with people and spend most of their time in marketing their products/services and permit other people to manage their businesses. </a:t>
            </a:r>
          </a:p>
          <a:p>
            <a:pPr algn="just">
              <a:buFont typeface="Wingdings" panose="05000000000000000000" pitchFamily="2" charset="2"/>
              <a:buChar char="§"/>
            </a:pPr>
            <a:r>
              <a:rPr lang="en-GB" sz="2000" dirty="0">
                <a:solidFill>
                  <a:schemeClr val="tx1"/>
                </a:solidFill>
              </a:rPr>
              <a:t>These individuals therefore devote their time to understand who and how are the consumers in the market. </a:t>
            </a:r>
          </a:p>
          <a:p>
            <a:pPr algn="just">
              <a:buFont typeface="Wingdings" panose="05000000000000000000" pitchFamily="2" charset="2"/>
              <a:buChar char="§"/>
            </a:pPr>
            <a:r>
              <a:rPr lang="en-GB" sz="2000" dirty="0">
                <a:solidFill>
                  <a:schemeClr val="tx1"/>
                </a:solidFill>
              </a:rPr>
              <a:t>They develop a proper vision for marketing and sales practices to reach wider consumer groups. (</a:t>
            </a:r>
            <a:r>
              <a:rPr lang="en-GB" sz="2000" dirty="0" err="1">
                <a:solidFill>
                  <a:schemeClr val="tx1"/>
                </a:solidFill>
              </a:rPr>
              <a:t>Carsrud</a:t>
            </a:r>
            <a:r>
              <a:rPr lang="en-GB" sz="2000" dirty="0">
                <a:solidFill>
                  <a:schemeClr val="tx1"/>
                </a:solidFill>
              </a:rPr>
              <a:t> &amp; </a:t>
            </a:r>
            <a:r>
              <a:rPr lang="en-GB" sz="2000" dirty="0" err="1">
                <a:solidFill>
                  <a:schemeClr val="tx1"/>
                </a:solidFill>
              </a:rPr>
              <a:t>Brannback</a:t>
            </a:r>
            <a:r>
              <a:rPr lang="en-GB" sz="2000" dirty="0">
                <a:solidFill>
                  <a:schemeClr val="tx1"/>
                </a:solidFill>
              </a:rPr>
              <a:t>, 2007).</a:t>
            </a:r>
            <a:endParaRPr lang="fr-FR" sz="2000" dirty="0">
              <a:solidFill>
                <a:schemeClr val="tx1"/>
              </a:solidFill>
            </a:endParaRPr>
          </a:p>
          <a:p>
            <a:pPr algn="just">
              <a:buFont typeface="Wingdings" panose="05000000000000000000" pitchFamily="2" charset="2"/>
              <a:buChar char="§"/>
            </a:pPr>
            <a:endParaRPr lang="en-GB" dirty="0">
              <a:solidFill>
                <a:schemeClr val="tx1"/>
              </a:solidFill>
            </a:endParaRPr>
          </a:p>
          <a:p>
            <a:pPr algn="just">
              <a:buFont typeface="Wingdings" panose="05000000000000000000" pitchFamily="2" charset="2"/>
              <a:buChar char="§"/>
            </a:pPr>
            <a:endParaRPr lang="en-GB" dirty="0">
              <a:solidFill>
                <a:schemeClr val="tx1"/>
              </a:solidFill>
            </a:endParaRPr>
          </a:p>
          <a:p>
            <a:pPr algn="just">
              <a:buFont typeface="Wingdings" panose="05000000000000000000" pitchFamily="2" charset="2"/>
              <a:buChar char="§"/>
            </a:pPr>
            <a:endParaRPr lang="en-GB" dirty="0">
              <a:solidFill>
                <a:schemeClr val="tx1"/>
              </a:solidFill>
            </a:endParaRPr>
          </a:p>
        </p:txBody>
      </p:sp>
      <p:sp>
        <p:nvSpPr>
          <p:cNvPr id="5" name="Espace réservé du numéro de diapositive 4"/>
          <p:cNvSpPr>
            <a:spLocks noGrp="1"/>
          </p:cNvSpPr>
          <p:nvPr>
            <p:ph type="sldNum" sz="quarter" idx="12"/>
          </p:nvPr>
        </p:nvSpPr>
        <p:spPr/>
        <p:txBody>
          <a:bodyPr/>
          <a:lstStyle/>
          <a:p>
            <a:pPr lvl="0"/>
            <a:fld id="{A2BA438F-1CA1-4980-80C1-48A234BC9C32}" type="slidenum">
              <a:rPr lang="fr-FR" smtClean="0"/>
              <a:t>20</a:t>
            </a:fld>
            <a:endParaRPr lang="fr-FR"/>
          </a:p>
        </p:txBody>
      </p:sp>
      <p:pic>
        <p:nvPicPr>
          <p:cNvPr id="101378" name="Picture 2" descr="Salesman Royalty Free Vector Image - VectorStock">
            <a:extLst>
              <a:ext uri="{FF2B5EF4-FFF2-40B4-BE49-F238E27FC236}">
                <a16:creationId xmlns:a16="http://schemas.microsoft.com/office/drawing/2014/main" id="{6E7EF2D8-6115-65B7-BE54-EEEB2FFDCB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951"/>
          <a:stretch/>
        </p:blipFill>
        <p:spPr bwMode="auto">
          <a:xfrm>
            <a:off x="9588136" y="28542"/>
            <a:ext cx="2233114" cy="2410452"/>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11439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53689" y="468298"/>
            <a:ext cx="9067405" cy="744033"/>
          </a:xfrm>
        </p:spPr>
        <p:txBody>
          <a:bodyPr>
            <a:normAutofit/>
          </a:bodyPr>
          <a:lstStyle/>
          <a:p>
            <a:r>
              <a:rPr lang="fr-FR" b="1" dirty="0">
                <a:solidFill>
                  <a:srgbClr val="203E5F"/>
                </a:solidFill>
                <a:effectLst>
                  <a:outerShdw blurRad="38100" dist="38100" dir="2700000" algn="tl">
                    <a:srgbClr val="000000">
                      <a:alpha val="43137"/>
                    </a:srgbClr>
                  </a:outerShdw>
                </a:effectLst>
              </a:rPr>
              <a:t>      Types of Entrepreneurship</a:t>
            </a:r>
          </a:p>
        </p:txBody>
      </p:sp>
      <p:sp>
        <p:nvSpPr>
          <p:cNvPr id="3" name="Espace réservé du contenu 2"/>
          <p:cNvSpPr>
            <a:spLocks noGrp="1"/>
          </p:cNvSpPr>
          <p:nvPr>
            <p:ph idx="1"/>
          </p:nvPr>
        </p:nvSpPr>
        <p:spPr>
          <a:xfrm>
            <a:off x="510117" y="1836832"/>
            <a:ext cx="11050512" cy="5326799"/>
          </a:xfrm>
        </p:spPr>
        <p:txBody>
          <a:bodyPr>
            <a:normAutofit/>
          </a:bodyPr>
          <a:lstStyle/>
          <a:p>
            <a:pPr marL="0" indent="0" algn="just">
              <a:buNone/>
            </a:pPr>
            <a:r>
              <a:rPr lang="en-GB" sz="3600" b="1" dirty="0">
                <a:solidFill>
                  <a:srgbClr val="24A9E1"/>
                </a:solidFill>
              </a:rPr>
              <a:t>Technology entrepreneur: </a:t>
            </a:r>
          </a:p>
          <a:p>
            <a:pPr algn="just">
              <a:buFont typeface="Wingdings" panose="05000000000000000000" pitchFamily="2" charset="2"/>
              <a:buChar char="§"/>
            </a:pPr>
            <a:endParaRPr lang="en-GB" sz="300" b="1" dirty="0">
              <a:solidFill>
                <a:schemeClr val="tx1"/>
              </a:solidFill>
            </a:endParaRPr>
          </a:p>
          <a:p>
            <a:pPr algn="just">
              <a:buFont typeface="Wingdings" panose="05000000000000000000" pitchFamily="2" charset="2"/>
              <a:buChar char="§"/>
            </a:pPr>
            <a:r>
              <a:rPr lang="en-GB" sz="2200" dirty="0">
                <a:solidFill>
                  <a:schemeClr val="tx1"/>
                </a:solidFill>
              </a:rPr>
              <a:t>Individuals belong to this category, are generally idea developers. </a:t>
            </a:r>
          </a:p>
          <a:p>
            <a:pPr algn="just">
              <a:buFont typeface="Wingdings" panose="05000000000000000000" pitchFamily="2" charset="2"/>
              <a:buChar char="§"/>
            </a:pPr>
            <a:r>
              <a:rPr lang="en-GB" sz="2200" dirty="0">
                <a:solidFill>
                  <a:schemeClr val="tx1"/>
                </a:solidFill>
              </a:rPr>
              <a:t>These individuals often possess great ideas </a:t>
            </a:r>
          </a:p>
          <a:p>
            <a:pPr algn="just">
              <a:buFont typeface="Wingdings" panose="05000000000000000000" pitchFamily="2" charset="2"/>
              <a:buChar char="§"/>
            </a:pPr>
            <a:r>
              <a:rPr lang="en-GB" sz="2200" dirty="0">
                <a:solidFill>
                  <a:schemeClr val="tx1"/>
                </a:solidFill>
              </a:rPr>
              <a:t>They have the capabilities to develop innovative processes and invent novel products or services for niche markets.</a:t>
            </a:r>
          </a:p>
          <a:p>
            <a:pPr algn="just">
              <a:buFont typeface="Wingdings" panose="05000000000000000000" pitchFamily="2" charset="2"/>
              <a:buChar char="§"/>
            </a:pPr>
            <a:r>
              <a:rPr lang="en-GB" sz="2200" dirty="0">
                <a:solidFill>
                  <a:schemeClr val="tx1"/>
                </a:solidFill>
              </a:rPr>
              <a:t>As these individuals possess qualities to create several ideas they have a good analytical intelligence and take calculated risks in their ventures</a:t>
            </a:r>
          </a:p>
          <a:p>
            <a:pPr algn="just">
              <a:buFont typeface="Wingdings" panose="05000000000000000000" pitchFamily="2" charset="2"/>
              <a:buChar char="§"/>
            </a:pPr>
            <a:r>
              <a:rPr lang="en-GB" sz="2200" dirty="0">
                <a:solidFill>
                  <a:schemeClr val="tx1"/>
                </a:solidFill>
              </a:rPr>
              <a:t>Although these individuals possess good analytical intelligence to make way through several situations, however, at times their missions can become a bit idealistic. (</a:t>
            </a:r>
            <a:r>
              <a:rPr lang="en-GB" sz="2200" dirty="0" err="1">
                <a:solidFill>
                  <a:schemeClr val="tx1"/>
                </a:solidFill>
              </a:rPr>
              <a:t>Carsrud</a:t>
            </a:r>
            <a:r>
              <a:rPr lang="en-GB" sz="2200" dirty="0">
                <a:solidFill>
                  <a:schemeClr val="tx1"/>
                </a:solidFill>
              </a:rPr>
              <a:t> &amp; </a:t>
            </a:r>
            <a:r>
              <a:rPr lang="en-GB" sz="2200" dirty="0" err="1">
                <a:solidFill>
                  <a:schemeClr val="tx1"/>
                </a:solidFill>
              </a:rPr>
              <a:t>Brannback</a:t>
            </a:r>
            <a:r>
              <a:rPr lang="en-GB" sz="2200" dirty="0">
                <a:solidFill>
                  <a:schemeClr val="tx1"/>
                </a:solidFill>
              </a:rPr>
              <a:t>, 2007). </a:t>
            </a:r>
            <a:endParaRPr lang="en-GB" sz="2200" b="1" dirty="0">
              <a:solidFill>
                <a:schemeClr val="tx1"/>
              </a:solidFill>
            </a:endParaRPr>
          </a:p>
          <a:p>
            <a:pPr algn="just">
              <a:buFont typeface="Wingdings" panose="05000000000000000000" pitchFamily="2" charset="2"/>
              <a:buChar char="§"/>
            </a:pPr>
            <a:endParaRPr lang="en-GB" sz="2200" dirty="0">
              <a:solidFill>
                <a:schemeClr val="tx1"/>
              </a:solidFill>
            </a:endParaRPr>
          </a:p>
          <a:p>
            <a:pPr algn="just">
              <a:buFont typeface="Wingdings" panose="05000000000000000000" pitchFamily="2" charset="2"/>
              <a:buChar char="§"/>
            </a:pPr>
            <a:endParaRPr lang="en-GB" dirty="0">
              <a:solidFill>
                <a:schemeClr val="tx1"/>
              </a:solidFill>
            </a:endParaRPr>
          </a:p>
          <a:p>
            <a:pPr algn="just">
              <a:buFont typeface="Wingdings" panose="05000000000000000000" pitchFamily="2" charset="2"/>
              <a:buChar char="§"/>
            </a:pPr>
            <a:endParaRPr lang="en-GB" dirty="0">
              <a:solidFill>
                <a:schemeClr val="tx1"/>
              </a:solidFill>
            </a:endParaRPr>
          </a:p>
        </p:txBody>
      </p:sp>
      <p:sp>
        <p:nvSpPr>
          <p:cNvPr id="5" name="Espace réservé du numéro de diapositive 4"/>
          <p:cNvSpPr>
            <a:spLocks noGrp="1"/>
          </p:cNvSpPr>
          <p:nvPr>
            <p:ph type="sldNum" sz="quarter" idx="12"/>
          </p:nvPr>
        </p:nvSpPr>
        <p:spPr/>
        <p:txBody>
          <a:bodyPr/>
          <a:lstStyle/>
          <a:p>
            <a:pPr lvl="0"/>
            <a:fld id="{A2BA438F-1CA1-4980-80C1-48A234BC9C32}" type="slidenum">
              <a:rPr lang="fr-FR" smtClean="0"/>
              <a:t>21</a:t>
            </a:fld>
            <a:endParaRPr lang="fr-FR"/>
          </a:p>
        </p:txBody>
      </p:sp>
      <p:pic>
        <p:nvPicPr>
          <p:cNvPr id="102402" name="Picture 2" descr="Steve Jobs' biological father was Syrian migrant, some note">
            <a:extLst>
              <a:ext uri="{FF2B5EF4-FFF2-40B4-BE49-F238E27FC236}">
                <a16:creationId xmlns:a16="http://schemas.microsoft.com/office/drawing/2014/main" id="{F191D6B5-782D-4B28-D35A-53224D56B7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8055" y="587830"/>
            <a:ext cx="3448289" cy="263869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7796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809063" y="476672"/>
            <a:ext cx="9067405" cy="744033"/>
          </a:xfrm>
        </p:spPr>
        <p:txBody>
          <a:bodyPr>
            <a:normAutofit/>
          </a:bodyPr>
          <a:lstStyle/>
          <a:p>
            <a:r>
              <a:rPr lang="fr-FR" b="1" dirty="0">
                <a:solidFill>
                  <a:srgbClr val="203E5F"/>
                </a:solidFill>
                <a:effectLst>
                  <a:outerShdw blurRad="38100" dist="38100" dir="2700000" algn="tl">
                    <a:srgbClr val="000000">
                      <a:alpha val="43137"/>
                    </a:srgbClr>
                  </a:outerShdw>
                </a:effectLst>
              </a:rPr>
              <a:t>      Types of Entrepreneurship</a:t>
            </a:r>
          </a:p>
        </p:txBody>
      </p:sp>
      <p:sp>
        <p:nvSpPr>
          <p:cNvPr id="3" name="Espace réservé du contenu 2"/>
          <p:cNvSpPr>
            <a:spLocks noGrp="1"/>
          </p:cNvSpPr>
          <p:nvPr>
            <p:ph idx="1"/>
          </p:nvPr>
        </p:nvSpPr>
        <p:spPr>
          <a:xfrm>
            <a:off x="1084217" y="1706204"/>
            <a:ext cx="10672354" cy="4289648"/>
          </a:xfrm>
        </p:spPr>
        <p:txBody>
          <a:bodyPr>
            <a:normAutofit fontScale="92500" lnSpcReduction="10000"/>
          </a:bodyPr>
          <a:lstStyle/>
          <a:p>
            <a:pPr marL="0" indent="0" algn="just">
              <a:buNone/>
            </a:pPr>
            <a:r>
              <a:rPr lang="en-GB" sz="4000" b="1" dirty="0">
                <a:solidFill>
                  <a:srgbClr val="24A9E1"/>
                </a:solidFill>
              </a:rPr>
              <a:t>Manager: </a:t>
            </a:r>
          </a:p>
          <a:p>
            <a:pPr algn="just">
              <a:buFont typeface="Wingdings" panose="05000000000000000000" pitchFamily="2" charset="2"/>
              <a:buChar char="§"/>
            </a:pPr>
            <a:r>
              <a:rPr lang="en-GB" sz="2000" dirty="0">
                <a:solidFill>
                  <a:schemeClr val="tx1"/>
                </a:solidFill>
              </a:rPr>
              <a:t>These types of individuals possess the qualities of taking charge of the missions.</a:t>
            </a:r>
          </a:p>
          <a:p>
            <a:pPr algn="just">
              <a:buFont typeface="Wingdings" panose="05000000000000000000" pitchFamily="2" charset="2"/>
              <a:buChar char="§"/>
            </a:pPr>
            <a:r>
              <a:rPr lang="en-GB" sz="2000" dirty="0">
                <a:solidFill>
                  <a:schemeClr val="tx1"/>
                </a:solidFill>
              </a:rPr>
              <a:t>Individuals belonging to this type of entrepreneurship are very competitive by nature but not as co-operative as one would expect in a team work. </a:t>
            </a:r>
            <a:endParaRPr lang="en-GB" sz="2000" b="1" dirty="0">
              <a:solidFill>
                <a:schemeClr val="tx1"/>
              </a:solidFill>
            </a:endParaRPr>
          </a:p>
          <a:p>
            <a:pPr algn="just">
              <a:buFont typeface="Wingdings" panose="05000000000000000000" pitchFamily="2" charset="2"/>
              <a:buChar char="§"/>
            </a:pPr>
            <a:r>
              <a:rPr lang="en-GB" sz="2000" dirty="0">
                <a:solidFill>
                  <a:schemeClr val="tx1"/>
                </a:solidFill>
              </a:rPr>
              <a:t>They are usually found to take positions of high authority, such as external investors or sometimes act as board of directors. </a:t>
            </a:r>
          </a:p>
          <a:p>
            <a:pPr algn="just">
              <a:buFont typeface="Wingdings" panose="05000000000000000000" pitchFamily="2" charset="2"/>
              <a:buChar char="§"/>
            </a:pPr>
            <a:r>
              <a:rPr lang="en-GB" sz="2000" dirty="0">
                <a:solidFill>
                  <a:schemeClr val="tx1"/>
                </a:solidFill>
              </a:rPr>
              <a:t>They prefer to work in larger organisations than small entrepreneurial businesses. </a:t>
            </a:r>
          </a:p>
          <a:p>
            <a:pPr algn="just">
              <a:buFont typeface="Wingdings" panose="05000000000000000000" pitchFamily="2" charset="2"/>
              <a:buChar char="§"/>
            </a:pPr>
            <a:r>
              <a:rPr lang="en-GB" sz="2000" dirty="0">
                <a:solidFill>
                  <a:schemeClr val="tx1"/>
                </a:solidFill>
              </a:rPr>
              <a:t>They seek comfort in making effective marketing strategies, but not necessary selling products or services. </a:t>
            </a:r>
          </a:p>
          <a:p>
            <a:pPr algn="just">
              <a:buFont typeface="Wingdings" panose="05000000000000000000" pitchFamily="2" charset="2"/>
              <a:buChar char="§"/>
            </a:pPr>
            <a:r>
              <a:rPr lang="en-GB" sz="2000" dirty="0">
                <a:solidFill>
                  <a:schemeClr val="tx1"/>
                </a:solidFill>
              </a:rPr>
              <a:t>Their ways to sell are different, they employ logic and carefully thought persuasions, as mechanisms to sell their ideas. </a:t>
            </a:r>
          </a:p>
          <a:p>
            <a:pPr algn="just">
              <a:buFont typeface="Wingdings" panose="05000000000000000000" pitchFamily="2" charset="2"/>
              <a:buChar char="§"/>
            </a:pPr>
            <a:r>
              <a:rPr lang="en-GB" sz="2000" dirty="0">
                <a:solidFill>
                  <a:schemeClr val="tx1"/>
                </a:solidFill>
              </a:rPr>
              <a:t>They have rich experiences, strong management skills and possess strength in managing existing businesses (</a:t>
            </a:r>
            <a:r>
              <a:rPr lang="en-GB" sz="2000" dirty="0" err="1">
                <a:solidFill>
                  <a:schemeClr val="tx1"/>
                </a:solidFill>
              </a:rPr>
              <a:t>Carsrud</a:t>
            </a:r>
            <a:r>
              <a:rPr lang="en-GB" sz="2000" dirty="0">
                <a:solidFill>
                  <a:schemeClr val="tx1"/>
                </a:solidFill>
              </a:rPr>
              <a:t> &amp; </a:t>
            </a:r>
            <a:r>
              <a:rPr lang="en-GB" sz="2000" dirty="0" err="1">
                <a:solidFill>
                  <a:schemeClr val="tx1"/>
                </a:solidFill>
              </a:rPr>
              <a:t>Brannback</a:t>
            </a:r>
            <a:r>
              <a:rPr lang="en-GB" sz="2000" dirty="0">
                <a:solidFill>
                  <a:schemeClr val="tx1"/>
                </a:solidFill>
              </a:rPr>
              <a:t>, 2007). </a:t>
            </a:r>
            <a:endParaRPr lang="en-GB" dirty="0">
              <a:solidFill>
                <a:schemeClr val="tx1"/>
              </a:solidFill>
            </a:endParaRPr>
          </a:p>
        </p:txBody>
      </p:sp>
      <p:sp>
        <p:nvSpPr>
          <p:cNvPr id="5" name="Espace réservé du numéro de diapositive 4"/>
          <p:cNvSpPr>
            <a:spLocks noGrp="1"/>
          </p:cNvSpPr>
          <p:nvPr>
            <p:ph type="sldNum" sz="quarter" idx="12"/>
          </p:nvPr>
        </p:nvSpPr>
        <p:spPr/>
        <p:txBody>
          <a:bodyPr/>
          <a:lstStyle/>
          <a:p>
            <a:pPr lvl="0"/>
            <a:fld id="{A2BA438F-1CA1-4980-80C1-48A234BC9C32}" type="slidenum">
              <a:rPr lang="fr-FR" smtClean="0"/>
              <a:t>22</a:t>
            </a:fld>
            <a:endParaRPr lang="fr-FR"/>
          </a:p>
        </p:txBody>
      </p:sp>
      <p:pic>
        <p:nvPicPr>
          <p:cNvPr id="103426" name="Picture 2" descr="The Best Managers Do This In 2022 | Learn From The Pros">
            <a:extLst>
              <a:ext uri="{FF2B5EF4-FFF2-40B4-BE49-F238E27FC236}">
                <a16:creationId xmlns:a16="http://schemas.microsoft.com/office/drawing/2014/main" id="{779705F8-19F3-9020-D2FA-09C3CD4580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5010" y="548871"/>
            <a:ext cx="2373630" cy="1898904"/>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30554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286395" y="641309"/>
            <a:ext cx="9067405" cy="744033"/>
          </a:xfrm>
        </p:spPr>
        <p:txBody>
          <a:bodyPr>
            <a:noAutofit/>
          </a:bodyPr>
          <a:lstStyle/>
          <a:p>
            <a:r>
              <a:rPr lang="en-US" altLang="ar-JO" sz="2800" b="1" dirty="0">
                <a:solidFill>
                  <a:srgbClr val="203E5F"/>
                </a:solidFill>
                <a:latin typeface="+mn-lt"/>
                <a:cs typeface="+mn-cs"/>
              </a:rPr>
              <a:t>Entrepreneurship </a:t>
            </a:r>
            <a:r>
              <a:rPr lang="fr-FR" sz="2800" b="1" dirty="0">
                <a:solidFill>
                  <a:srgbClr val="203E5F"/>
                </a:solidFill>
                <a:effectLst>
                  <a:outerShdw blurRad="38100" dist="38100" dir="2700000" algn="tl">
                    <a:srgbClr val="000000">
                      <a:alpha val="43137"/>
                    </a:srgbClr>
                  </a:outerShdw>
                </a:effectLst>
                <a:latin typeface="+mn-lt"/>
                <a:cs typeface="+mn-cs"/>
              </a:rPr>
              <a:t>and </a:t>
            </a:r>
            <a:r>
              <a:rPr lang="en-GB" sz="2800" b="1" dirty="0">
                <a:solidFill>
                  <a:srgbClr val="203E5F"/>
                </a:solidFill>
                <a:latin typeface="+mn-lt"/>
                <a:cs typeface="+mn-cs"/>
              </a:rPr>
              <a:t>economic development</a:t>
            </a:r>
            <a:br>
              <a:rPr lang="fr-FR" sz="2800" b="1" dirty="0">
                <a:solidFill>
                  <a:srgbClr val="203E5F"/>
                </a:solidFill>
                <a:effectLst>
                  <a:outerShdw blurRad="38100" dist="38100" dir="2700000" algn="tl">
                    <a:srgbClr val="000000">
                      <a:alpha val="43137"/>
                    </a:srgbClr>
                  </a:outerShdw>
                </a:effectLst>
              </a:rPr>
            </a:br>
            <a:endParaRPr lang="fr-FR" sz="2800" b="1" dirty="0">
              <a:solidFill>
                <a:srgbClr val="203E5F"/>
              </a:solidFill>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1168345" y="1556792"/>
            <a:ext cx="6205165" cy="4851939"/>
          </a:xfrm>
        </p:spPr>
        <p:txBody>
          <a:bodyPr>
            <a:normAutofit/>
          </a:bodyPr>
          <a:lstStyle/>
          <a:p>
            <a:pPr marL="0" indent="0" algn="just">
              <a:buNone/>
            </a:pPr>
            <a:r>
              <a:rPr lang="en-GB" sz="2000" dirty="0">
                <a:solidFill>
                  <a:schemeClr val="tx1"/>
                </a:solidFill>
              </a:rPr>
              <a:t>In the modern day markets, the term entrepreneur has been closely linked with economic development. </a:t>
            </a:r>
          </a:p>
          <a:p>
            <a:pPr marL="0" indent="0" algn="just">
              <a:buNone/>
            </a:pPr>
            <a:r>
              <a:rPr lang="en-GB" sz="2000" dirty="0">
                <a:solidFill>
                  <a:schemeClr val="tx1"/>
                </a:solidFill>
              </a:rPr>
              <a:t>An economic development can emerge due to several reasons, which includes:</a:t>
            </a:r>
          </a:p>
          <a:p>
            <a:pPr marL="800100" lvl="1" indent="-342900" algn="just">
              <a:buFont typeface="+mj-lt"/>
              <a:buAutoNum type="alphaLcPeriod"/>
            </a:pPr>
            <a:r>
              <a:rPr lang="en-GB" sz="1800" b="1" dirty="0">
                <a:solidFill>
                  <a:srgbClr val="FF9518"/>
                </a:solidFill>
              </a:rPr>
              <a:t>the launch of new source of procurement for raw materials or materials</a:t>
            </a:r>
          </a:p>
          <a:p>
            <a:pPr marL="800100" lvl="1" indent="-342900" algn="just">
              <a:buFont typeface="+mj-lt"/>
              <a:buAutoNum type="alphaLcPeriod"/>
            </a:pPr>
            <a:r>
              <a:rPr lang="en-GB" sz="1800" b="1" dirty="0">
                <a:solidFill>
                  <a:srgbClr val="FF9518"/>
                </a:solidFill>
              </a:rPr>
              <a:t>the introduction of a new production mechanism</a:t>
            </a:r>
          </a:p>
          <a:p>
            <a:pPr marL="800100" lvl="1" indent="-342900" algn="just">
              <a:buFont typeface="+mj-lt"/>
              <a:buAutoNum type="alphaLcPeriod"/>
            </a:pPr>
            <a:r>
              <a:rPr lang="en-GB" sz="1800" b="1" dirty="0">
                <a:solidFill>
                  <a:srgbClr val="FF9518"/>
                </a:solidFill>
              </a:rPr>
              <a:t>the introduction of a new quality of product, or a novel product</a:t>
            </a:r>
          </a:p>
          <a:p>
            <a:pPr marL="800100" lvl="1" indent="-342900" algn="just">
              <a:buFont typeface="+mj-lt"/>
              <a:buAutoNum type="alphaLcPeriod"/>
            </a:pPr>
            <a:r>
              <a:rPr lang="en-GB" sz="1800" b="1" dirty="0">
                <a:solidFill>
                  <a:srgbClr val="FF9518"/>
                </a:solidFill>
              </a:rPr>
              <a:t>the opening of new market</a:t>
            </a:r>
          </a:p>
          <a:p>
            <a:pPr marL="800100" lvl="1" indent="-342900" algn="just">
              <a:buFont typeface="+mj-lt"/>
              <a:buAutoNum type="alphaLcPeriod"/>
            </a:pPr>
            <a:r>
              <a:rPr lang="en-GB" sz="1800" b="1" dirty="0">
                <a:solidFill>
                  <a:srgbClr val="FF9518"/>
                </a:solidFill>
              </a:rPr>
              <a:t>the re-organisation of a business.</a:t>
            </a:r>
          </a:p>
          <a:p>
            <a:pPr marL="0" indent="0" algn="just">
              <a:buNone/>
            </a:pPr>
            <a:r>
              <a:rPr lang="en-GB" sz="2000" dirty="0">
                <a:solidFill>
                  <a:schemeClr val="tx1"/>
                </a:solidFill>
              </a:rPr>
              <a:t>The management of all these aspects are carried by an enterprise, and the people whose functions are to carry out these activities are called entrepreneurs (Bull </a:t>
            </a:r>
            <a:r>
              <a:rPr lang="en-GB" sz="2000" dirty="0"/>
              <a:t> &amp;</a:t>
            </a:r>
            <a:r>
              <a:rPr lang="en-GB" sz="2000" dirty="0">
                <a:solidFill>
                  <a:schemeClr val="tx1"/>
                </a:solidFill>
              </a:rPr>
              <a:t> Willard, 1993)</a:t>
            </a:r>
          </a:p>
          <a:p>
            <a:pPr marL="0" indent="0">
              <a:buNone/>
            </a:pPr>
            <a:endParaRPr lang="fr-FR" dirty="0">
              <a:solidFill>
                <a:schemeClr val="tx1"/>
              </a:solidFill>
            </a:endParaRPr>
          </a:p>
        </p:txBody>
      </p:sp>
      <p:sp>
        <p:nvSpPr>
          <p:cNvPr id="5" name="Espace réservé du numéro de diapositive 4"/>
          <p:cNvSpPr>
            <a:spLocks noGrp="1"/>
          </p:cNvSpPr>
          <p:nvPr>
            <p:ph type="sldNum" sz="quarter" idx="12"/>
          </p:nvPr>
        </p:nvSpPr>
        <p:spPr/>
        <p:txBody>
          <a:bodyPr/>
          <a:lstStyle/>
          <a:p>
            <a:pPr lvl="0"/>
            <a:fld id="{A2BA438F-1CA1-4980-80C1-48A234BC9C32}" type="slidenum">
              <a:rPr lang="fr-FR" smtClean="0"/>
              <a:t>23</a:t>
            </a:fld>
            <a:endParaRPr lang="fr-FR"/>
          </a:p>
        </p:txBody>
      </p:sp>
      <p:pic>
        <p:nvPicPr>
          <p:cNvPr id="87042" name="Picture 2" descr="7 Roles of Entrepreneurship in Economic Development of a Country – EVOMA">
            <a:extLst>
              <a:ext uri="{FF2B5EF4-FFF2-40B4-BE49-F238E27FC236}">
                <a16:creationId xmlns:a16="http://schemas.microsoft.com/office/drawing/2014/main" id="{6DAF85FE-186E-269B-AC62-26491285EB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2435" y="1556792"/>
            <a:ext cx="4374522" cy="4374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2688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098" name="Picture 2" descr="7 Business Activities Entrepreneurs Should Always Be Doing | Inc.com">
            <a:extLst>
              <a:ext uri="{FF2B5EF4-FFF2-40B4-BE49-F238E27FC236}">
                <a16:creationId xmlns:a16="http://schemas.microsoft.com/office/drawing/2014/main" id="{4501BE7B-118A-3286-F1D9-F88AE862840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4338" name="Rectangle 2">
            <a:extLst>
              <a:ext uri="{FF2B5EF4-FFF2-40B4-BE49-F238E27FC236}">
                <a16:creationId xmlns:a16="http://schemas.microsoft.com/office/drawing/2014/main" id="{81024C40-A1B0-11B2-FCDC-CA5B1C808ABD}"/>
              </a:ext>
            </a:extLst>
          </p:cNvPr>
          <p:cNvSpPr>
            <a:spLocks noGrp="1" noRot="1" noChangeArrowheads="1"/>
          </p:cNvSpPr>
          <p:nvPr>
            <p:ph type="title"/>
          </p:nvPr>
        </p:nvSpPr>
        <p:spPr>
          <a:xfrm>
            <a:off x="709448" y="1913950"/>
            <a:ext cx="4204137" cy="1342754"/>
          </a:xfrm>
          <a:solidFill>
            <a:schemeClr val="bg1"/>
          </a:solidFill>
        </p:spPr>
        <p:txBody>
          <a:bodyPr>
            <a:normAutofit/>
          </a:bodyPr>
          <a:lstStyle/>
          <a:p>
            <a:pPr algn="ctr">
              <a:defRPr/>
            </a:pPr>
            <a:r>
              <a:rPr lang="en-US" altLang="en-US" sz="3600" b="1" dirty="0">
                <a:ea typeface="+mj-ea"/>
                <a:cs typeface="+mj-cs"/>
              </a:rPr>
              <a:t>The World of the Entrepreneur</a:t>
            </a:r>
          </a:p>
        </p:txBody>
      </p:sp>
      <p:sp>
        <p:nvSpPr>
          <p:cNvPr id="18435" name="Slide Number Placeholder 3">
            <a:extLst>
              <a:ext uri="{FF2B5EF4-FFF2-40B4-BE49-F238E27FC236}">
                <a16:creationId xmlns:a16="http://schemas.microsoft.com/office/drawing/2014/main" id="{2ADFAF7D-0E95-237F-E981-9AF107C39C9C}"/>
              </a:ext>
            </a:extLst>
          </p:cNvPr>
          <p:cNvSpPr>
            <a:spLocks noGrp="1"/>
          </p:cNvSpPr>
          <p:nvPr>
            <p:ph type="sldNum" sz="quarter" idx="11"/>
          </p:nvPr>
        </p:nvSpPr>
        <p:spPr bwMode="auto">
          <a:xfrm>
            <a:off x="2568203" y="1232300"/>
            <a:ext cx="365760" cy="365125"/>
          </a:xfrm>
          <a:prstGeom prst="ellipse">
            <a:avLst/>
          </a:prstGeom>
          <a:solidFill>
            <a:schemeClr val="bg1">
              <a:alpha val="70000"/>
            </a:schemeClr>
          </a:solidFill>
          <a:ln>
            <a:solidFill>
              <a:schemeClr val="tx1">
                <a:lumMod val="75000"/>
                <a:lumOff val="25000"/>
              </a:schemeClr>
            </a:solidFill>
          </a:ln>
        </p:spPr>
        <p:txBody>
          <a:bodyPr>
            <a:norm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lnSpc>
                <a:spcPct val="90000"/>
              </a:lnSpc>
              <a:spcAft>
                <a:spcPts val="600"/>
              </a:spcAft>
            </a:pPr>
            <a:r>
              <a:rPr lang="en-US" altLang="ar-JO" sz="500" b="0"/>
              <a:t>1 - </a:t>
            </a:r>
            <a:fld id="{30DFE55F-41CC-A54E-8427-5A8B3994C917}" type="slidenum">
              <a:rPr lang="en-US" altLang="ar-JO" sz="500" b="0"/>
              <a:pPr>
                <a:lnSpc>
                  <a:spcPct val="90000"/>
                </a:lnSpc>
                <a:spcAft>
                  <a:spcPts val="600"/>
                </a:spcAft>
              </a:pPr>
              <a:t>24</a:t>
            </a:fld>
            <a:endParaRPr lang="en-US" altLang="ar-JO" sz="500" b="0"/>
          </a:p>
        </p:txBody>
      </p:sp>
      <p:sp>
        <p:nvSpPr>
          <p:cNvPr id="23555" name="Rectangle 3">
            <a:extLst>
              <a:ext uri="{FF2B5EF4-FFF2-40B4-BE49-F238E27FC236}">
                <a16:creationId xmlns:a16="http://schemas.microsoft.com/office/drawing/2014/main" id="{F1152453-5426-3B90-40E9-5B5565A497AC}"/>
              </a:ext>
            </a:extLst>
          </p:cNvPr>
          <p:cNvSpPr>
            <a:spLocks noGrp="1" noChangeArrowheads="1"/>
          </p:cNvSpPr>
          <p:nvPr>
            <p:ph idx="1"/>
          </p:nvPr>
        </p:nvSpPr>
        <p:spPr>
          <a:xfrm>
            <a:off x="525516" y="3417573"/>
            <a:ext cx="5053649" cy="2619839"/>
          </a:xfrm>
          <a:solidFill>
            <a:schemeClr val="bg1"/>
          </a:solidFill>
        </p:spPr>
        <p:txBody>
          <a:bodyPr anchor="ctr">
            <a:normAutofit/>
          </a:bodyPr>
          <a:lstStyle/>
          <a:p>
            <a:pPr marL="457200" indent="-347663">
              <a:spcBef>
                <a:spcPct val="60000"/>
              </a:spcBef>
            </a:pPr>
            <a:r>
              <a:rPr lang="en-US" altLang="ar-JO" sz="1800" b="1" dirty="0"/>
              <a:t>Every month U.S. entrepreneurs launch 514,000 new businesses (One reason the U.S. economy has been so successful over time ).</a:t>
            </a:r>
          </a:p>
          <a:p>
            <a:pPr marL="457200" indent="-347663">
              <a:spcBef>
                <a:spcPct val="60000"/>
              </a:spcBef>
            </a:pPr>
            <a:r>
              <a:rPr lang="en-US" altLang="ar-JO" sz="1800" b="1" dirty="0"/>
              <a:t>GEM study: 12.7% (one in eight people) of adult population in the United States is actively involved in trying to start a new business.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wipe(left)">
                                      <p:cBhvr>
                                        <p:cTn id="7" dur="5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P spid="23555" grpId="1"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1">
            <a:extLst>
              <a:ext uri="{FF2B5EF4-FFF2-40B4-BE49-F238E27FC236}">
                <a16:creationId xmlns:a16="http://schemas.microsoft.com/office/drawing/2014/main" id="{62A8E0A8-BA35-F643-63E8-08AEC96D7325}"/>
              </a:ext>
            </a:extLst>
          </p:cNvPr>
          <p:cNvSpPr>
            <a:spLocks noGrp="1"/>
          </p:cNvSpPr>
          <p:nvPr>
            <p:ph idx="1"/>
          </p:nvPr>
        </p:nvSpPr>
        <p:spPr>
          <a:xfrm>
            <a:off x="178744" y="1441752"/>
            <a:ext cx="7056669" cy="3234751"/>
          </a:xfrm>
        </p:spPr>
        <p:txBody>
          <a:bodyPr anchor="ctr">
            <a:normAutofit/>
          </a:bodyPr>
          <a:lstStyle/>
          <a:p>
            <a:pPr lvl="1">
              <a:buFont typeface="Wingdings" panose="05000000000000000000" pitchFamily="2" charset="2"/>
              <a:buChar char="Ø"/>
            </a:pPr>
            <a:r>
              <a:rPr lang="en-US" altLang="ar-JO" b="1" dirty="0"/>
              <a:t>A global study conducted by a consortium of universities</a:t>
            </a:r>
          </a:p>
          <a:p>
            <a:pPr lvl="1">
              <a:buFont typeface="Wingdings" panose="05000000000000000000" pitchFamily="2" charset="2"/>
              <a:buChar char="Ø"/>
            </a:pPr>
            <a:r>
              <a:rPr lang="en-US" altLang="ar-JO" b="1" dirty="0"/>
              <a:t>It aims to analyze the level of entrepreneurship occurring in a wide basket of countries.</a:t>
            </a:r>
          </a:p>
          <a:p>
            <a:pPr lvl="1">
              <a:buFont typeface="Wingdings" panose="05000000000000000000" pitchFamily="2" charset="2"/>
              <a:buChar char="Ø"/>
            </a:pPr>
            <a:r>
              <a:rPr lang="en-US" altLang="ar-JO" b="1" dirty="0"/>
              <a:t>It measures entrepreneurship through both surveys and interviews to field experts , conducted by the teams of each country.</a:t>
            </a:r>
          </a:p>
        </p:txBody>
      </p:sp>
      <p:sp>
        <p:nvSpPr>
          <p:cNvPr id="26629" name="Slide Number Placeholder 4">
            <a:extLst>
              <a:ext uri="{FF2B5EF4-FFF2-40B4-BE49-F238E27FC236}">
                <a16:creationId xmlns:a16="http://schemas.microsoft.com/office/drawing/2014/main" id="{106A0063-9960-A9B4-6061-8B3CA4BABE70}"/>
              </a:ext>
            </a:extLst>
          </p:cNvPr>
          <p:cNvSpPr>
            <a:spLocks noGrp="1"/>
          </p:cNvSpPr>
          <p:nvPr>
            <p:ph type="sldNum" sz="quarter" idx="11"/>
          </p:nvPr>
        </p:nvSpPr>
        <p:spPr bwMode="auto">
          <a:xfrm>
            <a:off x="10480391" y="6535157"/>
            <a:ext cx="973667" cy="27432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lgn="r">
              <a:spcAft>
                <a:spcPts val="600"/>
              </a:spcAft>
            </a:pPr>
            <a:r>
              <a:rPr lang="en-US" altLang="ar-JO" sz="1050" b="0">
                <a:solidFill>
                  <a:schemeClr val="tx1">
                    <a:lumMod val="50000"/>
                    <a:lumOff val="50000"/>
                  </a:schemeClr>
                </a:solidFill>
              </a:rPr>
              <a:t>1 - </a:t>
            </a:r>
            <a:fld id="{D5A8CC15-CA08-384B-AA18-4F522E97FFE1}" type="slidenum">
              <a:rPr lang="en-US" altLang="ar-JO" sz="1050" b="0">
                <a:solidFill>
                  <a:schemeClr val="tx1">
                    <a:lumMod val="50000"/>
                    <a:lumOff val="50000"/>
                  </a:schemeClr>
                </a:solidFill>
              </a:rPr>
              <a:pPr algn="r">
                <a:spcAft>
                  <a:spcPts val="600"/>
                </a:spcAft>
              </a:pPr>
              <a:t>25</a:t>
            </a:fld>
            <a:endParaRPr lang="en-US" altLang="ar-JO" sz="1050" b="0">
              <a:solidFill>
                <a:schemeClr val="tx1">
                  <a:lumMod val="50000"/>
                  <a:lumOff val="50000"/>
                </a:schemeClr>
              </a:solidFill>
            </a:endParaRPr>
          </a:p>
        </p:txBody>
      </p:sp>
      <p:pic>
        <p:nvPicPr>
          <p:cNvPr id="96258" name="Picture 2" descr="Global Entrepreneurship Monitor (@GEMNOW) / Twitter">
            <a:extLst>
              <a:ext uri="{FF2B5EF4-FFF2-40B4-BE49-F238E27FC236}">
                <a16:creationId xmlns:a16="http://schemas.microsoft.com/office/drawing/2014/main" id="{C365FA83-53A9-69D4-4F55-5D1B0450AD0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38535" y="4676503"/>
            <a:ext cx="6579910" cy="173736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3C029A3-44C6-5C09-0229-CD55411D926C}"/>
              </a:ext>
            </a:extLst>
          </p:cNvPr>
          <p:cNvSpPr txBox="1"/>
          <p:nvPr/>
        </p:nvSpPr>
        <p:spPr>
          <a:xfrm>
            <a:off x="719530" y="669404"/>
            <a:ext cx="6217920" cy="1077218"/>
          </a:xfrm>
          <a:prstGeom prst="rect">
            <a:avLst/>
          </a:prstGeom>
          <a:noFill/>
        </p:spPr>
        <p:txBody>
          <a:bodyPr wrap="square">
            <a:spAutoFit/>
          </a:bodyPr>
          <a:lstStyle/>
          <a:p>
            <a:r>
              <a:rPr lang="en-US" altLang="ar-JO" sz="3200" b="1" dirty="0">
                <a:solidFill>
                  <a:srgbClr val="203E5F"/>
                </a:solidFill>
              </a:rPr>
              <a:t>Global Entrepreneurship Monitor (GEM):</a:t>
            </a:r>
          </a:p>
        </p:txBody>
      </p:sp>
      <p:pic>
        <p:nvPicPr>
          <p:cNvPr id="96262" name="Picture 6" descr="Global Entrepreneurship Monitor (GEM) | HEG-FR">
            <a:extLst>
              <a:ext uri="{FF2B5EF4-FFF2-40B4-BE49-F238E27FC236}">
                <a16:creationId xmlns:a16="http://schemas.microsoft.com/office/drawing/2014/main" id="{849C1F45-E264-C5D2-D7D9-2AE9569C12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5094" y="389466"/>
            <a:ext cx="4084540" cy="6024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6429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1">
            <a:extLst>
              <a:ext uri="{FF2B5EF4-FFF2-40B4-BE49-F238E27FC236}">
                <a16:creationId xmlns:a16="http://schemas.microsoft.com/office/drawing/2014/main" id="{849DEB0C-ADBF-F4F7-9143-6C48A1C3EB24}"/>
              </a:ext>
            </a:extLst>
          </p:cNvPr>
          <p:cNvSpPr>
            <a:spLocks noGrp="1"/>
          </p:cNvSpPr>
          <p:nvPr>
            <p:ph idx="1"/>
          </p:nvPr>
        </p:nvSpPr>
        <p:spPr>
          <a:xfrm>
            <a:off x="1698625" y="1752600"/>
            <a:ext cx="8839200" cy="4343400"/>
          </a:xfrm>
        </p:spPr>
        <p:txBody>
          <a:bodyPr/>
          <a:lstStyle/>
          <a:p>
            <a:r>
              <a:rPr lang="en-US" altLang="ar-JO" sz="2400" dirty="0"/>
              <a:t>The Total Entrepreneurial Activity Index (TEA index) is the sum of the number of persons starting a business (starting entrepreneurs) and the number of owners of businesses that were established less than 3.5 years before the reference date (young entrepreneurs), as a percentage of the labor force.</a:t>
            </a:r>
          </a:p>
          <a:p>
            <a:endParaRPr lang="en-US" altLang="ar-JO" sz="2400" dirty="0"/>
          </a:p>
          <a:p>
            <a:r>
              <a:rPr lang="en-US" altLang="ar-JO" sz="2400" dirty="0"/>
              <a:t>The TEA is an index for the degree of new entrepreneurship by country and is calculated as the percentage of people who undertake such activities in comparison to the labor force (population aged 18-64 years)</a:t>
            </a:r>
          </a:p>
          <a:p>
            <a:endParaRPr lang="ar-JO" altLang="ar-JO" dirty="0"/>
          </a:p>
        </p:txBody>
      </p:sp>
      <p:sp>
        <p:nvSpPr>
          <p:cNvPr id="20485" name="Slide Number Placeholder 4">
            <a:extLst>
              <a:ext uri="{FF2B5EF4-FFF2-40B4-BE49-F238E27FC236}">
                <a16:creationId xmlns:a16="http://schemas.microsoft.com/office/drawing/2014/main" id="{FAE7D0AE-0E7D-249F-8F8A-2E794A9F8DE9}"/>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r>
              <a:rPr lang="en-US" altLang="ar-JO" b="0">
                <a:solidFill>
                  <a:schemeClr val="tx2"/>
                </a:solidFill>
              </a:rPr>
              <a:t>1 - </a:t>
            </a:r>
            <a:fld id="{1EE19396-14E2-B648-9B6D-B8512C57E61C}" type="slidenum">
              <a:rPr lang="en-US" altLang="ar-JO" b="0">
                <a:solidFill>
                  <a:schemeClr val="tx2"/>
                </a:solidFill>
              </a:rPr>
              <a:pPr/>
              <a:t>26</a:t>
            </a:fld>
            <a:endParaRPr lang="en-US" altLang="ar-JO" b="0">
              <a:solidFill>
                <a:schemeClr val="tx2"/>
              </a:solidFill>
            </a:endParaRPr>
          </a:p>
        </p:txBody>
      </p:sp>
      <p:sp>
        <p:nvSpPr>
          <p:cNvPr id="5" name="Title 1">
            <a:extLst>
              <a:ext uri="{FF2B5EF4-FFF2-40B4-BE49-F238E27FC236}">
                <a16:creationId xmlns:a16="http://schemas.microsoft.com/office/drawing/2014/main" id="{17C3E959-7DD8-1644-C420-1BE1B9FB56CE}"/>
              </a:ext>
            </a:extLst>
          </p:cNvPr>
          <p:cNvSpPr txBox="1">
            <a:spLocks/>
          </p:cNvSpPr>
          <p:nvPr/>
        </p:nvSpPr>
        <p:spPr>
          <a:xfrm>
            <a:off x="1825267" y="762000"/>
            <a:ext cx="10477500" cy="5334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4000" b="1" dirty="0">
                <a:solidFill>
                  <a:srgbClr val="203E5F"/>
                </a:solidFill>
                <a:latin typeface="+mn-lt"/>
              </a:rPr>
              <a:t>Entrepreneurial Activity across the Globe</a:t>
            </a:r>
            <a:br>
              <a:rPr lang="en-US" sz="3600" b="1" dirty="0">
                <a:solidFill>
                  <a:srgbClr val="203E5F"/>
                </a:solidFill>
                <a:latin typeface="+mn-lt"/>
              </a:rPr>
            </a:br>
            <a:endParaRPr lang="en-US" sz="3600" b="1" dirty="0">
              <a:solidFill>
                <a:srgbClr val="203E5F"/>
              </a:solidFill>
              <a:latin typeface="+mn-l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8F655-B38D-8830-3AE5-AB0FA89475F2}"/>
              </a:ext>
            </a:extLst>
          </p:cNvPr>
          <p:cNvSpPr>
            <a:spLocks noGrp="1"/>
          </p:cNvSpPr>
          <p:nvPr>
            <p:ph type="title"/>
          </p:nvPr>
        </p:nvSpPr>
        <p:spPr>
          <a:xfrm>
            <a:off x="742121" y="780762"/>
            <a:ext cx="3564835" cy="2371148"/>
          </a:xfrm>
        </p:spPr>
        <p:txBody>
          <a:bodyPr>
            <a:normAutofit/>
          </a:bodyPr>
          <a:lstStyle/>
          <a:p>
            <a:pPr algn="l" defTabSz="914400" rtl="1" eaLnBrk="1" latinLnBrk="0" hangingPunct="1">
              <a:lnSpc>
                <a:spcPct val="90000"/>
              </a:lnSpc>
              <a:spcBef>
                <a:spcPct val="0"/>
              </a:spcBef>
              <a:buNone/>
            </a:pPr>
            <a:r>
              <a:rPr lang="en-US" sz="3200" b="1" dirty="0">
                <a:solidFill>
                  <a:srgbClr val="203E5F"/>
                </a:solidFill>
              </a:rPr>
              <a:t>Entrepreneurship in KSA</a:t>
            </a:r>
            <a:endParaRPr lang="en-SA" sz="3200" b="1" dirty="0">
              <a:solidFill>
                <a:srgbClr val="203E5F"/>
              </a:solidFill>
            </a:endParaRPr>
          </a:p>
        </p:txBody>
      </p:sp>
      <p:pic>
        <p:nvPicPr>
          <p:cNvPr id="88066" name="Picture 2" descr="السعودية تقفز في مؤشر ريادة الأعمال للمرتبة الـ 7 عالمياً بنهاية 2020 -  معلومات مباشر">
            <a:extLst>
              <a:ext uri="{FF2B5EF4-FFF2-40B4-BE49-F238E27FC236}">
                <a16:creationId xmlns:a16="http://schemas.microsoft.com/office/drawing/2014/main" id="{1CCAF0E0-DBE9-9D90-5331-AFCB8E309B3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35367" y="640080"/>
            <a:ext cx="5692669" cy="5578816"/>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C587E12E-CD15-93D3-4588-71E5DFC82336}"/>
              </a:ext>
            </a:extLst>
          </p:cNvPr>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1228419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0C45E-ED07-FCB2-CAFE-6AE4D605FDB1}"/>
              </a:ext>
            </a:extLst>
          </p:cNvPr>
          <p:cNvSpPr>
            <a:spLocks noGrp="1"/>
          </p:cNvSpPr>
          <p:nvPr>
            <p:ph type="title"/>
          </p:nvPr>
        </p:nvSpPr>
        <p:spPr>
          <a:xfrm>
            <a:off x="717422" y="2211693"/>
            <a:ext cx="3112456" cy="2547257"/>
          </a:xfrm>
          <a:noFill/>
        </p:spPr>
        <p:txBody>
          <a:bodyPr vert="horz" lIns="91440" tIns="45720" rIns="91440" bIns="45720" rtlCol="0" anchor="ctr">
            <a:normAutofit/>
          </a:bodyPr>
          <a:lstStyle/>
          <a:p>
            <a:pPr algn="ctr">
              <a:defRPr/>
            </a:pPr>
            <a:r>
              <a:rPr lang="en-US" sz="3100" b="1" kern="1200" dirty="0">
                <a:solidFill>
                  <a:srgbClr val="203E5F"/>
                </a:solidFill>
                <a:latin typeface="+mj-lt"/>
                <a:ea typeface="+mj-ea"/>
                <a:cs typeface="+mj-cs"/>
              </a:rPr>
              <a:t>Entrepreneurship activities across the Globe</a:t>
            </a:r>
            <a:br>
              <a:rPr lang="en-US" sz="3100" b="1" kern="1200" dirty="0">
                <a:solidFill>
                  <a:srgbClr val="203E5F"/>
                </a:solidFill>
                <a:latin typeface="+mj-lt"/>
                <a:ea typeface="+mj-ea"/>
                <a:cs typeface="+mj-cs"/>
              </a:rPr>
            </a:br>
            <a:endParaRPr lang="en-US" sz="3100" b="1" kern="1200" dirty="0">
              <a:solidFill>
                <a:srgbClr val="203E5F"/>
              </a:solidFill>
              <a:latin typeface="+mj-lt"/>
              <a:ea typeface="+mj-ea"/>
              <a:cs typeface="+mj-cs"/>
            </a:endParaRPr>
          </a:p>
        </p:txBody>
      </p:sp>
      <p:pic>
        <p:nvPicPr>
          <p:cNvPr id="5122" name="Picture 2" descr="Global Entrepreneurship Monitor Releases Ranking of Countries for  Conditions to Start a Business GEM Global Entrepreneurship Monitor">
            <a:extLst>
              <a:ext uri="{FF2B5EF4-FFF2-40B4-BE49-F238E27FC236}">
                <a16:creationId xmlns:a16="http://schemas.microsoft.com/office/drawing/2014/main" id="{9DF7D88B-4D83-4B38-F4CE-A8BA7011009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56314" y="1"/>
            <a:ext cx="7050156" cy="6970642"/>
          </a:xfrm>
          <a:prstGeom prst="rect">
            <a:avLst/>
          </a:prstGeom>
          <a:noFill/>
          <a:extLst>
            <a:ext uri="{909E8E84-426E-40DD-AFC4-6F175D3DCCD1}">
              <a14:hiddenFill xmlns:a14="http://schemas.microsoft.com/office/drawing/2010/main">
                <a:solidFill>
                  <a:srgbClr val="FFFFFF"/>
                </a:solidFill>
              </a14:hiddenFill>
            </a:ext>
          </a:extLst>
        </p:spPr>
      </p:pic>
      <p:sp>
        <p:nvSpPr>
          <p:cNvPr id="19459" name="Slide Number Placeholder 3">
            <a:extLst>
              <a:ext uri="{FF2B5EF4-FFF2-40B4-BE49-F238E27FC236}">
                <a16:creationId xmlns:a16="http://schemas.microsoft.com/office/drawing/2014/main" id="{11213DA0-7C2B-B8F5-196B-3E5148259A12}"/>
              </a:ext>
            </a:extLst>
          </p:cNvPr>
          <p:cNvSpPr>
            <a:spLocks noGrp="1"/>
          </p:cNvSpPr>
          <p:nvPr>
            <p:ph type="sldNum" sz="quarter" idx="11"/>
          </p:nvPr>
        </p:nvSpPr>
        <p:spPr bwMode="auto">
          <a:xfrm>
            <a:off x="11034184" y="6356350"/>
            <a:ext cx="514349"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fontScale="92500"/>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lgn="r">
              <a:spcAft>
                <a:spcPts val="600"/>
              </a:spcAft>
            </a:pPr>
            <a:r>
              <a:rPr lang="en-US" altLang="ar-JO" b="0">
                <a:solidFill>
                  <a:schemeClr val="tx1">
                    <a:alpha val="80000"/>
                  </a:schemeClr>
                </a:solidFill>
                <a:latin typeface="+mn-lt"/>
                <a:ea typeface="+mn-ea"/>
              </a:rPr>
              <a:t>1 - </a:t>
            </a:r>
            <a:fld id="{B2F74FE6-387E-7E41-BFA2-F1B34E397CF5}" type="slidenum">
              <a:rPr lang="en-US" altLang="ar-JO" b="0">
                <a:solidFill>
                  <a:schemeClr val="tx1">
                    <a:alpha val="80000"/>
                  </a:schemeClr>
                </a:solidFill>
                <a:latin typeface="+mn-lt"/>
                <a:ea typeface="+mn-ea"/>
              </a:rPr>
              <a:pPr algn="r">
                <a:spcAft>
                  <a:spcPts val="600"/>
                </a:spcAft>
              </a:pPr>
              <a:t>28</a:t>
            </a:fld>
            <a:endParaRPr lang="en-US" altLang="ar-JO" b="0">
              <a:solidFill>
                <a:schemeClr val="tx1">
                  <a:alpha val="80000"/>
                </a:schemeClr>
              </a:solidFill>
              <a:latin typeface="+mn-lt"/>
              <a:ea typeface="+mn-e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جريدة الرياض | المملكة الرابعة عالمياً في ريادة الأعمال 2022">
            <a:extLst>
              <a:ext uri="{FF2B5EF4-FFF2-40B4-BE49-F238E27FC236}">
                <a16:creationId xmlns:a16="http://schemas.microsoft.com/office/drawing/2014/main" id="{535EF602-51E5-11C0-6D61-A400625C5C6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69284" y="643467"/>
            <a:ext cx="8253431" cy="557106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D2FEF0D0-F0C5-3C4E-8E4E-3DD55D31A8E1}"/>
              </a:ext>
            </a:extLst>
          </p:cNvPr>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19548324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D &lt;Lecture Note 4&gt; - ppt download">
            <a:extLst>
              <a:ext uri="{FF2B5EF4-FFF2-40B4-BE49-F238E27FC236}">
                <a16:creationId xmlns:a16="http://schemas.microsoft.com/office/drawing/2014/main" id="{21EEA2A3-1148-8382-1AD1-AA1A3E8894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451652" y="0"/>
            <a:ext cx="9740348"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DD3AA74-2683-4709-2620-22E91FB12138}"/>
              </a:ext>
            </a:extLst>
          </p:cNvPr>
          <p:cNvSpPr txBox="1"/>
          <p:nvPr/>
        </p:nvSpPr>
        <p:spPr>
          <a:xfrm>
            <a:off x="11277600" y="6308035"/>
            <a:ext cx="331304" cy="369332"/>
          </a:xfrm>
          <a:prstGeom prst="rect">
            <a:avLst/>
          </a:prstGeom>
          <a:solidFill>
            <a:schemeClr val="bg1"/>
          </a:solidFill>
        </p:spPr>
        <p:txBody>
          <a:bodyPr wrap="square" rtlCol="0">
            <a:spAutoFit/>
          </a:bodyPr>
          <a:lstStyle/>
          <a:p>
            <a:endParaRPr lang="en-SA" dirty="0"/>
          </a:p>
        </p:txBody>
      </p:sp>
      <p:pic>
        <p:nvPicPr>
          <p:cNvPr id="10" name="Picture 9" descr="Diagram&#10;&#10;Description automatically generated">
            <a:extLst>
              <a:ext uri="{FF2B5EF4-FFF2-40B4-BE49-F238E27FC236}">
                <a16:creationId xmlns:a16="http://schemas.microsoft.com/office/drawing/2014/main" id="{883A1DDD-CBCD-A640-41C3-831D9DC24826}"/>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56260" y="1531620"/>
            <a:ext cx="3710940" cy="4617720"/>
          </a:xfrm>
          <a:prstGeom prst="rect">
            <a:avLst/>
          </a:prstGeom>
        </p:spPr>
      </p:pic>
      <p:sp>
        <p:nvSpPr>
          <p:cNvPr id="2" name="Slide Number Placeholder 1">
            <a:extLst>
              <a:ext uri="{FF2B5EF4-FFF2-40B4-BE49-F238E27FC236}">
                <a16:creationId xmlns:a16="http://schemas.microsoft.com/office/drawing/2014/main" id="{FBBBB9DC-EA17-ABD1-0BF0-F729B9DDB169}"/>
              </a:ext>
            </a:extLst>
          </p:cNvPr>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24754183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B211C3-F08E-1757-BD20-257ADDDF23C0}"/>
              </a:ext>
            </a:extLst>
          </p:cNvPr>
          <p:cNvSpPr>
            <a:spLocks noGrp="1"/>
          </p:cNvSpPr>
          <p:nvPr>
            <p:ph type="title"/>
          </p:nvPr>
        </p:nvSpPr>
        <p:spPr>
          <a:xfrm>
            <a:off x="2397015" y="115585"/>
            <a:ext cx="10588434" cy="1062644"/>
          </a:xfrm>
        </p:spPr>
        <p:txBody>
          <a:bodyPr anchor="b">
            <a:normAutofit/>
          </a:bodyPr>
          <a:lstStyle/>
          <a:p>
            <a:r>
              <a:rPr lang="en-SA" sz="4000" b="1" dirty="0">
                <a:solidFill>
                  <a:srgbClr val="203E5F"/>
                </a:solidFill>
              </a:rPr>
              <a:t>Stages of Economic Development</a:t>
            </a:r>
          </a:p>
        </p:txBody>
      </p:sp>
      <p:pic>
        <p:nvPicPr>
          <p:cNvPr id="7170" name="Picture 2" descr="What Are Natural Resources? - WorldAtlas">
            <a:extLst>
              <a:ext uri="{FF2B5EF4-FFF2-40B4-BE49-F238E27FC236}">
                <a16:creationId xmlns:a16="http://schemas.microsoft.com/office/drawing/2014/main" id="{02109E77-B188-C8A8-37B7-2993F0F0558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0041" y="1714501"/>
            <a:ext cx="4109662" cy="3200399"/>
          </a:xfrm>
          <a:prstGeom prst="rect">
            <a:avLst/>
          </a:prstGeom>
          <a:noFill/>
          <a:extLst>
            <a:ext uri="{909E8E84-426E-40DD-AFC4-6F175D3DCCD1}">
              <a14:hiddenFill xmlns:a14="http://schemas.microsoft.com/office/drawing/2010/main">
                <a:solidFill>
                  <a:srgbClr val="FFFFFF"/>
                </a:solidFill>
              </a14:hiddenFill>
            </a:ext>
          </a:extLst>
        </p:spPr>
      </p:pic>
      <p:sp>
        <p:nvSpPr>
          <p:cNvPr id="21506" name="Content Placeholder 1">
            <a:extLst>
              <a:ext uri="{FF2B5EF4-FFF2-40B4-BE49-F238E27FC236}">
                <a16:creationId xmlns:a16="http://schemas.microsoft.com/office/drawing/2014/main" id="{16A93442-7D99-4DC3-1800-7ADD09E7BDF4}"/>
              </a:ext>
            </a:extLst>
          </p:cNvPr>
          <p:cNvSpPr>
            <a:spLocks noGrp="1"/>
          </p:cNvSpPr>
          <p:nvPr>
            <p:ph idx="1"/>
          </p:nvPr>
        </p:nvSpPr>
        <p:spPr>
          <a:xfrm>
            <a:off x="4955354" y="1714501"/>
            <a:ext cx="6282169" cy="4183682"/>
          </a:xfrm>
        </p:spPr>
        <p:txBody>
          <a:bodyPr>
            <a:normAutofit/>
          </a:bodyPr>
          <a:lstStyle/>
          <a:p>
            <a:r>
              <a:rPr lang="en-US" altLang="ar-JO" sz="2400" b="1" dirty="0">
                <a:solidFill>
                  <a:srgbClr val="24A9E1"/>
                </a:solidFill>
              </a:rPr>
              <a:t>Factor-driven economy:</a:t>
            </a:r>
          </a:p>
          <a:p>
            <a:pPr>
              <a:buFont typeface="Wingdings" panose="05000000000000000000" pitchFamily="2" charset="2"/>
              <a:buNone/>
            </a:pPr>
            <a:r>
              <a:rPr lang="en-US" altLang="ar-JO" sz="2400" dirty="0"/>
              <a:t>	Countries compete primarily on the use of unskilled labor and natural resources and companies compete on the basis of price as they buy and sell basic products or commodities.</a:t>
            </a:r>
          </a:p>
          <a:p>
            <a:pPr>
              <a:buFont typeface="Wingdings" panose="05000000000000000000" pitchFamily="2" charset="2"/>
              <a:buNone/>
            </a:pPr>
            <a:endParaRPr lang="en-US" altLang="ar-JO" sz="2400" dirty="0"/>
          </a:p>
          <a:p>
            <a:pPr>
              <a:buFont typeface="Wingdings" panose="05000000000000000000" pitchFamily="2" charset="2"/>
              <a:buNone/>
            </a:pPr>
            <a:r>
              <a:rPr lang="en-US" altLang="ar-JO" sz="2400" dirty="0"/>
              <a:t>Examples: Egypt, Algeria, Palestine, Pakistan  </a:t>
            </a:r>
          </a:p>
          <a:p>
            <a:endParaRPr lang="en-US" altLang="ar-JO" sz="2400" dirty="0"/>
          </a:p>
        </p:txBody>
      </p:sp>
      <p:sp>
        <p:nvSpPr>
          <p:cNvPr id="21509" name="Slide Number Placeholder 4">
            <a:extLst>
              <a:ext uri="{FF2B5EF4-FFF2-40B4-BE49-F238E27FC236}">
                <a16:creationId xmlns:a16="http://schemas.microsoft.com/office/drawing/2014/main" id="{33F55A75-C2F4-379B-4C44-F906E53BC89B}"/>
              </a:ext>
            </a:extLst>
          </p:cNvPr>
          <p:cNvSpPr>
            <a:spLocks noGrp="1"/>
          </p:cNvSpPr>
          <p:nvPr>
            <p:ph type="sldNum" sz="quarter" idx="11"/>
          </p:nvPr>
        </p:nvSpPr>
        <p:spPr bwMode="auto">
          <a:xfrm>
            <a:off x="10330903" y="6217920"/>
            <a:ext cx="9144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lgn="r">
              <a:spcAft>
                <a:spcPts val="600"/>
              </a:spcAft>
            </a:pPr>
            <a:r>
              <a:rPr lang="en-US" altLang="ar-JO" b="0">
                <a:solidFill>
                  <a:prstClr val="black">
                    <a:lumMod val="50000"/>
                    <a:lumOff val="50000"/>
                  </a:prstClr>
                </a:solidFill>
              </a:rPr>
              <a:t>1 - </a:t>
            </a:r>
            <a:fld id="{47FA0053-7EA3-5B45-90F4-CFB94D680A2E}" type="slidenum">
              <a:rPr lang="en-US" altLang="ar-JO" b="0">
                <a:solidFill>
                  <a:prstClr val="black">
                    <a:lumMod val="50000"/>
                    <a:lumOff val="50000"/>
                  </a:prstClr>
                </a:solidFill>
              </a:rPr>
              <a:pPr algn="r">
                <a:spcAft>
                  <a:spcPts val="600"/>
                </a:spcAft>
              </a:pPr>
              <a:t>31</a:t>
            </a:fld>
            <a:endParaRPr lang="en-US" altLang="ar-JO" b="0">
              <a:solidFill>
                <a:prstClr val="black">
                  <a:lumMod val="50000"/>
                  <a:lumOff val="50000"/>
                </a:prstClr>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B211C3-F08E-1757-BD20-257ADDDF23C0}"/>
              </a:ext>
            </a:extLst>
          </p:cNvPr>
          <p:cNvSpPr>
            <a:spLocks noGrp="1"/>
          </p:cNvSpPr>
          <p:nvPr>
            <p:ph type="title"/>
          </p:nvPr>
        </p:nvSpPr>
        <p:spPr>
          <a:xfrm>
            <a:off x="2397015" y="115585"/>
            <a:ext cx="10588434" cy="1062644"/>
          </a:xfrm>
        </p:spPr>
        <p:txBody>
          <a:bodyPr anchor="b">
            <a:normAutofit/>
          </a:bodyPr>
          <a:lstStyle/>
          <a:p>
            <a:r>
              <a:rPr lang="en-SA" sz="4000" b="1" dirty="0">
                <a:solidFill>
                  <a:srgbClr val="203E5F"/>
                </a:solidFill>
              </a:rPr>
              <a:t>Stages of Economic Development</a:t>
            </a:r>
          </a:p>
        </p:txBody>
      </p:sp>
      <p:sp>
        <p:nvSpPr>
          <p:cNvPr id="21509" name="Slide Number Placeholder 4">
            <a:extLst>
              <a:ext uri="{FF2B5EF4-FFF2-40B4-BE49-F238E27FC236}">
                <a16:creationId xmlns:a16="http://schemas.microsoft.com/office/drawing/2014/main" id="{33F55A75-C2F4-379B-4C44-F906E53BC89B}"/>
              </a:ext>
            </a:extLst>
          </p:cNvPr>
          <p:cNvSpPr>
            <a:spLocks noGrp="1"/>
          </p:cNvSpPr>
          <p:nvPr>
            <p:ph type="sldNum" sz="quarter" idx="11"/>
          </p:nvPr>
        </p:nvSpPr>
        <p:spPr bwMode="auto">
          <a:xfrm>
            <a:off x="10330903" y="6217920"/>
            <a:ext cx="9144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lgn="r">
              <a:spcAft>
                <a:spcPts val="600"/>
              </a:spcAft>
            </a:pPr>
            <a:r>
              <a:rPr lang="en-US" altLang="ar-JO" b="0">
                <a:solidFill>
                  <a:prstClr val="black">
                    <a:lumMod val="50000"/>
                    <a:lumOff val="50000"/>
                  </a:prstClr>
                </a:solidFill>
              </a:rPr>
              <a:t>1 - </a:t>
            </a:r>
            <a:fld id="{47FA0053-7EA3-5B45-90F4-CFB94D680A2E}" type="slidenum">
              <a:rPr lang="en-US" altLang="ar-JO" b="0">
                <a:solidFill>
                  <a:prstClr val="black">
                    <a:lumMod val="50000"/>
                    <a:lumOff val="50000"/>
                  </a:prstClr>
                </a:solidFill>
              </a:rPr>
              <a:pPr algn="r">
                <a:spcAft>
                  <a:spcPts val="600"/>
                </a:spcAft>
              </a:pPr>
              <a:t>32</a:t>
            </a:fld>
            <a:endParaRPr lang="en-US" altLang="ar-JO" b="0">
              <a:solidFill>
                <a:prstClr val="black">
                  <a:lumMod val="50000"/>
                  <a:lumOff val="50000"/>
                </a:prstClr>
              </a:solidFill>
            </a:endParaRPr>
          </a:p>
        </p:txBody>
      </p:sp>
      <p:pic>
        <p:nvPicPr>
          <p:cNvPr id="2" name="Picture 2" descr="Introduction to the Products Quality business harvard business journal review ">
            <a:extLst>
              <a:ext uri="{FF2B5EF4-FFF2-40B4-BE49-F238E27FC236}">
                <a16:creationId xmlns:a16="http://schemas.microsoft.com/office/drawing/2014/main" id="{D086EF8B-98C2-7FE2-9062-5B81C6AE7F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6016" y="2531208"/>
            <a:ext cx="4986620" cy="3055344"/>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1">
            <a:extLst>
              <a:ext uri="{FF2B5EF4-FFF2-40B4-BE49-F238E27FC236}">
                <a16:creationId xmlns:a16="http://schemas.microsoft.com/office/drawing/2014/main" id="{1E1BE0A9-BCFC-1DA5-CBE0-988771F526A2}"/>
              </a:ext>
            </a:extLst>
          </p:cNvPr>
          <p:cNvSpPr>
            <a:spLocks noGrp="1"/>
          </p:cNvSpPr>
          <p:nvPr>
            <p:ph idx="1"/>
          </p:nvPr>
        </p:nvSpPr>
        <p:spPr>
          <a:xfrm>
            <a:off x="759823" y="2531208"/>
            <a:ext cx="5426193" cy="3305713"/>
          </a:xfrm>
        </p:spPr>
        <p:txBody>
          <a:bodyPr>
            <a:normAutofit/>
          </a:bodyPr>
          <a:lstStyle/>
          <a:p>
            <a:r>
              <a:rPr lang="en-US" altLang="ar-JO" b="1" dirty="0">
                <a:solidFill>
                  <a:srgbClr val="00B0F0"/>
                </a:solidFill>
              </a:rPr>
              <a:t>Efficiency-driven economy:</a:t>
            </a:r>
          </a:p>
          <a:p>
            <a:pPr>
              <a:buFont typeface="Wingdings" panose="05000000000000000000" pitchFamily="2" charset="2"/>
              <a:buNone/>
            </a:pPr>
            <a:r>
              <a:rPr lang="en-US" altLang="ar-JO" dirty="0"/>
              <a:t>	Growth is based on the development of more efficient production processes and increased product quality.</a:t>
            </a:r>
          </a:p>
          <a:p>
            <a:pPr>
              <a:buFont typeface="Wingdings" panose="05000000000000000000" pitchFamily="2" charset="2"/>
              <a:buNone/>
            </a:pPr>
            <a:r>
              <a:rPr lang="en-US" altLang="ar-JO" dirty="0"/>
              <a:t>	Examples: Croatia, Brazil, China, Russia, Tunisia</a:t>
            </a:r>
          </a:p>
        </p:txBody>
      </p:sp>
    </p:spTree>
    <p:extLst>
      <p:ext uri="{BB962C8B-B14F-4D97-AF65-F5344CB8AC3E}">
        <p14:creationId xmlns:p14="http://schemas.microsoft.com/office/powerpoint/2010/main" val="36234030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3" name="Slide Number Placeholder 4">
            <a:extLst>
              <a:ext uri="{FF2B5EF4-FFF2-40B4-BE49-F238E27FC236}">
                <a16:creationId xmlns:a16="http://schemas.microsoft.com/office/drawing/2014/main" id="{5CACDD37-6A18-FDB5-1D8F-86B82D025E02}"/>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r>
              <a:rPr lang="en-US" altLang="ar-JO" b="0">
                <a:solidFill>
                  <a:schemeClr val="tx2"/>
                </a:solidFill>
              </a:rPr>
              <a:t>1 - </a:t>
            </a:r>
            <a:fld id="{6CBF280E-A222-1540-8E02-FD39EB2DEEEB}" type="slidenum">
              <a:rPr lang="en-US" altLang="ar-JO" b="0" smtClean="0">
                <a:solidFill>
                  <a:schemeClr val="tx2"/>
                </a:solidFill>
              </a:rPr>
              <a:pPr/>
              <a:t>33</a:t>
            </a:fld>
            <a:endParaRPr lang="en-US" altLang="ar-JO" b="0">
              <a:solidFill>
                <a:schemeClr val="tx2"/>
              </a:solidFill>
            </a:endParaRPr>
          </a:p>
        </p:txBody>
      </p:sp>
      <p:sp>
        <p:nvSpPr>
          <p:cNvPr id="5" name="Title 3">
            <a:extLst>
              <a:ext uri="{FF2B5EF4-FFF2-40B4-BE49-F238E27FC236}">
                <a16:creationId xmlns:a16="http://schemas.microsoft.com/office/drawing/2014/main" id="{E0224A7A-07ED-79E1-B83A-DE761DD4F496}"/>
              </a:ext>
            </a:extLst>
          </p:cNvPr>
          <p:cNvSpPr>
            <a:spLocks noGrp="1"/>
          </p:cNvSpPr>
          <p:nvPr>
            <p:ph type="title"/>
          </p:nvPr>
        </p:nvSpPr>
        <p:spPr>
          <a:xfrm>
            <a:off x="2397015" y="115585"/>
            <a:ext cx="10588434" cy="1062644"/>
          </a:xfrm>
        </p:spPr>
        <p:txBody>
          <a:bodyPr anchor="b">
            <a:normAutofit/>
          </a:bodyPr>
          <a:lstStyle/>
          <a:p>
            <a:r>
              <a:rPr lang="en-SA" sz="4000" b="1" dirty="0">
                <a:solidFill>
                  <a:srgbClr val="203E5F"/>
                </a:solidFill>
              </a:rPr>
              <a:t>Stages of Economic Development</a:t>
            </a:r>
          </a:p>
        </p:txBody>
      </p:sp>
      <p:sp>
        <p:nvSpPr>
          <p:cNvPr id="10" name="Content Placeholder 1">
            <a:extLst>
              <a:ext uri="{FF2B5EF4-FFF2-40B4-BE49-F238E27FC236}">
                <a16:creationId xmlns:a16="http://schemas.microsoft.com/office/drawing/2014/main" id="{592BC665-B714-1E88-6375-7035AC3D580F}"/>
              </a:ext>
            </a:extLst>
          </p:cNvPr>
          <p:cNvSpPr>
            <a:spLocks noGrp="1"/>
          </p:cNvSpPr>
          <p:nvPr>
            <p:ph idx="1"/>
          </p:nvPr>
        </p:nvSpPr>
        <p:spPr>
          <a:xfrm>
            <a:off x="5775960" y="1861597"/>
            <a:ext cx="5893526" cy="4351338"/>
          </a:xfrm>
        </p:spPr>
        <p:txBody>
          <a:bodyPr/>
          <a:lstStyle/>
          <a:p>
            <a:r>
              <a:rPr lang="en-US" altLang="ar-JO" b="1" dirty="0">
                <a:solidFill>
                  <a:srgbClr val="00B0F0"/>
                </a:solidFill>
              </a:rPr>
              <a:t>Innovation-driven economy:</a:t>
            </a:r>
          </a:p>
          <a:p>
            <a:pPr>
              <a:buFont typeface="Wingdings" panose="05000000000000000000" pitchFamily="2" charset="2"/>
              <a:buNone/>
            </a:pPr>
            <a:endParaRPr lang="en-US" altLang="ar-JO" dirty="0"/>
          </a:p>
          <a:p>
            <a:pPr>
              <a:buFont typeface="Wingdings" panose="05000000000000000000" pitchFamily="2" charset="2"/>
              <a:buNone/>
            </a:pPr>
            <a:r>
              <a:rPr lang="en-US" altLang="ar-JO" dirty="0"/>
              <a:t>	Companies compete by producing and delivering new and different products and services by using the most sophisticated processes.</a:t>
            </a:r>
          </a:p>
          <a:p>
            <a:pPr>
              <a:buFont typeface="Wingdings" panose="05000000000000000000" pitchFamily="2" charset="2"/>
              <a:buNone/>
            </a:pPr>
            <a:r>
              <a:rPr lang="en-US" altLang="ar-JO" dirty="0"/>
              <a:t>	Examples: USA, United Kingdom, Japan, Republic of Korea. </a:t>
            </a:r>
          </a:p>
          <a:p>
            <a:pPr>
              <a:buFont typeface="Wingdings" panose="05000000000000000000" pitchFamily="2" charset="2"/>
              <a:buNone/>
            </a:pPr>
            <a:endParaRPr lang="en-US" altLang="ar-JO" dirty="0"/>
          </a:p>
        </p:txBody>
      </p:sp>
      <p:pic>
        <p:nvPicPr>
          <p:cNvPr id="8196" name="Picture 4" descr="The Healthcare Innovation Bubble: Making The Most Of The COVID 19 Crisis">
            <a:extLst>
              <a:ext uri="{FF2B5EF4-FFF2-40B4-BE49-F238E27FC236}">
                <a16:creationId xmlns:a16="http://schemas.microsoft.com/office/drawing/2014/main" id="{86B75A1A-84CC-4487-C446-5F18AAB951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514" y="1861597"/>
            <a:ext cx="5029200" cy="3637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3DABE09E-DCF2-B8F6-3410-9BE17B02E92A}"/>
              </a:ext>
            </a:extLst>
          </p:cNvPr>
          <p:cNvSpPr>
            <a:spLocks noGrp="1" noRot="1" noChangeArrowheads="1"/>
          </p:cNvSpPr>
          <p:nvPr>
            <p:ph type="title"/>
          </p:nvPr>
        </p:nvSpPr>
        <p:spPr>
          <a:xfrm>
            <a:off x="640080" y="974489"/>
            <a:ext cx="7208520" cy="1444752"/>
          </a:xfrm>
          <a:solidFill>
            <a:srgbClr val="0A1F61"/>
          </a:solidFill>
        </p:spPr>
        <p:txBody>
          <a:bodyPr vert="horz" lIns="88900" tIns="46038" rIns="88900" bIns="46038" rtlCol="0" anchor="b">
            <a:normAutofit/>
          </a:bodyPr>
          <a:lstStyle/>
          <a:p>
            <a:pPr>
              <a:defRPr/>
            </a:pPr>
            <a:r>
              <a:rPr lang="en-US" altLang="en-US" sz="4600" b="1" dirty="0">
                <a:solidFill>
                  <a:schemeClr val="bg1"/>
                </a:solidFill>
                <a:ea typeface="+mj-ea"/>
                <a:cs typeface="+mj-cs"/>
              </a:rPr>
              <a:t>Benefits of Entrepreneurship</a:t>
            </a:r>
          </a:p>
        </p:txBody>
      </p:sp>
      <p:sp>
        <p:nvSpPr>
          <p:cNvPr id="8195" name="Rectangle 3">
            <a:extLst>
              <a:ext uri="{FF2B5EF4-FFF2-40B4-BE49-F238E27FC236}">
                <a16:creationId xmlns:a16="http://schemas.microsoft.com/office/drawing/2014/main" id="{FD018120-AB3B-CB9F-34A5-4B39EEF6AD8E}"/>
              </a:ext>
            </a:extLst>
          </p:cNvPr>
          <p:cNvSpPr>
            <a:spLocks noGrp="1" noChangeArrowheads="1"/>
          </p:cNvSpPr>
          <p:nvPr>
            <p:ph idx="1"/>
          </p:nvPr>
        </p:nvSpPr>
        <p:spPr>
          <a:xfrm>
            <a:off x="640080" y="2909771"/>
            <a:ext cx="6453051" cy="3320668"/>
          </a:xfrm>
        </p:spPr>
        <p:txBody>
          <a:bodyPr vert="horz" lIns="88900" tIns="46038" rIns="88900" bIns="46038" rtlCol="0">
            <a:noAutofit/>
          </a:bodyPr>
          <a:lstStyle/>
          <a:p>
            <a:pPr marL="566738" indent="-457200">
              <a:spcBef>
                <a:spcPts val="1200"/>
              </a:spcBef>
            </a:pPr>
            <a:r>
              <a:rPr lang="en-US" altLang="ar-JO" sz="2400" dirty="0"/>
              <a:t>The opportunity to:</a:t>
            </a:r>
          </a:p>
          <a:p>
            <a:pPr marL="822325" lvl="1" indent="-457200">
              <a:spcBef>
                <a:spcPts val="1200"/>
              </a:spcBef>
            </a:pPr>
            <a:r>
              <a:rPr lang="en-US" altLang="ar-JO" dirty="0"/>
              <a:t>Create your own destiny.</a:t>
            </a:r>
          </a:p>
          <a:p>
            <a:pPr marL="822325" lvl="1" indent="-457200">
              <a:spcBef>
                <a:spcPts val="1200"/>
              </a:spcBef>
            </a:pPr>
            <a:r>
              <a:rPr lang="en-US" altLang="ar-JO" dirty="0"/>
              <a:t>Make a difference.</a:t>
            </a:r>
          </a:p>
          <a:p>
            <a:pPr marL="822325" lvl="1" indent="-457200">
              <a:spcBef>
                <a:spcPts val="1200"/>
              </a:spcBef>
            </a:pPr>
            <a:r>
              <a:rPr lang="en-US" altLang="ar-JO" dirty="0"/>
              <a:t>Reach your full potential.</a:t>
            </a:r>
          </a:p>
          <a:p>
            <a:pPr marL="822325" lvl="1" indent="-457200">
              <a:spcBef>
                <a:spcPts val="1200"/>
              </a:spcBef>
            </a:pPr>
            <a:r>
              <a:rPr lang="en-US" altLang="ar-JO" dirty="0"/>
              <a:t>Reap (</a:t>
            </a:r>
            <a:r>
              <a:rPr lang="ar-JO" altLang="ar-JO" dirty="0"/>
              <a:t>يجني</a:t>
            </a:r>
            <a:r>
              <a:rPr lang="en-US" altLang="ar-JO" dirty="0"/>
              <a:t>) impressive profits.</a:t>
            </a:r>
          </a:p>
          <a:p>
            <a:pPr marL="822325" lvl="1" indent="-457200">
              <a:spcBef>
                <a:spcPts val="1200"/>
              </a:spcBef>
            </a:pPr>
            <a:r>
              <a:rPr lang="en-US" altLang="ar-JO" dirty="0"/>
              <a:t>Contribute to society and to be recognized for your efforts.</a:t>
            </a:r>
          </a:p>
          <a:p>
            <a:pPr marL="822325" lvl="1" indent="-457200">
              <a:spcBef>
                <a:spcPts val="1200"/>
              </a:spcBef>
            </a:pPr>
            <a:r>
              <a:rPr lang="en-US" altLang="ar-JO" dirty="0"/>
              <a:t>Do what you enjoy and to have fun at it. </a:t>
            </a:r>
          </a:p>
        </p:txBody>
      </p:sp>
      <p:pic>
        <p:nvPicPr>
          <p:cNvPr id="34822" name="Picture 34821" descr="One in a crowd">
            <a:extLst>
              <a:ext uri="{FF2B5EF4-FFF2-40B4-BE49-F238E27FC236}">
                <a16:creationId xmlns:a16="http://schemas.microsoft.com/office/drawing/2014/main" id="{716A32EC-20F1-12F6-887E-FD1716C38579}"/>
              </a:ext>
            </a:extLst>
          </p:cNvPr>
          <p:cNvPicPr>
            <a:picLocks noChangeAspect="1"/>
          </p:cNvPicPr>
          <p:nvPr/>
        </p:nvPicPr>
        <p:blipFill rotWithShape="1">
          <a:blip r:embed="rId3"/>
          <a:srcRect l="16482" r="8291"/>
          <a:stretch/>
        </p:blipFill>
        <p:spPr>
          <a:xfrm>
            <a:off x="6740434" y="10"/>
            <a:ext cx="5450043"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2" name="Slide Number Placeholder 1">
            <a:extLst>
              <a:ext uri="{FF2B5EF4-FFF2-40B4-BE49-F238E27FC236}">
                <a16:creationId xmlns:a16="http://schemas.microsoft.com/office/drawing/2014/main" id="{F0937833-E017-ABA5-F97C-1352DB522276}"/>
              </a:ext>
            </a:extLst>
          </p:cNvPr>
          <p:cNvSpPr>
            <a:spLocks noGrp="1"/>
          </p:cNvSpPr>
          <p:nvPr>
            <p:ph type="sldNum" sz="quarter" idx="12"/>
          </p:nvPr>
        </p:nvSpPr>
        <p:spPr/>
        <p:txBody>
          <a:bodyPr/>
          <a:lstStyle/>
          <a:p>
            <a:fld id="{FDED41F8-FC0F-4085-8150-313B6CF05213}" type="slidenum">
              <a:rPr lang="en-US" smtClean="0"/>
              <a:t>34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wipe(left)">
                                      <p:cBhvr>
                                        <p:cTn id="7"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P spid="8195" grpId="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1026">
            <a:extLst>
              <a:ext uri="{FF2B5EF4-FFF2-40B4-BE49-F238E27FC236}">
                <a16:creationId xmlns:a16="http://schemas.microsoft.com/office/drawing/2014/main" id="{79038304-7415-4A0F-A93E-DF14BDD74361}"/>
              </a:ext>
            </a:extLst>
          </p:cNvPr>
          <p:cNvSpPr>
            <a:spLocks noGrp="1" noRot="1" noChangeArrowheads="1"/>
          </p:cNvSpPr>
          <p:nvPr>
            <p:ph type="title"/>
          </p:nvPr>
        </p:nvSpPr>
        <p:spPr>
          <a:xfrm>
            <a:off x="572493" y="238539"/>
            <a:ext cx="11018520" cy="1434415"/>
          </a:xfrm>
        </p:spPr>
        <p:txBody>
          <a:bodyPr vert="horz" lIns="88900" tIns="46038" rIns="88900" bIns="46038" rtlCol="0" anchor="b">
            <a:normAutofit/>
          </a:bodyPr>
          <a:lstStyle/>
          <a:p>
            <a:pPr>
              <a:defRPr/>
            </a:pPr>
            <a:r>
              <a:rPr lang="en-US" altLang="en-US" sz="5400" b="1"/>
              <a:t>Drawbacks of Entrepreneurship</a:t>
            </a:r>
          </a:p>
        </p:txBody>
      </p:sp>
      <p:sp>
        <p:nvSpPr>
          <p:cNvPr id="46083" name="Rectangle 1027">
            <a:extLst>
              <a:ext uri="{FF2B5EF4-FFF2-40B4-BE49-F238E27FC236}">
                <a16:creationId xmlns:a16="http://schemas.microsoft.com/office/drawing/2014/main" id="{3E96AD45-53D1-5718-73D9-9BF37EF7F3FE}"/>
              </a:ext>
            </a:extLst>
          </p:cNvPr>
          <p:cNvSpPr>
            <a:spLocks noGrp="1" noChangeArrowheads="1"/>
          </p:cNvSpPr>
          <p:nvPr>
            <p:ph idx="1"/>
          </p:nvPr>
        </p:nvSpPr>
        <p:spPr>
          <a:xfrm>
            <a:off x="572493" y="2071316"/>
            <a:ext cx="6713552" cy="4119172"/>
          </a:xfrm>
        </p:spPr>
        <p:txBody>
          <a:bodyPr vert="horz" lIns="88900" tIns="46038" rIns="88900" bIns="46038" rtlCol="0" anchor="t">
            <a:normAutofit/>
          </a:bodyPr>
          <a:lstStyle/>
          <a:p>
            <a:pPr marL="566738" indent="-457200"/>
            <a:r>
              <a:rPr lang="en-US" altLang="ar-JO" dirty="0"/>
              <a:t>Uncertainty of income</a:t>
            </a:r>
          </a:p>
          <a:p>
            <a:pPr marL="566738" indent="-457200">
              <a:buNone/>
            </a:pPr>
            <a:r>
              <a:rPr lang="en-US" altLang="ar-JO" dirty="0"/>
              <a:t>	The entrepreneur is the last one to be paid, as employees must be paid first</a:t>
            </a:r>
          </a:p>
          <a:p>
            <a:pPr marL="566738" indent="-457200"/>
            <a:r>
              <a:rPr lang="en-US" altLang="ar-JO" dirty="0"/>
              <a:t>Risk of losing your entire investment</a:t>
            </a:r>
          </a:p>
          <a:p>
            <a:pPr marL="566738" indent="-457200"/>
            <a:r>
              <a:rPr lang="en-US" altLang="ar-JO" dirty="0"/>
              <a:t>Long hours and hard work</a:t>
            </a:r>
          </a:p>
          <a:p>
            <a:pPr marL="566738" indent="-457200"/>
            <a:r>
              <a:rPr lang="en-US" altLang="ar-JO" dirty="0"/>
              <a:t>Lower quality of life until the business gets established</a:t>
            </a:r>
          </a:p>
          <a:p>
            <a:pPr marL="566738" indent="-457200"/>
            <a:r>
              <a:rPr lang="en-US" altLang="ar-JO" dirty="0"/>
              <a:t>High levels of stress</a:t>
            </a:r>
          </a:p>
        </p:txBody>
      </p:sp>
      <p:pic>
        <p:nvPicPr>
          <p:cNvPr id="30722" name="Picture 2" descr="Drawbacks Stock Photos, Royalty Free Drawbacks Images | Depositphotos">
            <a:extLst>
              <a:ext uri="{FF2B5EF4-FFF2-40B4-BE49-F238E27FC236}">
                <a16:creationId xmlns:a16="http://schemas.microsoft.com/office/drawing/2014/main" id="{294B5EB4-5A4F-6AFE-2D12-E86E35B55F5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696" r="11239"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35844" name="Slide Number Placeholder 3">
            <a:extLst>
              <a:ext uri="{FF2B5EF4-FFF2-40B4-BE49-F238E27FC236}">
                <a16:creationId xmlns:a16="http://schemas.microsoft.com/office/drawing/2014/main" id="{F2A0618C-7624-FD26-3AAE-A5F2F08C4134}"/>
              </a:ext>
            </a:extLst>
          </p:cNvPr>
          <p:cNvSpPr>
            <a:spLocks noGrp="1"/>
          </p:cNvSpPr>
          <p:nvPr>
            <p:ph type="sldNum" sz="quarter" idx="11"/>
          </p:nvPr>
        </p:nvSpPr>
        <p:spPr bwMode="auto">
          <a:xfrm>
            <a:off x="8610600"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spcAft>
                <a:spcPts val="600"/>
              </a:spcAft>
            </a:pPr>
            <a:r>
              <a:rPr lang="en-US" altLang="ar-JO" b="0"/>
              <a:t>1 - </a:t>
            </a:r>
            <a:fld id="{D5A7F1DF-E155-D447-8D45-1F6211868D1A}" type="slidenum">
              <a:rPr lang="en-US" altLang="ar-JO" b="0"/>
              <a:pPr>
                <a:spcAft>
                  <a:spcPts val="600"/>
                </a:spcAft>
              </a:pPr>
              <a:t>35</a:t>
            </a:fld>
            <a:endParaRPr lang="en-US" altLang="ar-JO" b="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wipe(left)">
                                      <p:cBhvr>
                                        <p:cTn id="7" dur="500"/>
                                        <p:tgtEl>
                                          <p:spTgt spid="46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7" name="Slide Number Placeholder 3">
            <a:extLst>
              <a:ext uri="{FF2B5EF4-FFF2-40B4-BE49-F238E27FC236}">
                <a16:creationId xmlns:a16="http://schemas.microsoft.com/office/drawing/2014/main" id="{C91199DD-63AB-C673-A75D-D64EACE6B0ED}"/>
              </a:ext>
            </a:extLst>
          </p:cNvPr>
          <p:cNvSpPr>
            <a:spLocks noGrp="1"/>
          </p:cNvSpPr>
          <p:nvPr>
            <p:ph type="sldNum" sz="quarter" idx="11"/>
          </p:nvPr>
        </p:nvSpPr>
        <p:spPr bwMode="auto">
          <a:xfrm>
            <a:off x="9753600" y="6338888"/>
            <a:ext cx="884238"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r>
              <a:rPr lang="en-US" altLang="ar-JO" b="0"/>
              <a:t>1 - </a:t>
            </a:r>
            <a:fld id="{C82DB207-5E0F-2647-BD5A-721CC7D259A9}" type="slidenum">
              <a:rPr lang="en-US" altLang="ar-JO" b="0"/>
              <a:pPr/>
              <a:t>36</a:t>
            </a:fld>
            <a:endParaRPr lang="en-US" altLang="ar-JO" b="0"/>
          </a:p>
        </p:txBody>
      </p:sp>
      <p:sp>
        <p:nvSpPr>
          <p:cNvPr id="24578" name="Rectangle 1026">
            <a:extLst>
              <a:ext uri="{FF2B5EF4-FFF2-40B4-BE49-F238E27FC236}">
                <a16:creationId xmlns:a16="http://schemas.microsoft.com/office/drawing/2014/main" id="{EC88E4E6-5D69-0D2D-76B2-8D4DB4A3E5D0}"/>
              </a:ext>
            </a:extLst>
          </p:cNvPr>
          <p:cNvSpPr>
            <a:spLocks noGrp="1" noRot="1" noChangeArrowheads="1"/>
          </p:cNvSpPr>
          <p:nvPr>
            <p:ph type="title"/>
          </p:nvPr>
        </p:nvSpPr>
        <p:spPr>
          <a:xfrm>
            <a:off x="2362575" y="403225"/>
            <a:ext cx="9144000" cy="914400"/>
          </a:xfrm>
        </p:spPr>
        <p:txBody>
          <a:bodyPr vert="horz" lIns="88900" tIns="46038" rIns="88900" bIns="46038" rtlCol="0" anchor="ctr">
            <a:noAutofit/>
          </a:bodyPr>
          <a:lstStyle/>
          <a:p>
            <a:pPr>
              <a:defRPr/>
            </a:pPr>
            <a:r>
              <a:rPr lang="en-US" altLang="en-US" sz="3600" b="1" dirty="0">
                <a:solidFill>
                  <a:srgbClr val="203E5F"/>
                </a:solidFill>
              </a:rPr>
              <a:t>Sources of Stress for Entrepreneurs</a:t>
            </a:r>
          </a:p>
        </p:txBody>
      </p:sp>
      <p:pic>
        <p:nvPicPr>
          <p:cNvPr id="36869" name="Picture 6">
            <a:extLst>
              <a:ext uri="{FF2B5EF4-FFF2-40B4-BE49-F238E27FC236}">
                <a16:creationId xmlns:a16="http://schemas.microsoft.com/office/drawing/2014/main" id="{20EAFB4F-A8C9-A249-0C14-5676A2A1E2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1600200"/>
            <a:ext cx="85344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E854FA8-C55F-DA44-6944-12AACFEDB13C}"/>
              </a:ext>
            </a:extLst>
          </p:cNvPr>
          <p:cNvSpPr>
            <a:spLocks noGrp="1"/>
          </p:cNvSpPr>
          <p:nvPr>
            <p:ph idx="1"/>
          </p:nvPr>
        </p:nvSpPr>
        <p:spPr/>
        <p:txBody>
          <a:bodyPr>
            <a:normAutofit fontScale="85000" lnSpcReduction="20000"/>
          </a:bodyPr>
          <a:lstStyle/>
          <a:p>
            <a:pPr marL="566738" indent="-457200">
              <a:lnSpc>
                <a:spcPct val="110000"/>
              </a:lnSpc>
              <a:spcBef>
                <a:spcPts val="1200"/>
              </a:spcBef>
              <a:buFont typeface="Wingdings" panose="05000000000000000000" pitchFamily="2" charset="2"/>
              <a:buChar char="ü"/>
              <a:defRPr/>
            </a:pPr>
            <a:r>
              <a:rPr lang="en-US" altLang="ar-JO" dirty="0"/>
              <a:t>Many people start their business in age of 24-44.</a:t>
            </a:r>
          </a:p>
          <a:p>
            <a:pPr marL="566738" indent="-457200">
              <a:lnSpc>
                <a:spcPct val="110000"/>
              </a:lnSpc>
              <a:spcBef>
                <a:spcPts val="1200"/>
              </a:spcBef>
              <a:buFont typeface="Wingdings" panose="05000000000000000000" pitchFamily="2" charset="2"/>
              <a:buChar char="ü"/>
              <a:defRPr/>
            </a:pPr>
            <a:r>
              <a:rPr lang="en-US" altLang="ar-JO" b="1" dirty="0">
                <a:solidFill>
                  <a:srgbClr val="C00000"/>
                </a:solidFill>
              </a:rPr>
              <a:t>Entrepreneurs as heroes</a:t>
            </a:r>
          </a:p>
          <a:p>
            <a:pPr marL="566738" indent="-457200">
              <a:lnSpc>
                <a:spcPct val="110000"/>
              </a:lnSpc>
              <a:spcBef>
                <a:spcPts val="1200"/>
              </a:spcBef>
              <a:buFont typeface="Wingdings" panose="05000000000000000000" pitchFamily="2" charset="2"/>
              <a:buChar char="ü"/>
              <a:defRPr/>
            </a:pPr>
            <a:r>
              <a:rPr lang="en-US" altLang="ar-JO" b="1" dirty="0">
                <a:solidFill>
                  <a:srgbClr val="C00000"/>
                </a:solidFill>
              </a:rPr>
              <a:t>Economic growth </a:t>
            </a:r>
            <a:r>
              <a:rPr lang="en-US" altLang="ar-JO" dirty="0"/>
              <a:t>that spanned most of the 80s created significant amount of wealth among people of this age group and many business opportunities.</a:t>
            </a:r>
          </a:p>
          <a:p>
            <a:pPr marL="566738" indent="-457200">
              <a:lnSpc>
                <a:spcPct val="110000"/>
              </a:lnSpc>
              <a:spcBef>
                <a:spcPts val="1200"/>
              </a:spcBef>
              <a:buFont typeface="Wingdings" panose="05000000000000000000" pitchFamily="2" charset="2"/>
              <a:buChar char="ü"/>
              <a:defRPr/>
            </a:pPr>
            <a:r>
              <a:rPr lang="en-US" altLang="ar-JO" b="1" dirty="0">
                <a:solidFill>
                  <a:srgbClr val="C00000"/>
                </a:solidFill>
              </a:rPr>
              <a:t>Shift to a service economy</a:t>
            </a:r>
          </a:p>
          <a:p>
            <a:pPr marL="566738" indent="-457200">
              <a:lnSpc>
                <a:spcPct val="110000"/>
              </a:lnSpc>
              <a:spcBef>
                <a:spcPts val="1200"/>
              </a:spcBef>
              <a:buNone/>
              <a:defRPr/>
            </a:pPr>
            <a:r>
              <a:rPr lang="en-US" altLang="ar-JO" dirty="0"/>
              <a:t>	In US service sector (low start-up cost) produce 80% of the jobs and 64% of </a:t>
            </a:r>
            <a:r>
              <a:rPr lang="en-US" altLang="ar-JO" b="1" dirty="0">
                <a:solidFill>
                  <a:srgbClr val="24A9E1"/>
                </a:solidFill>
              </a:rPr>
              <a:t>GDP (Gross Domestic Product</a:t>
            </a:r>
            <a:r>
              <a:rPr lang="en-US" altLang="ar-JO" dirty="0"/>
              <a:t>): </a:t>
            </a:r>
            <a:r>
              <a:rPr lang="en-US" dirty="0"/>
              <a:t>a monetary measure  of the market value of all final goods and services produced in a period (quarterly or yearly). Used to determine the economic performance of a whole country or region, and to make international comparisons.</a:t>
            </a:r>
          </a:p>
          <a:p>
            <a:pPr>
              <a:defRPr/>
            </a:pPr>
            <a:endParaRPr lang="en-US" dirty="0"/>
          </a:p>
        </p:txBody>
      </p:sp>
      <p:sp>
        <p:nvSpPr>
          <p:cNvPr id="3" name="Title 2">
            <a:extLst>
              <a:ext uri="{FF2B5EF4-FFF2-40B4-BE49-F238E27FC236}">
                <a16:creationId xmlns:a16="http://schemas.microsoft.com/office/drawing/2014/main" id="{F83086F2-57FE-0E31-167E-B4C8AB1F8D7A}"/>
              </a:ext>
            </a:extLst>
          </p:cNvPr>
          <p:cNvSpPr>
            <a:spLocks noGrp="1"/>
          </p:cNvSpPr>
          <p:nvPr>
            <p:ph type="title"/>
          </p:nvPr>
        </p:nvSpPr>
        <p:spPr>
          <a:xfrm>
            <a:off x="2327366" y="500062"/>
            <a:ext cx="10515600" cy="1325563"/>
          </a:xfrm>
        </p:spPr>
        <p:txBody>
          <a:bodyPr>
            <a:normAutofit/>
          </a:bodyPr>
          <a:lstStyle/>
          <a:p>
            <a:pPr>
              <a:defRPr/>
            </a:pPr>
            <a:r>
              <a:rPr lang="en-US" altLang="ar-JO" sz="3200" b="1" dirty="0">
                <a:solidFill>
                  <a:srgbClr val="203E5F"/>
                </a:solidFill>
                <a:latin typeface="+mn-lt"/>
              </a:rPr>
              <a:t>Demographic and environmental factors</a:t>
            </a:r>
            <a:br>
              <a:rPr lang="en-US" altLang="ar-JO" sz="3200" b="1" dirty="0">
                <a:solidFill>
                  <a:srgbClr val="203E5F"/>
                </a:solidFill>
                <a:latin typeface="+mn-lt"/>
              </a:rPr>
            </a:br>
            <a:endParaRPr lang="en-US" sz="3200" b="1" dirty="0">
              <a:solidFill>
                <a:srgbClr val="203E5F"/>
              </a:solidFill>
              <a:latin typeface="+mn-lt"/>
            </a:endParaRPr>
          </a:p>
        </p:txBody>
      </p:sp>
      <p:sp>
        <p:nvSpPr>
          <p:cNvPr id="39941" name="Slide Number Placeholder 4">
            <a:extLst>
              <a:ext uri="{FF2B5EF4-FFF2-40B4-BE49-F238E27FC236}">
                <a16:creationId xmlns:a16="http://schemas.microsoft.com/office/drawing/2014/main" id="{1CABFE59-5C61-7526-5CAC-012B3FB8C730}"/>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r>
              <a:rPr lang="en-US" altLang="ar-JO" b="0">
                <a:solidFill>
                  <a:schemeClr val="tx2"/>
                </a:solidFill>
              </a:rPr>
              <a:t>1 - </a:t>
            </a:r>
            <a:fld id="{6D4370F6-8BB2-A746-8D61-F7173AACEB1F}" type="slidenum">
              <a:rPr lang="en-US" altLang="ar-JO" b="0">
                <a:solidFill>
                  <a:schemeClr val="tx2"/>
                </a:solidFill>
              </a:rPr>
              <a:pPr/>
              <a:t>37</a:t>
            </a:fld>
            <a:endParaRPr lang="en-US" altLang="ar-JO" b="0">
              <a:solidFill>
                <a:schemeClr val="tx2"/>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83086F2-57FE-0E31-167E-B4C8AB1F8D7A}"/>
              </a:ext>
            </a:extLst>
          </p:cNvPr>
          <p:cNvSpPr>
            <a:spLocks noGrp="1"/>
          </p:cNvSpPr>
          <p:nvPr>
            <p:ph type="title"/>
          </p:nvPr>
        </p:nvSpPr>
        <p:spPr>
          <a:xfrm>
            <a:off x="279400" y="1967266"/>
            <a:ext cx="3378200" cy="2547257"/>
          </a:xfrm>
          <a:noFill/>
        </p:spPr>
        <p:txBody>
          <a:bodyPr vert="horz" lIns="91440" tIns="45720" rIns="91440" bIns="45720" rtlCol="0" anchor="ctr">
            <a:normAutofit/>
          </a:bodyPr>
          <a:lstStyle/>
          <a:p>
            <a:pPr algn="ctr">
              <a:defRPr/>
            </a:pPr>
            <a:r>
              <a:rPr lang="en-US" altLang="ar-JO" sz="3300" b="1" kern="1200" dirty="0">
                <a:solidFill>
                  <a:srgbClr val="203E5F"/>
                </a:solidFill>
                <a:latin typeface="+mn-lt"/>
                <a:ea typeface="+mj-ea"/>
                <a:cs typeface="+mj-cs"/>
              </a:rPr>
              <a:t>Demographic and environmental factors</a:t>
            </a:r>
            <a:br>
              <a:rPr lang="en-US" altLang="ar-JO" sz="3300" b="1" kern="1200" dirty="0">
                <a:solidFill>
                  <a:srgbClr val="203E5F"/>
                </a:solidFill>
                <a:latin typeface="+mn-lt"/>
                <a:ea typeface="+mj-ea"/>
                <a:cs typeface="+mj-cs"/>
              </a:rPr>
            </a:br>
            <a:endParaRPr lang="en-US" sz="3300" b="1" kern="1200" dirty="0">
              <a:solidFill>
                <a:srgbClr val="203E5F"/>
              </a:solidFill>
              <a:latin typeface="+mn-lt"/>
              <a:ea typeface="+mj-ea"/>
              <a:cs typeface="+mj-cs"/>
            </a:endParaRPr>
          </a:p>
        </p:txBody>
      </p:sp>
      <p:pic>
        <p:nvPicPr>
          <p:cNvPr id="106498" name="Picture 2" descr="3 Key US Small Business Statistics">
            <a:extLst>
              <a:ext uri="{FF2B5EF4-FFF2-40B4-BE49-F238E27FC236}">
                <a16:creationId xmlns:a16="http://schemas.microsoft.com/office/drawing/2014/main" id="{41D01F99-8930-32B9-8882-37F116F2403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27804" y="0"/>
            <a:ext cx="7494863" cy="6858000"/>
          </a:xfrm>
          <a:prstGeom prst="rect">
            <a:avLst/>
          </a:prstGeom>
          <a:noFill/>
          <a:extLst>
            <a:ext uri="{909E8E84-426E-40DD-AFC4-6F175D3DCCD1}">
              <a14:hiddenFill xmlns:a14="http://schemas.microsoft.com/office/drawing/2010/main">
                <a:solidFill>
                  <a:srgbClr val="FFFFFF"/>
                </a:solidFill>
              </a14:hiddenFill>
            </a:ext>
          </a:extLst>
        </p:spPr>
      </p:pic>
      <p:sp>
        <p:nvSpPr>
          <p:cNvPr id="39941" name="Slide Number Placeholder 4">
            <a:extLst>
              <a:ext uri="{FF2B5EF4-FFF2-40B4-BE49-F238E27FC236}">
                <a16:creationId xmlns:a16="http://schemas.microsoft.com/office/drawing/2014/main" id="{1CABFE59-5C61-7526-5CAC-012B3FB8C730}"/>
              </a:ext>
            </a:extLst>
          </p:cNvPr>
          <p:cNvSpPr>
            <a:spLocks noGrp="1"/>
          </p:cNvSpPr>
          <p:nvPr>
            <p:ph type="sldNum" sz="quarter" idx="11"/>
          </p:nvPr>
        </p:nvSpPr>
        <p:spPr bwMode="auto">
          <a:xfrm>
            <a:off x="11034184" y="6356350"/>
            <a:ext cx="514349"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fontScale="92500"/>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lgn="r">
              <a:spcAft>
                <a:spcPts val="600"/>
              </a:spcAft>
            </a:pPr>
            <a:r>
              <a:rPr lang="en-US" altLang="ar-JO" b="0">
                <a:solidFill>
                  <a:schemeClr val="tx1">
                    <a:alpha val="80000"/>
                  </a:schemeClr>
                </a:solidFill>
                <a:latin typeface="+mn-lt"/>
                <a:ea typeface="+mn-ea"/>
              </a:rPr>
              <a:t>1 - </a:t>
            </a:r>
            <a:fld id="{6D4370F6-8BB2-A746-8D61-F7173AACEB1F}" type="slidenum">
              <a:rPr lang="en-US" altLang="ar-JO" b="0">
                <a:solidFill>
                  <a:schemeClr val="tx1">
                    <a:alpha val="80000"/>
                  </a:schemeClr>
                </a:solidFill>
                <a:latin typeface="+mn-lt"/>
                <a:ea typeface="+mn-ea"/>
              </a:rPr>
              <a:pPr algn="r">
                <a:spcAft>
                  <a:spcPts val="600"/>
                </a:spcAft>
              </a:pPr>
              <a:t>38</a:t>
            </a:fld>
            <a:endParaRPr lang="en-US" altLang="ar-JO" b="0">
              <a:solidFill>
                <a:schemeClr val="tx1">
                  <a:alpha val="80000"/>
                </a:schemeClr>
              </a:solidFill>
              <a:latin typeface="+mn-lt"/>
              <a:ea typeface="+mn-ea"/>
            </a:endParaRPr>
          </a:p>
        </p:txBody>
      </p:sp>
    </p:spTree>
    <p:extLst>
      <p:ext uri="{BB962C8B-B14F-4D97-AF65-F5344CB8AC3E}">
        <p14:creationId xmlns:p14="http://schemas.microsoft.com/office/powerpoint/2010/main" val="20094716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1">
            <a:extLst>
              <a:ext uri="{FF2B5EF4-FFF2-40B4-BE49-F238E27FC236}">
                <a16:creationId xmlns:a16="http://schemas.microsoft.com/office/drawing/2014/main" id="{C0E91065-4635-9265-2C9F-A5F6AE7CC5C2}"/>
              </a:ext>
            </a:extLst>
          </p:cNvPr>
          <p:cNvSpPr>
            <a:spLocks noGrp="1"/>
          </p:cNvSpPr>
          <p:nvPr>
            <p:ph idx="1"/>
          </p:nvPr>
        </p:nvSpPr>
        <p:spPr/>
        <p:txBody>
          <a:bodyPr>
            <a:normAutofit/>
          </a:bodyPr>
          <a:lstStyle/>
          <a:p>
            <a:pPr marL="566738" indent="-457200">
              <a:spcBef>
                <a:spcPts val="1200"/>
              </a:spcBef>
              <a:buFont typeface="Wingdings" pitchFamily="2" charset="2"/>
              <a:buChar char="ü"/>
            </a:pPr>
            <a:r>
              <a:rPr lang="en-US" altLang="ar-JO" b="1" dirty="0">
                <a:solidFill>
                  <a:srgbClr val="C00000"/>
                </a:solidFill>
              </a:rPr>
              <a:t>Technology advancements</a:t>
            </a:r>
            <a:r>
              <a:rPr lang="en-US" altLang="ar-JO" dirty="0"/>
              <a:t>: Technology has changed the ways to do business, such as computers, voice mail, e-commerce, fax,…..</a:t>
            </a:r>
          </a:p>
          <a:p>
            <a:pPr marL="566738" indent="-457200">
              <a:spcBef>
                <a:spcPts val="1200"/>
              </a:spcBef>
              <a:buFont typeface="Wingdings" pitchFamily="2" charset="2"/>
              <a:buChar char="ü"/>
            </a:pPr>
            <a:r>
              <a:rPr lang="en-US" altLang="ar-JO" b="1" dirty="0">
                <a:solidFill>
                  <a:srgbClr val="C00000"/>
                </a:solidFill>
              </a:rPr>
              <a:t>Independent lifestyle</a:t>
            </a:r>
          </a:p>
          <a:p>
            <a:pPr marL="566738" indent="-457200">
              <a:spcBef>
                <a:spcPts val="1200"/>
              </a:spcBef>
              <a:buFont typeface="Wingdings" pitchFamily="2" charset="2"/>
              <a:buChar char="ü"/>
            </a:pPr>
            <a:r>
              <a:rPr lang="en-US" altLang="ar-JO" b="1" dirty="0">
                <a:solidFill>
                  <a:srgbClr val="C00000"/>
                </a:solidFill>
              </a:rPr>
              <a:t>The Internet </a:t>
            </a:r>
            <a:r>
              <a:rPr lang="en-US" altLang="ar-JO" dirty="0"/>
              <a:t>(www), cloud computing, and mobile marketing. </a:t>
            </a:r>
            <a:r>
              <a:rPr lang="en-US" altLang="ar-JO" b="1" i="1" dirty="0"/>
              <a:t>Cloud computing: </a:t>
            </a:r>
            <a:r>
              <a:rPr lang="en-US" altLang="ar-JO" dirty="0"/>
              <a:t>Internet-based subscription or pay-per-use software services that allow business owners to use a variety of business applications, from database management and inventory control to customer relationship management and accounting.</a:t>
            </a:r>
          </a:p>
          <a:p>
            <a:pPr marL="566738" indent="-457200">
              <a:spcBef>
                <a:spcPts val="1200"/>
              </a:spcBef>
              <a:buFont typeface="Wingdings" pitchFamily="2" charset="2"/>
              <a:buChar char="ü"/>
            </a:pPr>
            <a:r>
              <a:rPr lang="en-US" altLang="ar-JO" b="1" dirty="0">
                <a:solidFill>
                  <a:srgbClr val="C00000"/>
                </a:solidFill>
              </a:rPr>
              <a:t>International opportunities</a:t>
            </a:r>
          </a:p>
          <a:p>
            <a:pPr marL="566738" indent="-457200">
              <a:spcBef>
                <a:spcPts val="1200"/>
              </a:spcBef>
              <a:buFont typeface="Wingdings" pitchFamily="2" charset="2"/>
              <a:buChar char="ü"/>
            </a:pPr>
            <a:endParaRPr lang="en-US" altLang="ar-JO" dirty="0"/>
          </a:p>
          <a:p>
            <a:pPr marL="566738" indent="-457200">
              <a:spcBef>
                <a:spcPts val="1200"/>
              </a:spcBef>
              <a:buFont typeface="Wingdings" pitchFamily="2" charset="2"/>
              <a:buChar char="ü"/>
            </a:pPr>
            <a:endParaRPr lang="en-US" altLang="ar-JO" dirty="0"/>
          </a:p>
          <a:p>
            <a:pPr marL="566738" indent="-457200">
              <a:spcBef>
                <a:spcPts val="1200"/>
              </a:spcBef>
              <a:buFont typeface="Wingdings" pitchFamily="2" charset="2"/>
              <a:buChar char="ü"/>
            </a:pPr>
            <a:endParaRPr lang="en-US" altLang="ar-JO" dirty="0"/>
          </a:p>
          <a:p>
            <a:pPr marL="566738" indent="-457200"/>
            <a:endParaRPr lang="ar-JO" altLang="en-SA" dirty="0"/>
          </a:p>
        </p:txBody>
      </p:sp>
      <p:sp>
        <p:nvSpPr>
          <p:cNvPr id="41989" name="Slide Number Placeholder 4">
            <a:extLst>
              <a:ext uri="{FF2B5EF4-FFF2-40B4-BE49-F238E27FC236}">
                <a16:creationId xmlns:a16="http://schemas.microsoft.com/office/drawing/2014/main" id="{3C4C77C1-C523-1838-4F35-537F11605E34}"/>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r>
              <a:rPr lang="en-US" altLang="ar-JO" b="0">
                <a:solidFill>
                  <a:schemeClr val="tx2"/>
                </a:solidFill>
              </a:rPr>
              <a:t>1 - </a:t>
            </a:r>
            <a:fld id="{065166EC-CCFF-7944-9E5A-BBC75FE5DF82}" type="slidenum">
              <a:rPr lang="en-US" altLang="ar-JO" b="0">
                <a:solidFill>
                  <a:schemeClr val="tx2"/>
                </a:solidFill>
              </a:rPr>
              <a:pPr/>
              <a:t>39</a:t>
            </a:fld>
            <a:endParaRPr lang="en-US" altLang="ar-JO" b="0">
              <a:solidFill>
                <a:schemeClr val="tx2"/>
              </a:solidFill>
            </a:endParaRPr>
          </a:p>
        </p:txBody>
      </p:sp>
      <p:sp>
        <p:nvSpPr>
          <p:cNvPr id="5" name="Title 2">
            <a:extLst>
              <a:ext uri="{FF2B5EF4-FFF2-40B4-BE49-F238E27FC236}">
                <a16:creationId xmlns:a16="http://schemas.microsoft.com/office/drawing/2014/main" id="{FB6EACEA-9A61-8F05-C9AF-E022E457E424}"/>
              </a:ext>
            </a:extLst>
          </p:cNvPr>
          <p:cNvSpPr txBox="1">
            <a:spLocks/>
          </p:cNvSpPr>
          <p:nvPr/>
        </p:nvSpPr>
        <p:spPr>
          <a:xfrm>
            <a:off x="2327366" y="5000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ar-JO" sz="3200" b="1" dirty="0">
                <a:solidFill>
                  <a:srgbClr val="203E5F"/>
                </a:solidFill>
                <a:latin typeface="+mn-lt"/>
              </a:rPr>
              <a:t>Demographic and environmental factors</a:t>
            </a:r>
            <a:br>
              <a:rPr lang="en-US" altLang="ar-JO" sz="3200" b="1" dirty="0">
                <a:solidFill>
                  <a:srgbClr val="203E5F"/>
                </a:solidFill>
                <a:latin typeface="+mn-lt"/>
              </a:rPr>
            </a:br>
            <a:endParaRPr lang="en-US" sz="3200" b="1" dirty="0">
              <a:solidFill>
                <a:srgbClr val="203E5F"/>
              </a:solidFill>
              <a:latin typeface="+mn-l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9" name="Rectangle 3">
            <a:extLst>
              <a:ext uri="{FF2B5EF4-FFF2-40B4-BE49-F238E27FC236}">
                <a16:creationId xmlns:a16="http://schemas.microsoft.com/office/drawing/2014/main" id="{7257C9D8-3EA0-6D9B-76DA-2B1ED0E14F32}"/>
              </a:ext>
            </a:extLst>
          </p:cNvPr>
          <p:cNvSpPr>
            <a:spLocks noGrp="1" noChangeArrowheads="1"/>
          </p:cNvSpPr>
          <p:nvPr>
            <p:ph idx="1"/>
          </p:nvPr>
        </p:nvSpPr>
        <p:spPr>
          <a:xfrm>
            <a:off x="477235" y="2393405"/>
            <a:ext cx="5034565" cy="4211638"/>
          </a:xfrm>
        </p:spPr>
        <p:txBody>
          <a:bodyPr vert="horz" lIns="88900" tIns="46038" rIns="88900" bIns="46038" rtlCol="0">
            <a:normAutofit/>
          </a:bodyPr>
          <a:lstStyle/>
          <a:p>
            <a:pPr>
              <a:lnSpc>
                <a:spcPct val="85000"/>
              </a:lnSpc>
              <a:spcBef>
                <a:spcPts val="1200"/>
              </a:spcBef>
            </a:pPr>
            <a:r>
              <a:rPr lang="en-US" altLang="ar-JO" sz="3200" dirty="0"/>
              <a:t>Young entrepreneurs</a:t>
            </a:r>
          </a:p>
          <a:p>
            <a:pPr>
              <a:lnSpc>
                <a:spcPct val="85000"/>
              </a:lnSpc>
              <a:spcBef>
                <a:spcPts val="1200"/>
              </a:spcBef>
            </a:pPr>
            <a:r>
              <a:rPr lang="en-US" altLang="ar-JO" sz="3200" dirty="0"/>
              <a:t>Women entrepreneurs</a:t>
            </a:r>
          </a:p>
          <a:p>
            <a:pPr>
              <a:lnSpc>
                <a:spcPct val="85000"/>
              </a:lnSpc>
              <a:spcBef>
                <a:spcPts val="1200"/>
              </a:spcBef>
            </a:pPr>
            <a:r>
              <a:rPr lang="en-US" altLang="ar-JO" sz="3200" dirty="0"/>
              <a:t>Minority-owned enterprises</a:t>
            </a:r>
          </a:p>
          <a:p>
            <a:pPr>
              <a:lnSpc>
                <a:spcPct val="85000"/>
              </a:lnSpc>
              <a:spcBef>
                <a:spcPts val="1200"/>
              </a:spcBef>
            </a:pPr>
            <a:r>
              <a:rPr lang="en-US" altLang="ar-JO" sz="3200" dirty="0"/>
              <a:t>Immigrant entrepreneurs</a:t>
            </a:r>
          </a:p>
          <a:p>
            <a:pPr>
              <a:lnSpc>
                <a:spcPct val="85000"/>
              </a:lnSpc>
              <a:spcBef>
                <a:spcPts val="1200"/>
              </a:spcBef>
            </a:pPr>
            <a:r>
              <a:rPr lang="en-US" altLang="ar-JO" sz="3200" dirty="0"/>
              <a:t>Part-time entrepreneurs</a:t>
            </a:r>
          </a:p>
          <a:p>
            <a:pPr>
              <a:lnSpc>
                <a:spcPct val="85000"/>
              </a:lnSpc>
              <a:spcBef>
                <a:spcPts val="1200"/>
              </a:spcBef>
            </a:pPr>
            <a:endParaRPr lang="en-US" altLang="ar-JO" sz="3200" dirty="0"/>
          </a:p>
          <a:p>
            <a:pPr>
              <a:lnSpc>
                <a:spcPct val="85000"/>
              </a:lnSpc>
              <a:spcBef>
                <a:spcPts val="1200"/>
              </a:spcBef>
            </a:pPr>
            <a:endParaRPr lang="en-US" altLang="ar-JO" sz="3200" dirty="0"/>
          </a:p>
          <a:p>
            <a:pPr>
              <a:lnSpc>
                <a:spcPct val="85000"/>
              </a:lnSpc>
              <a:spcBef>
                <a:spcPts val="1200"/>
              </a:spcBef>
            </a:pPr>
            <a:endParaRPr lang="en-US" altLang="ar-JO" sz="3200" dirty="0"/>
          </a:p>
          <a:p>
            <a:pPr>
              <a:lnSpc>
                <a:spcPct val="85000"/>
              </a:lnSpc>
              <a:spcBef>
                <a:spcPts val="1200"/>
              </a:spcBef>
            </a:pPr>
            <a:endParaRPr lang="en-US" altLang="ar-JO" sz="3200" dirty="0"/>
          </a:p>
        </p:txBody>
      </p:sp>
      <p:sp>
        <p:nvSpPr>
          <p:cNvPr id="47108" name="Slide Number Placeholder 3">
            <a:extLst>
              <a:ext uri="{FF2B5EF4-FFF2-40B4-BE49-F238E27FC236}">
                <a16:creationId xmlns:a16="http://schemas.microsoft.com/office/drawing/2014/main" id="{BDA45573-FE39-0417-E17A-0AC2D865D559}"/>
              </a:ext>
            </a:extLst>
          </p:cNvPr>
          <p:cNvSpPr>
            <a:spLocks noGrp="1"/>
          </p:cNvSpPr>
          <p:nvPr>
            <p:ph type="sldNum" sz="quarter" idx="11"/>
          </p:nvPr>
        </p:nvSpPr>
        <p:spPr bwMode="auto">
          <a:xfrm>
            <a:off x="9753600" y="6338888"/>
            <a:ext cx="884238"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r>
              <a:rPr lang="en-US" altLang="ar-JO" b="0"/>
              <a:t>1 - </a:t>
            </a:r>
            <a:fld id="{9477E3A1-D9B1-7343-992D-CDF302D59767}" type="slidenum">
              <a:rPr lang="en-US" altLang="ar-JO" b="0"/>
              <a:pPr/>
              <a:t>40</a:t>
            </a:fld>
            <a:endParaRPr lang="en-US" altLang="ar-JO" b="0"/>
          </a:p>
        </p:txBody>
      </p:sp>
      <p:sp>
        <p:nvSpPr>
          <p:cNvPr id="30722" name="Rectangle 2">
            <a:extLst>
              <a:ext uri="{FF2B5EF4-FFF2-40B4-BE49-F238E27FC236}">
                <a16:creationId xmlns:a16="http://schemas.microsoft.com/office/drawing/2014/main" id="{13EED547-D9C6-DD06-012F-B77C862990E7}"/>
              </a:ext>
            </a:extLst>
          </p:cNvPr>
          <p:cNvSpPr>
            <a:spLocks noGrp="1" noRot="1" noChangeArrowheads="1"/>
          </p:cNvSpPr>
          <p:nvPr>
            <p:ph type="title"/>
          </p:nvPr>
        </p:nvSpPr>
        <p:spPr>
          <a:xfrm>
            <a:off x="477235" y="609600"/>
            <a:ext cx="8839200" cy="779463"/>
          </a:xfrm>
        </p:spPr>
        <p:txBody>
          <a:bodyPr vert="horz" lIns="88900" tIns="46038" rIns="88900" bIns="46038" rtlCol="0" anchor="ctr">
            <a:noAutofit/>
          </a:bodyPr>
          <a:lstStyle/>
          <a:p>
            <a:pPr>
              <a:defRPr/>
            </a:pPr>
            <a:r>
              <a:rPr lang="en-US" altLang="en-US" sz="3200" b="1" dirty="0">
                <a:solidFill>
                  <a:srgbClr val="203E5F"/>
                </a:solidFill>
                <a:latin typeface="+mn-lt"/>
                <a:ea typeface="+mj-ea"/>
                <a:cs typeface="+mj-cs"/>
              </a:rPr>
              <a:t>The Cultural Diversity of Entrepreneurship</a:t>
            </a:r>
          </a:p>
        </p:txBody>
      </p:sp>
      <p:pic>
        <p:nvPicPr>
          <p:cNvPr id="48130" name="Picture 2" descr="Young Arabs strongly favor women driving — but Saudis say more should be  done on female empowerment | Arab News">
            <a:extLst>
              <a:ext uri="{FF2B5EF4-FFF2-40B4-BE49-F238E27FC236}">
                <a16:creationId xmlns:a16="http://schemas.microsoft.com/office/drawing/2014/main" id="{078B5958-0B69-8A1D-9298-723919AA9D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1762" y="276734"/>
            <a:ext cx="3154965" cy="1729865"/>
          </a:xfrm>
          <a:prstGeom prst="ellipse">
            <a:avLst/>
          </a:prstGeom>
          <a:noFill/>
          <a:extLst>
            <a:ext uri="{909E8E84-426E-40DD-AFC4-6F175D3DCCD1}">
              <a14:hiddenFill xmlns:a14="http://schemas.microsoft.com/office/drawing/2010/main">
                <a:solidFill>
                  <a:srgbClr val="FFFFFF"/>
                </a:solidFill>
              </a14:hiddenFill>
            </a:ext>
          </a:extLst>
        </p:spPr>
      </p:pic>
      <p:pic>
        <p:nvPicPr>
          <p:cNvPr id="2" name="Picture 2" descr="Female workforce participation rises to 33.6% in Saudi Arabia in Q1 2022:  Report | Arab News">
            <a:extLst>
              <a:ext uri="{FF2B5EF4-FFF2-40B4-BE49-F238E27FC236}">
                <a16:creationId xmlns:a16="http://schemas.microsoft.com/office/drawing/2014/main" id="{47476356-0D0C-D611-E191-731FC2F62F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8727" y="2250530"/>
            <a:ext cx="6474393" cy="39978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wipe(left)">
                                      <p:cBhvr>
                                        <p:cTn id="7"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69B3BA-0123-DAB8-B98B-D8C31F7B1244}"/>
              </a:ext>
            </a:extLst>
          </p:cNvPr>
          <p:cNvSpPr>
            <a:spLocks noGrp="1"/>
          </p:cNvSpPr>
          <p:nvPr>
            <p:ph idx="1"/>
          </p:nvPr>
        </p:nvSpPr>
        <p:spPr>
          <a:xfrm>
            <a:off x="812801" y="1507067"/>
            <a:ext cx="9082734" cy="4301066"/>
          </a:xfrm>
        </p:spPr>
        <p:txBody>
          <a:bodyPr>
            <a:normAutofit fontScale="92500" lnSpcReduction="10000"/>
          </a:bodyPr>
          <a:lstStyle/>
          <a:p>
            <a:pPr algn="l">
              <a:lnSpc>
                <a:spcPct val="120000"/>
              </a:lnSpc>
            </a:pPr>
            <a:r>
              <a:rPr lang="en-US" sz="2000" b="1" i="0" u="none" strike="noStrike" dirty="0">
                <a:solidFill>
                  <a:srgbClr val="292929"/>
                </a:solidFill>
                <a:effectLst/>
                <a:latin typeface="Arial" panose="020B0604020202020204" pitchFamily="34" charset="0"/>
              </a:rPr>
              <a:t>In its bid to fulfill Vision 2030, the Kingdom of Saudi Arabia has been encouraging more women to join the workforce and take up leadership roles. Hence, </a:t>
            </a:r>
            <a:r>
              <a:rPr lang="en-US" sz="2000" b="1" i="0" u="none" strike="noStrike" dirty="0">
                <a:solidFill>
                  <a:srgbClr val="24A9E1"/>
                </a:solidFill>
                <a:effectLst/>
                <a:latin typeface="Arial" panose="020B0604020202020204" pitchFamily="34" charset="0"/>
              </a:rPr>
              <a:t>it should come to no surprise that commercial registrations by woman had jumped to 112% over the past six years</a:t>
            </a:r>
            <a:r>
              <a:rPr lang="en-US" sz="2000" b="1" i="0" u="none" strike="noStrike" dirty="0">
                <a:solidFill>
                  <a:srgbClr val="292929"/>
                </a:solidFill>
                <a:effectLst/>
                <a:latin typeface="Arial" panose="020B0604020202020204" pitchFamily="34" charset="0"/>
              </a:rPr>
              <a:t>.</a:t>
            </a:r>
            <a:br>
              <a:rPr lang="en-US" sz="2000" b="1" i="0" u="none" strike="noStrike" dirty="0">
                <a:solidFill>
                  <a:srgbClr val="292929"/>
                </a:solidFill>
                <a:effectLst/>
                <a:latin typeface="Arial" panose="020B0604020202020204" pitchFamily="34" charset="0"/>
              </a:rPr>
            </a:br>
            <a:br>
              <a:rPr lang="en-US" sz="2000" b="1" i="0" u="none" strike="noStrike" dirty="0">
                <a:solidFill>
                  <a:srgbClr val="292929"/>
                </a:solidFill>
                <a:effectLst/>
                <a:latin typeface="Arial" panose="020B0604020202020204" pitchFamily="34" charset="0"/>
              </a:rPr>
            </a:br>
            <a:r>
              <a:rPr lang="en-US" sz="2000" b="1" i="0" u="none" strike="noStrike" dirty="0">
                <a:solidFill>
                  <a:srgbClr val="292929"/>
                </a:solidFill>
                <a:effectLst/>
                <a:latin typeface="Arial" panose="020B0604020202020204" pitchFamily="34" charset="0"/>
              </a:rPr>
              <a:t>Indeed, in 2021, it was revealed that the Kingdom's ministry of commerce had issued a total of 139,754 commercial records. In contrast, there were just 65,912 records in 2015. The total number of commercial registrations were said to have reached 817,930. In fact, the record numbers are an indication of just how much women are now part of the workforce across the Kingdom. According to statistics by Brookings, women only made up around 15% of the workforce in 2014, with that number jumping to around 33% by 2020.</a:t>
            </a:r>
            <a:endParaRPr lang="en-SA" sz="2000" b="1" dirty="0"/>
          </a:p>
        </p:txBody>
      </p:sp>
      <p:sp>
        <p:nvSpPr>
          <p:cNvPr id="5" name="TextBox 4">
            <a:extLst>
              <a:ext uri="{FF2B5EF4-FFF2-40B4-BE49-F238E27FC236}">
                <a16:creationId xmlns:a16="http://schemas.microsoft.com/office/drawing/2014/main" id="{025A2C6D-59DD-F27F-A095-32E0923F49E0}"/>
              </a:ext>
            </a:extLst>
          </p:cNvPr>
          <p:cNvSpPr txBox="1"/>
          <p:nvPr/>
        </p:nvSpPr>
        <p:spPr>
          <a:xfrm>
            <a:off x="5444068" y="5604936"/>
            <a:ext cx="6747932" cy="523220"/>
          </a:xfrm>
          <a:prstGeom prst="rect">
            <a:avLst/>
          </a:prstGeom>
          <a:noFill/>
        </p:spPr>
        <p:txBody>
          <a:bodyPr wrap="square">
            <a:spAutoFit/>
          </a:bodyPr>
          <a:lstStyle/>
          <a:p>
            <a:r>
              <a:rPr lang="en-SA" sz="1400" dirty="0"/>
              <a:t>https://www.abouther.com/node/46931/people/features/112-increase-commercial-registrations-saudi-women-over-last-six-years</a:t>
            </a:r>
          </a:p>
        </p:txBody>
      </p:sp>
      <p:pic>
        <p:nvPicPr>
          <p:cNvPr id="104450" name="Picture 2" descr="Meet The Saudi Entrepreneur Elected to Asharqia Chamber's Board of  Directors | About Her">
            <a:extLst>
              <a:ext uri="{FF2B5EF4-FFF2-40B4-BE49-F238E27FC236}">
                <a16:creationId xmlns:a16="http://schemas.microsoft.com/office/drawing/2014/main" id="{77986FF2-CA78-D309-2AE0-73D528313D6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023" t="14148" r="12537"/>
          <a:stretch/>
        </p:blipFill>
        <p:spPr bwMode="auto">
          <a:xfrm>
            <a:off x="9584267" y="130546"/>
            <a:ext cx="2404534" cy="2714254"/>
          </a:xfrm>
          <a:prstGeom prst="ellipse">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DBB57EF5-C36A-FB05-A0A6-CB054CFF43A3}"/>
              </a:ext>
            </a:extLst>
          </p:cNvPr>
          <p:cNvSpPr>
            <a:spLocks noGrp="1"/>
          </p:cNvSpPr>
          <p:nvPr>
            <p:ph type="title"/>
          </p:nvPr>
        </p:nvSpPr>
        <p:spPr>
          <a:xfrm>
            <a:off x="2457994" y="674914"/>
            <a:ext cx="8229600" cy="731838"/>
          </a:xfrm>
        </p:spPr>
        <p:txBody>
          <a:bodyPr>
            <a:noAutofit/>
          </a:bodyPr>
          <a:lstStyle/>
          <a:p>
            <a:pPr>
              <a:defRPr/>
            </a:pPr>
            <a:r>
              <a:rPr lang="en-US" sz="3600" b="1" dirty="0">
                <a:solidFill>
                  <a:srgbClr val="203E5F"/>
                </a:solidFill>
              </a:rPr>
              <a:t>Women-Owned Businesses</a:t>
            </a:r>
            <a:br>
              <a:rPr lang="en-US" sz="3200" b="1" dirty="0">
                <a:solidFill>
                  <a:srgbClr val="203E5F"/>
                </a:solidFill>
                <a:ea typeface="+mj-ea"/>
                <a:cs typeface="+mj-cs"/>
              </a:rPr>
            </a:br>
            <a:endParaRPr lang="en-US" sz="3200" b="1" dirty="0">
              <a:solidFill>
                <a:srgbClr val="203E5F"/>
              </a:solidFill>
              <a:ea typeface="+mj-ea"/>
              <a:cs typeface="+mj-cs"/>
            </a:endParaRPr>
          </a:p>
        </p:txBody>
      </p:sp>
      <p:sp>
        <p:nvSpPr>
          <p:cNvPr id="2" name="Slide Number Placeholder 1">
            <a:extLst>
              <a:ext uri="{FF2B5EF4-FFF2-40B4-BE49-F238E27FC236}">
                <a16:creationId xmlns:a16="http://schemas.microsoft.com/office/drawing/2014/main" id="{CCCEC83D-8CBD-23B1-23F3-738B9A7DEDB8}"/>
              </a:ext>
            </a:extLst>
          </p:cNvPr>
          <p:cNvSpPr>
            <a:spLocks noGrp="1"/>
          </p:cNvSpPr>
          <p:nvPr>
            <p:ph type="sldNum" sz="quarter" idx="12"/>
          </p:nvPr>
        </p:nvSpPr>
        <p:spPr/>
        <p:txBody>
          <a:bodyPr/>
          <a:lstStyle/>
          <a:p>
            <a:fld id="{FDED41F8-FC0F-4085-8150-313B6CF05213}" type="slidenum">
              <a:rPr lang="en-US" smtClean="0"/>
              <a:t>41</a:t>
            </a:fld>
            <a:endParaRPr lang="en-US"/>
          </a:p>
        </p:txBody>
      </p:sp>
    </p:spTree>
    <p:extLst>
      <p:ext uri="{BB962C8B-B14F-4D97-AF65-F5344CB8AC3E}">
        <p14:creationId xmlns:p14="http://schemas.microsoft.com/office/powerpoint/2010/main" val="29012174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7" name="Rectangle 3">
            <a:extLst>
              <a:ext uri="{FF2B5EF4-FFF2-40B4-BE49-F238E27FC236}">
                <a16:creationId xmlns:a16="http://schemas.microsoft.com/office/drawing/2014/main" id="{BCACE673-192F-AE89-1785-F36F71166795}"/>
              </a:ext>
            </a:extLst>
          </p:cNvPr>
          <p:cNvSpPr>
            <a:spLocks noGrp="1" noChangeArrowheads="1"/>
          </p:cNvSpPr>
          <p:nvPr>
            <p:ph idx="1"/>
          </p:nvPr>
        </p:nvSpPr>
        <p:spPr>
          <a:xfrm>
            <a:off x="1697325" y="1557602"/>
            <a:ext cx="10205962" cy="4503738"/>
          </a:xfrm>
        </p:spPr>
        <p:txBody>
          <a:bodyPr vert="horz" lIns="88900" tIns="46038" rIns="88900" bIns="46038" rtlCol="0">
            <a:noAutofit/>
          </a:bodyPr>
          <a:lstStyle/>
          <a:p>
            <a:pPr>
              <a:lnSpc>
                <a:spcPct val="85000"/>
              </a:lnSpc>
              <a:spcBef>
                <a:spcPts val="1200"/>
              </a:spcBef>
              <a:defRPr/>
            </a:pPr>
            <a:r>
              <a:rPr lang="en-US" altLang="ar-JO" sz="4000" dirty="0">
                <a:ea typeface="ＭＳ Ｐゴシック" panose="020B0600070205080204" pitchFamily="34" charset="-128"/>
              </a:rPr>
              <a:t>Home-based businesses</a:t>
            </a:r>
          </a:p>
          <a:p>
            <a:pPr>
              <a:lnSpc>
                <a:spcPct val="85000"/>
              </a:lnSpc>
              <a:spcBef>
                <a:spcPts val="1200"/>
              </a:spcBef>
              <a:defRPr/>
            </a:pPr>
            <a:r>
              <a:rPr lang="en-US" altLang="ar-JO" sz="4000" dirty="0">
                <a:ea typeface="ＭＳ Ｐゴシック" panose="020B0600070205080204" pitchFamily="34" charset="-128"/>
              </a:rPr>
              <a:t>Family businesses</a:t>
            </a:r>
          </a:p>
          <a:p>
            <a:pPr>
              <a:lnSpc>
                <a:spcPct val="85000"/>
              </a:lnSpc>
              <a:spcBef>
                <a:spcPts val="1200"/>
              </a:spcBef>
              <a:defRPr/>
            </a:pPr>
            <a:r>
              <a:rPr lang="en-US" altLang="ar-JO" sz="4000" dirty="0" err="1">
                <a:ea typeface="ＭＳ Ｐゴシック" panose="020B0600070205080204" pitchFamily="34" charset="-128"/>
              </a:rPr>
              <a:t>Copreneurs</a:t>
            </a:r>
            <a:r>
              <a:rPr lang="en-US" altLang="ar-JO" sz="4000" dirty="0">
                <a:ea typeface="ＭＳ Ｐゴシック" panose="020B0600070205080204" pitchFamily="34" charset="-128"/>
              </a:rPr>
              <a:t>: </a:t>
            </a:r>
            <a:r>
              <a:rPr lang="en-US" sz="3600" dirty="0">
                <a:ea typeface="ＭＳ Ｐゴシック" pitchFamily="-103" charset="-128"/>
              </a:rPr>
              <a:t>entrepreneurial couples who work together as co-owners of their businesses.</a:t>
            </a:r>
          </a:p>
          <a:p>
            <a:pPr>
              <a:lnSpc>
                <a:spcPct val="85000"/>
              </a:lnSpc>
              <a:spcBef>
                <a:spcPts val="1200"/>
              </a:spcBef>
              <a:defRPr/>
            </a:pPr>
            <a:r>
              <a:rPr lang="en-US" altLang="ar-JO" sz="4000" dirty="0">
                <a:ea typeface="ＭＳ Ｐゴシック" panose="020B0600070205080204" pitchFamily="34" charset="-128"/>
              </a:rPr>
              <a:t>Corporate castoffs</a:t>
            </a:r>
          </a:p>
          <a:p>
            <a:pPr>
              <a:lnSpc>
                <a:spcPct val="85000"/>
              </a:lnSpc>
              <a:spcBef>
                <a:spcPts val="1200"/>
              </a:spcBef>
              <a:defRPr/>
            </a:pPr>
            <a:r>
              <a:rPr lang="en-US" altLang="ar-JO" sz="4000" dirty="0">
                <a:ea typeface="ＭＳ Ｐゴシック" panose="020B0600070205080204" pitchFamily="34" charset="-128"/>
              </a:rPr>
              <a:t>Corporate dropouts</a:t>
            </a:r>
          </a:p>
          <a:p>
            <a:pPr>
              <a:lnSpc>
                <a:spcPct val="85000"/>
              </a:lnSpc>
              <a:spcBef>
                <a:spcPts val="1200"/>
              </a:spcBef>
              <a:defRPr/>
            </a:pPr>
            <a:r>
              <a:rPr lang="en-US" altLang="ar-JO" sz="4000" dirty="0">
                <a:ea typeface="ＭＳ Ｐゴシック" panose="020B0600070205080204" pitchFamily="34" charset="-128"/>
              </a:rPr>
              <a:t>Retiring baby boomers</a:t>
            </a:r>
          </a:p>
        </p:txBody>
      </p:sp>
      <p:sp>
        <p:nvSpPr>
          <p:cNvPr id="33794" name="Rectangle 2">
            <a:extLst>
              <a:ext uri="{FF2B5EF4-FFF2-40B4-BE49-F238E27FC236}">
                <a16:creationId xmlns:a16="http://schemas.microsoft.com/office/drawing/2014/main" id="{B74B1359-0FA3-9A58-A7E3-D204AFD4F04F}"/>
              </a:ext>
            </a:extLst>
          </p:cNvPr>
          <p:cNvSpPr>
            <a:spLocks noGrp="1" noRot="1" noChangeArrowheads="1"/>
          </p:cNvSpPr>
          <p:nvPr>
            <p:ph type="title"/>
          </p:nvPr>
        </p:nvSpPr>
        <p:spPr>
          <a:xfrm>
            <a:off x="1714500" y="428889"/>
            <a:ext cx="9067800" cy="779463"/>
          </a:xfrm>
        </p:spPr>
        <p:txBody>
          <a:bodyPr vert="horz" lIns="88900" tIns="46038" rIns="88900" bIns="46038" rtlCol="0" anchor="ctr">
            <a:noAutofit/>
          </a:bodyPr>
          <a:lstStyle/>
          <a:p>
            <a:pPr>
              <a:defRPr/>
            </a:pPr>
            <a:r>
              <a:rPr lang="en-US" altLang="en-US" sz="4000" b="1" dirty="0">
                <a:solidFill>
                  <a:srgbClr val="203E5F"/>
                </a:solidFill>
                <a:latin typeface="+mn-lt"/>
              </a:rPr>
              <a:t>The Cultural Diversity of Entrepreneurship</a:t>
            </a:r>
          </a:p>
        </p:txBody>
      </p:sp>
      <p:sp>
        <p:nvSpPr>
          <p:cNvPr id="2" name="Slide Number Placeholder 1">
            <a:extLst>
              <a:ext uri="{FF2B5EF4-FFF2-40B4-BE49-F238E27FC236}">
                <a16:creationId xmlns:a16="http://schemas.microsoft.com/office/drawing/2014/main" id="{86F51529-3EC5-CCF1-0DAE-D7C5819CDB8E}"/>
              </a:ext>
            </a:extLst>
          </p:cNvPr>
          <p:cNvSpPr>
            <a:spLocks noGrp="1"/>
          </p:cNvSpPr>
          <p:nvPr>
            <p:ph type="sldNum" sz="quarter" idx="12"/>
          </p:nvPr>
        </p:nvSpPr>
        <p:spPr/>
        <p:txBody>
          <a:bodyPr/>
          <a:lstStyle/>
          <a:p>
            <a:fld id="{FDED41F8-FC0F-4085-8150-313B6CF05213}" type="slidenum">
              <a:rPr lang="en-US" smtClean="0"/>
              <a:t>42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wipe(left)">
                                      <p:cBhvr>
                                        <p:cTn id="7" dur="500"/>
                                        <p:tgtEl>
                                          <p:spTgt spid="522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52227">
                                            <p:txEl>
                                              <p:pRg st="1" end="1"/>
                                            </p:txEl>
                                          </p:spTgt>
                                        </p:tgtEl>
                                        <p:attrNameLst>
                                          <p:attrName>style.visibility</p:attrName>
                                        </p:attrNameLst>
                                      </p:cBhvr>
                                      <p:to>
                                        <p:strVal val="visible"/>
                                      </p:to>
                                    </p:set>
                                    <p:animEffect transition="in" filter="wipe(left)">
                                      <p:cBhvr>
                                        <p:cTn id="12" dur="500"/>
                                        <p:tgtEl>
                                          <p:spTgt spid="5222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52227">
                                            <p:txEl>
                                              <p:pRg st="2" end="2"/>
                                            </p:txEl>
                                          </p:spTgt>
                                        </p:tgtEl>
                                        <p:attrNameLst>
                                          <p:attrName>style.visibility</p:attrName>
                                        </p:attrNameLst>
                                      </p:cBhvr>
                                      <p:to>
                                        <p:strVal val="visible"/>
                                      </p:to>
                                    </p:set>
                                    <p:animEffect transition="in" filter="wipe(left)">
                                      <p:cBhvr>
                                        <p:cTn id="17" dur="500"/>
                                        <p:tgtEl>
                                          <p:spTgt spid="5222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52227">
                                            <p:txEl>
                                              <p:pRg st="3" end="3"/>
                                            </p:txEl>
                                          </p:spTgt>
                                        </p:tgtEl>
                                        <p:attrNameLst>
                                          <p:attrName>style.visibility</p:attrName>
                                        </p:attrNameLst>
                                      </p:cBhvr>
                                      <p:to>
                                        <p:strVal val="visible"/>
                                      </p:to>
                                    </p:set>
                                    <p:animEffect transition="in" filter="wipe(left)">
                                      <p:cBhvr>
                                        <p:cTn id="22" dur="500"/>
                                        <p:tgtEl>
                                          <p:spTgt spid="5222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52227">
                                            <p:txEl>
                                              <p:pRg st="4" end="4"/>
                                            </p:txEl>
                                          </p:spTgt>
                                        </p:tgtEl>
                                        <p:attrNameLst>
                                          <p:attrName>style.visibility</p:attrName>
                                        </p:attrNameLst>
                                      </p:cBhvr>
                                      <p:to>
                                        <p:strVal val="visible"/>
                                      </p:to>
                                    </p:set>
                                    <p:animEffect transition="in" filter="wipe(left)">
                                      <p:cBhvr>
                                        <p:cTn id="27" dur="500"/>
                                        <p:tgtEl>
                                          <p:spTgt spid="5222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52227">
                                            <p:txEl>
                                              <p:pRg st="5" end="5"/>
                                            </p:txEl>
                                          </p:spTgt>
                                        </p:tgtEl>
                                        <p:attrNameLst>
                                          <p:attrName>style.visibility</p:attrName>
                                        </p:attrNameLst>
                                      </p:cBhvr>
                                      <p:to>
                                        <p:strVal val="visible"/>
                                      </p:to>
                                    </p:set>
                                    <p:animEffect transition="in" filter="wipe(left)">
                                      <p:cBhvr>
                                        <p:cTn id="32" dur="500"/>
                                        <p:tgtEl>
                                          <p:spTgt spid="5222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Content Placeholder 1">
            <a:extLst>
              <a:ext uri="{FF2B5EF4-FFF2-40B4-BE49-F238E27FC236}">
                <a16:creationId xmlns:a16="http://schemas.microsoft.com/office/drawing/2014/main" id="{90E2044A-38DA-C8EF-D0F0-5468CC3566B3}"/>
              </a:ext>
            </a:extLst>
          </p:cNvPr>
          <p:cNvSpPr>
            <a:spLocks noGrp="1"/>
          </p:cNvSpPr>
          <p:nvPr>
            <p:ph idx="1"/>
          </p:nvPr>
        </p:nvSpPr>
        <p:spPr/>
        <p:txBody>
          <a:bodyPr/>
          <a:lstStyle/>
          <a:p>
            <a:r>
              <a:rPr lang="en-US" altLang="ar-JO" b="1" dirty="0"/>
              <a:t>Corporate castoffs:</a:t>
            </a:r>
          </a:p>
          <a:p>
            <a:pPr>
              <a:buFont typeface="Wingdings" panose="05000000000000000000" pitchFamily="2" charset="2"/>
              <a:buNone/>
            </a:pPr>
            <a:r>
              <a:rPr lang="en-US" altLang="ar-JO" dirty="0"/>
              <a:t>Those individuals who are unemployed and are highly educated and skilled and had corporate executive jobs.</a:t>
            </a:r>
          </a:p>
          <a:p>
            <a:pPr>
              <a:buFont typeface="Wingdings" panose="05000000000000000000" pitchFamily="2" charset="2"/>
              <a:buNone/>
            </a:pPr>
            <a:endParaRPr lang="en-US" altLang="ar-JO" dirty="0"/>
          </a:p>
          <a:p>
            <a:r>
              <a:rPr lang="en-US" altLang="ar-JO" b="1" dirty="0"/>
              <a:t>Corporate dropouts:</a:t>
            </a:r>
          </a:p>
          <a:p>
            <a:pPr>
              <a:buFont typeface="Wingdings" panose="05000000000000000000" pitchFamily="2" charset="2"/>
              <a:buNone/>
            </a:pPr>
            <a:r>
              <a:rPr lang="en-US" altLang="ar-JO" dirty="0"/>
              <a:t>Executives who leave the corporate to pursue their own dreams and aspirations by starting their own businesses.</a:t>
            </a:r>
          </a:p>
        </p:txBody>
      </p:sp>
      <p:sp>
        <p:nvSpPr>
          <p:cNvPr id="3" name="Title 2">
            <a:extLst>
              <a:ext uri="{FF2B5EF4-FFF2-40B4-BE49-F238E27FC236}">
                <a16:creationId xmlns:a16="http://schemas.microsoft.com/office/drawing/2014/main" id="{05560A76-8CA0-436A-26F8-E8024E98C97A}"/>
              </a:ext>
            </a:extLst>
          </p:cNvPr>
          <p:cNvSpPr>
            <a:spLocks noGrp="1"/>
          </p:cNvSpPr>
          <p:nvPr>
            <p:ph type="title"/>
          </p:nvPr>
        </p:nvSpPr>
        <p:spPr>
          <a:xfrm>
            <a:off x="2514600" y="413657"/>
            <a:ext cx="8839200" cy="990600"/>
          </a:xfrm>
        </p:spPr>
        <p:txBody>
          <a:bodyPr>
            <a:normAutofit/>
          </a:bodyPr>
          <a:lstStyle/>
          <a:p>
            <a:pPr>
              <a:defRPr/>
            </a:pPr>
            <a:r>
              <a:rPr lang="en-US" altLang="en-US" sz="3200" b="1" dirty="0">
                <a:solidFill>
                  <a:srgbClr val="203E5F"/>
                </a:solidFill>
                <a:latin typeface="+mn-lt"/>
              </a:rPr>
              <a:t>The Cultural Diversity of Entrepreneurship</a:t>
            </a:r>
            <a:endParaRPr lang="en-US" sz="3200" b="1" dirty="0">
              <a:solidFill>
                <a:srgbClr val="203E5F"/>
              </a:solidFill>
              <a:latin typeface="+mn-lt"/>
            </a:endParaRPr>
          </a:p>
        </p:txBody>
      </p:sp>
      <p:sp>
        <p:nvSpPr>
          <p:cNvPr id="53253" name="Slide Number Placeholder 4">
            <a:extLst>
              <a:ext uri="{FF2B5EF4-FFF2-40B4-BE49-F238E27FC236}">
                <a16:creationId xmlns:a16="http://schemas.microsoft.com/office/drawing/2014/main" id="{FF847CE3-19FD-28EC-4788-1ADBD0D7816B}"/>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r>
              <a:rPr lang="en-US" altLang="ar-JO" b="0">
                <a:solidFill>
                  <a:schemeClr val="tx2"/>
                </a:solidFill>
              </a:rPr>
              <a:t>1 - </a:t>
            </a:r>
            <a:fld id="{61880D9C-ADB8-9940-B83C-4F066551CDFF}" type="slidenum">
              <a:rPr lang="en-US" altLang="ar-JO" b="0">
                <a:solidFill>
                  <a:schemeClr val="tx2"/>
                </a:solidFill>
              </a:rPr>
              <a:pPr/>
              <a:t>43</a:t>
            </a:fld>
            <a:endParaRPr lang="en-US" altLang="ar-JO" b="0">
              <a:solidFill>
                <a:schemeClr val="tx2"/>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Slide Number Placeholder 3">
            <a:extLst>
              <a:ext uri="{FF2B5EF4-FFF2-40B4-BE49-F238E27FC236}">
                <a16:creationId xmlns:a16="http://schemas.microsoft.com/office/drawing/2014/main" id="{35F68282-02B0-7112-85CE-082760938B47}"/>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r>
              <a:rPr lang="en-US" altLang="ar-JO" b="0"/>
              <a:t>1 - </a:t>
            </a:r>
            <a:fld id="{711BCE8A-108F-8B4E-95C2-F03E5B7BB6EC}" type="slidenum">
              <a:rPr lang="en-US" altLang="ar-JO" b="0"/>
              <a:pPr/>
              <a:t>44</a:t>
            </a:fld>
            <a:endParaRPr lang="en-US" altLang="ar-JO" b="0"/>
          </a:p>
        </p:txBody>
      </p:sp>
      <p:sp>
        <p:nvSpPr>
          <p:cNvPr id="2" name="Title 1">
            <a:extLst>
              <a:ext uri="{FF2B5EF4-FFF2-40B4-BE49-F238E27FC236}">
                <a16:creationId xmlns:a16="http://schemas.microsoft.com/office/drawing/2014/main" id="{8D1D292B-11DE-F8C1-96C9-49A24F7677F0}"/>
              </a:ext>
            </a:extLst>
          </p:cNvPr>
          <p:cNvSpPr>
            <a:spLocks noGrp="1"/>
          </p:cNvSpPr>
          <p:nvPr>
            <p:ph type="title"/>
          </p:nvPr>
        </p:nvSpPr>
        <p:spPr>
          <a:xfrm>
            <a:off x="2209800" y="513715"/>
            <a:ext cx="10515600" cy="1325563"/>
          </a:xfrm>
        </p:spPr>
        <p:txBody>
          <a:bodyPr>
            <a:normAutofit fontScale="90000"/>
          </a:bodyPr>
          <a:lstStyle/>
          <a:p>
            <a:pPr>
              <a:defRPr/>
            </a:pPr>
            <a:r>
              <a:rPr lang="en-US" sz="4900" b="1" dirty="0">
                <a:solidFill>
                  <a:srgbClr val="203E5F"/>
                </a:solidFill>
                <a:latin typeface="+mn-lt"/>
              </a:rPr>
              <a:t>Small Businesses by Industry</a:t>
            </a:r>
            <a:br>
              <a:rPr lang="en-US" b="1" dirty="0">
                <a:solidFill>
                  <a:srgbClr val="203E5F"/>
                </a:solidFill>
                <a:latin typeface="+mn-lt"/>
                <a:ea typeface="+mj-ea"/>
                <a:cs typeface="+mj-cs"/>
              </a:rPr>
            </a:br>
            <a:endParaRPr lang="en-US" b="1" dirty="0">
              <a:solidFill>
                <a:srgbClr val="203E5F"/>
              </a:solidFill>
              <a:latin typeface="+mn-lt"/>
              <a:ea typeface="+mj-ea"/>
              <a:cs typeface="+mj-cs"/>
            </a:endParaRPr>
          </a:p>
        </p:txBody>
      </p:sp>
      <p:pic>
        <p:nvPicPr>
          <p:cNvPr id="58373" name="Picture 6">
            <a:extLst>
              <a:ext uri="{FF2B5EF4-FFF2-40B4-BE49-F238E27FC236}">
                <a16:creationId xmlns:a16="http://schemas.microsoft.com/office/drawing/2014/main" id="{C5003828-98EF-9486-6316-9EC6DF5C96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1524001"/>
            <a:ext cx="5715000" cy="467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562297" y="442305"/>
            <a:ext cx="9067405" cy="744033"/>
          </a:xfrm>
        </p:spPr>
        <p:txBody>
          <a:bodyPr>
            <a:normAutofit/>
          </a:bodyPr>
          <a:lstStyle/>
          <a:p>
            <a:r>
              <a:rPr lang="fr-FR" b="1" dirty="0">
                <a:solidFill>
                  <a:srgbClr val="203E5F"/>
                </a:solidFill>
                <a:effectLst>
                  <a:outerShdw blurRad="38100" dist="38100" dir="2700000" algn="tl">
                    <a:srgbClr val="000000">
                      <a:alpha val="43137"/>
                    </a:srgbClr>
                  </a:outerShdw>
                </a:effectLst>
              </a:rPr>
              <a:t>        </a:t>
            </a:r>
            <a:r>
              <a:rPr lang="fr-FR" b="1" dirty="0" err="1">
                <a:solidFill>
                  <a:srgbClr val="203E5F"/>
                </a:solidFill>
                <a:effectLst>
                  <a:outerShdw blurRad="38100" dist="38100" dir="2700000" algn="tl">
                    <a:srgbClr val="000000">
                      <a:alpha val="43137"/>
                    </a:srgbClr>
                  </a:outerShdw>
                </a:effectLst>
              </a:rPr>
              <a:t>Enrepreneurship</a:t>
            </a:r>
            <a:r>
              <a:rPr lang="fr-FR" b="1" dirty="0">
                <a:solidFill>
                  <a:srgbClr val="203E5F"/>
                </a:solidFill>
                <a:effectLst>
                  <a:outerShdw blurRad="38100" dist="38100" dir="2700000" algn="tl">
                    <a:srgbClr val="000000">
                      <a:alpha val="43137"/>
                    </a:srgbClr>
                  </a:outerShdw>
                </a:effectLst>
              </a:rPr>
              <a:t> </a:t>
            </a:r>
            <a:r>
              <a:rPr lang="fr-FR" b="1" dirty="0" err="1">
                <a:solidFill>
                  <a:srgbClr val="203E5F"/>
                </a:solidFill>
                <a:effectLst>
                  <a:outerShdw blurRad="38100" dist="38100" dir="2700000" algn="tl">
                    <a:srgbClr val="000000">
                      <a:alpha val="43137"/>
                    </a:srgbClr>
                  </a:outerShdw>
                </a:effectLst>
              </a:rPr>
              <a:t>Process</a:t>
            </a:r>
            <a:endParaRPr lang="fr-FR" b="1" dirty="0">
              <a:solidFill>
                <a:srgbClr val="203E5F"/>
              </a:solidFill>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623392" y="1196753"/>
            <a:ext cx="10369152" cy="4968552"/>
          </a:xfrm>
        </p:spPr>
        <p:txBody>
          <a:bodyPr/>
          <a:lstStyle/>
          <a:p>
            <a:pPr algn="just">
              <a:buFont typeface="Wingdings" panose="05000000000000000000" pitchFamily="2" charset="2"/>
              <a:buChar char="§"/>
            </a:pPr>
            <a:endParaRPr lang="en-GB" dirty="0">
              <a:solidFill>
                <a:schemeClr val="tx1"/>
              </a:solidFill>
            </a:endParaRPr>
          </a:p>
          <a:p>
            <a:pPr algn="just">
              <a:buFont typeface="Wingdings" panose="05000000000000000000" pitchFamily="2" charset="2"/>
              <a:buChar char="§"/>
            </a:pPr>
            <a:endParaRPr lang="en-GB" dirty="0">
              <a:solidFill>
                <a:schemeClr val="tx1"/>
              </a:solidFill>
            </a:endParaRPr>
          </a:p>
        </p:txBody>
      </p:sp>
      <p:sp>
        <p:nvSpPr>
          <p:cNvPr id="5" name="Espace réservé du numéro de diapositive 4"/>
          <p:cNvSpPr>
            <a:spLocks noGrp="1"/>
          </p:cNvSpPr>
          <p:nvPr>
            <p:ph type="sldNum" sz="quarter" idx="12"/>
          </p:nvPr>
        </p:nvSpPr>
        <p:spPr/>
        <p:txBody>
          <a:bodyPr/>
          <a:lstStyle/>
          <a:p>
            <a:pPr lvl="0"/>
            <a:fld id="{A2BA438F-1CA1-4980-80C1-48A234BC9C32}" type="slidenum">
              <a:rPr lang="fr-FR" smtClean="0"/>
              <a:t>45</a:t>
            </a:fld>
            <a:endParaRPr lang="fr-FR"/>
          </a:p>
        </p:txBody>
      </p:sp>
      <p:graphicFrame>
        <p:nvGraphicFramePr>
          <p:cNvPr id="6" name="Diagramme 5"/>
          <p:cNvGraphicFramePr/>
          <p:nvPr/>
        </p:nvGraphicFramePr>
        <p:xfrm>
          <a:off x="4727848" y="1340768"/>
          <a:ext cx="6048672" cy="46816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465474" y="3066546"/>
            <a:ext cx="3888432" cy="1015663"/>
          </a:xfrm>
          <a:prstGeom prst="rect">
            <a:avLst/>
          </a:prstGeom>
        </p:spPr>
        <p:txBody>
          <a:bodyPr wrap="square">
            <a:spAutoFit/>
          </a:bodyPr>
          <a:lstStyle/>
          <a:p>
            <a:pPr algn="just"/>
            <a:r>
              <a:rPr lang="en-GB" sz="2000" dirty="0">
                <a:ea typeface="Calibri" panose="020F0502020204030204" pitchFamily="34" charset="0"/>
              </a:rPr>
              <a:t>The process of entrepreneurship can be observed through the six-stage process: </a:t>
            </a:r>
            <a:endParaRPr lang="fr-FR" sz="2000" dirty="0"/>
          </a:p>
        </p:txBody>
      </p:sp>
      <p:sp>
        <p:nvSpPr>
          <p:cNvPr id="8" name="Rectangle 7"/>
          <p:cNvSpPr/>
          <p:nvPr/>
        </p:nvSpPr>
        <p:spPr>
          <a:xfrm>
            <a:off x="10154810" y="5775817"/>
            <a:ext cx="1861407" cy="256993"/>
          </a:xfrm>
          <a:prstGeom prst="rect">
            <a:avLst/>
          </a:prstGeom>
        </p:spPr>
        <p:txBody>
          <a:bodyPr wrap="none">
            <a:spAutoFit/>
          </a:bodyPr>
          <a:lstStyle/>
          <a:p>
            <a:pPr algn="just">
              <a:lnSpc>
                <a:spcPct val="107000"/>
              </a:lnSpc>
              <a:spcAft>
                <a:spcPts val="0"/>
              </a:spcAft>
            </a:pPr>
            <a:r>
              <a:rPr lang="en-US" sz="1000" dirty="0">
                <a:ea typeface="Calibri" panose="020F0502020204030204" pitchFamily="34" charset="0"/>
                <a:cs typeface="Times New Roman" panose="02020603050405020304" pitchFamily="18" charset="0"/>
              </a:rPr>
              <a:t>Source: </a:t>
            </a:r>
            <a:r>
              <a:rPr lang="en-US" sz="1000" dirty="0" err="1">
                <a:ea typeface="Calibri" panose="020F0502020204030204" pitchFamily="34" charset="0"/>
                <a:cs typeface="Times New Roman" panose="02020603050405020304" pitchFamily="18" charset="0"/>
              </a:rPr>
              <a:t>Lall</a:t>
            </a:r>
            <a:r>
              <a:rPr lang="en-US" sz="1000" dirty="0">
                <a:ea typeface="Calibri" panose="020F0502020204030204" pitchFamily="34" charset="0"/>
                <a:cs typeface="Times New Roman" panose="02020603050405020304" pitchFamily="18" charset="0"/>
              </a:rPr>
              <a:t> &amp; </a:t>
            </a:r>
            <a:r>
              <a:rPr lang="en-US" sz="1000" dirty="0" err="1">
                <a:ea typeface="Calibri" panose="020F0502020204030204" pitchFamily="34" charset="0"/>
                <a:cs typeface="Times New Roman" panose="02020603050405020304" pitchFamily="18" charset="0"/>
              </a:rPr>
              <a:t>Sahai</a:t>
            </a:r>
            <a:r>
              <a:rPr lang="en-US" sz="1000" dirty="0">
                <a:ea typeface="Calibri" panose="020F0502020204030204" pitchFamily="34" charset="0"/>
                <a:cs typeface="Times New Roman" panose="02020603050405020304" pitchFamily="18" charset="0"/>
              </a:rPr>
              <a:t> (2007, p.16)</a:t>
            </a:r>
            <a:endParaRPr lang="fr-FR" sz="1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04812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7" name="Rectangle 3">
            <a:extLst>
              <a:ext uri="{FF2B5EF4-FFF2-40B4-BE49-F238E27FC236}">
                <a16:creationId xmlns:a16="http://schemas.microsoft.com/office/drawing/2014/main" id="{5623A62E-8166-897C-D541-93EC5E14B3A2}"/>
              </a:ext>
            </a:extLst>
          </p:cNvPr>
          <p:cNvSpPr>
            <a:spLocks noGrp="1" noChangeArrowheads="1"/>
          </p:cNvSpPr>
          <p:nvPr>
            <p:ph idx="1"/>
          </p:nvPr>
        </p:nvSpPr>
        <p:spPr>
          <a:xfrm>
            <a:off x="262890" y="2454502"/>
            <a:ext cx="4178481" cy="3639684"/>
          </a:xfrm>
        </p:spPr>
        <p:txBody>
          <a:bodyPr vert="horz" lIns="88900" tIns="46038" rIns="88900" bIns="46038" rtlCol="0" anchor="ctr">
            <a:normAutofit/>
          </a:bodyPr>
          <a:lstStyle/>
          <a:p>
            <a:pPr marL="109538" indent="0">
              <a:spcBef>
                <a:spcPts val="1200"/>
              </a:spcBef>
              <a:buNone/>
            </a:pPr>
            <a:r>
              <a:rPr lang="en-US" altLang="ar-JO" sz="3200" dirty="0">
                <a:solidFill>
                  <a:srgbClr val="203E5F"/>
                </a:solidFill>
              </a:rPr>
              <a:t>Small businesses (employs less than 100 people)</a:t>
            </a:r>
          </a:p>
          <a:p>
            <a:pPr marL="566738" indent="-457200">
              <a:spcBef>
                <a:spcPts val="1200"/>
              </a:spcBef>
            </a:pPr>
            <a:endParaRPr lang="en-US" altLang="ar-JO" sz="2000" dirty="0">
              <a:solidFill>
                <a:srgbClr val="203E5F"/>
              </a:solidFill>
            </a:endParaRPr>
          </a:p>
        </p:txBody>
      </p:sp>
      <p:pic>
        <p:nvPicPr>
          <p:cNvPr id="7172" name="Picture 4" descr="SMEs grow 15% to 752,600 in Q1 2022 as business climate improves: Monsha'at  | Arab News">
            <a:extLst>
              <a:ext uri="{FF2B5EF4-FFF2-40B4-BE49-F238E27FC236}">
                <a16:creationId xmlns:a16="http://schemas.microsoft.com/office/drawing/2014/main" id="{0B0684EA-40A5-3543-D77E-9E670A107E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49305" y="2173287"/>
            <a:ext cx="4838276" cy="4003675"/>
          </a:xfrm>
          <a:custGeom>
            <a:avLst/>
            <a:gdLst/>
            <a:ahLst/>
            <a:cxnLst/>
            <a:rect l="l" t="t" r="r" b="b"/>
            <a:pathLst>
              <a:path w="4636009" h="5032375">
                <a:moveTo>
                  <a:pt x="0" y="0"/>
                </a:moveTo>
                <a:lnTo>
                  <a:pt x="4636009" y="0"/>
                </a:lnTo>
                <a:lnTo>
                  <a:pt x="4636009" y="5032375"/>
                </a:lnTo>
                <a:lnTo>
                  <a:pt x="0" y="5032375"/>
                </a:lnTo>
                <a:close/>
              </a:path>
            </a:pathLst>
          </a:custGeom>
          <a:noFill/>
          <a:extLst>
            <a:ext uri="{909E8E84-426E-40DD-AFC4-6F175D3DCCD1}">
              <a14:hiddenFill xmlns:a14="http://schemas.microsoft.com/office/drawing/2010/main">
                <a:solidFill>
                  <a:srgbClr val="FFFFFF"/>
                </a:solidFill>
              </a14:hiddenFill>
            </a:ext>
          </a:extLst>
        </p:spPr>
      </p:pic>
      <p:sp>
        <p:nvSpPr>
          <p:cNvPr id="56324" name="Slide Number Placeholder 3">
            <a:extLst>
              <a:ext uri="{FF2B5EF4-FFF2-40B4-BE49-F238E27FC236}">
                <a16:creationId xmlns:a16="http://schemas.microsoft.com/office/drawing/2014/main" id="{B816BD68-B3D7-862B-43B6-B515221C1D02}"/>
              </a:ext>
            </a:extLst>
          </p:cNvPr>
          <p:cNvSpPr>
            <a:spLocks noGrp="1"/>
          </p:cNvSpPr>
          <p:nvPr>
            <p:ph type="sldNum" sz="quarter" idx="11"/>
          </p:nvPr>
        </p:nvSpPr>
        <p:spPr bwMode="auto">
          <a:xfrm>
            <a:off x="10392584" y="6356350"/>
            <a:ext cx="96121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rm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spcAft>
                <a:spcPts val="600"/>
              </a:spcAft>
            </a:pPr>
            <a:r>
              <a:rPr lang="en-US" altLang="ar-JO" b="0">
                <a:solidFill>
                  <a:schemeClr val="tx1">
                    <a:alpha val="80000"/>
                  </a:schemeClr>
                </a:solidFill>
              </a:rPr>
              <a:t>1 - </a:t>
            </a:r>
            <a:fld id="{2C30BD39-B49F-AF4B-9EBF-DACC735DE61F}" type="slidenum">
              <a:rPr lang="en-US" altLang="ar-JO" b="0">
                <a:solidFill>
                  <a:schemeClr val="tx1">
                    <a:alpha val="80000"/>
                  </a:schemeClr>
                </a:solidFill>
              </a:rPr>
              <a:pPr>
                <a:spcAft>
                  <a:spcPts val="600"/>
                </a:spcAft>
              </a:pPr>
              <a:t>46</a:t>
            </a:fld>
            <a:endParaRPr lang="en-US" altLang="ar-JO" b="0">
              <a:solidFill>
                <a:schemeClr val="tx1">
                  <a:alpha val="80000"/>
                </a:schemeClr>
              </a:solidFill>
            </a:endParaRPr>
          </a:p>
        </p:txBody>
      </p:sp>
      <p:sp>
        <p:nvSpPr>
          <p:cNvPr id="34818" name="Rectangle 2">
            <a:extLst>
              <a:ext uri="{FF2B5EF4-FFF2-40B4-BE49-F238E27FC236}">
                <a16:creationId xmlns:a16="http://schemas.microsoft.com/office/drawing/2014/main" id="{94F2A30A-A798-1C57-1EC8-4557B6738C6E}"/>
              </a:ext>
            </a:extLst>
          </p:cNvPr>
          <p:cNvSpPr>
            <a:spLocks noGrp="1" noRot="1" noChangeArrowheads="1"/>
          </p:cNvSpPr>
          <p:nvPr>
            <p:ph type="title"/>
          </p:nvPr>
        </p:nvSpPr>
        <p:spPr>
          <a:xfrm>
            <a:off x="2647518" y="303213"/>
            <a:ext cx="8332304" cy="1146176"/>
          </a:xfrm>
        </p:spPr>
        <p:txBody>
          <a:bodyPr vert="horz" lIns="88900" tIns="46038" rIns="88900" bIns="46038" rtlCol="0">
            <a:normAutofit/>
          </a:bodyPr>
          <a:lstStyle/>
          <a:p>
            <a:pPr>
              <a:defRPr/>
            </a:pPr>
            <a:r>
              <a:rPr lang="en-US" altLang="en-US" sz="3700" b="1" dirty="0">
                <a:solidFill>
                  <a:srgbClr val="203E5F"/>
                </a:solidFill>
                <a:latin typeface="+mn-lt"/>
              </a:rPr>
              <a:t>The Power of Small Businesses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wipe(left)">
                                      <p:cBhvr>
                                        <p:cTn id="7"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11">
            <a:extLst>
              <a:ext uri="{FF2B5EF4-FFF2-40B4-BE49-F238E27FC236}">
                <a16:creationId xmlns:a16="http://schemas.microsoft.com/office/drawing/2014/main" id="{06C710FF-A9DD-AC50-36B6-301DB7D51117}"/>
              </a:ext>
            </a:extLst>
          </p:cNvPr>
          <p:cNvSpPr>
            <a:spLocks noGrp="1" noChangeArrowheads="1"/>
          </p:cNvSpPr>
          <p:nvPr>
            <p:ph type="title"/>
          </p:nvPr>
        </p:nvSpPr>
        <p:spPr>
          <a:xfrm>
            <a:off x="6136816" y="468630"/>
            <a:ext cx="6055183" cy="822960"/>
          </a:xfrm>
          <a:solidFill>
            <a:srgbClr val="203E5F"/>
          </a:solidFill>
        </p:spPr>
        <p:txBody>
          <a:bodyPr vert="horz" lIns="88900" tIns="46038" rIns="88900" bIns="46038" rtlCol="0">
            <a:normAutofit/>
          </a:bodyPr>
          <a:lstStyle/>
          <a:p>
            <a:pPr>
              <a:defRPr/>
            </a:pPr>
            <a:r>
              <a:rPr lang="en-US" altLang="en-US" sz="3600" b="1" dirty="0">
                <a:solidFill>
                  <a:schemeClr val="bg1"/>
                </a:solidFill>
                <a:ea typeface="+mj-ea"/>
                <a:cs typeface="+mj-cs"/>
              </a:rPr>
              <a:t>The Power of Small Businesses</a:t>
            </a:r>
          </a:p>
        </p:txBody>
      </p:sp>
      <p:pic>
        <p:nvPicPr>
          <p:cNvPr id="5122" name="Picture 2" descr="Small Business Categories: Understand All Categories In Detail">
            <a:extLst>
              <a:ext uri="{FF2B5EF4-FFF2-40B4-BE49-F238E27FC236}">
                <a16:creationId xmlns:a16="http://schemas.microsoft.com/office/drawing/2014/main" id="{773339BA-2D78-25BA-2AF1-2361E1F98F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860" r="1863"/>
          <a:stretch/>
        </p:blipFill>
        <p:spPr bwMode="auto">
          <a:xfrm>
            <a:off x="0" y="0"/>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a:noFill/>
          <a:extLst>
            <a:ext uri="{909E8E84-426E-40DD-AFC4-6F175D3DCCD1}">
              <a14:hiddenFill xmlns:a14="http://schemas.microsoft.com/office/drawing/2010/main">
                <a:solidFill>
                  <a:srgbClr val="FFFFFF"/>
                </a:solidFill>
              </a14:hiddenFill>
            </a:ext>
          </a:extLst>
        </p:spPr>
      </p:pic>
      <p:sp>
        <p:nvSpPr>
          <p:cNvPr id="30723" name="Rectangle 3">
            <a:extLst>
              <a:ext uri="{FF2B5EF4-FFF2-40B4-BE49-F238E27FC236}">
                <a16:creationId xmlns:a16="http://schemas.microsoft.com/office/drawing/2014/main" id="{A2DE60F0-211A-9D3B-F5E6-0BEEB1E68B7C}"/>
              </a:ext>
            </a:extLst>
          </p:cNvPr>
          <p:cNvSpPr>
            <a:spLocks noGrp="1" noChangeArrowheads="1"/>
          </p:cNvSpPr>
          <p:nvPr>
            <p:ph idx="1"/>
          </p:nvPr>
        </p:nvSpPr>
        <p:spPr>
          <a:xfrm>
            <a:off x="5863722" y="1760220"/>
            <a:ext cx="5685150" cy="3894718"/>
          </a:xfrm>
        </p:spPr>
        <p:txBody>
          <a:bodyPr vert="horz" lIns="88900" tIns="46038" rIns="88900" bIns="46038" rtlCol="0" anchor="t">
            <a:noAutofit/>
          </a:bodyPr>
          <a:lstStyle/>
          <a:p>
            <a:pPr lvl="1">
              <a:spcBef>
                <a:spcPts val="1200"/>
              </a:spcBef>
            </a:pPr>
            <a:r>
              <a:rPr lang="en-US" altLang="ar-JO" sz="2800" dirty="0"/>
              <a:t>Small businesses:</a:t>
            </a:r>
          </a:p>
          <a:p>
            <a:pPr marL="977900" lvl="2" indent="-347663">
              <a:spcBef>
                <a:spcPts val="1200"/>
              </a:spcBef>
            </a:pPr>
            <a:r>
              <a:rPr lang="en-US" altLang="ar-JO" sz="2800" dirty="0"/>
              <a:t>Produce 46% of the US nation’s private GDP.</a:t>
            </a:r>
          </a:p>
          <a:p>
            <a:pPr marL="977900" lvl="2" indent="-347663">
              <a:spcBef>
                <a:spcPts val="1200"/>
              </a:spcBef>
            </a:pPr>
            <a:r>
              <a:rPr lang="en-US" altLang="ar-JO" sz="2800" dirty="0"/>
              <a:t>Account for 47% of business sales.</a:t>
            </a:r>
          </a:p>
          <a:p>
            <a:pPr marL="977900" lvl="2" indent="-347663">
              <a:spcBef>
                <a:spcPts val="1200"/>
              </a:spcBef>
            </a:pPr>
            <a:r>
              <a:rPr lang="en-US" altLang="ar-JO" sz="2800" dirty="0"/>
              <a:t>Create 16 times more patents per employees than large companies.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wipe(left)">
                                      <p:cBhvr>
                                        <p:cTn id="7" dur="500"/>
                                        <p:tgtEl>
                                          <p:spTgt spid="307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0723">
                                            <p:txEl>
                                              <p:pRg st="1" end="1"/>
                                            </p:txEl>
                                          </p:spTgt>
                                        </p:tgtEl>
                                        <p:attrNameLst>
                                          <p:attrName>style.visibility</p:attrName>
                                        </p:attrNameLst>
                                      </p:cBhvr>
                                      <p:to>
                                        <p:strVal val="visible"/>
                                      </p:to>
                                    </p:set>
                                    <p:animEffect transition="in" filter="wipe(left)">
                                      <p:cBhvr>
                                        <p:cTn id="12" dur="500"/>
                                        <p:tgtEl>
                                          <p:spTgt spid="3072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0723">
                                            <p:txEl>
                                              <p:pRg st="2" end="2"/>
                                            </p:txEl>
                                          </p:spTgt>
                                        </p:tgtEl>
                                        <p:attrNameLst>
                                          <p:attrName>style.visibility</p:attrName>
                                        </p:attrNameLst>
                                      </p:cBhvr>
                                      <p:to>
                                        <p:strVal val="visible"/>
                                      </p:to>
                                    </p:set>
                                    <p:animEffect transition="in" filter="wipe(left)">
                                      <p:cBhvr>
                                        <p:cTn id="17" dur="500"/>
                                        <p:tgtEl>
                                          <p:spTgt spid="3072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0723">
                                            <p:txEl>
                                              <p:pRg st="3" end="3"/>
                                            </p:txEl>
                                          </p:spTgt>
                                        </p:tgtEl>
                                        <p:attrNameLst>
                                          <p:attrName>style.visibility</p:attrName>
                                        </p:attrNameLst>
                                      </p:cBhvr>
                                      <p:to>
                                        <p:strVal val="visible"/>
                                      </p:to>
                                    </p:set>
                                    <p:animEffect transition="in" filter="wipe(left)">
                                      <p:cBhvr>
                                        <p:cTn id="22" dur="500"/>
                                        <p:tgtEl>
                                          <p:spTgt spid="307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73687240-0CC0-5197-6349-5F588453200E}"/>
              </a:ext>
            </a:extLst>
          </p:cNvPr>
          <p:cNvSpPr>
            <a:spLocks noGrp="1" noRot="1" noChangeArrowheads="1"/>
          </p:cNvSpPr>
          <p:nvPr>
            <p:ph type="title"/>
          </p:nvPr>
        </p:nvSpPr>
        <p:spPr>
          <a:xfrm>
            <a:off x="0" y="445770"/>
            <a:ext cx="12192000" cy="845820"/>
          </a:xfrm>
          <a:solidFill>
            <a:srgbClr val="0A1F61"/>
          </a:solidFill>
        </p:spPr>
        <p:txBody>
          <a:bodyPr>
            <a:normAutofit/>
          </a:bodyPr>
          <a:lstStyle/>
          <a:p>
            <a:pPr>
              <a:defRPr/>
            </a:pPr>
            <a:r>
              <a:rPr lang="en-US" altLang="en-US" sz="3600" b="1" dirty="0">
                <a:solidFill>
                  <a:schemeClr val="bg1"/>
                </a:solidFill>
              </a:rPr>
              <a:t>    Putting Failure into Perspective</a:t>
            </a:r>
          </a:p>
        </p:txBody>
      </p:sp>
      <p:sp>
        <p:nvSpPr>
          <p:cNvPr id="54275" name="Rectangle 3">
            <a:extLst>
              <a:ext uri="{FF2B5EF4-FFF2-40B4-BE49-F238E27FC236}">
                <a16:creationId xmlns:a16="http://schemas.microsoft.com/office/drawing/2014/main" id="{273A1108-5B7E-53BB-5CA4-0695C1DEB6B7}"/>
              </a:ext>
            </a:extLst>
          </p:cNvPr>
          <p:cNvSpPr>
            <a:spLocks noGrp="1" noChangeArrowheads="1"/>
          </p:cNvSpPr>
          <p:nvPr>
            <p:ph idx="1"/>
          </p:nvPr>
        </p:nvSpPr>
        <p:spPr>
          <a:xfrm>
            <a:off x="368678" y="2029703"/>
            <a:ext cx="5959602" cy="3375920"/>
          </a:xfrm>
        </p:spPr>
        <p:txBody>
          <a:bodyPr anchor="t">
            <a:normAutofit/>
          </a:bodyPr>
          <a:lstStyle/>
          <a:p>
            <a:pPr marL="457200" indent="-347663">
              <a:spcBef>
                <a:spcPct val="60000"/>
              </a:spcBef>
            </a:pPr>
            <a:r>
              <a:rPr lang="en-US" altLang="ar-JO" sz="3200" dirty="0"/>
              <a:t>Entrepreneurs are </a:t>
            </a:r>
            <a:r>
              <a:rPr lang="en-US" altLang="ar-JO" sz="3200" i="1" dirty="0"/>
              <a:t>not</a:t>
            </a:r>
            <a:r>
              <a:rPr lang="en-US" altLang="ar-JO" sz="3200" dirty="0"/>
              <a:t> paralyzed by the prospect of failure.</a:t>
            </a:r>
          </a:p>
          <a:p>
            <a:pPr marL="457200" indent="-347663">
              <a:spcBef>
                <a:spcPct val="60000"/>
              </a:spcBef>
            </a:pPr>
            <a:r>
              <a:rPr lang="en-US" altLang="ar-JO" sz="3200" dirty="0"/>
              <a:t>Failure: a natural part of the creative process.  </a:t>
            </a:r>
          </a:p>
          <a:p>
            <a:pPr marL="457200" indent="-347663">
              <a:spcBef>
                <a:spcPct val="60000"/>
              </a:spcBef>
            </a:pPr>
            <a:r>
              <a:rPr lang="en-US" altLang="ar-JO" sz="3200" dirty="0"/>
              <a:t>Successful entrepreneurs learn to fail </a:t>
            </a:r>
            <a:r>
              <a:rPr lang="en-US" altLang="ar-JO" sz="3200" i="1" dirty="0"/>
              <a:t>intelligently</a:t>
            </a:r>
            <a:r>
              <a:rPr lang="en-US" altLang="ar-JO" sz="3200" dirty="0"/>
              <a:t>.</a:t>
            </a:r>
          </a:p>
        </p:txBody>
      </p:sp>
      <p:sp>
        <p:nvSpPr>
          <p:cNvPr id="60420" name="Slide Number Placeholder 3">
            <a:extLst>
              <a:ext uri="{FF2B5EF4-FFF2-40B4-BE49-F238E27FC236}">
                <a16:creationId xmlns:a16="http://schemas.microsoft.com/office/drawing/2014/main" id="{645C98F1-3EB5-B185-D396-272952905DC2}"/>
              </a:ext>
            </a:extLst>
          </p:cNvPr>
          <p:cNvSpPr>
            <a:spLocks noGrp="1"/>
          </p:cNvSpPr>
          <p:nvPr>
            <p:ph type="sldNum" sz="quarter" idx="11"/>
          </p:nvPr>
        </p:nvSpPr>
        <p:spPr bwMode="auto">
          <a:xfrm>
            <a:off x="11000232" y="6108192"/>
            <a:ext cx="548640" cy="548640"/>
          </a:xfrm>
          <a:prstGeom prst="ellipse">
            <a:avLst/>
          </a:prstGeom>
          <a:solidFill>
            <a:srgbClr val="385575"/>
          </a:solidFill>
          <a:extLst>
            <a:ext uri="{91240B29-F687-4F45-9708-019B960494DF}">
              <a14:hiddenLine xmlns:a14="http://schemas.microsoft.com/office/drawing/2010/main" w="9525">
                <a:solidFill>
                  <a:srgbClr val="000000"/>
                </a:solidFill>
                <a:miter lim="800000"/>
                <a:headEnd/>
                <a:tailEnd/>
              </a14:hiddenLine>
            </a:ext>
          </a:extLst>
        </p:spPr>
        <p:txBody>
          <a:bodyPr anchor="ctr">
            <a:norm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lnSpc>
                <a:spcPct val="90000"/>
              </a:lnSpc>
              <a:spcAft>
                <a:spcPts val="600"/>
              </a:spcAft>
            </a:pPr>
            <a:r>
              <a:rPr lang="en-US" altLang="ar-JO" sz="900" b="0">
                <a:solidFill>
                  <a:srgbClr val="FFFFFF"/>
                </a:solidFill>
              </a:rPr>
              <a:t>1 - </a:t>
            </a:r>
            <a:fld id="{049E9CD0-8EBC-0A4F-9CE5-F8731615821A}" type="slidenum">
              <a:rPr lang="en-US" altLang="ar-JO" sz="900" b="0">
                <a:solidFill>
                  <a:srgbClr val="FFFFFF"/>
                </a:solidFill>
              </a:rPr>
              <a:pPr>
                <a:lnSpc>
                  <a:spcPct val="90000"/>
                </a:lnSpc>
                <a:spcAft>
                  <a:spcPts val="600"/>
                </a:spcAft>
              </a:pPr>
              <a:t>48</a:t>
            </a:fld>
            <a:endParaRPr lang="en-US" altLang="ar-JO" sz="900" b="0">
              <a:solidFill>
                <a:srgbClr val="FFFFFF"/>
              </a:solidFill>
            </a:endParaRPr>
          </a:p>
        </p:txBody>
      </p:sp>
      <p:pic>
        <p:nvPicPr>
          <p:cNvPr id="2" name="Picture 7">
            <a:extLst>
              <a:ext uri="{FF2B5EF4-FFF2-40B4-BE49-F238E27FC236}">
                <a16:creationId xmlns:a16="http://schemas.microsoft.com/office/drawing/2014/main" id="{82E72385-01AF-1397-EE36-AA423CB58E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2341" y="1812683"/>
            <a:ext cx="5500619" cy="4054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animEffect transition="in" filter="wipe(left)">
                                      <p:cBhvr>
                                        <p:cTn id="7" dur="500"/>
                                        <p:tgtEl>
                                          <p:spTgt spid="542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54275">
                                            <p:txEl>
                                              <p:pRg st="1" end="1"/>
                                            </p:txEl>
                                          </p:spTgt>
                                        </p:tgtEl>
                                        <p:attrNameLst>
                                          <p:attrName>style.visibility</p:attrName>
                                        </p:attrNameLst>
                                      </p:cBhvr>
                                      <p:to>
                                        <p:strVal val="visible"/>
                                      </p:to>
                                    </p:set>
                                    <p:animEffect transition="in" filter="wipe(left)">
                                      <p:cBhvr>
                                        <p:cTn id="12" dur="500"/>
                                        <p:tgtEl>
                                          <p:spTgt spid="5427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54275">
                                            <p:txEl>
                                              <p:pRg st="2" end="2"/>
                                            </p:txEl>
                                          </p:spTgt>
                                        </p:tgtEl>
                                        <p:attrNameLst>
                                          <p:attrName>style.visibility</p:attrName>
                                        </p:attrNameLst>
                                      </p:cBhvr>
                                      <p:to>
                                        <p:strVal val="visible"/>
                                      </p:to>
                                    </p:set>
                                    <p:animEffect transition="in" filter="wipe(left)">
                                      <p:cBhvr>
                                        <p:cTn id="17" dur="500"/>
                                        <p:tgtEl>
                                          <p:spTgt spid="5427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2D396A6D-12A0-C44B-B402-1809231A7D43}"/>
              </a:ext>
            </a:extLst>
          </p:cNvPr>
          <p:cNvSpPr>
            <a:spLocks noGrp="1" noRot="1" noChangeArrowheads="1"/>
          </p:cNvSpPr>
          <p:nvPr>
            <p:ph type="title"/>
          </p:nvPr>
        </p:nvSpPr>
        <p:spPr>
          <a:xfrm>
            <a:off x="559605" y="277652"/>
            <a:ext cx="6594189" cy="1625210"/>
          </a:xfrm>
        </p:spPr>
        <p:txBody>
          <a:bodyPr vert="horz" lIns="88900" tIns="46038" rIns="88900" bIns="46038" rtlCol="0">
            <a:normAutofit/>
          </a:bodyPr>
          <a:lstStyle/>
          <a:p>
            <a:pPr>
              <a:defRPr/>
            </a:pPr>
            <a:r>
              <a:rPr lang="en-US" altLang="en-US" b="1" dirty="0">
                <a:solidFill>
                  <a:srgbClr val="203E5F"/>
                </a:solidFill>
                <a:latin typeface="+mn-lt"/>
              </a:rPr>
              <a:t>Avoiding the Pitfall</a:t>
            </a:r>
            <a:r>
              <a:rPr lang="en-US" altLang="en-US" b="1" dirty="0">
                <a:solidFill>
                  <a:srgbClr val="203E5F"/>
                </a:solidFill>
                <a:latin typeface="+mn-lt"/>
                <a:ea typeface="+mj-ea"/>
                <a:cs typeface="+mj-cs"/>
              </a:rPr>
              <a:t>s of  </a:t>
            </a:r>
            <a:r>
              <a:rPr lang="en-US" altLang="en-US" b="1" dirty="0">
                <a:solidFill>
                  <a:srgbClr val="203E5F"/>
                </a:solidFill>
                <a:latin typeface="+mn-lt"/>
              </a:rPr>
              <a:t>Small Business Failure</a:t>
            </a:r>
          </a:p>
        </p:txBody>
      </p:sp>
      <p:pic>
        <p:nvPicPr>
          <p:cNvPr id="2050" name="Picture 2" descr="It Takes Many Failures To Reach Success | JBM Smart Start">
            <a:extLst>
              <a:ext uri="{FF2B5EF4-FFF2-40B4-BE49-F238E27FC236}">
                <a16:creationId xmlns:a16="http://schemas.microsoft.com/office/drawing/2014/main" id="{2B40D678-58AE-C94A-256C-5F88F1BF2A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27" r="-1" b="-1"/>
          <a:stretch/>
        </p:blipFill>
        <p:spPr bwMode="auto">
          <a:xfrm>
            <a:off x="559605" y="2163230"/>
            <a:ext cx="6594189" cy="4327700"/>
          </a:xfrm>
          <a:prstGeom prst="rect">
            <a:avLst/>
          </a:prstGeom>
          <a:noFill/>
          <a:extLst>
            <a:ext uri="{909E8E84-426E-40DD-AFC4-6F175D3DCCD1}">
              <a14:hiddenFill xmlns:a14="http://schemas.microsoft.com/office/drawing/2010/main">
                <a:solidFill>
                  <a:srgbClr val="FFFFFF"/>
                </a:solidFill>
              </a14:hiddenFill>
            </a:ext>
          </a:extLst>
        </p:spPr>
      </p:pic>
      <p:sp>
        <p:nvSpPr>
          <p:cNvPr id="21507" name="Rectangle 3">
            <a:extLst>
              <a:ext uri="{FF2B5EF4-FFF2-40B4-BE49-F238E27FC236}">
                <a16:creationId xmlns:a16="http://schemas.microsoft.com/office/drawing/2014/main" id="{26343702-1DE0-2ACC-315A-5B2FE83B0E94}"/>
              </a:ext>
            </a:extLst>
          </p:cNvPr>
          <p:cNvSpPr>
            <a:spLocks noGrp="1" noChangeArrowheads="1"/>
          </p:cNvSpPr>
          <p:nvPr>
            <p:ph idx="1"/>
          </p:nvPr>
        </p:nvSpPr>
        <p:spPr>
          <a:xfrm>
            <a:off x="7519977" y="1818012"/>
            <a:ext cx="3934081" cy="4852362"/>
          </a:xfrm>
        </p:spPr>
        <p:txBody>
          <a:bodyPr vert="horz" lIns="88900" tIns="46038" rIns="88900" bIns="46038" rtlCol="0" anchor="ctr">
            <a:noAutofit/>
          </a:bodyPr>
          <a:lstStyle/>
          <a:p>
            <a:pPr>
              <a:spcBef>
                <a:spcPts val="1200"/>
              </a:spcBef>
            </a:pPr>
            <a:r>
              <a:rPr lang="en-US" altLang="ar-JO" sz="2000" b="1" dirty="0"/>
              <a:t>Know your business in depth</a:t>
            </a:r>
          </a:p>
          <a:p>
            <a:pPr>
              <a:spcBef>
                <a:spcPts val="1200"/>
              </a:spcBef>
            </a:pPr>
            <a:r>
              <a:rPr lang="en-US" altLang="ar-JO" sz="2000" b="1" dirty="0"/>
              <a:t>Build a viable business model – and test it</a:t>
            </a:r>
          </a:p>
          <a:p>
            <a:pPr>
              <a:spcBef>
                <a:spcPts val="1200"/>
              </a:spcBef>
            </a:pPr>
            <a:r>
              <a:rPr lang="en-US" altLang="ar-JO" sz="2000" b="1" dirty="0"/>
              <a:t>Develop a solid business plan </a:t>
            </a:r>
          </a:p>
          <a:p>
            <a:pPr>
              <a:spcBef>
                <a:spcPts val="1200"/>
              </a:spcBef>
            </a:pPr>
            <a:r>
              <a:rPr lang="en-US" altLang="ar-JO" sz="2000" b="1" dirty="0"/>
              <a:t>Understand financial statements</a:t>
            </a:r>
          </a:p>
          <a:p>
            <a:pPr>
              <a:spcBef>
                <a:spcPts val="1200"/>
              </a:spcBef>
            </a:pPr>
            <a:r>
              <a:rPr lang="en-US" altLang="ar-JO" sz="2000" b="1" dirty="0"/>
              <a:t>Manage financial resources</a:t>
            </a:r>
          </a:p>
          <a:p>
            <a:pPr>
              <a:spcBef>
                <a:spcPts val="1200"/>
              </a:spcBef>
            </a:pPr>
            <a:r>
              <a:rPr lang="en-US" altLang="ar-JO" sz="2000" b="1" dirty="0"/>
              <a:t>Learn to manage people effectively</a:t>
            </a:r>
          </a:p>
          <a:p>
            <a:pPr>
              <a:spcBef>
                <a:spcPts val="1200"/>
              </a:spcBef>
            </a:pPr>
            <a:r>
              <a:rPr lang="en-US" altLang="ar-JO" sz="2000" b="1" dirty="0"/>
              <a:t>Set your business apart from the competition</a:t>
            </a:r>
          </a:p>
          <a:p>
            <a:pPr>
              <a:spcBef>
                <a:spcPts val="1200"/>
              </a:spcBef>
            </a:pPr>
            <a:r>
              <a:rPr lang="en-US" altLang="ar-JO" sz="2000" b="1" dirty="0"/>
              <a:t>Maintain a positive attitude</a:t>
            </a:r>
          </a:p>
        </p:txBody>
      </p:sp>
      <p:sp>
        <p:nvSpPr>
          <p:cNvPr id="62468" name="Slide Number Placeholder 3">
            <a:extLst>
              <a:ext uri="{FF2B5EF4-FFF2-40B4-BE49-F238E27FC236}">
                <a16:creationId xmlns:a16="http://schemas.microsoft.com/office/drawing/2014/main" id="{E48A52CC-DC45-85C6-D702-114F9567CE6F}"/>
              </a:ext>
            </a:extLst>
          </p:cNvPr>
          <p:cNvSpPr>
            <a:spLocks noGrp="1"/>
          </p:cNvSpPr>
          <p:nvPr>
            <p:ph type="sldNum" sz="quarter" idx="11"/>
          </p:nvPr>
        </p:nvSpPr>
        <p:spPr bwMode="auto">
          <a:xfrm>
            <a:off x="10480391" y="6535157"/>
            <a:ext cx="973667" cy="27432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lgn="r">
              <a:spcAft>
                <a:spcPts val="600"/>
              </a:spcAft>
            </a:pPr>
            <a:r>
              <a:rPr lang="en-US" altLang="ar-JO" sz="1050" b="0">
                <a:solidFill>
                  <a:schemeClr val="tx1">
                    <a:lumMod val="50000"/>
                    <a:lumOff val="50000"/>
                  </a:schemeClr>
                </a:solidFill>
              </a:rPr>
              <a:t>1 - </a:t>
            </a:r>
            <a:fld id="{9F2C4E0E-7D07-B049-B2C0-1FB2D1018547}" type="slidenum">
              <a:rPr lang="en-US" altLang="ar-JO" sz="1050" b="0">
                <a:solidFill>
                  <a:schemeClr val="tx1">
                    <a:lumMod val="50000"/>
                    <a:lumOff val="50000"/>
                  </a:schemeClr>
                </a:solidFill>
              </a:rPr>
              <a:pPr algn="r">
                <a:spcAft>
                  <a:spcPts val="600"/>
                </a:spcAft>
              </a:pPr>
              <a:t>49</a:t>
            </a:fld>
            <a:endParaRPr lang="en-US" altLang="ar-JO" sz="1050" b="0">
              <a:solidFill>
                <a:schemeClr val="tx1">
                  <a:lumMod val="50000"/>
                  <a:lumOff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wipe(left)">
                                      <p:cBhvr>
                                        <p:cTn id="7" dur="500"/>
                                        <p:tgtEl>
                                          <p:spTgt spid="2150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1507">
                                            <p:txEl>
                                              <p:pRg st="1" end="1"/>
                                            </p:txEl>
                                          </p:spTgt>
                                        </p:tgtEl>
                                        <p:attrNameLst>
                                          <p:attrName>style.visibility</p:attrName>
                                        </p:attrNameLst>
                                      </p:cBhvr>
                                      <p:to>
                                        <p:strVal val="visible"/>
                                      </p:to>
                                    </p:set>
                                    <p:animEffect transition="in" filter="wipe(left)">
                                      <p:cBhvr>
                                        <p:cTn id="12" dur="500"/>
                                        <p:tgtEl>
                                          <p:spTgt spid="2150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1507">
                                            <p:txEl>
                                              <p:pRg st="2" end="2"/>
                                            </p:txEl>
                                          </p:spTgt>
                                        </p:tgtEl>
                                        <p:attrNameLst>
                                          <p:attrName>style.visibility</p:attrName>
                                        </p:attrNameLst>
                                      </p:cBhvr>
                                      <p:to>
                                        <p:strVal val="visible"/>
                                      </p:to>
                                    </p:set>
                                    <p:animEffect transition="in" filter="wipe(left)">
                                      <p:cBhvr>
                                        <p:cTn id="17" dur="500"/>
                                        <p:tgtEl>
                                          <p:spTgt spid="2150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1507">
                                            <p:txEl>
                                              <p:pRg st="3" end="3"/>
                                            </p:txEl>
                                          </p:spTgt>
                                        </p:tgtEl>
                                        <p:attrNameLst>
                                          <p:attrName>style.visibility</p:attrName>
                                        </p:attrNameLst>
                                      </p:cBhvr>
                                      <p:to>
                                        <p:strVal val="visible"/>
                                      </p:to>
                                    </p:set>
                                    <p:animEffect transition="in" filter="wipe(left)">
                                      <p:cBhvr>
                                        <p:cTn id="22" dur="500"/>
                                        <p:tgtEl>
                                          <p:spTgt spid="2150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21507">
                                            <p:txEl>
                                              <p:pRg st="4" end="4"/>
                                            </p:txEl>
                                          </p:spTgt>
                                        </p:tgtEl>
                                        <p:attrNameLst>
                                          <p:attrName>style.visibility</p:attrName>
                                        </p:attrNameLst>
                                      </p:cBhvr>
                                      <p:to>
                                        <p:strVal val="visible"/>
                                      </p:to>
                                    </p:set>
                                    <p:animEffect transition="in" filter="wipe(left)">
                                      <p:cBhvr>
                                        <p:cTn id="27" dur="500"/>
                                        <p:tgtEl>
                                          <p:spTgt spid="2150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21507">
                                            <p:txEl>
                                              <p:pRg st="5" end="5"/>
                                            </p:txEl>
                                          </p:spTgt>
                                        </p:tgtEl>
                                        <p:attrNameLst>
                                          <p:attrName>style.visibility</p:attrName>
                                        </p:attrNameLst>
                                      </p:cBhvr>
                                      <p:to>
                                        <p:strVal val="visible"/>
                                      </p:to>
                                    </p:set>
                                    <p:animEffect transition="in" filter="wipe(left)">
                                      <p:cBhvr>
                                        <p:cTn id="32" dur="500"/>
                                        <p:tgtEl>
                                          <p:spTgt spid="21507">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21507">
                                            <p:txEl>
                                              <p:pRg st="6" end="6"/>
                                            </p:txEl>
                                          </p:spTgt>
                                        </p:tgtEl>
                                        <p:attrNameLst>
                                          <p:attrName>style.visibility</p:attrName>
                                        </p:attrNameLst>
                                      </p:cBhvr>
                                      <p:to>
                                        <p:strVal val="visible"/>
                                      </p:to>
                                    </p:set>
                                    <p:animEffect transition="in" filter="wipe(left)">
                                      <p:cBhvr>
                                        <p:cTn id="37" dur="500"/>
                                        <p:tgtEl>
                                          <p:spTgt spid="21507">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21507">
                                            <p:txEl>
                                              <p:pRg st="7" end="7"/>
                                            </p:txEl>
                                          </p:spTgt>
                                        </p:tgtEl>
                                        <p:attrNameLst>
                                          <p:attrName>style.visibility</p:attrName>
                                        </p:attrNameLst>
                                      </p:cBhvr>
                                      <p:to>
                                        <p:strVal val="visible"/>
                                      </p:to>
                                    </p:set>
                                    <p:animEffect transition="in" filter="wipe(left)">
                                      <p:cBhvr>
                                        <p:cTn id="42" dur="500"/>
                                        <p:tgtEl>
                                          <p:spTgt spid="2150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30022A-3D0A-847A-5C29-30CDFC8315DF}"/>
              </a:ext>
            </a:extLst>
          </p:cNvPr>
          <p:cNvSpPr>
            <a:spLocks noGrp="1"/>
          </p:cNvSpPr>
          <p:nvPr>
            <p:ph type="title"/>
          </p:nvPr>
        </p:nvSpPr>
        <p:spPr>
          <a:xfrm>
            <a:off x="1070104" y="-2118144"/>
            <a:ext cx="10972292" cy="5506358"/>
          </a:xfrm>
        </p:spPr>
        <p:txBody>
          <a:bodyPr>
            <a:normAutofit/>
          </a:bodyPr>
          <a:lstStyle/>
          <a:p>
            <a:pPr>
              <a:defRPr/>
            </a:pPr>
            <a:r>
              <a:rPr lang="en-US" altLang="en-US" sz="4000" b="1" dirty="0">
                <a:latin typeface="+mn-lt"/>
              </a:rPr>
              <a:t>Avoiding the Pitfalls of Small Business Failure</a:t>
            </a:r>
            <a:endParaRPr lang="en-US" sz="4000" b="1" dirty="0">
              <a:latin typeface="+mn-lt"/>
            </a:endParaRPr>
          </a:p>
        </p:txBody>
      </p:sp>
      <p:sp>
        <p:nvSpPr>
          <p:cNvPr id="63493" name="Slide Number Placeholder 4">
            <a:extLst>
              <a:ext uri="{FF2B5EF4-FFF2-40B4-BE49-F238E27FC236}">
                <a16:creationId xmlns:a16="http://schemas.microsoft.com/office/drawing/2014/main" id="{0002635E-E6AF-78D9-30E0-4BD22E1D0C10}"/>
              </a:ext>
            </a:extLst>
          </p:cNvPr>
          <p:cNvSpPr>
            <a:spLocks noGrp="1"/>
          </p:cNvSpPr>
          <p:nvPr>
            <p:ph type="sldNum" sz="quarter" idx="11"/>
          </p:nvPr>
        </p:nvSpPr>
        <p:spPr bwMode="auto">
          <a:xfrm>
            <a:off x="292608" y="6356350"/>
            <a:ext cx="6858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spcAft>
                <a:spcPts val="600"/>
              </a:spcAft>
            </a:pPr>
            <a:r>
              <a:rPr lang="en-US" altLang="ar-JO" b="0"/>
              <a:t>1 - </a:t>
            </a:r>
            <a:fld id="{7997269E-05E8-9E40-92A2-0A38B8A26D80}" type="slidenum">
              <a:rPr lang="en-US" altLang="ar-JO" b="0"/>
              <a:pPr>
                <a:spcAft>
                  <a:spcPts val="600"/>
                </a:spcAft>
              </a:pPr>
              <a:t>50</a:t>
            </a:fld>
            <a:endParaRPr lang="en-US" altLang="ar-JO" b="0"/>
          </a:p>
        </p:txBody>
      </p:sp>
      <p:graphicFrame>
        <p:nvGraphicFramePr>
          <p:cNvPr id="63495" name="Content Placeholder 1">
            <a:extLst>
              <a:ext uri="{FF2B5EF4-FFF2-40B4-BE49-F238E27FC236}">
                <a16:creationId xmlns:a16="http://schemas.microsoft.com/office/drawing/2014/main" id="{2B898160-8BFA-31A4-B8B7-74422D8814E6}"/>
              </a:ext>
            </a:extLst>
          </p:cNvPr>
          <p:cNvGraphicFramePr>
            <a:graphicFrameLocks noGrp="1"/>
          </p:cNvGraphicFramePr>
          <p:nvPr>
            <p:ph idx="1"/>
            <p:extLst>
              <p:ext uri="{D42A27DB-BD31-4B8C-83A1-F6EECF244321}">
                <p14:modId xmlns:p14="http://schemas.microsoft.com/office/powerpoint/2010/main" val="2175510786"/>
              </p:ext>
            </p:extLst>
          </p:nvPr>
        </p:nvGraphicFramePr>
        <p:xfrm>
          <a:off x="149604" y="681590"/>
          <a:ext cx="5486148" cy="5413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 name="Group 1">
            <a:extLst>
              <a:ext uri="{FF2B5EF4-FFF2-40B4-BE49-F238E27FC236}">
                <a16:creationId xmlns:a16="http://schemas.microsoft.com/office/drawing/2014/main" id="{F4B3873A-903C-D981-167B-99A0BB21847F}"/>
              </a:ext>
            </a:extLst>
          </p:cNvPr>
          <p:cNvGrpSpPr/>
          <p:nvPr/>
        </p:nvGrpSpPr>
        <p:grpSpPr>
          <a:xfrm>
            <a:off x="5635752" y="1511300"/>
            <a:ext cx="6092698" cy="4203700"/>
            <a:chOff x="0" y="827531"/>
            <a:chExt cx="6263640" cy="3758184"/>
          </a:xfrm>
        </p:grpSpPr>
        <p:sp>
          <p:nvSpPr>
            <p:cNvPr id="4" name="Rectangle 3">
              <a:extLst>
                <a:ext uri="{FF2B5EF4-FFF2-40B4-BE49-F238E27FC236}">
                  <a16:creationId xmlns:a16="http://schemas.microsoft.com/office/drawing/2014/main" id="{C487EBF4-F621-D588-097D-61E5A0D494D8}"/>
                </a:ext>
              </a:extLst>
            </p:cNvPr>
            <p:cNvSpPr/>
            <p:nvPr/>
          </p:nvSpPr>
          <p:spPr>
            <a:xfrm>
              <a:off x="0" y="827531"/>
              <a:ext cx="6263640" cy="3758184"/>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SA"/>
            </a:p>
          </p:txBody>
        </p:sp>
        <p:sp>
          <p:nvSpPr>
            <p:cNvPr id="5" name="TextBox 4">
              <a:extLst>
                <a:ext uri="{FF2B5EF4-FFF2-40B4-BE49-F238E27FC236}">
                  <a16:creationId xmlns:a16="http://schemas.microsoft.com/office/drawing/2014/main" id="{BFF056CC-27D4-82CF-0EBF-1A5E90EE152B}"/>
                </a:ext>
              </a:extLst>
            </p:cNvPr>
            <p:cNvSpPr txBox="1"/>
            <p:nvPr/>
          </p:nvSpPr>
          <p:spPr>
            <a:xfrm>
              <a:off x="421640" y="827531"/>
              <a:ext cx="5842000" cy="375818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t" anchorCtr="0">
              <a:noAutofit/>
            </a:bodyPr>
            <a:lstStyle/>
            <a:p>
              <a:pPr marL="0" lvl="1" algn="l" defTabSz="1111250">
                <a:lnSpc>
                  <a:spcPct val="90000"/>
                </a:lnSpc>
                <a:spcBef>
                  <a:spcPct val="0"/>
                </a:spcBef>
                <a:spcAft>
                  <a:spcPct val="15000"/>
                </a:spcAft>
              </a:pPr>
              <a:endParaRPr lang="en-US" sz="2500" dirty="0"/>
            </a:p>
            <a:p>
              <a:pPr marL="0" lvl="1" defTabSz="1289050">
                <a:lnSpc>
                  <a:spcPct val="90000"/>
                </a:lnSpc>
                <a:spcBef>
                  <a:spcPct val="0"/>
                </a:spcBef>
                <a:spcAft>
                  <a:spcPct val="15000"/>
                </a:spcAft>
              </a:pPr>
              <a:endParaRPr lang="en-US" sz="2900" dirty="0">
                <a:solidFill>
                  <a:prstClr val="white"/>
                </a:solidFill>
                <a:latin typeface="Calibri"/>
              </a:endParaRPr>
            </a:p>
            <a:p>
              <a:pPr marL="285750" lvl="1" indent="-285750" defTabSz="1289050">
                <a:lnSpc>
                  <a:spcPct val="90000"/>
                </a:lnSpc>
                <a:spcBef>
                  <a:spcPct val="0"/>
                </a:spcBef>
                <a:spcAft>
                  <a:spcPct val="15000"/>
                </a:spcAft>
                <a:buChar char="•"/>
              </a:pPr>
              <a:r>
                <a:rPr lang="en-US" sz="3200" dirty="0">
                  <a:solidFill>
                    <a:prstClr val="white"/>
                  </a:solidFill>
                  <a:latin typeface="Calibri"/>
                </a:rPr>
                <a:t>Uncontrolled growth</a:t>
              </a:r>
            </a:p>
            <a:p>
              <a:pPr marL="285750" lvl="1" indent="-285750" defTabSz="1289050">
                <a:lnSpc>
                  <a:spcPct val="90000"/>
                </a:lnSpc>
                <a:spcBef>
                  <a:spcPct val="0"/>
                </a:spcBef>
                <a:spcAft>
                  <a:spcPct val="15000"/>
                </a:spcAft>
                <a:buChar char="•"/>
              </a:pPr>
              <a:r>
                <a:rPr lang="en-US" sz="3200" dirty="0">
                  <a:solidFill>
                    <a:prstClr val="white"/>
                  </a:solidFill>
                  <a:latin typeface="Calibri"/>
                </a:rPr>
                <a:t>Poor location</a:t>
              </a:r>
            </a:p>
            <a:p>
              <a:pPr marL="285750" lvl="1" indent="-285750" defTabSz="1289050">
                <a:lnSpc>
                  <a:spcPct val="90000"/>
                </a:lnSpc>
                <a:spcBef>
                  <a:spcPct val="0"/>
                </a:spcBef>
                <a:spcAft>
                  <a:spcPct val="15000"/>
                </a:spcAft>
                <a:buChar char="•"/>
              </a:pPr>
              <a:r>
                <a:rPr lang="en-US" sz="3200" dirty="0">
                  <a:solidFill>
                    <a:prstClr val="white"/>
                  </a:solidFill>
                  <a:latin typeface="Calibri"/>
                </a:rPr>
                <a:t>Improper inventory control</a:t>
              </a:r>
            </a:p>
            <a:p>
              <a:pPr marL="285750" lvl="1" indent="-285750" defTabSz="1289050">
                <a:lnSpc>
                  <a:spcPct val="90000"/>
                </a:lnSpc>
                <a:spcBef>
                  <a:spcPct val="0"/>
                </a:spcBef>
                <a:spcAft>
                  <a:spcPct val="15000"/>
                </a:spcAft>
                <a:buChar char="•"/>
              </a:pPr>
              <a:r>
                <a:rPr lang="en-US" sz="3200" dirty="0">
                  <a:solidFill>
                    <a:prstClr val="white"/>
                  </a:solidFill>
                  <a:latin typeface="Calibri"/>
                </a:rPr>
                <a:t>Incorrect pricing</a:t>
              </a:r>
            </a:p>
            <a:p>
              <a:pPr marL="285750" lvl="1" indent="-285750" defTabSz="1289050">
                <a:lnSpc>
                  <a:spcPct val="90000"/>
                </a:lnSpc>
                <a:spcBef>
                  <a:spcPct val="0"/>
                </a:spcBef>
                <a:spcAft>
                  <a:spcPct val="15000"/>
                </a:spcAft>
                <a:buChar char="•"/>
              </a:pPr>
              <a:r>
                <a:rPr lang="en-US" sz="3200" dirty="0">
                  <a:solidFill>
                    <a:prstClr val="white"/>
                  </a:solidFill>
                  <a:latin typeface="Calibri"/>
                </a:rPr>
                <a:t>Inability to make the “entrepreneurial transition” </a:t>
              </a:r>
            </a:p>
          </p:txBody>
        </p:sp>
      </p:grpSp>
      <p:sp>
        <p:nvSpPr>
          <p:cNvPr id="7" name="TextBox 6">
            <a:extLst>
              <a:ext uri="{FF2B5EF4-FFF2-40B4-BE49-F238E27FC236}">
                <a16:creationId xmlns:a16="http://schemas.microsoft.com/office/drawing/2014/main" id="{4351CFA2-E0C5-209C-9E56-DC5316CDB7B3}"/>
              </a:ext>
            </a:extLst>
          </p:cNvPr>
          <p:cNvSpPr txBox="1"/>
          <p:nvPr/>
        </p:nvSpPr>
        <p:spPr>
          <a:xfrm>
            <a:off x="149604" y="1511300"/>
            <a:ext cx="11578846" cy="769441"/>
          </a:xfrm>
          <a:prstGeom prst="rect">
            <a:avLst/>
          </a:prstGeom>
          <a:solidFill>
            <a:srgbClr val="203E5F"/>
          </a:solidFill>
        </p:spPr>
        <p:txBody>
          <a:bodyPr wrap="square">
            <a:spAutoFit/>
          </a:bodyPr>
          <a:lstStyle/>
          <a:p>
            <a:pPr lvl="0" algn="ctr"/>
            <a:r>
              <a:rPr lang="en-US" sz="4400" dirty="0">
                <a:solidFill>
                  <a:schemeClr val="bg1"/>
                </a:solidFill>
              </a:rPr>
              <a:t>The Ten Deadly Mistakes of Entrepreneurship: </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pic>
        <p:nvPicPr>
          <p:cNvPr id="3074" name="Picture 2" descr="Conclusion Images – Browse 1,023,680 Stock Photos, Vectors, and Video |  Adobe Stock">
            <a:extLst>
              <a:ext uri="{FF2B5EF4-FFF2-40B4-BE49-F238E27FC236}">
                <a16:creationId xmlns:a16="http://schemas.microsoft.com/office/drawing/2014/main" id="{23FB1C65-D285-4F86-CD53-E2C2E8785E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008" b="17580"/>
          <a:stretch/>
        </p:blipFill>
        <p:spPr bwMode="auto">
          <a:xfrm>
            <a:off x="20" y="10"/>
            <a:ext cx="12191980" cy="2782947"/>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21507" name="Rectangle 3">
            <a:extLst>
              <a:ext uri="{FF2B5EF4-FFF2-40B4-BE49-F238E27FC236}">
                <a16:creationId xmlns:a16="http://schemas.microsoft.com/office/drawing/2014/main" id="{B70F3DBA-ED12-6BF6-FF19-EFD56A718393}"/>
              </a:ext>
            </a:extLst>
          </p:cNvPr>
          <p:cNvSpPr>
            <a:spLocks noGrp="1" noChangeArrowheads="1"/>
          </p:cNvSpPr>
          <p:nvPr>
            <p:ph idx="1"/>
          </p:nvPr>
        </p:nvSpPr>
        <p:spPr>
          <a:xfrm>
            <a:off x="2750787" y="2782958"/>
            <a:ext cx="7485413" cy="3476868"/>
          </a:xfrm>
        </p:spPr>
        <p:txBody>
          <a:bodyPr vert="horz" lIns="88900" tIns="46038" rIns="88900" bIns="46038" rtlCol="0" anchor="ctr">
            <a:noAutofit/>
          </a:bodyPr>
          <a:lstStyle/>
          <a:p>
            <a:pPr marL="346075" indent="-346075">
              <a:spcBef>
                <a:spcPts val="1200"/>
              </a:spcBef>
            </a:pPr>
            <a:r>
              <a:rPr lang="en-US" altLang="ar-JO" sz="2400" dirty="0"/>
              <a:t>Entrepreneurs:</a:t>
            </a:r>
          </a:p>
          <a:p>
            <a:pPr marL="628650" lvl="3" indent="-346075">
              <a:spcBef>
                <a:spcPts val="1200"/>
              </a:spcBef>
            </a:pPr>
            <a:r>
              <a:rPr lang="en-US" altLang="ar-JO" sz="2400" dirty="0"/>
              <a:t>Are an important part of the free enterprise system</a:t>
            </a:r>
          </a:p>
          <a:p>
            <a:pPr marL="628650" lvl="3" indent="-346075">
              <a:spcBef>
                <a:spcPts val="1200"/>
              </a:spcBef>
            </a:pPr>
            <a:r>
              <a:rPr lang="en-US" altLang="ar-JO" sz="2400" dirty="0"/>
              <a:t>Are a diverse and talented group of people</a:t>
            </a:r>
          </a:p>
          <a:p>
            <a:pPr marL="628650" lvl="3" indent="-346075">
              <a:spcBef>
                <a:spcPts val="1200"/>
              </a:spcBef>
            </a:pPr>
            <a:r>
              <a:rPr lang="en-US" altLang="ar-JO" sz="2400" dirty="0"/>
              <a:t>Represent a cross-section of society as a whole</a:t>
            </a:r>
          </a:p>
          <a:p>
            <a:pPr marL="628650" lvl="3" indent="-346075">
              <a:spcBef>
                <a:spcPts val="1200"/>
              </a:spcBef>
            </a:pPr>
            <a:r>
              <a:rPr lang="en-US" altLang="ar-JO" sz="2400" dirty="0"/>
              <a:t>Are able to enhance the profitability of their businesses through acquiring additional knowledge and experience</a:t>
            </a:r>
          </a:p>
        </p:txBody>
      </p:sp>
      <p:sp>
        <p:nvSpPr>
          <p:cNvPr id="65540" name="Slide Number Placeholder 3">
            <a:extLst>
              <a:ext uri="{FF2B5EF4-FFF2-40B4-BE49-F238E27FC236}">
                <a16:creationId xmlns:a16="http://schemas.microsoft.com/office/drawing/2014/main" id="{2DD84D7B-715B-67BE-588F-886B95EA558E}"/>
              </a:ext>
            </a:extLst>
          </p:cNvPr>
          <p:cNvSpPr>
            <a:spLocks noGrp="1"/>
          </p:cNvSpPr>
          <p:nvPr>
            <p:ph type="sldNum" sz="quarter" idx="11"/>
          </p:nvPr>
        </p:nvSpPr>
        <p:spPr bwMode="auto">
          <a:xfrm>
            <a:off x="8864600"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b="1">
                <a:solidFill>
                  <a:schemeClr val="tx1"/>
                </a:solidFill>
                <a:latin typeface="Garamond" panose="02020404030301010803" pitchFamily="18" charset="0"/>
                <a:ea typeface="MS PGothic" panose="020B0600070205080204" pitchFamily="34" charset="-128"/>
              </a:defRPr>
            </a:lvl1pPr>
            <a:lvl2pPr marL="742950" indent="-285750">
              <a:defRPr b="1">
                <a:solidFill>
                  <a:schemeClr val="tx1"/>
                </a:solidFill>
                <a:latin typeface="Garamond" panose="02020404030301010803" pitchFamily="18" charset="0"/>
                <a:ea typeface="MS PGothic" panose="020B0600070205080204" pitchFamily="34" charset="-128"/>
              </a:defRPr>
            </a:lvl2pPr>
            <a:lvl3pPr marL="1143000" indent="-228600">
              <a:defRPr b="1">
                <a:solidFill>
                  <a:schemeClr val="tx1"/>
                </a:solidFill>
                <a:latin typeface="Garamond" panose="02020404030301010803" pitchFamily="18" charset="0"/>
                <a:ea typeface="MS PGothic" panose="020B0600070205080204" pitchFamily="34" charset="-128"/>
              </a:defRPr>
            </a:lvl3pPr>
            <a:lvl4pPr marL="1600200" indent="-228600">
              <a:defRPr b="1">
                <a:solidFill>
                  <a:schemeClr val="tx1"/>
                </a:solidFill>
                <a:latin typeface="Garamond" panose="02020404030301010803" pitchFamily="18" charset="0"/>
                <a:ea typeface="MS PGothic" panose="020B0600070205080204" pitchFamily="34" charset="-128"/>
              </a:defRPr>
            </a:lvl4pPr>
            <a:lvl5pPr marL="2057400" indent="-228600">
              <a:defRPr b="1">
                <a:solidFill>
                  <a:schemeClr val="tx1"/>
                </a:solidFill>
                <a:latin typeface="Garamond" panose="02020404030301010803" pitchFamily="18"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Garamond" panose="02020404030301010803" pitchFamily="18" charset="0"/>
                <a:ea typeface="MS PGothic" panose="020B0600070205080204" pitchFamily="34" charset="-128"/>
              </a:defRPr>
            </a:lvl9pPr>
          </a:lstStyle>
          <a:p>
            <a:pPr algn="r">
              <a:spcAft>
                <a:spcPts val="600"/>
              </a:spcAft>
            </a:pPr>
            <a:fld id="{78FDC46E-2C53-C34F-AB7F-4B55D3605391}" type="slidenum">
              <a:rPr lang="en-US" altLang="ar-JO" b="0">
                <a:solidFill>
                  <a:schemeClr val="tx1">
                    <a:lumMod val="75000"/>
                    <a:lumOff val="25000"/>
                  </a:schemeClr>
                </a:solidFill>
              </a:rPr>
              <a:pPr algn="r">
                <a:spcAft>
                  <a:spcPts val="600"/>
                </a:spcAft>
              </a:pPr>
              <a:t>51</a:t>
            </a:fld>
            <a:endParaRPr lang="en-US" altLang="ar-JO" b="0">
              <a:solidFill>
                <a:schemeClr val="tx1">
                  <a:lumMod val="75000"/>
                  <a:lumOff val="2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wipe(left)">
                                      <p:cBhvr>
                                        <p:cTn id="7" dur="500"/>
                                        <p:tgtEl>
                                          <p:spTgt spid="2150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1507">
                                            <p:txEl>
                                              <p:pRg st="1" end="1"/>
                                            </p:txEl>
                                          </p:spTgt>
                                        </p:tgtEl>
                                        <p:attrNameLst>
                                          <p:attrName>style.visibility</p:attrName>
                                        </p:attrNameLst>
                                      </p:cBhvr>
                                      <p:to>
                                        <p:strVal val="visible"/>
                                      </p:to>
                                    </p:set>
                                    <p:animEffect transition="in" filter="wipe(left)">
                                      <p:cBhvr>
                                        <p:cTn id="12" dur="500"/>
                                        <p:tgtEl>
                                          <p:spTgt spid="2150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1507">
                                            <p:txEl>
                                              <p:pRg st="2" end="2"/>
                                            </p:txEl>
                                          </p:spTgt>
                                        </p:tgtEl>
                                        <p:attrNameLst>
                                          <p:attrName>style.visibility</p:attrName>
                                        </p:attrNameLst>
                                      </p:cBhvr>
                                      <p:to>
                                        <p:strVal val="visible"/>
                                      </p:to>
                                    </p:set>
                                    <p:animEffect transition="in" filter="wipe(left)">
                                      <p:cBhvr>
                                        <p:cTn id="17" dur="500"/>
                                        <p:tgtEl>
                                          <p:spTgt spid="2150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1507">
                                            <p:txEl>
                                              <p:pRg st="3" end="3"/>
                                            </p:txEl>
                                          </p:spTgt>
                                        </p:tgtEl>
                                        <p:attrNameLst>
                                          <p:attrName>style.visibility</p:attrName>
                                        </p:attrNameLst>
                                      </p:cBhvr>
                                      <p:to>
                                        <p:strVal val="visible"/>
                                      </p:to>
                                    </p:set>
                                    <p:animEffect transition="in" filter="wipe(left)">
                                      <p:cBhvr>
                                        <p:cTn id="22" dur="500"/>
                                        <p:tgtEl>
                                          <p:spTgt spid="2150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21507">
                                            <p:txEl>
                                              <p:pRg st="4" end="4"/>
                                            </p:txEl>
                                          </p:spTgt>
                                        </p:tgtEl>
                                        <p:attrNameLst>
                                          <p:attrName>style.visibility</p:attrName>
                                        </p:attrNameLst>
                                      </p:cBhvr>
                                      <p:to>
                                        <p:strVal val="visible"/>
                                      </p:to>
                                    </p:set>
                                    <p:animEffect transition="in" filter="wipe(left)">
                                      <p:cBhvr>
                                        <p:cTn id="27" dur="500"/>
                                        <p:tgtEl>
                                          <p:spTgt spid="215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624F56-634F-4069-B3A5-C4045556D0EB}"/>
              </a:ext>
            </a:extLst>
          </p:cNvPr>
          <p:cNvPicPr>
            <a:picLocks noChangeAspect="1"/>
          </p:cNvPicPr>
          <p:nvPr/>
        </p:nvPicPr>
        <p:blipFill>
          <a:blip r:embed="rId2"/>
          <a:stretch>
            <a:fillRect/>
          </a:stretch>
        </p:blipFill>
        <p:spPr>
          <a:xfrm>
            <a:off x="2212511" y="755672"/>
            <a:ext cx="7766977" cy="5346655"/>
          </a:xfrm>
          <a:prstGeom prst="rect">
            <a:avLst/>
          </a:prstGeom>
        </p:spPr>
      </p:pic>
      <p:sp>
        <p:nvSpPr>
          <p:cNvPr id="3" name="Moon 2">
            <a:extLst>
              <a:ext uri="{FF2B5EF4-FFF2-40B4-BE49-F238E27FC236}">
                <a16:creationId xmlns:a16="http://schemas.microsoft.com/office/drawing/2014/main" id="{266C8F2C-FAB8-44D1-AC6E-C63F9EAA2B73}"/>
              </a:ext>
            </a:extLst>
          </p:cNvPr>
          <p:cNvSpPr/>
          <p:nvPr/>
        </p:nvSpPr>
        <p:spPr>
          <a:xfrm rot="19775027">
            <a:off x="2353542" y="2941769"/>
            <a:ext cx="1027827" cy="2824229"/>
          </a:xfrm>
          <a:prstGeom prst="moon">
            <a:avLst>
              <a:gd name="adj" fmla="val 34449"/>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448FF4AB-175A-5E05-3D8E-7FA1506FF970}"/>
              </a:ext>
            </a:extLst>
          </p:cNvPr>
          <p:cNvSpPr>
            <a:spLocks noGrp="1"/>
          </p:cNvSpPr>
          <p:nvPr>
            <p:ph type="sldNum" sz="quarter" idx="12"/>
          </p:nvPr>
        </p:nvSpPr>
        <p:spPr/>
        <p:txBody>
          <a:bodyPr/>
          <a:lstStyle/>
          <a:p>
            <a:fld id="{FDED41F8-FC0F-4085-8150-313B6CF05213}" type="slidenum">
              <a:rPr lang="en-US" smtClean="0"/>
              <a:t>52</a:t>
            </a:fld>
            <a:endParaRPr lang="en-US"/>
          </a:p>
        </p:txBody>
      </p:sp>
    </p:spTree>
    <p:extLst>
      <p:ext uri="{BB962C8B-B14F-4D97-AF65-F5344CB8AC3E}">
        <p14:creationId xmlns:p14="http://schemas.microsoft.com/office/powerpoint/2010/main" val="26006630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2FC6AD9-3D9A-431B-95FD-4AE3B8559587}"/>
</file>

<file path=customXml/itemProps2.xml><?xml version="1.0" encoding="utf-8"?>
<ds:datastoreItem xmlns:ds="http://schemas.openxmlformats.org/officeDocument/2006/customXml" ds:itemID="{AC5D27E1-A476-4346-9BF2-F42630197ED4}"/>
</file>

<file path=customXml/itemProps3.xml><?xml version="1.0" encoding="utf-8"?>
<ds:datastoreItem xmlns:ds="http://schemas.openxmlformats.org/officeDocument/2006/customXml" ds:itemID="{E24C11AA-FC95-4E75-AF63-442F693CAC32}"/>
</file>

<file path=docProps/app.xml><?xml version="1.0" encoding="utf-8"?>
<Properties xmlns="http://schemas.openxmlformats.org/officeDocument/2006/extended-properties" xmlns:vt="http://schemas.openxmlformats.org/officeDocument/2006/docPropsVTypes">
  <TotalTime>138</TotalTime>
  <Words>3257</Words>
  <Application>Microsoft Macintosh PowerPoint</Application>
  <PresentationFormat>Widescreen</PresentationFormat>
  <Paragraphs>338</Paragraphs>
  <Slides>52</Slides>
  <Notes>18</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52</vt:i4>
      </vt:variant>
    </vt:vector>
  </HeadingPairs>
  <TitlesOfParts>
    <vt:vector size="64" baseType="lpstr">
      <vt:lpstr>ＭＳ Ｐゴシック</vt:lpstr>
      <vt:lpstr>APPLE CHANCERY</vt:lpstr>
      <vt:lpstr>Arial</vt:lpstr>
      <vt:lpstr>Arial</vt:lpstr>
      <vt:lpstr>Calibri</vt:lpstr>
      <vt:lpstr>Calibri Light</vt:lpstr>
      <vt:lpstr>David</vt:lpstr>
      <vt:lpstr>Georgia</vt:lpstr>
      <vt:lpstr>Tajawal Medium</vt:lpstr>
      <vt:lpstr>Trebuchet MS</vt:lpstr>
      <vt:lpstr>Wingdings</vt:lpstr>
      <vt:lpstr>Office Theme</vt:lpstr>
      <vt:lpstr>PowerPoint Presentation</vt:lpstr>
      <vt:lpstr>PowerPoint Presentation</vt:lpstr>
      <vt:lpstr>PowerPoint Presentation</vt:lpstr>
      <vt:lpstr>   Introduction</vt:lpstr>
      <vt:lpstr>Introduction</vt:lpstr>
      <vt:lpstr>PowerPoint Presentation</vt:lpstr>
      <vt:lpstr>     Definition of Entrepreneurship</vt:lpstr>
      <vt:lpstr>What Is an Entrepreneur?</vt:lpstr>
      <vt:lpstr>PowerPoint Presentation</vt:lpstr>
      <vt:lpstr>PowerPoint Presentation</vt:lpstr>
      <vt:lpstr>PowerPoint Presentation</vt:lpstr>
      <vt:lpstr>   Characteristics of an Entrepreneur</vt:lpstr>
      <vt:lpstr>Characteristics of Entrepreneurs</vt:lpstr>
      <vt:lpstr>Characteristics of Entrepreneurs</vt:lpstr>
      <vt:lpstr>Most Important Qualities of an Entrepreneur </vt:lpstr>
      <vt:lpstr>PowerPoint Presentation</vt:lpstr>
      <vt:lpstr>Characteristics of Entrepreneurs</vt:lpstr>
      <vt:lpstr>         Types of Entrepreneurship</vt:lpstr>
      <vt:lpstr>      Types of Entrepreneurship</vt:lpstr>
      <vt:lpstr>      Types of Entrepreneurship</vt:lpstr>
      <vt:lpstr>      Types of Entrepreneurship</vt:lpstr>
      <vt:lpstr>      Types of Entrepreneurship</vt:lpstr>
      <vt:lpstr>Entrepreneurship and economic development </vt:lpstr>
      <vt:lpstr>The World of the Entrepreneur</vt:lpstr>
      <vt:lpstr>PowerPoint Presentation</vt:lpstr>
      <vt:lpstr>PowerPoint Presentation</vt:lpstr>
      <vt:lpstr>Entrepreneurship in KSA</vt:lpstr>
      <vt:lpstr>Entrepreneurship activities across the Globe </vt:lpstr>
      <vt:lpstr>PowerPoint Presentation</vt:lpstr>
      <vt:lpstr>PowerPoint Presentation</vt:lpstr>
      <vt:lpstr>Stages of Economic Development</vt:lpstr>
      <vt:lpstr>Stages of Economic Development</vt:lpstr>
      <vt:lpstr>Stages of Economic Development</vt:lpstr>
      <vt:lpstr>Benefits of Entrepreneurship</vt:lpstr>
      <vt:lpstr>Drawbacks of Entrepreneurship</vt:lpstr>
      <vt:lpstr>Sources of Stress for Entrepreneurs</vt:lpstr>
      <vt:lpstr>Demographic and environmental factors </vt:lpstr>
      <vt:lpstr>Demographic and environmental factors </vt:lpstr>
      <vt:lpstr>PowerPoint Presentation</vt:lpstr>
      <vt:lpstr>The Cultural Diversity of Entrepreneurship</vt:lpstr>
      <vt:lpstr>Women-Owned Businesses </vt:lpstr>
      <vt:lpstr>The Cultural Diversity of Entrepreneurship</vt:lpstr>
      <vt:lpstr>The Cultural Diversity of Entrepreneurship</vt:lpstr>
      <vt:lpstr>Small Businesses by Industry </vt:lpstr>
      <vt:lpstr>        Enrepreneurship Process</vt:lpstr>
      <vt:lpstr>The Power of Small Businesses</vt:lpstr>
      <vt:lpstr>The Power of Small Businesses</vt:lpstr>
      <vt:lpstr>    Putting Failure into Perspective</vt:lpstr>
      <vt:lpstr>Avoiding the Pitfalls of  Small Business Failure</vt:lpstr>
      <vt:lpstr>Avoiding the Pitfalls of Small Business Failure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Thana Azizi</cp:lastModifiedBy>
  <cp:revision>48</cp:revision>
  <dcterms:created xsi:type="dcterms:W3CDTF">2023-04-29T09:08:00Z</dcterms:created>
  <dcterms:modified xsi:type="dcterms:W3CDTF">2024-04-27T12:43:09Z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