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0"/>
  </p:notesMasterIdLst>
  <p:handoutMasterIdLst>
    <p:handoutMasterId r:id="rId21"/>
  </p:handoutMasterIdLst>
  <p:sldIdLst>
    <p:sldId id="264" r:id="rId3"/>
    <p:sldId id="268" r:id="rId4"/>
    <p:sldId id="287" r:id="rId5"/>
    <p:sldId id="286" r:id="rId6"/>
    <p:sldId id="291" r:id="rId7"/>
    <p:sldId id="292" r:id="rId8"/>
    <p:sldId id="293" r:id="rId9"/>
    <p:sldId id="294" r:id="rId10"/>
    <p:sldId id="295" r:id="rId11"/>
    <p:sldId id="296" r:id="rId12"/>
    <p:sldId id="288" r:id="rId13"/>
    <p:sldId id="289" r:id="rId14"/>
    <p:sldId id="290" r:id="rId15"/>
    <p:sldId id="283" r:id="rId16"/>
    <p:sldId id="281" r:id="rId17"/>
    <p:sldId id="28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2845" autoAdjust="0"/>
  </p:normalViewPr>
  <p:slideViewPr>
    <p:cSldViewPr snapToGrid="0">
      <p:cViewPr varScale="1">
        <p:scale>
          <a:sx n="73" d="100"/>
          <a:sy n="73" d="100"/>
        </p:scale>
        <p:origin x="4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16-Sep-21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0T17:50:09.453"/>
    </inkml:context>
    <inkml:brush xml:id="br0">
      <inkml:brushProperty name="width" value="0.05292" units="cm"/>
      <inkml:brushProperty name="height" value="0.05292" units="cm"/>
      <inkml:brushProperty name="color" value="#FF0000"/>
    </inkml:brush>
  </inkml:definitions>
  <inkml:trace contextRef="#ctx0" brushRef="#br0">19075 13965 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16-Sep-21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the end, we settled on the term </a:t>
            </a:r>
            <a:r>
              <a:rPr lang="en-US" sz="1200" b="0" i="1" u="none" strike="noStrike" kern="1200" baseline="0" dirty="0" smtClean="0">
                <a:solidFill>
                  <a:schemeClr val="tx1"/>
                </a:solidFill>
                <a:latin typeface="+mn-lt"/>
                <a:ea typeface="+mn-ea"/>
                <a:cs typeface="+mn-cs"/>
              </a:rPr>
              <a:t>predictive </a:t>
            </a:r>
            <a:r>
              <a:rPr lang="en-US" sz="1200" b="0" i="0" u="none" strike="noStrike" kern="1200" baseline="0" dirty="0" smtClean="0">
                <a:solidFill>
                  <a:schemeClr val="tx1"/>
                </a:solidFill>
                <a:latin typeface="+mn-lt"/>
                <a:ea typeface="+mn-ea"/>
                <a:cs typeface="+mn-cs"/>
              </a:rPr>
              <a:t>since it is used in </a:t>
            </a:r>
            <a:r>
              <a:rPr lang="en-US" sz="1200" b="0" i="1" u="none" strike="noStrike" kern="1200" baseline="0" dirty="0" smtClean="0">
                <a:solidFill>
                  <a:schemeClr val="tx1"/>
                </a:solidFill>
                <a:latin typeface="+mn-lt"/>
                <a:ea typeface="+mn-ea"/>
                <a:cs typeface="+mn-cs"/>
              </a:rPr>
              <a:t>A Guide to the Project</a:t>
            </a:r>
          </a:p>
          <a:p>
            <a:r>
              <a:rPr lang="en-US" sz="1200" b="0" i="1" u="none" strike="noStrike" kern="1200" baseline="0" dirty="0" smtClean="0">
                <a:solidFill>
                  <a:schemeClr val="tx1"/>
                </a:solidFill>
                <a:latin typeface="+mn-lt"/>
                <a:ea typeface="+mn-ea"/>
                <a:cs typeface="+mn-cs"/>
              </a:rPr>
              <a:t>Management Body of Knowledge (PMBOK® Guide) </a:t>
            </a:r>
            <a:r>
              <a:rPr lang="en-US" sz="1200" b="0" i="0" u="none" strike="noStrike" kern="1200" baseline="0" dirty="0" smtClean="0">
                <a:solidFill>
                  <a:schemeClr val="tx1"/>
                </a:solidFill>
                <a:latin typeface="+mn-lt"/>
                <a:ea typeface="+mn-ea"/>
                <a:cs typeface="+mn-cs"/>
              </a:rPr>
              <a:t>[3] and the </a:t>
            </a:r>
            <a:r>
              <a:rPr lang="en-US" sz="1200" b="0" i="1" u="none" strike="noStrike" kern="1200" baseline="0" dirty="0" smtClean="0">
                <a:solidFill>
                  <a:schemeClr val="tx1"/>
                </a:solidFill>
                <a:latin typeface="+mn-lt"/>
                <a:ea typeface="+mn-ea"/>
                <a:cs typeface="+mn-cs"/>
              </a:rPr>
              <a:t>Software</a:t>
            </a:r>
          </a:p>
          <a:p>
            <a:r>
              <a:rPr lang="en-US" sz="1200" b="0" i="1" u="none" strike="noStrike" kern="1200" baseline="0" dirty="0" smtClean="0">
                <a:solidFill>
                  <a:schemeClr val="tx1"/>
                </a:solidFill>
                <a:latin typeface="+mn-lt"/>
                <a:ea typeface="+mn-ea"/>
                <a:cs typeface="+mn-cs"/>
              </a:rPr>
              <a:t>Extension to the PMBOK® Guide Fifth Edition </a:t>
            </a:r>
            <a:r>
              <a:rPr lang="en-US" sz="1200" b="0" i="0" u="none" strike="noStrike" kern="1200" baseline="0" dirty="0" smtClean="0">
                <a:solidFill>
                  <a:schemeClr val="tx1"/>
                </a:solidFill>
                <a:latin typeface="+mn-lt"/>
                <a:ea typeface="+mn-ea"/>
                <a:cs typeface="+mn-cs"/>
              </a:rPr>
              <a:t>[4].</a:t>
            </a:r>
          </a:p>
          <a:p>
            <a:r>
              <a:rPr lang="en-US" sz="1200" b="0" i="0" u="none" strike="noStrike" kern="1200" baseline="0" dirty="0" smtClean="0">
                <a:solidFill>
                  <a:schemeClr val="tx1"/>
                </a:solidFill>
                <a:latin typeface="+mn-lt"/>
                <a:ea typeface="+mn-ea"/>
                <a:cs typeface="+mn-cs"/>
              </a:rPr>
              <a:t>If </a:t>
            </a:r>
            <a:r>
              <a:rPr lang="en-US" sz="1200" b="0" i="1" u="none" strike="noStrike" kern="1200" baseline="0" dirty="0" smtClean="0">
                <a:solidFill>
                  <a:schemeClr val="tx1"/>
                </a:solidFill>
                <a:latin typeface="+mn-lt"/>
                <a:ea typeface="+mn-ea"/>
                <a:cs typeface="+mn-cs"/>
              </a:rPr>
              <a:t>agile </a:t>
            </a:r>
            <a:r>
              <a:rPr lang="en-US" sz="1200" b="0" i="0" u="none" strike="noStrike" kern="1200" baseline="0" dirty="0" smtClean="0">
                <a:solidFill>
                  <a:schemeClr val="tx1"/>
                </a:solidFill>
                <a:latin typeface="+mn-lt"/>
                <a:ea typeface="+mn-ea"/>
                <a:cs typeface="+mn-cs"/>
              </a:rPr>
              <a:t>is at one end, we call the other end</a:t>
            </a:r>
          </a:p>
          <a:p>
            <a:r>
              <a:rPr lang="en-US" sz="1200" b="0" i="1" u="none" strike="noStrike" kern="1200" baseline="0" dirty="0" smtClean="0">
                <a:solidFill>
                  <a:schemeClr val="tx1"/>
                </a:solidFill>
                <a:latin typeface="+mn-lt"/>
                <a:ea typeface="+mn-ea"/>
                <a:cs typeface="+mn-cs"/>
              </a:rPr>
              <a:t>predictive</a:t>
            </a:r>
            <a:r>
              <a:rPr lang="en-US" sz="1200" b="0" i="0" u="none" strike="noStrike" kern="1200" baseline="0" dirty="0" smtClean="0">
                <a:solidFill>
                  <a:schemeClr val="tx1"/>
                </a:solidFill>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9</a:t>
            </a:fld>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Tree>
    <p:extLst>
      <p:ext uri="{BB962C8B-B14F-4D97-AF65-F5344CB8AC3E}">
        <p14:creationId xmlns:p14="http://schemas.microsoft.com/office/powerpoint/2010/main" val="3218732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Point of Sales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2623843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1201782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86183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59882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734687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25614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1667887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947913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7574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74594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455281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75590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22102370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gif"/><Relationship Id="rId1" Type="http://schemas.openxmlformats.org/officeDocument/2006/relationships/slideLayout" Target="../slideLayouts/slideLayout13.xml"/><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ZOOM MEETING: </a:t>
            </a:r>
            <a:r>
              <a:rPr lang="en-US" sz="5400" dirty="0" smtClean="0">
                <a:solidFill>
                  <a:srgbClr val="FF0000"/>
                </a:solidFill>
                <a:latin typeface="+mn-lt"/>
              </a:rPr>
              <a:t>02 </a:t>
            </a:r>
            <a:r>
              <a:rPr lang="en-US" sz="5400" dirty="0" smtClean="0">
                <a:solidFill>
                  <a:srgbClr val="FF0000"/>
                </a:solidFill>
                <a:latin typeface="+mn-lt"/>
              </a:rPr>
              <a:t>(</a:t>
            </a:r>
            <a:r>
              <a:rPr lang="en-US" sz="5400" dirty="0" smtClean="0">
                <a:solidFill>
                  <a:srgbClr val="FF0000"/>
                </a:solidFill>
                <a:latin typeface="+mn-lt"/>
              </a:rPr>
              <a:t>16-09-21</a:t>
            </a:r>
            <a:r>
              <a:rPr lang="en-US" sz="5400" dirty="0" smtClean="0">
                <a:solidFill>
                  <a:srgbClr val="FF0000"/>
                </a:solidFill>
                <a:latin typeface="+mn-lt"/>
              </a:rPr>
              <a:t>)</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PMIAA</a:t>
            </a:r>
            <a:endParaRPr lang="en-US" dirty="0"/>
          </a:p>
        </p:txBody>
      </p:sp>
      <p:sp>
        <p:nvSpPr>
          <p:cNvPr id="3" name="Content Placeholder 2"/>
          <p:cNvSpPr>
            <a:spLocks noGrp="1"/>
          </p:cNvSpPr>
          <p:nvPr>
            <p:ph idx="1"/>
          </p:nvPr>
        </p:nvSpPr>
        <p:spPr/>
        <p:txBody>
          <a:bodyPr/>
          <a:lstStyle/>
          <a:p>
            <a:r>
              <a:rPr lang="en-US" dirty="0" smtClean="0"/>
              <a:t>Program Management Improvement and Accountability Act  </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
        <p:nvSpPr>
          <p:cNvPr id="7" name="Explosion 1 6"/>
          <p:cNvSpPr/>
          <p:nvPr/>
        </p:nvSpPr>
        <p:spPr>
          <a:xfrm rot="364609">
            <a:off x="5928561" y="142314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Tell us anything about PMIAA</a:t>
            </a:r>
            <a:endParaRPr lang="en-US" sz="2400" dirty="0"/>
          </a:p>
        </p:txBody>
      </p:sp>
    </p:spTree>
    <p:extLst>
      <p:ext uri="{BB962C8B-B14F-4D97-AF65-F5344CB8AC3E}">
        <p14:creationId xmlns:p14="http://schemas.microsoft.com/office/powerpoint/2010/main" val="248550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ORGANIZATIONAL culture and Terminology</a:t>
            </a:r>
            <a:endParaRPr lang="en-US" dirty="0"/>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1226320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APPROACHES for PM</a:t>
            </a:r>
            <a:endParaRPr lang="en-US" dirty="0"/>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237705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3238350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EG" dirty="0" smtClean="0"/>
              <a:t>تم تسجيل المحاضرات للفصل الصيفي</a:t>
            </a:r>
            <a:endParaRPr lang="en-US" dirty="0"/>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1939022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223426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t>Incremental life cycle.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3072645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NON-AGILE (NON-ADAPTIVE)  APPROACHES</a:t>
            </a:r>
            <a:endParaRPr lang="en-US" dirty="0"/>
          </a:p>
        </p:txBody>
      </p:sp>
      <p:sp>
        <p:nvSpPr>
          <p:cNvPr id="3" name="Content Placeholder 2"/>
          <p:cNvSpPr>
            <a:spLocks noGrp="1"/>
          </p:cNvSpPr>
          <p:nvPr>
            <p:ph idx="1"/>
          </p:nvPr>
        </p:nvSpPr>
        <p:spPr/>
        <p:txBody>
          <a:bodyPr/>
          <a:lstStyle/>
          <a:p>
            <a:r>
              <a:rPr lang="en-US" b="1" u="sng" dirty="0" smtClean="0"/>
              <a:t>Predictive</a:t>
            </a:r>
          </a:p>
          <a:p>
            <a:r>
              <a:rPr lang="en-US" dirty="0" smtClean="0"/>
              <a:t>Linear</a:t>
            </a:r>
          </a:p>
          <a:p>
            <a:r>
              <a:rPr lang="en-US" dirty="0" smtClean="0"/>
              <a:t>Waterfall</a:t>
            </a:r>
          </a:p>
          <a:p>
            <a:r>
              <a:rPr lang="en-US" dirty="0" smtClean="0"/>
              <a:t>Plan-driven</a:t>
            </a:r>
          </a:p>
          <a:p>
            <a:r>
              <a:rPr lang="en-US" dirty="0" smtClean="0"/>
              <a:t>Serial</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1892786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32722819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agile manifesto consists of 4 values and how many principles?</a:t>
            </a:r>
            <a:endParaRPr lang="en-US" dirty="0"/>
          </a:p>
        </p:txBody>
      </p:sp>
      <p:sp>
        <p:nvSpPr>
          <p:cNvPr id="3" name="Content Placeholder 2"/>
          <p:cNvSpPr>
            <a:spLocks noGrp="1"/>
          </p:cNvSpPr>
          <p:nvPr>
            <p:ph idx="1"/>
          </p:nvPr>
        </p:nvSpPr>
        <p:spPr/>
        <p:txBody>
          <a:bodyPr/>
          <a:lstStyle/>
          <a:p>
            <a:pPr marL="514350" indent="-514350">
              <a:buFont typeface="+mj-lt"/>
              <a:buAutoNum type="alphaUcPeriod"/>
            </a:pPr>
            <a:r>
              <a:rPr lang="en-US" dirty="0" smtClean="0"/>
              <a:t>6</a:t>
            </a:r>
          </a:p>
          <a:p>
            <a:pPr marL="514350" indent="-514350">
              <a:buFont typeface="+mj-lt"/>
              <a:buAutoNum type="alphaUcPeriod"/>
            </a:pPr>
            <a:r>
              <a:rPr lang="en-US" dirty="0" smtClean="0"/>
              <a:t>8</a:t>
            </a:r>
          </a:p>
          <a:p>
            <a:pPr marL="514350" indent="-514350">
              <a:buFont typeface="+mj-lt"/>
              <a:buAutoNum type="alphaUcPeriod"/>
            </a:pPr>
            <a:r>
              <a:rPr lang="en-US" dirty="0" smtClean="0"/>
              <a:t>10</a:t>
            </a:r>
          </a:p>
          <a:p>
            <a:pPr marL="514350" indent="-514350">
              <a:buFont typeface="+mj-lt"/>
              <a:buAutoNum type="alphaUcPeriod"/>
            </a:pPr>
            <a:r>
              <a:rPr lang="en-US" dirty="0" smtClean="0"/>
              <a:t>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29964328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 y="1646238"/>
            <a:ext cx="10515600" cy="1325563"/>
          </a:xfrm>
        </p:spPr>
        <p:txBody>
          <a:bodyPr>
            <a:normAutofit fontScale="90000"/>
          </a:bodyPr>
          <a:lstStyle/>
          <a:p>
            <a:r>
              <a:rPr lang="en-US" dirty="0"/>
              <a:t>Laws that describe requirements that must be present at bodies undertaking government contracts provide good support to the projects management profession.</a:t>
            </a:r>
            <a:br>
              <a:rPr lang="en-US" dirty="0"/>
            </a:br>
            <a:r>
              <a:rPr lang="ar-EG" dirty="0"/>
              <a:t>القوانين التي تصف متطلبات يجب توافرها لدى المنشئات التي تتولى عقود حكومية تدعم مهنة ادارة المشروعات</a:t>
            </a:r>
            <a:br>
              <a:rPr lang="ar-EG" dirty="0"/>
            </a:br>
            <a:endParaRPr lang="en-US" dirty="0"/>
          </a:p>
        </p:txBody>
      </p:sp>
      <p:sp>
        <p:nvSpPr>
          <p:cNvPr id="3" name="Content Placeholder 2"/>
          <p:cNvSpPr>
            <a:spLocks noGrp="1"/>
          </p:cNvSpPr>
          <p:nvPr>
            <p:ph idx="1"/>
          </p:nvPr>
        </p:nvSpPr>
        <p:spPr>
          <a:xfrm>
            <a:off x="838200" y="4010297"/>
            <a:ext cx="10515600" cy="2166666"/>
          </a:xfrm>
        </p:spPr>
        <p:txBody>
          <a:bodyPr/>
          <a:lstStyle/>
          <a:p>
            <a:r>
              <a:rPr lang="en-US" dirty="0" smtClean="0"/>
              <a:t>True</a:t>
            </a:r>
          </a:p>
          <a:p>
            <a:r>
              <a:rPr lang="en-US" dirty="0" smtClean="0"/>
              <a:t>False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3870816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73150"/>
            <a:ext cx="10515600" cy="1325563"/>
          </a:xfrm>
        </p:spPr>
        <p:txBody>
          <a:bodyPr>
            <a:normAutofit fontScale="90000"/>
          </a:bodyPr>
          <a:lstStyle/>
          <a:p>
            <a:r>
              <a:rPr lang="en-US" dirty="0"/>
              <a:t>Ref. Agile Manifesto: </a:t>
            </a:r>
            <a:br>
              <a:rPr lang="en-US" dirty="0"/>
            </a:br>
            <a:r>
              <a:rPr lang="en-US" dirty="0"/>
              <a:t>Through this work we have come to value individuals and interactions over processes and tools</a:t>
            </a:r>
            <a:br>
              <a:rPr lang="en-US" dirty="0"/>
            </a:br>
            <a:endParaRPr lang="en-US" dirty="0"/>
          </a:p>
        </p:txBody>
      </p:sp>
      <p:sp>
        <p:nvSpPr>
          <p:cNvPr id="3" name="Content Placeholder 2"/>
          <p:cNvSpPr>
            <a:spLocks noGrp="1"/>
          </p:cNvSpPr>
          <p:nvPr>
            <p:ph idx="1"/>
          </p:nvPr>
        </p:nvSpPr>
        <p:spPr>
          <a:xfrm>
            <a:off x="838200" y="3304903"/>
            <a:ext cx="10515600" cy="2872060"/>
          </a:xfrm>
        </p:spPr>
        <p:txBody>
          <a:bodyPr/>
          <a:lstStyle/>
          <a:p>
            <a:r>
              <a:rPr lang="en-US" dirty="0" smtClean="0"/>
              <a:t>True</a:t>
            </a:r>
          </a:p>
          <a:p>
            <a:r>
              <a:rPr lang="en-US" dirty="0" smtClean="0"/>
              <a:t>False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4210191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47352"/>
            <a:ext cx="9080863" cy="6810648"/>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24353438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lumMod val="95000"/>
                    <a:lumOff val="5000"/>
                  </a:schemeClr>
                </a:solidFill>
              </a:rPr>
              <a:t>Kanban</a:t>
            </a:r>
          </a:p>
        </p:txBody>
      </p:sp>
      <p:sp>
        <p:nvSpPr>
          <p:cNvPr id="3" name="Content Placeholder 2"/>
          <p:cNvSpPr>
            <a:spLocks noGrp="1"/>
          </p:cNvSpPr>
          <p:nvPr>
            <p:ph idx="1"/>
          </p:nvPr>
        </p:nvSpPr>
        <p:spPr/>
        <p:txBody>
          <a:bodyPr/>
          <a:lstStyle/>
          <a:p>
            <a:r>
              <a:rPr lang="en-US" dirty="0"/>
              <a:t> </a:t>
            </a:r>
            <a:r>
              <a:rPr lang="en-US" dirty="0" smtClean="0"/>
              <a:t>Is </a:t>
            </a:r>
            <a:r>
              <a:rPr lang="en-US" dirty="0"/>
              <a:t>a Japanese word meaning signboard, sign, or card. A Kanban system primarily uses visual cues to signal when a particular action should occur</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8490496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 Brief History of the Kanban </a:t>
            </a:r>
            <a:r>
              <a:rPr lang="en-US" dirty="0" smtClean="0"/>
              <a:t/>
            </a:r>
            <a:br>
              <a:rPr lang="en-US" dirty="0" smtClean="0"/>
            </a:br>
            <a:r>
              <a:rPr lang="en-US" dirty="0" smtClean="0"/>
              <a:t>Methodology</a:t>
            </a:r>
            <a:r>
              <a:rPr lang="en-US" dirty="0"/>
              <a:t/>
            </a:r>
            <a:br>
              <a:rPr lang="en-US" dirty="0"/>
            </a:br>
            <a:endParaRPr lang="en-US" dirty="0"/>
          </a:p>
        </p:txBody>
      </p:sp>
      <p:sp>
        <p:nvSpPr>
          <p:cNvPr id="3" name="Content Placeholder 2"/>
          <p:cNvSpPr>
            <a:spLocks noGrp="1"/>
          </p:cNvSpPr>
          <p:nvPr>
            <p:ph idx="1"/>
          </p:nvPr>
        </p:nvSpPr>
        <p:spPr/>
        <p:txBody>
          <a:bodyPr/>
          <a:lstStyle/>
          <a:p>
            <a:r>
              <a:rPr lang="en-US" dirty="0" smtClean="0"/>
              <a:t>Kanban </a:t>
            </a:r>
            <a:r>
              <a:rPr lang="en-US" dirty="0"/>
              <a:t>was first used in manufacturing environments by </a:t>
            </a:r>
            <a:r>
              <a:rPr lang="en-US" b="1" u="sng" dirty="0" err="1"/>
              <a:t>Taiichi</a:t>
            </a:r>
            <a:r>
              <a:rPr lang="en-US" b="1" u="sng" dirty="0"/>
              <a:t> </a:t>
            </a:r>
            <a:r>
              <a:rPr lang="en-US" b="1" u="sng" dirty="0" err="1"/>
              <a:t>Ohno</a:t>
            </a:r>
            <a:r>
              <a:rPr lang="en-US" b="1" u="sng" dirty="0"/>
              <a:t> of the Toyota Motor Company</a:t>
            </a:r>
            <a:r>
              <a:rPr lang="en-US" dirty="0"/>
              <a:t> in the mid-20th century. </a:t>
            </a:r>
            <a:endParaRPr lang="en-US" dirty="0" smtClean="0"/>
          </a:p>
          <a:p>
            <a:r>
              <a:rPr lang="en-US" dirty="0" smtClean="0"/>
              <a:t>Kanban </a:t>
            </a:r>
            <a:r>
              <a:rPr lang="en-US" dirty="0"/>
              <a:t>began with American supermarket stocking techniques that caught </a:t>
            </a:r>
            <a:r>
              <a:rPr lang="en-US" dirty="0" err="1"/>
              <a:t>Ohno’s</a:t>
            </a:r>
            <a:r>
              <a:rPr lang="en-US" dirty="0"/>
              <a:t> attention, and while he observed their methods, he noticed the supermarkets were able to function without storing excessive amounts of inventory.</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0602490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0091" y="119639"/>
            <a:ext cx="10220012" cy="6236711"/>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6867000" y="5027400"/>
              <a:ext cx="360" cy="360"/>
            </p14:xfrm>
          </p:contentPart>
        </mc:Choice>
        <mc:Fallback xmlns="">
          <p:pic>
            <p:nvPicPr>
              <p:cNvPr id="3" name="Ink 2"/>
              <p:cNvPicPr/>
              <p:nvPr/>
            </p:nvPicPr>
            <p:blipFill>
              <a:blip r:embed="rId4"/>
              <a:stretch>
                <a:fillRect/>
              </a:stretch>
            </p:blipFill>
            <p:spPr>
              <a:xfrm>
                <a:off x="6857640" y="5018040"/>
                <a:ext cx="19080" cy="19080"/>
              </a:xfrm>
              <a:prstGeom prst="rect">
                <a:avLst/>
              </a:prstGeom>
            </p:spPr>
          </p:pic>
        </mc:Fallback>
      </mc:AlternateContent>
    </p:spTree>
    <p:extLst>
      <p:ext uri="{BB962C8B-B14F-4D97-AF65-F5344CB8AC3E}">
        <p14:creationId xmlns:p14="http://schemas.microsoft.com/office/powerpoint/2010/main" val="1847969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4433</TotalTime>
  <Words>520</Words>
  <Application>Microsoft Office PowerPoint</Application>
  <PresentationFormat>Widescreen</PresentationFormat>
  <Paragraphs>105</Paragraphs>
  <Slides>17</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Calibri</vt:lpstr>
      <vt:lpstr>Calibri Light</vt:lpstr>
      <vt:lpstr>Times New Roman</vt:lpstr>
      <vt:lpstr>Wingdings</vt:lpstr>
      <vt:lpstr>1_Office Theme</vt:lpstr>
      <vt:lpstr>Office Theme</vt:lpstr>
      <vt:lpstr> PMG 622 Agile Project Management ZOOM MEETING: 02 (16-09-21)</vt:lpstr>
      <vt:lpstr>PMIAA</vt:lpstr>
      <vt:lpstr>ORGANIZATIONAL culture and Terminology</vt:lpstr>
      <vt:lpstr>4 APPROACHES for PM</vt:lpstr>
      <vt:lpstr>PowerPoint Presentation</vt:lpstr>
      <vt:lpstr>تم تسجيل المحاضرات للفصل الصيفي</vt:lpstr>
      <vt:lpstr>PowerPoint Presentation</vt:lpstr>
      <vt:lpstr>Types of PM LIFECYCLES</vt:lpstr>
      <vt:lpstr>NON-AGILE (NON-ADAPTIVE)  APPROACHES</vt:lpstr>
      <vt:lpstr>Characteristics of Four Categories of Life Cycles</vt:lpstr>
      <vt:lpstr>The agile manifesto consists of 4 values and how many principles?</vt:lpstr>
      <vt:lpstr>Laws that describe requirements that must be present at bodies undertaking government contracts provide good support to the projects management profession. القوانين التي تصف متطلبات يجب توافرها لدى المنشئات التي تتولى عقود حكومية تدعم مهنة ادارة المشروعات </vt:lpstr>
      <vt:lpstr>Ref. Agile Manifesto:  Through this work we have come to value individuals and interactions over processes and tools </vt:lpstr>
      <vt:lpstr>PowerPoint Presentation</vt:lpstr>
      <vt:lpstr>Kanban</vt:lpstr>
      <vt:lpstr>A Brief History of the Kanban  Methodology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399</cp:revision>
  <dcterms:created xsi:type="dcterms:W3CDTF">2020-10-15T07:04:09Z</dcterms:created>
  <dcterms:modified xsi:type="dcterms:W3CDTF">2021-09-16T16:05:03Z</dcterms:modified>
</cp:coreProperties>
</file>