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slideLayouts/slideLayout22.xml" ContentType="application/vnd.openxmlformats-officedocument.presentationml.slideLayout+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2"/>
  </p:notesMasterIdLst>
  <p:sldIdLst>
    <p:sldId id="628" r:id="rId2"/>
    <p:sldId id="629" r:id="rId3"/>
    <p:sldId id="257" r:id="rId4"/>
    <p:sldId id="619" r:id="rId5"/>
    <p:sldId id="482" r:id="rId6"/>
    <p:sldId id="605" r:id="rId7"/>
    <p:sldId id="256" r:id="rId8"/>
    <p:sldId id="527" r:id="rId9"/>
    <p:sldId id="604" r:id="rId10"/>
    <p:sldId id="597" r:id="rId11"/>
    <p:sldId id="687" r:id="rId12"/>
    <p:sldId id="596" r:id="rId13"/>
    <p:sldId id="681" r:id="rId14"/>
    <p:sldId id="620" r:id="rId15"/>
    <p:sldId id="606" r:id="rId16"/>
    <p:sldId id="598" r:id="rId17"/>
    <p:sldId id="673" r:id="rId18"/>
    <p:sldId id="674" r:id="rId19"/>
    <p:sldId id="675" r:id="rId20"/>
    <p:sldId id="676" r:id="rId21"/>
    <p:sldId id="685" r:id="rId22"/>
    <p:sldId id="686" r:id="rId23"/>
    <p:sldId id="679" r:id="rId24"/>
    <p:sldId id="677" r:id="rId25"/>
    <p:sldId id="684" r:id="rId26"/>
    <p:sldId id="678" r:id="rId27"/>
    <p:sldId id="623" r:id="rId28"/>
    <p:sldId id="689" r:id="rId29"/>
    <p:sldId id="609" r:id="rId30"/>
    <p:sldId id="645" r:id="rId31"/>
    <p:sldId id="631" r:id="rId32"/>
    <p:sldId id="662" r:id="rId33"/>
    <p:sldId id="652" r:id="rId34"/>
    <p:sldId id="682" r:id="rId35"/>
    <p:sldId id="653" r:id="rId36"/>
    <p:sldId id="696" r:id="rId37"/>
    <p:sldId id="697" r:id="rId38"/>
    <p:sldId id="688" r:id="rId39"/>
    <p:sldId id="632" r:id="rId40"/>
    <p:sldId id="69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8"/>
            <p14:sldId id="629"/>
            <p14:sldId id="257"/>
            <p14:sldId id="619"/>
            <p14:sldId id="482"/>
            <p14:sldId id="605"/>
            <p14:sldId id="256"/>
            <p14:sldId id="527"/>
            <p14:sldId id="604"/>
            <p14:sldId id="597"/>
            <p14:sldId id="687"/>
            <p14:sldId id="596"/>
            <p14:sldId id="681"/>
            <p14:sldId id="620"/>
            <p14:sldId id="606"/>
            <p14:sldId id="598"/>
            <p14:sldId id="673"/>
            <p14:sldId id="674"/>
            <p14:sldId id="675"/>
            <p14:sldId id="676"/>
            <p14:sldId id="685"/>
            <p14:sldId id="686"/>
            <p14:sldId id="679"/>
            <p14:sldId id="677"/>
            <p14:sldId id="684"/>
            <p14:sldId id="678"/>
            <p14:sldId id="623"/>
            <p14:sldId id="689"/>
            <p14:sldId id="609"/>
            <p14:sldId id="645"/>
            <p14:sldId id="631"/>
            <p14:sldId id="662"/>
            <p14:sldId id="652"/>
            <p14:sldId id="682"/>
            <p14:sldId id="653"/>
            <p14:sldId id="696"/>
            <p14:sldId id="697"/>
            <p14:sldId id="688"/>
            <p14:sldId id="632"/>
            <p14:sldId id="69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 7" initials="W7" lastIdx="1" clrIdx="0">
    <p:extLst>
      <p:ext uri="{19B8F6BF-5375-455C-9EA6-DF929625EA0E}">
        <p15:presenceInfo xmlns:p15="http://schemas.microsoft.com/office/powerpoint/2012/main" userId="WIN 7"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40" autoAdjust="0"/>
    <p:restoredTop sz="93738" autoAdjust="0"/>
  </p:normalViewPr>
  <p:slideViewPr>
    <p:cSldViewPr snapToGrid="0">
      <p:cViewPr varScale="1">
        <p:scale>
          <a:sx n="66" d="100"/>
          <a:sy n="66" d="100"/>
        </p:scale>
        <p:origin x="476" y="3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7/28/2026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5</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6</a:t>
            </a:fld>
            <a:endParaRPr lang="en-US"/>
          </a:p>
        </p:txBody>
      </p:sp>
    </p:spTree>
    <p:extLst>
      <p:ext uri="{BB962C8B-B14F-4D97-AF65-F5344CB8AC3E}">
        <p14:creationId xmlns:p14="http://schemas.microsoft.com/office/powerpoint/2010/main" val="3246185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12</a:t>
            </a:fld>
            <a:endParaRPr lang="en-US"/>
          </a:p>
        </p:txBody>
      </p:sp>
    </p:spTree>
    <p:extLst>
      <p:ext uri="{BB962C8B-B14F-4D97-AF65-F5344CB8AC3E}">
        <p14:creationId xmlns:p14="http://schemas.microsoft.com/office/powerpoint/2010/main" val="17792511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13</a:t>
            </a:fld>
            <a:endParaRPr lang="en-US"/>
          </a:p>
        </p:txBody>
      </p:sp>
    </p:spTree>
    <p:extLst>
      <p:ext uri="{BB962C8B-B14F-4D97-AF65-F5344CB8AC3E}">
        <p14:creationId xmlns:p14="http://schemas.microsoft.com/office/powerpoint/2010/main" val="144377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pPr/>
              <a:t>7/28/2026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686655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7/28/2026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135632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pPr/>
              <a:t>7/28/2026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972624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pPr/>
              <a:t>7/28/2026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972597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pPr/>
              <a:t>7/28/2026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236007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pPr/>
              <a:t>7/28/2026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6716642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7/28/2026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663874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pPr/>
              <a:t>7/28/2026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7902578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pPr/>
              <a:t>7/28/2026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689913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7/28/2026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502871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7/28/2026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9513246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0564355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27281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956439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503073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8498955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64249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650078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92437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4255098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35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5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33365CB3-76F1-D5B9-245A-73910669B5D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7" name="Google Shape;113;p2">
            <a:extLst>
              <a:ext uri="{FF2B5EF4-FFF2-40B4-BE49-F238E27FC236}">
                <a16:creationId xmlns:a16="http://schemas.microsoft.com/office/drawing/2014/main" id="{01A9E1CC-B7DF-D5AD-B814-D820E4003C1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8" name="Google Shape;114;p2">
            <a:extLst>
              <a:ext uri="{FF2B5EF4-FFF2-40B4-BE49-F238E27FC236}">
                <a16:creationId xmlns:a16="http://schemas.microsoft.com/office/drawing/2014/main" id="{F61F1714-26AD-4421-AD84-9EA512F1C525}"/>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9" name="Google Shape;116;p2">
            <a:extLst>
              <a:ext uri="{FF2B5EF4-FFF2-40B4-BE49-F238E27FC236}">
                <a16:creationId xmlns:a16="http://schemas.microsoft.com/office/drawing/2014/main" id="{C47A60A8-89C6-0E67-8E2C-F17F0AB4A5E0}"/>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41984489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3056482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0718064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2805275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3069579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7/28/2026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144722201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2" r:id="rId13"/>
    <p:sldLayoutId id="2147483684" r:id="rId14"/>
    <p:sldLayoutId id="2147483686" r:id="rId15"/>
    <p:sldLayoutId id="2147483687" r:id="rId16"/>
    <p:sldLayoutId id="2147483688" r:id="rId17"/>
    <p:sldLayoutId id="2147483689" r:id="rId18"/>
    <p:sldLayoutId id="2147483690" r:id="rId19"/>
    <p:sldLayoutId id="2147483691" r:id="rId20"/>
    <p:sldLayoutId id="2147483660" r:id="rId21"/>
    <p:sldLayoutId id="2147483662" r:id="rId22"/>
    <p:sldLayoutId id="2147483665" r:id="rId23"/>
    <p:sldLayoutId id="2147483666" r:id="rId24"/>
    <p:sldLayoutId id="2147483667" r:id="rId25"/>
    <p:sldLayoutId id="2147483692" r:id="rId26"/>
    <p:sldLayoutId id="2147483693" r:id="rId27"/>
    <p:sldLayoutId id="2147483694" r:id="rId28"/>
    <p:sldLayoutId id="2147483695" r:id="rId29"/>
    <p:sldLayoutId id="2147483696" r:id="rId30"/>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9.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9.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0.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33538" y="583576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GB" sz="2000" dirty="0">
                <a:solidFill>
                  <a:srgbClr val="000000"/>
                </a:solidFill>
                <a:latin typeface="Alexandria" pitchFamily="2" charset="-78"/>
                <a:cs typeface="Alexandria" pitchFamily="2" charset="-78"/>
              </a:rPr>
              <a:t>Salma</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96235" y="4746017"/>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263250" y="3234291"/>
            <a:ext cx="982961" cy="619721"/>
          </a:xfrm>
          <a:prstGeom prst="rect">
            <a:avLst/>
          </a:prstGeom>
          <a:noFill/>
        </p:spPr>
        <p:txBody>
          <a:bodyPr wrap="none" rtlCol="0">
            <a:spAutoFit/>
          </a:bodyPr>
          <a:lstStyle/>
          <a:p>
            <a:pPr algn="ctr">
              <a:lnSpc>
                <a:spcPct val="200000"/>
              </a:lnSpc>
            </a:pPr>
            <a:r>
              <a:rPr lang="en-GB" sz="2000" dirty="0"/>
              <a:t>RPC001</a:t>
            </a:r>
            <a:endParaRPr lang="ar-JO" sz="2000" dirty="0"/>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27319" y="2432247"/>
            <a:ext cx="3887289" cy="523220"/>
          </a:xfrm>
          <a:prstGeom prst="rect">
            <a:avLst/>
          </a:prstGeom>
        </p:spPr>
        <p:txBody>
          <a:bodyPr wrap="square">
            <a:spAutoFit/>
          </a:bodyPr>
          <a:lstStyle/>
          <a:p>
            <a:pPr algn="ctr"/>
            <a:r>
              <a:rPr lang="ar-JO" sz="2800" dirty="0">
                <a:solidFill>
                  <a:srgbClr val="00B0F0"/>
                </a:solidFill>
                <a:latin typeface="Alexandria" pitchFamily="2" charset="-78"/>
                <a:ea typeface="Times New Roman" panose="02020603050405020304" pitchFamily="18" charset="0"/>
                <a:cs typeface="Alexandria"/>
              </a:rPr>
              <a:t>خطة</a:t>
            </a:r>
            <a:r>
              <a:rPr lang="ar-SA" sz="2800" dirty="0">
                <a:solidFill>
                  <a:srgbClr val="00B0F0"/>
                </a:solidFill>
                <a:latin typeface="Alexandria" pitchFamily="2" charset="-78"/>
                <a:ea typeface="Times New Roman" panose="02020603050405020304" pitchFamily="18" charset="0"/>
                <a:cs typeface="Alexandria"/>
              </a:rPr>
              <a:t> البحث</a:t>
            </a:r>
            <a:r>
              <a:rPr lang="ar-JO" sz="2800" dirty="0">
                <a:solidFill>
                  <a:srgbClr val="00B0F0"/>
                </a:solidFill>
                <a:latin typeface="Alexandria" pitchFamily="2" charset="-78"/>
                <a:ea typeface="Times New Roman" panose="02020603050405020304" pitchFamily="18" charset="0"/>
                <a:cs typeface="Alexandria"/>
              </a:rPr>
              <a:t> العلمي</a:t>
            </a:r>
            <a:endParaRPr lang="ar-SA" sz="2800" dirty="0">
              <a:solidFill>
                <a:srgbClr val="00B0F0"/>
              </a:solidFill>
              <a:latin typeface="Alexandria" pitchFamily="2" charset="-78"/>
              <a:ea typeface="Times New Roman" panose="02020603050405020304" pitchFamily="18" charset="0"/>
              <a:cs typeface="Alexandria"/>
            </a:endParaRP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4" name="مربع نص 3"/>
          <p:cNvSpPr txBox="1"/>
          <p:nvPr/>
        </p:nvSpPr>
        <p:spPr>
          <a:xfrm>
            <a:off x="4329832" y="2544630"/>
            <a:ext cx="7982480" cy="2707536"/>
          </a:xfrm>
          <a:prstGeom prst="rect">
            <a:avLst/>
          </a:prstGeom>
          <a:noFill/>
        </p:spPr>
        <p:txBody>
          <a:bodyPr wrap="square" rtlCol="1">
            <a:spAutoFit/>
          </a:bodyPr>
          <a:lstStyle/>
          <a:p>
            <a:pPr algn="ctr" rtl="1">
              <a:lnSpc>
                <a:spcPct val="250000"/>
              </a:lnSpc>
            </a:pPr>
            <a:r>
              <a:rPr lang="ar-JO" sz="2400" b="1" dirty="0">
                <a:solidFill>
                  <a:srgbClr val="00B0F0"/>
                </a:solidFill>
                <a:latin typeface="Alexandria" pitchFamily="2" charset="-78"/>
                <a:cs typeface="Alexandria" pitchFamily="2" charset="-78"/>
              </a:rPr>
              <a:t>أساليب البحث</a:t>
            </a:r>
          </a:p>
          <a:p>
            <a:pPr algn="ctr" rtl="1">
              <a:lnSpc>
                <a:spcPct val="250000"/>
              </a:lnSpc>
            </a:pPr>
            <a:r>
              <a:rPr lang="ar-JO" sz="2400" b="1" dirty="0">
                <a:latin typeface="Alexandria" pitchFamily="2" charset="-78"/>
                <a:cs typeface="Alexandria" pitchFamily="2" charset="-78"/>
              </a:rPr>
              <a:t>إعداد البحوث ومناقشة النتائج </a:t>
            </a:r>
          </a:p>
          <a:p>
            <a:pPr algn="ctr" rtl="1">
              <a:lnSpc>
                <a:spcPct val="250000"/>
              </a:lnSpc>
            </a:pPr>
            <a:r>
              <a:rPr lang="ar-JO" sz="2400" b="1" dirty="0">
                <a:latin typeface="Alexandria" pitchFamily="2" charset="-78"/>
                <a:cs typeface="Alexandria" pitchFamily="2" charset="-78"/>
              </a:rPr>
              <a:t>وكيفية تطبيق الذكاء الاصطناعي في البحوث</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pic>
        <p:nvPicPr>
          <p:cNvPr id="7" name="Picture Placeholder 4">
            <a:extLst>
              <a:ext uri="{FF2B5EF4-FFF2-40B4-BE49-F238E27FC236}">
                <a16:creationId xmlns:a16="http://schemas.microsoft.com/office/drawing/2014/main" id="{8BF499D1-1F1D-149C-D36C-08D62A6F5D3B}"/>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105769"/>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5" name="Rectangle 4">
            <a:extLst>
              <a:ext uri="{FF2B5EF4-FFF2-40B4-BE49-F238E27FC236}">
                <a16:creationId xmlns:a16="http://schemas.microsoft.com/office/drawing/2014/main" id="{0DAF326C-2DEE-F66F-B151-B4310CA874C3}"/>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95911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0" y="1028700"/>
            <a:ext cx="1197355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6937755" y="2151747"/>
            <a:ext cx="4513709" cy="2554505"/>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مقدمة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عرض نتائج البحث وتحليلها</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تدقيق البيانات</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تمييز البيانات</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تصنيف وتبويب البيانات</a:t>
            </a:r>
          </a:p>
        </p:txBody>
      </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
        <p:nvSpPr>
          <p:cNvPr id="4" name="TextBox 3">
            <a:extLst>
              <a:ext uri="{FF2B5EF4-FFF2-40B4-BE49-F238E27FC236}">
                <a16:creationId xmlns:a16="http://schemas.microsoft.com/office/drawing/2014/main" id="{BEFDF1D0-63FA-01A3-3096-72C0E0466E6F}"/>
              </a:ext>
            </a:extLst>
          </p:cNvPr>
          <p:cNvSpPr txBox="1"/>
          <p:nvPr/>
        </p:nvSpPr>
        <p:spPr>
          <a:xfrm>
            <a:off x="2849826" y="2151747"/>
            <a:ext cx="4838700" cy="2974532"/>
          </a:xfrm>
          <a:prstGeom prst="rect">
            <a:avLst/>
          </a:prstGeom>
          <a:noFill/>
        </p:spPr>
        <p:txBody>
          <a:bodyPr wrap="square">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مناقشة النتائج</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التوصيات</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الملخص</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الملاحق</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خاتمة</a:t>
            </a:r>
            <a:endParaRPr lang="ar-JO" sz="1600" dirty="0">
              <a:solidFill>
                <a:schemeClr val="dk1"/>
              </a:solidFill>
              <a:latin typeface="Alexandria" pitchFamily="2" charset="-78"/>
              <a:ea typeface="Calibri"/>
              <a:cs typeface="Alexandria" pitchFamily="2" charset="-78"/>
              <a:sym typeface="Calibri"/>
            </a:endParaRPr>
          </a:p>
          <a:p>
            <a:pPr marL="342900" marR="0" lvl="0" indent="-342900" algn="r" rtl="1">
              <a:lnSpc>
                <a:spcPct val="200000"/>
              </a:lnSpc>
              <a:spcBef>
                <a:spcPts val="0"/>
              </a:spcBef>
              <a:spcAft>
                <a:spcPts val="0"/>
              </a:spcAft>
              <a:buClr>
                <a:schemeClr val="dk1"/>
              </a:buClr>
              <a:buSzPts val="2400"/>
              <a:buFont typeface="Noto Sans Symbols"/>
              <a:buChar char="❖"/>
            </a:pPr>
            <a:r>
              <a:rPr lang="ar-JO" sz="1600" dirty="0">
                <a:solidFill>
                  <a:schemeClr val="dk1"/>
                </a:solidFill>
                <a:latin typeface="Alexandria" pitchFamily="2" charset="-78"/>
                <a:ea typeface="Calibri"/>
                <a:cs typeface="Alexandria" pitchFamily="2" charset="-78"/>
                <a:sym typeface="Calibri"/>
              </a:rPr>
              <a:t>تطبيقات الذكاء الاصطناعي</a:t>
            </a:r>
            <a:endParaRPr lang="ar-SA" sz="1600" dirty="0">
              <a:solidFill>
                <a:schemeClr val="dk1"/>
              </a:solidFill>
              <a:latin typeface="Alexandria" pitchFamily="2" charset="-78"/>
              <a:ea typeface="Calibri"/>
              <a:cs typeface="Alexandria" pitchFamily="2" charset="-78"/>
              <a:sym typeface="Calibri"/>
            </a:endParaRPr>
          </a:p>
        </p:txBody>
      </p:sp>
      <p:sp>
        <p:nvSpPr>
          <p:cNvPr id="5" name="Rectangle 4">
            <a:extLst>
              <a:ext uri="{FF2B5EF4-FFF2-40B4-BE49-F238E27FC236}">
                <a16:creationId xmlns:a16="http://schemas.microsoft.com/office/drawing/2014/main" id="{EC5F02B1-6177-862D-215D-AE4E57CB30DE}"/>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Graphic 6">
            <a:extLst>
              <a:ext uri="{FF2B5EF4-FFF2-40B4-BE49-F238E27FC236}">
                <a16:creationId xmlns:a16="http://schemas.microsoft.com/office/drawing/2014/main" id="{AC431688-064B-49AE-61F1-3807850964D2}"/>
              </a:ext>
            </a:extLst>
          </p:cNvPr>
          <p:cNvPicPr>
            <a:picLocks noChangeAspect="1"/>
          </p:cNvPicPr>
          <p:nvPr/>
        </p:nvPicPr>
        <p:blipFill>
          <a:blip r:embed="rId3"/>
          <a:stretch>
            <a:fillRect/>
          </a:stretch>
        </p:blipFill>
        <p:spPr>
          <a:xfrm>
            <a:off x="508298" y="1812260"/>
            <a:ext cx="3218007" cy="323347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10D6BDDF-171B-770F-3B25-2550F8ECD36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A11079E-F63A-E8C6-5005-31AA1827002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1073455" y="2427452"/>
            <a:ext cx="10810875" cy="3005310"/>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أصبح الاهتمام بالبحث العلمي سمة العصر الحديث لكل الدول سواء أكانت متقدمة أم نامية، وأصبح هو السبيل لتحقيق التطور العلمي والتكنولوجي الذي يعتبر الأساس لأي تطور اقتصادي واجتماعي وفي مواجهة وحل المشكلات التي يواجهها المجتمع في مختلف مجالات حياته وتنميته على أسس علمية سليمة. ويتوقف نجاح البحث العلمي على عدد من العوامل والإمكانيات المادية والبشرية، ولكن أهمها هم الباحثون أنفسهم. لأن الباحث هو الذي يخطط وينفذ عمليات البحث العلمي التي يمكن أن تخدم المجتمع وتساعد في تطوره، وعلى الباحث أن يلتزم بأخلاقيات مهنة البحث العلمي وبالقواعد التي تتضمنها قوانين ودساتير المؤسسات العلمية والبحثية. وهنالك أخلاقيات يجب أن يتحلى بها البحث مثل الموضوعية في جمع البيانات وتحليلها والحياد الفكري، على أن ترتكز هذه الأخلاقيات على ركيزتي العمل الإيجابي وتجنب الضرر.</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
        <p:nvSpPr>
          <p:cNvPr id="5" name="Rectangle 4">
            <a:extLst>
              <a:ext uri="{FF2B5EF4-FFF2-40B4-BE49-F238E27FC236}">
                <a16:creationId xmlns:a16="http://schemas.microsoft.com/office/drawing/2014/main" id="{6D46667E-2F7B-946F-FFAC-074CF384EA55}"/>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BBC8193-9142-1F05-7EC7-114754B952A2}"/>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851BA35-0DC5-71F4-5467-D8E0767B194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82839" y="2447394"/>
            <a:ext cx="10592108" cy="3005310"/>
          </a:xfrm>
          <a:prstGeom prst="rect">
            <a:avLst/>
          </a:prstGeom>
          <a:noFill/>
        </p:spPr>
        <p:txBody>
          <a:bodyPr wrap="square" rtlCol="1">
            <a:spAutoFit/>
          </a:bodyPr>
          <a:lstStyle/>
          <a:p>
            <a:pPr algn="ctr">
              <a:lnSpc>
                <a:spcPct val="150000"/>
              </a:lnSpc>
            </a:pPr>
            <a:r>
              <a:rPr lang="ar-SA" sz="1600" dirty="0">
                <a:latin typeface="Alexandria" pitchFamily="2" charset="-78"/>
                <a:cs typeface="Alexandria" pitchFamily="2" charset="-78"/>
              </a:rPr>
              <a:t>بعد ان تم التطرق الى عملية جمع البيانات بالوسائل والاساليب المختلفة ، سواء كانت عن طريق الاستبيان او المقابلة او الملاحظة او الاختبارات ، تبدأ مرحلة عرض البيانات وتنظيمها وتجهيزها للتحليل والتفسير واستخلاص النتائج ، وقبل ذلك عليه ان يدرك حقيقة مفادها ان هذه البيانات ما هي الا حقائق اولية متفرقة ليس لها استدلال او قيمة لمن يستخدمها ما لم تحول هذه البيانات الى مؤشرات نافعة وذات قيمة، يعبر عنها بالمعلومات، وحتى يمكن تحقيق ذلك ، لابد ان تمر </a:t>
            </a:r>
            <a:r>
              <a:rPr lang="ar-SA" sz="1600" b="1" dirty="0">
                <a:latin typeface="Alexandria" pitchFamily="2" charset="-78"/>
                <a:cs typeface="Alexandria" pitchFamily="2" charset="-78"/>
              </a:rPr>
              <a:t>عملية معالجة البيانات بالمراحل الاتية : </a:t>
            </a:r>
            <a:endParaRPr lang="en-US" sz="1600" b="1"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تدقيق البيانات</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ت</a:t>
            </a:r>
            <a:r>
              <a:rPr lang="ar-JO" sz="1600" dirty="0">
                <a:latin typeface="Alexandria" pitchFamily="2" charset="-78"/>
                <a:cs typeface="Alexandria" pitchFamily="2" charset="-78"/>
              </a:rPr>
              <a:t>رميز</a:t>
            </a:r>
            <a:r>
              <a:rPr lang="ar-SA" sz="1600" dirty="0">
                <a:latin typeface="Alexandria" pitchFamily="2" charset="-78"/>
                <a:cs typeface="Alexandria" pitchFamily="2" charset="-78"/>
              </a:rPr>
              <a:t> البيانات</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تصنيف وتبويب البيانات</a:t>
            </a:r>
            <a:endParaRPr lang="en-US" sz="16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FE1DB7B2-7734-35E4-58C7-E56A4DE6AADD}"/>
              </a:ext>
            </a:extLst>
          </p:cNvPr>
          <p:cNvSpPr txBox="1"/>
          <p:nvPr/>
        </p:nvSpPr>
        <p:spPr>
          <a:xfrm>
            <a:off x="3255523" y="564410"/>
            <a:ext cx="5033373" cy="510243"/>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عرض النتائج وتحليلها ومناقشتها </a:t>
            </a:r>
          </a:p>
          <a:p>
            <a:pPr algn="ctr" rtl="1"/>
            <a:endParaRPr lang="en-US" sz="2000" dirty="0">
              <a:solidFill>
                <a:srgbClr val="00AEEF"/>
              </a:solidFill>
            </a:endParaRPr>
          </a:p>
        </p:txBody>
      </p:sp>
      <p:sp>
        <p:nvSpPr>
          <p:cNvPr id="6" name="Rectangle 5">
            <a:extLst>
              <a:ext uri="{FF2B5EF4-FFF2-40B4-BE49-F238E27FC236}">
                <a16:creationId xmlns:a16="http://schemas.microsoft.com/office/drawing/2014/main" id="{0E48CD58-E1FF-4E48-580B-7A2CDEDF0DED}"/>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963442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ACBA20A-A12D-0A1E-1F75-363453A686F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863E503-ABE6-679B-9450-FE80D91AD44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E4A4F743-7F14-7094-5DBD-011AF6268840}"/>
              </a:ext>
            </a:extLst>
          </p:cNvPr>
          <p:cNvSpPr txBox="1"/>
          <p:nvPr/>
        </p:nvSpPr>
        <p:spPr>
          <a:xfrm>
            <a:off x="4480751" y="564410"/>
            <a:ext cx="2582916"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تدقيق البيانات</a:t>
            </a:r>
            <a:endParaRPr lang="en-US" sz="2000" dirty="0">
              <a:solidFill>
                <a:srgbClr val="00AEEF"/>
              </a:solidFill>
            </a:endParaRPr>
          </a:p>
        </p:txBody>
      </p:sp>
      <p:sp>
        <p:nvSpPr>
          <p:cNvPr id="2" name="مربع نص 1"/>
          <p:cNvSpPr txBox="1"/>
          <p:nvPr/>
        </p:nvSpPr>
        <p:spPr>
          <a:xfrm>
            <a:off x="1114426" y="2162724"/>
            <a:ext cx="10620682" cy="3610732"/>
          </a:xfrm>
          <a:prstGeom prst="rect">
            <a:avLst/>
          </a:prstGeom>
          <a:noFill/>
        </p:spPr>
        <p:txBody>
          <a:bodyPr wrap="square" rtlCol="1">
            <a:spAutoFit/>
          </a:bodyPr>
          <a:lstStyle/>
          <a:p>
            <a:pPr algn="just" rtl="1">
              <a:lnSpc>
                <a:spcPct val="150000"/>
              </a:lnSpc>
            </a:pPr>
            <a:r>
              <a:rPr lang="ar-SA" sz="1400" dirty="0">
                <a:latin typeface="Alexandria" pitchFamily="2" charset="-78"/>
                <a:cs typeface="Alexandria" pitchFamily="2" charset="-78"/>
              </a:rPr>
              <a:t> بعد ان تجمع البيانات يقوم الباحث بمراجعتها وتصحيح الاخطاء الواردة فيها ، مع استبعاد القوائم المشكوك في جدية ما ورد فيها من بيانات او قد تكون الاجابات فيها متعارضة. وطبيعي ان تدقيق البيانات يتم بعد استلامها وكذلك قبل مرحلة التحليل ، ومما يجب ان ننوه اليه هو انه على الرغم من أن عملية تدقيق البيانات تختلف في استقصاء </a:t>
            </a:r>
            <a:r>
              <a:rPr lang="ar-JO" sz="1400" dirty="0">
                <a:latin typeface="Alexandria" pitchFamily="2" charset="-78"/>
                <a:cs typeface="Alexandria" pitchFamily="2" charset="-78"/>
              </a:rPr>
              <a:t>لا</a:t>
            </a:r>
            <a:r>
              <a:rPr lang="ar-SA" sz="1400" dirty="0">
                <a:latin typeface="Alexandria" pitchFamily="2" charset="-78"/>
                <a:cs typeface="Alexandria" pitchFamily="2" charset="-78"/>
              </a:rPr>
              <a:t>خر </a:t>
            </a:r>
            <a:r>
              <a:rPr lang="ar-JO" sz="1400" dirty="0">
                <a:latin typeface="Alexandria" pitchFamily="2" charset="-78"/>
                <a:cs typeface="Alexandria" pitchFamily="2" charset="-78"/>
              </a:rPr>
              <a:t>أ</a:t>
            </a:r>
            <a:r>
              <a:rPr lang="ar-SA" sz="1400" dirty="0">
                <a:latin typeface="Alexandria" pitchFamily="2" charset="-78"/>
                <a:cs typeface="Alexandria" pitchFamily="2" charset="-78"/>
              </a:rPr>
              <a:t>و من وسيلة ل</a:t>
            </a:r>
            <a:r>
              <a:rPr lang="ar-JO" sz="1400" dirty="0">
                <a:latin typeface="Alexandria" pitchFamily="2" charset="-78"/>
                <a:cs typeface="Alexandria" pitchFamily="2" charset="-78"/>
              </a:rPr>
              <a:t>أ</a:t>
            </a:r>
            <a:r>
              <a:rPr lang="ar-SA" sz="1400" dirty="0">
                <a:latin typeface="Alexandria" pitchFamily="2" charset="-78"/>
                <a:cs typeface="Alexandria" pitchFamily="2" charset="-78"/>
              </a:rPr>
              <a:t>خرى ، الا انه هناك العديد من المبادئ العامة التي لا بد من الاخذ بها وملاحظتها في هذا المجال وهي</a:t>
            </a:r>
            <a:r>
              <a:rPr lang="ar-JO" sz="1400" dirty="0">
                <a:latin typeface="Alexandria" pitchFamily="2" charset="-78"/>
                <a:cs typeface="Alexandria" pitchFamily="2" charset="-78"/>
              </a:rPr>
              <a:t>:</a:t>
            </a:r>
          </a:p>
          <a:p>
            <a:pPr marL="457200" indent="-457200" algn="just" rtl="1">
              <a:lnSpc>
                <a:spcPct val="150000"/>
              </a:lnSpc>
              <a:buFont typeface="+mj-lt"/>
              <a:buAutoNum type="arabicPeriod"/>
            </a:pPr>
            <a:r>
              <a:rPr lang="ar-JO" sz="1400" dirty="0">
                <a:latin typeface="Alexandria" pitchFamily="2" charset="-78"/>
                <a:cs typeface="Alexandria" pitchFamily="2" charset="-78"/>
              </a:rPr>
              <a:t> </a:t>
            </a:r>
            <a:r>
              <a:rPr lang="ar-SA" sz="1400" dirty="0">
                <a:latin typeface="Alexandria" pitchFamily="2" charset="-78"/>
                <a:cs typeface="Alexandria" pitchFamily="2" charset="-78"/>
              </a:rPr>
              <a:t>التأكد من الاجابات </a:t>
            </a:r>
            <a:r>
              <a:rPr lang="ar-JO" sz="1400" dirty="0">
                <a:latin typeface="Alexandria" pitchFamily="2" charset="-78"/>
                <a:cs typeface="Alexandria" pitchFamily="2" charset="-78"/>
              </a:rPr>
              <a:t>ال</a:t>
            </a:r>
            <a:r>
              <a:rPr lang="ar-SA" sz="1400" dirty="0">
                <a:latin typeface="Alexandria" pitchFamily="2" charset="-78"/>
                <a:cs typeface="Alexandria" pitchFamily="2" charset="-78"/>
              </a:rPr>
              <a:t>صادرة عن مفردات العينة وليس من غيرها. </a:t>
            </a:r>
            <a:endParaRPr lang="ar-JO"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 تكملة الاجابات الناقصة وغير الواضحة. </a:t>
            </a:r>
            <a:endParaRPr lang="ar-JO"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 التأكد من تناسق الاجابات مع ملاحظة عدم وجود تناقض بينها. </a:t>
            </a:r>
            <a:endParaRPr lang="ar-JO"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 وضع الاجابات في موضعها الصحيح اذا ما وضعت في غير مواضعها الصحيحة. </a:t>
            </a:r>
            <a:endParaRPr lang="ar-JO"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 التأكد من وضوح اجابات الاسئلة المفتوحة ، اما بإعادة صياغتها او تلخيصها على شرط عدم الاخلال بالمعنى والهدف من ذلك هو اتاحة المجال امام الباحث لتصنيف وتبويب البيانات. </a:t>
            </a:r>
            <a:endParaRPr lang="ar-JO"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 اذا كانت الاسئلة تتعلق بوحدات قياسية، على الباحث توحيد وحدات قياسها. </a:t>
            </a:r>
            <a:endParaRPr lang="en-US" sz="14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CAE3121A-3245-9339-CDB9-B52A91A5C39D}"/>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098100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1811657-7574-D3BF-378C-A4CA3263CC81}"/>
              </a:ext>
            </a:extLst>
          </p:cNvPr>
          <p:cNvSpPr/>
          <p:nvPr/>
        </p:nvSpPr>
        <p:spPr>
          <a:xfrm>
            <a:off x="456892" y="2038350"/>
            <a:ext cx="4128422" cy="38004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FD33F5A-28B1-110F-5D32-AEDE4C70CDB4}"/>
              </a:ext>
            </a:extLst>
          </p:cNvPr>
          <p:cNvSpPr/>
          <p:nvPr/>
        </p:nvSpPr>
        <p:spPr>
          <a:xfrm>
            <a:off x="901053" y="2416522"/>
            <a:ext cx="11155680" cy="306705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8A7728D-9016-FA63-EF0B-BF6F41D9E2CE}"/>
              </a:ext>
            </a:extLst>
          </p:cNvPr>
          <p:cNvSpPr txBox="1"/>
          <p:nvPr/>
        </p:nvSpPr>
        <p:spPr>
          <a:xfrm>
            <a:off x="4480751" y="564410"/>
            <a:ext cx="2582916"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a:t>
            </a:r>
            <a:r>
              <a:rPr lang="ar-JO" sz="2000" b="1" dirty="0">
                <a:solidFill>
                  <a:srgbClr val="00AEEF"/>
                </a:solidFill>
                <a:latin typeface="Alexandria" pitchFamily="2" charset="-78"/>
                <a:ea typeface="Calibri"/>
                <a:cs typeface="Alexandria" pitchFamily="2" charset="-78"/>
                <a:sym typeface="Calibri"/>
              </a:rPr>
              <a:t>رميز</a:t>
            </a:r>
            <a:r>
              <a:rPr lang="ar-SA" sz="2000" b="1" dirty="0">
                <a:solidFill>
                  <a:srgbClr val="00AEEF"/>
                </a:solidFill>
                <a:latin typeface="Alexandria" pitchFamily="2" charset="-78"/>
                <a:ea typeface="Calibri"/>
                <a:cs typeface="Alexandria" pitchFamily="2" charset="-78"/>
                <a:sym typeface="Calibri"/>
              </a:rPr>
              <a:t> البيانات</a:t>
            </a:r>
          </a:p>
        </p:txBody>
      </p:sp>
      <p:sp>
        <p:nvSpPr>
          <p:cNvPr id="2" name="مربع نص 1"/>
          <p:cNvSpPr txBox="1"/>
          <p:nvPr/>
        </p:nvSpPr>
        <p:spPr>
          <a:xfrm>
            <a:off x="1230464" y="2955225"/>
            <a:ext cx="10496858" cy="1989647"/>
          </a:xfrm>
          <a:prstGeom prst="rect">
            <a:avLst/>
          </a:prstGeom>
          <a:noFill/>
        </p:spPr>
        <p:txBody>
          <a:bodyPr wrap="square" rtlCol="1">
            <a:spAutoFit/>
          </a:bodyPr>
          <a:lstStyle/>
          <a:p>
            <a:pPr algn="r" rtl="1">
              <a:lnSpc>
                <a:spcPct val="200000"/>
              </a:lnSpc>
            </a:pPr>
            <a:r>
              <a:rPr lang="ar-JO" sz="1600" dirty="0">
                <a:latin typeface="Alexandria" pitchFamily="2" charset="-78"/>
                <a:cs typeface="Alexandria" pitchFamily="2" charset="-78"/>
              </a:rPr>
              <a:t>إ</a:t>
            </a:r>
            <a:r>
              <a:rPr lang="ar-SA" sz="1600" dirty="0">
                <a:latin typeface="Alexandria" pitchFamily="2" charset="-78"/>
                <a:cs typeface="Alexandria" pitchFamily="2" charset="-78"/>
              </a:rPr>
              <a:t>ن القصد من تميز البيانات هو اجراء احصائي فني يراد به تحويل البيانات الأولية الى رموز عادة تكون ارقاما وتحديد الفئات التي تنتمي اليها لكي يتمكن الباحث من تصنيفها وتبويبها وحسابها</a:t>
            </a:r>
            <a:r>
              <a:rPr lang="ar-JO" sz="1600" dirty="0">
                <a:latin typeface="Alexandria" pitchFamily="2" charset="-78"/>
                <a:cs typeface="Alexandria" pitchFamily="2" charset="-78"/>
              </a:rPr>
              <a:t>.</a:t>
            </a:r>
          </a:p>
          <a:p>
            <a:pPr algn="r" rtl="1">
              <a:lnSpc>
                <a:spcPct val="200000"/>
              </a:lnSpc>
            </a:pPr>
            <a:r>
              <a:rPr lang="ar-JO" sz="1600" dirty="0">
                <a:latin typeface="Alexandria" pitchFamily="2" charset="-78"/>
                <a:cs typeface="Alexandria" pitchFamily="2" charset="-78"/>
              </a:rPr>
              <a:t>كما أ</a:t>
            </a:r>
            <a:r>
              <a:rPr lang="ar-SA" sz="1600" dirty="0">
                <a:latin typeface="Alexandria" pitchFamily="2" charset="-78"/>
                <a:cs typeface="Alexandria" pitchFamily="2" charset="-78"/>
              </a:rPr>
              <a:t>ن الغرض من هذه المرحلة هو تسهيل مهمة تفريغ البيانات في جداول احصائية ومن ثم امكانية متابعة العمليات الاحصائية الأخرى عليها لاحقا. </a:t>
            </a: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2F38199C-91A5-A5A7-D32B-0BC8E550C8A7}"/>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E28713C-90E9-3190-834E-9013CB946CD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3502595-DB5C-981A-E304-76D49545848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D63D17F-7F50-FAA6-73AA-2FBB7F2A895B}"/>
              </a:ext>
            </a:extLst>
          </p:cNvPr>
          <p:cNvSpPr txBox="1"/>
          <p:nvPr/>
        </p:nvSpPr>
        <p:spPr>
          <a:xfrm>
            <a:off x="4053278" y="564410"/>
            <a:ext cx="3437862"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 تصنيف وتبويب البيانات</a:t>
            </a:r>
          </a:p>
        </p:txBody>
      </p:sp>
      <p:sp>
        <p:nvSpPr>
          <p:cNvPr id="2" name="مربع نص 1"/>
          <p:cNvSpPr txBox="1"/>
          <p:nvPr/>
        </p:nvSpPr>
        <p:spPr>
          <a:xfrm>
            <a:off x="1009632" y="2080590"/>
            <a:ext cx="10938521" cy="3933897"/>
          </a:xfrm>
          <a:prstGeom prst="rect">
            <a:avLst/>
          </a:prstGeom>
          <a:noFill/>
        </p:spPr>
        <p:txBody>
          <a:bodyPr wrap="square" rtlCol="1">
            <a:spAutoFit/>
          </a:bodyPr>
          <a:lstStyle/>
          <a:p>
            <a:pPr algn="r" rtl="1">
              <a:lnSpc>
                <a:spcPct val="150000"/>
              </a:lnSpc>
            </a:pPr>
            <a:r>
              <a:rPr lang="ar-SA" sz="1400" dirty="0">
                <a:latin typeface="Alexandria" pitchFamily="2" charset="-78"/>
                <a:cs typeface="Alexandria" pitchFamily="2" charset="-78"/>
              </a:rPr>
              <a:t>بعد أن يتم ت</a:t>
            </a:r>
            <a:r>
              <a:rPr lang="ar-JO" sz="1400" dirty="0">
                <a:latin typeface="Alexandria" pitchFamily="2" charset="-78"/>
                <a:cs typeface="Alexandria" pitchFamily="2" charset="-78"/>
              </a:rPr>
              <a:t>رميز</a:t>
            </a:r>
            <a:r>
              <a:rPr lang="ar-SA" sz="1400" dirty="0">
                <a:latin typeface="Alexandria" pitchFamily="2" charset="-78"/>
                <a:cs typeface="Alexandria" pitchFamily="2" charset="-78"/>
              </a:rPr>
              <a:t> البيانات، يقوم الباحث بتجميع البيانات المتشابهة مع بعضها وترتيبها في فئات (مثلا) ترتيب او توزيع افراد مجتمع البحث حسب العمر او حسب الجنس او حسب المستوى الرياضي ... الخ ) ثم يقوم ايضا بحساب وتحديد المفردات المتعلقة بالفئات المختلفة وهو ما يصطلح عليه بالتبويب. </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إن الهدف الاساسي لعرض البيانات وتنظيمها هو تسهيل استعمالها وتحليلها وايضا تدقيقها واستكمال ما هو غير مكتمل منها وذلك باستخدام طرائق مختلفة، ويختار الباحث منها ما يتناسب مع طبيعة دراسته ويعمل في النهاية على تحقيق اهدافها، بمعنى أن عرض البيانات هو استعراض البيانات التي شملها البحث على نحو متكامل وكامل بطريقة ملائمة بحيث تمثل اساسا سليما للنتائج </a:t>
            </a:r>
            <a:r>
              <a:rPr lang="ar-SA" sz="1400" dirty="0" err="1">
                <a:latin typeface="Alexandria" pitchFamily="2" charset="-78"/>
                <a:cs typeface="Alexandria" pitchFamily="2" charset="-78"/>
              </a:rPr>
              <a:t>والاستخلاصات</a:t>
            </a:r>
            <a:r>
              <a:rPr lang="ar-SA" sz="1400" dirty="0">
                <a:latin typeface="Alexandria" pitchFamily="2" charset="-78"/>
                <a:cs typeface="Alexandria" pitchFamily="2" charset="-78"/>
              </a:rPr>
              <a:t> التي يتوصل اليها الباحث</a:t>
            </a:r>
            <a:r>
              <a:rPr lang="ar-JO" sz="1400" dirty="0">
                <a:latin typeface="Alexandria" pitchFamily="2" charset="-78"/>
                <a:cs typeface="Alexandria" pitchFamily="2" charset="-78"/>
              </a:rPr>
              <a:t>.</a:t>
            </a:r>
          </a:p>
          <a:p>
            <a:pPr algn="r" rtl="1">
              <a:lnSpc>
                <a:spcPct val="150000"/>
              </a:lnSpc>
            </a:pPr>
            <a:r>
              <a:rPr lang="ar-SA" sz="1400" dirty="0">
                <a:latin typeface="Alexandria" pitchFamily="2" charset="-78"/>
                <a:cs typeface="Alexandria" pitchFamily="2" charset="-78"/>
              </a:rPr>
              <a:t>أي أن عرض البيانات </a:t>
            </a:r>
            <a:r>
              <a:rPr lang="ar-JO" sz="1400" dirty="0">
                <a:latin typeface="Alexandria" pitchFamily="2" charset="-78"/>
                <a:cs typeface="Alexandria" pitchFamily="2" charset="-78"/>
              </a:rPr>
              <a:t>أ</a:t>
            </a:r>
            <a:r>
              <a:rPr lang="ar-SA" sz="1400" dirty="0" err="1">
                <a:latin typeface="Alexandria" pitchFamily="2" charset="-78"/>
                <a:cs typeface="Alexandria" pitchFamily="2" charset="-78"/>
              </a:rPr>
              <a:t>يضا</a:t>
            </a:r>
            <a:r>
              <a:rPr lang="ar-JO" sz="1400" dirty="0">
                <a:latin typeface="Alexandria" pitchFamily="2" charset="-78"/>
                <a:cs typeface="Alexandria" pitchFamily="2" charset="-78"/>
              </a:rPr>
              <a:t> يُعد</a:t>
            </a:r>
            <a:r>
              <a:rPr lang="ar-SA" sz="1400" dirty="0">
                <a:latin typeface="Alexandria" pitchFamily="2" charset="-78"/>
                <a:cs typeface="Alexandria" pitchFamily="2" charset="-78"/>
              </a:rPr>
              <a:t> التفسير الواعي المنطقي للبيانات وبما يكفل اقناع القارئ عن كيفية المساهمة الفعالة للبيانات في حل مشكلة البحث، لذا فقد يحتاج عرض البيانات وتحليلها إلى بعض المداول المبسطة لتقييم النتائج، وهناك الكثير من البحوث التي تتطلب استخدام اكثر من أسلوب اح</a:t>
            </a:r>
            <a:r>
              <a:rPr lang="ar-JO" sz="1400" dirty="0">
                <a:latin typeface="Alexandria" pitchFamily="2" charset="-78"/>
                <a:cs typeface="Alexandria" pitchFamily="2" charset="-78"/>
              </a:rPr>
              <a:t>ص</a:t>
            </a:r>
            <a:r>
              <a:rPr lang="ar-SA" sz="1400" dirty="0" err="1">
                <a:latin typeface="Alexandria" pitchFamily="2" charset="-78"/>
                <a:cs typeface="Alexandria" pitchFamily="2" charset="-78"/>
              </a:rPr>
              <a:t>ائي</a:t>
            </a:r>
            <a:r>
              <a:rPr lang="ar-SA" sz="1400" dirty="0">
                <a:latin typeface="Alexandria" pitchFamily="2" charset="-78"/>
                <a:cs typeface="Alexandria" pitchFamily="2" charset="-78"/>
              </a:rPr>
              <a:t> وهذا يتوقف على العديد من المتغيرات، مثل طريقة اختيار العينة وعددها والمعالجات التجريبية وعدد مجموعات البحث التجريبية او الضابطة وعدد المتغيرات ونوعية البيانات التي يتم جمعها.</a:t>
            </a:r>
            <a:endParaRPr lang="en-US"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0127128D-AA9D-BB33-F83A-AF2E40AB2942}"/>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45622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2D5FAD4-4754-7C72-C676-66B9C424ABB4}"/>
              </a:ext>
            </a:extLst>
          </p:cNvPr>
          <p:cNvSpPr/>
          <p:nvPr/>
        </p:nvSpPr>
        <p:spPr>
          <a:xfrm>
            <a:off x="456892" y="1152525"/>
            <a:ext cx="4128422" cy="5362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4D65092-8A50-6A57-C73B-BCF861EB8BE0}"/>
              </a:ext>
            </a:extLst>
          </p:cNvPr>
          <p:cNvSpPr/>
          <p:nvPr/>
        </p:nvSpPr>
        <p:spPr>
          <a:xfrm>
            <a:off x="901053" y="1363966"/>
            <a:ext cx="11155680" cy="489072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09632" y="1342705"/>
            <a:ext cx="10938522" cy="4768741"/>
          </a:xfrm>
          <a:prstGeom prst="rect">
            <a:avLst/>
          </a:prstGeom>
          <a:noFill/>
        </p:spPr>
        <p:txBody>
          <a:bodyPr wrap="square" rtlCol="1">
            <a:spAutoFit/>
          </a:bodyPr>
          <a:lstStyle/>
          <a:p>
            <a:pPr algn="r" rtl="1">
              <a:lnSpc>
                <a:spcPct val="200000"/>
              </a:lnSpc>
            </a:pPr>
            <a:r>
              <a:rPr lang="ar-SA" sz="1400" dirty="0">
                <a:latin typeface="Alexandria" pitchFamily="2" charset="-78"/>
                <a:cs typeface="Alexandria" pitchFamily="2" charset="-78"/>
              </a:rPr>
              <a:t> نذكر منها : </a:t>
            </a:r>
            <a:endParaRPr lang="en-US" sz="14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400" dirty="0">
                <a:latin typeface="Alexandria" pitchFamily="2" charset="-78"/>
                <a:cs typeface="Alexandria" pitchFamily="2" charset="-78"/>
              </a:rPr>
              <a:t>عرض المعلومات والبيانات انشائيا تصنف المعلومات وتعرض بصيغة تبين </a:t>
            </a:r>
            <a:r>
              <a:rPr lang="ar-JO" sz="1400" dirty="0">
                <a:latin typeface="Alexandria" pitchFamily="2" charset="-78"/>
                <a:cs typeface="Alexandria" pitchFamily="2" charset="-78"/>
              </a:rPr>
              <a:t>أ</a:t>
            </a:r>
            <a:r>
              <a:rPr lang="ar-SA" sz="1400" dirty="0">
                <a:latin typeface="Alexandria" pitchFamily="2" charset="-78"/>
                <a:cs typeface="Alexandria" pitchFamily="2" charset="-78"/>
              </a:rPr>
              <a:t>و تظهر العلاقات بين المتغيرات والصفات والخصائص، ويتم التعبير اللفظي عليها سواء كانت المعلومات والبيانات كمية او كيفية</a:t>
            </a:r>
            <a:r>
              <a:rPr lang="ar-JO" sz="1400" dirty="0">
                <a:latin typeface="Alexandria" pitchFamily="2" charset="-78"/>
                <a:cs typeface="Alexandria" pitchFamily="2" charset="-78"/>
              </a:rPr>
              <a:t>.</a:t>
            </a:r>
            <a:r>
              <a:rPr lang="ar-SA" sz="1400" dirty="0">
                <a:latin typeface="Alexandria" pitchFamily="2" charset="-78"/>
                <a:cs typeface="Alexandria" pitchFamily="2" charset="-78"/>
              </a:rPr>
              <a:t> </a:t>
            </a:r>
            <a:endParaRPr lang="en-US" sz="14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400" dirty="0">
                <a:latin typeface="Alexandria" pitchFamily="2" charset="-78"/>
                <a:cs typeface="Alexandria" pitchFamily="2" charset="-78"/>
              </a:rPr>
              <a:t>عرض المعلومات والبيانات في جداول : خاصة اذا كانت الدراسة </a:t>
            </a:r>
            <a:r>
              <a:rPr lang="ar-JO" sz="1400" dirty="0">
                <a:latin typeface="Alexandria" pitchFamily="2" charset="-78"/>
                <a:cs typeface="Alexandria" pitchFamily="2" charset="-78"/>
              </a:rPr>
              <a:t>أ</a:t>
            </a:r>
            <a:r>
              <a:rPr lang="ar-SA" sz="1400" dirty="0">
                <a:latin typeface="Alexandria" pitchFamily="2" charset="-78"/>
                <a:cs typeface="Alexandria" pitchFamily="2" charset="-78"/>
              </a:rPr>
              <a:t>و البحث يحتوي على ارقام تعبر عن قيم متعددة، ويكون كل عمود خاصا بقيم المتغير أو العامل سواء كان مهنة أو مرحلة تعليمية أو حالة وظيفية ..الخ ولكل من هذه العوامل قيم تتعدد حسب تصنيف الباحث لها وحسب تصنيفه لها يتم عرضها في جداول تختصر للقارئ الزمن الذي قد يستغرقه أكثر لو انها لم تعرض في شكل علمي ببين قيمها الدالة. </a:t>
            </a:r>
            <a:endParaRPr lang="en-US" sz="14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400" dirty="0">
                <a:latin typeface="Alexandria" pitchFamily="2" charset="-78"/>
                <a:cs typeface="Alexandria" pitchFamily="2" charset="-78"/>
              </a:rPr>
              <a:t>عرض المعلومات والبيانات بيانيا وتعد الرسومات او الخطوط البيانية وسائل ايضاح هامة في تباين وتوضيح المعلومات والبيانات بشكل علمي تسهل على القارئ والباحث المقارن الالمام بالمعلومات والبيانات </a:t>
            </a:r>
            <a:r>
              <a:rPr lang="ar-SA" sz="1400" dirty="0" err="1">
                <a:latin typeface="Alexandria" pitchFamily="2" charset="-78"/>
                <a:cs typeface="Alexandria" pitchFamily="2" charset="-78"/>
              </a:rPr>
              <a:t>وت</a:t>
            </a:r>
            <a:r>
              <a:rPr lang="ar-JO" sz="1400" dirty="0">
                <a:latin typeface="Alexandria" pitchFamily="2" charset="-78"/>
                <a:cs typeface="Alexandria" pitchFamily="2" charset="-78"/>
              </a:rPr>
              <a:t>أ</a:t>
            </a:r>
            <a:r>
              <a:rPr lang="ar-SA" sz="1400" dirty="0">
                <a:latin typeface="Alexandria" pitchFamily="2" charset="-78"/>
                <a:cs typeface="Alexandria" pitchFamily="2" charset="-78"/>
              </a:rPr>
              <a:t>خذ اشكالا متعددة منها ال</a:t>
            </a:r>
            <a:r>
              <a:rPr lang="ar-JO" sz="1400" dirty="0">
                <a:latin typeface="Alexandria" pitchFamily="2" charset="-78"/>
                <a:cs typeface="Alexandria" pitchFamily="2" charset="-78"/>
              </a:rPr>
              <a:t>منحني</a:t>
            </a:r>
            <a:r>
              <a:rPr lang="ar-SA" sz="1400" dirty="0">
                <a:latin typeface="Alexandria" pitchFamily="2" charset="-78"/>
                <a:cs typeface="Alexandria" pitchFamily="2" charset="-78"/>
              </a:rPr>
              <a:t>ات والاعمدة والدوائر البيانية </a:t>
            </a:r>
            <a:endParaRPr lang="en-US" sz="14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400" dirty="0">
                <a:latin typeface="Alexandria" pitchFamily="2" charset="-78"/>
                <a:cs typeface="Alexandria" pitchFamily="2" charset="-78"/>
              </a:rPr>
              <a:t> عرض المعلومات والبيانات بأكثر من طريقة : كلما زاد اهتمام الباحث بالموضوع كلما كانت قدراته العلمية والفنية مستهدفة التوضيح الدقيق من خلال العرض العلمي بعدة طرائق مختلفة كيفيا وكما كان تعرض انشائها وبيانها وفي جداول إحصائية</a:t>
            </a:r>
            <a:r>
              <a:rPr lang="ar-JO" sz="1400" dirty="0">
                <a:latin typeface="Alexandria" pitchFamily="2" charset="-78"/>
                <a:cs typeface="Alexandria" pitchFamily="2" charset="-78"/>
              </a:rPr>
              <a:t>.</a:t>
            </a:r>
            <a:endParaRPr lang="en-US" sz="14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54B1D8D1-B4E6-B4A7-526C-C780491D8E74}"/>
              </a:ext>
            </a:extLst>
          </p:cNvPr>
          <p:cNvSpPr txBox="1"/>
          <p:nvPr/>
        </p:nvSpPr>
        <p:spPr>
          <a:xfrm>
            <a:off x="1785736" y="531734"/>
            <a:ext cx="8106297" cy="473814"/>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وهناك العديد من الطرائق تستخدم عند عرض البيانات وتنظيمها</a:t>
            </a:r>
          </a:p>
        </p:txBody>
      </p:sp>
      <p:sp>
        <p:nvSpPr>
          <p:cNvPr id="6" name="Rectangle 5">
            <a:extLst>
              <a:ext uri="{FF2B5EF4-FFF2-40B4-BE49-F238E27FC236}">
                <a16:creationId xmlns:a16="http://schemas.microsoft.com/office/drawing/2014/main" id="{7450194F-38EF-4D46-2501-D404BDD6B39F}"/>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194147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02F211F3-1C30-4F19-12E1-4D0B0D4819C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9B15803-A092-E1E2-D402-1E866AACDA2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20926" y="2709004"/>
            <a:ext cx="10715933" cy="2482090"/>
          </a:xfrm>
          <a:prstGeom prst="rect">
            <a:avLst/>
          </a:prstGeom>
          <a:noFill/>
        </p:spPr>
        <p:txBody>
          <a:bodyPr wrap="square" rtlCol="1">
            <a:spAutoFit/>
          </a:bodyPr>
          <a:lstStyle/>
          <a:p>
            <a:pPr algn="r" rtl="1">
              <a:lnSpc>
                <a:spcPct val="200000"/>
              </a:lnSpc>
            </a:pPr>
            <a:r>
              <a:rPr lang="ar-SA" sz="1600" dirty="0">
                <a:latin typeface="Alexandria" pitchFamily="2" charset="-78"/>
                <a:cs typeface="Alexandria" pitchFamily="2" charset="-78"/>
              </a:rPr>
              <a:t>علاوة على ذلك فإن المعلومات والحقائق التي يحصل عليها الباحث من جراء استخدامه ل</a:t>
            </a:r>
            <a:r>
              <a:rPr lang="ar-JO" sz="1600" dirty="0">
                <a:latin typeface="Alexandria" pitchFamily="2" charset="-78"/>
                <a:cs typeface="Alexandria" pitchFamily="2" charset="-78"/>
              </a:rPr>
              <a:t>أد</a:t>
            </a:r>
            <a:r>
              <a:rPr lang="ar-SA" sz="1600" dirty="0" err="1">
                <a:latin typeface="Alexandria" pitchFamily="2" charset="-78"/>
                <a:cs typeface="Alexandria" pitchFamily="2" charset="-78"/>
              </a:rPr>
              <a:t>اة</a:t>
            </a:r>
            <a:r>
              <a:rPr lang="ar-SA" sz="1600" dirty="0">
                <a:latin typeface="Alexandria" pitchFamily="2" charset="-78"/>
                <a:cs typeface="Alexandria" pitchFamily="2" charset="-78"/>
              </a:rPr>
              <a:t> من أدوات بحثية معينة استمارة استبيان اختبار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منهج تدريبي ...الخ ) لابد وان تقضي الى نتائج معينة تحقق الهدف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تجيب على التساؤل الذي يمثل هدف البحث، وهذه النتائج يجب تست</a:t>
            </a:r>
            <a:r>
              <a:rPr lang="ar-JO" sz="1600" dirty="0">
                <a:latin typeface="Alexandria" pitchFamily="2" charset="-78"/>
                <a:cs typeface="Alexandria" pitchFamily="2" charset="-78"/>
              </a:rPr>
              <a:t>ق</a:t>
            </a:r>
            <a:r>
              <a:rPr lang="ar-SA" sz="1600" dirty="0">
                <a:latin typeface="Alexandria" pitchFamily="2" charset="-78"/>
                <a:cs typeface="Alexandria" pitchFamily="2" charset="-78"/>
              </a:rPr>
              <a:t>ر</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 من ال</a:t>
            </a:r>
            <a:r>
              <a:rPr lang="ar-JO" sz="1600" dirty="0">
                <a:latin typeface="Alexandria" pitchFamily="2" charset="-78"/>
                <a:cs typeface="Alexandria" pitchFamily="2" charset="-78"/>
              </a:rPr>
              <a:t>حقائق</a:t>
            </a:r>
            <a:r>
              <a:rPr lang="ar-SA" sz="1600" dirty="0">
                <a:latin typeface="Alexandria" pitchFamily="2" charset="-78"/>
                <a:cs typeface="Alexandria" pitchFamily="2" charset="-78"/>
              </a:rPr>
              <a:t> المتجمعة بعد أن </a:t>
            </a:r>
            <a:r>
              <a:rPr lang="ar-JO" sz="1600" dirty="0">
                <a:latin typeface="Alexandria" pitchFamily="2" charset="-78"/>
                <a:cs typeface="Alexandria" pitchFamily="2" charset="-78"/>
              </a:rPr>
              <a:t>تحلل تحليلًا </a:t>
            </a:r>
            <a:r>
              <a:rPr lang="ar-SA" sz="1600" dirty="0">
                <a:latin typeface="Alexandria" pitchFamily="2" charset="-78"/>
                <a:cs typeface="Alexandria" pitchFamily="2" charset="-78"/>
              </a:rPr>
              <a:t>سليما، وبعد أن تقطع إلى عمليات احصائية معينة، وكلما كانت الأداة المستخدمة في جمع المعلومات دقيقة وسليمة، كانت النتائج التي توصل اليها سليمة ايضا والعكس صحيح، وعند ذلك بشان مشكلة اتخاذ قرار البحث. </a:t>
            </a:r>
            <a:endParaRPr lang="en-US" sz="16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025D814F-3EF8-1CF7-AC2F-EFD96C7DB23A}"/>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125629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40483B9-FAE9-24A0-F7F7-AE42314EE019}"/>
              </a:ext>
            </a:extLst>
          </p:cNvPr>
          <p:cNvSpPr/>
          <p:nvPr/>
        </p:nvSpPr>
        <p:spPr>
          <a:xfrm>
            <a:off x="494992" y="1194915"/>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EFE9695-7736-B34B-0ABA-2BBCCE5A8A91}"/>
              </a:ext>
            </a:extLst>
          </p:cNvPr>
          <p:cNvSpPr/>
          <p:nvPr/>
        </p:nvSpPr>
        <p:spPr>
          <a:xfrm>
            <a:off x="901052" y="1550469"/>
            <a:ext cx="11155680" cy="37570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54404" y="2111011"/>
            <a:ext cx="10848975" cy="2635978"/>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إن نتائج الدراسة هي خلاصة ما توصل إليه الباحث من بيانات وما أجرى عليها من اختبارات نتيجة للفرضيات التي افترضها والتي صمم الدراسة لاختبارها ومعرفة مدى صحتها من عدمه، وعلى الباحث أن يقدّم في دراسته النتائج التي انتهت إليها بغض النظر عن رضاه عنها أو عدمه، وسواء أكانت تتفق مع توقعاته أو تختلف عنها، فالنتيجة نتيجة إن كانت إيجابية أو سلبية، والفائدة منها موجودة على أية حال، فإن كانت إيجابية فقد أجابت عن تساؤلات الدراسة بنجاح، وإن كانت سلبية فقد تساعد في إعادة صياغة المنهج الذي يُنظر به إلى تلك الظاهرة المدروسة أو المشكلة المطلوب حلها، فتنظيم النتائج يتيح للباحث وللقارئ الاستفادة منها على شكلها الذي توصل إليه الباحث؛ لذا تتطلب كتابتها من الباحث أن تنظم على شكل مفهوم لا لبس فيه ولا إيهام مراعياً التوضيح في المعنى والمبنى قدر الإمكان</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6D71383-4002-6C76-6307-2AA21B5ED076}"/>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417069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0C24F7DD-FD1D-79CF-75F7-2914A6D0D70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841ECB4F-056A-E2AB-D959-A4DECE80032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59168" y="2473042"/>
            <a:ext cx="10839449" cy="2954014"/>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إن نتائج البحث هو ما يتوصل اليه الباحث من تحليل المعلومات والبيانات التي يحصل عليها من المصادر أو من الت</a:t>
            </a:r>
            <a:r>
              <a:rPr lang="ar-JO" dirty="0">
                <a:latin typeface="Alexandria" pitchFamily="2" charset="-78"/>
                <a:cs typeface="Alexandria" pitchFamily="2" charset="-78"/>
              </a:rPr>
              <a:t>حليل</a:t>
            </a:r>
            <a:r>
              <a:rPr lang="ar-SA" dirty="0">
                <a:latin typeface="Alexandria" pitchFamily="2" charset="-78"/>
                <a:cs typeface="Alexandria" pitchFamily="2" charset="-78"/>
              </a:rPr>
              <a:t> الاحصائي لتلك البيانات ل</a:t>
            </a:r>
            <a:r>
              <a:rPr lang="ar-JO" dirty="0">
                <a:latin typeface="Alexandria" pitchFamily="2" charset="-78"/>
                <a:cs typeface="Alexandria" pitchFamily="2" charset="-78"/>
              </a:rPr>
              <a:t>أ</a:t>
            </a:r>
            <a:r>
              <a:rPr lang="ar-SA" dirty="0">
                <a:latin typeface="Alexandria" pitchFamily="2" charset="-78"/>
                <a:cs typeface="Alexandria" pitchFamily="2" charset="-78"/>
              </a:rPr>
              <a:t>جل تحقيق </a:t>
            </a:r>
            <a:r>
              <a:rPr lang="ar-JO" dirty="0">
                <a:latin typeface="Alexandria" pitchFamily="2" charset="-78"/>
                <a:cs typeface="Alexandria" pitchFamily="2" charset="-78"/>
              </a:rPr>
              <a:t>أ</a:t>
            </a:r>
            <a:r>
              <a:rPr lang="ar-SA" dirty="0">
                <a:latin typeface="Alexandria" pitchFamily="2" charset="-78"/>
                <a:cs typeface="Alexandria" pitchFamily="2" charset="-78"/>
              </a:rPr>
              <a:t>هداف البحث، إذ من الضروري أن ترتبط النتائج بالفروض بحيث يبين الباحث نتائج بح</a:t>
            </a:r>
            <a:r>
              <a:rPr lang="ar-JO" dirty="0" err="1">
                <a:latin typeface="Alexandria" pitchFamily="2" charset="-78"/>
                <a:cs typeface="Alexandria" pitchFamily="2" charset="-78"/>
              </a:rPr>
              <a:t>ثه</a:t>
            </a:r>
            <a:r>
              <a:rPr lang="ar-SA" dirty="0">
                <a:latin typeface="Alexandria" pitchFamily="2" charset="-78"/>
                <a:cs typeface="Alexandria" pitchFamily="2" charset="-78"/>
              </a:rPr>
              <a:t> ودراسته لكل فرض من فروض البحث</a:t>
            </a:r>
            <a:r>
              <a:rPr lang="ar-JO" dirty="0">
                <a:latin typeface="Alexandria" pitchFamily="2" charset="-78"/>
                <a:cs typeface="Alexandria" pitchFamily="2" charset="-78"/>
              </a:rPr>
              <a:t>،</a:t>
            </a:r>
            <a:r>
              <a:rPr lang="ar-SA" dirty="0">
                <a:latin typeface="Alexandria" pitchFamily="2" charset="-78"/>
                <a:cs typeface="Alexandria" pitchFamily="2" charset="-78"/>
              </a:rPr>
              <a:t> </a:t>
            </a:r>
            <a:r>
              <a:rPr lang="ar-JO" dirty="0">
                <a:latin typeface="Alexandria" pitchFamily="2" charset="-78"/>
                <a:cs typeface="Alexandria" pitchFamily="2" charset="-78"/>
              </a:rPr>
              <a:t>ب</a:t>
            </a:r>
            <a:r>
              <a:rPr lang="ar-SA" dirty="0">
                <a:latin typeface="Alexandria" pitchFamily="2" charset="-78"/>
                <a:cs typeface="Alexandria" pitchFamily="2" charset="-78"/>
              </a:rPr>
              <a:t>معنى </a:t>
            </a:r>
            <a:r>
              <a:rPr lang="ar-JO" dirty="0">
                <a:latin typeface="Alexandria" pitchFamily="2" charset="-78"/>
                <a:cs typeface="Alexandria" pitchFamily="2" charset="-78"/>
              </a:rPr>
              <a:t>أ</a:t>
            </a:r>
            <a:r>
              <a:rPr lang="ar-SA" dirty="0">
                <a:latin typeface="Alexandria" pitchFamily="2" charset="-78"/>
                <a:cs typeface="Alexandria" pitchFamily="2" charset="-78"/>
              </a:rPr>
              <a:t>ن تحليل البيانات التي تم الحصول عليها يساعد على الكشف على العلاقات والارتباطات بين الظواهر المختلفة او المتغيرات المستهدفة ومن ثم يستطيع الباحث</a:t>
            </a:r>
            <a:r>
              <a:rPr lang="ar-JO" dirty="0">
                <a:latin typeface="Alexandria" pitchFamily="2" charset="-78"/>
                <a:cs typeface="Alexandria" pitchFamily="2" charset="-78"/>
              </a:rPr>
              <a:t> إعطاء </a:t>
            </a:r>
            <a:r>
              <a:rPr lang="ar-SA" dirty="0">
                <a:latin typeface="Alexandria" pitchFamily="2" charset="-78"/>
                <a:cs typeface="Alexandria" pitchFamily="2" charset="-78"/>
              </a:rPr>
              <a:t>تفسير مناسب للظواهر التي شاهدها في الدراسة الميدانية فإذا كانت هذه البيانات صحيحة ودقيقة فقد تأكد الباحث من صدقها وسلامتها فهي تمثل الواقع المدروس تمثيلا جدا. </a:t>
            </a:r>
            <a:endParaRPr lang="ar-JO" sz="16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A44D2E9E-DE4D-1210-0994-1EA1E00514F7}"/>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370804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10B1801-20CA-7BC0-01C4-0AA9624464C2}"/>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E06433E-6DDE-E4EE-B337-B07CF4B639A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11543" y="2447394"/>
            <a:ext cx="10934700" cy="3005310"/>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كذلك ف</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ن الوصول إلى النتائج ليس المرحلة النهائية في عملية البحث بل لابد من أن تحلل هذه النتائج من خلال البحث عن </a:t>
            </a:r>
            <a:r>
              <a:rPr lang="ar-JO" sz="1600" dirty="0">
                <a:latin typeface="Alexandria" pitchFamily="2" charset="-78"/>
                <a:cs typeface="Alexandria" pitchFamily="2" charset="-78"/>
              </a:rPr>
              <a:t>أ</a:t>
            </a:r>
            <a:r>
              <a:rPr lang="ar-SA" sz="1600" dirty="0" err="1">
                <a:latin typeface="Alexandria" pitchFamily="2" charset="-78"/>
                <a:cs typeface="Alexandria" pitchFamily="2" charset="-78"/>
              </a:rPr>
              <a:t>سبابها</a:t>
            </a:r>
            <a:r>
              <a:rPr lang="ar-SA" sz="1600" dirty="0">
                <a:latin typeface="Alexandria" pitchFamily="2" charset="-78"/>
                <a:cs typeface="Alexandria" pitchFamily="2" charset="-78"/>
              </a:rPr>
              <a:t>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عن اثارها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علاقتها بالمتغيرات المختلفة، كما لابد من الحكم على مدى دلالة هذه النتائج والاستنتاجات التي يمكن التوصل اليها من النتائج، لذا تتضح أهمية التحليل في البحث العلمي اذا عرفنا تفسير</a:t>
            </a:r>
            <a:r>
              <a:rPr lang="ar-JO" sz="1600" dirty="0">
                <a:latin typeface="Alexandria" pitchFamily="2" charset="-78"/>
                <a:cs typeface="Alexandria" pitchFamily="2" charset="-78"/>
              </a:rPr>
              <a:t>ها</a:t>
            </a:r>
            <a:r>
              <a:rPr lang="ar-SA" sz="1600" dirty="0">
                <a:latin typeface="Alexandria" pitchFamily="2" charset="-78"/>
                <a:cs typeface="Alexandria" pitchFamily="2" charset="-78"/>
              </a:rPr>
              <a:t> وتحليلها واستخلاص </a:t>
            </a:r>
            <a:r>
              <a:rPr lang="ar-SA" sz="1600" dirty="0" err="1">
                <a:latin typeface="Alexandria" pitchFamily="2" charset="-78"/>
                <a:cs typeface="Alexandria" pitchFamily="2" charset="-78"/>
              </a:rPr>
              <a:t>دلائ</a:t>
            </a:r>
            <a:r>
              <a:rPr lang="ar-JO" sz="1600" dirty="0">
                <a:latin typeface="Alexandria" pitchFamily="2" charset="-78"/>
                <a:cs typeface="Alexandria" pitchFamily="2" charset="-78"/>
              </a:rPr>
              <a:t>ل</a:t>
            </a:r>
            <a:r>
              <a:rPr lang="ar-SA" sz="1600" dirty="0">
                <a:latin typeface="Alexandria" pitchFamily="2" charset="-78"/>
                <a:cs typeface="Alexandria" pitchFamily="2" charset="-78"/>
              </a:rPr>
              <a:t>ها ومغزاها، لأن التفسير هو تعليل الباحث </a:t>
            </a:r>
            <a:r>
              <a:rPr lang="ar-JO" sz="1600" dirty="0">
                <a:latin typeface="Alexandria" pitchFamily="2" charset="-78"/>
                <a:cs typeface="Alexandria" pitchFamily="2" charset="-78"/>
              </a:rPr>
              <a:t>بالبراهين</a:t>
            </a:r>
            <a:r>
              <a:rPr lang="ar-SA" sz="1600" dirty="0">
                <a:latin typeface="Alexandria" pitchFamily="2" charset="-78"/>
                <a:cs typeface="Alexandria" pitchFamily="2" charset="-78"/>
              </a:rPr>
              <a:t> العلمية واستنباط الدلائل منها </a:t>
            </a:r>
            <a:r>
              <a:rPr lang="ar-SA" sz="1600" dirty="0" err="1">
                <a:latin typeface="Alexandria" pitchFamily="2" charset="-78"/>
                <a:cs typeface="Alexandria" pitchFamily="2" charset="-78"/>
              </a:rPr>
              <a:t>بالانتبا</a:t>
            </a:r>
            <a:r>
              <a:rPr lang="ar-JO" sz="1600" dirty="0">
                <a:latin typeface="Alexandria" pitchFamily="2" charset="-78"/>
                <a:cs typeface="Alexandria" pitchFamily="2" charset="-78"/>
              </a:rPr>
              <a:t>ه</a:t>
            </a:r>
            <a:r>
              <a:rPr lang="ar-SA" sz="1600" dirty="0">
                <a:latin typeface="Alexandria" pitchFamily="2" charset="-78"/>
                <a:cs typeface="Alexandria" pitchFamily="2" charset="-78"/>
              </a:rPr>
              <a:t> الجاد والتتبع الدقيق لكل ملاحظاته وشواهده التي تم الوصول اليها والتعرف عليها، ويعتمد التفسير على قدرات الباحث وتخصصه وخبرته ومدى مصداقية المعلومات والبيانات المتحصل عليها، حتى يكون قادرا على التمييز بين الاثار المباشرة وغير المباشرة التي كانت وراء الظاهرة او موضوع البحث سواء كانت ذات تأثير موجب او سالب على الموضوع، ويستمد الباحث تفسيره من صلب الموضوع ومن خلال عوامله وعناصره وتصنيفاته ونتائجه</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B9E6FC13-C855-CE22-95D7-1655CE7ED1C1}"/>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30207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7F1DBC2-07DA-F1F0-6145-6C27F539EBB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DA50789-2443-37B6-EFE2-3C96016B262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16305" y="2262728"/>
            <a:ext cx="10925175" cy="3374642"/>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يترتب على عرض النتائج :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عرض المشكلة وتحليلها مدعوما بالحسابات والجداول والاشكال مع البيانات ليعالجها بشيء من تفصيل النتائج التي ترتبت على حل المشكلة بحيث تقدم الأدلة والتفسيرات عنها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توضيح الحقائق والمعلومات التي تجمعت عن البحث وتوضيح العلاقات المتبادلة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 الربط الموضوعي بين الدراسات المشابه والنظرية ونتائج البحث . </a:t>
            </a:r>
            <a:endParaRPr lang="ar-JO"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 يعمل موازنة بين الاهداف والفروض وبين النتائج التي حصل عليها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ي</a:t>
            </a:r>
            <a:r>
              <a:rPr lang="ar-SA" sz="1600" dirty="0">
                <a:latin typeface="Alexandria" pitchFamily="2" charset="-78"/>
                <a:cs typeface="Alexandria" pitchFamily="2" charset="-78"/>
              </a:rPr>
              <a:t>عرض الباحث ا</a:t>
            </a:r>
            <a:r>
              <a:rPr lang="ar-JO" sz="1600" dirty="0">
                <a:latin typeface="Alexandria" pitchFamily="2" charset="-78"/>
                <a:cs typeface="Alexandria" pitchFamily="2" charset="-78"/>
              </a:rPr>
              <a:t>لنتائج</a:t>
            </a:r>
            <a:r>
              <a:rPr lang="ar-SA" sz="1600" dirty="0">
                <a:latin typeface="Alexandria" pitchFamily="2" charset="-78"/>
                <a:cs typeface="Alexandria" pitchFamily="2" charset="-78"/>
              </a:rPr>
              <a:t> ثم يناقش كل دليل على حده ويمكن أن</a:t>
            </a:r>
            <a:r>
              <a:rPr lang="ar-JO" sz="1600" dirty="0">
                <a:latin typeface="Alexandria" pitchFamily="2" charset="-78"/>
                <a:cs typeface="Alexandria" pitchFamily="2" charset="-78"/>
              </a:rPr>
              <a:t> يفصل بين عرض النتائج</a:t>
            </a:r>
            <a:r>
              <a:rPr lang="ar-SA" sz="1600" dirty="0">
                <a:latin typeface="Alexandria" pitchFamily="2" charset="-78"/>
                <a:cs typeface="Alexandria" pitchFamily="2" charset="-78"/>
              </a:rPr>
              <a:t> ومناقشتها فيعرض النتائج ثم يعود ثانية ل</a:t>
            </a:r>
            <a:r>
              <a:rPr lang="ar-JO" sz="1600" dirty="0">
                <a:latin typeface="Alexandria" pitchFamily="2" charset="-78"/>
                <a:cs typeface="Alexandria" pitchFamily="2" charset="-78"/>
              </a:rPr>
              <a:t>يناقش</a:t>
            </a:r>
            <a:r>
              <a:rPr lang="ar-SA" sz="1600" dirty="0">
                <a:latin typeface="Alexandria" pitchFamily="2" charset="-78"/>
                <a:cs typeface="Alexandria" pitchFamily="2" charset="-78"/>
              </a:rPr>
              <a:t> جميع هذه النتائج.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err="1">
                <a:latin typeface="Alexandria" pitchFamily="2" charset="-78"/>
                <a:cs typeface="Alexandria" pitchFamily="2" charset="-78"/>
              </a:rPr>
              <a:t>التنوي</a:t>
            </a:r>
            <a:r>
              <a:rPr lang="ar-JO" sz="1600" dirty="0">
                <a:latin typeface="Alexandria" pitchFamily="2" charset="-78"/>
                <a:cs typeface="Alexandria" pitchFamily="2" charset="-78"/>
              </a:rPr>
              <a:t>ه</a:t>
            </a:r>
            <a:r>
              <a:rPr lang="ar-SA" sz="1600" dirty="0">
                <a:latin typeface="Alexandria" pitchFamily="2" charset="-78"/>
                <a:cs typeface="Alexandria" pitchFamily="2" charset="-78"/>
              </a:rPr>
              <a:t> بنواحي الضعف بالدراسة أو تحذير الباحثين الاخرين بنوعية الطريقة المستخدمة. </a:t>
            </a:r>
            <a:endParaRPr lang="ar-JO" sz="16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2AD16CF2-7237-DD3B-2E46-9100346FCD94}"/>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59162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C071E00-4494-7945-2836-D17310016FD4}"/>
              </a:ext>
            </a:extLst>
          </p:cNvPr>
          <p:cNvSpPr/>
          <p:nvPr/>
        </p:nvSpPr>
        <p:spPr>
          <a:xfrm>
            <a:off x="580717" y="1652587"/>
            <a:ext cx="4128422" cy="355282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3881BF9-B2A7-91AF-97DD-2918E1DB96C9}"/>
              </a:ext>
            </a:extLst>
          </p:cNvPr>
          <p:cNvSpPr/>
          <p:nvPr/>
        </p:nvSpPr>
        <p:spPr>
          <a:xfrm>
            <a:off x="901052" y="1943100"/>
            <a:ext cx="11155680" cy="29718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44892" y="2295677"/>
            <a:ext cx="10667999" cy="1815882"/>
          </a:xfrm>
          <a:prstGeom prst="rect">
            <a:avLst/>
          </a:prstGeom>
          <a:noFill/>
        </p:spPr>
        <p:txBody>
          <a:bodyPr wrap="square" rtlCol="1">
            <a:spAutoFit/>
          </a:bodyPr>
          <a:lstStyle/>
          <a:p>
            <a:pPr algn="r" rtl="1"/>
            <a:r>
              <a:rPr lang="ar-JO" sz="1600" dirty="0">
                <a:latin typeface="Alexandria" pitchFamily="2" charset="-78"/>
                <a:cs typeface="Alexandria" pitchFamily="2" charset="-78"/>
              </a:rPr>
              <a:t>يتميّز الباحث الجيد بقدرته على الفصل الواضح بين عرض النتائج ومناقشتها؛ إذ إن عدم القدرة على هذا الفصل يُعدّ مؤشرًا على أن البحث ما يزال في مراحله الأولية، بينما يُفترض بالباحث لاحقًا أن يمتلك القدرة على تحليل نتائجه ومناقشتها بصورة علمية منهجية.</a:t>
            </a:r>
          </a:p>
          <a:p>
            <a:pPr algn="r" rtl="1"/>
            <a:r>
              <a:rPr lang="ar-JO" sz="1600" dirty="0">
                <a:latin typeface="Alexandria" pitchFamily="2" charset="-78"/>
                <a:cs typeface="Alexandria" pitchFamily="2" charset="-78"/>
              </a:rPr>
              <a:t>وعند تجميع النتائج، ينبغي على الباحث تنظيمها وتصنيفها أو دمجها وفقًا لطبيعتها، لا سيما تلك المرتبطة باختبار كل فرضية من فرضيات الدراسة على حدة، كما يتطلب الأمر تقديم شرح وافٍ لمحتوى كل جدول أو شكل، مع إبراز العلاقات بين نتائج المشكلات الفرعية وربطها بالمشكلة الرئيسة وببقية المشكلات الفرعية، بما يعكس درجة التماسك والترابط المنهجي بين مكونات الدراسة كافة.</a:t>
            </a:r>
          </a:p>
        </p:txBody>
      </p:sp>
      <p:sp>
        <p:nvSpPr>
          <p:cNvPr id="5" name="Rectangle 4">
            <a:extLst>
              <a:ext uri="{FF2B5EF4-FFF2-40B4-BE49-F238E27FC236}">
                <a16:creationId xmlns:a16="http://schemas.microsoft.com/office/drawing/2014/main" id="{EFC4A426-6C69-F507-9A2F-7068F07E1B8C}"/>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823123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D95F51F-DA13-8BD3-E5B3-B03F72524BEB}"/>
              </a:ext>
            </a:extLst>
          </p:cNvPr>
          <p:cNvSpPr/>
          <p:nvPr/>
        </p:nvSpPr>
        <p:spPr>
          <a:xfrm>
            <a:off x="456892" y="1809750"/>
            <a:ext cx="4128422" cy="38290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825D466-A35C-5BC6-A6CB-75FD59364FE9}"/>
              </a:ext>
            </a:extLst>
          </p:cNvPr>
          <p:cNvSpPr/>
          <p:nvPr/>
        </p:nvSpPr>
        <p:spPr>
          <a:xfrm>
            <a:off x="901053" y="2057400"/>
            <a:ext cx="11155680" cy="3228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447782" y="2187955"/>
            <a:ext cx="10062222" cy="2482090"/>
          </a:xfrm>
          <a:prstGeom prst="rect">
            <a:avLst/>
          </a:prstGeom>
          <a:noFill/>
        </p:spPr>
        <p:txBody>
          <a:bodyPr wrap="square" rtlCol="1">
            <a:spAutoFit/>
          </a:bodyPr>
          <a:lstStyle/>
          <a:p>
            <a:pPr algn="r" rtl="1">
              <a:lnSpc>
                <a:spcPct val="200000"/>
              </a:lnSpc>
            </a:pPr>
            <a:r>
              <a:rPr lang="ar-SA" sz="1600" b="1" dirty="0">
                <a:latin typeface="Alexandria" pitchFamily="2" charset="-78"/>
                <a:cs typeface="Alexandria" pitchFamily="2" charset="-78"/>
              </a:rPr>
              <a:t>هي : </a:t>
            </a:r>
            <a:endParaRPr lang="en-US" sz="1600" b="1" dirty="0">
              <a:latin typeface="Alexandria" pitchFamily="2" charset="-78"/>
              <a:cs typeface="Alexandria" pitchFamily="2" charset="-78"/>
            </a:endParaRPr>
          </a:p>
          <a:p>
            <a:pPr marL="342900" indent="-342900" algn="r" rtl="1">
              <a:lnSpc>
                <a:spcPct val="200000"/>
              </a:lnSpc>
              <a:buFont typeface="Courier New" panose="02070309020205020404" pitchFamily="49" charset="0"/>
              <a:buChar char="o"/>
            </a:pPr>
            <a:r>
              <a:rPr lang="ar-SA" sz="1600" dirty="0">
                <a:latin typeface="Alexandria" pitchFamily="2" charset="-78"/>
                <a:cs typeface="Alexandria" pitchFamily="2" charset="-78"/>
              </a:rPr>
              <a:t> هذه المرحلة تعتبر بمثابة ال</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شارة للباحث بقرب انجاز البحث وإنهائه. </a:t>
            </a:r>
            <a:endParaRPr lang="en-US" sz="1600" dirty="0">
              <a:latin typeface="Alexandria" pitchFamily="2" charset="-78"/>
              <a:cs typeface="Alexandria" pitchFamily="2" charset="-78"/>
            </a:endParaRPr>
          </a:p>
          <a:p>
            <a:pPr marL="342900" indent="-342900" algn="r" rtl="1">
              <a:lnSpc>
                <a:spcPct val="200000"/>
              </a:lnSpc>
              <a:buFont typeface="Courier New" panose="02070309020205020404" pitchFamily="49" charset="0"/>
              <a:buChar char="o"/>
            </a:pPr>
            <a:r>
              <a:rPr lang="ar-SA" sz="1600" dirty="0">
                <a:latin typeface="Alexandria" pitchFamily="2" charset="-78"/>
                <a:cs typeface="Alexandria" pitchFamily="2" charset="-78"/>
              </a:rPr>
              <a:t> </a:t>
            </a:r>
            <a:r>
              <a:rPr lang="ar-JO" sz="1600" dirty="0">
                <a:latin typeface="Alexandria" pitchFamily="2" charset="-78"/>
                <a:cs typeface="Alexandria" pitchFamily="2" charset="-78"/>
              </a:rPr>
              <a:t>ي</a:t>
            </a:r>
            <a:r>
              <a:rPr lang="ar-SA" sz="1600" dirty="0">
                <a:latin typeface="Alexandria" pitchFamily="2" charset="-78"/>
                <a:cs typeface="Alexandria" pitchFamily="2" charset="-78"/>
              </a:rPr>
              <a:t>عرض الباحث ما انتهى إليه البحث من نتائج دون إضافة أو تدخل من الباحث اثناء العرض </a:t>
            </a:r>
            <a:endParaRPr lang="en-US" sz="1600" dirty="0">
              <a:latin typeface="Alexandria" pitchFamily="2" charset="-78"/>
              <a:cs typeface="Alexandria" pitchFamily="2" charset="-78"/>
            </a:endParaRPr>
          </a:p>
          <a:p>
            <a:pPr marL="342900" indent="-342900" algn="r" rtl="1">
              <a:lnSpc>
                <a:spcPct val="200000"/>
              </a:lnSpc>
              <a:buFont typeface="Courier New" panose="02070309020205020404" pitchFamily="49" charset="0"/>
              <a:buChar char="o"/>
            </a:pPr>
            <a:r>
              <a:rPr lang="ar-SA" sz="1600" dirty="0">
                <a:latin typeface="Alexandria" pitchFamily="2" charset="-78"/>
                <a:cs typeface="Alexandria" pitchFamily="2" charset="-78"/>
              </a:rPr>
              <a:t>ينصح الباحث بالبعد عن الانشاء. </a:t>
            </a:r>
            <a:endParaRPr lang="en-US" sz="1600" dirty="0">
              <a:latin typeface="Alexandria" pitchFamily="2" charset="-78"/>
              <a:cs typeface="Alexandria" pitchFamily="2" charset="-78"/>
            </a:endParaRPr>
          </a:p>
          <a:p>
            <a:pPr marL="342900" indent="-342900" algn="r" rtl="1">
              <a:lnSpc>
                <a:spcPct val="200000"/>
              </a:lnSpc>
              <a:buFont typeface="Courier New" panose="02070309020205020404" pitchFamily="49" charset="0"/>
              <a:buChar char="o"/>
            </a:pPr>
            <a:r>
              <a:rPr lang="ar-SA" sz="1600" dirty="0">
                <a:latin typeface="Alexandria" pitchFamily="2" charset="-78"/>
                <a:cs typeface="Alexandria" pitchFamily="2" charset="-78"/>
              </a:rPr>
              <a:t>ينصح الباحث باستخدام وسائل ورسومات شرح النتائج إحصائيًا. </a:t>
            </a:r>
            <a:endParaRPr lang="en-US" sz="16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0F2E921B-5405-5BD8-32ED-11467A9EF437}"/>
              </a:ext>
            </a:extLst>
          </p:cNvPr>
          <p:cNvSpPr txBox="1"/>
          <p:nvPr/>
        </p:nvSpPr>
        <p:spPr>
          <a:xfrm>
            <a:off x="4276220" y="531734"/>
            <a:ext cx="312532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 مقومات النتائج </a:t>
            </a:r>
          </a:p>
        </p:txBody>
      </p:sp>
      <p:sp>
        <p:nvSpPr>
          <p:cNvPr id="6" name="Rectangle 5">
            <a:extLst>
              <a:ext uri="{FF2B5EF4-FFF2-40B4-BE49-F238E27FC236}">
                <a16:creationId xmlns:a16="http://schemas.microsoft.com/office/drawing/2014/main" id="{786FF099-8DD0-F8A5-2AB0-705226212219}"/>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59655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B038EFE-6D5D-B5A4-84C8-23AB0A742CF7}"/>
              </a:ext>
            </a:extLst>
          </p:cNvPr>
          <p:cNvSpPr txBox="1"/>
          <p:nvPr/>
        </p:nvSpPr>
        <p:spPr>
          <a:xfrm>
            <a:off x="3048000" y="4332337"/>
            <a:ext cx="6096000" cy="523220"/>
          </a:xfrm>
          <a:prstGeom prst="rect">
            <a:avLst/>
          </a:prstGeom>
          <a:noFill/>
        </p:spPr>
        <p:txBody>
          <a:bodyPr wrap="square">
            <a:spAutoFit/>
          </a:bodyPr>
          <a:lstStyle/>
          <a:p>
            <a:pPr lvl="0" algn="ctr" rtl="1"/>
            <a:r>
              <a:rPr lang="ar-JO" sz="2800" dirty="0">
                <a:latin typeface="Alexandria Black" pitchFamily="2" charset="-78"/>
                <a:cs typeface="Alexandria Black" pitchFamily="2" charset="-78"/>
              </a:rPr>
              <a:t>ويشمل عرض النتائج:</a:t>
            </a:r>
            <a:endParaRPr lang="ar-SA" sz="2800" dirty="0">
              <a:latin typeface="Alexandria Black" pitchFamily="2" charset="-78"/>
              <a:cs typeface="Alexandria Black" pitchFamily="2" charset="-78"/>
            </a:endParaRPr>
          </a:p>
        </p:txBody>
      </p:sp>
      <p:sp>
        <p:nvSpPr>
          <p:cNvPr id="2" name="Rectangle 1">
            <a:extLst>
              <a:ext uri="{FF2B5EF4-FFF2-40B4-BE49-F238E27FC236}">
                <a16:creationId xmlns:a16="http://schemas.microsoft.com/office/drawing/2014/main" id="{1CEDFFB6-8D86-4685-9B5F-648A1F4AE52D}"/>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59585" y="1662544"/>
            <a:ext cx="2509226" cy="241993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7346" y="1892884"/>
            <a:ext cx="2867754" cy="2439453"/>
          </a:xfrm>
          <a:prstGeom prst="rect">
            <a:avLst/>
          </a:prstGeom>
        </p:spPr>
      </p:pic>
    </p:spTree>
    <p:extLst>
      <p:ext uri="{BB962C8B-B14F-4D97-AF65-F5344CB8AC3E}">
        <p14:creationId xmlns:p14="http://schemas.microsoft.com/office/powerpoint/2010/main" val="23180038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CE80290-AE20-9D85-C40D-B94460DB6A15}"/>
              </a:ext>
            </a:extLst>
          </p:cNvPr>
          <p:cNvSpPr/>
          <p:nvPr/>
        </p:nvSpPr>
        <p:spPr>
          <a:xfrm>
            <a:off x="456892" y="1809750"/>
            <a:ext cx="4128422" cy="38290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20E94E5-0E14-04C5-5642-DEBB307C6D99}"/>
              </a:ext>
            </a:extLst>
          </p:cNvPr>
          <p:cNvSpPr/>
          <p:nvPr/>
        </p:nvSpPr>
        <p:spPr>
          <a:xfrm>
            <a:off x="901053" y="2057400"/>
            <a:ext cx="11155680" cy="3228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81100" y="2169232"/>
            <a:ext cx="10554008" cy="3005310"/>
          </a:xfrm>
          <a:prstGeom prst="rect">
            <a:avLst/>
          </a:prstGeom>
          <a:noFill/>
        </p:spPr>
        <p:txBody>
          <a:bodyPr wrap="square" rtlCol="1">
            <a:spAutoFit/>
          </a:bodyPr>
          <a:lstStyle/>
          <a:p>
            <a:pPr algn="r" rtl="1">
              <a:lnSpc>
                <a:spcPct val="150000"/>
              </a:lnSpc>
            </a:pPr>
            <a:r>
              <a:rPr lang="ar-SA" sz="1600" b="1" dirty="0">
                <a:latin typeface="Alexandria" pitchFamily="2" charset="-78"/>
                <a:cs typeface="Alexandria" pitchFamily="2" charset="-78"/>
              </a:rPr>
              <a:t> </a:t>
            </a:r>
            <a:r>
              <a:rPr lang="ar-SA" sz="1600" dirty="0">
                <a:latin typeface="Alexandria" pitchFamily="2" charset="-78"/>
                <a:cs typeface="Alexandria" pitchFamily="2" charset="-78"/>
              </a:rPr>
              <a:t>وتعتبر الجداول من أفضل الوسائل لعرض كم كبير من البيانات مع إيضاح سريع لتفسير ما تحتويه دون الحاجة لقراءة التعليق الذي يجب أن يلي كل جدول مع ذكر رقم كل جدول مع بداية التعليق</a:t>
            </a:r>
            <a:r>
              <a:rPr lang="ar-JO" sz="1600" dirty="0">
                <a:latin typeface="Alexandria" pitchFamily="2" charset="-78"/>
                <a:cs typeface="Alexandria" pitchFamily="2" charset="-78"/>
              </a:rPr>
              <a:t>.</a:t>
            </a:r>
            <a:r>
              <a:rPr lang="ar-SA" sz="1600" dirty="0">
                <a:latin typeface="Alexandria" pitchFamily="2" charset="-78"/>
                <a:cs typeface="Alexandria" pitchFamily="2" charset="-78"/>
              </a:rPr>
              <a:t> </a:t>
            </a:r>
            <a:endParaRPr lang="ar-JO"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ولعل من ال</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فضل عند عرض النتائج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 توضع في عدة جداول دون مغالاة حتى لا يشكل ذلك صعوبة للفهم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شرود الذهن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ما في حالة كبر حجم الجداول فمن المناسب أن يحتل هذا الجدول صفحتان أو يحتل صفحة كبيرة عند كتابته ثم يصور عن طريق التصغير إلى حجم البحث.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وتناقش الجداول حسب النتائج وكلما كان الجدول واضح : كان العرض واضح وكلما تع</a:t>
            </a:r>
            <a:r>
              <a:rPr lang="ar-JO" sz="1600" dirty="0">
                <a:latin typeface="Alexandria" pitchFamily="2" charset="-78"/>
                <a:cs typeface="Alexandria" pitchFamily="2" charset="-78"/>
              </a:rPr>
              <a:t>ق</a:t>
            </a:r>
            <a:r>
              <a:rPr lang="ar-SA" sz="1600" dirty="0">
                <a:latin typeface="Alexandria" pitchFamily="2" charset="-78"/>
                <a:cs typeface="Alexandria" pitchFamily="2" charset="-78"/>
              </a:rPr>
              <a:t>د الجدول كلما كان الموضوع في المناقشة ضعيف أن هذه الجداول تعطي دعما لتحقيق الأهداف والفروض التي </a:t>
            </a:r>
            <a:r>
              <a:rPr lang="ar-JO" sz="1600" dirty="0">
                <a:latin typeface="Alexandria" pitchFamily="2" charset="-78"/>
                <a:cs typeface="Alexandria" pitchFamily="2" charset="-78"/>
              </a:rPr>
              <a:t>افترضها</a:t>
            </a:r>
            <a:r>
              <a:rPr lang="ar-SA" sz="1600" dirty="0">
                <a:latin typeface="Alexandria" pitchFamily="2" charset="-78"/>
                <a:cs typeface="Alexandria" pitchFamily="2" charset="-78"/>
              </a:rPr>
              <a:t> الباحث</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BC3A8B43-8FEF-CF73-7C29-B755B2C70342}"/>
              </a:ext>
            </a:extLst>
          </p:cNvPr>
          <p:cNvSpPr txBox="1"/>
          <p:nvPr/>
        </p:nvSpPr>
        <p:spPr>
          <a:xfrm>
            <a:off x="4276220" y="531734"/>
            <a:ext cx="312532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الجداول</a:t>
            </a:r>
          </a:p>
        </p:txBody>
      </p:sp>
      <p:sp>
        <p:nvSpPr>
          <p:cNvPr id="6" name="Rectangle 5">
            <a:extLst>
              <a:ext uri="{FF2B5EF4-FFF2-40B4-BE49-F238E27FC236}">
                <a16:creationId xmlns:a16="http://schemas.microsoft.com/office/drawing/2014/main" id="{06541A93-2FE9-51FF-9CFF-8EA2319DA2C8}"/>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606032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95386"/>
            <a:ext cx="9357359" cy="6067227"/>
          </a:xfrm>
          <a:prstGeom prst="rect">
            <a:avLst/>
          </a:prstGeom>
        </p:spPr>
      </p:pic>
      <p:sp>
        <p:nvSpPr>
          <p:cNvPr id="2" name="Rectangle 1">
            <a:extLst>
              <a:ext uri="{FF2B5EF4-FFF2-40B4-BE49-F238E27FC236}">
                <a16:creationId xmlns:a16="http://schemas.microsoft.com/office/drawing/2014/main" id="{A829E208-DB1C-BD82-2FFA-0A5EF4BD06EC}"/>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88069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E5582B3-5ADF-54DF-9315-9CE294610B49}"/>
              </a:ext>
            </a:extLst>
          </p:cNvPr>
          <p:cNvSpPr/>
          <p:nvPr/>
        </p:nvSpPr>
        <p:spPr>
          <a:xfrm>
            <a:off x="456892" y="857249"/>
            <a:ext cx="4128422" cy="57245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91F32CF-34D3-EAB8-AF52-412A7B1C8199}"/>
              </a:ext>
            </a:extLst>
          </p:cNvPr>
          <p:cNvSpPr/>
          <p:nvPr/>
        </p:nvSpPr>
        <p:spPr>
          <a:xfrm>
            <a:off x="901053" y="1057275"/>
            <a:ext cx="11155680" cy="53149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49643" y="1263052"/>
            <a:ext cx="10858500" cy="4903394"/>
          </a:xfrm>
          <a:prstGeom prst="rect">
            <a:avLst/>
          </a:prstGeom>
          <a:noFill/>
        </p:spPr>
        <p:txBody>
          <a:bodyPr wrap="square" rtlCol="1">
            <a:spAutoFit/>
          </a:bodyPr>
          <a:lstStyle/>
          <a:p>
            <a:pPr algn="r" rtl="1">
              <a:lnSpc>
                <a:spcPct val="150000"/>
              </a:lnSpc>
            </a:pPr>
            <a:r>
              <a:rPr lang="ar-SA" sz="1400" dirty="0">
                <a:latin typeface="Alexandria" pitchFamily="2" charset="-78"/>
                <a:cs typeface="Alexandria" pitchFamily="2" charset="-78"/>
              </a:rPr>
              <a:t>الجداول يجب أن تتضمن كفاية في العرض وتعرض مقدار أكبر من البيانات في مقدار قليل من المكان</a:t>
            </a:r>
            <a:r>
              <a:rPr lang="ar-JO" sz="1400" dirty="0">
                <a:latin typeface="Alexandria" pitchFamily="2" charset="-78"/>
                <a:cs typeface="Alexandria" pitchFamily="2" charset="-78"/>
              </a:rPr>
              <a:t>،</a:t>
            </a:r>
            <a:r>
              <a:rPr lang="ar-SA" sz="1400" dirty="0">
                <a:latin typeface="Alexandria" pitchFamily="2" charset="-78"/>
                <a:cs typeface="Alexandria" pitchFamily="2" charset="-78"/>
              </a:rPr>
              <a:t> واعت</a:t>
            </a:r>
            <a:r>
              <a:rPr lang="ar-JO" sz="1400" dirty="0">
                <a:latin typeface="Alexandria" pitchFamily="2" charset="-78"/>
                <a:cs typeface="Alexandria" pitchFamily="2" charset="-78"/>
              </a:rPr>
              <a:t>ي</a:t>
            </a:r>
            <a:r>
              <a:rPr lang="ar-SA" sz="1400" dirty="0">
                <a:latin typeface="Alexandria" pitchFamily="2" charset="-78"/>
                <a:cs typeface="Alexandria" pitchFamily="2" charset="-78"/>
              </a:rPr>
              <a:t>اديا </a:t>
            </a:r>
            <a:r>
              <a:rPr lang="ar-JO" sz="1400" dirty="0">
                <a:latin typeface="Alexandria" pitchFamily="2" charset="-78"/>
                <a:cs typeface="Alexandria" pitchFamily="2" charset="-78"/>
              </a:rPr>
              <a:t>ت</a:t>
            </a:r>
            <a:r>
              <a:rPr lang="ar-SA" sz="1400" dirty="0">
                <a:latin typeface="Alexandria" pitchFamily="2" charset="-78"/>
                <a:cs typeface="Alexandria" pitchFamily="2" charset="-78"/>
              </a:rPr>
              <a:t>عرض القيم الرقمية وتنظيم البيانات بشكل مصفوفات على شكل حقول وصفوف تساعد على المقارنة بين البيانات</a:t>
            </a:r>
            <a:r>
              <a:rPr lang="ar-JO" sz="1400" dirty="0">
                <a:latin typeface="Alexandria" pitchFamily="2" charset="-78"/>
                <a:cs typeface="Alexandria" pitchFamily="2" charset="-78"/>
              </a:rPr>
              <a:t>،</a:t>
            </a:r>
            <a:r>
              <a:rPr lang="ar-SA" sz="1400" dirty="0">
                <a:latin typeface="Alexandria" pitchFamily="2" charset="-78"/>
                <a:cs typeface="Alexandria" pitchFamily="2" charset="-78"/>
              </a:rPr>
              <a:t> والباحث يعرض الجداول ويختارها حسب متطلبات النتائج. وذلك لعدة اسباب تنظيمية هي : </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Ø"/>
            </a:pPr>
            <a:r>
              <a:rPr lang="ar-SA" sz="1400" dirty="0">
                <a:latin typeface="Alexandria" pitchFamily="2" charset="-78"/>
                <a:cs typeface="Alexandria" pitchFamily="2" charset="-78"/>
              </a:rPr>
              <a:t>ال</a:t>
            </a:r>
            <a:r>
              <a:rPr lang="ar-JO" sz="1400" dirty="0">
                <a:latin typeface="Alexandria" pitchFamily="2" charset="-78"/>
                <a:cs typeface="Alexandria" pitchFamily="2" charset="-78"/>
              </a:rPr>
              <a:t>تس</a:t>
            </a:r>
            <a:r>
              <a:rPr lang="ar-SA" sz="1400" dirty="0">
                <a:latin typeface="Alexandria" pitchFamily="2" charset="-78"/>
                <a:cs typeface="Alexandria" pitchFamily="2" charset="-78"/>
              </a:rPr>
              <a:t>هيل على القارئ في الطباعة ب</a:t>
            </a:r>
            <a:r>
              <a:rPr lang="ar-JO" sz="1400" dirty="0">
                <a:latin typeface="Alexandria" pitchFamily="2" charset="-78"/>
                <a:cs typeface="Alexandria" pitchFamily="2" charset="-78"/>
              </a:rPr>
              <a:t>أ</a:t>
            </a:r>
            <a:r>
              <a:rPr lang="ar-SA" sz="1400" dirty="0" err="1">
                <a:latin typeface="Alexandria" pitchFamily="2" charset="-78"/>
                <a:cs typeface="Alexandria" pitchFamily="2" charset="-78"/>
              </a:rPr>
              <a:t>رقام</a:t>
            </a:r>
            <a:r>
              <a:rPr lang="ar-SA" sz="1400" dirty="0">
                <a:latin typeface="Alexandria" pitchFamily="2" charset="-78"/>
                <a:cs typeface="Alexandria" pitchFamily="2" charset="-78"/>
              </a:rPr>
              <a:t> واضحة وعدم استخدام ارقاما كبيرة الحجم لأن كثرة الجداول </a:t>
            </a:r>
            <a:r>
              <a:rPr lang="ar-JO" sz="1400" dirty="0">
                <a:latin typeface="Alexandria" pitchFamily="2" charset="-78"/>
                <a:cs typeface="Alexandria" pitchFamily="2" charset="-78"/>
              </a:rPr>
              <a:t>يجد</a:t>
            </a:r>
            <a:r>
              <a:rPr lang="ar-SA" sz="1400" dirty="0">
                <a:latin typeface="Alexandria" pitchFamily="2" charset="-78"/>
                <a:cs typeface="Alexandria" pitchFamily="2" charset="-78"/>
              </a:rPr>
              <a:t> ال</a:t>
            </a:r>
            <a:r>
              <a:rPr lang="ar-JO" sz="1400" dirty="0">
                <a:latin typeface="Alexandria" pitchFamily="2" charset="-78"/>
                <a:cs typeface="Alexandria" pitchFamily="2" charset="-78"/>
              </a:rPr>
              <a:t>قارئ</a:t>
            </a:r>
            <a:r>
              <a:rPr lang="ar-SA" sz="1400" dirty="0">
                <a:latin typeface="Alexandria" pitchFamily="2" charset="-78"/>
                <a:cs typeface="Alexandria" pitchFamily="2" charset="-78"/>
              </a:rPr>
              <a:t> صعوبة عندما تكون الجداول كبيرة ويكون الايفاء بمتطلبات القراءة قليلة وعدم </a:t>
            </a:r>
            <a:r>
              <a:rPr lang="ar-SA" sz="1400" dirty="0" err="1">
                <a:latin typeface="Alexandria" pitchFamily="2" charset="-78"/>
                <a:cs typeface="Alexandria" pitchFamily="2" charset="-78"/>
              </a:rPr>
              <a:t>ایصال</a:t>
            </a:r>
            <a:r>
              <a:rPr lang="ar-SA" sz="1400" dirty="0">
                <a:latin typeface="Alexandria" pitchFamily="2" charset="-78"/>
                <a:cs typeface="Alexandria" pitchFamily="2" charset="-78"/>
              </a:rPr>
              <a:t> النتائج بصورة مرتبطة وتكون المداول مجزئة وتضيع على القارئ المقارنة</a:t>
            </a:r>
            <a:r>
              <a:rPr lang="en-US" sz="1400" dirty="0">
                <a:latin typeface="Alexandria" pitchFamily="2" charset="-78"/>
                <a:cs typeface="Alexandria" pitchFamily="2" charset="-78"/>
              </a:rPr>
              <a:t> .</a:t>
            </a:r>
          </a:p>
          <a:p>
            <a:pPr marL="285750" indent="-285750" algn="r" rtl="1">
              <a:lnSpc>
                <a:spcPct val="150000"/>
              </a:lnSpc>
              <a:buFont typeface="Wingdings" panose="05000000000000000000" pitchFamily="2" charset="2"/>
              <a:buChar char="Ø"/>
            </a:pPr>
            <a:r>
              <a:rPr lang="ar-SA" sz="1400" dirty="0">
                <a:latin typeface="Alexandria" pitchFamily="2" charset="-78"/>
                <a:cs typeface="Alexandria" pitchFamily="2" charset="-78"/>
              </a:rPr>
              <a:t>عدم التوسع بالجداول وتصبح أكثر من اللازم وبشكل مشتت وانما الاكتفاء مباشرة بعلاقتها مع الأهداف ومتطلباتها وبطريقة مبسطة وواضحة. </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Ø"/>
            </a:pPr>
            <a:r>
              <a:rPr lang="ar-SA" sz="1400" dirty="0">
                <a:latin typeface="Alexandria" pitchFamily="2" charset="-78"/>
                <a:cs typeface="Alexandria" pitchFamily="2" charset="-78"/>
              </a:rPr>
              <a:t>وعندما يتنظم الجدول ويحتوي كافة المتغيرات الرئيسية يكون من السهل على القارئ أن يفهم وعندما ويقارن البيانات عندما تعرض بشكل مجدول ومبسط وقصير </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Ø"/>
            </a:pPr>
            <a:r>
              <a:rPr lang="ar-SA" sz="1400" dirty="0">
                <a:latin typeface="Alexandria" pitchFamily="2" charset="-78"/>
                <a:cs typeface="Alexandria" pitchFamily="2" charset="-78"/>
              </a:rPr>
              <a:t>تحديد مقدار البيانات التي يحتاجها القارئ لتساعده على فهم المناقشة.</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Ø"/>
            </a:pPr>
            <a:r>
              <a:rPr lang="ar-SA" sz="1400" dirty="0">
                <a:latin typeface="Alexandria" pitchFamily="2" charset="-78"/>
                <a:cs typeface="Alexandria" pitchFamily="2" charset="-78"/>
              </a:rPr>
              <a:t>اعتياديا الجداول تعرض البيانات الكمية، واحيانا الجداول يتضمن بعض الكلمات العرض المقارنة النوعية ومثال ذلك استخدام جدول تحليل التباين الاحصائي وذلك بوضع المصدر درجة الحرية وبعدها حرف وهذا يعرض المقارنة بين وداخل متغيرات العينة </a:t>
            </a:r>
            <a:r>
              <a:rPr lang="ar-JO" sz="1400" dirty="0">
                <a:latin typeface="Alexandria" pitchFamily="2" charset="-78"/>
                <a:cs typeface="Alexandria" pitchFamily="2" charset="-78"/>
              </a:rPr>
              <a:t>.</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Ø"/>
            </a:pPr>
            <a:r>
              <a:rPr lang="ar-SA" sz="1400" dirty="0">
                <a:latin typeface="Alexandria" pitchFamily="2" charset="-78"/>
                <a:cs typeface="Alexandria" pitchFamily="2" charset="-78"/>
              </a:rPr>
              <a:t> عندما يرقم الجدول يكون بالشكل التالي وبدون كلمة رقم وبدون كلمة يوضح أو ببين او يعرض وانما الدخول مباشرة على المتغيرات في الجداول</a:t>
            </a:r>
            <a:r>
              <a:rPr lang="ar-JO" sz="1400" dirty="0">
                <a:latin typeface="Alexandria" pitchFamily="2" charset="-78"/>
                <a:cs typeface="Alexandria" pitchFamily="2" charset="-78"/>
              </a:rPr>
              <a:t>.</a:t>
            </a:r>
            <a:endParaRPr lang="en-US" sz="14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1D9E2CFC-502B-E008-947F-67DF96B5A33A}"/>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502570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B9D99E7-3A60-2E06-9618-D01FD36500FA}"/>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8B16412-856D-F583-3AF0-7393663A941B}"/>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558774F-DBC8-9A87-3A69-1DA949C93230}"/>
              </a:ext>
            </a:extLst>
          </p:cNvPr>
          <p:cNvSpPr txBox="1"/>
          <p:nvPr/>
        </p:nvSpPr>
        <p:spPr>
          <a:xfrm>
            <a:off x="1823836" y="298372"/>
            <a:ext cx="8106297" cy="521195"/>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بعض الأخطاء الشائعة لاستخدام الجداول في البحث العلمي</a:t>
            </a:r>
          </a:p>
        </p:txBody>
      </p:sp>
      <p:sp>
        <p:nvSpPr>
          <p:cNvPr id="2" name="مربع نص 1"/>
          <p:cNvSpPr txBox="1"/>
          <p:nvPr/>
        </p:nvSpPr>
        <p:spPr>
          <a:xfrm>
            <a:off x="967728" y="1710159"/>
            <a:ext cx="10928997" cy="3743974"/>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يقع بعض الباحثون في مجموعة من الأخطاء أثناء استخدام الجداول داخل البحث العلمي والتي يمكن تفاديها، ومنها: </a:t>
            </a:r>
            <a:endParaRPr lang="ar-JO" sz="1600" dirty="0">
              <a:latin typeface="Alexandria" pitchFamily="2" charset="-78"/>
              <a:cs typeface="Alexandria" pitchFamily="2" charset="-78"/>
            </a:endParaRPr>
          </a:p>
          <a:p>
            <a:pPr marL="342900" indent="-342900" algn="r" rtl="1">
              <a:lnSpc>
                <a:spcPct val="150000"/>
              </a:lnSpc>
              <a:buFont typeface="+mj-lt"/>
              <a:buAutoNum type="arabicPeriod"/>
            </a:pPr>
            <a:r>
              <a:rPr lang="ar-SA" sz="1600" dirty="0">
                <a:latin typeface="Alexandria" pitchFamily="2" charset="-78"/>
                <a:cs typeface="Alexandria" pitchFamily="2" charset="-78"/>
              </a:rPr>
              <a:t> خلط الترتيب المنطقي للأعمدة والسطور داخل الجدول مما قد يضفي نوعاً من الغموض على محتوى الجدول </a:t>
            </a:r>
            <a:endParaRPr lang="ar-JO" sz="1600" dirty="0">
              <a:latin typeface="Alexandria" pitchFamily="2" charset="-78"/>
              <a:cs typeface="Alexandria" pitchFamily="2" charset="-78"/>
            </a:endParaRPr>
          </a:p>
          <a:p>
            <a:pPr marL="342900" indent="-342900" algn="r" rtl="1">
              <a:lnSpc>
                <a:spcPct val="150000"/>
              </a:lnSpc>
              <a:buFont typeface="+mj-lt"/>
              <a:buAutoNum type="arabicPeriod"/>
            </a:pPr>
            <a:r>
              <a:rPr lang="ar-SA" sz="1600" dirty="0">
                <a:latin typeface="Alexandria" pitchFamily="2" charset="-78"/>
                <a:cs typeface="Alexandria" pitchFamily="2" charset="-78"/>
              </a:rPr>
              <a:t> المبالغة في استخدام الجداول داخل البحث، حيث يجب على الباحث أن يلتزم بوضع عدد منطقي من الجداول وأن يبتعد عن الإسراف في استخدام الجداول</a:t>
            </a:r>
            <a:r>
              <a:rPr lang="ar-JO" sz="1600" dirty="0">
                <a:latin typeface="Alexandria" pitchFamily="2" charset="-78"/>
                <a:cs typeface="Alexandria" pitchFamily="2" charset="-78"/>
              </a:rPr>
              <a:t>.</a:t>
            </a:r>
          </a:p>
          <a:p>
            <a:pPr marL="342900" indent="-342900" algn="r" rtl="1">
              <a:lnSpc>
                <a:spcPct val="150000"/>
              </a:lnSpc>
              <a:buFont typeface="+mj-lt"/>
              <a:buAutoNum type="arabicPeriod"/>
            </a:pPr>
            <a:r>
              <a:rPr lang="ar-SA" sz="1600" dirty="0">
                <a:latin typeface="Alexandria" pitchFamily="2" charset="-78"/>
                <a:cs typeface="Alexandria" pitchFamily="2" charset="-78"/>
              </a:rPr>
              <a:t> الإفراط في حشو الجداول بالبيانات، فلا يفضل أن يحتوي الجدول الواحد على الكثير من البيانات ويمكن في تلك الحالة تكرار الجدول</a:t>
            </a:r>
            <a:r>
              <a:rPr lang="ar-JO" sz="1600" dirty="0">
                <a:latin typeface="Alexandria" pitchFamily="2" charset="-78"/>
                <a:cs typeface="Alexandria" pitchFamily="2" charset="-78"/>
              </a:rPr>
              <a:t>.</a:t>
            </a:r>
          </a:p>
          <a:p>
            <a:pPr marL="342900" indent="-342900" algn="r" rtl="1">
              <a:lnSpc>
                <a:spcPct val="150000"/>
              </a:lnSpc>
              <a:buFont typeface="+mj-lt"/>
              <a:buAutoNum type="arabicPeriod"/>
            </a:pPr>
            <a:r>
              <a:rPr lang="ar-SA" sz="1600" dirty="0">
                <a:latin typeface="Alexandria" pitchFamily="2" charset="-78"/>
                <a:cs typeface="Alexandria" pitchFamily="2" charset="-78"/>
              </a:rPr>
              <a:t>غموض محتوى الجدول، يجب أن تكون المعلومات التي يتم استعراضها داخل الجدول واضحة ومفهومة دون الحاجة للرجوع إلى نص مكتوب لتفسير محتوى الجدول</a:t>
            </a:r>
            <a:r>
              <a:rPr lang="ar-JO" sz="1600" dirty="0">
                <a:latin typeface="Alexandria" pitchFamily="2" charset="-78"/>
                <a:cs typeface="Alexandria" pitchFamily="2" charset="-78"/>
              </a:rPr>
              <a:t>.</a:t>
            </a:r>
          </a:p>
          <a:p>
            <a:pPr marL="342900" indent="-342900" algn="r" rtl="1">
              <a:lnSpc>
                <a:spcPct val="150000"/>
              </a:lnSpc>
              <a:buFont typeface="+mj-lt"/>
              <a:buAutoNum type="arabicPeriod"/>
            </a:pPr>
            <a:r>
              <a:rPr lang="ar-SA" sz="1600" dirty="0">
                <a:latin typeface="Alexandria" pitchFamily="2" charset="-78"/>
                <a:cs typeface="Alexandria" pitchFamily="2" charset="-78"/>
              </a:rPr>
              <a:t>التعليق السلبي على الجدول، حيث يجب على التعليق اسفل الجدول أن يضيف معلومة جديدة وأن لا يكون بمثابة تكرار لما ورد في الجدول</a:t>
            </a:r>
            <a:r>
              <a:rPr lang="ar-JO" sz="1600" dirty="0">
                <a:latin typeface="Alexandria" pitchFamily="2" charset="-78"/>
                <a:cs typeface="Alexandria" pitchFamily="2" charset="-78"/>
              </a:rPr>
              <a:t>.</a:t>
            </a:r>
          </a:p>
        </p:txBody>
      </p:sp>
      <p:sp>
        <p:nvSpPr>
          <p:cNvPr id="6" name="Rectangle 5">
            <a:extLst>
              <a:ext uri="{FF2B5EF4-FFF2-40B4-BE49-F238E27FC236}">
                <a16:creationId xmlns:a16="http://schemas.microsoft.com/office/drawing/2014/main" id="{856A0DBF-11F2-B348-1C44-0CBE7B944ECB}"/>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999211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D6EC92C-9B54-C519-17D1-C4931555F135}"/>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2630AD9-DB95-5FE9-59B1-5ACBB6422931}"/>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C87B1368-C4DF-7C6C-4AAB-8741D94CD2F0}"/>
              </a:ext>
            </a:extLst>
          </p:cNvPr>
          <p:cNvSpPr txBox="1"/>
          <p:nvPr/>
        </p:nvSpPr>
        <p:spPr>
          <a:xfrm>
            <a:off x="1823836" y="298372"/>
            <a:ext cx="8106297" cy="521195"/>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بعض الأخطاء الشائعة لاستخدام الجداول في البحث العلمي</a:t>
            </a:r>
          </a:p>
        </p:txBody>
      </p:sp>
      <p:sp>
        <p:nvSpPr>
          <p:cNvPr id="2" name="مربع نص 1"/>
          <p:cNvSpPr txBox="1"/>
          <p:nvPr/>
        </p:nvSpPr>
        <p:spPr>
          <a:xfrm>
            <a:off x="1254430" y="1741679"/>
            <a:ext cx="10582275" cy="3374642"/>
          </a:xfrm>
          <a:prstGeom prst="rect">
            <a:avLst/>
          </a:prstGeom>
          <a:noFill/>
        </p:spPr>
        <p:txBody>
          <a:bodyPr wrap="square" rtlCol="1">
            <a:spAutoFit/>
          </a:bodyPr>
          <a:lstStyle/>
          <a:p>
            <a:pPr marL="457200" indent="-457200" algn="r" rtl="1">
              <a:lnSpc>
                <a:spcPct val="150000"/>
              </a:lnSpc>
              <a:buFont typeface="+mj-lt"/>
              <a:buAutoNum type="arabicPeriod" startAt="6"/>
            </a:pPr>
            <a:r>
              <a:rPr lang="ar-SA" sz="1600" dirty="0">
                <a:latin typeface="Alexandria" pitchFamily="2" charset="-78"/>
                <a:cs typeface="Alexandria" pitchFamily="2" charset="-78"/>
              </a:rPr>
              <a:t>إغفال وضع عناوين للجداول، يتم في الغالب وضع عنوان أعلى الجدول في منتصف الصفحة للإشارة بشكل مختصر إلى محتوى الجدول بشرط أن لا يتضمن ذلك العنوان أي علامات ترقيم أو نسب لأعداد. </a:t>
            </a:r>
            <a:endParaRPr lang="ar-JO" sz="1600" dirty="0">
              <a:latin typeface="Alexandria" pitchFamily="2" charset="-78"/>
              <a:cs typeface="Alexandria" pitchFamily="2" charset="-78"/>
            </a:endParaRPr>
          </a:p>
          <a:p>
            <a:pPr marL="342900" indent="-342900" algn="r" rtl="1">
              <a:lnSpc>
                <a:spcPct val="150000"/>
              </a:lnSpc>
              <a:buFont typeface="+mj-lt"/>
              <a:buAutoNum type="arabicPeriod" startAt="6"/>
            </a:pPr>
            <a:r>
              <a:rPr lang="ar-SA" sz="1600" dirty="0">
                <a:latin typeface="Alexandria" pitchFamily="2" charset="-78"/>
                <a:cs typeface="Alexandria" pitchFamily="2" charset="-78"/>
              </a:rPr>
              <a:t>الإشارة إلى الجدول دون ذكر رقمه، حيث يقع العديد من الباحثون في خطأ شائع عند الاستدلال بالجدول فمن الخطأ قول يتضح من الجدول السابق" أو "يوضح الجدول الاتي" فيجب ذكر رقم الجدول</a:t>
            </a:r>
            <a:r>
              <a:rPr lang="ar-JO" sz="1600" dirty="0">
                <a:latin typeface="Alexandria" pitchFamily="2" charset="-78"/>
                <a:cs typeface="Alexandria" pitchFamily="2" charset="-78"/>
              </a:rPr>
              <a:t>.</a:t>
            </a:r>
          </a:p>
          <a:p>
            <a:pPr marL="342900" indent="-342900" algn="r" rtl="1">
              <a:lnSpc>
                <a:spcPct val="150000"/>
              </a:lnSpc>
              <a:buFont typeface="+mj-lt"/>
              <a:buAutoNum type="arabicPeriod" startAt="6"/>
            </a:pPr>
            <a:r>
              <a:rPr lang="ar-SA" sz="1600" dirty="0">
                <a:latin typeface="Alexandria" pitchFamily="2" charset="-78"/>
                <a:cs typeface="Alexandria" pitchFamily="2" charset="-78"/>
              </a:rPr>
              <a:t>تقسيم الجدول على صفحتين دون داعي، قد يقوم بعض الباحثون بتقسيم الجدول على صفحتين دون حاجة لذلك حيث يجب أن توضع جميع الجداول في صفحات مستقلة إذا وان يلجأ الباحث لتقسيم الجداول على أكثر من صفحة في حالة الجداول الكبيرة فقط. </a:t>
            </a:r>
            <a:endParaRPr lang="ar-JO" sz="1600" dirty="0">
              <a:latin typeface="Alexandria" pitchFamily="2" charset="-78"/>
              <a:cs typeface="Alexandria" pitchFamily="2" charset="-78"/>
            </a:endParaRPr>
          </a:p>
          <a:p>
            <a:pPr marL="342900" indent="-342900" algn="r" rtl="1">
              <a:lnSpc>
                <a:spcPct val="150000"/>
              </a:lnSpc>
              <a:buFont typeface="+mj-lt"/>
              <a:buAutoNum type="arabicPeriod" startAt="6"/>
            </a:pPr>
            <a:r>
              <a:rPr lang="ar-SA" sz="1600" dirty="0">
                <a:latin typeface="Alexandria" pitchFamily="2" charset="-78"/>
                <a:cs typeface="Alexandria" pitchFamily="2" charset="-78"/>
              </a:rPr>
              <a:t>إغفال وضع الملاحظات بعد الجدول مباشرة، حيث يجب وضع أي ملاحظات متعلقة بالجدول وراءه مباشرة وليس في الهوامش أو أي مكان آخر</a:t>
            </a: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30A354C8-7EBC-FBF9-DC8D-8DE485E76682}"/>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473266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C6AA7F0-E3F0-5685-8751-1CF8E3D00623}"/>
              </a:ext>
            </a:extLst>
          </p:cNvPr>
          <p:cNvSpPr/>
          <p:nvPr/>
        </p:nvSpPr>
        <p:spPr>
          <a:xfrm>
            <a:off x="494992" y="1619250"/>
            <a:ext cx="4128422" cy="35337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6FAAB93-8D7E-8B97-98D8-BF83BF7D07C3}"/>
              </a:ext>
            </a:extLst>
          </p:cNvPr>
          <p:cNvSpPr/>
          <p:nvPr/>
        </p:nvSpPr>
        <p:spPr>
          <a:xfrm>
            <a:off x="967728" y="1933574"/>
            <a:ext cx="11155680" cy="291465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F80A7F6-8CCF-8E82-77FE-E2A2F6F84AFF}"/>
              </a:ext>
            </a:extLst>
          </p:cNvPr>
          <p:cNvSpPr txBox="1"/>
          <p:nvPr/>
        </p:nvSpPr>
        <p:spPr>
          <a:xfrm>
            <a:off x="4512432" y="583585"/>
            <a:ext cx="2348105"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الأشكال </a:t>
            </a:r>
          </a:p>
        </p:txBody>
      </p:sp>
      <p:sp>
        <p:nvSpPr>
          <p:cNvPr id="2" name="مربع نص 1"/>
          <p:cNvSpPr txBox="1"/>
          <p:nvPr/>
        </p:nvSpPr>
        <p:spPr>
          <a:xfrm>
            <a:off x="1216330" y="2237828"/>
            <a:ext cx="10658475" cy="1989647"/>
          </a:xfrm>
          <a:prstGeom prst="rect">
            <a:avLst/>
          </a:prstGeom>
          <a:noFill/>
        </p:spPr>
        <p:txBody>
          <a:bodyPr wrap="square" rtlCol="1">
            <a:spAutoFit/>
          </a:bodyPr>
          <a:lstStyle/>
          <a:p>
            <a:pPr algn="r" rtl="1">
              <a:lnSpc>
                <a:spcPct val="200000"/>
              </a:lnSpc>
            </a:pPr>
            <a:r>
              <a:rPr lang="ar-SA" sz="1600" dirty="0">
                <a:latin typeface="Alexandria" pitchFamily="2" charset="-78"/>
                <a:cs typeface="Alexandria" pitchFamily="2" charset="-78"/>
              </a:rPr>
              <a:t>يشمل كل ما يمت بصلة بالرسالة من اشكال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رسوم بيانية وكذلك الصور سواء فوتوغرافية ام يدوية تخطيطية . </a:t>
            </a:r>
            <a:endParaRPr lang="ar-JO" sz="1600" dirty="0">
              <a:latin typeface="Alexandria" pitchFamily="2" charset="-78"/>
              <a:cs typeface="Alexandria" pitchFamily="2" charset="-78"/>
            </a:endParaRPr>
          </a:p>
          <a:p>
            <a:pPr algn="r" rtl="1">
              <a:lnSpc>
                <a:spcPct val="200000"/>
              </a:lnSpc>
            </a:pPr>
            <a:r>
              <a:rPr lang="ar-SA" sz="1600" dirty="0">
                <a:latin typeface="Alexandria" pitchFamily="2" charset="-78"/>
                <a:cs typeface="Alexandria" pitchFamily="2" charset="-78"/>
              </a:rPr>
              <a:t>ويتم الاستعانة بالإشكال بشتى صورها لتيسير الفهم وتقريب المراد فهمه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توصيله للقارئ كلما امكن ذلك</a:t>
            </a:r>
            <a:r>
              <a:rPr lang="ar-JO" sz="1600" dirty="0">
                <a:latin typeface="Alexandria" pitchFamily="2" charset="-78"/>
                <a:cs typeface="Alexandria" pitchFamily="2" charset="-78"/>
              </a:rPr>
              <a:t>،</a:t>
            </a:r>
            <a:r>
              <a:rPr lang="ar-SA" sz="1600" dirty="0">
                <a:latin typeface="Alexandria" pitchFamily="2" charset="-78"/>
                <a:cs typeface="Alexandria" pitchFamily="2" charset="-78"/>
              </a:rPr>
              <a:t> و</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ن وجود الشكل لا يعني الاستغناء عن الشرح بل يعتبر الشرح النظري مكملا او متمما لوجود الشكل فقد يؤدي تواجد الشكل مع توافر الشرح النظري له </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لى </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براز بعض النواحي او الجوانب الغامضة التي </a:t>
            </a:r>
            <a:r>
              <a:rPr lang="ar-JO" sz="1600" dirty="0">
                <a:latin typeface="Alexandria" pitchFamily="2" charset="-78"/>
                <a:cs typeface="Alexandria" pitchFamily="2" charset="-78"/>
              </a:rPr>
              <a:t>يريد</a:t>
            </a:r>
            <a:r>
              <a:rPr lang="ar-SA" sz="1600" dirty="0">
                <a:latin typeface="Alexandria" pitchFamily="2" charset="-78"/>
                <a:cs typeface="Alexandria" pitchFamily="2" charset="-78"/>
              </a:rPr>
              <a:t> الباحث التركيز على ايضاحها .</a:t>
            </a:r>
            <a:endParaRPr lang="ar-JO"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EAA40FB4-F5A9-F71B-5673-7048B9EE5127}"/>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784187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84668E6-BB64-D18D-ABE5-92774D360425}"/>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D3FF441-B199-22AB-D2A1-32A73946E48F}"/>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25843" y="1926345"/>
            <a:ext cx="10839449" cy="3005310"/>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الشروط التي يجب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 يراعيها الباحث عندما يتناول في دراسته الجداول وال</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شكال كأسلوب لعرض النتائج هي: </a:t>
            </a:r>
            <a:endParaRPr lang="ar-JO" sz="16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JO" sz="1600" dirty="0">
                <a:latin typeface="Alexandria" pitchFamily="2" charset="-78"/>
                <a:cs typeface="Alexandria" pitchFamily="2" charset="-78"/>
              </a:rPr>
              <a:t>أ</a:t>
            </a:r>
            <a:r>
              <a:rPr lang="ar-SA" sz="1600" dirty="0">
                <a:latin typeface="Alexandria" pitchFamily="2" charset="-78"/>
                <a:cs typeface="Alexandria" pitchFamily="2" charset="-78"/>
              </a:rPr>
              <a:t>ن يشمل الجدول شرحا واضحا لما </a:t>
            </a:r>
            <a:r>
              <a:rPr lang="ar-SA" sz="1600" dirty="0" err="1">
                <a:latin typeface="Alexandria" pitchFamily="2" charset="-78"/>
                <a:cs typeface="Alexandria" pitchFamily="2" charset="-78"/>
              </a:rPr>
              <a:t>يحويه</a:t>
            </a:r>
            <a:r>
              <a:rPr lang="ar-SA" sz="1600" dirty="0">
                <a:latin typeface="Alexandria" pitchFamily="2" charset="-78"/>
                <a:cs typeface="Alexandria" pitchFamily="2" charset="-78"/>
              </a:rPr>
              <a:t> من بيانات</a:t>
            </a:r>
            <a:r>
              <a:rPr lang="ar-JO" sz="1600" dirty="0">
                <a:latin typeface="Alexandria" pitchFamily="2" charset="-78"/>
                <a:cs typeface="Alexandria" pitchFamily="2" charset="-78"/>
              </a:rPr>
              <a:t>.</a:t>
            </a:r>
          </a:p>
          <a:p>
            <a:pPr marL="342900" indent="-342900" algn="r" rtl="1">
              <a:lnSpc>
                <a:spcPct val="150000"/>
              </a:lnSpc>
              <a:buFont typeface="Arial" panose="020B0604020202020204" pitchFamily="34" charset="0"/>
              <a:buChar char="•"/>
            </a:pPr>
            <a:r>
              <a:rPr lang="ar-SA" sz="1600" dirty="0">
                <a:latin typeface="Alexandria" pitchFamily="2" charset="-78"/>
                <a:cs typeface="Alexandria" pitchFamily="2" charset="-78"/>
              </a:rPr>
              <a:t>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 تعرض ال</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شكال بشكل واضح مبسط لا يحتاج الى الرجوع للاطلاع على الشرح</a:t>
            </a:r>
            <a:r>
              <a:rPr lang="ar-JO" sz="1600" dirty="0">
                <a:latin typeface="Alexandria" pitchFamily="2" charset="-78"/>
                <a:cs typeface="Alexandria" pitchFamily="2" charset="-78"/>
              </a:rPr>
              <a:t>.</a:t>
            </a:r>
          </a:p>
          <a:p>
            <a:pPr marL="342900" indent="-342900" algn="r" rtl="1">
              <a:lnSpc>
                <a:spcPct val="150000"/>
              </a:lnSpc>
              <a:buFont typeface="Arial" panose="020B0604020202020204" pitchFamily="34" charset="0"/>
              <a:buChar char="•"/>
            </a:pPr>
            <a:r>
              <a:rPr lang="ar-SA" sz="1600" dirty="0">
                <a:latin typeface="Alexandria" pitchFamily="2" charset="-78"/>
                <a:cs typeface="Alexandria" pitchFamily="2" charset="-78"/>
              </a:rPr>
              <a:t>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 البساطة وعدم التعقيد في عرض الجداول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الاشكال لا يعني حذف أي بيانات على درجة كبيرة من الأهمية بل يتطلب ذلك توخي الحذر والدقة . </a:t>
            </a:r>
            <a:endParaRPr lang="ar-JO" sz="16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JO" sz="1600" dirty="0">
                <a:latin typeface="Alexandria" pitchFamily="2" charset="-78"/>
                <a:cs typeface="Alexandria" pitchFamily="2" charset="-78"/>
              </a:rPr>
              <a:t>ل</a:t>
            </a:r>
            <a:r>
              <a:rPr lang="ar-SA" sz="1600" dirty="0">
                <a:latin typeface="Alexandria" pitchFamily="2" charset="-78"/>
                <a:cs typeface="Alexandria" pitchFamily="2" charset="-78"/>
              </a:rPr>
              <a:t>عل المبالغة في استخدام الجداول والاشكال يحدث ارباك لكل من الباحث والقارئ ويسبب</a:t>
            </a:r>
            <a:r>
              <a:rPr lang="ar-JO" sz="1600" dirty="0">
                <a:latin typeface="Alexandria" pitchFamily="2" charset="-78"/>
                <a:cs typeface="Alexandria" pitchFamily="2" charset="-78"/>
              </a:rPr>
              <a:t> عدم</a:t>
            </a:r>
            <a:r>
              <a:rPr lang="ar-SA" sz="1600" dirty="0">
                <a:latin typeface="Alexandria" pitchFamily="2" charset="-78"/>
                <a:cs typeface="Alexandria" pitchFamily="2" charset="-78"/>
              </a:rPr>
              <a:t> القدرة على التركيز حول النقاط التي بدور حولها البحث</a:t>
            </a:r>
            <a:r>
              <a:rPr lang="en-US" sz="1600" dirty="0">
                <a:latin typeface="Alexandria" pitchFamily="2" charset="-78"/>
                <a:cs typeface="Alexandria" pitchFamily="2" charset="-78"/>
              </a:rPr>
              <a:t>.</a:t>
            </a:r>
            <a:endParaRPr lang="ar-JO" sz="16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sz="1600" dirty="0">
                <a:latin typeface="Alexandria" pitchFamily="2" charset="-78"/>
                <a:cs typeface="Alexandria" pitchFamily="2" charset="-78"/>
              </a:rPr>
              <a:t>من ال</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فضل وضع رقم وعنوان الجدول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علاه في حين يفضل وضع رقم وعنوان الشكل اسفله</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BB1CF71-D5CB-6185-CE73-F2E70EE751A3}"/>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792572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3457402-C44E-C86D-D943-942D5F70D9C8}"/>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0917C32-108F-4ECB-E40F-A1D817C4513E}"/>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7E56834-E1CC-6878-F8E6-C255C8C591CF}"/>
              </a:ext>
            </a:extLst>
          </p:cNvPr>
          <p:cNvSpPr txBox="1"/>
          <p:nvPr/>
        </p:nvSpPr>
        <p:spPr>
          <a:xfrm>
            <a:off x="1823836" y="298372"/>
            <a:ext cx="8106297"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تنظيم وعرض نتائج البيانات في الأشكال والرسوم </a:t>
            </a:r>
          </a:p>
        </p:txBody>
      </p:sp>
      <p:sp>
        <p:nvSpPr>
          <p:cNvPr id="2" name="مربع نص 1"/>
          <p:cNvSpPr txBox="1"/>
          <p:nvPr/>
        </p:nvSpPr>
        <p:spPr>
          <a:xfrm>
            <a:off x="1152674" y="1741679"/>
            <a:ext cx="10785788" cy="3374642"/>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وتكون الاشكال على أنواع وهي شكل الخرائط والهياكل التنظيمية والرسوم البيانية والصور الفوتوغرافية والرسوم وغيرها والجداول تعرض النتائج الرقمية ولكن الاشكال تتطلب من القارئ تقدير القيم والأشكال تفهم بسرعة عن محتوى النتائج ومن خلال استخدام مقاييس الرسم الهندسي. ويكون ذلك من خلال ما يلي:</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sz="1600" dirty="0">
                <a:latin typeface="Alexandria" pitchFamily="2" charset="-78"/>
                <a:cs typeface="Alexandria" pitchFamily="2" charset="-78"/>
              </a:rPr>
              <a:t>الزيادة في المعلومات أكثر منها في اتساع النص فقط.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sz="1600" dirty="0">
                <a:latin typeface="Alexandria" pitchFamily="2" charset="-78"/>
                <a:cs typeface="Alexandria" pitchFamily="2" charset="-78"/>
              </a:rPr>
              <a:t>نقل الحقائق الضرورية .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sz="1600" dirty="0">
                <a:latin typeface="Alexandria" pitchFamily="2" charset="-78"/>
                <a:cs typeface="Alexandria" pitchFamily="2" charset="-78"/>
              </a:rPr>
              <a:t>الابتعاد عن التفاصيل الجزئية</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sz="1600" dirty="0">
                <a:latin typeface="Alexandria" pitchFamily="2" charset="-78"/>
                <a:cs typeface="Alexandria" pitchFamily="2" charset="-78"/>
              </a:rPr>
              <a:t> السهولة في القراءة وتثبيت العناصر (النوع ، الخطوط ، الرموز ، المحتويات ...... ) وأن تكون كبيرة بكفاية للإيفاء في توصيل المعلومات والاطلاع عليها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sz="1600" dirty="0">
                <a:latin typeface="Alexandria" pitchFamily="2" charset="-78"/>
                <a:cs typeface="Alexandria" pitchFamily="2" charset="-78"/>
              </a:rPr>
              <a:t>توحيد كافة اشكال البحث بنوع واحد والكتابة بحجم واحد وبشكل واحد والخطوط بشكل واحد والاعتناء في تخطيطها.</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8098257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A082D36-E19B-CC49-6895-9E595445DCB5}"/>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AA6C47E-C191-84A8-27CA-6A91E59BAB8A}"/>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10C6284-03BB-E81A-B1BA-076D471F6F92}"/>
              </a:ext>
            </a:extLst>
          </p:cNvPr>
          <p:cNvSpPr txBox="1"/>
          <p:nvPr/>
        </p:nvSpPr>
        <p:spPr>
          <a:xfrm>
            <a:off x="4158053" y="298372"/>
            <a:ext cx="343786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مناقشة نتائج الدراسة</a:t>
            </a:r>
          </a:p>
        </p:txBody>
      </p:sp>
      <p:sp>
        <p:nvSpPr>
          <p:cNvPr id="2" name="مربع نص 1"/>
          <p:cNvSpPr txBox="1"/>
          <p:nvPr/>
        </p:nvSpPr>
        <p:spPr>
          <a:xfrm>
            <a:off x="1164982" y="1615197"/>
            <a:ext cx="10761172" cy="3933897"/>
          </a:xfrm>
          <a:prstGeom prst="rect">
            <a:avLst/>
          </a:prstGeom>
          <a:noFill/>
        </p:spPr>
        <p:txBody>
          <a:bodyPr wrap="square" rtlCol="1">
            <a:spAutoFit/>
          </a:bodyPr>
          <a:lstStyle/>
          <a:p>
            <a:pPr algn="r" rtl="1">
              <a:lnSpc>
                <a:spcPct val="150000"/>
              </a:lnSpc>
            </a:pPr>
            <a:r>
              <a:rPr lang="ar-SA" sz="1400" dirty="0">
                <a:latin typeface="Alexandria" pitchFamily="2" charset="-78"/>
                <a:cs typeface="Alexandria" pitchFamily="2" charset="-78"/>
              </a:rPr>
              <a:t>بعد تنظيم النتائج على شكل مفهوم واضح </a:t>
            </a:r>
            <a:r>
              <a:rPr lang="ar-JO" sz="1400" dirty="0">
                <a:latin typeface="Alexandria" pitchFamily="2" charset="-78"/>
                <a:cs typeface="Alexandria" pitchFamily="2" charset="-78"/>
              </a:rPr>
              <a:t>ي</a:t>
            </a:r>
            <a:r>
              <a:rPr lang="ar-SA" sz="1400" dirty="0">
                <a:latin typeface="Alexandria" pitchFamily="2" charset="-78"/>
                <a:cs typeface="Alexandria" pitchFamily="2" charset="-78"/>
              </a:rPr>
              <a:t>أ</a:t>
            </a:r>
            <a:r>
              <a:rPr lang="ar-JO" sz="1400" dirty="0">
                <a:latin typeface="Alexandria" pitchFamily="2" charset="-78"/>
                <a:cs typeface="Alexandria" pitchFamily="2" charset="-78"/>
              </a:rPr>
              <a:t>ت</a:t>
            </a:r>
            <a:r>
              <a:rPr lang="ar-SA" sz="1400" dirty="0">
                <a:latin typeface="Alexandria" pitchFamily="2" charset="-78"/>
                <a:cs typeface="Alexandria" pitchFamily="2" charset="-78"/>
              </a:rPr>
              <a:t>ي دو</a:t>
            </a:r>
            <a:r>
              <a:rPr lang="ar-JO" sz="1400" dirty="0">
                <a:latin typeface="Alexandria" pitchFamily="2" charset="-78"/>
                <a:cs typeface="Alexandria" pitchFamily="2" charset="-78"/>
              </a:rPr>
              <a:t>ر</a:t>
            </a:r>
            <a:r>
              <a:rPr lang="ar-SA" sz="1400" dirty="0">
                <a:latin typeface="Alexandria" pitchFamily="2" charset="-78"/>
                <a:cs typeface="Alexandria" pitchFamily="2" charset="-78"/>
              </a:rPr>
              <a:t> مناقشتها وتقويمها، والمناقشة والتقويم تتطلب من الباحث الأمور الآتية: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400" dirty="0">
                <a:latin typeface="Alexandria" pitchFamily="2" charset="-78"/>
                <a:cs typeface="Alexandria" pitchFamily="2" charset="-78"/>
              </a:rPr>
              <a:t>تفهمه للنتائج بغض النظر عما إذا كانت تتوافق مع هواه أو لا تتوافق.</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400" dirty="0">
                <a:latin typeface="Alexandria" pitchFamily="2" charset="-78"/>
                <a:cs typeface="Alexandria" pitchFamily="2" charset="-78"/>
              </a:rPr>
              <a:t>ترتيبه النتائج بصورة تظهر تناسقها وتماسكها وترابطها مع الدراسات والاختبارات التي أنت إليها، فعدم ذلك يثير ال</a:t>
            </a:r>
            <a:r>
              <a:rPr lang="ar-JO" sz="1400" dirty="0">
                <a:latin typeface="Alexandria" pitchFamily="2" charset="-78"/>
                <a:cs typeface="Alexandria" pitchFamily="2" charset="-78"/>
              </a:rPr>
              <a:t>شكوك</a:t>
            </a:r>
            <a:r>
              <a:rPr lang="ar-SA" sz="1400" dirty="0">
                <a:latin typeface="Alexandria" pitchFamily="2" charset="-78"/>
                <a:cs typeface="Alexandria" pitchFamily="2" charset="-78"/>
              </a:rPr>
              <a:t> في كيفية وصوله إليها.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400" dirty="0">
                <a:latin typeface="Alexandria" pitchFamily="2" charset="-78"/>
                <a:cs typeface="Alexandria" pitchFamily="2" charset="-78"/>
              </a:rPr>
              <a:t>النظر في مدى تأييد نتائج دراسته التي توصل إليها لفرضياته التي وضعها، وذلك في تأييدها أو رفضها، وبالتالي ماذا تعني هذه النتائج بالنسبة لدراسته والفرض يتمكن من</a:t>
            </a:r>
            <a:r>
              <a:rPr lang="en-US" sz="1400" dirty="0">
                <a:latin typeface="Alexandria" pitchFamily="2" charset="-78"/>
                <a:cs typeface="Alexandria" pitchFamily="2" charset="-78"/>
              </a:rPr>
              <a:t> </a:t>
            </a:r>
            <a:r>
              <a:rPr lang="ar-SA" sz="1400" dirty="0">
                <a:latin typeface="Alexandria" pitchFamily="2" charset="-78"/>
                <a:cs typeface="Alexandria" pitchFamily="2" charset="-78"/>
              </a:rPr>
              <a:t>مناقشتها وتقويمها.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400" dirty="0">
                <a:latin typeface="Alexandria" pitchFamily="2" charset="-78"/>
                <a:cs typeface="Alexandria" pitchFamily="2" charset="-78"/>
              </a:rPr>
              <a:t>مناقشته لنتائج دراسته وتقويمها ضمن حدود الدراسة التي قام بها، فتلك النتائج لا يمكن ت</a:t>
            </a:r>
            <a:r>
              <a:rPr lang="ar-JO" sz="1400" dirty="0">
                <a:latin typeface="Alexandria" pitchFamily="2" charset="-78"/>
                <a:cs typeface="Alexandria" pitchFamily="2" charset="-78"/>
              </a:rPr>
              <a:t>فسيرها</a:t>
            </a:r>
            <a:r>
              <a:rPr lang="ar-SA" sz="1400" dirty="0">
                <a:latin typeface="Alexandria" pitchFamily="2" charset="-78"/>
                <a:cs typeface="Alexandria" pitchFamily="2" charset="-78"/>
              </a:rPr>
              <a:t> قبل مناقشتها وتقويمها.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400" dirty="0">
                <a:latin typeface="Alexandria" pitchFamily="2" charset="-78"/>
                <a:cs typeface="Alexandria" pitchFamily="2" charset="-78"/>
              </a:rPr>
              <a:t>الإجابة عن اسئلة دراسته، تلك الأسئلة التي حدها الباحث في الإطار الإجرائي لدراسته عند تحديد مشكلتها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400" dirty="0">
                <a:latin typeface="Alexandria" pitchFamily="2" charset="-78"/>
                <a:cs typeface="Alexandria" pitchFamily="2" charset="-78"/>
              </a:rPr>
              <a:t>تقويم دراسته في ضوء أهدافها الموشحة في إطارها الإجرائي، ويكون ذلك بإيضاح المتعلق </a:t>
            </a:r>
            <a:r>
              <a:rPr lang="ar-JO" sz="1400" dirty="0" err="1">
                <a:latin typeface="Alexandria" pitchFamily="2" charset="-78"/>
                <a:cs typeface="Alexandria" pitchFamily="2" charset="-78"/>
              </a:rPr>
              <a:t>باهدافه</a:t>
            </a:r>
            <a:r>
              <a:rPr lang="ar-JO" sz="1400" dirty="0">
                <a:latin typeface="Alexandria" pitchFamily="2" charset="-78"/>
                <a:cs typeface="Alexandria" pitchFamily="2" charset="-78"/>
              </a:rPr>
              <a:t> </a:t>
            </a:r>
            <a:r>
              <a:rPr lang="ar-SA" sz="1400" dirty="0">
                <a:latin typeface="Alexandria" pitchFamily="2" charset="-78"/>
                <a:cs typeface="Alexandria" pitchFamily="2" charset="-78"/>
              </a:rPr>
              <a:t>وبيان عواملة، وغير المنطق من أهدافها وبيان أسباب إعاقته</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400" dirty="0">
                <a:latin typeface="Alexandria" pitchFamily="2" charset="-78"/>
                <a:cs typeface="Alexandria" pitchFamily="2" charset="-78"/>
              </a:rPr>
              <a:t> إدراكه أن خصوبة وقيمة دراسته نقاس بمقدار ما تثيره لدى قرتها من أسئلة عبر تلك الأسئلة التي أجابت عنها، وتكمن القيمة في مساهمتها في تطوير المعرفة ودعمها في مجالات جديدة لتسهم في اكتشاف آفاق جديدة. </a:t>
            </a:r>
            <a:endParaRPr lang="en-US" sz="14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D653E16B-5CA4-50A6-51F0-1A00AF9EF047}"/>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586871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7B2F01C-541A-285E-9D8A-5C5654DEAF03}"/>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29784F6-A161-F298-A962-71FD729A67E9}"/>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392B909-3172-D77B-2731-83D1E0D7BA08}"/>
              </a:ext>
            </a:extLst>
          </p:cNvPr>
          <p:cNvSpPr txBox="1"/>
          <p:nvPr/>
        </p:nvSpPr>
        <p:spPr>
          <a:xfrm>
            <a:off x="4158053" y="298372"/>
            <a:ext cx="343786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الاستنتاجات</a:t>
            </a:r>
          </a:p>
        </p:txBody>
      </p:sp>
      <p:sp>
        <p:nvSpPr>
          <p:cNvPr id="2" name="مربع نص 1"/>
          <p:cNvSpPr txBox="1"/>
          <p:nvPr/>
        </p:nvSpPr>
        <p:spPr>
          <a:xfrm>
            <a:off x="1587201" y="1741679"/>
            <a:ext cx="9916733" cy="3374642"/>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هي الحصيلة الطبيعية لنقد المعلومات وتحليلها. وتجمع عادة في نهاية البحث، وبشكل نقاط، وهنا يجب أن ينتبه الباحث الى جملة أمور أهمها :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أن تنسجم النتائج مع الفرضيات التي وضعها في بداية بحثه ، أي أن يتأكد من وجود علاقة إيجابية أو سلبية بين نتائجه - كلها أو بعض منها – وبين الفرضية أو الفرضيات التي استخدمها في بحثه.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أن تجمع في نهاية البحث وبمعزل عن تحليل البيانات الرقمية والإنشائية، أي أن لا تكون الاستنتاجات داخل متن البحث وفي الفصل الخاص بتحليل المعلومات، وإنما تكون مجمعة ومرقمة ومتسلسلة في نهاية متن البحث أو في فصل مستقل.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أن يكون عدد الاستنتاجات معقولا. أي أن لا يزيد عن العدد المطلوب من الباحث، بضوء فرضياته والمستجدات التي ظهرت في البحث، وأن لا تقل عن العدد المطلوب الذي يفي بأغراض البحث وأهدافه.</a:t>
            </a: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FE50B24F-C17D-81DA-047C-FDD654444DFC}"/>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67963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A4113B8-A3B3-51ED-6C49-AD4C8F3DFB79}"/>
              </a:ext>
            </a:extLst>
          </p:cNvPr>
          <p:cNvSpPr/>
          <p:nvPr/>
        </p:nvSpPr>
        <p:spPr>
          <a:xfrm>
            <a:off x="494992" y="1724025"/>
            <a:ext cx="4128422" cy="343852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8492C8C-1370-5942-3641-719703142220}"/>
              </a:ext>
            </a:extLst>
          </p:cNvPr>
          <p:cNvSpPr/>
          <p:nvPr/>
        </p:nvSpPr>
        <p:spPr>
          <a:xfrm>
            <a:off x="967728" y="2076450"/>
            <a:ext cx="11155680" cy="27717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73468" y="2480343"/>
            <a:ext cx="10744200" cy="1897314"/>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 عرض نتائج الدراسة ومناقشتها عمل وجهد لا ينفصل عن مراحل البحث العلمي، وهي مرحلة تحليل البيانات وتفسيرها واختيار الفرضيات</a:t>
            </a:r>
            <a:r>
              <a:rPr lang="ar-JO" sz="1600" dirty="0">
                <a:latin typeface="Alexandria" pitchFamily="2" charset="-78"/>
                <a:cs typeface="Alexandria" pitchFamily="2" charset="-78"/>
              </a:rPr>
              <a:t>.</a:t>
            </a:r>
          </a:p>
          <a:p>
            <a:pPr algn="r" rtl="1">
              <a:lnSpc>
                <a:spcPct val="150000"/>
              </a:lnSpc>
            </a:pPr>
            <a:r>
              <a:rPr lang="ar-SA" sz="1600" dirty="0">
                <a:latin typeface="Alexandria" pitchFamily="2" charset="-78"/>
                <a:cs typeface="Alexandria" pitchFamily="2" charset="-78"/>
              </a:rPr>
              <a:t> فالباحث عندما يصل إلى مرحلة تحليل بيانات دراسته، ويخت</a:t>
            </a:r>
            <a:r>
              <a:rPr lang="ar-JO" sz="1600" dirty="0">
                <a:latin typeface="Alexandria" pitchFamily="2" charset="-78"/>
                <a:cs typeface="Alexandria" pitchFamily="2" charset="-78"/>
              </a:rPr>
              <a:t>ب</a:t>
            </a:r>
            <a:r>
              <a:rPr lang="ar-SA" sz="1600" dirty="0">
                <a:latin typeface="Alexandria" pitchFamily="2" charset="-78"/>
                <a:cs typeface="Alexandria" pitchFamily="2" charset="-78"/>
              </a:rPr>
              <a:t>ر فرضياتها في ضوء ذلك في</a:t>
            </a:r>
            <a:r>
              <a:rPr lang="ar-JO" sz="1600" dirty="0">
                <a:latin typeface="Alexandria" pitchFamily="2" charset="-78"/>
                <a:cs typeface="Alexandria" pitchFamily="2" charset="-78"/>
              </a:rPr>
              <a:t>ثبت</a:t>
            </a:r>
            <a:r>
              <a:rPr lang="ar-SA" sz="1600" dirty="0">
                <a:latin typeface="Alexandria" pitchFamily="2" charset="-78"/>
                <a:cs typeface="Alexandria" pitchFamily="2" charset="-78"/>
              </a:rPr>
              <a:t>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ينفي </a:t>
            </a:r>
            <a:r>
              <a:rPr lang="ar-JO" sz="1600" dirty="0">
                <a:latin typeface="Alexandria" pitchFamily="2" charset="-78"/>
                <a:cs typeface="Alexandria" pitchFamily="2" charset="-78"/>
              </a:rPr>
              <a:t>صحت</a:t>
            </a:r>
            <a:r>
              <a:rPr lang="ar-SA" sz="1600" dirty="0">
                <a:latin typeface="Alexandria" pitchFamily="2" charset="-78"/>
                <a:cs typeface="Alexandria" pitchFamily="2" charset="-78"/>
              </a:rPr>
              <a:t>ها أو </a:t>
            </a:r>
            <a:r>
              <a:rPr lang="ar-JO" sz="1600" dirty="0">
                <a:latin typeface="Alexandria" pitchFamily="2" charset="-78"/>
                <a:cs typeface="Alexandria" pitchFamily="2" charset="-78"/>
              </a:rPr>
              <a:t>صح</a:t>
            </a:r>
            <a:r>
              <a:rPr lang="ar-SA" sz="1600" dirty="0">
                <a:latin typeface="Alexandria" pitchFamily="2" charset="-78"/>
                <a:cs typeface="Alexandria" pitchFamily="2" charset="-78"/>
              </a:rPr>
              <a:t>ة بع</a:t>
            </a:r>
            <a:r>
              <a:rPr lang="ar-JO" sz="1600" dirty="0">
                <a:latin typeface="Alexandria" pitchFamily="2" charset="-78"/>
                <a:cs typeface="Alexandria" pitchFamily="2" charset="-78"/>
              </a:rPr>
              <a:t>ض</a:t>
            </a:r>
            <a:r>
              <a:rPr lang="ar-SA" sz="1600" dirty="0">
                <a:latin typeface="Alexandria" pitchFamily="2" charset="-78"/>
                <a:cs typeface="Alexandria" pitchFamily="2" charset="-78"/>
              </a:rPr>
              <a:t>ها، فإنه </a:t>
            </a:r>
            <a:r>
              <a:rPr lang="ar-JO" sz="1600" dirty="0">
                <a:latin typeface="Alexandria" pitchFamily="2" charset="-78"/>
                <a:cs typeface="Alexandria" pitchFamily="2" charset="-78"/>
              </a:rPr>
              <a:t>حينئذ</a:t>
            </a:r>
            <a:r>
              <a:rPr lang="ar-SA" sz="1600" dirty="0">
                <a:latin typeface="Alexandria" pitchFamily="2" charset="-78"/>
                <a:cs typeface="Alexandria" pitchFamily="2" charset="-78"/>
              </a:rPr>
              <a:t> يعرض ويكتب مادة دراسته ونتائجها التي توصل إليها والتوصيات التي </a:t>
            </a:r>
            <a:r>
              <a:rPr lang="ar-SA" sz="1600" dirty="0" err="1">
                <a:latin typeface="Alexandria" pitchFamily="2" charset="-78"/>
                <a:cs typeface="Alexandria" pitchFamily="2" charset="-78"/>
              </a:rPr>
              <a:t>يو</a:t>
            </a:r>
            <a:r>
              <a:rPr lang="ar-JO" sz="1600" dirty="0">
                <a:latin typeface="Alexandria" pitchFamily="2" charset="-78"/>
                <a:cs typeface="Alexandria" pitchFamily="2" charset="-78"/>
              </a:rPr>
              <a:t>ص</a:t>
            </a:r>
            <a:r>
              <a:rPr lang="ar-SA" sz="1600" dirty="0">
                <a:latin typeface="Alexandria" pitchFamily="2" charset="-78"/>
                <a:cs typeface="Alexandria" pitchFamily="2" charset="-78"/>
              </a:rPr>
              <a:t>ي بها بشكل يمكن القارئ من فهمها فهمًا جيدًا. </a:t>
            </a:r>
            <a:endParaRPr lang="en-US" sz="16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D8683AF7-B743-A4B1-19F3-174302F9AE09}"/>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704312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8277FD4-FD62-E691-6A46-4967BE55B2CE}"/>
              </a:ext>
            </a:extLst>
          </p:cNvPr>
          <p:cNvSpPr/>
          <p:nvPr/>
        </p:nvSpPr>
        <p:spPr>
          <a:xfrm>
            <a:off x="68592" y="14120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5CF0436-B15F-2A60-55E7-B7E98B59FFC8}"/>
              </a:ext>
            </a:extLst>
          </p:cNvPr>
          <p:cNvSpPr/>
          <p:nvPr/>
        </p:nvSpPr>
        <p:spPr>
          <a:xfrm>
            <a:off x="182880" y="1563802"/>
            <a:ext cx="11940528"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1F68426-310D-923A-5E45-12425C535F04}"/>
              </a:ext>
            </a:extLst>
          </p:cNvPr>
          <p:cNvSpPr txBox="1"/>
          <p:nvPr/>
        </p:nvSpPr>
        <p:spPr>
          <a:xfrm>
            <a:off x="4158053" y="298372"/>
            <a:ext cx="343786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التوصيات</a:t>
            </a:r>
          </a:p>
        </p:txBody>
      </p:sp>
      <p:sp>
        <p:nvSpPr>
          <p:cNvPr id="2" name="مربع نص 1"/>
          <p:cNvSpPr txBox="1"/>
          <p:nvPr/>
        </p:nvSpPr>
        <p:spPr>
          <a:xfrm>
            <a:off x="380704" y="1926345"/>
            <a:ext cx="11628416" cy="2974532"/>
          </a:xfrm>
          <a:prstGeom prst="rect">
            <a:avLst/>
          </a:prstGeom>
          <a:noFill/>
        </p:spPr>
        <p:txBody>
          <a:bodyPr wrap="square" rtlCol="1">
            <a:spAutoFit/>
          </a:bodyPr>
          <a:lstStyle/>
          <a:p>
            <a:pPr algn="r" rtl="1">
              <a:lnSpc>
                <a:spcPct val="200000"/>
              </a:lnSpc>
            </a:pPr>
            <a:r>
              <a:rPr lang="ar-SA" sz="1600" dirty="0">
                <a:latin typeface="Alexandria" pitchFamily="2" charset="-78"/>
                <a:cs typeface="Alexandria" pitchFamily="2" charset="-78"/>
              </a:rPr>
              <a:t>ويمكن أن تسمى بالمقترحات، فتاتي بعد القسم الخاص الاستنتاجات، وهنا يجب التأكيد على جوانب عدة أهمها: </a:t>
            </a:r>
            <a:endParaRPr lang="ar-JO"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600" dirty="0">
                <a:latin typeface="Alexandria" pitchFamily="2" charset="-78"/>
                <a:cs typeface="Alexandria" pitchFamily="2" charset="-78"/>
              </a:rPr>
              <a:t>أن تكون التوصيات منسجمة مع النتائج ، أي أن يوصي الباحث أو يقترح حلولا لما وجده في النتائج المذكورة. </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600" dirty="0">
                <a:latin typeface="Alexandria" pitchFamily="2" charset="-78"/>
                <a:cs typeface="Alexandria" pitchFamily="2" charset="-78"/>
              </a:rPr>
              <a:t> ولا يشترط أن يكون لكل نتيجة توصية، بل ربما تكون هنالك أكثر من توصية لنتيجة واحدة، وأن يكون هنالك عدد من النتائج خالية من التوصيات أو محصورة في توصية واحدة فقط. </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600" dirty="0">
                <a:latin typeface="Alexandria" pitchFamily="2" charset="-78"/>
                <a:cs typeface="Alexandria" pitchFamily="2" charset="-78"/>
              </a:rPr>
              <a:t> أن لا تكون التوصيات بشكل أمر، وانما بشكل اقتراح، كأن يستخدم عبارة يقول الباحث ، أو يرى الباحث ، أو يقترح، أو يوصي ...الخ. .</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600" dirty="0">
                <a:latin typeface="Alexandria" pitchFamily="2" charset="-78"/>
                <a:cs typeface="Alexandria" pitchFamily="2" charset="-78"/>
              </a:rPr>
              <a:t> أن لا يضع الباحث توصيات لا علاقة لها بنتائج بحثه ومشكلته وأهدافه، وإنما ما يعتقد هو بأهميتها للموضوع</a:t>
            </a:r>
            <a:r>
              <a:rPr lang="en-US" sz="1600" dirty="0">
                <a:latin typeface="Alexandria" pitchFamily="2" charset="-78"/>
                <a:cs typeface="Alexandria" pitchFamily="2" charset="-78"/>
              </a:rPr>
              <a:t>.</a:t>
            </a:r>
          </a:p>
        </p:txBody>
      </p:sp>
      <p:sp>
        <p:nvSpPr>
          <p:cNvPr id="6" name="Rectangle 5">
            <a:extLst>
              <a:ext uri="{FF2B5EF4-FFF2-40B4-BE49-F238E27FC236}">
                <a16:creationId xmlns:a16="http://schemas.microsoft.com/office/drawing/2014/main" id="{B8C12581-4C0E-0EAE-840B-C9B586B11021}"/>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172481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C27060B-4017-2F4E-DA9D-D680FB1BAFE5}"/>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10A4AB0-D7E1-6C44-4795-1BA3B44988A4}"/>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3F8792C-7DBD-4A75-7579-34BD6021B332}"/>
              </a:ext>
            </a:extLst>
          </p:cNvPr>
          <p:cNvSpPr txBox="1"/>
          <p:nvPr/>
        </p:nvSpPr>
        <p:spPr>
          <a:xfrm>
            <a:off x="4158053" y="298372"/>
            <a:ext cx="343786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الخاتمة</a:t>
            </a:r>
          </a:p>
        </p:txBody>
      </p:sp>
      <p:sp>
        <p:nvSpPr>
          <p:cNvPr id="2" name="مربع نص 1"/>
          <p:cNvSpPr txBox="1"/>
          <p:nvPr/>
        </p:nvSpPr>
        <p:spPr>
          <a:xfrm>
            <a:off x="1202043" y="2341101"/>
            <a:ext cx="10687050" cy="2482090"/>
          </a:xfrm>
          <a:prstGeom prst="rect">
            <a:avLst/>
          </a:prstGeom>
          <a:noFill/>
        </p:spPr>
        <p:txBody>
          <a:bodyPr wrap="square" rtlCol="1">
            <a:spAutoFit/>
          </a:bodyPr>
          <a:lstStyle/>
          <a:p>
            <a:pPr algn="r" rtl="1">
              <a:lnSpc>
                <a:spcPct val="200000"/>
              </a:lnSpc>
            </a:pPr>
            <a:r>
              <a:rPr lang="ar-SA" sz="1600" dirty="0">
                <a:latin typeface="Alexandria" pitchFamily="2" charset="-78"/>
                <a:cs typeface="Alexandria" pitchFamily="2" charset="-78"/>
              </a:rPr>
              <a:t>تتضمن الخاتمة بشكل عام الاستناجات التي توصل إليها الباحث بالإضافة إلى توصياته في مجال البحث الذي قام به وبشكل عا</a:t>
            </a:r>
            <a:r>
              <a:rPr lang="ar-JO" sz="1600" dirty="0">
                <a:latin typeface="Alexandria" pitchFamily="2" charset="-78"/>
                <a:cs typeface="Alexandria" pitchFamily="2" charset="-78"/>
              </a:rPr>
              <a:t>م</a:t>
            </a:r>
            <a:r>
              <a:rPr lang="ar-SA" sz="1600" dirty="0">
                <a:latin typeface="Alexandria" pitchFamily="2" charset="-78"/>
                <a:cs typeface="Alexandria" pitchFamily="2" charset="-78"/>
              </a:rPr>
              <a:t> ف</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ن على الباحث الا يضيف أي بيانات جديدة لم ترد سابقاً في البحث أو أي جداول أو أشكال توضيحية لم يتضمنها البحث. إلا أن الباحث قد يجد أثناء قيامه بالبحث بعض المواضيع التي تحتاج إلى تعمق أكبر في الدراسة، وبالتالي عليه أن يذكرها حتى يلفت نظر الباحثين الاخرين في نفس مجال التخصص إليها وعادة تتم الإشارة إلى هذه التوصيات المتعلقة بإجراء دراسات أخرى لاحقة في الخاتمة. </a:t>
            </a: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BEE6B335-692A-C7FF-1595-EAFD91417669}"/>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874423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478CE6C-5500-0515-53D3-2DCEA7A458BE}"/>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EFA7294-B77D-C3B4-8F8A-528AFA5731CB}"/>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309AE422-8A50-4859-8387-70DCE66181C1}"/>
              </a:ext>
            </a:extLst>
          </p:cNvPr>
          <p:cNvSpPr txBox="1"/>
          <p:nvPr/>
        </p:nvSpPr>
        <p:spPr>
          <a:xfrm>
            <a:off x="4158053" y="298372"/>
            <a:ext cx="343786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الملخص</a:t>
            </a:r>
          </a:p>
        </p:txBody>
      </p:sp>
      <p:sp>
        <p:nvSpPr>
          <p:cNvPr id="2" name="مربع نص 1"/>
          <p:cNvSpPr txBox="1"/>
          <p:nvPr/>
        </p:nvSpPr>
        <p:spPr>
          <a:xfrm>
            <a:off x="1163943" y="2295677"/>
            <a:ext cx="10763249" cy="2482090"/>
          </a:xfrm>
          <a:prstGeom prst="rect">
            <a:avLst/>
          </a:prstGeom>
          <a:noFill/>
        </p:spPr>
        <p:txBody>
          <a:bodyPr wrap="square" rtlCol="1">
            <a:spAutoFit/>
          </a:bodyPr>
          <a:lstStyle/>
          <a:p>
            <a:pPr algn="r" rtl="1">
              <a:lnSpc>
                <a:spcPct val="200000"/>
              </a:lnSpc>
            </a:pPr>
            <a:r>
              <a:rPr lang="ar-SA" sz="1600" b="1" dirty="0">
                <a:latin typeface="Alexandria" pitchFamily="2" charset="-78"/>
                <a:cs typeface="Alexandria" pitchFamily="2" charset="-78"/>
              </a:rPr>
              <a:t> </a:t>
            </a:r>
            <a:r>
              <a:rPr lang="ar-SA" sz="1600" dirty="0">
                <a:latin typeface="Alexandria" pitchFamily="2" charset="-78"/>
                <a:cs typeface="Alexandria" pitchFamily="2" charset="-78"/>
              </a:rPr>
              <a:t>يشير إلى إيجاز لتقرير البحث وبهذا لا يمكن أن يكتب بكامله إلا بعـد كتابـة كـل مـا يتعلق بال</a:t>
            </a:r>
            <a:r>
              <a:rPr lang="ar-JO" sz="1600" dirty="0">
                <a:latin typeface="Alexandria" pitchFamily="2" charset="-78"/>
                <a:cs typeface="Alexandria" pitchFamily="2" charset="-78"/>
              </a:rPr>
              <a:t>دراسة.</a:t>
            </a:r>
            <a:r>
              <a:rPr lang="ar-SA" sz="1600" dirty="0">
                <a:latin typeface="Alexandria" pitchFamily="2" charset="-78"/>
                <a:cs typeface="Alexandria" pitchFamily="2" charset="-78"/>
              </a:rPr>
              <a:t> ويتناول الملخص الحقائق الأساسية في البحث فيسمح للقارئ بتكوين فكرة سريعة واكتشاف موضوع البحث واتخاذ القرار بمواصلة قراءة البحث إذا كان موضوع البحث يهمه أو عدم قراءته إذا لم يكن البحث من اهتماماته أو اختصاصه</a:t>
            </a:r>
            <a:r>
              <a:rPr lang="ar-JO" sz="1600" dirty="0">
                <a:latin typeface="Alexandria" pitchFamily="2" charset="-78"/>
                <a:cs typeface="Alexandria" pitchFamily="2" charset="-78"/>
              </a:rPr>
              <a:t>.</a:t>
            </a:r>
          </a:p>
          <a:p>
            <a:pPr algn="r" rtl="1">
              <a:lnSpc>
                <a:spcPct val="200000"/>
              </a:lnSpc>
            </a:pPr>
            <a:r>
              <a:rPr lang="ar-SA" sz="1600" dirty="0">
                <a:latin typeface="Alexandria" pitchFamily="2" charset="-78"/>
                <a:cs typeface="Alexandria" pitchFamily="2" charset="-78"/>
              </a:rPr>
              <a:t>ويكتب الملخص عادة على شكل نقاط أو على هيئة فقرات قصيرة ليتضمن </a:t>
            </a:r>
            <a:r>
              <a:rPr lang="ar-JO" sz="1600" dirty="0">
                <a:latin typeface="Alexandria" pitchFamily="2" charset="-78"/>
                <a:cs typeface="Alexandria" pitchFamily="2" charset="-78"/>
              </a:rPr>
              <a:t>السنة واسم العائلة و</a:t>
            </a:r>
            <a:r>
              <a:rPr lang="ar-SA" sz="1600" dirty="0">
                <a:latin typeface="Alexandria" pitchFamily="2" charset="-78"/>
                <a:cs typeface="Alexandria" pitchFamily="2" charset="-78"/>
              </a:rPr>
              <a:t>أه</a:t>
            </a:r>
            <a:r>
              <a:rPr lang="ar-JO" sz="1600" dirty="0">
                <a:latin typeface="Alexandria" pitchFamily="2" charset="-78"/>
                <a:cs typeface="Alexandria" pitchFamily="2" charset="-78"/>
              </a:rPr>
              <a:t>داف الدراسة والمكان والمجتمع والمنهج وأداة جمع البيانات، والنتائج، والتوصيات والكلمات المفتاحية.</a:t>
            </a: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FC75C6ED-C638-BCCE-F907-EAE8CC90F3EA}"/>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875611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F954082-A1F6-47A2-C03E-7C1E72034F05}"/>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8AFC330-C231-64F0-EC1E-B8D2D6726B30}"/>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13C3021-F4C9-FEC9-9203-603CF34DCCC9}"/>
              </a:ext>
            </a:extLst>
          </p:cNvPr>
          <p:cNvSpPr txBox="1"/>
          <p:nvPr/>
        </p:nvSpPr>
        <p:spPr>
          <a:xfrm>
            <a:off x="4158053" y="298372"/>
            <a:ext cx="343786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الملاحق</a:t>
            </a:r>
          </a:p>
        </p:txBody>
      </p:sp>
      <p:sp>
        <p:nvSpPr>
          <p:cNvPr id="2" name="مربع نص 1"/>
          <p:cNvSpPr txBox="1"/>
          <p:nvPr/>
        </p:nvSpPr>
        <p:spPr>
          <a:xfrm>
            <a:off x="1206805" y="1741679"/>
            <a:ext cx="10677525" cy="3374642"/>
          </a:xfrm>
          <a:prstGeom prst="rect">
            <a:avLst/>
          </a:prstGeom>
          <a:noFill/>
        </p:spPr>
        <p:txBody>
          <a:bodyPr wrap="square" rtlCol="1">
            <a:spAutoFit/>
          </a:bodyPr>
          <a:lstStyle/>
          <a:p>
            <a:pPr algn="ctr" rtl="1">
              <a:lnSpc>
                <a:spcPct val="150000"/>
              </a:lnSpc>
            </a:pPr>
            <a:r>
              <a:rPr lang="ar-SA" sz="1600" b="1" dirty="0">
                <a:latin typeface="Alexandria" pitchFamily="2" charset="-78"/>
                <a:cs typeface="Alexandria" pitchFamily="2" charset="-78"/>
              </a:rPr>
              <a:t> </a:t>
            </a:r>
            <a:endParaRPr lang="en-US" sz="1600" b="1"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بعض البحوث تحتوي على جزء خاص بالملاحق تورده في نهاية البحث فقد يرى الباحث ضرورة ايراد بعض البيانات والإحصائيات والنماذج الرياضية التفصيلية والتي لم ترد في نص البحث وأدوات جمع البيانات في الجزء الخاص بالملاحق وذلك يعود إلى أن ايرادها ضمن البحث قد ينتج عنه تقطع في انسيابيه الأفكار فتلك البيانات والإحصائيات وغيرها تكون وثيقة الصلة بموضوع البحث لكن  لطولها ولتجنب تحويل نظر القارئ عن الموضوع الأساسي إلى مواضيع جانبية أثناء اطلاعـه عـلى البحث، فأن الباحث لا يستطيع أن يضعها ضمن النص فبالتالي يتم وضعها في نهاية الدراسة بعد المراجع. </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وقد تشمل الملاحق أيضاً صورة عن نماذج استمارات الاستقصاء وكشوف التفريغ الخاصة بها، كما أنها قد تتضمن قائمة بالمصطلحات الفنية المتخصصة الواردة في البحث مع تفصيل معانيها وفي بعض البحوث نجد أن</a:t>
            </a:r>
            <a:r>
              <a:rPr lang="ar-JO" sz="1600" dirty="0">
                <a:latin typeface="Alexandria" pitchFamily="2" charset="-78"/>
                <a:cs typeface="Alexandria" pitchFamily="2" charset="-78"/>
              </a:rPr>
              <a:t> </a:t>
            </a:r>
            <a:r>
              <a:rPr lang="ar-SA" sz="1600" dirty="0">
                <a:latin typeface="Alexandria" pitchFamily="2" charset="-78"/>
                <a:cs typeface="Alexandria" pitchFamily="2" charset="-78"/>
              </a:rPr>
              <a:t>الملاحق - إذا كانت كثيرة - قد تأخذ أرقاماً متسلسلة حتى يمكن تمييزها عن بعضها وبهدف سهولة وصول قارئ البحث إليها.</a:t>
            </a: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7D5FC07E-751D-4827-E8A2-C33DD84B9DE0}"/>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315710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D73C9BB-43AF-B073-A3E8-FB4439D1B2B6}"/>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F0352E9-4B42-7135-BDC4-10534BCAA2D0}"/>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3F68EC08-980D-9806-AED7-EA25260F7AAF}"/>
              </a:ext>
            </a:extLst>
          </p:cNvPr>
          <p:cNvSpPr txBox="1"/>
          <p:nvPr/>
        </p:nvSpPr>
        <p:spPr>
          <a:xfrm>
            <a:off x="3589087" y="298372"/>
            <a:ext cx="4575794"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السمات التي تؤدي لنجاح البحث</a:t>
            </a:r>
          </a:p>
        </p:txBody>
      </p:sp>
      <p:sp>
        <p:nvSpPr>
          <p:cNvPr id="2" name="مربع نص 1"/>
          <p:cNvSpPr txBox="1"/>
          <p:nvPr/>
        </p:nvSpPr>
        <p:spPr>
          <a:xfrm>
            <a:off x="1115714" y="1683466"/>
            <a:ext cx="10859707" cy="3610732"/>
          </a:xfrm>
          <a:prstGeom prst="rect">
            <a:avLst/>
          </a:prstGeom>
          <a:noFill/>
        </p:spPr>
        <p:txBody>
          <a:bodyPr wrap="square" rtlCol="1">
            <a:spAutoFit/>
          </a:bodyPr>
          <a:lstStyle/>
          <a:p>
            <a:pPr algn="r" rtl="1">
              <a:lnSpc>
                <a:spcPct val="150000"/>
              </a:lnSpc>
            </a:pPr>
            <a:r>
              <a:rPr lang="ar-SA" sz="1400" dirty="0">
                <a:latin typeface="Alexandria" pitchFamily="2" charset="-78"/>
                <a:cs typeface="Alexandria" pitchFamily="2" charset="-78"/>
              </a:rPr>
              <a:t>ينبغي أن تتوفر بعض السمات في الباحث العلمي كي يكون ناجحاً في إنجاز بحثه وإعداده وكتاباته بشكل جيد ومن أهم هذه السمات ما يلي: </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400" dirty="0">
                <a:latin typeface="Alexandria" pitchFamily="2" charset="-78"/>
                <a:cs typeface="Alexandria" pitchFamily="2" charset="-78"/>
              </a:rPr>
              <a:t>توفر الرغبة في موضوع البحث، حيث تعتبر رغبة الباحث في مجال وموضوع البحث وميله نحوه عامل مهم في إنجاح عمله وبحثه. فالرغبة الشخصية دائما هي عامل مساعد ودافع فعال يؤدي للنجاح. </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400" dirty="0">
                <a:latin typeface="Alexandria" pitchFamily="2" charset="-78"/>
                <a:cs typeface="Alexandria" pitchFamily="2" charset="-78"/>
              </a:rPr>
              <a:t> القابلية على التحمل والصبر، فالباحث الناجح بحاجه إلى تحمل المشاق في التفتيش المستمر عن مصادر المعلومات المناسبة والتعايش معها بذكاء وصبر وتأني. </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400" dirty="0">
                <a:latin typeface="Alexandria" pitchFamily="2" charset="-78"/>
                <a:cs typeface="Alexandria" pitchFamily="2" charset="-78"/>
              </a:rPr>
              <a:t>التواضع، حيث يجب أن يتصف الباحث العلمي بالتواضع مهما وصل إلى مرتبة متقدمة في علمه وبحثه ومعرفته في مجال وموضوع محدد، فأنه يبقى بحاجه إلى الاستزادة من العلم والمعرفة، لذا فانه يحتاج إلى التواضع أمام إنتاج وعمل الآخرين، وعدم استخدام عبارة (أنا) في الكتابة، بمعنى يستخدم عبارة وجد الباحث أو عمل الباحث، وهكذا بالنسبة للعبارات المشابهة الأخرى. </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400" dirty="0">
                <a:latin typeface="Alexandria" pitchFamily="2" charset="-78"/>
                <a:cs typeface="Alexandria" pitchFamily="2" charset="-78"/>
              </a:rPr>
              <a:t>التركيز وقوة الملاحظة، يجب أن يكون الباحث الجيد يقظاً عند تحليل معلوماته وتفسيرها وأن يتجنب الاجتهادات الخاطئة في شرحه المعلومات التي يستخدمها ومعانيها، لذا فإنه يحتاج إلى التركيز وصفاء الذهن عند الكتابة والبحث، وأن يهي</a:t>
            </a:r>
            <a:r>
              <a:rPr lang="ar-JO" sz="1400" dirty="0">
                <a:latin typeface="Alexandria" pitchFamily="2" charset="-78"/>
                <a:cs typeface="Alexandria" pitchFamily="2" charset="-78"/>
              </a:rPr>
              <a:t>ء</a:t>
            </a:r>
            <a:r>
              <a:rPr lang="ar-SA" sz="1400" dirty="0">
                <a:latin typeface="Alexandria" pitchFamily="2" charset="-78"/>
                <a:cs typeface="Alexandria" pitchFamily="2" charset="-78"/>
              </a:rPr>
              <a:t> لنفسه مثل هذه المواصفات مهما كانت مشاغله الوظيفية أو اليومية وطبيعة عمله.</a:t>
            </a:r>
            <a:endParaRPr lang="en-US" sz="14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DCA2A748-74E3-55CA-5365-56ECE5425A82}"/>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72111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36D3F09-6001-7386-9023-E51C87A82A67}"/>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69916FB-745A-2B9D-6933-C878D3DA7A05}"/>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5429193-8BEC-7505-BAED-5D5254D74EA0}"/>
              </a:ext>
            </a:extLst>
          </p:cNvPr>
          <p:cNvSpPr txBox="1"/>
          <p:nvPr/>
        </p:nvSpPr>
        <p:spPr>
          <a:xfrm>
            <a:off x="3589087" y="298372"/>
            <a:ext cx="4575794"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السمات التي تؤدي لنجاح البحث</a:t>
            </a:r>
          </a:p>
        </p:txBody>
      </p:sp>
      <p:sp>
        <p:nvSpPr>
          <p:cNvPr id="2" name="مربع نص 1"/>
          <p:cNvSpPr txBox="1"/>
          <p:nvPr/>
        </p:nvSpPr>
        <p:spPr>
          <a:xfrm>
            <a:off x="1229410" y="1926345"/>
            <a:ext cx="10632316" cy="3005310"/>
          </a:xfrm>
          <a:prstGeom prst="rect">
            <a:avLst/>
          </a:prstGeom>
          <a:noFill/>
        </p:spPr>
        <p:txBody>
          <a:bodyPr wrap="square" rtlCol="1">
            <a:spAutoFit/>
          </a:bodyPr>
          <a:lstStyle/>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قدرة الباحث على إنجاز البحث يجب أن يكون الباحث قادر على البحث والتحليل والعرض بالشكل المناسب بحيث يتمكن من التعمق في تفسير وتحليل المعلومات الكافية المجمعة لديه.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الباحث المنظم، يجب أن يكون الباحث منظماً من خلال عمله من حيث تنظيم ساعاته وأوقاته وتنظيم وترتيب معلوماته المجمعة بشكل منطقي وعملي بحيث يسهل مراجعتها ومتابعتها وربطها مع بعض بشكل منطقي، والتنظيم له مردود كبير على إنجاح عمل الباحث واختصار واستثمار الوقت المتاح.</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تجرد الباحث علمياً، يجب أن يكون الباحث الناجح موضوعياً في كتابته وبحثه، وهذا يتطلب في الابتعاد عن العاطفة المجردة من البحث من اجل الوصول إلى الحقائق، أي يجب أن يبتعد عن إعطاء أراء شخصيه أو معلومات غير معززه بالآراء المعتمدة والشواهد المقبولة والمقنعة. </a:t>
            </a: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EE0C4C43-1659-701C-A696-7D1C12590EA2}"/>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548357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66ADD72B-093C-F541-BABF-5D52F125631C}"/>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AA51B740-F4C6-76A9-1F8C-81FC0865D923}"/>
              </a:ext>
            </a:extLst>
          </p:cNvPr>
          <p:cNvSpPr/>
          <p:nvPr/>
        </p:nvSpPr>
        <p:spPr>
          <a:xfrm>
            <a:off x="967728" y="1057067"/>
            <a:ext cx="11155680" cy="507422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27946" y="1310434"/>
            <a:ext cx="10700490" cy="4278094"/>
          </a:xfrm>
          <a:prstGeom prst="rect">
            <a:avLst/>
          </a:prstGeom>
          <a:noFill/>
        </p:spPr>
        <p:txBody>
          <a:bodyPr wrap="square" rtlCol="1">
            <a:spAutoFit/>
          </a:bodyPr>
          <a:lstStyle/>
          <a:p>
            <a:pPr algn="r" rtl="1"/>
            <a:r>
              <a:rPr lang="ar-JO" sz="1600" dirty="0">
                <a:latin typeface="Alexandria" pitchFamily="2" charset="-78"/>
                <a:cs typeface="Alexandria" pitchFamily="2" charset="-78"/>
              </a:rPr>
              <a:t>تُعد تطبيقات الذكاء الاصطناعي من الأدوات التحولية التي أحدثت نقلة نوعية في منهجية البحث العلمي، حيث أسهمت في تسريع العمليات البحثية، ورفع جودة المخرجات، وتعزيز القدرة على التحليل والتنبؤ. فيما يلي عرض أكاديمي متكامل يشمل: الأهمية، أبرز التطبيقات، وكيفية توظيفها في البحث العلمي:</a:t>
            </a:r>
          </a:p>
          <a:p>
            <a:pPr algn="r" rtl="1"/>
            <a:r>
              <a:rPr lang="ar-JO" sz="1600" b="1" dirty="0">
                <a:latin typeface="Alexandria" pitchFamily="2" charset="-78"/>
                <a:cs typeface="Alexandria" pitchFamily="2" charset="-78"/>
              </a:rPr>
              <a:t>أولاً: أهمية تطبيقات الذكاء الاصطناعي في البحث العلمي</a:t>
            </a:r>
          </a:p>
          <a:p>
            <a:pPr marL="285750" indent="-285750" algn="r" rtl="1">
              <a:buFont typeface="Wingdings" panose="05000000000000000000" pitchFamily="2" charset="2"/>
              <a:buChar char="ü"/>
            </a:pPr>
            <a:r>
              <a:rPr lang="ar-JO" sz="1600" b="1" dirty="0">
                <a:latin typeface="Alexandria" pitchFamily="2" charset="-78"/>
                <a:cs typeface="Alexandria" pitchFamily="2" charset="-78"/>
              </a:rPr>
              <a:t>تسريع عملية جمع وتحليل البيانات</a:t>
            </a:r>
            <a:br>
              <a:rPr lang="ar-JO" sz="1600" dirty="0">
                <a:latin typeface="Alexandria" pitchFamily="2" charset="-78"/>
                <a:cs typeface="Alexandria" pitchFamily="2" charset="-78"/>
              </a:rPr>
            </a:br>
            <a:r>
              <a:rPr lang="ar-JO" sz="1600" dirty="0">
                <a:latin typeface="Alexandria" pitchFamily="2" charset="-78"/>
                <a:cs typeface="Alexandria" pitchFamily="2" charset="-78"/>
              </a:rPr>
              <a:t>تُمكّن تقنيات الذكاء الاصطناعي الباحث من معالجة كميات ضخمة من البيانات خلال وقت قصير، مقارنة بالأساليب التقليدية. </a:t>
            </a:r>
          </a:p>
          <a:p>
            <a:pPr marL="285750" indent="-285750" algn="r" rtl="1">
              <a:buFont typeface="Wingdings" panose="05000000000000000000" pitchFamily="2" charset="2"/>
              <a:buChar char="ü"/>
            </a:pPr>
            <a:r>
              <a:rPr lang="ar-JO" sz="1600" b="1" dirty="0">
                <a:latin typeface="Alexandria" pitchFamily="2" charset="-78"/>
                <a:cs typeface="Alexandria" pitchFamily="2" charset="-78"/>
              </a:rPr>
              <a:t>تحسين دقة النتائج</a:t>
            </a:r>
            <a:br>
              <a:rPr lang="ar-JO" sz="1600" dirty="0">
                <a:latin typeface="Alexandria" pitchFamily="2" charset="-78"/>
                <a:cs typeface="Alexandria" pitchFamily="2" charset="-78"/>
              </a:rPr>
            </a:br>
            <a:r>
              <a:rPr lang="ar-JO" sz="1600" dirty="0">
                <a:latin typeface="Alexandria" pitchFamily="2" charset="-78"/>
                <a:cs typeface="Alexandria" pitchFamily="2" charset="-78"/>
              </a:rPr>
              <a:t>تعتمد خوارزميات التعلم الآلي على تقليل الأخطاء البشرية، مما يرفع من موثوقية النتائج. </a:t>
            </a:r>
          </a:p>
          <a:p>
            <a:pPr marL="285750" indent="-285750" algn="r" rtl="1">
              <a:buFont typeface="Wingdings" panose="05000000000000000000" pitchFamily="2" charset="2"/>
              <a:buChar char="ü"/>
            </a:pPr>
            <a:r>
              <a:rPr lang="ar-JO" sz="1600" b="1" dirty="0">
                <a:latin typeface="Alexandria" pitchFamily="2" charset="-78"/>
                <a:cs typeface="Alexandria" pitchFamily="2" charset="-78"/>
              </a:rPr>
              <a:t>دعم اتخاذ القرار البحثي</a:t>
            </a:r>
            <a:br>
              <a:rPr lang="ar-JO" sz="1600" dirty="0">
                <a:latin typeface="Alexandria" pitchFamily="2" charset="-78"/>
                <a:cs typeface="Alexandria" pitchFamily="2" charset="-78"/>
              </a:rPr>
            </a:br>
            <a:r>
              <a:rPr lang="ar-JO" sz="1600" dirty="0">
                <a:latin typeface="Alexandria" pitchFamily="2" charset="-78"/>
                <a:cs typeface="Alexandria" pitchFamily="2" charset="-78"/>
              </a:rPr>
              <a:t>من خلال تحليل الأنماط والتنبؤات، يساعد الذكاء الاصطناعي الباحث في اختيار الفرضيات المناسبة وتوجيه الدراسة. </a:t>
            </a:r>
          </a:p>
          <a:p>
            <a:pPr marL="285750" indent="-285750" algn="r" rtl="1">
              <a:buFont typeface="Wingdings" panose="05000000000000000000" pitchFamily="2" charset="2"/>
              <a:buChar char="ü"/>
            </a:pPr>
            <a:r>
              <a:rPr lang="ar-JO" sz="1600" b="1" dirty="0">
                <a:latin typeface="Alexandria" pitchFamily="2" charset="-78"/>
                <a:cs typeface="Alexandria" pitchFamily="2" charset="-78"/>
              </a:rPr>
              <a:t>توليد المعرفة الجديدة</a:t>
            </a:r>
            <a:br>
              <a:rPr lang="ar-JO" sz="1600" dirty="0">
                <a:latin typeface="Alexandria" pitchFamily="2" charset="-78"/>
                <a:cs typeface="Alexandria" pitchFamily="2" charset="-78"/>
              </a:rPr>
            </a:br>
            <a:r>
              <a:rPr lang="ar-JO" sz="1600" dirty="0">
                <a:latin typeface="Alexandria" pitchFamily="2" charset="-78"/>
                <a:cs typeface="Alexandria" pitchFamily="2" charset="-78"/>
              </a:rPr>
              <a:t>يسهم في اكتشاف علاقات خفية بين المتغيرات لم تكن واضحة سابقًا. </a:t>
            </a:r>
          </a:p>
          <a:p>
            <a:pPr marL="285750" indent="-285750" algn="r" rtl="1">
              <a:buFont typeface="Wingdings" panose="05000000000000000000" pitchFamily="2" charset="2"/>
              <a:buChar char="ü"/>
            </a:pPr>
            <a:r>
              <a:rPr lang="ar-JO" sz="1600" b="1" dirty="0">
                <a:latin typeface="Alexandria" pitchFamily="2" charset="-78"/>
                <a:cs typeface="Alexandria" pitchFamily="2" charset="-78"/>
              </a:rPr>
              <a:t>تعزيز الإنتاجية البحثية</a:t>
            </a:r>
            <a:br>
              <a:rPr lang="ar-JO" sz="1600" dirty="0">
                <a:latin typeface="Alexandria" pitchFamily="2" charset="-78"/>
                <a:cs typeface="Alexandria" pitchFamily="2" charset="-78"/>
              </a:rPr>
            </a:br>
            <a:r>
              <a:rPr lang="ar-JO" sz="1600" dirty="0">
                <a:latin typeface="Alexandria" pitchFamily="2" charset="-78"/>
                <a:cs typeface="Alexandria" pitchFamily="2" charset="-78"/>
              </a:rPr>
              <a:t>يقلل الوقت المستغرق في المهام الروتينية مثل التوثيق، المراجعة، والتحليل. </a:t>
            </a:r>
          </a:p>
          <a:p>
            <a:pPr marL="285750" indent="-285750" algn="r" rtl="1">
              <a:buFont typeface="Wingdings" panose="05000000000000000000" pitchFamily="2" charset="2"/>
              <a:buChar char="ü"/>
            </a:pPr>
            <a:r>
              <a:rPr lang="ar-JO" sz="1600" b="1" dirty="0">
                <a:latin typeface="Alexandria" pitchFamily="2" charset="-78"/>
                <a:cs typeface="Alexandria" pitchFamily="2" charset="-78"/>
              </a:rPr>
              <a:t>دعم البحث متعدد التخصصات</a:t>
            </a:r>
            <a:br>
              <a:rPr lang="ar-JO" sz="1600" dirty="0">
                <a:latin typeface="Alexandria" pitchFamily="2" charset="-78"/>
                <a:cs typeface="Alexandria" pitchFamily="2" charset="-78"/>
              </a:rPr>
            </a:br>
            <a:r>
              <a:rPr lang="ar-JO" sz="1600" dirty="0">
                <a:latin typeface="Alexandria" pitchFamily="2" charset="-78"/>
                <a:cs typeface="Alexandria" pitchFamily="2" charset="-78"/>
              </a:rPr>
              <a:t>يسهل الدمج بين مجالات مختلفة (التعليم، الطب، الاقتصاد، التقنية). </a:t>
            </a:r>
          </a:p>
        </p:txBody>
      </p:sp>
      <p:sp>
        <p:nvSpPr>
          <p:cNvPr id="3" name="Rectangle 2">
            <a:extLst>
              <a:ext uri="{FF2B5EF4-FFF2-40B4-BE49-F238E27FC236}">
                <a16:creationId xmlns:a16="http://schemas.microsoft.com/office/drawing/2014/main" id="{DB7DCAA6-175E-D561-1178-99CAF47ABDFC}"/>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D8B9A999-E771-1A86-D299-FB7217BA8393}"/>
              </a:ext>
            </a:extLst>
          </p:cNvPr>
          <p:cNvSpPr txBox="1"/>
          <p:nvPr/>
        </p:nvSpPr>
        <p:spPr>
          <a:xfrm>
            <a:off x="2310063" y="413886"/>
            <a:ext cx="6343049" cy="400110"/>
          </a:xfrm>
          <a:prstGeom prst="rect">
            <a:avLst/>
          </a:prstGeom>
          <a:noFill/>
        </p:spPr>
        <p:txBody>
          <a:bodyPr wrap="square" rtlCol="0">
            <a:spAutoFit/>
          </a:bodyPr>
          <a:lstStyle/>
          <a:p>
            <a:pPr algn="ctr"/>
            <a:r>
              <a:rPr lang="ar-JO" sz="2000" b="1" dirty="0">
                <a:solidFill>
                  <a:srgbClr val="4472C4"/>
                </a:solidFill>
                <a:latin typeface="Alexandria" pitchFamily="2" charset="-78"/>
                <a:cs typeface="Alexandria" pitchFamily="2" charset="-78"/>
              </a:rPr>
              <a:t>تطبيقات الذكاء الاصطناعي في البحث العلمي</a:t>
            </a:r>
            <a:endParaRPr lang="en-GB" sz="2000" b="1" dirty="0">
              <a:solidFill>
                <a:srgbClr val="4472C4"/>
              </a:solidFill>
              <a:latin typeface="Alexandria" pitchFamily="2" charset="-78"/>
              <a:cs typeface="Alexandria" pitchFamily="2" charset="-78"/>
            </a:endParaRPr>
          </a:p>
        </p:txBody>
      </p:sp>
    </p:spTree>
    <p:extLst>
      <p:ext uri="{BB962C8B-B14F-4D97-AF65-F5344CB8AC3E}">
        <p14:creationId xmlns:p14="http://schemas.microsoft.com/office/powerpoint/2010/main" val="4592635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AC2585-A835-6D81-EA35-C9C3496A6F38}"/>
            </a:ext>
          </a:extLst>
        </p:cNvPr>
        <p:cNvGrpSpPr/>
        <p:nvPr/>
      </p:nvGrpSpPr>
      <p:grpSpPr>
        <a:xfrm>
          <a:off x="0" y="0"/>
          <a:ext cx="0" cy="0"/>
          <a:chOff x="0" y="0"/>
          <a:chExt cx="0" cy="0"/>
        </a:xfrm>
      </p:grpSpPr>
      <p:sp>
        <p:nvSpPr>
          <p:cNvPr id="6" name="Google Shape;177;p7">
            <a:extLst>
              <a:ext uri="{FF2B5EF4-FFF2-40B4-BE49-F238E27FC236}">
                <a16:creationId xmlns:a16="http://schemas.microsoft.com/office/drawing/2014/main" id="{56E4FA51-88D7-8DA7-56B5-4989000EF91C}"/>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BDB8E41F-1B29-8DD4-A68C-F3F49EF27E75}"/>
              </a:ext>
            </a:extLst>
          </p:cNvPr>
          <p:cNvSpPr/>
          <p:nvPr/>
        </p:nvSpPr>
        <p:spPr>
          <a:xfrm>
            <a:off x="938462" y="1172393"/>
            <a:ext cx="11155680" cy="507422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dirty="0">
              <a:solidFill>
                <a:schemeClr val="lt1"/>
              </a:solidFill>
              <a:latin typeface="Calibri"/>
              <a:ea typeface="Calibri"/>
              <a:cs typeface="Calibri"/>
              <a:sym typeface="Calibri"/>
            </a:endParaRPr>
          </a:p>
        </p:txBody>
      </p:sp>
      <p:sp>
        <p:nvSpPr>
          <p:cNvPr id="3" name="Rectangle 2">
            <a:extLst>
              <a:ext uri="{FF2B5EF4-FFF2-40B4-BE49-F238E27FC236}">
                <a16:creationId xmlns:a16="http://schemas.microsoft.com/office/drawing/2014/main" id="{62AC0545-FC6B-CB5E-1486-A3349DBB7625}"/>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30106FA4-4BBF-992D-D4C2-0FD2D0FB7F57}"/>
              </a:ext>
            </a:extLst>
          </p:cNvPr>
          <p:cNvSpPr txBox="1"/>
          <p:nvPr/>
        </p:nvSpPr>
        <p:spPr>
          <a:xfrm>
            <a:off x="6832237" y="1662792"/>
            <a:ext cx="5134370" cy="3970318"/>
          </a:xfrm>
          <a:prstGeom prst="rect">
            <a:avLst/>
          </a:prstGeom>
          <a:noFill/>
        </p:spPr>
        <p:txBody>
          <a:bodyPr wrap="square">
            <a:spAutoFit/>
          </a:bodyPr>
          <a:lstStyle/>
          <a:p>
            <a:pPr algn="r" rtl="1">
              <a:buNone/>
            </a:pPr>
            <a:r>
              <a:rPr lang="ar-JO" b="1" dirty="0">
                <a:latin typeface="Alexandria" pitchFamily="2" charset="-78"/>
                <a:cs typeface="Alexandria" pitchFamily="2" charset="-78"/>
              </a:rPr>
              <a:t>1. أدوات الكتابة والتحرير العلمي</a:t>
            </a:r>
          </a:p>
          <a:p>
            <a:pPr algn="r" rtl="1">
              <a:buFont typeface="Arial" panose="020B0604020202020204" pitchFamily="34" charset="0"/>
              <a:buChar char="•"/>
            </a:pPr>
            <a:r>
              <a:rPr lang="en-GB" dirty="0">
                <a:latin typeface="Alexandria" pitchFamily="2" charset="-78"/>
                <a:cs typeface="Alexandria" pitchFamily="2" charset="-78"/>
              </a:rPr>
              <a:t>Grammarly: </a:t>
            </a:r>
            <a:r>
              <a:rPr lang="ar-JO" dirty="0">
                <a:latin typeface="Alexandria" pitchFamily="2" charset="-78"/>
                <a:cs typeface="Alexandria" pitchFamily="2" charset="-78"/>
              </a:rPr>
              <a:t>تصحيح لغوي وتحسين الأسلوب. </a:t>
            </a:r>
          </a:p>
          <a:p>
            <a:pPr algn="r" rtl="1">
              <a:buFont typeface="Arial" panose="020B0604020202020204" pitchFamily="34" charset="0"/>
              <a:buChar char="•"/>
            </a:pPr>
            <a:r>
              <a:rPr lang="en-GB" dirty="0" err="1">
                <a:latin typeface="Alexandria" pitchFamily="2" charset="-78"/>
                <a:cs typeface="Alexandria" pitchFamily="2" charset="-78"/>
              </a:rPr>
              <a:t>QuillBot</a:t>
            </a:r>
            <a:r>
              <a:rPr lang="en-GB" dirty="0">
                <a:latin typeface="Alexandria" pitchFamily="2" charset="-78"/>
                <a:cs typeface="Alexandria" pitchFamily="2" charset="-78"/>
              </a:rPr>
              <a:t>: </a:t>
            </a:r>
            <a:r>
              <a:rPr lang="ar-JO" dirty="0">
                <a:latin typeface="Alexandria" pitchFamily="2" charset="-78"/>
                <a:cs typeface="Alexandria" pitchFamily="2" charset="-78"/>
              </a:rPr>
              <a:t>إعادة صياغة النصوص. </a:t>
            </a:r>
          </a:p>
          <a:p>
            <a:pPr algn="r" rtl="1">
              <a:buFont typeface="Arial" panose="020B0604020202020204" pitchFamily="34" charset="0"/>
              <a:buChar char="•"/>
            </a:pPr>
            <a:r>
              <a:rPr lang="en-GB" dirty="0">
                <a:latin typeface="Alexandria" pitchFamily="2" charset="-78"/>
                <a:cs typeface="Alexandria" pitchFamily="2" charset="-78"/>
              </a:rPr>
              <a:t>ChatGPT: </a:t>
            </a:r>
            <a:r>
              <a:rPr lang="ar-JO" dirty="0">
                <a:latin typeface="Alexandria" pitchFamily="2" charset="-78"/>
                <a:cs typeface="Alexandria" pitchFamily="2" charset="-78"/>
              </a:rPr>
              <a:t>المساعدة في الكتابة وتوليد الأفكار. </a:t>
            </a:r>
          </a:p>
          <a:p>
            <a:pPr algn="r" rtl="1">
              <a:buNone/>
            </a:pPr>
            <a:r>
              <a:rPr lang="ar-JO" b="1" dirty="0">
                <a:latin typeface="Alexandria" pitchFamily="2" charset="-78"/>
                <a:cs typeface="Alexandria" pitchFamily="2" charset="-78"/>
              </a:rPr>
              <a:t>2. أدوات إدارة المراجع</a:t>
            </a:r>
          </a:p>
          <a:p>
            <a:pPr algn="r" rtl="1">
              <a:buFont typeface="Arial" panose="020B0604020202020204" pitchFamily="34" charset="0"/>
              <a:buChar char="•"/>
            </a:pPr>
            <a:r>
              <a:rPr lang="en-GB" dirty="0">
                <a:latin typeface="Alexandria" pitchFamily="2" charset="-78"/>
                <a:cs typeface="Alexandria" pitchFamily="2" charset="-78"/>
              </a:rPr>
              <a:t>Mendeley </a:t>
            </a:r>
          </a:p>
          <a:p>
            <a:pPr algn="r" rtl="1">
              <a:buFont typeface="Arial" panose="020B0604020202020204" pitchFamily="34" charset="0"/>
              <a:buChar char="•"/>
            </a:pPr>
            <a:r>
              <a:rPr lang="en-GB" dirty="0">
                <a:latin typeface="Alexandria" pitchFamily="2" charset="-78"/>
                <a:cs typeface="Alexandria" pitchFamily="2" charset="-78"/>
              </a:rPr>
              <a:t>Zotero</a:t>
            </a:r>
            <a:br>
              <a:rPr lang="en-GB" dirty="0">
                <a:latin typeface="Alexandria" pitchFamily="2" charset="-78"/>
                <a:cs typeface="Alexandria" pitchFamily="2" charset="-78"/>
              </a:rPr>
            </a:br>
            <a:r>
              <a:rPr lang="ar-JO" dirty="0">
                <a:latin typeface="Alexandria" pitchFamily="2" charset="-78"/>
                <a:cs typeface="Alexandria" pitchFamily="2" charset="-78"/>
              </a:rPr>
              <a:t>تساعد في تنظيم المصادر، التوثيق، وإنشاء قوائم المراجع تلقائيًا. </a:t>
            </a:r>
          </a:p>
          <a:p>
            <a:pPr algn="r" rtl="1">
              <a:buNone/>
            </a:pPr>
            <a:r>
              <a:rPr lang="ar-JO" b="1" dirty="0">
                <a:latin typeface="Alexandria" pitchFamily="2" charset="-78"/>
                <a:cs typeface="Alexandria" pitchFamily="2" charset="-78"/>
              </a:rPr>
              <a:t>3. أدوات البحث واكتشاف الأدبيات</a:t>
            </a:r>
          </a:p>
          <a:p>
            <a:pPr algn="r" rtl="1">
              <a:buFont typeface="Arial" panose="020B0604020202020204" pitchFamily="34" charset="0"/>
              <a:buChar char="•"/>
            </a:pPr>
            <a:r>
              <a:rPr lang="en-GB" dirty="0">
                <a:latin typeface="Alexandria" pitchFamily="2" charset="-78"/>
                <a:cs typeface="Alexandria" pitchFamily="2" charset="-78"/>
              </a:rPr>
              <a:t>Google Scholar </a:t>
            </a:r>
          </a:p>
          <a:p>
            <a:pPr algn="r" rtl="1">
              <a:buFont typeface="Arial" panose="020B0604020202020204" pitchFamily="34" charset="0"/>
              <a:buChar char="•"/>
            </a:pPr>
            <a:r>
              <a:rPr lang="en-GB" dirty="0">
                <a:latin typeface="Alexandria" pitchFamily="2" charset="-78"/>
                <a:cs typeface="Alexandria" pitchFamily="2" charset="-78"/>
              </a:rPr>
              <a:t>Semantic Scholar</a:t>
            </a:r>
            <a:br>
              <a:rPr lang="en-GB" dirty="0">
                <a:latin typeface="Alexandria" pitchFamily="2" charset="-78"/>
                <a:cs typeface="Alexandria" pitchFamily="2" charset="-78"/>
              </a:rPr>
            </a:br>
            <a:r>
              <a:rPr lang="ar-JO" dirty="0">
                <a:latin typeface="Alexandria" pitchFamily="2" charset="-78"/>
                <a:cs typeface="Alexandria" pitchFamily="2" charset="-78"/>
              </a:rPr>
              <a:t>تستخدم الذكاء الاصطناعي لاقتراح أبحاث ذات صلة وتحليل الاستشهادات. </a:t>
            </a:r>
          </a:p>
        </p:txBody>
      </p:sp>
      <p:sp>
        <p:nvSpPr>
          <p:cNvPr id="9" name="TextBox 8">
            <a:extLst>
              <a:ext uri="{FF2B5EF4-FFF2-40B4-BE49-F238E27FC236}">
                <a16:creationId xmlns:a16="http://schemas.microsoft.com/office/drawing/2014/main" id="{6B0CF8DC-3140-91F7-51A9-44593B132620}"/>
              </a:ext>
            </a:extLst>
          </p:cNvPr>
          <p:cNvSpPr txBox="1"/>
          <p:nvPr/>
        </p:nvSpPr>
        <p:spPr>
          <a:xfrm>
            <a:off x="1384432" y="1590695"/>
            <a:ext cx="5004335" cy="4401205"/>
          </a:xfrm>
          <a:prstGeom prst="rect">
            <a:avLst/>
          </a:prstGeom>
          <a:noFill/>
        </p:spPr>
        <p:txBody>
          <a:bodyPr wrap="square">
            <a:spAutoFit/>
          </a:bodyPr>
          <a:lstStyle/>
          <a:p>
            <a:pPr algn="r" rtl="1">
              <a:buNone/>
            </a:pPr>
            <a:r>
              <a:rPr lang="ar-JO" sz="2000" b="1" dirty="0">
                <a:latin typeface="Alexandria" pitchFamily="2" charset="-78"/>
                <a:cs typeface="Alexandria" pitchFamily="2" charset="-78"/>
              </a:rPr>
              <a:t>4. أدوات تحليل البيانات</a:t>
            </a:r>
          </a:p>
          <a:p>
            <a:pPr algn="r" rtl="1">
              <a:buFont typeface="Arial" panose="020B0604020202020204" pitchFamily="34" charset="0"/>
              <a:buChar char="•"/>
            </a:pPr>
            <a:r>
              <a:rPr lang="en-GB" sz="2000" dirty="0">
                <a:latin typeface="Alexandria" pitchFamily="2" charset="-78"/>
                <a:cs typeface="Alexandria" pitchFamily="2" charset="-78"/>
              </a:rPr>
              <a:t>SPSS </a:t>
            </a:r>
          </a:p>
          <a:p>
            <a:pPr algn="r" rtl="1">
              <a:buFont typeface="Arial" panose="020B0604020202020204" pitchFamily="34" charset="0"/>
              <a:buChar char="•"/>
            </a:pPr>
            <a:r>
              <a:rPr lang="en-GB" sz="2000" dirty="0">
                <a:latin typeface="Alexandria" pitchFamily="2" charset="-78"/>
                <a:cs typeface="Alexandria" pitchFamily="2" charset="-78"/>
              </a:rPr>
              <a:t>Python </a:t>
            </a:r>
          </a:p>
          <a:p>
            <a:pPr algn="r" rtl="1">
              <a:buFont typeface="Arial" panose="020B0604020202020204" pitchFamily="34" charset="0"/>
              <a:buChar char="•"/>
            </a:pPr>
            <a:r>
              <a:rPr lang="en-GB" sz="2000" dirty="0">
                <a:latin typeface="Alexandria" pitchFamily="2" charset="-78"/>
                <a:cs typeface="Alexandria" pitchFamily="2" charset="-78"/>
              </a:rPr>
              <a:t>R</a:t>
            </a:r>
            <a:br>
              <a:rPr lang="en-GB" sz="2000" dirty="0">
                <a:latin typeface="Alexandria" pitchFamily="2" charset="-78"/>
                <a:cs typeface="Alexandria" pitchFamily="2" charset="-78"/>
              </a:rPr>
            </a:br>
            <a:r>
              <a:rPr lang="ar-JO" sz="2000" dirty="0">
                <a:latin typeface="Alexandria" pitchFamily="2" charset="-78"/>
                <a:cs typeface="Alexandria" pitchFamily="2" charset="-78"/>
              </a:rPr>
              <a:t>تُستخدم في التحليل الإحصائي والتنبؤي والنمذجة. </a:t>
            </a:r>
          </a:p>
          <a:p>
            <a:pPr algn="r" rtl="1">
              <a:buNone/>
            </a:pPr>
            <a:r>
              <a:rPr lang="ar-JO" sz="2000" b="1" dirty="0">
                <a:latin typeface="Alexandria" pitchFamily="2" charset="-78"/>
                <a:cs typeface="Alexandria" pitchFamily="2" charset="-78"/>
              </a:rPr>
              <a:t>5. أدوات كشف الانتحال العلمي</a:t>
            </a:r>
          </a:p>
          <a:p>
            <a:pPr algn="r" rtl="1">
              <a:buFont typeface="Arial" panose="020B0604020202020204" pitchFamily="34" charset="0"/>
              <a:buChar char="•"/>
            </a:pPr>
            <a:r>
              <a:rPr lang="en-GB" sz="2000" dirty="0">
                <a:latin typeface="Alexandria" pitchFamily="2" charset="-78"/>
                <a:cs typeface="Alexandria" pitchFamily="2" charset="-78"/>
              </a:rPr>
              <a:t>Turnitin</a:t>
            </a:r>
            <a:br>
              <a:rPr lang="en-GB" sz="2000" dirty="0">
                <a:latin typeface="Alexandria" pitchFamily="2" charset="-78"/>
                <a:cs typeface="Alexandria" pitchFamily="2" charset="-78"/>
              </a:rPr>
            </a:br>
            <a:r>
              <a:rPr lang="ar-JO" sz="2000" dirty="0">
                <a:latin typeface="Alexandria" pitchFamily="2" charset="-78"/>
                <a:cs typeface="Alexandria" pitchFamily="2" charset="-78"/>
              </a:rPr>
              <a:t>تضمن أصالة البحث وتحمي من السرقة العلمية. </a:t>
            </a:r>
          </a:p>
          <a:p>
            <a:pPr algn="r" rtl="1">
              <a:buNone/>
            </a:pPr>
            <a:r>
              <a:rPr lang="ar-JO" sz="2000" b="1" dirty="0">
                <a:latin typeface="Alexandria" pitchFamily="2" charset="-78"/>
                <a:cs typeface="Alexandria" pitchFamily="2" charset="-78"/>
              </a:rPr>
              <a:t>6. أدوات تحليل النصوص والبيانات الضخمة</a:t>
            </a:r>
          </a:p>
          <a:p>
            <a:pPr algn="r" rtl="1">
              <a:buFont typeface="Arial" panose="020B0604020202020204" pitchFamily="34" charset="0"/>
              <a:buChar char="•"/>
            </a:pPr>
            <a:r>
              <a:rPr lang="ar-JO" sz="2000" dirty="0">
                <a:latin typeface="Alexandria" pitchFamily="2" charset="-78"/>
                <a:cs typeface="Alexandria" pitchFamily="2" charset="-78"/>
              </a:rPr>
              <a:t>مثل تقنيات </a:t>
            </a:r>
            <a:r>
              <a:rPr lang="ar-JO" sz="2000" b="1" dirty="0">
                <a:latin typeface="Alexandria" pitchFamily="2" charset="-78"/>
                <a:cs typeface="Alexandria" pitchFamily="2" charset="-78"/>
              </a:rPr>
              <a:t>معالجة اللغة الطبيعية (</a:t>
            </a:r>
            <a:r>
              <a:rPr lang="en-GB" sz="2000" b="1" dirty="0">
                <a:latin typeface="Alexandria" pitchFamily="2" charset="-78"/>
                <a:cs typeface="Alexandria" pitchFamily="2" charset="-78"/>
              </a:rPr>
              <a:t>NLP)</a:t>
            </a:r>
            <a:r>
              <a:rPr lang="en-GB" sz="2000" dirty="0">
                <a:latin typeface="Alexandria" pitchFamily="2" charset="-78"/>
                <a:cs typeface="Alexandria" pitchFamily="2" charset="-78"/>
              </a:rPr>
              <a:t> </a:t>
            </a:r>
            <a:r>
              <a:rPr lang="ar-JO" sz="2000" dirty="0">
                <a:latin typeface="Alexandria" pitchFamily="2" charset="-78"/>
                <a:cs typeface="Alexandria" pitchFamily="2" charset="-78"/>
              </a:rPr>
              <a:t>لتحليل الاستبيانات والمقابلات. </a:t>
            </a:r>
          </a:p>
        </p:txBody>
      </p:sp>
      <p:sp>
        <p:nvSpPr>
          <p:cNvPr id="11" name="TextBox 10">
            <a:extLst>
              <a:ext uri="{FF2B5EF4-FFF2-40B4-BE49-F238E27FC236}">
                <a16:creationId xmlns:a16="http://schemas.microsoft.com/office/drawing/2014/main" id="{A81A76DB-042A-FA72-8DFE-76C631FFDB74}"/>
              </a:ext>
            </a:extLst>
          </p:cNvPr>
          <p:cNvSpPr txBox="1"/>
          <p:nvPr/>
        </p:nvSpPr>
        <p:spPr>
          <a:xfrm>
            <a:off x="2288406" y="434291"/>
            <a:ext cx="6097604" cy="369332"/>
          </a:xfrm>
          <a:prstGeom prst="rect">
            <a:avLst/>
          </a:prstGeom>
          <a:noFill/>
        </p:spPr>
        <p:txBody>
          <a:bodyPr wrap="square">
            <a:spAutoFit/>
          </a:bodyPr>
          <a:lstStyle/>
          <a:p>
            <a:pPr algn="r" rtl="1">
              <a:buNone/>
            </a:pPr>
            <a:r>
              <a:rPr lang="ar-JO" b="1" dirty="0"/>
              <a:t>ثانياً: أهم تطبيقات الذكاء الاصطناعي في البحث العلمي</a:t>
            </a:r>
          </a:p>
        </p:txBody>
      </p:sp>
    </p:spTree>
    <p:extLst>
      <p:ext uri="{BB962C8B-B14F-4D97-AF65-F5344CB8AC3E}">
        <p14:creationId xmlns:p14="http://schemas.microsoft.com/office/powerpoint/2010/main" val="42915932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53CC4E-0B37-7FF1-0286-15C05C0D07E6}"/>
            </a:ext>
          </a:extLst>
        </p:cNvPr>
        <p:cNvGrpSpPr/>
        <p:nvPr/>
      </p:nvGrpSpPr>
      <p:grpSpPr>
        <a:xfrm>
          <a:off x="0" y="0"/>
          <a:ext cx="0" cy="0"/>
          <a:chOff x="0" y="0"/>
          <a:chExt cx="0" cy="0"/>
        </a:xfrm>
      </p:grpSpPr>
      <p:sp>
        <p:nvSpPr>
          <p:cNvPr id="6" name="Google Shape;177;p7">
            <a:extLst>
              <a:ext uri="{FF2B5EF4-FFF2-40B4-BE49-F238E27FC236}">
                <a16:creationId xmlns:a16="http://schemas.microsoft.com/office/drawing/2014/main" id="{BFC51DD7-200F-8FD4-70ED-51C59D5ADCA9}"/>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65C46FC7-24E0-81C4-D79F-DDC314A48859}"/>
              </a:ext>
            </a:extLst>
          </p:cNvPr>
          <p:cNvSpPr/>
          <p:nvPr/>
        </p:nvSpPr>
        <p:spPr>
          <a:xfrm>
            <a:off x="702644" y="1057067"/>
            <a:ext cx="11420764" cy="507422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3" name="Rectangle 2">
            <a:extLst>
              <a:ext uri="{FF2B5EF4-FFF2-40B4-BE49-F238E27FC236}">
                <a16:creationId xmlns:a16="http://schemas.microsoft.com/office/drawing/2014/main" id="{80E7D5AE-5AE2-C569-42A0-B96874547478}"/>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518A668E-2E52-69FC-C273-99D29591E9A3}"/>
              </a:ext>
            </a:extLst>
          </p:cNvPr>
          <p:cNvSpPr txBox="1"/>
          <p:nvPr/>
        </p:nvSpPr>
        <p:spPr>
          <a:xfrm>
            <a:off x="625642" y="1210639"/>
            <a:ext cx="11290434" cy="4770537"/>
          </a:xfrm>
          <a:prstGeom prst="rect">
            <a:avLst/>
          </a:prstGeom>
          <a:noFill/>
        </p:spPr>
        <p:txBody>
          <a:bodyPr wrap="square">
            <a:spAutoFit/>
          </a:bodyPr>
          <a:lstStyle/>
          <a:p>
            <a:pPr algn="r" rtl="1">
              <a:buNone/>
            </a:pPr>
            <a:r>
              <a:rPr lang="ar-JO" sz="1600" dirty="0">
                <a:latin typeface="Alexandria" pitchFamily="2" charset="-78"/>
                <a:cs typeface="Alexandria" pitchFamily="2" charset="-78"/>
              </a:rPr>
              <a:t>يجب التأكيد على أن استخدام تقنيات الذكاء الاصطناعي في البحث العلمي ينبغي أن يتم </a:t>
            </a:r>
            <a:r>
              <a:rPr lang="ar-JO" sz="1600" b="1" dirty="0">
                <a:latin typeface="Alexandria" pitchFamily="2" charset="-78"/>
                <a:cs typeface="Alexandria" pitchFamily="2" charset="-78"/>
              </a:rPr>
              <a:t>تحت إشراف مباشر وواعٍ من الباحث</a:t>
            </a:r>
            <a:r>
              <a:rPr lang="ar-JO" sz="1600" dirty="0">
                <a:latin typeface="Alexandria" pitchFamily="2" charset="-78"/>
                <a:cs typeface="Alexandria" pitchFamily="2" charset="-78"/>
              </a:rPr>
              <a:t>، بحيث يبقى الذكاء الاصطناعي أداة مساندة لا بديلاً عن التفكير العلمي والتحليل البشري، فالاعتماد المفرط عليه قد يؤدي إلى إضعاف الأصالة العلمية وفقدان العمق النقدي الذي يُعد جوهر البحث الأكاديمي.</a:t>
            </a:r>
          </a:p>
          <a:p>
            <a:pPr algn="r" rtl="1">
              <a:buNone/>
            </a:pPr>
            <a:r>
              <a:rPr lang="ar-JO" sz="1600" dirty="0">
                <a:latin typeface="Alexandria" pitchFamily="2" charset="-78"/>
                <a:cs typeface="Alexandria" pitchFamily="2" charset="-78"/>
              </a:rPr>
              <a:t>وفي هذا السياق، ظهرت العديد من الأدوات التي تقيس نسبة استخدام الذكاء الاصطناعي في النصوص الأكاديمية، مثل </a:t>
            </a:r>
            <a:r>
              <a:rPr lang="en-GB" sz="1600" dirty="0">
                <a:latin typeface="Alexandria" pitchFamily="2" charset="-78"/>
                <a:cs typeface="Alexandria" pitchFamily="2" charset="-78"/>
              </a:rPr>
              <a:t>،Turnitin </a:t>
            </a:r>
            <a:r>
              <a:rPr lang="ar-JO" sz="1600" dirty="0">
                <a:latin typeface="Alexandria" pitchFamily="2" charset="-78"/>
                <a:cs typeface="Alexandria" pitchFamily="2" charset="-78"/>
              </a:rPr>
              <a:t>و</a:t>
            </a:r>
            <a:r>
              <a:rPr lang="en-GB" sz="1600" dirty="0" err="1">
                <a:latin typeface="Alexandria" pitchFamily="2" charset="-78"/>
                <a:cs typeface="Alexandria" pitchFamily="2" charset="-78"/>
              </a:rPr>
              <a:t>GPTZero</a:t>
            </a:r>
            <a:r>
              <a:rPr lang="en-GB" sz="1600" dirty="0">
                <a:latin typeface="Alexandria" pitchFamily="2" charset="-78"/>
                <a:cs typeface="Alexandria" pitchFamily="2" charset="-78"/>
              </a:rPr>
              <a:t> </a:t>
            </a:r>
            <a:r>
              <a:rPr lang="ar-JO" sz="1600" dirty="0">
                <a:latin typeface="Alexandria" pitchFamily="2" charset="-78"/>
                <a:cs typeface="Alexandria" pitchFamily="2" charset="-78"/>
              </a:rPr>
              <a:t>حيث تساعد هذه البرامج في التحقق من مدى اعتماد الباحث على المحتوى المُولَّد آليًا. وبناءً على التوجهات الأكاديمية الحديثة، يُوصى بألا تتجاوز نسبة استخدام الذكاء الاصطناعي في إعداد البحوث </a:t>
            </a:r>
            <a:r>
              <a:rPr lang="ar-JO" sz="1600" b="1" dirty="0">
                <a:latin typeface="Alexandria" pitchFamily="2" charset="-78"/>
                <a:cs typeface="Alexandria" pitchFamily="2" charset="-78"/>
              </a:rPr>
              <a:t>20% كحد أقصى</a:t>
            </a:r>
            <a:r>
              <a:rPr lang="ar-JO" sz="1600" dirty="0">
                <a:latin typeface="Alexandria" pitchFamily="2" charset="-78"/>
                <a:cs typeface="Alexandria" pitchFamily="2" charset="-78"/>
              </a:rPr>
              <a:t>، لضمان الحفاظ على أصالة العمل العلمي ومصداقيته.</a:t>
            </a:r>
          </a:p>
          <a:p>
            <a:pPr algn="r" rtl="1">
              <a:buNone/>
            </a:pPr>
            <a:endParaRPr lang="ar-JO" sz="1600" dirty="0">
              <a:latin typeface="Alexandria" pitchFamily="2" charset="-78"/>
              <a:cs typeface="Alexandria" pitchFamily="2" charset="-78"/>
            </a:endParaRPr>
          </a:p>
          <a:p>
            <a:pPr algn="r" rtl="1">
              <a:buNone/>
            </a:pPr>
            <a:r>
              <a:rPr lang="ar-JO" sz="1600" b="1" dirty="0">
                <a:latin typeface="Alexandria" pitchFamily="2" charset="-78"/>
                <a:cs typeface="Alexandria" pitchFamily="2" charset="-78"/>
              </a:rPr>
              <a:t>أما فيما يتعلق بأخلاقيات استخدام الذكاء الاصطناعي، فتتمثل في مجموعة من المبادئ الأساسية، أبرزها:</a:t>
            </a:r>
            <a:endParaRPr lang="ar-JO" sz="1600" dirty="0">
              <a:latin typeface="Alexandria" pitchFamily="2" charset="-78"/>
              <a:cs typeface="Alexandria" pitchFamily="2" charset="-78"/>
            </a:endParaRPr>
          </a:p>
          <a:p>
            <a:pPr marL="285750" indent="-285750" algn="r" rtl="1">
              <a:buFont typeface="Wingdings" panose="05000000000000000000" pitchFamily="2" charset="2"/>
              <a:buChar char="v"/>
            </a:pPr>
            <a:r>
              <a:rPr lang="ar-JO" sz="1600" dirty="0">
                <a:latin typeface="Alexandria" pitchFamily="2" charset="-78"/>
                <a:cs typeface="Alexandria" pitchFamily="2" charset="-78"/>
              </a:rPr>
              <a:t>الأمانة العلمية: عدم تقديم المحتوى المُولَّد بالذكاء الاصطناعي على أنه جهد بشري خالص دون مراجعة وتعديل. </a:t>
            </a:r>
          </a:p>
          <a:p>
            <a:pPr marL="285750" indent="-285750" algn="r" rtl="1">
              <a:buFont typeface="Wingdings" panose="05000000000000000000" pitchFamily="2" charset="2"/>
              <a:buChar char="v"/>
            </a:pPr>
            <a:r>
              <a:rPr lang="ar-JO" sz="1600" dirty="0">
                <a:latin typeface="Alexandria" pitchFamily="2" charset="-78"/>
                <a:cs typeface="Alexandria" pitchFamily="2" charset="-78"/>
              </a:rPr>
              <a:t>الشفافية: الإفصاح – عند الحاجة – عن استخدام أدوات الذكاء الاصطناعي في إعداد البحث. </a:t>
            </a:r>
          </a:p>
          <a:p>
            <a:pPr marL="285750" indent="-285750" algn="r" rtl="1">
              <a:buFont typeface="Wingdings" panose="05000000000000000000" pitchFamily="2" charset="2"/>
              <a:buChar char="v"/>
            </a:pPr>
            <a:r>
              <a:rPr lang="ar-JO" sz="1600" dirty="0">
                <a:latin typeface="Alexandria" pitchFamily="2" charset="-78"/>
                <a:cs typeface="Alexandria" pitchFamily="2" charset="-78"/>
              </a:rPr>
              <a:t>التحقق من الدقة: مراجعة المعلومات التي ينتجها الذكاء الاصطناعي والتأكد من صحتها من مصادر موثوقة. </a:t>
            </a:r>
          </a:p>
          <a:p>
            <a:pPr marL="285750" indent="-285750" algn="r" rtl="1">
              <a:buFont typeface="Wingdings" panose="05000000000000000000" pitchFamily="2" charset="2"/>
              <a:buChar char="v"/>
            </a:pPr>
            <a:r>
              <a:rPr lang="ar-JO" sz="1600" dirty="0">
                <a:latin typeface="Alexandria" pitchFamily="2" charset="-78"/>
                <a:cs typeface="Alexandria" pitchFamily="2" charset="-78"/>
              </a:rPr>
              <a:t>تجنب الانتحال العلمي: عدم استخدام الذكاء الاصطناعي لإعادة إنتاج محتوى منشور دون توثيق. </a:t>
            </a:r>
          </a:p>
          <a:p>
            <a:pPr marL="285750" indent="-285750" algn="r" rtl="1">
              <a:buFont typeface="Wingdings" panose="05000000000000000000" pitchFamily="2" charset="2"/>
              <a:buChar char="v"/>
            </a:pPr>
            <a:r>
              <a:rPr lang="ar-JO" sz="1600" dirty="0">
                <a:latin typeface="Alexandria" pitchFamily="2" charset="-78"/>
                <a:cs typeface="Alexandria" pitchFamily="2" charset="-78"/>
              </a:rPr>
              <a:t>الحفاظ على الخصوصية: عدم إدخال بيانات حساسة أو غير مصرح بها في أدوات الذكاء الاصطناعي. </a:t>
            </a:r>
          </a:p>
          <a:p>
            <a:pPr marL="285750" indent="-285750" algn="r" rtl="1">
              <a:buFont typeface="Wingdings" panose="05000000000000000000" pitchFamily="2" charset="2"/>
              <a:buChar char="v"/>
            </a:pPr>
            <a:r>
              <a:rPr lang="ar-JO" sz="1600" dirty="0">
                <a:latin typeface="Alexandria" pitchFamily="2" charset="-78"/>
                <a:cs typeface="Alexandria" pitchFamily="2" charset="-78"/>
              </a:rPr>
              <a:t>المسؤولية العلمية</a:t>
            </a:r>
            <a:r>
              <a:rPr lang="ar-JO" sz="1600" b="1" dirty="0">
                <a:latin typeface="Alexandria" pitchFamily="2" charset="-78"/>
                <a:cs typeface="Alexandria" pitchFamily="2" charset="-78"/>
              </a:rPr>
              <a:t>:</a:t>
            </a:r>
            <a:r>
              <a:rPr lang="ar-JO" sz="1600" dirty="0">
                <a:latin typeface="Alexandria" pitchFamily="2" charset="-78"/>
                <a:cs typeface="Alexandria" pitchFamily="2" charset="-78"/>
              </a:rPr>
              <a:t> يتحمل الباحث المسؤولية الكاملة عن جميع محتويات البحث، سواء تم إنتاجها ذاتيًا أو بمساعدة الذكاء الاصطناعي. </a:t>
            </a:r>
          </a:p>
          <a:p>
            <a:pPr algn="r" rtl="1">
              <a:buNone/>
            </a:pPr>
            <a:br>
              <a:rPr lang="ar-JO" sz="1600" dirty="0">
                <a:latin typeface="Alexandria" pitchFamily="2" charset="-78"/>
                <a:cs typeface="Alexandria" pitchFamily="2" charset="-78"/>
              </a:rPr>
            </a:br>
            <a:r>
              <a:rPr lang="ar-JO" sz="1600" dirty="0">
                <a:latin typeface="Alexandria" pitchFamily="2" charset="-78"/>
                <a:cs typeface="Alexandria" pitchFamily="2" charset="-78"/>
              </a:rPr>
              <a:t>يبقى الذكاء الاصطناعي وسيلة داعمة لتعزيز جودة البحث العلمي، وليس بديلاً عن الباحث، ويجب استخدامه ضمن حدود أخلاقية ومنهجية واضحة تضمن الحفاظ على نزاهة البحث وأصالته.</a:t>
            </a:r>
          </a:p>
        </p:txBody>
      </p:sp>
      <p:sp>
        <p:nvSpPr>
          <p:cNvPr id="8" name="TextBox 7">
            <a:extLst>
              <a:ext uri="{FF2B5EF4-FFF2-40B4-BE49-F238E27FC236}">
                <a16:creationId xmlns:a16="http://schemas.microsoft.com/office/drawing/2014/main" id="{96685E56-CF73-2BF2-46E3-C1AB28F87619}"/>
              </a:ext>
            </a:extLst>
          </p:cNvPr>
          <p:cNvSpPr txBox="1"/>
          <p:nvPr/>
        </p:nvSpPr>
        <p:spPr>
          <a:xfrm>
            <a:off x="967728" y="410301"/>
            <a:ext cx="8843919" cy="369332"/>
          </a:xfrm>
          <a:prstGeom prst="rect">
            <a:avLst/>
          </a:prstGeom>
          <a:noFill/>
        </p:spPr>
        <p:txBody>
          <a:bodyPr wrap="square">
            <a:spAutoFit/>
          </a:bodyPr>
          <a:lstStyle/>
          <a:p>
            <a:pPr algn="r" rtl="1">
              <a:buNone/>
            </a:pPr>
            <a:r>
              <a:rPr lang="ar-JO" sz="1800" b="1" dirty="0">
                <a:solidFill>
                  <a:srgbClr val="4472C4"/>
                </a:solidFill>
                <a:latin typeface="Alexandria" pitchFamily="2" charset="-78"/>
                <a:cs typeface="Alexandria" pitchFamily="2" charset="-78"/>
              </a:rPr>
              <a:t>ملاحظة منهجية وأخلاقية حول استخدام الذكاء الاصطناعي في البحث العلمي</a:t>
            </a:r>
            <a:endParaRPr lang="ar-JO" sz="1800" dirty="0">
              <a:solidFill>
                <a:srgbClr val="4472C4"/>
              </a:solidFill>
              <a:latin typeface="Alexandria" pitchFamily="2" charset="-78"/>
              <a:cs typeface="Alexandria" pitchFamily="2" charset="-78"/>
            </a:endParaRPr>
          </a:p>
        </p:txBody>
      </p:sp>
    </p:spTree>
    <p:extLst>
      <p:ext uri="{BB962C8B-B14F-4D97-AF65-F5344CB8AC3E}">
        <p14:creationId xmlns:p14="http://schemas.microsoft.com/office/powerpoint/2010/main" val="25118218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AF4B644-F1DB-A176-E8D1-8B6F4C8448E7}"/>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3" name="Google Shape;178;p7">
            <a:extLst>
              <a:ext uri="{FF2B5EF4-FFF2-40B4-BE49-F238E27FC236}">
                <a16:creationId xmlns:a16="http://schemas.microsoft.com/office/drawing/2014/main" id="{2705C36B-F9C8-F044-5751-7925E5C91E9B}"/>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4" name="TextBox 3">
            <a:extLst>
              <a:ext uri="{FF2B5EF4-FFF2-40B4-BE49-F238E27FC236}">
                <a16:creationId xmlns:a16="http://schemas.microsoft.com/office/drawing/2014/main" id="{FA9AAE7F-15C8-6B61-0DB0-37FE4F0A32F4}"/>
              </a:ext>
            </a:extLst>
          </p:cNvPr>
          <p:cNvSpPr txBox="1"/>
          <p:nvPr/>
        </p:nvSpPr>
        <p:spPr>
          <a:xfrm>
            <a:off x="3589087" y="298372"/>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الخاتمة</a:t>
            </a:r>
          </a:p>
        </p:txBody>
      </p:sp>
      <p:sp>
        <p:nvSpPr>
          <p:cNvPr id="7" name="مربع نص 6"/>
          <p:cNvSpPr txBox="1"/>
          <p:nvPr/>
        </p:nvSpPr>
        <p:spPr>
          <a:xfrm>
            <a:off x="1273481" y="1827223"/>
            <a:ext cx="10544174" cy="3466975"/>
          </a:xfrm>
          <a:prstGeom prst="rect">
            <a:avLst/>
          </a:prstGeom>
          <a:noFill/>
        </p:spPr>
        <p:txBody>
          <a:bodyPr wrap="square" rtlCol="1">
            <a:spAutoFit/>
          </a:bodyPr>
          <a:lstStyle/>
          <a:p>
            <a:pPr algn="r" rtl="1">
              <a:lnSpc>
                <a:spcPct val="200000"/>
              </a:lnSpc>
            </a:pPr>
            <a:r>
              <a:rPr lang="ar-JO" sz="1600" dirty="0">
                <a:latin typeface="Alexandria" pitchFamily="2" charset="-78"/>
                <a:cs typeface="Alexandria" pitchFamily="2" charset="-78"/>
              </a:rPr>
              <a:t>في ظل عصر المعرفة والمستحدثات التكنولوجية وجب الاهتمام بالبحث العلمي فهو يهدف</a:t>
            </a:r>
            <a:r>
              <a:rPr lang="ar-SA" sz="1600" dirty="0">
                <a:latin typeface="Alexandria" pitchFamily="2" charset="-78"/>
                <a:cs typeface="Alexandria" pitchFamily="2" charset="-78"/>
              </a:rPr>
              <a:t> أياً كان ميدانه </a:t>
            </a:r>
            <a:r>
              <a:rPr lang="ar-JO" sz="1600" dirty="0">
                <a:latin typeface="Alexandria" pitchFamily="2" charset="-78"/>
                <a:cs typeface="Alexandria" pitchFamily="2" charset="-78"/>
              </a:rPr>
              <a:t>هو</a:t>
            </a:r>
            <a:r>
              <a:rPr lang="ar-SA" sz="1600" dirty="0">
                <a:latin typeface="Alexandria" pitchFamily="2" charset="-78"/>
                <a:cs typeface="Alexandria" pitchFamily="2" charset="-78"/>
              </a:rPr>
              <a:t> تكوين المعرفة التي هي خلاصة التفكير العلمي، وإلى جانب تكوين المعرفة تبدو أهمية البحث العلمي في تنمية روح الاستنتاج العقلي وحضور البديهة وإذكاء روح البحث والابتكار، واكتشاف الظواهر الطبيعية ومحاولة فهمها بجانب تكوين الشخصية القادرة على التفكير المستقل كما تكمن أهمية البحث العلمي في أنه يساعد على إضافة المعلومات الجديدة ويساعد على إجراء التعديلات الجديدة للمعلومات السابلة بهدف استمرار تطورها</a:t>
            </a:r>
            <a:r>
              <a:rPr lang="ar-JO" sz="1600" dirty="0">
                <a:latin typeface="Alexandria" pitchFamily="2" charset="-78"/>
                <a:cs typeface="Alexandria" pitchFamily="2" charset="-78"/>
              </a:rPr>
              <a:t>.</a:t>
            </a:r>
          </a:p>
          <a:p>
            <a:pPr algn="r" rtl="1">
              <a:lnSpc>
                <a:spcPct val="200000"/>
              </a:lnSpc>
            </a:pPr>
            <a:r>
              <a:rPr lang="ar-SA" sz="1600" dirty="0">
                <a:latin typeface="Alexandria" pitchFamily="2" charset="-78"/>
                <a:cs typeface="Alexandria" pitchFamily="2" charset="-78"/>
              </a:rPr>
              <a:t> كما أنه يفيد في تصحيح المعلومات عن الكون الذي نعيش فيه وعن الظواهر التي نحياها، والبحث العلمي يفيد الإنسان في تلمي الحقائق التي يستفيد منها في حل المشاكل الاقتصادية والسياسية والاجتماعية </a:t>
            </a:r>
            <a:r>
              <a:rPr lang="ar-JO" sz="1600" dirty="0">
                <a:latin typeface="Alexandria" pitchFamily="2" charset="-78"/>
                <a:cs typeface="Alexandria" pitchFamily="2" charset="-78"/>
              </a:rPr>
              <a:t>.</a:t>
            </a:r>
            <a:endParaRPr lang="ar-JO" sz="16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0C4B839-074D-18A1-BA70-1E4F7E4DE384}"/>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Recorded Sound">
            <a:hlinkClick r:id="" action="ppaction://media"/>
            <a:extLst>
              <a:ext uri="{FF2B5EF4-FFF2-40B4-BE49-F238E27FC236}">
                <a16:creationId xmlns:a16="http://schemas.microsoft.com/office/drawing/2014/main" id="{D0582B70-5005-FFB9-E0A8-E90A674B0BA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61328" y="5915519"/>
            <a:ext cx="406400" cy="406400"/>
          </a:xfrm>
          <a:prstGeom prst="rect">
            <a:avLst/>
          </a:prstGeom>
        </p:spPr>
      </p:pic>
    </p:spTree>
    <p:extLst>
      <p:ext uri="{BB962C8B-B14F-4D97-AF65-F5344CB8AC3E}">
        <p14:creationId xmlns:p14="http://schemas.microsoft.com/office/powerpoint/2010/main" val="3445839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493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5D42B8B-2E12-4B35-C0AD-D6B4F17567B0}"/>
              </a:ext>
            </a:extLst>
          </p:cNvPr>
          <p:cNvSpPr/>
          <p:nvPr/>
        </p:nvSpPr>
        <p:spPr>
          <a:xfrm>
            <a:off x="0" y="2281459"/>
            <a:ext cx="12192000" cy="263731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627255" y="3429000"/>
            <a:ext cx="8110477" cy="461665"/>
          </a:xfrm>
          <a:prstGeom prst="rect">
            <a:avLst/>
          </a:prstGeom>
          <a:noFill/>
        </p:spPr>
        <p:txBody>
          <a:bodyPr wrap="square" rtlCol="0">
            <a:spAutoFit/>
          </a:bodyPr>
          <a:lstStyle/>
          <a:p>
            <a:pPr algn="ctr" rtl="1"/>
            <a:r>
              <a:rPr lang="ar-SA" sz="2400" b="1" dirty="0">
                <a:solidFill>
                  <a:schemeClr val="bg1"/>
                </a:solidFill>
                <a:latin typeface="Alexandria" pitchFamily="2" charset="-78"/>
                <a:cs typeface="Alexandria" pitchFamily="2" charset="-78"/>
              </a:rPr>
              <a:t>شكرا لاستماعكم ووفقكم الله لما يحبه ويرضاه   </a:t>
            </a:r>
          </a:p>
        </p:txBody>
      </p:sp>
      <p:pic>
        <p:nvPicPr>
          <p:cNvPr id="8" name="Picture 7" descr="A person sitting on a computer on a hourglass&#10;&#10;Description automatically generated">
            <a:extLst>
              <a:ext uri="{FF2B5EF4-FFF2-40B4-BE49-F238E27FC236}">
                <a16:creationId xmlns:a16="http://schemas.microsoft.com/office/drawing/2014/main" id="{F2622BBC-DBA7-B7C3-964C-0272E7ED0D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4705" y="2400843"/>
            <a:ext cx="2395367" cy="2458265"/>
          </a:xfrm>
          <a:prstGeom prst="rect">
            <a:avLst/>
          </a:prstGeom>
        </p:spPr>
      </p:pic>
      <p:sp>
        <p:nvSpPr>
          <p:cNvPr id="3" name="Rectangle 2">
            <a:extLst>
              <a:ext uri="{FF2B5EF4-FFF2-40B4-BE49-F238E27FC236}">
                <a16:creationId xmlns:a16="http://schemas.microsoft.com/office/drawing/2014/main" id="{E366516E-645F-863F-86BA-CC0DE63794DD}"/>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832949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6" name="Graphic 1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476138" y="6115256"/>
            <a:ext cx="2279266" cy="384052"/>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0AF35D1-59A7-4B07-910D-0996B731F963}" vid="{C4851501-65DF-4320-93CF-13B40A39690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C945ECD-499A-4BDF-9C65-97B6077364B5}"/>
</file>

<file path=customXml/itemProps2.xml><?xml version="1.0" encoding="utf-8"?>
<ds:datastoreItem xmlns:ds="http://schemas.openxmlformats.org/officeDocument/2006/customXml" ds:itemID="{F0648286-CE5B-4A96-9BF3-CC6D352978BB}"/>
</file>

<file path=customXml/itemProps3.xml><?xml version="1.0" encoding="utf-8"?>
<ds:datastoreItem xmlns:ds="http://schemas.openxmlformats.org/officeDocument/2006/customXml" ds:itemID="{1A4391F5-D36E-4B53-AF9A-1BC111D0BAD1}"/>
</file>

<file path=docProps/app.xml><?xml version="1.0" encoding="utf-8"?>
<Properties xmlns="http://schemas.openxmlformats.org/officeDocument/2006/extended-properties" xmlns:vt="http://schemas.openxmlformats.org/officeDocument/2006/docPropsVTypes">
  <TotalTime>13</TotalTime>
  <Words>4555</Words>
  <Application>Microsoft Office PowerPoint</Application>
  <PresentationFormat>Widescreen</PresentationFormat>
  <Paragraphs>199</Paragraphs>
  <Slides>40</Slides>
  <Notes>7</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Alexandria Black</vt:lpstr>
      <vt:lpstr>Arial</vt:lpstr>
      <vt:lpstr>Calibri</vt:lpstr>
      <vt:lpstr>Calibri Light</vt:lpstr>
      <vt:lpstr>Courier New</vt:lpstr>
      <vt:lpstr>Noto Sans Symbols</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Nour Affour</dc:creator>
  <cp:lastModifiedBy>AlaaEldmrat</cp:lastModifiedBy>
  <cp:revision>6</cp:revision>
  <dcterms:modified xsi:type="dcterms:W3CDTF">2026-07-28T09:15:57Z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