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9"/>
  </p:notesMasterIdLst>
  <p:sldIdLst>
    <p:sldId id="480" r:id="rId5"/>
    <p:sldId id="303" r:id="rId6"/>
    <p:sldId id="510" r:id="rId7"/>
    <p:sldId id="743" r:id="rId8"/>
    <p:sldId id="276" r:id="rId9"/>
    <p:sldId id="511" r:id="rId10"/>
    <p:sldId id="761" r:id="rId11"/>
    <p:sldId id="762" r:id="rId12"/>
    <p:sldId id="763" r:id="rId13"/>
    <p:sldId id="764" r:id="rId14"/>
    <p:sldId id="545" r:id="rId15"/>
    <p:sldId id="765" r:id="rId16"/>
    <p:sldId id="766" r:id="rId17"/>
    <p:sldId id="767" r:id="rId18"/>
    <p:sldId id="768" r:id="rId19"/>
    <p:sldId id="769" r:id="rId20"/>
    <p:sldId id="770" r:id="rId21"/>
    <p:sldId id="771" r:id="rId22"/>
    <p:sldId id="772" r:id="rId23"/>
    <p:sldId id="773" r:id="rId24"/>
    <p:sldId id="745" r:id="rId25"/>
    <p:sldId id="774" r:id="rId26"/>
    <p:sldId id="775" r:id="rId27"/>
    <p:sldId id="776" r:id="rId28"/>
    <p:sldId id="777" r:id="rId29"/>
    <p:sldId id="778" r:id="rId30"/>
    <p:sldId id="779" r:id="rId31"/>
    <p:sldId id="780" r:id="rId32"/>
    <p:sldId id="781" r:id="rId33"/>
    <p:sldId id="782" r:id="rId34"/>
    <p:sldId id="634" r:id="rId35"/>
    <p:sldId id="783" r:id="rId36"/>
    <p:sldId id="784" r:id="rId37"/>
    <p:sldId id="785" r:id="rId38"/>
    <p:sldId id="787" r:id="rId39"/>
    <p:sldId id="788" r:id="rId40"/>
    <p:sldId id="789" r:id="rId41"/>
    <p:sldId id="790" r:id="rId42"/>
    <p:sldId id="791" r:id="rId43"/>
    <p:sldId id="792" r:id="rId44"/>
    <p:sldId id="793" r:id="rId45"/>
    <p:sldId id="794" r:id="rId46"/>
    <p:sldId id="795" r:id="rId47"/>
    <p:sldId id="796" r:id="rId48"/>
    <p:sldId id="797" r:id="rId49"/>
    <p:sldId id="760" r:id="rId50"/>
    <p:sldId id="798" r:id="rId51"/>
    <p:sldId id="799" r:id="rId52"/>
    <p:sldId id="800" r:id="rId53"/>
    <p:sldId id="801" r:id="rId54"/>
    <p:sldId id="802" r:id="rId55"/>
    <p:sldId id="803" r:id="rId56"/>
    <p:sldId id="804" r:id="rId57"/>
    <p:sldId id="813" r:id="rId58"/>
    <p:sldId id="805" r:id="rId59"/>
    <p:sldId id="806" r:id="rId60"/>
    <p:sldId id="807" r:id="rId61"/>
    <p:sldId id="808" r:id="rId62"/>
    <p:sldId id="809" r:id="rId63"/>
    <p:sldId id="810" r:id="rId64"/>
    <p:sldId id="811" r:id="rId65"/>
    <p:sldId id="812" r:id="rId66"/>
    <p:sldId id="757" r:id="rId67"/>
    <p:sldId id="758" r:id="rId6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743"/>
            <p14:sldId id="276"/>
            <p14:sldId id="511"/>
            <p14:sldId id="761"/>
            <p14:sldId id="762"/>
            <p14:sldId id="763"/>
            <p14:sldId id="764"/>
            <p14:sldId id="545"/>
            <p14:sldId id="765"/>
            <p14:sldId id="766"/>
            <p14:sldId id="767"/>
            <p14:sldId id="768"/>
            <p14:sldId id="769"/>
            <p14:sldId id="770"/>
            <p14:sldId id="771"/>
            <p14:sldId id="772"/>
            <p14:sldId id="773"/>
            <p14:sldId id="745"/>
            <p14:sldId id="774"/>
            <p14:sldId id="775"/>
            <p14:sldId id="776"/>
            <p14:sldId id="777"/>
            <p14:sldId id="778"/>
            <p14:sldId id="779"/>
            <p14:sldId id="780"/>
            <p14:sldId id="781"/>
            <p14:sldId id="782"/>
            <p14:sldId id="634"/>
            <p14:sldId id="783"/>
            <p14:sldId id="784"/>
            <p14:sldId id="785"/>
            <p14:sldId id="787"/>
            <p14:sldId id="788"/>
            <p14:sldId id="789"/>
            <p14:sldId id="790"/>
            <p14:sldId id="791"/>
            <p14:sldId id="792"/>
            <p14:sldId id="793"/>
            <p14:sldId id="794"/>
            <p14:sldId id="795"/>
            <p14:sldId id="796"/>
            <p14:sldId id="797"/>
            <p14:sldId id="760"/>
            <p14:sldId id="798"/>
            <p14:sldId id="799"/>
            <p14:sldId id="800"/>
            <p14:sldId id="801"/>
            <p14:sldId id="802"/>
            <p14:sldId id="803"/>
            <p14:sldId id="804"/>
            <p14:sldId id="813"/>
            <p14:sldId id="805"/>
            <p14:sldId id="806"/>
            <p14:sldId id="807"/>
            <p14:sldId id="808"/>
            <p14:sldId id="809"/>
            <p14:sldId id="810"/>
            <p14:sldId id="811"/>
            <p14:sldId id="812"/>
            <p14:sldId id="757"/>
            <p14:sldId id="758"/>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4295" autoAdjust="0"/>
    <p:restoredTop sz="93738" autoAdjust="0"/>
  </p:normalViewPr>
  <p:slideViewPr>
    <p:cSldViewPr snapToGrid="0">
      <p:cViewPr varScale="1">
        <p:scale>
          <a:sx n="35" d="100"/>
          <a:sy n="35" d="100"/>
        </p:scale>
        <p:origin x="40" y="5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7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9645835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0870195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0530227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9516450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557554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7551419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9258537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17269147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6236364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46474239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5059717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74380416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6049982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8242597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3004155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6177708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07592514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324642109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19829114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09272618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1833637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2903678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32856454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5123638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03576373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96243428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67265237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54553819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27965883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10311618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187523645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78981579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87992811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38050090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250951723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8954055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247306569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88977474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74513744"/>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49</a:t>
            </a:fld>
            <a:endParaRPr lang="en-US"/>
          </a:p>
        </p:txBody>
      </p:sp>
    </p:spTree>
    <p:extLst>
      <p:ext uri="{BB962C8B-B14F-4D97-AF65-F5344CB8AC3E}">
        <p14:creationId xmlns:p14="http://schemas.microsoft.com/office/powerpoint/2010/main" val="91014099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357399878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51</a:t>
            </a:fld>
            <a:endParaRPr lang="en-US"/>
          </a:p>
        </p:txBody>
      </p:sp>
    </p:spTree>
    <p:extLst>
      <p:ext uri="{BB962C8B-B14F-4D97-AF65-F5344CB8AC3E}">
        <p14:creationId xmlns:p14="http://schemas.microsoft.com/office/powerpoint/2010/main" val="476207208"/>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52</a:t>
            </a:fld>
            <a:endParaRPr lang="en-US"/>
          </a:p>
        </p:txBody>
      </p:sp>
    </p:spTree>
    <p:extLst>
      <p:ext uri="{BB962C8B-B14F-4D97-AF65-F5344CB8AC3E}">
        <p14:creationId xmlns:p14="http://schemas.microsoft.com/office/powerpoint/2010/main" val="330962108"/>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118453880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1868521439"/>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333940117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75110201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1640010731"/>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58</a:t>
            </a:fld>
            <a:endParaRPr lang="en-US"/>
          </a:p>
        </p:txBody>
      </p:sp>
    </p:spTree>
    <p:extLst>
      <p:ext uri="{BB962C8B-B14F-4D97-AF65-F5344CB8AC3E}">
        <p14:creationId xmlns:p14="http://schemas.microsoft.com/office/powerpoint/2010/main" val="571798924"/>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59</a:t>
            </a:fld>
            <a:endParaRPr lang="en-US"/>
          </a:p>
        </p:txBody>
      </p:sp>
    </p:spTree>
    <p:extLst>
      <p:ext uri="{BB962C8B-B14F-4D97-AF65-F5344CB8AC3E}">
        <p14:creationId xmlns:p14="http://schemas.microsoft.com/office/powerpoint/2010/main" val="172431608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60</a:t>
            </a:fld>
            <a:endParaRPr lang="en-US"/>
          </a:p>
        </p:txBody>
      </p:sp>
    </p:spTree>
    <p:extLst>
      <p:ext uri="{BB962C8B-B14F-4D97-AF65-F5344CB8AC3E}">
        <p14:creationId xmlns:p14="http://schemas.microsoft.com/office/powerpoint/2010/main" val="443162072"/>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2588753648"/>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260493824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20643738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7651024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92586003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4" r:id="rId13"/>
    <p:sldLayoutId id="2147483665" r:id="rId14"/>
    <p:sldLayoutId id="2147483666" r:id="rId15"/>
    <p:sldLayoutId id="2147483667" r:id="rId16"/>
  </p:sldLayoutIdLst>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0.xml"/><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1.xml"/><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2.xml"/><Relationship Id="rId1" Type="http://schemas.openxmlformats.org/officeDocument/2006/relationships/slideLayout" Target="../slideLayouts/slideLayout12.xml"/></Relationships>
</file>

<file path=ppt/slides/_rels/slide5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3.xml"/><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4.xml"/><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5.xml"/><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6.xml"/><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7.xml"/><Relationship Id="rId1" Type="http://schemas.openxmlformats.org/officeDocument/2006/relationships/slideLayout" Target="../slideLayouts/slideLayout12.xml"/><Relationship Id="rId4" Type="http://schemas.openxmlformats.org/officeDocument/2006/relationships/image" Target="../media/image11.jpeg"/></Relationships>
</file>

<file path=ppt/slides/_rels/slide64.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slideLayout" Target="../slideLayouts/slideLayout14.xml"/><Relationship Id="rId7" Type="http://schemas.openxmlformats.org/officeDocument/2006/relationships/image" Target="../media/image15.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sp>
        <p:nvSpPr>
          <p:cNvPr id="30" name="TextBox 29"/>
          <p:cNvSpPr txBox="1"/>
          <p:nvPr/>
        </p:nvSpPr>
        <p:spPr>
          <a:xfrm>
            <a:off x="2233921" y="3869360"/>
            <a:ext cx="1938833" cy="461665"/>
          </a:xfrm>
          <a:prstGeom prst="rect">
            <a:avLst/>
          </a:prstGeom>
          <a:noFill/>
        </p:spPr>
        <p:txBody>
          <a:bodyPr wrap="square" rtlCol="0">
            <a:spAutoFit/>
          </a:bodyPr>
          <a:lstStyle/>
          <a:p>
            <a:pPr algn="ctr" rtl="1"/>
            <a:r>
              <a:rPr lang="ar-EG" sz="2400" b="1" dirty="0">
                <a:latin typeface="Alexandria" charset="0"/>
                <a:cs typeface="Alexandria" charset="0"/>
              </a:rPr>
              <a:t>د. آيـة عيـّاد</a:t>
            </a:r>
            <a:endParaRPr lang="en-US" sz="2400" b="1" dirty="0">
              <a:latin typeface="Alexandria" charset="0"/>
              <a:cs typeface="Alexandria" charset="0"/>
            </a:endParaRPr>
          </a:p>
        </p:txBody>
      </p:sp>
      <p:sp>
        <p:nvSpPr>
          <p:cNvPr id="31" name="TextBox 30"/>
          <p:cNvSpPr txBox="1"/>
          <p:nvPr/>
        </p:nvSpPr>
        <p:spPr>
          <a:xfrm>
            <a:off x="1385808" y="2336979"/>
            <a:ext cx="3526928" cy="769441"/>
          </a:xfrm>
          <a:prstGeom prst="rect">
            <a:avLst/>
          </a:prstGeom>
          <a:noFill/>
        </p:spPr>
        <p:txBody>
          <a:bodyPr wrap="none" rtlCol="0">
            <a:spAutoFit/>
          </a:bodyPr>
          <a:lstStyle/>
          <a:p>
            <a:pPr algn="r" rtl="1"/>
            <a:r>
              <a:rPr lang="ar-EG" sz="4400" b="1" dirty="0">
                <a:solidFill>
                  <a:srgbClr val="00B0F0"/>
                </a:solidFill>
                <a:latin typeface="Alexandria" charset="0"/>
                <a:cs typeface="Alexandria" charset="0"/>
              </a:rPr>
              <a:t>إدارة الأزمات</a:t>
            </a:r>
            <a:endParaRPr lang="en-US" sz="4400" b="1" dirty="0">
              <a:solidFill>
                <a:srgbClr val="00B0F0"/>
              </a:solidFill>
              <a:latin typeface="Alexandria" charset="0"/>
              <a:cs typeface="Alexandria" charset="0"/>
            </a:endParaRPr>
          </a:p>
        </p:txBody>
      </p:sp>
      <p:sp>
        <p:nvSpPr>
          <p:cNvPr id="34" name="Rectangle: Rounded Corners 33"/>
          <p:cNvSpPr/>
          <p:nvPr/>
        </p:nvSpPr>
        <p:spPr>
          <a:xfrm>
            <a:off x="337633" y="5929382"/>
            <a:ext cx="379257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bg1"/>
                </a:solidFill>
                <a:latin typeface="Alexandria" charset="0"/>
                <a:cs typeface="Alexandria" charset="0"/>
              </a:rPr>
              <a:t>المحاضرة العاشرة</a:t>
            </a:r>
            <a:endParaRPr lang="en-US" sz="2800" b="1" dirty="0">
              <a:solidFill>
                <a:schemeClr val="bg1"/>
              </a:solidFill>
              <a:latin typeface="Alexandria" charset="0"/>
              <a:cs typeface="Alexandria" charset="0"/>
            </a:endParaRPr>
          </a:p>
        </p:txBody>
      </p:sp>
      <p:sp>
        <p:nvSpPr>
          <p:cNvPr id="46" name="TextBox 45"/>
          <p:cNvSpPr txBox="1"/>
          <p:nvPr/>
        </p:nvSpPr>
        <p:spPr>
          <a:xfrm>
            <a:off x="354240" y="5093966"/>
            <a:ext cx="3759363" cy="707886"/>
          </a:xfrm>
          <a:prstGeom prst="rect">
            <a:avLst/>
          </a:prstGeom>
          <a:noFill/>
        </p:spPr>
        <p:txBody>
          <a:bodyPr wrap="none" rtlCol="0">
            <a:spAutoFit/>
          </a:bodyPr>
          <a:lstStyle/>
          <a:p>
            <a:pPr algn="r" rtl="1"/>
            <a:r>
              <a:rPr lang="en-US" sz="2000" dirty="0">
                <a:latin typeface="Alexandria" charset="0"/>
                <a:cs typeface="Alexandria" charset="0"/>
              </a:rPr>
              <a:t>PRL</a:t>
            </a:r>
            <a:r>
              <a:rPr lang="en-GB" sz="2000" dirty="0">
                <a:latin typeface="Alexandria" charset="0"/>
                <a:cs typeface="Alexandria" charset="0"/>
              </a:rPr>
              <a:t> </a:t>
            </a:r>
            <a:r>
              <a:rPr lang="en-US" sz="2000" dirty="0">
                <a:latin typeface="Alexandria" charset="0"/>
                <a:cs typeface="Alexandria" charset="0"/>
              </a:rPr>
              <a:t>6</a:t>
            </a:r>
            <a:r>
              <a:rPr lang="en-GB" sz="2000" dirty="0">
                <a:latin typeface="Alexandria" charset="0"/>
                <a:cs typeface="Alexandria" charset="0"/>
              </a:rPr>
              <a:t>3</a:t>
            </a:r>
            <a:r>
              <a:rPr lang="en-US" sz="2000" dirty="0">
                <a:latin typeface="Alexandria" charset="0"/>
                <a:cs typeface="Alexandria" charset="0"/>
              </a:rPr>
              <a:t>1</a:t>
            </a:r>
            <a:endParaRPr lang="ar-EG" sz="2000" dirty="0">
              <a:latin typeface="Alexandria" charset="0"/>
              <a:cs typeface="Alexandria" charset="0"/>
            </a:endParaRPr>
          </a:p>
          <a:p>
            <a:pPr algn="r" rtl="1"/>
            <a:r>
              <a:rPr lang="ar-EG" sz="2000" dirty="0">
                <a:latin typeface="Alexandria" charset="0"/>
                <a:cs typeface="Alexandria" charset="0"/>
              </a:rPr>
              <a:t>برنامج ماجستير العلاقات العامة</a:t>
            </a:r>
            <a:endParaRPr lang="en-US" sz="2000"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rtl="1"/>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6072" y="2810134"/>
            <a:ext cx="3526928" cy="769441"/>
          </a:xfrm>
          <a:prstGeom prst="rect">
            <a:avLst/>
          </a:prstGeom>
          <a:noFill/>
        </p:spPr>
        <p:txBody>
          <a:bodyPr wrap="none" rtlCol="0">
            <a:spAutoFit/>
          </a:bodyPr>
          <a:lstStyle/>
          <a:p>
            <a:pPr algn="ctr" rtl="1"/>
            <a:r>
              <a:rPr lang="ar-EG" sz="4400" b="1" dirty="0">
                <a:solidFill>
                  <a:srgbClr val="00B0F0"/>
                </a:solidFill>
                <a:latin typeface="Alexandria" charset="0"/>
                <a:cs typeface="Alexandria" charset="0"/>
              </a:rPr>
              <a:t>إدارة الأزمات</a:t>
            </a:r>
          </a:p>
        </p:txBody>
      </p:sp>
      <p:sp>
        <p:nvSpPr>
          <p:cNvPr id="10" name="Rectangle: Rounded Corners 9"/>
          <p:cNvSpPr/>
          <p:nvPr/>
        </p:nvSpPr>
        <p:spPr>
          <a:xfrm>
            <a:off x="6887770" y="4123338"/>
            <a:ext cx="3955550"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dirty="0">
                <a:solidFill>
                  <a:schemeClr val="tx1"/>
                </a:solidFill>
                <a:latin typeface="Alexandria" charset="0"/>
                <a:cs typeface="Alexandria" charset="0"/>
              </a:rPr>
              <a:t>المحاضرة العاشرة</a:t>
            </a:r>
          </a:p>
        </p:txBody>
      </p:sp>
      <p:sp>
        <p:nvSpPr>
          <p:cNvPr id="11" name="TextBox 10"/>
          <p:cNvSpPr txBox="1"/>
          <p:nvPr/>
        </p:nvSpPr>
        <p:spPr>
          <a:xfrm>
            <a:off x="6370224" y="4802552"/>
            <a:ext cx="3759362" cy="707886"/>
          </a:xfrm>
          <a:prstGeom prst="rect">
            <a:avLst/>
          </a:prstGeom>
          <a:noFill/>
        </p:spPr>
        <p:txBody>
          <a:bodyPr wrap="none" rtlCol="0">
            <a:spAutoFit/>
          </a:bodyPr>
          <a:lstStyle/>
          <a:p>
            <a:pPr algn="r" rtl="1"/>
            <a:r>
              <a:rPr lang="en-US" sz="2000" dirty="0">
                <a:latin typeface="Alexandria" charset="0"/>
                <a:cs typeface="Alexandria" charset="0"/>
              </a:rPr>
              <a:t>PRL 631</a:t>
            </a:r>
          </a:p>
          <a:p>
            <a:pPr algn="ctr" rtl="1"/>
            <a:r>
              <a:rPr lang="ar-EG" sz="2000" dirty="0">
                <a:latin typeface="Alexandria" charset="0"/>
                <a:cs typeface="Alexandria" charset="0"/>
              </a:rPr>
              <a:t>برنامج ماجستير العلاقات العامة</a:t>
            </a:r>
          </a:p>
        </p:txBody>
      </p:sp>
      <p:sp>
        <p:nvSpPr>
          <p:cNvPr id="12" name="TextBox 11"/>
          <p:cNvSpPr txBox="1"/>
          <p:nvPr/>
        </p:nvSpPr>
        <p:spPr>
          <a:xfrm>
            <a:off x="459185" y="6187539"/>
            <a:ext cx="4886463" cy="521970"/>
          </a:xfrm>
          <a:prstGeom prst="rect">
            <a:avLst/>
          </a:prstGeom>
          <a:noFill/>
        </p:spPr>
        <p:txBody>
          <a:bodyPr wrap="square" rtlCol="0">
            <a:spAutoFit/>
          </a:bodyPr>
          <a:lstStyle/>
          <a:p>
            <a:pPr algn="r" rtl="1"/>
            <a:r>
              <a:rPr lang="ar-EG" sz="2800" b="1" dirty="0">
                <a:solidFill>
                  <a:srgbClr val="00B0F0"/>
                </a:solidFill>
                <a:latin typeface="Alexandria" charset="0"/>
                <a:cs typeface="Alexandria" charset="0"/>
              </a:rPr>
              <a:t>د. آيـة عيـّاد</a:t>
            </a:r>
          </a:p>
        </p:txBody>
      </p:sp>
      <p:sp>
        <p:nvSpPr>
          <p:cNvPr id="13" name="TextBox 12"/>
          <p:cNvSpPr txBox="1"/>
          <p:nvPr/>
        </p:nvSpPr>
        <p:spPr>
          <a:xfrm>
            <a:off x="459185" y="5830966"/>
            <a:ext cx="4886463" cy="460375"/>
          </a:xfrm>
          <a:prstGeom prst="rect">
            <a:avLst/>
          </a:prstGeom>
          <a:noFill/>
        </p:spPr>
        <p:txBody>
          <a:bodyPr wrap="square" rtlCol="0">
            <a:spAutoFit/>
          </a:bodyPr>
          <a:lstStyle/>
          <a:p>
            <a:pPr algn="r" rtl="1"/>
            <a:r>
              <a:rPr lang="ar-EG" sz="2400" dirty="0">
                <a:solidFill>
                  <a:srgbClr val="00B0F0"/>
                </a:solidFill>
                <a:latin typeface="Alexandria" charset="0"/>
                <a:cs typeface="Alexandria" charset="0"/>
              </a:rPr>
              <a:t>إعداد:</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r" rtl="1"/>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46843" y="3111330"/>
            <a:ext cx="4836682"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0" y="908189"/>
            <a:ext cx="12192000" cy="461665"/>
          </a:xfrm>
          <a:prstGeom prst="rect">
            <a:avLst/>
          </a:prstGeom>
          <a:noFill/>
        </p:spPr>
        <p:txBody>
          <a:bodyPr wrap="square" rtlCol="0">
            <a:spAutoFit/>
          </a:bodyPr>
          <a:lstStyle/>
          <a:p>
            <a:pPr algn="ctr" rtl="1"/>
            <a:r>
              <a:rPr lang="ar-EG" sz="2400" b="1" dirty="0">
                <a:solidFill>
                  <a:srgbClr val="00B0F0"/>
                </a:solidFill>
                <a:latin typeface="Alexandria" charset="0"/>
                <a:cs typeface="Alexandria" charset="0"/>
              </a:rPr>
              <a:t>إدارة الأزمات في عصر </a:t>
            </a:r>
            <a:r>
              <a:rPr lang="ar-EG" sz="2400" b="1" dirty="0" err="1">
                <a:solidFill>
                  <a:srgbClr val="00B0F0"/>
                </a:solidFill>
                <a:latin typeface="Alexandria" charset="0"/>
                <a:cs typeface="Alexandria" charset="0"/>
              </a:rPr>
              <a:t>الرقمنة</a:t>
            </a:r>
            <a:r>
              <a:rPr lang="ar-EG" sz="2400" b="1" dirty="0">
                <a:solidFill>
                  <a:srgbClr val="00B0F0"/>
                </a:solidFill>
                <a:latin typeface="Alexandria" charset="0"/>
                <a:cs typeface="Alexandria" charset="0"/>
              </a:rPr>
              <a:t> والذكاء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579120" y="1466032"/>
            <a:ext cx="11301705" cy="3190040"/>
          </a:xfrm>
          <a:prstGeom prst="rect">
            <a:avLst/>
          </a:prstGeom>
          <a:noFill/>
        </p:spPr>
        <p:txBody>
          <a:bodyPr wrap="square" rtlCol="0">
            <a:spAutoFit/>
          </a:bodyPr>
          <a:lstStyle/>
          <a:p>
            <a:pPr algn="just" rtl="1">
              <a:lnSpc>
                <a:spcPct val="150000"/>
              </a:lnSpc>
              <a:spcBef>
                <a:spcPts val="600"/>
              </a:spcBef>
              <a:spcAft>
                <a:spcPts val="1200"/>
              </a:spcAft>
            </a:pPr>
            <a:r>
              <a:rPr lang="ar-EG" sz="2000" b="1" dirty="0">
                <a:latin typeface="Alexandria" charset="0"/>
                <a:cs typeface="Alexandria" charset="0"/>
              </a:rPr>
              <a:t>مرحبًا بكم في المحاضرة العاشرة من مقرر "إدارة الأزمات"</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استعرضنا في المحاضرة التاسعة موضوع قياس وتقييم الأداء والتعلم من الأزمات، بدءًا من أهمية التقييم والقياس في إدارة الأزمات، وآليات تحديد مؤشرات الأداء الرئيسية</a:t>
            </a:r>
            <a:r>
              <a:rPr lang="en-GB" sz="1600" dirty="0">
                <a:latin typeface="Alexandria" charset="0"/>
                <a:cs typeface="Alexandria" charset="0"/>
              </a:rPr>
              <a:t>KPIs </a:t>
            </a:r>
            <a:r>
              <a:rPr lang="ar-EG" sz="1600" dirty="0">
                <a:latin typeface="Alexandria" charset="0"/>
                <a:cs typeface="Alexandria" charset="0"/>
              </a:rPr>
              <a:t> لحملات العلاقات العامة في الأزمات، وطرق تقييم فعالية إدارة الأزمات في العلاقات العامة، إلى استخدام البيانات والتحليلات لتوجيه استراتيجيات إدارة الأزمات في العلاقات العامة </a:t>
            </a:r>
          </a:p>
          <a:p>
            <a:pPr marL="285750" indent="-285750" algn="just" rtl="1">
              <a:lnSpc>
                <a:spcPct val="150000"/>
              </a:lnSpc>
              <a:spcBef>
                <a:spcPts val="600"/>
              </a:spcBef>
              <a:spcAft>
                <a:spcPts val="1200"/>
              </a:spcAft>
              <a:buFont typeface="Arial" panose="020B0604020202020204" pitchFamily="34" charset="0"/>
              <a:buChar char="•"/>
            </a:pPr>
            <a:r>
              <a:rPr lang="ar-EG" sz="1600" dirty="0">
                <a:latin typeface="Alexandria" charset="0"/>
                <a:cs typeface="Alexandria" charset="0"/>
              </a:rPr>
              <a:t>ونتناول في المحاضرة العاشرة موضوع إدارة الأزمات في عصر </a:t>
            </a:r>
            <a:r>
              <a:rPr lang="ar-EG" sz="1600" dirty="0" err="1">
                <a:latin typeface="Alexandria" charset="0"/>
                <a:cs typeface="Alexandria" charset="0"/>
              </a:rPr>
              <a:t>الرقمنة</a:t>
            </a:r>
            <a:r>
              <a:rPr lang="ar-EG" sz="1600" dirty="0">
                <a:latin typeface="Alexandria" charset="0"/>
                <a:cs typeface="Alexandria" charset="0"/>
              </a:rPr>
              <a:t> والذكاء الاصطناعي، بدءًا من فهم الأزمات الرقمية، ودور الذكاء الاصطناعي في إدارة الأزمات، والتحديات التي تواجه استخدام الذكاء الاصطناعي في إدارة الأزمات، واستراتيجيات دمج الذكاء الاصطناعي في خطط إدارة الأزمات، إلى دراسة حالة: إدارة أزمة إلكترونية باستخدام الذكاء الاصطناعي.</a:t>
            </a:r>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050" name="Picture 2" descr="Crisis Management: Learn How to Weather Any Storm in Business">
            <a:extLst>
              <a:ext uri="{FF2B5EF4-FFF2-40B4-BE49-F238E27FC236}">
                <a16:creationId xmlns:a16="http://schemas.microsoft.com/office/drawing/2014/main" id="{BEBA1BE7-713E-6B9C-54BC-3DE6047763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1860" y="4622900"/>
            <a:ext cx="11301705" cy="2145324"/>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a:p>
        </p:txBody>
      </p:sp>
      <p:sp>
        <p:nvSpPr>
          <p:cNvPr id="23" name="Rectangle: Rounded Corners 22"/>
          <p:cNvSpPr/>
          <p:nvPr/>
        </p:nvSpPr>
        <p:spPr>
          <a:xfrm>
            <a:off x="7679764" y="1024386"/>
            <a:ext cx="4128422" cy="52682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5" name="Rectangle: Rounded Corners 24"/>
          <p:cNvSpPr/>
          <p:nvPr/>
        </p:nvSpPr>
        <p:spPr>
          <a:xfrm>
            <a:off x="1133108" y="2023720"/>
            <a:ext cx="7949247"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1400" dirty="0"/>
          </a:p>
        </p:txBody>
      </p:sp>
      <p:sp>
        <p:nvSpPr>
          <p:cNvPr id="2" name="TextBox 1"/>
          <p:cNvSpPr txBox="1"/>
          <p:nvPr/>
        </p:nvSpPr>
        <p:spPr>
          <a:xfrm>
            <a:off x="9264625" y="6292631"/>
            <a:ext cx="2616200" cy="338554"/>
          </a:xfrm>
          <a:prstGeom prst="rect">
            <a:avLst/>
          </a:prstGeom>
          <a:noFill/>
        </p:spPr>
        <p:txBody>
          <a:bodyPr wrap="square" rtlCol="0">
            <a:spAutoFit/>
          </a:bodyPr>
          <a:lstStyle/>
          <a:p>
            <a:pPr algn="just" rtl="1"/>
            <a:r>
              <a:rPr lang="en-US" sz="16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9AFD48-3090-1C21-C291-586D7730BF05}"/>
              </a:ext>
            </a:extLst>
          </p:cNvPr>
          <p:cNvSpPr txBox="1"/>
          <p:nvPr/>
        </p:nvSpPr>
        <p:spPr>
          <a:xfrm>
            <a:off x="1333001" y="1024386"/>
            <a:ext cx="6458782" cy="954107"/>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إدارة الأزمات في عصر </a:t>
            </a:r>
            <a:r>
              <a:rPr lang="ar-EG" sz="2800" b="1" dirty="0" err="1">
                <a:solidFill>
                  <a:srgbClr val="00B0F0"/>
                </a:solidFill>
                <a:latin typeface="Alexandria" charset="0"/>
                <a:cs typeface="Alexandria" charset="0"/>
              </a:rPr>
              <a:t>الرقمنة</a:t>
            </a:r>
            <a:r>
              <a:rPr lang="ar-EG" sz="2800" b="1" dirty="0">
                <a:solidFill>
                  <a:srgbClr val="00B0F0"/>
                </a:solidFill>
                <a:latin typeface="Alexandria" charset="0"/>
                <a:cs typeface="Alexandria" charset="0"/>
              </a:rPr>
              <a:t> والذكاء الاصطناعي</a:t>
            </a:r>
          </a:p>
        </p:txBody>
      </p:sp>
      <p:sp>
        <p:nvSpPr>
          <p:cNvPr id="11" name="TextBox 10">
            <a:extLst>
              <a:ext uri="{FF2B5EF4-FFF2-40B4-BE49-F238E27FC236}">
                <a16:creationId xmlns:a16="http://schemas.microsoft.com/office/drawing/2014/main" id="{5634C1C3-39A9-3EE6-9533-2C522BFDE83F}"/>
              </a:ext>
            </a:extLst>
          </p:cNvPr>
          <p:cNvSpPr txBox="1"/>
          <p:nvPr/>
        </p:nvSpPr>
        <p:spPr>
          <a:xfrm>
            <a:off x="1133108" y="2408463"/>
            <a:ext cx="7949247"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أولًا: </a:t>
            </a:r>
            <a:r>
              <a:rPr lang="ar-EG" sz="2000" b="1" dirty="0">
                <a:latin typeface="Alexandria" charset="0"/>
                <a:cs typeface="Alexandria" charset="0"/>
              </a:rPr>
              <a:t>الأزمات الرقمية</a:t>
            </a:r>
          </a:p>
        </p:txBody>
      </p:sp>
      <p:sp>
        <p:nvSpPr>
          <p:cNvPr id="12" name="TextBox 11">
            <a:extLst>
              <a:ext uri="{FF2B5EF4-FFF2-40B4-BE49-F238E27FC236}">
                <a16:creationId xmlns:a16="http://schemas.microsoft.com/office/drawing/2014/main" id="{C0C0904C-EB10-C00B-15EF-E32B0A1914B4}"/>
              </a:ext>
            </a:extLst>
          </p:cNvPr>
          <p:cNvSpPr txBox="1"/>
          <p:nvPr/>
        </p:nvSpPr>
        <p:spPr>
          <a:xfrm>
            <a:off x="1005276" y="3108185"/>
            <a:ext cx="8113398"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ثانيًا: </a:t>
            </a:r>
            <a:r>
              <a:rPr lang="ar-EG" sz="2000" b="1" dirty="0">
                <a:latin typeface="Alexandria" charset="0"/>
                <a:cs typeface="Alexandria" charset="0"/>
              </a:rPr>
              <a:t>دور الذكاء الاصطناعي في إدارة الأزمات</a:t>
            </a:r>
          </a:p>
        </p:txBody>
      </p:sp>
      <p:sp>
        <p:nvSpPr>
          <p:cNvPr id="13" name="TextBox 12">
            <a:extLst>
              <a:ext uri="{FF2B5EF4-FFF2-40B4-BE49-F238E27FC236}">
                <a16:creationId xmlns:a16="http://schemas.microsoft.com/office/drawing/2014/main" id="{FA25FE17-7784-105D-96ED-F3D4C5AD7599}"/>
              </a:ext>
            </a:extLst>
          </p:cNvPr>
          <p:cNvSpPr txBox="1"/>
          <p:nvPr/>
        </p:nvSpPr>
        <p:spPr>
          <a:xfrm>
            <a:off x="1202823" y="3807907"/>
            <a:ext cx="7897691"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ثالثًا: </a:t>
            </a:r>
            <a:r>
              <a:rPr lang="ar-EG" sz="2000" b="1" dirty="0">
                <a:latin typeface="Alexandria" charset="0"/>
                <a:cs typeface="Alexandria" charset="0"/>
              </a:rPr>
              <a:t>التحديات التي تواجه استخدام الذكاء الاصطناعي في إدارة الأزمات</a:t>
            </a:r>
          </a:p>
        </p:txBody>
      </p:sp>
      <p:sp>
        <p:nvSpPr>
          <p:cNvPr id="14" name="TextBox 13">
            <a:extLst>
              <a:ext uri="{FF2B5EF4-FFF2-40B4-BE49-F238E27FC236}">
                <a16:creationId xmlns:a16="http://schemas.microsoft.com/office/drawing/2014/main" id="{4FF846F0-E25E-FBF9-345D-9AB92D35F3D4}"/>
              </a:ext>
            </a:extLst>
          </p:cNvPr>
          <p:cNvSpPr txBox="1"/>
          <p:nvPr/>
        </p:nvSpPr>
        <p:spPr>
          <a:xfrm>
            <a:off x="968958" y="4760889"/>
            <a:ext cx="8113398" cy="400110"/>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رابعًا: </a:t>
            </a:r>
            <a:r>
              <a:rPr lang="ar-EG" sz="2000" b="1" dirty="0">
                <a:latin typeface="Alexandria" charset="0"/>
                <a:cs typeface="Alexandria" charset="0"/>
              </a:rPr>
              <a:t>استراتيجيات دمج الذكاء الاصطناعي في خطط إدارة الأزمات</a:t>
            </a:r>
          </a:p>
        </p:txBody>
      </p:sp>
      <p:pic>
        <p:nvPicPr>
          <p:cNvPr id="15" name="Picture Placeholder 8">
            <a:extLst>
              <a:ext uri="{FF2B5EF4-FFF2-40B4-BE49-F238E27FC236}">
                <a16:creationId xmlns:a16="http://schemas.microsoft.com/office/drawing/2014/main" id="{3416DB35-56F1-222A-96F1-7C30B21F5AAC}"/>
              </a:ext>
            </a:extLst>
          </p:cNvPr>
          <p:cNvPicPr>
            <a:picLocks noChangeAspect="1"/>
          </p:cNvPicPr>
          <p:nvPr/>
        </p:nvPicPr>
        <p:blipFill>
          <a:blip r:embed="rId3">
            <a:extLst>
              <a:ext uri="{28A0092B-C50C-407E-A947-70E740481C1C}">
                <a14:useLocalDpi xmlns:a14="http://schemas.microsoft.com/office/drawing/2010/main" val="0"/>
              </a:ext>
            </a:extLst>
          </a:blip>
          <a:srcRect l="3399" r="3399"/>
          <a:stretch>
            <a:fillRect/>
          </a:stretch>
        </p:blipFill>
        <p:spPr>
          <a:xfrm>
            <a:off x="8713103" y="545879"/>
            <a:ext cx="3564515" cy="6312121"/>
          </a:xfrm>
          <a:prstGeom prst="rect">
            <a:avLst/>
          </a:prstGeom>
        </p:spPr>
      </p:pic>
      <p:sp>
        <p:nvSpPr>
          <p:cNvPr id="4" name="TextBox 3">
            <a:extLst>
              <a:ext uri="{FF2B5EF4-FFF2-40B4-BE49-F238E27FC236}">
                <a16:creationId xmlns:a16="http://schemas.microsoft.com/office/drawing/2014/main" id="{3D59FE3A-778A-4B0F-8087-52FE715972D4}"/>
              </a:ext>
            </a:extLst>
          </p:cNvPr>
          <p:cNvSpPr txBox="1"/>
          <p:nvPr/>
        </p:nvSpPr>
        <p:spPr>
          <a:xfrm>
            <a:off x="1133108" y="5383644"/>
            <a:ext cx="7949248" cy="707886"/>
          </a:xfrm>
          <a:prstGeom prst="rect">
            <a:avLst/>
          </a:prstGeom>
          <a:noFill/>
        </p:spPr>
        <p:txBody>
          <a:bodyPr wrap="square" rtlCol="0">
            <a:spAutoFit/>
          </a:bodyPr>
          <a:lstStyle/>
          <a:p>
            <a:pPr algn="r" rtl="1"/>
            <a:r>
              <a:rPr lang="ar-EG" sz="2000" b="1" dirty="0">
                <a:solidFill>
                  <a:srgbClr val="00AEEF"/>
                </a:solidFill>
                <a:latin typeface="Alexandria" charset="0"/>
                <a:cs typeface="Alexandria" charset="0"/>
              </a:rPr>
              <a:t>خامسًا: </a:t>
            </a:r>
            <a:r>
              <a:rPr lang="ar-EG" sz="2000" b="1" dirty="0">
                <a:latin typeface="Alexandria" charset="0"/>
                <a:cs typeface="Alexandria" charset="0"/>
              </a:rPr>
              <a:t>دراسة حالة: إدارة أزمة إلكترونية باستخدام الذكاء الاصطناعي</a:t>
            </a:r>
          </a:p>
        </p:txBody>
      </p:sp>
    </p:spTree>
    <p:extLst>
      <p:ext uri="{BB962C8B-B14F-4D97-AF65-F5344CB8AC3E}">
        <p14:creationId xmlns:p14="http://schemas.microsoft.com/office/powerpoint/2010/main" val="55628825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sp>
        <p:nvSpPr>
          <p:cNvPr id="48" name="TextBox 47"/>
          <p:cNvSpPr txBox="1"/>
          <p:nvPr/>
        </p:nvSpPr>
        <p:spPr>
          <a:xfrm>
            <a:off x="942308" y="2370619"/>
            <a:ext cx="10100258"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أولًا: الأزمات الرقمية</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Emergency Response Planning: Effective Crisis Management - McTimothy  Associates">
            <a:extLst>
              <a:ext uri="{FF2B5EF4-FFF2-40B4-BE49-F238E27FC236}">
                <a16:creationId xmlns:a16="http://schemas.microsoft.com/office/drawing/2014/main" id="{08B2E3C5-0B5C-7A15-4610-2DE63FE93D5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794" y="3088236"/>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9450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70546" y="113613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1943178"/>
            <a:ext cx="8779171" cy="3095527"/>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effectLst/>
                <a:latin typeface="Calibri" panose="020F0502020204030204" pitchFamily="34" charset="0"/>
                <a:ea typeface="Calibri" panose="020F0502020204030204" pitchFamily="34" charset="0"/>
                <a:cs typeface="Alexandria" pitchFamily="2" charset="-78"/>
              </a:rPr>
              <a:t>1. ت</a:t>
            </a:r>
            <a:r>
              <a:rPr lang="ar-SA" sz="2200" b="1" kern="100" dirty="0">
                <a:solidFill>
                  <a:srgbClr val="00B0F0"/>
                </a:solidFill>
                <a:effectLst/>
                <a:latin typeface="Calibri" panose="020F0502020204030204" pitchFamily="34" charset="0"/>
                <a:ea typeface="Calibri" panose="020F0502020204030204" pitchFamily="34" charset="0"/>
                <a:cs typeface="Alexandria" pitchFamily="2" charset="-78"/>
              </a:rPr>
              <a:t>عريف الأزمات الرقمية</a:t>
            </a:r>
            <a:endParaRPr lang="en-GB" sz="2200" b="1" kern="100" dirty="0">
              <a:solidFill>
                <a:srgbClr val="00B0F0"/>
              </a:solidFill>
              <a:effectLst/>
              <a:latin typeface="Calibri" panose="020F0502020204030204" pitchFamily="34" charset="0"/>
              <a:ea typeface="Calibri" panose="020F0502020204030204" pitchFamily="34" charset="0"/>
              <a:cs typeface="Alexandria" pitchFamily="2" charset="-78"/>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kern="100" dirty="0">
                <a:effectLst/>
                <a:latin typeface="Calibri" panose="020F0502020204030204" pitchFamily="34" charset="0"/>
                <a:ea typeface="Calibri" panose="020F0502020204030204" pitchFamily="34" charset="0"/>
                <a:cs typeface="Alexandria" pitchFamily="2" charset="-78"/>
              </a:rPr>
              <a:t>الأزمات الرقمية هي تلك الأزمات التي تنشأ نتيجة لمشاكل تقنية أو أحداث مرتبطة </a:t>
            </a:r>
            <a:r>
              <a:rPr lang="ar-SA" kern="100" dirty="0" err="1">
                <a:effectLst/>
                <a:latin typeface="Calibri" panose="020F0502020204030204" pitchFamily="34" charset="0"/>
                <a:ea typeface="Calibri" panose="020F0502020204030204" pitchFamily="34" charset="0"/>
                <a:cs typeface="Alexandria" pitchFamily="2" charset="-78"/>
              </a:rPr>
              <a:t>بالرقمنة</a:t>
            </a:r>
            <a:r>
              <a:rPr lang="ar-SA" kern="100" dirty="0">
                <a:effectLst/>
                <a:latin typeface="Calibri" panose="020F0502020204030204" pitchFamily="34" charset="0"/>
                <a:ea typeface="Calibri" panose="020F0502020204030204" pitchFamily="34" charset="0"/>
                <a:cs typeface="Alexandria" pitchFamily="2" charset="-78"/>
              </a:rPr>
              <a:t>، مثل اختراقات البيانات، الأعطال التقنية، الهجمات الإلكترونية، أو فقدان البيانات.</a:t>
            </a:r>
            <a:endParaRPr lang="ar-EG" kern="100" dirty="0">
              <a:effectLst/>
              <a:latin typeface="Calibri" panose="020F0502020204030204" pitchFamily="34" charset="0"/>
              <a:ea typeface="Calibri" panose="020F0502020204030204" pitchFamily="34" charset="0"/>
              <a:cs typeface="Alexandria" pitchFamily="2" charset="-78"/>
            </a:endParaRPr>
          </a:p>
          <a:p>
            <a:pPr marL="342900" lvl="0" indent="-342900" algn="just" rtl="1">
              <a:lnSpc>
                <a:spcPct val="150000"/>
              </a:lnSpc>
              <a:spcBef>
                <a:spcPts val="600"/>
              </a:spcBef>
              <a:spcAft>
                <a:spcPts val="1200"/>
              </a:spcAft>
              <a:buSzPts val="1000"/>
              <a:buFont typeface="Symbol" panose="05050102010706020507" pitchFamily="18" charset="2"/>
              <a:buChar char=""/>
              <a:tabLst>
                <a:tab pos="457200" algn="l"/>
              </a:tabLst>
            </a:pPr>
            <a:r>
              <a:rPr lang="ar-SA" kern="100" dirty="0">
                <a:effectLst/>
                <a:latin typeface="Calibri" panose="020F0502020204030204" pitchFamily="34" charset="0"/>
                <a:ea typeface="Calibri" panose="020F0502020204030204" pitchFamily="34" charset="0"/>
                <a:cs typeface="Alexandria" pitchFamily="2" charset="-78"/>
              </a:rPr>
              <a:t>هذه الأزمات تتضمن مواقف غير متوقعة قد تؤدي إلى تعطيل العمليات الأساسية للمؤسسة وتعرض بياناتها للخطر.</a:t>
            </a:r>
            <a:endParaRPr lang="en-GB"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6030838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91555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5476" y="1544059"/>
            <a:ext cx="10375266" cy="4803687"/>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effectLst/>
                <a:latin typeface="Alexandria" pitchFamily="2" charset="-78"/>
                <a:ea typeface="Calibri" panose="020F0502020204030204" pitchFamily="34" charset="0"/>
                <a:cs typeface="Alexandria" pitchFamily="2" charset="-78"/>
              </a:rPr>
              <a:t>2. أنواع الأزمات الرقمية:</a:t>
            </a: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اختراقات البيانات</a:t>
            </a:r>
            <a:r>
              <a:rPr lang="en-GB" b="1" kern="100" dirty="0">
                <a:effectLst/>
                <a:latin typeface="Alexandria" pitchFamily="2" charset="-78"/>
                <a:ea typeface="Calibri" panose="020F0502020204030204" pitchFamily="34" charset="0"/>
                <a:cs typeface="Alexandria" pitchFamily="2" charset="-78"/>
              </a:rPr>
              <a:t>Data Breaches </a:t>
            </a:r>
            <a:r>
              <a:rPr lang="ar-EG" b="1"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حدوث تسريب أو سرقة للبيانات الحساسة من نظم المعلومات في المؤسسة.</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الهجمات الإلكترونية</a:t>
            </a:r>
            <a:r>
              <a:rPr lang="en-GB" b="1" kern="100" dirty="0">
                <a:effectLst/>
                <a:latin typeface="Alexandria" pitchFamily="2" charset="-78"/>
                <a:ea typeface="Calibri" panose="020F0502020204030204" pitchFamily="34" charset="0"/>
                <a:cs typeface="Alexandria" pitchFamily="2" charset="-78"/>
              </a:rPr>
              <a:t>Cyber Attacks </a:t>
            </a:r>
            <a:r>
              <a:rPr lang="ar-EG" b="1"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تشمل هجمات الفدية، والبرامج الخبيثة، وهجمات </a:t>
            </a:r>
            <a:r>
              <a:rPr lang="en-GB" kern="100" dirty="0">
                <a:effectLst/>
                <a:latin typeface="Alexandria" pitchFamily="2" charset="-78"/>
                <a:ea typeface="Calibri" panose="020F0502020204030204" pitchFamily="34" charset="0"/>
                <a:cs typeface="Alexandria" pitchFamily="2" charset="-78"/>
              </a:rPr>
              <a:t>DDoS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التي تهدف إلى تعطيل الخدمات الإلكترونية.</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الأعطال التقنية</a:t>
            </a:r>
            <a:r>
              <a:rPr lang="en-GB" b="1" kern="100" dirty="0">
                <a:effectLst/>
                <a:latin typeface="Alexandria" pitchFamily="2" charset="-78"/>
                <a:ea typeface="Calibri" panose="020F0502020204030204" pitchFamily="34" charset="0"/>
                <a:cs typeface="Alexandria" pitchFamily="2" charset="-78"/>
              </a:rPr>
              <a:t>Technical Failures </a:t>
            </a:r>
            <a:r>
              <a:rPr lang="ar-EG"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انقطاع الأنظمة أو فشل في البنية التحتية التقنية التي تدعم العمليات اليومية للمؤسسة.</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فقدان البيانات</a:t>
            </a:r>
            <a:r>
              <a:rPr lang="en-GB" b="1" kern="100" dirty="0">
                <a:effectLst/>
                <a:latin typeface="Alexandria" pitchFamily="2" charset="-78"/>
                <a:ea typeface="Calibri" panose="020F0502020204030204" pitchFamily="34" charset="0"/>
                <a:cs typeface="Alexandria" pitchFamily="2" charset="-78"/>
              </a:rPr>
              <a:t>Data Loss </a:t>
            </a:r>
            <a:r>
              <a:rPr lang="ar-EG" b="1" kern="100" dirty="0">
                <a:effectLst/>
                <a:latin typeface="Alexandria" pitchFamily="2" charset="-78"/>
                <a:ea typeface="Calibri" panose="020F0502020204030204" pitchFamily="34" charset="0"/>
                <a:cs typeface="Alexandria" pitchFamily="2" charset="-78"/>
              </a:rPr>
              <a:t>: </a:t>
            </a:r>
            <a:r>
              <a:rPr lang="ar-SA" kern="100" dirty="0">
                <a:effectLst/>
                <a:latin typeface="Alexandria" pitchFamily="2" charset="-78"/>
                <a:ea typeface="Calibri" panose="020F0502020204030204" pitchFamily="34" charset="0"/>
                <a:cs typeface="Alexandria" pitchFamily="2" charset="-78"/>
              </a:rPr>
              <a:t>فقدان البيانات بسبب عطل في النظام أو خطأ بشري، والذي يمكن أن يكون له تأثيرات سلبية على استمرارية العمل.</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9222344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105793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2078942"/>
            <a:ext cx="9582912" cy="3738780"/>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effectLst/>
                <a:latin typeface="Alexandria" pitchFamily="2" charset="-78"/>
                <a:ea typeface="Calibri" panose="020F0502020204030204" pitchFamily="34" charset="0"/>
                <a:cs typeface="Alexandria" pitchFamily="2" charset="-78"/>
              </a:rPr>
              <a:t>3. الاختلافات بين الأزمات الرقمية والأزمات التقليدية:</a:t>
            </a: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سرعة الانتشار: </a:t>
            </a:r>
            <a:r>
              <a:rPr lang="ar-SA" kern="100" dirty="0">
                <a:effectLst/>
                <a:latin typeface="Alexandria" pitchFamily="2" charset="-78"/>
                <a:ea typeface="Calibri" panose="020F0502020204030204" pitchFamily="34" charset="0"/>
                <a:cs typeface="Alexandria" pitchFamily="2" charset="-78"/>
              </a:rPr>
              <a:t>الأزمات الرقمية تنتشر بسرعة كبيرة، خاصة إذا تم استغلال وسائل التواصل الاجتماعي لنشر المعلومات، مما يجعل السيطرة عليها أكثر تحديًا.</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تأثيرها على الأعمال: </a:t>
            </a:r>
            <a:r>
              <a:rPr lang="ar-SA" kern="100" dirty="0">
                <a:effectLst/>
                <a:latin typeface="Alexandria" pitchFamily="2" charset="-78"/>
                <a:ea typeface="Calibri" panose="020F0502020204030204" pitchFamily="34" charset="0"/>
                <a:cs typeface="Alexandria" pitchFamily="2" charset="-78"/>
              </a:rPr>
              <a:t>الأزمات الرقمية يمكن أن تؤدي إلى خسائر مالية كبيرة، تقويض الثقة مع العملاء، وتعرض المؤسسة للمساءلة القانونية.</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البنية التحتية التقنية: </a:t>
            </a:r>
            <a:r>
              <a:rPr lang="ar-SA" kern="100" dirty="0">
                <a:effectLst/>
                <a:latin typeface="Alexandria" pitchFamily="2" charset="-78"/>
                <a:ea typeface="Calibri" panose="020F0502020204030204" pitchFamily="34" charset="0"/>
                <a:cs typeface="Alexandria" pitchFamily="2" charset="-78"/>
              </a:rPr>
              <a:t>تتطلب الأزمات الرقمية استجابة تقنية محددة مثل استعادة البيانات، تعزيز الأمن السيبراني، أو إصلاح الأنظمة المعطلة.</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5206974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105793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2078942"/>
            <a:ext cx="9582912" cy="3738780"/>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latin typeface="Alexandria" pitchFamily="2" charset="-78"/>
                <a:ea typeface="Calibri" panose="020F0502020204030204" pitchFamily="34" charset="0"/>
                <a:cs typeface="Alexandria" pitchFamily="2" charset="-78"/>
              </a:rPr>
              <a:t>4. </a:t>
            </a:r>
            <a:r>
              <a:rPr lang="ar-EG" sz="2200" b="1" kern="100" dirty="0">
                <a:solidFill>
                  <a:srgbClr val="00B0F0"/>
                </a:solidFill>
                <a:effectLst/>
                <a:latin typeface="Alexandria" pitchFamily="2" charset="-78"/>
                <a:ea typeface="Calibri" panose="020F0502020204030204" pitchFamily="34" charset="0"/>
                <a:cs typeface="Alexandria" pitchFamily="2" charset="-78"/>
              </a:rPr>
              <a:t>كيفية تأثير الأزمات الرقمية على المؤسسات:</a:t>
            </a: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سمعة المؤسسة: </a:t>
            </a:r>
            <a:r>
              <a:rPr lang="ar-SA" kern="100" dirty="0">
                <a:effectLst/>
                <a:latin typeface="Alexandria" pitchFamily="2" charset="-78"/>
                <a:ea typeface="Calibri" panose="020F0502020204030204" pitchFamily="34" charset="0"/>
                <a:cs typeface="Alexandria" pitchFamily="2" charset="-78"/>
              </a:rPr>
              <a:t>يمكن أن تتعرض سمعة المؤسسة لضرر كبير إذا لم تتعامل بسرعة وفعالية مع الأزمة الرقمية، مثل عدم القدرة على حماية بيانات العملاء.</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الاستمرارية التشغيلية: </a:t>
            </a:r>
            <a:r>
              <a:rPr lang="ar-SA" kern="100" dirty="0">
                <a:effectLst/>
                <a:latin typeface="Alexandria" pitchFamily="2" charset="-78"/>
                <a:ea typeface="Calibri" panose="020F0502020204030204" pitchFamily="34" charset="0"/>
                <a:cs typeface="Alexandria" pitchFamily="2" charset="-78"/>
              </a:rPr>
              <a:t>قد تتعطل العمليات الأساسية مما يؤدي إلى توقف الأعمال وخسارة الإيرادات.</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التبعات القانونية والتنظيمية: </a:t>
            </a:r>
            <a:r>
              <a:rPr lang="ar-SA" kern="100" dirty="0">
                <a:effectLst/>
                <a:latin typeface="Alexandria" pitchFamily="2" charset="-78"/>
                <a:ea typeface="Calibri" panose="020F0502020204030204" pitchFamily="34" charset="0"/>
                <a:cs typeface="Alexandria" pitchFamily="2" charset="-78"/>
              </a:rPr>
              <a:t>قد تواجه المؤسسة غرامات وعقوبات قانونية نتيجة فشلها في حماية البيانات أو التزامها بمعايير الأمن السيبراني.</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40794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105793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أولًا: الأزمات الرقمية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2078942"/>
            <a:ext cx="9582912" cy="3738780"/>
          </a:xfrm>
          <a:prstGeom prst="rect">
            <a:avLst/>
          </a:prstGeom>
          <a:noFill/>
        </p:spPr>
        <p:txBody>
          <a:bodyPr wrap="square" rtlCol="0">
            <a:spAutoFit/>
          </a:bodyPr>
          <a:lstStyle/>
          <a:p>
            <a:pPr lvl="0" algn="just" rtl="1">
              <a:lnSpc>
                <a:spcPct val="150000"/>
              </a:lnSpc>
              <a:spcBef>
                <a:spcPts val="600"/>
              </a:spcBef>
              <a:spcAft>
                <a:spcPts val="1200"/>
              </a:spcAft>
            </a:pPr>
            <a:r>
              <a:rPr lang="ar-EG" sz="2200" b="1" kern="100" dirty="0">
                <a:solidFill>
                  <a:srgbClr val="00B0F0"/>
                </a:solidFill>
                <a:latin typeface="Alexandria" pitchFamily="2" charset="-78"/>
                <a:ea typeface="Calibri" panose="020F0502020204030204" pitchFamily="34" charset="0"/>
                <a:cs typeface="Alexandria" pitchFamily="2" charset="-78"/>
              </a:rPr>
              <a:t>5. أهمية الاستعداد للأزمات الرقمية:</a:t>
            </a: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تطوير خطط طوارئ رقمية: </a:t>
            </a:r>
            <a:r>
              <a:rPr lang="ar-SA" kern="100" dirty="0">
                <a:effectLst/>
                <a:latin typeface="Alexandria" pitchFamily="2" charset="-78"/>
                <a:ea typeface="Calibri" panose="020F0502020204030204" pitchFamily="34" charset="0"/>
                <a:cs typeface="Alexandria" pitchFamily="2" charset="-78"/>
              </a:rPr>
              <a:t>تشمل الخطط التي تتناول كيفية التعامل مع الاختراقات الأمنية، وحماية البيانات، وضمان استمرارية الأعمال.</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التدريب والتوعية: </a:t>
            </a:r>
            <a:r>
              <a:rPr lang="ar-SA" kern="100" dirty="0">
                <a:effectLst/>
                <a:latin typeface="Alexandria" pitchFamily="2" charset="-78"/>
                <a:ea typeface="Calibri" panose="020F0502020204030204" pitchFamily="34" charset="0"/>
                <a:cs typeface="Alexandria" pitchFamily="2" charset="-78"/>
              </a:rPr>
              <a:t>تدريب الموظفين على كيفية التعامل مع الأزمات الرقمية وفهم الإجراءات التي يجب اتخاذها عند حدوثها.</a:t>
            </a:r>
            <a:endParaRPr lang="ar-EG"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spcAft>
                <a:spcPts val="1200"/>
              </a:spcAft>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التعاون مع الجهات المختصة: </a:t>
            </a:r>
            <a:r>
              <a:rPr lang="ar-SA" kern="100" dirty="0">
                <a:effectLst/>
                <a:latin typeface="Alexandria" pitchFamily="2" charset="-78"/>
                <a:ea typeface="Calibri" panose="020F0502020204030204" pitchFamily="34" charset="0"/>
                <a:cs typeface="Alexandria" pitchFamily="2" charset="-78"/>
              </a:rPr>
              <a:t>التنسيق مع خبراء الأمن السيبراني والجهات التنظيمية لضمان استجابة سريعة وفعالة.</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41009118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76819" y="1860659"/>
            <a:ext cx="11293642"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02</a:t>
            </a:r>
          </a:p>
        </p:txBody>
      </p:sp>
      <p:sp>
        <p:nvSpPr>
          <p:cNvPr id="48" name="TextBox 47"/>
          <p:cNvSpPr txBox="1"/>
          <p:nvPr/>
        </p:nvSpPr>
        <p:spPr>
          <a:xfrm>
            <a:off x="376819" y="2417924"/>
            <a:ext cx="11293642" cy="523220"/>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ثانيًا: دور الذكاء الاصطناعي في إدارة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Emergency Response Planning: Effective Crisis Management - McTimothy  Associates">
            <a:extLst>
              <a:ext uri="{FF2B5EF4-FFF2-40B4-BE49-F238E27FC236}">
                <a16:creationId xmlns:a16="http://schemas.microsoft.com/office/drawing/2014/main" id="{CD1E4474-2D7E-D845-9AEB-B3F4E01293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794" y="3240222"/>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28549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8228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1551816"/>
            <a:ext cx="9582912" cy="461594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تطبيقات الذكاء الاصطناعي في إدارة الأزمات:</a:t>
            </a:r>
          </a:p>
          <a:p>
            <a:pPr lvl="0" algn="just" rtl="1">
              <a:lnSpc>
                <a:spcPct val="150000"/>
              </a:lnSpc>
              <a:spcBef>
                <a:spcPts val="600"/>
              </a:spcBef>
              <a:spcAft>
                <a:spcPts val="1200"/>
              </a:spcAft>
            </a:pPr>
            <a:r>
              <a:rPr lang="ar-EG" sz="2400" b="1" kern="100" dirty="0">
                <a:solidFill>
                  <a:srgbClr val="00B0F0"/>
                </a:solidFill>
                <a:latin typeface="Alexandria" pitchFamily="2" charset="-78"/>
                <a:ea typeface="Calibri" panose="020F0502020204030204" pitchFamily="34" charset="0"/>
                <a:cs typeface="Alexandria" pitchFamily="2" charset="-78"/>
              </a:rPr>
              <a:t>1. التنبؤ والتحليل:</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تحليل البيانات الضخمة: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استخدام تقنيات الذكاء الاصطناعي لتحليل كميات هائلة من البيانات من مصادر مختلفة مثل وسائل التواصل الاجتماعي، الأخبار، وتقارير السوق لاكتشاف الأنماط التي قد تشير إلى أزمة محتملة.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التعلم الآلي يمكن أن يتعرف على الاتجاهات والأنماط السابقة التي كانت مرتبطة بأزمات، مما يسمح للمؤسسات بالتحضير لها بشكل أفضل.</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40079802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82284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1551816"/>
            <a:ext cx="9582912" cy="404655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تطبيقات الذكاء الاصطناعي في إدارة الأزمات:</a:t>
            </a:r>
          </a:p>
          <a:p>
            <a:pPr lvl="0" algn="just" rtl="1">
              <a:lnSpc>
                <a:spcPct val="150000"/>
              </a:lnSpc>
              <a:spcBef>
                <a:spcPts val="600"/>
              </a:spcBef>
              <a:spcAft>
                <a:spcPts val="1200"/>
              </a:spcAft>
            </a:pPr>
            <a:r>
              <a:rPr lang="ar-EG" sz="2400" b="1" kern="100" dirty="0">
                <a:solidFill>
                  <a:srgbClr val="00B0F0"/>
                </a:solidFill>
                <a:latin typeface="Alexandria" pitchFamily="2" charset="-78"/>
                <a:ea typeface="Calibri" panose="020F0502020204030204" pitchFamily="34" charset="0"/>
                <a:cs typeface="Alexandria" pitchFamily="2" charset="-78"/>
              </a:rPr>
              <a:t>1. التنبؤ والتحليل:</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التنبؤ بالأزمات:</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الذكاء الاصطناعي يمكن أن يساعد في التنبؤ بالأزمات قبل حدوثها من خلال نماذج التنبؤ التي تعتمد على البيانات الحالية والتاريخية.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يمكن للتطبيقات مثل الشبكات العصبية التنبؤية التعرف على إشارات مبكرة للهجمات الإلكترونية أو التغيرات في سلوك السوق.</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920252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714533" y="92964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352657" y="1668764"/>
            <a:ext cx="9582912" cy="404655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تطبيقات الذكاء الاصطناعي في إدارة الأزمات:</a:t>
            </a:r>
          </a:p>
          <a:p>
            <a:pPr lvl="0" algn="just" rtl="1">
              <a:lnSpc>
                <a:spcPct val="150000"/>
              </a:lnSpc>
              <a:spcBef>
                <a:spcPts val="600"/>
              </a:spcBef>
              <a:spcAft>
                <a:spcPts val="1200"/>
              </a:spcAft>
            </a:pPr>
            <a:r>
              <a:rPr lang="ar-EG" sz="2400" b="1" kern="100" dirty="0">
                <a:solidFill>
                  <a:srgbClr val="00B0F0"/>
                </a:solidFill>
                <a:latin typeface="Alexandria" pitchFamily="2" charset="-78"/>
                <a:ea typeface="Calibri" panose="020F0502020204030204" pitchFamily="34" charset="0"/>
                <a:cs typeface="Alexandria" pitchFamily="2" charset="-78"/>
              </a:rPr>
              <a:t>2. الاستجابة التلقائية:</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روبوتات الدردشة </a:t>
            </a:r>
            <a:r>
              <a:rPr lang="en-GB" sz="2000" b="1" kern="100" dirty="0">
                <a:effectLst/>
                <a:latin typeface="Alexandria" pitchFamily="2" charset="-78"/>
                <a:ea typeface="Calibri" panose="020F0502020204030204" pitchFamily="34" charset="0"/>
                <a:cs typeface="Alexandria" pitchFamily="2" charset="-78"/>
              </a:rPr>
              <a:t>Chatbots</a:t>
            </a:r>
            <a:r>
              <a:rPr lang="ar-EG" sz="2000" b="1" kern="100" dirty="0">
                <a:effectLst/>
                <a:latin typeface="Alexandria" pitchFamily="2" charset="-78"/>
                <a:ea typeface="Calibri" panose="020F0502020204030204" pitchFamily="34" charset="0"/>
                <a:cs typeface="Alexandria" pitchFamily="2" charset="-78"/>
              </a:rPr>
              <a:t>:</a:t>
            </a: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استخدام روبوتات الدردشة المدعومة بالذكاء الاصطناعي للإجابة على استفسارات الجمهور أثناء الأزمات، مما يخفف الضغط عن فرق العلاقات العامة ويضمن استجابة فورية.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هذه الأدوات يمكنها معالجة آلاف الطلبات في وقت واحد، مما يجعلها فعالة خلال فترات الذروة.</a:t>
            </a:r>
            <a:endParaRPr lang="en-GB"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0631600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99269" y="122145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541256" y="2090052"/>
            <a:ext cx="9109488" cy="34002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تطبيقات الذكاء الاصطناعي في إدارة الأزمات:</a:t>
            </a:r>
          </a:p>
          <a:p>
            <a:pPr lvl="0" algn="just" rtl="1">
              <a:lnSpc>
                <a:spcPct val="150000"/>
              </a:lnSpc>
              <a:spcBef>
                <a:spcPts val="600"/>
              </a:spcBef>
              <a:spcAft>
                <a:spcPts val="1200"/>
              </a:spcAft>
            </a:pPr>
            <a:r>
              <a:rPr lang="ar-EG" sz="2400" b="1" kern="100" dirty="0">
                <a:solidFill>
                  <a:srgbClr val="00B0F0"/>
                </a:solidFill>
                <a:latin typeface="Alexandria" pitchFamily="2" charset="-78"/>
                <a:ea typeface="Calibri" panose="020F0502020204030204" pitchFamily="34" charset="0"/>
                <a:cs typeface="Alexandria" pitchFamily="2" charset="-78"/>
              </a:rPr>
              <a:t>2. الاستجابة التلقائية:</a:t>
            </a:r>
          </a:p>
          <a:p>
            <a:pPr marL="342900" lvl="0" indent="-342900" algn="just" rtl="1">
              <a:lnSpc>
                <a:spcPct val="150000"/>
              </a:lnSpc>
              <a:spcBef>
                <a:spcPts val="600"/>
              </a:spcBef>
              <a:spcAft>
                <a:spcPts val="1200"/>
              </a:spcAft>
              <a:buFont typeface="Arial" panose="020B0604020202020204" pitchFamily="34" charset="0"/>
              <a:buChar char="•"/>
            </a:pPr>
            <a:r>
              <a:rPr lang="ar-SA" sz="2000" b="1" kern="100" dirty="0">
                <a:effectLst/>
                <a:latin typeface="Alexandria" pitchFamily="2" charset="-78"/>
                <a:ea typeface="Calibri" panose="020F0502020204030204" pitchFamily="34" charset="0"/>
                <a:cs typeface="Alexandria" pitchFamily="2" charset="-78"/>
              </a:rPr>
              <a:t>إدارة الأزمات التلقائية: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spcAft>
                <a:spcPts val="1200"/>
              </a:spcAft>
            </a:pPr>
            <a:r>
              <a:rPr lang="ar-SA" kern="100" dirty="0">
                <a:effectLst/>
                <a:latin typeface="Alexandria" pitchFamily="2" charset="-78"/>
                <a:ea typeface="Calibri" panose="020F0502020204030204" pitchFamily="34" charset="0"/>
                <a:cs typeface="Alexandria" pitchFamily="2" charset="-78"/>
              </a:rPr>
              <a:t>أنظمة الاستجابة التلقائية التي يمكن أن تفعّل البروتوكولات الخاصة بإدارة الأزمات عند اكتشاف حدث معين، مثل إغلاق الأنظمة المعرضة للخطر أو إرسال تنبيهات إلى الفرق المعنية.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24355953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412112"/>
            <a:ext cx="8998968" cy="501605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أمثلة واقعية على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التنبؤ بالهجمات الإلكترونية: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استخدام الذكاء الاصطناعي في البنوك للكشف المبكر عن الهجمات الإلكترونية.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يتم تطبيق أنظمة الذكاء الاصطناعي لتحليل البيانات المتعلقة بمحاولات الدخول غير المصرح بها والتغيرات غير العادية في حركة الشبكة للتنبؤ بالهجمات الإلكترونية قبل وقوعها.</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a:t>
            </a:r>
            <a:r>
              <a:rPr lang="ar-SA" kern="100" dirty="0">
                <a:effectLst/>
                <a:latin typeface="Alexandria" pitchFamily="2" charset="-78"/>
                <a:ea typeface="Calibri" panose="020F0502020204030204" pitchFamily="34" charset="0"/>
                <a:cs typeface="Alexandria" pitchFamily="2" charset="-78"/>
              </a:rPr>
              <a:t>: تمكين المؤسسات من اتخاذ خطوات استباقية لحماية أنظمتها وتقليل الأضرار المحتملة.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289150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540810"/>
            <a:ext cx="8998968" cy="4554388"/>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أمثلة واقعية على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إدارة الأزمات الصحية: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استخدام الذكاء الاصطناعي أثناء جائحة </a:t>
            </a:r>
            <a:r>
              <a:rPr lang="en-GB" sz="2000" b="1" kern="100" dirty="0">
                <a:effectLst/>
                <a:latin typeface="Alexandria" pitchFamily="2" charset="-78"/>
                <a:ea typeface="Calibri" panose="020F0502020204030204" pitchFamily="34" charset="0"/>
                <a:cs typeface="Alexandria" pitchFamily="2" charset="-78"/>
              </a:rPr>
              <a:t>COVID-19.</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مثل </a:t>
            </a:r>
            <a:r>
              <a:rPr lang="en-GB" kern="100" dirty="0">
                <a:effectLst/>
                <a:latin typeface="Alexandria" pitchFamily="2" charset="-78"/>
                <a:ea typeface="Calibri" panose="020F0502020204030204" pitchFamily="34" charset="0"/>
                <a:cs typeface="Alexandria" pitchFamily="2" charset="-78"/>
              </a:rPr>
              <a:t>IBM Watson </a:t>
            </a:r>
            <a:r>
              <a:rPr lang="ar-SA" kern="100" dirty="0">
                <a:effectLst/>
                <a:latin typeface="Alexandria" pitchFamily="2" charset="-78"/>
                <a:ea typeface="Calibri" panose="020F0502020204030204" pitchFamily="34" charset="0"/>
                <a:cs typeface="Alexandria" pitchFamily="2" charset="-78"/>
              </a:rPr>
              <a:t>تم استخدامها لتحليل البيانات الصحية وتقديم تنبؤات حول انتشار الفيروس، بالإضافة إلى تقديم توصيات للحكومات والمؤسسات الصحية.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a:t>
            </a:r>
            <a:r>
              <a:rPr lang="ar-SA" kern="100" dirty="0">
                <a:effectLst/>
                <a:latin typeface="Alexandria" pitchFamily="2" charset="-78"/>
                <a:ea typeface="Calibri" panose="020F0502020204030204" pitchFamily="34" charset="0"/>
                <a:cs typeface="Alexandria" pitchFamily="2" charset="-78"/>
              </a:rPr>
              <a:t>: تحسين الاستجابة للجائحة، توزيع الموارد بكفاءة، وتقليل انتشار الفيروس من خلال تحليل بيانات الاتصال والحركة.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94084372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796078"/>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588285"/>
            <a:ext cx="8998968" cy="4600618"/>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أمثلة واقعية على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3. التعامل مع الأزمات اللوجستية:</a:t>
            </a:r>
          </a:p>
          <a:p>
            <a:pPr lvl="0" algn="just" rtl="1">
              <a:lnSpc>
                <a:spcPct val="150000"/>
              </a:lnSpc>
              <a:spcBef>
                <a:spcPts val="600"/>
              </a:spcBef>
            </a:pPr>
            <a:r>
              <a:rPr lang="ar-SA" sz="2000" b="1" kern="100" dirty="0">
                <a:effectLst/>
                <a:latin typeface="Alexandria" pitchFamily="2" charset="-78"/>
                <a:ea typeface="Calibri" panose="020F0502020204030204" pitchFamily="34" charset="0"/>
                <a:cs typeface="Alexandria" pitchFamily="2" charset="-78"/>
              </a:rPr>
              <a:t>دراسة حالة: تطبيق الذكاء الاصطناعي في سلاسل التوريد خلال الكوارث الطبيعية.</a:t>
            </a:r>
            <a:endParaRPr lang="ar-EG" sz="2000"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قامت بعض الشركات بتطوير أنظمة تعتمد على الذكاء الاصطناعي لتحليل البيانات الواردة من مئات الموردين والمراكز اللوجستية لتحديد المواقع المحتملة للاختناق وتقديم بدائل في الوقت الحقيقي.</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الفوائد: </a:t>
            </a:r>
            <a:r>
              <a:rPr lang="ar-SA" kern="100" dirty="0">
                <a:effectLst/>
                <a:latin typeface="Alexandria" pitchFamily="2" charset="-78"/>
                <a:ea typeface="Calibri" panose="020F0502020204030204" pitchFamily="34" charset="0"/>
                <a:cs typeface="Alexandria" pitchFamily="2" charset="-78"/>
              </a:rPr>
              <a:t>تحسين مرونة سلاسل التوريد وتقليل تأثير الأزمات على العمليات التجارية.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14866598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2024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799303"/>
            <a:ext cx="8998968" cy="360028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ج. فوائد وتحديات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الفوائد:</a:t>
            </a: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السرعة والدقة</a:t>
            </a:r>
            <a:r>
              <a:rPr lang="ar-SA" kern="100" dirty="0">
                <a:effectLst/>
                <a:latin typeface="Alexandria" pitchFamily="2" charset="-78"/>
                <a:ea typeface="Calibri" panose="020F0502020204030204" pitchFamily="34" charset="0"/>
                <a:cs typeface="Alexandria" pitchFamily="2" charset="-78"/>
              </a:rPr>
              <a:t>: الذكاء الاصطناعي يمكن أن يعالج كميات هائلة من البيانات بسرعة ويقدم رؤى دقيقة، مما يساعد المؤسسات على اتخاذ قرارات أسرع وأكثر دقة.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التعامل مع الأزمات بشكل استباقي: </a:t>
            </a:r>
            <a:r>
              <a:rPr lang="ar-SA" kern="100" dirty="0">
                <a:effectLst/>
                <a:latin typeface="Alexandria" pitchFamily="2" charset="-78"/>
                <a:ea typeface="Calibri" panose="020F0502020204030204" pitchFamily="34" charset="0"/>
                <a:cs typeface="Alexandria" pitchFamily="2" charset="-78"/>
              </a:rPr>
              <a:t>من خلال التنبؤ بالأزمات وتحليل الأنماط، يمكن للذكاء الاصطناعي أن يساعد المؤسسات في اتخاذ إجراءات وقائية قبل تفاقم الأزمة.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05979607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ثانيًا: دور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698942"/>
            <a:ext cx="8998968" cy="45082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ج. فوائد وتحديات استخدام الذكاء الاصطناعي في إدارة الأزمات:</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التحديات:</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ا</a:t>
            </a:r>
            <a:r>
              <a:rPr lang="ar-SA" b="1" kern="100" dirty="0">
                <a:effectLst/>
                <a:latin typeface="Alexandria" pitchFamily="2" charset="-78"/>
                <a:ea typeface="Calibri" panose="020F0502020204030204" pitchFamily="34" charset="0"/>
                <a:cs typeface="Alexandria" pitchFamily="2" charset="-78"/>
              </a:rPr>
              <a:t>لاعتماد على البيانات: </a:t>
            </a:r>
            <a:r>
              <a:rPr lang="ar-SA" kern="100" dirty="0">
                <a:effectLst/>
                <a:latin typeface="Alexandria" pitchFamily="2" charset="-78"/>
                <a:ea typeface="Calibri" panose="020F0502020204030204" pitchFamily="34" charset="0"/>
                <a:cs typeface="Alexandria" pitchFamily="2" charset="-78"/>
              </a:rPr>
              <a:t>دقة التنبؤات والتحليلات تعتمد على جودة وكميات البيانات المتاحة.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التكلفة والبنية التحتية: </a:t>
            </a:r>
            <a:r>
              <a:rPr lang="ar-SA" kern="100" dirty="0">
                <a:effectLst/>
                <a:latin typeface="Alexandria" pitchFamily="2" charset="-78"/>
                <a:ea typeface="Calibri" panose="020F0502020204030204" pitchFamily="34" charset="0"/>
                <a:cs typeface="Alexandria" pitchFamily="2" charset="-78"/>
              </a:rPr>
              <a:t>تطبيق أنظمة الذكاء الاصطناعي قد يتطلب استثمارات كبيرة في التكنولوجيا والبنية التحتية.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b="1" kern="100" dirty="0">
                <a:effectLst/>
                <a:latin typeface="Alexandria" pitchFamily="2" charset="-78"/>
                <a:ea typeface="Calibri" panose="020F0502020204030204" pitchFamily="34" charset="0"/>
                <a:cs typeface="Alexandria" pitchFamily="2" charset="-78"/>
              </a:rPr>
              <a:t>الأخلاقيات والخصوصية: </a:t>
            </a:r>
            <a:r>
              <a:rPr lang="ar-SA" kern="100" dirty="0">
                <a:effectLst/>
                <a:latin typeface="Alexandria" pitchFamily="2" charset="-78"/>
                <a:ea typeface="Calibri" panose="020F0502020204030204" pitchFamily="34" charset="0"/>
                <a:cs typeface="Alexandria" pitchFamily="2" charset="-78"/>
              </a:rPr>
              <a:t>استخدام الذكاء الاصطناعي في تحليل البيانات الحساسة قد يثير قضايا أخلاقية تتعلق بالخصوصية واستخدام المعلومات الشخصية.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82410125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sp>
        <p:nvSpPr>
          <p:cNvPr id="48" name="TextBox 47"/>
          <p:cNvSpPr txBox="1"/>
          <p:nvPr/>
        </p:nvSpPr>
        <p:spPr>
          <a:xfrm>
            <a:off x="617280" y="2321861"/>
            <a:ext cx="10812720" cy="954107"/>
          </a:xfrm>
          <a:prstGeom prst="rect">
            <a:avLst/>
          </a:prstGeom>
          <a:noFill/>
        </p:spPr>
        <p:txBody>
          <a:bodyPr wrap="square" rtlCol="0">
            <a:spAutoFit/>
          </a:bodyPr>
          <a:lstStyle/>
          <a:p>
            <a:pPr algn="ctr" rtl="1"/>
            <a:r>
              <a:rPr lang="ar-EG" sz="2800" b="1" dirty="0">
                <a:solidFill>
                  <a:srgbClr val="00AEEF"/>
                </a:solidFill>
                <a:latin typeface="Alexandria" charset="0"/>
                <a:cs typeface="Alexandria" charset="0"/>
              </a:rPr>
              <a:t>ثالثًا: التحديات التي تواجه استخدام الذكاء الاصطناعي في إدارة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descr="Emergency Response Planning: Effective Crisis Management - McTimothy  Associates">
            <a:extLst>
              <a:ext uri="{FF2B5EF4-FFF2-40B4-BE49-F238E27FC236}">
                <a16:creationId xmlns:a16="http://schemas.microsoft.com/office/drawing/2014/main" id="{837C2D06-A7AA-5FAA-A595-CA3355AB8A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3026659"/>
            <a:ext cx="10487692" cy="2834368"/>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452881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698942"/>
            <a:ext cx="8998968" cy="395422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تحديات التعلم الآلي:</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تعتمد على البيانات السابقة لتعلم الأنماط والتنبؤ بالأزمات. ومع ذلك، قد تكون بعض الأزمات غير متوقعة تماماً، مما يجعل من الصعب على النظام التنبؤ بدقة.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إذا كانت البيانات المستخدمة في تدريب النظام محدودة أو غير شاملة، فإن دقة التنبؤات والتحليلات قد تتأثر بشكل كبير.</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7712508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49922" y="1698942"/>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دقة الذكاء الاصطناعي في التعلم والتحليل والتنبؤ:</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التحيز في البيانات:</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يمكن أن تتأثر نتائج الذكاء الاصطناعي بتحيزات موجودة في البيانات المستخدمة، مما قد يؤدي إلى استنتاجات غير دقيقة أو غير موضوعية.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على سبيل المثال، قد يؤدي التركيز على بيانات معينة مع تجاهل أخرى إلى نتائج غير متوازنة في توقعات الأزمات.</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5375532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7932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810765" y="2001144"/>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الاعتماد على البيانات:</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الكمية والجودة: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أنظمة الذكاء الاصطناعي تعتمد على توفر كميات كبيرة من البيانات الدقيقة والعالية الجودة. إذا كانت البيانات غير متاحة أو غير موثوقة، فقد يؤدي ذلك إلى تحليل غير دقيق.</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قد تواجه المؤسسات صعوبة في جمع البيانات الكافية في الوقت المناسب، مما يعيق قدرة الذكاء الاصطناعي على التنبؤ بالأزمات.</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2053481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9469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677190"/>
            <a:ext cx="8998968" cy="444666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التحديات التقنية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الاعتماد على البيانات:</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التكامل بين البيانات:</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التحدي الآخر يتمثل في كيفية تكامل البيانات من مصادر متعددة (مثل بيانات وسائل التواصل الاجتماعي، بيانات السوق، بيانات التشغيل الداخلي) بشكل فعال لتحقيق تحليل شامل ودقيق.</a:t>
            </a:r>
            <a:endParaRPr lang="ar-EG" kern="100" dirty="0">
              <a:effectLst/>
              <a:latin typeface="Alexandria" pitchFamily="2" charset="-78"/>
              <a:ea typeface="Calibri" panose="020F0502020204030204" pitchFamily="34" charset="0"/>
              <a:cs typeface="Alexandria" pitchFamily="2" charset="-78"/>
            </a:endParaRPr>
          </a:p>
          <a:p>
            <a:pPr marL="28575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التحديث المستمر للبيانات:</a:t>
            </a:r>
            <a:endParaRPr lang="ar-EG" b="1"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من الضروري تحديث البيانات باستمرار لضمان دقة تحليلات الذكاء الاصطناعي. البيانات القديمة أو غير المحدثة يمكن أن تؤدي إلى توقعات غير دقيقة.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9493784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947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902397"/>
            <a:ext cx="8998968" cy="409272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مخاوف بشأن استخدام الذكاء الاصطناعي في جمع البيانات وتحليلها:</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المراقبة والتدخل:</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يمكن أن يُنظر إلى استخدام الذكاء الاصطناعي في جمع البيانات على أنه تدخل في خصوصية الأفراد، خاصة إذا كانت هذه البيانات تشمل معلومات شخصية حساسة.</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القلق من أن يتم استخدام أدوات الذكاء الاصطناعي للمراقبة بدلاً من الاستجابة للأزمات، مما يثير قضايا أخلاقية حول حرية الأفراد وحقوقهم.</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8609816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39477"/>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1902397"/>
            <a:ext cx="8998968" cy="409272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مخاوف بشأن استخدام الذكاء الاصطناعي في جمع البيانات وتحليلها:</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الشفافية في معالجة البيانات:</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هناك حاجة لضمان أن معالجة البيانات من خلال أنظمة الذكاء الاصطناعي تتم بشفافية، وأن الأفراد المعنيين على علم بكيفية استخدام بياناتهم.</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قد يتطلب ذلك من المؤسسات اعتماد سياسات واضحة ومعلنة حول كيفية استخدام الذكاء الاصطناعي في إدارة الأزمات وحماية البيانات.</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6244157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4212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022086"/>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التحديات القانونية والتنظيمية: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هناك تحديات قانونية مرتبطة باستخدام الذكاء الاصطناعي، خاصة فيما يتعلق بحماية المعلومات الشخصية وفقاً للقوانين واللوائح المحلية والدولية مثل </a:t>
            </a:r>
            <a:r>
              <a:rPr lang="en-GB" kern="100" dirty="0">
                <a:effectLst/>
                <a:latin typeface="Alexandria" pitchFamily="2" charset="-78"/>
                <a:ea typeface="Calibri" panose="020F0502020204030204" pitchFamily="34" charset="0"/>
                <a:cs typeface="Alexandria" pitchFamily="2" charset="-78"/>
              </a:rPr>
              <a:t>GDPR.</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المؤسسات تحتاج إلى ضمان امتثالها لهذه القوانين عند استخدام الذكاء الاصطناعي في جمع وتحليل البيانات خلال الأزمات.</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4360489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4212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022086"/>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الاختراقات الأمنية: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الاعتماد على الأنظمة الرقمية قد يزيد من مخاطر الاختراقات الأمنية، حيث يمكن للمهاجمين استغلال الثغرات للوصول إلى البيانات الشخصية المخزنة.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على المؤسسات اتخاذ تدابير أمنية قوية لضمان حماية البيانات الحساسة من الاختراقات والهجمات السيبرانية.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5772890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34062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ثالثًا: التحديات التي تواجه استخدام الذكاء الاصطناعي في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291760"/>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الأخلاقيات والخصوصية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حماية المعلومات الشخصية: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إدارة البيانات المسروقة: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في حالة حدوث خرق للبيانات، يتعين على المؤسسات أن تكون جاهزة للتعامل مع تداعيات مثل هذه الحوادث، والتي قد تشمل استعادة الثقة العامة ومعالجة الأضرار الناتجة عن تسريب المعلومات.</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9647350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ar-EG" sz="4400" b="1" dirty="0">
                <a:solidFill>
                  <a:schemeClr val="bg1"/>
                </a:solidFill>
                <a:latin typeface="Alexandria" charset="0"/>
                <a:cs typeface="Alexandria" charset="0"/>
              </a:rPr>
              <a:t>04</a:t>
            </a:r>
            <a:endParaRPr lang="en-US" sz="4400" b="1" dirty="0">
              <a:solidFill>
                <a:schemeClr val="bg1"/>
              </a:solidFill>
              <a:latin typeface="Alexandria" charset="0"/>
              <a:cs typeface="Alexandria" charset="0"/>
            </a:endParaRPr>
          </a:p>
        </p:txBody>
      </p:sp>
      <p:sp>
        <p:nvSpPr>
          <p:cNvPr id="48" name="TextBox 47"/>
          <p:cNvSpPr txBox="1"/>
          <p:nvPr/>
        </p:nvSpPr>
        <p:spPr>
          <a:xfrm>
            <a:off x="762000" y="2648407"/>
            <a:ext cx="10668000" cy="954107"/>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رابعًا: استراتيجيات دمج الذكاء الاصطناعي في خطط إدارة الأزمات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156113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7797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63883" y="1905693"/>
            <a:ext cx="8998968" cy="395422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1. دمج الذكاء الاصطناعي في الخطط الشاملة لإدارة الأزمات:</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التخطيط الاستباقي:</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يمكن استخدام الذكاء الاصطناعي لتطوير سيناريوهات أزمات محتملة وتخطيط استجابات استباقية. من خلال تحليل البيانات الحالية والتنبؤات، يمكن للمؤسسات إعداد خطط متعددة تتناسب مع مختلف أنواع الأزمات.</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EG" kern="100" dirty="0">
                <a:effectLst/>
                <a:latin typeface="Alexandria" pitchFamily="2" charset="-78"/>
                <a:ea typeface="Calibri" panose="020F0502020204030204" pitchFamily="34" charset="0"/>
                <a:cs typeface="Alexandria" pitchFamily="2" charset="-78"/>
              </a:rPr>
              <a:t>يمكن لأنظمة الذكاء الاصطناعي أن تتيح التحليل السريع للبيانات الواردة أثناء الأزمة، مما يسمح باتخاذ قرارات سريعة ومستنيرة.</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9238474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177976"/>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63883" y="1905693"/>
            <a:ext cx="8998968" cy="395422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تعزيز المرونة والقدرة على التكيف:</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تطوير استراتيجيات مرنة: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المرونة هي جوهر أي استراتيجية فعالة لإدارة الأزمات. يجب أن تكون الخطط قادرة على التكيف مع المعلومات الجديدة والظروف المتغيرة، مما يتيح للمؤسسة تغيير مسارها بسرعة إذا لزم الأمر.</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EG" kern="100" dirty="0">
                <a:effectLst/>
                <a:latin typeface="Alexandria" pitchFamily="2" charset="-78"/>
                <a:ea typeface="Calibri" panose="020F0502020204030204" pitchFamily="34" charset="0"/>
                <a:cs typeface="Alexandria" pitchFamily="2" charset="-78"/>
              </a:rPr>
              <a:t>الاستفادة من الذكاء الاصطناعي لتحليل البيانات بشكل فوري يساعد في تعزيز المرونة من خلال تقديم توصيات مبنية على الأدلة حول أفضل مسار للعمل.</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87491010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473661"/>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320679"/>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تعزيز المرونة والقدرة على التكيف:</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المرونة في تخصيص الموارد:</a:t>
            </a:r>
            <a:endParaRPr lang="ar-EG" b="1" kern="100" dirty="0">
              <a:effectLst/>
              <a:latin typeface="Alexandria" pitchFamily="2" charset="-78"/>
              <a:ea typeface="Calibri" panose="020F0502020204030204" pitchFamily="34" charset="0"/>
              <a:cs typeface="Alexandria" pitchFamily="2" charset="-78"/>
            </a:endParaRPr>
          </a:p>
          <a:p>
            <a:pPr marL="285750" lvl="0" indent="-285750" algn="just" rtl="1">
              <a:lnSpc>
                <a:spcPct val="150000"/>
              </a:lnSpc>
              <a:spcBef>
                <a:spcPts val="600"/>
              </a:spcBef>
              <a:buFont typeface="Arial" panose="020B0604020202020204" pitchFamily="34" charset="0"/>
              <a:buChar char="•"/>
            </a:pPr>
            <a:r>
              <a:rPr lang="ar-SA" kern="100" dirty="0">
                <a:effectLst/>
                <a:latin typeface="Alexandria" pitchFamily="2" charset="-78"/>
                <a:ea typeface="Calibri" panose="020F0502020204030204" pitchFamily="34" charset="0"/>
                <a:cs typeface="Alexandria" pitchFamily="2" charset="-78"/>
              </a:rPr>
              <a:t>يمكن لأنظمة الذكاء الاصطناعي مساعدة المؤسسات على تخصيص الموارد بفعالية خلال الأزمات. من خلال تحليل البيانات حول التأثيرات المتغيرة للأزمة، يمكن للمؤسسات توجيه الموارد إلى المناطق الأكثر حاجة.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80675303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34062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136832"/>
            <a:ext cx="8998968" cy="353872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2. تكامل الذكاء الاصطناعي مع الاستراتيجيات القائمة:</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التوافق مع الأنظمة التقليدية:</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على الرغم من أن الذكاء الاصطناعي يمكن أن يقدم قيمة كبيرة، فإنه يجب أن يكون متكاملًا مع الأنظمة التقليدية لضمان أن الخطط متجانسة وقابلة للتنفيذ.</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EG" kern="100" dirty="0">
                <a:effectLst/>
                <a:latin typeface="Alexandria" pitchFamily="2" charset="-78"/>
                <a:ea typeface="Calibri" panose="020F0502020204030204" pitchFamily="34" charset="0"/>
                <a:cs typeface="Alexandria" pitchFamily="2" charset="-78"/>
              </a:rPr>
              <a:t>يمكن استخدام الذكاء الاصطناعي لتدعيم العمليات التقليدية بدلاً من استبدالها بالكامل، مما يعزز قدرة المؤسسات على إدارة الأزمات بكفاءة.</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933817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340629"/>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136832"/>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3. إدارة المخاطر المتعلقة بالذكاء الاصطناعي:</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تقليل الاعتماد المفرط:</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في حين أن الذكاء الاصطناعي يمكن أن يكون أداة قوية، إلا أن الاعتماد المفرط عليه قد يكون محفوفًا بالمخاطر. من المهم أن تكون هناك خطط بديلة قائمة على العوامل البشرية في حال فشل أنظمة الذكاء الاصطناعي أو تقديمها لتحليلات غير دقيقة.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10306970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26307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أ. تطوير استراتيجيات مرنة</a:t>
            </a:r>
          </a:p>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3. إدارة المخاطر المتعلقة بالذكاء الاصطناعي:</a:t>
            </a:r>
          </a:p>
          <a:p>
            <a:pPr marL="285750" lvl="0" indent="-285750" algn="just" rtl="1">
              <a:lnSpc>
                <a:spcPct val="150000"/>
              </a:lnSpc>
              <a:spcBef>
                <a:spcPts val="600"/>
              </a:spcBef>
              <a:buFont typeface="Arial" panose="020B0604020202020204" pitchFamily="34" charset="0"/>
              <a:buChar char="•"/>
            </a:pPr>
            <a:r>
              <a:rPr lang="ar-SA" b="1" kern="100" dirty="0">
                <a:effectLst/>
                <a:latin typeface="Alexandria" pitchFamily="2" charset="-78"/>
                <a:ea typeface="Calibri" panose="020F0502020204030204" pitchFamily="34" charset="0"/>
                <a:cs typeface="Alexandria" pitchFamily="2" charset="-78"/>
              </a:rPr>
              <a:t>مراجعة الاستراتيجيات بشكل دوري:</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يجب مراجعة وتحديث استراتيجيات إدارة الأزمات بشكل دوري لضمان تكامل الذكاء الاصطناعي بأفضل طريقة ممكنة، مع مراعاة التحسينات التكنولوجية والبيانات الجديدة.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7677271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أهمية تدريب الفرق:</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1. </a:t>
            </a:r>
            <a:r>
              <a:rPr lang="ar-SA" b="1" kern="100" dirty="0">
                <a:effectLst/>
                <a:latin typeface="Alexandria" pitchFamily="2" charset="-78"/>
                <a:ea typeface="Calibri" panose="020F0502020204030204" pitchFamily="34" charset="0"/>
                <a:cs typeface="Alexandria" pitchFamily="2" charset="-78"/>
              </a:rPr>
              <a:t>الجاهزية التكنولوجية:</a:t>
            </a:r>
            <a:endParaRPr lang="ar-EG" b="1"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يجب على المؤسسات أن تستثمر في تدريب فرق العمل على استخدام أدوات الذكاء الاصطناعي بفعالية. التدريب المناسب يزيد من جاهزية الفرق ويضمن استفادتهم الكاملة من الإمكانيات التي توفرها التكنولوجيا.</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9201795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أهمية تدريب الفرق:</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2. التفاعل مع التقنية:</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الفهم الجيد لكيفية عمل أنظمة الذكاء الاصطناعي يساعد الفرق على التفاعل مع التقنية بشكل أفضل. يتضمن ذلك فهم كيفية تفسير البيانات التي تقدمها أنظمة الذكاء الاصطناعي وكيفية اتخاذ القرارات المستنيرة بناءً عليها.</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09498453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26307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أهمية تدريب الفرق:</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3. التكامل بين الإنسان والآلة:</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التدريب يجب أن يركز على التكامل بين العنصر البشري والذكاء الاصطناعي. يمكن للمؤسسات تحقيق أفضل النتائج عندما يتم تعزيز الذكاء الاصطناعي بالخبرة البشرية.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131669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برامج التدريب المتخصصة:</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1. ورش العمل والندوات:</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تنظيم ورش عمل وندوات تدريبية للموظفين حول كيفية استخدام أنظمة الذكاء الاصطناعي في إدارة الأزمات. هذه الورش توفر فرصة للتفاعل المباشر مع التكنولوجيا وتطبيقها في سيناريوهات واقعية.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52040484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برامج التدريب المتخصصة:</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2. التدريب المستمر:</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نظرًا للتطور المستمر في تقنيات الذكاء الاصطناعي، يجب أن يكون التدريب مستمرًا. يمكن تحقيق ذلك من خلال برامج تطوير مهني مستمرة تهدف إلى إبقاء الفرق على اطلاع بأحدث المستجدات.</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61554919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26307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برامج التدريب المتخصصة:</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3. التدريب العملي:</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تقديم تدريبات عملية تساعد الفرق على تجربة الأدوات التكنولوجية في بيئات محاكاة للأزمات، مما يزيد من مستوى الثقة والكفاءة في استخدامها عند الحاجة الفعلية.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61985904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30462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بناء فرق متعددة التخصصات:</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1. التعاون بين الأقسام:</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لتفعيل استراتيجيات الذكاء الاصطناعي بنجاح، من الضروري وجود فرق عمل متعددة التخصصات تشمل خبراء في التكنولوجيا، إدارة الأزمات، والاتصال. هذا التكامل يسهم في تطبيق استراتيجيات أكثر فعالية.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35273121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539480"/>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رابعًا: استراتيجيات دمج الذكاء الاصطناعي في خطط إدارة الأزمات</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486754"/>
            <a:ext cx="8998968" cy="263078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ب. تدريب الفرق على استخدام الذكاء الاصطناعي</a:t>
            </a:r>
          </a:p>
          <a:p>
            <a:pPr marL="342900" lvl="0" indent="-342900" algn="just" rtl="1">
              <a:lnSpc>
                <a:spcPct val="150000"/>
              </a:lnSpc>
              <a:spcBef>
                <a:spcPts val="600"/>
              </a:spcBef>
              <a:buFont typeface="Arial" panose="020B0604020202020204" pitchFamily="34" charset="0"/>
              <a:buChar char="•"/>
            </a:pPr>
            <a:r>
              <a:rPr lang="ar-EG" sz="2400" b="1" kern="100" dirty="0">
                <a:solidFill>
                  <a:srgbClr val="00B0F0"/>
                </a:solidFill>
                <a:latin typeface="Alexandria" pitchFamily="2" charset="-78"/>
                <a:ea typeface="Calibri" panose="020F0502020204030204" pitchFamily="34" charset="0"/>
                <a:cs typeface="Alexandria" pitchFamily="2" charset="-78"/>
              </a:rPr>
              <a:t>بناء فرق متعددة التخصصات:</a:t>
            </a:r>
          </a:p>
          <a:p>
            <a:pPr lvl="0" algn="just" rtl="1">
              <a:lnSpc>
                <a:spcPct val="150000"/>
              </a:lnSpc>
              <a:spcBef>
                <a:spcPts val="600"/>
              </a:spcBef>
            </a:pPr>
            <a:r>
              <a:rPr lang="ar-EG" b="1" kern="100" dirty="0">
                <a:effectLst/>
                <a:latin typeface="Alexandria" pitchFamily="2" charset="-78"/>
                <a:ea typeface="Calibri" panose="020F0502020204030204" pitchFamily="34" charset="0"/>
                <a:cs typeface="Alexandria" pitchFamily="2" charset="-78"/>
              </a:rPr>
              <a:t>2. التنسيق المستمر:</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التنسيق المستمر بين الأقسام المختلفة يضمن أن جميع الجوانب المتعلقة بالأزمة تُدار بشكل متكامل وفعال، مع الاستفادة الكاملة من إمكانيات الذكاء الاصطناعي.</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56965495"/>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0659"/>
            <a:ext cx="10812720" cy="41952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p:cNvSpPr txBox="1"/>
          <p:nvPr/>
        </p:nvSpPr>
        <p:spPr>
          <a:xfrm>
            <a:off x="1161422" y="1134221"/>
            <a:ext cx="966228" cy="768350"/>
          </a:xfrm>
          <a:prstGeom prst="rect">
            <a:avLst/>
          </a:prstGeom>
          <a:noFill/>
        </p:spPr>
        <p:txBody>
          <a:bodyPr wrap="square" rtlCol="0">
            <a:spAutoFit/>
          </a:bodyPr>
          <a:lstStyle/>
          <a:p>
            <a:pPr algn="ctr"/>
            <a:r>
              <a:rPr lang="en-GB" sz="4400" b="1" dirty="0">
                <a:solidFill>
                  <a:schemeClr val="bg1"/>
                </a:solidFill>
                <a:latin typeface="Alexandria" charset="0"/>
                <a:cs typeface="Alexandria" charset="0"/>
              </a:rPr>
              <a:t>05</a:t>
            </a:r>
            <a:endParaRPr lang="en-US" sz="4400" b="1" dirty="0">
              <a:solidFill>
                <a:schemeClr val="bg1"/>
              </a:solidFill>
              <a:latin typeface="Alexandria" charset="0"/>
              <a:cs typeface="Alexandria" charset="0"/>
            </a:endParaRPr>
          </a:p>
        </p:txBody>
      </p:sp>
      <p:sp>
        <p:nvSpPr>
          <p:cNvPr id="48" name="TextBox 47"/>
          <p:cNvSpPr txBox="1"/>
          <p:nvPr/>
        </p:nvSpPr>
        <p:spPr>
          <a:xfrm>
            <a:off x="762000" y="2648407"/>
            <a:ext cx="10668000" cy="954107"/>
          </a:xfrm>
          <a:prstGeom prst="rect">
            <a:avLst/>
          </a:prstGeom>
          <a:noFill/>
        </p:spPr>
        <p:txBody>
          <a:bodyPr wrap="square" rtlCol="0">
            <a:spAutoFit/>
          </a:bodyPr>
          <a:lstStyle/>
          <a:p>
            <a:pPr algn="ctr"/>
            <a:r>
              <a:rPr lang="ar-EG" sz="2800" b="1" dirty="0">
                <a:solidFill>
                  <a:srgbClr val="00AEEF"/>
                </a:solidFill>
                <a:latin typeface="Alexandria" charset="0"/>
                <a:cs typeface="Alexandria" charset="0"/>
              </a:rPr>
              <a:t>خامسًا: دراسة حالة: إدارة أزمة إلكترونية باستخدام الذكاء الاصطناعي</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26" name="Picture 2" descr="52,612 Public Relations Images, Stock Photos, 3D objects ...">
            <a:extLst>
              <a:ext uri="{FF2B5EF4-FFF2-40B4-BE49-F238E27FC236}">
                <a16:creationId xmlns:a16="http://schemas.microsoft.com/office/drawing/2014/main" id="{37CD0B77-939A-F891-8CBD-76309AED281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6295"/>
          <a:stretch/>
        </p:blipFill>
        <p:spPr bwMode="auto">
          <a:xfrm>
            <a:off x="762000" y="3718638"/>
            <a:ext cx="10668000" cy="220396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249711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8362" y="9731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47612" y="1629313"/>
            <a:ext cx="8998968" cy="4631332"/>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دراسة حالة: شركة</a:t>
            </a:r>
            <a:r>
              <a:rPr lang="en-GB" sz="2400" b="1" kern="100" dirty="0">
                <a:solidFill>
                  <a:srgbClr val="00B0F0"/>
                </a:solidFill>
                <a:latin typeface="Alexandria" pitchFamily="2" charset="-78"/>
                <a:ea typeface="Calibri" panose="020F0502020204030204" pitchFamily="34" charset="0"/>
                <a:cs typeface="Alexandria" pitchFamily="2" charset="-78"/>
              </a:rPr>
              <a:t>Equifax </a:t>
            </a:r>
            <a:r>
              <a:rPr lang="ar-EG" sz="2400" b="1" kern="100" dirty="0">
                <a:solidFill>
                  <a:srgbClr val="00B0F0"/>
                </a:solidFill>
                <a:latin typeface="Alexandria" pitchFamily="2" charset="-78"/>
                <a:ea typeface="Calibri" panose="020F0502020204030204" pitchFamily="34" charset="0"/>
                <a:cs typeface="Alexandria" pitchFamily="2" charset="-78"/>
              </a:rPr>
              <a:t> واختراق البيانات باستخدام الذكاء الاصطناعي في إدارة الأزمة</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الشركة أو المؤسسة:</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شركة </a:t>
            </a:r>
            <a:r>
              <a:rPr lang="en-GB" kern="100" dirty="0">
                <a:effectLst/>
                <a:latin typeface="Alexandria" pitchFamily="2" charset="-78"/>
                <a:ea typeface="Calibri" panose="020F0502020204030204" pitchFamily="34" charset="0"/>
                <a:cs typeface="Alexandria" pitchFamily="2" charset="-78"/>
              </a:rPr>
              <a:t>Equifax، </a:t>
            </a:r>
            <a:r>
              <a:rPr lang="ar-SA" kern="100" dirty="0">
                <a:effectLst/>
                <a:latin typeface="Alexandria" pitchFamily="2" charset="-78"/>
                <a:ea typeface="Calibri" panose="020F0502020204030204" pitchFamily="34" charset="0"/>
                <a:cs typeface="Alexandria" pitchFamily="2" charset="-78"/>
              </a:rPr>
              <a:t>وهي واحدة من أكبر وكالات تقارير الائتمان في الولايات المتحدة.</a:t>
            </a:r>
            <a:endParaRPr lang="ar-EG" kern="100" dirty="0">
              <a:effectLst/>
              <a:latin typeface="Alexandria" pitchFamily="2" charset="-78"/>
              <a:ea typeface="Calibri" panose="020F0502020204030204" pitchFamily="34" charset="0"/>
              <a:cs typeface="Alexandria" pitchFamily="2" charset="-78"/>
            </a:endParaRPr>
          </a:p>
          <a:p>
            <a:pPr algn="just" rtl="1">
              <a:lnSpc>
                <a:spcPct val="150000"/>
              </a:lnSpc>
              <a:spcBef>
                <a:spcPts val="600"/>
              </a:spcBef>
            </a:pPr>
            <a:r>
              <a:rPr lang="ar-EG" sz="2000" b="1" kern="100" dirty="0">
                <a:latin typeface="Alexandria" pitchFamily="2" charset="-78"/>
                <a:ea typeface="Calibri" panose="020F0502020204030204" pitchFamily="34" charset="0"/>
                <a:cs typeface="Alexandria" pitchFamily="2" charset="-78"/>
              </a:rPr>
              <a:t>وصف الأزمة:</a:t>
            </a:r>
          </a:p>
          <a:p>
            <a:pPr lvl="0" algn="just" rtl="1">
              <a:lnSpc>
                <a:spcPct val="150000"/>
              </a:lnSpc>
              <a:spcBef>
                <a:spcPts val="600"/>
              </a:spcBef>
            </a:pPr>
            <a:r>
              <a:rPr lang="ar-EG" kern="100" dirty="0">
                <a:effectLst/>
                <a:latin typeface="Alexandria" pitchFamily="2" charset="-78"/>
                <a:ea typeface="Calibri" panose="020F0502020204030204" pitchFamily="34" charset="0"/>
                <a:cs typeface="Alexandria" pitchFamily="2" charset="-78"/>
              </a:rPr>
              <a:t>في عام 2017، تعرضت شركة </a:t>
            </a:r>
            <a:r>
              <a:rPr lang="en-GB" kern="100" dirty="0">
                <a:effectLst/>
                <a:latin typeface="Alexandria" pitchFamily="2" charset="-78"/>
                <a:ea typeface="Calibri" panose="020F0502020204030204" pitchFamily="34" charset="0"/>
                <a:cs typeface="Alexandria" pitchFamily="2" charset="-78"/>
              </a:rPr>
              <a:t>Equifax </a:t>
            </a:r>
            <a:r>
              <a:rPr lang="ar-EG" kern="100" dirty="0">
                <a:effectLst/>
                <a:latin typeface="Alexandria" pitchFamily="2" charset="-78"/>
                <a:ea typeface="Calibri" panose="020F0502020204030204" pitchFamily="34" charset="0"/>
                <a:cs typeface="Alexandria" pitchFamily="2" charset="-78"/>
              </a:rPr>
              <a:t>لاختراق بيانات هائل أدى إلى سرقة المعلومات الشخصية لأكثر من 147 مليون شخص، بما في ذلك أرقام الضمان الاجتماعي وتواريخ الميلاد والعناوين.</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3499933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95491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6231" y="1511050"/>
            <a:ext cx="10399538" cy="4615944"/>
          </a:xfrm>
          <a:prstGeom prst="rect">
            <a:avLst/>
          </a:prstGeom>
          <a:noFill/>
        </p:spPr>
        <p:txBody>
          <a:bodyPr wrap="square" rtlCol="0">
            <a:spAutoFit/>
          </a:bodyPr>
          <a:lstStyle/>
          <a:p>
            <a:pPr lvl="0" algn="just" rtl="1">
              <a:lnSpc>
                <a:spcPct val="150000"/>
              </a:lnSpc>
            </a:pPr>
            <a:r>
              <a:rPr lang="ar-EG" sz="2400" b="1" kern="100" dirty="0">
                <a:solidFill>
                  <a:srgbClr val="00B0F0"/>
                </a:solidFill>
                <a:latin typeface="Alexandria" pitchFamily="2" charset="-78"/>
                <a:ea typeface="Calibri" panose="020F0502020204030204" pitchFamily="34" charset="0"/>
                <a:cs typeface="Alexandria" pitchFamily="2" charset="-78"/>
              </a:rPr>
              <a:t>شركة</a:t>
            </a:r>
            <a:r>
              <a:rPr lang="en-GB" sz="2400" b="1" kern="100" dirty="0">
                <a:solidFill>
                  <a:srgbClr val="00B0F0"/>
                </a:solidFill>
                <a:latin typeface="Alexandria" pitchFamily="2" charset="-78"/>
                <a:ea typeface="Calibri" panose="020F0502020204030204" pitchFamily="34" charset="0"/>
                <a:cs typeface="Alexandria" pitchFamily="2" charset="-78"/>
              </a:rPr>
              <a:t>Equifax </a:t>
            </a:r>
            <a:r>
              <a:rPr lang="ar-EG" sz="2400" b="1" kern="100" dirty="0">
                <a:solidFill>
                  <a:srgbClr val="00B0F0"/>
                </a:solidFill>
                <a:latin typeface="Alexandria" pitchFamily="2" charset="-78"/>
                <a:ea typeface="Calibri" panose="020F0502020204030204" pitchFamily="34" charset="0"/>
                <a:cs typeface="Alexandria" pitchFamily="2" charset="-78"/>
              </a:rPr>
              <a:t> واختراق البيانات باستخدام الذكاء الاصطناعي في إدارة الأزمة</a:t>
            </a:r>
          </a:p>
          <a:p>
            <a:pPr lvl="0" algn="just" rtl="1">
              <a:lnSpc>
                <a:spcPct val="150000"/>
              </a:lnSpc>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pPr>
            <a:r>
              <a:rPr lang="ar-EG" sz="2000" b="1" kern="100" dirty="0">
                <a:effectLst/>
                <a:latin typeface="Alexandria" pitchFamily="2" charset="-78"/>
                <a:ea typeface="Calibri" panose="020F0502020204030204" pitchFamily="34" charset="0"/>
                <a:cs typeface="Alexandria" pitchFamily="2" charset="-78"/>
              </a:rPr>
              <a:t>استخدام الذكاء الاصطناعي في إدارة الأزمة:</a:t>
            </a:r>
          </a:p>
          <a:p>
            <a:pPr algn="just" rtl="1">
              <a:lnSpc>
                <a:spcPct val="150000"/>
              </a:lnSpc>
            </a:pPr>
            <a:r>
              <a:rPr lang="ar-EG" b="1" kern="100" dirty="0">
                <a:latin typeface="Alexandria" pitchFamily="2" charset="-78"/>
                <a:ea typeface="Calibri" panose="020F0502020204030204" pitchFamily="34" charset="0"/>
                <a:cs typeface="Alexandria" pitchFamily="2" charset="-78"/>
              </a:rPr>
              <a:t>التنبؤ والتحليل: </a:t>
            </a:r>
            <a:r>
              <a:rPr lang="ar-EG" kern="100" dirty="0">
                <a:effectLst/>
                <a:latin typeface="Alexandria" pitchFamily="2" charset="-78"/>
                <a:ea typeface="Calibri" panose="020F0502020204030204" pitchFamily="34" charset="0"/>
                <a:cs typeface="Alexandria" pitchFamily="2" charset="-78"/>
              </a:rPr>
              <a:t>استخدمت</a:t>
            </a:r>
            <a:r>
              <a:rPr lang="en-GB" kern="100" dirty="0">
                <a:effectLst/>
                <a:latin typeface="Alexandria" pitchFamily="2" charset="-78"/>
                <a:ea typeface="Calibri" panose="020F0502020204030204" pitchFamily="34" charset="0"/>
                <a:cs typeface="Alexandria" pitchFamily="2" charset="-78"/>
              </a:rPr>
              <a:t>Equifax </a:t>
            </a:r>
            <a:r>
              <a:rPr lang="ar-EG" kern="100" dirty="0">
                <a:effectLst/>
                <a:latin typeface="Alexandria" pitchFamily="2" charset="-78"/>
                <a:ea typeface="Calibri" panose="020F0502020204030204" pitchFamily="34" charset="0"/>
                <a:cs typeface="Alexandria" pitchFamily="2" charset="-78"/>
              </a:rPr>
              <a:t> الذكاء الاصطناعي لتحليل حجم البيانات المسروقة وتحديد النطاق الكامل للاختراق. تم استخدام أدوات الذكاء الاصطناعي لتحليل أنماط النشاط على خوادمها، مما ساعد في فهم كيفية حدوث الاختراق.</a:t>
            </a:r>
          </a:p>
          <a:p>
            <a:pPr algn="just" rtl="1">
              <a:lnSpc>
                <a:spcPct val="150000"/>
              </a:lnSpc>
            </a:pPr>
            <a:r>
              <a:rPr lang="ar-EG" b="1" kern="100" dirty="0">
                <a:latin typeface="Alexandria" pitchFamily="2" charset="-78"/>
                <a:ea typeface="Calibri" panose="020F0502020204030204" pitchFamily="34" charset="0"/>
                <a:cs typeface="Alexandria" pitchFamily="2" charset="-78"/>
              </a:rPr>
              <a:t>الاستجابة الفورية: </a:t>
            </a:r>
            <a:r>
              <a:rPr lang="ar-EG" kern="100" dirty="0">
                <a:effectLst/>
                <a:latin typeface="Alexandria" pitchFamily="2" charset="-78"/>
                <a:ea typeface="Calibri" panose="020F0502020204030204" pitchFamily="34" charset="0"/>
                <a:cs typeface="Alexandria" pitchFamily="2" charset="-78"/>
              </a:rPr>
              <a:t>استخدمت الشركة روبوتات الدردشة المدعومة بالذكاء الاصطناعي للتعامل مع استفسارات العملاء المتضررين. قدمت هذه الروبوتات إجابات سريعة وموحدة على استفسارات مثل كيفية حماية المعلومات الشخصية وخطوات تجميد الائتمان.</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344988504"/>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27608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149384"/>
            <a:ext cx="8998968" cy="360028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شركة</a:t>
            </a:r>
            <a:r>
              <a:rPr lang="en-GB" sz="2400" b="1" kern="100" dirty="0">
                <a:solidFill>
                  <a:srgbClr val="00B0F0"/>
                </a:solidFill>
                <a:latin typeface="Alexandria" pitchFamily="2" charset="-78"/>
                <a:ea typeface="Calibri" panose="020F0502020204030204" pitchFamily="34" charset="0"/>
                <a:cs typeface="Alexandria" pitchFamily="2" charset="-78"/>
              </a:rPr>
              <a:t>Equifax </a:t>
            </a:r>
            <a:r>
              <a:rPr lang="ar-EG" sz="2400" b="1" kern="100" dirty="0">
                <a:solidFill>
                  <a:srgbClr val="00B0F0"/>
                </a:solidFill>
                <a:latin typeface="Alexandria" pitchFamily="2" charset="-78"/>
                <a:ea typeface="Calibri" panose="020F0502020204030204" pitchFamily="34" charset="0"/>
                <a:cs typeface="Alexandria" pitchFamily="2" charset="-78"/>
              </a:rPr>
              <a:t> واختراق البيانات باستخدام الذكاء الاصطناعي في إدارة الأزمة</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استخدام الذكاء الاصطناعي في إدارة الأزمة:</a:t>
            </a:r>
          </a:p>
          <a:p>
            <a:pPr algn="just" rtl="1">
              <a:lnSpc>
                <a:spcPct val="150000"/>
              </a:lnSpc>
              <a:spcBef>
                <a:spcPts val="600"/>
              </a:spcBef>
            </a:pPr>
            <a:r>
              <a:rPr lang="ar-EG" b="1" kern="100" dirty="0">
                <a:latin typeface="Alexandria" pitchFamily="2" charset="-78"/>
                <a:ea typeface="Calibri" panose="020F0502020204030204" pitchFamily="34" charset="0"/>
                <a:cs typeface="Alexandria" pitchFamily="2" charset="-78"/>
              </a:rPr>
              <a:t>المراقبة المستمرة: </a:t>
            </a:r>
            <a:r>
              <a:rPr lang="ar-EG" kern="100" dirty="0">
                <a:effectLst/>
                <a:latin typeface="Alexandria" pitchFamily="2" charset="-78"/>
                <a:ea typeface="Calibri" panose="020F0502020204030204" pitchFamily="34" charset="0"/>
                <a:cs typeface="Alexandria" pitchFamily="2" charset="-78"/>
              </a:rPr>
              <a:t>بعد الحادث، تم تعزيز أنظمة المراقبة المدعومة بالذكاء الاصطناعي لمتابعة أي محاولات اختراق مستقبلية، مما ساعد الشركة على التنبؤ بالتهديدات المحتملة والرد عليها بشكل أسرع.</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220340460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2703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1700258"/>
            <a:ext cx="8998968" cy="4508222"/>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شركة</a:t>
            </a:r>
            <a:r>
              <a:rPr lang="en-GB" sz="2400" b="1" kern="100" dirty="0">
                <a:solidFill>
                  <a:srgbClr val="00B0F0"/>
                </a:solidFill>
                <a:latin typeface="Alexandria" pitchFamily="2" charset="-78"/>
                <a:ea typeface="Calibri" panose="020F0502020204030204" pitchFamily="34" charset="0"/>
                <a:cs typeface="Alexandria" pitchFamily="2" charset="-78"/>
              </a:rPr>
              <a:t>Equifax </a:t>
            </a:r>
            <a:r>
              <a:rPr lang="ar-EG" sz="2400" b="1" kern="100" dirty="0">
                <a:solidFill>
                  <a:srgbClr val="00B0F0"/>
                </a:solidFill>
                <a:latin typeface="Alexandria" pitchFamily="2" charset="-78"/>
                <a:ea typeface="Calibri" panose="020F0502020204030204" pitchFamily="34" charset="0"/>
                <a:cs typeface="Alexandria" pitchFamily="2" charset="-78"/>
              </a:rPr>
              <a:t> واختراق البيانات باستخدام الذكاء الاصطناعي في إدارة الأزمة</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نتائج استخدام الذكاء الاصطناعي:</a:t>
            </a:r>
          </a:p>
          <a:p>
            <a:pPr lvl="0" algn="just" rtl="1">
              <a:lnSpc>
                <a:spcPct val="150000"/>
              </a:lnSpc>
              <a:spcBef>
                <a:spcPts val="600"/>
              </a:spcBef>
            </a:pPr>
            <a:r>
              <a:rPr lang="ar-EG" b="1" kern="100" dirty="0">
                <a:latin typeface="Alexandria" pitchFamily="2" charset="-78"/>
                <a:ea typeface="Calibri" panose="020F0502020204030204" pitchFamily="34" charset="0"/>
                <a:cs typeface="Alexandria" pitchFamily="2" charset="-78"/>
              </a:rPr>
              <a:t>سرعة الاستجابة: </a:t>
            </a:r>
            <a:r>
              <a:rPr lang="ar-EG" kern="100" dirty="0">
                <a:effectLst/>
                <a:latin typeface="Alexandria" pitchFamily="2" charset="-78"/>
                <a:ea typeface="Calibri" panose="020F0502020204030204" pitchFamily="34" charset="0"/>
                <a:cs typeface="Alexandria" pitchFamily="2" charset="-78"/>
              </a:rPr>
              <a:t>ساعد الذكاء الاصطناعي في تقليل زمن الاستجابة من خلال تحليل سريع للمشكلة، مما ساعد الشركة على اتخاذ خطوات فورية لتقليل الأضرار.</a:t>
            </a:r>
          </a:p>
          <a:p>
            <a:pPr lvl="0" algn="just" rtl="1">
              <a:lnSpc>
                <a:spcPct val="150000"/>
              </a:lnSpc>
              <a:spcBef>
                <a:spcPts val="600"/>
              </a:spcBef>
            </a:pPr>
            <a:r>
              <a:rPr lang="ar-EG" b="1" kern="100" dirty="0">
                <a:latin typeface="Alexandria" pitchFamily="2" charset="-78"/>
                <a:ea typeface="Calibri" panose="020F0502020204030204" pitchFamily="34" charset="0"/>
                <a:cs typeface="Alexandria" pitchFamily="2" charset="-78"/>
              </a:rPr>
              <a:t>تقليل الأضرار: </a:t>
            </a:r>
            <a:r>
              <a:rPr lang="ar-EG" kern="100" dirty="0">
                <a:effectLst/>
                <a:latin typeface="Alexandria" pitchFamily="2" charset="-78"/>
                <a:ea typeface="Calibri" panose="020F0502020204030204" pitchFamily="34" charset="0"/>
                <a:cs typeface="Alexandria" pitchFamily="2" charset="-78"/>
              </a:rPr>
              <a:t>على الرغم من الحجم الكبير للاختراق، ساعدت التدخلات المدعومة بالذكاء الاصطناعي في تقليل الضرر على العملاء من خلال تقديم نصائح وقائية، مثل تجميد الائتمان وتحديث كلمات المرور.</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94799116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26224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137071"/>
            <a:ext cx="8998968" cy="360028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شركة</a:t>
            </a:r>
            <a:r>
              <a:rPr lang="en-GB" sz="2400" b="1" kern="100" dirty="0">
                <a:solidFill>
                  <a:srgbClr val="00B0F0"/>
                </a:solidFill>
                <a:latin typeface="Alexandria" pitchFamily="2" charset="-78"/>
                <a:ea typeface="Calibri" panose="020F0502020204030204" pitchFamily="34" charset="0"/>
                <a:cs typeface="Alexandria" pitchFamily="2" charset="-78"/>
              </a:rPr>
              <a:t>Equifax </a:t>
            </a:r>
            <a:r>
              <a:rPr lang="ar-EG" sz="2400" b="1" kern="100" dirty="0">
                <a:solidFill>
                  <a:srgbClr val="00B0F0"/>
                </a:solidFill>
                <a:latin typeface="Alexandria" pitchFamily="2" charset="-78"/>
                <a:ea typeface="Calibri" panose="020F0502020204030204" pitchFamily="34" charset="0"/>
                <a:cs typeface="Alexandria" pitchFamily="2" charset="-78"/>
              </a:rPr>
              <a:t> واختراق البيانات باستخدام الذكاء الاصطناعي في إدارة الأزمة</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نتائج استخدام الذكاء الاصطناعي:</a:t>
            </a:r>
          </a:p>
          <a:p>
            <a:pPr lvl="0" algn="just" rtl="1">
              <a:lnSpc>
                <a:spcPct val="150000"/>
              </a:lnSpc>
              <a:spcBef>
                <a:spcPts val="600"/>
              </a:spcBef>
            </a:pPr>
            <a:r>
              <a:rPr lang="ar-EG" b="1" kern="100" dirty="0">
                <a:latin typeface="Alexandria" pitchFamily="2" charset="-78"/>
                <a:ea typeface="Calibri" panose="020F0502020204030204" pitchFamily="34" charset="0"/>
                <a:cs typeface="Alexandria" pitchFamily="2" charset="-78"/>
              </a:rPr>
              <a:t>استعادة السمعة: </a:t>
            </a:r>
            <a:r>
              <a:rPr lang="ar-EG" kern="100" dirty="0">
                <a:effectLst/>
                <a:latin typeface="Alexandria" pitchFamily="2" charset="-78"/>
                <a:ea typeface="Calibri" panose="020F0502020204030204" pitchFamily="34" charset="0"/>
                <a:cs typeface="Alexandria" pitchFamily="2" charset="-78"/>
              </a:rPr>
              <a:t>عملت</a:t>
            </a:r>
            <a:r>
              <a:rPr lang="en-GB" kern="100" dirty="0">
                <a:effectLst/>
                <a:latin typeface="Alexandria" pitchFamily="2" charset="-78"/>
                <a:ea typeface="Calibri" panose="020F0502020204030204" pitchFamily="34" charset="0"/>
                <a:cs typeface="Alexandria" pitchFamily="2" charset="-78"/>
              </a:rPr>
              <a:t>Equifax </a:t>
            </a:r>
            <a:r>
              <a:rPr lang="ar-EG" kern="100" dirty="0">
                <a:effectLst/>
                <a:latin typeface="Alexandria" pitchFamily="2" charset="-78"/>
                <a:ea typeface="Calibri" panose="020F0502020204030204" pitchFamily="34" charset="0"/>
                <a:cs typeface="Alexandria" pitchFamily="2" charset="-78"/>
              </a:rPr>
              <a:t> على استعادة سمعتها من خلال تحسين خدمات الأمن السيبراني وتقديم حلول مدعومة بالذكاء الاصطناعي لعملائها لتعزيز الثقة من جديد.</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14715540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26224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137071"/>
            <a:ext cx="8998968" cy="4061946"/>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شركة</a:t>
            </a:r>
            <a:r>
              <a:rPr lang="en-GB" sz="2400" b="1" kern="100" dirty="0">
                <a:solidFill>
                  <a:srgbClr val="00B0F0"/>
                </a:solidFill>
                <a:latin typeface="Alexandria" pitchFamily="2" charset="-78"/>
                <a:ea typeface="Calibri" panose="020F0502020204030204" pitchFamily="34" charset="0"/>
                <a:cs typeface="Alexandria" pitchFamily="2" charset="-78"/>
              </a:rPr>
              <a:t>Equifax </a:t>
            </a:r>
            <a:r>
              <a:rPr lang="ar-EG" sz="2400" b="1" kern="100" dirty="0">
                <a:solidFill>
                  <a:srgbClr val="00B0F0"/>
                </a:solidFill>
                <a:latin typeface="Alexandria" pitchFamily="2" charset="-78"/>
                <a:ea typeface="Calibri" panose="020F0502020204030204" pitchFamily="34" charset="0"/>
                <a:cs typeface="Alexandria" pitchFamily="2" charset="-78"/>
              </a:rPr>
              <a:t> واختراق البيانات باستخدام الذكاء الاصطناعي في إدارة الأزمة</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ب. دروس مستفادة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أهمية الاستعداد المسبق</a:t>
            </a:r>
            <a:r>
              <a:rPr lang="ar-EG" b="1" kern="100" dirty="0">
                <a:effectLst/>
                <a:latin typeface="Alexandria" pitchFamily="2" charset="-78"/>
                <a:ea typeface="Calibri" panose="020F0502020204030204" pitchFamily="34" charset="0"/>
                <a:cs typeface="Alexandria" pitchFamily="2" charset="-78"/>
              </a:rPr>
              <a:t>: </a:t>
            </a:r>
            <a:r>
              <a:rPr lang="ar-EG" kern="100" dirty="0">
                <a:latin typeface="Alexandria" pitchFamily="2" charset="-78"/>
                <a:ea typeface="Calibri" panose="020F0502020204030204" pitchFamily="34" charset="0"/>
                <a:cs typeface="Alexandria" pitchFamily="2" charset="-78"/>
              </a:rPr>
              <a:t>يظهر مثال</a:t>
            </a:r>
            <a:r>
              <a:rPr lang="en-GB" kern="100" dirty="0">
                <a:latin typeface="Alexandria" pitchFamily="2" charset="-78"/>
                <a:ea typeface="Calibri" panose="020F0502020204030204" pitchFamily="34" charset="0"/>
                <a:cs typeface="Alexandria" pitchFamily="2" charset="-78"/>
              </a:rPr>
              <a:t>Equifax </a:t>
            </a:r>
            <a:r>
              <a:rPr lang="ar-EG" kern="100" dirty="0">
                <a:latin typeface="Alexandria" pitchFamily="2" charset="-78"/>
                <a:ea typeface="Calibri" panose="020F0502020204030204" pitchFamily="34" charset="0"/>
                <a:cs typeface="Alexandria" pitchFamily="2" charset="-78"/>
              </a:rPr>
              <a:t> أهمية وجود أنظمة ذكاء اصطناعي متطورة للتحليل والاستجابة للأزمات. كان من الممكن أن تكون التداعيات أكبر بكثير لو لم يتم استخدام الذكاء الاصطناعي في تحليل الموقف بسرعة.</a:t>
            </a:r>
          </a:p>
          <a:p>
            <a:pPr lvl="0" algn="just" rtl="1">
              <a:lnSpc>
                <a:spcPct val="150000"/>
              </a:lnSpc>
              <a:spcBef>
                <a:spcPts val="600"/>
              </a:spcBef>
            </a:pPr>
            <a:r>
              <a:rPr lang="ar-EG" sz="2000" b="1" kern="100" dirty="0">
                <a:latin typeface="Alexandria" pitchFamily="2" charset="-78"/>
                <a:ea typeface="Calibri" panose="020F0502020204030204" pitchFamily="34" charset="0"/>
                <a:cs typeface="Alexandria" pitchFamily="2" charset="-78"/>
              </a:rPr>
              <a:t>المرونة والقدرة على التكيف</a:t>
            </a:r>
            <a:r>
              <a:rPr lang="ar-EG" b="1" kern="100" dirty="0">
                <a:latin typeface="Alexandria" pitchFamily="2" charset="-78"/>
                <a:ea typeface="Calibri" panose="020F0502020204030204" pitchFamily="34" charset="0"/>
                <a:cs typeface="Alexandria" pitchFamily="2" charset="-78"/>
              </a:rPr>
              <a:t>: </a:t>
            </a:r>
            <a:r>
              <a:rPr lang="ar-EG" kern="100" dirty="0">
                <a:effectLst/>
                <a:latin typeface="Alexandria" pitchFamily="2" charset="-78"/>
                <a:ea typeface="Calibri" panose="020F0502020204030204" pitchFamily="34" charset="0"/>
                <a:cs typeface="Alexandria" pitchFamily="2" charset="-78"/>
              </a:rPr>
              <a:t>بعد الأزمة، قامت </a:t>
            </a:r>
            <a:r>
              <a:rPr lang="en-GB" kern="100" dirty="0">
                <a:effectLst/>
                <a:latin typeface="Alexandria" pitchFamily="2" charset="-78"/>
                <a:ea typeface="Calibri" panose="020F0502020204030204" pitchFamily="34" charset="0"/>
                <a:cs typeface="Alexandria" pitchFamily="2" charset="-78"/>
              </a:rPr>
              <a:t>Equifax </a:t>
            </a:r>
            <a:r>
              <a:rPr lang="ar-EG" kern="100" dirty="0">
                <a:effectLst/>
                <a:latin typeface="Alexandria" pitchFamily="2" charset="-78"/>
                <a:ea typeface="Calibri" panose="020F0502020204030204" pitchFamily="34" charset="0"/>
                <a:cs typeface="Alexandria" pitchFamily="2" charset="-78"/>
              </a:rPr>
              <a:t>بدمج تقنيات جديدة في استراتيجياتها لضمان القدرة على التكيف مع التهديدات المستقبلية بشكل أفضل.</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73281265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26224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137071"/>
            <a:ext cx="8998968" cy="3646447"/>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شركة</a:t>
            </a:r>
            <a:r>
              <a:rPr lang="en-GB" sz="2400" b="1" kern="100" dirty="0">
                <a:solidFill>
                  <a:srgbClr val="00B0F0"/>
                </a:solidFill>
                <a:latin typeface="Alexandria" pitchFamily="2" charset="-78"/>
                <a:ea typeface="Calibri" panose="020F0502020204030204" pitchFamily="34" charset="0"/>
                <a:cs typeface="Alexandria" pitchFamily="2" charset="-78"/>
              </a:rPr>
              <a:t>Equifax </a:t>
            </a:r>
            <a:r>
              <a:rPr lang="ar-EG" sz="2400" b="1" kern="100" dirty="0">
                <a:solidFill>
                  <a:srgbClr val="00B0F0"/>
                </a:solidFill>
                <a:latin typeface="Alexandria" pitchFamily="2" charset="-78"/>
                <a:ea typeface="Calibri" panose="020F0502020204030204" pitchFamily="34" charset="0"/>
                <a:cs typeface="Alexandria" pitchFamily="2" charset="-78"/>
              </a:rPr>
              <a:t> واختراق البيانات باستخدام الذكاء الاصطناعي في إدارة الأزمة</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ب. دروس مستفادة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دور الذكاء الاصطناعي في بناء الثقة:</a:t>
            </a:r>
          </a:p>
          <a:p>
            <a:pPr lvl="0" algn="just" rtl="1">
              <a:lnSpc>
                <a:spcPct val="150000"/>
              </a:lnSpc>
              <a:spcBef>
                <a:spcPts val="600"/>
              </a:spcBef>
            </a:pPr>
            <a:r>
              <a:rPr lang="ar-EG" kern="100" dirty="0">
                <a:latin typeface="Alexandria" pitchFamily="2" charset="-78"/>
                <a:ea typeface="Calibri" panose="020F0502020204030204" pitchFamily="34" charset="0"/>
                <a:cs typeface="Alexandria" pitchFamily="2" charset="-78"/>
              </a:rPr>
              <a:t>على الرغم من الخسائر الأولية في الثقة، ساعدت الاستجابات المدعومة بالذكاء الاصطناعي في استعادة جزء من ثقة الجمهور، مما يدل على أهمية الأدوات التقنية في معالجة الأزمات وإعادة بناء العلاقات.</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9020841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26224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137071"/>
            <a:ext cx="8998968" cy="3015505"/>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شركة</a:t>
            </a:r>
            <a:r>
              <a:rPr lang="en-GB" sz="2400" b="1" kern="100" dirty="0">
                <a:solidFill>
                  <a:srgbClr val="00B0F0"/>
                </a:solidFill>
                <a:latin typeface="Alexandria" pitchFamily="2" charset="-78"/>
                <a:ea typeface="Calibri" panose="020F0502020204030204" pitchFamily="34" charset="0"/>
                <a:cs typeface="Alexandria" pitchFamily="2" charset="-78"/>
              </a:rPr>
              <a:t>Equifax </a:t>
            </a:r>
            <a:r>
              <a:rPr lang="ar-EG" sz="2400" b="1" kern="100" dirty="0">
                <a:solidFill>
                  <a:srgbClr val="00B0F0"/>
                </a:solidFill>
                <a:latin typeface="Alexandria" pitchFamily="2" charset="-78"/>
                <a:ea typeface="Calibri" panose="020F0502020204030204" pitchFamily="34" charset="0"/>
                <a:cs typeface="Alexandria" pitchFamily="2" charset="-78"/>
              </a:rPr>
              <a:t> واختراق البيانات باستخدام الذكاء الاصطناعي في إدارة الأزمة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الخلاصة</a:t>
            </a:r>
          </a:p>
          <a:p>
            <a:pPr lvl="0" algn="just" rtl="1">
              <a:lnSpc>
                <a:spcPct val="150000"/>
              </a:lnSpc>
              <a:spcBef>
                <a:spcPts val="600"/>
              </a:spcBef>
            </a:pPr>
            <a:r>
              <a:rPr lang="ar-EG" kern="100" dirty="0">
                <a:latin typeface="Alexandria" pitchFamily="2" charset="-78"/>
                <a:ea typeface="Calibri" panose="020F0502020204030204" pitchFamily="34" charset="0"/>
                <a:cs typeface="Alexandria" pitchFamily="2" charset="-78"/>
              </a:rPr>
              <a:t>توضح هذه الدراسة كيف يمكن أن يكون للذكاء الاصطناعي دور كبير في إدارة الأزمات الرقمية. يمكن للمنظمات الأخرى التعلم من هذه التجربة في تحسين استراتيجياتها في التعامل مع الأزمات والتكيف مع التحديات المستقبلية.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228900868"/>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508362" y="973145"/>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47612" y="1629313"/>
            <a:ext cx="8998968" cy="4631332"/>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دراسة حالة: استجابة "تويتر" للاختراق الإلكتروني لعام 2020 باستخدام الذكاء الاصطناعي</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الشركة أو المؤسسة:</a:t>
            </a:r>
          </a:p>
          <a:p>
            <a:pPr lvl="0" algn="just" rtl="1">
              <a:lnSpc>
                <a:spcPct val="150000"/>
              </a:lnSpc>
              <a:spcBef>
                <a:spcPts val="600"/>
              </a:spcBef>
            </a:pPr>
            <a:r>
              <a:rPr lang="ar-SA" kern="100" dirty="0">
                <a:effectLst/>
                <a:latin typeface="Alexandria" pitchFamily="2" charset="-78"/>
                <a:ea typeface="Calibri" panose="020F0502020204030204" pitchFamily="34" charset="0"/>
                <a:cs typeface="Alexandria" pitchFamily="2" charset="-78"/>
              </a:rPr>
              <a:t>تويتر، وهي منصة التواصل الاجتماعي العالمية الشهيرة.</a:t>
            </a:r>
            <a:endParaRPr lang="ar-EG" kern="100" dirty="0">
              <a:effectLst/>
              <a:latin typeface="Alexandria" pitchFamily="2" charset="-78"/>
              <a:ea typeface="Calibri" panose="020F0502020204030204" pitchFamily="34" charset="0"/>
              <a:cs typeface="Alexandria" pitchFamily="2" charset="-78"/>
            </a:endParaRPr>
          </a:p>
          <a:p>
            <a:pPr lvl="0" algn="just" rtl="1">
              <a:lnSpc>
                <a:spcPct val="150000"/>
              </a:lnSpc>
              <a:spcBef>
                <a:spcPts val="600"/>
              </a:spcBef>
            </a:pPr>
            <a:r>
              <a:rPr lang="ar-EG" sz="2000" b="1" kern="100" dirty="0">
                <a:latin typeface="Alexandria" pitchFamily="2" charset="-78"/>
                <a:ea typeface="Calibri" panose="020F0502020204030204" pitchFamily="34" charset="0"/>
                <a:cs typeface="Alexandria" pitchFamily="2" charset="-78"/>
              </a:rPr>
              <a:t>وصف الأزمة:</a:t>
            </a:r>
          </a:p>
          <a:p>
            <a:pPr lvl="0" algn="just" rtl="1">
              <a:lnSpc>
                <a:spcPct val="150000"/>
              </a:lnSpc>
              <a:spcBef>
                <a:spcPts val="600"/>
              </a:spcBef>
            </a:pPr>
            <a:r>
              <a:rPr lang="ar-EG" kern="100" dirty="0">
                <a:effectLst/>
                <a:latin typeface="Alexandria" pitchFamily="2" charset="-78"/>
                <a:ea typeface="Calibri" panose="020F0502020204030204" pitchFamily="34" charset="0"/>
                <a:cs typeface="Alexandria" pitchFamily="2" charset="-78"/>
              </a:rPr>
              <a:t>في يوليو 2020، تعرضت تويتر لاختراق إلكتروني ضخم استهدف الحسابات الموثقة لعدد من الشخصيات البارزة مثل باراك أوباما، بيل غيتس، </a:t>
            </a:r>
            <a:r>
              <a:rPr lang="ar-EG" kern="100" dirty="0" err="1">
                <a:effectLst/>
                <a:latin typeface="Alexandria" pitchFamily="2" charset="-78"/>
                <a:ea typeface="Calibri" panose="020F0502020204030204" pitchFamily="34" charset="0"/>
                <a:cs typeface="Alexandria" pitchFamily="2" charset="-78"/>
              </a:rPr>
              <a:t>وإيلون</a:t>
            </a:r>
            <a:r>
              <a:rPr lang="ar-EG" kern="100" dirty="0">
                <a:effectLst/>
                <a:latin typeface="Alexandria" pitchFamily="2" charset="-78"/>
                <a:ea typeface="Calibri" panose="020F0502020204030204" pitchFamily="34" charset="0"/>
                <a:cs typeface="Alexandria" pitchFamily="2" charset="-78"/>
              </a:rPr>
              <a:t> ماسك. قام المخترقون بنشر تغريدات احتيالية تطلب من المتابعين إرسال أموال إلى عنوان </a:t>
            </a:r>
            <a:r>
              <a:rPr lang="ar-EG" kern="100" dirty="0" err="1">
                <a:latin typeface="Alexandria" pitchFamily="2" charset="-78"/>
                <a:ea typeface="Calibri" panose="020F0502020204030204" pitchFamily="34" charset="0"/>
                <a:cs typeface="Alexandria" pitchFamily="2" charset="-78"/>
              </a:rPr>
              <a:t>ب</a:t>
            </a:r>
            <a:r>
              <a:rPr lang="ar-EG" kern="100" dirty="0" err="1">
                <a:effectLst/>
                <a:latin typeface="Alexandria" pitchFamily="2" charset="-78"/>
                <a:ea typeface="Calibri" panose="020F0502020204030204" pitchFamily="34" charset="0"/>
                <a:cs typeface="Alexandria" pitchFamily="2" charset="-78"/>
              </a:rPr>
              <a:t>يتكوين</a:t>
            </a:r>
            <a:r>
              <a:rPr lang="ar-EG" kern="100" dirty="0">
                <a:effectLst/>
                <a:latin typeface="Alexandria" pitchFamily="2" charset="-78"/>
                <a:ea typeface="Calibri" panose="020F0502020204030204" pitchFamily="34" charset="0"/>
                <a:cs typeface="Alexandria" pitchFamily="2" charset="-78"/>
              </a:rPr>
              <a:t> معين.</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4847280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95491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896231" y="1511050"/>
            <a:ext cx="10399538" cy="461594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دراسة حالة: استجابة "تويتر" للاختراق الإلكتروني لعام 2020 باستخدام الذكاء الاصطناعي</a:t>
            </a:r>
          </a:p>
          <a:p>
            <a:pPr lvl="0" algn="just" rtl="1">
              <a:lnSpc>
                <a:spcPct val="150000"/>
              </a:lnSpc>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pPr>
            <a:r>
              <a:rPr lang="ar-EG" sz="2000" b="1" kern="100" dirty="0">
                <a:effectLst/>
                <a:latin typeface="Alexandria" pitchFamily="2" charset="-78"/>
                <a:ea typeface="Calibri" panose="020F0502020204030204" pitchFamily="34" charset="0"/>
                <a:cs typeface="Alexandria" pitchFamily="2" charset="-78"/>
              </a:rPr>
              <a:t>استخدام الذكاء الاصطناعي في إدارة الأزمة:</a:t>
            </a:r>
          </a:p>
          <a:p>
            <a:pPr algn="just" rtl="1">
              <a:lnSpc>
                <a:spcPct val="150000"/>
              </a:lnSpc>
            </a:pPr>
            <a:r>
              <a:rPr lang="ar-EG" b="1" kern="100" dirty="0">
                <a:latin typeface="Alexandria" pitchFamily="2" charset="-78"/>
                <a:ea typeface="Calibri" panose="020F0502020204030204" pitchFamily="34" charset="0"/>
                <a:cs typeface="Alexandria" pitchFamily="2" charset="-78"/>
              </a:rPr>
              <a:t>التنبؤ والتحليل: </a:t>
            </a:r>
            <a:r>
              <a:rPr lang="ar-EG" kern="100" dirty="0">
                <a:effectLst/>
                <a:latin typeface="Alexandria" pitchFamily="2" charset="-78"/>
                <a:ea typeface="Calibri" panose="020F0502020204030204" pitchFamily="34" charset="0"/>
                <a:cs typeface="Alexandria" pitchFamily="2" charset="-78"/>
              </a:rPr>
              <a:t>استخدمت تويتر أدوات الذكاء الاصطناعي لتحليل النمط الذي استخدمه المخترقون في الوصول إلى الحسابات. ساعد الذكاء الاصطناعي في الكشف السريع عن الحسابات المستهدفة والأنشطة غير الطبيعية التي تمت عبرها.</a:t>
            </a:r>
          </a:p>
          <a:p>
            <a:pPr algn="just" rtl="1">
              <a:lnSpc>
                <a:spcPct val="150000"/>
              </a:lnSpc>
            </a:pPr>
            <a:r>
              <a:rPr lang="ar-EG" b="1" kern="100" dirty="0">
                <a:latin typeface="Alexandria" pitchFamily="2" charset="-78"/>
                <a:ea typeface="Calibri" panose="020F0502020204030204" pitchFamily="34" charset="0"/>
                <a:cs typeface="Alexandria" pitchFamily="2" charset="-78"/>
              </a:rPr>
              <a:t>الاستجابة الفورية: </a:t>
            </a:r>
            <a:r>
              <a:rPr lang="ar-EG" kern="100" dirty="0">
                <a:effectLst/>
                <a:latin typeface="Alexandria" pitchFamily="2" charset="-78"/>
                <a:ea typeface="Calibri" panose="020F0502020204030204" pitchFamily="34" charset="0"/>
                <a:cs typeface="Alexandria" pitchFamily="2" charset="-78"/>
              </a:rPr>
              <a:t>فور اكتشاف الاختراق، استخدمت تويتر تقنيات الذكاء الاصطناعي لتعطيل الوصول إلى الحسابات المخترقة مؤقتًا ومنع نشر المزيد من التغريدات الضارة. كما تم استخدام خوارزميات الذكاء الاصطناعي للتعرف على أي أنشطة مشبوهة جديدة ومنع حدوث أضرار إضافية.</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860376063"/>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276083"/>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149384"/>
            <a:ext cx="8998968" cy="360028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دراسة حالة: استجابة "تويتر" للاختراق الإلكتروني لعام 2020 باستخدام الذكاء الاصطناعي</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استخدام الذكاء الاصطناعي في إدارة الأزمة:</a:t>
            </a:r>
          </a:p>
          <a:p>
            <a:pPr algn="just" rtl="1">
              <a:lnSpc>
                <a:spcPct val="150000"/>
              </a:lnSpc>
              <a:spcBef>
                <a:spcPts val="600"/>
              </a:spcBef>
            </a:pPr>
            <a:r>
              <a:rPr lang="ar-EG" b="1" kern="100" dirty="0">
                <a:latin typeface="Alexandria" pitchFamily="2" charset="-78"/>
                <a:ea typeface="Calibri" panose="020F0502020204030204" pitchFamily="34" charset="0"/>
                <a:cs typeface="Alexandria" pitchFamily="2" charset="-78"/>
              </a:rPr>
              <a:t>تحسين الأمان: </a:t>
            </a:r>
            <a:r>
              <a:rPr lang="ar-EG" kern="100" dirty="0">
                <a:latin typeface="Alexandria" pitchFamily="2" charset="-78"/>
                <a:ea typeface="Calibri" panose="020F0502020204030204" pitchFamily="34" charset="0"/>
                <a:cs typeface="Alexandria" pitchFamily="2" charset="-78"/>
              </a:rPr>
              <a:t>عقب الاختراق، قامت تويتر بتطبيق تقنيات ذكاء اصطناعي أكثر تطورًا لتعزيز أمان الحسابات الموثقة والتحقق من الهويات بشكل أفضل لمنع اختراقات مشابهة في المستقبل.</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1084770837"/>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610673" y="1027032"/>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790952" y="1700258"/>
            <a:ext cx="8998968" cy="4508222"/>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دراسة حالة: استجابة "تويتر" للاختراق الإلكتروني لعام 2020 باستخدام الذكاء الاصطناعي</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نتائج استخدام الذكاء الاصطناعي:</a:t>
            </a:r>
          </a:p>
          <a:p>
            <a:pPr lvl="0" algn="just" rtl="1">
              <a:lnSpc>
                <a:spcPct val="150000"/>
              </a:lnSpc>
              <a:spcBef>
                <a:spcPts val="600"/>
              </a:spcBef>
            </a:pPr>
            <a:r>
              <a:rPr lang="ar-EG" b="1" kern="100" dirty="0">
                <a:latin typeface="Alexandria" pitchFamily="2" charset="-78"/>
                <a:ea typeface="Calibri" panose="020F0502020204030204" pitchFamily="34" charset="0"/>
                <a:cs typeface="Alexandria" pitchFamily="2" charset="-78"/>
              </a:rPr>
              <a:t>سرعة الاستجابة: </a:t>
            </a:r>
            <a:r>
              <a:rPr lang="ar-EG" kern="100" dirty="0">
                <a:effectLst/>
                <a:latin typeface="Alexandria" pitchFamily="2" charset="-78"/>
                <a:ea typeface="Calibri" panose="020F0502020204030204" pitchFamily="34" charset="0"/>
                <a:cs typeface="Alexandria" pitchFamily="2" charset="-78"/>
              </a:rPr>
              <a:t>ساعد الذكاء الاصطناعي تويتر في اكتشاف الاختراقات بشكل فوري واتخاذ إجراءات سريعة لاحتوائه، مما قلل من الأضرار المحتملة.</a:t>
            </a:r>
          </a:p>
          <a:p>
            <a:pPr lvl="0" algn="just" rtl="1">
              <a:lnSpc>
                <a:spcPct val="150000"/>
              </a:lnSpc>
              <a:spcBef>
                <a:spcPts val="600"/>
              </a:spcBef>
            </a:pPr>
            <a:r>
              <a:rPr lang="ar-EG" b="1" kern="100" dirty="0">
                <a:latin typeface="Alexandria" pitchFamily="2" charset="-78"/>
                <a:ea typeface="Calibri" panose="020F0502020204030204" pitchFamily="34" charset="0"/>
                <a:cs typeface="Alexandria" pitchFamily="2" charset="-78"/>
              </a:rPr>
              <a:t>تحسين الأمان: </a:t>
            </a:r>
            <a:r>
              <a:rPr lang="ar-EG" kern="100" dirty="0">
                <a:latin typeface="Alexandria" pitchFamily="2" charset="-78"/>
                <a:ea typeface="Calibri" panose="020F0502020204030204" pitchFamily="34" charset="0"/>
                <a:cs typeface="Alexandria" pitchFamily="2" charset="-78"/>
              </a:rPr>
              <a:t>دفعت الأزمة تويتر إلى إعادة تقييم أنظمتها الأمنية وتعزيزها باستخدام أدوات ذكاء اصطناعي متقدمة، مما زاد من قدرتها على التصدي لمحاولات الاختراق المستقبلية.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94820958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26224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137071"/>
            <a:ext cx="8998968" cy="360028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دراسة حالة: استجابة "تويتر" للاختراق الإلكتروني لعام 2020 باستخدام الذكاء الاصطناعي</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أ. تحليل دراسة الحالة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نتائج استخدام الذكاء الاصطناعي:</a:t>
            </a:r>
          </a:p>
          <a:p>
            <a:pPr lvl="0" algn="just" rtl="1">
              <a:lnSpc>
                <a:spcPct val="150000"/>
              </a:lnSpc>
              <a:spcBef>
                <a:spcPts val="600"/>
              </a:spcBef>
            </a:pPr>
            <a:r>
              <a:rPr lang="ar-EG" b="1" kern="100" dirty="0">
                <a:latin typeface="Alexandria" pitchFamily="2" charset="-78"/>
                <a:ea typeface="Calibri" panose="020F0502020204030204" pitchFamily="34" charset="0"/>
                <a:cs typeface="Alexandria" pitchFamily="2" charset="-78"/>
              </a:rPr>
              <a:t>استعادة السمعة: </a:t>
            </a:r>
            <a:r>
              <a:rPr lang="ar-EG" kern="100" dirty="0">
                <a:effectLst/>
                <a:latin typeface="Alexandria" pitchFamily="2" charset="-78"/>
                <a:ea typeface="Calibri" panose="020F0502020204030204" pitchFamily="34" charset="0"/>
                <a:cs typeface="Alexandria" pitchFamily="2" charset="-78"/>
              </a:rPr>
              <a:t>على الرغم من الأثر السلبي الأولي على سمعة تويتر، ساعدت الاستجابات السريعة والشفافة المدعومة بالذكاء الاصطناعي في استعادة الثقة بعض الشيء بين المستخدمين.</a:t>
            </a: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371596602"/>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26224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137071"/>
            <a:ext cx="8998968" cy="4195251"/>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دراسة حالة: استجابة "تويتر" للاختراق الإلكتروني لعام 2020 باستخدام الذكاء الاصطناعي</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ب. دروس مستفادة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أهمية المراقبة المستمرة: </a:t>
            </a:r>
            <a:r>
              <a:rPr lang="ar-EG" sz="2000" kern="100" dirty="0">
                <a:effectLst/>
                <a:latin typeface="Alexandria" pitchFamily="2" charset="-78"/>
                <a:ea typeface="Calibri" panose="020F0502020204030204" pitchFamily="34" charset="0"/>
                <a:cs typeface="Alexandria" pitchFamily="2" charset="-78"/>
              </a:rPr>
              <a:t>توضح حالة تويتر أهمية المراقبة المستمرة باستخدام الذكاء الاصطناعي للكشف عن الأنشطة المشبوهة قبل أن تتفاقم الأزمات.</a:t>
            </a:r>
          </a:p>
          <a:p>
            <a:pPr lvl="0" algn="just" rtl="1">
              <a:lnSpc>
                <a:spcPct val="150000"/>
              </a:lnSpc>
              <a:spcBef>
                <a:spcPts val="600"/>
              </a:spcBef>
            </a:pPr>
            <a:r>
              <a:rPr lang="ar-EG" sz="2000" b="1" kern="100" dirty="0">
                <a:latin typeface="Alexandria" pitchFamily="2" charset="-78"/>
                <a:ea typeface="Calibri" panose="020F0502020204030204" pitchFamily="34" charset="0"/>
                <a:cs typeface="Alexandria" pitchFamily="2" charset="-78"/>
              </a:rPr>
              <a:t>التدخل السريع: </a:t>
            </a:r>
            <a:r>
              <a:rPr lang="ar-EG" sz="2000" kern="100" dirty="0">
                <a:latin typeface="Alexandria" pitchFamily="2" charset="-78"/>
                <a:ea typeface="Calibri" panose="020F0502020204030204" pitchFamily="34" charset="0"/>
                <a:cs typeface="Alexandria" pitchFamily="2" charset="-78"/>
              </a:rPr>
              <a:t>يظهر المثال أهمية القدرة على اتخاذ قرارات سريعة باستخدام الذكاء الاصطناعي لتعطيل الأنشطة الضارة قبل أن تتسبب في أضرار أكبر.</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080838769"/>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26224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137071"/>
            <a:ext cx="8998968" cy="3184783"/>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دراسة حالة: استجابة "تويتر" للاختراق الإلكتروني لعام 2020 باستخدام الذكاء الاصطناعي</a:t>
            </a:r>
          </a:p>
          <a:p>
            <a:pPr lvl="0" algn="just" rtl="1">
              <a:lnSpc>
                <a:spcPct val="150000"/>
              </a:lnSpc>
              <a:spcBef>
                <a:spcPts val="600"/>
              </a:spcBef>
            </a:pPr>
            <a:r>
              <a:rPr lang="ar-EG" sz="2200" b="1" kern="100" dirty="0">
                <a:solidFill>
                  <a:srgbClr val="00B0F0"/>
                </a:solidFill>
                <a:latin typeface="Alexandria" pitchFamily="2" charset="-78"/>
                <a:ea typeface="Calibri" panose="020F0502020204030204" pitchFamily="34" charset="0"/>
                <a:cs typeface="Alexandria" pitchFamily="2" charset="-78"/>
              </a:rPr>
              <a:t>ب. دروس مستفادة</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التحديث المستمر للأمن:</a:t>
            </a:r>
          </a:p>
          <a:p>
            <a:pPr lvl="0" algn="just" rtl="1">
              <a:lnSpc>
                <a:spcPct val="150000"/>
              </a:lnSpc>
              <a:spcBef>
                <a:spcPts val="600"/>
              </a:spcBef>
            </a:pPr>
            <a:r>
              <a:rPr lang="ar-EG" kern="100" dirty="0">
                <a:latin typeface="Alexandria" pitchFamily="2" charset="-78"/>
                <a:ea typeface="Calibri" panose="020F0502020204030204" pitchFamily="34" charset="0"/>
                <a:cs typeface="Alexandria" pitchFamily="2" charset="-78"/>
              </a:rPr>
              <a:t>ضرورة تحديث أنظمة الأمان بانتظام والتكيف مع التهديدات الجديدة من خلال استخدام الذكاء الاصطناعي الذي يمكن أن يتعلم ويتكيف مع الأنماط الجديدة للتهديدات.</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556097330"/>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
        <p:nvSpPr>
          <p:cNvPr id="25" name="TextBox 24"/>
          <p:cNvSpPr txBox="1"/>
          <p:nvPr/>
        </p:nvSpPr>
        <p:spPr>
          <a:xfrm>
            <a:off x="373756" y="1262244"/>
            <a:ext cx="11477467" cy="523220"/>
          </a:xfrm>
          <a:prstGeom prst="rect">
            <a:avLst/>
          </a:prstGeom>
          <a:noFill/>
        </p:spPr>
        <p:txBody>
          <a:bodyPr wrap="square" rtlCol="0">
            <a:spAutoFit/>
          </a:bodyPr>
          <a:lstStyle/>
          <a:p>
            <a:pPr algn="ctr" rtl="1"/>
            <a:r>
              <a:rPr lang="ar-EG" sz="2800" dirty="0">
                <a:solidFill>
                  <a:srgbClr val="00B0F0"/>
                </a:solidFill>
                <a:latin typeface="Alexandria" charset="0"/>
                <a:cs typeface="Alexandria" charset="0"/>
              </a:rPr>
              <a:t>خامسًا: دراسة حالة: إدارة أزمة إلكترونية باستخدام الذكاء الاصطناعي</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1" name="TextBox 30"/>
          <p:cNvSpPr txBox="1"/>
          <p:nvPr/>
        </p:nvSpPr>
        <p:spPr>
          <a:xfrm>
            <a:off x="1613005" y="2137071"/>
            <a:ext cx="8998968" cy="3431004"/>
          </a:xfrm>
          <a:prstGeom prst="rect">
            <a:avLst/>
          </a:prstGeom>
          <a:noFill/>
        </p:spPr>
        <p:txBody>
          <a:bodyPr wrap="square" rtlCol="0">
            <a:spAutoFit/>
          </a:bodyPr>
          <a:lstStyle/>
          <a:p>
            <a:pPr lvl="0" algn="just" rtl="1">
              <a:lnSpc>
                <a:spcPct val="150000"/>
              </a:lnSpc>
              <a:spcBef>
                <a:spcPts val="600"/>
              </a:spcBef>
            </a:pPr>
            <a:r>
              <a:rPr lang="ar-EG" sz="2400" b="1" kern="100" dirty="0">
                <a:solidFill>
                  <a:srgbClr val="00B0F0"/>
                </a:solidFill>
                <a:latin typeface="Alexandria" pitchFamily="2" charset="-78"/>
                <a:ea typeface="Calibri" panose="020F0502020204030204" pitchFamily="34" charset="0"/>
                <a:cs typeface="Alexandria" pitchFamily="2" charset="-78"/>
              </a:rPr>
              <a:t>دراسة حالة: استجابة "تويتر" للاختراق الإلكتروني لعام 2020 باستخدام الذكاء الاصطناعي</a:t>
            </a:r>
          </a:p>
          <a:p>
            <a:pPr lvl="0" algn="just" rtl="1">
              <a:lnSpc>
                <a:spcPct val="150000"/>
              </a:lnSpc>
              <a:spcBef>
                <a:spcPts val="600"/>
              </a:spcBef>
            </a:pPr>
            <a:r>
              <a:rPr lang="ar-EG" sz="2000" b="1" kern="100" dirty="0">
                <a:effectLst/>
                <a:latin typeface="Alexandria" pitchFamily="2" charset="-78"/>
                <a:ea typeface="Calibri" panose="020F0502020204030204" pitchFamily="34" charset="0"/>
                <a:cs typeface="Alexandria" pitchFamily="2" charset="-78"/>
              </a:rPr>
              <a:t>الخلاصة</a:t>
            </a:r>
          </a:p>
          <a:p>
            <a:pPr lvl="0" algn="just" rtl="1">
              <a:lnSpc>
                <a:spcPct val="150000"/>
              </a:lnSpc>
              <a:spcBef>
                <a:spcPts val="600"/>
              </a:spcBef>
            </a:pPr>
            <a:r>
              <a:rPr lang="ar-EG" kern="100" dirty="0">
                <a:latin typeface="Alexandria" pitchFamily="2" charset="-78"/>
                <a:ea typeface="Calibri" panose="020F0502020204030204" pitchFamily="34" charset="0"/>
                <a:cs typeface="Alexandria" pitchFamily="2" charset="-78"/>
              </a:rPr>
              <a:t>توضح هذه الدراسة كيف يمكن أن يلعب الذكاء الاصطناعي دورًا حاسمًا في إدارة الأزمات الرقمية، مثل الاختراقات الإلكترونية. المؤسسات التي تستفيد من هذه الأدوات قد تكون في وضع أفضل للتعامل مع التهديدات الرقمية المتزايدة، وتعزيز مرونتها في مواجهة الأزمات المستقبلية.</a:t>
            </a:r>
            <a:endParaRPr lang="ar-EG" kern="100" dirty="0">
              <a:effectLst/>
              <a:latin typeface="Alexandria" pitchFamily="2" charset="-78"/>
              <a:ea typeface="Calibri" panose="020F0502020204030204" pitchFamily="34" charset="0"/>
              <a:cs typeface="Alexandria" pitchFamily="2" charset="-78"/>
            </a:endParaRPr>
          </a:p>
        </p:txBody>
      </p:sp>
      <p:sp>
        <p:nvSpPr>
          <p:cNvPr id="3" name="TextBox 2"/>
          <p:cNvSpPr txBox="1"/>
          <p:nvPr/>
        </p:nvSpPr>
        <p:spPr>
          <a:xfrm>
            <a:off x="9235023" y="6457890"/>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Parallelogram 9">
            <a:extLst>
              <a:ext uri="{FF2B5EF4-FFF2-40B4-BE49-F238E27FC236}">
                <a16:creationId xmlns:a16="http://schemas.microsoft.com/office/drawing/2014/main" id="{3DC68BF1-06B4-C6EB-E286-CEFF64ACD070}"/>
              </a:ext>
            </a:extLst>
          </p:cNvPr>
          <p:cNvSpPr/>
          <p:nvPr/>
        </p:nvSpPr>
        <p:spPr>
          <a:xfrm rot="16200000" flipV="1">
            <a:off x="-1583318" y="1630124"/>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dirty="0">
              <a:solidFill>
                <a:srgbClr val="669BBC"/>
              </a:solidFill>
            </a:endParaRPr>
          </a:p>
        </p:txBody>
      </p:sp>
    </p:spTree>
    <p:extLst>
      <p:ext uri="{BB962C8B-B14F-4D97-AF65-F5344CB8AC3E}">
        <p14:creationId xmlns:p14="http://schemas.microsoft.com/office/powerpoint/2010/main" val="496822661"/>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id-ID"/>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a:p>
        </p:txBody>
      </p:sp>
      <p:sp>
        <p:nvSpPr>
          <p:cNvPr id="3" name="TextBox 2"/>
          <p:cNvSpPr txBox="1"/>
          <p:nvPr/>
        </p:nvSpPr>
        <p:spPr>
          <a:xfrm>
            <a:off x="9264625" y="6292631"/>
            <a:ext cx="2616200" cy="400110"/>
          </a:xfrm>
          <a:prstGeom prst="rect">
            <a:avLst/>
          </a:prstGeom>
          <a:noFill/>
        </p:spPr>
        <p:txBody>
          <a:bodyPr wrap="square" rtlCol="0">
            <a:spAutoFit/>
          </a:bodyPr>
          <a:lstStyle/>
          <a:p>
            <a:pPr algn="just" rtl="1"/>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C43870C0-DFB4-6B7A-06A0-A80BCDE0E470}"/>
              </a:ext>
            </a:extLst>
          </p:cNvPr>
          <p:cNvSpPr txBox="1"/>
          <p:nvPr/>
        </p:nvSpPr>
        <p:spPr>
          <a:xfrm>
            <a:off x="1214699" y="973674"/>
            <a:ext cx="9290304" cy="523220"/>
          </a:xfrm>
          <a:prstGeom prst="rect">
            <a:avLst/>
          </a:prstGeom>
          <a:noFill/>
        </p:spPr>
        <p:txBody>
          <a:bodyPr wrap="square" rtlCol="0">
            <a:spAutoFit/>
          </a:bodyPr>
          <a:lstStyle/>
          <a:p>
            <a:pPr algn="ctr" rtl="1"/>
            <a:r>
              <a:rPr lang="ar-EG" sz="2800" b="1" dirty="0">
                <a:solidFill>
                  <a:srgbClr val="00B0F0"/>
                </a:solidFill>
                <a:latin typeface="Alexandria" charset="0"/>
                <a:cs typeface="Alexandria" charset="0"/>
              </a:rPr>
              <a:t>إدارة الأزمات في عصر </a:t>
            </a:r>
            <a:r>
              <a:rPr lang="ar-EG" sz="2800" b="1" dirty="0" err="1">
                <a:solidFill>
                  <a:srgbClr val="00B0F0"/>
                </a:solidFill>
                <a:latin typeface="Alexandria" charset="0"/>
                <a:cs typeface="Alexandria" charset="0"/>
              </a:rPr>
              <a:t>الرقمنة</a:t>
            </a:r>
            <a:r>
              <a:rPr lang="ar-EG" sz="2800" b="1" dirty="0">
                <a:solidFill>
                  <a:srgbClr val="00B0F0"/>
                </a:solidFill>
                <a:latin typeface="Alexandria" charset="0"/>
                <a:cs typeface="Alexandria" charset="0"/>
              </a:rPr>
              <a:t> والذكاء الاصطناعي</a:t>
            </a:r>
          </a:p>
        </p:txBody>
      </p:sp>
      <p:sp>
        <p:nvSpPr>
          <p:cNvPr id="5" name="TextBox 4">
            <a:extLst>
              <a:ext uri="{FF2B5EF4-FFF2-40B4-BE49-F238E27FC236}">
                <a16:creationId xmlns:a16="http://schemas.microsoft.com/office/drawing/2014/main" id="{9D612130-072B-A3FB-6BEB-710F22A1B0AB}"/>
              </a:ext>
            </a:extLst>
          </p:cNvPr>
          <p:cNvSpPr txBox="1"/>
          <p:nvPr/>
        </p:nvSpPr>
        <p:spPr>
          <a:xfrm>
            <a:off x="9536364" y="2551486"/>
            <a:ext cx="2206943" cy="400110"/>
          </a:xfrm>
          <a:prstGeom prst="rect">
            <a:avLst/>
          </a:prstGeom>
          <a:noFill/>
        </p:spPr>
        <p:txBody>
          <a:bodyPr wrap="square" rtlCol="0">
            <a:spAutoFit/>
          </a:bodyPr>
          <a:lstStyle/>
          <a:p>
            <a:pPr algn="ctr" rtl="1"/>
            <a:r>
              <a:rPr lang="ar-EG" sz="2000" b="1" dirty="0">
                <a:latin typeface="Alexandria" charset="0"/>
                <a:cs typeface="Alexandria" charset="0"/>
              </a:rPr>
              <a:t>الأزمات الرقمية</a:t>
            </a:r>
          </a:p>
        </p:txBody>
      </p:sp>
      <p:sp>
        <p:nvSpPr>
          <p:cNvPr id="7" name="TextBox 6">
            <a:extLst>
              <a:ext uri="{FF2B5EF4-FFF2-40B4-BE49-F238E27FC236}">
                <a16:creationId xmlns:a16="http://schemas.microsoft.com/office/drawing/2014/main" id="{1F4C2EE7-9E72-F427-D4C3-99FCA6FAB134}"/>
              </a:ext>
            </a:extLst>
          </p:cNvPr>
          <p:cNvSpPr txBox="1"/>
          <p:nvPr/>
        </p:nvSpPr>
        <p:spPr>
          <a:xfrm>
            <a:off x="9264626" y="4209833"/>
            <a:ext cx="2647022" cy="1323439"/>
          </a:xfrm>
          <a:prstGeom prst="rect">
            <a:avLst/>
          </a:prstGeom>
          <a:noFill/>
        </p:spPr>
        <p:txBody>
          <a:bodyPr wrap="square" rtlCol="0">
            <a:spAutoFit/>
          </a:bodyPr>
          <a:lstStyle/>
          <a:p>
            <a:pPr algn="ctr" rtl="1"/>
            <a:r>
              <a:rPr lang="ar-EG" sz="2000" b="1" dirty="0">
                <a:latin typeface="Alexandria" charset="0"/>
                <a:cs typeface="Alexandria" charset="0"/>
              </a:rPr>
              <a:t>التحديات التي تواجه استخدام الذكاء الاصطناعي في إدارة الأزمات</a:t>
            </a:r>
          </a:p>
        </p:txBody>
      </p:sp>
      <p:sp>
        <p:nvSpPr>
          <p:cNvPr id="9" name="TextBox 8">
            <a:extLst>
              <a:ext uri="{FF2B5EF4-FFF2-40B4-BE49-F238E27FC236}">
                <a16:creationId xmlns:a16="http://schemas.microsoft.com/office/drawing/2014/main" id="{FB5A5CD0-6028-692E-720E-6C3DD9ECDDA0}"/>
              </a:ext>
            </a:extLst>
          </p:cNvPr>
          <p:cNvSpPr txBox="1"/>
          <p:nvPr/>
        </p:nvSpPr>
        <p:spPr>
          <a:xfrm>
            <a:off x="181008" y="2400464"/>
            <a:ext cx="2969815" cy="707886"/>
          </a:xfrm>
          <a:prstGeom prst="rect">
            <a:avLst/>
          </a:prstGeom>
          <a:noFill/>
        </p:spPr>
        <p:txBody>
          <a:bodyPr wrap="square" rtlCol="0">
            <a:spAutoFit/>
          </a:bodyPr>
          <a:lstStyle/>
          <a:p>
            <a:pPr algn="ctr" rtl="1"/>
            <a:r>
              <a:rPr lang="ar-EG" sz="2000" b="1" dirty="0">
                <a:latin typeface="Alexandria" charset="0"/>
                <a:cs typeface="Alexandria" charset="0"/>
              </a:rPr>
              <a:t>دور الذكاء الاصطناعي في إدارة الأزمات</a:t>
            </a:r>
          </a:p>
        </p:txBody>
      </p:sp>
      <p:sp>
        <p:nvSpPr>
          <p:cNvPr id="11" name="TextBox 10">
            <a:extLst>
              <a:ext uri="{FF2B5EF4-FFF2-40B4-BE49-F238E27FC236}">
                <a16:creationId xmlns:a16="http://schemas.microsoft.com/office/drawing/2014/main" id="{91D5719E-12A7-7E7F-9AD2-3C59ED1F5A33}"/>
              </a:ext>
            </a:extLst>
          </p:cNvPr>
          <p:cNvSpPr txBox="1"/>
          <p:nvPr/>
        </p:nvSpPr>
        <p:spPr>
          <a:xfrm>
            <a:off x="12667" y="4209832"/>
            <a:ext cx="2813788" cy="1323439"/>
          </a:xfrm>
          <a:prstGeom prst="rect">
            <a:avLst/>
          </a:prstGeom>
          <a:noFill/>
        </p:spPr>
        <p:txBody>
          <a:bodyPr wrap="square" rtlCol="0">
            <a:spAutoFit/>
          </a:bodyPr>
          <a:lstStyle/>
          <a:p>
            <a:pPr algn="ctr" rtl="1"/>
            <a:r>
              <a:rPr lang="ar-EG" sz="2000" b="1" dirty="0">
                <a:latin typeface="Alexandria" charset="0"/>
                <a:cs typeface="Alexandria" charset="0"/>
              </a:rPr>
              <a:t>استراتيجيات دمج الذكاء الاصطناعي في خطط إدارة الأزمات</a:t>
            </a:r>
          </a:p>
        </p:txBody>
      </p:sp>
      <p:pic>
        <p:nvPicPr>
          <p:cNvPr id="10" name="Picture 4" descr="Compliance Group Blogs | CSA, CSV, FDA Quality Management System">
            <a:extLst>
              <a:ext uri="{FF2B5EF4-FFF2-40B4-BE49-F238E27FC236}">
                <a16:creationId xmlns:a16="http://schemas.microsoft.com/office/drawing/2014/main" id="{A4A85452-677A-AF63-A232-7B08CF4264F6}"/>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668"/>
          <a:stretch/>
        </p:blipFill>
        <p:spPr bwMode="auto">
          <a:xfrm>
            <a:off x="2994796" y="1693359"/>
            <a:ext cx="6373228" cy="4030786"/>
          </a:xfrm>
          <a:prstGeom prst="rect">
            <a:avLst/>
          </a:prstGeom>
          <a:noFill/>
          <a:effectLst>
            <a:softEdge rad="317500"/>
          </a:effectLst>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983D981A-A5EB-F7C6-E69C-5226DD29941E}"/>
              </a:ext>
            </a:extLst>
          </p:cNvPr>
          <p:cNvSpPr txBox="1"/>
          <p:nvPr/>
        </p:nvSpPr>
        <p:spPr>
          <a:xfrm>
            <a:off x="3831479" y="5920610"/>
            <a:ext cx="4056745" cy="707886"/>
          </a:xfrm>
          <a:prstGeom prst="rect">
            <a:avLst/>
          </a:prstGeom>
          <a:noFill/>
        </p:spPr>
        <p:txBody>
          <a:bodyPr wrap="square" rtlCol="0">
            <a:spAutoFit/>
          </a:bodyPr>
          <a:lstStyle/>
          <a:p>
            <a:pPr algn="ctr" rtl="1"/>
            <a:r>
              <a:rPr lang="ar-EG" sz="2000" b="1" dirty="0">
                <a:latin typeface="Alexandria" charset="0"/>
                <a:cs typeface="Alexandria" charset="0"/>
              </a:rPr>
              <a:t>دراسة حالة: إدارة أزمة إلكترونية باستخدام الذكاء الاصطناعي</a:t>
            </a:r>
          </a:p>
        </p:txBody>
      </p:sp>
    </p:spTree>
    <p:extLst>
      <p:ext uri="{BB962C8B-B14F-4D97-AF65-F5344CB8AC3E}">
        <p14:creationId xmlns:p14="http://schemas.microsoft.com/office/powerpoint/2010/main" val="427399706"/>
      </p:ext>
    </p:extLst>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3" name="58">
            <a:hlinkClick r:id="" action="ppaction://media"/>
            <a:extLst>
              <a:ext uri="{FF2B5EF4-FFF2-40B4-BE49-F238E27FC236}">
                <a16:creationId xmlns:a16="http://schemas.microsoft.com/office/drawing/2014/main" id="{00D6AD50-94B0-39D2-8AD9-9D4AFDA3C1C4}"/>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5892800" y="32258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Click="0" advTm="0"/>
    </mc:Choice>
    <mc:Fallback xmlns="">
      <p:transition advClick="0"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2165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openxmlformats.org/package/2006/metadata/core-properties"/>
    <ds:schemaRef ds:uri="http://schemas.microsoft.com/office/2006/documentManagement/types"/>
    <ds:schemaRef ds:uri="http://schemas.microsoft.com/office/2006/metadata/properties"/>
    <ds:schemaRef ds:uri="aca13214-df29-4e3c-a050-857c0bf7bd8e"/>
    <ds:schemaRef ds:uri="http://purl.org/dc/dcmitype/"/>
    <ds:schemaRef ds:uri="688354b5-287c-4cda-825e-1d7935aea40e"/>
    <ds:schemaRef ds:uri="http://purl.org/dc/terms/"/>
    <ds:schemaRef ds:uri="http://purl.org/dc/elements/1.1/"/>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C6E2F7AE-CFB0-44B8-B357-DA4E1A92680C}"/>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9683</TotalTime>
  <Words>4448</Words>
  <Application>Microsoft Office PowerPoint</Application>
  <PresentationFormat>Widescreen</PresentationFormat>
  <Paragraphs>447</Paragraphs>
  <Slides>64</Slides>
  <Notes>57</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64</vt:i4>
      </vt:variant>
    </vt:vector>
  </HeadingPairs>
  <TitlesOfParts>
    <vt:vector size="71" baseType="lpstr">
      <vt:lpstr>Alexandria</vt:lpstr>
      <vt:lpstr>Arial</vt:lpstr>
      <vt:lpstr>Calibri</vt:lpstr>
      <vt:lpstr>Calibri Light</vt:lpstr>
      <vt:lpstr>Roboto Light</vt:lpstr>
      <vt:lpstr>Symbol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 Ayad</cp:lastModifiedBy>
  <cp:revision>929</cp:revision>
  <dcterms:created xsi:type="dcterms:W3CDTF">2023-04-29T09:08:00Z</dcterms:created>
  <dcterms:modified xsi:type="dcterms:W3CDTF">2024-08-10T16:55:23Z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