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3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46.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31.xml" ContentType="application/vnd.openxmlformats-officedocument.presentationml.notesSlide+xml"/>
  <Override PartName="/ppt/notesSlides/notesSlide47.xml" ContentType="application/vnd.openxmlformats-officedocument.presentationml.notesSlide+xml"/>
  <Override PartName="/ppt/notesSlides/notesSlide3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2.xml" ContentType="application/vnd.openxmlformats-officedocument.presentationml.tags+xml"/>
  <Override PartName="/ppt/tags/tag1.xml" ContentType="application/vnd.openxmlformats-officedocument.presentationml.tags+xml"/>
  <Override PartName="/ppt/tags/tag20.xml" ContentType="application/vnd.openxmlformats-officedocument.presentationml.tags+xml"/>
  <Override PartName="/ppt/tags/tag2.xml" ContentType="application/vnd.openxmlformats-officedocument.presentationml.tags+xml"/>
  <Override PartName="/ppt/tags/tag21.xml" ContentType="application/vnd.openxmlformats-officedocument.presentationml.tags+xml"/>
  <Override PartName="/ppt/tags/tag3.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36.xml" ContentType="application/vnd.openxmlformats-officedocument.presentationml.tags+xml"/>
  <Override PartName="/ppt/tags/tag34.xml" ContentType="application/vnd.openxmlformats-officedocument.presentationml.tags+xml"/>
  <Override PartName="/ppt/tags/tag19.xml" ContentType="application/vnd.openxmlformats-officedocument.presentationml.tags+xml"/>
  <Override PartName="/ppt/tags/tag37.xml" ContentType="application/vnd.openxmlformats-officedocument.presentationml.tags+xml"/>
  <Override PartName="/ppt/tags/tag41.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33.xml" ContentType="application/vnd.openxmlformats-officedocument.presentationml.tags+xml"/>
  <Override PartName="/ppt/tags/tag42.xml" ContentType="application/vnd.openxmlformats-officedocument.presentationml.tags+xml"/>
  <Override PartName="/ppt/tags/tag3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3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tags/tag3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39.xml" ContentType="application/vnd.openxmlformats-officedocument.presentationml.tags+xml"/>
  <Override PartName="/ppt/tags/tag16.xml" ContentType="application/vnd.openxmlformats-officedocument.presentationml.tags+xml"/>
  <Override PartName="/ppt/tags/tag31.xml" ContentType="application/vnd.openxmlformats-officedocument.presentationml.tags+xml"/>
  <Override PartName="/ppt/tags/tag35.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40.xml" ContentType="application/vnd.openxmlformats-officedocument.presentationml.tag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0"/>
  </p:notesMasterIdLst>
  <p:handoutMasterIdLst>
    <p:handoutMasterId r:id="rId51"/>
  </p:handoutMasterIdLst>
  <p:sldIdLst>
    <p:sldId id="480" r:id="rId2"/>
    <p:sldId id="979" r:id="rId3"/>
    <p:sldId id="907" r:id="rId4"/>
    <p:sldId id="980" r:id="rId5"/>
    <p:sldId id="819" r:id="rId6"/>
    <p:sldId id="901" r:id="rId7"/>
    <p:sldId id="824" r:id="rId8"/>
    <p:sldId id="827" r:id="rId9"/>
    <p:sldId id="902" r:id="rId10"/>
    <p:sldId id="908" r:id="rId11"/>
    <p:sldId id="906" r:id="rId12"/>
    <p:sldId id="909" r:id="rId13"/>
    <p:sldId id="910" r:id="rId14"/>
    <p:sldId id="911" r:id="rId15"/>
    <p:sldId id="912" r:id="rId16"/>
    <p:sldId id="913" r:id="rId17"/>
    <p:sldId id="914" r:id="rId18"/>
    <p:sldId id="915" r:id="rId19"/>
    <p:sldId id="916" r:id="rId20"/>
    <p:sldId id="917" r:id="rId21"/>
    <p:sldId id="918" r:id="rId22"/>
    <p:sldId id="919" r:id="rId23"/>
    <p:sldId id="920" r:id="rId24"/>
    <p:sldId id="921" r:id="rId25"/>
    <p:sldId id="922" r:id="rId26"/>
    <p:sldId id="923" r:id="rId27"/>
    <p:sldId id="924" r:id="rId28"/>
    <p:sldId id="925" r:id="rId29"/>
    <p:sldId id="926" r:id="rId30"/>
    <p:sldId id="903" r:id="rId31"/>
    <p:sldId id="904" r:id="rId32"/>
    <p:sldId id="905" r:id="rId33"/>
    <p:sldId id="927" r:id="rId34"/>
    <p:sldId id="930" r:id="rId35"/>
    <p:sldId id="931" r:id="rId36"/>
    <p:sldId id="932" r:id="rId37"/>
    <p:sldId id="933" r:id="rId38"/>
    <p:sldId id="929" r:id="rId39"/>
    <p:sldId id="934" r:id="rId40"/>
    <p:sldId id="935" r:id="rId41"/>
    <p:sldId id="936" r:id="rId42"/>
    <p:sldId id="897" r:id="rId43"/>
    <p:sldId id="868" r:id="rId44"/>
    <p:sldId id="900" r:id="rId45"/>
    <p:sldId id="869" r:id="rId46"/>
    <p:sldId id="833" r:id="rId47"/>
    <p:sldId id="788"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979"/>
            <p14:sldId id="907"/>
            <p14:sldId id="980"/>
            <p14:sldId id="819"/>
            <p14:sldId id="901"/>
            <p14:sldId id="824"/>
            <p14:sldId id="827"/>
            <p14:sldId id="902"/>
            <p14:sldId id="908"/>
            <p14:sldId id="906"/>
            <p14:sldId id="909"/>
            <p14:sldId id="910"/>
            <p14:sldId id="911"/>
            <p14:sldId id="912"/>
            <p14:sldId id="913"/>
            <p14:sldId id="914"/>
            <p14:sldId id="915"/>
            <p14:sldId id="916"/>
            <p14:sldId id="917"/>
            <p14:sldId id="918"/>
            <p14:sldId id="919"/>
            <p14:sldId id="920"/>
            <p14:sldId id="921"/>
            <p14:sldId id="922"/>
            <p14:sldId id="923"/>
            <p14:sldId id="924"/>
            <p14:sldId id="925"/>
            <p14:sldId id="926"/>
            <p14:sldId id="903"/>
            <p14:sldId id="904"/>
            <p14:sldId id="905"/>
            <p14:sldId id="927"/>
            <p14:sldId id="930"/>
            <p14:sldId id="931"/>
            <p14:sldId id="932"/>
            <p14:sldId id="933"/>
            <p14:sldId id="929"/>
            <p14:sldId id="934"/>
            <p14:sldId id="935"/>
            <p14:sldId id="936"/>
            <p14:sldId id="897"/>
            <p14:sldId id="868"/>
            <p14:sldId id="900"/>
            <p14:sldId id="869"/>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FFFFF"/>
    <a:srgbClr val="000000"/>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5208" autoAdjust="0"/>
  </p:normalViewPr>
  <p:slideViewPr>
    <p:cSldViewPr snapToGrid="0">
      <p:cViewPr varScale="1">
        <p:scale>
          <a:sx n="85" d="100"/>
          <a:sy n="85" d="100"/>
        </p:scale>
        <p:origin x="456" y="48"/>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a:solidFill>
          <a:schemeClr val="accent1">
            <a:lumMod val="40000"/>
            <a:lumOff val="60000"/>
          </a:schemeClr>
        </a:solidFill>
      </dgm:spPr>
      <dgm:t>
        <a:bodyPr/>
        <a:lstStyle/>
        <a:p>
          <a:r>
            <a:rPr lang="ar-EG" b="1" dirty="0"/>
            <a:t>المحور</a:t>
          </a:r>
          <a:r>
            <a:rPr lang="ar-EG" b="1" i="0" baseline="0" dirty="0"/>
            <a:t>ة</a:t>
          </a:r>
          <a:r>
            <a:rPr lang="ar-EG" b="1" dirty="0"/>
            <a:t> الثاني</a:t>
          </a:r>
        </a:p>
        <a:p>
          <a:r>
            <a:rPr lang="ar-EG" b="1" dirty="0"/>
            <a:t>المواجهة التشريعية للجرائم السيبرانية</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727D555-34B1-47AB-9611-D78BD2A984F0}">
      <dgm:prSet/>
      <dgm:spPr>
        <a:solidFill>
          <a:schemeClr val="accent1">
            <a:lumMod val="40000"/>
            <a:lumOff val="60000"/>
          </a:schemeClr>
        </a:solidFill>
      </dgm:spPr>
      <dgm:t>
        <a:bodyPr/>
        <a:lstStyle/>
        <a:p>
          <a:r>
            <a:rPr lang="ar-EG" b="1" dirty="0"/>
            <a:t>المحور الأول</a:t>
          </a:r>
        </a:p>
        <a:p>
          <a:r>
            <a:rPr lang="ar-EG" b="1" dirty="0"/>
            <a:t>المواجهة الجنائية للجرائم السيبرانية</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72DD4EFD-3980-4870-B575-E118780DFA09}" type="sibTrans" cxnId="{958DE56A-18E7-4D3B-9E5C-F2FD1CF5EE89}">
      <dgm:prSet/>
      <dgm:spPr/>
      <dgm:t>
        <a:bodyPr/>
        <a:lstStyle/>
        <a:p>
          <a:endParaRPr lang="en-US"/>
        </a:p>
      </dgm:t>
    </dgm:pt>
    <dgm:pt modelId="{FC82C050-7EF8-4F14-A295-82F0D552D152}" type="parTrans" cxnId="{958DE56A-18E7-4D3B-9E5C-F2FD1CF5EE89}">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73381"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RadScaleRad="111941" custRadScaleInc="776">
        <dgm:presLayoutVars>
          <dgm:bulletEnabled val="1"/>
        </dgm:presLayoutVars>
      </dgm:prSet>
      <dgm:spPr/>
    </dgm:pt>
    <dgm:pt modelId="{49F6136C-486B-45B5-A6D5-60538B85068F}" type="pres">
      <dgm:prSet presAssocID="{B727D555-34B1-47AB-9611-D78BD2A984F0}" presName="twoplus" presStyleLbl="node1" presStyleIdx="2" presStyleCnt="3" custScaleX="164291"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791212" y="1769019"/>
          <a:ext cx="3996883" cy="1960726"/>
        </a:xfrm>
        <a:prstGeom prst="round2SameRect">
          <a:avLst/>
        </a:prstGeom>
        <a:solidFill>
          <a:schemeClr val="accent1">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t>المحور</a:t>
          </a:r>
          <a:r>
            <a:rPr lang="ar-EG" sz="3100" b="1" i="0" kern="1200" baseline="0" dirty="0"/>
            <a:t>ة</a:t>
          </a:r>
          <a:r>
            <a:rPr lang="ar-EG" sz="3100" b="1" kern="1200" dirty="0"/>
            <a:t> الثاني</a:t>
          </a:r>
        </a:p>
        <a:p>
          <a:pPr marL="0" lvl="0" indent="0" algn="ctr" defTabSz="1377950">
            <a:lnSpc>
              <a:spcPct val="90000"/>
            </a:lnSpc>
            <a:spcBef>
              <a:spcPct val="0"/>
            </a:spcBef>
            <a:spcAft>
              <a:spcPct val="35000"/>
            </a:spcAft>
            <a:buNone/>
          </a:pPr>
          <a:r>
            <a:rPr lang="ar-EG" sz="3100" b="1" kern="1200" dirty="0"/>
            <a:t>المواجهة التشريعية للجرائم السيبرانية</a:t>
          </a:r>
          <a:endParaRPr lang="en-US" sz="3100" b="1" kern="1200" dirty="0"/>
        </a:p>
      </dsp:txBody>
      <dsp:txXfrm>
        <a:off x="-664735" y="1853537"/>
        <a:ext cx="3805453" cy="1865011"/>
      </dsp:txXfrm>
    </dsp:sp>
    <dsp:sp modelId="{0F5B6810-EEFC-4D69-BAE8-DC6E1811565C}">
      <dsp:nvSpPr>
        <dsp:cNvPr id="0" name=""/>
        <dsp:cNvSpPr/>
      </dsp:nvSpPr>
      <dsp:spPr>
        <a:xfrm>
          <a:off x="2738518" y="406875"/>
          <a:ext cx="2305260" cy="1498419"/>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i="0" kern="1200" baseline="0" dirty="0"/>
            <a:t>محاور المحاضرة</a:t>
          </a:r>
          <a:endParaRPr lang="en-US" sz="3100" b="1" kern="1200" dirty="0"/>
        </a:p>
      </dsp:txBody>
      <dsp:txXfrm>
        <a:off x="2811665" y="480022"/>
        <a:ext cx="2158966" cy="1425272"/>
      </dsp:txXfrm>
    </dsp:sp>
    <dsp:sp modelId="{49F6136C-486B-45B5-A6D5-60538B85068F}">
      <dsp:nvSpPr>
        <dsp:cNvPr id="0" name=""/>
        <dsp:cNvSpPr/>
      </dsp:nvSpPr>
      <dsp:spPr>
        <a:xfrm rot="2400000">
          <a:off x="4760976" y="1695020"/>
          <a:ext cx="3787335" cy="1790626"/>
        </a:xfrm>
        <a:prstGeom prst="round2SameRect">
          <a:avLst/>
        </a:prstGeom>
        <a:solidFill>
          <a:schemeClr val="accent1">
            <a:lumMod val="40000"/>
            <a:lumOff val="6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18110" tIns="39370" rIns="118110" bIns="39370" numCol="1" spcCol="1270" anchor="ctr" anchorCtr="0">
          <a:noAutofit/>
        </a:bodyPr>
        <a:lstStyle/>
        <a:p>
          <a:pPr marL="0" lvl="0" indent="0" algn="ctr" defTabSz="1377950">
            <a:lnSpc>
              <a:spcPct val="90000"/>
            </a:lnSpc>
            <a:spcBef>
              <a:spcPct val="0"/>
            </a:spcBef>
            <a:spcAft>
              <a:spcPct val="35000"/>
            </a:spcAft>
            <a:buNone/>
          </a:pPr>
          <a:r>
            <a:rPr lang="ar-EG" sz="3100" b="1" kern="1200" dirty="0"/>
            <a:t>المحور الأول</a:t>
          </a:r>
        </a:p>
        <a:p>
          <a:pPr marL="0" lvl="0" indent="0" algn="ctr" defTabSz="1377950">
            <a:lnSpc>
              <a:spcPct val="90000"/>
            </a:lnSpc>
            <a:spcBef>
              <a:spcPct val="0"/>
            </a:spcBef>
            <a:spcAft>
              <a:spcPct val="35000"/>
            </a:spcAft>
            <a:buNone/>
          </a:pPr>
          <a:r>
            <a:rPr lang="ar-EG" sz="3100" b="1" kern="1200" dirty="0"/>
            <a:t>المواجهة الجنائية للجرائم السيبرانية</a:t>
          </a:r>
          <a:endParaRPr lang="en-US" sz="3100" b="1" kern="1200" dirty="0"/>
        </a:p>
      </dsp:txBody>
      <dsp:txXfrm>
        <a:off x="4820294" y="1772206"/>
        <a:ext cx="3612513"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4/7/2026</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22496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57100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672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5076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1243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933539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5458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36710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3282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24191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323497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7271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43043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54490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38557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2287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45926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97669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294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09824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613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47333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56998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27709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09371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44631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540741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49078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8680594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03806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17985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487583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974434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23210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5185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3980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70688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08576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6394125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860859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25670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1789251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847263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881627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498171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4.xml"/><Relationship Id="rId7" Type="http://schemas.openxmlformats.org/officeDocument/2006/relationships/diagramQuickStyle" Target="../diagrams/quickStyle1.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gif"/><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7.gif"/></Relationships>
</file>

<file path=ppt/slides/_rels/slide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9.gif"/></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7.gif"/></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7.gif"/></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7.gif"/></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7.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9.gi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4.gif"/></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7.gif"/></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17.gif"/></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17.gif"/></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18.gif"/></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25.xml"/><Relationship Id="rId4" Type="http://schemas.openxmlformats.org/officeDocument/2006/relationships/image" Target="../media/image18.gif"/></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8.gif"/></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27.xml"/><Relationship Id="rId4" Type="http://schemas.openxmlformats.org/officeDocument/2006/relationships/image" Target="../media/image18.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28.xml"/><Relationship Id="rId4" Type="http://schemas.openxmlformats.org/officeDocument/2006/relationships/image" Target="../media/image7.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29.xml"/><Relationship Id="rId4" Type="http://schemas.openxmlformats.org/officeDocument/2006/relationships/image" Target="../media/image19.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30.xml"/><Relationship Id="rId4" Type="http://schemas.openxmlformats.org/officeDocument/2006/relationships/image" Target="../media/image20.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31.xml"/><Relationship Id="rId4" Type="http://schemas.openxmlformats.org/officeDocument/2006/relationships/image" Target="../media/image21.jpe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32.xml"/><Relationship Id="rId4" Type="http://schemas.openxmlformats.org/officeDocument/2006/relationships/image" Target="../media/image22.gif"/></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33.xml"/><Relationship Id="rId4" Type="http://schemas.openxmlformats.org/officeDocument/2006/relationships/image" Target="../media/image20.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34.xml"/><Relationship Id="rId4" Type="http://schemas.openxmlformats.org/officeDocument/2006/relationships/image" Target="../media/image23.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35.xml"/><Relationship Id="rId4" Type="http://schemas.openxmlformats.org/officeDocument/2006/relationships/image" Target="../media/image7.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36.xml"/><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37.xml"/><Relationship Id="rId4" Type="http://schemas.openxmlformats.org/officeDocument/2006/relationships/image" Target="../media/image22.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38.xml"/><Relationship Id="rId4" Type="http://schemas.openxmlformats.org/officeDocument/2006/relationships/image" Target="../media/image20.gif"/></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39.xml"/><Relationship Id="rId4" Type="http://schemas.openxmlformats.org/officeDocument/2006/relationships/image" Target="../media/image23.gif"/></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40.xml"/><Relationship Id="rId4" Type="http://schemas.openxmlformats.org/officeDocument/2006/relationships/image" Target="../media/image24.gi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hyperlink" Target="https://jdl.journals.ekb.eg/" TargetMode="External"/><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8" Type="http://schemas.openxmlformats.org/officeDocument/2006/relationships/hyperlink" Target="https://www.pinterest.com/pin/gifs--374784000240131877/" TargetMode="External"/><Relationship Id="rId13" Type="http://schemas.openxmlformats.org/officeDocument/2006/relationships/hyperlink" Target="https://www.quora.com/Does-the-CIA-hire-computer-hackers" TargetMode="External"/><Relationship Id="rId18" Type="http://schemas.openxmlformats.org/officeDocument/2006/relationships/image" Target="../media/image25.png"/><Relationship Id="rId3" Type="http://schemas.openxmlformats.org/officeDocument/2006/relationships/audio" Target="../media/media1.m4a"/><Relationship Id="rId7" Type="http://schemas.openxmlformats.org/officeDocument/2006/relationships/hyperlink" Target="https://www.digitaljournal.com/pr/criminal-background-check-for-employment-market-2022-emerging-trend-trending-technologies-and-advancement-outlook-2028" TargetMode="External"/><Relationship Id="rId12" Type="http://schemas.openxmlformats.org/officeDocument/2006/relationships/hyperlink" Target="https://auth.services.adobe.com/en_US/deeplink.html#/progressive-profile/date-of-birth/" TargetMode="External"/><Relationship Id="rId17" Type="http://schemas.openxmlformats.org/officeDocument/2006/relationships/hyperlink" Target="https://www.pinterest.com/pin/687995280571275766/" TargetMode="External"/><Relationship Id="rId2" Type="http://schemas.microsoft.com/office/2007/relationships/media" Target="../media/media1.m4a"/><Relationship Id="rId16" Type="http://schemas.openxmlformats.org/officeDocument/2006/relationships/hyperlink" Target="https://annamagazine.fr/why-you-should-post-on-linkedin" TargetMode="External"/><Relationship Id="rId1" Type="http://schemas.openxmlformats.org/officeDocument/2006/relationships/tags" Target="../tags/tag41.xml"/><Relationship Id="rId6" Type="http://schemas.openxmlformats.org/officeDocument/2006/relationships/hyperlink" Target="http://www.indianmediacouncil.in/" TargetMode="External"/><Relationship Id="rId11" Type="http://schemas.openxmlformats.org/officeDocument/2006/relationships/hyperlink" Target="https://institute.careerguide.com/all-you-need-to-know-about-cyber-crime/#google_vignette" TargetMode="External"/><Relationship Id="rId5" Type="http://schemas.openxmlformats.org/officeDocument/2006/relationships/notesSlide" Target="../notesSlides/notesSlide46.xml"/><Relationship Id="rId15" Type="http://schemas.openxmlformats.org/officeDocument/2006/relationships/hyperlink" Target="https://www.getstreamline.com/blog/special-district-trend-alert...-gifs" TargetMode="External"/><Relationship Id="rId10" Type="http://schemas.openxmlformats.org/officeDocument/2006/relationships/hyperlink" Target="https://giphy.com/explore/cyber" TargetMode="External"/><Relationship Id="rId4" Type="http://schemas.openxmlformats.org/officeDocument/2006/relationships/slideLayout" Target="../slideLayouts/slideLayout1.xml"/><Relationship Id="rId9" Type="http://schemas.openxmlformats.org/officeDocument/2006/relationships/hyperlink" Target="https://www.axios.com/2021/10/19/credo-artificial-intelligence-governance" TargetMode="External"/><Relationship Id="rId14" Type="http://schemas.openxmlformats.org/officeDocument/2006/relationships/hyperlink" Target="https://quantumlifecyclemarketing.com/gifs-in-email/" TargetMode="Externa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42.xml"/><Relationship Id="rId4" Type="http://schemas.openxmlformats.org/officeDocument/2006/relationships/image" Target="../media/image9.gif"/></Relationships>
</file>

<file path=ppt/slides/_rels/slide4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3.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3065929"/>
            <a:ext cx="4771311"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442057" y="2103734"/>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508377" y="5622049"/>
            <a:ext cx="5597612" cy="52419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 المواجهة الجنائية والتشريعية للجرائم السيبرانية</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التاسعة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3308199" y="1119017"/>
            <a:ext cx="6430384" cy="1239450"/>
          </a:xfrm>
          <a:prstGeom prst="ellipse">
            <a:avLst/>
          </a:prstGeom>
          <a:solidFill>
            <a:schemeClr val="accent1">
              <a:lumMod val="40000"/>
              <a:lumOff val="6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b="1" dirty="0">
                <a:solidFill>
                  <a:srgbClr val="FF0000"/>
                </a:solidFill>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rPr>
              <a:t>ربط المحاضرات السابقة</a:t>
            </a:r>
            <a:r>
              <a:rPr lang="ar-EG" b="1" dirty="0">
                <a:solidFill>
                  <a:schemeClr val="tx1"/>
                </a:solidFill>
                <a:latin typeface="Times New Roman" panose="02020603050405020304" pitchFamily="18" charset="0"/>
                <a:ea typeface="Calibri" panose="020F0502020204030204" pitchFamily="34" charset="0"/>
              </a:rPr>
              <a:t> بالمحاضرة الحالية</a:t>
            </a:r>
            <a:endParaRPr kumimoji="0" lang="ar-EG"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1030" name="Picture 6" descr="Cover Story: The Evolution of Crime in China - Caixin Global">
            <a:extLst>
              <a:ext uri="{FF2B5EF4-FFF2-40B4-BE49-F238E27FC236}">
                <a16:creationId xmlns:a16="http://schemas.microsoft.com/office/drawing/2014/main" id="{4CDDD112-707A-461B-86E9-CCD5C93EAAC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338466" y="2524641"/>
            <a:ext cx="8529403" cy="27818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701979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7299677" y="3003353"/>
            <a:ext cx="3920267" cy="851288"/>
          </a:xfrm>
          <a:prstGeom prst="ellipse">
            <a:avLst/>
          </a:prstGeom>
          <a:ln/>
        </p:spPr>
        <p:style>
          <a:lnRef idx="1">
            <a:schemeClr val="accent5"/>
          </a:lnRef>
          <a:fillRef idx="2">
            <a:schemeClr val="accent5"/>
          </a:fillRef>
          <a:effectRef idx="1">
            <a:schemeClr val="accent5"/>
          </a:effectRef>
          <a:fontRef idx="minor">
            <a:schemeClr val="dk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Times New Roman" panose="02020603050405020304" pitchFamily="18" charset="0"/>
                <a:ea typeface="Calibri" panose="020F0502020204030204" pitchFamily="34" charset="0"/>
              </a:rPr>
              <a:t>تمهيد وتقسيم</a:t>
            </a:r>
            <a:r>
              <a:rPr lang="en-US" sz="2800" b="1" dirty="0">
                <a:solidFill>
                  <a:srgbClr val="FF0000"/>
                </a:solidFill>
                <a:latin typeface="Times New Roman" panose="02020603050405020304" pitchFamily="18" charset="0"/>
                <a:ea typeface="Calibri" panose="020F0502020204030204" pitchFamily="34" charset="0"/>
              </a:rPr>
              <a:t>:</a:t>
            </a:r>
            <a:endParaRPr kumimoji="0" lang="ar-EG" sz="28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050" name="Picture 2" descr="Criminal Background Check for Employment Market 2022 Emerging Trend,  Trending Technologies and Advancement Outlook 2028 - Digital Journal">
            <a:extLst>
              <a:ext uri="{FF2B5EF4-FFF2-40B4-BE49-F238E27FC236}">
                <a16:creationId xmlns:a16="http://schemas.microsoft.com/office/drawing/2014/main" id="{DBF278B5-803A-4BC3-A1A3-68CE3F40347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36083" y="639757"/>
            <a:ext cx="7780520" cy="518960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24916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3074" name="Picture 2" descr="need more POWER! | Computer wallpaper hd, Central processing unit, Digital  network">
            <a:extLst>
              <a:ext uri="{FF2B5EF4-FFF2-40B4-BE49-F238E27FC236}">
                <a16:creationId xmlns:a16="http://schemas.microsoft.com/office/drawing/2014/main" id="{56E3F941-C18F-4900-B61B-36024436ACE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28500"/>
            <a:ext cx="9345750"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683791326"/>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38443916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need more POWER! | Computer wallpaper hd, Central processing unit, Digital  network">
            <a:extLst>
              <a:ext uri="{FF2B5EF4-FFF2-40B4-BE49-F238E27FC236}">
                <a16:creationId xmlns:a16="http://schemas.microsoft.com/office/drawing/2014/main" id="{9E56AC9C-6214-497C-9C97-E773BC7465E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92157" y="1381627"/>
            <a:ext cx="9345750"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4381571" y="1706725"/>
            <a:ext cx="3882759" cy="69912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4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2345311" y="2529840"/>
            <a:ext cx="7955280" cy="261366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000" b="1" dirty="0">
                <a:solidFill>
                  <a:srgbClr val="FF0000"/>
                </a:solidFill>
              </a:rPr>
              <a:t>المحور الأول: المواجهة الجنائية للجرائم السيبرانية:</a:t>
            </a:r>
            <a:endParaRPr lang="en-US" sz="2000" b="1" dirty="0">
              <a:solidFill>
                <a:srgbClr val="FF0000"/>
              </a:solidFill>
            </a:endParaRPr>
          </a:p>
          <a:p>
            <a:pPr algn="just" rtl="1"/>
            <a:r>
              <a:rPr lang="ar-SA" sz="2000" b="1" dirty="0">
                <a:solidFill>
                  <a:srgbClr val="FF0000"/>
                </a:solidFill>
              </a:rPr>
              <a:t>المحور الثاني: المواجهة التشريعية للجرائم السيبرانية:</a:t>
            </a:r>
            <a:endParaRPr lang="en-US" sz="2000" b="1" dirty="0">
              <a:solidFill>
                <a:srgbClr val="FF0000"/>
              </a:solidFill>
            </a:endParaRPr>
          </a:p>
          <a:p>
            <a:pPr algn="just" rtl="1"/>
            <a:r>
              <a:rPr lang="ar-EG" sz="2000" b="1" dirty="0">
                <a:solidFill>
                  <a:schemeClr val="tx1"/>
                </a:solidFill>
              </a:rPr>
              <a:t>أولا: جرائم الإعتداء علي أنظمة المعلومات:</a:t>
            </a:r>
            <a:endParaRPr lang="en-US" sz="2000" dirty="0">
              <a:solidFill>
                <a:schemeClr val="tx1"/>
              </a:solidFill>
            </a:endParaRPr>
          </a:p>
          <a:p>
            <a:pPr lvl="0" algn="just" rtl="1"/>
            <a:r>
              <a:rPr lang="ar-EG" sz="2000" b="1" dirty="0">
                <a:solidFill>
                  <a:schemeClr val="tx1"/>
                </a:solidFill>
              </a:rPr>
              <a:t>     1. جريمة الدخول غير المشروع إلي نظام المعالجة الإلكترونية:</a:t>
            </a:r>
            <a:endParaRPr lang="ar-EG" sz="2000" dirty="0">
              <a:solidFill>
                <a:schemeClr val="tx1"/>
              </a:solidFill>
            </a:endParaRPr>
          </a:p>
          <a:p>
            <a:pPr lvl="0" algn="just" rtl="1"/>
            <a:r>
              <a:rPr lang="ar-EG" sz="2000" b="1" dirty="0">
                <a:solidFill>
                  <a:schemeClr val="tx1"/>
                </a:solidFill>
              </a:rPr>
              <a:t>     2. </a:t>
            </a:r>
            <a:r>
              <a:rPr lang="ar-SA" sz="2000" b="1" dirty="0">
                <a:solidFill>
                  <a:schemeClr val="tx1"/>
                </a:solidFill>
              </a:rPr>
              <a:t>جريمة البقاء غير المشروع داخل النظام المعلوماتي</a:t>
            </a:r>
            <a:r>
              <a:rPr lang="en-US" sz="2000" b="1" dirty="0">
                <a:solidFill>
                  <a:schemeClr val="tx1"/>
                </a:solidFill>
              </a:rPr>
              <a:t>:</a:t>
            </a:r>
            <a:endParaRPr lang="en-US" sz="2000" dirty="0">
              <a:solidFill>
                <a:schemeClr val="tx1"/>
              </a:solidFill>
            </a:endParaRPr>
          </a:p>
          <a:p>
            <a:pPr lvl="0" algn="just" rtl="1"/>
            <a:r>
              <a:rPr lang="ar-EG" sz="2000" b="1" dirty="0">
                <a:solidFill>
                  <a:schemeClr val="tx1"/>
                </a:solidFill>
              </a:rPr>
              <a:t>    3. </a:t>
            </a:r>
            <a:r>
              <a:rPr lang="ar-SA" sz="2000" b="1" dirty="0">
                <a:solidFill>
                  <a:schemeClr val="tx1"/>
                </a:solidFill>
              </a:rPr>
              <a:t>جريمة تجاوز حدود الحق في الدخول إلي نظام المعالجة الإلكترونية:</a:t>
            </a:r>
            <a:endParaRPr lang="en-US" sz="2000" dirty="0">
              <a:solidFill>
                <a:schemeClr val="tx1"/>
              </a:solidFill>
            </a:endParaRPr>
          </a:p>
        </p:txBody>
      </p:sp>
    </p:spTree>
    <p:custDataLst>
      <p:tags r:id="rId1"/>
    </p:custDataLst>
    <p:extLst>
      <p:ext uri="{BB962C8B-B14F-4D97-AF65-F5344CB8AC3E}">
        <p14:creationId xmlns:p14="http://schemas.microsoft.com/office/powerpoint/2010/main" val="29115857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need more POWER! | Computer wallpaper hd, Central processing unit, Digital  network">
            <a:extLst>
              <a:ext uri="{FF2B5EF4-FFF2-40B4-BE49-F238E27FC236}">
                <a16:creationId xmlns:a16="http://schemas.microsoft.com/office/drawing/2014/main" id="{29230D3D-7259-4286-A2CA-B46D6B779FA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4253" y="1381627"/>
            <a:ext cx="9053636"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34141C60-7ED5-444A-955C-7D0F81403266}"/>
              </a:ext>
            </a:extLst>
          </p:cNvPr>
          <p:cNvSpPr/>
          <p:nvPr/>
        </p:nvSpPr>
        <p:spPr>
          <a:xfrm>
            <a:off x="9236228" y="1290191"/>
            <a:ext cx="2343037" cy="118110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ar-EG" sz="2800" b="1" dirty="0">
                <a:solidFill>
                  <a:schemeClr val="tx2">
                    <a:lumMod val="75000"/>
                  </a:schemeClr>
                </a:solidFill>
                <a:latin typeface="Cascadia Code" panose="020B0609020000020004" pitchFamily="49" charset="0"/>
                <a:ea typeface="Cascadia Code" panose="020B0609020000020004" pitchFamily="49" charset="0"/>
                <a:cs typeface="Cascadia Code" panose="020B0609020000020004" pitchFamily="49" charset="0"/>
              </a:rPr>
              <a:t>عناصر المحاضرة</a:t>
            </a:r>
          </a:p>
        </p:txBody>
      </p:sp>
      <p:sp>
        <p:nvSpPr>
          <p:cNvPr id="10" name="Rounded Rectangle 12">
            <a:extLst>
              <a:ext uri="{FF2B5EF4-FFF2-40B4-BE49-F238E27FC236}">
                <a16:creationId xmlns:a16="http://schemas.microsoft.com/office/drawing/2014/main" id="{57267BD6-B319-48B8-914C-EB53C0B792E1}"/>
              </a:ext>
            </a:extLst>
          </p:cNvPr>
          <p:cNvSpPr/>
          <p:nvPr/>
        </p:nvSpPr>
        <p:spPr>
          <a:xfrm>
            <a:off x="2141493" y="2159347"/>
            <a:ext cx="7597090" cy="30329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b="1" dirty="0">
                <a:solidFill>
                  <a:srgbClr val="FF0000"/>
                </a:solidFill>
              </a:rPr>
              <a:t>المحور الثاني: المواجهة التشريعية للجرائم السيبرانية:</a:t>
            </a:r>
            <a:endParaRPr lang="ar-EG" b="1" dirty="0">
              <a:solidFill>
                <a:srgbClr val="FF0000"/>
              </a:solidFill>
            </a:endParaRPr>
          </a:p>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endParaRPr lang="ar-EG" b="1" dirty="0">
              <a:solidFill>
                <a:srgbClr val="FF0000"/>
              </a:solidFill>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جريمة الاعتراض غير المشروع</a:t>
            </a:r>
            <a:r>
              <a:rPr lang="en-US" b="1" dirty="0">
                <a:solidFill>
                  <a:schemeClr val="tx1"/>
                </a:solidFill>
                <a:latin typeface="Times New Roman" panose="02020603050405020304" pitchFamily="18" charset="0"/>
              </a:rPr>
              <a:t>: </a:t>
            </a:r>
          </a:p>
          <a:p>
            <a:pPr marL="342900" marR="0" lvl="0" indent="-342900" algn="just" rtl="1">
              <a:spcBef>
                <a:spcPts val="0"/>
              </a:spcBef>
              <a:spcAft>
                <a:spcPts val="500"/>
              </a:spcAft>
              <a:buFont typeface="+mj-lt"/>
              <a:buAutoNum type="arabicPeriod"/>
            </a:pPr>
            <a:r>
              <a:rPr lang="ar-SA" b="1" dirty="0">
                <a:solidFill>
                  <a:schemeClr val="tx1"/>
                </a:solidFill>
                <a:latin typeface="Times New Roman" panose="02020603050405020304" pitchFamily="18" charset="0"/>
              </a:rPr>
              <a:t>جريمة الاعتداء على تصميم موقع</a:t>
            </a:r>
            <a:r>
              <a:rPr lang="en-US" b="1" dirty="0">
                <a:solidFill>
                  <a:schemeClr val="tx1"/>
                </a:solidFill>
                <a:latin typeface="Times New Roman" panose="02020603050405020304" pitchFamily="18" charset="0"/>
              </a:rPr>
              <a:t>: </a:t>
            </a: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rPr>
              <a:t>جريمة الإعتداء علي بطاقات الدفع الإلكتروني:</a:t>
            </a:r>
            <a:endParaRPr lang="en-US" b="1" dirty="0">
              <a:solidFill>
                <a:schemeClr val="tx1"/>
              </a:solidFill>
              <a:latin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rPr>
              <a:t>جرائم الإعتداء علي البريد الإلكتروني أوالمواقع </a:t>
            </a:r>
            <a:r>
              <a:rPr lang="ar-EG" b="1" dirty="0">
                <a:solidFill>
                  <a:schemeClr val="tx1"/>
                </a:solidFill>
                <a:latin typeface="Times New Roman" panose="02020603050405020304" pitchFamily="18" charset="0"/>
                <a:ea typeface="Times New Roman" panose="02020603050405020304" pitchFamily="18" charset="0"/>
              </a:rPr>
              <a:t>أو الحسابات الخاصة:</a:t>
            </a:r>
            <a:endParaRPr lang="en-US" sz="1600" dirty="0">
              <a:solidFill>
                <a:schemeClr val="tx1"/>
              </a:solidFill>
              <a:latin typeface="Times New Roman" panose="02020603050405020304" pitchFamily="18" charset="0"/>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latin typeface="Times New Roman" panose="02020603050405020304" pitchFamily="18" charset="0"/>
                <a:ea typeface="Times New Roman" panose="02020603050405020304" pitchFamily="18" charset="0"/>
              </a:rPr>
              <a:t>جرائم إصطناع البريد والمواقع والحسابات الإلكترونية الزائفة:</a:t>
            </a:r>
            <a:endParaRPr lang="en-US" sz="16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582905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need more POWER! | Computer wallpaper hd, Central processing unit, Digital  network">
            <a:extLst>
              <a:ext uri="{FF2B5EF4-FFF2-40B4-BE49-F238E27FC236}">
                <a16:creationId xmlns:a16="http://schemas.microsoft.com/office/drawing/2014/main" id="{F83F5345-52B4-4D2A-AEC5-CDB78902FA0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386625"/>
            <a:ext cx="934574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443397" y="2518348"/>
            <a:ext cx="8444036" cy="1197462"/>
          </a:xfrm>
          <a:prstGeom prst="ellipse">
            <a:avLst/>
          </a:prstGeom>
          <a:solidFill>
            <a:schemeClr val="accent1">
              <a:lumMod val="60000"/>
              <a:lumOff val="4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الأول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800" b="1" dirty="0">
                <a:solidFill>
                  <a:srgbClr val="FF0000"/>
                </a:solidFill>
                <a:latin typeface="Times New Roman" panose="02020603050405020304" pitchFamily="18" charset="0"/>
                <a:ea typeface="Calibri" panose="020F0502020204030204" pitchFamily="34" charset="0"/>
              </a:rPr>
              <a:t>المواجهة الجنائية للجرائم السيبرانية</a:t>
            </a:r>
            <a:endParaRPr kumimoji="0" lang="ar-EG" sz="28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2708266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4686"/>
            <a:ext cx="4128422" cy="495046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9683"/>
            <a:ext cx="10255442" cy="438950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4098" name="Picture 2" descr="The AI governance startup Credo emerges from stealth">
            <a:extLst>
              <a:ext uri="{FF2B5EF4-FFF2-40B4-BE49-F238E27FC236}">
                <a16:creationId xmlns:a16="http://schemas.microsoft.com/office/drawing/2014/main" id="{5B3C296D-3F1D-438E-8C4D-B618967E21F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7420131" y="1575167"/>
            <a:ext cx="3537679" cy="39431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626C7965-EA88-4B39-8B2C-8CD9E4E111BC}"/>
              </a:ext>
            </a:extLst>
          </p:cNvPr>
          <p:cNvSpPr/>
          <p:nvPr/>
        </p:nvSpPr>
        <p:spPr>
          <a:xfrm>
            <a:off x="1418057" y="1692908"/>
            <a:ext cx="5677242" cy="37076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SA" sz="2400" b="1" dirty="0">
                <a:solidFill>
                  <a:srgbClr val="FF0000"/>
                </a:solidFill>
              </a:rPr>
              <a:t> </a:t>
            </a:r>
            <a:r>
              <a:rPr lang="ar-SA" sz="2400" b="1" dirty="0">
                <a:solidFill>
                  <a:schemeClr val="tx1"/>
                </a:solidFill>
              </a:rPr>
              <a:t>والتساؤل المطروح الآن هو هل قواعد القانون الجنائي تشكل مجموعة مستقلة تكفي نفسها بنفسها أم أن هذه القواعد لها طبيعة جزائية بحتة، فيعتمد وجودها علي وجود قواعد من طبيعة أخرى؟ أي </a:t>
            </a:r>
            <a:r>
              <a:rPr lang="ar-SA" sz="2400" b="1" dirty="0">
                <a:solidFill>
                  <a:srgbClr val="FF0000"/>
                </a:solidFill>
                <a:highlight>
                  <a:srgbClr val="FFFF00"/>
                </a:highlight>
              </a:rPr>
              <a:t>هل يتمتع قانون العقوبات بالذاتية وال</a:t>
            </a:r>
            <a:r>
              <a:rPr lang="ar-EG" sz="2400" b="1" dirty="0">
                <a:solidFill>
                  <a:srgbClr val="FF0000"/>
                </a:solidFill>
                <a:highlight>
                  <a:srgbClr val="FFFF00"/>
                </a:highlight>
              </a:rPr>
              <a:t>إ</a:t>
            </a:r>
            <a:r>
              <a:rPr lang="ar-SA" sz="2400" b="1" dirty="0">
                <a:solidFill>
                  <a:srgbClr val="FF0000"/>
                </a:solidFill>
                <a:highlight>
                  <a:srgbClr val="FFFF00"/>
                </a:highlight>
              </a:rPr>
              <a:t>ستقلال؟</a:t>
            </a:r>
            <a:r>
              <a:rPr lang="ar-SA" sz="2400" b="1" dirty="0">
                <a:solidFill>
                  <a:srgbClr val="FF0000"/>
                </a:solidFill>
              </a:rPr>
              <a:t> </a:t>
            </a:r>
            <a:r>
              <a:rPr lang="ar-SA" sz="2400" b="1" dirty="0">
                <a:solidFill>
                  <a:schemeClr val="tx1"/>
                </a:solidFill>
              </a:rPr>
              <a:t>وهل يتسم القانون الجنائي بذاتيه خاصه تفرده بخصائص معينة؟</a:t>
            </a:r>
            <a:endParaRPr kumimoji="0" lang="ar-EG" sz="24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15652622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need more POWER! | Computer wallpaper hd, Central processing unit, Digital  network">
            <a:extLst>
              <a:ext uri="{FF2B5EF4-FFF2-40B4-BE49-F238E27FC236}">
                <a16:creationId xmlns:a16="http://schemas.microsoft.com/office/drawing/2014/main" id="{19869445-60B8-4CCB-B410-F8482EFAA79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386625"/>
            <a:ext cx="934574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540896" y="1882854"/>
            <a:ext cx="8312149" cy="1220499"/>
          </a:xfrm>
          <a:prstGeom prst="ellipse">
            <a:avLst/>
          </a:prstGeom>
          <a:solidFill>
            <a:schemeClr val="accent1">
              <a:lumMod val="40000"/>
              <a:lumOff val="6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 </a:t>
            </a:r>
            <a:r>
              <a:rPr lang="ar-EG" sz="2400" b="1" dirty="0">
                <a:solidFill>
                  <a:srgbClr val="FF0000"/>
                </a:solidFill>
                <a:latin typeface="Times New Roman" panose="02020603050405020304" pitchFamily="18" charset="0"/>
                <a:ea typeface="Calibri" panose="020F0502020204030204" pitchFamily="34" charset="0"/>
              </a:rPr>
              <a:t>المواجهة التشريعية للجرائم السيبرانية</a:t>
            </a:r>
            <a:endParaRPr kumimoji="0" lang="ar-EG" sz="2400" b="1" i="0" u="none" strike="noStrike" kern="1200" cap="none" spc="0" normalizeH="0" baseline="0" noProof="0" dirty="0">
              <a:ln>
                <a:noFill/>
              </a:ln>
              <a:solidFill>
                <a:srgbClr val="FF0000"/>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124185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3" y="1285191"/>
            <a:ext cx="9484687"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204" name="Picture 12" descr="How 0s and 1s Translate to Digital Experiences | by Patricia Arnedo | The  Startup | Medium">
            <a:extLst>
              <a:ext uri="{FF2B5EF4-FFF2-40B4-BE49-F238E27FC236}">
                <a16:creationId xmlns:a16="http://schemas.microsoft.com/office/drawing/2014/main" id="{B74CCAB4-11EF-4E30-A62B-0B63FAF8810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1389528"/>
            <a:ext cx="9254848" cy="409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306779" y="2599765"/>
            <a:ext cx="4619513" cy="657004"/>
          </a:xfrm>
          <a:prstGeom prst="ellipse">
            <a:avLst/>
          </a:prstGeom>
          <a:solidFill>
            <a:schemeClr val="accent1">
              <a:lumMod val="40000"/>
              <a:lumOff val="60000"/>
            </a:schemeClr>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rgbClr val="FF0000"/>
                </a:solidFill>
                <a:latin typeface="Times New Roman" panose="02020603050405020304" pitchFamily="18" charset="0"/>
                <a:ea typeface="Calibri" panose="020F0502020204030204" pitchFamily="34" charset="0"/>
              </a:rPr>
              <a:t>تمهيد وتقسيم :</a:t>
            </a:r>
            <a:endParaRPr kumimoji="0" lang="ar-EG" sz="2800" b="1" i="0" u="none" strike="noStrike" kern="1200" cap="none" spc="0" normalizeH="0" baseline="0" noProof="0" dirty="0">
              <a:ln>
                <a:noFill/>
              </a:ln>
              <a:solidFill>
                <a:schemeClr val="tx1"/>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10" name="Rounded Rectangle 12">
            <a:extLst>
              <a:ext uri="{FF2B5EF4-FFF2-40B4-BE49-F238E27FC236}">
                <a16:creationId xmlns:a16="http://schemas.microsoft.com/office/drawing/2014/main" id="{8BDBA29E-29DD-4362-A699-890B784ECC1A}"/>
              </a:ext>
            </a:extLst>
          </p:cNvPr>
          <p:cNvSpPr/>
          <p:nvPr/>
        </p:nvSpPr>
        <p:spPr>
          <a:xfrm>
            <a:off x="3638331" y="4011409"/>
            <a:ext cx="5956408" cy="78572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chemeClr val="accent6">
                    <a:lumMod val="50000"/>
                  </a:schemeClr>
                </a:solidFill>
              </a:rPr>
              <a:t>أولا: جرائم الإعتداء علي أنظمة المعلومات:</a:t>
            </a:r>
          </a:p>
          <a:p>
            <a:pPr algn="just" rtl="1"/>
            <a:r>
              <a:rPr lang="ar-EG" sz="2000" b="1" dirty="0">
                <a:solidFill>
                  <a:schemeClr val="accent6">
                    <a:lumMod val="50000"/>
                  </a:schemeClr>
                </a:solidFill>
              </a:rPr>
              <a:t>ثانيا: الجرائم المرتكبة بواسطة أنظمة المعلومات:</a:t>
            </a:r>
            <a:endParaRPr lang="en-US" sz="2000" dirty="0">
              <a:solidFill>
                <a:schemeClr val="accent6">
                  <a:lumMod val="50000"/>
                </a:schemeClr>
              </a:solidFill>
            </a:endParaRPr>
          </a:p>
        </p:txBody>
      </p:sp>
    </p:spTree>
    <p:custDataLst>
      <p:tags r:id="rId1"/>
    </p:custDataLst>
    <p:extLst>
      <p:ext uri="{BB962C8B-B14F-4D97-AF65-F5344CB8AC3E}">
        <p14:creationId xmlns:p14="http://schemas.microsoft.com/office/powerpoint/2010/main" val="2078625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DCA6DC08-F54D-45B6-8C59-31D47D0859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1" y="1386625"/>
            <a:ext cx="9062720"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87858" y="2296159"/>
            <a:ext cx="7844862" cy="167106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000" b="1" dirty="0">
                <a:solidFill>
                  <a:schemeClr val="accent6">
                    <a:lumMod val="50000"/>
                  </a:schemeClr>
                </a:solidFill>
              </a:rPr>
              <a:t>أولا: جرائم الإعتداء علي أنظمة المعلومات:</a:t>
            </a:r>
            <a:endParaRPr lang="en-US" sz="2000" dirty="0">
              <a:solidFill>
                <a:schemeClr val="accent6">
                  <a:lumMod val="50000"/>
                </a:schemeClr>
              </a:solidFill>
            </a:endParaRPr>
          </a:p>
          <a:p>
            <a:pPr lvl="0" algn="just" rtl="1"/>
            <a:r>
              <a:rPr lang="ar-EG" sz="2000" b="1" dirty="0">
                <a:solidFill>
                  <a:schemeClr val="tx1"/>
                </a:solidFill>
              </a:rPr>
              <a:t>     1. جريمة الدخول غير المشروع إلي نظام المعالجة الإلكترونية:</a:t>
            </a:r>
            <a:endParaRPr lang="ar-EG" sz="2000" dirty="0">
              <a:solidFill>
                <a:schemeClr val="tx1"/>
              </a:solidFill>
            </a:endParaRPr>
          </a:p>
          <a:p>
            <a:pPr lvl="0" algn="just" rtl="1"/>
            <a:r>
              <a:rPr lang="ar-EG" sz="2000" b="1" dirty="0">
                <a:solidFill>
                  <a:schemeClr val="tx1"/>
                </a:solidFill>
              </a:rPr>
              <a:t>     2. </a:t>
            </a:r>
            <a:r>
              <a:rPr lang="ar-SA" sz="2000" b="1" dirty="0">
                <a:solidFill>
                  <a:schemeClr val="tx1"/>
                </a:solidFill>
              </a:rPr>
              <a:t>جريمة البقاء غير المشروع داخل النظام المعلوماتي</a:t>
            </a:r>
            <a:r>
              <a:rPr lang="en-US" sz="2000" b="1" dirty="0">
                <a:solidFill>
                  <a:schemeClr val="tx1"/>
                </a:solidFill>
              </a:rPr>
              <a:t>:</a:t>
            </a:r>
            <a:endParaRPr lang="en-US" sz="2000" dirty="0">
              <a:solidFill>
                <a:schemeClr val="tx1"/>
              </a:solidFill>
            </a:endParaRPr>
          </a:p>
          <a:p>
            <a:pPr lvl="0" algn="just" rtl="1"/>
            <a:r>
              <a:rPr lang="ar-EG" sz="2000" b="1" dirty="0">
                <a:solidFill>
                  <a:schemeClr val="tx1"/>
                </a:solidFill>
              </a:rPr>
              <a:t>     3. </a:t>
            </a:r>
            <a:r>
              <a:rPr lang="ar-SA" sz="2000" b="1" dirty="0">
                <a:solidFill>
                  <a:schemeClr val="tx1"/>
                </a:solidFill>
              </a:rPr>
              <a:t>جريمة تجاوز حدود الحق في الدخول إلي نظام المعالجة الإلكترونية:</a:t>
            </a:r>
            <a:endParaRPr lang="en-US" sz="2000" dirty="0">
              <a:solidFill>
                <a:schemeClr val="tx1"/>
              </a:solidFill>
            </a:endParaRPr>
          </a:p>
        </p:txBody>
      </p:sp>
    </p:spTree>
    <p:custDataLst>
      <p:tags r:id="rId1"/>
    </p:custDataLst>
    <p:extLst>
      <p:ext uri="{BB962C8B-B14F-4D97-AF65-F5344CB8AC3E}">
        <p14:creationId xmlns:p14="http://schemas.microsoft.com/office/powerpoint/2010/main" val="1803552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F4CF9B75-A8DA-4AD5-BBED-8151A6078FC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1386625"/>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58689" y="2052320"/>
            <a:ext cx="6928523" cy="84328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ar-EG" b="0" i="0" u="none" strike="noStrike" kern="1200" cap="none" spc="0" normalizeH="0" baseline="0" noProof="0" dirty="0">
              <a:ln>
                <a:noFill/>
              </a:ln>
              <a:solidFill>
                <a:srgbClr val="FF0000"/>
              </a:solidFill>
              <a:effectLst/>
              <a:uLnTx/>
              <a:uFillTx/>
              <a:latin typeface="Calibri" panose="020F0502020204030204"/>
              <a:ea typeface="+mn-ea"/>
            </a:endParaRPr>
          </a:p>
        </p:txBody>
      </p:sp>
    </p:spTree>
    <p:custDataLst>
      <p:tags r:id="rId1"/>
    </p:custDataLst>
    <p:extLst>
      <p:ext uri="{BB962C8B-B14F-4D97-AF65-F5344CB8AC3E}">
        <p14:creationId xmlns:p14="http://schemas.microsoft.com/office/powerpoint/2010/main" val="24244926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need more POWER! | Computer wallpaper hd, Central processing unit, Digital  network">
            <a:extLst>
              <a:ext uri="{FF2B5EF4-FFF2-40B4-BE49-F238E27FC236}">
                <a16:creationId xmlns:a16="http://schemas.microsoft.com/office/drawing/2014/main" id="{CA5EAA63-5319-4149-A4E9-BC2B9DD3305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09833" y="1335906"/>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 name="Picture 2" descr="need more POWER! | Computer wallpaper hd, Central processing unit, Digital  network">
            <a:extLst>
              <a:ext uri="{FF2B5EF4-FFF2-40B4-BE49-F238E27FC236}">
                <a16:creationId xmlns:a16="http://schemas.microsoft.com/office/drawing/2014/main" id="{E4DA51D0-EC76-47A6-9F83-189ED7F3003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1386625"/>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31198" y="2782889"/>
            <a:ext cx="6983506" cy="109732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b="1" dirty="0">
                <a:solidFill>
                  <a:prstClr val="black"/>
                </a:solidFill>
                <a:latin typeface="Calibri" panose="020F0502020204030204"/>
              </a:rPr>
              <a:t>     </a:t>
            </a:r>
            <a:r>
              <a:rPr lang="ar-EG" b="1" dirty="0">
                <a:solidFill>
                  <a:prstClr val="black"/>
                </a:solidFill>
                <a:latin typeface="Calibri" panose="020F0502020204030204"/>
              </a:rPr>
              <a:t>       أ. ما هية جريمة الدخول غير المشروع:</a:t>
            </a:r>
            <a:r>
              <a:rPr lang="en-US" b="1" dirty="0">
                <a:solidFill>
                  <a:prstClr val="black"/>
                </a:solidFill>
                <a:latin typeface="Calibri" panose="020F0502020204030204"/>
              </a:rPr>
              <a:t>            </a:t>
            </a:r>
            <a:r>
              <a:rPr lang="en-US" sz="2400" b="1" dirty="0">
                <a:solidFill>
                  <a:prstClr val="black"/>
                </a:solidFill>
                <a:latin typeface="Calibri" panose="020F0502020204030204"/>
                <a:cs typeface="Arial" panose="020B0604020202020204" pitchFamily="34" charset="0"/>
              </a:rPr>
              <a:t>    </a:t>
            </a:r>
            <a:endPar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3140400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9FEC93BD-C875-4CDF-B5C9-65FCD325CC7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7520" y="1386625"/>
            <a:ext cx="912367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857338" y="2712717"/>
            <a:ext cx="8904042"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a:t>
            </a:r>
            <a:r>
              <a:rPr lang="en-US" sz="2000" b="1" dirty="0">
                <a:solidFill>
                  <a:prstClr val="black"/>
                </a:solidFill>
                <a:latin typeface="Calibri" panose="020F0502020204030204"/>
              </a:rPr>
              <a:t>  </a:t>
            </a:r>
            <a:r>
              <a:rPr lang="ar-EG" sz="2000" b="1" dirty="0">
                <a:solidFill>
                  <a:prstClr val="black"/>
                </a:solidFill>
                <a:latin typeface="Calibri" panose="020F0502020204030204"/>
              </a:rPr>
              <a:t>ب. مفهوم جريمة الدخول غير المشروع في بعض التشريعات العربية:</a:t>
            </a:r>
          </a:p>
        </p:txBody>
      </p:sp>
    </p:spTree>
    <p:custDataLst>
      <p:tags r:id="rId1"/>
    </p:custDataLst>
    <p:extLst>
      <p:ext uri="{BB962C8B-B14F-4D97-AF65-F5344CB8AC3E}">
        <p14:creationId xmlns:p14="http://schemas.microsoft.com/office/powerpoint/2010/main" val="41906673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026" name="Picture 2" descr="‫ملف:Flag of Egypt.svg - ويكيبيديا‬‎">
            <a:extLst>
              <a:ext uri="{FF2B5EF4-FFF2-40B4-BE49-F238E27FC236}">
                <a16:creationId xmlns:a16="http://schemas.microsoft.com/office/drawing/2014/main" id="{21604EE7-48FD-43A4-9376-C03F5472D7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1652" y="1598629"/>
            <a:ext cx="4176043" cy="37521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3328" y="2042160"/>
            <a:ext cx="4330193" cy="304448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rPr>
              <a:t>1. </a:t>
            </a: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ب. 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المصري:</a:t>
            </a:r>
          </a:p>
        </p:txBody>
      </p:sp>
    </p:spTree>
    <p:custDataLst>
      <p:tags r:id="rId1"/>
    </p:custDataLst>
    <p:extLst>
      <p:ext uri="{BB962C8B-B14F-4D97-AF65-F5344CB8AC3E}">
        <p14:creationId xmlns:p14="http://schemas.microsoft.com/office/powerpoint/2010/main" val="28477574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052" name="Picture 4" descr="علم الإمارات العربية المتحدة - ويكيبيديا">
            <a:extLst>
              <a:ext uri="{FF2B5EF4-FFF2-40B4-BE49-F238E27FC236}">
                <a16:creationId xmlns:a16="http://schemas.microsoft.com/office/drawing/2014/main" id="{C234A9D5-81E6-425D-B9E5-267D3FD7C0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3123" y="1915967"/>
            <a:ext cx="4329382" cy="33611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1932492" y="2037808"/>
            <a:ext cx="4329382"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الإماراتي:</a:t>
            </a:r>
          </a:p>
        </p:txBody>
      </p:sp>
    </p:spTree>
    <p:custDataLst>
      <p:tags r:id="rId1"/>
    </p:custDataLst>
    <p:extLst>
      <p:ext uri="{BB962C8B-B14F-4D97-AF65-F5344CB8AC3E}">
        <p14:creationId xmlns:p14="http://schemas.microsoft.com/office/powerpoint/2010/main" val="3336316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821823" y="2192082"/>
            <a:ext cx="4329382"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السعودي:</a:t>
            </a:r>
          </a:p>
        </p:txBody>
      </p:sp>
      <p:pic>
        <p:nvPicPr>
          <p:cNvPr id="3074" name="Picture 2" descr="‫علم السعودية - المعرفة‬‎">
            <a:extLst>
              <a:ext uri="{FF2B5EF4-FFF2-40B4-BE49-F238E27FC236}">
                <a16:creationId xmlns:a16="http://schemas.microsoft.com/office/drawing/2014/main" id="{6B0C8954-75BE-443B-9313-2DB2A8FB65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0527" y="2192082"/>
            <a:ext cx="4365225" cy="30110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3107867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748019" y="2204738"/>
            <a:ext cx="4700897" cy="31175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ب.مفهوم جريمة الدخول غير المشروع إلي نظام المعالجة الإلكترونية في بعض التشريعات العربية:</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المشرع الكويتي:</a:t>
            </a:r>
          </a:p>
        </p:txBody>
      </p:sp>
      <p:pic>
        <p:nvPicPr>
          <p:cNvPr id="4098" name="Picture 2" descr="كم عدد ألوان علم الكويت - موضوع">
            <a:extLst>
              <a:ext uri="{FF2B5EF4-FFF2-40B4-BE49-F238E27FC236}">
                <a16:creationId xmlns:a16="http://schemas.microsoft.com/office/drawing/2014/main" id="{37D06C28-841F-4DB4-B678-5A63ABBA423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6859" y="2371829"/>
            <a:ext cx="4293824" cy="2783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4045482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16386" name="Picture 2" descr="How 0s and 1s Translate to Digital Experiences | by Patricia Arnedo | The  Startup | Medium">
            <a:extLst>
              <a:ext uri="{FF2B5EF4-FFF2-40B4-BE49-F238E27FC236}">
                <a16:creationId xmlns:a16="http://schemas.microsoft.com/office/drawing/2014/main" id="{B63C1A56-66AC-4695-9699-69F505420F6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977" y="1498122"/>
            <a:ext cx="9108142" cy="39255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82118" y="2931459"/>
            <a:ext cx="8259806" cy="21409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ar-SA" sz="2400" b="1" dirty="0">
                <a:solidFill>
                  <a:srgbClr val="FF0000"/>
                </a:solidFill>
              </a:rPr>
              <a:t>ويستفاد من نص المادة </a:t>
            </a:r>
            <a:r>
              <a:rPr lang="ar-EG" sz="2400" b="1" dirty="0">
                <a:solidFill>
                  <a:srgbClr val="FF0000"/>
                </a:solidFill>
              </a:rPr>
              <a:t>14</a:t>
            </a:r>
            <a:r>
              <a:rPr lang="ar-SA" sz="2400" b="1" dirty="0">
                <a:solidFill>
                  <a:srgbClr val="FF0000"/>
                </a:solidFill>
              </a:rPr>
              <a:t> من القانون المصري، والمادة </a:t>
            </a:r>
            <a:r>
              <a:rPr lang="ar-EG" sz="2400" b="1" dirty="0">
                <a:solidFill>
                  <a:srgbClr val="FF0000"/>
                </a:solidFill>
              </a:rPr>
              <a:t>2</a:t>
            </a:r>
            <a:r>
              <a:rPr lang="ar-SA" sz="2400" b="1" dirty="0">
                <a:solidFill>
                  <a:srgbClr val="FF0000"/>
                </a:solidFill>
              </a:rPr>
              <a:t> من القانون الإماراتي، والمادة رقم </a:t>
            </a:r>
            <a:r>
              <a:rPr lang="ar-EG" sz="2400" b="1" dirty="0">
                <a:solidFill>
                  <a:srgbClr val="FF0000"/>
                </a:solidFill>
              </a:rPr>
              <a:t>17</a:t>
            </a:r>
            <a:r>
              <a:rPr lang="ar-SA" sz="2400" b="1" dirty="0">
                <a:solidFill>
                  <a:srgbClr val="FF0000"/>
                </a:solidFill>
              </a:rPr>
              <a:t> من النظام السعودي والمادة </a:t>
            </a:r>
            <a:r>
              <a:rPr lang="ar-EG" sz="2400" b="1" dirty="0">
                <a:solidFill>
                  <a:srgbClr val="FF0000"/>
                </a:solidFill>
              </a:rPr>
              <a:t>2</a:t>
            </a:r>
            <a:r>
              <a:rPr lang="ar-SA" sz="2400" b="1" dirty="0">
                <a:solidFill>
                  <a:srgbClr val="FF0000"/>
                </a:solidFill>
              </a:rPr>
              <a:t> من القانون الكويتي فيما يتعلق بجريمة الدخول غير المشروع</a:t>
            </a:r>
            <a:r>
              <a:rPr lang="en-US" sz="2400" b="1" dirty="0">
                <a:solidFill>
                  <a:srgbClr val="FF0000"/>
                </a:solidFill>
              </a:rPr>
              <a:t> </a:t>
            </a:r>
            <a:r>
              <a:rPr lang="ar-EG" sz="2400" b="1" dirty="0">
                <a:solidFill>
                  <a:srgbClr val="FF0000"/>
                </a:solidFill>
              </a:rPr>
              <a:t>إلي نظام المعالجة الإلكترونية</a:t>
            </a:r>
            <a:r>
              <a:rPr lang="ar-SA" sz="2400" b="1" dirty="0">
                <a:solidFill>
                  <a:srgbClr val="FF0000"/>
                </a:solidFill>
              </a:rPr>
              <a:t> المسائل الآتية:</a:t>
            </a:r>
            <a:endParaRPr lang="en-US" sz="2400" dirty="0">
              <a:solidFill>
                <a:srgbClr val="FF0000"/>
              </a:solidFill>
            </a:endParaRPr>
          </a:p>
        </p:txBody>
      </p:sp>
    </p:spTree>
    <p:custDataLst>
      <p:tags r:id="rId1"/>
    </p:custDataLst>
    <p:extLst>
      <p:ext uri="{BB962C8B-B14F-4D97-AF65-F5344CB8AC3E}">
        <p14:creationId xmlns:p14="http://schemas.microsoft.com/office/powerpoint/2010/main" val="36358172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2410986" y="3762464"/>
            <a:ext cx="7911953" cy="15240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1. 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       </a:t>
            </a:r>
            <a:r>
              <a:rPr lang="en-US" sz="2000" b="1" dirty="0">
                <a:solidFill>
                  <a:prstClr val="black"/>
                </a:solidFill>
                <a:latin typeface="Calibri" panose="020F0502020204030204"/>
              </a:rPr>
              <a:t>  </a:t>
            </a:r>
            <a:r>
              <a:rPr lang="ar-EG" sz="2000" b="1" dirty="0">
                <a:solidFill>
                  <a:prstClr val="black"/>
                </a:solidFill>
                <a:latin typeface="Calibri" panose="020F0502020204030204"/>
              </a:rPr>
              <a:t>ج. مفهوم جريمة الدخول غير المشروع في القانون المقارن:</a:t>
            </a:r>
          </a:p>
        </p:txBody>
      </p:sp>
      <p:pic>
        <p:nvPicPr>
          <p:cNvPr id="11268" name="Picture 4" descr="All You Need To Know About Cybercrime - CareerGuide">
            <a:extLst>
              <a:ext uri="{FF2B5EF4-FFF2-40B4-BE49-F238E27FC236}">
                <a16:creationId xmlns:a16="http://schemas.microsoft.com/office/drawing/2014/main" id="{A45F6B81-C7E8-4EB5-B9C7-667A0E1D81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164541" y="1531194"/>
            <a:ext cx="6400799" cy="2524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616648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781038" y="2294964"/>
            <a:ext cx="4548043" cy="264458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rPr>
              <a:t>1. </a:t>
            </a: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ج. مفهوم جريمة الدخول غير المشروع إلي نظام المعالجة الإلكترونية في القانون المقارن:</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القانون الإنجليزي:</a:t>
            </a:r>
          </a:p>
        </p:txBody>
      </p:sp>
      <p:pic>
        <p:nvPicPr>
          <p:cNvPr id="2" name="Picture 2" descr="علم المملكة المتحدة - ويكيبيديا">
            <a:extLst>
              <a:ext uri="{FF2B5EF4-FFF2-40B4-BE49-F238E27FC236}">
                <a16:creationId xmlns:a16="http://schemas.microsoft.com/office/drawing/2014/main" id="{593B03B9-EA3D-411E-9C68-B9C06B74BF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33810" y="1781962"/>
            <a:ext cx="4303654" cy="33962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4446944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930768" y="2206108"/>
            <a:ext cx="4330193" cy="279586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Calibri" panose="020F0502020204030204"/>
              </a:rPr>
              <a:t>1. </a:t>
            </a: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جريمة الدخول غير المشروع إلي نظام المعالجة الإلكترونية:</a:t>
            </a:r>
            <a:endParaRPr kumimoji="0" lang="en-US" sz="2000" b="1" i="0" u="none" strike="noStrike" kern="1200" cap="none" spc="0" normalizeH="0" baseline="0" noProof="0" dirty="0">
              <a:ln>
                <a:noFill/>
              </a:ln>
              <a:solidFill>
                <a:srgbClr val="FF0000"/>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en-US" sz="2000" b="1" dirty="0">
                <a:solidFill>
                  <a:prstClr val="black"/>
                </a:solidFill>
                <a:latin typeface="Calibri" panose="020F0502020204030204"/>
              </a:rPr>
              <a:t>   </a:t>
            </a:r>
            <a:r>
              <a:rPr lang="ar-EG" sz="2000" b="1" dirty="0">
                <a:solidFill>
                  <a:prstClr val="black"/>
                </a:solidFill>
                <a:latin typeface="Calibri" panose="020F0502020204030204"/>
              </a:rPr>
              <a:t>ج. مفهوم جريمة الدخول غير المشروع إلي نظام المعالجة الإلكترونية في القانون المقارن:</a:t>
            </a:r>
          </a:p>
          <a:p>
            <a:pPr marL="0" marR="0" lvl="0" indent="0" algn="just" defTabSz="914400" rtl="1" eaLnBrk="1" fontAlgn="auto" latinLnBrk="0" hangingPunct="1">
              <a:lnSpc>
                <a:spcPct val="100000"/>
              </a:lnSpc>
              <a:spcBef>
                <a:spcPts val="0"/>
              </a:spcBef>
              <a:spcAft>
                <a:spcPts val="0"/>
              </a:spcAft>
              <a:buClrTx/>
              <a:buSzTx/>
              <a:buFontTx/>
              <a:buNone/>
              <a:tabLst/>
              <a:defRPr/>
            </a:pPr>
            <a:r>
              <a:rPr lang="ar-EG" sz="2000" b="1" dirty="0">
                <a:solidFill>
                  <a:prstClr val="black"/>
                </a:solidFill>
                <a:latin typeface="Calibri" panose="020F0502020204030204"/>
              </a:rPr>
              <a:t>        - القانون الأمريكي:</a:t>
            </a:r>
          </a:p>
        </p:txBody>
      </p:sp>
      <p:pic>
        <p:nvPicPr>
          <p:cNvPr id="2050" name="Picture 2" descr="ما هو علم الولايات المتحدة الأمريكية؟ - انا مسافر">
            <a:extLst>
              <a:ext uri="{FF2B5EF4-FFF2-40B4-BE49-F238E27FC236}">
                <a16:creationId xmlns:a16="http://schemas.microsoft.com/office/drawing/2014/main" id="{7E109DEE-8F25-4ED9-9D26-746B8D7223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1653" y="2130794"/>
            <a:ext cx="4189101" cy="287117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27084577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04015"/>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6510649" y="2663329"/>
            <a:ext cx="4271682" cy="156898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a:t>
            </a:r>
            <a:r>
              <a:rPr lang="ar-EG" sz="2000" b="1" dirty="0">
                <a:solidFill>
                  <a:srgbClr val="FF0000"/>
                </a:solidFill>
                <a:latin typeface="Calibri" panose="020F0502020204030204"/>
              </a:rPr>
              <a:t>2. جريمة البقاء غير المشروع داخل النظام المعلوماتي:</a:t>
            </a:r>
            <a:endParaRPr kumimoji="0" lang="ar-EG" sz="2000" b="0" i="0" u="none" strike="noStrike" kern="1200" cap="none" spc="0" normalizeH="0" baseline="0" noProof="0" dirty="0">
              <a:ln>
                <a:noFill/>
              </a:ln>
              <a:solidFill>
                <a:srgbClr val="FF0000"/>
              </a:solidFill>
              <a:effectLst/>
              <a:uLnTx/>
              <a:uFillTx/>
              <a:latin typeface="Calibri" panose="020F0502020204030204"/>
              <a:ea typeface="+mn-ea"/>
            </a:endParaRPr>
          </a:p>
        </p:txBody>
      </p:sp>
      <p:pic>
        <p:nvPicPr>
          <p:cNvPr id="17410" name="Picture 2" descr="Peter Henderson - Siemens :: Behance">
            <a:extLst>
              <a:ext uri="{FF2B5EF4-FFF2-40B4-BE49-F238E27FC236}">
                <a16:creationId xmlns:a16="http://schemas.microsoft.com/office/drawing/2014/main" id="{4E4200C3-3E47-443A-8B07-FA2BA1C3B8A3}"/>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58172" y="1539487"/>
            <a:ext cx="4271682" cy="3779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05688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1859054" y="2457098"/>
            <a:ext cx="4425738" cy="220316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0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a:t>
            </a:r>
            <a:r>
              <a:rPr lang="ar-EG" sz="2000" b="1" dirty="0">
                <a:solidFill>
                  <a:srgbClr val="FF0000"/>
                </a:solidFill>
                <a:latin typeface="Calibri" panose="020F0502020204030204"/>
              </a:rPr>
              <a:t>2. جريمة البقاء غير المشروع داخل النظام المعلوماتي:</a:t>
            </a:r>
          </a:p>
          <a:p>
            <a:pPr algn="just" rtl="1">
              <a:defRPr/>
            </a:pPr>
            <a:r>
              <a:rPr kumimoji="0" lang="ar-EG" sz="2000" b="1" i="0" u="none" strike="noStrike" kern="1200" cap="none" spc="0" normalizeH="0" baseline="0" noProof="0" dirty="0">
                <a:ln>
                  <a:noFill/>
                </a:ln>
                <a:solidFill>
                  <a:schemeClr val="tx1"/>
                </a:solidFill>
                <a:effectLst/>
                <a:uLnTx/>
                <a:uFillTx/>
                <a:latin typeface="Calibri" panose="020F0502020204030204"/>
                <a:ea typeface="+mn-ea"/>
              </a:rPr>
              <a:t>         أ. </a:t>
            </a:r>
            <a:r>
              <a:rPr lang="ar-SA" sz="2000" b="1" dirty="0">
                <a:solidFill>
                  <a:schemeClr val="tx1"/>
                </a:solidFill>
              </a:rPr>
              <a:t>الأساس القانوني لتجريم فعل البقاء غير المشروع:</a:t>
            </a:r>
            <a:endParaRPr lang="en-US" sz="2000" dirty="0">
              <a:solidFill>
                <a:schemeClr val="tx1"/>
              </a:solidFill>
            </a:endParaRPr>
          </a:p>
        </p:txBody>
      </p:sp>
      <p:pic>
        <p:nvPicPr>
          <p:cNvPr id="7" name="Picture 2" descr="Peter Henderson - Siemens :: Behance">
            <a:extLst>
              <a:ext uri="{FF2B5EF4-FFF2-40B4-BE49-F238E27FC236}">
                <a16:creationId xmlns:a16="http://schemas.microsoft.com/office/drawing/2014/main" id="{65A4C590-50E7-464B-BEA7-64CCEB6726CC}"/>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3770" y="1539484"/>
            <a:ext cx="4271682" cy="3779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2194909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6322951" y="2081785"/>
            <a:ext cx="4380340" cy="278586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kumimoji="0" lang="en-US" sz="2400" b="0" i="0" u="none" strike="noStrike" kern="1200" cap="none" spc="0" normalizeH="0" baseline="0" noProof="0" dirty="0">
              <a:ln>
                <a:noFill/>
              </a:ln>
              <a:solidFill>
                <a:srgbClr val="70AD47">
                  <a:lumMod val="50000"/>
                </a:srgbClr>
              </a:solidFill>
              <a:effectLst/>
              <a:uLnTx/>
              <a:uFillTx/>
              <a:latin typeface="Calibri" panose="020F0502020204030204"/>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Calibri" panose="020F0502020204030204"/>
                <a:ea typeface="+mn-ea"/>
              </a:rPr>
              <a:t>     </a:t>
            </a:r>
            <a:r>
              <a:rPr lang="ar-EG" sz="2400" b="1" dirty="0">
                <a:solidFill>
                  <a:srgbClr val="FF0000"/>
                </a:solidFill>
                <a:latin typeface="Calibri" panose="020F0502020204030204"/>
              </a:rPr>
              <a:t>2. جريمة البقاء غير المشروع داخل النظام المعلوماتي:</a:t>
            </a:r>
          </a:p>
          <a:p>
            <a:pPr algn="just" rtl="1">
              <a:defRPr/>
            </a:pPr>
            <a:r>
              <a:rPr kumimoji="0" lang="ar-EG" sz="2400" b="1" i="0" u="none" strike="noStrike" kern="1200" cap="none" spc="0" normalizeH="0" baseline="0" noProof="0" dirty="0">
                <a:ln>
                  <a:noFill/>
                </a:ln>
                <a:solidFill>
                  <a:schemeClr val="tx1"/>
                </a:solidFill>
                <a:effectLst/>
                <a:uLnTx/>
                <a:uFillTx/>
                <a:latin typeface="Calibri" panose="020F0502020204030204"/>
                <a:ea typeface="+mn-ea"/>
              </a:rPr>
              <a:t>        </a:t>
            </a:r>
            <a:r>
              <a:rPr lang="ar-EG" sz="2400" b="1" dirty="0">
                <a:solidFill>
                  <a:schemeClr val="tx1"/>
                </a:solidFill>
                <a:latin typeface="Calibri" panose="020F0502020204030204"/>
              </a:rPr>
              <a:t>ب. </a:t>
            </a:r>
            <a:r>
              <a:rPr kumimoji="0" lang="ar-EG" sz="2400" b="1" i="0" u="none" strike="noStrike" kern="1200" cap="none" spc="0" normalizeH="0" baseline="0" noProof="0" dirty="0">
                <a:ln>
                  <a:noFill/>
                </a:ln>
                <a:solidFill>
                  <a:schemeClr val="tx1"/>
                </a:solidFill>
                <a:effectLst/>
                <a:uLnTx/>
                <a:uFillTx/>
                <a:latin typeface="Calibri" panose="020F0502020204030204"/>
                <a:ea typeface="+mn-ea"/>
              </a:rPr>
              <a:t> </a:t>
            </a:r>
            <a:r>
              <a:rPr lang="ar-SA" sz="2400" b="1" dirty="0">
                <a:solidFill>
                  <a:schemeClr val="tx1"/>
                </a:solidFill>
              </a:rPr>
              <a:t>تعريف فعل البقاء غير المشروع :</a:t>
            </a:r>
            <a:endParaRPr lang="en-US" sz="2400" dirty="0">
              <a:solidFill>
                <a:schemeClr val="tx1"/>
              </a:solidFill>
            </a:endParaRPr>
          </a:p>
        </p:txBody>
      </p:sp>
      <p:pic>
        <p:nvPicPr>
          <p:cNvPr id="7" name="Picture 2" descr="Peter Henderson - Siemens :: Behance">
            <a:extLst>
              <a:ext uri="{FF2B5EF4-FFF2-40B4-BE49-F238E27FC236}">
                <a16:creationId xmlns:a16="http://schemas.microsoft.com/office/drawing/2014/main" id="{677ECCC4-0EF7-4745-9688-5FBF928D6EA1}"/>
              </a:ext>
            </a:extLst>
          </p:cNvPr>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25763" y="1585205"/>
            <a:ext cx="4271682" cy="37790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16843260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
        <p:nvSpPr>
          <p:cNvPr id="10" name="Rounded Rectangle 12">
            <a:extLst>
              <a:ext uri="{FF2B5EF4-FFF2-40B4-BE49-F238E27FC236}">
                <a16:creationId xmlns:a16="http://schemas.microsoft.com/office/drawing/2014/main" id="{57267BD6-B319-48B8-914C-EB53C0B792E1}"/>
              </a:ext>
            </a:extLst>
          </p:cNvPr>
          <p:cNvSpPr/>
          <p:nvPr/>
        </p:nvSpPr>
        <p:spPr>
          <a:xfrm>
            <a:off x="2510117" y="4392705"/>
            <a:ext cx="8319248" cy="80926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20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0000"/>
                </a:solidFill>
                <a:effectLst/>
                <a:uLnTx/>
                <a:uFillTx/>
                <a:latin typeface="Calibri" panose="020F0502020204030204"/>
                <a:ea typeface="+mn-ea"/>
              </a:rPr>
              <a:t>   3. </a:t>
            </a:r>
            <a:r>
              <a:rPr lang="ar-SA" sz="2000" b="1" dirty="0">
                <a:solidFill>
                  <a:srgbClr val="FF0000"/>
                </a:solidFill>
                <a:latin typeface="Times New Roman" panose="02020603050405020304" pitchFamily="18" charset="0"/>
                <a:ea typeface="Times New Roman" panose="02020603050405020304" pitchFamily="18" charset="0"/>
              </a:rPr>
              <a:t>جريمة تجاوز حدود الحق في الدخول إلي نظام المعالجة الإلكترونية :</a:t>
            </a:r>
            <a:endParaRPr lang="en-US" sz="2000" dirty="0">
              <a:latin typeface="Times New Roman" panose="02020603050405020304" pitchFamily="18" charset="0"/>
              <a:ea typeface="Times New Roman" panose="02020603050405020304" pitchFamily="18" charset="0"/>
            </a:endParaRPr>
          </a:p>
        </p:txBody>
      </p:sp>
      <p:pic>
        <p:nvPicPr>
          <p:cNvPr id="18434" name="Picture 2" descr="Does the CIA hire computer hackers? - Quora">
            <a:extLst>
              <a:ext uri="{FF2B5EF4-FFF2-40B4-BE49-F238E27FC236}">
                <a16:creationId xmlns:a16="http://schemas.microsoft.com/office/drawing/2014/main" id="{279D3129-A407-4128-9BB2-680E50EC183E}"/>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82587" y="1495810"/>
            <a:ext cx="8946777" cy="27319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40617816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Does the CIA hire computer hackers? - Quora">
            <a:extLst>
              <a:ext uri="{FF2B5EF4-FFF2-40B4-BE49-F238E27FC236}">
                <a16:creationId xmlns:a16="http://schemas.microsoft.com/office/drawing/2014/main" id="{2261DB68-2E86-426D-BBD3-197BD2201A4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39153" y="1450986"/>
            <a:ext cx="9090212" cy="40326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510117" y="4105835"/>
            <a:ext cx="7812822" cy="109613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srgbClr val="FF0000"/>
                </a:solidFill>
                <a:effectLst/>
                <a:uLnTx/>
                <a:uFillTx/>
                <a:latin typeface="Calibri" panose="020F0502020204030204"/>
                <a:ea typeface="+mn-ea"/>
              </a:rPr>
              <a:t>   3. </a:t>
            </a:r>
            <a:r>
              <a:rPr lang="ar-SA" b="1" dirty="0">
                <a:solidFill>
                  <a:srgbClr val="FF0000"/>
                </a:solidFill>
                <a:latin typeface="Times New Roman" panose="02020603050405020304" pitchFamily="18" charset="0"/>
                <a:ea typeface="Times New Roman" panose="02020603050405020304" pitchFamily="18" charset="0"/>
              </a:rPr>
              <a:t>جريمة تجاوز حدود الحق في الدخول إلي نظام المعالجة الإلكترونية :</a:t>
            </a:r>
            <a:endParaRPr lang="ar-EG" b="1" dirty="0">
              <a:solidFill>
                <a:srgbClr val="FF0000"/>
              </a:solidFill>
              <a:latin typeface="Times New Roman" panose="02020603050405020304" pitchFamily="18" charset="0"/>
              <a:ea typeface="Times New Roman" panose="02020603050405020304" pitchFamily="18" charset="0"/>
            </a:endParaRPr>
          </a:p>
          <a:p>
            <a:pPr algn="just" rtl="1">
              <a:defRPr/>
            </a:pPr>
            <a:r>
              <a:rPr lang="ar-EG" b="1" dirty="0">
                <a:solidFill>
                  <a:schemeClr val="tx1"/>
                </a:solidFill>
                <a:ea typeface="Times New Roman" panose="02020603050405020304" pitchFamily="18" charset="0"/>
              </a:rPr>
              <a:t>         أ. </a:t>
            </a:r>
            <a:r>
              <a:rPr lang="ar-SA" b="1" dirty="0">
                <a:solidFill>
                  <a:schemeClr val="tx1"/>
                </a:solidFill>
              </a:rPr>
              <a:t>الأساس القانوني لتجريم تجاوز حدود الحق في الدخول:</a:t>
            </a:r>
            <a:endParaRPr lang="en-US" dirty="0">
              <a:solidFill>
                <a:schemeClr val="tx1"/>
              </a:solidFill>
            </a:endParaRPr>
          </a:p>
        </p:txBody>
      </p:sp>
    </p:spTree>
    <p:custDataLst>
      <p:tags r:id="rId1"/>
    </p:custDataLst>
    <p:extLst>
      <p:ext uri="{BB962C8B-B14F-4D97-AF65-F5344CB8AC3E}">
        <p14:creationId xmlns:p14="http://schemas.microsoft.com/office/powerpoint/2010/main" val="22243749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06640" y="1357804"/>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7" name="Picture 2" descr="Does the CIA hire computer hackers? - Quora">
            <a:extLst>
              <a:ext uri="{FF2B5EF4-FFF2-40B4-BE49-F238E27FC236}">
                <a16:creationId xmlns:a16="http://schemas.microsoft.com/office/drawing/2014/main" id="{3B21F7C1-7AD6-4CB2-816A-7C9FD80C07B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667435" y="1488141"/>
            <a:ext cx="8937812" cy="40120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3006089" y="4114166"/>
            <a:ext cx="6732494" cy="106924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70AD47">
                    <a:lumMod val="50000"/>
                  </a:srgbClr>
                </a:solidFill>
                <a:effectLst/>
                <a:uLnTx/>
                <a:uFillTx/>
                <a:latin typeface="Calibri" panose="020F0502020204030204"/>
                <a:ea typeface="+mn-ea"/>
              </a:rPr>
              <a:t>أولا: جرائم الإعتداء علي أنظمة المعلومات:</a:t>
            </a:r>
            <a:endParaRPr lang="ar-EG" sz="1600" dirty="0">
              <a:solidFill>
                <a:srgbClr val="70AD47">
                  <a:lumMod val="50000"/>
                </a:srgbClr>
              </a:solidFill>
              <a:latin typeface="Calibri" panose="020F0502020204030204"/>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FF0000"/>
                </a:solidFill>
                <a:effectLst/>
                <a:uLnTx/>
                <a:uFillTx/>
                <a:latin typeface="Calibri" panose="020F0502020204030204"/>
                <a:ea typeface="+mn-ea"/>
              </a:rPr>
              <a:t>   3. </a:t>
            </a:r>
            <a:r>
              <a:rPr lang="ar-SA" sz="1600" b="1" dirty="0">
                <a:solidFill>
                  <a:srgbClr val="FF0000"/>
                </a:solidFill>
                <a:latin typeface="Times New Roman" panose="02020603050405020304" pitchFamily="18" charset="0"/>
                <a:ea typeface="Times New Roman" panose="02020603050405020304" pitchFamily="18" charset="0"/>
              </a:rPr>
              <a:t>جريمة تجاوز حدود الحق في الدخول إلي نظام المعالجة الإلكترونية :</a:t>
            </a:r>
            <a:endParaRPr lang="ar-EG" sz="1600" b="1" dirty="0">
              <a:solidFill>
                <a:srgbClr val="FF0000"/>
              </a:solidFill>
              <a:latin typeface="Times New Roman" panose="02020603050405020304" pitchFamily="18" charset="0"/>
              <a:ea typeface="Times New Roman" panose="02020603050405020304" pitchFamily="18" charset="0"/>
            </a:endParaRPr>
          </a:p>
          <a:p>
            <a:pPr algn="just" rtl="1">
              <a:defRPr/>
            </a:pPr>
            <a:r>
              <a:rPr lang="ar-EG" sz="1600" b="1" dirty="0">
                <a:solidFill>
                  <a:schemeClr val="tx1"/>
                </a:solidFill>
                <a:ea typeface="Times New Roman" panose="02020603050405020304" pitchFamily="18" charset="0"/>
              </a:rPr>
              <a:t>        ب. </a:t>
            </a:r>
            <a:r>
              <a:rPr lang="ar-SA" sz="1600" b="1" dirty="0">
                <a:solidFill>
                  <a:schemeClr val="tx1"/>
                </a:solidFill>
              </a:rPr>
              <a:t>تعريف جريمة تجاوز حدود الحق في الدخول:</a:t>
            </a:r>
            <a:endParaRPr lang="en-US" sz="1600" dirty="0">
              <a:solidFill>
                <a:schemeClr val="tx1"/>
              </a:solidFill>
            </a:endParaRPr>
          </a:p>
        </p:txBody>
      </p:sp>
    </p:spTree>
    <p:custDataLst>
      <p:tags r:id="rId1"/>
    </p:custDataLst>
    <p:extLst>
      <p:ext uri="{BB962C8B-B14F-4D97-AF65-F5344CB8AC3E}">
        <p14:creationId xmlns:p14="http://schemas.microsoft.com/office/powerpoint/2010/main" val="4458078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Does the CIA hire computer hackers? - Quora">
            <a:extLst>
              <a:ext uri="{FF2B5EF4-FFF2-40B4-BE49-F238E27FC236}">
                <a16:creationId xmlns:a16="http://schemas.microsoft.com/office/drawing/2014/main" id="{10E8F0A8-6063-4DAC-B484-D1A1D0D4CA4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5911" y="1453232"/>
            <a:ext cx="9061383" cy="4051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239812" y="3737345"/>
            <a:ext cx="8166277" cy="138953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EG" sz="2400" b="1" dirty="0">
                <a:solidFill>
                  <a:schemeClr val="tx1"/>
                </a:solidFill>
              </a:rPr>
              <a:t>    </a:t>
            </a:r>
            <a:r>
              <a:rPr lang="ar-SA" sz="2400" b="1" dirty="0">
                <a:solidFill>
                  <a:schemeClr val="tx1"/>
                </a:solidFill>
              </a:rPr>
              <a:t>ونظراً لصعوبة معرفة متي يتم التجاوز الصلاحية في الدخول فقد تطلبت بعض التشريعات الوطنية </a:t>
            </a:r>
            <a:r>
              <a:rPr lang="ar-SA" sz="2400" b="1" dirty="0">
                <a:solidFill>
                  <a:schemeClr val="tx1"/>
                </a:solidFill>
                <a:highlight>
                  <a:srgbClr val="FFFF00"/>
                </a:highlight>
              </a:rPr>
              <a:t>أن يكون هناك تعليمات واضحة وصريحة داخل المؤسسة تحدد بدقة من له الحق في الدخول إلى النظام</a:t>
            </a:r>
            <a:r>
              <a:rPr lang="ar-EG" sz="2400" b="1" dirty="0">
                <a:solidFill>
                  <a:schemeClr val="tx1"/>
                </a:solidFill>
                <a:highlight>
                  <a:srgbClr val="FFFF00"/>
                </a:highlight>
              </a:rPr>
              <a:t>.</a:t>
            </a:r>
            <a:endParaRPr lang="en-US" sz="2400" b="1" dirty="0">
              <a:solidFill>
                <a:schemeClr val="tx1"/>
              </a:solidFill>
              <a:highlight>
                <a:srgbClr val="FFFF00"/>
              </a:highlight>
            </a:endParaRPr>
          </a:p>
        </p:txBody>
      </p:sp>
    </p:spTree>
    <p:custDataLst>
      <p:tags r:id="rId1"/>
    </p:custDataLst>
    <p:extLst>
      <p:ext uri="{BB962C8B-B14F-4D97-AF65-F5344CB8AC3E}">
        <p14:creationId xmlns:p14="http://schemas.microsoft.com/office/powerpoint/2010/main" val="1011495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7" name="Picture 2" descr="need more POWER! | Computer wallpaper hd, Central processing unit, Digital  network">
            <a:extLst>
              <a:ext uri="{FF2B5EF4-FFF2-40B4-BE49-F238E27FC236}">
                <a16:creationId xmlns:a16="http://schemas.microsoft.com/office/drawing/2014/main" id="{EB9C8CCA-C0DD-462B-ABD0-B25E9302726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1386625"/>
            <a:ext cx="909722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84668" y="1733092"/>
            <a:ext cx="7476565" cy="2241177"/>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جريمة الاعتراض غير المشروع</a:t>
            </a:r>
            <a:r>
              <a:rPr lang="en-US" b="1" dirty="0">
                <a:solidFill>
                  <a:schemeClr val="tx1"/>
                </a:solidFill>
                <a:ea typeface="Times New Roman" panose="02020603050405020304" pitchFamily="18" charset="0"/>
              </a:rPr>
              <a:t>: </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SA" b="1" dirty="0">
                <a:solidFill>
                  <a:schemeClr val="tx1"/>
                </a:solidFill>
                <a:ea typeface="Times New Roman" panose="02020603050405020304" pitchFamily="18" charset="0"/>
              </a:rPr>
              <a:t>جريمة الاعتداء على تصميم موقع</a:t>
            </a:r>
            <a:r>
              <a:rPr lang="en-US" b="1" dirty="0">
                <a:solidFill>
                  <a:schemeClr val="tx1"/>
                </a:solidFill>
                <a:ea typeface="Times New Roman" panose="02020603050405020304" pitchFamily="18" charset="0"/>
              </a:rPr>
              <a:t>: </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جريمة الإعتداء علي بطاقات الدفع الإلكتروني:</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جرائم الإعتداء علي البريد الإلكتروني أوالمواقع أو الحسابات الخاصة:</a:t>
            </a:r>
            <a:endParaRPr lang="en-US" dirty="0">
              <a:solidFill>
                <a:schemeClr val="tx1"/>
              </a:solidFill>
              <a:ea typeface="Times New Roman" panose="02020603050405020304" pitchFamily="18" charset="0"/>
            </a:endParaRPr>
          </a:p>
          <a:p>
            <a:pPr marL="342900" marR="0" lvl="0" indent="-342900" algn="just" rtl="1">
              <a:spcBef>
                <a:spcPts val="0"/>
              </a:spcBef>
              <a:spcAft>
                <a:spcPts val="500"/>
              </a:spcAft>
              <a:buFont typeface="+mj-lt"/>
              <a:buAutoNum type="arabicPeriod"/>
            </a:pPr>
            <a:r>
              <a:rPr lang="ar-EG" b="1" dirty="0">
                <a:solidFill>
                  <a:schemeClr val="tx1"/>
                </a:solidFill>
                <a:ea typeface="Times New Roman" panose="02020603050405020304" pitchFamily="18" charset="0"/>
              </a:rPr>
              <a:t>جرائم إصطناع البريد والمواقع والحسابات الإلكترونية الزائفة:</a:t>
            </a:r>
            <a:endParaRPr lang="en-US" dirty="0">
              <a:solidFill>
                <a:schemeClr val="tx1"/>
              </a:solidFill>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40203331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1508" name="Picture 4" descr="Cyber GIFs - Find &amp; Share on GIPHY">
            <a:extLst>
              <a:ext uri="{FF2B5EF4-FFF2-40B4-BE49-F238E27FC236}">
                <a16:creationId xmlns:a16="http://schemas.microsoft.com/office/drawing/2014/main" id="{76CA12F4-D07E-46A2-B319-13EB0ABBB04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66047" y="1443318"/>
            <a:ext cx="9090211" cy="40072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841812" y="4186518"/>
            <a:ext cx="7390246" cy="1003950"/>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marR="0" lvl="0" algn="just" rtl="1">
              <a:spcBef>
                <a:spcPts val="0"/>
              </a:spcBef>
              <a:spcAft>
                <a:spcPts val="500"/>
              </a:spcAft>
            </a:pPr>
            <a:r>
              <a:rPr lang="ar-EG" sz="2400" b="1" dirty="0">
                <a:solidFill>
                  <a:srgbClr val="FF0000"/>
                </a:solidFill>
                <a:latin typeface="Times New Roman" panose="02020603050405020304" pitchFamily="18" charset="0"/>
                <a:ea typeface="Times New Roman" panose="02020603050405020304" pitchFamily="18" charset="0"/>
              </a:rPr>
              <a:t>            1. جريمة الاعتراض غير المشروع</a:t>
            </a:r>
            <a:r>
              <a:rPr lang="en-US" sz="2400" b="1" dirty="0">
                <a:solidFill>
                  <a:srgbClr val="FF0000"/>
                </a:solidFill>
                <a:latin typeface="Times New Roman" panose="02020603050405020304" pitchFamily="18" charset="0"/>
                <a:ea typeface="Times New Roman" panose="02020603050405020304" pitchFamily="18" charset="0"/>
              </a:rPr>
              <a:t>: </a:t>
            </a:r>
            <a:endParaRPr lang="en-US" sz="2400" dirty="0">
              <a:solidFill>
                <a:srgbClr val="FF0000"/>
              </a:solidFill>
              <a:latin typeface="Times New Roman" panose="02020603050405020304" pitchFamily="18" charset="0"/>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150749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Special district trend alert... GIF's!">
            <a:extLst>
              <a:ext uri="{FF2B5EF4-FFF2-40B4-BE49-F238E27FC236}">
                <a16:creationId xmlns:a16="http://schemas.microsoft.com/office/drawing/2014/main" id="{B5E423DB-35B0-49A8-92C8-DC7DAE59127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8118" y="1470212"/>
            <a:ext cx="9072282" cy="3989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598101" y="5027437"/>
            <a:ext cx="7372316"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2. </a:t>
            </a:r>
            <a:r>
              <a:rPr lang="ar-SA" sz="2400" b="1" dirty="0">
                <a:solidFill>
                  <a:srgbClr val="FF0000"/>
                </a:solidFill>
                <a:ea typeface="Times New Roman" panose="02020603050405020304" pitchFamily="18" charset="0"/>
              </a:rPr>
              <a:t>جريمة الاعتداء على تصميم موقع</a:t>
            </a:r>
            <a:r>
              <a:rPr lang="en-US" sz="2400" b="1" dirty="0">
                <a:solidFill>
                  <a:srgbClr val="FF0000"/>
                </a:solidFill>
                <a:ea typeface="Times New Roman" panose="02020603050405020304" pitchFamily="18" charset="0"/>
              </a:rPr>
              <a:t>: </a:t>
            </a: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35281177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9702" name="Picture 6" descr="How To Accept Credit Card Payments – Forbes Advisor">
            <a:extLst>
              <a:ext uri="{FF2B5EF4-FFF2-40B4-BE49-F238E27FC236}">
                <a16:creationId xmlns:a16="http://schemas.microsoft.com/office/drawing/2014/main" id="{3EAD0E2D-422F-4DF8-A444-955F149530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50077" y="1389294"/>
            <a:ext cx="9242042" cy="41377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326626" y="4295205"/>
            <a:ext cx="7978018" cy="925619"/>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3. جريمة الإعتداء علي بطاقات الدفع الإلكتروني:</a:t>
            </a:r>
            <a:endParaRPr lang="en-US" sz="2400" b="1" dirty="0">
              <a:solidFill>
                <a:srgbClr val="FF0000"/>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2079851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8674" name="Picture 2" descr="Best Practices For Putting GIFs In Emails | Quantum Lifecycle Marketing">
            <a:extLst>
              <a:ext uri="{FF2B5EF4-FFF2-40B4-BE49-F238E27FC236}">
                <a16:creationId xmlns:a16="http://schemas.microsoft.com/office/drawing/2014/main" id="{6B2EEB50-F0BB-4EFE-ABBB-9D1D5EE3258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976" y="1434353"/>
            <a:ext cx="8928847" cy="4031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250426" y="4271657"/>
            <a:ext cx="7691148" cy="154839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b="1"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b="1" dirty="0">
              <a:solidFill>
                <a:schemeClr val="tx1"/>
              </a:solidFill>
              <a:ea typeface="Times New Roman" panose="02020603050405020304" pitchFamily="18" charset="0"/>
            </a:endParaRPr>
          </a:p>
          <a:p>
            <a:pPr lvl="0" algn="just" rtl="1"/>
            <a:r>
              <a:rPr lang="ar-EG" b="1" dirty="0">
                <a:solidFill>
                  <a:schemeClr val="tx1"/>
                </a:solidFill>
                <a:ea typeface="Times New Roman" panose="02020603050405020304" pitchFamily="18" charset="0"/>
              </a:rPr>
              <a:t>           أ. </a:t>
            </a:r>
            <a:r>
              <a:rPr lang="ar-SA" b="1" dirty="0">
                <a:solidFill>
                  <a:schemeClr val="tx1"/>
                </a:solidFill>
              </a:rPr>
              <a:t>تعريف البريد الإلكتروني والمواقع والحسابات الخاصة:</a:t>
            </a:r>
            <a:endParaRPr lang="ar-EG" b="1" dirty="0">
              <a:solidFill>
                <a:schemeClr val="tx1"/>
              </a:solidFill>
            </a:endParaRPr>
          </a:p>
          <a:p>
            <a:pPr marL="1714500" lvl="3" indent="-342900" algn="just" rtl="1">
              <a:buFont typeface="Wingdings" panose="05000000000000000000" pitchFamily="2" charset="2"/>
              <a:buChar char="ü"/>
            </a:pPr>
            <a:r>
              <a:rPr lang="ar-SA" b="1" dirty="0">
                <a:solidFill>
                  <a:schemeClr val="tx1"/>
                </a:solidFill>
              </a:rPr>
              <a:t>تعريف البريد الإلكتروني:</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156388086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8" name="Picture 2" descr="Special district trend alert... GIF's!">
            <a:extLst>
              <a:ext uri="{FF2B5EF4-FFF2-40B4-BE49-F238E27FC236}">
                <a16:creationId xmlns:a16="http://schemas.microsoft.com/office/drawing/2014/main" id="{07A6BD81-6E2E-42A2-950D-C08A71BEC9B2}"/>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8118" y="1470212"/>
            <a:ext cx="9072282" cy="3989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459448" y="3953435"/>
            <a:ext cx="7727006" cy="1216701"/>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b="1"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b="1" dirty="0">
              <a:solidFill>
                <a:schemeClr val="tx1"/>
              </a:solidFill>
              <a:ea typeface="Times New Roman" panose="02020603050405020304" pitchFamily="18" charset="0"/>
            </a:endParaRPr>
          </a:p>
          <a:p>
            <a:pPr lvl="0" algn="just" rtl="1"/>
            <a:r>
              <a:rPr lang="ar-EG" b="1" dirty="0">
                <a:solidFill>
                  <a:schemeClr val="tx1"/>
                </a:solidFill>
                <a:ea typeface="Times New Roman" panose="02020603050405020304" pitchFamily="18" charset="0"/>
              </a:rPr>
              <a:t>           أ. </a:t>
            </a:r>
            <a:r>
              <a:rPr lang="ar-SA" b="1" dirty="0">
                <a:solidFill>
                  <a:schemeClr val="tx1"/>
                </a:solidFill>
              </a:rPr>
              <a:t>تعريف البريد الإلكتروني والمواقع والحسابات الخاصة:</a:t>
            </a:r>
            <a:endParaRPr lang="ar-EG" b="1" dirty="0">
              <a:solidFill>
                <a:schemeClr val="tx1"/>
              </a:solidFill>
            </a:endParaRPr>
          </a:p>
          <a:p>
            <a:pPr marL="1714500" lvl="3" indent="-342900" algn="just" rtl="1">
              <a:buFont typeface="Wingdings" panose="05000000000000000000" pitchFamily="2" charset="2"/>
              <a:buChar char="ü"/>
            </a:pPr>
            <a:r>
              <a:rPr lang="ar-SA" b="1" dirty="0">
                <a:solidFill>
                  <a:schemeClr val="tx1"/>
                </a:solidFill>
              </a:rPr>
              <a:t>تعريف ال</a:t>
            </a:r>
            <a:r>
              <a:rPr lang="ar-EG" b="1" dirty="0">
                <a:solidFill>
                  <a:schemeClr val="tx1"/>
                </a:solidFill>
              </a:rPr>
              <a:t>موقع</a:t>
            </a:r>
            <a:r>
              <a:rPr lang="ar-SA" b="1" dirty="0">
                <a:solidFill>
                  <a:schemeClr val="tx1"/>
                </a:solidFill>
              </a:rPr>
              <a:t>:</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30417855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02431" y="1330909"/>
            <a:ext cx="9393395" cy="4334627"/>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26626" name="Picture 2" descr="Why you should post on Linkedin? – Anna Magazine">
            <a:extLst>
              <a:ext uri="{FF2B5EF4-FFF2-40B4-BE49-F238E27FC236}">
                <a16:creationId xmlns:a16="http://schemas.microsoft.com/office/drawing/2014/main" id="{C7DF444E-3392-47F5-AA56-041FAE6EB02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6729" y="1461248"/>
            <a:ext cx="8884024" cy="39982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2767319" y="4936670"/>
            <a:ext cx="7619430" cy="11808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b="1"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b="1" dirty="0">
              <a:solidFill>
                <a:schemeClr val="tx1"/>
              </a:solidFill>
              <a:ea typeface="Times New Roman" panose="02020603050405020304" pitchFamily="18" charset="0"/>
            </a:endParaRPr>
          </a:p>
          <a:p>
            <a:pPr lvl="0" algn="just" rtl="1"/>
            <a:r>
              <a:rPr lang="ar-EG" b="1" dirty="0">
                <a:solidFill>
                  <a:schemeClr val="tx1"/>
                </a:solidFill>
                <a:ea typeface="Times New Roman" panose="02020603050405020304" pitchFamily="18" charset="0"/>
              </a:rPr>
              <a:t>           أ. </a:t>
            </a:r>
            <a:r>
              <a:rPr lang="ar-SA" b="1" dirty="0">
                <a:solidFill>
                  <a:schemeClr val="tx1"/>
                </a:solidFill>
              </a:rPr>
              <a:t>تعريف البريد الإلكتروني والمواقع والحسابات الخاصة:</a:t>
            </a:r>
            <a:endParaRPr lang="ar-EG" b="1" dirty="0">
              <a:solidFill>
                <a:schemeClr val="tx1"/>
              </a:solidFill>
            </a:endParaRPr>
          </a:p>
          <a:p>
            <a:pPr marL="1714500" lvl="3" indent="-342900" algn="just" rtl="1">
              <a:buFont typeface="Wingdings" panose="05000000000000000000" pitchFamily="2" charset="2"/>
              <a:buChar char="ü"/>
            </a:pPr>
            <a:r>
              <a:rPr lang="ar-SA" b="1" dirty="0">
                <a:solidFill>
                  <a:schemeClr val="tx1"/>
                </a:solidFill>
              </a:rPr>
              <a:t>تعريف ال</a:t>
            </a:r>
            <a:r>
              <a:rPr lang="ar-EG" b="1" dirty="0">
                <a:solidFill>
                  <a:schemeClr val="tx1"/>
                </a:solidFill>
              </a:rPr>
              <a:t>حساب الخاص</a:t>
            </a:r>
            <a:r>
              <a:rPr lang="ar-SA" b="1" dirty="0">
                <a:solidFill>
                  <a:schemeClr val="tx1"/>
                </a:solidFill>
              </a:rPr>
              <a:t>:</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107906010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AD856444-58EF-4651-96A2-0FCF4077EC7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1386625"/>
            <a:ext cx="909722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154648" y="4042314"/>
            <a:ext cx="8336606" cy="2175924"/>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accent6">
                    <a:lumMod val="75000"/>
                  </a:schemeClr>
                </a:solidFill>
              </a:rPr>
              <a:t>ثانيا : الجرائم المرتكبة بواسطة أنظمة المعلومات:</a:t>
            </a:r>
            <a:endParaRPr lang="en-US" sz="2400" b="1"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4. جرائم الإعتداء علي البريد الإلكتروني والمواقع والحسابات الخاصة:</a:t>
            </a:r>
            <a:endParaRPr lang="ar-EG" sz="2400" b="1" dirty="0">
              <a:solidFill>
                <a:schemeClr val="tx1"/>
              </a:solidFill>
              <a:ea typeface="Times New Roman" panose="02020603050405020304" pitchFamily="18" charset="0"/>
            </a:endParaRPr>
          </a:p>
          <a:p>
            <a:pPr lvl="0" algn="just" rtl="1"/>
            <a:r>
              <a:rPr lang="ar-EG" sz="2400" b="1" dirty="0">
                <a:solidFill>
                  <a:schemeClr val="tx1"/>
                </a:solidFill>
                <a:ea typeface="Times New Roman" panose="02020603050405020304" pitchFamily="18" charset="0"/>
              </a:rPr>
              <a:t>           ب. المواجهة التشريعية لجرائم الإعتداء علي البريد والمواقع والحسابات الإلكترونية الخاصة:</a:t>
            </a:r>
            <a:endParaRPr lang="ar-EG" sz="2400" b="1" dirty="0">
              <a:solidFill>
                <a:schemeClr val="tx1"/>
              </a:solidFill>
            </a:endParaRPr>
          </a:p>
        </p:txBody>
      </p:sp>
    </p:spTree>
    <p:custDataLst>
      <p:tags r:id="rId1"/>
    </p:custDataLst>
    <p:extLst>
      <p:ext uri="{BB962C8B-B14F-4D97-AF65-F5344CB8AC3E}">
        <p14:creationId xmlns:p14="http://schemas.microsoft.com/office/powerpoint/2010/main" val="678870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need more POWER! | Computer wallpaper hd, Central processing unit, Digital  network">
            <a:extLst>
              <a:ext uri="{FF2B5EF4-FFF2-40B4-BE49-F238E27FC236}">
                <a16:creationId xmlns:a16="http://schemas.microsoft.com/office/drawing/2014/main" id="{582C2053-9613-4300-96E5-1FB8CE5E27E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57082" y="1386625"/>
            <a:ext cx="9097229" cy="418618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1969099" y="4047726"/>
            <a:ext cx="8920385" cy="1142742"/>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sz="2400" b="1" dirty="0"/>
          </a:p>
          <a:p>
            <a:pPr algn="just" rtl="1"/>
            <a:r>
              <a:rPr lang="ar-EG" sz="2400" b="1" dirty="0">
                <a:solidFill>
                  <a:schemeClr val="accent6">
                    <a:lumMod val="75000"/>
                  </a:schemeClr>
                </a:solidFill>
              </a:rPr>
              <a:t>    ثانيا : الجرائم المرتكبة بواسطة أنظمة المعلومات:</a:t>
            </a:r>
            <a:endParaRPr lang="en-US" sz="2400" dirty="0">
              <a:solidFill>
                <a:schemeClr val="accent6">
                  <a:lumMod val="75000"/>
                </a:schemeClr>
              </a:solidFill>
            </a:endParaRPr>
          </a:p>
          <a:p>
            <a:pPr algn="just" rtl="1">
              <a:spcAft>
                <a:spcPts val="500"/>
              </a:spcAft>
            </a:pPr>
            <a:r>
              <a:rPr lang="ar-EG" sz="2400" b="1" dirty="0">
                <a:solidFill>
                  <a:srgbClr val="FF0000"/>
                </a:solidFill>
                <a:ea typeface="Times New Roman" panose="02020603050405020304" pitchFamily="18" charset="0"/>
              </a:rPr>
              <a:t>  5. جرائم إصطناع البريد والمواقع والحسابات الإلكترونية الزائفة:      </a:t>
            </a:r>
            <a:endParaRPr lang="en-US" sz="2400" b="1" dirty="0">
              <a:solidFill>
                <a:srgbClr val="FF0000"/>
              </a:solidFill>
              <a:ea typeface="Times New Roman" panose="02020603050405020304" pitchFamily="18" charset="0"/>
            </a:endParaRPr>
          </a:p>
          <a:p>
            <a:pPr algn="just" rtl="1"/>
            <a:endParaRPr lang="en-US" sz="2400" b="1" dirty="0">
              <a:solidFill>
                <a:srgbClr val="FF0000"/>
              </a:solidFill>
            </a:endParaRPr>
          </a:p>
        </p:txBody>
      </p:sp>
    </p:spTree>
    <p:custDataLst>
      <p:tags r:id="rId1"/>
    </p:custDataLst>
    <p:extLst>
      <p:ext uri="{BB962C8B-B14F-4D97-AF65-F5344CB8AC3E}">
        <p14:creationId xmlns:p14="http://schemas.microsoft.com/office/powerpoint/2010/main" val="4105616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Best Practices For Putting GIFs In Emails | Quantum Lifecycle Marketing">
            <a:extLst>
              <a:ext uri="{FF2B5EF4-FFF2-40B4-BE49-F238E27FC236}">
                <a16:creationId xmlns:a16="http://schemas.microsoft.com/office/drawing/2014/main" id="{8FE4918F-C246-4841-A139-61F92AFDEA0F}"/>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83976" y="1434353"/>
            <a:ext cx="8928847" cy="4031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3092824" y="4069081"/>
            <a:ext cx="6740060" cy="1243046"/>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b="1" dirty="0">
                <a:solidFill>
                  <a:schemeClr val="tx1"/>
                </a:solidFill>
                <a:ea typeface="Times New Roman" panose="02020603050405020304" pitchFamily="18" charset="0"/>
              </a:rPr>
              <a:t>جريمة إصطناع البريد:</a:t>
            </a:r>
            <a:endParaRPr lang="en-US" b="1" dirty="0">
              <a:solidFill>
                <a:schemeClr val="tx1"/>
              </a:solidFill>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425442989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p:txBody>
      </p:sp>
      <p:pic>
        <p:nvPicPr>
          <p:cNvPr id="33794" name="Picture 2" descr="Special district trend alert... GIF's!">
            <a:extLst>
              <a:ext uri="{FF2B5EF4-FFF2-40B4-BE49-F238E27FC236}">
                <a16:creationId xmlns:a16="http://schemas.microsoft.com/office/drawing/2014/main" id="{CCCEBC93-DBC0-4ED9-A0ED-CC6B5D37599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748118" y="1470212"/>
            <a:ext cx="9072282" cy="398929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57267BD6-B319-48B8-914C-EB53C0B792E1}"/>
              </a:ext>
            </a:extLst>
          </p:cNvPr>
          <p:cNvSpPr/>
          <p:nvPr/>
        </p:nvSpPr>
        <p:spPr>
          <a:xfrm>
            <a:off x="2916362" y="4935190"/>
            <a:ext cx="7028329" cy="1126505"/>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b="1" dirty="0">
                <a:solidFill>
                  <a:schemeClr val="accent6">
                    <a:lumMod val="75000"/>
                  </a:schemeClr>
                </a:solidFill>
              </a:rPr>
              <a:t>ثانيا : الجرائم المرتكبة بواسطة أنظمة المعلومات:</a:t>
            </a:r>
            <a:endParaRPr lang="en-US"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b="1" dirty="0">
                <a:solidFill>
                  <a:schemeClr val="tx1"/>
                </a:solidFill>
                <a:ea typeface="Times New Roman" panose="02020603050405020304" pitchFamily="18" charset="0"/>
              </a:rPr>
              <a:t>جريمة إصطناع مواقع الإنترنت:</a:t>
            </a:r>
            <a:endParaRPr lang="en-US" b="1" dirty="0">
              <a:solidFill>
                <a:schemeClr val="tx1"/>
              </a:solidFill>
              <a:ea typeface="Times New Roman" panose="02020603050405020304" pitchFamily="18" charset="0"/>
            </a:endParaRPr>
          </a:p>
        </p:txBody>
      </p:sp>
    </p:spTree>
    <p:custDataLst>
      <p:tags r:id="rId1"/>
    </p:custDataLst>
    <p:extLst>
      <p:ext uri="{BB962C8B-B14F-4D97-AF65-F5344CB8AC3E}">
        <p14:creationId xmlns:p14="http://schemas.microsoft.com/office/powerpoint/2010/main" val="18554052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650076" y="133091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Picture 2" descr="Why you should post on Linkedin? – Anna Magazine">
            <a:extLst>
              <a:ext uri="{FF2B5EF4-FFF2-40B4-BE49-F238E27FC236}">
                <a16:creationId xmlns:a16="http://schemas.microsoft.com/office/drawing/2014/main" id="{9327CFB7-A7BD-4692-B6C9-5CFAF54DBEE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46729" y="1461248"/>
            <a:ext cx="8884024" cy="399825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ounded Rectangle 12">
            <a:extLst>
              <a:ext uri="{FF2B5EF4-FFF2-40B4-BE49-F238E27FC236}">
                <a16:creationId xmlns:a16="http://schemas.microsoft.com/office/drawing/2014/main" id="{57267BD6-B319-48B8-914C-EB53C0B792E1}"/>
              </a:ext>
            </a:extLst>
          </p:cNvPr>
          <p:cNvSpPr/>
          <p:nvPr/>
        </p:nvSpPr>
        <p:spPr>
          <a:xfrm>
            <a:off x="3137646" y="4912440"/>
            <a:ext cx="6714564" cy="1305798"/>
          </a:xfrm>
          <a:prstGeom prst="roundRect">
            <a:avLst/>
          </a:prstGeom>
          <a:ln/>
        </p:spPr>
        <p:style>
          <a:lnRef idx="1">
            <a:schemeClr val="accent5"/>
          </a:lnRef>
          <a:fillRef idx="2">
            <a:schemeClr val="accent5"/>
          </a:fillRef>
          <a:effectRef idx="1">
            <a:schemeClr val="accent5"/>
          </a:effectRef>
          <a:fontRef idx="minor">
            <a:schemeClr val="dk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endParaRPr lang="ar-EG" b="1" dirty="0"/>
          </a:p>
          <a:p>
            <a:pPr algn="just" rtl="1"/>
            <a:r>
              <a:rPr lang="ar-EG" b="1" dirty="0">
                <a:solidFill>
                  <a:schemeClr val="accent6">
                    <a:lumMod val="75000"/>
                  </a:schemeClr>
                </a:solidFill>
              </a:rPr>
              <a:t>    ثانيا : الجرائم المرتكبة بواسطة أنظمة المعلومات:</a:t>
            </a:r>
            <a:endParaRPr lang="en-US" dirty="0">
              <a:solidFill>
                <a:schemeClr val="accent6">
                  <a:lumMod val="75000"/>
                </a:schemeClr>
              </a:solidFill>
            </a:endParaRPr>
          </a:p>
          <a:p>
            <a:pPr algn="just" rtl="1">
              <a:spcAft>
                <a:spcPts val="500"/>
              </a:spcAft>
            </a:pPr>
            <a:r>
              <a:rPr lang="ar-EG" b="1" dirty="0">
                <a:solidFill>
                  <a:srgbClr val="FF0000"/>
                </a:solidFill>
                <a:ea typeface="Times New Roman" panose="02020603050405020304" pitchFamily="18" charset="0"/>
              </a:rPr>
              <a:t>  5. جرائم إصطناع البريد والمواقع والحسابات الإلكترونية الزائفة: </a:t>
            </a:r>
          </a:p>
          <a:p>
            <a:pPr marL="800100" lvl="1" indent="-342900" algn="just" rtl="1">
              <a:spcAft>
                <a:spcPts val="500"/>
              </a:spcAft>
              <a:buFont typeface="Wingdings" panose="05000000000000000000" pitchFamily="2" charset="2"/>
              <a:buChar char="ü"/>
            </a:pPr>
            <a:r>
              <a:rPr lang="ar-EG" b="1" dirty="0">
                <a:solidFill>
                  <a:schemeClr val="tx1"/>
                </a:solidFill>
                <a:ea typeface="Times New Roman" panose="02020603050405020304" pitchFamily="18" charset="0"/>
              </a:rPr>
              <a:t>جريمة إصطناع الحساب الشخصي الإلكتروني:</a:t>
            </a:r>
            <a:endParaRPr lang="en-US" b="1" dirty="0">
              <a:solidFill>
                <a:schemeClr val="tx1"/>
              </a:solidFill>
              <a:ea typeface="Times New Roman" panose="02020603050405020304" pitchFamily="18" charset="0"/>
            </a:endParaRPr>
          </a:p>
          <a:p>
            <a:pPr algn="just" rtl="1"/>
            <a:endParaRPr lang="en-US" b="1" dirty="0">
              <a:solidFill>
                <a:srgbClr val="FF0000"/>
              </a:solidFill>
            </a:endParaRPr>
          </a:p>
        </p:txBody>
      </p:sp>
    </p:spTree>
    <p:custDataLst>
      <p:tags r:id="rId1"/>
    </p:custDataLst>
    <p:extLst>
      <p:ext uri="{BB962C8B-B14F-4D97-AF65-F5344CB8AC3E}">
        <p14:creationId xmlns:p14="http://schemas.microsoft.com/office/powerpoint/2010/main" val="14044024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6" descr="Electric Webcam Overlays! | DiablosCrusade | Frame by frame animation,  Overlays, Dont touch my phone wallpapers">
            <a:extLst>
              <a:ext uri="{FF2B5EF4-FFF2-40B4-BE49-F238E27FC236}">
                <a16:creationId xmlns:a16="http://schemas.microsoft.com/office/drawing/2014/main" id="{6A38C789-3FCC-440A-BF70-4E2430E489F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73575" y="1485900"/>
            <a:ext cx="8824386" cy="3886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Oval 12">
            <a:extLst>
              <a:ext uri="{FF2B5EF4-FFF2-40B4-BE49-F238E27FC236}">
                <a16:creationId xmlns:a16="http://schemas.microsoft.com/office/drawing/2014/main" id="{27376E63-A78A-BD8F-1A56-52837C863F12}"/>
              </a:ext>
            </a:extLst>
          </p:cNvPr>
          <p:cNvSpPr/>
          <p:nvPr/>
        </p:nvSpPr>
        <p:spPr>
          <a:xfrm>
            <a:off x="5367502" y="2729236"/>
            <a:ext cx="2306870" cy="1399522"/>
          </a:xfrm>
          <a:prstGeom prst="ellipse">
            <a:avLst/>
          </a:prstGeom>
          <a:solidFill>
            <a:schemeClr val="tx1"/>
          </a:solidFill>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chemeClr val="accent1">
                    <a:lumMod val="40000"/>
                    <a:lumOff val="60000"/>
                  </a:schemeClr>
                </a:solidFill>
                <a:effectLst/>
                <a:uLnTx/>
                <a:uFillTx/>
                <a:latin typeface="Times New Roman" panose="02020603050405020304" pitchFamily="18" charset="0"/>
                <a:ea typeface="Calibri" panose="020F0502020204030204" pitchFamily="34" charset="0"/>
                <a:cs typeface="Calibri" panose="020F0502020204030204" pitchFamily="34" charset="0"/>
              </a:rPr>
              <a:t>الخاتم</a:t>
            </a:r>
            <a:r>
              <a:rPr lang="ar-EG" sz="4000" b="1" dirty="0">
                <a:solidFill>
                  <a:schemeClr val="accent1">
                    <a:lumMod val="40000"/>
                    <a:lumOff val="60000"/>
                  </a:schemeClr>
                </a:solidFill>
                <a:latin typeface="Times New Roman" panose="02020603050405020304" pitchFamily="18" charset="0"/>
                <a:ea typeface="Calibri" panose="020F0502020204030204" pitchFamily="34" charset="0"/>
                <a:cs typeface="Calibri" panose="020F0502020204030204" pitchFamily="34" charset="0"/>
              </a:rPr>
              <a:t>ه</a:t>
            </a:r>
            <a:endParaRPr kumimoji="0" lang="ar-EG" sz="3200" b="1" i="0" u="none" strike="noStrike" kern="1200" cap="none" spc="0" normalizeH="0" baseline="0" noProof="0" dirty="0">
              <a:ln>
                <a:noFill/>
              </a:ln>
              <a:solidFill>
                <a:schemeClr val="accent1">
                  <a:lumMod val="40000"/>
                  <a:lumOff val="60000"/>
                </a:schemeClr>
              </a:solidFill>
              <a:effectLst/>
              <a:uLnTx/>
              <a:uFillTx/>
              <a:latin typeface="Calibri"/>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8169160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spcAft>
                <a:spcPts val="500"/>
              </a:spcAft>
              <a:defRPr/>
            </a:pPr>
            <a:r>
              <a:rPr lang="ar-EG" sz="2400" b="1" dirty="0">
                <a:solidFill>
                  <a:srgbClr val="FF0000"/>
                </a:solidFill>
                <a:ea typeface="Calibri" panose="020F0502020204030204" pitchFamily="34" charset="0"/>
              </a:rPr>
              <a:t>المراجع</a:t>
            </a:r>
          </a:p>
          <a:p>
            <a:pPr marL="342900" lvl="0" indent="-342900" algn="just" rtl="1">
              <a:spcAft>
                <a:spcPts val="500"/>
              </a:spcAft>
              <a:buFont typeface="Symbol" panose="05050102010706020507" pitchFamily="18" charset="2"/>
              <a:buChar char=""/>
              <a:defRPr/>
            </a:pPr>
            <a:r>
              <a:rPr lang="ar-EG" sz="2400" b="1" dirty="0">
                <a:solidFill>
                  <a:srgbClr val="4472C4"/>
                </a:solidFill>
                <a:ea typeface="Calibri" panose="020F0502020204030204" pitchFamily="34" charset="0"/>
              </a:rPr>
              <a:t>الكتب:</a:t>
            </a:r>
            <a:endParaRPr lang="ar-EG" sz="2400" b="1" dirty="0">
              <a:solidFill>
                <a:schemeClr val="tx1"/>
              </a:solidFill>
              <a:ea typeface="Calibri" panose="020F0502020204030204" pitchFamily="34" charset="0"/>
            </a:endParaRPr>
          </a:p>
          <a:p>
            <a:pPr lvl="0" algn="just" rtl="1"/>
            <a:r>
              <a:rPr lang="ar-EG" sz="2400" dirty="0">
                <a:solidFill>
                  <a:schemeClr val="tx1"/>
                </a:solidFill>
              </a:rPr>
              <a:t>1.</a:t>
            </a:r>
            <a:r>
              <a:rPr lang="ar-IQ" sz="2400" dirty="0">
                <a:solidFill>
                  <a:schemeClr val="tx1"/>
                </a:solidFill>
              </a:rPr>
              <a:t>د. أحمد حسام طه تمام، الجرائم الناشئة عن إستخدام الحاسب الآلي، ( الحماية الجنائية للحاسب الآلي)، دراسة مقارنة، دار النهضة العربية، سنة 2000.</a:t>
            </a:r>
            <a:endParaRPr lang="en-US" sz="2400" dirty="0">
              <a:solidFill>
                <a:schemeClr val="tx1"/>
              </a:solidFill>
            </a:endParaRPr>
          </a:p>
          <a:p>
            <a:pPr lvl="0" algn="just" rtl="1"/>
            <a:r>
              <a:rPr lang="ar-EG" sz="2400" dirty="0">
                <a:solidFill>
                  <a:schemeClr val="tx1"/>
                </a:solidFill>
              </a:rPr>
              <a:t>2. </a:t>
            </a:r>
            <a:r>
              <a:rPr lang="ar-IQ" sz="2400" dirty="0">
                <a:solidFill>
                  <a:schemeClr val="tx1"/>
                </a:solidFill>
              </a:rPr>
              <a:t>د. أحمد خليفة الملط، الجرائم المعلوماتية، دراسة مقارنة، دار النهضة العربية، 2005.</a:t>
            </a:r>
            <a:endParaRPr lang="en-US" sz="2400" dirty="0">
              <a:solidFill>
                <a:schemeClr val="tx1"/>
              </a:solidFill>
            </a:endParaRPr>
          </a:p>
          <a:p>
            <a:pPr lvl="0" algn="just" rtl="1"/>
            <a:r>
              <a:rPr lang="ar-EG" sz="2400" dirty="0">
                <a:solidFill>
                  <a:schemeClr val="tx1"/>
                </a:solidFill>
              </a:rPr>
              <a:t>3. </a:t>
            </a:r>
            <a:r>
              <a:rPr lang="ar-IQ" sz="2400" dirty="0">
                <a:solidFill>
                  <a:schemeClr val="tx1"/>
                </a:solidFill>
              </a:rPr>
              <a:t>د. أحمد عبد اللاه المراغي، الجريمة الإلكترونية ودور القانون الجنائي في الحد منها، دراسة تحليلية تأصلية مقارنة، الطبعة الأولي، سنة 2017 .</a:t>
            </a:r>
            <a:endParaRPr lang="en-US" sz="2400" dirty="0">
              <a:solidFill>
                <a:schemeClr val="tx1"/>
              </a:solidFill>
            </a:endParaRPr>
          </a:p>
          <a:p>
            <a:pPr lvl="0" algn="just" rtl="1"/>
            <a:r>
              <a:rPr lang="ar-EG" sz="2400" dirty="0">
                <a:solidFill>
                  <a:schemeClr val="tx1"/>
                </a:solidFill>
              </a:rPr>
              <a:t>4. </a:t>
            </a:r>
            <a:r>
              <a:rPr lang="ar-IQ" sz="2400" dirty="0">
                <a:solidFill>
                  <a:schemeClr val="tx1"/>
                </a:solidFill>
              </a:rPr>
              <a:t>د. عبد الفتاح بيومي حجازي، مكافحة جرائم الكمبيوتر والإنترنت في القانون العربي النموذجي، دراسة متعمقة في القانون المعلوماتي، دار الفكر الجامعي، الطبعة الأولي، 2006.</a:t>
            </a:r>
            <a:endParaRPr lang="ar-EG" sz="2400" b="1" dirty="0">
              <a:solidFill>
                <a:schemeClr val="tx1"/>
              </a:solidFill>
              <a:ea typeface="Calibri" panose="020F0502020204030204" pitchFamily="34" charset="0"/>
            </a:endParaRPr>
          </a:p>
          <a:p>
            <a:pPr lvl="0" algn="just" rtl="1">
              <a:spcAft>
                <a:spcPts val="500"/>
              </a:spcAft>
              <a:defRPr/>
            </a:pPr>
            <a:endParaRPr lang="en-US" sz="24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992848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57612"/>
            <a:ext cx="11269579" cy="4647542"/>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ال</a:t>
            </a:r>
            <a:r>
              <a:rPr kumimoji="0" lang="ar-EG"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رسائل:</a:t>
            </a:r>
            <a:endParaRPr kumimoji="0" lang="ar-EG" sz="2800" b="1" i="0" u="none" strike="noStrike" kern="1200" cap="none" spc="0" normalizeH="0" baseline="0" noProof="0" dirty="0">
              <a:ln>
                <a:noFill/>
              </a:ln>
              <a:solidFill>
                <a:schemeClr val="tx1"/>
              </a:solidFill>
              <a:effectLst/>
              <a:uLnTx/>
              <a:uFillTx/>
              <a:ea typeface="Calibri" panose="020F0502020204030204" pitchFamily="34" charset="0"/>
            </a:endParaRPr>
          </a:p>
          <a:p>
            <a:pPr lvl="0" algn="just" rtl="1"/>
            <a:r>
              <a:rPr lang="ar-EG" sz="2800" dirty="0">
                <a:solidFill>
                  <a:schemeClr val="tx1"/>
                </a:solidFill>
              </a:rPr>
              <a:t>1. </a:t>
            </a:r>
            <a:r>
              <a:rPr lang="ar-SA" sz="2800" dirty="0">
                <a:solidFill>
                  <a:schemeClr val="tx1"/>
                </a:solidFill>
                <a:highlight>
                  <a:srgbClr val="FFFF00"/>
                </a:highlight>
              </a:rPr>
              <a:t>د. أحمد طلعت عبد الحكيم عبد الحكيم عبد الرحمن، السياسة الجنائية في مواجهة جرائم تقنية المعلومات في ضوء القانون المصري رقم 175 لسنة 2018، رسالة دكتوراة، كلية الحقوق، جامعة القاهرة، 2022.  </a:t>
            </a:r>
            <a:endParaRPr lang="en-US" sz="2800" dirty="0">
              <a:solidFill>
                <a:schemeClr val="tx1"/>
              </a:solidFill>
              <a:highlight>
                <a:srgbClr val="FFFF00"/>
              </a:highlight>
            </a:endParaRPr>
          </a:p>
          <a:p>
            <a:pPr lvl="0" algn="just" rtl="1"/>
            <a:r>
              <a:rPr lang="ar-EG" sz="2800" dirty="0">
                <a:solidFill>
                  <a:schemeClr val="tx1"/>
                </a:solidFill>
              </a:rPr>
              <a:t>2. </a:t>
            </a:r>
            <a:r>
              <a:rPr lang="ar-SA" sz="2800" dirty="0">
                <a:solidFill>
                  <a:schemeClr val="tx1"/>
                </a:solidFill>
              </a:rPr>
              <a:t>د. محمد خالد إبراهيم، الجوانب الموضوعية لجرائم تقنية المعلومات، دراسة مقارنة، رسالة دكتوراة، كلية الحقوق، جامعة القاهرة، سنة 2023.</a:t>
            </a:r>
            <a:endParaRPr lang="en-US" sz="2800" dirty="0">
              <a:solidFill>
                <a:schemeClr val="tx1"/>
              </a:solidFill>
            </a:endParaRPr>
          </a:p>
          <a:p>
            <a:pPr lvl="0" algn="just" rtl="1"/>
            <a:r>
              <a:rPr lang="ar-EG" sz="2800" dirty="0">
                <a:solidFill>
                  <a:schemeClr val="tx1"/>
                </a:solidFill>
              </a:rPr>
              <a:t>3. </a:t>
            </a:r>
            <a:r>
              <a:rPr lang="ar-SA" sz="2800" dirty="0">
                <a:solidFill>
                  <a:schemeClr val="tx1"/>
                </a:solidFill>
              </a:rPr>
              <a:t>د. محمد صلاح محمد، الجرائم الإلكترونية وتحدياتها، دراسة مقارنة، رسالة دكتوراه، كلية الحقوق، جامعة المنصورة. </a:t>
            </a:r>
            <a:endParaRPr lang="en-US" sz="2800" dirty="0">
              <a:solidFill>
                <a:schemeClr val="tx1"/>
              </a:solidFill>
            </a:endParaRPr>
          </a:p>
          <a:p>
            <a:pPr marR="0" lvl="0" algn="just" rtl="1">
              <a:spcBef>
                <a:spcPts val="0"/>
              </a:spcBef>
              <a:spcAft>
                <a:spcPts val="500"/>
              </a:spcAft>
            </a:pPr>
            <a:endParaRPr kumimoji="0" lang="ar-EG" sz="28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endParaRPr>
          </a:p>
        </p:txBody>
      </p:sp>
    </p:spTree>
    <p:extLst>
      <p:ext uri="{BB962C8B-B14F-4D97-AF65-F5344CB8AC3E}">
        <p14:creationId xmlns:p14="http://schemas.microsoft.com/office/powerpoint/2010/main" val="287866964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4905" y="1230717"/>
            <a:ext cx="11269579" cy="4151150"/>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defTabSz="914400" rtl="1" eaLnBrk="1" fontAlgn="auto" latinLnBrk="0" hangingPunct="1">
              <a:lnSpc>
                <a:spcPct val="100000"/>
              </a:lnSpc>
              <a:spcBef>
                <a:spcPts val="0"/>
              </a:spcBef>
              <a:spcAft>
                <a:spcPts val="500"/>
              </a:spcAft>
              <a:buClrTx/>
              <a:buSzTx/>
              <a:buFont typeface="Symbol" panose="05050102010706020507" pitchFamily="18" charset="2"/>
              <a:buChar char=""/>
              <a:tabLst/>
              <a:defRPr/>
            </a:pPr>
            <a:r>
              <a:rPr kumimoji="0" lang="ar-IQ" sz="24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ال</a:t>
            </a:r>
            <a:r>
              <a:rPr kumimoji="0" lang="ar-EG" sz="24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مواقع الإلكترونية</a:t>
            </a:r>
            <a:r>
              <a:rPr kumimoji="0" lang="ar-IQ" sz="2400" b="1" i="0" u="none" strike="noStrike" kern="1200" cap="none" spc="0" normalizeH="0" baseline="0" noProof="0" dirty="0">
                <a:ln>
                  <a:noFill/>
                </a:ln>
                <a:solidFill>
                  <a:srgbClr val="4472C4"/>
                </a:solidFill>
                <a:effectLst/>
                <a:uLnTx/>
                <a:uFillTx/>
                <a:latin typeface="Calibri" panose="020F0502020204030204"/>
                <a:ea typeface="Calibri" panose="020F0502020204030204" pitchFamily="34" charset="0"/>
              </a:rPr>
              <a:t>:</a:t>
            </a:r>
            <a:endParaRPr kumimoji="0" lang="ar-EG" sz="2400" b="1" i="0" u="none" strike="noStrike" kern="1200" cap="none" spc="0" normalizeH="0" baseline="0" noProof="0" dirty="0">
              <a:ln>
                <a:noFill/>
              </a:ln>
              <a:solidFill>
                <a:schemeClr val="tx1"/>
              </a:solidFill>
              <a:effectLst/>
              <a:uLnTx/>
              <a:uFillTx/>
              <a:latin typeface="Calibri" panose="020F0502020204030204"/>
              <a:ea typeface="Calibri" panose="020F0502020204030204" pitchFamily="34" charset="0"/>
            </a:endParaRPr>
          </a:p>
          <a:p>
            <a:pPr lvl="0" algn="r" rtl="1"/>
            <a:r>
              <a:rPr lang="ar-IQ" sz="2400" dirty="0">
                <a:solidFill>
                  <a:schemeClr val="tx1"/>
                </a:solidFill>
              </a:rPr>
              <a:t>د. </a:t>
            </a:r>
            <a:r>
              <a:rPr lang="ar-IQ" sz="2400" dirty="0">
                <a:solidFill>
                  <a:schemeClr val="tx1"/>
                </a:solidFill>
                <a:highlight>
                  <a:srgbClr val="FFFF00"/>
                </a:highlight>
              </a:rPr>
              <a:t>حاتم أحمد محمد بطيخ، تطور السياسة التشريعية في مجال مكافحة جرائم تقنية المعلومات، دراسة تحليلة مقارنة، منشور علي موقع:</a:t>
            </a:r>
            <a:endParaRPr lang="en-US" sz="2400" dirty="0">
              <a:solidFill>
                <a:schemeClr val="tx1"/>
              </a:solidFill>
              <a:highlight>
                <a:srgbClr val="FFFF00"/>
              </a:highlight>
            </a:endParaRPr>
          </a:p>
          <a:p>
            <a:r>
              <a:rPr lang="en-US" sz="2400" u="sng" dirty="0">
                <a:solidFill>
                  <a:schemeClr val="tx1"/>
                </a:solidFill>
                <a:highlight>
                  <a:srgbClr val="FFFF00"/>
                </a:highlight>
                <a:hlinkClick r:id="rId3">
                  <a:extLst>
                    <a:ext uri="{A12FA001-AC4F-418D-AE19-62706E023703}">
                      <ahyp:hlinkClr xmlns:ahyp="http://schemas.microsoft.com/office/drawing/2018/hyperlinkcolor" val="tx"/>
                    </a:ext>
                  </a:extLst>
                </a:hlinkClick>
              </a:rPr>
              <a:t>https://jdl.journals.ekb.eg</a:t>
            </a:r>
            <a:endParaRPr kumimoji="0" lang="ar-EG" sz="2400" b="1" i="0" u="none" strike="noStrike" kern="1200" cap="none" spc="0" normalizeH="0" baseline="0" noProof="0" dirty="0">
              <a:ln>
                <a:noFill/>
              </a:ln>
              <a:solidFill>
                <a:schemeClr val="tx1"/>
              </a:solidFill>
              <a:effectLst/>
              <a:highlight>
                <a:srgbClr val="FFFF00"/>
              </a:highlight>
              <a:uLnTx/>
              <a:uFillTx/>
              <a:latin typeface="Calibri" panose="020F0502020204030204"/>
              <a:ea typeface="Calibri" panose="020F0502020204030204" pitchFamily="34" charset="0"/>
            </a:endParaRPr>
          </a:p>
          <a:p>
            <a:pPr marR="0" lvl="0" algn="just" rtl="1">
              <a:lnSpc>
                <a:spcPct val="107000"/>
              </a:lnSpc>
              <a:spcBef>
                <a:spcPts val="0"/>
              </a:spcBef>
              <a:spcAft>
                <a:spcPts val="800"/>
              </a:spcAft>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761424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545976" y="1097661"/>
            <a:ext cx="7808260" cy="4955203"/>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6"/>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cs typeface="Alexandria Medium" pitchFamily="2" charset="-78"/>
              </a:rPr>
              <a:t>2. </a:t>
            </a:r>
            <a:r>
              <a:rPr lang="en-US" sz="1600" dirty="0">
                <a:latin typeface="Alexandria Medium" pitchFamily="2" charset="-78"/>
                <a:cs typeface="Alexandria Medium" pitchFamily="2" charset="-78"/>
                <a:hlinkClick r:id="rId7"/>
              </a:rPr>
              <a:t>https://www.digitaljournal.com/pr/criminal-background-check-for-employment-market-2022-emerging-trend-trending-technologies-and-advancement-outlook-2028</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 </a:t>
            </a:r>
            <a:r>
              <a:rPr lang="en-US" sz="1600" dirty="0">
                <a:latin typeface="Alexandria Medium" pitchFamily="2" charset="-78"/>
                <a:cs typeface="Alexandria Medium" pitchFamily="2" charset="-78"/>
                <a:hlinkClick r:id="rId8"/>
              </a:rPr>
              <a:t>https://www.pinterest.com/pin/gifs--374784000240131877/</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4:7 </a:t>
            </a:r>
            <a:r>
              <a:rPr lang="en-US" sz="1600" dirty="0">
                <a:latin typeface="Alexandria Medium" pitchFamily="2" charset="-78"/>
                <a:cs typeface="Alexandria Medium" pitchFamily="2" charset="-78"/>
                <a:hlinkClick r:id="rId8"/>
              </a:rPr>
              <a:t>https://www.pinterest.com/pin/gifs--374784000240131877/</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8. </a:t>
            </a:r>
            <a:r>
              <a:rPr lang="en-US" sz="1600" dirty="0">
                <a:latin typeface="Alexandria Medium" pitchFamily="2" charset="-78"/>
                <a:cs typeface="Alexandria Medium" pitchFamily="2" charset="-78"/>
                <a:hlinkClick r:id="rId9"/>
              </a:rPr>
              <a:t>https://www.axios.com/2021/10/19/credo-artificial-intelligence-governance</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10. </a:t>
            </a:r>
            <a:r>
              <a:rPr lang="en-US" sz="1600" dirty="0">
                <a:latin typeface="Alexandria Medium" pitchFamily="2" charset="-78"/>
                <a:cs typeface="Alexandria Medium" pitchFamily="2" charset="-78"/>
                <a:hlinkClick r:id="rId10"/>
              </a:rPr>
              <a:t>https://giphy.com/explore/cyber</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20. </a:t>
            </a:r>
            <a:r>
              <a:rPr lang="en-US" sz="1600" dirty="0">
                <a:latin typeface="Alexandria Medium" pitchFamily="2" charset="-78"/>
                <a:cs typeface="Alexandria Medium" pitchFamily="2" charset="-78"/>
                <a:hlinkClick r:id="rId11"/>
              </a:rPr>
              <a:t>https://institute.careerguide.com/all-you-need-to-know-about-cyber-crime/#google_vignette</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23: 25 </a:t>
            </a:r>
            <a:r>
              <a:rPr lang="en-US" sz="1600" dirty="0">
                <a:latin typeface="Alexandria Medium" pitchFamily="2" charset="-78"/>
                <a:cs typeface="Alexandria Medium" pitchFamily="2" charset="-78"/>
                <a:hlinkClick r:id="rId12"/>
              </a:rPr>
              <a:t>https://auth.services.adobe.com/en_US/deeplink.html#/progressive-profile/date-of-birth/</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26: 29 </a:t>
            </a:r>
            <a:r>
              <a:rPr lang="en-US" sz="1600" dirty="0">
                <a:latin typeface="Alexandria Medium" pitchFamily="2" charset="-78"/>
                <a:cs typeface="Alexandria Medium" pitchFamily="2" charset="-78"/>
                <a:hlinkClick r:id="rId13"/>
              </a:rPr>
              <a:t>https://www.quora.com/Does-the-CIA-hire-computer-hackers</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31. </a:t>
            </a:r>
            <a:r>
              <a:rPr lang="en-US" sz="1600" dirty="0">
                <a:latin typeface="Alexandria Medium" pitchFamily="2" charset="-78"/>
                <a:cs typeface="Alexandria Medium" pitchFamily="2" charset="-78"/>
                <a:hlinkClick r:id="rId10"/>
              </a:rPr>
              <a:t>https://giphy.com/explore/cyber</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34. </a:t>
            </a:r>
            <a:r>
              <a:rPr lang="en-US" sz="1600" dirty="0">
                <a:latin typeface="Alexandria Medium" pitchFamily="2" charset="-78"/>
                <a:cs typeface="Alexandria Medium" pitchFamily="2" charset="-78"/>
                <a:hlinkClick r:id="rId14"/>
              </a:rPr>
              <a:t>https://quantumlifecyclemarketing.com/gifs-in-email/</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35. </a:t>
            </a:r>
            <a:r>
              <a:rPr lang="en-US" sz="1600" dirty="0">
                <a:latin typeface="Alexandria Medium" pitchFamily="2" charset="-78"/>
                <a:cs typeface="Alexandria Medium" pitchFamily="2" charset="-78"/>
                <a:hlinkClick r:id="rId15"/>
              </a:rPr>
              <a:t>https://www.getstreamline.com/blog/special-district-trend-alert...-gifs</a:t>
            </a:r>
            <a:endParaRPr lang="en-US" sz="1600" dirty="0">
              <a:latin typeface="Alexandria Medium" pitchFamily="2" charset="-78"/>
              <a:cs typeface="Alexandria Medium" pitchFamily="2" charset="-78"/>
            </a:endParaRPr>
          </a:p>
          <a:p>
            <a:r>
              <a:rPr lang="en-US" sz="1600" dirty="0">
                <a:latin typeface="Alexandria Medium" pitchFamily="2" charset="-78"/>
                <a:cs typeface="Alexandria Medium" pitchFamily="2" charset="-78"/>
              </a:rPr>
              <a:t>36. </a:t>
            </a:r>
            <a:r>
              <a:rPr lang="en-US" sz="1600" dirty="0">
                <a:latin typeface="Alexandria Medium" pitchFamily="2" charset="-78"/>
                <a:cs typeface="Alexandria Medium" pitchFamily="2" charset="-78"/>
                <a:hlinkClick r:id="rId16"/>
              </a:rPr>
              <a:t>https://annamagazine.fr/why-you-should-post-on-linkedin</a:t>
            </a:r>
            <a:r>
              <a:rPr lang="en-US" sz="1600" dirty="0">
                <a:latin typeface="Alexandria Medium" pitchFamily="2" charset="-78"/>
                <a:cs typeface="Alexandria Medium" pitchFamily="2" charset="-78"/>
              </a:rPr>
              <a:t>.</a:t>
            </a:r>
          </a:p>
          <a:p>
            <a:r>
              <a:rPr lang="ar-EG" sz="1600" dirty="0">
                <a:latin typeface="Alexandria Medium" pitchFamily="2" charset="-78"/>
                <a:cs typeface="Alexandria Medium" pitchFamily="2" charset="-78"/>
              </a:rPr>
              <a:t>42</a:t>
            </a:r>
            <a:r>
              <a:rPr lang="en-US" sz="1600" dirty="0">
                <a:latin typeface="Alexandria Medium" pitchFamily="2" charset="-78"/>
                <a:cs typeface="Alexandria Medium" pitchFamily="2" charset="-78"/>
              </a:rPr>
              <a:t>. </a:t>
            </a:r>
            <a:r>
              <a:rPr lang="en-US" sz="1600" dirty="0">
                <a:latin typeface="Alexandria Medium" pitchFamily="2" charset="-78"/>
                <a:cs typeface="Alexandria Medium" pitchFamily="2" charset="-78"/>
                <a:hlinkClick r:id="rId17"/>
              </a:rPr>
              <a:t>https://www.pinterest.com/pin/687995280571275766/</a:t>
            </a:r>
            <a:endParaRPr lang="en-US" sz="1600" dirty="0">
              <a:latin typeface="Alexandria Medium" pitchFamily="2" charset="-78"/>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46</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029995" y="339520"/>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pic>
        <p:nvPicPr>
          <p:cNvPr id="8" name="Audio 2">
            <a:hlinkClick r:id="" action="ppaction://media"/>
            <a:extLst>
              <a:ext uri="{FF2B5EF4-FFF2-40B4-BE49-F238E27FC236}">
                <a16:creationId xmlns:a16="http://schemas.microsoft.com/office/drawing/2014/main" id="{3304ABC0-0E5F-4294-9968-15C44BB1B622}"/>
              </a:ext>
            </a:extLst>
          </p:cNvPr>
          <p:cNvPicPr>
            <a:picLocks noChangeAspect="1"/>
          </p:cNvPicPr>
          <p:nvPr>
            <a:audioFile r:link="rId3"/>
            <p:extLst>
              <p:ext uri="{DAA4B4D4-6D71-4841-9C94-3DE7FCFB9230}">
                <p14:media xmlns:p14="http://schemas.microsoft.com/office/powerpoint/2010/main" r:embed="rId2"/>
              </p:ext>
            </p:extLst>
          </p:nvPr>
        </p:nvPicPr>
        <p:blipFill>
          <a:blip r:embed="rId1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50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12" descr="How 0s and 1s Translate to Digital Experiences | by Patricia Arnedo | The  Startup | Medium">
            <a:extLst>
              <a:ext uri="{FF2B5EF4-FFF2-40B4-BE49-F238E27FC236}">
                <a16:creationId xmlns:a16="http://schemas.microsoft.com/office/drawing/2014/main" id="{D3F5F2D6-E42A-4234-B6C3-2561CFB99137}"/>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81201" y="1389528"/>
            <a:ext cx="9254848" cy="409687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3107" y="2831226"/>
            <a:ext cx="7830070" cy="1775012"/>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لتاسعة</a:t>
            </a:r>
            <a:endParaRPr lang="en-US" sz="2400" dirty="0">
              <a:latin typeface="Calibri" panose="020F0502020204030204" pitchFamily="34" charset="0"/>
              <a:ea typeface="Calibri" panose="020F0502020204030204" pitchFamily="34" charset="0"/>
            </a:endParaRPr>
          </a:p>
          <a:p>
            <a:r>
              <a:rPr lang="ar-SA" sz="24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3862385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0.7|0.8"/>
</p:tagLst>
</file>

<file path=ppt/tags/tag42.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0E36A7-CFB5-41DA-A9F1-39F4AC374CBD}"/>
</file>

<file path=customXml/itemProps2.xml><?xml version="1.0" encoding="utf-8"?>
<ds:datastoreItem xmlns:ds="http://schemas.openxmlformats.org/officeDocument/2006/customXml" ds:itemID="{22751977-1168-4F69-AD48-DB70E7E2DA06}"/>
</file>

<file path=customXml/itemProps3.xml><?xml version="1.0" encoding="utf-8"?>
<ds:datastoreItem xmlns:ds="http://schemas.openxmlformats.org/officeDocument/2006/customXml" ds:itemID="{08C613DC-9D01-4BC6-A7CD-D5301438B0F4}"/>
</file>

<file path=docProps/app.xml><?xml version="1.0" encoding="utf-8"?>
<Properties xmlns="http://schemas.openxmlformats.org/officeDocument/2006/extended-properties" xmlns:vt="http://schemas.openxmlformats.org/officeDocument/2006/docPropsVTypes">
  <TotalTime>6039</TotalTime>
  <Words>1788</Words>
  <Application>Microsoft Office PowerPoint</Application>
  <PresentationFormat>Widescreen</PresentationFormat>
  <Paragraphs>299</Paragraphs>
  <Slides>48</Slides>
  <Notes>47</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48</vt:i4>
      </vt:variant>
    </vt:vector>
  </HeadingPairs>
  <TitlesOfParts>
    <vt:vector size="58" baseType="lpstr">
      <vt:lpstr>Alexandria</vt:lpstr>
      <vt:lpstr>Alexandria ExtraBold</vt:lpstr>
      <vt:lpstr>Alexandria Medium</vt:lpstr>
      <vt:lpstr>Arial</vt:lpstr>
      <vt:lpstr>Calibri</vt:lpstr>
      <vt:lpstr>Cascadia Code</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1009</cp:revision>
  <dcterms:created xsi:type="dcterms:W3CDTF">2023-04-29T09:08:00Z</dcterms:created>
  <dcterms:modified xsi:type="dcterms:W3CDTF">2026-04-07T16:03:47Z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