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480" r:id="rId2"/>
    <p:sldId id="303" r:id="rId3"/>
    <p:sldId id="313" r:id="rId4"/>
    <p:sldId id="495" r:id="rId5"/>
    <p:sldId id="496" r:id="rId6"/>
    <p:sldId id="497" r:id="rId7"/>
    <p:sldId id="498" r:id="rId8"/>
    <p:sldId id="499" r:id="rId9"/>
    <p:sldId id="500" r:id="rId10"/>
    <p:sldId id="501" r:id="rId11"/>
    <p:sldId id="502" r:id="rId12"/>
    <p:sldId id="504" r:id="rId13"/>
    <p:sldId id="507" r:id="rId14"/>
    <p:sldId id="505" r:id="rId15"/>
    <p:sldId id="506" r:id="rId16"/>
    <p:sldId id="508" r:id="rId17"/>
    <p:sldId id="509" r:id="rId18"/>
    <p:sldId id="510" r:id="rId19"/>
    <p:sldId id="511" r:id="rId20"/>
    <p:sldId id="512" r:id="rId21"/>
    <p:sldId id="513" r:id="rId22"/>
    <p:sldId id="514" r:id="rId23"/>
    <p:sldId id="515" r:id="rId24"/>
    <p:sldId id="516" r:id="rId25"/>
    <p:sldId id="517" r:id="rId26"/>
    <p:sldId id="518" r:id="rId27"/>
    <p:sldId id="519" r:id="rId28"/>
    <p:sldId id="520" r:id="rId29"/>
    <p:sldId id="521" r:id="rId30"/>
    <p:sldId id="522" r:id="rId31"/>
    <p:sldId id="523" r:id="rId32"/>
    <p:sldId id="524" r:id="rId33"/>
    <p:sldId id="525" r:id="rId34"/>
    <p:sldId id="526" r:id="rId35"/>
    <p:sldId id="527" r:id="rId36"/>
    <p:sldId id="528" r:id="rId37"/>
    <p:sldId id="529" r:id="rId38"/>
    <p:sldId id="530" r:id="rId39"/>
    <p:sldId id="531" r:id="rId40"/>
    <p:sldId id="532" r:id="rId41"/>
    <p:sldId id="535" r:id="rId42"/>
    <p:sldId id="533" r:id="rId43"/>
    <p:sldId id="534" r:id="rId44"/>
    <p:sldId id="256" r:id="rId45"/>
    <p:sldId id="536" r:id="rId46"/>
    <p:sldId id="538" r:id="rId47"/>
    <p:sldId id="537" r:id="rId48"/>
    <p:sldId id="539" r:id="rId49"/>
    <p:sldId id="540"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95"/>
            <p14:sldId id="496"/>
            <p14:sldId id="497"/>
            <p14:sldId id="498"/>
            <p14:sldId id="499"/>
            <p14:sldId id="500"/>
            <p14:sldId id="501"/>
            <p14:sldId id="502"/>
            <p14:sldId id="504"/>
            <p14:sldId id="507"/>
            <p14:sldId id="505"/>
            <p14:sldId id="506"/>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5"/>
            <p14:sldId id="533"/>
            <p14:sldId id="534"/>
            <p14:sldId id="256"/>
            <p14:sldId id="536"/>
            <p14:sldId id="538"/>
            <p14:sldId id="537"/>
            <p14:sldId id="539"/>
            <p14:sldId id="54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721" autoAdjust="0"/>
  </p:normalViewPr>
  <p:slideViewPr>
    <p:cSldViewPr snapToGrid="0">
      <p:cViewPr varScale="1">
        <p:scale>
          <a:sx n="105" d="100"/>
          <a:sy n="105" d="100"/>
        </p:scale>
        <p:origin x="840"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6/7/23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6/7/23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6/7/23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6/7/23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6/7/23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6/7/23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6/7/23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6/7/23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6/7/23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6/7/23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6/7/23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6/7/23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6/7/23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1.jpe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8" Type="http://schemas.openxmlformats.org/officeDocument/2006/relationships/oleObject" Target="../embeddings/oleObject1.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6.emf"/></Relationships>
</file>

<file path=ppt/slides/_rels/slide22.xml.rels><?xml version="1.0" encoding="UTF-8" standalone="yes"?>
<Relationships xmlns="http://schemas.openxmlformats.org/package/2006/relationships"><Relationship Id="rId8" Type="http://schemas.openxmlformats.org/officeDocument/2006/relationships/oleObject" Target="../embeddings/oleObject2.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7.emf"/></Relationships>
</file>

<file path=ppt/slides/_rels/slide23.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8.emf"/></Relationships>
</file>

<file path=ppt/slides/_rels/slide24.xml.rels><?xml version="1.0" encoding="UTF-8" standalone="yes"?>
<Relationships xmlns="http://schemas.openxmlformats.org/package/2006/relationships"><Relationship Id="rId8" Type="http://schemas.openxmlformats.org/officeDocument/2006/relationships/oleObject" Target="../embeddings/oleObject4.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9.emf"/></Relationships>
</file>

<file path=ppt/slides/_rels/slide25.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20.emf"/></Relationships>
</file>

<file path=ppt/slides/_rels/slide2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8" Type="http://schemas.openxmlformats.org/officeDocument/2006/relationships/oleObject" Target="../embeddings/oleObject6.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22.emf"/></Relationships>
</file>

<file path=ppt/slides/_rels/slide32.xml.rels><?xml version="1.0" encoding="UTF-8" standalone="yes"?>
<Relationships xmlns="http://schemas.openxmlformats.org/package/2006/relationships"><Relationship Id="rId8" Type="http://schemas.openxmlformats.org/officeDocument/2006/relationships/oleObject" Target="../embeddings/oleObject7.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23.emf"/></Relationships>
</file>

<file path=ppt/slides/_rels/slide3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8" Type="http://schemas.openxmlformats.org/officeDocument/2006/relationships/oleObject" Target="../embeddings/oleObject8.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24.emf"/></Relationships>
</file>

<file path=ppt/slides/_rels/slide35.xml.rels><?xml version="1.0" encoding="UTF-8" standalone="yes"?>
<Relationships xmlns="http://schemas.openxmlformats.org/package/2006/relationships"><Relationship Id="rId8" Type="http://schemas.openxmlformats.org/officeDocument/2006/relationships/oleObject" Target="../embeddings/oleObject9.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25.emf"/></Relationships>
</file>

<file path=ppt/slides/_rels/slide36.xml.rels><?xml version="1.0" encoding="UTF-8" standalone="yes"?>
<Relationships xmlns="http://schemas.openxmlformats.org/package/2006/relationships"><Relationship Id="rId8" Type="http://schemas.openxmlformats.org/officeDocument/2006/relationships/oleObject" Target="../embeddings/oleObject10.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26.emf"/></Relationships>
</file>

<file path=ppt/slides/_rels/slide37.xml.rels><?xml version="1.0" encoding="UTF-8" standalone="yes"?>
<Relationships xmlns="http://schemas.openxmlformats.org/package/2006/relationships"><Relationship Id="rId8" Type="http://schemas.openxmlformats.org/officeDocument/2006/relationships/oleObject" Target="../embeddings/oleObject11.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27.emf"/></Relationships>
</file>

<file path=ppt/slides/_rels/slide38.xml.rels><?xml version="1.0" encoding="UTF-8" standalone="yes"?>
<Relationships xmlns="http://schemas.openxmlformats.org/package/2006/relationships"><Relationship Id="rId8" Type="http://schemas.openxmlformats.org/officeDocument/2006/relationships/oleObject" Target="../embeddings/oleObject12.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28.emf"/></Relationships>
</file>

<file path=ppt/slides/_rels/slide39.xml.rels><?xml version="1.0" encoding="UTF-8" standalone="yes"?>
<Relationships xmlns="http://schemas.openxmlformats.org/package/2006/relationships"><Relationship Id="rId8" Type="http://schemas.openxmlformats.org/officeDocument/2006/relationships/oleObject" Target="../embeddings/oleObject13.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29.emf"/></Relationships>
</file>

<file path=ppt/slides/_rels/slide4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8" Type="http://schemas.openxmlformats.org/officeDocument/2006/relationships/oleObject" Target="../embeddings/oleObject14.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30.emf"/></Relationships>
</file>

<file path=ppt/slides/_rels/slide42.xml.rels><?xml version="1.0" encoding="UTF-8" standalone="yes"?>
<Relationships xmlns="http://schemas.openxmlformats.org/package/2006/relationships"><Relationship Id="rId8" Type="http://schemas.openxmlformats.org/officeDocument/2006/relationships/oleObject" Target="../embeddings/oleObject15.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31.emf"/></Relationships>
</file>

<file path=ppt/slides/_rels/slide4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4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4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4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4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5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3.png"/><Relationship Id="rId7" Type="http://schemas.openxmlformats.org/officeDocument/2006/relationships/image" Target="../media/image4.png"/><Relationship Id="rId2" Type="http://schemas.openxmlformats.org/officeDocument/2006/relationships/image" Target="../media/image32.jpeg"/><Relationship Id="rId1" Type="http://schemas.openxmlformats.org/officeDocument/2006/relationships/slideLayout" Target="../slideLayouts/slideLayout16.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Sara Ahmed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354077" cy="1446550"/>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Accounting for </a:t>
            </a:r>
          </a:p>
          <a:p>
            <a:r>
              <a:rPr lang="en-US" sz="4400" b="1" dirty="0">
                <a:solidFill>
                  <a:srgbClr val="8E5A6D"/>
                </a:solidFill>
                <a:latin typeface="Tajawal Medium" panose="00000600000000000000" pitchFamily="2" charset="-78"/>
                <a:cs typeface="Tajawal Medium" panose="00000600000000000000" pitchFamily="2" charset="-78"/>
              </a:rPr>
              <a:t>Managers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6</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1324402" cy="707886"/>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MGM 341</a:t>
            </a:r>
          </a:p>
          <a:p>
            <a:endParaRPr lang="en-US" sz="2000" dirty="0">
              <a:solidFill>
                <a:srgbClr val="2D3956"/>
              </a:solidFill>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30305" cy="1446550"/>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Chapter 5: Process</a:t>
            </a:r>
          </a:p>
          <a:p>
            <a:r>
              <a:rPr lang="en-US" sz="4400" b="1" dirty="0">
                <a:solidFill>
                  <a:schemeClr val="bg1"/>
                </a:solidFill>
                <a:latin typeface="Tajawal Medium" panose="00000600000000000000" pitchFamily="2" charset="-78"/>
                <a:cs typeface="Tajawal Medium" panose="00000600000000000000" pitchFamily="2" charset="-78"/>
              </a:rPr>
              <a:t> Costing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07898" y="4738001"/>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6</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Sara Ahmed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TITLE OF SLIDE</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954655"/>
          </a:xfrm>
          <a:prstGeom prst="rect">
            <a:avLst/>
          </a:prstGeom>
          <a:noFill/>
        </p:spPr>
        <p:txBody>
          <a:bodyPr wrap="square" rtlCol="0">
            <a:spAutoFit/>
          </a:bodyPr>
          <a:lstStyle/>
          <a:p>
            <a:pPr marL="285750" indent="-285750">
              <a:buFont typeface="Arial" panose="020B0604020202020204" pitchFamily="34" charset="0"/>
              <a:buChar char="•"/>
            </a:pPr>
            <a:r>
              <a:rPr lang="en-US" sz="2800" dirty="0">
                <a:solidFill>
                  <a:srgbClr val="0A1F61"/>
                </a:solidFill>
                <a:latin typeface="Tajawal ExtraBold" panose="00000800000000000000" pitchFamily="2" charset="-78"/>
                <a:cs typeface="Tajawal ExtraBold" panose="00000800000000000000" pitchFamily="2" charset="-78"/>
              </a:rPr>
              <a:t>Distinguish between the flow of costs in process costing and job costing</a:t>
            </a:r>
          </a:p>
          <a:p>
            <a:pPr marL="285750" indent="-285750">
              <a:buFont typeface="Arial" panose="020B0604020202020204" pitchFamily="34" charset="0"/>
              <a:buChar char="•"/>
            </a:pPr>
            <a:r>
              <a:rPr lang="en-US" sz="2800" dirty="0">
                <a:solidFill>
                  <a:srgbClr val="0A1F61"/>
                </a:solidFill>
                <a:latin typeface="Tajawal ExtraBold" panose="00000800000000000000" pitchFamily="2" charset="-78"/>
                <a:cs typeface="Tajawal ExtraBold" panose="00000800000000000000" pitchFamily="2" charset="-78"/>
              </a:rPr>
              <a:t>Compute equivalent Units</a:t>
            </a:r>
          </a:p>
          <a:p>
            <a:pPr marL="285750" indent="-285750">
              <a:buFont typeface="Arial" panose="020B0604020202020204" pitchFamily="34" charset="0"/>
              <a:buChar char="•"/>
            </a:pPr>
            <a:r>
              <a:rPr lang="en-US" sz="2800" dirty="0">
                <a:solidFill>
                  <a:srgbClr val="0A1F61"/>
                </a:solidFill>
                <a:latin typeface="Tajawal ExtraBold" panose="00000800000000000000" pitchFamily="2" charset="-78"/>
                <a:cs typeface="Tajawal ExtraBold" panose="00000800000000000000" pitchFamily="2" charset="-78"/>
              </a:rPr>
              <a:t>Use process costing in first production department</a:t>
            </a:r>
          </a:p>
          <a:p>
            <a:pPr marL="285750" indent="-285750">
              <a:buFont typeface="Arial" panose="020B0604020202020204" pitchFamily="34" charset="0"/>
              <a:buChar char="•"/>
            </a:pPr>
            <a:r>
              <a:rPr lang="en-US" sz="2800" dirty="0">
                <a:solidFill>
                  <a:srgbClr val="0A1F61"/>
                </a:solidFill>
                <a:latin typeface="Tajawal ExtraBold" panose="00000800000000000000" pitchFamily="2" charset="-78"/>
                <a:cs typeface="Tajawal ExtraBold" panose="00000800000000000000" pitchFamily="2" charset="-78"/>
              </a:rPr>
              <a:t>Use Process costing in a second or later production department</a:t>
            </a: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05</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350718" cy="954107"/>
          </a:xfrm>
          <a:prstGeom prst="rect">
            <a:avLst/>
          </a:prstGeom>
          <a:noFill/>
        </p:spPr>
        <p:txBody>
          <a:bodyPr wrap="square" rtlCol="0">
            <a:spAutoFit/>
          </a:bodyPr>
          <a:lstStyle/>
          <a:p>
            <a:pPr>
              <a:defRPr/>
            </a:pPr>
            <a:r>
              <a:rPr lang="en-US" sz="2800" b="1" dirty="0">
                <a:solidFill>
                  <a:schemeClr val="bg1"/>
                </a:solidFill>
              </a:rPr>
              <a:t>Similarities Between Job-Order and Process Costing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72DB6DA8-7C7A-CBD0-2D12-477966E91C92}"/>
              </a:ext>
            </a:extLst>
          </p:cNvPr>
          <p:cNvSpPr txBox="1">
            <a:spLocks noChangeArrowheads="1"/>
          </p:cNvSpPr>
          <p:nvPr/>
        </p:nvSpPr>
        <p:spPr>
          <a:xfrm>
            <a:off x="838200" y="377157"/>
            <a:ext cx="10515600" cy="1325563"/>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endParaRPr lang="en-US" dirty="0"/>
          </a:p>
        </p:txBody>
      </p:sp>
      <p:sp>
        <p:nvSpPr>
          <p:cNvPr id="7" name="Rectangle 3">
            <a:extLst>
              <a:ext uri="{FF2B5EF4-FFF2-40B4-BE49-F238E27FC236}">
                <a16:creationId xmlns:a16="http://schemas.microsoft.com/office/drawing/2014/main" id="{7AF4AFDC-89BC-1D7E-142C-E2F324C520F9}"/>
              </a:ext>
            </a:extLst>
          </p:cNvPr>
          <p:cNvSpPr txBox="1">
            <a:spLocks noChangeArrowheads="1"/>
          </p:cNvSpPr>
          <p:nvPr/>
        </p:nvSpPr>
        <p:spPr>
          <a:xfrm>
            <a:off x="1828800" y="1922609"/>
            <a:ext cx="8534400" cy="3352800"/>
          </a:xfrm>
          <a:prstGeom prst="rect">
            <a:avLst/>
          </a:prstGeom>
          <a:solidFill>
            <a:schemeClr val="accent3">
              <a:lumMod val="20000"/>
              <a:lumOff val="80000"/>
            </a:schemeClr>
          </a:solidFill>
          <a:ln w="25400" cap="flat">
            <a:solidFill>
              <a:schemeClr val="tx1"/>
            </a:solidFill>
          </a:ln>
        </p:spPr>
        <p:txBody>
          <a:bodyPr vert="horz" lIns="90488" tIns="44450" rIns="90488" bIns="4445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45000"/>
              </a:spcBef>
              <a:buClr>
                <a:srgbClr val="C00000"/>
              </a:buClr>
              <a:buSzPct val="95000"/>
              <a:buFont typeface="Calibri" pitchFamily="34" charset="0"/>
              <a:buChar char=" "/>
              <a:defRPr/>
            </a:pPr>
            <a:r>
              <a:rPr lang="en-US" sz="2400" dirty="0">
                <a:cs typeface="Arial" pitchFamily="34" charset="0"/>
              </a:rPr>
              <a:t>Both systems assign material, labor, and overhead costs to products and they provide a mechanism for computing unit product costs.</a:t>
            </a:r>
          </a:p>
          <a:p>
            <a:pPr>
              <a:spcBef>
                <a:spcPct val="45000"/>
              </a:spcBef>
              <a:buClr>
                <a:srgbClr val="C00000"/>
              </a:buClr>
              <a:buSzPct val="95000"/>
              <a:buFont typeface="Calibri" pitchFamily="34" charset="0"/>
              <a:buChar char=" "/>
              <a:defRPr/>
            </a:pPr>
            <a:r>
              <a:rPr lang="en-US" sz="2400" dirty="0">
                <a:cs typeface="Arial" pitchFamily="34" charset="0"/>
              </a:rPr>
              <a:t>Both systems use the same manufacturing accounts, including Manufacturing Overhead, Raw Materials, Work in Process, and Finished Goods.</a:t>
            </a:r>
          </a:p>
          <a:p>
            <a:pPr>
              <a:spcBef>
                <a:spcPct val="45000"/>
              </a:spcBef>
              <a:buClr>
                <a:srgbClr val="C00000"/>
              </a:buClr>
              <a:buSzPct val="95000"/>
              <a:buFont typeface="Calibri" pitchFamily="34" charset="0"/>
              <a:buChar char=" "/>
              <a:defRPr/>
            </a:pPr>
            <a:r>
              <a:rPr lang="en-US" sz="2400" dirty="0">
                <a:cs typeface="Arial" pitchFamily="34" charset="0"/>
              </a:rPr>
              <a:t>The flow of costs through the manufacturing accounts is basically the same in both systems.</a:t>
            </a:r>
          </a:p>
        </p:txBody>
      </p:sp>
    </p:spTree>
    <p:extLst>
      <p:ext uri="{BB962C8B-B14F-4D97-AF65-F5344CB8AC3E}">
        <p14:creationId xmlns:p14="http://schemas.microsoft.com/office/powerpoint/2010/main" val="3284821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002830" cy="954107"/>
          </a:xfrm>
          <a:prstGeom prst="rect">
            <a:avLst/>
          </a:prstGeom>
          <a:noFill/>
        </p:spPr>
        <p:txBody>
          <a:bodyPr wrap="square" rtlCol="0">
            <a:spAutoFit/>
          </a:bodyPr>
          <a:lstStyle/>
          <a:p>
            <a:pPr>
              <a:defRPr/>
            </a:pPr>
            <a:r>
              <a:rPr lang="en-US" sz="2800" b="1" dirty="0">
                <a:solidFill>
                  <a:schemeClr val="bg1"/>
                </a:solidFill>
              </a:rPr>
              <a:t>Differences Between Job-Order and Process Costing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F7E58147-B580-4F7E-7A2B-1904B6D2125D}"/>
              </a:ext>
            </a:extLst>
          </p:cNvPr>
          <p:cNvSpPr txBox="1">
            <a:spLocks noChangeArrowheads="1"/>
          </p:cNvSpPr>
          <p:nvPr/>
        </p:nvSpPr>
        <p:spPr>
          <a:xfrm>
            <a:off x="838200" y="365125"/>
            <a:ext cx="10515600" cy="1325563"/>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endParaRPr lang="en-US" dirty="0"/>
          </a:p>
        </p:txBody>
      </p:sp>
      <p:pic>
        <p:nvPicPr>
          <p:cNvPr id="7" name="Picture 1">
            <a:extLst>
              <a:ext uri="{FF2B5EF4-FFF2-40B4-BE49-F238E27FC236}">
                <a16:creationId xmlns:a16="http://schemas.microsoft.com/office/drawing/2014/main" id="{368B4641-3F51-FA5B-5236-4ED31DF00D58}"/>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771923" y="2198288"/>
            <a:ext cx="8476417" cy="2805400"/>
          </a:xfrm>
          <a:prstGeom prst="rect">
            <a:avLst/>
          </a:prstGeom>
          <a:noFill/>
          <a:ln w="28575">
            <a:solidFill>
              <a:schemeClr val="tx1"/>
            </a:solidFill>
            <a:miter lim="800000"/>
            <a:headEnd/>
            <a:tailEnd/>
          </a:ln>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250601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pPr>
              <a:defRPr/>
            </a:pPr>
            <a:r>
              <a:rPr lang="en-US" altLang="en-US" sz="2800" b="1" dirty="0">
                <a:solidFill>
                  <a:schemeClr val="bg1"/>
                </a:solidFill>
              </a:rPr>
              <a:t>Quick Check 1</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1026">
            <a:extLst>
              <a:ext uri="{FF2B5EF4-FFF2-40B4-BE49-F238E27FC236}">
                <a16:creationId xmlns:a16="http://schemas.microsoft.com/office/drawing/2014/main" id="{1ADF3AA2-BD75-8CB7-82CB-211410FEC5F5}"/>
              </a:ext>
            </a:extLst>
          </p:cNvPr>
          <p:cNvSpPr>
            <a:spLocks noChangeArrowheads="1"/>
          </p:cNvSpPr>
          <p:nvPr/>
        </p:nvSpPr>
        <p:spPr bwMode="auto">
          <a:xfrm>
            <a:off x="2057566" y="1893562"/>
            <a:ext cx="7661208" cy="3213835"/>
          </a:xfrm>
          <a:prstGeom prst="rect">
            <a:avLst/>
          </a:prstGeom>
          <a:solidFill>
            <a:srgbClr val="A3CEED"/>
          </a:solidFill>
          <a:ln w="12700">
            <a:solidFill>
              <a:srgbClr val="0000CC"/>
            </a:solidFill>
            <a:miter lim="800000"/>
            <a:headEnd/>
            <a:tailEnd/>
          </a:ln>
          <a:effectLst>
            <a:outerShdw blurRad="63500" dist="38100" dir="2700000" algn="tl" rotWithShape="0">
              <a:srgbClr val="000000">
                <a:alpha val="39998"/>
              </a:srgbClr>
            </a:outerShdw>
          </a:effectLst>
        </p:spPr>
        <p:txBody>
          <a:bodyPr lIns="90488" tIns="44450" rIns="90488" bIns="44450"/>
          <a:lstStyle/>
          <a:p>
            <a:pPr eaLnBrk="1" hangingPunct="1">
              <a:spcBef>
                <a:spcPct val="20000"/>
              </a:spcBef>
              <a:defRPr/>
            </a:pPr>
            <a:r>
              <a:rPr lang="en-US" sz="2400" dirty="0">
                <a:solidFill>
                  <a:schemeClr val="bg2">
                    <a:lumMod val="10000"/>
                  </a:schemeClr>
                </a:solidFill>
                <a:ea typeface="MS PGothic" pitchFamily="34" charset="-128"/>
              </a:rPr>
              <a:t>Process costing is used for products that are:</a:t>
            </a:r>
          </a:p>
          <a:p>
            <a:pPr marL="514350" indent="-514350">
              <a:lnSpc>
                <a:spcPct val="90000"/>
              </a:lnSpc>
              <a:spcBef>
                <a:spcPct val="40000"/>
              </a:spcBef>
              <a:buClr>
                <a:srgbClr val="002060"/>
              </a:buClr>
              <a:buFont typeface="+mj-lt"/>
              <a:buAutoNum type="alphaLcPeriod"/>
              <a:defRPr/>
            </a:pPr>
            <a:r>
              <a:rPr lang="en-US" sz="2400" dirty="0">
                <a:solidFill>
                  <a:schemeClr val="bg2">
                    <a:lumMod val="10000"/>
                  </a:schemeClr>
                </a:solidFill>
                <a:ea typeface="MS PGothic" pitchFamily="34" charset="-128"/>
              </a:rPr>
              <a:t> Different and produced continuously.</a:t>
            </a:r>
          </a:p>
          <a:p>
            <a:pPr marL="514350" indent="-514350">
              <a:lnSpc>
                <a:spcPct val="90000"/>
              </a:lnSpc>
              <a:spcBef>
                <a:spcPct val="40000"/>
              </a:spcBef>
              <a:buClr>
                <a:srgbClr val="002060"/>
              </a:buClr>
              <a:buFont typeface="+mj-lt"/>
              <a:buAutoNum type="alphaLcPeriod"/>
              <a:defRPr/>
            </a:pPr>
            <a:r>
              <a:rPr lang="en-US" sz="2400" dirty="0">
                <a:solidFill>
                  <a:schemeClr val="bg2">
                    <a:lumMod val="10000"/>
                  </a:schemeClr>
                </a:solidFill>
                <a:ea typeface="MS PGothic" pitchFamily="34" charset="-128"/>
              </a:rPr>
              <a:t> Similar and produced continuously.</a:t>
            </a:r>
          </a:p>
          <a:p>
            <a:pPr marL="514350" indent="-514350">
              <a:lnSpc>
                <a:spcPct val="90000"/>
              </a:lnSpc>
              <a:spcBef>
                <a:spcPct val="40000"/>
              </a:spcBef>
              <a:buClr>
                <a:srgbClr val="002060"/>
              </a:buClr>
              <a:buFont typeface="+mj-lt"/>
              <a:buAutoNum type="alphaLcPeriod"/>
              <a:defRPr/>
            </a:pPr>
            <a:r>
              <a:rPr lang="en-US" sz="2400" dirty="0">
                <a:solidFill>
                  <a:schemeClr val="bg2">
                    <a:lumMod val="10000"/>
                  </a:schemeClr>
                </a:solidFill>
                <a:ea typeface="MS PGothic" pitchFamily="34" charset="-128"/>
              </a:rPr>
              <a:t> Individual units produced to customer</a:t>
            </a:r>
            <a:br>
              <a:rPr lang="en-US" sz="2400" dirty="0">
                <a:solidFill>
                  <a:schemeClr val="bg2">
                    <a:lumMod val="10000"/>
                  </a:schemeClr>
                </a:solidFill>
                <a:ea typeface="MS PGothic" pitchFamily="34" charset="-128"/>
              </a:rPr>
            </a:br>
            <a:r>
              <a:rPr lang="en-US" sz="2400" dirty="0">
                <a:solidFill>
                  <a:schemeClr val="bg2">
                    <a:lumMod val="10000"/>
                  </a:schemeClr>
                </a:solidFill>
                <a:ea typeface="MS PGothic" pitchFamily="34" charset="-128"/>
              </a:rPr>
              <a:t> specifications.</a:t>
            </a:r>
          </a:p>
          <a:p>
            <a:pPr marL="514350" indent="-514350">
              <a:lnSpc>
                <a:spcPct val="90000"/>
              </a:lnSpc>
              <a:spcBef>
                <a:spcPct val="40000"/>
              </a:spcBef>
              <a:buClr>
                <a:srgbClr val="002060"/>
              </a:buClr>
              <a:buFont typeface="+mj-lt"/>
              <a:buAutoNum type="alphaLcPeriod"/>
              <a:defRPr/>
            </a:pPr>
            <a:r>
              <a:rPr lang="en-US" sz="2400" dirty="0">
                <a:solidFill>
                  <a:schemeClr val="bg2">
                    <a:lumMod val="10000"/>
                  </a:schemeClr>
                </a:solidFill>
                <a:ea typeface="MS PGothic" pitchFamily="34" charset="-128"/>
              </a:rPr>
              <a:t> Purchased from vendors.</a:t>
            </a:r>
          </a:p>
        </p:txBody>
      </p:sp>
      <p:sp>
        <p:nvSpPr>
          <p:cNvPr id="7" name="Title 3">
            <a:extLst>
              <a:ext uri="{FF2B5EF4-FFF2-40B4-BE49-F238E27FC236}">
                <a16:creationId xmlns:a16="http://schemas.microsoft.com/office/drawing/2014/main" id="{656F6E6E-B267-B514-DB0B-5FD79E068851}"/>
              </a:ext>
            </a:extLst>
          </p:cNvPr>
          <p:cNvSpPr txBox="1">
            <a:spLocks/>
          </p:cNvSpPr>
          <p:nvPr/>
        </p:nvSpPr>
        <p:spPr>
          <a:xfrm>
            <a:off x="838200" y="90882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endParaRPr lang="en-US" altLang="en-US" dirty="0"/>
          </a:p>
        </p:txBody>
      </p:sp>
    </p:spTree>
    <p:extLst>
      <p:ext uri="{BB962C8B-B14F-4D97-AF65-F5344CB8AC3E}">
        <p14:creationId xmlns:p14="http://schemas.microsoft.com/office/powerpoint/2010/main" val="3947161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pPr>
              <a:defRPr/>
            </a:pPr>
            <a:r>
              <a:rPr lang="en-US" altLang="en-US" sz="2800" b="1" dirty="0">
                <a:solidFill>
                  <a:schemeClr val="bg1"/>
                </a:solidFill>
              </a:rPr>
              <a:t>Quick Check 1</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Rectangle 1026">
            <a:extLst>
              <a:ext uri="{FF2B5EF4-FFF2-40B4-BE49-F238E27FC236}">
                <a16:creationId xmlns:a16="http://schemas.microsoft.com/office/drawing/2014/main" id="{38943C16-16B4-8B78-F97E-C3635E7ECC07}"/>
              </a:ext>
            </a:extLst>
          </p:cNvPr>
          <p:cNvSpPr>
            <a:spLocks noChangeArrowheads="1"/>
          </p:cNvSpPr>
          <p:nvPr/>
        </p:nvSpPr>
        <p:spPr bwMode="auto">
          <a:xfrm>
            <a:off x="2189747" y="2055811"/>
            <a:ext cx="7563853" cy="2895600"/>
          </a:xfrm>
          <a:prstGeom prst="rect">
            <a:avLst/>
          </a:prstGeom>
          <a:solidFill>
            <a:srgbClr val="A3CEED"/>
          </a:solidFill>
          <a:ln w="12700">
            <a:solidFill>
              <a:srgbClr val="0000CC"/>
            </a:solidFill>
            <a:miter lim="800000"/>
            <a:headEnd/>
            <a:tailEnd/>
          </a:ln>
          <a:effectLst>
            <a:outerShdw blurRad="63500" dist="38100" dir="2700000" algn="tl" rotWithShape="0">
              <a:srgbClr val="000000">
                <a:alpha val="39998"/>
              </a:srgbClr>
            </a:outerShdw>
          </a:effectLst>
        </p:spPr>
        <p:txBody>
          <a:bodyPr lIns="90488" tIns="44450" rIns="90488" bIns="44450"/>
          <a:lstStyle/>
          <a:p>
            <a:pPr eaLnBrk="1" hangingPunct="1">
              <a:spcBef>
                <a:spcPct val="20000"/>
              </a:spcBef>
              <a:defRPr/>
            </a:pPr>
            <a:r>
              <a:rPr lang="en-US" sz="2400" dirty="0">
                <a:solidFill>
                  <a:schemeClr val="bg2">
                    <a:lumMod val="10000"/>
                  </a:schemeClr>
                </a:solidFill>
                <a:ea typeface="MS PGothic" pitchFamily="34" charset="-128"/>
              </a:rPr>
              <a:t>Process costing is used for products that are:</a:t>
            </a:r>
          </a:p>
          <a:p>
            <a:pPr marL="514350" indent="-514350">
              <a:lnSpc>
                <a:spcPct val="90000"/>
              </a:lnSpc>
              <a:spcBef>
                <a:spcPct val="40000"/>
              </a:spcBef>
              <a:buClr>
                <a:srgbClr val="002060"/>
              </a:buClr>
              <a:buFont typeface="+mj-lt"/>
              <a:buAutoNum type="alphaLcPeriod"/>
              <a:defRPr/>
            </a:pPr>
            <a:r>
              <a:rPr lang="en-US" sz="2400" dirty="0">
                <a:solidFill>
                  <a:schemeClr val="accent2">
                    <a:lumMod val="60000"/>
                    <a:lumOff val="40000"/>
                  </a:schemeClr>
                </a:solidFill>
                <a:highlight>
                  <a:srgbClr val="FFFF00"/>
                </a:highlight>
                <a:ea typeface="MS PGothic" pitchFamily="34" charset="-128"/>
              </a:rPr>
              <a:t> Different and produced continuously</a:t>
            </a:r>
            <a:r>
              <a:rPr lang="en-US" sz="2400" dirty="0">
                <a:solidFill>
                  <a:schemeClr val="accent1">
                    <a:lumMod val="60000"/>
                    <a:lumOff val="40000"/>
                  </a:schemeClr>
                </a:solidFill>
                <a:highlight>
                  <a:srgbClr val="FFFF00"/>
                </a:highlight>
                <a:ea typeface="MS PGothic" pitchFamily="34" charset="-128"/>
              </a:rPr>
              <a:t>.</a:t>
            </a:r>
          </a:p>
          <a:p>
            <a:pPr marL="514350" indent="-514350">
              <a:lnSpc>
                <a:spcPct val="90000"/>
              </a:lnSpc>
              <a:spcBef>
                <a:spcPct val="40000"/>
              </a:spcBef>
              <a:buClr>
                <a:srgbClr val="002060"/>
              </a:buClr>
              <a:buFont typeface="+mj-lt"/>
              <a:buAutoNum type="alphaLcPeriod"/>
              <a:defRPr/>
            </a:pPr>
            <a:r>
              <a:rPr lang="en-US" sz="2400" dirty="0">
                <a:solidFill>
                  <a:schemeClr val="bg2">
                    <a:lumMod val="10000"/>
                  </a:schemeClr>
                </a:solidFill>
                <a:ea typeface="MS PGothic" pitchFamily="34" charset="-128"/>
              </a:rPr>
              <a:t> Similar and produced continuously.</a:t>
            </a:r>
          </a:p>
          <a:p>
            <a:pPr marL="514350" indent="-514350">
              <a:lnSpc>
                <a:spcPct val="90000"/>
              </a:lnSpc>
              <a:spcBef>
                <a:spcPct val="40000"/>
              </a:spcBef>
              <a:buClr>
                <a:srgbClr val="002060"/>
              </a:buClr>
              <a:buFont typeface="+mj-lt"/>
              <a:buAutoNum type="alphaLcPeriod"/>
              <a:defRPr/>
            </a:pPr>
            <a:r>
              <a:rPr lang="en-US" sz="2400" dirty="0">
                <a:solidFill>
                  <a:schemeClr val="bg2">
                    <a:lumMod val="10000"/>
                  </a:schemeClr>
                </a:solidFill>
                <a:ea typeface="MS PGothic" pitchFamily="34" charset="-128"/>
              </a:rPr>
              <a:t> </a:t>
            </a:r>
            <a:r>
              <a:rPr lang="en-US" sz="2400" dirty="0">
                <a:solidFill>
                  <a:schemeClr val="accent2">
                    <a:lumMod val="60000"/>
                    <a:lumOff val="40000"/>
                  </a:schemeClr>
                </a:solidFill>
                <a:highlight>
                  <a:srgbClr val="FFFF00"/>
                </a:highlight>
                <a:ea typeface="MS PGothic" pitchFamily="34" charset="-128"/>
              </a:rPr>
              <a:t>Individual units produced to customer</a:t>
            </a:r>
            <a:br>
              <a:rPr lang="en-US" sz="2400" dirty="0">
                <a:solidFill>
                  <a:schemeClr val="accent2">
                    <a:lumMod val="60000"/>
                    <a:lumOff val="40000"/>
                  </a:schemeClr>
                </a:solidFill>
                <a:highlight>
                  <a:srgbClr val="FFFF00"/>
                </a:highlight>
                <a:ea typeface="MS PGothic" pitchFamily="34" charset="-128"/>
              </a:rPr>
            </a:br>
            <a:r>
              <a:rPr lang="en-US" sz="2400" dirty="0">
                <a:solidFill>
                  <a:schemeClr val="accent2">
                    <a:lumMod val="60000"/>
                    <a:lumOff val="40000"/>
                  </a:schemeClr>
                </a:solidFill>
                <a:highlight>
                  <a:srgbClr val="FFFF00"/>
                </a:highlight>
                <a:ea typeface="MS PGothic" pitchFamily="34" charset="-128"/>
              </a:rPr>
              <a:t> specifications.</a:t>
            </a:r>
          </a:p>
          <a:p>
            <a:pPr marL="514350" indent="-514350">
              <a:lnSpc>
                <a:spcPct val="90000"/>
              </a:lnSpc>
              <a:spcBef>
                <a:spcPct val="40000"/>
              </a:spcBef>
              <a:buClr>
                <a:srgbClr val="002060"/>
              </a:buClr>
              <a:buFont typeface="+mj-lt"/>
              <a:buAutoNum type="alphaLcPeriod"/>
              <a:defRPr/>
            </a:pPr>
            <a:r>
              <a:rPr lang="en-US" sz="2400" dirty="0">
                <a:solidFill>
                  <a:schemeClr val="accent2">
                    <a:lumMod val="60000"/>
                    <a:lumOff val="40000"/>
                  </a:schemeClr>
                </a:solidFill>
                <a:highlight>
                  <a:srgbClr val="FFFF00"/>
                </a:highlight>
                <a:ea typeface="MS PGothic" pitchFamily="34" charset="-128"/>
              </a:rPr>
              <a:t> Purchased from vendors.</a:t>
            </a:r>
          </a:p>
        </p:txBody>
      </p:sp>
    </p:spTree>
    <p:extLst>
      <p:ext uri="{BB962C8B-B14F-4D97-AF65-F5344CB8AC3E}">
        <p14:creationId xmlns:p14="http://schemas.microsoft.com/office/powerpoint/2010/main" val="83765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altLang="en-US" sz="2800" b="1" dirty="0">
                <a:solidFill>
                  <a:schemeClr val="bg1"/>
                </a:solidFill>
              </a:rPr>
              <a:t>Processing Departments</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 Box 3">
            <a:extLst>
              <a:ext uri="{FF2B5EF4-FFF2-40B4-BE49-F238E27FC236}">
                <a16:creationId xmlns:a16="http://schemas.microsoft.com/office/drawing/2014/main" id="{4B2233FE-4487-508D-4AAD-4DC8B9B43EDF}"/>
              </a:ext>
            </a:extLst>
          </p:cNvPr>
          <p:cNvSpPr txBox="1">
            <a:spLocks noChangeArrowheads="1"/>
          </p:cNvSpPr>
          <p:nvPr/>
        </p:nvSpPr>
        <p:spPr bwMode="auto">
          <a:xfrm>
            <a:off x="2057400" y="1602336"/>
            <a:ext cx="8077200" cy="946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algn="ctr" eaLnBrk="1" hangingPunct="1">
              <a:spcBef>
                <a:spcPct val="50000"/>
              </a:spcBef>
            </a:pPr>
            <a:r>
              <a:rPr lang="en-US" altLang="en-US" sz="2800" dirty="0"/>
              <a:t>Any unit in an organization where materials, labor, or overhead are added to the product.</a:t>
            </a:r>
          </a:p>
        </p:txBody>
      </p:sp>
      <p:sp>
        <p:nvSpPr>
          <p:cNvPr id="8" name="Rectangle 4">
            <a:extLst>
              <a:ext uri="{FF2B5EF4-FFF2-40B4-BE49-F238E27FC236}">
                <a16:creationId xmlns:a16="http://schemas.microsoft.com/office/drawing/2014/main" id="{68A90115-E85E-F31F-FAB6-19C07271DB62}"/>
              </a:ext>
            </a:extLst>
          </p:cNvPr>
          <p:cNvSpPr>
            <a:spLocks noChangeArrowheads="1"/>
          </p:cNvSpPr>
          <p:nvPr/>
        </p:nvSpPr>
        <p:spPr bwMode="auto">
          <a:xfrm>
            <a:off x="1752600" y="2514600"/>
            <a:ext cx="8610600" cy="2895600"/>
          </a:xfrm>
          <a:prstGeom prst="rect">
            <a:avLst/>
          </a:prstGeom>
          <a:solidFill>
            <a:srgbClr val="008000"/>
          </a:solidFill>
          <a:ln w="9525">
            <a:solidFill>
              <a:schemeClr val="tx1"/>
            </a:solidFill>
            <a:miter lim="800000"/>
            <a:headEnd/>
            <a:tailEnd/>
          </a:ln>
          <a:effectLst>
            <a:outerShdw blurRad="63500" dist="38100" dir="2700000" algn="tl" rotWithShape="0">
              <a:srgbClr val="000000">
                <a:alpha val="39998"/>
              </a:srgbClr>
            </a:outerShdw>
          </a:effectLst>
        </p:spPr>
        <p:txBody>
          <a:bodyPr wrap="none" anchor="ctr"/>
          <a:lstStyle/>
          <a:p>
            <a:pPr eaLnBrk="1" hangingPunct="1">
              <a:defRPr/>
            </a:pPr>
            <a:r>
              <a:rPr lang="en-US" sz="2800" dirty="0">
                <a:solidFill>
                  <a:srgbClr val="FFFFFF"/>
                </a:solidFill>
                <a:latin typeface="Arial" pitchFamily="34" charset="0"/>
                <a:ea typeface="MS PGothic" pitchFamily="34" charset="-128"/>
              </a:rPr>
              <a:t>The activities performed in a processing</a:t>
            </a:r>
            <a:br>
              <a:rPr lang="en-US" sz="2800" dirty="0">
                <a:solidFill>
                  <a:srgbClr val="FFFFFF"/>
                </a:solidFill>
                <a:latin typeface="Arial" pitchFamily="34" charset="0"/>
                <a:ea typeface="MS PGothic" pitchFamily="34" charset="-128"/>
              </a:rPr>
            </a:br>
            <a:r>
              <a:rPr lang="en-US" sz="2800" dirty="0">
                <a:solidFill>
                  <a:srgbClr val="FFFFFF"/>
                </a:solidFill>
                <a:latin typeface="Arial" pitchFamily="34" charset="0"/>
                <a:ea typeface="MS PGothic" pitchFamily="34" charset="-128"/>
              </a:rPr>
              <a:t>department are </a:t>
            </a:r>
            <a:r>
              <a:rPr lang="en-US" sz="2800" i="1" dirty="0">
                <a:solidFill>
                  <a:srgbClr val="FFFF00"/>
                </a:solidFill>
                <a:latin typeface="Arial" pitchFamily="34" charset="0"/>
                <a:ea typeface="MS PGothic" pitchFamily="34" charset="-128"/>
              </a:rPr>
              <a:t>performed uniformly</a:t>
            </a:r>
            <a:r>
              <a:rPr lang="en-US" sz="2800" dirty="0">
                <a:solidFill>
                  <a:srgbClr val="FFFFFF"/>
                </a:solidFill>
                <a:latin typeface="Arial" pitchFamily="34" charset="0"/>
                <a:ea typeface="MS PGothic" pitchFamily="34" charset="-128"/>
              </a:rPr>
              <a:t> on all</a:t>
            </a:r>
            <a:br>
              <a:rPr lang="en-US" sz="2800" dirty="0">
                <a:solidFill>
                  <a:srgbClr val="FFFFFF"/>
                </a:solidFill>
                <a:latin typeface="Arial" pitchFamily="34" charset="0"/>
                <a:ea typeface="MS PGothic" pitchFamily="34" charset="-128"/>
              </a:rPr>
            </a:br>
            <a:r>
              <a:rPr lang="en-US" sz="2800" dirty="0">
                <a:solidFill>
                  <a:srgbClr val="FFFFFF"/>
                </a:solidFill>
                <a:latin typeface="Arial" pitchFamily="34" charset="0"/>
                <a:ea typeface="MS PGothic" pitchFamily="34" charset="-128"/>
              </a:rPr>
              <a:t>units of production. Furthermore, the output of</a:t>
            </a:r>
            <a:br>
              <a:rPr lang="en-US" sz="2800" dirty="0">
                <a:solidFill>
                  <a:srgbClr val="FFFFFF"/>
                </a:solidFill>
                <a:latin typeface="Arial" pitchFamily="34" charset="0"/>
                <a:ea typeface="MS PGothic" pitchFamily="34" charset="-128"/>
              </a:rPr>
            </a:br>
            <a:r>
              <a:rPr lang="en-US" sz="2800" dirty="0">
                <a:solidFill>
                  <a:srgbClr val="FFFFFF"/>
                </a:solidFill>
                <a:latin typeface="Arial" pitchFamily="34" charset="0"/>
                <a:ea typeface="MS PGothic" pitchFamily="34" charset="-128"/>
              </a:rPr>
              <a:t>a processing department must be </a:t>
            </a:r>
            <a:r>
              <a:rPr lang="en-US" sz="2800" i="1" dirty="0">
                <a:solidFill>
                  <a:srgbClr val="FFFF00"/>
                </a:solidFill>
                <a:latin typeface="Arial" pitchFamily="34" charset="0"/>
                <a:ea typeface="MS PGothic" pitchFamily="34" charset="-128"/>
              </a:rPr>
              <a:t>homogeneous</a:t>
            </a:r>
            <a:r>
              <a:rPr lang="en-US" sz="2800" dirty="0">
                <a:solidFill>
                  <a:srgbClr val="FFFFFF"/>
                </a:solidFill>
                <a:latin typeface="Arial" pitchFamily="34" charset="0"/>
                <a:ea typeface="MS PGothic" pitchFamily="34" charset="-128"/>
              </a:rPr>
              <a:t>. </a:t>
            </a:r>
            <a:br>
              <a:rPr lang="en-US" sz="2800" dirty="0">
                <a:solidFill>
                  <a:srgbClr val="FFFFFF"/>
                </a:solidFill>
                <a:latin typeface="Arial" pitchFamily="34" charset="0"/>
                <a:ea typeface="MS PGothic" pitchFamily="34" charset="-128"/>
              </a:rPr>
            </a:br>
            <a:r>
              <a:rPr lang="en-US" sz="2800" dirty="0">
                <a:solidFill>
                  <a:srgbClr val="FFFFFF"/>
                </a:solidFill>
                <a:latin typeface="Arial" pitchFamily="34" charset="0"/>
                <a:ea typeface="MS PGothic" pitchFamily="34" charset="-128"/>
              </a:rPr>
              <a:t>Products in a process costing environment typically </a:t>
            </a:r>
          </a:p>
          <a:p>
            <a:pPr eaLnBrk="1" hangingPunct="1">
              <a:defRPr/>
            </a:pPr>
            <a:r>
              <a:rPr lang="en-US" sz="2800" dirty="0">
                <a:solidFill>
                  <a:srgbClr val="FFFFFF"/>
                </a:solidFill>
                <a:latin typeface="Arial" pitchFamily="34" charset="0"/>
                <a:ea typeface="MS PGothic" pitchFamily="34" charset="-128"/>
              </a:rPr>
              <a:t>flow in a sequence from one department to another.</a:t>
            </a:r>
          </a:p>
        </p:txBody>
      </p:sp>
    </p:spTree>
    <p:extLst>
      <p:ext uri="{BB962C8B-B14F-4D97-AF65-F5344CB8AC3E}">
        <p14:creationId xmlns:p14="http://schemas.microsoft.com/office/powerpoint/2010/main" val="36486961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56EF45E0-7EA6-B0B5-2D0A-3D45EACFCB38}"/>
              </a:ext>
            </a:extLst>
          </p:cNvPr>
          <p:cNvSpPr txBox="1">
            <a:spLocks noChangeArrowheads="1"/>
          </p:cNvSpPr>
          <p:nvPr/>
        </p:nvSpPr>
        <p:spPr>
          <a:xfrm>
            <a:off x="1771923" y="292894"/>
            <a:ext cx="10515600" cy="1325563"/>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2800" b="1" dirty="0">
                <a:solidFill>
                  <a:schemeClr val="bg1"/>
                </a:solidFill>
                <a:latin typeface="+mn-lt"/>
                <a:ea typeface="+mn-ea"/>
                <a:cs typeface="+mn-cs"/>
              </a:rPr>
              <a:t>Flow of Materials, Labor, and Overhead</a:t>
            </a:r>
          </a:p>
          <a:p>
            <a:pPr>
              <a:defRPr/>
            </a:pPr>
            <a:r>
              <a:rPr lang="en-US" sz="2800" b="1" dirty="0">
                <a:solidFill>
                  <a:schemeClr val="bg1"/>
                </a:solidFill>
                <a:latin typeface="+mn-lt"/>
                <a:ea typeface="+mn-ea"/>
                <a:cs typeface="+mn-cs"/>
              </a:rPr>
              <a:t> Costs</a:t>
            </a:r>
            <a:r>
              <a:rPr lang="nb-NO" sz="2800" b="1" dirty="0">
                <a:solidFill>
                  <a:schemeClr val="bg1"/>
                </a:solidFill>
                <a:latin typeface="+mn-lt"/>
                <a:ea typeface="+mn-ea"/>
                <a:cs typeface="+mn-cs"/>
              </a:rPr>
              <a:t> </a:t>
            </a:r>
          </a:p>
        </p:txBody>
      </p:sp>
      <p:grpSp>
        <p:nvGrpSpPr>
          <p:cNvPr id="7" name="Group 3">
            <a:extLst>
              <a:ext uri="{FF2B5EF4-FFF2-40B4-BE49-F238E27FC236}">
                <a16:creationId xmlns:a16="http://schemas.microsoft.com/office/drawing/2014/main" id="{9A5A134C-2566-4A76-DDDF-D3C3978805D4}"/>
              </a:ext>
            </a:extLst>
          </p:cNvPr>
          <p:cNvGrpSpPr>
            <a:grpSpLocks/>
          </p:cNvGrpSpPr>
          <p:nvPr/>
        </p:nvGrpSpPr>
        <p:grpSpPr bwMode="auto">
          <a:xfrm>
            <a:off x="7404101" y="3121025"/>
            <a:ext cx="2900363" cy="857250"/>
            <a:chOff x="3704" y="2293"/>
            <a:chExt cx="1827" cy="540"/>
          </a:xfrm>
        </p:grpSpPr>
        <p:sp>
          <p:nvSpPr>
            <p:cNvPr id="8" name="Line 4">
              <a:extLst>
                <a:ext uri="{FF2B5EF4-FFF2-40B4-BE49-F238E27FC236}">
                  <a16:creationId xmlns:a16="http://schemas.microsoft.com/office/drawing/2014/main" id="{FE9DD00C-461B-6FC9-C9E3-181DED42720A}"/>
                </a:ext>
              </a:extLst>
            </p:cNvPr>
            <p:cNvSpPr>
              <a:spLocks noChangeShapeType="1"/>
            </p:cNvSpPr>
            <p:nvPr/>
          </p:nvSpPr>
          <p:spPr bwMode="auto">
            <a:xfrm>
              <a:off x="3704" y="2544"/>
              <a:ext cx="704" cy="0"/>
            </a:xfrm>
            <a:prstGeom prst="line">
              <a:avLst/>
            </a:prstGeom>
            <a:noFill/>
            <a:ln w="25400">
              <a:solidFill>
                <a:srgbClr val="FF0000"/>
              </a:solidFill>
              <a:round/>
              <a:headEnd/>
              <a:tailEnd type="arrow" w="med" len="med"/>
            </a:ln>
            <a:effectLst>
              <a:outerShdw blurRad="63500" dist="38100" dir="2700000" algn="tl" rotWithShape="0">
                <a:srgbClr val="000000">
                  <a:alpha val="39998"/>
                </a:srgbClr>
              </a:outerShdw>
            </a:effectLst>
            <a:extLst>
              <a:ext uri="{909E8E84-426E-40dd-AFC4-6F175D3DCCD1}">
                <a14:hiddenFill xmlns:a14="http://schemas.microsoft.com/office/drawing/2010/main" xmlns="">
                  <a:noFill/>
                </a14:hiddenFill>
              </a:ext>
            </a:extLst>
          </p:spPr>
          <p:txBody>
            <a:bodyPr wrap="none" anchor="ctr"/>
            <a:lstStyle/>
            <a:p>
              <a:endParaRPr lang="en-US"/>
            </a:p>
          </p:txBody>
        </p:sp>
        <p:sp>
          <p:nvSpPr>
            <p:cNvPr id="9" name="Rectangle 5">
              <a:extLst>
                <a:ext uri="{FF2B5EF4-FFF2-40B4-BE49-F238E27FC236}">
                  <a16:creationId xmlns:a16="http://schemas.microsoft.com/office/drawing/2014/main" id="{582C3453-FC09-587C-D306-B60597F8C622}"/>
                </a:ext>
              </a:extLst>
            </p:cNvPr>
            <p:cNvSpPr>
              <a:spLocks noChangeArrowheads="1"/>
            </p:cNvSpPr>
            <p:nvPr/>
          </p:nvSpPr>
          <p:spPr bwMode="auto">
            <a:xfrm>
              <a:off x="4405" y="2293"/>
              <a:ext cx="1126" cy="540"/>
            </a:xfrm>
            <a:prstGeom prst="rect">
              <a:avLst/>
            </a:prstGeom>
            <a:solidFill>
              <a:srgbClr val="2E663E"/>
            </a:solidFill>
            <a:ln w="12700" cmpd="dbl">
              <a:solidFill>
                <a:schemeClr val="tx1"/>
              </a:solidFill>
              <a:miter lim="800000"/>
              <a:headEnd/>
              <a:tailEnd/>
            </a:ln>
            <a:effectLst>
              <a:outerShdw blurRad="63500" dist="38100" dir="2700000" algn="tl" rotWithShape="0">
                <a:srgbClr val="000000">
                  <a:alpha val="39998"/>
                </a:srgbClr>
              </a:outerShdw>
            </a:effectLst>
          </p:spPr>
          <p:txBody>
            <a:bodyPr lIns="90488" tIns="44450" rIns="90488" bIns="44450">
              <a:spAutoFit/>
            </a:bodyPr>
            <a:lstStyle/>
            <a:p>
              <a:pPr algn="ctr" eaLnBrk="1" hangingPunct="1">
                <a:spcBef>
                  <a:spcPct val="50000"/>
                </a:spcBef>
                <a:defRPr/>
              </a:pPr>
              <a:r>
                <a:rPr lang="en-US" sz="2400" b="1" dirty="0">
                  <a:solidFill>
                    <a:schemeClr val="bg1"/>
                  </a:solidFill>
                  <a:latin typeface="Arial" pitchFamily="34" charset="0"/>
                  <a:ea typeface="MS PGothic" pitchFamily="34" charset="-128"/>
                </a:rPr>
                <a:t>Finished</a:t>
              </a:r>
              <a:br>
                <a:rPr lang="en-US" sz="2400" b="1" dirty="0">
                  <a:solidFill>
                    <a:schemeClr val="bg1"/>
                  </a:solidFill>
                  <a:latin typeface="Arial" pitchFamily="34" charset="0"/>
                  <a:ea typeface="MS PGothic" pitchFamily="34" charset="-128"/>
                </a:rPr>
              </a:br>
              <a:r>
                <a:rPr lang="en-US" sz="2400" b="1" dirty="0">
                  <a:solidFill>
                    <a:schemeClr val="bg1"/>
                  </a:solidFill>
                  <a:latin typeface="Arial" pitchFamily="34" charset="0"/>
                  <a:ea typeface="MS PGothic" pitchFamily="34" charset="-128"/>
                </a:rPr>
                <a:t>Goods</a:t>
              </a:r>
            </a:p>
          </p:txBody>
        </p:sp>
      </p:grpSp>
      <p:grpSp>
        <p:nvGrpSpPr>
          <p:cNvPr id="11" name="Group 6">
            <a:extLst>
              <a:ext uri="{FF2B5EF4-FFF2-40B4-BE49-F238E27FC236}">
                <a16:creationId xmlns:a16="http://schemas.microsoft.com/office/drawing/2014/main" id="{15ADA6D8-CB73-9A00-A7C5-8978EE9E460F}"/>
              </a:ext>
            </a:extLst>
          </p:cNvPr>
          <p:cNvGrpSpPr>
            <a:grpSpLocks/>
          </p:cNvGrpSpPr>
          <p:nvPr/>
        </p:nvGrpSpPr>
        <p:grpSpPr bwMode="auto">
          <a:xfrm>
            <a:off x="8545514" y="3989388"/>
            <a:ext cx="1730375" cy="1878012"/>
            <a:chOff x="4423" y="2840"/>
            <a:chExt cx="1090" cy="1183"/>
          </a:xfrm>
        </p:grpSpPr>
        <p:sp>
          <p:nvSpPr>
            <p:cNvPr id="12" name="Line 7">
              <a:extLst>
                <a:ext uri="{FF2B5EF4-FFF2-40B4-BE49-F238E27FC236}">
                  <a16:creationId xmlns:a16="http://schemas.microsoft.com/office/drawing/2014/main" id="{C4C6E297-1678-E84B-41C8-E874AECCF7BF}"/>
                </a:ext>
              </a:extLst>
            </p:cNvPr>
            <p:cNvSpPr>
              <a:spLocks noChangeShapeType="1"/>
            </p:cNvSpPr>
            <p:nvPr/>
          </p:nvSpPr>
          <p:spPr bwMode="auto">
            <a:xfrm>
              <a:off x="4944" y="2840"/>
              <a:ext cx="0" cy="416"/>
            </a:xfrm>
            <a:prstGeom prst="line">
              <a:avLst/>
            </a:prstGeom>
            <a:noFill/>
            <a:ln w="25400">
              <a:solidFill>
                <a:srgbClr val="FF0000"/>
              </a:solidFill>
              <a:round/>
              <a:headEnd/>
              <a:tailEnd type="arrow" w="med" len="med"/>
            </a:ln>
            <a:effectLst>
              <a:outerShdw blurRad="63500" dist="38100" dir="2700000" algn="tl" rotWithShape="0">
                <a:srgbClr val="000000">
                  <a:alpha val="39998"/>
                </a:srgbClr>
              </a:outerShdw>
            </a:effectLst>
            <a:extLst>
              <a:ext uri="{909E8E84-426E-40dd-AFC4-6F175D3DCCD1}">
                <a14:hiddenFill xmlns:a14="http://schemas.microsoft.com/office/drawing/2010/main" xmlns="">
                  <a:noFill/>
                </a14:hiddenFill>
              </a:ext>
            </a:extLst>
          </p:spPr>
          <p:txBody>
            <a:bodyPr wrap="none" anchor="ctr"/>
            <a:lstStyle/>
            <a:p>
              <a:endParaRPr lang="en-US"/>
            </a:p>
          </p:txBody>
        </p:sp>
        <p:sp>
          <p:nvSpPr>
            <p:cNvPr id="13" name="Rectangle 8">
              <a:extLst>
                <a:ext uri="{FF2B5EF4-FFF2-40B4-BE49-F238E27FC236}">
                  <a16:creationId xmlns:a16="http://schemas.microsoft.com/office/drawing/2014/main" id="{5D357814-898D-3349-B1A6-22E7EA91F965}"/>
                </a:ext>
              </a:extLst>
            </p:cNvPr>
            <p:cNvSpPr>
              <a:spLocks noChangeArrowheads="1"/>
            </p:cNvSpPr>
            <p:nvPr/>
          </p:nvSpPr>
          <p:spPr bwMode="auto">
            <a:xfrm>
              <a:off x="4423" y="3253"/>
              <a:ext cx="1090" cy="770"/>
            </a:xfrm>
            <a:prstGeom prst="rect">
              <a:avLst/>
            </a:prstGeom>
            <a:solidFill>
              <a:srgbClr val="2C3943"/>
            </a:solidFill>
            <a:ln w="12700" cmpd="dbl">
              <a:solidFill>
                <a:schemeClr val="tx1"/>
              </a:solidFill>
              <a:miter lim="800000"/>
              <a:headEnd/>
              <a:tailEnd/>
            </a:ln>
            <a:effectLst>
              <a:outerShdw blurRad="63500" dist="38100" dir="2700000" algn="tl" rotWithShape="0">
                <a:srgbClr val="000000">
                  <a:alpha val="39998"/>
                </a:srgbClr>
              </a:outerShdw>
            </a:effectLst>
          </p:spPr>
          <p:txBody>
            <a:bodyPr lIns="90488" tIns="44450" rIns="90488" bIns="44450">
              <a:spAutoFit/>
            </a:bodyPr>
            <a:lstStyle/>
            <a:p>
              <a:pPr algn="ctr" eaLnBrk="1" hangingPunct="1">
                <a:spcBef>
                  <a:spcPct val="50000"/>
                </a:spcBef>
                <a:defRPr/>
              </a:pPr>
              <a:r>
                <a:rPr lang="en-US" sz="2400" b="1" dirty="0">
                  <a:solidFill>
                    <a:schemeClr val="bg1"/>
                  </a:solidFill>
                  <a:latin typeface="Arial" pitchFamily="34" charset="0"/>
                  <a:ea typeface="MS PGothic" pitchFamily="34" charset="-128"/>
                </a:rPr>
                <a:t>Cost of </a:t>
              </a:r>
              <a:br>
                <a:rPr lang="en-US" sz="2400" b="1" dirty="0">
                  <a:solidFill>
                    <a:schemeClr val="bg1"/>
                  </a:solidFill>
                  <a:latin typeface="Arial" pitchFamily="34" charset="0"/>
                  <a:ea typeface="MS PGothic" pitchFamily="34" charset="-128"/>
                </a:rPr>
              </a:br>
              <a:r>
                <a:rPr lang="en-US" sz="2400" b="1" dirty="0">
                  <a:solidFill>
                    <a:schemeClr val="bg1"/>
                  </a:solidFill>
                  <a:latin typeface="Arial" pitchFamily="34" charset="0"/>
                  <a:ea typeface="MS PGothic" pitchFamily="34" charset="-128"/>
                </a:rPr>
                <a:t>Goods</a:t>
              </a:r>
              <a:br>
                <a:rPr lang="en-US" sz="2400" b="1" dirty="0">
                  <a:solidFill>
                    <a:schemeClr val="bg1"/>
                  </a:solidFill>
                  <a:latin typeface="Arial" pitchFamily="34" charset="0"/>
                  <a:ea typeface="MS PGothic" pitchFamily="34" charset="-128"/>
                </a:rPr>
              </a:br>
              <a:r>
                <a:rPr lang="en-US" sz="2400" b="1" dirty="0">
                  <a:solidFill>
                    <a:schemeClr val="bg1"/>
                  </a:solidFill>
                  <a:latin typeface="Arial" pitchFamily="34" charset="0"/>
                  <a:ea typeface="MS PGothic" pitchFamily="34" charset="-128"/>
                </a:rPr>
                <a:t>Sold</a:t>
              </a:r>
            </a:p>
          </p:txBody>
        </p:sp>
      </p:grpSp>
      <p:grpSp>
        <p:nvGrpSpPr>
          <p:cNvPr id="14" name="Group 9">
            <a:extLst>
              <a:ext uri="{FF2B5EF4-FFF2-40B4-BE49-F238E27FC236}">
                <a16:creationId xmlns:a16="http://schemas.microsoft.com/office/drawing/2014/main" id="{3078E1B2-0AD6-2118-9F99-1921C2176626}"/>
              </a:ext>
            </a:extLst>
          </p:cNvPr>
          <p:cNvGrpSpPr>
            <a:grpSpLocks/>
          </p:cNvGrpSpPr>
          <p:nvPr/>
        </p:nvGrpSpPr>
        <p:grpSpPr bwMode="auto">
          <a:xfrm>
            <a:off x="4356100" y="2300288"/>
            <a:ext cx="3263900" cy="2755900"/>
            <a:chOff x="1784" y="1776"/>
            <a:chExt cx="1900" cy="1736"/>
          </a:xfrm>
        </p:grpSpPr>
        <p:sp>
          <p:nvSpPr>
            <p:cNvPr id="15" name="Line 10">
              <a:extLst>
                <a:ext uri="{FF2B5EF4-FFF2-40B4-BE49-F238E27FC236}">
                  <a16:creationId xmlns:a16="http://schemas.microsoft.com/office/drawing/2014/main" id="{A9861057-FBE7-E661-3DBA-07A671E3E4E1}"/>
                </a:ext>
              </a:extLst>
            </p:cNvPr>
            <p:cNvSpPr>
              <a:spLocks noChangeShapeType="1"/>
            </p:cNvSpPr>
            <p:nvPr/>
          </p:nvSpPr>
          <p:spPr bwMode="auto">
            <a:xfrm>
              <a:off x="3157" y="1779"/>
              <a:ext cx="0" cy="525"/>
            </a:xfrm>
            <a:prstGeom prst="line">
              <a:avLst/>
            </a:prstGeom>
            <a:noFill/>
            <a:ln w="25400">
              <a:solidFill>
                <a:srgbClr val="FF0000"/>
              </a:solidFill>
              <a:round/>
              <a:headEnd/>
              <a:tailEnd type="arrow" w="med" len="med"/>
            </a:ln>
            <a:extLst>
              <a:ext uri="{909E8E84-426E-40dd-AFC4-6F175D3DCCD1}">
                <a14:hiddenFill xmlns:a14="http://schemas.microsoft.com/office/drawing/2010/main" xmlns="">
                  <a:noFill/>
                </a14:hiddenFill>
              </a:ext>
            </a:extLst>
          </p:spPr>
          <p:txBody>
            <a:bodyPr wrap="none" anchor="ctr"/>
            <a:lstStyle/>
            <a:p>
              <a:endParaRPr lang="en-US"/>
            </a:p>
          </p:txBody>
        </p:sp>
        <p:sp>
          <p:nvSpPr>
            <p:cNvPr id="16" name="Line 11">
              <a:extLst>
                <a:ext uri="{FF2B5EF4-FFF2-40B4-BE49-F238E27FC236}">
                  <a16:creationId xmlns:a16="http://schemas.microsoft.com/office/drawing/2014/main" id="{664B4AEF-0F5F-1BEF-27ED-55E963F64BE7}"/>
                </a:ext>
              </a:extLst>
            </p:cNvPr>
            <p:cNvSpPr>
              <a:spLocks noChangeShapeType="1"/>
            </p:cNvSpPr>
            <p:nvPr/>
          </p:nvSpPr>
          <p:spPr bwMode="auto">
            <a:xfrm>
              <a:off x="3168" y="2856"/>
              <a:ext cx="0" cy="656"/>
            </a:xfrm>
            <a:prstGeom prst="line">
              <a:avLst/>
            </a:prstGeom>
            <a:noFill/>
            <a:ln w="25400">
              <a:solidFill>
                <a:srgbClr val="FF0000"/>
              </a:solidFill>
              <a:round/>
              <a:headEnd type="arrow" w="med" len="med"/>
              <a:tailEnd/>
            </a:ln>
            <a:extLst>
              <a:ext uri="{909E8E84-426E-40dd-AFC4-6F175D3DCCD1}">
                <a14:hiddenFill xmlns:a14="http://schemas.microsoft.com/office/drawing/2010/main" xmlns="">
                  <a:noFill/>
                </a14:hiddenFill>
              </a:ext>
            </a:extLst>
          </p:spPr>
          <p:txBody>
            <a:bodyPr wrap="none" anchor="ctr"/>
            <a:lstStyle/>
            <a:p>
              <a:endParaRPr lang="en-US"/>
            </a:p>
          </p:txBody>
        </p:sp>
        <p:grpSp>
          <p:nvGrpSpPr>
            <p:cNvPr id="17" name="Group 12">
              <a:extLst>
                <a:ext uri="{FF2B5EF4-FFF2-40B4-BE49-F238E27FC236}">
                  <a16:creationId xmlns:a16="http://schemas.microsoft.com/office/drawing/2014/main" id="{967BDC97-0BB5-D98B-2C0F-FDDC6EF501C2}"/>
                </a:ext>
              </a:extLst>
            </p:cNvPr>
            <p:cNvGrpSpPr>
              <a:grpSpLocks/>
            </p:cNvGrpSpPr>
            <p:nvPr/>
          </p:nvGrpSpPr>
          <p:grpSpPr bwMode="auto">
            <a:xfrm>
              <a:off x="1784" y="1776"/>
              <a:ext cx="1900" cy="1728"/>
              <a:chOff x="1784" y="1776"/>
              <a:chExt cx="1900" cy="1728"/>
            </a:xfrm>
          </p:grpSpPr>
          <p:grpSp>
            <p:nvGrpSpPr>
              <p:cNvPr id="18" name="Group 13">
                <a:extLst>
                  <a:ext uri="{FF2B5EF4-FFF2-40B4-BE49-F238E27FC236}">
                    <a16:creationId xmlns:a16="http://schemas.microsoft.com/office/drawing/2014/main" id="{E52067DF-B7AF-EBCC-096E-9081BECDE016}"/>
                  </a:ext>
                </a:extLst>
              </p:cNvPr>
              <p:cNvGrpSpPr>
                <a:grpSpLocks/>
              </p:cNvGrpSpPr>
              <p:nvPr/>
            </p:nvGrpSpPr>
            <p:grpSpPr bwMode="auto">
              <a:xfrm>
                <a:off x="1784" y="1776"/>
                <a:ext cx="1376" cy="1728"/>
                <a:chOff x="1784" y="1776"/>
                <a:chExt cx="1376" cy="1728"/>
              </a:xfrm>
            </p:grpSpPr>
            <p:sp>
              <p:nvSpPr>
                <p:cNvPr id="21" name="Line 14">
                  <a:extLst>
                    <a:ext uri="{FF2B5EF4-FFF2-40B4-BE49-F238E27FC236}">
                      <a16:creationId xmlns:a16="http://schemas.microsoft.com/office/drawing/2014/main" id="{10997D28-7E21-374F-8038-7D3962B1F337}"/>
                    </a:ext>
                  </a:extLst>
                </p:cNvPr>
                <p:cNvSpPr>
                  <a:spLocks noChangeShapeType="1"/>
                </p:cNvSpPr>
                <p:nvPr/>
              </p:nvSpPr>
              <p:spPr bwMode="auto">
                <a:xfrm>
                  <a:off x="1784" y="2544"/>
                  <a:ext cx="848" cy="0"/>
                </a:xfrm>
                <a:prstGeom prst="line">
                  <a:avLst/>
                </a:prstGeom>
                <a:noFill/>
                <a:ln w="25400">
                  <a:solidFill>
                    <a:srgbClr val="FF0000"/>
                  </a:solidFill>
                  <a:round/>
                  <a:headEnd/>
                  <a:tailEnd type="arrow" w="med" len="med"/>
                </a:ln>
                <a:effectLst>
                  <a:outerShdw blurRad="63500" dist="38100" dir="2700000" algn="tl" rotWithShape="0">
                    <a:srgbClr val="000000">
                      <a:alpha val="39998"/>
                    </a:srgbClr>
                  </a:outerShdw>
                </a:effectLst>
                <a:extLst>
                  <a:ext uri="{909E8E84-426E-40dd-AFC4-6F175D3DCCD1}">
                    <a14:hiddenFill xmlns:a14="http://schemas.microsoft.com/office/drawing/2010/main" xmlns="">
                      <a:noFill/>
                    </a14:hiddenFill>
                  </a:ext>
                </a:extLst>
              </p:spPr>
              <p:txBody>
                <a:bodyPr wrap="none" anchor="ctr"/>
                <a:lstStyle/>
                <a:p>
                  <a:endParaRPr lang="en-US"/>
                </a:p>
              </p:txBody>
            </p:sp>
            <p:sp>
              <p:nvSpPr>
                <p:cNvPr id="22" name="Line 15">
                  <a:extLst>
                    <a:ext uri="{FF2B5EF4-FFF2-40B4-BE49-F238E27FC236}">
                      <a16:creationId xmlns:a16="http://schemas.microsoft.com/office/drawing/2014/main" id="{5FBC9E4A-F011-5BD9-5DE0-A45C2E4967FD}"/>
                    </a:ext>
                  </a:extLst>
                </p:cNvPr>
                <p:cNvSpPr>
                  <a:spLocks noChangeShapeType="1"/>
                </p:cNvSpPr>
                <p:nvPr/>
              </p:nvSpPr>
              <p:spPr bwMode="auto">
                <a:xfrm>
                  <a:off x="1832" y="1776"/>
                  <a:ext cx="1328" cy="0"/>
                </a:xfrm>
                <a:prstGeom prst="line">
                  <a:avLst/>
                </a:prstGeom>
                <a:noFill/>
                <a:ln w="25400">
                  <a:solidFill>
                    <a:srgbClr val="FF0000"/>
                  </a:solidFill>
                  <a:round/>
                  <a:headEnd/>
                  <a:tailEnd/>
                </a:ln>
                <a:effectLst>
                  <a:outerShdw blurRad="63500" dist="38100" dir="2700000" algn="tl" rotWithShape="0">
                    <a:srgbClr val="000000">
                      <a:alpha val="39998"/>
                    </a:srgbClr>
                  </a:outerShdw>
                </a:effectLst>
                <a:extLst>
                  <a:ext uri="{909E8E84-426E-40dd-AFC4-6F175D3DCCD1}">
                    <a14:hiddenFill xmlns:a14="http://schemas.microsoft.com/office/drawing/2010/main" xmlns="">
                      <a:noFill/>
                    </a14:hiddenFill>
                  </a:ext>
                </a:extLst>
              </p:spPr>
              <p:txBody>
                <a:bodyPr wrap="none" anchor="ctr"/>
                <a:lstStyle/>
                <a:p>
                  <a:endParaRPr lang="en-US"/>
                </a:p>
              </p:txBody>
            </p:sp>
            <p:sp>
              <p:nvSpPr>
                <p:cNvPr id="23" name="Line 16">
                  <a:extLst>
                    <a:ext uri="{FF2B5EF4-FFF2-40B4-BE49-F238E27FC236}">
                      <a16:creationId xmlns:a16="http://schemas.microsoft.com/office/drawing/2014/main" id="{117CA3BF-75DA-0156-8A65-423955D302B6}"/>
                    </a:ext>
                  </a:extLst>
                </p:cNvPr>
                <p:cNvSpPr>
                  <a:spLocks noChangeShapeType="1"/>
                </p:cNvSpPr>
                <p:nvPr/>
              </p:nvSpPr>
              <p:spPr bwMode="auto">
                <a:xfrm>
                  <a:off x="1832" y="3504"/>
                  <a:ext cx="1328" cy="0"/>
                </a:xfrm>
                <a:prstGeom prst="line">
                  <a:avLst/>
                </a:prstGeom>
                <a:noFill/>
                <a:ln w="25400">
                  <a:solidFill>
                    <a:srgbClr val="FF0000"/>
                  </a:solidFill>
                  <a:round/>
                  <a:headEnd/>
                  <a:tailEnd/>
                </a:ln>
                <a:effectLst>
                  <a:outerShdw blurRad="63500" dist="38100" dir="2700000" algn="tl" rotWithShape="0">
                    <a:srgbClr val="000000">
                      <a:alpha val="39998"/>
                    </a:srgbClr>
                  </a:outerShdw>
                </a:effectLst>
                <a:extLst>
                  <a:ext uri="{909E8E84-426E-40dd-AFC4-6F175D3DCCD1}">
                    <a14:hiddenFill xmlns:a14="http://schemas.microsoft.com/office/drawing/2010/main" xmlns="">
                      <a:noFill/>
                    </a14:hiddenFill>
                  </a:ext>
                </a:extLst>
              </p:spPr>
              <p:txBody>
                <a:bodyPr wrap="none" anchor="ctr"/>
                <a:lstStyle/>
                <a:p>
                  <a:endParaRPr lang="en-US"/>
                </a:p>
              </p:txBody>
            </p:sp>
          </p:grpSp>
          <p:sp>
            <p:nvSpPr>
              <p:cNvPr id="19" name="Rectangle 17">
                <a:extLst>
                  <a:ext uri="{FF2B5EF4-FFF2-40B4-BE49-F238E27FC236}">
                    <a16:creationId xmlns:a16="http://schemas.microsoft.com/office/drawing/2014/main" id="{62586563-4EFA-7D72-F2D3-79C57646D501}"/>
                  </a:ext>
                </a:extLst>
              </p:cNvPr>
              <p:cNvSpPr>
                <a:spLocks noChangeArrowheads="1"/>
              </p:cNvSpPr>
              <p:nvPr/>
            </p:nvSpPr>
            <p:spPr bwMode="auto">
              <a:xfrm>
                <a:off x="2652" y="2316"/>
                <a:ext cx="1032" cy="516"/>
              </a:xfrm>
              <a:prstGeom prst="rect">
                <a:avLst/>
              </a:prstGeom>
              <a:solidFill>
                <a:srgbClr val="CCECFF"/>
              </a:solidFill>
              <a:ln w="12700" cmpd="dbl">
                <a:solidFill>
                  <a:schemeClr val="hlink"/>
                </a:solidFill>
                <a:miter lim="800000"/>
                <a:headEnd/>
                <a:tailEnd/>
              </a:ln>
              <a:effectLst>
                <a:outerShdw blurRad="63500" dist="38100" dir="2700000" algn="tl" rotWithShape="0">
                  <a:srgbClr val="000000">
                    <a:alpha val="39998"/>
                  </a:srgbClr>
                </a:outerShdw>
              </a:effectLst>
            </p:spPr>
            <p:txBody>
              <a:bodyPr wrap="none" anchor="ct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algn="ctr" eaLnBrk="1" hangingPunct="1"/>
                <a:endParaRPr lang="en-US" altLang="en-US" sz="2800">
                  <a:latin typeface="Times New Roman" charset="0"/>
                </a:endParaRPr>
              </a:p>
            </p:txBody>
          </p:sp>
          <p:sp>
            <p:nvSpPr>
              <p:cNvPr id="20" name="Rectangle 18">
                <a:extLst>
                  <a:ext uri="{FF2B5EF4-FFF2-40B4-BE49-F238E27FC236}">
                    <a16:creationId xmlns:a16="http://schemas.microsoft.com/office/drawing/2014/main" id="{74D217D4-74BB-C376-5BBD-BE2F98692C55}"/>
                  </a:ext>
                </a:extLst>
              </p:cNvPr>
              <p:cNvSpPr>
                <a:spLocks noChangeArrowheads="1"/>
              </p:cNvSpPr>
              <p:nvPr/>
            </p:nvSpPr>
            <p:spPr bwMode="auto">
              <a:xfrm>
                <a:off x="2737" y="2335"/>
                <a:ext cx="862" cy="5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90488" tIns="44450" rIns="90488" bIns="44450">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algn="ctr" eaLnBrk="1" hangingPunct="1">
                  <a:spcBef>
                    <a:spcPct val="50000"/>
                  </a:spcBef>
                </a:pPr>
                <a:r>
                  <a:rPr lang="en-US" altLang="en-US" sz="2400" b="1">
                    <a:solidFill>
                      <a:srgbClr val="0070C0"/>
                    </a:solidFill>
                  </a:rPr>
                  <a:t>Work in</a:t>
                </a:r>
                <a:br>
                  <a:rPr lang="en-US" altLang="en-US" sz="2400" b="1">
                    <a:solidFill>
                      <a:srgbClr val="0070C0"/>
                    </a:solidFill>
                  </a:rPr>
                </a:br>
                <a:r>
                  <a:rPr lang="en-US" altLang="en-US" sz="2400" b="1">
                    <a:solidFill>
                      <a:srgbClr val="0070C0"/>
                    </a:solidFill>
                  </a:rPr>
                  <a:t>Process</a:t>
                </a:r>
              </a:p>
            </p:txBody>
          </p:sp>
        </p:grpSp>
      </p:grpSp>
      <p:sp>
        <p:nvSpPr>
          <p:cNvPr id="24" name="Rectangle 19">
            <a:extLst>
              <a:ext uri="{FF2B5EF4-FFF2-40B4-BE49-F238E27FC236}">
                <a16:creationId xmlns:a16="http://schemas.microsoft.com/office/drawing/2014/main" id="{CC5418B1-B865-7873-5C4B-43F328BFBF4E}"/>
              </a:ext>
            </a:extLst>
          </p:cNvPr>
          <p:cNvSpPr>
            <a:spLocks noChangeArrowheads="1"/>
          </p:cNvSpPr>
          <p:nvPr/>
        </p:nvSpPr>
        <p:spPr bwMode="auto">
          <a:xfrm>
            <a:off x="2116138" y="1866900"/>
            <a:ext cx="2349500" cy="857250"/>
          </a:xfrm>
          <a:prstGeom prst="rect">
            <a:avLst/>
          </a:prstGeom>
          <a:solidFill>
            <a:srgbClr val="7AE0E5"/>
          </a:solidFill>
          <a:ln w="12700" cmpd="dbl">
            <a:solidFill>
              <a:schemeClr val="tx1"/>
            </a:solidFill>
            <a:miter lim="800000"/>
            <a:headEnd/>
            <a:tailEnd/>
          </a:ln>
          <a:effectLst>
            <a:outerShdw blurRad="63500" dist="38100" dir="2700000" algn="tl" rotWithShape="0">
              <a:srgbClr val="000000">
                <a:alpha val="39998"/>
              </a:srgbClr>
            </a:outerShdw>
          </a:effectLst>
        </p:spPr>
        <p:txBody>
          <a:bodyPr lIns="90488" tIns="44450" rIns="90488" bIns="44450">
            <a:spAutoFit/>
          </a:bodyPr>
          <a:lstStyle/>
          <a:p>
            <a:pPr algn="ctr" eaLnBrk="1" hangingPunct="1">
              <a:spcBef>
                <a:spcPct val="50000"/>
              </a:spcBef>
              <a:defRPr/>
            </a:pPr>
            <a:r>
              <a:rPr lang="en-US" sz="2400" b="1" dirty="0">
                <a:latin typeface="Arial" pitchFamily="34" charset="0"/>
                <a:ea typeface="MS PGothic" pitchFamily="34" charset="-128"/>
              </a:rPr>
              <a:t>Direct Materials</a:t>
            </a:r>
          </a:p>
        </p:txBody>
      </p:sp>
      <p:sp>
        <p:nvSpPr>
          <p:cNvPr id="26" name="Rectangle 20">
            <a:extLst>
              <a:ext uri="{FF2B5EF4-FFF2-40B4-BE49-F238E27FC236}">
                <a16:creationId xmlns:a16="http://schemas.microsoft.com/office/drawing/2014/main" id="{FF1896C8-2EA1-4A80-59CC-D7F3F7A4B269}"/>
              </a:ext>
            </a:extLst>
          </p:cNvPr>
          <p:cNvSpPr>
            <a:spLocks noChangeArrowheads="1"/>
          </p:cNvSpPr>
          <p:nvPr/>
        </p:nvSpPr>
        <p:spPr bwMode="auto">
          <a:xfrm>
            <a:off x="2116138" y="3273425"/>
            <a:ext cx="2349500" cy="459100"/>
          </a:xfrm>
          <a:prstGeom prst="rect">
            <a:avLst/>
          </a:prstGeom>
          <a:solidFill>
            <a:srgbClr val="7AE0E5"/>
          </a:solidFill>
          <a:ln w="12700" cmpd="dbl">
            <a:solidFill>
              <a:schemeClr val="tx1"/>
            </a:solidFill>
            <a:miter lim="800000"/>
            <a:headEnd/>
            <a:tailEnd/>
          </a:ln>
          <a:effectLst>
            <a:outerShdw blurRad="63500" dist="38100" dir="2700000" algn="tl" rotWithShape="0">
              <a:srgbClr val="000000">
                <a:alpha val="39998"/>
              </a:srgbClr>
            </a:outerShdw>
          </a:effectLst>
        </p:spPr>
        <p:txBody>
          <a:bodyPr lIns="90488" tIns="44450" rIns="90488" bIns="44450">
            <a:spAutoFit/>
          </a:bodyPr>
          <a:lstStyle/>
          <a:p>
            <a:pPr algn="ctr" eaLnBrk="1" hangingPunct="1">
              <a:spcBef>
                <a:spcPct val="50000"/>
              </a:spcBef>
              <a:defRPr/>
            </a:pPr>
            <a:r>
              <a:rPr lang="en-US" sz="2400" b="1" dirty="0">
                <a:latin typeface="Arial" pitchFamily="34" charset="0"/>
                <a:ea typeface="MS PGothic" pitchFamily="34" charset="-128"/>
              </a:rPr>
              <a:t>Direct Labor</a:t>
            </a:r>
          </a:p>
        </p:txBody>
      </p:sp>
      <p:sp>
        <p:nvSpPr>
          <p:cNvPr id="27" name="Rectangle 21">
            <a:extLst>
              <a:ext uri="{FF2B5EF4-FFF2-40B4-BE49-F238E27FC236}">
                <a16:creationId xmlns:a16="http://schemas.microsoft.com/office/drawing/2014/main" id="{B8C1C32B-8B4C-F416-7681-6CD49F93E9A0}"/>
              </a:ext>
            </a:extLst>
          </p:cNvPr>
          <p:cNvSpPr>
            <a:spLocks noChangeArrowheads="1"/>
          </p:cNvSpPr>
          <p:nvPr/>
        </p:nvSpPr>
        <p:spPr bwMode="auto">
          <a:xfrm>
            <a:off x="2116138" y="4568825"/>
            <a:ext cx="2349500" cy="831850"/>
          </a:xfrm>
          <a:prstGeom prst="rect">
            <a:avLst/>
          </a:prstGeom>
          <a:solidFill>
            <a:srgbClr val="7AE0E5"/>
          </a:solidFill>
          <a:ln w="12700" cmpd="dbl">
            <a:solidFill>
              <a:schemeClr val="tx1"/>
            </a:solidFill>
            <a:miter lim="800000"/>
            <a:headEnd/>
            <a:tailEnd/>
          </a:ln>
          <a:effectLst>
            <a:outerShdw blurRad="63500" dist="38100" dir="2700000" algn="tl" rotWithShape="0">
              <a:srgbClr val="000000">
                <a:alpha val="39998"/>
              </a:srgbClr>
            </a:outerShdw>
          </a:effectLst>
        </p:spPr>
        <p:txBody>
          <a:bodyPr lIns="90488" tIns="44450" rIns="90488" bIns="44450">
            <a:spAutoFit/>
          </a:bodyPr>
          <a:lstStyle/>
          <a:p>
            <a:pPr algn="ctr" eaLnBrk="1" hangingPunct="1">
              <a:spcBef>
                <a:spcPct val="50000"/>
              </a:spcBef>
              <a:defRPr/>
            </a:pPr>
            <a:r>
              <a:rPr lang="en-US" sz="2400" b="1" dirty="0">
                <a:latin typeface="Arial" pitchFamily="34" charset="0"/>
                <a:ea typeface="MS PGothic" pitchFamily="34" charset="-128"/>
              </a:rPr>
              <a:t>Manufacturing Overhead </a:t>
            </a:r>
          </a:p>
        </p:txBody>
      </p:sp>
    </p:spTree>
    <p:extLst>
      <p:ext uri="{BB962C8B-B14F-4D97-AF65-F5344CB8AC3E}">
        <p14:creationId xmlns:p14="http://schemas.microsoft.com/office/powerpoint/2010/main" val="3328770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slide(fromLeft)">
                                      <p:cBhvr>
                                        <p:cTn id="7" dur="500"/>
                                        <p:tgtEl>
                                          <p:spTgt spid="14"/>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slide(fromLeft)">
                                      <p:cBhvr>
                                        <p:cTn id="11" dur="500"/>
                                        <p:tgtEl>
                                          <p:spTgt spid="7"/>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slide(fromTop)">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554641" cy="954107"/>
          </a:xfrm>
          <a:prstGeom prst="rect">
            <a:avLst/>
          </a:prstGeom>
          <a:noFill/>
        </p:spPr>
        <p:txBody>
          <a:bodyPr wrap="square" rtlCol="0">
            <a:spAutoFit/>
          </a:bodyPr>
          <a:lstStyle/>
          <a:p>
            <a:pPr>
              <a:defRPr/>
            </a:pPr>
            <a:r>
              <a:rPr lang="en-US" sz="2800" b="1" dirty="0">
                <a:solidFill>
                  <a:schemeClr val="bg1"/>
                </a:solidFill>
              </a:rPr>
              <a:t>Flow of Materials, Labor, and Overhead</a:t>
            </a:r>
          </a:p>
          <a:p>
            <a:pPr>
              <a:defRPr/>
            </a:pPr>
            <a:r>
              <a:rPr lang="en-US" sz="2800" b="1" dirty="0">
                <a:solidFill>
                  <a:schemeClr val="bg1"/>
                </a:solidFill>
              </a:rPr>
              <a:t> Costs</a:t>
            </a:r>
            <a:r>
              <a:rPr lang="nb-NO" sz="2800" b="1" dirty="0">
                <a:solidFill>
                  <a:schemeClr val="bg1"/>
                </a:solidFill>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pSp>
        <p:nvGrpSpPr>
          <p:cNvPr id="4" name="Group 3">
            <a:extLst>
              <a:ext uri="{FF2B5EF4-FFF2-40B4-BE49-F238E27FC236}">
                <a16:creationId xmlns:a16="http://schemas.microsoft.com/office/drawing/2014/main" id="{FF902F3E-FEB5-1213-13E6-94ED312C130D}"/>
              </a:ext>
            </a:extLst>
          </p:cNvPr>
          <p:cNvGrpSpPr>
            <a:grpSpLocks/>
          </p:cNvGrpSpPr>
          <p:nvPr/>
        </p:nvGrpSpPr>
        <p:grpSpPr bwMode="auto">
          <a:xfrm>
            <a:off x="7404101" y="3121025"/>
            <a:ext cx="2900363" cy="857250"/>
            <a:chOff x="3704" y="2293"/>
            <a:chExt cx="1827" cy="540"/>
          </a:xfrm>
        </p:grpSpPr>
        <p:sp>
          <p:nvSpPr>
            <p:cNvPr id="7" name="Line 4">
              <a:extLst>
                <a:ext uri="{FF2B5EF4-FFF2-40B4-BE49-F238E27FC236}">
                  <a16:creationId xmlns:a16="http://schemas.microsoft.com/office/drawing/2014/main" id="{4636CE6C-32EE-4D56-4119-1D3F37A30872}"/>
                </a:ext>
              </a:extLst>
            </p:cNvPr>
            <p:cNvSpPr>
              <a:spLocks noChangeShapeType="1"/>
            </p:cNvSpPr>
            <p:nvPr/>
          </p:nvSpPr>
          <p:spPr bwMode="auto">
            <a:xfrm>
              <a:off x="3704" y="2544"/>
              <a:ext cx="704" cy="0"/>
            </a:xfrm>
            <a:prstGeom prst="line">
              <a:avLst/>
            </a:prstGeom>
            <a:noFill/>
            <a:ln w="25400">
              <a:solidFill>
                <a:srgbClr val="FF0000"/>
              </a:solidFill>
              <a:round/>
              <a:headEnd/>
              <a:tailEnd type="arrow" w="med" len="med"/>
            </a:ln>
            <a:effectLst>
              <a:outerShdw blurRad="63500" dist="38100" dir="2700000" algn="tl" rotWithShape="0">
                <a:srgbClr val="000000">
                  <a:alpha val="39998"/>
                </a:srgbClr>
              </a:outerShdw>
            </a:effectLst>
            <a:extLst>
              <a:ext uri="{909E8E84-426E-40dd-AFC4-6F175D3DCCD1}">
                <a14:hiddenFill xmlns:a14="http://schemas.microsoft.com/office/drawing/2010/main" xmlns="">
                  <a:noFill/>
                </a14:hiddenFill>
              </a:ext>
            </a:extLst>
          </p:spPr>
          <p:txBody>
            <a:bodyPr wrap="none" anchor="ctr"/>
            <a:lstStyle/>
            <a:p>
              <a:endParaRPr lang="en-US"/>
            </a:p>
          </p:txBody>
        </p:sp>
        <p:sp>
          <p:nvSpPr>
            <p:cNvPr id="8" name="Rectangle 5">
              <a:extLst>
                <a:ext uri="{FF2B5EF4-FFF2-40B4-BE49-F238E27FC236}">
                  <a16:creationId xmlns:a16="http://schemas.microsoft.com/office/drawing/2014/main" id="{2A1159CE-EE2E-7FD3-C799-45D0C8260511}"/>
                </a:ext>
              </a:extLst>
            </p:cNvPr>
            <p:cNvSpPr>
              <a:spLocks noChangeArrowheads="1"/>
            </p:cNvSpPr>
            <p:nvPr/>
          </p:nvSpPr>
          <p:spPr bwMode="auto">
            <a:xfrm>
              <a:off x="4405" y="2293"/>
              <a:ext cx="1126" cy="540"/>
            </a:xfrm>
            <a:prstGeom prst="rect">
              <a:avLst/>
            </a:prstGeom>
            <a:solidFill>
              <a:srgbClr val="2E663E"/>
            </a:solidFill>
            <a:ln w="12700" cmpd="dbl">
              <a:solidFill>
                <a:schemeClr val="tx1"/>
              </a:solidFill>
              <a:miter lim="800000"/>
              <a:headEnd/>
              <a:tailEnd/>
            </a:ln>
            <a:effectLst>
              <a:outerShdw blurRad="63500" dist="38100" dir="2700000" algn="tl" rotWithShape="0">
                <a:srgbClr val="000000">
                  <a:alpha val="39998"/>
                </a:srgbClr>
              </a:outerShdw>
            </a:effectLst>
          </p:spPr>
          <p:txBody>
            <a:bodyPr lIns="90488" tIns="44450" rIns="90488" bIns="44450">
              <a:spAutoFit/>
            </a:bodyPr>
            <a:lstStyle/>
            <a:p>
              <a:pPr algn="ctr" eaLnBrk="1" hangingPunct="1">
                <a:spcBef>
                  <a:spcPct val="50000"/>
                </a:spcBef>
                <a:defRPr/>
              </a:pPr>
              <a:r>
                <a:rPr lang="en-US" sz="2400" b="1" dirty="0">
                  <a:solidFill>
                    <a:schemeClr val="bg1"/>
                  </a:solidFill>
                  <a:latin typeface="Arial" pitchFamily="34" charset="0"/>
                  <a:ea typeface="MS PGothic" pitchFamily="34" charset="-128"/>
                </a:rPr>
                <a:t>Finished</a:t>
              </a:r>
              <a:br>
                <a:rPr lang="en-US" sz="2400" b="1" dirty="0">
                  <a:solidFill>
                    <a:schemeClr val="bg1"/>
                  </a:solidFill>
                  <a:latin typeface="Arial" pitchFamily="34" charset="0"/>
                  <a:ea typeface="MS PGothic" pitchFamily="34" charset="-128"/>
                </a:rPr>
              </a:br>
              <a:r>
                <a:rPr lang="en-US" sz="2400" b="1" dirty="0">
                  <a:solidFill>
                    <a:schemeClr val="bg1"/>
                  </a:solidFill>
                  <a:latin typeface="Arial" pitchFamily="34" charset="0"/>
                  <a:ea typeface="MS PGothic" pitchFamily="34" charset="-128"/>
                </a:rPr>
                <a:t>Goods</a:t>
              </a:r>
            </a:p>
          </p:txBody>
        </p:sp>
      </p:grpSp>
      <p:grpSp>
        <p:nvGrpSpPr>
          <p:cNvPr id="9" name="Group 6">
            <a:extLst>
              <a:ext uri="{FF2B5EF4-FFF2-40B4-BE49-F238E27FC236}">
                <a16:creationId xmlns:a16="http://schemas.microsoft.com/office/drawing/2014/main" id="{0DA6EF4E-7BAD-2E58-54E3-FBA57455AA91}"/>
              </a:ext>
            </a:extLst>
          </p:cNvPr>
          <p:cNvGrpSpPr>
            <a:grpSpLocks/>
          </p:cNvGrpSpPr>
          <p:nvPr/>
        </p:nvGrpSpPr>
        <p:grpSpPr bwMode="auto">
          <a:xfrm>
            <a:off x="8545514" y="3989388"/>
            <a:ext cx="1730375" cy="1878012"/>
            <a:chOff x="4423" y="2840"/>
            <a:chExt cx="1090" cy="1183"/>
          </a:xfrm>
        </p:grpSpPr>
        <p:sp>
          <p:nvSpPr>
            <p:cNvPr id="11" name="Line 7">
              <a:extLst>
                <a:ext uri="{FF2B5EF4-FFF2-40B4-BE49-F238E27FC236}">
                  <a16:creationId xmlns:a16="http://schemas.microsoft.com/office/drawing/2014/main" id="{E6F109FA-42EA-1D22-9387-FDDCC456299B}"/>
                </a:ext>
              </a:extLst>
            </p:cNvPr>
            <p:cNvSpPr>
              <a:spLocks noChangeShapeType="1"/>
            </p:cNvSpPr>
            <p:nvPr/>
          </p:nvSpPr>
          <p:spPr bwMode="auto">
            <a:xfrm>
              <a:off x="4944" y="2840"/>
              <a:ext cx="0" cy="416"/>
            </a:xfrm>
            <a:prstGeom prst="line">
              <a:avLst/>
            </a:prstGeom>
            <a:noFill/>
            <a:ln w="25400">
              <a:solidFill>
                <a:srgbClr val="FF0000"/>
              </a:solidFill>
              <a:round/>
              <a:headEnd/>
              <a:tailEnd type="arrow" w="med" len="med"/>
            </a:ln>
            <a:effectLst>
              <a:outerShdw blurRad="63500" dist="38100" dir="2700000" algn="tl" rotWithShape="0">
                <a:srgbClr val="000000">
                  <a:alpha val="39998"/>
                </a:srgbClr>
              </a:outerShdw>
            </a:effectLst>
            <a:extLst>
              <a:ext uri="{909E8E84-426E-40dd-AFC4-6F175D3DCCD1}">
                <a14:hiddenFill xmlns:a14="http://schemas.microsoft.com/office/drawing/2010/main" xmlns="">
                  <a:noFill/>
                </a14:hiddenFill>
              </a:ext>
            </a:extLst>
          </p:spPr>
          <p:txBody>
            <a:bodyPr wrap="none" anchor="ctr"/>
            <a:lstStyle/>
            <a:p>
              <a:endParaRPr lang="en-US"/>
            </a:p>
          </p:txBody>
        </p:sp>
        <p:sp>
          <p:nvSpPr>
            <p:cNvPr id="12" name="Rectangle 8">
              <a:extLst>
                <a:ext uri="{FF2B5EF4-FFF2-40B4-BE49-F238E27FC236}">
                  <a16:creationId xmlns:a16="http://schemas.microsoft.com/office/drawing/2014/main" id="{1AE7A5B9-D861-5463-E034-8085375DBA28}"/>
                </a:ext>
              </a:extLst>
            </p:cNvPr>
            <p:cNvSpPr>
              <a:spLocks noChangeArrowheads="1"/>
            </p:cNvSpPr>
            <p:nvPr/>
          </p:nvSpPr>
          <p:spPr bwMode="auto">
            <a:xfrm>
              <a:off x="4423" y="3253"/>
              <a:ext cx="1090" cy="770"/>
            </a:xfrm>
            <a:prstGeom prst="rect">
              <a:avLst/>
            </a:prstGeom>
            <a:solidFill>
              <a:srgbClr val="2C3943"/>
            </a:solidFill>
            <a:ln w="12700" cmpd="dbl">
              <a:solidFill>
                <a:schemeClr val="tx1"/>
              </a:solidFill>
              <a:miter lim="800000"/>
              <a:headEnd/>
              <a:tailEnd/>
            </a:ln>
            <a:effectLst>
              <a:outerShdw blurRad="63500" dist="38100" dir="2700000" algn="tl" rotWithShape="0">
                <a:srgbClr val="000000">
                  <a:alpha val="39998"/>
                </a:srgbClr>
              </a:outerShdw>
            </a:effectLst>
          </p:spPr>
          <p:txBody>
            <a:bodyPr lIns="90488" tIns="44450" rIns="90488" bIns="44450">
              <a:spAutoFit/>
            </a:bodyPr>
            <a:lstStyle/>
            <a:p>
              <a:pPr algn="ctr" eaLnBrk="1" hangingPunct="1">
                <a:spcBef>
                  <a:spcPct val="50000"/>
                </a:spcBef>
                <a:defRPr/>
              </a:pPr>
              <a:r>
                <a:rPr lang="en-US" sz="2400" b="1" dirty="0">
                  <a:solidFill>
                    <a:schemeClr val="bg1"/>
                  </a:solidFill>
                  <a:latin typeface="Arial" pitchFamily="34" charset="0"/>
                  <a:ea typeface="MS PGothic" pitchFamily="34" charset="-128"/>
                </a:rPr>
                <a:t>Cost of </a:t>
              </a:r>
              <a:br>
                <a:rPr lang="en-US" sz="2400" b="1" dirty="0">
                  <a:solidFill>
                    <a:schemeClr val="bg1"/>
                  </a:solidFill>
                  <a:latin typeface="Arial" pitchFamily="34" charset="0"/>
                  <a:ea typeface="MS PGothic" pitchFamily="34" charset="-128"/>
                </a:rPr>
              </a:br>
              <a:r>
                <a:rPr lang="en-US" sz="2400" b="1" dirty="0">
                  <a:solidFill>
                    <a:schemeClr val="bg1"/>
                  </a:solidFill>
                  <a:latin typeface="Arial" pitchFamily="34" charset="0"/>
                  <a:ea typeface="MS PGothic" pitchFamily="34" charset="-128"/>
                </a:rPr>
                <a:t>Goods</a:t>
              </a:r>
              <a:br>
                <a:rPr lang="en-US" sz="2400" b="1" dirty="0">
                  <a:solidFill>
                    <a:schemeClr val="bg1"/>
                  </a:solidFill>
                  <a:latin typeface="Arial" pitchFamily="34" charset="0"/>
                  <a:ea typeface="MS PGothic" pitchFamily="34" charset="-128"/>
                </a:rPr>
              </a:br>
              <a:r>
                <a:rPr lang="en-US" sz="2400" b="1" dirty="0">
                  <a:solidFill>
                    <a:schemeClr val="bg1"/>
                  </a:solidFill>
                  <a:latin typeface="Arial" pitchFamily="34" charset="0"/>
                  <a:ea typeface="MS PGothic" pitchFamily="34" charset="-128"/>
                </a:rPr>
                <a:t>Sold</a:t>
              </a:r>
            </a:p>
          </p:txBody>
        </p:sp>
      </p:grpSp>
      <p:grpSp>
        <p:nvGrpSpPr>
          <p:cNvPr id="13" name="Group 9">
            <a:extLst>
              <a:ext uri="{FF2B5EF4-FFF2-40B4-BE49-F238E27FC236}">
                <a16:creationId xmlns:a16="http://schemas.microsoft.com/office/drawing/2014/main" id="{704A734B-2CF6-7E4A-7AEE-705CF8D51867}"/>
              </a:ext>
            </a:extLst>
          </p:cNvPr>
          <p:cNvGrpSpPr>
            <a:grpSpLocks/>
          </p:cNvGrpSpPr>
          <p:nvPr/>
        </p:nvGrpSpPr>
        <p:grpSpPr bwMode="auto">
          <a:xfrm>
            <a:off x="4356100" y="2300288"/>
            <a:ext cx="3263900" cy="2755900"/>
            <a:chOff x="1784" y="1776"/>
            <a:chExt cx="1900" cy="1736"/>
          </a:xfrm>
        </p:grpSpPr>
        <p:sp>
          <p:nvSpPr>
            <p:cNvPr id="14" name="Line 10">
              <a:extLst>
                <a:ext uri="{FF2B5EF4-FFF2-40B4-BE49-F238E27FC236}">
                  <a16:creationId xmlns:a16="http://schemas.microsoft.com/office/drawing/2014/main" id="{B04CCDD6-9C8D-E7E2-C3EE-B9FBE7388B7A}"/>
                </a:ext>
              </a:extLst>
            </p:cNvPr>
            <p:cNvSpPr>
              <a:spLocks noChangeShapeType="1"/>
            </p:cNvSpPr>
            <p:nvPr/>
          </p:nvSpPr>
          <p:spPr bwMode="auto">
            <a:xfrm>
              <a:off x="3157" y="1779"/>
              <a:ext cx="0" cy="525"/>
            </a:xfrm>
            <a:prstGeom prst="line">
              <a:avLst/>
            </a:prstGeom>
            <a:noFill/>
            <a:ln w="25400">
              <a:solidFill>
                <a:srgbClr val="FF0000"/>
              </a:solidFill>
              <a:round/>
              <a:headEnd/>
              <a:tailEnd type="arrow" w="med" len="med"/>
            </a:ln>
            <a:extLst>
              <a:ext uri="{909E8E84-426E-40dd-AFC4-6F175D3DCCD1}">
                <a14:hiddenFill xmlns:a14="http://schemas.microsoft.com/office/drawing/2010/main" xmlns="">
                  <a:noFill/>
                </a14:hiddenFill>
              </a:ext>
            </a:extLst>
          </p:spPr>
          <p:txBody>
            <a:bodyPr wrap="none" anchor="ctr"/>
            <a:lstStyle/>
            <a:p>
              <a:endParaRPr lang="en-US"/>
            </a:p>
          </p:txBody>
        </p:sp>
        <p:sp>
          <p:nvSpPr>
            <p:cNvPr id="15" name="Line 11">
              <a:extLst>
                <a:ext uri="{FF2B5EF4-FFF2-40B4-BE49-F238E27FC236}">
                  <a16:creationId xmlns:a16="http://schemas.microsoft.com/office/drawing/2014/main" id="{3E41C66C-E759-1AB3-4498-1D31D438DB92}"/>
                </a:ext>
              </a:extLst>
            </p:cNvPr>
            <p:cNvSpPr>
              <a:spLocks noChangeShapeType="1"/>
            </p:cNvSpPr>
            <p:nvPr/>
          </p:nvSpPr>
          <p:spPr bwMode="auto">
            <a:xfrm>
              <a:off x="3168" y="2856"/>
              <a:ext cx="0" cy="656"/>
            </a:xfrm>
            <a:prstGeom prst="line">
              <a:avLst/>
            </a:prstGeom>
            <a:noFill/>
            <a:ln w="25400">
              <a:solidFill>
                <a:srgbClr val="FF0000"/>
              </a:solidFill>
              <a:round/>
              <a:headEnd type="arrow" w="med" len="med"/>
              <a:tailEnd/>
            </a:ln>
            <a:extLst>
              <a:ext uri="{909E8E84-426E-40dd-AFC4-6F175D3DCCD1}">
                <a14:hiddenFill xmlns:a14="http://schemas.microsoft.com/office/drawing/2010/main" xmlns="">
                  <a:noFill/>
                </a14:hiddenFill>
              </a:ext>
            </a:extLst>
          </p:spPr>
          <p:txBody>
            <a:bodyPr wrap="none" anchor="ctr"/>
            <a:lstStyle/>
            <a:p>
              <a:endParaRPr lang="en-US"/>
            </a:p>
          </p:txBody>
        </p:sp>
        <p:grpSp>
          <p:nvGrpSpPr>
            <p:cNvPr id="16" name="Group 12">
              <a:extLst>
                <a:ext uri="{FF2B5EF4-FFF2-40B4-BE49-F238E27FC236}">
                  <a16:creationId xmlns:a16="http://schemas.microsoft.com/office/drawing/2014/main" id="{A7246B87-F8F4-A801-EDE2-91D867D31833}"/>
                </a:ext>
              </a:extLst>
            </p:cNvPr>
            <p:cNvGrpSpPr>
              <a:grpSpLocks/>
            </p:cNvGrpSpPr>
            <p:nvPr/>
          </p:nvGrpSpPr>
          <p:grpSpPr bwMode="auto">
            <a:xfrm>
              <a:off x="1784" y="1776"/>
              <a:ext cx="1900" cy="1728"/>
              <a:chOff x="1784" y="1776"/>
              <a:chExt cx="1900" cy="1728"/>
            </a:xfrm>
          </p:grpSpPr>
          <p:grpSp>
            <p:nvGrpSpPr>
              <p:cNvPr id="17" name="Group 13">
                <a:extLst>
                  <a:ext uri="{FF2B5EF4-FFF2-40B4-BE49-F238E27FC236}">
                    <a16:creationId xmlns:a16="http://schemas.microsoft.com/office/drawing/2014/main" id="{F4ECCC59-6FF5-1DD4-9193-66851B1DC69F}"/>
                  </a:ext>
                </a:extLst>
              </p:cNvPr>
              <p:cNvGrpSpPr>
                <a:grpSpLocks/>
              </p:cNvGrpSpPr>
              <p:nvPr/>
            </p:nvGrpSpPr>
            <p:grpSpPr bwMode="auto">
              <a:xfrm>
                <a:off x="1784" y="1776"/>
                <a:ext cx="1376" cy="1728"/>
                <a:chOff x="1784" y="1776"/>
                <a:chExt cx="1376" cy="1728"/>
              </a:xfrm>
            </p:grpSpPr>
            <p:sp>
              <p:nvSpPr>
                <p:cNvPr id="20" name="Line 14">
                  <a:extLst>
                    <a:ext uri="{FF2B5EF4-FFF2-40B4-BE49-F238E27FC236}">
                      <a16:creationId xmlns:a16="http://schemas.microsoft.com/office/drawing/2014/main" id="{37E0754A-25D4-91E0-02AE-3D511595B53A}"/>
                    </a:ext>
                  </a:extLst>
                </p:cNvPr>
                <p:cNvSpPr>
                  <a:spLocks noChangeShapeType="1"/>
                </p:cNvSpPr>
                <p:nvPr/>
              </p:nvSpPr>
              <p:spPr bwMode="auto">
                <a:xfrm>
                  <a:off x="1784" y="2544"/>
                  <a:ext cx="848" cy="0"/>
                </a:xfrm>
                <a:prstGeom prst="line">
                  <a:avLst/>
                </a:prstGeom>
                <a:noFill/>
                <a:ln w="25400">
                  <a:solidFill>
                    <a:srgbClr val="FF0000"/>
                  </a:solidFill>
                  <a:round/>
                  <a:headEnd/>
                  <a:tailEnd type="arrow" w="med" len="med"/>
                </a:ln>
                <a:effectLst>
                  <a:outerShdw blurRad="63500" dist="38100" dir="2700000" algn="tl" rotWithShape="0">
                    <a:srgbClr val="000000">
                      <a:alpha val="39998"/>
                    </a:srgbClr>
                  </a:outerShdw>
                </a:effectLst>
                <a:extLst>
                  <a:ext uri="{909E8E84-426E-40dd-AFC4-6F175D3DCCD1}">
                    <a14:hiddenFill xmlns:a14="http://schemas.microsoft.com/office/drawing/2010/main" xmlns="">
                      <a:noFill/>
                    </a14:hiddenFill>
                  </a:ext>
                </a:extLst>
              </p:spPr>
              <p:txBody>
                <a:bodyPr wrap="none" anchor="ctr"/>
                <a:lstStyle/>
                <a:p>
                  <a:endParaRPr lang="en-US"/>
                </a:p>
              </p:txBody>
            </p:sp>
            <p:sp>
              <p:nvSpPr>
                <p:cNvPr id="21" name="Line 15">
                  <a:extLst>
                    <a:ext uri="{FF2B5EF4-FFF2-40B4-BE49-F238E27FC236}">
                      <a16:creationId xmlns:a16="http://schemas.microsoft.com/office/drawing/2014/main" id="{C5FB2D75-7AB3-CA4A-2342-D3C6F8FFE2DA}"/>
                    </a:ext>
                  </a:extLst>
                </p:cNvPr>
                <p:cNvSpPr>
                  <a:spLocks noChangeShapeType="1"/>
                </p:cNvSpPr>
                <p:nvPr/>
              </p:nvSpPr>
              <p:spPr bwMode="auto">
                <a:xfrm>
                  <a:off x="1832" y="1776"/>
                  <a:ext cx="1328" cy="0"/>
                </a:xfrm>
                <a:prstGeom prst="line">
                  <a:avLst/>
                </a:prstGeom>
                <a:noFill/>
                <a:ln w="25400">
                  <a:solidFill>
                    <a:srgbClr val="FF0000"/>
                  </a:solidFill>
                  <a:round/>
                  <a:headEnd/>
                  <a:tailEnd/>
                </a:ln>
                <a:effectLst>
                  <a:outerShdw blurRad="63500" dist="38100" dir="2700000" algn="tl" rotWithShape="0">
                    <a:srgbClr val="000000">
                      <a:alpha val="39998"/>
                    </a:srgbClr>
                  </a:outerShdw>
                </a:effectLst>
                <a:extLst>
                  <a:ext uri="{909E8E84-426E-40dd-AFC4-6F175D3DCCD1}">
                    <a14:hiddenFill xmlns:a14="http://schemas.microsoft.com/office/drawing/2010/main" xmlns="">
                      <a:noFill/>
                    </a14:hiddenFill>
                  </a:ext>
                </a:extLst>
              </p:spPr>
              <p:txBody>
                <a:bodyPr wrap="none" anchor="ctr"/>
                <a:lstStyle/>
                <a:p>
                  <a:endParaRPr lang="en-US"/>
                </a:p>
              </p:txBody>
            </p:sp>
            <p:sp>
              <p:nvSpPr>
                <p:cNvPr id="22" name="Line 16">
                  <a:extLst>
                    <a:ext uri="{FF2B5EF4-FFF2-40B4-BE49-F238E27FC236}">
                      <a16:creationId xmlns:a16="http://schemas.microsoft.com/office/drawing/2014/main" id="{2DB1CD1B-58E0-4ED6-6A31-C1D3C9488AE9}"/>
                    </a:ext>
                  </a:extLst>
                </p:cNvPr>
                <p:cNvSpPr>
                  <a:spLocks noChangeShapeType="1"/>
                </p:cNvSpPr>
                <p:nvPr/>
              </p:nvSpPr>
              <p:spPr bwMode="auto">
                <a:xfrm>
                  <a:off x="1832" y="3504"/>
                  <a:ext cx="1328" cy="0"/>
                </a:xfrm>
                <a:prstGeom prst="line">
                  <a:avLst/>
                </a:prstGeom>
                <a:noFill/>
                <a:ln w="25400">
                  <a:solidFill>
                    <a:srgbClr val="FF0000"/>
                  </a:solidFill>
                  <a:round/>
                  <a:headEnd/>
                  <a:tailEnd/>
                </a:ln>
                <a:effectLst>
                  <a:outerShdw blurRad="63500" dist="38100" dir="2700000" algn="tl" rotWithShape="0">
                    <a:srgbClr val="000000">
                      <a:alpha val="39998"/>
                    </a:srgbClr>
                  </a:outerShdw>
                </a:effectLst>
                <a:extLst>
                  <a:ext uri="{909E8E84-426E-40dd-AFC4-6F175D3DCCD1}">
                    <a14:hiddenFill xmlns:a14="http://schemas.microsoft.com/office/drawing/2010/main" xmlns="">
                      <a:noFill/>
                    </a14:hiddenFill>
                  </a:ext>
                </a:extLst>
              </p:spPr>
              <p:txBody>
                <a:bodyPr wrap="none" anchor="ctr"/>
                <a:lstStyle/>
                <a:p>
                  <a:endParaRPr lang="en-US"/>
                </a:p>
              </p:txBody>
            </p:sp>
          </p:grpSp>
          <p:sp>
            <p:nvSpPr>
              <p:cNvPr id="18" name="Rectangle 17">
                <a:extLst>
                  <a:ext uri="{FF2B5EF4-FFF2-40B4-BE49-F238E27FC236}">
                    <a16:creationId xmlns:a16="http://schemas.microsoft.com/office/drawing/2014/main" id="{E66004DB-F852-A566-40C6-679B662F2786}"/>
                  </a:ext>
                </a:extLst>
              </p:cNvPr>
              <p:cNvSpPr>
                <a:spLocks noChangeArrowheads="1"/>
              </p:cNvSpPr>
              <p:nvPr/>
            </p:nvSpPr>
            <p:spPr bwMode="auto">
              <a:xfrm>
                <a:off x="2652" y="2316"/>
                <a:ext cx="1032" cy="516"/>
              </a:xfrm>
              <a:prstGeom prst="rect">
                <a:avLst/>
              </a:prstGeom>
              <a:solidFill>
                <a:srgbClr val="CCECFF"/>
              </a:solidFill>
              <a:ln w="12700" cmpd="dbl">
                <a:solidFill>
                  <a:schemeClr val="hlink"/>
                </a:solidFill>
                <a:miter lim="800000"/>
                <a:headEnd/>
                <a:tailEnd/>
              </a:ln>
              <a:effectLst>
                <a:outerShdw blurRad="63500" dist="38100" dir="2700000" algn="tl" rotWithShape="0">
                  <a:srgbClr val="000000">
                    <a:alpha val="39998"/>
                  </a:srgbClr>
                </a:outerShdw>
              </a:effectLst>
            </p:spPr>
            <p:txBody>
              <a:bodyPr wrap="none" anchor="ct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algn="ctr" eaLnBrk="1" hangingPunct="1"/>
                <a:endParaRPr lang="en-US" altLang="en-US" sz="2800">
                  <a:latin typeface="Times New Roman" charset="0"/>
                </a:endParaRPr>
              </a:p>
            </p:txBody>
          </p:sp>
          <p:sp>
            <p:nvSpPr>
              <p:cNvPr id="19" name="Rectangle 18">
                <a:extLst>
                  <a:ext uri="{FF2B5EF4-FFF2-40B4-BE49-F238E27FC236}">
                    <a16:creationId xmlns:a16="http://schemas.microsoft.com/office/drawing/2014/main" id="{1DD6C7DD-2035-CED8-CA10-ECED2C0A7F00}"/>
                  </a:ext>
                </a:extLst>
              </p:cNvPr>
              <p:cNvSpPr>
                <a:spLocks noChangeArrowheads="1"/>
              </p:cNvSpPr>
              <p:nvPr/>
            </p:nvSpPr>
            <p:spPr bwMode="auto">
              <a:xfrm>
                <a:off x="2737" y="2439"/>
                <a:ext cx="862" cy="2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90488" tIns="44450" rIns="90488" bIns="44450">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algn="ctr" eaLnBrk="1" hangingPunct="1">
                  <a:spcBef>
                    <a:spcPct val="50000"/>
                  </a:spcBef>
                </a:pPr>
                <a:r>
                  <a:rPr lang="en-US" altLang="en-US" sz="2400" b="1">
                    <a:solidFill>
                      <a:srgbClr val="FF0000"/>
                    </a:solidFill>
                  </a:rPr>
                  <a:t>Jobs</a:t>
                </a:r>
              </a:p>
            </p:txBody>
          </p:sp>
        </p:grpSp>
      </p:grpSp>
      <p:sp>
        <p:nvSpPr>
          <p:cNvPr id="23" name="Rectangle 19">
            <a:extLst>
              <a:ext uri="{FF2B5EF4-FFF2-40B4-BE49-F238E27FC236}">
                <a16:creationId xmlns:a16="http://schemas.microsoft.com/office/drawing/2014/main" id="{8C958A81-9683-7D15-75CC-FE2C1C4162C8}"/>
              </a:ext>
            </a:extLst>
          </p:cNvPr>
          <p:cNvSpPr>
            <a:spLocks noChangeArrowheads="1"/>
          </p:cNvSpPr>
          <p:nvPr/>
        </p:nvSpPr>
        <p:spPr bwMode="auto">
          <a:xfrm>
            <a:off x="2116138" y="1866900"/>
            <a:ext cx="2349500" cy="857250"/>
          </a:xfrm>
          <a:prstGeom prst="rect">
            <a:avLst/>
          </a:prstGeom>
          <a:solidFill>
            <a:srgbClr val="7AE0E5"/>
          </a:solidFill>
          <a:ln w="12700" cmpd="dbl">
            <a:solidFill>
              <a:schemeClr val="tx1"/>
            </a:solidFill>
            <a:miter lim="800000"/>
            <a:headEnd/>
            <a:tailEnd/>
          </a:ln>
          <a:effectLst>
            <a:outerShdw blurRad="63500" dist="38100" dir="2700000" algn="tl" rotWithShape="0">
              <a:srgbClr val="000000">
                <a:alpha val="39998"/>
              </a:srgbClr>
            </a:outerShdw>
          </a:effectLst>
        </p:spPr>
        <p:txBody>
          <a:bodyPr lIns="90488" tIns="44450" rIns="90488" bIns="44450">
            <a:spAutoFit/>
          </a:bodyPr>
          <a:lstStyle/>
          <a:p>
            <a:pPr algn="ctr" eaLnBrk="1" hangingPunct="1">
              <a:spcBef>
                <a:spcPct val="50000"/>
              </a:spcBef>
              <a:defRPr/>
            </a:pPr>
            <a:r>
              <a:rPr lang="en-US" sz="2400" b="1" dirty="0">
                <a:latin typeface="Arial" pitchFamily="34" charset="0"/>
                <a:ea typeface="MS PGothic" pitchFamily="34" charset="-128"/>
              </a:rPr>
              <a:t>Direct Materials</a:t>
            </a:r>
          </a:p>
        </p:txBody>
      </p:sp>
      <p:sp>
        <p:nvSpPr>
          <p:cNvPr id="24" name="Rectangle 20">
            <a:extLst>
              <a:ext uri="{FF2B5EF4-FFF2-40B4-BE49-F238E27FC236}">
                <a16:creationId xmlns:a16="http://schemas.microsoft.com/office/drawing/2014/main" id="{6EAD2E37-062C-9CC7-A4BA-F90692EB4FF3}"/>
              </a:ext>
            </a:extLst>
          </p:cNvPr>
          <p:cNvSpPr>
            <a:spLocks noChangeArrowheads="1"/>
          </p:cNvSpPr>
          <p:nvPr/>
        </p:nvSpPr>
        <p:spPr bwMode="auto">
          <a:xfrm>
            <a:off x="2116138" y="3273425"/>
            <a:ext cx="2349500" cy="459100"/>
          </a:xfrm>
          <a:prstGeom prst="rect">
            <a:avLst/>
          </a:prstGeom>
          <a:solidFill>
            <a:srgbClr val="7AE0E5"/>
          </a:solidFill>
          <a:ln w="12700" cmpd="dbl">
            <a:solidFill>
              <a:schemeClr val="tx1"/>
            </a:solidFill>
            <a:miter lim="800000"/>
            <a:headEnd/>
            <a:tailEnd/>
          </a:ln>
          <a:effectLst>
            <a:outerShdw blurRad="63500" dist="38100" dir="2700000" algn="tl" rotWithShape="0">
              <a:srgbClr val="000000">
                <a:alpha val="39998"/>
              </a:srgbClr>
            </a:outerShdw>
          </a:effectLst>
        </p:spPr>
        <p:txBody>
          <a:bodyPr lIns="90488" tIns="44450" rIns="90488" bIns="44450">
            <a:spAutoFit/>
          </a:bodyPr>
          <a:lstStyle/>
          <a:p>
            <a:pPr algn="ctr" eaLnBrk="1" hangingPunct="1">
              <a:spcBef>
                <a:spcPct val="50000"/>
              </a:spcBef>
              <a:defRPr/>
            </a:pPr>
            <a:r>
              <a:rPr lang="en-US" sz="2400" b="1" dirty="0">
                <a:latin typeface="Arial" pitchFamily="34" charset="0"/>
                <a:ea typeface="MS PGothic" pitchFamily="34" charset="-128"/>
              </a:rPr>
              <a:t>Direct Labor</a:t>
            </a:r>
          </a:p>
        </p:txBody>
      </p:sp>
      <p:sp>
        <p:nvSpPr>
          <p:cNvPr id="26" name="Rectangle 21">
            <a:extLst>
              <a:ext uri="{FF2B5EF4-FFF2-40B4-BE49-F238E27FC236}">
                <a16:creationId xmlns:a16="http://schemas.microsoft.com/office/drawing/2014/main" id="{372D87A4-A3EB-73C6-622F-69CA677641F2}"/>
              </a:ext>
            </a:extLst>
          </p:cNvPr>
          <p:cNvSpPr>
            <a:spLocks noChangeArrowheads="1"/>
          </p:cNvSpPr>
          <p:nvPr/>
        </p:nvSpPr>
        <p:spPr bwMode="auto">
          <a:xfrm>
            <a:off x="2116138" y="4568825"/>
            <a:ext cx="2349500" cy="831850"/>
          </a:xfrm>
          <a:prstGeom prst="rect">
            <a:avLst/>
          </a:prstGeom>
          <a:solidFill>
            <a:srgbClr val="7AE0E5"/>
          </a:solidFill>
          <a:ln w="12700" cmpd="dbl">
            <a:solidFill>
              <a:schemeClr val="tx1"/>
            </a:solidFill>
            <a:miter lim="800000"/>
            <a:headEnd/>
            <a:tailEnd/>
          </a:ln>
          <a:effectLst>
            <a:outerShdw blurRad="63500" dist="38100" dir="2700000" algn="tl" rotWithShape="0">
              <a:srgbClr val="000000">
                <a:alpha val="39998"/>
              </a:srgbClr>
            </a:outerShdw>
          </a:effectLst>
        </p:spPr>
        <p:txBody>
          <a:bodyPr lIns="90488" tIns="44450" rIns="90488" bIns="44450">
            <a:spAutoFit/>
          </a:bodyPr>
          <a:lstStyle/>
          <a:p>
            <a:pPr algn="ctr" eaLnBrk="1" hangingPunct="1">
              <a:spcBef>
                <a:spcPct val="50000"/>
              </a:spcBef>
              <a:defRPr/>
            </a:pPr>
            <a:r>
              <a:rPr lang="en-US" sz="2400" b="1" dirty="0">
                <a:latin typeface="Arial" pitchFamily="34" charset="0"/>
                <a:ea typeface="MS PGothic" pitchFamily="34" charset="-128"/>
              </a:rPr>
              <a:t>Manufacturing Overhead </a:t>
            </a:r>
          </a:p>
        </p:txBody>
      </p:sp>
      <p:grpSp>
        <p:nvGrpSpPr>
          <p:cNvPr id="27" name="Group 7">
            <a:extLst>
              <a:ext uri="{FF2B5EF4-FFF2-40B4-BE49-F238E27FC236}">
                <a16:creationId xmlns:a16="http://schemas.microsoft.com/office/drawing/2014/main" id="{E5AA3DBB-3AF6-11C1-4EB1-11B913A4B521}"/>
              </a:ext>
            </a:extLst>
          </p:cNvPr>
          <p:cNvGrpSpPr>
            <a:grpSpLocks/>
          </p:cNvGrpSpPr>
          <p:nvPr/>
        </p:nvGrpSpPr>
        <p:grpSpPr bwMode="auto">
          <a:xfrm>
            <a:off x="7102476" y="1447800"/>
            <a:ext cx="3032125" cy="1690688"/>
            <a:chOff x="5578475" y="1447800"/>
            <a:chExt cx="3032125" cy="1690689"/>
          </a:xfrm>
        </p:grpSpPr>
        <p:sp>
          <p:nvSpPr>
            <p:cNvPr id="28" name="TextBox 27">
              <a:extLst>
                <a:ext uri="{FF2B5EF4-FFF2-40B4-BE49-F238E27FC236}">
                  <a16:creationId xmlns:a16="http://schemas.microsoft.com/office/drawing/2014/main" id="{1FB03034-0F88-7991-409C-359E129986D6}"/>
                </a:ext>
              </a:extLst>
            </p:cNvPr>
            <p:cNvSpPr txBox="1"/>
            <p:nvPr/>
          </p:nvSpPr>
          <p:spPr>
            <a:xfrm>
              <a:off x="5578475" y="1447800"/>
              <a:ext cx="3032125" cy="923926"/>
            </a:xfrm>
            <a:prstGeom prst="rect">
              <a:avLst/>
            </a:prstGeom>
            <a:solidFill>
              <a:schemeClr val="tx2">
                <a:lumMod val="75000"/>
              </a:schemeClr>
            </a:solidFill>
          </p:spPr>
          <p:txBody>
            <a:bodyPr>
              <a:spAutoFit/>
            </a:bodyPr>
            <a:lstStyle/>
            <a:p>
              <a:pPr>
                <a:defRPr/>
              </a:pPr>
              <a:r>
                <a:rPr lang="en-US" dirty="0">
                  <a:solidFill>
                    <a:schemeClr val="bg1"/>
                  </a:solidFill>
                  <a:latin typeface="Arial" pitchFamily="34" charset="0"/>
                  <a:ea typeface="MS PGothic" pitchFamily="34" charset="-128"/>
                </a:rPr>
                <a:t>Job-order costing systems trace and apply manufacturing costs to jobs</a:t>
              </a:r>
            </a:p>
          </p:txBody>
        </p:sp>
        <p:cxnSp>
          <p:nvCxnSpPr>
            <p:cNvPr id="29" name="Straight Arrow Connector 28">
              <a:extLst>
                <a:ext uri="{FF2B5EF4-FFF2-40B4-BE49-F238E27FC236}">
                  <a16:creationId xmlns:a16="http://schemas.microsoft.com/office/drawing/2014/main" id="{0130FB02-C02E-C546-827F-0CE9FB76706C}"/>
                </a:ext>
              </a:extLst>
            </p:cNvPr>
            <p:cNvCxnSpPr>
              <a:stCxn id="28" idx="2"/>
            </p:cNvCxnSpPr>
            <p:nvPr/>
          </p:nvCxnSpPr>
          <p:spPr>
            <a:xfrm flipH="1">
              <a:off x="5949950" y="2371726"/>
              <a:ext cx="1144588" cy="766763"/>
            </a:xfrm>
            <a:prstGeom prst="straightConnector1">
              <a:avLst/>
            </a:prstGeom>
            <a:ln w="28575">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939406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slide(fromLeft)">
                                      <p:cBhvr>
                                        <p:cTn id="7" dur="500"/>
                                        <p:tgtEl>
                                          <p:spTgt spid="13"/>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lide(fromLeft)">
                                      <p:cBhvr>
                                        <p:cTn id="11" dur="500"/>
                                        <p:tgtEl>
                                          <p:spTgt spid="4"/>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slide(fromTop)">
                                      <p:cBhvr>
                                        <p:cTn id="15" dur="500"/>
                                        <p:tgtEl>
                                          <p:spTgt spid="9"/>
                                        </p:tgtEl>
                                      </p:cBhvr>
                                    </p:animEffect>
                                  </p:childTnLst>
                                </p:cTn>
                              </p:par>
                            </p:childTnLst>
                          </p:cTn>
                        </p:par>
                        <p:par>
                          <p:cTn id="16" fill="hold">
                            <p:stCondLst>
                              <p:cond delay="1500"/>
                            </p:stCondLst>
                            <p:childTnLst>
                              <p:par>
                                <p:cTn id="17" presetID="2" presetClass="entr" presetSubtype="3" fill="hold" nodeType="after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500" fill="hold"/>
                                        <p:tgtEl>
                                          <p:spTgt spid="27"/>
                                        </p:tgtEl>
                                        <p:attrNameLst>
                                          <p:attrName>ppt_x</p:attrName>
                                        </p:attrNameLst>
                                      </p:cBhvr>
                                      <p:tavLst>
                                        <p:tav tm="0">
                                          <p:val>
                                            <p:strVal val="1+#ppt_w/2"/>
                                          </p:val>
                                        </p:tav>
                                        <p:tav tm="100000">
                                          <p:val>
                                            <p:strVal val="#ppt_x"/>
                                          </p:val>
                                        </p:tav>
                                      </p:tavLst>
                                    </p:anim>
                                    <p:anim calcmode="lin" valueType="num">
                                      <p:cBhvr additive="base">
                                        <p:cTn id="20" dur="500" fill="hold"/>
                                        <p:tgtEl>
                                          <p:spTgt spid="2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747099" cy="954107"/>
          </a:xfrm>
          <a:prstGeom prst="rect">
            <a:avLst/>
          </a:prstGeom>
          <a:noFill/>
        </p:spPr>
        <p:txBody>
          <a:bodyPr wrap="square" rtlCol="0">
            <a:spAutoFit/>
          </a:bodyPr>
          <a:lstStyle/>
          <a:p>
            <a:pPr>
              <a:defRPr/>
            </a:pPr>
            <a:r>
              <a:rPr lang="en-US" sz="2800" b="1" dirty="0">
                <a:solidFill>
                  <a:schemeClr val="bg1"/>
                </a:solidFill>
              </a:rPr>
              <a:t>The Flow of Costs in a Process Costing System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Rectangle 15">
            <a:extLst>
              <a:ext uri="{FF2B5EF4-FFF2-40B4-BE49-F238E27FC236}">
                <a16:creationId xmlns:a16="http://schemas.microsoft.com/office/drawing/2014/main" id="{ABFC95ED-DEDA-030E-DB11-CBCD270453D5}"/>
              </a:ext>
            </a:extLst>
          </p:cNvPr>
          <p:cNvSpPr>
            <a:spLocks noChangeArrowheads="1"/>
          </p:cNvSpPr>
          <p:nvPr/>
        </p:nvSpPr>
        <p:spPr bwMode="auto">
          <a:xfrm>
            <a:off x="6858001" y="1295401"/>
            <a:ext cx="3698875" cy="1012825"/>
          </a:xfrm>
          <a:prstGeom prst="rect">
            <a:avLst/>
          </a:prstGeom>
          <a:solidFill>
            <a:srgbClr val="FFCCCC"/>
          </a:solidFill>
          <a:ln w="12700">
            <a:solidFill>
              <a:schemeClr val="tx1"/>
            </a:solidFill>
            <a:miter lim="800000"/>
            <a:headEnd/>
            <a:tailEnd/>
          </a:ln>
          <a:effectLst>
            <a:outerShdw blurRad="63500" dist="38100" dir="2700000" algn="tl" rotWithShape="0">
              <a:srgbClr val="000000">
                <a:alpha val="39998"/>
              </a:srgbClr>
            </a:outerShdw>
          </a:effectLst>
        </p:spPr>
        <p:txBody>
          <a:bodyPr lIns="90488" tIns="44450" rIns="90488" bIns="44450">
            <a:spAutoFit/>
          </a:bodyPr>
          <a:lstStyle/>
          <a:p>
            <a:pPr algn="ctr" eaLnBrk="1" hangingPunct="1">
              <a:spcBef>
                <a:spcPct val="50000"/>
              </a:spcBef>
              <a:defRPr/>
            </a:pPr>
            <a:r>
              <a:rPr lang="en-US" sz="2000" dirty="0">
                <a:solidFill>
                  <a:srgbClr val="C00000"/>
                </a:solidFill>
                <a:ea typeface="MS PGothic" pitchFamily="34" charset="-128"/>
              </a:rPr>
              <a:t>Costs are traced and applied to departments in a process cost system.</a:t>
            </a:r>
          </a:p>
        </p:txBody>
      </p:sp>
      <p:grpSp>
        <p:nvGrpSpPr>
          <p:cNvPr id="8" name="Group 3">
            <a:extLst>
              <a:ext uri="{FF2B5EF4-FFF2-40B4-BE49-F238E27FC236}">
                <a16:creationId xmlns:a16="http://schemas.microsoft.com/office/drawing/2014/main" id="{9BB9A0DD-78C5-4632-DC32-474D394AC955}"/>
              </a:ext>
            </a:extLst>
          </p:cNvPr>
          <p:cNvGrpSpPr>
            <a:grpSpLocks/>
          </p:cNvGrpSpPr>
          <p:nvPr/>
        </p:nvGrpSpPr>
        <p:grpSpPr bwMode="auto">
          <a:xfrm>
            <a:off x="7404101" y="3121025"/>
            <a:ext cx="2900363" cy="857250"/>
            <a:chOff x="3704" y="2293"/>
            <a:chExt cx="1827" cy="540"/>
          </a:xfrm>
        </p:grpSpPr>
        <p:sp>
          <p:nvSpPr>
            <p:cNvPr id="9" name="Line 4">
              <a:extLst>
                <a:ext uri="{FF2B5EF4-FFF2-40B4-BE49-F238E27FC236}">
                  <a16:creationId xmlns:a16="http://schemas.microsoft.com/office/drawing/2014/main" id="{D8AFD6FE-ACF5-5F30-0E56-27BF1E54DB84}"/>
                </a:ext>
              </a:extLst>
            </p:cNvPr>
            <p:cNvSpPr>
              <a:spLocks noChangeShapeType="1"/>
            </p:cNvSpPr>
            <p:nvPr/>
          </p:nvSpPr>
          <p:spPr bwMode="auto">
            <a:xfrm>
              <a:off x="3704" y="2544"/>
              <a:ext cx="704" cy="0"/>
            </a:xfrm>
            <a:prstGeom prst="line">
              <a:avLst/>
            </a:prstGeom>
            <a:noFill/>
            <a:ln w="25400">
              <a:solidFill>
                <a:srgbClr val="FF0000"/>
              </a:solidFill>
              <a:round/>
              <a:headEnd/>
              <a:tailEnd type="arrow" w="med" len="med"/>
            </a:ln>
            <a:effectLst>
              <a:outerShdw blurRad="63500" dist="38100" dir="2700000" algn="tl" rotWithShape="0">
                <a:srgbClr val="000000">
                  <a:alpha val="39998"/>
                </a:srgbClr>
              </a:outerShdw>
            </a:effectLst>
            <a:extLst>
              <a:ext uri="{909E8E84-426E-40dd-AFC4-6F175D3DCCD1}">
                <a14:hiddenFill xmlns:a14="http://schemas.microsoft.com/office/drawing/2010/main" xmlns="">
                  <a:noFill/>
                </a14:hiddenFill>
              </a:ext>
            </a:extLst>
          </p:spPr>
          <p:txBody>
            <a:bodyPr wrap="none" anchor="ctr"/>
            <a:lstStyle/>
            <a:p>
              <a:endParaRPr lang="en-US"/>
            </a:p>
          </p:txBody>
        </p:sp>
        <p:sp>
          <p:nvSpPr>
            <p:cNvPr id="11" name="Rectangle 5">
              <a:extLst>
                <a:ext uri="{FF2B5EF4-FFF2-40B4-BE49-F238E27FC236}">
                  <a16:creationId xmlns:a16="http://schemas.microsoft.com/office/drawing/2014/main" id="{AA516B05-C4A5-F90A-1876-03410AC860E0}"/>
                </a:ext>
              </a:extLst>
            </p:cNvPr>
            <p:cNvSpPr>
              <a:spLocks noChangeArrowheads="1"/>
            </p:cNvSpPr>
            <p:nvPr/>
          </p:nvSpPr>
          <p:spPr bwMode="auto">
            <a:xfrm>
              <a:off x="4405" y="2293"/>
              <a:ext cx="1126" cy="540"/>
            </a:xfrm>
            <a:prstGeom prst="rect">
              <a:avLst/>
            </a:prstGeom>
            <a:solidFill>
              <a:srgbClr val="2E663E"/>
            </a:solidFill>
            <a:ln w="12700" cmpd="dbl">
              <a:solidFill>
                <a:schemeClr val="tx1"/>
              </a:solidFill>
              <a:miter lim="800000"/>
              <a:headEnd/>
              <a:tailEnd/>
            </a:ln>
            <a:effectLst>
              <a:outerShdw blurRad="63500" dist="38100" dir="2700000" algn="tl" rotWithShape="0">
                <a:srgbClr val="000000">
                  <a:alpha val="39998"/>
                </a:srgbClr>
              </a:outerShdw>
            </a:effectLst>
          </p:spPr>
          <p:txBody>
            <a:bodyPr lIns="90488" tIns="44450" rIns="90488" bIns="44450">
              <a:spAutoFit/>
            </a:bodyPr>
            <a:lstStyle/>
            <a:p>
              <a:pPr algn="ctr" eaLnBrk="1" hangingPunct="1">
                <a:spcBef>
                  <a:spcPct val="50000"/>
                </a:spcBef>
                <a:defRPr/>
              </a:pPr>
              <a:r>
                <a:rPr lang="en-US" sz="2400" b="1" dirty="0">
                  <a:solidFill>
                    <a:schemeClr val="bg1"/>
                  </a:solidFill>
                  <a:latin typeface="Arial" pitchFamily="34" charset="0"/>
                  <a:ea typeface="MS PGothic" pitchFamily="34" charset="-128"/>
                </a:rPr>
                <a:t>Finished</a:t>
              </a:r>
              <a:br>
                <a:rPr lang="en-US" sz="2400" b="1" dirty="0">
                  <a:solidFill>
                    <a:schemeClr val="bg1"/>
                  </a:solidFill>
                  <a:latin typeface="Arial" pitchFamily="34" charset="0"/>
                  <a:ea typeface="MS PGothic" pitchFamily="34" charset="-128"/>
                </a:rPr>
              </a:br>
              <a:r>
                <a:rPr lang="en-US" sz="2400" b="1" dirty="0">
                  <a:solidFill>
                    <a:schemeClr val="bg1"/>
                  </a:solidFill>
                  <a:latin typeface="Arial" pitchFamily="34" charset="0"/>
                  <a:ea typeface="MS PGothic" pitchFamily="34" charset="-128"/>
                </a:rPr>
                <a:t>Goods</a:t>
              </a:r>
            </a:p>
          </p:txBody>
        </p:sp>
      </p:grpSp>
      <p:grpSp>
        <p:nvGrpSpPr>
          <p:cNvPr id="12" name="Group 6">
            <a:extLst>
              <a:ext uri="{FF2B5EF4-FFF2-40B4-BE49-F238E27FC236}">
                <a16:creationId xmlns:a16="http://schemas.microsoft.com/office/drawing/2014/main" id="{C7AF3792-5B6D-D30E-B27A-199EC10C7484}"/>
              </a:ext>
            </a:extLst>
          </p:cNvPr>
          <p:cNvGrpSpPr>
            <a:grpSpLocks/>
          </p:cNvGrpSpPr>
          <p:nvPr/>
        </p:nvGrpSpPr>
        <p:grpSpPr bwMode="auto">
          <a:xfrm>
            <a:off x="8545514" y="3989388"/>
            <a:ext cx="1730375" cy="1878012"/>
            <a:chOff x="4423" y="2840"/>
            <a:chExt cx="1090" cy="1183"/>
          </a:xfrm>
        </p:grpSpPr>
        <p:sp>
          <p:nvSpPr>
            <p:cNvPr id="13" name="Line 7">
              <a:extLst>
                <a:ext uri="{FF2B5EF4-FFF2-40B4-BE49-F238E27FC236}">
                  <a16:creationId xmlns:a16="http://schemas.microsoft.com/office/drawing/2014/main" id="{5F147894-81D6-1113-2894-DAC4518BD96D}"/>
                </a:ext>
              </a:extLst>
            </p:cNvPr>
            <p:cNvSpPr>
              <a:spLocks noChangeShapeType="1"/>
            </p:cNvSpPr>
            <p:nvPr/>
          </p:nvSpPr>
          <p:spPr bwMode="auto">
            <a:xfrm>
              <a:off x="4944" y="2840"/>
              <a:ext cx="0" cy="416"/>
            </a:xfrm>
            <a:prstGeom prst="line">
              <a:avLst/>
            </a:prstGeom>
            <a:noFill/>
            <a:ln w="25400">
              <a:solidFill>
                <a:srgbClr val="FF0000"/>
              </a:solidFill>
              <a:round/>
              <a:headEnd/>
              <a:tailEnd type="arrow" w="med" len="med"/>
            </a:ln>
            <a:effectLst>
              <a:outerShdw blurRad="63500" dist="38100" dir="2700000" algn="tl" rotWithShape="0">
                <a:srgbClr val="000000">
                  <a:alpha val="39998"/>
                </a:srgbClr>
              </a:outerShdw>
            </a:effectLst>
            <a:extLst>
              <a:ext uri="{909E8E84-426E-40dd-AFC4-6F175D3DCCD1}">
                <a14:hiddenFill xmlns:a14="http://schemas.microsoft.com/office/drawing/2010/main" xmlns="">
                  <a:noFill/>
                </a14:hiddenFill>
              </a:ext>
            </a:extLst>
          </p:spPr>
          <p:txBody>
            <a:bodyPr wrap="none" anchor="ctr"/>
            <a:lstStyle/>
            <a:p>
              <a:endParaRPr lang="en-US"/>
            </a:p>
          </p:txBody>
        </p:sp>
        <p:sp>
          <p:nvSpPr>
            <p:cNvPr id="14" name="Rectangle 8">
              <a:extLst>
                <a:ext uri="{FF2B5EF4-FFF2-40B4-BE49-F238E27FC236}">
                  <a16:creationId xmlns:a16="http://schemas.microsoft.com/office/drawing/2014/main" id="{3F1A9B31-32A6-9CEE-709D-533EA0CC4DCF}"/>
                </a:ext>
              </a:extLst>
            </p:cNvPr>
            <p:cNvSpPr>
              <a:spLocks noChangeArrowheads="1"/>
            </p:cNvSpPr>
            <p:nvPr/>
          </p:nvSpPr>
          <p:spPr bwMode="auto">
            <a:xfrm>
              <a:off x="4423" y="3253"/>
              <a:ext cx="1090" cy="770"/>
            </a:xfrm>
            <a:prstGeom prst="rect">
              <a:avLst/>
            </a:prstGeom>
            <a:solidFill>
              <a:srgbClr val="2C3943"/>
            </a:solidFill>
            <a:ln w="12700" cmpd="dbl">
              <a:solidFill>
                <a:schemeClr val="tx1"/>
              </a:solidFill>
              <a:miter lim="800000"/>
              <a:headEnd/>
              <a:tailEnd/>
            </a:ln>
            <a:effectLst>
              <a:outerShdw blurRad="63500" dist="38100" dir="2700000" algn="tl" rotWithShape="0">
                <a:srgbClr val="000000">
                  <a:alpha val="39998"/>
                </a:srgbClr>
              </a:outerShdw>
            </a:effectLst>
          </p:spPr>
          <p:txBody>
            <a:bodyPr lIns="90488" tIns="44450" rIns="90488" bIns="44450">
              <a:spAutoFit/>
            </a:bodyPr>
            <a:lstStyle/>
            <a:p>
              <a:pPr algn="ctr" eaLnBrk="1" hangingPunct="1">
                <a:spcBef>
                  <a:spcPct val="50000"/>
                </a:spcBef>
                <a:defRPr/>
              </a:pPr>
              <a:r>
                <a:rPr lang="en-US" sz="2400" b="1" dirty="0">
                  <a:solidFill>
                    <a:schemeClr val="bg1"/>
                  </a:solidFill>
                  <a:latin typeface="Arial" pitchFamily="34" charset="0"/>
                  <a:ea typeface="MS PGothic" pitchFamily="34" charset="-128"/>
                </a:rPr>
                <a:t>Cost of </a:t>
              </a:r>
              <a:br>
                <a:rPr lang="en-US" sz="2400" b="1" dirty="0">
                  <a:solidFill>
                    <a:schemeClr val="bg1"/>
                  </a:solidFill>
                  <a:latin typeface="Arial" pitchFamily="34" charset="0"/>
                  <a:ea typeface="MS PGothic" pitchFamily="34" charset="-128"/>
                </a:rPr>
              </a:br>
              <a:r>
                <a:rPr lang="en-US" sz="2400" b="1" dirty="0">
                  <a:solidFill>
                    <a:schemeClr val="bg1"/>
                  </a:solidFill>
                  <a:latin typeface="Arial" pitchFamily="34" charset="0"/>
                  <a:ea typeface="MS PGothic" pitchFamily="34" charset="-128"/>
                </a:rPr>
                <a:t>Goods</a:t>
              </a:r>
              <a:br>
                <a:rPr lang="en-US" sz="2400" b="1" dirty="0">
                  <a:solidFill>
                    <a:schemeClr val="bg1"/>
                  </a:solidFill>
                  <a:latin typeface="Arial" pitchFamily="34" charset="0"/>
                  <a:ea typeface="MS PGothic" pitchFamily="34" charset="-128"/>
                </a:rPr>
              </a:br>
              <a:r>
                <a:rPr lang="en-US" sz="2400" b="1" dirty="0">
                  <a:solidFill>
                    <a:schemeClr val="bg1"/>
                  </a:solidFill>
                  <a:latin typeface="Arial" pitchFamily="34" charset="0"/>
                  <a:ea typeface="MS PGothic" pitchFamily="34" charset="-128"/>
                </a:rPr>
                <a:t>Sold</a:t>
              </a:r>
            </a:p>
          </p:txBody>
        </p:sp>
      </p:grpSp>
      <p:grpSp>
        <p:nvGrpSpPr>
          <p:cNvPr id="15" name="Group 9">
            <a:extLst>
              <a:ext uri="{FF2B5EF4-FFF2-40B4-BE49-F238E27FC236}">
                <a16:creationId xmlns:a16="http://schemas.microsoft.com/office/drawing/2014/main" id="{80D94054-AE7C-2DF4-E376-BC234B7E2FF0}"/>
              </a:ext>
            </a:extLst>
          </p:cNvPr>
          <p:cNvGrpSpPr>
            <a:grpSpLocks/>
          </p:cNvGrpSpPr>
          <p:nvPr/>
        </p:nvGrpSpPr>
        <p:grpSpPr bwMode="auto">
          <a:xfrm>
            <a:off x="4356101" y="2300288"/>
            <a:ext cx="3395663" cy="2755900"/>
            <a:chOff x="1784" y="1776"/>
            <a:chExt cx="1977" cy="1736"/>
          </a:xfrm>
        </p:grpSpPr>
        <p:sp>
          <p:nvSpPr>
            <p:cNvPr id="16" name="Line 10">
              <a:extLst>
                <a:ext uri="{FF2B5EF4-FFF2-40B4-BE49-F238E27FC236}">
                  <a16:creationId xmlns:a16="http://schemas.microsoft.com/office/drawing/2014/main" id="{8F7DA98D-C503-10EE-8DC9-4528E08BC016}"/>
                </a:ext>
              </a:extLst>
            </p:cNvPr>
            <p:cNvSpPr>
              <a:spLocks noChangeShapeType="1"/>
            </p:cNvSpPr>
            <p:nvPr/>
          </p:nvSpPr>
          <p:spPr bwMode="auto">
            <a:xfrm>
              <a:off x="3157" y="1779"/>
              <a:ext cx="0" cy="525"/>
            </a:xfrm>
            <a:prstGeom prst="line">
              <a:avLst/>
            </a:prstGeom>
            <a:noFill/>
            <a:ln w="25400">
              <a:solidFill>
                <a:srgbClr val="FF0000"/>
              </a:solidFill>
              <a:round/>
              <a:headEnd/>
              <a:tailEnd type="arrow" w="med" len="med"/>
            </a:ln>
            <a:extLst>
              <a:ext uri="{909E8E84-426E-40dd-AFC4-6F175D3DCCD1}">
                <a14:hiddenFill xmlns:a14="http://schemas.microsoft.com/office/drawing/2010/main" xmlns="">
                  <a:noFill/>
                </a14:hiddenFill>
              </a:ext>
            </a:extLst>
          </p:spPr>
          <p:txBody>
            <a:bodyPr wrap="none" anchor="ctr"/>
            <a:lstStyle/>
            <a:p>
              <a:endParaRPr lang="en-US"/>
            </a:p>
          </p:txBody>
        </p:sp>
        <p:sp>
          <p:nvSpPr>
            <p:cNvPr id="17" name="Line 11">
              <a:extLst>
                <a:ext uri="{FF2B5EF4-FFF2-40B4-BE49-F238E27FC236}">
                  <a16:creationId xmlns:a16="http://schemas.microsoft.com/office/drawing/2014/main" id="{860DC7A3-E84F-948B-0501-436E8924E074}"/>
                </a:ext>
              </a:extLst>
            </p:cNvPr>
            <p:cNvSpPr>
              <a:spLocks noChangeShapeType="1"/>
            </p:cNvSpPr>
            <p:nvPr/>
          </p:nvSpPr>
          <p:spPr bwMode="auto">
            <a:xfrm>
              <a:off x="3168" y="2856"/>
              <a:ext cx="0" cy="656"/>
            </a:xfrm>
            <a:prstGeom prst="line">
              <a:avLst/>
            </a:prstGeom>
            <a:noFill/>
            <a:ln w="25400">
              <a:solidFill>
                <a:srgbClr val="FF0000"/>
              </a:solidFill>
              <a:round/>
              <a:headEnd type="arrow" w="med" len="med"/>
              <a:tailEnd/>
            </a:ln>
            <a:extLst>
              <a:ext uri="{909E8E84-426E-40dd-AFC4-6F175D3DCCD1}">
                <a14:hiddenFill xmlns:a14="http://schemas.microsoft.com/office/drawing/2010/main" xmlns="">
                  <a:noFill/>
                </a14:hiddenFill>
              </a:ext>
            </a:extLst>
          </p:spPr>
          <p:txBody>
            <a:bodyPr wrap="none" anchor="ctr"/>
            <a:lstStyle/>
            <a:p>
              <a:endParaRPr lang="en-US"/>
            </a:p>
          </p:txBody>
        </p:sp>
        <p:grpSp>
          <p:nvGrpSpPr>
            <p:cNvPr id="18" name="Group 12">
              <a:extLst>
                <a:ext uri="{FF2B5EF4-FFF2-40B4-BE49-F238E27FC236}">
                  <a16:creationId xmlns:a16="http://schemas.microsoft.com/office/drawing/2014/main" id="{9A25095F-CB15-E601-B78A-4DB61725CFCE}"/>
                </a:ext>
              </a:extLst>
            </p:cNvPr>
            <p:cNvGrpSpPr>
              <a:grpSpLocks/>
            </p:cNvGrpSpPr>
            <p:nvPr/>
          </p:nvGrpSpPr>
          <p:grpSpPr bwMode="auto">
            <a:xfrm>
              <a:off x="1784" y="1776"/>
              <a:ext cx="1977" cy="1728"/>
              <a:chOff x="1784" y="1776"/>
              <a:chExt cx="1977" cy="1728"/>
            </a:xfrm>
          </p:grpSpPr>
          <p:grpSp>
            <p:nvGrpSpPr>
              <p:cNvPr id="19" name="Group 13">
                <a:extLst>
                  <a:ext uri="{FF2B5EF4-FFF2-40B4-BE49-F238E27FC236}">
                    <a16:creationId xmlns:a16="http://schemas.microsoft.com/office/drawing/2014/main" id="{446ACB72-BF7C-BE42-44DD-C1A1909DA5AD}"/>
                  </a:ext>
                </a:extLst>
              </p:cNvPr>
              <p:cNvGrpSpPr>
                <a:grpSpLocks/>
              </p:cNvGrpSpPr>
              <p:nvPr/>
            </p:nvGrpSpPr>
            <p:grpSpPr bwMode="auto">
              <a:xfrm>
                <a:off x="1784" y="1776"/>
                <a:ext cx="1376" cy="1728"/>
                <a:chOff x="1784" y="1776"/>
                <a:chExt cx="1376" cy="1728"/>
              </a:xfrm>
            </p:grpSpPr>
            <p:sp>
              <p:nvSpPr>
                <p:cNvPr id="22" name="Line 14">
                  <a:extLst>
                    <a:ext uri="{FF2B5EF4-FFF2-40B4-BE49-F238E27FC236}">
                      <a16:creationId xmlns:a16="http://schemas.microsoft.com/office/drawing/2014/main" id="{95C67E4F-1F58-8B7A-23A3-129387578495}"/>
                    </a:ext>
                  </a:extLst>
                </p:cNvPr>
                <p:cNvSpPr>
                  <a:spLocks noChangeShapeType="1"/>
                </p:cNvSpPr>
                <p:nvPr/>
              </p:nvSpPr>
              <p:spPr bwMode="auto">
                <a:xfrm>
                  <a:off x="1784" y="2544"/>
                  <a:ext cx="848" cy="0"/>
                </a:xfrm>
                <a:prstGeom prst="line">
                  <a:avLst/>
                </a:prstGeom>
                <a:noFill/>
                <a:ln w="25400">
                  <a:solidFill>
                    <a:srgbClr val="FF0000"/>
                  </a:solidFill>
                  <a:round/>
                  <a:headEnd/>
                  <a:tailEnd type="arrow" w="med" len="med"/>
                </a:ln>
                <a:effectLst>
                  <a:outerShdw blurRad="63500" dist="38100" dir="2700000" algn="tl" rotWithShape="0">
                    <a:srgbClr val="000000">
                      <a:alpha val="39998"/>
                    </a:srgbClr>
                  </a:outerShdw>
                </a:effectLst>
                <a:extLst>
                  <a:ext uri="{909E8E84-426E-40dd-AFC4-6F175D3DCCD1}">
                    <a14:hiddenFill xmlns:a14="http://schemas.microsoft.com/office/drawing/2010/main" xmlns="">
                      <a:noFill/>
                    </a14:hiddenFill>
                  </a:ext>
                </a:extLst>
              </p:spPr>
              <p:txBody>
                <a:bodyPr wrap="none" anchor="ctr"/>
                <a:lstStyle/>
                <a:p>
                  <a:endParaRPr lang="en-US"/>
                </a:p>
              </p:txBody>
            </p:sp>
            <p:sp>
              <p:nvSpPr>
                <p:cNvPr id="23" name="Line 15">
                  <a:extLst>
                    <a:ext uri="{FF2B5EF4-FFF2-40B4-BE49-F238E27FC236}">
                      <a16:creationId xmlns:a16="http://schemas.microsoft.com/office/drawing/2014/main" id="{0AF6FF83-1CE5-4A1F-1249-1F735A72CBFA}"/>
                    </a:ext>
                  </a:extLst>
                </p:cNvPr>
                <p:cNvSpPr>
                  <a:spLocks noChangeShapeType="1"/>
                </p:cNvSpPr>
                <p:nvPr/>
              </p:nvSpPr>
              <p:spPr bwMode="auto">
                <a:xfrm>
                  <a:off x="1832" y="1776"/>
                  <a:ext cx="1328" cy="0"/>
                </a:xfrm>
                <a:prstGeom prst="line">
                  <a:avLst/>
                </a:prstGeom>
                <a:noFill/>
                <a:ln w="25400">
                  <a:solidFill>
                    <a:srgbClr val="FF0000"/>
                  </a:solidFill>
                  <a:round/>
                  <a:headEnd/>
                  <a:tailEnd/>
                </a:ln>
                <a:effectLst>
                  <a:outerShdw blurRad="63500" dist="38100" dir="2700000" algn="tl" rotWithShape="0">
                    <a:srgbClr val="000000">
                      <a:alpha val="39998"/>
                    </a:srgbClr>
                  </a:outerShdw>
                </a:effectLst>
                <a:extLst>
                  <a:ext uri="{909E8E84-426E-40dd-AFC4-6F175D3DCCD1}">
                    <a14:hiddenFill xmlns:a14="http://schemas.microsoft.com/office/drawing/2010/main" xmlns="">
                      <a:noFill/>
                    </a14:hiddenFill>
                  </a:ext>
                </a:extLst>
              </p:spPr>
              <p:txBody>
                <a:bodyPr wrap="none" anchor="ctr"/>
                <a:lstStyle/>
                <a:p>
                  <a:endParaRPr lang="en-US"/>
                </a:p>
              </p:txBody>
            </p:sp>
            <p:sp>
              <p:nvSpPr>
                <p:cNvPr id="24" name="Line 16">
                  <a:extLst>
                    <a:ext uri="{FF2B5EF4-FFF2-40B4-BE49-F238E27FC236}">
                      <a16:creationId xmlns:a16="http://schemas.microsoft.com/office/drawing/2014/main" id="{A2143CD4-E2BE-DD31-971E-20E4CC340130}"/>
                    </a:ext>
                  </a:extLst>
                </p:cNvPr>
                <p:cNvSpPr>
                  <a:spLocks noChangeShapeType="1"/>
                </p:cNvSpPr>
                <p:nvPr/>
              </p:nvSpPr>
              <p:spPr bwMode="auto">
                <a:xfrm>
                  <a:off x="1832" y="3504"/>
                  <a:ext cx="1328" cy="0"/>
                </a:xfrm>
                <a:prstGeom prst="line">
                  <a:avLst/>
                </a:prstGeom>
                <a:noFill/>
                <a:ln w="25400">
                  <a:solidFill>
                    <a:srgbClr val="FF0000"/>
                  </a:solidFill>
                  <a:round/>
                  <a:headEnd/>
                  <a:tailEnd/>
                </a:ln>
                <a:effectLst>
                  <a:outerShdw blurRad="63500" dist="38100" dir="2700000" algn="tl" rotWithShape="0">
                    <a:srgbClr val="000000">
                      <a:alpha val="39998"/>
                    </a:srgbClr>
                  </a:outerShdw>
                </a:effectLst>
                <a:extLst>
                  <a:ext uri="{909E8E84-426E-40dd-AFC4-6F175D3DCCD1}">
                    <a14:hiddenFill xmlns:a14="http://schemas.microsoft.com/office/drawing/2010/main" xmlns="">
                      <a:noFill/>
                    </a14:hiddenFill>
                  </a:ext>
                </a:extLst>
              </p:spPr>
              <p:txBody>
                <a:bodyPr wrap="none" anchor="ctr"/>
                <a:lstStyle/>
                <a:p>
                  <a:endParaRPr lang="en-US"/>
                </a:p>
              </p:txBody>
            </p:sp>
          </p:grpSp>
          <p:sp>
            <p:nvSpPr>
              <p:cNvPr id="20" name="Rectangle 17">
                <a:extLst>
                  <a:ext uri="{FF2B5EF4-FFF2-40B4-BE49-F238E27FC236}">
                    <a16:creationId xmlns:a16="http://schemas.microsoft.com/office/drawing/2014/main" id="{6CB28BCF-21C4-667E-81B4-7D670D506AA4}"/>
                  </a:ext>
                </a:extLst>
              </p:cNvPr>
              <p:cNvSpPr>
                <a:spLocks noChangeArrowheads="1"/>
              </p:cNvSpPr>
              <p:nvPr/>
            </p:nvSpPr>
            <p:spPr bwMode="auto">
              <a:xfrm>
                <a:off x="2620" y="2316"/>
                <a:ext cx="1141" cy="516"/>
              </a:xfrm>
              <a:prstGeom prst="rect">
                <a:avLst/>
              </a:prstGeom>
              <a:solidFill>
                <a:srgbClr val="CCECFF"/>
              </a:solidFill>
              <a:ln w="12700" cmpd="dbl">
                <a:solidFill>
                  <a:schemeClr val="hlink"/>
                </a:solidFill>
                <a:miter lim="800000"/>
                <a:headEnd/>
                <a:tailEnd/>
              </a:ln>
              <a:effectLst>
                <a:outerShdw blurRad="63500" dist="38100" dir="2700000" algn="tl" rotWithShape="0">
                  <a:srgbClr val="000000">
                    <a:alpha val="39998"/>
                  </a:srgbClr>
                </a:outerShdw>
              </a:effectLst>
            </p:spPr>
            <p:txBody>
              <a:bodyPr wrap="none" anchor="ct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algn="ctr" eaLnBrk="1" hangingPunct="1"/>
                <a:endParaRPr lang="en-US" altLang="en-US" sz="2800">
                  <a:latin typeface="Times New Roman" charset="0"/>
                </a:endParaRPr>
              </a:p>
            </p:txBody>
          </p:sp>
          <p:sp>
            <p:nvSpPr>
              <p:cNvPr id="21" name="Rectangle 18">
                <a:extLst>
                  <a:ext uri="{FF2B5EF4-FFF2-40B4-BE49-F238E27FC236}">
                    <a16:creationId xmlns:a16="http://schemas.microsoft.com/office/drawing/2014/main" id="{69A6B64F-EE86-5830-4F9B-06536B2B1795}"/>
                  </a:ext>
                </a:extLst>
              </p:cNvPr>
              <p:cNvSpPr>
                <a:spLocks noChangeArrowheads="1"/>
              </p:cNvSpPr>
              <p:nvPr/>
            </p:nvSpPr>
            <p:spPr bwMode="auto">
              <a:xfrm>
                <a:off x="2521" y="2335"/>
                <a:ext cx="1240" cy="5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90488" tIns="44450" rIns="90488" bIns="44450">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algn="ctr" eaLnBrk="1" hangingPunct="1">
                  <a:spcBef>
                    <a:spcPct val="50000"/>
                  </a:spcBef>
                </a:pPr>
                <a:r>
                  <a:rPr lang="en-US" altLang="en-US" sz="2400" b="1">
                    <a:solidFill>
                      <a:srgbClr val="0070C0"/>
                    </a:solidFill>
                  </a:rPr>
                  <a:t>Processing Department</a:t>
                </a:r>
              </a:p>
            </p:txBody>
          </p:sp>
        </p:grpSp>
      </p:grpSp>
      <p:sp>
        <p:nvSpPr>
          <p:cNvPr id="26" name="Rectangle 19">
            <a:extLst>
              <a:ext uri="{FF2B5EF4-FFF2-40B4-BE49-F238E27FC236}">
                <a16:creationId xmlns:a16="http://schemas.microsoft.com/office/drawing/2014/main" id="{5C146378-F648-8017-D82D-63CCB4B76F6F}"/>
              </a:ext>
            </a:extLst>
          </p:cNvPr>
          <p:cNvSpPr>
            <a:spLocks noChangeArrowheads="1"/>
          </p:cNvSpPr>
          <p:nvPr/>
        </p:nvSpPr>
        <p:spPr bwMode="auto">
          <a:xfrm>
            <a:off x="2116138" y="1866900"/>
            <a:ext cx="2349500" cy="857250"/>
          </a:xfrm>
          <a:prstGeom prst="rect">
            <a:avLst/>
          </a:prstGeom>
          <a:solidFill>
            <a:srgbClr val="7AE0E5"/>
          </a:solidFill>
          <a:ln w="12700" cmpd="dbl">
            <a:solidFill>
              <a:schemeClr val="tx1"/>
            </a:solidFill>
            <a:miter lim="800000"/>
            <a:headEnd/>
            <a:tailEnd/>
          </a:ln>
          <a:effectLst>
            <a:outerShdw blurRad="63500" dist="38100" dir="2700000" algn="tl" rotWithShape="0">
              <a:srgbClr val="000000">
                <a:alpha val="39998"/>
              </a:srgbClr>
            </a:outerShdw>
          </a:effectLst>
        </p:spPr>
        <p:txBody>
          <a:bodyPr lIns="90488" tIns="44450" rIns="90488" bIns="44450">
            <a:spAutoFit/>
          </a:bodyPr>
          <a:lstStyle/>
          <a:p>
            <a:pPr algn="ctr" eaLnBrk="1" hangingPunct="1">
              <a:spcBef>
                <a:spcPct val="50000"/>
              </a:spcBef>
              <a:defRPr/>
            </a:pPr>
            <a:r>
              <a:rPr lang="en-US" sz="2400" b="1" dirty="0">
                <a:latin typeface="Arial" pitchFamily="34" charset="0"/>
                <a:ea typeface="MS PGothic" pitchFamily="34" charset="-128"/>
              </a:rPr>
              <a:t>Direct Materials</a:t>
            </a:r>
          </a:p>
        </p:txBody>
      </p:sp>
      <p:sp>
        <p:nvSpPr>
          <p:cNvPr id="27" name="Rectangle 20">
            <a:extLst>
              <a:ext uri="{FF2B5EF4-FFF2-40B4-BE49-F238E27FC236}">
                <a16:creationId xmlns:a16="http://schemas.microsoft.com/office/drawing/2014/main" id="{93FB671A-9CEC-7454-E693-17C8AEDBF123}"/>
              </a:ext>
            </a:extLst>
          </p:cNvPr>
          <p:cNvSpPr>
            <a:spLocks noChangeArrowheads="1"/>
          </p:cNvSpPr>
          <p:nvPr/>
        </p:nvSpPr>
        <p:spPr bwMode="auto">
          <a:xfrm>
            <a:off x="2116138" y="3273425"/>
            <a:ext cx="2349500" cy="459100"/>
          </a:xfrm>
          <a:prstGeom prst="rect">
            <a:avLst/>
          </a:prstGeom>
          <a:solidFill>
            <a:srgbClr val="7AE0E5"/>
          </a:solidFill>
          <a:ln w="12700" cmpd="dbl">
            <a:solidFill>
              <a:schemeClr val="tx1"/>
            </a:solidFill>
            <a:miter lim="800000"/>
            <a:headEnd/>
            <a:tailEnd/>
          </a:ln>
          <a:effectLst>
            <a:outerShdw blurRad="63500" dist="38100" dir="2700000" algn="tl" rotWithShape="0">
              <a:srgbClr val="000000">
                <a:alpha val="39998"/>
              </a:srgbClr>
            </a:outerShdw>
          </a:effectLst>
        </p:spPr>
        <p:txBody>
          <a:bodyPr lIns="90488" tIns="44450" rIns="90488" bIns="44450">
            <a:spAutoFit/>
          </a:bodyPr>
          <a:lstStyle/>
          <a:p>
            <a:pPr algn="ctr" eaLnBrk="1" hangingPunct="1">
              <a:spcBef>
                <a:spcPct val="50000"/>
              </a:spcBef>
              <a:defRPr/>
            </a:pPr>
            <a:r>
              <a:rPr lang="en-US" sz="2400" b="1" dirty="0">
                <a:latin typeface="Arial" pitchFamily="34" charset="0"/>
                <a:ea typeface="MS PGothic" pitchFamily="34" charset="-128"/>
              </a:rPr>
              <a:t>Direct Labor</a:t>
            </a:r>
          </a:p>
        </p:txBody>
      </p:sp>
      <p:sp>
        <p:nvSpPr>
          <p:cNvPr id="28" name="Rectangle 21">
            <a:extLst>
              <a:ext uri="{FF2B5EF4-FFF2-40B4-BE49-F238E27FC236}">
                <a16:creationId xmlns:a16="http://schemas.microsoft.com/office/drawing/2014/main" id="{318F2179-3717-144E-CBE6-95A390D91C30}"/>
              </a:ext>
            </a:extLst>
          </p:cNvPr>
          <p:cNvSpPr>
            <a:spLocks noChangeArrowheads="1"/>
          </p:cNvSpPr>
          <p:nvPr/>
        </p:nvSpPr>
        <p:spPr bwMode="auto">
          <a:xfrm>
            <a:off x="2116138" y="4568825"/>
            <a:ext cx="2349500" cy="831850"/>
          </a:xfrm>
          <a:prstGeom prst="rect">
            <a:avLst/>
          </a:prstGeom>
          <a:solidFill>
            <a:srgbClr val="7AE0E5"/>
          </a:solidFill>
          <a:ln w="12700" cmpd="dbl">
            <a:solidFill>
              <a:schemeClr val="tx1"/>
            </a:solidFill>
            <a:miter lim="800000"/>
            <a:headEnd/>
            <a:tailEnd/>
          </a:ln>
          <a:effectLst>
            <a:outerShdw blurRad="63500" dist="38100" dir="2700000" algn="tl" rotWithShape="0">
              <a:srgbClr val="000000">
                <a:alpha val="39998"/>
              </a:srgbClr>
            </a:outerShdw>
          </a:effectLst>
        </p:spPr>
        <p:txBody>
          <a:bodyPr lIns="90488" tIns="44450" rIns="90488" bIns="44450">
            <a:spAutoFit/>
          </a:bodyPr>
          <a:lstStyle/>
          <a:p>
            <a:pPr algn="ctr" eaLnBrk="1" hangingPunct="1">
              <a:spcBef>
                <a:spcPct val="50000"/>
              </a:spcBef>
              <a:defRPr/>
            </a:pPr>
            <a:r>
              <a:rPr lang="en-US" sz="2400" b="1" dirty="0">
                <a:latin typeface="Arial" pitchFamily="34" charset="0"/>
                <a:ea typeface="MS PGothic" pitchFamily="34" charset="-128"/>
              </a:rPr>
              <a:t>Manufacturing Overhead </a:t>
            </a:r>
          </a:p>
        </p:txBody>
      </p:sp>
      <p:cxnSp>
        <p:nvCxnSpPr>
          <p:cNvPr id="29" name="Straight Arrow Connector 28">
            <a:extLst>
              <a:ext uri="{FF2B5EF4-FFF2-40B4-BE49-F238E27FC236}">
                <a16:creationId xmlns:a16="http://schemas.microsoft.com/office/drawing/2014/main" id="{69AF7CF0-632B-FDB3-0F3D-F62A669BF4C2}"/>
              </a:ext>
            </a:extLst>
          </p:cNvPr>
          <p:cNvCxnSpPr>
            <a:stCxn id="7" idx="2"/>
          </p:cNvCxnSpPr>
          <p:nvPr/>
        </p:nvCxnSpPr>
        <p:spPr>
          <a:xfrm flipH="1">
            <a:off x="7751764" y="2308226"/>
            <a:ext cx="955675" cy="830263"/>
          </a:xfrm>
          <a:prstGeom prst="straightConnector1">
            <a:avLst/>
          </a:prstGeom>
          <a:ln w="28575">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43687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008067" cy="523220"/>
          </a:xfrm>
          <a:prstGeom prst="rect">
            <a:avLst/>
          </a:prstGeom>
          <a:noFill/>
        </p:spPr>
        <p:txBody>
          <a:bodyPr wrap="square" rtlCol="0">
            <a:spAutoFit/>
          </a:bodyPr>
          <a:lstStyle/>
          <a:p>
            <a:r>
              <a:rPr lang="en-US" altLang="en-US" sz="2800" b="1" dirty="0">
                <a:solidFill>
                  <a:schemeClr val="bg1"/>
                </a:solidFill>
                <a:cs typeface="Arial" charset="0"/>
              </a:rPr>
              <a:t>Process Costing Computations: Key Concepts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5282E2DD-9AFA-348D-B712-085EBF5AA679}"/>
              </a:ext>
            </a:extLst>
          </p:cNvPr>
          <p:cNvSpPr txBox="1"/>
          <p:nvPr/>
        </p:nvSpPr>
        <p:spPr>
          <a:xfrm>
            <a:off x="1986138" y="1852091"/>
            <a:ext cx="7889700" cy="3108543"/>
          </a:xfrm>
          <a:prstGeom prst="rect">
            <a:avLst/>
          </a:prstGeom>
          <a:solidFill>
            <a:schemeClr val="accent4">
              <a:lumMod val="60000"/>
              <a:lumOff val="40000"/>
            </a:schemeClr>
          </a:solidFill>
          <a:ln>
            <a:solidFill>
              <a:schemeClr val="tx1"/>
            </a:solidFill>
          </a:ln>
        </p:spPr>
        <p:txBody>
          <a:bodyPr wrap="square">
            <a:spAutoFit/>
          </a:bodyPr>
          <a:lstStyle/>
          <a:p>
            <a:pPr algn="just">
              <a:defRPr/>
            </a:pPr>
            <a:r>
              <a:rPr lang="en-US" sz="2800" dirty="0">
                <a:ea typeface="MS PGothic" pitchFamily="34" charset="-128"/>
              </a:rPr>
              <a:t>In process costing, each department needs to calculate two numbers for financial reporting purposes—the cost of its ending work in process inventory and the cost of its completed units that were transferred to the next stage of the production process. The key to deriving these two numbers is calculating </a:t>
            </a:r>
            <a:r>
              <a:rPr lang="en-US" sz="2800" i="1" dirty="0">
                <a:ea typeface="MS PGothic" pitchFamily="34" charset="-128"/>
              </a:rPr>
              <a:t>unit costs </a:t>
            </a:r>
            <a:r>
              <a:rPr lang="en-US" sz="2800" dirty="0">
                <a:ea typeface="MS PGothic" pitchFamily="34" charset="-128"/>
              </a:rPr>
              <a:t>within each department. </a:t>
            </a:r>
          </a:p>
        </p:txBody>
      </p:sp>
    </p:spTree>
    <p:extLst>
      <p:ext uri="{BB962C8B-B14F-4D97-AF65-F5344CB8AC3E}">
        <p14:creationId xmlns:p14="http://schemas.microsoft.com/office/powerpoint/2010/main" val="2324473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008067" cy="523220"/>
          </a:xfrm>
          <a:prstGeom prst="rect">
            <a:avLst/>
          </a:prstGeom>
          <a:noFill/>
        </p:spPr>
        <p:txBody>
          <a:bodyPr wrap="square" rtlCol="0">
            <a:spAutoFit/>
          </a:bodyPr>
          <a:lstStyle/>
          <a:p>
            <a:r>
              <a:rPr lang="en-US" altLang="en-US" sz="2800" b="1" dirty="0">
                <a:solidFill>
                  <a:schemeClr val="bg1"/>
                </a:solidFill>
                <a:cs typeface="Arial" charset="0"/>
              </a:rPr>
              <a:t>Process Costing Computations: Key Concepts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B77C58-0410-90C1-9E65-26B7BA582986}"/>
              </a:ext>
            </a:extLst>
          </p:cNvPr>
          <p:cNvSpPr txBox="1"/>
          <p:nvPr/>
        </p:nvSpPr>
        <p:spPr>
          <a:xfrm>
            <a:off x="2316162" y="1764057"/>
            <a:ext cx="7559675" cy="3940175"/>
          </a:xfrm>
          <a:prstGeom prst="rect">
            <a:avLst/>
          </a:prstGeom>
          <a:solidFill>
            <a:schemeClr val="accent4">
              <a:lumMod val="60000"/>
              <a:lumOff val="40000"/>
            </a:schemeClr>
          </a:solidFill>
          <a:ln>
            <a:solidFill>
              <a:schemeClr val="tx1"/>
            </a:solidFill>
          </a:ln>
        </p:spPr>
        <p:txBody>
          <a:bodyPr>
            <a:spAutoFit/>
          </a:bodyPr>
          <a:lstStyle>
            <a:lvl1pPr>
              <a:defRPr>
                <a:solidFill>
                  <a:schemeClr val="tx1"/>
                </a:solidFill>
                <a:latin typeface="Arial" charset="0"/>
                <a:ea typeface="MS PGothic" pitchFamily="34" charset="-128"/>
              </a:defRPr>
            </a:lvl1pPr>
            <a:lvl2pPr marL="742950" indent="-285750">
              <a:defRPr>
                <a:solidFill>
                  <a:schemeClr val="tx1"/>
                </a:solidFill>
                <a:latin typeface="Arial" charset="0"/>
                <a:ea typeface="MS PGothic" pitchFamily="34" charset="-128"/>
              </a:defRPr>
            </a:lvl2pPr>
            <a:lvl3pPr marL="1143000" indent="-228600">
              <a:defRPr>
                <a:solidFill>
                  <a:schemeClr val="tx1"/>
                </a:solidFill>
                <a:latin typeface="Arial" charset="0"/>
                <a:ea typeface="MS PGothic" pitchFamily="34" charset="-128"/>
              </a:defRPr>
            </a:lvl3pPr>
            <a:lvl4pPr marL="1600200" indent="-228600">
              <a:defRPr>
                <a:solidFill>
                  <a:schemeClr val="tx1"/>
                </a:solidFill>
                <a:latin typeface="Arial" charset="0"/>
                <a:ea typeface="MS PGothic" pitchFamily="34" charset="-128"/>
              </a:defRPr>
            </a:lvl4pPr>
            <a:lvl5pPr marL="2057400" indent="-22860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pPr>
              <a:defRPr/>
            </a:pPr>
            <a:r>
              <a:rPr lang="en-US" altLang="en-US" sz="2500" dirty="0"/>
              <a:t>Characteristics of the weighted-average method:</a:t>
            </a:r>
          </a:p>
          <a:p>
            <a:pPr>
              <a:buFont typeface="Calibri Light" pitchFamily="34" charset="0"/>
              <a:buAutoNum type="alphaLcParenR"/>
              <a:defRPr/>
            </a:pPr>
            <a:r>
              <a:rPr lang="en-US" altLang="en-US" sz="2500" dirty="0"/>
              <a:t>This method makes no distinction between work done in the prior and current periods. It blends together units and costs from the prior and current periods.</a:t>
            </a:r>
          </a:p>
          <a:p>
            <a:pPr>
              <a:buFont typeface="Calibri Light" pitchFamily="34" charset="0"/>
              <a:buAutoNum type="alphaLcParenR"/>
              <a:defRPr/>
            </a:pPr>
            <a:r>
              <a:rPr lang="en-US" altLang="en-US" sz="2500" dirty="0"/>
              <a:t>The equivalent units of production for a department are the number of units transferred to the next department (or finished goods) plus the equivalent units in the department’s ending work in process inventory.</a:t>
            </a:r>
            <a:endParaRPr lang="en-US" altLang="en-US" sz="2500" dirty="0">
              <a:latin typeface="Calibri" pitchFamily="34" charset="0"/>
            </a:endParaRPr>
          </a:p>
        </p:txBody>
      </p:sp>
    </p:spTree>
    <p:extLst>
      <p:ext uri="{BB962C8B-B14F-4D97-AF65-F5344CB8AC3E}">
        <p14:creationId xmlns:p14="http://schemas.microsoft.com/office/powerpoint/2010/main" val="1322453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2">
            <a:extLst>
              <a:ext uri="{FF2B5EF4-FFF2-40B4-BE49-F238E27FC236}">
                <a16:creationId xmlns:a16="http://schemas.microsoft.com/office/drawing/2014/main" id="{D24B7AAF-C891-FC6F-2D95-BB13DCF712AE}"/>
              </a:ext>
            </a:extLst>
          </p:cNvPr>
          <p:cNvSpPr txBox="1">
            <a:spLocks noChangeArrowheads="1"/>
          </p:cNvSpPr>
          <p:nvPr/>
        </p:nvSpPr>
        <p:spPr bwMode="auto">
          <a:xfrm>
            <a:off x="2201947" y="1925026"/>
            <a:ext cx="7559675" cy="2124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r>
              <a:rPr lang="en-US" altLang="en-US" sz="3600" dirty="0">
                <a:solidFill>
                  <a:srgbClr val="FF0000"/>
                </a:solidFill>
                <a:latin typeface="Calibri" charset="0"/>
              </a:rPr>
              <a:t>Conversion Costs</a:t>
            </a:r>
          </a:p>
          <a:p>
            <a:r>
              <a:rPr lang="en-US" altLang="en-US" sz="3200" dirty="0"/>
              <a:t>Direct labor costs are often small in comparison to the other product costs in process cost systems.</a:t>
            </a:r>
            <a:endParaRPr lang="en-US" altLang="en-US" sz="3600" dirty="0">
              <a:solidFill>
                <a:srgbClr val="2E663E"/>
              </a:solidFill>
              <a:latin typeface="Calibri" charset="0"/>
            </a:endParaRPr>
          </a:p>
        </p:txBody>
      </p:sp>
      <p:sp>
        <p:nvSpPr>
          <p:cNvPr id="8" name="TextBox 7">
            <a:extLst>
              <a:ext uri="{FF2B5EF4-FFF2-40B4-BE49-F238E27FC236}">
                <a16:creationId xmlns:a16="http://schemas.microsoft.com/office/drawing/2014/main" id="{5C767DDE-A947-D7AF-9BD9-7E09AD518616}"/>
              </a:ext>
            </a:extLst>
          </p:cNvPr>
          <p:cNvSpPr txBox="1"/>
          <p:nvPr/>
        </p:nvSpPr>
        <p:spPr>
          <a:xfrm>
            <a:off x="1986137" y="437584"/>
            <a:ext cx="7008067" cy="523220"/>
          </a:xfrm>
          <a:prstGeom prst="rect">
            <a:avLst/>
          </a:prstGeom>
          <a:noFill/>
        </p:spPr>
        <p:txBody>
          <a:bodyPr wrap="square" rtlCol="0">
            <a:spAutoFit/>
          </a:bodyPr>
          <a:lstStyle/>
          <a:p>
            <a:r>
              <a:rPr lang="en-US" altLang="en-US" sz="2800" b="1" dirty="0">
                <a:solidFill>
                  <a:schemeClr val="bg1"/>
                </a:solidFill>
                <a:cs typeface="Arial" charset="0"/>
              </a:rPr>
              <a:t>Process Costing Computations: Key Concepts</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67556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802187"/>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2">
            <a:extLst>
              <a:ext uri="{FF2B5EF4-FFF2-40B4-BE49-F238E27FC236}">
                <a16:creationId xmlns:a16="http://schemas.microsoft.com/office/drawing/2014/main" id="{F82D777A-317D-169C-1E58-72DD6AE5E1A6}"/>
              </a:ext>
            </a:extLst>
          </p:cNvPr>
          <p:cNvSpPr txBox="1">
            <a:spLocks noChangeArrowheads="1"/>
          </p:cNvSpPr>
          <p:nvPr/>
        </p:nvSpPr>
        <p:spPr bwMode="auto">
          <a:xfrm>
            <a:off x="1981200" y="1749210"/>
            <a:ext cx="8229600" cy="1016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r>
              <a:rPr lang="en-US" altLang="en-US" sz="2000" dirty="0"/>
              <a:t>Therefore, direct labor and manufacturing overhead are often combined into one classification of product cost called conversion costs. </a:t>
            </a:r>
          </a:p>
          <a:p>
            <a:r>
              <a:rPr lang="en-US" altLang="en-US" sz="2000" dirty="0"/>
              <a:t>The example combines these costs:</a:t>
            </a:r>
            <a:endParaRPr lang="en-US" altLang="en-US" sz="3600" dirty="0">
              <a:solidFill>
                <a:srgbClr val="2E663E"/>
              </a:solidFill>
              <a:latin typeface="Calibri" charset="0"/>
            </a:endParaRPr>
          </a:p>
        </p:txBody>
      </p:sp>
      <p:sp>
        <p:nvSpPr>
          <p:cNvPr id="7" name="Line 11">
            <a:extLst>
              <a:ext uri="{FF2B5EF4-FFF2-40B4-BE49-F238E27FC236}">
                <a16:creationId xmlns:a16="http://schemas.microsoft.com/office/drawing/2014/main" id="{ACFF1E3C-FEA7-27AD-4572-B686D2CC8EE5}"/>
              </a:ext>
            </a:extLst>
          </p:cNvPr>
          <p:cNvSpPr>
            <a:spLocks noChangeShapeType="1"/>
          </p:cNvSpPr>
          <p:nvPr/>
        </p:nvSpPr>
        <p:spPr bwMode="auto">
          <a:xfrm flipV="1">
            <a:off x="5535613" y="3700463"/>
            <a:ext cx="0" cy="2235200"/>
          </a:xfrm>
          <a:prstGeom prst="line">
            <a:avLst/>
          </a:prstGeom>
          <a:noFill/>
          <a:ln w="127000">
            <a:solidFill>
              <a:srgbClr val="009900"/>
            </a:solidFill>
            <a:round/>
            <a:headEnd/>
            <a:tailEnd/>
          </a:ln>
          <a:extLst>
            <a:ext uri="{909E8E84-426E-40dd-AFC4-6F175D3DCCD1}">
              <a14:hiddenFill xmlns:a14="http://schemas.microsoft.com/office/drawing/2010/main" xmlns="">
                <a:noFill/>
              </a14:hiddenFill>
            </a:ext>
          </a:extLst>
        </p:spPr>
        <p:txBody>
          <a:bodyPr wrap="none" anchor="ctr"/>
          <a:lstStyle/>
          <a:p>
            <a:endParaRPr lang="en-US"/>
          </a:p>
        </p:txBody>
      </p:sp>
      <p:sp>
        <p:nvSpPr>
          <p:cNvPr id="8" name="Line 3">
            <a:extLst>
              <a:ext uri="{FF2B5EF4-FFF2-40B4-BE49-F238E27FC236}">
                <a16:creationId xmlns:a16="http://schemas.microsoft.com/office/drawing/2014/main" id="{2283E297-F212-FC4C-A66A-4F59F1EF1C3F}"/>
              </a:ext>
            </a:extLst>
          </p:cNvPr>
          <p:cNvSpPr>
            <a:spLocks noChangeShapeType="1"/>
          </p:cNvSpPr>
          <p:nvPr/>
        </p:nvSpPr>
        <p:spPr bwMode="auto">
          <a:xfrm>
            <a:off x="3594100" y="3141663"/>
            <a:ext cx="0" cy="2794000"/>
          </a:xfrm>
          <a:prstGeom prst="line">
            <a:avLst/>
          </a:prstGeom>
          <a:noFill/>
          <a:ln w="25400">
            <a:solidFill>
              <a:schemeClr val="tx1"/>
            </a:solidFill>
            <a:round/>
            <a:headEnd/>
            <a:tailEnd/>
          </a:ln>
          <a:extLst>
            <a:ext uri="{909E8E84-426E-40dd-AFC4-6F175D3DCCD1}">
              <a14:hiddenFill xmlns:a14="http://schemas.microsoft.com/office/drawing/2010/main" xmlns="">
                <a:noFill/>
              </a14:hiddenFill>
            </a:ext>
          </a:extLst>
        </p:spPr>
        <p:txBody>
          <a:bodyPr wrap="none" anchor="ctr"/>
          <a:lstStyle/>
          <a:p>
            <a:endParaRPr lang="en-US"/>
          </a:p>
        </p:txBody>
      </p:sp>
      <p:sp>
        <p:nvSpPr>
          <p:cNvPr id="9" name="Line 4">
            <a:extLst>
              <a:ext uri="{FF2B5EF4-FFF2-40B4-BE49-F238E27FC236}">
                <a16:creationId xmlns:a16="http://schemas.microsoft.com/office/drawing/2014/main" id="{9560E2CD-7983-7B18-EE74-933A289BD309}"/>
              </a:ext>
            </a:extLst>
          </p:cNvPr>
          <p:cNvSpPr>
            <a:spLocks noChangeShapeType="1"/>
          </p:cNvSpPr>
          <p:nvPr/>
        </p:nvSpPr>
        <p:spPr bwMode="auto">
          <a:xfrm>
            <a:off x="3594100" y="5922963"/>
            <a:ext cx="3784600" cy="0"/>
          </a:xfrm>
          <a:prstGeom prst="line">
            <a:avLst/>
          </a:prstGeom>
          <a:noFill/>
          <a:ln w="25400">
            <a:solidFill>
              <a:schemeClr val="tx1"/>
            </a:solidFill>
            <a:round/>
            <a:headEnd/>
            <a:tailEnd/>
          </a:ln>
          <a:extLst>
            <a:ext uri="{909E8E84-426E-40dd-AFC4-6F175D3DCCD1}">
              <a14:hiddenFill xmlns:a14="http://schemas.microsoft.com/office/drawing/2010/main" xmlns="">
                <a:noFill/>
              </a14:hiddenFill>
            </a:ext>
          </a:extLst>
        </p:spPr>
        <p:txBody>
          <a:bodyPr wrap="none" anchor="ctr"/>
          <a:lstStyle/>
          <a:p>
            <a:endParaRPr lang="en-US"/>
          </a:p>
        </p:txBody>
      </p:sp>
      <p:sp>
        <p:nvSpPr>
          <p:cNvPr id="11" name="Rectangle 6">
            <a:extLst>
              <a:ext uri="{FF2B5EF4-FFF2-40B4-BE49-F238E27FC236}">
                <a16:creationId xmlns:a16="http://schemas.microsoft.com/office/drawing/2014/main" id="{78683298-529A-F542-DF35-2BE8A9781675}"/>
              </a:ext>
            </a:extLst>
          </p:cNvPr>
          <p:cNvSpPr>
            <a:spLocks noChangeArrowheads="1"/>
          </p:cNvSpPr>
          <p:nvPr/>
        </p:nvSpPr>
        <p:spPr bwMode="auto">
          <a:xfrm rot="-5400000">
            <a:off x="2166276" y="4259900"/>
            <a:ext cx="2290500" cy="459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lIns="90488" tIns="44450" rIns="90488" bIns="44450">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eaLnBrk="1" hangingPunct="1"/>
            <a:r>
              <a:rPr lang="en-US" altLang="en-US" sz="2400" b="1"/>
              <a:t>Dollar Amount</a:t>
            </a:r>
          </a:p>
        </p:txBody>
      </p:sp>
      <p:sp>
        <p:nvSpPr>
          <p:cNvPr id="12" name="Line 7">
            <a:extLst>
              <a:ext uri="{FF2B5EF4-FFF2-40B4-BE49-F238E27FC236}">
                <a16:creationId xmlns:a16="http://schemas.microsoft.com/office/drawing/2014/main" id="{81BD3519-7E16-B764-B0FE-2AADE493C15D}"/>
              </a:ext>
            </a:extLst>
          </p:cNvPr>
          <p:cNvSpPr>
            <a:spLocks noChangeShapeType="1"/>
          </p:cNvSpPr>
          <p:nvPr/>
        </p:nvSpPr>
        <p:spPr bwMode="auto">
          <a:xfrm flipV="1">
            <a:off x="6983413" y="3987800"/>
            <a:ext cx="0" cy="584200"/>
          </a:xfrm>
          <a:prstGeom prst="line">
            <a:avLst/>
          </a:prstGeom>
          <a:noFill/>
          <a:ln w="127000">
            <a:solidFill>
              <a:srgbClr val="FF0000"/>
            </a:solidFill>
            <a:round/>
            <a:headEnd/>
            <a:tailEnd/>
          </a:ln>
          <a:extLst>
            <a:ext uri="{909E8E84-426E-40dd-AFC4-6F175D3DCCD1}">
              <a14:hiddenFill xmlns:a14="http://schemas.microsoft.com/office/drawing/2010/main" xmlns="">
                <a:noFill/>
              </a14:hiddenFill>
            </a:ext>
          </a:extLst>
        </p:spPr>
        <p:txBody>
          <a:bodyPr wrap="none" anchor="ctr"/>
          <a:lstStyle/>
          <a:p>
            <a:endParaRPr lang="en-US"/>
          </a:p>
        </p:txBody>
      </p:sp>
      <p:sp>
        <p:nvSpPr>
          <p:cNvPr id="13" name="Line 8">
            <a:extLst>
              <a:ext uri="{FF2B5EF4-FFF2-40B4-BE49-F238E27FC236}">
                <a16:creationId xmlns:a16="http://schemas.microsoft.com/office/drawing/2014/main" id="{49DBB3B1-7F5E-4F8B-4B0F-94216D9EF613}"/>
              </a:ext>
            </a:extLst>
          </p:cNvPr>
          <p:cNvSpPr>
            <a:spLocks noChangeShapeType="1"/>
          </p:cNvSpPr>
          <p:nvPr/>
        </p:nvSpPr>
        <p:spPr bwMode="auto">
          <a:xfrm flipV="1">
            <a:off x="6983413" y="4572001"/>
            <a:ext cx="0" cy="1363663"/>
          </a:xfrm>
          <a:prstGeom prst="line">
            <a:avLst/>
          </a:prstGeom>
          <a:noFill/>
          <a:ln w="127000">
            <a:solidFill>
              <a:srgbClr val="0000CC"/>
            </a:solidFill>
            <a:round/>
            <a:headEnd/>
            <a:tailEnd/>
          </a:ln>
          <a:extLst>
            <a:ext uri="{909E8E84-426E-40dd-AFC4-6F175D3DCCD1}">
              <a14:hiddenFill xmlns:a14="http://schemas.microsoft.com/office/drawing/2010/main" xmlns="">
                <a:noFill/>
              </a14:hiddenFill>
            </a:ext>
          </a:extLst>
        </p:spPr>
        <p:txBody>
          <a:bodyPr wrap="none" anchor="ctr"/>
          <a:lstStyle/>
          <a:p>
            <a:endParaRPr lang="en-US"/>
          </a:p>
        </p:txBody>
      </p:sp>
      <p:sp>
        <p:nvSpPr>
          <p:cNvPr id="14" name="Rectangle 9">
            <a:extLst>
              <a:ext uri="{FF2B5EF4-FFF2-40B4-BE49-F238E27FC236}">
                <a16:creationId xmlns:a16="http://schemas.microsoft.com/office/drawing/2014/main" id="{B2ADC2B4-C7C6-E8E5-B6D7-20366B23FBC4}"/>
              </a:ext>
            </a:extLst>
          </p:cNvPr>
          <p:cNvSpPr>
            <a:spLocks noChangeArrowheads="1"/>
          </p:cNvSpPr>
          <p:nvPr/>
        </p:nvSpPr>
        <p:spPr bwMode="auto">
          <a:xfrm>
            <a:off x="6061075" y="3463926"/>
            <a:ext cx="1874838" cy="422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lIns="90488" tIns="44450" rIns="90488" bIns="44450">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algn="ctr" eaLnBrk="1" hangingPunct="1">
              <a:lnSpc>
                <a:spcPct val="90000"/>
              </a:lnSpc>
            </a:pPr>
            <a:r>
              <a:rPr lang="en-US" altLang="en-US" sz="2400" b="1">
                <a:solidFill>
                  <a:srgbClr val="FF0000"/>
                </a:solidFill>
              </a:rPr>
              <a:t>Con</a:t>
            </a:r>
            <a:r>
              <a:rPr lang="en-US" altLang="en-US" sz="2400" b="1">
                <a:solidFill>
                  <a:srgbClr val="3333FF"/>
                </a:solidFill>
              </a:rPr>
              <a:t>version</a:t>
            </a:r>
          </a:p>
        </p:txBody>
      </p:sp>
      <p:sp>
        <p:nvSpPr>
          <p:cNvPr id="15" name="Rectangle 12">
            <a:extLst>
              <a:ext uri="{FF2B5EF4-FFF2-40B4-BE49-F238E27FC236}">
                <a16:creationId xmlns:a16="http://schemas.microsoft.com/office/drawing/2014/main" id="{55E6A883-B0E0-FD12-1D3D-3931578F9469}"/>
              </a:ext>
            </a:extLst>
          </p:cNvPr>
          <p:cNvSpPr>
            <a:spLocks noChangeArrowheads="1"/>
          </p:cNvSpPr>
          <p:nvPr/>
        </p:nvSpPr>
        <p:spPr bwMode="auto">
          <a:xfrm>
            <a:off x="4777385" y="2835275"/>
            <a:ext cx="1518045" cy="7545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lIns="90488" tIns="44450" rIns="90488" bIns="44450">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algn="ctr" eaLnBrk="1" hangingPunct="1">
              <a:lnSpc>
                <a:spcPct val="90000"/>
              </a:lnSpc>
            </a:pPr>
            <a:r>
              <a:rPr lang="en-US" altLang="en-US" sz="2400" b="1">
                <a:solidFill>
                  <a:srgbClr val="009900"/>
                </a:solidFill>
              </a:rPr>
              <a:t>Direct</a:t>
            </a:r>
            <a:br>
              <a:rPr lang="en-US" altLang="en-US" sz="2400" b="1">
                <a:solidFill>
                  <a:srgbClr val="009900"/>
                </a:solidFill>
              </a:rPr>
            </a:br>
            <a:r>
              <a:rPr lang="en-US" altLang="en-US" sz="2400" b="1">
                <a:solidFill>
                  <a:srgbClr val="009900"/>
                </a:solidFill>
              </a:rPr>
              <a:t>Materials</a:t>
            </a:r>
          </a:p>
        </p:txBody>
      </p:sp>
      <p:grpSp>
        <p:nvGrpSpPr>
          <p:cNvPr id="16" name="Group 24">
            <a:extLst>
              <a:ext uri="{FF2B5EF4-FFF2-40B4-BE49-F238E27FC236}">
                <a16:creationId xmlns:a16="http://schemas.microsoft.com/office/drawing/2014/main" id="{83AE4908-61A1-6E0D-F9E2-2FBE38C53D0A}"/>
              </a:ext>
            </a:extLst>
          </p:cNvPr>
          <p:cNvGrpSpPr>
            <a:grpSpLocks/>
          </p:cNvGrpSpPr>
          <p:nvPr/>
        </p:nvGrpSpPr>
        <p:grpSpPr bwMode="auto">
          <a:xfrm>
            <a:off x="3990975" y="4572000"/>
            <a:ext cx="1055688" cy="1339850"/>
            <a:chOff x="1135062" y="3733800"/>
            <a:chExt cx="1056380" cy="1339850"/>
          </a:xfrm>
        </p:grpSpPr>
        <p:sp>
          <p:nvSpPr>
            <p:cNvPr id="17" name="Line 10">
              <a:extLst>
                <a:ext uri="{FF2B5EF4-FFF2-40B4-BE49-F238E27FC236}">
                  <a16:creationId xmlns:a16="http://schemas.microsoft.com/office/drawing/2014/main" id="{46E975A5-EDBD-BD31-F699-13EA380D8221}"/>
                </a:ext>
              </a:extLst>
            </p:cNvPr>
            <p:cNvSpPr>
              <a:spLocks noChangeShapeType="1"/>
            </p:cNvSpPr>
            <p:nvPr/>
          </p:nvSpPr>
          <p:spPr bwMode="auto">
            <a:xfrm flipV="1">
              <a:off x="1649749" y="4489450"/>
              <a:ext cx="0" cy="584200"/>
            </a:xfrm>
            <a:prstGeom prst="line">
              <a:avLst/>
            </a:prstGeom>
            <a:noFill/>
            <a:ln w="127000">
              <a:solidFill>
                <a:schemeClr val="bg1">
                  <a:lumMod val="65000"/>
                </a:schemeClr>
              </a:solidFill>
              <a:round/>
              <a:headEnd/>
              <a:tailEnd/>
            </a:ln>
          </p:spPr>
          <p:txBody>
            <a:bodyPr wrap="none" anchor="ctr"/>
            <a:lstStyle/>
            <a:p>
              <a:pPr>
                <a:defRPr/>
              </a:pPr>
              <a:endParaRPr lang="en-US" dirty="0">
                <a:solidFill>
                  <a:schemeClr val="bg1">
                    <a:lumMod val="50000"/>
                  </a:schemeClr>
                </a:solidFill>
                <a:latin typeface="Arial" pitchFamily="34" charset="0"/>
                <a:ea typeface="MS PGothic" pitchFamily="34" charset="-128"/>
              </a:endParaRPr>
            </a:p>
          </p:txBody>
        </p:sp>
        <p:sp>
          <p:nvSpPr>
            <p:cNvPr id="18" name="Rectangle 11">
              <a:extLst>
                <a:ext uri="{FF2B5EF4-FFF2-40B4-BE49-F238E27FC236}">
                  <a16:creationId xmlns:a16="http://schemas.microsoft.com/office/drawing/2014/main" id="{F7E997C0-3C44-C816-07D7-AF1D876FC98C}"/>
                </a:ext>
              </a:extLst>
            </p:cNvPr>
            <p:cNvSpPr>
              <a:spLocks noChangeArrowheads="1"/>
            </p:cNvSpPr>
            <p:nvPr/>
          </p:nvSpPr>
          <p:spPr bwMode="auto">
            <a:xfrm>
              <a:off x="1135062" y="3733800"/>
              <a:ext cx="1056380" cy="754063"/>
            </a:xfrm>
            <a:prstGeom prst="rect">
              <a:avLst/>
            </a:prstGeom>
            <a:noFill/>
            <a:ln w="12700">
              <a:solidFill>
                <a:srgbClr val="FFCCFF"/>
              </a:solidFill>
              <a:miter lim="800000"/>
              <a:headEnd/>
              <a:tailEnd/>
            </a:ln>
          </p:spPr>
          <p:txBody>
            <a:bodyPr wrap="none" lIns="90488" tIns="44450" rIns="90488" bIns="44450">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ctr" eaLnBrk="1" hangingPunct="1">
                <a:lnSpc>
                  <a:spcPct val="90000"/>
                </a:lnSpc>
                <a:defRPr/>
              </a:pPr>
              <a:r>
                <a:rPr lang="en-US" altLang="en-US" sz="2400" b="1" dirty="0">
                  <a:solidFill>
                    <a:schemeClr val="bg1">
                      <a:lumMod val="50000"/>
                    </a:schemeClr>
                  </a:solidFill>
                </a:rPr>
                <a:t>Direct</a:t>
              </a:r>
              <a:br>
                <a:rPr lang="en-US" altLang="en-US" sz="2400" b="1" dirty="0">
                  <a:solidFill>
                    <a:schemeClr val="bg1">
                      <a:lumMod val="50000"/>
                    </a:schemeClr>
                  </a:solidFill>
                </a:rPr>
              </a:br>
              <a:r>
                <a:rPr lang="en-US" altLang="en-US" sz="2400" b="1" dirty="0">
                  <a:solidFill>
                    <a:schemeClr val="bg1">
                      <a:lumMod val="50000"/>
                    </a:schemeClr>
                  </a:solidFill>
                </a:rPr>
                <a:t>Labor</a:t>
              </a:r>
            </a:p>
          </p:txBody>
        </p:sp>
      </p:grpSp>
      <p:sp>
        <p:nvSpPr>
          <p:cNvPr id="19" name="Rectangle 11">
            <a:extLst>
              <a:ext uri="{FF2B5EF4-FFF2-40B4-BE49-F238E27FC236}">
                <a16:creationId xmlns:a16="http://schemas.microsoft.com/office/drawing/2014/main" id="{8319A2D6-5A5D-09A6-F988-CDB94694E845}"/>
              </a:ext>
            </a:extLst>
          </p:cNvPr>
          <p:cNvSpPr>
            <a:spLocks noChangeArrowheads="1"/>
          </p:cNvSpPr>
          <p:nvPr/>
        </p:nvSpPr>
        <p:spPr bwMode="auto">
          <a:xfrm>
            <a:off x="7243764" y="4129088"/>
            <a:ext cx="1824037" cy="3667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lIns="90488" tIns="44450" rIns="90488" bIns="44450">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algn="ctr" eaLnBrk="1" hangingPunct="1">
              <a:lnSpc>
                <a:spcPct val="90000"/>
              </a:lnSpc>
            </a:pPr>
            <a:r>
              <a:rPr lang="en-US" altLang="en-US" sz="2000" b="1">
                <a:solidFill>
                  <a:srgbClr val="FF0000"/>
                </a:solidFill>
              </a:rPr>
              <a:t>Direct Labor</a:t>
            </a:r>
          </a:p>
        </p:txBody>
      </p:sp>
      <p:cxnSp>
        <p:nvCxnSpPr>
          <p:cNvPr id="20" name="Connector: Curved 22">
            <a:extLst>
              <a:ext uri="{FF2B5EF4-FFF2-40B4-BE49-F238E27FC236}">
                <a16:creationId xmlns:a16="http://schemas.microsoft.com/office/drawing/2014/main" id="{95B31C38-35B7-3B20-85A4-DEE7491A0FF4}"/>
              </a:ext>
            </a:extLst>
          </p:cNvPr>
          <p:cNvCxnSpPr>
            <a:stCxn id="18" idx="0"/>
            <a:endCxn id="14" idx="0"/>
          </p:cNvCxnSpPr>
          <p:nvPr/>
        </p:nvCxnSpPr>
        <p:spPr>
          <a:xfrm rot="5400000" flipH="1" flipV="1">
            <a:off x="5205414" y="2778126"/>
            <a:ext cx="1173338" cy="2471701"/>
          </a:xfrm>
          <a:prstGeom prst="curvedConnector3">
            <a:avLst>
              <a:gd name="adj1" fmla="val 119483"/>
            </a:avLst>
          </a:prstGeom>
          <a:ln w="28575">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21165216-DAB2-0705-E704-3108F31FD256}"/>
              </a:ext>
            </a:extLst>
          </p:cNvPr>
          <p:cNvSpPr txBox="1"/>
          <p:nvPr/>
        </p:nvSpPr>
        <p:spPr>
          <a:xfrm>
            <a:off x="1779854" y="581681"/>
            <a:ext cx="7008067" cy="523220"/>
          </a:xfrm>
          <a:prstGeom prst="rect">
            <a:avLst/>
          </a:prstGeom>
          <a:noFill/>
        </p:spPr>
        <p:txBody>
          <a:bodyPr wrap="square" rtlCol="0">
            <a:spAutoFit/>
          </a:bodyPr>
          <a:lstStyle/>
          <a:p>
            <a:r>
              <a:rPr lang="en-US" altLang="en-US" sz="2800" b="1" dirty="0">
                <a:solidFill>
                  <a:schemeClr val="bg1"/>
                </a:solidFill>
                <a:cs typeface="Arial" charset="0"/>
              </a:rPr>
              <a:t>Process Costing Computations: Key Concepts</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70179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4">
            <a:extLst>
              <a:ext uri="{FF2B5EF4-FFF2-40B4-BE49-F238E27FC236}">
                <a16:creationId xmlns:a16="http://schemas.microsoft.com/office/drawing/2014/main" id="{BC5981FA-BC34-7FE9-6C88-114CEAF8C892}"/>
              </a:ext>
            </a:extLst>
          </p:cNvPr>
          <p:cNvSpPr txBox="1">
            <a:spLocks noChangeArrowheads="1"/>
          </p:cNvSpPr>
          <p:nvPr/>
        </p:nvSpPr>
        <p:spPr bwMode="auto">
          <a:xfrm>
            <a:off x="2108332" y="1732431"/>
            <a:ext cx="7559675" cy="38465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r>
              <a:rPr lang="en-US" altLang="en-US" sz="2800" dirty="0">
                <a:solidFill>
                  <a:srgbClr val="FF0000"/>
                </a:solidFill>
                <a:latin typeface="Calibri" charset="0"/>
              </a:rPr>
              <a:t>Key Concept: Equivalent Units</a:t>
            </a:r>
          </a:p>
          <a:p>
            <a:pPr>
              <a:buFont typeface="Calibri Light" charset="0"/>
              <a:buAutoNum type="alphaLcParenR"/>
            </a:pPr>
            <a:r>
              <a:rPr lang="en-US" altLang="en-US" sz="2400" dirty="0">
                <a:latin typeface="Calibri" charset="0"/>
              </a:rPr>
              <a:t>Equivalent units </a:t>
            </a:r>
            <a:r>
              <a:rPr lang="en-US" altLang="en-US" sz="2400" dirty="0">
                <a:latin typeface="Calibri" charset="0"/>
                <a:sym typeface="Symbol" charset="2"/>
              </a:rPr>
              <a:t></a:t>
            </a:r>
            <a:r>
              <a:rPr lang="en-US" altLang="en-US" sz="2400" dirty="0">
                <a:latin typeface="Calibri" charset="0"/>
              </a:rPr>
              <a:t> Defined as the product of the number of partially completed units and the percentage completion of those units.</a:t>
            </a:r>
          </a:p>
          <a:p>
            <a:pPr>
              <a:buFont typeface="Calibri Light" charset="0"/>
              <a:buAutoNum type="alphaLcParenR"/>
            </a:pPr>
            <a:r>
              <a:rPr lang="en-US" altLang="en-US" sz="2400" dirty="0">
                <a:latin typeface="Calibri" charset="0"/>
              </a:rPr>
              <a:t>Equivalent units need to be calculated because a department usually has some partially completed units in its beginning and ending inventories. These partially completed units complicate the determination of a department’s output for a given period, and the unit cost that should be assigned to that output.</a:t>
            </a:r>
            <a:endParaRPr lang="en-US" altLang="en-US" sz="2800" dirty="0">
              <a:solidFill>
                <a:srgbClr val="2E663E"/>
              </a:solidFill>
              <a:latin typeface="Calibri" charset="0"/>
            </a:endParaRPr>
          </a:p>
        </p:txBody>
      </p:sp>
      <p:sp>
        <p:nvSpPr>
          <p:cNvPr id="8" name="TextBox 7">
            <a:extLst>
              <a:ext uri="{FF2B5EF4-FFF2-40B4-BE49-F238E27FC236}">
                <a16:creationId xmlns:a16="http://schemas.microsoft.com/office/drawing/2014/main" id="{3AFE5A6C-629A-1993-EE88-E3032C91EA1D}"/>
              </a:ext>
            </a:extLst>
          </p:cNvPr>
          <p:cNvSpPr txBox="1"/>
          <p:nvPr/>
        </p:nvSpPr>
        <p:spPr>
          <a:xfrm>
            <a:off x="1779854" y="581681"/>
            <a:ext cx="7008067" cy="523220"/>
          </a:xfrm>
          <a:prstGeom prst="rect">
            <a:avLst/>
          </a:prstGeom>
          <a:noFill/>
        </p:spPr>
        <p:txBody>
          <a:bodyPr wrap="square" rtlCol="0">
            <a:spAutoFit/>
          </a:bodyPr>
          <a:lstStyle/>
          <a:p>
            <a:r>
              <a:rPr lang="en-US" altLang="en-US" sz="2800" b="1" dirty="0">
                <a:solidFill>
                  <a:schemeClr val="bg1"/>
                </a:solidFill>
                <a:cs typeface="Arial" charset="0"/>
              </a:rPr>
              <a:t>Process Costing Computations: Key Concepts</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53955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DC01CB5B-84F0-BF11-2DF3-07BFE2431DAC}"/>
              </a:ext>
            </a:extLst>
          </p:cNvPr>
          <p:cNvSpPr txBox="1"/>
          <p:nvPr/>
        </p:nvSpPr>
        <p:spPr>
          <a:xfrm>
            <a:off x="1779854" y="581681"/>
            <a:ext cx="7008067" cy="523220"/>
          </a:xfrm>
          <a:prstGeom prst="rect">
            <a:avLst/>
          </a:prstGeom>
          <a:noFill/>
        </p:spPr>
        <p:txBody>
          <a:bodyPr wrap="square" rtlCol="0">
            <a:spAutoFit/>
          </a:bodyPr>
          <a:lstStyle/>
          <a:p>
            <a:pPr>
              <a:defRPr/>
            </a:pPr>
            <a:r>
              <a:rPr lang="en-US" altLang="en-US" sz="2800" b="1" dirty="0">
                <a:solidFill>
                  <a:schemeClr val="bg1"/>
                </a:solidFill>
              </a:rPr>
              <a:t>Calculating Equivalent Units</a:t>
            </a:r>
          </a:p>
        </p:txBody>
      </p:sp>
      <p:sp>
        <p:nvSpPr>
          <p:cNvPr id="4" name="Rectangle 2">
            <a:extLst>
              <a:ext uri="{FF2B5EF4-FFF2-40B4-BE49-F238E27FC236}">
                <a16:creationId xmlns:a16="http://schemas.microsoft.com/office/drawing/2014/main" id="{F905DD38-D082-FDD0-1CDD-BA9D0AD54CFC}"/>
              </a:ext>
            </a:extLst>
          </p:cNvPr>
          <p:cNvSpPr txBox="1">
            <a:spLocks noChangeArrowheads="1"/>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endParaRPr lang="en-US" altLang="en-US" dirty="0"/>
          </a:p>
        </p:txBody>
      </p:sp>
      <p:pic>
        <p:nvPicPr>
          <p:cNvPr id="9" name="Picture 8">
            <a:extLst>
              <a:ext uri="{FF2B5EF4-FFF2-40B4-BE49-F238E27FC236}">
                <a16:creationId xmlns:a16="http://schemas.microsoft.com/office/drawing/2014/main" id="{0F811FD4-A102-108F-91C7-0DF812E62DFC}"/>
              </a:ext>
            </a:extLst>
          </p:cNvPr>
          <p:cNvPicPr>
            <a:picLocks noChangeAspect="1"/>
          </p:cNvPicPr>
          <p:nvPr/>
        </p:nvPicPr>
        <p:blipFill>
          <a:blip r:embed="rId8"/>
          <a:stretch>
            <a:fillRect/>
          </a:stretch>
        </p:blipFill>
        <p:spPr>
          <a:xfrm>
            <a:off x="2133601" y="1600200"/>
            <a:ext cx="7978775" cy="457200"/>
          </a:xfrm>
          <a:prstGeom prst="rect">
            <a:avLst/>
          </a:prstGeom>
          <a:ln w="28575">
            <a:solidFill>
              <a:schemeClr val="tx2">
                <a:lumMod val="75000"/>
              </a:schemeClr>
            </a:solidFill>
          </a:ln>
        </p:spPr>
      </p:pic>
      <p:sp>
        <p:nvSpPr>
          <p:cNvPr id="11" name="TextBox 10">
            <a:extLst>
              <a:ext uri="{FF2B5EF4-FFF2-40B4-BE49-F238E27FC236}">
                <a16:creationId xmlns:a16="http://schemas.microsoft.com/office/drawing/2014/main" id="{7F13AAED-B4D0-747B-927F-2C407092B39C}"/>
              </a:ext>
            </a:extLst>
          </p:cNvPr>
          <p:cNvSpPr txBox="1"/>
          <p:nvPr/>
        </p:nvSpPr>
        <p:spPr>
          <a:xfrm>
            <a:off x="2133601" y="2209800"/>
            <a:ext cx="7978775" cy="1784350"/>
          </a:xfrm>
          <a:prstGeom prst="rect">
            <a:avLst/>
          </a:prstGeom>
          <a:noFill/>
        </p:spPr>
        <p:txBody>
          <a:bodyPr>
            <a:spAutoFit/>
          </a:bodyPr>
          <a:lstStyle/>
          <a:p>
            <a:pPr>
              <a:defRPr/>
            </a:pPr>
            <a:r>
              <a:rPr lang="en-US" sz="2200" b="1" dirty="0">
                <a:ea typeface="MS PGothic" pitchFamily="34" charset="-128"/>
              </a:rPr>
              <a:t>Equivalent units </a:t>
            </a:r>
            <a:r>
              <a:rPr lang="en-US" sz="2200" dirty="0">
                <a:ea typeface="MS PGothic" pitchFamily="34" charset="-128"/>
              </a:rPr>
              <a:t>is the product of the number of partially completed units and the percentage completion of those units with respect to the processing in the department. The equivalent units is the number of complete units that could have been obtained from the materials and effort that went into the partially complete units. </a:t>
            </a:r>
          </a:p>
        </p:txBody>
      </p:sp>
      <p:sp>
        <p:nvSpPr>
          <p:cNvPr id="12" name="TextBox 11">
            <a:extLst>
              <a:ext uri="{FF2B5EF4-FFF2-40B4-BE49-F238E27FC236}">
                <a16:creationId xmlns:a16="http://schemas.microsoft.com/office/drawing/2014/main" id="{A667065A-B343-1B0B-DE2F-C47412656742}"/>
              </a:ext>
            </a:extLst>
          </p:cNvPr>
          <p:cNvSpPr txBox="1"/>
          <p:nvPr/>
        </p:nvSpPr>
        <p:spPr>
          <a:xfrm>
            <a:off x="2133601" y="4114800"/>
            <a:ext cx="7978877" cy="2123658"/>
          </a:xfrm>
          <a:prstGeom prst="rect">
            <a:avLst/>
          </a:prstGeom>
        </p:spPr>
        <p:style>
          <a:lnRef idx="1">
            <a:schemeClr val="accent5"/>
          </a:lnRef>
          <a:fillRef idx="3">
            <a:schemeClr val="accent5"/>
          </a:fillRef>
          <a:effectRef idx="2">
            <a:schemeClr val="accent5"/>
          </a:effectRef>
          <a:fontRef idx="minor">
            <a:schemeClr val="lt1"/>
          </a:fontRef>
        </p:style>
        <p:txBody>
          <a:bodyPr>
            <a:spAutoFit/>
          </a:bodyPr>
          <a:lstStyle/>
          <a:p>
            <a:pPr>
              <a:defRPr/>
            </a:pPr>
            <a:r>
              <a:rPr lang="en-US" sz="2200" dirty="0"/>
              <a:t>Assume Department A has 500 units in its ending work in process inventory that are 60% complete with respect to processing in the department. These 500 partially complete units are equivalent to 300 fully complete units (500 × 60% = 300). Department A’s ending work in process inventory would contain 300 equivalent units for the period.</a:t>
            </a:r>
          </a:p>
        </p:txBody>
      </p:sp>
    </p:spTree>
    <p:extLst>
      <p:ext uri="{BB962C8B-B14F-4D97-AF65-F5344CB8AC3E}">
        <p14:creationId xmlns:p14="http://schemas.microsoft.com/office/powerpoint/2010/main" val="200015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3AFE5A6C-629A-1993-EE88-E3032C91EA1D}"/>
              </a:ext>
            </a:extLst>
          </p:cNvPr>
          <p:cNvSpPr txBox="1"/>
          <p:nvPr/>
        </p:nvSpPr>
        <p:spPr>
          <a:xfrm>
            <a:off x="1779854" y="581681"/>
            <a:ext cx="7008067" cy="523220"/>
          </a:xfrm>
          <a:prstGeom prst="rect">
            <a:avLst/>
          </a:prstGeom>
          <a:noFill/>
        </p:spPr>
        <p:txBody>
          <a:bodyPr wrap="square" rtlCol="0">
            <a:spAutoFit/>
          </a:bodyPr>
          <a:lstStyle/>
          <a:p>
            <a:pPr>
              <a:defRPr/>
            </a:pPr>
            <a:r>
              <a:rPr lang="en-US" altLang="en-US" sz="2800" dirty="0">
                <a:solidFill>
                  <a:schemeClr val="bg1"/>
                </a:solidFill>
              </a:rPr>
              <a:t>Quick Check </a:t>
            </a:r>
            <a:r>
              <a:rPr lang="en-US" altLang="en-US" sz="2800" dirty="0">
                <a:solidFill>
                  <a:schemeClr val="bg1"/>
                </a:solidFill>
                <a:sym typeface="Wingdings" panose="05000000000000000000" pitchFamily="2" charset="2"/>
              </a:rPr>
              <a:t>2</a:t>
            </a:r>
          </a:p>
        </p:txBody>
      </p:sp>
      <p:sp>
        <p:nvSpPr>
          <p:cNvPr id="3" name="Rectangle 2">
            <a:extLst>
              <a:ext uri="{FF2B5EF4-FFF2-40B4-BE49-F238E27FC236}">
                <a16:creationId xmlns:a16="http://schemas.microsoft.com/office/drawing/2014/main" id="{B81556CE-AB43-3E1C-12F9-D2EA09A4E66E}"/>
              </a:ext>
            </a:extLst>
          </p:cNvPr>
          <p:cNvSpPr>
            <a:spLocks noChangeArrowheads="1"/>
          </p:cNvSpPr>
          <p:nvPr/>
        </p:nvSpPr>
        <p:spPr bwMode="auto">
          <a:xfrm>
            <a:off x="2057400" y="1447800"/>
            <a:ext cx="8153400" cy="4648200"/>
          </a:xfrm>
          <a:prstGeom prst="rect">
            <a:avLst/>
          </a:prstGeom>
          <a:solidFill>
            <a:srgbClr val="D3F5F6"/>
          </a:solidFill>
          <a:ln w="28575">
            <a:solidFill>
              <a:srgbClr val="0000CC"/>
            </a:solidFill>
            <a:miter lim="800000"/>
            <a:headEnd/>
            <a:tailEnd/>
          </a:ln>
          <a:effectLst>
            <a:outerShdw blurRad="63500" dist="38100" dir="2700000" algn="tl" rotWithShape="0">
              <a:srgbClr val="000000">
                <a:alpha val="39998"/>
              </a:srgbClr>
            </a:outerShdw>
          </a:effectLst>
        </p:spPr>
        <p:txBody>
          <a:bodyPr lIns="90488" tIns="44450" rIns="90488" bIns="44450"/>
          <a:lstStyle/>
          <a:p>
            <a:pPr marL="342900" indent="-342900">
              <a:spcBef>
                <a:spcPct val="20000"/>
              </a:spcBef>
              <a:defRPr/>
            </a:pPr>
            <a:r>
              <a:rPr lang="en-US" sz="2800" dirty="0">
                <a:solidFill>
                  <a:srgbClr val="0000CC"/>
                </a:solidFill>
                <a:latin typeface="Arial" pitchFamily="34" charset="0"/>
                <a:ea typeface="MS PGothic" pitchFamily="34" charset="-128"/>
              </a:rPr>
              <a:t>   For the current period, Jones started 15,000 units and completed 10,000 units, leaving 5,000 units in process 30 percent complete. How many equivalent units of production did Jones have for the period?</a:t>
            </a:r>
          </a:p>
          <a:p>
            <a:pPr marL="342900" indent="-342900">
              <a:spcBef>
                <a:spcPct val="20000"/>
              </a:spcBef>
              <a:defRPr/>
            </a:pPr>
            <a:r>
              <a:rPr lang="en-US" sz="2800" dirty="0">
                <a:solidFill>
                  <a:srgbClr val="0000CC"/>
                </a:solidFill>
                <a:latin typeface="Arial" pitchFamily="34" charset="0"/>
                <a:ea typeface="MS PGothic" pitchFamily="34" charset="-128"/>
              </a:rPr>
              <a:t>	   a.  10,000</a:t>
            </a:r>
          </a:p>
          <a:p>
            <a:pPr marL="342900" indent="-342900">
              <a:spcBef>
                <a:spcPct val="20000"/>
              </a:spcBef>
              <a:defRPr/>
            </a:pPr>
            <a:r>
              <a:rPr lang="en-US" sz="2800" dirty="0">
                <a:solidFill>
                  <a:srgbClr val="0000CC"/>
                </a:solidFill>
                <a:latin typeface="Arial" pitchFamily="34" charset="0"/>
                <a:ea typeface="MS PGothic" pitchFamily="34" charset="-128"/>
              </a:rPr>
              <a:t>	   b.  11,500</a:t>
            </a:r>
          </a:p>
          <a:p>
            <a:pPr marL="342900" indent="-342900">
              <a:spcBef>
                <a:spcPct val="20000"/>
              </a:spcBef>
              <a:defRPr/>
            </a:pPr>
            <a:r>
              <a:rPr lang="en-US" sz="2800" dirty="0">
                <a:solidFill>
                  <a:srgbClr val="0000CC"/>
                </a:solidFill>
                <a:latin typeface="Arial" pitchFamily="34" charset="0"/>
                <a:ea typeface="MS PGothic" pitchFamily="34" charset="-128"/>
              </a:rPr>
              <a:t>	   c.  13,500</a:t>
            </a:r>
          </a:p>
          <a:p>
            <a:pPr marL="342900" indent="-342900">
              <a:spcBef>
                <a:spcPct val="20000"/>
              </a:spcBef>
              <a:defRPr/>
            </a:pPr>
            <a:r>
              <a:rPr lang="en-US" sz="2800" dirty="0">
                <a:solidFill>
                  <a:srgbClr val="0000CC"/>
                </a:solidFill>
                <a:latin typeface="Arial" pitchFamily="34" charset="0"/>
                <a:ea typeface="MS PGothic" pitchFamily="34" charset="-128"/>
              </a:rPr>
              <a:t>	   d.  15,000</a:t>
            </a:r>
          </a:p>
        </p:txBody>
      </p:sp>
    </p:spTree>
    <p:extLst>
      <p:ext uri="{BB962C8B-B14F-4D97-AF65-F5344CB8AC3E}">
        <p14:creationId xmlns:p14="http://schemas.microsoft.com/office/powerpoint/2010/main" val="4016404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3AFE5A6C-629A-1993-EE88-E3032C91EA1D}"/>
              </a:ext>
            </a:extLst>
          </p:cNvPr>
          <p:cNvSpPr txBox="1"/>
          <p:nvPr/>
        </p:nvSpPr>
        <p:spPr>
          <a:xfrm>
            <a:off x="1779854" y="581681"/>
            <a:ext cx="7008067" cy="523220"/>
          </a:xfrm>
          <a:prstGeom prst="rect">
            <a:avLst/>
          </a:prstGeom>
          <a:noFill/>
        </p:spPr>
        <p:txBody>
          <a:bodyPr wrap="square" rtlCol="0">
            <a:spAutoFit/>
          </a:bodyPr>
          <a:lstStyle/>
          <a:p>
            <a:pPr>
              <a:defRPr/>
            </a:pPr>
            <a:r>
              <a:rPr lang="en-US" altLang="en-US" sz="2800" b="1" dirty="0">
                <a:solidFill>
                  <a:schemeClr val="bg1"/>
                </a:solidFill>
              </a:rPr>
              <a:t>Quick Check </a:t>
            </a:r>
            <a:r>
              <a:rPr lang="en-US" altLang="en-US" sz="2800" b="1" dirty="0">
                <a:solidFill>
                  <a:schemeClr val="bg1"/>
                </a:solidFill>
                <a:sym typeface="Wingdings" panose="05000000000000000000" pitchFamily="2" charset="2"/>
              </a:rPr>
              <a:t>2</a:t>
            </a:r>
          </a:p>
        </p:txBody>
      </p:sp>
      <p:sp>
        <p:nvSpPr>
          <p:cNvPr id="3" name="Rectangle 2">
            <a:extLst>
              <a:ext uri="{FF2B5EF4-FFF2-40B4-BE49-F238E27FC236}">
                <a16:creationId xmlns:a16="http://schemas.microsoft.com/office/drawing/2014/main" id="{8BA00994-073D-1479-6C6E-59B09DB88A0B}"/>
              </a:ext>
            </a:extLst>
          </p:cNvPr>
          <p:cNvSpPr>
            <a:spLocks noChangeArrowheads="1"/>
          </p:cNvSpPr>
          <p:nvPr/>
        </p:nvSpPr>
        <p:spPr bwMode="auto">
          <a:xfrm>
            <a:off x="2057400" y="1447800"/>
            <a:ext cx="8153400" cy="4648200"/>
          </a:xfrm>
          <a:prstGeom prst="rect">
            <a:avLst/>
          </a:prstGeom>
          <a:solidFill>
            <a:srgbClr val="D3F5F6"/>
          </a:solidFill>
          <a:ln w="28575">
            <a:solidFill>
              <a:srgbClr val="0000CC"/>
            </a:solidFill>
            <a:miter lim="800000"/>
            <a:headEnd/>
            <a:tailEnd/>
          </a:ln>
          <a:effectLst>
            <a:outerShdw blurRad="63500" dist="38100" dir="2700000" algn="tl" rotWithShape="0">
              <a:srgbClr val="000000">
                <a:alpha val="39998"/>
              </a:srgbClr>
            </a:outerShdw>
          </a:effectLst>
        </p:spPr>
        <p:txBody>
          <a:bodyPr lIns="90488" tIns="44450" rIns="90488" bIns="44450"/>
          <a:lstStyle/>
          <a:p>
            <a:pPr marL="342900" indent="-342900">
              <a:spcBef>
                <a:spcPct val="20000"/>
              </a:spcBef>
              <a:defRPr/>
            </a:pPr>
            <a:r>
              <a:rPr lang="en-US" sz="2800" dirty="0">
                <a:solidFill>
                  <a:srgbClr val="0000CC"/>
                </a:solidFill>
                <a:latin typeface="Arial" pitchFamily="34" charset="0"/>
                <a:ea typeface="MS PGothic" pitchFamily="34" charset="-128"/>
              </a:rPr>
              <a:t>   For the current period, Jones started 15,000 units and completed 10,000 units, leaving 5,000 units in process 30 percent complete. How many equivalent units of production did Jones have for the period?</a:t>
            </a:r>
          </a:p>
          <a:p>
            <a:pPr marL="342900" indent="-342900">
              <a:spcBef>
                <a:spcPct val="20000"/>
              </a:spcBef>
              <a:defRPr/>
            </a:pPr>
            <a:r>
              <a:rPr lang="en-US" sz="2800" dirty="0">
                <a:solidFill>
                  <a:srgbClr val="0000CC"/>
                </a:solidFill>
                <a:latin typeface="Arial" pitchFamily="34" charset="0"/>
                <a:ea typeface="MS PGothic" pitchFamily="34" charset="-128"/>
              </a:rPr>
              <a:t>	</a:t>
            </a:r>
            <a:r>
              <a:rPr lang="en-US" sz="2800" dirty="0">
                <a:solidFill>
                  <a:schemeClr val="accent2">
                    <a:lumMod val="75000"/>
                  </a:schemeClr>
                </a:solidFill>
                <a:latin typeface="Arial" pitchFamily="34" charset="0"/>
                <a:ea typeface="MS PGothic" pitchFamily="34" charset="-128"/>
              </a:rPr>
              <a:t>   a.  10,000</a:t>
            </a:r>
          </a:p>
          <a:p>
            <a:pPr marL="342900" indent="-342900">
              <a:spcBef>
                <a:spcPct val="20000"/>
              </a:spcBef>
              <a:defRPr/>
            </a:pPr>
            <a:r>
              <a:rPr lang="en-US" sz="2800" dirty="0">
                <a:solidFill>
                  <a:srgbClr val="0000CC"/>
                </a:solidFill>
                <a:latin typeface="Arial" pitchFamily="34" charset="0"/>
                <a:ea typeface="MS PGothic" pitchFamily="34" charset="-128"/>
              </a:rPr>
              <a:t>	   b.  11,500</a:t>
            </a:r>
          </a:p>
          <a:p>
            <a:pPr marL="342900" indent="-342900">
              <a:spcBef>
                <a:spcPct val="20000"/>
              </a:spcBef>
              <a:defRPr/>
            </a:pPr>
            <a:r>
              <a:rPr lang="en-US" sz="2800" dirty="0">
                <a:solidFill>
                  <a:srgbClr val="0000CC"/>
                </a:solidFill>
                <a:latin typeface="Arial" pitchFamily="34" charset="0"/>
                <a:ea typeface="MS PGothic" pitchFamily="34" charset="-128"/>
              </a:rPr>
              <a:t>	   </a:t>
            </a:r>
            <a:r>
              <a:rPr lang="en-US" sz="2800" dirty="0">
                <a:solidFill>
                  <a:schemeClr val="accent2">
                    <a:lumMod val="75000"/>
                  </a:schemeClr>
                </a:solidFill>
                <a:latin typeface="Arial" pitchFamily="34" charset="0"/>
                <a:ea typeface="MS PGothic" pitchFamily="34" charset="-128"/>
              </a:rPr>
              <a:t>c.  13,500</a:t>
            </a:r>
          </a:p>
          <a:p>
            <a:pPr marL="342900" indent="-342900">
              <a:spcBef>
                <a:spcPct val="20000"/>
              </a:spcBef>
              <a:defRPr/>
            </a:pPr>
            <a:r>
              <a:rPr lang="en-US" sz="2800" dirty="0">
                <a:solidFill>
                  <a:schemeClr val="accent2">
                    <a:lumMod val="75000"/>
                  </a:schemeClr>
                </a:solidFill>
                <a:latin typeface="Arial" pitchFamily="34" charset="0"/>
                <a:ea typeface="MS PGothic" pitchFamily="34" charset="-128"/>
              </a:rPr>
              <a:t>	   d.  15,000</a:t>
            </a:r>
          </a:p>
        </p:txBody>
      </p:sp>
      <p:sp>
        <p:nvSpPr>
          <p:cNvPr id="4" name="Oval 3">
            <a:extLst>
              <a:ext uri="{FF2B5EF4-FFF2-40B4-BE49-F238E27FC236}">
                <a16:creationId xmlns:a16="http://schemas.microsoft.com/office/drawing/2014/main" id="{C6D8C45A-2D27-46CF-51BD-02093F8D7D2C}"/>
              </a:ext>
            </a:extLst>
          </p:cNvPr>
          <p:cNvSpPr>
            <a:spLocks noChangeArrowheads="1"/>
          </p:cNvSpPr>
          <p:nvPr/>
        </p:nvSpPr>
        <p:spPr bwMode="auto">
          <a:xfrm>
            <a:off x="2514600" y="4114800"/>
            <a:ext cx="635000" cy="635000"/>
          </a:xfrm>
          <a:prstGeom prst="ellipse">
            <a:avLst/>
          </a:prstGeom>
          <a:noFill/>
          <a:ln w="50800">
            <a:solidFill>
              <a:srgbClr val="FF0000"/>
            </a:solidFill>
            <a:round/>
            <a:headEnd/>
            <a:tailEnd/>
          </a:ln>
          <a:effectLst>
            <a:outerShdw blurRad="63500" dist="38100" dir="2700000" algn="tl" rotWithShape="0">
              <a:srgbClr val="000000">
                <a:alpha val="39998"/>
              </a:srgbClr>
            </a:outerShdw>
          </a:effectLst>
          <a:extLst>
            <a:ext uri="{909E8E84-426E-40dd-AFC4-6F175D3DCCD1}">
              <a14:hiddenFill xmlns:a14="http://schemas.microsoft.com/office/drawing/2010/main" xmlns="">
                <a:solidFill>
                  <a:srgbClr val="FFFFFF"/>
                </a:solidFill>
              </a14:hiddenFill>
            </a:ext>
          </a:extLst>
        </p:spPr>
        <p:txBody>
          <a:bodyPr wrap="none" anchor="ct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eaLnBrk="1" hangingPunct="1"/>
            <a:endParaRPr lang="en-US" altLang="en-US"/>
          </a:p>
        </p:txBody>
      </p:sp>
      <p:grpSp>
        <p:nvGrpSpPr>
          <p:cNvPr id="7" name="Group 47">
            <a:extLst>
              <a:ext uri="{FF2B5EF4-FFF2-40B4-BE49-F238E27FC236}">
                <a16:creationId xmlns:a16="http://schemas.microsoft.com/office/drawing/2014/main" id="{5DC33705-62C3-963B-F7EB-FFA791C7E044}"/>
              </a:ext>
            </a:extLst>
          </p:cNvPr>
          <p:cNvGrpSpPr>
            <a:grpSpLocks/>
          </p:cNvGrpSpPr>
          <p:nvPr/>
        </p:nvGrpSpPr>
        <p:grpSpPr bwMode="auto">
          <a:xfrm>
            <a:off x="4495801" y="3962400"/>
            <a:ext cx="5889625" cy="857250"/>
            <a:chOff x="3201988" y="3962400"/>
            <a:chExt cx="5889625" cy="857250"/>
          </a:xfrm>
        </p:grpSpPr>
        <p:sp>
          <p:nvSpPr>
            <p:cNvPr id="9" name="AutoShape 4">
              <a:extLst>
                <a:ext uri="{FF2B5EF4-FFF2-40B4-BE49-F238E27FC236}">
                  <a16:creationId xmlns:a16="http://schemas.microsoft.com/office/drawing/2014/main" id="{E4D3B92F-173C-F2FD-F51E-FFDAB27C3215}"/>
                </a:ext>
              </a:extLst>
            </p:cNvPr>
            <p:cNvSpPr>
              <a:spLocks noChangeArrowheads="1"/>
            </p:cNvSpPr>
            <p:nvPr/>
          </p:nvSpPr>
          <p:spPr bwMode="auto">
            <a:xfrm flipH="1">
              <a:off x="3201988" y="4175125"/>
              <a:ext cx="596900" cy="444500"/>
            </a:xfrm>
            <a:prstGeom prst="rightArrow">
              <a:avLst>
                <a:gd name="adj1" fmla="val 50000"/>
                <a:gd name="adj2" fmla="val 67149"/>
              </a:avLst>
            </a:prstGeom>
            <a:solidFill>
              <a:srgbClr val="FF0000"/>
            </a:solidFill>
            <a:ln w="12700">
              <a:solidFill>
                <a:schemeClr val="tx1"/>
              </a:solidFill>
              <a:miter lim="800000"/>
              <a:headEnd/>
              <a:tailEnd/>
            </a:ln>
          </p:spPr>
          <p:txBody>
            <a:bodyPr wrap="none" anchor="ct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algn="ctr" eaLnBrk="1" hangingPunct="1"/>
              <a:endParaRPr lang="en-US" altLang="en-US" sz="2800">
                <a:latin typeface="Times New Roman" charset="0"/>
              </a:endParaRPr>
            </a:p>
          </p:txBody>
        </p:sp>
        <p:sp>
          <p:nvSpPr>
            <p:cNvPr id="11" name="Rectangle 5">
              <a:extLst>
                <a:ext uri="{FF2B5EF4-FFF2-40B4-BE49-F238E27FC236}">
                  <a16:creationId xmlns:a16="http://schemas.microsoft.com/office/drawing/2014/main" id="{2549F6F3-DCF6-C70D-4F05-439FF16FAAB6}"/>
                </a:ext>
              </a:extLst>
            </p:cNvPr>
            <p:cNvSpPr>
              <a:spLocks noChangeArrowheads="1"/>
            </p:cNvSpPr>
            <p:nvPr/>
          </p:nvSpPr>
          <p:spPr bwMode="auto">
            <a:xfrm>
              <a:off x="3768726" y="3962400"/>
              <a:ext cx="5322887" cy="857250"/>
            </a:xfrm>
            <a:prstGeom prst="rect">
              <a:avLst/>
            </a:prstGeom>
            <a:solidFill>
              <a:srgbClr val="FFFFFF"/>
            </a:solidFill>
            <a:ln w="12700" cmpd="dbl">
              <a:solidFill>
                <a:schemeClr val="tx1"/>
              </a:solidFill>
              <a:miter lim="800000"/>
              <a:headEnd/>
              <a:tailEnd/>
            </a:ln>
            <a:effectLst>
              <a:outerShdw blurRad="63500" dist="38100" dir="2700000" algn="tl" rotWithShape="0">
                <a:srgbClr val="000000">
                  <a:alpha val="39998"/>
                </a:srgbClr>
              </a:outerShdw>
            </a:effectLst>
          </p:spPr>
          <p:txBody>
            <a:bodyPr lIns="90488" tIns="44450" rIns="90488" bIns="44450">
              <a:spAutoFit/>
            </a:bodyPr>
            <a:lstStyle/>
            <a:p>
              <a:pPr eaLnBrk="1" hangingPunct="1">
                <a:spcBef>
                  <a:spcPct val="50000"/>
                </a:spcBef>
                <a:defRPr/>
              </a:pPr>
              <a:r>
                <a:rPr lang="en-US" sz="2400" b="1" dirty="0">
                  <a:latin typeface="Arial" pitchFamily="34" charset="0"/>
                  <a:ea typeface="MS PGothic" pitchFamily="34" charset="-128"/>
                </a:rPr>
                <a:t> 10,000 units + (5,000 units × 0.30) </a:t>
              </a:r>
              <a:br>
                <a:rPr lang="en-US" sz="2400" b="1" dirty="0">
                  <a:latin typeface="Arial" pitchFamily="34" charset="0"/>
                  <a:ea typeface="MS PGothic" pitchFamily="34" charset="-128"/>
                </a:rPr>
              </a:br>
              <a:r>
                <a:rPr lang="en-US" sz="2400" b="1" dirty="0">
                  <a:latin typeface="Arial" pitchFamily="34" charset="0"/>
                  <a:ea typeface="MS PGothic" pitchFamily="34" charset="-128"/>
                </a:rPr>
                <a:t>  = 11,500 equivalent units</a:t>
              </a:r>
            </a:p>
          </p:txBody>
        </p:sp>
      </p:grpSp>
      <p:sp>
        <p:nvSpPr>
          <p:cNvPr id="12" name="Rectangle 6">
            <a:extLst>
              <a:ext uri="{FF2B5EF4-FFF2-40B4-BE49-F238E27FC236}">
                <a16:creationId xmlns:a16="http://schemas.microsoft.com/office/drawing/2014/main" id="{F40FA726-DB03-F036-2285-9C6C0900A3EC}"/>
              </a:ext>
            </a:extLst>
          </p:cNvPr>
          <p:cNvSpPr txBox="1">
            <a:spLocks noChangeArrowheads="1"/>
          </p:cNvSpPr>
          <p:nvPr/>
        </p:nvSpPr>
        <p:spPr>
          <a:xfrm>
            <a:off x="838200" y="365125"/>
            <a:ext cx="10515600" cy="1325563"/>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algn="r" defTabSz="914400" rtl="1" eaLnBrk="1" latinLnBrk="0" hangingPunct="1">
              <a:lnSpc>
                <a:spcPct val="90000"/>
              </a:lnSpc>
              <a:spcBef>
                <a:spcPct val="0"/>
              </a:spcBef>
              <a:buNone/>
              <a:defRPr/>
            </a:pPr>
            <a:endParaRPr lang="en-US" altLang="en-US" dirty="0">
              <a:sym typeface="Wingdings" panose="05000000000000000000" pitchFamily="2" charset="2"/>
            </a:endParaRPr>
          </a:p>
        </p:txBody>
      </p:sp>
    </p:spTree>
    <p:extLst>
      <p:ext uri="{BB962C8B-B14F-4D97-AF65-F5344CB8AC3E}">
        <p14:creationId xmlns:p14="http://schemas.microsoft.com/office/powerpoint/2010/main" val="3835531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3AFE5A6C-629A-1993-EE88-E3032C91EA1D}"/>
              </a:ext>
            </a:extLst>
          </p:cNvPr>
          <p:cNvSpPr txBox="1"/>
          <p:nvPr/>
        </p:nvSpPr>
        <p:spPr>
          <a:xfrm>
            <a:off x="1779854" y="581681"/>
            <a:ext cx="7008067" cy="523220"/>
          </a:xfrm>
          <a:prstGeom prst="rect">
            <a:avLst/>
          </a:prstGeom>
          <a:noFill/>
        </p:spPr>
        <p:txBody>
          <a:bodyPr wrap="square" rtlCol="0">
            <a:spAutoFit/>
          </a:bodyPr>
          <a:lstStyle/>
          <a:p>
            <a:r>
              <a:rPr lang="en-US" altLang="en-US" sz="2800" b="1" dirty="0">
                <a:solidFill>
                  <a:schemeClr val="bg1"/>
                </a:solidFill>
                <a:cs typeface="Arial" charset="0"/>
              </a:rPr>
              <a:t>Process Costing Computations: Key Concepts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3" name="Text Box 13">
            <a:extLst>
              <a:ext uri="{FF2B5EF4-FFF2-40B4-BE49-F238E27FC236}">
                <a16:creationId xmlns:a16="http://schemas.microsoft.com/office/drawing/2014/main" id="{3D2B16F9-E7F6-2D4D-0A8E-A3F3482EE92E}"/>
              </a:ext>
            </a:extLst>
          </p:cNvPr>
          <p:cNvSpPr txBox="1">
            <a:spLocks noChangeArrowheads="1"/>
          </p:cNvSpPr>
          <p:nvPr/>
        </p:nvSpPr>
        <p:spPr bwMode="auto">
          <a:xfrm>
            <a:off x="3429000" y="2320926"/>
            <a:ext cx="5334000" cy="1661993"/>
          </a:xfrm>
          <a:prstGeom prst="rect">
            <a:avLst/>
          </a:prstGeom>
          <a:solidFill>
            <a:schemeClr val="bg1"/>
          </a:solidFill>
          <a:ln w="76200">
            <a:solidFill>
              <a:schemeClr val="accent6">
                <a:lumMod val="50000"/>
              </a:schemeClr>
            </a:solidFill>
            <a:miter lim="800000"/>
            <a:headEnd/>
            <a:tailEnd/>
          </a:ln>
          <a:effectLst/>
        </p:spPr>
        <p:txBody>
          <a:bodyPr>
            <a:spAutoFit/>
          </a:bodyPr>
          <a:lstStyle/>
          <a:p>
            <a:pPr algn="ctr">
              <a:spcBef>
                <a:spcPct val="50000"/>
              </a:spcBef>
              <a:defRPr/>
            </a:pPr>
            <a:r>
              <a:rPr lang="en-US" sz="3400" b="1" dirty="0">
                <a:solidFill>
                  <a:schemeClr val="accent6">
                    <a:lumMod val="75000"/>
                  </a:schemeClr>
                </a:solidFill>
                <a:latin typeface="+mj-lt"/>
                <a:ea typeface="MS PGothic" pitchFamily="34" charset="-128"/>
              </a:rPr>
              <a:t>Compute the equivalent units of production using the weighted-average method.</a:t>
            </a:r>
          </a:p>
        </p:txBody>
      </p:sp>
    </p:spTree>
    <p:extLst>
      <p:ext uri="{BB962C8B-B14F-4D97-AF65-F5344CB8AC3E}">
        <p14:creationId xmlns:p14="http://schemas.microsoft.com/office/powerpoint/2010/main" val="4110988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3AFE5A6C-629A-1993-EE88-E3032C91EA1D}"/>
              </a:ext>
            </a:extLst>
          </p:cNvPr>
          <p:cNvSpPr txBox="1"/>
          <p:nvPr/>
        </p:nvSpPr>
        <p:spPr>
          <a:xfrm>
            <a:off x="1779854" y="284217"/>
            <a:ext cx="7008067" cy="1077218"/>
          </a:xfrm>
          <a:prstGeom prst="rect">
            <a:avLst/>
          </a:prstGeom>
          <a:noFill/>
        </p:spPr>
        <p:txBody>
          <a:bodyPr wrap="square" rtlCol="0">
            <a:spAutoFit/>
          </a:bodyPr>
          <a:lstStyle/>
          <a:p>
            <a:r>
              <a:rPr lang="en-US" altLang="en-US" sz="3200" b="1" dirty="0">
                <a:solidFill>
                  <a:schemeClr val="bg1"/>
                </a:solidFill>
              </a:rPr>
              <a:t>Step 1: Compute the Equivalent Units of Production</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3" name="Rectangle 3">
            <a:extLst>
              <a:ext uri="{FF2B5EF4-FFF2-40B4-BE49-F238E27FC236}">
                <a16:creationId xmlns:a16="http://schemas.microsoft.com/office/drawing/2014/main" id="{F623F02A-9181-3D01-1FEE-EFCB1408F328}"/>
              </a:ext>
            </a:extLst>
          </p:cNvPr>
          <p:cNvSpPr txBox="1">
            <a:spLocks noChangeArrowheads="1"/>
          </p:cNvSpPr>
          <p:nvPr/>
        </p:nvSpPr>
        <p:spPr>
          <a:xfrm>
            <a:off x="1771923" y="1618736"/>
            <a:ext cx="8305800" cy="1108075"/>
          </a:xfrm>
          <a:prstGeom prst="rect">
            <a:avLst/>
          </a:prstGeom>
          <a:noFill/>
        </p:spPr>
        <p:txBody>
          <a:bodyPr vert="horz" lIns="90488" tIns="44450" rIns="90488" bIns="4445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Times" charset="0"/>
              <a:buNone/>
            </a:pPr>
            <a:r>
              <a:rPr lang="en-US" altLang="en-US" sz="2600" dirty="0">
                <a:ea typeface="Arial" charset="0"/>
                <a:cs typeface="Arial" charset="0"/>
              </a:rPr>
              <a:t> Smith Company reported the following activity in the Assembly Department for the month of June:</a:t>
            </a:r>
          </a:p>
          <a:p>
            <a:pPr algn="ctr">
              <a:buFont typeface="Times" charset="0"/>
              <a:buNone/>
            </a:pPr>
            <a:endParaRPr lang="en-US" altLang="en-US" sz="2600" dirty="0">
              <a:ea typeface="Arial" charset="0"/>
              <a:cs typeface="Arial" charset="0"/>
            </a:endParaRPr>
          </a:p>
        </p:txBody>
      </p:sp>
      <p:graphicFrame>
        <p:nvGraphicFramePr>
          <p:cNvPr id="4" name="Object 2">
            <a:extLst>
              <a:ext uri="{FF2B5EF4-FFF2-40B4-BE49-F238E27FC236}">
                <a16:creationId xmlns:a16="http://schemas.microsoft.com/office/drawing/2014/main" id="{A9F90E57-2E06-F585-422C-7CEB0BD6AD18}"/>
              </a:ext>
            </a:extLst>
          </p:cNvPr>
          <p:cNvGraphicFramePr>
            <a:graphicFrameLocks/>
          </p:cNvGraphicFramePr>
          <p:nvPr>
            <p:extLst>
              <p:ext uri="{D42A27DB-BD31-4B8C-83A1-F6EECF244321}">
                <p14:modId xmlns:p14="http://schemas.microsoft.com/office/powerpoint/2010/main" val="2020052238"/>
              </p:ext>
            </p:extLst>
          </p:nvPr>
        </p:nvGraphicFramePr>
        <p:xfrm>
          <a:off x="1943100" y="2419752"/>
          <a:ext cx="8305800" cy="3352800"/>
        </p:xfrm>
        <a:graphic>
          <a:graphicData uri="http://schemas.openxmlformats.org/presentationml/2006/ole">
            <mc:AlternateContent xmlns:mc="http://schemas.openxmlformats.org/markup-compatibility/2006">
              <mc:Choice xmlns:v="urn:schemas-microsoft-com:vml" Requires="v">
                <p:oleObj name="Worksheet" r:id="rId8" imgW="4457700" imgH="1866900" progId="Excel.Sheet.8">
                  <p:embed/>
                </p:oleObj>
              </mc:Choice>
              <mc:Fallback>
                <p:oleObj name="Worksheet" r:id="rId8" imgW="4457700" imgH="1866900" progId="Excel.Sheet.8">
                  <p:embed/>
                  <p:pic>
                    <p:nvPicPr>
                      <p:cNvPr id="41988" name="Object 2"/>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43100" y="2419752"/>
                        <a:ext cx="8305800" cy="3352800"/>
                      </a:xfrm>
                      <a:prstGeom prst="rect">
                        <a:avLst/>
                      </a:prstGeom>
                      <a:noFill/>
                      <a:ln w="76200">
                        <a:solidFill>
                          <a:srgbClr val="006600"/>
                        </a:solidFill>
                        <a:miter lim="800000"/>
                        <a:headEnd/>
                        <a:tailEnd/>
                      </a:ln>
                      <a:effectLst/>
                      <a:extLst>
                        <a:ext uri="{909E8E84-426E-40dd-AFC4-6F175D3DCCD1}">
                          <a14:hiddenFill xmlns:a14="http://schemas.microsoft.com/office/drawing/2010/main" xmlns="">
                            <a:solidFill>
                              <a:schemeClr val="bg1"/>
                            </a:solidFill>
                          </a14:hiddenFill>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Tree>
    <p:extLst>
      <p:ext uri="{BB962C8B-B14F-4D97-AF65-F5344CB8AC3E}">
        <p14:creationId xmlns:p14="http://schemas.microsoft.com/office/powerpoint/2010/main" val="2016058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3AFE5A6C-629A-1993-EE88-E3032C91EA1D}"/>
              </a:ext>
            </a:extLst>
          </p:cNvPr>
          <p:cNvSpPr txBox="1"/>
          <p:nvPr/>
        </p:nvSpPr>
        <p:spPr>
          <a:xfrm>
            <a:off x="1779854" y="460402"/>
            <a:ext cx="7008067" cy="954107"/>
          </a:xfrm>
          <a:prstGeom prst="rect">
            <a:avLst/>
          </a:prstGeom>
          <a:noFill/>
        </p:spPr>
        <p:txBody>
          <a:bodyPr wrap="square" rtlCol="0">
            <a:spAutoFit/>
          </a:bodyPr>
          <a:lstStyle/>
          <a:p>
            <a:pPr>
              <a:defRPr/>
            </a:pPr>
            <a:r>
              <a:rPr lang="en-US" sz="2800" b="1" dirty="0">
                <a:solidFill>
                  <a:schemeClr val="bg1"/>
                </a:solidFill>
              </a:rPr>
              <a:t>Step 1: Compute the Equivalent Units of Production </a:t>
            </a:r>
            <a:endParaRPr lang="nb-NO" sz="2800" b="1" dirty="0">
              <a:solidFill>
                <a:schemeClr val="bg1"/>
              </a:solidFill>
            </a:endParaRPr>
          </a:p>
        </p:txBody>
      </p:sp>
      <p:sp>
        <p:nvSpPr>
          <p:cNvPr id="3" name="Rectangle 3">
            <a:extLst>
              <a:ext uri="{FF2B5EF4-FFF2-40B4-BE49-F238E27FC236}">
                <a16:creationId xmlns:a16="http://schemas.microsoft.com/office/drawing/2014/main" id="{A0646AEA-113A-F6BD-F4AC-52A9BB2E7A6A}"/>
              </a:ext>
            </a:extLst>
          </p:cNvPr>
          <p:cNvSpPr txBox="1">
            <a:spLocks noChangeArrowheads="1"/>
          </p:cNvSpPr>
          <p:nvPr/>
        </p:nvSpPr>
        <p:spPr>
          <a:xfrm>
            <a:off x="838200" y="365125"/>
            <a:ext cx="10515600" cy="1325563"/>
          </a:xfrm>
          <a:prstGeom prst="rect">
            <a:avLst/>
          </a:prstGeom>
        </p:spPr>
        <p:txBody>
          <a:bodyPr vert="horz" lIns="90488" tIns="44450" rIns="90488" bIns="4445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algn="r" defTabSz="914400" rtl="1" eaLnBrk="1" latinLnBrk="0" hangingPunct="1">
              <a:lnSpc>
                <a:spcPct val="90000"/>
              </a:lnSpc>
              <a:spcBef>
                <a:spcPct val="0"/>
              </a:spcBef>
              <a:buNone/>
              <a:defRPr/>
            </a:pPr>
            <a:endParaRPr lang="nb-NO" dirty="0"/>
          </a:p>
        </p:txBody>
      </p:sp>
      <p:sp>
        <p:nvSpPr>
          <p:cNvPr id="4" name="Rectangle 2">
            <a:extLst>
              <a:ext uri="{FF2B5EF4-FFF2-40B4-BE49-F238E27FC236}">
                <a16:creationId xmlns:a16="http://schemas.microsoft.com/office/drawing/2014/main" id="{582E10F1-861A-4132-25C5-23FD029003E8}"/>
              </a:ext>
            </a:extLst>
          </p:cNvPr>
          <p:cNvSpPr txBox="1">
            <a:spLocks noChangeArrowheads="1"/>
          </p:cNvSpPr>
          <p:nvPr/>
        </p:nvSpPr>
        <p:spPr>
          <a:xfrm>
            <a:off x="1676400" y="1690688"/>
            <a:ext cx="8686800" cy="990600"/>
          </a:xfrm>
          <a:prstGeom prst="rect">
            <a:avLst/>
          </a:prstGeom>
          <a:noFill/>
        </p:spPr>
        <p:txBody>
          <a:bodyPr vert="horz" lIns="90488" tIns="44450" rIns="90488" bIns="4445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Times" charset="0"/>
              <a:buNone/>
            </a:pPr>
            <a:r>
              <a:rPr lang="en-US" altLang="en-US" sz="2400">
                <a:ea typeface="Arial" charset="0"/>
                <a:cs typeface="Arial" charset="0"/>
              </a:rPr>
              <a:t>Begin by calculating the equivalent units completed and transferred out of the Assembly Department in June (5,400 units).</a:t>
            </a:r>
            <a:endParaRPr lang="en-US" altLang="en-US" sz="2400" dirty="0">
              <a:ea typeface="Arial" charset="0"/>
              <a:cs typeface="Arial" charset="0"/>
            </a:endParaRPr>
          </a:p>
        </p:txBody>
      </p:sp>
      <p:graphicFrame>
        <p:nvGraphicFramePr>
          <p:cNvPr id="7" name="Object 2">
            <a:extLst>
              <a:ext uri="{FF2B5EF4-FFF2-40B4-BE49-F238E27FC236}">
                <a16:creationId xmlns:a16="http://schemas.microsoft.com/office/drawing/2014/main" id="{728A0281-C192-ED3E-24DA-C86C3671DD5F}"/>
              </a:ext>
            </a:extLst>
          </p:cNvPr>
          <p:cNvGraphicFramePr>
            <a:graphicFrameLocks/>
          </p:cNvGraphicFramePr>
          <p:nvPr>
            <p:extLst>
              <p:ext uri="{D42A27DB-BD31-4B8C-83A1-F6EECF244321}">
                <p14:modId xmlns:p14="http://schemas.microsoft.com/office/powerpoint/2010/main" val="1655440110"/>
              </p:ext>
            </p:extLst>
          </p:nvPr>
        </p:nvGraphicFramePr>
        <p:xfrm>
          <a:off x="1828800" y="2493932"/>
          <a:ext cx="8458200" cy="3479800"/>
        </p:xfrm>
        <a:graphic>
          <a:graphicData uri="http://schemas.openxmlformats.org/presentationml/2006/ole">
            <mc:AlternateContent xmlns:mc="http://schemas.openxmlformats.org/markup-compatibility/2006">
              <mc:Choice xmlns:v="urn:schemas-microsoft-com:vml" Requires="v">
                <p:oleObj name="Worksheet" r:id="rId8" imgW="4203700" imgH="1752600" progId="Excel.Sheet.8">
                  <p:embed/>
                </p:oleObj>
              </mc:Choice>
              <mc:Fallback>
                <p:oleObj name="Worksheet" r:id="rId8" imgW="4203700" imgH="1752600" progId="Excel.Sheet.8">
                  <p:embed/>
                  <p:pic>
                    <p:nvPicPr>
                      <p:cNvPr id="43012" name="Object 2"/>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28800" y="2493932"/>
                        <a:ext cx="8458200" cy="3479800"/>
                      </a:xfrm>
                      <a:prstGeom prst="rect">
                        <a:avLst/>
                      </a:prstGeom>
                      <a:noFill/>
                      <a:ln w="76200">
                        <a:solidFill>
                          <a:srgbClr val="9900CC"/>
                        </a:solidFill>
                        <a:miter lim="800000"/>
                        <a:headEnd/>
                        <a:tailEnd/>
                      </a:ln>
                      <a:effectLst/>
                      <a:extLst>
                        <a:ext uri="{909E8E84-426E-40dd-AFC4-6F175D3DCCD1}">
                          <a14:hiddenFill xmlns:a14="http://schemas.microsoft.com/office/drawing/2010/main" xmlns="">
                            <a:solidFill>
                              <a:schemeClr val="bg1"/>
                            </a:solidFill>
                          </a14:hiddenFill>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Tree>
    <p:extLst>
      <p:ext uri="{BB962C8B-B14F-4D97-AF65-F5344CB8AC3E}">
        <p14:creationId xmlns:p14="http://schemas.microsoft.com/office/powerpoint/2010/main" val="4256013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3AFE5A6C-629A-1993-EE88-E3032C91EA1D}"/>
              </a:ext>
            </a:extLst>
          </p:cNvPr>
          <p:cNvSpPr txBox="1"/>
          <p:nvPr/>
        </p:nvSpPr>
        <p:spPr>
          <a:xfrm>
            <a:off x="1771923" y="258375"/>
            <a:ext cx="7008067" cy="954107"/>
          </a:xfrm>
          <a:prstGeom prst="rect">
            <a:avLst/>
          </a:prstGeom>
          <a:noFill/>
        </p:spPr>
        <p:txBody>
          <a:bodyPr wrap="square" rtlCol="0">
            <a:spAutoFit/>
          </a:bodyPr>
          <a:lstStyle/>
          <a:p>
            <a:pPr>
              <a:defRPr/>
            </a:pPr>
            <a:r>
              <a:rPr lang="en-US" sz="2800" b="1" dirty="0">
                <a:solidFill>
                  <a:schemeClr val="bg1"/>
                </a:solidFill>
              </a:rPr>
              <a:t>Step 1: Compute the Equivalent Units of Production </a:t>
            </a:r>
            <a:r>
              <a:rPr lang="nb-NO" sz="2800" b="1" dirty="0">
                <a:solidFill>
                  <a:schemeClr val="bg1"/>
                </a:solidFill>
              </a:rPr>
              <a:t> </a:t>
            </a:r>
          </a:p>
        </p:txBody>
      </p:sp>
      <p:sp>
        <p:nvSpPr>
          <p:cNvPr id="3" name="Rectangle 3">
            <a:extLst>
              <a:ext uri="{FF2B5EF4-FFF2-40B4-BE49-F238E27FC236}">
                <a16:creationId xmlns:a16="http://schemas.microsoft.com/office/drawing/2014/main" id="{388CB7B4-20B4-3D23-08CB-FE76E3DC5977}"/>
              </a:ext>
            </a:extLst>
          </p:cNvPr>
          <p:cNvSpPr txBox="1">
            <a:spLocks noChangeArrowheads="1"/>
          </p:cNvSpPr>
          <p:nvPr/>
        </p:nvSpPr>
        <p:spPr>
          <a:xfrm>
            <a:off x="838200" y="365125"/>
            <a:ext cx="10515600" cy="1325563"/>
          </a:xfrm>
          <a:prstGeom prst="rect">
            <a:avLst/>
          </a:prstGeom>
        </p:spPr>
        <p:txBody>
          <a:bodyPr vert="horz" lIns="90488" tIns="44450" rIns="90488" bIns="4445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algn="r" defTabSz="914400" rtl="1" eaLnBrk="1" latinLnBrk="0" hangingPunct="1">
              <a:lnSpc>
                <a:spcPct val="90000"/>
              </a:lnSpc>
              <a:spcBef>
                <a:spcPct val="0"/>
              </a:spcBef>
              <a:buNone/>
              <a:defRPr/>
            </a:pPr>
            <a:endParaRPr lang="nb-NO" dirty="0"/>
          </a:p>
        </p:txBody>
      </p:sp>
      <p:sp>
        <p:nvSpPr>
          <p:cNvPr id="4" name="Rectangle 2">
            <a:extLst>
              <a:ext uri="{FF2B5EF4-FFF2-40B4-BE49-F238E27FC236}">
                <a16:creationId xmlns:a16="http://schemas.microsoft.com/office/drawing/2014/main" id="{4E598BAE-B184-5300-F463-5E0FEBED94C6}"/>
              </a:ext>
            </a:extLst>
          </p:cNvPr>
          <p:cNvSpPr txBox="1">
            <a:spLocks noChangeArrowheads="1"/>
          </p:cNvSpPr>
          <p:nvPr/>
        </p:nvSpPr>
        <p:spPr>
          <a:xfrm>
            <a:off x="1524000" y="1652112"/>
            <a:ext cx="9144000" cy="1676400"/>
          </a:xfrm>
          <a:prstGeom prst="rect">
            <a:avLst/>
          </a:prstGeom>
          <a:noFill/>
        </p:spPr>
        <p:txBody>
          <a:bodyPr vert="horz" lIns="90488" tIns="44450" rIns="90488" bIns="4445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Times" charset="0"/>
              <a:buNone/>
            </a:pPr>
            <a:r>
              <a:rPr lang="en-US" altLang="en-US" sz="2400" dirty="0">
                <a:ea typeface="Arial" charset="0"/>
                <a:cs typeface="Arial" charset="0"/>
              </a:rPr>
              <a:t>Next, identify the </a:t>
            </a:r>
            <a:r>
              <a:rPr lang="en-US" altLang="en-US" sz="2400" i="1" dirty="0">
                <a:solidFill>
                  <a:srgbClr val="C00000"/>
                </a:solidFill>
                <a:ea typeface="Arial" charset="0"/>
                <a:cs typeface="Arial" charset="0"/>
              </a:rPr>
              <a:t>equivalent units</a:t>
            </a:r>
            <a:r>
              <a:rPr lang="en-US" altLang="en-US" sz="2400" dirty="0">
                <a:solidFill>
                  <a:srgbClr val="C00000"/>
                </a:solidFill>
                <a:ea typeface="Arial" charset="0"/>
                <a:cs typeface="Arial" charset="0"/>
              </a:rPr>
              <a:t> </a:t>
            </a:r>
            <a:r>
              <a:rPr lang="en-US" altLang="en-US" sz="2400" dirty="0">
                <a:ea typeface="Arial" charset="0"/>
                <a:cs typeface="Arial" charset="0"/>
              </a:rPr>
              <a:t>of production in </a:t>
            </a:r>
            <a:r>
              <a:rPr lang="en-US" altLang="en-US" sz="2400" i="1" dirty="0">
                <a:solidFill>
                  <a:srgbClr val="C00000"/>
                </a:solidFill>
                <a:ea typeface="Arial" charset="0"/>
                <a:cs typeface="Arial" charset="0"/>
              </a:rPr>
              <a:t>ending work in process</a:t>
            </a:r>
            <a:r>
              <a:rPr lang="en-US" altLang="en-US" sz="2400" dirty="0">
                <a:solidFill>
                  <a:srgbClr val="C00000"/>
                </a:solidFill>
                <a:ea typeface="Arial" charset="0"/>
                <a:cs typeface="Arial" charset="0"/>
              </a:rPr>
              <a:t> </a:t>
            </a:r>
            <a:r>
              <a:rPr lang="en-US" altLang="en-US" sz="2400" dirty="0">
                <a:ea typeface="Arial" charset="0"/>
                <a:cs typeface="Arial" charset="0"/>
              </a:rPr>
              <a:t>with respect to </a:t>
            </a:r>
            <a:r>
              <a:rPr lang="en-US" altLang="en-US" sz="2400" i="1" dirty="0">
                <a:solidFill>
                  <a:srgbClr val="C00000"/>
                </a:solidFill>
                <a:ea typeface="Arial" charset="0"/>
                <a:cs typeface="Arial" charset="0"/>
              </a:rPr>
              <a:t>materials</a:t>
            </a:r>
            <a:r>
              <a:rPr lang="en-US" altLang="en-US" sz="2400" dirty="0">
                <a:solidFill>
                  <a:srgbClr val="C00000"/>
                </a:solidFill>
                <a:ea typeface="Arial" charset="0"/>
                <a:cs typeface="Arial" charset="0"/>
              </a:rPr>
              <a:t> </a:t>
            </a:r>
            <a:r>
              <a:rPr lang="en-US" altLang="en-US" sz="2400" dirty="0">
                <a:ea typeface="Arial" charset="0"/>
                <a:cs typeface="Arial" charset="0"/>
              </a:rPr>
              <a:t>for the month (540 units) and adding this to the 5,400 units from step one.</a:t>
            </a:r>
          </a:p>
        </p:txBody>
      </p:sp>
      <p:graphicFrame>
        <p:nvGraphicFramePr>
          <p:cNvPr id="7" name="Object 2">
            <a:extLst>
              <a:ext uri="{FF2B5EF4-FFF2-40B4-BE49-F238E27FC236}">
                <a16:creationId xmlns:a16="http://schemas.microsoft.com/office/drawing/2014/main" id="{69F1295B-2816-1944-F6C0-2FC46EEBEE3E}"/>
              </a:ext>
            </a:extLst>
          </p:cNvPr>
          <p:cNvGraphicFramePr>
            <a:graphicFrameLocks/>
          </p:cNvGraphicFramePr>
          <p:nvPr>
            <p:extLst>
              <p:ext uri="{D42A27DB-BD31-4B8C-83A1-F6EECF244321}">
                <p14:modId xmlns:p14="http://schemas.microsoft.com/office/powerpoint/2010/main" val="3724821029"/>
              </p:ext>
            </p:extLst>
          </p:nvPr>
        </p:nvGraphicFramePr>
        <p:xfrm>
          <a:off x="1771923" y="2721636"/>
          <a:ext cx="8458200" cy="3479800"/>
        </p:xfrm>
        <a:graphic>
          <a:graphicData uri="http://schemas.openxmlformats.org/presentationml/2006/ole">
            <mc:AlternateContent xmlns:mc="http://schemas.openxmlformats.org/markup-compatibility/2006">
              <mc:Choice xmlns:v="urn:schemas-microsoft-com:vml" Requires="v">
                <p:oleObj name="Worksheet" r:id="rId8" imgW="4203700" imgH="1752600" progId="Excel.Sheet.8">
                  <p:embed/>
                </p:oleObj>
              </mc:Choice>
              <mc:Fallback>
                <p:oleObj name="Worksheet" r:id="rId8" imgW="4203700" imgH="1752600" progId="Excel.Sheet.8">
                  <p:embed/>
                  <p:pic>
                    <p:nvPicPr>
                      <p:cNvPr id="44036" name="Object 2"/>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71923" y="2721636"/>
                        <a:ext cx="8458200" cy="3479800"/>
                      </a:xfrm>
                      <a:prstGeom prst="rect">
                        <a:avLst/>
                      </a:prstGeom>
                      <a:noFill/>
                      <a:ln w="76200">
                        <a:solidFill>
                          <a:srgbClr val="9900CC"/>
                        </a:solidFill>
                        <a:miter lim="800000"/>
                        <a:headEnd/>
                        <a:tailEnd/>
                      </a:ln>
                      <a:effectLst/>
                      <a:extLst>
                        <a:ext uri="{909E8E84-426E-40dd-AFC4-6F175D3DCCD1}">
                          <a14:hiddenFill xmlns:a14="http://schemas.microsoft.com/office/drawing/2010/main" xmlns="">
                            <a:solidFill>
                              <a:schemeClr val="bg1"/>
                            </a:solidFill>
                          </a14:hiddenFill>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Tree>
    <p:extLst>
      <p:ext uri="{BB962C8B-B14F-4D97-AF65-F5344CB8AC3E}">
        <p14:creationId xmlns:p14="http://schemas.microsoft.com/office/powerpoint/2010/main" val="3302169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3AFE5A6C-629A-1993-EE88-E3032C91EA1D}"/>
              </a:ext>
            </a:extLst>
          </p:cNvPr>
          <p:cNvSpPr txBox="1"/>
          <p:nvPr/>
        </p:nvSpPr>
        <p:spPr>
          <a:xfrm>
            <a:off x="1779854" y="581681"/>
            <a:ext cx="7008067" cy="954107"/>
          </a:xfrm>
          <a:prstGeom prst="rect">
            <a:avLst/>
          </a:prstGeom>
          <a:noFill/>
        </p:spPr>
        <p:txBody>
          <a:bodyPr wrap="square" rtlCol="0">
            <a:spAutoFit/>
          </a:bodyPr>
          <a:lstStyle/>
          <a:p>
            <a:pPr>
              <a:defRPr/>
            </a:pPr>
            <a:r>
              <a:rPr lang="en-US" sz="2800" b="1" dirty="0">
                <a:solidFill>
                  <a:schemeClr val="bg1"/>
                </a:solidFill>
              </a:rPr>
              <a:t>Step 1: Compute the Equivalent Units of Production </a:t>
            </a:r>
            <a:endParaRPr lang="nb-NO" sz="2800" b="1" dirty="0">
              <a:solidFill>
                <a:schemeClr val="bg1"/>
              </a:solidFill>
            </a:endParaRPr>
          </a:p>
        </p:txBody>
      </p:sp>
      <p:sp>
        <p:nvSpPr>
          <p:cNvPr id="3" name="Rectangle 3">
            <a:extLst>
              <a:ext uri="{FF2B5EF4-FFF2-40B4-BE49-F238E27FC236}">
                <a16:creationId xmlns:a16="http://schemas.microsoft.com/office/drawing/2014/main" id="{2E718261-C401-0561-6C04-30DBD8F24BA9}"/>
              </a:ext>
            </a:extLst>
          </p:cNvPr>
          <p:cNvSpPr txBox="1">
            <a:spLocks noChangeArrowheads="1"/>
          </p:cNvSpPr>
          <p:nvPr/>
        </p:nvSpPr>
        <p:spPr>
          <a:xfrm>
            <a:off x="838200" y="365125"/>
            <a:ext cx="10515600" cy="1325563"/>
          </a:xfrm>
          <a:prstGeom prst="rect">
            <a:avLst/>
          </a:prstGeom>
        </p:spPr>
        <p:txBody>
          <a:bodyPr vert="horz" lIns="90488" tIns="44450" rIns="90488" bIns="4445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algn="r" defTabSz="914400" rtl="1" eaLnBrk="1" latinLnBrk="0" hangingPunct="1">
              <a:lnSpc>
                <a:spcPct val="90000"/>
              </a:lnSpc>
              <a:spcBef>
                <a:spcPct val="0"/>
              </a:spcBef>
              <a:buNone/>
              <a:defRPr/>
            </a:pPr>
            <a:endParaRPr lang="nb-NO" dirty="0"/>
          </a:p>
        </p:txBody>
      </p:sp>
      <p:graphicFrame>
        <p:nvGraphicFramePr>
          <p:cNvPr id="4" name="Object 2">
            <a:extLst>
              <a:ext uri="{FF2B5EF4-FFF2-40B4-BE49-F238E27FC236}">
                <a16:creationId xmlns:a16="http://schemas.microsoft.com/office/drawing/2014/main" id="{F97637B3-E540-D7F8-6A14-7A78AA6E0A55}"/>
              </a:ext>
            </a:extLst>
          </p:cNvPr>
          <p:cNvGraphicFramePr>
            <a:graphicFrameLocks/>
          </p:cNvGraphicFramePr>
          <p:nvPr>
            <p:extLst>
              <p:ext uri="{D42A27DB-BD31-4B8C-83A1-F6EECF244321}">
                <p14:modId xmlns:p14="http://schemas.microsoft.com/office/powerpoint/2010/main" val="1436335002"/>
              </p:ext>
            </p:extLst>
          </p:nvPr>
        </p:nvGraphicFramePr>
        <p:xfrm>
          <a:off x="1866900" y="2796519"/>
          <a:ext cx="8458200" cy="3479800"/>
        </p:xfrm>
        <a:graphic>
          <a:graphicData uri="http://schemas.openxmlformats.org/presentationml/2006/ole">
            <mc:AlternateContent xmlns:mc="http://schemas.openxmlformats.org/markup-compatibility/2006">
              <mc:Choice xmlns:v="urn:schemas-microsoft-com:vml" Requires="v">
                <p:oleObj name="Worksheet" r:id="rId8" imgW="4203700" imgH="1752600" progId="Excel.Sheet.8">
                  <p:embed/>
                </p:oleObj>
              </mc:Choice>
              <mc:Fallback>
                <p:oleObj name="Worksheet" r:id="rId8" imgW="4203700" imgH="1752600" progId="Excel.Sheet.8">
                  <p:embed/>
                  <p:pic>
                    <p:nvPicPr>
                      <p:cNvPr id="45059" name="Object 2"/>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66900" y="2796519"/>
                        <a:ext cx="8458200" cy="3479800"/>
                      </a:xfrm>
                      <a:prstGeom prst="rect">
                        <a:avLst/>
                      </a:prstGeom>
                      <a:noFill/>
                      <a:ln w="76200">
                        <a:solidFill>
                          <a:srgbClr val="9900CC"/>
                        </a:solidFill>
                        <a:miter lim="800000"/>
                        <a:headEnd/>
                        <a:tailEnd/>
                      </a:ln>
                      <a:effectLst/>
                      <a:extLst>
                        <a:ext uri="{909E8E84-426E-40dd-AFC4-6F175D3DCCD1}">
                          <a14:hiddenFill xmlns:a14="http://schemas.microsoft.com/office/drawing/2010/main" xmlns="">
                            <a:solidFill>
                              <a:schemeClr val="bg1"/>
                            </a:solidFill>
                          </a14:hiddenFill>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
        <p:nvSpPr>
          <p:cNvPr id="7" name="Rectangle 6">
            <a:extLst>
              <a:ext uri="{FF2B5EF4-FFF2-40B4-BE49-F238E27FC236}">
                <a16:creationId xmlns:a16="http://schemas.microsoft.com/office/drawing/2014/main" id="{37AA6658-FBB8-AE47-EDE2-ECDB7D1607EA}"/>
              </a:ext>
            </a:extLst>
          </p:cNvPr>
          <p:cNvSpPr>
            <a:spLocks noChangeArrowheads="1"/>
          </p:cNvSpPr>
          <p:nvPr/>
        </p:nvSpPr>
        <p:spPr bwMode="auto">
          <a:xfrm>
            <a:off x="1496746" y="1625064"/>
            <a:ext cx="8915400" cy="1676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90488" tIns="44450" rIns="90488" bIns="44450"/>
          <a:lstStyle>
            <a:lvl1pPr marL="342900" indent="-342900">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algn="ctr" eaLnBrk="1" hangingPunct="1">
              <a:spcBef>
                <a:spcPct val="20000"/>
              </a:spcBef>
              <a:buClr>
                <a:schemeClr val="accent1"/>
              </a:buClr>
              <a:buFont typeface="Times" charset="0"/>
              <a:buNone/>
            </a:pPr>
            <a:r>
              <a:rPr lang="en-US" altLang="en-US" sz="2400" dirty="0"/>
              <a:t>Finally, identify the </a:t>
            </a:r>
            <a:r>
              <a:rPr lang="en-US" altLang="en-US" sz="2400" i="1" dirty="0">
                <a:solidFill>
                  <a:srgbClr val="C00000"/>
                </a:solidFill>
              </a:rPr>
              <a:t>equivalent units</a:t>
            </a:r>
            <a:r>
              <a:rPr lang="en-US" altLang="en-US" sz="2400" dirty="0">
                <a:solidFill>
                  <a:srgbClr val="C00000"/>
                </a:solidFill>
              </a:rPr>
              <a:t> </a:t>
            </a:r>
            <a:r>
              <a:rPr lang="en-US" altLang="en-US" sz="2400" dirty="0"/>
              <a:t>of production in </a:t>
            </a:r>
            <a:r>
              <a:rPr lang="en-US" altLang="en-US" sz="2400" i="1" dirty="0">
                <a:solidFill>
                  <a:srgbClr val="C00000"/>
                </a:solidFill>
              </a:rPr>
              <a:t>ending work in process</a:t>
            </a:r>
            <a:r>
              <a:rPr lang="en-US" altLang="en-US" sz="2400" dirty="0">
                <a:solidFill>
                  <a:srgbClr val="C00000"/>
                </a:solidFill>
              </a:rPr>
              <a:t> </a:t>
            </a:r>
            <a:r>
              <a:rPr lang="en-US" altLang="en-US" sz="2400" dirty="0"/>
              <a:t>with respect to </a:t>
            </a:r>
            <a:r>
              <a:rPr lang="en-US" altLang="en-US" sz="2400" i="1" dirty="0">
                <a:solidFill>
                  <a:srgbClr val="C00000"/>
                </a:solidFill>
              </a:rPr>
              <a:t>conversion</a:t>
            </a:r>
            <a:r>
              <a:rPr lang="en-US" altLang="en-US" sz="2400" dirty="0"/>
              <a:t> for the month (270 units) and adding this to the 5,400 units.</a:t>
            </a:r>
          </a:p>
        </p:txBody>
      </p:sp>
    </p:spTree>
    <p:extLst>
      <p:ext uri="{BB962C8B-B14F-4D97-AF65-F5344CB8AC3E}">
        <p14:creationId xmlns:p14="http://schemas.microsoft.com/office/powerpoint/2010/main" val="3822607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3AFE5A6C-629A-1993-EE88-E3032C91EA1D}"/>
              </a:ext>
            </a:extLst>
          </p:cNvPr>
          <p:cNvSpPr txBox="1"/>
          <p:nvPr/>
        </p:nvSpPr>
        <p:spPr>
          <a:xfrm>
            <a:off x="1779854" y="365125"/>
            <a:ext cx="7008067" cy="954107"/>
          </a:xfrm>
          <a:prstGeom prst="rect">
            <a:avLst/>
          </a:prstGeom>
          <a:noFill/>
        </p:spPr>
        <p:txBody>
          <a:bodyPr wrap="square" rtlCol="0">
            <a:spAutoFit/>
          </a:bodyPr>
          <a:lstStyle/>
          <a:p>
            <a:pPr>
              <a:defRPr/>
            </a:pPr>
            <a:r>
              <a:rPr lang="en-US" sz="2800" b="1" dirty="0">
                <a:solidFill>
                  <a:schemeClr val="bg1"/>
                </a:solidFill>
              </a:rPr>
              <a:t>Step 1: Compute the Equivalent Units of Production </a:t>
            </a:r>
            <a:r>
              <a:rPr lang="nb-NO" sz="2800" b="1" dirty="0">
                <a:solidFill>
                  <a:schemeClr val="bg1"/>
                </a:solidFill>
              </a:rPr>
              <a:t> </a:t>
            </a:r>
          </a:p>
        </p:txBody>
      </p:sp>
      <p:graphicFrame>
        <p:nvGraphicFramePr>
          <p:cNvPr id="3" name="Object 2">
            <a:extLst>
              <a:ext uri="{FF2B5EF4-FFF2-40B4-BE49-F238E27FC236}">
                <a16:creationId xmlns:a16="http://schemas.microsoft.com/office/drawing/2014/main" id="{DC952E67-C221-3EE7-59E9-B09EF6E4C16F}"/>
              </a:ext>
            </a:extLst>
          </p:cNvPr>
          <p:cNvGraphicFramePr>
            <a:graphicFrameLocks/>
          </p:cNvGraphicFramePr>
          <p:nvPr/>
        </p:nvGraphicFramePr>
        <p:xfrm>
          <a:off x="1828800" y="2743200"/>
          <a:ext cx="8458200" cy="3479800"/>
        </p:xfrm>
        <a:graphic>
          <a:graphicData uri="http://schemas.openxmlformats.org/presentationml/2006/ole">
            <mc:AlternateContent xmlns:mc="http://schemas.openxmlformats.org/markup-compatibility/2006">
              <mc:Choice xmlns:v="urn:schemas-microsoft-com:vml" Requires="v">
                <p:oleObj name="Worksheet" r:id="rId8" imgW="4203700" imgH="1752600" progId="Excel.Sheet.8">
                  <p:embed/>
                </p:oleObj>
              </mc:Choice>
              <mc:Fallback>
                <p:oleObj name="Worksheet" r:id="rId8" imgW="4203700" imgH="1752600" progId="Excel.Sheet.8">
                  <p:embed/>
                  <p:pic>
                    <p:nvPicPr>
                      <p:cNvPr id="46082" name="Object 2"/>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28800" y="2743200"/>
                        <a:ext cx="8458200" cy="3479800"/>
                      </a:xfrm>
                      <a:prstGeom prst="rect">
                        <a:avLst/>
                      </a:prstGeom>
                      <a:noFill/>
                      <a:ln w="76200">
                        <a:solidFill>
                          <a:srgbClr val="9900CC"/>
                        </a:solidFill>
                        <a:miter lim="800000"/>
                        <a:headEnd/>
                        <a:tailEnd/>
                      </a:ln>
                      <a:effectLst/>
                      <a:extLst>
                        <a:ext uri="{909E8E84-426E-40dd-AFC4-6F175D3DCCD1}">
                          <a14:hiddenFill xmlns:a14="http://schemas.microsoft.com/office/drawing/2010/main" xmlns="">
                            <a:solidFill>
                              <a:schemeClr val="bg1"/>
                            </a:solidFill>
                          </a14:hiddenFill>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
        <p:nvSpPr>
          <p:cNvPr id="4" name="Rectangle 3">
            <a:extLst>
              <a:ext uri="{FF2B5EF4-FFF2-40B4-BE49-F238E27FC236}">
                <a16:creationId xmlns:a16="http://schemas.microsoft.com/office/drawing/2014/main" id="{AC90A207-F59A-1561-BC42-1B14E0504B5A}"/>
              </a:ext>
            </a:extLst>
          </p:cNvPr>
          <p:cNvSpPr>
            <a:spLocks noChangeArrowheads="1"/>
          </p:cNvSpPr>
          <p:nvPr/>
        </p:nvSpPr>
        <p:spPr bwMode="auto">
          <a:xfrm>
            <a:off x="2819400" y="1295400"/>
            <a:ext cx="6553200" cy="1246188"/>
          </a:xfrm>
          <a:prstGeom prst="rect">
            <a:avLst/>
          </a:prstGeom>
          <a:solidFill>
            <a:srgbClr val="CCECFF"/>
          </a:solidFill>
          <a:ln w="25400">
            <a:solidFill>
              <a:srgbClr val="0000CC"/>
            </a:solidFill>
            <a:miter lim="800000"/>
            <a:headEnd/>
            <a:tailEnd/>
          </a:ln>
          <a:effectLst>
            <a:outerShdw blurRad="63500" dist="38100" dir="2700000" algn="tl" rotWithShape="0">
              <a:srgbClr val="000000">
                <a:alpha val="39998"/>
              </a:srgbClr>
            </a:outerShdw>
          </a:effectLst>
        </p:spPr>
        <p:txBody>
          <a:bodyPr lIns="90488" tIns="44450" rIns="90488" bIns="44450">
            <a:spAutoFit/>
          </a:bodyPr>
          <a:lstStyle/>
          <a:p>
            <a:pPr eaLnBrk="1" hangingPunct="1">
              <a:lnSpc>
                <a:spcPct val="90000"/>
              </a:lnSpc>
              <a:spcBef>
                <a:spcPct val="20000"/>
              </a:spcBef>
              <a:defRPr/>
            </a:pPr>
            <a:r>
              <a:rPr lang="en-US" sz="2400" dirty="0">
                <a:solidFill>
                  <a:srgbClr val="0000CC"/>
                </a:solidFill>
                <a:ea typeface="MS PGothic" pitchFamily="34" charset="-128"/>
              </a:rPr>
              <a:t>Equivalent units of production </a:t>
            </a:r>
            <a:r>
              <a:rPr lang="en-US" sz="2400" i="1" dirty="0">
                <a:solidFill>
                  <a:srgbClr val="FF0000"/>
                </a:solidFill>
                <a:ea typeface="MS PGothic" pitchFamily="34" charset="-128"/>
              </a:rPr>
              <a:t>always</a:t>
            </a:r>
            <a:r>
              <a:rPr lang="en-US" sz="2400" dirty="0">
                <a:solidFill>
                  <a:srgbClr val="0000CC"/>
                </a:solidFill>
                <a:ea typeface="MS PGothic" pitchFamily="34" charset="-128"/>
              </a:rPr>
              <a:t> equals:</a:t>
            </a:r>
          </a:p>
          <a:p>
            <a:pPr eaLnBrk="1" hangingPunct="1">
              <a:lnSpc>
                <a:spcPct val="90000"/>
              </a:lnSpc>
              <a:spcBef>
                <a:spcPct val="20000"/>
              </a:spcBef>
              <a:defRPr/>
            </a:pPr>
            <a:r>
              <a:rPr lang="en-US" sz="2400" dirty="0">
                <a:solidFill>
                  <a:srgbClr val="0000CC"/>
                </a:solidFill>
                <a:ea typeface="MS PGothic" pitchFamily="34" charset="-128"/>
              </a:rPr>
              <a:t>          Units completed and transferred</a:t>
            </a:r>
          </a:p>
          <a:p>
            <a:pPr eaLnBrk="1" hangingPunct="1">
              <a:lnSpc>
                <a:spcPct val="90000"/>
              </a:lnSpc>
              <a:spcBef>
                <a:spcPct val="20000"/>
              </a:spcBef>
              <a:defRPr/>
            </a:pPr>
            <a:r>
              <a:rPr lang="en-US" sz="2400" dirty="0">
                <a:solidFill>
                  <a:srgbClr val="0000CC"/>
                </a:solidFill>
                <a:ea typeface="MS PGothic" pitchFamily="34" charset="-128"/>
              </a:rPr>
              <a:t>      +  Equivalent units remaining in work in process</a:t>
            </a:r>
          </a:p>
        </p:txBody>
      </p:sp>
      <p:sp>
        <p:nvSpPr>
          <p:cNvPr id="7" name="Rectangle 4">
            <a:extLst>
              <a:ext uri="{FF2B5EF4-FFF2-40B4-BE49-F238E27FC236}">
                <a16:creationId xmlns:a16="http://schemas.microsoft.com/office/drawing/2014/main" id="{4E98BA0D-02B7-36BD-1B9A-BE54B9FD6D8B}"/>
              </a:ext>
            </a:extLst>
          </p:cNvPr>
          <p:cNvSpPr txBox="1">
            <a:spLocks noChangeArrowheads="1"/>
          </p:cNvSpPr>
          <p:nvPr/>
        </p:nvSpPr>
        <p:spPr>
          <a:xfrm>
            <a:off x="838200" y="365125"/>
            <a:ext cx="10515600" cy="1325563"/>
          </a:xfrm>
          <a:prstGeom prst="rect">
            <a:avLst/>
          </a:prstGeom>
        </p:spPr>
        <p:txBody>
          <a:bodyPr vert="horz" lIns="90488" tIns="44450" rIns="90488" bIns="4445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algn="r" defTabSz="914400" rtl="1" eaLnBrk="1" latinLnBrk="0" hangingPunct="1">
              <a:lnSpc>
                <a:spcPct val="90000"/>
              </a:lnSpc>
              <a:spcBef>
                <a:spcPct val="0"/>
              </a:spcBef>
              <a:buNone/>
              <a:defRPr/>
            </a:pPr>
            <a:endParaRPr lang="nb-NO" dirty="0"/>
          </a:p>
        </p:txBody>
      </p:sp>
    </p:spTree>
    <p:extLst>
      <p:ext uri="{BB962C8B-B14F-4D97-AF65-F5344CB8AC3E}">
        <p14:creationId xmlns:p14="http://schemas.microsoft.com/office/powerpoint/2010/main" val="1630098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46577"/>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3AFE5A6C-629A-1993-EE88-E3032C91EA1D}"/>
              </a:ext>
            </a:extLst>
          </p:cNvPr>
          <p:cNvSpPr txBox="1"/>
          <p:nvPr/>
        </p:nvSpPr>
        <p:spPr>
          <a:xfrm>
            <a:off x="1779854" y="306303"/>
            <a:ext cx="7008067" cy="954107"/>
          </a:xfrm>
          <a:prstGeom prst="rect">
            <a:avLst/>
          </a:prstGeom>
          <a:noFill/>
        </p:spPr>
        <p:txBody>
          <a:bodyPr wrap="square" rtlCol="0">
            <a:spAutoFit/>
          </a:bodyPr>
          <a:lstStyle/>
          <a:p>
            <a:pPr>
              <a:defRPr/>
            </a:pPr>
            <a:r>
              <a:rPr lang="en-US" sz="2800" dirty="0">
                <a:solidFill>
                  <a:schemeClr val="bg1"/>
                </a:solidFill>
              </a:rPr>
              <a:t>Step 1: Compute the Equivalent Units of Production </a:t>
            </a:r>
            <a:endParaRPr lang="nb-NO" sz="2800" dirty="0">
              <a:solidFill>
                <a:schemeClr val="bg1"/>
              </a:solidFill>
            </a:endParaRPr>
          </a:p>
        </p:txBody>
      </p:sp>
      <p:sp>
        <p:nvSpPr>
          <p:cNvPr id="3" name="Rectangle 2">
            <a:extLst>
              <a:ext uri="{FF2B5EF4-FFF2-40B4-BE49-F238E27FC236}">
                <a16:creationId xmlns:a16="http://schemas.microsoft.com/office/drawing/2014/main" id="{7EFB40D7-FA2F-1DE9-F90A-A674325EFDA0}"/>
              </a:ext>
            </a:extLst>
          </p:cNvPr>
          <p:cNvSpPr>
            <a:spLocks noChangeArrowheads="1"/>
          </p:cNvSpPr>
          <p:nvPr/>
        </p:nvSpPr>
        <p:spPr bwMode="auto">
          <a:xfrm>
            <a:off x="2057400" y="2589213"/>
            <a:ext cx="8293100" cy="1447800"/>
          </a:xfrm>
          <a:prstGeom prst="rect">
            <a:avLst/>
          </a:prstGeom>
          <a:solidFill>
            <a:schemeClr val="accent4">
              <a:lumMod val="60000"/>
              <a:lumOff val="40000"/>
            </a:schemeClr>
          </a:solidFill>
          <a:ln w="28575">
            <a:solidFill>
              <a:schemeClr val="accent2"/>
            </a:solidFill>
            <a:miter lim="800000"/>
            <a:headEnd/>
            <a:tailEnd/>
          </a:ln>
          <a:effectLst/>
        </p:spPr>
        <p:txBody>
          <a:bodyPr wrap="none" anchor="ctr"/>
          <a:lstStyle>
            <a:lvl1pPr>
              <a:defRPr>
                <a:solidFill>
                  <a:schemeClr val="tx1"/>
                </a:solidFill>
                <a:latin typeface="Arial" charset="0"/>
                <a:ea typeface="MS PGothic" pitchFamily="34" charset="-128"/>
              </a:defRPr>
            </a:lvl1pPr>
            <a:lvl2pPr marL="742950" indent="-285750">
              <a:defRPr>
                <a:solidFill>
                  <a:schemeClr val="tx1"/>
                </a:solidFill>
                <a:latin typeface="Arial" charset="0"/>
                <a:ea typeface="MS PGothic" pitchFamily="34" charset="-128"/>
              </a:defRPr>
            </a:lvl2pPr>
            <a:lvl3pPr marL="1143000" indent="-228600">
              <a:defRPr>
                <a:solidFill>
                  <a:schemeClr val="tx1"/>
                </a:solidFill>
                <a:latin typeface="Arial" charset="0"/>
                <a:ea typeface="MS PGothic" pitchFamily="34" charset="-128"/>
              </a:defRPr>
            </a:lvl3pPr>
            <a:lvl4pPr marL="1600200" indent="-228600">
              <a:defRPr>
                <a:solidFill>
                  <a:schemeClr val="tx1"/>
                </a:solidFill>
                <a:latin typeface="Arial" charset="0"/>
                <a:ea typeface="MS PGothic" pitchFamily="34" charset="-128"/>
              </a:defRPr>
            </a:lvl4pPr>
            <a:lvl5pPr marL="2057400" indent="-22860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pPr eaLnBrk="1" hangingPunct="1">
              <a:defRPr/>
            </a:pPr>
            <a:endParaRPr lang="en-US" altLang="en-US" dirty="0"/>
          </a:p>
        </p:txBody>
      </p:sp>
      <p:sp>
        <p:nvSpPr>
          <p:cNvPr id="4" name="Rectangle 3">
            <a:extLst>
              <a:ext uri="{FF2B5EF4-FFF2-40B4-BE49-F238E27FC236}">
                <a16:creationId xmlns:a16="http://schemas.microsoft.com/office/drawing/2014/main" id="{3D260425-91D7-C027-F04A-97F76EACFE4A}"/>
              </a:ext>
            </a:extLst>
          </p:cNvPr>
          <p:cNvSpPr>
            <a:spLocks noChangeArrowheads="1"/>
          </p:cNvSpPr>
          <p:nvPr/>
        </p:nvSpPr>
        <p:spPr bwMode="auto">
          <a:xfrm>
            <a:off x="1908176" y="2709863"/>
            <a:ext cx="2663825" cy="1308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90488" tIns="44450" rIns="90488" bIns="44450">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algn="ctr" eaLnBrk="1" hangingPunct="1">
              <a:lnSpc>
                <a:spcPct val="90000"/>
              </a:lnSpc>
              <a:spcBef>
                <a:spcPct val="50000"/>
              </a:spcBef>
            </a:pPr>
            <a:r>
              <a:rPr lang="en-US" altLang="en-US" sz="2200" b="1"/>
              <a:t>Beginning</a:t>
            </a:r>
            <a:br>
              <a:rPr lang="en-US" altLang="en-US" sz="2200" b="1"/>
            </a:br>
            <a:r>
              <a:rPr lang="en-US" altLang="en-US" sz="2200" b="1"/>
              <a:t>Work in Process</a:t>
            </a:r>
            <a:br>
              <a:rPr lang="en-US" altLang="en-US" sz="2200" b="1"/>
            </a:br>
            <a:r>
              <a:rPr lang="en-US" altLang="en-US" sz="2200" b="1"/>
              <a:t>300 Units</a:t>
            </a:r>
            <a:br>
              <a:rPr lang="en-US" altLang="en-US" sz="2200" b="1"/>
            </a:br>
            <a:r>
              <a:rPr lang="en-US" altLang="en-US" sz="2200" b="1"/>
              <a:t>40% Complete</a:t>
            </a:r>
          </a:p>
        </p:txBody>
      </p:sp>
      <p:sp>
        <p:nvSpPr>
          <p:cNvPr id="7" name="Rectangle 5">
            <a:extLst>
              <a:ext uri="{FF2B5EF4-FFF2-40B4-BE49-F238E27FC236}">
                <a16:creationId xmlns:a16="http://schemas.microsoft.com/office/drawing/2014/main" id="{C95FFB77-C001-53D2-1D4C-67787B703248}"/>
              </a:ext>
            </a:extLst>
          </p:cNvPr>
          <p:cNvSpPr>
            <a:spLocks noChangeArrowheads="1"/>
          </p:cNvSpPr>
          <p:nvPr/>
        </p:nvSpPr>
        <p:spPr bwMode="auto">
          <a:xfrm>
            <a:off x="7850189" y="2655888"/>
            <a:ext cx="2587625" cy="1308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90488" tIns="44450" rIns="90488" bIns="44450">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algn="ctr" eaLnBrk="1" hangingPunct="1">
              <a:lnSpc>
                <a:spcPct val="90000"/>
              </a:lnSpc>
              <a:spcBef>
                <a:spcPct val="50000"/>
              </a:spcBef>
            </a:pPr>
            <a:r>
              <a:rPr lang="en-US" altLang="en-US" sz="2200" b="1"/>
              <a:t>Ending</a:t>
            </a:r>
            <a:br>
              <a:rPr lang="en-US" altLang="en-US" sz="2200" b="1"/>
            </a:br>
            <a:r>
              <a:rPr lang="en-US" altLang="en-US" sz="2200" b="1"/>
              <a:t>Work in Process</a:t>
            </a:r>
            <a:br>
              <a:rPr lang="en-US" altLang="en-US" sz="2200" b="1"/>
            </a:br>
            <a:r>
              <a:rPr lang="en-US" altLang="en-US" sz="2200" b="1"/>
              <a:t>900 Units</a:t>
            </a:r>
            <a:br>
              <a:rPr lang="en-US" altLang="en-US" sz="2200" b="1"/>
            </a:br>
            <a:r>
              <a:rPr lang="en-US" altLang="en-US" sz="2200" b="1"/>
              <a:t>60% Complete</a:t>
            </a:r>
          </a:p>
        </p:txBody>
      </p:sp>
      <p:sp>
        <p:nvSpPr>
          <p:cNvPr id="9" name="Rectangle 7">
            <a:extLst>
              <a:ext uri="{FF2B5EF4-FFF2-40B4-BE49-F238E27FC236}">
                <a16:creationId xmlns:a16="http://schemas.microsoft.com/office/drawing/2014/main" id="{252EF3C0-ED22-92C0-E989-C1312436B5A2}"/>
              </a:ext>
            </a:extLst>
          </p:cNvPr>
          <p:cNvSpPr>
            <a:spLocks noChangeArrowheads="1"/>
          </p:cNvSpPr>
          <p:nvPr/>
        </p:nvSpPr>
        <p:spPr bwMode="auto">
          <a:xfrm>
            <a:off x="5792789" y="1384300"/>
            <a:ext cx="2968625" cy="459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90488" tIns="44450" rIns="90488" bIns="44450">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eaLnBrk="1" hangingPunct="1">
              <a:spcBef>
                <a:spcPct val="50000"/>
              </a:spcBef>
            </a:pPr>
            <a:r>
              <a:rPr lang="en-US" altLang="en-US" sz="2400" b="1" dirty="0"/>
              <a:t>6,000 Units Started</a:t>
            </a:r>
          </a:p>
        </p:txBody>
      </p:sp>
      <p:sp>
        <p:nvSpPr>
          <p:cNvPr id="11" name="Rectangle 9">
            <a:extLst>
              <a:ext uri="{FF2B5EF4-FFF2-40B4-BE49-F238E27FC236}">
                <a16:creationId xmlns:a16="http://schemas.microsoft.com/office/drawing/2014/main" id="{CFE94B4A-FE8F-93F6-DBFF-ADB855E60BE1}"/>
              </a:ext>
            </a:extLst>
          </p:cNvPr>
          <p:cNvSpPr>
            <a:spLocks noChangeArrowheads="1"/>
          </p:cNvSpPr>
          <p:nvPr/>
        </p:nvSpPr>
        <p:spPr bwMode="auto">
          <a:xfrm>
            <a:off x="4346576" y="3030538"/>
            <a:ext cx="3578225" cy="698500"/>
          </a:xfrm>
          <a:prstGeom prst="rect">
            <a:avLst/>
          </a:prstGeom>
          <a:noFill/>
          <a:ln>
            <a:noFill/>
          </a:ln>
        </p:spPr>
        <p:txBody>
          <a:bodyPr lIns="90488" tIns="44450" rIns="90488" bIns="44450">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ctr" eaLnBrk="1" hangingPunct="1">
              <a:lnSpc>
                <a:spcPct val="90000"/>
              </a:lnSpc>
              <a:spcBef>
                <a:spcPct val="50000"/>
              </a:spcBef>
              <a:defRPr/>
            </a:pPr>
            <a:r>
              <a:rPr lang="en-US" altLang="en-US" sz="2200" b="1" dirty="0">
                <a:solidFill>
                  <a:schemeClr val="accent4">
                    <a:lumMod val="50000"/>
                  </a:schemeClr>
                </a:solidFill>
              </a:rPr>
              <a:t>5,100 Units Started</a:t>
            </a:r>
            <a:br>
              <a:rPr lang="en-US" altLang="en-US" sz="2200" b="1" dirty="0">
                <a:solidFill>
                  <a:schemeClr val="accent4">
                    <a:lumMod val="50000"/>
                  </a:schemeClr>
                </a:solidFill>
              </a:rPr>
            </a:br>
            <a:r>
              <a:rPr lang="en-US" altLang="en-US" sz="2200" b="1" dirty="0">
                <a:solidFill>
                  <a:schemeClr val="accent4">
                    <a:lumMod val="50000"/>
                  </a:schemeClr>
                </a:solidFill>
              </a:rPr>
              <a:t>and Completed</a:t>
            </a:r>
          </a:p>
        </p:txBody>
      </p:sp>
      <p:sp>
        <p:nvSpPr>
          <p:cNvPr id="12" name="Freeform 10">
            <a:extLst>
              <a:ext uri="{FF2B5EF4-FFF2-40B4-BE49-F238E27FC236}">
                <a16:creationId xmlns:a16="http://schemas.microsoft.com/office/drawing/2014/main" id="{1356DCFD-1883-61B4-DD65-B6457BD94472}"/>
              </a:ext>
            </a:extLst>
          </p:cNvPr>
          <p:cNvSpPr>
            <a:spLocks/>
          </p:cNvSpPr>
          <p:nvPr/>
        </p:nvSpPr>
        <p:spPr bwMode="auto">
          <a:xfrm>
            <a:off x="4419600" y="1855789"/>
            <a:ext cx="5945188" cy="485645"/>
          </a:xfrm>
          <a:custGeom>
            <a:avLst/>
            <a:gdLst>
              <a:gd name="T0" fmla="*/ 2147483647 w 3745"/>
              <a:gd name="T1" fmla="*/ 2147483647 h 374"/>
              <a:gd name="T2" fmla="*/ 2147483647 w 3745"/>
              <a:gd name="T3" fmla="*/ 2147483647 h 374"/>
              <a:gd name="T4" fmla="*/ 2147483647 w 3745"/>
              <a:gd name="T5" fmla="*/ 2147483647 h 374"/>
              <a:gd name="T6" fmla="*/ 2147483647 w 3745"/>
              <a:gd name="T7" fmla="*/ 2147483647 h 374"/>
              <a:gd name="T8" fmla="*/ 2147483647 w 3745"/>
              <a:gd name="T9" fmla="*/ 2147483647 h 374"/>
              <a:gd name="T10" fmla="*/ 2147483647 w 3745"/>
              <a:gd name="T11" fmla="*/ 2147483647 h 374"/>
              <a:gd name="T12" fmla="*/ 2147483647 w 3745"/>
              <a:gd name="T13" fmla="*/ 2147483647 h 374"/>
              <a:gd name="T14" fmla="*/ 2147483647 w 3745"/>
              <a:gd name="T15" fmla="*/ 2147483647 h 374"/>
              <a:gd name="T16" fmla="*/ 2147483647 w 3745"/>
              <a:gd name="T17" fmla="*/ 2147483647 h 374"/>
              <a:gd name="T18" fmla="*/ 2147483647 w 3745"/>
              <a:gd name="T19" fmla="*/ 2147483647 h 374"/>
              <a:gd name="T20" fmla="*/ 2147483647 w 3745"/>
              <a:gd name="T21" fmla="*/ 2147483647 h 374"/>
              <a:gd name="T22" fmla="*/ 2147483647 w 3745"/>
              <a:gd name="T23" fmla="*/ 2147483647 h 374"/>
              <a:gd name="T24" fmla="*/ 2147483647 w 3745"/>
              <a:gd name="T25" fmla="*/ 2147483647 h 374"/>
              <a:gd name="T26" fmla="*/ 2147483647 w 3745"/>
              <a:gd name="T27" fmla="*/ 2147483647 h 374"/>
              <a:gd name="T28" fmla="*/ 2147483647 w 3745"/>
              <a:gd name="T29" fmla="*/ 2147483647 h 374"/>
              <a:gd name="T30" fmla="*/ 2147483647 w 3745"/>
              <a:gd name="T31" fmla="*/ 2147483647 h 374"/>
              <a:gd name="T32" fmla="*/ 2147483647 w 3745"/>
              <a:gd name="T33" fmla="*/ 2147483647 h 374"/>
              <a:gd name="T34" fmla="*/ 2147483647 w 3745"/>
              <a:gd name="T35" fmla="*/ 2147483647 h 374"/>
              <a:gd name="T36" fmla="*/ 2147483647 w 3745"/>
              <a:gd name="T37" fmla="*/ 2147483647 h 374"/>
              <a:gd name="T38" fmla="*/ 2147483647 w 3745"/>
              <a:gd name="T39" fmla="*/ 2147483647 h 374"/>
              <a:gd name="T40" fmla="*/ 2147483647 w 3745"/>
              <a:gd name="T41" fmla="*/ 2147483647 h 374"/>
              <a:gd name="T42" fmla="*/ 2147483647 w 3745"/>
              <a:gd name="T43" fmla="*/ 2147483647 h 374"/>
              <a:gd name="T44" fmla="*/ 2147483647 w 3745"/>
              <a:gd name="T45" fmla="*/ 2147483647 h 374"/>
              <a:gd name="T46" fmla="*/ 2147483647 w 3745"/>
              <a:gd name="T47" fmla="*/ 2147483647 h 374"/>
              <a:gd name="T48" fmla="*/ 2147483647 w 3745"/>
              <a:gd name="T49" fmla="*/ 2147483647 h 374"/>
              <a:gd name="T50" fmla="*/ 2147483647 w 3745"/>
              <a:gd name="T51" fmla="*/ 2147483647 h 374"/>
              <a:gd name="T52" fmla="*/ 2147483647 w 3745"/>
              <a:gd name="T53" fmla="*/ 2147483647 h 374"/>
              <a:gd name="T54" fmla="*/ 2147483647 w 3745"/>
              <a:gd name="T55" fmla="*/ 2147483647 h 374"/>
              <a:gd name="T56" fmla="*/ 2147483647 w 3745"/>
              <a:gd name="T57" fmla="*/ 2147483647 h 374"/>
              <a:gd name="T58" fmla="*/ 2147483647 w 3745"/>
              <a:gd name="T59" fmla="*/ 2147483647 h 374"/>
              <a:gd name="T60" fmla="*/ 2147483647 w 3745"/>
              <a:gd name="T61" fmla="*/ 2147483647 h 374"/>
              <a:gd name="T62" fmla="*/ 2147483647 w 3745"/>
              <a:gd name="T63" fmla="*/ 2147483647 h 374"/>
              <a:gd name="T64" fmla="*/ 2147483647 w 3745"/>
              <a:gd name="T65" fmla="*/ 2147483647 h 374"/>
              <a:gd name="T66" fmla="*/ 2147483647 w 3745"/>
              <a:gd name="T67" fmla="*/ 2147483647 h 374"/>
              <a:gd name="T68" fmla="*/ 2147483647 w 3745"/>
              <a:gd name="T69" fmla="*/ 2147483647 h 374"/>
              <a:gd name="T70" fmla="*/ 2147483647 w 3745"/>
              <a:gd name="T71" fmla="*/ 2147483647 h 374"/>
              <a:gd name="T72" fmla="*/ 2147483647 w 3745"/>
              <a:gd name="T73" fmla="*/ 2147483647 h 374"/>
              <a:gd name="T74" fmla="*/ 2147483647 w 3745"/>
              <a:gd name="T75" fmla="*/ 2147483647 h 374"/>
              <a:gd name="T76" fmla="*/ 2147483647 w 3745"/>
              <a:gd name="T77" fmla="*/ 2147483647 h 374"/>
              <a:gd name="T78" fmla="*/ 2147483647 w 3745"/>
              <a:gd name="T79" fmla="*/ 2147483647 h 374"/>
              <a:gd name="T80" fmla="*/ 2147483647 w 3745"/>
              <a:gd name="T81" fmla="*/ 2147483647 h 374"/>
              <a:gd name="T82" fmla="*/ 2147483647 w 3745"/>
              <a:gd name="T83" fmla="*/ 2147483647 h 374"/>
              <a:gd name="T84" fmla="*/ 2147483647 w 3745"/>
              <a:gd name="T85" fmla="*/ 2147483647 h 374"/>
              <a:gd name="T86" fmla="*/ 2147483647 w 3745"/>
              <a:gd name="T87" fmla="*/ 2147483647 h 374"/>
              <a:gd name="T88" fmla="*/ 2147483647 w 3745"/>
              <a:gd name="T89" fmla="*/ 2147483647 h 374"/>
              <a:gd name="T90" fmla="*/ 2147483647 w 3745"/>
              <a:gd name="T91" fmla="*/ 2147483647 h 374"/>
              <a:gd name="T92" fmla="*/ 2147483647 w 3745"/>
              <a:gd name="T93" fmla="*/ 2147483647 h 374"/>
              <a:gd name="T94" fmla="*/ 2147483647 w 3745"/>
              <a:gd name="T95" fmla="*/ 2147483647 h 374"/>
              <a:gd name="T96" fmla="*/ 2147483647 w 3745"/>
              <a:gd name="T97" fmla="*/ 2147483647 h 374"/>
              <a:gd name="T98" fmla="*/ 2147483647 w 3745"/>
              <a:gd name="T99" fmla="*/ 0 h 374"/>
              <a:gd name="T100" fmla="*/ 2147483647 w 3745"/>
              <a:gd name="T101" fmla="*/ 2147483647 h 374"/>
              <a:gd name="T102" fmla="*/ 2147483647 w 3745"/>
              <a:gd name="T103" fmla="*/ 2147483647 h 374"/>
              <a:gd name="T104" fmla="*/ 2147483647 w 3745"/>
              <a:gd name="T105" fmla="*/ 2147483647 h 374"/>
              <a:gd name="T106" fmla="*/ 2147483647 w 3745"/>
              <a:gd name="T107" fmla="*/ 2147483647 h 374"/>
              <a:gd name="T108" fmla="*/ 2147483647 w 3745"/>
              <a:gd name="T109" fmla="*/ 2147483647 h 374"/>
              <a:gd name="T110" fmla="*/ 2147483647 w 3745"/>
              <a:gd name="T111" fmla="*/ 2147483647 h 37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3745"/>
              <a:gd name="T169" fmla="*/ 0 h 374"/>
              <a:gd name="T170" fmla="*/ 3745 w 3745"/>
              <a:gd name="T171" fmla="*/ 374 h 37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3745" h="374">
                <a:moveTo>
                  <a:pt x="703" y="126"/>
                </a:moveTo>
                <a:lnTo>
                  <a:pt x="634" y="129"/>
                </a:lnTo>
                <a:lnTo>
                  <a:pt x="565" y="133"/>
                </a:lnTo>
                <a:lnTo>
                  <a:pt x="496" y="139"/>
                </a:lnTo>
                <a:lnTo>
                  <a:pt x="428" y="148"/>
                </a:lnTo>
                <a:lnTo>
                  <a:pt x="364" y="159"/>
                </a:lnTo>
                <a:lnTo>
                  <a:pt x="304" y="173"/>
                </a:lnTo>
                <a:lnTo>
                  <a:pt x="247" y="188"/>
                </a:lnTo>
                <a:lnTo>
                  <a:pt x="197" y="205"/>
                </a:lnTo>
                <a:lnTo>
                  <a:pt x="151" y="224"/>
                </a:lnTo>
                <a:lnTo>
                  <a:pt x="110" y="244"/>
                </a:lnTo>
                <a:lnTo>
                  <a:pt x="75" y="266"/>
                </a:lnTo>
                <a:lnTo>
                  <a:pt x="46" y="288"/>
                </a:lnTo>
                <a:lnTo>
                  <a:pt x="26" y="312"/>
                </a:lnTo>
                <a:lnTo>
                  <a:pt x="9" y="337"/>
                </a:lnTo>
                <a:lnTo>
                  <a:pt x="3" y="361"/>
                </a:lnTo>
                <a:lnTo>
                  <a:pt x="0" y="373"/>
                </a:lnTo>
                <a:lnTo>
                  <a:pt x="4" y="353"/>
                </a:lnTo>
                <a:lnTo>
                  <a:pt x="15" y="333"/>
                </a:lnTo>
                <a:lnTo>
                  <a:pt x="35" y="312"/>
                </a:lnTo>
                <a:lnTo>
                  <a:pt x="58" y="294"/>
                </a:lnTo>
                <a:lnTo>
                  <a:pt x="88" y="275"/>
                </a:lnTo>
                <a:lnTo>
                  <a:pt x="127" y="259"/>
                </a:lnTo>
                <a:lnTo>
                  <a:pt x="168" y="244"/>
                </a:lnTo>
                <a:lnTo>
                  <a:pt x="215" y="232"/>
                </a:lnTo>
                <a:lnTo>
                  <a:pt x="265" y="221"/>
                </a:lnTo>
                <a:lnTo>
                  <a:pt x="321" y="212"/>
                </a:lnTo>
                <a:lnTo>
                  <a:pt x="376" y="206"/>
                </a:lnTo>
                <a:lnTo>
                  <a:pt x="433" y="202"/>
                </a:lnTo>
                <a:lnTo>
                  <a:pt x="491" y="200"/>
                </a:lnTo>
                <a:lnTo>
                  <a:pt x="1448" y="200"/>
                </a:lnTo>
                <a:lnTo>
                  <a:pt x="1503" y="199"/>
                </a:lnTo>
                <a:lnTo>
                  <a:pt x="1556" y="195"/>
                </a:lnTo>
                <a:lnTo>
                  <a:pt x="1607" y="188"/>
                </a:lnTo>
                <a:lnTo>
                  <a:pt x="1656" y="180"/>
                </a:lnTo>
                <a:lnTo>
                  <a:pt x="1702" y="169"/>
                </a:lnTo>
                <a:lnTo>
                  <a:pt x="1743" y="156"/>
                </a:lnTo>
                <a:lnTo>
                  <a:pt x="1780" y="142"/>
                </a:lnTo>
                <a:lnTo>
                  <a:pt x="1811" y="126"/>
                </a:lnTo>
                <a:lnTo>
                  <a:pt x="1835" y="109"/>
                </a:lnTo>
                <a:lnTo>
                  <a:pt x="1852" y="90"/>
                </a:lnTo>
                <a:lnTo>
                  <a:pt x="1863" y="71"/>
                </a:lnTo>
                <a:lnTo>
                  <a:pt x="1870" y="52"/>
                </a:lnTo>
                <a:lnTo>
                  <a:pt x="1874" y="50"/>
                </a:lnTo>
                <a:lnTo>
                  <a:pt x="1874" y="52"/>
                </a:lnTo>
                <a:lnTo>
                  <a:pt x="1879" y="71"/>
                </a:lnTo>
                <a:lnTo>
                  <a:pt x="1890" y="90"/>
                </a:lnTo>
                <a:lnTo>
                  <a:pt x="1908" y="109"/>
                </a:lnTo>
                <a:lnTo>
                  <a:pt x="1933" y="126"/>
                </a:lnTo>
                <a:lnTo>
                  <a:pt x="1964" y="142"/>
                </a:lnTo>
                <a:lnTo>
                  <a:pt x="2000" y="156"/>
                </a:lnTo>
                <a:lnTo>
                  <a:pt x="2041" y="169"/>
                </a:lnTo>
                <a:lnTo>
                  <a:pt x="2087" y="180"/>
                </a:lnTo>
                <a:lnTo>
                  <a:pt x="2135" y="188"/>
                </a:lnTo>
                <a:lnTo>
                  <a:pt x="2186" y="195"/>
                </a:lnTo>
                <a:lnTo>
                  <a:pt x="2240" y="199"/>
                </a:lnTo>
                <a:lnTo>
                  <a:pt x="2296" y="200"/>
                </a:lnTo>
                <a:lnTo>
                  <a:pt x="3252" y="200"/>
                </a:lnTo>
                <a:lnTo>
                  <a:pt x="3308" y="202"/>
                </a:lnTo>
                <a:lnTo>
                  <a:pt x="3368" y="206"/>
                </a:lnTo>
                <a:lnTo>
                  <a:pt x="3424" y="212"/>
                </a:lnTo>
                <a:lnTo>
                  <a:pt x="3478" y="221"/>
                </a:lnTo>
                <a:lnTo>
                  <a:pt x="3527" y="232"/>
                </a:lnTo>
                <a:lnTo>
                  <a:pt x="3574" y="244"/>
                </a:lnTo>
                <a:lnTo>
                  <a:pt x="3616" y="259"/>
                </a:lnTo>
                <a:lnTo>
                  <a:pt x="3654" y="275"/>
                </a:lnTo>
                <a:lnTo>
                  <a:pt x="3684" y="294"/>
                </a:lnTo>
                <a:lnTo>
                  <a:pt x="3708" y="312"/>
                </a:lnTo>
                <a:lnTo>
                  <a:pt x="3727" y="333"/>
                </a:lnTo>
                <a:lnTo>
                  <a:pt x="3739" y="353"/>
                </a:lnTo>
                <a:lnTo>
                  <a:pt x="3744" y="373"/>
                </a:lnTo>
                <a:lnTo>
                  <a:pt x="3741" y="361"/>
                </a:lnTo>
                <a:lnTo>
                  <a:pt x="3733" y="337"/>
                </a:lnTo>
                <a:lnTo>
                  <a:pt x="3719" y="312"/>
                </a:lnTo>
                <a:lnTo>
                  <a:pt x="3696" y="288"/>
                </a:lnTo>
                <a:lnTo>
                  <a:pt x="3668" y="266"/>
                </a:lnTo>
                <a:lnTo>
                  <a:pt x="3631" y="244"/>
                </a:lnTo>
                <a:lnTo>
                  <a:pt x="3591" y="224"/>
                </a:lnTo>
                <a:lnTo>
                  <a:pt x="3546" y="205"/>
                </a:lnTo>
                <a:lnTo>
                  <a:pt x="3495" y="188"/>
                </a:lnTo>
                <a:lnTo>
                  <a:pt x="3439" y="173"/>
                </a:lnTo>
                <a:lnTo>
                  <a:pt x="3380" y="159"/>
                </a:lnTo>
                <a:lnTo>
                  <a:pt x="3315" y="148"/>
                </a:lnTo>
                <a:lnTo>
                  <a:pt x="3248" y="139"/>
                </a:lnTo>
                <a:lnTo>
                  <a:pt x="3179" y="133"/>
                </a:lnTo>
                <a:lnTo>
                  <a:pt x="3111" y="129"/>
                </a:lnTo>
                <a:lnTo>
                  <a:pt x="3039" y="126"/>
                </a:lnTo>
                <a:lnTo>
                  <a:pt x="2225" y="126"/>
                </a:lnTo>
                <a:lnTo>
                  <a:pt x="2174" y="125"/>
                </a:lnTo>
                <a:lnTo>
                  <a:pt x="2125" y="122"/>
                </a:lnTo>
                <a:lnTo>
                  <a:pt x="2082" y="115"/>
                </a:lnTo>
                <a:lnTo>
                  <a:pt x="2036" y="107"/>
                </a:lnTo>
                <a:lnTo>
                  <a:pt x="1998" y="97"/>
                </a:lnTo>
                <a:lnTo>
                  <a:pt x="1961" y="84"/>
                </a:lnTo>
                <a:lnTo>
                  <a:pt x="1933" y="70"/>
                </a:lnTo>
                <a:lnTo>
                  <a:pt x="1908" y="54"/>
                </a:lnTo>
                <a:lnTo>
                  <a:pt x="1890" y="38"/>
                </a:lnTo>
                <a:lnTo>
                  <a:pt x="1879" y="20"/>
                </a:lnTo>
                <a:lnTo>
                  <a:pt x="1874" y="2"/>
                </a:lnTo>
                <a:lnTo>
                  <a:pt x="1874" y="0"/>
                </a:lnTo>
                <a:lnTo>
                  <a:pt x="1868" y="18"/>
                </a:lnTo>
                <a:lnTo>
                  <a:pt x="1857" y="36"/>
                </a:lnTo>
                <a:lnTo>
                  <a:pt x="1839" y="52"/>
                </a:lnTo>
                <a:lnTo>
                  <a:pt x="1817" y="68"/>
                </a:lnTo>
                <a:lnTo>
                  <a:pt x="1786" y="82"/>
                </a:lnTo>
                <a:lnTo>
                  <a:pt x="1751" y="95"/>
                </a:lnTo>
                <a:lnTo>
                  <a:pt x="1714" y="106"/>
                </a:lnTo>
                <a:lnTo>
                  <a:pt x="1668" y="115"/>
                </a:lnTo>
                <a:lnTo>
                  <a:pt x="1624" y="121"/>
                </a:lnTo>
                <a:lnTo>
                  <a:pt x="1576" y="125"/>
                </a:lnTo>
                <a:lnTo>
                  <a:pt x="1528" y="126"/>
                </a:lnTo>
                <a:lnTo>
                  <a:pt x="1522" y="126"/>
                </a:lnTo>
                <a:lnTo>
                  <a:pt x="703" y="126"/>
                </a:lnTo>
              </a:path>
            </a:pathLst>
          </a:custGeom>
          <a:solidFill>
            <a:srgbClr val="FF3300"/>
          </a:solidFill>
          <a:ln w="12700" cap="rnd" cmpd="sng">
            <a:solidFill>
              <a:srgbClr val="FF0000"/>
            </a:solidFill>
            <a:prstDash val="solid"/>
            <a:round/>
            <a:headEnd type="none" w="med" len="med"/>
            <a:tailEnd type="none" w="med" len="med"/>
          </a:ln>
          <a:effectLst>
            <a:outerShdw blurRad="63500" dist="38100" dir="2700000" algn="tl" rotWithShape="0">
              <a:srgbClr val="000000">
                <a:alpha val="39998"/>
              </a:srgbClr>
            </a:outerShdw>
          </a:effectLst>
        </p:spPr>
        <p:txBody>
          <a:bodyPr/>
          <a:lstStyle/>
          <a:p>
            <a:endParaRPr lang="en-US"/>
          </a:p>
        </p:txBody>
      </p:sp>
      <p:sp>
        <p:nvSpPr>
          <p:cNvPr id="13" name="Rectangle 11">
            <a:extLst>
              <a:ext uri="{FF2B5EF4-FFF2-40B4-BE49-F238E27FC236}">
                <a16:creationId xmlns:a16="http://schemas.microsoft.com/office/drawing/2014/main" id="{B30144B7-4DB0-8170-9AC4-7843B57B4389}"/>
              </a:ext>
            </a:extLst>
          </p:cNvPr>
          <p:cNvSpPr txBox="1">
            <a:spLocks noChangeArrowheads="1"/>
          </p:cNvSpPr>
          <p:nvPr/>
        </p:nvSpPr>
        <p:spPr>
          <a:xfrm>
            <a:off x="838200" y="365126"/>
            <a:ext cx="10515600" cy="1084262"/>
          </a:xfrm>
          <a:prstGeom prst="rect">
            <a:avLst/>
          </a:prstGeom>
        </p:spPr>
        <p:txBody>
          <a:bodyPr vert="horz" lIns="90488" tIns="44450" rIns="90488" bIns="4445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algn="r" defTabSz="914400" rtl="1" eaLnBrk="1" latinLnBrk="0" hangingPunct="1">
              <a:lnSpc>
                <a:spcPct val="90000"/>
              </a:lnSpc>
              <a:spcBef>
                <a:spcPct val="0"/>
              </a:spcBef>
              <a:buNone/>
              <a:defRPr/>
            </a:pPr>
            <a:endParaRPr lang="nb-NO" dirty="0"/>
          </a:p>
        </p:txBody>
      </p:sp>
      <p:sp>
        <p:nvSpPr>
          <p:cNvPr id="14" name="Rectangle 12">
            <a:extLst>
              <a:ext uri="{FF2B5EF4-FFF2-40B4-BE49-F238E27FC236}">
                <a16:creationId xmlns:a16="http://schemas.microsoft.com/office/drawing/2014/main" id="{3D4BD8A6-3878-ABDB-9420-C1657461A1E3}"/>
              </a:ext>
            </a:extLst>
          </p:cNvPr>
          <p:cNvSpPr>
            <a:spLocks noChangeArrowheads="1"/>
          </p:cNvSpPr>
          <p:nvPr/>
        </p:nvSpPr>
        <p:spPr bwMode="auto">
          <a:xfrm>
            <a:off x="2057400" y="1371600"/>
            <a:ext cx="2819400" cy="560959"/>
          </a:xfrm>
          <a:prstGeom prst="rect">
            <a:avLst/>
          </a:prstGeom>
          <a:solidFill>
            <a:srgbClr val="75B6E5"/>
          </a:solidFill>
          <a:ln w="9525">
            <a:solidFill>
              <a:srgbClr val="006600"/>
            </a:solidFill>
            <a:miter lim="800000"/>
            <a:headEnd/>
            <a:tailEnd/>
          </a:ln>
          <a:effectLst>
            <a:outerShdw blurRad="63500" dist="38100" dir="2700000" algn="tl" rotWithShape="0">
              <a:srgbClr val="000000">
                <a:alpha val="39998"/>
              </a:srgbClr>
            </a:outerShdw>
          </a:effectLst>
        </p:spPr>
        <p:txBody>
          <a:bodyPr wrap="none" anchor="ctr"/>
          <a:lstStyle/>
          <a:p>
            <a:pPr algn="ctr" eaLnBrk="1" hangingPunct="1">
              <a:defRPr/>
            </a:pPr>
            <a:r>
              <a:rPr lang="en-US" sz="4000" dirty="0">
                <a:latin typeface="Times New Roman" pitchFamily="18" charset="0"/>
                <a:ea typeface="MS PGothic" pitchFamily="34" charset="-128"/>
              </a:rPr>
              <a:t>Materials</a:t>
            </a:r>
          </a:p>
        </p:txBody>
      </p:sp>
      <p:sp>
        <p:nvSpPr>
          <p:cNvPr id="15" name="Rectangle 13">
            <a:extLst>
              <a:ext uri="{FF2B5EF4-FFF2-40B4-BE49-F238E27FC236}">
                <a16:creationId xmlns:a16="http://schemas.microsoft.com/office/drawing/2014/main" id="{B0D86F5A-6935-51F5-6C34-6F5D194A6A6D}"/>
              </a:ext>
            </a:extLst>
          </p:cNvPr>
          <p:cNvSpPr>
            <a:spLocks noChangeArrowheads="1"/>
          </p:cNvSpPr>
          <p:nvPr/>
        </p:nvSpPr>
        <p:spPr bwMode="auto">
          <a:xfrm>
            <a:off x="2973389" y="4813300"/>
            <a:ext cx="3502025" cy="459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90488" tIns="44450" rIns="90488" bIns="44450">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eaLnBrk="1" hangingPunct="1">
              <a:spcBef>
                <a:spcPct val="50000"/>
              </a:spcBef>
            </a:pPr>
            <a:r>
              <a:rPr lang="en-US" altLang="en-US" sz="2400" b="1"/>
              <a:t>5,400 Units Completed</a:t>
            </a:r>
          </a:p>
        </p:txBody>
      </p:sp>
      <p:sp>
        <p:nvSpPr>
          <p:cNvPr id="16" name="Line 14">
            <a:extLst>
              <a:ext uri="{FF2B5EF4-FFF2-40B4-BE49-F238E27FC236}">
                <a16:creationId xmlns:a16="http://schemas.microsoft.com/office/drawing/2014/main" id="{08B1A486-65B3-B0C0-F10D-6C780540A941}"/>
              </a:ext>
            </a:extLst>
          </p:cNvPr>
          <p:cNvSpPr>
            <a:spLocks noChangeShapeType="1"/>
          </p:cNvSpPr>
          <p:nvPr/>
        </p:nvSpPr>
        <p:spPr bwMode="auto">
          <a:xfrm>
            <a:off x="9067800" y="4062413"/>
            <a:ext cx="0" cy="1346200"/>
          </a:xfrm>
          <a:prstGeom prst="line">
            <a:avLst/>
          </a:prstGeom>
          <a:noFill/>
          <a:ln w="38100">
            <a:solidFill>
              <a:srgbClr val="FF0000"/>
            </a:solidFill>
            <a:round/>
            <a:headEnd/>
            <a:tailEnd/>
          </a:ln>
          <a:effectLst>
            <a:outerShdw blurRad="63500" dist="38100" dir="2700000" algn="tl" rotWithShape="0">
              <a:srgbClr val="000000">
                <a:alpha val="39998"/>
              </a:srgbClr>
            </a:outerShdw>
          </a:effectLst>
          <a:extLst>
            <a:ext uri="{909E8E84-426E-40dd-AFC4-6F175D3DCCD1}">
              <a14:hiddenFill xmlns:a14="http://schemas.microsoft.com/office/drawing/2010/main" xmlns="">
                <a:noFill/>
              </a14:hiddenFill>
            </a:ext>
          </a:extLst>
        </p:spPr>
        <p:txBody>
          <a:bodyPr wrap="none" anchor="ctr"/>
          <a:lstStyle/>
          <a:p>
            <a:endParaRPr lang="en-US"/>
          </a:p>
        </p:txBody>
      </p:sp>
      <p:sp>
        <p:nvSpPr>
          <p:cNvPr id="17" name="Line 15">
            <a:extLst>
              <a:ext uri="{FF2B5EF4-FFF2-40B4-BE49-F238E27FC236}">
                <a16:creationId xmlns:a16="http://schemas.microsoft.com/office/drawing/2014/main" id="{C5CB427D-FEFE-4724-2A9C-95AB57CE3D62}"/>
              </a:ext>
            </a:extLst>
          </p:cNvPr>
          <p:cNvSpPr>
            <a:spLocks noChangeShapeType="1"/>
          </p:cNvSpPr>
          <p:nvPr/>
        </p:nvSpPr>
        <p:spPr bwMode="auto">
          <a:xfrm flipH="1">
            <a:off x="6388100" y="5421313"/>
            <a:ext cx="2692400" cy="0"/>
          </a:xfrm>
          <a:prstGeom prst="line">
            <a:avLst/>
          </a:prstGeom>
          <a:noFill/>
          <a:ln w="38100">
            <a:solidFill>
              <a:srgbClr val="FF0000"/>
            </a:solidFill>
            <a:round/>
            <a:headEnd/>
            <a:tailEnd type="triangle" w="med" len="med"/>
          </a:ln>
          <a:effectLst>
            <a:outerShdw blurRad="63500" dist="38100" dir="2700000" algn="tl" rotWithShape="0">
              <a:srgbClr val="000000">
                <a:alpha val="39998"/>
              </a:srgbClr>
            </a:outerShdw>
          </a:effectLst>
          <a:extLst>
            <a:ext uri="{909E8E84-426E-40dd-AFC4-6F175D3DCCD1}">
              <a14:hiddenFill xmlns:a14="http://schemas.microsoft.com/office/drawing/2010/main" xmlns="">
                <a:noFill/>
              </a14:hiddenFill>
            </a:ext>
          </a:extLst>
        </p:spPr>
        <p:txBody>
          <a:bodyPr wrap="none" anchor="ctr"/>
          <a:lstStyle/>
          <a:p>
            <a:endParaRPr lang="en-US"/>
          </a:p>
        </p:txBody>
      </p:sp>
      <p:sp>
        <p:nvSpPr>
          <p:cNvPr id="18" name="Rectangle 16">
            <a:extLst>
              <a:ext uri="{FF2B5EF4-FFF2-40B4-BE49-F238E27FC236}">
                <a16:creationId xmlns:a16="http://schemas.microsoft.com/office/drawing/2014/main" id="{280952AD-2BF8-1D23-F50E-8B4545CFF76A}"/>
              </a:ext>
            </a:extLst>
          </p:cNvPr>
          <p:cNvSpPr>
            <a:spLocks noChangeArrowheads="1"/>
          </p:cNvSpPr>
          <p:nvPr/>
        </p:nvSpPr>
        <p:spPr bwMode="auto">
          <a:xfrm>
            <a:off x="2973389" y="5186363"/>
            <a:ext cx="7388225" cy="459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90488" tIns="44450" rIns="90488" bIns="44450">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eaLnBrk="1" hangingPunct="1">
              <a:spcBef>
                <a:spcPct val="50000"/>
              </a:spcBef>
            </a:pPr>
            <a:r>
              <a:rPr lang="en-US" altLang="en-US" sz="2400" b="1"/>
              <a:t>   540 Equivalent Units</a:t>
            </a:r>
          </a:p>
        </p:txBody>
      </p:sp>
      <p:sp>
        <p:nvSpPr>
          <p:cNvPr id="19" name="Rectangle 17">
            <a:extLst>
              <a:ext uri="{FF2B5EF4-FFF2-40B4-BE49-F238E27FC236}">
                <a16:creationId xmlns:a16="http://schemas.microsoft.com/office/drawing/2014/main" id="{38681C97-66CF-B83D-23DA-15B4B7F57C53}"/>
              </a:ext>
            </a:extLst>
          </p:cNvPr>
          <p:cNvSpPr>
            <a:spLocks noChangeArrowheads="1"/>
          </p:cNvSpPr>
          <p:nvPr/>
        </p:nvSpPr>
        <p:spPr bwMode="auto">
          <a:xfrm>
            <a:off x="7013576" y="5043488"/>
            <a:ext cx="1978025" cy="459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90488" tIns="44450" rIns="90488" bIns="44450">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eaLnBrk="1" hangingPunct="1">
              <a:spcBef>
                <a:spcPct val="50000"/>
              </a:spcBef>
            </a:pPr>
            <a:r>
              <a:rPr lang="en-US" altLang="en-US" sz="2400" b="1">
                <a:solidFill>
                  <a:srgbClr val="FF0000"/>
                </a:solidFill>
              </a:rPr>
              <a:t>900 × 60%</a:t>
            </a:r>
          </a:p>
        </p:txBody>
      </p:sp>
      <p:sp>
        <p:nvSpPr>
          <p:cNvPr id="20" name="Rectangle 18">
            <a:extLst>
              <a:ext uri="{FF2B5EF4-FFF2-40B4-BE49-F238E27FC236}">
                <a16:creationId xmlns:a16="http://schemas.microsoft.com/office/drawing/2014/main" id="{86DB3824-0BB0-AFE3-C139-0D346FC70151}"/>
              </a:ext>
            </a:extLst>
          </p:cNvPr>
          <p:cNvSpPr>
            <a:spLocks noChangeArrowheads="1"/>
          </p:cNvSpPr>
          <p:nvPr/>
        </p:nvSpPr>
        <p:spPr bwMode="auto">
          <a:xfrm>
            <a:off x="2973389" y="5575300"/>
            <a:ext cx="6550025" cy="8284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90488" tIns="44450" rIns="90488" bIns="44450">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eaLnBrk="1" hangingPunct="1">
              <a:spcBef>
                <a:spcPct val="50000"/>
              </a:spcBef>
            </a:pPr>
            <a:r>
              <a:rPr lang="en-US" altLang="en-US" sz="2400" b="1">
                <a:solidFill>
                  <a:srgbClr val="006600"/>
                </a:solidFill>
              </a:rPr>
              <a:t>5,940 Equivalent units</a:t>
            </a:r>
            <a:br>
              <a:rPr lang="en-US" altLang="en-US" sz="2400" b="1">
                <a:solidFill>
                  <a:srgbClr val="006600"/>
                </a:solidFill>
              </a:rPr>
            </a:br>
            <a:r>
              <a:rPr lang="en-US" altLang="en-US" sz="2400" b="1">
                <a:solidFill>
                  <a:srgbClr val="006600"/>
                </a:solidFill>
              </a:rPr>
              <a:t>          of production</a:t>
            </a:r>
          </a:p>
        </p:txBody>
      </p:sp>
      <p:sp>
        <p:nvSpPr>
          <p:cNvPr id="21" name="Freeform 20">
            <a:extLst>
              <a:ext uri="{FF2B5EF4-FFF2-40B4-BE49-F238E27FC236}">
                <a16:creationId xmlns:a16="http://schemas.microsoft.com/office/drawing/2014/main" id="{0BFCDC7C-DEC3-EDA4-D5F5-624B6857339B}"/>
              </a:ext>
            </a:extLst>
          </p:cNvPr>
          <p:cNvSpPr>
            <a:spLocks/>
          </p:cNvSpPr>
          <p:nvPr/>
        </p:nvSpPr>
        <p:spPr bwMode="auto">
          <a:xfrm>
            <a:off x="1903414" y="4143376"/>
            <a:ext cx="5945187" cy="593725"/>
          </a:xfrm>
          <a:custGeom>
            <a:avLst/>
            <a:gdLst>
              <a:gd name="T0" fmla="*/ 2147483647 w 3745"/>
              <a:gd name="T1" fmla="*/ 2147483647 h 374"/>
              <a:gd name="T2" fmla="*/ 2147483647 w 3745"/>
              <a:gd name="T3" fmla="*/ 2147483647 h 374"/>
              <a:gd name="T4" fmla="*/ 2147483647 w 3745"/>
              <a:gd name="T5" fmla="*/ 2147483647 h 374"/>
              <a:gd name="T6" fmla="*/ 2147483647 w 3745"/>
              <a:gd name="T7" fmla="*/ 2147483647 h 374"/>
              <a:gd name="T8" fmla="*/ 2147483647 w 3745"/>
              <a:gd name="T9" fmla="*/ 2147483647 h 374"/>
              <a:gd name="T10" fmla="*/ 2147483647 w 3745"/>
              <a:gd name="T11" fmla="*/ 2147483647 h 374"/>
              <a:gd name="T12" fmla="*/ 2147483647 w 3745"/>
              <a:gd name="T13" fmla="*/ 2147483647 h 374"/>
              <a:gd name="T14" fmla="*/ 2147483647 w 3745"/>
              <a:gd name="T15" fmla="*/ 2147483647 h 374"/>
              <a:gd name="T16" fmla="*/ 2147483647 w 3745"/>
              <a:gd name="T17" fmla="*/ 2147483647 h 374"/>
              <a:gd name="T18" fmla="*/ 2147483647 w 3745"/>
              <a:gd name="T19" fmla="*/ 2147483647 h 374"/>
              <a:gd name="T20" fmla="*/ 2147483647 w 3745"/>
              <a:gd name="T21" fmla="*/ 2147483647 h 374"/>
              <a:gd name="T22" fmla="*/ 2147483647 w 3745"/>
              <a:gd name="T23" fmla="*/ 2147483647 h 374"/>
              <a:gd name="T24" fmla="*/ 2147483647 w 3745"/>
              <a:gd name="T25" fmla="*/ 2147483647 h 374"/>
              <a:gd name="T26" fmla="*/ 2147483647 w 3745"/>
              <a:gd name="T27" fmla="*/ 2147483647 h 374"/>
              <a:gd name="T28" fmla="*/ 2147483647 w 3745"/>
              <a:gd name="T29" fmla="*/ 2147483647 h 374"/>
              <a:gd name="T30" fmla="*/ 2147483647 w 3745"/>
              <a:gd name="T31" fmla="*/ 2147483647 h 374"/>
              <a:gd name="T32" fmla="*/ 2147483647 w 3745"/>
              <a:gd name="T33" fmla="*/ 2147483647 h 374"/>
              <a:gd name="T34" fmla="*/ 2147483647 w 3745"/>
              <a:gd name="T35" fmla="*/ 2147483647 h 374"/>
              <a:gd name="T36" fmla="*/ 2147483647 w 3745"/>
              <a:gd name="T37" fmla="*/ 2147483647 h 374"/>
              <a:gd name="T38" fmla="*/ 2147483647 w 3745"/>
              <a:gd name="T39" fmla="*/ 2147483647 h 374"/>
              <a:gd name="T40" fmla="*/ 2147483647 w 3745"/>
              <a:gd name="T41" fmla="*/ 2147483647 h 374"/>
              <a:gd name="T42" fmla="*/ 2147483647 w 3745"/>
              <a:gd name="T43" fmla="*/ 2147483647 h 374"/>
              <a:gd name="T44" fmla="*/ 2147483647 w 3745"/>
              <a:gd name="T45" fmla="*/ 2147483647 h 374"/>
              <a:gd name="T46" fmla="*/ 2147483647 w 3745"/>
              <a:gd name="T47" fmla="*/ 2147483647 h 374"/>
              <a:gd name="T48" fmla="*/ 2147483647 w 3745"/>
              <a:gd name="T49" fmla="*/ 2147483647 h 374"/>
              <a:gd name="T50" fmla="*/ 2147483647 w 3745"/>
              <a:gd name="T51" fmla="*/ 2147483647 h 374"/>
              <a:gd name="T52" fmla="*/ 2147483647 w 3745"/>
              <a:gd name="T53" fmla="*/ 2147483647 h 374"/>
              <a:gd name="T54" fmla="*/ 2147483647 w 3745"/>
              <a:gd name="T55" fmla="*/ 2147483647 h 374"/>
              <a:gd name="T56" fmla="*/ 2147483647 w 3745"/>
              <a:gd name="T57" fmla="*/ 2147483647 h 374"/>
              <a:gd name="T58" fmla="*/ 2147483647 w 3745"/>
              <a:gd name="T59" fmla="*/ 2147483647 h 374"/>
              <a:gd name="T60" fmla="*/ 2147483647 w 3745"/>
              <a:gd name="T61" fmla="*/ 2147483647 h 374"/>
              <a:gd name="T62" fmla="*/ 2147483647 w 3745"/>
              <a:gd name="T63" fmla="*/ 2147483647 h 374"/>
              <a:gd name="T64" fmla="*/ 2147483647 w 3745"/>
              <a:gd name="T65" fmla="*/ 2147483647 h 374"/>
              <a:gd name="T66" fmla="*/ 2147483647 w 3745"/>
              <a:gd name="T67" fmla="*/ 2147483647 h 374"/>
              <a:gd name="T68" fmla="*/ 2147483647 w 3745"/>
              <a:gd name="T69" fmla="*/ 2147483647 h 374"/>
              <a:gd name="T70" fmla="*/ 2147483647 w 3745"/>
              <a:gd name="T71" fmla="*/ 2147483647 h 374"/>
              <a:gd name="T72" fmla="*/ 2147483647 w 3745"/>
              <a:gd name="T73" fmla="*/ 2147483647 h 374"/>
              <a:gd name="T74" fmla="*/ 2147483647 w 3745"/>
              <a:gd name="T75" fmla="*/ 2147483647 h 374"/>
              <a:gd name="T76" fmla="*/ 2147483647 w 3745"/>
              <a:gd name="T77" fmla="*/ 2147483647 h 374"/>
              <a:gd name="T78" fmla="*/ 2147483647 w 3745"/>
              <a:gd name="T79" fmla="*/ 2147483647 h 374"/>
              <a:gd name="T80" fmla="*/ 2147483647 w 3745"/>
              <a:gd name="T81" fmla="*/ 2147483647 h 374"/>
              <a:gd name="T82" fmla="*/ 2147483647 w 3745"/>
              <a:gd name="T83" fmla="*/ 2147483647 h 374"/>
              <a:gd name="T84" fmla="*/ 2147483647 w 3745"/>
              <a:gd name="T85" fmla="*/ 2147483647 h 374"/>
              <a:gd name="T86" fmla="*/ 2147483647 w 3745"/>
              <a:gd name="T87" fmla="*/ 2147483647 h 374"/>
              <a:gd name="T88" fmla="*/ 2147483647 w 3745"/>
              <a:gd name="T89" fmla="*/ 2147483647 h 374"/>
              <a:gd name="T90" fmla="*/ 2147483647 w 3745"/>
              <a:gd name="T91" fmla="*/ 2147483647 h 374"/>
              <a:gd name="T92" fmla="*/ 2147483647 w 3745"/>
              <a:gd name="T93" fmla="*/ 2147483647 h 374"/>
              <a:gd name="T94" fmla="*/ 2147483647 w 3745"/>
              <a:gd name="T95" fmla="*/ 2147483647 h 374"/>
              <a:gd name="T96" fmla="*/ 2147483647 w 3745"/>
              <a:gd name="T97" fmla="*/ 2147483647 h 374"/>
              <a:gd name="T98" fmla="*/ 2147483647 w 3745"/>
              <a:gd name="T99" fmla="*/ 2147483647 h 374"/>
              <a:gd name="T100" fmla="*/ 2147483647 w 3745"/>
              <a:gd name="T101" fmla="*/ 2147483647 h 374"/>
              <a:gd name="T102" fmla="*/ 2147483647 w 3745"/>
              <a:gd name="T103" fmla="*/ 2147483647 h 374"/>
              <a:gd name="T104" fmla="*/ 2147483647 w 3745"/>
              <a:gd name="T105" fmla="*/ 2147483647 h 374"/>
              <a:gd name="T106" fmla="*/ 2147483647 w 3745"/>
              <a:gd name="T107" fmla="*/ 2147483647 h 374"/>
              <a:gd name="T108" fmla="*/ 2147483647 w 3745"/>
              <a:gd name="T109" fmla="*/ 2147483647 h 374"/>
              <a:gd name="T110" fmla="*/ 2147483647 w 3745"/>
              <a:gd name="T111" fmla="*/ 2147483647 h 37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3745"/>
              <a:gd name="T169" fmla="*/ 0 h 374"/>
              <a:gd name="T170" fmla="*/ 3745 w 3745"/>
              <a:gd name="T171" fmla="*/ 374 h 37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3745" h="374">
                <a:moveTo>
                  <a:pt x="703" y="247"/>
                </a:moveTo>
                <a:lnTo>
                  <a:pt x="634" y="244"/>
                </a:lnTo>
                <a:lnTo>
                  <a:pt x="565" y="240"/>
                </a:lnTo>
                <a:lnTo>
                  <a:pt x="496" y="234"/>
                </a:lnTo>
                <a:lnTo>
                  <a:pt x="428" y="225"/>
                </a:lnTo>
                <a:lnTo>
                  <a:pt x="364" y="214"/>
                </a:lnTo>
                <a:lnTo>
                  <a:pt x="304" y="200"/>
                </a:lnTo>
                <a:lnTo>
                  <a:pt x="247" y="185"/>
                </a:lnTo>
                <a:lnTo>
                  <a:pt x="197" y="168"/>
                </a:lnTo>
                <a:lnTo>
                  <a:pt x="151" y="149"/>
                </a:lnTo>
                <a:lnTo>
                  <a:pt x="110" y="129"/>
                </a:lnTo>
                <a:lnTo>
                  <a:pt x="75" y="107"/>
                </a:lnTo>
                <a:lnTo>
                  <a:pt x="46" y="85"/>
                </a:lnTo>
                <a:lnTo>
                  <a:pt x="26" y="61"/>
                </a:lnTo>
                <a:lnTo>
                  <a:pt x="9" y="36"/>
                </a:lnTo>
                <a:lnTo>
                  <a:pt x="3" y="12"/>
                </a:lnTo>
                <a:lnTo>
                  <a:pt x="0" y="0"/>
                </a:lnTo>
                <a:lnTo>
                  <a:pt x="4" y="20"/>
                </a:lnTo>
                <a:lnTo>
                  <a:pt x="15" y="40"/>
                </a:lnTo>
                <a:lnTo>
                  <a:pt x="35" y="61"/>
                </a:lnTo>
                <a:lnTo>
                  <a:pt x="58" y="79"/>
                </a:lnTo>
                <a:lnTo>
                  <a:pt x="88" y="98"/>
                </a:lnTo>
                <a:lnTo>
                  <a:pt x="127" y="114"/>
                </a:lnTo>
                <a:lnTo>
                  <a:pt x="168" y="129"/>
                </a:lnTo>
                <a:lnTo>
                  <a:pt x="215" y="141"/>
                </a:lnTo>
                <a:lnTo>
                  <a:pt x="265" y="152"/>
                </a:lnTo>
                <a:lnTo>
                  <a:pt x="321" y="161"/>
                </a:lnTo>
                <a:lnTo>
                  <a:pt x="376" y="167"/>
                </a:lnTo>
                <a:lnTo>
                  <a:pt x="433" y="171"/>
                </a:lnTo>
                <a:lnTo>
                  <a:pt x="491" y="173"/>
                </a:lnTo>
                <a:lnTo>
                  <a:pt x="1448" y="173"/>
                </a:lnTo>
                <a:lnTo>
                  <a:pt x="1503" y="174"/>
                </a:lnTo>
                <a:lnTo>
                  <a:pt x="1556" y="178"/>
                </a:lnTo>
                <a:lnTo>
                  <a:pt x="1607" y="185"/>
                </a:lnTo>
                <a:lnTo>
                  <a:pt x="1656" y="193"/>
                </a:lnTo>
                <a:lnTo>
                  <a:pt x="1702" y="204"/>
                </a:lnTo>
                <a:lnTo>
                  <a:pt x="1743" y="217"/>
                </a:lnTo>
                <a:lnTo>
                  <a:pt x="1780" y="231"/>
                </a:lnTo>
                <a:lnTo>
                  <a:pt x="1811" y="247"/>
                </a:lnTo>
                <a:lnTo>
                  <a:pt x="1835" y="264"/>
                </a:lnTo>
                <a:lnTo>
                  <a:pt x="1852" y="283"/>
                </a:lnTo>
                <a:lnTo>
                  <a:pt x="1863" y="302"/>
                </a:lnTo>
                <a:lnTo>
                  <a:pt x="1870" y="321"/>
                </a:lnTo>
                <a:lnTo>
                  <a:pt x="1874" y="323"/>
                </a:lnTo>
                <a:lnTo>
                  <a:pt x="1874" y="321"/>
                </a:lnTo>
                <a:lnTo>
                  <a:pt x="1879" y="302"/>
                </a:lnTo>
                <a:lnTo>
                  <a:pt x="1890" y="283"/>
                </a:lnTo>
                <a:lnTo>
                  <a:pt x="1908" y="264"/>
                </a:lnTo>
                <a:lnTo>
                  <a:pt x="1933" y="247"/>
                </a:lnTo>
                <a:lnTo>
                  <a:pt x="1964" y="231"/>
                </a:lnTo>
                <a:lnTo>
                  <a:pt x="2000" y="217"/>
                </a:lnTo>
                <a:lnTo>
                  <a:pt x="2041" y="204"/>
                </a:lnTo>
                <a:lnTo>
                  <a:pt x="2087" y="193"/>
                </a:lnTo>
                <a:lnTo>
                  <a:pt x="2135" y="185"/>
                </a:lnTo>
                <a:lnTo>
                  <a:pt x="2186" y="178"/>
                </a:lnTo>
                <a:lnTo>
                  <a:pt x="2240" y="174"/>
                </a:lnTo>
                <a:lnTo>
                  <a:pt x="2296" y="173"/>
                </a:lnTo>
                <a:lnTo>
                  <a:pt x="3252" y="173"/>
                </a:lnTo>
                <a:lnTo>
                  <a:pt x="3308" y="171"/>
                </a:lnTo>
                <a:lnTo>
                  <a:pt x="3368" y="167"/>
                </a:lnTo>
                <a:lnTo>
                  <a:pt x="3424" y="161"/>
                </a:lnTo>
                <a:lnTo>
                  <a:pt x="3478" y="152"/>
                </a:lnTo>
                <a:lnTo>
                  <a:pt x="3527" y="141"/>
                </a:lnTo>
                <a:lnTo>
                  <a:pt x="3574" y="129"/>
                </a:lnTo>
                <a:lnTo>
                  <a:pt x="3616" y="114"/>
                </a:lnTo>
                <a:lnTo>
                  <a:pt x="3654" y="98"/>
                </a:lnTo>
                <a:lnTo>
                  <a:pt x="3684" y="79"/>
                </a:lnTo>
                <a:lnTo>
                  <a:pt x="3708" y="61"/>
                </a:lnTo>
                <a:lnTo>
                  <a:pt x="3727" y="40"/>
                </a:lnTo>
                <a:lnTo>
                  <a:pt x="3739" y="20"/>
                </a:lnTo>
                <a:lnTo>
                  <a:pt x="3744" y="0"/>
                </a:lnTo>
                <a:lnTo>
                  <a:pt x="3741" y="12"/>
                </a:lnTo>
                <a:lnTo>
                  <a:pt x="3733" y="36"/>
                </a:lnTo>
                <a:lnTo>
                  <a:pt x="3719" y="61"/>
                </a:lnTo>
                <a:lnTo>
                  <a:pt x="3696" y="85"/>
                </a:lnTo>
                <a:lnTo>
                  <a:pt x="3668" y="107"/>
                </a:lnTo>
                <a:lnTo>
                  <a:pt x="3631" y="129"/>
                </a:lnTo>
                <a:lnTo>
                  <a:pt x="3591" y="149"/>
                </a:lnTo>
                <a:lnTo>
                  <a:pt x="3546" y="168"/>
                </a:lnTo>
                <a:lnTo>
                  <a:pt x="3495" y="185"/>
                </a:lnTo>
                <a:lnTo>
                  <a:pt x="3439" y="200"/>
                </a:lnTo>
                <a:lnTo>
                  <a:pt x="3380" y="214"/>
                </a:lnTo>
                <a:lnTo>
                  <a:pt x="3315" y="225"/>
                </a:lnTo>
                <a:lnTo>
                  <a:pt x="3248" y="234"/>
                </a:lnTo>
                <a:lnTo>
                  <a:pt x="3179" y="240"/>
                </a:lnTo>
                <a:lnTo>
                  <a:pt x="3111" y="244"/>
                </a:lnTo>
                <a:lnTo>
                  <a:pt x="3039" y="247"/>
                </a:lnTo>
                <a:lnTo>
                  <a:pt x="2225" y="247"/>
                </a:lnTo>
                <a:lnTo>
                  <a:pt x="2174" y="248"/>
                </a:lnTo>
                <a:lnTo>
                  <a:pt x="2125" y="251"/>
                </a:lnTo>
                <a:lnTo>
                  <a:pt x="2082" y="258"/>
                </a:lnTo>
                <a:lnTo>
                  <a:pt x="2036" y="266"/>
                </a:lnTo>
                <a:lnTo>
                  <a:pt x="1998" y="276"/>
                </a:lnTo>
                <a:lnTo>
                  <a:pt x="1961" y="289"/>
                </a:lnTo>
                <a:lnTo>
                  <a:pt x="1933" y="303"/>
                </a:lnTo>
                <a:lnTo>
                  <a:pt x="1908" y="319"/>
                </a:lnTo>
                <a:lnTo>
                  <a:pt x="1890" y="335"/>
                </a:lnTo>
                <a:lnTo>
                  <a:pt x="1879" y="353"/>
                </a:lnTo>
                <a:lnTo>
                  <a:pt x="1874" y="371"/>
                </a:lnTo>
                <a:lnTo>
                  <a:pt x="1874" y="373"/>
                </a:lnTo>
                <a:lnTo>
                  <a:pt x="1868" y="355"/>
                </a:lnTo>
                <a:lnTo>
                  <a:pt x="1857" y="337"/>
                </a:lnTo>
                <a:lnTo>
                  <a:pt x="1839" y="321"/>
                </a:lnTo>
                <a:lnTo>
                  <a:pt x="1817" y="305"/>
                </a:lnTo>
                <a:lnTo>
                  <a:pt x="1786" y="291"/>
                </a:lnTo>
                <a:lnTo>
                  <a:pt x="1751" y="278"/>
                </a:lnTo>
                <a:lnTo>
                  <a:pt x="1714" y="267"/>
                </a:lnTo>
                <a:lnTo>
                  <a:pt x="1668" y="258"/>
                </a:lnTo>
                <a:lnTo>
                  <a:pt x="1624" y="252"/>
                </a:lnTo>
                <a:lnTo>
                  <a:pt x="1576" y="248"/>
                </a:lnTo>
                <a:lnTo>
                  <a:pt x="1528" y="247"/>
                </a:lnTo>
                <a:lnTo>
                  <a:pt x="1522" y="247"/>
                </a:lnTo>
                <a:lnTo>
                  <a:pt x="703" y="247"/>
                </a:lnTo>
              </a:path>
            </a:pathLst>
          </a:custGeom>
          <a:solidFill>
            <a:srgbClr val="FF3300"/>
          </a:solidFill>
          <a:ln w="12700" cap="rnd" cmpd="sng">
            <a:solidFill>
              <a:srgbClr val="FF0000"/>
            </a:solidFill>
            <a:prstDash val="solid"/>
            <a:round/>
            <a:headEnd type="none" w="med" len="med"/>
            <a:tailEnd type="none" w="med" len="med"/>
          </a:ln>
          <a:effectLst>
            <a:outerShdw blurRad="63500" dist="38100" dir="2700000" algn="tl" rotWithShape="0">
              <a:srgbClr val="000000">
                <a:alpha val="39998"/>
              </a:srgbClr>
            </a:outerShdw>
          </a:effectLst>
        </p:spPr>
        <p:txBody>
          <a:bodyPr/>
          <a:lstStyle/>
          <a:p>
            <a:endParaRPr lang="en-US"/>
          </a:p>
        </p:txBody>
      </p:sp>
    </p:spTree>
    <p:extLst>
      <p:ext uri="{BB962C8B-B14F-4D97-AF65-F5344CB8AC3E}">
        <p14:creationId xmlns:p14="http://schemas.microsoft.com/office/powerpoint/2010/main" val="854292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3" name="Rectangle 2">
            <a:extLst>
              <a:ext uri="{FF2B5EF4-FFF2-40B4-BE49-F238E27FC236}">
                <a16:creationId xmlns:a16="http://schemas.microsoft.com/office/drawing/2014/main" id="{A9769C50-FAEA-69E0-0BB6-AD9B172EDFEB}"/>
              </a:ext>
            </a:extLst>
          </p:cNvPr>
          <p:cNvSpPr>
            <a:spLocks noChangeArrowheads="1"/>
          </p:cNvSpPr>
          <p:nvPr/>
        </p:nvSpPr>
        <p:spPr bwMode="auto">
          <a:xfrm>
            <a:off x="1981200" y="2601913"/>
            <a:ext cx="8585200" cy="1422400"/>
          </a:xfrm>
          <a:prstGeom prst="rect">
            <a:avLst/>
          </a:prstGeom>
          <a:solidFill>
            <a:schemeClr val="accent2">
              <a:lumMod val="40000"/>
              <a:lumOff val="60000"/>
            </a:schemeClr>
          </a:solidFill>
          <a:ln w="28575">
            <a:solidFill>
              <a:schemeClr val="accent2"/>
            </a:solidFill>
            <a:miter lim="800000"/>
            <a:headEnd/>
            <a:tailEnd/>
          </a:ln>
          <a:effectLst/>
        </p:spPr>
        <p:txBody>
          <a:bodyPr wrap="none" anchor="ctr"/>
          <a:lstStyle>
            <a:lvl1pPr>
              <a:defRPr>
                <a:solidFill>
                  <a:schemeClr val="tx1"/>
                </a:solidFill>
                <a:latin typeface="Arial" charset="0"/>
                <a:ea typeface="MS PGothic" pitchFamily="34" charset="-128"/>
              </a:defRPr>
            </a:lvl1pPr>
            <a:lvl2pPr marL="742950" indent="-285750">
              <a:defRPr>
                <a:solidFill>
                  <a:schemeClr val="tx1"/>
                </a:solidFill>
                <a:latin typeface="Arial" charset="0"/>
                <a:ea typeface="MS PGothic" pitchFamily="34" charset="-128"/>
              </a:defRPr>
            </a:lvl2pPr>
            <a:lvl3pPr marL="1143000" indent="-228600">
              <a:defRPr>
                <a:solidFill>
                  <a:schemeClr val="tx1"/>
                </a:solidFill>
                <a:latin typeface="Arial" charset="0"/>
                <a:ea typeface="MS PGothic" pitchFamily="34" charset="-128"/>
              </a:defRPr>
            </a:lvl3pPr>
            <a:lvl4pPr marL="1600200" indent="-228600">
              <a:defRPr>
                <a:solidFill>
                  <a:schemeClr val="tx1"/>
                </a:solidFill>
                <a:latin typeface="Arial" charset="0"/>
                <a:ea typeface="MS PGothic" pitchFamily="34" charset="-128"/>
              </a:defRPr>
            </a:lvl4pPr>
            <a:lvl5pPr marL="2057400" indent="-22860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pPr eaLnBrk="1" hangingPunct="1">
              <a:defRPr/>
            </a:pPr>
            <a:endParaRPr lang="en-US" altLang="en-US" dirty="0"/>
          </a:p>
        </p:txBody>
      </p:sp>
      <p:sp>
        <p:nvSpPr>
          <p:cNvPr id="4" name="Line 3">
            <a:extLst>
              <a:ext uri="{FF2B5EF4-FFF2-40B4-BE49-F238E27FC236}">
                <a16:creationId xmlns:a16="http://schemas.microsoft.com/office/drawing/2014/main" id="{667DFE41-DD6A-D94D-E50A-815B6D4AA764}"/>
              </a:ext>
            </a:extLst>
          </p:cNvPr>
          <p:cNvSpPr>
            <a:spLocks noChangeShapeType="1"/>
          </p:cNvSpPr>
          <p:nvPr/>
        </p:nvSpPr>
        <p:spPr bwMode="auto">
          <a:xfrm>
            <a:off x="4419600" y="2601913"/>
            <a:ext cx="0" cy="1435100"/>
          </a:xfrm>
          <a:prstGeom prst="line">
            <a:avLst/>
          </a:prstGeom>
          <a:noFill/>
          <a:ln w="28575">
            <a:solidFill>
              <a:schemeClr val="accent2"/>
            </a:solidFill>
            <a:round/>
            <a:headEnd/>
            <a:tailEnd/>
          </a:ln>
          <a:extLst>
            <a:ext uri="{909E8E84-426E-40dd-AFC4-6F175D3DCCD1}">
              <a14:hiddenFill xmlns:a14="http://schemas.microsoft.com/office/drawing/2010/main" xmlns="">
                <a:noFill/>
              </a14:hiddenFill>
            </a:ext>
          </a:extLst>
        </p:spPr>
        <p:txBody>
          <a:bodyPr wrap="none" anchor="ctr"/>
          <a:lstStyle/>
          <a:p>
            <a:endParaRPr lang="en-US"/>
          </a:p>
        </p:txBody>
      </p:sp>
      <p:sp>
        <p:nvSpPr>
          <p:cNvPr id="7" name="Line 4">
            <a:extLst>
              <a:ext uri="{FF2B5EF4-FFF2-40B4-BE49-F238E27FC236}">
                <a16:creationId xmlns:a16="http://schemas.microsoft.com/office/drawing/2014/main" id="{0923052C-D2D0-2E23-E4A0-FF1D3BC39203}"/>
              </a:ext>
            </a:extLst>
          </p:cNvPr>
          <p:cNvSpPr>
            <a:spLocks noChangeShapeType="1"/>
          </p:cNvSpPr>
          <p:nvPr/>
        </p:nvSpPr>
        <p:spPr bwMode="auto">
          <a:xfrm>
            <a:off x="7772400" y="2601913"/>
            <a:ext cx="0" cy="1435100"/>
          </a:xfrm>
          <a:prstGeom prst="line">
            <a:avLst/>
          </a:prstGeom>
          <a:noFill/>
          <a:ln w="28575">
            <a:solidFill>
              <a:schemeClr val="accent2"/>
            </a:solidFill>
            <a:round/>
            <a:headEnd/>
            <a:tailEnd/>
          </a:ln>
          <a:extLst>
            <a:ext uri="{909E8E84-426E-40dd-AFC4-6F175D3DCCD1}">
              <a14:hiddenFill xmlns:a14="http://schemas.microsoft.com/office/drawing/2010/main" xmlns="">
                <a:noFill/>
              </a14:hiddenFill>
            </a:ext>
          </a:extLst>
        </p:spPr>
        <p:txBody>
          <a:bodyPr wrap="none" anchor="ctr"/>
          <a:lstStyle/>
          <a:p>
            <a:endParaRPr lang="en-US"/>
          </a:p>
        </p:txBody>
      </p:sp>
      <p:sp>
        <p:nvSpPr>
          <p:cNvPr id="9" name="Rectangle 5">
            <a:extLst>
              <a:ext uri="{FF2B5EF4-FFF2-40B4-BE49-F238E27FC236}">
                <a16:creationId xmlns:a16="http://schemas.microsoft.com/office/drawing/2014/main" id="{A19155A3-4DF6-4692-2F0C-803342066BFF}"/>
              </a:ext>
            </a:extLst>
          </p:cNvPr>
          <p:cNvSpPr>
            <a:spLocks noChangeArrowheads="1"/>
          </p:cNvSpPr>
          <p:nvPr/>
        </p:nvSpPr>
        <p:spPr bwMode="auto">
          <a:xfrm>
            <a:off x="5792789" y="1384300"/>
            <a:ext cx="2968625" cy="459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90488" tIns="44450" rIns="90488" bIns="44450">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eaLnBrk="1" hangingPunct="1">
              <a:spcBef>
                <a:spcPct val="50000"/>
              </a:spcBef>
            </a:pPr>
            <a:r>
              <a:rPr lang="en-US" altLang="en-US" sz="2400" b="1"/>
              <a:t>6,000 Units Started</a:t>
            </a:r>
          </a:p>
        </p:txBody>
      </p:sp>
      <p:sp>
        <p:nvSpPr>
          <p:cNvPr id="11" name="Rectangle 6">
            <a:extLst>
              <a:ext uri="{FF2B5EF4-FFF2-40B4-BE49-F238E27FC236}">
                <a16:creationId xmlns:a16="http://schemas.microsoft.com/office/drawing/2014/main" id="{3B621391-956F-A1A1-90EF-EEA433C3C167}"/>
              </a:ext>
            </a:extLst>
          </p:cNvPr>
          <p:cNvSpPr>
            <a:spLocks noChangeArrowheads="1"/>
          </p:cNvSpPr>
          <p:nvPr/>
        </p:nvSpPr>
        <p:spPr bwMode="auto">
          <a:xfrm>
            <a:off x="2973389" y="4813300"/>
            <a:ext cx="3502025" cy="459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90488" tIns="44450" rIns="90488" bIns="44450">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eaLnBrk="1" hangingPunct="1">
              <a:spcBef>
                <a:spcPct val="50000"/>
              </a:spcBef>
            </a:pPr>
            <a:r>
              <a:rPr lang="en-US" altLang="en-US" sz="2400" b="1"/>
              <a:t>5,400 Units Completed</a:t>
            </a:r>
          </a:p>
        </p:txBody>
      </p:sp>
      <p:sp>
        <p:nvSpPr>
          <p:cNvPr id="12" name="Rectangle 7">
            <a:extLst>
              <a:ext uri="{FF2B5EF4-FFF2-40B4-BE49-F238E27FC236}">
                <a16:creationId xmlns:a16="http://schemas.microsoft.com/office/drawing/2014/main" id="{C4894676-415B-501E-57D7-50510A93C679}"/>
              </a:ext>
            </a:extLst>
          </p:cNvPr>
          <p:cNvSpPr>
            <a:spLocks noChangeArrowheads="1"/>
          </p:cNvSpPr>
          <p:nvPr/>
        </p:nvSpPr>
        <p:spPr bwMode="auto">
          <a:xfrm>
            <a:off x="4319589" y="2973388"/>
            <a:ext cx="3578225" cy="698500"/>
          </a:xfrm>
          <a:prstGeom prst="rect">
            <a:avLst/>
          </a:prstGeom>
          <a:noFill/>
          <a:ln w="12700">
            <a:noFill/>
            <a:miter lim="800000"/>
            <a:headEnd/>
            <a:tailEnd/>
          </a:ln>
        </p:spPr>
        <p:txBody>
          <a:bodyPr lIns="90488" tIns="44450" rIns="90488" bIns="44450">
            <a:spAutoFit/>
          </a:bodyPr>
          <a:lstStyle/>
          <a:p>
            <a:pPr algn="ctr" eaLnBrk="1" hangingPunct="1">
              <a:lnSpc>
                <a:spcPct val="90000"/>
              </a:lnSpc>
              <a:spcBef>
                <a:spcPct val="50000"/>
              </a:spcBef>
              <a:defRPr/>
            </a:pPr>
            <a:r>
              <a:rPr lang="en-US" sz="2200" b="1" dirty="0">
                <a:solidFill>
                  <a:schemeClr val="accent4">
                    <a:lumMod val="50000"/>
                  </a:schemeClr>
                </a:solidFill>
                <a:ea typeface="MS PGothic" pitchFamily="34" charset="-128"/>
              </a:rPr>
              <a:t>5,100 Units Started</a:t>
            </a:r>
            <a:br>
              <a:rPr lang="en-US" sz="2200" b="1" dirty="0">
                <a:solidFill>
                  <a:schemeClr val="accent4">
                    <a:lumMod val="50000"/>
                  </a:schemeClr>
                </a:solidFill>
                <a:ea typeface="MS PGothic" pitchFamily="34" charset="-128"/>
              </a:rPr>
            </a:br>
            <a:r>
              <a:rPr lang="en-US" sz="2200" b="1" dirty="0">
                <a:solidFill>
                  <a:schemeClr val="accent4">
                    <a:lumMod val="50000"/>
                  </a:schemeClr>
                </a:solidFill>
                <a:ea typeface="MS PGothic" pitchFamily="34" charset="-128"/>
              </a:rPr>
              <a:t>and Completed</a:t>
            </a:r>
          </a:p>
        </p:txBody>
      </p:sp>
      <p:sp>
        <p:nvSpPr>
          <p:cNvPr id="13" name="Freeform 8">
            <a:extLst>
              <a:ext uri="{FF2B5EF4-FFF2-40B4-BE49-F238E27FC236}">
                <a16:creationId xmlns:a16="http://schemas.microsoft.com/office/drawing/2014/main" id="{9DD946C1-CA51-3602-56E1-CE013126DD43}"/>
              </a:ext>
            </a:extLst>
          </p:cNvPr>
          <p:cNvSpPr>
            <a:spLocks/>
          </p:cNvSpPr>
          <p:nvPr/>
        </p:nvSpPr>
        <p:spPr bwMode="auto">
          <a:xfrm>
            <a:off x="1903414" y="4143376"/>
            <a:ext cx="5945187" cy="593725"/>
          </a:xfrm>
          <a:custGeom>
            <a:avLst/>
            <a:gdLst>
              <a:gd name="T0" fmla="*/ 2147483647 w 3745"/>
              <a:gd name="T1" fmla="*/ 2147483647 h 374"/>
              <a:gd name="T2" fmla="*/ 2147483647 w 3745"/>
              <a:gd name="T3" fmla="*/ 2147483647 h 374"/>
              <a:gd name="T4" fmla="*/ 2147483647 w 3745"/>
              <a:gd name="T5" fmla="*/ 2147483647 h 374"/>
              <a:gd name="T6" fmla="*/ 2147483647 w 3745"/>
              <a:gd name="T7" fmla="*/ 2147483647 h 374"/>
              <a:gd name="T8" fmla="*/ 2147483647 w 3745"/>
              <a:gd name="T9" fmla="*/ 2147483647 h 374"/>
              <a:gd name="T10" fmla="*/ 2147483647 w 3745"/>
              <a:gd name="T11" fmla="*/ 2147483647 h 374"/>
              <a:gd name="T12" fmla="*/ 2147483647 w 3745"/>
              <a:gd name="T13" fmla="*/ 2147483647 h 374"/>
              <a:gd name="T14" fmla="*/ 2147483647 w 3745"/>
              <a:gd name="T15" fmla="*/ 2147483647 h 374"/>
              <a:gd name="T16" fmla="*/ 2147483647 w 3745"/>
              <a:gd name="T17" fmla="*/ 2147483647 h 374"/>
              <a:gd name="T18" fmla="*/ 2147483647 w 3745"/>
              <a:gd name="T19" fmla="*/ 2147483647 h 374"/>
              <a:gd name="T20" fmla="*/ 2147483647 w 3745"/>
              <a:gd name="T21" fmla="*/ 2147483647 h 374"/>
              <a:gd name="T22" fmla="*/ 2147483647 w 3745"/>
              <a:gd name="T23" fmla="*/ 2147483647 h 374"/>
              <a:gd name="T24" fmla="*/ 2147483647 w 3745"/>
              <a:gd name="T25" fmla="*/ 2147483647 h 374"/>
              <a:gd name="T26" fmla="*/ 2147483647 w 3745"/>
              <a:gd name="T27" fmla="*/ 2147483647 h 374"/>
              <a:gd name="T28" fmla="*/ 2147483647 w 3745"/>
              <a:gd name="T29" fmla="*/ 2147483647 h 374"/>
              <a:gd name="T30" fmla="*/ 2147483647 w 3745"/>
              <a:gd name="T31" fmla="*/ 2147483647 h 374"/>
              <a:gd name="T32" fmla="*/ 2147483647 w 3745"/>
              <a:gd name="T33" fmla="*/ 2147483647 h 374"/>
              <a:gd name="T34" fmla="*/ 2147483647 w 3745"/>
              <a:gd name="T35" fmla="*/ 2147483647 h 374"/>
              <a:gd name="T36" fmla="*/ 2147483647 w 3745"/>
              <a:gd name="T37" fmla="*/ 2147483647 h 374"/>
              <a:gd name="T38" fmla="*/ 2147483647 w 3745"/>
              <a:gd name="T39" fmla="*/ 2147483647 h 374"/>
              <a:gd name="T40" fmla="*/ 2147483647 w 3745"/>
              <a:gd name="T41" fmla="*/ 2147483647 h 374"/>
              <a:gd name="T42" fmla="*/ 2147483647 w 3745"/>
              <a:gd name="T43" fmla="*/ 2147483647 h 374"/>
              <a:gd name="T44" fmla="*/ 2147483647 w 3745"/>
              <a:gd name="T45" fmla="*/ 2147483647 h 374"/>
              <a:gd name="T46" fmla="*/ 2147483647 w 3745"/>
              <a:gd name="T47" fmla="*/ 2147483647 h 374"/>
              <a:gd name="T48" fmla="*/ 2147483647 w 3745"/>
              <a:gd name="T49" fmla="*/ 2147483647 h 374"/>
              <a:gd name="T50" fmla="*/ 2147483647 w 3745"/>
              <a:gd name="T51" fmla="*/ 2147483647 h 374"/>
              <a:gd name="T52" fmla="*/ 2147483647 w 3745"/>
              <a:gd name="T53" fmla="*/ 2147483647 h 374"/>
              <a:gd name="T54" fmla="*/ 2147483647 w 3745"/>
              <a:gd name="T55" fmla="*/ 2147483647 h 374"/>
              <a:gd name="T56" fmla="*/ 2147483647 w 3745"/>
              <a:gd name="T57" fmla="*/ 2147483647 h 374"/>
              <a:gd name="T58" fmla="*/ 2147483647 w 3745"/>
              <a:gd name="T59" fmla="*/ 2147483647 h 374"/>
              <a:gd name="T60" fmla="*/ 2147483647 w 3745"/>
              <a:gd name="T61" fmla="*/ 2147483647 h 374"/>
              <a:gd name="T62" fmla="*/ 2147483647 w 3745"/>
              <a:gd name="T63" fmla="*/ 2147483647 h 374"/>
              <a:gd name="T64" fmla="*/ 2147483647 w 3745"/>
              <a:gd name="T65" fmla="*/ 2147483647 h 374"/>
              <a:gd name="T66" fmla="*/ 2147483647 w 3745"/>
              <a:gd name="T67" fmla="*/ 2147483647 h 374"/>
              <a:gd name="T68" fmla="*/ 2147483647 w 3745"/>
              <a:gd name="T69" fmla="*/ 2147483647 h 374"/>
              <a:gd name="T70" fmla="*/ 2147483647 w 3745"/>
              <a:gd name="T71" fmla="*/ 2147483647 h 374"/>
              <a:gd name="T72" fmla="*/ 2147483647 w 3745"/>
              <a:gd name="T73" fmla="*/ 2147483647 h 374"/>
              <a:gd name="T74" fmla="*/ 2147483647 w 3745"/>
              <a:gd name="T75" fmla="*/ 2147483647 h 374"/>
              <a:gd name="T76" fmla="*/ 2147483647 w 3745"/>
              <a:gd name="T77" fmla="*/ 2147483647 h 374"/>
              <a:gd name="T78" fmla="*/ 2147483647 w 3745"/>
              <a:gd name="T79" fmla="*/ 2147483647 h 374"/>
              <a:gd name="T80" fmla="*/ 2147483647 w 3745"/>
              <a:gd name="T81" fmla="*/ 2147483647 h 374"/>
              <a:gd name="T82" fmla="*/ 2147483647 w 3745"/>
              <a:gd name="T83" fmla="*/ 2147483647 h 374"/>
              <a:gd name="T84" fmla="*/ 2147483647 w 3745"/>
              <a:gd name="T85" fmla="*/ 2147483647 h 374"/>
              <a:gd name="T86" fmla="*/ 2147483647 w 3745"/>
              <a:gd name="T87" fmla="*/ 2147483647 h 374"/>
              <a:gd name="T88" fmla="*/ 2147483647 w 3745"/>
              <a:gd name="T89" fmla="*/ 2147483647 h 374"/>
              <a:gd name="T90" fmla="*/ 2147483647 w 3745"/>
              <a:gd name="T91" fmla="*/ 2147483647 h 374"/>
              <a:gd name="T92" fmla="*/ 2147483647 w 3745"/>
              <a:gd name="T93" fmla="*/ 2147483647 h 374"/>
              <a:gd name="T94" fmla="*/ 2147483647 w 3745"/>
              <a:gd name="T95" fmla="*/ 2147483647 h 374"/>
              <a:gd name="T96" fmla="*/ 2147483647 w 3745"/>
              <a:gd name="T97" fmla="*/ 2147483647 h 374"/>
              <a:gd name="T98" fmla="*/ 2147483647 w 3745"/>
              <a:gd name="T99" fmla="*/ 2147483647 h 374"/>
              <a:gd name="T100" fmla="*/ 2147483647 w 3745"/>
              <a:gd name="T101" fmla="*/ 2147483647 h 374"/>
              <a:gd name="T102" fmla="*/ 2147483647 w 3745"/>
              <a:gd name="T103" fmla="*/ 2147483647 h 374"/>
              <a:gd name="T104" fmla="*/ 2147483647 w 3745"/>
              <a:gd name="T105" fmla="*/ 2147483647 h 374"/>
              <a:gd name="T106" fmla="*/ 2147483647 w 3745"/>
              <a:gd name="T107" fmla="*/ 2147483647 h 374"/>
              <a:gd name="T108" fmla="*/ 2147483647 w 3745"/>
              <a:gd name="T109" fmla="*/ 2147483647 h 374"/>
              <a:gd name="T110" fmla="*/ 2147483647 w 3745"/>
              <a:gd name="T111" fmla="*/ 2147483647 h 37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3745"/>
              <a:gd name="T169" fmla="*/ 0 h 374"/>
              <a:gd name="T170" fmla="*/ 3745 w 3745"/>
              <a:gd name="T171" fmla="*/ 374 h 37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3745" h="374">
                <a:moveTo>
                  <a:pt x="703" y="247"/>
                </a:moveTo>
                <a:lnTo>
                  <a:pt x="634" y="244"/>
                </a:lnTo>
                <a:lnTo>
                  <a:pt x="565" y="240"/>
                </a:lnTo>
                <a:lnTo>
                  <a:pt x="496" y="234"/>
                </a:lnTo>
                <a:lnTo>
                  <a:pt x="428" y="225"/>
                </a:lnTo>
                <a:lnTo>
                  <a:pt x="364" y="214"/>
                </a:lnTo>
                <a:lnTo>
                  <a:pt x="304" y="200"/>
                </a:lnTo>
                <a:lnTo>
                  <a:pt x="247" y="185"/>
                </a:lnTo>
                <a:lnTo>
                  <a:pt x="197" y="168"/>
                </a:lnTo>
                <a:lnTo>
                  <a:pt x="151" y="149"/>
                </a:lnTo>
                <a:lnTo>
                  <a:pt x="110" y="129"/>
                </a:lnTo>
                <a:lnTo>
                  <a:pt x="75" y="107"/>
                </a:lnTo>
                <a:lnTo>
                  <a:pt x="46" y="85"/>
                </a:lnTo>
                <a:lnTo>
                  <a:pt x="26" y="61"/>
                </a:lnTo>
                <a:lnTo>
                  <a:pt x="9" y="36"/>
                </a:lnTo>
                <a:lnTo>
                  <a:pt x="3" y="12"/>
                </a:lnTo>
                <a:lnTo>
                  <a:pt x="0" y="0"/>
                </a:lnTo>
                <a:lnTo>
                  <a:pt x="4" y="20"/>
                </a:lnTo>
                <a:lnTo>
                  <a:pt x="15" y="40"/>
                </a:lnTo>
                <a:lnTo>
                  <a:pt x="35" y="61"/>
                </a:lnTo>
                <a:lnTo>
                  <a:pt x="58" y="79"/>
                </a:lnTo>
                <a:lnTo>
                  <a:pt x="88" y="98"/>
                </a:lnTo>
                <a:lnTo>
                  <a:pt x="127" y="114"/>
                </a:lnTo>
                <a:lnTo>
                  <a:pt x="168" y="129"/>
                </a:lnTo>
                <a:lnTo>
                  <a:pt x="215" y="141"/>
                </a:lnTo>
                <a:lnTo>
                  <a:pt x="265" y="152"/>
                </a:lnTo>
                <a:lnTo>
                  <a:pt x="321" y="161"/>
                </a:lnTo>
                <a:lnTo>
                  <a:pt x="376" y="167"/>
                </a:lnTo>
                <a:lnTo>
                  <a:pt x="433" y="171"/>
                </a:lnTo>
                <a:lnTo>
                  <a:pt x="491" y="173"/>
                </a:lnTo>
                <a:lnTo>
                  <a:pt x="1448" y="173"/>
                </a:lnTo>
                <a:lnTo>
                  <a:pt x="1503" y="174"/>
                </a:lnTo>
                <a:lnTo>
                  <a:pt x="1556" y="178"/>
                </a:lnTo>
                <a:lnTo>
                  <a:pt x="1607" y="185"/>
                </a:lnTo>
                <a:lnTo>
                  <a:pt x="1656" y="193"/>
                </a:lnTo>
                <a:lnTo>
                  <a:pt x="1702" y="204"/>
                </a:lnTo>
                <a:lnTo>
                  <a:pt x="1743" y="217"/>
                </a:lnTo>
                <a:lnTo>
                  <a:pt x="1780" y="231"/>
                </a:lnTo>
                <a:lnTo>
                  <a:pt x="1811" y="247"/>
                </a:lnTo>
                <a:lnTo>
                  <a:pt x="1835" y="264"/>
                </a:lnTo>
                <a:lnTo>
                  <a:pt x="1852" y="283"/>
                </a:lnTo>
                <a:lnTo>
                  <a:pt x="1863" y="302"/>
                </a:lnTo>
                <a:lnTo>
                  <a:pt x="1870" y="321"/>
                </a:lnTo>
                <a:lnTo>
                  <a:pt x="1874" y="323"/>
                </a:lnTo>
                <a:lnTo>
                  <a:pt x="1874" y="321"/>
                </a:lnTo>
                <a:lnTo>
                  <a:pt x="1879" y="302"/>
                </a:lnTo>
                <a:lnTo>
                  <a:pt x="1890" y="283"/>
                </a:lnTo>
                <a:lnTo>
                  <a:pt x="1908" y="264"/>
                </a:lnTo>
                <a:lnTo>
                  <a:pt x="1933" y="247"/>
                </a:lnTo>
                <a:lnTo>
                  <a:pt x="1964" y="231"/>
                </a:lnTo>
                <a:lnTo>
                  <a:pt x="2000" y="217"/>
                </a:lnTo>
                <a:lnTo>
                  <a:pt x="2041" y="204"/>
                </a:lnTo>
                <a:lnTo>
                  <a:pt x="2087" y="193"/>
                </a:lnTo>
                <a:lnTo>
                  <a:pt x="2135" y="185"/>
                </a:lnTo>
                <a:lnTo>
                  <a:pt x="2186" y="178"/>
                </a:lnTo>
                <a:lnTo>
                  <a:pt x="2240" y="174"/>
                </a:lnTo>
                <a:lnTo>
                  <a:pt x="2296" y="173"/>
                </a:lnTo>
                <a:lnTo>
                  <a:pt x="3252" y="173"/>
                </a:lnTo>
                <a:lnTo>
                  <a:pt x="3308" y="171"/>
                </a:lnTo>
                <a:lnTo>
                  <a:pt x="3368" y="167"/>
                </a:lnTo>
                <a:lnTo>
                  <a:pt x="3424" y="161"/>
                </a:lnTo>
                <a:lnTo>
                  <a:pt x="3478" y="152"/>
                </a:lnTo>
                <a:lnTo>
                  <a:pt x="3527" y="141"/>
                </a:lnTo>
                <a:lnTo>
                  <a:pt x="3574" y="129"/>
                </a:lnTo>
                <a:lnTo>
                  <a:pt x="3616" y="114"/>
                </a:lnTo>
                <a:lnTo>
                  <a:pt x="3654" y="98"/>
                </a:lnTo>
                <a:lnTo>
                  <a:pt x="3684" y="79"/>
                </a:lnTo>
                <a:lnTo>
                  <a:pt x="3708" y="61"/>
                </a:lnTo>
                <a:lnTo>
                  <a:pt x="3727" y="40"/>
                </a:lnTo>
                <a:lnTo>
                  <a:pt x="3739" y="20"/>
                </a:lnTo>
                <a:lnTo>
                  <a:pt x="3744" y="0"/>
                </a:lnTo>
                <a:lnTo>
                  <a:pt x="3741" y="12"/>
                </a:lnTo>
                <a:lnTo>
                  <a:pt x="3733" y="36"/>
                </a:lnTo>
                <a:lnTo>
                  <a:pt x="3719" y="61"/>
                </a:lnTo>
                <a:lnTo>
                  <a:pt x="3696" y="85"/>
                </a:lnTo>
                <a:lnTo>
                  <a:pt x="3668" y="107"/>
                </a:lnTo>
                <a:lnTo>
                  <a:pt x="3631" y="129"/>
                </a:lnTo>
                <a:lnTo>
                  <a:pt x="3591" y="149"/>
                </a:lnTo>
                <a:lnTo>
                  <a:pt x="3546" y="168"/>
                </a:lnTo>
                <a:lnTo>
                  <a:pt x="3495" y="185"/>
                </a:lnTo>
                <a:lnTo>
                  <a:pt x="3439" y="200"/>
                </a:lnTo>
                <a:lnTo>
                  <a:pt x="3380" y="214"/>
                </a:lnTo>
                <a:lnTo>
                  <a:pt x="3315" y="225"/>
                </a:lnTo>
                <a:lnTo>
                  <a:pt x="3248" y="234"/>
                </a:lnTo>
                <a:lnTo>
                  <a:pt x="3179" y="240"/>
                </a:lnTo>
                <a:lnTo>
                  <a:pt x="3111" y="244"/>
                </a:lnTo>
                <a:lnTo>
                  <a:pt x="3039" y="247"/>
                </a:lnTo>
                <a:lnTo>
                  <a:pt x="2225" y="247"/>
                </a:lnTo>
                <a:lnTo>
                  <a:pt x="2174" y="248"/>
                </a:lnTo>
                <a:lnTo>
                  <a:pt x="2125" y="251"/>
                </a:lnTo>
                <a:lnTo>
                  <a:pt x="2082" y="258"/>
                </a:lnTo>
                <a:lnTo>
                  <a:pt x="2036" y="266"/>
                </a:lnTo>
                <a:lnTo>
                  <a:pt x="1998" y="276"/>
                </a:lnTo>
                <a:lnTo>
                  <a:pt x="1961" y="289"/>
                </a:lnTo>
                <a:lnTo>
                  <a:pt x="1933" y="303"/>
                </a:lnTo>
                <a:lnTo>
                  <a:pt x="1908" y="319"/>
                </a:lnTo>
                <a:lnTo>
                  <a:pt x="1890" y="335"/>
                </a:lnTo>
                <a:lnTo>
                  <a:pt x="1879" y="353"/>
                </a:lnTo>
                <a:lnTo>
                  <a:pt x="1874" y="371"/>
                </a:lnTo>
                <a:lnTo>
                  <a:pt x="1874" y="373"/>
                </a:lnTo>
                <a:lnTo>
                  <a:pt x="1868" y="355"/>
                </a:lnTo>
                <a:lnTo>
                  <a:pt x="1857" y="337"/>
                </a:lnTo>
                <a:lnTo>
                  <a:pt x="1839" y="321"/>
                </a:lnTo>
                <a:lnTo>
                  <a:pt x="1817" y="305"/>
                </a:lnTo>
                <a:lnTo>
                  <a:pt x="1786" y="291"/>
                </a:lnTo>
                <a:lnTo>
                  <a:pt x="1751" y="278"/>
                </a:lnTo>
                <a:lnTo>
                  <a:pt x="1714" y="267"/>
                </a:lnTo>
                <a:lnTo>
                  <a:pt x="1668" y="258"/>
                </a:lnTo>
                <a:lnTo>
                  <a:pt x="1624" y="252"/>
                </a:lnTo>
                <a:lnTo>
                  <a:pt x="1576" y="248"/>
                </a:lnTo>
                <a:lnTo>
                  <a:pt x="1528" y="247"/>
                </a:lnTo>
                <a:lnTo>
                  <a:pt x="1522" y="247"/>
                </a:lnTo>
                <a:lnTo>
                  <a:pt x="703" y="247"/>
                </a:lnTo>
              </a:path>
            </a:pathLst>
          </a:custGeom>
          <a:solidFill>
            <a:srgbClr val="FF3300"/>
          </a:solidFill>
          <a:ln w="12700" cap="rnd" cmpd="sng">
            <a:solidFill>
              <a:srgbClr val="FF0000"/>
            </a:solidFill>
            <a:prstDash val="solid"/>
            <a:round/>
            <a:headEnd type="none" w="med" len="med"/>
            <a:tailEnd type="none" w="med" len="med"/>
          </a:ln>
          <a:effectLst>
            <a:outerShdw blurRad="63500" dist="38100" dir="2700000" algn="tl" rotWithShape="0">
              <a:srgbClr val="000000">
                <a:alpha val="39998"/>
              </a:srgbClr>
            </a:outerShdw>
          </a:effectLst>
        </p:spPr>
        <p:txBody>
          <a:bodyPr/>
          <a:lstStyle/>
          <a:p>
            <a:endParaRPr lang="en-US"/>
          </a:p>
        </p:txBody>
      </p:sp>
      <p:sp>
        <p:nvSpPr>
          <p:cNvPr id="14" name="Freeform 9">
            <a:extLst>
              <a:ext uri="{FF2B5EF4-FFF2-40B4-BE49-F238E27FC236}">
                <a16:creationId xmlns:a16="http://schemas.microsoft.com/office/drawing/2014/main" id="{38B90409-10AC-EF24-1BEB-1C1F0B11D7A0}"/>
              </a:ext>
            </a:extLst>
          </p:cNvPr>
          <p:cNvSpPr>
            <a:spLocks/>
          </p:cNvSpPr>
          <p:nvPr/>
        </p:nvSpPr>
        <p:spPr bwMode="auto">
          <a:xfrm>
            <a:off x="4419600" y="1855789"/>
            <a:ext cx="5945188" cy="593725"/>
          </a:xfrm>
          <a:custGeom>
            <a:avLst/>
            <a:gdLst>
              <a:gd name="T0" fmla="*/ 2147483647 w 3745"/>
              <a:gd name="T1" fmla="*/ 2147483647 h 374"/>
              <a:gd name="T2" fmla="*/ 2147483647 w 3745"/>
              <a:gd name="T3" fmla="*/ 2147483647 h 374"/>
              <a:gd name="T4" fmla="*/ 2147483647 w 3745"/>
              <a:gd name="T5" fmla="*/ 2147483647 h 374"/>
              <a:gd name="T6" fmla="*/ 2147483647 w 3745"/>
              <a:gd name="T7" fmla="*/ 2147483647 h 374"/>
              <a:gd name="T8" fmla="*/ 2147483647 w 3745"/>
              <a:gd name="T9" fmla="*/ 2147483647 h 374"/>
              <a:gd name="T10" fmla="*/ 2147483647 w 3745"/>
              <a:gd name="T11" fmla="*/ 2147483647 h 374"/>
              <a:gd name="T12" fmla="*/ 2147483647 w 3745"/>
              <a:gd name="T13" fmla="*/ 2147483647 h 374"/>
              <a:gd name="T14" fmla="*/ 2147483647 w 3745"/>
              <a:gd name="T15" fmla="*/ 2147483647 h 374"/>
              <a:gd name="T16" fmla="*/ 2147483647 w 3745"/>
              <a:gd name="T17" fmla="*/ 2147483647 h 374"/>
              <a:gd name="T18" fmla="*/ 2147483647 w 3745"/>
              <a:gd name="T19" fmla="*/ 2147483647 h 374"/>
              <a:gd name="T20" fmla="*/ 2147483647 w 3745"/>
              <a:gd name="T21" fmla="*/ 2147483647 h 374"/>
              <a:gd name="T22" fmla="*/ 2147483647 w 3745"/>
              <a:gd name="T23" fmla="*/ 2147483647 h 374"/>
              <a:gd name="T24" fmla="*/ 2147483647 w 3745"/>
              <a:gd name="T25" fmla="*/ 2147483647 h 374"/>
              <a:gd name="T26" fmla="*/ 2147483647 w 3745"/>
              <a:gd name="T27" fmla="*/ 2147483647 h 374"/>
              <a:gd name="T28" fmla="*/ 2147483647 w 3745"/>
              <a:gd name="T29" fmla="*/ 2147483647 h 374"/>
              <a:gd name="T30" fmla="*/ 2147483647 w 3745"/>
              <a:gd name="T31" fmla="*/ 2147483647 h 374"/>
              <a:gd name="T32" fmla="*/ 2147483647 w 3745"/>
              <a:gd name="T33" fmla="*/ 2147483647 h 374"/>
              <a:gd name="T34" fmla="*/ 2147483647 w 3745"/>
              <a:gd name="T35" fmla="*/ 2147483647 h 374"/>
              <a:gd name="T36" fmla="*/ 2147483647 w 3745"/>
              <a:gd name="T37" fmla="*/ 2147483647 h 374"/>
              <a:gd name="T38" fmla="*/ 2147483647 w 3745"/>
              <a:gd name="T39" fmla="*/ 2147483647 h 374"/>
              <a:gd name="T40" fmla="*/ 2147483647 w 3745"/>
              <a:gd name="T41" fmla="*/ 2147483647 h 374"/>
              <a:gd name="T42" fmla="*/ 2147483647 w 3745"/>
              <a:gd name="T43" fmla="*/ 2147483647 h 374"/>
              <a:gd name="T44" fmla="*/ 2147483647 w 3745"/>
              <a:gd name="T45" fmla="*/ 2147483647 h 374"/>
              <a:gd name="T46" fmla="*/ 2147483647 w 3745"/>
              <a:gd name="T47" fmla="*/ 2147483647 h 374"/>
              <a:gd name="T48" fmla="*/ 2147483647 w 3745"/>
              <a:gd name="T49" fmla="*/ 2147483647 h 374"/>
              <a:gd name="T50" fmla="*/ 2147483647 w 3745"/>
              <a:gd name="T51" fmla="*/ 2147483647 h 374"/>
              <a:gd name="T52" fmla="*/ 2147483647 w 3745"/>
              <a:gd name="T53" fmla="*/ 2147483647 h 374"/>
              <a:gd name="T54" fmla="*/ 2147483647 w 3745"/>
              <a:gd name="T55" fmla="*/ 2147483647 h 374"/>
              <a:gd name="T56" fmla="*/ 2147483647 w 3745"/>
              <a:gd name="T57" fmla="*/ 2147483647 h 374"/>
              <a:gd name="T58" fmla="*/ 2147483647 w 3745"/>
              <a:gd name="T59" fmla="*/ 2147483647 h 374"/>
              <a:gd name="T60" fmla="*/ 2147483647 w 3745"/>
              <a:gd name="T61" fmla="*/ 2147483647 h 374"/>
              <a:gd name="T62" fmla="*/ 2147483647 w 3745"/>
              <a:gd name="T63" fmla="*/ 2147483647 h 374"/>
              <a:gd name="T64" fmla="*/ 2147483647 w 3745"/>
              <a:gd name="T65" fmla="*/ 2147483647 h 374"/>
              <a:gd name="T66" fmla="*/ 2147483647 w 3745"/>
              <a:gd name="T67" fmla="*/ 2147483647 h 374"/>
              <a:gd name="T68" fmla="*/ 2147483647 w 3745"/>
              <a:gd name="T69" fmla="*/ 2147483647 h 374"/>
              <a:gd name="T70" fmla="*/ 2147483647 w 3745"/>
              <a:gd name="T71" fmla="*/ 2147483647 h 374"/>
              <a:gd name="T72" fmla="*/ 2147483647 w 3745"/>
              <a:gd name="T73" fmla="*/ 2147483647 h 374"/>
              <a:gd name="T74" fmla="*/ 2147483647 w 3745"/>
              <a:gd name="T75" fmla="*/ 2147483647 h 374"/>
              <a:gd name="T76" fmla="*/ 2147483647 w 3745"/>
              <a:gd name="T77" fmla="*/ 2147483647 h 374"/>
              <a:gd name="T78" fmla="*/ 2147483647 w 3745"/>
              <a:gd name="T79" fmla="*/ 2147483647 h 374"/>
              <a:gd name="T80" fmla="*/ 2147483647 w 3745"/>
              <a:gd name="T81" fmla="*/ 2147483647 h 374"/>
              <a:gd name="T82" fmla="*/ 2147483647 w 3745"/>
              <a:gd name="T83" fmla="*/ 2147483647 h 374"/>
              <a:gd name="T84" fmla="*/ 2147483647 w 3745"/>
              <a:gd name="T85" fmla="*/ 2147483647 h 374"/>
              <a:gd name="T86" fmla="*/ 2147483647 w 3745"/>
              <a:gd name="T87" fmla="*/ 2147483647 h 374"/>
              <a:gd name="T88" fmla="*/ 2147483647 w 3745"/>
              <a:gd name="T89" fmla="*/ 2147483647 h 374"/>
              <a:gd name="T90" fmla="*/ 2147483647 w 3745"/>
              <a:gd name="T91" fmla="*/ 2147483647 h 374"/>
              <a:gd name="T92" fmla="*/ 2147483647 w 3745"/>
              <a:gd name="T93" fmla="*/ 2147483647 h 374"/>
              <a:gd name="T94" fmla="*/ 2147483647 w 3745"/>
              <a:gd name="T95" fmla="*/ 2147483647 h 374"/>
              <a:gd name="T96" fmla="*/ 2147483647 w 3745"/>
              <a:gd name="T97" fmla="*/ 2147483647 h 374"/>
              <a:gd name="T98" fmla="*/ 2147483647 w 3745"/>
              <a:gd name="T99" fmla="*/ 0 h 374"/>
              <a:gd name="T100" fmla="*/ 2147483647 w 3745"/>
              <a:gd name="T101" fmla="*/ 2147483647 h 374"/>
              <a:gd name="T102" fmla="*/ 2147483647 w 3745"/>
              <a:gd name="T103" fmla="*/ 2147483647 h 374"/>
              <a:gd name="T104" fmla="*/ 2147483647 w 3745"/>
              <a:gd name="T105" fmla="*/ 2147483647 h 374"/>
              <a:gd name="T106" fmla="*/ 2147483647 w 3745"/>
              <a:gd name="T107" fmla="*/ 2147483647 h 374"/>
              <a:gd name="T108" fmla="*/ 2147483647 w 3745"/>
              <a:gd name="T109" fmla="*/ 2147483647 h 374"/>
              <a:gd name="T110" fmla="*/ 2147483647 w 3745"/>
              <a:gd name="T111" fmla="*/ 2147483647 h 37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3745"/>
              <a:gd name="T169" fmla="*/ 0 h 374"/>
              <a:gd name="T170" fmla="*/ 3745 w 3745"/>
              <a:gd name="T171" fmla="*/ 374 h 37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3745" h="374">
                <a:moveTo>
                  <a:pt x="703" y="126"/>
                </a:moveTo>
                <a:lnTo>
                  <a:pt x="634" y="129"/>
                </a:lnTo>
                <a:lnTo>
                  <a:pt x="565" y="133"/>
                </a:lnTo>
                <a:lnTo>
                  <a:pt x="496" y="139"/>
                </a:lnTo>
                <a:lnTo>
                  <a:pt x="428" y="148"/>
                </a:lnTo>
                <a:lnTo>
                  <a:pt x="364" y="159"/>
                </a:lnTo>
                <a:lnTo>
                  <a:pt x="304" y="173"/>
                </a:lnTo>
                <a:lnTo>
                  <a:pt x="247" y="188"/>
                </a:lnTo>
                <a:lnTo>
                  <a:pt x="197" y="205"/>
                </a:lnTo>
                <a:lnTo>
                  <a:pt x="151" y="224"/>
                </a:lnTo>
                <a:lnTo>
                  <a:pt x="110" y="244"/>
                </a:lnTo>
                <a:lnTo>
                  <a:pt x="75" y="266"/>
                </a:lnTo>
                <a:lnTo>
                  <a:pt x="46" y="288"/>
                </a:lnTo>
                <a:lnTo>
                  <a:pt x="26" y="312"/>
                </a:lnTo>
                <a:lnTo>
                  <a:pt x="9" y="337"/>
                </a:lnTo>
                <a:lnTo>
                  <a:pt x="3" y="361"/>
                </a:lnTo>
                <a:lnTo>
                  <a:pt x="0" y="373"/>
                </a:lnTo>
                <a:lnTo>
                  <a:pt x="4" y="353"/>
                </a:lnTo>
                <a:lnTo>
                  <a:pt x="15" y="333"/>
                </a:lnTo>
                <a:lnTo>
                  <a:pt x="35" y="312"/>
                </a:lnTo>
                <a:lnTo>
                  <a:pt x="58" y="294"/>
                </a:lnTo>
                <a:lnTo>
                  <a:pt x="88" y="275"/>
                </a:lnTo>
                <a:lnTo>
                  <a:pt x="127" y="259"/>
                </a:lnTo>
                <a:lnTo>
                  <a:pt x="168" y="244"/>
                </a:lnTo>
                <a:lnTo>
                  <a:pt x="215" y="232"/>
                </a:lnTo>
                <a:lnTo>
                  <a:pt x="265" y="221"/>
                </a:lnTo>
                <a:lnTo>
                  <a:pt x="321" y="212"/>
                </a:lnTo>
                <a:lnTo>
                  <a:pt x="376" y="206"/>
                </a:lnTo>
                <a:lnTo>
                  <a:pt x="433" y="202"/>
                </a:lnTo>
                <a:lnTo>
                  <a:pt x="491" y="200"/>
                </a:lnTo>
                <a:lnTo>
                  <a:pt x="1448" y="200"/>
                </a:lnTo>
                <a:lnTo>
                  <a:pt x="1503" y="199"/>
                </a:lnTo>
                <a:lnTo>
                  <a:pt x="1556" y="195"/>
                </a:lnTo>
                <a:lnTo>
                  <a:pt x="1607" y="188"/>
                </a:lnTo>
                <a:lnTo>
                  <a:pt x="1656" y="180"/>
                </a:lnTo>
                <a:lnTo>
                  <a:pt x="1702" y="169"/>
                </a:lnTo>
                <a:lnTo>
                  <a:pt x="1743" y="156"/>
                </a:lnTo>
                <a:lnTo>
                  <a:pt x="1780" y="142"/>
                </a:lnTo>
                <a:lnTo>
                  <a:pt x="1811" y="126"/>
                </a:lnTo>
                <a:lnTo>
                  <a:pt x="1835" y="109"/>
                </a:lnTo>
                <a:lnTo>
                  <a:pt x="1852" y="90"/>
                </a:lnTo>
                <a:lnTo>
                  <a:pt x="1863" y="71"/>
                </a:lnTo>
                <a:lnTo>
                  <a:pt x="1870" y="52"/>
                </a:lnTo>
                <a:lnTo>
                  <a:pt x="1874" y="50"/>
                </a:lnTo>
                <a:lnTo>
                  <a:pt x="1874" y="52"/>
                </a:lnTo>
                <a:lnTo>
                  <a:pt x="1879" y="71"/>
                </a:lnTo>
                <a:lnTo>
                  <a:pt x="1890" y="90"/>
                </a:lnTo>
                <a:lnTo>
                  <a:pt x="1908" y="109"/>
                </a:lnTo>
                <a:lnTo>
                  <a:pt x="1933" y="126"/>
                </a:lnTo>
                <a:lnTo>
                  <a:pt x="1964" y="142"/>
                </a:lnTo>
                <a:lnTo>
                  <a:pt x="2000" y="156"/>
                </a:lnTo>
                <a:lnTo>
                  <a:pt x="2041" y="169"/>
                </a:lnTo>
                <a:lnTo>
                  <a:pt x="2087" y="180"/>
                </a:lnTo>
                <a:lnTo>
                  <a:pt x="2135" y="188"/>
                </a:lnTo>
                <a:lnTo>
                  <a:pt x="2186" y="195"/>
                </a:lnTo>
                <a:lnTo>
                  <a:pt x="2240" y="199"/>
                </a:lnTo>
                <a:lnTo>
                  <a:pt x="2296" y="200"/>
                </a:lnTo>
                <a:lnTo>
                  <a:pt x="3252" y="200"/>
                </a:lnTo>
                <a:lnTo>
                  <a:pt x="3308" y="202"/>
                </a:lnTo>
                <a:lnTo>
                  <a:pt x="3368" y="206"/>
                </a:lnTo>
                <a:lnTo>
                  <a:pt x="3424" y="212"/>
                </a:lnTo>
                <a:lnTo>
                  <a:pt x="3478" y="221"/>
                </a:lnTo>
                <a:lnTo>
                  <a:pt x="3527" y="232"/>
                </a:lnTo>
                <a:lnTo>
                  <a:pt x="3574" y="244"/>
                </a:lnTo>
                <a:lnTo>
                  <a:pt x="3616" y="259"/>
                </a:lnTo>
                <a:lnTo>
                  <a:pt x="3654" y="275"/>
                </a:lnTo>
                <a:lnTo>
                  <a:pt x="3684" y="294"/>
                </a:lnTo>
                <a:lnTo>
                  <a:pt x="3708" y="312"/>
                </a:lnTo>
                <a:lnTo>
                  <a:pt x="3727" y="333"/>
                </a:lnTo>
                <a:lnTo>
                  <a:pt x="3739" y="353"/>
                </a:lnTo>
                <a:lnTo>
                  <a:pt x="3744" y="373"/>
                </a:lnTo>
                <a:lnTo>
                  <a:pt x="3741" y="361"/>
                </a:lnTo>
                <a:lnTo>
                  <a:pt x="3733" y="337"/>
                </a:lnTo>
                <a:lnTo>
                  <a:pt x="3719" y="312"/>
                </a:lnTo>
                <a:lnTo>
                  <a:pt x="3696" y="288"/>
                </a:lnTo>
                <a:lnTo>
                  <a:pt x="3668" y="266"/>
                </a:lnTo>
                <a:lnTo>
                  <a:pt x="3631" y="244"/>
                </a:lnTo>
                <a:lnTo>
                  <a:pt x="3591" y="224"/>
                </a:lnTo>
                <a:lnTo>
                  <a:pt x="3546" y="205"/>
                </a:lnTo>
                <a:lnTo>
                  <a:pt x="3495" y="188"/>
                </a:lnTo>
                <a:lnTo>
                  <a:pt x="3439" y="173"/>
                </a:lnTo>
                <a:lnTo>
                  <a:pt x="3380" y="159"/>
                </a:lnTo>
                <a:lnTo>
                  <a:pt x="3315" y="148"/>
                </a:lnTo>
                <a:lnTo>
                  <a:pt x="3248" y="139"/>
                </a:lnTo>
                <a:lnTo>
                  <a:pt x="3179" y="133"/>
                </a:lnTo>
                <a:lnTo>
                  <a:pt x="3111" y="129"/>
                </a:lnTo>
                <a:lnTo>
                  <a:pt x="3039" y="126"/>
                </a:lnTo>
                <a:lnTo>
                  <a:pt x="2225" y="126"/>
                </a:lnTo>
                <a:lnTo>
                  <a:pt x="2174" y="125"/>
                </a:lnTo>
                <a:lnTo>
                  <a:pt x="2125" y="122"/>
                </a:lnTo>
                <a:lnTo>
                  <a:pt x="2082" y="115"/>
                </a:lnTo>
                <a:lnTo>
                  <a:pt x="2036" y="107"/>
                </a:lnTo>
                <a:lnTo>
                  <a:pt x="1998" y="97"/>
                </a:lnTo>
                <a:lnTo>
                  <a:pt x="1961" y="84"/>
                </a:lnTo>
                <a:lnTo>
                  <a:pt x="1933" y="70"/>
                </a:lnTo>
                <a:lnTo>
                  <a:pt x="1908" y="54"/>
                </a:lnTo>
                <a:lnTo>
                  <a:pt x="1890" y="38"/>
                </a:lnTo>
                <a:lnTo>
                  <a:pt x="1879" y="20"/>
                </a:lnTo>
                <a:lnTo>
                  <a:pt x="1874" y="2"/>
                </a:lnTo>
                <a:lnTo>
                  <a:pt x="1874" y="0"/>
                </a:lnTo>
                <a:lnTo>
                  <a:pt x="1868" y="18"/>
                </a:lnTo>
                <a:lnTo>
                  <a:pt x="1857" y="36"/>
                </a:lnTo>
                <a:lnTo>
                  <a:pt x="1839" y="52"/>
                </a:lnTo>
                <a:lnTo>
                  <a:pt x="1817" y="68"/>
                </a:lnTo>
                <a:lnTo>
                  <a:pt x="1786" y="82"/>
                </a:lnTo>
                <a:lnTo>
                  <a:pt x="1751" y="95"/>
                </a:lnTo>
                <a:lnTo>
                  <a:pt x="1714" y="106"/>
                </a:lnTo>
                <a:lnTo>
                  <a:pt x="1668" y="115"/>
                </a:lnTo>
                <a:lnTo>
                  <a:pt x="1624" y="121"/>
                </a:lnTo>
                <a:lnTo>
                  <a:pt x="1576" y="125"/>
                </a:lnTo>
                <a:lnTo>
                  <a:pt x="1528" y="126"/>
                </a:lnTo>
                <a:lnTo>
                  <a:pt x="1522" y="126"/>
                </a:lnTo>
                <a:lnTo>
                  <a:pt x="703" y="126"/>
                </a:lnTo>
              </a:path>
            </a:pathLst>
          </a:custGeom>
          <a:solidFill>
            <a:srgbClr val="FF3300"/>
          </a:solidFill>
          <a:ln w="12700" cap="rnd" cmpd="sng">
            <a:solidFill>
              <a:srgbClr val="FF0000"/>
            </a:solidFill>
            <a:prstDash val="solid"/>
            <a:round/>
            <a:headEnd type="none" w="med" len="med"/>
            <a:tailEnd type="none" w="med" len="med"/>
          </a:ln>
          <a:effectLst>
            <a:outerShdw blurRad="63500" dist="38100" dir="2700000" algn="tl" rotWithShape="0">
              <a:srgbClr val="000000">
                <a:alpha val="39998"/>
              </a:srgbClr>
            </a:outerShdw>
          </a:effectLst>
        </p:spPr>
        <p:txBody>
          <a:bodyPr/>
          <a:lstStyle/>
          <a:p>
            <a:endParaRPr lang="en-US"/>
          </a:p>
        </p:txBody>
      </p:sp>
      <p:sp>
        <p:nvSpPr>
          <p:cNvPr id="15" name="Line 10">
            <a:extLst>
              <a:ext uri="{FF2B5EF4-FFF2-40B4-BE49-F238E27FC236}">
                <a16:creationId xmlns:a16="http://schemas.microsoft.com/office/drawing/2014/main" id="{130A0EC7-5329-87CB-CD0B-E0D69F4FC353}"/>
              </a:ext>
            </a:extLst>
          </p:cNvPr>
          <p:cNvSpPr>
            <a:spLocks noChangeShapeType="1"/>
          </p:cNvSpPr>
          <p:nvPr/>
        </p:nvSpPr>
        <p:spPr bwMode="auto">
          <a:xfrm>
            <a:off x="9067800" y="4062413"/>
            <a:ext cx="0" cy="1346200"/>
          </a:xfrm>
          <a:prstGeom prst="line">
            <a:avLst/>
          </a:prstGeom>
          <a:noFill/>
          <a:ln w="38100">
            <a:solidFill>
              <a:srgbClr val="FF0000"/>
            </a:solidFill>
            <a:round/>
            <a:headEnd/>
            <a:tailEnd/>
          </a:ln>
          <a:effectLst>
            <a:outerShdw blurRad="63500" dist="38100" dir="2700000" algn="tl" rotWithShape="0">
              <a:srgbClr val="000000">
                <a:alpha val="39998"/>
              </a:srgbClr>
            </a:outerShdw>
          </a:effectLst>
          <a:extLst>
            <a:ext uri="{909E8E84-426E-40dd-AFC4-6F175D3DCCD1}">
              <a14:hiddenFill xmlns:a14="http://schemas.microsoft.com/office/drawing/2010/main" xmlns="">
                <a:noFill/>
              </a14:hiddenFill>
            </a:ext>
          </a:extLst>
        </p:spPr>
        <p:txBody>
          <a:bodyPr wrap="none" anchor="ctr"/>
          <a:lstStyle/>
          <a:p>
            <a:endParaRPr lang="en-US"/>
          </a:p>
        </p:txBody>
      </p:sp>
      <p:sp>
        <p:nvSpPr>
          <p:cNvPr id="16" name="Line 11">
            <a:extLst>
              <a:ext uri="{FF2B5EF4-FFF2-40B4-BE49-F238E27FC236}">
                <a16:creationId xmlns:a16="http://schemas.microsoft.com/office/drawing/2014/main" id="{CA300F8D-5042-E75C-B972-6F019FAA8B2E}"/>
              </a:ext>
            </a:extLst>
          </p:cNvPr>
          <p:cNvSpPr>
            <a:spLocks noChangeShapeType="1"/>
          </p:cNvSpPr>
          <p:nvPr/>
        </p:nvSpPr>
        <p:spPr bwMode="auto">
          <a:xfrm flipH="1">
            <a:off x="6388100" y="5421313"/>
            <a:ext cx="2692400" cy="0"/>
          </a:xfrm>
          <a:prstGeom prst="line">
            <a:avLst/>
          </a:prstGeom>
          <a:noFill/>
          <a:ln w="38100">
            <a:solidFill>
              <a:srgbClr val="FF0000"/>
            </a:solidFill>
            <a:round/>
            <a:headEnd/>
            <a:tailEnd type="triangle" w="med" len="med"/>
          </a:ln>
          <a:effectLst>
            <a:outerShdw blurRad="63500" dist="38100" dir="2700000" algn="tl" rotWithShape="0">
              <a:srgbClr val="000000">
                <a:alpha val="39998"/>
              </a:srgbClr>
            </a:outerShdw>
          </a:effectLst>
          <a:extLst>
            <a:ext uri="{909E8E84-426E-40dd-AFC4-6F175D3DCCD1}">
              <a14:hiddenFill xmlns:a14="http://schemas.microsoft.com/office/drawing/2010/main" xmlns="">
                <a:noFill/>
              </a14:hiddenFill>
            </a:ext>
          </a:extLst>
        </p:spPr>
        <p:txBody>
          <a:bodyPr wrap="none" anchor="ctr"/>
          <a:lstStyle/>
          <a:p>
            <a:endParaRPr lang="en-US"/>
          </a:p>
        </p:txBody>
      </p:sp>
      <p:sp>
        <p:nvSpPr>
          <p:cNvPr id="17" name="Rectangle 12">
            <a:extLst>
              <a:ext uri="{FF2B5EF4-FFF2-40B4-BE49-F238E27FC236}">
                <a16:creationId xmlns:a16="http://schemas.microsoft.com/office/drawing/2014/main" id="{9021AAD6-3E5D-E616-862C-3309A9BDCABA}"/>
              </a:ext>
            </a:extLst>
          </p:cNvPr>
          <p:cNvSpPr>
            <a:spLocks noChangeArrowheads="1"/>
          </p:cNvSpPr>
          <p:nvPr/>
        </p:nvSpPr>
        <p:spPr bwMode="auto">
          <a:xfrm>
            <a:off x="2973389" y="5186363"/>
            <a:ext cx="7388225" cy="459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90488" tIns="44450" rIns="90488" bIns="44450">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eaLnBrk="1" hangingPunct="1">
              <a:spcBef>
                <a:spcPct val="50000"/>
              </a:spcBef>
            </a:pPr>
            <a:r>
              <a:rPr lang="en-US" altLang="en-US" sz="2400" b="1"/>
              <a:t>   270 Equivalent Units</a:t>
            </a:r>
          </a:p>
        </p:txBody>
      </p:sp>
      <p:sp>
        <p:nvSpPr>
          <p:cNvPr id="18" name="Rectangle 13">
            <a:extLst>
              <a:ext uri="{FF2B5EF4-FFF2-40B4-BE49-F238E27FC236}">
                <a16:creationId xmlns:a16="http://schemas.microsoft.com/office/drawing/2014/main" id="{17F25A6B-5527-2C92-BFA7-6C39270F2ADC}"/>
              </a:ext>
            </a:extLst>
          </p:cNvPr>
          <p:cNvSpPr>
            <a:spLocks noChangeArrowheads="1"/>
          </p:cNvSpPr>
          <p:nvPr/>
        </p:nvSpPr>
        <p:spPr bwMode="auto">
          <a:xfrm>
            <a:off x="7162801" y="5027613"/>
            <a:ext cx="1978025" cy="459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90488" tIns="44450" rIns="90488" bIns="44450">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eaLnBrk="1" hangingPunct="1">
              <a:spcBef>
                <a:spcPct val="50000"/>
              </a:spcBef>
            </a:pPr>
            <a:r>
              <a:rPr lang="en-US" altLang="en-US" sz="2400" b="1">
                <a:solidFill>
                  <a:srgbClr val="FF0000"/>
                </a:solidFill>
              </a:rPr>
              <a:t>900 × 30%</a:t>
            </a:r>
          </a:p>
        </p:txBody>
      </p:sp>
      <p:sp>
        <p:nvSpPr>
          <p:cNvPr id="19" name="Line 14">
            <a:extLst>
              <a:ext uri="{FF2B5EF4-FFF2-40B4-BE49-F238E27FC236}">
                <a16:creationId xmlns:a16="http://schemas.microsoft.com/office/drawing/2014/main" id="{E60D0810-4BE6-AD58-1121-7C250AEFDCDE}"/>
              </a:ext>
            </a:extLst>
          </p:cNvPr>
          <p:cNvSpPr>
            <a:spLocks noChangeShapeType="1"/>
          </p:cNvSpPr>
          <p:nvPr/>
        </p:nvSpPr>
        <p:spPr bwMode="auto">
          <a:xfrm>
            <a:off x="3054350" y="5573713"/>
            <a:ext cx="3111500" cy="0"/>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wrap="none" anchor="ctr"/>
          <a:lstStyle/>
          <a:p>
            <a:endParaRPr lang="en-US"/>
          </a:p>
        </p:txBody>
      </p:sp>
      <p:sp>
        <p:nvSpPr>
          <p:cNvPr id="20" name="Rectangle 16">
            <a:extLst>
              <a:ext uri="{FF2B5EF4-FFF2-40B4-BE49-F238E27FC236}">
                <a16:creationId xmlns:a16="http://schemas.microsoft.com/office/drawing/2014/main" id="{3983C42E-1064-DC03-8110-2F397469756F}"/>
              </a:ext>
            </a:extLst>
          </p:cNvPr>
          <p:cNvSpPr>
            <a:spLocks noChangeArrowheads="1"/>
          </p:cNvSpPr>
          <p:nvPr/>
        </p:nvSpPr>
        <p:spPr bwMode="auto">
          <a:xfrm>
            <a:off x="1908176" y="2678113"/>
            <a:ext cx="2663825" cy="1308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90488" tIns="44450" rIns="90488" bIns="44450">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algn="ctr" eaLnBrk="1" hangingPunct="1">
              <a:lnSpc>
                <a:spcPct val="90000"/>
              </a:lnSpc>
              <a:spcBef>
                <a:spcPct val="50000"/>
              </a:spcBef>
            </a:pPr>
            <a:r>
              <a:rPr lang="en-US" altLang="en-US" sz="2200" b="1"/>
              <a:t>Beginning</a:t>
            </a:r>
            <a:br>
              <a:rPr lang="en-US" altLang="en-US" sz="2200" b="1"/>
            </a:br>
            <a:r>
              <a:rPr lang="en-US" altLang="en-US" sz="2200" b="1"/>
              <a:t>Work in Process</a:t>
            </a:r>
            <a:br>
              <a:rPr lang="en-US" altLang="en-US" sz="2200" b="1"/>
            </a:br>
            <a:r>
              <a:rPr lang="en-US" altLang="en-US" sz="2200" b="1"/>
              <a:t>300 Units</a:t>
            </a:r>
            <a:br>
              <a:rPr lang="en-US" altLang="en-US" sz="2200" b="1">
                <a:solidFill>
                  <a:schemeClr val="tx2"/>
                </a:solidFill>
              </a:rPr>
            </a:br>
            <a:r>
              <a:rPr lang="en-US" altLang="en-US" sz="2200" b="1">
                <a:solidFill>
                  <a:srgbClr val="FF0000"/>
                </a:solidFill>
              </a:rPr>
              <a:t>20%</a:t>
            </a:r>
            <a:r>
              <a:rPr lang="en-US" altLang="en-US" sz="2200" b="1">
                <a:solidFill>
                  <a:schemeClr val="tx2"/>
                </a:solidFill>
              </a:rPr>
              <a:t> </a:t>
            </a:r>
            <a:r>
              <a:rPr lang="en-US" altLang="en-US" sz="2200" b="1"/>
              <a:t>Complete</a:t>
            </a:r>
          </a:p>
        </p:txBody>
      </p:sp>
      <p:sp>
        <p:nvSpPr>
          <p:cNvPr id="21" name="Rectangle 17">
            <a:extLst>
              <a:ext uri="{FF2B5EF4-FFF2-40B4-BE49-F238E27FC236}">
                <a16:creationId xmlns:a16="http://schemas.microsoft.com/office/drawing/2014/main" id="{36325CA1-E8A1-B428-9269-3D81BDA1D8D8}"/>
              </a:ext>
            </a:extLst>
          </p:cNvPr>
          <p:cNvSpPr>
            <a:spLocks noChangeArrowheads="1"/>
          </p:cNvSpPr>
          <p:nvPr/>
        </p:nvSpPr>
        <p:spPr bwMode="auto">
          <a:xfrm>
            <a:off x="7850189" y="2603500"/>
            <a:ext cx="2587625" cy="1308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90488" tIns="44450" rIns="90488" bIns="44450">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algn="ctr" eaLnBrk="1" hangingPunct="1">
              <a:lnSpc>
                <a:spcPct val="90000"/>
              </a:lnSpc>
              <a:spcBef>
                <a:spcPct val="50000"/>
              </a:spcBef>
            </a:pPr>
            <a:r>
              <a:rPr lang="en-US" altLang="en-US" sz="2200" b="1"/>
              <a:t>Ending</a:t>
            </a:r>
            <a:br>
              <a:rPr lang="en-US" altLang="en-US" sz="2200" b="1"/>
            </a:br>
            <a:r>
              <a:rPr lang="en-US" altLang="en-US" sz="2200" b="1"/>
              <a:t>Work in Process</a:t>
            </a:r>
            <a:br>
              <a:rPr lang="en-US" altLang="en-US" sz="2200" b="1"/>
            </a:br>
            <a:r>
              <a:rPr lang="en-US" altLang="en-US" sz="2200" b="1"/>
              <a:t>900 Units</a:t>
            </a:r>
            <a:br>
              <a:rPr lang="en-US" altLang="en-US" sz="2200" b="1">
                <a:solidFill>
                  <a:schemeClr val="tx2"/>
                </a:solidFill>
              </a:rPr>
            </a:br>
            <a:r>
              <a:rPr lang="en-US" altLang="en-US" sz="2200" b="1">
                <a:solidFill>
                  <a:srgbClr val="FF0000"/>
                </a:solidFill>
              </a:rPr>
              <a:t>30%</a:t>
            </a:r>
            <a:r>
              <a:rPr lang="en-US" altLang="en-US" sz="2200" b="1">
                <a:solidFill>
                  <a:schemeClr val="tx2"/>
                </a:solidFill>
              </a:rPr>
              <a:t> </a:t>
            </a:r>
            <a:r>
              <a:rPr lang="en-US" altLang="en-US" sz="2200" b="1"/>
              <a:t>Complete</a:t>
            </a:r>
          </a:p>
        </p:txBody>
      </p:sp>
      <p:sp>
        <p:nvSpPr>
          <p:cNvPr id="22" name="Rectangle 19">
            <a:extLst>
              <a:ext uri="{FF2B5EF4-FFF2-40B4-BE49-F238E27FC236}">
                <a16:creationId xmlns:a16="http://schemas.microsoft.com/office/drawing/2014/main" id="{E2FAC0CA-EAFC-AE1C-CB08-7977A7C30FEC}"/>
              </a:ext>
            </a:extLst>
          </p:cNvPr>
          <p:cNvSpPr>
            <a:spLocks noChangeArrowheads="1"/>
          </p:cNvSpPr>
          <p:nvPr/>
        </p:nvSpPr>
        <p:spPr bwMode="auto">
          <a:xfrm>
            <a:off x="1981200" y="1371600"/>
            <a:ext cx="2819400" cy="685800"/>
          </a:xfrm>
          <a:prstGeom prst="rect">
            <a:avLst/>
          </a:prstGeom>
          <a:solidFill>
            <a:srgbClr val="0070C0"/>
          </a:solidFill>
          <a:ln w="9525">
            <a:solidFill>
              <a:srgbClr val="006600"/>
            </a:solidFill>
            <a:miter lim="800000"/>
            <a:headEnd/>
            <a:tailEnd/>
          </a:ln>
          <a:effectLst>
            <a:outerShdw blurRad="63500" dist="38100" dir="2700000" algn="tl" rotWithShape="0">
              <a:srgbClr val="000000">
                <a:alpha val="39998"/>
              </a:srgbClr>
            </a:outerShdw>
          </a:effectLst>
        </p:spPr>
        <p:txBody>
          <a:bodyPr wrap="none" anchor="ctr"/>
          <a:lstStyle/>
          <a:p>
            <a:pPr algn="ctr" eaLnBrk="1" hangingPunct="1">
              <a:defRPr/>
            </a:pPr>
            <a:r>
              <a:rPr lang="en-US" sz="4000" dirty="0">
                <a:solidFill>
                  <a:srgbClr val="FFFFFF"/>
                </a:solidFill>
                <a:latin typeface="Times New Roman" pitchFamily="18" charset="0"/>
                <a:ea typeface="MS PGothic" pitchFamily="34" charset="-128"/>
              </a:rPr>
              <a:t>Conversion</a:t>
            </a:r>
          </a:p>
        </p:txBody>
      </p:sp>
      <p:sp>
        <p:nvSpPr>
          <p:cNvPr id="23" name="TextBox 22">
            <a:extLst>
              <a:ext uri="{FF2B5EF4-FFF2-40B4-BE49-F238E27FC236}">
                <a16:creationId xmlns:a16="http://schemas.microsoft.com/office/drawing/2014/main" id="{CD1121E8-9C2B-0B0F-3E1E-92B4B406EA7A}"/>
              </a:ext>
            </a:extLst>
          </p:cNvPr>
          <p:cNvSpPr txBox="1"/>
          <p:nvPr/>
        </p:nvSpPr>
        <p:spPr>
          <a:xfrm>
            <a:off x="1779854" y="306303"/>
            <a:ext cx="7008067" cy="954107"/>
          </a:xfrm>
          <a:prstGeom prst="rect">
            <a:avLst/>
          </a:prstGeom>
          <a:noFill/>
        </p:spPr>
        <p:txBody>
          <a:bodyPr wrap="square" rtlCol="0">
            <a:spAutoFit/>
          </a:bodyPr>
          <a:lstStyle/>
          <a:p>
            <a:pPr>
              <a:defRPr/>
            </a:pPr>
            <a:r>
              <a:rPr lang="en-US" sz="2800" dirty="0">
                <a:solidFill>
                  <a:schemeClr val="bg1"/>
                </a:solidFill>
              </a:rPr>
              <a:t>Step 1: Compute the Equivalent Units of Production </a:t>
            </a:r>
            <a:endParaRPr lang="nb-NO" sz="2800" dirty="0">
              <a:solidFill>
                <a:schemeClr val="bg1"/>
              </a:solidFill>
            </a:endParaRPr>
          </a:p>
        </p:txBody>
      </p:sp>
    </p:spTree>
    <p:extLst>
      <p:ext uri="{BB962C8B-B14F-4D97-AF65-F5344CB8AC3E}">
        <p14:creationId xmlns:p14="http://schemas.microsoft.com/office/powerpoint/2010/main" val="3084075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3" name="Text Box 13">
            <a:extLst>
              <a:ext uri="{FF2B5EF4-FFF2-40B4-BE49-F238E27FC236}">
                <a16:creationId xmlns:a16="http://schemas.microsoft.com/office/drawing/2014/main" id="{4B50D298-2990-E23D-5F61-D822BA96A383}"/>
              </a:ext>
            </a:extLst>
          </p:cNvPr>
          <p:cNvSpPr txBox="1">
            <a:spLocks noChangeArrowheads="1"/>
          </p:cNvSpPr>
          <p:nvPr/>
        </p:nvSpPr>
        <p:spPr bwMode="auto">
          <a:xfrm>
            <a:off x="3429000" y="2320926"/>
            <a:ext cx="5334000" cy="1662113"/>
          </a:xfrm>
          <a:prstGeom prst="rect">
            <a:avLst/>
          </a:prstGeom>
          <a:solidFill>
            <a:schemeClr val="bg1"/>
          </a:solidFill>
          <a:ln w="76200">
            <a:solidFill>
              <a:schemeClr val="accent6">
                <a:lumMod val="50000"/>
              </a:schemeClr>
            </a:solidFill>
            <a:miter lim="800000"/>
            <a:headEnd/>
            <a:tailEnd/>
          </a:ln>
          <a:effectLst/>
        </p:spPr>
        <p:txBody>
          <a:bodyPr>
            <a:spAutoFit/>
          </a:bodyPr>
          <a:lstStyle/>
          <a:p>
            <a:pPr algn="ctr">
              <a:spcBef>
                <a:spcPct val="50000"/>
              </a:spcBef>
              <a:defRPr/>
            </a:pPr>
            <a:r>
              <a:rPr lang="en-US" sz="3400" b="1" dirty="0">
                <a:solidFill>
                  <a:schemeClr val="accent6">
                    <a:lumMod val="75000"/>
                  </a:schemeClr>
                </a:solidFill>
                <a:latin typeface="+mj-lt"/>
                <a:ea typeface="MS PGothic" pitchFamily="34" charset="-128"/>
              </a:rPr>
              <a:t>Compute the cost per equivalent unit using the weighted-average method.</a:t>
            </a:r>
          </a:p>
        </p:txBody>
      </p:sp>
    </p:spTree>
    <p:extLst>
      <p:ext uri="{BB962C8B-B14F-4D97-AF65-F5344CB8AC3E}">
        <p14:creationId xmlns:p14="http://schemas.microsoft.com/office/powerpoint/2010/main" val="2334174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3AFE5A6C-629A-1993-EE88-E3032C91EA1D}"/>
              </a:ext>
            </a:extLst>
          </p:cNvPr>
          <p:cNvSpPr txBox="1"/>
          <p:nvPr/>
        </p:nvSpPr>
        <p:spPr>
          <a:xfrm>
            <a:off x="1779854" y="581681"/>
            <a:ext cx="7008067" cy="523220"/>
          </a:xfrm>
          <a:prstGeom prst="rect">
            <a:avLst/>
          </a:prstGeom>
          <a:noFill/>
        </p:spPr>
        <p:txBody>
          <a:bodyPr wrap="square" rtlCol="0">
            <a:spAutoFit/>
          </a:bodyPr>
          <a:lstStyle/>
          <a:p>
            <a:pPr>
              <a:defRPr/>
            </a:pPr>
            <a:r>
              <a:rPr lang="en-US" altLang="en-US" sz="2800" b="1" dirty="0">
                <a:solidFill>
                  <a:schemeClr val="bg1"/>
                </a:solidFill>
              </a:rPr>
              <a:t>Step 2: Compute the Cost per Equivalent Unit</a:t>
            </a:r>
            <a:r>
              <a:rPr lang="nb-NO" altLang="en-US" sz="2800" b="1" dirty="0">
                <a:solidFill>
                  <a:schemeClr val="bg1"/>
                </a:solidFill>
              </a:rPr>
              <a:t> </a:t>
            </a:r>
            <a:endParaRPr lang="en-US" altLang="en-US" sz="2800" b="1" dirty="0">
              <a:solidFill>
                <a:schemeClr val="bg1"/>
              </a:solidFill>
            </a:endParaRPr>
          </a:p>
        </p:txBody>
      </p:sp>
      <p:sp>
        <p:nvSpPr>
          <p:cNvPr id="3" name="Rectangle 1027">
            <a:extLst>
              <a:ext uri="{FF2B5EF4-FFF2-40B4-BE49-F238E27FC236}">
                <a16:creationId xmlns:a16="http://schemas.microsoft.com/office/drawing/2014/main" id="{837EFFEB-7020-2757-774C-2793AEA41566}"/>
              </a:ext>
            </a:extLst>
          </p:cNvPr>
          <p:cNvSpPr txBox="1">
            <a:spLocks noChangeArrowheads="1"/>
          </p:cNvSpPr>
          <p:nvPr/>
        </p:nvSpPr>
        <p:spPr>
          <a:xfrm>
            <a:off x="838200" y="365125"/>
            <a:ext cx="10515600" cy="1325563"/>
          </a:xfrm>
          <a:prstGeom prst="rect">
            <a:avLst/>
          </a:prstGeom>
        </p:spPr>
        <p:txBody>
          <a:bodyPr vert="horz" wrap="square" lIns="90488" tIns="44450" rIns="90488" bIns="44450" numCol="1" rtlCol="0" anchor="ctr" anchorCtr="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algn="r" defTabSz="914400" rtl="1" eaLnBrk="1" latinLnBrk="0" hangingPunct="1">
              <a:lnSpc>
                <a:spcPct val="90000"/>
              </a:lnSpc>
              <a:spcBef>
                <a:spcPct val="0"/>
              </a:spcBef>
              <a:buNone/>
              <a:defRPr/>
            </a:pPr>
            <a:endParaRPr lang="en-US" altLang="en-US" dirty="0"/>
          </a:p>
        </p:txBody>
      </p:sp>
      <p:sp>
        <p:nvSpPr>
          <p:cNvPr id="4" name="Rectangle 1026">
            <a:extLst>
              <a:ext uri="{FF2B5EF4-FFF2-40B4-BE49-F238E27FC236}">
                <a16:creationId xmlns:a16="http://schemas.microsoft.com/office/drawing/2014/main" id="{B0E14CEC-931C-83F6-7200-A8C8EBBC455A}"/>
              </a:ext>
            </a:extLst>
          </p:cNvPr>
          <p:cNvSpPr txBox="1">
            <a:spLocks noChangeArrowheads="1"/>
          </p:cNvSpPr>
          <p:nvPr/>
        </p:nvSpPr>
        <p:spPr>
          <a:xfrm>
            <a:off x="3048000" y="1371600"/>
            <a:ext cx="6400800" cy="4876800"/>
          </a:xfrm>
          <a:prstGeom prst="rect">
            <a:avLst/>
          </a:prstGeom>
          <a:solidFill>
            <a:schemeClr val="bg1">
              <a:lumMod val="95000"/>
            </a:schemeClr>
          </a:solidFill>
          <a:ln w="28575">
            <a:solidFill>
              <a:srgbClr val="0000CC"/>
            </a:solidFill>
          </a:ln>
        </p:spPr>
        <p:txBody>
          <a:bodyPr vert="horz" lIns="90488" tIns="44450" rIns="90488" bIns="4445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5000"/>
              </a:spcBef>
              <a:buFont typeface="Times" charset="0"/>
              <a:buNone/>
              <a:defRPr/>
            </a:pPr>
            <a:r>
              <a:rPr lang="en-US" altLang="en-US" sz="2100" b="1">
                <a:cs typeface="Arial" charset="0"/>
              </a:rPr>
              <a:t>Beginning Work in Process Inventory:       300 units	  </a:t>
            </a:r>
          </a:p>
          <a:p>
            <a:pPr>
              <a:spcBef>
                <a:spcPct val="5000"/>
              </a:spcBef>
              <a:buFont typeface="Times" charset="0"/>
              <a:buNone/>
              <a:defRPr/>
            </a:pPr>
            <a:r>
              <a:rPr lang="en-US" altLang="en-US" sz="2100" b="1">
                <a:cs typeface="Arial" charset="0"/>
              </a:rPr>
              <a:t>	</a:t>
            </a:r>
            <a:r>
              <a:rPr lang="en-US" altLang="en-US" sz="2100" b="1">
                <a:solidFill>
                  <a:srgbClr val="3333FF"/>
                </a:solidFill>
                <a:cs typeface="Arial" charset="0"/>
              </a:rPr>
              <a:t>Materials:     40% complete	    $	6,119</a:t>
            </a:r>
          </a:p>
          <a:p>
            <a:pPr>
              <a:spcBef>
                <a:spcPct val="5000"/>
              </a:spcBef>
              <a:buFont typeface="Times" charset="0"/>
              <a:buNone/>
              <a:defRPr/>
            </a:pPr>
            <a:r>
              <a:rPr lang="en-US" altLang="en-US" sz="2100" b="1">
                <a:solidFill>
                  <a:srgbClr val="3333FF"/>
                </a:solidFill>
                <a:cs typeface="Arial" charset="0"/>
              </a:rPr>
              <a:t>	Conversion: 20% complete	    $	3,920</a:t>
            </a:r>
            <a:r>
              <a:rPr lang="en-US" altLang="en-US" sz="2100" b="1">
                <a:cs typeface="Arial" charset="0"/>
              </a:rPr>
              <a:t>			</a:t>
            </a:r>
          </a:p>
          <a:p>
            <a:pPr>
              <a:spcBef>
                <a:spcPct val="5000"/>
              </a:spcBef>
              <a:buFont typeface="Times" charset="0"/>
              <a:buNone/>
              <a:defRPr/>
            </a:pPr>
            <a:r>
              <a:rPr lang="en-US" altLang="en-US" sz="2100" b="1">
                <a:cs typeface="Arial" charset="0"/>
              </a:rPr>
              <a:t>Production started during June	     6,000 units</a:t>
            </a:r>
          </a:p>
          <a:p>
            <a:pPr>
              <a:spcBef>
                <a:spcPct val="5000"/>
              </a:spcBef>
              <a:buFont typeface="Times" charset="0"/>
              <a:buNone/>
              <a:defRPr/>
            </a:pPr>
            <a:r>
              <a:rPr lang="en-US" altLang="en-US" sz="2100" b="1">
                <a:cs typeface="Arial" charset="0"/>
              </a:rPr>
              <a:t>Production completed during June   5,400 units</a:t>
            </a:r>
          </a:p>
          <a:p>
            <a:pPr>
              <a:spcBef>
                <a:spcPct val="5000"/>
              </a:spcBef>
              <a:buFont typeface="Times" charset="0"/>
              <a:buNone/>
              <a:defRPr/>
            </a:pPr>
            <a:endParaRPr lang="en-US" altLang="en-US" sz="2100" b="1">
              <a:cs typeface="Arial" charset="0"/>
            </a:endParaRPr>
          </a:p>
          <a:p>
            <a:pPr>
              <a:spcBef>
                <a:spcPct val="5000"/>
              </a:spcBef>
              <a:buFont typeface="Times" charset="0"/>
              <a:buNone/>
              <a:defRPr/>
            </a:pPr>
            <a:r>
              <a:rPr lang="en-US" altLang="en-US" sz="2100" b="1">
                <a:cs typeface="Arial" charset="0"/>
              </a:rPr>
              <a:t>Costs added to production in June</a:t>
            </a:r>
          </a:p>
          <a:p>
            <a:pPr>
              <a:spcBef>
                <a:spcPct val="5000"/>
              </a:spcBef>
              <a:buFont typeface="Times" charset="0"/>
              <a:buNone/>
              <a:defRPr/>
            </a:pPr>
            <a:r>
              <a:rPr lang="en-US" altLang="en-US" sz="2100" b="1">
                <a:cs typeface="Arial" charset="0"/>
              </a:rPr>
              <a:t>	</a:t>
            </a:r>
            <a:r>
              <a:rPr lang="en-US" altLang="en-US" sz="2100" b="1">
                <a:solidFill>
                  <a:srgbClr val="3333FF"/>
                </a:solidFill>
                <a:cs typeface="Arial" charset="0"/>
              </a:rPr>
              <a:t>Materials cost		 	 	$  118,621</a:t>
            </a:r>
          </a:p>
          <a:p>
            <a:pPr>
              <a:spcBef>
                <a:spcPct val="5000"/>
              </a:spcBef>
              <a:buFont typeface="Times" charset="0"/>
              <a:buNone/>
              <a:defRPr/>
            </a:pPr>
            <a:r>
              <a:rPr lang="en-US" altLang="en-US" sz="2100" b="1">
                <a:solidFill>
                  <a:srgbClr val="3333FF"/>
                </a:solidFill>
                <a:cs typeface="Arial" charset="0"/>
              </a:rPr>
              <a:t>	Conversion cost 			$    81,130</a:t>
            </a:r>
          </a:p>
          <a:p>
            <a:pPr>
              <a:spcBef>
                <a:spcPct val="5000"/>
              </a:spcBef>
              <a:buFont typeface="Times" charset="0"/>
              <a:buNone/>
              <a:defRPr/>
            </a:pPr>
            <a:r>
              <a:rPr lang="en-US" altLang="en-US" sz="2100" b="1">
                <a:cs typeface="Arial" charset="0"/>
              </a:rPr>
              <a:t>	</a:t>
            </a:r>
          </a:p>
          <a:p>
            <a:pPr>
              <a:spcBef>
                <a:spcPct val="5000"/>
              </a:spcBef>
              <a:buFont typeface="Times" charset="0"/>
              <a:buNone/>
              <a:defRPr/>
            </a:pPr>
            <a:r>
              <a:rPr lang="en-US" altLang="en-US" sz="2100" b="1">
                <a:cs typeface="Arial" charset="0"/>
              </a:rPr>
              <a:t>Ending Work in Process Inventory:            900 units</a:t>
            </a:r>
          </a:p>
          <a:p>
            <a:pPr>
              <a:spcBef>
                <a:spcPct val="5000"/>
              </a:spcBef>
              <a:buFont typeface="Times" charset="0"/>
              <a:buNone/>
              <a:defRPr/>
            </a:pPr>
            <a:r>
              <a:rPr lang="en-US" altLang="en-US" sz="2100" b="1">
                <a:cs typeface="Arial" charset="0"/>
              </a:rPr>
              <a:t>	Materials:	   60% complete</a:t>
            </a:r>
          </a:p>
          <a:p>
            <a:pPr>
              <a:spcBef>
                <a:spcPct val="5000"/>
              </a:spcBef>
              <a:buFont typeface="Times" charset="0"/>
              <a:buNone/>
              <a:defRPr/>
            </a:pPr>
            <a:r>
              <a:rPr lang="en-US" altLang="en-US" sz="2100" b="1">
                <a:cs typeface="Arial" charset="0"/>
              </a:rPr>
              <a:t>	Conversion:   	   30% complete</a:t>
            </a:r>
            <a:endParaRPr lang="en-US" altLang="en-US" sz="2100" b="1" dirty="0">
              <a:cs typeface="Arial" charset="0"/>
            </a:endParaRPr>
          </a:p>
        </p:txBody>
      </p:sp>
    </p:spTree>
    <p:extLst>
      <p:ext uri="{BB962C8B-B14F-4D97-AF65-F5344CB8AC3E}">
        <p14:creationId xmlns:p14="http://schemas.microsoft.com/office/powerpoint/2010/main" val="1951636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3AFE5A6C-629A-1993-EE88-E3032C91EA1D}"/>
              </a:ext>
            </a:extLst>
          </p:cNvPr>
          <p:cNvSpPr txBox="1"/>
          <p:nvPr/>
        </p:nvSpPr>
        <p:spPr>
          <a:xfrm>
            <a:off x="1779854" y="581681"/>
            <a:ext cx="7008067" cy="523220"/>
          </a:xfrm>
          <a:prstGeom prst="rect">
            <a:avLst/>
          </a:prstGeom>
          <a:noFill/>
        </p:spPr>
        <p:txBody>
          <a:bodyPr wrap="square" rtlCol="0">
            <a:spAutoFit/>
          </a:bodyPr>
          <a:lstStyle/>
          <a:p>
            <a:pPr>
              <a:defRPr/>
            </a:pPr>
            <a:r>
              <a:rPr lang="en-US" sz="2800" b="1" dirty="0">
                <a:solidFill>
                  <a:schemeClr val="bg1"/>
                </a:solidFill>
              </a:rPr>
              <a:t>Step 2: Compute the Cost per Equivalent Unit </a:t>
            </a:r>
            <a:r>
              <a:rPr lang="nb-NO" sz="2800" b="1" dirty="0">
                <a:solidFill>
                  <a:schemeClr val="bg1"/>
                </a:solidFill>
              </a:rPr>
              <a:t> </a:t>
            </a:r>
          </a:p>
        </p:txBody>
      </p:sp>
      <p:sp>
        <p:nvSpPr>
          <p:cNvPr id="3" name="Rectangle 2">
            <a:extLst>
              <a:ext uri="{FF2B5EF4-FFF2-40B4-BE49-F238E27FC236}">
                <a16:creationId xmlns:a16="http://schemas.microsoft.com/office/drawing/2014/main" id="{4F88EED5-6AE3-4D79-A744-2730CA4D1A6B}"/>
              </a:ext>
            </a:extLst>
          </p:cNvPr>
          <p:cNvSpPr txBox="1">
            <a:spLocks noChangeArrowheads="1"/>
          </p:cNvSpPr>
          <p:nvPr/>
        </p:nvSpPr>
        <p:spPr>
          <a:xfrm>
            <a:off x="838200" y="365125"/>
            <a:ext cx="10515600" cy="13255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algn="r" defTabSz="914400" rtl="1" eaLnBrk="1" latinLnBrk="0" hangingPunct="1">
              <a:lnSpc>
                <a:spcPct val="90000"/>
              </a:lnSpc>
              <a:spcBef>
                <a:spcPct val="0"/>
              </a:spcBef>
              <a:buNone/>
              <a:defRPr/>
            </a:pPr>
            <a:endParaRPr lang="nb-NO" dirty="0"/>
          </a:p>
        </p:txBody>
      </p:sp>
      <p:sp>
        <p:nvSpPr>
          <p:cNvPr id="4" name="Text Box 3">
            <a:extLst>
              <a:ext uri="{FF2B5EF4-FFF2-40B4-BE49-F238E27FC236}">
                <a16:creationId xmlns:a16="http://schemas.microsoft.com/office/drawing/2014/main" id="{02A35498-1852-1D83-F73F-F3824D527E9C}"/>
              </a:ext>
            </a:extLst>
          </p:cNvPr>
          <p:cNvSpPr txBox="1">
            <a:spLocks noChangeArrowheads="1"/>
          </p:cNvSpPr>
          <p:nvPr/>
        </p:nvSpPr>
        <p:spPr bwMode="auto">
          <a:xfrm>
            <a:off x="1812995" y="1721051"/>
            <a:ext cx="8686800" cy="9540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algn="ctr" eaLnBrk="1" hangingPunct="1">
              <a:spcBef>
                <a:spcPct val="50000"/>
              </a:spcBef>
            </a:pPr>
            <a:r>
              <a:rPr lang="en-US" altLang="en-US" sz="2800" dirty="0"/>
              <a:t>The formula for computing the cost per equivalent unit is:</a:t>
            </a:r>
          </a:p>
        </p:txBody>
      </p:sp>
      <p:pic>
        <p:nvPicPr>
          <p:cNvPr id="7" name="Picture 1">
            <a:extLst>
              <a:ext uri="{FF2B5EF4-FFF2-40B4-BE49-F238E27FC236}">
                <a16:creationId xmlns:a16="http://schemas.microsoft.com/office/drawing/2014/main" id="{2DB0E231-0E5F-8601-B210-5E9A81A3F35D}"/>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600200" y="2667000"/>
            <a:ext cx="8936038" cy="2362200"/>
          </a:xfrm>
          <a:prstGeom prst="rect">
            <a:avLst/>
          </a:prstGeom>
          <a:noFill/>
          <a:ln w="9525">
            <a:solidFill>
              <a:schemeClr val="tx1"/>
            </a:solidFill>
            <a:miter lim="800000"/>
            <a:headEnd/>
            <a:tailEnd/>
          </a:ln>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847272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3AFE5A6C-629A-1993-EE88-E3032C91EA1D}"/>
              </a:ext>
            </a:extLst>
          </p:cNvPr>
          <p:cNvSpPr txBox="1"/>
          <p:nvPr/>
        </p:nvSpPr>
        <p:spPr>
          <a:xfrm>
            <a:off x="1779854" y="581681"/>
            <a:ext cx="7008067" cy="523220"/>
          </a:xfrm>
          <a:prstGeom prst="rect">
            <a:avLst/>
          </a:prstGeom>
          <a:noFill/>
        </p:spPr>
        <p:txBody>
          <a:bodyPr wrap="square" rtlCol="0">
            <a:spAutoFit/>
          </a:bodyPr>
          <a:lstStyle/>
          <a:p>
            <a:pPr>
              <a:defRPr/>
            </a:pPr>
            <a:r>
              <a:rPr lang="en-US" sz="2800" b="1" dirty="0">
                <a:solidFill>
                  <a:schemeClr val="bg1"/>
                </a:solidFill>
              </a:rPr>
              <a:t>Step 2: Compute the Cost per Equivalent Unit </a:t>
            </a:r>
            <a:r>
              <a:rPr lang="nb-NO" sz="2800" b="1" dirty="0">
                <a:solidFill>
                  <a:schemeClr val="bg1"/>
                </a:solidFill>
              </a:rPr>
              <a:t> </a:t>
            </a:r>
          </a:p>
        </p:txBody>
      </p:sp>
      <p:sp>
        <p:nvSpPr>
          <p:cNvPr id="3" name="Rectangle 2">
            <a:extLst>
              <a:ext uri="{FF2B5EF4-FFF2-40B4-BE49-F238E27FC236}">
                <a16:creationId xmlns:a16="http://schemas.microsoft.com/office/drawing/2014/main" id="{61775335-5CA3-96FE-3867-F7CB10FDB79E}"/>
              </a:ext>
            </a:extLst>
          </p:cNvPr>
          <p:cNvSpPr>
            <a:spLocks noChangeArrowheads="1"/>
          </p:cNvSpPr>
          <p:nvPr/>
        </p:nvSpPr>
        <p:spPr bwMode="auto">
          <a:xfrm>
            <a:off x="1981994" y="1586867"/>
            <a:ext cx="8228012"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90488" tIns="44450" rIns="90488" bIns="44450">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algn="ctr" eaLnBrk="1" hangingPunct="1">
              <a:spcBef>
                <a:spcPct val="50000"/>
              </a:spcBef>
            </a:pPr>
            <a:r>
              <a:rPr lang="en-US" altLang="en-US" sz="2800" dirty="0"/>
              <a:t> Here is a schedule with the cost and equivalent unit information.</a:t>
            </a:r>
          </a:p>
        </p:txBody>
      </p:sp>
      <p:sp>
        <p:nvSpPr>
          <p:cNvPr id="4" name="Rectangle 3">
            <a:extLst>
              <a:ext uri="{FF2B5EF4-FFF2-40B4-BE49-F238E27FC236}">
                <a16:creationId xmlns:a16="http://schemas.microsoft.com/office/drawing/2014/main" id="{F6DA9EC7-B316-3136-FB95-2734CA516E10}"/>
              </a:ext>
            </a:extLst>
          </p:cNvPr>
          <p:cNvSpPr txBox="1">
            <a:spLocks noChangeArrowheads="1"/>
          </p:cNvSpPr>
          <p:nvPr/>
        </p:nvSpPr>
        <p:spPr>
          <a:xfrm>
            <a:off x="838200" y="365125"/>
            <a:ext cx="10515600" cy="1325563"/>
          </a:xfrm>
          <a:prstGeom prst="rect">
            <a:avLst/>
          </a:prstGeom>
        </p:spPr>
        <p:txBody>
          <a:bodyPr vert="horz" lIns="90488" tIns="44450" rIns="90488" bIns="4445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algn="r" defTabSz="914400" rtl="1" eaLnBrk="1" latinLnBrk="0" hangingPunct="1">
              <a:lnSpc>
                <a:spcPct val="90000"/>
              </a:lnSpc>
              <a:spcBef>
                <a:spcPct val="0"/>
              </a:spcBef>
              <a:buNone/>
              <a:defRPr/>
            </a:pPr>
            <a:endParaRPr lang="nb-NO" dirty="0"/>
          </a:p>
        </p:txBody>
      </p:sp>
      <p:graphicFrame>
        <p:nvGraphicFramePr>
          <p:cNvPr id="7" name="Object 2">
            <a:extLst>
              <a:ext uri="{FF2B5EF4-FFF2-40B4-BE49-F238E27FC236}">
                <a16:creationId xmlns:a16="http://schemas.microsoft.com/office/drawing/2014/main" id="{68D37BFD-DA2D-49C1-2F9D-3F6A7AF145F1}"/>
              </a:ext>
            </a:extLst>
          </p:cNvPr>
          <p:cNvGraphicFramePr>
            <a:graphicFrameLocks/>
          </p:cNvGraphicFramePr>
          <p:nvPr/>
        </p:nvGraphicFramePr>
        <p:xfrm>
          <a:off x="1719263" y="2590800"/>
          <a:ext cx="8763000" cy="3206750"/>
        </p:xfrm>
        <a:graphic>
          <a:graphicData uri="http://schemas.openxmlformats.org/presentationml/2006/ole">
            <mc:AlternateContent xmlns:mc="http://schemas.openxmlformats.org/markup-compatibility/2006">
              <mc:Choice xmlns:v="urn:schemas-microsoft-com:vml" Requires="v">
                <p:oleObj name="Worksheet" r:id="rId8" imgW="5207000" imgH="1714500" progId="Excel.Sheet.8">
                  <p:embed/>
                </p:oleObj>
              </mc:Choice>
              <mc:Fallback>
                <p:oleObj name="Worksheet" r:id="rId8" imgW="5207000" imgH="1714500" progId="Excel.Sheet.8">
                  <p:embed/>
                  <p:pic>
                    <p:nvPicPr>
                      <p:cNvPr id="52228" name="Object 2"/>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19263" y="2590800"/>
                        <a:ext cx="8763000" cy="3206750"/>
                      </a:xfrm>
                      <a:prstGeom prst="rect">
                        <a:avLst/>
                      </a:prstGeom>
                      <a:noFill/>
                      <a:ln w="76200">
                        <a:solidFill>
                          <a:srgbClr val="006600"/>
                        </a:solidFill>
                        <a:miter lim="800000"/>
                        <a:headEnd/>
                        <a:tailEnd/>
                      </a:ln>
                      <a:effectLst/>
                      <a:extLst>
                        <a:ext uri="{909E8E84-426E-40dd-AFC4-6F175D3DCCD1}">
                          <a14:hiddenFill xmlns:a14="http://schemas.microsoft.com/office/drawing/2010/main" xmlns="">
                            <a:solidFill>
                              <a:schemeClr val="bg1"/>
                            </a:solidFill>
                          </a14:hiddenFill>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Tree>
    <p:extLst>
      <p:ext uri="{BB962C8B-B14F-4D97-AF65-F5344CB8AC3E}">
        <p14:creationId xmlns:p14="http://schemas.microsoft.com/office/powerpoint/2010/main" val="2994024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3AFE5A6C-629A-1993-EE88-E3032C91EA1D}"/>
              </a:ext>
            </a:extLst>
          </p:cNvPr>
          <p:cNvSpPr txBox="1"/>
          <p:nvPr/>
        </p:nvSpPr>
        <p:spPr>
          <a:xfrm>
            <a:off x="1779854" y="581681"/>
            <a:ext cx="7008067" cy="523220"/>
          </a:xfrm>
          <a:prstGeom prst="rect">
            <a:avLst/>
          </a:prstGeom>
          <a:noFill/>
        </p:spPr>
        <p:txBody>
          <a:bodyPr wrap="square" rtlCol="0">
            <a:spAutoFit/>
          </a:bodyPr>
          <a:lstStyle/>
          <a:p>
            <a:pPr>
              <a:defRPr/>
            </a:pPr>
            <a:r>
              <a:rPr lang="en-US" sz="2800" b="1" dirty="0">
                <a:solidFill>
                  <a:schemeClr val="bg1"/>
                </a:solidFill>
              </a:rPr>
              <a:t>Step 2: Compute the Cost per Equivalent Unit </a:t>
            </a:r>
            <a:endParaRPr lang="nb-NO" sz="2800" b="1" dirty="0">
              <a:solidFill>
                <a:schemeClr val="bg1"/>
              </a:solidFill>
            </a:endParaRPr>
          </a:p>
        </p:txBody>
      </p:sp>
      <p:graphicFrame>
        <p:nvGraphicFramePr>
          <p:cNvPr id="3" name="Object 2">
            <a:extLst>
              <a:ext uri="{FF2B5EF4-FFF2-40B4-BE49-F238E27FC236}">
                <a16:creationId xmlns:a16="http://schemas.microsoft.com/office/drawing/2014/main" id="{A1D1DAE0-A607-73D3-0865-FECABFD352BC}"/>
              </a:ext>
            </a:extLst>
          </p:cNvPr>
          <p:cNvGraphicFramePr>
            <a:graphicFrameLocks/>
          </p:cNvGraphicFramePr>
          <p:nvPr/>
        </p:nvGraphicFramePr>
        <p:xfrm>
          <a:off x="1719263" y="2590800"/>
          <a:ext cx="8763000" cy="3206750"/>
        </p:xfrm>
        <a:graphic>
          <a:graphicData uri="http://schemas.openxmlformats.org/presentationml/2006/ole">
            <mc:AlternateContent xmlns:mc="http://schemas.openxmlformats.org/markup-compatibility/2006">
              <mc:Choice xmlns:v="urn:schemas-microsoft-com:vml" Requires="v">
                <p:oleObj name="Worksheet" r:id="rId8" imgW="5207000" imgH="1714500" progId="Excel.Sheet.8">
                  <p:embed/>
                </p:oleObj>
              </mc:Choice>
              <mc:Fallback>
                <p:oleObj name="Worksheet" r:id="rId8" imgW="5207000" imgH="1714500" progId="Excel.Sheet.8">
                  <p:embed/>
                  <p:pic>
                    <p:nvPicPr>
                      <p:cNvPr id="53250" name="Object 2"/>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19263" y="2590800"/>
                        <a:ext cx="8763000" cy="3206750"/>
                      </a:xfrm>
                      <a:prstGeom prst="rect">
                        <a:avLst/>
                      </a:prstGeom>
                      <a:noFill/>
                      <a:ln w="76200">
                        <a:solidFill>
                          <a:srgbClr val="006600"/>
                        </a:solidFill>
                        <a:miter lim="800000"/>
                        <a:headEnd/>
                        <a:tailEnd/>
                      </a:ln>
                      <a:effectLst/>
                      <a:extLst>
                        <a:ext uri="{909E8E84-426E-40dd-AFC4-6F175D3DCCD1}">
                          <a14:hiddenFill xmlns:a14="http://schemas.microsoft.com/office/drawing/2010/main" xmlns="">
                            <a:solidFill>
                              <a:schemeClr val="bg1"/>
                            </a:solidFill>
                          </a14:hiddenFill>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
        <p:nvSpPr>
          <p:cNvPr id="4" name="Rectangle 3">
            <a:extLst>
              <a:ext uri="{FF2B5EF4-FFF2-40B4-BE49-F238E27FC236}">
                <a16:creationId xmlns:a16="http://schemas.microsoft.com/office/drawing/2014/main" id="{D3CDB3C9-40CD-C9F6-E426-489759F88462}"/>
              </a:ext>
            </a:extLst>
          </p:cNvPr>
          <p:cNvSpPr txBox="1">
            <a:spLocks noChangeArrowheads="1"/>
          </p:cNvSpPr>
          <p:nvPr/>
        </p:nvSpPr>
        <p:spPr>
          <a:xfrm>
            <a:off x="838200" y="365125"/>
            <a:ext cx="10515600" cy="1325563"/>
          </a:xfrm>
          <a:prstGeom prst="rect">
            <a:avLst/>
          </a:prstGeom>
        </p:spPr>
        <p:txBody>
          <a:bodyPr vert="horz" lIns="90488" tIns="44450" rIns="90488" bIns="4445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algn="r" defTabSz="914400" rtl="1" eaLnBrk="1" latinLnBrk="0" hangingPunct="1">
              <a:lnSpc>
                <a:spcPct val="90000"/>
              </a:lnSpc>
              <a:spcBef>
                <a:spcPct val="0"/>
              </a:spcBef>
              <a:buNone/>
              <a:defRPr/>
            </a:pPr>
            <a:endParaRPr lang="nb-NO" dirty="0"/>
          </a:p>
        </p:txBody>
      </p:sp>
      <p:sp>
        <p:nvSpPr>
          <p:cNvPr id="7" name="Rectangle 14">
            <a:extLst>
              <a:ext uri="{FF2B5EF4-FFF2-40B4-BE49-F238E27FC236}">
                <a16:creationId xmlns:a16="http://schemas.microsoft.com/office/drawing/2014/main" id="{13925E14-0F36-F89F-CF9E-D7CEBDFE20E4}"/>
              </a:ext>
            </a:extLst>
          </p:cNvPr>
          <p:cNvSpPr>
            <a:spLocks noChangeArrowheads="1"/>
          </p:cNvSpPr>
          <p:nvPr/>
        </p:nvSpPr>
        <p:spPr bwMode="auto">
          <a:xfrm>
            <a:off x="1907117" y="1155915"/>
            <a:ext cx="8228012"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90488" tIns="44450" rIns="90488" bIns="44450">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algn="ctr" eaLnBrk="1" hangingPunct="1">
              <a:spcBef>
                <a:spcPct val="50000"/>
              </a:spcBef>
            </a:pPr>
            <a:r>
              <a:rPr lang="en-US" altLang="en-US" sz="2800" dirty="0"/>
              <a:t> Here is a schedule with the cost and equivalent unit information.</a:t>
            </a:r>
          </a:p>
        </p:txBody>
      </p:sp>
      <p:grpSp>
        <p:nvGrpSpPr>
          <p:cNvPr id="9" name="Group 27">
            <a:extLst>
              <a:ext uri="{FF2B5EF4-FFF2-40B4-BE49-F238E27FC236}">
                <a16:creationId xmlns:a16="http://schemas.microsoft.com/office/drawing/2014/main" id="{2BDF91AB-EAD9-30A0-31D6-2A64FEB9F345}"/>
              </a:ext>
            </a:extLst>
          </p:cNvPr>
          <p:cNvGrpSpPr>
            <a:grpSpLocks/>
          </p:cNvGrpSpPr>
          <p:nvPr/>
        </p:nvGrpSpPr>
        <p:grpSpPr bwMode="auto">
          <a:xfrm>
            <a:off x="2346326" y="2362200"/>
            <a:ext cx="6492875" cy="3409950"/>
            <a:chOff x="614358" y="2404734"/>
            <a:chExt cx="6493269" cy="3410339"/>
          </a:xfrm>
        </p:grpSpPr>
        <p:sp>
          <p:nvSpPr>
            <p:cNvPr id="11" name="Oval 11">
              <a:extLst>
                <a:ext uri="{FF2B5EF4-FFF2-40B4-BE49-F238E27FC236}">
                  <a16:creationId xmlns:a16="http://schemas.microsoft.com/office/drawing/2014/main" id="{0B0906BF-9C19-F209-3AB8-FE97FD658856}"/>
                </a:ext>
              </a:extLst>
            </p:cNvPr>
            <p:cNvSpPr>
              <a:spLocks noChangeArrowheads="1"/>
            </p:cNvSpPr>
            <p:nvPr/>
          </p:nvSpPr>
          <p:spPr bwMode="auto">
            <a:xfrm>
              <a:off x="5837550" y="5462608"/>
              <a:ext cx="1270077" cy="352465"/>
            </a:xfrm>
            <a:prstGeom prst="ellipse">
              <a:avLst/>
            </a:prstGeom>
            <a:noFill/>
            <a:ln w="38100">
              <a:solidFill>
                <a:srgbClr val="FC0128"/>
              </a:solidFill>
              <a:round/>
              <a:headEnd/>
              <a:tailEnd/>
            </a:ln>
            <a:effectLst>
              <a:outerShdw blurRad="63500" dist="38100" dir="2700000" algn="tl" rotWithShape="0">
                <a:srgbClr val="000000">
                  <a:alpha val="39998"/>
                </a:srgbClr>
              </a:outerShdw>
            </a:effectLst>
            <a:extLst>
              <a:ext uri="{909E8E84-426E-40dd-AFC4-6F175D3DCCD1}">
                <a14:hiddenFill xmlns:a14="http://schemas.microsoft.com/office/drawing/2010/main" xmlns="">
                  <a:solidFill>
                    <a:srgbClr val="FFFFFF"/>
                  </a:solidFill>
                </a14:hiddenFill>
              </a:ext>
            </a:extLst>
          </p:spPr>
          <p:txBody>
            <a:bodyPr wrap="none" anchor="ct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eaLnBrk="1" hangingPunct="1"/>
              <a:endParaRPr lang="en-US" altLang="en-US"/>
            </a:p>
          </p:txBody>
        </p:sp>
        <p:sp>
          <p:nvSpPr>
            <p:cNvPr id="12" name="Rectangle 13">
              <a:extLst>
                <a:ext uri="{FF2B5EF4-FFF2-40B4-BE49-F238E27FC236}">
                  <a16:creationId xmlns:a16="http://schemas.microsoft.com/office/drawing/2014/main" id="{73412B08-3CAA-7A78-6FAD-4D399175247E}"/>
                </a:ext>
              </a:extLst>
            </p:cNvPr>
            <p:cNvSpPr>
              <a:spLocks noChangeArrowheads="1"/>
            </p:cNvSpPr>
            <p:nvPr/>
          </p:nvSpPr>
          <p:spPr bwMode="auto">
            <a:xfrm>
              <a:off x="614358" y="2404734"/>
              <a:ext cx="4118225" cy="397590"/>
            </a:xfrm>
            <a:prstGeom prst="rect">
              <a:avLst/>
            </a:prstGeom>
            <a:solidFill>
              <a:srgbClr val="CCECFF"/>
            </a:solidFill>
            <a:ln w="25400">
              <a:solidFill>
                <a:srgbClr val="0000CC"/>
              </a:solidFill>
              <a:miter lim="800000"/>
              <a:headEnd/>
              <a:tailEnd/>
            </a:ln>
          </p:spPr>
          <p:txBody>
            <a:bodyPr lIns="90488" tIns="44450" rIns="90488" bIns="44450">
              <a:spAutoFit/>
            </a:bodyP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algn="ctr" eaLnBrk="1" hangingPunct="1"/>
              <a:r>
                <a:rPr lang="en-US" altLang="en-US" sz="2000" b="1">
                  <a:solidFill>
                    <a:srgbClr val="3333FF"/>
                  </a:solidFill>
                </a:rPr>
                <a:t>$124,740 ÷ 5,940 units = $21.00</a:t>
              </a:r>
            </a:p>
          </p:txBody>
        </p:sp>
        <p:cxnSp>
          <p:nvCxnSpPr>
            <p:cNvPr id="13" name="Straight Arrow Connector 12">
              <a:extLst>
                <a:ext uri="{FF2B5EF4-FFF2-40B4-BE49-F238E27FC236}">
                  <a16:creationId xmlns:a16="http://schemas.microsoft.com/office/drawing/2014/main" id="{375162DC-6BD0-4F77-810F-9F95BC382EC4}"/>
                </a:ext>
              </a:extLst>
            </p:cNvPr>
            <p:cNvCxnSpPr>
              <a:cxnSpLocks noChangeShapeType="1"/>
              <a:stCxn id="12" idx="2"/>
              <a:endCxn id="11" idx="0"/>
            </p:cNvCxnSpPr>
            <p:nvPr/>
          </p:nvCxnSpPr>
          <p:spPr bwMode="auto">
            <a:xfrm>
              <a:off x="2673471" y="2801654"/>
              <a:ext cx="3799118" cy="2660954"/>
            </a:xfrm>
            <a:prstGeom prst="straightConnector1">
              <a:avLst/>
            </a:prstGeom>
            <a:noFill/>
            <a:ln w="28575">
              <a:solidFill>
                <a:srgbClr val="FF0000"/>
              </a:solidFill>
              <a:round/>
              <a:headEnd/>
              <a:tailEnd type="triangle" w="med" len="med"/>
            </a:ln>
            <a:effectLst>
              <a:outerShdw blurRad="63500" dist="38100" dir="2700000" algn="tl" rotWithShape="0">
                <a:srgbClr val="000000">
                  <a:alpha val="39998"/>
                </a:srgbClr>
              </a:outerShdw>
            </a:effectLst>
            <a:extLst>
              <a:ext uri="{909E8E84-426E-40dd-AFC4-6F175D3DCCD1}">
                <a14:hiddenFill xmlns:a14="http://schemas.microsoft.com/office/drawing/2010/main" xmlns="">
                  <a:noFill/>
                </a14:hiddenFill>
              </a:ext>
            </a:extLst>
          </p:spPr>
        </p:cxnSp>
      </p:grpSp>
      <p:grpSp>
        <p:nvGrpSpPr>
          <p:cNvPr id="14" name="Group 25">
            <a:extLst>
              <a:ext uri="{FF2B5EF4-FFF2-40B4-BE49-F238E27FC236}">
                <a16:creationId xmlns:a16="http://schemas.microsoft.com/office/drawing/2014/main" id="{2F76D7DA-2EAC-E94E-0507-9F38DED77B29}"/>
              </a:ext>
            </a:extLst>
          </p:cNvPr>
          <p:cNvGrpSpPr>
            <a:grpSpLocks/>
          </p:cNvGrpSpPr>
          <p:nvPr/>
        </p:nvGrpSpPr>
        <p:grpSpPr bwMode="auto">
          <a:xfrm>
            <a:off x="6578600" y="2384426"/>
            <a:ext cx="3906520" cy="3425825"/>
            <a:chOff x="4800600" y="2434875"/>
            <a:chExt cx="3907117" cy="3425330"/>
          </a:xfrm>
        </p:grpSpPr>
        <p:sp>
          <p:nvSpPr>
            <p:cNvPr id="15" name="Oval 5">
              <a:extLst>
                <a:ext uri="{FF2B5EF4-FFF2-40B4-BE49-F238E27FC236}">
                  <a16:creationId xmlns:a16="http://schemas.microsoft.com/office/drawing/2014/main" id="{30399C08-B976-A8E6-6A07-23F162B1F08A}"/>
                </a:ext>
              </a:extLst>
            </p:cNvPr>
            <p:cNvSpPr>
              <a:spLocks noChangeArrowheads="1"/>
            </p:cNvSpPr>
            <p:nvPr/>
          </p:nvSpPr>
          <p:spPr bwMode="auto">
            <a:xfrm>
              <a:off x="7239373" y="5479260"/>
              <a:ext cx="1422617" cy="380945"/>
            </a:xfrm>
            <a:prstGeom prst="ellipse">
              <a:avLst/>
            </a:prstGeom>
            <a:noFill/>
            <a:ln w="38100">
              <a:solidFill>
                <a:srgbClr val="FC0128"/>
              </a:solidFill>
              <a:round/>
              <a:headEnd/>
              <a:tailEnd/>
            </a:ln>
            <a:effectLst>
              <a:outerShdw blurRad="63500" dist="38100" dir="2700000" algn="tl" rotWithShape="0">
                <a:srgbClr val="000000">
                  <a:alpha val="39998"/>
                </a:srgbClr>
              </a:outerShdw>
            </a:effectLst>
            <a:extLst>
              <a:ext uri="{909E8E84-426E-40dd-AFC4-6F175D3DCCD1}">
                <a14:hiddenFill xmlns:a14="http://schemas.microsoft.com/office/drawing/2010/main" xmlns="">
                  <a:solidFill>
                    <a:srgbClr val="FFFFFF"/>
                  </a:solidFill>
                </a14:hiddenFill>
              </a:ext>
            </a:extLst>
          </p:spPr>
          <p:txBody>
            <a:bodyPr wrap="none" anchor="ctr"/>
            <a:lstStyle>
              <a:lvl1pPr>
                <a:defRPr>
                  <a:solidFill>
                    <a:schemeClr val="tx1"/>
                  </a:solidFill>
                  <a:latin typeface="Arial" charset="0"/>
                  <a:ea typeface="MS PGothic" charset="-128"/>
                </a:defRPr>
              </a:lvl1pPr>
              <a:lvl2pPr marL="742950" indent="-285750">
                <a:defRPr>
                  <a:solidFill>
                    <a:schemeClr val="tx1"/>
                  </a:solidFill>
                  <a:latin typeface="Arial" charset="0"/>
                  <a:ea typeface="MS PGothic" charset="-128"/>
                </a:defRPr>
              </a:lvl2pPr>
              <a:lvl3pPr marL="1143000" indent="-228600">
                <a:defRPr>
                  <a:solidFill>
                    <a:schemeClr val="tx1"/>
                  </a:solidFill>
                  <a:latin typeface="Arial" charset="0"/>
                  <a:ea typeface="MS PGothic" charset="-128"/>
                </a:defRPr>
              </a:lvl3pPr>
              <a:lvl4pPr marL="1600200" indent="-228600">
                <a:defRPr>
                  <a:solidFill>
                    <a:schemeClr val="tx1"/>
                  </a:solidFill>
                  <a:latin typeface="Arial" charset="0"/>
                  <a:ea typeface="MS PGothic" charset="-128"/>
                </a:defRPr>
              </a:lvl4pPr>
              <a:lvl5pPr marL="2057400" indent="-228600">
                <a:defRPr>
                  <a:solidFill>
                    <a:schemeClr val="tx1"/>
                  </a:solidFill>
                  <a:latin typeface="Arial" charset="0"/>
                  <a:ea typeface="MS PGothic" charset="-128"/>
                </a:defRPr>
              </a:lvl5pPr>
              <a:lvl6pPr marL="2514600" indent="-228600" eaLnBrk="0" fontAlgn="base" hangingPunct="0">
                <a:spcBef>
                  <a:spcPct val="0"/>
                </a:spcBef>
                <a:spcAft>
                  <a:spcPct val="0"/>
                </a:spcAft>
                <a:defRPr>
                  <a:solidFill>
                    <a:schemeClr val="tx1"/>
                  </a:solidFill>
                  <a:latin typeface="Arial" charset="0"/>
                  <a:ea typeface="MS PGothic" charset="-128"/>
                </a:defRPr>
              </a:lvl6pPr>
              <a:lvl7pPr marL="2971800" indent="-228600" eaLnBrk="0" fontAlgn="base" hangingPunct="0">
                <a:spcBef>
                  <a:spcPct val="0"/>
                </a:spcBef>
                <a:spcAft>
                  <a:spcPct val="0"/>
                </a:spcAft>
                <a:defRPr>
                  <a:solidFill>
                    <a:schemeClr val="tx1"/>
                  </a:solidFill>
                  <a:latin typeface="Arial" charset="0"/>
                  <a:ea typeface="MS PGothic" charset="-128"/>
                </a:defRPr>
              </a:lvl7pPr>
              <a:lvl8pPr marL="3429000" indent="-228600" eaLnBrk="0" fontAlgn="base" hangingPunct="0">
                <a:spcBef>
                  <a:spcPct val="0"/>
                </a:spcBef>
                <a:spcAft>
                  <a:spcPct val="0"/>
                </a:spcAft>
                <a:defRPr>
                  <a:solidFill>
                    <a:schemeClr val="tx1"/>
                  </a:solidFill>
                  <a:latin typeface="Arial" charset="0"/>
                  <a:ea typeface="MS PGothic" charset="-128"/>
                </a:defRPr>
              </a:lvl8pPr>
              <a:lvl9pPr marL="3886200" indent="-228600" eaLnBrk="0" fontAlgn="base" hangingPunct="0">
                <a:spcBef>
                  <a:spcPct val="0"/>
                </a:spcBef>
                <a:spcAft>
                  <a:spcPct val="0"/>
                </a:spcAft>
                <a:defRPr>
                  <a:solidFill>
                    <a:schemeClr val="tx1"/>
                  </a:solidFill>
                  <a:latin typeface="Arial" charset="0"/>
                  <a:ea typeface="MS PGothic" charset="-128"/>
                </a:defRPr>
              </a:lvl9pPr>
            </a:lstStyle>
            <a:p>
              <a:pPr eaLnBrk="1" hangingPunct="1"/>
              <a:endParaRPr lang="en-US" altLang="en-US"/>
            </a:p>
          </p:txBody>
        </p:sp>
        <p:sp>
          <p:nvSpPr>
            <p:cNvPr id="16" name="Rectangle 7">
              <a:extLst>
                <a:ext uri="{FF2B5EF4-FFF2-40B4-BE49-F238E27FC236}">
                  <a16:creationId xmlns:a16="http://schemas.microsoft.com/office/drawing/2014/main" id="{4EBC8BDB-FE61-5089-9CB9-153ED15C3BFE}"/>
                </a:ext>
              </a:extLst>
            </p:cNvPr>
            <p:cNvSpPr>
              <a:spLocks noChangeArrowheads="1"/>
            </p:cNvSpPr>
            <p:nvPr/>
          </p:nvSpPr>
          <p:spPr bwMode="auto">
            <a:xfrm>
              <a:off x="4800600" y="2434875"/>
              <a:ext cx="3907117" cy="397488"/>
            </a:xfrm>
            <a:prstGeom prst="rect">
              <a:avLst/>
            </a:prstGeom>
            <a:solidFill>
              <a:schemeClr val="accent5">
                <a:lumMod val="50000"/>
              </a:schemeClr>
            </a:solidFill>
            <a:ln w="25400">
              <a:solidFill>
                <a:schemeClr val="tx1"/>
              </a:solidFill>
              <a:miter lim="800000"/>
              <a:headEnd/>
              <a:tailEnd/>
            </a:ln>
            <a:effectLst/>
          </p:spPr>
          <p:txBody>
            <a:bodyPr wrap="none" lIns="90488" tIns="44450" rIns="90488" bIns="44450">
              <a:spAutoFit/>
            </a:bodyPr>
            <a:lstStyle/>
            <a:p>
              <a:pPr eaLnBrk="1" hangingPunct="1">
                <a:defRPr/>
              </a:pPr>
              <a:r>
                <a:rPr lang="en-US" sz="2000" b="1" dirty="0">
                  <a:solidFill>
                    <a:schemeClr val="bg1"/>
                  </a:solidFill>
                  <a:effectLst>
                    <a:outerShdw blurRad="38100" dist="38100" dir="2700000" algn="tl">
                      <a:srgbClr val="000000"/>
                    </a:outerShdw>
                  </a:effectLst>
                  <a:latin typeface="Arial" pitchFamily="34" charset="0"/>
                  <a:ea typeface="MS PGothic" pitchFamily="34" charset="-128"/>
                </a:rPr>
                <a:t>$85,050 ÷ 5,670 units = $15.00</a:t>
              </a:r>
            </a:p>
          </p:txBody>
        </p:sp>
        <p:cxnSp>
          <p:nvCxnSpPr>
            <p:cNvPr id="17" name="Straight Arrow Connector 16">
              <a:extLst>
                <a:ext uri="{FF2B5EF4-FFF2-40B4-BE49-F238E27FC236}">
                  <a16:creationId xmlns:a16="http://schemas.microsoft.com/office/drawing/2014/main" id="{54E8D6AA-DA65-404F-9272-BCB8F7B53606}"/>
                </a:ext>
              </a:extLst>
            </p:cNvPr>
            <p:cNvCxnSpPr>
              <a:cxnSpLocks noChangeShapeType="1"/>
              <a:stCxn id="16" idx="2"/>
              <a:endCxn id="15" idx="0"/>
            </p:cNvCxnSpPr>
            <p:nvPr/>
          </p:nvCxnSpPr>
          <p:spPr bwMode="auto">
            <a:xfrm>
              <a:off x="6754159" y="2832363"/>
              <a:ext cx="1196523" cy="2646897"/>
            </a:xfrm>
            <a:prstGeom prst="straightConnector1">
              <a:avLst/>
            </a:prstGeom>
            <a:noFill/>
            <a:ln w="28575">
              <a:solidFill>
                <a:srgbClr val="FF0000"/>
              </a:solidFill>
              <a:round/>
              <a:headEnd/>
              <a:tailEnd type="triangle" w="med" len="med"/>
            </a:ln>
            <a:effectLst>
              <a:outerShdw blurRad="63500" dist="38100" dir="2700000" algn="tl" rotWithShape="0">
                <a:srgbClr val="000000">
                  <a:alpha val="39998"/>
                </a:srgbClr>
              </a:outerShdw>
            </a:effectLst>
            <a:extLst>
              <a:ext uri="{909E8E84-426E-40dd-AFC4-6F175D3DCCD1}">
                <a14:hiddenFill xmlns:a14="http://schemas.microsoft.com/office/drawing/2010/main" xmlns="">
                  <a:noFill/>
                </a14:hiddenFill>
              </a:ext>
            </a:extLst>
          </p:spPr>
        </p:cxnSp>
      </p:grpSp>
      <p:sp>
        <p:nvSpPr>
          <p:cNvPr id="18" name="TextBox 17">
            <a:extLst>
              <a:ext uri="{FF2B5EF4-FFF2-40B4-BE49-F238E27FC236}">
                <a16:creationId xmlns:a16="http://schemas.microsoft.com/office/drawing/2014/main" id="{D914F649-A620-0CEA-AC57-F43A025CF6DF}"/>
              </a:ext>
            </a:extLst>
          </p:cNvPr>
          <p:cNvSpPr txBox="1">
            <a:spLocks noChangeArrowheads="1"/>
          </p:cNvSpPr>
          <p:nvPr/>
        </p:nvSpPr>
        <p:spPr bwMode="auto">
          <a:xfrm>
            <a:off x="2514600" y="5867401"/>
            <a:ext cx="7467600" cy="461963"/>
          </a:xfrm>
          <a:prstGeom prst="rect">
            <a:avLst/>
          </a:prstGeom>
          <a:solidFill>
            <a:srgbClr val="134263"/>
          </a:solidFill>
          <a:ln w="9525">
            <a:solidFill>
              <a:srgbClr val="1D6295"/>
            </a:solidFill>
            <a:miter lim="800000"/>
            <a:headEnd/>
            <a:tailEnd/>
          </a:ln>
          <a:effectLst>
            <a:outerShdw blurRad="63500" dist="38100" dir="2700000" algn="tl" rotWithShape="0">
              <a:srgbClr val="000000">
                <a:alpha val="39998"/>
              </a:srgbClr>
            </a:outerShdw>
          </a:effectLst>
        </p:spPr>
        <p:txBody>
          <a:bodyPr>
            <a:spAutoFit/>
          </a:bodyPr>
          <a:lstStyle/>
          <a:p>
            <a:pPr algn="ctr" eaLnBrk="1" hangingPunct="1">
              <a:defRPr/>
            </a:pPr>
            <a:r>
              <a:rPr lang="en-US" sz="2400" dirty="0">
                <a:solidFill>
                  <a:schemeClr val="bg1"/>
                </a:solidFill>
                <a:latin typeface="Arial" pitchFamily="34" charset="0"/>
                <a:ea typeface="MS PGothic" pitchFamily="34" charset="-128"/>
              </a:rPr>
              <a:t>Cost per equivalent unit = $21.00 + $15.00 = $36.00</a:t>
            </a:r>
          </a:p>
        </p:txBody>
      </p:sp>
    </p:spTree>
    <p:extLst>
      <p:ext uri="{BB962C8B-B14F-4D97-AF65-F5344CB8AC3E}">
        <p14:creationId xmlns:p14="http://schemas.microsoft.com/office/powerpoint/2010/main" val="16197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3" name="Text Box 13">
            <a:extLst>
              <a:ext uri="{FF2B5EF4-FFF2-40B4-BE49-F238E27FC236}">
                <a16:creationId xmlns:a16="http://schemas.microsoft.com/office/drawing/2014/main" id="{905A8AFE-6DB1-49F6-0841-2D3AF0476D37}"/>
              </a:ext>
            </a:extLst>
          </p:cNvPr>
          <p:cNvSpPr txBox="1">
            <a:spLocks noChangeArrowheads="1"/>
          </p:cNvSpPr>
          <p:nvPr/>
        </p:nvSpPr>
        <p:spPr bwMode="auto">
          <a:xfrm>
            <a:off x="3429000" y="2320926"/>
            <a:ext cx="5334000" cy="1662113"/>
          </a:xfrm>
          <a:prstGeom prst="rect">
            <a:avLst/>
          </a:prstGeom>
          <a:solidFill>
            <a:schemeClr val="bg1"/>
          </a:solidFill>
          <a:ln w="76200">
            <a:solidFill>
              <a:schemeClr val="accent6">
                <a:lumMod val="50000"/>
              </a:schemeClr>
            </a:solidFill>
            <a:miter lim="800000"/>
            <a:headEnd/>
            <a:tailEnd/>
          </a:ln>
          <a:effectLst/>
        </p:spPr>
        <p:txBody>
          <a:bodyPr>
            <a:spAutoFit/>
          </a:bodyPr>
          <a:lstStyle/>
          <a:p>
            <a:pPr algn="ctr">
              <a:spcBef>
                <a:spcPct val="50000"/>
              </a:spcBef>
              <a:defRPr/>
            </a:pPr>
            <a:r>
              <a:rPr lang="en-US" sz="3400" b="1" dirty="0">
                <a:solidFill>
                  <a:schemeClr val="accent6">
                    <a:lumMod val="75000"/>
                  </a:schemeClr>
                </a:solidFill>
                <a:latin typeface="+mj-lt"/>
                <a:ea typeface="MS PGothic" pitchFamily="34" charset="-128"/>
              </a:rPr>
              <a:t>Assign costs to units using the weighted-average method.</a:t>
            </a:r>
          </a:p>
        </p:txBody>
      </p:sp>
    </p:spTree>
    <p:extLst>
      <p:ext uri="{BB962C8B-B14F-4D97-AF65-F5344CB8AC3E}">
        <p14:creationId xmlns:p14="http://schemas.microsoft.com/office/powerpoint/2010/main" val="4058437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3AFE5A6C-629A-1993-EE88-E3032C91EA1D}"/>
              </a:ext>
            </a:extLst>
          </p:cNvPr>
          <p:cNvSpPr txBox="1"/>
          <p:nvPr/>
        </p:nvSpPr>
        <p:spPr>
          <a:xfrm>
            <a:off x="1779854" y="581681"/>
            <a:ext cx="7008067" cy="523220"/>
          </a:xfrm>
          <a:prstGeom prst="rect">
            <a:avLst/>
          </a:prstGeom>
          <a:noFill/>
        </p:spPr>
        <p:txBody>
          <a:bodyPr wrap="square" rtlCol="0">
            <a:spAutoFit/>
          </a:bodyPr>
          <a:lstStyle/>
          <a:p>
            <a:pPr>
              <a:defRPr/>
            </a:pPr>
            <a:r>
              <a:rPr lang="en-US" sz="2800" b="1" dirty="0">
                <a:solidFill>
                  <a:schemeClr val="bg1"/>
                </a:solidFill>
              </a:rPr>
              <a:t>Step 3: Assign Costs to Units </a:t>
            </a:r>
            <a:r>
              <a:rPr lang="nb-NO" sz="2800" b="1" dirty="0">
                <a:solidFill>
                  <a:schemeClr val="bg1"/>
                </a:solidFill>
              </a:rPr>
              <a:t> </a:t>
            </a:r>
          </a:p>
        </p:txBody>
      </p:sp>
      <p:sp>
        <p:nvSpPr>
          <p:cNvPr id="3" name="Rectangle 2">
            <a:extLst>
              <a:ext uri="{FF2B5EF4-FFF2-40B4-BE49-F238E27FC236}">
                <a16:creationId xmlns:a16="http://schemas.microsoft.com/office/drawing/2014/main" id="{DAC0FFF2-1B3C-F436-B699-FEB8AB47DFC0}"/>
              </a:ext>
            </a:extLst>
          </p:cNvPr>
          <p:cNvSpPr txBox="1">
            <a:spLocks noChangeArrowheads="1"/>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algn="r" defTabSz="914400" rtl="1" eaLnBrk="1" latinLnBrk="0" hangingPunct="1">
              <a:lnSpc>
                <a:spcPct val="90000"/>
              </a:lnSpc>
              <a:spcBef>
                <a:spcPct val="0"/>
              </a:spcBef>
              <a:buNone/>
              <a:defRPr/>
            </a:pPr>
            <a:endParaRPr lang="nb-NO" dirty="0"/>
          </a:p>
        </p:txBody>
      </p:sp>
      <p:graphicFrame>
        <p:nvGraphicFramePr>
          <p:cNvPr id="4" name="Object 7">
            <a:extLst>
              <a:ext uri="{FF2B5EF4-FFF2-40B4-BE49-F238E27FC236}">
                <a16:creationId xmlns:a16="http://schemas.microsoft.com/office/drawing/2014/main" id="{92E160A5-E796-BA0E-B8EE-AC885E0CDE11}"/>
              </a:ext>
            </a:extLst>
          </p:cNvPr>
          <p:cNvGraphicFramePr>
            <a:graphicFrameLocks noChangeAspect="1"/>
          </p:cNvGraphicFramePr>
          <p:nvPr>
            <p:extLst>
              <p:ext uri="{D42A27DB-BD31-4B8C-83A1-F6EECF244321}">
                <p14:modId xmlns:p14="http://schemas.microsoft.com/office/powerpoint/2010/main" val="4122011456"/>
              </p:ext>
            </p:extLst>
          </p:nvPr>
        </p:nvGraphicFramePr>
        <p:xfrm>
          <a:off x="1583507" y="1829459"/>
          <a:ext cx="9088437" cy="3657600"/>
        </p:xfrm>
        <a:graphic>
          <a:graphicData uri="http://schemas.openxmlformats.org/presentationml/2006/ole">
            <mc:AlternateContent xmlns:mc="http://schemas.openxmlformats.org/markup-compatibility/2006">
              <mc:Choice xmlns:v="urn:schemas-microsoft-com:vml" Requires="v">
                <p:oleObj name="Worksheet" r:id="rId8" imgW="5156200" imgH="2311400" progId="Excel.Sheet.12">
                  <p:embed/>
                </p:oleObj>
              </mc:Choice>
              <mc:Fallback>
                <p:oleObj name="Worksheet" r:id="rId8" imgW="5156200" imgH="2311400" progId="Excel.Sheet.12">
                  <p:embed/>
                  <p:pic>
                    <p:nvPicPr>
                      <p:cNvPr id="55299" name="Object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83507" y="1829459"/>
                        <a:ext cx="9088437" cy="3657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Tree>
    <p:extLst>
      <p:ext uri="{BB962C8B-B14F-4D97-AF65-F5344CB8AC3E}">
        <p14:creationId xmlns:p14="http://schemas.microsoft.com/office/powerpoint/2010/main" val="4102331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3AFE5A6C-629A-1993-EE88-E3032C91EA1D}"/>
              </a:ext>
            </a:extLst>
          </p:cNvPr>
          <p:cNvSpPr txBox="1"/>
          <p:nvPr/>
        </p:nvSpPr>
        <p:spPr>
          <a:xfrm>
            <a:off x="1779854" y="581681"/>
            <a:ext cx="7008067" cy="523220"/>
          </a:xfrm>
          <a:prstGeom prst="rect">
            <a:avLst/>
          </a:prstGeom>
          <a:noFill/>
        </p:spPr>
        <p:txBody>
          <a:bodyPr wrap="square" rtlCol="0">
            <a:spAutoFit/>
          </a:bodyPr>
          <a:lstStyle/>
          <a:p>
            <a:pPr>
              <a:defRPr/>
            </a:pPr>
            <a:r>
              <a:rPr lang="en-US" sz="2800" dirty="0">
                <a:solidFill>
                  <a:schemeClr val="bg1"/>
                </a:solidFill>
              </a:rPr>
              <a:t>Step 3: Assign Costs to Units </a:t>
            </a:r>
            <a:endParaRPr lang="nb-NO" sz="2800" dirty="0">
              <a:solidFill>
                <a:schemeClr val="bg1"/>
              </a:solidFill>
            </a:endParaRPr>
          </a:p>
        </p:txBody>
      </p:sp>
      <p:sp>
        <p:nvSpPr>
          <p:cNvPr id="3" name="Rectangle 1026">
            <a:extLst>
              <a:ext uri="{FF2B5EF4-FFF2-40B4-BE49-F238E27FC236}">
                <a16:creationId xmlns:a16="http://schemas.microsoft.com/office/drawing/2014/main" id="{F6633B6F-4641-B9E4-85DB-6458FC7DCA13}"/>
              </a:ext>
            </a:extLst>
          </p:cNvPr>
          <p:cNvSpPr txBox="1">
            <a:spLocks noChangeArrowheads="1"/>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algn="r" defTabSz="914400" rtl="1" eaLnBrk="1" latinLnBrk="0" hangingPunct="1">
              <a:lnSpc>
                <a:spcPct val="90000"/>
              </a:lnSpc>
              <a:spcBef>
                <a:spcPct val="0"/>
              </a:spcBef>
              <a:buNone/>
              <a:defRPr/>
            </a:pPr>
            <a:endParaRPr lang="nb-NO" dirty="0"/>
          </a:p>
        </p:txBody>
      </p:sp>
      <p:graphicFrame>
        <p:nvGraphicFramePr>
          <p:cNvPr id="4" name="Object 7">
            <a:extLst>
              <a:ext uri="{FF2B5EF4-FFF2-40B4-BE49-F238E27FC236}">
                <a16:creationId xmlns:a16="http://schemas.microsoft.com/office/drawing/2014/main" id="{9359D1D9-A419-65BF-1978-06752FF6A45E}"/>
              </a:ext>
            </a:extLst>
          </p:cNvPr>
          <p:cNvGraphicFramePr>
            <a:graphicFrameLocks noChangeAspect="1"/>
          </p:cNvGraphicFramePr>
          <p:nvPr>
            <p:extLst>
              <p:ext uri="{D42A27DB-BD31-4B8C-83A1-F6EECF244321}">
                <p14:modId xmlns:p14="http://schemas.microsoft.com/office/powerpoint/2010/main" val="818478402"/>
              </p:ext>
            </p:extLst>
          </p:nvPr>
        </p:nvGraphicFramePr>
        <p:xfrm>
          <a:off x="1551781" y="1929606"/>
          <a:ext cx="9088437" cy="3657600"/>
        </p:xfrm>
        <a:graphic>
          <a:graphicData uri="http://schemas.openxmlformats.org/presentationml/2006/ole">
            <mc:AlternateContent xmlns:mc="http://schemas.openxmlformats.org/markup-compatibility/2006">
              <mc:Choice xmlns:v="urn:schemas-microsoft-com:vml" Requires="v">
                <p:oleObj name="Worksheet" r:id="rId8" imgW="5156200" imgH="2311400" progId="Excel.Sheet.12">
                  <p:embed/>
                </p:oleObj>
              </mc:Choice>
              <mc:Fallback>
                <p:oleObj name="Worksheet" r:id="rId8" imgW="5156200" imgH="2311400" progId="Excel.Sheet.12">
                  <p:embed/>
                  <p:pic>
                    <p:nvPicPr>
                      <p:cNvPr id="56323" name="Object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51781" y="1929606"/>
                        <a:ext cx="9088437" cy="3657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Tree>
    <p:extLst>
      <p:ext uri="{BB962C8B-B14F-4D97-AF65-F5344CB8AC3E}">
        <p14:creationId xmlns:p14="http://schemas.microsoft.com/office/powerpoint/2010/main" val="1695321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3AFE5A6C-629A-1993-EE88-E3032C91EA1D}"/>
              </a:ext>
            </a:extLst>
          </p:cNvPr>
          <p:cNvSpPr txBox="1"/>
          <p:nvPr/>
        </p:nvSpPr>
        <p:spPr>
          <a:xfrm>
            <a:off x="1779854" y="581681"/>
            <a:ext cx="7008067" cy="523220"/>
          </a:xfrm>
          <a:prstGeom prst="rect">
            <a:avLst/>
          </a:prstGeom>
          <a:noFill/>
        </p:spPr>
        <p:txBody>
          <a:bodyPr wrap="square" rtlCol="0">
            <a:spAutoFit/>
          </a:bodyPr>
          <a:lstStyle/>
          <a:p>
            <a:pPr>
              <a:defRPr/>
            </a:pPr>
            <a:r>
              <a:rPr lang="en-US" sz="2800" b="1" dirty="0">
                <a:solidFill>
                  <a:schemeClr val="bg1"/>
                </a:solidFill>
              </a:rPr>
              <a:t>Step 3: Assign Costs to Units </a:t>
            </a:r>
            <a:endParaRPr lang="nb-NO" sz="2800" b="1" dirty="0">
              <a:solidFill>
                <a:schemeClr val="bg1"/>
              </a:solidFill>
            </a:endParaRPr>
          </a:p>
        </p:txBody>
      </p:sp>
      <p:sp>
        <p:nvSpPr>
          <p:cNvPr id="3" name="Rectangle 2">
            <a:extLst>
              <a:ext uri="{FF2B5EF4-FFF2-40B4-BE49-F238E27FC236}">
                <a16:creationId xmlns:a16="http://schemas.microsoft.com/office/drawing/2014/main" id="{E7A44DCA-957C-BA44-A445-F007D2054B2B}"/>
              </a:ext>
            </a:extLst>
          </p:cNvPr>
          <p:cNvSpPr txBox="1">
            <a:spLocks noChangeArrowheads="1"/>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algn="r" defTabSz="914400" rtl="1" eaLnBrk="1" latinLnBrk="0" hangingPunct="1">
              <a:lnSpc>
                <a:spcPct val="90000"/>
              </a:lnSpc>
              <a:spcBef>
                <a:spcPct val="0"/>
              </a:spcBef>
              <a:buNone/>
              <a:defRPr/>
            </a:pPr>
            <a:endParaRPr lang="nb-NO" dirty="0"/>
          </a:p>
        </p:txBody>
      </p:sp>
      <p:graphicFrame>
        <p:nvGraphicFramePr>
          <p:cNvPr id="4" name="Object 8">
            <a:extLst>
              <a:ext uri="{FF2B5EF4-FFF2-40B4-BE49-F238E27FC236}">
                <a16:creationId xmlns:a16="http://schemas.microsoft.com/office/drawing/2014/main" id="{97C4FD83-243C-253E-AABE-F5A35A440F8A}"/>
              </a:ext>
            </a:extLst>
          </p:cNvPr>
          <p:cNvGraphicFramePr>
            <a:graphicFrameLocks noChangeAspect="1"/>
          </p:cNvGraphicFramePr>
          <p:nvPr>
            <p:extLst>
              <p:ext uri="{D42A27DB-BD31-4B8C-83A1-F6EECF244321}">
                <p14:modId xmlns:p14="http://schemas.microsoft.com/office/powerpoint/2010/main" val="569617918"/>
              </p:ext>
            </p:extLst>
          </p:nvPr>
        </p:nvGraphicFramePr>
        <p:xfrm>
          <a:off x="1551781" y="1901864"/>
          <a:ext cx="9088437" cy="3657600"/>
        </p:xfrm>
        <a:graphic>
          <a:graphicData uri="http://schemas.openxmlformats.org/presentationml/2006/ole">
            <mc:AlternateContent xmlns:mc="http://schemas.openxmlformats.org/markup-compatibility/2006">
              <mc:Choice xmlns:v="urn:schemas-microsoft-com:vml" Requires="v">
                <p:oleObj name="Worksheet" r:id="rId8" imgW="5156200" imgH="2311400" progId="Excel.Sheet.12">
                  <p:embed/>
                </p:oleObj>
              </mc:Choice>
              <mc:Fallback>
                <p:oleObj name="Worksheet" r:id="rId8" imgW="5156200" imgH="2311400" progId="Excel.Sheet.12">
                  <p:embed/>
                  <p:pic>
                    <p:nvPicPr>
                      <p:cNvPr id="57347" name="Object 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51781" y="1901864"/>
                        <a:ext cx="9088437" cy="3657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Tree>
    <p:extLst>
      <p:ext uri="{BB962C8B-B14F-4D97-AF65-F5344CB8AC3E}">
        <p14:creationId xmlns:p14="http://schemas.microsoft.com/office/powerpoint/2010/main" val="3751462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3AFE5A6C-629A-1993-EE88-E3032C91EA1D}"/>
              </a:ext>
            </a:extLst>
          </p:cNvPr>
          <p:cNvSpPr txBox="1"/>
          <p:nvPr/>
        </p:nvSpPr>
        <p:spPr>
          <a:xfrm>
            <a:off x="1779854" y="581681"/>
            <a:ext cx="7008067" cy="523220"/>
          </a:xfrm>
          <a:prstGeom prst="rect">
            <a:avLst/>
          </a:prstGeom>
          <a:noFill/>
        </p:spPr>
        <p:txBody>
          <a:bodyPr wrap="square" rtlCol="0">
            <a:spAutoFit/>
          </a:bodyPr>
          <a:lstStyle/>
          <a:p>
            <a:pPr>
              <a:defRPr/>
            </a:pPr>
            <a:r>
              <a:rPr lang="en-US" sz="2800" b="1" dirty="0">
                <a:solidFill>
                  <a:schemeClr val="bg1"/>
                </a:solidFill>
              </a:rPr>
              <a:t>Step 3: Compute Cost of Units Transferred Out</a:t>
            </a:r>
          </a:p>
        </p:txBody>
      </p:sp>
      <p:sp>
        <p:nvSpPr>
          <p:cNvPr id="3" name="Rectangle 2">
            <a:extLst>
              <a:ext uri="{FF2B5EF4-FFF2-40B4-BE49-F238E27FC236}">
                <a16:creationId xmlns:a16="http://schemas.microsoft.com/office/drawing/2014/main" id="{B254CE33-581E-F6B0-83EB-5EDE28903F09}"/>
              </a:ext>
            </a:extLst>
          </p:cNvPr>
          <p:cNvSpPr txBox="1">
            <a:spLocks noChangeArrowheads="1"/>
          </p:cNvSpPr>
          <p:nvPr/>
        </p:nvSpPr>
        <p:spPr>
          <a:xfrm>
            <a:off x="2346325" y="152401"/>
            <a:ext cx="8321675" cy="1025525"/>
          </a:xfrm>
          <a:prstGeom prst="rect">
            <a:avLst/>
          </a:prstGeom>
        </p:spPr>
        <p:txBody>
          <a:bodyPr vert="horz" lIns="90488" tIns="44450" rIns="90488" bIns="4445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algn="r" defTabSz="914400" rtl="1" eaLnBrk="1" latinLnBrk="0" hangingPunct="1">
              <a:lnSpc>
                <a:spcPct val="90000"/>
              </a:lnSpc>
              <a:spcBef>
                <a:spcPct val="0"/>
              </a:spcBef>
              <a:buNone/>
              <a:defRPr/>
            </a:pPr>
            <a:endParaRPr lang="en-US" dirty="0"/>
          </a:p>
        </p:txBody>
      </p:sp>
      <p:graphicFrame>
        <p:nvGraphicFramePr>
          <p:cNvPr id="4" name="Object 7">
            <a:extLst>
              <a:ext uri="{FF2B5EF4-FFF2-40B4-BE49-F238E27FC236}">
                <a16:creationId xmlns:a16="http://schemas.microsoft.com/office/drawing/2014/main" id="{2B6C842D-7C7C-FBE4-8191-C8F4113D28D3}"/>
              </a:ext>
            </a:extLst>
          </p:cNvPr>
          <p:cNvGraphicFramePr>
            <a:graphicFrameLocks noChangeAspect="1"/>
          </p:cNvGraphicFramePr>
          <p:nvPr>
            <p:extLst>
              <p:ext uri="{D42A27DB-BD31-4B8C-83A1-F6EECF244321}">
                <p14:modId xmlns:p14="http://schemas.microsoft.com/office/powerpoint/2010/main" val="1616854090"/>
              </p:ext>
            </p:extLst>
          </p:nvPr>
        </p:nvGraphicFramePr>
        <p:xfrm>
          <a:off x="1579563" y="1870999"/>
          <a:ext cx="9088437" cy="3657600"/>
        </p:xfrm>
        <a:graphic>
          <a:graphicData uri="http://schemas.openxmlformats.org/presentationml/2006/ole">
            <mc:AlternateContent xmlns:mc="http://schemas.openxmlformats.org/markup-compatibility/2006">
              <mc:Choice xmlns:v="urn:schemas-microsoft-com:vml" Requires="v">
                <p:oleObj name="Worksheet" r:id="rId8" imgW="5156200" imgH="2311400" progId="Excel.Sheet.12">
                  <p:embed/>
                </p:oleObj>
              </mc:Choice>
              <mc:Fallback>
                <p:oleObj name="Worksheet" r:id="rId8" imgW="5156200" imgH="2311400" progId="Excel.Sheet.12">
                  <p:embed/>
                  <p:pic>
                    <p:nvPicPr>
                      <p:cNvPr id="58371" name="Object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79563" y="1870999"/>
                        <a:ext cx="9088437" cy="3657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Tree>
    <p:extLst>
      <p:ext uri="{BB962C8B-B14F-4D97-AF65-F5344CB8AC3E}">
        <p14:creationId xmlns:p14="http://schemas.microsoft.com/office/powerpoint/2010/main" val="3514402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3AFE5A6C-629A-1993-EE88-E3032C91EA1D}"/>
              </a:ext>
            </a:extLst>
          </p:cNvPr>
          <p:cNvSpPr txBox="1"/>
          <p:nvPr/>
        </p:nvSpPr>
        <p:spPr>
          <a:xfrm>
            <a:off x="1779854" y="581681"/>
            <a:ext cx="7008067" cy="523220"/>
          </a:xfrm>
          <a:prstGeom prst="rect">
            <a:avLst/>
          </a:prstGeom>
          <a:noFill/>
        </p:spPr>
        <p:txBody>
          <a:bodyPr wrap="square" rtlCol="0">
            <a:spAutoFit/>
          </a:bodyPr>
          <a:lstStyle/>
          <a:p>
            <a:pPr>
              <a:defRPr/>
            </a:pPr>
            <a:r>
              <a:rPr lang="en-US" sz="2800" b="1" dirty="0">
                <a:solidFill>
                  <a:schemeClr val="bg1"/>
                </a:solidFill>
              </a:rPr>
              <a:t>Step 3: Assign Costs to Units </a:t>
            </a:r>
            <a:endParaRPr lang="nb-NO" sz="2800" b="1" dirty="0">
              <a:solidFill>
                <a:schemeClr val="bg1"/>
              </a:solidFill>
            </a:endParaRPr>
          </a:p>
        </p:txBody>
      </p:sp>
      <p:sp>
        <p:nvSpPr>
          <p:cNvPr id="3" name="Rectangle 2">
            <a:extLst>
              <a:ext uri="{FF2B5EF4-FFF2-40B4-BE49-F238E27FC236}">
                <a16:creationId xmlns:a16="http://schemas.microsoft.com/office/drawing/2014/main" id="{1D97C9D2-EDED-9B3B-E9B9-989E274C110E}"/>
              </a:ext>
            </a:extLst>
          </p:cNvPr>
          <p:cNvSpPr txBox="1">
            <a:spLocks noChangeArrowheads="1"/>
          </p:cNvSpPr>
          <p:nvPr/>
        </p:nvSpPr>
        <p:spPr>
          <a:xfrm>
            <a:off x="838200" y="365125"/>
            <a:ext cx="10515600" cy="1325563"/>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algn="r" defTabSz="914400" rtl="1" eaLnBrk="1" latinLnBrk="0" hangingPunct="1">
              <a:lnSpc>
                <a:spcPct val="90000"/>
              </a:lnSpc>
              <a:spcBef>
                <a:spcPct val="0"/>
              </a:spcBef>
              <a:buNone/>
              <a:defRPr/>
            </a:pPr>
            <a:endParaRPr lang="nb-NO" dirty="0"/>
          </a:p>
        </p:txBody>
      </p:sp>
      <p:graphicFrame>
        <p:nvGraphicFramePr>
          <p:cNvPr id="4" name="Object 9">
            <a:extLst>
              <a:ext uri="{FF2B5EF4-FFF2-40B4-BE49-F238E27FC236}">
                <a16:creationId xmlns:a16="http://schemas.microsoft.com/office/drawing/2014/main" id="{ADCCB36D-94FC-9A47-6623-2F60394D4C16}"/>
              </a:ext>
            </a:extLst>
          </p:cNvPr>
          <p:cNvGraphicFramePr>
            <a:graphicFrameLocks noChangeAspect="1"/>
          </p:cNvGraphicFramePr>
          <p:nvPr>
            <p:extLst>
              <p:ext uri="{D42A27DB-BD31-4B8C-83A1-F6EECF244321}">
                <p14:modId xmlns:p14="http://schemas.microsoft.com/office/powerpoint/2010/main" val="4053215034"/>
              </p:ext>
            </p:extLst>
          </p:nvPr>
        </p:nvGraphicFramePr>
        <p:xfrm>
          <a:off x="1591071" y="1910577"/>
          <a:ext cx="9088437" cy="3657600"/>
        </p:xfrm>
        <a:graphic>
          <a:graphicData uri="http://schemas.openxmlformats.org/presentationml/2006/ole">
            <mc:AlternateContent xmlns:mc="http://schemas.openxmlformats.org/markup-compatibility/2006">
              <mc:Choice xmlns:v="urn:schemas-microsoft-com:vml" Requires="v">
                <p:oleObj name="Worksheet" r:id="rId8" imgW="5156200" imgH="2311400" progId="Excel.Sheet.12">
                  <p:embed/>
                </p:oleObj>
              </mc:Choice>
              <mc:Fallback>
                <p:oleObj name="Worksheet" r:id="rId8" imgW="5156200" imgH="2311400" progId="Excel.Sheet.12">
                  <p:embed/>
                  <p:pic>
                    <p:nvPicPr>
                      <p:cNvPr id="59395" name="Object 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91071" y="1910577"/>
                        <a:ext cx="9088437" cy="3657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Tree>
    <p:extLst>
      <p:ext uri="{BB962C8B-B14F-4D97-AF65-F5344CB8AC3E}">
        <p14:creationId xmlns:p14="http://schemas.microsoft.com/office/powerpoint/2010/main" val="1941230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3" name="Object 7">
            <a:extLst>
              <a:ext uri="{FF2B5EF4-FFF2-40B4-BE49-F238E27FC236}">
                <a16:creationId xmlns:a16="http://schemas.microsoft.com/office/drawing/2014/main" id="{1E2C4B15-282E-A25D-5669-9BBDADE1AE69}"/>
              </a:ext>
            </a:extLst>
          </p:cNvPr>
          <p:cNvGraphicFramePr>
            <a:graphicFrameLocks noChangeAspect="1"/>
          </p:cNvGraphicFramePr>
          <p:nvPr>
            <p:extLst>
              <p:ext uri="{D42A27DB-BD31-4B8C-83A1-F6EECF244321}">
                <p14:modId xmlns:p14="http://schemas.microsoft.com/office/powerpoint/2010/main" val="3030291010"/>
              </p:ext>
            </p:extLst>
          </p:nvPr>
        </p:nvGraphicFramePr>
        <p:xfrm>
          <a:off x="1591071" y="1877587"/>
          <a:ext cx="9088437" cy="3657600"/>
        </p:xfrm>
        <a:graphic>
          <a:graphicData uri="http://schemas.openxmlformats.org/presentationml/2006/ole">
            <mc:AlternateContent xmlns:mc="http://schemas.openxmlformats.org/markup-compatibility/2006">
              <mc:Choice xmlns:v="urn:schemas-microsoft-com:vml" Requires="v">
                <p:oleObj name="Worksheet" r:id="rId8" imgW="5156200" imgH="2311400" progId="Excel.Sheet.12">
                  <p:embed/>
                </p:oleObj>
              </mc:Choice>
              <mc:Fallback>
                <p:oleObj name="Worksheet" r:id="rId8" imgW="5156200" imgH="2311400" progId="Excel.Sheet.12">
                  <p:embed/>
                  <p:pic>
                    <p:nvPicPr>
                      <p:cNvPr id="60419" name="Object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91071" y="1877587"/>
                        <a:ext cx="9088437" cy="3657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
        <p:nvSpPr>
          <p:cNvPr id="4" name="TextBox 3">
            <a:extLst>
              <a:ext uri="{FF2B5EF4-FFF2-40B4-BE49-F238E27FC236}">
                <a16:creationId xmlns:a16="http://schemas.microsoft.com/office/drawing/2014/main" id="{AFB5EECF-EDC6-81F6-7425-F7F6C50FCF84}"/>
              </a:ext>
            </a:extLst>
          </p:cNvPr>
          <p:cNvSpPr txBox="1"/>
          <p:nvPr/>
        </p:nvSpPr>
        <p:spPr>
          <a:xfrm>
            <a:off x="1779854" y="581681"/>
            <a:ext cx="7008067" cy="523220"/>
          </a:xfrm>
          <a:prstGeom prst="rect">
            <a:avLst/>
          </a:prstGeom>
          <a:noFill/>
        </p:spPr>
        <p:txBody>
          <a:bodyPr wrap="square" rtlCol="0">
            <a:spAutoFit/>
          </a:bodyPr>
          <a:lstStyle/>
          <a:p>
            <a:pPr>
              <a:defRPr/>
            </a:pPr>
            <a:r>
              <a:rPr lang="en-US" sz="2800" b="1" dirty="0">
                <a:solidFill>
                  <a:schemeClr val="bg1"/>
                </a:solidFill>
              </a:rPr>
              <a:t>Step 3: Assign Costs to Units </a:t>
            </a:r>
            <a:endParaRPr lang="nb-NO" sz="2800" b="1" dirty="0">
              <a:solidFill>
                <a:schemeClr val="bg1"/>
              </a:solidFill>
            </a:endParaRPr>
          </a:p>
        </p:txBody>
      </p:sp>
    </p:spTree>
    <p:extLst>
      <p:ext uri="{BB962C8B-B14F-4D97-AF65-F5344CB8AC3E}">
        <p14:creationId xmlns:p14="http://schemas.microsoft.com/office/powerpoint/2010/main" val="37796034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3" name="Text Box 13">
            <a:extLst>
              <a:ext uri="{FF2B5EF4-FFF2-40B4-BE49-F238E27FC236}">
                <a16:creationId xmlns:a16="http://schemas.microsoft.com/office/drawing/2014/main" id="{C5164C98-F3B3-9A14-50D1-97D6C536E9E3}"/>
              </a:ext>
            </a:extLst>
          </p:cNvPr>
          <p:cNvSpPr txBox="1">
            <a:spLocks noChangeArrowheads="1"/>
          </p:cNvSpPr>
          <p:nvPr/>
        </p:nvSpPr>
        <p:spPr bwMode="auto">
          <a:xfrm>
            <a:off x="3429000" y="2320926"/>
            <a:ext cx="5334000" cy="1662113"/>
          </a:xfrm>
          <a:prstGeom prst="rect">
            <a:avLst/>
          </a:prstGeom>
          <a:solidFill>
            <a:schemeClr val="bg1"/>
          </a:solidFill>
          <a:ln w="76200">
            <a:solidFill>
              <a:schemeClr val="accent6">
                <a:lumMod val="50000"/>
              </a:schemeClr>
            </a:solidFill>
            <a:miter lim="800000"/>
            <a:headEnd/>
            <a:tailEnd/>
          </a:ln>
          <a:effectLst/>
        </p:spPr>
        <p:txBody>
          <a:bodyPr>
            <a:spAutoFit/>
          </a:bodyPr>
          <a:lstStyle/>
          <a:p>
            <a:pPr algn="ctr">
              <a:spcBef>
                <a:spcPct val="50000"/>
              </a:spcBef>
              <a:defRPr/>
            </a:pPr>
            <a:r>
              <a:rPr lang="en-US" sz="3400" b="1" dirty="0">
                <a:solidFill>
                  <a:schemeClr val="accent6">
                    <a:lumMod val="75000"/>
                  </a:schemeClr>
                </a:solidFill>
                <a:latin typeface="+mj-lt"/>
                <a:ea typeface="MS PGothic" pitchFamily="34" charset="-128"/>
              </a:rPr>
              <a:t>Prepare a cost reconciliation report using the weighted-average method.</a:t>
            </a:r>
          </a:p>
        </p:txBody>
      </p:sp>
    </p:spTree>
    <p:extLst>
      <p:ext uri="{BB962C8B-B14F-4D97-AF65-F5344CB8AC3E}">
        <p14:creationId xmlns:p14="http://schemas.microsoft.com/office/powerpoint/2010/main" val="3162883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3" name="Title 1">
            <a:extLst>
              <a:ext uri="{FF2B5EF4-FFF2-40B4-BE49-F238E27FC236}">
                <a16:creationId xmlns:a16="http://schemas.microsoft.com/office/drawing/2014/main" id="{0747B788-82AD-7107-630D-3BA20C543346}"/>
              </a:ext>
            </a:extLst>
          </p:cNvPr>
          <p:cNvSpPr txBox="1">
            <a:spLocks/>
          </p:cNvSpPr>
          <p:nvPr/>
        </p:nvSpPr>
        <p:spPr>
          <a:xfrm>
            <a:off x="1779854" y="404018"/>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2800" b="1" dirty="0">
                <a:solidFill>
                  <a:schemeClr val="bg1"/>
                </a:solidFill>
                <a:latin typeface="+mn-lt"/>
                <a:ea typeface="+mn-ea"/>
                <a:cs typeface="+mn-cs"/>
              </a:rPr>
              <a:t>Step 4: Prepare a Cost Reconciliation Report</a:t>
            </a:r>
            <a:r>
              <a:rPr lang="nb-NO" sz="2800" b="1" dirty="0">
                <a:solidFill>
                  <a:schemeClr val="bg1"/>
                </a:solidFill>
                <a:latin typeface="+mn-lt"/>
                <a:ea typeface="+mn-ea"/>
                <a:cs typeface="+mn-cs"/>
              </a:rPr>
              <a:t> </a:t>
            </a:r>
          </a:p>
        </p:txBody>
      </p:sp>
      <p:graphicFrame>
        <p:nvGraphicFramePr>
          <p:cNvPr id="4" name="Object 2">
            <a:extLst>
              <a:ext uri="{FF2B5EF4-FFF2-40B4-BE49-F238E27FC236}">
                <a16:creationId xmlns:a16="http://schemas.microsoft.com/office/drawing/2014/main" id="{04D82697-3EBB-D1EC-55BE-EF4B5DD35A03}"/>
              </a:ext>
            </a:extLst>
          </p:cNvPr>
          <p:cNvGraphicFramePr>
            <a:graphicFrameLocks noChangeAspect="1"/>
          </p:cNvGraphicFramePr>
          <p:nvPr/>
        </p:nvGraphicFramePr>
        <p:xfrm>
          <a:off x="2001838" y="1447800"/>
          <a:ext cx="8056562" cy="4343400"/>
        </p:xfrm>
        <a:graphic>
          <a:graphicData uri="http://schemas.openxmlformats.org/presentationml/2006/ole">
            <mc:AlternateContent xmlns:mc="http://schemas.openxmlformats.org/markup-compatibility/2006">
              <mc:Choice xmlns:v="urn:schemas-microsoft-com:vml" Requires="v">
                <p:oleObj name="Worksheet" r:id="rId8" imgW="3975100" imgH="1968500" progId="Excel.Sheet.8">
                  <p:embed/>
                </p:oleObj>
              </mc:Choice>
              <mc:Fallback>
                <p:oleObj name="Worksheet" r:id="rId8" imgW="3975100" imgH="1968500" progId="Excel.Sheet.8">
                  <p:embed/>
                  <p:pic>
                    <p:nvPicPr>
                      <p:cNvPr id="62467" name="Object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01838" y="1447800"/>
                        <a:ext cx="8056562" cy="4343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Tree>
    <p:extLst>
      <p:ext uri="{BB962C8B-B14F-4D97-AF65-F5344CB8AC3E}">
        <p14:creationId xmlns:p14="http://schemas.microsoft.com/office/powerpoint/2010/main" val="3758221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1026">
            <a:extLst>
              <a:ext uri="{FF2B5EF4-FFF2-40B4-BE49-F238E27FC236}">
                <a16:creationId xmlns:a16="http://schemas.microsoft.com/office/drawing/2014/main" id="{7BB7DE5F-6C06-5280-668A-02366A680376}"/>
              </a:ext>
            </a:extLst>
          </p:cNvPr>
          <p:cNvSpPr txBox="1">
            <a:spLocks noChangeArrowheads="1"/>
          </p:cNvSpPr>
          <p:nvPr/>
        </p:nvSpPr>
        <p:spPr>
          <a:xfrm>
            <a:off x="1724162" y="116254"/>
            <a:ext cx="10515600" cy="1325563"/>
          </a:xfrm>
          <a:prstGeom prst="rect">
            <a:avLst/>
          </a:prstGeom>
        </p:spPr>
        <p:txBody>
          <a:bodyPr vert="horz" wrap="square" lIns="90488" tIns="44450" rIns="90488" bIns="44450" numCol="1" rtlCol="0" anchor="ctr" anchorCtr="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2800" b="1" dirty="0">
                <a:solidFill>
                  <a:schemeClr val="bg1"/>
                </a:solidFill>
                <a:latin typeface="+mn-lt"/>
                <a:ea typeface="+mn-ea"/>
                <a:cs typeface="+mn-cs"/>
              </a:rPr>
              <a:t>Step 4: Prepare a Cost Reconciliation Report </a:t>
            </a:r>
          </a:p>
        </p:txBody>
      </p:sp>
      <p:graphicFrame>
        <p:nvGraphicFramePr>
          <p:cNvPr id="7" name="Object 2">
            <a:extLst>
              <a:ext uri="{FF2B5EF4-FFF2-40B4-BE49-F238E27FC236}">
                <a16:creationId xmlns:a16="http://schemas.microsoft.com/office/drawing/2014/main" id="{5E82C2CD-7A89-4191-789E-C29E9E419CFF}"/>
              </a:ext>
            </a:extLst>
          </p:cNvPr>
          <p:cNvGraphicFramePr>
            <a:graphicFrameLocks noChangeAspect="1"/>
          </p:cNvGraphicFramePr>
          <p:nvPr/>
        </p:nvGraphicFramePr>
        <p:xfrm>
          <a:off x="2001838" y="1447800"/>
          <a:ext cx="8056562" cy="4343400"/>
        </p:xfrm>
        <a:graphic>
          <a:graphicData uri="http://schemas.openxmlformats.org/presentationml/2006/ole">
            <mc:AlternateContent xmlns:mc="http://schemas.openxmlformats.org/markup-compatibility/2006">
              <mc:Choice xmlns:v="urn:schemas-microsoft-com:vml" Requires="v">
                <p:oleObj name="Worksheet" r:id="rId8" imgW="3975100" imgH="1968500" progId="Excel.Sheet.8">
                  <p:embed/>
                </p:oleObj>
              </mc:Choice>
              <mc:Fallback>
                <p:oleObj name="Worksheet" r:id="rId8" imgW="3975100" imgH="1968500" progId="Excel.Sheet.8">
                  <p:embed/>
                  <p:pic>
                    <p:nvPicPr>
                      <p:cNvPr id="63491" name="Object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01838" y="1447800"/>
                        <a:ext cx="8056562" cy="4343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cxnSp>
        <p:nvCxnSpPr>
          <p:cNvPr id="8" name="Elbow Connector 7">
            <a:extLst>
              <a:ext uri="{FF2B5EF4-FFF2-40B4-BE49-F238E27FC236}">
                <a16:creationId xmlns:a16="http://schemas.microsoft.com/office/drawing/2014/main" id="{75E56EDA-BB4A-5867-CC6A-591AEE9527C2}"/>
              </a:ext>
            </a:extLst>
          </p:cNvPr>
          <p:cNvCxnSpPr>
            <a:cxnSpLocks noChangeShapeType="1"/>
          </p:cNvCxnSpPr>
          <p:nvPr/>
        </p:nvCxnSpPr>
        <p:spPr bwMode="auto">
          <a:xfrm>
            <a:off x="9906000" y="3390901"/>
            <a:ext cx="1588" cy="1812925"/>
          </a:xfrm>
          <a:prstGeom prst="bentConnector3">
            <a:avLst>
              <a:gd name="adj1" fmla="val 24864935"/>
            </a:avLst>
          </a:prstGeom>
          <a:noFill/>
          <a:ln w="28575">
            <a:solidFill>
              <a:srgbClr val="FF0000"/>
            </a:solidFill>
            <a:miter lim="800000"/>
            <a:headEnd/>
            <a:tailEnd type="arrow" w="med" len="med"/>
          </a:ln>
          <a:effectLst>
            <a:outerShdw blurRad="63500" dist="38100" dir="2700000" algn="tl" rotWithShape="0">
              <a:srgbClr val="000000">
                <a:alpha val="39998"/>
              </a:srgbClr>
            </a:outerShdw>
          </a:effectLst>
          <a:extLst>
            <a:ext uri="{909E8E84-426E-40dd-AFC4-6F175D3DCCD1}">
              <a14:hiddenFill xmlns:a14="http://schemas.microsoft.com/office/drawing/2010/main" xmlns="">
                <a:noFill/>
              </a14:hiddenFill>
            </a:ext>
          </a:extLst>
        </p:spPr>
      </p:cxnSp>
    </p:spTree>
    <p:extLst>
      <p:ext uri="{BB962C8B-B14F-4D97-AF65-F5344CB8AC3E}">
        <p14:creationId xmlns:p14="http://schemas.microsoft.com/office/powerpoint/2010/main" val="2334645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trips(downLeft)">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3" name="Rectangle 3">
            <a:extLst>
              <a:ext uri="{FF2B5EF4-FFF2-40B4-BE49-F238E27FC236}">
                <a16:creationId xmlns:a16="http://schemas.microsoft.com/office/drawing/2014/main" id="{C5B2ADD6-BC26-5B34-BF65-CD03258F6CC8}"/>
              </a:ext>
            </a:extLst>
          </p:cNvPr>
          <p:cNvSpPr txBox="1">
            <a:spLocks noChangeArrowheads="1"/>
          </p:cNvSpPr>
          <p:nvPr/>
        </p:nvSpPr>
        <p:spPr>
          <a:xfrm>
            <a:off x="1818370" y="278448"/>
            <a:ext cx="10515600" cy="1325563"/>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2800" b="1" dirty="0">
                <a:solidFill>
                  <a:schemeClr val="bg1"/>
                </a:solidFill>
                <a:latin typeface="+mn-lt"/>
                <a:ea typeface="+mn-ea"/>
                <a:cs typeface="+mn-cs"/>
              </a:rPr>
              <a:t>Operation Costing</a:t>
            </a:r>
          </a:p>
        </p:txBody>
      </p:sp>
      <p:sp>
        <p:nvSpPr>
          <p:cNvPr id="4" name="Text Box 6">
            <a:extLst>
              <a:ext uri="{FF2B5EF4-FFF2-40B4-BE49-F238E27FC236}">
                <a16:creationId xmlns:a16="http://schemas.microsoft.com/office/drawing/2014/main" id="{149BE593-C2F1-82C3-DC7F-6F3B8848C4A8}"/>
              </a:ext>
            </a:extLst>
          </p:cNvPr>
          <p:cNvSpPr txBox="1">
            <a:spLocks noChangeArrowheads="1"/>
          </p:cNvSpPr>
          <p:nvPr/>
        </p:nvSpPr>
        <p:spPr bwMode="auto">
          <a:xfrm>
            <a:off x="2095500" y="1797438"/>
            <a:ext cx="8001000" cy="1384300"/>
          </a:xfrm>
          <a:prstGeom prst="rect">
            <a:avLst/>
          </a:prstGeom>
          <a:noFill/>
          <a:ln>
            <a:noFill/>
          </a:ln>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ctr" eaLnBrk="1" hangingPunct="1">
              <a:spcBef>
                <a:spcPct val="50000"/>
              </a:spcBef>
              <a:defRPr/>
            </a:pPr>
            <a:r>
              <a:rPr lang="en-US" altLang="en-US" sz="2800" dirty="0">
                <a:solidFill>
                  <a:srgbClr val="663300"/>
                </a:solidFill>
                <a:latin typeface="+mn-lt"/>
              </a:rPr>
              <a:t>Operation costing is a hybrid of job-order and process costing because it possesses attributes of both approaches.</a:t>
            </a:r>
          </a:p>
        </p:txBody>
      </p:sp>
      <p:sp>
        <p:nvSpPr>
          <p:cNvPr id="7" name="Text Box 7">
            <a:extLst>
              <a:ext uri="{FF2B5EF4-FFF2-40B4-BE49-F238E27FC236}">
                <a16:creationId xmlns:a16="http://schemas.microsoft.com/office/drawing/2014/main" id="{E4F465C5-6D2C-DD58-8497-31AA46A28D7D}"/>
              </a:ext>
            </a:extLst>
          </p:cNvPr>
          <p:cNvSpPr txBox="1">
            <a:spLocks noChangeArrowheads="1"/>
          </p:cNvSpPr>
          <p:nvPr/>
        </p:nvSpPr>
        <p:spPr bwMode="auto">
          <a:xfrm>
            <a:off x="2209800" y="3416300"/>
            <a:ext cx="7543800" cy="1384300"/>
          </a:xfrm>
          <a:prstGeom prst="rect">
            <a:avLst/>
          </a:prstGeom>
          <a:solidFill>
            <a:srgbClr val="D4EBDB"/>
          </a:solidFill>
          <a:ln w="9525">
            <a:solidFill>
              <a:schemeClr val="tx1"/>
            </a:solidFill>
            <a:miter lim="800000"/>
            <a:headEnd/>
            <a:tailEnd/>
          </a:ln>
          <a:effectLst>
            <a:outerShdw blurRad="63500" dist="71842" dir="2700000" algn="ctr" rotWithShape="0">
              <a:schemeClr val="bg2">
                <a:alpha val="74997"/>
              </a:schemeClr>
            </a:outerShdw>
          </a:effectLst>
        </p:spPr>
        <p:txBody>
          <a:bodyPr>
            <a:spAutoFit/>
          </a:bodyPr>
          <a:lstStyle/>
          <a:p>
            <a:pPr algn="ctr" eaLnBrk="1" hangingPunct="1">
              <a:spcBef>
                <a:spcPct val="50000"/>
              </a:spcBef>
              <a:defRPr/>
            </a:pPr>
            <a:r>
              <a:rPr lang="en-US" sz="2800" dirty="0">
                <a:solidFill>
                  <a:schemeClr val="accent1">
                    <a:lumMod val="75000"/>
                  </a:schemeClr>
                </a:solidFill>
                <a:ea typeface="MS PGothic" pitchFamily="34" charset="-128"/>
              </a:rPr>
              <a:t>Operation costing is commonly used when batches of many different products pass through the same processing department.</a:t>
            </a:r>
          </a:p>
        </p:txBody>
      </p:sp>
    </p:spTree>
    <p:extLst>
      <p:ext uri="{BB962C8B-B14F-4D97-AF65-F5344CB8AC3E}">
        <p14:creationId xmlns:p14="http://schemas.microsoft.com/office/powerpoint/2010/main" val="549373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E6FA74DC-F82F-0262-3CFB-20A67F929A0C}"/>
              </a:ext>
            </a:extLst>
          </p:cNvPr>
          <p:cNvSpPr txBox="1"/>
          <p:nvPr/>
        </p:nvSpPr>
        <p:spPr>
          <a:xfrm>
            <a:off x="1371601" y="1491664"/>
            <a:ext cx="8831178" cy="3416320"/>
          </a:xfrm>
          <a:prstGeom prst="rect">
            <a:avLst/>
          </a:prstGeom>
          <a:noFill/>
        </p:spPr>
        <p:txBody>
          <a:bodyPr wrap="square">
            <a:spAutoFit/>
          </a:bodyPr>
          <a:lstStyle/>
          <a:p>
            <a:pPr algn="just"/>
            <a:r>
              <a:rPr lang="en-US" sz="1800" dirty="0">
                <a:solidFill>
                  <a:srgbClr val="000000"/>
                </a:solidFill>
                <a:effectLst/>
                <a:latin typeface="Times New Roman" panose="02020603050405020304" pitchFamily="18" charset="0"/>
                <a:ea typeface="Times New Roman" panose="02020603050405020304" pitchFamily="18" charset="0"/>
              </a:rPr>
              <a:t>The Werner Corporation uses the weighted-average method in its process costing system. The company recorded 24,400 equivalent units for conversion costs for November in a particular department. There were 4,000 units in the ending work in process inventory on November 30 which were 60% complete with respect to conversion costs. The November 1 work in process inventory consisted of 5,000 units which were 40% complete with respect to conversion costs. A total of 22,000 units were completed and transferred out of the department during the month. The number of units started during November in the department was:</a:t>
            </a:r>
            <a:endParaRPr lang="en-EG" sz="1800" dirty="0">
              <a:solidFill>
                <a:srgbClr val="000000"/>
              </a:solidFill>
              <a:effectLst/>
              <a:latin typeface="Times New Roman" panose="02020603050405020304" pitchFamily="18" charset="0"/>
              <a:ea typeface="Times New Roman" panose="02020603050405020304" pitchFamily="18" charset="0"/>
            </a:endParaRPr>
          </a:p>
          <a:p>
            <a:pPr algn="just"/>
            <a:r>
              <a:rPr lang="en-US" sz="1800" dirty="0">
                <a:solidFill>
                  <a:srgbClr val="000000"/>
                </a:solidFill>
                <a:effectLst/>
                <a:latin typeface="Times New Roman" panose="02020603050405020304" pitchFamily="18" charset="0"/>
                <a:ea typeface="Times New Roman" panose="02020603050405020304" pitchFamily="18" charset="0"/>
              </a:rPr>
              <a:t>A) 22,000 units</a:t>
            </a:r>
            <a:endParaRPr lang="en-EG" sz="1800" dirty="0">
              <a:solidFill>
                <a:srgbClr val="000000"/>
              </a:solidFill>
              <a:effectLst/>
              <a:latin typeface="Times New Roman" panose="02020603050405020304" pitchFamily="18" charset="0"/>
              <a:ea typeface="Times New Roman" panose="02020603050405020304" pitchFamily="18" charset="0"/>
            </a:endParaRPr>
          </a:p>
          <a:p>
            <a:pPr algn="just"/>
            <a:r>
              <a:rPr lang="en-US" sz="1800" dirty="0">
                <a:solidFill>
                  <a:srgbClr val="000000"/>
                </a:solidFill>
                <a:effectLst/>
                <a:latin typeface="Times New Roman" panose="02020603050405020304" pitchFamily="18" charset="0"/>
                <a:ea typeface="Times New Roman" panose="02020603050405020304" pitchFamily="18" charset="0"/>
              </a:rPr>
              <a:t>B) 17,000 units</a:t>
            </a:r>
            <a:endParaRPr lang="en-EG" sz="1800" dirty="0">
              <a:solidFill>
                <a:srgbClr val="000000"/>
              </a:solidFill>
              <a:effectLst/>
              <a:latin typeface="Times New Roman" panose="02020603050405020304" pitchFamily="18" charset="0"/>
              <a:ea typeface="Times New Roman" panose="02020603050405020304" pitchFamily="18" charset="0"/>
            </a:endParaRPr>
          </a:p>
          <a:p>
            <a:pPr algn="just"/>
            <a:r>
              <a:rPr lang="en-US" sz="1800" dirty="0">
                <a:solidFill>
                  <a:srgbClr val="000000"/>
                </a:solidFill>
                <a:effectLst/>
                <a:latin typeface="Times New Roman" panose="02020603050405020304" pitchFamily="18" charset="0"/>
                <a:ea typeface="Times New Roman" panose="02020603050405020304" pitchFamily="18" charset="0"/>
              </a:rPr>
              <a:t>C) 26,000 units</a:t>
            </a:r>
            <a:endParaRPr lang="en-EG" sz="1800" dirty="0">
              <a:solidFill>
                <a:srgbClr val="000000"/>
              </a:solidFill>
              <a:effectLst/>
              <a:latin typeface="Times New Roman" panose="02020603050405020304" pitchFamily="18" charset="0"/>
              <a:ea typeface="Times New Roman" panose="02020603050405020304" pitchFamily="18" charset="0"/>
            </a:endParaRPr>
          </a:p>
          <a:p>
            <a:pPr algn="just"/>
            <a:r>
              <a:rPr lang="en-US" sz="1800" dirty="0">
                <a:solidFill>
                  <a:srgbClr val="000000"/>
                </a:solidFill>
                <a:effectLst/>
                <a:latin typeface="Times New Roman" panose="02020603050405020304" pitchFamily="18" charset="0"/>
                <a:ea typeface="Times New Roman" panose="02020603050405020304" pitchFamily="18" charset="0"/>
              </a:rPr>
              <a:t>D) 21,000 units</a:t>
            </a:r>
            <a:endParaRPr lang="en-EG" sz="1800" dirty="0">
              <a:solidFill>
                <a:srgbClr val="000000"/>
              </a:solidFill>
              <a:effectLst/>
              <a:latin typeface="Times New Roman" panose="02020603050405020304" pitchFamily="18" charset="0"/>
              <a:ea typeface="Times New Roman" panose="02020603050405020304" pitchFamily="18" charset="0"/>
            </a:endParaRPr>
          </a:p>
          <a:p>
            <a:pPr algn="just"/>
            <a:r>
              <a:rPr lang="en-US" sz="1800" dirty="0">
                <a:solidFill>
                  <a:srgbClr val="000000"/>
                </a:solidFill>
                <a:effectLst/>
                <a:latin typeface="Times New Roman" panose="02020603050405020304" pitchFamily="18" charset="0"/>
                <a:ea typeface="Times New Roman" panose="02020603050405020304" pitchFamily="18" charset="0"/>
              </a:rPr>
              <a:t> </a:t>
            </a:r>
            <a:endParaRPr lang="en-EG" sz="1800" dirty="0">
              <a:solidFill>
                <a:srgbClr val="0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3439664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DD1F2F60-0311-F160-F7F7-6E869909C73C}"/>
              </a:ext>
            </a:extLst>
          </p:cNvPr>
          <p:cNvSpPr txBox="1"/>
          <p:nvPr/>
        </p:nvSpPr>
        <p:spPr>
          <a:xfrm>
            <a:off x="1364043" y="1522591"/>
            <a:ext cx="8367963" cy="2308324"/>
          </a:xfrm>
          <a:prstGeom prst="rect">
            <a:avLst/>
          </a:prstGeom>
          <a:noFill/>
        </p:spPr>
        <p:txBody>
          <a:bodyPr wrap="square">
            <a:spAutoFit/>
          </a:bodyPr>
          <a:lstStyle/>
          <a:p>
            <a:r>
              <a:rPr lang="en-US" sz="1800" dirty="0">
                <a:solidFill>
                  <a:srgbClr val="000000"/>
                </a:solidFill>
                <a:effectLst/>
                <a:latin typeface="Times New Roman" panose="02020603050405020304" pitchFamily="18" charset="0"/>
                <a:ea typeface="Times New Roman" panose="02020603050405020304" pitchFamily="18" charset="0"/>
              </a:rPr>
              <a:t>Answer:  D</a:t>
            </a:r>
            <a:endParaRPr lang="en-EG" sz="1800" dirty="0">
              <a:solidFill>
                <a:srgbClr val="000000"/>
              </a:solidFill>
              <a:effectLst/>
              <a:latin typeface="Times New Roman" panose="02020603050405020304" pitchFamily="18" charset="0"/>
              <a:ea typeface="Times New Roman" panose="02020603050405020304" pitchFamily="18" charset="0"/>
            </a:endParaRPr>
          </a:p>
          <a:p>
            <a:r>
              <a:rPr lang="en-US" sz="1800" dirty="0">
                <a:solidFill>
                  <a:srgbClr val="000000"/>
                </a:solidFill>
                <a:effectLst/>
                <a:latin typeface="Times New Roman" panose="02020603050405020304" pitchFamily="18" charset="0"/>
                <a:ea typeface="Times New Roman" panose="02020603050405020304" pitchFamily="18" charset="0"/>
              </a:rPr>
              <a:t>Explanation:  Beginning work in process inventory + Units started into production = Ending work in process inventory + Units completed and transferred out</a:t>
            </a:r>
            <a:endParaRPr lang="en-EG" sz="1800" dirty="0">
              <a:solidFill>
                <a:srgbClr val="000000"/>
              </a:solidFill>
              <a:effectLst/>
              <a:latin typeface="Times New Roman" panose="02020603050405020304" pitchFamily="18" charset="0"/>
              <a:ea typeface="Times New Roman" panose="02020603050405020304" pitchFamily="18" charset="0"/>
            </a:endParaRPr>
          </a:p>
          <a:p>
            <a:r>
              <a:rPr lang="en-US" sz="1800" dirty="0">
                <a:solidFill>
                  <a:srgbClr val="000000"/>
                </a:solidFill>
                <a:effectLst/>
                <a:latin typeface="Times New Roman" panose="02020603050405020304" pitchFamily="18" charset="0"/>
                <a:ea typeface="Times New Roman" panose="02020603050405020304" pitchFamily="18" charset="0"/>
              </a:rPr>
              <a:t> </a:t>
            </a:r>
            <a:endParaRPr lang="en-EG" sz="1800" dirty="0">
              <a:solidFill>
                <a:srgbClr val="000000"/>
              </a:solidFill>
              <a:effectLst/>
              <a:latin typeface="Times New Roman" panose="02020603050405020304" pitchFamily="18" charset="0"/>
              <a:ea typeface="Times New Roman" panose="02020603050405020304" pitchFamily="18" charset="0"/>
            </a:endParaRPr>
          </a:p>
          <a:p>
            <a:r>
              <a:rPr lang="en-US" sz="1800" dirty="0">
                <a:solidFill>
                  <a:srgbClr val="000000"/>
                </a:solidFill>
                <a:effectLst/>
                <a:latin typeface="Times New Roman" panose="02020603050405020304" pitchFamily="18" charset="0"/>
                <a:ea typeface="Times New Roman" panose="02020603050405020304" pitchFamily="18" charset="0"/>
              </a:rPr>
              <a:t>Units started into production = Ending work in process inventory + Units completed and transferred out – Beginning work in process inventory</a:t>
            </a:r>
            <a:endParaRPr lang="en-EG" sz="1800" dirty="0">
              <a:solidFill>
                <a:srgbClr val="000000"/>
              </a:solidFill>
              <a:effectLst/>
              <a:latin typeface="Times New Roman" panose="02020603050405020304" pitchFamily="18" charset="0"/>
              <a:ea typeface="Times New Roman" panose="02020603050405020304" pitchFamily="18" charset="0"/>
            </a:endParaRPr>
          </a:p>
          <a:p>
            <a:r>
              <a:rPr lang="en-US" sz="1800" dirty="0">
                <a:solidFill>
                  <a:srgbClr val="000000"/>
                </a:solidFill>
                <a:effectLst/>
                <a:latin typeface="Times New Roman" panose="02020603050405020304" pitchFamily="18" charset="0"/>
                <a:ea typeface="Times New Roman" panose="02020603050405020304" pitchFamily="18" charset="0"/>
              </a:rPr>
              <a:t> </a:t>
            </a:r>
            <a:endParaRPr lang="en-EG" sz="1800" dirty="0">
              <a:solidFill>
                <a:srgbClr val="000000"/>
              </a:solidFill>
              <a:effectLst/>
              <a:latin typeface="Times New Roman" panose="02020603050405020304" pitchFamily="18" charset="0"/>
              <a:ea typeface="Times New Roman" panose="02020603050405020304" pitchFamily="18" charset="0"/>
            </a:endParaRPr>
          </a:p>
          <a:p>
            <a:r>
              <a:rPr lang="en-US" sz="1800" dirty="0">
                <a:solidFill>
                  <a:srgbClr val="000000"/>
                </a:solidFill>
                <a:effectLst/>
                <a:latin typeface="Times New Roman" panose="02020603050405020304" pitchFamily="18" charset="0"/>
                <a:ea typeface="Times New Roman" panose="02020603050405020304" pitchFamily="18" charset="0"/>
              </a:rPr>
              <a:t>Units started into production = 4,000 + 22,000 – 5,000 = 21,000</a:t>
            </a:r>
            <a:endParaRPr lang="en-EG" sz="1800" dirty="0">
              <a:solidFill>
                <a:srgbClr val="0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421060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graphicFrame>
        <p:nvGraphicFramePr>
          <p:cNvPr id="2" name="Table 1">
            <a:extLst>
              <a:ext uri="{FF2B5EF4-FFF2-40B4-BE49-F238E27FC236}">
                <a16:creationId xmlns:a16="http://schemas.microsoft.com/office/drawing/2014/main" id="{D357B815-58F9-433B-2B03-93F6410B0692}"/>
              </a:ext>
            </a:extLst>
          </p:cNvPr>
          <p:cNvGraphicFramePr>
            <a:graphicFrameLocks noGrp="1"/>
          </p:cNvGraphicFramePr>
          <p:nvPr>
            <p:extLst>
              <p:ext uri="{D42A27DB-BD31-4B8C-83A1-F6EECF244321}">
                <p14:modId xmlns:p14="http://schemas.microsoft.com/office/powerpoint/2010/main" val="3723838639"/>
              </p:ext>
            </p:extLst>
          </p:nvPr>
        </p:nvGraphicFramePr>
        <p:xfrm>
          <a:off x="3929562" y="3063239"/>
          <a:ext cx="5134675" cy="1066800"/>
        </p:xfrm>
        <a:graphic>
          <a:graphicData uri="http://schemas.openxmlformats.org/drawingml/2006/table">
            <a:tbl>
              <a:tblPr>
                <a:tableStyleId>{5C22544A-7EE6-4342-B048-85BDC9FD1C3A}</a:tableStyleId>
              </a:tblPr>
              <a:tblGrid>
                <a:gridCol w="3594100">
                  <a:extLst>
                    <a:ext uri="{9D8B030D-6E8A-4147-A177-3AD203B41FA5}">
                      <a16:colId xmlns:a16="http://schemas.microsoft.com/office/drawing/2014/main" val="987177016"/>
                    </a:ext>
                  </a:extLst>
                </a:gridCol>
                <a:gridCol w="139700">
                  <a:extLst>
                    <a:ext uri="{9D8B030D-6E8A-4147-A177-3AD203B41FA5}">
                      <a16:colId xmlns:a16="http://schemas.microsoft.com/office/drawing/2014/main" val="2523362067"/>
                    </a:ext>
                  </a:extLst>
                </a:gridCol>
                <a:gridCol w="520700">
                  <a:extLst>
                    <a:ext uri="{9D8B030D-6E8A-4147-A177-3AD203B41FA5}">
                      <a16:colId xmlns:a16="http://schemas.microsoft.com/office/drawing/2014/main" val="2323978666"/>
                    </a:ext>
                  </a:extLst>
                </a:gridCol>
                <a:gridCol w="53480">
                  <a:extLst>
                    <a:ext uri="{9D8B030D-6E8A-4147-A177-3AD203B41FA5}">
                      <a16:colId xmlns:a16="http://schemas.microsoft.com/office/drawing/2014/main" val="3842815732"/>
                    </a:ext>
                  </a:extLst>
                </a:gridCol>
                <a:gridCol w="53480">
                  <a:extLst>
                    <a:ext uri="{9D8B030D-6E8A-4147-A177-3AD203B41FA5}">
                      <a16:colId xmlns:a16="http://schemas.microsoft.com/office/drawing/2014/main" val="2716715235"/>
                    </a:ext>
                  </a:extLst>
                </a:gridCol>
                <a:gridCol w="53480">
                  <a:extLst>
                    <a:ext uri="{9D8B030D-6E8A-4147-A177-3AD203B41FA5}">
                      <a16:colId xmlns:a16="http://schemas.microsoft.com/office/drawing/2014/main" val="2782167178"/>
                    </a:ext>
                  </a:extLst>
                </a:gridCol>
                <a:gridCol w="53480">
                  <a:extLst>
                    <a:ext uri="{9D8B030D-6E8A-4147-A177-3AD203B41FA5}">
                      <a16:colId xmlns:a16="http://schemas.microsoft.com/office/drawing/2014/main" val="638443656"/>
                    </a:ext>
                  </a:extLst>
                </a:gridCol>
                <a:gridCol w="139700">
                  <a:extLst>
                    <a:ext uri="{9D8B030D-6E8A-4147-A177-3AD203B41FA5}">
                      <a16:colId xmlns:a16="http://schemas.microsoft.com/office/drawing/2014/main" val="1708582860"/>
                    </a:ext>
                  </a:extLst>
                </a:gridCol>
                <a:gridCol w="444500">
                  <a:extLst>
                    <a:ext uri="{9D8B030D-6E8A-4147-A177-3AD203B41FA5}">
                      <a16:colId xmlns:a16="http://schemas.microsoft.com/office/drawing/2014/main" val="2851667359"/>
                    </a:ext>
                  </a:extLst>
                </a:gridCol>
                <a:gridCol w="53480">
                  <a:extLst>
                    <a:ext uri="{9D8B030D-6E8A-4147-A177-3AD203B41FA5}">
                      <a16:colId xmlns:a16="http://schemas.microsoft.com/office/drawing/2014/main" val="4022350915"/>
                    </a:ext>
                  </a:extLst>
                </a:gridCol>
                <a:gridCol w="28575">
                  <a:extLst>
                    <a:ext uri="{9D8B030D-6E8A-4147-A177-3AD203B41FA5}">
                      <a16:colId xmlns:a16="http://schemas.microsoft.com/office/drawing/2014/main" val="2410775561"/>
                    </a:ext>
                  </a:extLst>
                </a:gridCol>
              </a:tblGrid>
              <a:tr h="0">
                <a:tc>
                  <a:txBody>
                    <a:bodyPr/>
                    <a:lstStyle/>
                    <a:p>
                      <a:r>
                        <a:rPr lang="en-US" sz="1400">
                          <a:effectLst/>
                        </a:rPr>
                        <a:t> </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gridSpan="3">
                  <a:txBody>
                    <a:bodyPr/>
                    <a:lstStyle/>
                    <a:p>
                      <a:pPr algn="ctr"/>
                      <a:r>
                        <a:rPr lang="en-US" sz="1400">
                          <a:effectLst/>
                        </a:rPr>
                        <a:t>Mixing</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hMerge="1">
                  <a:txBody>
                    <a:bodyPr/>
                    <a:lstStyle/>
                    <a:p>
                      <a:endParaRPr lang="en-EG"/>
                    </a:p>
                  </a:txBody>
                  <a:tcPr/>
                </a:tc>
                <a:tc hMerge="1">
                  <a:txBody>
                    <a:bodyPr/>
                    <a:lstStyle/>
                    <a:p>
                      <a:endParaRPr lang="en-EG"/>
                    </a:p>
                  </a:txBody>
                  <a:tcPr/>
                </a:tc>
                <a:tc gridSpan="2">
                  <a:txBody>
                    <a:bodyPr/>
                    <a:lstStyle/>
                    <a:p>
                      <a:pPr algn="ctr"/>
                      <a:r>
                        <a:rPr lang="en-US" sz="1400">
                          <a:effectLst/>
                        </a:rPr>
                        <a:t> </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hMerge="1">
                  <a:txBody>
                    <a:bodyPr/>
                    <a:lstStyle/>
                    <a:p>
                      <a:endParaRPr lang="en-EG"/>
                    </a:p>
                  </a:txBody>
                  <a:tcPr/>
                </a:tc>
                <a:tc gridSpan="4">
                  <a:txBody>
                    <a:bodyPr/>
                    <a:lstStyle/>
                    <a:p>
                      <a:pPr algn="ctr"/>
                      <a:r>
                        <a:rPr lang="en-US" sz="1400">
                          <a:effectLst/>
                        </a:rPr>
                        <a:t>Bottling</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hMerge="1">
                  <a:txBody>
                    <a:bodyPr/>
                    <a:lstStyle/>
                    <a:p>
                      <a:endParaRPr lang="en-EG"/>
                    </a:p>
                  </a:txBody>
                  <a:tcPr/>
                </a:tc>
                <a:tc hMerge="1">
                  <a:txBody>
                    <a:bodyPr/>
                    <a:lstStyle/>
                    <a:p>
                      <a:endParaRPr lang="en-EG"/>
                    </a:p>
                  </a:txBody>
                  <a:tcPr/>
                </a:tc>
                <a:tc hMerge="1">
                  <a:txBody>
                    <a:bodyPr/>
                    <a:lstStyle/>
                    <a:p>
                      <a:endParaRPr lang="en-EG"/>
                    </a:p>
                  </a:txBody>
                  <a:tcPr/>
                </a:tc>
                <a:tc>
                  <a:txBody>
                    <a:bodyPr/>
                    <a:lstStyle/>
                    <a:p>
                      <a:r>
                        <a:rPr lang="en-EG" sz="1050">
                          <a:effectLst/>
                        </a:rPr>
                        <a:t> </a:t>
                      </a:r>
                      <a:endParaRPr lang="en-EG" sz="1050">
                        <a:effectLst/>
                        <a:latin typeface="Times New Roman" panose="02020603050405020304" pitchFamily="18" charset="0"/>
                        <a:ea typeface="Times New Roman" panose="02020603050405020304" pitchFamily="18" charset="0"/>
                      </a:endParaRPr>
                    </a:p>
                  </a:txBody>
                  <a:tcPr marL="0" marR="0" marT="0" marB="0" anchor="ctr"/>
                </a:tc>
                <a:extLst>
                  <a:ext uri="{0D108BD9-81ED-4DB2-BD59-A6C34878D82A}">
                    <a16:rowId xmlns:a16="http://schemas.microsoft.com/office/drawing/2014/main" val="2033722011"/>
                  </a:ext>
                </a:extLst>
              </a:tr>
              <a:tr h="0">
                <a:tc>
                  <a:txBody>
                    <a:bodyPr/>
                    <a:lstStyle/>
                    <a:p>
                      <a:r>
                        <a:rPr lang="en-US" sz="1400">
                          <a:effectLst/>
                        </a:rPr>
                        <a:t>Cases of cola in work in process, January 1</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a:txBody>
                    <a:bodyPr/>
                    <a:lstStyle/>
                    <a:p>
                      <a:pPr algn="r"/>
                      <a:r>
                        <a:rPr lang="en-US" sz="1400">
                          <a:effectLst/>
                        </a:rPr>
                        <a:t> </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a:txBody>
                    <a:bodyPr/>
                    <a:lstStyle/>
                    <a:p>
                      <a:pPr algn="r"/>
                      <a:r>
                        <a:rPr lang="en-US" sz="1400">
                          <a:effectLst/>
                        </a:rPr>
                        <a:t>10,000</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gridSpan="2">
                  <a:txBody>
                    <a:bodyPr/>
                    <a:lstStyle/>
                    <a:p>
                      <a:pPr algn="r"/>
                      <a:r>
                        <a:rPr lang="en-US" sz="1400">
                          <a:effectLst/>
                        </a:rPr>
                        <a:t> </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hMerge="1">
                  <a:txBody>
                    <a:bodyPr/>
                    <a:lstStyle/>
                    <a:p>
                      <a:endParaRPr lang="en-EG"/>
                    </a:p>
                  </a:txBody>
                  <a:tcPr/>
                </a:tc>
                <a:tc gridSpan="2">
                  <a:txBody>
                    <a:bodyPr/>
                    <a:lstStyle/>
                    <a:p>
                      <a:pPr algn="r"/>
                      <a:r>
                        <a:rPr lang="en-US" sz="1400">
                          <a:effectLst/>
                        </a:rPr>
                        <a:t> </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hMerge="1">
                  <a:txBody>
                    <a:bodyPr/>
                    <a:lstStyle/>
                    <a:p>
                      <a:endParaRPr lang="en-EG"/>
                    </a:p>
                  </a:txBody>
                  <a:tcPr/>
                </a:tc>
                <a:tc>
                  <a:txBody>
                    <a:bodyPr/>
                    <a:lstStyle/>
                    <a:p>
                      <a:pPr algn="r"/>
                      <a:r>
                        <a:rPr lang="en-US" sz="1400">
                          <a:effectLst/>
                        </a:rPr>
                        <a:t> </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a:txBody>
                    <a:bodyPr/>
                    <a:lstStyle/>
                    <a:p>
                      <a:pPr algn="r"/>
                      <a:r>
                        <a:rPr lang="en-US" sz="1400">
                          <a:effectLst/>
                        </a:rPr>
                        <a:t>5,000</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gridSpan="2">
                  <a:txBody>
                    <a:bodyPr/>
                    <a:lstStyle/>
                    <a:p>
                      <a:pPr algn="r"/>
                      <a:r>
                        <a:rPr lang="en-US" sz="1400">
                          <a:effectLst/>
                        </a:rPr>
                        <a:t> </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hMerge="1">
                  <a:txBody>
                    <a:bodyPr/>
                    <a:lstStyle/>
                    <a:p>
                      <a:endParaRPr lang="en-EG"/>
                    </a:p>
                  </a:txBody>
                  <a:tcPr/>
                </a:tc>
                <a:extLst>
                  <a:ext uri="{0D108BD9-81ED-4DB2-BD59-A6C34878D82A}">
                    <a16:rowId xmlns:a16="http://schemas.microsoft.com/office/drawing/2014/main" val="3732110920"/>
                  </a:ext>
                </a:extLst>
              </a:tr>
              <a:tr h="0">
                <a:tc>
                  <a:txBody>
                    <a:bodyPr/>
                    <a:lstStyle/>
                    <a:p>
                      <a:r>
                        <a:rPr lang="en-US" sz="1400" dirty="0">
                          <a:effectLst/>
                        </a:rPr>
                        <a:t>Cases of cola completed/transferred out during January</a:t>
                      </a:r>
                      <a:endParaRPr lang="en-EG" sz="1400" dirty="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a:txBody>
                    <a:bodyPr/>
                    <a:lstStyle/>
                    <a:p>
                      <a:pPr algn="r"/>
                      <a:r>
                        <a:rPr lang="en-US" sz="1400">
                          <a:effectLst/>
                        </a:rPr>
                        <a:t> </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a:txBody>
                    <a:bodyPr/>
                    <a:lstStyle/>
                    <a:p>
                      <a:pPr algn="r"/>
                      <a:r>
                        <a:rPr lang="en-US" sz="1400">
                          <a:effectLst/>
                        </a:rPr>
                        <a:t>65,000</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gridSpan="2">
                  <a:txBody>
                    <a:bodyPr/>
                    <a:lstStyle/>
                    <a:p>
                      <a:pPr algn="r"/>
                      <a:r>
                        <a:rPr lang="en-US" sz="1400">
                          <a:effectLst/>
                        </a:rPr>
                        <a:t> </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hMerge="1">
                  <a:txBody>
                    <a:bodyPr/>
                    <a:lstStyle/>
                    <a:p>
                      <a:endParaRPr lang="en-EG"/>
                    </a:p>
                  </a:txBody>
                  <a:tcPr/>
                </a:tc>
                <a:tc gridSpan="2">
                  <a:txBody>
                    <a:bodyPr/>
                    <a:lstStyle/>
                    <a:p>
                      <a:pPr algn="r"/>
                      <a:r>
                        <a:rPr lang="en-US" sz="1400">
                          <a:effectLst/>
                        </a:rPr>
                        <a:t> </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hMerge="1">
                  <a:txBody>
                    <a:bodyPr/>
                    <a:lstStyle/>
                    <a:p>
                      <a:endParaRPr lang="en-EG"/>
                    </a:p>
                  </a:txBody>
                  <a:tcPr/>
                </a:tc>
                <a:tc>
                  <a:txBody>
                    <a:bodyPr/>
                    <a:lstStyle/>
                    <a:p>
                      <a:pPr algn="r"/>
                      <a:r>
                        <a:rPr lang="en-US" sz="1400">
                          <a:effectLst/>
                        </a:rPr>
                        <a:t> </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a:txBody>
                    <a:bodyPr/>
                    <a:lstStyle/>
                    <a:p>
                      <a:pPr algn="r"/>
                      <a:r>
                        <a:rPr lang="en-US" sz="1400">
                          <a:effectLst/>
                        </a:rPr>
                        <a:t>?</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gridSpan="2">
                  <a:txBody>
                    <a:bodyPr/>
                    <a:lstStyle/>
                    <a:p>
                      <a:pPr algn="r"/>
                      <a:r>
                        <a:rPr lang="en-US" sz="1400">
                          <a:effectLst/>
                        </a:rPr>
                        <a:t> </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hMerge="1">
                  <a:txBody>
                    <a:bodyPr/>
                    <a:lstStyle/>
                    <a:p>
                      <a:endParaRPr lang="en-EG"/>
                    </a:p>
                  </a:txBody>
                  <a:tcPr/>
                </a:tc>
                <a:extLst>
                  <a:ext uri="{0D108BD9-81ED-4DB2-BD59-A6C34878D82A}">
                    <a16:rowId xmlns:a16="http://schemas.microsoft.com/office/drawing/2014/main" val="3087590628"/>
                  </a:ext>
                </a:extLst>
              </a:tr>
              <a:tr h="0">
                <a:tc>
                  <a:txBody>
                    <a:bodyPr/>
                    <a:lstStyle/>
                    <a:p>
                      <a:r>
                        <a:rPr lang="en-US" sz="1400">
                          <a:effectLst/>
                        </a:rPr>
                        <a:t>Cases of cola in work in process, January 31</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a:txBody>
                    <a:bodyPr/>
                    <a:lstStyle/>
                    <a:p>
                      <a:pPr algn="r"/>
                      <a:r>
                        <a:rPr lang="en-US" sz="1400">
                          <a:effectLst/>
                        </a:rPr>
                        <a:t> </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a:txBody>
                    <a:bodyPr/>
                    <a:lstStyle/>
                    <a:p>
                      <a:pPr algn="r"/>
                      <a:r>
                        <a:rPr lang="en-US" sz="1400">
                          <a:effectLst/>
                        </a:rPr>
                        <a:t>4,000</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gridSpan="2">
                  <a:txBody>
                    <a:bodyPr/>
                    <a:lstStyle/>
                    <a:p>
                      <a:pPr algn="r"/>
                      <a:r>
                        <a:rPr lang="en-US" sz="1400">
                          <a:effectLst/>
                        </a:rPr>
                        <a:t> </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hMerge="1">
                  <a:txBody>
                    <a:bodyPr/>
                    <a:lstStyle/>
                    <a:p>
                      <a:endParaRPr lang="en-EG"/>
                    </a:p>
                  </a:txBody>
                  <a:tcPr/>
                </a:tc>
                <a:tc gridSpan="2">
                  <a:txBody>
                    <a:bodyPr/>
                    <a:lstStyle/>
                    <a:p>
                      <a:pPr algn="r"/>
                      <a:r>
                        <a:rPr lang="en-US" sz="1400">
                          <a:effectLst/>
                        </a:rPr>
                        <a:t> </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hMerge="1">
                  <a:txBody>
                    <a:bodyPr/>
                    <a:lstStyle/>
                    <a:p>
                      <a:endParaRPr lang="en-EG"/>
                    </a:p>
                  </a:txBody>
                  <a:tcPr/>
                </a:tc>
                <a:tc>
                  <a:txBody>
                    <a:bodyPr/>
                    <a:lstStyle/>
                    <a:p>
                      <a:pPr algn="r"/>
                      <a:r>
                        <a:rPr lang="en-US" sz="1400">
                          <a:effectLst/>
                        </a:rPr>
                        <a:t> </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a:txBody>
                    <a:bodyPr/>
                    <a:lstStyle/>
                    <a:p>
                      <a:pPr algn="r"/>
                      <a:r>
                        <a:rPr lang="en-US" sz="1400">
                          <a:effectLst/>
                        </a:rPr>
                        <a:t>7,000</a:t>
                      </a:r>
                      <a:endParaRPr lang="en-EG" sz="140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gridSpan="2">
                  <a:txBody>
                    <a:bodyPr/>
                    <a:lstStyle/>
                    <a:p>
                      <a:pPr algn="r"/>
                      <a:r>
                        <a:rPr lang="en-US" sz="1400" dirty="0">
                          <a:effectLst/>
                        </a:rPr>
                        <a:t> </a:t>
                      </a:r>
                      <a:endParaRPr lang="en-EG" sz="1400" dirty="0">
                        <a:solidFill>
                          <a:srgbClr val="000000"/>
                        </a:solidFill>
                        <a:effectLst/>
                        <a:latin typeface="Times New Roman" panose="02020603050405020304" pitchFamily="18" charset="0"/>
                        <a:ea typeface="Times New Roman" panose="02020603050405020304" pitchFamily="18" charset="0"/>
                      </a:endParaRPr>
                    </a:p>
                  </a:txBody>
                  <a:tcPr marL="0" marR="0" marT="0" marB="0" anchor="b"/>
                </a:tc>
                <a:tc hMerge="1">
                  <a:txBody>
                    <a:bodyPr/>
                    <a:lstStyle/>
                    <a:p>
                      <a:endParaRPr lang="en-EG"/>
                    </a:p>
                  </a:txBody>
                  <a:tcPr/>
                </a:tc>
                <a:extLst>
                  <a:ext uri="{0D108BD9-81ED-4DB2-BD59-A6C34878D82A}">
                    <a16:rowId xmlns:a16="http://schemas.microsoft.com/office/drawing/2014/main" val="2274915261"/>
                  </a:ext>
                </a:extLst>
              </a:tr>
            </a:tbl>
          </a:graphicData>
        </a:graphic>
      </p:graphicFrame>
      <p:sp>
        <p:nvSpPr>
          <p:cNvPr id="3" name="Rectangle 1">
            <a:extLst>
              <a:ext uri="{FF2B5EF4-FFF2-40B4-BE49-F238E27FC236}">
                <a16:creationId xmlns:a16="http://schemas.microsoft.com/office/drawing/2014/main" id="{B599423B-69CF-7EC0-46AB-3D2B44D17C6E}"/>
              </a:ext>
            </a:extLst>
          </p:cNvPr>
          <p:cNvSpPr>
            <a:spLocks noChangeArrowheads="1"/>
          </p:cNvSpPr>
          <p:nvPr/>
        </p:nvSpPr>
        <p:spPr bwMode="auto">
          <a:xfrm>
            <a:off x="1364043" y="1455106"/>
            <a:ext cx="8807115" cy="32162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EG" sz="16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rPr>
              <a:t>Jared Beverage Corporation uses a process costing system to collect costs related to the production of its celery flavored cola. The cola is first processed in a Mixing Department and is then transferred out and finished up in the Bottling Department. The finished cases of cola are then transferred to Finished Goods Inventory. The following information relates to the company's two departments for the month of January:</a:t>
            </a:r>
            <a:endParaRPr kumimoji="0" lang="en-US" altLang="en-EG" sz="11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EG" sz="16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rPr>
              <a:t>How many cases of cola were completed and transferred to Finished Goods Inventory during January?</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EG" sz="1600" dirty="0">
              <a:solidFill>
                <a:srgbClr val="0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EG" sz="11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EG" sz="16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rPr>
              <a:t>A) 70,000</a:t>
            </a:r>
            <a:endParaRPr kumimoji="0" lang="en-US" altLang="en-EG" sz="11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EG" sz="16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rPr>
              <a:t>B) 63,000</a:t>
            </a:r>
            <a:endParaRPr kumimoji="0" lang="en-US" altLang="en-EG" sz="11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EG" sz="16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rPr>
              <a:t>C) 58,000</a:t>
            </a:r>
            <a:endParaRPr kumimoji="0" lang="en-US" altLang="en-EG" sz="11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EG" sz="16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rPr>
              <a:t>D) 77,000</a:t>
            </a:r>
            <a:endParaRPr kumimoji="0" lang="en-US" altLang="en-EG" sz="20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6823146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4B4A05FB-39D2-8327-72DE-F8F82AB81F62}"/>
              </a:ext>
            </a:extLst>
          </p:cNvPr>
          <p:cNvSpPr txBox="1"/>
          <p:nvPr/>
        </p:nvSpPr>
        <p:spPr>
          <a:xfrm>
            <a:off x="1431757" y="1552074"/>
            <a:ext cx="8301789" cy="1754326"/>
          </a:xfrm>
          <a:prstGeom prst="rect">
            <a:avLst/>
          </a:prstGeom>
          <a:noFill/>
        </p:spPr>
        <p:txBody>
          <a:bodyPr wrap="square">
            <a:spAutoFit/>
          </a:bodyPr>
          <a:lstStyle/>
          <a:p>
            <a:r>
              <a:rPr lang="en-US" sz="1800" dirty="0">
                <a:solidFill>
                  <a:srgbClr val="000000"/>
                </a:solidFill>
                <a:effectLst/>
                <a:latin typeface="Times New Roman" panose="02020603050405020304" pitchFamily="18" charset="0"/>
                <a:ea typeface="Times New Roman" panose="02020603050405020304" pitchFamily="18" charset="0"/>
              </a:rPr>
              <a:t>Answer:  B</a:t>
            </a:r>
            <a:endParaRPr lang="en-EG" sz="1800" dirty="0">
              <a:solidFill>
                <a:srgbClr val="000000"/>
              </a:solidFill>
              <a:effectLst/>
              <a:latin typeface="Times New Roman" panose="02020603050405020304" pitchFamily="18" charset="0"/>
              <a:ea typeface="Times New Roman" panose="02020603050405020304" pitchFamily="18" charset="0"/>
            </a:endParaRPr>
          </a:p>
          <a:p>
            <a:r>
              <a:rPr lang="en-US" sz="1800" dirty="0">
                <a:solidFill>
                  <a:srgbClr val="000000"/>
                </a:solidFill>
                <a:effectLst/>
                <a:latin typeface="Times New Roman" panose="02020603050405020304" pitchFamily="18" charset="0"/>
                <a:ea typeface="Times New Roman" panose="02020603050405020304" pitchFamily="18" charset="0"/>
              </a:rPr>
              <a:t>Explanation:  Units completed and transferred out = Units in beginning work in process inventory + Units started into production or transferred in – Units in ending work in process inventory</a:t>
            </a:r>
            <a:endParaRPr lang="en-EG" sz="1800" dirty="0">
              <a:solidFill>
                <a:srgbClr val="000000"/>
              </a:solidFill>
              <a:effectLst/>
              <a:latin typeface="Times New Roman" panose="02020603050405020304" pitchFamily="18" charset="0"/>
              <a:ea typeface="Times New Roman" panose="02020603050405020304" pitchFamily="18" charset="0"/>
            </a:endParaRPr>
          </a:p>
          <a:p>
            <a:r>
              <a:rPr lang="en-US" sz="1800" dirty="0">
                <a:solidFill>
                  <a:srgbClr val="000000"/>
                </a:solidFill>
                <a:effectLst/>
                <a:latin typeface="Times New Roman" panose="02020603050405020304" pitchFamily="18" charset="0"/>
                <a:ea typeface="Times New Roman" panose="02020603050405020304" pitchFamily="18" charset="0"/>
              </a:rPr>
              <a:t> </a:t>
            </a:r>
            <a:endParaRPr lang="en-EG" sz="1800" dirty="0">
              <a:solidFill>
                <a:srgbClr val="000000"/>
              </a:solidFill>
              <a:effectLst/>
              <a:latin typeface="Times New Roman" panose="02020603050405020304" pitchFamily="18" charset="0"/>
              <a:ea typeface="Times New Roman" panose="02020603050405020304" pitchFamily="18" charset="0"/>
            </a:endParaRPr>
          </a:p>
          <a:p>
            <a:r>
              <a:rPr lang="en-US" sz="1800" dirty="0">
                <a:solidFill>
                  <a:srgbClr val="000000"/>
                </a:solidFill>
                <a:effectLst/>
                <a:latin typeface="Times New Roman" panose="02020603050405020304" pitchFamily="18" charset="0"/>
                <a:ea typeface="Times New Roman" panose="02020603050405020304" pitchFamily="18" charset="0"/>
              </a:rPr>
              <a:t>Units completed and transferred out = 5,000 + 65,000 – 7,000 = 63,000</a:t>
            </a:r>
            <a:endParaRPr lang="en-EG" sz="1800" dirty="0">
              <a:solidFill>
                <a:srgbClr val="0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961455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C5339F7C-682C-E3DA-590E-96A694594949}"/>
              </a:ext>
            </a:extLst>
          </p:cNvPr>
          <p:cNvSpPr txBox="1"/>
          <p:nvPr/>
        </p:nvSpPr>
        <p:spPr>
          <a:xfrm>
            <a:off x="1631229" y="1606540"/>
            <a:ext cx="8463266" cy="3139321"/>
          </a:xfrm>
          <a:prstGeom prst="rect">
            <a:avLst/>
          </a:prstGeom>
          <a:noFill/>
        </p:spPr>
        <p:txBody>
          <a:bodyPr wrap="square">
            <a:spAutoFit/>
          </a:bodyPr>
          <a:lstStyle/>
          <a:p>
            <a:r>
              <a:rPr lang="en-US" sz="1800" dirty="0">
                <a:solidFill>
                  <a:srgbClr val="000000"/>
                </a:solidFill>
                <a:effectLst/>
                <a:latin typeface="Times New Roman" panose="02020603050405020304" pitchFamily="18" charset="0"/>
                <a:ea typeface="Times New Roman" panose="02020603050405020304" pitchFamily="18" charset="0"/>
              </a:rPr>
              <a:t>Jersey Corporation has a process costing system in which it uses the weighted-average method. The equivalent units for conversion costs for the month were 47,500 units. The beginning work in process inventory consisted of 15,000 units, 60% complete with respect to conversion costs. The ending work in process inventory consisted of 10,000 units, 75% complete with respect to conversion costs. The number of units started during the month was:</a:t>
            </a:r>
            <a:endParaRPr lang="en-EG" sz="1800" dirty="0">
              <a:solidFill>
                <a:srgbClr val="000000"/>
              </a:solidFill>
              <a:effectLst/>
              <a:latin typeface="Times New Roman" panose="02020603050405020304" pitchFamily="18" charset="0"/>
              <a:ea typeface="Times New Roman" panose="02020603050405020304" pitchFamily="18" charset="0"/>
            </a:endParaRPr>
          </a:p>
          <a:p>
            <a:r>
              <a:rPr lang="en-US" sz="1800" dirty="0">
                <a:solidFill>
                  <a:srgbClr val="000000"/>
                </a:solidFill>
                <a:effectLst/>
                <a:latin typeface="Times New Roman" panose="02020603050405020304" pitchFamily="18" charset="0"/>
                <a:ea typeface="Times New Roman" panose="02020603050405020304" pitchFamily="18" charset="0"/>
              </a:rPr>
              <a:t>A) 25,000 units</a:t>
            </a:r>
            <a:endParaRPr lang="en-EG" sz="1800" dirty="0">
              <a:solidFill>
                <a:srgbClr val="000000"/>
              </a:solidFill>
              <a:effectLst/>
              <a:latin typeface="Times New Roman" panose="02020603050405020304" pitchFamily="18" charset="0"/>
              <a:ea typeface="Times New Roman" panose="02020603050405020304" pitchFamily="18" charset="0"/>
            </a:endParaRPr>
          </a:p>
          <a:p>
            <a:r>
              <a:rPr lang="en-US" sz="1800" dirty="0">
                <a:solidFill>
                  <a:srgbClr val="000000"/>
                </a:solidFill>
                <a:effectLst/>
                <a:latin typeface="Times New Roman" panose="02020603050405020304" pitchFamily="18" charset="0"/>
                <a:ea typeface="Times New Roman" panose="02020603050405020304" pitchFamily="18" charset="0"/>
              </a:rPr>
              <a:t>B) 34,000 units</a:t>
            </a:r>
            <a:endParaRPr lang="en-EG" sz="1800" dirty="0">
              <a:solidFill>
                <a:srgbClr val="000000"/>
              </a:solidFill>
              <a:effectLst/>
              <a:latin typeface="Times New Roman" panose="02020603050405020304" pitchFamily="18" charset="0"/>
              <a:ea typeface="Times New Roman" panose="02020603050405020304" pitchFamily="18" charset="0"/>
            </a:endParaRPr>
          </a:p>
          <a:p>
            <a:r>
              <a:rPr lang="en-US" sz="1800" dirty="0">
                <a:solidFill>
                  <a:srgbClr val="000000"/>
                </a:solidFill>
                <a:effectLst/>
                <a:latin typeface="Times New Roman" panose="02020603050405020304" pitchFamily="18" charset="0"/>
                <a:ea typeface="Times New Roman" panose="02020603050405020304" pitchFamily="18" charset="0"/>
              </a:rPr>
              <a:t>C) 35,000 units</a:t>
            </a:r>
            <a:endParaRPr lang="en-EG" sz="1800" dirty="0">
              <a:solidFill>
                <a:srgbClr val="000000"/>
              </a:solidFill>
              <a:effectLst/>
              <a:latin typeface="Times New Roman" panose="02020603050405020304" pitchFamily="18" charset="0"/>
              <a:ea typeface="Times New Roman" panose="02020603050405020304" pitchFamily="18" charset="0"/>
            </a:endParaRPr>
          </a:p>
          <a:p>
            <a:r>
              <a:rPr lang="en-US" sz="1800" dirty="0">
                <a:solidFill>
                  <a:srgbClr val="000000"/>
                </a:solidFill>
                <a:effectLst/>
                <a:latin typeface="Times New Roman" panose="02020603050405020304" pitchFamily="18" charset="0"/>
                <a:ea typeface="Times New Roman" panose="02020603050405020304" pitchFamily="18" charset="0"/>
              </a:rPr>
              <a:t>D) 40,000 units</a:t>
            </a:r>
            <a:endParaRPr lang="en-EG" sz="1800" dirty="0">
              <a:solidFill>
                <a:srgbClr val="000000"/>
              </a:solidFill>
              <a:effectLst/>
              <a:latin typeface="Times New Roman" panose="02020603050405020304" pitchFamily="18" charset="0"/>
              <a:ea typeface="Times New Roman" panose="02020603050405020304" pitchFamily="18" charset="0"/>
            </a:endParaRPr>
          </a:p>
          <a:p>
            <a:r>
              <a:rPr lang="en-US" sz="1800" dirty="0">
                <a:solidFill>
                  <a:srgbClr val="000000"/>
                </a:solidFill>
                <a:effectLst/>
                <a:latin typeface="Times New Roman" panose="02020603050405020304" pitchFamily="18" charset="0"/>
                <a:ea typeface="Times New Roman" panose="02020603050405020304" pitchFamily="18" charset="0"/>
              </a:rPr>
              <a:t> </a:t>
            </a:r>
            <a:endParaRPr lang="en-EG" sz="1800" dirty="0">
              <a:solidFill>
                <a:srgbClr val="0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904754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91C31F59-6A75-E0C9-0DAA-E68F88E823F4}"/>
              </a:ext>
            </a:extLst>
          </p:cNvPr>
          <p:cNvSpPr txBox="1"/>
          <p:nvPr/>
        </p:nvSpPr>
        <p:spPr>
          <a:xfrm>
            <a:off x="1364043" y="1397673"/>
            <a:ext cx="8652770" cy="4062651"/>
          </a:xfrm>
          <a:prstGeom prst="rect">
            <a:avLst/>
          </a:prstGeom>
          <a:noFill/>
        </p:spPr>
        <p:txBody>
          <a:bodyPr wrap="square">
            <a:spAutoFit/>
          </a:bodyPr>
          <a:lstStyle/>
          <a:p>
            <a:r>
              <a:rPr lang="en-US" dirty="0">
                <a:solidFill>
                  <a:srgbClr val="000000"/>
                </a:solidFill>
                <a:effectLst/>
                <a:latin typeface="Times New Roman" panose="02020603050405020304" pitchFamily="18" charset="0"/>
                <a:ea typeface="Times New Roman" panose="02020603050405020304" pitchFamily="18" charset="0"/>
              </a:rPr>
              <a:t>Answer:  C</a:t>
            </a:r>
            <a:endParaRPr lang="en-EG" dirty="0">
              <a:solidFill>
                <a:srgbClr val="000000"/>
              </a:solidFill>
              <a:effectLst/>
              <a:latin typeface="Times New Roman" panose="02020603050405020304" pitchFamily="18" charset="0"/>
              <a:ea typeface="Times New Roman" panose="02020603050405020304" pitchFamily="18" charset="0"/>
            </a:endParaRPr>
          </a:p>
          <a:p>
            <a:r>
              <a:rPr lang="en-US" sz="1600" dirty="0">
                <a:solidFill>
                  <a:srgbClr val="000000"/>
                </a:solidFill>
                <a:effectLst/>
                <a:latin typeface="Times New Roman" panose="02020603050405020304" pitchFamily="18" charset="0"/>
                <a:ea typeface="Times New Roman" panose="02020603050405020304" pitchFamily="18" charset="0"/>
              </a:rPr>
              <a:t>Explanation:  Weighted-average method</a:t>
            </a:r>
            <a:endParaRPr lang="en-EG" sz="1600" dirty="0">
              <a:solidFill>
                <a:srgbClr val="000000"/>
              </a:solidFill>
              <a:effectLst/>
              <a:latin typeface="Times New Roman" panose="02020603050405020304" pitchFamily="18" charset="0"/>
              <a:ea typeface="Times New Roman" panose="02020603050405020304" pitchFamily="18" charset="0"/>
            </a:endParaRPr>
          </a:p>
          <a:p>
            <a:r>
              <a:rPr lang="en-US" sz="1600" dirty="0">
                <a:solidFill>
                  <a:srgbClr val="000000"/>
                </a:solidFill>
                <a:effectLst/>
                <a:latin typeface="Times New Roman" panose="02020603050405020304" pitchFamily="18" charset="0"/>
                <a:ea typeface="Times New Roman" panose="02020603050405020304" pitchFamily="18" charset="0"/>
              </a:rPr>
              <a:t> </a:t>
            </a:r>
            <a:endParaRPr lang="en-EG" sz="1600" dirty="0">
              <a:solidFill>
                <a:srgbClr val="000000"/>
              </a:solidFill>
              <a:effectLst/>
              <a:latin typeface="Times New Roman" panose="02020603050405020304" pitchFamily="18" charset="0"/>
              <a:ea typeface="Times New Roman" panose="02020603050405020304" pitchFamily="18" charset="0"/>
            </a:endParaRPr>
          </a:p>
          <a:p>
            <a:r>
              <a:rPr lang="en-US" sz="1600" dirty="0">
                <a:solidFill>
                  <a:srgbClr val="000000"/>
                </a:solidFill>
                <a:effectLst/>
                <a:latin typeface="Times New Roman" panose="02020603050405020304" pitchFamily="18" charset="0"/>
                <a:ea typeface="Times New Roman" panose="02020603050405020304" pitchFamily="18" charset="0"/>
              </a:rPr>
              <a:t>Equivalent units of production = Units transferred to the next department or to finished goods + Equivalent units in ending work in process inventory</a:t>
            </a:r>
            <a:endParaRPr lang="en-EG" sz="1600" dirty="0">
              <a:solidFill>
                <a:srgbClr val="000000"/>
              </a:solidFill>
              <a:effectLst/>
              <a:latin typeface="Times New Roman" panose="02020603050405020304" pitchFamily="18" charset="0"/>
              <a:ea typeface="Times New Roman" panose="02020603050405020304" pitchFamily="18" charset="0"/>
            </a:endParaRPr>
          </a:p>
          <a:p>
            <a:r>
              <a:rPr lang="en-US" sz="1600" dirty="0">
                <a:solidFill>
                  <a:srgbClr val="000000"/>
                </a:solidFill>
                <a:effectLst/>
                <a:latin typeface="Times New Roman" panose="02020603050405020304" pitchFamily="18" charset="0"/>
                <a:ea typeface="Times New Roman" panose="02020603050405020304" pitchFamily="18" charset="0"/>
              </a:rPr>
              <a:t> </a:t>
            </a:r>
            <a:endParaRPr lang="en-EG" sz="1600" dirty="0">
              <a:solidFill>
                <a:srgbClr val="000000"/>
              </a:solidFill>
              <a:effectLst/>
              <a:latin typeface="Times New Roman" panose="02020603050405020304" pitchFamily="18" charset="0"/>
              <a:ea typeface="Times New Roman" panose="02020603050405020304" pitchFamily="18" charset="0"/>
            </a:endParaRPr>
          </a:p>
          <a:p>
            <a:r>
              <a:rPr lang="en-US" sz="1600" dirty="0">
                <a:solidFill>
                  <a:srgbClr val="000000"/>
                </a:solidFill>
                <a:effectLst/>
                <a:latin typeface="Times New Roman" panose="02020603050405020304" pitchFamily="18" charset="0"/>
                <a:ea typeface="Times New Roman" panose="02020603050405020304" pitchFamily="18" charset="0"/>
              </a:rPr>
              <a:t>47,500 = Units transferred to the next department or to finished goods + 10,000 × 75%</a:t>
            </a:r>
            <a:endParaRPr lang="en-EG" sz="1600" dirty="0">
              <a:solidFill>
                <a:srgbClr val="000000"/>
              </a:solidFill>
              <a:effectLst/>
              <a:latin typeface="Times New Roman" panose="02020603050405020304" pitchFamily="18" charset="0"/>
              <a:ea typeface="Times New Roman" panose="02020603050405020304" pitchFamily="18" charset="0"/>
            </a:endParaRPr>
          </a:p>
          <a:p>
            <a:r>
              <a:rPr lang="en-US" sz="1600" dirty="0">
                <a:solidFill>
                  <a:srgbClr val="000000"/>
                </a:solidFill>
                <a:effectLst/>
                <a:latin typeface="Times New Roman" panose="02020603050405020304" pitchFamily="18" charset="0"/>
                <a:ea typeface="Times New Roman" panose="02020603050405020304" pitchFamily="18" charset="0"/>
              </a:rPr>
              <a:t> </a:t>
            </a:r>
            <a:endParaRPr lang="en-EG" sz="1600" dirty="0">
              <a:solidFill>
                <a:srgbClr val="000000"/>
              </a:solidFill>
              <a:effectLst/>
              <a:latin typeface="Times New Roman" panose="02020603050405020304" pitchFamily="18" charset="0"/>
              <a:ea typeface="Times New Roman" panose="02020603050405020304" pitchFamily="18" charset="0"/>
            </a:endParaRPr>
          </a:p>
          <a:p>
            <a:r>
              <a:rPr lang="en-US" sz="1600" dirty="0">
                <a:solidFill>
                  <a:srgbClr val="000000"/>
                </a:solidFill>
                <a:effectLst/>
                <a:latin typeface="Times New Roman" panose="02020603050405020304" pitchFamily="18" charset="0"/>
                <a:ea typeface="Times New Roman" panose="02020603050405020304" pitchFamily="18" charset="0"/>
              </a:rPr>
              <a:t>Units transferred to the next department or to finished goods = 47,500 − 10,000 × 75% = 40,000</a:t>
            </a:r>
            <a:endParaRPr lang="en-EG" sz="1600" dirty="0">
              <a:solidFill>
                <a:srgbClr val="000000"/>
              </a:solidFill>
              <a:effectLst/>
              <a:latin typeface="Times New Roman" panose="02020603050405020304" pitchFamily="18" charset="0"/>
              <a:ea typeface="Times New Roman" panose="02020603050405020304" pitchFamily="18" charset="0"/>
            </a:endParaRPr>
          </a:p>
          <a:p>
            <a:r>
              <a:rPr lang="en-US" sz="1600" dirty="0">
                <a:solidFill>
                  <a:srgbClr val="000000"/>
                </a:solidFill>
                <a:effectLst/>
                <a:latin typeface="Times New Roman" panose="02020603050405020304" pitchFamily="18" charset="0"/>
                <a:ea typeface="Times New Roman" panose="02020603050405020304" pitchFamily="18" charset="0"/>
              </a:rPr>
              <a:t> </a:t>
            </a:r>
            <a:endParaRPr lang="en-EG" sz="1600" dirty="0">
              <a:solidFill>
                <a:srgbClr val="000000"/>
              </a:solidFill>
              <a:effectLst/>
              <a:latin typeface="Times New Roman" panose="02020603050405020304" pitchFamily="18" charset="0"/>
              <a:ea typeface="Times New Roman" panose="02020603050405020304" pitchFamily="18" charset="0"/>
            </a:endParaRPr>
          </a:p>
          <a:p>
            <a:r>
              <a:rPr lang="en-US" sz="1600" dirty="0">
                <a:solidFill>
                  <a:srgbClr val="000000"/>
                </a:solidFill>
                <a:effectLst/>
                <a:latin typeface="Times New Roman" panose="02020603050405020304" pitchFamily="18" charset="0"/>
                <a:ea typeface="Times New Roman" panose="02020603050405020304" pitchFamily="18" charset="0"/>
              </a:rPr>
              <a:t>Units in beginning work in process inventory + Units started into production or transferred in = Units in ending work in process inventory + Units completed and transferred out</a:t>
            </a:r>
            <a:endParaRPr lang="en-EG" sz="1600" dirty="0">
              <a:solidFill>
                <a:srgbClr val="000000"/>
              </a:solidFill>
              <a:effectLst/>
              <a:latin typeface="Times New Roman" panose="02020603050405020304" pitchFamily="18" charset="0"/>
              <a:ea typeface="Times New Roman" panose="02020603050405020304" pitchFamily="18" charset="0"/>
            </a:endParaRPr>
          </a:p>
          <a:p>
            <a:r>
              <a:rPr lang="en-US" sz="1600" dirty="0">
                <a:solidFill>
                  <a:srgbClr val="000000"/>
                </a:solidFill>
                <a:effectLst/>
                <a:latin typeface="Times New Roman" panose="02020603050405020304" pitchFamily="18" charset="0"/>
                <a:ea typeface="Times New Roman" panose="02020603050405020304" pitchFamily="18" charset="0"/>
              </a:rPr>
              <a:t> </a:t>
            </a:r>
            <a:endParaRPr lang="en-EG" sz="1600" dirty="0">
              <a:solidFill>
                <a:srgbClr val="000000"/>
              </a:solidFill>
              <a:effectLst/>
              <a:latin typeface="Times New Roman" panose="02020603050405020304" pitchFamily="18" charset="0"/>
              <a:ea typeface="Times New Roman" panose="02020603050405020304" pitchFamily="18" charset="0"/>
            </a:endParaRPr>
          </a:p>
          <a:p>
            <a:r>
              <a:rPr lang="en-US" sz="1600" dirty="0">
                <a:solidFill>
                  <a:srgbClr val="000000"/>
                </a:solidFill>
                <a:effectLst/>
                <a:latin typeface="Times New Roman" panose="02020603050405020304" pitchFamily="18" charset="0"/>
                <a:ea typeface="Times New Roman" panose="02020603050405020304" pitchFamily="18" charset="0"/>
              </a:rPr>
              <a:t>15,000 + Units started into production or transferred in = 10,000 + 40,000</a:t>
            </a:r>
            <a:endParaRPr lang="en-EG" sz="1600" dirty="0">
              <a:solidFill>
                <a:srgbClr val="000000"/>
              </a:solidFill>
              <a:effectLst/>
              <a:latin typeface="Times New Roman" panose="02020603050405020304" pitchFamily="18" charset="0"/>
              <a:ea typeface="Times New Roman" panose="02020603050405020304" pitchFamily="18" charset="0"/>
            </a:endParaRPr>
          </a:p>
          <a:p>
            <a:r>
              <a:rPr lang="en-US" sz="1600" dirty="0">
                <a:solidFill>
                  <a:srgbClr val="000000"/>
                </a:solidFill>
                <a:effectLst/>
                <a:latin typeface="Times New Roman" panose="02020603050405020304" pitchFamily="18" charset="0"/>
                <a:ea typeface="Times New Roman" panose="02020603050405020304" pitchFamily="18" charset="0"/>
              </a:rPr>
              <a:t> </a:t>
            </a:r>
            <a:endParaRPr lang="en-EG" sz="1600" dirty="0">
              <a:solidFill>
                <a:srgbClr val="000000"/>
              </a:solidFill>
              <a:effectLst/>
              <a:latin typeface="Times New Roman" panose="02020603050405020304" pitchFamily="18" charset="0"/>
              <a:ea typeface="Times New Roman" panose="02020603050405020304" pitchFamily="18" charset="0"/>
            </a:endParaRPr>
          </a:p>
          <a:p>
            <a:r>
              <a:rPr lang="en-US" sz="1600" dirty="0">
                <a:solidFill>
                  <a:srgbClr val="000000"/>
                </a:solidFill>
                <a:effectLst/>
                <a:latin typeface="Times New Roman" panose="02020603050405020304" pitchFamily="18" charset="0"/>
                <a:ea typeface="Times New Roman" panose="02020603050405020304" pitchFamily="18" charset="0"/>
              </a:rPr>
              <a:t>Units started into production or transferred in = 10,000 + 40,000 – 15,000 = 35,000</a:t>
            </a:r>
            <a:endParaRPr lang="en-EG" sz="1600" dirty="0">
              <a:solidFill>
                <a:srgbClr val="0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6907491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392</TotalTime>
  <Words>2266</Words>
  <Application>Microsoft Macintosh PowerPoint</Application>
  <PresentationFormat>Widescreen</PresentationFormat>
  <Paragraphs>327</Paragraphs>
  <Slides>50</Slides>
  <Notes>3</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50</vt:i4>
      </vt:variant>
    </vt:vector>
  </HeadingPairs>
  <TitlesOfParts>
    <vt:vector size="59" baseType="lpstr">
      <vt:lpstr>Arial</vt:lpstr>
      <vt:lpstr>Calibri</vt:lpstr>
      <vt:lpstr>Calibri Light</vt:lpstr>
      <vt:lpstr>Tajawal ExtraBold</vt:lpstr>
      <vt:lpstr>Tajawal Medium</vt:lpstr>
      <vt:lpstr>Times</vt:lpstr>
      <vt:lpstr>Times New Roman</vt:lpstr>
      <vt:lpstr>Office Theme</vt:lpstr>
      <vt:lpstr>Worksheet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Sarah Abdullah</cp:lastModifiedBy>
  <cp:revision>12</cp:revision>
  <dcterms:created xsi:type="dcterms:W3CDTF">2023-04-29T09:08:23Z</dcterms:created>
  <dcterms:modified xsi:type="dcterms:W3CDTF">2023-06-07T19:41:55Z</dcterms:modified>
</cp:coreProperties>
</file>