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9"/>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548" r:id="rId22"/>
    <p:sldId id="549" r:id="rId23"/>
    <p:sldId id="559" r:id="rId24"/>
    <p:sldId id="550" r:id="rId25"/>
    <p:sldId id="551" r:id="rId26"/>
    <p:sldId id="552" r:id="rId27"/>
    <p:sldId id="553" r:id="rId28"/>
    <p:sldId id="554" r:id="rId29"/>
    <p:sldId id="555" r:id="rId30"/>
    <p:sldId id="556" r:id="rId31"/>
    <p:sldId id="557" r:id="rId32"/>
    <p:sldId id="493" r:id="rId33"/>
    <p:sldId id="560" r:id="rId34"/>
    <p:sldId id="561" r:id="rId35"/>
    <p:sldId id="494" r:id="rId36"/>
    <p:sldId id="495" r:id="rId37"/>
    <p:sldId id="496" r:id="rId38"/>
    <p:sldId id="497" r:id="rId39"/>
    <p:sldId id="525" r:id="rId40"/>
    <p:sldId id="534" r:id="rId41"/>
    <p:sldId id="535" r:id="rId42"/>
    <p:sldId id="498" r:id="rId43"/>
    <p:sldId id="546" r:id="rId44"/>
    <p:sldId id="529" r:id="rId45"/>
    <p:sldId id="532" r:id="rId46"/>
    <p:sldId id="558" r:id="rId47"/>
    <p:sldId id="53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548"/>
            <p14:sldId id="549"/>
            <p14:sldId id="559"/>
            <p14:sldId id="550"/>
            <p14:sldId id="551"/>
            <p14:sldId id="552"/>
            <p14:sldId id="553"/>
            <p14:sldId id="554"/>
            <p14:sldId id="555"/>
            <p14:sldId id="556"/>
            <p14:sldId id="557"/>
            <p14:sldId id="493"/>
            <p14:sldId id="560"/>
            <p14:sldId id="561"/>
            <p14:sldId id="494"/>
            <p14:sldId id="495"/>
            <p14:sldId id="496"/>
            <p14:sldId id="497"/>
            <p14:sldId id="525"/>
            <p14:sldId id="534"/>
            <p14:sldId id="535"/>
            <p14:sldId id="498"/>
            <p14:sldId id="546"/>
            <p14:sldId id="529"/>
          </p14:sldIdLst>
        </p14:section>
        <p14:section name="Untitled Section" id="{2F6AD2C2-46A9-4BC4-94FF-3A698A8E8EFB}">
          <p14:sldIdLst>
            <p14:sldId id="532"/>
            <p14:sldId id="558"/>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91" autoAdjust="0"/>
    <p:restoredTop sz="93738" autoAdjust="0"/>
  </p:normalViewPr>
  <p:slideViewPr>
    <p:cSldViewPr snapToGrid="0">
      <p:cViewPr varScale="1">
        <p:scale>
          <a:sx n="63" d="100"/>
          <a:sy n="63" d="100"/>
        </p:scale>
        <p:origin x="76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011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6242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681664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94381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37586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31389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9510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675342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68818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3689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10/23/2024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32.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5</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5</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2354491"/>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تم استعراض كيفية صياغة العنوان  الجيد للبحوث والرسائل العلمية، والتعريف بمصادر تحديد واختيار العنوان، وتحديد العلاقة بين العنوان ومناهج البحث العلمي، ومساعدة الطلاب على كيفية كتابة مقدمة البحث،ومساعدتهم أيضا على كيفية الصياغة الجيدة لمشكلة البحث.</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05</a:t>
            </a:r>
          </a:p>
          <a:p>
            <a:pPr algn="ct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7730" y="4884389"/>
            <a:ext cx="5527353" cy="1061829"/>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استعراض أهمية الدراسة وأهداف الدراسة والقواعد الرئيسية لصياغة الهدف وخصائص أهداف البحث العلمي وشروط صياغة الأهداف في البحث العلمي وفروض البحث. </a:t>
            </a: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982250"/>
            <a:ext cx="8417320" cy="3139321"/>
          </a:xfrm>
          <a:prstGeom prst="rect">
            <a:avLst/>
          </a:prstGeom>
          <a:noFill/>
        </p:spPr>
        <p:txBody>
          <a:bodyPr wrap="square" rtlCol="0">
            <a:spAutoFit/>
          </a:bodyPr>
          <a:lstStyle/>
          <a:p>
            <a:pPr algn="justLow" rtl="1">
              <a:lnSpc>
                <a:spcPct val="150000"/>
              </a:lnSpc>
            </a:pPr>
            <a:r>
              <a:rPr lang="ar-EG" sz="2000" dirty="0">
                <a:latin typeface="Alexandria" charset="0"/>
                <a:cs typeface="Alexandria" charset="0"/>
              </a:rPr>
              <a:t>تهدف المحاضرة الى استعراض النقاط التالية:-</a:t>
            </a:r>
          </a:p>
          <a:p>
            <a:pPr marL="285750" indent="-285750" algn="justLow" rtl="1">
              <a:lnSpc>
                <a:spcPct val="150000"/>
              </a:lnSpc>
              <a:buFontTx/>
              <a:buChar char="-"/>
            </a:pPr>
            <a:r>
              <a:rPr lang="ar-EG" sz="1400" dirty="0">
                <a:latin typeface="Alexandria" charset="0"/>
                <a:cs typeface="Alexandria" charset="0"/>
              </a:rPr>
              <a:t>أهمية الدراسة</a:t>
            </a:r>
          </a:p>
          <a:p>
            <a:pPr marL="342900" indent="-342900" algn="justLow" rtl="1">
              <a:lnSpc>
                <a:spcPct val="150000"/>
              </a:lnSpc>
              <a:buFontTx/>
              <a:buChar char="-"/>
            </a:pPr>
            <a:r>
              <a:rPr lang="ar-EG" sz="1400" dirty="0">
                <a:latin typeface="Alexandria" charset="0"/>
                <a:cs typeface="Alexandria" charset="0"/>
              </a:rPr>
              <a:t>أهداف الدراسة</a:t>
            </a:r>
          </a:p>
          <a:p>
            <a:pPr marL="342900" indent="-342900" algn="justLow" rtl="1">
              <a:lnSpc>
                <a:spcPct val="150000"/>
              </a:lnSpc>
              <a:buFontTx/>
              <a:buChar char="-"/>
            </a:pPr>
            <a:r>
              <a:rPr lang="ar-EG" sz="1400" dirty="0">
                <a:latin typeface="Alexandria" charset="0"/>
                <a:cs typeface="Alexandria" charset="0"/>
              </a:rPr>
              <a:t>القواعد الرئيسية لصياغة الهدف</a:t>
            </a:r>
          </a:p>
          <a:p>
            <a:pPr marL="342900" indent="-342900" algn="justLow" rtl="1">
              <a:lnSpc>
                <a:spcPct val="150000"/>
              </a:lnSpc>
              <a:buFontTx/>
              <a:buChar char="-"/>
            </a:pPr>
            <a:r>
              <a:rPr lang="ar-EG" sz="1400" dirty="0">
                <a:latin typeface="Alexandria" charset="0"/>
                <a:cs typeface="Alexandria" charset="0"/>
              </a:rPr>
              <a:t>خصائص أهداف البحث العلمي</a:t>
            </a:r>
          </a:p>
          <a:p>
            <a:pPr marL="342900" indent="-342900" algn="justLow" rtl="1">
              <a:lnSpc>
                <a:spcPct val="150000"/>
              </a:lnSpc>
              <a:buFontTx/>
              <a:buChar char="-"/>
            </a:pPr>
            <a:r>
              <a:rPr lang="ar-EG" sz="1400" dirty="0">
                <a:latin typeface="Alexandria" charset="0"/>
                <a:cs typeface="Alexandria" charset="0"/>
              </a:rPr>
              <a:t>شروط صياغة الأهداف في البحث العلمي</a:t>
            </a:r>
          </a:p>
          <a:p>
            <a:pPr marL="342900" indent="-342900" algn="justLow" rtl="1">
              <a:lnSpc>
                <a:spcPct val="150000"/>
              </a:lnSpc>
              <a:buFontTx/>
              <a:buChar char="-"/>
            </a:pPr>
            <a:r>
              <a:rPr lang="ar-EG" sz="1400" dirty="0">
                <a:latin typeface="Alexandria" charset="0"/>
                <a:cs typeface="Alexandria" charset="0"/>
              </a:rPr>
              <a:t>فروض البحث</a:t>
            </a:r>
          </a:p>
          <a:p>
            <a:pPr marL="342900" indent="-342900" algn="justLow" rtl="1">
              <a:lnSpc>
                <a:spcPct val="150000"/>
              </a:lnSpc>
              <a:buFontTx/>
              <a:buChar char="-"/>
            </a:pPr>
            <a:r>
              <a:rPr lang="ar-EG" sz="1400" dirty="0">
                <a:latin typeface="Alexandria" charset="0"/>
                <a:cs typeface="Alexandria" charset="0"/>
              </a:rPr>
              <a:t>مصادر اشتقاق الفرضيات</a:t>
            </a:r>
          </a:p>
          <a:p>
            <a:pPr marL="342900" indent="-342900" algn="justLow" rtl="1">
              <a:lnSpc>
                <a:spcPct val="150000"/>
              </a:lnSpc>
              <a:buFontTx/>
              <a:buChar char="-"/>
            </a:pPr>
            <a:r>
              <a:rPr lang="ar-EG" sz="1400" dirty="0">
                <a:latin typeface="Alexandria" charset="0"/>
                <a:cs typeface="Alexandria" charset="0"/>
              </a:rPr>
              <a:t>فوائد الفرضيات</a:t>
            </a:r>
            <a:endParaRPr lang="ar-EG" sz="20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938992"/>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a:p>
            <a:pPr algn="ct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082319"/>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أهمية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أهداف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القواعد الرئيسية لصياغة الهدف</a:t>
            </a:r>
          </a:p>
          <a:p>
            <a:pPr marL="342900" lvl="0" indent="-342900" algn="justLow" rtl="1">
              <a:lnSpc>
                <a:spcPct val="150000"/>
              </a:lnSpc>
              <a:buFontTx/>
              <a:buChar char="-"/>
            </a:pPr>
            <a:r>
              <a:rPr lang="ar-EG" sz="1400" dirty="0">
                <a:solidFill>
                  <a:prstClr val="black"/>
                </a:solidFill>
                <a:latin typeface="Alexandria" charset="0"/>
                <a:cs typeface="Alexandria" charset="0"/>
              </a:rPr>
              <a:t>خصائص أهداف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شروط صياغة الأهداف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فروض البحث</a:t>
            </a:r>
          </a:p>
          <a:p>
            <a:pPr marL="342900" lvl="0" indent="-342900" algn="justLow" rtl="1">
              <a:lnSpc>
                <a:spcPct val="150000"/>
              </a:lnSpc>
              <a:buFontTx/>
              <a:buChar char="-"/>
            </a:pPr>
            <a:r>
              <a:rPr lang="ar-EG" sz="1400" dirty="0">
                <a:solidFill>
                  <a:prstClr val="black"/>
                </a:solidFill>
                <a:latin typeface="Alexandria" charset="0"/>
                <a:cs typeface="Alexandria" charset="0"/>
              </a:rPr>
              <a:t>مصادر اشتقاق الفرضيات</a:t>
            </a:r>
          </a:p>
          <a:p>
            <a:pPr marL="342900" lvl="0" indent="-342900" algn="justLow" rtl="1">
              <a:lnSpc>
                <a:spcPct val="150000"/>
              </a:lnSpc>
              <a:buFontTx/>
              <a:buChar char="-"/>
            </a:pPr>
            <a:r>
              <a:rPr lang="ar-EG" sz="1400">
                <a:solidFill>
                  <a:prstClr val="black"/>
                </a:solidFill>
                <a:latin typeface="Alexandria" charset="0"/>
                <a:cs typeface="Alexandria" charset="0"/>
              </a:rPr>
              <a:t>فوائد الفرضيات</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58964" y="98242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أهمية الدراسة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370784"/>
            <a:ext cx="8417320" cy="6601807"/>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تعبر مشكلة الدراسة وفروضها وأهدافها وأهميتها عن أهمية الدراسة بصورة ضمنية، غير أنه لابد أن يفرد جزء خاص في الخطة، يخصص لأهمية الدراسة بشكل خاص، وأسباب اختيار الموضوع .</a:t>
            </a:r>
          </a:p>
          <a:p>
            <a:pPr algn="r" rtl="1">
              <a:lnSpc>
                <a:spcPct val="150000"/>
              </a:lnSpc>
            </a:pPr>
            <a:r>
              <a:rPr lang="ar-EG" sz="1400" dirty="0">
                <a:latin typeface="Alexandria" charset="0"/>
                <a:cs typeface="Alexandria" charset="0"/>
              </a:rPr>
              <a:t>ويحدد الباحث في هذا الجزء المبررات والدواعي العلمية والعملية التي دعته الى إجراء البحث، وكذا الأثر الذي سينتج عنه سواء نظريا ام  عمليا.</a:t>
            </a:r>
          </a:p>
          <a:p>
            <a:pPr algn="r" rtl="1">
              <a:lnSpc>
                <a:spcPct val="150000"/>
              </a:lnSpc>
            </a:pPr>
            <a:r>
              <a:rPr lang="ar-EG" sz="1400" dirty="0">
                <a:latin typeface="Alexandria" charset="0"/>
                <a:cs typeface="Alexandria" charset="0"/>
              </a:rPr>
              <a:t>وكيف سيسهم في حل المشكلة التي تمثل موضوع البحث، وما الإضافة التي سيضيفها الى الإنتاج الفكري في المجال الذي ينتمي اليه الباحث.</a:t>
            </a:r>
          </a:p>
          <a:p>
            <a:pPr algn="r" rtl="1">
              <a:lnSpc>
                <a:spcPct val="150000"/>
              </a:lnSpc>
            </a:pPr>
            <a:r>
              <a:rPr lang="ar-EG" sz="1400" dirty="0">
                <a:latin typeface="Alexandria" charset="0"/>
                <a:cs typeface="Alexandria" charset="0"/>
              </a:rPr>
              <a:t>وكذلك تظهر أهمية الموضوع من خلال البيانات الأولية التي استخدمها الباحث، أو من خلال آلية تحليل البيانات الثانوية أو الأولية. وعلى كل حال لابد من اقناع الجهات المشرفة على الدراسة بأهمية موضوعها، سواء كانت تلك الجهات المشرف ام الممول أم الجامعة أو ما شابه. وأهمية الدراسة قد تكون للباحث نفسه أو للجامعة او للجهة الممولة، أو للمجتمع، او للدولة أو للعالم بأسره، بحسب طبيعة البحث وأهدافه.</a:t>
            </a:r>
          </a:p>
          <a:p>
            <a:pPr algn="r" rtl="1">
              <a:lnSpc>
                <a:spcPct val="150000"/>
              </a:lnSpc>
            </a:pPr>
            <a:r>
              <a:rPr lang="ar-EG" sz="1400" b="1" dirty="0">
                <a:solidFill>
                  <a:srgbClr val="FF0000"/>
                </a:solidFill>
                <a:latin typeface="Alexandria" charset="0"/>
                <a:cs typeface="Alexandria" charset="0"/>
              </a:rPr>
              <a:t>وتحديدا ينبغي أن يوفر هذا الجزء الإجابة على الأسئلة الاتية:-</a:t>
            </a:r>
          </a:p>
          <a:p>
            <a:pPr marL="285750" indent="-285750" algn="r" rtl="1">
              <a:lnSpc>
                <a:spcPct val="150000"/>
              </a:lnSpc>
              <a:buFont typeface="Wingdings" pitchFamily="2" charset="2"/>
              <a:buChar char="q"/>
            </a:pPr>
            <a:r>
              <a:rPr lang="ar-EG" sz="1400" dirty="0">
                <a:latin typeface="Alexandria" charset="0"/>
                <a:cs typeface="Alexandria" charset="0"/>
              </a:rPr>
              <a:t>ما أهمية البحث الذي يقوم به مقارنة بالموضوعات الأخرى؟</a:t>
            </a:r>
          </a:p>
          <a:p>
            <a:pPr marL="285750" indent="-285750" algn="r" rtl="1">
              <a:lnSpc>
                <a:spcPct val="150000"/>
              </a:lnSpc>
              <a:buFont typeface="Wingdings" pitchFamily="2" charset="2"/>
              <a:buChar char="q"/>
            </a:pPr>
            <a:r>
              <a:rPr lang="ar-EG" sz="1400" dirty="0">
                <a:latin typeface="Alexandria" charset="0"/>
                <a:cs typeface="Alexandria" charset="0"/>
              </a:rPr>
              <a:t>ما الإضافة التي يمثلها للإنتاج الفكري، كأن تسد نقصا أو تصحح نظرية أو تتحقق من نتائج بحوث سابقة، او يكون الموضوع جديدا ولم يتطرق اليه أحد من قبل؟</a:t>
            </a:r>
          </a:p>
          <a:p>
            <a:pPr marL="285750" indent="-285750" algn="r" rtl="1">
              <a:lnSpc>
                <a:spcPct val="150000"/>
              </a:lnSpc>
              <a:buFont typeface="Wingdings" pitchFamily="2" charset="2"/>
              <a:buChar char="q"/>
            </a:pPr>
            <a:r>
              <a:rPr lang="ar-EG" sz="1400" dirty="0">
                <a:latin typeface="Alexandria" charset="0"/>
                <a:cs typeface="Alexandria" charset="0"/>
              </a:rPr>
              <a:t>كيف يمكن تطبيق نتائج البحث؟</a:t>
            </a:r>
          </a:p>
          <a:p>
            <a:pPr marL="285750" indent="-285750" algn="r" rtl="1">
              <a:lnSpc>
                <a:spcPct val="150000"/>
              </a:lnSpc>
              <a:buFont typeface="Wingdings" pitchFamily="2" charset="2"/>
              <a:buChar char="q"/>
            </a:pPr>
            <a:r>
              <a:rPr lang="ar-EG" sz="1400" dirty="0">
                <a:latin typeface="Alexandria" charset="0"/>
                <a:cs typeface="Alexandria" charset="0"/>
              </a:rPr>
              <a:t>ما الفائدة التطبيقية للدراسة؟</a:t>
            </a:r>
          </a:p>
          <a:p>
            <a:pPr marL="285750" indent="-285750" algn="r" rtl="1">
              <a:lnSpc>
                <a:spcPct val="150000"/>
              </a:lnSpc>
              <a:buFont typeface="Wingdings" pitchFamily="2" charset="2"/>
              <a:buChar char="q"/>
            </a:pPr>
            <a:r>
              <a:rPr lang="ar-EG" sz="1400" dirty="0">
                <a:latin typeface="Alexandria" charset="0"/>
                <a:cs typeface="Alexandria" charset="0"/>
              </a:rPr>
              <a:t>ما المجالات الجديدة التي يسهم بها البحث سواء للباحث نفسه ام للباحثين الاخرين؟</a:t>
            </a:r>
          </a:p>
          <a:p>
            <a:pPr marL="285750" indent="-285750" algn="r" rtl="1">
              <a:lnSpc>
                <a:spcPct val="150000"/>
              </a:lnSpc>
              <a:buFont typeface="Wingdings" pitchFamily="2" charset="2"/>
              <a:buChar char="q"/>
            </a:pPr>
            <a:r>
              <a:rPr lang="ar-EG" sz="1400" dirty="0">
                <a:latin typeface="Alexandria" charset="0"/>
                <a:cs typeface="Alexandria" charset="0"/>
              </a:rPr>
              <a:t>ما الجهات التي يمكنها الاستفادة من نتائج البحث؟</a:t>
            </a:r>
          </a:p>
          <a:p>
            <a:pPr algn="r" rtl="1">
              <a:lnSpc>
                <a:spcPct val="150000"/>
              </a:lnSpc>
            </a:pPr>
            <a:endParaRPr lang="ar-EG" sz="1400" dirty="0">
              <a:latin typeface="Alexandria" charset="0"/>
              <a:cs typeface="Alexandria" charset="0"/>
            </a:endParaRPr>
          </a:p>
          <a:p>
            <a:pPr algn="r" rtl="1">
              <a:lnSpc>
                <a:spcPct val="150000"/>
              </a:lnSpc>
            </a:pPr>
            <a:endParaRPr lang="ar-EG" sz="1400" dirty="0">
              <a:latin typeface="Alexandria" charset="0"/>
              <a:cs typeface="Alexandria" charset="0"/>
            </a:endParaRPr>
          </a:p>
          <a:p>
            <a:pPr algn="r" rtl="1">
              <a:lnSpc>
                <a:spcPct val="150000"/>
              </a:lnSpc>
            </a:pPr>
            <a:endParaRPr lang="ar-EG" sz="1400" dirty="0">
              <a:latin typeface="Alexandria" charset="0"/>
              <a:cs typeface="Alexandria" charset="0"/>
            </a:endParaRPr>
          </a:p>
          <a:p>
            <a:pPr algn="r" rtl="1">
              <a:lnSpc>
                <a:spcPct val="150000"/>
              </a:lnSpc>
            </a:pPr>
            <a:endParaRPr lang="ar-EG" sz="1400" dirty="0">
              <a:latin typeface="Alexandria" charset="0"/>
              <a:cs typeface="Alexandria" charset="0"/>
            </a:endParaRPr>
          </a:p>
          <a:p>
            <a:pPr algn="r"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1942700"/>
            <a:ext cx="7230212" cy="5401479"/>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وينبغي على الباحث التعبير عن أهمية دراسته في عبارات مقنعة، وتبرز أهمية الدراسة عادة في جانبين أساسيين، هما:-</a:t>
            </a:r>
          </a:p>
          <a:p>
            <a:pPr marL="285750" indent="-285750" algn="justLow" rtl="1">
              <a:lnSpc>
                <a:spcPct val="150000"/>
              </a:lnSpc>
              <a:buFont typeface="Wingdings" pitchFamily="2" charset="2"/>
              <a:buChar char="v"/>
            </a:pPr>
            <a:r>
              <a:rPr lang="ar-EG" sz="1400" dirty="0">
                <a:ln w="0"/>
                <a:latin typeface="Alexandria" charset="0"/>
                <a:cs typeface="Simplified Arabic" panose="02020603050405020304" pitchFamily="18" charset="-78"/>
              </a:rPr>
              <a:t>ما الأهمية النظرية للدراسة، وكيف ستسهم في حل المشكلات الخلافية النظرية، وماذا ستضيف من حقائق ومعلومات جديدة الى المعرفة في حقل الاختصاص. </a:t>
            </a:r>
          </a:p>
          <a:p>
            <a:pPr marL="285750" indent="-285750" algn="justLow" rtl="1">
              <a:lnSpc>
                <a:spcPct val="150000"/>
              </a:lnSpc>
              <a:buFont typeface="Wingdings" pitchFamily="2" charset="2"/>
              <a:buChar char="v"/>
            </a:pPr>
            <a:r>
              <a:rPr lang="ar-EG" sz="1400" dirty="0">
                <a:ln w="0"/>
                <a:latin typeface="Alexandria" charset="0"/>
                <a:cs typeface="Simplified Arabic" panose="02020603050405020304" pitchFamily="18" charset="-78"/>
              </a:rPr>
              <a:t>ما الأهمية التطبيقية للدراسة؟</a:t>
            </a:r>
          </a:p>
          <a:p>
            <a:pPr algn="justLow" rtl="1">
              <a:lnSpc>
                <a:spcPct val="150000"/>
              </a:lnSpc>
            </a:pPr>
            <a:r>
              <a:rPr lang="ar-EG" sz="2000" b="1" dirty="0">
                <a:ln w="0"/>
                <a:solidFill>
                  <a:srgbClr val="00AEEF"/>
                </a:solidFill>
                <a:latin typeface="Alexandria" charset="0"/>
                <a:cs typeface="Simplified Arabic" panose="02020603050405020304" pitchFamily="18" charset="-78"/>
              </a:rPr>
              <a:t>طرق صياغة أهمية الدراسة</a:t>
            </a:r>
          </a:p>
          <a:p>
            <a:pPr algn="justLow" rtl="1">
              <a:lnSpc>
                <a:spcPct val="150000"/>
              </a:lnSpc>
            </a:pPr>
            <a:r>
              <a:rPr lang="ar-EG" sz="1400" dirty="0">
                <a:ln w="0"/>
                <a:latin typeface="Alexandria" charset="0"/>
                <a:cs typeface="Simplified Arabic" panose="02020603050405020304" pitchFamily="18" charset="-78"/>
              </a:rPr>
              <a:t>تتعدد الطرق والأساليب التي تصاغ بها أهمية الدراسة، وان كانت جميعها تدور حول محورين أساسيين:</a:t>
            </a:r>
          </a:p>
          <a:p>
            <a:pPr marL="285750" indent="-285750" algn="justLow" rtl="1">
              <a:lnSpc>
                <a:spcPct val="150000"/>
              </a:lnSpc>
              <a:buFont typeface="Wingdings" pitchFamily="2" charset="2"/>
              <a:buChar char="q"/>
            </a:pPr>
            <a:r>
              <a:rPr lang="ar-EG" sz="1400" dirty="0">
                <a:ln w="0"/>
                <a:latin typeface="Alexandria" charset="0"/>
                <a:cs typeface="Simplified Arabic" panose="02020603050405020304" pitchFamily="18" charset="-78"/>
              </a:rPr>
              <a:t>أهمية البحث من الناحية العلمية ( الأكاديمية): أي ما الذي سيضيفه البحث الى الجانب العلمي.</a:t>
            </a:r>
          </a:p>
          <a:p>
            <a:pPr marL="285750" indent="-285750" algn="justLow" rtl="1">
              <a:lnSpc>
                <a:spcPct val="150000"/>
              </a:lnSpc>
              <a:buFont typeface="Wingdings" pitchFamily="2" charset="2"/>
              <a:buChar char="q"/>
            </a:pPr>
            <a:r>
              <a:rPr lang="ar-EG" sz="1400" dirty="0">
                <a:ln w="0"/>
                <a:latin typeface="Alexandria" charset="0"/>
                <a:cs typeface="Simplified Arabic" panose="02020603050405020304" pitchFamily="18" charset="-78"/>
              </a:rPr>
              <a:t>أهمية البحث من الناحية العملية ( التطبيقية): وينبغي على الباحث فيها الإجابة على التساؤل التالي: هل المشكلة التي نحن بصدد حلها، ستفيد المؤسسة التي نعمل فيها، وهل ستكون مفيدة للمجتمع ام لا.</a:t>
            </a:r>
          </a:p>
          <a:p>
            <a:pPr algn="justLow" rtl="1">
              <a:lnSpc>
                <a:spcPct val="150000"/>
              </a:lnSpc>
            </a:pPr>
            <a:r>
              <a:rPr lang="ar-EG" sz="1400" dirty="0">
                <a:ln w="0"/>
                <a:latin typeface="Alexandria" charset="0"/>
                <a:cs typeface="Simplified Arabic" panose="02020603050405020304" pitchFamily="18" charset="-78"/>
              </a:rPr>
              <a:t>في بحث بعنوان:</a:t>
            </a:r>
          </a:p>
          <a:p>
            <a:pPr algn="justLow" rtl="1">
              <a:lnSpc>
                <a:spcPct val="150000"/>
              </a:lnSpc>
            </a:pPr>
            <a:r>
              <a:rPr lang="ar-EG" sz="1400" dirty="0">
                <a:ln w="0"/>
                <a:latin typeface="Alexandria" charset="0"/>
                <a:cs typeface="Simplified Arabic" panose="02020603050405020304" pitchFamily="18" charset="-78"/>
              </a:rPr>
              <a:t>« أهمية العوامل المؤثرة على مستوى النضج القيادي للإدارة في الشركات الصناعية السعودية»</a:t>
            </a:r>
          </a:p>
          <a:p>
            <a:pPr algn="justLow" rtl="1">
              <a:lnSpc>
                <a:spcPct val="150000"/>
              </a:lnSpc>
            </a:pPr>
            <a:r>
              <a:rPr lang="ar-EG" sz="1400" dirty="0">
                <a:ln w="0"/>
                <a:latin typeface="Alexandria" charset="0"/>
                <a:cs typeface="Simplified Arabic" panose="02020603050405020304" pitchFamily="18" charset="-78"/>
              </a:rPr>
              <a:t>حدد الباحث مشكلة بحثه على النحو التالي:</a:t>
            </a:r>
          </a:p>
          <a:p>
            <a:pPr algn="justLow" rtl="1">
              <a:lnSpc>
                <a:spcPct val="150000"/>
              </a:lnSpc>
            </a:pPr>
            <a:r>
              <a:rPr lang="ar-EG" sz="1400" dirty="0">
                <a:ln w="0"/>
                <a:latin typeface="Alexandria" charset="0"/>
                <a:cs typeface="Simplified Arabic" panose="02020603050405020304" pitchFamily="18" charset="-78"/>
              </a:rPr>
              <a:t>« ما هو مدى استمرار ومرونة النمط القيادي المستخدم وإمكانية تطويره من جانب المديرين عند القيام بعمليات التوجيه الإداري؟»</a:t>
            </a: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6812924" y="1395594"/>
            <a:ext cx="2637110" cy="369332"/>
          </a:xfrm>
          <a:prstGeom prst="rect">
            <a:avLst/>
          </a:prstGeom>
          <a:noFill/>
        </p:spPr>
        <p:txBody>
          <a:bodyPr wrap="square" rtlCol="1">
            <a:spAutoFit/>
          </a:bodyPr>
          <a:lstStyle/>
          <a:p>
            <a:pPr algn="ctr" rtl="1"/>
            <a:r>
              <a:rPr lang="ar-EG" b="1" dirty="0">
                <a:solidFill>
                  <a:srgbClr val="00AEEF"/>
                </a:solidFill>
              </a:rPr>
              <a:t>تابع أهمية الدراسة</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3970318"/>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 ثم صاغ  الباحث أهمية بحثه على النحو الاتي</a:t>
            </a:r>
            <a:r>
              <a:rPr lang="ar-EG" sz="1400" dirty="0">
                <a:solidFill>
                  <a:srgbClr val="2D3956"/>
                </a:solidFill>
                <a:latin typeface="Alexandria" charset="0"/>
                <a:cs typeface="Alexandria" charset="0"/>
              </a:rPr>
              <a:t>:</a:t>
            </a:r>
          </a:p>
          <a:p>
            <a:pPr algn="justLow" rtl="1">
              <a:lnSpc>
                <a:spcPct val="150000"/>
              </a:lnSpc>
            </a:pPr>
            <a:r>
              <a:rPr lang="ar-EG" sz="1400" b="1" dirty="0">
                <a:solidFill>
                  <a:srgbClr val="F58221"/>
                </a:solidFill>
                <a:latin typeface="Alexandria" charset="0"/>
                <a:cs typeface="Alexandria" charset="0"/>
              </a:rPr>
              <a:t>أ- من الناحية العلمية:</a:t>
            </a:r>
          </a:p>
          <a:p>
            <a:pPr algn="justLow" rtl="1">
              <a:lnSpc>
                <a:spcPct val="150000"/>
              </a:lnSpc>
            </a:pPr>
            <a:r>
              <a:rPr lang="ar-EG" sz="1400" dirty="0">
                <a:solidFill>
                  <a:srgbClr val="2D3956"/>
                </a:solidFill>
                <a:latin typeface="Alexandria" charset="0"/>
                <a:cs typeface="Alexandria" charset="0"/>
              </a:rPr>
              <a:t>تقدم هذه الدراسة إضافة علمية جديدة للربط بين أنماط القيادة المختلفة من خلال نموذج مقترح أكثر تطورا.</a:t>
            </a:r>
          </a:p>
          <a:p>
            <a:pPr algn="justLow" rtl="1">
              <a:lnSpc>
                <a:spcPct val="150000"/>
              </a:lnSpc>
            </a:pPr>
            <a:r>
              <a:rPr lang="ar-EG" sz="1400" b="1" dirty="0">
                <a:solidFill>
                  <a:srgbClr val="F58221"/>
                </a:solidFill>
                <a:latin typeface="Alexandria" charset="0"/>
                <a:cs typeface="Alexandria" charset="0"/>
              </a:rPr>
              <a:t>ب-  من الناحية العملية:</a:t>
            </a:r>
          </a:p>
          <a:p>
            <a:pPr algn="justLow" rtl="1">
              <a:lnSpc>
                <a:spcPct val="150000"/>
              </a:lnSpc>
            </a:pPr>
            <a:r>
              <a:rPr lang="ar-EG" sz="1400" dirty="0">
                <a:solidFill>
                  <a:srgbClr val="2D3956"/>
                </a:solidFill>
                <a:latin typeface="Alexandria" charset="0"/>
                <a:cs typeface="Alexandria" charset="0"/>
              </a:rPr>
              <a:t>تقدم هذه الدراسة الاسهامات الاتية:</a:t>
            </a:r>
          </a:p>
          <a:p>
            <a:pPr algn="justLow" rtl="1">
              <a:lnSpc>
                <a:spcPct val="150000"/>
              </a:lnSpc>
            </a:pPr>
            <a:r>
              <a:rPr lang="ar-EG" sz="1400" dirty="0">
                <a:solidFill>
                  <a:srgbClr val="2D3956"/>
                </a:solidFill>
                <a:latin typeface="Alexandria" charset="0"/>
                <a:cs typeface="Alexandria" charset="0"/>
              </a:rPr>
              <a:t>1- تحديد الأنماط القيادية لدى المديرين السعوديين.</a:t>
            </a:r>
          </a:p>
          <a:p>
            <a:pPr algn="justLow" rtl="1">
              <a:lnSpc>
                <a:spcPct val="150000"/>
              </a:lnSpc>
            </a:pPr>
            <a:r>
              <a:rPr lang="ar-EG" sz="1400" dirty="0">
                <a:solidFill>
                  <a:srgbClr val="2D3956"/>
                </a:solidFill>
                <a:latin typeface="Alexandria" charset="0"/>
                <a:cs typeface="Alexandria" charset="0"/>
              </a:rPr>
              <a:t>2- تحديد أهم  أساليب اتخاذ القرارات التي يستخدمها القادة السعوديين.</a:t>
            </a:r>
          </a:p>
          <a:p>
            <a:pPr algn="justLow" rtl="1">
              <a:lnSpc>
                <a:spcPct val="150000"/>
              </a:lnSpc>
            </a:pPr>
            <a:r>
              <a:rPr lang="ar-EG" sz="1400" dirty="0">
                <a:solidFill>
                  <a:srgbClr val="2D3956"/>
                </a:solidFill>
                <a:latin typeface="Alexandria" charset="0"/>
                <a:cs typeface="Alexandria" charset="0"/>
              </a:rPr>
              <a:t>3- تحديد نوع العلاقة بين أنماط القيادة السائدة والنموذج المتطور.</a:t>
            </a:r>
          </a:p>
          <a:p>
            <a:pPr algn="justLow" rtl="1">
              <a:lnSpc>
                <a:spcPct val="150000"/>
              </a:lnSpc>
            </a:pPr>
            <a:r>
              <a:rPr lang="ar-EG" sz="1400" dirty="0">
                <a:solidFill>
                  <a:srgbClr val="2D3956"/>
                </a:solidFill>
                <a:latin typeface="Alexandria" charset="0"/>
                <a:cs typeface="Alexandria" charset="0"/>
              </a:rPr>
              <a:t>4- تحديد مستوى أو درجة النضج القيادي لدى الإدارة السعودية.</a:t>
            </a:r>
          </a:p>
          <a:p>
            <a:pPr algn="justLow" rtl="1">
              <a:lnSpc>
                <a:spcPct val="150000"/>
              </a:lnSpc>
            </a:pPr>
            <a:r>
              <a:rPr lang="ar-EG" sz="1400" dirty="0">
                <a:solidFill>
                  <a:srgbClr val="2D3956"/>
                </a:solidFill>
                <a:latin typeface="Alexandria" charset="0"/>
                <a:cs typeface="Alexandria" charset="0"/>
              </a:rPr>
              <a:t>- تحديد العوامل المؤثرة على تطور العلاقة بين القادة والمرؤوسين.</a:t>
            </a:r>
          </a:p>
          <a:p>
            <a:pPr algn="justLow" rtl="1">
              <a:lnSpc>
                <a:spcPct val="150000"/>
              </a:lnSpc>
            </a:pPr>
            <a:r>
              <a:rPr lang="ar-EG" sz="1400" dirty="0">
                <a:solidFill>
                  <a:srgbClr val="2D3956"/>
                </a:solidFill>
                <a:latin typeface="Alexandria" charset="0"/>
                <a:cs typeface="Alexandria" charset="0"/>
              </a:rPr>
              <a:t>6- تحديد الاتجاهات الحديثة في الإدارة السعودية نحو تفضيل الأنماط الأكثر تطورا.</a:t>
            </a:r>
          </a:p>
          <a:p>
            <a:pPr algn="justLow" rtl="1">
              <a:lnSpc>
                <a:spcPct val="150000"/>
              </a:lnSpc>
            </a:pP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39882" y="1648496"/>
            <a:ext cx="6729863" cy="3970318"/>
          </a:xfrm>
          <a:prstGeom prst="rect">
            <a:avLst/>
          </a:prstGeom>
          <a:noFill/>
        </p:spPr>
        <p:txBody>
          <a:bodyPr wrap="square" rtlCol="0">
            <a:spAutoFit/>
          </a:bodyPr>
          <a:lstStyle/>
          <a:p>
            <a:pPr algn="r" rtl="1"/>
            <a:r>
              <a:rPr lang="ar-EG" sz="1400" b="1" dirty="0">
                <a:solidFill>
                  <a:srgbClr val="00AEEF"/>
                </a:solidFill>
                <a:latin typeface="Alexandria" charset="0"/>
                <a:cs typeface="Alexandria" charset="0"/>
              </a:rPr>
              <a:t> وفي بحث آخر تحت عنوان:</a:t>
            </a:r>
          </a:p>
          <a:p>
            <a:pPr algn="r" rtl="1"/>
            <a:r>
              <a:rPr lang="ar-EG" sz="1400" dirty="0">
                <a:solidFill>
                  <a:srgbClr val="2D3956"/>
                </a:solidFill>
                <a:latin typeface="Alexandria" charset="0"/>
                <a:cs typeface="Alexandria" charset="0"/>
              </a:rPr>
              <a:t>المعرفة الإدارية لدى القيادات في منظمات الأعمال والمنظمات الحكومية بدولة الامارات العربية المتحدة « دراسة ميدانية»</a:t>
            </a:r>
          </a:p>
          <a:p>
            <a:pPr algn="r" rtl="1"/>
            <a:r>
              <a:rPr lang="ar-EG" sz="1400" b="1" dirty="0">
                <a:solidFill>
                  <a:srgbClr val="2D3956"/>
                </a:solidFill>
                <a:latin typeface="Alexandria" charset="0"/>
                <a:cs typeface="Alexandria" charset="0"/>
              </a:rPr>
              <a:t>حدد الباحث مشكلة بحثه على النحو التالي:-</a:t>
            </a:r>
          </a:p>
          <a:p>
            <a:pPr algn="r" rtl="1"/>
            <a:r>
              <a:rPr lang="ar-EG" sz="1400" dirty="0">
                <a:solidFill>
                  <a:srgbClr val="2D3956"/>
                </a:solidFill>
                <a:latin typeface="Alexandria" charset="0"/>
                <a:cs typeface="Alexandria" charset="0"/>
              </a:rPr>
              <a:t>تتلخص مشكلة البحث في محاولة الإجابة على التساؤلات التالية:</a:t>
            </a:r>
          </a:p>
          <a:p>
            <a:pPr algn="r" rtl="1"/>
            <a:r>
              <a:rPr lang="ar-EG" sz="1400" dirty="0">
                <a:solidFill>
                  <a:srgbClr val="2D3956"/>
                </a:solidFill>
                <a:latin typeface="Alexandria" charset="0"/>
                <a:cs typeface="Alexandria" charset="0"/>
              </a:rPr>
              <a:t>1- ما مستويات المعرفة الإدارية لدى القيادات في مجالات التخطيط والتنظيم والتوجيه والرقابة واتخاذ القرارات؟</a:t>
            </a:r>
          </a:p>
          <a:p>
            <a:pPr algn="r" rtl="1"/>
            <a:r>
              <a:rPr lang="ar-EG" sz="1400" dirty="0">
                <a:solidFill>
                  <a:srgbClr val="2D3956"/>
                </a:solidFill>
                <a:latin typeface="Alexandria" charset="0"/>
                <a:cs typeface="Alexandria" charset="0"/>
              </a:rPr>
              <a:t>2- هل تختلف المعرفة الإدارية لدى القيادات باختلاف ملكية المنظمة او نوع نشاطها ؟</a:t>
            </a:r>
          </a:p>
          <a:p>
            <a:pPr algn="r" rtl="1"/>
            <a:r>
              <a:rPr lang="ar-EG" sz="1400" dirty="0">
                <a:solidFill>
                  <a:srgbClr val="2D3956"/>
                </a:solidFill>
                <a:latin typeface="Alexandria" charset="0"/>
                <a:cs typeface="Alexandria" charset="0"/>
              </a:rPr>
              <a:t>3- هل تختلف المعرفة الإدارية لدى القيادات باختلاف نوع النشاط التنظيمي او التخصص الدراسي؟ </a:t>
            </a:r>
          </a:p>
          <a:p>
            <a:pPr algn="r" rtl="1"/>
            <a:r>
              <a:rPr lang="ar-EG" sz="1400" b="1" dirty="0">
                <a:solidFill>
                  <a:srgbClr val="2D3956"/>
                </a:solidFill>
                <a:latin typeface="Alexandria" charset="0"/>
                <a:cs typeface="Alexandria" charset="0"/>
              </a:rPr>
              <a:t>ثم صاغ الباحث أهمية دراسته على النحو التالي:-</a:t>
            </a:r>
          </a:p>
          <a:p>
            <a:pPr algn="r" rtl="1"/>
            <a:r>
              <a:rPr lang="ar-EG" sz="1400" b="1" dirty="0">
                <a:solidFill>
                  <a:srgbClr val="2D3956"/>
                </a:solidFill>
                <a:latin typeface="Alexandria" charset="0"/>
                <a:cs typeface="Alexandria" charset="0"/>
              </a:rPr>
              <a:t>1- من الناحية العملية:-</a:t>
            </a:r>
          </a:p>
          <a:p>
            <a:pPr algn="r" rtl="1"/>
            <a:r>
              <a:rPr lang="ar-EG" sz="1400" dirty="0">
                <a:solidFill>
                  <a:srgbClr val="2D3956"/>
                </a:solidFill>
                <a:latin typeface="Alexandria" charset="0"/>
                <a:cs typeface="Alexandria" charset="0"/>
              </a:rPr>
              <a:t>سوف يعمل البحث على اثراء المكتبة الإدارية العربية، حيث لوحظ افتقار المكتبة الإدارية العربية لمثل هذا النوع من البحوث. وقد اتضح ذلك عقب المسح الذي قام به الباحث للدوريات المتخصصة في العلوم الإدارية.  وعليه، فان هذه الدراسة تتعرض لهذا الموضوع محاولة سد الفجوة البحثية في هذا المجال.</a:t>
            </a:r>
          </a:p>
          <a:p>
            <a:pPr algn="r" rtl="1"/>
            <a:r>
              <a:rPr lang="ar-EG" sz="1400" b="1" dirty="0">
                <a:solidFill>
                  <a:srgbClr val="00AEEF"/>
                </a:solidFill>
                <a:latin typeface="Alexandria" charset="0"/>
                <a:cs typeface="Alexandria" charset="0"/>
              </a:rPr>
              <a:t>خلاصة القول </a:t>
            </a:r>
          </a:p>
          <a:p>
            <a:pPr algn="r" rtl="1"/>
            <a:r>
              <a:rPr lang="ar-EG" sz="1400" dirty="0">
                <a:solidFill>
                  <a:srgbClr val="2D3956"/>
                </a:solidFill>
                <a:latin typeface="Alexandria" charset="0"/>
                <a:cs typeface="Alexandria" charset="0"/>
              </a:rPr>
              <a:t>أنه ينبغي على الباحث أن يصيغ أهمية بحثه في عبارات مقنعة، وتبدو أهمية البحث في جانبين أساسيين ، هما:</a:t>
            </a:r>
          </a:p>
          <a:p>
            <a:pPr algn="r" rtl="1"/>
            <a:r>
              <a:rPr lang="ar-EG" sz="1400" dirty="0">
                <a:solidFill>
                  <a:srgbClr val="2D3956"/>
                </a:solidFill>
                <a:latin typeface="Alexandria" charset="0"/>
                <a:cs typeface="Alexandria" charset="0"/>
              </a:rPr>
              <a:t>ما هي الأهمية النظرية للدراسة، وكيف ستسهم الدراسة في سد الفجوة البحثية؟</a:t>
            </a:r>
          </a:p>
          <a:p>
            <a:pPr algn="r" rtl="1"/>
            <a:r>
              <a:rPr lang="ar-EG" sz="1400" dirty="0">
                <a:solidFill>
                  <a:srgbClr val="2D3956"/>
                </a:solidFill>
                <a:latin typeface="Alexandria" charset="0"/>
                <a:cs typeface="Alexandria" charset="0"/>
              </a:rPr>
              <a:t>ما هي الأهمية العملية او التطبيقية للبحث، وكيف يمكن للمؤسسات الاستفادة من نتائج الدراسة؟</a:t>
            </a:r>
          </a:p>
          <a:p>
            <a:pPr algn="r"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1" y="1471718"/>
            <a:ext cx="5982199" cy="5355312"/>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أهداف الدراسة:</a:t>
            </a:r>
          </a:p>
          <a:p>
            <a:pPr algn="justLow" rtl="1"/>
            <a:r>
              <a:rPr lang="ar-EG" sz="1400" dirty="0">
                <a:solidFill>
                  <a:srgbClr val="2D3956"/>
                </a:solidFill>
                <a:latin typeface="Alexandria" charset="0"/>
                <a:cs typeface="Alexandria" charset="0"/>
              </a:rPr>
              <a:t>بداية، يعبر الهدف عما نسعى للوصول اليه، مستغلين كافة الموارد المتاحة لدينا أفضل استغلال ممكن، أي السبب الذي من أجله تمت صياغة الدراسة وكتابتها.</a:t>
            </a:r>
          </a:p>
          <a:p>
            <a:pPr algn="justLow" rtl="1"/>
            <a:r>
              <a:rPr lang="ar-EG" sz="1400" b="1" dirty="0">
                <a:solidFill>
                  <a:srgbClr val="F58221"/>
                </a:solidFill>
                <a:latin typeface="Alexandria" charset="0"/>
                <a:cs typeface="Alexandria" charset="0"/>
              </a:rPr>
              <a:t>وللأهداف نوعين</a:t>
            </a:r>
            <a:r>
              <a:rPr lang="ar-EG" sz="1400" dirty="0">
                <a:solidFill>
                  <a:srgbClr val="2D3956"/>
                </a:solidFill>
                <a:latin typeface="Alexandria" charset="0"/>
                <a:cs typeface="Alexandria" charset="0"/>
              </a:rPr>
              <a:t>:-</a:t>
            </a:r>
          </a:p>
          <a:p>
            <a:pPr algn="justLow" rtl="1"/>
            <a:r>
              <a:rPr lang="ar-EG" sz="1400" b="1" dirty="0">
                <a:solidFill>
                  <a:srgbClr val="00AEEF"/>
                </a:solidFill>
                <a:latin typeface="Alexandria" charset="0"/>
                <a:cs typeface="Alexandria" charset="0"/>
              </a:rPr>
              <a:t>الهدف الرئيسي:</a:t>
            </a:r>
          </a:p>
          <a:p>
            <a:pPr algn="justLow" rtl="1"/>
            <a:r>
              <a:rPr lang="ar-EG" sz="1400" dirty="0">
                <a:solidFill>
                  <a:srgbClr val="2D3956"/>
                </a:solidFill>
                <a:latin typeface="Alexandria" charset="0"/>
                <a:cs typeface="Alexandria" charset="0"/>
              </a:rPr>
              <a:t>وهو الهدف الأبرز او الأهم، والذي منه تنبثق الأهداف الفرعية.</a:t>
            </a:r>
          </a:p>
          <a:p>
            <a:pPr algn="justLow" rtl="1"/>
            <a:r>
              <a:rPr lang="ar-EG" sz="1400" b="1" dirty="0">
                <a:solidFill>
                  <a:srgbClr val="00AEEF"/>
                </a:solidFill>
                <a:latin typeface="Alexandria" charset="0"/>
                <a:cs typeface="Alexandria" charset="0"/>
              </a:rPr>
              <a:t>ب- الهدف الفرعي:-</a:t>
            </a:r>
          </a:p>
          <a:p>
            <a:pPr algn="justLow" rtl="1"/>
            <a:r>
              <a:rPr lang="ar-EG" sz="1400" dirty="0">
                <a:solidFill>
                  <a:srgbClr val="2D3956"/>
                </a:solidFill>
                <a:latin typeface="Alexandria" charset="0"/>
                <a:cs typeface="Alexandria" charset="0"/>
              </a:rPr>
              <a:t>وهو ذلك الذي يساهم في الوصول الى الهدف الرئيسي.</a:t>
            </a:r>
          </a:p>
          <a:p>
            <a:pPr algn="justLow" rtl="1"/>
            <a:r>
              <a:rPr lang="ar-EG" sz="1400" dirty="0">
                <a:solidFill>
                  <a:srgbClr val="2D3956"/>
                </a:solidFill>
                <a:latin typeface="Alexandria" charset="0"/>
                <a:cs typeface="Alexandria" charset="0"/>
              </a:rPr>
              <a:t>ومن أمثلة الهدف الرئيسي:</a:t>
            </a:r>
          </a:p>
          <a:p>
            <a:pPr algn="justLow" rtl="1"/>
            <a:r>
              <a:rPr lang="ar-EG" sz="1400" dirty="0">
                <a:solidFill>
                  <a:srgbClr val="2D3956"/>
                </a:solidFill>
                <a:latin typeface="Alexandria" charset="0"/>
                <a:cs typeface="Alexandria" charset="0"/>
              </a:rPr>
              <a:t>« تطوير كفاءة الباحثين في مجال العلوم الإدارية» </a:t>
            </a:r>
          </a:p>
          <a:p>
            <a:pPr algn="justLow" rtl="1"/>
            <a:r>
              <a:rPr lang="ar-EG" sz="1400" dirty="0">
                <a:solidFill>
                  <a:srgbClr val="2D3956"/>
                </a:solidFill>
                <a:latin typeface="Alexandria" charset="0"/>
                <a:cs typeface="Alexandria" charset="0"/>
              </a:rPr>
              <a:t>ومن أمثلة الأهداف الفرعية:-</a:t>
            </a:r>
          </a:p>
          <a:p>
            <a:pPr algn="justLow" rtl="1"/>
            <a:r>
              <a:rPr lang="ar-EG" sz="1400" dirty="0">
                <a:solidFill>
                  <a:srgbClr val="2D3956"/>
                </a:solidFill>
                <a:latin typeface="Alexandria" charset="0"/>
                <a:cs typeface="Alexandria" charset="0"/>
              </a:rPr>
              <a:t>1- التعرف على المشكلات التي تواجه الباحثين في مجال العلوم الإدارية.</a:t>
            </a:r>
          </a:p>
          <a:p>
            <a:pPr algn="justLow" rtl="1"/>
            <a:r>
              <a:rPr lang="ar-EG" sz="1400" dirty="0">
                <a:solidFill>
                  <a:srgbClr val="2D3956"/>
                </a:solidFill>
                <a:latin typeface="Alexandria" charset="0"/>
                <a:cs typeface="Alexandria" charset="0"/>
              </a:rPr>
              <a:t>2- اعداد برنامج تدريبي للباحثين في مجال العلوم الإدارية.</a:t>
            </a:r>
          </a:p>
          <a:p>
            <a:pPr algn="justLow" rtl="1"/>
            <a:r>
              <a:rPr lang="ar-EG" sz="1400" dirty="0">
                <a:solidFill>
                  <a:srgbClr val="2D3956"/>
                </a:solidFill>
                <a:latin typeface="Alexandria" charset="0"/>
                <a:cs typeface="Alexandria" charset="0"/>
              </a:rPr>
              <a:t>3- اعداد برنامج </a:t>
            </a:r>
            <a:r>
              <a:rPr lang="ar-EG" sz="1400" dirty="0" err="1">
                <a:solidFill>
                  <a:srgbClr val="2D3956"/>
                </a:solidFill>
                <a:latin typeface="Alexandria" charset="0"/>
                <a:cs typeface="Alexandria" charset="0"/>
              </a:rPr>
              <a:t>مكافات</a:t>
            </a:r>
            <a:r>
              <a:rPr lang="ar-EG" sz="1400" dirty="0">
                <a:solidFill>
                  <a:srgbClr val="2D3956"/>
                </a:solidFill>
                <a:latin typeface="Alexandria" charset="0"/>
                <a:cs typeface="Alexandria" charset="0"/>
              </a:rPr>
              <a:t> للباحثين الأكفاء</a:t>
            </a:r>
          </a:p>
          <a:p>
            <a:pPr algn="justLow" rtl="1"/>
            <a:r>
              <a:rPr lang="ar-EG" sz="1400" b="1" dirty="0">
                <a:solidFill>
                  <a:srgbClr val="00AEEF"/>
                </a:solidFill>
                <a:latin typeface="Alexandria" charset="0"/>
                <a:cs typeface="Alexandria" charset="0"/>
              </a:rPr>
              <a:t>توجد مجموعة من القواعد الرئيسية التي ينبغي التركيز عليها عند صياغة الهدف، وهي:-</a:t>
            </a:r>
          </a:p>
          <a:p>
            <a:pPr algn="justLow" rtl="1"/>
            <a:r>
              <a:rPr lang="ar-EG" sz="1400" b="1" dirty="0">
                <a:solidFill>
                  <a:srgbClr val="00AEEF"/>
                </a:solidFill>
                <a:latin typeface="Alexandria" charset="0"/>
                <a:cs typeface="Alexandria" charset="0"/>
              </a:rPr>
              <a:t>1-  التركيز على النتائج  وليس الأنشطة</a:t>
            </a:r>
          </a:p>
          <a:p>
            <a:pPr algn="justLow" rtl="1"/>
            <a:r>
              <a:rPr lang="ar-EG" sz="1400" dirty="0">
                <a:solidFill>
                  <a:srgbClr val="2D3956"/>
                </a:solidFill>
                <a:latin typeface="Alexandria" charset="0"/>
                <a:cs typeface="Alexandria" charset="0"/>
              </a:rPr>
              <a:t>ويعبر النشاط هنا عن الجهد المبذول سواء كان ذلك الجهد ذهنيا أو بدنيا.</a:t>
            </a:r>
          </a:p>
          <a:p>
            <a:pPr algn="justLow" rtl="1"/>
            <a:r>
              <a:rPr lang="ar-EG" sz="1400" dirty="0">
                <a:solidFill>
                  <a:srgbClr val="2D3956"/>
                </a:solidFill>
                <a:latin typeface="Alexandria" charset="0"/>
                <a:cs typeface="Alexandria" charset="0"/>
              </a:rPr>
              <a:t>فاذا قيل :اننا نسعى الى تطوير المنظمة ،فهذا خطأ </a:t>
            </a:r>
          </a:p>
          <a:p>
            <a:pPr algn="justLow" rtl="1"/>
            <a:r>
              <a:rPr lang="ar-EG" sz="1400" dirty="0">
                <a:solidFill>
                  <a:srgbClr val="2D3956"/>
                </a:solidFill>
                <a:latin typeface="Alexandria" charset="0"/>
                <a:cs typeface="Alexandria" charset="0"/>
              </a:rPr>
              <a:t>وصحته : « اننا نسعى الى منظمة متطورة»</a:t>
            </a: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1373" y="141527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5262979"/>
          </a:xfrm>
          <a:prstGeom prst="rect">
            <a:avLst/>
          </a:prstGeom>
        </p:spPr>
        <p:txBody>
          <a:bodyPr wrap="square">
            <a:spAutoFit/>
          </a:bodyPr>
          <a:lstStyle/>
          <a:p>
            <a:pPr algn="justLow" rtl="1">
              <a:lnSpc>
                <a:spcPct val="150000"/>
              </a:lnSpc>
            </a:pPr>
            <a:r>
              <a:rPr lang="ar-EG" sz="1400" b="1" dirty="0">
                <a:solidFill>
                  <a:srgbClr val="F58221"/>
                </a:solidFill>
                <a:latin typeface="Simplified Arabic" panose="02020603050405020304" pitchFamily="18" charset="-78"/>
                <a:cs typeface="Simplified Arabic" panose="02020603050405020304" pitchFamily="18" charset="-78"/>
              </a:rPr>
              <a:t> 2- التركيز على النتائج وليس الاتجاهات</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وتعبر الاتجاهات عن آراء الأفراد حيال موضوعات او مواقف معينة، مثل : اتجاهات الأفراد نحو التنمر مثلا، هذه الاتجاهات قد تكون إيجابية أو سلبية.</a:t>
            </a:r>
          </a:p>
          <a:p>
            <a:pPr algn="justLow" rtl="1">
              <a:lnSpc>
                <a:spcPct val="150000"/>
              </a:lnSpc>
            </a:pPr>
            <a:r>
              <a:rPr lang="ar-EG" sz="1400" dirty="0">
                <a:latin typeface="Simplified Arabic" panose="02020603050405020304" pitchFamily="18" charset="-78"/>
                <a:cs typeface="Simplified Arabic" panose="02020603050405020304" pitchFamily="18" charset="-78"/>
              </a:rPr>
              <a:t>ويقصد بالاتجاه عند صياغة الهدف عملية الصعود او الهبوط، الزيادة او النقص، فهي أمر مرفوض عند صياغة الهدف. فمثلا عند صياغة الهدف، اكتب الربحية، ولا تكتب « زيادة او تخفيض الربحية». بالمثل أيضا أكتب الانفاق»، ولا تكتب « زيادة أو خفض النفقات» أكتب « كفاءة العاملين» ولا تكتب « زيادة أو خفض كفاءة العاملين».</a:t>
            </a:r>
          </a:p>
          <a:p>
            <a:pPr algn="justLow" rtl="1">
              <a:lnSpc>
                <a:spcPct val="150000"/>
              </a:lnSpc>
            </a:pPr>
            <a:r>
              <a:rPr lang="ar-EG" sz="1400" b="1" dirty="0">
                <a:solidFill>
                  <a:srgbClr val="F58221"/>
                </a:solidFill>
                <a:latin typeface="Simplified Arabic" panose="02020603050405020304" pitchFamily="18" charset="-78"/>
                <a:cs typeface="Simplified Arabic" panose="02020603050405020304" pitchFamily="18" charset="-78"/>
              </a:rPr>
              <a:t>3- التركيز على النتائج الرئيسية وليست الفرعية:</a:t>
            </a:r>
          </a:p>
          <a:p>
            <a:pPr algn="justLow" rtl="1">
              <a:lnSpc>
                <a:spcPct val="150000"/>
              </a:lnSpc>
            </a:pPr>
            <a:r>
              <a:rPr lang="ar-EG" sz="1400" dirty="0">
                <a:latin typeface="Simplified Arabic" panose="02020603050405020304" pitchFamily="18" charset="-78"/>
                <a:cs typeface="Simplified Arabic" panose="02020603050405020304" pitchFamily="18" charset="-78"/>
              </a:rPr>
              <a:t>فالنتائج الرئيسية تمثل بشكل رئيس المبرر الأساسي للبحث العلمي، ومن أمثلة النتائج الرئيسية: المهارات الفنية، عدالة الأجور، مستويات الإنتاج، الاستراتيجية طويلة المدى .أما النتائج الفرعية، فمن أمثلتها: الأجر المناسب، ظروف العمل الجيدة، خط الإنتاج، ضغوط العمل.</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تابع القواعد الرئيسية لصياغة الهدف</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113280" y="5088159"/>
            <a:ext cx="4166244" cy="369332"/>
          </a:xfrm>
          <a:prstGeom prst="rect">
            <a:avLst/>
          </a:prstGeom>
          <a:noFill/>
        </p:spPr>
        <p:txBody>
          <a:bodyPr wrap="square" rtlCol="1">
            <a:spAutoFit/>
          </a:bodyPr>
          <a:lstStyle/>
          <a:p>
            <a:pPr algn="r" rtl="1"/>
            <a:r>
              <a:rPr lang="ar-EG" dirty="0"/>
              <a:t>  </a:t>
            </a:r>
          </a:p>
        </p:txBody>
      </p:sp>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2428" y="1526844"/>
            <a:ext cx="5007473" cy="5078313"/>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4</a:t>
            </a:r>
            <a:r>
              <a:rPr lang="ar-EG" sz="1400" b="1" dirty="0">
                <a:solidFill>
                  <a:srgbClr val="F58221"/>
                </a:solidFill>
                <a:latin typeface="Simplified Arabic" panose="02020603050405020304" pitchFamily="18" charset="-78"/>
                <a:cs typeface="Simplified Arabic" panose="02020603050405020304" pitchFamily="18" charset="-78"/>
              </a:rPr>
              <a:t>- التركيز على النتائج القابلة للقياس</a:t>
            </a:r>
          </a:p>
          <a:p>
            <a:pPr algn="justLow" rtl="1">
              <a:lnSpc>
                <a:spcPct val="150000"/>
              </a:lnSpc>
            </a:pPr>
            <a:r>
              <a:rPr lang="ar-EG" sz="1400" dirty="0">
                <a:latin typeface="Simplified Arabic" panose="02020603050405020304" pitchFamily="18" charset="-78"/>
                <a:cs typeface="Simplified Arabic" panose="02020603050405020304" pitchFamily="18" charset="-78"/>
              </a:rPr>
              <a:t>فمن غير  المعقول أن نتعامل مع النتائج الغير قابلة للقياس. </a:t>
            </a:r>
          </a:p>
          <a:p>
            <a:pPr algn="justLow" rtl="1">
              <a:lnSpc>
                <a:spcPct val="150000"/>
              </a:lnSpc>
            </a:pPr>
            <a:r>
              <a:rPr lang="ar-EG" sz="1400" dirty="0">
                <a:latin typeface="Simplified Arabic" panose="02020603050405020304" pitchFamily="18" charset="-78"/>
                <a:cs typeface="Simplified Arabic" panose="02020603050405020304" pitchFamily="18" charset="-78"/>
              </a:rPr>
              <a:t>وترتبط أهداف الدراسة وأبعادها ارتباطا مباشرا بمشكلة الدراسة و فروضها، فما تم صياغته في تساؤلات المشكلة، وفروضها، يتم تحويله الى أهداف مصاغة بشكل دقيق، ويمكن قياسها وتحقيقها، وفي حدود القيود الزمانية والمكانية وقيود المجتمع والعينات المتعلقة بالدراسة. </a:t>
            </a:r>
          </a:p>
          <a:p>
            <a:pPr algn="justLow" rtl="1">
              <a:lnSpc>
                <a:spcPct val="150000"/>
              </a:lnSpc>
            </a:pPr>
            <a:r>
              <a:rPr lang="ar-EG" sz="2000" b="1" dirty="0">
                <a:solidFill>
                  <a:srgbClr val="00AEEF"/>
                </a:solidFill>
                <a:latin typeface="Simplified Arabic" panose="02020603050405020304" pitchFamily="18" charset="-78"/>
                <a:cs typeface="Simplified Arabic" panose="02020603050405020304" pitchFamily="18" charset="-78"/>
              </a:rPr>
              <a:t>أهمية أهداف البحث العلمي:-</a:t>
            </a:r>
          </a:p>
          <a:p>
            <a:pPr algn="justLow" rtl="1">
              <a:lnSpc>
                <a:spcPct val="150000"/>
              </a:lnSpc>
            </a:pPr>
            <a:r>
              <a:rPr lang="ar-EG" sz="1400" b="1" dirty="0">
                <a:latin typeface="Simplified Arabic" panose="02020603050405020304" pitchFamily="18" charset="-78"/>
                <a:cs typeface="Simplified Arabic" panose="02020603050405020304" pitchFamily="18" charset="-78"/>
              </a:rPr>
              <a:t>تظهر أهمية الأهداف في البحث العلمي من خلال أمور متعددة من أبرزها:</a:t>
            </a:r>
          </a:p>
          <a:p>
            <a:pPr algn="justLow" rtl="1">
              <a:lnSpc>
                <a:spcPct val="150000"/>
              </a:lnSpc>
            </a:pPr>
            <a:r>
              <a:rPr lang="ar-EG" sz="1400" dirty="0">
                <a:latin typeface="Simplified Arabic" panose="02020603050405020304" pitchFamily="18" charset="-78"/>
                <a:cs typeface="Simplified Arabic" panose="02020603050405020304" pitchFamily="18" charset="-78"/>
              </a:rPr>
              <a:t>1- تساعد أهداف البحث العلمي الباحث على توضيح محاور بحثه المختلفة، فكل هدف من اهداف البحث الرئيسية أو الفرعية يجب أن يرتبط بأحد المحاور الدراسية.</a:t>
            </a:r>
          </a:p>
          <a:p>
            <a:pPr algn="justLow" rtl="1">
              <a:lnSpc>
                <a:spcPct val="150000"/>
              </a:lnSpc>
            </a:pPr>
            <a:r>
              <a:rPr lang="ar-EG" sz="1400" dirty="0">
                <a:latin typeface="Simplified Arabic" panose="02020603050405020304" pitchFamily="18" charset="-78"/>
                <a:cs typeface="Simplified Arabic" panose="02020603050405020304" pitchFamily="18" charset="-78"/>
              </a:rPr>
              <a:t>2- تساعد على تحديد متغيرات البحث العلمي بشكل دقيق، وتعمل على اكتشاف العلاقات بين مختلف هذه المتغيرات مع قياسها بالشكل السليم والواضح.</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تابع القواعد الرئيسية لصياغة الهدف</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947" y="1135053"/>
            <a:ext cx="531127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068946" y="1195593"/>
            <a:ext cx="5342707" cy="3970318"/>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3- يستطيع الباحث العلمي من خلال صياغة أهداف الدراسة العلمية، توضيح مختلف حدود البحث سواء الموضوعية أو الزمانية، أو المكانية، أو البشرية.</a:t>
            </a:r>
          </a:p>
          <a:p>
            <a:pPr lvl="0" algn="justLow" rtl="1">
              <a:lnSpc>
                <a:spcPct val="150000"/>
              </a:lnSpc>
            </a:pPr>
            <a:r>
              <a:rPr lang="ar-EG" sz="1400" dirty="0">
                <a:solidFill>
                  <a:prstClr val="black"/>
                </a:solidFill>
                <a:latin typeface="Alexandria"/>
                <a:cs typeface="Simplified Arabic" panose="02020603050405020304" pitchFamily="18" charset="-78"/>
              </a:rPr>
              <a:t>4- يتم تحديد أهداف البحث العلمي بشكل مترابط ومتسلسل، وهو ما يتم ربطه مع الخطوات المختلفة للبحث العلمي، أي أن خطوات البحث تتم بناءً على تسلسل أهدافه، ومن خلال هذه الخطوات يمكن الوصول الى النتائج العلمية المنطقية.</a:t>
            </a:r>
          </a:p>
          <a:p>
            <a:pPr lvl="0" algn="justLow" rtl="1">
              <a:lnSpc>
                <a:spcPct val="150000"/>
              </a:lnSpc>
            </a:pPr>
            <a:r>
              <a:rPr lang="ar-EG" sz="1400" dirty="0">
                <a:solidFill>
                  <a:prstClr val="black"/>
                </a:solidFill>
                <a:latin typeface="Alexandria"/>
                <a:cs typeface="Simplified Arabic" panose="02020603050405020304" pitchFamily="18" charset="-78"/>
              </a:rPr>
              <a:t> 5- يمكن من خلال أهداف البحث العلمي ان يقوم الباحث بتحديد دقيق لما يحتاج إليه من معلومات وبيانات، مع تحديد المصادر التي سيعتمد عليها للحصول على هذه البيانات والمعلومات، وهو ما يساعد على تجنب إضاعة الوقت بأمور ثانوية لا تفيد البحث.</a:t>
            </a:r>
          </a:p>
          <a:p>
            <a:pPr lvl="0" algn="justLow" rtl="1">
              <a:lnSpc>
                <a:spcPct val="150000"/>
              </a:lnSpc>
            </a:pPr>
            <a:r>
              <a:rPr lang="ar-EG" sz="1400" dirty="0">
                <a:solidFill>
                  <a:prstClr val="black"/>
                </a:solidFill>
                <a:latin typeface="Alexandria"/>
                <a:cs typeface="Simplified Arabic" panose="02020603050405020304" pitchFamily="18" charset="-78"/>
              </a:rPr>
              <a:t>6- تظهر أهمية أهداف البحث العلمي في رسائل الماجستير أو الدكتوراه من خلال اهتمام لجان المناقشة بها، فهي تأتي بطليعة ما يطلّع عليه المناقشون، لأنها تظهر اهمية البحث وإمكانيات الباحث أو طالب الماجستير أو الدكتوراه.</a:t>
            </a:r>
          </a:p>
          <a:p>
            <a:pPr lvl="0" algn="justLow" rtl="1">
              <a:lnSpc>
                <a:spcPct val="150000"/>
              </a:lnSpc>
            </a:pPr>
            <a:endParaRPr lang="ar-EG"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6534866" y="51186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534866" y="522070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6720616" y="541391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تابع أهمية أهداف البحث العلمي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0" y="1397679"/>
            <a:ext cx="5962918" cy="3323987"/>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أن يكون من الأهداف التي تقبل القياس، وعلى الباحث التحقق من قابلية هدفه للقياس.</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 لا يمكن قبول الهدف المستحيل أو غير القابل للتحقق، فقابلية التحقيق وامتلاك الموارد والوسائل والأدوات الكافية لتحقيق الهدف من أبرز خصائص الأهداف البحثية.</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 إن قابلية التحقيق والإنجاز لا يفترض أن تبقى مفتوحة بشكل كامل، بل ان ترتبط بوقت معين يمكن الوصول إلى الهدف من خلاله.</a:t>
            </a: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p:txBody>
      </p:sp>
      <p:sp>
        <p:nvSpPr>
          <p:cNvPr id="17" name="TextBox 16"/>
          <p:cNvSpPr txBox="1"/>
          <p:nvPr/>
        </p:nvSpPr>
        <p:spPr>
          <a:xfrm>
            <a:off x="6174897" y="4211392"/>
            <a:ext cx="5918366" cy="2169825"/>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خصائص أهداف البحث العلمي</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تظهر الكثير من الأخطاء الشائعة في كتابة أهداف البحث العلمي من خلال عدم التزامها ببعض خصائص الدراسات البحثية، </a:t>
            </a:r>
            <a:r>
              <a:rPr lang="ar-EG" sz="1400" b="1" dirty="0">
                <a:latin typeface="Alexandria" charset="0"/>
                <a:cs typeface="Alexandria" charset="0"/>
              </a:rPr>
              <a:t>ومن أبرز هذه  الخصائص يمكننا أن نذكر</a:t>
            </a:r>
            <a:r>
              <a:rPr lang="ar-EG" sz="1400" dirty="0">
                <a:latin typeface="Alexandria" charset="0"/>
                <a:cs typeface="Alexandria" charset="0"/>
              </a:rPr>
              <a:t>:</a:t>
            </a:r>
          </a:p>
          <a:p>
            <a:pPr marL="285750" indent="-285750" algn="r" rtl="1">
              <a:lnSpc>
                <a:spcPct val="150000"/>
              </a:lnSpc>
              <a:buFont typeface="Wingdings" panose="05000000000000000000" pitchFamily="2" charset="2"/>
              <a:buChar char="q"/>
            </a:pPr>
            <a:r>
              <a:rPr lang="ar-EG" sz="1400" dirty="0">
                <a:latin typeface="Alexandria" charset="0"/>
                <a:cs typeface="Alexandria" charset="0"/>
              </a:rPr>
              <a:t>أن يكون الهدف المحدد مرتبط بشكل واضح بموضوع أو مشكلة البحث العلمي؟ وأن يكون من الأمور الضرورية للوصول إلى الغاية البحثية.</a:t>
            </a:r>
          </a:p>
          <a:p>
            <a:pPr marL="285750" indent="-285750" algn="r" rtl="1">
              <a:lnSpc>
                <a:spcPct val="150000"/>
              </a:lnSpc>
              <a:buFont typeface="Wingdings" panose="05000000000000000000" pitchFamily="2" charset="2"/>
              <a:buChar char="q"/>
            </a:pPr>
            <a:r>
              <a:rPr lang="ar-EG" sz="1400" dirty="0">
                <a:latin typeface="Alexandria" charset="0"/>
                <a:cs typeface="Alexandria" charset="0"/>
              </a:rPr>
              <a:t>أن يكون هدف محدد وواضح ومركز جيداً، وأن لا يشوبه أي لبس أو غموض.</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521263" y="4058961"/>
            <a:ext cx="467073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شروط صياغة الأهداف في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596936"/>
            <a:ext cx="5323333" cy="3462486"/>
          </a:xfrm>
          <a:prstGeom prst="rect">
            <a:avLst/>
          </a:prstGeom>
          <a:noFill/>
        </p:spPr>
        <p:txBody>
          <a:bodyPr wrap="square" rtlCol="1">
            <a:spAutoFit/>
          </a:bodyPr>
          <a:lstStyle/>
          <a:p>
            <a:pPr lvl="0" algn="justLow" rtl="1">
              <a:lnSpc>
                <a:spcPct val="150000"/>
              </a:lnSpc>
            </a:pPr>
            <a:r>
              <a:rPr lang="ar-EG" sz="1400" dirty="0">
                <a:latin typeface="Alexandria"/>
              </a:rPr>
              <a:t> 4- أن تكون أهداف البحث العلمي بعدد يتناسب مع موضوع البحث وحجمه، وعدم المبالغة بعدد الأهداف التي يقوم الباحث العلمي بصياغتها، لأن ذلك سيؤدي إلى تشتيت ذهن القارئ. </a:t>
            </a:r>
          </a:p>
          <a:p>
            <a:pPr lvl="0" algn="justLow" rtl="1">
              <a:lnSpc>
                <a:spcPct val="150000"/>
              </a:lnSpc>
            </a:pPr>
            <a:r>
              <a:rPr lang="ar-EG" sz="2000" b="1" dirty="0">
                <a:solidFill>
                  <a:srgbClr val="00AEEF"/>
                </a:solidFill>
                <a:latin typeface="Alexandria"/>
              </a:rPr>
              <a:t>الأخطاء الشائعة في كتابة أهداف البحث العلمي:</a:t>
            </a:r>
          </a:p>
          <a:p>
            <a:pPr lvl="0" algn="justLow" rtl="1">
              <a:lnSpc>
                <a:spcPct val="150000"/>
              </a:lnSpc>
            </a:pPr>
            <a:r>
              <a:rPr lang="ar-EG" sz="1400" b="1" dirty="0">
                <a:latin typeface="Alexandria"/>
              </a:rPr>
              <a:t>تتعدد الأخطاء الشائعة في كتابة أهداف البحث العلمي، ومن أبرز هذه الأخطاء يمكننا أن نذكر ما يلي</a:t>
            </a:r>
            <a:r>
              <a:rPr lang="ar-EG" sz="1400" dirty="0">
                <a:latin typeface="Alexandria"/>
              </a:rPr>
              <a:t>: </a:t>
            </a:r>
          </a:p>
          <a:p>
            <a:pPr lvl="0" algn="justLow" rtl="1">
              <a:lnSpc>
                <a:spcPct val="150000"/>
              </a:lnSpc>
            </a:pPr>
            <a:r>
              <a:rPr lang="ar-EG" sz="1400" dirty="0">
                <a:latin typeface="Alexandria"/>
              </a:rPr>
              <a:t>1- أن يقوم الباحث بتوسيع نطاق بحثه بشكل كبير</a:t>
            </a:r>
          </a:p>
          <a:p>
            <a:pPr lvl="0" algn="justLow" rtl="1">
              <a:lnSpc>
                <a:spcPct val="150000"/>
              </a:lnSpc>
            </a:pPr>
            <a:r>
              <a:rPr lang="ar-EG" sz="1400" dirty="0">
                <a:latin typeface="Alexandria"/>
              </a:rPr>
              <a:t>2- تحديد هدف غير واقعي</a:t>
            </a:r>
          </a:p>
          <a:p>
            <a:pPr lvl="0" algn="justLow" rtl="1">
              <a:lnSpc>
                <a:spcPct val="150000"/>
              </a:lnSpc>
            </a:pPr>
            <a:r>
              <a:rPr lang="ar-EG" sz="1400" dirty="0">
                <a:latin typeface="Alexandria"/>
              </a:rPr>
              <a:t>3- من الضروري أن تكون أهداف البحث واقعية ومناسبة لإمكانيات وموارد الباحث</a:t>
            </a:r>
          </a:p>
          <a:p>
            <a:pPr lvl="0" algn="justLow" rtl="1">
              <a:lnSpc>
                <a:spcPct val="150000"/>
              </a:lnSpc>
            </a:pPr>
            <a:r>
              <a:rPr lang="ar-EG" sz="1400" dirty="0">
                <a:latin typeface="Alexandria"/>
              </a:rPr>
              <a:t>4- عدم وضع أهداف محددة وقابلة للقياس.</a:t>
            </a:r>
          </a:p>
          <a:p>
            <a:pPr lvl="0" algn="justLow" rtl="1">
              <a:lnSpc>
                <a:spcPct val="150000"/>
              </a:lnSpc>
            </a:pPr>
            <a:endParaRPr lang="ar-EG" sz="1400" dirty="0">
              <a:latin typeface="Alexandria"/>
            </a:endParaRPr>
          </a:p>
        </p:txBody>
      </p:sp>
      <p:sp>
        <p:nvSpPr>
          <p:cNvPr id="9" name="TextBox 8"/>
          <p:cNvSpPr txBox="1"/>
          <p:nvPr/>
        </p:nvSpPr>
        <p:spPr>
          <a:xfrm>
            <a:off x="5692422" y="4597757"/>
            <a:ext cx="6499578" cy="3000821"/>
          </a:xfrm>
          <a:prstGeom prst="rect">
            <a:avLst/>
          </a:prstGeom>
          <a:noFill/>
        </p:spPr>
        <p:txBody>
          <a:bodyPr wrap="square" rtlCol="1">
            <a:spAutoFit/>
          </a:bodyPr>
          <a:lstStyle/>
          <a:p>
            <a:pPr algn="justLow" rtl="1">
              <a:lnSpc>
                <a:spcPct val="150000"/>
              </a:lnSpc>
            </a:pPr>
            <a:r>
              <a:rPr lang="ar-EG" sz="1400" dirty="0">
                <a:latin typeface="Alexandria"/>
              </a:rPr>
              <a:t>1- على الباحث العلمي أو طالب الماجستير أو الدكتوراه أن يصيغ أهداف دراسته البحثية بشكل مفهوم وواضح، وباستخدام كلمات مفهومة وسهلة وبجمل مترابطة وواضحة المعنى، فالغاية أن يفهم أهداف البحث جميع القراء، بما فيهم القارئ الغير متخصص.</a:t>
            </a:r>
          </a:p>
          <a:p>
            <a:pPr algn="justLow" rtl="1">
              <a:lnSpc>
                <a:spcPct val="150000"/>
              </a:lnSpc>
            </a:pPr>
            <a:r>
              <a:rPr lang="ar-EG" sz="1400" dirty="0">
                <a:latin typeface="Alexandria"/>
              </a:rPr>
              <a:t> 2- أن تتم صياغة الأهداف بصورة تظهر ارتباط الدراسة بالمشكلة الدراسية بصورة مباشرة، وأن يستخدم الاسلوب العلمي الأكاديمي المباشر الذي يظهر إمكانية الوصول إلى أهداف البحث العلمي.</a:t>
            </a:r>
          </a:p>
          <a:p>
            <a:pPr algn="justLow" rtl="1">
              <a:lnSpc>
                <a:spcPct val="150000"/>
              </a:lnSpc>
            </a:pPr>
            <a:r>
              <a:rPr lang="ar-EG" sz="1400" dirty="0">
                <a:latin typeface="Alexandria"/>
              </a:rPr>
              <a:t>3- من المهم عدم المبالغة عند صياغة أهداف البحث العلمي لكي لا تظهر كأهداف غير منطقية أو غير قابلة للتحقق.</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مفهوم فروض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272928"/>
            <a:ext cx="5323333" cy="5909310"/>
          </a:xfrm>
          <a:prstGeom prst="rect">
            <a:avLst/>
          </a:prstGeom>
          <a:noFill/>
        </p:spPr>
        <p:txBody>
          <a:bodyPr wrap="square" rtlCol="1">
            <a:spAutoFit/>
          </a:bodyPr>
          <a:lstStyle/>
          <a:p>
            <a:pPr lvl="0" algn="justLow" rtl="1">
              <a:lnSpc>
                <a:spcPct val="150000"/>
              </a:lnSpc>
            </a:pPr>
            <a:r>
              <a:rPr lang="ar-EG" sz="1400" dirty="0">
                <a:latin typeface="Alexandria"/>
              </a:rPr>
              <a:t>وتعبر الفرضية بشكل عام عن تخمين ذكي وتفسير محتمل يتم بواسطته ربط الأسباب بالمسببات كتفسير مؤقت للمشكلة او الظاهرة المدروسة، وبالتالي فان الفرضية عبارة عن حدس او تخمين او تكهن يضعه الباحث كحل ممكن ومحتمل لمشكلة الدراسة والفروض غالبا ما تأخذ صيغة التعميمات او المقترحات التي تصاغ بأسلوب منسق ومنظم، يظهر العلاقات التي يحاول الباحث من خلالها حل المشكلة. وتشتمل الفرضيات عادة على بعض العلاقات المعروفة كحقائق علمية، والتي يقوم الباحثون بربطها ببعض الأفكار، ليضع بذلك تفسيرات للمشاكل ( </a:t>
            </a:r>
            <a:r>
              <a:rPr lang="ar-EG" sz="1400" dirty="0" err="1">
                <a:latin typeface="Alexandria"/>
              </a:rPr>
              <a:t>ديوبولد،1985</a:t>
            </a:r>
            <a:r>
              <a:rPr lang="ar-EG" sz="1400" dirty="0">
                <a:latin typeface="Alexandria"/>
              </a:rPr>
              <a:t>).</a:t>
            </a:r>
          </a:p>
          <a:p>
            <a:pPr lvl="0" algn="justLow" rtl="1">
              <a:lnSpc>
                <a:spcPct val="150000"/>
              </a:lnSpc>
            </a:pPr>
            <a:r>
              <a:rPr lang="ar-EG" sz="1400" dirty="0">
                <a:latin typeface="Alexandria"/>
              </a:rPr>
              <a:t>وعلى الرغم من أن الفروض تعد بمثابة تكهنات أولية  يصيغها الباحث لتفسير الظاهرة، الا انها لا تأتي بمحض الصدفة، اذ تحتاج عملية وضع الفروض بأنواعها وصيغها المختلفة لمعرفة  واسعة بالمشكلة او الظاهرة المدروسة وبجميع الظروف المحيطة بها، وكذلك توافر قدرة كبيرة لدى الباحث على تنظيم الأفكار وترتيبها وربطها بالمشكلة، وبالتالي يمكن القول أن عملية وضع وصياغة الفرضيات هي عملية إبداعية، وتشكل احدى الركائز الرئيسية لعملية البحث العلمي ( </a:t>
            </a:r>
            <a:r>
              <a:rPr lang="ar-EG" sz="1400" dirty="0" err="1">
                <a:latin typeface="Alexandria"/>
              </a:rPr>
              <a:t>ديوبولد</a:t>
            </a:r>
            <a:r>
              <a:rPr lang="ar-EG" sz="1400" dirty="0">
                <a:latin typeface="Alexandria"/>
              </a:rPr>
              <a:t>، 1985).</a:t>
            </a:r>
          </a:p>
          <a:p>
            <a:pPr lvl="0" algn="justLow" rtl="1">
              <a:lnSpc>
                <a:spcPct val="150000"/>
              </a:lnSpc>
            </a:pPr>
            <a:r>
              <a:rPr lang="ar-EG" sz="1400" dirty="0">
                <a:latin typeface="Alexandria"/>
              </a:rPr>
              <a:t>وتعبر فرضية البحث عن جملة تعبر عن تخمين او استنتاج ذكي يتوصل اليه الباحث ويتمسك به بشكل مؤقت و قبل تنفيذ البحث، فهي أشبه برأي الباحث المبدئي في حل المشكلة ( التل، 2005).</a:t>
            </a:r>
          </a:p>
          <a:p>
            <a:pPr lvl="0" algn="justLow" rtl="1">
              <a:lnSpc>
                <a:spcPct val="150000"/>
              </a:lnSpc>
            </a:pPr>
            <a:endParaRPr lang="ar-EG" sz="1400" dirty="0">
              <a:latin typeface="Alexandria"/>
            </a:endParaRPr>
          </a:p>
          <a:p>
            <a:pPr lvl="0" algn="justLow" rtl="1">
              <a:lnSpc>
                <a:spcPct val="150000"/>
              </a:lnSpc>
            </a:pPr>
            <a:endParaRPr lang="ar-EG" sz="1400" dirty="0">
              <a:latin typeface="Alexandria"/>
            </a:endParaRPr>
          </a:p>
        </p:txBody>
      </p:sp>
      <p:sp>
        <p:nvSpPr>
          <p:cNvPr id="9" name="TextBox 8"/>
          <p:cNvSpPr txBox="1"/>
          <p:nvPr/>
        </p:nvSpPr>
        <p:spPr>
          <a:xfrm>
            <a:off x="5692422" y="4616266"/>
            <a:ext cx="6375082" cy="1668214"/>
          </a:xfrm>
          <a:prstGeom prst="rect">
            <a:avLst/>
          </a:prstGeom>
          <a:noFill/>
        </p:spPr>
        <p:txBody>
          <a:bodyPr wrap="square" rtlCol="1">
            <a:spAutoFit/>
          </a:bodyPr>
          <a:lstStyle/>
          <a:p>
            <a:pPr algn="justLow" rtl="1">
              <a:lnSpc>
                <a:spcPct val="150000"/>
              </a:lnSpc>
            </a:pPr>
            <a:r>
              <a:rPr lang="ar-EG" sz="1400" dirty="0">
                <a:latin typeface="Alexandria"/>
              </a:rPr>
              <a:t>تعبر فرضية البحث عن جملة تعد بمثابة تخمين او استنتاج ذكي، يتوصل اليه الباحث ويتمسك به بشكل مؤقت، قبل تنفيذ البحث، أي  أن الفروض هي أشبه برأي الباحث المبدئي في حل المشكلة ( التل، 2005).</a:t>
            </a:r>
          </a:p>
          <a:p>
            <a:pPr algn="justLow" rtl="1">
              <a:lnSpc>
                <a:spcPct val="150000"/>
              </a:lnSpc>
            </a:pPr>
            <a:r>
              <a:rPr lang="ar-EG" sz="1400" dirty="0">
                <a:latin typeface="Alexandria"/>
              </a:rPr>
              <a:t>وبعد تحديد مشكلة البحث او  الظاهرة المراد دراستها، والاطلاع على الدراسات السابقة ذات العلاقة، فانه ينبغي على الباحث أن يقوم بإيجاد فرضيات معينة تكون بمثابة حلول مؤقتة او أولية يجري اختبارها بأساليب ووسائل مختلفة للتأكد من صحتها أو نفي ذلك ( عليان وغنيم، 2000).</a:t>
            </a:r>
          </a:p>
        </p:txBody>
      </p:sp>
    </p:spTree>
    <p:extLst>
      <p:ext uri="{BB962C8B-B14F-4D97-AF65-F5344CB8AC3E}">
        <p14:creationId xmlns:p14="http://schemas.microsoft.com/office/powerpoint/2010/main" val="2730651240"/>
      </p:ext>
    </p:extLst>
  </p:cSld>
  <p:clrMapOvr>
    <a:masterClrMapping/>
  </p:clrMapOvr>
  <p:transition spd="slow" advTm="46603">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فروض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546397"/>
            <a:ext cx="5323333" cy="4616648"/>
          </a:xfrm>
          <a:prstGeom prst="rect">
            <a:avLst/>
          </a:prstGeom>
          <a:noFill/>
        </p:spPr>
        <p:txBody>
          <a:bodyPr wrap="square" rtlCol="1">
            <a:spAutoFit/>
          </a:bodyPr>
          <a:lstStyle/>
          <a:p>
            <a:pPr lvl="0" algn="justLow" rtl="1">
              <a:lnSpc>
                <a:spcPct val="150000"/>
              </a:lnSpc>
            </a:pPr>
            <a:r>
              <a:rPr lang="ar-EG" sz="1400" b="1" dirty="0">
                <a:latin typeface="Alexandria"/>
              </a:rPr>
              <a:t> كما عرفت الفرضية أيضا بأنها عبارة عن:</a:t>
            </a:r>
          </a:p>
          <a:p>
            <a:pPr lvl="0" algn="justLow" rtl="1">
              <a:lnSpc>
                <a:spcPct val="150000"/>
              </a:lnSpc>
            </a:pPr>
            <a:r>
              <a:rPr lang="ar-EG" sz="1400" dirty="0">
                <a:latin typeface="Alexandria"/>
              </a:rPr>
              <a:t>تخمين او استنتاج ذكي يتوصل اليه الباحث ويتمسك به بشكل مؤقت ( المحمودي، 2019).</a:t>
            </a:r>
          </a:p>
          <a:p>
            <a:pPr lvl="0" algn="justLow" rtl="1">
              <a:lnSpc>
                <a:spcPct val="150000"/>
              </a:lnSpc>
            </a:pPr>
            <a:r>
              <a:rPr lang="ar-EG" sz="1400" b="1" dirty="0">
                <a:latin typeface="Alexandria"/>
              </a:rPr>
              <a:t>ومن التعريف السابق يتضح أن الفرضية عبارة عن:-</a:t>
            </a:r>
          </a:p>
          <a:p>
            <a:pPr marL="285750" lvl="0" indent="-285750" algn="justLow" rtl="1">
              <a:lnSpc>
                <a:spcPct val="150000"/>
              </a:lnSpc>
              <a:buFont typeface="Wingdings" pitchFamily="2" charset="2"/>
              <a:buChar char="q"/>
            </a:pPr>
            <a:r>
              <a:rPr lang="ar-EG" sz="1400" dirty="0">
                <a:latin typeface="Alexandria"/>
              </a:rPr>
              <a:t>تفسير مؤقت أو محتمل يوضح العوامل او الاحداث او الظروف التي يحاول الباحث أن يفهمها.</a:t>
            </a:r>
          </a:p>
          <a:p>
            <a:pPr marL="285750" lvl="0" indent="-285750" algn="justLow" rtl="1">
              <a:lnSpc>
                <a:spcPct val="150000"/>
              </a:lnSpc>
              <a:buFont typeface="Wingdings" pitchFamily="2" charset="2"/>
              <a:buChar char="q"/>
            </a:pPr>
            <a:r>
              <a:rPr lang="ar-EG" sz="1400" dirty="0">
                <a:latin typeface="Alexandria"/>
              </a:rPr>
              <a:t>تفسير مقترح للمشكلة موضوع الدراسة.</a:t>
            </a:r>
          </a:p>
          <a:p>
            <a:pPr marL="285750" lvl="0" indent="-285750" algn="justLow" rtl="1">
              <a:lnSpc>
                <a:spcPct val="150000"/>
              </a:lnSpc>
              <a:buFont typeface="Wingdings" pitchFamily="2" charset="2"/>
              <a:buChar char="q"/>
            </a:pPr>
            <a:r>
              <a:rPr lang="ar-EG" sz="1400" dirty="0">
                <a:latin typeface="Alexandria"/>
              </a:rPr>
              <a:t>تخمين او استنتاج ذكي </a:t>
            </a:r>
            <a:r>
              <a:rPr lang="ar-EG" sz="1400" dirty="0" err="1">
                <a:latin typeface="Alexandria"/>
              </a:rPr>
              <a:t>يصوغه</a:t>
            </a:r>
            <a:r>
              <a:rPr lang="ar-EG" sz="1400" dirty="0">
                <a:latin typeface="Alexandria"/>
              </a:rPr>
              <a:t> ويتبناه الباحث مؤقتا لشرح بعض الملاحظات حيال الحقائق والظواهر، ولتكون هذه الفرضية بمثابة مرشد له في الدراسة التي يقوم بها.</a:t>
            </a:r>
          </a:p>
          <a:p>
            <a:pPr marL="285750" lvl="0" indent="-285750" algn="justLow" rtl="1">
              <a:lnSpc>
                <a:spcPct val="150000"/>
              </a:lnSpc>
              <a:buFont typeface="Wingdings" pitchFamily="2" charset="2"/>
              <a:buChar char="q"/>
            </a:pPr>
            <a:r>
              <a:rPr lang="ar-EG" sz="1400" dirty="0">
                <a:latin typeface="Alexandria"/>
              </a:rPr>
              <a:t>إجابة محتملة لأحد أسئلة الدراسة يتم وضعها موضع الاختبار.</a:t>
            </a:r>
          </a:p>
          <a:p>
            <a:pPr lvl="0" algn="justLow" rtl="1">
              <a:lnSpc>
                <a:spcPct val="150000"/>
              </a:lnSpc>
            </a:pPr>
            <a:r>
              <a:rPr lang="ar-EG" sz="1400" dirty="0">
                <a:latin typeface="Alexandria"/>
              </a:rPr>
              <a:t>ومع ذلك ، فان أي شكل من أشكال فرضية البحث، لابد وأن يكون مبنيا على معلومات، فهي ليست استنتاج او تفسر عشوائي، وانما تستند الى بعض المعلومات والخبرة والخلفيات، وقد تكون الفرضية مبنية على أساس استخدام الباحث نتائج دراسات سابقة ( </a:t>
            </a:r>
            <a:r>
              <a:rPr lang="ar-EG" sz="1400" dirty="0" err="1">
                <a:latin typeface="Alexandria"/>
              </a:rPr>
              <a:t>المحمودى</a:t>
            </a:r>
            <a:r>
              <a:rPr lang="ar-EG" sz="1400" dirty="0">
                <a:latin typeface="Alexandria"/>
              </a:rPr>
              <a:t>، 2019).</a:t>
            </a:r>
          </a:p>
          <a:p>
            <a:pPr lvl="0" algn="justLow" rtl="1">
              <a:lnSpc>
                <a:spcPct val="150000"/>
              </a:lnSpc>
            </a:pPr>
            <a:endParaRPr lang="ar-EG" sz="1400" dirty="0">
              <a:latin typeface="Alexandria"/>
            </a:endParaRPr>
          </a:p>
          <a:p>
            <a:pPr lvl="0" algn="justLow" rtl="1">
              <a:lnSpc>
                <a:spcPct val="150000"/>
              </a:lnSpc>
            </a:pPr>
            <a:endParaRPr lang="ar-EG" sz="1400" dirty="0">
              <a:latin typeface="Alexandria"/>
            </a:endParaRPr>
          </a:p>
        </p:txBody>
      </p:sp>
      <p:sp>
        <p:nvSpPr>
          <p:cNvPr id="9" name="TextBox 8"/>
          <p:cNvSpPr txBox="1"/>
          <p:nvPr/>
        </p:nvSpPr>
        <p:spPr>
          <a:xfrm>
            <a:off x="5503764" y="4415056"/>
            <a:ext cx="6688236" cy="2031325"/>
          </a:xfrm>
          <a:prstGeom prst="rect">
            <a:avLst/>
          </a:prstGeom>
          <a:noFill/>
        </p:spPr>
        <p:txBody>
          <a:bodyPr wrap="square" rtlCol="1">
            <a:spAutoFit/>
          </a:bodyPr>
          <a:lstStyle/>
          <a:p>
            <a:pPr algn="justLow" rtl="1">
              <a:lnSpc>
                <a:spcPct val="150000"/>
              </a:lnSpc>
            </a:pPr>
            <a:r>
              <a:rPr lang="ar-EG" sz="1400" dirty="0">
                <a:latin typeface="Alexandria"/>
              </a:rPr>
              <a:t>ومن هذا المنطلق، فقد عرفت الفرضية بأكثر من شكل منها ( التل، 2005):</a:t>
            </a:r>
          </a:p>
          <a:p>
            <a:pPr marL="285750" indent="-285750" algn="justLow" rtl="1">
              <a:lnSpc>
                <a:spcPct val="150000"/>
              </a:lnSpc>
              <a:buFont typeface="Wingdings" pitchFamily="2" charset="2"/>
              <a:buChar char="q"/>
            </a:pPr>
            <a:r>
              <a:rPr lang="ar-EG" sz="1400" dirty="0">
                <a:latin typeface="Alexandria"/>
              </a:rPr>
              <a:t>حل محتمل لمشكلة البحث</a:t>
            </a:r>
          </a:p>
          <a:p>
            <a:pPr marL="285750" indent="-285750" algn="justLow" rtl="1">
              <a:lnSpc>
                <a:spcPct val="150000"/>
              </a:lnSpc>
              <a:buFont typeface="Wingdings" pitchFamily="2" charset="2"/>
              <a:buChar char="q"/>
            </a:pPr>
            <a:r>
              <a:rPr lang="ar-EG" sz="1400" dirty="0">
                <a:latin typeface="Alexandria"/>
              </a:rPr>
              <a:t>تخمين ذكي لسبب أو أسباب المشكلة</a:t>
            </a:r>
          </a:p>
          <a:p>
            <a:pPr marL="285750" indent="-285750" algn="justLow" rtl="1">
              <a:lnSpc>
                <a:spcPct val="150000"/>
              </a:lnSpc>
              <a:buFont typeface="Wingdings" pitchFamily="2" charset="2"/>
              <a:buChar char="q"/>
            </a:pPr>
            <a:r>
              <a:rPr lang="ar-EG" sz="1400" dirty="0">
                <a:latin typeface="Alexandria"/>
              </a:rPr>
              <a:t>رأي مبدئي لحل المشكلة</a:t>
            </a:r>
          </a:p>
          <a:p>
            <a:pPr marL="285750" indent="-285750" algn="justLow" rtl="1">
              <a:lnSpc>
                <a:spcPct val="150000"/>
              </a:lnSpc>
              <a:buFont typeface="Wingdings" pitchFamily="2" charset="2"/>
              <a:buChar char="q"/>
            </a:pPr>
            <a:r>
              <a:rPr lang="ar-EG" sz="1400" dirty="0">
                <a:latin typeface="Alexandria"/>
              </a:rPr>
              <a:t>تفسير مؤقت للمشكلة</a:t>
            </a:r>
          </a:p>
          <a:p>
            <a:pPr marL="285750" indent="-285750" algn="justLow" rtl="1">
              <a:lnSpc>
                <a:spcPct val="150000"/>
              </a:lnSpc>
              <a:buFont typeface="Wingdings" pitchFamily="2" charset="2"/>
              <a:buChar char="q"/>
            </a:pPr>
            <a:r>
              <a:rPr lang="ar-EG" sz="1400" dirty="0">
                <a:latin typeface="Alexandria"/>
              </a:rPr>
              <a:t>إجابة محتملة عن تساؤلات المشكلة البحثية</a:t>
            </a:r>
          </a:p>
        </p:txBody>
      </p:sp>
    </p:spTree>
    <p:extLst>
      <p:ext uri="{BB962C8B-B14F-4D97-AF65-F5344CB8AC3E}">
        <p14:creationId xmlns:p14="http://schemas.microsoft.com/office/powerpoint/2010/main" val="1170809573"/>
      </p:ext>
    </p:extLst>
  </p:cSld>
  <p:clrMapOvr>
    <a:masterClrMapping/>
  </p:clrMapOvr>
  <p:transition spd="slow" advTm="46603">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مفهوم فروض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546397"/>
            <a:ext cx="5323333" cy="4939814"/>
          </a:xfrm>
          <a:prstGeom prst="rect">
            <a:avLst/>
          </a:prstGeom>
          <a:noFill/>
        </p:spPr>
        <p:txBody>
          <a:bodyPr wrap="square" rtlCol="1">
            <a:spAutoFit/>
          </a:bodyPr>
          <a:lstStyle/>
          <a:p>
            <a:pPr lvl="0" algn="justLow" rtl="1">
              <a:lnSpc>
                <a:spcPct val="150000"/>
              </a:lnSpc>
            </a:pPr>
            <a:r>
              <a:rPr lang="ar-EG" sz="1400" dirty="0">
                <a:latin typeface="Alexandria"/>
              </a:rPr>
              <a:t>4 – ان الفرض العلمي لا يكون إلا في ظل وجود مشكلة بحثية تستدعي الدراسة والتفسير والحل.</a:t>
            </a:r>
          </a:p>
          <a:p>
            <a:pPr lvl="0" algn="justLow" rtl="1">
              <a:lnSpc>
                <a:spcPct val="150000"/>
              </a:lnSpc>
            </a:pPr>
            <a:r>
              <a:rPr lang="ar-EG" sz="1400" dirty="0">
                <a:latin typeface="Alexandria"/>
              </a:rPr>
              <a:t>5 – ان الفرض العلمي يعد مرشدا للباحث في طريقة تعامله مع المشكلة التي هو بصددها.</a:t>
            </a:r>
          </a:p>
          <a:p>
            <a:pPr lvl="0" algn="justLow" rtl="1">
              <a:lnSpc>
                <a:spcPct val="150000"/>
              </a:lnSpc>
            </a:pPr>
            <a:r>
              <a:rPr lang="ar-EG" sz="1400" dirty="0">
                <a:latin typeface="Alexandria"/>
              </a:rPr>
              <a:t>6 – ان الفرض العلمي يبنى على أسس منطقية وعلمية، وليس على اهواء وميول ذاتية.</a:t>
            </a:r>
          </a:p>
          <a:p>
            <a:pPr lvl="0" algn="justLow" rtl="1">
              <a:lnSpc>
                <a:spcPct val="150000"/>
              </a:lnSpc>
            </a:pPr>
            <a:r>
              <a:rPr lang="ar-EG" sz="1400" dirty="0">
                <a:latin typeface="Alexandria"/>
              </a:rPr>
              <a:t>7 – ان الفرض العلمي لا يتجاوز الحقائق العلمية الراسخة والمتعارف عليها في الحقل العلمي الذي يبحث فيه الباحث.</a:t>
            </a:r>
          </a:p>
          <a:p>
            <a:pPr lvl="0" algn="justLow" rtl="1">
              <a:lnSpc>
                <a:spcPct val="150000"/>
              </a:lnSpc>
            </a:pPr>
            <a:r>
              <a:rPr lang="ar-EG" sz="1400" dirty="0">
                <a:latin typeface="Alexandria"/>
              </a:rPr>
              <a:t>8 – ان الباحث يقف على الحياد مما وضعه من فروض علمية.</a:t>
            </a:r>
          </a:p>
          <a:p>
            <a:pPr lvl="0" algn="justLow" rtl="1">
              <a:lnSpc>
                <a:spcPct val="150000"/>
              </a:lnSpc>
            </a:pPr>
            <a:r>
              <a:rPr lang="ar-EG" sz="1400" dirty="0">
                <a:latin typeface="Alexandria"/>
              </a:rPr>
              <a:t>9 – ان الفروض العلمية هي نتاج خبرة الباحث وتجاربه وقراءاته.</a:t>
            </a:r>
          </a:p>
          <a:p>
            <a:pPr lvl="0" algn="justLow" rtl="1">
              <a:lnSpc>
                <a:spcPct val="150000"/>
              </a:lnSpc>
            </a:pPr>
            <a:r>
              <a:rPr lang="ar-EG" sz="1400" dirty="0">
                <a:latin typeface="Alexandria"/>
              </a:rPr>
              <a:t>10 – ان استخدام الأساليب العلمية في البحث والدراسة هو وحده الكفيل بقبول أو رفض الفرض العلمي.</a:t>
            </a:r>
          </a:p>
          <a:p>
            <a:pPr lvl="0" algn="justLow" rtl="1">
              <a:lnSpc>
                <a:spcPct val="150000"/>
              </a:lnSpc>
            </a:pPr>
            <a:r>
              <a:rPr lang="ar-EG" sz="1400" dirty="0">
                <a:latin typeface="Alexandria"/>
              </a:rPr>
              <a:t>11 – ان الفرض العلمي لابد ان يكون قابل للاختبار.</a:t>
            </a:r>
          </a:p>
          <a:p>
            <a:pPr lvl="0" algn="justLow" rtl="1">
              <a:lnSpc>
                <a:spcPct val="150000"/>
              </a:lnSpc>
            </a:pPr>
            <a:r>
              <a:rPr lang="ar-EG" sz="1400" b="1" dirty="0">
                <a:latin typeface="Alexandria"/>
              </a:rPr>
              <a:t>وتأسيسا على ذلك فإنه يمكننا تعريف الفرض العلمي بانه</a:t>
            </a:r>
            <a:r>
              <a:rPr lang="ar-EG" sz="1400" dirty="0">
                <a:latin typeface="Alexandria"/>
              </a:rPr>
              <a:t>: حل مبدئي مبني على أسس منطقية يتصوره الباحث إزاء مشكلة معينة يقوم بتحليلها ودراستها، هذا الحل المبدئي يتدخل في تحديد خط سير الباحث، بما في ذلك المنهج المتبع والمعلومات المطلوب الحصول عليها، ونوعية الاختبارات والتجارب التي عليه ان يقوم بها.</a:t>
            </a:r>
          </a:p>
        </p:txBody>
      </p:sp>
      <p:sp>
        <p:nvSpPr>
          <p:cNvPr id="9" name="TextBox 8"/>
          <p:cNvSpPr txBox="1"/>
          <p:nvPr/>
        </p:nvSpPr>
        <p:spPr>
          <a:xfrm>
            <a:off x="5503764" y="4415056"/>
            <a:ext cx="6688236" cy="1384995"/>
          </a:xfrm>
          <a:prstGeom prst="rect">
            <a:avLst/>
          </a:prstGeom>
          <a:noFill/>
        </p:spPr>
        <p:txBody>
          <a:bodyPr wrap="square" rtlCol="1">
            <a:spAutoFit/>
          </a:bodyPr>
          <a:lstStyle/>
          <a:p>
            <a:pPr algn="justLow" rtl="1">
              <a:lnSpc>
                <a:spcPct val="150000"/>
              </a:lnSpc>
            </a:pPr>
            <a:r>
              <a:rPr lang="ar-EG" sz="1400" b="1" dirty="0">
                <a:latin typeface="Alexandria"/>
              </a:rPr>
              <a:t>ونستخلص من هذا العرض الوافي لتعريفات الفروض العلمية ما يلي ( التائب، 2018):</a:t>
            </a:r>
          </a:p>
          <a:p>
            <a:pPr algn="justLow" rtl="1">
              <a:lnSpc>
                <a:spcPct val="150000"/>
              </a:lnSpc>
            </a:pPr>
            <a:r>
              <a:rPr lang="ar-EG" sz="1400" dirty="0">
                <a:latin typeface="Alexandria"/>
              </a:rPr>
              <a:t>1 – ان الفرض العلمي حكم مبدئي غير نهائي.</a:t>
            </a:r>
          </a:p>
          <a:p>
            <a:pPr algn="justLow" rtl="1">
              <a:lnSpc>
                <a:spcPct val="150000"/>
              </a:lnSpc>
            </a:pPr>
            <a:r>
              <a:rPr lang="ar-EG" sz="1400" dirty="0">
                <a:latin typeface="Alexandria"/>
              </a:rPr>
              <a:t>2 – ان الفرض العلمي حكم قد يصدق وقد لا يصدق.</a:t>
            </a:r>
          </a:p>
          <a:p>
            <a:pPr algn="justLow" rtl="1">
              <a:lnSpc>
                <a:spcPct val="150000"/>
              </a:lnSpc>
            </a:pPr>
            <a:r>
              <a:rPr lang="ar-EG" sz="1400" dirty="0">
                <a:latin typeface="Alexandria"/>
              </a:rPr>
              <a:t>3 – ان الفرض العلمي اسلوب علمي يقود إلى معرفة وتفسير المشكلات البحثية.</a:t>
            </a:r>
          </a:p>
        </p:txBody>
      </p:sp>
    </p:spTree>
    <p:extLst>
      <p:ext uri="{BB962C8B-B14F-4D97-AF65-F5344CB8AC3E}">
        <p14:creationId xmlns:p14="http://schemas.microsoft.com/office/powerpoint/2010/main" val="3034399106"/>
      </p:ext>
    </p:extLst>
  </p:cSld>
  <p:clrMapOvr>
    <a:masterClrMapping/>
  </p:clrMapOvr>
  <p:transition spd="slow" advTm="4660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مصادر اشتقاق الفرضيات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 y="867634"/>
            <a:ext cx="5574452" cy="7663636"/>
          </a:xfrm>
          <a:prstGeom prst="rect">
            <a:avLst/>
          </a:prstGeom>
          <a:noFill/>
        </p:spPr>
        <p:txBody>
          <a:bodyPr wrap="square" rtlCol="1">
            <a:spAutoFit/>
          </a:bodyPr>
          <a:lstStyle/>
          <a:p>
            <a:pPr lvl="0" algn="justLow" rtl="1">
              <a:lnSpc>
                <a:spcPct val="150000"/>
              </a:lnSpc>
            </a:pPr>
            <a:r>
              <a:rPr lang="ar-EG" sz="2000" b="1" dirty="0">
                <a:solidFill>
                  <a:srgbClr val="00AEEF"/>
                </a:solidFill>
                <a:latin typeface="Alexandria"/>
              </a:rPr>
              <a:t>فوائد الفرضيات</a:t>
            </a:r>
          </a:p>
          <a:p>
            <a:pPr lvl="0" algn="justLow" rtl="1">
              <a:lnSpc>
                <a:spcPct val="150000"/>
              </a:lnSpc>
            </a:pPr>
            <a:r>
              <a:rPr lang="ar-EG" sz="1400" b="1" dirty="0">
                <a:latin typeface="Alexandria"/>
              </a:rPr>
              <a:t>لاشتقاق الفرضيات بشكل سليم فوائد كثيرة، نجملها بالاتي:-</a:t>
            </a:r>
          </a:p>
          <a:p>
            <a:pPr marL="285750" lvl="0" indent="-285750" algn="justLow" rtl="1">
              <a:lnSpc>
                <a:spcPct val="150000"/>
              </a:lnSpc>
              <a:buFont typeface="Wingdings" panose="05000000000000000000" pitchFamily="2" charset="2"/>
              <a:buChar char="q"/>
            </a:pPr>
            <a:r>
              <a:rPr lang="ar-EG" sz="1400" dirty="0">
                <a:latin typeface="Alexandria"/>
              </a:rPr>
              <a:t>تساعد الفرضيات في تحديد أبعاد المشكلة تحديدا دقيقا يمكن من دراستها وتناولها بعمق. وكذلك تحليل مشكلة البحث الى عناصرها، وتحديد علاقتها ببعضها، وعزل وربط كل المعلومات التي لها علاقة بموضوع البحث ومشكلته، وبعبارة أخرى، فان الفرضية تساعد على إعطاء صورة تعكس قدرة الباحث على بلورة المشكلة وتناولها بشكل دقيق.</a:t>
            </a:r>
          </a:p>
          <a:p>
            <a:pPr marL="285750" lvl="0" indent="-285750" algn="justLow" rtl="1">
              <a:lnSpc>
                <a:spcPct val="150000"/>
              </a:lnSpc>
              <a:buFont typeface="Wingdings" panose="05000000000000000000" pitchFamily="2" charset="2"/>
              <a:buChar char="q"/>
            </a:pPr>
            <a:r>
              <a:rPr lang="ar-EG" sz="1400" dirty="0">
                <a:latin typeface="Alexandria"/>
              </a:rPr>
              <a:t>تمثل الفرضيات القاعدة الأساسية لموضوع البحث، والتي تجعل من السهل اختيار الحلول المهمة للمشكلة، وعدم التخبط والمتاهة، وجمع كميات من المعلومات التي لا حاجة لها، وليست لها علاقة بموضوع البحث.</a:t>
            </a:r>
          </a:p>
          <a:p>
            <a:pPr marL="285750" lvl="0" indent="-285750" algn="justLow" rtl="1">
              <a:lnSpc>
                <a:spcPct val="150000"/>
              </a:lnSpc>
              <a:buFont typeface="Wingdings" panose="05000000000000000000" pitchFamily="2" charset="2"/>
              <a:buChar char="q"/>
            </a:pPr>
            <a:r>
              <a:rPr lang="ar-EG" sz="1400" dirty="0">
                <a:latin typeface="Alexandria"/>
              </a:rPr>
              <a:t>تعد الفرضيات دليلا للباحث توجه خطاه وتحدد له نوع الملاحظات والإجراءات التي يفترض القيام بها لتنفيذ البحث.</a:t>
            </a:r>
          </a:p>
          <a:p>
            <a:pPr marL="285750" lvl="0" indent="-285750" algn="justLow" rtl="1">
              <a:lnSpc>
                <a:spcPct val="150000"/>
              </a:lnSpc>
              <a:buFont typeface="Wingdings" panose="05000000000000000000" pitchFamily="2" charset="2"/>
              <a:buChar char="q"/>
            </a:pPr>
            <a:r>
              <a:rPr lang="ar-EG" sz="1400" dirty="0">
                <a:latin typeface="Alexandria"/>
              </a:rPr>
              <a:t>توجه الفرضيات عمليات تحليل وتفسير النتائج بشكل علمي وعلى أساس العلاقات المفترضة بين المتغيرات المستقلة والتابعة.</a:t>
            </a:r>
          </a:p>
          <a:p>
            <a:pPr marL="285750" lvl="0" indent="-285750" algn="justLow" rtl="1">
              <a:lnSpc>
                <a:spcPct val="150000"/>
              </a:lnSpc>
              <a:buFont typeface="Wingdings" panose="05000000000000000000" pitchFamily="2" charset="2"/>
              <a:buChar char="q"/>
            </a:pPr>
            <a:r>
              <a:rPr lang="ar-EG" sz="1400" dirty="0">
                <a:latin typeface="Alexandria"/>
              </a:rPr>
              <a:t>تربط الفرضيات ما بين التساؤلات والمبادئ والنظريات التي هي غاية البحث العلمي. لذا، فإنها – أي الفرضيات – تؤدي الى تجسيد النظرية العلمية او جزء منها في صيغة قابلة للقياس.</a:t>
            </a:r>
          </a:p>
          <a:p>
            <a:pPr marL="285750" lvl="0" indent="-285750" algn="justLow" rtl="1">
              <a:lnSpc>
                <a:spcPct val="150000"/>
              </a:lnSpc>
              <a:buFont typeface="Wingdings" panose="05000000000000000000" pitchFamily="2" charset="2"/>
              <a:buChar char="q"/>
            </a:pPr>
            <a:r>
              <a:rPr lang="ar-EG" sz="1400" dirty="0">
                <a:latin typeface="Alexandria"/>
              </a:rPr>
              <a:t>تؤدي الفرضية الى توسيع نطاق المعرفة، باعتبارها أداة  فكرية يستطيع الباحث عن طريقها الوصول الى حقائق تحفز باحثين اخرين الى اجراء المزيد من البحوث الجديدة.</a:t>
            </a:r>
          </a:p>
          <a:p>
            <a:pPr marL="285750" lvl="0" indent="-285750" algn="justLow" rtl="1">
              <a:lnSpc>
                <a:spcPct val="150000"/>
              </a:lnSpc>
              <a:buFont typeface="Wingdings" panose="05000000000000000000" pitchFamily="2" charset="2"/>
              <a:buChar char="q"/>
            </a:pPr>
            <a:endParaRPr lang="ar-EG" sz="1400" dirty="0">
              <a:latin typeface="Alexandria"/>
            </a:endParaRPr>
          </a:p>
          <a:p>
            <a:pPr marL="285750" lvl="0" indent="-285750" algn="justLow" rtl="1">
              <a:lnSpc>
                <a:spcPct val="150000"/>
              </a:lnSpc>
              <a:buFont typeface="Wingdings" panose="05000000000000000000" pitchFamily="2" charset="2"/>
              <a:buChar char="q"/>
            </a:pPr>
            <a:endParaRPr lang="ar-EG" sz="1400" dirty="0">
              <a:latin typeface="Alexandria"/>
            </a:endParaRPr>
          </a:p>
          <a:p>
            <a:pPr lvl="0" algn="justLow" rtl="1">
              <a:lnSpc>
                <a:spcPct val="150000"/>
              </a:lnSpc>
            </a:pPr>
            <a:endParaRPr lang="ar-EG" sz="1400" dirty="0">
              <a:latin typeface="Alexandria"/>
            </a:endParaRPr>
          </a:p>
          <a:p>
            <a:pPr marL="285750" lvl="0" indent="-285750" algn="justLow" rtl="1">
              <a:lnSpc>
                <a:spcPct val="150000"/>
              </a:lnSpc>
              <a:buFontTx/>
              <a:buChar char="-"/>
            </a:pPr>
            <a:endParaRPr lang="ar-EG" sz="1400" dirty="0">
              <a:latin typeface="Alexandria"/>
            </a:endParaRPr>
          </a:p>
          <a:p>
            <a:pPr lvl="0" algn="justLow" rtl="1">
              <a:lnSpc>
                <a:spcPct val="150000"/>
              </a:lnSpc>
            </a:pPr>
            <a:endParaRPr lang="ar-EG" sz="1400" dirty="0">
              <a:latin typeface="Alexandria"/>
            </a:endParaRPr>
          </a:p>
        </p:txBody>
      </p:sp>
      <p:sp>
        <p:nvSpPr>
          <p:cNvPr id="9" name="TextBox 8"/>
          <p:cNvSpPr txBox="1"/>
          <p:nvPr/>
        </p:nvSpPr>
        <p:spPr>
          <a:xfrm>
            <a:off x="5641526" y="4561937"/>
            <a:ext cx="6499578" cy="1708160"/>
          </a:xfrm>
          <a:prstGeom prst="rect">
            <a:avLst/>
          </a:prstGeom>
          <a:noFill/>
        </p:spPr>
        <p:txBody>
          <a:bodyPr wrap="square" rtlCol="1">
            <a:spAutoFit/>
          </a:bodyPr>
          <a:lstStyle/>
          <a:p>
            <a:pPr algn="justLow" rtl="1">
              <a:lnSpc>
                <a:spcPct val="150000"/>
              </a:lnSpc>
            </a:pPr>
            <a:r>
              <a:rPr lang="ar-EG" sz="1400" dirty="0">
                <a:latin typeface="Alexandria"/>
              </a:rPr>
              <a:t>يستطيع الباحث اشتقاق وصياغة فرضيات بحثه من مصادر عديدة، أهمها ( العواملة، 1995):-</a:t>
            </a:r>
          </a:p>
          <a:p>
            <a:pPr marL="285750" indent="-285750" algn="justLow" rtl="1">
              <a:lnSpc>
                <a:spcPct val="150000"/>
              </a:lnSpc>
              <a:buFont typeface="Wingdings" panose="05000000000000000000" pitchFamily="2" charset="2"/>
              <a:buChar char="q"/>
            </a:pPr>
            <a:r>
              <a:rPr lang="ar-EG" sz="1400" dirty="0">
                <a:latin typeface="Alexandria"/>
              </a:rPr>
              <a:t>المعرفة الشخصية الواسعة للباحث ومدى قدرته على التخيل، وتجميع وربط الأفكار مع بعضها البعض في أنماط تفسيرية معقولة.</a:t>
            </a:r>
          </a:p>
          <a:p>
            <a:pPr marL="285750" indent="-285750" algn="justLow" rtl="1">
              <a:lnSpc>
                <a:spcPct val="150000"/>
              </a:lnSpc>
              <a:buFont typeface="Wingdings" panose="05000000000000000000" pitchFamily="2" charset="2"/>
              <a:buChar char="q"/>
            </a:pPr>
            <a:r>
              <a:rPr lang="ar-EG" sz="1400" dirty="0">
                <a:latin typeface="Alexandria"/>
              </a:rPr>
              <a:t>الملاحظة والتجربة والخبرة العملية خصوصا فيما يتعلق بالمشكلة او الظاهرة المدروسة.</a:t>
            </a:r>
          </a:p>
          <a:p>
            <a:pPr marL="285750" indent="-285750" algn="justLow" rtl="1">
              <a:lnSpc>
                <a:spcPct val="150000"/>
              </a:lnSpc>
              <a:buFont typeface="Wingdings" panose="05000000000000000000" pitchFamily="2" charset="2"/>
              <a:buChar char="q"/>
            </a:pPr>
            <a:r>
              <a:rPr lang="ar-EG" sz="1400" dirty="0">
                <a:latin typeface="Alexandria"/>
              </a:rPr>
              <a:t>الدراسات السابقة حول المشكلة او الظاهرة قيد الدراسة.. </a:t>
            </a:r>
          </a:p>
        </p:txBody>
      </p:sp>
    </p:spTree>
    <p:extLst>
      <p:ext uri="{BB962C8B-B14F-4D97-AF65-F5344CB8AC3E}">
        <p14:creationId xmlns:p14="http://schemas.microsoft.com/office/powerpoint/2010/main" val="2172891528"/>
      </p:ext>
    </p:extLst>
  </p:cSld>
  <p:clrMapOvr>
    <a:masterClrMapping/>
  </p:clrMapOvr>
  <p:transition spd="slow" advTm="4660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شروط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0956" y="1155869"/>
            <a:ext cx="5501875" cy="4939814"/>
          </a:xfrm>
          <a:prstGeom prst="rect">
            <a:avLst/>
          </a:prstGeom>
          <a:noFill/>
        </p:spPr>
        <p:txBody>
          <a:bodyPr wrap="square" rtlCol="1">
            <a:spAutoFit/>
          </a:bodyPr>
          <a:lstStyle/>
          <a:p>
            <a:pPr lvl="0" algn="justLow" rtl="1">
              <a:lnSpc>
                <a:spcPct val="150000"/>
              </a:lnSpc>
            </a:pPr>
            <a:r>
              <a:rPr lang="ar-EG" sz="1400" dirty="0">
                <a:latin typeface="Alexandria"/>
              </a:rPr>
              <a:t> 2– يجب ان تقوم الفروض بوظيفة تحديد العلاقة بين المتغيرات المستقلة والتابعة.</a:t>
            </a:r>
          </a:p>
          <a:p>
            <a:pPr lvl="0" algn="justLow" rtl="1">
              <a:lnSpc>
                <a:spcPct val="150000"/>
              </a:lnSpc>
            </a:pPr>
            <a:r>
              <a:rPr lang="ar-EG" sz="1400" dirty="0">
                <a:latin typeface="Alexandria"/>
              </a:rPr>
              <a:t>3- ان تكون الفروض ممكنة القياس، وبالإمكان التحقق منها واختبارها بالأساليب والأدوات العلمية المتعارف عليها، "بمعنى انه يمكن استخلاص الاستنتاجات أو النتائج او الاستدلالات من الفرضية بطريقة تجعل الملاحظة التجريبية ممكنة، بحيث تدعم أو لا تدعم الفرضية ذاتها .. والفرضية الصالحة للاختبار تجعل الباحث قادرا على تحديد فيما إذا كانت تلك النتائج اللازمة عنها قابلة للحدوث فعلا، وخلافا لذلك سوف يكون من المستحيل تأكيد أو عدم تأكيد الفرضية، ولكي تكون الفرضية صالحة للاختبار ينبغي ان تربط بين المتغيرات التي يمكن قياسها، وإذا لم تتوفر وسيلة لقياس المتغيرات سيكون عندئذ من المستحيل جمع البيانات الضرورية لاختبار صحة الفرض.</a:t>
            </a:r>
          </a:p>
          <a:p>
            <a:pPr lvl="0" algn="justLow" rtl="1">
              <a:lnSpc>
                <a:spcPct val="150000"/>
              </a:lnSpc>
            </a:pPr>
            <a:r>
              <a:rPr lang="ar-EG" sz="1400" dirty="0">
                <a:latin typeface="Alexandria"/>
              </a:rPr>
              <a:t>4 –الا تكون الفروض متعارضة مع الثوابت والحقائق والفرضيات العلمية في الحقل العلمي الذي يقوم الباحث بالبحث فيه، ويكون الأمر اكثر ضرورة وأهمية بالنسبة للباحثين الجدد، الذين لا تتوافر لديهم بعد الخبرة والدراية الكافية،  مع مراعاة ان بعض الفرضيات قد تعيد النظر في نظريات قائمة، وبالتالي عدم اعتبار ذلك مسلمة لا يجوز الاقتراب منها، وفي كل الأحوال فإن ذلك يتطلب من الباحث مراجعة التراث العلمي في مجال بحثه.</a:t>
            </a:r>
          </a:p>
          <a:p>
            <a:pPr lvl="0" algn="justLow" rtl="1">
              <a:lnSpc>
                <a:spcPct val="150000"/>
              </a:lnSpc>
            </a:pPr>
            <a:r>
              <a:rPr lang="ar-EG" sz="1400" dirty="0">
                <a:latin typeface="Alexandria"/>
              </a:rPr>
              <a:t>5 –الا تخضع الفروض لمعتقدات وأهواء وميول الباحث الشخصية.</a:t>
            </a:r>
          </a:p>
        </p:txBody>
      </p:sp>
      <p:sp>
        <p:nvSpPr>
          <p:cNvPr id="9" name="TextBox 8"/>
          <p:cNvSpPr txBox="1"/>
          <p:nvPr/>
        </p:nvSpPr>
        <p:spPr>
          <a:xfrm>
            <a:off x="5692422" y="4611400"/>
            <a:ext cx="6375082" cy="2354491"/>
          </a:xfrm>
          <a:prstGeom prst="rect">
            <a:avLst/>
          </a:prstGeom>
          <a:noFill/>
        </p:spPr>
        <p:txBody>
          <a:bodyPr wrap="square" rtlCol="1">
            <a:spAutoFit/>
          </a:bodyPr>
          <a:lstStyle/>
          <a:p>
            <a:pPr algn="justLow" rtl="1">
              <a:lnSpc>
                <a:spcPct val="150000"/>
              </a:lnSpc>
            </a:pPr>
            <a:r>
              <a:rPr lang="ar-EG" sz="1400" dirty="0">
                <a:latin typeface="Alexandria"/>
              </a:rPr>
              <a:t> يتطلب وضع وصياغة الفروض العلمية بالصورة الصحيحة ان يلتزم الباحث بمجموعة من المعايير والأسس والقواعد بما يؤهله إلى تحديد فروضه بطريقة سليمة، تحقق الأهداف والأغراض التي وضعت لأجلها، وذلك كالتالي ( التائب، 2018):</a:t>
            </a:r>
          </a:p>
          <a:p>
            <a:pPr algn="justLow" rtl="1">
              <a:lnSpc>
                <a:spcPct val="150000"/>
              </a:lnSpc>
            </a:pPr>
            <a:r>
              <a:rPr lang="ar-EG" sz="1400" dirty="0">
                <a:latin typeface="Alexandria"/>
              </a:rPr>
              <a:t>1 – </a:t>
            </a:r>
            <a:r>
              <a:rPr lang="ar-EG" sz="1400" b="1" dirty="0">
                <a:latin typeface="Alexandria"/>
              </a:rPr>
              <a:t>الوضوح والبساطة والايجاز</a:t>
            </a:r>
            <a:r>
              <a:rPr lang="ar-EG" sz="1400" dirty="0">
                <a:latin typeface="Alexandria"/>
              </a:rPr>
              <a:t>: فالفروض يجب ان تكون واضحة لا لبس ولا غموض فيها، ويتم ذلك باستخدام الفاظ سهلة الفهم والادراك ومختصرة، وتساعد التعريفات الاجرائية للمتغيرات في تحقيق عملية الوضوح، ومما يساعد في كل ذلك تقسيم الفرضية الواحدة التي قد تتسم بالعمومية إلى عدة فرضيات اكثر دقة وتحديدا.</a:t>
            </a:r>
          </a:p>
        </p:txBody>
      </p:sp>
    </p:spTree>
    <p:extLst>
      <p:ext uri="{BB962C8B-B14F-4D97-AF65-F5344CB8AC3E}">
        <p14:creationId xmlns:p14="http://schemas.microsoft.com/office/powerpoint/2010/main" val="2957072535"/>
      </p:ext>
    </p:extLst>
  </p:cSld>
  <p:clrMapOvr>
    <a:masterClrMapping/>
  </p:clrMapOvr>
  <p:transition spd="slow" advTm="46603">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الفرضية العلمية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1668214"/>
          </a:xfrm>
          <a:prstGeom prst="rect">
            <a:avLst/>
          </a:prstGeom>
          <a:noFill/>
        </p:spPr>
        <p:txBody>
          <a:bodyPr wrap="square" rtlCol="1">
            <a:spAutoFit/>
          </a:bodyPr>
          <a:lstStyle/>
          <a:p>
            <a:pPr lvl="0" algn="justLow" rtl="1">
              <a:lnSpc>
                <a:spcPct val="150000"/>
              </a:lnSpc>
            </a:pPr>
            <a:r>
              <a:rPr lang="ar-EG" sz="1400" dirty="0">
                <a:latin typeface="Alexandria"/>
              </a:rPr>
              <a:t>وعلى الباحث ان يدرك ان العمل البحثي ليس عمل ترفي، ولا هو مجرد فانتازيا فكرية، بل عليه ان يعي ان مجتمعه بأكمله يعول على مجهودات الباحثين في تقديم حلول حقيقية للمشكلات التي تعترضه، وبالتالي فإنه وبقدر ما تتركه نتائج البحث من آثار في تطور المعرفة العلمية في الحقل العلمي للباحث ، وبقدر مساهمتها في تطوير المجتمع تكون اهميتها وجدواها.</a:t>
            </a:r>
          </a:p>
        </p:txBody>
      </p:sp>
      <p:sp>
        <p:nvSpPr>
          <p:cNvPr id="9" name="TextBox 8"/>
          <p:cNvSpPr txBox="1"/>
          <p:nvPr/>
        </p:nvSpPr>
        <p:spPr>
          <a:xfrm>
            <a:off x="5503764" y="4415056"/>
            <a:ext cx="6563740" cy="1384995"/>
          </a:xfrm>
          <a:prstGeom prst="rect">
            <a:avLst/>
          </a:prstGeom>
          <a:noFill/>
        </p:spPr>
        <p:txBody>
          <a:bodyPr wrap="square" rtlCol="1">
            <a:spAutoFit/>
          </a:bodyPr>
          <a:lstStyle/>
          <a:p>
            <a:pPr algn="justLow" rtl="1">
              <a:lnSpc>
                <a:spcPct val="150000"/>
              </a:lnSpc>
            </a:pPr>
            <a:r>
              <a:rPr lang="ar-EG" sz="1400" dirty="0">
                <a:latin typeface="Alexandria"/>
              </a:rPr>
              <a:t>6– ان تكون الفروض قادرة على تقديم اجابات، ويتم بموجبها تفسير الظاهرة او الموقف محل الدراسة.</a:t>
            </a:r>
          </a:p>
          <a:p>
            <a:pPr algn="justLow" rtl="1">
              <a:lnSpc>
                <a:spcPct val="150000"/>
              </a:lnSpc>
            </a:pPr>
            <a:r>
              <a:rPr lang="ar-EG" sz="1400" dirty="0">
                <a:latin typeface="Alexandria"/>
              </a:rPr>
              <a:t>7 – ان تكون الفروض واقعية، بمعنى ان تكون مجردة من الخيال والأفكار الفلسفية التي يصعب قياسها واختبارها عمليا.</a:t>
            </a:r>
          </a:p>
          <a:p>
            <a:pPr algn="justLow" rtl="1">
              <a:lnSpc>
                <a:spcPct val="150000"/>
              </a:lnSpc>
            </a:pPr>
            <a:r>
              <a:rPr lang="ar-EG" sz="1400" dirty="0">
                <a:latin typeface="Alexandria"/>
              </a:rPr>
              <a:t>8 –أن تتضمن الفرضيات تحديد العلاقة بين متغيرات محددة</a:t>
            </a:r>
          </a:p>
        </p:txBody>
      </p:sp>
    </p:spTree>
    <p:extLst>
      <p:ext uri="{BB962C8B-B14F-4D97-AF65-F5344CB8AC3E}">
        <p14:creationId xmlns:p14="http://schemas.microsoft.com/office/powerpoint/2010/main" val="4293949328"/>
      </p:ext>
    </p:extLst>
  </p:cSld>
  <p:clrMapOvr>
    <a:masterClrMapping/>
  </p:clrMapOvr>
  <p:transition spd="slow" advTm="46603">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الفرضية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44155" y="1225235"/>
            <a:ext cx="5323333" cy="1021883"/>
          </a:xfrm>
          <a:prstGeom prst="rect">
            <a:avLst/>
          </a:prstGeom>
          <a:noFill/>
        </p:spPr>
        <p:txBody>
          <a:bodyPr wrap="square" rtlCol="1">
            <a:spAutoFit/>
          </a:bodyPr>
          <a:lstStyle/>
          <a:p>
            <a:pPr lvl="0" algn="justLow" rtl="1">
              <a:lnSpc>
                <a:spcPct val="150000"/>
              </a:lnSpc>
            </a:pPr>
            <a:r>
              <a:rPr lang="ar-EG" sz="1400" dirty="0">
                <a:latin typeface="Alexandria"/>
              </a:rPr>
              <a:t>13 – من الضروري ان يكون الفرض منسجما مع اهداف البحث، ومعبرا عنها، وان يقدم اجابة محددة وواضحة للمشكلة، وان يغطي كل فرض من فروض البحث جانب معين من المشكلة محل الدراسة.</a:t>
            </a:r>
          </a:p>
        </p:txBody>
      </p:sp>
      <p:sp>
        <p:nvSpPr>
          <p:cNvPr id="9" name="TextBox 8"/>
          <p:cNvSpPr txBox="1"/>
          <p:nvPr/>
        </p:nvSpPr>
        <p:spPr>
          <a:xfrm>
            <a:off x="5692422" y="4561937"/>
            <a:ext cx="6336446" cy="2354491"/>
          </a:xfrm>
          <a:prstGeom prst="rect">
            <a:avLst/>
          </a:prstGeom>
          <a:noFill/>
        </p:spPr>
        <p:txBody>
          <a:bodyPr wrap="square" rtlCol="1">
            <a:spAutoFit/>
          </a:bodyPr>
          <a:lstStyle/>
          <a:p>
            <a:pPr algn="justLow" rtl="1">
              <a:lnSpc>
                <a:spcPct val="150000"/>
              </a:lnSpc>
            </a:pPr>
            <a:r>
              <a:rPr lang="ar-EG" sz="1400" dirty="0">
                <a:latin typeface="Alexandria"/>
              </a:rPr>
              <a:t>  9– يجب ان تكون الفروض محدودة العدد، حتى لا تؤدي كثرتها إلى تشتت ذهن الباحث.</a:t>
            </a:r>
          </a:p>
          <a:p>
            <a:pPr algn="justLow" rtl="1">
              <a:lnSpc>
                <a:spcPct val="150000"/>
              </a:lnSpc>
            </a:pPr>
            <a:r>
              <a:rPr lang="ar-EG" sz="1400" dirty="0">
                <a:latin typeface="Alexandria"/>
              </a:rPr>
              <a:t>10 – الا تكون الفرضيات متناقضة مع بعضها البعض.</a:t>
            </a:r>
          </a:p>
          <a:p>
            <a:pPr algn="justLow" rtl="1">
              <a:lnSpc>
                <a:spcPct val="150000"/>
              </a:lnSpc>
            </a:pPr>
            <a:r>
              <a:rPr lang="ar-EG" sz="1400" dirty="0">
                <a:latin typeface="Alexandria"/>
              </a:rPr>
              <a:t>11 – ان تكون طبيعة المتغيرات محددة وواضحة لا تقبل اللبس، بحيث لا يتم الخلط بين المتغيرات المستقلة والمتغيرات التابعة.</a:t>
            </a:r>
          </a:p>
          <a:p>
            <a:pPr algn="justLow" rtl="1">
              <a:lnSpc>
                <a:spcPct val="150000"/>
              </a:lnSpc>
            </a:pPr>
            <a:r>
              <a:rPr lang="ar-EG" sz="1400" dirty="0">
                <a:latin typeface="Alexandria"/>
              </a:rPr>
              <a:t>12 – من المهم الا يحتوي البحث على فرض واحد بل يجب ان يحتوي على عدة فروض، وهو ما يضع الباحث امام عدة خيارات تساعده على تغطية جوانب البحث المختلفة.</a:t>
            </a:r>
          </a:p>
          <a:p>
            <a:pPr algn="justLow" rtl="1">
              <a:lnSpc>
                <a:spcPct val="150000"/>
              </a:lnSpc>
            </a:pPr>
            <a:endParaRPr lang="ar-EG" sz="1400" b="1" dirty="0">
              <a:solidFill>
                <a:srgbClr val="00AEEF"/>
              </a:solidFill>
              <a:latin typeface="Alexandria"/>
            </a:endParaRPr>
          </a:p>
        </p:txBody>
      </p:sp>
    </p:spTree>
    <p:extLst>
      <p:ext uri="{BB962C8B-B14F-4D97-AF65-F5344CB8AC3E}">
        <p14:creationId xmlns:p14="http://schemas.microsoft.com/office/powerpoint/2010/main" val="2088411576"/>
      </p:ext>
    </p:extLst>
  </p:cSld>
  <p:clrMapOvr>
    <a:masterClrMapping/>
  </p:clrMapOvr>
  <p:transition spd="slow" advTm="466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645669" y="3934282"/>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الفروض العلمية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0" y="1155869"/>
            <a:ext cx="5585465" cy="5262979"/>
          </a:xfrm>
          <a:prstGeom prst="rect">
            <a:avLst/>
          </a:prstGeom>
          <a:noFill/>
        </p:spPr>
        <p:txBody>
          <a:bodyPr wrap="square" rtlCol="1">
            <a:spAutoFit/>
          </a:bodyPr>
          <a:lstStyle/>
          <a:p>
            <a:pPr lvl="0" algn="justLow" rtl="1">
              <a:lnSpc>
                <a:spcPct val="150000"/>
              </a:lnSpc>
            </a:pPr>
            <a:r>
              <a:rPr lang="ar-EG" sz="1400" dirty="0">
                <a:latin typeface="Alexandria"/>
              </a:rPr>
              <a:t>1 – انها وسيلة لتوجيه عملية البحث العلمي، ورسم الطريق لمراحله اللاحقة، وذلك لتحديد مصادر المعلومات، وتحديد نوع المعلومات والبيانات المطلوبة، واختيار المنهج البحثي المناسب لطبيعة المشكلة.</a:t>
            </a:r>
          </a:p>
          <a:p>
            <a:pPr lvl="0" algn="justLow" rtl="1">
              <a:lnSpc>
                <a:spcPct val="150000"/>
              </a:lnSpc>
            </a:pPr>
            <a:r>
              <a:rPr lang="ar-EG" sz="1400" dirty="0">
                <a:latin typeface="Alexandria"/>
              </a:rPr>
              <a:t>2 – الاسهام في زيادة المعرفة، إذ ان اثبات الفرضيات يساعد على تعميم النتائج على الحالات المشابهة، كما انها تسهم في صياغة النظريات.</a:t>
            </a:r>
          </a:p>
          <a:p>
            <a:pPr lvl="0" algn="justLow" rtl="1">
              <a:lnSpc>
                <a:spcPct val="150000"/>
              </a:lnSpc>
            </a:pPr>
            <a:r>
              <a:rPr lang="ar-EG" sz="1400" dirty="0">
                <a:latin typeface="Alexandria"/>
              </a:rPr>
              <a:t>3 – ان الفرضيات تساعد ايضا على ايجاد فرضيات اخرى جديدة.</a:t>
            </a:r>
          </a:p>
          <a:p>
            <a:pPr lvl="0" algn="justLow" rtl="1">
              <a:lnSpc>
                <a:spcPct val="150000"/>
              </a:lnSpc>
            </a:pPr>
            <a:r>
              <a:rPr lang="ar-EG" sz="1400" dirty="0">
                <a:latin typeface="Alexandria"/>
              </a:rPr>
              <a:t>4 – تكشف الفروض عن الحاجة إلى ابحاث أخرى جديدة، وذلك استكمالا للمعرفة وللوصول لحلول أكثر نضجا.</a:t>
            </a:r>
          </a:p>
          <a:p>
            <a:pPr lvl="0" algn="justLow" rtl="1">
              <a:lnSpc>
                <a:spcPct val="150000"/>
              </a:lnSpc>
            </a:pPr>
            <a:r>
              <a:rPr lang="ar-EG" sz="1400" dirty="0">
                <a:latin typeface="Alexandria"/>
              </a:rPr>
              <a:t>5 – تساعد الفروض في تحديد ابعاد المشكلة أمام الباحث تحديدا دقيقا يمكنه من دراستها وتناولها بعمق، وكذلك تحليل العناصر المطلوبة للمشكلة، وتحديد علاقتها ببعضها، وعزل وربط كل المعلومات التي لها علاقة بموضوع البحث ومشكلته.</a:t>
            </a:r>
          </a:p>
          <a:p>
            <a:pPr lvl="0" algn="justLow" rtl="1">
              <a:lnSpc>
                <a:spcPct val="150000"/>
              </a:lnSpc>
            </a:pPr>
            <a:r>
              <a:rPr lang="ar-EG" sz="1400" dirty="0">
                <a:latin typeface="Alexandria"/>
              </a:rPr>
              <a:t>6 – تمثل الفروض القاعدة الأساسية لموضوع البحث، والتي تجعل من السهل اختيار الحقائق المهمة واللازمة لحل المشكلة وعدم التخبط، وجمع كميات من المعلومات الفائضة عن الحاجة دون هدف، وفي ذلك يقول كوهن " .. نحن نجهل اية وقائع نجمعها إن لم يكن بين ايدينا فرضية تقودنا، كما اننا نعجز عن تمييز الملائم من الوقائع من المنافي، ان لم يكن في متناولنا شيء نسعى إلى تبريره.</a:t>
            </a:r>
          </a:p>
        </p:txBody>
      </p:sp>
      <p:sp>
        <p:nvSpPr>
          <p:cNvPr id="9" name="TextBox 8"/>
          <p:cNvSpPr txBox="1"/>
          <p:nvPr/>
        </p:nvSpPr>
        <p:spPr>
          <a:xfrm>
            <a:off x="5826569" y="4616297"/>
            <a:ext cx="6240935" cy="1384995"/>
          </a:xfrm>
          <a:prstGeom prst="rect">
            <a:avLst/>
          </a:prstGeom>
          <a:noFill/>
        </p:spPr>
        <p:txBody>
          <a:bodyPr wrap="square" rtlCol="1">
            <a:spAutoFit/>
          </a:bodyPr>
          <a:lstStyle/>
          <a:p>
            <a:pPr algn="justLow" rtl="1">
              <a:lnSpc>
                <a:spcPct val="150000"/>
              </a:lnSpc>
            </a:pPr>
            <a:r>
              <a:rPr lang="ar-EG" sz="1400" dirty="0">
                <a:latin typeface="Alexandria"/>
              </a:rPr>
              <a:t>  تكتسب الفروض العلمية أهميتها من أهمية البحث العلمي عموما، ومن أهمية ما تعكسه الاجراءات المنهجية من صرامة علمية تجعلنا نطمئن إلى ما يقود إليه من نتائج، فالفروض العلمية هي من الخطوات البحثية المهمة التي تلزم الباحثين باتباع القواعد والأسس العلمية في اجراء البحوث العلمية، وبصورة أكثر تفصيلا يمكن تحديد أهمية الفروض العلمية في النقاط التالية ( التائب، 2018):</a:t>
            </a:r>
          </a:p>
        </p:txBody>
      </p:sp>
    </p:spTree>
    <p:extLst>
      <p:ext uri="{BB962C8B-B14F-4D97-AF65-F5344CB8AC3E}">
        <p14:creationId xmlns:p14="http://schemas.microsoft.com/office/powerpoint/2010/main" val="2644442242"/>
      </p:ext>
    </p:extLst>
  </p:cSld>
  <p:clrMapOvr>
    <a:masterClrMapping/>
  </p:clrMapOvr>
  <p:transition spd="slow" advTm="4660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أهمية الفروض العلمية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331" y="1047083"/>
            <a:ext cx="5640111" cy="5262979"/>
          </a:xfrm>
          <a:prstGeom prst="rect">
            <a:avLst/>
          </a:prstGeom>
          <a:noFill/>
        </p:spPr>
        <p:txBody>
          <a:bodyPr wrap="square" rtlCol="1">
            <a:spAutoFit/>
          </a:bodyPr>
          <a:lstStyle/>
          <a:p>
            <a:pPr lvl="0" algn="justLow" rtl="1">
              <a:lnSpc>
                <a:spcPct val="150000"/>
              </a:lnSpc>
            </a:pPr>
            <a:r>
              <a:rPr lang="ar-EG" sz="1400" dirty="0">
                <a:latin typeface="Alexandria"/>
              </a:rPr>
              <a:t> 9 – توضع الفروض للكشف عن بعض العلاقات الثابتة، أو القوانين الخاصة التي تسيطر على طائفة معينة من الظواهر أو تستخدم لربط بعض القوانين الخاصة التي سبق الكشف عنها، فتؤدي إلى تكوين النظرية.</a:t>
            </a:r>
          </a:p>
          <a:p>
            <a:pPr lvl="0" algn="justLow" rtl="1">
              <a:lnSpc>
                <a:spcPct val="150000"/>
              </a:lnSpc>
            </a:pPr>
            <a:r>
              <a:rPr lang="ar-EG" sz="1400" dirty="0">
                <a:latin typeface="Alexandria"/>
              </a:rPr>
              <a:t>10 – تقديم تفسير أو عدة تفسيرات تحيل الوقائع المبعثرة أو المشتتة إذا ما اصبح الفرض قانونا إلى وقائع مفسرة وأكثر نسقية.</a:t>
            </a:r>
          </a:p>
          <a:p>
            <a:pPr lvl="0" algn="justLow" rtl="1">
              <a:lnSpc>
                <a:spcPct val="150000"/>
              </a:lnSpc>
            </a:pPr>
            <a:r>
              <a:rPr lang="ar-EG" sz="1400" dirty="0">
                <a:latin typeface="Alexandria"/>
              </a:rPr>
              <a:t>11 – إذا كانت الفروض خاطئة تنبه العلماء إلى اخطاء سابقيهم، ويفتح ذلك مجالات أوسع لفروض جديدة.</a:t>
            </a:r>
          </a:p>
          <a:p>
            <a:pPr lvl="0" algn="justLow" rtl="1">
              <a:lnSpc>
                <a:spcPct val="150000"/>
              </a:lnSpc>
            </a:pPr>
            <a:r>
              <a:rPr lang="ar-EG" sz="1400" dirty="0">
                <a:latin typeface="Alexandria"/>
              </a:rPr>
              <a:t>12 – تقيد الفروض خطى الباحث، وتوجهه نحو الحل، وتحدد التجارب أو الملاحظات التي عليه القيام بها، وانتقاء الآلات التي تعين الباحث على إجراء التجارب الدقيقة، وتحدد هدف الباحث الذي يرمي إليه، وهو وضع القانون العلمي.</a:t>
            </a:r>
          </a:p>
          <a:p>
            <a:pPr lvl="0" algn="justLow" rtl="1">
              <a:lnSpc>
                <a:spcPct val="150000"/>
              </a:lnSpc>
            </a:pPr>
            <a:r>
              <a:rPr lang="ar-EG" sz="1400" dirty="0">
                <a:latin typeface="Alexandria"/>
              </a:rPr>
              <a:t>13– تساعد الفروض الباحث على ترتيب وتكييف بياناته ومعطياته طبقا للفروض العلمية المطروحة بما ييسر عليه مهام التحليل لتفسير الظاهرة المدروسة.</a:t>
            </a:r>
          </a:p>
          <a:p>
            <a:pPr lvl="0" algn="justLow" rtl="1">
              <a:lnSpc>
                <a:spcPct val="150000"/>
              </a:lnSpc>
            </a:pPr>
            <a:r>
              <a:rPr lang="ar-EG" sz="1400" dirty="0">
                <a:latin typeface="Alexandria"/>
              </a:rPr>
              <a:t>14 – توفر الفروض للباحثين الكثير من الوقت والجهد، بحيث يتجه الباحثين إلى القيام فقط بما يجب القيام به، سواء ما يتعلق بالمعلومات والبيانات المطلوب جمعها، أو التجارب والاختبارات والقياسات المطلوب إجرائها، أو الخطوات المطلوب اتخاذها على طول خط سير العملية البحثية، وهي جميعها إجراءات تساعد في اختصار الكثير من الوقت والجهد.</a:t>
            </a:r>
          </a:p>
        </p:txBody>
      </p:sp>
      <p:sp>
        <p:nvSpPr>
          <p:cNvPr id="9" name="TextBox 8"/>
          <p:cNvSpPr txBox="1"/>
          <p:nvPr/>
        </p:nvSpPr>
        <p:spPr>
          <a:xfrm>
            <a:off x="5826569" y="4561937"/>
            <a:ext cx="6240935" cy="1384995"/>
          </a:xfrm>
          <a:prstGeom prst="rect">
            <a:avLst/>
          </a:prstGeom>
          <a:noFill/>
        </p:spPr>
        <p:txBody>
          <a:bodyPr wrap="square" rtlCol="1">
            <a:spAutoFit/>
          </a:bodyPr>
          <a:lstStyle/>
          <a:p>
            <a:pPr algn="justLow" rtl="1">
              <a:lnSpc>
                <a:spcPct val="150000"/>
              </a:lnSpc>
            </a:pPr>
            <a:r>
              <a:rPr lang="ar-EG" sz="1400" dirty="0">
                <a:latin typeface="Alexandria"/>
              </a:rPr>
              <a:t>7– تقود الفروض الباحث إلى توجيه عملية التحليل والتفسير العلمي على أساس ان العلاقات المفترضة بين المتغيرات المختلفة المستقلة منها والتابعة تدل الباحث على ما يجب ان يقوم به ويفعله.</a:t>
            </a:r>
          </a:p>
          <a:p>
            <a:pPr algn="justLow" rtl="1">
              <a:lnSpc>
                <a:spcPct val="150000"/>
              </a:lnSpc>
            </a:pPr>
            <a:r>
              <a:rPr lang="ar-EG" sz="1400" dirty="0">
                <a:latin typeface="Alexandria"/>
              </a:rPr>
              <a:t>8 – تمكن الفروض الباحث من استنباط النتائج، حيث انه سيصل إلى الاستنتاج الذي يؤكد له بان الفرض الأول صحيح او غير صحيح، وان الفرض الثاني غير صحيح أو صحيح، وهكذا.</a:t>
            </a:r>
          </a:p>
        </p:txBody>
      </p:sp>
    </p:spTree>
    <p:extLst>
      <p:ext uri="{BB962C8B-B14F-4D97-AF65-F5344CB8AC3E}">
        <p14:creationId xmlns:p14="http://schemas.microsoft.com/office/powerpoint/2010/main" val="1019065079"/>
      </p:ext>
    </p:extLst>
  </p:cSld>
  <p:clrMapOvr>
    <a:masterClrMapping/>
  </p:clrMapOvr>
  <p:transition spd="slow" advTm="46603">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مصادر الفروض العلمية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976238"/>
            <a:ext cx="5323333" cy="5909310"/>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 النظريات العلمية:</a:t>
            </a:r>
          </a:p>
          <a:p>
            <a:pPr lvl="0" algn="justLow" rtl="1">
              <a:lnSpc>
                <a:spcPct val="150000"/>
              </a:lnSpc>
            </a:pPr>
            <a:r>
              <a:rPr lang="ar-EG" sz="1400" dirty="0">
                <a:latin typeface="Alexandria"/>
              </a:rPr>
              <a:t>تشكل النظريات العلمية في مجال دراسة الباحث ومجال تخصصه رافدا علميا مهما يستقي منه فروضه، الأمر الذي يتطلب من الباحث ضرورة العودة إلى تلك النظريات والاطلاع عليها وفهم الأسس والأفكار والمبادئ العلمية التي تقوم عليها، وذلك بهدف الاحاطة الكاملة بتلك النظريات واستيعاب الظروف والعوامل التي ساهمت في تشكلها.</a:t>
            </a:r>
          </a:p>
          <a:p>
            <a:pPr lvl="0" algn="justLow" rtl="1">
              <a:lnSpc>
                <a:spcPct val="150000"/>
              </a:lnSpc>
            </a:pPr>
            <a:r>
              <a:rPr lang="ar-EG" sz="1400" dirty="0">
                <a:latin typeface="Alexandria"/>
              </a:rPr>
              <a:t>فالنظريات العلمية هي في الأساس نتاج العديد من البحوث العلمية المتراكمة التي افضت مجتمعة إلى من خلال الدراسة والبحث والاختبار المتكرر لفروضها إلى وضع أسس النظرية وعناصرها، وقدمت تفسيرا مقنعا لمتغيراتها. وفي الواقع فإنه من المهم جدا للباحثين الذين يوظفون نظريات علمية في دراساتهم ان يستعينوا بفروض تلك النظريات في وضع وصياغة فروضهم العلمية، حيث تقدم تلك النظريات فروض جاهزة للباحثين، فإذا كان الباحث مثلا</a:t>
            </a:r>
          </a:p>
          <a:p>
            <a:pPr lvl="0" algn="justLow" rtl="1">
              <a:lnSpc>
                <a:spcPct val="150000"/>
              </a:lnSpc>
            </a:pPr>
            <a:r>
              <a:rPr lang="ar-EG" sz="1400" dirty="0">
                <a:latin typeface="Alexandria"/>
              </a:rPr>
              <a:t>يجري دراسة حول الممارسة الصحفية للقائم بالاتصال في الصحافة الليبية فإن بإمكانه الاستفادة من الفروض العلمية التي تقدمها نظرية حارس البوابة، وذات الآمر ينطبق على دراسة حول: استخدامات الشباب الليبي لمواقع التواصل الاجتماعي </a:t>
            </a:r>
            <a:r>
              <a:rPr lang="ar-EG" sz="1400" dirty="0" err="1">
                <a:latin typeface="Alexandria"/>
              </a:rPr>
              <a:t>والاشباعات</a:t>
            </a:r>
            <a:r>
              <a:rPr lang="ar-EG" sz="1400" dirty="0">
                <a:latin typeface="Alexandria"/>
              </a:rPr>
              <a:t> المتحققة، حيث من المناسب هنا توظيف فروض نظرية الاستخدامات </a:t>
            </a:r>
            <a:r>
              <a:rPr lang="ar-EG" sz="1400" dirty="0" err="1">
                <a:latin typeface="Alexandria"/>
              </a:rPr>
              <a:t>والاشباعات</a:t>
            </a:r>
            <a:r>
              <a:rPr lang="ar-EG" sz="1400" dirty="0">
                <a:latin typeface="Alexandria"/>
              </a:rPr>
              <a:t> في الدراسة .. وهكذا بالنسبة لبقية البحوث. وفي كل الأحوال وسواء استعان الباحث بنظرية معينة أم لا فإن إمكانية الاستفادة من فروض النظريات العلمية الواقعة في نطاق دراسة الباحث تظل امرا ممكنا، بل ومفضلا، كما ان ذلك التوظيف لفروض النظريات العلمية يعكس مدى سعة اطلاع الباحث وفهمه وفطنته وقدرته العلمية، وهي أمور قد لا تتوفر لكثير من الباحثين.</a:t>
            </a:r>
          </a:p>
        </p:txBody>
      </p:sp>
      <p:sp>
        <p:nvSpPr>
          <p:cNvPr id="9" name="TextBox 8"/>
          <p:cNvSpPr txBox="1"/>
          <p:nvPr/>
        </p:nvSpPr>
        <p:spPr>
          <a:xfrm>
            <a:off x="5826569" y="4518577"/>
            <a:ext cx="6365431" cy="1021883"/>
          </a:xfrm>
          <a:prstGeom prst="rect">
            <a:avLst/>
          </a:prstGeom>
          <a:noFill/>
        </p:spPr>
        <p:txBody>
          <a:bodyPr wrap="square" rtlCol="1">
            <a:spAutoFit/>
          </a:bodyPr>
          <a:lstStyle/>
          <a:p>
            <a:pPr algn="justLow" rtl="1">
              <a:lnSpc>
                <a:spcPct val="150000"/>
              </a:lnSpc>
            </a:pPr>
            <a:r>
              <a:rPr lang="ar-EG" sz="1400" dirty="0">
                <a:latin typeface="Alexandria"/>
              </a:rPr>
              <a:t>سبق وان ذكرنا بان الفروض ليست مجرد تخمينات ذاتية مبنية على ميول او أهواء أو أراء أو معتقدات شخصية، لكنها تخمينات وتوقعات منطقية لحل مشكلة علمية محددة، تستمد من عدة مصادر تتمتع بثقة علمية، وتشكل موردا مهما للأفكار العلمية، وتتمثل تلك المصادر في الآتي ( التائب، 2018):</a:t>
            </a:r>
          </a:p>
        </p:txBody>
      </p:sp>
    </p:spTree>
    <p:extLst>
      <p:ext uri="{BB962C8B-B14F-4D97-AF65-F5344CB8AC3E}">
        <p14:creationId xmlns:p14="http://schemas.microsoft.com/office/powerpoint/2010/main" val="514660318"/>
      </p:ext>
    </p:extLst>
  </p:cSld>
  <p:clrMapOvr>
    <a:masterClrMapping/>
  </p:clrMapOvr>
  <p:transition spd="slow" advTm="46603">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2462213"/>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وبقدر ما تمثل النظريات العلمية مجال خصبا للخروج بتصورات لفروض علمية منطقية وجديدة فإنها كذلك تشكل محددا موجبا وملزما خاصة للباحثين المبتدئين، الذين عليهم الانتباه إلى عدم تعارض فروضهم مع تلك النظريات،  حيث تلزم النظريات العلمية الباحثين بعدم اقتراح فروض تتعارض مع ما تم التوصل اليه، ومع ما انتهت إليه النظريات السابقة، وهي امورا تحتاج دراستها ونقضها إلى خبرة وحنكة علميتين، وبالتالي فليس بمقدور كل باحث ان يتصور انه بإمكانه إعادة النظر في تلك النظريات، والتشكيك في ما توصلت إليه وتقديم البديل العلمي الملائم.  ان الاطلاع العميق والناقد والواعي، والفهم الواسع والناضج، والاستيعاب الجيد من قبل الباحث للنظريات الواقعة في مجال تخصصه من شأنه ان يلفت انتباهه إلى شواهد وعلاقات جديدة، ويثير في مخيلته استفسارات تقود بالضرورة إلى اقتراح فروض علمية مبنية على أسس متينة تثري البحث، وتضفي عليه المكانة العلمية اللائقة، وتنعكس من خلالها كذلك شخصية الباحث، وقدراته ومهاراته العلمية في التفكير السليم.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5455279"/>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a:solidFill>
                  <a:srgbClr val="00B0F0"/>
                </a:solidFill>
                <a:latin typeface="Alexandria" charset="0"/>
                <a:cs typeface="Alexandria" charset="0"/>
              </a:rPr>
              <a:t>تابع مصادر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1397680"/>
            <a:ext cx="5323333" cy="3693319"/>
          </a:xfrm>
          <a:prstGeom prst="rect">
            <a:avLst/>
          </a:prstGeom>
          <a:noFill/>
        </p:spPr>
        <p:txBody>
          <a:bodyPr wrap="square" rtlCol="1">
            <a:spAutoFit/>
          </a:bodyPr>
          <a:lstStyle/>
          <a:p>
            <a:pPr algn="justLow" rtl="1">
              <a:lnSpc>
                <a:spcPct val="150000"/>
              </a:lnSpc>
            </a:pPr>
            <a:r>
              <a:rPr lang="ar-EG" sz="1400" dirty="0">
                <a:latin typeface="Alexandria"/>
              </a:rPr>
              <a:t>2</a:t>
            </a:r>
            <a:r>
              <a:rPr lang="ar-EG" sz="1600" b="1" dirty="0">
                <a:solidFill>
                  <a:srgbClr val="00AEEF"/>
                </a:solidFill>
                <a:latin typeface="Alexandria"/>
              </a:rPr>
              <a:t>– الدراسات السابقة:</a:t>
            </a:r>
          </a:p>
          <a:p>
            <a:pPr algn="justLow" rtl="1">
              <a:lnSpc>
                <a:spcPct val="150000"/>
              </a:lnSpc>
            </a:pPr>
            <a:r>
              <a:rPr lang="ar-EG" sz="1400" dirty="0">
                <a:latin typeface="Alexandria"/>
              </a:rPr>
              <a:t>يشكل التراث العلمي في ذات تخصص الباحث مجال خصب ومهم للباحثين لاستقاء الكثير من الأفكار التي تفيد في مراحل الدراسة المختلفة، ويخصص الباحثون الجادون وقتا مناسبا للاطلاع على ما كتب ونشر من بحوث ودراسات وأراء وأفكار في مجال تخصصهم العلمي، بغرض تحقيق أكبر فائدة ممكنة من تلك القراءات.</a:t>
            </a:r>
          </a:p>
          <a:p>
            <a:pPr algn="justLow" rtl="1">
              <a:lnSpc>
                <a:spcPct val="150000"/>
              </a:lnSpc>
            </a:pPr>
            <a:r>
              <a:rPr lang="ar-EG" sz="1400" dirty="0">
                <a:latin typeface="Alexandria"/>
              </a:rPr>
              <a:t>وعلى صعيد وضع الفروض العلمية تعد الدراسات السابقة وما تمخضت عنه، وما توصلت إليه من نتائج مصدرا اساسيا يستند إليه الباحثين في تحديد ووضع فروضهم العلمية، حيث تشكل تلك الدراسات رافدا اساسيا يعين الباحثين على تلمس ما يناسبهم من فروض، وذلك انطلاقا من ان النتائج التي تم التوصل اليها يمكن ان تكون دليل ومرشدا لباحثين اخرين عند وضع فروضهم، لما لها من سند علمي، خاصة عندما يتعلق الأمر بنتائج متشابهة أو متفقة تم التأكيد عليها في دراسات مختلفة، مما يجعلها محل ثقة الباحثين.</a:t>
            </a: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3200876"/>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وبالتالي فإنه من المهم جدا ان يقوم الباحثين بمراجعة عميقة وواعية لكل الدراسات التي اجريت في مجال تخصصهم والتي بالإمكان الاطلاع عليها، بما في ذلك ملخصات بعض الدراسات التي </a:t>
            </a:r>
            <a:r>
              <a:rPr lang="ar-EG" sz="1400" dirty="0" err="1">
                <a:solidFill>
                  <a:prstClr val="black"/>
                </a:solidFill>
                <a:latin typeface="Alexandria" charset="0"/>
                <a:cs typeface="Alexandria" charset="0"/>
              </a:rPr>
              <a:t>تتيحها</a:t>
            </a:r>
            <a:r>
              <a:rPr lang="ar-EG" sz="1400" dirty="0">
                <a:solidFill>
                  <a:prstClr val="black"/>
                </a:solidFill>
                <a:latin typeface="Alexandria" charset="0"/>
                <a:cs typeface="Alexandria" charset="0"/>
              </a:rPr>
              <a:t> المواقع العلمية على شبكة المعلومات الدولية (الانترنت)، واستيعاب وتحليل وتفسير ما توصلت إليه من نتائج، حيث يوفر كل ذلك مجالا واسعا لرصد وتحديد وصياغة الفروض العلمية،  بناء على ما انتهت إليه تلك الدراسات، وهو ما يعني ان هذه العملية تمت بشكل يدعو إلى الاطمئنان العلمي، ويحقق جانب مهما من الشروط التي يجب ان تتوفر في الفروض العلمية.</a:t>
            </a:r>
          </a:p>
          <a:p>
            <a:pPr algn="justLow" rtl="1"/>
            <a:r>
              <a:rPr lang="ar-EG" sz="1400" dirty="0">
                <a:solidFill>
                  <a:prstClr val="black"/>
                </a:solidFill>
                <a:latin typeface="Alexandria" charset="0"/>
                <a:cs typeface="Alexandria" charset="0"/>
              </a:rPr>
              <a:t>3</a:t>
            </a:r>
            <a:r>
              <a:rPr lang="ar-EG" sz="2000" b="1" dirty="0">
                <a:solidFill>
                  <a:srgbClr val="00AEEF"/>
                </a:solidFill>
                <a:latin typeface="Alexandria" charset="0"/>
                <a:cs typeface="Alexandria" charset="0"/>
              </a:rPr>
              <a:t>– خبرة الباحث:</a:t>
            </a:r>
          </a:p>
          <a:p>
            <a:pPr algn="justLow" rtl="1"/>
            <a:r>
              <a:rPr lang="ar-EG" sz="1400" dirty="0">
                <a:solidFill>
                  <a:prstClr val="black"/>
                </a:solidFill>
                <a:latin typeface="Alexandria" charset="0"/>
                <a:cs typeface="Alexandria" charset="0"/>
              </a:rPr>
              <a:t>لا يجد الباحثون الذين امضوا زمنا طويلا في مجال البحث العلمي صعوبة في تحديد ووضع الفروض العلمية المناسبة لأبحاثهم، وذلك نظرا للخبرة الواسعة التي يتمتعون بها، والتي اكسبتهم اياها التجربة البحثية الثرية التي تشكل رصيدا علميا مهما يتكئون عليه في وضع وصياغة فروضهم العلمية.</a:t>
            </a:r>
          </a:p>
          <a:p>
            <a:pPr algn="justLow" rtl="1"/>
            <a:r>
              <a:rPr lang="ar-EG" sz="1400" dirty="0">
                <a:solidFill>
                  <a:prstClr val="black"/>
                </a:solidFill>
                <a:latin typeface="Alexandria" charset="0"/>
                <a:cs typeface="Alexandria" charset="0"/>
              </a:rPr>
              <a:t>ذلك ان الممارسة والتجربة البحثيين من شأنها ان تخلق لدى الباحث افق واسع ومجال معرفي فسيح، وتكسبه قدرة متميزة في انجاز البحوث العلمية،  ويشكل كل ذلك مصدرا اساسيا في وضع الفروض العلمية. وتوفر الخبرة التراكمية للباحث القدرة على التخمين والتحليل والرصد والربط بين العلاقات، واستخدام طرق القياس والاستنباط والتفكير العلمي الرصين.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9725672"/>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1600438"/>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وتظهر الوقائع انه كلما كانت تجربة الباحث طويلة وحقيقية، وكلما كان رصيده البحثي كبيرا ومتميزا كلما كان باستطاعته ان يجد الفروض الملائمة لبحوثه، ونستثني من ذلك بالطبع أولئك الباحثين الذين امضوا جل وقتهم البحثي في إجراء البحوث المكتبية التي لا تستند إلى إي فروض علمية حقيقية، ولم يتوفر لديهم بالتالي رصيد علمي حقيقي ومفيد في هذا المجال.</a:t>
            </a:r>
          </a:p>
          <a:p>
            <a:pPr algn="justLow" rtl="1"/>
            <a:r>
              <a:rPr lang="ar-EG" sz="1400" dirty="0">
                <a:solidFill>
                  <a:prstClr val="black"/>
                </a:solidFill>
                <a:latin typeface="Alexandria" charset="0"/>
                <a:cs typeface="Alexandria" charset="0"/>
              </a:rPr>
              <a:t>في المقابل فإنه لا يمكن الاعتماد على هذا المصدر بالنسبة للباحثين المبتدئين في مرحلتي الماجستير والدكتوراه، نظرا لمحدودية خبرتهم، ولضعف رصيدهم البحثي في الغالب، وبالتالي فإنه من المناسب ان يلجأ هؤلاء الباحثين المبتدئين إلى المصادر الاخرى.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22661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17168" y="3996751"/>
            <a:ext cx="4882731"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4- حلقات النقاش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5307" y="1074538"/>
            <a:ext cx="5412400" cy="4293483"/>
          </a:xfrm>
          <a:prstGeom prst="rect">
            <a:avLst/>
          </a:prstGeom>
          <a:noFill/>
        </p:spPr>
        <p:txBody>
          <a:bodyPr wrap="square" rtlCol="1">
            <a:spAutoFit/>
          </a:bodyPr>
          <a:lstStyle/>
          <a:p>
            <a:pPr algn="justLow" rtl="1">
              <a:lnSpc>
                <a:spcPct val="150000"/>
              </a:lnSpc>
            </a:pPr>
            <a:r>
              <a:rPr lang="ar-EG" sz="1400" dirty="0">
                <a:latin typeface="Alexandria"/>
              </a:rPr>
              <a:t>وتمثل الحلقات العلمية (</a:t>
            </a:r>
            <a:r>
              <a:rPr lang="ar-EG" sz="1400" dirty="0" err="1">
                <a:latin typeface="Alexandria"/>
              </a:rPr>
              <a:t>السيمنارات</a:t>
            </a:r>
            <a:r>
              <a:rPr lang="ar-EG" sz="1400" dirty="0">
                <a:latin typeface="Alexandria"/>
              </a:rPr>
              <a:t>) التي تعقدها الأقسام العلمية بالجامعات لمناقشة الموضوعات التي يتقدم بها طلاب الدراسات العليا للتسجيل لدرجة الماجستير أو الدكتوراه أحدى أهم اوجه تلك الحلقات، حيث تطرح الموضوعات المقدمة للدراسة للنقاش أمام الأساتذة المتخصصين، ويتم تبادل الآراء والأفكار حولها، بهدف توجيه وارشاد الباحث، ويجعل كل ذلك ذهن الباحث يتفتق حول فروض جديدة لحل مشكلته.</a:t>
            </a:r>
          </a:p>
          <a:p>
            <a:pPr algn="justLow" rtl="1">
              <a:lnSpc>
                <a:spcPct val="150000"/>
              </a:lnSpc>
            </a:pPr>
            <a:r>
              <a:rPr lang="ar-EG" sz="1400" dirty="0">
                <a:latin typeface="Alexandria"/>
              </a:rPr>
              <a:t>وبالإضافة إلى كل ما ذكر فإن عملية بناء الفرضيات بالصورة الصحيحة ووفق الشروط السالفة الذكر تتطلب من الباحث جهدا ووعيا علميين، وهي عملية تعتمد على مدى تمتع الباحث بالمزايا التالية ( التائب، 2018):</a:t>
            </a:r>
          </a:p>
          <a:p>
            <a:pPr algn="justLow" rtl="1">
              <a:lnSpc>
                <a:spcPct val="150000"/>
              </a:lnSpc>
            </a:pPr>
            <a:r>
              <a:rPr lang="ar-EG" sz="1400" dirty="0">
                <a:latin typeface="Alexandria"/>
              </a:rPr>
              <a:t>1</a:t>
            </a:r>
            <a:r>
              <a:rPr lang="ar-EG" sz="1400" b="1" dirty="0">
                <a:solidFill>
                  <a:srgbClr val="00AEEF"/>
                </a:solidFill>
                <a:latin typeface="Alexandria"/>
              </a:rPr>
              <a:t> – المعرفة الواسعة:</a:t>
            </a:r>
          </a:p>
          <a:p>
            <a:pPr algn="justLow" rtl="1">
              <a:lnSpc>
                <a:spcPct val="150000"/>
              </a:lnSpc>
            </a:pPr>
            <a:r>
              <a:rPr lang="ar-EG" sz="1400" dirty="0">
                <a:latin typeface="Alexandria"/>
              </a:rPr>
              <a:t>ان بناء الفرضيات عملية ذهنية تتطلب جهدا واعيا، ومعرفة عميقة تتوفر لدى الباحث من خلال القراءات المتعددة التي تنطلق منذ اللحظة التي يقرر فيها الباحث اختيار الموضوع الذي سيدرسه، والتي تشمل الدراسات السابقة والدراسات المشابهة التي اجريت من قبل باحثين آخرين، وتوفر هذه القراءات للباحثين القدرة على بناء ووضع فرضياته بالصورة السليمة.</a:t>
            </a:r>
          </a:p>
        </p:txBody>
      </p:sp>
      <p:sp>
        <p:nvSpPr>
          <p:cNvPr id="9" name="TextBox 8"/>
          <p:cNvSpPr txBox="1"/>
          <p:nvPr/>
        </p:nvSpPr>
        <p:spPr>
          <a:xfrm>
            <a:off x="6096000" y="4679928"/>
            <a:ext cx="6067084" cy="1708160"/>
          </a:xfrm>
          <a:prstGeom prst="rect">
            <a:avLst/>
          </a:prstGeom>
          <a:noFill/>
        </p:spPr>
        <p:txBody>
          <a:bodyPr wrap="square" rtlCol="1">
            <a:spAutoFit/>
          </a:bodyPr>
          <a:lstStyle/>
          <a:p>
            <a:pPr algn="justLow" rtl="1">
              <a:lnSpc>
                <a:spcPct val="150000"/>
              </a:lnSpc>
            </a:pPr>
            <a:r>
              <a:rPr lang="ar-EG" sz="1400" dirty="0">
                <a:latin typeface="Alexandria"/>
              </a:rPr>
              <a:t>ونقصد بها الحوارات والمناقشات </a:t>
            </a:r>
            <a:r>
              <a:rPr lang="ar-EG" sz="1400" dirty="0" err="1">
                <a:latin typeface="Alexandria"/>
              </a:rPr>
              <a:t>والسيمنارات</a:t>
            </a:r>
            <a:r>
              <a:rPr lang="ar-EG" sz="1400" dirty="0">
                <a:latin typeface="Alexandria"/>
              </a:rPr>
              <a:t> العلمية التي تجمع المتخصصين من الباحثين والدارسين والمهتمين في ذات الحقل العلمي حول مشكلة علمية أو موضوع علمي معين، حيث من الممكن ان تقود تلك الحوارات  إلى الخروج بالعديد من الأفكار التي تساعد على اكتشاف بعض الفروض العلمية، من خلال تبادل وجهات النظر وما يتم من مراجعات علمية، خاصة عندما تضم تلك الحلقات من يمتلكون خبرة علمية عميقة، وحس نقدي، وتجربة بحثية واسعة.</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2"/>
            <a:ext cx="447931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مزايا الباحث</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4010297" y="4519748"/>
            <a:ext cx="7721450" cy="1708160"/>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 2– التخيل:</a:t>
            </a:r>
          </a:p>
          <a:p>
            <a:pPr algn="justLow" rtl="1">
              <a:lnSpc>
                <a:spcPct val="150000"/>
              </a:lnSpc>
            </a:pPr>
            <a:r>
              <a:rPr lang="ar-EG" sz="1400" dirty="0">
                <a:latin typeface="Alexandria"/>
              </a:rPr>
              <a:t>لابد ان يمتلك الباحث قدرة واسعة على التخيل، وهو ما يعني ان تكون عقلية الباحث متحررة قادرة على تصور الأمور، فالتخيل يعني ان يحرر الباحث نفسه من انماط التفكير التقليدية، ويتجاوز حدود الواقع، ويتخيل دون خشية .</a:t>
            </a:r>
          </a:p>
          <a:p>
            <a:pPr algn="justLow" rtl="1">
              <a:lnSpc>
                <a:spcPct val="150000"/>
              </a:lnSpc>
            </a:pPr>
            <a:r>
              <a:rPr lang="ar-EG" sz="1400" dirty="0">
                <a:latin typeface="Alexandria"/>
              </a:rPr>
              <a:t>فالباحث لا يتمكن من وضع فرضياته من خلال تعامله مع الواقع، بل لابد من ان يتجاوز هذا الواقع، ويتخيل وجود علاقات يخضعها للتجريب، لذلك كله فلابدان ي خصص الباحث وقتا طويلا لبناء فرضياته.</a:t>
            </a:r>
          </a:p>
        </p:txBody>
      </p:sp>
      <p:sp>
        <p:nvSpPr>
          <p:cNvPr id="4" name="TextBox 3"/>
          <p:cNvSpPr txBox="1"/>
          <p:nvPr/>
        </p:nvSpPr>
        <p:spPr>
          <a:xfrm>
            <a:off x="437883" y="1155869"/>
            <a:ext cx="5104400" cy="1815882"/>
          </a:xfrm>
          <a:prstGeom prst="rect">
            <a:avLst/>
          </a:prstGeom>
          <a:noFill/>
        </p:spPr>
        <p:txBody>
          <a:bodyPr wrap="square" rtlCol="1">
            <a:spAutoFit/>
          </a:bodyPr>
          <a:lstStyle/>
          <a:p>
            <a:pPr algn="r" rtl="1"/>
            <a:r>
              <a:rPr lang="ar-EG" sz="1400" b="1" dirty="0">
                <a:solidFill>
                  <a:srgbClr val="00AEEF"/>
                </a:solidFill>
              </a:rPr>
              <a:t>3–الجهد والتعب:</a:t>
            </a:r>
          </a:p>
          <a:p>
            <a:pPr algn="r" rtl="1"/>
            <a:r>
              <a:rPr lang="ar-EG" sz="1400" dirty="0"/>
              <a:t>الباحث الجاد هو الذي يقضي وقتا طويلا مستغرقا في التفكير في موضوع بحثه، يناقشه مع زملائه الباحثين، ومع المتخصصين في نفس المجال، ويحاول دائما رصد وتسجيل المعلومات والأفكار التي يحصل عليها ، بمعنى اخر ان موضوع البحث يكون مهيمنا تماما على تفكير الباحث، وفي كل اوقاته، وهو ما يساعده على بناء فرضياته بطريقة منطقية.</a:t>
            </a:r>
          </a:p>
          <a:p>
            <a:pPr algn="r" rtl="1"/>
            <a:endParaRPr lang="ar-EG" sz="1400" dirty="0"/>
          </a:p>
          <a:p>
            <a:pPr algn="r"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الفرضيات الجيدة: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29126" y="1205847"/>
            <a:ext cx="5412400" cy="5909310"/>
          </a:xfrm>
          <a:prstGeom prst="rect">
            <a:avLst/>
          </a:prstGeom>
          <a:noFill/>
        </p:spPr>
        <p:txBody>
          <a:bodyPr wrap="square" rtlCol="1">
            <a:spAutoFit/>
          </a:bodyPr>
          <a:lstStyle/>
          <a:p>
            <a:pPr algn="justLow" rtl="1">
              <a:lnSpc>
                <a:spcPct val="150000"/>
              </a:lnSpc>
            </a:pPr>
            <a:r>
              <a:rPr lang="ar-EG" sz="1400" dirty="0">
                <a:latin typeface="Alexandria"/>
              </a:rPr>
              <a:t>2- </a:t>
            </a:r>
            <a:r>
              <a:rPr lang="ar-EG" sz="1400" b="1" dirty="0">
                <a:latin typeface="Alexandria"/>
              </a:rPr>
              <a:t>إمكانية التحقق منها:ونعنى </a:t>
            </a:r>
            <a:r>
              <a:rPr lang="ar-EG" sz="1400" dirty="0">
                <a:latin typeface="Alexandria"/>
              </a:rPr>
              <a:t>بذلك صياغة الفرضية بشكل محدد وقابل للقياس، ذلك أن بعض الفرضيات لا يمكن اختبارها.</a:t>
            </a:r>
          </a:p>
          <a:p>
            <a:pPr algn="justLow" rtl="1">
              <a:lnSpc>
                <a:spcPct val="150000"/>
              </a:lnSpc>
            </a:pPr>
            <a:r>
              <a:rPr lang="ar-EG" sz="1400" dirty="0">
                <a:latin typeface="Alexandria"/>
              </a:rPr>
              <a:t>3- قدرة الفرضية او الفرضيات على تفسير الظاهرة المدروسة، أي أن تستطيع تقديم تفسير شامل للموقف.</a:t>
            </a:r>
          </a:p>
          <a:p>
            <a:pPr algn="justLow" rtl="1">
              <a:lnSpc>
                <a:spcPct val="150000"/>
              </a:lnSpc>
            </a:pPr>
            <a:r>
              <a:rPr lang="ar-EG" sz="1400" dirty="0">
                <a:latin typeface="Alexandria"/>
              </a:rPr>
              <a:t>4- الواقعية:من حيث إمكانية التطبيق والتنفيذ. أي أن تكون الفرضية منسجمة مع الحقائق والنتائج السابقة للبحوث.</a:t>
            </a:r>
          </a:p>
          <a:p>
            <a:pPr algn="justLow" rtl="1">
              <a:lnSpc>
                <a:spcPct val="150000"/>
              </a:lnSpc>
            </a:pPr>
            <a:r>
              <a:rPr lang="ar-EG" sz="1400" dirty="0">
                <a:latin typeface="Alexandria"/>
              </a:rPr>
              <a:t>5- تتسم الفرضيات بالبساطة، ومعنى ذلك الوضوح والابتعاد عن التعقيدات في صياغة الفروض، واستخدام ألفاظ محددة، فالفرضية المعقدة تقود الى تصميم معقد يجعل استخلاص الاستنتاجات أمرا  عسيرا.</a:t>
            </a:r>
          </a:p>
          <a:p>
            <a:pPr algn="justLow" rtl="1">
              <a:lnSpc>
                <a:spcPct val="150000"/>
              </a:lnSpc>
            </a:pPr>
            <a:r>
              <a:rPr lang="ar-EG" sz="1400" dirty="0">
                <a:latin typeface="Alexandria"/>
              </a:rPr>
              <a:t>6- أن تحدد وبشكل واضح العلاقة بين متغيرات البحث المستقلة والتابعة.</a:t>
            </a:r>
          </a:p>
          <a:p>
            <a:pPr algn="justLow" rtl="1">
              <a:lnSpc>
                <a:spcPct val="150000"/>
              </a:lnSpc>
            </a:pPr>
            <a:r>
              <a:rPr lang="ar-EG" sz="1400" dirty="0">
                <a:latin typeface="Alexandria"/>
              </a:rPr>
              <a:t>7- يجب صياغة الفرض في ألفاظ سهلة، والبعد عن استخدام العبارات الغامضة أو غير المحددة أو المعقدة.</a:t>
            </a:r>
          </a:p>
          <a:p>
            <a:pPr algn="justLow" rtl="1">
              <a:lnSpc>
                <a:spcPct val="150000"/>
              </a:lnSpc>
            </a:pPr>
            <a:r>
              <a:rPr lang="ar-EG" sz="1400" dirty="0">
                <a:latin typeface="Alexandria"/>
              </a:rPr>
              <a:t>8- تكون قائمة على معرفة سابقة أو أدلة: يجب أن تستند الفرضية إلى معرفة سابقة وأدلة موجودة في الأدب العلمي أو المراجع السابقة.</a:t>
            </a:r>
          </a:p>
          <a:p>
            <a:pPr algn="justLow" rtl="1">
              <a:lnSpc>
                <a:spcPct val="150000"/>
              </a:lnSpc>
            </a:pPr>
            <a:r>
              <a:rPr lang="ar-EG" sz="1400" dirty="0">
                <a:latin typeface="Alexandria"/>
              </a:rPr>
              <a:t>9- تكون قابلة للتعديل والتطوير: يجب أن تكون الفرضية قابلة للتعديل والتطوير في ضوء البيانات والنتائج الجديدة التي يتم جمعها أثناء البحث.</a:t>
            </a:r>
          </a:p>
          <a:p>
            <a:pPr algn="justLow" rtl="1">
              <a:lnSpc>
                <a:spcPct val="150000"/>
              </a:lnSpc>
            </a:pPr>
            <a:endParaRPr lang="ar-EG" sz="1400" dirty="0">
              <a:latin typeface="Alexandria"/>
            </a:endParaRPr>
          </a:p>
          <a:p>
            <a:pPr algn="justLow" rtl="1">
              <a:lnSpc>
                <a:spcPct val="150000"/>
              </a:lnSpc>
            </a:pPr>
            <a:endParaRPr lang="ar-EG" sz="1400" dirty="0">
              <a:latin typeface="Alexandria"/>
            </a:endParaRPr>
          </a:p>
        </p:txBody>
      </p:sp>
      <p:sp>
        <p:nvSpPr>
          <p:cNvPr id="9" name="TextBox 8"/>
          <p:cNvSpPr txBox="1"/>
          <p:nvPr/>
        </p:nvSpPr>
        <p:spPr>
          <a:xfrm>
            <a:off x="5826569" y="4599047"/>
            <a:ext cx="5705326" cy="1384995"/>
          </a:xfrm>
          <a:prstGeom prst="rect">
            <a:avLst/>
          </a:prstGeom>
          <a:noFill/>
        </p:spPr>
        <p:txBody>
          <a:bodyPr wrap="square" rtlCol="1">
            <a:spAutoFit/>
          </a:bodyPr>
          <a:lstStyle/>
          <a:p>
            <a:pPr algn="justLow" rtl="1">
              <a:lnSpc>
                <a:spcPct val="150000"/>
              </a:lnSpc>
            </a:pPr>
            <a:r>
              <a:rPr lang="ar-EG" sz="1400" b="1" dirty="0">
                <a:latin typeface="Alexandria"/>
              </a:rPr>
              <a:t>توجد عددا من الخصائص التي ينبغي أن تتصف بها الفرضيات الجيدة، والتي يمكن تلخيصها فيما يأتي</a:t>
            </a:r>
            <a:r>
              <a:rPr lang="ar-EG" sz="1400" dirty="0">
                <a:latin typeface="Alexandria"/>
              </a:rPr>
              <a:t>:-</a:t>
            </a:r>
          </a:p>
          <a:p>
            <a:pPr algn="justLow" rtl="1">
              <a:lnSpc>
                <a:spcPct val="150000"/>
              </a:lnSpc>
            </a:pPr>
            <a:r>
              <a:rPr lang="ar-EG" sz="1400" dirty="0">
                <a:latin typeface="Alexandria"/>
              </a:rPr>
              <a:t>1- </a:t>
            </a:r>
            <a:r>
              <a:rPr lang="ar-EG" sz="1400" b="1" dirty="0">
                <a:latin typeface="Alexandria"/>
              </a:rPr>
              <a:t>انسجام الفرضيات مع الحقائق العلمية المعروفة، </a:t>
            </a:r>
            <a:r>
              <a:rPr lang="ar-EG" sz="1400" dirty="0">
                <a:latin typeface="Alexandria"/>
              </a:rPr>
              <a:t>وألا تكون خيالية او مستحيلة او متناقضة معها.</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4243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أنواع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502" y="976238"/>
            <a:ext cx="5592830" cy="5909310"/>
          </a:xfrm>
          <a:prstGeom prst="rect">
            <a:avLst/>
          </a:prstGeom>
          <a:noFill/>
        </p:spPr>
        <p:txBody>
          <a:bodyPr wrap="square" rtlCol="1">
            <a:spAutoFit/>
          </a:bodyPr>
          <a:lstStyle/>
          <a:p>
            <a:pPr algn="justLow" rtl="1">
              <a:lnSpc>
                <a:spcPct val="150000"/>
              </a:lnSpc>
            </a:pPr>
            <a:r>
              <a:rPr lang="ar-EG" sz="1400" b="1" dirty="0">
                <a:latin typeface="Alexandria"/>
              </a:rPr>
              <a:t> – فروض استنباطية أو استدلالية:</a:t>
            </a:r>
          </a:p>
          <a:p>
            <a:pPr algn="justLow" rtl="1">
              <a:lnSpc>
                <a:spcPct val="150000"/>
              </a:lnSpc>
            </a:pPr>
            <a:r>
              <a:rPr lang="ar-EG" sz="1400" dirty="0">
                <a:latin typeface="Alexandria"/>
              </a:rPr>
              <a:t>وهي الفروض التي يتم اشتقاقها من نظريات قائمة اعم واشمل، أي الانتقال من قضايا كلية أو عامة إلى قضايا أو تفسيرات جزئية تستفيد من هذه النظريات، فتقدم دليلا يدعم هذه النظرية أو يطورها او يناقضها، فتظهر قيمة الفرض في هذه الحالة في الدراسات المستقبلة التي يقترحها الباحث نتيجة اختبار الفروض وتفسيرات هذه النتائج</a:t>
            </a:r>
          </a:p>
          <a:p>
            <a:pPr algn="justLow" rtl="1">
              <a:lnSpc>
                <a:spcPct val="150000"/>
              </a:lnSpc>
            </a:pPr>
            <a:r>
              <a:rPr lang="ar-EG" sz="1400" b="1" dirty="0">
                <a:solidFill>
                  <a:srgbClr val="00AEEF"/>
                </a:solidFill>
                <a:latin typeface="Alexandria"/>
              </a:rPr>
              <a:t>ب: أنواع الفروض وفقا لطريقة صياغتها:</a:t>
            </a:r>
          </a:p>
          <a:p>
            <a:pPr algn="justLow" rtl="1">
              <a:lnSpc>
                <a:spcPct val="150000"/>
              </a:lnSpc>
            </a:pPr>
            <a:r>
              <a:rPr lang="ar-EG" sz="1400" dirty="0">
                <a:latin typeface="Alexandria"/>
              </a:rPr>
              <a:t>نقصد بذلك الأسلوب الذي تتم به صياغة الفروض، حيث تصاغ الفروض بإحدى الطريقتين التاليتين:</a:t>
            </a:r>
          </a:p>
          <a:p>
            <a:pPr algn="justLow" rtl="1">
              <a:lnSpc>
                <a:spcPct val="150000"/>
              </a:lnSpc>
            </a:pPr>
            <a:r>
              <a:rPr lang="ar-EG" sz="1400" b="1" dirty="0">
                <a:latin typeface="Alexandria"/>
              </a:rPr>
              <a:t>الطريقة الاولى: وتسمى فرضية الاثبات أو صيغة الأثبات:</a:t>
            </a:r>
          </a:p>
          <a:p>
            <a:pPr algn="justLow" rtl="1">
              <a:lnSpc>
                <a:spcPct val="150000"/>
              </a:lnSpc>
            </a:pPr>
            <a:r>
              <a:rPr lang="ar-EG" sz="1400" dirty="0">
                <a:latin typeface="Alexandria"/>
              </a:rPr>
              <a:t>أي ان الفرضية تتم صياغتها بطريقة تؤكد وجود علاقة ايجابية أو سلبية بين المتغيرات التابعة والمتغيرات المستقلة، كان نقول مثلا: توجد علاقة بين قراءة الصحف والمشاركة في الانتخابات، أو نقول: توجد علاقة بين تعرض الأطفال للتلفزيون وارتفاع السلوك العدواني لديهم، أو ان نقول: توجد علاقة بين التعرض للقنوات الفضائية الاخبارية ومستوى المعرفة السياسية بالقضايا الدولية،</a:t>
            </a:r>
          </a:p>
          <a:p>
            <a:pPr algn="justLow" rtl="1">
              <a:lnSpc>
                <a:spcPct val="150000"/>
              </a:lnSpc>
            </a:pPr>
            <a:r>
              <a:rPr lang="ar-EG" sz="1400" dirty="0">
                <a:latin typeface="Alexandria"/>
              </a:rPr>
              <a:t>أو نقول: توجد فروق في مستوى المعرفة السياسية لصالح الأفراد الذين يقرؤون باستمرار الصحف الإخبارية، وهكذا، وتسمى صياغة الفروض بهذه الطريقة صياغة الاثبات، حيث تثبت وجود علاقة ايجابية بين المتغيرات المستقلة وهي في الأمثلة السابقة: قراءة الصحف، وتعرض الأطفال للتلفزيون، والتعرض للقنوات الفضائية الاخبارية، والمتغير التابع المتمثل على التوالي في: المشاركة في الانتخابات، والسلوك العدواني، ومستوى المعرفة السياسية بالقضايا الدولية.</a:t>
            </a:r>
          </a:p>
        </p:txBody>
      </p:sp>
      <p:sp>
        <p:nvSpPr>
          <p:cNvPr id="9" name="TextBox 8"/>
          <p:cNvSpPr txBox="1"/>
          <p:nvPr/>
        </p:nvSpPr>
        <p:spPr>
          <a:xfrm>
            <a:off x="5826570" y="4458201"/>
            <a:ext cx="6340626" cy="2677656"/>
          </a:xfrm>
          <a:prstGeom prst="rect">
            <a:avLst/>
          </a:prstGeom>
          <a:noFill/>
        </p:spPr>
        <p:txBody>
          <a:bodyPr wrap="square" rtlCol="1">
            <a:spAutoFit/>
          </a:bodyPr>
          <a:lstStyle/>
          <a:p>
            <a:pPr algn="justLow" rtl="1">
              <a:lnSpc>
                <a:spcPct val="150000"/>
              </a:lnSpc>
            </a:pPr>
            <a:r>
              <a:rPr lang="ar-EG" sz="1400" dirty="0">
                <a:latin typeface="Alexandria"/>
              </a:rPr>
              <a:t>توجد العديد من التصنيفات التي يتم على اساسها تحديد انواع الفروض، وذلك كالتالي ( التائب، 2018):</a:t>
            </a:r>
          </a:p>
          <a:p>
            <a:pPr algn="justLow" rtl="1">
              <a:lnSpc>
                <a:spcPct val="150000"/>
              </a:lnSpc>
            </a:pPr>
            <a:r>
              <a:rPr lang="ar-EG" sz="1400" b="1" dirty="0">
                <a:solidFill>
                  <a:srgbClr val="00AEEF"/>
                </a:solidFill>
                <a:latin typeface="Alexandria"/>
              </a:rPr>
              <a:t>أ: أنواع الفروض وفقا لطريقة اشتقاقها:</a:t>
            </a:r>
          </a:p>
          <a:p>
            <a:pPr algn="justLow" rtl="1">
              <a:lnSpc>
                <a:spcPct val="150000"/>
              </a:lnSpc>
            </a:pPr>
            <a:r>
              <a:rPr lang="ar-EG" sz="1400" dirty="0">
                <a:latin typeface="Alexandria"/>
              </a:rPr>
              <a:t>تقسم الفروض بناء على طريقة اشتقاقها، إلى نوعين:</a:t>
            </a:r>
          </a:p>
          <a:p>
            <a:pPr algn="justLow" rtl="1">
              <a:lnSpc>
                <a:spcPct val="150000"/>
              </a:lnSpc>
            </a:pPr>
            <a:r>
              <a:rPr lang="ar-EG" sz="1400" b="1" dirty="0">
                <a:latin typeface="Alexandria"/>
              </a:rPr>
              <a:t>- فروض استقرائية: </a:t>
            </a:r>
            <a:r>
              <a:rPr lang="ar-EG" sz="1400" dirty="0">
                <a:latin typeface="Alexandria"/>
              </a:rPr>
              <a:t>وهي الفروض التي يتم التوصل إليها من خلال الاستقراء، وملاحظة الجزء للوصول إلى التعميمات الكلية،  بحيث يتم التعامل مع العديد من الحقائق التفصيلية الخاصة بموضوع البحث او مشكلته، ومحاولة اقامة بناءات للعلاقات بين هذه الحقائق وبعضها للوصول إلى تفسيرات اولية تقوم على هذه العلاقات، وهذا هو جوهر عملية الاستقراء باعتبار ان هذه الحقائق هي قضايا فرعية او تفصيلية يمكن من خلال الربط بينها الوصول إلى قضايا أكبر واشمل.</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أنواع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5952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4293483"/>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 الطريقة الثانية: وتسمى فرضية النفي، أو الفرضية الصفرية:</a:t>
            </a:r>
          </a:p>
          <a:p>
            <a:pPr algn="justLow" rtl="1">
              <a:lnSpc>
                <a:spcPct val="150000"/>
              </a:lnSpc>
            </a:pPr>
            <a:r>
              <a:rPr lang="ar-EG" sz="1400" dirty="0">
                <a:latin typeface="Alexandria"/>
              </a:rPr>
              <a:t>وفي هذه الحالة تتم صياغة الفرض بأسلوب ينفي وجود علاقة بين المتغيرات المستقلة والمتغير التابع، كأن يقول الباحث: لا توجد علاقة بين متابعة الصحف الإلكترونية وزيادة الوعي السياسي للشباب، أو ان يقول: لا توجد فروق احصائية بين اتجاهات الإناث والذكور نحو القنوات الاخبارية العربية، أو ان يقول: لا توجد علاقة بين تعرض التلاميذ للتلفزيون والتحصيل العلمي لديهم ،  أو ان يقول: لا توجد علاقة بين تعرض الأطفال لمشاهد العنف في التلفزيون والسلوك العدواني لديهم ،  وهكذا..</a:t>
            </a:r>
          </a:p>
          <a:p>
            <a:pPr algn="justLow" rtl="1">
              <a:lnSpc>
                <a:spcPct val="150000"/>
              </a:lnSpc>
            </a:pPr>
            <a:r>
              <a:rPr lang="ar-EG" sz="1400" dirty="0">
                <a:latin typeface="Alexandria"/>
              </a:rPr>
              <a:t>ويذهب البعض إلى ان الفرضية الصفرية أكثر سهولة لأنها أكثر تحديدا، وبالتالي يمكن قياسها والتحقق من صدقها، في مقابل ذلك فإنه يجب الحذر تماما من التوسع في استخدام الفرض الصفري لان قبوله او رفضه لا يعبر بشكل ثابت عن هذا القرار، لأنه إجراء إحصائي مؤقت يجب إعادته متى توافرت بيانات كافية لاختبار فروض تجريبية ، كما انه لا نلجأ إلى الفرض الصفري إلا في حالات ندرة البيانات وعدم كفاية الاطار النظري للبحث.</a:t>
            </a:r>
          </a:p>
        </p:txBody>
      </p:sp>
      <p:sp>
        <p:nvSpPr>
          <p:cNvPr id="9" name="TextBox 8"/>
          <p:cNvSpPr txBox="1"/>
          <p:nvPr/>
        </p:nvSpPr>
        <p:spPr>
          <a:xfrm>
            <a:off x="5641526" y="4597757"/>
            <a:ext cx="6258374" cy="1668214"/>
          </a:xfrm>
          <a:prstGeom prst="rect">
            <a:avLst/>
          </a:prstGeom>
          <a:noFill/>
        </p:spPr>
        <p:txBody>
          <a:bodyPr wrap="square" rtlCol="1">
            <a:spAutoFit/>
          </a:bodyPr>
          <a:lstStyle/>
          <a:p>
            <a:pPr algn="justLow" rtl="1">
              <a:lnSpc>
                <a:spcPct val="150000"/>
              </a:lnSpc>
            </a:pPr>
            <a:r>
              <a:rPr lang="ar-EG" sz="1400" dirty="0">
                <a:latin typeface="Alexandria"/>
              </a:rPr>
              <a:t>وفي نفس الاطار توجد صياغة اثبات لكنها سلبية، كأن نقول مثلا: توجد علاقة بين عدم متابعة وسائل الإعلام وضعف المشاركة السياسة، أو: توجد علاقة بين عدم التعرض للصحف وتراجع مستوى المعرفة السياسية بالقضايا الدولية، أو: توجد علاقة بين عدم قراءة الأطفال للمجلات وضعف التحصيل العلمي لديهم. وهكذا .. ففي الحاتين: صيغة الاثبات الايجابية، أو صيغة الاثبات السلبية فإن فرضية الاثبات تذهب إلى التأكيد على وجود علاقة بين متغيرات الدراسة.</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3" y="4011153"/>
            <a:ext cx="458211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أنواع الفروض</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0151" y="1068571"/>
            <a:ext cx="5609961" cy="1345048"/>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 وإذا كانت الصيغة الاولى "صيغة الاثبات" تؤكد وتثبت وجود علاقة بين متغيرات الدراسة إيجابا أو سلبا، فإن الصيغة الثانية "فرضية النفي" تؤكد عدم وجود علاقة بين المتغيرات المستقلة والمتغيرات التابعة، وفي الحالتين فإن الباحث يتجه في دراسته للتأكد من صحة أو عدم صحة ما ذهبت إليه تلك الفروض.</a:t>
            </a:r>
          </a:p>
        </p:txBody>
      </p:sp>
      <p:sp>
        <p:nvSpPr>
          <p:cNvPr id="9" name="TextBox 8"/>
          <p:cNvSpPr txBox="1"/>
          <p:nvPr/>
        </p:nvSpPr>
        <p:spPr>
          <a:xfrm>
            <a:off x="5826569" y="4550855"/>
            <a:ext cx="6365431" cy="1708160"/>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وأساس الفروض الاحصائية هو الفرض الصفري الذي يفترض بداية عدم إمكانية الحصر الكافي والدقيق لبارامترات الأصول أو العينات نتيجة ندرة البيانات أو المعلومات أو عدم كفاية الاطار النظري للبحث بالشكل الذي يجعل الباحث يطمئن بداية إلى عدم وجود فروق، أو عدم وجود علاقة ذات دلالة أو مغزى احصائي، واي نتيجة خلاف ذلك تكون بسبب عوامل أخرى وليس بسبب  ( الاتفاق في الخصائص أو السمات الخاصة بالعينات أو الأصول).</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333001" y="1008811"/>
            <a:ext cx="6134138" cy="4840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0" y="1155870"/>
            <a:ext cx="6134139" cy="3631763"/>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ج: الفروض الموجهة والفروض غير الموجهة:</a:t>
            </a:r>
          </a:p>
          <a:p>
            <a:pPr algn="justLow" rtl="1"/>
            <a:r>
              <a:rPr lang="ar-EG" sz="1400" dirty="0">
                <a:solidFill>
                  <a:prstClr val="black"/>
                </a:solidFill>
                <a:latin typeface="Alexandria" charset="0"/>
                <a:cs typeface="Alexandria" charset="0"/>
              </a:rPr>
              <a:t>- </a:t>
            </a:r>
            <a:r>
              <a:rPr lang="ar-EG" sz="1400" b="1" dirty="0">
                <a:solidFill>
                  <a:prstClr val="black"/>
                </a:solidFill>
                <a:latin typeface="Alexandria" charset="0"/>
                <a:cs typeface="Alexandria" charset="0"/>
              </a:rPr>
              <a:t>الفروض الموجهة: </a:t>
            </a:r>
            <a:r>
              <a:rPr lang="ar-EG" sz="1400" dirty="0">
                <a:solidFill>
                  <a:prstClr val="black"/>
                </a:solidFill>
                <a:latin typeface="Alexandria" charset="0"/>
                <a:cs typeface="Alexandria" charset="0"/>
              </a:rPr>
              <a:t>هي تلك الفروض التي تقرر وجود العلاقة واتجاهها وتقديرها اللفظي ( أقل – أعلى – تتزايد – تتناقص)، وتظهر في الفروض الموجهة توقعات الباحث حول اتجاه العلاقة أو الأثر وقدرها، ويسميها الدكتور عبدالغني عماد "الفرضية المشروطة، وهي تصاغ على أساس العلاقة بين متغيرين قد يأخذ الواحد قيمتين، وكمثال على ذلك: كلما ارتفع المستوى الثقافي تحسن المستوى الصحي، فالمتغيرات هنا: صحي – ثقافي، والفرضية اشتراطية،  فإذا ثبت هذا الشرط كان الفرض صادفا، وإذا لم يثبت تحسن المستوى الصحي بسبب ارتفاع المستوى الثقافي يكون الفرض خاطئا.</a:t>
            </a:r>
          </a:p>
          <a:p>
            <a:pPr algn="justLow" rtl="1"/>
            <a:r>
              <a:rPr lang="ar-EG" sz="1400" b="1" dirty="0">
                <a:solidFill>
                  <a:srgbClr val="00AEEF"/>
                </a:solidFill>
                <a:latin typeface="Alexandria" charset="0"/>
                <a:cs typeface="Alexandria" charset="0"/>
              </a:rPr>
              <a:t>ومن أمثلة الفروض الموجهة ايضا:</a:t>
            </a:r>
          </a:p>
          <a:p>
            <a:pPr algn="justLow" rtl="1"/>
            <a:r>
              <a:rPr lang="ar-EG" sz="1400" dirty="0">
                <a:solidFill>
                  <a:prstClr val="black"/>
                </a:solidFill>
                <a:latin typeface="Alexandria" charset="0"/>
                <a:cs typeface="Alexandria" charset="0"/>
              </a:rPr>
              <a:t>- كلما زاد تعرض الأطفال للتلفزيون زاد معدل العنف لديهم.</a:t>
            </a:r>
          </a:p>
          <a:p>
            <a:pPr algn="justLow" rtl="1"/>
            <a:r>
              <a:rPr lang="ar-EG" sz="1400" dirty="0">
                <a:solidFill>
                  <a:prstClr val="black"/>
                </a:solidFill>
                <a:latin typeface="Alexandria" charset="0"/>
                <a:cs typeface="Alexandria" charset="0"/>
              </a:rPr>
              <a:t>- يوجد ارتباط طردي بين قراءة الشباب للصحف ومشاركتهم السياسية.</a:t>
            </a:r>
          </a:p>
          <a:p>
            <a:pPr algn="justLow" rtl="1"/>
            <a:r>
              <a:rPr lang="ar-EG" sz="1400" dirty="0">
                <a:solidFill>
                  <a:prstClr val="black"/>
                </a:solidFill>
                <a:latin typeface="Alexandria" charset="0"/>
                <a:cs typeface="Alexandria" charset="0"/>
              </a:rPr>
              <a:t>- كلما زاد تعرض الأطفال للتلفزيون قل معدل تحصيلهم الدراسي.</a:t>
            </a:r>
          </a:p>
          <a:p>
            <a:pPr algn="justLow" rtl="1"/>
            <a:r>
              <a:rPr lang="ar-EG" sz="1400" dirty="0">
                <a:solidFill>
                  <a:prstClr val="black"/>
                </a:solidFill>
                <a:latin typeface="Alexandria" charset="0"/>
                <a:cs typeface="Alexandria" charset="0"/>
              </a:rPr>
              <a:t>ويعتبر الفرض الموجه اكثر ثراء ويعبر عن المام الباحث بالجوانب النظرية والأدبيات السابقة التي ساعدته على إدراك صورة العلاقة المتوقعة من نتائج التجريب كاملة، بينما لا يقدم الفرض غير الموجه والفرض الصفري إلا بداية ضعيفة للاختبار لا تساعد الباحث على توجيه ادواته المنهجية وطرقه الإحصائية للوصول إلى النتائج التي يستهدفها من صياغته للفروض العلمية.</a:t>
            </a:r>
          </a:p>
          <a:p>
            <a:pPr algn="justLow" rtl="1"/>
            <a:endParaRPr lang="ar-EG" sz="1400" dirty="0">
              <a:solidFill>
                <a:prstClr val="black"/>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أنواع الفروض</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692422" y="4611400"/>
            <a:ext cx="5962338" cy="2031325"/>
          </a:xfrm>
          <a:prstGeom prst="rect">
            <a:avLst/>
          </a:prstGeom>
          <a:noFill/>
        </p:spPr>
        <p:txBody>
          <a:bodyPr wrap="square" rtlCol="1">
            <a:spAutoFit/>
          </a:bodyPr>
          <a:lstStyle/>
          <a:p>
            <a:pPr algn="justLow" rtl="1">
              <a:lnSpc>
                <a:spcPct val="150000"/>
              </a:lnSpc>
            </a:pPr>
            <a:r>
              <a:rPr lang="ar-EG" sz="1400" dirty="0">
                <a:solidFill>
                  <a:srgbClr val="00AEEF"/>
                </a:solidFill>
                <a:latin typeface="Alexandria"/>
              </a:rPr>
              <a:t>2</a:t>
            </a:r>
            <a:r>
              <a:rPr lang="ar-EG" sz="1400" b="1" dirty="0">
                <a:solidFill>
                  <a:srgbClr val="00AEEF"/>
                </a:solidFill>
                <a:latin typeface="Alexandria"/>
              </a:rPr>
              <a:t>– الفروض غير الموجهة:</a:t>
            </a:r>
          </a:p>
          <a:p>
            <a:pPr algn="justLow" rtl="1">
              <a:lnSpc>
                <a:spcPct val="150000"/>
              </a:lnSpc>
            </a:pPr>
            <a:r>
              <a:rPr lang="ar-EG" sz="1400" dirty="0">
                <a:latin typeface="Alexandria"/>
              </a:rPr>
              <a:t>وهي الفروض التي تكتفي بتصور وجود العلاقة بين المتغيرات فقط، دون ان تحدد اتجاهها أو قدرها، </a:t>
            </a:r>
            <a:r>
              <a:rPr lang="ar-EG" sz="1400" b="1" dirty="0">
                <a:latin typeface="Alexandria"/>
              </a:rPr>
              <a:t>وكمثال على ذلك:</a:t>
            </a:r>
          </a:p>
          <a:p>
            <a:pPr algn="justLow" rtl="1">
              <a:lnSpc>
                <a:spcPct val="150000"/>
              </a:lnSpc>
            </a:pPr>
            <a:r>
              <a:rPr lang="ar-EG" sz="1400" dirty="0">
                <a:latin typeface="Alexandria"/>
              </a:rPr>
              <a:t>- توجد علاقة بين كثافة قراءة الصحف ومستوى التعليم.</a:t>
            </a:r>
          </a:p>
          <a:p>
            <a:pPr algn="justLow" rtl="1">
              <a:lnSpc>
                <a:spcPct val="150000"/>
              </a:lnSpc>
            </a:pPr>
            <a:r>
              <a:rPr lang="ar-EG" sz="1400" dirty="0">
                <a:latin typeface="Alexandria"/>
              </a:rPr>
              <a:t>- توجد علاقة بين التعرض للإعلانات التلفزيونية واقتناء السلع.</a:t>
            </a:r>
          </a:p>
          <a:p>
            <a:pPr algn="justLow" rtl="1">
              <a:lnSpc>
                <a:spcPct val="150000"/>
              </a:lnSpc>
            </a:pPr>
            <a:r>
              <a:rPr lang="ar-EG" sz="1400" dirty="0">
                <a:latin typeface="Alexandria"/>
              </a:rPr>
              <a:t>- توجد علاقة بين قراءة المجلات والمستوى الاقتصادي.</a:t>
            </a:r>
          </a:p>
        </p:txBody>
      </p:sp>
      <p:sp>
        <p:nvSpPr>
          <p:cNvPr id="2" name="TextBox 1"/>
          <p:cNvSpPr txBox="1"/>
          <p:nvPr/>
        </p:nvSpPr>
        <p:spPr>
          <a:xfrm>
            <a:off x="669701" y="1532586"/>
            <a:ext cx="4687910" cy="2554545"/>
          </a:xfrm>
          <a:prstGeom prst="rect">
            <a:avLst/>
          </a:prstGeom>
          <a:noFill/>
        </p:spPr>
        <p:txBody>
          <a:bodyPr wrap="square" rtlCol="1">
            <a:spAutoFit/>
          </a:bodyPr>
          <a:lstStyle/>
          <a:p>
            <a:pPr algn="justLow" rtl="1"/>
            <a:r>
              <a:rPr lang="ar-EG" dirty="0"/>
              <a:t>   </a:t>
            </a:r>
            <a:r>
              <a:rPr lang="ar-EG" sz="2000" b="1" dirty="0">
                <a:solidFill>
                  <a:srgbClr val="00AEEF"/>
                </a:solidFill>
              </a:rPr>
              <a:t>د: الفروض المطلقة والفروض الاحتمالية:</a:t>
            </a:r>
          </a:p>
          <a:p>
            <a:pPr algn="justLow" rtl="1"/>
            <a:r>
              <a:rPr lang="ar-EG" sz="1400" b="1" dirty="0"/>
              <a:t>1 - الفروض المطلقة:</a:t>
            </a:r>
          </a:p>
          <a:p>
            <a:pPr algn="justLow" rtl="1"/>
            <a:r>
              <a:rPr lang="ar-EG" sz="1400" dirty="0"/>
              <a:t>قد تأخذ الفروض طابعا تعميميا مطلقا، مثل قولنا: ان الأطباء مرتفعي الكفاءة.</a:t>
            </a:r>
          </a:p>
          <a:p>
            <a:pPr algn="justLow" rtl="1"/>
            <a:r>
              <a:rPr lang="ar-EG" sz="1400" b="1" dirty="0"/>
              <a:t>2 – الفروض الاحتمالية:</a:t>
            </a:r>
          </a:p>
          <a:p>
            <a:pPr algn="justLow" rtl="1"/>
            <a:r>
              <a:rPr lang="ar-EG" sz="1400" dirty="0"/>
              <a:t>كما يمكن ان تأخذ الفروض صيغة احتمالية والتي تعطي نسبا لحدوث ظاهرة من الظواهر، مثل قولنا: ان 85 % من الحوادث قام بها الصبية الصغار من قائدي السيارات. وفي كل الأحوال فإنه يجب على الباحث الا يتعامل مع الفرض باعتباره حقيقة علمية مؤكدة، والا يقوم بجمع معلومات وبيانات محددة ليؤكد صحة ما ذهب اليه، ولكن عليه دائما ان يختبر ويقيس الفروض وفق الأدوات البحثية التي يستخدمها في دراسته، وان يقف على الحياد، من كل ذلك، والا يتخذ موقفا متحيزا</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437381"/>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 المحاضرة. استعراض أهمية الدراسة وأهداف الدراسة والقواعد الرئيسية لصياغة الهدف وخصائص أهداف البحث العلمي وشروط صياغة الأهداف في البحث العلمي وفروض البحث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5008" y="1666568"/>
            <a:ext cx="5818967" cy="1985159"/>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اعرض لأهمية البحث وأهدافه وفروضها وذلك لأحد البحوث العلمية الذي تختاره،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2282" y="1596049"/>
            <a:ext cx="5859887" cy="410881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a:t>
            </a:r>
            <a:r>
              <a:rPr lang="ar-EG" sz="1200" dirty="0">
                <a:latin typeface="Alexandria" charset="0"/>
                <a:cs typeface="Alexandria" charset="0"/>
              </a:rPr>
              <a:t>لتائب، محمود حسين (2018).البحث العلمي- قواعده واجراءاته ومناهجه. القاهرة: المكتب العربي للمعارف، الطبعة الأولى.</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المحمودي، محمد سرحان علي. (2019). مناهج البحث العلمي. صنعاء: دار الكتب، الطبعة الثالثة.</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السيد احمد مصطفى، اعداد المقترحات الأولية لمشروعات البحوث: نموذج للتطبيق،. بنغازي، منشورات جامعة قاريونس، 1992 م، ص 28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شريف درويش اللبان، هشام عطية عبدالمقصود، مقدمة في مناهج البحث الإعلامي،. القاهرة، الدار العربية للنشر والتوزيع، 2008 م، ص 44</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عبدالباسط محمد حسن، اصول البحث الاجتماعي، ط 7، القاهرة، مكتبة وهبة، 1980 م،. ص 148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عبدالحميد، البحث العلمي في الدراسات الإعلامية، القاهرة، دار الكتاب، 2004 م،. </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بركات عبدالعزيز، مناهج البحث الإعلامي، القاهرة، دار الكتاب الحديث، 2012 م،</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منير حجاب، الأسس العلمية لكتابة الرسائل الجامعية، ط 3، القاهرة، دار الفجر،. 2000 م، ص 22</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غازي حسين، البحث العلمي، الرياض، مؤسسة شباب الجامعة، ص 179</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غازي زين الدين عوض الله، الخطاب الإعلامي مادته واشكاله، القاهرة، دار الكتب،. 2002 م، ص 124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dirty="0">
              <a:solidFill>
                <a:prstClr val="white"/>
              </a:solidFill>
            </a:endParaRPr>
          </a:p>
        </p:txBody>
      </p:sp>
      <p:sp>
        <p:nvSpPr>
          <p:cNvPr id="24" name="TextBox 23"/>
          <p:cNvSpPr txBox="1"/>
          <p:nvPr/>
        </p:nvSpPr>
        <p:spPr>
          <a:xfrm>
            <a:off x="1352282" y="1596049"/>
            <a:ext cx="5859887" cy="3924151"/>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زيدان عبدالباقي، قواعد البحث العلمي، القاهرة، مكتبة السعادة، 1972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السعيد السيد الشلبي، مقدمة في بحوث العمليات والتحليل الكمي، القاهرة، مركز التنمية. الصناعية، الجامعة العربية، 1974 .</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محمد انور محروس، مناهج البحث العلمي بين النظرية والتطبيق، الاسكندرية، المكتبة. المصرية، 2004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خليفة شحاته </a:t>
            </a:r>
            <a:r>
              <a:rPr lang="ar-EG" sz="1400" dirty="0" err="1">
                <a:latin typeface="Alexandria" charset="0"/>
                <a:cs typeface="Alexandria" charset="0"/>
              </a:rPr>
              <a:t>الباح</a:t>
            </a:r>
            <a:r>
              <a:rPr lang="ar-EG" sz="1400" dirty="0">
                <a:latin typeface="Alexandria" charset="0"/>
                <a:cs typeface="Alexandria" charset="0"/>
              </a:rPr>
              <a:t>، طرق البحث العلمي في التربية البدنية، بنغازي، جامعة قاريونس،. 1992.</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عبدالعزيز، مناهج البحث العلمي في العلوم التربوية والنفسية أساليبها وتقنياتها، بيروت، دار. النهضة العربية، البيضاء ليبيا، مكتبة الزهراء للنشر والتوزيع، 2010</a:t>
            </a:r>
          </a:p>
          <a:p>
            <a:pPr marL="285750" indent="-285750" algn="justLow" rtl="1">
              <a:lnSpc>
                <a:spcPct val="150000"/>
              </a:lnSpc>
              <a:buFont typeface="Wingdings" panose="05000000000000000000" pitchFamily="2" charset="2"/>
              <a:buChar char="§"/>
            </a:pPr>
            <a:endParaRPr lang="ar-EG" dirty="0">
              <a:solidFill>
                <a:srgbClr val="00AEEF"/>
              </a:solidFill>
              <a:latin typeface="Alexandria" charset="0"/>
              <a:cs typeface="Alexandria" charset="0"/>
            </a:endParaRP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986772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infopath/2007/PartnerControls"/>
    <ds:schemaRef ds:uri="http://purl.org/dc/dcmitype/"/>
    <ds:schemaRef ds:uri="http://schemas.microsoft.com/office/2006/documentManagement/types"/>
    <ds:schemaRef ds:uri="aca13214-df29-4e3c-a050-857c0bf7bd8e"/>
    <ds:schemaRef ds:uri="http://purl.org/dc/terms/"/>
    <ds:schemaRef ds:uri="688354b5-287c-4cda-825e-1d7935aea40e"/>
    <ds:schemaRef ds:uri="http://schemas.microsoft.com/office/2006/metadata/properties"/>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099AEAB-C2D7-42D0-9943-4AAAF717EB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17694359</TotalTime>
  <Words>7177</Words>
  <Application>Microsoft Office PowerPoint</Application>
  <PresentationFormat>Widescreen</PresentationFormat>
  <Paragraphs>455</Paragraphs>
  <Slides>43</Slides>
  <Notes>17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797</cp:revision>
  <dcterms:created xsi:type="dcterms:W3CDTF">2023-04-29T09:08:00Z</dcterms:created>
  <dcterms:modified xsi:type="dcterms:W3CDTF">2024-10-23T05:49:41Z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