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4.xml" ContentType="application/vnd.openxmlformats-officedocument.drawingml.diagramData+xml"/>
  <Override PartName="/ppt/diagrams/data3.xml" ContentType="application/vnd.openxmlformats-officedocument.drawingml.diagramData+xml"/>
  <Override PartName="/ppt/presentation.xml" ContentType="application/vnd.openxmlformats-officedocument.presentationml.presentation.main+xml"/>
  <Override PartName="/ppt/diagrams/data2.xml" ContentType="application/vnd.openxmlformats-officedocument.drawingml.diagramData+xml"/>
  <Override PartName="/ppt/slides/slide1.xml" ContentType="application/vnd.openxmlformats-officedocument.presentationml.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slideMasters/slideMaster1.xml" ContentType="application/vnd.openxmlformats-officedocument.presentationml.slideMaster+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9.xml" ContentType="application/vnd.openxmlformats-officedocument.presentationml.notesSlide+xml"/>
  <Override PartName="/ppt/notesSlides/notesSlide28.xml" ContentType="application/vnd.openxmlformats-officedocument.presentationml.notesSlide+xml"/>
  <Override PartName="/ppt/diagrams/quickStyle2.xml" ContentType="application/vnd.openxmlformats-officedocument.drawingml.diagramStyle+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2"/>
  </p:notesMasterIdLst>
  <p:sldIdLst>
    <p:sldId id="511" r:id="rId2"/>
    <p:sldId id="512" r:id="rId3"/>
    <p:sldId id="513" r:id="rId4"/>
    <p:sldId id="357" r:id="rId5"/>
    <p:sldId id="436" r:id="rId6"/>
    <p:sldId id="437" r:id="rId7"/>
    <p:sldId id="438" r:id="rId8"/>
    <p:sldId id="439" r:id="rId9"/>
    <p:sldId id="440" r:id="rId10"/>
    <p:sldId id="516" r:id="rId11"/>
    <p:sldId id="370" r:id="rId12"/>
    <p:sldId id="441" r:id="rId13"/>
    <p:sldId id="442" r:id="rId14"/>
    <p:sldId id="443" r:id="rId15"/>
    <p:sldId id="444" r:id="rId16"/>
    <p:sldId id="445" r:id="rId17"/>
    <p:sldId id="446" r:id="rId18"/>
    <p:sldId id="447" r:id="rId19"/>
    <p:sldId id="518" r:id="rId20"/>
    <p:sldId id="456" r:id="rId21"/>
    <p:sldId id="457" r:id="rId22"/>
    <p:sldId id="458" r:id="rId23"/>
    <p:sldId id="448" r:id="rId24"/>
    <p:sldId id="449" r:id="rId25"/>
    <p:sldId id="450" r:id="rId26"/>
    <p:sldId id="451" r:id="rId27"/>
    <p:sldId id="517" r:id="rId28"/>
    <p:sldId id="452" r:id="rId29"/>
    <p:sldId id="453" r:id="rId30"/>
    <p:sldId id="459" r:id="rId31"/>
    <p:sldId id="460" r:id="rId32"/>
    <p:sldId id="506" r:id="rId33"/>
    <p:sldId id="461" r:id="rId34"/>
    <p:sldId id="454" r:id="rId35"/>
    <p:sldId id="498" r:id="rId36"/>
    <p:sldId id="515" r:id="rId37"/>
    <p:sldId id="499" r:id="rId38"/>
    <p:sldId id="500" r:id="rId39"/>
    <p:sldId id="455" r:id="rId40"/>
    <p:sldId id="514" r:id="rId41"/>
  </p:sldIdLst>
  <p:sldSz cx="12192000" cy="6858000"/>
  <p:notesSz cx="6858000" cy="9144000"/>
  <p:defaultText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512"/>
            <p14:sldId id="513"/>
            <p14:sldId id="357"/>
            <p14:sldId id="436"/>
            <p14:sldId id="437"/>
            <p14:sldId id="438"/>
            <p14:sldId id="439"/>
            <p14:sldId id="440"/>
            <p14:sldId id="516"/>
            <p14:sldId id="370"/>
            <p14:sldId id="441"/>
            <p14:sldId id="442"/>
            <p14:sldId id="443"/>
            <p14:sldId id="444"/>
            <p14:sldId id="445"/>
            <p14:sldId id="446"/>
            <p14:sldId id="447"/>
            <p14:sldId id="518"/>
            <p14:sldId id="456"/>
            <p14:sldId id="457"/>
            <p14:sldId id="458"/>
            <p14:sldId id="448"/>
            <p14:sldId id="449"/>
            <p14:sldId id="450"/>
            <p14:sldId id="451"/>
            <p14:sldId id="517"/>
            <p14:sldId id="452"/>
            <p14:sldId id="453"/>
            <p14:sldId id="459"/>
            <p14:sldId id="460"/>
            <p14:sldId id="506"/>
            <p14:sldId id="461"/>
            <p14:sldId id="454"/>
            <p14:sldId id="498"/>
            <p14:sldId id="515"/>
            <p14:sldId id="499"/>
            <p14:sldId id="500"/>
            <p14:sldId id="455"/>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43"/>
    <p:restoredTop sz="93741" autoAdjust="0"/>
  </p:normalViewPr>
  <p:slideViewPr>
    <p:cSldViewPr snapToGrid="0">
      <p:cViewPr varScale="1">
        <p:scale>
          <a:sx n="104" d="100"/>
          <a:sy n="104" d="100"/>
        </p:scale>
        <p:origin x="232"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ata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ata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4.png"/><Relationship Id="rId7" Type="http://schemas.openxmlformats.org/officeDocument/2006/relationships/image" Target="../media/image7.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35.svg"/></Relationships>
</file>

<file path=ppt/diagrams/_rels/data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7.svg"/><Relationship Id="rId1" Type="http://schemas.openxmlformats.org/officeDocument/2006/relationships/image" Target="../media/image36.png"/><Relationship Id="rId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4.png"/><Relationship Id="rId7" Type="http://schemas.openxmlformats.org/officeDocument/2006/relationships/image" Target="../media/image7.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3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7.svg"/><Relationship Id="rId1" Type="http://schemas.openxmlformats.org/officeDocument/2006/relationships/image" Target="../media/image36.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285C24E4-6F11-45C6-BC89-1DC854AFC04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05BE2CB-C041-49E0-8527-DA607E1F5E89}">
      <dgm:prSet/>
      <dgm:spPr/>
      <dgm:t>
        <a:bodyPr/>
        <a:lstStyle/>
        <a:p>
          <a:r>
            <a:rPr lang="en-US"/>
            <a:t>The </a:t>
          </a:r>
          <a:r>
            <a:rPr lang="en-US" b="1"/>
            <a:t>units of measurement on the timeline are time periods </a:t>
          </a:r>
          <a:r>
            <a:rPr lang="en-US"/>
            <a:t>and are typically expressed in years but could be expressed as months, days, or any unit of time. </a:t>
          </a:r>
        </a:p>
      </dgm:t>
    </dgm:pt>
    <dgm:pt modelId="{8F78074E-746D-46D6-925B-AC6E8504F208}" type="parTrans" cxnId="{1DA65139-E861-48A0-9BE5-83185412F8DE}">
      <dgm:prSet/>
      <dgm:spPr/>
      <dgm:t>
        <a:bodyPr/>
        <a:lstStyle/>
        <a:p>
          <a:endParaRPr lang="en-US"/>
        </a:p>
      </dgm:t>
    </dgm:pt>
    <dgm:pt modelId="{D3CF4EC4-9AD4-4746-ABEB-F6EBC823D906}" type="sibTrans" cxnId="{1DA65139-E861-48A0-9BE5-83185412F8DE}">
      <dgm:prSet/>
      <dgm:spPr/>
      <dgm:t>
        <a:bodyPr/>
        <a:lstStyle/>
        <a:p>
          <a:endParaRPr lang="en-US"/>
        </a:p>
      </dgm:t>
    </dgm:pt>
    <dgm:pt modelId="{5CE061DB-CE39-4108-92CA-ED803BF0569E}">
      <dgm:prSet/>
      <dgm:spPr/>
      <dgm:t>
        <a:bodyPr/>
        <a:lstStyle/>
        <a:p>
          <a:r>
            <a:rPr lang="en-US"/>
            <a:t>However, for now, let’s assume we’re looking at cash flows that occur annually. </a:t>
          </a:r>
        </a:p>
      </dgm:t>
    </dgm:pt>
    <dgm:pt modelId="{53F110A1-6D28-425C-AFA9-C8822CAC9BC4}" type="parTrans" cxnId="{FFD2008A-EAEA-4BE3-B4A3-062D0E94BEAD}">
      <dgm:prSet/>
      <dgm:spPr/>
      <dgm:t>
        <a:bodyPr/>
        <a:lstStyle/>
        <a:p>
          <a:endParaRPr lang="en-US"/>
        </a:p>
      </dgm:t>
    </dgm:pt>
    <dgm:pt modelId="{EEC83BEF-1A6C-4937-BAD1-898467CBCB1B}" type="sibTrans" cxnId="{FFD2008A-EAEA-4BE3-B4A3-062D0E94BEAD}">
      <dgm:prSet/>
      <dgm:spPr/>
      <dgm:t>
        <a:bodyPr/>
        <a:lstStyle/>
        <a:p>
          <a:endParaRPr lang="en-US"/>
        </a:p>
      </dgm:t>
    </dgm:pt>
    <dgm:pt modelId="{FC0047AA-5A9E-47C5-93BE-28B89013E047}">
      <dgm:prSet/>
      <dgm:spPr/>
      <dgm:t>
        <a:bodyPr/>
        <a:lstStyle/>
        <a:p>
          <a:r>
            <a:rPr lang="en-US"/>
            <a:t>Thus, the </a:t>
          </a:r>
          <a:r>
            <a:rPr lang="en-US" b="1"/>
            <a:t>distance between 0 and 1</a:t>
          </a:r>
          <a:r>
            <a:rPr lang="en-US"/>
            <a:t> represents the period between today and the end of the first year. </a:t>
          </a:r>
        </a:p>
      </dgm:t>
    </dgm:pt>
    <dgm:pt modelId="{E5A68BC4-59DC-407D-A968-663C4826AAF5}" type="parTrans" cxnId="{B4711424-8CDF-4A3A-9DA0-995ACD491B4D}">
      <dgm:prSet/>
      <dgm:spPr/>
      <dgm:t>
        <a:bodyPr/>
        <a:lstStyle/>
        <a:p>
          <a:endParaRPr lang="en-US"/>
        </a:p>
      </dgm:t>
    </dgm:pt>
    <dgm:pt modelId="{B17536A4-D7C1-4EE0-B22C-09A9ABB24343}" type="sibTrans" cxnId="{B4711424-8CDF-4A3A-9DA0-995ACD491B4D}">
      <dgm:prSet/>
      <dgm:spPr/>
      <dgm:t>
        <a:bodyPr/>
        <a:lstStyle/>
        <a:p>
          <a:endParaRPr lang="en-US"/>
        </a:p>
      </dgm:t>
    </dgm:pt>
    <dgm:pt modelId="{CADA029A-AB4E-4A82-9F03-59BA7A5FB6C2}">
      <dgm:prSet/>
      <dgm:spPr/>
      <dgm:t>
        <a:bodyPr/>
        <a:lstStyle/>
        <a:p>
          <a:r>
            <a:rPr lang="en-US"/>
            <a:t>Consequently, </a:t>
          </a:r>
          <a:r>
            <a:rPr lang="en-US" b="1"/>
            <a:t>time period 0 indicates today</a:t>
          </a:r>
          <a:r>
            <a:rPr lang="en-US"/>
            <a:t>, while time period 1 represents the end of the first year, which is also the beginning of the second year. </a:t>
          </a:r>
        </a:p>
      </dgm:t>
    </dgm:pt>
    <dgm:pt modelId="{4A3C2840-10A5-40B3-B633-E68CEB57BB21}" type="parTrans" cxnId="{DE7B4422-FA79-46CD-BB9C-D3D5A8D3F156}">
      <dgm:prSet/>
      <dgm:spPr/>
      <dgm:t>
        <a:bodyPr/>
        <a:lstStyle/>
        <a:p>
          <a:endParaRPr lang="en-US"/>
        </a:p>
      </dgm:t>
    </dgm:pt>
    <dgm:pt modelId="{0193C228-14B5-4EB2-A3FC-CCF7EC43F77E}" type="sibTrans" cxnId="{DE7B4422-FA79-46CD-BB9C-D3D5A8D3F156}">
      <dgm:prSet/>
      <dgm:spPr/>
      <dgm:t>
        <a:bodyPr/>
        <a:lstStyle/>
        <a:p>
          <a:endParaRPr lang="en-US"/>
        </a:p>
      </dgm:t>
    </dgm:pt>
    <dgm:pt modelId="{C338AB4A-D076-4936-AF03-9C99096107AE}">
      <dgm:prSet/>
      <dgm:spPr/>
      <dgm:t>
        <a:bodyPr/>
        <a:lstStyle/>
        <a:p>
          <a:r>
            <a:rPr lang="en-US"/>
            <a:t>(You can think of it as being both the last second of the first year and the first second of the second year.)</a:t>
          </a:r>
        </a:p>
      </dgm:t>
    </dgm:pt>
    <dgm:pt modelId="{5FCB1013-BD82-4100-B179-2CA4E5D8DE3C}" type="parTrans" cxnId="{8C94EAAC-607C-4416-BA38-4D3BC3FAA11D}">
      <dgm:prSet/>
      <dgm:spPr/>
      <dgm:t>
        <a:bodyPr/>
        <a:lstStyle/>
        <a:p>
          <a:endParaRPr lang="en-US"/>
        </a:p>
      </dgm:t>
    </dgm:pt>
    <dgm:pt modelId="{E3339B04-B4E9-4959-A3E4-C8BD8713633A}" type="sibTrans" cxnId="{8C94EAAC-607C-4416-BA38-4D3BC3FAA11D}">
      <dgm:prSet/>
      <dgm:spPr/>
      <dgm:t>
        <a:bodyPr/>
        <a:lstStyle/>
        <a:p>
          <a:endParaRPr lang="en-US"/>
        </a:p>
      </dgm:t>
    </dgm:pt>
    <dgm:pt modelId="{BC5DA8ED-1FBF-4255-9F5F-D961E4A99201}">
      <dgm:prSet/>
      <dgm:spPr/>
      <dgm:t>
        <a:bodyPr/>
        <a:lstStyle/>
        <a:p>
          <a:r>
            <a:rPr lang="en-US"/>
            <a:t>The interest rate, which is 10 percent in this example, is listed above the timeline.</a:t>
          </a:r>
        </a:p>
      </dgm:t>
    </dgm:pt>
    <dgm:pt modelId="{6DAF228E-4957-4CAD-A206-47C85C2E6B84}" type="parTrans" cxnId="{A6313A9A-6C40-4824-9BD9-2F1468EB776E}">
      <dgm:prSet/>
      <dgm:spPr/>
      <dgm:t>
        <a:bodyPr/>
        <a:lstStyle/>
        <a:p>
          <a:endParaRPr lang="en-US"/>
        </a:p>
      </dgm:t>
    </dgm:pt>
    <dgm:pt modelId="{ED8A616B-0A8C-4C05-983A-5C40F98DE91E}" type="sibTrans" cxnId="{A6313A9A-6C40-4824-9BD9-2F1468EB776E}">
      <dgm:prSet/>
      <dgm:spPr/>
      <dgm:t>
        <a:bodyPr/>
        <a:lstStyle/>
        <a:p>
          <a:endParaRPr lang="en-US"/>
        </a:p>
      </dgm:t>
    </dgm:pt>
    <dgm:pt modelId="{376EC7FE-DAD2-4366-AE31-257846A1467F}" type="pres">
      <dgm:prSet presAssocID="{285C24E4-6F11-45C6-BC89-1DC854AFC040}" presName="root" presStyleCnt="0">
        <dgm:presLayoutVars>
          <dgm:dir/>
          <dgm:resizeHandles val="exact"/>
        </dgm:presLayoutVars>
      </dgm:prSet>
      <dgm:spPr/>
    </dgm:pt>
    <dgm:pt modelId="{8D37070E-BCE1-4785-8008-225153689003}" type="pres">
      <dgm:prSet presAssocID="{E05BE2CB-C041-49E0-8527-DA607E1F5E89}" presName="compNode" presStyleCnt="0"/>
      <dgm:spPr/>
    </dgm:pt>
    <dgm:pt modelId="{1A6C57C7-D862-4E76-B1A8-9D1615CAC9D2}" type="pres">
      <dgm:prSet presAssocID="{E05BE2CB-C041-49E0-8527-DA607E1F5E89}" presName="bgRect" presStyleLbl="bgShp" presStyleIdx="0" presStyleCnt="6"/>
      <dgm:spPr/>
    </dgm:pt>
    <dgm:pt modelId="{7A210952-1096-4739-B2E1-E8FB7118453C}" type="pres">
      <dgm:prSet presAssocID="{E05BE2CB-C041-49E0-8527-DA607E1F5E89}"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321AC150-B6D9-4895-A030-9BC46D49FE2B}" type="pres">
      <dgm:prSet presAssocID="{E05BE2CB-C041-49E0-8527-DA607E1F5E89}" presName="spaceRect" presStyleCnt="0"/>
      <dgm:spPr/>
    </dgm:pt>
    <dgm:pt modelId="{AA7F191E-D608-4A3C-B534-750CC6661946}" type="pres">
      <dgm:prSet presAssocID="{E05BE2CB-C041-49E0-8527-DA607E1F5E89}" presName="parTx" presStyleLbl="revTx" presStyleIdx="0" presStyleCnt="6">
        <dgm:presLayoutVars>
          <dgm:chMax val="0"/>
          <dgm:chPref val="0"/>
        </dgm:presLayoutVars>
      </dgm:prSet>
      <dgm:spPr/>
    </dgm:pt>
    <dgm:pt modelId="{167F68FD-CE38-4289-BCF7-2C6AE887A5A9}" type="pres">
      <dgm:prSet presAssocID="{D3CF4EC4-9AD4-4746-ABEB-F6EBC823D906}" presName="sibTrans" presStyleCnt="0"/>
      <dgm:spPr/>
    </dgm:pt>
    <dgm:pt modelId="{2A6319D9-96F4-4CC1-A7FC-775844FF043C}" type="pres">
      <dgm:prSet presAssocID="{5CE061DB-CE39-4108-92CA-ED803BF0569E}" presName="compNode" presStyleCnt="0"/>
      <dgm:spPr/>
    </dgm:pt>
    <dgm:pt modelId="{5D2EA7B5-8E4D-4314-B5EE-D26B3F34FFBF}" type="pres">
      <dgm:prSet presAssocID="{5CE061DB-CE39-4108-92CA-ED803BF0569E}" presName="bgRect" presStyleLbl="bgShp" presStyleIdx="1" presStyleCnt="6"/>
      <dgm:spPr/>
    </dgm:pt>
    <dgm:pt modelId="{6AB90A53-92BB-445E-B2D2-F13ADA4B9663}" type="pres">
      <dgm:prSet presAssocID="{5CE061DB-CE39-4108-92CA-ED803BF0569E}"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57E67DDC-2537-4111-AEE4-546F6A0BCD4B}" type="pres">
      <dgm:prSet presAssocID="{5CE061DB-CE39-4108-92CA-ED803BF0569E}" presName="spaceRect" presStyleCnt="0"/>
      <dgm:spPr/>
    </dgm:pt>
    <dgm:pt modelId="{2BCE9D18-4D4E-4817-894C-E0294DBDD74D}" type="pres">
      <dgm:prSet presAssocID="{5CE061DB-CE39-4108-92CA-ED803BF0569E}" presName="parTx" presStyleLbl="revTx" presStyleIdx="1" presStyleCnt="6">
        <dgm:presLayoutVars>
          <dgm:chMax val="0"/>
          <dgm:chPref val="0"/>
        </dgm:presLayoutVars>
      </dgm:prSet>
      <dgm:spPr/>
    </dgm:pt>
    <dgm:pt modelId="{C7355B9E-906D-4E51-85CA-CF2B5FA2B37A}" type="pres">
      <dgm:prSet presAssocID="{EEC83BEF-1A6C-4937-BAD1-898467CBCB1B}" presName="sibTrans" presStyleCnt="0"/>
      <dgm:spPr/>
    </dgm:pt>
    <dgm:pt modelId="{96AB5F8C-832A-4B59-A872-14680F37E809}" type="pres">
      <dgm:prSet presAssocID="{FC0047AA-5A9E-47C5-93BE-28B89013E047}" presName="compNode" presStyleCnt="0"/>
      <dgm:spPr/>
    </dgm:pt>
    <dgm:pt modelId="{06DEB6FB-7F28-4B92-A035-B5FFBFD4DD75}" type="pres">
      <dgm:prSet presAssocID="{FC0047AA-5A9E-47C5-93BE-28B89013E047}" presName="bgRect" presStyleLbl="bgShp" presStyleIdx="2" presStyleCnt="6"/>
      <dgm:spPr/>
    </dgm:pt>
    <dgm:pt modelId="{5DC7038C-3A12-4AE9-9B78-44D3C02C2F48}" type="pres">
      <dgm:prSet presAssocID="{FC0047AA-5A9E-47C5-93BE-28B89013E047}"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peed Bump"/>
        </a:ext>
      </dgm:extLst>
    </dgm:pt>
    <dgm:pt modelId="{FF6DB394-F2B4-4431-AF3E-249810FC19DB}" type="pres">
      <dgm:prSet presAssocID="{FC0047AA-5A9E-47C5-93BE-28B89013E047}" presName="spaceRect" presStyleCnt="0"/>
      <dgm:spPr/>
    </dgm:pt>
    <dgm:pt modelId="{A9669002-5085-43CE-A954-179D7BA03D44}" type="pres">
      <dgm:prSet presAssocID="{FC0047AA-5A9E-47C5-93BE-28B89013E047}" presName="parTx" presStyleLbl="revTx" presStyleIdx="2" presStyleCnt="6">
        <dgm:presLayoutVars>
          <dgm:chMax val="0"/>
          <dgm:chPref val="0"/>
        </dgm:presLayoutVars>
      </dgm:prSet>
      <dgm:spPr/>
    </dgm:pt>
    <dgm:pt modelId="{CA430E8F-E395-48B2-81E3-E626B54FACB2}" type="pres">
      <dgm:prSet presAssocID="{B17536A4-D7C1-4EE0-B22C-09A9ABB24343}" presName="sibTrans" presStyleCnt="0"/>
      <dgm:spPr/>
    </dgm:pt>
    <dgm:pt modelId="{19443806-0163-4B76-9B94-B6498B538678}" type="pres">
      <dgm:prSet presAssocID="{CADA029A-AB4E-4A82-9F03-59BA7A5FB6C2}" presName="compNode" presStyleCnt="0"/>
      <dgm:spPr/>
    </dgm:pt>
    <dgm:pt modelId="{839F526A-E872-40E0-873B-B57A22652326}" type="pres">
      <dgm:prSet presAssocID="{CADA029A-AB4E-4A82-9F03-59BA7A5FB6C2}" presName="bgRect" presStyleLbl="bgShp" presStyleIdx="3" presStyleCnt="6"/>
      <dgm:spPr/>
    </dgm:pt>
    <dgm:pt modelId="{B1247573-97DC-4C30-A1AD-9F0311AC1157}" type="pres">
      <dgm:prSet presAssocID="{CADA029A-AB4E-4A82-9F03-59BA7A5FB6C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ock"/>
        </a:ext>
      </dgm:extLst>
    </dgm:pt>
    <dgm:pt modelId="{BBB66477-EDDC-49F7-9C65-89028CF7CDD6}" type="pres">
      <dgm:prSet presAssocID="{CADA029A-AB4E-4A82-9F03-59BA7A5FB6C2}" presName="spaceRect" presStyleCnt="0"/>
      <dgm:spPr/>
    </dgm:pt>
    <dgm:pt modelId="{6C4E81D7-52C1-418A-9668-36D169AE2B7C}" type="pres">
      <dgm:prSet presAssocID="{CADA029A-AB4E-4A82-9F03-59BA7A5FB6C2}" presName="parTx" presStyleLbl="revTx" presStyleIdx="3" presStyleCnt="6">
        <dgm:presLayoutVars>
          <dgm:chMax val="0"/>
          <dgm:chPref val="0"/>
        </dgm:presLayoutVars>
      </dgm:prSet>
      <dgm:spPr/>
    </dgm:pt>
    <dgm:pt modelId="{2377FADF-690B-4402-A78A-A34D9BECAE95}" type="pres">
      <dgm:prSet presAssocID="{0193C228-14B5-4EB2-A3FC-CCF7EC43F77E}" presName="sibTrans" presStyleCnt="0"/>
      <dgm:spPr/>
    </dgm:pt>
    <dgm:pt modelId="{7B06ED1C-E53A-4299-AF5B-4CD0C4DE458E}" type="pres">
      <dgm:prSet presAssocID="{C338AB4A-D076-4936-AF03-9C99096107AE}" presName="compNode" presStyleCnt="0"/>
      <dgm:spPr/>
    </dgm:pt>
    <dgm:pt modelId="{D41EBBF8-B44B-475D-B480-3F7211B10F04}" type="pres">
      <dgm:prSet presAssocID="{C338AB4A-D076-4936-AF03-9C99096107AE}" presName="bgRect" presStyleLbl="bgShp" presStyleIdx="4" presStyleCnt="6"/>
      <dgm:spPr/>
    </dgm:pt>
    <dgm:pt modelId="{ED96029E-208F-4563-9A23-43E85775B4C9}" type="pres">
      <dgm:prSet presAssocID="{C338AB4A-D076-4936-AF03-9C99096107AE}"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iploma Roll"/>
        </a:ext>
      </dgm:extLst>
    </dgm:pt>
    <dgm:pt modelId="{E77316D3-786C-46D2-B141-E6966FD60D3D}" type="pres">
      <dgm:prSet presAssocID="{C338AB4A-D076-4936-AF03-9C99096107AE}" presName="spaceRect" presStyleCnt="0"/>
      <dgm:spPr/>
    </dgm:pt>
    <dgm:pt modelId="{CC9E5EF0-F113-412A-8A50-6692E850F061}" type="pres">
      <dgm:prSet presAssocID="{C338AB4A-D076-4936-AF03-9C99096107AE}" presName="parTx" presStyleLbl="revTx" presStyleIdx="4" presStyleCnt="6">
        <dgm:presLayoutVars>
          <dgm:chMax val="0"/>
          <dgm:chPref val="0"/>
        </dgm:presLayoutVars>
      </dgm:prSet>
      <dgm:spPr/>
    </dgm:pt>
    <dgm:pt modelId="{1FBEAB51-62F8-4FE0-A8CB-B32937A22416}" type="pres">
      <dgm:prSet presAssocID="{E3339B04-B4E9-4959-A3E4-C8BD8713633A}" presName="sibTrans" presStyleCnt="0"/>
      <dgm:spPr/>
    </dgm:pt>
    <dgm:pt modelId="{33BFBE87-78FE-4E87-B243-E11C880005C5}" type="pres">
      <dgm:prSet presAssocID="{BC5DA8ED-1FBF-4255-9F5F-D961E4A99201}" presName="compNode" presStyleCnt="0"/>
      <dgm:spPr/>
    </dgm:pt>
    <dgm:pt modelId="{CF945EC4-F7EC-4721-90D1-9E9AD1C16D55}" type="pres">
      <dgm:prSet presAssocID="{BC5DA8ED-1FBF-4255-9F5F-D961E4A99201}" presName="bgRect" presStyleLbl="bgShp" presStyleIdx="5" presStyleCnt="6"/>
      <dgm:spPr/>
    </dgm:pt>
    <dgm:pt modelId="{818B4DEA-36C0-433B-92EF-12E62EB395A4}" type="pres">
      <dgm:prSet presAssocID="{BC5DA8ED-1FBF-4255-9F5F-D961E4A99201}"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Dollar"/>
        </a:ext>
      </dgm:extLst>
    </dgm:pt>
    <dgm:pt modelId="{3A8F2AF4-DB47-4378-8C3C-01548BB2BFA5}" type="pres">
      <dgm:prSet presAssocID="{BC5DA8ED-1FBF-4255-9F5F-D961E4A99201}" presName="spaceRect" presStyleCnt="0"/>
      <dgm:spPr/>
    </dgm:pt>
    <dgm:pt modelId="{1484EFB3-09EE-4180-B4B5-395C3940711B}" type="pres">
      <dgm:prSet presAssocID="{BC5DA8ED-1FBF-4255-9F5F-D961E4A99201}" presName="parTx" presStyleLbl="revTx" presStyleIdx="5" presStyleCnt="6">
        <dgm:presLayoutVars>
          <dgm:chMax val="0"/>
          <dgm:chPref val="0"/>
        </dgm:presLayoutVars>
      </dgm:prSet>
      <dgm:spPr/>
    </dgm:pt>
  </dgm:ptLst>
  <dgm:cxnLst>
    <dgm:cxn modelId="{32CADD0F-2F29-4FE6-8610-8705A76584B4}" type="presOf" srcId="{5CE061DB-CE39-4108-92CA-ED803BF0569E}" destId="{2BCE9D18-4D4E-4817-894C-E0294DBDD74D}" srcOrd="0" destOrd="0" presId="urn:microsoft.com/office/officeart/2018/2/layout/IconVerticalSolidList"/>
    <dgm:cxn modelId="{25241D13-E3D5-4959-91C1-35FD29029A10}" type="presOf" srcId="{BC5DA8ED-1FBF-4255-9F5F-D961E4A99201}" destId="{1484EFB3-09EE-4180-B4B5-395C3940711B}" srcOrd="0" destOrd="0" presId="urn:microsoft.com/office/officeart/2018/2/layout/IconVerticalSolidList"/>
    <dgm:cxn modelId="{DE7B4422-FA79-46CD-BB9C-D3D5A8D3F156}" srcId="{285C24E4-6F11-45C6-BC89-1DC854AFC040}" destId="{CADA029A-AB4E-4A82-9F03-59BA7A5FB6C2}" srcOrd="3" destOrd="0" parTransId="{4A3C2840-10A5-40B3-B633-E68CEB57BB21}" sibTransId="{0193C228-14B5-4EB2-A3FC-CCF7EC43F77E}"/>
    <dgm:cxn modelId="{B4711424-8CDF-4A3A-9DA0-995ACD491B4D}" srcId="{285C24E4-6F11-45C6-BC89-1DC854AFC040}" destId="{FC0047AA-5A9E-47C5-93BE-28B89013E047}" srcOrd="2" destOrd="0" parTransId="{E5A68BC4-59DC-407D-A968-663C4826AAF5}" sibTransId="{B17536A4-D7C1-4EE0-B22C-09A9ABB24343}"/>
    <dgm:cxn modelId="{A04AD32D-286C-49A1-B2A1-0E9D089A538B}" type="presOf" srcId="{FC0047AA-5A9E-47C5-93BE-28B89013E047}" destId="{A9669002-5085-43CE-A954-179D7BA03D44}" srcOrd="0" destOrd="0" presId="urn:microsoft.com/office/officeart/2018/2/layout/IconVerticalSolidList"/>
    <dgm:cxn modelId="{1DA65139-E861-48A0-9BE5-83185412F8DE}" srcId="{285C24E4-6F11-45C6-BC89-1DC854AFC040}" destId="{E05BE2CB-C041-49E0-8527-DA607E1F5E89}" srcOrd="0" destOrd="0" parTransId="{8F78074E-746D-46D6-925B-AC6E8504F208}" sibTransId="{D3CF4EC4-9AD4-4746-ABEB-F6EBC823D906}"/>
    <dgm:cxn modelId="{FFD2008A-EAEA-4BE3-B4A3-062D0E94BEAD}" srcId="{285C24E4-6F11-45C6-BC89-1DC854AFC040}" destId="{5CE061DB-CE39-4108-92CA-ED803BF0569E}" srcOrd="1" destOrd="0" parTransId="{53F110A1-6D28-425C-AFA9-C8822CAC9BC4}" sibTransId="{EEC83BEF-1A6C-4937-BAD1-898467CBCB1B}"/>
    <dgm:cxn modelId="{843BDD92-6B51-418B-BF03-A5F7F385C4E8}" type="presOf" srcId="{285C24E4-6F11-45C6-BC89-1DC854AFC040}" destId="{376EC7FE-DAD2-4366-AE31-257846A1467F}" srcOrd="0" destOrd="0" presId="urn:microsoft.com/office/officeart/2018/2/layout/IconVerticalSolidList"/>
    <dgm:cxn modelId="{7FD58294-11A2-46D8-ADB1-8328F585FEC2}" type="presOf" srcId="{C338AB4A-D076-4936-AF03-9C99096107AE}" destId="{CC9E5EF0-F113-412A-8A50-6692E850F061}" srcOrd="0" destOrd="0" presId="urn:microsoft.com/office/officeart/2018/2/layout/IconVerticalSolidList"/>
    <dgm:cxn modelId="{A6313A9A-6C40-4824-9BD9-2F1468EB776E}" srcId="{285C24E4-6F11-45C6-BC89-1DC854AFC040}" destId="{BC5DA8ED-1FBF-4255-9F5F-D961E4A99201}" srcOrd="5" destOrd="0" parTransId="{6DAF228E-4957-4CAD-A206-47C85C2E6B84}" sibTransId="{ED8A616B-0A8C-4C05-983A-5C40F98DE91E}"/>
    <dgm:cxn modelId="{8C94EAAC-607C-4416-BA38-4D3BC3FAA11D}" srcId="{285C24E4-6F11-45C6-BC89-1DC854AFC040}" destId="{C338AB4A-D076-4936-AF03-9C99096107AE}" srcOrd="4" destOrd="0" parTransId="{5FCB1013-BD82-4100-B179-2CA4E5D8DE3C}" sibTransId="{E3339B04-B4E9-4959-A3E4-C8BD8713633A}"/>
    <dgm:cxn modelId="{54A322B8-B2D0-466D-BBA9-3C00C7EF97CD}" type="presOf" srcId="{E05BE2CB-C041-49E0-8527-DA607E1F5E89}" destId="{AA7F191E-D608-4A3C-B534-750CC6661946}" srcOrd="0" destOrd="0" presId="urn:microsoft.com/office/officeart/2018/2/layout/IconVerticalSolidList"/>
    <dgm:cxn modelId="{FC9832FA-099B-46D9-8C19-5FED6ED344A1}" type="presOf" srcId="{CADA029A-AB4E-4A82-9F03-59BA7A5FB6C2}" destId="{6C4E81D7-52C1-418A-9668-36D169AE2B7C}" srcOrd="0" destOrd="0" presId="urn:microsoft.com/office/officeart/2018/2/layout/IconVerticalSolidList"/>
    <dgm:cxn modelId="{F4270676-F3A5-4454-8B1D-466608C91713}" type="presParOf" srcId="{376EC7FE-DAD2-4366-AE31-257846A1467F}" destId="{8D37070E-BCE1-4785-8008-225153689003}" srcOrd="0" destOrd="0" presId="urn:microsoft.com/office/officeart/2018/2/layout/IconVerticalSolidList"/>
    <dgm:cxn modelId="{398A091A-82F9-477E-9060-D20B5D56F498}" type="presParOf" srcId="{8D37070E-BCE1-4785-8008-225153689003}" destId="{1A6C57C7-D862-4E76-B1A8-9D1615CAC9D2}" srcOrd="0" destOrd="0" presId="urn:microsoft.com/office/officeart/2018/2/layout/IconVerticalSolidList"/>
    <dgm:cxn modelId="{BAF4A19B-494D-4C44-BEB2-146F129E41B3}" type="presParOf" srcId="{8D37070E-BCE1-4785-8008-225153689003}" destId="{7A210952-1096-4739-B2E1-E8FB7118453C}" srcOrd="1" destOrd="0" presId="urn:microsoft.com/office/officeart/2018/2/layout/IconVerticalSolidList"/>
    <dgm:cxn modelId="{50EAA675-2B18-4EBA-9D10-66A62E21F8A7}" type="presParOf" srcId="{8D37070E-BCE1-4785-8008-225153689003}" destId="{321AC150-B6D9-4895-A030-9BC46D49FE2B}" srcOrd="2" destOrd="0" presId="urn:microsoft.com/office/officeart/2018/2/layout/IconVerticalSolidList"/>
    <dgm:cxn modelId="{8B94BCA2-EB81-48A9-ACB3-57DA379F9CD6}" type="presParOf" srcId="{8D37070E-BCE1-4785-8008-225153689003}" destId="{AA7F191E-D608-4A3C-B534-750CC6661946}" srcOrd="3" destOrd="0" presId="urn:microsoft.com/office/officeart/2018/2/layout/IconVerticalSolidList"/>
    <dgm:cxn modelId="{FBC33C06-A8F8-47D8-8ECF-F963319F49AB}" type="presParOf" srcId="{376EC7FE-DAD2-4366-AE31-257846A1467F}" destId="{167F68FD-CE38-4289-BCF7-2C6AE887A5A9}" srcOrd="1" destOrd="0" presId="urn:microsoft.com/office/officeart/2018/2/layout/IconVerticalSolidList"/>
    <dgm:cxn modelId="{31C58014-5BA5-4A7F-AC4E-A198F640C598}" type="presParOf" srcId="{376EC7FE-DAD2-4366-AE31-257846A1467F}" destId="{2A6319D9-96F4-4CC1-A7FC-775844FF043C}" srcOrd="2" destOrd="0" presId="urn:microsoft.com/office/officeart/2018/2/layout/IconVerticalSolidList"/>
    <dgm:cxn modelId="{7F81FAC6-DBC6-48E8-B668-FBF50CC16584}" type="presParOf" srcId="{2A6319D9-96F4-4CC1-A7FC-775844FF043C}" destId="{5D2EA7B5-8E4D-4314-B5EE-D26B3F34FFBF}" srcOrd="0" destOrd="0" presId="urn:microsoft.com/office/officeart/2018/2/layout/IconVerticalSolidList"/>
    <dgm:cxn modelId="{8F0AE72B-F00D-493F-8DE3-F50E771630F5}" type="presParOf" srcId="{2A6319D9-96F4-4CC1-A7FC-775844FF043C}" destId="{6AB90A53-92BB-445E-B2D2-F13ADA4B9663}" srcOrd="1" destOrd="0" presId="urn:microsoft.com/office/officeart/2018/2/layout/IconVerticalSolidList"/>
    <dgm:cxn modelId="{396347CB-1460-4D77-959B-E62FC7CEE933}" type="presParOf" srcId="{2A6319D9-96F4-4CC1-A7FC-775844FF043C}" destId="{57E67DDC-2537-4111-AEE4-546F6A0BCD4B}" srcOrd="2" destOrd="0" presId="urn:microsoft.com/office/officeart/2018/2/layout/IconVerticalSolidList"/>
    <dgm:cxn modelId="{9CEC7D65-F254-49C6-ABDF-586848EE7525}" type="presParOf" srcId="{2A6319D9-96F4-4CC1-A7FC-775844FF043C}" destId="{2BCE9D18-4D4E-4817-894C-E0294DBDD74D}" srcOrd="3" destOrd="0" presId="urn:microsoft.com/office/officeart/2018/2/layout/IconVerticalSolidList"/>
    <dgm:cxn modelId="{E522466A-AA57-4AE6-9C30-798F25899EC5}" type="presParOf" srcId="{376EC7FE-DAD2-4366-AE31-257846A1467F}" destId="{C7355B9E-906D-4E51-85CA-CF2B5FA2B37A}" srcOrd="3" destOrd="0" presId="urn:microsoft.com/office/officeart/2018/2/layout/IconVerticalSolidList"/>
    <dgm:cxn modelId="{2A9F950F-B571-4098-8394-7BD358423CD4}" type="presParOf" srcId="{376EC7FE-DAD2-4366-AE31-257846A1467F}" destId="{96AB5F8C-832A-4B59-A872-14680F37E809}" srcOrd="4" destOrd="0" presId="urn:microsoft.com/office/officeart/2018/2/layout/IconVerticalSolidList"/>
    <dgm:cxn modelId="{B153CCD4-587C-458E-A891-8CCDF7EBF353}" type="presParOf" srcId="{96AB5F8C-832A-4B59-A872-14680F37E809}" destId="{06DEB6FB-7F28-4B92-A035-B5FFBFD4DD75}" srcOrd="0" destOrd="0" presId="urn:microsoft.com/office/officeart/2018/2/layout/IconVerticalSolidList"/>
    <dgm:cxn modelId="{3678C43D-C85A-40C4-8068-BEA652751571}" type="presParOf" srcId="{96AB5F8C-832A-4B59-A872-14680F37E809}" destId="{5DC7038C-3A12-4AE9-9B78-44D3C02C2F48}" srcOrd="1" destOrd="0" presId="urn:microsoft.com/office/officeart/2018/2/layout/IconVerticalSolidList"/>
    <dgm:cxn modelId="{530EE950-49F4-4339-B96C-3F6C4A40C087}" type="presParOf" srcId="{96AB5F8C-832A-4B59-A872-14680F37E809}" destId="{FF6DB394-F2B4-4431-AF3E-249810FC19DB}" srcOrd="2" destOrd="0" presId="urn:microsoft.com/office/officeart/2018/2/layout/IconVerticalSolidList"/>
    <dgm:cxn modelId="{94835AA5-F95C-43AC-8E7B-9DB7EA0E80E6}" type="presParOf" srcId="{96AB5F8C-832A-4B59-A872-14680F37E809}" destId="{A9669002-5085-43CE-A954-179D7BA03D44}" srcOrd="3" destOrd="0" presId="urn:microsoft.com/office/officeart/2018/2/layout/IconVerticalSolidList"/>
    <dgm:cxn modelId="{ED784A37-2D0A-4893-AE6A-6773862DEA5C}" type="presParOf" srcId="{376EC7FE-DAD2-4366-AE31-257846A1467F}" destId="{CA430E8F-E395-48B2-81E3-E626B54FACB2}" srcOrd="5" destOrd="0" presId="urn:microsoft.com/office/officeart/2018/2/layout/IconVerticalSolidList"/>
    <dgm:cxn modelId="{4EEB237B-59D6-4E19-A0D2-7593BA7349F1}" type="presParOf" srcId="{376EC7FE-DAD2-4366-AE31-257846A1467F}" destId="{19443806-0163-4B76-9B94-B6498B538678}" srcOrd="6" destOrd="0" presId="urn:microsoft.com/office/officeart/2018/2/layout/IconVerticalSolidList"/>
    <dgm:cxn modelId="{4F04F8A9-D03B-4620-A3C3-4901840E342C}" type="presParOf" srcId="{19443806-0163-4B76-9B94-B6498B538678}" destId="{839F526A-E872-40E0-873B-B57A22652326}" srcOrd="0" destOrd="0" presId="urn:microsoft.com/office/officeart/2018/2/layout/IconVerticalSolidList"/>
    <dgm:cxn modelId="{461F5605-139D-459D-8658-81D5C205B5D1}" type="presParOf" srcId="{19443806-0163-4B76-9B94-B6498B538678}" destId="{B1247573-97DC-4C30-A1AD-9F0311AC1157}" srcOrd="1" destOrd="0" presId="urn:microsoft.com/office/officeart/2018/2/layout/IconVerticalSolidList"/>
    <dgm:cxn modelId="{E3F5EE7F-E0C8-4F94-8255-3A3B9BEB8030}" type="presParOf" srcId="{19443806-0163-4B76-9B94-B6498B538678}" destId="{BBB66477-EDDC-49F7-9C65-89028CF7CDD6}" srcOrd="2" destOrd="0" presId="urn:microsoft.com/office/officeart/2018/2/layout/IconVerticalSolidList"/>
    <dgm:cxn modelId="{F42C2F7A-3A0F-4A57-9090-66EC9E838BFE}" type="presParOf" srcId="{19443806-0163-4B76-9B94-B6498B538678}" destId="{6C4E81D7-52C1-418A-9668-36D169AE2B7C}" srcOrd="3" destOrd="0" presId="urn:microsoft.com/office/officeart/2018/2/layout/IconVerticalSolidList"/>
    <dgm:cxn modelId="{FAC9918C-F3C5-431C-A702-7E1D115342F2}" type="presParOf" srcId="{376EC7FE-DAD2-4366-AE31-257846A1467F}" destId="{2377FADF-690B-4402-A78A-A34D9BECAE95}" srcOrd="7" destOrd="0" presId="urn:microsoft.com/office/officeart/2018/2/layout/IconVerticalSolidList"/>
    <dgm:cxn modelId="{602C44B9-23FE-449C-991C-6FECFC295703}" type="presParOf" srcId="{376EC7FE-DAD2-4366-AE31-257846A1467F}" destId="{7B06ED1C-E53A-4299-AF5B-4CD0C4DE458E}" srcOrd="8" destOrd="0" presId="urn:microsoft.com/office/officeart/2018/2/layout/IconVerticalSolidList"/>
    <dgm:cxn modelId="{5A43811A-5759-4C8C-A016-C79E757613D6}" type="presParOf" srcId="{7B06ED1C-E53A-4299-AF5B-4CD0C4DE458E}" destId="{D41EBBF8-B44B-475D-B480-3F7211B10F04}" srcOrd="0" destOrd="0" presId="urn:microsoft.com/office/officeart/2018/2/layout/IconVerticalSolidList"/>
    <dgm:cxn modelId="{566CB74E-A75F-4C0B-AD1B-73D64DAD0159}" type="presParOf" srcId="{7B06ED1C-E53A-4299-AF5B-4CD0C4DE458E}" destId="{ED96029E-208F-4563-9A23-43E85775B4C9}" srcOrd="1" destOrd="0" presId="urn:microsoft.com/office/officeart/2018/2/layout/IconVerticalSolidList"/>
    <dgm:cxn modelId="{8DA171D1-8FCE-4011-A0AC-633FA084C560}" type="presParOf" srcId="{7B06ED1C-E53A-4299-AF5B-4CD0C4DE458E}" destId="{E77316D3-786C-46D2-B141-E6966FD60D3D}" srcOrd="2" destOrd="0" presId="urn:microsoft.com/office/officeart/2018/2/layout/IconVerticalSolidList"/>
    <dgm:cxn modelId="{F6128D56-B04F-4B59-AFFA-0783793946EE}" type="presParOf" srcId="{7B06ED1C-E53A-4299-AF5B-4CD0C4DE458E}" destId="{CC9E5EF0-F113-412A-8A50-6692E850F061}" srcOrd="3" destOrd="0" presId="urn:microsoft.com/office/officeart/2018/2/layout/IconVerticalSolidList"/>
    <dgm:cxn modelId="{465D6D21-556E-4085-BB1A-DA24B99E0896}" type="presParOf" srcId="{376EC7FE-DAD2-4366-AE31-257846A1467F}" destId="{1FBEAB51-62F8-4FE0-A8CB-B32937A22416}" srcOrd="9" destOrd="0" presId="urn:microsoft.com/office/officeart/2018/2/layout/IconVerticalSolidList"/>
    <dgm:cxn modelId="{189E0DDA-05B5-430E-8FCF-74197C8BA68F}" type="presParOf" srcId="{376EC7FE-DAD2-4366-AE31-257846A1467F}" destId="{33BFBE87-78FE-4E87-B243-E11C880005C5}" srcOrd="10" destOrd="0" presId="urn:microsoft.com/office/officeart/2018/2/layout/IconVerticalSolidList"/>
    <dgm:cxn modelId="{0DD3FC09-05AE-40A9-B12E-3D1D6C0A1667}" type="presParOf" srcId="{33BFBE87-78FE-4E87-B243-E11C880005C5}" destId="{CF945EC4-F7EC-4721-90D1-9E9AD1C16D55}" srcOrd="0" destOrd="0" presId="urn:microsoft.com/office/officeart/2018/2/layout/IconVerticalSolidList"/>
    <dgm:cxn modelId="{17DD8BC2-EFFA-40E1-87A9-D4BB7084BA7D}" type="presParOf" srcId="{33BFBE87-78FE-4E87-B243-E11C880005C5}" destId="{818B4DEA-36C0-433B-92EF-12E62EB395A4}" srcOrd="1" destOrd="0" presId="urn:microsoft.com/office/officeart/2018/2/layout/IconVerticalSolidList"/>
    <dgm:cxn modelId="{041B8A57-989E-41D5-BDC4-75D0802F0F73}" type="presParOf" srcId="{33BFBE87-78FE-4E87-B243-E11C880005C5}" destId="{3A8F2AF4-DB47-4378-8C3C-01548BB2BFA5}" srcOrd="2" destOrd="0" presId="urn:microsoft.com/office/officeart/2018/2/layout/IconVerticalSolidList"/>
    <dgm:cxn modelId="{F1B33FCE-C34E-4E9F-AA8E-C13A62A0E6B5}" type="presParOf" srcId="{33BFBE87-78FE-4E87-B243-E11C880005C5}" destId="{1484EFB3-09EE-4180-B4B5-395C3940711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84E108-AE16-47BF-A961-5568AD445B71}"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172A32C-A53E-41D1-8F21-5FD6E174B4F2}">
      <dgm:prSet/>
      <dgm:spPr/>
      <dgm:t>
        <a:bodyPr/>
        <a:lstStyle/>
        <a:p>
          <a:pPr>
            <a:lnSpc>
              <a:spcPct val="100000"/>
            </a:lnSpc>
          </a:pPr>
          <a:r>
            <a:rPr lang="en-US" b="1" dirty="0">
              <a:solidFill>
                <a:schemeClr val="accent2">
                  <a:lumMod val="75000"/>
                </a:schemeClr>
              </a:solidFill>
            </a:rPr>
            <a:t>Future value </a:t>
          </a:r>
          <a:r>
            <a:rPr lang="en-US" dirty="0"/>
            <a:t>is the amount to which your investment will grow, or a future dollar amount.</a:t>
          </a:r>
        </a:p>
      </dgm:t>
    </dgm:pt>
    <dgm:pt modelId="{393AD38F-C169-458D-AA28-F12F3FF269CA}" type="parTrans" cxnId="{28343EB1-12F2-4449-B26B-CD69932056CE}">
      <dgm:prSet/>
      <dgm:spPr/>
      <dgm:t>
        <a:bodyPr/>
        <a:lstStyle/>
        <a:p>
          <a:endParaRPr lang="en-US"/>
        </a:p>
      </dgm:t>
    </dgm:pt>
    <dgm:pt modelId="{A0A22F7E-2300-40BF-AF7C-84FCFE25F267}" type="sibTrans" cxnId="{28343EB1-12F2-4449-B26B-CD69932056CE}">
      <dgm:prSet/>
      <dgm:spPr/>
      <dgm:t>
        <a:bodyPr/>
        <a:lstStyle/>
        <a:p>
          <a:pPr>
            <a:lnSpc>
              <a:spcPct val="100000"/>
            </a:lnSpc>
          </a:pPr>
          <a:endParaRPr lang="en-US"/>
        </a:p>
      </dgm:t>
    </dgm:pt>
    <dgm:pt modelId="{A240B482-AFA1-47FF-A1E6-831E6417E46B}">
      <dgm:prSet/>
      <dgm:spPr/>
      <dgm:t>
        <a:bodyPr/>
        <a:lstStyle/>
        <a:p>
          <a:pPr>
            <a:lnSpc>
              <a:spcPct val="100000"/>
            </a:lnSpc>
          </a:pPr>
          <a:r>
            <a:rPr lang="en-US" b="1" dirty="0">
              <a:solidFill>
                <a:schemeClr val="accent2">
                  <a:lumMod val="75000"/>
                </a:schemeClr>
              </a:solidFill>
            </a:rPr>
            <a:t>Future value factor </a:t>
          </a:r>
          <a:r>
            <a:rPr lang="en-US" dirty="0"/>
            <a:t>is the value of (1 + r)</a:t>
          </a:r>
          <a:r>
            <a:rPr lang="en-US" baseline="30000" dirty="0"/>
            <a:t>n</a:t>
          </a:r>
          <a:r>
            <a:rPr lang="en-US" dirty="0"/>
            <a:t> used as a multiple to calculate an amount’s future value.</a:t>
          </a:r>
        </a:p>
      </dgm:t>
    </dgm:pt>
    <dgm:pt modelId="{DAFB3B0D-4DE1-42D2-A84D-53AE0FBC87C0}" type="parTrans" cxnId="{DAFD0B96-AF67-4331-8B06-ABB48072E8C8}">
      <dgm:prSet/>
      <dgm:spPr/>
      <dgm:t>
        <a:bodyPr/>
        <a:lstStyle/>
        <a:p>
          <a:endParaRPr lang="en-US"/>
        </a:p>
      </dgm:t>
    </dgm:pt>
    <dgm:pt modelId="{15E46E92-6C4E-4113-A3EF-E1C928996EE7}" type="sibTrans" cxnId="{DAFD0B96-AF67-4331-8B06-ABB48072E8C8}">
      <dgm:prSet/>
      <dgm:spPr/>
      <dgm:t>
        <a:bodyPr/>
        <a:lstStyle/>
        <a:p>
          <a:endParaRPr lang="en-US"/>
        </a:p>
      </dgm:t>
    </dgm:pt>
    <dgm:pt modelId="{FD382E83-34F1-4E13-AE37-953993AE360C}" type="pres">
      <dgm:prSet presAssocID="{3784E108-AE16-47BF-A961-5568AD445B71}" presName="root" presStyleCnt="0">
        <dgm:presLayoutVars>
          <dgm:dir/>
          <dgm:resizeHandles val="exact"/>
        </dgm:presLayoutVars>
      </dgm:prSet>
      <dgm:spPr/>
    </dgm:pt>
    <dgm:pt modelId="{2731A4E3-B92F-4447-86A1-25D53F269BE9}" type="pres">
      <dgm:prSet presAssocID="{4172A32C-A53E-41D1-8F21-5FD6E174B4F2}" presName="compNode" presStyleCnt="0"/>
      <dgm:spPr/>
    </dgm:pt>
    <dgm:pt modelId="{EB21E139-6780-43DD-923B-0837A4D48DD5}" type="pres">
      <dgm:prSet presAssocID="{4172A32C-A53E-41D1-8F21-5FD6E174B4F2}" presName="bgRect" presStyleLbl="bgShp" presStyleIdx="0" presStyleCnt="2"/>
      <dgm:spPr/>
    </dgm:pt>
    <dgm:pt modelId="{E497C848-D5C1-4927-9353-F7EE8264D82B}" type="pres">
      <dgm:prSet presAssocID="{4172A32C-A53E-41D1-8F21-5FD6E174B4F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9867EDBE-460E-47B7-8C8F-C65EFE595679}" type="pres">
      <dgm:prSet presAssocID="{4172A32C-A53E-41D1-8F21-5FD6E174B4F2}" presName="spaceRect" presStyleCnt="0"/>
      <dgm:spPr/>
    </dgm:pt>
    <dgm:pt modelId="{6EB1275B-8E75-430B-8DF1-5B1AD4AAE543}" type="pres">
      <dgm:prSet presAssocID="{4172A32C-A53E-41D1-8F21-5FD6E174B4F2}" presName="parTx" presStyleLbl="revTx" presStyleIdx="0" presStyleCnt="2">
        <dgm:presLayoutVars>
          <dgm:chMax val="0"/>
          <dgm:chPref val="0"/>
        </dgm:presLayoutVars>
      </dgm:prSet>
      <dgm:spPr/>
    </dgm:pt>
    <dgm:pt modelId="{F7739B57-659B-4B44-B4BE-296F4B36E612}" type="pres">
      <dgm:prSet presAssocID="{A0A22F7E-2300-40BF-AF7C-84FCFE25F267}" presName="sibTrans" presStyleCnt="0"/>
      <dgm:spPr/>
    </dgm:pt>
    <dgm:pt modelId="{C38AD3CA-BB93-4DE5-9CA1-AF83C285D56F}" type="pres">
      <dgm:prSet presAssocID="{A240B482-AFA1-47FF-A1E6-831E6417E46B}" presName="compNode" presStyleCnt="0"/>
      <dgm:spPr/>
    </dgm:pt>
    <dgm:pt modelId="{DA68F288-98BD-4671-865A-18C5D444C138}" type="pres">
      <dgm:prSet presAssocID="{A240B482-AFA1-47FF-A1E6-831E6417E46B}" presName="bgRect" presStyleLbl="bgShp" presStyleIdx="1" presStyleCnt="2"/>
      <dgm:spPr/>
    </dgm:pt>
    <dgm:pt modelId="{A1C44765-C22E-4A2B-8400-4FF43B4A9552}" type="pres">
      <dgm:prSet presAssocID="{A240B482-AFA1-47FF-A1E6-831E6417E46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athematics"/>
        </a:ext>
      </dgm:extLst>
    </dgm:pt>
    <dgm:pt modelId="{7E413389-9CFB-4992-9567-42612C8E208D}" type="pres">
      <dgm:prSet presAssocID="{A240B482-AFA1-47FF-A1E6-831E6417E46B}" presName="spaceRect" presStyleCnt="0"/>
      <dgm:spPr/>
    </dgm:pt>
    <dgm:pt modelId="{0F51E59D-A7A7-4C77-AF30-B6C7F6F744C5}" type="pres">
      <dgm:prSet presAssocID="{A240B482-AFA1-47FF-A1E6-831E6417E46B}" presName="parTx" presStyleLbl="revTx" presStyleIdx="1" presStyleCnt="2">
        <dgm:presLayoutVars>
          <dgm:chMax val="0"/>
          <dgm:chPref val="0"/>
        </dgm:presLayoutVars>
      </dgm:prSet>
      <dgm:spPr/>
    </dgm:pt>
  </dgm:ptLst>
  <dgm:cxnLst>
    <dgm:cxn modelId="{82040951-E78B-4246-A13A-48A4D201F223}" type="presOf" srcId="{4172A32C-A53E-41D1-8F21-5FD6E174B4F2}" destId="{6EB1275B-8E75-430B-8DF1-5B1AD4AAE543}" srcOrd="0" destOrd="0" presId="urn:microsoft.com/office/officeart/2018/2/layout/IconVerticalSolidList"/>
    <dgm:cxn modelId="{DAFD0B96-AF67-4331-8B06-ABB48072E8C8}" srcId="{3784E108-AE16-47BF-A961-5568AD445B71}" destId="{A240B482-AFA1-47FF-A1E6-831E6417E46B}" srcOrd="1" destOrd="0" parTransId="{DAFB3B0D-4DE1-42D2-A84D-53AE0FBC87C0}" sibTransId="{15E46E92-6C4E-4113-A3EF-E1C928996EE7}"/>
    <dgm:cxn modelId="{28343EB1-12F2-4449-B26B-CD69932056CE}" srcId="{3784E108-AE16-47BF-A961-5568AD445B71}" destId="{4172A32C-A53E-41D1-8F21-5FD6E174B4F2}" srcOrd="0" destOrd="0" parTransId="{393AD38F-C169-458D-AA28-F12F3FF269CA}" sibTransId="{A0A22F7E-2300-40BF-AF7C-84FCFE25F267}"/>
    <dgm:cxn modelId="{99D46AB3-2880-C441-A4BA-DFF9AB597A02}" type="presOf" srcId="{A240B482-AFA1-47FF-A1E6-831E6417E46B}" destId="{0F51E59D-A7A7-4C77-AF30-B6C7F6F744C5}" srcOrd="0" destOrd="0" presId="urn:microsoft.com/office/officeart/2018/2/layout/IconVerticalSolidList"/>
    <dgm:cxn modelId="{1DA1A0F0-41F9-1E43-981A-17E9B3905B22}" type="presOf" srcId="{3784E108-AE16-47BF-A961-5568AD445B71}" destId="{FD382E83-34F1-4E13-AE37-953993AE360C}" srcOrd="0" destOrd="0" presId="urn:microsoft.com/office/officeart/2018/2/layout/IconVerticalSolidList"/>
    <dgm:cxn modelId="{5391F80A-FD46-6E4E-8BF3-FDDFEA5A53BC}" type="presParOf" srcId="{FD382E83-34F1-4E13-AE37-953993AE360C}" destId="{2731A4E3-B92F-4447-86A1-25D53F269BE9}" srcOrd="0" destOrd="0" presId="urn:microsoft.com/office/officeart/2018/2/layout/IconVerticalSolidList"/>
    <dgm:cxn modelId="{E60DEA8F-6215-584A-90C6-53181D0176E6}" type="presParOf" srcId="{2731A4E3-B92F-4447-86A1-25D53F269BE9}" destId="{EB21E139-6780-43DD-923B-0837A4D48DD5}" srcOrd="0" destOrd="0" presId="urn:microsoft.com/office/officeart/2018/2/layout/IconVerticalSolidList"/>
    <dgm:cxn modelId="{B4DF6D07-FEFC-2E41-8F17-B71E8DFFC6C7}" type="presParOf" srcId="{2731A4E3-B92F-4447-86A1-25D53F269BE9}" destId="{E497C848-D5C1-4927-9353-F7EE8264D82B}" srcOrd="1" destOrd="0" presId="urn:microsoft.com/office/officeart/2018/2/layout/IconVerticalSolidList"/>
    <dgm:cxn modelId="{580628F3-EAC9-FA45-AFF5-7E30DCB4B310}" type="presParOf" srcId="{2731A4E3-B92F-4447-86A1-25D53F269BE9}" destId="{9867EDBE-460E-47B7-8C8F-C65EFE595679}" srcOrd="2" destOrd="0" presId="urn:microsoft.com/office/officeart/2018/2/layout/IconVerticalSolidList"/>
    <dgm:cxn modelId="{A60689F4-0EF0-E744-906B-E0049B804979}" type="presParOf" srcId="{2731A4E3-B92F-4447-86A1-25D53F269BE9}" destId="{6EB1275B-8E75-430B-8DF1-5B1AD4AAE543}" srcOrd="3" destOrd="0" presId="urn:microsoft.com/office/officeart/2018/2/layout/IconVerticalSolidList"/>
    <dgm:cxn modelId="{48F278CC-3BA1-F64B-9EA7-77D9286AF8F7}" type="presParOf" srcId="{FD382E83-34F1-4E13-AE37-953993AE360C}" destId="{F7739B57-659B-4B44-B4BE-296F4B36E612}" srcOrd="1" destOrd="0" presId="urn:microsoft.com/office/officeart/2018/2/layout/IconVerticalSolidList"/>
    <dgm:cxn modelId="{23268DBC-0F70-084C-BF3C-39EC86FE4218}" type="presParOf" srcId="{FD382E83-34F1-4E13-AE37-953993AE360C}" destId="{C38AD3CA-BB93-4DE5-9CA1-AF83C285D56F}" srcOrd="2" destOrd="0" presId="urn:microsoft.com/office/officeart/2018/2/layout/IconVerticalSolidList"/>
    <dgm:cxn modelId="{C00EC33A-F84F-3F44-B506-92F5CE9109AB}" type="presParOf" srcId="{C38AD3CA-BB93-4DE5-9CA1-AF83C285D56F}" destId="{DA68F288-98BD-4671-865A-18C5D444C138}" srcOrd="0" destOrd="0" presId="urn:microsoft.com/office/officeart/2018/2/layout/IconVerticalSolidList"/>
    <dgm:cxn modelId="{17984CBC-6384-2E4D-8B5B-D681C15814D5}" type="presParOf" srcId="{C38AD3CA-BB93-4DE5-9CA1-AF83C285D56F}" destId="{A1C44765-C22E-4A2B-8400-4FF43B4A9552}" srcOrd="1" destOrd="0" presId="urn:microsoft.com/office/officeart/2018/2/layout/IconVerticalSolidList"/>
    <dgm:cxn modelId="{943B4875-29A4-CA4E-A9D7-73F4C0553FF6}" type="presParOf" srcId="{C38AD3CA-BB93-4DE5-9CA1-AF83C285D56F}" destId="{7E413389-9CFB-4992-9567-42612C8E208D}" srcOrd="2" destOrd="0" presId="urn:microsoft.com/office/officeart/2018/2/layout/IconVerticalSolidList"/>
    <dgm:cxn modelId="{040E000B-7A30-904F-818B-19BFA3F2A595}" type="presParOf" srcId="{C38AD3CA-BB93-4DE5-9CA1-AF83C285D56F}" destId="{0F51E59D-A7A7-4C77-AF30-B6C7F6F744C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F5EAAFF-0172-48B9-943A-DC43CE1E953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70B4085-77DD-468A-9CE6-DF9E909389D3}">
      <dgm:prSet/>
      <dgm:spPr/>
      <dgm:t>
        <a:bodyPr/>
        <a:lstStyle/>
        <a:p>
          <a:r>
            <a:rPr lang="en-US"/>
            <a:t>Again, we have only one present-value–future-value equation; that is, equations (5-1) and (5-2) are different formats of the same equation. </a:t>
          </a:r>
        </a:p>
      </dgm:t>
    </dgm:pt>
    <dgm:pt modelId="{2108BA42-C0F2-42EC-8FB1-57089EF40AEA}" type="parTrans" cxnId="{C036602A-44ED-4120-8302-10190F2FE928}">
      <dgm:prSet/>
      <dgm:spPr/>
      <dgm:t>
        <a:bodyPr/>
        <a:lstStyle/>
        <a:p>
          <a:endParaRPr lang="en-US"/>
        </a:p>
      </dgm:t>
    </dgm:pt>
    <dgm:pt modelId="{32D99AA3-83B6-4495-B066-AD705A29EAE9}" type="sibTrans" cxnId="{C036602A-44ED-4120-8302-10190F2FE928}">
      <dgm:prSet/>
      <dgm:spPr/>
      <dgm:t>
        <a:bodyPr/>
        <a:lstStyle/>
        <a:p>
          <a:endParaRPr lang="en-US"/>
        </a:p>
      </dgm:t>
    </dgm:pt>
    <dgm:pt modelId="{CC037A4B-9303-4C51-8570-C8A555B46C6C}">
      <dgm:prSet/>
      <dgm:spPr/>
      <dgm:t>
        <a:bodyPr/>
        <a:lstStyle/>
        <a:p>
          <a:r>
            <a:rPr lang="en-US"/>
            <a:t>We have introduced them as separate equations to simplify our calculations; in one case we are determining the value in future dollars, and in the other case the value in today’s dollars.</a:t>
          </a:r>
        </a:p>
      </dgm:t>
    </dgm:pt>
    <dgm:pt modelId="{CE8F7B90-3868-460C-9D95-DDEAE3A0F317}" type="parTrans" cxnId="{29AC90FD-CC68-4E08-BE36-1ACEA56B19AE}">
      <dgm:prSet/>
      <dgm:spPr/>
      <dgm:t>
        <a:bodyPr/>
        <a:lstStyle/>
        <a:p>
          <a:endParaRPr lang="en-US"/>
        </a:p>
      </dgm:t>
    </dgm:pt>
    <dgm:pt modelId="{853BB0EF-8993-485D-BEAD-81ADE1AEE38C}" type="sibTrans" cxnId="{29AC90FD-CC68-4E08-BE36-1ACEA56B19AE}">
      <dgm:prSet/>
      <dgm:spPr/>
      <dgm:t>
        <a:bodyPr/>
        <a:lstStyle/>
        <a:p>
          <a:endParaRPr lang="en-US"/>
        </a:p>
      </dgm:t>
    </dgm:pt>
    <dgm:pt modelId="{321F639A-6330-44F0-96E3-6C51CFF207F8}">
      <dgm:prSet/>
      <dgm:spPr/>
      <dgm:t>
        <a:bodyPr/>
        <a:lstStyle/>
        <a:p>
          <a:r>
            <a:rPr lang="en-US"/>
            <a:t>In either case, the reason is the same: to compare values on alternative investments and to recognize that the value of a dollar received today is not the same as that of a dollar received at some future date. </a:t>
          </a:r>
        </a:p>
      </dgm:t>
    </dgm:pt>
    <dgm:pt modelId="{CE74D8E4-906C-43AA-BA87-0E3061EAC065}" type="parTrans" cxnId="{4DF3E89F-9F88-49D9-A6D2-FE6478E5D731}">
      <dgm:prSet/>
      <dgm:spPr/>
      <dgm:t>
        <a:bodyPr/>
        <a:lstStyle/>
        <a:p>
          <a:endParaRPr lang="en-US"/>
        </a:p>
      </dgm:t>
    </dgm:pt>
    <dgm:pt modelId="{10C63E52-56CB-408F-BFBB-4A45226B9A5B}" type="sibTrans" cxnId="{4DF3E89F-9F88-49D9-A6D2-FE6478E5D731}">
      <dgm:prSet/>
      <dgm:spPr/>
      <dgm:t>
        <a:bodyPr/>
        <a:lstStyle/>
        <a:p>
          <a:endParaRPr lang="en-US"/>
        </a:p>
      </dgm:t>
    </dgm:pt>
    <dgm:pt modelId="{DC51D2B8-CAA6-4EE3-A084-2AFBB35F3860}">
      <dgm:prSet/>
      <dgm:spPr/>
      <dgm:t>
        <a:bodyPr/>
        <a:lstStyle/>
        <a:p>
          <a:r>
            <a:rPr lang="en-US"/>
            <a:t>In other words, </a:t>
          </a:r>
          <a:r>
            <a:rPr lang="en-US" b="1"/>
            <a:t>we must measure the dollar values in dollars of the same time period.</a:t>
          </a:r>
          <a:endParaRPr lang="en-US"/>
        </a:p>
      </dgm:t>
    </dgm:pt>
    <dgm:pt modelId="{44CDECD8-625E-459F-B79D-3869C70F3355}" type="parTrans" cxnId="{2DA73B96-D926-4E97-9D05-5A56A5A51B83}">
      <dgm:prSet/>
      <dgm:spPr/>
      <dgm:t>
        <a:bodyPr/>
        <a:lstStyle/>
        <a:p>
          <a:endParaRPr lang="en-US"/>
        </a:p>
      </dgm:t>
    </dgm:pt>
    <dgm:pt modelId="{3F0BEF9F-2AAD-415C-9096-570E1C9CD57B}" type="sibTrans" cxnId="{2DA73B96-D926-4E97-9D05-5A56A5A51B83}">
      <dgm:prSet/>
      <dgm:spPr/>
      <dgm:t>
        <a:bodyPr/>
        <a:lstStyle/>
        <a:p>
          <a:endParaRPr lang="en-US"/>
        </a:p>
      </dgm:t>
    </dgm:pt>
    <dgm:pt modelId="{E0194C23-1B82-4790-8644-E600EB7F0E69}" type="pres">
      <dgm:prSet presAssocID="{CF5EAAFF-0172-48B9-943A-DC43CE1E953B}" presName="root" presStyleCnt="0">
        <dgm:presLayoutVars>
          <dgm:dir/>
          <dgm:resizeHandles val="exact"/>
        </dgm:presLayoutVars>
      </dgm:prSet>
      <dgm:spPr/>
    </dgm:pt>
    <dgm:pt modelId="{99380ED2-F38E-4CBD-8D19-5C38B8FDF707}" type="pres">
      <dgm:prSet presAssocID="{470B4085-77DD-468A-9CE6-DF9E909389D3}" presName="compNode" presStyleCnt="0"/>
      <dgm:spPr/>
    </dgm:pt>
    <dgm:pt modelId="{E1393D52-2073-46F6-93DF-52D2F307D856}" type="pres">
      <dgm:prSet presAssocID="{470B4085-77DD-468A-9CE6-DF9E909389D3}" presName="bgRect" presStyleLbl="bgShp" presStyleIdx="0" presStyleCnt="4"/>
      <dgm:spPr/>
    </dgm:pt>
    <dgm:pt modelId="{600455CB-30E2-4A41-BC58-C7CEC733D7E5}" type="pres">
      <dgm:prSet presAssocID="{470B4085-77DD-468A-9CE6-DF9E909389D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nfinity"/>
        </a:ext>
      </dgm:extLst>
    </dgm:pt>
    <dgm:pt modelId="{41C7CC06-293D-463D-B41D-EAC7C6D0913B}" type="pres">
      <dgm:prSet presAssocID="{470B4085-77DD-468A-9CE6-DF9E909389D3}" presName="spaceRect" presStyleCnt="0"/>
      <dgm:spPr/>
    </dgm:pt>
    <dgm:pt modelId="{B1901812-B23E-4E47-9941-81F48F24D4F6}" type="pres">
      <dgm:prSet presAssocID="{470B4085-77DD-468A-9CE6-DF9E909389D3}" presName="parTx" presStyleLbl="revTx" presStyleIdx="0" presStyleCnt="4">
        <dgm:presLayoutVars>
          <dgm:chMax val="0"/>
          <dgm:chPref val="0"/>
        </dgm:presLayoutVars>
      </dgm:prSet>
      <dgm:spPr/>
    </dgm:pt>
    <dgm:pt modelId="{57793B23-D7A6-41FF-A5EF-ADCDEEAD1DCE}" type="pres">
      <dgm:prSet presAssocID="{32D99AA3-83B6-4495-B066-AD705A29EAE9}" presName="sibTrans" presStyleCnt="0"/>
      <dgm:spPr/>
    </dgm:pt>
    <dgm:pt modelId="{B2B68378-7D26-4A8A-8503-34038C0E6AFF}" type="pres">
      <dgm:prSet presAssocID="{CC037A4B-9303-4C51-8570-C8A555B46C6C}" presName="compNode" presStyleCnt="0"/>
      <dgm:spPr/>
    </dgm:pt>
    <dgm:pt modelId="{9CBE95EC-63C6-4F63-A445-372EFC1BD90D}" type="pres">
      <dgm:prSet presAssocID="{CC037A4B-9303-4C51-8570-C8A555B46C6C}" presName="bgRect" presStyleLbl="bgShp" presStyleIdx="1" presStyleCnt="4"/>
      <dgm:spPr/>
    </dgm:pt>
    <dgm:pt modelId="{7E592B8A-3BE0-4F35-9AA4-93D1BFA28C14}" type="pres">
      <dgm:prSet presAssocID="{CC037A4B-9303-4C51-8570-C8A555B46C6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lculator"/>
        </a:ext>
      </dgm:extLst>
    </dgm:pt>
    <dgm:pt modelId="{7508B4C9-A9D8-4AEC-A048-0928706D0B2C}" type="pres">
      <dgm:prSet presAssocID="{CC037A4B-9303-4C51-8570-C8A555B46C6C}" presName="spaceRect" presStyleCnt="0"/>
      <dgm:spPr/>
    </dgm:pt>
    <dgm:pt modelId="{65CC638C-63E9-4638-8D6C-D4EE2241D004}" type="pres">
      <dgm:prSet presAssocID="{CC037A4B-9303-4C51-8570-C8A555B46C6C}" presName="parTx" presStyleLbl="revTx" presStyleIdx="1" presStyleCnt="4">
        <dgm:presLayoutVars>
          <dgm:chMax val="0"/>
          <dgm:chPref val="0"/>
        </dgm:presLayoutVars>
      </dgm:prSet>
      <dgm:spPr/>
    </dgm:pt>
    <dgm:pt modelId="{75A94889-A8C8-421F-A7D2-35A804BC7BF8}" type="pres">
      <dgm:prSet presAssocID="{853BB0EF-8993-485D-BEAD-81ADE1AEE38C}" presName="sibTrans" presStyleCnt="0"/>
      <dgm:spPr/>
    </dgm:pt>
    <dgm:pt modelId="{2CF1EECD-6819-4071-ABE5-101623A11962}" type="pres">
      <dgm:prSet presAssocID="{321F639A-6330-44F0-96E3-6C51CFF207F8}" presName="compNode" presStyleCnt="0"/>
      <dgm:spPr/>
    </dgm:pt>
    <dgm:pt modelId="{D6BC3A0D-ADA6-4521-A0D6-B4CAE6B70E43}" type="pres">
      <dgm:prSet presAssocID="{321F639A-6330-44F0-96E3-6C51CFF207F8}" presName="bgRect" presStyleLbl="bgShp" presStyleIdx="2" presStyleCnt="4"/>
      <dgm:spPr/>
    </dgm:pt>
    <dgm:pt modelId="{7A66B35D-0AC6-468D-B14F-3C748D182CC9}" type="pres">
      <dgm:prSet presAssocID="{321F639A-6330-44F0-96E3-6C51CFF207F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2E680532-F49E-4E0E-A7C1-67BD79909786}" type="pres">
      <dgm:prSet presAssocID="{321F639A-6330-44F0-96E3-6C51CFF207F8}" presName="spaceRect" presStyleCnt="0"/>
      <dgm:spPr/>
    </dgm:pt>
    <dgm:pt modelId="{46E93817-056D-456D-801C-529F8640FC57}" type="pres">
      <dgm:prSet presAssocID="{321F639A-6330-44F0-96E3-6C51CFF207F8}" presName="parTx" presStyleLbl="revTx" presStyleIdx="2" presStyleCnt="4">
        <dgm:presLayoutVars>
          <dgm:chMax val="0"/>
          <dgm:chPref val="0"/>
        </dgm:presLayoutVars>
      </dgm:prSet>
      <dgm:spPr/>
    </dgm:pt>
    <dgm:pt modelId="{F46A3AB3-A8E0-489D-97A9-CB6653FC11FD}" type="pres">
      <dgm:prSet presAssocID="{10C63E52-56CB-408F-BFBB-4A45226B9A5B}" presName="sibTrans" presStyleCnt="0"/>
      <dgm:spPr/>
    </dgm:pt>
    <dgm:pt modelId="{A272EF09-CF0E-4C5F-88D4-F043409AB053}" type="pres">
      <dgm:prSet presAssocID="{DC51D2B8-CAA6-4EE3-A084-2AFBB35F3860}" presName="compNode" presStyleCnt="0"/>
      <dgm:spPr/>
    </dgm:pt>
    <dgm:pt modelId="{E861A2D3-092F-4F77-812B-A6060582667D}" type="pres">
      <dgm:prSet presAssocID="{DC51D2B8-CAA6-4EE3-A084-2AFBB35F3860}" presName="bgRect" presStyleLbl="bgShp" presStyleIdx="3" presStyleCnt="4"/>
      <dgm:spPr/>
    </dgm:pt>
    <dgm:pt modelId="{E002E638-BF8D-4122-95E0-9A47D2E3D717}" type="pres">
      <dgm:prSet presAssocID="{DC51D2B8-CAA6-4EE3-A084-2AFBB35F386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460D82C7-85CA-4006-BC9A-11995FF38BE7}" type="pres">
      <dgm:prSet presAssocID="{DC51D2B8-CAA6-4EE3-A084-2AFBB35F3860}" presName="spaceRect" presStyleCnt="0"/>
      <dgm:spPr/>
    </dgm:pt>
    <dgm:pt modelId="{65341B01-D684-4BB4-AA05-37CA4B50A516}" type="pres">
      <dgm:prSet presAssocID="{DC51D2B8-CAA6-4EE3-A084-2AFBB35F3860}" presName="parTx" presStyleLbl="revTx" presStyleIdx="3" presStyleCnt="4">
        <dgm:presLayoutVars>
          <dgm:chMax val="0"/>
          <dgm:chPref val="0"/>
        </dgm:presLayoutVars>
      </dgm:prSet>
      <dgm:spPr/>
    </dgm:pt>
  </dgm:ptLst>
  <dgm:cxnLst>
    <dgm:cxn modelId="{7C39740F-2F2F-4A27-9559-EB26D0091BE9}" type="presOf" srcId="{CC037A4B-9303-4C51-8570-C8A555B46C6C}" destId="{65CC638C-63E9-4638-8D6C-D4EE2241D004}" srcOrd="0" destOrd="0" presId="urn:microsoft.com/office/officeart/2018/2/layout/IconVerticalSolidList"/>
    <dgm:cxn modelId="{17036B22-088A-4598-AB24-EA06895C414D}" type="presOf" srcId="{321F639A-6330-44F0-96E3-6C51CFF207F8}" destId="{46E93817-056D-456D-801C-529F8640FC57}" srcOrd="0" destOrd="0" presId="urn:microsoft.com/office/officeart/2018/2/layout/IconVerticalSolidList"/>
    <dgm:cxn modelId="{C036602A-44ED-4120-8302-10190F2FE928}" srcId="{CF5EAAFF-0172-48B9-943A-DC43CE1E953B}" destId="{470B4085-77DD-468A-9CE6-DF9E909389D3}" srcOrd="0" destOrd="0" parTransId="{2108BA42-C0F2-42EC-8FB1-57089EF40AEA}" sibTransId="{32D99AA3-83B6-4495-B066-AD705A29EAE9}"/>
    <dgm:cxn modelId="{1E97E95B-9342-4897-9605-68E2BB414BB3}" type="presOf" srcId="{470B4085-77DD-468A-9CE6-DF9E909389D3}" destId="{B1901812-B23E-4E47-9941-81F48F24D4F6}" srcOrd="0" destOrd="0" presId="urn:microsoft.com/office/officeart/2018/2/layout/IconVerticalSolidList"/>
    <dgm:cxn modelId="{67A76763-661D-455B-B39E-EA0E0F0C0B03}" type="presOf" srcId="{DC51D2B8-CAA6-4EE3-A084-2AFBB35F3860}" destId="{65341B01-D684-4BB4-AA05-37CA4B50A516}" srcOrd="0" destOrd="0" presId="urn:microsoft.com/office/officeart/2018/2/layout/IconVerticalSolidList"/>
    <dgm:cxn modelId="{2DA73B96-D926-4E97-9D05-5A56A5A51B83}" srcId="{CF5EAAFF-0172-48B9-943A-DC43CE1E953B}" destId="{DC51D2B8-CAA6-4EE3-A084-2AFBB35F3860}" srcOrd="3" destOrd="0" parTransId="{44CDECD8-625E-459F-B79D-3869C70F3355}" sibTransId="{3F0BEF9F-2AAD-415C-9096-570E1C9CD57B}"/>
    <dgm:cxn modelId="{4DF3E89F-9F88-49D9-A6D2-FE6478E5D731}" srcId="{CF5EAAFF-0172-48B9-943A-DC43CE1E953B}" destId="{321F639A-6330-44F0-96E3-6C51CFF207F8}" srcOrd="2" destOrd="0" parTransId="{CE74D8E4-906C-43AA-BA87-0E3061EAC065}" sibTransId="{10C63E52-56CB-408F-BFBB-4A45226B9A5B}"/>
    <dgm:cxn modelId="{67BC9EE9-E046-419F-91B8-9BC05C185E01}" type="presOf" srcId="{CF5EAAFF-0172-48B9-943A-DC43CE1E953B}" destId="{E0194C23-1B82-4790-8644-E600EB7F0E69}" srcOrd="0" destOrd="0" presId="urn:microsoft.com/office/officeart/2018/2/layout/IconVerticalSolidList"/>
    <dgm:cxn modelId="{29AC90FD-CC68-4E08-BE36-1ACEA56B19AE}" srcId="{CF5EAAFF-0172-48B9-943A-DC43CE1E953B}" destId="{CC037A4B-9303-4C51-8570-C8A555B46C6C}" srcOrd="1" destOrd="0" parTransId="{CE8F7B90-3868-460C-9D95-DDEAE3A0F317}" sibTransId="{853BB0EF-8993-485D-BEAD-81ADE1AEE38C}"/>
    <dgm:cxn modelId="{971E6CFD-1C9A-4077-A05E-CACB5AADC4AE}" type="presParOf" srcId="{E0194C23-1B82-4790-8644-E600EB7F0E69}" destId="{99380ED2-F38E-4CBD-8D19-5C38B8FDF707}" srcOrd="0" destOrd="0" presId="urn:microsoft.com/office/officeart/2018/2/layout/IconVerticalSolidList"/>
    <dgm:cxn modelId="{9D9960DF-D736-4461-8589-99CAE54360A2}" type="presParOf" srcId="{99380ED2-F38E-4CBD-8D19-5C38B8FDF707}" destId="{E1393D52-2073-46F6-93DF-52D2F307D856}" srcOrd="0" destOrd="0" presId="urn:microsoft.com/office/officeart/2018/2/layout/IconVerticalSolidList"/>
    <dgm:cxn modelId="{D2D806E4-815A-4412-B7A9-C37007B5230C}" type="presParOf" srcId="{99380ED2-F38E-4CBD-8D19-5C38B8FDF707}" destId="{600455CB-30E2-4A41-BC58-C7CEC733D7E5}" srcOrd="1" destOrd="0" presId="urn:microsoft.com/office/officeart/2018/2/layout/IconVerticalSolidList"/>
    <dgm:cxn modelId="{CCA2483E-DC04-4BC8-862C-EB48DCB6781E}" type="presParOf" srcId="{99380ED2-F38E-4CBD-8D19-5C38B8FDF707}" destId="{41C7CC06-293D-463D-B41D-EAC7C6D0913B}" srcOrd="2" destOrd="0" presId="urn:microsoft.com/office/officeart/2018/2/layout/IconVerticalSolidList"/>
    <dgm:cxn modelId="{618D24E2-7AE8-478C-8F3D-4F88D44B9CA1}" type="presParOf" srcId="{99380ED2-F38E-4CBD-8D19-5C38B8FDF707}" destId="{B1901812-B23E-4E47-9941-81F48F24D4F6}" srcOrd="3" destOrd="0" presId="urn:microsoft.com/office/officeart/2018/2/layout/IconVerticalSolidList"/>
    <dgm:cxn modelId="{61EABC7E-0941-4C37-9CE6-3D579B851AC0}" type="presParOf" srcId="{E0194C23-1B82-4790-8644-E600EB7F0E69}" destId="{57793B23-D7A6-41FF-A5EF-ADCDEEAD1DCE}" srcOrd="1" destOrd="0" presId="urn:microsoft.com/office/officeart/2018/2/layout/IconVerticalSolidList"/>
    <dgm:cxn modelId="{1166A6AD-DB1B-4791-9952-A5BBFDD6F80A}" type="presParOf" srcId="{E0194C23-1B82-4790-8644-E600EB7F0E69}" destId="{B2B68378-7D26-4A8A-8503-34038C0E6AFF}" srcOrd="2" destOrd="0" presId="urn:microsoft.com/office/officeart/2018/2/layout/IconVerticalSolidList"/>
    <dgm:cxn modelId="{62EA5EB6-F6B3-4BCC-AD83-A0F57E4B3132}" type="presParOf" srcId="{B2B68378-7D26-4A8A-8503-34038C0E6AFF}" destId="{9CBE95EC-63C6-4F63-A445-372EFC1BD90D}" srcOrd="0" destOrd="0" presId="urn:microsoft.com/office/officeart/2018/2/layout/IconVerticalSolidList"/>
    <dgm:cxn modelId="{F5F00CC7-38A8-40A1-A508-A873A457B2B4}" type="presParOf" srcId="{B2B68378-7D26-4A8A-8503-34038C0E6AFF}" destId="{7E592B8A-3BE0-4F35-9AA4-93D1BFA28C14}" srcOrd="1" destOrd="0" presId="urn:microsoft.com/office/officeart/2018/2/layout/IconVerticalSolidList"/>
    <dgm:cxn modelId="{DF3A5E6B-8C63-482E-99B0-73C1BCCD0E6D}" type="presParOf" srcId="{B2B68378-7D26-4A8A-8503-34038C0E6AFF}" destId="{7508B4C9-A9D8-4AEC-A048-0928706D0B2C}" srcOrd="2" destOrd="0" presId="urn:microsoft.com/office/officeart/2018/2/layout/IconVerticalSolidList"/>
    <dgm:cxn modelId="{FB6992EE-39CB-43EA-95FD-CCDABE559C01}" type="presParOf" srcId="{B2B68378-7D26-4A8A-8503-34038C0E6AFF}" destId="{65CC638C-63E9-4638-8D6C-D4EE2241D004}" srcOrd="3" destOrd="0" presId="urn:microsoft.com/office/officeart/2018/2/layout/IconVerticalSolidList"/>
    <dgm:cxn modelId="{E9DB3CDF-1FB6-4587-B076-98E0D4E705A4}" type="presParOf" srcId="{E0194C23-1B82-4790-8644-E600EB7F0E69}" destId="{75A94889-A8C8-421F-A7D2-35A804BC7BF8}" srcOrd="3" destOrd="0" presId="urn:microsoft.com/office/officeart/2018/2/layout/IconVerticalSolidList"/>
    <dgm:cxn modelId="{D41BA4DE-3E5B-495B-8F42-954A827A7DBE}" type="presParOf" srcId="{E0194C23-1B82-4790-8644-E600EB7F0E69}" destId="{2CF1EECD-6819-4071-ABE5-101623A11962}" srcOrd="4" destOrd="0" presId="urn:microsoft.com/office/officeart/2018/2/layout/IconVerticalSolidList"/>
    <dgm:cxn modelId="{3ACC9E95-F40F-4488-B945-46848439BF45}" type="presParOf" srcId="{2CF1EECD-6819-4071-ABE5-101623A11962}" destId="{D6BC3A0D-ADA6-4521-A0D6-B4CAE6B70E43}" srcOrd="0" destOrd="0" presId="urn:microsoft.com/office/officeart/2018/2/layout/IconVerticalSolidList"/>
    <dgm:cxn modelId="{697AC0D0-B3C7-42A3-AEA5-0EC4E65221B3}" type="presParOf" srcId="{2CF1EECD-6819-4071-ABE5-101623A11962}" destId="{7A66B35D-0AC6-468D-B14F-3C748D182CC9}" srcOrd="1" destOrd="0" presId="urn:microsoft.com/office/officeart/2018/2/layout/IconVerticalSolidList"/>
    <dgm:cxn modelId="{C85491C8-D256-46C5-BBCC-8888AB706ED6}" type="presParOf" srcId="{2CF1EECD-6819-4071-ABE5-101623A11962}" destId="{2E680532-F49E-4E0E-A7C1-67BD79909786}" srcOrd="2" destOrd="0" presId="urn:microsoft.com/office/officeart/2018/2/layout/IconVerticalSolidList"/>
    <dgm:cxn modelId="{8EC02D0F-721B-4BAF-9D83-6782BDFF6823}" type="presParOf" srcId="{2CF1EECD-6819-4071-ABE5-101623A11962}" destId="{46E93817-056D-456D-801C-529F8640FC57}" srcOrd="3" destOrd="0" presId="urn:microsoft.com/office/officeart/2018/2/layout/IconVerticalSolidList"/>
    <dgm:cxn modelId="{2954C945-B3D5-423E-87DF-11BF07CDA0D2}" type="presParOf" srcId="{E0194C23-1B82-4790-8644-E600EB7F0E69}" destId="{F46A3AB3-A8E0-489D-97A9-CB6653FC11FD}" srcOrd="5" destOrd="0" presId="urn:microsoft.com/office/officeart/2018/2/layout/IconVerticalSolidList"/>
    <dgm:cxn modelId="{B2B8DB28-0D29-436A-8C25-6CDDCAC3B9D1}" type="presParOf" srcId="{E0194C23-1B82-4790-8644-E600EB7F0E69}" destId="{A272EF09-CF0E-4C5F-88D4-F043409AB053}" srcOrd="6" destOrd="0" presId="urn:microsoft.com/office/officeart/2018/2/layout/IconVerticalSolidList"/>
    <dgm:cxn modelId="{D352BEDC-EEE2-42B8-B3C5-7D217B79DBC0}" type="presParOf" srcId="{A272EF09-CF0E-4C5F-88D4-F043409AB053}" destId="{E861A2D3-092F-4F77-812B-A6060582667D}" srcOrd="0" destOrd="0" presId="urn:microsoft.com/office/officeart/2018/2/layout/IconVerticalSolidList"/>
    <dgm:cxn modelId="{A48B96A4-42C1-4EBE-838E-A3BDE230B324}" type="presParOf" srcId="{A272EF09-CF0E-4C5F-88D4-F043409AB053}" destId="{E002E638-BF8D-4122-95E0-9A47D2E3D717}" srcOrd="1" destOrd="0" presId="urn:microsoft.com/office/officeart/2018/2/layout/IconVerticalSolidList"/>
    <dgm:cxn modelId="{260AF24F-784A-4F2D-A96C-2E7A88BDDA4A}" type="presParOf" srcId="{A272EF09-CF0E-4C5F-88D4-F043409AB053}" destId="{460D82C7-85CA-4006-BC9A-11995FF38BE7}" srcOrd="2" destOrd="0" presId="urn:microsoft.com/office/officeart/2018/2/layout/IconVerticalSolidList"/>
    <dgm:cxn modelId="{7DA2B40E-70D1-4564-8B81-7EA2BBDD808E}" type="presParOf" srcId="{A272EF09-CF0E-4C5F-88D4-F043409AB053}" destId="{65341B01-D684-4BB4-AA05-37CA4B50A51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6D722C-E51A-405B-8C3B-8B31C488DDE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D112E53-5E7D-4F27-9D32-7CD57809D50E}">
      <dgm:prSet custT="1"/>
      <dgm:spPr/>
      <dgm:t>
        <a:bodyPr/>
        <a:lstStyle/>
        <a:p>
          <a:pPr algn="just"/>
          <a:r>
            <a:rPr lang="en-US" sz="1600" dirty="0"/>
            <a:t>For example, if we looked at these projects—one that promised $1,000 in 1 year, one that promised $1,500 in 5 years, and one that promised $2,500 in 10 years—</a:t>
          </a:r>
          <a:r>
            <a:rPr lang="en-US" sz="1600" b="1" dirty="0"/>
            <a:t>the concept of present value allows us to bring their flows back to the present and make those projects comparable. </a:t>
          </a:r>
          <a:endParaRPr lang="en-US" sz="1600" dirty="0"/>
        </a:p>
      </dgm:t>
    </dgm:pt>
    <dgm:pt modelId="{F03FAF92-BEA3-4C99-A7E9-EAC0EA7BF676}" type="parTrans" cxnId="{93FEED32-ED85-4D4F-B898-42807285BCE5}">
      <dgm:prSet/>
      <dgm:spPr/>
      <dgm:t>
        <a:bodyPr/>
        <a:lstStyle/>
        <a:p>
          <a:endParaRPr lang="en-US" sz="2400"/>
        </a:p>
      </dgm:t>
    </dgm:pt>
    <dgm:pt modelId="{1B00CF92-5626-4CC5-97F2-D293B5771522}" type="sibTrans" cxnId="{93FEED32-ED85-4D4F-B898-42807285BCE5}">
      <dgm:prSet/>
      <dgm:spPr/>
      <dgm:t>
        <a:bodyPr/>
        <a:lstStyle/>
        <a:p>
          <a:endParaRPr lang="en-US" sz="2400"/>
        </a:p>
      </dgm:t>
    </dgm:pt>
    <dgm:pt modelId="{AA3E96FB-02A8-492D-9386-7BC34239DBCF}">
      <dgm:prSet custT="1"/>
      <dgm:spPr/>
      <dgm:t>
        <a:bodyPr/>
        <a:lstStyle/>
        <a:p>
          <a:pPr algn="just"/>
          <a:r>
            <a:rPr lang="en-US" sz="1800" dirty="0"/>
            <a:t>Moreover, because all present values are comparable (they are all measured in dollars of the same time period), we can add and subtract the present value of inflows and outflows to determine the present value of an investment. </a:t>
          </a:r>
        </a:p>
      </dgm:t>
    </dgm:pt>
    <dgm:pt modelId="{A72F9AEC-55F5-4DB2-94A6-0863B6D4F494}" type="parTrans" cxnId="{8E18068A-C9ED-4D37-883A-BD12B65F57AF}">
      <dgm:prSet/>
      <dgm:spPr/>
      <dgm:t>
        <a:bodyPr/>
        <a:lstStyle/>
        <a:p>
          <a:endParaRPr lang="en-US" sz="2400"/>
        </a:p>
      </dgm:t>
    </dgm:pt>
    <dgm:pt modelId="{B995A64F-39B2-4B4F-9551-3C4CA6EA967A}" type="sibTrans" cxnId="{8E18068A-C9ED-4D37-883A-BD12B65F57AF}">
      <dgm:prSet/>
      <dgm:spPr/>
      <dgm:t>
        <a:bodyPr/>
        <a:lstStyle/>
        <a:p>
          <a:endParaRPr lang="en-US" sz="2400"/>
        </a:p>
      </dgm:t>
    </dgm:pt>
    <dgm:pt modelId="{E765899D-30E5-4E19-8D55-77DF61A9AB70}" type="pres">
      <dgm:prSet presAssocID="{796D722C-E51A-405B-8C3B-8B31C488DDE1}" presName="root" presStyleCnt="0">
        <dgm:presLayoutVars>
          <dgm:dir/>
          <dgm:resizeHandles val="exact"/>
        </dgm:presLayoutVars>
      </dgm:prSet>
      <dgm:spPr/>
    </dgm:pt>
    <dgm:pt modelId="{8C5C0B1C-DBAE-4096-9DBA-5FEC47D6A9D0}" type="pres">
      <dgm:prSet presAssocID="{AD112E53-5E7D-4F27-9D32-7CD57809D50E}" presName="compNode" presStyleCnt="0"/>
      <dgm:spPr/>
    </dgm:pt>
    <dgm:pt modelId="{99D9F721-89FC-420C-B23B-BCF7939C78D2}" type="pres">
      <dgm:prSet presAssocID="{AD112E53-5E7D-4F27-9D32-7CD57809D50E}" presName="bgRect" presStyleLbl="bgShp" presStyleIdx="0" presStyleCnt="2"/>
      <dgm:spPr/>
    </dgm:pt>
    <dgm:pt modelId="{970895B4-090C-4F37-9AB8-DEBCA9594E12}" type="pres">
      <dgm:prSet presAssocID="{AD112E53-5E7D-4F27-9D32-7CD57809D50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7D22D1DF-FE7E-453C-A9FD-ED2FCD03E35E}" type="pres">
      <dgm:prSet presAssocID="{AD112E53-5E7D-4F27-9D32-7CD57809D50E}" presName="spaceRect" presStyleCnt="0"/>
      <dgm:spPr/>
    </dgm:pt>
    <dgm:pt modelId="{8A398BAB-4CF2-4045-9F5B-02AEE370BF63}" type="pres">
      <dgm:prSet presAssocID="{AD112E53-5E7D-4F27-9D32-7CD57809D50E}" presName="parTx" presStyleLbl="revTx" presStyleIdx="0" presStyleCnt="2" custScaleY="79824" custLinFactNeighborX="-879" custLinFactNeighborY="48619">
        <dgm:presLayoutVars>
          <dgm:chMax val="0"/>
          <dgm:chPref val="0"/>
        </dgm:presLayoutVars>
      </dgm:prSet>
      <dgm:spPr/>
    </dgm:pt>
    <dgm:pt modelId="{6A824CDB-AA47-4F12-A0CE-B7EBD888B3C8}" type="pres">
      <dgm:prSet presAssocID="{1B00CF92-5626-4CC5-97F2-D293B5771522}" presName="sibTrans" presStyleCnt="0"/>
      <dgm:spPr/>
    </dgm:pt>
    <dgm:pt modelId="{F54F050E-DC2B-4CCC-A181-1232FD121684}" type="pres">
      <dgm:prSet presAssocID="{AA3E96FB-02A8-492D-9386-7BC34239DBCF}" presName="compNode" presStyleCnt="0"/>
      <dgm:spPr/>
    </dgm:pt>
    <dgm:pt modelId="{09D07B83-1EDC-4C34-B82D-336AE4B47E63}" type="pres">
      <dgm:prSet presAssocID="{AA3E96FB-02A8-492D-9386-7BC34239DBCF}" presName="bgRect" presStyleLbl="bgShp" presStyleIdx="1" presStyleCnt="2"/>
      <dgm:spPr/>
    </dgm:pt>
    <dgm:pt modelId="{97DFC1B2-1C49-44D0-B2A6-68D71DFE8024}" type="pres">
      <dgm:prSet presAssocID="{AA3E96FB-02A8-492D-9386-7BC34239DBC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C5FA5D84-1293-4078-8B33-42D15CED345A}" type="pres">
      <dgm:prSet presAssocID="{AA3E96FB-02A8-492D-9386-7BC34239DBCF}" presName="spaceRect" presStyleCnt="0"/>
      <dgm:spPr/>
    </dgm:pt>
    <dgm:pt modelId="{741801FE-5B1F-4CE5-8D77-852496BE6186}" type="pres">
      <dgm:prSet presAssocID="{AA3E96FB-02A8-492D-9386-7BC34239DBCF}" presName="parTx" presStyleLbl="revTx" presStyleIdx="1" presStyleCnt="2" custLinFactNeighborX="-4976" custLinFactNeighborY="36134">
        <dgm:presLayoutVars>
          <dgm:chMax val="0"/>
          <dgm:chPref val="0"/>
        </dgm:presLayoutVars>
      </dgm:prSet>
      <dgm:spPr/>
    </dgm:pt>
  </dgm:ptLst>
  <dgm:cxnLst>
    <dgm:cxn modelId="{C4598B06-FF3E-44FA-91F0-CFCC038C1FBE}" type="presOf" srcId="{AD112E53-5E7D-4F27-9D32-7CD57809D50E}" destId="{8A398BAB-4CF2-4045-9F5B-02AEE370BF63}" srcOrd="0" destOrd="0" presId="urn:microsoft.com/office/officeart/2018/2/layout/IconVerticalSolidList"/>
    <dgm:cxn modelId="{93FEED32-ED85-4D4F-B898-42807285BCE5}" srcId="{796D722C-E51A-405B-8C3B-8B31C488DDE1}" destId="{AD112E53-5E7D-4F27-9D32-7CD57809D50E}" srcOrd="0" destOrd="0" parTransId="{F03FAF92-BEA3-4C99-A7E9-EAC0EA7BF676}" sibTransId="{1B00CF92-5626-4CC5-97F2-D293B5771522}"/>
    <dgm:cxn modelId="{8E18068A-C9ED-4D37-883A-BD12B65F57AF}" srcId="{796D722C-E51A-405B-8C3B-8B31C488DDE1}" destId="{AA3E96FB-02A8-492D-9386-7BC34239DBCF}" srcOrd="1" destOrd="0" parTransId="{A72F9AEC-55F5-4DB2-94A6-0863B6D4F494}" sibTransId="{B995A64F-39B2-4B4F-9551-3C4CA6EA967A}"/>
    <dgm:cxn modelId="{F5A980D0-5652-4462-BCCE-DA34FFE83DDB}" type="presOf" srcId="{796D722C-E51A-405B-8C3B-8B31C488DDE1}" destId="{E765899D-30E5-4E19-8D55-77DF61A9AB70}" srcOrd="0" destOrd="0" presId="urn:microsoft.com/office/officeart/2018/2/layout/IconVerticalSolidList"/>
    <dgm:cxn modelId="{9F4504EF-F27E-4041-A932-1AC8AA142598}" type="presOf" srcId="{AA3E96FB-02A8-492D-9386-7BC34239DBCF}" destId="{741801FE-5B1F-4CE5-8D77-852496BE6186}" srcOrd="0" destOrd="0" presId="urn:microsoft.com/office/officeart/2018/2/layout/IconVerticalSolidList"/>
    <dgm:cxn modelId="{9306B638-F703-45BE-B15F-8A203E841CED}" type="presParOf" srcId="{E765899D-30E5-4E19-8D55-77DF61A9AB70}" destId="{8C5C0B1C-DBAE-4096-9DBA-5FEC47D6A9D0}" srcOrd="0" destOrd="0" presId="urn:microsoft.com/office/officeart/2018/2/layout/IconVerticalSolidList"/>
    <dgm:cxn modelId="{09E8C8E9-09EF-4B63-90F9-E6453C59FC8A}" type="presParOf" srcId="{8C5C0B1C-DBAE-4096-9DBA-5FEC47D6A9D0}" destId="{99D9F721-89FC-420C-B23B-BCF7939C78D2}" srcOrd="0" destOrd="0" presId="urn:microsoft.com/office/officeart/2018/2/layout/IconVerticalSolidList"/>
    <dgm:cxn modelId="{ADCE6087-0A8A-40CE-B1DC-D45C4F270E63}" type="presParOf" srcId="{8C5C0B1C-DBAE-4096-9DBA-5FEC47D6A9D0}" destId="{970895B4-090C-4F37-9AB8-DEBCA9594E12}" srcOrd="1" destOrd="0" presId="urn:microsoft.com/office/officeart/2018/2/layout/IconVerticalSolidList"/>
    <dgm:cxn modelId="{4A5B297E-57B0-437A-A4FD-3C98E38EAB8A}" type="presParOf" srcId="{8C5C0B1C-DBAE-4096-9DBA-5FEC47D6A9D0}" destId="{7D22D1DF-FE7E-453C-A9FD-ED2FCD03E35E}" srcOrd="2" destOrd="0" presId="urn:microsoft.com/office/officeart/2018/2/layout/IconVerticalSolidList"/>
    <dgm:cxn modelId="{0D64F873-0BDF-4FF8-A324-5A9F743B6810}" type="presParOf" srcId="{8C5C0B1C-DBAE-4096-9DBA-5FEC47D6A9D0}" destId="{8A398BAB-4CF2-4045-9F5B-02AEE370BF63}" srcOrd="3" destOrd="0" presId="urn:microsoft.com/office/officeart/2018/2/layout/IconVerticalSolidList"/>
    <dgm:cxn modelId="{E14BB0E8-D586-4334-AB3D-5AA6AE79FBC2}" type="presParOf" srcId="{E765899D-30E5-4E19-8D55-77DF61A9AB70}" destId="{6A824CDB-AA47-4F12-A0CE-B7EBD888B3C8}" srcOrd="1" destOrd="0" presId="urn:microsoft.com/office/officeart/2018/2/layout/IconVerticalSolidList"/>
    <dgm:cxn modelId="{891D70C0-8BC2-4F87-9918-4082C021C081}" type="presParOf" srcId="{E765899D-30E5-4E19-8D55-77DF61A9AB70}" destId="{F54F050E-DC2B-4CCC-A181-1232FD121684}" srcOrd="2" destOrd="0" presId="urn:microsoft.com/office/officeart/2018/2/layout/IconVerticalSolidList"/>
    <dgm:cxn modelId="{945A492E-A25F-4AE2-B1F6-101BA7F7A9BD}" type="presParOf" srcId="{F54F050E-DC2B-4CCC-A181-1232FD121684}" destId="{09D07B83-1EDC-4C34-B82D-336AE4B47E63}" srcOrd="0" destOrd="0" presId="urn:microsoft.com/office/officeart/2018/2/layout/IconVerticalSolidList"/>
    <dgm:cxn modelId="{524626CD-20F0-4BAF-9CD5-F379176F22EE}" type="presParOf" srcId="{F54F050E-DC2B-4CCC-A181-1232FD121684}" destId="{97DFC1B2-1C49-44D0-B2A6-68D71DFE8024}" srcOrd="1" destOrd="0" presId="urn:microsoft.com/office/officeart/2018/2/layout/IconVerticalSolidList"/>
    <dgm:cxn modelId="{D16C87DA-0A21-4A90-9403-D71BF2BF4468}" type="presParOf" srcId="{F54F050E-DC2B-4CCC-A181-1232FD121684}" destId="{C5FA5D84-1293-4078-8B33-42D15CED345A}" srcOrd="2" destOrd="0" presId="urn:microsoft.com/office/officeart/2018/2/layout/IconVerticalSolidList"/>
    <dgm:cxn modelId="{F74870B4-A00E-4366-A1C4-E1D4A1E6DA64}" type="presParOf" srcId="{F54F050E-DC2B-4CCC-A181-1232FD121684}" destId="{741801FE-5B1F-4CE5-8D77-852496BE618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C57C7-D862-4E76-B1A8-9D1615CAC9D2}">
      <dsp:nvSpPr>
        <dsp:cNvPr id="0" name=""/>
        <dsp:cNvSpPr/>
      </dsp:nvSpPr>
      <dsp:spPr>
        <a:xfrm>
          <a:off x="0" y="1409"/>
          <a:ext cx="10515600" cy="6006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210952-1096-4739-B2E1-E8FB7118453C}">
      <dsp:nvSpPr>
        <dsp:cNvPr id="0" name=""/>
        <dsp:cNvSpPr/>
      </dsp:nvSpPr>
      <dsp:spPr>
        <a:xfrm>
          <a:off x="181696" y="136555"/>
          <a:ext cx="330356" cy="3303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7F191E-D608-4A3C-B534-750CC6661946}">
      <dsp:nvSpPr>
        <dsp:cNvPr id="0" name=""/>
        <dsp:cNvSpPr/>
      </dsp:nvSpPr>
      <dsp:spPr>
        <a:xfrm>
          <a:off x="693749" y="1409"/>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The </a:t>
          </a:r>
          <a:r>
            <a:rPr lang="en-US" sz="1600" b="1" kern="1200"/>
            <a:t>units of measurement on the timeline are time periods </a:t>
          </a:r>
          <a:r>
            <a:rPr lang="en-US" sz="1600" kern="1200"/>
            <a:t>and are typically expressed in years but could be expressed as months, days, or any unit of time. </a:t>
          </a:r>
        </a:p>
      </dsp:txBody>
      <dsp:txXfrm>
        <a:off x="693749" y="1409"/>
        <a:ext cx="9821850" cy="600648"/>
      </dsp:txXfrm>
    </dsp:sp>
    <dsp:sp modelId="{5D2EA7B5-8E4D-4314-B5EE-D26B3F34FFBF}">
      <dsp:nvSpPr>
        <dsp:cNvPr id="0" name=""/>
        <dsp:cNvSpPr/>
      </dsp:nvSpPr>
      <dsp:spPr>
        <a:xfrm>
          <a:off x="0" y="752220"/>
          <a:ext cx="10515600" cy="60064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B90A53-92BB-445E-B2D2-F13ADA4B9663}">
      <dsp:nvSpPr>
        <dsp:cNvPr id="0" name=""/>
        <dsp:cNvSpPr/>
      </dsp:nvSpPr>
      <dsp:spPr>
        <a:xfrm>
          <a:off x="181696" y="887366"/>
          <a:ext cx="330356" cy="3303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CE9D18-4D4E-4817-894C-E0294DBDD74D}">
      <dsp:nvSpPr>
        <dsp:cNvPr id="0" name=""/>
        <dsp:cNvSpPr/>
      </dsp:nvSpPr>
      <dsp:spPr>
        <a:xfrm>
          <a:off x="693749" y="752220"/>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However, for now, let’s assume we’re looking at cash flows that occur annually. </a:t>
          </a:r>
        </a:p>
      </dsp:txBody>
      <dsp:txXfrm>
        <a:off x="693749" y="752220"/>
        <a:ext cx="9821850" cy="600648"/>
      </dsp:txXfrm>
    </dsp:sp>
    <dsp:sp modelId="{06DEB6FB-7F28-4B92-A035-B5FFBFD4DD75}">
      <dsp:nvSpPr>
        <dsp:cNvPr id="0" name=""/>
        <dsp:cNvSpPr/>
      </dsp:nvSpPr>
      <dsp:spPr>
        <a:xfrm>
          <a:off x="0" y="1503031"/>
          <a:ext cx="10515600" cy="60064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C7038C-3A12-4AE9-9B78-44D3C02C2F48}">
      <dsp:nvSpPr>
        <dsp:cNvPr id="0" name=""/>
        <dsp:cNvSpPr/>
      </dsp:nvSpPr>
      <dsp:spPr>
        <a:xfrm>
          <a:off x="181696" y="1638177"/>
          <a:ext cx="330356" cy="3303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669002-5085-43CE-A954-179D7BA03D44}">
      <dsp:nvSpPr>
        <dsp:cNvPr id="0" name=""/>
        <dsp:cNvSpPr/>
      </dsp:nvSpPr>
      <dsp:spPr>
        <a:xfrm>
          <a:off x="693749" y="1503031"/>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Thus, the </a:t>
          </a:r>
          <a:r>
            <a:rPr lang="en-US" sz="1600" b="1" kern="1200"/>
            <a:t>distance between 0 and 1</a:t>
          </a:r>
          <a:r>
            <a:rPr lang="en-US" sz="1600" kern="1200"/>
            <a:t> represents the period between today and the end of the first year. </a:t>
          </a:r>
        </a:p>
      </dsp:txBody>
      <dsp:txXfrm>
        <a:off x="693749" y="1503031"/>
        <a:ext cx="9821850" cy="600648"/>
      </dsp:txXfrm>
    </dsp:sp>
    <dsp:sp modelId="{839F526A-E872-40E0-873B-B57A22652326}">
      <dsp:nvSpPr>
        <dsp:cNvPr id="0" name=""/>
        <dsp:cNvSpPr/>
      </dsp:nvSpPr>
      <dsp:spPr>
        <a:xfrm>
          <a:off x="0" y="2253843"/>
          <a:ext cx="10515600" cy="60064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247573-97DC-4C30-A1AD-9F0311AC1157}">
      <dsp:nvSpPr>
        <dsp:cNvPr id="0" name=""/>
        <dsp:cNvSpPr/>
      </dsp:nvSpPr>
      <dsp:spPr>
        <a:xfrm>
          <a:off x="181696" y="2388989"/>
          <a:ext cx="330356" cy="3303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4E81D7-52C1-418A-9668-36D169AE2B7C}">
      <dsp:nvSpPr>
        <dsp:cNvPr id="0" name=""/>
        <dsp:cNvSpPr/>
      </dsp:nvSpPr>
      <dsp:spPr>
        <a:xfrm>
          <a:off x="693749" y="2253843"/>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Consequently, </a:t>
          </a:r>
          <a:r>
            <a:rPr lang="en-US" sz="1600" b="1" kern="1200"/>
            <a:t>time period 0 indicates today</a:t>
          </a:r>
          <a:r>
            <a:rPr lang="en-US" sz="1600" kern="1200"/>
            <a:t>, while time period 1 represents the end of the first year, which is also the beginning of the second year. </a:t>
          </a:r>
        </a:p>
      </dsp:txBody>
      <dsp:txXfrm>
        <a:off x="693749" y="2253843"/>
        <a:ext cx="9821850" cy="600648"/>
      </dsp:txXfrm>
    </dsp:sp>
    <dsp:sp modelId="{D41EBBF8-B44B-475D-B480-3F7211B10F04}">
      <dsp:nvSpPr>
        <dsp:cNvPr id="0" name=""/>
        <dsp:cNvSpPr/>
      </dsp:nvSpPr>
      <dsp:spPr>
        <a:xfrm>
          <a:off x="0" y="3004654"/>
          <a:ext cx="10515600" cy="600648"/>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96029E-208F-4563-9A23-43E85775B4C9}">
      <dsp:nvSpPr>
        <dsp:cNvPr id="0" name=""/>
        <dsp:cNvSpPr/>
      </dsp:nvSpPr>
      <dsp:spPr>
        <a:xfrm>
          <a:off x="181696" y="3139800"/>
          <a:ext cx="330356" cy="3303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9E5EF0-F113-412A-8A50-6692E850F061}">
      <dsp:nvSpPr>
        <dsp:cNvPr id="0" name=""/>
        <dsp:cNvSpPr/>
      </dsp:nvSpPr>
      <dsp:spPr>
        <a:xfrm>
          <a:off x="693749" y="3004654"/>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(You can think of it as being both the last second of the first year and the first second of the second year.)</a:t>
          </a:r>
        </a:p>
      </dsp:txBody>
      <dsp:txXfrm>
        <a:off x="693749" y="3004654"/>
        <a:ext cx="9821850" cy="600648"/>
      </dsp:txXfrm>
    </dsp:sp>
    <dsp:sp modelId="{CF945EC4-F7EC-4721-90D1-9E9AD1C16D55}">
      <dsp:nvSpPr>
        <dsp:cNvPr id="0" name=""/>
        <dsp:cNvSpPr/>
      </dsp:nvSpPr>
      <dsp:spPr>
        <a:xfrm>
          <a:off x="0" y="3755465"/>
          <a:ext cx="10515600" cy="6006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8B4DEA-36C0-433B-92EF-12E62EB395A4}">
      <dsp:nvSpPr>
        <dsp:cNvPr id="0" name=""/>
        <dsp:cNvSpPr/>
      </dsp:nvSpPr>
      <dsp:spPr>
        <a:xfrm>
          <a:off x="181696" y="3890611"/>
          <a:ext cx="330356" cy="33035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84EFB3-09EE-4180-B4B5-395C3940711B}">
      <dsp:nvSpPr>
        <dsp:cNvPr id="0" name=""/>
        <dsp:cNvSpPr/>
      </dsp:nvSpPr>
      <dsp:spPr>
        <a:xfrm>
          <a:off x="693749" y="3755465"/>
          <a:ext cx="9821850" cy="60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569" tIns="63569" rIns="63569" bIns="63569" numCol="1" spcCol="1270" anchor="ctr" anchorCtr="0">
          <a:noAutofit/>
        </a:bodyPr>
        <a:lstStyle/>
        <a:p>
          <a:pPr marL="0" lvl="0" indent="0" algn="l" defTabSz="711200">
            <a:lnSpc>
              <a:spcPct val="90000"/>
            </a:lnSpc>
            <a:spcBef>
              <a:spcPct val="0"/>
            </a:spcBef>
            <a:spcAft>
              <a:spcPct val="35000"/>
            </a:spcAft>
            <a:buNone/>
          </a:pPr>
          <a:r>
            <a:rPr lang="en-US" sz="1600" kern="1200"/>
            <a:t>The interest rate, which is 10 percent in this example, is listed above the timeline.</a:t>
          </a:r>
        </a:p>
      </dsp:txBody>
      <dsp:txXfrm>
        <a:off x="693749" y="3755465"/>
        <a:ext cx="9821850" cy="6006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21E139-6780-43DD-923B-0837A4D48DD5}">
      <dsp:nvSpPr>
        <dsp:cNvPr id="0" name=""/>
        <dsp:cNvSpPr/>
      </dsp:nvSpPr>
      <dsp:spPr>
        <a:xfrm>
          <a:off x="0" y="707092"/>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97C848-D5C1-4927-9353-F7EE8264D82B}">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B1275B-8E75-430B-8DF1-5B1AD4AAE543}">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b="1" kern="1200" dirty="0">
              <a:solidFill>
                <a:schemeClr val="accent2">
                  <a:lumMod val="75000"/>
                </a:schemeClr>
              </a:solidFill>
            </a:rPr>
            <a:t>Future value </a:t>
          </a:r>
          <a:r>
            <a:rPr lang="en-US" sz="2500" kern="1200" dirty="0"/>
            <a:t>is the amount to which your investment will grow, or a future dollar amount.</a:t>
          </a:r>
        </a:p>
      </dsp:txBody>
      <dsp:txXfrm>
        <a:off x="1507738" y="707092"/>
        <a:ext cx="9007861" cy="1305401"/>
      </dsp:txXfrm>
    </dsp:sp>
    <dsp:sp modelId="{DA68F288-98BD-4671-865A-18C5D444C138}">
      <dsp:nvSpPr>
        <dsp:cNvPr id="0" name=""/>
        <dsp:cNvSpPr/>
      </dsp:nvSpPr>
      <dsp:spPr>
        <a:xfrm>
          <a:off x="0" y="2338844"/>
          <a:ext cx="10515600" cy="130540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C44765-C22E-4A2B-8400-4FF43B4A9552}">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51E59D-A7A7-4C77-AF30-B6C7F6F744C5}">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100000"/>
            </a:lnSpc>
            <a:spcBef>
              <a:spcPct val="0"/>
            </a:spcBef>
            <a:spcAft>
              <a:spcPct val="35000"/>
            </a:spcAft>
            <a:buNone/>
          </a:pPr>
          <a:r>
            <a:rPr lang="en-US" sz="2500" b="1" kern="1200" dirty="0">
              <a:solidFill>
                <a:schemeClr val="accent2">
                  <a:lumMod val="75000"/>
                </a:schemeClr>
              </a:solidFill>
            </a:rPr>
            <a:t>Future value factor </a:t>
          </a:r>
          <a:r>
            <a:rPr lang="en-US" sz="2500" kern="1200" dirty="0"/>
            <a:t>is the value of (1 + r)</a:t>
          </a:r>
          <a:r>
            <a:rPr lang="en-US" sz="2500" kern="1200" baseline="30000" dirty="0"/>
            <a:t>n</a:t>
          </a:r>
          <a:r>
            <a:rPr lang="en-US" sz="2500" kern="1200" dirty="0"/>
            <a:t> used as a multiple to calculate an amount’s future value.</a:t>
          </a:r>
        </a:p>
      </dsp:txBody>
      <dsp:txXfrm>
        <a:off x="1507738" y="2338844"/>
        <a:ext cx="9007861" cy="13054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393D52-2073-46F6-93DF-52D2F307D856}">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0455CB-30E2-4A41-BC58-C7CEC733D7E5}">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901812-B23E-4E47-9941-81F48F24D4F6}">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US" sz="1700" kern="1200"/>
            <a:t>Again, we have only one present-value–future-value equation; that is, equations (5-1) and (5-2) are different formats of the same equation. </a:t>
          </a:r>
        </a:p>
      </dsp:txBody>
      <dsp:txXfrm>
        <a:off x="1058686" y="1808"/>
        <a:ext cx="9456913" cy="916611"/>
      </dsp:txXfrm>
    </dsp:sp>
    <dsp:sp modelId="{9CBE95EC-63C6-4F63-A445-372EFC1BD90D}">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592B8A-3BE0-4F35-9AA4-93D1BFA28C14}">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CC638C-63E9-4638-8D6C-D4EE2241D004}">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US" sz="1700" kern="1200"/>
            <a:t>We have introduced them as separate equations to simplify our calculations; in one case we are determining the value in future dollars, and in the other case the value in today’s dollars.</a:t>
          </a:r>
        </a:p>
      </dsp:txBody>
      <dsp:txXfrm>
        <a:off x="1058686" y="1147573"/>
        <a:ext cx="9456913" cy="916611"/>
      </dsp:txXfrm>
    </dsp:sp>
    <dsp:sp modelId="{D6BC3A0D-ADA6-4521-A0D6-B4CAE6B70E43}">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66B35D-0AC6-468D-B14F-3C748D182CC9}">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E93817-056D-456D-801C-529F8640FC57}">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US" sz="1700" kern="1200"/>
            <a:t>In either case, the reason is the same: to compare values on alternative investments and to recognize that the value of a dollar received today is not the same as that of a dollar received at some future date. </a:t>
          </a:r>
        </a:p>
      </dsp:txBody>
      <dsp:txXfrm>
        <a:off x="1058686" y="2293338"/>
        <a:ext cx="9456913" cy="916611"/>
      </dsp:txXfrm>
    </dsp:sp>
    <dsp:sp modelId="{E861A2D3-092F-4F77-812B-A6060582667D}">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02E638-BF8D-4122-95E0-9A47D2E3D717}">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341B01-D684-4BB4-AA05-37CA4B50A516}">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US" sz="1700" kern="1200"/>
            <a:t>In other words, </a:t>
          </a:r>
          <a:r>
            <a:rPr lang="en-US" sz="1700" b="1" kern="1200"/>
            <a:t>we must measure the dollar values in dollars of the same time period.</a:t>
          </a:r>
          <a:endParaRPr lang="en-US" sz="1700" kern="1200"/>
        </a:p>
      </dsp:txBody>
      <dsp:txXfrm>
        <a:off x="1058686" y="3439103"/>
        <a:ext cx="9456913" cy="9166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D9F721-89FC-420C-B23B-BCF7939C78D2}">
      <dsp:nvSpPr>
        <dsp:cNvPr id="0" name=""/>
        <dsp:cNvSpPr/>
      </dsp:nvSpPr>
      <dsp:spPr>
        <a:xfrm>
          <a:off x="0" y="911951"/>
          <a:ext cx="6880264" cy="167353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0895B4-090C-4F37-9AB8-DEBCA9594E12}">
      <dsp:nvSpPr>
        <dsp:cNvPr id="0" name=""/>
        <dsp:cNvSpPr/>
      </dsp:nvSpPr>
      <dsp:spPr>
        <a:xfrm>
          <a:off x="506243" y="1288495"/>
          <a:ext cx="920441" cy="9204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398BAB-4CF2-4045-9F5B-02AEE370BF63}">
      <dsp:nvSpPr>
        <dsp:cNvPr id="0" name=""/>
        <dsp:cNvSpPr/>
      </dsp:nvSpPr>
      <dsp:spPr>
        <a:xfrm>
          <a:off x="1889718" y="1427788"/>
          <a:ext cx="4915725" cy="7013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92" tIns="92992" rIns="92992" bIns="92992" numCol="1" spcCol="1270" anchor="ctr" anchorCtr="0">
          <a:noAutofit/>
        </a:bodyPr>
        <a:lstStyle/>
        <a:p>
          <a:pPr marL="0" lvl="0" indent="0" algn="just" defTabSz="711200">
            <a:lnSpc>
              <a:spcPct val="90000"/>
            </a:lnSpc>
            <a:spcBef>
              <a:spcPct val="0"/>
            </a:spcBef>
            <a:spcAft>
              <a:spcPct val="35000"/>
            </a:spcAft>
            <a:buNone/>
          </a:pPr>
          <a:r>
            <a:rPr lang="en-US" sz="1600" kern="1200" dirty="0"/>
            <a:t>For example, if we looked at these projects—one that promised $1,000 in 1 year, one that promised $1,500 in 5 years, and one that promised $2,500 in 10 years—</a:t>
          </a:r>
          <a:r>
            <a:rPr lang="en-US" sz="1600" b="1" kern="1200" dirty="0"/>
            <a:t>the concept of present value allows us to bring their flows back to the present and make those projects comparable. </a:t>
          </a:r>
          <a:endParaRPr lang="en-US" sz="1600" kern="1200" dirty="0"/>
        </a:p>
      </dsp:txBody>
      <dsp:txXfrm>
        <a:off x="1889718" y="1427788"/>
        <a:ext cx="4915725" cy="701384"/>
      </dsp:txXfrm>
    </dsp:sp>
    <dsp:sp modelId="{09D07B83-1EDC-4C34-B82D-336AE4B47E63}">
      <dsp:nvSpPr>
        <dsp:cNvPr id="0" name=""/>
        <dsp:cNvSpPr/>
      </dsp:nvSpPr>
      <dsp:spPr>
        <a:xfrm>
          <a:off x="0" y="3003864"/>
          <a:ext cx="6880264" cy="167353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DFC1B2-1C49-44D0-B2A6-68D71DFE8024}">
      <dsp:nvSpPr>
        <dsp:cNvPr id="0" name=""/>
        <dsp:cNvSpPr/>
      </dsp:nvSpPr>
      <dsp:spPr>
        <a:xfrm>
          <a:off x="506243" y="3380409"/>
          <a:ext cx="920441" cy="9204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1801FE-5B1F-4CE5-8D77-852496BE6186}">
      <dsp:nvSpPr>
        <dsp:cNvPr id="0" name=""/>
        <dsp:cNvSpPr/>
      </dsp:nvSpPr>
      <dsp:spPr>
        <a:xfrm>
          <a:off x="1688321" y="3321360"/>
          <a:ext cx="4915725" cy="8786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92" tIns="92992" rIns="92992" bIns="92992" numCol="1" spcCol="1270" anchor="ctr" anchorCtr="0">
          <a:noAutofit/>
        </a:bodyPr>
        <a:lstStyle/>
        <a:p>
          <a:pPr marL="0" lvl="0" indent="0" algn="just" defTabSz="800100">
            <a:lnSpc>
              <a:spcPct val="90000"/>
            </a:lnSpc>
            <a:spcBef>
              <a:spcPct val="0"/>
            </a:spcBef>
            <a:spcAft>
              <a:spcPct val="35000"/>
            </a:spcAft>
            <a:buNone/>
          </a:pPr>
          <a:r>
            <a:rPr lang="en-US" sz="1800" kern="1200" dirty="0"/>
            <a:t>Moreover, because all present values are comparable (they are all measured in dollars of the same time period), we can add and subtract the present value of inflows and outflows to determine the present value of an investment. </a:t>
          </a:r>
        </a:p>
      </dsp:txBody>
      <dsp:txXfrm>
        <a:off x="1688321" y="3321360"/>
        <a:ext cx="4915725" cy="87866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06386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4538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3963334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0863856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264857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9670804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1454668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33671057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7142484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12</a:t>
            </a:fld>
            <a:endParaRPr lang="en-US"/>
          </a:p>
        </p:txBody>
      </p:sp>
    </p:spTree>
    <p:extLst>
      <p:ext uri="{BB962C8B-B14F-4D97-AF65-F5344CB8AC3E}">
        <p14:creationId xmlns:p14="http://schemas.microsoft.com/office/powerpoint/2010/main" val="247051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2702780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687015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782780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2011794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18315810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13748764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19</a:t>
            </a:fld>
            <a:endParaRPr lang="en-US"/>
          </a:p>
        </p:txBody>
      </p:sp>
    </p:spTree>
    <p:extLst>
      <p:ext uri="{BB962C8B-B14F-4D97-AF65-F5344CB8AC3E}">
        <p14:creationId xmlns:p14="http://schemas.microsoft.com/office/powerpoint/2010/main" val="30506851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34441946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3722022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14296529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3915324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15696709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13596323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27</a:t>
            </a:fld>
            <a:endParaRPr lang="en-US"/>
          </a:p>
        </p:txBody>
      </p:sp>
    </p:spTree>
    <p:extLst>
      <p:ext uri="{BB962C8B-B14F-4D97-AF65-F5344CB8AC3E}">
        <p14:creationId xmlns:p14="http://schemas.microsoft.com/office/powerpoint/2010/main" val="5477773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28</a:t>
            </a:fld>
            <a:endParaRPr lang="en-US"/>
          </a:p>
        </p:txBody>
      </p:sp>
    </p:spTree>
    <p:extLst>
      <p:ext uri="{BB962C8B-B14F-4D97-AF65-F5344CB8AC3E}">
        <p14:creationId xmlns:p14="http://schemas.microsoft.com/office/powerpoint/2010/main" val="7782008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36146812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30</a:t>
            </a:fld>
            <a:endParaRPr lang="en-US"/>
          </a:p>
        </p:txBody>
      </p:sp>
    </p:spTree>
    <p:extLst>
      <p:ext uri="{BB962C8B-B14F-4D97-AF65-F5344CB8AC3E}">
        <p14:creationId xmlns:p14="http://schemas.microsoft.com/office/powerpoint/2010/main" val="18769515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9390268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29085263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 to this point we have been moving money forward in time; that is, we know how much we have to begin with and are trying to determine how much that sum will grow in a certain</a:t>
            </a:r>
          </a:p>
          <a:p>
            <a:r>
              <a:rPr lang="en-US" dirty="0"/>
              <a:t>number of years when compounded at a specific rate</a:t>
            </a:r>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26465202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24965109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2456971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44826-3785-FE87-6446-AC0AE5DA80F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E54F7EB7-21F4-A950-E7F1-6B81113C11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DDD71F1B-D43C-8D48-A56D-38C5991B848A}"/>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5" name="Footer Placeholder 4">
            <a:extLst>
              <a:ext uri="{FF2B5EF4-FFF2-40B4-BE49-F238E27FC236}">
                <a16:creationId xmlns:a16="http://schemas.microsoft.com/office/drawing/2014/main" id="{4C7D39FF-AB20-19C4-25B5-D7DCCB9DEF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ED4CE9-733F-DF8E-E135-78A88FC22570}"/>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4235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C9F3B-A9CB-A0E5-5863-8C6F19A316CC}"/>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26C3EAF1-9F70-8F4D-CB90-46FF5F09EAE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F077EEFD-36D7-2028-4FCF-FD63DC2A3805}"/>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5" name="Footer Placeholder 4">
            <a:extLst>
              <a:ext uri="{FF2B5EF4-FFF2-40B4-BE49-F238E27FC236}">
                <a16:creationId xmlns:a16="http://schemas.microsoft.com/office/drawing/2014/main" id="{D351E5FE-6CCD-1574-7C06-5AE5C8CCF0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1787DC-9E2B-79D2-58F7-F58D59A4C63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902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0A8A6-4974-4DCC-62DB-CC16E0AAAE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D9545F10-2125-B8B6-E5F5-365E430CCB8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129541C-467D-C990-9617-4124367D3C14}"/>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5" name="Footer Placeholder 4">
            <a:extLst>
              <a:ext uri="{FF2B5EF4-FFF2-40B4-BE49-F238E27FC236}">
                <a16:creationId xmlns:a16="http://schemas.microsoft.com/office/drawing/2014/main" id="{90A7E0A1-31F7-7AF0-6091-9506EFA7E8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584EB2-A2AF-C645-D947-EDE3AF9274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1232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0992E-40C0-C944-92E2-EBC0BC418A25}"/>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3AE6D148-5BD4-D1B5-A959-1CCDBC54C78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95D4152E-0C7A-1561-BCC9-0C42D404CB2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E300EBD5-FC8B-9071-019C-662145F09B86}"/>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6" name="Footer Placeholder 5">
            <a:extLst>
              <a:ext uri="{FF2B5EF4-FFF2-40B4-BE49-F238E27FC236}">
                <a16:creationId xmlns:a16="http://schemas.microsoft.com/office/drawing/2014/main" id="{5E2BDAB2-AC97-096C-523D-E3263C51F5F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46699A-6918-61EE-3C4F-F55F46AF336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4683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D4908-FD39-6473-907D-10ED7ECDDA58}"/>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F861167E-9010-E16B-118B-D02D9983B3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4217E9-CD61-E5BD-C95B-CBAC74DF9D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491F7106-ED77-7C3F-230B-8BA2D78589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83019F9-0488-123E-AAD6-77872C80F25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797479E3-9172-CE72-CDE4-3FAE3B2CB516}"/>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8" name="Footer Placeholder 7">
            <a:extLst>
              <a:ext uri="{FF2B5EF4-FFF2-40B4-BE49-F238E27FC236}">
                <a16:creationId xmlns:a16="http://schemas.microsoft.com/office/drawing/2014/main" id="{A63B568A-8A5B-A4F0-40F2-2ABCC9FFE9D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1E011B-CB87-BBF0-696E-F6FB8E2829C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1508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54259-7370-F785-5CEF-22B9D38C8B8E}"/>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CE100998-7716-F048-EF29-87AE5A28450E}"/>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4" name="Footer Placeholder 3">
            <a:extLst>
              <a:ext uri="{FF2B5EF4-FFF2-40B4-BE49-F238E27FC236}">
                <a16:creationId xmlns:a16="http://schemas.microsoft.com/office/drawing/2014/main" id="{AD84F335-64D1-E3C2-D87D-CA50B1EA305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3CCE295-BB27-5E69-7CDA-C710B634BE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3569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36B0AC-B994-1327-8F32-DE617D9E5214}"/>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3" name="Footer Placeholder 2">
            <a:extLst>
              <a:ext uri="{FF2B5EF4-FFF2-40B4-BE49-F238E27FC236}">
                <a16:creationId xmlns:a16="http://schemas.microsoft.com/office/drawing/2014/main" id="{285FBE8F-DE49-E23D-2096-6B944B32F99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38DC7E3-29DF-53C1-E66A-0EC2D7162E5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1652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14496-F230-D064-6B80-7C3821CAE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963883D1-54CF-55D1-C0CC-0E6C130892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80250571-2E3F-34AB-815C-23B3D84D84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1F81D8-3770-B5B0-1374-FD87DBE16991}"/>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6" name="Footer Placeholder 5">
            <a:extLst>
              <a:ext uri="{FF2B5EF4-FFF2-40B4-BE49-F238E27FC236}">
                <a16:creationId xmlns:a16="http://schemas.microsoft.com/office/drawing/2014/main" id="{B596C016-7B99-A975-BEC6-299ADC7D7E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F9C2FD-CFE5-2EBD-99C9-3FAF87DF36E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3263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4B35A-ACDC-D2A8-FD87-CC7989A4C8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880B2D44-05D0-AA15-B90B-361555D7E3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11E10363-DAA2-0736-61CB-024F9831A3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016598-3483-B33E-5EEB-54920BBD03EB}"/>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6" name="Footer Placeholder 5">
            <a:extLst>
              <a:ext uri="{FF2B5EF4-FFF2-40B4-BE49-F238E27FC236}">
                <a16:creationId xmlns:a16="http://schemas.microsoft.com/office/drawing/2014/main" id="{466E6B75-F830-CE52-328E-4DBD4F08CBB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43E7C1-BB2E-3AA2-25D1-E0DB29B143F9}"/>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2964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6790B-D1C6-6AC2-20D5-85644801F8AC}"/>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B5A8D26E-BF52-963B-C2DE-2C85131B9E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BAA931CF-650A-0BF0-B12A-83AFF68BAD7E}"/>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5" name="Footer Placeholder 4">
            <a:extLst>
              <a:ext uri="{FF2B5EF4-FFF2-40B4-BE49-F238E27FC236}">
                <a16:creationId xmlns:a16="http://schemas.microsoft.com/office/drawing/2014/main" id="{8E8E605E-031E-A027-A9CC-C16FD30C8C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311617-0968-42B3-485C-CF70C67D9B47}"/>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737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6C46140-9932-1CF4-007D-A32D4013133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406A07C0-994E-97D1-ADDE-6FC014FDFD5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5289EA99-4285-6492-833E-EB9715AB2677}"/>
              </a:ext>
            </a:extLst>
          </p:cNvPr>
          <p:cNvSpPr>
            <a:spLocks noGrp="1"/>
          </p:cNvSpPr>
          <p:nvPr>
            <p:ph type="dt" sz="half" idx="10"/>
          </p:nvPr>
        </p:nvSpPr>
        <p:spPr/>
        <p:txBody>
          <a:bodyPr/>
          <a:lstStyle/>
          <a:p>
            <a:fld id="{7AD86B2E-B702-4422-B277-3A08C7449694}" type="datetimeFigureOut">
              <a:rPr lang="en-US" smtClean="0"/>
              <a:t>7/22/24</a:t>
            </a:fld>
            <a:endParaRPr lang="en-US"/>
          </a:p>
        </p:txBody>
      </p:sp>
      <p:sp>
        <p:nvSpPr>
          <p:cNvPr id="5" name="Footer Placeholder 4">
            <a:extLst>
              <a:ext uri="{FF2B5EF4-FFF2-40B4-BE49-F238E27FC236}">
                <a16:creationId xmlns:a16="http://schemas.microsoft.com/office/drawing/2014/main" id="{0EA0560B-4553-D82B-83C9-EDA710F224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DA4137-7733-2AAB-6255-F425876CD023}"/>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7044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69149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56055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4251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41543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73EB8F-BED3-30C3-A141-8F873469BE0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EG"/>
          </a:p>
        </p:txBody>
      </p:sp>
      <p:sp>
        <p:nvSpPr>
          <p:cNvPr id="3" name="Text Placeholder 2">
            <a:extLst>
              <a:ext uri="{FF2B5EF4-FFF2-40B4-BE49-F238E27FC236}">
                <a16:creationId xmlns:a16="http://schemas.microsoft.com/office/drawing/2014/main" id="{998229C8-359D-61C9-7576-F131B259D6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649CE6AA-17E8-0948-B759-D9C5F797DD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D86B2E-B702-4422-B277-3A08C7449694}" type="datetimeFigureOut">
              <a:rPr lang="en-US" smtClean="0"/>
              <a:t>7/22/24</a:t>
            </a:fld>
            <a:endParaRPr lang="en-US"/>
          </a:p>
        </p:txBody>
      </p:sp>
      <p:sp>
        <p:nvSpPr>
          <p:cNvPr id="5" name="Footer Placeholder 4">
            <a:extLst>
              <a:ext uri="{FF2B5EF4-FFF2-40B4-BE49-F238E27FC236}">
                <a16:creationId xmlns:a16="http://schemas.microsoft.com/office/drawing/2014/main" id="{866B906F-FBA4-AC0C-3494-3660FA511E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61CE0E5-F324-37D9-5B28-16661822D9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3769476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41.jp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2474" y="5130604"/>
            <a:ext cx="3516608" cy="135779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FNT 615</a:t>
            </a:r>
          </a:p>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0945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8291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707886"/>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Time Value of Money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a:solidFill>
                  <a:schemeClr val="tx1"/>
                </a:solidFill>
                <a:latin typeface="Times New Roman" panose="02020603050405020304" pitchFamily="18" charset="0"/>
                <a:cs typeface="Times New Roman" panose="02020603050405020304" pitchFamily="18" charset="0"/>
              </a:rPr>
              <a:t>Chapter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3420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769989"/>
          </a:xfrm>
          <a:prstGeom prst="rect">
            <a:avLst/>
          </a:prstGeom>
          <a:noFill/>
        </p:spPr>
        <p:txBody>
          <a:bodyPr wrap="square" rtlCol="0">
            <a:spAutoFit/>
          </a:bodyPr>
          <a:lstStyle/>
          <a:p>
            <a:pPr algn="just"/>
            <a:r>
              <a:rPr lang="en-US" sz="2400" b="1" u="sng" dirty="0"/>
              <a:t>After reading this chapter, you should be able to:</a:t>
            </a:r>
          </a:p>
          <a:p>
            <a:pPr marL="514350" indent="-514350" algn="just">
              <a:buFont typeface="+mj-lt"/>
              <a:buAutoNum type="arabicPeriod"/>
            </a:pPr>
            <a:r>
              <a:rPr lang="en-US" dirty="0"/>
              <a:t>Explain the mechanics of compounding and bringing the value of money back to the present. </a:t>
            </a:r>
          </a:p>
          <a:p>
            <a:pPr marL="514350" indent="-514350" algn="just">
              <a:buFont typeface="+mj-lt"/>
              <a:buAutoNum type="arabicPeriod"/>
            </a:pPr>
            <a:r>
              <a:rPr lang="en-US" dirty="0"/>
              <a:t>Understand Annuities</a:t>
            </a:r>
          </a:p>
          <a:p>
            <a:pPr marL="514350" indent="-514350" algn="just">
              <a:buFont typeface="+mj-lt"/>
              <a:buAutoNum type="arabicPeriod"/>
            </a:pPr>
            <a:r>
              <a:rPr lang="en-US" dirty="0"/>
              <a:t>Determine the future or present value of a sum when there are nonannual compounding periods.</a:t>
            </a:r>
          </a:p>
          <a:p>
            <a:pPr marL="514350" indent="-514350" algn="just">
              <a:buFont typeface="+mj-lt"/>
              <a:buAutoNum type="arabicPeriod"/>
            </a:pPr>
            <a:r>
              <a:rPr lang="en-US" dirty="0"/>
              <a:t>Determine the present value of an uneven stream of payments and understand perpetuities.</a:t>
            </a:r>
          </a:p>
          <a:p>
            <a:pPr algn="just"/>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740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b="1" kern="1200" dirty="0">
                <a:solidFill>
                  <a:srgbClr val="00B0F0"/>
                </a:solidFill>
                <a:latin typeface="+mj-lt"/>
                <a:ea typeface="+mj-ea"/>
                <a:cs typeface="+mj-cs"/>
              </a:rPr>
              <a:t>1. Compound Interest, Future, and Present Value</a:t>
            </a:r>
          </a:p>
        </p:txBody>
      </p:sp>
      <p:sp>
        <p:nvSpPr>
          <p:cNvPr id="2" name="Slide Number Placeholder 1">
            <a:extLst>
              <a:ext uri="{FF2B5EF4-FFF2-40B4-BE49-F238E27FC236}">
                <a16:creationId xmlns:a16="http://schemas.microsoft.com/office/drawing/2014/main" id="{A2E649D2-1187-8741-80AA-D666DC12FAC3}"/>
              </a:ext>
            </a:extLst>
          </p:cNvPr>
          <p:cNvSpPr>
            <a:spLocks noGrp="1"/>
          </p:cNvSpPr>
          <p:nvPr>
            <p:ph type="sldNum" sz="quarter" idx="12"/>
          </p:nvPr>
        </p:nvSpPr>
        <p:spPr>
          <a:xfrm>
            <a:off x="8610600" y="6492240"/>
            <a:ext cx="2743200" cy="365125"/>
          </a:xfrm>
        </p:spPr>
        <p:txBody>
          <a:bodyPr vert="horz" lIns="91440" tIns="45720" rIns="91440" bIns="45720" rtlCol="0" anchor="ctr">
            <a:normAutofit/>
          </a:bodyPr>
          <a:lstStyle/>
          <a:p>
            <a:pPr>
              <a:spcAft>
                <a:spcPts val="600"/>
              </a:spcAft>
            </a:pPr>
            <a:fld id="{AF3A9E09-1372-4915-B62F-D3AC7680CC12}" type="slidenum">
              <a:rPr lang="en-US" smtClean="0"/>
              <a:pPr>
                <a:spcAft>
                  <a:spcPts val="600"/>
                </a:spcAft>
              </a:pPr>
              <a:t>4</a:t>
            </a:fld>
            <a:endParaRPr lang="en-US"/>
          </a:p>
        </p:txBody>
      </p:sp>
    </p:spTree>
    <p:extLst>
      <p:ext uri="{BB962C8B-B14F-4D97-AF65-F5344CB8AC3E}">
        <p14:creationId xmlns:p14="http://schemas.microsoft.com/office/powerpoint/2010/main" val="145284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92500" lnSpcReduction="10000"/>
          </a:bodyPr>
          <a:lstStyle/>
          <a:p>
            <a:pPr algn="just"/>
            <a:r>
              <a:rPr lang="en-US" dirty="0"/>
              <a:t>We begin our study of the time value of money with some basic tools for visualizing the time pattern of cash flows. </a:t>
            </a:r>
          </a:p>
          <a:p>
            <a:pPr algn="just"/>
            <a:r>
              <a:rPr lang="en-US" dirty="0"/>
              <a:t>While timelines seem simple at first glance, they can be a tremendous help for more complicated problems.</a:t>
            </a:r>
          </a:p>
          <a:p>
            <a:pPr algn="just"/>
            <a:r>
              <a:rPr lang="en-US" dirty="0"/>
              <a:t>As a first step in visualizing cash flows, we can construct a </a:t>
            </a:r>
            <a:r>
              <a:rPr lang="en-US" b="1" dirty="0">
                <a:solidFill>
                  <a:schemeClr val="accent2">
                    <a:lumMod val="75000"/>
                  </a:schemeClr>
                </a:solidFill>
              </a:rPr>
              <a:t>timeline</a:t>
            </a:r>
            <a:r>
              <a:rPr lang="en-US" dirty="0"/>
              <a:t>, a linear representation of the timing of cash flows. </a:t>
            </a:r>
          </a:p>
          <a:p>
            <a:pPr algn="just"/>
            <a:r>
              <a:rPr lang="en-US" b="1" dirty="0"/>
              <a:t>A timeline identifies the timing and amount of a stream of cash flows—both cash received, and cash spent—along with the interest rate it earns</a:t>
            </a:r>
            <a:r>
              <a:rPr lang="en-US" dirty="0"/>
              <a:t>. </a:t>
            </a:r>
          </a:p>
          <a:p>
            <a:pPr algn="just"/>
            <a:r>
              <a:rPr lang="en-US" dirty="0"/>
              <a:t>Timelines are a </a:t>
            </a:r>
            <a:r>
              <a:rPr lang="en-US" b="1" dirty="0">
                <a:solidFill>
                  <a:schemeClr val="accent2">
                    <a:lumMod val="75000"/>
                  </a:schemeClr>
                </a:solidFill>
              </a:rPr>
              <a:t>critical first step </a:t>
            </a:r>
            <a:r>
              <a:rPr lang="en-US" dirty="0"/>
              <a:t>used by financial analysts to solve financial problems. </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3995189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6612" y="1690688"/>
            <a:ext cx="10515600" cy="4351338"/>
          </a:xfrm>
        </p:spPr>
        <p:txBody>
          <a:bodyPr>
            <a:normAutofit/>
          </a:bodyPr>
          <a:lstStyle/>
          <a:p>
            <a:pPr algn="just"/>
            <a:r>
              <a:rPr lang="en-US" dirty="0"/>
              <a:t>To illustrate how to construct a timeline, consider the following example, where we receive annual cash flows over the course of 4 years. </a:t>
            </a:r>
          </a:p>
          <a:p>
            <a:pPr algn="just"/>
            <a:r>
              <a:rPr lang="en-US" dirty="0"/>
              <a:t>The following timeline shows our cash inflows and outflows from time period 0 (the present) until the end of year 4:</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6</a:t>
            </a:fld>
            <a:endParaRPr lang="en-US" dirty="0"/>
          </a:p>
        </p:txBody>
      </p:sp>
      <p:pic>
        <p:nvPicPr>
          <p:cNvPr id="6" name="Picture 5">
            <a:extLst>
              <a:ext uri="{FF2B5EF4-FFF2-40B4-BE49-F238E27FC236}">
                <a16:creationId xmlns:a16="http://schemas.microsoft.com/office/drawing/2014/main" id="{A6917A3F-6140-034B-AB1E-C342487EBDF2}"/>
              </a:ext>
            </a:extLst>
          </p:cNvPr>
          <p:cNvPicPr>
            <a:picLocks noChangeAspect="1"/>
          </p:cNvPicPr>
          <p:nvPr/>
        </p:nvPicPr>
        <p:blipFill rotWithShape="1">
          <a:blip r:embed="rId3">
            <a:extLst>
              <a:ext uri="{28A0092B-C50C-407E-A947-70E740481C1C}">
                <a14:useLocalDpi xmlns:a14="http://schemas.microsoft.com/office/drawing/2010/main" val="0"/>
              </a:ext>
            </a:extLst>
          </a:blip>
          <a:srcRect l="20620" t="79829" r="45192" b="5827"/>
          <a:stretch/>
        </p:blipFill>
        <p:spPr>
          <a:xfrm>
            <a:off x="839788" y="3868614"/>
            <a:ext cx="10637104" cy="1840524"/>
          </a:xfrm>
          <a:prstGeom prst="rect">
            <a:avLst/>
          </a:prstGeom>
        </p:spPr>
      </p:pic>
    </p:spTree>
    <p:extLst>
      <p:ext uri="{BB962C8B-B14F-4D97-AF65-F5344CB8AC3E}">
        <p14:creationId xmlns:p14="http://schemas.microsoft.com/office/powerpoint/2010/main" val="1860987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92500" lnSpcReduction="20000"/>
          </a:bodyPr>
          <a:lstStyle/>
          <a:p>
            <a:pPr algn="just"/>
            <a:r>
              <a:rPr lang="en-US" dirty="0"/>
              <a:t>For our purposes, </a:t>
            </a:r>
            <a:r>
              <a:rPr lang="en-US" b="1" dirty="0">
                <a:solidFill>
                  <a:schemeClr val="accent2">
                    <a:lumMod val="75000"/>
                  </a:schemeClr>
                </a:solidFill>
              </a:rPr>
              <a:t>time periods are identified on the top of the timeline</a:t>
            </a:r>
            <a:r>
              <a:rPr lang="en-US" dirty="0"/>
              <a:t>, and in this example, the time periods are measured in years, which are indicated on the far left of the timeline. </a:t>
            </a:r>
          </a:p>
          <a:p>
            <a:pPr algn="just"/>
            <a:r>
              <a:rPr lang="en-US" dirty="0"/>
              <a:t>Thus, </a:t>
            </a:r>
            <a:r>
              <a:rPr lang="en-US" b="1" dirty="0">
                <a:solidFill>
                  <a:schemeClr val="accent2">
                    <a:lumMod val="75000"/>
                  </a:schemeClr>
                </a:solidFill>
              </a:rPr>
              <a:t>time period 0 </a:t>
            </a:r>
            <a:r>
              <a:rPr lang="en-US" dirty="0"/>
              <a:t>is both today and the beginning of the first year. </a:t>
            </a:r>
          </a:p>
          <a:p>
            <a:pPr algn="just"/>
            <a:r>
              <a:rPr lang="en-US" dirty="0"/>
              <a:t>The dollar amount of the cash flow received or spent at each time period is shown below the timeline.</a:t>
            </a:r>
          </a:p>
          <a:p>
            <a:pPr algn="just"/>
            <a:r>
              <a:rPr lang="en-US" b="1" dirty="0">
                <a:solidFill>
                  <a:schemeClr val="accent2">
                    <a:lumMod val="75000"/>
                  </a:schemeClr>
                </a:solidFill>
              </a:rPr>
              <a:t>Positive values </a:t>
            </a:r>
            <a:r>
              <a:rPr lang="en-US" dirty="0"/>
              <a:t>represent cash inflows. </a:t>
            </a:r>
          </a:p>
          <a:p>
            <a:pPr algn="just"/>
            <a:r>
              <a:rPr lang="en-US" b="1" dirty="0">
                <a:solidFill>
                  <a:schemeClr val="accent2">
                    <a:lumMod val="75000"/>
                  </a:schemeClr>
                </a:solidFill>
              </a:rPr>
              <a:t>Negative values </a:t>
            </a:r>
            <a:r>
              <a:rPr lang="en-US" dirty="0"/>
              <a:t>represent cash outflows. </a:t>
            </a:r>
          </a:p>
          <a:p>
            <a:pPr algn="just"/>
            <a:r>
              <a:rPr lang="en-US" dirty="0"/>
              <a:t>For example, in the timeline shown, a $100 cash outflow occurs today, or at time 0, followed by cash inflows of $30 and $20 at the end of years 1 and 2, a negative cash flow (a cash outflow) of $10 at the end of year 3, and finally a cash inflow of $50 at the end of year 4.</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Tree>
    <p:extLst>
      <p:ext uri="{BB962C8B-B14F-4D97-AF65-F5344CB8AC3E}">
        <p14:creationId xmlns:p14="http://schemas.microsoft.com/office/powerpoint/2010/main" val="3375379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41248" y="256032"/>
            <a:ext cx="10506456" cy="1014984"/>
          </a:xfrm>
        </p:spPr>
        <p:txBody>
          <a:bodyPr anchor="b">
            <a:normAutofit/>
          </a:bodyPr>
          <a:lstStyle/>
          <a:p>
            <a:r>
              <a:rPr lang="en-US" b="1"/>
              <a:t>Using Timelines to Visualize Cash Flows</a:t>
            </a:r>
            <a:endParaRPr lang="en-EG" b="1"/>
          </a:p>
        </p:txBody>
      </p:sp>
      <p:graphicFrame>
        <p:nvGraphicFramePr>
          <p:cNvPr id="6" name="Content Placeholder 2">
            <a:extLst>
              <a:ext uri="{FF2B5EF4-FFF2-40B4-BE49-F238E27FC236}">
                <a16:creationId xmlns:a16="http://schemas.microsoft.com/office/drawing/2014/main" id="{6811DF77-95DC-7E41-FD37-4E4AAE3B7DC8}"/>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873254" y="6356350"/>
            <a:ext cx="2477498"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8</a:t>
            </a:fld>
            <a:endParaRPr lang="en-US">
              <a:solidFill>
                <a:schemeClr val="tx1">
                  <a:lumMod val="50000"/>
                  <a:lumOff val="50000"/>
                </a:schemeClr>
              </a:solidFill>
            </a:endParaRPr>
          </a:p>
        </p:txBody>
      </p:sp>
    </p:spTree>
    <p:extLst>
      <p:ext uri="{BB962C8B-B14F-4D97-AF65-F5344CB8AC3E}">
        <p14:creationId xmlns:p14="http://schemas.microsoft.com/office/powerpoint/2010/main" val="3137544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dirty="0"/>
              <a:t>In this chapter and throughout the text, we will often refer to the </a:t>
            </a:r>
            <a:r>
              <a:rPr lang="en-US" b="1" dirty="0">
                <a:solidFill>
                  <a:schemeClr val="accent2">
                    <a:lumMod val="75000"/>
                  </a:schemeClr>
                </a:solidFill>
              </a:rPr>
              <a:t>idea of moving money through time. </a:t>
            </a:r>
          </a:p>
          <a:p>
            <a:pPr algn="just"/>
            <a:r>
              <a:rPr lang="en-US" dirty="0"/>
              <a:t>Most business investments involve investing money today. Then, in subsequent years, the investment produces cash that comes back to the business. </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9</a:t>
            </a:fld>
            <a:endParaRPr lang="en-US" dirty="0"/>
          </a:p>
        </p:txBody>
      </p:sp>
    </p:spTree>
    <p:extLst>
      <p:ext uri="{BB962C8B-B14F-4D97-AF65-F5344CB8AC3E}">
        <p14:creationId xmlns:p14="http://schemas.microsoft.com/office/powerpoint/2010/main" val="13974846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US" sz="4000" b="1" dirty="0"/>
              <a:t>Using Timelines to Visualize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lnSpcReduction="10000"/>
          </a:bodyPr>
          <a:lstStyle/>
          <a:p>
            <a:pPr algn="just"/>
            <a:r>
              <a:rPr lang="en-US" b="1" dirty="0"/>
              <a:t>To evaluate an investment, you need to </a:t>
            </a:r>
            <a:r>
              <a:rPr lang="en-US" b="1" dirty="0">
                <a:solidFill>
                  <a:schemeClr val="accent6">
                    <a:lumMod val="75000"/>
                  </a:schemeClr>
                </a:solidFill>
              </a:rPr>
              <a:t>compare the amount of money the investment requires today</a:t>
            </a:r>
            <a:r>
              <a:rPr lang="en-US" b="1" dirty="0"/>
              <a:t> with the </a:t>
            </a:r>
            <a:r>
              <a:rPr lang="en-US" b="1" dirty="0">
                <a:solidFill>
                  <a:schemeClr val="accent6">
                    <a:lumMod val="75000"/>
                  </a:schemeClr>
                </a:solidFill>
              </a:rPr>
              <a:t>amount of money the investment will return to you in the future</a:t>
            </a:r>
            <a:r>
              <a:rPr lang="en-US" b="1" dirty="0"/>
              <a:t> and </a:t>
            </a:r>
            <a:r>
              <a:rPr lang="en-US" b="1" dirty="0">
                <a:solidFill>
                  <a:schemeClr val="accent6">
                    <a:lumMod val="75000"/>
                  </a:schemeClr>
                </a:solidFill>
              </a:rPr>
              <a:t>adjust these numbers for the fact that a dollar today is worth more than a dollar in the future</a:t>
            </a:r>
            <a:r>
              <a:rPr lang="en-US" b="1" dirty="0"/>
              <a:t>.</a:t>
            </a:r>
          </a:p>
          <a:p>
            <a:pPr algn="just"/>
            <a:r>
              <a:rPr lang="en-US" dirty="0"/>
              <a:t>Timelines simplify solving time value of money problems, and they are not just for beginners; experienced financial analysts use them as well. </a:t>
            </a:r>
          </a:p>
          <a:p>
            <a:pPr algn="just"/>
            <a:r>
              <a:rPr lang="en-US" dirty="0"/>
              <a:t>In fact, the more complex the problem you’re trying to solve, the more valuable a timeline will be in terms of helping you visualize exactly what needs to be done.</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209949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7172" descr="Old wrinkled hands with some coins">
            <a:extLst>
              <a:ext uri="{FF2B5EF4-FFF2-40B4-BE49-F238E27FC236}">
                <a16:creationId xmlns:a16="http://schemas.microsoft.com/office/drawing/2014/main" id="{057DA0CA-52FD-9390-CF67-AB052D70AD6D}"/>
              </a:ext>
            </a:extLst>
          </p:cNvPr>
          <p:cNvPicPr>
            <a:picLocks noChangeAspect="1"/>
          </p:cNvPicPr>
          <p:nvPr/>
        </p:nvPicPr>
        <p:blipFill rotWithShape="1">
          <a:blip r:embed="rId2"/>
          <a:srcRect r="15627" b="-1"/>
          <a:stretch/>
        </p:blipFill>
        <p:spPr>
          <a:xfrm>
            <a:off x="5143500" y="0"/>
            <a:ext cx="7048500" cy="6857990"/>
          </a:xfrm>
          <a:prstGeom prst="rect">
            <a:avLst/>
          </a:prstGeom>
        </p:spPr>
      </p:pic>
      <p:sp>
        <p:nvSpPr>
          <p:cNvPr id="7170" name="Title 1">
            <a:extLst>
              <a:ext uri="{FF2B5EF4-FFF2-40B4-BE49-F238E27FC236}">
                <a16:creationId xmlns:a16="http://schemas.microsoft.com/office/drawing/2014/main" id="{9DF479BE-A36A-76A6-B782-B4726AD35B13}"/>
              </a:ext>
            </a:extLst>
          </p:cNvPr>
          <p:cNvSpPr>
            <a:spLocks noGrp="1" noChangeArrowheads="1"/>
          </p:cNvSpPr>
          <p:nvPr>
            <p:ph type="title"/>
          </p:nvPr>
        </p:nvSpPr>
        <p:spPr>
          <a:xfrm>
            <a:off x="371094" y="1161288"/>
            <a:ext cx="3438144" cy="1124712"/>
          </a:xfrm>
        </p:spPr>
        <p:txBody>
          <a:bodyPr anchor="b">
            <a:normAutofit/>
          </a:bodyPr>
          <a:lstStyle/>
          <a:p>
            <a:r>
              <a:rPr lang="en-GB" altLang="en-US" sz="2800"/>
              <a:t>The Time Value of Money</a:t>
            </a:r>
            <a:endParaRPr lang="ar-EG" altLang="en-US" sz="2800"/>
          </a:p>
        </p:txBody>
      </p:sp>
      <p:sp>
        <p:nvSpPr>
          <p:cNvPr id="7171" name="Content Placeholder 2">
            <a:extLst>
              <a:ext uri="{FF2B5EF4-FFF2-40B4-BE49-F238E27FC236}">
                <a16:creationId xmlns:a16="http://schemas.microsoft.com/office/drawing/2014/main" id="{885AFE50-D6C5-2901-E71D-7A06B36F2588}"/>
              </a:ext>
            </a:extLst>
          </p:cNvPr>
          <p:cNvSpPr>
            <a:spLocks noGrp="1" noChangeArrowheads="1"/>
          </p:cNvSpPr>
          <p:nvPr>
            <p:ph idx="1"/>
          </p:nvPr>
        </p:nvSpPr>
        <p:spPr>
          <a:xfrm>
            <a:off x="371094" y="2718054"/>
            <a:ext cx="4772406" cy="3207258"/>
          </a:xfrm>
        </p:spPr>
        <p:txBody>
          <a:bodyPr anchor="t">
            <a:noAutofit/>
          </a:bodyPr>
          <a:lstStyle/>
          <a:p>
            <a:r>
              <a:rPr lang="en-GB" altLang="en-US" sz="2400" dirty="0">
                <a:ea typeface="ヒラギノ角ゴ Pro W3" panose="020B0300000000000000" pitchFamily="34" charset="-128"/>
              </a:rPr>
              <a:t>The time value of money refers to the observation that it is better to receive money sooner than later.</a:t>
            </a:r>
          </a:p>
          <a:p>
            <a:r>
              <a:rPr lang="en-GB" altLang="en-US" sz="2400" dirty="0">
                <a:ea typeface="ヒラギノ角ゴ Pro W3" panose="020B0300000000000000" pitchFamily="34" charset="-128"/>
              </a:rPr>
              <a:t>Money that you have in hand today can be invested to earn a positive rate of return, producing more money tomorrow.</a:t>
            </a:r>
          </a:p>
          <a:p>
            <a:r>
              <a:rPr lang="en-GB" altLang="en-US" sz="2400" dirty="0">
                <a:ea typeface="ヒラギノ角ゴ Pro W3" panose="020B0300000000000000" pitchFamily="34" charset="-128"/>
              </a:rPr>
              <a:t>For that reason , a dollar today is worth more than a dollar in the future.</a:t>
            </a:r>
            <a:endParaRPr lang="ar-EG" altLang="en-US" sz="2400" dirty="0">
              <a:ea typeface="ヒラギノ角ゴ Pro W3" panose="020B0300000000000000" pitchFamily="34" charset="-128"/>
            </a:endParaRPr>
          </a:p>
        </p:txBody>
      </p:sp>
    </p:spTree>
  </p:cSld>
  <p:clrMapOvr>
    <a:masterClrMapping/>
  </p:clrMapOvr>
  <p:transition spd="slow" advTm="95177"/>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85000" lnSpcReduction="20000"/>
          </a:bodyPr>
          <a:lstStyle/>
          <a:p>
            <a:pPr algn="just"/>
            <a:r>
              <a:rPr lang="en-US" dirty="0"/>
              <a:t>Most of us encounter the concept of compound interest at an early age. </a:t>
            </a:r>
          </a:p>
          <a:p>
            <a:pPr algn="just"/>
            <a:r>
              <a:rPr lang="en-US" dirty="0"/>
              <a:t>Compound interest occurs when interest paid on the investment during the first period is added to the principal; then, during the second period, interest is earned on this new sum.</a:t>
            </a:r>
          </a:p>
          <a:p>
            <a:pPr algn="just"/>
            <a:r>
              <a:rPr lang="en-US" dirty="0"/>
              <a:t>For example, suppose we place $100 in a savings account that pays 6 percent interest, compounded annually. How will our savings grow? </a:t>
            </a:r>
          </a:p>
          <a:p>
            <a:pPr algn="just"/>
            <a:r>
              <a:rPr lang="en-US" dirty="0"/>
              <a:t>At the end of the first year we have earned 6 percent, or $6 on our initial deposit of $100, giving us a total of $106 in our savings account, thus,</a:t>
            </a:r>
          </a:p>
          <a:p>
            <a:pPr algn="just"/>
            <a:r>
              <a:rPr lang="en-US" b="1" dirty="0">
                <a:solidFill>
                  <a:schemeClr val="accent2">
                    <a:lumMod val="75000"/>
                  </a:schemeClr>
                </a:solidFill>
              </a:rPr>
              <a:t>Value at the end of year 1 = present value * (1 + interest rate)</a:t>
            </a:r>
          </a:p>
          <a:p>
            <a:pPr marL="0" indent="0" algn="just">
              <a:buNone/>
            </a:pPr>
            <a:r>
              <a:rPr lang="en-US" b="1" dirty="0">
                <a:solidFill>
                  <a:schemeClr val="accent2">
                    <a:lumMod val="75000"/>
                  </a:schemeClr>
                </a:solidFill>
              </a:rPr>
              <a:t>			           = $100(1 + 0.06)</a:t>
            </a:r>
          </a:p>
          <a:p>
            <a:pPr marL="0" indent="0">
              <a:buNone/>
            </a:pPr>
            <a:r>
              <a:rPr lang="en-US" b="1" dirty="0">
                <a:solidFill>
                  <a:schemeClr val="accent2">
                    <a:lumMod val="75000"/>
                  </a:schemeClr>
                </a:solidFill>
              </a:rPr>
              <a:t>			           = $100(1.06)</a:t>
            </a:r>
          </a:p>
          <a:p>
            <a:pPr marL="0" indent="0">
              <a:buNone/>
            </a:pPr>
            <a:r>
              <a:rPr lang="en-US" b="1" dirty="0">
                <a:solidFill>
                  <a:schemeClr val="accent2">
                    <a:lumMod val="75000"/>
                  </a:schemeClr>
                </a:solidFill>
              </a:rPr>
              <a:t>			            = $106</a:t>
            </a:r>
          </a:p>
          <a:p>
            <a:endParaRPr lang="en-US" dirty="0"/>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Tree>
    <p:extLst>
      <p:ext uri="{BB962C8B-B14F-4D97-AF65-F5344CB8AC3E}">
        <p14:creationId xmlns:p14="http://schemas.microsoft.com/office/powerpoint/2010/main" val="30693363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1" y="365125"/>
            <a:ext cx="5251316" cy="1807305"/>
          </a:xfrm>
        </p:spPr>
        <p:txBody>
          <a:bodyPr>
            <a:normAutofit/>
          </a:bodyPr>
          <a:lstStyle/>
          <a:p>
            <a:r>
              <a:rPr lang="en-EG" b="1"/>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663700"/>
            <a:ext cx="5003800" cy="4829175"/>
          </a:xfrm>
        </p:spPr>
        <p:txBody>
          <a:bodyPr>
            <a:normAutofit lnSpcReduction="10000"/>
          </a:bodyPr>
          <a:lstStyle/>
          <a:p>
            <a:r>
              <a:rPr lang="en-US" sz="2000" dirty="0"/>
              <a:t>Carrying these calculations one period further, we find that we now earn the 6 percent interest on a principal of $106, which means we earn $6.36 in interest during the second year.</a:t>
            </a:r>
          </a:p>
          <a:p>
            <a:r>
              <a:rPr lang="en-US" sz="2000" dirty="0"/>
              <a:t>Why do we earn more interest during the second year more than we did during the first?</a:t>
            </a:r>
          </a:p>
          <a:p>
            <a:r>
              <a:rPr lang="en-US" sz="2000" dirty="0"/>
              <a:t> Simply because we now earn interest on the sum of the original principal and the interest we earned in the first year. </a:t>
            </a:r>
          </a:p>
          <a:p>
            <a:r>
              <a:rPr lang="en-US" sz="2000" dirty="0"/>
              <a:t>In effect we are now earning interest on interest; this is the concept of compound interest. </a:t>
            </a:r>
          </a:p>
          <a:p>
            <a:pPr marL="0" indent="0">
              <a:buNone/>
            </a:pPr>
            <a:r>
              <a:rPr lang="en-US" sz="2000" b="1" dirty="0"/>
              <a:t>Value at the end of year 2 = $106 * (1.06)= $112.36</a:t>
            </a:r>
          </a:p>
          <a:p>
            <a:endParaRPr lang="en-US" sz="2000" dirty="0"/>
          </a:p>
          <a:p>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a:solidFill>
                  <a:srgbClr val="FFFFFF"/>
                </a:solidFill>
              </a:rPr>
              <a:pPr>
                <a:spcAft>
                  <a:spcPts val="600"/>
                </a:spcAft>
              </a:pPr>
              <a:t>13</a:t>
            </a:fld>
            <a:endParaRPr lang="en-US">
              <a:solidFill>
                <a:srgbClr val="FFFFFF"/>
              </a:solidFill>
            </a:endParaRPr>
          </a:p>
        </p:txBody>
      </p:sp>
      <p:pic>
        <p:nvPicPr>
          <p:cNvPr id="6" name="Picture 5" descr="Calculator and folders">
            <a:extLst>
              <a:ext uri="{FF2B5EF4-FFF2-40B4-BE49-F238E27FC236}">
                <a16:creationId xmlns:a16="http://schemas.microsoft.com/office/drawing/2014/main" id="{B0FE95B0-D290-0CFC-C7A8-B72808D5FF19}"/>
              </a:ext>
            </a:extLst>
          </p:cNvPr>
          <p:cNvPicPr>
            <a:picLocks noChangeAspect="1"/>
          </p:cNvPicPr>
          <p:nvPr/>
        </p:nvPicPr>
        <p:blipFill rotWithShape="1">
          <a:blip r:embed="rId3"/>
          <a:srcRect l="9551" r="3089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4274551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08638" y="386930"/>
            <a:ext cx="9236700" cy="1188950"/>
          </a:xfrm>
        </p:spPr>
        <p:txBody>
          <a:bodyPr anchor="b">
            <a:normAutofit/>
          </a:bodyPr>
          <a:lstStyle/>
          <a:p>
            <a:r>
              <a:rPr lang="en-EG" sz="5400" b="1"/>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793660" y="2599509"/>
            <a:ext cx="10143668" cy="3435531"/>
          </a:xfrm>
        </p:spPr>
        <p:txBody>
          <a:bodyPr anchor="ctr">
            <a:normAutofit/>
          </a:bodyPr>
          <a:lstStyle/>
          <a:p>
            <a:r>
              <a:rPr lang="en-US" sz="1700"/>
              <a:t>Looking back, we can see that the future value at the end of year 1, or $106, is actually equal to the present value times (1 + r), or $100(1 + 0.06). </a:t>
            </a:r>
          </a:p>
          <a:p>
            <a:r>
              <a:rPr lang="en-US" sz="1700"/>
              <a:t>Moving forward to year 2 we find,</a:t>
            </a:r>
          </a:p>
          <a:p>
            <a:r>
              <a:rPr lang="en-US" sz="1700"/>
              <a:t>Value at the end of year 2 = present value * (1 + r) * (1 + r) = present value * (1 + r)</a:t>
            </a:r>
            <a:r>
              <a:rPr lang="en-US" sz="1700" baseline="30000"/>
              <a:t>2</a:t>
            </a:r>
            <a:endParaRPr lang="en-US" sz="1700"/>
          </a:p>
          <a:p>
            <a:r>
              <a:rPr lang="en-US" sz="1700"/>
              <a:t>Carrying this forward into the third year, we find that we enter the year with $112.36 and we earn 6 percent, or $6.74 in interest, giving us a total of $119.10 in our savings account.</a:t>
            </a:r>
          </a:p>
          <a:p>
            <a:r>
              <a:rPr lang="en-US" sz="1700"/>
              <a:t>This can be expressed as Value at the end of year 3 = present value * (1 + r) * (1 + r) * (1 + r) = present value * (1 + r)</a:t>
            </a:r>
            <a:r>
              <a:rPr lang="en-US" sz="1700" baseline="30000"/>
              <a:t>3</a:t>
            </a:r>
            <a:endParaRPr lang="en-US" sz="1700"/>
          </a:p>
          <a:p>
            <a:r>
              <a:rPr lang="en-US" sz="1700"/>
              <a:t>By now a pattern is becoming apparent. We can generalize this formula to illustrate the future value of our investment if it is compounded annually at a rate of r for n years to be</a:t>
            </a:r>
          </a:p>
          <a:p>
            <a:pPr marL="0" indent="0">
              <a:buNone/>
            </a:pPr>
            <a:r>
              <a:rPr lang="en-US" sz="1700" b="1"/>
              <a:t>Future value = present value * (1 + r)</a:t>
            </a:r>
            <a:r>
              <a:rPr lang="en-US" sz="1700" b="1" baseline="30000"/>
              <a:t>n</a:t>
            </a:r>
            <a:endParaRPr lang="en-US" sz="1700" b="1"/>
          </a:p>
          <a:p>
            <a:endParaRPr lang="en-EG" sz="170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6492240"/>
            <a:ext cx="2743200" cy="365125"/>
          </a:xfrm>
        </p:spPr>
        <p:txBody>
          <a:bodyPr>
            <a:normAutofit/>
          </a:bodyPr>
          <a:lstStyle/>
          <a:p>
            <a:pPr>
              <a:spcAft>
                <a:spcPts val="600"/>
              </a:spcAft>
            </a:pPr>
            <a:fld id="{AF3A9E09-1372-4915-B62F-D3AC7680CC12}" type="slidenum">
              <a:rPr lang="en-US" smtClean="0"/>
              <a:pPr>
                <a:spcAft>
                  <a:spcPts val="600"/>
                </a:spcAft>
              </a:pPr>
              <a:t>14</a:t>
            </a:fld>
            <a:endParaRPr lang="en-US"/>
          </a:p>
        </p:txBody>
      </p:sp>
    </p:spTree>
    <p:extLst>
      <p:ext uri="{BB962C8B-B14F-4D97-AF65-F5344CB8AC3E}">
        <p14:creationId xmlns:p14="http://schemas.microsoft.com/office/powerpoint/2010/main" val="3907909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5297762" y="329184"/>
            <a:ext cx="6251110" cy="1783080"/>
          </a:xfrm>
        </p:spPr>
        <p:txBody>
          <a:bodyPr anchor="b">
            <a:normAutofit/>
          </a:bodyPr>
          <a:lstStyle/>
          <a:p>
            <a:r>
              <a:rPr lang="en-EG" sz="5400" b="1"/>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5297762" y="2706624"/>
            <a:ext cx="6251110" cy="3483864"/>
          </a:xfrm>
        </p:spPr>
        <p:txBody>
          <a:bodyPr>
            <a:normAutofit/>
          </a:bodyPr>
          <a:lstStyle/>
          <a:p>
            <a:r>
              <a:rPr lang="en-US" sz="2000"/>
              <a:t>Letting FV</a:t>
            </a:r>
            <a:r>
              <a:rPr lang="en-US" sz="2000" baseline="-25000"/>
              <a:t>n</a:t>
            </a:r>
            <a:r>
              <a:rPr lang="en-US" sz="2000"/>
              <a:t> stand for the future value at the end of n periods and PV stand for the present value, we can rewrite this equation as</a:t>
            </a:r>
          </a:p>
          <a:p>
            <a:r>
              <a:rPr lang="en-US" sz="2000"/>
              <a:t>FV</a:t>
            </a:r>
            <a:r>
              <a:rPr lang="en-US" sz="2000" baseline="-25000"/>
              <a:t>n</a:t>
            </a:r>
            <a:r>
              <a:rPr lang="en-US" sz="2000"/>
              <a:t> = PV(1 + r)</a:t>
            </a:r>
            <a:r>
              <a:rPr lang="en-US" sz="2000" baseline="30000"/>
              <a:t>n</a:t>
            </a:r>
            <a:r>
              <a:rPr lang="en-US" sz="2000"/>
              <a:t> </a:t>
            </a:r>
          </a:p>
          <a:p>
            <a:r>
              <a:rPr lang="en-US" sz="2000"/>
              <a:t>We also refer to (1 + r)n as the future value factor. </a:t>
            </a:r>
          </a:p>
          <a:p>
            <a:r>
              <a:rPr lang="en-US" sz="2000"/>
              <a:t>Thus, to find the future value of a dollar amount, all you need to do is multiply that dollar amount times the appropriate future value factor,</a:t>
            </a:r>
          </a:p>
          <a:p>
            <a:pPr marL="0" indent="0">
              <a:buNone/>
            </a:pPr>
            <a:r>
              <a:rPr lang="en-US" sz="2000" b="1"/>
              <a:t>Future value = present value * (future value factor)</a:t>
            </a:r>
          </a:p>
          <a:p>
            <a:r>
              <a:rPr lang="en-US" sz="2000"/>
              <a:t>where future value factor = (1 + r)</a:t>
            </a:r>
            <a:r>
              <a:rPr lang="en-US" sz="2000" baseline="30000"/>
              <a:t>n.</a:t>
            </a:r>
          </a:p>
          <a:p>
            <a:endParaRPr lang="en-EG" sz="200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10052978" y="6356350"/>
            <a:ext cx="1300821" cy="365125"/>
          </a:xfrm>
        </p:spPr>
        <p:txBody>
          <a:bodyPr>
            <a:normAutofit/>
          </a:bodyPr>
          <a:lstStyle/>
          <a:p>
            <a:pPr>
              <a:spcAft>
                <a:spcPts val="600"/>
              </a:spcAft>
            </a:pPr>
            <a:fld id="{AF3A9E09-1372-4915-B62F-D3AC7680CC12}" type="slidenum">
              <a:rPr lang="en-US" smtClean="0"/>
              <a:pPr>
                <a:spcAft>
                  <a:spcPts val="600"/>
                </a:spcAft>
              </a:pPr>
              <a:t>15</a:t>
            </a:fld>
            <a:endParaRPr lang="en-US"/>
          </a:p>
        </p:txBody>
      </p:sp>
      <p:pic>
        <p:nvPicPr>
          <p:cNvPr id="6" name="Picture 5" descr="Many question marks on black background">
            <a:extLst>
              <a:ext uri="{FF2B5EF4-FFF2-40B4-BE49-F238E27FC236}">
                <a16:creationId xmlns:a16="http://schemas.microsoft.com/office/drawing/2014/main" id="{487CDB95-AE1C-8CBC-C9E3-16ABF17DA966}"/>
              </a:ext>
            </a:extLst>
          </p:cNvPr>
          <p:cNvPicPr>
            <a:picLocks noChangeAspect="1"/>
          </p:cNvPicPr>
          <p:nvPr/>
        </p:nvPicPr>
        <p:blipFill rotWithShape="1">
          <a:blip r:embed="rId3"/>
          <a:srcRect l="58573" r="2" b="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2725792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Compound Interest</a:t>
            </a:r>
          </a:p>
        </p:txBody>
      </p:sp>
      <p:graphicFrame>
        <p:nvGraphicFramePr>
          <p:cNvPr id="6" name="Content Placeholder 2">
            <a:extLst>
              <a:ext uri="{FF2B5EF4-FFF2-40B4-BE49-F238E27FC236}">
                <a16:creationId xmlns:a16="http://schemas.microsoft.com/office/drawing/2014/main" id="{04A7B0D3-244A-47CF-B55F-258C52D0E284}"/>
              </a:ext>
            </a:extLst>
          </p:cNvPr>
          <p:cNvGraphicFramePr>
            <a:graphicFrameLocks noGrp="1"/>
          </p:cNvGraphicFramePr>
          <p:nvPr>
            <p:ph idx="1"/>
          </p:nvPr>
        </p:nvGraphicFramePr>
        <p:xfrm>
          <a:off x="838200" y="160070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31565472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8DFB4ED-05B4-B541-80FF-5B212CC675E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17991" t="56226" r="29258" b="3124"/>
          <a:stretch/>
        </p:blipFill>
        <p:spPr>
          <a:xfrm>
            <a:off x="689546" y="719529"/>
            <a:ext cx="10664253" cy="4886792"/>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757905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sz="3600" dirty="0"/>
              <a:t>Figure 5-1 illustrates how this investment of $100 would continue to grow for the first 20 years at a compound interest rate of 6 percent. </a:t>
            </a:r>
          </a:p>
          <a:p>
            <a:pPr algn="just"/>
            <a:r>
              <a:rPr lang="en-US" sz="3600" dirty="0"/>
              <a:t>Notice how the amount of interest earned annually increases each year. </a:t>
            </a:r>
          </a:p>
          <a:p>
            <a:pPr algn="just"/>
            <a:endParaRPr lang="en-US" sz="3600" dirty="0"/>
          </a:p>
          <a:p>
            <a:pPr algn="just"/>
            <a:endParaRPr lang="en-US" sz="3600" dirty="0"/>
          </a:p>
          <a:p>
            <a:pPr algn="just"/>
            <a:endParaRPr lang="en-EG" sz="36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18</a:t>
            </a:fld>
            <a:endParaRPr lang="en-US" dirty="0"/>
          </a:p>
        </p:txBody>
      </p:sp>
    </p:spTree>
    <p:extLst>
      <p:ext uri="{BB962C8B-B14F-4D97-AF65-F5344CB8AC3E}">
        <p14:creationId xmlns:p14="http://schemas.microsoft.com/office/powerpoint/2010/main" val="1827522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Compound Interest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algn="just"/>
            <a:r>
              <a:rPr lang="en-US" sz="3200" dirty="0"/>
              <a:t>Again, the reason is that each year interest is received on the sum of the original investment plus any interest earned in the past. </a:t>
            </a:r>
          </a:p>
          <a:p>
            <a:pPr algn="just"/>
            <a:r>
              <a:rPr lang="en-US" sz="3200" dirty="0"/>
              <a:t>The situation in which </a:t>
            </a:r>
            <a:r>
              <a:rPr lang="en-US" sz="3200" b="1" dirty="0">
                <a:solidFill>
                  <a:schemeClr val="accent2">
                    <a:lumMod val="75000"/>
                  </a:schemeClr>
                </a:solidFill>
              </a:rPr>
              <a:t>interest is earned on interest that was earned in the past is referred to as compound interest</a:t>
            </a:r>
            <a:r>
              <a:rPr lang="en-US" sz="3200" dirty="0"/>
              <a:t>. </a:t>
            </a:r>
          </a:p>
          <a:p>
            <a:pPr algn="just"/>
            <a:r>
              <a:rPr lang="en-US" sz="3200" dirty="0"/>
              <a:t>If you only earned interest on your initial investment, it would be referred to </a:t>
            </a:r>
            <a:r>
              <a:rPr lang="en-US" sz="3200" b="1" dirty="0">
                <a:solidFill>
                  <a:schemeClr val="accent2">
                    <a:lumMod val="75000"/>
                  </a:schemeClr>
                </a:solidFill>
              </a:rPr>
              <a:t>as simple interest.</a:t>
            </a:r>
          </a:p>
          <a:p>
            <a:pPr algn="just"/>
            <a:endParaRPr lang="en-US" sz="3200" dirty="0"/>
          </a:p>
          <a:p>
            <a:pPr algn="just"/>
            <a:endParaRPr lang="en-US" sz="3200" dirty="0"/>
          </a:p>
          <a:p>
            <a:pPr algn="just"/>
            <a:endParaRPr lang="en-EG" sz="32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3655103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77A70998-1A3A-C444-92B9-239EAAD0C12E}"/>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9067" t="17643" r="30550" b="44463"/>
          <a:stretch/>
        </p:blipFill>
        <p:spPr>
          <a:xfrm>
            <a:off x="914398" y="659567"/>
            <a:ext cx="10553077" cy="5321508"/>
          </a:xfrm>
        </p:spPr>
      </p:pic>
      <p:sp>
        <p:nvSpPr>
          <p:cNvPr id="7" name="Slide Number Placeholder 6">
            <a:extLst>
              <a:ext uri="{FF2B5EF4-FFF2-40B4-BE49-F238E27FC236}">
                <a16:creationId xmlns:a16="http://schemas.microsoft.com/office/drawing/2014/main" id="{27388087-D310-F247-8F76-FEA571F238D8}"/>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22111300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03526"/>
            <a:ext cx="10515600" cy="1325563"/>
          </a:xfrm>
        </p:spPr>
        <p:txBody>
          <a:bodyPr>
            <a:normAutofit/>
          </a:bodyPr>
          <a:lstStyle/>
          <a:p>
            <a:r>
              <a:rPr lang="en-EG" sz="4000" dirty="0"/>
              <a:t>Future Value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825625"/>
            <a:ext cx="7166113" cy="4351338"/>
          </a:xfrm>
        </p:spPr>
        <p:txBody>
          <a:bodyPr anchor="ctr">
            <a:normAutofit lnSpcReduction="10000"/>
          </a:bodyPr>
          <a:lstStyle/>
          <a:p>
            <a:r>
              <a:rPr lang="en-US" sz="2400" dirty="0"/>
              <a:t>When we examine the relationship between the number of years an initial investment is compounded for and its future value, as shown graphically in Figure 5-2, we see that we can </a:t>
            </a:r>
            <a:r>
              <a:rPr lang="en-US" sz="2400" b="1" dirty="0">
                <a:solidFill>
                  <a:schemeClr val="accent6">
                    <a:lumMod val="75000"/>
                  </a:schemeClr>
                </a:solidFill>
              </a:rPr>
              <a:t>increase the future value of an investment by either </a:t>
            </a:r>
          </a:p>
          <a:p>
            <a:pPr lvl="1"/>
            <a:r>
              <a:rPr lang="en-US" dirty="0">
                <a:solidFill>
                  <a:schemeClr val="accent5">
                    <a:lumMod val="75000"/>
                  </a:schemeClr>
                </a:solidFill>
              </a:rPr>
              <a:t>Increasing the number of years for which we let it compound or </a:t>
            </a:r>
          </a:p>
          <a:p>
            <a:pPr lvl="1"/>
            <a:r>
              <a:rPr lang="en-US" dirty="0">
                <a:solidFill>
                  <a:schemeClr val="accent5">
                    <a:lumMod val="75000"/>
                  </a:schemeClr>
                </a:solidFill>
              </a:rPr>
              <a:t>Compounding it at a higher interest rate. </a:t>
            </a:r>
          </a:p>
          <a:p>
            <a:r>
              <a:rPr lang="en-US" sz="2400" dirty="0"/>
              <a:t>We can also see this from equation (5-1) because an increase in either r or n while the present value is held constant results in an increase in the future value.</a:t>
            </a:r>
          </a:p>
          <a:p>
            <a:endParaRPr lang="en-EG" sz="2400" dirty="0">
              <a:solidFill>
                <a:schemeClr val="tx1"/>
              </a:solidFill>
            </a:endParaRP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normAutofit/>
          </a:bodyPr>
          <a:lstStyle/>
          <a:p>
            <a:pPr>
              <a:spcAft>
                <a:spcPts val="600"/>
              </a:spcAft>
            </a:pPr>
            <a:fld id="{AF3A9E09-1372-4915-B62F-D3AC7680CC12}" type="slidenum">
              <a:rPr lang="en-US" smtClean="0"/>
              <a:pPr>
                <a:spcAft>
                  <a:spcPts val="600"/>
                </a:spcAft>
              </a:pPr>
              <a:t>21</a:t>
            </a:fld>
            <a:endParaRPr lang="en-US"/>
          </a:p>
        </p:txBody>
      </p:sp>
      <p:pic>
        <p:nvPicPr>
          <p:cNvPr id="8" name="Graphic 7" descr="Financial">
            <a:extLst>
              <a:ext uri="{FF2B5EF4-FFF2-40B4-BE49-F238E27FC236}">
                <a16:creationId xmlns:a16="http://schemas.microsoft.com/office/drawing/2014/main" id="{0ACD9935-4D23-FC77-1D43-743854E38D1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1409212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A3B7E13-46EC-5945-A865-FDE41B37BAED}"/>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31555" t="53125" r="29905" b="4502"/>
          <a:stretch/>
        </p:blipFill>
        <p:spPr>
          <a:xfrm>
            <a:off x="629588" y="569626"/>
            <a:ext cx="10897848" cy="509665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18720905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Questions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768626" y="1597025"/>
            <a:ext cx="10515600" cy="4351338"/>
          </a:xfrm>
        </p:spPr>
        <p:txBody>
          <a:bodyPr>
            <a:normAutofit fontScale="92500" lnSpcReduction="10000"/>
          </a:bodyPr>
          <a:lstStyle/>
          <a:p>
            <a:pPr marL="742950" indent="-742950" algn="just">
              <a:buAutoNum type="arabicPeriod"/>
            </a:pPr>
            <a:r>
              <a:rPr lang="en-US" sz="3600" dirty="0"/>
              <a:t>The time value of money is the opportunity cost of passing up the earning potential of a dollar today.</a:t>
            </a:r>
          </a:p>
          <a:p>
            <a:pPr marL="0" indent="0" algn="just">
              <a:buNone/>
            </a:pPr>
            <a:endParaRPr lang="en-EG" sz="3600" dirty="0"/>
          </a:p>
          <a:p>
            <a:pPr marL="0" indent="0" algn="just">
              <a:buNone/>
            </a:pPr>
            <a:r>
              <a:rPr lang="en-US" sz="3600" dirty="0"/>
              <a:t>2. A timeline identifies the timing and amount of a stream of cash flows, along with the interest rate it earns.</a:t>
            </a:r>
          </a:p>
          <a:p>
            <a:pPr marL="0" indent="0" algn="just">
              <a:buNone/>
            </a:pPr>
            <a:r>
              <a:rPr lang="en-US" sz="3600" dirty="0"/>
              <a:t> </a:t>
            </a:r>
            <a:endParaRPr lang="en-EG" sz="3600" dirty="0"/>
          </a:p>
          <a:p>
            <a:pPr marL="0" indent="0" algn="just">
              <a:buNone/>
            </a:pPr>
            <a:r>
              <a:rPr lang="en-US" sz="3600" dirty="0"/>
              <a:t>3.  If you only earned interest on your initial investment, and not on previously earned interest, it would be called simple interest. </a:t>
            </a:r>
            <a:endParaRPr lang="en-EG" sz="3600" dirty="0"/>
          </a:p>
          <a:p>
            <a:pPr algn="just"/>
            <a:endParaRPr lang="en-EG" sz="36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133478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Questions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531662"/>
            <a:ext cx="10515600" cy="4351338"/>
          </a:xfrm>
        </p:spPr>
        <p:txBody>
          <a:bodyPr>
            <a:normAutofit fontScale="92500"/>
          </a:bodyPr>
          <a:lstStyle/>
          <a:p>
            <a:pPr marL="0" indent="0" algn="just">
              <a:buNone/>
            </a:pPr>
            <a:r>
              <a:rPr lang="en-US" dirty="0"/>
              <a:t>4. An investment earning simple interest is preferred over an investment earning compound interest because the simplicity adds value. </a:t>
            </a:r>
          </a:p>
          <a:p>
            <a:pPr marL="0" indent="0" algn="just">
              <a:buNone/>
            </a:pPr>
            <a:endParaRPr lang="en-US" dirty="0"/>
          </a:p>
          <a:p>
            <a:pPr marL="0" indent="0" algn="just">
              <a:buNone/>
            </a:pPr>
            <a:r>
              <a:rPr lang="en-US" dirty="0"/>
              <a:t>5. $10,000 invested at 10% per year for 5 years earns interest equal to $6,105.10; therefore, $10,000 invested at 10% per year for 10 years will earn interest equal to $12,210.20 (2 times $6,105.10). </a:t>
            </a:r>
          </a:p>
          <a:p>
            <a:pPr marL="0" indent="0" algn="just">
              <a:buNone/>
            </a:pPr>
            <a:endParaRPr lang="en-EG" dirty="0"/>
          </a:p>
          <a:p>
            <a:pPr marL="0" indent="0" algn="just">
              <a:buNone/>
            </a:pPr>
            <a:r>
              <a:rPr lang="en-US" dirty="0"/>
              <a:t>6.  Tim has $100 in a bank account paying 2% interest per year. At the end of 5 years, Tim's bank account balance will be $110 if interest is not compounded but will be greater than $110 if interest is compounded.</a:t>
            </a:r>
            <a:endParaRPr lang="en-EG" dirty="0"/>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41179246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Answer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a:bodyPr>
          <a:lstStyle/>
          <a:p>
            <a:pPr marL="0" indent="0" algn="just">
              <a:buNone/>
            </a:pPr>
            <a:r>
              <a:rPr lang="en-EG" dirty="0"/>
              <a:t>1. True</a:t>
            </a:r>
          </a:p>
          <a:p>
            <a:pPr marL="0" indent="0" algn="just">
              <a:buNone/>
            </a:pPr>
            <a:r>
              <a:rPr lang="en-EG" dirty="0"/>
              <a:t>2. True</a:t>
            </a:r>
          </a:p>
          <a:p>
            <a:pPr marL="0" indent="0" algn="just">
              <a:buNone/>
            </a:pPr>
            <a:r>
              <a:rPr lang="en-EG" dirty="0"/>
              <a:t>3. True</a:t>
            </a:r>
          </a:p>
          <a:p>
            <a:pPr marL="0" indent="0" algn="just">
              <a:buNone/>
            </a:pPr>
            <a:r>
              <a:rPr lang="en-EG" dirty="0"/>
              <a:t>4. False</a:t>
            </a:r>
          </a:p>
          <a:p>
            <a:pPr marL="0" indent="0" algn="just">
              <a:buNone/>
            </a:pPr>
            <a:r>
              <a:rPr lang="en-EG" dirty="0"/>
              <a:t>5. False</a:t>
            </a:r>
          </a:p>
          <a:p>
            <a:pPr marL="0" indent="0" algn="just">
              <a:buNone/>
            </a:pPr>
            <a:r>
              <a:rPr lang="en-EG" dirty="0"/>
              <a:t>6. true</a:t>
            </a: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13395600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Present Value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690688"/>
            <a:ext cx="10515600" cy="4351338"/>
          </a:xfrm>
        </p:spPr>
        <p:txBody>
          <a:bodyPr>
            <a:normAutofit/>
          </a:bodyPr>
          <a:lstStyle/>
          <a:p>
            <a:pPr algn="just"/>
            <a:r>
              <a:rPr lang="en-US" sz="3600" dirty="0"/>
              <a:t>We are now going to look at the reverse question: </a:t>
            </a:r>
            <a:r>
              <a:rPr lang="en-US" sz="3600" b="1" dirty="0">
                <a:solidFill>
                  <a:schemeClr val="accent2">
                    <a:lumMod val="75000"/>
                  </a:schemeClr>
                </a:solidFill>
              </a:rPr>
              <a:t>What is the value in today’s dollars of a sum of money to be received in the future</a:t>
            </a:r>
            <a:r>
              <a:rPr lang="en-US" sz="3600" dirty="0"/>
              <a:t>?.</a:t>
            </a:r>
          </a:p>
          <a:p>
            <a:pPr algn="just"/>
            <a:r>
              <a:rPr lang="en-US" sz="3600" dirty="0"/>
              <a:t> In this case we are moving future money back to the present. </a:t>
            </a:r>
          </a:p>
          <a:p>
            <a:pPr algn="just"/>
            <a:r>
              <a:rPr lang="en-US" sz="3600" dirty="0"/>
              <a:t>We will determine the present value of a lump sum, which in simple terms is the </a:t>
            </a:r>
            <a:r>
              <a:rPr lang="en-US" sz="3600" dirty="0">
                <a:solidFill>
                  <a:schemeClr val="accent2">
                    <a:lumMod val="75000"/>
                  </a:schemeClr>
                </a:solidFill>
              </a:rPr>
              <a:t>current value of a future payment</a:t>
            </a:r>
            <a:r>
              <a:rPr lang="en-US" sz="3600" dirty="0"/>
              <a:t>. </a:t>
            </a:r>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19108488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Present Value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838200" y="1690688"/>
            <a:ext cx="10515600" cy="4351338"/>
          </a:xfrm>
        </p:spPr>
        <p:txBody>
          <a:bodyPr>
            <a:normAutofit/>
          </a:bodyPr>
          <a:lstStyle/>
          <a:p>
            <a:pPr algn="just"/>
            <a:r>
              <a:rPr lang="en-US" sz="3600" dirty="0"/>
              <a:t>In fact, we will be doing nothing other than </a:t>
            </a:r>
            <a:r>
              <a:rPr lang="en-US" sz="3600" b="1" dirty="0">
                <a:solidFill>
                  <a:schemeClr val="accent2">
                    <a:lumMod val="75000"/>
                  </a:schemeClr>
                </a:solidFill>
              </a:rPr>
              <a:t>inverse compounding (discounting)</a:t>
            </a:r>
            <a:r>
              <a:rPr lang="en-US" sz="3600" dirty="0"/>
              <a:t>. </a:t>
            </a:r>
          </a:p>
          <a:p>
            <a:pPr algn="just"/>
            <a:r>
              <a:rPr lang="en-US" sz="3600" dirty="0"/>
              <a:t>In compounding, we talked about the compound interest rate and the initial investment.</a:t>
            </a:r>
          </a:p>
          <a:p>
            <a:pPr algn="just"/>
            <a:r>
              <a:rPr lang="en-US" sz="3600" dirty="0"/>
              <a:t> In determining the present value, we will talk about the discount rate and present value of future cash flows. </a:t>
            </a:r>
            <a:endParaRPr lang="en-EG" sz="36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891033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Present Value</a:t>
            </a:r>
          </a:p>
        </p:txBody>
      </p:sp>
      <p:pic>
        <p:nvPicPr>
          <p:cNvPr id="6" name="Content Placeholder 5">
            <a:extLst>
              <a:ext uri="{FF2B5EF4-FFF2-40B4-BE49-F238E27FC236}">
                <a16:creationId xmlns:a16="http://schemas.microsoft.com/office/drawing/2014/main" id="{DD1B8F3B-DDA9-F34B-A037-D111DC778C19}"/>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26490" t="74628" r="50726" b="14990"/>
          <a:stretch/>
        </p:blipFill>
        <p:spPr>
          <a:xfrm>
            <a:off x="2111829" y="4562662"/>
            <a:ext cx="7489371" cy="1588966"/>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28</a:t>
            </a:fld>
            <a:endParaRPr lang="en-US" dirty="0"/>
          </a:p>
        </p:txBody>
      </p:sp>
      <p:pic>
        <p:nvPicPr>
          <p:cNvPr id="7" name="Content Placeholder 5">
            <a:extLst>
              <a:ext uri="{FF2B5EF4-FFF2-40B4-BE49-F238E27FC236}">
                <a16:creationId xmlns:a16="http://schemas.microsoft.com/office/drawing/2014/main" id="{BF2D1290-AB42-7343-8F2D-4E357F9D2BB9}"/>
              </a:ext>
            </a:extLst>
          </p:cNvPr>
          <p:cNvPicPr>
            <a:picLocks noChangeAspect="1"/>
          </p:cNvPicPr>
          <p:nvPr/>
        </p:nvPicPr>
        <p:blipFill rotWithShape="1">
          <a:blip r:embed="rId3">
            <a:extLst>
              <a:ext uri="{28A0092B-C50C-407E-A947-70E740481C1C}">
                <a14:useLocalDpi xmlns:a14="http://schemas.microsoft.com/office/drawing/2010/main" val="0"/>
              </a:ext>
            </a:extLst>
          </a:blip>
          <a:srcRect l="25437" t="54614" r="46136" b="32417"/>
          <a:stretch/>
        </p:blipFill>
        <p:spPr>
          <a:xfrm>
            <a:off x="1219199" y="1690688"/>
            <a:ext cx="9165771" cy="1462340"/>
          </a:xfrm>
          <a:prstGeom prst="rect">
            <a:avLst/>
          </a:prstGeom>
        </p:spPr>
      </p:pic>
      <p:sp>
        <p:nvSpPr>
          <p:cNvPr id="8" name="Rectangle 7">
            <a:extLst>
              <a:ext uri="{FF2B5EF4-FFF2-40B4-BE49-F238E27FC236}">
                <a16:creationId xmlns:a16="http://schemas.microsoft.com/office/drawing/2014/main" id="{E3EB6C15-71A0-CD4F-909C-73F7B56B8EBB}"/>
              </a:ext>
            </a:extLst>
          </p:cNvPr>
          <p:cNvSpPr/>
          <p:nvPr/>
        </p:nvSpPr>
        <p:spPr>
          <a:xfrm>
            <a:off x="838200" y="3357750"/>
            <a:ext cx="10287000" cy="1200329"/>
          </a:xfrm>
          <a:prstGeom prst="rect">
            <a:avLst/>
          </a:prstGeom>
        </p:spPr>
        <p:txBody>
          <a:bodyPr wrap="square">
            <a:spAutoFit/>
          </a:bodyPr>
          <a:lstStyle/>
          <a:p>
            <a:pPr algn="just"/>
            <a:r>
              <a:rPr lang="en-US" sz="2400" dirty="0">
                <a:solidFill>
                  <a:schemeClr val="bg1"/>
                </a:solidFill>
                <a:latin typeface="Times" pitchFamily="2" charset="0"/>
              </a:rPr>
              <a:t>The term in the brackets is referred to as the present value factor. Thus, to find the present value of a future dollar amount, all you need to do is multiply that future dollar amount times the appropriate present value factor:</a:t>
            </a:r>
            <a:endParaRPr lang="en-US" sz="2400" dirty="0">
              <a:solidFill>
                <a:schemeClr val="bg1"/>
              </a:solidFill>
              <a:effectLst/>
              <a:latin typeface="Times" pitchFamily="2" charset="0"/>
            </a:endParaRPr>
          </a:p>
        </p:txBody>
      </p:sp>
    </p:spTree>
    <p:extLst>
      <p:ext uri="{BB962C8B-B14F-4D97-AF65-F5344CB8AC3E}">
        <p14:creationId xmlns:p14="http://schemas.microsoft.com/office/powerpoint/2010/main" val="36932981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1FE41788-4CF6-FE49-938D-A8D3C3DE1203}"/>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0598" t="40723" r="23015" b="17248"/>
          <a:stretch/>
        </p:blipFill>
        <p:spPr>
          <a:xfrm>
            <a:off x="485775" y="328613"/>
            <a:ext cx="11229975" cy="5714999"/>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4099685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94977" y="-183126"/>
            <a:ext cx="4959603" cy="1642969"/>
          </a:xfrm>
        </p:spPr>
        <p:txBody>
          <a:bodyPr anchor="b">
            <a:normAutofit/>
          </a:bodyPr>
          <a:lstStyle/>
          <a:p>
            <a:r>
              <a:rPr lang="en-EG" sz="4000" b="1" dirty="0"/>
              <a:t>Example</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a:xfrm>
            <a:off x="387097" y="1859608"/>
            <a:ext cx="4248403" cy="3522569"/>
          </a:xfrm>
        </p:spPr>
        <p:txBody>
          <a:bodyPr anchor="t">
            <a:normAutofit/>
          </a:bodyPr>
          <a:lstStyle/>
          <a:p>
            <a:r>
              <a:rPr lang="en-US" sz="2000" dirty="0"/>
              <a:t>You’re on vacation in a rather remote part of Florida and see an advertisement stating that if you take a sales tour “you will be given $100 just for taking the tour.” However, the $100 that you get is in the form of a savings bond that will not pay you the $100 for 10 years. What is the present value of $100 to be received 10 years from today if your discount rate is 6 percent?</a:t>
            </a:r>
          </a:p>
          <a:p>
            <a:endParaRPr lang="en-US" sz="2000" dirty="0"/>
          </a:p>
          <a:p>
            <a:endParaRPr lang="en-EG" sz="2000"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11704320" y="6455664"/>
            <a:ext cx="448056" cy="365125"/>
          </a:xfrm>
        </p:spPr>
        <p:txBody>
          <a:bodyPr>
            <a:normAutofit/>
          </a:bodyPr>
          <a:lstStyle/>
          <a:p>
            <a:pPr>
              <a:spcAft>
                <a:spcPts val="600"/>
              </a:spcAft>
            </a:pPr>
            <a:fld id="{AF3A9E09-1372-4915-B62F-D3AC7680CC12}" type="slidenum">
              <a:rPr lang="en-US" sz="1100">
                <a:solidFill>
                  <a:srgbClr val="FFFFFF"/>
                </a:solidFill>
              </a:rPr>
              <a:pPr>
                <a:spcAft>
                  <a:spcPts val="600"/>
                </a:spcAft>
              </a:pPr>
              <a:t>30</a:t>
            </a:fld>
            <a:endParaRPr lang="en-US" sz="1100">
              <a:solidFill>
                <a:srgbClr val="FFFFFF"/>
              </a:solidFill>
            </a:endParaRPr>
          </a:p>
        </p:txBody>
      </p:sp>
      <p:pic>
        <p:nvPicPr>
          <p:cNvPr id="6" name="Picture 5">
            <a:extLst>
              <a:ext uri="{FF2B5EF4-FFF2-40B4-BE49-F238E27FC236}">
                <a16:creationId xmlns:a16="http://schemas.microsoft.com/office/drawing/2014/main" id="{CCBD0400-1AC8-2349-A287-0045D97213EE}"/>
              </a:ext>
            </a:extLst>
          </p:cNvPr>
          <p:cNvPicPr>
            <a:picLocks noChangeAspect="1"/>
          </p:cNvPicPr>
          <p:nvPr/>
        </p:nvPicPr>
        <p:blipFill rotWithShape="1">
          <a:blip r:embed="rId3">
            <a:extLst>
              <a:ext uri="{28A0092B-C50C-407E-A947-70E740481C1C}">
                <a14:useLocalDpi xmlns:a14="http://schemas.microsoft.com/office/drawing/2010/main" val="0"/>
              </a:ext>
            </a:extLst>
          </a:blip>
          <a:srcRect l="27884" t="28034" r="37927" b="40684"/>
          <a:stretch/>
        </p:blipFill>
        <p:spPr>
          <a:xfrm>
            <a:off x="4832098" y="372482"/>
            <a:ext cx="6724902" cy="5533018"/>
          </a:xfrm>
          <a:prstGeom prst="rect">
            <a:avLst/>
          </a:prstGeom>
        </p:spPr>
      </p:pic>
    </p:spTree>
    <p:extLst>
      <p:ext uri="{BB962C8B-B14F-4D97-AF65-F5344CB8AC3E}">
        <p14:creationId xmlns:p14="http://schemas.microsoft.com/office/powerpoint/2010/main" val="8961777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41248" y="256032"/>
            <a:ext cx="10506456" cy="1014984"/>
          </a:xfrm>
        </p:spPr>
        <p:txBody>
          <a:bodyPr anchor="b">
            <a:normAutofit/>
          </a:bodyPr>
          <a:lstStyle/>
          <a:p>
            <a:r>
              <a:rPr lang="en-EG" b="1"/>
              <a:t>Present Value</a:t>
            </a:r>
          </a:p>
        </p:txBody>
      </p:sp>
      <p:graphicFrame>
        <p:nvGraphicFramePr>
          <p:cNvPr id="6" name="Content Placeholder 2">
            <a:extLst>
              <a:ext uri="{FF2B5EF4-FFF2-40B4-BE49-F238E27FC236}">
                <a16:creationId xmlns:a16="http://schemas.microsoft.com/office/drawing/2014/main" id="{089C16A7-8391-0FB8-5D2B-1CD71B99797B}"/>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873254" y="6356350"/>
            <a:ext cx="2477498" cy="365125"/>
          </a:xfrm>
        </p:spPr>
        <p:txBody>
          <a:bodyPr>
            <a:normAutofit/>
          </a:bodyPr>
          <a:lstStyle/>
          <a:p>
            <a:pPr>
              <a:spcAft>
                <a:spcPts val="600"/>
              </a:spcAft>
            </a:pPr>
            <a:fld id="{AF3A9E09-1372-4915-B62F-D3AC7680CC12}" type="slidenum">
              <a:rPr lang="en-US">
                <a:solidFill>
                  <a:schemeClr val="tx1">
                    <a:lumMod val="50000"/>
                    <a:lumOff val="50000"/>
                  </a:schemeClr>
                </a:solidFill>
              </a:rPr>
              <a:pPr>
                <a:spcAft>
                  <a:spcPts val="600"/>
                </a:spcAft>
              </a:pPr>
              <a:t>31</a:t>
            </a:fld>
            <a:endParaRPr lang="en-US">
              <a:solidFill>
                <a:schemeClr val="tx1">
                  <a:lumMod val="50000"/>
                  <a:lumOff val="50000"/>
                </a:schemeClr>
              </a:solidFill>
            </a:endParaRPr>
          </a:p>
        </p:txBody>
      </p:sp>
    </p:spTree>
    <p:extLst>
      <p:ext uri="{BB962C8B-B14F-4D97-AF65-F5344CB8AC3E}">
        <p14:creationId xmlns:p14="http://schemas.microsoft.com/office/powerpoint/2010/main" val="746756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79394" y="1070800"/>
            <a:ext cx="3939688" cy="5583126"/>
          </a:xfrm>
        </p:spPr>
        <p:txBody>
          <a:bodyPr>
            <a:normAutofit/>
          </a:bodyPr>
          <a:lstStyle/>
          <a:p>
            <a:pPr algn="r"/>
            <a:r>
              <a:rPr lang="en-EG" sz="8000" b="1"/>
              <a:t>Present Value</a:t>
            </a:r>
          </a:p>
        </p:txBody>
      </p:sp>
      <p:graphicFrame>
        <p:nvGraphicFramePr>
          <p:cNvPr id="6" name="Content Placeholder 2">
            <a:extLst>
              <a:ext uri="{FF2B5EF4-FFF2-40B4-BE49-F238E27FC236}">
                <a16:creationId xmlns:a16="http://schemas.microsoft.com/office/drawing/2014/main" id="{9FFB57B2-1100-D98B-20CB-CCA180C8917B}"/>
              </a:ext>
            </a:extLst>
          </p:cNvPr>
          <p:cNvGraphicFramePr>
            <a:graphicFrameLocks noGrp="1"/>
          </p:cNvGraphicFramePr>
          <p:nvPr>
            <p:ph idx="1"/>
          </p:nvPr>
        </p:nvGraphicFramePr>
        <p:xfrm>
          <a:off x="5108536" y="1070800"/>
          <a:ext cx="6880264"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a:xfrm>
            <a:off x="8610600" y="320400"/>
            <a:ext cx="2743200" cy="365125"/>
          </a:xfrm>
        </p:spPr>
        <p:txBody>
          <a:bodyPr>
            <a:normAutofit/>
          </a:bodyPr>
          <a:lstStyle/>
          <a:p>
            <a:pPr>
              <a:spcAft>
                <a:spcPts val="600"/>
              </a:spcAft>
            </a:pPr>
            <a:fld id="{AF3A9E09-1372-4915-B62F-D3AC7680CC12}" type="slidenum">
              <a:rPr lang="en-US">
                <a:solidFill>
                  <a:schemeClr val="tx1">
                    <a:alpha val="60000"/>
                  </a:schemeClr>
                </a:solidFill>
              </a:rPr>
              <a:pPr>
                <a:spcAft>
                  <a:spcPts val="600"/>
                </a:spcAft>
              </a:pPr>
              <a:t>32</a:t>
            </a:fld>
            <a:endParaRPr lang="en-US">
              <a:solidFill>
                <a:schemeClr val="tx1">
                  <a:alpha val="60000"/>
                </a:schemeClr>
              </a:solidFill>
            </a:endParaRPr>
          </a:p>
        </p:txBody>
      </p:sp>
    </p:spTree>
    <p:extLst>
      <p:ext uri="{BB962C8B-B14F-4D97-AF65-F5344CB8AC3E}">
        <p14:creationId xmlns:p14="http://schemas.microsoft.com/office/powerpoint/2010/main" val="618363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A1BFAC5-B99C-0343-A98A-0E3958768ABA}"/>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1029" t="36848" r="22369" b="10703"/>
          <a:stretch/>
        </p:blipFill>
        <p:spPr>
          <a:xfrm>
            <a:off x="417095" y="320842"/>
            <a:ext cx="11630526" cy="5660233"/>
          </a:xfrm>
        </p:spPr>
      </p:pic>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2985853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Questions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92500" lnSpcReduction="20000"/>
          </a:bodyPr>
          <a:lstStyle/>
          <a:p>
            <a:pPr marL="0" indent="0">
              <a:buNone/>
            </a:pPr>
            <a:r>
              <a:rPr lang="en-US" dirty="0"/>
              <a:t>7. You have a savings bond that will be worth $750 when it matures in 3 years, but you need cash today. If the current going rate of interest is 5%, what is your bond worth if you sell it today (rounded to the nearest dollar)?</a:t>
            </a:r>
            <a:endParaRPr lang="en-EG" dirty="0"/>
          </a:p>
          <a:p>
            <a:pPr marL="457200" lvl="1" indent="0">
              <a:buNone/>
            </a:pPr>
            <a:r>
              <a:rPr lang="en-US" dirty="0"/>
              <a:t>A) $675</a:t>
            </a:r>
            <a:endParaRPr lang="en-EG" dirty="0"/>
          </a:p>
          <a:p>
            <a:pPr marL="457200" lvl="1" indent="0">
              <a:buNone/>
            </a:pPr>
            <a:r>
              <a:rPr lang="en-US" dirty="0"/>
              <a:t>B) $648</a:t>
            </a:r>
            <a:endParaRPr lang="en-EG" dirty="0"/>
          </a:p>
          <a:p>
            <a:pPr marL="457200" lvl="1" indent="0">
              <a:buNone/>
            </a:pPr>
            <a:r>
              <a:rPr lang="en-US" dirty="0"/>
              <a:t>C) $625</a:t>
            </a:r>
            <a:endParaRPr lang="en-EG" dirty="0"/>
          </a:p>
          <a:p>
            <a:pPr marL="457200" lvl="1" indent="0">
              <a:buNone/>
            </a:pPr>
            <a:r>
              <a:rPr lang="en-US" dirty="0"/>
              <a:t>D) $612</a:t>
            </a:r>
            <a:endParaRPr lang="en-EG" dirty="0"/>
          </a:p>
          <a:p>
            <a:pPr marL="0" indent="0">
              <a:buNone/>
            </a:pPr>
            <a:r>
              <a:rPr lang="en-US" dirty="0"/>
              <a:t>8. How much money do I need to place into a bank account that pays a 1.08% rate in order to have $500 at the end of 7 years?</a:t>
            </a:r>
            <a:endParaRPr lang="en-EG" dirty="0"/>
          </a:p>
          <a:p>
            <a:pPr marL="457200" lvl="1" indent="0">
              <a:buNone/>
            </a:pPr>
            <a:r>
              <a:rPr lang="en-US" dirty="0"/>
              <a:t>A) $332.54</a:t>
            </a:r>
            <a:endParaRPr lang="en-EG" dirty="0"/>
          </a:p>
          <a:p>
            <a:pPr marL="457200" lvl="1" indent="0">
              <a:buNone/>
            </a:pPr>
            <a:r>
              <a:rPr lang="en-US" dirty="0"/>
              <a:t>B) $751.81</a:t>
            </a:r>
            <a:endParaRPr lang="en-EG" dirty="0"/>
          </a:p>
          <a:p>
            <a:pPr marL="457200" lvl="1" indent="0">
              <a:buNone/>
            </a:pPr>
            <a:r>
              <a:rPr lang="en-US" dirty="0"/>
              <a:t>C) $463.78</a:t>
            </a:r>
            <a:endParaRPr lang="en-EG" dirty="0"/>
          </a:p>
          <a:p>
            <a:pPr marL="457200" lvl="1" indent="0">
              <a:buNone/>
            </a:pPr>
            <a:r>
              <a:rPr lang="en-US" dirty="0"/>
              <a:t>D) $629.51</a:t>
            </a:r>
            <a:endParaRPr lang="en-EG" dirty="0"/>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36422663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670E-8BDF-4F51-12EB-651ADB2E8BB1}"/>
              </a:ext>
            </a:extLst>
          </p:cNvPr>
          <p:cNvSpPr>
            <a:spLocks noGrp="1"/>
          </p:cNvSpPr>
          <p:nvPr>
            <p:ph type="title"/>
          </p:nvPr>
        </p:nvSpPr>
        <p:spPr/>
        <p:txBody>
          <a:bodyPr/>
          <a:lstStyle/>
          <a:p>
            <a:r>
              <a:rPr lang="en-EG" b="1" dirty="0"/>
              <a:t>Questions</a:t>
            </a:r>
            <a:endParaRPr lang="en-EG" dirty="0"/>
          </a:p>
        </p:txBody>
      </p:sp>
      <p:sp>
        <p:nvSpPr>
          <p:cNvPr id="4" name="Content Placeholder 3">
            <a:extLst>
              <a:ext uri="{FF2B5EF4-FFF2-40B4-BE49-F238E27FC236}">
                <a16:creationId xmlns:a16="http://schemas.microsoft.com/office/drawing/2014/main" id="{AEF5F0DA-284D-2842-97DD-600A2C5B7418}"/>
              </a:ext>
            </a:extLst>
          </p:cNvPr>
          <p:cNvSpPr>
            <a:spLocks noGrp="1"/>
          </p:cNvSpPr>
          <p:nvPr>
            <p:ph idx="1"/>
          </p:nvPr>
        </p:nvSpPr>
        <p:spPr/>
        <p:txBody>
          <a:bodyPr>
            <a:normAutofit/>
          </a:bodyPr>
          <a:lstStyle/>
          <a:p>
            <a:pPr marL="0" indent="0">
              <a:buNone/>
            </a:pPr>
            <a:r>
              <a:rPr lang="en-US" sz="3200" dirty="0"/>
              <a:t>9. A car manufacturer offers either $2,000 cash back or zero percent financing for 5 years. A rational consumer will always take the cash back because money received today is worth more than money received in the future.</a:t>
            </a:r>
          </a:p>
          <a:p>
            <a:pPr marL="0" indent="0">
              <a:buNone/>
            </a:pPr>
            <a:r>
              <a:rPr lang="en-US" sz="3200" dirty="0"/>
              <a:t>10. The present value of a single future sum of money is inversely related to both the number of years until payment is received and the discount rate.</a:t>
            </a:r>
            <a:r>
              <a:rPr lang="en-EG" sz="3200" dirty="0"/>
              <a:t> </a:t>
            </a:r>
          </a:p>
          <a:p>
            <a:pPr marL="0" indent="0">
              <a:buNone/>
            </a:pPr>
            <a:endParaRPr lang="en-EG" sz="3200" dirty="0"/>
          </a:p>
          <a:p>
            <a:endParaRPr lang="en-EG" sz="3200" dirty="0"/>
          </a:p>
        </p:txBody>
      </p:sp>
      <p:sp>
        <p:nvSpPr>
          <p:cNvPr id="7" name="Slide Number Placeholder 6">
            <a:extLst>
              <a:ext uri="{FF2B5EF4-FFF2-40B4-BE49-F238E27FC236}">
                <a16:creationId xmlns:a16="http://schemas.microsoft.com/office/drawing/2014/main" id="{9DF7E599-D938-78D7-5BAD-AC1EE7C46F15}"/>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535657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670E-8BDF-4F51-12EB-651ADB2E8BB1}"/>
              </a:ext>
            </a:extLst>
          </p:cNvPr>
          <p:cNvSpPr>
            <a:spLocks noGrp="1"/>
          </p:cNvSpPr>
          <p:nvPr>
            <p:ph type="title"/>
          </p:nvPr>
        </p:nvSpPr>
        <p:spPr/>
        <p:txBody>
          <a:bodyPr/>
          <a:lstStyle/>
          <a:p>
            <a:r>
              <a:rPr lang="en-EG" b="1" dirty="0"/>
              <a:t>Questions</a:t>
            </a:r>
            <a:endParaRPr lang="en-EG" dirty="0"/>
          </a:p>
        </p:txBody>
      </p:sp>
      <p:sp>
        <p:nvSpPr>
          <p:cNvPr id="4" name="Content Placeholder 3">
            <a:extLst>
              <a:ext uri="{FF2B5EF4-FFF2-40B4-BE49-F238E27FC236}">
                <a16:creationId xmlns:a16="http://schemas.microsoft.com/office/drawing/2014/main" id="{AEF5F0DA-284D-2842-97DD-600A2C5B7418}"/>
              </a:ext>
            </a:extLst>
          </p:cNvPr>
          <p:cNvSpPr>
            <a:spLocks noGrp="1"/>
          </p:cNvSpPr>
          <p:nvPr>
            <p:ph idx="1"/>
          </p:nvPr>
        </p:nvSpPr>
        <p:spPr/>
        <p:txBody>
          <a:bodyPr>
            <a:normAutofit lnSpcReduction="10000"/>
          </a:bodyPr>
          <a:lstStyle/>
          <a:p>
            <a:pPr marL="0" indent="0">
              <a:buNone/>
            </a:pPr>
            <a:r>
              <a:rPr lang="en-US" dirty="0"/>
              <a:t>11. The present value of a single future sum</a:t>
            </a:r>
            <a:endParaRPr lang="en-EG" dirty="0"/>
          </a:p>
          <a:p>
            <a:pPr marL="457200" lvl="1" indent="0">
              <a:buNone/>
            </a:pPr>
            <a:r>
              <a:rPr lang="en-US" dirty="0"/>
              <a:t>A) increases as the number of discount periods increases.</a:t>
            </a:r>
            <a:endParaRPr lang="en-EG" dirty="0"/>
          </a:p>
          <a:p>
            <a:pPr marL="457200" lvl="1" indent="0">
              <a:buNone/>
            </a:pPr>
            <a:r>
              <a:rPr lang="en-US" dirty="0"/>
              <a:t>B) is generally larger than the future sum.</a:t>
            </a:r>
            <a:endParaRPr lang="en-EG" dirty="0"/>
          </a:p>
          <a:p>
            <a:pPr marL="457200" lvl="1" indent="0">
              <a:buNone/>
            </a:pPr>
            <a:r>
              <a:rPr lang="en-US" dirty="0"/>
              <a:t>C) depends upon the number of discount periods.</a:t>
            </a:r>
            <a:endParaRPr lang="en-EG" dirty="0"/>
          </a:p>
          <a:p>
            <a:pPr marL="457200" lvl="1" indent="0">
              <a:buNone/>
            </a:pPr>
            <a:r>
              <a:rPr lang="en-US" dirty="0"/>
              <a:t>D) increases as the discount rate increases.</a:t>
            </a:r>
          </a:p>
          <a:p>
            <a:pPr marL="0" indent="0">
              <a:buNone/>
            </a:pPr>
            <a:r>
              <a:rPr lang="en-US" dirty="0"/>
              <a:t>12. The present value of $1,000 to be received in 5 years is ________ if the discount rate is 12.78%. </a:t>
            </a:r>
            <a:endParaRPr lang="en-EG" dirty="0"/>
          </a:p>
          <a:p>
            <a:pPr marL="457200" lvl="1" indent="0">
              <a:buNone/>
            </a:pPr>
            <a:r>
              <a:rPr lang="en-US" dirty="0"/>
              <a:t>A) $368</a:t>
            </a:r>
            <a:endParaRPr lang="en-EG" dirty="0"/>
          </a:p>
          <a:p>
            <a:pPr marL="457200" lvl="1" indent="0">
              <a:buNone/>
            </a:pPr>
            <a:r>
              <a:rPr lang="en-US" dirty="0"/>
              <a:t>B) $494</a:t>
            </a:r>
            <a:endParaRPr lang="en-EG" dirty="0"/>
          </a:p>
          <a:p>
            <a:pPr marL="457200" lvl="1" indent="0">
              <a:buNone/>
            </a:pPr>
            <a:r>
              <a:rPr lang="en-US" dirty="0"/>
              <a:t>C) $548</a:t>
            </a:r>
            <a:endParaRPr lang="en-EG" dirty="0"/>
          </a:p>
          <a:p>
            <a:pPr marL="457200" lvl="1" indent="0">
              <a:buNone/>
            </a:pPr>
            <a:r>
              <a:rPr lang="en-US" dirty="0"/>
              <a:t>D) $687</a:t>
            </a:r>
            <a:r>
              <a:rPr lang="en-EG" dirty="0"/>
              <a:t> </a:t>
            </a:r>
          </a:p>
          <a:p>
            <a:pPr marL="0" indent="0">
              <a:buNone/>
            </a:pPr>
            <a:endParaRPr lang="en-EG" dirty="0"/>
          </a:p>
          <a:p>
            <a:endParaRPr lang="en-EG" dirty="0"/>
          </a:p>
        </p:txBody>
      </p:sp>
      <p:sp>
        <p:nvSpPr>
          <p:cNvPr id="7" name="Slide Number Placeholder 6">
            <a:extLst>
              <a:ext uri="{FF2B5EF4-FFF2-40B4-BE49-F238E27FC236}">
                <a16:creationId xmlns:a16="http://schemas.microsoft.com/office/drawing/2014/main" id="{9DF7E599-D938-78D7-5BAD-AC1EE7C46F15}"/>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5267900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670E-8BDF-4F51-12EB-651ADB2E8BB1}"/>
              </a:ext>
            </a:extLst>
          </p:cNvPr>
          <p:cNvSpPr>
            <a:spLocks noGrp="1"/>
          </p:cNvSpPr>
          <p:nvPr>
            <p:ph type="title"/>
          </p:nvPr>
        </p:nvSpPr>
        <p:spPr/>
        <p:txBody>
          <a:bodyPr/>
          <a:lstStyle/>
          <a:p>
            <a:r>
              <a:rPr lang="en-EG" b="1" dirty="0"/>
              <a:t>Questions</a:t>
            </a:r>
            <a:endParaRPr lang="en-EG" dirty="0"/>
          </a:p>
        </p:txBody>
      </p:sp>
      <p:sp>
        <p:nvSpPr>
          <p:cNvPr id="4" name="Content Placeholder 3">
            <a:extLst>
              <a:ext uri="{FF2B5EF4-FFF2-40B4-BE49-F238E27FC236}">
                <a16:creationId xmlns:a16="http://schemas.microsoft.com/office/drawing/2014/main" id="{AEF5F0DA-284D-2842-97DD-600A2C5B7418}"/>
              </a:ext>
            </a:extLst>
          </p:cNvPr>
          <p:cNvSpPr>
            <a:spLocks noGrp="1"/>
          </p:cNvSpPr>
          <p:nvPr>
            <p:ph idx="1"/>
          </p:nvPr>
        </p:nvSpPr>
        <p:spPr/>
        <p:txBody>
          <a:bodyPr>
            <a:normAutofit fontScale="92500" lnSpcReduction="20000"/>
          </a:bodyPr>
          <a:lstStyle/>
          <a:p>
            <a:pPr marL="0" indent="0">
              <a:buNone/>
            </a:pPr>
            <a:r>
              <a:rPr lang="en-US" dirty="0"/>
              <a:t>13. What is the present value of $11,463 to be received 7 years from today? Assume a discount rate of 3.5% compounded annually and round to the nearest $1.</a:t>
            </a:r>
            <a:endParaRPr lang="en-EG" dirty="0"/>
          </a:p>
          <a:p>
            <a:pPr marL="457200" lvl="1" indent="0">
              <a:buNone/>
            </a:pPr>
            <a:r>
              <a:rPr lang="en-US" dirty="0"/>
              <a:t>A) $5,790</a:t>
            </a:r>
            <a:endParaRPr lang="en-EG" dirty="0"/>
          </a:p>
          <a:p>
            <a:pPr marL="457200" lvl="1" indent="0">
              <a:buNone/>
            </a:pPr>
            <a:r>
              <a:rPr lang="en-US" dirty="0"/>
              <a:t>B) $6,508</a:t>
            </a:r>
            <a:endParaRPr lang="en-EG" dirty="0"/>
          </a:p>
          <a:p>
            <a:pPr marL="457200" lvl="1" indent="0">
              <a:buNone/>
            </a:pPr>
            <a:r>
              <a:rPr lang="en-US" dirty="0"/>
              <a:t>C) $7,210</a:t>
            </a:r>
            <a:endParaRPr lang="en-EG" dirty="0"/>
          </a:p>
          <a:p>
            <a:pPr marL="457200" lvl="1" indent="0">
              <a:buNone/>
            </a:pPr>
            <a:r>
              <a:rPr lang="en-US" dirty="0"/>
              <a:t>D) $9,010</a:t>
            </a:r>
            <a:endParaRPr lang="en-EG" dirty="0"/>
          </a:p>
          <a:p>
            <a:pPr marL="0" indent="0">
              <a:buNone/>
            </a:pPr>
            <a:r>
              <a:rPr lang="en-US" dirty="0"/>
              <a:t>14. How much money must be put into a bank account yielding 6.42% (compounded annually) in order to have $1,671 at the end of 11 years (round to nearest $1)?</a:t>
            </a:r>
            <a:endParaRPr lang="en-EG" dirty="0"/>
          </a:p>
          <a:p>
            <a:pPr marL="457200" lvl="1" indent="0">
              <a:buNone/>
            </a:pPr>
            <a:r>
              <a:rPr lang="en-US" dirty="0"/>
              <a:t>A) $921</a:t>
            </a:r>
            <a:endParaRPr lang="en-EG" dirty="0"/>
          </a:p>
          <a:p>
            <a:pPr marL="457200" lvl="1" indent="0">
              <a:buNone/>
            </a:pPr>
            <a:r>
              <a:rPr lang="en-US" dirty="0"/>
              <a:t>B) $886</a:t>
            </a:r>
            <a:endParaRPr lang="en-EG" dirty="0"/>
          </a:p>
          <a:p>
            <a:pPr marL="457200" lvl="1" indent="0">
              <a:buNone/>
            </a:pPr>
            <a:r>
              <a:rPr lang="en-US" dirty="0"/>
              <a:t>C) $843</a:t>
            </a:r>
            <a:endParaRPr lang="en-EG" dirty="0"/>
          </a:p>
          <a:p>
            <a:pPr marL="457200" lvl="1" indent="0">
              <a:buNone/>
            </a:pPr>
            <a:r>
              <a:rPr lang="en-US" dirty="0"/>
              <a:t>D) $798</a:t>
            </a:r>
            <a:endParaRPr lang="en-EG" dirty="0"/>
          </a:p>
          <a:p>
            <a:pPr marL="0" indent="0">
              <a:buNone/>
            </a:pPr>
            <a:endParaRPr lang="en-EG" dirty="0"/>
          </a:p>
          <a:p>
            <a:endParaRPr lang="en-EG" dirty="0"/>
          </a:p>
        </p:txBody>
      </p:sp>
      <p:sp>
        <p:nvSpPr>
          <p:cNvPr id="7" name="Slide Number Placeholder 6">
            <a:extLst>
              <a:ext uri="{FF2B5EF4-FFF2-40B4-BE49-F238E27FC236}">
                <a16:creationId xmlns:a16="http://schemas.microsoft.com/office/drawing/2014/main" id="{9DF7E599-D938-78D7-5BAD-AC1EE7C46F15}"/>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4294485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7670E-8BDF-4F51-12EB-651ADB2E8BB1}"/>
              </a:ext>
            </a:extLst>
          </p:cNvPr>
          <p:cNvSpPr>
            <a:spLocks noGrp="1"/>
          </p:cNvSpPr>
          <p:nvPr>
            <p:ph type="title"/>
          </p:nvPr>
        </p:nvSpPr>
        <p:spPr/>
        <p:txBody>
          <a:bodyPr/>
          <a:lstStyle/>
          <a:p>
            <a:r>
              <a:rPr lang="en-EG" b="1" dirty="0"/>
              <a:t>Questions</a:t>
            </a:r>
            <a:endParaRPr lang="en-EG" dirty="0"/>
          </a:p>
        </p:txBody>
      </p:sp>
      <p:sp>
        <p:nvSpPr>
          <p:cNvPr id="4" name="Content Placeholder 3">
            <a:extLst>
              <a:ext uri="{FF2B5EF4-FFF2-40B4-BE49-F238E27FC236}">
                <a16:creationId xmlns:a16="http://schemas.microsoft.com/office/drawing/2014/main" id="{AEF5F0DA-284D-2842-97DD-600A2C5B7418}"/>
              </a:ext>
            </a:extLst>
          </p:cNvPr>
          <p:cNvSpPr>
            <a:spLocks noGrp="1"/>
          </p:cNvSpPr>
          <p:nvPr>
            <p:ph idx="1"/>
          </p:nvPr>
        </p:nvSpPr>
        <p:spPr/>
        <p:txBody>
          <a:bodyPr>
            <a:normAutofit fontScale="92500" lnSpcReduction="10000"/>
          </a:bodyPr>
          <a:lstStyle/>
          <a:p>
            <a:r>
              <a:rPr lang="en-EG" dirty="0"/>
              <a:t>15. </a:t>
            </a:r>
            <a:r>
              <a:rPr lang="en-US" dirty="0"/>
              <a:t>How much money do I need to place into a bank account that pays a 1.08% rate in order to have $500 at the end of 7 years?</a:t>
            </a:r>
            <a:endParaRPr lang="en-EG" dirty="0"/>
          </a:p>
          <a:p>
            <a:pPr marL="457200" lvl="1" indent="0">
              <a:buNone/>
            </a:pPr>
            <a:r>
              <a:rPr lang="en-US" dirty="0"/>
              <a:t>A) $332.54</a:t>
            </a:r>
            <a:endParaRPr lang="en-EG" dirty="0"/>
          </a:p>
          <a:p>
            <a:pPr marL="457200" lvl="1" indent="0">
              <a:buNone/>
            </a:pPr>
            <a:r>
              <a:rPr lang="en-US" dirty="0"/>
              <a:t>B) $751.81</a:t>
            </a:r>
            <a:endParaRPr lang="en-EG" dirty="0"/>
          </a:p>
          <a:p>
            <a:pPr marL="457200" lvl="1" indent="0">
              <a:buNone/>
            </a:pPr>
            <a:r>
              <a:rPr lang="en-US" dirty="0"/>
              <a:t>C) $463.78</a:t>
            </a:r>
            <a:endParaRPr lang="en-EG" dirty="0"/>
          </a:p>
          <a:p>
            <a:pPr marL="457200" lvl="1" indent="0">
              <a:buNone/>
            </a:pPr>
            <a:r>
              <a:rPr lang="en-US" dirty="0"/>
              <a:t>D) $629.51</a:t>
            </a:r>
            <a:endParaRPr lang="en-EG" dirty="0"/>
          </a:p>
          <a:p>
            <a:pPr marL="0" indent="0">
              <a:buNone/>
            </a:pPr>
            <a:r>
              <a:rPr lang="en-US" dirty="0"/>
              <a:t>16. Assuming two investments have equal lives, a high discount rate tends to favor</a:t>
            </a:r>
            <a:endParaRPr lang="en-EG" dirty="0"/>
          </a:p>
          <a:p>
            <a:pPr marL="457200" lvl="1" indent="0">
              <a:buNone/>
            </a:pPr>
            <a:r>
              <a:rPr lang="en-US" dirty="0"/>
              <a:t>A) the investment with large cash flow early.</a:t>
            </a:r>
            <a:endParaRPr lang="en-EG" dirty="0"/>
          </a:p>
          <a:p>
            <a:pPr marL="457200" lvl="1" indent="0">
              <a:buNone/>
            </a:pPr>
            <a:r>
              <a:rPr lang="en-US" dirty="0"/>
              <a:t>B) the investment with large cash flow late.</a:t>
            </a:r>
            <a:endParaRPr lang="en-EG" dirty="0"/>
          </a:p>
          <a:p>
            <a:pPr marL="457200" lvl="1" indent="0">
              <a:buNone/>
            </a:pPr>
            <a:r>
              <a:rPr lang="en-US" dirty="0"/>
              <a:t>C) the investment with even cash flow.</a:t>
            </a:r>
            <a:endParaRPr lang="en-EG" dirty="0"/>
          </a:p>
          <a:p>
            <a:pPr marL="457200" lvl="1" indent="0">
              <a:buNone/>
            </a:pPr>
            <a:r>
              <a:rPr lang="en-US" dirty="0"/>
              <a:t>D) neither investment since they have equal lives.</a:t>
            </a:r>
            <a:endParaRPr lang="en-EG" dirty="0"/>
          </a:p>
          <a:p>
            <a:pPr marL="0" indent="0">
              <a:buNone/>
            </a:pPr>
            <a:endParaRPr lang="en-EG" dirty="0"/>
          </a:p>
          <a:p>
            <a:endParaRPr lang="en-EG" dirty="0"/>
          </a:p>
        </p:txBody>
      </p:sp>
      <p:sp>
        <p:nvSpPr>
          <p:cNvPr id="7" name="Slide Number Placeholder 6">
            <a:extLst>
              <a:ext uri="{FF2B5EF4-FFF2-40B4-BE49-F238E27FC236}">
                <a16:creationId xmlns:a16="http://schemas.microsoft.com/office/drawing/2014/main" id="{9DF7E599-D938-78D7-5BAD-AC1EE7C46F15}"/>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7592253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p:txBody>
          <a:bodyPr>
            <a:normAutofit/>
          </a:bodyPr>
          <a:lstStyle/>
          <a:p>
            <a:r>
              <a:rPr lang="en-EG" sz="4000" b="1" dirty="0"/>
              <a:t>Answers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idx="1"/>
          </p:nvPr>
        </p:nvSpPr>
        <p:spPr/>
        <p:txBody>
          <a:bodyPr>
            <a:normAutofit fontScale="92500" lnSpcReduction="20000"/>
          </a:bodyPr>
          <a:lstStyle/>
          <a:p>
            <a:pPr algn="just"/>
            <a:r>
              <a:rPr lang="en-EG" dirty="0"/>
              <a:t>7. B</a:t>
            </a:r>
          </a:p>
          <a:p>
            <a:pPr algn="just"/>
            <a:r>
              <a:rPr lang="en-EG" dirty="0"/>
              <a:t>8. C</a:t>
            </a:r>
          </a:p>
          <a:p>
            <a:pPr algn="just"/>
            <a:r>
              <a:rPr lang="en-EG" dirty="0"/>
              <a:t>9. False</a:t>
            </a:r>
          </a:p>
          <a:p>
            <a:pPr algn="just"/>
            <a:r>
              <a:rPr lang="en-EG" dirty="0"/>
              <a:t>10. True</a:t>
            </a:r>
          </a:p>
          <a:p>
            <a:pPr algn="just"/>
            <a:r>
              <a:rPr lang="en-EG" dirty="0"/>
              <a:t>11. C</a:t>
            </a:r>
          </a:p>
          <a:p>
            <a:pPr algn="just"/>
            <a:r>
              <a:rPr lang="en-EG" dirty="0"/>
              <a:t>12. C</a:t>
            </a:r>
          </a:p>
          <a:p>
            <a:pPr algn="just"/>
            <a:r>
              <a:rPr lang="en-EG" dirty="0"/>
              <a:t>13. D</a:t>
            </a:r>
          </a:p>
          <a:p>
            <a:pPr algn="just"/>
            <a:r>
              <a:rPr lang="en-EG" dirty="0"/>
              <a:t>14. C</a:t>
            </a:r>
          </a:p>
          <a:p>
            <a:pPr algn="just"/>
            <a:r>
              <a:rPr lang="en-EG" dirty="0"/>
              <a:t>15. C</a:t>
            </a:r>
          </a:p>
          <a:p>
            <a:pPr algn="just"/>
            <a:r>
              <a:rPr lang="en-EG" dirty="0"/>
              <a:t>16. A</a:t>
            </a:r>
          </a:p>
          <a:p>
            <a:pPr algn="just"/>
            <a:endParaRPr lang="en-EG" dirty="0"/>
          </a:p>
        </p:txBody>
      </p:sp>
      <p:sp>
        <p:nvSpPr>
          <p:cNvPr id="4" name="Slide Number Placeholder 3">
            <a:extLst>
              <a:ext uri="{FF2B5EF4-FFF2-40B4-BE49-F238E27FC236}">
                <a16:creationId xmlns:a16="http://schemas.microsoft.com/office/drawing/2014/main" id="{A9228699-74CE-1945-BE3C-F9A94669C1AC}"/>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3968329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Title 1">
            <a:extLst>
              <a:ext uri="{FF2B5EF4-FFF2-40B4-BE49-F238E27FC236}">
                <a16:creationId xmlns:a16="http://schemas.microsoft.com/office/drawing/2014/main" id="{313CB10E-483C-61EA-1A9F-A95347761354}"/>
              </a:ext>
            </a:extLst>
          </p:cNvPr>
          <p:cNvSpPr>
            <a:spLocks noGrp="1"/>
          </p:cNvSpPr>
          <p:nvPr>
            <p:ph type="title"/>
          </p:nvPr>
        </p:nvSpPr>
        <p:spPr/>
        <p:txBody>
          <a:bodyPr>
            <a:normAutofit/>
          </a:bodyPr>
          <a:lstStyle/>
          <a:p>
            <a:pPr algn="ctr"/>
            <a:r>
              <a:rPr lang="en-EG" sz="5400" b="1" dirty="0"/>
              <a:t>Thank You</a:t>
            </a:r>
          </a:p>
        </p:txBody>
      </p:sp>
    </p:spTree>
    <p:extLst>
      <p:ext uri="{BB962C8B-B14F-4D97-AF65-F5344CB8AC3E}">
        <p14:creationId xmlns:p14="http://schemas.microsoft.com/office/powerpoint/2010/main" val="1794571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BC2F32-55AE-42BF-AB6B-CE9460FA82D0}"/>
</file>

<file path=customXml/itemProps2.xml><?xml version="1.0" encoding="utf-8"?>
<ds:datastoreItem xmlns:ds="http://schemas.openxmlformats.org/officeDocument/2006/customXml" ds:itemID="{6DB0F2FE-5BE0-4054-A313-15F61666D5F5}"/>
</file>

<file path=docProps/app.xml><?xml version="1.0" encoding="utf-8"?>
<Properties xmlns="http://schemas.openxmlformats.org/officeDocument/2006/extended-properties" xmlns:vt="http://schemas.openxmlformats.org/officeDocument/2006/docPropsVTypes">
  <Template/>
  <TotalTime>599</TotalTime>
  <Words>3245</Words>
  <Application>Microsoft Macintosh PowerPoint</Application>
  <PresentationFormat>Widescreen</PresentationFormat>
  <Paragraphs>277</Paragraphs>
  <Slides>40</Slides>
  <Notes>34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Aptos</vt:lpstr>
      <vt:lpstr>Aptos Display</vt:lpstr>
      <vt:lpstr>Arial</vt:lpstr>
      <vt:lpstr>Calibri</vt:lpstr>
      <vt:lpstr>Roboto Light</vt:lpstr>
      <vt:lpstr>Times</vt:lpstr>
      <vt:lpstr>Times New Roman</vt:lpstr>
      <vt:lpstr>ヒラギノ角ゴ Pro W3</vt:lpstr>
      <vt:lpstr>Office Theme</vt:lpstr>
      <vt:lpstr>PowerPoint Presentation</vt:lpstr>
      <vt:lpstr>PowerPoint Presentation</vt:lpstr>
      <vt:lpstr>PowerPoint Presentation</vt:lpstr>
      <vt:lpstr>1. Compound Interest, Future, and Present Value</vt:lpstr>
      <vt:lpstr>Using Timelines to Visualize Cash Flows</vt:lpstr>
      <vt:lpstr>Using Timelines to Visualize Cash Flows</vt:lpstr>
      <vt:lpstr>Using Timelines to Visualize Cash Flows</vt:lpstr>
      <vt:lpstr>Using Timelines to Visualize Cash Flows</vt:lpstr>
      <vt:lpstr>Using Timelines to Visualize Cash Flows</vt:lpstr>
      <vt:lpstr>Using Timelines to Visualize Cash Flows</vt:lpstr>
      <vt:lpstr>The Time Value of Money</vt:lpstr>
      <vt:lpstr>Compound Interest</vt:lpstr>
      <vt:lpstr>Compound Interest</vt:lpstr>
      <vt:lpstr>Compound Interest</vt:lpstr>
      <vt:lpstr>Compound Interest</vt:lpstr>
      <vt:lpstr>Compound Interest</vt:lpstr>
      <vt:lpstr>PowerPoint Presentation</vt:lpstr>
      <vt:lpstr>Compound Interest</vt:lpstr>
      <vt:lpstr>Compound Interest</vt:lpstr>
      <vt:lpstr>PowerPoint Presentation</vt:lpstr>
      <vt:lpstr>Future Value</vt:lpstr>
      <vt:lpstr>PowerPoint Presentation</vt:lpstr>
      <vt:lpstr>Questions</vt:lpstr>
      <vt:lpstr>Questions</vt:lpstr>
      <vt:lpstr>Answer</vt:lpstr>
      <vt:lpstr>Present Value</vt:lpstr>
      <vt:lpstr>Present Value</vt:lpstr>
      <vt:lpstr>Present Value</vt:lpstr>
      <vt:lpstr>PowerPoint Presentation</vt:lpstr>
      <vt:lpstr>Example</vt:lpstr>
      <vt:lpstr>Present Value</vt:lpstr>
      <vt:lpstr>Present Value</vt:lpstr>
      <vt:lpstr>PowerPoint Presentation</vt:lpstr>
      <vt:lpstr>Questions</vt:lpstr>
      <vt:lpstr>Questions</vt:lpstr>
      <vt:lpstr>Questions</vt:lpstr>
      <vt:lpstr>Questions</vt:lpstr>
      <vt:lpstr>Questions</vt:lpstr>
      <vt:lpstr>Answers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23</cp:revision>
  <dcterms:created xsi:type="dcterms:W3CDTF">2023-04-29T09:08:23Z</dcterms:created>
  <dcterms:modified xsi:type="dcterms:W3CDTF">2024-07-22T08:21:28Z</dcterms:modified>
</cp:coreProperties>
</file>