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3.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8" r:id="rId4"/>
    <p:sldMasterId id="2147483742" r:id="rId5"/>
    <p:sldMasterId id="2147483755" r:id="rId6"/>
    <p:sldMasterId id="2147483773" r:id="rId7"/>
  </p:sldMasterIdLst>
  <p:notesMasterIdLst>
    <p:notesMasterId r:id="rId64"/>
  </p:notesMasterIdLst>
  <p:handoutMasterIdLst>
    <p:handoutMasterId r:id="rId65"/>
  </p:handoutMasterIdLst>
  <p:sldIdLst>
    <p:sldId id="667" r:id="rId8"/>
    <p:sldId id="668" r:id="rId9"/>
    <p:sldId id="670" r:id="rId10"/>
    <p:sldId id="673" r:id="rId11"/>
    <p:sldId id="671" r:id="rId12"/>
    <p:sldId id="672" r:id="rId13"/>
    <p:sldId id="674" r:id="rId14"/>
    <p:sldId id="675" r:id="rId15"/>
    <p:sldId id="676" r:id="rId16"/>
    <p:sldId id="677" r:id="rId17"/>
    <p:sldId id="678" r:id="rId18"/>
    <p:sldId id="679" r:id="rId19"/>
    <p:sldId id="680" r:id="rId20"/>
    <p:sldId id="681" r:id="rId21"/>
    <p:sldId id="682" r:id="rId22"/>
    <p:sldId id="683" r:id="rId23"/>
    <p:sldId id="684" r:id="rId24"/>
    <p:sldId id="685" r:id="rId25"/>
    <p:sldId id="686" r:id="rId26"/>
    <p:sldId id="687" r:id="rId27"/>
    <p:sldId id="688" r:id="rId28"/>
    <p:sldId id="689" r:id="rId29"/>
    <p:sldId id="690" r:id="rId30"/>
    <p:sldId id="691" r:id="rId31"/>
    <p:sldId id="692" r:id="rId32"/>
    <p:sldId id="693" r:id="rId33"/>
    <p:sldId id="694" r:id="rId34"/>
    <p:sldId id="695" r:id="rId35"/>
    <p:sldId id="696" r:id="rId36"/>
    <p:sldId id="697" r:id="rId37"/>
    <p:sldId id="698" r:id="rId38"/>
    <p:sldId id="699" r:id="rId39"/>
    <p:sldId id="700" r:id="rId40"/>
    <p:sldId id="701" r:id="rId41"/>
    <p:sldId id="702" r:id="rId42"/>
    <p:sldId id="703" r:id="rId43"/>
    <p:sldId id="704" r:id="rId44"/>
    <p:sldId id="705" r:id="rId45"/>
    <p:sldId id="706" r:id="rId46"/>
    <p:sldId id="707" r:id="rId47"/>
    <p:sldId id="708" r:id="rId48"/>
    <p:sldId id="709" r:id="rId49"/>
    <p:sldId id="669" r:id="rId50"/>
    <p:sldId id="710" r:id="rId51"/>
    <p:sldId id="617" r:id="rId52"/>
    <p:sldId id="618" r:id="rId53"/>
    <p:sldId id="619" r:id="rId54"/>
    <p:sldId id="620" r:id="rId55"/>
    <p:sldId id="621" r:id="rId56"/>
    <p:sldId id="622" r:id="rId57"/>
    <p:sldId id="623" r:id="rId58"/>
    <p:sldId id="624" r:id="rId59"/>
    <p:sldId id="625" r:id="rId60"/>
    <p:sldId id="626" r:id="rId61"/>
    <p:sldId id="627" r:id="rId62"/>
    <p:sldId id="630" r:id="rId6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 id="3" name="Dr. Redhwan" initials="DR" lastIdx="1" clrIdx="2">
    <p:extLst>
      <p:ext uri="{19B8F6BF-5375-455C-9EA6-DF929625EA0E}">
        <p15:presenceInfo xmlns:p15="http://schemas.microsoft.com/office/powerpoint/2012/main" userId="21a229f2f5ded0c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B04BC"/>
    <a:srgbClr val="4489DC"/>
    <a:srgbClr val="4040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91" autoAdjust="0"/>
    <p:restoredTop sz="80851" autoAdjust="0"/>
  </p:normalViewPr>
  <p:slideViewPr>
    <p:cSldViewPr snapToGrid="0">
      <p:cViewPr varScale="1">
        <p:scale>
          <a:sx n="52" d="100"/>
          <a:sy n="52" d="100"/>
        </p:scale>
        <p:origin x="1044" y="56"/>
      </p:cViewPr>
      <p:guideLst>
        <p:guide orient="horz" pos="2160"/>
        <p:guide pos="3840"/>
      </p:guideLst>
    </p:cSldViewPr>
  </p:slideViewPr>
  <p:outlineViewPr>
    <p:cViewPr>
      <p:scale>
        <a:sx n="33" d="100"/>
        <a:sy n="33" d="100"/>
      </p:scale>
      <p:origin x="0" y="-30"/>
    </p:cViewPr>
  </p:outlineViewPr>
  <p:notesTextViewPr>
    <p:cViewPr>
      <p:scale>
        <a:sx n="1" d="1"/>
        <a:sy n="1" d="1"/>
      </p:scale>
      <p:origin x="0" y="0"/>
    </p:cViewPr>
  </p:notesTextViewPr>
  <p:notesViewPr>
    <p:cSldViewPr snapToGrid="0" showGuides="1">
      <p:cViewPr varScale="1">
        <p:scale>
          <a:sx n="56" d="100"/>
          <a:sy n="56" d="100"/>
        </p:scale>
        <p:origin x="2063" y="47"/>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commentAuthors" Target="commentAuthors.xml"/><Relationship Id="rId5" Type="http://schemas.openxmlformats.org/officeDocument/2006/relationships/slideMaster" Target="slideMasters/slideMaster2.xml"/><Relationship Id="rId61" Type="http://schemas.openxmlformats.org/officeDocument/2006/relationships/slide" Target="slides/slide54.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notesMaster" Target="notesMasters/notesMaster1.xml"/><Relationship Id="rId69" Type="http://schemas.openxmlformats.org/officeDocument/2006/relationships/theme" Target="theme/theme1.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presProps" Target="presProps.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F07F19-1F50-4B42-A7A0-278DF9D25BB1}"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CD3DE9F8-6D17-4F05-A4EB-AB4BED40B297}">
      <dgm:prSet custT="1"/>
      <dgm:spPr/>
      <dgm:t>
        <a:bodyPr/>
        <a:lstStyle/>
        <a:p>
          <a:pPr marL="0" lvl="0" indent="0" algn="ctr" defTabSz="933450">
            <a:lnSpc>
              <a:spcPct val="90000"/>
            </a:lnSpc>
            <a:spcBef>
              <a:spcPct val="0"/>
            </a:spcBef>
            <a:spcAft>
              <a:spcPct val="35000"/>
            </a:spcAft>
            <a:buNone/>
          </a:pPr>
          <a:r>
            <a:rPr lang="en-US" sz="2100" kern="1200" dirty="0">
              <a:solidFill>
                <a:srgbClr val="FFFFFF"/>
              </a:solidFill>
              <a:latin typeface="Garamond" panose="02020404030301010803"/>
              <a:ea typeface="+mn-ea"/>
              <a:cs typeface="+mn-cs"/>
            </a:rPr>
            <a:t>Introduction</a:t>
          </a:r>
        </a:p>
      </dgm:t>
    </dgm:pt>
    <dgm:pt modelId="{C9CA36F1-6698-4BEC-AA26-11C161558402}" type="parTrans" cxnId="{387738A6-1A70-4670-A00A-4BD54F955C99}">
      <dgm:prSet/>
      <dgm:spPr/>
      <dgm:t>
        <a:bodyPr/>
        <a:lstStyle/>
        <a:p>
          <a:endParaRPr lang="en-US"/>
        </a:p>
      </dgm:t>
    </dgm:pt>
    <dgm:pt modelId="{EC91A25A-4A8B-41BA-9153-BEC366F48BB7}" type="sibTrans" cxnId="{387738A6-1A70-4670-A00A-4BD54F955C99}">
      <dgm:prSet/>
      <dgm:spPr/>
      <dgm:t>
        <a:bodyPr/>
        <a:lstStyle/>
        <a:p>
          <a:endParaRPr lang="en-US"/>
        </a:p>
      </dgm:t>
    </dgm:pt>
    <dgm:pt modelId="{44CE27D9-26EA-401B-9C8C-5632A0F335D3}">
      <dgm:prSet/>
      <dgm:spPr/>
      <dgm:t>
        <a:bodyPr/>
        <a:lstStyle/>
        <a:p>
          <a:r>
            <a:rPr lang="en-US" dirty="0"/>
            <a:t>HTTP Protocol Websites</a:t>
          </a:r>
        </a:p>
      </dgm:t>
    </dgm:pt>
    <dgm:pt modelId="{C20428E1-0BC5-4CD3-B9B7-2D2AFEB81605}" type="parTrans" cxnId="{AE6B0577-9D13-4685-A221-751F31A0DD15}">
      <dgm:prSet/>
      <dgm:spPr/>
      <dgm:t>
        <a:bodyPr/>
        <a:lstStyle/>
        <a:p>
          <a:endParaRPr lang="en-US"/>
        </a:p>
      </dgm:t>
    </dgm:pt>
    <dgm:pt modelId="{D8682215-00BF-4001-85F6-42A0BAE906B1}" type="sibTrans" cxnId="{AE6B0577-9D13-4685-A221-751F31A0DD15}">
      <dgm:prSet/>
      <dgm:spPr/>
      <dgm:t>
        <a:bodyPr/>
        <a:lstStyle/>
        <a:p>
          <a:endParaRPr lang="en-US"/>
        </a:p>
      </dgm:t>
    </dgm:pt>
    <dgm:pt modelId="{0B95DC17-9B63-48A8-98F6-16D47A51221E}">
      <dgm:prSet/>
      <dgm:spPr/>
      <dgm:t>
        <a:bodyPr/>
        <a:lstStyle/>
        <a:p>
          <a:r>
            <a:rPr lang="en-US" dirty="0"/>
            <a:t>Secure Electronic Transactions (SET)</a:t>
          </a:r>
        </a:p>
      </dgm:t>
    </dgm:pt>
    <dgm:pt modelId="{340423AA-0907-4204-9207-1974DEF67B1A}" type="parTrans" cxnId="{F2EB389F-6C46-4E6B-8E1A-61CDD2BA173E}">
      <dgm:prSet/>
      <dgm:spPr/>
      <dgm:t>
        <a:bodyPr/>
        <a:lstStyle/>
        <a:p>
          <a:endParaRPr lang="en-US"/>
        </a:p>
      </dgm:t>
    </dgm:pt>
    <dgm:pt modelId="{9C0831EE-7BFE-4A8F-878A-4273DB0C71EA}" type="sibTrans" cxnId="{F2EB389F-6C46-4E6B-8E1A-61CDD2BA173E}">
      <dgm:prSet/>
      <dgm:spPr/>
      <dgm:t>
        <a:bodyPr/>
        <a:lstStyle/>
        <a:p>
          <a:endParaRPr lang="en-US"/>
        </a:p>
      </dgm:t>
    </dgm:pt>
    <dgm:pt modelId="{7281A13B-7CE9-4BB5-8E2A-ECEAD5E757D0}">
      <dgm:prSet/>
      <dgm:spPr/>
      <dgm:t>
        <a:bodyPr/>
        <a:lstStyle/>
        <a:p>
          <a:r>
            <a:rPr lang="en-US" dirty="0"/>
            <a:t>Web Fraud Detection Systems</a:t>
          </a:r>
        </a:p>
      </dgm:t>
    </dgm:pt>
    <dgm:pt modelId="{5BA89598-8FAB-4A1D-80B0-D070F0BCDCCD}" type="parTrans" cxnId="{B2796552-A251-4E03-8DFC-391FA3440351}">
      <dgm:prSet/>
      <dgm:spPr/>
      <dgm:t>
        <a:bodyPr/>
        <a:lstStyle/>
        <a:p>
          <a:endParaRPr lang="en-US"/>
        </a:p>
      </dgm:t>
    </dgm:pt>
    <dgm:pt modelId="{57DD08F6-3180-4B87-A11A-78B3BDFA8B67}" type="sibTrans" cxnId="{B2796552-A251-4E03-8DFC-391FA3440351}">
      <dgm:prSet/>
      <dgm:spPr/>
      <dgm:t>
        <a:bodyPr/>
        <a:lstStyle/>
        <a:p>
          <a:endParaRPr lang="en-US"/>
        </a:p>
      </dgm:t>
    </dgm:pt>
    <dgm:pt modelId="{7C938456-2C93-4568-A375-26A275A9356A}">
      <dgm:prSet/>
      <dgm:spPr/>
      <dgm:t>
        <a:bodyPr/>
        <a:lstStyle/>
        <a:p>
          <a:r>
            <a:rPr lang="en-US" dirty="0"/>
            <a:t>Browser Cache Clearing</a:t>
          </a:r>
        </a:p>
      </dgm:t>
    </dgm:pt>
    <dgm:pt modelId="{CB478898-851F-411D-8878-B487C9052AE9}" type="parTrans" cxnId="{A9DEB343-2940-4259-A7BF-9CD7E90214E2}">
      <dgm:prSet/>
      <dgm:spPr/>
      <dgm:t>
        <a:bodyPr/>
        <a:lstStyle/>
        <a:p>
          <a:endParaRPr lang="en-US"/>
        </a:p>
      </dgm:t>
    </dgm:pt>
    <dgm:pt modelId="{10292B71-ED41-4953-B6BF-23137E78D40A}" type="sibTrans" cxnId="{A9DEB343-2940-4259-A7BF-9CD7E90214E2}">
      <dgm:prSet/>
      <dgm:spPr/>
      <dgm:t>
        <a:bodyPr/>
        <a:lstStyle/>
        <a:p>
          <a:endParaRPr lang="en-US"/>
        </a:p>
      </dgm:t>
    </dgm:pt>
    <dgm:pt modelId="{E8B6D460-DE0A-484A-A826-7E54447C81B3}">
      <dgm:prSet/>
      <dgm:spPr/>
      <dgm:t>
        <a:bodyPr/>
        <a:lstStyle/>
        <a:p>
          <a:r>
            <a:rPr lang="en-US" dirty="0"/>
            <a:t>Frequent Password Changes</a:t>
          </a:r>
        </a:p>
      </dgm:t>
    </dgm:pt>
    <dgm:pt modelId="{2DA846F7-E5E1-4980-80CF-12BD293F55B8}" type="parTrans" cxnId="{D07A5EB1-BA94-4C13-896B-47CD332C5382}">
      <dgm:prSet/>
      <dgm:spPr/>
      <dgm:t>
        <a:bodyPr/>
        <a:lstStyle/>
        <a:p>
          <a:endParaRPr lang="en-US"/>
        </a:p>
      </dgm:t>
    </dgm:pt>
    <dgm:pt modelId="{A64D0856-46E9-4069-8765-40C021C0B681}" type="sibTrans" cxnId="{D07A5EB1-BA94-4C13-896B-47CD332C5382}">
      <dgm:prSet/>
      <dgm:spPr/>
      <dgm:t>
        <a:bodyPr/>
        <a:lstStyle/>
        <a:p>
          <a:endParaRPr lang="en-US"/>
        </a:p>
      </dgm:t>
    </dgm:pt>
    <dgm:pt modelId="{7D3779C3-38C6-4C09-AC31-5209E1860DA3}">
      <dgm:prSet/>
      <dgm:spPr/>
      <dgm:t>
        <a:bodyPr/>
        <a:lstStyle/>
        <a:p>
          <a:r>
            <a:rPr lang="en-US" dirty="0"/>
            <a:t>Updating OS</a:t>
          </a:r>
        </a:p>
      </dgm:t>
    </dgm:pt>
    <dgm:pt modelId="{3C72731A-26BE-480E-B12A-63E191B0096D}" type="parTrans" cxnId="{4A9D4FE2-E2E7-45F7-AE2A-D2B9F8FF588E}">
      <dgm:prSet/>
      <dgm:spPr/>
      <dgm:t>
        <a:bodyPr/>
        <a:lstStyle/>
        <a:p>
          <a:endParaRPr lang="en-US"/>
        </a:p>
      </dgm:t>
    </dgm:pt>
    <dgm:pt modelId="{8D7797DB-0F28-4C79-8D24-DF903C3E5BD2}" type="sibTrans" cxnId="{4A9D4FE2-E2E7-45F7-AE2A-D2B9F8FF588E}">
      <dgm:prSet/>
      <dgm:spPr/>
      <dgm:t>
        <a:bodyPr/>
        <a:lstStyle/>
        <a:p>
          <a:endParaRPr lang="en-US"/>
        </a:p>
      </dgm:t>
    </dgm:pt>
    <dgm:pt modelId="{46909AAE-ADCC-46DF-8EA6-EA580EDCA4CA}">
      <dgm:prSet/>
      <dgm:spPr/>
      <dgm:t>
        <a:bodyPr/>
        <a:lstStyle/>
        <a:p>
          <a:r>
            <a:rPr lang="en-US" dirty="0"/>
            <a:t>Updating Apps</a:t>
          </a:r>
        </a:p>
      </dgm:t>
    </dgm:pt>
    <dgm:pt modelId="{DD54F25C-ACCB-42BD-9DEB-3198147BC0A1}" type="parTrans" cxnId="{E0F12E86-E796-4B2E-A33F-59F850417331}">
      <dgm:prSet/>
      <dgm:spPr/>
      <dgm:t>
        <a:bodyPr/>
        <a:lstStyle/>
        <a:p>
          <a:endParaRPr lang="en-US"/>
        </a:p>
      </dgm:t>
    </dgm:pt>
    <dgm:pt modelId="{D2B074AC-DED7-4AFF-9015-F6980D828D5D}" type="sibTrans" cxnId="{E0F12E86-E796-4B2E-A33F-59F850417331}">
      <dgm:prSet/>
      <dgm:spPr/>
      <dgm:t>
        <a:bodyPr/>
        <a:lstStyle/>
        <a:p>
          <a:endParaRPr lang="en-US"/>
        </a:p>
      </dgm:t>
    </dgm:pt>
    <dgm:pt modelId="{2C74E21F-5290-4BAB-9A09-BC5783BACC19}">
      <dgm:prSet/>
      <dgm:spPr/>
      <dgm:t>
        <a:bodyPr/>
        <a:lstStyle/>
        <a:p>
          <a:r>
            <a:rPr lang="en-US" dirty="0"/>
            <a:t>Useful Tips on Safe Browsing &amp; Online Shopping</a:t>
          </a:r>
        </a:p>
      </dgm:t>
    </dgm:pt>
    <dgm:pt modelId="{30E4AC5F-D42C-493E-9CE5-4B278396B095}" type="parTrans" cxnId="{C326D335-5729-4F79-9AE8-1A3FBDF6BDA5}">
      <dgm:prSet/>
      <dgm:spPr/>
      <dgm:t>
        <a:bodyPr/>
        <a:lstStyle/>
        <a:p>
          <a:endParaRPr lang="en-US"/>
        </a:p>
      </dgm:t>
    </dgm:pt>
    <dgm:pt modelId="{4D4F8DC0-1078-4571-AC7D-046658EF3174}" type="sibTrans" cxnId="{C326D335-5729-4F79-9AE8-1A3FBDF6BDA5}">
      <dgm:prSet/>
      <dgm:spPr/>
      <dgm:t>
        <a:bodyPr/>
        <a:lstStyle/>
        <a:p>
          <a:endParaRPr lang="en-US"/>
        </a:p>
      </dgm:t>
    </dgm:pt>
    <dgm:pt modelId="{40FE0EB9-B287-43F6-ABB4-527CB1B94B4A}" type="pres">
      <dgm:prSet presAssocID="{D0F07F19-1F50-4B42-A7A0-278DF9D25BB1}" presName="diagram" presStyleCnt="0">
        <dgm:presLayoutVars>
          <dgm:dir/>
          <dgm:resizeHandles val="exact"/>
        </dgm:presLayoutVars>
      </dgm:prSet>
      <dgm:spPr/>
      <dgm:t>
        <a:bodyPr/>
        <a:lstStyle/>
        <a:p>
          <a:endParaRPr lang="en-US"/>
        </a:p>
      </dgm:t>
    </dgm:pt>
    <dgm:pt modelId="{7D1AEAC6-525A-44A9-8147-5DFEBD2A1F2D}" type="pres">
      <dgm:prSet presAssocID="{CD3DE9F8-6D17-4F05-A4EB-AB4BED40B297}" presName="node" presStyleLbl="node1" presStyleIdx="0" presStyleCnt="9" custLinFactNeighborX="1464" custLinFactNeighborY="-1473">
        <dgm:presLayoutVars>
          <dgm:bulletEnabled val="1"/>
        </dgm:presLayoutVars>
      </dgm:prSet>
      <dgm:spPr/>
      <dgm:t>
        <a:bodyPr/>
        <a:lstStyle/>
        <a:p>
          <a:endParaRPr lang="en-US"/>
        </a:p>
      </dgm:t>
    </dgm:pt>
    <dgm:pt modelId="{E37E95CE-B343-40F4-8C35-3185EB5C414E}" type="pres">
      <dgm:prSet presAssocID="{EC91A25A-4A8B-41BA-9153-BEC366F48BB7}" presName="sibTrans" presStyleCnt="0"/>
      <dgm:spPr/>
    </dgm:pt>
    <dgm:pt modelId="{A225E621-A183-4BDC-A13D-E985F1D2904A}" type="pres">
      <dgm:prSet presAssocID="{44CE27D9-26EA-401B-9C8C-5632A0F335D3}" presName="node" presStyleLbl="node1" presStyleIdx="1" presStyleCnt="9">
        <dgm:presLayoutVars>
          <dgm:bulletEnabled val="1"/>
        </dgm:presLayoutVars>
      </dgm:prSet>
      <dgm:spPr/>
      <dgm:t>
        <a:bodyPr/>
        <a:lstStyle/>
        <a:p>
          <a:endParaRPr lang="en-US"/>
        </a:p>
      </dgm:t>
    </dgm:pt>
    <dgm:pt modelId="{BB8543D6-7D9A-4660-A106-C147D939DE78}" type="pres">
      <dgm:prSet presAssocID="{D8682215-00BF-4001-85F6-42A0BAE906B1}" presName="sibTrans" presStyleCnt="0"/>
      <dgm:spPr/>
    </dgm:pt>
    <dgm:pt modelId="{6079C722-0F89-4CB5-9ABC-93EBF4F7091D}" type="pres">
      <dgm:prSet presAssocID="{0B95DC17-9B63-48A8-98F6-16D47A51221E}" presName="node" presStyleLbl="node1" presStyleIdx="2" presStyleCnt="9">
        <dgm:presLayoutVars>
          <dgm:bulletEnabled val="1"/>
        </dgm:presLayoutVars>
      </dgm:prSet>
      <dgm:spPr/>
      <dgm:t>
        <a:bodyPr/>
        <a:lstStyle/>
        <a:p>
          <a:endParaRPr lang="en-US"/>
        </a:p>
      </dgm:t>
    </dgm:pt>
    <dgm:pt modelId="{D384A258-2B75-495C-8A65-878819F0844E}" type="pres">
      <dgm:prSet presAssocID="{9C0831EE-7BFE-4A8F-878A-4273DB0C71EA}" presName="sibTrans" presStyleCnt="0"/>
      <dgm:spPr/>
    </dgm:pt>
    <dgm:pt modelId="{30E2B1F7-B108-4DF4-A791-1C63D5951F27}" type="pres">
      <dgm:prSet presAssocID="{7281A13B-7CE9-4BB5-8E2A-ECEAD5E757D0}" presName="node" presStyleLbl="node1" presStyleIdx="3" presStyleCnt="9">
        <dgm:presLayoutVars>
          <dgm:bulletEnabled val="1"/>
        </dgm:presLayoutVars>
      </dgm:prSet>
      <dgm:spPr/>
      <dgm:t>
        <a:bodyPr/>
        <a:lstStyle/>
        <a:p>
          <a:endParaRPr lang="en-US"/>
        </a:p>
      </dgm:t>
    </dgm:pt>
    <dgm:pt modelId="{0C4E0409-1744-4EB9-B3B4-A9F04BB94204}" type="pres">
      <dgm:prSet presAssocID="{57DD08F6-3180-4B87-A11A-78B3BDFA8B67}" presName="sibTrans" presStyleCnt="0"/>
      <dgm:spPr/>
    </dgm:pt>
    <dgm:pt modelId="{2CFAF534-83BD-45CC-B333-370B78CE5B90}" type="pres">
      <dgm:prSet presAssocID="{7C938456-2C93-4568-A375-26A275A9356A}" presName="node" presStyleLbl="node1" presStyleIdx="4" presStyleCnt="9">
        <dgm:presLayoutVars>
          <dgm:bulletEnabled val="1"/>
        </dgm:presLayoutVars>
      </dgm:prSet>
      <dgm:spPr/>
      <dgm:t>
        <a:bodyPr/>
        <a:lstStyle/>
        <a:p>
          <a:endParaRPr lang="en-US"/>
        </a:p>
      </dgm:t>
    </dgm:pt>
    <dgm:pt modelId="{2DD542FB-7C58-4BE2-B856-E9278163D4BC}" type="pres">
      <dgm:prSet presAssocID="{10292B71-ED41-4953-B6BF-23137E78D40A}" presName="sibTrans" presStyleCnt="0"/>
      <dgm:spPr/>
    </dgm:pt>
    <dgm:pt modelId="{D32AFA8E-7D13-4752-908E-192E7BA84336}" type="pres">
      <dgm:prSet presAssocID="{E8B6D460-DE0A-484A-A826-7E54447C81B3}" presName="node" presStyleLbl="node1" presStyleIdx="5" presStyleCnt="9">
        <dgm:presLayoutVars>
          <dgm:bulletEnabled val="1"/>
        </dgm:presLayoutVars>
      </dgm:prSet>
      <dgm:spPr/>
      <dgm:t>
        <a:bodyPr/>
        <a:lstStyle/>
        <a:p>
          <a:endParaRPr lang="en-US"/>
        </a:p>
      </dgm:t>
    </dgm:pt>
    <dgm:pt modelId="{E1125E7D-E977-4651-AB82-9C9B06003886}" type="pres">
      <dgm:prSet presAssocID="{A64D0856-46E9-4069-8765-40C021C0B681}" presName="sibTrans" presStyleCnt="0"/>
      <dgm:spPr/>
    </dgm:pt>
    <dgm:pt modelId="{5AFBC379-B707-482A-BB12-E6728C097E7D}" type="pres">
      <dgm:prSet presAssocID="{7D3779C3-38C6-4C09-AC31-5209E1860DA3}" presName="node" presStyleLbl="node1" presStyleIdx="6" presStyleCnt="9">
        <dgm:presLayoutVars>
          <dgm:bulletEnabled val="1"/>
        </dgm:presLayoutVars>
      </dgm:prSet>
      <dgm:spPr/>
      <dgm:t>
        <a:bodyPr/>
        <a:lstStyle/>
        <a:p>
          <a:endParaRPr lang="en-US"/>
        </a:p>
      </dgm:t>
    </dgm:pt>
    <dgm:pt modelId="{28ED58E9-A545-41DB-BBA2-F1D3E4B935F3}" type="pres">
      <dgm:prSet presAssocID="{8D7797DB-0F28-4C79-8D24-DF903C3E5BD2}" presName="sibTrans" presStyleCnt="0"/>
      <dgm:spPr/>
    </dgm:pt>
    <dgm:pt modelId="{3E4F2D86-22DC-41A8-9B7A-22BC7779B6EF}" type="pres">
      <dgm:prSet presAssocID="{46909AAE-ADCC-46DF-8EA6-EA580EDCA4CA}" presName="node" presStyleLbl="node1" presStyleIdx="7" presStyleCnt="9">
        <dgm:presLayoutVars>
          <dgm:bulletEnabled val="1"/>
        </dgm:presLayoutVars>
      </dgm:prSet>
      <dgm:spPr/>
      <dgm:t>
        <a:bodyPr/>
        <a:lstStyle/>
        <a:p>
          <a:endParaRPr lang="en-US"/>
        </a:p>
      </dgm:t>
    </dgm:pt>
    <dgm:pt modelId="{24EFDFAE-51E1-4279-98DC-2A84F74A6644}" type="pres">
      <dgm:prSet presAssocID="{D2B074AC-DED7-4AFF-9015-F6980D828D5D}" presName="sibTrans" presStyleCnt="0"/>
      <dgm:spPr/>
    </dgm:pt>
    <dgm:pt modelId="{6834778A-D8A3-4009-8540-48F30811F449}" type="pres">
      <dgm:prSet presAssocID="{2C74E21F-5290-4BAB-9A09-BC5783BACC19}" presName="node" presStyleLbl="node1" presStyleIdx="8" presStyleCnt="9">
        <dgm:presLayoutVars>
          <dgm:bulletEnabled val="1"/>
        </dgm:presLayoutVars>
      </dgm:prSet>
      <dgm:spPr/>
      <dgm:t>
        <a:bodyPr/>
        <a:lstStyle/>
        <a:p>
          <a:endParaRPr lang="en-US"/>
        </a:p>
      </dgm:t>
    </dgm:pt>
  </dgm:ptLst>
  <dgm:cxnLst>
    <dgm:cxn modelId="{AE6B0577-9D13-4685-A221-751F31A0DD15}" srcId="{D0F07F19-1F50-4B42-A7A0-278DF9D25BB1}" destId="{44CE27D9-26EA-401B-9C8C-5632A0F335D3}" srcOrd="1" destOrd="0" parTransId="{C20428E1-0BC5-4CD3-B9B7-2D2AFEB81605}" sibTransId="{D8682215-00BF-4001-85F6-42A0BAE906B1}"/>
    <dgm:cxn modelId="{08AF40E4-17CE-4E4E-856B-FF8E9D990401}" type="presOf" srcId="{7D3779C3-38C6-4C09-AC31-5209E1860DA3}" destId="{5AFBC379-B707-482A-BB12-E6728C097E7D}" srcOrd="0" destOrd="0" presId="urn:microsoft.com/office/officeart/2005/8/layout/default"/>
    <dgm:cxn modelId="{403D51B7-8E99-4129-A45C-B1ACE6B699E9}" type="presOf" srcId="{D0F07F19-1F50-4B42-A7A0-278DF9D25BB1}" destId="{40FE0EB9-B287-43F6-ABB4-527CB1B94B4A}" srcOrd="0" destOrd="0" presId="urn:microsoft.com/office/officeart/2005/8/layout/default"/>
    <dgm:cxn modelId="{A08CEAFE-EF1D-466C-ADEE-7D8324D59754}" type="presOf" srcId="{2C74E21F-5290-4BAB-9A09-BC5783BACC19}" destId="{6834778A-D8A3-4009-8540-48F30811F449}" srcOrd="0" destOrd="0" presId="urn:microsoft.com/office/officeart/2005/8/layout/default"/>
    <dgm:cxn modelId="{B2796552-A251-4E03-8DFC-391FA3440351}" srcId="{D0F07F19-1F50-4B42-A7A0-278DF9D25BB1}" destId="{7281A13B-7CE9-4BB5-8E2A-ECEAD5E757D0}" srcOrd="3" destOrd="0" parTransId="{5BA89598-8FAB-4A1D-80B0-D070F0BCDCCD}" sibTransId="{57DD08F6-3180-4B87-A11A-78B3BDFA8B67}"/>
    <dgm:cxn modelId="{EF1A4012-876C-4EE0-990E-ADEC31F46891}" type="presOf" srcId="{44CE27D9-26EA-401B-9C8C-5632A0F335D3}" destId="{A225E621-A183-4BDC-A13D-E985F1D2904A}" srcOrd="0" destOrd="0" presId="urn:microsoft.com/office/officeart/2005/8/layout/default"/>
    <dgm:cxn modelId="{D07A5EB1-BA94-4C13-896B-47CD332C5382}" srcId="{D0F07F19-1F50-4B42-A7A0-278DF9D25BB1}" destId="{E8B6D460-DE0A-484A-A826-7E54447C81B3}" srcOrd="5" destOrd="0" parTransId="{2DA846F7-E5E1-4980-80CF-12BD293F55B8}" sibTransId="{A64D0856-46E9-4069-8765-40C021C0B681}"/>
    <dgm:cxn modelId="{4A9D4FE2-E2E7-45F7-AE2A-D2B9F8FF588E}" srcId="{D0F07F19-1F50-4B42-A7A0-278DF9D25BB1}" destId="{7D3779C3-38C6-4C09-AC31-5209E1860DA3}" srcOrd="6" destOrd="0" parTransId="{3C72731A-26BE-480E-B12A-63E191B0096D}" sibTransId="{8D7797DB-0F28-4C79-8D24-DF903C3E5BD2}"/>
    <dgm:cxn modelId="{A9DEB343-2940-4259-A7BF-9CD7E90214E2}" srcId="{D0F07F19-1F50-4B42-A7A0-278DF9D25BB1}" destId="{7C938456-2C93-4568-A375-26A275A9356A}" srcOrd="4" destOrd="0" parTransId="{CB478898-851F-411D-8878-B487C9052AE9}" sibTransId="{10292B71-ED41-4953-B6BF-23137E78D40A}"/>
    <dgm:cxn modelId="{80A67360-43F4-460D-9C99-61569FB6864A}" type="presOf" srcId="{46909AAE-ADCC-46DF-8EA6-EA580EDCA4CA}" destId="{3E4F2D86-22DC-41A8-9B7A-22BC7779B6EF}" srcOrd="0" destOrd="0" presId="urn:microsoft.com/office/officeart/2005/8/layout/default"/>
    <dgm:cxn modelId="{32594A81-04FF-457E-90AF-E296CA95C588}" type="presOf" srcId="{CD3DE9F8-6D17-4F05-A4EB-AB4BED40B297}" destId="{7D1AEAC6-525A-44A9-8147-5DFEBD2A1F2D}" srcOrd="0" destOrd="0" presId="urn:microsoft.com/office/officeart/2005/8/layout/default"/>
    <dgm:cxn modelId="{CD1A31F2-8038-458C-9844-EB68AC4102E1}" type="presOf" srcId="{0B95DC17-9B63-48A8-98F6-16D47A51221E}" destId="{6079C722-0F89-4CB5-9ABC-93EBF4F7091D}" srcOrd="0" destOrd="0" presId="urn:microsoft.com/office/officeart/2005/8/layout/default"/>
    <dgm:cxn modelId="{C326D335-5729-4F79-9AE8-1A3FBDF6BDA5}" srcId="{D0F07F19-1F50-4B42-A7A0-278DF9D25BB1}" destId="{2C74E21F-5290-4BAB-9A09-BC5783BACC19}" srcOrd="8" destOrd="0" parTransId="{30E4AC5F-D42C-493E-9CE5-4B278396B095}" sibTransId="{4D4F8DC0-1078-4571-AC7D-046658EF3174}"/>
    <dgm:cxn modelId="{E0F12E86-E796-4B2E-A33F-59F850417331}" srcId="{D0F07F19-1F50-4B42-A7A0-278DF9D25BB1}" destId="{46909AAE-ADCC-46DF-8EA6-EA580EDCA4CA}" srcOrd="7" destOrd="0" parTransId="{DD54F25C-ACCB-42BD-9DEB-3198147BC0A1}" sibTransId="{D2B074AC-DED7-4AFF-9015-F6980D828D5D}"/>
    <dgm:cxn modelId="{3B8CFFEF-E203-41D9-B562-F796903049E8}" type="presOf" srcId="{7C938456-2C93-4568-A375-26A275A9356A}" destId="{2CFAF534-83BD-45CC-B333-370B78CE5B90}" srcOrd="0" destOrd="0" presId="urn:microsoft.com/office/officeart/2005/8/layout/default"/>
    <dgm:cxn modelId="{E0DF3105-BCCF-49EF-89CD-58E6A4BFDEE4}" type="presOf" srcId="{E8B6D460-DE0A-484A-A826-7E54447C81B3}" destId="{D32AFA8E-7D13-4752-908E-192E7BA84336}" srcOrd="0" destOrd="0" presId="urn:microsoft.com/office/officeart/2005/8/layout/default"/>
    <dgm:cxn modelId="{387738A6-1A70-4670-A00A-4BD54F955C99}" srcId="{D0F07F19-1F50-4B42-A7A0-278DF9D25BB1}" destId="{CD3DE9F8-6D17-4F05-A4EB-AB4BED40B297}" srcOrd="0" destOrd="0" parTransId="{C9CA36F1-6698-4BEC-AA26-11C161558402}" sibTransId="{EC91A25A-4A8B-41BA-9153-BEC366F48BB7}"/>
    <dgm:cxn modelId="{F2EB389F-6C46-4E6B-8E1A-61CDD2BA173E}" srcId="{D0F07F19-1F50-4B42-A7A0-278DF9D25BB1}" destId="{0B95DC17-9B63-48A8-98F6-16D47A51221E}" srcOrd="2" destOrd="0" parTransId="{340423AA-0907-4204-9207-1974DEF67B1A}" sibTransId="{9C0831EE-7BFE-4A8F-878A-4273DB0C71EA}"/>
    <dgm:cxn modelId="{0D017D5A-B51D-438D-83CE-A95F9D795D75}" type="presOf" srcId="{7281A13B-7CE9-4BB5-8E2A-ECEAD5E757D0}" destId="{30E2B1F7-B108-4DF4-A791-1C63D5951F27}" srcOrd="0" destOrd="0" presId="urn:microsoft.com/office/officeart/2005/8/layout/default"/>
    <dgm:cxn modelId="{88554200-46B1-4583-8E88-CA3C0128EFE8}" type="presParOf" srcId="{40FE0EB9-B287-43F6-ABB4-527CB1B94B4A}" destId="{7D1AEAC6-525A-44A9-8147-5DFEBD2A1F2D}" srcOrd="0" destOrd="0" presId="urn:microsoft.com/office/officeart/2005/8/layout/default"/>
    <dgm:cxn modelId="{10AB09AE-4794-49B0-BB71-799C7AFB182B}" type="presParOf" srcId="{40FE0EB9-B287-43F6-ABB4-527CB1B94B4A}" destId="{E37E95CE-B343-40F4-8C35-3185EB5C414E}" srcOrd="1" destOrd="0" presId="urn:microsoft.com/office/officeart/2005/8/layout/default"/>
    <dgm:cxn modelId="{59FFD910-7B66-4B3F-8CB8-53AD7957D32C}" type="presParOf" srcId="{40FE0EB9-B287-43F6-ABB4-527CB1B94B4A}" destId="{A225E621-A183-4BDC-A13D-E985F1D2904A}" srcOrd="2" destOrd="0" presId="urn:microsoft.com/office/officeart/2005/8/layout/default"/>
    <dgm:cxn modelId="{0CFFC5F0-FDCF-4B4F-A1B5-97C4ABAC47EC}" type="presParOf" srcId="{40FE0EB9-B287-43F6-ABB4-527CB1B94B4A}" destId="{BB8543D6-7D9A-4660-A106-C147D939DE78}" srcOrd="3" destOrd="0" presId="urn:microsoft.com/office/officeart/2005/8/layout/default"/>
    <dgm:cxn modelId="{B4DD5B6F-260D-450F-95EC-2838270C7A20}" type="presParOf" srcId="{40FE0EB9-B287-43F6-ABB4-527CB1B94B4A}" destId="{6079C722-0F89-4CB5-9ABC-93EBF4F7091D}" srcOrd="4" destOrd="0" presId="urn:microsoft.com/office/officeart/2005/8/layout/default"/>
    <dgm:cxn modelId="{7BDA392E-211B-44E5-A567-7E9DD7994BF0}" type="presParOf" srcId="{40FE0EB9-B287-43F6-ABB4-527CB1B94B4A}" destId="{D384A258-2B75-495C-8A65-878819F0844E}" srcOrd="5" destOrd="0" presId="urn:microsoft.com/office/officeart/2005/8/layout/default"/>
    <dgm:cxn modelId="{6DB5998F-5691-4281-833B-BD4249050274}" type="presParOf" srcId="{40FE0EB9-B287-43F6-ABB4-527CB1B94B4A}" destId="{30E2B1F7-B108-4DF4-A791-1C63D5951F27}" srcOrd="6" destOrd="0" presId="urn:microsoft.com/office/officeart/2005/8/layout/default"/>
    <dgm:cxn modelId="{7FC65EB6-9F66-407D-89C2-063D1F349FEE}" type="presParOf" srcId="{40FE0EB9-B287-43F6-ABB4-527CB1B94B4A}" destId="{0C4E0409-1744-4EB9-B3B4-A9F04BB94204}" srcOrd="7" destOrd="0" presId="urn:microsoft.com/office/officeart/2005/8/layout/default"/>
    <dgm:cxn modelId="{63C507BC-3A66-4C4F-A313-40512A4D0FBE}" type="presParOf" srcId="{40FE0EB9-B287-43F6-ABB4-527CB1B94B4A}" destId="{2CFAF534-83BD-45CC-B333-370B78CE5B90}" srcOrd="8" destOrd="0" presId="urn:microsoft.com/office/officeart/2005/8/layout/default"/>
    <dgm:cxn modelId="{6C8D70D5-8975-4EF3-BAAE-FA3D65520ED8}" type="presParOf" srcId="{40FE0EB9-B287-43F6-ABB4-527CB1B94B4A}" destId="{2DD542FB-7C58-4BE2-B856-E9278163D4BC}" srcOrd="9" destOrd="0" presId="urn:microsoft.com/office/officeart/2005/8/layout/default"/>
    <dgm:cxn modelId="{84082440-F814-49D6-8A49-907D38E0C9C1}" type="presParOf" srcId="{40FE0EB9-B287-43F6-ABB4-527CB1B94B4A}" destId="{D32AFA8E-7D13-4752-908E-192E7BA84336}" srcOrd="10" destOrd="0" presId="urn:microsoft.com/office/officeart/2005/8/layout/default"/>
    <dgm:cxn modelId="{37F89614-5972-4562-9E41-92CDB554E78D}" type="presParOf" srcId="{40FE0EB9-B287-43F6-ABB4-527CB1B94B4A}" destId="{E1125E7D-E977-4651-AB82-9C9B06003886}" srcOrd="11" destOrd="0" presId="urn:microsoft.com/office/officeart/2005/8/layout/default"/>
    <dgm:cxn modelId="{7C2073E6-589B-44D6-85AD-DA181847B986}" type="presParOf" srcId="{40FE0EB9-B287-43F6-ABB4-527CB1B94B4A}" destId="{5AFBC379-B707-482A-BB12-E6728C097E7D}" srcOrd="12" destOrd="0" presId="urn:microsoft.com/office/officeart/2005/8/layout/default"/>
    <dgm:cxn modelId="{A0E36570-EB57-4439-8354-C6B09AF65841}" type="presParOf" srcId="{40FE0EB9-B287-43F6-ABB4-527CB1B94B4A}" destId="{28ED58E9-A545-41DB-BBA2-F1D3E4B935F3}" srcOrd="13" destOrd="0" presId="urn:microsoft.com/office/officeart/2005/8/layout/default"/>
    <dgm:cxn modelId="{C4C04C1B-5976-4A4C-8492-8E768A9FDBE4}" type="presParOf" srcId="{40FE0EB9-B287-43F6-ABB4-527CB1B94B4A}" destId="{3E4F2D86-22DC-41A8-9B7A-22BC7779B6EF}" srcOrd="14" destOrd="0" presId="urn:microsoft.com/office/officeart/2005/8/layout/default"/>
    <dgm:cxn modelId="{8CBF30B9-957F-4146-9DB7-EBEEBBE06C79}" type="presParOf" srcId="{40FE0EB9-B287-43F6-ABB4-527CB1B94B4A}" destId="{24EFDFAE-51E1-4279-98DC-2A84F74A6644}" srcOrd="15" destOrd="0" presId="urn:microsoft.com/office/officeart/2005/8/layout/default"/>
    <dgm:cxn modelId="{431BB2DD-CB15-49E5-9769-EFE929A2130B}" type="presParOf" srcId="{40FE0EB9-B287-43F6-ABB4-527CB1B94B4A}" destId="{6834778A-D8A3-4009-8540-48F30811F449}" srcOrd="16"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0F07F19-1F50-4B42-A7A0-278DF9D25BB1}"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CD3DE9F8-6D17-4F05-A4EB-AB4BED40B297}">
      <dgm:prSet custT="1"/>
      <dgm:spPr/>
      <dgm:t>
        <a:bodyPr/>
        <a:lstStyle/>
        <a:p>
          <a:pPr marL="0" lvl="0" indent="0" algn="ctr" defTabSz="1333500">
            <a:lnSpc>
              <a:spcPct val="90000"/>
            </a:lnSpc>
            <a:spcBef>
              <a:spcPct val="0"/>
            </a:spcBef>
            <a:spcAft>
              <a:spcPct val="35000"/>
            </a:spcAft>
            <a:buNone/>
          </a:pPr>
          <a:r>
            <a:rPr lang="en-US" sz="2700" kern="1200" dirty="0">
              <a:solidFill>
                <a:srgbClr val="FFFFFF"/>
              </a:solidFill>
              <a:latin typeface="Garamond" panose="02020404030301010803"/>
              <a:ea typeface="+mn-ea"/>
              <a:cs typeface="+mn-cs"/>
            </a:rPr>
            <a:t>Introduction</a:t>
          </a:r>
        </a:p>
      </dgm:t>
    </dgm:pt>
    <dgm:pt modelId="{C9CA36F1-6698-4BEC-AA26-11C161558402}" type="parTrans" cxnId="{387738A6-1A70-4670-A00A-4BD54F955C99}">
      <dgm:prSet/>
      <dgm:spPr/>
      <dgm:t>
        <a:bodyPr/>
        <a:lstStyle/>
        <a:p>
          <a:endParaRPr lang="en-US"/>
        </a:p>
      </dgm:t>
    </dgm:pt>
    <dgm:pt modelId="{EC91A25A-4A8B-41BA-9153-BEC366F48BB7}" type="sibTrans" cxnId="{387738A6-1A70-4670-A00A-4BD54F955C99}">
      <dgm:prSet/>
      <dgm:spPr/>
      <dgm:t>
        <a:bodyPr/>
        <a:lstStyle/>
        <a:p>
          <a:endParaRPr lang="en-US"/>
        </a:p>
      </dgm:t>
    </dgm:pt>
    <dgm:pt modelId="{44CE27D9-26EA-401B-9C8C-5632A0F335D3}">
      <dgm:prSet/>
      <dgm:spPr/>
      <dgm:t>
        <a:bodyPr/>
        <a:lstStyle/>
        <a:p>
          <a:r>
            <a:rPr lang="en-US" dirty="0"/>
            <a:t>ISO/IEC27001 &amp;27002 Standards</a:t>
          </a:r>
        </a:p>
      </dgm:t>
    </dgm:pt>
    <dgm:pt modelId="{C20428E1-0BC5-4CD3-B9B7-2D2AFEB81605}" type="parTrans" cxnId="{AE6B0577-9D13-4685-A221-751F31A0DD15}">
      <dgm:prSet/>
      <dgm:spPr/>
      <dgm:t>
        <a:bodyPr/>
        <a:lstStyle/>
        <a:p>
          <a:endParaRPr lang="en-US"/>
        </a:p>
      </dgm:t>
    </dgm:pt>
    <dgm:pt modelId="{D8682215-00BF-4001-85F6-42A0BAE906B1}" type="sibTrans" cxnId="{AE6B0577-9D13-4685-A221-751F31A0DD15}">
      <dgm:prSet/>
      <dgm:spPr/>
      <dgm:t>
        <a:bodyPr/>
        <a:lstStyle/>
        <a:p>
          <a:endParaRPr lang="en-US"/>
        </a:p>
      </dgm:t>
    </dgm:pt>
    <dgm:pt modelId="{0B95DC17-9B63-48A8-98F6-16D47A51221E}">
      <dgm:prSet/>
      <dgm:spPr/>
      <dgm:t>
        <a:bodyPr/>
        <a:lstStyle/>
        <a:p>
          <a:r>
            <a:rPr lang="en-US" dirty="0"/>
            <a:t>Information Security Forum ISF Standards </a:t>
          </a:r>
        </a:p>
      </dgm:t>
    </dgm:pt>
    <dgm:pt modelId="{340423AA-0907-4204-9207-1974DEF67B1A}" type="parTrans" cxnId="{F2EB389F-6C46-4E6B-8E1A-61CDD2BA173E}">
      <dgm:prSet/>
      <dgm:spPr/>
      <dgm:t>
        <a:bodyPr/>
        <a:lstStyle/>
        <a:p>
          <a:endParaRPr lang="en-US"/>
        </a:p>
      </dgm:t>
    </dgm:pt>
    <dgm:pt modelId="{9C0831EE-7BFE-4A8F-878A-4273DB0C71EA}" type="sibTrans" cxnId="{F2EB389F-6C46-4E6B-8E1A-61CDD2BA173E}">
      <dgm:prSet/>
      <dgm:spPr/>
      <dgm:t>
        <a:bodyPr/>
        <a:lstStyle/>
        <a:p>
          <a:endParaRPr lang="en-US"/>
        </a:p>
      </dgm:t>
    </dgm:pt>
    <dgm:pt modelId="{7281A13B-7CE9-4BB5-8E2A-ECEAD5E757D0}">
      <dgm:prSet/>
      <dgm:spPr/>
      <dgm:t>
        <a:bodyPr/>
        <a:lstStyle/>
        <a:p>
          <a:r>
            <a:rPr lang="en-US" dirty="0"/>
            <a:t>Payment Card Industry Data Security Standard PCI/DSS</a:t>
          </a:r>
        </a:p>
      </dgm:t>
    </dgm:pt>
    <dgm:pt modelId="{5BA89598-8FAB-4A1D-80B0-D070F0BCDCCD}" type="parTrans" cxnId="{B2796552-A251-4E03-8DFC-391FA3440351}">
      <dgm:prSet/>
      <dgm:spPr/>
      <dgm:t>
        <a:bodyPr/>
        <a:lstStyle/>
        <a:p>
          <a:endParaRPr lang="en-US"/>
        </a:p>
      </dgm:t>
    </dgm:pt>
    <dgm:pt modelId="{57DD08F6-3180-4B87-A11A-78B3BDFA8B67}" type="sibTrans" cxnId="{B2796552-A251-4E03-8DFC-391FA3440351}">
      <dgm:prSet/>
      <dgm:spPr/>
      <dgm:t>
        <a:bodyPr/>
        <a:lstStyle/>
        <a:p>
          <a:endParaRPr lang="en-US"/>
        </a:p>
      </dgm:t>
    </dgm:pt>
    <dgm:pt modelId="{40FE0EB9-B287-43F6-ABB4-527CB1B94B4A}" type="pres">
      <dgm:prSet presAssocID="{D0F07F19-1F50-4B42-A7A0-278DF9D25BB1}" presName="diagram" presStyleCnt="0">
        <dgm:presLayoutVars>
          <dgm:dir/>
          <dgm:resizeHandles val="exact"/>
        </dgm:presLayoutVars>
      </dgm:prSet>
      <dgm:spPr/>
      <dgm:t>
        <a:bodyPr/>
        <a:lstStyle/>
        <a:p>
          <a:endParaRPr lang="en-US"/>
        </a:p>
      </dgm:t>
    </dgm:pt>
    <dgm:pt modelId="{7D1AEAC6-525A-44A9-8147-5DFEBD2A1F2D}" type="pres">
      <dgm:prSet presAssocID="{CD3DE9F8-6D17-4F05-A4EB-AB4BED40B297}" presName="node" presStyleLbl="node1" presStyleIdx="0" presStyleCnt="4" custScaleX="87894" custLinFactNeighborX="1464" custLinFactNeighborY="-1473">
        <dgm:presLayoutVars>
          <dgm:bulletEnabled val="1"/>
        </dgm:presLayoutVars>
      </dgm:prSet>
      <dgm:spPr/>
      <dgm:t>
        <a:bodyPr/>
        <a:lstStyle/>
        <a:p>
          <a:endParaRPr lang="en-US"/>
        </a:p>
      </dgm:t>
    </dgm:pt>
    <dgm:pt modelId="{E37E95CE-B343-40F4-8C35-3185EB5C414E}" type="pres">
      <dgm:prSet presAssocID="{EC91A25A-4A8B-41BA-9153-BEC366F48BB7}" presName="sibTrans" presStyleCnt="0"/>
      <dgm:spPr/>
    </dgm:pt>
    <dgm:pt modelId="{A225E621-A183-4BDC-A13D-E985F1D2904A}" type="pres">
      <dgm:prSet presAssocID="{44CE27D9-26EA-401B-9C8C-5632A0F335D3}" presName="node" presStyleLbl="node1" presStyleIdx="1" presStyleCnt="4">
        <dgm:presLayoutVars>
          <dgm:bulletEnabled val="1"/>
        </dgm:presLayoutVars>
      </dgm:prSet>
      <dgm:spPr/>
      <dgm:t>
        <a:bodyPr/>
        <a:lstStyle/>
        <a:p>
          <a:endParaRPr lang="en-US"/>
        </a:p>
      </dgm:t>
    </dgm:pt>
    <dgm:pt modelId="{BB8543D6-7D9A-4660-A106-C147D939DE78}" type="pres">
      <dgm:prSet presAssocID="{D8682215-00BF-4001-85F6-42A0BAE906B1}" presName="sibTrans" presStyleCnt="0"/>
      <dgm:spPr/>
    </dgm:pt>
    <dgm:pt modelId="{6079C722-0F89-4CB5-9ABC-93EBF4F7091D}" type="pres">
      <dgm:prSet presAssocID="{0B95DC17-9B63-48A8-98F6-16D47A51221E}" presName="node" presStyleLbl="node1" presStyleIdx="2" presStyleCnt="4">
        <dgm:presLayoutVars>
          <dgm:bulletEnabled val="1"/>
        </dgm:presLayoutVars>
      </dgm:prSet>
      <dgm:spPr/>
      <dgm:t>
        <a:bodyPr/>
        <a:lstStyle/>
        <a:p>
          <a:endParaRPr lang="en-US"/>
        </a:p>
      </dgm:t>
    </dgm:pt>
    <dgm:pt modelId="{D384A258-2B75-495C-8A65-878819F0844E}" type="pres">
      <dgm:prSet presAssocID="{9C0831EE-7BFE-4A8F-878A-4273DB0C71EA}" presName="sibTrans" presStyleCnt="0"/>
      <dgm:spPr/>
    </dgm:pt>
    <dgm:pt modelId="{30E2B1F7-B108-4DF4-A791-1C63D5951F27}" type="pres">
      <dgm:prSet presAssocID="{7281A13B-7CE9-4BB5-8E2A-ECEAD5E757D0}" presName="node" presStyleLbl="node1" presStyleIdx="3" presStyleCnt="4" custScaleX="115354">
        <dgm:presLayoutVars>
          <dgm:bulletEnabled val="1"/>
        </dgm:presLayoutVars>
      </dgm:prSet>
      <dgm:spPr/>
      <dgm:t>
        <a:bodyPr/>
        <a:lstStyle/>
        <a:p>
          <a:endParaRPr lang="en-US"/>
        </a:p>
      </dgm:t>
    </dgm:pt>
  </dgm:ptLst>
  <dgm:cxnLst>
    <dgm:cxn modelId="{0A61821E-AC68-47CC-942F-B21AAE9E073C}" type="presOf" srcId="{D0F07F19-1F50-4B42-A7A0-278DF9D25BB1}" destId="{40FE0EB9-B287-43F6-ABB4-527CB1B94B4A}" srcOrd="0" destOrd="0" presId="urn:microsoft.com/office/officeart/2005/8/layout/default"/>
    <dgm:cxn modelId="{387738A6-1A70-4670-A00A-4BD54F955C99}" srcId="{D0F07F19-1F50-4B42-A7A0-278DF9D25BB1}" destId="{CD3DE9F8-6D17-4F05-A4EB-AB4BED40B297}" srcOrd="0" destOrd="0" parTransId="{C9CA36F1-6698-4BEC-AA26-11C161558402}" sibTransId="{EC91A25A-4A8B-41BA-9153-BEC366F48BB7}"/>
    <dgm:cxn modelId="{F2EB389F-6C46-4E6B-8E1A-61CDD2BA173E}" srcId="{D0F07F19-1F50-4B42-A7A0-278DF9D25BB1}" destId="{0B95DC17-9B63-48A8-98F6-16D47A51221E}" srcOrd="2" destOrd="0" parTransId="{340423AA-0907-4204-9207-1974DEF67B1A}" sibTransId="{9C0831EE-7BFE-4A8F-878A-4273DB0C71EA}"/>
    <dgm:cxn modelId="{AE6B0577-9D13-4685-A221-751F31A0DD15}" srcId="{D0F07F19-1F50-4B42-A7A0-278DF9D25BB1}" destId="{44CE27D9-26EA-401B-9C8C-5632A0F335D3}" srcOrd="1" destOrd="0" parTransId="{C20428E1-0BC5-4CD3-B9B7-2D2AFEB81605}" sibTransId="{D8682215-00BF-4001-85F6-42A0BAE906B1}"/>
    <dgm:cxn modelId="{AE0416A9-D90A-498C-8E90-0E62E30EE8E0}" type="presOf" srcId="{44CE27D9-26EA-401B-9C8C-5632A0F335D3}" destId="{A225E621-A183-4BDC-A13D-E985F1D2904A}" srcOrd="0" destOrd="0" presId="urn:microsoft.com/office/officeart/2005/8/layout/default"/>
    <dgm:cxn modelId="{B2796552-A251-4E03-8DFC-391FA3440351}" srcId="{D0F07F19-1F50-4B42-A7A0-278DF9D25BB1}" destId="{7281A13B-7CE9-4BB5-8E2A-ECEAD5E757D0}" srcOrd="3" destOrd="0" parTransId="{5BA89598-8FAB-4A1D-80B0-D070F0BCDCCD}" sibTransId="{57DD08F6-3180-4B87-A11A-78B3BDFA8B67}"/>
    <dgm:cxn modelId="{1D19B508-C0C6-4D9C-A217-BD3303CE1298}" type="presOf" srcId="{7281A13B-7CE9-4BB5-8E2A-ECEAD5E757D0}" destId="{30E2B1F7-B108-4DF4-A791-1C63D5951F27}" srcOrd="0" destOrd="0" presId="urn:microsoft.com/office/officeart/2005/8/layout/default"/>
    <dgm:cxn modelId="{C85203BF-4D19-45DC-953E-0D9158D1CAE3}" type="presOf" srcId="{CD3DE9F8-6D17-4F05-A4EB-AB4BED40B297}" destId="{7D1AEAC6-525A-44A9-8147-5DFEBD2A1F2D}" srcOrd="0" destOrd="0" presId="urn:microsoft.com/office/officeart/2005/8/layout/default"/>
    <dgm:cxn modelId="{BA077DB4-2FFC-4129-BB14-FE5125C6E746}" type="presOf" srcId="{0B95DC17-9B63-48A8-98F6-16D47A51221E}" destId="{6079C722-0F89-4CB5-9ABC-93EBF4F7091D}" srcOrd="0" destOrd="0" presId="urn:microsoft.com/office/officeart/2005/8/layout/default"/>
    <dgm:cxn modelId="{260BA7F4-EB5E-4EB9-8052-29F47D964093}" type="presParOf" srcId="{40FE0EB9-B287-43F6-ABB4-527CB1B94B4A}" destId="{7D1AEAC6-525A-44A9-8147-5DFEBD2A1F2D}" srcOrd="0" destOrd="0" presId="urn:microsoft.com/office/officeart/2005/8/layout/default"/>
    <dgm:cxn modelId="{A966DD9F-8B24-4FA9-AC7B-FFADD2737A06}" type="presParOf" srcId="{40FE0EB9-B287-43F6-ABB4-527CB1B94B4A}" destId="{E37E95CE-B343-40F4-8C35-3185EB5C414E}" srcOrd="1" destOrd="0" presId="urn:microsoft.com/office/officeart/2005/8/layout/default"/>
    <dgm:cxn modelId="{3AFFB1A9-6209-4E26-8A14-93FCF4951DEA}" type="presParOf" srcId="{40FE0EB9-B287-43F6-ABB4-527CB1B94B4A}" destId="{A225E621-A183-4BDC-A13D-E985F1D2904A}" srcOrd="2" destOrd="0" presId="urn:microsoft.com/office/officeart/2005/8/layout/default"/>
    <dgm:cxn modelId="{B13D5299-68D5-459D-BBED-3DE4085972C6}" type="presParOf" srcId="{40FE0EB9-B287-43F6-ABB4-527CB1B94B4A}" destId="{BB8543D6-7D9A-4660-A106-C147D939DE78}" srcOrd="3" destOrd="0" presId="urn:microsoft.com/office/officeart/2005/8/layout/default"/>
    <dgm:cxn modelId="{486A9F7B-4CB1-4454-B5F5-BA6B5683C59D}" type="presParOf" srcId="{40FE0EB9-B287-43F6-ABB4-527CB1B94B4A}" destId="{6079C722-0F89-4CB5-9ABC-93EBF4F7091D}" srcOrd="4" destOrd="0" presId="urn:microsoft.com/office/officeart/2005/8/layout/default"/>
    <dgm:cxn modelId="{0CA4697A-3B48-45D6-B1C4-A60AB30833D5}" type="presParOf" srcId="{40FE0EB9-B287-43F6-ABB4-527CB1B94B4A}" destId="{D384A258-2B75-495C-8A65-878819F0844E}" srcOrd="5" destOrd="0" presId="urn:microsoft.com/office/officeart/2005/8/layout/default"/>
    <dgm:cxn modelId="{BD904BA2-0ACA-4D22-B7CB-7554DFA7B561}" type="presParOf" srcId="{40FE0EB9-B287-43F6-ABB4-527CB1B94B4A}" destId="{30E2B1F7-B108-4DF4-A791-1C63D5951F27}" srcOrd="6"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1AEAC6-525A-44A9-8147-5DFEBD2A1F2D}">
      <dsp:nvSpPr>
        <dsp:cNvPr id="0" name=""/>
        <dsp:cNvSpPr/>
      </dsp:nvSpPr>
      <dsp:spPr>
        <a:xfrm>
          <a:off x="33003" y="446441"/>
          <a:ext cx="2001795" cy="120107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solidFill>
                <a:srgbClr val="FFFFFF"/>
              </a:solidFill>
              <a:latin typeface="Garamond" panose="02020404030301010803"/>
              <a:ea typeface="+mn-ea"/>
              <a:cs typeface="+mn-cs"/>
            </a:rPr>
            <a:t>Introduction</a:t>
          </a:r>
        </a:p>
      </dsp:txBody>
      <dsp:txXfrm>
        <a:off x="33003" y="446441"/>
        <a:ext cx="2001795" cy="1201077"/>
      </dsp:txXfrm>
    </dsp:sp>
    <dsp:sp modelId="{A225E621-A183-4BDC-A13D-E985F1D2904A}">
      <dsp:nvSpPr>
        <dsp:cNvPr id="0" name=""/>
        <dsp:cNvSpPr/>
      </dsp:nvSpPr>
      <dsp:spPr>
        <a:xfrm>
          <a:off x="2205671" y="464133"/>
          <a:ext cx="2001795" cy="120107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t>HTTP Protocol Websites</a:t>
          </a:r>
        </a:p>
      </dsp:txBody>
      <dsp:txXfrm>
        <a:off x="2205671" y="464133"/>
        <a:ext cx="2001795" cy="1201077"/>
      </dsp:txXfrm>
    </dsp:sp>
    <dsp:sp modelId="{6079C722-0F89-4CB5-9ABC-93EBF4F7091D}">
      <dsp:nvSpPr>
        <dsp:cNvPr id="0" name=""/>
        <dsp:cNvSpPr/>
      </dsp:nvSpPr>
      <dsp:spPr>
        <a:xfrm>
          <a:off x="4407646" y="464133"/>
          <a:ext cx="2001795" cy="120107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t>Secure Electronic Transactions (SET)</a:t>
          </a:r>
        </a:p>
      </dsp:txBody>
      <dsp:txXfrm>
        <a:off x="4407646" y="464133"/>
        <a:ext cx="2001795" cy="1201077"/>
      </dsp:txXfrm>
    </dsp:sp>
    <dsp:sp modelId="{30E2B1F7-B108-4DF4-A791-1C63D5951F27}">
      <dsp:nvSpPr>
        <dsp:cNvPr id="0" name=""/>
        <dsp:cNvSpPr/>
      </dsp:nvSpPr>
      <dsp:spPr>
        <a:xfrm>
          <a:off x="6609621" y="464133"/>
          <a:ext cx="2001795" cy="120107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t>Web Fraud Detection Systems</a:t>
          </a:r>
        </a:p>
      </dsp:txBody>
      <dsp:txXfrm>
        <a:off x="6609621" y="464133"/>
        <a:ext cx="2001795" cy="1201077"/>
      </dsp:txXfrm>
    </dsp:sp>
    <dsp:sp modelId="{2CFAF534-83BD-45CC-B333-370B78CE5B90}">
      <dsp:nvSpPr>
        <dsp:cNvPr id="0" name=""/>
        <dsp:cNvSpPr/>
      </dsp:nvSpPr>
      <dsp:spPr>
        <a:xfrm>
          <a:off x="8811595" y="464133"/>
          <a:ext cx="2001795" cy="120107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t>Browser Cache Clearing</a:t>
          </a:r>
        </a:p>
      </dsp:txBody>
      <dsp:txXfrm>
        <a:off x="8811595" y="464133"/>
        <a:ext cx="2001795" cy="1201077"/>
      </dsp:txXfrm>
    </dsp:sp>
    <dsp:sp modelId="{D32AFA8E-7D13-4752-908E-192E7BA84336}">
      <dsp:nvSpPr>
        <dsp:cNvPr id="0" name=""/>
        <dsp:cNvSpPr/>
      </dsp:nvSpPr>
      <dsp:spPr>
        <a:xfrm>
          <a:off x="1104684" y="1865389"/>
          <a:ext cx="2001795" cy="120107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t>Frequent Password Changes</a:t>
          </a:r>
        </a:p>
      </dsp:txBody>
      <dsp:txXfrm>
        <a:off x="1104684" y="1865389"/>
        <a:ext cx="2001795" cy="1201077"/>
      </dsp:txXfrm>
    </dsp:sp>
    <dsp:sp modelId="{5AFBC379-B707-482A-BB12-E6728C097E7D}">
      <dsp:nvSpPr>
        <dsp:cNvPr id="0" name=""/>
        <dsp:cNvSpPr/>
      </dsp:nvSpPr>
      <dsp:spPr>
        <a:xfrm>
          <a:off x="3306659" y="1865389"/>
          <a:ext cx="2001795" cy="120107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t>Updating OS</a:t>
          </a:r>
        </a:p>
      </dsp:txBody>
      <dsp:txXfrm>
        <a:off x="3306659" y="1865389"/>
        <a:ext cx="2001795" cy="1201077"/>
      </dsp:txXfrm>
    </dsp:sp>
    <dsp:sp modelId="{3E4F2D86-22DC-41A8-9B7A-22BC7779B6EF}">
      <dsp:nvSpPr>
        <dsp:cNvPr id="0" name=""/>
        <dsp:cNvSpPr/>
      </dsp:nvSpPr>
      <dsp:spPr>
        <a:xfrm>
          <a:off x="5508633" y="1865389"/>
          <a:ext cx="2001795" cy="120107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t>Updating Apps</a:t>
          </a:r>
        </a:p>
      </dsp:txBody>
      <dsp:txXfrm>
        <a:off x="5508633" y="1865389"/>
        <a:ext cx="2001795" cy="1201077"/>
      </dsp:txXfrm>
    </dsp:sp>
    <dsp:sp modelId="{6834778A-D8A3-4009-8540-48F30811F449}">
      <dsp:nvSpPr>
        <dsp:cNvPr id="0" name=""/>
        <dsp:cNvSpPr/>
      </dsp:nvSpPr>
      <dsp:spPr>
        <a:xfrm>
          <a:off x="7710608" y="1865389"/>
          <a:ext cx="2001795" cy="120107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t>Useful Tips on Safe Browsing &amp; Online Shopping</a:t>
          </a:r>
        </a:p>
      </dsp:txBody>
      <dsp:txXfrm>
        <a:off x="7710608" y="1865389"/>
        <a:ext cx="2001795" cy="12010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1AEAC6-525A-44A9-8147-5DFEBD2A1F2D}">
      <dsp:nvSpPr>
        <dsp:cNvPr id="0" name=""/>
        <dsp:cNvSpPr/>
      </dsp:nvSpPr>
      <dsp:spPr>
        <a:xfrm>
          <a:off x="39415" y="714000"/>
          <a:ext cx="2221336" cy="151637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333500">
            <a:lnSpc>
              <a:spcPct val="90000"/>
            </a:lnSpc>
            <a:spcBef>
              <a:spcPct val="0"/>
            </a:spcBef>
            <a:spcAft>
              <a:spcPct val="35000"/>
            </a:spcAft>
            <a:buNone/>
          </a:pPr>
          <a:r>
            <a:rPr lang="en-US" sz="2700" kern="1200" dirty="0">
              <a:solidFill>
                <a:srgbClr val="FFFFFF"/>
              </a:solidFill>
              <a:latin typeface="Garamond" panose="02020404030301010803"/>
              <a:ea typeface="+mn-ea"/>
              <a:cs typeface="+mn-cs"/>
            </a:rPr>
            <a:t>Introduction</a:t>
          </a:r>
        </a:p>
      </dsp:txBody>
      <dsp:txXfrm>
        <a:off x="39415" y="714000"/>
        <a:ext cx="2221336" cy="1516374"/>
      </dsp:txXfrm>
    </dsp:sp>
    <dsp:sp modelId="{A225E621-A183-4BDC-A13D-E985F1D2904A}">
      <dsp:nvSpPr>
        <dsp:cNvPr id="0" name=""/>
        <dsp:cNvSpPr/>
      </dsp:nvSpPr>
      <dsp:spPr>
        <a:xfrm>
          <a:off x="2476481" y="736336"/>
          <a:ext cx="2527290" cy="151637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a:t>ISO/IEC27001 &amp;27002 Standards</a:t>
          </a:r>
        </a:p>
      </dsp:txBody>
      <dsp:txXfrm>
        <a:off x="2476481" y="736336"/>
        <a:ext cx="2527290" cy="1516374"/>
      </dsp:txXfrm>
    </dsp:sp>
    <dsp:sp modelId="{6079C722-0F89-4CB5-9ABC-93EBF4F7091D}">
      <dsp:nvSpPr>
        <dsp:cNvPr id="0" name=""/>
        <dsp:cNvSpPr/>
      </dsp:nvSpPr>
      <dsp:spPr>
        <a:xfrm>
          <a:off x="5256500" y="736336"/>
          <a:ext cx="2527290" cy="151637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a:t>Information Security Forum ISF Standards </a:t>
          </a:r>
        </a:p>
      </dsp:txBody>
      <dsp:txXfrm>
        <a:off x="5256500" y="736336"/>
        <a:ext cx="2527290" cy="1516374"/>
      </dsp:txXfrm>
    </dsp:sp>
    <dsp:sp modelId="{30E2B1F7-B108-4DF4-A791-1C63D5951F27}">
      <dsp:nvSpPr>
        <dsp:cNvPr id="0" name=""/>
        <dsp:cNvSpPr/>
      </dsp:nvSpPr>
      <dsp:spPr>
        <a:xfrm>
          <a:off x="8036519" y="736336"/>
          <a:ext cx="2915330" cy="151637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a:t>Payment Card Industry Data Security Standard PCI/DSS</a:t>
          </a:r>
        </a:p>
      </dsp:txBody>
      <dsp:txXfrm>
        <a:off x="8036519" y="736336"/>
        <a:ext cx="2915330" cy="1516374"/>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9CB4F3C-75A8-4BB8-A18E-B730DDD68B5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06AE10D8-98A5-4E68-A41F-7AA79FF6968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E5764CF-3664-45D0-9B27-4222DB1A6BA7}" type="datetimeFigureOut">
              <a:rPr lang="en-US" smtClean="0"/>
              <a:t>11/26/2023</a:t>
            </a:fld>
            <a:endParaRPr lang="en-US" dirty="0"/>
          </a:p>
        </p:txBody>
      </p:sp>
      <p:sp>
        <p:nvSpPr>
          <p:cNvPr id="4" name="Footer Placeholder 3">
            <a:extLst>
              <a:ext uri="{FF2B5EF4-FFF2-40B4-BE49-F238E27FC236}">
                <a16:creationId xmlns:a16="http://schemas.microsoft.com/office/drawing/2014/main" id="{177EF411-0DAB-4BCE-94A8-E903E205493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A11237F-7CCA-4423-B624-29C06FF2E74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A8CD4AB-B9A2-4248-B31F-8EBC71546D8D}" type="slidenum">
              <a:rPr lang="en-US" smtClean="0"/>
              <a:t>‹#›</a:t>
            </a:fld>
            <a:endParaRPr lang="en-US" dirty="0"/>
          </a:p>
        </p:txBody>
      </p:sp>
    </p:spTree>
    <p:extLst>
      <p:ext uri="{BB962C8B-B14F-4D97-AF65-F5344CB8AC3E}">
        <p14:creationId xmlns:p14="http://schemas.microsoft.com/office/powerpoint/2010/main" val="28697791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F7E720-7243-402E-A0D4-CE3189C951A5}" type="datetimeFigureOut">
              <a:rPr lang="en-US" noProof="0" smtClean="0"/>
              <a:t>11/26/2023</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BE9C73-6CDE-45E2-97F8-E3C5308FA232}" type="slidenum">
              <a:rPr lang="en-US" noProof="0" smtClean="0"/>
              <a:t>‹#›</a:t>
            </a:fld>
            <a:endParaRPr lang="en-US" noProof="0" dirty="0"/>
          </a:p>
        </p:txBody>
      </p:sp>
    </p:spTree>
    <p:extLst>
      <p:ext uri="{BB962C8B-B14F-4D97-AF65-F5344CB8AC3E}">
        <p14:creationId xmlns:p14="http://schemas.microsoft.com/office/powerpoint/2010/main" val="376349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573001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957360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125313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424320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878324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88303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036481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085506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702595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804643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50851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599775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080681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417528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167880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120949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955567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598889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917997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772586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607508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728210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784559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028316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530317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9415075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684247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96694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49140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9862177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7207734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3627599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4725331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155458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304526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4051655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4044151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0518842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8901229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731314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2276106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2193463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0341056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YE" dirty="0" smtClean="0"/>
              <a:t>أحدث إصدار من خادم ويب </a:t>
            </a:r>
            <a:r>
              <a:rPr lang="en-US" dirty="0" smtClean="0"/>
              <a:t>Windows Internet Information Service (IIS) </a:t>
            </a:r>
            <a:r>
              <a:rPr lang="ar-YE" dirty="0" smtClean="0"/>
              <a:t>هو </a:t>
            </a:r>
            <a:r>
              <a:rPr lang="en-US" dirty="0" smtClean="0"/>
              <a:t>v10. </a:t>
            </a:r>
            <a:r>
              <a:rPr lang="ar-YE" dirty="0" smtClean="0"/>
              <a:t>تحتاج إلى شراء شهادة أمان رقمية تُعرف عادةً باسم شهادة </a:t>
            </a:r>
            <a:r>
              <a:rPr lang="en-US" dirty="0" smtClean="0"/>
              <a:t>SSL </a:t>
            </a:r>
            <a:r>
              <a:rPr lang="ar-YE" dirty="0" smtClean="0"/>
              <a:t>من المرجع المصدق ثم تثبيتها على خادم الويب الخاص بك.</a:t>
            </a:r>
            <a:endParaRPr lang="en-US" dirty="0"/>
          </a:p>
        </p:txBody>
      </p:sp>
      <p:sp>
        <p:nvSpPr>
          <p:cNvPr id="4" name="Slide Number Placeholder 3"/>
          <p:cNvSpPr>
            <a:spLocks noGrp="1"/>
          </p:cNvSpPr>
          <p:nvPr>
            <p:ph type="sldNum" sz="quarter" idx="10"/>
          </p:nvPr>
        </p:nvSpPr>
        <p:spPr/>
        <p:txBody>
          <a:bodyPr/>
          <a:lstStyle/>
          <a:p>
            <a:fld id="{AABE9C73-6CDE-45E2-97F8-E3C5308FA232}" type="slidenum">
              <a:rPr lang="en-US" noProof="0" smtClean="0"/>
              <a:t>45</a:t>
            </a:fld>
            <a:endParaRPr lang="en-US" noProof="0" dirty="0"/>
          </a:p>
        </p:txBody>
      </p:sp>
    </p:spTree>
    <p:extLst>
      <p:ext uri="{BB962C8B-B14F-4D97-AF65-F5344CB8AC3E}">
        <p14:creationId xmlns:p14="http://schemas.microsoft.com/office/powerpoint/2010/main" val="30221240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9820198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628558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87034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3055568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2F2F0876-DA34-44C2-B05E-66533803FE6E}"/>
              </a:ext>
            </a:extLst>
          </p:cNvPr>
          <p:cNvSpPr>
            <a:spLocks noGrp="1"/>
          </p:cNvSpPr>
          <p:nvPr>
            <p:ph type="pic" sz="quarter" idx="14"/>
          </p:nvPr>
        </p:nvSpPr>
        <p:spPr>
          <a:xfrm>
            <a:off x="233400" y="246600"/>
            <a:ext cx="11725200" cy="6364800"/>
          </a:xfrm>
        </p:spPr>
        <p:txBody>
          <a:bodyPr anchor="ctr" anchorCtr="0"/>
          <a:lstStyle>
            <a:lvl1pPr marL="0" indent="0" algn="ctr">
              <a:buNone/>
              <a:defRPr/>
            </a:lvl1pPr>
          </a:lstStyle>
          <a:p>
            <a:r>
              <a:rPr lang="en-US"/>
              <a:t>Click icon to add picture</a:t>
            </a:r>
            <a:endParaRPr lang="ru-RU"/>
          </a:p>
        </p:txBody>
      </p:sp>
      <p:sp>
        <p:nvSpPr>
          <p:cNvPr id="10" name="Picture Placeholder 9">
            <a:extLst>
              <a:ext uri="{FF2B5EF4-FFF2-40B4-BE49-F238E27FC236}">
                <a16:creationId xmlns:a16="http://schemas.microsoft.com/office/drawing/2014/main" id="{6E352C7E-BCE1-47CD-872E-2935DD89FC28}"/>
              </a:ext>
            </a:extLst>
          </p:cNvPr>
          <p:cNvSpPr>
            <a:spLocks noGrp="1"/>
          </p:cNvSpPr>
          <p:nvPr>
            <p:ph type="pic" sz="quarter" idx="13"/>
          </p:nvPr>
        </p:nvSpPr>
        <p:spPr>
          <a:xfrm>
            <a:off x="852488" y="2103438"/>
            <a:ext cx="5243512" cy="3748087"/>
          </a:xfrm>
        </p:spPr>
        <p:txBody>
          <a:bodyPr anchor="ctr" anchorCtr="0"/>
          <a:lstStyle>
            <a:lvl1pPr marL="0" indent="0" algn="ctr">
              <a:buNone/>
              <a:defRPr/>
            </a:lvl1pPr>
          </a:lstStyle>
          <a:p>
            <a:r>
              <a:rPr lang="en-US"/>
              <a:t>Click icon to add picture</a:t>
            </a:r>
            <a:endParaRPr lang="ru-RU" dirty="0"/>
          </a:p>
        </p:txBody>
      </p:sp>
      <p:sp>
        <p:nvSpPr>
          <p:cNvPr id="8" name="Title 7"/>
          <p:cNvSpPr>
            <a:spLocks noGrp="1"/>
          </p:cNvSpPr>
          <p:nvPr>
            <p:ph type="title"/>
          </p:nvPr>
        </p:nvSpPr>
        <p:spPr/>
        <p:txBody>
          <a:bodyPr/>
          <a:lstStyle>
            <a:lvl1pPr>
              <a:defRPr>
                <a:solidFill>
                  <a:schemeClr val="bg2">
                    <a:lumMod val="50000"/>
                  </a:schemeClr>
                </a:solidFill>
              </a:defRPr>
            </a:lvl1pPr>
          </a:lstStyle>
          <a:p>
            <a:r>
              <a:rPr lang="en-US"/>
              <a:t>Click to edit Master title style</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223926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523591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7587720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8659519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6966449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Tx" preserve="1">
  <p:cSld name="1_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Autofit/>
          </a:bodyPr>
          <a:lstStyle>
            <a:lvl1pPr algn="l" defTabSz="914400" rtl="0" eaLnBrk="1" latinLnBrk="0" hangingPunct="1">
              <a:lnSpc>
                <a:spcPct val="100000"/>
              </a:lnSpc>
              <a:spcBef>
                <a:spcPct val="0"/>
              </a:spcBef>
              <a:buNone/>
              <a:defRPr lang="en-US" sz="4800" b="0" kern="1200" cap="none" spc="0" baseline="0" dirty="0">
                <a:solidFill>
                  <a:schemeClr val="bg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bg1">
                    <a:lumMod val="9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54680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CD7A40E7-331A-409D-8385-D6893D1EA86A}"/>
              </a:ext>
            </a:extLst>
          </p:cNvPr>
          <p:cNvSpPr/>
          <p:nvPr userDrawn="1"/>
        </p:nvSpPr>
        <p:spPr>
          <a:xfrm>
            <a:off x="948394" y="941695"/>
            <a:ext cx="5452526" cy="497461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Picture Placeholder 23">
            <a:extLst>
              <a:ext uri="{FF2B5EF4-FFF2-40B4-BE49-F238E27FC236}">
                <a16:creationId xmlns:a16="http://schemas.microsoft.com/office/drawing/2014/main" id="{75561E95-1FD2-4358-9E4C-3D2E929E4872}"/>
              </a:ext>
            </a:extLst>
          </p:cNvPr>
          <p:cNvSpPr>
            <a:spLocks noGrp="1"/>
          </p:cNvSpPr>
          <p:nvPr>
            <p:ph type="pic" sz="quarter" idx="14"/>
          </p:nvPr>
        </p:nvSpPr>
        <p:spPr>
          <a:xfrm>
            <a:off x="0" y="0"/>
            <a:ext cx="12192000" cy="6858000"/>
          </a:xfrm>
          <a:custGeom>
            <a:avLst/>
            <a:gdLst>
              <a:gd name="connsiteX0" fmla="*/ 948394 w 12192000"/>
              <a:gd name="connsiteY0" fmla="*/ 941695 h 6858000"/>
              <a:gd name="connsiteX1" fmla="*/ 948394 w 12192000"/>
              <a:gd name="connsiteY1" fmla="*/ 5916305 h 6858000"/>
              <a:gd name="connsiteX2" fmla="*/ 6400920 w 12192000"/>
              <a:gd name="connsiteY2" fmla="*/ 5916305 h 6858000"/>
              <a:gd name="connsiteX3" fmla="*/ 6400920 w 12192000"/>
              <a:gd name="connsiteY3" fmla="*/ 941695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948394" y="941695"/>
                </a:moveTo>
                <a:lnTo>
                  <a:pt x="948394" y="5916305"/>
                </a:lnTo>
                <a:lnTo>
                  <a:pt x="6400920" y="5916305"/>
                </a:lnTo>
                <a:lnTo>
                  <a:pt x="6400920" y="941695"/>
                </a:lnTo>
                <a:close/>
                <a:moveTo>
                  <a:pt x="0" y="0"/>
                </a:moveTo>
                <a:lnTo>
                  <a:pt x="12192000" y="0"/>
                </a:lnTo>
                <a:lnTo>
                  <a:pt x="12192000" y="6858000"/>
                </a:lnTo>
                <a:lnTo>
                  <a:pt x="0" y="6858000"/>
                </a:lnTo>
                <a:close/>
              </a:path>
            </a:pathLst>
          </a:custGeom>
          <a:solidFill>
            <a:schemeClr val="accent1">
              <a:lumMod val="60000"/>
              <a:lumOff val="40000"/>
            </a:schemeClr>
          </a:solidFill>
        </p:spPr>
        <p:txBody>
          <a:bodyPr wrap="square">
            <a:noAutofit/>
          </a:bodyPr>
          <a:lstStyle>
            <a:lvl1pPr marL="0" indent="0" algn="ctr">
              <a:buNone/>
              <a:defRPr/>
            </a:lvl1pPr>
          </a:lstStyle>
          <a:p>
            <a:r>
              <a:rPr lang="en-US" noProof="0"/>
              <a:t>Click icon to add picture</a:t>
            </a:r>
            <a:endParaRPr lang="en-US" noProof="0" dirty="0"/>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endParaRPr lang="en-US" noProof="0"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noProof="0"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noProof="0" smtClean="0"/>
              <a:t>‹#›</a:t>
            </a:fld>
            <a:endParaRPr lang="en-US" noProof="0" dirty="0"/>
          </a:p>
        </p:txBody>
      </p:sp>
      <p:sp>
        <p:nvSpPr>
          <p:cNvPr id="22" name="Content Placeholder 3">
            <a:extLst>
              <a:ext uri="{FF2B5EF4-FFF2-40B4-BE49-F238E27FC236}">
                <a16:creationId xmlns:a16="http://schemas.microsoft.com/office/drawing/2014/main" id="{6E7077FF-6FAE-4A98-862F-3A2F931B9589}"/>
              </a:ext>
            </a:extLst>
          </p:cNvPr>
          <p:cNvSpPr>
            <a:spLocks noGrp="1"/>
          </p:cNvSpPr>
          <p:nvPr>
            <p:ph sz="half" idx="13"/>
          </p:nvPr>
        </p:nvSpPr>
        <p:spPr>
          <a:xfrm>
            <a:off x="1357950" y="2852792"/>
            <a:ext cx="4633415" cy="2572193"/>
          </a:xfrm>
        </p:spPr>
        <p:txBody>
          <a:bodyPr vert="horz" lIns="91440" tIns="45720" rIns="91440" bIns="45720" rtlCol="0">
            <a:normAutofit/>
          </a:bodyPr>
          <a:lstStyle>
            <a:lvl1pPr marL="0" indent="0">
              <a:buNone/>
              <a:defRPr>
                <a:solidFill>
                  <a:schemeClr val="bg1"/>
                </a:solidFill>
              </a:defRPr>
            </a:lvl1pPr>
          </a:lstStyle>
          <a:p>
            <a:pPr lvl="0"/>
            <a:r>
              <a:rPr lang="en-US" noProof="0"/>
              <a:t>Click to edit Master text styles</a:t>
            </a:r>
          </a:p>
        </p:txBody>
      </p:sp>
      <p:sp>
        <p:nvSpPr>
          <p:cNvPr id="23" name="Rectangle 22">
            <a:extLst>
              <a:ext uri="{FF2B5EF4-FFF2-40B4-BE49-F238E27FC236}">
                <a16:creationId xmlns:a16="http://schemas.microsoft.com/office/drawing/2014/main" id="{351E07B6-8D69-4F8A-9729-400511B37F8B}"/>
              </a:ext>
            </a:extLst>
          </p:cNvPr>
          <p:cNvSpPr/>
          <p:nvPr userDrawn="1"/>
        </p:nvSpPr>
        <p:spPr>
          <a:xfrm>
            <a:off x="1101715" y="1106424"/>
            <a:ext cx="5120640" cy="464515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p:cNvSpPr>
            <a:spLocks noGrp="1"/>
          </p:cNvSpPr>
          <p:nvPr>
            <p:ph type="title"/>
          </p:nvPr>
        </p:nvSpPr>
        <p:spPr>
          <a:xfrm>
            <a:off x="1357950" y="1352804"/>
            <a:ext cx="4633415" cy="1333641"/>
          </a:xfrm>
        </p:spPr>
        <p:txBody>
          <a:bodyPr anchor="b">
            <a:normAutofit/>
          </a:bodyPr>
          <a:lstStyle>
            <a:lvl1pPr algn="l" defTabSz="914400" rtl="0" eaLnBrk="1" latinLnBrk="0" hangingPunct="1">
              <a:lnSpc>
                <a:spcPct val="100000"/>
              </a:lnSpc>
              <a:spcBef>
                <a:spcPct val="0"/>
              </a:spcBef>
              <a:buNone/>
              <a:defRPr lang="en-US" sz="4800" b="0" kern="1200" cap="none" spc="0" baseline="0" dirty="0">
                <a:solidFill>
                  <a:schemeClr val="bg1"/>
                </a:solidFill>
                <a:effectLst/>
                <a:latin typeface="+mj-lt"/>
                <a:ea typeface="+mn-ea"/>
                <a:cs typeface="+mn-cs"/>
              </a:defRPr>
            </a:lvl1pPr>
          </a:lstStyle>
          <a:p>
            <a:r>
              <a:rPr lang="en-US" noProof="0"/>
              <a:t>Click to edit Master title style</a:t>
            </a:r>
          </a:p>
        </p:txBody>
      </p:sp>
    </p:spTree>
    <p:extLst>
      <p:ext uri="{BB962C8B-B14F-4D97-AF65-F5344CB8AC3E}">
        <p14:creationId xmlns:p14="http://schemas.microsoft.com/office/powerpoint/2010/main" val="28111384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4010013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11/26/2023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645031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11/26/2023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231098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11/26/2023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16454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11/26/2023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015112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7B357D8-08AE-4402-89B1-D25290379B67}" type="datetimeFigureOut">
              <a:rPr lang="en-US" smtClean="0">
                <a:solidFill>
                  <a:prstClr val="black">
                    <a:tint val="75000"/>
                  </a:prstClr>
                </a:solidFill>
              </a:rPr>
              <a:pPr/>
              <a:t>11/26/2023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832019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B357D8-08AE-4402-89B1-D25290379B67}" type="datetimeFigureOut">
              <a:rPr lang="en-US" smtClean="0">
                <a:solidFill>
                  <a:prstClr val="black">
                    <a:tint val="75000"/>
                  </a:prstClr>
                </a:solidFill>
              </a:rPr>
              <a:pPr/>
              <a:t>11/26/2023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702973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B357D8-08AE-4402-89B1-D25290379B67}" type="datetimeFigureOut">
              <a:rPr lang="en-US" smtClean="0">
                <a:solidFill>
                  <a:prstClr val="black">
                    <a:tint val="75000"/>
                  </a:prstClr>
                </a:solidFill>
              </a:rPr>
              <a:pPr/>
              <a:t>11/26/2023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543009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11/26/2023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167150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11/26/2023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3601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11/26/2023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788349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11/26/2023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578037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66626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92714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5937004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9430096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824459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697219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0671191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3868036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2052157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0166657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9170249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6945172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8675942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7837555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16015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32951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41817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276053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8876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4491315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1348797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7464119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11/26/2023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6668490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11/26/2023</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4358039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11/26/2023</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1113764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11/26/2023</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7104780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11/26/2023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690972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11/26/2023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536579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6939550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0546699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8633425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67052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80340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21513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032836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39672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05002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18" Type="http://schemas.openxmlformats.org/officeDocument/2006/relationships/theme" Target="../theme/theme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slideLayout" Target="../slideLayouts/slideLayout42.xml"/><Relationship Id="rId2" Type="http://schemas.openxmlformats.org/officeDocument/2006/relationships/slideLayout" Target="../slideLayouts/slideLayout27.xml"/><Relationship Id="rId16" Type="http://schemas.openxmlformats.org/officeDocument/2006/relationships/slideLayout" Target="../slideLayouts/slideLayout41.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10" Type="http://schemas.openxmlformats.org/officeDocument/2006/relationships/slideLayout" Target="../slideLayouts/slideLayout35.xml"/><Relationship Id="rId19" Type="http://schemas.openxmlformats.org/officeDocument/2006/relationships/image" Target="../media/image2.png"/><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0.xml"/><Relationship Id="rId13" Type="http://schemas.openxmlformats.org/officeDocument/2006/relationships/slideLayout" Target="../slideLayouts/slideLayout55.xml"/><Relationship Id="rId18" Type="http://schemas.openxmlformats.org/officeDocument/2006/relationships/slideLayout" Target="../slideLayouts/slideLayout60.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slideLayout" Target="../slideLayouts/slideLayout54.xml"/><Relationship Id="rId17" Type="http://schemas.openxmlformats.org/officeDocument/2006/relationships/slideLayout" Target="../slideLayouts/slideLayout59.xml"/><Relationship Id="rId2" Type="http://schemas.openxmlformats.org/officeDocument/2006/relationships/slideLayout" Target="../slideLayouts/slideLayout44.xml"/><Relationship Id="rId16" Type="http://schemas.openxmlformats.org/officeDocument/2006/relationships/slideLayout" Target="../slideLayouts/slideLayout58.xml"/><Relationship Id="rId20" Type="http://schemas.openxmlformats.org/officeDocument/2006/relationships/image" Target="../media/image3.png"/><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5" Type="http://schemas.openxmlformats.org/officeDocument/2006/relationships/slideLayout" Target="../slideLayouts/slideLayout57.xml"/><Relationship Id="rId10" Type="http://schemas.openxmlformats.org/officeDocument/2006/relationships/slideLayout" Target="../slideLayouts/slideLayout52.xml"/><Relationship Id="rId19" Type="http://schemas.openxmlformats.org/officeDocument/2006/relationships/theme" Target="../theme/theme4.xml"/><Relationship Id="rId4" Type="http://schemas.openxmlformats.org/officeDocument/2006/relationships/slideLayout" Target="../slideLayouts/slideLayout46.xml"/><Relationship Id="rId9" Type="http://schemas.openxmlformats.org/officeDocument/2006/relationships/slideLayout" Target="../slideLayouts/slideLayout51.xml"/><Relationship Id="rId14" Type="http://schemas.openxmlformats.org/officeDocument/2006/relationships/slideLayout" Target="../slideLayouts/slideLayout5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10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560424787"/>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9" r:id="rId5"/>
    <p:sldLayoutId id="2147483730" r:id="rId6"/>
    <p:sldLayoutId id="2147483736" r:id="rId7"/>
    <p:sldLayoutId id="2147483737" r:id="rId8"/>
    <p:sldLayoutId id="2147483727" r:id="rId9"/>
    <p:sldLayoutId id="2147483741" r:id="rId10"/>
    <p:sldLayoutId id="2147483740" r:id="rId11"/>
    <p:sldLayoutId id="2147483728" r:id="rId12"/>
  </p:sldLayoutIdLst>
  <p:hf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B357D8-08AE-4402-89B1-D25290379B67}" type="datetimeFigureOut">
              <a:rPr lang="en-US" smtClean="0">
                <a:solidFill>
                  <a:prstClr val="black">
                    <a:tint val="75000"/>
                  </a:prstClr>
                </a:solidFill>
              </a:rPr>
              <a:pPr/>
              <a:t>11/26/2023</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43475938"/>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92" r:id="rId12"/>
    <p:sldLayoutId id="214748379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cs typeface="Arial" panose="020B0604020202020204" pitchFamily="34" charset="0"/>
              </a:rPr>
              <a:pPr/>
              <a:t>‹#›</a:t>
            </a:fld>
            <a:endParaRPr lang="en-US">
              <a:solidFill>
                <a:prstClr val="black">
                  <a:tint val="75000"/>
                </a:prstClr>
              </a:solidFill>
              <a:cs typeface="Arial" panose="020B0604020202020204" pitchFamily="34" charset="0"/>
            </a:endParaRPr>
          </a:p>
        </p:txBody>
      </p:sp>
    </p:spTree>
    <p:extLst>
      <p:ext uri="{BB962C8B-B14F-4D97-AF65-F5344CB8AC3E}">
        <p14:creationId xmlns:p14="http://schemas.microsoft.com/office/powerpoint/2010/main" val="2003612332"/>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 id="2147483767" r:id="rId12"/>
    <p:sldLayoutId id="2147483768" r:id="rId13"/>
    <p:sldLayoutId id="2147483769" r:id="rId14"/>
    <p:sldLayoutId id="2147483770" r:id="rId15"/>
    <p:sldLayoutId id="2147483771" r:id="rId16"/>
    <p:sldLayoutId id="2147483772"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11/26/2023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57681624"/>
      </p:ext>
    </p:extLst>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 id="2147483785" r:id="rId12"/>
    <p:sldLayoutId id="2147483786" r:id="rId13"/>
    <p:sldLayoutId id="2147483787" r:id="rId14"/>
    <p:sldLayoutId id="2147483788" r:id="rId15"/>
    <p:sldLayoutId id="2147483789" r:id="rId16"/>
    <p:sldLayoutId id="2147483790" r:id="rId17"/>
    <p:sldLayoutId id="214748379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4.jpeg"/><Relationship Id="rId7" Type="http://schemas.openxmlformats.org/officeDocument/2006/relationships/image" Target="../media/image7.jpg"/><Relationship Id="rId2" Type="http://schemas.openxmlformats.org/officeDocument/2006/relationships/notesSlide" Target="../notesSlides/notesSlide1.xml"/><Relationship Id="rId1" Type="http://schemas.openxmlformats.org/officeDocument/2006/relationships/slideLayout" Target="../slideLayouts/slideLayout38.xml"/><Relationship Id="rId6" Type="http://schemas.openxmlformats.org/officeDocument/2006/relationships/image" Target="../media/image6.png"/><Relationship Id="rId5" Type="http://schemas.openxmlformats.org/officeDocument/2006/relationships/image" Target="NUL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9.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58.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8.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58.xml"/><Relationship Id="rId5" Type="http://schemas.openxmlformats.org/officeDocument/2006/relationships/image" Target="../media/image10.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hyperlink" Target="https://www.statista.com/statistics/report-content/statistic/617136" TargetMode="External"/><Relationship Id="rId2" Type="http://schemas.openxmlformats.org/officeDocument/2006/relationships/notesSlide" Target="../notesSlides/notesSlide4.xml"/><Relationship Id="rId1" Type="http://schemas.openxmlformats.org/officeDocument/2006/relationships/slideLayout" Target="../slideLayouts/slideLayout58.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58.xml"/><Relationship Id="rId6" Type="http://schemas.openxmlformats.org/officeDocument/2006/relationships/hyperlink" Target="https://www.statista.com/statistics/report-content/statistic/617136" TargetMode="External"/><Relationship Id="rId5" Type="http://schemas.openxmlformats.org/officeDocument/2006/relationships/image" Target="../media/image10.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58.xml"/><Relationship Id="rId5" Type="http://schemas.openxmlformats.org/officeDocument/2006/relationships/image" Target="../media/image10.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58.xml"/><Relationship Id="rId5" Type="http://schemas.openxmlformats.org/officeDocument/2006/relationships/image" Target="../media/image10.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58.xml"/><Relationship Id="rId5" Type="http://schemas.openxmlformats.org/officeDocument/2006/relationships/image" Target="../media/image10.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58.xml"/><Relationship Id="rId5" Type="http://schemas.openxmlformats.org/officeDocument/2006/relationships/image" Target="../media/image13.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58.xml"/><Relationship Id="rId5" Type="http://schemas.openxmlformats.org/officeDocument/2006/relationships/image" Target="../media/image14.jpe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58.xml"/><Relationship Id="rId5" Type="http://schemas.openxmlformats.org/officeDocument/2006/relationships/image" Target="../media/image13.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58.xml"/><Relationship Id="rId5" Type="http://schemas.openxmlformats.org/officeDocument/2006/relationships/image" Target="../media/image13.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58.xml"/><Relationship Id="rId5" Type="http://schemas.openxmlformats.org/officeDocument/2006/relationships/image" Target="../media/image15.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58.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58.xml"/><Relationship Id="rId5" Type="http://schemas.openxmlformats.org/officeDocument/2006/relationships/image" Target="../media/image19.jpe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58.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58.xml"/><Relationship Id="rId5" Type="http://schemas.openxmlformats.org/officeDocument/2006/relationships/image" Target="../media/image20.jpe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58.xml"/><Relationship Id="rId5" Type="http://schemas.openxmlformats.org/officeDocument/2006/relationships/image" Target="../media/image20.jpe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58.xml"/><Relationship Id="rId5" Type="http://schemas.openxmlformats.org/officeDocument/2006/relationships/image" Target="../media/image21.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58.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58.xml"/><Relationship Id="rId5" Type="http://schemas.openxmlformats.org/officeDocument/2006/relationships/image" Target="../media/image22.jpe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58.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58.xml"/><Relationship Id="rId5" Type="http://schemas.openxmlformats.org/officeDocument/2006/relationships/image" Target="../media/image25.pn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58.xml"/><Relationship Id="rId5" Type="http://schemas.openxmlformats.org/officeDocument/2006/relationships/image" Target="../media/image26.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58.xml"/><Relationship Id="rId5" Type="http://schemas.openxmlformats.org/officeDocument/2006/relationships/image" Target="../media/image27.pn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58.xml"/><Relationship Id="rId5" Type="http://schemas.openxmlformats.org/officeDocument/2006/relationships/image" Target="../media/image28.jpe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58.xml"/><Relationship Id="rId5" Type="http://schemas.openxmlformats.org/officeDocument/2006/relationships/image" Target="../media/image29.jpe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58.xml"/><Relationship Id="rId5" Type="http://schemas.openxmlformats.org/officeDocument/2006/relationships/image" Target="../media/image30.jpe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58.xml"/><Relationship Id="rId5" Type="http://schemas.openxmlformats.org/officeDocument/2006/relationships/image" Target="../media/image31.jpe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58.xml"/><Relationship Id="rId5" Type="http://schemas.openxmlformats.org/officeDocument/2006/relationships/image" Target="../media/image31.jpe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9.png"/><Relationship Id="rId7" Type="http://schemas.openxmlformats.org/officeDocument/2006/relationships/diagramQuickStyle" Target="../diagrams/quickStyle2.xml"/><Relationship Id="rId2" Type="http://schemas.openxmlformats.org/officeDocument/2006/relationships/notesSlide" Target="../notesSlides/notesSlide31.xml"/><Relationship Id="rId1" Type="http://schemas.openxmlformats.org/officeDocument/2006/relationships/slideLayout" Target="../slideLayouts/slideLayout25.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8.png"/><Relationship Id="rId9" Type="http://schemas.microsoft.com/office/2007/relationships/diagramDrawing" Target="../diagrams/drawing2.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25.xml"/><Relationship Id="rId5" Type="http://schemas.openxmlformats.org/officeDocument/2006/relationships/image" Target="../media/image32.pn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25.xml"/><Relationship Id="rId5" Type="http://schemas.openxmlformats.org/officeDocument/2006/relationships/image" Target="../media/image32.pn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25.xml"/><Relationship Id="rId5" Type="http://schemas.openxmlformats.org/officeDocument/2006/relationships/image" Target="../media/image32.pn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5.xml"/><Relationship Id="rId1" Type="http://schemas.openxmlformats.org/officeDocument/2006/relationships/slideLayout" Target="../slideLayouts/slideLayout25.xml"/><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6.xml"/><Relationship Id="rId1" Type="http://schemas.openxmlformats.org/officeDocument/2006/relationships/slideLayout" Target="../slideLayouts/slideLayout25.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7.xml"/><Relationship Id="rId1" Type="http://schemas.openxmlformats.org/officeDocument/2006/relationships/slideLayout" Target="../slideLayouts/slideLayout25.xml"/><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8.xml"/><Relationship Id="rId1" Type="http://schemas.openxmlformats.org/officeDocument/2006/relationships/slideLayout" Target="../slideLayouts/slideLayout25.xml"/><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9.xml"/><Relationship Id="rId1" Type="http://schemas.openxmlformats.org/officeDocument/2006/relationships/slideLayout" Target="../slideLayouts/slideLayout25.xml"/><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0.xml"/><Relationship Id="rId1" Type="http://schemas.openxmlformats.org/officeDocument/2006/relationships/slideLayout" Target="../slideLayouts/slideLayout25.xml"/><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1.xml"/><Relationship Id="rId1" Type="http://schemas.openxmlformats.org/officeDocument/2006/relationships/slideLayout" Target="../slideLayouts/slideLayout25.xml"/><Relationship Id="rId4" Type="http://schemas.openxmlformats.org/officeDocument/2006/relationships/image" Target="../media/image8.png"/></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2.xml"/><Relationship Id="rId1" Type="http://schemas.openxmlformats.org/officeDocument/2006/relationships/slideLayout" Target="../slideLayouts/slideLayout25.xml"/><Relationship Id="rId4" Type="http://schemas.openxmlformats.org/officeDocument/2006/relationships/image" Target="../media/image8.png"/></Relationships>
</file>

<file path=ppt/slides/_rels/slide43.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NULL"/><Relationship Id="rId2" Type="http://schemas.openxmlformats.org/officeDocument/2006/relationships/image" Target="../media/image33.jpeg"/><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35.png"/><Relationship Id="rId4" Type="http://schemas.openxmlformats.org/officeDocument/2006/relationships/image" Target="NULL"/></Relationships>
</file>

<file path=ppt/slides/_rels/slide4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3.xml"/><Relationship Id="rId1" Type="http://schemas.openxmlformats.org/officeDocument/2006/relationships/slideLayout" Target="../slideLayouts/slideLayout25.xml"/><Relationship Id="rId4" Type="http://schemas.openxmlformats.org/officeDocument/2006/relationships/image" Target="../media/image8.pn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12476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www.midocean.ae</a:t>
            </a:r>
          </a:p>
        </p:txBody>
      </p:sp>
      <p:sp>
        <p:nvSpPr>
          <p:cNvPr id="14" name="TextBox 13">
            <a:extLst>
              <a:ext uri="{FF2B5EF4-FFF2-40B4-BE49-F238E27FC236}">
                <a16:creationId xmlns:a16="http://schemas.microsoft.com/office/drawing/2014/main" id="{8C520B7F-7764-8B81-C7C7-A7440DA2CCAF}"/>
              </a:ext>
            </a:extLst>
          </p:cNvPr>
          <p:cNvSpPr txBox="1"/>
          <p:nvPr/>
        </p:nvSpPr>
        <p:spPr>
          <a:xfrm>
            <a:off x="5257800" y="4512500"/>
            <a:ext cx="5867402"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1" u="none" strike="noStrike" kern="1200" cap="none" spc="0" normalizeH="0" baseline="0" noProof="0" dirty="0">
                <a:ln>
                  <a:noFill/>
                </a:ln>
                <a:solidFill>
                  <a:srgbClr val="00B5F8"/>
                </a:solidFill>
                <a:effectLst/>
                <a:uLnTx/>
                <a:uFillTx/>
                <a:latin typeface="Calibri" panose="020F0502020204030204"/>
                <a:ea typeface="+mn-ea"/>
                <a:cs typeface="Arial" panose="020B0604020202020204" pitchFamily="34" charset="0"/>
              </a:rPr>
              <a:t>Dr. Redhwan </a:t>
            </a:r>
            <a:r>
              <a:rPr kumimoji="0" lang="en-US" sz="2400" b="1" i="1" u="none" strike="noStrike" kern="1200" cap="none" spc="0" normalizeH="0" baseline="0" noProof="0" dirty="0" smtClean="0">
                <a:ln>
                  <a:noFill/>
                </a:ln>
                <a:solidFill>
                  <a:srgbClr val="00B5F8"/>
                </a:solidFill>
                <a:effectLst/>
                <a:uLnTx/>
                <a:uFillTx/>
                <a:latin typeface="Calibri" panose="020F0502020204030204"/>
                <a:ea typeface="+mn-ea"/>
                <a:cs typeface="Arial" panose="020B0604020202020204" pitchFamily="34" charset="0"/>
              </a:rPr>
              <a:t>M. A. </a:t>
            </a:r>
            <a:r>
              <a:rPr kumimoji="0" lang="en-US" sz="2400" b="1" i="1" u="none" strike="noStrike" kern="1200" cap="none" spc="0" normalizeH="0" baseline="0" noProof="0" dirty="0" err="1" smtClean="0">
                <a:ln>
                  <a:noFill/>
                </a:ln>
                <a:solidFill>
                  <a:srgbClr val="00B5F8"/>
                </a:solidFill>
                <a:effectLst/>
                <a:uLnTx/>
                <a:uFillTx/>
                <a:latin typeface="Calibri" panose="020F0502020204030204"/>
                <a:ea typeface="+mn-ea"/>
                <a:cs typeface="Arial" panose="020B0604020202020204" pitchFamily="34" charset="0"/>
              </a:rPr>
              <a:t>Saad</a:t>
            </a:r>
            <a:endParaRPr kumimoji="0" lang="en-US" sz="2400" b="1" i="1" u="none" strike="noStrike" kern="1200" cap="none" spc="0" normalizeH="0" baseline="0" noProof="0" dirty="0">
              <a:ln>
                <a:noFill/>
              </a:ln>
              <a:solidFill>
                <a:srgbClr val="00B5F8"/>
              </a:solidFill>
              <a:effectLst/>
              <a:uLnTx/>
              <a:uFillTx/>
              <a:latin typeface="Calibri" panose="020F0502020204030204"/>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1" u="none" strike="noStrike" kern="1200" cap="none" spc="0" normalizeH="0" baseline="0" noProof="0" dirty="0">
                <a:ln>
                  <a:noFill/>
                </a:ln>
                <a:solidFill>
                  <a:srgbClr val="00B5F8"/>
                </a:solidFill>
                <a:effectLst/>
                <a:uLnTx/>
                <a:uFillTx/>
                <a:latin typeface="Calibri" panose="020F0502020204030204"/>
                <a:ea typeface="Majalla UI"/>
                <a:cs typeface="Majalla UI"/>
              </a:rPr>
              <a:t>Head of </a:t>
            </a:r>
            <a:r>
              <a:rPr kumimoji="0" lang="en-US" sz="1400" b="1" i="1" u="none" strike="noStrike" kern="1200" cap="none" spc="0" normalizeH="0" baseline="0" noProof="0" dirty="0" err="1">
                <a:ln>
                  <a:noFill/>
                </a:ln>
                <a:solidFill>
                  <a:srgbClr val="00B5F8"/>
                </a:solidFill>
                <a:effectLst/>
                <a:uLnTx/>
                <a:uFillTx/>
                <a:latin typeface="Calibri" panose="020F0502020204030204"/>
                <a:ea typeface="Majalla UI"/>
                <a:cs typeface="Majalla UI"/>
              </a:rPr>
              <a:t>Cybersecurity</a:t>
            </a:r>
            <a:r>
              <a:rPr kumimoji="0" lang="en-US" sz="1400" b="1" i="1" u="none" strike="noStrike" kern="1200" cap="none" spc="0" normalizeH="0" baseline="0" noProof="0" dirty="0">
                <a:ln>
                  <a:noFill/>
                </a:ln>
                <a:solidFill>
                  <a:srgbClr val="00B5F8"/>
                </a:solidFill>
                <a:effectLst/>
                <a:uLnTx/>
                <a:uFillTx/>
                <a:latin typeface="Calibri" panose="020F0502020204030204"/>
                <a:ea typeface="Majalla UI"/>
                <a:cs typeface="Majalla UI"/>
              </a:rPr>
              <a:t> Department</a:t>
            </a:r>
            <a:endParaRPr kumimoji="0" lang="ar-YE" sz="1400" b="1" i="1" u="none" strike="noStrike" kern="1200" cap="none" spc="0" normalizeH="0" baseline="0" noProof="0" dirty="0">
              <a:ln>
                <a:noFill/>
              </a:ln>
              <a:solidFill>
                <a:srgbClr val="00B5F8"/>
              </a:solidFill>
              <a:effectLst/>
              <a:uLnTx/>
              <a:uFillTx/>
              <a:latin typeface="Calibri" panose="020F0502020204030204"/>
              <a:ea typeface="Majalla UI"/>
              <a:cs typeface="Majalla U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1" u="none" strike="noStrike" kern="1200" cap="none" spc="0" normalizeH="0" baseline="0" noProof="0" dirty="0" smtClean="0">
                <a:ln>
                  <a:noFill/>
                </a:ln>
                <a:solidFill>
                  <a:srgbClr val="00B5F8"/>
                </a:solidFill>
                <a:effectLst/>
                <a:uLnTx/>
                <a:uFillTx/>
                <a:latin typeface="Calibri" panose="020F0502020204030204"/>
                <a:ea typeface="Majalla UI"/>
                <a:cs typeface="Majalla UI"/>
              </a:rPr>
              <a:t>Faculty </a:t>
            </a:r>
            <a:r>
              <a:rPr kumimoji="0" lang="en-US" sz="1400" b="0" i="1" u="none" strike="noStrike" kern="1200" cap="none" spc="0" normalizeH="0" baseline="0" noProof="0" dirty="0">
                <a:ln>
                  <a:noFill/>
                </a:ln>
                <a:solidFill>
                  <a:srgbClr val="00B5F8"/>
                </a:solidFill>
                <a:effectLst/>
                <a:uLnTx/>
                <a:uFillTx/>
                <a:latin typeface="Calibri" panose="020F0502020204030204"/>
                <a:ea typeface="Majalla UI"/>
                <a:cs typeface="Majalla UI"/>
              </a:rPr>
              <a:t>of Informatics </a:t>
            </a:r>
            <a:endParaRPr kumimoji="0" lang="en-US" sz="1400" b="0" i="1" u="none" strike="noStrike" kern="1200" cap="none" spc="0" normalizeH="0" baseline="0" noProof="0" dirty="0">
              <a:ln>
                <a:noFill/>
              </a:ln>
              <a:solidFill>
                <a:srgbClr val="00B5F8"/>
              </a:solidFill>
              <a:effectLst/>
              <a:uLnTx/>
              <a:uFillTx/>
              <a:latin typeface="Calibri" panose="020F0502020204030204"/>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1" u="none" strike="noStrike" kern="1200" cap="none" spc="0" normalizeH="0" baseline="0" noProof="0" dirty="0" err="1" smtClean="0">
                <a:ln>
                  <a:noFill/>
                </a:ln>
                <a:solidFill>
                  <a:srgbClr val="00B5F8"/>
                </a:solidFill>
                <a:effectLst/>
                <a:uLnTx/>
                <a:uFillTx/>
                <a:latin typeface="Calibri" panose="020F0502020204030204"/>
                <a:ea typeface="Majalla UI"/>
                <a:cs typeface="Majalla UI"/>
              </a:rPr>
              <a:t>Midocean</a:t>
            </a:r>
            <a:r>
              <a:rPr kumimoji="0" lang="en-US" sz="1400" b="0" i="1" u="none" strike="noStrike" kern="1200" cap="none" spc="0" normalizeH="0" baseline="0" noProof="0" dirty="0" smtClean="0">
                <a:ln>
                  <a:noFill/>
                </a:ln>
                <a:solidFill>
                  <a:srgbClr val="00B5F8"/>
                </a:solidFill>
                <a:effectLst/>
                <a:uLnTx/>
                <a:uFillTx/>
                <a:latin typeface="Calibri" panose="020F0502020204030204"/>
                <a:ea typeface="Majalla UI"/>
                <a:cs typeface="Majalla UI"/>
              </a:rPr>
              <a:t> </a:t>
            </a:r>
            <a:r>
              <a:rPr kumimoji="0" lang="en-US" sz="1400" b="0" i="1" u="none" strike="noStrike" kern="1200" cap="none" spc="0" normalizeH="0" baseline="0" noProof="0" dirty="0">
                <a:ln>
                  <a:noFill/>
                </a:ln>
                <a:solidFill>
                  <a:srgbClr val="00B5F8"/>
                </a:solidFill>
                <a:effectLst/>
                <a:uLnTx/>
                <a:uFillTx/>
                <a:latin typeface="Calibri" panose="020F0502020204030204"/>
                <a:ea typeface="Majalla UI"/>
                <a:cs typeface="Majalla UI"/>
              </a:rPr>
              <a:t>University  </a:t>
            </a:r>
          </a:p>
        </p:txBody>
      </p:sp>
      <p:pic>
        <p:nvPicPr>
          <p:cNvPr id="15" name="صورة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57800" y="2294793"/>
            <a:ext cx="6008804" cy="215688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6" name="Rectangle: Rounded Corners 9">
            <a:extLst>
              <a:ext uri="{FF2B5EF4-FFF2-40B4-BE49-F238E27FC236}">
                <a16:creationId xmlns:a16="http://schemas.microsoft.com/office/drawing/2014/main" id="{844810E4-E8A9-2051-4D02-31024B944D7B}"/>
              </a:ext>
            </a:extLst>
          </p:cNvPr>
          <p:cNvSpPr/>
          <p:nvPr/>
        </p:nvSpPr>
        <p:spPr>
          <a:xfrm>
            <a:off x="41093" y="6045946"/>
            <a:ext cx="5411194" cy="51283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rgbClr val="84492B"/>
                </a:solidFill>
                <a:effectLst/>
                <a:uLnTx/>
                <a:uFillTx/>
                <a:latin typeface="Andalus" panose="02020603050405020304" pitchFamily="18" charset="-78"/>
                <a:ea typeface="+mn-ea"/>
                <a:cs typeface="Andalus" panose="02020603050405020304" pitchFamily="18" charset="-78"/>
              </a:rPr>
              <a:t>CyberSecurity</a:t>
            </a:r>
            <a:r>
              <a:rPr kumimoji="0" lang="en-US" sz="2000" b="1" i="0" u="none" strike="noStrike" kern="1200" cap="none" spc="0" normalizeH="0" baseline="0" noProof="0" dirty="0">
                <a:ln>
                  <a:noFill/>
                </a:ln>
                <a:solidFill>
                  <a:srgbClr val="84492B"/>
                </a:solidFill>
                <a:effectLst/>
                <a:uLnTx/>
                <a:uFillTx/>
                <a:latin typeface="Andalus" panose="02020603050405020304" pitchFamily="18" charset="-78"/>
                <a:ea typeface="+mn-ea"/>
                <a:cs typeface="Andalus" panose="02020603050405020304" pitchFamily="18" charset="-78"/>
              </a:rPr>
              <a:t> Fundamentals </a:t>
            </a:r>
            <a:r>
              <a:rPr kumimoji="0" lang="en-US" sz="2000" b="1" i="0" u="none" strike="noStrike" kern="1200" cap="none" spc="0" normalizeH="0" baseline="0" noProof="0" dirty="0">
                <a:ln>
                  <a:noFill/>
                </a:ln>
                <a:solidFill>
                  <a:srgbClr val="00B0F0"/>
                </a:solidFill>
                <a:effectLst/>
                <a:uLnTx/>
                <a:uFillTx/>
                <a:latin typeface="Andalus" panose="02020603050405020304" pitchFamily="18" charset="-78"/>
                <a:ea typeface="+mn-ea"/>
                <a:cs typeface="Andalus" panose="02020603050405020304" pitchFamily="18" charset="-78"/>
              </a:rPr>
              <a:t>(CYB6</a:t>
            </a:r>
            <a:r>
              <a:rPr kumimoji="0" lang="ar-YE" sz="2000" b="1" i="0" u="none" strike="noStrike" kern="1200" cap="none" spc="0" normalizeH="0" baseline="0" noProof="0" dirty="0">
                <a:ln>
                  <a:noFill/>
                </a:ln>
                <a:solidFill>
                  <a:srgbClr val="00B0F0"/>
                </a:solidFill>
                <a:effectLst/>
                <a:uLnTx/>
                <a:uFillTx/>
                <a:latin typeface="Andalus" panose="02020603050405020304" pitchFamily="18" charset="-78"/>
                <a:ea typeface="+mn-ea"/>
                <a:cs typeface="Andalus" panose="02020603050405020304" pitchFamily="18" charset="-78"/>
              </a:rPr>
              <a:t>7</a:t>
            </a:r>
            <a:r>
              <a:rPr kumimoji="0" lang="en-US" sz="2000" b="1" i="0" u="none" strike="noStrike" kern="1200" cap="none" spc="0" normalizeH="0" baseline="0" noProof="0" dirty="0">
                <a:ln>
                  <a:noFill/>
                </a:ln>
                <a:solidFill>
                  <a:srgbClr val="00B0F0"/>
                </a:solidFill>
                <a:effectLst/>
                <a:uLnTx/>
                <a:uFillTx/>
                <a:latin typeface="Andalus" panose="02020603050405020304" pitchFamily="18" charset="-78"/>
                <a:ea typeface="+mn-ea"/>
                <a:cs typeface="Andalus" panose="02020603050405020304" pitchFamily="18" charset="-78"/>
              </a:rPr>
              <a:t>0</a:t>
            </a:r>
            <a:r>
              <a:rPr kumimoji="0" lang="en-US" sz="2000" b="1" i="0" u="none" strike="noStrike" kern="1200" cap="none" spc="0" normalizeH="0" baseline="0" noProof="0" dirty="0" smtClean="0">
                <a:ln>
                  <a:noFill/>
                </a:ln>
                <a:solidFill>
                  <a:srgbClr val="00B0F0"/>
                </a:solidFill>
                <a:effectLst/>
                <a:uLnTx/>
                <a:uFillTx/>
                <a:latin typeface="Andalus" panose="02020603050405020304" pitchFamily="18" charset="-78"/>
                <a:ea typeface="+mn-ea"/>
                <a:cs typeface="Andalus" panose="02020603050405020304" pitchFamily="18" charset="-78"/>
              </a:rPr>
              <a:t>)</a:t>
            </a:r>
            <a:endParaRPr kumimoji="0" lang="ar-YE" sz="2000" b="1" i="0" u="none" strike="noStrike" kern="1200" cap="none" spc="0" normalizeH="0" baseline="0" noProof="0" dirty="0">
              <a:ln>
                <a:noFill/>
              </a:ln>
              <a:solidFill>
                <a:srgbClr val="35A8E0"/>
              </a:solidFill>
              <a:effectLst/>
              <a:uLnTx/>
              <a:uFillTx/>
              <a:latin typeface="Times New Roman" panose="02020603050405020304" pitchFamily="18" charset="0"/>
              <a:ea typeface="+mn-ea"/>
              <a:cs typeface="Times New Roman" panose="02020603050405020304" pitchFamily="18" charset="0"/>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77399" y="5902683"/>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itle 1"/>
          <p:cNvSpPr txBox="1">
            <a:spLocks/>
          </p:cNvSpPr>
          <p:nvPr/>
        </p:nvSpPr>
        <p:spPr>
          <a:xfrm>
            <a:off x="4428034" y="924799"/>
            <a:ext cx="7452791" cy="1369994"/>
          </a:xfrm>
          <a:prstGeom prst="rect">
            <a:avLst/>
          </a:prstGeom>
          <a:extLst/>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n-US" sz="1100" b="1" i="1" u="none" strike="noStrike" kern="1200" cap="none" spc="0" normalizeH="0" baseline="0" noProof="0" dirty="0">
              <a:ln>
                <a:noFill/>
              </a:ln>
              <a:solidFill>
                <a:prstClr val="white"/>
              </a:solidFill>
              <a:effectLst/>
              <a:uLnTx/>
              <a:uFillTx/>
              <a:latin typeface="Calibri Light" panose="020F0302020204030204"/>
              <a:ea typeface="Majalla UI"/>
              <a:cs typeface="Majalla UI"/>
            </a:endParaRP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400" b="1" i="0" u="none" strike="noStrike" kern="1200" cap="none" spc="0" normalizeH="0" baseline="0" noProof="0" dirty="0" smtClean="0">
                <a:ln>
                  <a:noFill/>
                </a:ln>
                <a:solidFill>
                  <a:srgbClr val="FF9518"/>
                </a:solidFill>
                <a:effectLst/>
                <a:uLnTx/>
                <a:uFillTx/>
                <a:latin typeface="Andalus" panose="02020603050405020304" pitchFamily="18" charset="-78"/>
                <a:ea typeface="+mj-ea"/>
                <a:cs typeface="Andalus" panose="02020603050405020304" pitchFamily="18" charset="-78"/>
              </a:rPr>
              <a:t>Lecture: #10</a:t>
            </a:r>
            <a:endParaRPr kumimoji="0" lang="en-US" sz="3200" b="1" i="0" u="none" strike="noStrike" kern="1200" cap="none" spc="0" normalizeH="0" baseline="0" noProof="0" dirty="0" smtClean="0">
              <a:ln>
                <a:noFill/>
              </a:ln>
              <a:solidFill>
                <a:srgbClr val="FF9518"/>
              </a:solidFill>
              <a:effectLst/>
              <a:uLnTx/>
              <a:uFillTx/>
              <a:latin typeface="Andalus" panose="02020603050405020304" pitchFamily="18" charset="-78"/>
              <a:ea typeface="+mj-ea"/>
              <a:cs typeface="Andalus" panose="02020603050405020304" pitchFamily="18" charset="-78"/>
            </a:endParaRPr>
          </a:p>
          <a:p>
            <a:pPr lvl="0" algn="ctr"/>
            <a:r>
              <a:rPr lang="en-US" sz="3200" b="1" dirty="0">
                <a:solidFill>
                  <a:srgbClr val="84492B"/>
                </a:solidFill>
                <a:latin typeface="Andalus" panose="02020603050405020304" pitchFamily="18" charset="-78"/>
                <a:cs typeface="Andalus" panose="02020603050405020304" pitchFamily="18" charset="-78"/>
              </a:rPr>
              <a:t>Secure Online Shopping </a:t>
            </a:r>
            <a:r>
              <a:rPr lang="en-US" sz="3200" b="1" dirty="0" smtClean="0">
                <a:solidFill>
                  <a:srgbClr val="84492B"/>
                </a:solidFill>
                <a:latin typeface="Andalus" panose="02020603050405020304" pitchFamily="18" charset="-78"/>
                <a:cs typeface="Andalus" panose="02020603050405020304" pitchFamily="18" charset="-78"/>
              </a:rPr>
              <a:t>and</a:t>
            </a:r>
          </a:p>
          <a:p>
            <a:pPr lvl="0" algn="ctr"/>
            <a:r>
              <a:rPr lang="en-US" sz="3200" b="1" dirty="0" smtClean="0">
                <a:solidFill>
                  <a:srgbClr val="84492B"/>
                </a:solidFill>
                <a:latin typeface="Andalus" panose="02020603050405020304" pitchFamily="18" charset="-78"/>
                <a:cs typeface="Andalus" panose="02020603050405020304" pitchFamily="18" charset="-78"/>
              </a:rPr>
              <a:t> </a:t>
            </a:r>
            <a:r>
              <a:rPr lang="en-US" sz="3200" b="1" dirty="0">
                <a:solidFill>
                  <a:srgbClr val="84492B"/>
                </a:solidFill>
                <a:latin typeface="Andalus" panose="02020603050405020304" pitchFamily="18" charset="-78"/>
                <a:cs typeface="Andalus" panose="02020603050405020304" pitchFamily="18" charset="-78"/>
              </a:rPr>
              <a:t>Cybersecurity Standards</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3200" b="1" i="0" u="none" strike="noStrike" kern="1200" cap="none" spc="0" normalizeH="0" baseline="0" noProof="0" dirty="0" smtClean="0">
                <a:ln>
                  <a:noFill/>
                </a:ln>
                <a:solidFill>
                  <a:srgbClr val="84492B"/>
                </a:solidFill>
                <a:effectLst/>
                <a:uLnTx/>
                <a:uFillTx/>
                <a:latin typeface="Andalus" panose="02020603050405020304" pitchFamily="18" charset="-78"/>
                <a:ea typeface="+mj-ea"/>
                <a:cs typeface="Andalus" panose="02020603050405020304" pitchFamily="18" charset="-78"/>
              </a:rPr>
              <a:t> </a:t>
            </a:r>
            <a:endParaRPr kumimoji="0" lang="en-US" sz="3200" b="1" i="0" u="none" strike="noStrike" kern="1200" cap="none" spc="0" normalizeH="0" baseline="0" noProof="0" dirty="0">
              <a:ln>
                <a:noFill/>
              </a:ln>
              <a:solidFill>
                <a:srgbClr val="84492B"/>
              </a:solidFill>
              <a:effectLst/>
              <a:uLnTx/>
              <a:uFillTx/>
              <a:latin typeface="Andalus" panose="02020603050405020304" pitchFamily="18" charset="-78"/>
              <a:ea typeface="+mj-ea"/>
              <a:cs typeface="Andalus" panose="02020603050405020304" pitchFamily="18" charset="-78"/>
            </a:endParaRP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3200" b="1" i="0" u="none" strike="noStrike" kern="1200" cap="none" spc="0" normalizeH="0" baseline="0" noProof="0" dirty="0">
                <a:ln>
                  <a:noFill/>
                </a:ln>
                <a:solidFill>
                  <a:srgbClr val="84492B"/>
                </a:solidFill>
                <a:effectLst/>
                <a:uLnTx/>
                <a:uFillTx/>
                <a:latin typeface="Andalus" panose="02020603050405020304" pitchFamily="18" charset="-78"/>
                <a:ea typeface="+mj-ea"/>
                <a:cs typeface="Andalus" panose="02020603050405020304" pitchFamily="18" charset="-78"/>
              </a:rPr>
              <a:t/>
            </a:r>
            <a:br>
              <a:rPr kumimoji="0" lang="en-US" sz="3200" b="1" i="0" u="none" strike="noStrike" kern="1200" cap="none" spc="0" normalizeH="0" baseline="0" noProof="0" dirty="0">
                <a:ln>
                  <a:noFill/>
                </a:ln>
                <a:solidFill>
                  <a:srgbClr val="84492B"/>
                </a:solidFill>
                <a:effectLst/>
                <a:uLnTx/>
                <a:uFillTx/>
                <a:latin typeface="Andalus" panose="02020603050405020304" pitchFamily="18" charset="-78"/>
                <a:ea typeface="+mj-ea"/>
                <a:cs typeface="Andalus" panose="02020603050405020304" pitchFamily="18" charset="-78"/>
              </a:rPr>
            </a:br>
            <a:r>
              <a:rPr kumimoji="0" lang="en-US" sz="2000" b="0" i="0" u="none" strike="noStrike" kern="1200" cap="none" spc="0" normalizeH="0" baseline="0" noProof="0" dirty="0" smtClean="0">
                <a:ln>
                  <a:noFill/>
                </a:ln>
                <a:solidFill>
                  <a:prstClr val="black"/>
                </a:solidFill>
                <a:effectLst/>
                <a:uLnTx/>
                <a:uFillTx/>
                <a:latin typeface="Calibri Light" panose="020F0302020204030204"/>
                <a:ea typeface="+mj-ea"/>
                <a:cs typeface="+mj-cs"/>
              </a:rPr>
              <a:t/>
            </a:r>
            <a:br>
              <a:rPr kumimoji="0" lang="en-US" sz="2000" b="0" i="0" u="none" strike="noStrike" kern="1200" cap="none" spc="0" normalizeH="0" baseline="0" noProof="0" dirty="0" smtClean="0">
                <a:ln>
                  <a:noFill/>
                </a:ln>
                <a:solidFill>
                  <a:prstClr val="black"/>
                </a:solidFill>
                <a:effectLst/>
                <a:uLnTx/>
                <a:uFillTx/>
                <a:latin typeface="Calibri Light" panose="020F0302020204030204"/>
                <a:ea typeface="+mj-ea"/>
                <a:cs typeface="+mj-cs"/>
              </a:rPr>
            </a:br>
            <a:endParaRPr kumimoji="0" lang="en-US" sz="3600" b="0" i="0" u="none"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Light" panose="020F0302020204030204"/>
              <a:ea typeface="+mj-ea"/>
              <a:cs typeface="+mj-cs"/>
            </a:endParaRPr>
          </a:p>
        </p:txBody>
      </p:sp>
    </p:spTree>
    <p:extLst>
      <p:ext uri="{BB962C8B-B14F-4D97-AF65-F5344CB8AC3E}">
        <p14:creationId xmlns:p14="http://schemas.microsoft.com/office/powerpoint/2010/main" val="5245729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135237"/>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prstClr val="black"/>
                </a:solidFill>
                <a:effectLst/>
                <a:uLnTx/>
                <a:uFillTx/>
                <a:latin typeface="Agency FB" panose="020B0503020202020204" pitchFamily="34" charset="0"/>
                <a:ea typeface="+mn-ea"/>
                <a:cs typeface="Arial" panose="020B0604020202020204" pitchFamily="34" charset="0"/>
              </a:rPr>
              <a:t>Outline – Part 1</a:t>
            </a:r>
            <a:endParaRPr kumimoji="0" lang="en-US" sz="3200" b="1" i="0" u="none" strike="noStrike" kern="1200" cap="none" spc="0" normalizeH="0" baseline="0" noProof="0" dirty="0">
              <a:ln>
                <a:noFill/>
              </a:ln>
              <a:solidFill>
                <a:prstClr val="black"/>
              </a:solidFill>
              <a:effectLst/>
              <a:uLnTx/>
              <a:uFillTx/>
              <a:latin typeface="Agency FB" panose="020B0503020202020204" pitchFamily="34" charset="0"/>
              <a:ea typeface="+mn-ea"/>
              <a:cs typeface="Arial" panose="020B0604020202020204" pitchFamily="34" charset="0"/>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TextBox 15"/>
          <p:cNvSpPr txBox="1"/>
          <p:nvPr/>
        </p:nvSpPr>
        <p:spPr>
          <a:xfrm>
            <a:off x="1466756" y="1577425"/>
            <a:ext cx="9025406" cy="506292"/>
          </a:xfrm>
          <a:prstGeom prst="rect">
            <a:avLst/>
          </a:prstGeom>
          <a:noFill/>
        </p:spPr>
        <p:txBody>
          <a:bodyPr wrap="square" rtlCol="0">
            <a:spAutoFit/>
          </a:bodyPr>
          <a:lstStyle/>
          <a:p>
            <a:pPr marL="280988" lvl="2">
              <a:lnSpc>
                <a:spcPct val="150000"/>
              </a:lnSpc>
              <a:defRPr/>
            </a:pPr>
            <a:r>
              <a:rPr lang="en-US" sz="2000" b="1" i="1" dirty="0">
                <a:solidFill>
                  <a:srgbClr val="FF0000"/>
                </a:solidFill>
              </a:rPr>
              <a:t>Secure Online Shopping and Internet Browsing</a:t>
            </a:r>
            <a:endParaRPr lang="en-US" sz="2000" b="1" i="1" dirty="0">
              <a:solidFill>
                <a:srgbClr val="FF0000"/>
              </a:solidFill>
            </a:endParaRPr>
          </a:p>
        </p:txBody>
      </p:sp>
      <p:graphicFrame>
        <p:nvGraphicFramePr>
          <p:cNvPr id="18" name="Content Placeholder 2" descr="SmartArt object">
            <a:extLst>
              <a:ext uri="{FF2B5EF4-FFF2-40B4-BE49-F238E27FC236}">
                <a16:creationId xmlns:a16="http://schemas.microsoft.com/office/drawing/2014/main" id="{A1342CC9-B5BC-4EE6-A03F-6501ED7CC4CC}"/>
              </a:ext>
            </a:extLst>
          </p:cNvPr>
          <p:cNvGraphicFramePr>
            <a:graphicFrameLocks/>
          </p:cNvGraphicFramePr>
          <p:nvPr>
            <p:extLst>
              <p:ext uri="{D42A27DB-BD31-4B8C-83A1-F6EECF244321}">
                <p14:modId xmlns:p14="http://schemas.microsoft.com/office/powerpoint/2010/main" val="1127983806"/>
              </p:ext>
            </p:extLst>
          </p:nvPr>
        </p:nvGraphicFramePr>
        <p:xfrm>
          <a:off x="685799" y="2037524"/>
          <a:ext cx="10817088" cy="35306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30342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135237"/>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Content Placeholder 3">
            <a:extLst>
              <a:ext uri="{FF2B5EF4-FFF2-40B4-BE49-F238E27FC236}">
                <a16:creationId xmlns:a16="http://schemas.microsoft.com/office/drawing/2014/main" id="{75DFAA2B-5AEA-4425-8CC7-8368B9233BD8}"/>
              </a:ext>
            </a:extLst>
          </p:cNvPr>
          <p:cNvSpPr txBox="1">
            <a:spLocks/>
          </p:cNvSpPr>
          <p:nvPr/>
        </p:nvSpPr>
        <p:spPr>
          <a:xfrm>
            <a:off x="2446894" y="1373077"/>
            <a:ext cx="9307784" cy="495900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1900" dirty="0" smtClean="0">
                <a:latin typeface="Calibri" panose="020F0502020204030204" pitchFamily="34" charset="0"/>
                <a:ea typeface="Calibri" panose="020F0502020204030204" pitchFamily="34" charset="0"/>
                <a:cs typeface="Arial" panose="020B0604020202020204" pitchFamily="34" charset="0"/>
              </a:rPr>
              <a:t>Total global sales through e-commerce amounted to as much as $2.84 trillion in 2018, according to the </a:t>
            </a:r>
            <a:r>
              <a:rPr lang="en-US" sz="1900" dirty="0" err="1" smtClean="0">
                <a:latin typeface="Calibri" panose="020F0502020204030204" pitchFamily="34" charset="0"/>
                <a:ea typeface="Calibri" panose="020F0502020204030204" pitchFamily="34" charset="0"/>
                <a:cs typeface="Arial" panose="020B0604020202020204" pitchFamily="34" charset="0"/>
              </a:rPr>
              <a:t>Statista</a:t>
            </a:r>
            <a:r>
              <a:rPr lang="en-US" sz="1900" dirty="0" smtClean="0">
                <a:latin typeface="Calibri" panose="020F0502020204030204" pitchFamily="34" charset="0"/>
                <a:ea typeface="Calibri" panose="020F0502020204030204" pitchFamily="34" charset="0"/>
                <a:cs typeface="Arial" panose="020B0604020202020204" pitchFamily="34" charset="0"/>
              </a:rPr>
              <a:t> information. It is expected to cross the $4.48 trillion mark by 2021. The total number of online buyers was about 1.66 billion people in 2017. The increase in the online shopping is gigantic and it will keep growing for many years to come.</a:t>
            </a:r>
          </a:p>
          <a:p>
            <a:pPr algn="just">
              <a:lnSpc>
                <a:spcPct val="150000"/>
              </a:lnSpc>
              <a:spcBef>
                <a:spcPts val="0"/>
              </a:spcBef>
              <a:spcAft>
                <a:spcPts val="1000"/>
              </a:spcAft>
            </a:pPr>
            <a:r>
              <a:rPr lang="en-US" sz="1900" dirty="0" smtClean="0">
                <a:latin typeface="Calibri" panose="020F0502020204030204" pitchFamily="34" charset="0"/>
                <a:ea typeface="Calibri" panose="020F0502020204030204" pitchFamily="34" charset="0"/>
                <a:cs typeface="Arial" panose="020B0604020202020204" pitchFamily="34" charset="0"/>
              </a:rPr>
              <a:t>Meanwhile, the number of internet users has increased tremendously across the globe. </a:t>
            </a:r>
            <a:r>
              <a:rPr lang="en-US" sz="1800" b="1" dirty="0"/>
              <a:t>As of April 2023, there were 5.18 billion internet users worldwide, which amounted to 64.6 percent of the global population. Of this total, 4.8 billion, or 59.9 percent of the world's population, were social media users</a:t>
            </a:r>
            <a:r>
              <a:rPr lang="en-US" sz="1800" b="1" dirty="0" smtClean="0"/>
              <a:t>.</a:t>
            </a:r>
            <a:r>
              <a:rPr lang="en-US" sz="1800" b="1" dirty="0" smtClean="0">
                <a:latin typeface="Calibri" panose="020F0502020204030204" pitchFamily="34" charset="0"/>
                <a:ea typeface="Calibri" panose="020F0502020204030204" pitchFamily="34" charset="0"/>
                <a:cs typeface="Arial" panose="020B0604020202020204" pitchFamily="34" charset="0"/>
              </a:rPr>
              <a:t> </a:t>
            </a:r>
            <a:endParaRPr lang="en-US" sz="1900" b="1"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900" dirty="0">
                <a:latin typeface="Calibri" panose="020F0502020204030204" pitchFamily="34" charset="0"/>
                <a:ea typeface="Calibri" panose="020F0502020204030204" pitchFamily="34" charset="0"/>
                <a:cs typeface="Arial" panose="020B0604020202020204" pitchFamily="34" charset="0"/>
              </a:rPr>
              <a:t>With this huge digital population of the world, the volume of both risk and opportunity has increased tremendously. The biggest risk for this huge digital population is the cybercrimes. </a:t>
            </a:r>
            <a:endParaRPr lang="en-US" sz="1900" dirty="0" smtClean="0">
              <a:latin typeface="Calibri" panose="020F0502020204030204" pitchFamily="34" charset="0"/>
              <a:ea typeface="Calibri" panose="020F0502020204030204" pitchFamily="34" charset="0"/>
              <a:cs typeface="Arial" panose="020B0604020202020204" pitchFamily="34" charset="0"/>
            </a:endParaRPr>
          </a:p>
        </p:txBody>
      </p:sp>
      <p:pic>
        <p:nvPicPr>
          <p:cNvPr id="19" name="Picture 4">
            <a:extLst>
              <a:ext uri="{FF2B5EF4-FFF2-40B4-BE49-F238E27FC236}">
                <a16:creationId xmlns:a16="http://schemas.microsoft.com/office/drawing/2014/main" id="{CF447CFA-DC9E-416F-8743-A6C9843033B2}"/>
              </a:ext>
            </a:extLst>
          </p:cNvPr>
          <p:cNvPicPr/>
          <p:nvPr/>
        </p:nvPicPr>
        <p:blipFill>
          <a:blip r:embed="rId5" cstate="print"/>
          <a:srcRect/>
          <a:stretch>
            <a:fillRect/>
          </a:stretch>
        </p:blipFill>
        <p:spPr bwMode="auto">
          <a:xfrm>
            <a:off x="11289" y="2319593"/>
            <a:ext cx="2435605" cy="2287576"/>
          </a:xfrm>
          <a:prstGeom prst="rect">
            <a:avLst/>
          </a:prstGeom>
          <a:noFill/>
          <a:ln w="9525">
            <a:noFill/>
            <a:miter lim="800000"/>
            <a:headEnd/>
            <a:tailEnd/>
          </a:ln>
          <a:effectLst>
            <a:softEdge rad="317500"/>
          </a:effectLst>
        </p:spPr>
      </p:pic>
    </p:spTree>
    <p:extLst>
      <p:ext uri="{BB962C8B-B14F-4D97-AF65-F5344CB8AC3E}">
        <p14:creationId xmlns:p14="http://schemas.microsoft.com/office/powerpoint/2010/main" val="4258940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135237"/>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6" name="Picture 4">
            <a:extLst>
              <a:ext uri="{FF2B5EF4-FFF2-40B4-BE49-F238E27FC236}">
                <a16:creationId xmlns:a16="http://schemas.microsoft.com/office/drawing/2014/main" id="{CF447CFA-DC9E-416F-8743-A6C9843033B2}"/>
              </a:ext>
            </a:extLst>
          </p:cNvPr>
          <p:cNvPicPr/>
          <p:nvPr/>
        </p:nvPicPr>
        <p:blipFill>
          <a:blip r:embed="rId5" cstate="print"/>
          <a:srcRect/>
          <a:stretch>
            <a:fillRect/>
          </a:stretch>
        </p:blipFill>
        <p:spPr bwMode="auto">
          <a:xfrm>
            <a:off x="258429" y="2319593"/>
            <a:ext cx="2435605" cy="2287576"/>
          </a:xfrm>
          <a:prstGeom prst="rect">
            <a:avLst/>
          </a:prstGeom>
          <a:noFill/>
          <a:ln w="9525">
            <a:noFill/>
            <a:miter lim="800000"/>
            <a:headEnd/>
            <a:tailEnd/>
          </a:ln>
          <a:effectLst>
            <a:softEdge rad="317500"/>
          </a:effectLst>
        </p:spPr>
      </p:pic>
      <p:pic>
        <p:nvPicPr>
          <p:cNvPr id="17" name="Picture 16"/>
          <p:cNvPicPr>
            <a:picLocks noChangeAspect="1"/>
          </p:cNvPicPr>
          <p:nvPr/>
        </p:nvPicPr>
        <p:blipFill>
          <a:blip r:embed="rId6"/>
          <a:stretch>
            <a:fillRect/>
          </a:stretch>
        </p:blipFill>
        <p:spPr>
          <a:xfrm>
            <a:off x="4203608" y="1550497"/>
            <a:ext cx="5736799" cy="3647163"/>
          </a:xfrm>
          <a:prstGeom prst="rect">
            <a:avLst/>
          </a:prstGeom>
        </p:spPr>
      </p:pic>
      <p:sp>
        <p:nvSpPr>
          <p:cNvPr id="18" name="TextBox 17"/>
          <p:cNvSpPr txBox="1"/>
          <p:nvPr/>
        </p:nvSpPr>
        <p:spPr>
          <a:xfrm>
            <a:off x="2791556" y="5499652"/>
            <a:ext cx="8560905" cy="369332"/>
          </a:xfrm>
          <a:prstGeom prst="rect">
            <a:avLst/>
          </a:prstGeom>
          <a:noFill/>
        </p:spPr>
        <p:txBody>
          <a:bodyPr wrap="square" rtlCol="0">
            <a:spAutoFit/>
          </a:bodyPr>
          <a:lstStyle/>
          <a:p>
            <a:r>
              <a:rPr lang="en-US" b="1" dirty="0"/>
              <a:t>Number of internet and social media users worldwide as of April </a:t>
            </a:r>
            <a:r>
              <a:rPr lang="en-US" b="1" dirty="0" smtClean="0"/>
              <a:t>2023 - </a:t>
            </a:r>
            <a:r>
              <a:rPr lang="en-US" dirty="0">
                <a:hlinkClick r:id="rId7" tooltip="Report"/>
              </a:rPr>
              <a:t>© </a:t>
            </a:r>
            <a:r>
              <a:rPr lang="en-US" dirty="0" err="1">
                <a:hlinkClick r:id="rId7" tooltip="Report"/>
              </a:rPr>
              <a:t>Statista</a:t>
            </a:r>
            <a:r>
              <a:rPr lang="en-US" dirty="0">
                <a:hlinkClick r:id="rId7" tooltip="Report"/>
              </a:rPr>
              <a:t> 2023</a:t>
            </a:r>
            <a:endParaRPr lang="en-US" dirty="0"/>
          </a:p>
        </p:txBody>
      </p:sp>
    </p:spTree>
    <p:extLst>
      <p:ext uri="{BB962C8B-B14F-4D97-AF65-F5344CB8AC3E}">
        <p14:creationId xmlns:p14="http://schemas.microsoft.com/office/powerpoint/2010/main" val="2068501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135237"/>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6" name="Picture 4">
            <a:extLst>
              <a:ext uri="{FF2B5EF4-FFF2-40B4-BE49-F238E27FC236}">
                <a16:creationId xmlns:a16="http://schemas.microsoft.com/office/drawing/2014/main" id="{CF447CFA-DC9E-416F-8743-A6C9843033B2}"/>
              </a:ext>
            </a:extLst>
          </p:cNvPr>
          <p:cNvPicPr/>
          <p:nvPr/>
        </p:nvPicPr>
        <p:blipFill>
          <a:blip r:embed="rId5" cstate="print"/>
          <a:srcRect/>
          <a:stretch>
            <a:fillRect/>
          </a:stretch>
        </p:blipFill>
        <p:spPr bwMode="auto">
          <a:xfrm>
            <a:off x="406706" y="2319593"/>
            <a:ext cx="2435605" cy="2287576"/>
          </a:xfrm>
          <a:prstGeom prst="rect">
            <a:avLst/>
          </a:prstGeom>
          <a:noFill/>
          <a:ln w="9525">
            <a:noFill/>
            <a:miter lim="800000"/>
            <a:headEnd/>
            <a:tailEnd/>
          </a:ln>
          <a:effectLst>
            <a:softEdge rad="317500"/>
          </a:effectLst>
        </p:spPr>
      </p:pic>
      <p:sp>
        <p:nvSpPr>
          <p:cNvPr id="17" name="TextBox 16"/>
          <p:cNvSpPr txBox="1"/>
          <p:nvPr/>
        </p:nvSpPr>
        <p:spPr>
          <a:xfrm>
            <a:off x="2939833" y="5499652"/>
            <a:ext cx="8560905" cy="369332"/>
          </a:xfrm>
          <a:prstGeom prst="rect">
            <a:avLst/>
          </a:prstGeom>
          <a:noFill/>
        </p:spPr>
        <p:txBody>
          <a:bodyPr wrap="square" rtlCol="0">
            <a:spAutoFit/>
          </a:bodyPr>
          <a:lstStyle/>
          <a:p>
            <a:r>
              <a:rPr lang="en-US" b="1" dirty="0"/>
              <a:t>Retail e-commerce sales worldwide from 2014 to </a:t>
            </a:r>
            <a:r>
              <a:rPr lang="en-US" b="1" dirty="0" smtClean="0"/>
              <a:t>2026  </a:t>
            </a:r>
            <a:r>
              <a:rPr lang="en-US" dirty="0">
                <a:hlinkClick r:id="rId6" tooltip="Report"/>
              </a:rPr>
              <a:t>© </a:t>
            </a:r>
            <a:r>
              <a:rPr lang="en-US" dirty="0" err="1">
                <a:hlinkClick r:id="rId6" tooltip="Report"/>
              </a:rPr>
              <a:t>Statista</a:t>
            </a:r>
            <a:r>
              <a:rPr lang="en-US" dirty="0">
                <a:hlinkClick r:id="rId6" tooltip="Report"/>
              </a:rPr>
              <a:t> 2023</a:t>
            </a:r>
            <a:endParaRPr lang="en-US" dirty="0"/>
          </a:p>
        </p:txBody>
      </p:sp>
      <p:pic>
        <p:nvPicPr>
          <p:cNvPr id="18" name="Picture 17"/>
          <p:cNvPicPr>
            <a:picLocks noChangeAspect="1"/>
          </p:cNvPicPr>
          <p:nvPr/>
        </p:nvPicPr>
        <p:blipFill>
          <a:blip r:embed="rId7"/>
          <a:stretch>
            <a:fillRect/>
          </a:stretch>
        </p:blipFill>
        <p:spPr>
          <a:xfrm>
            <a:off x="3859066" y="1452556"/>
            <a:ext cx="6365260" cy="4055041"/>
          </a:xfrm>
          <a:prstGeom prst="rect">
            <a:avLst/>
          </a:prstGeom>
        </p:spPr>
      </p:pic>
    </p:spTree>
    <p:extLst>
      <p:ext uri="{BB962C8B-B14F-4D97-AF65-F5344CB8AC3E}">
        <p14:creationId xmlns:p14="http://schemas.microsoft.com/office/powerpoint/2010/main" val="1301080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135237"/>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75DFAA2B-5AEA-4425-8CC7-8368B9233BD8}"/>
              </a:ext>
            </a:extLst>
          </p:cNvPr>
          <p:cNvSpPr txBox="1">
            <a:spLocks/>
          </p:cNvSpPr>
          <p:nvPr/>
        </p:nvSpPr>
        <p:spPr>
          <a:xfrm>
            <a:off x="2656961" y="1607538"/>
            <a:ext cx="8807261" cy="444954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It is very important to note that cyber criminals are highly creative, technically sound, and cunning. They exploit every aspect of an online user including the way he/she uses the internet, types of tools, financial credentials, personal information, and many others things. </a:t>
            </a:r>
          </a:p>
          <a:p>
            <a:pPr marR="0" algn="just">
              <a:lnSpc>
                <a:spcPct val="150000"/>
              </a:lnSpc>
              <a:spcBef>
                <a:spcPts val="0"/>
              </a:spcBef>
              <a:spcAft>
                <a:spcPts val="1000"/>
              </a:spcAft>
              <a:buFont typeface="Wingdings"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According </a:t>
            </a:r>
            <a:r>
              <a:rPr lang="en-US" sz="1800" dirty="0">
                <a:latin typeface="Calibri" panose="020F0502020204030204" pitchFamily="34" charset="0"/>
                <a:ea typeface="Calibri" panose="020F0502020204030204" pitchFamily="34" charset="0"/>
                <a:cs typeface="Arial" panose="020B0604020202020204" pitchFamily="34" charset="0"/>
              </a:rPr>
              <a:t>to the FBI Internet Crime Complaint Center, more than 300 thousand complaints were received in 2017 regarding the online crimes. The total cost of those criminal activities amounted to about $1.4 billion to the complainants in 2017 in the USA only. </a:t>
            </a:r>
          </a:p>
          <a:p>
            <a:pPr marR="0" algn="just">
              <a:lnSpc>
                <a:spcPct val="150000"/>
              </a:lnSpc>
              <a:spcBef>
                <a:spcPts val="0"/>
              </a:spcBef>
              <a:spcAft>
                <a:spcPts val="1000"/>
              </a:spcAft>
              <a:buFont typeface="Wingdings"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So, it is highly recommended to all necessary measures related to the online shopping and internet browsing to keep the digital criminals at bay.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R="0" algn="just">
              <a:lnSpc>
                <a:spcPct val="150000"/>
              </a:lnSpc>
              <a:spcBef>
                <a:spcPts val="0"/>
              </a:spcBef>
              <a:spcAft>
                <a:spcPts val="1000"/>
              </a:spcAft>
              <a:buFont typeface="Wingdings" pitchFamily="2" charset="2"/>
              <a:buChar char="§"/>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4">
            <a:extLst>
              <a:ext uri="{FF2B5EF4-FFF2-40B4-BE49-F238E27FC236}">
                <a16:creationId xmlns:a16="http://schemas.microsoft.com/office/drawing/2014/main" id="{CF447CFA-DC9E-416F-8743-A6C9843033B2}"/>
              </a:ext>
            </a:extLst>
          </p:cNvPr>
          <p:cNvPicPr/>
          <p:nvPr/>
        </p:nvPicPr>
        <p:blipFill>
          <a:blip r:embed="rId5" cstate="print"/>
          <a:srcRect/>
          <a:stretch>
            <a:fillRect/>
          </a:stretch>
        </p:blipFill>
        <p:spPr bwMode="auto">
          <a:xfrm>
            <a:off x="221357" y="2319593"/>
            <a:ext cx="2435605" cy="2287576"/>
          </a:xfrm>
          <a:prstGeom prst="rect">
            <a:avLst/>
          </a:prstGeom>
          <a:noFill/>
          <a:ln w="9525">
            <a:noFill/>
            <a:miter lim="800000"/>
            <a:headEnd/>
            <a:tailEnd/>
          </a:ln>
          <a:effectLst>
            <a:softEdge rad="317500"/>
          </a:effectLst>
        </p:spPr>
      </p:pic>
    </p:spTree>
    <p:extLst>
      <p:ext uri="{BB962C8B-B14F-4D97-AF65-F5344CB8AC3E}">
        <p14:creationId xmlns:p14="http://schemas.microsoft.com/office/powerpoint/2010/main" val="1598662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12288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75DFAA2B-5AEA-4425-8CC7-8368B9233BD8}"/>
              </a:ext>
            </a:extLst>
          </p:cNvPr>
          <p:cNvSpPr txBox="1">
            <a:spLocks/>
          </p:cNvSpPr>
          <p:nvPr/>
        </p:nvSpPr>
        <p:spPr>
          <a:xfrm>
            <a:off x="2446893" y="1345194"/>
            <a:ext cx="9065169" cy="517771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lnSpc>
                <a:spcPct val="100000"/>
              </a:lnSpc>
              <a:spcBef>
                <a:spcPts val="0"/>
              </a:spcBef>
              <a:spcAft>
                <a:spcPts val="1000"/>
              </a:spcAft>
              <a:buNone/>
            </a:pPr>
            <a:r>
              <a:rPr lang="en-US" sz="1800" b="1" dirty="0">
                <a:latin typeface="Calibri" panose="020F0502020204030204" pitchFamily="34" charset="0"/>
                <a:ea typeface="Calibri" panose="020F0502020204030204" pitchFamily="34" charset="0"/>
                <a:cs typeface="Arial" panose="020B0604020202020204" pitchFamily="34" charset="0"/>
              </a:rPr>
              <a:t>The main points that are normally exploited by the cyber criminals include the following:</a:t>
            </a:r>
          </a:p>
          <a:p>
            <a:pPr marL="630238"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Introduction of poisonous links by using the black SEO</a:t>
            </a:r>
          </a:p>
          <a:p>
            <a:pPr marL="630238"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Malicious links and emails for phishing purpose </a:t>
            </a:r>
          </a:p>
          <a:p>
            <a:pPr marL="630238"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Text messages and popup notifications </a:t>
            </a:r>
          </a:p>
          <a:p>
            <a:pPr marL="630238"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Identity theft techniques </a:t>
            </a:r>
          </a:p>
          <a:p>
            <a:pPr marL="630238"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Social engineering methods </a:t>
            </a:r>
          </a:p>
          <a:p>
            <a:pPr marL="630238"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Software vulnerabilities to send virus, Trojan horse, and worms </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marL="630238" lvl="0"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Operating system vulnerabilities </a:t>
            </a:r>
          </a:p>
          <a:p>
            <a:pPr marL="630238"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Vulnerabilities in browsers </a:t>
            </a:r>
          </a:p>
          <a:p>
            <a:pPr marL="630238"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Fake websites and offers </a:t>
            </a:r>
          </a:p>
          <a:p>
            <a:pPr marL="630238"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Exploit your personal information that you provide </a:t>
            </a:r>
          </a:p>
          <a:p>
            <a:pPr marL="630238"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Rogue and public access point vulnerabilities </a:t>
            </a:r>
          </a:p>
          <a:p>
            <a:pPr marL="630238"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Use of weak passwords </a:t>
            </a:r>
          </a:p>
          <a:p>
            <a:pPr marL="630238"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And yes, your carelessness </a:t>
            </a:r>
          </a:p>
          <a:p>
            <a:pPr marL="630238" marR="0" lvl="0" indent="-342900" algn="just">
              <a:lnSpc>
                <a:spcPct val="10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Bad password management </a:t>
            </a:r>
          </a:p>
          <a:p>
            <a:pPr marL="0" marR="0" lvl="0" indent="0" algn="just">
              <a:lnSpc>
                <a:spcPct val="10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So always take special care while shopping online or even browsing the internet and follow the security guidelines to avoid any </a:t>
            </a:r>
            <a:r>
              <a:rPr lang="en-US" sz="1800" dirty="0" err="1">
                <a:latin typeface="Calibri" panose="020F0502020204030204" pitchFamily="34" charset="0"/>
                <a:ea typeface="Calibri" panose="020F0502020204030204" pitchFamily="34" charset="0"/>
                <a:cs typeface="Arial" panose="020B0604020202020204" pitchFamily="34" charset="0"/>
              </a:rPr>
              <a:t>cyberattack</a:t>
            </a:r>
            <a:r>
              <a:rPr lang="en-US" sz="1800" dirty="0">
                <a:latin typeface="Calibri" panose="020F0502020204030204" pitchFamily="34" charset="0"/>
                <a:ea typeface="Calibri" panose="020F0502020204030204" pitchFamily="34" charset="0"/>
                <a:cs typeface="Arial" panose="020B0604020202020204" pitchFamily="34" charset="0"/>
              </a:rPr>
              <a:t> on you. </a:t>
            </a:r>
          </a:p>
          <a:p>
            <a:pPr marL="0" marR="0" lvl="0" indent="0" algn="just">
              <a:lnSpc>
                <a:spcPct val="170000"/>
              </a:lnSpc>
              <a:spcBef>
                <a:spcPts val="0"/>
              </a:spcBef>
              <a:spcAft>
                <a:spcPts val="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4">
            <a:extLst>
              <a:ext uri="{FF2B5EF4-FFF2-40B4-BE49-F238E27FC236}">
                <a16:creationId xmlns:a16="http://schemas.microsoft.com/office/drawing/2014/main" id="{CF447CFA-DC9E-416F-8743-A6C9843033B2}"/>
              </a:ext>
            </a:extLst>
          </p:cNvPr>
          <p:cNvPicPr/>
          <p:nvPr/>
        </p:nvPicPr>
        <p:blipFill>
          <a:blip r:embed="rId5" cstate="print"/>
          <a:srcRect/>
          <a:stretch>
            <a:fillRect/>
          </a:stretch>
        </p:blipFill>
        <p:spPr bwMode="auto">
          <a:xfrm>
            <a:off x="11289" y="2307236"/>
            <a:ext cx="2435605" cy="2287576"/>
          </a:xfrm>
          <a:prstGeom prst="rect">
            <a:avLst/>
          </a:prstGeom>
          <a:noFill/>
          <a:ln w="9525">
            <a:noFill/>
            <a:miter lim="800000"/>
            <a:headEnd/>
            <a:tailEnd/>
          </a:ln>
          <a:effectLst>
            <a:softEdge rad="317500"/>
          </a:effectLst>
        </p:spPr>
      </p:pic>
    </p:spTree>
    <p:extLst>
      <p:ext uri="{BB962C8B-B14F-4D97-AF65-F5344CB8AC3E}">
        <p14:creationId xmlns:p14="http://schemas.microsoft.com/office/powerpoint/2010/main" val="2691454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12287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Secure Online Shopping and Internet Browsing</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8</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6" name="Picture 4">
            <a:extLst>
              <a:ext uri="{FF2B5EF4-FFF2-40B4-BE49-F238E27FC236}">
                <a16:creationId xmlns:a16="http://schemas.microsoft.com/office/drawing/2014/main" id="{CF447CFA-DC9E-416F-8743-A6C9843033B2}"/>
              </a:ext>
            </a:extLst>
          </p:cNvPr>
          <p:cNvPicPr/>
          <p:nvPr/>
        </p:nvPicPr>
        <p:blipFill>
          <a:blip r:embed="rId5" cstate="print"/>
          <a:srcRect/>
          <a:stretch>
            <a:fillRect/>
          </a:stretch>
        </p:blipFill>
        <p:spPr bwMode="auto">
          <a:xfrm>
            <a:off x="36003" y="2319593"/>
            <a:ext cx="2435605" cy="2287576"/>
          </a:xfrm>
          <a:prstGeom prst="rect">
            <a:avLst/>
          </a:prstGeom>
          <a:noFill/>
          <a:ln w="9525">
            <a:noFill/>
            <a:miter lim="800000"/>
            <a:headEnd/>
            <a:tailEnd/>
          </a:ln>
          <a:effectLst>
            <a:softEdge rad="317500"/>
          </a:effectLst>
        </p:spPr>
      </p:pic>
      <p:sp>
        <p:nvSpPr>
          <p:cNvPr id="17" name="Content Placeholder 3">
            <a:extLst>
              <a:ext uri="{FF2B5EF4-FFF2-40B4-BE49-F238E27FC236}">
                <a16:creationId xmlns:a16="http://schemas.microsoft.com/office/drawing/2014/main" id="{75DFAA2B-5AEA-4425-8CC7-8368B9233BD8}"/>
              </a:ext>
            </a:extLst>
          </p:cNvPr>
          <p:cNvSpPr txBox="1">
            <a:spLocks/>
          </p:cNvSpPr>
          <p:nvPr/>
        </p:nvSpPr>
        <p:spPr>
          <a:xfrm>
            <a:off x="2485981" y="1564881"/>
            <a:ext cx="8684525" cy="460851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buFont typeface="Arial" panose="020B0604020202020204" pitchFamily="34" charset="0"/>
              <a:buNone/>
            </a:pPr>
            <a:r>
              <a:rPr lang="en-US" sz="1800" b="1" i="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major things and activities that will help you enjoy the secure online shopping and internet browsing. </a:t>
            </a:r>
          </a:p>
          <a:p>
            <a:pPr marL="527050" algn="just">
              <a:lnSpc>
                <a:spcPct val="150000"/>
              </a:lnSpc>
              <a:spcBef>
                <a:spcPts val="0"/>
              </a:spcBef>
              <a:buFont typeface="Wingdings" panose="05000000000000000000" pitchFamily="2" charset="2"/>
              <a:buChar char="§"/>
            </a:pPr>
            <a:r>
              <a:rPr lang="en-US" sz="1800" b="1" dirty="0" smtClean="0">
                <a:solidFill>
                  <a:srgbClr val="4F81BD"/>
                </a:solidFill>
                <a:latin typeface="+mj-lt"/>
                <a:ea typeface="Times New Roman" panose="02020603050405020304" pitchFamily="18" charset="0"/>
                <a:cs typeface="Times New Roman" panose="02020603050405020304" pitchFamily="18" charset="0"/>
              </a:rPr>
              <a:t>HTTPS Protocol Websites</a:t>
            </a:r>
          </a:p>
          <a:p>
            <a:pPr marL="527050" algn="just">
              <a:lnSpc>
                <a:spcPct val="150000"/>
              </a:lnSpc>
              <a:spcBef>
                <a:spcPts val="0"/>
              </a:spcBef>
              <a:buFont typeface="Wingdings" panose="05000000000000000000" pitchFamily="2" charset="2"/>
              <a:buChar char="§"/>
            </a:pPr>
            <a:r>
              <a:rPr lang="en-US" sz="1800" b="1" dirty="0" smtClean="0">
                <a:solidFill>
                  <a:srgbClr val="4F81BD"/>
                </a:solidFill>
                <a:latin typeface="+mj-lt"/>
                <a:ea typeface="Times New Roman" panose="02020603050405020304" pitchFamily="18" charset="0"/>
                <a:cs typeface="Times New Roman" panose="02020603050405020304" pitchFamily="18" charset="0"/>
              </a:rPr>
              <a:t>Secure Electronic Transactions (SET)</a:t>
            </a:r>
          </a:p>
          <a:p>
            <a:pPr marL="527050" algn="just">
              <a:lnSpc>
                <a:spcPct val="150000"/>
              </a:lnSpc>
              <a:spcBef>
                <a:spcPts val="0"/>
              </a:spcBef>
              <a:buFont typeface="Wingdings" panose="05000000000000000000" pitchFamily="2" charset="2"/>
              <a:buChar char="§"/>
            </a:pPr>
            <a:r>
              <a:rPr lang="en-US" sz="1800" b="1" dirty="0" smtClean="0">
                <a:solidFill>
                  <a:srgbClr val="4F81BD"/>
                </a:solidFill>
                <a:latin typeface="+mj-lt"/>
                <a:ea typeface="Times New Roman" panose="02020603050405020304" pitchFamily="18" charset="0"/>
                <a:cs typeface="Times New Roman" panose="02020603050405020304" pitchFamily="18" charset="0"/>
              </a:rPr>
              <a:t>Web Fraud Detection Systems</a:t>
            </a:r>
          </a:p>
          <a:p>
            <a:pPr marL="527050" algn="just">
              <a:lnSpc>
                <a:spcPct val="150000"/>
              </a:lnSpc>
              <a:spcBef>
                <a:spcPts val="0"/>
              </a:spcBef>
              <a:buFont typeface="Wingdings" panose="05000000000000000000" pitchFamily="2" charset="2"/>
              <a:buChar char="§"/>
            </a:pPr>
            <a:r>
              <a:rPr lang="en-US" sz="1800" b="1" dirty="0" smtClean="0">
                <a:solidFill>
                  <a:srgbClr val="4F81BD"/>
                </a:solidFill>
                <a:latin typeface="+mj-lt"/>
                <a:ea typeface="Times New Roman" panose="02020603050405020304" pitchFamily="18" charset="0"/>
                <a:cs typeface="Times New Roman" panose="02020603050405020304" pitchFamily="18" charset="0"/>
              </a:rPr>
              <a:t>Browser Cache Clearing </a:t>
            </a:r>
          </a:p>
          <a:p>
            <a:pPr marL="527050" algn="just">
              <a:lnSpc>
                <a:spcPct val="150000"/>
              </a:lnSpc>
              <a:spcBef>
                <a:spcPts val="0"/>
              </a:spcBef>
              <a:buFont typeface="Wingdings" panose="05000000000000000000" pitchFamily="2" charset="2"/>
              <a:buChar char="§"/>
            </a:pPr>
            <a:r>
              <a:rPr lang="en-US" sz="1800" b="1" dirty="0" smtClean="0">
                <a:solidFill>
                  <a:srgbClr val="4F81BD"/>
                </a:solidFill>
                <a:latin typeface="+mj-lt"/>
                <a:ea typeface="Times New Roman" panose="02020603050405020304" pitchFamily="18" charset="0"/>
                <a:cs typeface="Times New Roman" panose="02020603050405020304" pitchFamily="18" charset="0"/>
              </a:rPr>
              <a:t>Frequent Password Changes</a:t>
            </a:r>
          </a:p>
          <a:p>
            <a:pPr marL="527050" algn="just">
              <a:lnSpc>
                <a:spcPct val="150000"/>
              </a:lnSpc>
              <a:spcBef>
                <a:spcPts val="0"/>
              </a:spcBef>
              <a:buFont typeface="Wingdings" panose="05000000000000000000" pitchFamily="2" charset="2"/>
              <a:buChar char="§"/>
            </a:pPr>
            <a:r>
              <a:rPr lang="en-US" sz="1800" b="1" dirty="0" smtClean="0">
                <a:solidFill>
                  <a:srgbClr val="4F81BD"/>
                </a:solidFill>
                <a:latin typeface="+mj-lt"/>
                <a:ea typeface="Times New Roman" panose="02020603050405020304" pitchFamily="18" charset="0"/>
                <a:cs typeface="Times New Roman" panose="02020603050405020304" pitchFamily="18" charset="0"/>
              </a:rPr>
              <a:t>Updating OS </a:t>
            </a:r>
          </a:p>
          <a:p>
            <a:pPr marL="527050" algn="just">
              <a:lnSpc>
                <a:spcPct val="150000"/>
              </a:lnSpc>
              <a:spcBef>
                <a:spcPts val="0"/>
              </a:spcBef>
              <a:buFont typeface="Wingdings" panose="05000000000000000000" pitchFamily="2" charset="2"/>
              <a:buChar char="§"/>
            </a:pPr>
            <a:r>
              <a:rPr lang="en-US" sz="1800" b="1" dirty="0" smtClean="0">
                <a:solidFill>
                  <a:srgbClr val="4F81BD"/>
                </a:solidFill>
                <a:latin typeface="+mj-lt"/>
                <a:ea typeface="Times New Roman" panose="02020603050405020304" pitchFamily="18" charset="0"/>
                <a:cs typeface="Times New Roman" panose="02020603050405020304" pitchFamily="18" charset="0"/>
              </a:rPr>
              <a:t>Updating Apps  </a:t>
            </a:r>
          </a:p>
          <a:p>
            <a:pPr marL="527050" algn="just">
              <a:lnSpc>
                <a:spcPct val="150000"/>
              </a:lnSpc>
              <a:spcBef>
                <a:spcPts val="0"/>
              </a:spcBef>
              <a:buFont typeface="Wingdings" panose="05000000000000000000" pitchFamily="2" charset="2"/>
              <a:buChar char="§"/>
            </a:pPr>
            <a:r>
              <a:rPr lang="en-US" sz="1800" b="1" dirty="0" smtClean="0">
                <a:solidFill>
                  <a:srgbClr val="4F81BD"/>
                </a:solidFill>
                <a:latin typeface="+mj-lt"/>
                <a:ea typeface="Times New Roman" panose="02020603050405020304" pitchFamily="18" charset="0"/>
                <a:cs typeface="Times New Roman" panose="02020603050405020304" pitchFamily="18" charset="0"/>
              </a:rPr>
              <a:t>Useful Tips on Safe Browsing &amp; Online Shopping </a:t>
            </a:r>
            <a:endParaRPr lang="en-US" sz="1800" dirty="0" smtClean="0">
              <a:latin typeface="+mj-lt"/>
              <a:ea typeface="Calibri" panose="020F0502020204030204" pitchFamily="34" charset="0"/>
              <a:cs typeface="Arial" panose="020B0604020202020204" pitchFamily="34" charset="0"/>
            </a:endParaRPr>
          </a:p>
          <a:p>
            <a:pPr marL="0" indent="0" algn="just">
              <a:lnSpc>
                <a:spcPct val="150000"/>
              </a:lnSpc>
              <a:spcBef>
                <a:spcPts val="0"/>
              </a:spcBef>
              <a:buFont typeface="Arial" panose="020B0604020202020204" pitchFamily="34" charset="0"/>
              <a:buNone/>
            </a:pP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90883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110521"/>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HTTP Protocol Websites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9</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5">
            <a:extLst>
              <a:ext uri="{FF2B5EF4-FFF2-40B4-BE49-F238E27FC236}">
                <a16:creationId xmlns:a16="http://schemas.microsoft.com/office/drawing/2014/main" id="{E36A0B24-AF7F-4760-8663-567318BF0C9D}"/>
              </a:ext>
            </a:extLst>
          </p:cNvPr>
          <p:cNvPicPr/>
          <p:nvPr/>
        </p:nvPicPr>
        <p:blipFill>
          <a:blip r:embed="rId5" cstate="print"/>
          <a:srcRect/>
          <a:stretch>
            <a:fillRect/>
          </a:stretch>
        </p:blipFill>
        <p:spPr bwMode="auto">
          <a:xfrm>
            <a:off x="275298" y="2218231"/>
            <a:ext cx="2913870" cy="2464980"/>
          </a:xfrm>
          <a:prstGeom prst="rect">
            <a:avLst/>
          </a:prstGeom>
          <a:noFill/>
          <a:ln w="9525">
            <a:noFill/>
            <a:miter lim="800000"/>
            <a:headEnd/>
            <a:tailEnd/>
          </a:ln>
          <a:effectLst>
            <a:softEdge rad="469900"/>
          </a:effectLst>
        </p:spPr>
      </p:pic>
      <p:sp>
        <p:nvSpPr>
          <p:cNvPr id="19" name="Content Placeholder 3">
            <a:extLst>
              <a:ext uri="{FF2B5EF4-FFF2-40B4-BE49-F238E27FC236}">
                <a16:creationId xmlns:a16="http://schemas.microsoft.com/office/drawing/2014/main" id="{75DFAA2B-5AEA-4425-8CC7-8368B9233BD8}"/>
              </a:ext>
            </a:extLst>
          </p:cNvPr>
          <p:cNvSpPr txBox="1">
            <a:spLocks/>
          </p:cNvSpPr>
          <p:nvPr/>
        </p:nvSpPr>
        <p:spPr>
          <a:xfrm>
            <a:off x="2885129" y="1503830"/>
            <a:ext cx="8920010" cy="45532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r>
              <a:rPr lang="en-US" sz="2000" dirty="0" smtClean="0">
                <a:latin typeface="Calibri" panose="020F0502020204030204" pitchFamily="34" charset="0"/>
                <a:ea typeface="Calibri" panose="020F0502020204030204" pitchFamily="34" charset="0"/>
                <a:cs typeface="Arial" panose="020B0604020202020204" pitchFamily="34" charset="0"/>
              </a:rPr>
              <a:t>Initially, the websites used the HTTP protocol for the communication between </a:t>
            </a:r>
            <a:r>
              <a:rPr lang="en-US" sz="2000" dirty="0" smtClean="0">
                <a:solidFill>
                  <a:srgbClr val="2B04BC"/>
                </a:solidFill>
                <a:latin typeface="Calibri" panose="020F0502020204030204" pitchFamily="34" charset="0"/>
                <a:ea typeface="Calibri" panose="020F0502020204030204" pitchFamily="34" charset="0"/>
                <a:cs typeface="Arial" panose="020B0604020202020204" pitchFamily="34" charset="0"/>
              </a:rPr>
              <a:t>server and client</a:t>
            </a:r>
            <a:r>
              <a:rPr lang="en-US" sz="2000" dirty="0" smtClean="0">
                <a:latin typeface="Calibri" panose="020F0502020204030204" pitchFamily="34" charset="0"/>
                <a:ea typeface="Calibri" panose="020F0502020204030204" pitchFamily="34" charset="0"/>
                <a:cs typeface="Arial" panose="020B0604020202020204" pitchFamily="34" charset="0"/>
              </a:rPr>
              <a:t>. </a:t>
            </a:r>
            <a:r>
              <a:rPr lang="en-US" sz="2000" b="1" dirty="0" smtClean="0">
                <a:latin typeface="Calibri" panose="020F0502020204030204" pitchFamily="34" charset="0"/>
                <a:ea typeface="Calibri" panose="020F0502020204030204" pitchFamily="34" charset="0"/>
                <a:cs typeface="Arial" panose="020B0604020202020204" pitchFamily="34" charset="0"/>
              </a:rPr>
              <a:t>The web browsers</a:t>
            </a:r>
            <a:r>
              <a:rPr lang="en-US" sz="2000" dirty="0" smtClean="0">
                <a:latin typeface="Calibri" panose="020F0502020204030204" pitchFamily="34" charset="0"/>
                <a:ea typeface="Calibri" panose="020F0502020204030204" pitchFamily="34" charset="0"/>
                <a:cs typeface="Arial" panose="020B0604020202020204" pitchFamily="34" charset="0"/>
              </a:rPr>
              <a:t> are normally the </a:t>
            </a:r>
            <a:r>
              <a:rPr lang="en-US" sz="20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clients</a:t>
            </a:r>
            <a:r>
              <a:rPr lang="en-US" sz="20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2000" dirty="0" smtClean="0">
                <a:latin typeface="Calibri" panose="020F0502020204030204" pitchFamily="34" charset="0"/>
                <a:ea typeface="Calibri" panose="020F0502020204030204" pitchFamily="34" charset="0"/>
                <a:cs typeface="Arial" panose="020B0604020202020204" pitchFamily="34" charset="0"/>
              </a:rPr>
              <a:t>of HTTP communication and </a:t>
            </a:r>
            <a:r>
              <a:rPr lang="en-US" sz="2000" b="1" dirty="0" smtClean="0">
                <a:latin typeface="Calibri" panose="020F0502020204030204" pitchFamily="34" charset="0"/>
                <a:ea typeface="Calibri" panose="020F0502020204030204" pitchFamily="34" charset="0"/>
                <a:cs typeface="Arial" panose="020B0604020202020204" pitchFamily="34" charset="0"/>
              </a:rPr>
              <a:t>the web server applications</a:t>
            </a:r>
            <a:r>
              <a:rPr lang="en-US" sz="2000" dirty="0" smtClean="0">
                <a:latin typeface="Calibri" panose="020F0502020204030204" pitchFamily="34" charset="0"/>
                <a:ea typeface="Calibri" panose="020F0502020204030204" pitchFamily="34" charset="0"/>
                <a:cs typeface="Arial" panose="020B0604020202020204" pitchFamily="34" charset="0"/>
              </a:rPr>
              <a:t> are the </a:t>
            </a:r>
            <a:r>
              <a:rPr lang="en-US" sz="20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server</a:t>
            </a:r>
            <a:r>
              <a:rPr lang="en-US" sz="20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2000" dirty="0" smtClean="0">
                <a:latin typeface="Calibri" panose="020F0502020204030204" pitchFamily="34" charset="0"/>
                <a:ea typeface="Calibri" panose="020F0502020204030204" pitchFamily="34" charset="0"/>
                <a:cs typeface="Arial" panose="020B0604020202020204" pitchFamily="34" charset="0"/>
              </a:rPr>
              <a:t>of this communication.</a:t>
            </a:r>
          </a:p>
          <a:p>
            <a:pPr algn="just">
              <a:lnSpc>
                <a:spcPct val="150000"/>
              </a:lnSpc>
              <a:spcBef>
                <a:spcPts val="0"/>
              </a:spcBef>
            </a:pPr>
            <a:r>
              <a:rPr lang="en-US" sz="2000" dirty="0" smtClean="0">
                <a:solidFill>
                  <a:srgbClr val="FF0000"/>
                </a:solidFill>
                <a:latin typeface="Calibri" panose="020F0502020204030204" pitchFamily="34" charset="0"/>
                <a:ea typeface="Calibri" panose="020F0502020204030204" pitchFamily="34" charset="0"/>
                <a:cs typeface="Arial" panose="020B0604020202020204" pitchFamily="34" charset="0"/>
              </a:rPr>
              <a:t>HTTP protocol </a:t>
            </a:r>
            <a:r>
              <a:rPr lang="en-US" sz="2000" dirty="0" smtClean="0">
                <a:latin typeface="Calibri" panose="020F0502020204030204" pitchFamily="34" charset="0"/>
                <a:ea typeface="Calibri" panose="020F0502020204030204" pitchFamily="34" charset="0"/>
                <a:cs typeface="Arial" panose="020B0604020202020204" pitchFamily="34" charset="0"/>
              </a:rPr>
              <a:t>is considered as insecure nowadays because of the nature of </a:t>
            </a:r>
            <a:r>
              <a:rPr lang="en-US" sz="2000" b="1" dirty="0" smtClean="0">
                <a:latin typeface="Calibri" panose="020F0502020204030204" pitchFamily="34" charset="0"/>
                <a:ea typeface="Calibri" panose="020F0502020204030204" pitchFamily="34" charset="0"/>
                <a:cs typeface="Arial" panose="020B0604020202020204" pitchFamily="34" charset="0"/>
              </a:rPr>
              <a:t>plain text </a:t>
            </a:r>
            <a:r>
              <a:rPr lang="en-US" sz="2000" dirty="0" smtClean="0">
                <a:latin typeface="Calibri" panose="020F0502020204030204" pitchFamily="34" charset="0"/>
                <a:ea typeface="Calibri" panose="020F0502020204030204" pitchFamily="34" charset="0"/>
                <a:cs typeface="Arial" panose="020B0604020202020204" pitchFamily="34" charset="0"/>
              </a:rPr>
              <a:t>communication between client and server over the internet. </a:t>
            </a:r>
            <a:endParaRPr lang="ar-YE" sz="20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pPr>
            <a:r>
              <a:rPr lang="en-US" sz="2000" dirty="0" smtClean="0">
                <a:latin typeface="Calibri" panose="020F0502020204030204" pitchFamily="34" charset="0"/>
                <a:ea typeface="Calibri" panose="020F0502020204030204" pitchFamily="34" charset="0"/>
                <a:cs typeface="Arial" panose="020B0604020202020204" pitchFamily="34" charset="0"/>
              </a:rPr>
              <a:t>The use of HTTP protocol has been replaced by the </a:t>
            </a:r>
            <a:r>
              <a:rPr lang="en-US" sz="2000" b="1" dirty="0" smtClean="0">
                <a:latin typeface="Calibri" panose="020F0502020204030204" pitchFamily="34" charset="0"/>
                <a:ea typeface="Calibri" panose="020F0502020204030204" pitchFamily="34" charset="0"/>
                <a:cs typeface="Arial" panose="020B0604020202020204" pitchFamily="34" charset="0"/>
              </a:rPr>
              <a:t>HTTPS or HTTP (secure) protocol,</a:t>
            </a:r>
            <a:r>
              <a:rPr lang="en-US" sz="2000" dirty="0" smtClean="0">
                <a:latin typeface="Calibri" panose="020F0502020204030204" pitchFamily="34" charset="0"/>
                <a:ea typeface="Calibri" panose="020F0502020204030204" pitchFamily="34" charset="0"/>
                <a:cs typeface="Arial" panose="020B0604020202020204" pitchFamily="34" charset="0"/>
              </a:rPr>
              <a:t> which include the capabilities of </a:t>
            </a:r>
            <a:r>
              <a:rPr lang="en-US" sz="2000" b="1" dirty="0" smtClean="0">
                <a:latin typeface="Calibri" panose="020F0502020204030204" pitchFamily="34" charset="0"/>
                <a:ea typeface="Calibri" panose="020F0502020204030204" pitchFamily="34" charset="0"/>
                <a:cs typeface="Arial" panose="020B0604020202020204" pitchFamily="34" charset="0"/>
              </a:rPr>
              <a:t>encrypted</a:t>
            </a:r>
            <a:r>
              <a:rPr lang="en-US" sz="2000" dirty="0" smtClean="0">
                <a:latin typeface="Calibri" panose="020F0502020204030204" pitchFamily="34" charset="0"/>
                <a:ea typeface="Calibri" panose="020F0502020204030204" pitchFamily="34" charset="0"/>
                <a:cs typeface="Arial" panose="020B0604020202020204" pitchFamily="34" charset="0"/>
              </a:rPr>
              <a:t> communication between server and client over the communication link.</a:t>
            </a:r>
            <a:endParaRPr lang="en-US" sz="32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76658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110521"/>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HTTP Protocol Websites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10</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75DFAA2B-5AEA-4425-8CC7-8368B9233BD8}"/>
              </a:ext>
            </a:extLst>
          </p:cNvPr>
          <p:cNvSpPr txBox="1">
            <a:spLocks/>
          </p:cNvSpPr>
          <p:nvPr/>
        </p:nvSpPr>
        <p:spPr>
          <a:xfrm>
            <a:off x="651740" y="1474273"/>
            <a:ext cx="11223737" cy="161364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HTTP protocol can easily be converted to the HTTPS protocol by adding 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Secure Socket Layer SSL </a:t>
            </a:r>
            <a:r>
              <a:rPr lang="en-US" sz="1800" dirty="0" smtClean="0">
                <a:latin typeface="Calibri" panose="020F0502020204030204" pitchFamily="34" charset="0"/>
                <a:ea typeface="Calibri" panose="020F0502020204030204" pitchFamily="34" charset="0"/>
                <a:cs typeface="Arial" panose="020B0604020202020204" pitchFamily="34" charset="0"/>
              </a:rPr>
              <a:t>encryption protocol. </a:t>
            </a:r>
            <a:r>
              <a:rPr lang="en-US" sz="1800" dirty="0">
                <a:latin typeface="Calibri" panose="020F0502020204030204" pitchFamily="34" charset="0"/>
                <a:ea typeface="Calibri" panose="020F0502020204030204" pitchFamily="34" charset="0"/>
                <a:cs typeface="Arial" panose="020B0604020202020204" pitchFamily="34" charset="0"/>
              </a:rPr>
              <a:t>We will describe the step by step method on how to install SSL certificate to convert the HTTP protocol to HTTPS on the websites later in this section too</a:t>
            </a:r>
            <a:r>
              <a:rPr lang="en-US" sz="1800" dirty="0" smtClean="0">
                <a:latin typeface="Calibri" panose="020F0502020204030204" pitchFamily="34" charset="0"/>
                <a:ea typeface="Calibri" panose="020F0502020204030204" pitchFamily="34" charset="0"/>
                <a:cs typeface="Arial" panose="020B0604020202020204" pitchFamily="34" charset="0"/>
              </a:rPr>
              <a:t>.  Before that, let’s explain the HTTP protocol in detail. </a:t>
            </a:r>
            <a:endParaRPr lang="ar-YE" sz="1800" dirty="0" smtClean="0">
              <a:latin typeface="Calibri" panose="020F0502020204030204" pitchFamily="34" charset="0"/>
              <a:ea typeface="Calibri" panose="020F0502020204030204" pitchFamily="34" charset="0"/>
              <a:cs typeface="Arial" panose="020B0604020202020204" pitchFamily="34" charset="0"/>
            </a:endParaRPr>
          </a:p>
        </p:txBody>
      </p:sp>
      <p:pic>
        <p:nvPicPr>
          <p:cNvPr id="17" name="Picture 4" descr="Related image">
            <a:extLst>
              <a:ext uri="{FF2B5EF4-FFF2-40B4-BE49-F238E27FC236}">
                <a16:creationId xmlns:a16="http://schemas.microsoft.com/office/drawing/2014/main" id="{0413BE7C-D35B-49A7-A0E8-BA87678EB0D9}"/>
              </a:ext>
            </a:extLst>
          </p:cNvPr>
          <p:cNvPicPr/>
          <p:nvPr/>
        </p:nvPicPr>
        <p:blipFill>
          <a:blip r:embed="rId5" cstate="print">
            <a:clrChange>
              <a:clrFrom>
                <a:srgbClr val="FFFFFF"/>
              </a:clrFrom>
              <a:clrTo>
                <a:srgbClr val="FFFFFF">
                  <a:alpha val="0"/>
                </a:srgbClr>
              </a:clrTo>
            </a:clrChange>
          </a:blip>
          <a:srcRect/>
          <a:stretch>
            <a:fillRect/>
          </a:stretch>
        </p:blipFill>
        <p:spPr bwMode="auto">
          <a:xfrm>
            <a:off x="7363876" y="3219787"/>
            <a:ext cx="4828124" cy="1694569"/>
          </a:xfrm>
          <a:prstGeom prst="rect">
            <a:avLst/>
          </a:prstGeom>
          <a:noFill/>
          <a:ln w="9525">
            <a:noFill/>
            <a:miter lim="800000"/>
            <a:headEnd/>
            <a:tailEnd/>
          </a:ln>
        </p:spPr>
      </p:pic>
      <p:sp>
        <p:nvSpPr>
          <p:cNvPr id="19" name="مستطيل 7"/>
          <p:cNvSpPr/>
          <p:nvPr/>
        </p:nvSpPr>
        <p:spPr>
          <a:xfrm>
            <a:off x="586155" y="2897129"/>
            <a:ext cx="6787661" cy="3672800"/>
          </a:xfrm>
          <a:prstGeom prst="rect">
            <a:avLst/>
          </a:prstGeom>
        </p:spPr>
        <p:txBody>
          <a:bodyPr wrap="square">
            <a:spAutoFit/>
          </a:bodyPr>
          <a:lstStyle/>
          <a:p>
            <a:pPr marL="285750" indent="-285750" algn="just">
              <a:lnSpc>
                <a:spcPct val="150000"/>
              </a:lnSpc>
              <a:spcBef>
                <a:spcPts val="0"/>
              </a:spcBef>
              <a:spcAft>
                <a:spcPts val="1000"/>
              </a:spcAft>
              <a:buFont typeface="Arial" pitchFamily="34" charset="0"/>
              <a:buChar char="•"/>
            </a:pPr>
            <a:r>
              <a:rPr lang="en-US" b="1" dirty="0">
                <a:latin typeface="Calibri" panose="020F0502020204030204" pitchFamily="34" charset="0"/>
                <a:ea typeface="Calibri" panose="020F0502020204030204" pitchFamily="34" charset="0"/>
                <a:cs typeface="Arial" panose="020B0604020202020204" pitchFamily="34" charset="0"/>
              </a:rPr>
              <a:t>Hypertext Transfer Protocol </a:t>
            </a:r>
            <a:r>
              <a:rPr lang="en-US" dirty="0">
                <a:latin typeface="Calibri" panose="020F0502020204030204" pitchFamily="34" charset="0"/>
                <a:ea typeface="Calibri" panose="020F0502020204030204" pitchFamily="34" charset="0"/>
                <a:cs typeface="Arial" panose="020B0604020202020204" pitchFamily="34" charset="0"/>
              </a:rPr>
              <a:t>precisely HTTP is an application layer communication protocol that is used for establishing the </a:t>
            </a:r>
            <a:r>
              <a:rPr lang="en-US" b="1" dirty="0">
                <a:latin typeface="Calibri" panose="020F0502020204030204" pitchFamily="34" charset="0"/>
                <a:ea typeface="Calibri" panose="020F0502020204030204" pitchFamily="34" charset="0"/>
                <a:cs typeface="Arial" panose="020B0604020202020204" pitchFamily="34" charset="0"/>
              </a:rPr>
              <a:t>internet communication between client and server. </a:t>
            </a:r>
            <a:r>
              <a:rPr lang="en-US" dirty="0">
                <a:latin typeface="Calibri" panose="020F0502020204030204" pitchFamily="34" charset="0"/>
                <a:ea typeface="Calibri" panose="020F0502020204030204" pitchFamily="34" charset="0"/>
                <a:cs typeface="Arial" panose="020B0604020202020204" pitchFamily="34" charset="0"/>
              </a:rPr>
              <a:t>A client is any software browser that is used to send the request for accessing certain resources located on the web server. </a:t>
            </a:r>
            <a:endParaRPr lang="ar-YE" dirty="0">
              <a:latin typeface="Calibri" panose="020F0502020204030204" pitchFamily="34" charset="0"/>
              <a:ea typeface="Calibri" panose="020F0502020204030204" pitchFamily="34" charset="0"/>
              <a:cs typeface="Arial" panose="020B0604020202020204" pitchFamily="34" charset="0"/>
            </a:endParaRPr>
          </a:p>
          <a:p>
            <a:pPr marL="285750" indent="-285750" algn="just">
              <a:lnSpc>
                <a:spcPct val="150000"/>
              </a:lnSpc>
              <a:spcBef>
                <a:spcPts val="0"/>
              </a:spcBef>
              <a:spcAft>
                <a:spcPts val="1000"/>
              </a:spcAft>
              <a:buFont typeface="Arial" pitchFamily="34" charset="0"/>
              <a:buChar char="•"/>
            </a:pPr>
            <a:r>
              <a:rPr lang="en-US" dirty="0">
                <a:latin typeface="Calibri" panose="020F0502020204030204" pitchFamily="34" charset="0"/>
                <a:ea typeface="Calibri" panose="020F0502020204030204" pitchFamily="34" charset="0"/>
                <a:cs typeface="Arial" panose="020B0604020202020204" pitchFamily="34" charset="0"/>
              </a:rPr>
              <a:t>The web server has the sever part of the HTTP protocol that provides response to the requests originated from the HTTP client.  </a:t>
            </a:r>
          </a:p>
          <a:p>
            <a:pPr marL="285750" indent="-285750" algn="just">
              <a:lnSpc>
                <a:spcPct val="150000"/>
              </a:lnSpc>
              <a:spcBef>
                <a:spcPts val="0"/>
              </a:spcBef>
              <a:spcAft>
                <a:spcPts val="1000"/>
              </a:spcAft>
              <a:buFont typeface="Arial" pitchFamily="34" charset="0"/>
              <a:buChar char="•"/>
            </a:pP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05301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110521"/>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HTTP Protocol Websites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11</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5">
            <a:extLst>
              <a:ext uri="{FF2B5EF4-FFF2-40B4-BE49-F238E27FC236}">
                <a16:creationId xmlns:a16="http://schemas.microsoft.com/office/drawing/2014/main" id="{E36A0B24-AF7F-4760-8663-567318BF0C9D}"/>
              </a:ext>
            </a:extLst>
          </p:cNvPr>
          <p:cNvPicPr/>
          <p:nvPr/>
        </p:nvPicPr>
        <p:blipFill>
          <a:blip r:embed="rId5" cstate="print"/>
          <a:srcRect/>
          <a:stretch>
            <a:fillRect/>
          </a:stretch>
        </p:blipFill>
        <p:spPr bwMode="auto">
          <a:xfrm>
            <a:off x="275298" y="2218231"/>
            <a:ext cx="2913870" cy="2464980"/>
          </a:xfrm>
          <a:prstGeom prst="rect">
            <a:avLst/>
          </a:prstGeom>
          <a:noFill/>
          <a:ln w="9525">
            <a:noFill/>
            <a:miter lim="800000"/>
            <a:headEnd/>
            <a:tailEnd/>
          </a:ln>
          <a:effectLst>
            <a:softEdge rad="469900"/>
          </a:effectLst>
        </p:spPr>
      </p:pic>
      <p:sp>
        <p:nvSpPr>
          <p:cNvPr id="16" name="Content Placeholder 3">
            <a:extLst>
              <a:ext uri="{FF2B5EF4-FFF2-40B4-BE49-F238E27FC236}">
                <a16:creationId xmlns:a16="http://schemas.microsoft.com/office/drawing/2014/main" id="{75DFAA2B-5AEA-4425-8CC7-8368B9233BD8}"/>
              </a:ext>
            </a:extLst>
          </p:cNvPr>
          <p:cNvSpPr txBox="1">
            <a:spLocks/>
          </p:cNvSpPr>
          <p:nvPr/>
        </p:nvSpPr>
        <p:spPr>
          <a:xfrm>
            <a:off x="3253450" y="1635901"/>
            <a:ext cx="8473112" cy="383813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communication transactions of HTTP client/server are listed below:</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Client (web browser) sends HTTP request to server </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Server takes the request and starts app to process HTTP request  </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Generates and sends back the required response requested by the client </a:t>
            </a:r>
          </a:p>
          <a:p>
            <a:pPr marL="630238"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Client receives the response to display on the browser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In this request/response communication client can request for the website (HTML) page, database, JavaScript file, JPG images or style sheets. The response of the server will include the HTML files, JSON/XML files, JS files, JPG file or CSS files. </a:t>
            </a:r>
          </a:p>
          <a:p>
            <a:pPr marL="0" indent="0" algn="just">
              <a:lnSpc>
                <a:spcPct val="150000"/>
              </a:lnSpc>
              <a:spcBef>
                <a:spcPts val="0"/>
              </a:spcBef>
              <a:spcAft>
                <a:spcPts val="1000"/>
              </a:spcAft>
              <a:buFont typeface="Arial" panose="020B0604020202020204" pitchFamily="34" charset="0"/>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955198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12287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HTTP Protocol Websites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12</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5">
            <a:extLst>
              <a:ext uri="{FF2B5EF4-FFF2-40B4-BE49-F238E27FC236}">
                <a16:creationId xmlns:a16="http://schemas.microsoft.com/office/drawing/2014/main" id="{E36A0B24-AF7F-4760-8663-567318BF0C9D}"/>
              </a:ext>
            </a:extLst>
          </p:cNvPr>
          <p:cNvPicPr/>
          <p:nvPr/>
        </p:nvPicPr>
        <p:blipFill>
          <a:blip r:embed="rId5" cstate="print"/>
          <a:srcRect/>
          <a:stretch>
            <a:fillRect/>
          </a:stretch>
        </p:blipFill>
        <p:spPr bwMode="auto">
          <a:xfrm>
            <a:off x="275298" y="2218231"/>
            <a:ext cx="2913870" cy="2464980"/>
          </a:xfrm>
          <a:prstGeom prst="rect">
            <a:avLst/>
          </a:prstGeom>
          <a:noFill/>
          <a:ln w="9525">
            <a:noFill/>
            <a:miter lim="800000"/>
            <a:headEnd/>
            <a:tailEnd/>
          </a:ln>
          <a:effectLst>
            <a:softEdge rad="469900"/>
          </a:effectLst>
        </p:spPr>
      </p:pic>
      <p:sp>
        <p:nvSpPr>
          <p:cNvPr id="16" name="Content Placeholder 3">
            <a:extLst>
              <a:ext uri="{FF2B5EF4-FFF2-40B4-BE49-F238E27FC236}">
                <a16:creationId xmlns:a16="http://schemas.microsoft.com/office/drawing/2014/main" id="{75DFAA2B-5AEA-4425-8CC7-8368B9233BD8}"/>
              </a:ext>
            </a:extLst>
          </p:cNvPr>
          <p:cNvSpPr txBox="1">
            <a:spLocks/>
          </p:cNvSpPr>
          <p:nvPr/>
        </p:nvSpPr>
        <p:spPr>
          <a:xfrm>
            <a:off x="3338733" y="2274676"/>
            <a:ext cx="8138159" cy="263968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Let’s talk about the following versions of HTTP related security protocols:</a:t>
            </a:r>
          </a:p>
          <a:p>
            <a:pPr marL="519113" algn="just">
              <a:lnSpc>
                <a:spcPct val="15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Hypertext Transfer Protocol Secure (HTTPS) </a:t>
            </a:r>
          </a:p>
          <a:p>
            <a:pPr marL="519113" algn="just">
              <a:lnSpc>
                <a:spcPct val="15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IIS Server </a:t>
            </a:r>
            <a:r>
              <a:rPr lang="en-US" sz="1800" b="1" dirty="0" smtClean="0">
                <a:solidFill>
                  <a:srgbClr val="FF0000"/>
                </a:solidFill>
                <a:latin typeface="Cambria" panose="02040503050406030204" pitchFamily="18" charset="0"/>
                <a:ea typeface="Times New Roman" panose="02020603050405020304" pitchFamily="18" charset="0"/>
                <a:cs typeface="Times New Roman" panose="02020603050405020304" pitchFamily="18" charset="0"/>
              </a:rPr>
              <a:t>(See appendix)</a:t>
            </a:r>
          </a:p>
          <a:p>
            <a:pPr marL="519113" algn="just">
              <a:lnSpc>
                <a:spcPct val="15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How SSL Encryption Works?</a:t>
            </a:r>
          </a:p>
          <a:p>
            <a:pPr marL="0" indent="0" algn="just">
              <a:lnSpc>
                <a:spcPct val="150000"/>
              </a:lnSpc>
              <a:spcBef>
                <a:spcPts val="0"/>
              </a:spcBef>
              <a:spcAft>
                <a:spcPts val="1000"/>
              </a:spcAft>
              <a:buFont typeface="Arial" panose="020B0604020202020204" pitchFamily="34" charset="0"/>
              <a:buNone/>
            </a:pPr>
            <a:endPar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Font typeface="Arial" panose="020B0604020202020204" pitchFamily="34" charset="0"/>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36606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12287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Hypertext Transfer Protocol Secure (HTTPS)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13</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6" name="Picture 4">
            <a:extLst>
              <a:ext uri="{FF2B5EF4-FFF2-40B4-BE49-F238E27FC236}">
                <a16:creationId xmlns:a16="http://schemas.microsoft.com/office/drawing/2014/main" id="{D065B7C9-2743-456C-9781-D4BFEDD6E229}"/>
              </a:ext>
            </a:extLst>
          </p:cNvPr>
          <p:cNvPicPr/>
          <p:nvPr/>
        </p:nvPicPr>
        <p:blipFill>
          <a:blip r:embed="rId5" cstate="print"/>
          <a:srcRect/>
          <a:stretch>
            <a:fillRect/>
          </a:stretch>
        </p:blipFill>
        <p:spPr bwMode="auto">
          <a:xfrm>
            <a:off x="446087" y="2165719"/>
            <a:ext cx="2826385" cy="2174875"/>
          </a:xfrm>
          <a:prstGeom prst="rect">
            <a:avLst/>
          </a:prstGeom>
          <a:noFill/>
          <a:ln w="9525">
            <a:noFill/>
            <a:miter lim="800000"/>
            <a:headEnd/>
            <a:tailEnd/>
          </a:ln>
          <a:effectLst>
            <a:softEdge rad="381000"/>
          </a:effectLst>
        </p:spPr>
      </p:pic>
      <p:sp>
        <p:nvSpPr>
          <p:cNvPr id="17" name="مستطيل 17"/>
          <p:cNvSpPr/>
          <p:nvPr/>
        </p:nvSpPr>
        <p:spPr>
          <a:xfrm>
            <a:off x="3325759" y="1963691"/>
            <a:ext cx="7572899" cy="3257302"/>
          </a:xfrm>
          <a:prstGeom prst="rect">
            <a:avLst/>
          </a:prstGeom>
        </p:spPr>
        <p:txBody>
          <a:bodyPr wrap="square">
            <a:spAutoFit/>
          </a:bodyPr>
          <a:lstStyle/>
          <a:p>
            <a:pPr marL="285750" indent="-285750" algn="just" eaLnBrk="0" fontAlgn="base" hangingPunct="0">
              <a:lnSpc>
                <a:spcPct val="150000"/>
              </a:lnSpc>
              <a:spcAft>
                <a:spcPts val="1000"/>
              </a:spcAft>
              <a:buFont typeface="Arial" pitchFamily="34"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If you use the HTTP protocol on your website, then the data you receive and send is transported is subject to external threats like </a:t>
            </a:r>
            <a:r>
              <a:rPr lang="en-US" b="1" dirty="0" smtClean="0">
                <a:solidFill>
                  <a:srgbClr val="000099"/>
                </a:solidFill>
                <a:latin typeface="Calibri" panose="020F0502020204030204" pitchFamily="34" charset="0"/>
                <a:ea typeface="Calibri" panose="020F0502020204030204" pitchFamily="34" charset="0"/>
                <a:cs typeface="Arial" panose="020B0604020202020204" pitchFamily="34" charset="0"/>
              </a:rPr>
              <a:t>Man in The Middle MITM </a:t>
            </a:r>
            <a:r>
              <a:rPr lang="en-US" b="1" dirty="0">
                <a:solidFill>
                  <a:srgbClr val="000099"/>
                </a:solidFill>
                <a:latin typeface="Calibri" panose="020F0502020204030204" pitchFamily="34" charset="0"/>
                <a:ea typeface="Calibri" panose="020F0502020204030204" pitchFamily="34" charset="0"/>
                <a:cs typeface="Arial" panose="020B0604020202020204" pitchFamily="34" charset="0"/>
              </a:rPr>
              <a:t>attacks, eavesdropping </a:t>
            </a: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of the communication and credential theft etc</a:t>
            </a:r>
            <a:r>
              <a:rPr lang="en-US" dirty="0" smtClean="0">
                <a:solidFill>
                  <a:srgbClr val="000099"/>
                </a:solidFill>
                <a:latin typeface="Calibri" panose="020F0502020204030204" pitchFamily="34" charset="0"/>
                <a:ea typeface="Calibri" panose="020F0502020204030204" pitchFamily="34" charset="0"/>
                <a:cs typeface="Arial" panose="020B0604020202020204" pitchFamily="34" charset="0"/>
              </a:rPr>
              <a:t>.</a:t>
            </a:r>
          </a:p>
          <a:p>
            <a:pPr marL="285750" indent="-285750" algn="just" eaLnBrk="0" fontAlgn="base" hangingPunct="0">
              <a:lnSpc>
                <a:spcPct val="150000"/>
              </a:lnSpc>
              <a:spcAft>
                <a:spcPts val="1000"/>
              </a:spcAft>
              <a:buFont typeface="Arial" pitchFamily="34"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For secure online shopping and internet browsing, </a:t>
            </a:r>
            <a:r>
              <a:rPr lang="en-US" dirty="0">
                <a:solidFill>
                  <a:srgbClr val="FF0000"/>
                </a:solidFill>
                <a:latin typeface="Calibri" panose="020F0502020204030204" pitchFamily="34" charset="0"/>
                <a:ea typeface="Calibri" panose="020F0502020204030204" pitchFamily="34" charset="0"/>
                <a:cs typeface="Arial" panose="020B0604020202020204" pitchFamily="34" charset="0"/>
              </a:rPr>
              <a:t>HTTPS</a:t>
            </a: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 protocol-based websites should be used to prevent any cyber-criminal activities.</a:t>
            </a:r>
            <a:endParaRPr lang="en-US"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marL="285750" indent="-285750" algn="just" eaLnBrk="0" fontAlgn="base" hangingPunct="0">
              <a:lnSpc>
                <a:spcPct val="150000"/>
              </a:lnSpc>
              <a:spcAft>
                <a:spcPts val="1000"/>
              </a:spcAft>
              <a:buFont typeface="Arial" pitchFamily="34" charset="0"/>
              <a:buChar char="•"/>
            </a:pPr>
            <a:endParaRPr lang="en-US"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866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135235"/>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Hypertext Transfer Protocol Secure (HTTPS)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14</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75DFAA2B-5AEA-4425-8CC7-8368B9233BD8}"/>
              </a:ext>
            </a:extLst>
          </p:cNvPr>
          <p:cNvSpPr txBox="1">
            <a:spLocks/>
          </p:cNvSpPr>
          <p:nvPr/>
        </p:nvSpPr>
        <p:spPr>
          <a:xfrm>
            <a:off x="379326" y="1826156"/>
            <a:ext cx="5564760" cy="378442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The website that uses HTTPS protocol and is secure to surf and shop can be identified by the following marks:</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The address bar shown </a:t>
            </a:r>
            <a:r>
              <a:rPr lang="en-US" sz="1800" b="1" dirty="0" smtClean="0">
                <a:latin typeface="Calibri" panose="020F0502020204030204" pitchFamily="34" charset="0"/>
                <a:ea typeface="Calibri" panose="020F0502020204030204" pitchFamily="34" charset="0"/>
                <a:cs typeface="Arial" panose="020B0604020202020204" pitchFamily="34" charset="0"/>
              </a:rPr>
              <a:t>HTTPS://</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 lock        sign appears on the address bar before website URL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To know details about the website security, click either lock      icon in Google Chrome or       symbol in Mozilla Firefox on the address bar. The details appear as shown in the image.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7">
            <a:extLst>
              <a:ext uri="{FF2B5EF4-FFF2-40B4-BE49-F238E27FC236}">
                <a16:creationId xmlns:a16="http://schemas.microsoft.com/office/drawing/2014/main" id="{C8A6C4A5-655F-41CD-AB35-F41BDA244593}"/>
              </a:ext>
            </a:extLst>
          </p:cNvPr>
          <p:cNvPicPr/>
          <p:nvPr/>
        </p:nvPicPr>
        <p:blipFill>
          <a:blip r:embed="rId5" cstate="print"/>
          <a:srcRect/>
          <a:stretch>
            <a:fillRect/>
          </a:stretch>
        </p:blipFill>
        <p:spPr bwMode="auto">
          <a:xfrm>
            <a:off x="5944086" y="1783764"/>
            <a:ext cx="5904656" cy="3341997"/>
          </a:xfrm>
          <a:prstGeom prst="rect">
            <a:avLst/>
          </a:prstGeom>
          <a:noFill/>
          <a:ln w="9525">
            <a:solidFill>
              <a:schemeClr val="accent1"/>
            </a:solidFill>
            <a:miter lim="800000"/>
            <a:headEnd/>
            <a:tailEnd/>
          </a:ln>
        </p:spPr>
      </p:pic>
      <p:pic>
        <p:nvPicPr>
          <p:cNvPr id="18" name="Picture 14">
            <a:extLst>
              <a:ext uri="{FF2B5EF4-FFF2-40B4-BE49-F238E27FC236}">
                <a16:creationId xmlns:a16="http://schemas.microsoft.com/office/drawing/2014/main" id="{40717677-BE03-4A7C-A023-A8AB16DB9F69}"/>
              </a:ext>
            </a:extLst>
          </p:cNvPr>
          <p:cNvPicPr/>
          <p:nvPr/>
        </p:nvPicPr>
        <p:blipFill>
          <a:blip r:embed="rId6" cstate="print"/>
          <a:srcRect/>
          <a:stretch>
            <a:fillRect/>
          </a:stretch>
        </p:blipFill>
        <p:spPr bwMode="auto">
          <a:xfrm>
            <a:off x="1491313" y="3270053"/>
            <a:ext cx="447357" cy="403195"/>
          </a:xfrm>
          <a:prstGeom prst="rect">
            <a:avLst/>
          </a:prstGeom>
          <a:noFill/>
          <a:ln w="9525">
            <a:noFill/>
            <a:miter lim="800000"/>
            <a:headEnd/>
            <a:tailEnd/>
          </a:ln>
        </p:spPr>
      </p:pic>
      <p:pic>
        <p:nvPicPr>
          <p:cNvPr id="19" name="Picture 16">
            <a:extLst>
              <a:ext uri="{FF2B5EF4-FFF2-40B4-BE49-F238E27FC236}">
                <a16:creationId xmlns:a16="http://schemas.microsoft.com/office/drawing/2014/main" id="{4C403141-CFA9-4656-B93E-61DBEA4F317C}"/>
              </a:ext>
            </a:extLst>
          </p:cNvPr>
          <p:cNvPicPr/>
          <p:nvPr/>
        </p:nvPicPr>
        <p:blipFill>
          <a:blip r:embed="rId7" cstate="print"/>
          <a:srcRect/>
          <a:stretch>
            <a:fillRect/>
          </a:stretch>
        </p:blipFill>
        <p:spPr bwMode="auto">
          <a:xfrm>
            <a:off x="3723561" y="4715113"/>
            <a:ext cx="360040" cy="328599"/>
          </a:xfrm>
          <a:prstGeom prst="rect">
            <a:avLst/>
          </a:prstGeom>
          <a:noFill/>
          <a:ln w="9525">
            <a:noFill/>
            <a:miter lim="800000"/>
            <a:headEnd/>
            <a:tailEnd/>
          </a:ln>
        </p:spPr>
      </p:pic>
      <p:pic>
        <p:nvPicPr>
          <p:cNvPr id="20" name="Picture 14">
            <a:extLst>
              <a:ext uri="{FF2B5EF4-FFF2-40B4-BE49-F238E27FC236}">
                <a16:creationId xmlns:a16="http://schemas.microsoft.com/office/drawing/2014/main" id="{40717677-BE03-4A7C-A023-A8AB16DB9F69}"/>
              </a:ext>
            </a:extLst>
          </p:cNvPr>
          <p:cNvPicPr/>
          <p:nvPr/>
        </p:nvPicPr>
        <p:blipFill>
          <a:blip r:embed="rId6" cstate="print"/>
          <a:srcRect/>
          <a:stretch>
            <a:fillRect/>
          </a:stretch>
        </p:blipFill>
        <p:spPr bwMode="auto">
          <a:xfrm>
            <a:off x="949974" y="4711563"/>
            <a:ext cx="285809" cy="307678"/>
          </a:xfrm>
          <a:prstGeom prst="rect">
            <a:avLst/>
          </a:prstGeom>
          <a:noFill/>
          <a:ln w="9525">
            <a:noFill/>
            <a:miter lim="800000"/>
            <a:headEnd/>
            <a:tailEnd/>
          </a:ln>
        </p:spPr>
      </p:pic>
    </p:spTree>
    <p:extLst>
      <p:ext uri="{BB962C8B-B14F-4D97-AF65-F5344CB8AC3E}">
        <p14:creationId xmlns:p14="http://schemas.microsoft.com/office/powerpoint/2010/main" val="2998549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12287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Hypertext Transfer Protocol Secure (HTTPS)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15</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75DFAA2B-5AEA-4425-8CC7-8368B9233BD8}"/>
              </a:ext>
            </a:extLst>
          </p:cNvPr>
          <p:cNvSpPr txBox="1">
            <a:spLocks/>
          </p:cNvSpPr>
          <p:nvPr/>
        </p:nvSpPr>
        <p:spPr>
          <a:xfrm>
            <a:off x="331587" y="1509079"/>
            <a:ext cx="6053093" cy="481585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buFont typeface="Wingdings" panose="05000000000000000000" pitchFamily="2" charset="2"/>
              <a:buChar char="§"/>
            </a:pPr>
            <a:r>
              <a:rPr lang="en-US" sz="1800" b="1" dirty="0" smtClean="0">
                <a:solidFill>
                  <a:srgbClr val="FF0000"/>
                </a:solidFill>
                <a:latin typeface="Cambria" panose="02040503050406030204" pitchFamily="18" charset="0"/>
                <a:ea typeface="Times New Roman" panose="02020603050405020304" pitchFamily="18" charset="0"/>
                <a:cs typeface="Times New Roman" panose="02020603050405020304" pitchFamily="18" charset="0"/>
              </a:rPr>
              <a:t>How SSL Encryption Works?…</a:t>
            </a:r>
          </a:p>
          <a:p>
            <a:pPr marL="0" indent="0" algn="just">
              <a:lnSpc>
                <a:spcPct val="100000"/>
              </a:lnSpc>
              <a:spcBef>
                <a:spcPts val="0"/>
              </a:spcBef>
              <a:buFont typeface="Arial" panose="020B0604020202020204" pitchFamily="34" charset="0"/>
              <a:buNone/>
            </a:pPr>
            <a:r>
              <a:rPr lang="en-US" sz="1600" dirty="0" smtClean="0">
                <a:latin typeface="Calibri" panose="020F0502020204030204" pitchFamily="34" charset="0"/>
                <a:ea typeface="Calibri" panose="020F0502020204030204" pitchFamily="34" charset="0"/>
                <a:cs typeface="Arial" panose="020B0604020202020204" pitchFamily="34" charset="0"/>
              </a:rPr>
              <a:t>The domain name bound with the desired certificate will create a </a:t>
            </a:r>
            <a:r>
              <a:rPr lang="en-US" sz="1600" b="1" dirty="0" smtClean="0">
                <a:latin typeface="Calibri" panose="020F0502020204030204" pitchFamily="34" charset="0"/>
                <a:ea typeface="Calibri" panose="020F0502020204030204" pitchFamily="34" charset="0"/>
                <a:cs typeface="Arial" panose="020B0604020202020204" pitchFamily="34" charset="0"/>
              </a:rPr>
              <a:t>socket layer </a:t>
            </a:r>
            <a:r>
              <a:rPr lang="en-US" sz="1600" dirty="0" smtClean="0">
                <a:latin typeface="Calibri" panose="020F0502020204030204" pitchFamily="34" charset="0"/>
                <a:ea typeface="Calibri" panose="020F0502020204030204" pitchFamily="34" charset="0"/>
                <a:cs typeface="Arial" panose="020B0604020202020204" pitchFamily="34" charset="0"/>
              </a:rPr>
              <a:t>of communication between the supported browsers and the website communication port number 443. The secure communication between a web browser and website through SSL communication socket takes place in the following steps:</a:t>
            </a:r>
          </a:p>
          <a:p>
            <a:pPr marL="342900" indent="-342900" algn="just">
              <a:lnSpc>
                <a:spcPct val="100000"/>
              </a:lnSpc>
              <a:spcBef>
                <a:spcPts val="0"/>
              </a:spcBef>
              <a:buFont typeface="Times New Roman" panose="02020603050405020304" pitchFamily="18" charset="0"/>
              <a:buChar char="─"/>
            </a:pPr>
            <a:r>
              <a:rPr lang="en-US" sz="1600" dirty="0" smtClean="0">
                <a:latin typeface="Calibri" panose="020F0502020204030204" pitchFamily="34" charset="0"/>
                <a:ea typeface="Calibri" panose="020F0502020204030204" pitchFamily="34" charset="0"/>
                <a:cs typeface="Arial" panose="020B0604020202020204" pitchFamily="34" charset="0"/>
              </a:rPr>
              <a:t>Browser sends the HTTP request to prove the SSL/TLS certificate targeting 443 port on the web server  </a:t>
            </a:r>
          </a:p>
          <a:p>
            <a:pPr marL="342900" indent="-342900" algn="just">
              <a:lnSpc>
                <a:spcPct val="100000"/>
              </a:lnSpc>
              <a:spcBef>
                <a:spcPts val="0"/>
              </a:spcBef>
              <a:buFont typeface="Times New Roman" panose="02020603050405020304" pitchFamily="18" charset="0"/>
              <a:buChar char="─"/>
            </a:pPr>
            <a:r>
              <a:rPr lang="en-US" sz="1600" dirty="0" smtClean="0">
                <a:latin typeface="Calibri" panose="020F0502020204030204" pitchFamily="34" charset="0"/>
                <a:ea typeface="Calibri" panose="020F0502020204030204" pitchFamily="34" charset="0"/>
                <a:cs typeface="Arial" panose="020B0604020202020204" pitchFamily="34" charset="0"/>
              </a:rPr>
              <a:t>The website server sends response with the certificate chain, which includes the primary certificate, intermediate certificate and root certificate of the certificate authority </a:t>
            </a:r>
          </a:p>
          <a:p>
            <a:pPr marL="342900" indent="-342900" algn="just">
              <a:lnSpc>
                <a:spcPct val="100000"/>
              </a:lnSpc>
              <a:spcBef>
                <a:spcPts val="0"/>
              </a:spcBef>
              <a:buFont typeface="Times New Roman" panose="02020603050405020304" pitchFamily="18" charset="0"/>
              <a:buChar char="─"/>
            </a:pPr>
            <a:r>
              <a:rPr lang="en-US" sz="1600" dirty="0" smtClean="0">
                <a:latin typeface="Calibri" panose="020F0502020204030204" pitchFamily="34" charset="0"/>
                <a:ea typeface="Calibri" panose="020F0502020204030204" pitchFamily="34" charset="0"/>
                <a:cs typeface="Arial" panose="020B0604020202020204" pitchFamily="34" charset="0"/>
              </a:rPr>
              <a:t>All browsers have public keys and related information of all certificate authorities (CAs)</a:t>
            </a:r>
            <a:endParaRPr lang="ar-YE" sz="1600" dirty="0" smtClean="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00000"/>
              </a:lnSpc>
              <a:spcBef>
                <a:spcPts val="0"/>
              </a:spcBef>
              <a:buFont typeface="Times New Roman" panose="02020603050405020304" pitchFamily="18" charset="0"/>
              <a:buChar char="─"/>
            </a:pPr>
            <a:r>
              <a:rPr lang="en-US" sz="1600" dirty="0">
                <a:latin typeface="Calibri" panose="020F0502020204030204" pitchFamily="34" charset="0"/>
                <a:ea typeface="Calibri" panose="020F0502020204030204" pitchFamily="34" charset="0"/>
                <a:cs typeface="Arial" panose="020B0604020202020204" pitchFamily="34" charset="0"/>
              </a:rPr>
              <a:t>Compares with the information with the local SSL information to verify the certificate </a:t>
            </a:r>
          </a:p>
          <a:p>
            <a:pPr marL="342900" indent="-342900" algn="just">
              <a:lnSpc>
                <a:spcPct val="100000"/>
              </a:lnSpc>
              <a:spcBef>
                <a:spcPts val="0"/>
              </a:spcBef>
              <a:buFont typeface="Times New Roman" panose="02020603050405020304" pitchFamily="18" charset="0"/>
              <a:buChar char="─"/>
            </a:pPr>
            <a:endParaRPr lang="en-US" sz="16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2" descr="SSL &amp; TLS Best Practic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37979" y="1673034"/>
            <a:ext cx="5578758" cy="41840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9639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135235"/>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Hypertext Transfer Protocol Secure (HTTPS)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16</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75DFAA2B-5AEA-4425-8CC7-8368B9233BD8}"/>
              </a:ext>
            </a:extLst>
          </p:cNvPr>
          <p:cNvSpPr txBox="1">
            <a:spLocks/>
          </p:cNvSpPr>
          <p:nvPr/>
        </p:nvSpPr>
        <p:spPr>
          <a:xfrm>
            <a:off x="1059749" y="1452086"/>
            <a:ext cx="10184900" cy="44514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How SSL Encryption Works?…</a:t>
            </a:r>
          </a:p>
          <a:p>
            <a:pPr marL="519113"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When the public key of the server is verified in terms of validity and authority, it sends the its own public key to the server </a:t>
            </a:r>
          </a:p>
          <a:p>
            <a:pPr marL="519113"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On the basis of public key received from browser and the private key of the server, an encrypted message will be created and sent out through port 443 to the browser </a:t>
            </a:r>
          </a:p>
          <a:p>
            <a:pPr marL="519113"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The browser decrypts the message with the help of public key </a:t>
            </a:r>
          </a:p>
          <a:p>
            <a:pPr marL="519113"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Thus, the communication over SSL link starts </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It is important to note that encrypted transmission of data over the internet is becoming the fundamental requirement for safe browsing of the internet. Any website without encryption is considered as risky for the security of your data and system. </a:t>
            </a:r>
          </a:p>
          <a:p>
            <a:pPr marL="0" indent="0" algn="just">
              <a:lnSpc>
                <a:spcPct val="150000"/>
              </a:lnSpc>
              <a:spcBef>
                <a:spcPts val="0"/>
              </a:spcBef>
              <a:spcAft>
                <a:spcPts val="100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53037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12287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Secure Electronic Transactions SET</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17</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مستطيل 17"/>
          <p:cNvSpPr/>
          <p:nvPr/>
        </p:nvSpPr>
        <p:spPr>
          <a:xfrm>
            <a:off x="1286683" y="1689007"/>
            <a:ext cx="6455001" cy="3785652"/>
          </a:xfrm>
          <a:prstGeom prst="rect">
            <a:avLst/>
          </a:prstGeom>
        </p:spPr>
        <p:txBody>
          <a:bodyPr wrap="square">
            <a:spAutoFit/>
          </a:bodyPr>
          <a:lstStyle/>
          <a:p>
            <a:pPr marL="342900" indent="-342900" algn="just" eaLnBrk="0" fontAlgn="base" hangingPunct="0">
              <a:lnSpc>
                <a:spcPct val="150000"/>
              </a:lnSpc>
              <a:spcBef>
                <a:spcPct val="0"/>
              </a:spcBef>
              <a:spcAft>
                <a:spcPct val="0"/>
              </a:spcAft>
              <a:buFont typeface="Arial" pitchFamily="34" charset="0"/>
              <a:buChar char="•"/>
            </a:pPr>
            <a:r>
              <a:rPr lang="en-US" sz="2000" b="1" dirty="0">
                <a:solidFill>
                  <a:srgbClr val="FF0000"/>
                </a:solidFill>
                <a:latin typeface="Calibri" panose="020F0502020204030204" pitchFamily="34" charset="0"/>
                <a:ea typeface="Calibri" panose="020F0502020204030204" pitchFamily="34" charset="0"/>
                <a:cs typeface="Arial" panose="020B0604020202020204" pitchFamily="34" charset="0"/>
              </a:rPr>
              <a:t>Secure Electronic </a:t>
            </a:r>
            <a:r>
              <a:rPr lang="en-US" sz="20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Transactions (SET) </a:t>
            </a: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is a comprehensive communication protocol for maintaining the full security of the online payments and financial </a:t>
            </a:r>
            <a:r>
              <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rPr>
              <a:t>transactions</a:t>
            </a:r>
          </a:p>
          <a:p>
            <a:pPr algn="just" eaLnBrk="0" fontAlgn="base" hangingPunct="0">
              <a:lnSpc>
                <a:spcPct val="150000"/>
              </a:lnSpc>
              <a:spcBef>
                <a:spcPct val="0"/>
              </a:spcBef>
              <a:spcAft>
                <a:spcPct val="0"/>
              </a:spcAft>
            </a:pPr>
            <a:endPar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marL="342900" indent="-342900" algn="just" eaLnBrk="0" fontAlgn="base" hangingPunct="0">
              <a:lnSpc>
                <a:spcPct val="150000"/>
              </a:lnSpc>
              <a:spcBef>
                <a:spcPct val="0"/>
              </a:spcBef>
              <a:spcAft>
                <a:spcPct val="0"/>
              </a:spcAft>
              <a:buFont typeface="Arial" pitchFamily="34" charset="0"/>
              <a:buChar char="•"/>
            </a:pPr>
            <a:r>
              <a:rPr lang="en-US" sz="2000" b="1" dirty="0">
                <a:solidFill>
                  <a:srgbClr val="FF0000"/>
                </a:solidFill>
                <a:latin typeface="Calibri" panose="020F0502020204030204" pitchFamily="34" charset="0"/>
                <a:ea typeface="Calibri" panose="020F0502020204030204" pitchFamily="34" charset="0"/>
                <a:cs typeface="Arial" panose="020B0604020202020204" pitchFamily="34" charset="0"/>
              </a:rPr>
              <a:t>SET</a:t>
            </a:r>
            <a:r>
              <a:rPr lang="en-US" sz="20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is a consolidated online financial transaction protocol to carry out the secure online transactions such as online shopping, online bill payment, money transfer, and others</a:t>
            </a:r>
            <a:endParaRPr lang="en-US" sz="2000" dirty="0">
              <a:solidFill>
                <a:srgbClr val="000099"/>
              </a:solidFill>
              <a:latin typeface="Times New Roman" panose="02020603050405020304" pitchFamily="18" charset="0"/>
            </a:endParaRPr>
          </a:p>
        </p:txBody>
      </p:sp>
      <p:pic>
        <p:nvPicPr>
          <p:cNvPr id="17" name="Picture 5" descr="Image result for secure electronic transaction">
            <a:extLst>
              <a:ext uri="{FF2B5EF4-FFF2-40B4-BE49-F238E27FC236}">
                <a16:creationId xmlns:a16="http://schemas.microsoft.com/office/drawing/2014/main" id="{CFA0F7C0-78E5-425A-B66A-658BD6583433}"/>
              </a:ext>
            </a:extLst>
          </p:cNvPr>
          <p:cNvPicPr/>
          <p:nvPr/>
        </p:nvPicPr>
        <p:blipFill>
          <a:blip r:embed="rId5" cstate="print"/>
          <a:srcRect/>
          <a:stretch>
            <a:fillRect/>
          </a:stretch>
        </p:blipFill>
        <p:spPr bwMode="auto">
          <a:xfrm>
            <a:off x="8817351" y="2159801"/>
            <a:ext cx="2860692" cy="2467329"/>
          </a:xfrm>
          <a:prstGeom prst="rect">
            <a:avLst/>
          </a:prstGeom>
          <a:noFill/>
          <a:ln w="9525">
            <a:noFill/>
            <a:miter lim="800000"/>
            <a:headEnd/>
            <a:tailEnd/>
          </a:ln>
          <a:effectLst>
            <a:softEdge rad="406400"/>
          </a:effectLst>
        </p:spPr>
      </p:pic>
    </p:spTree>
    <p:extLst>
      <p:ext uri="{BB962C8B-B14F-4D97-AF65-F5344CB8AC3E}">
        <p14:creationId xmlns:p14="http://schemas.microsoft.com/office/powerpoint/2010/main" val="2470456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135235"/>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Secure Electronic Transactions SET</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18</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6" name="Picture 5" descr="Image result for secure electronic transaction">
            <a:extLst>
              <a:ext uri="{FF2B5EF4-FFF2-40B4-BE49-F238E27FC236}">
                <a16:creationId xmlns:a16="http://schemas.microsoft.com/office/drawing/2014/main" id="{CFA0F7C0-78E5-425A-B66A-658BD6583433}"/>
              </a:ext>
            </a:extLst>
          </p:cNvPr>
          <p:cNvPicPr/>
          <p:nvPr/>
        </p:nvPicPr>
        <p:blipFill>
          <a:blip r:embed="rId5" cstate="print"/>
          <a:srcRect/>
          <a:stretch>
            <a:fillRect/>
          </a:stretch>
        </p:blipFill>
        <p:spPr bwMode="auto">
          <a:xfrm>
            <a:off x="8817351" y="2159801"/>
            <a:ext cx="2860692" cy="2467329"/>
          </a:xfrm>
          <a:prstGeom prst="rect">
            <a:avLst/>
          </a:prstGeom>
          <a:noFill/>
          <a:ln w="9525">
            <a:noFill/>
            <a:miter lim="800000"/>
            <a:headEnd/>
            <a:tailEnd/>
          </a:ln>
          <a:effectLst>
            <a:softEdge rad="406400"/>
          </a:effectLst>
        </p:spPr>
      </p:pic>
      <p:sp>
        <p:nvSpPr>
          <p:cNvPr id="17" name="Content Placeholder 3">
            <a:extLst>
              <a:ext uri="{FF2B5EF4-FFF2-40B4-BE49-F238E27FC236}">
                <a16:creationId xmlns:a16="http://schemas.microsoft.com/office/drawing/2014/main" id="{75DFAA2B-5AEA-4425-8CC7-8368B9233BD8}"/>
              </a:ext>
            </a:extLst>
          </p:cNvPr>
          <p:cNvSpPr txBox="1">
            <a:spLocks/>
          </p:cNvSpPr>
          <p:nvPr/>
        </p:nvSpPr>
        <p:spPr>
          <a:xfrm>
            <a:off x="1059749" y="1495866"/>
            <a:ext cx="10093584" cy="444539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FF0000"/>
                </a:solidFill>
                <a:latin typeface="Cambria" panose="02040503050406030204" pitchFamily="18" charset="0"/>
                <a:ea typeface="Times New Roman" panose="02020603050405020304" pitchFamily="18" charset="0"/>
                <a:cs typeface="Times New Roman" panose="02020603050405020304" pitchFamily="18" charset="0"/>
              </a:rPr>
              <a:t>Main features of SET technology ...</a:t>
            </a:r>
          </a:p>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SET technology was developed to offer the full security to the valuable data, personal information, and bank authorization</a:t>
            </a:r>
            <a:r>
              <a:rPr lang="en-US" sz="1800" dirty="0" smtClean="0">
                <a:latin typeface="Calibri" panose="020F0502020204030204" pitchFamily="34" charset="0"/>
                <a:ea typeface="Calibri" panose="020F0502020204030204" pitchFamily="34" charset="0"/>
                <a:cs typeface="Arial" panose="020B0604020202020204" pitchFamily="34" charset="0"/>
              </a:rPr>
              <a:t>. The main features of SET protocol are listed below:</a:t>
            </a:r>
          </a:p>
          <a:p>
            <a:pPr marL="5683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Maintains high-level of personal information confidentiality </a:t>
            </a:r>
          </a:p>
          <a:p>
            <a:pPr marL="5683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Maintains high-level data integrity </a:t>
            </a:r>
          </a:p>
          <a:p>
            <a:pPr marL="5683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Incorporates merchant authorization </a:t>
            </a:r>
          </a:p>
          <a:p>
            <a:pPr marL="5683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Incorporates the authentication of cardholder’s account </a:t>
            </a:r>
          </a:p>
          <a:p>
            <a:pPr marL="5683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Uses dual-signature mechanism for authentication and authorization </a:t>
            </a:r>
          </a:p>
          <a:p>
            <a:pPr marL="5683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Uses separate message digest DM algorithms for order information and payment information </a:t>
            </a:r>
          </a:p>
          <a:p>
            <a:pPr marL="568325"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Powered by a large number of financial organizations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26735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12287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Web Fraud Detection System</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19</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2" descr="Proposed Fraud Detection System | Download Scientific Diagra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68008" y="2094314"/>
            <a:ext cx="5595328" cy="3060974"/>
          </a:xfrm>
          <a:prstGeom prst="rect">
            <a:avLst/>
          </a:prstGeom>
          <a:noFill/>
          <a:extLst>
            <a:ext uri="{909E8E84-426E-40DD-AFC4-6F175D3DCCD1}">
              <a14:hiddenFill xmlns:a14="http://schemas.microsoft.com/office/drawing/2010/main">
                <a:solidFill>
                  <a:srgbClr val="FFFFFF"/>
                </a:solidFill>
              </a14:hiddenFill>
            </a:ext>
          </a:extLst>
        </p:spPr>
      </p:pic>
      <p:sp>
        <p:nvSpPr>
          <p:cNvPr id="19" name="مستطيل 17"/>
          <p:cNvSpPr/>
          <p:nvPr/>
        </p:nvSpPr>
        <p:spPr>
          <a:xfrm>
            <a:off x="983432" y="2146216"/>
            <a:ext cx="4843172" cy="2862322"/>
          </a:xfrm>
          <a:prstGeom prst="rect">
            <a:avLst/>
          </a:prstGeom>
        </p:spPr>
        <p:txBody>
          <a:bodyPr wrap="square">
            <a:spAutoFit/>
          </a:bodyPr>
          <a:lstStyle/>
          <a:p>
            <a:pPr algn="just" eaLnBrk="0" fontAlgn="base" hangingPunct="0">
              <a:lnSpc>
                <a:spcPct val="150000"/>
              </a:lnSpc>
              <a:spcAft>
                <a:spcPts val="1000"/>
              </a:spcAft>
            </a:pPr>
            <a:r>
              <a:rPr lang="en-US" sz="2000" b="1" dirty="0" smtClean="0">
                <a:solidFill>
                  <a:srgbClr val="000099"/>
                </a:solidFill>
                <a:latin typeface="Calibri" panose="020F0502020204030204" pitchFamily="34" charset="0"/>
                <a:ea typeface="Calibri" panose="020F0502020204030204" pitchFamily="34" charset="0"/>
                <a:cs typeface="Arial" panose="020B0604020202020204" pitchFamily="34" charset="0"/>
              </a:rPr>
              <a:t>Web </a:t>
            </a:r>
            <a:r>
              <a:rPr lang="en-US" sz="2000" b="1" dirty="0">
                <a:solidFill>
                  <a:srgbClr val="000099"/>
                </a:solidFill>
                <a:latin typeface="Calibri" panose="020F0502020204030204" pitchFamily="34" charset="0"/>
                <a:ea typeface="Calibri" panose="020F0502020204030204" pitchFamily="34" charset="0"/>
                <a:cs typeface="Arial" panose="020B0604020202020204" pitchFamily="34" charset="0"/>
              </a:rPr>
              <a:t>Fraud Detection System (WFDS) </a:t>
            </a: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is a software-based system, which uses the latest technologies such as artificial intelligence and the latest scoring methodologies to find out the authenticity of the transaction. </a:t>
            </a:r>
            <a:endParaRPr lang="en-US" sz="2000" dirty="0">
              <a:solidFill>
                <a:srgbClr val="000099"/>
              </a:solidFill>
              <a:latin typeface="Times New Roman" panose="02020603050405020304" pitchFamily="18" charset="0"/>
            </a:endParaRPr>
          </a:p>
        </p:txBody>
      </p:sp>
    </p:spTree>
    <p:extLst>
      <p:ext uri="{BB962C8B-B14F-4D97-AF65-F5344CB8AC3E}">
        <p14:creationId xmlns:p14="http://schemas.microsoft.com/office/powerpoint/2010/main" val="2310639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9816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Web Fraud Detection System</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20</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75DFAA2B-5AEA-4425-8CC7-8368B9233BD8}"/>
              </a:ext>
            </a:extLst>
          </p:cNvPr>
          <p:cNvSpPr txBox="1">
            <a:spLocks/>
          </p:cNvSpPr>
          <p:nvPr/>
        </p:nvSpPr>
        <p:spPr>
          <a:xfrm>
            <a:off x="1059749" y="1457525"/>
            <a:ext cx="10056890" cy="46400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FF0000"/>
                </a:solidFill>
                <a:latin typeface="Cambria" panose="02040503050406030204" pitchFamily="18" charset="0"/>
                <a:ea typeface="Times New Roman" panose="02020603050405020304" pitchFamily="18" charset="0"/>
                <a:cs typeface="Times New Roman" panose="02020603050405020304" pitchFamily="18" charset="0"/>
              </a:rPr>
              <a:t>What algorithms are used in WFDS Systems?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Web fraud detection system WFDS is a software system, which uses the latest software technologies for detecting the fraudulent transaction. It uses the scoring system, which scores the transactions with the help of some algorithms known as the scoring algorithms. The main scoring algorithms used by the WFDS systems are listed below:</a:t>
            </a:r>
            <a:endParaRPr lang="en-US" dirty="0" smtClean="0">
              <a:latin typeface="Calibri" panose="020F0502020204030204" pitchFamily="34" charset="0"/>
              <a:ea typeface="Calibri" panose="020F0502020204030204" pitchFamily="34" charset="0"/>
              <a:cs typeface="Arial" panose="020B0604020202020204" pitchFamily="34" charset="0"/>
            </a:endParaRPr>
          </a:p>
          <a:p>
            <a:pPr marL="568325" indent="-342900" algn="just">
              <a:lnSpc>
                <a:spcPct val="150000"/>
              </a:lnSpc>
              <a:spcBef>
                <a:spcPts val="0"/>
              </a:spcBef>
              <a:buFont typeface="Times New Roman" panose="02020603050405020304" pitchFamily="18" charset="0"/>
              <a:buChar char="─"/>
            </a:pPr>
            <a:r>
              <a:rPr lang="en-US" sz="1800" dirty="0" smtClean="0">
                <a:solidFill>
                  <a:srgbClr val="00B0F0"/>
                </a:solidFill>
                <a:latin typeface="Calibri" panose="020F0502020204030204" pitchFamily="34" charset="0"/>
                <a:ea typeface="Calibri" panose="020F0502020204030204" pitchFamily="34" charset="0"/>
                <a:cs typeface="Arial" panose="020B0604020202020204" pitchFamily="34" charset="0"/>
              </a:rPr>
              <a:t>Predictive Behavioral Scoring Model </a:t>
            </a:r>
          </a:p>
          <a:p>
            <a:pPr marL="568325" indent="-342900" algn="just">
              <a:lnSpc>
                <a:spcPct val="150000"/>
              </a:lnSpc>
              <a:spcBef>
                <a:spcPts val="0"/>
              </a:spcBef>
              <a:buFont typeface="Times New Roman" panose="02020603050405020304" pitchFamily="18" charset="0"/>
              <a:buChar char="─"/>
            </a:pPr>
            <a:r>
              <a:rPr lang="en-US" sz="1800" dirty="0" smtClean="0">
                <a:solidFill>
                  <a:srgbClr val="00B0F0"/>
                </a:solidFill>
                <a:latin typeface="Calibri" panose="020F0502020204030204" pitchFamily="34" charset="0"/>
                <a:ea typeface="Calibri" panose="020F0502020204030204" pitchFamily="34" charset="0"/>
                <a:cs typeface="Arial" panose="020B0604020202020204" pitchFamily="34" charset="0"/>
              </a:rPr>
              <a:t>Rule-Based Scoring Model </a:t>
            </a:r>
          </a:p>
          <a:p>
            <a:pPr marL="568325" indent="-342900" algn="just">
              <a:lnSpc>
                <a:spcPct val="150000"/>
              </a:lnSpc>
              <a:spcBef>
                <a:spcPts val="0"/>
              </a:spcBef>
              <a:spcAft>
                <a:spcPts val="1000"/>
              </a:spcAft>
              <a:buFont typeface="Times New Roman" panose="02020603050405020304" pitchFamily="18" charset="0"/>
              <a:buChar char="─"/>
            </a:pPr>
            <a:r>
              <a:rPr lang="en-US" sz="1800" dirty="0" smtClean="0">
                <a:solidFill>
                  <a:srgbClr val="00B0F0"/>
                </a:solidFill>
                <a:latin typeface="Calibri" panose="020F0502020204030204" pitchFamily="34" charset="0"/>
                <a:ea typeface="Calibri" panose="020F0502020204030204" pitchFamily="34" charset="0"/>
                <a:cs typeface="Arial" panose="020B0604020202020204" pitchFamily="34" charset="0"/>
              </a:rPr>
              <a:t>Hybrid Scoring Model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These scoring methods use the user behavior, using pattern or both pattern and behavior are used collectively to assess the web transactions.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13770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9816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Browser Cache Clearing</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21</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6" name="Picture 4" descr="Image result for browser">
            <a:extLst>
              <a:ext uri="{FF2B5EF4-FFF2-40B4-BE49-F238E27FC236}">
                <a16:creationId xmlns:a16="http://schemas.microsoft.com/office/drawing/2014/main" id="{AA98D703-CBDB-41FD-80E6-3EFC067BE849}"/>
              </a:ext>
            </a:extLst>
          </p:cNvPr>
          <p:cNvPicPr/>
          <p:nvPr/>
        </p:nvPicPr>
        <p:blipFill>
          <a:blip r:embed="rId5" cstate="print"/>
          <a:srcRect/>
          <a:stretch>
            <a:fillRect/>
          </a:stretch>
        </p:blipFill>
        <p:spPr bwMode="auto">
          <a:xfrm>
            <a:off x="8690024" y="2368590"/>
            <a:ext cx="2943225" cy="2209165"/>
          </a:xfrm>
          <a:prstGeom prst="rect">
            <a:avLst/>
          </a:prstGeom>
          <a:noFill/>
          <a:ln w="9525">
            <a:noFill/>
            <a:miter lim="800000"/>
            <a:headEnd/>
            <a:tailEnd/>
          </a:ln>
          <a:effectLst>
            <a:softEdge rad="381000"/>
          </a:effectLst>
        </p:spPr>
      </p:pic>
      <p:sp>
        <p:nvSpPr>
          <p:cNvPr id="17" name="مستطيل 15"/>
          <p:cNvSpPr/>
          <p:nvPr/>
        </p:nvSpPr>
        <p:spPr>
          <a:xfrm>
            <a:off x="1164386" y="1610200"/>
            <a:ext cx="7346566" cy="4199611"/>
          </a:xfrm>
          <a:prstGeom prst="rect">
            <a:avLst/>
          </a:prstGeom>
        </p:spPr>
        <p:txBody>
          <a:bodyPr wrap="square">
            <a:spAutoFit/>
          </a:bodyPr>
          <a:lstStyle/>
          <a:p>
            <a:pPr marL="342900" indent="-342900" algn="just" eaLnBrk="0" fontAlgn="base" hangingPunct="0">
              <a:lnSpc>
                <a:spcPct val="150000"/>
              </a:lnSpc>
              <a:spcBef>
                <a:spcPct val="0"/>
              </a:spcBef>
              <a:spcAft>
                <a:spcPct val="0"/>
              </a:spcAft>
              <a:buFont typeface="Arial" pitchFamily="34" charset="0"/>
              <a:buChar char="•"/>
            </a:pP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Normally, all types of browsers cache the information about the browsing history, browsing information like forms, data, and other information that you browse through</a:t>
            </a:r>
            <a:r>
              <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rPr>
              <a:t>.</a:t>
            </a:r>
          </a:p>
          <a:p>
            <a:pPr algn="just" eaLnBrk="0" fontAlgn="base" hangingPunct="0">
              <a:lnSpc>
                <a:spcPct val="150000"/>
              </a:lnSpc>
              <a:spcBef>
                <a:spcPct val="0"/>
              </a:spcBef>
              <a:spcAft>
                <a:spcPct val="0"/>
              </a:spcAft>
            </a:pPr>
            <a:endPar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marL="342900" indent="-342900" algn="just" eaLnBrk="0" fontAlgn="base" hangingPunct="0">
              <a:lnSpc>
                <a:spcPct val="150000"/>
              </a:lnSpc>
              <a:spcBef>
                <a:spcPct val="0"/>
              </a:spcBef>
              <a:spcAft>
                <a:spcPct val="0"/>
              </a:spcAft>
              <a:buFont typeface="Arial" pitchFamily="34" charset="0"/>
              <a:buChar char="•"/>
            </a:pPr>
            <a:r>
              <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rPr>
              <a:t>The </a:t>
            </a: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browsers save certain forms and data retrieved from the online sources. </a:t>
            </a:r>
            <a:r>
              <a:rPr lang="en-US" sz="2000" b="1" dirty="0">
                <a:solidFill>
                  <a:srgbClr val="000099"/>
                </a:solidFill>
                <a:latin typeface="Calibri" panose="020F0502020204030204" pitchFamily="34" charset="0"/>
                <a:ea typeface="Calibri" panose="020F0502020204030204" pitchFamily="34" charset="0"/>
                <a:cs typeface="Arial" panose="020B0604020202020204" pitchFamily="34" charset="0"/>
              </a:rPr>
              <a:t>Those forms and offline data saved in the browsers cache memory load</a:t>
            </a: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 when you visit the related URLs. You can also load those resources offline, if saved for that purpose. </a:t>
            </a:r>
          </a:p>
        </p:txBody>
      </p:sp>
    </p:spTree>
    <p:extLst>
      <p:ext uri="{BB962C8B-B14F-4D97-AF65-F5344CB8AC3E}">
        <p14:creationId xmlns:p14="http://schemas.microsoft.com/office/powerpoint/2010/main" val="23754863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9816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Browser Cache Clearing</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22</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75DFAA2B-5AEA-4425-8CC7-8368B9233BD8}"/>
              </a:ext>
            </a:extLst>
          </p:cNvPr>
          <p:cNvSpPr txBox="1">
            <a:spLocks/>
          </p:cNvSpPr>
          <p:nvPr/>
        </p:nvSpPr>
        <p:spPr>
          <a:xfrm>
            <a:off x="717981" y="1535538"/>
            <a:ext cx="6624736" cy="445945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FF0000"/>
                </a:solidFill>
                <a:latin typeface="Cambria" panose="02040503050406030204" pitchFamily="18" charset="0"/>
                <a:ea typeface="Times New Roman" panose="02020603050405020304" pitchFamily="18" charset="0"/>
                <a:cs typeface="Times New Roman" panose="02020603050405020304" pitchFamily="18" charset="0"/>
              </a:rPr>
              <a:t>Google Chrome…</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To clear the cache of Google Chrome browser, take the following steps.</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Run the Google Chrome browser</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Click the       symbol located at the right corner of the screen. The list of the options appears as shown </a:t>
            </a:r>
            <a:r>
              <a:rPr lang="en-US" dirty="0" smtClean="0">
                <a:latin typeface="Calibri" panose="020F0502020204030204" pitchFamily="34" charset="0"/>
                <a:ea typeface="Calibri" panose="020F0502020204030204" pitchFamily="34" charset="0"/>
                <a:cs typeface="Arial" panose="020B0604020202020204" pitchFamily="34" charset="0"/>
              </a:rPr>
              <a:t>.</a:t>
            </a: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5">
            <a:extLst>
              <a:ext uri="{FF2B5EF4-FFF2-40B4-BE49-F238E27FC236}">
                <a16:creationId xmlns:a16="http://schemas.microsoft.com/office/drawing/2014/main" id="{FB11E97B-B608-419D-A52C-E338819D202E}"/>
              </a:ext>
            </a:extLst>
          </p:cNvPr>
          <p:cNvPicPr/>
          <p:nvPr/>
        </p:nvPicPr>
        <p:blipFill>
          <a:blip r:embed="rId5" cstate="print"/>
          <a:srcRect/>
          <a:stretch>
            <a:fillRect/>
          </a:stretch>
        </p:blipFill>
        <p:spPr bwMode="auto">
          <a:xfrm>
            <a:off x="2046986" y="3582494"/>
            <a:ext cx="274711" cy="300673"/>
          </a:xfrm>
          <a:prstGeom prst="rect">
            <a:avLst/>
          </a:prstGeom>
          <a:noFill/>
          <a:ln w="9525">
            <a:solidFill>
              <a:schemeClr val="accent1"/>
            </a:solidFill>
            <a:miter lim="800000"/>
            <a:headEnd/>
            <a:tailEnd/>
          </a:ln>
        </p:spPr>
      </p:pic>
      <p:pic>
        <p:nvPicPr>
          <p:cNvPr id="18" name="Picture 6">
            <a:extLst>
              <a:ext uri="{FF2B5EF4-FFF2-40B4-BE49-F238E27FC236}">
                <a16:creationId xmlns:a16="http://schemas.microsoft.com/office/drawing/2014/main" id="{85040D95-52B0-4FBE-AD8F-AF79D5807021}"/>
              </a:ext>
            </a:extLst>
          </p:cNvPr>
          <p:cNvPicPr/>
          <p:nvPr/>
        </p:nvPicPr>
        <p:blipFill>
          <a:blip r:embed="rId6" cstate="print"/>
          <a:srcRect/>
          <a:stretch>
            <a:fillRect/>
          </a:stretch>
        </p:blipFill>
        <p:spPr bwMode="auto">
          <a:xfrm>
            <a:off x="7342717" y="1535538"/>
            <a:ext cx="3960440" cy="3816424"/>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2694942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9816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Browser Cache Clearing</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23</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75DFAA2B-5AEA-4425-8CC7-8368B9233BD8}"/>
              </a:ext>
            </a:extLst>
          </p:cNvPr>
          <p:cNvSpPr txBox="1">
            <a:spLocks/>
          </p:cNvSpPr>
          <p:nvPr/>
        </p:nvSpPr>
        <p:spPr>
          <a:xfrm>
            <a:off x="894477" y="1609048"/>
            <a:ext cx="3981301" cy="369200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Google Chrome…</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Click the </a:t>
            </a:r>
            <a:r>
              <a:rPr lang="en-US" sz="1800" b="1" dirty="0" smtClean="0">
                <a:latin typeface="Calibri" panose="020F0502020204030204" pitchFamily="34" charset="0"/>
                <a:ea typeface="Calibri" panose="020F0502020204030204" pitchFamily="34" charset="0"/>
                <a:cs typeface="Arial" panose="020B0604020202020204" pitchFamily="34" charset="0"/>
              </a:rPr>
              <a:t>Settings</a:t>
            </a:r>
            <a:r>
              <a:rPr lang="en-US" sz="1800" dirty="0" smtClean="0">
                <a:latin typeface="Calibri" panose="020F0502020204030204" pitchFamily="34" charset="0"/>
                <a:ea typeface="Calibri" panose="020F0502020204030204" pitchFamily="34" charset="0"/>
                <a:cs typeface="Arial" panose="020B0604020202020204" pitchFamily="34" charset="0"/>
              </a:rPr>
              <a:t> option from the list. The </a:t>
            </a:r>
            <a:r>
              <a:rPr lang="en-US" sz="1800" b="1" dirty="0" smtClean="0">
                <a:latin typeface="Calibri" panose="020F0502020204030204" pitchFamily="34" charset="0"/>
                <a:ea typeface="Calibri" panose="020F0502020204030204" pitchFamily="34" charset="0"/>
                <a:cs typeface="Arial" panose="020B0604020202020204" pitchFamily="34" charset="0"/>
              </a:rPr>
              <a:t>Setting</a:t>
            </a:r>
            <a:r>
              <a:rPr lang="en-US" sz="1800" dirty="0" smtClean="0">
                <a:latin typeface="Calibri" panose="020F0502020204030204" pitchFamily="34" charset="0"/>
                <a:ea typeface="Calibri" panose="020F0502020204030204" pitchFamily="34" charset="0"/>
                <a:cs typeface="Arial" panose="020B0604020202020204" pitchFamily="34" charset="0"/>
              </a:rPr>
              <a:t> page appears.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Scroll down to the </a:t>
            </a:r>
            <a:r>
              <a:rPr lang="en-US" sz="1800" b="1" dirty="0" smtClean="0">
                <a:latin typeface="Calibri" panose="020F0502020204030204" pitchFamily="34" charset="0"/>
                <a:ea typeface="Calibri" panose="020F0502020204030204" pitchFamily="34" charset="0"/>
                <a:cs typeface="Arial" panose="020B0604020202020204" pitchFamily="34" charset="0"/>
              </a:rPr>
              <a:t>Advanced</a:t>
            </a:r>
            <a:r>
              <a:rPr lang="en-US" sz="1800" dirty="0" smtClean="0">
                <a:latin typeface="Calibri" panose="020F0502020204030204" pitchFamily="34" charset="0"/>
                <a:ea typeface="Calibri" panose="020F0502020204030204" pitchFamily="34" charset="0"/>
                <a:cs typeface="Arial" panose="020B0604020202020204" pitchFamily="34" charset="0"/>
              </a:rPr>
              <a:t> option and click it. </a:t>
            </a:r>
          </a:p>
          <a:p>
            <a:pPr marL="342900" indent="-342900" algn="just">
              <a:lnSpc>
                <a:spcPct val="150000"/>
              </a:lnSpc>
              <a:spcBef>
                <a:spcPts val="0"/>
              </a:spcBef>
              <a:spcAft>
                <a:spcPts val="1000"/>
              </a:spcAft>
              <a:buFont typeface="Times New Roman" panose="02020603050405020304" pitchFamily="18" charset="0"/>
              <a:buChar char="─"/>
            </a:pPr>
            <a:r>
              <a:rPr lang="en-US" sz="1800" b="1" dirty="0" smtClean="0">
                <a:latin typeface="Calibri" panose="020F0502020204030204" pitchFamily="34" charset="0"/>
                <a:ea typeface="Calibri" panose="020F0502020204030204" pitchFamily="34" charset="0"/>
                <a:cs typeface="Arial" panose="020B0604020202020204" pitchFamily="34" charset="0"/>
              </a:rPr>
              <a:t>Privacy and Security</a:t>
            </a:r>
            <a:r>
              <a:rPr lang="en-US" sz="1800" dirty="0" smtClean="0">
                <a:latin typeface="Calibri" panose="020F0502020204030204" pitchFamily="34" charset="0"/>
                <a:ea typeface="Calibri" panose="020F0502020204030204" pitchFamily="34" charset="0"/>
                <a:cs typeface="Arial" panose="020B0604020202020204" pitchFamily="34" charset="0"/>
              </a:rPr>
              <a:t> category appears as shown below</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7">
            <a:extLst>
              <a:ext uri="{FF2B5EF4-FFF2-40B4-BE49-F238E27FC236}">
                <a16:creationId xmlns:a16="http://schemas.microsoft.com/office/drawing/2014/main" id="{69361E6D-B6B6-4B5D-9AE5-B004C98A7584}"/>
              </a:ext>
            </a:extLst>
          </p:cNvPr>
          <p:cNvPicPr/>
          <p:nvPr/>
        </p:nvPicPr>
        <p:blipFill>
          <a:blip r:embed="rId5" cstate="print"/>
          <a:srcRect/>
          <a:stretch>
            <a:fillRect/>
          </a:stretch>
        </p:blipFill>
        <p:spPr bwMode="auto">
          <a:xfrm>
            <a:off x="4875778" y="1976763"/>
            <a:ext cx="6391445" cy="2890911"/>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680584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9816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Browser Cache Clearing</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24</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75DFAA2B-5AEA-4425-8CC7-8368B9233BD8}"/>
              </a:ext>
            </a:extLst>
          </p:cNvPr>
          <p:cNvSpPr txBox="1">
            <a:spLocks/>
          </p:cNvSpPr>
          <p:nvPr/>
        </p:nvSpPr>
        <p:spPr>
          <a:xfrm>
            <a:off x="750784" y="1919339"/>
            <a:ext cx="5923130" cy="352785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Google Chrome…</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Scroll down and click to the </a:t>
            </a:r>
            <a:r>
              <a:rPr lang="en-US" sz="1800" b="1" dirty="0" smtClean="0">
                <a:latin typeface="Calibri" panose="020F0502020204030204" pitchFamily="34" charset="0"/>
                <a:ea typeface="Calibri" panose="020F0502020204030204" pitchFamily="34" charset="0"/>
                <a:cs typeface="Arial" panose="020B0604020202020204" pitchFamily="34" charset="0"/>
              </a:rPr>
              <a:t>Clear browsing data</a:t>
            </a:r>
            <a:r>
              <a:rPr lang="en-US" sz="1800" dirty="0" smtClean="0">
                <a:latin typeface="Calibri" panose="020F0502020204030204" pitchFamily="34" charset="0"/>
                <a:ea typeface="Calibri" panose="020F0502020204030204" pitchFamily="34" charset="0"/>
                <a:cs typeface="Arial" panose="020B0604020202020204" pitchFamily="34" charset="0"/>
              </a:rPr>
              <a:t> option. The </a:t>
            </a:r>
            <a:r>
              <a:rPr lang="en-US" sz="1800" b="1" dirty="0" smtClean="0">
                <a:latin typeface="Calibri" panose="020F0502020204030204" pitchFamily="34" charset="0"/>
                <a:ea typeface="Calibri" panose="020F0502020204030204" pitchFamily="34" charset="0"/>
                <a:cs typeface="Arial" panose="020B0604020202020204" pitchFamily="34" charset="0"/>
              </a:rPr>
              <a:t>Clear Browsing Data</a:t>
            </a:r>
            <a:r>
              <a:rPr lang="en-US" sz="1800" dirty="0" smtClean="0">
                <a:latin typeface="Calibri" panose="020F0502020204030204" pitchFamily="34" charset="0"/>
                <a:ea typeface="Calibri" panose="020F0502020204030204" pitchFamily="34" charset="0"/>
                <a:cs typeface="Arial" panose="020B0604020202020204" pitchFamily="34" charset="0"/>
              </a:rPr>
              <a:t> window with different options such as browsing history, cookies and other site data, and cached images and files appears.</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4">
            <a:extLst>
              <a:ext uri="{FF2B5EF4-FFF2-40B4-BE49-F238E27FC236}">
                <a16:creationId xmlns:a16="http://schemas.microsoft.com/office/drawing/2014/main" id="{E5D98434-F3AA-4F12-9F3B-116331348B47}"/>
              </a:ext>
            </a:extLst>
          </p:cNvPr>
          <p:cNvPicPr/>
          <p:nvPr/>
        </p:nvPicPr>
        <p:blipFill>
          <a:blip r:embed="rId5" cstate="print"/>
          <a:srcRect/>
          <a:stretch>
            <a:fillRect/>
          </a:stretch>
        </p:blipFill>
        <p:spPr bwMode="auto">
          <a:xfrm>
            <a:off x="6800942" y="1919338"/>
            <a:ext cx="4926965" cy="3303393"/>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1392660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9816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Browser Cache Clearing</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25</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75DFAA2B-5AEA-4425-8CC7-8368B9233BD8}"/>
              </a:ext>
            </a:extLst>
          </p:cNvPr>
          <p:cNvSpPr txBox="1">
            <a:spLocks/>
          </p:cNvSpPr>
          <p:nvPr/>
        </p:nvSpPr>
        <p:spPr>
          <a:xfrm>
            <a:off x="1138619" y="1467354"/>
            <a:ext cx="9228406" cy="483225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Google Chrome…</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Select the checkbox against the </a:t>
            </a:r>
            <a:r>
              <a:rPr lang="en-US" sz="1800" b="1" dirty="0" smtClean="0">
                <a:latin typeface="Calibri" panose="020F0502020204030204" pitchFamily="34" charset="0"/>
                <a:ea typeface="Calibri" panose="020F0502020204030204" pitchFamily="34" charset="0"/>
                <a:cs typeface="Arial" panose="020B0604020202020204" pitchFamily="34" charset="0"/>
              </a:rPr>
              <a:t>Cached images and files</a:t>
            </a:r>
            <a:r>
              <a:rPr lang="en-US" sz="1800" dirty="0" smtClean="0">
                <a:latin typeface="Calibri" panose="020F0502020204030204" pitchFamily="34" charset="0"/>
                <a:ea typeface="Calibri" panose="020F0502020204030204" pitchFamily="34" charset="0"/>
                <a:cs typeface="Arial" panose="020B0604020202020204" pitchFamily="34" charset="0"/>
              </a:rPr>
              <a:t> option.</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Click the </a:t>
            </a:r>
            <a:r>
              <a:rPr lang="en-US" sz="1800" b="1" dirty="0" smtClean="0">
                <a:latin typeface="Calibri" panose="020F0502020204030204" pitchFamily="34" charset="0"/>
                <a:ea typeface="Calibri" panose="020F0502020204030204" pitchFamily="34" charset="0"/>
                <a:cs typeface="Arial" panose="020B0604020202020204" pitchFamily="34" charset="0"/>
              </a:rPr>
              <a:t>All time </a:t>
            </a:r>
            <a:r>
              <a:rPr lang="en-US" sz="1800" dirty="0" smtClean="0">
                <a:latin typeface="Calibri" panose="020F0502020204030204" pitchFamily="34" charset="0"/>
                <a:ea typeface="Calibri" panose="020F0502020204030204" pitchFamily="34" charset="0"/>
                <a:cs typeface="Arial" panose="020B0604020202020204" pitchFamily="34" charset="0"/>
              </a:rPr>
              <a:t>dropdown arrow to display time range options. The dropdown time options appear as shown below.</a:t>
            </a: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5">
            <a:extLst>
              <a:ext uri="{FF2B5EF4-FFF2-40B4-BE49-F238E27FC236}">
                <a16:creationId xmlns:a16="http://schemas.microsoft.com/office/drawing/2014/main" id="{D6FCCA77-FA02-4D2E-BD6C-3A51BAB926E2}"/>
              </a:ext>
            </a:extLst>
          </p:cNvPr>
          <p:cNvPicPr/>
          <p:nvPr/>
        </p:nvPicPr>
        <p:blipFill>
          <a:blip r:embed="rId5" cstate="print"/>
          <a:srcRect/>
          <a:stretch>
            <a:fillRect/>
          </a:stretch>
        </p:blipFill>
        <p:spPr bwMode="auto">
          <a:xfrm>
            <a:off x="2728268" y="3601392"/>
            <a:ext cx="6049107" cy="2423893"/>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1258070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9816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Frequent Passwords Changes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26</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6" name="Picture 4" descr="Related image">
            <a:extLst>
              <a:ext uri="{FF2B5EF4-FFF2-40B4-BE49-F238E27FC236}">
                <a16:creationId xmlns:a16="http://schemas.microsoft.com/office/drawing/2014/main" id="{C435A776-F46A-4D3F-AABA-1C88174B6DD7}"/>
              </a:ext>
            </a:extLst>
          </p:cNvPr>
          <p:cNvPicPr/>
          <p:nvPr/>
        </p:nvPicPr>
        <p:blipFill>
          <a:blip r:embed="rId5" cstate="print"/>
          <a:srcRect/>
          <a:stretch>
            <a:fillRect/>
          </a:stretch>
        </p:blipFill>
        <p:spPr bwMode="auto">
          <a:xfrm>
            <a:off x="8763735" y="1752710"/>
            <a:ext cx="2663482" cy="2960149"/>
          </a:xfrm>
          <a:prstGeom prst="rect">
            <a:avLst/>
          </a:prstGeom>
          <a:noFill/>
          <a:ln w="9525">
            <a:noFill/>
            <a:miter lim="800000"/>
            <a:headEnd/>
            <a:tailEnd/>
          </a:ln>
          <a:effectLst>
            <a:softEdge rad="368300"/>
          </a:effectLst>
        </p:spPr>
      </p:pic>
      <p:sp>
        <p:nvSpPr>
          <p:cNvPr id="17" name="مستطيل 15"/>
          <p:cNvSpPr/>
          <p:nvPr/>
        </p:nvSpPr>
        <p:spPr>
          <a:xfrm>
            <a:off x="1164386" y="1592069"/>
            <a:ext cx="7239309" cy="3683060"/>
          </a:xfrm>
          <a:prstGeom prst="rect">
            <a:avLst/>
          </a:prstGeom>
        </p:spPr>
        <p:txBody>
          <a:bodyPr wrap="square">
            <a:spAutoFit/>
          </a:bodyPr>
          <a:lstStyle/>
          <a:p>
            <a:pPr marL="342900" indent="-342900" algn="just" eaLnBrk="0" fontAlgn="base" hangingPunct="0">
              <a:spcAft>
                <a:spcPts val="1000"/>
              </a:spcAft>
              <a:buFont typeface="Arial" pitchFamily="34" charset="0"/>
              <a:buChar char="•"/>
            </a:pP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The effective password management is very fundamental in maintaining high level of security for online browsing and shopping. </a:t>
            </a:r>
            <a:endPar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marL="342900" indent="-342900" algn="just" eaLnBrk="0" fontAlgn="base" hangingPunct="0">
              <a:spcAft>
                <a:spcPts val="1000"/>
              </a:spcAft>
              <a:buFont typeface="Arial" pitchFamily="34" charset="0"/>
              <a:buChar char="•"/>
            </a:pPr>
            <a:r>
              <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rPr>
              <a:t>The </a:t>
            </a: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frequent change of the passwords is one of the important components of effective password management</a:t>
            </a:r>
            <a:r>
              <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rPr>
              <a:t>.</a:t>
            </a:r>
          </a:p>
          <a:p>
            <a:pPr marL="342900" indent="-342900" algn="just" eaLnBrk="0" fontAlgn="base" hangingPunct="0">
              <a:spcAft>
                <a:spcPts val="1000"/>
              </a:spcAft>
              <a:buFont typeface="Arial" pitchFamily="34" charset="0"/>
              <a:buChar char="•"/>
            </a:pP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You should always choose the strongest password that has at least 14 characters that should also include:</a:t>
            </a:r>
          </a:p>
          <a:p>
            <a:pPr marL="803275" indent="-342900" algn="just" eaLnBrk="0" fontAlgn="base" hangingPunct="0">
              <a:buFont typeface="Times New Roman" panose="02020603050405020304" pitchFamily="18" charset="0"/>
              <a:buChar char="─"/>
            </a:pP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Capital and lower-case alphabetic letters </a:t>
            </a:r>
          </a:p>
          <a:p>
            <a:pPr marL="803275" indent="-342900" algn="just" eaLnBrk="0" fontAlgn="base" hangingPunct="0">
              <a:spcAft>
                <a:spcPts val="1000"/>
              </a:spcAft>
              <a:buFont typeface="Times New Roman" panose="02020603050405020304" pitchFamily="18" charset="0"/>
              <a:buChar char="─"/>
            </a:pP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Numeric characters </a:t>
            </a:r>
            <a:endPar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marL="803275" indent="-342900" algn="just" eaLnBrk="0" fontAlgn="base" hangingPunct="0">
              <a:spcAft>
                <a:spcPts val="1000"/>
              </a:spcAft>
              <a:buFont typeface="Times New Roman" panose="02020603050405020304" pitchFamily="18" charset="0"/>
              <a:buChar char="─"/>
            </a:pPr>
            <a:r>
              <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rPr>
              <a:t>Special </a:t>
            </a: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symbols </a:t>
            </a:r>
          </a:p>
        </p:txBody>
      </p:sp>
    </p:spTree>
    <p:extLst>
      <p:ext uri="{BB962C8B-B14F-4D97-AF65-F5344CB8AC3E}">
        <p14:creationId xmlns:p14="http://schemas.microsoft.com/office/powerpoint/2010/main" val="1440672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9816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Updating OS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27</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5" descr="Related image">
            <a:extLst>
              <a:ext uri="{FF2B5EF4-FFF2-40B4-BE49-F238E27FC236}">
                <a16:creationId xmlns:a16="http://schemas.microsoft.com/office/drawing/2014/main" id="{E73692D5-C560-4097-B509-B6B9BA2D4070}"/>
              </a:ext>
            </a:extLst>
          </p:cNvPr>
          <p:cNvPicPr/>
          <p:nvPr/>
        </p:nvPicPr>
        <p:blipFill>
          <a:blip r:embed="rId5" cstate="print"/>
          <a:srcRect/>
          <a:stretch>
            <a:fillRect/>
          </a:stretch>
        </p:blipFill>
        <p:spPr bwMode="auto">
          <a:xfrm>
            <a:off x="8118970" y="1976968"/>
            <a:ext cx="3127522" cy="3193366"/>
          </a:xfrm>
          <a:prstGeom prst="rect">
            <a:avLst/>
          </a:prstGeom>
          <a:noFill/>
          <a:ln w="9525">
            <a:noFill/>
            <a:miter lim="800000"/>
            <a:headEnd/>
            <a:tailEnd/>
          </a:ln>
          <a:effectLst>
            <a:softEdge rad="393700"/>
          </a:effectLst>
        </p:spPr>
      </p:pic>
      <p:sp>
        <p:nvSpPr>
          <p:cNvPr id="19" name="مستطيل 15"/>
          <p:cNvSpPr/>
          <p:nvPr/>
        </p:nvSpPr>
        <p:spPr>
          <a:xfrm>
            <a:off x="1059749" y="1821812"/>
            <a:ext cx="6646765" cy="3323987"/>
          </a:xfrm>
          <a:prstGeom prst="rect">
            <a:avLst/>
          </a:prstGeom>
        </p:spPr>
        <p:txBody>
          <a:bodyPr wrap="square">
            <a:spAutoFit/>
          </a:bodyPr>
          <a:lstStyle/>
          <a:p>
            <a:pPr marL="342900" indent="-342900" eaLnBrk="0" fontAlgn="base" hangingPunct="0">
              <a:lnSpc>
                <a:spcPct val="150000"/>
              </a:lnSpc>
              <a:spcBef>
                <a:spcPct val="0"/>
              </a:spcBef>
              <a:spcAft>
                <a:spcPct val="0"/>
              </a:spcAft>
              <a:buFont typeface="Arial" pitchFamily="34" charset="0"/>
              <a:buChar char="•"/>
            </a:pP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The hackers continuously strive to break the operating system security by exploiting the </a:t>
            </a:r>
            <a:r>
              <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rPr>
              <a:t>vulnerabilities</a:t>
            </a:r>
          </a:p>
          <a:p>
            <a:pPr marL="342900" indent="-342900" eaLnBrk="0" fontAlgn="base" hangingPunct="0">
              <a:lnSpc>
                <a:spcPct val="150000"/>
              </a:lnSpc>
              <a:spcBef>
                <a:spcPct val="0"/>
              </a:spcBef>
              <a:spcAft>
                <a:spcPct val="0"/>
              </a:spcAft>
              <a:buFont typeface="Arial" pitchFamily="34" charset="0"/>
              <a:buChar char="•"/>
            </a:pPr>
            <a:r>
              <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rPr>
              <a:t>For </a:t>
            </a: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making your online shopping and internet browsing experience safe, secure, and free of worries, always </a:t>
            </a:r>
            <a:r>
              <a:rPr lang="en-US" sz="2000" b="1" dirty="0">
                <a:solidFill>
                  <a:srgbClr val="000099"/>
                </a:solidFill>
                <a:latin typeface="Calibri" panose="020F0502020204030204" pitchFamily="34" charset="0"/>
                <a:ea typeface="Calibri" panose="020F0502020204030204" pitchFamily="34" charset="0"/>
                <a:cs typeface="Arial" panose="020B0604020202020204" pitchFamily="34" charset="0"/>
              </a:rPr>
              <a:t>keep your operating system up to date </a:t>
            </a: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by downloading and installing the latest updates released by the concerned teams of operating systems. </a:t>
            </a:r>
          </a:p>
        </p:txBody>
      </p:sp>
    </p:spTree>
    <p:extLst>
      <p:ext uri="{BB962C8B-B14F-4D97-AF65-F5344CB8AC3E}">
        <p14:creationId xmlns:p14="http://schemas.microsoft.com/office/powerpoint/2010/main" val="3133322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9816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Updating Apps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6" name="Picture 4" descr="Related image">
            <a:extLst>
              <a:ext uri="{FF2B5EF4-FFF2-40B4-BE49-F238E27FC236}">
                <a16:creationId xmlns:a16="http://schemas.microsoft.com/office/drawing/2014/main" id="{BA084AB6-FEBA-4E0A-9A60-8A73C574C9F0}"/>
              </a:ext>
            </a:extLst>
          </p:cNvPr>
          <p:cNvPicPr/>
          <p:nvPr/>
        </p:nvPicPr>
        <p:blipFill>
          <a:blip r:embed="rId5" cstate="print"/>
          <a:srcRect/>
          <a:stretch>
            <a:fillRect/>
          </a:stretch>
        </p:blipFill>
        <p:spPr bwMode="auto">
          <a:xfrm>
            <a:off x="8643314" y="1994753"/>
            <a:ext cx="3121660" cy="2494280"/>
          </a:xfrm>
          <a:prstGeom prst="rect">
            <a:avLst/>
          </a:prstGeom>
          <a:noFill/>
          <a:ln w="9525">
            <a:noFill/>
            <a:miter lim="800000"/>
            <a:headEnd/>
            <a:tailEnd/>
          </a:ln>
          <a:effectLst>
            <a:softEdge rad="254000"/>
          </a:effectLst>
        </p:spPr>
      </p:pic>
      <p:sp>
        <p:nvSpPr>
          <p:cNvPr id="17" name="مستطيل 15"/>
          <p:cNvSpPr/>
          <p:nvPr/>
        </p:nvSpPr>
        <p:spPr>
          <a:xfrm>
            <a:off x="1059750" y="1466798"/>
            <a:ext cx="7765346" cy="4503797"/>
          </a:xfrm>
          <a:prstGeom prst="rect">
            <a:avLst/>
          </a:prstGeom>
        </p:spPr>
        <p:txBody>
          <a:bodyPr wrap="square">
            <a:spAutoFit/>
          </a:bodyPr>
          <a:lstStyle/>
          <a:p>
            <a:pPr algn="just" eaLnBrk="0" fontAlgn="base" hangingPunct="0">
              <a:spcAft>
                <a:spcPts val="1000"/>
              </a:spcAft>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Many applications are designed to search for the updates automatically and prompt the user about that update to download. But in many cases, the third-party applications don’t update automatically on the computers.</a:t>
            </a:r>
            <a:endParaRPr lang="en-US" b="1"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algn="just" eaLnBrk="0" fontAlgn="base" hangingPunct="0">
              <a:lnSpc>
                <a:spcPct val="150000"/>
              </a:lnSpc>
              <a:spcAft>
                <a:spcPts val="1000"/>
              </a:spcAft>
            </a:pPr>
            <a:r>
              <a:rPr lang="en-US"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a:t>
            </a:r>
            <a:r>
              <a:rPr lang="en-US" b="1" dirty="0">
                <a:solidFill>
                  <a:srgbClr val="FF0000"/>
                </a:solidFill>
                <a:latin typeface="Calibri" panose="020F0502020204030204" pitchFamily="34" charset="0"/>
                <a:ea typeface="Calibri" panose="020F0502020204030204" pitchFamily="34" charset="0"/>
                <a:cs typeface="Arial" panose="020B0604020202020204" pitchFamily="34" charset="0"/>
              </a:rPr>
              <a:t>examples of computer applications include:</a:t>
            </a:r>
          </a:p>
          <a:p>
            <a:pPr marL="630238" indent="-342900" algn="just" eaLnBrk="0" fontAlgn="base" hangingPunct="0">
              <a:lnSpc>
                <a:spcPct val="150000"/>
              </a:lnSpc>
              <a:buFont typeface="Times New Roman" panose="02020603050405020304" pitchFamily="18" charset="0"/>
              <a:buChar char="─"/>
            </a:pPr>
            <a:r>
              <a:rPr lang="en-US" dirty="0" smtClean="0">
                <a:solidFill>
                  <a:srgbClr val="000099"/>
                </a:solidFill>
                <a:latin typeface="Calibri" panose="020F0502020204030204" pitchFamily="34" charset="0"/>
                <a:ea typeface="Calibri" panose="020F0502020204030204" pitchFamily="34" charset="0"/>
                <a:cs typeface="Arial" panose="020B0604020202020204" pitchFamily="34" charset="0"/>
              </a:rPr>
              <a:t>Google Browser (Google Chrome) </a:t>
            </a:r>
          </a:p>
          <a:p>
            <a:pPr marL="630238" indent="-342900" algn="just" eaLnBrk="0" fontAlgn="base" hangingPunct="0">
              <a:lnSpc>
                <a:spcPct val="150000"/>
              </a:lnSpc>
              <a:buFont typeface="Times New Roman" panose="02020603050405020304" pitchFamily="18" charset="0"/>
              <a:buChar char="─"/>
            </a:pPr>
            <a:r>
              <a:rPr lang="en-US" dirty="0" smtClean="0">
                <a:solidFill>
                  <a:srgbClr val="000099"/>
                </a:solidFill>
                <a:latin typeface="Calibri" panose="020F0502020204030204" pitchFamily="34" charset="0"/>
                <a:ea typeface="Calibri" panose="020F0502020204030204" pitchFamily="34" charset="0"/>
                <a:cs typeface="Arial" panose="020B0604020202020204" pitchFamily="34" charset="0"/>
              </a:rPr>
              <a:t>Microsoft </a:t>
            </a: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Skype </a:t>
            </a:r>
          </a:p>
          <a:p>
            <a:pPr marL="630238" indent="-342900" algn="just" eaLnBrk="0" fontAlgn="base" hangingPunct="0">
              <a:lnSpc>
                <a:spcPct val="150000"/>
              </a:lnSpc>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Email Application </a:t>
            </a:r>
          </a:p>
          <a:p>
            <a:pPr marL="630238" indent="-342900" algn="just" eaLnBrk="0" fontAlgn="base" hangingPunct="0">
              <a:lnSpc>
                <a:spcPct val="150000"/>
              </a:lnSpc>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Adobe Acrobat </a:t>
            </a:r>
          </a:p>
          <a:p>
            <a:pPr marL="630238" indent="-342900" algn="just" eaLnBrk="0" fontAlgn="base" hangingPunct="0">
              <a:lnSpc>
                <a:spcPct val="150000"/>
              </a:lnSpc>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Java Applications </a:t>
            </a:r>
          </a:p>
          <a:p>
            <a:pPr marL="630238" indent="-342900" algn="just" eaLnBrk="0" fontAlgn="base" hangingPunct="0">
              <a:lnSpc>
                <a:spcPct val="150000"/>
              </a:lnSpc>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Adobe Flash </a:t>
            </a:r>
          </a:p>
          <a:p>
            <a:pPr marL="630238" indent="-342900" algn="just" eaLnBrk="0" fontAlgn="base" hangingPunct="0">
              <a:lnSpc>
                <a:spcPct val="150000"/>
              </a:lnSpc>
              <a:spcAft>
                <a:spcPts val="1000"/>
              </a:spcAft>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And many others </a:t>
            </a:r>
          </a:p>
        </p:txBody>
      </p:sp>
    </p:spTree>
    <p:extLst>
      <p:ext uri="{BB962C8B-B14F-4D97-AF65-F5344CB8AC3E}">
        <p14:creationId xmlns:p14="http://schemas.microsoft.com/office/powerpoint/2010/main" val="2375437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9816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Useful Tips on Safe Browsing &amp; Online Shopping</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29</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4" descr="Related image">
            <a:extLst>
              <a:ext uri="{FF2B5EF4-FFF2-40B4-BE49-F238E27FC236}">
                <a16:creationId xmlns:a16="http://schemas.microsoft.com/office/drawing/2014/main" id="{0C4B21C4-AA8D-49F4-8E0E-B3D4F0B7515A}"/>
              </a:ext>
            </a:extLst>
          </p:cNvPr>
          <p:cNvPicPr/>
          <p:nvPr/>
        </p:nvPicPr>
        <p:blipFill>
          <a:blip r:embed="rId5" cstate="print"/>
          <a:srcRect/>
          <a:stretch>
            <a:fillRect/>
          </a:stretch>
        </p:blipFill>
        <p:spPr bwMode="auto">
          <a:xfrm>
            <a:off x="9397475" y="1663969"/>
            <a:ext cx="2959980" cy="3151163"/>
          </a:xfrm>
          <a:prstGeom prst="rect">
            <a:avLst/>
          </a:prstGeom>
          <a:noFill/>
          <a:ln w="9525">
            <a:noFill/>
            <a:miter lim="800000"/>
            <a:headEnd/>
            <a:tailEnd/>
          </a:ln>
          <a:effectLst>
            <a:softEdge rad="444500"/>
          </a:effectLst>
        </p:spPr>
      </p:pic>
      <p:sp>
        <p:nvSpPr>
          <p:cNvPr id="19" name="مستطيل 18"/>
          <p:cNvSpPr/>
          <p:nvPr/>
        </p:nvSpPr>
        <p:spPr>
          <a:xfrm>
            <a:off x="1059750" y="1412776"/>
            <a:ext cx="8611788" cy="4929555"/>
          </a:xfrm>
          <a:prstGeom prst="rect">
            <a:avLst/>
          </a:prstGeom>
        </p:spPr>
        <p:txBody>
          <a:bodyPr wrap="square">
            <a:spAutoFit/>
          </a:bodyPr>
          <a:lstStyle/>
          <a:p>
            <a:pPr algn="just" eaLnBrk="0" fontAlgn="base" hangingPunct="0">
              <a:spcAft>
                <a:spcPts val="1000"/>
              </a:spcAft>
            </a:pPr>
            <a:r>
              <a:rPr lang="en-US" b="1" dirty="0">
                <a:solidFill>
                  <a:srgbClr val="FF0000"/>
                </a:solidFill>
                <a:latin typeface="Calibri" panose="020F0502020204030204" pitchFamily="34" charset="0"/>
                <a:ea typeface="Calibri" panose="020F0502020204030204" pitchFamily="34" charset="0"/>
                <a:cs typeface="Arial" panose="020B0604020202020204" pitchFamily="34" charset="0"/>
              </a:rPr>
              <a:t>There are certain useful tips and guidelines for safe browsing and online shopping, which are listed below:</a:t>
            </a:r>
          </a:p>
          <a:p>
            <a:pPr marL="630238"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Always use your personal data carefully and professionally </a:t>
            </a:r>
          </a:p>
          <a:p>
            <a:pPr marL="630238"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Avoid to click unsolicited links and promotions </a:t>
            </a:r>
          </a:p>
          <a:p>
            <a:pPr marL="630238"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Never use public networks for shopping purposes </a:t>
            </a:r>
          </a:p>
          <a:p>
            <a:pPr marL="630238"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Always use secure connection with firewall enabled </a:t>
            </a:r>
          </a:p>
          <a:p>
            <a:pPr marL="630238"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Always keep your privacy settings open/active </a:t>
            </a:r>
          </a:p>
          <a:p>
            <a:pPr marL="630238"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Think twice before you download any software </a:t>
            </a:r>
          </a:p>
          <a:p>
            <a:pPr marL="630238"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Avoid freebies and tempting offers </a:t>
            </a:r>
            <a:endParaRPr lang="en-US"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marL="630238"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Always use strong passwords </a:t>
            </a:r>
          </a:p>
          <a:p>
            <a:pPr marL="630238"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Change your passwords within 60 or 90 days </a:t>
            </a:r>
          </a:p>
          <a:p>
            <a:pPr marL="630238"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Always visit the secure websites that use https protocol </a:t>
            </a:r>
          </a:p>
          <a:p>
            <a:pPr marL="630238"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Always shop from the trusted websites </a:t>
            </a:r>
          </a:p>
          <a:p>
            <a:pPr marL="630238"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Keep your OS and applications up to date </a:t>
            </a:r>
          </a:p>
          <a:p>
            <a:pPr marL="630238"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Clear your browser cache and browsing history regularly </a:t>
            </a:r>
          </a:p>
          <a:p>
            <a:pPr marL="630238"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Keep antivirus and anti-spyware up to date </a:t>
            </a:r>
            <a:endParaRPr lang="en-US"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marL="630238"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Check you online shopping and bank statements regularly </a:t>
            </a:r>
          </a:p>
        </p:txBody>
      </p:sp>
    </p:spTree>
    <p:extLst>
      <p:ext uri="{BB962C8B-B14F-4D97-AF65-F5344CB8AC3E}">
        <p14:creationId xmlns:p14="http://schemas.microsoft.com/office/powerpoint/2010/main" val="740254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9816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Useful Tips on Safe Browsing &amp; Online Shopping</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30</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4" descr="Related image">
            <a:extLst>
              <a:ext uri="{FF2B5EF4-FFF2-40B4-BE49-F238E27FC236}">
                <a16:creationId xmlns:a16="http://schemas.microsoft.com/office/drawing/2014/main" id="{0C4B21C4-AA8D-49F4-8E0E-B3D4F0B7515A}"/>
              </a:ext>
            </a:extLst>
          </p:cNvPr>
          <p:cNvPicPr/>
          <p:nvPr/>
        </p:nvPicPr>
        <p:blipFill>
          <a:blip r:embed="rId5" cstate="print"/>
          <a:srcRect/>
          <a:stretch>
            <a:fillRect/>
          </a:stretch>
        </p:blipFill>
        <p:spPr bwMode="auto">
          <a:xfrm>
            <a:off x="9397475" y="1663969"/>
            <a:ext cx="2959980" cy="3151163"/>
          </a:xfrm>
          <a:prstGeom prst="rect">
            <a:avLst/>
          </a:prstGeom>
          <a:noFill/>
          <a:ln w="9525">
            <a:noFill/>
            <a:miter lim="800000"/>
            <a:headEnd/>
            <a:tailEnd/>
          </a:ln>
          <a:effectLst>
            <a:softEdge rad="444500"/>
          </a:effectLst>
        </p:spPr>
      </p:pic>
      <p:sp>
        <p:nvSpPr>
          <p:cNvPr id="16" name="Content Placeholder 3">
            <a:extLst>
              <a:ext uri="{FF2B5EF4-FFF2-40B4-BE49-F238E27FC236}">
                <a16:creationId xmlns:a16="http://schemas.microsoft.com/office/drawing/2014/main" id="{75DFAA2B-5AEA-4425-8CC7-8368B9233BD8}"/>
              </a:ext>
            </a:extLst>
          </p:cNvPr>
          <p:cNvSpPr txBox="1">
            <a:spLocks/>
          </p:cNvSpPr>
          <p:nvPr/>
        </p:nvSpPr>
        <p:spPr>
          <a:xfrm>
            <a:off x="1059749" y="1513027"/>
            <a:ext cx="8271819" cy="428361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00000"/>
              </a:lnSpc>
              <a:spcBef>
                <a:spcPts val="600"/>
              </a:spcBef>
              <a:buFont typeface="Times New Roman" panose="02020603050405020304" pitchFamily="18" charset="0"/>
              <a:buChar char="─"/>
            </a:pPr>
            <a:r>
              <a:rPr lang="en-US" sz="1800" dirty="0">
                <a:solidFill>
                  <a:srgbClr val="000099"/>
                </a:solidFill>
                <a:latin typeface="Calibri" panose="020F0502020204030204" pitchFamily="34" charset="0"/>
                <a:ea typeface="Calibri" panose="020F0502020204030204" pitchFamily="34" charset="0"/>
                <a:cs typeface="Arial" panose="020B0604020202020204" pitchFamily="34" charset="0"/>
              </a:rPr>
              <a:t>Don’t follow the links in the phishing emails </a:t>
            </a:r>
          </a:p>
          <a:p>
            <a:pPr marL="342900" indent="-342900" algn="just">
              <a:lnSpc>
                <a:spcPct val="100000"/>
              </a:lnSpc>
              <a:spcBef>
                <a:spcPts val="600"/>
              </a:spcBef>
              <a:buFont typeface="Times New Roman" panose="02020603050405020304" pitchFamily="18" charset="0"/>
              <a:buChar char="─"/>
            </a:pPr>
            <a:r>
              <a:rPr lang="en-US" sz="1800" dirty="0" smtClean="0">
                <a:solidFill>
                  <a:srgbClr val="000099"/>
                </a:solidFill>
                <a:latin typeface="Calibri" panose="020F0502020204030204" pitchFamily="34" charset="0"/>
                <a:ea typeface="Calibri" panose="020F0502020204030204" pitchFamily="34" charset="0"/>
                <a:cs typeface="Arial" panose="020B0604020202020204" pitchFamily="34" charset="0"/>
              </a:rPr>
              <a:t>Try to use blurring software tools that blur your personal information while shopping </a:t>
            </a:r>
          </a:p>
          <a:p>
            <a:pPr marL="342900" indent="-342900" algn="just">
              <a:lnSpc>
                <a:spcPct val="100000"/>
              </a:lnSpc>
              <a:spcBef>
                <a:spcPts val="600"/>
              </a:spcBef>
              <a:buFont typeface="Times New Roman" panose="02020603050405020304" pitchFamily="18" charset="0"/>
              <a:buChar char="─"/>
            </a:pPr>
            <a:r>
              <a:rPr lang="en-US" sz="1800" dirty="0" smtClean="0">
                <a:solidFill>
                  <a:srgbClr val="000099"/>
                </a:solidFill>
                <a:latin typeface="Calibri" panose="020F0502020204030204" pitchFamily="34" charset="0"/>
                <a:ea typeface="Calibri" panose="020F0502020204030204" pitchFamily="34" charset="0"/>
                <a:cs typeface="Arial" panose="020B0604020202020204" pitchFamily="34" charset="0"/>
              </a:rPr>
              <a:t>Mobile apps for trusted merchants are better for shopping as compared to the online shopping through browser </a:t>
            </a:r>
          </a:p>
          <a:p>
            <a:pPr marL="342900" indent="-342900" algn="just">
              <a:lnSpc>
                <a:spcPct val="100000"/>
              </a:lnSpc>
              <a:spcBef>
                <a:spcPts val="600"/>
              </a:spcBef>
              <a:buFont typeface="Times New Roman" panose="02020603050405020304" pitchFamily="18" charset="0"/>
              <a:buChar char="─"/>
            </a:pPr>
            <a:r>
              <a:rPr lang="en-US" sz="1800" dirty="0" smtClean="0">
                <a:solidFill>
                  <a:srgbClr val="000099"/>
                </a:solidFill>
                <a:latin typeface="Calibri" panose="020F0502020204030204" pitchFamily="34" charset="0"/>
                <a:ea typeface="Calibri" panose="020F0502020204030204" pitchFamily="34" charset="0"/>
                <a:cs typeface="Arial" panose="020B0604020202020204" pitchFamily="34" charset="0"/>
              </a:rPr>
              <a:t>Try to use digital wallets rather than the credit or debit cards </a:t>
            </a:r>
          </a:p>
          <a:p>
            <a:pPr marL="342900" indent="-342900" algn="just">
              <a:lnSpc>
                <a:spcPct val="100000"/>
              </a:lnSpc>
              <a:spcBef>
                <a:spcPts val="600"/>
              </a:spcBef>
              <a:buFont typeface="Times New Roman" panose="02020603050405020304" pitchFamily="18" charset="0"/>
              <a:buChar char="─"/>
            </a:pPr>
            <a:r>
              <a:rPr lang="en-US" sz="1800" dirty="0" smtClean="0">
                <a:solidFill>
                  <a:srgbClr val="000099"/>
                </a:solidFill>
                <a:latin typeface="Calibri" panose="020F0502020204030204" pitchFamily="34" charset="0"/>
                <a:ea typeface="Calibri" panose="020F0502020204030204" pitchFamily="34" charset="0"/>
                <a:cs typeface="Arial" panose="020B0604020202020204" pitchFamily="34" charset="0"/>
              </a:rPr>
              <a:t>Try to pay through gift vouchers and other such prepaid cards for shopping </a:t>
            </a:r>
          </a:p>
          <a:p>
            <a:pPr marL="342900" indent="-342900" algn="just">
              <a:lnSpc>
                <a:spcPct val="100000"/>
              </a:lnSpc>
              <a:spcBef>
                <a:spcPts val="600"/>
              </a:spcBef>
              <a:buFont typeface="Times New Roman" panose="02020603050405020304" pitchFamily="18" charset="0"/>
              <a:buChar char="─"/>
            </a:pPr>
            <a:r>
              <a:rPr lang="en-US" sz="1800" dirty="0" smtClean="0">
                <a:solidFill>
                  <a:srgbClr val="000099"/>
                </a:solidFill>
                <a:latin typeface="Calibri" panose="020F0502020204030204" pitchFamily="34" charset="0"/>
                <a:ea typeface="Calibri" panose="020F0502020204030204" pitchFamily="34" charset="0"/>
                <a:cs typeface="Arial" panose="020B0604020202020204" pitchFamily="34" charset="0"/>
              </a:rPr>
              <a:t>Check the credibility of the merchant </a:t>
            </a:r>
          </a:p>
          <a:p>
            <a:pPr marL="342900" indent="-342900" algn="just">
              <a:lnSpc>
                <a:spcPct val="100000"/>
              </a:lnSpc>
              <a:spcBef>
                <a:spcPts val="600"/>
              </a:spcBef>
              <a:buFont typeface="Times New Roman" panose="02020603050405020304" pitchFamily="18" charset="0"/>
              <a:buChar char="─"/>
            </a:pPr>
            <a:r>
              <a:rPr lang="en-US" sz="1800" dirty="0" smtClean="0">
                <a:solidFill>
                  <a:srgbClr val="000099"/>
                </a:solidFill>
                <a:latin typeface="Calibri" panose="020F0502020204030204" pitchFamily="34" charset="0"/>
                <a:ea typeface="Calibri" panose="020F0502020204030204" pitchFamily="34" charset="0"/>
                <a:cs typeface="Arial" panose="020B0604020202020204" pitchFamily="34" charset="0"/>
              </a:rPr>
              <a:t>Send complaints immediately, if you find any suspicious activity on your account </a:t>
            </a:r>
            <a:endParaRPr lang="ar-YE" sz="1800"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00000"/>
              </a:lnSpc>
              <a:spcBef>
                <a:spcPts val="600"/>
              </a:spcBef>
              <a:buFont typeface="Times New Roman" panose="02020603050405020304" pitchFamily="18" charset="0"/>
              <a:buChar char="─"/>
            </a:pPr>
            <a:r>
              <a:rPr lang="en-US" sz="1800" dirty="0" smtClean="0">
                <a:solidFill>
                  <a:srgbClr val="000099"/>
                </a:solidFill>
                <a:latin typeface="Calibri" panose="020F0502020204030204" pitchFamily="34" charset="0"/>
                <a:ea typeface="Calibri" panose="020F0502020204030204" pitchFamily="34" charset="0"/>
                <a:cs typeface="Arial" panose="020B0604020202020204" pitchFamily="34" charset="0"/>
              </a:rPr>
              <a:t>Read delivery and return policy of the merchant carefully </a:t>
            </a:r>
            <a:endParaRPr lang="ar-YE" sz="1800"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00000"/>
              </a:lnSpc>
              <a:spcBef>
                <a:spcPts val="600"/>
              </a:spcBef>
              <a:buFont typeface="Times New Roman" panose="02020603050405020304" pitchFamily="18" charset="0"/>
              <a:buChar char="─"/>
            </a:pPr>
            <a:r>
              <a:rPr lang="en-US" sz="1800" dirty="0" smtClean="0">
                <a:solidFill>
                  <a:srgbClr val="000099"/>
                </a:solidFill>
                <a:latin typeface="Calibri" panose="020F0502020204030204" pitchFamily="34" charset="0"/>
                <a:ea typeface="Calibri" panose="020F0502020204030204" pitchFamily="34" charset="0"/>
                <a:cs typeface="Arial" panose="020B0604020202020204" pitchFamily="34" charset="0"/>
              </a:rPr>
              <a:t>Read privacy statements carefully </a:t>
            </a:r>
            <a:endParaRPr lang="ar-YE" sz="1800"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00000"/>
              </a:lnSpc>
              <a:spcBef>
                <a:spcPts val="600"/>
              </a:spcBef>
              <a:buFont typeface="Times New Roman" panose="02020603050405020304" pitchFamily="18" charset="0"/>
              <a:buChar char="─"/>
            </a:pPr>
            <a:r>
              <a:rPr lang="en-US" sz="1800" dirty="0" smtClean="0">
                <a:solidFill>
                  <a:srgbClr val="000099"/>
                </a:solidFill>
                <a:latin typeface="Calibri" panose="020F0502020204030204" pitchFamily="34" charset="0"/>
                <a:ea typeface="Calibri" panose="020F0502020204030204" pitchFamily="34" charset="0"/>
                <a:cs typeface="Arial" panose="020B0604020202020204" pitchFamily="34" charset="0"/>
              </a:rPr>
              <a:t>Maintain a record of your online purchases </a:t>
            </a:r>
            <a:endParaRPr lang="ar-YE" sz="1800"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00000"/>
              </a:lnSpc>
              <a:spcBef>
                <a:spcPts val="600"/>
              </a:spcBef>
              <a:buFont typeface="Times New Roman" panose="02020603050405020304" pitchFamily="18" charset="0"/>
              <a:buChar char="─"/>
            </a:pPr>
            <a:r>
              <a:rPr lang="en-US" sz="1800" dirty="0" smtClean="0">
                <a:solidFill>
                  <a:srgbClr val="000099"/>
                </a:solidFill>
                <a:latin typeface="Calibri" panose="020F0502020204030204" pitchFamily="34" charset="0"/>
                <a:ea typeface="Calibri" panose="020F0502020204030204" pitchFamily="34" charset="0"/>
                <a:cs typeface="Arial" panose="020B0604020202020204" pitchFamily="34" charset="0"/>
              </a:rPr>
              <a:t>Last but not the least, use your common sense always!</a:t>
            </a:r>
            <a:endParaRPr lang="en-US" sz="1800" dirty="0">
              <a:solidFill>
                <a:srgbClr val="000099"/>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14683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9816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Outline  - Part 2</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31</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Title 1">
            <a:extLst>
              <a:ext uri="{FF2B5EF4-FFF2-40B4-BE49-F238E27FC236}">
                <a16:creationId xmlns:a16="http://schemas.microsoft.com/office/drawing/2014/main" id="{D49C97B1-F677-4C82-9865-227A9B7D2400}"/>
              </a:ext>
            </a:extLst>
          </p:cNvPr>
          <p:cNvSpPr txBox="1">
            <a:spLocks/>
          </p:cNvSpPr>
          <p:nvPr/>
        </p:nvSpPr>
        <p:spPr>
          <a:xfrm>
            <a:off x="1073817" y="1781703"/>
            <a:ext cx="9606390" cy="8462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i="1" dirty="0" err="1" smtClean="0">
                <a:solidFill>
                  <a:srgbClr val="FF0000"/>
                </a:solidFill>
                <a:effectLst>
                  <a:outerShdw blurRad="38100" dist="38100" dir="2700000" algn="tl">
                    <a:srgbClr val="000000">
                      <a:alpha val="43137"/>
                    </a:srgbClr>
                  </a:outerShdw>
                </a:effectLst>
              </a:rPr>
              <a:t>Cybersecurity</a:t>
            </a:r>
            <a:r>
              <a:rPr lang="en-US" sz="3600" i="1" dirty="0" smtClean="0">
                <a:solidFill>
                  <a:srgbClr val="FF0000"/>
                </a:solidFill>
                <a:effectLst>
                  <a:outerShdw blurRad="38100" dist="38100" dir="2700000" algn="tl">
                    <a:srgbClr val="000000">
                      <a:alpha val="43137"/>
                    </a:srgbClr>
                  </a:outerShdw>
                </a:effectLst>
              </a:rPr>
              <a:t> Standards</a:t>
            </a:r>
            <a:endParaRPr lang="en-US" sz="3600" i="1" dirty="0">
              <a:solidFill>
                <a:srgbClr val="FF0000"/>
              </a:solidFill>
              <a:effectLst>
                <a:outerShdw blurRad="38100" dist="38100" dir="2700000" algn="tl">
                  <a:srgbClr val="000000">
                    <a:alpha val="43137"/>
                  </a:srgbClr>
                </a:outerShdw>
              </a:effectLst>
            </a:endParaRPr>
          </a:p>
        </p:txBody>
      </p:sp>
      <p:graphicFrame>
        <p:nvGraphicFramePr>
          <p:cNvPr id="17" name="Content Placeholder 2" descr="SmartArt object">
            <a:extLst>
              <a:ext uri="{FF2B5EF4-FFF2-40B4-BE49-F238E27FC236}">
                <a16:creationId xmlns:a16="http://schemas.microsoft.com/office/drawing/2014/main" id="{A1342CC9-B5BC-4EE6-A03F-6501ED7CC4CC}"/>
              </a:ext>
            </a:extLst>
          </p:cNvPr>
          <p:cNvGraphicFramePr>
            <a:graphicFrameLocks/>
          </p:cNvGraphicFramePr>
          <p:nvPr>
            <p:extLst>
              <p:ext uri="{D42A27DB-BD31-4B8C-83A1-F6EECF244321}">
                <p14:modId xmlns:p14="http://schemas.microsoft.com/office/powerpoint/2010/main" val="1480445651"/>
              </p:ext>
            </p:extLst>
          </p:nvPr>
        </p:nvGraphicFramePr>
        <p:xfrm>
          <a:off x="685799" y="2519932"/>
          <a:ext cx="10954266" cy="298904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771290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9816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32</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4">
            <a:extLst>
              <a:ext uri="{FF2B5EF4-FFF2-40B4-BE49-F238E27FC236}">
                <a16:creationId xmlns:a16="http://schemas.microsoft.com/office/drawing/2014/main" id="{883B7D84-7895-4104-AF48-F1FAF22E1E53}"/>
              </a:ext>
            </a:extLst>
          </p:cNvPr>
          <p:cNvPicPr/>
          <p:nvPr/>
        </p:nvPicPr>
        <p:blipFill>
          <a:blip r:embed="rId5" cstate="print"/>
          <a:srcRect/>
          <a:stretch>
            <a:fillRect/>
          </a:stretch>
        </p:blipFill>
        <p:spPr bwMode="auto">
          <a:xfrm>
            <a:off x="536098" y="2584545"/>
            <a:ext cx="2404493" cy="16351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9" name="Content Placeholder 3">
            <a:extLst>
              <a:ext uri="{FF2B5EF4-FFF2-40B4-BE49-F238E27FC236}">
                <a16:creationId xmlns:a16="http://schemas.microsoft.com/office/drawing/2014/main" id="{846330ED-EFD8-4026-83B2-78B84094833B}"/>
              </a:ext>
            </a:extLst>
          </p:cNvPr>
          <p:cNvSpPr txBox="1">
            <a:spLocks/>
          </p:cNvSpPr>
          <p:nvPr/>
        </p:nvSpPr>
        <p:spPr>
          <a:xfrm>
            <a:off x="3106615" y="1539946"/>
            <a:ext cx="8628185" cy="432159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spcAft>
                <a:spcPts val="600"/>
              </a:spcAft>
            </a:pPr>
            <a:r>
              <a:rPr lang="en-US" sz="1800" b="1" dirty="0" smtClean="0">
                <a:latin typeface="Calibri" panose="020F0502020204030204" pitchFamily="34" charset="0"/>
                <a:ea typeface="Calibri" panose="020F0502020204030204" pitchFamily="34" charset="0"/>
                <a:cs typeface="Arial" panose="020B0604020202020204" pitchFamily="34" charset="0"/>
              </a:rPr>
              <a:t>Industrial standards </a:t>
            </a:r>
            <a:r>
              <a:rPr lang="en-US" sz="1800" dirty="0" smtClean="0">
                <a:latin typeface="Calibri" panose="020F0502020204030204" pitchFamily="34" charset="0"/>
                <a:ea typeface="Calibri" panose="020F0502020204030204" pitchFamily="34" charset="0"/>
                <a:cs typeface="Arial" panose="020B0604020202020204" pitchFamily="34" charset="0"/>
              </a:rPr>
              <a:t>play a very critical role in all types of industries. The standards are the defined guidelines, best practices and rules to achieve any certain objective in that particular industry.</a:t>
            </a:r>
          </a:p>
          <a:p>
            <a:pPr algn="just">
              <a:lnSpc>
                <a:spcPct val="100000"/>
              </a:lnSpc>
              <a:spcBef>
                <a:spcPts val="60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In this chapter, we will talk about a few important standards that deal with the cyber security in the field of information and communication technology commonly referred to as ICT. </a:t>
            </a:r>
          </a:p>
          <a:p>
            <a:pPr algn="just">
              <a:lnSpc>
                <a:spcPct val="100000"/>
              </a:lnSpc>
              <a:spcBef>
                <a:spcPts val="600"/>
              </a:spcBef>
              <a:spcAft>
                <a:spcPts val="600"/>
              </a:spcAft>
            </a:pPr>
            <a:r>
              <a:rPr lang="en-US" sz="1800" dirty="0">
                <a:latin typeface="Calibri" panose="020F0502020204030204" pitchFamily="34" charset="0"/>
                <a:ea typeface="Calibri" panose="020F0502020204030204" pitchFamily="34" charset="0"/>
                <a:cs typeface="Arial" panose="020B0604020202020204" pitchFamily="34" charset="0"/>
              </a:rPr>
              <a:t>There are many standard organizations, industry alliances and government authorities that devise different types of standards for different activities related to information and communication technology.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600"/>
              </a:spcBef>
              <a:spcAft>
                <a:spcPts val="600"/>
              </a:spcAft>
            </a:pPr>
            <a:r>
              <a:rPr lang="en-US" sz="1800" dirty="0">
                <a:latin typeface="Calibri" panose="020F0502020204030204" pitchFamily="34" charset="0"/>
                <a:ea typeface="Calibri" panose="020F0502020204030204" pitchFamily="34" charset="0"/>
                <a:cs typeface="Arial" panose="020B0604020202020204" pitchFamily="34" charset="0"/>
              </a:rPr>
              <a:t>The </a:t>
            </a:r>
            <a:r>
              <a:rPr lang="en-US" sz="1800" b="1" dirty="0">
                <a:latin typeface="Calibri" panose="020F0502020204030204" pitchFamily="34" charset="0"/>
                <a:ea typeface="Calibri" panose="020F0502020204030204" pitchFamily="34" charset="0"/>
                <a:cs typeface="Arial" panose="020B0604020202020204" pitchFamily="34" charset="0"/>
              </a:rPr>
              <a:t>standard organizations </a:t>
            </a:r>
            <a:r>
              <a:rPr lang="en-US" sz="1800" dirty="0">
                <a:latin typeface="Calibri" panose="020F0502020204030204" pitchFamily="34" charset="0"/>
                <a:ea typeface="Calibri" panose="020F0502020204030204" pitchFamily="34" charset="0"/>
                <a:cs typeface="Arial" panose="020B0604020202020204" pitchFamily="34" charset="0"/>
              </a:rPr>
              <a:t>develop standard through deep research with the help of the industry experts in the field of information technology. They develop certain formulas and criteria for different things, activities and procedures.</a:t>
            </a:r>
          </a:p>
          <a:p>
            <a:pPr algn="just">
              <a:lnSpc>
                <a:spcPct val="100000"/>
              </a:lnSpc>
              <a:spcBef>
                <a:spcPts val="600"/>
              </a:spcBef>
              <a:spcAft>
                <a:spcPts val="600"/>
              </a:spcAft>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600"/>
              </a:spcBef>
              <a:spcAft>
                <a:spcPts val="600"/>
              </a:spcAft>
            </a:pPr>
            <a:endParaRPr lang="en-US" sz="1800" dirty="0">
              <a:latin typeface="Calibri" panose="020F0502020204030204" pitchFamily="34" charset="0"/>
              <a:ea typeface="Calibri" panose="020F0502020204030204" pitchFamily="34" charset="0"/>
              <a:cs typeface="Arial" panose="020B0604020202020204" pitchFamily="34" charset="0"/>
            </a:endParaRPr>
          </a:p>
          <a:p>
            <a:pPr marL="0" indent="0" algn="just">
              <a:lnSpc>
                <a:spcPct val="100000"/>
              </a:lnSpc>
              <a:spcBef>
                <a:spcPts val="600"/>
              </a:spcBef>
              <a:spcAft>
                <a:spcPts val="600"/>
              </a:spcAft>
              <a:buFont typeface="Arial" panose="020B0604020202020204" pitchFamily="34" charset="0"/>
              <a:buNone/>
            </a:pPr>
            <a:endParaRPr lang="en-US" sz="1800" dirty="0"/>
          </a:p>
        </p:txBody>
      </p:sp>
    </p:spTree>
    <p:extLst>
      <p:ext uri="{BB962C8B-B14F-4D97-AF65-F5344CB8AC3E}">
        <p14:creationId xmlns:p14="http://schemas.microsoft.com/office/powerpoint/2010/main" val="3381298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9816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33</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4">
            <a:extLst>
              <a:ext uri="{FF2B5EF4-FFF2-40B4-BE49-F238E27FC236}">
                <a16:creationId xmlns:a16="http://schemas.microsoft.com/office/drawing/2014/main" id="{883B7D84-7895-4104-AF48-F1FAF22E1E53}"/>
              </a:ext>
            </a:extLst>
          </p:cNvPr>
          <p:cNvPicPr/>
          <p:nvPr/>
        </p:nvPicPr>
        <p:blipFill>
          <a:blip r:embed="rId5" cstate="print"/>
          <a:srcRect/>
          <a:stretch>
            <a:fillRect/>
          </a:stretch>
        </p:blipFill>
        <p:spPr bwMode="auto">
          <a:xfrm>
            <a:off x="536098" y="2584545"/>
            <a:ext cx="2404493" cy="16351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6" name="Content Placeholder 3">
            <a:extLst>
              <a:ext uri="{FF2B5EF4-FFF2-40B4-BE49-F238E27FC236}">
                <a16:creationId xmlns:a16="http://schemas.microsoft.com/office/drawing/2014/main" id="{846330ED-EFD8-4026-83B2-78B84094833B}"/>
              </a:ext>
            </a:extLst>
          </p:cNvPr>
          <p:cNvSpPr txBox="1">
            <a:spLocks/>
          </p:cNvSpPr>
          <p:nvPr/>
        </p:nvSpPr>
        <p:spPr>
          <a:xfrm>
            <a:off x="3094891" y="1434355"/>
            <a:ext cx="8557847" cy="474319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 few formulas and criteria for different procedures and activities are listed below. </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Security of the code of the web environment </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Criteria for the testing of the computer code </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Assessment of the vulnerabilities in the web environments </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Possible impact of the vulnerabilities on the industries and the end-users </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Ways to avert any kinds of security threat </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The assessment of the level of risk</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Assessing and implementing secure communication </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How to deal with the potential threats </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What preemptive measures can help avert any possible cyber threats</a:t>
            </a:r>
          </a:p>
          <a:p>
            <a:pPr marL="630238"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And much more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76473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9816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34</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4">
            <a:extLst>
              <a:ext uri="{FF2B5EF4-FFF2-40B4-BE49-F238E27FC236}">
                <a16:creationId xmlns:a16="http://schemas.microsoft.com/office/drawing/2014/main" id="{883B7D84-7895-4104-AF48-F1FAF22E1E53}"/>
              </a:ext>
            </a:extLst>
          </p:cNvPr>
          <p:cNvPicPr/>
          <p:nvPr/>
        </p:nvPicPr>
        <p:blipFill>
          <a:blip r:embed="rId5" cstate="print"/>
          <a:srcRect/>
          <a:stretch>
            <a:fillRect/>
          </a:stretch>
        </p:blipFill>
        <p:spPr bwMode="auto">
          <a:xfrm>
            <a:off x="536098" y="2584545"/>
            <a:ext cx="2404493" cy="16351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6" name="Content Placeholder 3">
            <a:extLst>
              <a:ext uri="{FF2B5EF4-FFF2-40B4-BE49-F238E27FC236}">
                <a16:creationId xmlns:a16="http://schemas.microsoft.com/office/drawing/2014/main" id="{846330ED-EFD8-4026-83B2-78B84094833B}"/>
              </a:ext>
            </a:extLst>
          </p:cNvPr>
          <p:cNvSpPr txBox="1">
            <a:spLocks/>
          </p:cNvSpPr>
          <p:nvPr/>
        </p:nvSpPr>
        <p:spPr>
          <a:xfrm>
            <a:off x="2907957" y="1267675"/>
            <a:ext cx="8686799" cy="476427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In the nutshell, the cyber security standards identify the most suitable ways and industry best practices that are implemented to establish an effective cyber security. The detailed documents of the guidelines are also created; those documents establish the relationship between other security standards and guidelines. A detailed scope of work, roles, implementation procedure and audit process are created for smooth adoption of the standards in the organizations. </a:t>
            </a:r>
          </a:p>
          <a:p>
            <a:pPr marL="0" indent="0" algn="just">
              <a:lnSpc>
                <a:spcPct val="10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This is an international standard offered by ISO. It is also accepted all over the world. The organizations from any part of the world can adopt this standard for establishing information security control. </a:t>
            </a:r>
          </a:p>
          <a:p>
            <a:pPr marL="0" indent="0" algn="just">
              <a:lnSpc>
                <a:spcPct val="10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Let’s discuss a few very important cyber-security standards that are commonly adopted in the field of information and communication technology. </a:t>
            </a:r>
          </a:p>
          <a:p>
            <a:pPr marL="519113" algn="just">
              <a:lnSpc>
                <a:spcPct val="10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ISO/IEC 27001 &amp; 27002 Standards </a:t>
            </a:r>
          </a:p>
          <a:p>
            <a:pPr marL="519113" algn="just">
              <a:lnSpc>
                <a:spcPct val="10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Information Security Forum ISF Standards  </a:t>
            </a:r>
          </a:p>
          <a:p>
            <a:pPr marL="519113" algn="just">
              <a:lnSpc>
                <a:spcPct val="10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Payment Card Industry Data Security Standard (PCI/DSS) </a:t>
            </a:r>
          </a:p>
          <a:p>
            <a:pPr marL="0" indent="0" algn="just">
              <a:lnSpc>
                <a:spcPct val="10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04665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9816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ISO/IEC 27001 &amp; 27002 Standards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35</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846330ED-EFD8-4026-83B2-78B84094833B}"/>
              </a:ext>
            </a:extLst>
          </p:cNvPr>
          <p:cNvSpPr txBox="1">
            <a:spLocks/>
          </p:cNvSpPr>
          <p:nvPr/>
        </p:nvSpPr>
        <p:spPr>
          <a:xfrm>
            <a:off x="1059749" y="1388597"/>
            <a:ext cx="10073689" cy="48410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These two standards deal with the information technology control within the IT organizations. This standard is developed by the International Organization of Standards commonly referred to as ISO. These standards are also written as ISO 2700X, which denotes both the cyber security standards as mentioned above.</a:t>
            </a:r>
          </a:p>
          <a:p>
            <a:pPr marL="0"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objectives of this standard include:</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Establishing information security controls</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Reduce the security risk in the organization</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Streamline the cyber security procedures </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Selection of the information security controls </a:t>
            </a:r>
          </a:p>
          <a:p>
            <a:pPr marL="630238" lvl="0" indent="-342900" algn="just">
              <a:lnSpc>
                <a:spcPct val="15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Management of information security controls </a:t>
            </a:r>
          </a:p>
          <a:p>
            <a:pPr marL="630238" marR="0" lvl="0" indent="-342900" algn="just">
              <a:lnSpc>
                <a:spcPct val="15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Implementation and monitoring of the information security controls </a:t>
            </a:r>
          </a:p>
        </p:txBody>
      </p:sp>
    </p:spTree>
    <p:extLst>
      <p:ext uri="{BB962C8B-B14F-4D97-AF65-F5344CB8AC3E}">
        <p14:creationId xmlns:p14="http://schemas.microsoft.com/office/powerpoint/2010/main" val="2195894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9816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ISO/IEC 27001 &amp; 27002 Standards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36</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846330ED-EFD8-4026-83B2-78B84094833B}"/>
              </a:ext>
            </a:extLst>
          </p:cNvPr>
          <p:cNvSpPr txBox="1">
            <a:spLocks/>
          </p:cNvSpPr>
          <p:nvPr/>
        </p:nvSpPr>
        <p:spPr>
          <a:xfrm>
            <a:off x="1274837" y="1596737"/>
            <a:ext cx="8834511" cy="348729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These standards allow the company to take the following steps:</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Choose the right controls over the information security processes for the organizations that are defined in the recommendations </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Implement the already accepted controls that have already been used and proven in different industries for IT controls </a:t>
            </a:r>
          </a:p>
          <a:p>
            <a:pPr marL="630238"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Develop new information security controls that are in compliance with the set criteria in the ISO standards and also suit the requirements of the organization</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61290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9816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ISO/IEC 27001 &amp; 27002 Standards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37</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846330ED-EFD8-4026-83B2-78B84094833B}"/>
              </a:ext>
            </a:extLst>
          </p:cNvPr>
          <p:cNvSpPr txBox="1">
            <a:spLocks/>
          </p:cNvSpPr>
          <p:nvPr/>
        </p:nvSpPr>
        <p:spPr>
          <a:xfrm>
            <a:off x="1164387" y="1532178"/>
            <a:ext cx="9727170" cy="455548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These standards are constantly revised in the changed environment of the security threat and security risk profiles. So, always have a look at the revised versions of the standards.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ISO also provides certificates to the organizations that fully adopt these standards and implement them in accordance with the set criteria. The organization also audits the implementation of the standards on a regular basis. ISO certification requires charges even to access the detailed requirements. </a:t>
            </a:r>
            <a:endParaRPr lang="en-US"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There are four modules based on fixed prices, which will allow the IT organizations to achieve the certification of the ISO information security control standards. ISO has also a wide range of their consultant companies that world all over the world and deal with the organizations that are interested in the implementation of information security control standards.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94300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9816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Information Security Forum ISF Standard</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38</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846330ED-EFD8-4026-83B2-78B84094833B}"/>
              </a:ext>
            </a:extLst>
          </p:cNvPr>
          <p:cNvSpPr txBox="1">
            <a:spLocks/>
          </p:cNvSpPr>
          <p:nvPr/>
        </p:nvSpPr>
        <p:spPr>
          <a:xfrm>
            <a:off x="1059749" y="1593890"/>
            <a:ext cx="10296110" cy="45554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Information Security Forum ISF </a:t>
            </a:r>
            <a:r>
              <a:rPr lang="en-US" sz="1800" dirty="0" smtClean="0">
                <a:latin typeface="Calibri" panose="020F0502020204030204" pitchFamily="34" charset="0"/>
                <a:ea typeface="Calibri" panose="020F0502020204030204" pitchFamily="34" charset="0"/>
                <a:cs typeface="Arial" panose="020B0604020202020204" pitchFamily="34" charset="0"/>
              </a:rPr>
              <a:t>is an IT governance organization that devises good practices for the organizations to deal with the risks associated to the information technology security. </a:t>
            </a:r>
            <a:r>
              <a:rPr lang="en-US" sz="1800" b="1" dirty="0" smtClean="0">
                <a:latin typeface="Calibri" panose="020F0502020204030204" pitchFamily="34" charset="0"/>
                <a:ea typeface="Calibri" panose="020F0502020204030204" pitchFamily="34" charset="0"/>
                <a:cs typeface="Arial" panose="020B0604020202020204" pitchFamily="34" charset="0"/>
              </a:rPr>
              <a:t>The main focus of this organization is to provide the industry with the risks of the existing as well as the emerging security threats. </a:t>
            </a:r>
          </a:p>
          <a:p>
            <a:pPr marL="0" indent="0" algn="just">
              <a:lnSpc>
                <a:spcPct val="150000"/>
              </a:lnSpc>
              <a:spcBef>
                <a:spcPts val="0"/>
              </a:spcBef>
              <a:spcAft>
                <a:spcPts val="1000"/>
              </a:spcAft>
              <a:buFont typeface="Arial" panose="020B0604020202020204" pitchFamily="34" charset="0"/>
              <a:buNone/>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major areas that the ISF good practices cover include the following:</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Risk associated with the Agile software development methodology </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Privacy of information and the intelligence about the emerging threats</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Security aspects of Industrial Control Systems (ICS)</a:t>
            </a:r>
          </a:p>
          <a:p>
            <a:pPr marL="630238"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Assessing and establishing the co-relationship between the operational risk and the information risk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46064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9816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prstClr val="black"/>
                </a:solidFill>
                <a:latin typeface="Agency FB" panose="020B0503020202020204" pitchFamily="34" charset="0"/>
                <a:cs typeface="Arial" panose="020B0604020202020204" pitchFamily="34" charset="0"/>
              </a:rPr>
              <a:t>Information Security Forum ISF Standard</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39</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846330ED-EFD8-4026-83B2-78B84094833B}"/>
              </a:ext>
            </a:extLst>
          </p:cNvPr>
          <p:cNvSpPr txBox="1">
            <a:spLocks/>
          </p:cNvSpPr>
          <p:nvPr/>
        </p:nvSpPr>
        <p:spPr>
          <a:xfrm>
            <a:off x="1073817" y="1507692"/>
            <a:ext cx="10461691" cy="45554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This is also an international set of good practice acceptable worldwide.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These standards help the organizations in:</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Helping the leaders and teams exploit new areas for improving productivity and efficiency while maintaining high-level of security against information risks </a:t>
            </a:r>
          </a:p>
          <a:p>
            <a:pPr marL="6302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Preparing the organizations to preempt the potential threats to reduce the risk through agility and preparedness </a:t>
            </a:r>
          </a:p>
          <a:p>
            <a:pPr marL="630238"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Identifying the ways to implement the security standards in efficient and effective manner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This set of good practice improves the efficiency, agility, and effectiveness of the security personnel and organization leaders by improving their alertness and innovative thinking. This is a business focused set of good practice.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11741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9816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492443"/>
          </a:xfrm>
          <a:prstGeom prst="rect">
            <a:avLst/>
          </a:prstGeom>
          <a:noFill/>
        </p:spPr>
        <p:txBody>
          <a:bodyPr wrap="square" rtlCol="0">
            <a:spAutoFit/>
          </a:bodyPr>
          <a:lstStyle/>
          <a:p>
            <a:pPr lvl="0" algn="ctr">
              <a:defRPr/>
            </a:pPr>
            <a:r>
              <a:rPr lang="en-US" sz="2600" b="1" dirty="0">
                <a:solidFill>
                  <a:prstClr val="black"/>
                </a:solidFill>
                <a:latin typeface="Agency FB" panose="020B0503020202020204" pitchFamily="34" charset="0"/>
                <a:cs typeface="Arial" panose="020B0604020202020204" pitchFamily="34" charset="0"/>
              </a:rPr>
              <a:t>Payment Card Industry Data Security Standard (PCI/DSS)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40</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846330ED-EFD8-4026-83B2-78B84094833B}"/>
              </a:ext>
            </a:extLst>
          </p:cNvPr>
          <p:cNvSpPr txBox="1">
            <a:spLocks/>
          </p:cNvSpPr>
          <p:nvPr/>
        </p:nvSpPr>
        <p:spPr>
          <a:xfrm>
            <a:off x="1164386" y="1814345"/>
            <a:ext cx="9083004" cy="34884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The PCI/DSS standard is focused to the personal information of the online shopper. </a:t>
            </a:r>
            <a:r>
              <a:rPr lang="en-US" sz="1800" dirty="0" smtClean="0">
                <a:latin typeface="Calibri" panose="020F0502020204030204" pitchFamily="34" charset="0"/>
                <a:ea typeface="Calibri" panose="020F0502020204030204" pitchFamily="34" charset="0"/>
                <a:cs typeface="Arial" panose="020B0604020202020204" pitchFamily="34" charset="0"/>
              </a:rPr>
              <a:t>This standard is developed by the PCI Security Standard Council. </a:t>
            </a:r>
            <a:r>
              <a:rPr lang="en-US" sz="1800" b="1" dirty="0" smtClean="0">
                <a:latin typeface="Calibri" panose="020F0502020204030204" pitchFamily="34" charset="0"/>
                <a:ea typeface="Calibri" panose="020F0502020204030204" pitchFamily="34" charset="0"/>
                <a:cs typeface="Arial" panose="020B0604020202020204" pitchFamily="34" charset="0"/>
              </a:rPr>
              <a:t>The standard was developed to safe guard the bank and card information of the card users </a:t>
            </a:r>
            <a:r>
              <a:rPr lang="en-US" sz="1800" dirty="0" smtClean="0">
                <a:latin typeface="Calibri" panose="020F0502020204030204" pitchFamily="34" charset="0"/>
                <a:ea typeface="Calibri" panose="020F0502020204030204" pitchFamily="34" charset="0"/>
                <a:cs typeface="Arial" panose="020B0604020202020204" pitchFamily="34" charset="0"/>
              </a:rPr>
              <a:t>who use their cards for online shopping.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This standard directly impacts the millions of the people across world. Security Standard Council helps the financial institutes and merchants to implement the standard guidelines devised by the council so that the card information of the people can be safeguarded easily.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17576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9816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492443"/>
          </a:xfrm>
          <a:prstGeom prst="rect">
            <a:avLst/>
          </a:prstGeom>
          <a:noFill/>
        </p:spPr>
        <p:txBody>
          <a:bodyPr wrap="square" rtlCol="0">
            <a:spAutoFit/>
          </a:bodyPr>
          <a:lstStyle/>
          <a:p>
            <a:pPr lvl="0" algn="ctr">
              <a:defRPr/>
            </a:pPr>
            <a:r>
              <a:rPr lang="en-US" sz="2600" b="1" dirty="0">
                <a:solidFill>
                  <a:prstClr val="black"/>
                </a:solidFill>
                <a:latin typeface="Agency FB" panose="020B0503020202020204" pitchFamily="34" charset="0"/>
                <a:cs typeface="Arial" panose="020B0604020202020204" pitchFamily="34" charset="0"/>
              </a:rPr>
              <a:t>Payment Card Industry Data Security Standard (PCI/DSS)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41</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846330ED-EFD8-4026-83B2-78B84094833B}"/>
              </a:ext>
            </a:extLst>
          </p:cNvPr>
          <p:cNvSpPr txBox="1">
            <a:spLocks/>
          </p:cNvSpPr>
          <p:nvPr/>
        </p:nvSpPr>
        <p:spPr>
          <a:xfrm>
            <a:off x="1285104" y="1449077"/>
            <a:ext cx="9695710" cy="45554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Font typeface="Arial" panose="020B0604020202020204" pitchFamily="34" charset="0"/>
              <a:buNone/>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council consists of the following financial organizations:</a:t>
            </a:r>
          </a:p>
          <a:p>
            <a:pPr marL="741363" indent="-342900" algn="just">
              <a:lnSpc>
                <a:spcPct val="100000"/>
              </a:lnSpc>
              <a:spcBef>
                <a:spcPts val="60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American Express </a:t>
            </a:r>
          </a:p>
          <a:p>
            <a:pPr marL="741363" indent="-342900" algn="just">
              <a:lnSpc>
                <a:spcPct val="100000"/>
              </a:lnSpc>
              <a:spcBef>
                <a:spcPts val="60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MasterCard </a:t>
            </a:r>
            <a:r>
              <a:rPr lang="en-US" sz="1800" dirty="0" err="1" smtClean="0">
                <a:latin typeface="Calibri" panose="020F0502020204030204" pitchFamily="34" charset="0"/>
                <a:ea typeface="Calibri" panose="020F0502020204030204" pitchFamily="34" charset="0"/>
                <a:cs typeface="Arial" panose="020B0604020202020204" pitchFamily="34" charset="0"/>
              </a:rPr>
              <a:t>Inc</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741363" indent="-342900" algn="just">
              <a:lnSpc>
                <a:spcPct val="100000"/>
              </a:lnSpc>
              <a:spcBef>
                <a:spcPts val="60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Visa </a:t>
            </a:r>
            <a:r>
              <a:rPr lang="en-US" sz="1800" dirty="0" err="1" smtClean="0">
                <a:latin typeface="Calibri" panose="020F0502020204030204" pitchFamily="34" charset="0"/>
                <a:ea typeface="Calibri" panose="020F0502020204030204" pitchFamily="34" charset="0"/>
                <a:cs typeface="Arial" panose="020B0604020202020204" pitchFamily="34" charset="0"/>
              </a:rPr>
              <a:t>Inc</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741363" indent="-342900" algn="just">
              <a:lnSpc>
                <a:spcPct val="100000"/>
              </a:lnSpc>
              <a:spcBef>
                <a:spcPts val="60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JCB International </a:t>
            </a:r>
          </a:p>
          <a:p>
            <a:pPr marL="741363" indent="-342900" algn="just">
              <a:lnSpc>
                <a:spcPct val="100000"/>
              </a:lnSpc>
              <a:spcBef>
                <a:spcPts val="60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Discover </a:t>
            </a:r>
            <a:r>
              <a:rPr lang="en-US" sz="1800" dirty="0" err="1" smtClean="0">
                <a:latin typeface="Calibri" panose="020F0502020204030204" pitchFamily="34" charset="0"/>
                <a:ea typeface="Calibri" panose="020F0502020204030204" pitchFamily="34" charset="0"/>
                <a:cs typeface="Arial" panose="020B0604020202020204" pitchFamily="34" charset="0"/>
              </a:rPr>
              <a:t>Inc</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marL="741363" indent="-342900" algn="just">
              <a:lnSpc>
                <a:spcPct val="100000"/>
              </a:lnSpc>
              <a:spcBef>
                <a:spcPts val="60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And others </a:t>
            </a:r>
          </a:p>
          <a:p>
            <a:pPr marL="0" indent="0" algn="just">
              <a:lnSpc>
                <a:spcPct val="100000"/>
              </a:lnSpc>
              <a:spcBef>
                <a:spcPts val="600"/>
              </a:spcBef>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PCI council focuses on the following organizations to help them safeguard the personal and financial information of the card users. </a:t>
            </a:r>
          </a:p>
          <a:p>
            <a:pPr marL="741363" indent="-342900" algn="just">
              <a:lnSpc>
                <a:spcPct val="100000"/>
              </a:lnSpc>
              <a:spcBef>
                <a:spcPts val="60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Point-of-sales (POS) manufacturers </a:t>
            </a:r>
          </a:p>
          <a:p>
            <a:pPr marL="741363" lvl="0" indent="-342900" algn="just">
              <a:lnSpc>
                <a:spcPct val="100000"/>
              </a:lnSpc>
              <a:spcBef>
                <a:spcPts val="60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Financial software developers </a:t>
            </a:r>
          </a:p>
          <a:p>
            <a:pPr marL="741363" marR="0" lvl="0" indent="-342900" algn="just">
              <a:lnSpc>
                <a:spcPct val="100000"/>
              </a:lnSpc>
              <a:spcBef>
                <a:spcPts val="60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Financial hardware developers </a:t>
            </a:r>
          </a:p>
          <a:p>
            <a:pPr marL="741363" marR="0" lvl="0" indent="-342900" algn="just">
              <a:lnSpc>
                <a:spcPct val="100000"/>
              </a:lnSpc>
              <a:spcBef>
                <a:spcPts val="60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Merchants of all sizes </a:t>
            </a:r>
          </a:p>
          <a:p>
            <a:pPr marL="741363" marR="0" lvl="0" indent="-342900" algn="just">
              <a:lnSpc>
                <a:spcPct val="100000"/>
              </a:lnSpc>
              <a:spcBef>
                <a:spcPts val="60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Financial </a:t>
            </a:r>
            <a:r>
              <a:rPr lang="en-US" sz="1800" dirty="0" smtClean="0">
                <a:latin typeface="Calibri" panose="020F0502020204030204" pitchFamily="34" charset="0"/>
                <a:ea typeface="Calibri" panose="020F0502020204030204" pitchFamily="34" charset="0"/>
                <a:cs typeface="Arial" panose="020B0604020202020204" pitchFamily="34" charset="0"/>
              </a:rPr>
              <a:t>institutes/banks</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60901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9816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492443"/>
          </a:xfrm>
          <a:prstGeom prst="rect">
            <a:avLst/>
          </a:prstGeom>
          <a:noFill/>
        </p:spPr>
        <p:txBody>
          <a:bodyPr wrap="square" rtlCol="0">
            <a:spAutoFit/>
          </a:bodyPr>
          <a:lstStyle/>
          <a:p>
            <a:pPr lvl="0" algn="ctr">
              <a:defRPr/>
            </a:pPr>
            <a:r>
              <a:rPr lang="en-US" sz="2600" b="1" dirty="0">
                <a:solidFill>
                  <a:prstClr val="black"/>
                </a:solidFill>
                <a:latin typeface="Agency FB" panose="020B0503020202020204" pitchFamily="34" charset="0"/>
                <a:cs typeface="Arial" panose="020B0604020202020204" pitchFamily="34" charset="0"/>
              </a:rPr>
              <a:t>Payment Card Industry Data Security Standard (PCI/DSS)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42</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Content Placeholder 3">
            <a:extLst>
              <a:ext uri="{FF2B5EF4-FFF2-40B4-BE49-F238E27FC236}">
                <a16:creationId xmlns:a16="http://schemas.microsoft.com/office/drawing/2014/main" id="{846330ED-EFD8-4026-83B2-78B84094833B}"/>
              </a:ext>
            </a:extLst>
          </p:cNvPr>
          <p:cNvSpPr txBox="1">
            <a:spLocks/>
          </p:cNvSpPr>
          <p:nvPr/>
        </p:nvSpPr>
        <p:spPr>
          <a:xfrm>
            <a:off x="1059750" y="1723295"/>
            <a:ext cx="9995112" cy="423437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main function </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of the council through its IT card security standards is to implement the card information security by:</a:t>
            </a:r>
          </a:p>
          <a:p>
            <a:pPr marL="741363"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Implementing security related technology, policy, and best practices to the existing and upcoming financial processes used at the merchant and financial institute ends</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marL="741363"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Helping hardware and software venders to implement the security features and capabilities in their products at the development level.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At present, almost all financial institutes, and merchants implement and follow the PCI/DSS guidelines and standards. </a:t>
            </a:r>
          </a:p>
          <a:p>
            <a:pPr marL="342900" indent="-342900" algn="just">
              <a:lnSpc>
                <a:spcPct val="150000"/>
              </a:lnSpc>
              <a:spcBef>
                <a:spcPts val="0"/>
              </a:spcBef>
              <a:buFont typeface="Times New Roman" panose="02020603050405020304" pitchFamily="18" charset="0"/>
              <a:buChar char="─"/>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0719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7079050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98164"/>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778158" cy="584775"/>
          </a:xfrm>
          <a:prstGeom prst="rect">
            <a:avLst/>
          </a:prstGeom>
          <a:noFill/>
        </p:spPr>
        <p:txBody>
          <a:bodyPr wrap="square" rtlCol="0">
            <a:spAutoFit/>
          </a:bodyPr>
          <a:lstStyle/>
          <a:p>
            <a:pPr lvl="0" algn="ctr">
              <a:defRPr/>
            </a:pPr>
            <a:r>
              <a:rPr lang="en-US" sz="3200" b="1" dirty="0">
                <a:solidFill>
                  <a:srgbClr val="FF0000"/>
                </a:solidFill>
                <a:latin typeface="Agency FB" panose="020B0503020202020204" pitchFamily="34" charset="0"/>
                <a:cs typeface="Arial" panose="020B0604020202020204" pitchFamily="34" charset="0"/>
              </a:rPr>
              <a:t>Appendix</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Cybersecurity </a:t>
            </a: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Fundamentals,  Dr. Redhwan M. A. </a:t>
            </a:r>
            <a:r>
              <a:rPr kumimoji="0" lang="en-US" sz="1400" b="1" i="1" u="none" strike="noStrike" kern="1200" cap="none" spc="0" normalizeH="0" baseline="0" noProof="0" dirty="0" err="1"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Saad</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44</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Rectangle 16"/>
          <p:cNvSpPr/>
          <p:nvPr/>
        </p:nvSpPr>
        <p:spPr>
          <a:xfrm>
            <a:off x="3772489" y="3162171"/>
            <a:ext cx="3912243" cy="47456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000" b="1" dirty="0" smtClean="0"/>
              <a:t>Appendix   </a:t>
            </a:r>
            <a:r>
              <a:rPr lang="ar-YE" sz="2000" b="1" dirty="0" smtClean="0"/>
              <a:t>الملحقات </a:t>
            </a:r>
            <a:endParaRPr lang="en-US" sz="2000" b="1" dirty="0"/>
          </a:p>
        </p:txBody>
      </p:sp>
    </p:spTree>
    <p:extLst>
      <p:ext uri="{BB962C8B-B14F-4D97-AF65-F5344CB8AC3E}">
        <p14:creationId xmlns:p14="http://schemas.microsoft.com/office/powerpoint/2010/main" val="2056568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387EA-F96A-4819-AA66-FBEFDA35E51C}"/>
              </a:ext>
            </a:extLst>
          </p:cNvPr>
          <p:cNvSpPr>
            <a:spLocks noGrp="1"/>
          </p:cNvSpPr>
          <p:nvPr>
            <p:ph type="title"/>
          </p:nvPr>
        </p:nvSpPr>
        <p:spPr>
          <a:xfrm>
            <a:off x="1066800" y="436098"/>
            <a:ext cx="10058400" cy="1294228"/>
          </a:xfrm>
        </p:spPr>
        <p:txBody>
          <a:bodyPr/>
          <a:lstStyle/>
          <a:p>
            <a:pPr algn="ctr"/>
            <a:r>
              <a:rPr lang="en-US" dirty="0">
                <a:solidFill>
                  <a:srgbClr val="FF0000"/>
                </a:solidFill>
              </a:rPr>
              <a:t>HTTP Protocol Websites </a:t>
            </a:r>
          </a:p>
        </p:txBody>
      </p:sp>
      <p:sp>
        <p:nvSpPr>
          <p:cNvPr id="4" name="Content Placeholder 3">
            <a:extLst>
              <a:ext uri="{FF2B5EF4-FFF2-40B4-BE49-F238E27FC236}">
                <a16:creationId xmlns:a16="http://schemas.microsoft.com/office/drawing/2014/main" id="{75DFAA2B-5AEA-4425-8CC7-8368B9233BD8}"/>
              </a:ext>
            </a:extLst>
          </p:cNvPr>
          <p:cNvSpPr>
            <a:spLocks noGrp="1"/>
          </p:cNvSpPr>
          <p:nvPr>
            <p:ph sz="half" idx="2"/>
          </p:nvPr>
        </p:nvSpPr>
        <p:spPr>
          <a:xfrm>
            <a:off x="1814732" y="1955409"/>
            <a:ext cx="8609428" cy="378442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ISS Server</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The latest version of </a:t>
            </a:r>
            <a:r>
              <a:rPr lang="en-US" sz="1800" b="1" dirty="0">
                <a:effectLst/>
                <a:latin typeface="Calibri" panose="020F0502020204030204" pitchFamily="34" charset="0"/>
                <a:ea typeface="Calibri" panose="020F0502020204030204" pitchFamily="34" charset="0"/>
                <a:cs typeface="Arial" panose="020B0604020202020204" pitchFamily="34" charset="0"/>
              </a:rPr>
              <a:t>Windows Internet Information Service </a:t>
            </a:r>
            <a:r>
              <a:rPr lang="en-US" sz="1800" dirty="0">
                <a:effectLst/>
                <a:latin typeface="Calibri" panose="020F0502020204030204" pitchFamily="34" charset="0"/>
                <a:ea typeface="Calibri" panose="020F0502020204030204" pitchFamily="34" charset="0"/>
                <a:cs typeface="Arial" panose="020B0604020202020204" pitchFamily="34" charset="0"/>
              </a:rPr>
              <a:t>(IIS) web server is v10. You need to purchase a digital security certificate commonly known as SSL certificate from the certificate authority and then install on your web server.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To install an SSL server on your website, take the following steps:</a:t>
            </a: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a:t>
            </a:r>
            <a:r>
              <a:rPr lang="en-US" sz="1800" b="1" dirty="0">
                <a:effectLst/>
                <a:latin typeface="Calibri" panose="020F0502020204030204" pitchFamily="34" charset="0"/>
                <a:ea typeface="Calibri" panose="020F0502020204030204" pitchFamily="34" charset="0"/>
                <a:cs typeface="Arial" panose="020B0604020202020204" pitchFamily="34" charset="0"/>
              </a:rPr>
              <a:t>Start</a:t>
            </a:r>
            <a:r>
              <a:rPr lang="en-US" sz="1800" dirty="0">
                <a:effectLst/>
                <a:latin typeface="Calibri" panose="020F0502020204030204" pitchFamily="34" charset="0"/>
                <a:ea typeface="Calibri" panose="020F0502020204030204" pitchFamily="34" charset="0"/>
                <a:cs typeface="Arial" panose="020B0604020202020204" pitchFamily="34" charset="0"/>
              </a:rPr>
              <a:t> menu, type </a:t>
            </a:r>
            <a:r>
              <a:rPr lang="en-US" sz="1800" b="1" dirty="0">
                <a:effectLst/>
                <a:latin typeface="Calibri" panose="020F0502020204030204" pitchFamily="34" charset="0"/>
                <a:ea typeface="Calibri" panose="020F0502020204030204" pitchFamily="34" charset="0"/>
                <a:cs typeface="Arial" panose="020B0604020202020204" pitchFamily="34" charset="0"/>
              </a:rPr>
              <a:t>IIS Manager</a:t>
            </a:r>
            <a:r>
              <a:rPr lang="en-US" sz="1800" dirty="0">
                <a:effectLst/>
                <a:latin typeface="Calibri" panose="020F0502020204030204" pitchFamily="34" charset="0"/>
                <a:ea typeface="Calibri" panose="020F0502020204030204" pitchFamily="34" charset="0"/>
                <a:cs typeface="Arial" panose="020B0604020202020204" pitchFamily="34" charset="0"/>
              </a:rPr>
              <a:t> in search bar, and open IIS manager. IIS Manager page appears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In the left pane connection tree, locate and click the domain name of the web server. The </a:t>
            </a:r>
            <a:r>
              <a:rPr lang="en-US" sz="1800" b="1" dirty="0">
                <a:effectLst/>
                <a:latin typeface="Calibri" panose="020F0502020204030204" pitchFamily="34" charset="0"/>
                <a:ea typeface="Calibri" panose="020F0502020204030204" pitchFamily="34" charset="0"/>
                <a:cs typeface="Arial" panose="020B0604020202020204" pitchFamily="34" charset="0"/>
              </a:rPr>
              <a:t>Server Home</a:t>
            </a:r>
            <a:r>
              <a:rPr lang="en-US" sz="1800" dirty="0">
                <a:effectLst/>
                <a:latin typeface="Calibri" panose="020F0502020204030204" pitchFamily="34" charset="0"/>
                <a:ea typeface="Calibri" panose="020F0502020204030204" pitchFamily="34" charset="0"/>
                <a:cs typeface="Arial" panose="020B0604020202020204" pitchFamily="34" charset="0"/>
              </a:rPr>
              <a:t> window appears as shown in the following figure.</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34B7E4EF-A1BD-40F4-AB7B-04F084DD991D}" type="slidenum">
              <a:rPr lang="en-US" smtClean="0"/>
              <a:t>45</a:t>
            </a:fld>
            <a:endParaRPr lang="en-US" dirty="0"/>
          </a:p>
        </p:txBody>
      </p:sp>
    </p:spTree>
    <p:extLst>
      <p:ext uri="{BB962C8B-B14F-4D97-AF65-F5344CB8AC3E}">
        <p14:creationId xmlns:p14="http://schemas.microsoft.com/office/powerpoint/2010/main" val="208125248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387EA-F96A-4819-AA66-FBEFDA35E51C}"/>
              </a:ext>
            </a:extLst>
          </p:cNvPr>
          <p:cNvSpPr>
            <a:spLocks noGrp="1"/>
          </p:cNvSpPr>
          <p:nvPr>
            <p:ph type="title"/>
          </p:nvPr>
        </p:nvSpPr>
        <p:spPr>
          <a:xfrm>
            <a:off x="1066800" y="436098"/>
            <a:ext cx="10058400" cy="1294228"/>
          </a:xfrm>
        </p:spPr>
        <p:txBody>
          <a:bodyPr/>
          <a:lstStyle/>
          <a:p>
            <a:pPr algn="ctr"/>
            <a:r>
              <a:rPr lang="en-US" dirty="0">
                <a:solidFill>
                  <a:srgbClr val="FF0000"/>
                </a:solidFill>
              </a:rPr>
              <a:t>HTTP Protocol Websites </a:t>
            </a:r>
          </a:p>
        </p:txBody>
      </p:sp>
      <p:sp>
        <p:nvSpPr>
          <p:cNvPr id="4" name="Content Placeholder 3">
            <a:extLst>
              <a:ext uri="{FF2B5EF4-FFF2-40B4-BE49-F238E27FC236}">
                <a16:creationId xmlns:a16="http://schemas.microsoft.com/office/drawing/2014/main" id="{75DFAA2B-5AEA-4425-8CC7-8368B9233BD8}"/>
              </a:ext>
            </a:extLst>
          </p:cNvPr>
          <p:cNvSpPr>
            <a:spLocks noGrp="1"/>
          </p:cNvSpPr>
          <p:nvPr>
            <p:ph sz="half" idx="2"/>
          </p:nvPr>
        </p:nvSpPr>
        <p:spPr>
          <a:xfrm>
            <a:off x="1758462" y="1955409"/>
            <a:ext cx="8693833" cy="378442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ISS Server</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6" name="Picture 5" descr="IIS 10 Create CSR">
            <a:extLst>
              <a:ext uri="{FF2B5EF4-FFF2-40B4-BE49-F238E27FC236}">
                <a16:creationId xmlns:a16="http://schemas.microsoft.com/office/drawing/2014/main" id="{BF090D4B-2696-4DC9-936E-AE7661A68020}"/>
              </a:ext>
            </a:extLst>
          </p:cNvPr>
          <p:cNvPicPr/>
          <p:nvPr/>
        </p:nvPicPr>
        <p:blipFill>
          <a:blip r:embed="rId2" cstate="print"/>
          <a:srcRect/>
          <a:stretch>
            <a:fillRect/>
          </a:stretch>
        </p:blipFill>
        <p:spPr bwMode="auto">
          <a:xfrm>
            <a:off x="1758462" y="2652460"/>
            <a:ext cx="8693832" cy="3769442"/>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46</a:t>
            </a:fld>
            <a:endParaRPr lang="en-US" dirty="0"/>
          </a:p>
        </p:txBody>
      </p:sp>
    </p:spTree>
    <p:extLst>
      <p:ext uri="{BB962C8B-B14F-4D97-AF65-F5344CB8AC3E}">
        <p14:creationId xmlns:p14="http://schemas.microsoft.com/office/powerpoint/2010/main" val="10825622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387EA-F96A-4819-AA66-FBEFDA35E51C}"/>
              </a:ext>
            </a:extLst>
          </p:cNvPr>
          <p:cNvSpPr>
            <a:spLocks noGrp="1"/>
          </p:cNvSpPr>
          <p:nvPr>
            <p:ph type="title"/>
          </p:nvPr>
        </p:nvSpPr>
        <p:spPr>
          <a:xfrm>
            <a:off x="1066800" y="436098"/>
            <a:ext cx="10058400" cy="1294228"/>
          </a:xfrm>
        </p:spPr>
        <p:txBody>
          <a:bodyPr/>
          <a:lstStyle/>
          <a:p>
            <a:pPr algn="ctr"/>
            <a:r>
              <a:rPr lang="en-US" dirty="0">
                <a:solidFill>
                  <a:srgbClr val="FF0000"/>
                </a:solidFill>
              </a:rPr>
              <a:t>HTTP Protocol Websites </a:t>
            </a:r>
          </a:p>
        </p:txBody>
      </p:sp>
      <p:sp>
        <p:nvSpPr>
          <p:cNvPr id="4" name="Content Placeholder 3">
            <a:extLst>
              <a:ext uri="{FF2B5EF4-FFF2-40B4-BE49-F238E27FC236}">
                <a16:creationId xmlns:a16="http://schemas.microsoft.com/office/drawing/2014/main" id="{75DFAA2B-5AEA-4425-8CC7-8368B9233BD8}"/>
              </a:ext>
            </a:extLst>
          </p:cNvPr>
          <p:cNvSpPr>
            <a:spLocks noGrp="1"/>
          </p:cNvSpPr>
          <p:nvPr>
            <p:ph sz="half" idx="2"/>
          </p:nvPr>
        </p:nvSpPr>
        <p:spPr>
          <a:xfrm>
            <a:off x="1758462" y="1955409"/>
            <a:ext cx="8693833" cy="378442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ISS Server</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Double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Server Certificates</a:t>
            </a:r>
            <a:r>
              <a:rPr lang="en-US" sz="1800" dirty="0">
                <a:effectLst/>
                <a:latin typeface="Calibri" panose="020F0502020204030204" pitchFamily="34" charset="0"/>
                <a:ea typeface="Calibri" panose="020F0502020204030204" pitchFamily="34" charset="0"/>
                <a:cs typeface="Arial" panose="020B0604020202020204" pitchFamily="34" charset="0"/>
              </a:rPr>
              <a:t> icon. The server certificate page with existing list of certificates appears.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On the right-pane,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Create Certificate Request…</a:t>
            </a:r>
            <a:r>
              <a:rPr lang="en-US" sz="1800" dirty="0">
                <a:effectLst/>
                <a:latin typeface="Calibri" panose="020F0502020204030204" pitchFamily="34" charset="0"/>
                <a:ea typeface="Calibri" panose="020F0502020204030204" pitchFamily="34" charset="0"/>
                <a:cs typeface="Arial" panose="020B0604020202020204" pitchFamily="34" charset="0"/>
              </a:rPr>
              <a:t> link. The Request Certificate wizard with the distinguished name properties appears.</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Provide the detailed information about your website, company, organizations detailed physical address and other information required as shown in the following figure.</a:t>
            </a:r>
          </a:p>
          <a:p>
            <a:pPr marL="0" marR="0" lvl="0" indent="0" algn="ctr">
              <a:lnSpc>
                <a:spcPct val="150000"/>
              </a:lnSpc>
              <a:spcBef>
                <a:spcPts val="0"/>
              </a:spcBef>
              <a:spcAft>
                <a:spcPts val="1000"/>
              </a:spcAft>
              <a:buNone/>
            </a:pPr>
            <a:r>
              <a:rPr lang="en-US" dirty="0">
                <a:latin typeface="Calibri" panose="020F0502020204030204" pitchFamily="34" charset="0"/>
                <a:ea typeface="Calibri" panose="020F0502020204030204" pitchFamily="34" charset="0"/>
                <a:cs typeface="Arial" panose="020B0604020202020204" pitchFamily="34" charset="0"/>
              </a:rPr>
              <a:t>(Image on the next slide)</a:t>
            </a:r>
            <a:r>
              <a:rPr lang="en-US" sz="1800" dirty="0">
                <a:effectLst/>
                <a:latin typeface="Calibri" panose="020F0502020204030204" pitchFamily="34" charset="0"/>
                <a:ea typeface="Calibri" panose="020F0502020204030204" pitchFamily="34" charset="0"/>
                <a:cs typeface="Arial" panose="020B0604020202020204" pitchFamily="34" charset="0"/>
              </a:rPr>
              <a:t> </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34B7E4EF-A1BD-40F4-AB7B-04F084DD991D}" type="slidenum">
              <a:rPr lang="en-US" smtClean="0"/>
              <a:t>47</a:t>
            </a:fld>
            <a:endParaRPr lang="en-US" dirty="0"/>
          </a:p>
        </p:txBody>
      </p:sp>
    </p:spTree>
    <p:extLst>
      <p:ext uri="{BB962C8B-B14F-4D97-AF65-F5344CB8AC3E}">
        <p14:creationId xmlns:p14="http://schemas.microsoft.com/office/powerpoint/2010/main" val="237169219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387EA-F96A-4819-AA66-FBEFDA35E51C}"/>
              </a:ext>
            </a:extLst>
          </p:cNvPr>
          <p:cNvSpPr>
            <a:spLocks noGrp="1"/>
          </p:cNvSpPr>
          <p:nvPr>
            <p:ph type="title"/>
          </p:nvPr>
        </p:nvSpPr>
        <p:spPr>
          <a:xfrm>
            <a:off x="1066800" y="436098"/>
            <a:ext cx="10058400" cy="1294228"/>
          </a:xfrm>
        </p:spPr>
        <p:txBody>
          <a:bodyPr/>
          <a:lstStyle/>
          <a:p>
            <a:pPr algn="ctr"/>
            <a:r>
              <a:rPr lang="en-US" dirty="0">
                <a:solidFill>
                  <a:srgbClr val="FF0000"/>
                </a:solidFill>
              </a:rPr>
              <a:t>HTTP Protocol Websites </a:t>
            </a:r>
          </a:p>
        </p:txBody>
      </p:sp>
      <p:sp>
        <p:nvSpPr>
          <p:cNvPr id="4" name="Content Placeholder 3">
            <a:extLst>
              <a:ext uri="{FF2B5EF4-FFF2-40B4-BE49-F238E27FC236}">
                <a16:creationId xmlns:a16="http://schemas.microsoft.com/office/drawing/2014/main" id="{75DFAA2B-5AEA-4425-8CC7-8368B9233BD8}"/>
              </a:ext>
            </a:extLst>
          </p:cNvPr>
          <p:cNvSpPr>
            <a:spLocks noGrp="1"/>
          </p:cNvSpPr>
          <p:nvPr>
            <p:ph sz="half" idx="2"/>
          </p:nvPr>
        </p:nvSpPr>
        <p:spPr>
          <a:xfrm>
            <a:off x="1758462" y="1730327"/>
            <a:ext cx="8693833" cy="4009504"/>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ISS Server</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Next</a:t>
            </a:r>
            <a:r>
              <a:rPr lang="en-US" sz="1800" dirty="0">
                <a:effectLst/>
                <a:latin typeface="Calibri" panose="020F0502020204030204" pitchFamily="34" charset="0"/>
                <a:ea typeface="Calibri" panose="020F0502020204030204" pitchFamily="34" charset="0"/>
                <a:cs typeface="Arial" panose="020B0604020202020204" pitchFamily="34" charset="0"/>
              </a:rPr>
              <a:t> button, when the required fields are filled with the valid information. The </a:t>
            </a:r>
            <a:r>
              <a:rPr lang="en-US" sz="1800" b="1" dirty="0">
                <a:effectLst/>
                <a:latin typeface="Calibri" panose="020F0502020204030204" pitchFamily="34" charset="0"/>
                <a:ea typeface="Calibri" panose="020F0502020204030204" pitchFamily="34" charset="0"/>
                <a:cs typeface="Arial" panose="020B0604020202020204" pitchFamily="34" charset="0"/>
              </a:rPr>
              <a:t>Cryptographic Service Provider Properties</a:t>
            </a:r>
            <a:r>
              <a:rPr lang="en-US" sz="1800" dirty="0">
                <a:effectLst/>
                <a:latin typeface="Calibri" panose="020F0502020204030204" pitchFamily="34" charset="0"/>
                <a:ea typeface="Calibri" panose="020F0502020204030204" pitchFamily="34" charset="0"/>
                <a:cs typeface="Arial" panose="020B0604020202020204" pitchFamily="34" charset="0"/>
              </a:rPr>
              <a:t> page appears. </a:t>
            </a:r>
          </a:p>
        </p:txBody>
      </p:sp>
      <p:pic>
        <p:nvPicPr>
          <p:cNvPr id="5" name="Picture 4" descr="IIS 10 Add CSR Details">
            <a:extLst>
              <a:ext uri="{FF2B5EF4-FFF2-40B4-BE49-F238E27FC236}">
                <a16:creationId xmlns:a16="http://schemas.microsoft.com/office/drawing/2014/main" id="{7DD88FBB-9C14-4D94-A4A7-713AEF5D2818}"/>
              </a:ext>
            </a:extLst>
          </p:cNvPr>
          <p:cNvPicPr/>
          <p:nvPr/>
        </p:nvPicPr>
        <p:blipFill>
          <a:blip r:embed="rId2" cstate="print"/>
          <a:srcRect/>
          <a:stretch>
            <a:fillRect/>
          </a:stretch>
        </p:blipFill>
        <p:spPr bwMode="auto">
          <a:xfrm>
            <a:off x="2433711" y="2447883"/>
            <a:ext cx="7343334" cy="2799472"/>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48</a:t>
            </a:fld>
            <a:endParaRPr lang="en-US" dirty="0"/>
          </a:p>
        </p:txBody>
      </p:sp>
    </p:spTree>
    <p:extLst>
      <p:ext uri="{BB962C8B-B14F-4D97-AF65-F5344CB8AC3E}">
        <p14:creationId xmlns:p14="http://schemas.microsoft.com/office/powerpoint/2010/main" val="248622638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387EA-F96A-4819-AA66-FBEFDA35E51C}"/>
              </a:ext>
            </a:extLst>
          </p:cNvPr>
          <p:cNvSpPr>
            <a:spLocks noGrp="1"/>
          </p:cNvSpPr>
          <p:nvPr>
            <p:ph type="title"/>
          </p:nvPr>
        </p:nvSpPr>
        <p:spPr>
          <a:xfrm>
            <a:off x="1066800" y="436098"/>
            <a:ext cx="10058400" cy="1294228"/>
          </a:xfrm>
        </p:spPr>
        <p:txBody>
          <a:bodyPr/>
          <a:lstStyle/>
          <a:p>
            <a:pPr algn="ctr"/>
            <a:r>
              <a:rPr lang="en-US" dirty="0">
                <a:solidFill>
                  <a:srgbClr val="FF0000"/>
                </a:solidFill>
              </a:rPr>
              <a:t>HTTP Protocol Websites </a:t>
            </a:r>
          </a:p>
        </p:txBody>
      </p:sp>
      <p:sp>
        <p:nvSpPr>
          <p:cNvPr id="4" name="Content Placeholder 3">
            <a:extLst>
              <a:ext uri="{FF2B5EF4-FFF2-40B4-BE49-F238E27FC236}">
                <a16:creationId xmlns:a16="http://schemas.microsoft.com/office/drawing/2014/main" id="{75DFAA2B-5AEA-4425-8CC7-8368B9233BD8}"/>
              </a:ext>
            </a:extLst>
          </p:cNvPr>
          <p:cNvSpPr>
            <a:spLocks noGrp="1"/>
          </p:cNvSpPr>
          <p:nvPr>
            <p:ph sz="half" idx="2"/>
          </p:nvPr>
        </p:nvSpPr>
        <p:spPr>
          <a:xfrm>
            <a:off x="1758462" y="1730327"/>
            <a:ext cx="8693833" cy="4009504"/>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ISS Server</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Fill-up the name of the cryptographic service provider and the required SSL security bit length in the respective fields as shown below.</a:t>
            </a:r>
          </a:p>
          <a:p>
            <a:pPr marL="0" marR="0" lvl="0" indent="0" algn="just" rtl="0">
              <a:lnSpc>
                <a:spcPct val="150000"/>
              </a:lnSpc>
              <a:spcBef>
                <a:spcPts val="0"/>
              </a:spcBef>
              <a:spcAft>
                <a:spcPts val="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descr="IIS 10 Add CSR Details">
            <a:extLst>
              <a:ext uri="{FF2B5EF4-FFF2-40B4-BE49-F238E27FC236}">
                <a16:creationId xmlns:a16="http://schemas.microsoft.com/office/drawing/2014/main" id="{A97F43CD-9836-4A02-B8AC-D5C8A1C68435}"/>
              </a:ext>
            </a:extLst>
          </p:cNvPr>
          <p:cNvPicPr/>
          <p:nvPr/>
        </p:nvPicPr>
        <p:blipFill>
          <a:blip r:embed="rId2" cstate="print"/>
          <a:srcRect/>
          <a:stretch>
            <a:fillRect/>
          </a:stretch>
        </p:blipFill>
        <p:spPr bwMode="auto">
          <a:xfrm>
            <a:off x="2194560" y="3280018"/>
            <a:ext cx="7357403" cy="2937901"/>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49</a:t>
            </a:fld>
            <a:endParaRPr lang="en-US" dirty="0"/>
          </a:p>
        </p:txBody>
      </p:sp>
    </p:spTree>
    <p:extLst>
      <p:ext uri="{BB962C8B-B14F-4D97-AF65-F5344CB8AC3E}">
        <p14:creationId xmlns:p14="http://schemas.microsoft.com/office/powerpoint/2010/main" val="13946252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387EA-F96A-4819-AA66-FBEFDA35E51C}"/>
              </a:ext>
            </a:extLst>
          </p:cNvPr>
          <p:cNvSpPr>
            <a:spLocks noGrp="1"/>
          </p:cNvSpPr>
          <p:nvPr>
            <p:ph type="title"/>
          </p:nvPr>
        </p:nvSpPr>
        <p:spPr>
          <a:xfrm>
            <a:off x="1066800" y="436098"/>
            <a:ext cx="10058400" cy="1294228"/>
          </a:xfrm>
        </p:spPr>
        <p:txBody>
          <a:bodyPr/>
          <a:lstStyle/>
          <a:p>
            <a:pPr algn="ctr"/>
            <a:r>
              <a:rPr lang="en-US" dirty="0">
                <a:solidFill>
                  <a:srgbClr val="FF0000"/>
                </a:solidFill>
              </a:rPr>
              <a:t>HTTP Protocol Websites </a:t>
            </a:r>
          </a:p>
        </p:txBody>
      </p:sp>
      <p:sp>
        <p:nvSpPr>
          <p:cNvPr id="4" name="Content Placeholder 3">
            <a:extLst>
              <a:ext uri="{FF2B5EF4-FFF2-40B4-BE49-F238E27FC236}">
                <a16:creationId xmlns:a16="http://schemas.microsoft.com/office/drawing/2014/main" id="{75DFAA2B-5AEA-4425-8CC7-8368B9233BD8}"/>
              </a:ext>
            </a:extLst>
          </p:cNvPr>
          <p:cNvSpPr>
            <a:spLocks noGrp="1"/>
          </p:cNvSpPr>
          <p:nvPr>
            <p:ph sz="half" idx="2"/>
          </p:nvPr>
        </p:nvSpPr>
        <p:spPr>
          <a:xfrm>
            <a:off x="1758462" y="1730327"/>
            <a:ext cx="8693833" cy="4009504"/>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ISS Server</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Next</a:t>
            </a:r>
            <a:r>
              <a:rPr lang="en-US" sz="1800" dirty="0">
                <a:effectLst/>
                <a:latin typeface="Calibri" panose="020F0502020204030204" pitchFamily="34" charset="0"/>
                <a:ea typeface="Calibri" panose="020F0502020204030204" pitchFamily="34" charset="0"/>
                <a:cs typeface="Arial" panose="020B0604020202020204" pitchFamily="34" charset="0"/>
              </a:rPr>
              <a:t> button. The </a:t>
            </a:r>
            <a:r>
              <a:rPr lang="en-US" sz="1800" b="1" dirty="0">
                <a:effectLst/>
                <a:latin typeface="Calibri" panose="020F0502020204030204" pitchFamily="34" charset="0"/>
                <a:ea typeface="Calibri" panose="020F0502020204030204" pitchFamily="34" charset="0"/>
                <a:cs typeface="Arial" panose="020B0604020202020204" pitchFamily="34" charset="0"/>
              </a:rPr>
              <a:t>File Name</a:t>
            </a:r>
            <a:r>
              <a:rPr lang="en-US" sz="1800" dirty="0">
                <a:effectLst/>
                <a:latin typeface="Calibri" panose="020F0502020204030204" pitchFamily="34" charset="0"/>
                <a:ea typeface="Calibri" panose="020F0502020204030204" pitchFamily="34" charset="0"/>
                <a:cs typeface="Arial" panose="020B0604020202020204" pitchFamily="34" charset="0"/>
              </a:rPr>
              <a:t> page appears.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Choose the file name and location where you want to save that CSR file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Finish</a:t>
            </a:r>
            <a:r>
              <a:rPr lang="en-US" sz="1800" dirty="0">
                <a:effectLst/>
                <a:latin typeface="Calibri" panose="020F0502020204030204" pitchFamily="34" charset="0"/>
                <a:ea typeface="Calibri" panose="020F0502020204030204" pitchFamily="34" charset="0"/>
                <a:cs typeface="Arial" panose="020B0604020202020204" pitchFamily="34" charset="0"/>
              </a:rPr>
              <a:t> button. The CSR file will be created at the desired location.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Open the CSR file and copy the entire text file and use the copied text to place order to the certificate authority (CA) website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After some verifications, the CA will send you SSL Security Certificate through email</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Save the SSL Security Certificate on your computer</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Go to the </a:t>
            </a:r>
            <a:r>
              <a:rPr lang="en-US" sz="1800" b="1" dirty="0">
                <a:effectLst/>
                <a:latin typeface="Calibri" panose="020F0502020204030204" pitchFamily="34" charset="0"/>
                <a:ea typeface="Calibri" panose="020F0502020204030204" pitchFamily="34" charset="0"/>
                <a:cs typeface="Arial" panose="020B0604020202020204" pitchFamily="34" charset="0"/>
              </a:rPr>
              <a:t>Server Certificates</a:t>
            </a:r>
            <a:r>
              <a:rPr lang="en-US" sz="1800" dirty="0">
                <a:effectLst/>
                <a:latin typeface="Calibri" panose="020F0502020204030204" pitchFamily="34" charset="0"/>
                <a:ea typeface="Calibri" panose="020F0502020204030204" pitchFamily="34" charset="0"/>
                <a:cs typeface="Arial" panose="020B0604020202020204" pitchFamily="34" charset="0"/>
              </a:rPr>
              <a:t> page again. </a:t>
            </a:r>
          </a:p>
        </p:txBody>
      </p:sp>
      <p:sp>
        <p:nvSpPr>
          <p:cNvPr id="3" name="Slide Number Placeholder 2"/>
          <p:cNvSpPr>
            <a:spLocks noGrp="1"/>
          </p:cNvSpPr>
          <p:nvPr>
            <p:ph type="sldNum" sz="quarter" idx="12"/>
          </p:nvPr>
        </p:nvSpPr>
        <p:spPr/>
        <p:txBody>
          <a:bodyPr/>
          <a:lstStyle/>
          <a:p>
            <a:fld id="{34B7E4EF-A1BD-40F4-AB7B-04F084DD991D}" type="slidenum">
              <a:rPr lang="en-US" smtClean="0"/>
              <a:t>50</a:t>
            </a:fld>
            <a:endParaRPr lang="en-US" dirty="0"/>
          </a:p>
        </p:txBody>
      </p:sp>
    </p:spTree>
    <p:extLst>
      <p:ext uri="{BB962C8B-B14F-4D97-AF65-F5344CB8AC3E}">
        <p14:creationId xmlns:p14="http://schemas.microsoft.com/office/powerpoint/2010/main" val="110596774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387EA-F96A-4819-AA66-FBEFDA35E51C}"/>
              </a:ext>
            </a:extLst>
          </p:cNvPr>
          <p:cNvSpPr>
            <a:spLocks noGrp="1"/>
          </p:cNvSpPr>
          <p:nvPr>
            <p:ph type="title"/>
          </p:nvPr>
        </p:nvSpPr>
        <p:spPr>
          <a:xfrm>
            <a:off x="1066800" y="436098"/>
            <a:ext cx="10058400" cy="1294228"/>
          </a:xfrm>
        </p:spPr>
        <p:txBody>
          <a:bodyPr/>
          <a:lstStyle/>
          <a:p>
            <a:pPr algn="ctr"/>
            <a:r>
              <a:rPr lang="en-US" dirty="0">
                <a:solidFill>
                  <a:srgbClr val="FF0000"/>
                </a:solidFill>
              </a:rPr>
              <a:t>HTTP Protocol Websites </a:t>
            </a:r>
          </a:p>
        </p:txBody>
      </p:sp>
      <p:sp>
        <p:nvSpPr>
          <p:cNvPr id="4" name="Content Placeholder 3">
            <a:extLst>
              <a:ext uri="{FF2B5EF4-FFF2-40B4-BE49-F238E27FC236}">
                <a16:creationId xmlns:a16="http://schemas.microsoft.com/office/drawing/2014/main" id="{75DFAA2B-5AEA-4425-8CC7-8368B9233BD8}"/>
              </a:ext>
            </a:extLst>
          </p:cNvPr>
          <p:cNvSpPr>
            <a:spLocks noGrp="1"/>
          </p:cNvSpPr>
          <p:nvPr>
            <p:ph sz="half" idx="2"/>
          </p:nvPr>
        </p:nvSpPr>
        <p:spPr>
          <a:xfrm>
            <a:off x="1758462" y="1730327"/>
            <a:ext cx="8693833" cy="4009504"/>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ISS Server</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Complete Certificate Request…</a:t>
            </a:r>
            <a:r>
              <a:rPr lang="en-US" sz="1800" dirty="0">
                <a:effectLst/>
                <a:latin typeface="Calibri" panose="020F0502020204030204" pitchFamily="34" charset="0"/>
                <a:ea typeface="Calibri" panose="020F0502020204030204" pitchFamily="34" charset="0"/>
                <a:cs typeface="Arial" panose="020B0604020202020204" pitchFamily="34" charset="0"/>
              </a:rPr>
              <a:t> link in the right-page (</a:t>
            </a:r>
            <a:r>
              <a:rPr lang="en-US" sz="1800" b="1" dirty="0">
                <a:effectLst/>
                <a:latin typeface="Calibri" panose="020F0502020204030204" pitchFamily="34" charset="0"/>
                <a:ea typeface="Calibri" panose="020F0502020204030204" pitchFamily="34" charset="0"/>
                <a:cs typeface="Arial" panose="020B0604020202020204" pitchFamily="34" charset="0"/>
              </a:rPr>
              <a:t>Action</a:t>
            </a:r>
            <a:r>
              <a:rPr lang="en-US" sz="1800" dirty="0">
                <a:effectLst/>
                <a:latin typeface="Calibri" panose="020F0502020204030204" pitchFamily="34" charset="0"/>
                <a:ea typeface="Calibri" panose="020F0502020204030204" pitchFamily="34" charset="0"/>
                <a:cs typeface="Arial" panose="020B0604020202020204" pitchFamily="34" charset="0"/>
              </a:rPr>
              <a:t>), as shown in the above snapshot image. The </a:t>
            </a:r>
            <a:r>
              <a:rPr lang="en-US" sz="1800" b="1" dirty="0">
                <a:effectLst/>
                <a:latin typeface="Calibri" panose="020F0502020204030204" pitchFamily="34" charset="0"/>
                <a:ea typeface="Calibri" panose="020F0502020204030204" pitchFamily="34" charset="0"/>
                <a:cs typeface="Arial" panose="020B0604020202020204" pitchFamily="34" charset="0"/>
              </a:rPr>
              <a:t>Specify Certificate Authority Response </a:t>
            </a:r>
            <a:r>
              <a:rPr lang="en-US" sz="1800" dirty="0">
                <a:effectLst/>
                <a:latin typeface="Calibri" panose="020F0502020204030204" pitchFamily="34" charset="0"/>
                <a:ea typeface="Calibri" panose="020F0502020204030204" pitchFamily="34" charset="0"/>
                <a:cs typeface="Arial" panose="020B0604020202020204" pitchFamily="34" charset="0"/>
              </a:rPr>
              <a:t>page appears.</a:t>
            </a:r>
          </a:p>
        </p:txBody>
      </p:sp>
      <p:pic>
        <p:nvPicPr>
          <p:cNvPr id="5" name="Picture 4">
            <a:extLst>
              <a:ext uri="{FF2B5EF4-FFF2-40B4-BE49-F238E27FC236}">
                <a16:creationId xmlns:a16="http://schemas.microsoft.com/office/drawing/2014/main" id="{BAFC08C7-C6EC-4A74-ACBA-FE4C1BAC2333}"/>
              </a:ext>
            </a:extLst>
          </p:cNvPr>
          <p:cNvPicPr/>
          <p:nvPr/>
        </p:nvPicPr>
        <p:blipFill>
          <a:blip r:embed="rId2" cstate="print"/>
          <a:srcRect/>
          <a:stretch>
            <a:fillRect/>
          </a:stretch>
        </p:blipFill>
        <p:spPr bwMode="auto">
          <a:xfrm>
            <a:off x="2250831" y="2419750"/>
            <a:ext cx="7056120" cy="2630658"/>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51</a:t>
            </a:fld>
            <a:endParaRPr lang="en-US" dirty="0"/>
          </a:p>
        </p:txBody>
      </p:sp>
    </p:spTree>
    <p:extLst>
      <p:ext uri="{BB962C8B-B14F-4D97-AF65-F5344CB8AC3E}">
        <p14:creationId xmlns:p14="http://schemas.microsoft.com/office/powerpoint/2010/main" val="214817884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387EA-F96A-4819-AA66-FBEFDA35E51C}"/>
              </a:ext>
            </a:extLst>
          </p:cNvPr>
          <p:cNvSpPr>
            <a:spLocks noGrp="1"/>
          </p:cNvSpPr>
          <p:nvPr>
            <p:ph type="title"/>
          </p:nvPr>
        </p:nvSpPr>
        <p:spPr>
          <a:xfrm>
            <a:off x="1066800" y="436098"/>
            <a:ext cx="10058400" cy="1294228"/>
          </a:xfrm>
        </p:spPr>
        <p:txBody>
          <a:bodyPr/>
          <a:lstStyle/>
          <a:p>
            <a:pPr algn="ctr"/>
            <a:r>
              <a:rPr lang="en-US" dirty="0">
                <a:solidFill>
                  <a:srgbClr val="FF0000"/>
                </a:solidFill>
              </a:rPr>
              <a:t>HTTP Protocol Websites </a:t>
            </a:r>
          </a:p>
        </p:txBody>
      </p:sp>
      <p:sp>
        <p:nvSpPr>
          <p:cNvPr id="4" name="Content Placeholder 3">
            <a:extLst>
              <a:ext uri="{FF2B5EF4-FFF2-40B4-BE49-F238E27FC236}">
                <a16:creationId xmlns:a16="http://schemas.microsoft.com/office/drawing/2014/main" id="{75DFAA2B-5AEA-4425-8CC7-8368B9233BD8}"/>
              </a:ext>
            </a:extLst>
          </p:cNvPr>
          <p:cNvSpPr>
            <a:spLocks noGrp="1"/>
          </p:cNvSpPr>
          <p:nvPr>
            <p:ph sz="half" idx="2"/>
          </p:nvPr>
        </p:nvSpPr>
        <p:spPr>
          <a:xfrm>
            <a:off x="1758462" y="1730327"/>
            <a:ext cx="8693833" cy="4009504"/>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ISS Server</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Enter the domain name of your website, select the hosting provider’s name, and locate the certificate file response received from the certificate authority (CA) as shown in the following figure.</a:t>
            </a:r>
          </a:p>
          <a:p>
            <a:pPr marL="0" marR="0" lvl="0" indent="0" algn="just" rtl="0">
              <a:lnSpc>
                <a:spcPct val="150000"/>
              </a:lnSpc>
              <a:spcBef>
                <a:spcPts val="0"/>
              </a:spcBef>
              <a:spcAft>
                <a:spcPts val="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descr="IIS 10 Install SSL Certificate">
            <a:extLst>
              <a:ext uri="{FF2B5EF4-FFF2-40B4-BE49-F238E27FC236}">
                <a16:creationId xmlns:a16="http://schemas.microsoft.com/office/drawing/2014/main" id="{914614AB-30D6-4A8B-898C-7EFF4A20F88A}"/>
              </a:ext>
            </a:extLst>
          </p:cNvPr>
          <p:cNvPicPr/>
          <p:nvPr/>
        </p:nvPicPr>
        <p:blipFill>
          <a:blip r:embed="rId2" cstate="print"/>
          <a:srcRect/>
          <a:stretch>
            <a:fillRect/>
          </a:stretch>
        </p:blipFill>
        <p:spPr bwMode="auto">
          <a:xfrm>
            <a:off x="2152357" y="3580912"/>
            <a:ext cx="7554351" cy="2840990"/>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52</a:t>
            </a:fld>
            <a:endParaRPr lang="en-US" dirty="0"/>
          </a:p>
        </p:txBody>
      </p:sp>
    </p:spTree>
    <p:extLst>
      <p:ext uri="{BB962C8B-B14F-4D97-AF65-F5344CB8AC3E}">
        <p14:creationId xmlns:p14="http://schemas.microsoft.com/office/powerpoint/2010/main" val="288677643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387EA-F96A-4819-AA66-FBEFDA35E51C}"/>
              </a:ext>
            </a:extLst>
          </p:cNvPr>
          <p:cNvSpPr>
            <a:spLocks noGrp="1"/>
          </p:cNvSpPr>
          <p:nvPr>
            <p:ph type="title"/>
          </p:nvPr>
        </p:nvSpPr>
        <p:spPr>
          <a:xfrm>
            <a:off x="1066800" y="436098"/>
            <a:ext cx="10058400" cy="1294228"/>
          </a:xfrm>
        </p:spPr>
        <p:txBody>
          <a:bodyPr/>
          <a:lstStyle/>
          <a:p>
            <a:pPr algn="ctr"/>
            <a:r>
              <a:rPr lang="en-US" dirty="0">
                <a:solidFill>
                  <a:srgbClr val="FF0000"/>
                </a:solidFill>
              </a:rPr>
              <a:t>HTTP Protocol Websites </a:t>
            </a:r>
          </a:p>
        </p:txBody>
      </p:sp>
      <p:sp>
        <p:nvSpPr>
          <p:cNvPr id="4" name="Content Placeholder 3">
            <a:extLst>
              <a:ext uri="{FF2B5EF4-FFF2-40B4-BE49-F238E27FC236}">
                <a16:creationId xmlns:a16="http://schemas.microsoft.com/office/drawing/2014/main" id="{75DFAA2B-5AEA-4425-8CC7-8368B9233BD8}"/>
              </a:ext>
            </a:extLst>
          </p:cNvPr>
          <p:cNvSpPr>
            <a:spLocks noGrp="1"/>
          </p:cNvSpPr>
          <p:nvPr>
            <p:ph sz="half" idx="2"/>
          </p:nvPr>
        </p:nvSpPr>
        <p:spPr>
          <a:xfrm>
            <a:off x="1758462" y="1730327"/>
            <a:ext cx="8693833" cy="4009504"/>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ISS Server</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OK button, once you are done with entering the required information. The SSL certificate is installed on your server successfully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Now, you need to assign the newly installed SSL to the desired website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On the </a:t>
            </a:r>
            <a:r>
              <a:rPr lang="en-US" sz="1800" b="1" dirty="0">
                <a:effectLst/>
                <a:latin typeface="Calibri" panose="020F0502020204030204" pitchFamily="34" charset="0"/>
                <a:ea typeface="Calibri" panose="020F0502020204030204" pitchFamily="34" charset="0"/>
                <a:cs typeface="Arial" panose="020B0604020202020204" pitchFamily="34" charset="0"/>
              </a:rPr>
              <a:t>Internet Information Service IIS Manager</a:t>
            </a:r>
            <a:r>
              <a:rPr lang="en-US" sz="1800" dirty="0">
                <a:effectLst/>
                <a:latin typeface="Calibri" panose="020F0502020204030204" pitchFamily="34" charset="0"/>
                <a:ea typeface="Calibri" panose="020F0502020204030204" pitchFamily="34" charset="0"/>
                <a:cs typeface="Arial" panose="020B0604020202020204" pitchFamily="34" charset="0"/>
              </a:rPr>
              <a:t> page, expand the </a:t>
            </a:r>
            <a:r>
              <a:rPr lang="en-US" sz="1800" b="1" dirty="0">
                <a:effectLst/>
                <a:latin typeface="Calibri" panose="020F0502020204030204" pitchFamily="34" charset="0"/>
                <a:ea typeface="Calibri" panose="020F0502020204030204" pitchFamily="34" charset="0"/>
                <a:cs typeface="Arial" panose="020B0604020202020204" pitchFamily="34" charset="0"/>
              </a:rPr>
              <a:t>Server (Domain) Administration</a:t>
            </a:r>
            <a:r>
              <a:rPr lang="en-US" sz="1800" dirty="0">
                <a:effectLst/>
                <a:latin typeface="Calibri" panose="020F0502020204030204" pitchFamily="34" charset="0"/>
                <a:ea typeface="Calibri" panose="020F0502020204030204" pitchFamily="34" charset="0"/>
                <a:cs typeface="Arial" panose="020B0604020202020204" pitchFamily="34" charset="0"/>
              </a:rPr>
              <a:t> page to locate the </a:t>
            </a:r>
            <a:r>
              <a:rPr lang="en-US" sz="1800" b="1" dirty="0">
                <a:effectLst/>
                <a:latin typeface="Calibri" panose="020F0502020204030204" pitchFamily="34" charset="0"/>
                <a:ea typeface="Calibri" panose="020F0502020204030204" pitchFamily="34" charset="0"/>
                <a:cs typeface="Arial" panose="020B0604020202020204" pitchFamily="34" charset="0"/>
              </a:rPr>
              <a:t>Sites</a:t>
            </a:r>
            <a:r>
              <a:rPr lang="en-US" sz="1800" dirty="0">
                <a:effectLst/>
                <a:latin typeface="Calibri" panose="020F0502020204030204" pitchFamily="34" charset="0"/>
                <a:ea typeface="Calibri" panose="020F0502020204030204" pitchFamily="34" charset="0"/>
                <a:cs typeface="Arial" panose="020B0604020202020204" pitchFamily="34" charset="0"/>
              </a:rPr>
              <a:t> option.</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Sites</a:t>
            </a:r>
            <a:r>
              <a:rPr lang="en-US" sz="1800" dirty="0">
                <a:effectLst/>
                <a:latin typeface="Calibri" panose="020F0502020204030204" pitchFamily="34" charset="0"/>
                <a:ea typeface="Calibri" panose="020F0502020204030204" pitchFamily="34" charset="0"/>
                <a:cs typeface="Arial" panose="020B0604020202020204" pitchFamily="34" charset="0"/>
              </a:rPr>
              <a:t> link in the left-page. The list of the existing websites appears</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desired website. In our example, it is </a:t>
            </a:r>
            <a:r>
              <a:rPr lang="en-US" sz="1800" b="1" dirty="0">
                <a:effectLst/>
                <a:latin typeface="Calibri" panose="020F0502020204030204" pitchFamily="34" charset="0"/>
                <a:ea typeface="Calibri" panose="020F0502020204030204" pitchFamily="34" charset="0"/>
                <a:cs typeface="Arial" panose="020B0604020202020204" pitchFamily="34" charset="0"/>
              </a:rPr>
              <a:t>Default Web Site</a:t>
            </a:r>
            <a:r>
              <a:rPr lang="en-US" sz="1800" dirty="0">
                <a:effectLst/>
                <a:latin typeface="Calibri" panose="020F0502020204030204" pitchFamily="34" charset="0"/>
                <a:ea typeface="Calibri" panose="020F0502020204030204" pitchFamily="34" charset="0"/>
                <a:cs typeface="Arial" panose="020B0604020202020204" pitchFamily="34" charset="0"/>
              </a:rPr>
              <a:t> option. The home page of the desired website appears as shown in the following image. </a:t>
            </a:r>
          </a:p>
        </p:txBody>
      </p:sp>
      <p:sp>
        <p:nvSpPr>
          <p:cNvPr id="3" name="Slide Number Placeholder 2"/>
          <p:cNvSpPr>
            <a:spLocks noGrp="1"/>
          </p:cNvSpPr>
          <p:nvPr>
            <p:ph type="sldNum" sz="quarter" idx="12"/>
          </p:nvPr>
        </p:nvSpPr>
        <p:spPr/>
        <p:txBody>
          <a:bodyPr/>
          <a:lstStyle/>
          <a:p>
            <a:fld id="{34B7E4EF-A1BD-40F4-AB7B-04F084DD991D}" type="slidenum">
              <a:rPr lang="en-US" smtClean="0"/>
              <a:t>53</a:t>
            </a:fld>
            <a:endParaRPr lang="en-US" dirty="0"/>
          </a:p>
        </p:txBody>
      </p:sp>
    </p:spTree>
    <p:extLst>
      <p:ext uri="{BB962C8B-B14F-4D97-AF65-F5344CB8AC3E}">
        <p14:creationId xmlns:p14="http://schemas.microsoft.com/office/powerpoint/2010/main" val="15190845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387EA-F96A-4819-AA66-FBEFDA35E51C}"/>
              </a:ext>
            </a:extLst>
          </p:cNvPr>
          <p:cNvSpPr>
            <a:spLocks noGrp="1"/>
          </p:cNvSpPr>
          <p:nvPr>
            <p:ph type="title"/>
          </p:nvPr>
        </p:nvSpPr>
        <p:spPr>
          <a:xfrm>
            <a:off x="1066800" y="436098"/>
            <a:ext cx="10058400" cy="1294228"/>
          </a:xfrm>
        </p:spPr>
        <p:txBody>
          <a:bodyPr/>
          <a:lstStyle/>
          <a:p>
            <a:pPr algn="ctr"/>
            <a:r>
              <a:rPr lang="en-US" dirty="0">
                <a:solidFill>
                  <a:srgbClr val="FF0000"/>
                </a:solidFill>
              </a:rPr>
              <a:t>HTTP Protocol Websites </a:t>
            </a:r>
          </a:p>
        </p:txBody>
      </p:sp>
      <p:sp>
        <p:nvSpPr>
          <p:cNvPr id="4" name="Content Placeholder 3">
            <a:extLst>
              <a:ext uri="{FF2B5EF4-FFF2-40B4-BE49-F238E27FC236}">
                <a16:creationId xmlns:a16="http://schemas.microsoft.com/office/drawing/2014/main" id="{75DFAA2B-5AEA-4425-8CC7-8368B9233BD8}"/>
              </a:ext>
            </a:extLst>
          </p:cNvPr>
          <p:cNvSpPr>
            <a:spLocks noGrp="1"/>
          </p:cNvSpPr>
          <p:nvPr>
            <p:ph sz="half" idx="2"/>
          </p:nvPr>
        </p:nvSpPr>
        <p:spPr>
          <a:xfrm>
            <a:off x="1758462" y="1730327"/>
            <a:ext cx="8693833" cy="4009504"/>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ISS Server</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p:txBody>
      </p:sp>
      <p:pic>
        <p:nvPicPr>
          <p:cNvPr id="5" name="Picture 4" descr="IIS 10 Assign SSL Certificate">
            <a:extLst>
              <a:ext uri="{FF2B5EF4-FFF2-40B4-BE49-F238E27FC236}">
                <a16:creationId xmlns:a16="http://schemas.microsoft.com/office/drawing/2014/main" id="{1A359719-C7E1-41AB-8BCE-A187DF713BE7}"/>
              </a:ext>
            </a:extLst>
          </p:cNvPr>
          <p:cNvPicPr/>
          <p:nvPr/>
        </p:nvPicPr>
        <p:blipFill>
          <a:blip r:embed="rId2" cstate="print"/>
          <a:srcRect/>
          <a:stretch>
            <a:fillRect/>
          </a:stretch>
        </p:blipFill>
        <p:spPr bwMode="auto">
          <a:xfrm>
            <a:off x="2067951" y="2311497"/>
            <a:ext cx="7047914" cy="3765745"/>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54</a:t>
            </a:fld>
            <a:endParaRPr lang="en-US" dirty="0"/>
          </a:p>
        </p:txBody>
      </p:sp>
    </p:spTree>
    <p:extLst>
      <p:ext uri="{BB962C8B-B14F-4D97-AF65-F5344CB8AC3E}">
        <p14:creationId xmlns:p14="http://schemas.microsoft.com/office/powerpoint/2010/main" val="169263149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387EA-F96A-4819-AA66-FBEFDA35E51C}"/>
              </a:ext>
            </a:extLst>
          </p:cNvPr>
          <p:cNvSpPr>
            <a:spLocks noGrp="1"/>
          </p:cNvSpPr>
          <p:nvPr>
            <p:ph type="title"/>
          </p:nvPr>
        </p:nvSpPr>
        <p:spPr>
          <a:xfrm>
            <a:off x="1066800" y="436098"/>
            <a:ext cx="10058400" cy="1294228"/>
          </a:xfrm>
        </p:spPr>
        <p:txBody>
          <a:bodyPr/>
          <a:lstStyle/>
          <a:p>
            <a:pPr algn="ctr"/>
            <a:r>
              <a:rPr lang="en-US" dirty="0">
                <a:solidFill>
                  <a:srgbClr val="FF0000"/>
                </a:solidFill>
              </a:rPr>
              <a:t>HTTP Protocol Websites </a:t>
            </a:r>
          </a:p>
        </p:txBody>
      </p:sp>
      <p:sp>
        <p:nvSpPr>
          <p:cNvPr id="4" name="Content Placeholder 3">
            <a:extLst>
              <a:ext uri="{FF2B5EF4-FFF2-40B4-BE49-F238E27FC236}">
                <a16:creationId xmlns:a16="http://schemas.microsoft.com/office/drawing/2014/main" id="{75DFAA2B-5AEA-4425-8CC7-8368B9233BD8}"/>
              </a:ext>
            </a:extLst>
          </p:cNvPr>
          <p:cNvSpPr>
            <a:spLocks noGrp="1"/>
          </p:cNvSpPr>
          <p:nvPr>
            <p:ph sz="half" idx="2"/>
          </p:nvPr>
        </p:nvSpPr>
        <p:spPr>
          <a:xfrm>
            <a:off x="1758462" y="1730327"/>
            <a:ext cx="8693833" cy="4009504"/>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ISS Server</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Bindings…</a:t>
            </a:r>
            <a:r>
              <a:rPr lang="en-US" sz="1800" dirty="0">
                <a:effectLst/>
                <a:latin typeface="Calibri" panose="020F0502020204030204" pitchFamily="34" charset="0"/>
                <a:ea typeface="Calibri" panose="020F0502020204030204" pitchFamily="34" charset="0"/>
                <a:cs typeface="Arial" panose="020B0604020202020204" pitchFamily="34" charset="0"/>
              </a:rPr>
              <a:t> under </a:t>
            </a:r>
            <a:r>
              <a:rPr lang="en-US" sz="1800" b="1" dirty="0">
                <a:effectLst/>
                <a:latin typeface="Calibri" panose="020F0502020204030204" pitchFamily="34" charset="0"/>
                <a:ea typeface="Calibri" panose="020F0502020204030204" pitchFamily="34" charset="0"/>
                <a:cs typeface="Arial" panose="020B0604020202020204" pitchFamily="34" charset="0"/>
              </a:rPr>
              <a:t>Edit Site</a:t>
            </a:r>
            <a:r>
              <a:rPr lang="en-US" sz="1800" dirty="0">
                <a:effectLst/>
                <a:latin typeface="Calibri" panose="020F0502020204030204" pitchFamily="34" charset="0"/>
                <a:ea typeface="Calibri" panose="020F0502020204030204" pitchFamily="34" charset="0"/>
                <a:cs typeface="Arial" panose="020B0604020202020204" pitchFamily="34" charset="0"/>
              </a:rPr>
              <a:t> option in the right-pane (</a:t>
            </a:r>
            <a:r>
              <a:rPr lang="en-US" sz="1800" b="1" dirty="0">
                <a:effectLst/>
                <a:latin typeface="Calibri" panose="020F0502020204030204" pitchFamily="34" charset="0"/>
                <a:ea typeface="Calibri" panose="020F0502020204030204" pitchFamily="34" charset="0"/>
                <a:cs typeface="Arial" panose="020B0604020202020204" pitchFamily="34" charset="0"/>
              </a:rPr>
              <a:t>Actions</a:t>
            </a:r>
            <a:r>
              <a:rPr lang="en-US" sz="1800" dirty="0">
                <a:effectLst/>
                <a:latin typeface="Calibri" panose="020F0502020204030204" pitchFamily="34" charset="0"/>
                <a:ea typeface="Calibri" panose="020F0502020204030204" pitchFamily="34" charset="0"/>
                <a:cs typeface="Arial" panose="020B0604020202020204" pitchFamily="34" charset="0"/>
              </a:rPr>
              <a:t>). The </a:t>
            </a:r>
            <a:r>
              <a:rPr lang="en-US" sz="1800" b="1" dirty="0">
                <a:effectLst/>
                <a:latin typeface="Calibri" panose="020F0502020204030204" pitchFamily="34" charset="0"/>
                <a:ea typeface="Calibri" panose="020F0502020204030204" pitchFamily="34" charset="0"/>
                <a:cs typeface="Arial" panose="020B0604020202020204" pitchFamily="34" charset="0"/>
              </a:rPr>
              <a:t>Site Bindings</a:t>
            </a:r>
            <a:r>
              <a:rPr lang="en-US" sz="1800" dirty="0">
                <a:effectLst/>
                <a:latin typeface="Calibri" panose="020F0502020204030204" pitchFamily="34" charset="0"/>
                <a:ea typeface="Calibri" panose="020F0502020204030204" pitchFamily="34" charset="0"/>
                <a:cs typeface="Arial" panose="020B0604020202020204" pitchFamily="34" charset="0"/>
              </a:rPr>
              <a:t> window appears</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Add… button.  The Add Site Binding window appears as shown in the following snapshot. </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6" name="Picture 5" descr="IIS 10 Assign SSL Certificate">
            <a:extLst>
              <a:ext uri="{FF2B5EF4-FFF2-40B4-BE49-F238E27FC236}">
                <a16:creationId xmlns:a16="http://schemas.microsoft.com/office/drawing/2014/main" id="{FA29B229-74E3-46FC-8C26-D29F5DC72090}"/>
              </a:ext>
            </a:extLst>
          </p:cNvPr>
          <p:cNvPicPr/>
          <p:nvPr/>
        </p:nvPicPr>
        <p:blipFill>
          <a:blip r:embed="rId2" cstate="print"/>
          <a:srcRect/>
          <a:stretch>
            <a:fillRect/>
          </a:stretch>
        </p:blipFill>
        <p:spPr bwMode="auto">
          <a:xfrm>
            <a:off x="2314135" y="4129501"/>
            <a:ext cx="7582486" cy="2151723"/>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55</a:t>
            </a:fld>
            <a:endParaRPr lang="en-US" dirty="0"/>
          </a:p>
        </p:txBody>
      </p:sp>
    </p:spTree>
    <p:extLst>
      <p:ext uri="{BB962C8B-B14F-4D97-AF65-F5344CB8AC3E}">
        <p14:creationId xmlns:p14="http://schemas.microsoft.com/office/powerpoint/2010/main" val="348289928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387EA-F96A-4819-AA66-FBEFDA35E51C}"/>
              </a:ext>
            </a:extLst>
          </p:cNvPr>
          <p:cNvSpPr>
            <a:spLocks noGrp="1"/>
          </p:cNvSpPr>
          <p:nvPr>
            <p:ph type="title"/>
          </p:nvPr>
        </p:nvSpPr>
        <p:spPr>
          <a:xfrm>
            <a:off x="1066800" y="436098"/>
            <a:ext cx="10058400" cy="1294228"/>
          </a:xfrm>
        </p:spPr>
        <p:txBody>
          <a:bodyPr/>
          <a:lstStyle/>
          <a:p>
            <a:pPr algn="ctr"/>
            <a:r>
              <a:rPr lang="en-US" dirty="0">
                <a:solidFill>
                  <a:srgbClr val="FF0000"/>
                </a:solidFill>
              </a:rPr>
              <a:t>HTTP Protocol Websites </a:t>
            </a:r>
          </a:p>
        </p:txBody>
      </p:sp>
      <p:sp>
        <p:nvSpPr>
          <p:cNvPr id="4" name="Content Placeholder 3">
            <a:extLst>
              <a:ext uri="{FF2B5EF4-FFF2-40B4-BE49-F238E27FC236}">
                <a16:creationId xmlns:a16="http://schemas.microsoft.com/office/drawing/2014/main" id="{75DFAA2B-5AEA-4425-8CC7-8368B9233BD8}"/>
              </a:ext>
            </a:extLst>
          </p:cNvPr>
          <p:cNvSpPr>
            <a:spLocks noGrp="1"/>
          </p:cNvSpPr>
          <p:nvPr>
            <p:ph sz="half" idx="2"/>
          </p:nvPr>
        </p:nvSpPr>
        <p:spPr>
          <a:xfrm>
            <a:off x="1758462" y="1730327"/>
            <a:ext cx="9144000" cy="4009504"/>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ISS Server</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Choose </a:t>
            </a:r>
            <a:r>
              <a:rPr lang="en-US" sz="1800" b="1" dirty="0">
                <a:effectLst/>
                <a:latin typeface="Calibri" panose="020F0502020204030204" pitchFamily="34" charset="0"/>
                <a:ea typeface="Calibri" panose="020F0502020204030204" pitchFamily="34" charset="0"/>
                <a:cs typeface="Arial" panose="020B0604020202020204" pitchFamily="34" charset="0"/>
              </a:rPr>
              <a:t>HTTPS</a:t>
            </a:r>
            <a:r>
              <a:rPr lang="en-US" sz="1800" dirty="0">
                <a:effectLst/>
                <a:latin typeface="Calibri" panose="020F0502020204030204" pitchFamily="34" charset="0"/>
                <a:ea typeface="Calibri" panose="020F0502020204030204" pitchFamily="34" charset="0"/>
                <a:cs typeface="Arial" panose="020B0604020202020204" pitchFamily="34" charset="0"/>
              </a:rPr>
              <a:t> in the type field, the </a:t>
            </a:r>
            <a:r>
              <a:rPr lang="en-US" sz="1800" b="1" dirty="0">
                <a:effectLst/>
                <a:latin typeface="Calibri" panose="020F0502020204030204" pitchFamily="34" charset="0"/>
                <a:ea typeface="Calibri" panose="020F0502020204030204" pitchFamily="34" charset="0"/>
                <a:cs typeface="Arial" panose="020B0604020202020204" pitchFamily="34" charset="0"/>
              </a:rPr>
              <a:t>All Assigned</a:t>
            </a:r>
            <a:r>
              <a:rPr lang="en-US" sz="1800" dirty="0">
                <a:effectLst/>
                <a:latin typeface="Calibri" panose="020F0502020204030204" pitchFamily="34" charset="0"/>
                <a:ea typeface="Calibri" panose="020F0502020204030204" pitchFamily="34" charset="0"/>
                <a:cs typeface="Arial" panose="020B0604020202020204" pitchFamily="34" charset="0"/>
              </a:rPr>
              <a:t> option in the IP address field, and </a:t>
            </a:r>
            <a:r>
              <a:rPr lang="en-US" sz="1800" b="1" dirty="0">
                <a:effectLst/>
                <a:latin typeface="Calibri" panose="020F0502020204030204" pitchFamily="34" charset="0"/>
                <a:ea typeface="Calibri" panose="020F0502020204030204" pitchFamily="34" charset="0"/>
                <a:cs typeface="Arial" panose="020B0604020202020204" pitchFamily="34" charset="0"/>
              </a:rPr>
              <a:t>443</a:t>
            </a:r>
            <a:r>
              <a:rPr lang="en-US" sz="1800" dirty="0">
                <a:effectLst/>
                <a:latin typeface="Calibri" panose="020F0502020204030204" pitchFamily="34" charset="0"/>
                <a:ea typeface="Calibri" panose="020F0502020204030204" pitchFamily="34" charset="0"/>
                <a:cs typeface="Arial" panose="020B0604020202020204" pitchFamily="34" charset="0"/>
              </a:rPr>
              <a:t> in the port field</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Select the domain name for which you want bind the SSL certificate in </a:t>
            </a:r>
            <a:r>
              <a:rPr lang="en-US" sz="1800" b="1" dirty="0">
                <a:effectLst/>
                <a:latin typeface="Calibri" panose="020F0502020204030204" pitchFamily="34" charset="0"/>
                <a:ea typeface="Calibri" panose="020F0502020204030204" pitchFamily="34" charset="0"/>
                <a:cs typeface="Arial" panose="020B0604020202020204" pitchFamily="34" charset="0"/>
              </a:rPr>
              <a:t>SSL Certificate</a:t>
            </a:r>
            <a:r>
              <a:rPr lang="en-US" sz="1800" dirty="0">
                <a:effectLst/>
                <a:latin typeface="Calibri" panose="020F0502020204030204" pitchFamily="34" charset="0"/>
                <a:ea typeface="Calibri" panose="020F0502020204030204" pitchFamily="34" charset="0"/>
                <a:cs typeface="Arial" panose="020B0604020202020204" pitchFamily="34" charset="0"/>
              </a:rPr>
              <a:t> field.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OK button, when done with the data entry. Your website has been bound with the SSL certificate and you are ready to go.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You can also install multiple SSL certificates on your server and bind them with the multiple domain names of the websites by repeating the same step by step process as mentioned above. </a:t>
            </a:r>
          </a:p>
        </p:txBody>
      </p:sp>
      <p:sp>
        <p:nvSpPr>
          <p:cNvPr id="3" name="Slide Number Placeholder 2"/>
          <p:cNvSpPr>
            <a:spLocks noGrp="1"/>
          </p:cNvSpPr>
          <p:nvPr>
            <p:ph type="sldNum" sz="quarter" idx="12"/>
          </p:nvPr>
        </p:nvSpPr>
        <p:spPr/>
        <p:txBody>
          <a:bodyPr/>
          <a:lstStyle/>
          <a:p>
            <a:fld id="{34B7E4EF-A1BD-40F4-AB7B-04F084DD991D}" type="slidenum">
              <a:rPr lang="en-US" smtClean="0"/>
              <a:t>56</a:t>
            </a:fld>
            <a:endParaRPr lang="en-US" dirty="0"/>
          </a:p>
        </p:txBody>
      </p:sp>
    </p:spTree>
    <p:extLst>
      <p:ext uri="{BB962C8B-B14F-4D97-AF65-F5344CB8AC3E}">
        <p14:creationId xmlns:p14="http://schemas.microsoft.com/office/powerpoint/2010/main" val="390117894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
      <a:dk1>
        <a:srgbClr val="000000"/>
      </a:dk1>
      <a:lt1>
        <a:srgbClr val="FFFFFF"/>
      </a:lt1>
      <a:dk2>
        <a:srgbClr val="41242D"/>
      </a:dk2>
      <a:lt2>
        <a:srgbClr val="E2E2E8"/>
      </a:lt2>
      <a:accent1>
        <a:srgbClr val="A5A27D"/>
      </a:accent1>
      <a:accent2>
        <a:srgbClr val="B79A7A"/>
      </a:accent2>
      <a:accent3>
        <a:srgbClr val="C2948F"/>
      </a:accent3>
      <a:accent4>
        <a:srgbClr val="BA7F91"/>
      </a:accent4>
      <a:accent5>
        <a:srgbClr val="C390B5"/>
      </a:accent5>
      <a:accent6>
        <a:srgbClr val="B17FBA"/>
      </a:accent6>
      <a:hlink>
        <a:srgbClr val="6D71B0"/>
      </a:hlink>
      <a:folHlink>
        <a:srgbClr val="7F7F7F"/>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Classic-Corporate_Teach a Course_04_Win32_MO - v4" id="{2AE1B83A-9721-4EF8-B275-2624D019C8C0}" vid="{8CDF83C5-BCF3-42CE-9DDC-151D6253CC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F5E4A76-0180-4CD0-B081-82F74A336136}">
  <ds:schemaRefs>
    <ds:schemaRef ds:uri="http://purl.org/dc/terms/"/>
    <ds:schemaRef ds:uri="http://schemas.openxmlformats.org/package/2006/metadata/core-properties"/>
    <ds:schemaRef ds:uri="16c05727-aa75-4e4a-9b5f-8a80a1165891"/>
    <ds:schemaRef ds:uri="http://schemas.microsoft.com/office/2006/documentManagement/types"/>
    <ds:schemaRef ds:uri="http://schemas.microsoft.com/office/infopath/2007/PartnerControls"/>
    <ds:schemaRef ds:uri="http://purl.org/dc/elements/1.1/"/>
    <ds:schemaRef ds:uri="http://schemas.microsoft.com/office/2006/metadata/properties"/>
    <ds:schemaRef ds:uri="71af3243-3dd4-4a8d-8c0d-dd76da1f02a5"/>
    <ds:schemaRef ds:uri="http://www.w3.org/XML/1998/namespace"/>
    <ds:schemaRef ds:uri="http://purl.org/dc/dcmitype/"/>
  </ds:schemaRefs>
</ds:datastoreItem>
</file>

<file path=customXml/itemProps2.xml><?xml version="1.0" encoding="utf-8"?>
<ds:datastoreItem xmlns:ds="http://schemas.openxmlformats.org/officeDocument/2006/customXml" ds:itemID="{DB96A612-58F4-4E9A-9665-3987CC3AC4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1243E30-12F4-4BE3-B27D-23AB115E9D1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{FAD49325-20AC-43BB-A7DB-5475C6E75DC1}tf89747358_win32</Template>
  <TotalTime>11406</TotalTime>
  <Words>5001</Words>
  <Application>Microsoft Office PowerPoint</Application>
  <PresentationFormat>Widescreen</PresentationFormat>
  <Paragraphs>616</Paragraphs>
  <Slides>56</Slides>
  <Notes>44</Notes>
  <HiddenSlides>0</HiddenSlides>
  <MMClips>0</MMClips>
  <ScaleCrop>false</ScaleCrop>
  <HeadingPairs>
    <vt:vector size="6" baseType="variant">
      <vt:variant>
        <vt:lpstr>Fonts Used</vt:lpstr>
      </vt:variant>
      <vt:variant>
        <vt:i4>12</vt:i4>
      </vt:variant>
      <vt:variant>
        <vt:lpstr>Theme</vt:lpstr>
      </vt:variant>
      <vt:variant>
        <vt:i4>4</vt:i4>
      </vt:variant>
      <vt:variant>
        <vt:lpstr>Slide Titles</vt:lpstr>
      </vt:variant>
      <vt:variant>
        <vt:i4>56</vt:i4>
      </vt:variant>
    </vt:vector>
  </HeadingPairs>
  <TitlesOfParts>
    <vt:vector size="72" baseType="lpstr">
      <vt:lpstr>Agency FB</vt:lpstr>
      <vt:lpstr>Andalus</vt:lpstr>
      <vt:lpstr>Arial</vt:lpstr>
      <vt:lpstr>Calibri</vt:lpstr>
      <vt:lpstr>Calibri Light</vt:lpstr>
      <vt:lpstr>Cambria</vt:lpstr>
      <vt:lpstr>Garamond</vt:lpstr>
      <vt:lpstr>Majalla UI</vt:lpstr>
      <vt:lpstr>Roboto Light</vt:lpstr>
      <vt:lpstr>Tajawal Medium</vt:lpstr>
      <vt:lpstr>Times New Roman</vt:lpstr>
      <vt:lpstr>Wingdings</vt:lpstr>
      <vt:lpstr>SavonVTI</vt:lpstr>
      <vt:lpstr>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HTTP Protocol Websites </vt:lpstr>
      <vt:lpstr>HTTP Protocol Websites </vt:lpstr>
      <vt:lpstr>HTTP Protocol Websites </vt:lpstr>
      <vt:lpstr>HTTP Protocol Websites </vt:lpstr>
      <vt:lpstr>HTTP Protocol Websites </vt:lpstr>
      <vt:lpstr>HTTP Protocol Websites </vt:lpstr>
      <vt:lpstr>HTTP Protocol Websites </vt:lpstr>
      <vt:lpstr>HTTP Protocol Websites </vt:lpstr>
      <vt:lpstr>HTTP Protocol Websites </vt:lpstr>
      <vt:lpstr>HTTP Protocol Websites </vt:lpstr>
      <vt:lpstr>HTTP Protocol Websites </vt:lpstr>
      <vt:lpstr>HTTP Protocol Websites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Cyber Security Fundamentals</dc:title>
  <dc:creator>Haier</dc:creator>
  <cp:lastModifiedBy>Dr. Redhwan</cp:lastModifiedBy>
  <cp:revision>988</cp:revision>
  <dcterms:created xsi:type="dcterms:W3CDTF">2020-09-29T10:23:33Z</dcterms:created>
  <dcterms:modified xsi:type="dcterms:W3CDTF">2023-11-26T00:04:15Z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