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2"/>
  </p:sldMasterIdLst>
  <p:notesMasterIdLst>
    <p:notesMasterId r:id="rId26"/>
  </p:notesMasterIdLst>
  <p:sldIdLst>
    <p:sldId id="1092" r:id="rId3"/>
    <p:sldId id="256" r:id="rId4"/>
    <p:sldId id="1100" r:id="rId5"/>
    <p:sldId id="1101" r:id="rId6"/>
    <p:sldId id="1103" r:id="rId7"/>
    <p:sldId id="1104" r:id="rId8"/>
    <p:sldId id="1105" r:id="rId9"/>
    <p:sldId id="1106" r:id="rId10"/>
    <p:sldId id="1107" r:id="rId11"/>
    <p:sldId id="1108" r:id="rId12"/>
    <p:sldId id="1109" r:id="rId13"/>
    <p:sldId id="1110" r:id="rId14"/>
    <p:sldId id="1111" r:id="rId15"/>
    <p:sldId id="1112" r:id="rId16"/>
    <p:sldId id="1113" r:id="rId17"/>
    <p:sldId id="1115" r:id="rId18"/>
    <p:sldId id="1116" r:id="rId19"/>
    <p:sldId id="1117" r:id="rId20"/>
    <p:sldId id="1118" r:id="rId21"/>
    <p:sldId id="1119" r:id="rId22"/>
    <p:sldId id="1120" r:id="rId23"/>
    <p:sldId id="1114" r:id="rId24"/>
    <p:sldId id="283" r:id="rId25"/>
  </p:sldIdLst>
  <p:sldSz cx="20104100" cy="11309350"/>
  <p:notesSz cx="11309350" cy="2010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716" y="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00956" cy="10074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405715" y="0"/>
            <a:ext cx="4900956" cy="10074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4363D-4C05-49D6-9067-C91F0F3B5AAC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73063" y="2514600"/>
            <a:ext cx="12055476" cy="6783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30578" y="9673900"/>
            <a:ext cx="9048194" cy="7918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9096639"/>
            <a:ext cx="4900956" cy="1007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405715" y="19096639"/>
            <a:ext cx="4900956" cy="1007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32F0B-255F-4B50-B595-6F56EBA43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7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3" y="2742996"/>
            <a:ext cx="15078075" cy="3045193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3" y="5940028"/>
            <a:ext cx="15078075" cy="609077"/>
          </a:xfrm>
        </p:spPr>
        <p:txBody>
          <a:bodyPr/>
          <a:lstStyle>
            <a:lvl1pPr marL="0" indent="0" algn="ctr">
              <a:buNone/>
              <a:defRPr sz="3958"/>
            </a:lvl1pPr>
            <a:lvl2pPr marL="753923" indent="0" algn="ctr">
              <a:buNone/>
              <a:defRPr sz="3298"/>
            </a:lvl2pPr>
            <a:lvl3pPr marL="1507846" indent="0" algn="ctr">
              <a:buNone/>
              <a:defRPr sz="2968"/>
            </a:lvl3pPr>
            <a:lvl4pPr marL="2261768" indent="0" algn="ctr">
              <a:buNone/>
              <a:defRPr sz="2638"/>
            </a:lvl4pPr>
            <a:lvl5pPr marL="3015691" indent="0" algn="ctr">
              <a:buNone/>
              <a:defRPr sz="2638"/>
            </a:lvl5pPr>
            <a:lvl6pPr marL="3769614" indent="0" algn="ctr">
              <a:buNone/>
              <a:defRPr sz="2638"/>
            </a:lvl6pPr>
            <a:lvl7pPr marL="4523537" indent="0" algn="ctr">
              <a:buNone/>
              <a:defRPr sz="2638"/>
            </a:lvl7pPr>
            <a:lvl8pPr marL="5277460" indent="0" algn="ctr">
              <a:buNone/>
              <a:defRPr sz="2638"/>
            </a:lvl8pPr>
            <a:lvl9pPr marL="6031382" indent="0" algn="ctr">
              <a:buNone/>
              <a:defRPr sz="263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05205" y="10517696"/>
            <a:ext cx="4623943" cy="276999"/>
          </a:xfrm>
        </p:spPr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35394" y="10517696"/>
            <a:ext cx="6433312" cy="276999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474953" y="10517696"/>
            <a:ext cx="4623943" cy="276999"/>
          </a:xfrm>
        </p:spPr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91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3" y="1850860"/>
            <a:ext cx="15078075" cy="3937329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3" y="5940028"/>
            <a:ext cx="15078075" cy="2730474"/>
          </a:xfrm>
        </p:spPr>
        <p:txBody>
          <a:bodyPr/>
          <a:lstStyle>
            <a:lvl1pPr marL="0" indent="0" algn="ctr">
              <a:buNone/>
              <a:defRPr sz="3958"/>
            </a:lvl1pPr>
            <a:lvl2pPr marL="753923" indent="0" algn="ctr">
              <a:buNone/>
              <a:defRPr sz="3298"/>
            </a:lvl2pPr>
            <a:lvl3pPr marL="1507846" indent="0" algn="ctr">
              <a:buNone/>
              <a:defRPr sz="2968"/>
            </a:lvl3pPr>
            <a:lvl4pPr marL="2261768" indent="0" algn="ctr">
              <a:buNone/>
              <a:defRPr sz="2638"/>
            </a:lvl4pPr>
            <a:lvl5pPr marL="3015691" indent="0" algn="ctr">
              <a:buNone/>
              <a:defRPr sz="2638"/>
            </a:lvl5pPr>
            <a:lvl6pPr marL="3769614" indent="0" algn="ctr">
              <a:buNone/>
              <a:defRPr sz="2638"/>
            </a:lvl6pPr>
            <a:lvl7pPr marL="4523537" indent="0" algn="ctr">
              <a:buNone/>
              <a:defRPr sz="2638"/>
            </a:lvl7pPr>
            <a:lvl8pPr marL="5277460" indent="0" algn="ctr">
              <a:buNone/>
              <a:defRPr sz="2638"/>
            </a:lvl8pPr>
            <a:lvl9pPr marL="6031382" indent="0" algn="ctr">
              <a:buNone/>
              <a:defRPr sz="263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808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102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86" y="2819485"/>
            <a:ext cx="17339786" cy="4704375"/>
          </a:xfrm>
        </p:spPr>
        <p:txBody>
          <a:bodyPr anchor="b"/>
          <a:lstStyle>
            <a:lvl1pPr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86" y="7568366"/>
            <a:ext cx="17339786" cy="2473919"/>
          </a:xfrm>
        </p:spPr>
        <p:txBody>
          <a:bodyPr/>
          <a:lstStyle>
            <a:lvl1pPr marL="0" indent="0">
              <a:buNone/>
              <a:defRPr sz="3958">
                <a:solidFill>
                  <a:schemeClr val="tx1">
                    <a:tint val="75000"/>
                  </a:schemeClr>
                </a:solidFill>
              </a:defRPr>
            </a:lvl1pPr>
            <a:lvl2pPr marL="753923" indent="0">
              <a:buNone/>
              <a:defRPr sz="3298">
                <a:solidFill>
                  <a:schemeClr val="tx1">
                    <a:tint val="75000"/>
                  </a:schemeClr>
                </a:solidFill>
              </a:defRPr>
            </a:lvl2pPr>
            <a:lvl3pPr marL="1507846" indent="0">
              <a:buNone/>
              <a:defRPr sz="2968">
                <a:solidFill>
                  <a:schemeClr val="tx1">
                    <a:tint val="75000"/>
                  </a:schemeClr>
                </a:solidFill>
              </a:defRPr>
            </a:lvl3pPr>
            <a:lvl4pPr marL="2261768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4pPr>
            <a:lvl5pPr marL="3015691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5pPr>
            <a:lvl6pPr marL="3769614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6pPr>
            <a:lvl7pPr marL="4523537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7pPr>
            <a:lvl8pPr marL="527746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8pPr>
            <a:lvl9pPr marL="6031382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263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2157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7700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3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602119"/>
            <a:ext cx="17339786" cy="21859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776" y="2772362"/>
            <a:ext cx="8504976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4776" y="4131054"/>
            <a:ext cx="8504976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77701" y="2772362"/>
            <a:ext cx="8546861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77701" y="4131054"/>
            <a:ext cx="8546861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17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901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23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6861" y="1628338"/>
            <a:ext cx="10177701" cy="8036969"/>
          </a:xfrm>
        </p:spPr>
        <p:txBody>
          <a:bodyPr/>
          <a:lstStyle>
            <a:lvl1pPr>
              <a:defRPr sz="5277"/>
            </a:lvl1pPr>
            <a:lvl2pPr>
              <a:defRPr sz="4617"/>
            </a:lvl2pPr>
            <a:lvl3pPr>
              <a:defRPr sz="3958"/>
            </a:lvl3pPr>
            <a:lvl4pPr>
              <a:defRPr sz="3298"/>
            </a:lvl4pPr>
            <a:lvl5pPr>
              <a:defRPr sz="3298"/>
            </a:lvl5pPr>
            <a:lvl6pPr>
              <a:defRPr sz="3298"/>
            </a:lvl6pPr>
            <a:lvl7pPr>
              <a:defRPr sz="3298"/>
            </a:lvl7pPr>
            <a:lvl8pPr>
              <a:defRPr sz="3298"/>
            </a:lvl8pPr>
            <a:lvl9pPr>
              <a:defRPr sz="329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73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546861" y="1628338"/>
            <a:ext cx="10177701" cy="8036969"/>
          </a:xfrm>
        </p:spPr>
        <p:txBody>
          <a:bodyPr/>
          <a:lstStyle>
            <a:lvl1pPr marL="0" indent="0">
              <a:buNone/>
              <a:defRPr sz="5277"/>
            </a:lvl1pPr>
            <a:lvl2pPr marL="753923" indent="0">
              <a:buNone/>
              <a:defRPr sz="4617"/>
            </a:lvl2pPr>
            <a:lvl3pPr marL="1507846" indent="0">
              <a:buNone/>
              <a:defRPr sz="3958"/>
            </a:lvl3pPr>
            <a:lvl4pPr marL="2261768" indent="0">
              <a:buNone/>
              <a:defRPr sz="3298"/>
            </a:lvl4pPr>
            <a:lvl5pPr marL="3015691" indent="0">
              <a:buNone/>
              <a:defRPr sz="3298"/>
            </a:lvl5pPr>
            <a:lvl6pPr marL="3769614" indent="0">
              <a:buNone/>
              <a:defRPr sz="3298"/>
            </a:lvl6pPr>
            <a:lvl7pPr marL="4523537" indent="0">
              <a:buNone/>
              <a:defRPr sz="3298"/>
            </a:lvl7pPr>
            <a:lvl8pPr marL="5277460" indent="0">
              <a:buNone/>
              <a:defRPr sz="3298"/>
            </a:lvl8pPr>
            <a:lvl9pPr marL="6031382" indent="0">
              <a:buNone/>
              <a:defRPr sz="329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567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355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86996" y="602118"/>
            <a:ext cx="4334947" cy="95841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2157" y="602118"/>
            <a:ext cx="12753538" cy="95841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804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62972" y="4531969"/>
            <a:ext cx="5778155" cy="18853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219827" y="2230298"/>
            <a:ext cx="15664444" cy="77044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82157" y="602119"/>
            <a:ext cx="17339786" cy="2185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2157" y="3010591"/>
            <a:ext cx="17339786" cy="7175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82157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59483" y="10482093"/>
            <a:ext cx="6785134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198520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1507846" rtl="0" eaLnBrk="1" latinLnBrk="0" hangingPunct="1">
        <a:lnSpc>
          <a:spcPct val="90000"/>
        </a:lnSpc>
        <a:spcBef>
          <a:spcPct val="0"/>
        </a:spcBef>
        <a:buNone/>
        <a:defRPr sz="72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6961" indent="-376961" algn="l" defTabSz="1507846" rtl="0" eaLnBrk="1" latinLnBrk="0" hangingPunct="1">
        <a:lnSpc>
          <a:spcPct val="90000"/>
        </a:lnSpc>
        <a:spcBef>
          <a:spcPts val="1649"/>
        </a:spcBef>
        <a:buFont typeface="Arial" panose="020B0604020202020204" pitchFamily="34" charset="0"/>
        <a:buChar char="•"/>
        <a:defRPr sz="4617" kern="1200">
          <a:solidFill>
            <a:schemeClr val="tx1"/>
          </a:solidFill>
          <a:latin typeface="+mn-lt"/>
          <a:ea typeface="+mn-ea"/>
          <a:cs typeface="+mn-cs"/>
        </a:defRPr>
      </a:lvl1pPr>
      <a:lvl2pPr marL="113088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958" kern="1200">
          <a:solidFill>
            <a:schemeClr val="tx1"/>
          </a:solidFill>
          <a:latin typeface="+mn-lt"/>
          <a:ea typeface="+mn-ea"/>
          <a:cs typeface="+mn-cs"/>
        </a:defRPr>
      </a:lvl2pPr>
      <a:lvl3pPr marL="1884807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298" kern="1200">
          <a:solidFill>
            <a:schemeClr val="tx1"/>
          </a:solidFill>
          <a:latin typeface="+mn-lt"/>
          <a:ea typeface="+mn-ea"/>
          <a:cs typeface="+mn-cs"/>
        </a:defRPr>
      </a:lvl3pPr>
      <a:lvl4pPr marL="2638730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4pPr>
      <a:lvl5pPr marL="3392653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5pPr>
      <a:lvl6pPr marL="4146575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900498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654421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40834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1pPr>
      <a:lvl2pPr marL="753923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2pPr>
      <a:lvl3pPr marL="1507846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3pPr>
      <a:lvl4pPr marL="2261768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4pPr>
      <a:lvl5pPr marL="3015691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5pPr>
      <a:lvl6pPr marL="3769614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523537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27746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031382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12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11" Type="http://schemas.openxmlformats.org/officeDocument/2006/relationships/image" Target="../media/image22.jpeg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13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15.emf"/><Relationship Id="rId12" Type="http://schemas.openxmlformats.org/officeDocument/2006/relationships/image" Target="../media/image26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emf"/><Relationship Id="rId11" Type="http://schemas.openxmlformats.org/officeDocument/2006/relationships/image" Target="../media/image25.jpeg"/><Relationship Id="rId5" Type="http://schemas.openxmlformats.org/officeDocument/2006/relationships/image" Target="../media/image10.emf"/><Relationship Id="rId10" Type="http://schemas.openxmlformats.org/officeDocument/2006/relationships/image" Target="../media/image24.jpeg"/><Relationship Id="rId4" Type="http://schemas.openxmlformats.org/officeDocument/2006/relationships/image" Target="../media/image9.emf"/><Relationship Id="rId9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29.jpeg"/><Relationship Id="rId7" Type="http://schemas.openxmlformats.org/officeDocument/2006/relationships/image" Target="../media/image10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11" Type="http://schemas.openxmlformats.org/officeDocument/2006/relationships/image" Target="../media/image6.jpeg"/><Relationship Id="rId5" Type="http://schemas.openxmlformats.org/officeDocument/2006/relationships/image" Target="../media/image8.png"/><Relationship Id="rId10" Type="http://schemas.openxmlformats.org/officeDocument/2006/relationships/image" Target="../media/image16.emf"/><Relationship Id="rId4" Type="http://schemas.openxmlformats.org/officeDocument/2006/relationships/image" Target="../media/image13.emf"/><Relationship Id="rId9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11" Type="http://schemas.openxmlformats.org/officeDocument/2006/relationships/image" Target="../media/image28.png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8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emf"/><Relationship Id="rId5" Type="http://schemas.openxmlformats.org/officeDocument/2006/relationships/image" Target="../media/image10.emf"/><Relationship Id="rId10" Type="http://schemas.openxmlformats.org/officeDocument/2006/relationships/image" Target="../media/image34.png"/><Relationship Id="rId4" Type="http://schemas.openxmlformats.org/officeDocument/2006/relationships/image" Target="../media/image9.emf"/><Relationship Id="rId9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8.png"/><Relationship Id="rId7" Type="http://schemas.openxmlformats.org/officeDocument/2006/relationships/image" Target="../media/image15.emf"/><Relationship Id="rId12" Type="http://schemas.openxmlformats.org/officeDocument/2006/relationships/image" Target="../media/image37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emf"/><Relationship Id="rId11" Type="http://schemas.openxmlformats.org/officeDocument/2006/relationships/image" Target="../media/image36.png"/><Relationship Id="rId5" Type="http://schemas.openxmlformats.org/officeDocument/2006/relationships/image" Target="../media/image10.emf"/><Relationship Id="rId10" Type="http://schemas.openxmlformats.org/officeDocument/2006/relationships/image" Target="../media/image35.png"/><Relationship Id="rId4" Type="http://schemas.openxmlformats.org/officeDocument/2006/relationships/image" Target="../media/image9.emf"/><Relationship Id="rId9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14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6.jpeg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8.png"/><Relationship Id="rId7" Type="http://schemas.openxmlformats.org/officeDocument/2006/relationships/image" Target="../media/image15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emf"/><Relationship Id="rId5" Type="http://schemas.openxmlformats.org/officeDocument/2006/relationships/image" Target="../media/image10.emf"/><Relationship Id="rId10" Type="http://schemas.openxmlformats.org/officeDocument/2006/relationships/image" Target="../media/image41.png"/><Relationship Id="rId4" Type="http://schemas.openxmlformats.org/officeDocument/2006/relationships/image" Target="../media/image9.emf"/><Relationship Id="rId9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8.png"/><Relationship Id="rId7" Type="http://schemas.openxmlformats.org/officeDocument/2006/relationships/image" Target="../media/image15.emf"/><Relationship Id="rId12" Type="http://schemas.openxmlformats.org/officeDocument/2006/relationships/hyperlink" Target="https://www.similarweb.com/" TargetMode="External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emf"/><Relationship Id="rId11" Type="http://schemas.openxmlformats.org/officeDocument/2006/relationships/hyperlink" Target="https://trends.google.com/trends/" TargetMode="External"/><Relationship Id="rId5" Type="http://schemas.openxmlformats.org/officeDocument/2006/relationships/image" Target="../media/image10.emf"/><Relationship Id="rId10" Type="http://schemas.openxmlformats.org/officeDocument/2006/relationships/image" Target="../media/image42.png"/><Relationship Id="rId4" Type="http://schemas.openxmlformats.org/officeDocument/2006/relationships/image" Target="../media/image9.emf"/><Relationship Id="rId9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3.emf"/><Relationship Id="rId7" Type="http://schemas.openxmlformats.org/officeDocument/2006/relationships/image" Target="../media/image43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Relationship Id="rId9" Type="http://schemas.openxmlformats.org/officeDocument/2006/relationships/image" Target="../media/image1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57" y="397"/>
            <a:ext cx="19155044" cy="1101515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30303" y="-153175"/>
            <a:ext cx="20364710" cy="11615703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68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4" r="914" b="11911"/>
          <a:stretch/>
        </p:blipFill>
        <p:spPr>
          <a:xfrm>
            <a:off x="1" y="6925540"/>
            <a:ext cx="20118461" cy="44336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996" y="8185636"/>
            <a:ext cx="2802365" cy="25130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37" y="661601"/>
            <a:ext cx="11071850" cy="3252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664" y="9696527"/>
            <a:ext cx="13046939" cy="170612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7844" y="820552"/>
            <a:ext cx="8187297" cy="2934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17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Marketing Strategy</a:t>
            </a:r>
          </a:p>
          <a:p>
            <a:r>
              <a:rPr lang="en-US" sz="4617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MKT711</a:t>
            </a:r>
          </a:p>
          <a:p>
            <a:r>
              <a:rPr lang="en-US" sz="4617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  <a:p>
            <a:r>
              <a:rPr lang="en-US" sz="4617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r>
              <a:rPr lang="en-US" sz="4617" b="1" baseline="300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nd</a:t>
            </a:r>
            <a:r>
              <a:rPr lang="en-US" sz="4617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52579" y="10087754"/>
            <a:ext cx="88262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spc="10" dirty="0">
                <a:solidFill>
                  <a:srgbClr val="FFFFFF"/>
                </a:solidFill>
              </a:rPr>
              <a:t>Building a</a:t>
            </a:r>
            <a:r>
              <a:rPr lang="en-US" sz="6000" b="1" spc="-60" dirty="0">
                <a:solidFill>
                  <a:srgbClr val="FFFFFF"/>
                </a:solidFill>
              </a:rPr>
              <a:t> </a:t>
            </a:r>
            <a:r>
              <a:rPr lang="en-US" sz="6000" b="1" spc="5" dirty="0">
                <a:solidFill>
                  <a:srgbClr val="FFFFFF"/>
                </a:solidFill>
              </a:rPr>
              <a:t>Digital  Strategy!</a:t>
            </a:r>
            <a:endParaRPr lang="en-US" sz="5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4AAB3F1-4628-44E5-BFE8-46F37DA3B9D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103" y="9733883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5204" y="0"/>
            <a:ext cx="1809369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65784" y="2952459"/>
            <a:ext cx="11572875" cy="6148070"/>
          </a:xfrm>
          <a:custGeom>
            <a:avLst/>
            <a:gdLst/>
            <a:ahLst/>
            <a:cxnLst/>
            <a:rect l="l" t="t" r="r" b="b"/>
            <a:pathLst>
              <a:path w="11572875" h="6148070">
                <a:moveTo>
                  <a:pt x="11572527" y="0"/>
                </a:moveTo>
                <a:lnTo>
                  <a:pt x="0" y="0"/>
                </a:lnTo>
                <a:lnTo>
                  <a:pt x="0" y="6147907"/>
                </a:lnTo>
                <a:lnTo>
                  <a:pt x="11572527" y="6147907"/>
                </a:lnTo>
                <a:lnTo>
                  <a:pt x="11572527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983620" y="4676875"/>
            <a:ext cx="8137525" cy="264160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889125" marR="5080" indent="-1877060">
              <a:lnSpc>
                <a:spcPct val="100400"/>
              </a:lnSpc>
              <a:spcBef>
                <a:spcPts val="80"/>
              </a:spcBef>
            </a:pPr>
            <a:r>
              <a:rPr sz="8550" spc="10" dirty="0">
                <a:solidFill>
                  <a:srgbClr val="FFFFFF"/>
                </a:solidFill>
              </a:rPr>
              <a:t>Building a</a:t>
            </a:r>
            <a:r>
              <a:rPr sz="8550" spc="-60" dirty="0">
                <a:solidFill>
                  <a:srgbClr val="FFFFFF"/>
                </a:solidFill>
              </a:rPr>
              <a:t> </a:t>
            </a:r>
            <a:r>
              <a:rPr sz="8550" spc="5" dirty="0">
                <a:solidFill>
                  <a:srgbClr val="FFFFFF"/>
                </a:solidFill>
              </a:rPr>
              <a:t>Digital  Strategy!</a:t>
            </a:r>
            <a:endParaRPr sz="8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87255" y="1978528"/>
            <a:ext cx="6838557" cy="7907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1507846"/>
            <a:endParaRPr lang="en-US" sz="2968" dirty="0">
              <a:solidFill>
                <a:prstClr val="black"/>
              </a:solidFill>
              <a:latin typeface="Calibri" panose="020F0502020204030204"/>
            </a:endParaRPr>
          </a:p>
          <a:p>
            <a:pPr defTabSz="1507846"/>
            <a:endParaRPr sz="5277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7338" y="3636056"/>
            <a:ext cx="393524" cy="4467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6" y="397"/>
            <a:ext cx="15719686" cy="26551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13250" y="952433"/>
            <a:ext cx="126854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07846"/>
            <a:r>
              <a:rPr lang="en-US" sz="6000" b="1" spc="10" dirty="0">
                <a:solidFill>
                  <a:srgbClr val="FFFFFF"/>
                </a:solidFill>
              </a:rPr>
              <a:t>Building a</a:t>
            </a:r>
            <a:r>
              <a:rPr lang="en-US" sz="6000" b="1" spc="-60" dirty="0">
                <a:solidFill>
                  <a:srgbClr val="FFFFFF"/>
                </a:solidFill>
              </a:rPr>
              <a:t> </a:t>
            </a:r>
            <a:r>
              <a:rPr lang="en-US" sz="6000" b="1" spc="5" dirty="0">
                <a:solidFill>
                  <a:srgbClr val="FFFFFF"/>
                </a:solidFill>
              </a:rPr>
              <a:t>Digital  Strategy!</a:t>
            </a:r>
            <a:endParaRPr lang="en-US" sz="5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DCB88C9-CD7A-4142-A864-1D93BA997442}"/>
              </a:ext>
            </a:extLst>
          </p:cNvPr>
          <p:cNvSpPr txBox="1">
            <a:spLocks/>
          </p:cNvSpPr>
          <p:nvPr/>
        </p:nvSpPr>
        <p:spPr>
          <a:xfrm>
            <a:off x="7391213" y="2655096"/>
            <a:ext cx="12142117" cy="595043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507846">
              <a:spcBef>
                <a:spcPts val="1649"/>
              </a:spcBef>
              <a:buNone/>
            </a:pPr>
            <a:r>
              <a:rPr lang="en-US" sz="4400" b="1" u="sng" kern="0" dirty="0">
                <a:solidFill>
                  <a:srgbClr val="007BA4"/>
                </a:solidFill>
              </a:rPr>
              <a:t>Main topics of the lecture: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What is Strategy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Understand the different terms segmentation, targeting and positioning.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altLang="en-US" sz="4400" kern="0" dirty="0">
                <a:solidFill>
                  <a:srgbClr val="007BA4"/>
                </a:solidFill>
              </a:rPr>
              <a:t>Different types of segmentation strategies.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GB" sz="4400" kern="0" dirty="0">
                <a:solidFill>
                  <a:srgbClr val="007BA4"/>
                </a:solidFill>
              </a:rPr>
              <a:t>Understanding customer in digital markets 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Knowing The Target  Audience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spc="5" dirty="0">
                <a:solidFill>
                  <a:srgbClr val="007BA4"/>
                </a:solidFill>
              </a:rPr>
              <a:t>Ways to segment the market</a:t>
            </a:r>
            <a:endParaRPr lang="en-GB" sz="4400" kern="0" dirty="0">
              <a:solidFill>
                <a:srgbClr val="007BA4"/>
              </a:solidFill>
            </a:endParaRPr>
          </a:p>
          <a:p>
            <a:pPr marL="848215" indent="-848215" algn="just">
              <a:buFont typeface="Calibri" pitchFamily="34" charset="0"/>
              <a:buAutoNum type="arabicPeriod"/>
            </a:pPr>
            <a:endParaRPr lang="en-US" sz="4400" dirty="0">
              <a:solidFill>
                <a:schemeClr val="bg1"/>
              </a:solidFill>
              <a:latin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EAFF445-9DB4-44A9-981D-42A79F5E0EC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014" y="417278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4">
            <a:extLst>
              <a:ext uri="{FF2B5EF4-FFF2-40B4-BE49-F238E27FC236}">
                <a16:creationId xmlns:a16="http://schemas.microsoft.com/office/drawing/2014/main" id="{A4E33B3F-C08C-4190-B260-C43CA7826623}"/>
              </a:ext>
            </a:extLst>
          </p:cNvPr>
          <p:cNvSpPr/>
          <p:nvPr/>
        </p:nvSpPr>
        <p:spPr>
          <a:xfrm>
            <a:off x="1026561" y="2721171"/>
            <a:ext cx="13154664" cy="72671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What </a:t>
            </a:r>
            <a:r>
              <a:rPr lang="en-US" sz="5900" b="1" spc="10" dirty="0">
                <a:solidFill>
                  <a:schemeClr val="bg1"/>
                </a:solidFill>
                <a:latin typeface="Trebuchet MS"/>
                <a:cs typeface="Trebuchet MS"/>
              </a:rPr>
              <a:t>is</a:t>
            </a:r>
            <a:r>
              <a:rPr lang="en-US" sz="5900" b="1" spc="-8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US" sz="5900" b="1" spc="15" dirty="0">
                <a:solidFill>
                  <a:schemeClr val="bg1"/>
                </a:solidFill>
                <a:latin typeface="Trebuchet MS"/>
                <a:cs typeface="Trebuchet MS"/>
              </a:rPr>
              <a:t>Strategy?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221503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B01546-C3AC-4064-8B03-ACA08F27F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363" y="2118262"/>
            <a:ext cx="13191116" cy="7420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What </a:t>
            </a:r>
            <a:r>
              <a:rPr lang="en-US" sz="5900" b="1" spc="10" dirty="0">
                <a:solidFill>
                  <a:schemeClr val="bg1"/>
                </a:solidFill>
                <a:latin typeface="Trebuchet MS"/>
                <a:cs typeface="Trebuchet MS"/>
              </a:rPr>
              <a:t>is</a:t>
            </a:r>
            <a:r>
              <a:rPr lang="en-US" sz="5900" b="1" spc="-8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US" sz="5900" b="1" spc="15" dirty="0">
                <a:solidFill>
                  <a:schemeClr val="bg1"/>
                </a:solidFill>
                <a:latin typeface="Trebuchet MS"/>
                <a:cs typeface="Trebuchet MS"/>
              </a:rPr>
              <a:t>Strategy?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976307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F45D6A4-A81E-4D94-B671-CA5373117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886" y="2691137"/>
            <a:ext cx="12685190" cy="71360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What </a:t>
            </a:r>
            <a:r>
              <a:rPr lang="en-US" sz="5900" b="1" spc="10" dirty="0">
                <a:solidFill>
                  <a:schemeClr val="bg1"/>
                </a:solidFill>
                <a:latin typeface="Trebuchet MS"/>
                <a:cs typeface="Trebuchet MS"/>
              </a:rPr>
              <a:t>is</a:t>
            </a:r>
            <a:r>
              <a:rPr lang="en-US" sz="5900" b="1" spc="-8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US" sz="5900" b="1" spc="15" dirty="0">
                <a:solidFill>
                  <a:schemeClr val="bg1"/>
                </a:solidFill>
                <a:latin typeface="Trebuchet MS"/>
                <a:cs typeface="Trebuchet MS"/>
              </a:rPr>
              <a:t>Strategy?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52873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09B4C4-D040-4646-8772-514BD0D53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04" y="2619864"/>
            <a:ext cx="12959822" cy="729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What </a:t>
            </a:r>
            <a:r>
              <a:rPr lang="en-US" sz="5900" b="1" spc="10" dirty="0">
                <a:solidFill>
                  <a:schemeClr val="bg1"/>
                </a:solidFill>
                <a:latin typeface="Trebuchet MS"/>
                <a:cs typeface="Trebuchet MS"/>
              </a:rPr>
              <a:t>is</a:t>
            </a:r>
            <a:r>
              <a:rPr lang="en-US" sz="5900" b="1" spc="-8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US" sz="5900" b="1" spc="15" dirty="0">
                <a:solidFill>
                  <a:schemeClr val="bg1"/>
                </a:solidFill>
                <a:latin typeface="Trebuchet MS"/>
                <a:cs typeface="Trebuchet MS"/>
              </a:rPr>
              <a:t>Strategy?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74158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13C27E0-6F2F-4AE4-BA14-18F30A95B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57" y="2619864"/>
            <a:ext cx="14161620" cy="73974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86" y="51034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9178" y="10056728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What </a:t>
            </a:r>
            <a:r>
              <a:rPr lang="en-US" sz="5900" b="1" spc="10" dirty="0">
                <a:solidFill>
                  <a:schemeClr val="bg1"/>
                </a:solidFill>
                <a:latin typeface="Trebuchet MS"/>
                <a:cs typeface="Trebuchet MS"/>
              </a:rPr>
              <a:t>is</a:t>
            </a:r>
            <a:r>
              <a:rPr lang="en-US" sz="5900" b="1" spc="-8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lang="en-US" sz="5900" b="1" spc="15" dirty="0">
                <a:solidFill>
                  <a:schemeClr val="bg1"/>
                </a:solidFill>
                <a:latin typeface="Trebuchet MS"/>
                <a:cs typeface="Trebuchet MS"/>
              </a:rPr>
              <a:t>Strategy?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123897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53E53B6-A0D1-4FB8-911A-025A49068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64" y="2435963"/>
            <a:ext cx="13465018" cy="82851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4645" y="10900939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633386" y="858574"/>
            <a:ext cx="8344042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400" b="1" spc="20" dirty="0">
                <a:solidFill>
                  <a:schemeClr val="bg1"/>
                </a:solidFill>
                <a:latin typeface="Trebuchet MS"/>
                <a:cs typeface="Trebuchet MS"/>
              </a:rPr>
              <a:t>Geographic Segmentation</a:t>
            </a:r>
            <a:endParaRPr lang="en-US" sz="54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E18469D6-BF39-4EF6-96AF-A99BF9A29AE0}"/>
              </a:ext>
            </a:extLst>
          </p:cNvPr>
          <p:cNvSpPr txBox="1">
            <a:spLocks noChangeArrowheads="1"/>
          </p:cNvSpPr>
          <p:nvPr/>
        </p:nvSpPr>
        <p:spPr>
          <a:xfrm>
            <a:off x="1170095" y="2859848"/>
            <a:ext cx="14097000" cy="70918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l" rtl="0">
              <a:lnSpc>
                <a:spcPct val="90000"/>
              </a:lnSpc>
            </a:pPr>
            <a:r>
              <a:rPr lang="fr-FR" altLang="zh-CN" sz="4617" kern="0" dirty="0">
                <a:solidFill>
                  <a:srgbClr val="003399"/>
                </a:solidFill>
                <a:ea typeface="SimSun" pitchFamily="10" charset="-122"/>
              </a:rPr>
              <a:t>International:</a:t>
            </a:r>
            <a:endParaRPr lang="fr-FR" altLang="zh-CN" sz="3958" kern="0" dirty="0">
              <a:solidFill>
                <a:srgbClr val="003399"/>
              </a:solidFill>
              <a:ea typeface="SimSun" pitchFamily="10" charset="-122"/>
            </a:endParaRPr>
          </a:p>
          <a:p>
            <a:pPr lvl="1" algn="l" rtl="0">
              <a:lnSpc>
                <a:spcPct val="90000"/>
              </a:lnSpc>
            </a:pPr>
            <a:r>
              <a:rPr lang="fr-FR" altLang="zh-CN" sz="3298" kern="0" dirty="0">
                <a:solidFill>
                  <a:sysClr val="windowText" lastClr="000000"/>
                </a:solidFill>
                <a:ea typeface="SimSun" pitchFamily="10" charset="-122"/>
              </a:rPr>
              <a:t>EU, US, Asia-</a:t>
            </a:r>
            <a:r>
              <a:rPr lang="fr-FR" altLang="zh-CN" sz="3298" kern="0" dirty="0" err="1">
                <a:solidFill>
                  <a:sysClr val="windowText" lastClr="000000"/>
                </a:solidFill>
                <a:ea typeface="SimSun" pitchFamily="10" charset="-122"/>
              </a:rPr>
              <a:t>pacific</a:t>
            </a:r>
            <a:r>
              <a:rPr lang="fr-FR" altLang="zh-CN" sz="3298" kern="0" dirty="0">
                <a:solidFill>
                  <a:sysClr val="windowText" lastClr="000000"/>
                </a:solidFill>
                <a:ea typeface="SimSun" pitchFamily="10" charset="-122"/>
              </a:rPr>
              <a:t>, Japan, </a:t>
            </a:r>
            <a:r>
              <a:rPr lang="fr-FR" altLang="zh-CN" sz="3298" kern="0" dirty="0" err="1">
                <a:solidFill>
                  <a:sysClr val="windowText" lastClr="000000"/>
                </a:solidFill>
                <a:ea typeface="SimSun" pitchFamily="10" charset="-122"/>
              </a:rPr>
              <a:t>Australia</a:t>
            </a:r>
            <a:endParaRPr lang="fr-FR" altLang="zh-CN" sz="3298" kern="0" dirty="0">
              <a:solidFill>
                <a:sysClr val="windowText" lastClr="000000"/>
              </a:solidFill>
              <a:ea typeface="SimSun" pitchFamily="10" charset="-122"/>
            </a:endParaRPr>
          </a:p>
          <a:p>
            <a:pPr algn="l" rtl="0">
              <a:lnSpc>
                <a:spcPct val="90000"/>
              </a:lnSpc>
            </a:pPr>
            <a:r>
              <a:rPr lang="fr-FR" altLang="zh-CN" sz="4617" kern="0" dirty="0">
                <a:solidFill>
                  <a:srgbClr val="003399"/>
                </a:solidFill>
                <a:ea typeface="SimSun" pitchFamily="10" charset="-122"/>
              </a:rPr>
              <a:t>Domestic</a:t>
            </a:r>
            <a:r>
              <a:rPr lang="fr-FR" altLang="zh-CN" sz="4617" kern="0" dirty="0">
                <a:solidFill>
                  <a:sysClr val="windowText" lastClr="000000"/>
                </a:solidFill>
                <a:ea typeface="SimSun" pitchFamily="10" charset="-122"/>
              </a:rPr>
              <a:t>:</a:t>
            </a:r>
          </a:p>
          <a:p>
            <a:pPr lvl="1" algn="l" rtl="0">
              <a:lnSpc>
                <a:spcPct val="90000"/>
              </a:lnSpc>
            </a:pPr>
            <a:r>
              <a:rPr lang="en-US" altLang="zh-CN" sz="3958" kern="0" dirty="0" err="1">
                <a:solidFill>
                  <a:sysClr val="windowText" lastClr="000000"/>
                </a:solidFill>
                <a:ea typeface="SimSun" pitchFamily="10" charset="-122"/>
              </a:rPr>
              <a:t>Mekkah</a:t>
            </a:r>
            <a:r>
              <a:rPr lang="en-US" altLang="zh-CN" sz="3958" kern="0" dirty="0">
                <a:solidFill>
                  <a:sysClr val="windowText" lastClr="000000"/>
                </a:solidFill>
                <a:ea typeface="SimSun" pitchFamily="10" charset="-122"/>
              </a:rPr>
              <a:t>, </a:t>
            </a:r>
            <a:r>
              <a:rPr lang="en-US" altLang="zh-CN" sz="3958" kern="0" dirty="0" err="1">
                <a:solidFill>
                  <a:sysClr val="windowText" lastClr="000000"/>
                </a:solidFill>
                <a:ea typeface="SimSun" pitchFamily="10" charset="-122"/>
              </a:rPr>
              <a:t>Ryadh,Jeddah</a:t>
            </a:r>
            <a:endParaRPr lang="en-US" altLang="zh-CN" sz="3958" kern="0" dirty="0">
              <a:solidFill>
                <a:sysClr val="windowText" lastClr="000000"/>
              </a:solidFill>
              <a:ea typeface="SimSun" pitchFamily="10" charset="-122"/>
            </a:endParaRPr>
          </a:p>
          <a:p>
            <a:pPr lvl="1" algn="l" rtl="0">
              <a:lnSpc>
                <a:spcPct val="90000"/>
              </a:lnSpc>
            </a:pPr>
            <a:r>
              <a:rPr lang="en-US" altLang="zh-CN" sz="3958" kern="0" dirty="0">
                <a:solidFill>
                  <a:sysClr val="windowText" lastClr="000000"/>
                </a:solidFill>
                <a:ea typeface="SimSun" pitchFamily="10" charset="-122"/>
              </a:rPr>
              <a:t> rural</a:t>
            </a:r>
          </a:p>
          <a:p>
            <a:pPr lvl="1" algn="l" rtl="0">
              <a:lnSpc>
                <a:spcPct val="90000"/>
              </a:lnSpc>
            </a:pPr>
            <a:r>
              <a:rPr lang="en-US" altLang="zh-CN" sz="3958" kern="0" dirty="0">
                <a:solidFill>
                  <a:sysClr val="windowText" lastClr="000000"/>
                </a:solidFill>
                <a:ea typeface="SimSun" pitchFamily="10" charset="-122"/>
              </a:rPr>
              <a:t>Large city, medium city, small city </a:t>
            </a:r>
            <a:r>
              <a:rPr lang="en-US" altLang="zh-CN" sz="3958" kern="0" dirty="0">
                <a:solidFill>
                  <a:sysClr val="windowText" lastClr="000000"/>
                </a:solidFill>
                <a:latin typeface="Arial"/>
                <a:ea typeface="SimSun" pitchFamily="10" charset="-122"/>
              </a:rPr>
              <a:t>…</a:t>
            </a:r>
            <a:endParaRPr lang="fr-FR" altLang="zh-CN" sz="3958" kern="0" dirty="0">
              <a:solidFill>
                <a:sysClr val="windowText" lastClr="000000"/>
              </a:solidFill>
              <a:ea typeface="SimSun" pitchFamily="10" charset="-122"/>
            </a:endParaRPr>
          </a:p>
          <a:p>
            <a:pPr algn="l" rtl="0">
              <a:lnSpc>
                <a:spcPct val="90000"/>
              </a:lnSpc>
            </a:pPr>
            <a:endParaRPr lang="fr-FR" altLang="zh-CN" sz="4617" kern="0" dirty="0">
              <a:solidFill>
                <a:srgbClr val="003399"/>
              </a:solidFill>
              <a:ea typeface="SimSun" pitchFamily="10" charset="-122"/>
            </a:endParaRPr>
          </a:p>
          <a:p>
            <a:pPr algn="l" rtl="0">
              <a:lnSpc>
                <a:spcPct val="90000"/>
              </a:lnSpc>
            </a:pPr>
            <a:endParaRPr lang="fr-FR" altLang="zh-CN" sz="4617" kern="0" dirty="0">
              <a:solidFill>
                <a:srgbClr val="003399"/>
              </a:solidFill>
              <a:ea typeface="SimSun" pitchFamily="10" charset="-122"/>
            </a:endParaRPr>
          </a:p>
          <a:p>
            <a:pPr algn="l" rtl="0">
              <a:lnSpc>
                <a:spcPct val="90000"/>
              </a:lnSpc>
            </a:pPr>
            <a:r>
              <a:rPr lang="fr-FR" altLang="zh-CN" sz="4617" kern="0" dirty="0" err="1">
                <a:solidFill>
                  <a:srgbClr val="003399"/>
                </a:solidFill>
                <a:ea typeface="SimSun" pitchFamily="10" charset="-122"/>
              </a:rPr>
              <a:t>Regional</a:t>
            </a:r>
            <a:r>
              <a:rPr lang="fr-FR" altLang="zh-CN" sz="4617" kern="0" dirty="0">
                <a:solidFill>
                  <a:sysClr val="windowText" lastClr="000000"/>
                </a:solidFill>
                <a:ea typeface="SimSun" pitchFamily="10" charset="-122"/>
              </a:rPr>
              <a:t>:</a:t>
            </a:r>
          </a:p>
          <a:p>
            <a:pPr lvl="1" algn="l" rtl="0">
              <a:lnSpc>
                <a:spcPct val="90000"/>
              </a:lnSpc>
            </a:pPr>
            <a:r>
              <a:rPr lang="fr-FR" altLang="zh-CN" sz="3958" kern="0" dirty="0">
                <a:solidFill>
                  <a:sysClr val="windowText" lastClr="000000"/>
                </a:solidFill>
                <a:ea typeface="SimSun" pitchFamily="10" charset="-122"/>
              </a:rPr>
              <a:t>East, </a:t>
            </a:r>
            <a:r>
              <a:rPr lang="fr-FR" altLang="zh-CN" sz="3958" kern="0" dirty="0" err="1">
                <a:solidFill>
                  <a:sysClr val="windowText" lastClr="000000"/>
                </a:solidFill>
                <a:ea typeface="SimSun" pitchFamily="10" charset="-122"/>
              </a:rPr>
              <a:t>west</a:t>
            </a:r>
            <a:r>
              <a:rPr lang="fr-FR" altLang="zh-CN" sz="3958" kern="0" dirty="0">
                <a:solidFill>
                  <a:sysClr val="windowText" lastClr="000000"/>
                </a:solidFill>
                <a:ea typeface="SimSun" pitchFamily="10" charset="-122"/>
              </a:rPr>
              <a:t>, central...</a:t>
            </a:r>
          </a:p>
          <a:p>
            <a:pPr algn="l" rtl="0">
              <a:lnSpc>
                <a:spcPct val="90000"/>
              </a:lnSpc>
            </a:pPr>
            <a:endParaRPr lang="en-US" altLang="zh-CN" sz="4617" kern="0" dirty="0">
              <a:solidFill>
                <a:sysClr val="windowText" lastClr="000000"/>
              </a:solidFill>
              <a:ea typeface="SimSun" pitchFamily="10" charset="-122"/>
            </a:endParaRPr>
          </a:p>
        </p:txBody>
      </p:sp>
      <p:pic>
        <p:nvPicPr>
          <p:cNvPr id="19" name="Picture 10" descr="00">
            <a:extLst>
              <a:ext uri="{FF2B5EF4-FFF2-40B4-BE49-F238E27FC236}">
                <a16:creationId xmlns:a16="http://schemas.microsoft.com/office/drawing/2014/main" id="{1D633D35-DC89-4F56-A60C-AF97155D3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16168" y="2735933"/>
            <a:ext cx="4343400" cy="369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C4DDAC-B933-4D09-90FF-218438A4269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002" y="6848066"/>
            <a:ext cx="5072167" cy="280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6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025" y="47420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03951" y="730613"/>
            <a:ext cx="9512382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400" b="1" spc="20" dirty="0">
                <a:solidFill>
                  <a:schemeClr val="bg1"/>
                </a:solidFill>
                <a:latin typeface="Trebuchet MS"/>
                <a:cs typeface="Trebuchet MS"/>
              </a:rPr>
              <a:t>Demographic Segmentation</a:t>
            </a:r>
            <a:endParaRPr lang="en-US" sz="54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6F4C888F-5D5E-4619-92B4-0E2884F5C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24060" y="5912401"/>
            <a:ext cx="4429027" cy="3855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" name="Picture 1">
            <a:extLst>
              <a:ext uri="{FF2B5EF4-FFF2-40B4-BE49-F238E27FC236}">
                <a16:creationId xmlns:a16="http://schemas.microsoft.com/office/drawing/2014/main" id="{9331119D-F575-4F5F-92D3-69CA85F6E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0541" y="2441141"/>
            <a:ext cx="4429027" cy="3428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7492F8-99E8-477C-948F-5AC14F2F51DA}"/>
              </a:ext>
            </a:extLst>
          </p:cNvPr>
          <p:cNvSpPr txBox="1"/>
          <p:nvPr/>
        </p:nvSpPr>
        <p:spPr>
          <a:xfrm>
            <a:off x="902940" y="3178942"/>
            <a:ext cx="4214664" cy="5065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altLang="zh-CN" sz="4617" b="1" dirty="0">
                <a:ea typeface="SimSun" pitchFamily="10" charset="-122"/>
              </a:rPr>
              <a:t>Age and life cycle stage</a:t>
            </a:r>
          </a:p>
          <a:p>
            <a:r>
              <a:rPr lang="fr-FR" altLang="zh-CN" sz="4617" b="1" dirty="0" err="1">
                <a:ea typeface="SimSun" pitchFamily="10" charset="-122"/>
              </a:rPr>
              <a:t>Gender</a:t>
            </a:r>
            <a:endParaRPr lang="fr-FR" altLang="zh-CN" sz="4617" b="1" dirty="0">
              <a:ea typeface="SimSun" pitchFamily="10" charset="-122"/>
            </a:endParaRPr>
          </a:p>
          <a:p>
            <a:r>
              <a:rPr lang="fr-FR" altLang="zh-CN" sz="4617" b="1" dirty="0" err="1">
                <a:ea typeface="SimSun" pitchFamily="10" charset="-122"/>
              </a:rPr>
              <a:t>Income</a:t>
            </a:r>
            <a:endParaRPr lang="fr-FR" altLang="zh-CN" sz="4617" b="1" dirty="0">
              <a:ea typeface="SimSun" pitchFamily="10" charset="-122"/>
            </a:endParaRPr>
          </a:p>
          <a:p>
            <a:r>
              <a:rPr lang="fr-FR" altLang="zh-CN" sz="4617" b="1" dirty="0">
                <a:ea typeface="SimSun" pitchFamily="10" charset="-122"/>
              </a:rPr>
              <a:t>Religion</a:t>
            </a:r>
          </a:p>
          <a:p>
            <a:r>
              <a:rPr lang="fr-FR" altLang="zh-CN" sz="4617" b="1" dirty="0" err="1">
                <a:ea typeface="SimSun" pitchFamily="10" charset="-122"/>
              </a:rPr>
              <a:t>Nationality</a:t>
            </a:r>
            <a:r>
              <a:rPr lang="fr-FR" altLang="zh-CN" sz="4617" b="1" dirty="0">
                <a:ea typeface="SimSun" pitchFamily="10" charset="-122"/>
              </a:rPr>
              <a:t> </a:t>
            </a:r>
          </a:p>
          <a:p>
            <a:endParaRPr lang="en-US" sz="4617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51B33D-2484-462A-B16D-B93A7117CCB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1773" y="2316109"/>
            <a:ext cx="4748768" cy="31861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AAE98A-7B20-4531-B3D6-726BFA56614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02580" y="5871278"/>
            <a:ext cx="3357562" cy="335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16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6">
            <a:extLst>
              <a:ext uri="{FF2B5EF4-FFF2-40B4-BE49-F238E27FC236}">
                <a16:creationId xmlns:a16="http://schemas.microsoft.com/office/drawing/2014/main" id="{4A3670E1-A4C1-4FB6-A194-F9DD51B3A483}"/>
              </a:ext>
            </a:extLst>
          </p:cNvPr>
          <p:cNvSpPr txBox="1">
            <a:spLocks noChangeArrowheads="1"/>
          </p:cNvSpPr>
          <p:nvPr/>
        </p:nvSpPr>
        <p:spPr>
          <a:xfrm>
            <a:off x="210144" y="2841887"/>
            <a:ext cx="4754320" cy="6785610"/>
          </a:xfrm>
          <a:prstGeom prst="rect">
            <a:avLst/>
          </a:prstGeom>
          <a:solidFill>
            <a:schemeClr val="bg1">
              <a:lumMod val="85000"/>
            </a:schemeClr>
          </a:solidFill>
          <a:ln/>
          <a:extLst/>
        </p:spPr>
        <p:txBody>
          <a:bodyPr vert="horz" lIns="150791" tIns="75396" rIns="150791" bIns="75396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Blip>
                <a:blip r:embed="rId2"/>
              </a:buBlip>
            </a:pPr>
            <a:r>
              <a:rPr lang="fr-FR" altLang="zh-CN" sz="4617" b="1" dirty="0">
                <a:ea typeface="SimSun" pitchFamily="10" charset="-122"/>
              </a:rPr>
              <a:t>Life style and values :</a:t>
            </a:r>
          </a:p>
          <a:p>
            <a:pPr lvl="1">
              <a:buFontTx/>
              <a:buNone/>
            </a:pPr>
            <a:r>
              <a:rPr lang="fr-FR" altLang="zh-CN" sz="3958" b="1" dirty="0">
                <a:ea typeface="SimSun" pitchFamily="10" charset="-122"/>
              </a:rPr>
              <a:t> -  </a:t>
            </a:r>
            <a:r>
              <a:rPr lang="fr-FR" altLang="zh-CN" sz="3958" b="1" dirty="0" err="1">
                <a:ea typeface="SimSun" pitchFamily="10" charset="-122"/>
              </a:rPr>
              <a:t>Health-conscious</a:t>
            </a:r>
            <a:r>
              <a:rPr lang="fr-FR" altLang="zh-CN" sz="3958" b="1" dirty="0">
                <a:ea typeface="SimSun" pitchFamily="10" charset="-122"/>
              </a:rPr>
              <a:t>, </a:t>
            </a:r>
            <a:r>
              <a:rPr lang="fr-FR" altLang="zh-CN" sz="3958" b="1" dirty="0" err="1">
                <a:ea typeface="SimSun" pitchFamily="10" charset="-122"/>
              </a:rPr>
              <a:t>busy</a:t>
            </a:r>
            <a:r>
              <a:rPr lang="fr-FR" altLang="zh-CN" sz="3958" b="1" dirty="0">
                <a:ea typeface="SimSun" pitchFamily="10" charset="-122"/>
              </a:rPr>
              <a:t>, </a:t>
            </a:r>
            <a:r>
              <a:rPr lang="fr-FR" altLang="zh-CN" sz="3958" b="1" dirty="0" err="1">
                <a:ea typeface="SimSun" pitchFamily="10" charset="-122"/>
              </a:rPr>
              <a:t>community</a:t>
            </a:r>
            <a:r>
              <a:rPr lang="fr-FR" altLang="zh-CN" sz="3958" b="1" dirty="0">
                <a:ea typeface="SimSun" pitchFamily="10" charset="-122"/>
              </a:rPr>
              <a:t> </a:t>
            </a:r>
            <a:r>
              <a:rPr lang="fr-FR" altLang="zh-CN" sz="3958" b="1" dirty="0" err="1">
                <a:ea typeface="SimSun" pitchFamily="10" charset="-122"/>
              </a:rPr>
              <a:t>involvement</a:t>
            </a:r>
            <a:r>
              <a:rPr lang="fr-FR" altLang="zh-CN" sz="3958" b="1" dirty="0">
                <a:ea typeface="SimSun" pitchFamily="10" charset="-122"/>
              </a:rPr>
              <a:t>...</a:t>
            </a:r>
          </a:p>
          <a:p>
            <a:pPr>
              <a:buFontTx/>
              <a:buBlip>
                <a:blip r:embed="rId2"/>
              </a:buBlip>
            </a:pPr>
            <a:r>
              <a:rPr lang="fr-FR" altLang="zh-CN" sz="4617" b="1" dirty="0" err="1">
                <a:ea typeface="SimSun" pitchFamily="10" charset="-122"/>
              </a:rPr>
              <a:t>Personality</a:t>
            </a:r>
            <a:r>
              <a:rPr lang="fr-FR" altLang="zh-CN" sz="4617" b="1" dirty="0">
                <a:ea typeface="SimSun" pitchFamily="10" charset="-122"/>
              </a:rPr>
              <a:t>:</a:t>
            </a:r>
          </a:p>
          <a:p>
            <a:pPr lvl="1">
              <a:buFontTx/>
              <a:buNone/>
            </a:pPr>
            <a:r>
              <a:rPr lang="en-US" altLang="zh-CN" sz="3958" b="1" dirty="0">
                <a:ea typeface="SimSun" pitchFamily="10" charset="-122"/>
              </a:rPr>
              <a:t>-   Fashion-seekers, Conservatives</a:t>
            </a:r>
            <a:r>
              <a:rPr lang="en-US" altLang="zh-CN" sz="3958" b="1" dirty="0">
                <a:latin typeface="Arial"/>
                <a:ea typeface="SimSun" pitchFamily="10" charset="-122"/>
              </a:rPr>
              <a:t>…</a:t>
            </a:r>
            <a:endParaRPr lang="en-US" altLang="zh-CN" sz="3958" b="1" dirty="0">
              <a:ea typeface="SimSun" pitchFamily="10" charset="-122"/>
            </a:endParaRPr>
          </a:p>
          <a:p>
            <a:pPr marL="0" indent="0">
              <a:buNone/>
            </a:pPr>
            <a:endParaRPr lang="en-US" altLang="zh-CN" sz="4617" b="1" dirty="0">
              <a:ea typeface="SimSun" pitchFamily="10" charset="-122"/>
            </a:endParaRP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29ACF8D3-094B-4BFD-B55C-DE7B70E3E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6925" y="2443164"/>
            <a:ext cx="10485966" cy="786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22" y="9490698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8861" y="10574922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53271" y="892628"/>
            <a:ext cx="929876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400" b="1" spc="20" dirty="0">
                <a:solidFill>
                  <a:schemeClr val="bg1"/>
                </a:solidFill>
                <a:latin typeface="Trebuchet MS"/>
                <a:cs typeface="Trebuchet MS"/>
              </a:rPr>
              <a:t>Psychographic Segmentation</a:t>
            </a:r>
            <a:endParaRPr lang="en-US" sz="54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92105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E13AFC7-EA31-4B60-ACE5-BAC02208A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1599" y="3636056"/>
            <a:ext cx="10442312" cy="60169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Behavior Segmentation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56F76196-C130-43B0-B546-AEAE23B894C9}"/>
              </a:ext>
            </a:extLst>
          </p:cNvPr>
          <p:cNvSpPr txBox="1">
            <a:spLocks noChangeArrowheads="1"/>
          </p:cNvSpPr>
          <p:nvPr/>
        </p:nvSpPr>
        <p:spPr>
          <a:xfrm>
            <a:off x="293775" y="3582234"/>
            <a:ext cx="9115136" cy="466950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l" rtl="0">
              <a:buFontTx/>
              <a:buBlip>
                <a:blip r:embed="rId11"/>
              </a:buBlip>
            </a:pPr>
            <a:r>
              <a:rPr lang="en-US" altLang="zh-CN" sz="3958" kern="0" dirty="0">
                <a:solidFill>
                  <a:srgbClr val="003399"/>
                </a:solidFill>
                <a:ea typeface="SimSun" pitchFamily="10" charset="-122"/>
              </a:rPr>
              <a:t>Occasion segmentation</a:t>
            </a:r>
          </a:p>
          <a:p>
            <a:pPr algn="l" rtl="0">
              <a:buFontTx/>
              <a:buBlip>
                <a:blip r:embed="rId11"/>
              </a:buBlip>
            </a:pPr>
            <a:r>
              <a:rPr lang="en-US" altLang="zh-CN" sz="3958" kern="0" dirty="0">
                <a:solidFill>
                  <a:srgbClr val="003399"/>
                </a:solidFill>
                <a:ea typeface="SimSun" pitchFamily="10" charset="-122"/>
              </a:rPr>
              <a:t>Benefit segmentation</a:t>
            </a:r>
          </a:p>
          <a:p>
            <a:pPr algn="l" rtl="0">
              <a:buFontTx/>
              <a:buBlip>
                <a:blip r:embed="rId11"/>
              </a:buBlip>
            </a:pPr>
            <a:r>
              <a:rPr lang="en-US" altLang="zh-CN" sz="3958" kern="0" dirty="0">
                <a:solidFill>
                  <a:srgbClr val="003399"/>
                </a:solidFill>
                <a:ea typeface="SimSun" pitchFamily="10" charset="-122"/>
              </a:rPr>
              <a:t>User status</a:t>
            </a:r>
          </a:p>
          <a:p>
            <a:pPr algn="l" rtl="0">
              <a:buFontTx/>
              <a:buBlip>
                <a:blip r:embed="rId11"/>
              </a:buBlip>
            </a:pPr>
            <a:r>
              <a:rPr lang="en-US" altLang="zh-CN" sz="3958" kern="0" dirty="0">
                <a:solidFill>
                  <a:srgbClr val="003399"/>
                </a:solidFill>
                <a:ea typeface="SimSun" pitchFamily="10" charset="-122"/>
              </a:rPr>
              <a:t>Usage rate</a:t>
            </a:r>
          </a:p>
          <a:p>
            <a:pPr algn="l" rtl="0">
              <a:buFontTx/>
              <a:buBlip>
                <a:blip r:embed="rId11"/>
              </a:buBlip>
            </a:pPr>
            <a:r>
              <a:rPr lang="en-US" altLang="zh-CN" sz="3958" kern="0" dirty="0">
                <a:solidFill>
                  <a:srgbClr val="003399"/>
                </a:solidFill>
                <a:ea typeface="SimSun" pitchFamily="10" charset="-122"/>
              </a:rPr>
              <a:t>Loyalty status</a:t>
            </a:r>
          </a:p>
          <a:p>
            <a:pPr algn="l" rtl="0">
              <a:buFontTx/>
              <a:buBlip>
                <a:blip r:embed="rId11"/>
              </a:buBlip>
            </a:pPr>
            <a:endParaRPr lang="en-US" altLang="zh-CN" sz="3958" kern="0" dirty="0">
              <a:solidFill>
                <a:srgbClr val="003399"/>
              </a:solidFill>
              <a:ea typeface="SimSun" pitchFamily="1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6813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482E85F-600D-4CAA-842F-FFD8EC0DA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175" y="2246957"/>
            <a:ext cx="12717538" cy="78042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43" y="9262416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975" y="10420915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dirty="0">
                <a:solidFill>
                  <a:schemeClr val="bg1"/>
                </a:solidFill>
                <a:latin typeface="Trebuchet MS"/>
                <a:cs typeface="Trebuchet MS"/>
              </a:rPr>
              <a:t>Positioning Value</a:t>
            </a:r>
          </a:p>
        </p:txBody>
      </p:sp>
    </p:spTree>
    <p:extLst>
      <p:ext uri="{BB962C8B-B14F-4D97-AF65-F5344CB8AC3E}">
        <p14:creationId xmlns:p14="http://schemas.microsoft.com/office/powerpoint/2010/main" val="716020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8C9E53E-6D19-4E21-BD03-41219A8A18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31668" y="2108576"/>
            <a:ext cx="10451511" cy="78393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5737" y="1037061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060808" y="820102"/>
            <a:ext cx="8344042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dirty="0">
                <a:solidFill>
                  <a:schemeClr val="bg1"/>
                </a:solidFill>
                <a:latin typeface="Trebuchet MS"/>
                <a:cs typeface="Trebuchet MS"/>
              </a:rPr>
              <a:t>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2918815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9CFC2F-E5AF-4094-8871-113E5EE369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6499" y="2329018"/>
            <a:ext cx="13863048" cy="85789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302" y="1096856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122011" y="820102"/>
            <a:ext cx="9548947" cy="92525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5900" b="1" spc="20" dirty="0">
                <a:solidFill>
                  <a:schemeClr val="bg1"/>
                </a:solidFill>
                <a:latin typeface="Trebuchet MS"/>
                <a:cs typeface="Trebuchet MS"/>
              </a:rPr>
              <a:t>Communicating a position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118111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10" y="671599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5726" y="10655570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228323" y="1020659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Building </a:t>
            </a:r>
            <a:r>
              <a:rPr lang="en-US" sz="6000" spc="-100" dirty="0">
                <a:solidFill>
                  <a:schemeClr val="bg1"/>
                </a:solidFill>
              </a:rPr>
              <a:t>Your </a:t>
            </a:r>
            <a:r>
              <a:rPr lang="en-US" sz="6000" spc="5" dirty="0">
                <a:solidFill>
                  <a:schemeClr val="bg1"/>
                </a:solidFill>
              </a:rPr>
              <a:t>Online</a:t>
            </a:r>
            <a:r>
              <a:rPr lang="en-US" sz="6000" spc="-25" dirty="0">
                <a:solidFill>
                  <a:schemeClr val="bg1"/>
                </a:solidFill>
              </a:rPr>
              <a:t> </a:t>
            </a:r>
            <a:r>
              <a:rPr lang="en-US" sz="6000" spc="5" dirty="0">
                <a:solidFill>
                  <a:schemeClr val="bg1"/>
                </a:solidFill>
              </a:rPr>
              <a:t>Strategy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24D887-084B-49B5-8E0E-67028AD3D8E3}"/>
              </a:ext>
            </a:extLst>
          </p:cNvPr>
          <p:cNvSpPr/>
          <p:nvPr/>
        </p:nvSpPr>
        <p:spPr>
          <a:xfrm>
            <a:off x="973092" y="2969405"/>
            <a:ext cx="11463189" cy="1396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54"/>
              </a:lnSpc>
            </a:pPr>
            <a:r>
              <a:rPr lang="en-US" sz="2800" b="1" spc="-155" dirty="0">
                <a:latin typeface="Arial"/>
                <a:cs typeface="Arial"/>
              </a:rPr>
              <a:t>To </a:t>
            </a:r>
            <a:r>
              <a:rPr lang="en-US" sz="2800" b="1" spc="5" dirty="0">
                <a:latin typeface="Arial"/>
                <a:cs typeface="Arial"/>
              </a:rPr>
              <a:t>build </a:t>
            </a:r>
            <a:r>
              <a:rPr lang="en-US" sz="2800" b="1" spc="10" dirty="0">
                <a:latin typeface="Arial"/>
                <a:cs typeface="Arial"/>
              </a:rPr>
              <a:t>an </a:t>
            </a:r>
            <a:r>
              <a:rPr lang="en-US" sz="2800" b="1" dirty="0">
                <a:latin typeface="Arial"/>
                <a:cs typeface="Arial"/>
              </a:rPr>
              <a:t>effective </a:t>
            </a:r>
            <a:r>
              <a:rPr lang="en-US" sz="2800" b="1" spc="5" dirty="0">
                <a:latin typeface="Arial"/>
                <a:cs typeface="Arial"/>
              </a:rPr>
              <a:t>digital </a:t>
            </a:r>
            <a:r>
              <a:rPr lang="en-US" sz="2800" b="1" spc="-20" dirty="0">
                <a:latin typeface="Arial"/>
                <a:cs typeface="Arial"/>
              </a:rPr>
              <a:t>strategy, </a:t>
            </a:r>
            <a:r>
              <a:rPr lang="en-US" sz="2800" b="1" spc="5" dirty="0">
                <a:latin typeface="Arial"/>
                <a:cs typeface="Arial"/>
              </a:rPr>
              <a:t>you </a:t>
            </a:r>
            <a:r>
              <a:rPr lang="en-US" sz="2800" b="1" spc="10" dirty="0">
                <a:latin typeface="Arial"/>
                <a:cs typeface="Arial"/>
              </a:rPr>
              <a:t>need </a:t>
            </a:r>
            <a:r>
              <a:rPr lang="en-US" sz="2800" b="1" spc="5" dirty="0">
                <a:latin typeface="Arial"/>
                <a:cs typeface="Arial"/>
              </a:rPr>
              <a:t>to have </a:t>
            </a:r>
            <a:r>
              <a:rPr lang="en-US" sz="2800" b="1" spc="10" dirty="0">
                <a:latin typeface="Arial"/>
                <a:cs typeface="Arial"/>
              </a:rPr>
              <a:t>a good </a:t>
            </a:r>
            <a:r>
              <a:rPr lang="en-US" sz="2800" b="1" spc="5" dirty="0">
                <a:latin typeface="Arial"/>
                <a:cs typeface="Arial"/>
              </a:rPr>
              <a:t>knowledge</a:t>
            </a:r>
            <a:r>
              <a:rPr lang="en-US" sz="2800" b="1" spc="190" dirty="0">
                <a:latin typeface="Arial"/>
                <a:cs typeface="Arial"/>
              </a:rPr>
              <a:t> </a:t>
            </a:r>
            <a:r>
              <a:rPr lang="en-US" sz="2800" b="1" spc="5" dirty="0">
                <a:latin typeface="Arial"/>
                <a:cs typeface="Arial"/>
              </a:rPr>
              <a:t>in the following</a:t>
            </a:r>
            <a:r>
              <a:rPr lang="en-US" sz="2800" b="1" spc="-50" dirty="0">
                <a:latin typeface="Arial"/>
                <a:cs typeface="Arial"/>
              </a:rPr>
              <a:t> </a:t>
            </a:r>
            <a:r>
              <a:rPr lang="en-US" sz="2800" b="1" spc="5" dirty="0">
                <a:latin typeface="Arial"/>
                <a:cs typeface="Arial"/>
              </a:rPr>
              <a:t>areas:</a:t>
            </a:r>
            <a:endParaRPr lang="en-US" sz="2800" b="1" dirty="0">
              <a:latin typeface="Arial"/>
              <a:cs typeface="Arial"/>
            </a:endParaRPr>
          </a:p>
          <a:p>
            <a:pPr>
              <a:lnSpc>
                <a:spcPts val="3454"/>
              </a:lnSpc>
            </a:pP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BFEE6AD-B029-4C45-B10F-82B4C7947A5D}"/>
              </a:ext>
            </a:extLst>
          </p:cNvPr>
          <p:cNvSpPr txBox="1">
            <a:spLocks/>
          </p:cNvSpPr>
          <p:nvPr/>
        </p:nvSpPr>
        <p:spPr>
          <a:xfrm>
            <a:off x="2182335" y="4466075"/>
            <a:ext cx="10127903" cy="1005956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5100" b="0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GB" sz="4000" kern="0" dirty="0">
                <a:solidFill>
                  <a:srgbClr val="007BA4"/>
                </a:solidFill>
              </a:rPr>
              <a:t>Understanding customer in digital markets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C970E5E-F3F6-47D4-B6F0-4E215122DE2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572037"/>
            <a:ext cx="12896772" cy="315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57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106" y="4924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071" y="10523555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8E213E4-FEBE-44AC-AF28-E8ADC96893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2050" y="2542515"/>
            <a:ext cx="7911037" cy="71132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C5AAC955-9D71-4871-9EF5-907A35EFCD15}"/>
              </a:ext>
            </a:extLst>
          </p:cNvPr>
          <p:cNvGrpSpPr/>
          <p:nvPr/>
        </p:nvGrpSpPr>
        <p:grpSpPr>
          <a:xfrm>
            <a:off x="534881" y="3497772"/>
            <a:ext cx="5524063" cy="5340427"/>
            <a:chOff x="534881" y="3497772"/>
            <a:chExt cx="5524063" cy="534042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33A612C-0E7D-4525-BF4D-F2921E9BB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4881" y="3497772"/>
              <a:ext cx="5344692" cy="5340427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AB011A8-2D48-4FB8-98B1-A8BE33558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5067" y="5572880"/>
              <a:ext cx="5383877" cy="1805802"/>
            </a:xfrm>
            <a:prstGeom prst="rect">
              <a:avLst/>
            </a:prstGeom>
          </p:spPr>
        </p:pic>
      </p:grpSp>
      <p:sp>
        <p:nvSpPr>
          <p:cNvPr id="18" name="object 3">
            <a:extLst>
              <a:ext uri="{FF2B5EF4-FFF2-40B4-BE49-F238E27FC236}">
                <a16:creationId xmlns:a16="http://schemas.microsoft.com/office/drawing/2014/main" id="{2911F6E5-45F0-481C-89F0-6BE1AD10EDCD}"/>
              </a:ext>
            </a:extLst>
          </p:cNvPr>
          <p:cNvSpPr txBox="1">
            <a:spLocks/>
          </p:cNvSpPr>
          <p:nvPr/>
        </p:nvSpPr>
        <p:spPr>
          <a:xfrm>
            <a:off x="4228323" y="1020659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Building </a:t>
            </a:r>
            <a:r>
              <a:rPr lang="en-US" sz="6000" spc="-100" dirty="0">
                <a:solidFill>
                  <a:schemeClr val="bg1"/>
                </a:solidFill>
              </a:rPr>
              <a:t>Your </a:t>
            </a:r>
            <a:r>
              <a:rPr lang="en-US" sz="6000" spc="5" dirty="0">
                <a:solidFill>
                  <a:schemeClr val="bg1"/>
                </a:solidFill>
              </a:rPr>
              <a:t>Online</a:t>
            </a:r>
            <a:r>
              <a:rPr lang="en-US" sz="6000" spc="-25" dirty="0">
                <a:solidFill>
                  <a:schemeClr val="bg1"/>
                </a:solidFill>
              </a:rPr>
              <a:t> </a:t>
            </a:r>
            <a:r>
              <a:rPr lang="en-US" sz="6000" spc="5" dirty="0">
                <a:solidFill>
                  <a:schemeClr val="bg1"/>
                </a:solidFill>
              </a:rPr>
              <a:t>Strategy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23386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F834DD1-7DB2-4FFE-A7A5-335FB33729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1091" y="2689897"/>
            <a:ext cx="13490352" cy="64522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092" y="472893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object 3">
            <a:extLst>
              <a:ext uri="{FF2B5EF4-FFF2-40B4-BE49-F238E27FC236}">
                <a16:creationId xmlns:a16="http://schemas.microsoft.com/office/drawing/2014/main" id="{281C5A72-5415-4AC9-BEDE-17272795D0F9}"/>
              </a:ext>
            </a:extLst>
          </p:cNvPr>
          <p:cNvSpPr txBox="1">
            <a:spLocks/>
          </p:cNvSpPr>
          <p:nvPr/>
        </p:nvSpPr>
        <p:spPr>
          <a:xfrm>
            <a:off x="4179802" y="878203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Knowing the Target Audience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353824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878DC2B-171C-4159-B7E1-1629C0841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0138" y="2682694"/>
            <a:ext cx="11965523" cy="71337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410" y="9244423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8850" y="1027035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object 3">
            <a:extLst>
              <a:ext uri="{FF2B5EF4-FFF2-40B4-BE49-F238E27FC236}">
                <a16:creationId xmlns:a16="http://schemas.microsoft.com/office/drawing/2014/main" id="{19D52C7B-5AB2-4C74-A6DB-3FB51BE67DBA}"/>
              </a:ext>
            </a:extLst>
          </p:cNvPr>
          <p:cNvSpPr txBox="1">
            <a:spLocks/>
          </p:cNvSpPr>
          <p:nvPr/>
        </p:nvSpPr>
        <p:spPr>
          <a:xfrm>
            <a:off x="4179802" y="878203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Knowing the Target Audience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291165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2BB57F-B610-4D79-A1DD-21A80302AC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6175" y="2628167"/>
            <a:ext cx="12511290" cy="62336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object 3">
            <a:extLst>
              <a:ext uri="{FF2B5EF4-FFF2-40B4-BE49-F238E27FC236}">
                <a16:creationId xmlns:a16="http://schemas.microsoft.com/office/drawing/2014/main" id="{7215B925-B76E-4097-B96D-A68470BEFB3C}"/>
              </a:ext>
            </a:extLst>
          </p:cNvPr>
          <p:cNvSpPr txBox="1">
            <a:spLocks/>
          </p:cNvSpPr>
          <p:nvPr/>
        </p:nvSpPr>
        <p:spPr>
          <a:xfrm>
            <a:off x="4179802" y="878203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Knowing the Target Audience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48903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759" y="9810453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61FB11-2CCA-4B43-A0E1-40E215836B8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2185" y="2726269"/>
            <a:ext cx="12966759" cy="6326432"/>
          </a:xfrm>
          <a:prstGeom prst="rect">
            <a:avLst/>
          </a:prstGeom>
        </p:spPr>
      </p:pic>
      <p:sp>
        <p:nvSpPr>
          <p:cNvPr id="15" name="object 3">
            <a:extLst>
              <a:ext uri="{FF2B5EF4-FFF2-40B4-BE49-F238E27FC236}">
                <a16:creationId xmlns:a16="http://schemas.microsoft.com/office/drawing/2014/main" id="{B9838415-95CB-41E3-AC11-8D82C9EB2FA2}"/>
              </a:ext>
            </a:extLst>
          </p:cNvPr>
          <p:cNvSpPr txBox="1">
            <a:spLocks/>
          </p:cNvSpPr>
          <p:nvPr/>
        </p:nvSpPr>
        <p:spPr>
          <a:xfrm>
            <a:off x="4179802" y="878203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5" dirty="0">
                <a:solidFill>
                  <a:schemeClr val="bg1"/>
                </a:solidFill>
              </a:rPr>
              <a:t>Knowing the Target Audience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161698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04" y="447195"/>
            <a:ext cx="13270103" cy="179976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7107" y="10486685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16254" y="914853"/>
            <a:ext cx="5387846" cy="97407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F74FDF-0DC2-48E7-B6D7-9C4EFC41F83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80" y="565109"/>
            <a:ext cx="1426671" cy="1435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object 3">
            <a:extLst>
              <a:ext uri="{FF2B5EF4-FFF2-40B4-BE49-F238E27FC236}">
                <a16:creationId xmlns:a16="http://schemas.microsoft.com/office/drawing/2014/main" id="{001A2E3F-2912-4B84-86BA-3C30F287436E}"/>
              </a:ext>
            </a:extLst>
          </p:cNvPr>
          <p:cNvSpPr txBox="1">
            <a:spLocks/>
          </p:cNvSpPr>
          <p:nvPr/>
        </p:nvSpPr>
        <p:spPr>
          <a:xfrm>
            <a:off x="4179802" y="878203"/>
            <a:ext cx="10100487" cy="94064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US" sz="6000" spc="10" dirty="0">
                <a:solidFill>
                  <a:schemeClr val="bg1"/>
                </a:solidFill>
              </a:rPr>
              <a:t>Know </a:t>
            </a:r>
            <a:r>
              <a:rPr lang="en-US" sz="6000" spc="-100" dirty="0">
                <a:solidFill>
                  <a:schemeClr val="bg1"/>
                </a:solidFill>
              </a:rPr>
              <a:t>Your </a:t>
            </a:r>
            <a:r>
              <a:rPr lang="en-US" sz="6000" spc="-80" dirty="0">
                <a:solidFill>
                  <a:schemeClr val="bg1"/>
                </a:solidFill>
              </a:rPr>
              <a:t>Target</a:t>
            </a:r>
            <a:r>
              <a:rPr lang="en-US" sz="6000" spc="-360" dirty="0">
                <a:solidFill>
                  <a:schemeClr val="bg1"/>
                </a:solidFill>
              </a:rPr>
              <a:t> </a:t>
            </a:r>
            <a:r>
              <a:rPr lang="en-US" sz="6000" spc="5" dirty="0">
                <a:solidFill>
                  <a:schemeClr val="bg1"/>
                </a:solidFill>
              </a:rPr>
              <a:t>Audience</a:t>
            </a:r>
            <a:endParaRPr lang="en-US" sz="5900" b="1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19" name="object 3">
            <a:extLst>
              <a:ext uri="{FF2B5EF4-FFF2-40B4-BE49-F238E27FC236}">
                <a16:creationId xmlns:a16="http://schemas.microsoft.com/office/drawing/2014/main" id="{0E55D980-71F9-4F91-8739-E3F5763E0A06}"/>
              </a:ext>
            </a:extLst>
          </p:cNvPr>
          <p:cNvSpPr txBox="1"/>
          <p:nvPr/>
        </p:nvSpPr>
        <p:spPr>
          <a:xfrm>
            <a:off x="757468" y="3143202"/>
            <a:ext cx="6688455" cy="498030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69570" indent="-357505">
              <a:lnSpc>
                <a:spcPct val="100000"/>
              </a:lnSpc>
              <a:spcBef>
                <a:spcPts val="114"/>
              </a:spcBef>
              <a:buChar char="•"/>
              <a:tabLst>
                <a:tab pos="369570" algn="l"/>
                <a:tab pos="370205" algn="l"/>
              </a:tabLst>
            </a:pPr>
            <a:r>
              <a:rPr sz="2950" spc="10" dirty="0">
                <a:latin typeface="Arial"/>
                <a:cs typeface="Arial"/>
              </a:rPr>
              <a:t>Who </a:t>
            </a:r>
            <a:r>
              <a:rPr sz="2950" spc="5" dirty="0">
                <a:latin typeface="Arial"/>
                <a:cs typeface="Arial"/>
              </a:rPr>
              <a:t>is your ideal</a:t>
            </a:r>
            <a:r>
              <a:rPr sz="2950" spc="-20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customer?</a:t>
            </a:r>
            <a:endParaRPr sz="29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3050" dirty="0">
              <a:latin typeface="Arial"/>
              <a:cs typeface="Arial"/>
            </a:endParaRPr>
          </a:p>
          <a:p>
            <a:pPr marL="369570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sz="2950" spc="5" dirty="0">
                <a:latin typeface="Arial"/>
                <a:cs typeface="Arial"/>
              </a:rPr>
              <a:t>What </a:t>
            </a:r>
            <a:r>
              <a:rPr sz="2950" spc="10" dirty="0">
                <a:latin typeface="Arial"/>
                <a:cs typeface="Arial"/>
              </a:rPr>
              <a:t>do </a:t>
            </a:r>
            <a:r>
              <a:rPr sz="2950" spc="5" dirty="0">
                <a:latin typeface="Arial"/>
                <a:cs typeface="Arial"/>
              </a:rPr>
              <a:t>you </a:t>
            </a:r>
            <a:r>
              <a:rPr sz="2950" spc="10" dirty="0">
                <a:latin typeface="Arial"/>
                <a:cs typeface="Arial"/>
              </a:rPr>
              <a:t>know </a:t>
            </a:r>
            <a:r>
              <a:rPr sz="2950" spc="5" dirty="0">
                <a:latin typeface="Arial"/>
                <a:cs typeface="Arial"/>
              </a:rPr>
              <a:t>about</a:t>
            </a:r>
            <a:r>
              <a:rPr sz="2950" spc="-30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them?</a:t>
            </a:r>
            <a:endParaRPr sz="29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050" dirty="0">
              <a:latin typeface="Arial"/>
              <a:cs typeface="Arial"/>
            </a:endParaRPr>
          </a:p>
          <a:p>
            <a:pPr marL="369570" indent="-357505">
              <a:lnSpc>
                <a:spcPct val="100000"/>
              </a:lnSpc>
              <a:spcBef>
                <a:spcPts val="5"/>
              </a:spcBef>
              <a:buChar char="•"/>
              <a:tabLst>
                <a:tab pos="369570" algn="l"/>
                <a:tab pos="370205" algn="l"/>
              </a:tabLst>
            </a:pPr>
            <a:r>
              <a:rPr sz="2950" spc="5" dirty="0">
                <a:latin typeface="Arial"/>
                <a:cs typeface="Arial"/>
              </a:rPr>
              <a:t>What is the dynamics of your</a:t>
            </a:r>
            <a:r>
              <a:rPr sz="2950" spc="-15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market?</a:t>
            </a:r>
            <a:endParaRPr sz="29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050" dirty="0">
              <a:latin typeface="Arial"/>
              <a:cs typeface="Arial"/>
            </a:endParaRPr>
          </a:p>
          <a:p>
            <a:pPr marL="369570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sz="2950" spc="5" dirty="0">
                <a:latin typeface="Arial"/>
                <a:cs typeface="Arial"/>
              </a:rPr>
              <a:t>What are their</a:t>
            </a:r>
            <a:r>
              <a:rPr sz="2950" spc="-10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demographics?</a:t>
            </a:r>
            <a:endParaRPr sz="29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</a:pPr>
            <a:endParaRPr sz="3050" dirty="0">
              <a:latin typeface="Arial"/>
              <a:cs typeface="Arial"/>
            </a:endParaRPr>
          </a:p>
          <a:p>
            <a:pPr marL="369570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sz="2950" spc="5" dirty="0">
                <a:latin typeface="Arial"/>
                <a:cs typeface="Arial"/>
              </a:rPr>
              <a:t>What are their</a:t>
            </a:r>
            <a:r>
              <a:rPr sz="2950" spc="-15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interests?</a:t>
            </a:r>
            <a:endParaRPr sz="29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"/>
              <a:buChar char="•"/>
            </a:pPr>
            <a:endParaRPr sz="3050" dirty="0">
              <a:latin typeface="Arial"/>
              <a:cs typeface="Arial"/>
            </a:endParaRPr>
          </a:p>
          <a:p>
            <a:pPr marL="369570" indent="-357505">
              <a:lnSpc>
                <a:spcPct val="100000"/>
              </a:lnSpc>
              <a:spcBef>
                <a:spcPts val="5"/>
              </a:spcBef>
              <a:buChar char="•"/>
              <a:tabLst>
                <a:tab pos="369570" algn="l"/>
                <a:tab pos="370205" algn="l"/>
              </a:tabLst>
            </a:pPr>
            <a:r>
              <a:rPr sz="2950" spc="10" dirty="0">
                <a:latin typeface="Arial"/>
                <a:cs typeface="Arial"/>
              </a:rPr>
              <a:t>How do </a:t>
            </a:r>
            <a:r>
              <a:rPr sz="2950" spc="5" dirty="0">
                <a:latin typeface="Arial"/>
                <a:cs typeface="Arial"/>
              </a:rPr>
              <a:t>they use the</a:t>
            </a:r>
            <a:r>
              <a:rPr sz="2950" spc="-25" dirty="0">
                <a:latin typeface="Arial"/>
                <a:cs typeface="Arial"/>
              </a:rPr>
              <a:t> </a:t>
            </a:r>
            <a:r>
              <a:rPr sz="2950" spc="5" dirty="0">
                <a:latin typeface="Arial"/>
                <a:cs typeface="Arial"/>
              </a:rPr>
              <a:t>internet?</a:t>
            </a:r>
            <a:endParaRPr sz="2950" dirty="0">
              <a:latin typeface="Arial"/>
              <a:cs typeface="Arial"/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8AB0A23-C2C3-4118-9EE1-F38ACA6A8EF8}"/>
              </a:ext>
            </a:extLst>
          </p:cNvPr>
          <p:cNvSpPr/>
          <p:nvPr/>
        </p:nvSpPr>
        <p:spPr>
          <a:xfrm>
            <a:off x="7408946" y="2460014"/>
            <a:ext cx="6819991" cy="681999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3A3A7E3-826C-4A60-AC97-2ADA99F9BE5E}"/>
              </a:ext>
            </a:extLst>
          </p:cNvPr>
          <p:cNvSpPr/>
          <p:nvPr/>
        </p:nvSpPr>
        <p:spPr>
          <a:xfrm>
            <a:off x="3833224" y="8215789"/>
            <a:ext cx="7315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hlinkClick r:id="rId11"/>
              </a:rPr>
              <a:t>Tools:</a:t>
            </a:r>
          </a:p>
          <a:p>
            <a:r>
              <a:rPr lang="en-US" sz="3200" dirty="0">
                <a:hlinkClick r:id="rId11"/>
              </a:rPr>
              <a:t>https://trends.google.com/trends/</a:t>
            </a:r>
            <a:endParaRPr lang="en-US" sz="3200" dirty="0"/>
          </a:p>
          <a:p>
            <a:r>
              <a:rPr lang="en-US" sz="3200" dirty="0">
                <a:hlinkClick r:id="rId12"/>
              </a:rPr>
              <a:t>https://www.similarweb.com/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279939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023" y="826559"/>
            <a:ext cx="13453528" cy="1386225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endParaRPr lang="en-US" sz="2968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69101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endParaRPr lang="en-US" sz="2968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69101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endParaRPr lang="en-US" sz="2968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93" y="9084474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4675" y="10779941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12107" y="1121291"/>
            <a:ext cx="10128329" cy="802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17" b="1" spc="8" dirty="0">
                <a:solidFill>
                  <a:schemeClr val="bg1"/>
                </a:solidFill>
              </a:rPr>
              <a:t>To Sum-up</a:t>
            </a:r>
            <a:endParaRPr lang="en-US" sz="4617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741586-CE83-473A-A844-3ED51E3E5A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166" y="403077"/>
            <a:ext cx="1467726" cy="14777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2254" y="1233054"/>
            <a:ext cx="5243440" cy="947964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DE7D1E5-1FCE-449C-BA50-E2A8F5E190D5}"/>
              </a:ext>
            </a:extLst>
          </p:cNvPr>
          <p:cNvSpPr/>
          <p:nvPr/>
        </p:nvSpPr>
        <p:spPr>
          <a:xfrm>
            <a:off x="1814875" y="3029878"/>
            <a:ext cx="12199296" cy="6183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We have learned about the concept of Strategy. What do strategy means and its 4 dimensions.</a:t>
            </a:r>
          </a:p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We understood the differences between the terms segmentation, targeting and positioning.</a:t>
            </a:r>
          </a:p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We refreshed out the 4 segmentation strategies.</a:t>
            </a:r>
          </a:p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The other different ways to segment your market</a:t>
            </a:r>
          </a:p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Understood the customer in digital markets </a:t>
            </a:r>
            <a:r>
              <a:rPr lang="en-US" sz="3958">
                <a:solidFill>
                  <a:schemeClr val="tx2">
                    <a:lumMod val="50000"/>
                  </a:schemeClr>
                </a:solidFill>
              </a:rPr>
              <a:t>and how </a:t>
            </a: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to know your target  audience’s interests and preferences.</a:t>
            </a:r>
          </a:p>
          <a:p>
            <a:pPr marL="565442" indent="-565442" algn="just">
              <a:buFont typeface="Arial" panose="020B0604020202020204" pitchFamily="34" charset="0"/>
              <a:buChar char="•"/>
            </a:pP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using 2 important tools (Google Trends and </a:t>
            </a:r>
            <a:r>
              <a:rPr lang="en-US" sz="3958" dirty="0" err="1">
                <a:solidFill>
                  <a:schemeClr val="tx2">
                    <a:lumMod val="50000"/>
                  </a:schemeClr>
                </a:solidFill>
              </a:rPr>
              <a:t>Similarweb</a:t>
            </a:r>
            <a:r>
              <a:rPr lang="en-US" sz="3958" dirty="0">
                <a:solidFill>
                  <a:schemeClr val="tx2">
                    <a:lumMod val="50000"/>
                  </a:schemeClr>
                </a:solidFill>
              </a:rPr>
              <a:t>) </a:t>
            </a:r>
          </a:p>
          <a:p>
            <a:pPr algn="just"/>
            <a:endParaRPr lang="en-US" sz="3958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75B48D5-8BF9-4391-A732-49261CD0CD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25103" y="914853"/>
            <a:ext cx="4878996" cy="974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52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4389</TotalTime>
  <Words>362</Words>
  <Application>Microsoft Office PowerPoint</Application>
  <PresentationFormat>Custom</PresentationFormat>
  <Paragraphs>80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SimSun</vt:lpstr>
      <vt:lpstr>Arial</vt:lpstr>
      <vt:lpstr>Calibri</vt:lpstr>
      <vt:lpstr>Calibri Light</vt:lpstr>
      <vt:lpstr>Tajawal Medium</vt:lpstr>
      <vt:lpstr>Times New Roman</vt:lpstr>
      <vt:lpstr>Trebuchet MS</vt:lpstr>
      <vt:lpstr>Office Theme</vt:lpstr>
      <vt:lpstr>1_Office Theme</vt:lpstr>
      <vt:lpstr>PowerPoint Presentation</vt:lpstr>
      <vt:lpstr>Building a Digital  Strategy!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ECU - DM Course - Chapter 2 Slides</dc:title>
  <dc:creator>lenovo</dc:creator>
  <cp:lastModifiedBy>Perihan Salah</cp:lastModifiedBy>
  <cp:revision>76</cp:revision>
  <cp:lastPrinted>2023-01-24T14:27:17Z</cp:lastPrinted>
  <dcterms:created xsi:type="dcterms:W3CDTF">2023-01-16T09:10:16Z</dcterms:created>
  <dcterms:modified xsi:type="dcterms:W3CDTF">2023-02-08T21:02:16Z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2021-11-02T00:00:00Z</vt:filetime>
  </property>
  <property fmtid="{D5CDD505-2E9C-101B-9397-08002B2CF9AE}" pid="3" name="Creator">
    <vt:lpwstr>Keynote</vt:lpwstr>
  </property>
  <property fmtid="{D5CDD505-2E9C-101B-9397-08002B2CF9AE}" pid="4" name="LastSaved">
    <vt:filetime>2023-01-16T00:00:00Z</vt:filetime>
  </property>
</Properties>
</file>