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96" r:id="rId5"/>
    <p:sldId id="260" r:id="rId6"/>
    <p:sldId id="497" r:id="rId7"/>
    <p:sldId id="262" r:id="rId8"/>
    <p:sldId id="498" r:id="rId9"/>
    <p:sldId id="261" r:id="rId10"/>
    <p:sldId id="263" r:id="rId11"/>
    <p:sldId id="499" r:id="rId12"/>
    <p:sldId id="264" r:id="rId13"/>
    <p:sldId id="500" r:id="rId14"/>
    <p:sldId id="310" r:id="rId15"/>
    <p:sldId id="282" r:id="rId16"/>
    <p:sldId id="501" r:id="rId17"/>
    <p:sldId id="283" r:id="rId18"/>
    <p:sldId id="502" r:id="rId19"/>
    <p:sldId id="284" r:id="rId20"/>
    <p:sldId id="503" r:id="rId21"/>
    <p:sldId id="265" r:id="rId22"/>
    <p:sldId id="504" r:id="rId23"/>
    <p:sldId id="285" r:id="rId24"/>
    <p:sldId id="505" r:id="rId25"/>
    <p:sldId id="286" r:id="rId26"/>
    <p:sldId id="506" r:id="rId27"/>
    <p:sldId id="266" r:id="rId28"/>
    <p:sldId id="507" r:id="rId29"/>
    <p:sldId id="508" r:id="rId30"/>
    <p:sldId id="509" r:id="rId31"/>
    <p:sldId id="287" r:id="rId32"/>
    <p:sldId id="288" r:id="rId33"/>
    <p:sldId id="510" r:id="rId34"/>
    <p:sldId id="267" r:id="rId35"/>
    <p:sldId id="511" r:id="rId36"/>
    <p:sldId id="289" r:id="rId37"/>
    <p:sldId id="290" r:id="rId38"/>
    <p:sldId id="512" r:id="rId39"/>
    <p:sldId id="270" r:id="rId40"/>
    <p:sldId id="513" r:id="rId41"/>
    <p:sldId id="309" r:id="rId42"/>
    <p:sldId id="514" r:id="rId43"/>
    <p:sldId id="27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6"/>
            <p14:sldId id="260"/>
            <p14:sldId id="497"/>
            <p14:sldId id="262"/>
            <p14:sldId id="498"/>
            <p14:sldId id="261"/>
            <p14:sldId id="263"/>
            <p14:sldId id="499"/>
            <p14:sldId id="264"/>
            <p14:sldId id="500"/>
            <p14:sldId id="310"/>
            <p14:sldId id="282"/>
            <p14:sldId id="501"/>
            <p14:sldId id="283"/>
            <p14:sldId id="502"/>
            <p14:sldId id="284"/>
            <p14:sldId id="503"/>
            <p14:sldId id="265"/>
            <p14:sldId id="504"/>
            <p14:sldId id="285"/>
            <p14:sldId id="505"/>
            <p14:sldId id="286"/>
            <p14:sldId id="506"/>
            <p14:sldId id="266"/>
            <p14:sldId id="507"/>
            <p14:sldId id="508"/>
            <p14:sldId id="509"/>
            <p14:sldId id="287"/>
            <p14:sldId id="288"/>
            <p14:sldId id="510"/>
            <p14:sldId id="267"/>
            <p14:sldId id="511"/>
            <p14:sldId id="289"/>
            <p14:sldId id="290"/>
            <p14:sldId id="512"/>
            <p14:sldId id="270"/>
            <p14:sldId id="513"/>
            <p14:sldId id="309"/>
            <p14:sldId id="514"/>
            <p14:sldId id="27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00AEEF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dk2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dk2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dk2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NoLn">
    <dgm:fillClrLst meth="repeat">
      <a:schemeClr val="dk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#4" qsCatId="simple" csTypeId="urn:microsoft.com/office/officeart/2005/8/colors/accent0_3" csCatId="mainScheme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Market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Quality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Marketing strategy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Marketing segment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4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3"/>
      <dgm:spPr/>
    </dgm:pt>
    <dgm:pt modelId="{E30EF92F-0A4F-42B0-8515-25FA0504ED15}" type="pres">
      <dgm:prSet presAssocID="{5503B645-A631-4E31-8D98-782F6D13A77D}" presName="connectorText" presStyleLbl="sibTrans2D1" presStyleIdx="0" presStyleCnt="3"/>
      <dgm:spPr/>
    </dgm:pt>
    <dgm:pt modelId="{FF04ECBB-C20D-473A-91FA-08DF92D32CDB}" type="pres">
      <dgm:prSet presAssocID="{AD635885-3415-48BB-8A57-7832A14C565E}" presName="node" presStyleLbl="node1" presStyleIdx="1" presStyleCnt="4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3"/>
      <dgm:spPr/>
    </dgm:pt>
    <dgm:pt modelId="{679E1D14-2AA9-4851-A612-D05252B57EEC}" type="pres">
      <dgm:prSet presAssocID="{933C2700-7992-4F23-94C9-3A5DAB1BC9DB}" presName="connectorText" presStyleLbl="sibTrans2D1" presStyleIdx="1" presStyleCnt="3"/>
      <dgm:spPr/>
    </dgm:pt>
    <dgm:pt modelId="{04A196B7-985A-43D7-8F44-96F28BA93045}" type="pres">
      <dgm:prSet presAssocID="{C2A73256-8D3D-40C1-8775-89939B3913D6}" presName="node" presStyleLbl="node1" presStyleIdx="2" presStyleCnt="4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3"/>
      <dgm:spPr/>
    </dgm:pt>
    <dgm:pt modelId="{AAC0FACC-EA43-4EF7-B651-FC8AAA764AA2}" type="pres">
      <dgm:prSet presAssocID="{FE2841FF-EF17-4B2A-A51C-8E1EA3227BA5}" presName="connectorText" presStyleLbl="sibTrans2D1" presStyleIdx="2" presStyleCnt="3"/>
      <dgm:spPr/>
    </dgm:pt>
    <dgm:pt modelId="{C6864C67-220A-4DD8-979E-A8EA5A0496CB}" type="pres">
      <dgm:prSet presAssocID="{AE8A7F5E-1BF2-48D5-90F1-3A70E9C3237C}" presName="node" presStyleLbl="node1" presStyleIdx="3" presStyleCnt="4">
        <dgm:presLayoutVars>
          <dgm:bulletEnabled val="1"/>
        </dgm:presLayoutVars>
      </dgm:prSet>
      <dgm:spPr/>
    </dgm:pt>
  </dgm:ptLst>
  <dgm:cxnLst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8018F1-462E-4172-BE3E-9E285F05DFAB}" type="doc">
      <dgm:prSet loTypeId="urn:microsoft.com/office/officeart/2005/8/layout/process1" loCatId="process" qsTypeId="urn:microsoft.com/office/officeart/2005/8/quickstyle/simple1#5" qsCatId="simple" csTypeId="urn:microsoft.com/office/officeart/2005/8/colors/accent0_3" csCatId="mainScheme" phldr="1"/>
      <dgm:spPr/>
    </dgm:pt>
    <dgm:pt modelId="{7EDD9A5F-04A8-43CF-BA2D-AE8287F865C3}">
      <dgm:prSet phldrT="[Text]"/>
      <dgm:spPr/>
      <dgm:t>
        <a:bodyPr/>
        <a:lstStyle/>
        <a:p>
          <a:r>
            <a:rPr lang="en-US" dirty="0"/>
            <a:t>Relevant</a:t>
          </a:r>
        </a:p>
      </dgm:t>
    </dgm:pt>
    <dgm:pt modelId="{92597335-8AEA-4438-8622-9438A520F5FF}" type="parTrans" cxnId="{82343EC0-B3F7-4D09-8A3F-0BA6272E8911}">
      <dgm:prSet/>
      <dgm:spPr/>
      <dgm:t>
        <a:bodyPr/>
        <a:lstStyle/>
        <a:p>
          <a:endParaRPr lang="en-US"/>
        </a:p>
      </dgm:t>
    </dgm:pt>
    <dgm:pt modelId="{5503B645-A631-4E31-8D98-782F6D13A77D}" type="sibTrans" cxnId="{82343EC0-B3F7-4D09-8A3F-0BA6272E8911}">
      <dgm:prSet/>
      <dgm:spPr/>
      <dgm:t>
        <a:bodyPr/>
        <a:lstStyle/>
        <a:p>
          <a:endParaRPr lang="en-US" dirty="0"/>
        </a:p>
      </dgm:t>
    </dgm:pt>
    <dgm:pt modelId="{AD635885-3415-48BB-8A57-7832A14C565E}">
      <dgm:prSet phldrT="[Text]"/>
      <dgm:spPr/>
      <dgm:t>
        <a:bodyPr/>
        <a:lstStyle/>
        <a:p>
          <a:r>
            <a:rPr lang="en-US" dirty="0"/>
            <a:t>Function ability</a:t>
          </a:r>
        </a:p>
      </dgm:t>
    </dgm:pt>
    <dgm:pt modelId="{9D0D9CB3-9188-4EDD-B80B-639EE3EF382D}" type="parTrans" cxnId="{A88E48BD-C31C-43CE-ABFB-E40354F98FE9}">
      <dgm:prSet/>
      <dgm:spPr/>
      <dgm:t>
        <a:bodyPr/>
        <a:lstStyle/>
        <a:p>
          <a:endParaRPr lang="en-US"/>
        </a:p>
      </dgm:t>
    </dgm:pt>
    <dgm:pt modelId="{933C2700-7992-4F23-94C9-3A5DAB1BC9DB}" type="sibTrans" cxnId="{A88E48BD-C31C-43CE-ABFB-E40354F98FE9}">
      <dgm:prSet/>
      <dgm:spPr/>
      <dgm:t>
        <a:bodyPr/>
        <a:lstStyle/>
        <a:p>
          <a:endParaRPr lang="en-US" dirty="0"/>
        </a:p>
      </dgm:t>
    </dgm:pt>
    <dgm:pt modelId="{C2A73256-8D3D-40C1-8775-89939B3913D6}">
      <dgm:prSet phldrT="[Text]"/>
      <dgm:spPr/>
      <dgm:t>
        <a:bodyPr/>
        <a:lstStyle/>
        <a:p>
          <a:r>
            <a:rPr lang="en-US" dirty="0"/>
            <a:t>Communicated</a:t>
          </a:r>
        </a:p>
      </dgm:t>
    </dgm:pt>
    <dgm:pt modelId="{E1D565BC-3494-4344-A2B4-56E2BF0423F1}" type="parTrans" cxnId="{0672FEAB-BC39-4913-BD86-145D15CAE855}">
      <dgm:prSet/>
      <dgm:spPr/>
      <dgm:t>
        <a:bodyPr/>
        <a:lstStyle/>
        <a:p>
          <a:endParaRPr lang="en-US"/>
        </a:p>
      </dgm:t>
    </dgm:pt>
    <dgm:pt modelId="{FE2841FF-EF17-4B2A-A51C-8E1EA3227BA5}" type="sibTrans" cxnId="{0672FEAB-BC39-4913-BD86-145D15CAE855}">
      <dgm:prSet/>
      <dgm:spPr/>
      <dgm:t>
        <a:bodyPr/>
        <a:lstStyle/>
        <a:p>
          <a:endParaRPr lang="en-US" dirty="0"/>
        </a:p>
      </dgm:t>
    </dgm:pt>
    <dgm:pt modelId="{AE8A7F5E-1BF2-48D5-90F1-3A70E9C3237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02829865-F478-482E-B5C4-FE32B1B0F4C7}" type="parTrans" cxnId="{2167EC8E-5547-4A27-BA0F-C24C9947C1C5}">
      <dgm:prSet/>
      <dgm:spPr/>
      <dgm:t>
        <a:bodyPr/>
        <a:lstStyle/>
        <a:p>
          <a:endParaRPr lang="en-US"/>
        </a:p>
      </dgm:t>
    </dgm:pt>
    <dgm:pt modelId="{69F7F4FC-5868-4912-85EC-390E6F26DF62}" type="sibTrans" cxnId="{2167EC8E-5547-4A27-BA0F-C24C9947C1C5}">
      <dgm:prSet/>
      <dgm:spPr/>
      <dgm:t>
        <a:bodyPr/>
        <a:lstStyle/>
        <a:p>
          <a:endParaRPr lang="en-US" dirty="0"/>
        </a:p>
      </dgm:t>
    </dgm:pt>
    <dgm:pt modelId="{C1F7834A-070D-4FD1-88DD-191693256C79}">
      <dgm:prSet phldrT="[Text]"/>
      <dgm:spPr/>
      <dgm:t>
        <a:bodyPr/>
        <a:lstStyle/>
        <a:p>
          <a:r>
            <a:rPr lang="en-US" dirty="0"/>
            <a:t>Adaptable</a:t>
          </a:r>
        </a:p>
      </dgm:t>
    </dgm:pt>
    <dgm:pt modelId="{D5EC795F-3BBE-4F9F-9C81-CD353506DA95}" type="parTrans" cxnId="{693D45EA-E8D5-41DF-9D50-8AE8D632ADEA}">
      <dgm:prSet/>
      <dgm:spPr/>
      <dgm:t>
        <a:bodyPr/>
        <a:lstStyle/>
        <a:p>
          <a:endParaRPr lang="en-US"/>
        </a:p>
      </dgm:t>
    </dgm:pt>
    <dgm:pt modelId="{0E4D8A9D-665D-482A-9B9F-EDC82367B6FF}" type="sibTrans" cxnId="{693D45EA-E8D5-41DF-9D50-8AE8D632ADEA}">
      <dgm:prSet/>
      <dgm:spPr/>
      <dgm:t>
        <a:bodyPr/>
        <a:lstStyle/>
        <a:p>
          <a:endParaRPr lang="en-US"/>
        </a:p>
      </dgm:t>
    </dgm:pt>
    <dgm:pt modelId="{CE568796-DC70-49BF-A950-C8FEB29F7349}" type="pres">
      <dgm:prSet presAssocID="{AF8018F1-462E-4172-BE3E-9E285F05DFAB}" presName="Name0" presStyleCnt="0">
        <dgm:presLayoutVars>
          <dgm:dir/>
          <dgm:resizeHandles val="exact"/>
        </dgm:presLayoutVars>
      </dgm:prSet>
      <dgm:spPr/>
    </dgm:pt>
    <dgm:pt modelId="{97C3AC21-94F1-428B-86DC-4D5BF276CCF4}" type="pres">
      <dgm:prSet presAssocID="{7EDD9A5F-04A8-43CF-BA2D-AE8287F865C3}" presName="node" presStyleLbl="node1" presStyleIdx="0" presStyleCnt="5">
        <dgm:presLayoutVars>
          <dgm:bulletEnabled val="1"/>
        </dgm:presLayoutVars>
      </dgm:prSet>
      <dgm:spPr/>
    </dgm:pt>
    <dgm:pt modelId="{9B4404E1-CCF0-439C-BAF2-7BE2FFD05F5F}" type="pres">
      <dgm:prSet presAssocID="{5503B645-A631-4E31-8D98-782F6D13A77D}" presName="sibTrans" presStyleLbl="sibTrans2D1" presStyleIdx="0" presStyleCnt="4"/>
      <dgm:spPr/>
    </dgm:pt>
    <dgm:pt modelId="{E30EF92F-0A4F-42B0-8515-25FA0504ED15}" type="pres">
      <dgm:prSet presAssocID="{5503B645-A631-4E31-8D98-782F6D13A77D}" presName="connectorText" presStyleLbl="sibTrans2D1" presStyleIdx="0" presStyleCnt="4"/>
      <dgm:spPr/>
    </dgm:pt>
    <dgm:pt modelId="{FF04ECBB-C20D-473A-91FA-08DF92D32CDB}" type="pres">
      <dgm:prSet presAssocID="{AD635885-3415-48BB-8A57-7832A14C565E}" presName="node" presStyleLbl="node1" presStyleIdx="1" presStyleCnt="5">
        <dgm:presLayoutVars>
          <dgm:bulletEnabled val="1"/>
        </dgm:presLayoutVars>
      </dgm:prSet>
      <dgm:spPr/>
    </dgm:pt>
    <dgm:pt modelId="{DD6FF145-5FA9-4E4A-809B-428253881258}" type="pres">
      <dgm:prSet presAssocID="{933C2700-7992-4F23-94C9-3A5DAB1BC9DB}" presName="sibTrans" presStyleLbl="sibTrans2D1" presStyleIdx="1" presStyleCnt="4"/>
      <dgm:spPr/>
    </dgm:pt>
    <dgm:pt modelId="{679E1D14-2AA9-4851-A612-D05252B57EEC}" type="pres">
      <dgm:prSet presAssocID="{933C2700-7992-4F23-94C9-3A5DAB1BC9DB}" presName="connectorText" presStyleLbl="sibTrans2D1" presStyleIdx="1" presStyleCnt="4"/>
      <dgm:spPr/>
    </dgm:pt>
    <dgm:pt modelId="{04A196B7-985A-43D7-8F44-96F28BA93045}" type="pres">
      <dgm:prSet presAssocID="{C2A73256-8D3D-40C1-8775-89939B3913D6}" presName="node" presStyleLbl="node1" presStyleIdx="2" presStyleCnt="5">
        <dgm:presLayoutVars>
          <dgm:bulletEnabled val="1"/>
        </dgm:presLayoutVars>
      </dgm:prSet>
      <dgm:spPr/>
    </dgm:pt>
    <dgm:pt modelId="{8685B28E-5C55-4437-8CE0-E67186D87021}" type="pres">
      <dgm:prSet presAssocID="{FE2841FF-EF17-4B2A-A51C-8E1EA3227BA5}" presName="sibTrans" presStyleLbl="sibTrans2D1" presStyleIdx="2" presStyleCnt="4"/>
      <dgm:spPr/>
    </dgm:pt>
    <dgm:pt modelId="{AAC0FACC-EA43-4EF7-B651-FC8AAA764AA2}" type="pres">
      <dgm:prSet presAssocID="{FE2841FF-EF17-4B2A-A51C-8E1EA3227BA5}" presName="connectorText" presStyleLbl="sibTrans2D1" presStyleIdx="2" presStyleCnt="4"/>
      <dgm:spPr/>
    </dgm:pt>
    <dgm:pt modelId="{C6864C67-220A-4DD8-979E-A8EA5A0496CB}" type="pres">
      <dgm:prSet presAssocID="{AE8A7F5E-1BF2-48D5-90F1-3A70E9C3237C}" presName="node" presStyleLbl="node1" presStyleIdx="3" presStyleCnt="5">
        <dgm:presLayoutVars>
          <dgm:bulletEnabled val="1"/>
        </dgm:presLayoutVars>
      </dgm:prSet>
      <dgm:spPr/>
    </dgm:pt>
    <dgm:pt modelId="{408D1669-DEC9-4BD2-A8EF-1374AE5D19D5}" type="pres">
      <dgm:prSet presAssocID="{69F7F4FC-5868-4912-85EC-390E6F26DF62}" presName="sibTrans" presStyleLbl="sibTrans2D1" presStyleIdx="3" presStyleCnt="4"/>
      <dgm:spPr/>
    </dgm:pt>
    <dgm:pt modelId="{614C5374-B982-4BF5-980E-950213152E88}" type="pres">
      <dgm:prSet presAssocID="{69F7F4FC-5868-4912-85EC-390E6F26DF62}" presName="connectorText" presStyleLbl="sibTrans2D1" presStyleIdx="3" presStyleCnt="4"/>
      <dgm:spPr/>
    </dgm:pt>
    <dgm:pt modelId="{1CCBF355-5975-426E-BCD5-EDD13ADD0100}" type="pres">
      <dgm:prSet presAssocID="{C1F7834A-070D-4FD1-88DD-191693256C79}" presName="node" presStyleLbl="node1" presStyleIdx="4" presStyleCnt="5">
        <dgm:presLayoutVars>
          <dgm:bulletEnabled val="1"/>
        </dgm:presLayoutVars>
      </dgm:prSet>
      <dgm:spPr/>
    </dgm:pt>
  </dgm:ptLst>
  <dgm:cxnLst>
    <dgm:cxn modelId="{7BACB219-6D41-463C-8888-E5BD94614024}" type="presOf" srcId="{69F7F4FC-5868-4912-85EC-390E6F26DF62}" destId="{614C5374-B982-4BF5-980E-950213152E88}" srcOrd="1" destOrd="0" presId="urn:microsoft.com/office/officeart/2005/8/layout/process1"/>
    <dgm:cxn modelId="{B054E31B-9917-4AC6-8439-D844496A17F5}" type="presOf" srcId="{C2A73256-8D3D-40C1-8775-89939B3913D6}" destId="{04A196B7-985A-43D7-8F44-96F28BA93045}" srcOrd="0" destOrd="0" presId="urn:microsoft.com/office/officeart/2005/8/layout/process1"/>
    <dgm:cxn modelId="{01DB7A23-19D1-4DDF-9CB0-56686D1B437B}" type="presOf" srcId="{933C2700-7992-4F23-94C9-3A5DAB1BC9DB}" destId="{DD6FF145-5FA9-4E4A-809B-428253881258}" srcOrd="0" destOrd="0" presId="urn:microsoft.com/office/officeart/2005/8/layout/process1"/>
    <dgm:cxn modelId="{451A6A3E-AE10-43A0-A587-EFD4148266C8}" type="presOf" srcId="{69F7F4FC-5868-4912-85EC-390E6F26DF62}" destId="{408D1669-DEC9-4BD2-A8EF-1374AE5D19D5}" srcOrd="0" destOrd="0" presId="urn:microsoft.com/office/officeart/2005/8/layout/process1"/>
    <dgm:cxn modelId="{3FAB8748-5CA7-4521-81CF-3ACDD4A93EB7}" type="presOf" srcId="{FE2841FF-EF17-4B2A-A51C-8E1EA3227BA5}" destId="{8685B28E-5C55-4437-8CE0-E67186D87021}" srcOrd="0" destOrd="0" presId="urn:microsoft.com/office/officeart/2005/8/layout/process1"/>
    <dgm:cxn modelId="{2D084183-0EC9-4378-B99A-2ADF8190B449}" type="presOf" srcId="{933C2700-7992-4F23-94C9-3A5DAB1BC9DB}" destId="{679E1D14-2AA9-4851-A612-D05252B57EEC}" srcOrd="1" destOrd="0" presId="urn:microsoft.com/office/officeart/2005/8/layout/process1"/>
    <dgm:cxn modelId="{E27DED8D-C939-4669-8ED7-81B2FFC695D9}" type="presOf" srcId="{FE2841FF-EF17-4B2A-A51C-8E1EA3227BA5}" destId="{AAC0FACC-EA43-4EF7-B651-FC8AAA764AA2}" srcOrd="1" destOrd="0" presId="urn:microsoft.com/office/officeart/2005/8/layout/process1"/>
    <dgm:cxn modelId="{2167EC8E-5547-4A27-BA0F-C24C9947C1C5}" srcId="{AF8018F1-462E-4172-BE3E-9E285F05DFAB}" destId="{AE8A7F5E-1BF2-48D5-90F1-3A70E9C3237C}" srcOrd="3" destOrd="0" parTransId="{02829865-F478-482E-B5C4-FE32B1B0F4C7}" sibTransId="{69F7F4FC-5868-4912-85EC-390E6F26DF62}"/>
    <dgm:cxn modelId="{06792491-F7FD-4B9F-87FD-35FB6D34B8E0}" type="presOf" srcId="{5503B645-A631-4E31-8D98-782F6D13A77D}" destId="{E30EF92F-0A4F-42B0-8515-25FA0504ED15}" srcOrd="1" destOrd="0" presId="urn:microsoft.com/office/officeart/2005/8/layout/process1"/>
    <dgm:cxn modelId="{660B2C91-88C0-429E-AB07-920770EF0DAD}" type="presOf" srcId="{AE8A7F5E-1BF2-48D5-90F1-3A70E9C3237C}" destId="{C6864C67-220A-4DD8-979E-A8EA5A0496CB}" srcOrd="0" destOrd="0" presId="urn:microsoft.com/office/officeart/2005/8/layout/process1"/>
    <dgm:cxn modelId="{0672FEAB-BC39-4913-BD86-145D15CAE855}" srcId="{AF8018F1-462E-4172-BE3E-9E285F05DFAB}" destId="{C2A73256-8D3D-40C1-8775-89939B3913D6}" srcOrd="2" destOrd="0" parTransId="{E1D565BC-3494-4344-A2B4-56E2BF0423F1}" sibTransId="{FE2841FF-EF17-4B2A-A51C-8E1EA3227BA5}"/>
    <dgm:cxn modelId="{A88E48BD-C31C-43CE-ABFB-E40354F98FE9}" srcId="{AF8018F1-462E-4172-BE3E-9E285F05DFAB}" destId="{AD635885-3415-48BB-8A57-7832A14C565E}" srcOrd="1" destOrd="0" parTransId="{9D0D9CB3-9188-4EDD-B80B-639EE3EF382D}" sibTransId="{933C2700-7992-4F23-94C9-3A5DAB1BC9DB}"/>
    <dgm:cxn modelId="{82343EC0-B3F7-4D09-8A3F-0BA6272E8911}" srcId="{AF8018F1-462E-4172-BE3E-9E285F05DFAB}" destId="{7EDD9A5F-04A8-43CF-BA2D-AE8287F865C3}" srcOrd="0" destOrd="0" parTransId="{92597335-8AEA-4438-8622-9438A520F5FF}" sibTransId="{5503B645-A631-4E31-8D98-782F6D13A77D}"/>
    <dgm:cxn modelId="{FCD45AC1-564F-467B-B035-1371F68FC160}" type="presOf" srcId="{C1F7834A-070D-4FD1-88DD-191693256C79}" destId="{1CCBF355-5975-426E-BCD5-EDD13ADD0100}" srcOrd="0" destOrd="0" presId="urn:microsoft.com/office/officeart/2005/8/layout/process1"/>
    <dgm:cxn modelId="{E83E58C2-03A3-47D7-9B8E-8B0AAC58508A}" type="presOf" srcId="{7EDD9A5F-04A8-43CF-BA2D-AE8287F865C3}" destId="{97C3AC21-94F1-428B-86DC-4D5BF276CCF4}" srcOrd="0" destOrd="0" presId="urn:microsoft.com/office/officeart/2005/8/layout/process1"/>
    <dgm:cxn modelId="{E8EB1ED8-62E1-46AE-A48A-3B11870D22EA}" type="presOf" srcId="{AD635885-3415-48BB-8A57-7832A14C565E}" destId="{FF04ECBB-C20D-473A-91FA-08DF92D32CDB}" srcOrd="0" destOrd="0" presId="urn:microsoft.com/office/officeart/2005/8/layout/process1"/>
    <dgm:cxn modelId="{693D45EA-E8D5-41DF-9D50-8AE8D632ADEA}" srcId="{AF8018F1-462E-4172-BE3E-9E285F05DFAB}" destId="{C1F7834A-070D-4FD1-88DD-191693256C79}" srcOrd="4" destOrd="0" parTransId="{D5EC795F-3BBE-4F9F-9C81-CD353506DA95}" sibTransId="{0E4D8A9D-665D-482A-9B9F-EDC82367B6FF}"/>
    <dgm:cxn modelId="{6BE1A1EC-34B4-4F76-8581-2A4FC169702F}" type="presOf" srcId="{5503B645-A631-4E31-8D98-782F6D13A77D}" destId="{9B4404E1-CCF0-439C-BAF2-7BE2FFD05F5F}" srcOrd="0" destOrd="0" presId="urn:microsoft.com/office/officeart/2005/8/layout/process1"/>
    <dgm:cxn modelId="{204110F2-2A13-45DD-8133-A2C9CD86C7F0}" type="presOf" srcId="{AF8018F1-462E-4172-BE3E-9E285F05DFAB}" destId="{CE568796-DC70-49BF-A950-C8FEB29F7349}" srcOrd="0" destOrd="0" presId="urn:microsoft.com/office/officeart/2005/8/layout/process1"/>
    <dgm:cxn modelId="{E9422AA9-321F-4D86-B840-22DCAB755483}" type="presParOf" srcId="{CE568796-DC70-49BF-A950-C8FEB29F7349}" destId="{97C3AC21-94F1-428B-86DC-4D5BF276CCF4}" srcOrd="0" destOrd="0" presId="urn:microsoft.com/office/officeart/2005/8/layout/process1"/>
    <dgm:cxn modelId="{83326995-1041-4C40-9E7F-79563360ADB2}" type="presParOf" srcId="{CE568796-DC70-49BF-A950-C8FEB29F7349}" destId="{9B4404E1-CCF0-439C-BAF2-7BE2FFD05F5F}" srcOrd="1" destOrd="0" presId="urn:microsoft.com/office/officeart/2005/8/layout/process1"/>
    <dgm:cxn modelId="{CAE88716-81CD-4915-98CA-A16B37B277AA}" type="presParOf" srcId="{9B4404E1-CCF0-439C-BAF2-7BE2FFD05F5F}" destId="{E30EF92F-0A4F-42B0-8515-25FA0504ED15}" srcOrd="0" destOrd="0" presId="urn:microsoft.com/office/officeart/2005/8/layout/process1"/>
    <dgm:cxn modelId="{C7EAFBA8-BF8E-46BB-98AE-D73C9481D673}" type="presParOf" srcId="{CE568796-DC70-49BF-A950-C8FEB29F7349}" destId="{FF04ECBB-C20D-473A-91FA-08DF92D32CDB}" srcOrd="2" destOrd="0" presId="urn:microsoft.com/office/officeart/2005/8/layout/process1"/>
    <dgm:cxn modelId="{0BAD9EB6-3DF6-4EC4-B22E-2E4DC7E5DD7A}" type="presParOf" srcId="{CE568796-DC70-49BF-A950-C8FEB29F7349}" destId="{DD6FF145-5FA9-4E4A-809B-428253881258}" srcOrd="3" destOrd="0" presId="urn:microsoft.com/office/officeart/2005/8/layout/process1"/>
    <dgm:cxn modelId="{C27EFFB2-544A-4163-B286-CBC31B86887D}" type="presParOf" srcId="{DD6FF145-5FA9-4E4A-809B-428253881258}" destId="{679E1D14-2AA9-4851-A612-D05252B57EEC}" srcOrd="0" destOrd="0" presId="urn:microsoft.com/office/officeart/2005/8/layout/process1"/>
    <dgm:cxn modelId="{97DA7C1B-5AE2-457C-A8C8-D20E5326117D}" type="presParOf" srcId="{CE568796-DC70-49BF-A950-C8FEB29F7349}" destId="{04A196B7-985A-43D7-8F44-96F28BA93045}" srcOrd="4" destOrd="0" presId="urn:microsoft.com/office/officeart/2005/8/layout/process1"/>
    <dgm:cxn modelId="{0082D185-90E5-40D9-97EA-CF076088CB22}" type="presParOf" srcId="{CE568796-DC70-49BF-A950-C8FEB29F7349}" destId="{8685B28E-5C55-4437-8CE0-E67186D87021}" srcOrd="5" destOrd="0" presId="urn:microsoft.com/office/officeart/2005/8/layout/process1"/>
    <dgm:cxn modelId="{D1245D7D-D8B7-4CB0-A7E3-2B9EE79398D7}" type="presParOf" srcId="{8685B28E-5C55-4437-8CE0-E67186D87021}" destId="{AAC0FACC-EA43-4EF7-B651-FC8AAA764AA2}" srcOrd="0" destOrd="0" presId="urn:microsoft.com/office/officeart/2005/8/layout/process1"/>
    <dgm:cxn modelId="{7624F616-2317-4F53-94D1-5FA5E5F87461}" type="presParOf" srcId="{CE568796-DC70-49BF-A950-C8FEB29F7349}" destId="{C6864C67-220A-4DD8-979E-A8EA5A0496CB}" srcOrd="6" destOrd="0" presId="urn:microsoft.com/office/officeart/2005/8/layout/process1"/>
    <dgm:cxn modelId="{B381EEF9-9384-4542-9B25-0D2C06A6DE05}" type="presParOf" srcId="{CE568796-DC70-49BF-A950-C8FEB29F7349}" destId="{408D1669-DEC9-4BD2-A8EF-1374AE5D19D5}" srcOrd="7" destOrd="0" presId="urn:microsoft.com/office/officeart/2005/8/layout/process1"/>
    <dgm:cxn modelId="{D79253CF-2E89-4492-BA10-BA10C0698F2D}" type="presParOf" srcId="{408D1669-DEC9-4BD2-A8EF-1374AE5D19D5}" destId="{614C5374-B982-4BF5-980E-950213152E88}" srcOrd="0" destOrd="0" presId="urn:microsoft.com/office/officeart/2005/8/layout/process1"/>
    <dgm:cxn modelId="{C64C6E00-E0D5-470E-95A2-60A03D2A0CEB}" type="presParOf" srcId="{CE568796-DC70-49BF-A950-C8FEB29F7349}" destId="{1CCBF355-5975-426E-BCD5-EDD13ADD0100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C94E90F-6BC0-4D62-BD13-33422C70F5A0}" type="doc">
      <dgm:prSet loTypeId="urn:microsoft.com/office/officeart/2005/8/layout/process1" loCatId="process" qsTypeId="urn:microsoft.com/office/officeart/2005/8/quickstyle/simple1#6" qsCatId="simple" csTypeId="urn:microsoft.com/office/officeart/2005/8/colors/accent0_3" csCatId="mainScheme" phldr="1"/>
      <dgm:spPr/>
    </dgm:pt>
    <dgm:pt modelId="{4A13639A-584A-46B7-9739-EB81D35AB912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usability of your product</a:t>
          </a:r>
        </a:p>
      </dgm:t>
    </dgm:pt>
    <dgm:pt modelId="{53668250-0279-4FC8-BD54-FC1C23F3995A}" type="parTrans" cxnId="{FC13CD79-24F0-4332-A3C3-F5E315584810}">
      <dgm:prSet/>
      <dgm:spPr/>
      <dgm:t>
        <a:bodyPr/>
        <a:lstStyle/>
        <a:p>
          <a:endParaRPr lang="en-US"/>
        </a:p>
      </dgm:t>
    </dgm:pt>
    <dgm:pt modelId="{246FB821-F4CC-4C05-A6E0-BAF0FBAFC674}" type="sibTrans" cxnId="{FC13CD79-24F0-4332-A3C3-F5E315584810}">
      <dgm:prSet/>
      <dgm:spPr/>
      <dgm:t>
        <a:bodyPr/>
        <a:lstStyle/>
        <a:p>
          <a:endParaRPr lang="en-US"/>
        </a:p>
      </dgm:t>
    </dgm:pt>
    <dgm:pt modelId="{22CA7B07-5B93-43D1-8E63-B8B31DB435F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The ergonomics of your product</a:t>
          </a:r>
        </a:p>
      </dgm:t>
    </dgm:pt>
    <dgm:pt modelId="{F52651E5-777C-4F32-9C6A-26C7A55B3CEB}" type="parTrans" cxnId="{46F249AC-FC75-4A67-B07A-E6235E7C29C3}">
      <dgm:prSet/>
      <dgm:spPr/>
      <dgm:t>
        <a:bodyPr/>
        <a:lstStyle/>
        <a:p>
          <a:endParaRPr lang="en-US"/>
        </a:p>
      </dgm:t>
    </dgm:pt>
    <dgm:pt modelId="{D3489E71-2EE1-422D-B37E-EB6C93465A0D}" type="sibTrans" cxnId="{46F249AC-FC75-4A67-B07A-E6235E7C29C3}">
      <dgm:prSet/>
      <dgm:spPr/>
      <dgm:t>
        <a:bodyPr/>
        <a:lstStyle/>
        <a:p>
          <a:endParaRPr lang="en-US"/>
        </a:p>
      </dgm:t>
    </dgm:pt>
    <dgm:pt modelId="{DCB35546-3E4D-443C-8B94-06C4F969823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aesthetic appeal of your product</a:t>
          </a:r>
        </a:p>
      </dgm:t>
    </dgm:pt>
    <dgm:pt modelId="{F3EDD81A-E6AF-4C47-81D7-FDCEC7B1453E}" type="parTrans" cxnId="{17E0046B-41BA-4F57-8B39-7CD30AB9D89C}">
      <dgm:prSet/>
      <dgm:spPr/>
      <dgm:t>
        <a:bodyPr/>
        <a:lstStyle/>
        <a:p>
          <a:endParaRPr lang="en-US"/>
        </a:p>
      </dgm:t>
    </dgm:pt>
    <dgm:pt modelId="{BC70DF14-D6D6-405C-A719-1AA2F66DA7A2}" type="sibTrans" cxnId="{17E0046B-41BA-4F57-8B39-7CD30AB9D89C}">
      <dgm:prSet/>
      <dgm:spPr/>
      <dgm:t>
        <a:bodyPr/>
        <a:lstStyle/>
        <a:p>
          <a:endParaRPr lang="en-US"/>
        </a:p>
      </dgm:t>
    </dgm:pt>
    <dgm:pt modelId="{CAD566B4-67C8-4125-9CE0-09DFD5DF19BD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/>
            <a:t>The durability of your product</a:t>
          </a:r>
        </a:p>
      </dgm:t>
    </dgm:pt>
    <dgm:pt modelId="{05ABA1F9-F3AD-4909-A299-C4FF37F919CB}" type="parTrans" cxnId="{971F8459-9AF6-455F-A14E-7E9947A0104C}">
      <dgm:prSet/>
      <dgm:spPr/>
      <dgm:t>
        <a:bodyPr/>
        <a:lstStyle/>
        <a:p>
          <a:endParaRPr lang="en-US"/>
        </a:p>
      </dgm:t>
    </dgm:pt>
    <dgm:pt modelId="{1C7A7437-F6F3-41B6-9E25-C5C2E736405F}" type="sibTrans" cxnId="{971F8459-9AF6-455F-A14E-7E9947A0104C}">
      <dgm:prSet/>
      <dgm:spPr/>
      <dgm:t>
        <a:bodyPr/>
        <a:lstStyle/>
        <a:p>
          <a:endParaRPr lang="en-US"/>
        </a:p>
      </dgm:t>
    </dgm:pt>
    <dgm:pt modelId="{8C4F4923-E571-4150-AA64-C9822C4F1B9D}" type="pres">
      <dgm:prSet presAssocID="{6C94E90F-6BC0-4D62-BD13-33422C70F5A0}" presName="Name0" presStyleCnt="0">
        <dgm:presLayoutVars>
          <dgm:dir/>
          <dgm:resizeHandles val="exact"/>
        </dgm:presLayoutVars>
      </dgm:prSet>
      <dgm:spPr/>
    </dgm:pt>
    <dgm:pt modelId="{C6BD7719-525A-4F81-A225-F5048F665DCE}" type="pres">
      <dgm:prSet presAssocID="{4A13639A-584A-46B7-9739-EB81D35AB912}" presName="node" presStyleLbl="node1" presStyleIdx="0" presStyleCnt="4">
        <dgm:presLayoutVars>
          <dgm:bulletEnabled val="1"/>
        </dgm:presLayoutVars>
      </dgm:prSet>
      <dgm:spPr/>
    </dgm:pt>
    <dgm:pt modelId="{E8F057CC-17EC-4B1E-BF0F-FF8847F9AC7F}" type="pres">
      <dgm:prSet presAssocID="{246FB821-F4CC-4C05-A6E0-BAF0FBAFC674}" presName="sibTrans" presStyleLbl="sibTrans2D1" presStyleIdx="0" presStyleCnt="3"/>
      <dgm:spPr/>
    </dgm:pt>
    <dgm:pt modelId="{A252E097-0B8A-4D7F-88AA-9E7EA23F6B1F}" type="pres">
      <dgm:prSet presAssocID="{246FB821-F4CC-4C05-A6E0-BAF0FBAFC674}" presName="connectorText" presStyleLbl="sibTrans2D1" presStyleIdx="0" presStyleCnt="3"/>
      <dgm:spPr/>
    </dgm:pt>
    <dgm:pt modelId="{2F5C2F8E-5241-4AA4-AFE8-6E7AD736225F}" type="pres">
      <dgm:prSet presAssocID="{22CA7B07-5B93-43D1-8E63-B8B31DB435F7}" presName="node" presStyleLbl="node1" presStyleIdx="1" presStyleCnt="4">
        <dgm:presLayoutVars>
          <dgm:bulletEnabled val="1"/>
        </dgm:presLayoutVars>
      </dgm:prSet>
      <dgm:spPr/>
    </dgm:pt>
    <dgm:pt modelId="{F733D555-54DD-45D8-8A2B-B40DA7567F48}" type="pres">
      <dgm:prSet presAssocID="{D3489E71-2EE1-422D-B37E-EB6C93465A0D}" presName="sibTrans" presStyleLbl="sibTrans2D1" presStyleIdx="1" presStyleCnt="3"/>
      <dgm:spPr/>
    </dgm:pt>
    <dgm:pt modelId="{5D42D9EB-A655-46DB-BBE0-24F51A06FEA7}" type="pres">
      <dgm:prSet presAssocID="{D3489E71-2EE1-422D-B37E-EB6C93465A0D}" presName="connectorText" presStyleLbl="sibTrans2D1" presStyleIdx="1" presStyleCnt="3"/>
      <dgm:spPr/>
    </dgm:pt>
    <dgm:pt modelId="{32168141-6F6D-410C-9F30-B4C51C40681B}" type="pres">
      <dgm:prSet presAssocID="{DCB35546-3E4D-443C-8B94-06C4F969823B}" presName="node" presStyleLbl="node1" presStyleIdx="2" presStyleCnt="4">
        <dgm:presLayoutVars>
          <dgm:bulletEnabled val="1"/>
        </dgm:presLayoutVars>
      </dgm:prSet>
      <dgm:spPr/>
    </dgm:pt>
    <dgm:pt modelId="{0D35F016-5FB0-4E3F-B16C-F3038E5DDF57}" type="pres">
      <dgm:prSet presAssocID="{BC70DF14-D6D6-405C-A719-1AA2F66DA7A2}" presName="sibTrans" presStyleLbl="sibTrans2D1" presStyleIdx="2" presStyleCnt="3"/>
      <dgm:spPr/>
    </dgm:pt>
    <dgm:pt modelId="{3A1DFDC3-082E-4007-9552-0FF31D449C7B}" type="pres">
      <dgm:prSet presAssocID="{BC70DF14-D6D6-405C-A719-1AA2F66DA7A2}" presName="connectorText" presStyleLbl="sibTrans2D1" presStyleIdx="2" presStyleCnt="3"/>
      <dgm:spPr/>
    </dgm:pt>
    <dgm:pt modelId="{488175FF-19D0-493A-B973-3357E64F7112}" type="pres">
      <dgm:prSet presAssocID="{CAD566B4-67C8-4125-9CE0-09DFD5DF19BD}" presName="node" presStyleLbl="node1" presStyleIdx="3" presStyleCnt="4">
        <dgm:presLayoutVars>
          <dgm:bulletEnabled val="1"/>
        </dgm:presLayoutVars>
      </dgm:prSet>
      <dgm:spPr/>
    </dgm:pt>
  </dgm:ptLst>
  <dgm:cxnLst>
    <dgm:cxn modelId="{1F3D431C-D339-43E6-B232-A38796BDCE1C}" type="presOf" srcId="{BC70DF14-D6D6-405C-A719-1AA2F66DA7A2}" destId="{3A1DFDC3-082E-4007-9552-0FF31D449C7B}" srcOrd="1" destOrd="0" presId="urn:microsoft.com/office/officeart/2005/8/layout/process1"/>
    <dgm:cxn modelId="{5A58F036-82B8-4D5C-ADBE-05C296C331C0}" type="presOf" srcId="{D3489E71-2EE1-422D-B37E-EB6C93465A0D}" destId="{5D42D9EB-A655-46DB-BBE0-24F51A06FEA7}" srcOrd="1" destOrd="0" presId="urn:microsoft.com/office/officeart/2005/8/layout/process1"/>
    <dgm:cxn modelId="{17E0046B-41BA-4F57-8B39-7CD30AB9D89C}" srcId="{6C94E90F-6BC0-4D62-BD13-33422C70F5A0}" destId="{DCB35546-3E4D-443C-8B94-06C4F969823B}" srcOrd="2" destOrd="0" parTransId="{F3EDD81A-E6AF-4C47-81D7-FDCEC7B1453E}" sibTransId="{BC70DF14-D6D6-405C-A719-1AA2F66DA7A2}"/>
    <dgm:cxn modelId="{402DC46C-0947-4C92-A90F-247FBB8B82A8}" type="presOf" srcId="{22CA7B07-5B93-43D1-8E63-B8B31DB435F7}" destId="{2F5C2F8E-5241-4AA4-AFE8-6E7AD736225F}" srcOrd="0" destOrd="0" presId="urn:microsoft.com/office/officeart/2005/8/layout/process1"/>
    <dgm:cxn modelId="{971F8459-9AF6-455F-A14E-7E9947A0104C}" srcId="{6C94E90F-6BC0-4D62-BD13-33422C70F5A0}" destId="{CAD566B4-67C8-4125-9CE0-09DFD5DF19BD}" srcOrd="3" destOrd="0" parTransId="{05ABA1F9-F3AD-4909-A299-C4FF37F919CB}" sibTransId="{1C7A7437-F6F3-41B6-9E25-C5C2E736405F}"/>
    <dgm:cxn modelId="{FC13CD79-24F0-4332-A3C3-F5E315584810}" srcId="{6C94E90F-6BC0-4D62-BD13-33422C70F5A0}" destId="{4A13639A-584A-46B7-9739-EB81D35AB912}" srcOrd="0" destOrd="0" parTransId="{53668250-0279-4FC8-BD54-FC1C23F3995A}" sibTransId="{246FB821-F4CC-4C05-A6E0-BAF0FBAFC674}"/>
    <dgm:cxn modelId="{12D8F859-9EEC-45CB-9553-863F7FD16B55}" type="presOf" srcId="{6C94E90F-6BC0-4D62-BD13-33422C70F5A0}" destId="{8C4F4923-E571-4150-AA64-C9822C4F1B9D}" srcOrd="0" destOrd="0" presId="urn:microsoft.com/office/officeart/2005/8/layout/process1"/>
    <dgm:cxn modelId="{7E94147B-09E0-4EE1-A35A-8F2156A70FAF}" type="presOf" srcId="{D3489E71-2EE1-422D-B37E-EB6C93465A0D}" destId="{F733D555-54DD-45D8-8A2B-B40DA7567F48}" srcOrd="0" destOrd="0" presId="urn:microsoft.com/office/officeart/2005/8/layout/process1"/>
    <dgm:cxn modelId="{0BD1ED83-5D7B-42F8-8108-D811DDA82888}" type="presOf" srcId="{4A13639A-584A-46B7-9739-EB81D35AB912}" destId="{C6BD7719-525A-4F81-A225-F5048F665DCE}" srcOrd="0" destOrd="0" presId="urn:microsoft.com/office/officeart/2005/8/layout/process1"/>
    <dgm:cxn modelId="{229B9589-F6A7-455A-9604-889B8C78A6BE}" type="presOf" srcId="{DCB35546-3E4D-443C-8B94-06C4F969823B}" destId="{32168141-6F6D-410C-9F30-B4C51C40681B}" srcOrd="0" destOrd="0" presId="urn:microsoft.com/office/officeart/2005/8/layout/process1"/>
    <dgm:cxn modelId="{10D5A08B-4C8A-4D5D-8FC3-77178F7FC12F}" type="presOf" srcId="{BC70DF14-D6D6-405C-A719-1AA2F66DA7A2}" destId="{0D35F016-5FB0-4E3F-B16C-F3038E5DDF57}" srcOrd="0" destOrd="0" presId="urn:microsoft.com/office/officeart/2005/8/layout/process1"/>
    <dgm:cxn modelId="{17557B97-9D32-4B7C-8E9A-977646328A1A}" type="presOf" srcId="{246FB821-F4CC-4C05-A6E0-BAF0FBAFC674}" destId="{A252E097-0B8A-4D7F-88AA-9E7EA23F6B1F}" srcOrd="1" destOrd="0" presId="urn:microsoft.com/office/officeart/2005/8/layout/process1"/>
    <dgm:cxn modelId="{46F249AC-FC75-4A67-B07A-E6235E7C29C3}" srcId="{6C94E90F-6BC0-4D62-BD13-33422C70F5A0}" destId="{22CA7B07-5B93-43D1-8E63-B8B31DB435F7}" srcOrd="1" destOrd="0" parTransId="{F52651E5-777C-4F32-9C6A-26C7A55B3CEB}" sibTransId="{D3489E71-2EE1-422D-B37E-EB6C93465A0D}"/>
    <dgm:cxn modelId="{238FBFD0-2E89-4554-AD08-AD3F6FF0238B}" type="presOf" srcId="{246FB821-F4CC-4C05-A6E0-BAF0FBAFC674}" destId="{E8F057CC-17EC-4B1E-BF0F-FF8847F9AC7F}" srcOrd="0" destOrd="0" presId="urn:microsoft.com/office/officeart/2005/8/layout/process1"/>
    <dgm:cxn modelId="{0CD1CEDC-323B-4836-8E35-4A04E2B39D0B}" type="presOf" srcId="{CAD566B4-67C8-4125-9CE0-09DFD5DF19BD}" destId="{488175FF-19D0-493A-B973-3357E64F7112}" srcOrd="0" destOrd="0" presId="urn:microsoft.com/office/officeart/2005/8/layout/process1"/>
    <dgm:cxn modelId="{78FCD910-4E0D-4827-8A38-77097D7E910D}" type="presParOf" srcId="{8C4F4923-E571-4150-AA64-C9822C4F1B9D}" destId="{C6BD7719-525A-4F81-A225-F5048F665DCE}" srcOrd="0" destOrd="0" presId="urn:microsoft.com/office/officeart/2005/8/layout/process1"/>
    <dgm:cxn modelId="{D0A76BB3-CC34-4D34-AB32-447736925A16}" type="presParOf" srcId="{8C4F4923-E571-4150-AA64-C9822C4F1B9D}" destId="{E8F057CC-17EC-4B1E-BF0F-FF8847F9AC7F}" srcOrd="1" destOrd="0" presId="urn:microsoft.com/office/officeart/2005/8/layout/process1"/>
    <dgm:cxn modelId="{6796A9AF-EC89-41D1-8BBA-E65211EDCFE5}" type="presParOf" srcId="{E8F057CC-17EC-4B1E-BF0F-FF8847F9AC7F}" destId="{A252E097-0B8A-4D7F-88AA-9E7EA23F6B1F}" srcOrd="0" destOrd="0" presId="urn:microsoft.com/office/officeart/2005/8/layout/process1"/>
    <dgm:cxn modelId="{B3BDE56F-304D-4082-8AFF-659D55A78F2A}" type="presParOf" srcId="{8C4F4923-E571-4150-AA64-C9822C4F1B9D}" destId="{2F5C2F8E-5241-4AA4-AFE8-6E7AD736225F}" srcOrd="2" destOrd="0" presId="urn:microsoft.com/office/officeart/2005/8/layout/process1"/>
    <dgm:cxn modelId="{0AC07F65-B346-4A6B-B610-536405472A58}" type="presParOf" srcId="{8C4F4923-E571-4150-AA64-C9822C4F1B9D}" destId="{F733D555-54DD-45D8-8A2B-B40DA7567F48}" srcOrd="3" destOrd="0" presId="urn:microsoft.com/office/officeart/2005/8/layout/process1"/>
    <dgm:cxn modelId="{66D92F3A-E80A-45D2-A619-F44B97C699B4}" type="presParOf" srcId="{F733D555-54DD-45D8-8A2B-B40DA7567F48}" destId="{5D42D9EB-A655-46DB-BBE0-24F51A06FEA7}" srcOrd="0" destOrd="0" presId="urn:microsoft.com/office/officeart/2005/8/layout/process1"/>
    <dgm:cxn modelId="{5425617D-3D1B-4248-A0C7-9FBBB21C2B77}" type="presParOf" srcId="{8C4F4923-E571-4150-AA64-C9822C4F1B9D}" destId="{32168141-6F6D-410C-9F30-B4C51C40681B}" srcOrd="4" destOrd="0" presId="urn:microsoft.com/office/officeart/2005/8/layout/process1"/>
    <dgm:cxn modelId="{2FBF5073-B1AD-4EE9-926A-7A21DA60E624}" type="presParOf" srcId="{8C4F4923-E571-4150-AA64-C9822C4F1B9D}" destId="{0D35F016-5FB0-4E3F-B16C-F3038E5DDF57}" srcOrd="5" destOrd="0" presId="urn:microsoft.com/office/officeart/2005/8/layout/process1"/>
    <dgm:cxn modelId="{3C97E04B-03F8-4EFC-A3B7-EAFA7F645EE0}" type="presParOf" srcId="{0D35F016-5FB0-4E3F-B16C-F3038E5DDF57}" destId="{3A1DFDC3-082E-4007-9552-0FF31D449C7B}" srcOrd="0" destOrd="0" presId="urn:microsoft.com/office/officeart/2005/8/layout/process1"/>
    <dgm:cxn modelId="{6FFC7C13-A193-4110-96BF-91CB05B54DA1}" type="presParOf" srcId="{8C4F4923-E571-4150-AA64-C9822C4F1B9D}" destId="{488175FF-19D0-493A-B973-3357E64F7112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3907" y="0"/>
          <a:ext cx="1708536" cy="91380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</a:t>
          </a:r>
        </a:p>
      </dsp:txBody>
      <dsp:txXfrm>
        <a:off x="30672" y="26765"/>
        <a:ext cx="1655006" cy="860278"/>
      </dsp:txXfrm>
    </dsp:sp>
    <dsp:sp modelId="{9B4404E1-CCF0-439C-BAF2-7BE2FFD05F5F}">
      <dsp:nvSpPr>
        <dsp:cNvPr id="0" name=""/>
        <dsp:cNvSpPr/>
      </dsp:nvSpPr>
      <dsp:spPr>
        <a:xfrm>
          <a:off x="1883298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1883298" y="329788"/>
        <a:ext cx="253546" cy="254231"/>
      </dsp:txXfrm>
    </dsp:sp>
    <dsp:sp modelId="{FF04ECBB-C20D-473A-91FA-08DF92D32CDB}">
      <dsp:nvSpPr>
        <dsp:cNvPr id="0" name=""/>
        <dsp:cNvSpPr/>
      </dsp:nvSpPr>
      <dsp:spPr>
        <a:xfrm>
          <a:off x="2395859" y="0"/>
          <a:ext cx="1708536" cy="91380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Quality</a:t>
          </a:r>
        </a:p>
      </dsp:txBody>
      <dsp:txXfrm>
        <a:off x="2422624" y="26765"/>
        <a:ext cx="1655006" cy="860278"/>
      </dsp:txXfrm>
    </dsp:sp>
    <dsp:sp modelId="{DD6FF145-5FA9-4E4A-809B-428253881258}">
      <dsp:nvSpPr>
        <dsp:cNvPr id="0" name=""/>
        <dsp:cNvSpPr/>
      </dsp:nvSpPr>
      <dsp:spPr>
        <a:xfrm>
          <a:off x="4275249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4275249" y="329788"/>
        <a:ext cx="253546" cy="254231"/>
      </dsp:txXfrm>
    </dsp:sp>
    <dsp:sp modelId="{04A196B7-985A-43D7-8F44-96F28BA93045}">
      <dsp:nvSpPr>
        <dsp:cNvPr id="0" name=""/>
        <dsp:cNvSpPr/>
      </dsp:nvSpPr>
      <dsp:spPr>
        <a:xfrm>
          <a:off x="4787810" y="0"/>
          <a:ext cx="1708536" cy="91380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strategy</a:t>
          </a:r>
        </a:p>
      </dsp:txBody>
      <dsp:txXfrm>
        <a:off x="4814575" y="26765"/>
        <a:ext cx="1655006" cy="860278"/>
      </dsp:txXfrm>
    </dsp:sp>
    <dsp:sp modelId="{8685B28E-5C55-4437-8CE0-E67186D87021}">
      <dsp:nvSpPr>
        <dsp:cNvPr id="0" name=""/>
        <dsp:cNvSpPr/>
      </dsp:nvSpPr>
      <dsp:spPr>
        <a:xfrm>
          <a:off x="6667201" y="245045"/>
          <a:ext cx="362209" cy="423717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 dirty="0"/>
        </a:p>
      </dsp:txBody>
      <dsp:txXfrm>
        <a:off x="6667201" y="329788"/>
        <a:ext cx="253546" cy="254231"/>
      </dsp:txXfrm>
    </dsp:sp>
    <dsp:sp modelId="{C6864C67-220A-4DD8-979E-A8EA5A0496CB}">
      <dsp:nvSpPr>
        <dsp:cNvPr id="0" name=""/>
        <dsp:cNvSpPr/>
      </dsp:nvSpPr>
      <dsp:spPr>
        <a:xfrm>
          <a:off x="7179762" y="0"/>
          <a:ext cx="1708536" cy="91380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Marketing segment</a:t>
          </a:r>
        </a:p>
      </dsp:txBody>
      <dsp:txXfrm>
        <a:off x="7206527" y="26765"/>
        <a:ext cx="1655006" cy="8602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C3AC21-94F1-428B-86DC-4D5BF276CCF4}">
      <dsp:nvSpPr>
        <dsp:cNvPr id="0" name=""/>
        <dsp:cNvSpPr/>
      </dsp:nvSpPr>
      <dsp:spPr>
        <a:xfrm>
          <a:off x="4768" y="222667"/>
          <a:ext cx="1478380" cy="88702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Relevant</a:t>
          </a:r>
        </a:p>
      </dsp:txBody>
      <dsp:txXfrm>
        <a:off x="30748" y="248647"/>
        <a:ext cx="1426420" cy="835068"/>
      </dsp:txXfrm>
    </dsp:sp>
    <dsp:sp modelId="{9B4404E1-CCF0-439C-BAF2-7BE2FFD05F5F}">
      <dsp:nvSpPr>
        <dsp:cNvPr id="0" name=""/>
        <dsp:cNvSpPr/>
      </dsp:nvSpPr>
      <dsp:spPr>
        <a:xfrm>
          <a:off x="16309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1630987" y="556190"/>
        <a:ext cx="219391" cy="219982"/>
      </dsp:txXfrm>
    </dsp:sp>
    <dsp:sp modelId="{FF04ECBB-C20D-473A-91FA-08DF92D32CDB}">
      <dsp:nvSpPr>
        <dsp:cNvPr id="0" name=""/>
        <dsp:cNvSpPr/>
      </dsp:nvSpPr>
      <dsp:spPr>
        <a:xfrm>
          <a:off x="2074502" y="222667"/>
          <a:ext cx="1478380" cy="88702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Function ability</a:t>
          </a:r>
        </a:p>
      </dsp:txBody>
      <dsp:txXfrm>
        <a:off x="2100482" y="248647"/>
        <a:ext cx="1426420" cy="835068"/>
      </dsp:txXfrm>
    </dsp:sp>
    <dsp:sp modelId="{DD6FF145-5FA9-4E4A-809B-428253881258}">
      <dsp:nvSpPr>
        <dsp:cNvPr id="0" name=""/>
        <dsp:cNvSpPr/>
      </dsp:nvSpPr>
      <dsp:spPr>
        <a:xfrm>
          <a:off x="3700720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3700720" y="556190"/>
        <a:ext cx="219391" cy="219982"/>
      </dsp:txXfrm>
    </dsp:sp>
    <dsp:sp modelId="{04A196B7-985A-43D7-8F44-96F28BA93045}">
      <dsp:nvSpPr>
        <dsp:cNvPr id="0" name=""/>
        <dsp:cNvSpPr/>
      </dsp:nvSpPr>
      <dsp:spPr>
        <a:xfrm>
          <a:off x="4144235" y="222667"/>
          <a:ext cx="1478380" cy="88702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Communicated</a:t>
          </a:r>
        </a:p>
      </dsp:txBody>
      <dsp:txXfrm>
        <a:off x="4170215" y="248647"/>
        <a:ext cx="1426420" cy="835068"/>
      </dsp:txXfrm>
    </dsp:sp>
    <dsp:sp modelId="{8685B28E-5C55-4437-8CE0-E67186D87021}">
      <dsp:nvSpPr>
        <dsp:cNvPr id="0" name=""/>
        <dsp:cNvSpPr/>
      </dsp:nvSpPr>
      <dsp:spPr>
        <a:xfrm>
          <a:off x="5770453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5770453" y="556190"/>
        <a:ext cx="219391" cy="219982"/>
      </dsp:txXfrm>
    </dsp:sp>
    <dsp:sp modelId="{C6864C67-220A-4DD8-979E-A8EA5A0496CB}">
      <dsp:nvSpPr>
        <dsp:cNvPr id="0" name=""/>
        <dsp:cNvSpPr/>
      </dsp:nvSpPr>
      <dsp:spPr>
        <a:xfrm>
          <a:off x="6213968" y="222667"/>
          <a:ext cx="1478380" cy="88702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Name</a:t>
          </a:r>
        </a:p>
      </dsp:txBody>
      <dsp:txXfrm>
        <a:off x="6239948" y="248647"/>
        <a:ext cx="1426420" cy="835068"/>
      </dsp:txXfrm>
    </dsp:sp>
    <dsp:sp modelId="{408D1669-DEC9-4BD2-A8EF-1374AE5D19D5}">
      <dsp:nvSpPr>
        <dsp:cNvPr id="0" name=""/>
        <dsp:cNvSpPr/>
      </dsp:nvSpPr>
      <dsp:spPr>
        <a:xfrm>
          <a:off x="7840187" y="482862"/>
          <a:ext cx="313416" cy="366638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7840187" y="556190"/>
        <a:ext cx="219391" cy="219982"/>
      </dsp:txXfrm>
    </dsp:sp>
    <dsp:sp modelId="{1CCBF355-5975-426E-BCD5-EDD13ADD0100}">
      <dsp:nvSpPr>
        <dsp:cNvPr id="0" name=""/>
        <dsp:cNvSpPr/>
      </dsp:nvSpPr>
      <dsp:spPr>
        <a:xfrm>
          <a:off x="8283701" y="222667"/>
          <a:ext cx="1478380" cy="88702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Adaptable</a:t>
          </a:r>
        </a:p>
      </dsp:txBody>
      <dsp:txXfrm>
        <a:off x="8309681" y="248647"/>
        <a:ext cx="1426420" cy="8350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BD7719-525A-4F81-A225-F5048F665DCE}">
      <dsp:nvSpPr>
        <dsp:cNvPr id="0" name=""/>
        <dsp:cNvSpPr/>
      </dsp:nvSpPr>
      <dsp:spPr>
        <a:xfrm>
          <a:off x="4016" y="222129"/>
          <a:ext cx="1756067" cy="10536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usability of your product</a:t>
          </a:r>
        </a:p>
      </dsp:txBody>
      <dsp:txXfrm>
        <a:off x="34876" y="252989"/>
        <a:ext cx="1694347" cy="991920"/>
      </dsp:txXfrm>
    </dsp:sp>
    <dsp:sp modelId="{E8F057CC-17EC-4B1E-BF0F-FF8847F9AC7F}">
      <dsp:nvSpPr>
        <dsp:cNvPr id="0" name=""/>
        <dsp:cNvSpPr/>
      </dsp:nvSpPr>
      <dsp:spPr>
        <a:xfrm>
          <a:off x="1935690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935690" y="618298"/>
        <a:ext cx="260600" cy="261302"/>
      </dsp:txXfrm>
    </dsp:sp>
    <dsp:sp modelId="{2F5C2F8E-5241-4AA4-AFE8-6E7AD736225F}">
      <dsp:nvSpPr>
        <dsp:cNvPr id="0" name=""/>
        <dsp:cNvSpPr/>
      </dsp:nvSpPr>
      <dsp:spPr>
        <a:xfrm>
          <a:off x="2462510" y="222129"/>
          <a:ext cx="1756067" cy="10536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The ergonomics of your product</a:t>
          </a:r>
        </a:p>
      </dsp:txBody>
      <dsp:txXfrm>
        <a:off x="2493370" y="252989"/>
        <a:ext cx="1694347" cy="991920"/>
      </dsp:txXfrm>
    </dsp:sp>
    <dsp:sp modelId="{F733D555-54DD-45D8-8A2B-B40DA7567F48}">
      <dsp:nvSpPr>
        <dsp:cNvPr id="0" name=""/>
        <dsp:cNvSpPr/>
      </dsp:nvSpPr>
      <dsp:spPr>
        <a:xfrm>
          <a:off x="4394184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4394184" y="618298"/>
        <a:ext cx="260600" cy="261302"/>
      </dsp:txXfrm>
    </dsp:sp>
    <dsp:sp modelId="{32168141-6F6D-410C-9F30-B4C51C40681B}">
      <dsp:nvSpPr>
        <dsp:cNvPr id="0" name=""/>
        <dsp:cNvSpPr/>
      </dsp:nvSpPr>
      <dsp:spPr>
        <a:xfrm>
          <a:off x="4921004" y="222129"/>
          <a:ext cx="1756067" cy="10536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aesthetic appeal of your product</a:t>
          </a:r>
        </a:p>
      </dsp:txBody>
      <dsp:txXfrm>
        <a:off x="4951864" y="252989"/>
        <a:ext cx="1694347" cy="991920"/>
      </dsp:txXfrm>
    </dsp:sp>
    <dsp:sp modelId="{0D35F016-5FB0-4E3F-B16C-F3038E5DDF57}">
      <dsp:nvSpPr>
        <dsp:cNvPr id="0" name=""/>
        <dsp:cNvSpPr/>
      </dsp:nvSpPr>
      <dsp:spPr>
        <a:xfrm>
          <a:off x="6852679" y="531197"/>
          <a:ext cx="372286" cy="435504"/>
        </a:xfrm>
        <a:prstGeom prst="righ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6852679" y="618298"/>
        <a:ext cx="260600" cy="261302"/>
      </dsp:txXfrm>
    </dsp:sp>
    <dsp:sp modelId="{488175FF-19D0-493A-B973-3357E64F7112}">
      <dsp:nvSpPr>
        <dsp:cNvPr id="0" name=""/>
        <dsp:cNvSpPr/>
      </dsp:nvSpPr>
      <dsp:spPr>
        <a:xfrm>
          <a:off x="7379499" y="222129"/>
          <a:ext cx="1756067" cy="105364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/>
            <a:t>The durability of your product</a:t>
          </a:r>
        </a:p>
      </dsp:txBody>
      <dsp:txXfrm>
        <a:off x="7410359" y="252989"/>
        <a:ext cx="1694347" cy="991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5942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3-01-20T11:58:18.687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nkml:trace contextRef="#ctx0" brushRef="#br0">16244 14977 0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1.jpg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svg"/><Relationship Id="rId3" Type="http://schemas.openxmlformats.org/officeDocument/2006/relationships/image" Target="../media/image28.emf"/><Relationship Id="rId12" Type="http://schemas.openxmlformats.org/officeDocument/2006/relationships/image" Target="../media/image32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1.xml"/><Relationship Id="rId11" Type="http://schemas.openxmlformats.org/officeDocument/2006/relationships/image" Target="../media/image31.jpeg"/><Relationship Id="rId5" Type="http://schemas.openxmlformats.org/officeDocument/2006/relationships/image" Target="../media/image30.emf"/><Relationship Id="rId10" Type="http://schemas.openxmlformats.org/officeDocument/2006/relationships/image" Target="../media/image32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50EB8B0B-E19F-32F4-BDF2-97024C213392}"/>
              </a:ext>
            </a:extLst>
          </p:cNvPr>
          <p:cNvSpPr/>
          <p:nvPr/>
        </p:nvSpPr>
        <p:spPr>
          <a:xfrm>
            <a:off x="6336058" y="100272"/>
            <a:ext cx="6677157" cy="649135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1966" y="5463880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5772823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8226" y="4224871"/>
            <a:ext cx="6156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E9E9B142-2590-2F71-8DBA-86E51C3DDC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33253CC-DF20-977C-9BD4-BDEA84388984}"/>
              </a:ext>
            </a:extLst>
          </p:cNvPr>
          <p:cNvSpPr/>
          <p:nvPr/>
        </p:nvSpPr>
        <p:spPr>
          <a:xfrm>
            <a:off x="6409081" y="558427"/>
            <a:ext cx="6227528" cy="5962808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D245BD-99D0-4C04-BD26-DE62BF3BA752}"/>
              </a:ext>
            </a:extLst>
          </p:cNvPr>
          <p:cNvSpPr txBox="1"/>
          <p:nvPr/>
        </p:nvSpPr>
        <p:spPr>
          <a:xfrm>
            <a:off x="302148" y="2916342"/>
            <a:ext cx="73947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98FF910-3D1B-7BFB-0AB6-6EAFAF61D8B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D2153D2-9875-C81D-83EB-593B2B9D055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F2867DB6-475A-1EC1-B73C-91E0E73700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89"/>
            <a:ext cx="233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2215304" y="2364472"/>
            <a:ext cx="773642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•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	Understanding of complete product development process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Understand how to build products with sustainable competitive advantage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33578-C743-A751-13AB-AB97B6FC6D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2ED6804-E70C-5FB5-DC78-F08BC3C1D21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D15E421-8D4B-EDCD-633A-8D12AC27E37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DBE753E0-5847-3402-DAC2-3FAC803EB9B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31EF2B-1650-C88D-2094-440BA1753B74}"/>
              </a:ext>
            </a:extLst>
          </p:cNvPr>
          <p:cNvSpPr txBox="1"/>
          <p:nvPr/>
        </p:nvSpPr>
        <p:spPr>
          <a:xfrm>
            <a:off x="2650377" y="543489"/>
            <a:ext cx="2335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Objectives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420072-CEAC-48F2-C036-CDBB272866CC}"/>
              </a:ext>
            </a:extLst>
          </p:cNvPr>
          <p:cNvSpPr txBox="1"/>
          <p:nvPr/>
        </p:nvSpPr>
        <p:spPr>
          <a:xfrm>
            <a:off x="300868" y="236724"/>
            <a:ext cx="15968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 614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A178F70-79D6-26D6-F37E-103252B0F72B}"/>
              </a:ext>
            </a:extLst>
          </p:cNvPr>
          <p:cNvSpPr txBox="1"/>
          <p:nvPr/>
        </p:nvSpPr>
        <p:spPr>
          <a:xfrm>
            <a:off x="2215304" y="1817717"/>
            <a:ext cx="7736427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1" i="0" u="none" strike="noStrike" kern="0" cap="none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•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	Understanding of complete product development process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Understand how to build products with sustainable competitive advantage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Learn to prioritize new product ideas based on business strategic alignment, return on investments and ability to execute.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•	Deliver new product developments on time and how to manage a team (or virtual team) of project resources and multiple business units’ stakeholders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17806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FD53EFB-82AB-D817-9028-EEE328F9CD9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DA301A3-9CCE-F817-189D-4746969C1F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0659662F-F904-BB4B-9DC9-694FD3C96D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9420" y="1169412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94160" y="2541743"/>
            <a:ext cx="9666288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358771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E309F-F8D7-06DE-EC54-20F4E7336E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21970CC-E475-BA44-9104-1ECD9BBC17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C9AF9B0-33C6-45AB-1D77-88B1AEE20D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8C018F9D-3315-539B-D3D1-3DAF5D4FCE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37903D-DB46-6DDE-2688-2F4FBDEEBA2A}"/>
              </a:ext>
            </a:extLst>
          </p:cNvPr>
          <p:cNvSpPr txBox="1"/>
          <p:nvPr/>
        </p:nvSpPr>
        <p:spPr>
          <a:xfrm>
            <a:off x="2650377" y="543490"/>
            <a:ext cx="5861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8950D0-930A-9699-71DA-F2A7950324CD}"/>
              </a:ext>
            </a:extLst>
          </p:cNvPr>
          <p:cNvSpPr txBox="1"/>
          <p:nvPr/>
        </p:nvSpPr>
        <p:spPr>
          <a:xfrm>
            <a:off x="979420" y="1169412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176CC0-5937-A1D4-D413-EBCB752F2013}"/>
              </a:ext>
            </a:extLst>
          </p:cNvPr>
          <p:cNvSpPr txBox="1"/>
          <p:nvPr/>
        </p:nvSpPr>
        <p:spPr>
          <a:xfrm>
            <a:off x="1594160" y="2108110"/>
            <a:ext cx="9666288" cy="443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Module 1: </a:t>
            </a: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Product Analysis: Types, Methods, and Examples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2: New Product Development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3: New Product Development (Part Two)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4: Product Roadmaps &amp; How to Make Them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Module 5:  - Business Model  (Part One)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cs typeface="Tajawal ExtraBold" panose="00000800000000000000" pitchFamily="2" charset="-78"/>
              </a:rPr>
              <a:t>                    - Product and Brand Strategy (Part Two)</a:t>
            </a:r>
          </a:p>
          <a:p>
            <a:pPr>
              <a:lnSpc>
                <a:spcPct val="200000"/>
              </a:lnSpc>
            </a:pPr>
            <a:endParaRPr lang="en-US" b="1" dirty="0"/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32867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62099" y="517011"/>
            <a:ext cx="577151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and Examples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Rectangle: Single Corner Rounded 2">
            <a:extLst>
              <a:ext uri="{FF2B5EF4-FFF2-40B4-BE49-F238E27FC236}">
                <a16:creationId xmlns:a16="http://schemas.microsoft.com/office/drawing/2014/main" id="{051A1E7E-EEC9-EC17-445D-F91F1633C3D9}"/>
              </a:ext>
            </a:extLst>
          </p:cNvPr>
          <p:cNvSpPr/>
          <p:nvPr/>
        </p:nvSpPr>
        <p:spPr>
          <a:xfrm flipV="1">
            <a:off x="1" y="13350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FEA7B80-38B7-0ABD-CC07-146B1C5371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28826"/>
            <a:ext cx="8659664" cy="53007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430B9B6-1844-951A-F70E-B0EF62C64E18}"/>
              </a:ext>
            </a:extLst>
          </p:cNvPr>
          <p:cNvSpPr txBox="1"/>
          <p:nvPr/>
        </p:nvSpPr>
        <p:spPr>
          <a:xfrm>
            <a:off x="7651375" y="3080861"/>
            <a:ext cx="461652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Product Analysis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and Development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6D98657-BF68-F2BB-42F6-7D4FE4CF34D6}"/>
              </a:ext>
            </a:extLst>
          </p:cNvPr>
          <p:cNvSpPr/>
          <p:nvPr/>
        </p:nvSpPr>
        <p:spPr>
          <a:xfrm>
            <a:off x="7807728" y="48772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CBFA41A-9CA4-D403-54E0-C6F099F37C54}"/>
              </a:ext>
            </a:extLst>
          </p:cNvPr>
          <p:cNvSpPr txBox="1"/>
          <p:nvPr/>
        </p:nvSpPr>
        <p:spPr>
          <a:xfrm>
            <a:off x="6632323" y="5686101"/>
            <a:ext cx="3005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ENT 614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Product Analysis (part one)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DDF7B1-AFF0-4893-D7A1-253FED33F88F}"/>
              </a:ext>
            </a:extLst>
          </p:cNvPr>
          <p:cNvSpPr txBox="1"/>
          <p:nvPr/>
        </p:nvSpPr>
        <p:spPr>
          <a:xfrm>
            <a:off x="721284" y="5949955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Aya Mohamed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C2BBBF-AFAB-401C-0246-175015335A57}"/>
              </a:ext>
            </a:extLst>
          </p:cNvPr>
          <p:cNvSpPr txBox="1"/>
          <p:nvPr/>
        </p:nvSpPr>
        <p:spPr>
          <a:xfrm>
            <a:off x="721284" y="5497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FCEC1951-4A04-B175-5379-0881E1C604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66032" y="331946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5F30919-B214-4D2B-C3A0-95E0C464C0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4" name="Rectangle: Single Corner Rounded 3">
            <a:extLst>
              <a:ext uri="{FF2B5EF4-FFF2-40B4-BE49-F238E27FC236}">
                <a16:creationId xmlns:a16="http://schemas.microsoft.com/office/drawing/2014/main" id="{C59B5F1D-5238-FFC3-F72C-A5819A512CFA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2A9082-D1C6-D8F5-2F0A-A3799A1D2297}"/>
              </a:ext>
            </a:extLst>
          </p:cNvPr>
          <p:cNvSpPr txBox="1"/>
          <p:nvPr/>
        </p:nvSpPr>
        <p:spPr>
          <a:xfrm>
            <a:off x="6307898" y="2785710"/>
            <a:ext cx="442255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Product Analysis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And Development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6A0248-E2A9-16B9-5D1B-BE708CC56863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BBFAE3-0511-A4C7-C91F-2F4598E0452B}"/>
              </a:ext>
            </a:extLst>
          </p:cNvPr>
          <p:cNvSpPr txBox="1"/>
          <p:nvPr/>
        </p:nvSpPr>
        <p:spPr>
          <a:xfrm>
            <a:off x="6370224" y="4802552"/>
            <a:ext cx="19014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ENT 614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Product Analysis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B01DEB8-3BF1-5337-1993-72E7E70321FD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Aya Mohamed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D2E11B7-CD1B-5A85-A729-40225C2E4266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BC66603D-DCC3-0317-1C9A-D0EE6E8B0B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742787B-CBCA-5726-7E2F-50E89289EC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" y="-55814"/>
            <a:ext cx="8663167" cy="529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78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5B9B4CA-671F-BFCB-4C9F-A54AA79D713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F7E9823-9A59-E999-19A0-630A39967C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788B5C7D-A4E6-3D9E-35C3-42CFD5D037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74916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and Examples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1446" y="236724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6320" y="2394552"/>
            <a:ext cx="9666288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 in Design and Technology?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Why Is Product Analysis Necessary?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4F718C-AAD4-4A14-B4EB-5BD45CF3E3F4}"/>
              </a:ext>
            </a:extLst>
          </p:cNvPr>
          <p:cNvSpPr txBox="1"/>
          <p:nvPr/>
        </p:nvSpPr>
        <p:spPr>
          <a:xfrm>
            <a:off x="1031148" y="1361436"/>
            <a:ext cx="13227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1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9393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170B7-6751-4AA0-621B-0CE52AB6F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9A5D035-B293-3BC6-3AB4-2CAF99AE83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CC623DD-B527-7AC6-81BC-FAD06B4F3E2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51B3239A-130F-3143-F0AA-0F01BABA71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2014003-A4E1-EB94-C11E-B7D2C2F6326F}"/>
              </a:ext>
            </a:extLst>
          </p:cNvPr>
          <p:cNvSpPr txBox="1"/>
          <p:nvPr/>
        </p:nvSpPr>
        <p:spPr>
          <a:xfrm>
            <a:off x="2186549" y="543490"/>
            <a:ext cx="749160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Analysis: Types, Methods, and Examples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F06129-A7C0-F7CE-17B5-29CFA6EC5AEC}"/>
              </a:ext>
            </a:extLst>
          </p:cNvPr>
          <p:cNvSpPr txBox="1"/>
          <p:nvPr/>
        </p:nvSpPr>
        <p:spPr>
          <a:xfrm>
            <a:off x="181446" y="236724"/>
            <a:ext cx="16658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FB9F57-6347-D7C6-5289-188C169B7568}"/>
              </a:ext>
            </a:extLst>
          </p:cNvPr>
          <p:cNvSpPr txBox="1"/>
          <p:nvPr/>
        </p:nvSpPr>
        <p:spPr>
          <a:xfrm>
            <a:off x="1156320" y="1973928"/>
            <a:ext cx="966628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Product Analysis in Design and Technology?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Why Is Product Analysis Necessary?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Examining the Difference Between Product Screening and Product Analysis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the Difference Between Customer Analysis and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Difference Between Ladle Analysis and Product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FC44906-A877-1BC8-4D0B-791CFD9CEC24}"/>
              </a:ext>
            </a:extLst>
          </p:cNvPr>
          <p:cNvSpPr txBox="1"/>
          <p:nvPr/>
        </p:nvSpPr>
        <p:spPr>
          <a:xfrm>
            <a:off x="1031148" y="1361436"/>
            <a:ext cx="13227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1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19736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8E35F12-3BAD-347E-835F-9904EED12E9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D4E098E-3BE1-24C5-859E-4216594BB05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D9CCA898-CFFD-25E6-B4F9-40A9DDB990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1453" y="90925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4689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BF53B-5376-1148-E264-40994401F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3D16608-0ECC-516E-3D09-2F8EFA67FFF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4DC754-DAA1-5785-0BFC-B46A83848A1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4" name="Graphic 21">
            <a:extLst>
              <a:ext uri="{FF2B5EF4-FFF2-40B4-BE49-F238E27FC236}">
                <a16:creationId xmlns:a16="http://schemas.microsoft.com/office/drawing/2014/main" id="{4C1DB01B-25BE-ABB9-B6E1-6994AC2D34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C2A487-CD08-7B70-2B71-A55F12F04354}"/>
              </a:ext>
            </a:extLst>
          </p:cNvPr>
          <p:cNvSpPr txBox="1"/>
          <p:nvPr/>
        </p:nvSpPr>
        <p:spPr>
          <a:xfrm>
            <a:off x="2561453" y="909250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7173C756-AEEB-E8AE-EE28-8FB3C01B4CA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EB9B5411-3EA4-A336-3FD7-2ADE3D4C363F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3650F26C-7077-C9A7-DD11-F22F782480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C03E2335-6D9E-E1A4-CD0C-7B31DB190D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3570455-CC99-34C5-C22A-B48225444D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37894985-8EF3-49D0-A07A-541AFD9C29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823A88AF-7FAF-6A71-5B95-2E66DAD0C7C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368B1455-7293-86F7-05C7-50E41E9080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65476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34D9E9F-481B-378E-70FA-0C3A4AA371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6EFF6B-3DA7-3C99-F470-A619E6A393D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B4E38740-4CB7-54F4-CF6A-1D926D8F96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71765" y="964114"/>
            <a:ext cx="296908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??</a:t>
            </a: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D511CB05-3BB8-41C9-83C1-0A2BCA8BA47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667107" y="1124223"/>
            <a:ext cx="7214954" cy="4609554"/>
            <a:chOff x="2527" y="2820"/>
            <a:chExt cx="10800" cy="7097"/>
          </a:xfrm>
        </p:grpSpPr>
        <p:sp>
          <p:nvSpPr>
            <p:cNvPr id="13" name="AutoShape 15">
              <a:extLst>
                <a:ext uri="{FF2B5EF4-FFF2-40B4-BE49-F238E27FC236}">
                  <a16:creationId xmlns:a16="http://schemas.microsoft.com/office/drawing/2014/main" id="{B6E8E102-620C-4EED-8A3A-435C760B477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527" y="2820"/>
              <a:ext cx="10800" cy="7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4" name="Rectangle 14">
              <a:extLst>
                <a:ext uri="{FF2B5EF4-FFF2-40B4-BE49-F238E27FC236}">
                  <a16:creationId xmlns:a16="http://schemas.microsoft.com/office/drawing/2014/main" id="{0528453C-8FE9-487B-B04C-335477B81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27" y="2820"/>
              <a:ext cx="10800" cy="6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000000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			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pic>
          <p:nvPicPr>
            <p:cNvPr id="15" name="Picture 13" descr="fig8">
              <a:extLst>
                <a:ext uri="{FF2B5EF4-FFF2-40B4-BE49-F238E27FC236}">
                  <a16:creationId xmlns:a16="http://schemas.microsoft.com/office/drawing/2014/main" id="{392BFFA9-C737-4CCE-AAC2-3DD01C90F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7" y="3746"/>
              <a:ext cx="6600" cy="6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Line 12">
              <a:extLst>
                <a:ext uri="{FF2B5EF4-FFF2-40B4-BE49-F238E27FC236}">
                  <a16:creationId xmlns:a16="http://schemas.microsoft.com/office/drawing/2014/main" id="{CFD564CA-D1AE-499C-89F1-101F87744BC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027" y="6523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7" name="Line 11">
              <a:extLst>
                <a:ext uri="{FF2B5EF4-FFF2-40B4-BE49-F238E27FC236}">
                  <a16:creationId xmlns:a16="http://schemas.microsoft.com/office/drawing/2014/main" id="{F9B93E0B-4A1B-4BDD-8194-67698B9CA2A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5186"/>
              <a:ext cx="33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8" name="Line 10">
              <a:extLst>
                <a:ext uri="{FF2B5EF4-FFF2-40B4-BE49-F238E27FC236}">
                  <a16:creationId xmlns:a16="http://schemas.microsoft.com/office/drawing/2014/main" id="{22541F1F-A6CB-4A05-B1BC-E7F9CC34C93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27" y="4157"/>
              <a:ext cx="3200" cy="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400" dirty="0"/>
            </a:p>
          </p:txBody>
        </p:sp>
        <p:sp>
          <p:nvSpPr>
            <p:cNvPr id="19" name="Text Box 9">
              <a:extLst>
                <a:ext uri="{FF2B5EF4-FFF2-40B4-BE49-F238E27FC236}">
                  <a16:creationId xmlns:a16="http://schemas.microsoft.com/office/drawing/2014/main" id="{53E6E67E-B539-4636-BFE6-DEF50E7D07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6317"/>
              <a:ext cx="12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1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Text Box 8">
              <a:extLst>
                <a:ext uri="{FF2B5EF4-FFF2-40B4-BE49-F238E27FC236}">
                  <a16:creationId xmlns:a16="http://schemas.microsoft.com/office/drawing/2014/main" id="{6CA6D98A-6E61-40F8-BB56-C856C69E49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4980"/>
              <a:ext cx="1100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2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Text Box 7">
              <a:extLst>
                <a:ext uri="{FF2B5EF4-FFF2-40B4-BE49-F238E27FC236}">
                  <a16:creationId xmlns:a16="http://schemas.microsoft.com/office/drawing/2014/main" id="{9499237F-D1A0-4B69-A64F-9503E35BF1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27" y="3951"/>
              <a:ext cx="1380" cy="5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1265" tIns="30632" rIns="61265" bIns="30632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dirty="0">
                  <a:solidFill>
                    <a:srgbClr val="CC00CC"/>
                  </a:solidFill>
                  <a:ea typeface="Times New Roman" panose="02020603050405020304" pitchFamily="18" charset="0"/>
                  <a:cs typeface="Arial" panose="020B0604020202020204" pitchFamily="34" charset="0"/>
                </a:rPr>
                <a:t>Level 3</a:t>
              </a:r>
              <a:endParaRPr lang="en-US" altLang="en-US" sz="1400" dirty="0">
                <a:ea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0246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60910E8-53EE-D604-F86F-DA8F52DF65A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1709ADA-E3BF-C100-BB95-354A776A1FD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D459BC0-BDD0-7BAB-A727-79A3AE0214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1453" y="708082"/>
            <a:ext cx="446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2135455" y="2630171"/>
            <a:ext cx="90015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25" name="Picture 24" descr="A bottle of soda&#10;&#10;Description automatically generated with medium confidence">
            <a:extLst>
              <a:ext uri="{FF2B5EF4-FFF2-40B4-BE49-F238E27FC236}">
                <a16:creationId xmlns:a16="http://schemas.microsoft.com/office/drawing/2014/main" id="{42483AD7-DA55-420D-B3EB-6CF191C8E2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75" b="95057" l="10000" r="90000">
                        <a14:foregroundMark x1="58556" y1="47701" x2="32444" y2="53736"/>
                        <a14:foregroundMark x1="32444" y1="53736" x2="57889" y2="51149"/>
                        <a14:foregroundMark x1="57889" y1="51149" x2="40556" y2="50460"/>
                        <a14:foregroundMark x1="40556" y1="50460" x2="53333" y2="47414"/>
                        <a14:foregroundMark x1="53333" y1="47414" x2="53000" y2="45632"/>
                        <a14:foregroundMark x1="70889" y1="42529" x2="29667" y2="44195"/>
                        <a14:foregroundMark x1="29667" y1="44195" x2="34333" y2="53506"/>
                        <a14:foregroundMark x1="34333" y1="53506" x2="56444" y2="54828"/>
                        <a14:foregroundMark x1="56444" y1="54828" x2="71556" y2="47356"/>
                        <a14:foregroundMark x1="71556" y1="47356" x2="66111" y2="40000"/>
                        <a14:foregroundMark x1="66111" y1="40000" x2="66111" y2="40402"/>
                        <a14:foregroundMark x1="27222" y1="41724" x2="21667" y2="48333"/>
                        <a14:foregroundMark x1="21667" y1="48333" x2="22111" y2="56034"/>
                        <a14:foregroundMark x1="22111" y1="56034" x2="58333" y2="55402"/>
                        <a14:foregroundMark x1="58333" y1="55402" x2="77889" y2="51552"/>
                        <a14:foregroundMark x1="77889" y1="51552" x2="72778" y2="44253"/>
                        <a14:foregroundMark x1="72778" y1="44253" x2="55556" y2="40230"/>
                        <a14:foregroundMark x1="55556" y1="40230" x2="24000" y2="43161"/>
                        <a14:foregroundMark x1="24000" y1="43161" x2="22333" y2="44655"/>
                        <a14:foregroundMark x1="57889" y1="747" x2="39667" y2="8448"/>
                        <a14:foregroundMark x1="39667" y1="8448" x2="46000" y2="17356"/>
                        <a14:foregroundMark x1="46000" y1="17356" x2="62667" y2="14770"/>
                        <a14:foregroundMark x1="65073" y1="10142" x2="66222" y2="7931"/>
                        <a14:foregroundMark x1="62667" y1="14770" x2="63680" y2="12822"/>
                        <a14:foregroundMark x1="61891" y1="4004" x2="58111" y2="575"/>
                        <a14:foregroundMark x1="66222" y1="7931" x2="65191" y2="6996"/>
                        <a14:foregroundMark x1="58111" y1="575" x2="58556" y2="1379"/>
                        <a14:foregroundMark x1="60111" y1="5230" x2="40556" y2="10575"/>
                        <a14:foregroundMark x1="40556" y1="10575" x2="42889" y2="18678"/>
                        <a14:foregroundMark x1="42889" y1="18678" x2="57778" y2="14598"/>
                        <a14:foregroundMark x1="57778" y1="14598" x2="60388" y2="6281"/>
                        <a14:foregroundMark x1="60257" y1="5703" x2="58222" y2="5402"/>
                        <a14:foregroundMark x1="58222" y1="8103" x2="44333" y2="12701"/>
                        <a14:foregroundMark x1="44333" y1="12701" x2="58222" y2="18218"/>
                        <a14:foregroundMark x1="58222" y1="18218" x2="58111" y2="7529"/>
                        <a14:foregroundMark x1="58111" y1="7529" x2="56778" y2="8506"/>
                        <a14:foregroundMark x1="46667" y1="89253" x2="20778" y2="95862"/>
                        <a14:foregroundMark x1="20778" y1="95862" x2="39000" y2="98448"/>
                        <a14:foregroundMark x1="39000" y1="98448" x2="74000" y2="95057"/>
                        <a14:foregroundMark x1="74000" y1="95057" x2="70222" y2="87989"/>
                        <a14:foregroundMark x1="70222" y1="87989" x2="46444" y2="86954"/>
                        <a14:foregroundMark x1="46444" y1="86954" x2="40333" y2="88333"/>
                        <a14:foregroundMark x1="29778" y1="48103" x2="26778" y2="56724"/>
                        <a14:foregroundMark x1="26778" y1="56724" x2="34444" y2="46609"/>
                        <a14:foregroundMark x1="34444" y1="46609" x2="30222" y2="45402"/>
                        <a14:foregroundMark x1="69778" y1="41379" x2="56667" y2="48448"/>
                        <a14:foregroundMark x1="56667" y1="48448" x2="73111" y2="45460"/>
                        <a14:foregroundMark x1="73111" y1="45460" x2="68667" y2="40172"/>
                        <a14:backgroundMark x1="62000" y1="5000" x2="63778" y2="12816"/>
                        <a14:backgroundMark x1="63778" y1="12816" x2="63889" y2="3391"/>
                        <a14:backgroundMark x1="63889" y1="3391" x2="63111" y2="8103"/>
                        <a14:backgroundMark x1="39556" y1="9253" x2="38444" y2="8678"/>
                        <a14:backgroundMark x1="62333" y1="13333" x2="62000" y2="14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22" y="2994699"/>
            <a:ext cx="886027" cy="171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37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E638CC-4776-568B-3A0A-1BBCFD5F9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FBABC86-7667-DBF2-167F-B5A7D26090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97C8D9-69E7-BF75-0089-8145C9959E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1408E7F-6040-E5F0-7482-A31DE03617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55B7365-A54B-E037-EF60-2D7CA200586A}"/>
              </a:ext>
            </a:extLst>
          </p:cNvPr>
          <p:cNvSpPr txBox="1"/>
          <p:nvPr/>
        </p:nvSpPr>
        <p:spPr>
          <a:xfrm>
            <a:off x="2561453" y="708082"/>
            <a:ext cx="44678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Definition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BD1DF95-2F06-7D88-ADEA-B8CFB4A588CF}"/>
              </a:ext>
            </a:extLst>
          </p:cNvPr>
          <p:cNvSpPr txBox="1"/>
          <p:nvPr/>
        </p:nvSpPr>
        <p:spPr>
          <a:xfrm>
            <a:off x="2135455" y="1633475"/>
            <a:ext cx="90015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A product is </a:t>
            </a:r>
            <a:r>
              <a:rPr lang="en-US" sz="2400" b="1" dirty="0">
                <a:cs typeface="Tajawal ExtraBold" panose="00000800000000000000"/>
              </a:rPr>
              <a:t>the item offered for sale</a:t>
            </a:r>
            <a:r>
              <a:rPr lang="en-US" sz="2400" dirty="0">
                <a:cs typeface="Tajawal ExtraBold" panose="00000800000000000000"/>
              </a:rPr>
              <a:t>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 A product can be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service</a:t>
            </a:r>
            <a:r>
              <a:rPr lang="en-US" sz="2400" dirty="0">
                <a:cs typeface="Tajawal ExtraBold" panose="00000800000000000000"/>
              </a:rPr>
              <a:t> or an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item</a:t>
            </a:r>
            <a:r>
              <a:rPr lang="en-US" sz="2400" dirty="0">
                <a:cs typeface="Tajawal ExtraBold" panose="00000800000000000000"/>
              </a:rPr>
              <a:t>. It can be physical or in virtual or cyber form.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Every product is made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cost,</a:t>
            </a:r>
            <a:r>
              <a:rPr lang="en-US" sz="2400" dirty="0">
                <a:cs typeface="Tajawal ExtraBold" panose="00000800000000000000"/>
              </a:rPr>
              <a:t> and each is sold at a </a:t>
            </a:r>
            <a:r>
              <a:rPr lang="en-US" sz="2400" dirty="0">
                <a:solidFill>
                  <a:srgbClr val="FF0000"/>
                </a:solidFill>
                <a:cs typeface="Tajawal ExtraBold" panose="00000800000000000000"/>
              </a:rPr>
              <a:t>price</a:t>
            </a:r>
            <a:r>
              <a:rPr lang="en-US" sz="2400" dirty="0">
                <a:cs typeface="Tajawal ExtraBold" panose="00000800000000000000"/>
              </a:rPr>
              <a:t>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The price that can be charged depends on the market, the quality, the marketing and the segment that is targeted.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16A3BBB-0B23-0DB0-73D1-8D09C39DE72D}"/>
              </a:ext>
            </a:extLst>
          </p:cNvPr>
          <p:cNvGraphicFramePr/>
          <p:nvPr/>
        </p:nvGraphicFramePr>
        <p:xfrm>
          <a:off x="2040835" y="5145013"/>
          <a:ext cx="8892207" cy="913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5" name="Picture 24" descr="A bottle of soda&#10;&#10;Description automatically generated with medium confidence">
            <a:extLst>
              <a:ext uri="{FF2B5EF4-FFF2-40B4-BE49-F238E27FC236}">
                <a16:creationId xmlns:a16="http://schemas.microsoft.com/office/drawing/2014/main" id="{10EFC644-2E33-414F-BE85-67EBA58FA4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75" b="95057" l="10000" r="90000">
                        <a14:foregroundMark x1="58556" y1="47701" x2="32444" y2="53736"/>
                        <a14:foregroundMark x1="32444" y1="53736" x2="57889" y2="51149"/>
                        <a14:foregroundMark x1="57889" y1="51149" x2="40556" y2="50460"/>
                        <a14:foregroundMark x1="40556" y1="50460" x2="53333" y2="47414"/>
                        <a14:foregroundMark x1="53333" y1="47414" x2="53000" y2="45632"/>
                        <a14:foregroundMark x1="70889" y1="42529" x2="29667" y2="44195"/>
                        <a14:foregroundMark x1="29667" y1="44195" x2="34333" y2="53506"/>
                        <a14:foregroundMark x1="34333" y1="53506" x2="56444" y2="54828"/>
                        <a14:foregroundMark x1="56444" y1="54828" x2="71556" y2="47356"/>
                        <a14:foregroundMark x1="71556" y1="47356" x2="66111" y2="40000"/>
                        <a14:foregroundMark x1="66111" y1="40000" x2="66111" y2="40402"/>
                        <a14:foregroundMark x1="27222" y1="41724" x2="21667" y2="48333"/>
                        <a14:foregroundMark x1="21667" y1="48333" x2="22111" y2="56034"/>
                        <a14:foregroundMark x1="22111" y1="56034" x2="58333" y2="55402"/>
                        <a14:foregroundMark x1="58333" y1="55402" x2="77889" y2="51552"/>
                        <a14:foregroundMark x1="77889" y1="51552" x2="72778" y2="44253"/>
                        <a14:foregroundMark x1="72778" y1="44253" x2="55556" y2="40230"/>
                        <a14:foregroundMark x1="55556" y1="40230" x2="24000" y2="43161"/>
                        <a14:foregroundMark x1="24000" y1="43161" x2="22333" y2="44655"/>
                        <a14:foregroundMark x1="57889" y1="747" x2="39667" y2="8448"/>
                        <a14:foregroundMark x1="39667" y1="8448" x2="46000" y2="17356"/>
                        <a14:foregroundMark x1="46000" y1="17356" x2="62667" y2="14770"/>
                        <a14:foregroundMark x1="65073" y1="10142" x2="66222" y2="7931"/>
                        <a14:foregroundMark x1="62667" y1="14770" x2="63680" y2="12822"/>
                        <a14:foregroundMark x1="61891" y1="4004" x2="58111" y2="575"/>
                        <a14:foregroundMark x1="66222" y1="7931" x2="65191" y2="6996"/>
                        <a14:foregroundMark x1="58111" y1="575" x2="58556" y2="1379"/>
                        <a14:foregroundMark x1="60111" y1="5230" x2="40556" y2="10575"/>
                        <a14:foregroundMark x1="40556" y1="10575" x2="42889" y2="18678"/>
                        <a14:foregroundMark x1="42889" y1="18678" x2="57778" y2="14598"/>
                        <a14:foregroundMark x1="57778" y1="14598" x2="60388" y2="6281"/>
                        <a14:foregroundMark x1="60257" y1="5703" x2="58222" y2="5402"/>
                        <a14:foregroundMark x1="58222" y1="8103" x2="44333" y2="12701"/>
                        <a14:foregroundMark x1="44333" y1="12701" x2="58222" y2="18218"/>
                        <a14:foregroundMark x1="58222" y1="18218" x2="58111" y2="7529"/>
                        <a14:foregroundMark x1="58111" y1="7529" x2="56778" y2="8506"/>
                        <a14:foregroundMark x1="46667" y1="89253" x2="20778" y2="95862"/>
                        <a14:foregroundMark x1="20778" y1="95862" x2="39000" y2="98448"/>
                        <a14:foregroundMark x1="39000" y1="98448" x2="74000" y2="95057"/>
                        <a14:foregroundMark x1="74000" y1="95057" x2="70222" y2="87989"/>
                        <a14:foregroundMark x1="70222" y1="87989" x2="46444" y2="86954"/>
                        <a14:foregroundMark x1="46444" y1="86954" x2="40333" y2="88333"/>
                        <a14:foregroundMark x1="29778" y1="48103" x2="26778" y2="56724"/>
                        <a14:foregroundMark x1="26778" y1="56724" x2="34444" y2="46609"/>
                        <a14:foregroundMark x1="34444" y1="46609" x2="30222" y2="45402"/>
                        <a14:foregroundMark x1="69778" y1="41379" x2="56667" y2="48448"/>
                        <a14:foregroundMark x1="56667" y1="48448" x2="73111" y2="45460"/>
                        <a14:foregroundMark x1="73111" y1="45460" x2="68667" y2="40172"/>
                        <a14:backgroundMark x1="62000" y1="5000" x2="63778" y2="12816"/>
                        <a14:backgroundMark x1="63778" y1="12816" x2="63889" y2="3391"/>
                        <a14:backgroundMark x1="63889" y1="3391" x2="63111" y2="8103"/>
                        <a14:backgroundMark x1="39556" y1="9253" x2="38444" y2="8678"/>
                        <a14:backgroundMark x1="62333" y1="13333" x2="62000" y2="144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22" y="2994699"/>
            <a:ext cx="886027" cy="1712986"/>
          </a:xfrm>
          <a:prstGeom prst="rect">
            <a:avLst/>
          </a:prstGeom>
        </p:spPr>
      </p:pic>
      <p:pic>
        <p:nvPicPr>
          <p:cNvPr id="29" name="Picture 28" descr="Diagram&#10;&#10;Description automatically generated">
            <a:extLst>
              <a:ext uri="{FF2B5EF4-FFF2-40B4-BE49-F238E27FC236}">
                <a16:creationId xmlns:a16="http://schemas.microsoft.com/office/drawing/2014/main" id="{9DB36749-927F-EC1E-38FE-B1A16202E6C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2836" y="3011886"/>
            <a:ext cx="2188687" cy="1252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242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2055791-C7E7-B40A-5104-6C1449BD519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456234E-CE67-EBF5-34CE-9B0AFB36233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D6FCCB6-4BEF-B574-A4C6-9E8077B197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0285" y="826954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2520443"/>
            <a:ext cx="900153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845A13E1-5600-43C2-8432-7C5B2E37BD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32" y="4358569"/>
            <a:ext cx="2095500" cy="159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8438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8AF72-CC19-441E-622A-B4499878C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ED9B9BD-2A48-4D4A-0004-2345FF64C9A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7B61EE3-F00E-24C4-876F-48D0D46371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AC851D4B-4CDA-A4B0-48AB-876C84B0E2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42D7466-79C1-D7B0-201A-895E2720AE11}"/>
              </a:ext>
            </a:extLst>
          </p:cNvPr>
          <p:cNvSpPr txBox="1"/>
          <p:nvPr/>
        </p:nvSpPr>
        <p:spPr>
          <a:xfrm>
            <a:off x="2360285" y="826954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7E48370-AEC7-38FE-20C6-12D92C1234F9}"/>
              </a:ext>
            </a:extLst>
          </p:cNvPr>
          <p:cNvSpPr txBox="1"/>
          <p:nvPr/>
        </p:nvSpPr>
        <p:spPr>
          <a:xfrm>
            <a:off x="1166191" y="1871219"/>
            <a:ext cx="900153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1-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Relevant</a:t>
            </a:r>
            <a:r>
              <a:rPr lang="en-US" sz="2400" dirty="0">
                <a:cs typeface="Tajawal ExtraBold" panose="00000800000000000000"/>
              </a:rPr>
              <a:t>: the users must have an immediate use for it.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2-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Function ability </a:t>
            </a:r>
            <a:r>
              <a:rPr lang="en-US" sz="2400" dirty="0">
                <a:cs typeface="Tajawal ExtraBold" panose="00000800000000000000"/>
              </a:rPr>
              <a:t>: functionally able to do what it is supposed to and do it with a good quality.</a:t>
            </a:r>
          </a:p>
          <a:p>
            <a:r>
              <a:rPr lang="en-US" sz="2400" dirty="0">
                <a:cs typeface="Tajawal ExtraBold" panose="00000800000000000000"/>
              </a:rPr>
              <a:t>3-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Easily communicated</a:t>
            </a:r>
            <a:r>
              <a:rPr lang="en-US" sz="2400" dirty="0">
                <a:cs typeface="Tajawal ExtraBold" panose="00000800000000000000"/>
              </a:rPr>
              <a:t>: Users and potential users must know why they need to use it, what benefits they can derive from it, and what it does difference it does to their lives. 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solidFill>
                  <a:srgbClr val="C00000"/>
                </a:solidFill>
                <a:cs typeface="Tajawal ExtraBold" panose="00000800000000000000"/>
              </a:rPr>
              <a:t>Advertising and 'brand building' best do this.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red and yellow sign&#10;&#10;Description automatically generated with low confidence">
            <a:extLst>
              <a:ext uri="{FF2B5EF4-FFF2-40B4-BE49-F238E27FC236}">
                <a16:creationId xmlns:a16="http://schemas.microsoft.com/office/drawing/2014/main" id="{11BAC085-9843-3BCC-5CDB-4219A78EFE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332" y="4358569"/>
            <a:ext cx="2095500" cy="1590675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31CEC57E-89C3-0857-4C45-939C82BFB2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599" y="4491839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0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D101BC3-EF9D-39A3-EBD7-694621ED9C5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555111AB-909A-14B6-F21C-692C67DFE7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7720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488FB1-14A7-48F1-AA97-775CC6F1F37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E98A52F-040A-4334-97A9-87CA329FC659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pic>
        <p:nvPicPr>
          <p:cNvPr id="10" name="Picture 9" descr="A picture containing text, cat, indoor, bottle&#10;&#10;Description automatically generated">
            <a:extLst>
              <a:ext uri="{FF2B5EF4-FFF2-40B4-BE49-F238E27FC236}">
                <a16:creationId xmlns:a16="http://schemas.microsoft.com/office/drawing/2014/main" id="{35615800-D044-48E5-B813-AB46F9871B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640" y="4064090"/>
            <a:ext cx="1856596" cy="247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064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E82214-D88C-4C5C-A5FC-329C8A4C9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EE94DB-CA25-820D-2B5A-4B74AECCD82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23FD96D4-56A1-E996-F058-080021F3D3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BC66AF4-5986-1064-A956-A15D2571BCE5}"/>
              </a:ext>
            </a:extLst>
          </p:cNvPr>
          <p:cNvSpPr txBox="1"/>
          <p:nvPr/>
        </p:nvSpPr>
        <p:spPr>
          <a:xfrm>
            <a:off x="2186549" y="772090"/>
            <a:ext cx="35253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Characters of Product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9F85C7-8BD4-2626-0C90-BE1C8AEB861E}"/>
              </a:ext>
            </a:extLst>
          </p:cNvPr>
          <p:cNvSpPr txBox="1"/>
          <p:nvPr/>
        </p:nvSpPr>
        <p:spPr>
          <a:xfrm>
            <a:off x="9532836" y="1608324"/>
            <a:ext cx="17844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D94FAA4-E5C7-B5D0-5DC0-8C4CF30EBA53}"/>
              </a:ext>
            </a:extLst>
          </p:cNvPr>
          <p:cNvSpPr txBox="1"/>
          <p:nvPr/>
        </p:nvSpPr>
        <p:spPr>
          <a:xfrm>
            <a:off x="1166191" y="1633475"/>
            <a:ext cx="900153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cs typeface="Tajawal ExtraBold" panose="00000800000000000000"/>
              </a:rPr>
              <a:t>4- 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Name</a:t>
            </a:r>
            <a:r>
              <a:rPr lang="en-US" sz="2400" dirty="0">
                <a:cs typeface="Tajawal ExtraBold" panose="00000800000000000000"/>
              </a:rPr>
              <a:t>: a name that people remember and relate to. A product with a name becomes a brand. It helps it stand out from the clutter of products and names.</a:t>
            </a:r>
          </a:p>
          <a:p>
            <a:endParaRPr lang="en-US" sz="2400" dirty="0">
              <a:cs typeface="Tajawal ExtraBold" panose="00000800000000000000"/>
            </a:endParaRPr>
          </a:p>
          <a:p>
            <a:r>
              <a:rPr lang="en-US" sz="2400" dirty="0">
                <a:cs typeface="Tajawal ExtraBold" panose="00000800000000000000"/>
              </a:rPr>
              <a:t>5-</a:t>
            </a:r>
            <a:r>
              <a:rPr lang="en-US" sz="2400" dirty="0">
                <a:solidFill>
                  <a:srgbClr val="0A1F61"/>
                </a:solidFill>
                <a:cs typeface="Tajawal ExtraBold" panose="00000800000000000000"/>
              </a:rPr>
              <a:t>Adaptable</a:t>
            </a:r>
            <a:r>
              <a:rPr lang="en-US" sz="2400" dirty="0">
                <a:cs typeface="Tajawal ExtraBold" panose="00000800000000000000"/>
              </a:rPr>
              <a:t>: with trends, time and change in segments, the product should lend itself to adaptation to make it more relevant and maintain its revenue stream.</a:t>
            </a:r>
          </a:p>
          <a:p>
            <a:endParaRPr lang="en-US" sz="2400" dirty="0">
              <a:cs typeface="Tajawal ExtraBold" panose="0000080000000000000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C589784D-F6D1-062E-44F4-664D253D720C}"/>
              </a:ext>
            </a:extLst>
          </p:cNvPr>
          <p:cNvGraphicFramePr/>
          <p:nvPr/>
        </p:nvGraphicFramePr>
        <p:xfrm>
          <a:off x="1166191" y="4726457"/>
          <a:ext cx="9766851" cy="1332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Picture 9" descr="A picture containing text, cat, indoor, bottle&#10;&#10;Description automatically generated">
            <a:extLst>
              <a:ext uri="{FF2B5EF4-FFF2-40B4-BE49-F238E27FC236}">
                <a16:creationId xmlns:a16="http://schemas.microsoft.com/office/drawing/2014/main" id="{B4CC66C3-2E96-B39C-BBCD-941A9EBCE7F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744" y="1448906"/>
            <a:ext cx="1856596" cy="247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653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DC1F063-308A-9C63-EA00-EC8B33F83B3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E67A8096-CF48-E884-644A-91EEE632D8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3746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Types of Product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13184" y="3814177"/>
            <a:ext cx="9709424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Defining Newness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New-to-the-Company like Mac coffee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New-to-the-Market Place like uber introduce into new market </a:t>
            </a:r>
            <a:endParaRPr lang="ar-EG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C283B3-E4BC-4FD7-934E-FCC2DC629940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75000"/>
          </a:blip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3A27E6-90AA-478F-AF37-70FF77F1C4F2}"/>
              </a:ext>
            </a:extLst>
          </p:cNvPr>
          <p:cNvSpPr txBox="1"/>
          <p:nvPr/>
        </p:nvSpPr>
        <p:spPr>
          <a:xfrm>
            <a:off x="1139684" y="1974574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Existing Product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1AC711E-E541-4CC7-890B-C813D1052990}"/>
              </a:ext>
            </a:extLst>
          </p:cNvPr>
          <p:cNvSpPr txBox="1"/>
          <p:nvPr/>
        </p:nvSpPr>
        <p:spPr>
          <a:xfrm>
            <a:off x="7109795" y="1967950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New Product </a:t>
            </a:r>
          </a:p>
        </p:txBody>
      </p:sp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2B277440-05AB-4127-A2A5-BDA2D35970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75" y="2698673"/>
            <a:ext cx="1094547" cy="135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072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CCAE5-4445-9B1F-B096-32400EBF18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F0D3669-2D6A-72A8-9F62-08E8932132E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1660C379-351D-8F6A-70C0-5C03B412AA3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063B47-117E-431F-11BF-38CE8712B54C}"/>
              </a:ext>
            </a:extLst>
          </p:cNvPr>
          <p:cNvSpPr txBox="1"/>
          <p:nvPr/>
        </p:nvSpPr>
        <p:spPr>
          <a:xfrm>
            <a:off x="2186549" y="543490"/>
            <a:ext cx="3746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Types of Product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79591C-226A-5DE0-3559-591F006DBADF}"/>
              </a:ext>
            </a:extLst>
          </p:cNvPr>
          <p:cNvSpPr txBox="1"/>
          <p:nvPr/>
        </p:nvSpPr>
        <p:spPr>
          <a:xfrm>
            <a:off x="1113184" y="3814177"/>
            <a:ext cx="9709424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Defining Newness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New-to-the-Company like Mac coffee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New-to-the-Market Place like uber introduce into new market </a:t>
            </a:r>
            <a:endParaRPr lang="ar-EG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95CCBD5-5816-F0FB-CB53-407BE70F87BE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75000"/>
          </a:blip>
          <a:stretch>
            <a:fillRect/>
          </a:stretch>
        </p:blipFill>
        <p:spPr>
          <a:xfrm rot="5400000">
            <a:off x="1949181" y="793839"/>
            <a:ext cx="880960" cy="278598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AACFE0-CF2E-BF96-CC41-38B5DDCDA4DC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75000"/>
          </a:blip>
          <a:stretch>
            <a:fillRect/>
          </a:stretch>
        </p:blipFill>
        <p:spPr>
          <a:xfrm rot="5400000">
            <a:off x="7833160" y="793839"/>
            <a:ext cx="880960" cy="278598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84DD4B4-BA85-8CE8-5BD2-CA3FE811D144}"/>
              </a:ext>
            </a:extLst>
          </p:cNvPr>
          <p:cNvSpPr txBox="1"/>
          <p:nvPr/>
        </p:nvSpPr>
        <p:spPr>
          <a:xfrm>
            <a:off x="1139684" y="1974574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Existing Product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400243C-BC13-29D4-F9F3-095142AB7525}"/>
              </a:ext>
            </a:extLst>
          </p:cNvPr>
          <p:cNvSpPr txBox="1"/>
          <p:nvPr/>
        </p:nvSpPr>
        <p:spPr>
          <a:xfrm>
            <a:off x="7109795" y="1967950"/>
            <a:ext cx="2517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New Product </a:t>
            </a:r>
          </a:p>
        </p:txBody>
      </p:sp>
      <p:pic>
        <p:nvPicPr>
          <p:cNvPr id="17" name="Picture 16" descr="Icon&#10;&#10;Description automatically generated with low confidence">
            <a:extLst>
              <a:ext uri="{FF2B5EF4-FFF2-40B4-BE49-F238E27FC236}">
                <a16:creationId xmlns:a16="http://schemas.microsoft.com/office/drawing/2014/main" id="{6AB73B0F-7150-3A19-7B05-AA0D0722E9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9275" y="2698673"/>
            <a:ext cx="1094547" cy="1354637"/>
          </a:xfrm>
          <a:prstGeom prst="rect">
            <a:avLst/>
          </a:prstGeom>
        </p:spPr>
      </p:pic>
      <p:pic>
        <p:nvPicPr>
          <p:cNvPr id="19" name="Picture 18" descr="A close-up of a stethoscope on a table&#10;&#10;Description automatically generated with medium confidence">
            <a:extLst>
              <a:ext uri="{FF2B5EF4-FFF2-40B4-BE49-F238E27FC236}">
                <a16:creationId xmlns:a16="http://schemas.microsoft.com/office/drawing/2014/main" id="{7A637BD1-62D9-5D50-A296-2A8101BDB9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648" y="2848910"/>
            <a:ext cx="27622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3393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6D259-EC2A-AB92-C705-1922F6C40E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F4DB99-4983-6BA1-F585-12997FC589C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8FC3E600-1203-A1C1-7E56-1A81725AAE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0401" y="1101838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6084" y="1160268"/>
            <a:ext cx="1417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E5D2E3-211D-44CB-83CB-17B1598AD224}"/>
              </a:ext>
            </a:extLst>
          </p:cNvPr>
          <p:cNvSpPr txBox="1"/>
          <p:nvPr/>
        </p:nvSpPr>
        <p:spPr>
          <a:xfrm>
            <a:off x="1008296" y="1991453"/>
            <a:ext cx="77364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</p:txBody>
      </p:sp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768180DA-A777-4E9D-89E6-BFD1E3B434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669" y="2712510"/>
            <a:ext cx="1494667" cy="1494667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A77C7F92-976D-4243-A426-47D24BDA49D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7" r="37857"/>
          <a:stretch/>
        </p:blipFill>
        <p:spPr>
          <a:xfrm>
            <a:off x="8679002" y="4086695"/>
            <a:ext cx="1494667" cy="229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48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3184-2DB9-2953-C02C-7D88D3ACA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0F41F35-CE80-52F8-33D6-B8E876357ED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25BB098-A9F3-74D4-1C4D-3CB63AD87F1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C35197D4-F9F2-90DE-6EBA-7114949F41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36573D1-6203-A562-FE7B-484A809DDB46}"/>
              </a:ext>
            </a:extLst>
          </p:cNvPr>
          <p:cNvSpPr txBox="1"/>
          <p:nvPr/>
        </p:nvSpPr>
        <p:spPr>
          <a:xfrm>
            <a:off x="2570401" y="1101838"/>
            <a:ext cx="5078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Are All Products Successful ??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FFE077-BD52-1431-0E73-BBBF5EF8C43C}"/>
              </a:ext>
            </a:extLst>
          </p:cNvPr>
          <p:cNvSpPr txBox="1"/>
          <p:nvPr/>
        </p:nvSpPr>
        <p:spPr>
          <a:xfrm>
            <a:off x="886084" y="1160268"/>
            <a:ext cx="1417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Question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9569B20-EF3C-CA07-03EE-AC2D53B977B7}"/>
              </a:ext>
            </a:extLst>
          </p:cNvPr>
          <p:cNvSpPr txBox="1"/>
          <p:nvPr/>
        </p:nvSpPr>
        <p:spPr>
          <a:xfrm>
            <a:off x="1008296" y="1991453"/>
            <a:ext cx="773642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When it comes to making products, there’s no room for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</a:rPr>
              <a:t>guesswork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 market is filled with products that somehow surprisingly fit the exact need of the user. 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kern="0" dirty="0">
              <a:solidFill>
                <a:srgbClr val="002060"/>
              </a:solidFill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Moreover, most of these do what the company claims, and some thoroughly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</a:rPr>
              <a:t>fail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their product delivery.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All of this is the result of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</a:rPr>
              <a:t>Product Analysis.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F3D72A6-EEA3-087D-9D40-F722D3072C1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611" y="5047487"/>
            <a:ext cx="2528128" cy="16793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128D27-4839-DDE1-E509-2AA2F72CD9B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329" r="29954"/>
          <a:stretch/>
        </p:blipFill>
        <p:spPr>
          <a:xfrm>
            <a:off x="8785681" y="2605301"/>
            <a:ext cx="1222425" cy="3848507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E03DDB88-FF3D-638A-C664-8FAAFAC378A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669" y="2712510"/>
            <a:ext cx="1494667" cy="1494667"/>
          </a:xfrm>
          <a:prstGeom prst="rect">
            <a:avLst/>
          </a:prstGeom>
        </p:spPr>
      </p:pic>
      <p:pic>
        <p:nvPicPr>
          <p:cNvPr id="21" name="Picture 20" descr="A picture containing text&#10;&#10;Description automatically generated">
            <a:extLst>
              <a:ext uri="{FF2B5EF4-FFF2-40B4-BE49-F238E27FC236}">
                <a16:creationId xmlns:a16="http://schemas.microsoft.com/office/drawing/2014/main" id="{047149BC-BCCD-1D41-B7DE-F4FB455A48E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77" r="37857"/>
          <a:stretch/>
        </p:blipFill>
        <p:spPr>
          <a:xfrm>
            <a:off x="10173669" y="4299441"/>
            <a:ext cx="1494667" cy="229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141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EA9CFF9-C0FE-EDC4-B133-D08CADE8CE72}"/>
              </a:ext>
            </a:extLst>
          </p:cNvPr>
          <p:cNvSpPr/>
          <p:nvPr/>
        </p:nvSpPr>
        <p:spPr>
          <a:xfrm>
            <a:off x="0" y="1133856"/>
            <a:ext cx="11430000" cy="55186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C0585F1-A2DD-C070-DF65-1378B140A1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510206" y="1210632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4B970A-EE98-4E39-82B9-1C5C9C2B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7441" y="2971419"/>
            <a:ext cx="7937603" cy="1271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7D69C53-EF44-4C29-B5C7-5BB15FD3C5F6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33035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CD485B-2149-365F-9A40-37B5C359D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BDEF107-B1D7-C5F2-842E-2E31F8552886}"/>
              </a:ext>
            </a:extLst>
          </p:cNvPr>
          <p:cNvSpPr/>
          <p:nvPr/>
        </p:nvSpPr>
        <p:spPr>
          <a:xfrm>
            <a:off x="0" y="1133856"/>
            <a:ext cx="11430000" cy="55186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743BE2B0-E390-79A2-239C-163F37C52E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B30E4AB-F9A4-9F4F-B874-B194F4E4F36F}"/>
              </a:ext>
            </a:extLst>
          </p:cNvPr>
          <p:cNvSpPr txBox="1"/>
          <p:nvPr/>
        </p:nvSpPr>
        <p:spPr>
          <a:xfrm>
            <a:off x="510206" y="1210632"/>
            <a:ext cx="98066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helps us understand the product down to the End Product.</a:t>
            </a:r>
          </a:p>
          <a:p>
            <a:endParaRPr lang="en-US" sz="2400" dirty="0"/>
          </a:p>
          <a:p>
            <a:r>
              <a:rPr lang="en-US" sz="2400" dirty="0"/>
              <a:t> From manufacturing units to economic costs, utility, services, design, and technology up to its Unique Selling Proposition (USP).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03D7B5-7FBA-DF84-B863-3BBB1FC4C59E}"/>
              </a:ext>
            </a:extLst>
          </p:cNvPr>
          <p:cNvSpPr txBox="1"/>
          <p:nvPr/>
        </p:nvSpPr>
        <p:spPr>
          <a:xfrm>
            <a:off x="530085" y="4344194"/>
            <a:ext cx="1053548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2400">
                <a:solidFill>
                  <a:srgbClr val="C00000"/>
                </a:solidFill>
              </a:defRPr>
            </a:lvl1pPr>
          </a:lstStyle>
          <a:p>
            <a:r>
              <a:rPr lang="en-US" dirty="0">
                <a:solidFill>
                  <a:srgbClr val="F58221"/>
                </a:solidFill>
              </a:rPr>
              <a:t>The distinguishing factor that attracts the customers and makes the product or service stand out from the competitors.</a:t>
            </a:r>
          </a:p>
          <a:p>
            <a:endParaRPr lang="en-US" dirty="0"/>
          </a:p>
          <a:p>
            <a:r>
              <a:rPr lang="en-US" dirty="0"/>
              <a:t> </a:t>
            </a:r>
            <a:r>
              <a:rPr lang="en-US" dirty="0">
                <a:solidFill>
                  <a:srgbClr val="0A1F61"/>
                </a:solidFill>
              </a:rPr>
              <a:t>It is a unique point associated with the product like a differentiating feature, capability, cost, or some other customer-centric aspect that accounts for its selling potential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2401AE-0B2E-5582-5F84-7223078DF09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17441" y="2971419"/>
            <a:ext cx="7937603" cy="12711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8B80BF8-5519-F122-9D68-5FC709D79C1C}"/>
              </a:ext>
            </a:extLst>
          </p:cNvPr>
          <p:cNvSpPr txBox="1"/>
          <p:nvPr/>
        </p:nvSpPr>
        <p:spPr>
          <a:xfrm>
            <a:off x="344039" y="3347554"/>
            <a:ext cx="743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is the Unique Selling Proposition USP ?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630355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47F82C9-A151-CB40-D76E-DAC6A9629A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4E89B68-637E-8AAB-B465-429E66C751B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88CD1DB4-6FC2-EB8F-0587-0FDB70756E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30003" y="2132954"/>
            <a:ext cx="8033122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 is “the process of gathering, defining, and analyzing data about a product or service to make better decisions.”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create products that fit the needs of your target market,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need to have a clear understanding of what those needs are. 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where product analysis comes in.</a:t>
            </a:r>
          </a:p>
        </p:txBody>
      </p:sp>
    </p:spTree>
    <p:extLst>
      <p:ext uri="{BB962C8B-B14F-4D97-AF65-F5344CB8AC3E}">
        <p14:creationId xmlns:p14="http://schemas.microsoft.com/office/powerpoint/2010/main" val="28380509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02CADD-E925-AC06-7B79-F37BE2BAAE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70F6DB1-5832-9CBA-BB43-41B3B2637F0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8AFDBCC-6EC1-51BB-ADCC-8D57C84877C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35C25473-E3B9-8D80-27E8-FB91EB19C09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7E0B53-E87F-E16C-2D0B-07740C31AE14}"/>
              </a:ext>
            </a:extLst>
          </p:cNvPr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3CFC70-0208-8479-51B8-2186FE67824D}"/>
              </a:ext>
            </a:extLst>
          </p:cNvPr>
          <p:cNvSpPr txBox="1"/>
          <p:nvPr/>
        </p:nvSpPr>
        <p:spPr>
          <a:xfrm>
            <a:off x="1730003" y="2132954"/>
            <a:ext cx="8033122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 is “the process of gathering, defining, and analyzing data about a product or service to make better decisions.”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create products that fit the needs of your target market,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need to have a clear understanding of what those needs are. 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where product analysis comes in.</a:t>
            </a:r>
          </a:p>
        </p:txBody>
      </p:sp>
    </p:spTree>
    <p:extLst>
      <p:ext uri="{BB962C8B-B14F-4D97-AF65-F5344CB8AC3E}">
        <p14:creationId xmlns:p14="http://schemas.microsoft.com/office/powerpoint/2010/main" val="1879474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B1E946-51B8-BF52-FF6D-FAA2ADAF4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FE7E2CD-19FD-321E-1B62-6498CFA2463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7C309C-2D45-DDE1-24BC-318A353B94B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1B7B6D9B-FEE2-07D8-D1D2-E3A4C17C3F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891F09C-4600-5B9E-5AAC-3F9E7E177345}"/>
              </a:ext>
            </a:extLst>
          </p:cNvPr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82B045-7AB2-D11A-94CB-3F14C0A9BE16}"/>
              </a:ext>
            </a:extLst>
          </p:cNvPr>
          <p:cNvSpPr txBox="1"/>
          <p:nvPr/>
        </p:nvSpPr>
        <p:spPr>
          <a:xfrm>
            <a:off x="1730003" y="2132954"/>
            <a:ext cx="8033122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 is “the process of gathering, defining, and analyzing data about a product or service to make better decisions.”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To create products that fit the needs of your target market, 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need to have a clear understanding of what those needs are. 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This is where product analysis comes in.</a:t>
            </a:r>
          </a:p>
        </p:txBody>
      </p:sp>
    </p:spTree>
    <p:extLst>
      <p:ext uri="{BB962C8B-B14F-4D97-AF65-F5344CB8AC3E}">
        <p14:creationId xmlns:p14="http://schemas.microsoft.com/office/powerpoint/2010/main" val="17011388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F66D0-BBAA-09B6-E5E6-B1BE9E7A2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E78D966-7BE3-3215-376B-CF284E498AB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26DF6A3-DFE1-1CEB-81E7-5A97FD73ACD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5FF78E87-045F-8D35-405A-D341623AE1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11D5A5-DE51-757C-1C04-EF44354851E8}"/>
              </a:ext>
            </a:extLst>
          </p:cNvPr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A511334-098F-A6ED-E3CE-CC51C170C174}"/>
              </a:ext>
            </a:extLst>
          </p:cNvPr>
          <p:cNvSpPr txBox="1"/>
          <p:nvPr/>
        </p:nvSpPr>
        <p:spPr>
          <a:xfrm>
            <a:off x="920378" y="2200010"/>
            <a:ext cx="10489744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                                                           How it is made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Its component parts                                                      The manufacturing process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                 Its utility and usefulness</a:t>
            </a:r>
          </a:p>
        </p:txBody>
      </p:sp>
    </p:spTree>
    <p:extLst>
      <p:ext uri="{BB962C8B-B14F-4D97-AF65-F5344CB8AC3E}">
        <p14:creationId xmlns:p14="http://schemas.microsoft.com/office/powerpoint/2010/main" val="2971687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9084A6F-6EE8-AE60-1299-933001F0F33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9087C22-B022-6C60-AA66-157222656F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9A7B43A1-53EB-96EA-26F3-A0BFEB2E07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44359" y="596498"/>
            <a:ext cx="55196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0378" y="1953122"/>
            <a:ext cx="10489744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Through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5822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product analysis,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you can understand the following about a product: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design                                                            How it is made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Its component parts                                                      The manufacturing process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costs involved in making the product                  Its utility and usefulness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design of the product                                      The technology used in making the product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The product marketing                                              Its unique selling proposition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A1F61"/>
                </a:solidFill>
                <a:effectLst/>
                <a:uLnTx/>
                <a:uFillTx/>
                <a:latin typeface="Tajawal ExtraBold" panose="00000800000000000000" pitchFamily="2" charset="-78"/>
                <a:ea typeface="+mn-ea"/>
                <a:cs typeface="Tajawal ExtraBold" panose="00000800000000000000" pitchFamily="2" charset="-78"/>
              </a:rPr>
              <a:t>                                                 Competitive analysis.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072241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26A6C46-5236-C261-8C3E-3915E43830EB}"/>
              </a:ext>
            </a:extLst>
          </p:cNvPr>
          <p:cNvSpPr/>
          <p:nvPr/>
        </p:nvSpPr>
        <p:spPr>
          <a:xfrm>
            <a:off x="617280" y="1106424"/>
            <a:ext cx="10812720" cy="55991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FE93C6B8-6F18-9208-746F-2B6F98BFD25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4"/>
            <a:ext cx="2305141" cy="10194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A88563-4815-497C-A9BE-6C543568AC30}"/>
              </a:ext>
            </a:extLst>
          </p:cNvPr>
          <p:cNvSpPr txBox="1"/>
          <p:nvPr/>
        </p:nvSpPr>
        <p:spPr>
          <a:xfrm>
            <a:off x="644214" y="1289460"/>
            <a:ext cx="980660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aims to understand as much as possible about a product so that informed decisions can be made</a:t>
            </a:r>
          </a:p>
        </p:txBody>
      </p:sp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6F5C7701-9251-417F-A8B9-B8523CD0FC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3284" y="3228452"/>
            <a:ext cx="3669660" cy="3003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524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FE8AF-2F40-359B-4CD4-B9F39CD32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B260DE-6071-7D9F-1CD6-6CA6EDC8852F}"/>
              </a:ext>
            </a:extLst>
          </p:cNvPr>
          <p:cNvSpPr/>
          <p:nvPr/>
        </p:nvSpPr>
        <p:spPr>
          <a:xfrm>
            <a:off x="617280" y="1106424"/>
            <a:ext cx="10812720" cy="55991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37E4C7C4-98F2-9C82-2092-14BCD10235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4"/>
            <a:ext cx="2305141" cy="10194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B6676C-62DC-856E-6603-854C3851C9D3}"/>
              </a:ext>
            </a:extLst>
          </p:cNvPr>
          <p:cNvSpPr txBox="1"/>
          <p:nvPr/>
        </p:nvSpPr>
        <p:spPr>
          <a:xfrm>
            <a:off x="644214" y="1289460"/>
            <a:ext cx="980660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is not just limited to physical products, though. It can also be used for services, websites, and even software or SaaS.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58221"/>
                </a:solidFill>
              </a:rPr>
              <a:t>Product analysis </a:t>
            </a:r>
            <a:r>
              <a:rPr lang="en-US" sz="2400" dirty="0"/>
              <a:t>aims to understand as much as possible about a product so that informed decisions can be made</a:t>
            </a:r>
          </a:p>
        </p:txBody>
      </p:sp>
      <p:pic>
        <p:nvPicPr>
          <p:cNvPr id="4" name="Picture 3" descr="A black and red mountain bike&#10;&#10;Description automatically generated with medium confidence">
            <a:extLst>
              <a:ext uri="{FF2B5EF4-FFF2-40B4-BE49-F238E27FC236}">
                <a16:creationId xmlns:a16="http://schemas.microsoft.com/office/drawing/2014/main" id="{AAEE7DFB-7E95-3016-B1E9-A2F2A24315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956" y="3659049"/>
            <a:ext cx="2362200" cy="1933575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FA32E0EC-9A41-5B9B-3731-69C1F79655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4" y="3316721"/>
            <a:ext cx="5894114" cy="3070246"/>
          </a:xfrm>
          <a:prstGeom prst="rect">
            <a:avLst/>
          </a:prstGeom>
        </p:spPr>
      </p:pic>
      <p:pic>
        <p:nvPicPr>
          <p:cNvPr id="12" name="Picture 11" descr="Logo, company name&#10;&#10;Description automatically generated">
            <a:extLst>
              <a:ext uri="{FF2B5EF4-FFF2-40B4-BE49-F238E27FC236}">
                <a16:creationId xmlns:a16="http://schemas.microsoft.com/office/drawing/2014/main" id="{501FFB9C-832F-3E4A-68FA-1022D5E642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985" y="4055530"/>
            <a:ext cx="3182112" cy="193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4678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C987101-A16C-CA61-C597-CC42166E810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00095138-DCE6-0DD6-EFB8-5EAE23B3DD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32678" y="1018978"/>
            <a:ext cx="7368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F5822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F5822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i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</p:spTree>
    <p:extLst>
      <p:ext uri="{BB962C8B-B14F-4D97-AF65-F5344CB8AC3E}">
        <p14:creationId xmlns:p14="http://schemas.microsoft.com/office/powerpoint/2010/main" val="27281940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FF9763-706D-923A-1FF6-A04082145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5D8152E-35D6-0FD7-DB17-90D0E8039A8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4943C94A-A1D4-5D5E-312A-6AE44F8A3C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BE425FD-3B0B-788A-D9F7-0597B0FB9E07}"/>
              </a:ext>
            </a:extLst>
          </p:cNvPr>
          <p:cNvSpPr txBox="1"/>
          <p:nvPr/>
        </p:nvSpPr>
        <p:spPr>
          <a:xfrm>
            <a:off x="532678" y="1018978"/>
            <a:ext cx="7368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C14406-94DE-40E3-946A-848FD37F332A}"/>
              </a:ext>
            </a:extLst>
          </p:cNvPr>
          <p:cNvSpPr txBox="1"/>
          <p:nvPr/>
        </p:nvSpPr>
        <p:spPr>
          <a:xfrm>
            <a:off x="1422026" y="153660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not just limited to </a:t>
            </a:r>
            <a:r>
              <a:rPr lang="en-US" dirty="0">
                <a:solidFill>
                  <a:srgbClr val="F5822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dirty="0">
                <a:solidFill>
                  <a:srgbClr val="F5822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economic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factors.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It can also be used in the design and technology of products.</a:t>
            </a:r>
          </a:p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</a:t>
            </a:r>
            <a:r>
              <a:rPr lang="en-US" i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designer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uses product analysis to help understand how well the product meets your customers’ needs.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7D2B05-1968-B909-A71D-C5D7124B4E1E}"/>
              </a:ext>
            </a:extLst>
          </p:cNvPr>
          <p:cNvSpPr txBox="1"/>
          <p:nvPr/>
        </p:nvSpPr>
        <p:spPr>
          <a:xfrm>
            <a:off x="3959086" y="3618710"/>
            <a:ext cx="4654826" cy="71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lnSpc>
                <a:spcPct val="200000"/>
              </a:lnSpc>
              <a:defRPr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defRPr>
            </a:lvl1pPr>
          </a:lstStyle>
          <a:p>
            <a:r>
              <a:rPr lang="en-US" sz="2400" b="1" dirty="0">
                <a:solidFill>
                  <a:srgbClr val="F58221"/>
                </a:solidFill>
              </a:rPr>
              <a:t>Product Analysis Evaluate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27127DCC-9640-18E1-FC98-21D13DD777EF}"/>
              </a:ext>
            </a:extLst>
          </p:cNvPr>
          <p:cNvGraphicFramePr/>
          <p:nvPr/>
        </p:nvGraphicFramePr>
        <p:xfrm>
          <a:off x="2031999" y="4640434"/>
          <a:ext cx="9139583" cy="149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799114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0115D03-B4FD-3A0A-191F-73DEF982FD4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28B9EA2-743F-CA67-0EA4-546C865F74D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2EE6A9BE-A645-B07D-1809-1099494193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3437" y="1009834"/>
            <a:ext cx="7368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What Is Product Analysis in Design and Technology?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2012094"/>
            <a:ext cx="9533101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understanding these factors, you can make decisions to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Advance the user experience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Implement the customer’s needs 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Improve your product roadmap. </a:t>
            </a:r>
          </a:p>
          <a:p>
            <a:pPr>
              <a:lnSpc>
                <a:spcPct val="200000"/>
              </a:lnSpc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technology,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helps you understand </a:t>
            </a:r>
            <a:r>
              <a:rPr lang="en-US" b="1" dirty="0">
                <a:solidFill>
                  <a:srgbClr val="F5822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feasibility of your product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649443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84C8D78-728D-6368-AD8A-E246B5095B8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9E0A802-F4BA-53F3-A307-2E65E441E18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D00146C6-EE21-5E65-E954-0F59FE9A7B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ASSESS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22026" y="2130966"/>
            <a:ext cx="9533101" cy="2222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How well your product meets customer needs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complexity of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cost of manufacturing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time it will take to develop and deploy your product</a:t>
            </a:r>
          </a:p>
        </p:txBody>
      </p:sp>
    </p:spTree>
    <p:extLst>
      <p:ext uri="{BB962C8B-B14F-4D97-AF65-F5344CB8AC3E}">
        <p14:creationId xmlns:p14="http://schemas.microsoft.com/office/powerpoint/2010/main" val="10840576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8C49B9-9331-03BC-E63E-FFBB1DBE4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D944561-0C6D-D1D2-A22E-54354A6AE2D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32E7ED3-6385-2A59-05B7-03CAE3F954D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1C2D020A-9B84-560A-0660-E262DA6C27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949C63-ED3A-DD6B-CBC3-130F071A6D20}"/>
              </a:ext>
            </a:extLst>
          </p:cNvPr>
          <p:cNvSpPr txBox="1"/>
          <p:nvPr/>
        </p:nvSpPr>
        <p:spPr>
          <a:xfrm>
            <a:off x="2955176" y="623002"/>
            <a:ext cx="5633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used to ASSESS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67411C-A93F-AB61-9076-3D6AE16A1F4A}"/>
              </a:ext>
            </a:extLst>
          </p:cNvPr>
          <p:cNvSpPr txBox="1"/>
          <p:nvPr/>
        </p:nvSpPr>
        <p:spPr>
          <a:xfrm>
            <a:off x="1422026" y="1957230"/>
            <a:ext cx="9533101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How well your product meets customer needs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complexity of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cost of manufacturing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time it will take to develop and deploy your product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demand for the features v/s the capacity of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your engineering team.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prioritization of certain features over others.</a:t>
            </a:r>
          </a:p>
        </p:txBody>
      </p:sp>
    </p:spTree>
    <p:extLst>
      <p:ext uri="{BB962C8B-B14F-4D97-AF65-F5344CB8AC3E}">
        <p14:creationId xmlns:p14="http://schemas.microsoft.com/office/powerpoint/2010/main" val="36654063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749B68A-9523-F94C-A54E-A10AB8F4FD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8E08B98-A2EB-5165-B3CB-F5646E9313F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18EE9019-F40D-6A66-4376-31A4AC4F5B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89947" y="1160268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33506" y="2121424"/>
            <a:ext cx="9533101" cy="2776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different types of analyses can be done on a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 one provides valuable information that can be used to make decisions about the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essential because it helps you understand your product and how to make it better when it comes down to it.</a:t>
            </a:r>
          </a:p>
        </p:txBody>
      </p:sp>
    </p:spTree>
    <p:extLst>
      <p:ext uri="{BB962C8B-B14F-4D97-AF65-F5344CB8AC3E}">
        <p14:creationId xmlns:p14="http://schemas.microsoft.com/office/powerpoint/2010/main" val="92684508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8AFD8-AF8B-1BD9-2232-87C31EC729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83A1C9C-605F-B370-2C7C-06897B1EC31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938E57B-F820-EF74-4929-2E254A757CA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D560DE69-0516-4FC1-3EDC-88E6274ED8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4E63196-0769-66BC-79B3-45909D411EF8}"/>
              </a:ext>
            </a:extLst>
          </p:cNvPr>
          <p:cNvSpPr txBox="1"/>
          <p:nvPr/>
        </p:nvSpPr>
        <p:spPr>
          <a:xfrm>
            <a:off x="2186549" y="54349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09EA6-627D-5E7B-2916-8D77DEC2DFF5}"/>
              </a:ext>
            </a:extLst>
          </p:cNvPr>
          <p:cNvSpPr txBox="1"/>
          <p:nvPr/>
        </p:nvSpPr>
        <p:spPr>
          <a:xfrm>
            <a:off x="889947" y="1160268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Conclusion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094453-BCBE-51E5-305E-5677195BF0A1}"/>
              </a:ext>
            </a:extLst>
          </p:cNvPr>
          <p:cNvSpPr txBox="1"/>
          <p:nvPr/>
        </p:nvSpPr>
        <p:spPr>
          <a:xfrm>
            <a:off x="2299850" y="1700800"/>
            <a:ext cx="9533101" cy="38843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different types of analyses can be done on a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Each one provides valuable information that can be used to make decisions about the product.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analysis is essential because it helps you understand your product and how to make it better when it comes down to it.</a:t>
            </a:r>
          </a:p>
          <a:p>
            <a:pPr marR="0" lvl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b="1" i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 Without product analysis, you would be flying blind and making decisions based on guesswork.”</a:t>
            </a:r>
          </a:p>
        </p:txBody>
      </p:sp>
    </p:spTree>
    <p:extLst>
      <p:ext uri="{BB962C8B-B14F-4D97-AF65-F5344CB8AC3E}">
        <p14:creationId xmlns:p14="http://schemas.microsoft.com/office/powerpoint/2010/main" val="14614812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D0FA851-AC70-B030-2B79-90AC99EB414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F899CD-BBBD-E79A-301D-FF50340F32A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F9EBF1A8-C925-F520-E313-D2B2A2AC41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0013" y="95497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40388" y="1407156"/>
            <a:ext cx="1191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Wrap Up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A0BBC3-032C-40EA-A147-2A12A28878EC}"/>
              </a:ext>
            </a:extLst>
          </p:cNvPr>
          <p:cNvSpPr txBox="1"/>
          <p:nvPr/>
        </p:nvSpPr>
        <p:spPr>
          <a:xfrm>
            <a:off x="1156320" y="2330544"/>
            <a:ext cx="9666288" cy="16684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the product and its characters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Importance of Product Analysis </a:t>
            </a:r>
          </a:p>
        </p:txBody>
      </p:sp>
    </p:spTree>
    <p:extLst>
      <p:ext uri="{BB962C8B-B14F-4D97-AF65-F5344CB8AC3E}">
        <p14:creationId xmlns:p14="http://schemas.microsoft.com/office/powerpoint/2010/main" val="47097580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2C9FB0-B7B3-DB51-C28A-5543C7E02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A5FF23D-D140-5E41-F549-D5D4A7385A1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92860FA-F332-06C4-B589-FE701255874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id="{1E0CB6E8-4B2E-C7E8-932F-6E66C2C90E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770D9F-E4CD-134A-666B-327EF14A7A30}"/>
              </a:ext>
            </a:extLst>
          </p:cNvPr>
          <p:cNvSpPr txBox="1"/>
          <p:nvPr/>
        </p:nvSpPr>
        <p:spPr>
          <a:xfrm>
            <a:off x="2470013" y="954970"/>
            <a:ext cx="28232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3F08452-6C90-044A-CD80-A287FBDD25E6}"/>
              </a:ext>
            </a:extLst>
          </p:cNvPr>
          <p:cNvSpPr txBox="1"/>
          <p:nvPr/>
        </p:nvSpPr>
        <p:spPr>
          <a:xfrm>
            <a:off x="1040388" y="1407156"/>
            <a:ext cx="11915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Wrap Up</a:t>
            </a:r>
            <a:endParaRPr lang="en-US" sz="2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59CAEF-3724-C9E3-BA34-19A488C48778}"/>
              </a:ext>
            </a:extLst>
          </p:cNvPr>
          <p:cNvSpPr txBox="1"/>
          <p:nvPr/>
        </p:nvSpPr>
        <p:spPr>
          <a:xfrm>
            <a:off x="1156320" y="1973928"/>
            <a:ext cx="9666288" cy="3330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the product and its characters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Definition of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The Importance of Product Analysis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Examining the Difference Between Product Screening and Product Analysis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What Is the Difference Between Customer Analysis and Product Analysis?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  Difference Between Ladle Analysis and Product Analysis</a:t>
            </a:r>
          </a:p>
        </p:txBody>
      </p:sp>
    </p:spTree>
    <p:extLst>
      <p:ext uri="{BB962C8B-B14F-4D97-AF65-F5344CB8AC3E}">
        <p14:creationId xmlns:p14="http://schemas.microsoft.com/office/powerpoint/2010/main" val="27541896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6365" y="2621984"/>
            <a:ext cx="6707581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192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Product Analysis and Development 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Aya Mohamed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DA767-8F13-4F07-923C-55FC94389DD9}"/>
              </a:ext>
            </a:extLst>
          </p:cNvPr>
          <p:cNvSpPr txBox="1"/>
          <p:nvPr/>
        </p:nvSpPr>
        <p:spPr>
          <a:xfrm>
            <a:off x="3485321" y="3004929"/>
            <a:ext cx="4134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solidFill>
                  <a:schemeClr val="bg1"/>
                </a:solidFill>
              </a:rPr>
              <a:t>Thank You 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14:cNvPr>
              <p14:cNvContentPartPr/>
              <p14:nvPr/>
            </p14:nvContentPartPr>
            <p14:xfrm>
              <a:off x="5847840" y="5391720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04C159EE-E3B2-A321-3790-97BE558AF059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5832000" y="5328360"/>
                <a:ext cx="31680" cy="12708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6A45000C-D783-5E47-A80C-60A08FE299C2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66" y="107359"/>
            <a:ext cx="12192000" cy="6843776"/>
          </a:xfrm>
          <a:prstGeom prst="rect">
            <a:avLst/>
          </a:prstGeom>
        </p:spPr>
      </p:pic>
      <p:sp>
        <p:nvSpPr>
          <p:cNvPr id="7" name="Right Triangle 6">
            <a:extLst>
              <a:ext uri="{FF2B5EF4-FFF2-40B4-BE49-F238E27FC236}">
                <a16:creationId xmlns:a16="http://schemas.microsoft.com/office/drawing/2014/main" id="{31C00207-2E1A-2457-3EED-DB06FD402800}"/>
              </a:ext>
            </a:extLst>
          </p:cNvPr>
          <p:cNvSpPr/>
          <p:nvPr/>
        </p:nvSpPr>
        <p:spPr>
          <a:xfrm flipH="1">
            <a:off x="6642928" y="3394557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EE6AE2-0110-8363-733D-E9A91E275D33}"/>
              </a:ext>
            </a:extLst>
          </p:cNvPr>
          <p:cNvSpPr txBox="1"/>
          <p:nvPr/>
        </p:nvSpPr>
        <p:spPr>
          <a:xfrm>
            <a:off x="626809" y="5807322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sp>
        <p:nvSpPr>
          <p:cNvPr id="9" name="Parallelogram 13">
            <a:extLst>
              <a:ext uri="{FF2B5EF4-FFF2-40B4-BE49-F238E27FC236}">
                <a16:creationId xmlns:a16="http://schemas.microsoft.com/office/drawing/2014/main" id="{FE75BFED-509C-7209-074A-19E62B49C74A}"/>
              </a:ext>
            </a:extLst>
          </p:cNvPr>
          <p:cNvSpPr/>
          <p:nvPr/>
        </p:nvSpPr>
        <p:spPr>
          <a:xfrm rot="16200000" flipV="1">
            <a:off x="-2137966" y="4501661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0043F38E-1D5A-6E30-FB1B-24F713E4455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46788" y="303447"/>
            <a:ext cx="2580006" cy="1204686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2642C86F-175E-FD72-8401-9513A6CDAC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250176" y="6200544"/>
            <a:ext cx="2279266" cy="3840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85E5B7C-2885-B511-71B7-3004850D4ED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E33991A5-C010-2AAC-7D42-81DD81A891F8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6FD4671-174D-5FB5-E915-23E3FE24C7A9}"/>
              </a:ext>
            </a:extLst>
          </p:cNvPr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17B26C91-1CA8-1763-4C0F-3E67FC79A79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27" name="Parallelogram 13">
            <a:extLst>
              <a:ext uri="{FF2B5EF4-FFF2-40B4-BE49-F238E27FC236}">
                <a16:creationId xmlns:a16="http://schemas.microsoft.com/office/drawing/2014/main" id="{570E275D-D799-1955-B6F7-1FD124D263E3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9" name="Graphic 21">
            <a:extLst>
              <a:ext uri="{FF2B5EF4-FFF2-40B4-BE49-F238E27FC236}">
                <a16:creationId xmlns:a16="http://schemas.microsoft.com/office/drawing/2014/main" id="{3BDD3E65-8219-1C1D-261F-3C0ED9366C86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14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1" ma:contentTypeDescription="Create a new document." ma:contentTypeScope="" ma:versionID="72dd187aee0fa4c4f206a8ca306f2803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aa173ddd34c2848c8a77f2243b428c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688354b5-287c-4cda-825e-1d7935aea40e"/>
    <ds:schemaRef ds:uri="http://schemas.microsoft.com/office/infopath/2007/PartnerControls"/>
    <ds:schemaRef ds:uri="aca13214-df29-4e3c-a050-857c0bf7bd8e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14C9142-071B-4D37-BE7D-91CB2D4E1DE4}"/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1960</Words>
  <Application>Microsoft Office PowerPoint</Application>
  <PresentationFormat>Widescreen</PresentationFormat>
  <Paragraphs>251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Tajawal ExtraBold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ayadawaba365.el</cp:lastModifiedBy>
  <cp:revision>10</cp:revision>
  <dcterms:created xsi:type="dcterms:W3CDTF">2023-04-29T09:08:00Z</dcterms:created>
  <dcterms:modified xsi:type="dcterms:W3CDTF">2026-09-18T10:46:41Z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