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22" r:id="rId3"/>
    <p:sldId id="323" r:id="rId4"/>
    <p:sldId id="324" r:id="rId5"/>
    <p:sldId id="325" r:id="rId6"/>
    <p:sldId id="326" r:id="rId7"/>
    <p:sldId id="327" r:id="rId8"/>
    <p:sldId id="328" r:id="rId9"/>
    <p:sldId id="329" r:id="rId10"/>
    <p:sldId id="330" r:id="rId11"/>
    <p:sldId id="331" r:id="rId12"/>
    <p:sldId id="332" r:id="rId13"/>
    <p:sldId id="333" r:id="rId14"/>
    <p:sldId id="334" r:id="rId15"/>
    <p:sldId id="335" r:id="rId16"/>
    <p:sldId id="336" r:id="rId17"/>
    <p:sldId id="338" r:id="rId18"/>
    <p:sldId id="339" r:id="rId19"/>
    <p:sldId id="337" r:id="rId20"/>
    <p:sldId id="340" r:id="rId21"/>
    <p:sldId id="341" r:id="rId22"/>
    <p:sldId id="342" r:id="rId23"/>
    <p:sldId id="343" r:id="rId24"/>
    <p:sldId id="344" r:id="rId25"/>
    <p:sldId id="345" r:id="rId26"/>
    <p:sldId id="346" r:id="rId27"/>
    <p:sldId id="347" r:id="rId28"/>
    <p:sldId id="348" r:id="rId29"/>
    <p:sldId id="349" r:id="rId30"/>
    <p:sldId id="351" r:id="rId31"/>
    <p:sldId id="350" r:id="rId32"/>
    <p:sldId id="353" r:id="rId33"/>
    <p:sldId id="352" r:id="rId34"/>
    <p:sldId id="354" r:id="rId35"/>
    <p:sldId id="355" r:id="rId36"/>
    <p:sldId id="356" r:id="rId37"/>
    <p:sldId id="357" r:id="rId38"/>
    <p:sldId id="358" r:id="rId39"/>
    <p:sldId id="359" r:id="rId40"/>
    <p:sldId id="360" r:id="rId41"/>
    <p:sldId id="25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86" d="100"/>
          <a:sy n="86" d="100"/>
        </p:scale>
        <p:origin x="18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5/14/2022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5/14/2022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5/14/2022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1.bp.blogspot.com/-IeBxdzfa8tQ/Xb8NHLtoa2I/AAAAAAAAH-k/0PfLOnqA120uuzqUKbL9H6QsonmzD93MQCNcBGAsYHQ/s1600/feasible+Successor+and+distance.jpg"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1.bp.blogspot.com/-0G3f9L4iSBc/Xb8NwEaM4AI/AAAAAAAAH-w/NsrkXv2YMc4ExhVX-H79YkZkJw0cdxe4gCNcBGAsYHQ/s1600/Use+of+the+feasible+successor.jpg"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8.jpe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9.jpe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0.jpe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2.jpe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3.jpe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4.jpe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5.jpe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6.jpe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7.jpe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994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096000" y="3454705"/>
            <a:ext cx="6005970" cy="923330"/>
          </a:xfrm>
          <a:prstGeom prst="rect">
            <a:avLst/>
          </a:prstGeom>
          <a:noFill/>
        </p:spPr>
        <p:txBody>
          <a:bodyPr wrap="square" rtlCol="0">
            <a:spAutoFit/>
          </a:bodyPr>
          <a:lstStyle/>
          <a:p>
            <a:pPr algn="ctr"/>
            <a:r>
              <a:rPr lang="en-US" sz="5400" b="1" dirty="0" smtClean="0">
                <a:solidFill>
                  <a:srgbClr val="FFC000"/>
                </a:solidFill>
              </a:rPr>
              <a:t>EIGRP</a:t>
            </a:r>
            <a:endParaRPr lang="en-US" sz="5400" b="1" dirty="0">
              <a:solidFill>
                <a:srgbClr val="FFC000"/>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93899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7</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15" name="Rectangle 14"/>
          <p:cNvSpPr/>
          <p:nvPr/>
        </p:nvSpPr>
        <p:spPr>
          <a:xfrm>
            <a:off x="1858507" y="1551659"/>
            <a:ext cx="9666249" cy="4524315"/>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FF0000"/>
                </a:solidFill>
              </a:rPr>
              <a:t>EIGRP</a:t>
            </a:r>
            <a:r>
              <a:rPr lang="en-US" sz="2400" dirty="0"/>
              <a:t> (Hybrid Routing Protocol): merges the features of distance vector routing and link-state routing </a:t>
            </a:r>
            <a:r>
              <a:rPr lang="en-US" sz="2400" dirty="0" smtClean="0"/>
              <a:t>protocol.</a:t>
            </a:r>
          </a:p>
          <a:p>
            <a:pPr marL="342900" indent="-342900">
              <a:buFont typeface="Wingdings" panose="05000000000000000000" pitchFamily="2" charset="2"/>
              <a:buChar char="q"/>
            </a:pPr>
            <a:r>
              <a:rPr lang="en-US" sz="2400" dirty="0" smtClean="0"/>
              <a:t>Use partial updates. </a:t>
            </a:r>
          </a:p>
          <a:p>
            <a:pPr marL="342900" indent="-342900">
              <a:buFont typeface="Wingdings" panose="05000000000000000000" pitchFamily="2" charset="2"/>
              <a:buChar char="q"/>
            </a:pPr>
            <a:r>
              <a:rPr lang="en-US" sz="2400" dirty="0" smtClean="0"/>
              <a:t>Classless routing protocol.</a:t>
            </a:r>
          </a:p>
          <a:p>
            <a:pPr marL="342900" indent="-342900">
              <a:buFont typeface="Wingdings" panose="05000000000000000000" pitchFamily="2" charset="2"/>
              <a:buChar char="q"/>
            </a:pPr>
            <a:r>
              <a:rPr lang="en-US" sz="2400" dirty="0" smtClean="0"/>
              <a:t>Multicast address protocol (224.0.0.10) </a:t>
            </a:r>
          </a:p>
          <a:p>
            <a:pPr marL="342900" indent="-342900">
              <a:buFont typeface="Wingdings" panose="05000000000000000000" pitchFamily="2" charset="2"/>
              <a:buChar char="q"/>
            </a:pPr>
            <a:r>
              <a:rPr lang="en-US" sz="2400" dirty="0" smtClean="0"/>
              <a:t>Use three tables like OSPF:</a:t>
            </a:r>
          </a:p>
          <a:p>
            <a:pPr marL="342900" indent="-342900">
              <a:buFont typeface="Wingdings" panose="05000000000000000000" pitchFamily="2" charset="2"/>
              <a:buChar char="Ø"/>
            </a:pPr>
            <a:r>
              <a:rPr lang="en-US" sz="2400" dirty="0" smtClean="0">
                <a:solidFill>
                  <a:srgbClr val="0070C0"/>
                </a:solidFill>
              </a:rPr>
              <a:t>Neighbors table: </a:t>
            </a:r>
            <a:r>
              <a:rPr lang="en-US" sz="2400" dirty="0" smtClean="0"/>
              <a:t>contains all direct connected routers satisfy neighbors relation ship  condition.</a:t>
            </a:r>
          </a:p>
          <a:p>
            <a:pPr marL="342900" indent="-342900">
              <a:buFont typeface="Wingdings" panose="05000000000000000000" pitchFamily="2" charset="2"/>
              <a:buChar char="Ø"/>
            </a:pPr>
            <a:r>
              <a:rPr lang="en-US" sz="2400" dirty="0" smtClean="0">
                <a:solidFill>
                  <a:srgbClr val="0070C0"/>
                </a:solidFill>
              </a:rPr>
              <a:t>Topology table :</a:t>
            </a:r>
            <a:r>
              <a:rPr lang="en-US" sz="2400" dirty="0" smtClean="0"/>
              <a:t>contains all information about routers and their routes.</a:t>
            </a:r>
          </a:p>
          <a:p>
            <a:pPr marL="342900" indent="-342900">
              <a:buFont typeface="Wingdings" panose="05000000000000000000" pitchFamily="2" charset="2"/>
              <a:buChar char="Ø"/>
            </a:pPr>
            <a:r>
              <a:rPr lang="en-US" sz="2400" dirty="0" smtClean="0">
                <a:solidFill>
                  <a:srgbClr val="0070C0"/>
                </a:solidFill>
              </a:rPr>
              <a:t>Routing table : </a:t>
            </a:r>
            <a:r>
              <a:rPr lang="en-US" sz="2400" dirty="0" smtClean="0"/>
              <a:t>contains information about the best route calculated from topology table.</a:t>
            </a:r>
          </a:p>
          <a:p>
            <a:pPr marL="342900" indent="-342900">
              <a:buFont typeface="Wingdings" panose="05000000000000000000" pitchFamily="2" charset="2"/>
              <a:buChar char="Ø"/>
            </a:pPr>
            <a:endParaRPr lang="ar-EG" sz="2400" dirty="0"/>
          </a:p>
        </p:txBody>
      </p:sp>
    </p:spTree>
    <p:extLst>
      <p:ext uri="{BB962C8B-B14F-4D97-AF65-F5344CB8AC3E}">
        <p14:creationId xmlns:p14="http://schemas.microsoft.com/office/powerpoint/2010/main" val="37438000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12" name="Rectangle 11"/>
          <p:cNvSpPr/>
          <p:nvPr/>
        </p:nvSpPr>
        <p:spPr>
          <a:xfrm>
            <a:off x="1676400" y="1427555"/>
            <a:ext cx="9954322" cy="4893647"/>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FF0000"/>
                </a:solidFill>
              </a:rPr>
              <a:t>EIGRP</a:t>
            </a:r>
            <a:r>
              <a:rPr lang="en-US" sz="2400" dirty="0"/>
              <a:t> </a:t>
            </a:r>
            <a:r>
              <a:rPr lang="en-US" sz="2400" dirty="0" smtClean="0"/>
              <a:t> use Diffusion Update Algorithm (DUAL): to calculate best </a:t>
            </a:r>
            <a:r>
              <a:rPr lang="en-US" sz="2400" dirty="0"/>
              <a:t>route </a:t>
            </a:r>
            <a:r>
              <a:rPr lang="en-US" sz="2400" dirty="0" smtClean="0"/>
              <a:t>from </a:t>
            </a:r>
            <a:r>
              <a:rPr lang="en-US" sz="2400" dirty="0"/>
              <a:t>topology </a:t>
            </a:r>
            <a:r>
              <a:rPr lang="en-US" sz="2400" dirty="0" smtClean="0"/>
              <a:t>table.</a:t>
            </a:r>
          </a:p>
          <a:p>
            <a:pPr marL="342900" indent="-342900">
              <a:buFont typeface="Wingdings" panose="05000000000000000000" pitchFamily="2" charset="2"/>
              <a:buChar char="Ø"/>
            </a:pPr>
            <a:r>
              <a:rPr lang="en-US" sz="2400" dirty="0" smtClean="0">
                <a:solidFill>
                  <a:srgbClr val="0070C0"/>
                </a:solidFill>
              </a:rPr>
              <a:t>Successor :</a:t>
            </a:r>
            <a:r>
              <a:rPr lang="en-US" sz="2400" dirty="0"/>
              <a:t>calculate best route </a:t>
            </a:r>
            <a:r>
              <a:rPr lang="en-US" sz="2400" dirty="0" smtClean="0"/>
              <a:t>and store it routing table.</a:t>
            </a:r>
            <a:endParaRPr lang="en-US" sz="2400" dirty="0" smtClean="0">
              <a:solidFill>
                <a:srgbClr val="0070C0"/>
              </a:solidFill>
            </a:endParaRPr>
          </a:p>
          <a:p>
            <a:pPr marL="342900" indent="-342900">
              <a:buFont typeface="Wingdings" panose="05000000000000000000" pitchFamily="2" charset="2"/>
              <a:buChar char="Ø"/>
            </a:pPr>
            <a:r>
              <a:rPr lang="en-US" sz="2400" dirty="0" smtClean="0">
                <a:solidFill>
                  <a:srgbClr val="0070C0"/>
                </a:solidFill>
              </a:rPr>
              <a:t>Feasible successor( back up route ) : </a:t>
            </a:r>
            <a:r>
              <a:rPr lang="en-US" sz="2400" dirty="0"/>
              <a:t>this route is kept on topology table if successor failed , Feasible successor would put on routing table </a:t>
            </a:r>
            <a:r>
              <a:rPr lang="en-US" sz="2400" dirty="0" smtClean="0"/>
              <a:t>.</a:t>
            </a:r>
          </a:p>
          <a:p>
            <a:pPr marL="342900" indent="-342900">
              <a:buFont typeface="Wingdings" panose="05000000000000000000" pitchFamily="2" charset="2"/>
              <a:buChar char="q"/>
            </a:pPr>
            <a:r>
              <a:rPr lang="en-US" sz="2400" b="1" dirty="0" smtClean="0">
                <a:solidFill>
                  <a:srgbClr val="FF0000"/>
                </a:solidFill>
              </a:rPr>
              <a:t>Hello and Hold Down timers</a:t>
            </a:r>
          </a:p>
          <a:p>
            <a:pPr marL="342900" indent="-342900">
              <a:buFont typeface="Wingdings" panose="05000000000000000000" pitchFamily="2" charset="2"/>
              <a:buChar char="Ø"/>
            </a:pPr>
            <a:r>
              <a:rPr lang="en-US" sz="2400" dirty="0"/>
              <a:t>Routers running </a:t>
            </a:r>
            <a:r>
              <a:rPr lang="en-US" sz="2400" dirty="0" smtClean="0"/>
              <a:t>EIGRP exchange  periodical packets called hello packets to:</a:t>
            </a:r>
          </a:p>
          <a:p>
            <a:r>
              <a:rPr lang="en-US" sz="2400" dirty="0" smtClean="0"/>
              <a:t>1.Create neighbors relationship</a:t>
            </a:r>
          </a:p>
          <a:p>
            <a:r>
              <a:rPr lang="en-US" sz="2400" dirty="0" smtClean="0"/>
              <a:t>2.Maintain neighbors relationship</a:t>
            </a:r>
          </a:p>
          <a:p>
            <a:r>
              <a:rPr lang="en-US" sz="2400" dirty="0" smtClean="0"/>
              <a:t>Hello interval is the timer between every hello packets and depend on  bandwidth of interface </a:t>
            </a:r>
            <a:endParaRPr lang="en-US" sz="2400" dirty="0"/>
          </a:p>
          <a:p>
            <a:pPr marL="342900" indent="-342900">
              <a:buFont typeface="Wingdings" panose="05000000000000000000" pitchFamily="2" charset="2"/>
              <a:buChar char="Ø"/>
            </a:pPr>
            <a:endParaRPr lang="en-US" sz="2400" dirty="0" smtClean="0"/>
          </a:p>
          <a:p>
            <a:pPr marL="342900" indent="-342900">
              <a:buFont typeface="Wingdings" panose="05000000000000000000" pitchFamily="2" charset="2"/>
              <a:buChar char="Ø"/>
            </a:pPr>
            <a:endParaRPr lang="ar-EG" sz="2400" dirty="0"/>
          </a:p>
        </p:txBody>
      </p:sp>
    </p:spTree>
    <p:extLst>
      <p:ext uri="{BB962C8B-B14F-4D97-AF65-F5344CB8AC3E}">
        <p14:creationId xmlns:p14="http://schemas.microsoft.com/office/powerpoint/2010/main" val="2398723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mc:AlternateContent xmlns:mc="http://schemas.openxmlformats.org/markup-compatibility/2006" xmlns:a14="http://schemas.microsoft.com/office/drawing/2010/main">
        <mc:Choice Requires="a14">
          <p:sp>
            <p:nvSpPr>
              <p:cNvPr id="11" name="Rectangle 10"/>
              <p:cNvSpPr/>
              <p:nvPr/>
            </p:nvSpPr>
            <p:spPr>
              <a:xfrm>
                <a:off x="1676400" y="1555956"/>
                <a:ext cx="9677400" cy="5159489"/>
              </a:xfrm>
              <a:prstGeom prst="rect">
                <a:avLst/>
              </a:prstGeom>
            </p:spPr>
            <p:txBody>
              <a:bodyPr wrap="square">
                <a:spAutoFit/>
              </a:bodyPr>
              <a:lstStyle/>
              <a:p>
                <a:r>
                  <a:rPr lang="en-US" sz="2400" dirty="0" smtClean="0">
                    <a:solidFill>
                      <a:srgbClr val="FF0000"/>
                    </a:solidFill>
                  </a:rPr>
                  <a:t>                                                         Port B.W</a:t>
                </a:r>
              </a:p>
              <a:p>
                <a:pPr marL="342900" indent="-342900">
                  <a:buFont typeface="Wingdings" panose="05000000000000000000" pitchFamily="2" charset="2"/>
                  <a:buChar char="q"/>
                </a:pPr>
                <a:endParaRPr lang="en-US" sz="2400" dirty="0">
                  <a:solidFill>
                    <a:srgbClr val="FF0000"/>
                  </a:solidFill>
                </a:endParaRPr>
              </a:p>
              <a:p>
                <a:pPr marL="342900" indent="-342900">
                  <a:buFont typeface="Wingdings" panose="05000000000000000000" pitchFamily="2" charset="2"/>
                  <a:buChar char="q"/>
                </a:pPr>
                <a:endParaRPr lang="en-US" sz="2400" dirty="0" smtClean="0">
                  <a:solidFill>
                    <a:srgbClr val="FF0000"/>
                  </a:solidFill>
                </a:endParaRPr>
              </a:p>
              <a:p>
                <a:r>
                  <a:rPr lang="en-US" sz="2400" dirty="0">
                    <a:solidFill>
                      <a:srgbClr val="FF0000"/>
                    </a:solidFill>
                  </a:rPr>
                  <a:t> </a:t>
                </a:r>
                <a:r>
                  <a:rPr lang="en-US" sz="2400" dirty="0" smtClean="0">
                    <a:solidFill>
                      <a:srgbClr val="FF0000"/>
                    </a:solidFill>
                  </a:rPr>
                  <a:t>                             &lt;1.5 Mbps                                                 &gt;=1.5 Mbps</a:t>
                </a:r>
              </a:p>
              <a:p>
                <a:r>
                  <a:rPr lang="en-US" sz="2400" dirty="0">
                    <a:solidFill>
                      <a:srgbClr val="FF0000"/>
                    </a:solidFill>
                  </a:rPr>
                  <a:t> </a:t>
                </a:r>
                <a:r>
                  <a:rPr lang="en-US" sz="2400" dirty="0" smtClean="0">
                    <a:solidFill>
                      <a:srgbClr val="FF0000"/>
                    </a:solidFill>
                  </a:rPr>
                  <a:t>    </a:t>
                </a:r>
                <a:r>
                  <a:rPr lang="en-US" sz="2400" dirty="0" smtClean="0"/>
                  <a:t>Hello interval = 60 sec                                                Hello interval=5sec</a:t>
                </a:r>
              </a:p>
              <a:p>
                <a:r>
                  <a:rPr lang="en-US" sz="2400" dirty="0" smtClean="0"/>
                  <a:t>Hold down timer =3* hello timer=180sec                  Hold </a:t>
                </a:r>
                <a:r>
                  <a:rPr lang="en-US" sz="2400" dirty="0"/>
                  <a:t>down </a:t>
                </a:r>
                <a:r>
                  <a:rPr lang="en-US" sz="2400" dirty="0" smtClean="0"/>
                  <a:t>timer= 15 sec </a:t>
                </a:r>
              </a:p>
              <a:p>
                <a:pPr marL="342900" indent="-342900">
                  <a:buFont typeface="Wingdings" panose="05000000000000000000" pitchFamily="2" charset="2"/>
                  <a:buChar char="q"/>
                </a:pPr>
                <a:r>
                  <a:rPr lang="en-US" sz="2400" b="1" dirty="0" smtClean="0">
                    <a:solidFill>
                      <a:srgbClr val="0070C0"/>
                    </a:solidFill>
                  </a:rPr>
                  <a:t>EIGRP Metric:</a:t>
                </a:r>
              </a:p>
              <a:p>
                <a:pPr marL="342900" indent="-342900">
                  <a:buFont typeface="Wingdings" panose="05000000000000000000" pitchFamily="2" charset="2"/>
                  <a:buChar char="q"/>
                </a:pPr>
                <a:r>
                  <a:rPr lang="en-US" sz="2400" b="1" dirty="0" smtClean="0">
                    <a:solidFill>
                      <a:srgbClr val="0070C0"/>
                    </a:solidFill>
                  </a:rPr>
                  <a:t>Metric = EIGRP Metric * 256</a:t>
                </a:r>
              </a:p>
              <a:p>
                <a:pPr marL="342900" indent="-342900">
                  <a:buFont typeface="Wingdings" panose="05000000000000000000" pitchFamily="2" charset="2"/>
                  <a:buChar char="q"/>
                </a:pPr>
                <a:r>
                  <a:rPr lang="en-US" sz="2400" b="1" dirty="0" smtClean="0">
                    <a:solidFill>
                      <a:srgbClr val="0070C0"/>
                    </a:solidFill>
                  </a:rPr>
                  <a:t>Metric = [</a:t>
                </a:r>
                <a14:m>
                  <m:oMath xmlns:m="http://schemas.openxmlformats.org/officeDocument/2006/math">
                    <m:f>
                      <m:fPr>
                        <m:ctrlPr>
                          <a:rPr lang="en-US" sz="2400" b="1" i="1" smtClean="0">
                            <a:solidFill>
                              <a:srgbClr val="0070C0"/>
                            </a:solidFill>
                            <a:latin typeface="Cambria Math" panose="02040503050406030204" pitchFamily="18" charset="0"/>
                          </a:rPr>
                        </m:ctrlPr>
                      </m:fPr>
                      <m:num>
                        <m:sSup>
                          <m:sSupPr>
                            <m:ctrlPr>
                              <a:rPr lang="en-US" sz="2400" b="1" i="1" smtClean="0">
                                <a:solidFill>
                                  <a:srgbClr val="0070C0"/>
                                </a:solidFill>
                                <a:latin typeface="Cambria Math" panose="02040503050406030204" pitchFamily="18" charset="0"/>
                              </a:rPr>
                            </m:ctrlPr>
                          </m:sSupPr>
                          <m:e>
                            <m:r>
                              <a:rPr lang="en-US" sz="2400" b="1" i="1" smtClean="0">
                                <a:solidFill>
                                  <a:srgbClr val="0070C0"/>
                                </a:solidFill>
                                <a:latin typeface="Cambria Math" panose="02040503050406030204" pitchFamily="18" charset="0"/>
                              </a:rPr>
                              <m:t>𝟏𝟎</m:t>
                            </m:r>
                          </m:e>
                          <m:sup>
                            <m:r>
                              <a:rPr lang="en-US" sz="2400" b="1" i="1" smtClean="0">
                                <a:solidFill>
                                  <a:srgbClr val="0070C0"/>
                                </a:solidFill>
                                <a:latin typeface="Cambria Math" panose="02040503050406030204" pitchFamily="18" charset="0"/>
                              </a:rPr>
                              <m:t>𝟕</m:t>
                            </m:r>
                          </m:sup>
                        </m:sSup>
                      </m:num>
                      <m:den>
                        <m:r>
                          <a:rPr lang="en-US" sz="2400" b="1" i="1" smtClean="0">
                            <a:solidFill>
                              <a:srgbClr val="0070C0"/>
                            </a:solidFill>
                            <a:latin typeface="Cambria Math" panose="02040503050406030204" pitchFamily="18" charset="0"/>
                          </a:rPr>
                          <m:t>𝑴𝒊𝒏</m:t>
                        </m:r>
                        <m:r>
                          <a:rPr lang="en-US" sz="2400" b="1" i="1" smtClean="0">
                            <a:solidFill>
                              <a:srgbClr val="0070C0"/>
                            </a:solidFill>
                            <a:latin typeface="Cambria Math" panose="02040503050406030204" pitchFamily="18" charset="0"/>
                          </a:rPr>
                          <m:t> </m:t>
                        </m:r>
                        <m:r>
                          <a:rPr lang="en-US" sz="2400" b="1" i="1" smtClean="0">
                            <a:solidFill>
                              <a:srgbClr val="0070C0"/>
                            </a:solidFill>
                            <a:latin typeface="Cambria Math" panose="02040503050406030204" pitchFamily="18" charset="0"/>
                          </a:rPr>
                          <m:t>𝑩</m:t>
                        </m:r>
                        <m:r>
                          <a:rPr lang="en-US" sz="2400" b="1" i="1" smtClean="0">
                            <a:solidFill>
                              <a:srgbClr val="0070C0"/>
                            </a:solidFill>
                            <a:latin typeface="Cambria Math" panose="02040503050406030204" pitchFamily="18" charset="0"/>
                          </a:rPr>
                          <m:t>.</m:t>
                        </m:r>
                        <m:r>
                          <a:rPr lang="en-US" sz="2400" b="1" i="1" smtClean="0">
                            <a:solidFill>
                              <a:srgbClr val="0070C0"/>
                            </a:solidFill>
                            <a:latin typeface="Cambria Math" panose="02040503050406030204" pitchFamily="18" charset="0"/>
                          </a:rPr>
                          <m:t>𝑾</m:t>
                        </m:r>
                        <m:r>
                          <a:rPr lang="en-US" sz="2400" b="1" i="1" smtClean="0">
                            <a:solidFill>
                              <a:srgbClr val="0070C0"/>
                            </a:solidFill>
                            <a:latin typeface="Cambria Math" panose="02040503050406030204" pitchFamily="18" charset="0"/>
                          </a:rPr>
                          <m:t>(</m:t>
                        </m:r>
                        <m:r>
                          <a:rPr lang="en-US" sz="2400" b="1" i="1" smtClean="0">
                            <a:solidFill>
                              <a:srgbClr val="0070C0"/>
                            </a:solidFill>
                            <a:latin typeface="Cambria Math" panose="02040503050406030204" pitchFamily="18" charset="0"/>
                          </a:rPr>
                          <m:t>𝒌𝒃𝒑𝒔</m:t>
                        </m:r>
                        <m:r>
                          <a:rPr lang="en-US" sz="2400" b="1" i="1" smtClean="0">
                            <a:solidFill>
                              <a:srgbClr val="0070C0"/>
                            </a:solidFill>
                            <a:latin typeface="Cambria Math" panose="02040503050406030204" pitchFamily="18" charset="0"/>
                          </a:rPr>
                          <m:t>)</m:t>
                        </m:r>
                      </m:den>
                    </m:f>
                    <m:r>
                      <a:rPr lang="en-US" sz="2400" b="1" i="1" smtClean="0">
                        <a:solidFill>
                          <a:srgbClr val="0070C0"/>
                        </a:solidFill>
                        <a:latin typeface="Cambria Math" panose="02040503050406030204" pitchFamily="18" charset="0"/>
                      </a:rPr>
                      <m:t>∗</m:t>
                    </m:r>
                    <m:sSub>
                      <m:sSubPr>
                        <m:ctrlPr>
                          <a:rPr lang="pt-BR" sz="2400" b="1" i="1" smtClean="0">
                            <a:solidFill>
                              <a:srgbClr val="0070C0"/>
                            </a:solidFill>
                            <a:latin typeface="Cambria Math" panose="02040503050406030204" pitchFamily="18" charset="0"/>
                          </a:rPr>
                        </m:ctrlPr>
                      </m:sSubPr>
                      <m:e>
                        <m:r>
                          <a:rPr lang="en-US" sz="2400" b="1" i="1" smtClean="0">
                            <a:solidFill>
                              <a:srgbClr val="0070C0"/>
                            </a:solidFill>
                            <a:latin typeface="Cambria Math" panose="02040503050406030204" pitchFamily="18" charset="0"/>
                          </a:rPr>
                          <m:t>𝑲</m:t>
                        </m:r>
                      </m:e>
                      <m:sub>
                        <m:r>
                          <a:rPr lang="en-US" sz="2400" b="1" i="1" smtClean="0">
                            <a:solidFill>
                              <a:srgbClr val="0070C0"/>
                            </a:solidFill>
                            <a:latin typeface="Cambria Math" panose="02040503050406030204" pitchFamily="18" charset="0"/>
                          </a:rPr>
                          <m:t>𝟏</m:t>
                        </m:r>
                      </m:sub>
                    </m:sSub>
                    <m:r>
                      <a:rPr lang="pt-BR" sz="2400" b="1" i="1" smtClean="0">
                        <a:solidFill>
                          <a:srgbClr val="0070C0"/>
                        </a:solidFill>
                        <a:latin typeface="Cambria Math" panose="02040503050406030204" pitchFamily="18" charset="0"/>
                      </a:rPr>
                      <m:t>+</m:t>
                    </m:r>
                    <m:r>
                      <a:rPr lang="en-US" sz="2400" b="1" i="1" smtClean="0">
                        <a:solidFill>
                          <a:srgbClr val="0070C0"/>
                        </a:solidFill>
                        <a:latin typeface="Cambria Math" panose="02040503050406030204" pitchFamily="18" charset="0"/>
                      </a:rPr>
                      <m:t>𝒅𝒆𝒍𝒂𝒚</m:t>
                    </m:r>
                    <m:r>
                      <a:rPr lang="en-US" sz="2400" b="1" i="1" smtClean="0">
                        <a:solidFill>
                          <a:srgbClr val="0070C0"/>
                        </a:solidFill>
                        <a:latin typeface="Cambria Math" panose="02040503050406030204" pitchFamily="18" charset="0"/>
                      </a:rPr>
                      <m:t>∗</m:t>
                    </m:r>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𝑲</m:t>
                        </m:r>
                      </m:e>
                      <m:sub>
                        <m:r>
                          <a:rPr lang="en-US" sz="2400" b="1" i="1" smtClean="0">
                            <a:solidFill>
                              <a:srgbClr val="0070C0"/>
                            </a:solidFill>
                            <a:latin typeface="Cambria Math" panose="02040503050406030204" pitchFamily="18" charset="0"/>
                          </a:rPr>
                          <m:t>𝟑</m:t>
                        </m:r>
                      </m:sub>
                    </m:sSub>
                    <m:r>
                      <a:rPr lang="en-US" sz="2400" b="0" i="1" smtClean="0">
                        <a:solidFill>
                          <a:srgbClr val="0070C0"/>
                        </a:solidFill>
                        <a:latin typeface="Cambria Math" panose="02040503050406030204" pitchFamily="18" charset="0"/>
                      </a:rPr>
                      <m:t>]</m:t>
                    </m:r>
                    <m:r>
                      <a:rPr lang="en-US" sz="2400" b="1" i="1" smtClean="0">
                        <a:solidFill>
                          <a:srgbClr val="0070C0"/>
                        </a:solidFill>
                        <a:latin typeface="Cambria Math" panose="02040503050406030204" pitchFamily="18" charset="0"/>
                      </a:rPr>
                      <m:t> ∗</m:t>
                    </m:r>
                    <m:r>
                      <a:rPr lang="en-US" sz="2400" b="1" i="1" smtClean="0">
                        <a:solidFill>
                          <a:srgbClr val="0070C0"/>
                        </a:solidFill>
                        <a:latin typeface="Cambria Math" panose="02040503050406030204" pitchFamily="18" charset="0"/>
                      </a:rPr>
                      <m:t>𝟐𝟓𝟔</m:t>
                    </m:r>
                  </m:oMath>
                </a14:m>
                <a:r>
                  <a:rPr lang="en-US" sz="2400" b="1" dirty="0" smtClean="0">
                    <a:solidFill>
                      <a:srgbClr val="0070C0"/>
                    </a:solidFill>
                  </a:rPr>
                  <a:t> </a:t>
                </a:r>
              </a:p>
              <a:p>
                <a:pPr marL="342900" indent="-342900">
                  <a:buFont typeface="Wingdings" panose="05000000000000000000" pitchFamily="2" charset="2"/>
                  <a:buChar char="q"/>
                </a:pPr>
                <a14:m>
                  <m:oMath xmlns:m="http://schemas.openxmlformats.org/officeDocument/2006/math">
                    <m:sSub>
                      <m:sSubPr>
                        <m:ctrlPr>
                          <a:rPr lang="pt-BR" sz="2400" b="1" i="1" smtClean="0">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𝑲</m:t>
                        </m:r>
                      </m:e>
                      <m:sub>
                        <m:r>
                          <a:rPr lang="en-US" sz="2400" b="1" i="1">
                            <a:solidFill>
                              <a:srgbClr val="0070C0"/>
                            </a:solidFill>
                            <a:latin typeface="Cambria Math" panose="02040503050406030204" pitchFamily="18" charset="0"/>
                          </a:rPr>
                          <m:t>𝟏</m:t>
                        </m:r>
                        <m:r>
                          <a:rPr lang="en-US" sz="2400" b="1" i="1" smtClean="0">
                            <a:solidFill>
                              <a:srgbClr val="0070C0"/>
                            </a:solidFill>
                            <a:latin typeface="Cambria Math" panose="02040503050406030204" pitchFamily="18" charset="0"/>
                          </a:rPr>
                          <m:t> </m:t>
                        </m:r>
                      </m:sub>
                    </m:sSub>
                    <m:sSub>
                      <m:sSubPr>
                        <m:ctrlPr>
                          <a:rPr lang="pt-BR" sz="2400" b="1" i="1">
                            <a:solidFill>
                              <a:srgbClr val="0070C0"/>
                            </a:solidFill>
                            <a:latin typeface="Cambria Math" panose="02040503050406030204" pitchFamily="18" charset="0"/>
                          </a:rPr>
                        </m:ctrlPr>
                      </m:sSubPr>
                      <m:e>
                        <m:r>
                          <a:rPr lang="en-US" sz="2400" b="1" i="1" smtClean="0">
                            <a:solidFill>
                              <a:srgbClr val="0070C0"/>
                            </a:solidFill>
                            <a:latin typeface="Cambria Math" panose="02040503050406030204" pitchFamily="18" charset="0"/>
                          </a:rPr>
                          <m:t>= </m:t>
                        </m:r>
                        <m:r>
                          <a:rPr lang="en-US" sz="2400" b="1" i="1">
                            <a:solidFill>
                              <a:srgbClr val="0070C0"/>
                            </a:solidFill>
                            <a:latin typeface="Cambria Math" panose="02040503050406030204" pitchFamily="18" charset="0"/>
                          </a:rPr>
                          <m:t>𝑲</m:t>
                        </m:r>
                      </m:e>
                      <m:sub>
                        <m:r>
                          <a:rPr lang="en-US" sz="2400" b="1" i="1">
                            <a:solidFill>
                              <a:srgbClr val="0070C0"/>
                            </a:solidFill>
                            <a:latin typeface="Cambria Math" panose="02040503050406030204" pitchFamily="18" charset="0"/>
                          </a:rPr>
                          <m:t>𝟑</m:t>
                        </m:r>
                        <m:r>
                          <a:rPr lang="en-US" sz="2400" b="1" i="1" smtClean="0">
                            <a:solidFill>
                              <a:srgbClr val="0070C0"/>
                            </a:solidFill>
                            <a:latin typeface="Cambria Math" panose="02040503050406030204" pitchFamily="18" charset="0"/>
                          </a:rPr>
                          <m:t> </m:t>
                        </m:r>
                      </m:sub>
                    </m:sSub>
                  </m:oMath>
                </a14:m>
                <a:r>
                  <a:rPr lang="en-US" sz="2400" b="1" dirty="0" smtClean="0">
                    <a:solidFill>
                      <a:srgbClr val="0070C0"/>
                    </a:solidFill>
                  </a:rPr>
                  <a:t> =1              </a:t>
                </a:r>
                <a14:m>
                  <m:oMath xmlns:m="http://schemas.openxmlformats.org/officeDocument/2006/math">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𝑲</m:t>
                        </m:r>
                      </m:e>
                      <m:sub>
                        <m:r>
                          <a:rPr lang="en-US" sz="2400" b="1" i="1" smtClean="0">
                            <a:solidFill>
                              <a:srgbClr val="0070C0"/>
                            </a:solidFill>
                            <a:latin typeface="Cambria Math" panose="02040503050406030204" pitchFamily="18" charset="0"/>
                          </a:rPr>
                          <m:t>𝟐</m:t>
                        </m:r>
                        <m:r>
                          <a:rPr lang="en-US" sz="2400" b="1" i="1">
                            <a:solidFill>
                              <a:srgbClr val="0070C0"/>
                            </a:solidFill>
                            <a:latin typeface="Cambria Math" panose="02040503050406030204" pitchFamily="18" charset="0"/>
                          </a:rPr>
                          <m:t> </m:t>
                        </m:r>
                      </m:sub>
                    </m:sSub>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 </m:t>
                        </m:r>
                        <m:r>
                          <a:rPr lang="en-US" sz="2400" b="1" i="1">
                            <a:solidFill>
                              <a:srgbClr val="0070C0"/>
                            </a:solidFill>
                            <a:latin typeface="Cambria Math" panose="02040503050406030204" pitchFamily="18" charset="0"/>
                          </a:rPr>
                          <m:t>𝑲</m:t>
                        </m:r>
                      </m:e>
                      <m:sub>
                        <m:r>
                          <a:rPr lang="en-US" sz="2400" b="1" i="1" smtClean="0">
                            <a:solidFill>
                              <a:srgbClr val="0070C0"/>
                            </a:solidFill>
                            <a:latin typeface="Cambria Math" panose="02040503050406030204" pitchFamily="18" charset="0"/>
                          </a:rPr>
                          <m:t>𝟒</m:t>
                        </m:r>
                        <m:r>
                          <a:rPr lang="en-US" sz="2400" b="1" i="1">
                            <a:solidFill>
                              <a:srgbClr val="0070C0"/>
                            </a:solidFill>
                            <a:latin typeface="Cambria Math" panose="02040503050406030204" pitchFamily="18" charset="0"/>
                          </a:rPr>
                          <m:t> </m:t>
                        </m:r>
                      </m:sub>
                    </m:sSub>
                  </m:oMath>
                </a14:m>
                <a:r>
                  <a:rPr lang="en-US" sz="2400" b="1" dirty="0">
                    <a:solidFill>
                      <a:srgbClr val="0070C0"/>
                    </a:solidFill>
                  </a:rPr>
                  <a:t> </a:t>
                </a:r>
                <a:r>
                  <a:rPr lang="en-US" sz="2400" b="1" dirty="0" smtClean="0">
                    <a:solidFill>
                      <a:srgbClr val="0070C0"/>
                    </a:solidFill>
                  </a:rPr>
                  <a:t>= </a:t>
                </a:r>
                <a14:m>
                  <m:oMath xmlns:m="http://schemas.openxmlformats.org/officeDocument/2006/math">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𝑲</m:t>
                        </m:r>
                      </m:e>
                      <m:sub>
                        <m:r>
                          <a:rPr lang="en-US" sz="2400" b="1" i="1" smtClean="0">
                            <a:solidFill>
                              <a:srgbClr val="0070C0"/>
                            </a:solidFill>
                            <a:latin typeface="Cambria Math" panose="02040503050406030204" pitchFamily="18" charset="0"/>
                          </a:rPr>
                          <m:t>𝟓</m:t>
                        </m:r>
                        <m:r>
                          <a:rPr lang="en-US" sz="2400" b="1" i="1">
                            <a:solidFill>
                              <a:srgbClr val="0070C0"/>
                            </a:solidFill>
                            <a:latin typeface="Cambria Math" panose="02040503050406030204" pitchFamily="18" charset="0"/>
                          </a:rPr>
                          <m:t> </m:t>
                        </m:r>
                      </m:sub>
                    </m:sSub>
                  </m:oMath>
                </a14:m>
                <a:r>
                  <a:rPr lang="en-US" sz="2400" b="1" dirty="0" smtClean="0">
                    <a:solidFill>
                      <a:srgbClr val="0070C0"/>
                    </a:solidFill>
                  </a:rPr>
                  <a:t>   =   0                </a:t>
                </a:r>
                <a:endParaRPr lang="ar-EG" sz="2400" b="1" dirty="0">
                  <a:solidFill>
                    <a:srgbClr val="0070C0"/>
                  </a:solidFill>
                </a:endParaRPr>
              </a:p>
              <a:p>
                <a:endParaRPr lang="ar-EG" sz="2400" dirty="0"/>
              </a:p>
              <a:p>
                <a:r>
                  <a:rPr lang="en-US" sz="2400" b="1" dirty="0" smtClean="0">
                    <a:solidFill>
                      <a:srgbClr val="0070C0"/>
                    </a:solidFill>
                  </a:rPr>
                  <a:t>               </a:t>
                </a:r>
                <a:endParaRPr lang="ar-EG" sz="2400" b="1" dirty="0">
                  <a:solidFill>
                    <a:srgbClr val="0070C0"/>
                  </a:solidFill>
                </a:endParaRPr>
              </a:p>
              <a:p>
                <a:endParaRPr lang="ar-EG" sz="2400" dirty="0"/>
              </a:p>
            </p:txBody>
          </p:sp>
        </mc:Choice>
        <mc:Fallback xmlns="">
          <p:sp>
            <p:nvSpPr>
              <p:cNvPr id="11" name="Rectangle 10"/>
              <p:cNvSpPr>
                <a:spLocks noRot="1" noChangeAspect="1" noMove="1" noResize="1" noEditPoints="1" noAdjustHandles="1" noChangeArrowheads="1" noChangeShapeType="1" noTextEdit="1"/>
              </p:cNvSpPr>
              <p:nvPr/>
            </p:nvSpPr>
            <p:spPr>
              <a:xfrm>
                <a:off x="1676400" y="1555956"/>
                <a:ext cx="9677400" cy="5159489"/>
              </a:xfrm>
              <a:prstGeom prst="rect">
                <a:avLst/>
              </a:prstGeom>
              <a:blipFill rotWithShape="0">
                <a:blip r:embed="rId6"/>
                <a:stretch>
                  <a:fillRect l="-945" t="-945" r="-315"/>
                </a:stretch>
              </a:blipFill>
            </p:spPr>
            <p:txBody>
              <a:bodyPr/>
              <a:lstStyle/>
              <a:p>
                <a:r>
                  <a:rPr lang="ar-EG">
                    <a:noFill/>
                  </a:rPr>
                  <a:t> </a:t>
                </a:r>
              </a:p>
            </p:txBody>
          </p:sp>
        </mc:Fallback>
      </mc:AlternateContent>
      <p:cxnSp>
        <p:nvCxnSpPr>
          <p:cNvPr id="9" name="Elbow Connector 8"/>
          <p:cNvCxnSpPr/>
          <p:nvPr/>
        </p:nvCxnSpPr>
        <p:spPr>
          <a:xfrm rot="10800000" flipV="1">
            <a:off x="3980986" y="1889219"/>
            <a:ext cx="1400961" cy="687949"/>
          </a:xfrm>
          <a:prstGeom prst="bentConnector3">
            <a:avLst>
              <a:gd name="adj1" fmla="val 100146"/>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 name="Elbow Connector 16"/>
          <p:cNvCxnSpPr/>
          <p:nvPr/>
        </p:nvCxnSpPr>
        <p:spPr>
          <a:xfrm>
            <a:off x="7653268" y="1889220"/>
            <a:ext cx="1706132" cy="620720"/>
          </a:xfrm>
          <a:prstGeom prst="bentConnector3">
            <a:avLst>
              <a:gd name="adj1" fmla="val 99673"/>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5797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11" name="Rectangle 10"/>
          <p:cNvSpPr/>
          <p:nvPr/>
        </p:nvSpPr>
        <p:spPr>
          <a:xfrm>
            <a:off x="1966101" y="1432303"/>
            <a:ext cx="9954322" cy="5262979"/>
          </a:xfrm>
          <a:prstGeom prst="rect">
            <a:avLst/>
          </a:prstGeom>
        </p:spPr>
        <p:txBody>
          <a:bodyPr wrap="square">
            <a:spAutoFit/>
          </a:bodyPr>
          <a:lstStyle/>
          <a:p>
            <a:pPr marL="342900" indent="-342900">
              <a:buFont typeface="Wingdings" panose="05000000000000000000" pitchFamily="2" charset="2"/>
              <a:buChar char="q"/>
            </a:pPr>
            <a:r>
              <a:rPr lang="en-US" sz="2400" dirty="0" smtClean="0">
                <a:solidFill>
                  <a:srgbClr val="FF0000"/>
                </a:solidFill>
              </a:rPr>
              <a:t>Metric parameters =</a:t>
            </a:r>
          </a:p>
          <a:p>
            <a:r>
              <a:rPr lang="en-US" sz="2400" dirty="0" smtClean="0"/>
              <a:t>1.B.W</a:t>
            </a:r>
          </a:p>
          <a:p>
            <a:r>
              <a:rPr lang="en-US" sz="2400" dirty="0" smtClean="0"/>
              <a:t>2.Delay</a:t>
            </a:r>
          </a:p>
          <a:p>
            <a:r>
              <a:rPr lang="en-US" sz="2400" dirty="0" smtClean="0"/>
              <a:t>3.Load</a:t>
            </a:r>
          </a:p>
          <a:p>
            <a:r>
              <a:rPr lang="en-US" sz="2400" dirty="0" smtClean="0"/>
              <a:t>4.Reliability</a:t>
            </a:r>
          </a:p>
          <a:p>
            <a:r>
              <a:rPr lang="en-US" sz="2400" dirty="0" smtClean="0"/>
              <a:t>5.MTU(maximum transmission unit)</a:t>
            </a:r>
            <a:endParaRPr lang="en-US" sz="2400" dirty="0"/>
          </a:p>
          <a:p>
            <a:r>
              <a:rPr lang="en-US" sz="2400" b="1" dirty="0" smtClean="0">
                <a:solidFill>
                  <a:srgbClr val="0070C0"/>
                </a:solidFill>
              </a:rPr>
              <a:t>EIGRP Neighbors </a:t>
            </a:r>
            <a:r>
              <a:rPr lang="en-US" sz="2400" b="1" dirty="0">
                <a:solidFill>
                  <a:srgbClr val="0070C0"/>
                </a:solidFill>
              </a:rPr>
              <a:t>R</a:t>
            </a:r>
            <a:r>
              <a:rPr lang="en-US" sz="2400" b="1" dirty="0" smtClean="0">
                <a:solidFill>
                  <a:srgbClr val="0070C0"/>
                </a:solidFill>
              </a:rPr>
              <a:t>elationship Conditions:</a:t>
            </a:r>
          </a:p>
          <a:p>
            <a:pPr marL="342900" indent="-342900">
              <a:buFont typeface="Wingdings" panose="05000000000000000000" pitchFamily="2" charset="2"/>
              <a:buChar char="q"/>
            </a:pPr>
            <a:r>
              <a:rPr lang="en-US" sz="2400" dirty="0" smtClean="0"/>
              <a:t>Routers must use the same subnet numbers and subnet mask on the common link between them</a:t>
            </a:r>
          </a:p>
          <a:p>
            <a:pPr marL="342900" indent="-342900">
              <a:buFont typeface="Wingdings" panose="05000000000000000000" pitchFamily="2" charset="2"/>
              <a:buChar char="q"/>
            </a:pPr>
            <a:r>
              <a:rPr lang="en-US" sz="2400" dirty="0" smtClean="0"/>
              <a:t>Routers must be on the same AS(autonomous system)</a:t>
            </a:r>
          </a:p>
          <a:p>
            <a:pPr marL="342900" indent="-342900">
              <a:buFont typeface="Wingdings" panose="05000000000000000000" pitchFamily="2" charset="2"/>
              <a:buChar char="q"/>
            </a:pPr>
            <a:r>
              <a:rPr lang="en-US" sz="2400" dirty="0" smtClean="0"/>
              <a:t>Routers must use same k-values on metric calculation</a:t>
            </a:r>
          </a:p>
          <a:p>
            <a:r>
              <a:rPr lang="en-US" sz="2400" b="1" dirty="0" smtClean="0">
                <a:solidFill>
                  <a:srgbClr val="0070C0"/>
                </a:solidFill>
              </a:rPr>
              <a:t> </a:t>
            </a:r>
          </a:p>
          <a:p>
            <a:endParaRPr lang="en-US" sz="2400" dirty="0" smtClean="0"/>
          </a:p>
          <a:p>
            <a:pPr marL="342900" indent="-342900">
              <a:buFont typeface="Wingdings" panose="05000000000000000000" pitchFamily="2" charset="2"/>
              <a:buChar char="Ø"/>
            </a:pPr>
            <a:endParaRPr lang="ar-EG" sz="2400" dirty="0"/>
          </a:p>
        </p:txBody>
      </p:sp>
    </p:spTree>
    <p:extLst>
      <p:ext uri="{BB962C8B-B14F-4D97-AF65-F5344CB8AC3E}">
        <p14:creationId xmlns:p14="http://schemas.microsoft.com/office/powerpoint/2010/main" val="4868129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11" name="Rectangle 10"/>
          <p:cNvSpPr/>
          <p:nvPr/>
        </p:nvSpPr>
        <p:spPr>
          <a:xfrm>
            <a:off x="1644574" y="1846924"/>
            <a:ext cx="9709226" cy="4154984"/>
          </a:xfrm>
          <a:prstGeom prst="rect">
            <a:avLst/>
          </a:prstGeom>
        </p:spPr>
        <p:txBody>
          <a:bodyPr wrap="square">
            <a:spAutoFit/>
          </a:bodyPr>
          <a:lstStyle/>
          <a:p>
            <a:pPr marL="342900" indent="-342900">
              <a:buFont typeface="Wingdings" panose="05000000000000000000" pitchFamily="2" charset="2"/>
              <a:buChar char="q"/>
            </a:pPr>
            <a:r>
              <a:rPr lang="en-US" sz="2400" b="1" dirty="0">
                <a:solidFill>
                  <a:srgbClr val="0070C0"/>
                </a:solidFill>
              </a:rPr>
              <a:t>EIGRP </a:t>
            </a:r>
            <a:r>
              <a:rPr lang="en-US" sz="2400" b="1" dirty="0" smtClean="0">
                <a:solidFill>
                  <a:srgbClr val="0070C0"/>
                </a:solidFill>
              </a:rPr>
              <a:t>Route Summarization</a:t>
            </a:r>
          </a:p>
          <a:p>
            <a:pPr marL="342900" indent="-342900">
              <a:buFont typeface="Wingdings" panose="05000000000000000000" pitchFamily="2" charset="2"/>
              <a:buChar char="Ø"/>
            </a:pPr>
            <a:r>
              <a:rPr lang="en-US" sz="2400" dirty="0"/>
              <a:t>Route summarization is a method of representing multiple networks with a single summary address. It is often used in large networks with many subnets because it reduces the number of routes that the routers must maintain and minimizes routing updates. Two methods for summarizing routes exist: </a:t>
            </a:r>
          </a:p>
          <a:p>
            <a:pPr marL="342900" indent="-342900" algn="ctr">
              <a:buFont typeface="Wingdings" panose="05000000000000000000" pitchFamily="2" charset="2"/>
              <a:buChar char="Ø"/>
            </a:pPr>
            <a:r>
              <a:rPr lang="en-US" sz="2400" dirty="0" smtClean="0">
                <a:solidFill>
                  <a:srgbClr val="FF0000"/>
                </a:solidFill>
              </a:rPr>
              <a:t> automatic </a:t>
            </a:r>
            <a:r>
              <a:rPr lang="en-US" sz="2400" dirty="0">
                <a:solidFill>
                  <a:srgbClr val="FF0000"/>
                </a:solidFill>
              </a:rPr>
              <a:t>summarization </a:t>
            </a:r>
            <a:endParaRPr lang="en-US" sz="2400" dirty="0" smtClean="0">
              <a:solidFill>
                <a:srgbClr val="FF0000"/>
              </a:solidFill>
            </a:endParaRPr>
          </a:p>
          <a:p>
            <a:pPr marL="342900" indent="-342900" algn="ctr">
              <a:buFont typeface="Wingdings" panose="05000000000000000000" pitchFamily="2" charset="2"/>
              <a:buChar char="Ø"/>
            </a:pPr>
            <a:r>
              <a:rPr lang="en-US" sz="2400" dirty="0" smtClean="0">
                <a:solidFill>
                  <a:srgbClr val="FF0000"/>
                </a:solidFill>
              </a:rPr>
              <a:t>    manual summarization</a:t>
            </a:r>
            <a:r>
              <a:rPr lang="en-US" sz="2400" dirty="0" smtClean="0"/>
              <a:t>.</a:t>
            </a:r>
          </a:p>
          <a:p>
            <a:r>
              <a:rPr lang="en-US" sz="2400" b="1" dirty="0" smtClean="0">
                <a:solidFill>
                  <a:srgbClr val="0070C0"/>
                </a:solidFill>
              </a:rPr>
              <a:t> </a:t>
            </a:r>
          </a:p>
          <a:p>
            <a:endParaRPr lang="en-US" sz="2400" dirty="0" smtClean="0"/>
          </a:p>
          <a:p>
            <a:pPr marL="342900" indent="-342900">
              <a:buFont typeface="Wingdings" panose="05000000000000000000" pitchFamily="2" charset="2"/>
              <a:buChar char="Ø"/>
            </a:pPr>
            <a:endParaRPr lang="ar-EG" sz="2400" dirty="0"/>
          </a:p>
        </p:txBody>
      </p:sp>
    </p:spTree>
    <p:extLst>
      <p:ext uri="{BB962C8B-B14F-4D97-AF65-F5344CB8AC3E}">
        <p14:creationId xmlns:p14="http://schemas.microsoft.com/office/powerpoint/2010/main" val="36829477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12" name="Rectangle 11"/>
          <p:cNvSpPr/>
          <p:nvPr/>
        </p:nvSpPr>
        <p:spPr>
          <a:xfrm>
            <a:off x="1410399" y="1845816"/>
            <a:ext cx="9709226" cy="4154984"/>
          </a:xfrm>
          <a:prstGeom prst="rect">
            <a:avLst/>
          </a:prstGeom>
        </p:spPr>
        <p:txBody>
          <a:bodyPr wrap="square">
            <a:spAutoFit/>
          </a:bodyPr>
          <a:lstStyle/>
          <a:p>
            <a:r>
              <a:rPr lang="en-US" sz="2400" b="1" dirty="0">
                <a:solidFill>
                  <a:srgbClr val="FF0000"/>
                </a:solidFill>
              </a:rPr>
              <a:t>EIGRP automatic summarization</a:t>
            </a:r>
          </a:p>
          <a:p>
            <a:pPr marL="342900" indent="-342900">
              <a:buFont typeface="Wingdings" panose="05000000000000000000" pitchFamily="2" charset="2"/>
              <a:buChar char="q"/>
            </a:pPr>
            <a:r>
              <a:rPr lang="en-US" sz="2400" dirty="0"/>
              <a:t>Depending on your IOS version, the EIGRP auto-summary feature might be enabled or disabled by default (it is more likely to be disabled in modern IOS versions</a:t>
            </a:r>
            <a:r>
              <a:rPr lang="en-US" sz="2400" dirty="0" smtClean="0"/>
              <a:t>).</a:t>
            </a:r>
          </a:p>
          <a:p>
            <a:pPr marL="342900" indent="-342900">
              <a:buFont typeface="Wingdings" panose="05000000000000000000" pitchFamily="2" charset="2"/>
              <a:buChar char="q"/>
            </a:pPr>
            <a:r>
              <a:rPr lang="en-US" sz="2400" dirty="0" smtClean="0"/>
              <a:t> </a:t>
            </a:r>
            <a:r>
              <a:rPr lang="en-US" sz="2400" dirty="0"/>
              <a:t>When auto-summary is enabled, routes are summarized to the classful boundary in the routing updates.</a:t>
            </a:r>
          </a:p>
          <a:p>
            <a:pPr marL="342900" indent="-342900">
              <a:buFont typeface="Wingdings" panose="05000000000000000000" pitchFamily="2" charset="2"/>
              <a:buChar char="q"/>
            </a:pPr>
            <a:r>
              <a:rPr lang="en-US" sz="2400" dirty="0"/>
              <a:t>To better understand the concept of auto-summarization, consider the following example.</a:t>
            </a:r>
          </a:p>
          <a:p>
            <a:pPr marL="342900" indent="-342900">
              <a:buFont typeface="Wingdings" panose="05000000000000000000" pitchFamily="2" charset="2"/>
              <a:buChar char="q"/>
            </a:pPr>
            <a:endParaRPr lang="en-US" sz="2400" b="1" dirty="0" smtClean="0">
              <a:solidFill>
                <a:srgbClr val="0070C0"/>
              </a:solidFill>
            </a:endParaRPr>
          </a:p>
          <a:p>
            <a:endParaRPr lang="en-US" sz="2400" dirty="0" smtClean="0"/>
          </a:p>
          <a:p>
            <a:pPr marL="342900" indent="-342900">
              <a:buFont typeface="Wingdings" panose="05000000000000000000" pitchFamily="2" charset="2"/>
              <a:buChar char="Ø"/>
            </a:pPr>
            <a:endParaRPr lang="ar-EG" sz="2400" dirty="0"/>
          </a:p>
        </p:txBody>
      </p:sp>
    </p:spTree>
    <p:extLst>
      <p:ext uri="{BB962C8B-B14F-4D97-AF65-F5344CB8AC3E}">
        <p14:creationId xmlns:p14="http://schemas.microsoft.com/office/powerpoint/2010/main" val="29049095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2050" name="Picture 2" descr="eigrp auto summary topology"/>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72748" y="1496980"/>
            <a:ext cx="6477000" cy="177165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288240" y="3037482"/>
            <a:ext cx="10065560" cy="2308324"/>
          </a:xfrm>
          <a:prstGeom prst="rect">
            <a:avLst/>
          </a:prstGeom>
        </p:spPr>
        <p:txBody>
          <a:bodyPr wrap="square">
            <a:spAutoFit/>
          </a:bodyPr>
          <a:lstStyle/>
          <a:p>
            <a:r>
              <a:rPr lang="en-US" sz="2400" dirty="0"/>
              <a:t>Router R1 and R2 are running EIGRP. Router R1 has the locally connected subnet 10.0.1.0/24 that is advertised to the router R2. Because of the auto summary feature, the router R1 summarizes the network 10.0.1.0/24 before sending the route to R2. With the auto summary feature turned on, R1 sends the classful route 10.0.0.0/8 to R2 instead of the more specific 10.0.1.0/24 route.</a:t>
            </a:r>
            <a:endParaRPr lang="ar-EG" sz="2400" dirty="0"/>
          </a:p>
        </p:txBody>
      </p:sp>
    </p:spTree>
    <p:extLst>
      <p:ext uri="{BB962C8B-B14F-4D97-AF65-F5344CB8AC3E}">
        <p14:creationId xmlns:p14="http://schemas.microsoft.com/office/powerpoint/2010/main" val="35945688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11" name="Rectangle 10"/>
          <p:cNvSpPr/>
          <p:nvPr/>
        </p:nvSpPr>
        <p:spPr>
          <a:xfrm>
            <a:off x="1994451" y="1558491"/>
            <a:ext cx="7997041" cy="461665"/>
          </a:xfrm>
          <a:prstGeom prst="rect">
            <a:avLst/>
          </a:prstGeom>
        </p:spPr>
        <p:txBody>
          <a:bodyPr wrap="square">
            <a:spAutoFit/>
          </a:bodyPr>
          <a:lstStyle/>
          <a:p>
            <a:r>
              <a:rPr lang="en-US" sz="2400" dirty="0"/>
              <a:t>On R1, we have configured the following network statement:</a:t>
            </a:r>
            <a:endParaRPr lang="ar-EG" sz="2400" dirty="0"/>
          </a:p>
        </p:txBody>
      </p:sp>
      <p:pic>
        <p:nvPicPr>
          <p:cNvPr id="12" name="Picture 11"/>
          <p:cNvPicPr>
            <a:picLocks noChangeAspect="1"/>
          </p:cNvPicPr>
          <p:nvPr/>
        </p:nvPicPr>
        <p:blipFill>
          <a:blip r:embed="rId6"/>
          <a:stretch>
            <a:fillRect/>
          </a:stretch>
        </p:blipFill>
        <p:spPr>
          <a:xfrm>
            <a:off x="2440788" y="1975325"/>
            <a:ext cx="7447234" cy="3922210"/>
          </a:xfrm>
          <a:prstGeom prst="rect">
            <a:avLst/>
          </a:prstGeom>
        </p:spPr>
      </p:pic>
    </p:spTree>
    <p:extLst>
      <p:ext uri="{BB962C8B-B14F-4D97-AF65-F5344CB8AC3E}">
        <p14:creationId xmlns:p14="http://schemas.microsoft.com/office/powerpoint/2010/main" val="9057772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7" name="Rectangle 6"/>
          <p:cNvSpPr/>
          <p:nvPr/>
        </p:nvSpPr>
        <p:spPr>
          <a:xfrm>
            <a:off x="1575352" y="1575215"/>
            <a:ext cx="10367604" cy="2677656"/>
          </a:xfrm>
          <a:prstGeom prst="rect">
            <a:avLst/>
          </a:prstGeom>
        </p:spPr>
        <p:txBody>
          <a:bodyPr wrap="square">
            <a:spAutoFit/>
          </a:bodyPr>
          <a:lstStyle/>
          <a:p>
            <a:pPr marL="342900" indent="-342900">
              <a:buFont typeface="Wingdings" panose="05000000000000000000" pitchFamily="2" charset="2"/>
              <a:buChar char="q"/>
            </a:pPr>
            <a:r>
              <a:rPr lang="en-US" sz="2400" dirty="0"/>
              <a:t>The auto summary feature can cause problems with </a:t>
            </a:r>
            <a:r>
              <a:rPr lang="en-US" sz="2400" dirty="0" smtClean="0"/>
              <a:t>discontinuous </a:t>
            </a:r>
            <a:r>
              <a:rPr lang="en-US" sz="2400" dirty="0"/>
              <a:t>networks. This is why this feature is usually turned off (it is much better to use manual summarization to control exactly where and how summarization affects the network).</a:t>
            </a:r>
          </a:p>
          <a:p>
            <a:pPr marL="342900" indent="-342900">
              <a:buFont typeface="Wingdings" panose="05000000000000000000" pitchFamily="2" charset="2"/>
              <a:buChar char="q"/>
            </a:pPr>
            <a:r>
              <a:rPr lang="en-US" sz="2400" dirty="0"/>
              <a:t>Use the no auto-summary command to ensure it is turned off (it may already be disabled by default</a:t>
            </a:r>
            <a:r>
              <a:rPr lang="en-US" sz="2400" dirty="0" smtClean="0"/>
              <a:t>):</a:t>
            </a:r>
          </a:p>
          <a:p>
            <a:pPr marL="342900" indent="-342900">
              <a:buFont typeface="Wingdings" panose="05000000000000000000" pitchFamily="2" charset="2"/>
              <a:buChar char="q"/>
            </a:pPr>
            <a:endParaRPr lang="en-US" sz="2400" dirty="0"/>
          </a:p>
        </p:txBody>
      </p:sp>
      <p:pic>
        <p:nvPicPr>
          <p:cNvPr id="9" name="Picture 8"/>
          <p:cNvPicPr>
            <a:picLocks noChangeAspect="1"/>
          </p:cNvPicPr>
          <p:nvPr/>
        </p:nvPicPr>
        <p:blipFill>
          <a:blip r:embed="rId6"/>
          <a:stretch>
            <a:fillRect/>
          </a:stretch>
        </p:blipFill>
        <p:spPr>
          <a:xfrm>
            <a:off x="2440788" y="3801859"/>
            <a:ext cx="9385209" cy="2242102"/>
          </a:xfrm>
          <a:prstGeom prst="rect">
            <a:avLst/>
          </a:prstGeom>
        </p:spPr>
      </p:pic>
    </p:spTree>
    <p:extLst>
      <p:ext uri="{BB962C8B-B14F-4D97-AF65-F5344CB8AC3E}">
        <p14:creationId xmlns:p14="http://schemas.microsoft.com/office/powerpoint/2010/main" val="38224931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9" name="Picture 8"/>
          <p:cNvPicPr>
            <a:picLocks noChangeAspect="1"/>
          </p:cNvPicPr>
          <p:nvPr/>
        </p:nvPicPr>
        <p:blipFill>
          <a:blip r:embed="rId6"/>
          <a:stretch>
            <a:fillRect/>
          </a:stretch>
        </p:blipFill>
        <p:spPr>
          <a:xfrm>
            <a:off x="2546775" y="1738600"/>
            <a:ext cx="7468906" cy="3607205"/>
          </a:xfrm>
          <a:prstGeom prst="rect">
            <a:avLst/>
          </a:prstGeom>
        </p:spPr>
      </p:pic>
    </p:spTree>
    <p:extLst>
      <p:ext uri="{BB962C8B-B14F-4D97-AF65-F5344CB8AC3E}">
        <p14:creationId xmlns:p14="http://schemas.microsoft.com/office/powerpoint/2010/main" val="3004142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11" name="Rectangle 10"/>
          <p:cNvSpPr/>
          <p:nvPr/>
        </p:nvSpPr>
        <p:spPr>
          <a:xfrm>
            <a:off x="1718047" y="1604985"/>
            <a:ext cx="10035337" cy="2677656"/>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FF0000"/>
                </a:solidFill>
              </a:rPr>
              <a:t>EIGRP manual summarization</a:t>
            </a:r>
          </a:p>
          <a:p>
            <a:r>
              <a:rPr lang="en-US" sz="2400" dirty="0"/>
              <a:t>One of the advantages of EIGRP over some other routing protocols (like OSPF) is that manual summarization can be done on any router within a network. A single route can be used to represent multiple routes, which reduces the size of routing tables in a network.</a:t>
            </a:r>
          </a:p>
          <a:p>
            <a:r>
              <a:rPr lang="en-US" sz="2400" dirty="0"/>
              <a:t>Manual summarization is configured on a per-interface basis. The syntax of the command is:</a:t>
            </a:r>
          </a:p>
        </p:txBody>
      </p:sp>
    </p:spTree>
    <p:extLst>
      <p:ext uri="{BB962C8B-B14F-4D97-AF65-F5344CB8AC3E}">
        <p14:creationId xmlns:p14="http://schemas.microsoft.com/office/powerpoint/2010/main" val="32448835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7" name="Picture 6"/>
          <p:cNvPicPr>
            <a:picLocks noChangeAspect="1"/>
          </p:cNvPicPr>
          <p:nvPr/>
        </p:nvPicPr>
        <p:blipFill>
          <a:blip r:embed="rId6"/>
          <a:stretch>
            <a:fillRect/>
          </a:stretch>
        </p:blipFill>
        <p:spPr>
          <a:xfrm>
            <a:off x="2282863" y="1468379"/>
            <a:ext cx="8310795" cy="4400377"/>
          </a:xfrm>
          <a:prstGeom prst="rect">
            <a:avLst/>
          </a:prstGeom>
        </p:spPr>
      </p:pic>
    </p:spTree>
    <p:extLst>
      <p:ext uri="{BB962C8B-B14F-4D97-AF65-F5344CB8AC3E}">
        <p14:creationId xmlns:p14="http://schemas.microsoft.com/office/powerpoint/2010/main" val="36065040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9" name="Rectangle 8"/>
          <p:cNvSpPr/>
          <p:nvPr/>
        </p:nvSpPr>
        <p:spPr>
          <a:xfrm>
            <a:off x="1617687" y="1695112"/>
            <a:ext cx="9736113" cy="1754326"/>
          </a:xfrm>
          <a:prstGeom prst="rect">
            <a:avLst/>
          </a:prstGeom>
        </p:spPr>
        <p:txBody>
          <a:bodyPr wrap="square">
            <a:spAutoFit/>
          </a:bodyPr>
          <a:lstStyle/>
          <a:p>
            <a:pPr marL="285750" indent="-285750">
              <a:buFont typeface="Wingdings" panose="05000000000000000000" pitchFamily="2" charset="2"/>
              <a:buChar char="Ø"/>
            </a:pPr>
            <a:r>
              <a:rPr lang="en-US" dirty="0">
                <a:solidFill>
                  <a:srgbClr val="000000"/>
                </a:solidFill>
                <a:latin typeface="Arial" panose="020B0604020202020204" pitchFamily="34" charset="0"/>
              </a:rPr>
              <a:t>Router R1 and R2 are running EIGRP. Router R1 (on the left) has two directly connected subnets: 10.0.0.0/24 and 10.0.1.0/24. EIGRP advertises these subnets as two separate routes. </a:t>
            </a:r>
            <a:endParaRPr lang="en-US" dirty="0" smtClean="0">
              <a:solidFill>
                <a:srgbClr val="000000"/>
              </a:solidFill>
              <a:latin typeface="Arial" panose="020B0604020202020204" pitchFamily="34" charset="0"/>
            </a:endParaRPr>
          </a:p>
          <a:p>
            <a:pPr marL="285750" indent="-285750">
              <a:buFont typeface="Wingdings" panose="05000000000000000000" pitchFamily="2" charset="2"/>
              <a:buChar char="Ø"/>
            </a:pPr>
            <a:r>
              <a:rPr lang="en-US" dirty="0" smtClean="0">
                <a:solidFill>
                  <a:srgbClr val="000000"/>
                </a:solidFill>
                <a:latin typeface="Arial" panose="020B0604020202020204" pitchFamily="34" charset="0"/>
              </a:rPr>
              <a:t>R2 </a:t>
            </a:r>
            <a:r>
              <a:rPr lang="en-US" dirty="0">
                <a:solidFill>
                  <a:srgbClr val="000000"/>
                </a:solidFill>
                <a:latin typeface="Arial" panose="020B0604020202020204" pitchFamily="34" charset="0"/>
              </a:rPr>
              <a:t>now has two routes for two subnets, which can be confirmed by using the </a:t>
            </a:r>
            <a:r>
              <a:rPr lang="en-US" i="1" dirty="0">
                <a:solidFill>
                  <a:srgbClr val="000000"/>
                </a:solidFill>
                <a:latin typeface="Arial" panose="020B0604020202020204" pitchFamily="34" charset="0"/>
              </a:rPr>
              <a:t>show ip route</a:t>
            </a:r>
            <a:r>
              <a:rPr lang="en-US" dirty="0">
                <a:solidFill>
                  <a:srgbClr val="000000"/>
                </a:solidFill>
                <a:latin typeface="Arial" panose="020B0604020202020204" pitchFamily="34" charset="0"/>
              </a:rPr>
              <a:t> command on R2</a:t>
            </a:r>
            <a:r>
              <a:rPr lang="en-US" dirty="0" smtClean="0">
                <a:solidFill>
                  <a:srgbClr val="000000"/>
                </a:solidFill>
                <a:latin typeface="Arial" panose="020B0604020202020204" pitchFamily="34" charset="0"/>
              </a:rPr>
              <a:t>:</a:t>
            </a:r>
          </a:p>
          <a:p>
            <a:endParaRPr lang="ar-EG" dirty="0"/>
          </a:p>
        </p:txBody>
      </p:sp>
      <p:pic>
        <p:nvPicPr>
          <p:cNvPr id="11" name="Picture 10"/>
          <p:cNvPicPr>
            <a:picLocks noChangeAspect="1"/>
          </p:cNvPicPr>
          <p:nvPr/>
        </p:nvPicPr>
        <p:blipFill>
          <a:blip r:embed="rId6"/>
          <a:stretch>
            <a:fillRect/>
          </a:stretch>
        </p:blipFill>
        <p:spPr>
          <a:xfrm>
            <a:off x="3802227" y="3167429"/>
            <a:ext cx="6155508" cy="2781816"/>
          </a:xfrm>
          <a:prstGeom prst="rect">
            <a:avLst/>
          </a:prstGeom>
        </p:spPr>
      </p:pic>
    </p:spTree>
    <p:extLst>
      <p:ext uri="{BB962C8B-B14F-4D97-AF65-F5344CB8AC3E}">
        <p14:creationId xmlns:p14="http://schemas.microsoft.com/office/powerpoint/2010/main" val="23031858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9" name="Rectangle 8"/>
          <p:cNvSpPr/>
          <p:nvPr/>
        </p:nvSpPr>
        <p:spPr>
          <a:xfrm>
            <a:off x="1481224" y="1672249"/>
            <a:ext cx="9957279" cy="1200329"/>
          </a:xfrm>
          <a:prstGeom prst="rect">
            <a:avLst/>
          </a:prstGeom>
        </p:spPr>
        <p:txBody>
          <a:bodyPr wrap="square">
            <a:spAutoFit/>
          </a:bodyPr>
          <a:lstStyle/>
          <a:p>
            <a:r>
              <a:rPr lang="en-US" sz="2400" dirty="0"/>
              <a:t>We could configure R1 to advertise only one summary route for both subnets, which helps reduce R2’s routing table. To do this, the following command can be used:</a:t>
            </a:r>
            <a:endParaRPr lang="ar-EG" sz="2400" dirty="0"/>
          </a:p>
        </p:txBody>
      </p:sp>
      <p:pic>
        <p:nvPicPr>
          <p:cNvPr id="11" name="Picture 10"/>
          <p:cNvPicPr>
            <a:picLocks noChangeAspect="1"/>
          </p:cNvPicPr>
          <p:nvPr/>
        </p:nvPicPr>
        <p:blipFill>
          <a:blip r:embed="rId6"/>
          <a:stretch>
            <a:fillRect/>
          </a:stretch>
        </p:blipFill>
        <p:spPr>
          <a:xfrm>
            <a:off x="1991190" y="2986904"/>
            <a:ext cx="7511432" cy="1322611"/>
          </a:xfrm>
          <a:prstGeom prst="rect">
            <a:avLst/>
          </a:prstGeom>
        </p:spPr>
      </p:pic>
      <p:sp>
        <p:nvSpPr>
          <p:cNvPr id="12" name="Rectangle 11"/>
          <p:cNvSpPr/>
          <p:nvPr/>
        </p:nvSpPr>
        <p:spPr>
          <a:xfrm>
            <a:off x="1481224" y="4516882"/>
            <a:ext cx="9872576" cy="830997"/>
          </a:xfrm>
          <a:prstGeom prst="rect">
            <a:avLst/>
          </a:prstGeom>
        </p:spPr>
        <p:txBody>
          <a:bodyPr wrap="square">
            <a:spAutoFit/>
          </a:bodyPr>
          <a:lstStyle/>
          <a:p>
            <a:r>
              <a:rPr lang="en-US" sz="2400" dirty="0"/>
              <a:t>Now, R1 is sending only one route to reach both subnets to R2. We can verify that by using the show ip route command on R2:</a:t>
            </a:r>
            <a:endParaRPr lang="ar-EG" sz="2400" dirty="0"/>
          </a:p>
        </p:txBody>
      </p:sp>
    </p:spTree>
    <p:extLst>
      <p:ext uri="{BB962C8B-B14F-4D97-AF65-F5344CB8AC3E}">
        <p14:creationId xmlns:p14="http://schemas.microsoft.com/office/powerpoint/2010/main" val="6594919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7" name="Picture 6"/>
          <p:cNvPicPr>
            <a:picLocks noChangeAspect="1"/>
          </p:cNvPicPr>
          <p:nvPr/>
        </p:nvPicPr>
        <p:blipFill>
          <a:blip r:embed="rId6"/>
          <a:stretch>
            <a:fillRect/>
          </a:stretch>
        </p:blipFill>
        <p:spPr>
          <a:xfrm>
            <a:off x="2394143" y="1819090"/>
            <a:ext cx="7941725" cy="3335524"/>
          </a:xfrm>
          <a:prstGeom prst="rect">
            <a:avLst/>
          </a:prstGeom>
        </p:spPr>
      </p:pic>
    </p:spTree>
    <p:extLst>
      <p:ext uri="{BB962C8B-B14F-4D97-AF65-F5344CB8AC3E}">
        <p14:creationId xmlns:p14="http://schemas.microsoft.com/office/powerpoint/2010/main" val="27831351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7" name="Picture 6"/>
          <p:cNvPicPr>
            <a:picLocks noChangeAspect="1"/>
          </p:cNvPicPr>
          <p:nvPr/>
        </p:nvPicPr>
        <p:blipFill>
          <a:blip r:embed="rId6"/>
          <a:stretch>
            <a:fillRect/>
          </a:stretch>
        </p:blipFill>
        <p:spPr>
          <a:xfrm>
            <a:off x="1426127" y="1652859"/>
            <a:ext cx="5817977" cy="2225784"/>
          </a:xfrm>
          <a:prstGeom prst="rect">
            <a:avLst/>
          </a:prstGeom>
        </p:spPr>
      </p:pic>
      <p:pic>
        <p:nvPicPr>
          <p:cNvPr id="9" name="Picture 8"/>
          <p:cNvPicPr>
            <a:picLocks noChangeAspect="1"/>
          </p:cNvPicPr>
          <p:nvPr/>
        </p:nvPicPr>
        <p:blipFill>
          <a:blip r:embed="rId7"/>
          <a:stretch>
            <a:fillRect/>
          </a:stretch>
        </p:blipFill>
        <p:spPr>
          <a:xfrm>
            <a:off x="4335115" y="3348919"/>
            <a:ext cx="7496175" cy="2600325"/>
          </a:xfrm>
          <a:prstGeom prst="rect">
            <a:avLst/>
          </a:prstGeom>
        </p:spPr>
      </p:pic>
    </p:spTree>
    <p:extLst>
      <p:ext uri="{BB962C8B-B14F-4D97-AF65-F5344CB8AC3E}">
        <p14:creationId xmlns:p14="http://schemas.microsoft.com/office/powerpoint/2010/main" val="11552849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7" name="Picture 6"/>
          <p:cNvPicPr>
            <a:picLocks noChangeAspect="1"/>
          </p:cNvPicPr>
          <p:nvPr/>
        </p:nvPicPr>
        <p:blipFill>
          <a:blip r:embed="rId6"/>
          <a:stretch>
            <a:fillRect/>
          </a:stretch>
        </p:blipFill>
        <p:spPr>
          <a:xfrm>
            <a:off x="2096313" y="1975325"/>
            <a:ext cx="8875333" cy="3324053"/>
          </a:xfrm>
          <a:prstGeom prst="rect">
            <a:avLst/>
          </a:prstGeom>
        </p:spPr>
      </p:pic>
    </p:spTree>
    <p:extLst>
      <p:ext uri="{BB962C8B-B14F-4D97-AF65-F5344CB8AC3E}">
        <p14:creationId xmlns:p14="http://schemas.microsoft.com/office/powerpoint/2010/main" val="23887996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606631" y="424468"/>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9" name="Rectangle 8"/>
          <p:cNvSpPr/>
          <p:nvPr/>
        </p:nvSpPr>
        <p:spPr>
          <a:xfrm>
            <a:off x="267629" y="1676021"/>
            <a:ext cx="5926135" cy="4154984"/>
          </a:xfrm>
          <a:prstGeom prst="rect">
            <a:avLst/>
          </a:prstGeom>
        </p:spPr>
        <p:txBody>
          <a:bodyPr wrap="square">
            <a:spAutoFit/>
          </a:bodyPr>
          <a:lstStyle/>
          <a:p>
            <a:pPr marL="342900" indent="-342900">
              <a:buFont typeface="Wingdings" panose="05000000000000000000" pitchFamily="2" charset="2"/>
              <a:buChar char="q"/>
            </a:pPr>
            <a:r>
              <a:rPr lang="en-US" sz="2400" b="1" dirty="0">
                <a:solidFill>
                  <a:srgbClr val="24A9E1"/>
                </a:solidFill>
              </a:rPr>
              <a:t>EIGRP DUAL The Diffusion </a:t>
            </a:r>
            <a:r>
              <a:rPr lang="en-US" sz="2400" b="1" dirty="0" smtClean="0">
                <a:solidFill>
                  <a:srgbClr val="24A9E1"/>
                </a:solidFill>
              </a:rPr>
              <a:t>     Update Algorithm</a:t>
            </a:r>
          </a:p>
          <a:p>
            <a:pPr marL="342900" indent="-342900">
              <a:buFont typeface="Wingdings" panose="05000000000000000000" pitchFamily="2" charset="2"/>
              <a:buChar char="Ø"/>
            </a:pPr>
            <a:r>
              <a:rPr lang="en-US" sz="2400" dirty="0"/>
              <a:t>Successor calculation</a:t>
            </a:r>
            <a:r>
              <a:rPr lang="en-US" sz="2400" dirty="0" smtClean="0"/>
              <a:t>:</a:t>
            </a:r>
          </a:p>
          <a:p>
            <a:r>
              <a:rPr lang="en-US" sz="2400" dirty="0" smtClean="0">
                <a:solidFill>
                  <a:srgbClr val="FF0000"/>
                </a:solidFill>
              </a:rPr>
              <a:t>1.AD(advertised distance):</a:t>
            </a:r>
          </a:p>
          <a:p>
            <a:pPr marL="342900" indent="-342900">
              <a:buFont typeface="Wingdings" panose="05000000000000000000" pitchFamily="2" charset="2"/>
              <a:buChar char="§"/>
            </a:pPr>
            <a:r>
              <a:rPr lang="en-US" sz="2400" dirty="0" smtClean="0"/>
              <a:t>the cost send from R1 TO R2</a:t>
            </a:r>
          </a:p>
          <a:p>
            <a:pPr marL="342900" indent="-342900">
              <a:buFont typeface="Wingdings" panose="05000000000000000000" pitchFamily="2" charset="2"/>
              <a:buChar char="§"/>
            </a:pPr>
            <a:r>
              <a:rPr lang="en-US" sz="2400" dirty="0" smtClean="0"/>
              <a:t>R2 tells to R1 the cost to reach 192.168.1.4 </a:t>
            </a:r>
          </a:p>
          <a:p>
            <a:pPr marL="342900" indent="-342900">
              <a:buFont typeface="Wingdings" panose="05000000000000000000" pitchFamily="2" charset="2"/>
              <a:buChar char="§"/>
            </a:pPr>
            <a:endParaRPr lang="en-US" sz="2400" dirty="0" smtClean="0">
              <a:solidFill>
                <a:srgbClr val="FF0000"/>
              </a:solidFill>
            </a:endParaRPr>
          </a:p>
          <a:p>
            <a:r>
              <a:rPr lang="en-US" sz="2400" dirty="0" smtClean="0">
                <a:solidFill>
                  <a:srgbClr val="FF0000"/>
                </a:solidFill>
              </a:rPr>
              <a:t>2.FD(feasible distance)</a:t>
            </a:r>
            <a:r>
              <a:rPr lang="en-US" sz="2400" dirty="0">
                <a:solidFill>
                  <a:srgbClr val="FF0000"/>
                </a:solidFill>
              </a:rPr>
              <a:t> </a:t>
            </a:r>
            <a:r>
              <a:rPr lang="en-US" sz="2400" dirty="0" smtClean="0">
                <a:solidFill>
                  <a:srgbClr val="FF0000"/>
                </a:solidFill>
              </a:rPr>
              <a:t>:summation of </a:t>
            </a:r>
          </a:p>
          <a:p>
            <a:r>
              <a:rPr lang="en-US" sz="2400" dirty="0" smtClean="0"/>
              <a:t>FD(R1) = AD(R1) + Cost(R2-R1) </a:t>
            </a:r>
          </a:p>
          <a:p>
            <a:r>
              <a:rPr lang="en-US" sz="2400" dirty="0" smtClean="0"/>
              <a:t>FD (R3)=AD(R3) </a:t>
            </a:r>
            <a:r>
              <a:rPr lang="en-US" sz="2400" dirty="0"/>
              <a:t>+ </a:t>
            </a:r>
            <a:r>
              <a:rPr lang="en-US" sz="2400" dirty="0" smtClean="0"/>
              <a:t>Cost(R2-R3) </a:t>
            </a:r>
            <a:endParaRPr lang="en-US" sz="2400" dirty="0"/>
          </a:p>
          <a:p>
            <a:endParaRPr lang="en-US" sz="2400" dirty="0">
              <a:solidFill>
                <a:srgbClr val="FF0000"/>
              </a:solidFill>
            </a:endParaRPr>
          </a:p>
        </p:txBody>
      </p:sp>
      <p:pic>
        <p:nvPicPr>
          <p:cNvPr id="7170" name="Picture 2" descr="https://1.bp.blogspot.com/-m2JrEP2qBsw/Xb8KtCMiEDI/AAAAAAAAH-E/Qy1DWRpuZ4QIUbYB_LNp4l5NRAwo6Yz5wCNcBGAsYHQ/s320/DUAL%2BEIGRP%2Btopology.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3764" y="1399841"/>
            <a:ext cx="5704587" cy="4501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67110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mc:AlternateContent xmlns:mc="http://schemas.openxmlformats.org/markup-compatibility/2006" xmlns:a14="http://schemas.microsoft.com/office/drawing/2010/main">
        <mc:Choice Requires="a14">
          <p:sp>
            <p:nvSpPr>
              <p:cNvPr id="11" name="Rectangle 10"/>
              <p:cNvSpPr/>
              <p:nvPr/>
            </p:nvSpPr>
            <p:spPr>
              <a:xfrm>
                <a:off x="2107908" y="1486521"/>
                <a:ext cx="9681456" cy="5262979"/>
              </a:xfrm>
              <a:prstGeom prst="rect">
                <a:avLst/>
              </a:prstGeom>
            </p:spPr>
            <p:txBody>
              <a:bodyPr wrap="square">
                <a:spAutoFit/>
              </a:bodyPr>
              <a:lstStyle/>
              <a:p>
                <a:pPr marL="342900" indent="-342900">
                  <a:buFont typeface="Wingdings" panose="05000000000000000000" pitchFamily="2" charset="2"/>
                  <a:buChar char="q"/>
                </a:pPr>
                <a:r>
                  <a:rPr lang="en-US" sz="2400" b="1" dirty="0" smtClean="0">
                    <a:solidFill>
                      <a:srgbClr val="24A9E1"/>
                    </a:solidFill>
                  </a:rPr>
                  <a:t>EIGRP DUAL  will select route with the </a:t>
                </a:r>
                <a:r>
                  <a:rPr lang="en-US" sz="2400" b="1" u="sng" dirty="0" smtClean="0"/>
                  <a:t>least FD  </a:t>
                </a:r>
                <a:r>
                  <a:rPr lang="en-US" sz="2400" b="1" dirty="0" smtClean="0">
                    <a:solidFill>
                      <a:srgbClr val="24A9E1"/>
                    </a:solidFill>
                  </a:rPr>
                  <a:t>as </a:t>
                </a:r>
                <a:r>
                  <a:rPr lang="en-US" sz="2400" b="1" u="sng" dirty="0" smtClean="0">
                    <a:solidFill>
                      <a:srgbClr val="FF0000"/>
                    </a:solidFill>
                  </a:rPr>
                  <a:t>A successor.</a:t>
                </a:r>
              </a:p>
              <a:p>
                <a:pPr marL="342900" indent="-342900">
                  <a:buFont typeface="Wingdings" panose="05000000000000000000" pitchFamily="2" charset="2"/>
                  <a:buChar char="q"/>
                </a:pPr>
                <a:r>
                  <a:rPr lang="en-US" sz="2400" b="1" u="sng" dirty="0" smtClean="0">
                    <a:solidFill>
                      <a:srgbClr val="FF0000"/>
                    </a:solidFill>
                  </a:rPr>
                  <a:t>Feasible successor :</a:t>
                </a:r>
                <a14:m>
                  <m:oMath xmlns:m="http://schemas.openxmlformats.org/officeDocument/2006/math">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 </m:t>
                        </m:r>
                        <m:r>
                          <a:rPr lang="en-US" sz="2400" b="1" i="1" smtClean="0">
                            <a:solidFill>
                              <a:srgbClr val="0070C0"/>
                            </a:solidFill>
                            <a:latin typeface="Cambria Math" panose="02040503050406030204" pitchFamily="18" charset="0"/>
                          </a:rPr>
                          <m:t>𝑭𝑫</m:t>
                        </m:r>
                      </m:e>
                      <m:sub>
                        <m:r>
                          <a:rPr lang="en-US" sz="2400" b="1" i="1" smtClean="0">
                            <a:solidFill>
                              <a:srgbClr val="0070C0"/>
                            </a:solidFill>
                            <a:latin typeface="Cambria Math" panose="02040503050406030204" pitchFamily="18" charset="0"/>
                          </a:rPr>
                          <m:t>𝑺</m:t>
                        </m:r>
                        <m:r>
                          <a:rPr lang="en-US" sz="2400" b="1" i="1">
                            <a:solidFill>
                              <a:srgbClr val="0070C0"/>
                            </a:solidFill>
                            <a:latin typeface="Cambria Math" panose="02040503050406030204" pitchFamily="18" charset="0"/>
                          </a:rPr>
                          <m:t> </m:t>
                        </m:r>
                      </m:sub>
                    </m:sSub>
                    <m:r>
                      <a:rPr lang="en-US" sz="2400" b="1" i="0" smtClean="0">
                        <a:solidFill>
                          <a:srgbClr val="0070C0"/>
                        </a:solidFill>
                        <a:latin typeface="Cambria Math" panose="02040503050406030204" pitchFamily="18" charset="0"/>
                      </a:rPr>
                      <m:t>&gt;</m:t>
                    </m:r>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 </m:t>
                        </m:r>
                        <m:r>
                          <a:rPr lang="en-US" sz="2400" b="1" i="1" smtClean="0">
                            <a:solidFill>
                              <a:srgbClr val="0070C0"/>
                            </a:solidFill>
                            <a:latin typeface="Cambria Math" panose="02040503050406030204" pitchFamily="18" charset="0"/>
                          </a:rPr>
                          <m:t>𝑨𝑫</m:t>
                        </m:r>
                      </m:e>
                      <m:sub>
                        <m:r>
                          <a:rPr lang="en-US" sz="2400" b="1" i="1" smtClean="0">
                            <a:solidFill>
                              <a:srgbClr val="0070C0"/>
                            </a:solidFill>
                            <a:latin typeface="Cambria Math" panose="02040503050406030204" pitchFamily="18" charset="0"/>
                          </a:rPr>
                          <m:t>𝑭𝑺</m:t>
                        </m:r>
                        <m:r>
                          <a:rPr lang="en-US" sz="2400" b="1" i="1">
                            <a:solidFill>
                              <a:srgbClr val="0070C0"/>
                            </a:solidFill>
                            <a:latin typeface="Cambria Math" panose="02040503050406030204" pitchFamily="18" charset="0"/>
                          </a:rPr>
                          <m:t> </m:t>
                        </m:r>
                      </m:sub>
                    </m:sSub>
                  </m:oMath>
                </a14:m>
                <a:endParaRPr lang="en-US" sz="2400" b="1" dirty="0" smtClean="0">
                  <a:solidFill>
                    <a:srgbClr val="0070C0"/>
                  </a:solidFill>
                </a:endParaRPr>
              </a:p>
              <a:p>
                <a:endParaRPr lang="en-US" sz="2400" b="1" dirty="0" smtClean="0">
                  <a:solidFill>
                    <a:srgbClr val="0070C0"/>
                  </a:solidFill>
                </a:endParaRPr>
              </a:p>
              <a:p>
                <a:pPr marL="342900" indent="-342900">
                  <a:buFont typeface="Wingdings" panose="05000000000000000000" pitchFamily="2" charset="2"/>
                  <a:buChar char="v"/>
                </a:pPr>
                <a:r>
                  <a:rPr lang="en-US" sz="2400" dirty="0" smtClean="0"/>
                  <a:t>         Fs= </a:t>
                </a:r>
                <a:r>
                  <a:rPr lang="en-US" sz="2400" dirty="0"/>
                  <a:t>Feasible successor</a:t>
                </a:r>
                <a:r>
                  <a:rPr lang="en-US" sz="2400" dirty="0" smtClean="0"/>
                  <a:t>    &amp;         s=</a:t>
                </a:r>
                <a:r>
                  <a:rPr lang="en-US" sz="2400" dirty="0"/>
                  <a:t> successor</a:t>
                </a:r>
                <a:r>
                  <a:rPr lang="en-US" sz="2400" dirty="0" smtClean="0"/>
                  <a:t> </a:t>
                </a:r>
              </a:p>
              <a:p>
                <a:pPr marL="342900" indent="-342900">
                  <a:buFont typeface="Wingdings" panose="05000000000000000000" pitchFamily="2" charset="2"/>
                  <a:buChar char="q"/>
                </a:pPr>
                <a:r>
                  <a:rPr lang="en-US" sz="2400" dirty="0" smtClean="0"/>
                  <a:t> from topology  : </a:t>
                </a:r>
                <a:r>
                  <a:rPr lang="en-US" sz="2400" dirty="0" smtClean="0">
                    <a:solidFill>
                      <a:srgbClr val="FF0000"/>
                    </a:solidFill>
                  </a:rPr>
                  <a:t>A </a:t>
                </a:r>
                <a:r>
                  <a:rPr lang="en-US" sz="2400" dirty="0">
                    <a:solidFill>
                      <a:srgbClr val="FF0000"/>
                    </a:solidFill>
                  </a:rPr>
                  <a:t>successor</a:t>
                </a:r>
                <a:r>
                  <a:rPr lang="en-US" sz="2400" dirty="0"/>
                  <a:t> is a neighboring router that is used for packet forwarding and is the least expensive route to the destination network. The successor's IP address is shown in a routing table entry just after the word via</a:t>
                </a:r>
                <a:r>
                  <a:rPr lang="en-US" sz="2400" dirty="0" smtClean="0"/>
                  <a:t>.</a:t>
                </a:r>
                <a:endParaRPr lang="en-US" sz="2400" dirty="0"/>
              </a:p>
              <a:p>
                <a:pPr marL="342900" indent="-342900">
                  <a:buFont typeface="Wingdings" panose="05000000000000000000" pitchFamily="2" charset="2"/>
                  <a:buChar char="q"/>
                </a:pPr>
                <a:r>
                  <a:rPr lang="en-US" sz="2400" dirty="0">
                    <a:solidFill>
                      <a:srgbClr val="FF9518"/>
                    </a:solidFill>
                  </a:rPr>
                  <a:t>FD is the lowest metric calculated </a:t>
                </a:r>
                <a:r>
                  <a:rPr lang="en-US" sz="2400" dirty="0"/>
                  <a:t>to reach the destination network. FD is the metric listed in the routing table entry as the second number within the square brackets. As in other routing protocols, this is also known as the “ route metric” .</a:t>
                </a:r>
                <a:br>
                  <a:rPr lang="en-US" sz="2400" dirty="0"/>
                </a:br>
                <a:endParaRPr lang="en-US" sz="2400" u="sng" dirty="0" smtClean="0">
                  <a:solidFill>
                    <a:srgbClr val="FF0000"/>
                  </a:solidFill>
                </a:endParaRPr>
              </a:p>
              <a:p>
                <a:endParaRPr lang="en-US" sz="2400" u="sng" dirty="0" smtClean="0"/>
              </a:p>
            </p:txBody>
          </p:sp>
        </mc:Choice>
        <mc:Fallback xmlns="">
          <p:sp>
            <p:nvSpPr>
              <p:cNvPr id="11" name="Rectangle 10"/>
              <p:cNvSpPr>
                <a:spLocks noRot="1" noChangeAspect="1" noMove="1" noResize="1" noEditPoints="1" noAdjustHandles="1" noChangeArrowheads="1" noChangeShapeType="1" noTextEdit="1"/>
              </p:cNvSpPr>
              <p:nvPr/>
            </p:nvSpPr>
            <p:spPr>
              <a:xfrm>
                <a:off x="2107908" y="1486521"/>
                <a:ext cx="9681456" cy="5262979"/>
              </a:xfrm>
              <a:prstGeom prst="rect">
                <a:avLst/>
              </a:prstGeom>
              <a:blipFill rotWithShape="0">
                <a:blip r:embed="rId6"/>
                <a:stretch>
                  <a:fillRect l="-882" t="-927" r="-63"/>
                </a:stretch>
              </a:blipFill>
            </p:spPr>
            <p:txBody>
              <a:bodyPr/>
              <a:lstStyle/>
              <a:p>
                <a:r>
                  <a:rPr lang="ar-EG">
                    <a:noFill/>
                  </a:rPr>
                  <a:t> </a:t>
                </a:r>
              </a:p>
            </p:txBody>
          </p:sp>
        </mc:Fallback>
      </mc:AlternateContent>
    </p:spTree>
    <p:extLst>
      <p:ext uri="{BB962C8B-B14F-4D97-AF65-F5344CB8AC3E}">
        <p14:creationId xmlns:p14="http://schemas.microsoft.com/office/powerpoint/2010/main" val="37201219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9218" name="Picture 2" descr="https://1.bp.blogspot.com/-BiNyy2QiZrw/Xb8LfReicQI/AAAAAAAAH-Q/lBro706xCQ8cW6ifm2hbgZRbHYMb-lDqQCNcBGAsYHQ/s320/Successor%2Band%2Bfeasible%2Bdistanc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44618" y="1727572"/>
            <a:ext cx="6102764" cy="205968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365668" y="3852675"/>
            <a:ext cx="9763250" cy="1200329"/>
          </a:xfrm>
          <a:prstGeom prst="rect">
            <a:avLst/>
          </a:prstGeom>
        </p:spPr>
        <p:txBody>
          <a:bodyPr wrap="square">
            <a:spAutoFit/>
          </a:bodyPr>
          <a:lstStyle/>
          <a:p>
            <a:r>
              <a:rPr lang="en-US" sz="2400" dirty="0"/>
              <a:t>Analyze the routing table for R2 in </a:t>
            </a:r>
            <a:r>
              <a:rPr lang="en-US" sz="2400" dirty="0" smtClean="0"/>
              <a:t>above Image and </a:t>
            </a:r>
            <a:r>
              <a:rPr lang="en-US" sz="2400" dirty="0"/>
              <a:t>note that the best EIGRP route for the </a:t>
            </a:r>
            <a:r>
              <a:rPr lang="en-US" sz="2400" dirty="0">
                <a:solidFill>
                  <a:srgbClr val="FF0000"/>
                </a:solidFill>
              </a:rPr>
              <a:t>192.168.1.0/24 </a:t>
            </a:r>
            <a:r>
              <a:rPr lang="en-US" sz="2400" dirty="0"/>
              <a:t>network is through router R3 and that the feasible distance is </a:t>
            </a:r>
            <a:r>
              <a:rPr lang="en-US" sz="2400" dirty="0">
                <a:solidFill>
                  <a:srgbClr val="FF0000"/>
                </a:solidFill>
              </a:rPr>
              <a:t>3 012 096. </a:t>
            </a:r>
            <a:endParaRPr lang="ar-EG" sz="2400" dirty="0">
              <a:solidFill>
                <a:srgbClr val="FF0000"/>
              </a:solidFill>
            </a:endParaRPr>
          </a:p>
        </p:txBody>
      </p:sp>
    </p:spTree>
    <p:extLst>
      <p:ext uri="{BB962C8B-B14F-4D97-AF65-F5344CB8AC3E}">
        <p14:creationId xmlns:p14="http://schemas.microsoft.com/office/powerpoint/2010/main" val="38498630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7" name="Rectangle 6"/>
          <p:cNvSpPr/>
          <p:nvPr/>
        </p:nvSpPr>
        <p:spPr>
          <a:xfrm>
            <a:off x="1805421" y="1610200"/>
            <a:ext cx="9925971" cy="4154984"/>
          </a:xfrm>
          <a:prstGeom prst="rect">
            <a:avLst/>
          </a:prstGeom>
        </p:spPr>
        <p:txBody>
          <a:bodyPr wrap="square">
            <a:spAutoFit/>
          </a:bodyPr>
          <a:lstStyle/>
          <a:p>
            <a:r>
              <a:rPr lang="en-US" sz="2400" b="1" dirty="0">
                <a:solidFill>
                  <a:srgbClr val="FF0000"/>
                </a:solidFill>
              </a:rPr>
              <a:t>FEASIBLE SUCCESSORS, FEASIBILITY CONDITION AND DISTANCE REPORTED</a:t>
            </a:r>
          </a:p>
          <a:p>
            <a:pPr marL="342900" indent="-342900">
              <a:buFont typeface="Wingdings" panose="05000000000000000000" pitchFamily="2" charset="2"/>
              <a:buChar char="q"/>
            </a:pPr>
            <a:r>
              <a:rPr lang="en-US" sz="2400" dirty="0"/>
              <a:t>DUAL can converge quickly after a change in the topology, because it can use backup routes to other networks without recalculating DUAL. These backup routes are known as " </a:t>
            </a:r>
            <a:r>
              <a:rPr lang="en-US" sz="2400" b="1" dirty="0">
                <a:solidFill>
                  <a:srgbClr val="00B0F0"/>
                </a:solidFill>
              </a:rPr>
              <a:t>feasible successors " (FS</a:t>
            </a:r>
            <a:r>
              <a:rPr lang="en-US" sz="2400" b="1" dirty="0" smtClean="0">
                <a:solidFill>
                  <a:srgbClr val="00B0F0"/>
                </a:solidFill>
              </a:rPr>
              <a:t>).</a:t>
            </a:r>
          </a:p>
          <a:p>
            <a:pPr marL="342900" indent="-342900">
              <a:buFont typeface="Wingdings" panose="05000000000000000000" pitchFamily="2" charset="2"/>
              <a:buChar char="q"/>
            </a:pPr>
            <a:r>
              <a:rPr lang="en-US" sz="2400" b="1" dirty="0" smtClean="0">
                <a:solidFill>
                  <a:srgbClr val="FF9518"/>
                </a:solidFill>
              </a:rPr>
              <a:t>An </a:t>
            </a:r>
            <a:r>
              <a:rPr lang="en-US" sz="2400" b="1" dirty="0">
                <a:solidFill>
                  <a:srgbClr val="FF9518"/>
                </a:solidFill>
              </a:rPr>
              <a:t>FS is a neighbor</a:t>
            </a:r>
            <a:r>
              <a:rPr lang="en-US" sz="2400" dirty="0"/>
              <a:t> that has a backup route without loops to the same network as the successor and satisfies the feasibility condition (FC). The </a:t>
            </a:r>
            <a:r>
              <a:rPr lang="en-US" sz="2400" dirty="0">
                <a:solidFill>
                  <a:srgbClr val="FF0000"/>
                </a:solidFill>
              </a:rPr>
              <a:t>successor of R2 for the 192.168.1.0/24 network is R3</a:t>
            </a:r>
            <a:r>
              <a:rPr lang="en-US" sz="2400" dirty="0"/>
              <a:t>, which provides the best route or the lowest metric to the destination network. </a:t>
            </a:r>
            <a:endParaRPr lang="en-US" sz="2400" dirty="0" smtClean="0"/>
          </a:p>
          <a:p>
            <a:pPr marL="342900" indent="-342900">
              <a:buFont typeface="Wingdings" panose="05000000000000000000" pitchFamily="2" charset="2"/>
              <a:buChar char="q"/>
            </a:pPr>
            <a:r>
              <a:rPr lang="en-US" sz="2400" dirty="0" smtClean="0"/>
              <a:t>Note </a:t>
            </a:r>
            <a:r>
              <a:rPr lang="en-US" sz="2400" dirty="0"/>
              <a:t>in Figure 1 that R1 provides an alternative route, but is it an FS? Before R1 can be an FS for R2, it must meet the </a:t>
            </a:r>
            <a:r>
              <a:rPr lang="en-US" sz="2400" dirty="0" smtClean="0"/>
              <a:t>FC (feasible conditions ).</a:t>
            </a:r>
            <a:r>
              <a:rPr lang="en-US" sz="2400" dirty="0"/>
              <a:t/>
            </a:r>
            <a:br>
              <a:rPr lang="en-US" sz="2400" dirty="0"/>
            </a:br>
            <a:endParaRPr lang="ar-EG" sz="2400" dirty="0"/>
          </a:p>
        </p:txBody>
      </p:sp>
    </p:spTree>
    <p:extLst>
      <p:ext uri="{BB962C8B-B14F-4D97-AF65-F5344CB8AC3E}">
        <p14:creationId xmlns:p14="http://schemas.microsoft.com/office/powerpoint/2010/main" val="7730758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7" name="Rectangle 6"/>
          <p:cNvSpPr/>
          <p:nvPr/>
        </p:nvSpPr>
        <p:spPr>
          <a:xfrm>
            <a:off x="1078277" y="1920369"/>
            <a:ext cx="10597050" cy="2677656"/>
          </a:xfrm>
          <a:prstGeom prst="rect">
            <a:avLst/>
          </a:prstGeom>
        </p:spPr>
        <p:txBody>
          <a:bodyPr wrap="square">
            <a:spAutoFit/>
          </a:bodyPr>
          <a:lstStyle/>
          <a:p>
            <a:pPr marL="342900" indent="-342900">
              <a:buFont typeface="Wingdings" panose="05000000000000000000" pitchFamily="2" charset="2"/>
              <a:buChar char="q"/>
            </a:pPr>
            <a:r>
              <a:rPr lang="en-US" sz="2400" dirty="0"/>
              <a:t>The FC is met when the notified distance </a:t>
            </a:r>
            <a:r>
              <a:rPr lang="en-US" sz="2400" dirty="0" smtClean="0"/>
              <a:t>(AD</a:t>
            </a:r>
            <a:r>
              <a:rPr lang="en-US" sz="2400" dirty="0"/>
              <a:t>) from a neighbor to a network is less than the feasible distance from the local router to the same destination network. </a:t>
            </a:r>
            <a:endParaRPr lang="en-US" sz="2400" dirty="0" smtClean="0"/>
          </a:p>
          <a:p>
            <a:pPr marL="342900" indent="-342900">
              <a:buFont typeface="Wingdings" panose="05000000000000000000" pitchFamily="2" charset="2"/>
              <a:buChar char="q"/>
            </a:pPr>
            <a:r>
              <a:rPr lang="en-US" sz="2400" dirty="0" smtClean="0"/>
              <a:t>If </a:t>
            </a:r>
            <a:r>
              <a:rPr lang="en-US" sz="2400" dirty="0"/>
              <a:t>the reported distance is </a:t>
            </a:r>
            <a:r>
              <a:rPr lang="en-US" sz="2400" dirty="0" smtClean="0"/>
              <a:t>shorter. </a:t>
            </a:r>
            <a:r>
              <a:rPr lang="en-US" sz="2400" dirty="0"/>
              <a:t>The reported distance is simply a feasible distance from the EIGRP neighbor to the same destination network. </a:t>
            </a:r>
            <a:endParaRPr lang="en-US" sz="2400" dirty="0" smtClean="0"/>
          </a:p>
          <a:p>
            <a:pPr marL="342900" indent="-342900">
              <a:buFont typeface="Wingdings" panose="05000000000000000000" pitchFamily="2" charset="2"/>
              <a:buChar char="q"/>
            </a:pPr>
            <a:r>
              <a:rPr lang="en-US" sz="2400" dirty="0" smtClean="0"/>
              <a:t>The </a:t>
            </a:r>
            <a:r>
              <a:rPr lang="en-US" sz="2400" dirty="0"/>
              <a:t>reported distance is the metric that a router informs a neighbor about its own cost to that network.</a:t>
            </a:r>
            <a:endParaRPr lang="ar-EG" sz="2400" dirty="0"/>
          </a:p>
        </p:txBody>
      </p:sp>
    </p:spTree>
    <p:extLst>
      <p:ext uri="{BB962C8B-B14F-4D97-AF65-F5344CB8AC3E}">
        <p14:creationId xmlns:p14="http://schemas.microsoft.com/office/powerpoint/2010/main" val="17292602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6987" y="5163291"/>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9" name="Rectangle 8"/>
          <p:cNvSpPr/>
          <p:nvPr/>
        </p:nvSpPr>
        <p:spPr>
          <a:xfrm>
            <a:off x="650908" y="1637569"/>
            <a:ext cx="5615326" cy="4154984"/>
          </a:xfrm>
          <a:prstGeom prst="rect">
            <a:avLst/>
          </a:prstGeom>
        </p:spPr>
        <p:txBody>
          <a:bodyPr wrap="square">
            <a:spAutoFit/>
          </a:bodyPr>
          <a:lstStyle/>
          <a:p>
            <a:r>
              <a:rPr lang="en-US" sz="2400" b="1" dirty="0">
                <a:solidFill>
                  <a:srgbClr val="FF0000"/>
                </a:solidFill>
              </a:rPr>
              <a:t>EXAMPLES:  Feasible </a:t>
            </a:r>
            <a:r>
              <a:rPr lang="en-US" sz="2400" b="1" dirty="0" smtClean="0">
                <a:solidFill>
                  <a:srgbClr val="FF0000"/>
                </a:solidFill>
              </a:rPr>
              <a:t>Successor</a:t>
            </a:r>
          </a:p>
          <a:p>
            <a:r>
              <a:rPr lang="en-US" sz="2400" b="1" dirty="0">
                <a:solidFill>
                  <a:srgbClr val="FF0000"/>
                </a:solidFill>
              </a:rPr>
              <a:t> </a:t>
            </a:r>
          </a:p>
          <a:p>
            <a:pPr marL="342900" indent="-342900">
              <a:buFont typeface="Wingdings" panose="05000000000000000000" pitchFamily="2" charset="2"/>
              <a:buChar char="v"/>
            </a:pPr>
            <a:r>
              <a:rPr lang="en-US" sz="2400" dirty="0"/>
              <a:t>In following figure, the feasible distance from R1 to 192.168.1.0/24 is 2 170 112</a:t>
            </a:r>
            <a:r>
              <a:rPr lang="en-US" sz="2400" dirty="0" smtClean="0"/>
              <a:t>.</a:t>
            </a:r>
          </a:p>
          <a:p>
            <a:endParaRPr lang="en-US" sz="2400" dirty="0" smtClean="0"/>
          </a:p>
          <a:p>
            <a:pPr marL="342900" indent="-342900">
              <a:buFont typeface="Wingdings" panose="05000000000000000000" pitchFamily="2" charset="2"/>
              <a:buChar char="v"/>
            </a:pPr>
            <a:r>
              <a:rPr lang="en-US" sz="2400" dirty="0"/>
              <a:t>R1 informs R2 that its FD at 192.168.1.0/24 is 2 170 112</a:t>
            </a:r>
            <a:r>
              <a:rPr lang="en-US" sz="2400" dirty="0" smtClean="0"/>
              <a:t>.</a:t>
            </a:r>
          </a:p>
          <a:p>
            <a:endParaRPr lang="en-US" sz="2400" dirty="0"/>
          </a:p>
          <a:p>
            <a:pPr marL="342900" indent="-342900">
              <a:buFont typeface="Wingdings" panose="05000000000000000000" pitchFamily="2" charset="2"/>
              <a:buChar char="v"/>
            </a:pPr>
            <a:r>
              <a:rPr lang="en-US" sz="2400" dirty="0"/>
              <a:t>From the perspective of R2, 2 170 112 is the </a:t>
            </a:r>
            <a:r>
              <a:rPr lang="en-US" sz="2400" dirty="0" smtClean="0"/>
              <a:t>AD </a:t>
            </a:r>
            <a:r>
              <a:rPr lang="en-US" sz="2400" dirty="0"/>
              <a:t>of R1.</a:t>
            </a:r>
          </a:p>
          <a:p>
            <a:pPr marL="342900" indent="-342900">
              <a:buFont typeface="Wingdings" panose="05000000000000000000" pitchFamily="2" charset="2"/>
              <a:buChar char="v"/>
            </a:pPr>
            <a:endParaRPr lang="ar-EG" sz="2400" dirty="0"/>
          </a:p>
        </p:txBody>
      </p:sp>
      <p:pic>
        <p:nvPicPr>
          <p:cNvPr id="10244" name="Picture 4" descr="https://1.bp.blogspot.com/-K-StfXx4gEs/Xb8MQ98eGJI/AAAAAAAAH-c/dyA5rdcSMuwxztf8UJcByl7Xpfn_iZl7wCNcBGAsYHQ/s320/EIGRP%2Bfeasible%2BSuccessor.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86226" y="1512092"/>
            <a:ext cx="5254866" cy="3990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52011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11266" name="Picture 2" descr="https://1.bp.blogspot.com/-IeBxdzfa8tQ/Xb8NHLtoa2I/AAAAAAAAH-k/0PfLOnqA120uuzqUKbL9H6QsonmzD93MQCNcBGAsYHQ/s320/feasible%2BSuccessor%2Band%2Bdistance.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56556" y="1819089"/>
            <a:ext cx="5216862" cy="339096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245585" y="2122138"/>
            <a:ext cx="6096000" cy="2308324"/>
          </a:xfrm>
          <a:prstGeom prst="rect">
            <a:avLst/>
          </a:prstGeom>
        </p:spPr>
        <p:txBody>
          <a:bodyPr>
            <a:spAutoFit/>
          </a:bodyPr>
          <a:lstStyle/>
          <a:p>
            <a:pPr marL="342900" indent="-342900">
              <a:buFont typeface="Wingdings" panose="05000000000000000000" pitchFamily="2" charset="2"/>
              <a:buChar char="q"/>
            </a:pPr>
            <a:r>
              <a:rPr lang="en-US" sz="2400" dirty="0"/>
              <a:t>R2 uses this information to determine if R1 meets the FC and therefore can be an FS.</a:t>
            </a:r>
            <a:br>
              <a:rPr lang="en-US" sz="2400" dirty="0"/>
            </a:br>
            <a:endParaRPr lang="en-US" sz="2400" dirty="0" smtClean="0"/>
          </a:p>
          <a:p>
            <a:pPr marL="342900" indent="-342900">
              <a:buFont typeface="Wingdings" panose="05000000000000000000" pitchFamily="2" charset="2"/>
              <a:buChar char="q"/>
            </a:pPr>
            <a:r>
              <a:rPr lang="en-US" sz="2400" dirty="0" smtClean="0"/>
              <a:t>As </a:t>
            </a:r>
            <a:r>
              <a:rPr lang="en-US" sz="2400" dirty="0"/>
              <a:t>shown in following image, because the </a:t>
            </a:r>
            <a:r>
              <a:rPr lang="en-US" sz="2400" dirty="0" smtClean="0"/>
              <a:t>AD </a:t>
            </a:r>
            <a:r>
              <a:rPr lang="en-US" sz="2400" dirty="0"/>
              <a:t>of R1 (2 170 112) is lower than the FD of R2 (3 012 096), R1 meets the FC.</a:t>
            </a:r>
            <a:endParaRPr lang="ar-EG" sz="2400" dirty="0"/>
          </a:p>
        </p:txBody>
      </p:sp>
    </p:spTree>
    <p:extLst>
      <p:ext uri="{BB962C8B-B14F-4D97-AF65-F5344CB8AC3E}">
        <p14:creationId xmlns:p14="http://schemas.microsoft.com/office/powerpoint/2010/main" val="17787745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12290" name="Picture 2" descr="https://1.bp.blogspot.com/-0G3f9L4iSBc/Xb8NwEaM4AI/AAAAAAAAH-w/NsrkXv2YMc4ExhVX-H79YkZkJw0cdxe4gCNcBGAsYHQ/s320/Use%2Bof%2Bthe%2Bfeasible%2Bsuccessor.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67657" y="1666978"/>
            <a:ext cx="4754120" cy="414499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253638" y="1811926"/>
            <a:ext cx="7722826" cy="3416320"/>
          </a:xfrm>
          <a:prstGeom prst="rect">
            <a:avLst/>
          </a:prstGeom>
        </p:spPr>
        <p:txBody>
          <a:bodyPr wrap="square">
            <a:spAutoFit/>
          </a:bodyPr>
          <a:lstStyle/>
          <a:p>
            <a:pPr marL="342900" indent="-342900">
              <a:buFont typeface="Wingdings" panose="05000000000000000000" pitchFamily="2" charset="2"/>
              <a:buChar char="q"/>
            </a:pPr>
            <a:r>
              <a:rPr lang="en-US" sz="2400" dirty="0"/>
              <a:t>R1 is now an FS for R2 to the 192.168.1.0/24 network</a:t>
            </a:r>
            <a:r>
              <a:rPr lang="en-US" sz="2400" dirty="0" smtClean="0"/>
              <a:t>.</a:t>
            </a:r>
          </a:p>
          <a:p>
            <a:endParaRPr lang="en-US" sz="2400" dirty="0" smtClean="0"/>
          </a:p>
          <a:p>
            <a:pPr marL="342900" indent="-342900">
              <a:buFont typeface="Wingdings" panose="05000000000000000000" pitchFamily="2" charset="2"/>
              <a:buChar char="q"/>
            </a:pPr>
            <a:r>
              <a:rPr lang="en-US" sz="2400" dirty="0" smtClean="0"/>
              <a:t>If </a:t>
            </a:r>
            <a:r>
              <a:rPr lang="en-US" sz="2400" dirty="0"/>
              <a:t>there is an error in the route from R2 to 192.168.1.0/24 through R3 (successor), R2 immediately installs the route through R1 (FS) in its routing table. </a:t>
            </a:r>
            <a:endParaRPr lang="en-US" sz="2400" dirty="0" smtClean="0"/>
          </a:p>
          <a:p>
            <a:pPr marL="342900" indent="-342900">
              <a:buFont typeface="Wingdings" panose="05000000000000000000" pitchFamily="2" charset="2"/>
              <a:buChar char="q"/>
            </a:pPr>
            <a:endParaRPr lang="en-US" sz="2400" dirty="0"/>
          </a:p>
          <a:p>
            <a:endParaRPr lang="en-US" sz="2400" dirty="0" smtClean="0"/>
          </a:p>
          <a:p>
            <a:pPr marL="342900" indent="-342900">
              <a:buFont typeface="Wingdings" panose="05000000000000000000" pitchFamily="2" charset="2"/>
              <a:buChar char="q"/>
            </a:pPr>
            <a:r>
              <a:rPr lang="en-US" sz="2400" dirty="0" smtClean="0"/>
              <a:t>R1 </a:t>
            </a:r>
            <a:r>
              <a:rPr lang="en-US" sz="2400" dirty="0"/>
              <a:t>becomes the new successor for the route of R2 to </a:t>
            </a:r>
            <a:endParaRPr lang="en-US" sz="2400" dirty="0" smtClean="0"/>
          </a:p>
          <a:p>
            <a:r>
              <a:rPr lang="en-US" sz="2400" dirty="0" smtClean="0"/>
              <a:t>this </a:t>
            </a:r>
            <a:r>
              <a:rPr lang="en-US" sz="2400" dirty="0"/>
              <a:t>network, as shown in Image below.</a:t>
            </a:r>
            <a:endParaRPr lang="ar-EG" sz="2400" dirty="0"/>
          </a:p>
        </p:txBody>
      </p:sp>
    </p:spTree>
    <p:extLst>
      <p:ext uri="{BB962C8B-B14F-4D97-AF65-F5344CB8AC3E}">
        <p14:creationId xmlns:p14="http://schemas.microsoft.com/office/powerpoint/2010/main" val="73228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7" name="Rectangle 6"/>
          <p:cNvSpPr/>
          <p:nvPr/>
        </p:nvSpPr>
        <p:spPr>
          <a:xfrm>
            <a:off x="1014365" y="3004675"/>
            <a:ext cx="10852771" cy="2677656"/>
          </a:xfrm>
          <a:prstGeom prst="rect">
            <a:avLst/>
          </a:prstGeom>
        </p:spPr>
        <p:txBody>
          <a:bodyPr wrap="square">
            <a:spAutoFit/>
          </a:bodyPr>
          <a:lstStyle/>
          <a:p>
            <a:pPr marL="342900" indent="-342900">
              <a:buFont typeface="Wingdings" panose="05000000000000000000" pitchFamily="2" charset="2"/>
              <a:buChar char="q"/>
            </a:pPr>
            <a:r>
              <a:rPr lang="en-US" sz="2400" dirty="0"/>
              <a:t>As shown in Image, the first sub-entry in the result shows the successor</a:t>
            </a:r>
            <a:r>
              <a:rPr lang="en-US" sz="2400" dirty="0" smtClean="0"/>
              <a:t>:</a:t>
            </a:r>
            <a:r>
              <a:rPr lang="en-US" sz="2400" dirty="0"/>
              <a:t/>
            </a:r>
            <a:br>
              <a:rPr lang="en-US" sz="2400" dirty="0"/>
            </a:br>
            <a:r>
              <a:rPr lang="en-US" sz="2400" dirty="0"/>
              <a:t>via 192.168.10.10 : address of the next hop of the successor, R3. This address is shown in the routing table</a:t>
            </a:r>
            <a:r>
              <a:rPr lang="en-US" sz="2400" dirty="0" smtClean="0"/>
              <a:t>.</a:t>
            </a:r>
          </a:p>
          <a:p>
            <a:pPr>
              <a:buFont typeface="Arial" panose="020B0604020202020204" pitchFamily="34" charset="0"/>
              <a:buChar char="•"/>
            </a:pPr>
            <a:r>
              <a:rPr lang="en-US" sz="2400" dirty="0" smtClean="0">
                <a:solidFill>
                  <a:srgbClr val="FF0000"/>
                </a:solidFill>
              </a:rPr>
              <a:t>3012096 </a:t>
            </a:r>
            <a:r>
              <a:rPr lang="en-US" sz="2400" dirty="0">
                <a:solidFill>
                  <a:srgbClr val="FF0000"/>
                </a:solidFill>
              </a:rPr>
              <a:t>: FD at 192.168.1.0/24</a:t>
            </a:r>
            <a:r>
              <a:rPr lang="en-US" sz="2400" dirty="0"/>
              <a:t>. It is the metric shown in the IP routing table.</a:t>
            </a:r>
          </a:p>
          <a:p>
            <a:pPr>
              <a:buFont typeface="Arial" panose="020B0604020202020204" pitchFamily="34" charset="0"/>
              <a:buChar char="•"/>
            </a:pPr>
            <a:r>
              <a:rPr lang="en-US" sz="2400" dirty="0">
                <a:solidFill>
                  <a:srgbClr val="0070C0"/>
                </a:solidFill>
              </a:rPr>
              <a:t>2816 : RD of the successor; </a:t>
            </a:r>
            <a:r>
              <a:rPr lang="en-US" sz="2400" dirty="0"/>
              <a:t>It is the cost of R3 to reach this network.</a:t>
            </a:r>
          </a:p>
          <a:p>
            <a:pPr>
              <a:buFont typeface="Arial" panose="020B0604020202020204" pitchFamily="34" charset="0"/>
              <a:buChar char="•"/>
            </a:pPr>
            <a:r>
              <a:rPr lang="en-US" sz="2400" dirty="0">
                <a:solidFill>
                  <a:srgbClr val="0070C0"/>
                </a:solidFill>
              </a:rPr>
              <a:t>Serial 0/0/1 </a:t>
            </a:r>
            <a:r>
              <a:rPr lang="en-US" sz="2400" dirty="0"/>
              <a:t>: output interface used to reach this network, which is also shown in the routing table.</a:t>
            </a:r>
          </a:p>
        </p:txBody>
      </p:sp>
      <p:pic>
        <p:nvPicPr>
          <p:cNvPr id="13314" name="Picture 2" descr="https://1.bp.blogspot.com/-CBpGAZ7D2Cg/Xb8PyNHI0-I/AAAAAAAAH_M/CrAPbUcDCS8E4oSBZAVn3OenXCykoamigCNcBGAsYHQ/s320/topology%2Btable%2B.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56316" y="1323505"/>
            <a:ext cx="5823606" cy="1601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8472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14338" name="Picture 2" descr="Lab Topology"/>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79220" y="1357684"/>
            <a:ext cx="5107955" cy="454233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73144" y="1610200"/>
            <a:ext cx="9196800" cy="3046988"/>
          </a:xfrm>
          <a:prstGeom prst="rect">
            <a:avLst/>
          </a:prstGeom>
        </p:spPr>
        <p:txBody>
          <a:bodyPr wrap="square">
            <a:spAutoFit/>
          </a:bodyPr>
          <a:lstStyle/>
          <a:p>
            <a:pPr algn="ctr"/>
            <a:r>
              <a:rPr lang="en-US" sz="2400" b="1" dirty="0">
                <a:solidFill>
                  <a:srgbClr val="FF0000"/>
                </a:solidFill>
              </a:rPr>
              <a:t>EGIRP Load balance</a:t>
            </a:r>
          </a:p>
          <a:p>
            <a:r>
              <a:rPr lang="en-US" sz="2400" b="1" dirty="0">
                <a:solidFill>
                  <a:srgbClr val="0070C0"/>
                </a:solidFill>
              </a:rPr>
              <a:t>         1.Equal cost load balance                                            </a:t>
            </a:r>
            <a:endParaRPr lang="en-US" sz="2400" b="1" dirty="0" smtClean="0">
              <a:solidFill>
                <a:srgbClr val="0070C0"/>
              </a:solidFill>
            </a:endParaRPr>
          </a:p>
          <a:p>
            <a:r>
              <a:rPr lang="en-US" sz="2400" b="1" dirty="0">
                <a:solidFill>
                  <a:srgbClr val="0070C0"/>
                </a:solidFill>
              </a:rPr>
              <a:t> </a:t>
            </a:r>
            <a:r>
              <a:rPr lang="en-US" sz="2400" b="1" dirty="0" smtClean="0">
                <a:solidFill>
                  <a:srgbClr val="0070C0"/>
                </a:solidFill>
              </a:rPr>
              <a:t>        2.UN </a:t>
            </a:r>
            <a:r>
              <a:rPr lang="en-US" sz="2400" b="1" dirty="0">
                <a:solidFill>
                  <a:srgbClr val="0070C0"/>
                </a:solidFill>
              </a:rPr>
              <a:t>equal cost load </a:t>
            </a:r>
            <a:r>
              <a:rPr lang="en-US" sz="2400" b="1" dirty="0" smtClean="0">
                <a:solidFill>
                  <a:srgbClr val="0070C0"/>
                </a:solidFill>
              </a:rPr>
              <a:t>balance</a:t>
            </a:r>
          </a:p>
          <a:p>
            <a:endParaRPr lang="en-US" sz="2400" b="1" dirty="0">
              <a:solidFill>
                <a:srgbClr val="0070C0"/>
              </a:solidFill>
            </a:endParaRPr>
          </a:p>
          <a:p>
            <a:pPr marL="342900" indent="-342900">
              <a:buFont typeface="Wingdings" panose="05000000000000000000" pitchFamily="2" charset="2"/>
              <a:buChar char="q"/>
            </a:pPr>
            <a:r>
              <a:rPr lang="en-US" sz="2400" b="1" dirty="0">
                <a:solidFill>
                  <a:srgbClr val="FFC000"/>
                </a:solidFill>
              </a:rPr>
              <a:t>Equal cost load balance </a:t>
            </a:r>
          </a:p>
          <a:p>
            <a:pPr marL="342900" indent="-342900">
              <a:buFont typeface="Wingdings" panose="05000000000000000000" pitchFamily="2" charset="2"/>
              <a:buChar char="Ø"/>
            </a:pPr>
            <a:r>
              <a:rPr lang="en-US" sz="2400" dirty="0"/>
              <a:t>If the Dual find more than one route have </a:t>
            </a:r>
            <a:endParaRPr lang="en-US" sz="2400" dirty="0" smtClean="0"/>
          </a:p>
          <a:p>
            <a:r>
              <a:rPr lang="en-US" sz="2400" dirty="0" smtClean="0"/>
              <a:t>the </a:t>
            </a:r>
            <a:r>
              <a:rPr lang="en-US" sz="2400" dirty="0"/>
              <a:t>same cost , it will use by default 4 routes </a:t>
            </a:r>
            <a:endParaRPr lang="en-US" sz="2400" dirty="0" smtClean="0"/>
          </a:p>
          <a:p>
            <a:r>
              <a:rPr lang="en-US" sz="2400" dirty="0" smtClean="0"/>
              <a:t>for </a:t>
            </a:r>
            <a:r>
              <a:rPr lang="en-US" sz="2400" dirty="0"/>
              <a:t>load balancing </a:t>
            </a:r>
          </a:p>
        </p:txBody>
      </p:sp>
    </p:spTree>
    <p:extLst>
      <p:ext uri="{BB962C8B-B14F-4D97-AF65-F5344CB8AC3E}">
        <p14:creationId xmlns:p14="http://schemas.microsoft.com/office/powerpoint/2010/main" val="26774920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15362" name="Picture 2" descr="Two Routes To One Destina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90634" y="1607125"/>
            <a:ext cx="8871913" cy="17948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532635" y="3282682"/>
            <a:ext cx="9934976" cy="2308324"/>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FF0000"/>
                </a:solidFill>
              </a:rPr>
              <a:t>There are two paths to 172.12.23.0 /27 thanks to equal-cost load balancing, a default behavior of EIGRP.  </a:t>
            </a:r>
            <a:endParaRPr lang="en-US" sz="2400" dirty="0" smtClean="0">
              <a:solidFill>
                <a:srgbClr val="FF0000"/>
              </a:solidFill>
            </a:endParaRPr>
          </a:p>
          <a:p>
            <a:endParaRPr lang="en-US" sz="2400" dirty="0"/>
          </a:p>
          <a:p>
            <a:pPr marL="342900" indent="-342900">
              <a:buFont typeface="Wingdings" panose="05000000000000000000" pitchFamily="2" charset="2"/>
              <a:buChar char="q"/>
            </a:pPr>
            <a:r>
              <a:rPr lang="en-US" sz="2400" dirty="0" smtClean="0"/>
              <a:t>Since </a:t>
            </a:r>
            <a:r>
              <a:rPr lang="en-US" sz="2400" dirty="0"/>
              <a:t>the metric for these two paths to 172.12.23.0 /27 is exactly the same (2172416), both paths are put into the EIGRP route table and the load to that network is balanced over the two paths.</a:t>
            </a:r>
            <a:endParaRPr lang="ar-EG" sz="2400" dirty="0"/>
          </a:p>
        </p:txBody>
      </p:sp>
    </p:spTree>
    <p:extLst>
      <p:ext uri="{BB962C8B-B14F-4D97-AF65-F5344CB8AC3E}">
        <p14:creationId xmlns:p14="http://schemas.microsoft.com/office/powerpoint/2010/main" val="42947300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795725" y="284637"/>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11" name="Picture 2" descr="R1's EIGRP Topology Tab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8097" y="1658113"/>
            <a:ext cx="7401100" cy="3889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5253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7" name="Rectangle 6"/>
          <p:cNvSpPr/>
          <p:nvPr/>
        </p:nvSpPr>
        <p:spPr>
          <a:xfrm>
            <a:off x="881418" y="1743158"/>
            <a:ext cx="11005782" cy="3416320"/>
          </a:xfrm>
          <a:prstGeom prst="rect">
            <a:avLst/>
          </a:prstGeom>
        </p:spPr>
        <p:txBody>
          <a:bodyPr wrap="square">
            <a:spAutoFit/>
          </a:bodyPr>
          <a:lstStyle/>
          <a:p>
            <a:pPr marL="342900" indent="-342900">
              <a:buFont typeface="Wingdings" panose="05000000000000000000" pitchFamily="2" charset="2"/>
              <a:buChar char="q"/>
            </a:pPr>
            <a:r>
              <a:rPr lang="en-US" sz="2400" dirty="0"/>
              <a:t>Before we look at R1’s </a:t>
            </a:r>
            <a:r>
              <a:rPr lang="en-US" sz="2400" dirty="0">
                <a:solidFill>
                  <a:srgbClr val="FF0000"/>
                </a:solidFill>
              </a:rPr>
              <a:t>topology table,</a:t>
            </a:r>
            <a:r>
              <a:rPr lang="en-US" sz="2400" dirty="0"/>
              <a:t> a quick reminder</a:t>
            </a:r>
            <a:r>
              <a:rPr lang="en-US" sz="2400" dirty="0" smtClean="0"/>
              <a:t>:</a:t>
            </a:r>
          </a:p>
          <a:p>
            <a:r>
              <a:rPr lang="en-US" sz="2400" dirty="0"/>
              <a:t>  </a:t>
            </a:r>
          </a:p>
          <a:p>
            <a:pPr marL="342900" indent="-342900">
              <a:buFont typeface="Wingdings" panose="05000000000000000000" pitchFamily="2" charset="2"/>
              <a:buChar char="q"/>
            </a:pPr>
            <a:r>
              <a:rPr lang="en-US" sz="2400" dirty="0"/>
              <a:t>all routes in the EIGRP route table </a:t>
            </a:r>
            <a:r>
              <a:rPr lang="en-US" sz="2400" dirty="0">
                <a:solidFill>
                  <a:srgbClr val="0070C0"/>
                </a:solidFill>
              </a:rPr>
              <a:t>are successors, and you’ll find feasible successors and successors in the EIGRP topology table</a:t>
            </a:r>
            <a:r>
              <a:rPr lang="en-US" sz="2400" dirty="0" smtClean="0">
                <a:solidFill>
                  <a:srgbClr val="0070C0"/>
                </a:solidFill>
              </a:rPr>
              <a:t>.</a:t>
            </a:r>
          </a:p>
          <a:p>
            <a:endParaRPr lang="en-US" sz="2400" dirty="0" smtClean="0">
              <a:solidFill>
                <a:srgbClr val="0070C0"/>
              </a:solidFill>
            </a:endParaRPr>
          </a:p>
          <a:p>
            <a:pPr marL="342900" indent="-342900">
              <a:buFont typeface="Wingdings" panose="05000000000000000000" pitchFamily="2" charset="2"/>
              <a:buChar char="q"/>
            </a:pPr>
            <a:r>
              <a:rPr lang="en-US" sz="2400" dirty="0" smtClean="0"/>
              <a:t>When </a:t>
            </a:r>
            <a:r>
              <a:rPr lang="en-US" sz="2400" dirty="0"/>
              <a:t>equal-cost load balancing is in effect, you’ll see multiple successors for the same route in the topology table.   Here, we see two successors for 172.12.23.0/27, and both are in the EIGRP route table, since their metrics are exactly the same.</a:t>
            </a:r>
            <a:endParaRPr lang="ar-EG" sz="2400" dirty="0"/>
          </a:p>
          <a:p>
            <a:endParaRPr lang="en-US" sz="2400" dirty="0" smtClean="0">
              <a:solidFill>
                <a:srgbClr val="0070C0"/>
              </a:solidFill>
            </a:endParaRPr>
          </a:p>
        </p:txBody>
      </p:sp>
    </p:spTree>
    <p:extLst>
      <p:ext uri="{BB962C8B-B14F-4D97-AF65-F5344CB8AC3E}">
        <p14:creationId xmlns:p14="http://schemas.microsoft.com/office/powerpoint/2010/main" val="8199026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mc:AlternateContent xmlns:mc="http://schemas.openxmlformats.org/markup-compatibility/2006" xmlns:a14="http://schemas.microsoft.com/office/drawing/2010/main">
        <mc:Choice Requires="a14">
          <p:sp>
            <p:nvSpPr>
              <p:cNvPr id="11" name="Rectangle 10"/>
              <p:cNvSpPr/>
              <p:nvPr/>
            </p:nvSpPr>
            <p:spPr>
              <a:xfrm>
                <a:off x="1337235" y="1553568"/>
                <a:ext cx="11005782" cy="5262979"/>
              </a:xfrm>
              <a:prstGeom prst="rect">
                <a:avLst/>
              </a:prstGeom>
            </p:spPr>
            <p:txBody>
              <a:bodyPr wrap="square">
                <a:spAutoFit/>
              </a:bodyPr>
              <a:lstStyle/>
              <a:p>
                <a:pPr marL="342900" indent="-342900">
                  <a:buFont typeface="Wingdings" panose="05000000000000000000" pitchFamily="2" charset="2"/>
                  <a:buChar char="q"/>
                </a:pPr>
                <a:r>
                  <a:rPr lang="en-US" sz="2400" dirty="0" smtClean="0"/>
                  <a:t> the condition of equal cost load balance is </a:t>
                </a:r>
              </a:p>
              <a:p>
                <a14:m>
                  <m:oMath xmlns:m="http://schemas.openxmlformats.org/officeDocument/2006/math">
                    <m:sSub>
                      <m:sSubPr>
                        <m:ctrlPr>
                          <a:rPr lang="pt-BR" sz="2400" b="1" i="1">
                            <a:solidFill>
                              <a:srgbClr val="0070C0"/>
                            </a:solidFill>
                            <a:latin typeface="Cambria Math" panose="02040503050406030204" pitchFamily="18" charset="0"/>
                          </a:rPr>
                        </m:ctrlPr>
                      </m:sSubPr>
                      <m:e>
                        <m:r>
                          <a:rPr lang="en-US" sz="2400" b="1" i="1" smtClean="0">
                            <a:solidFill>
                              <a:srgbClr val="0070C0"/>
                            </a:solidFill>
                            <a:latin typeface="Cambria Math" panose="02040503050406030204" pitchFamily="18" charset="0"/>
                          </a:rPr>
                          <m:t>            </m:t>
                        </m:r>
                        <m:r>
                          <a:rPr lang="en-US" sz="2400" b="1" i="1" smtClean="0">
                            <a:solidFill>
                              <a:srgbClr val="0070C0"/>
                            </a:solidFill>
                            <a:latin typeface="Cambria Math" panose="02040503050406030204" pitchFamily="18" charset="0"/>
                          </a:rPr>
                          <m:t>𝑭𝑫</m:t>
                        </m:r>
                      </m:e>
                      <m:sub>
                        <m:r>
                          <a:rPr lang="en-US" sz="2400" b="1" i="1" smtClean="0">
                            <a:solidFill>
                              <a:srgbClr val="0070C0"/>
                            </a:solidFill>
                            <a:latin typeface="Cambria Math" panose="02040503050406030204" pitchFamily="18" charset="0"/>
                          </a:rPr>
                          <m:t>𝑳</m:t>
                        </m:r>
                        <m:r>
                          <a:rPr lang="en-US" sz="2400" b="1" i="1" smtClean="0">
                            <a:solidFill>
                              <a:srgbClr val="0070C0"/>
                            </a:solidFill>
                            <a:latin typeface="Cambria Math" panose="02040503050406030204" pitchFamily="18" charset="0"/>
                          </a:rPr>
                          <m:t>.</m:t>
                        </m:r>
                        <m:r>
                          <a:rPr lang="en-US" sz="2400" b="1" i="1" smtClean="0">
                            <a:solidFill>
                              <a:srgbClr val="0070C0"/>
                            </a:solidFill>
                            <a:latin typeface="Cambria Math" panose="02040503050406030204" pitchFamily="18" charset="0"/>
                          </a:rPr>
                          <m:t>𝑩</m:t>
                        </m:r>
                        <m:r>
                          <a:rPr lang="en-US" sz="2400" b="1" i="1">
                            <a:solidFill>
                              <a:srgbClr val="0070C0"/>
                            </a:solidFill>
                            <a:latin typeface="Cambria Math" panose="02040503050406030204" pitchFamily="18" charset="0"/>
                          </a:rPr>
                          <m:t> </m:t>
                        </m:r>
                      </m:sub>
                    </m:sSub>
                  </m:oMath>
                </a14:m>
                <a:r>
                  <a:rPr lang="en-US" sz="2400" dirty="0" smtClean="0"/>
                  <a:t>&lt;= Variance *  </a:t>
                </a:r>
                <a14:m>
                  <m:oMath xmlns:m="http://schemas.openxmlformats.org/officeDocument/2006/math">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𝑭𝑫</m:t>
                        </m:r>
                      </m:e>
                      <m:sub>
                        <m:r>
                          <a:rPr lang="en-US" sz="2400" b="1" i="1" smtClean="0">
                            <a:solidFill>
                              <a:srgbClr val="0070C0"/>
                            </a:solidFill>
                            <a:latin typeface="Cambria Math" panose="02040503050406030204" pitchFamily="18" charset="0"/>
                          </a:rPr>
                          <m:t>𝒔</m:t>
                        </m:r>
                        <m:r>
                          <a:rPr lang="en-US" sz="2400" b="1" i="1">
                            <a:solidFill>
                              <a:srgbClr val="0070C0"/>
                            </a:solidFill>
                            <a:latin typeface="Cambria Math" panose="02040503050406030204" pitchFamily="18" charset="0"/>
                          </a:rPr>
                          <m:t> </m:t>
                        </m:r>
                      </m:sub>
                    </m:sSub>
                  </m:oMath>
                </a14:m>
                <a:endParaRPr lang="en-US" sz="2400" dirty="0" smtClean="0"/>
              </a:p>
              <a:p>
                <a:endParaRPr lang="en-US" sz="2400" dirty="0" smtClean="0"/>
              </a:p>
              <a:p>
                <a:r>
                  <a:rPr lang="en-US" sz="2400" dirty="0"/>
                  <a:t> </a:t>
                </a:r>
                <a:r>
                  <a:rPr lang="en-US" sz="2400" dirty="0" smtClean="0"/>
                  <a:t>If  Variance =1      </a:t>
                </a:r>
                <a14:m>
                  <m:oMath xmlns:m="http://schemas.openxmlformats.org/officeDocument/2006/math">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            </m:t>
                        </m:r>
                        <m:r>
                          <a:rPr lang="en-US" sz="2400" b="1" i="1">
                            <a:solidFill>
                              <a:srgbClr val="0070C0"/>
                            </a:solidFill>
                            <a:latin typeface="Cambria Math" panose="02040503050406030204" pitchFamily="18" charset="0"/>
                          </a:rPr>
                          <m:t>𝑭𝑫</m:t>
                        </m:r>
                      </m:e>
                      <m:sub>
                        <m:r>
                          <a:rPr lang="en-US" sz="2400" b="1" i="1">
                            <a:solidFill>
                              <a:srgbClr val="0070C0"/>
                            </a:solidFill>
                            <a:latin typeface="Cambria Math" panose="02040503050406030204" pitchFamily="18" charset="0"/>
                          </a:rPr>
                          <m:t>𝑳</m:t>
                        </m:r>
                        <m:r>
                          <a:rPr lang="en-US" sz="2400" b="1" i="1">
                            <a:solidFill>
                              <a:srgbClr val="0070C0"/>
                            </a:solidFill>
                            <a:latin typeface="Cambria Math" panose="02040503050406030204" pitchFamily="18" charset="0"/>
                          </a:rPr>
                          <m:t>.</m:t>
                        </m:r>
                        <m:r>
                          <a:rPr lang="en-US" sz="2400" b="1" i="1">
                            <a:solidFill>
                              <a:srgbClr val="0070C0"/>
                            </a:solidFill>
                            <a:latin typeface="Cambria Math" panose="02040503050406030204" pitchFamily="18" charset="0"/>
                          </a:rPr>
                          <m:t>𝑩</m:t>
                        </m:r>
                        <m:r>
                          <a:rPr lang="en-US" sz="2400" b="1" i="1">
                            <a:solidFill>
                              <a:srgbClr val="0070C0"/>
                            </a:solidFill>
                            <a:latin typeface="Cambria Math" panose="02040503050406030204" pitchFamily="18" charset="0"/>
                          </a:rPr>
                          <m:t> </m:t>
                        </m:r>
                      </m:sub>
                    </m:sSub>
                  </m:oMath>
                </a14:m>
                <a:r>
                  <a:rPr lang="en-US" sz="2400" dirty="0" smtClean="0"/>
                  <a:t>= </a:t>
                </a:r>
                <a14:m>
                  <m:oMath xmlns:m="http://schemas.openxmlformats.org/officeDocument/2006/math">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𝑭𝑫</m:t>
                        </m:r>
                      </m:e>
                      <m:sub>
                        <m:r>
                          <a:rPr lang="en-US" sz="2400" b="1" i="1">
                            <a:solidFill>
                              <a:srgbClr val="0070C0"/>
                            </a:solidFill>
                            <a:latin typeface="Cambria Math" panose="02040503050406030204" pitchFamily="18" charset="0"/>
                          </a:rPr>
                          <m:t>𝒔</m:t>
                        </m:r>
                        <m:r>
                          <a:rPr lang="en-US" sz="2400" b="1" i="1">
                            <a:solidFill>
                              <a:srgbClr val="0070C0"/>
                            </a:solidFill>
                            <a:latin typeface="Cambria Math" panose="02040503050406030204" pitchFamily="18" charset="0"/>
                          </a:rPr>
                          <m:t> </m:t>
                        </m:r>
                      </m:sub>
                    </m:sSub>
                  </m:oMath>
                </a14:m>
                <a:endParaRPr lang="en-US" sz="2400" dirty="0" smtClean="0">
                  <a:solidFill>
                    <a:srgbClr val="0070C0"/>
                  </a:solidFill>
                </a:endParaRPr>
              </a:p>
              <a:p>
                <a:pPr marL="342900" indent="-342900">
                  <a:buFont typeface="Wingdings" panose="05000000000000000000" pitchFamily="2" charset="2"/>
                  <a:buChar char="q"/>
                </a:pPr>
                <a:r>
                  <a:rPr lang="en-US" sz="2400" dirty="0" smtClean="0"/>
                  <a:t>Default value for variance is 1 so , by default  EIGRP make an equal cost load </a:t>
                </a:r>
              </a:p>
              <a:p>
                <a:r>
                  <a:rPr lang="en-US" sz="2400" dirty="0" smtClean="0"/>
                  <a:t>balance between 4 routes.</a:t>
                </a:r>
              </a:p>
              <a:p>
                <a:endParaRPr lang="en-US" sz="2400" dirty="0" smtClean="0"/>
              </a:p>
              <a:p>
                <a:pPr marL="342900" indent="-342900">
                  <a:buFont typeface="Wingdings" panose="05000000000000000000" pitchFamily="2" charset="2"/>
                  <a:buChar char="q"/>
                </a:pPr>
                <a:r>
                  <a:rPr lang="en-US" sz="2400" b="1" dirty="0">
                    <a:solidFill>
                      <a:srgbClr val="FF0000"/>
                    </a:solidFill>
                  </a:rPr>
                  <a:t>2.UN equal cost load </a:t>
                </a:r>
                <a:r>
                  <a:rPr lang="en-US" sz="2400" b="1" dirty="0" smtClean="0">
                    <a:solidFill>
                      <a:srgbClr val="FF0000"/>
                    </a:solidFill>
                  </a:rPr>
                  <a:t>balance</a:t>
                </a:r>
              </a:p>
              <a:p>
                <a:pPr marL="342900" indent="-342900">
                  <a:buFont typeface="Wingdings" panose="05000000000000000000" pitchFamily="2" charset="2"/>
                  <a:buChar char="q"/>
                </a:pPr>
                <a:r>
                  <a:rPr lang="en-US" sz="2400" dirty="0" smtClean="0"/>
                  <a:t>Use Variance &gt;1                       </a:t>
                </a:r>
              </a:p>
              <a:p>
                <a:pPr marL="342900" indent="-342900">
                  <a:buFont typeface="Wingdings" panose="05000000000000000000" pitchFamily="2" charset="2"/>
                  <a:buChar char="q"/>
                </a:pPr>
                <a:r>
                  <a:rPr lang="en-US" sz="2400" dirty="0" smtClean="0"/>
                  <a:t>if </a:t>
                </a:r>
                <a:r>
                  <a:rPr lang="en-US" sz="2400" dirty="0"/>
                  <a:t>Variance </a:t>
                </a:r>
                <a:r>
                  <a:rPr lang="en-US" sz="2400" dirty="0" smtClean="0"/>
                  <a:t>=2  this means the cost of load balancing route must be  less or equal the twice of feasible of successor</a:t>
                </a:r>
              </a:p>
              <a:p>
                <a:r>
                  <a:rPr lang="en-US" sz="2400" dirty="0" smtClean="0"/>
                  <a:t> </a:t>
                </a:r>
                <a:endParaRPr lang="en-US" sz="2400" dirty="0" smtClean="0">
                  <a:solidFill>
                    <a:srgbClr val="FF0000"/>
                  </a:solidFill>
                </a:endParaRPr>
              </a:p>
              <a:p>
                <a:pPr marL="342900" indent="-342900">
                  <a:buFont typeface="Wingdings" panose="05000000000000000000" pitchFamily="2" charset="2"/>
                  <a:buChar char="q"/>
                </a:pPr>
                <a:endParaRPr lang="en-US" sz="2400" dirty="0" smtClean="0"/>
              </a:p>
              <a:p>
                <a:endParaRPr lang="en-US" sz="2400" dirty="0" smtClean="0">
                  <a:solidFill>
                    <a:srgbClr val="0070C0"/>
                  </a:solidFill>
                </a:endParaRPr>
              </a:p>
            </p:txBody>
          </p:sp>
        </mc:Choice>
        <mc:Fallback xmlns="">
          <p:sp>
            <p:nvSpPr>
              <p:cNvPr id="11" name="Rectangle 10"/>
              <p:cNvSpPr>
                <a:spLocks noRot="1" noChangeAspect="1" noMove="1" noResize="1" noEditPoints="1" noAdjustHandles="1" noChangeArrowheads="1" noChangeShapeType="1" noTextEdit="1"/>
              </p:cNvSpPr>
              <p:nvPr/>
            </p:nvSpPr>
            <p:spPr>
              <a:xfrm>
                <a:off x="1337235" y="1553568"/>
                <a:ext cx="11005782" cy="5262979"/>
              </a:xfrm>
              <a:prstGeom prst="rect">
                <a:avLst/>
              </a:prstGeom>
              <a:blipFill rotWithShape="0">
                <a:blip r:embed="rId6"/>
                <a:stretch>
                  <a:fillRect l="-831" t="-927" r="-443"/>
                </a:stretch>
              </a:blipFill>
            </p:spPr>
            <p:txBody>
              <a:bodyPr/>
              <a:lstStyle/>
              <a:p>
                <a:r>
                  <a:rPr lang="ar-EG">
                    <a:noFill/>
                  </a:rPr>
                  <a:t> </a:t>
                </a:r>
              </a:p>
            </p:txBody>
          </p:sp>
        </mc:Fallback>
      </mc:AlternateContent>
    </p:spTree>
    <p:extLst>
      <p:ext uri="{BB962C8B-B14F-4D97-AF65-F5344CB8AC3E}">
        <p14:creationId xmlns:p14="http://schemas.microsoft.com/office/powerpoint/2010/main" val="362764860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mc:AlternateContent xmlns:mc="http://schemas.openxmlformats.org/markup-compatibility/2006">
        <mc:Choice xmlns:a14="http://schemas.microsoft.com/office/drawing/2010/main" Requires="a14">
          <p:sp>
            <p:nvSpPr>
              <p:cNvPr id="7" name="Rectangle 6"/>
              <p:cNvSpPr/>
              <p:nvPr/>
            </p:nvSpPr>
            <p:spPr>
              <a:xfrm>
                <a:off x="374585" y="2411954"/>
                <a:ext cx="6155003" cy="3046988"/>
              </a:xfrm>
              <a:prstGeom prst="rect">
                <a:avLst/>
              </a:prstGeom>
            </p:spPr>
            <p:txBody>
              <a:bodyPr wrap="square">
                <a:spAutoFit/>
              </a:bodyPr>
              <a:lstStyle/>
              <a:p>
                <a:r>
                  <a:rPr lang="en-US" b="1" dirty="0" smtClean="0">
                    <a:solidFill>
                      <a:srgbClr val="0070C0"/>
                    </a:solidFill>
                  </a:rPr>
                  <a:t> </a:t>
                </a:r>
                <a14:m>
                  <m:oMath xmlns:m="http://schemas.openxmlformats.org/officeDocument/2006/math">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            </m:t>
                        </m:r>
                        <m:r>
                          <a:rPr lang="en-US" sz="2400" b="1" i="1">
                            <a:solidFill>
                              <a:srgbClr val="0070C0"/>
                            </a:solidFill>
                            <a:latin typeface="Cambria Math" panose="02040503050406030204" pitchFamily="18" charset="0"/>
                          </a:rPr>
                          <m:t>𝑭𝑫</m:t>
                        </m:r>
                      </m:e>
                      <m:sub>
                        <m:r>
                          <a:rPr lang="en-US" sz="2400" b="1" i="1">
                            <a:solidFill>
                              <a:srgbClr val="0070C0"/>
                            </a:solidFill>
                            <a:latin typeface="Cambria Math" panose="02040503050406030204" pitchFamily="18" charset="0"/>
                          </a:rPr>
                          <m:t>𝑳</m:t>
                        </m:r>
                        <m:r>
                          <a:rPr lang="en-US" sz="2400" b="1" i="1">
                            <a:solidFill>
                              <a:srgbClr val="0070C0"/>
                            </a:solidFill>
                            <a:latin typeface="Cambria Math" panose="02040503050406030204" pitchFamily="18" charset="0"/>
                          </a:rPr>
                          <m:t>.</m:t>
                        </m:r>
                        <m:r>
                          <a:rPr lang="en-US" sz="2400" b="1" i="1">
                            <a:solidFill>
                              <a:srgbClr val="0070C0"/>
                            </a:solidFill>
                            <a:latin typeface="Cambria Math" panose="02040503050406030204" pitchFamily="18" charset="0"/>
                          </a:rPr>
                          <m:t>𝑩</m:t>
                        </m:r>
                        <m:r>
                          <a:rPr lang="en-US" sz="2400" b="1" i="1">
                            <a:solidFill>
                              <a:srgbClr val="0070C0"/>
                            </a:solidFill>
                            <a:latin typeface="Cambria Math" panose="02040503050406030204" pitchFamily="18" charset="0"/>
                          </a:rPr>
                          <m:t> </m:t>
                        </m:r>
                      </m:sub>
                    </m:sSub>
                  </m:oMath>
                </a14:m>
                <a:r>
                  <a:rPr lang="en-US" sz="2400" dirty="0"/>
                  <a:t>&lt;= Variance *  </a:t>
                </a:r>
                <a14:m>
                  <m:oMath xmlns:m="http://schemas.openxmlformats.org/officeDocument/2006/math">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𝑭𝑫</m:t>
                        </m:r>
                      </m:e>
                      <m:sub>
                        <m:r>
                          <a:rPr lang="en-US" sz="2400" b="1" i="1">
                            <a:solidFill>
                              <a:srgbClr val="0070C0"/>
                            </a:solidFill>
                            <a:latin typeface="Cambria Math" panose="02040503050406030204" pitchFamily="18" charset="0"/>
                          </a:rPr>
                          <m:t>𝒔</m:t>
                        </m:r>
                        <m:r>
                          <a:rPr lang="en-US" sz="2400" b="1" i="1">
                            <a:solidFill>
                              <a:srgbClr val="0070C0"/>
                            </a:solidFill>
                            <a:latin typeface="Cambria Math" panose="02040503050406030204" pitchFamily="18" charset="0"/>
                          </a:rPr>
                          <m:t> </m:t>
                        </m:r>
                      </m:sub>
                    </m:sSub>
                  </m:oMath>
                </a14:m>
                <a:endParaRPr lang="en-US" sz="2400" dirty="0"/>
              </a:p>
              <a:p>
                <a:endParaRPr lang="en-US" sz="2400" dirty="0"/>
              </a:p>
              <a:p>
                <a:pPr marL="342900" indent="-342900">
                  <a:buFont typeface="Wingdings" panose="05000000000000000000" pitchFamily="2" charset="2"/>
                  <a:buChar char="q"/>
                </a:pPr>
                <a:r>
                  <a:rPr lang="en-US" sz="2400" dirty="0"/>
                  <a:t>And also only feasible successor routes can be used for  unequal cost load </a:t>
                </a:r>
                <a:r>
                  <a:rPr lang="en-US" sz="2400" dirty="0" smtClean="0"/>
                  <a:t>balance</a:t>
                </a:r>
              </a:p>
              <a:p>
                <a:endParaRPr lang="en-US" sz="2400" dirty="0" smtClean="0"/>
              </a:p>
              <a:p>
                <a:pPr marL="342900" indent="-342900">
                  <a:buFont typeface="Wingdings" panose="05000000000000000000" pitchFamily="2" charset="2"/>
                  <a:buChar char="q"/>
                </a:pPr>
                <a14:m>
                  <m:oMath xmlns:m="http://schemas.openxmlformats.org/officeDocument/2006/math">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            </m:t>
                        </m:r>
                        <m:r>
                          <a:rPr lang="en-US" sz="2400" b="1" i="1">
                            <a:solidFill>
                              <a:srgbClr val="0070C0"/>
                            </a:solidFill>
                            <a:latin typeface="Cambria Math" panose="02040503050406030204" pitchFamily="18" charset="0"/>
                          </a:rPr>
                          <m:t>𝑭𝑫</m:t>
                        </m:r>
                      </m:e>
                      <m:sub>
                        <m:r>
                          <a:rPr lang="en-US" sz="2400" b="1" i="1">
                            <a:solidFill>
                              <a:srgbClr val="0070C0"/>
                            </a:solidFill>
                            <a:latin typeface="Cambria Math" panose="02040503050406030204" pitchFamily="18" charset="0"/>
                          </a:rPr>
                          <m:t>𝑳</m:t>
                        </m:r>
                        <m:r>
                          <a:rPr lang="en-US" sz="2400" b="1" i="1">
                            <a:solidFill>
                              <a:srgbClr val="0070C0"/>
                            </a:solidFill>
                            <a:latin typeface="Cambria Math" panose="02040503050406030204" pitchFamily="18" charset="0"/>
                          </a:rPr>
                          <m:t>.</m:t>
                        </m:r>
                        <m:r>
                          <a:rPr lang="en-US" sz="2400" b="1" i="1">
                            <a:solidFill>
                              <a:srgbClr val="0070C0"/>
                            </a:solidFill>
                            <a:latin typeface="Cambria Math" panose="02040503050406030204" pitchFamily="18" charset="0"/>
                          </a:rPr>
                          <m:t>𝑩</m:t>
                        </m:r>
                        <m:r>
                          <a:rPr lang="en-US" sz="2400" b="1" i="1">
                            <a:solidFill>
                              <a:srgbClr val="0070C0"/>
                            </a:solidFill>
                            <a:latin typeface="Cambria Math" panose="02040503050406030204" pitchFamily="18" charset="0"/>
                          </a:rPr>
                          <m:t> </m:t>
                        </m:r>
                      </m:sub>
                    </m:sSub>
                    <m:r>
                      <a:rPr lang="en-US" sz="2400" b="1" i="1" smtClean="0">
                        <a:solidFill>
                          <a:srgbClr val="0070C0"/>
                        </a:solidFill>
                        <a:latin typeface="Cambria Math" panose="02040503050406030204" pitchFamily="18" charset="0"/>
                      </a:rPr>
                      <m:t> </m:t>
                    </m:r>
                    <m:r>
                      <a:rPr lang="en-US" sz="2400" b="0" i="1" smtClean="0">
                        <a:solidFill>
                          <a:srgbClr val="0070C0"/>
                        </a:solidFill>
                        <a:latin typeface="Cambria Math" panose="02040503050406030204" pitchFamily="18" charset="0"/>
                      </a:rPr>
                      <m:t>&gt;</m:t>
                    </m:r>
                    <m:r>
                      <a:rPr lang="en-US" sz="2400" b="1" i="1" smtClean="0">
                        <a:solidFill>
                          <a:srgbClr val="0070C0"/>
                        </a:solidFill>
                        <a:latin typeface="Cambria Math" panose="02040503050406030204" pitchFamily="18" charset="0"/>
                      </a:rPr>
                      <m:t>𝟐</m:t>
                    </m:r>
                    <m:r>
                      <a:rPr lang="en-US" sz="2400" b="1" i="1" smtClean="0">
                        <a:solidFill>
                          <a:srgbClr val="0070C0"/>
                        </a:solidFill>
                        <a:latin typeface="Cambria Math" panose="02040503050406030204" pitchFamily="18" charset="0"/>
                      </a:rPr>
                      <m:t>∗</m:t>
                    </m:r>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𝑭𝑫</m:t>
                        </m:r>
                      </m:e>
                      <m:sub>
                        <m:r>
                          <a:rPr lang="en-US" sz="2400" b="1" i="1">
                            <a:solidFill>
                              <a:srgbClr val="0070C0"/>
                            </a:solidFill>
                            <a:latin typeface="Cambria Math" panose="02040503050406030204" pitchFamily="18" charset="0"/>
                          </a:rPr>
                          <m:t>𝒔</m:t>
                        </m:r>
                        <m:r>
                          <a:rPr lang="en-US" sz="2400" b="1" i="1">
                            <a:solidFill>
                              <a:srgbClr val="0070C0"/>
                            </a:solidFill>
                            <a:latin typeface="Cambria Math" panose="02040503050406030204" pitchFamily="18" charset="0"/>
                          </a:rPr>
                          <m:t> </m:t>
                        </m:r>
                      </m:sub>
                    </m:sSub>
                  </m:oMath>
                </a14:m>
                <a:r>
                  <a:rPr lang="en-US" sz="2400" dirty="0" smtClean="0"/>
                  <a:t> </a:t>
                </a:r>
                <a:endParaRPr lang="en-US" sz="2400" dirty="0" smtClean="0"/>
              </a:p>
              <a:p>
                <a14:m>
                  <m:oMath xmlns:m="http://schemas.openxmlformats.org/officeDocument/2006/math">
                    <m:r>
                      <a:rPr lang="en-US" sz="2400" b="1" i="1" smtClean="0">
                        <a:solidFill>
                          <a:srgbClr val="0070C0"/>
                        </a:solidFill>
                        <a:latin typeface="Cambria Math" panose="02040503050406030204" pitchFamily="18" charset="0"/>
                      </a:rPr>
                      <m:t>                </m:t>
                    </m:r>
                    <m:r>
                      <a:rPr lang="en-US" sz="2400" b="1" i="1">
                        <a:solidFill>
                          <a:srgbClr val="0070C0"/>
                        </a:solidFill>
                        <a:latin typeface="Cambria Math" panose="02040503050406030204" pitchFamily="18" charset="0"/>
                      </a:rPr>
                      <m:t>𝟐</m:t>
                    </m:r>
                    <m:r>
                      <a:rPr lang="en-US" sz="2400" b="1" i="1">
                        <a:solidFill>
                          <a:srgbClr val="0070C0"/>
                        </a:solidFill>
                        <a:latin typeface="Cambria Math" panose="02040503050406030204" pitchFamily="18" charset="0"/>
                      </a:rPr>
                      <m:t>∗</m:t>
                    </m:r>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𝑭𝑫</m:t>
                        </m:r>
                      </m:e>
                      <m:sub>
                        <m:r>
                          <a:rPr lang="en-US" sz="2400" b="1" i="1">
                            <a:solidFill>
                              <a:srgbClr val="0070C0"/>
                            </a:solidFill>
                            <a:latin typeface="Cambria Math" panose="02040503050406030204" pitchFamily="18" charset="0"/>
                          </a:rPr>
                          <m:t>𝒔</m:t>
                        </m:r>
                        <m:r>
                          <a:rPr lang="en-US" sz="2400" b="1" i="1">
                            <a:solidFill>
                              <a:srgbClr val="0070C0"/>
                            </a:solidFill>
                            <a:latin typeface="Cambria Math" panose="02040503050406030204" pitchFamily="18" charset="0"/>
                          </a:rPr>
                          <m:t> </m:t>
                        </m:r>
                      </m:sub>
                    </m:sSub>
                  </m:oMath>
                </a14:m>
                <a:r>
                  <a:rPr lang="en-US" sz="2400" dirty="0" smtClean="0"/>
                  <a:t>&gt; </a:t>
                </a:r>
                <a14:m>
                  <m:oMath xmlns:m="http://schemas.openxmlformats.org/officeDocument/2006/math">
                    <m:sSub>
                      <m:sSubPr>
                        <m:ctrlPr>
                          <a:rPr lang="pt-BR"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            </m:t>
                        </m:r>
                        <m:r>
                          <a:rPr lang="en-US" sz="2400" b="1" i="1">
                            <a:solidFill>
                              <a:srgbClr val="0070C0"/>
                            </a:solidFill>
                            <a:latin typeface="Cambria Math" panose="02040503050406030204" pitchFamily="18" charset="0"/>
                          </a:rPr>
                          <m:t>𝑭𝑫</m:t>
                        </m:r>
                      </m:e>
                      <m:sub>
                        <m:r>
                          <a:rPr lang="en-US" sz="2400" b="1" i="1" smtClean="0">
                            <a:solidFill>
                              <a:srgbClr val="0070C0"/>
                            </a:solidFill>
                            <a:latin typeface="Cambria Math" panose="02040503050406030204" pitchFamily="18" charset="0"/>
                          </a:rPr>
                          <m:t>𝑭</m:t>
                        </m:r>
                        <m:r>
                          <a:rPr lang="en-US" sz="2400" b="1" i="1" smtClean="0">
                            <a:solidFill>
                              <a:srgbClr val="0070C0"/>
                            </a:solidFill>
                            <a:latin typeface="Cambria Math" panose="02040503050406030204" pitchFamily="18" charset="0"/>
                          </a:rPr>
                          <m:t>.</m:t>
                        </m:r>
                        <m:r>
                          <a:rPr lang="en-US" sz="2400" b="1" i="1" smtClean="0">
                            <a:solidFill>
                              <a:srgbClr val="0070C0"/>
                            </a:solidFill>
                            <a:latin typeface="Cambria Math" panose="02040503050406030204" pitchFamily="18" charset="0"/>
                          </a:rPr>
                          <m:t>𝑺</m:t>
                        </m:r>
                      </m:sub>
                    </m:sSub>
                  </m:oMath>
                </a14:m>
                <a:endParaRPr lang="en-US" sz="2400" dirty="0"/>
              </a:p>
              <a:p>
                <a:endParaRPr lang="ar-EG" sz="2400" dirty="0"/>
              </a:p>
            </p:txBody>
          </p:sp>
        </mc:Choice>
        <mc:Fallback>
          <p:sp>
            <p:nvSpPr>
              <p:cNvPr id="7" name="Rectangle 6"/>
              <p:cNvSpPr>
                <a:spLocks noRot="1" noChangeAspect="1" noMove="1" noResize="1" noEditPoints="1" noAdjustHandles="1" noChangeArrowheads="1" noChangeShapeType="1" noTextEdit="1"/>
              </p:cNvSpPr>
              <p:nvPr/>
            </p:nvSpPr>
            <p:spPr>
              <a:xfrm>
                <a:off x="374585" y="2411954"/>
                <a:ext cx="6155003" cy="3046988"/>
              </a:xfrm>
              <a:prstGeom prst="rect">
                <a:avLst/>
              </a:prstGeom>
              <a:blipFill rotWithShape="0">
                <a:blip r:embed="rId6"/>
                <a:stretch>
                  <a:fillRect l="-1287" t="-1603"/>
                </a:stretch>
              </a:blipFill>
            </p:spPr>
            <p:txBody>
              <a:bodyPr/>
              <a:lstStyle/>
              <a:p>
                <a:r>
                  <a:rPr lang="ar-EG">
                    <a:noFill/>
                  </a:rPr>
                  <a:t> </a:t>
                </a:r>
              </a:p>
            </p:txBody>
          </p:sp>
        </mc:Fallback>
      </mc:AlternateContent>
      <p:pic>
        <p:nvPicPr>
          <p:cNvPr id="17410" name="Picture 2" descr="Lab Topolog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26558" y="1316932"/>
            <a:ext cx="5160744" cy="4589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1591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20482" name="Picture 2" descr="R1 Routing Tab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4164" y="1630697"/>
            <a:ext cx="9561995" cy="200728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445654" y="3818288"/>
            <a:ext cx="9908146" cy="1200329"/>
          </a:xfrm>
          <a:prstGeom prst="rect">
            <a:avLst/>
          </a:prstGeom>
        </p:spPr>
        <p:txBody>
          <a:bodyPr wrap="square">
            <a:spAutoFit/>
          </a:bodyPr>
          <a:lstStyle/>
          <a:p>
            <a:pPr marL="342900" indent="-342900">
              <a:buFont typeface="Wingdings" panose="05000000000000000000" pitchFamily="2" charset="2"/>
              <a:buChar char="v"/>
            </a:pPr>
            <a:r>
              <a:rPr lang="en-US" sz="2400" dirty="0"/>
              <a:t>R1’s routing table shows EIGRP equal-cost load balancing in action.  The metrics for the two available paths to 172.12.23.0 /27 are exactly the same, so both paths are in the routing table.</a:t>
            </a:r>
            <a:endParaRPr lang="ar-EG" sz="2400" dirty="0"/>
          </a:p>
        </p:txBody>
      </p:sp>
    </p:spTree>
    <p:extLst>
      <p:ext uri="{BB962C8B-B14F-4D97-AF65-F5344CB8AC3E}">
        <p14:creationId xmlns:p14="http://schemas.microsoft.com/office/powerpoint/2010/main" val="287786957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7" name="Rectangle 6"/>
          <p:cNvSpPr/>
          <p:nvPr/>
        </p:nvSpPr>
        <p:spPr>
          <a:xfrm>
            <a:off x="332734" y="1960058"/>
            <a:ext cx="3968810" cy="3416320"/>
          </a:xfrm>
          <a:prstGeom prst="rect">
            <a:avLst/>
          </a:prstGeom>
        </p:spPr>
        <p:txBody>
          <a:bodyPr wrap="square">
            <a:spAutoFit/>
          </a:bodyPr>
          <a:lstStyle/>
          <a:p>
            <a:pPr marL="342900" indent="-342900">
              <a:buFont typeface="Wingdings" panose="05000000000000000000" pitchFamily="2" charset="2"/>
              <a:buChar char="v"/>
            </a:pPr>
            <a:r>
              <a:rPr lang="en-US" sz="2400" dirty="0">
                <a:solidFill>
                  <a:srgbClr val="FF0000"/>
                </a:solidFill>
              </a:rPr>
              <a:t>Checking R1’s EIGRP topology table</a:t>
            </a:r>
            <a:r>
              <a:rPr lang="en-US" sz="2400" dirty="0"/>
              <a:t>, </a:t>
            </a:r>
            <a:endParaRPr lang="en-US" sz="2400" dirty="0" smtClean="0"/>
          </a:p>
          <a:p>
            <a:pPr marL="342900" indent="-342900">
              <a:buFont typeface="Wingdings" panose="05000000000000000000" pitchFamily="2" charset="2"/>
              <a:buChar char="v"/>
            </a:pPr>
            <a:r>
              <a:rPr lang="en-US" sz="2400" dirty="0" smtClean="0"/>
              <a:t>we </a:t>
            </a:r>
            <a:r>
              <a:rPr lang="en-US" sz="2400" dirty="0"/>
              <a:t>note there are two entries for both </a:t>
            </a:r>
            <a:r>
              <a:rPr lang="en-US" sz="2400" dirty="0">
                <a:solidFill>
                  <a:srgbClr val="0070C0"/>
                </a:solidFill>
              </a:rPr>
              <a:t>2.2.2.0 /24 and 3.3.3.0 /24</a:t>
            </a:r>
            <a:r>
              <a:rPr lang="en-US" sz="2400" dirty="0"/>
              <a:t>.  Each route has </a:t>
            </a:r>
            <a:r>
              <a:rPr lang="en-US" sz="2400" dirty="0">
                <a:solidFill>
                  <a:srgbClr val="FF0000"/>
                </a:solidFill>
              </a:rPr>
              <a:t>one successor </a:t>
            </a:r>
            <a:r>
              <a:rPr lang="en-US" sz="2400" dirty="0"/>
              <a:t>and one </a:t>
            </a:r>
            <a:r>
              <a:rPr lang="en-US" sz="2400" dirty="0">
                <a:solidFill>
                  <a:srgbClr val="FF0000"/>
                </a:solidFill>
              </a:rPr>
              <a:t>feasible successor.</a:t>
            </a:r>
          </a:p>
          <a:p>
            <a:r>
              <a:rPr lang="en-US" sz="2400" dirty="0"/>
              <a:t/>
            </a:r>
            <a:br>
              <a:rPr lang="en-US" sz="2400" dirty="0"/>
            </a:br>
            <a:endParaRPr lang="ar-EG" sz="2400" dirty="0"/>
          </a:p>
        </p:txBody>
      </p:sp>
      <p:pic>
        <p:nvPicPr>
          <p:cNvPr id="21506" name="Picture 2" descr="One Successor, One Feasible Successo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9056" y="1660116"/>
            <a:ext cx="7631536" cy="3980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609230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7" name="Rectangle 6"/>
          <p:cNvSpPr/>
          <p:nvPr/>
        </p:nvSpPr>
        <p:spPr>
          <a:xfrm>
            <a:off x="1295901" y="1661986"/>
            <a:ext cx="10629935" cy="3785652"/>
          </a:xfrm>
          <a:prstGeom prst="rect">
            <a:avLst/>
          </a:prstGeom>
        </p:spPr>
        <p:txBody>
          <a:bodyPr wrap="square">
            <a:spAutoFit/>
          </a:bodyPr>
          <a:lstStyle/>
          <a:p>
            <a:pPr marL="342900" indent="-342900">
              <a:buFont typeface="Wingdings" panose="05000000000000000000" pitchFamily="2" charset="2"/>
              <a:buChar char="q"/>
            </a:pPr>
            <a:r>
              <a:rPr lang="en-US" sz="2400" dirty="0"/>
              <a:t>Our routing would be more efficient if we balanced the load from R1 to 2.2.2.0 /24 over those two available paths</a:t>
            </a:r>
            <a:r>
              <a:rPr lang="en-US" sz="2400" dirty="0" smtClean="0"/>
              <a:t>.</a:t>
            </a:r>
          </a:p>
          <a:p>
            <a:r>
              <a:rPr lang="en-US" sz="2400" dirty="0"/>
              <a:t>  </a:t>
            </a:r>
            <a:endParaRPr lang="en-US" sz="2400" dirty="0" smtClean="0"/>
          </a:p>
          <a:p>
            <a:pPr marL="342900" indent="-342900">
              <a:buFont typeface="Wingdings" panose="05000000000000000000" pitchFamily="2" charset="2"/>
              <a:buChar char="q"/>
            </a:pPr>
            <a:r>
              <a:rPr lang="en-US" sz="2400" dirty="0" smtClean="0"/>
              <a:t>The </a:t>
            </a:r>
            <a:r>
              <a:rPr lang="en-US" sz="2400" dirty="0"/>
              <a:t>metrics of those two paths are so close (2297856 and 2300416)  that it doesn’t make sense to leave one idle while letting the other path handle the full load for traffic heading for 2.2.2.0 /24</a:t>
            </a:r>
            <a:r>
              <a:rPr lang="en-US" sz="2400" dirty="0" smtClean="0"/>
              <a:t>.</a:t>
            </a:r>
          </a:p>
          <a:p>
            <a:endParaRPr lang="en-US" sz="2400" dirty="0"/>
          </a:p>
          <a:p>
            <a:pPr marL="342900" indent="-342900">
              <a:buFont typeface="Wingdings" panose="05000000000000000000" pitchFamily="2" charset="2"/>
              <a:buChar char="q"/>
            </a:pPr>
            <a:r>
              <a:rPr lang="en-US" sz="2400" dirty="0"/>
              <a:t>That’s where EIGRP unequal-cost load balancing comes in.   EIGRP runs equal-cost load balancing by default, but unequal-cost balancing requires a little configuration,</a:t>
            </a:r>
          </a:p>
        </p:txBody>
      </p:sp>
    </p:spTree>
    <p:extLst>
      <p:ext uri="{BB962C8B-B14F-4D97-AF65-F5344CB8AC3E}">
        <p14:creationId xmlns:p14="http://schemas.microsoft.com/office/powerpoint/2010/main" val="6343834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9" name="Rectangle 8"/>
          <p:cNvSpPr/>
          <p:nvPr/>
        </p:nvSpPr>
        <p:spPr>
          <a:xfrm>
            <a:off x="798591" y="1690688"/>
            <a:ext cx="9418749" cy="2677656"/>
          </a:xfrm>
          <a:prstGeom prst="rect">
            <a:avLst/>
          </a:prstGeom>
        </p:spPr>
        <p:txBody>
          <a:bodyPr wrap="square">
            <a:spAutoFit/>
          </a:bodyPr>
          <a:lstStyle/>
          <a:p>
            <a:pPr marL="342900" indent="-342900">
              <a:buFont typeface="Wingdings" panose="05000000000000000000" pitchFamily="2" charset="2"/>
              <a:buChar char="q"/>
            </a:pPr>
            <a:r>
              <a:rPr lang="en-US" sz="2400" dirty="0"/>
              <a:t>E</a:t>
            </a:r>
            <a:r>
              <a:rPr lang="en-US" sz="2400" dirty="0" smtClean="0"/>
              <a:t>nables </a:t>
            </a:r>
            <a:r>
              <a:rPr lang="en-US" sz="2400" dirty="0"/>
              <a:t>unequal-cost load balancing in EIGRP.   The variance command is a multiplier and has a default value of 1.  Using variance is a two-step process:</a:t>
            </a:r>
          </a:p>
          <a:p>
            <a:pPr>
              <a:buFont typeface="+mj-lt"/>
              <a:buAutoNum type="arabicPeriod"/>
            </a:pPr>
            <a:r>
              <a:rPr lang="en-US" sz="2400" dirty="0">
                <a:solidFill>
                  <a:srgbClr val="FF0000"/>
                </a:solidFill>
              </a:rPr>
              <a:t>The router will multiple the Feasible Distance of the route by the variance value.</a:t>
            </a:r>
          </a:p>
          <a:p>
            <a:pPr>
              <a:buFont typeface="+mj-lt"/>
              <a:buAutoNum type="arabicPeriod"/>
            </a:pPr>
            <a:r>
              <a:rPr lang="en-US" sz="2400" dirty="0">
                <a:solidFill>
                  <a:srgbClr val="FF0000"/>
                </a:solidFill>
              </a:rPr>
              <a:t>Any feasible successor with a metric less than that new value will be entered into the routing table</a:t>
            </a:r>
            <a:r>
              <a:rPr lang="en-US" sz="2400" dirty="0" smtClean="0">
                <a:solidFill>
                  <a:srgbClr val="FF0000"/>
                </a:solidFill>
              </a:rPr>
              <a:t>.</a:t>
            </a:r>
            <a:endParaRPr lang="en-US" sz="2400" dirty="0"/>
          </a:p>
        </p:txBody>
      </p:sp>
      <p:pic>
        <p:nvPicPr>
          <p:cNvPr id="22533" name="Picture 5" descr="R1 EIGRP Topology Table Entri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76510" y="4398209"/>
            <a:ext cx="10319385" cy="1110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9060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sp>
        <p:nvSpPr>
          <p:cNvPr id="7" name="Rectangle 6"/>
          <p:cNvSpPr/>
          <p:nvPr/>
        </p:nvSpPr>
        <p:spPr>
          <a:xfrm>
            <a:off x="492295" y="3088127"/>
            <a:ext cx="10204361" cy="2308324"/>
          </a:xfrm>
          <a:prstGeom prst="rect">
            <a:avLst/>
          </a:prstGeom>
        </p:spPr>
        <p:txBody>
          <a:bodyPr wrap="square">
            <a:spAutoFit/>
          </a:bodyPr>
          <a:lstStyle/>
          <a:p>
            <a:pPr marL="342900" indent="-342900">
              <a:buFont typeface="Wingdings" panose="05000000000000000000" pitchFamily="2" charset="2"/>
              <a:buChar char="q"/>
            </a:pPr>
            <a:r>
              <a:rPr lang="en-US" sz="2400" dirty="0"/>
              <a:t>The successor has a metric of</a:t>
            </a:r>
            <a:r>
              <a:rPr lang="en-US" sz="2400" dirty="0">
                <a:solidFill>
                  <a:srgbClr val="FF0000"/>
                </a:solidFill>
              </a:rPr>
              <a:t> 2297856.  By setting the EIGRP variance to 2 on R1, any route to 2.2.2.0 /24 with a metric of less than 4595712 (2 x 2297856) will be entered into the EIGRP routing table and will participate in unequal-cost load sharing.   </a:t>
            </a:r>
            <a:endParaRPr lang="en-US" sz="2400" dirty="0" smtClean="0">
              <a:solidFill>
                <a:srgbClr val="FF0000"/>
              </a:solidFill>
            </a:endParaRPr>
          </a:p>
          <a:p>
            <a:pPr marL="342900" indent="-342900">
              <a:buFont typeface="Wingdings" panose="05000000000000000000" pitchFamily="2" charset="2"/>
              <a:buChar char="q"/>
            </a:pPr>
            <a:r>
              <a:rPr lang="en-US" sz="2400" dirty="0"/>
              <a:t>The only feasible successor to that route has a metric of 2300416, so it certainly qualifies!  Let’s run variance 2 on R1</a:t>
            </a:r>
            <a:r>
              <a:rPr lang="en-US" sz="2400" dirty="0">
                <a:solidFill>
                  <a:srgbClr val="FF0000"/>
                </a:solidFill>
              </a:rPr>
              <a:t>.</a:t>
            </a:r>
            <a:endParaRPr lang="ar-EG" sz="2400" dirty="0">
              <a:solidFill>
                <a:srgbClr val="FF0000"/>
              </a:solidFill>
            </a:endParaRPr>
          </a:p>
        </p:txBody>
      </p:sp>
      <p:pic>
        <p:nvPicPr>
          <p:cNvPr id="23554" name="Picture 2" descr="Using The Variance Comman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31963" y="1468758"/>
            <a:ext cx="6528073" cy="1619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0037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24578" name="Picture 2" descr="Feasible Successor Now In Routing Tab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64365" y="1372479"/>
            <a:ext cx="7684832" cy="169581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838200" y="2976205"/>
            <a:ext cx="9864219" cy="2677656"/>
          </a:xfrm>
          <a:prstGeom prst="rect">
            <a:avLst/>
          </a:prstGeom>
        </p:spPr>
        <p:txBody>
          <a:bodyPr wrap="square">
            <a:spAutoFit/>
          </a:bodyPr>
          <a:lstStyle/>
          <a:p>
            <a:pPr marL="342900" indent="-342900">
              <a:buFont typeface="Wingdings" panose="05000000000000000000" pitchFamily="2" charset="2"/>
              <a:buChar char="v"/>
            </a:pPr>
            <a:r>
              <a:rPr lang="en-US" sz="2400" dirty="0"/>
              <a:t>The feasible successor and successor are also showing up for R3’s loopback network.  This illustrates a very important point regarding variance, and you </a:t>
            </a:r>
            <a:r>
              <a:rPr lang="en-US" sz="2400" dirty="0" smtClean="0"/>
              <a:t>got to </a:t>
            </a:r>
            <a:r>
              <a:rPr lang="en-US" sz="2400" dirty="0"/>
              <a:t>watch out for it – it’s an all-or-nothing command</a:t>
            </a:r>
            <a:r>
              <a:rPr lang="en-US" sz="2400" dirty="0" smtClean="0"/>
              <a:t>.</a:t>
            </a:r>
          </a:p>
          <a:p>
            <a:r>
              <a:rPr lang="en-US" sz="2400" dirty="0"/>
              <a:t>  </a:t>
            </a:r>
            <a:endParaRPr lang="en-US" sz="2400" dirty="0" smtClean="0"/>
          </a:p>
          <a:p>
            <a:pPr marL="342900" indent="-342900">
              <a:buFont typeface="Wingdings" panose="05000000000000000000" pitchFamily="2" charset="2"/>
              <a:buChar char="v"/>
            </a:pPr>
            <a:r>
              <a:rPr lang="en-US" sz="2400" dirty="0" smtClean="0"/>
              <a:t>When </a:t>
            </a:r>
            <a:r>
              <a:rPr lang="en-US" sz="2400" dirty="0"/>
              <a:t>you change variance, you’re changing it for your router’s entire EIGRP configuration.   (That’s one of the important variance tips I mentioned at the top of the page.  The second one’s coming up.)</a:t>
            </a:r>
            <a:endParaRPr lang="ar-EG" sz="2400" dirty="0"/>
          </a:p>
        </p:txBody>
      </p:sp>
    </p:spTree>
    <p:extLst>
      <p:ext uri="{BB962C8B-B14F-4D97-AF65-F5344CB8AC3E}">
        <p14:creationId xmlns:p14="http://schemas.microsoft.com/office/powerpoint/2010/main" val="223331528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EIGRP (Enhanced Interior Gateway Routing Protocol)</a:t>
            </a:r>
            <a:endParaRPr lang="en-US" sz="2600" b="1" dirty="0">
              <a:solidFill>
                <a:srgbClr val="FFC000"/>
              </a:solidFill>
            </a:endParaRPr>
          </a:p>
        </p:txBody>
      </p:sp>
      <p:pic>
        <p:nvPicPr>
          <p:cNvPr id="25602" name="Picture 2" descr="show ip protocol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42142" y="1484401"/>
            <a:ext cx="5262455" cy="4310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70693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6097</TotalTime>
  <Words>1628</Words>
  <Application>Microsoft Office PowerPoint</Application>
  <PresentationFormat>Widescreen</PresentationFormat>
  <Paragraphs>316</Paragraphs>
  <Slides>41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Cambria Math</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281</cp:revision>
  <dcterms:created xsi:type="dcterms:W3CDTF">2021-08-03T13:03:26Z</dcterms:created>
  <dcterms:modified xsi:type="dcterms:W3CDTF">2022-05-15T00:21:05Z</dcterms:modified>
</cp:coreProperties>
</file>