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7"/>
  </p:notesMasterIdLst>
  <p:sldIdLst>
    <p:sldId id="480" r:id="rId5"/>
    <p:sldId id="303" r:id="rId6"/>
    <p:sldId id="271" r:id="rId7"/>
    <p:sldId id="532" r:id="rId8"/>
    <p:sldId id="533" r:id="rId9"/>
    <p:sldId id="534" r:id="rId10"/>
    <p:sldId id="535" r:id="rId11"/>
    <p:sldId id="519" r:id="rId12"/>
    <p:sldId id="276" r:id="rId13"/>
    <p:sldId id="536" r:id="rId14"/>
    <p:sldId id="537" r:id="rId15"/>
    <p:sldId id="538" r:id="rId16"/>
    <p:sldId id="539" r:id="rId17"/>
    <p:sldId id="540" r:id="rId18"/>
    <p:sldId id="541" r:id="rId19"/>
    <p:sldId id="542" r:id="rId20"/>
    <p:sldId id="543" r:id="rId21"/>
    <p:sldId id="544" r:id="rId22"/>
    <p:sldId id="546" r:id="rId23"/>
    <p:sldId id="547" r:id="rId24"/>
    <p:sldId id="545"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36"/>
            <p14:sldId id="537"/>
            <p14:sldId id="538"/>
            <p14:sldId id="539"/>
            <p14:sldId id="540"/>
            <p14:sldId id="541"/>
            <p14:sldId id="542"/>
            <p14:sldId id="543"/>
            <p14:sldId id="544"/>
            <p14:sldId id="546"/>
            <p14:sldId id="547"/>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46DF27-5140-6674-40CE-486BA8255AD2}" v="2" dt="2025-05-28T09:17:53.7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93738" autoAdjust="0"/>
  </p:normalViewPr>
  <p:slideViewPr>
    <p:cSldViewPr snapToGrid="0">
      <p:cViewPr varScale="1">
        <p:scale>
          <a:sx n="77" d="100"/>
          <a:sy n="77" d="100"/>
        </p:scale>
        <p:origin x="106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650483"/>
            <a:ext cx="5216525" cy="338554"/>
          </a:xfrm>
          <a:prstGeom prst="rect">
            <a:avLst/>
          </a:prstGeom>
          <a:noFill/>
        </p:spPr>
        <p:txBody>
          <a:bodyPr wrap="square" rtlCol="0">
            <a:spAutoFit/>
          </a:bodyPr>
          <a:lstStyle/>
          <a:p>
            <a:r>
              <a:rPr lang="en-US" sz="1600" dirty="0">
                <a:latin typeface="Alexandria" charset="0"/>
                <a:cs typeface="Alexandria" charset="0"/>
              </a:rPr>
              <a:t>Prepared by Dr. Ashraf </a:t>
            </a:r>
            <a:r>
              <a:rPr lang="en-US" sz="1600" dirty="0" err="1">
                <a:latin typeface="Alexandria" charset="0"/>
                <a:cs typeface="Alexandria" charset="0"/>
              </a:rPr>
              <a:t>Alrai</a:t>
            </a:r>
            <a:endParaRPr lang="en-US" sz="1600" dirty="0">
              <a:latin typeface="Alexandria" charset="0"/>
              <a:cs typeface="Alexandria" charset="0"/>
            </a:endParaRPr>
          </a:p>
        </p:txBody>
      </p:sp>
      <p:sp>
        <p:nvSpPr>
          <p:cNvPr id="31" name="TextBox 30"/>
          <p:cNvSpPr txBox="1"/>
          <p:nvPr/>
        </p:nvSpPr>
        <p:spPr>
          <a:xfrm>
            <a:off x="1054669" y="2769367"/>
            <a:ext cx="1507913"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Lecture 0</a:t>
            </a:r>
          </a:p>
        </p:txBody>
      </p:sp>
      <p:sp>
        <p:nvSpPr>
          <p:cNvPr id="46" name="TextBox 45"/>
          <p:cNvSpPr txBox="1"/>
          <p:nvPr/>
        </p:nvSpPr>
        <p:spPr>
          <a:xfrm>
            <a:off x="329269" y="5104240"/>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97795" y="3295615"/>
            <a:ext cx="1507913"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2" name="TextBox 11"/>
          <p:cNvSpPr txBox="1"/>
          <p:nvPr/>
        </p:nvSpPr>
        <p:spPr>
          <a:xfrm>
            <a:off x="459185" y="6187539"/>
            <a:ext cx="4886463" cy="338554"/>
          </a:xfrm>
          <a:prstGeom prst="rect">
            <a:avLst/>
          </a:prstGeom>
          <a:noFill/>
        </p:spPr>
        <p:txBody>
          <a:bodyPr wrap="square" rtlCol="0">
            <a:spAutoFit/>
          </a:bodyPr>
          <a:lstStyle/>
          <a:p>
            <a:r>
              <a:rPr lang="en-US" sz="1600" b="1" dirty="0">
                <a:solidFill>
                  <a:srgbClr val="00B0F0"/>
                </a:solidFill>
                <a:latin typeface="Alexandria" charset="0"/>
                <a:cs typeface="Alexandria" charset="0"/>
              </a:rPr>
              <a:t>Dr. Ashraf </a:t>
            </a:r>
            <a:r>
              <a:rPr lang="en-US" sz="1600" b="1" dirty="0" err="1">
                <a:solidFill>
                  <a:srgbClr val="00B0F0"/>
                </a:solidFill>
                <a:latin typeface="Alexandria" charset="0"/>
                <a:cs typeface="Alexandria" charset="0"/>
              </a:rPr>
              <a:t>Alrai</a:t>
            </a:r>
            <a:endParaRPr lang="en-US" sz="1600" b="1" dirty="0">
              <a:solidFill>
                <a:srgbClr val="00B0F0"/>
              </a:solidFill>
              <a:latin typeface="Alexandria" charset="0"/>
              <a:cs typeface="Alexandria" charset="0"/>
            </a:endParaRPr>
          </a:p>
        </p:txBody>
      </p:sp>
      <p:sp>
        <p:nvSpPr>
          <p:cNvPr id="13" name="TextBox 12"/>
          <p:cNvSpPr txBox="1"/>
          <p:nvPr/>
        </p:nvSpPr>
        <p:spPr>
          <a:xfrm>
            <a:off x="459185" y="5830966"/>
            <a:ext cx="4886463" cy="338554"/>
          </a:xfrm>
          <a:prstGeom prst="rect">
            <a:avLst/>
          </a:prstGeom>
          <a:noFill/>
        </p:spPr>
        <p:txBody>
          <a:bodyPr wrap="square" rtlCol="0">
            <a:spAutoFit/>
          </a:bodyPr>
          <a:lstStyle/>
          <a:p>
            <a:r>
              <a:rPr lang="en-US" sz="16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424049" y="4940748"/>
            <a:ext cx="1904304" cy="584775"/>
          </a:xfrm>
          <a:prstGeom prst="rect">
            <a:avLst/>
          </a:prstGeom>
          <a:noFill/>
        </p:spPr>
        <p:txBody>
          <a:bodyPr wrap="none" rtlCol="0">
            <a:spAutoFit/>
          </a:bodyPr>
          <a:lstStyle/>
          <a:p>
            <a:r>
              <a:rPr lang="en-GB" sz="1600" dirty="0">
                <a:solidFill>
                  <a:srgbClr val="111111"/>
                </a:solidFill>
                <a:effectLst/>
                <a:latin typeface="Segoe UI" panose="020B0502040204020203" pitchFamily="34" charset="0"/>
                <a:ea typeface="Times New Roman" panose="02020603050405020304" pitchFamily="18" charset="0"/>
              </a:rPr>
              <a:t>LAW637</a:t>
            </a:r>
            <a:endParaRPr lang="en-US" sz="1600" dirty="0">
              <a:latin typeface="Alexandria" charset="0"/>
              <a:cs typeface="Alexandria" charset="0"/>
            </a:endParaRPr>
          </a:p>
          <a:p>
            <a:r>
              <a:rPr lang="en-US" sz="16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285180" y="1155869"/>
            <a:ext cx="3717132" cy="3183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862759" y="1274034"/>
            <a:ext cx="8438062" cy="3914898"/>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5860" y="4457143"/>
            <a:ext cx="4747323" cy="2318070"/>
          </a:xfrm>
          <a:prstGeom prst="rect">
            <a:avLst/>
          </a:prstGeom>
          <a:noFill/>
        </p:spPr>
        <p:txBody>
          <a:bodyPr wrap="square">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أصبح التقدم التقني اليوم جزءاً من حياتنا في كل المجالات ومن هنا أصبح ارتكاب الأفعال المجرمة يتم من خلال ارتكابها في الفضاء الرقمي والتقني والتكنولوجي ومن هنا جاءت مادة الإثبات الرقمي التي تستهدف دراسة عملية الإثبات في الجرائم المرتكبة من خلال أنظمة الذكاء الاصطناعي والأنظمة الرقمية والحوسبة السحابية وغيرها الكثير.</a:t>
            </a:r>
            <a:endParaRPr lang="en-US" sz="1400" kern="1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7440087" y="1307462"/>
            <a:ext cx="1824538"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مادة 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95410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a:p>
            <a:pPr algn="ct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المراجع المعتمدة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847204"/>
            <a:ext cx="8417320" cy="2031325"/>
          </a:xfrm>
          <a:prstGeom prst="rect">
            <a:avLst/>
          </a:prstGeom>
          <a:noFill/>
        </p:spPr>
        <p:txBody>
          <a:bodyPr wrap="square" rtlCol="0">
            <a:spAutoFit/>
          </a:bodyPr>
          <a:lstStyle/>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مدى مشروعية المراقبة الإلكترونية في الإثبات الجنائي، الدكتور لؤي عبدالله نوح، مركز الدراسات العربية، 2018</a:t>
            </a:r>
            <a:r>
              <a:rPr lang="en-US" sz="1400" dirty="0">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spcBef>
                <a:spcPts val="0"/>
              </a:spcBef>
              <a:spcAft>
                <a:spcPts val="0"/>
              </a:spcAft>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إجراءات التحري والتحقيق في جرائم الحاسوب والإنترنت، خالد عياد الحلبي، دار الثقافة للنشر والتوزيع، 2011.</a:t>
            </a:r>
            <a:endParaRPr lang="en-US" sz="1400" dirty="0">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indent="-342900" algn="just" rtl="1">
              <a:buFont typeface="Wingdings" panose="05000000000000000000" pitchFamily="2" charset="2"/>
              <a:buChar char="q"/>
            </a:pPr>
            <a:r>
              <a:rPr lang="ar-JO" sz="1400" dirty="0">
                <a:effectLst/>
                <a:latin typeface="Alexandria" pitchFamily="2" charset="-78"/>
                <a:ea typeface="Times New Roman" panose="02020603050405020304" pitchFamily="18" charset="0"/>
                <a:cs typeface="Alexandria" pitchFamily="2" charset="-78"/>
              </a:rPr>
              <a:t>التحري والاستدلال عن الجرائم عبر أنظمة الذكاء الاصطناعي، الدكتور أشرف الراعي، بحث محكم منشور – مجلة جامعة الزيتونة الأردنية، 2023.</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وصف المادة</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80782"/>
            <a:ext cx="8417320" cy="3287567"/>
          </a:xfrm>
          <a:prstGeom prst="rect">
            <a:avLst/>
          </a:prstGeom>
          <a:noFill/>
        </p:spPr>
        <p:txBody>
          <a:bodyPr wrap="square" spcCol="274320"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يهدف هذا المساق </a:t>
            </a:r>
            <a:r>
              <a:rPr lang="ar-AE" sz="1400" dirty="0">
                <a:effectLst/>
                <a:latin typeface="Alexandria" pitchFamily="2" charset="-78"/>
                <a:ea typeface="Times New Roman" panose="02020603050405020304" pitchFamily="18" charset="0"/>
                <a:cs typeface="Alexandria" pitchFamily="2" charset="-78"/>
              </a:rPr>
              <a:t>إلى التعريف بماهية الإثبات الرقمي ونظمه، ونظم الإثبات الجنائي الرقمي وتطورها، وبيان القواعد العامة في الإثبات الرقمي الجنائي، فضلاً عن استخدام الأنظمة الرقمية في عملية الإثبات الجنائي، ومبدأ اقتناع القاضي بالدليل الرقمي في الإثبات الجنائي، ومناقشة القواعد العامة في الإثبات الرقمي في المواد المدنية والجزائية واستخدام أنظمة الذكاء الاصطناعي كدليل رقمي، والإشكاليات القانونية لاستخدام أنظمة الذكاء الاصطناعي في التحري والاستدلال والتحقيق من قبل النيابة العامة في الجرائم ومرحلة المحاكمة واستخدام الأدلة الرقمية في الإثبات الجنائي وندب الخبراء وإنشاء محاكم متخصصة في قضايا الجرائم الإلكترونية ومدى مشروعية استخدام الأدلة الرقمية وضمانات استخدامها والآثار المترتبة على استخدام الدليل الرقمي في الإثبات والتطورات في الإثبات الرقمي مستقبلاً وأهمية تطوير التشريعات المتعلقة للأخذ بالأدلة الرقمية، فضلاً عن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636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049720"/>
            <a:ext cx="8417320" cy="2831031"/>
          </a:xfrm>
          <a:prstGeom prst="rect">
            <a:avLst/>
          </a:prstGeom>
          <a:noFill/>
        </p:spPr>
        <p:txBody>
          <a:bodyPr wrap="square" rtlCol="0">
            <a:spAutoFit/>
          </a:bodyPr>
          <a:lstStyle/>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يتوقع من الطالب بعد الانتهاء من دراسة هذا المساق أن يكون قادراً على تحقيق الأهداف التالية: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تطوير قدرات ومهارات واتجاهات الطلبة في التفكير من خلال التحليل والتركيب والاستقراء والاستنتاج والتطبيق والتقويم والنقد.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تشجيع الطلبة على تطوير مهاراته وقدراته واتجاهاته في الابداع بما فيه من ابتكار وتجديد.</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ادراك مفهوم الإثبات الرقمي وأهدافه ووسائله وأساليبه.</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النظريات الحديثة في استخدام الأدلة الرقمية في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الإثبات في مراحل الاستدلال، والتحري والتحقيق والمحاكمة.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الأهداف ونتاجات التعلم</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783948"/>
            <a:ext cx="8417320" cy="262943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على استخدامات الذكاء الاصطناعي في الإثبات الرقمي وإشكاليات استخداماتها في التشريعات القانونية.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Calibri" panose="020F0502020204030204" pitchFamily="34" charset="0"/>
                <a:cs typeface="Alexandria" pitchFamily="2" charset="-78"/>
              </a:rPr>
              <a:t>التعرف إلى التطورات في الإثبات الرقمي مستقبلاً وأهمية تطوير التشريعات المتعلقة للأخذ بالأدلة الرقمية.</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15000"/>
              </a:lnSpc>
              <a:spcBef>
                <a:spcPts val="0"/>
              </a:spcBef>
              <a:spcAft>
                <a:spcPts val="800"/>
              </a:spcAft>
              <a:buFont typeface="Wingdings" panose="05000000000000000000" pitchFamily="2" charset="2"/>
              <a:buChar char="q"/>
            </a:pPr>
            <a:r>
              <a:rPr lang="ar-SA" sz="1400" dirty="0">
                <a:effectLst/>
                <a:latin typeface="Alexandria" pitchFamily="2" charset="-78"/>
                <a:ea typeface="Times New Roman" panose="02020603050405020304" pitchFamily="18" charset="0"/>
                <a:cs typeface="Alexandria" pitchFamily="2" charset="-78"/>
              </a:rPr>
              <a:t>الاطلاع على 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charset="0"/>
                <a:cs typeface="Alexandria" charset="0"/>
              </a:rPr>
              <a:t>Chapter</a:t>
            </a:r>
          </a:p>
          <a:p>
            <a:pPr algn="ctr"/>
            <a:r>
              <a:rPr lang="en-US" sz="1400"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الأولى</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ماهية الإثبات الرقمي ونظمه</a:t>
            </a:r>
            <a:endParaRPr lang="en-US"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تعريف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الإثبات</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نظم الإثبات الجنائي الرقمي وتطورها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نظام الأدلة الرقمية</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نظام الأدلة العلمية الرقمية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الثانية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71599" y="2392496"/>
            <a:ext cx="9236075" cy="2039148"/>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599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04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93775" y="2703329"/>
            <a:ext cx="9236075" cy="2014975"/>
          </a:xfrm>
          <a:prstGeom prst="rect">
            <a:avLst/>
          </a:prstGeom>
          <a:noFill/>
        </p:spPr>
        <p:txBody>
          <a:bodyPr wrap="square" rtlCol="0">
            <a:spAutoFit/>
          </a:bodyPr>
          <a:lstStyle/>
          <a:p>
            <a:pPr marL="0" marR="0" algn="r" rtl="1">
              <a:spcBef>
                <a:spcPts val="0"/>
              </a:spcBef>
              <a:spcAft>
                <a:spcPts val="0"/>
              </a:spcAft>
            </a:pPr>
            <a:r>
              <a:rPr lang="ar-AE" b="1" dirty="0">
                <a:effectLst/>
                <a:latin typeface="Alexandria" pitchFamily="2" charset="-78"/>
                <a:ea typeface="Times New Roman" panose="02020603050405020304" pitchFamily="18" charset="0"/>
                <a:cs typeface="Alexandria" pitchFamily="2" charset="-78"/>
              </a:rPr>
              <a:t>تتكون من شقين:</a:t>
            </a:r>
            <a:endParaRPr lang="en-US" b="1" dirty="0">
              <a:effectLst/>
              <a:latin typeface="Alexandria" pitchFamily="2" charset="-78"/>
              <a:ea typeface="Times New Roman" panose="02020603050405020304" pitchFamily="18"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الأول:</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r"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الثاني:</a:t>
            </a:r>
            <a:endParaRPr lang="en-US" sz="1400" b="1" dirty="0">
              <a:effectLst/>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07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الرابعة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04924" y="2378014"/>
            <a:ext cx="9236075" cy="2026324"/>
          </a:xfrm>
          <a:prstGeom prst="rect">
            <a:avLst/>
          </a:prstGeom>
          <a:noFill/>
        </p:spPr>
        <p:txBody>
          <a:bodyPr wrap="square" rtlCol="0">
            <a:spAutoFit/>
          </a:bodyPr>
          <a:lstStyle/>
          <a:p>
            <a:pPr marL="342900" marR="0" lvl="0" indent="-342900" algn="r"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مفهوم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تطور أنظمة الذكاء الاصطناعي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020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الخامسة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266824" y="2835758"/>
            <a:ext cx="9236075" cy="1334468"/>
          </a:xfrm>
          <a:prstGeom prst="rect">
            <a:avLst/>
          </a:prstGeom>
          <a:noFill/>
        </p:spPr>
        <p:txBody>
          <a:bodyPr wrap="square" rtlCol="0">
            <a:spAutoFit/>
          </a:bodyPr>
          <a:lstStyle/>
          <a:p>
            <a:pPr marL="571500" marR="0" lvl="0" indent="-5715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137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السادسة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71574" y="285854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933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السابعة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142999" y="2851495"/>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مرحلة المحاكمة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ندب الخبراء</a:t>
            </a:r>
            <a:endParaRPr lang="en-US" sz="1400" dirty="0">
              <a:effectLst/>
              <a:latin typeface="Alexandria" pitchFamily="2" charset="-78"/>
              <a:ea typeface="Calibri" panose="020F0502020204030204" pitchFamily="34" charset="0"/>
              <a:cs typeface="Alexandria" pitchFamily="2" charset="-78"/>
            </a:endParaRPr>
          </a:p>
          <a:p>
            <a:pPr marL="285750" indent="-28575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307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الثامنة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894702"/>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مدى مشروعية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الرقابة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مشروعية المراقبة كدليل 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التسجيل الصوتي كدليل رقمي</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المكالمات الهاتفية كدليل رقمي</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7357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التاسعة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336650" y="2687909"/>
            <a:ext cx="9236075" cy="168039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ضمانات استخدام الأدلة الرقمية</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الإجرائية (البطلان)</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العقابية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الحماية التأديبية </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3938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400110"/>
          </a:xfrm>
          <a:prstGeom prst="rect">
            <a:avLst/>
          </a:prstGeom>
          <a:noFill/>
        </p:spPr>
        <p:txBody>
          <a:bodyPr wrap="square" rtlCol="0">
            <a:spAutoFit/>
          </a:bodyPr>
          <a:lstStyle/>
          <a:p>
            <a:pPr algn="r" rtl="1"/>
            <a:r>
              <a:rPr lang="ar-AE" sz="2000" b="1" dirty="0">
                <a:latin typeface="Alexandria" charset="0"/>
                <a:cs typeface="Alexandria" charset="0"/>
              </a:rPr>
              <a:t>المحاضرة العاشرة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762000" y="2919633"/>
            <a:ext cx="9236075" cy="1334468"/>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الآثار المترتبة على استخدام الدليل الرقمي في الإثبات</a:t>
            </a:r>
            <a:endParaRPr lang="en-US" b="1"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التطورات في الإثبات الرقمي مستقبلاً </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أهمية تطوير التشريعات المتعلقة للأخذ بالأدلة الرقمية</a:t>
            </a:r>
            <a:endParaRPr lang="en-US" sz="1400" dirty="0">
              <a:effectLst/>
              <a:latin typeface="Alexandria" pitchFamily="2" charset="-78"/>
              <a:ea typeface="Calibri" panose="020F0502020204030204" pitchFamily="34" charset="0"/>
              <a:cs typeface="Alexandria" pitchFamily="2" charset="-78"/>
            </a:endParaRPr>
          </a:p>
          <a:p>
            <a:pPr marL="342900" indent="-342900" algn="r" rtl="1">
              <a:buFont typeface="Wingdings" panose="05000000000000000000" pitchFamily="2" charset="2"/>
              <a:buChar char="q"/>
            </a:pPr>
            <a:r>
              <a:rPr lang="ar-AE" sz="1400" dirty="0">
                <a:effectLst/>
                <a:latin typeface="Alexandria" pitchFamily="2" charset="-78"/>
                <a:ea typeface="Times New Roman" panose="02020603050405020304" pitchFamily="18" charset="0"/>
                <a:cs typeface="Alexandria" pitchFamily="2" charset="-78"/>
              </a:rPr>
              <a:t>نماذج من التشريعات التي تستند إلى الأدلة الرقمية في الإثبات في القضايا الجزائية والمدنية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2052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6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2557195"/>
            <a:ext cx="9031952" cy="1709635"/>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b="1" dirty="0">
                <a:effectLst/>
                <a:latin typeface="Alexandria" pitchFamily="2" charset="-78"/>
                <a:ea typeface="Calibri" panose="020F0502020204030204" pitchFamily="34" charset="0"/>
                <a:cs typeface="Alexandria" pitchFamily="2" charset="-78"/>
              </a:rPr>
              <a:t>يتم تحقيق نتاجات التعلم المستهدفة من خلال النشاطات والاستراتيجيات التدريسية التالية: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المحاضرات.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اختبارات قصيرة. </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الامتحان النهائي. </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863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507664" y="3305803"/>
            <a:ext cx="9031952" cy="1462516"/>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الإثبات الرقمي هو عملية تأكيد هوية أو صحة معلومات أو مستندات باستخدام الرياضيات والتقنيات الحاسوبية.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يعتمد الإثبات الرقمي على استخدام خوارزميات رياضية تسمح بالتحقق من صحة البيانات أو الهوية بطريقة غير قابلة للتزوير.</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استخدام التقنيات الرقمية يساهم في تأمين المعلومات والتحقق من هويات الأطراف عبر الإنترنت، ويكون ذلك حيويًا في مجالات مثل التوقيع الإلكتروني، الأمان السيبراني، والتحويلات المالية عبر الشبكة.</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F42C6D-141D-2242-4245-F78180F589D8}"/>
              </a:ext>
            </a:extLst>
          </p:cNvPr>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sz="1800" b="1" dirty="0">
              <a:latin typeface="Alexandria" charset="0"/>
              <a:cs typeface="Alexandria" charset="0"/>
            </a:endParaRPr>
          </a:p>
        </p:txBody>
      </p:sp>
    </p:spTree>
    <p:extLst>
      <p:ext uri="{BB962C8B-B14F-4D97-AF65-F5344CB8AC3E}">
        <p14:creationId xmlns:p14="http://schemas.microsoft.com/office/powerpoint/2010/main" val="2900491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369332"/>
          </a:xfrm>
          <a:prstGeom prst="rect">
            <a:avLst/>
          </a:prstGeom>
          <a:noFill/>
        </p:spPr>
        <p:txBody>
          <a:bodyPr wrap="square" rtlCol="0">
            <a:spAutoFit/>
          </a:bodyPr>
          <a:lstStyle/>
          <a:p>
            <a:pPr algn="r" rtl="1"/>
            <a:r>
              <a:rPr lang="ar-AE" b="1" dirty="0">
                <a:latin typeface="Alexandria" charset="0"/>
                <a:cs typeface="Alexandria" charset="0"/>
              </a:rPr>
              <a:t>ملخص عام</a:t>
            </a:r>
            <a:endParaRPr lang="en-US"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bg1"/>
                </a:solidFill>
                <a:latin typeface="Alexandria" charset="0"/>
                <a:cs typeface="Alexandria" charset="0"/>
              </a:rPr>
              <a:t>Chapter</a:t>
            </a:r>
          </a:p>
          <a:p>
            <a:pPr algn="ctr"/>
            <a:r>
              <a:rPr lang="en-US" dirty="0">
                <a:solidFill>
                  <a:schemeClr val="bg1"/>
                </a:solidFill>
                <a:latin typeface="Alexandria" charset="0"/>
                <a:cs typeface="Alexandria" charset="0"/>
              </a:rPr>
              <a:t>0</a:t>
            </a:r>
            <a:endParaRPr lang="en-US" sz="1800" dirty="0">
              <a:solidFill>
                <a:schemeClr val="bg1"/>
              </a:solidFill>
              <a:latin typeface="Alexandria" charset="0"/>
              <a:cs typeface="Alexandria" charset="0"/>
            </a:endParaRPr>
          </a:p>
        </p:txBody>
      </p:sp>
      <p:sp>
        <p:nvSpPr>
          <p:cNvPr id="48" name="TextBox 47"/>
          <p:cNvSpPr txBox="1"/>
          <p:nvPr/>
        </p:nvSpPr>
        <p:spPr>
          <a:xfrm>
            <a:off x="1400175" y="2884119"/>
            <a:ext cx="9139441" cy="1706557"/>
          </a:xfrm>
          <a:prstGeom prst="rect">
            <a:avLst/>
          </a:prstGeom>
          <a:noFill/>
        </p:spPr>
        <p:txBody>
          <a:bodyPr wrap="square" rtlCol="0">
            <a:spAutoFit/>
          </a:bodyPr>
          <a:lstStyle/>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التشفير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لتحويل البيانات إلى شكل غير قابل للقراءة إلا بوجود المفتاح الصحيح.</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التوقيع الرقمي: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يستخدم للتحقق من هوية المرسل وصحة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الشهادات الرقمية: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وثائق تثبت هوية الكيانات الرقمية مثل المواقع الإلكترونية.</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الخوارزميات:</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تستخدم لإنشاء "بصمة" رقمية فريدة لمجموعة من البيانات.</a:t>
            </a:r>
          </a:p>
          <a:p>
            <a:pPr marL="342900" marR="0" lvl="0" indent="-342900" algn="just" rtl="1">
              <a:lnSpc>
                <a:spcPct val="107000"/>
              </a:lnSpc>
              <a:spcBef>
                <a:spcPts val="600"/>
              </a:spcBef>
              <a:spcAft>
                <a:spcPts val="3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بيئة الثقة: البيئات التي توفر أمانًا عاليًا للعمليات الرقمية وتخزين المفاتيح الخاصة.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FA22BE-8E59-41EA-8C4E-D23FBBDE06E6}">
  <ds:schemaRefs>
    <ds:schemaRef ds:uri="http://schemas.microsoft.com/sharepoint/v3/contenttype/forms"/>
  </ds:schemaRefs>
</ds:datastoreItem>
</file>

<file path=customXml/itemProps2.xml><?xml version="1.0" encoding="utf-8"?>
<ds:datastoreItem xmlns:ds="http://schemas.openxmlformats.org/officeDocument/2006/customXml" ds:itemID="{7B4BE7DF-04ED-449B-82E9-0060E7478953}"/>
</file>

<file path=customXml/itemProps3.xml><?xml version="1.0" encoding="utf-8"?>
<ds:datastoreItem xmlns:ds="http://schemas.openxmlformats.org/officeDocument/2006/customXml" ds:itemID="{3F234836-B080-4B56-AF96-41265D275A6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214</TotalTime>
  <Words>915</Words>
  <Application>Microsoft Office PowerPoint</Application>
  <PresentationFormat>Widescreen</PresentationFormat>
  <Paragraphs>154</Paragraphs>
  <Slides>22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Alexandria</vt:lpstr>
      <vt:lpstr>Arial</vt:lpstr>
      <vt:lpstr>Calibri</vt:lpstr>
      <vt:lpstr>Calibri Light</vt:lpstr>
      <vt:lpstr>Roboto Light</vt:lpstr>
      <vt:lpstr>Segoe UI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35</cp:revision>
  <dcterms:created xsi:type="dcterms:W3CDTF">2023-04-29T09:08:00Z</dcterms:created>
  <dcterms:modified xsi:type="dcterms:W3CDTF">2026-01-30T12:00:01Z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