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88" r:id="rId2"/>
    <p:sldId id="287" r:id="rId3"/>
    <p:sldId id="289" r:id="rId4"/>
    <p:sldId id="290" r:id="rId5"/>
    <p:sldId id="292" r:id="rId6"/>
    <p:sldId id="293" r:id="rId7"/>
    <p:sldId id="303" r:id="rId8"/>
    <p:sldId id="294" r:id="rId9"/>
    <p:sldId id="295" r:id="rId10"/>
    <p:sldId id="296" r:id="rId11"/>
    <p:sldId id="304" r:id="rId12"/>
    <p:sldId id="298" r:id="rId13"/>
    <p:sldId id="299" r:id="rId14"/>
    <p:sldId id="305" r:id="rId15"/>
    <p:sldId id="307" r:id="rId16"/>
    <p:sldId id="291" r:id="rId17"/>
    <p:sldId id="308" r:id="rId18"/>
    <p:sldId id="306" r:id="rId19"/>
    <p:sldId id="302" r:id="rId20"/>
    <p:sldId id="301" r:id="rId21"/>
    <p:sldId id="309" r:id="rId22"/>
    <p:sldId id="310" r:id="rId23"/>
    <p:sldId id="27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EB7C00-E7FF-C8A4-2741-EA8F6D022361}" v="5" dt="2022-08-03T16:26:52.640"/>
    <p1510:client id="{1B9D6754-95D0-B278-A64F-47F1EB5E9E68}" v="178" dt="2022-10-25T15:45:39.839"/>
    <p1510:client id="{20F4562D-9DA3-6763-9DA9-D4339AEC76D4}" v="71" dt="2022-03-30T20:18:22.290"/>
    <p1510:client id="{28ABE2B6-B35C-3726-FBE5-F681BB3E923B}" v="2013" dt="2022-03-27T20:37:04.002"/>
    <p1510:client id="{318C1F59-9066-D923-444C-02978E5E46AC}" v="750" dt="2022-10-28T16:04:02.890"/>
    <p1510:client id="{3E2257C1-C812-1E47-A89A-A60F582B7576}" v="1216" dt="2022-03-29T21:03:25.233"/>
    <p1510:client id="{415C6029-2EF0-FA93-2823-5730E69043B0}" v="1328" dt="2022-10-25T15:21:12.149"/>
    <p1510:client id="{77B0A83A-E3CA-2B2C-C76C-A5F89CE91963}" v="81" dt="2022-10-26T13:36:17.745"/>
    <p1510:client id="{88A8C793-E231-0AB7-D49E-CDE7B5CB5977}" v="2020" dt="2022-10-23T19:03:54.530"/>
    <p1510:client id="{9BB32CD2-9FF6-E5E6-643A-216BBED4009B}" v="57" dt="2022-08-17T14:48:43.728"/>
    <p1510:client id="{A42369DC-E1CD-F38A-DD87-8DD8795387AB}" v="1245" dt="2022-07-30T21:01:25.078"/>
    <p1510:client id="{B687827A-62DE-BC9F-1236-3980B4506E5D}" v="1214" dt="2022-08-01T12:21:44.157"/>
    <p1510:client id="{B8138EB4-6602-CDD1-BA63-D84BB4F70B71}" v="444" dt="2022-07-30T21:11:04.739"/>
    <p1510:client id="{CC36AD00-1BA9-BD4D-7097-15BE5AECE030}" v="4319" dt="2022-07-30T11:54:33.575"/>
    <p1510:client id="{F3958D15-8B57-8C3F-0571-58DDB8B142AF}" v="673" dt="2022-10-23T17:20:52.935"/>
    <p1510:client id="{F69BCA34-7C0D-796D-D5A3-ED12BBBB0E37}" v="6" dt="2022-04-05T20:32:33.549"/>
    <p1510:client id="{F6A66CB6-A2E2-1845-F301-6D27194E54E0}" v="3" dt="2022-10-28T14:01:20.334"/>
    <p1510:client id="{FA1CE167-6417-468A-46F5-98A7279021F3}" v="1064" dt="2022-10-24T15:38:14.711"/>
    <p1510:client id="{FAC789C0-F472-1EE7-127F-67150AB804DC}" v="1456" dt="2022-03-30T15:53:54.278"/>
    <p1510:client id="{FEFC951E-4B72-EB9E-4640-52A5DEB0E8B7}" v="892" dt="2022-03-29T18:37:25.3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E883E5-0B2E-4B0C-ADEF-2168F1C0A3C6}" type="datetimeFigureOut">
              <a:t>10/28/2022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D1BCEE-EC07-4154-8DD5-9FA7262CE3F3}" type="slidenum">
              <a:t>‹#›</a:t>
            </a:fld>
            <a:endParaRPr lang="en-US"/>
          </a:p>
        </p:txBody>
      </p:sp>
    </p:spTree>
    <p:extLst>
      <p:ext uri="{BB962C8B-B14F-4D97-AF65-F5344CB8AC3E}">
        <p14:creationId xmlns:p14="http://schemas.microsoft.com/office/powerpoint/2010/main" val="1472758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91301"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5" name="Picture 14">
            <a:extLst>
              <a:ext uri="{FF2B5EF4-FFF2-40B4-BE49-F238E27FC236}">
                <a16:creationId xmlns:a16="http://schemas.microsoft.com/office/drawing/2014/main" id="{74C6022D-AB14-6358-67FF-8CC95DBFA335}"/>
              </a:ext>
            </a:extLst>
          </p:cNvPr>
          <p:cNvPicPr>
            <a:picLocks noChangeAspect="1"/>
          </p:cNvPicPr>
          <p:nvPr/>
        </p:nvPicPr>
        <p:blipFill>
          <a:blip r:embed="rId6"/>
          <a:stretch>
            <a:fillRect/>
          </a:stretch>
        </p:blipFill>
        <p:spPr>
          <a:xfrm>
            <a:off x="7109562" y="4722832"/>
            <a:ext cx="5134780" cy="1264705"/>
          </a:xfrm>
          <a:prstGeom prst="rect">
            <a:avLst/>
          </a:prstGeom>
        </p:spPr>
      </p:pic>
      <p:sp>
        <p:nvSpPr>
          <p:cNvPr id="17" name="TextBox 2">
            <a:extLst>
              <a:ext uri="{FF2B5EF4-FFF2-40B4-BE49-F238E27FC236}">
                <a16:creationId xmlns:a16="http://schemas.microsoft.com/office/drawing/2014/main" id="{B39A7C35-C569-CE35-6636-6A3A236B8F3D}"/>
              </a:ext>
            </a:extLst>
          </p:cNvPr>
          <p:cNvSpPr txBox="1"/>
          <p:nvPr/>
        </p:nvSpPr>
        <p:spPr>
          <a:xfrm>
            <a:off x="7297685" y="4900472"/>
            <a:ext cx="5076068" cy="92333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solidFill>
                  <a:srgbClr val="FF9518"/>
                </a:solidFill>
                <a:ea typeface="+mn-lt"/>
                <a:cs typeface="+mn-lt"/>
              </a:rPr>
              <a:t>CYB615</a:t>
            </a:r>
            <a:endParaRPr lang="en-US">
              <a:solidFill>
                <a:srgbClr val="000000"/>
              </a:solidFill>
              <a:ea typeface="+mn-lt"/>
              <a:cs typeface="+mn-lt"/>
            </a:endParaRPr>
          </a:p>
          <a:p>
            <a:r>
              <a:rPr lang="en-US" sz="2600" dirty="0">
                <a:solidFill>
                  <a:schemeClr val="bg1"/>
                </a:solidFill>
                <a:ea typeface="+mn-lt"/>
                <a:cs typeface="+mn-lt"/>
              </a:rPr>
              <a:t>Network Programming</a:t>
            </a:r>
            <a:endParaRPr lang="en-US" sz="2600">
              <a:solidFill>
                <a:schemeClr val="bg1"/>
              </a:solidFill>
              <a:cs typeface="Calibri"/>
            </a:endParaRPr>
          </a:p>
        </p:txBody>
      </p:sp>
      <p:sp>
        <p:nvSpPr>
          <p:cNvPr id="13" name="TextBox 1">
            <a:extLst>
              <a:ext uri="{FF2B5EF4-FFF2-40B4-BE49-F238E27FC236}">
                <a16:creationId xmlns:a16="http://schemas.microsoft.com/office/drawing/2014/main" id="{E28ED5B4-7546-4952-CE49-EFF845908530}"/>
              </a:ext>
            </a:extLst>
          </p:cNvPr>
          <p:cNvSpPr txBox="1"/>
          <p:nvPr/>
        </p:nvSpPr>
        <p:spPr>
          <a:xfrm>
            <a:off x="-72206" y="4682431"/>
            <a:ext cx="4387676" cy="1338828"/>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solidFill>
                  <a:srgbClr val="24A9E1"/>
                </a:solidFill>
                <a:ea typeface="+mn-lt"/>
                <a:cs typeface="Tajawal Medium"/>
              </a:rPr>
              <a:t>Prepared</a:t>
            </a:r>
            <a:r>
              <a:rPr lang="en-US" sz="2800" dirty="0">
                <a:solidFill>
                  <a:srgbClr val="24A9E1"/>
                </a:solidFill>
                <a:latin typeface="Tajawal Medium" panose="00000600000000000000" pitchFamily="2" charset="-78"/>
                <a:cs typeface="Tajawal Medium"/>
              </a:rPr>
              <a:t> by </a:t>
            </a:r>
            <a:endParaRPr lang="en-US" sz="2400" dirty="0" err="1">
              <a:solidFill>
                <a:srgbClr val="FFFFFF"/>
              </a:solidFill>
              <a:latin typeface="Calibri" panose="020F0502020204030204"/>
              <a:cs typeface="Calibri"/>
            </a:endParaRPr>
          </a:p>
          <a:p>
            <a:r>
              <a:rPr lang="en-US" sz="2800" dirty="0">
                <a:solidFill>
                  <a:srgbClr val="24A9E1"/>
                </a:solidFill>
                <a:latin typeface="Tajawal Medium" panose="00000600000000000000" pitchFamily="2" charset="-78"/>
                <a:cs typeface="Tajawal Medium"/>
              </a:rPr>
              <a:t>Dr. Hamada I. </a:t>
            </a:r>
            <a:r>
              <a:rPr lang="en-US" sz="2800" dirty="0" err="1">
                <a:solidFill>
                  <a:srgbClr val="24A9E1"/>
                </a:solidFill>
                <a:latin typeface="Tajawal Medium" panose="00000600000000000000" pitchFamily="2" charset="-78"/>
                <a:cs typeface="Tajawal Medium"/>
              </a:rPr>
              <a:t>AbdulWakel</a:t>
            </a:r>
            <a:endParaRPr lang="en-US" sz="2400">
              <a:solidFill>
                <a:srgbClr val="FFFFFF"/>
              </a:solidFill>
              <a:latin typeface="Calibri" panose="020F0502020204030204"/>
              <a:cs typeface="Calibri"/>
            </a:endParaRPr>
          </a:p>
          <a:p>
            <a:r>
              <a:rPr lang="en-US" sz="2500" dirty="0">
                <a:solidFill>
                  <a:srgbClr val="FFC000"/>
                </a:solidFill>
                <a:latin typeface="Tajawal Medium" panose="00000600000000000000" pitchFamily="2" charset="-78"/>
                <a:cs typeface="Tajawal Medium"/>
              </a:rPr>
              <a:t>Lecture 4</a:t>
            </a:r>
          </a:p>
        </p:txBody>
      </p:sp>
    </p:spTree>
    <p:extLst>
      <p:ext uri="{BB962C8B-B14F-4D97-AF65-F5344CB8AC3E}">
        <p14:creationId xmlns:p14="http://schemas.microsoft.com/office/powerpoint/2010/main" val="2341644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3629804" y="4653203"/>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4116185" y="5378192"/>
            <a:ext cx="5614679" cy="954107"/>
          </a:xfrm>
          <a:prstGeom prst="rect">
            <a:avLst/>
          </a:prstGeom>
          <a:noFill/>
        </p:spPr>
        <p:txBody>
          <a:bodyPr wrap="none" lIns="91440" tIns="45720" rIns="91440" bIns="45720" rtlCol="0" anchor="t">
            <a:spAutoFit/>
          </a:bodyPr>
          <a:lstStyle/>
          <a:p>
            <a:r>
              <a:rPr lang="en-US" sz="2800" dirty="0">
                <a:solidFill>
                  <a:srgbClr val="FF9518"/>
                </a:solidFill>
                <a:ea typeface="+mn-lt"/>
                <a:cs typeface="+mn-lt"/>
              </a:rPr>
              <a:t>Module4: </a:t>
            </a:r>
            <a:r>
              <a:rPr lang="en-US" sz="2800" dirty="0">
                <a:solidFill>
                  <a:schemeClr val="bg1"/>
                </a:solidFill>
                <a:ea typeface="+mn-lt"/>
                <a:cs typeface="Tajawal Medium"/>
              </a:rPr>
              <a:t>Socket </a:t>
            </a:r>
            <a:r>
              <a:rPr lang="en-US" sz="2800" dirty="0">
                <a:solidFill>
                  <a:schemeClr val="bg1"/>
                </a:solidFill>
                <a:cs typeface="Tajawal Medium"/>
              </a:rPr>
              <a:t>Programming using </a:t>
            </a:r>
            <a:endParaRPr lang="en-US" dirty="0">
              <a:solidFill>
                <a:schemeClr val="bg1"/>
              </a:solidFill>
              <a:ea typeface="Calibri" panose="020F0502020204030204"/>
              <a:cs typeface="Calibri" panose="020F0502020204030204"/>
            </a:endParaRPr>
          </a:p>
          <a:p>
            <a:r>
              <a:rPr lang="en-US" sz="2800" dirty="0">
                <a:solidFill>
                  <a:schemeClr val="bg1"/>
                </a:solidFill>
                <a:cs typeface="Tajawal Medium"/>
              </a:rPr>
              <a:t>                  Python – Part I</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10317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128618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Agenda</a:t>
            </a:r>
          </a:p>
        </p:txBody>
      </p:sp>
      <p:sp>
        <p:nvSpPr>
          <p:cNvPr id="9" name="TextBox 8"/>
          <p:cNvSpPr txBox="1"/>
          <p:nvPr/>
        </p:nvSpPr>
        <p:spPr>
          <a:xfrm>
            <a:off x="1740099" y="2516142"/>
            <a:ext cx="5982286" cy="2092881"/>
          </a:xfrm>
          <a:prstGeom prst="rect">
            <a:avLst/>
          </a:prstGeom>
          <a:noFill/>
        </p:spPr>
        <p:txBody>
          <a:bodyPr wrap="square" lIns="91440" tIns="45720" rIns="91440" bIns="45720" rtlCol="0" anchor="t">
            <a:spAutoFit/>
          </a:bodyPr>
          <a:lstStyle/>
          <a:p>
            <a:pPr marL="457200" indent="-457200">
              <a:buFont typeface="Arial"/>
              <a:buChar char="•"/>
            </a:pPr>
            <a:r>
              <a:rPr lang="en-US" sz="2600" dirty="0">
                <a:solidFill>
                  <a:srgbClr val="0A1F61"/>
                </a:solidFill>
                <a:ea typeface="Calibri"/>
                <a:cs typeface="Calibri"/>
              </a:rPr>
              <a:t>The Client/Server Programming.</a:t>
            </a:r>
          </a:p>
          <a:p>
            <a:pPr marL="457200" indent="-457200">
              <a:buFont typeface="Arial"/>
              <a:buChar char="•"/>
            </a:pPr>
            <a:endParaRPr lang="en-US" sz="2600" dirty="0">
              <a:solidFill>
                <a:srgbClr val="0A1F61"/>
              </a:solidFill>
              <a:ea typeface="Calibri"/>
              <a:cs typeface="Calibri"/>
            </a:endParaRPr>
          </a:p>
          <a:p>
            <a:pPr marL="457200" indent="-457200">
              <a:buFont typeface="Arial"/>
              <a:buChar char="•"/>
            </a:pPr>
            <a:r>
              <a:rPr lang="en-US" sz="2600" dirty="0">
                <a:solidFill>
                  <a:srgbClr val="0A1F61"/>
                </a:solidFill>
                <a:ea typeface="Calibri"/>
                <a:cs typeface="Calibri"/>
              </a:rPr>
              <a:t>Communication Protocols.</a:t>
            </a:r>
          </a:p>
          <a:p>
            <a:pPr marL="457200" indent="-457200">
              <a:buFont typeface="Arial"/>
              <a:buChar char="•"/>
            </a:pPr>
            <a:endParaRPr lang="en-US" sz="2600" dirty="0">
              <a:solidFill>
                <a:srgbClr val="0A1F61"/>
              </a:solidFill>
              <a:ea typeface="Calibri"/>
              <a:cs typeface="Calibri"/>
            </a:endParaRPr>
          </a:p>
          <a:p>
            <a:pPr marL="457200" indent="-457200">
              <a:buFont typeface="Arial"/>
              <a:buChar char="•"/>
            </a:pPr>
            <a:r>
              <a:rPr lang="en-US" sz="2600" dirty="0">
                <a:solidFill>
                  <a:srgbClr val="0A1F61"/>
                </a:solidFill>
                <a:ea typeface="Calibri"/>
                <a:cs typeface="Calibri"/>
              </a:rPr>
              <a:t>TCP Socket Programming in Python. </a:t>
            </a:r>
            <a:endParaRPr lang="en-US" dirty="0">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0" name="Picture 9" descr="A picture containing person, person, wearing, red&#10;&#10;Description automatically generated">
            <a:extLst>
              <a:ext uri="{FF2B5EF4-FFF2-40B4-BE49-F238E27FC236}">
                <a16:creationId xmlns:a16="http://schemas.microsoft.com/office/drawing/2014/main" id="{2BDEAA28-3B37-7CC9-327C-2E21592CB807}"/>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001261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576407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The Client-Server Programming Model</a:t>
            </a:r>
            <a:endParaRPr lang="en-US" sz="2800" dirty="0" err="1">
              <a:solidFill>
                <a:schemeClr val="bg1"/>
              </a:solidFill>
              <a:cs typeface="Tajawal Medium"/>
            </a:endParaRPr>
          </a:p>
        </p:txBody>
      </p:sp>
      <p:sp>
        <p:nvSpPr>
          <p:cNvPr id="9" name="TextBox 8"/>
          <p:cNvSpPr txBox="1"/>
          <p:nvPr/>
        </p:nvSpPr>
        <p:spPr>
          <a:xfrm>
            <a:off x="657615" y="1966926"/>
            <a:ext cx="7337155"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Every network application is based on the client-server model.</a:t>
            </a:r>
          </a:p>
          <a:p>
            <a:pPr marL="285750" indent="-285750" algn="just">
              <a:buFont typeface="Arial"/>
              <a:buChar char="•"/>
            </a:pPr>
            <a:endParaRPr lang="en-US" sz="2600" dirty="0">
              <a:solidFill>
                <a:srgbClr val="0A1F61"/>
              </a:solidFill>
              <a:ea typeface="+mn-lt"/>
              <a:cs typeface="+mn-lt"/>
            </a:endParaRPr>
          </a:p>
          <a:p>
            <a:pPr marL="285750" indent="-285750" algn="just">
              <a:buFont typeface="Arial"/>
              <a:buChar char="•"/>
            </a:pPr>
            <a:r>
              <a:rPr lang="en-US" sz="2600" dirty="0">
                <a:solidFill>
                  <a:srgbClr val="0A1F61"/>
                </a:solidFill>
                <a:ea typeface="+mn-lt"/>
                <a:cs typeface="+mn-lt"/>
              </a:rPr>
              <a:t>An application consists of a server process and one or more client processes.</a:t>
            </a:r>
            <a:endParaRPr lang="en-US"/>
          </a:p>
          <a:p>
            <a:pPr marL="285750" indent="-285750" algn="just">
              <a:buFont typeface="Arial"/>
              <a:buChar char="•"/>
            </a:pPr>
            <a:endParaRPr lang="en-US" sz="2600" dirty="0">
              <a:solidFill>
                <a:srgbClr val="0A1F61"/>
              </a:solidFill>
              <a:ea typeface="+mn-lt"/>
              <a:cs typeface="+mn-lt"/>
            </a:endParaRPr>
          </a:p>
          <a:p>
            <a:pPr marL="285750" indent="-285750" algn="just">
              <a:buFont typeface="Arial"/>
              <a:buChar char="•"/>
            </a:pPr>
            <a:r>
              <a:rPr lang="en-US" sz="2600" dirty="0">
                <a:solidFill>
                  <a:srgbClr val="0A1F61"/>
                </a:solidFill>
                <a:ea typeface="+mn-lt"/>
                <a:cs typeface="+mn-lt"/>
              </a:rPr>
              <a:t>A server manages some resource, and it provides some service for its clients by manipulating that resource.</a:t>
            </a:r>
            <a:endParaRPr lang="en-US" dirty="0">
              <a:solidFill>
                <a:srgbClr val="000000"/>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Picture 9" descr="Graphical user interface, application&#10;&#10;Description automatically generated">
            <a:extLst>
              <a:ext uri="{FF2B5EF4-FFF2-40B4-BE49-F238E27FC236}">
                <a16:creationId xmlns:a16="http://schemas.microsoft.com/office/drawing/2014/main" id="{40D7272B-8B6E-3D19-2591-D4B8F2B8D081}"/>
              </a:ext>
            </a:extLst>
          </p:cNvPr>
          <p:cNvPicPr>
            <a:picLocks noChangeAspect="1"/>
          </p:cNvPicPr>
          <p:nvPr/>
        </p:nvPicPr>
        <p:blipFill>
          <a:blip r:embed="rId7"/>
          <a:stretch>
            <a:fillRect/>
          </a:stretch>
        </p:blipFill>
        <p:spPr>
          <a:xfrm>
            <a:off x="7686136" y="2304116"/>
            <a:ext cx="4209689" cy="2508560"/>
          </a:xfrm>
          <a:prstGeom prst="rect">
            <a:avLst/>
          </a:prstGeom>
        </p:spPr>
      </p:pic>
    </p:spTree>
    <p:extLst>
      <p:ext uri="{BB962C8B-B14F-4D97-AF65-F5344CB8AC3E}">
        <p14:creationId xmlns:p14="http://schemas.microsoft.com/office/powerpoint/2010/main" val="7698567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576407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The Client-Server Programming Model</a:t>
            </a:r>
            <a:endParaRPr lang="en-US" sz="2800" dirty="0" err="1">
              <a:solidFill>
                <a:schemeClr val="bg1"/>
              </a:solidFill>
              <a:cs typeface="Tajawal Medium"/>
            </a:endParaRPr>
          </a:p>
        </p:txBody>
      </p:sp>
      <p:sp>
        <p:nvSpPr>
          <p:cNvPr id="9" name="TextBox 8"/>
          <p:cNvSpPr txBox="1"/>
          <p:nvPr/>
        </p:nvSpPr>
        <p:spPr>
          <a:xfrm>
            <a:off x="1203954" y="1966926"/>
            <a:ext cx="10083231" cy="329320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A client-server transaction consists of four steps.</a:t>
            </a:r>
          </a:p>
          <a:p>
            <a:pPr marL="971550" lvl="1" indent="-514350" algn="just">
              <a:buAutoNum type="arabicPeriod"/>
            </a:pPr>
            <a:r>
              <a:rPr lang="en-US" sz="2600" dirty="0">
                <a:solidFill>
                  <a:srgbClr val="0A1F61"/>
                </a:solidFill>
                <a:ea typeface="+mn-lt"/>
                <a:cs typeface="+mn-lt"/>
              </a:rPr>
              <a:t>When a client needs service, it initiates a transaction by sending a request to the server. </a:t>
            </a:r>
          </a:p>
          <a:p>
            <a:pPr marL="971550" lvl="1" indent="-514350" algn="just">
              <a:buAutoNum type="arabicPeriod"/>
            </a:pPr>
            <a:r>
              <a:rPr lang="en-US" sz="2600" dirty="0">
                <a:solidFill>
                  <a:srgbClr val="0A1F61"/>
                </a:solidFill>
                <a:ea typeface="+mn-lt"/>
                <a:cs typeface="+mn-lt"/>
              </a:rPr>
              <a:t>The server receives the request, interprets it, and manipulates its resources in the appropriate way.</a:t>
            </a:r>
          </a:p>
          <a:p>
            <a:pPr marL="971550" lvl="1" indent="-514350" algn="just">
              <a:buAutoNum type="arabicPeriod"/>
            </a:pPr>
            <a:r>
              <a:rPr lang="en-US" sz="2600" dirty="0">
                <a:solidFill>
                  <a:srgbClr val="0A1F61"/>
                </a:solidFill>
                <a:ea typeface="+mn-lt"/>
                <a:cs typeface="+mn-lt"/>
              </a:rPr>
              <a:t>The server sends a response to the client, and then waits for the next request.</a:t>
            </a:r>
          </a:p>
          <a:p>
            <a:pPr marL="971550" lvl="1" indent="-514350" algn="just">
              <a:buAutoNum type="arabicPeriod"/>
            </a:pPr>
            <a:r>
              <a:rPr lang="en-US" sz="2600" dirty="0">
                <a:solidFill>
                  <a:srgbClr val="0A1F61"/>
                </a:solidFill>
                <a:ea typeface="+mn-lt"/>
                <a:cs typeface="+mn-lt"/>
              </a:rPr>
              <a:t>The client receives the response and manipulates it.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Picture 9" descr="Diagram&#10;&#10;Description automatically generated">
            <a:extLst>
              <a:ext uri="{FF2B5EF4-FFF2-40B4-BE49-F238E27FC236}">
                <a16:creationId xmlns:a16="http://schemas.microsoft.com/office/drawing/2014/main" id="{D35D9B0C-3A2D-8ED9-560D-E453A8663E17}"/>
              </a:ext>
            </a:extLst>
          </p:cNvPr>
          <p:cNvPicPr>
            <a:picLocks noChangeAspect="1"/>
          </p:cNvPicPr>
          <p:nvPr/>
        </p:nvPicPr>
        <p:blipFill>
          <a:blip r:embed="rId7"/>
          <a:stretch>
            <a:fillRect/>
          </a:stretch>
        </p:blipFill>
        <p:spPr>
          <a:xfrm>
            <a:off x="4059381" y="5267560"/>
            <a:ext cx="6456217" cy="1393644"/>
          </a:xfrm>
          <a:prstGeom prst="rect">
            <a:avLst/>
          </a:prstGeom>
        </p:spPr>
      </p:pic>
      <p:sp>
        <p:nvSpPr>
          <p:cNvPr id="10" name="TextBox 1">
            <a:extLst>
              <a:ext uri="{FF2B5EF4-FFF2-40B4-BE49-F238E27FC236}">
                <a16:creationId xmlns:a16="http://schemas.microsoft.com/office/drawing/2014/main" id="{9FFF8920-8AB3-793D-4F3E-8B9F839503A8}"/>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t>Cont'd</a:t>
            </a:r>
          </a:p>
        </p:txBody>
      </p:sp>
    </p:spTree>
    <p:extLst>
      <p:ext uri="{BB962C8B-B14F-4D97-AF65-F5344CB8AC3E}">
        <p14:creationId xmlns:p14="http://schemas.microsoft.com/office/powerpoint/2010/main" val="2680645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939605"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Communication Protocols</a:t>
            </a:r>
            <a:endParaRPr lang="en-US" sz="2800" dirty="0" err="1">
              <a:solidFill>
                <a:schemeClr val="bg1"/>
              </a:solidFill>
              <a:cs typeface="Tajawal Medium"/>
            </a:endParaRPr>
          </a:p>
        </p:txBody>
      </p:sp>
      <p:sp>
        <p:nvSpPr>
          <p:cNvPr id="9" name="TextBox 8"/>
          <p:cNvSpPr txBox="1"/>
          <p:nvPr/>
        </p:nvSpPr>
        <p:spPr>
          <a:xfrm>
            <a:off x="400391" y="1966926"/>
            <a:ext cx="11427121" cy="4093428"/>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Although a computer usually has:</a:t>
            </a:r>
            <a:endParaRPr lang="en-US" sz="2600" dirty="0">
              <a:solidFill>
                <a:srgbClr val="0A1F61"/>
              </a:solidFill>
              <a:cs typeface="Calibri"/>
            </a:endParaRPr>
          </a:p>
          <a:p>
            <a:pPr marL="742950" lvl="1" indent="-285750" algn="just">
              <a:buFont typeface="Arial"/>
              <a:buChar char="•"/>
            </a:pPr>
            <a:r>
              <a:rPr lang="en-US" sz="2600" dirty="0">
                <a:solidFill>
                  <a:srgbClr val="0A1F61"/>
                </a:solidFill>
                <a:ea typeface="+mn-lt"/>
                <a:cs typeface="+mn-lt"/>
              </a:rPr>
              <a:t>A single physical connection to the network.</a:t>
            </a:r>
          </a:p>
          <a:p>
            <a:pPr marL="742950" lvl="1" indent="-285750" algn="just">
              <a:buFont typeface="Arial"/>
              <a:buChar char="•"/>
            </a:pPr>
            <a:r>
              <a:rPr lang="en-US" sz="2600" dirty="0">
                <a:solidFill>
                  <a:srgbClr val="0A1F61"/>
                </a:solidFill>
                <a:ea typeface="+mn-lt"/>
                <a:cs typeface="+mn-lt"/>
              </a:rPr>
              <a:t>Data could be sent by different applications to them do so through the use of ports configured on the same physical network connection. </a:t>
            </a:r>
            <a:endParaRPr lang="en-US"/>
          </a:p>
          <a:p>
            <a:pPr marL="285750" indent="-285750" algn="just">
              <a:buFont typeface="Arial"/>
              <a:buChar char="•"/>
            </a:pPr>
            <a:r>
              <a:rPr lang="en-US" sz="2600" dirty="0">
                <a:solidFill>
                  <a:srgbClr val="0A1F61"/>
                </a:solidFill>
                <a:ea typeface="+mn-lt"/>
                <a:cs typeface="+mn-lt"/>
              </a:rPr>
              <a:t>When data is to be transmitted over the internet to an application, it requires that we specify the address of the destination computer as well as the application's port number.</a:t>
            </a:r>
          </a:p>
          <a:p>
            <a:pPr marL="285750" indent="-285750" algn="just">
              <a:buFont typeface="Arial"/>
              <a:buChar char="•"/>
            </a:pPr>
            <a:r>
              <a:rPr lang="en-US" sz="2600" dirty="0">
                <a:solidFill>
                  <a:srgbClr val="0A1F61"/>
                </a:solidFill>
                <a:ea typeface="+mn-lt"/>
                <a:cs typeface="+mn-lt"/>
              </a:rPr>
              <a:t>A computer's address is a 32-bit IP address. The port number is a 16-bit number ranging from 0 to 65,535, with ports 0-1023 restricted by well-known applications like HTTP and FTP.</a:t>
            </a:r>
            <a:endParaRPr lang="en-US"/>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52764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939605"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Communication Protocols</a:t>
            </a:r>
            <a:endParaRPr lang="en-US" sz="2800" dirty="0" err="1">
              <a:solidFill>
                <a:schemeClr val="bg1"/>
              </a:solidFill>
              <a:cs typeface="Tajawal Medium"/>
            </a:endParaRPr>
          </a:p>
        </p:txBody>
      </p:sp>
      <p:sp>
        <p:nvSpPr>
          <p:cNvPr id="9" name="TextBox 8"/>
          <p:cNvSpPr txBox="1"/>
          <p:nvPr/>
        </p:nvSpPr>
        <p:spPr>
          <a:xfrm>
            <a:off x="1203954" y="1966926"/>
            <a:ext cx="10083231" cy="4093428"/>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Every packet (of data) has:</a:t>
            </a:r>
          </a:p>
          <a:p>
            <a:pPr marL="742950" lvl="1" indent="-285750" algn="just">
              <a:buFont typeface="Arial"/>
              <a:buChar char="•"/>
            </a:pPr>
            <a:r>
              <a:rPr lang="en-US" sz="2600" dirty="0">
                <a:solidFill>
                  <a:srgbClr val="0A1F61"/>
                </a:solidFill>
                <a:ea typeface="+mn-lt"/>
                <a:cs typeface="+mn-lt"/>
              </a:rPr>
              <a:t>Source IP, Source Port, Destination IP, and Destination Port.</a:t>
            </a:r>
          </a:p>
          <a:p>
            <a:pPr marL="285750" indent="-285750" algn="just">
              <a:buFont typeface="Arial"/>
              <a:buChar char="•"/>
            </a:pPr>
            <a:endParaRPr lang="en-US" sz="2600" dirty="0">
              <a:solidFill>
                <a:srgbClr val="0A1F61"/>
              </a:solidFill>
              <a:ea typeface="+mn-lt"/>
              <a:cs typeface="+mn-lt"/>
            </a:endParaRPr>
          </a:p>
          <a:p>
            <a:pPr marL="285750" indent="-285750" algn="just">
              <a:buFont typeface="Arial"/>
              <a:buChar char="•"/>
            </a:pPr>
            <a:r>
              <a:rPr lang="en-US" sz="2600" dirty="0">
                <a:solidFill>
                  <a:srgbClr val="0A1F61"/>
                </a:solidFill>
                <a:ea typeface="+mn-lt"/>
                <a:cs typeface="+mn-lt"/>
              </a:rPr>
              <a:t>Allows computing devices and applications to send data via a network and verify its delivery.</a:t>
            </a:r>
          </a:p>
          <a:p>
            <a:pPr marL="285750" indent="-285750" algn="just">
              <a:buFont typeface="Arial"/>
              <a:buChar char="•"/>
            </a:pPr>
            <a:endParaRPr lang="en-US" sz="2600" dirty="0">
              <a:solidFill>
                <a:srgbClr val="0A1F61"/>
              </a:solidFill>
              <a:ea typeface="+mn-lt"/>
              <a:cs typeface="+mn-lt"/>
            </a:endParaRPr>
          </a:p>
          <a:p>
            <a:pPr marL="285750" indent="-285750" algn="just">
              <a:buFont typeface="Arial"/>
              <a:buChar char="•"/>
            </a:pPr>
            <a:r>
              <a:rPr lang="en-US" sz="2600" dirty="0">
                <a:solidFill>
                  <a:srgbClr val="0A1F61"/>
                </a:solidFill>
                <a:ea typeface="+mn-lt"/>
                <a:cs typeface="+mn-lt"/>
              </a:rPr>
              <a:t>There are two types of client-server application communication protocol:</a:t>
            </a:r>
            <a:endParaRPr lang="en-US" dirty="0">
              <a:cs typeface="Calibri"/>
            </a:endParaRPr>
          </a:p>
          <a:p>
            <a:pPr marL="971550" lvl="1" indent="-514350" algn="just">
              <a:buFont typeface="Arial"/>
              <a:buChar char="•"/>
            </a:pPr>
            <a:r>
              <a:rPr lang="en-US" sz="2600" dirty="0">
                <a:solidFill>
                  <a:srgbClr val="0A1F61"/>
                </a:solidFill>
                <a:ea typeface="+mn-lt"/>
                <a:cs typeface="+mn-lt"/>
              </a:rPr>
              <a:t>Transmission Control Protocol (TCP).</a:t>
            </a:r>
          </a:p>
          <a:p>
            <a:pPr marL="971550" lvl="1" indent="-514350" algn="just">
              <a:buFont typeface="Arial"/>
              <a:buChar char="•"/>
            </a:pPr>
            <a:r>
              <a:rPr lang="en-US" sz="2600" dirty="0">
                <a:solidFill>
                  <a:srgbClr val="0A1F61"/>
                </a:solidFill>
                <a:ea typeface="+mn-lt"/>
                <a:cs typeface="+mn-lt"/>
              </a:rPr>
              <a:t>User Datagram Protocol (UDP).</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TextBox 9">
            <a:extLst>
              <a:ext uri="{FF2B5EF4-FFF2-40B4-BE49-F238E27FC236}">
                <a16:creationId xmlns:a16="http://schemas.microsoft.com/office/drawing/2014/main" id="{0976930B-A7F8-A656-1EEA-C1763E279DCF}"/>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t>Cont'd</a:t>
            </a:r>
          </a:p>
        </p:txBody>
      </p:sp>
    </p:spTree>
    <p:extLst>
      <p:ext uri="{BB962C8B-B14F-4D97-AF65-F5344CB8AC3E}">
        <p14:creationId xmlns:p14="http://schemas.microsoft.com/office/powerpoint/2010/main" val="1805260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523027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Transmision Control Protocol (TCP)</a:t>
            </a:r>
            <a:endParaRPr lang="en-US" sz="2800" dirty="0" err="1">
              <a:solidFill>
                <a:schemeClr val="bg1"/>
              </a:solidFill>
              <a:cs typeface="Tajawal Medium"/>
            </a:endParaRPr>
          </a:p>
        </p:txBody>
      </p:sp>
      <p:sp>
        <p:nvSpPr>
          <p:cNvPr id="9" name="TextBox 8"/>
          <p:cNvSpPr txBox="1"/>
          <p:nvPr/>
        </p:nvSpPr>
        <p:spPr>
          <a:xfrm>
            <a:off x="1203954" y="1745253"/>
            <a:ext cx="10083231" cy="4493538"/>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A connection-oriented protocol that provides a reliable flow of data between end-to-end connection.</a:t>
            </a:r>
          </a:p>
          <a:p>
            <a:pPr marL="742950" lvl="1" indent="-285750" algn="just">
              <a:buFont typeface="Arial"/>
              <a:buChar char="•"/>
            </a:pPr>
            <a:r>
              <a:rPr lang="en-US" sz="2600" dirty="0">
                <a:solidFill>
                  <a:srgbClr val="0A1F61"/>
                </a:solidFill>
                <a:ea typeface="+mn-lt"/>
                <a:cs typeface="+mn-lt"/>
              </a:rPr>
              <a:t>Three-way handshake. </a:t>
            </a:r>
            <a:r>
              <a:rPr lang="en-US" sz="2600" b="1" dirty="0">
                <a:solidFill>
                  <a:srgbClr val="0A1F61"/>
                </a:solidFill>
                <a:ea typeface="+mn-lt"/>
                <a:cs typeface="+mn-lt"/>
              </a:rPr>
              <a:t>"Wanna connect?" "Sure!" "Alright then!"</a:t>
            </a:r>
          </a:p>
          <a:p>
            <a:pPr marL="285750" indent="-285750" algn="just">
              <a:buFont typeface="Arial"/>
              <a:buChar char="•"/>
            </a:pPr>
            <a:r>
              <a:rPr lang="en-US" sz="2600" dirty="0">
                <a:solidFill>
                  <a:srgbClr val="0A1F61"/>
                </a:solidFill>
                <a:ea typeface="+mn-lt"/>
                <a:cs typeface="+mn-lt"/>
              </a:rPr>
              <a:t>Slow overhead time of setting up.</a:t>
            </a:r>
            <a:endParaRPr lang="en-US" sz="2600" dirty="0">
              <a:solidFill>
                <a:srgbClr val="0A1F61"/>
              </a:solidFill>
              <a:cs typeface="Calibri"/>
            </a:endParaRPr>
          </a:p>
          <a:p>
            <a:pPr marL="285750" indent="-285750" algn="just">
              <a:buFont typeface="Arial"/>
              <a:buChar char="•"/>
            </a:pPr>
            <a:r>
              <a:rPr lang="en-US" sz="2600" dirty="0">
                <a:solidFill>
                  <a:srgbClr val="0A1F61"/>
                </a:solidFill>
                <a:ea typeface="+mn-lt"/>
                <a:cs typeface="+mn-lt"/>
              </a:rPr>
              <a:t>Retransmission.</a:t>
            </a:r>
          </a:p>
          <a:p>
            <a:pPr marL="742950" lvl="1" indent="-285750" algn="just">
              <a:buFont typeface="Arial"/>
              <a:buChar char="•"/>
            </a:pPr>
            <a:r>
              <a:rPr lang="en-US" sz="2600" dirty="0">
                <a:solidFill>
                  <a:srgbClr val="0A1F61"/>
                </a:solidFill>
                <a:ea typeface="+mn-lt"/>
                <a:cs typeface="+mn-lt"/>
              </a:rPr>
              <a:t>Bigger overhead.</a:t>
            </a:r>
          </a:p>
          <a:p>
            <a:pPr marL="285750" indent="-285750" algn="just">
              <a:buFont typeface="Arial"/>
              <a:buChar char="•"/>
            </a:pPr>
            <a:r>
              <a:rPr lang="en-US" sz="2600" dirty="0">
                <a:solidFill>
                  <a:srgbClr val="0A1F61"/>
                </a:solidFill>
                <a:ea typeface="+mn-lt"/>
                <a:cs typeface="+mn-lt"/>
              </a:rPr>
              <a:t>In-order delivery.</a:t>
            </a:r>
          </a:p>
          <a:p>
            <a:pPr marL="285750" indent="-285750" algn="just">
              <a:buFont typeface="Arial"/>
              <a:buChar char="•"/>
            </a:pPr>
            <a:r>
              <a:rPr lang="en-US" sz="2600" dirty="0">
                <a:solidFill>
                  <a:srgbClr val="0A1F61"/>
                </a:solidFill>
                <a:ea typeface="+mn-lt"/>
                <a:cs typeface="+mn-lt"/>
              </a:rPr>
              <a:t>Congestion control.</a:t>
            </a:r>
          </a:p>
          <a:p>
            <a:pPr marL="742950" lvl="1" indent="-285750" algn="just">
              <a:buFont typeface="Arial"/>
              <a:buChar char="•"/>
            </a:pPr>
            <a:r>
              <a:rPr lang="en-US" sz="2600" dirty="0">
                <a:solidFill>
                  <a:srgbClr val="0A1F61"/>
                </a:solidFill>
                <a:ea typeface="+mn-lt"/>
                <a:cs typeface="+mn-lt"/>
              </a:rPr>
              <a:t>Delays transmission when network is congested. </a:t>
            </a:r>
            <a:endParaRPr lang="en-US" dirty="0"/>
          </a:p>
          <a:p>
            <a:pPr marL="742950" lvl="1" indent="-285750" algn="just">
              <a:buFont typeface="Arial"/>
              <a:buChar char="•"/>
            </a:pPr>
            <a:r>
              <a:rPr lang="en-US" sz="2600" dirty="0">
                <a:solidFill>
                  <a:srgbClr val="0A1F61"/>
                </a:solidFill>
                <a:ea typeface="+mn-lt"/>
                <a:cs typeface="+mn-lt"/>
              </a:rPr>
              <a:t>Data doesn't always get sent out immediately </a:t>
            </a:r>
          </a:p>
          <a:p>
            <a:pPr lvl="1" algn="just"/>
            <a:r>
              <a:rPr lang="en-US" sz="2600" dirty="0">
                <a:solidFill>
                  <a:srgbClr val="0A1F61"/>
                </a:solidFill>
                <a:ea typeface="+mn-lt"/>
                <a:cs typeface="+mn-lt"/>
              </a:rPr>
              <a:t>    (i.e., voice chat).</a:t>
            </a:r>
            <a:endParaRPr lang="en-US" dirty="0">
              <a:cs typeface="Calibri" panose="020F0502020204030204"/>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Picture 12" descr="Diagram&#10;&#10;Description automatically generated">
            <a:extLst>
              <a:ext uri="{FF2B5EF4-FFF2-40B4-BE49-F238E27FC236}">
                <a16:creationId xmlns:a16="http://schemas.microsoft.com/office/drawing/2014/main" id="{AAD902CC-38AD-F5BE-706B-4BFB1A281840}"/>
              </a:ext>
            </a:extLst>
          </p:cNvPr>
          <p:cNvPicPr>
            <a:picLocks noChangeAspect="1"/>
          </p:cNvPicPr>
          <p:nvPr/>
        </p:nvPicPr>
        <p:blipFill>
          <a:blip r:embed="rId7"/>
          <a:stretch>
            <a:fillRect/>
          </a:stretch>
        </p:blipFill>
        <p:spPr>
          <a:xfrm>
            <a:off x="9310255" y="3055993"/>
            <a:ext cx="2743200" cy="2907323"/>
          </a:xfrm>
          <a:prstGeom prst="rect">
            <a:avLst/>
          </a:prstGeom>
        </p:spPr>
      </p:pic>
    </p:spTree>
    <p:extLst>
      <p:ext uri="{BB962C8B-B14F-4D97-AF65-F5344CB8AC3E}">
        <p14:creationId xmlns:p14="http://schemas.microsoft.com/office/powerpoint/2010/main" val="2088685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60247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User Datagram Protocol (UDP)</a:t>
            </a:r>
            <a:endParaRPr lang="en-US" sz="2800" dirty="0" err="1">
              <a:solidFill>
                <a:schemeClr val="bg1"/>
              </a:solidFill>
              <a:cs typeface="Tajawal Medium"/>
            </a:endParaRPr>
          </a:p>
        </p:txBody>
      </p:sp>
      <p:sp>
        <p:nvSpPr>
          <p:cNvPr id="9" name="TextBox 8"/>
          <p:cNvSpPr txBox="1"/>
          <p:nvPr/>
        </p:nvSpPr>
        <p:spPr>
          <a:xfrm>
            <a:off x="1203954" y="1966926"/>
            <a:ext cx="10083231" cy="4093428"/>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Connection-less protocol</a:t>
            </a:r>
            <a:r>
              <a:rPr lang="en-US" sz="2600" dirty="0">
                <a:solidFill>
                  <a:srgbClr val="0A1F61"/>
                </a:solidFill>
                <a:cs typeface="Calibri"/>
              </a:rPr>
              <a:t> that sends independent packets of data (datagrams), from one computer to another.</a:t>
            </a:r>
          </a:p>
          <a:p>
            <a:pPr marL="742950" lvl="1" indent="-285750" algn="just">
              <a:buFont typeface="Arial"/>
              <a:buChar char="•"/>
            </a:pPr>
            <a:r>
              <a:rPr lang="en-US" sz="2600" dirty="0">
                <a:solidFill>
                  <a:srgbClr val="0A1F61"/>
                </a:solidFill>
                <a:ea typeface="+mn-lt"/>
                <a:cs typeface="+mn-lt"/>
              </a:rPr>
              <a:t>No connection to create and maintain.</a:t>
            </a:r>
          </a:p>
          <a:p>
            <a:pPr marL="285750" indent="-285750" algn="just">
              <a:buFont typeface="Arial"/>
              <a:buChar char="•"/>
            </a:pPr>
            <a:r>
              <a:rPr lang="en-US" sz="2600" dirty="0">
                <a:solidFill>
                  <a:srgbClr val="0A1F61"/>
                </a:solidFill>
                <a:ea typeface="+mn-lt"/>
                <a:cs typeface="+mn-lt"/>
              </a:rPr>
              <a:t>Faster since no overhead of setting up a connection.</a:t>
            </a:r>
          </a:p>
          <a:p>
            <a:pPr marL="285750" indent="-285750" algn="just">
              <a:buFont typeface="Arial"/>
              <a:buChar char="•"/>
            </a:pPr>
            <a:r>
              <a:rPr lang="en-US" sz="2600" dirty="0">
                <a:solidFill>
                  <a:srgbClr val="0A1F61"/>
                </a:solidFill>
                <a:ea typeface="+mn-lt"/>
                <a:cs typeface="+mn-lt"/>
              </a:rPr>
              <a:t>Small packet sizes.</a:t>
            </a:r>
            <a:endParaRPr lang="en-US" dirty="0"/>
          </a:p>
          <a:p>
            <a:pPr marL="285750" indent="-285750" algn="just">
              <a:buFont typeface="Arial"/>
              <a:buChar char="•"/>
            </a:pPr>
            <a:r>
              <a:rPr lang="en-US" sz="2600" dirty="0">
                <a:solidFill>
                  <a:srgbClr val="0A1F61"/>
                </a:solidFill>
                <a:ea typeface="+mn-lt"/>
                <a:cs typeface="+mn-lt"/>
              </a:rPr>
              <a:t>No compensation for lost packets.</a:t>
            </a:r>
          </a:p>
          <a:p>
            <a:pPr marL="285750" indent="-285750" algn="just">
              <a:buFont typeface="Arial"/>
              <a:buChar char="•"/>
            </a:pPr>
            <a:r>
              <a:rPr lang="en-US" sz="2600" dirty="0">
                <a:solidFill>
                  <a:srgbClr val="0A1F61"/>
                </a:solidFill>
                <a:ea typeface="+mn-lt"/>
                <a:cs typeface="+mn-lt"/>
              </a:rPr>
              <a:t>Packets can arrive out of order.</a:t>
            </a:r>
          </a:p>
          <a:p>
            <a:pPr marL="285750" indent="-285750" algn="just">
              <a:buFont typeface="Arial"/>
              <a:buChar char="•"/>
            </a:pPr>
            <a:r>
              <a:rPr lang="en-US" sz="2600" dirty="0">
                <a:solidFill>
                  <a:srgbClr val="0A1F61"/>
                </a:solidFill>
                <a:ea typeface="+mn-lt"/>
                <a:cs typeface="+mn-lt"/>
              </a:rPr>
              <a:t>No error recovery.</a:t>
            </a:r>
          </a:p>
          <a:p>
            <a:pPr marL="285750" indent="-285750" algn="just">
              <a:buFont typeface="Arial"/>
              <a:buChar char="•"/>
            </a:pPr>
            <a:r>
              <a:rPr lang="en-US" sz="2600" dirty="0">
                <a:solidFill>
                  <a:srgbClr val="0A1F61"/>
                </a:solidFill>
                <a:ea typeface="+mn-lt"/>
                <a:cs typeface="+mn-lt"/>
              </a:rPr>
              <a:t>No congestion control.</a:t>
            </a:r>
          </a:p>
          <a:p>
            <a:pPr marL="285750" indent="-285750" algn="just">
              <a:buFont typeface="Arial"/>
              <a:buChar char="•"/>
            </a:pPr>
            <a:endParaRPr lang="en-US" sz="2600" dirty="0">
              <a:solidFill>
                <a:srgbClr val="0A1F61"/>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Picture 12" descr="Diagram&#10;&#10;Description automatically generated">
            <a:extLst>
              <a:ext uri="{FF2B5EF4-FFF2-40B4-BE49-F238E27FC236}">
                <a16:creationId xmlns:a16="http://schemas.microsoft.com/office/drawing/2014/main" id="{5B0E224E-A8B2-6B48-6CD2-748440FC71B7}"/>
              </a:ext>
            </a:extLst>
          </p:cNvPr>
          <p:cNvPicPr>
            <a:picLocks noChangeAspect="1"/>
          </p:cNvPicPr>
          <p:nvPr/>
        </p:nvPicPr>
        <p:blipFill>
          <a:blip r:embed="rId7"/>
          <a:stretch>
            <a:fillRect/>
          </a:stretch>
        </p:blipFill>
        <p:spPr>
          <a:xfrm>
            <a:off x="9310255" y="3002377"/>
            <a:ext cx="2743200" cy="2959137"/>
          </a:xfrm>
          <a:prstGeom prst="rect">
            <a:avLst/>
          </a:prstGeom>
        </p:spPr>
      </p:pic>
    </p:spTree>
    <p:extLst>
      <p:ext uri="{BB962C8B-B14F-4D97-AF65-F5344CB8AC3E}">
        <p14:creationId xmlns:p14="http://schemas.microsoft.com/office/powerpoint/2010/main" val="795223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91164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Socket Module in Python</a:t>
            </a:r>
            <a:endParaRPr lang="en-US" sz="2800" dirty="0" err="1">
              <a:solidFill>
                <a:schemeClr val="bg1"/>
              </a:solidFill>
              <a:cs typeface="Tajawal Medium"/>
            </a:endParaRPr>
          </a:p>
        </p:txBody>
      </p:sp>
      <p:sp>
        <p:nvSpPr>
          <p:cNvPr id="9" name="TextBox 8"/>
          <p:cNvSpPr txBox="1"/>
          <p:nvPr/>
        </p:nvSpPr>
        <p:spPr>
          <a:xfrm>
            <a:off x="1148536" y="2202453"/>
            <a:ext cx="10083231"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Both protocols (UDP, PCP) are supported using "sockets".</a:t>
            </a:r>
            <a:endParaRPr lang="en-US" dirty="0">
              <a:solidFill>
                <a:srgbClr val="000000"/>
              </a:solidFill>
              <a:ea typeface="+mn-lt"/>
              <a:cs typeface="+mn-lt"/>
            </a:endParaRPr>
          </a:p>
          <a:p>
            <a:pPr marL="742950" lvl="1" indent="-285750" algn="just">
              <a:buFont typeface="Arial"/>
              <a:buChar char="•"/>
            </a:pPr>
            <a:r>
              <a:rPr lang="en-US" sz="2600" dirty="0">
                <a:solidFill>
                  <a:srgbClr val="0A1F61"/>
                </a:solidFill>
                <a:ea typeface="+mn-lt"/>
                <a:cs typeface="+mn-lt"/>
              </a:rPr>
              <a:t>A socket is a file-like object.</a:t>
            </a:r>
          </a:p>
          <a:p>
            <a:pPr marL="742950" lvl="1" indent="-285750" algn="just">
              <a:buFont typeface="Arial"/>
              <a:buChar char="•"/>
            </a:pPr>
            <a:endParaRPr lang="en-US" sz="2600" dirty="0">
              <a:solidFill>
                <a:srgbClr val="0A1F61"/>
              </a:solidFill>
              <a:ea typeface="+mn-lt"/>
              <a:cs typeface="+mn-lt"/>
            </a:endParaRPr>
          </a:p>
          <a:p>
            <a:pPr marL="742950" lvl="1" indent="-285750" algn="just">
              <a:buFont typeface="Arial"/>
              <a:buChar char="•"/>
            </a:pPr>
            <a:r>
              <a:rPr lang="en-US" sz="2600" dirty="0">
                <a:solidFill>
                  <a:srgbClr val="0A1F61"/>
                </a:solidFill>
                <a:ea typeface="+mn-lt"/>
                <a:cs typeface="+mn-lt"/>
              </a:rPr>
              <a:t>Allows data to be sent and received across the network like a file.</a:t>
            </a:r>
            <a:endParaRPr lang="en-US" sz="2600">
              <a:solidFill>
                <a:srgbClr val="0A1F61"/>
              </a:solidFill>
              <a:ea typeface="+mn-lt"/>
              <a:cs typeface="+mn-lt"/>
            </a:endParaRPr>
          </a:p>
          <a:p>
            <a:pPr marL="742950" lvl="1" indent="-285750" algn="just">
              <a:buFont typeface="Arial"/>
              <a:buChar char="•"/>
            </a:pPr>
            <a:endParaRPr lang="en-US" sz="2600" dirty="0">
              <a:solidFill>
                <a:srgbClr val="0A1F61"/>
              </a:solidFill>
              <a:ea typeface="+mn-lt"/>
              <a:cs typeface="+mn-lt"/>
            </a:endParaRPr>
          </a:p>
          <a:p>
            <a:pPr marL="742950" lvl="1" indent="-285750" algn="just">
              <a:buFont typeface="Arial"/>
              <a:buChar char="•"/>
            </a:pPr>
            <a:r>
              <a:rPr lang="en-US" sz="2600" dirty="0">
                <a:solidFill>
                  <a:srgbClr val="0A1F61"/>
                </a:solidFill>
                <a:ea typeface="+mn-lt"/>
                <a:cs typeface="+mn-lt"/>
              </a:rPr>
              <a:t>But it also includes functions to accept and establish connections.</a:t>
            </a:r>
            <a:endParaRPr lang="en-US" dirty="0"/>
          </a:p>
          <a:p>
            <a:pPr marL="742950" lvl="1" indent="-285750" algn="just">
              <a:buFont typeface="Arial"/>
              <a:buChar char="•"/>
            </a:pPr>
            <a:endParaRPr lang="en-US" sz="2600" dirty="0">
              <a:solidFill>
                <a:srgbClr val="0A1F61"/>
              </a:solidFill>
              <a:ea typeface="+mn-lt"/>
              <a:cs typeface="+mn-lt"/>
            </a:endParaRPr>
          </a:p>
          <a:p>
            <a:pPr marL="742950" lvl="1" indent="-285750" algn="just">
              <a:buFont typeface="Arial"/>
              <a:buChar char="•"/>
            </a:pPr>
            <a:r>
              <a:rPr lang="en-US" sz="2600" dirty="0">
                <a:solidFill>
                  <a:srgbClr val="0A1F61"/>
                </a:solidFill>
                <a:ea typeface="+mn-lt"/>
                <a:cs typeface="+mn-lt"/>
              </a:rPr>
              <a:t>Before two machines can establish a connection, both must create a socket object.</a:t>
            </a:r>
            <a:endParaRPr lang="en-US"/>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82215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91164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Socket Module in Python</a:t>
            </a:r>
            <a:endParaRPr lang="en-US" sz="2800" dirty="0" err="1">
              <a:solidFill>
                <a:schemeClr val="bg1"/>
              </a:solidFill>
              <a:cs typeface="Tajawal Medium"/>
            </a:endParaRPr>
          </a:p>
        </p:txBody>
      </p:sp>
      <p:sp>
        <p:nvSpPr>
          <p:cNvPr id="9" name="TextBox 8"/>
          <p:cNvSpPr txBox="1"/>
          <p:nvPr/>
        </p:nvSpPr>
        <p:spPr>
          <a:xfrm>
            <a:off x="1245518" y="2091617"/>
            <a:ext cx="10083231"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Socket basic methods:</a:t>
            </a:r>
            <a:endParaRPr lang="en-US" dirty="0"/>
          </a:p>
          <a:p>
            <a:pPr marL="971550" lvl="1" indent="-514350" algn="just">
              <a:buFontTx/>
              <a:buAutoNum type="arabicPeriod"/>
            </a:pPr>
            <a:r>
              <a:rPr lang="en-US" sz="2600" dirty="0">
                <a:solidFill>
                  <a:srgbClr val="24A9E1"/>
                </a:solidFill>
                <a:ea typeface="+mn-lt"/>
                <a:cs typeface="+mn-lt"/>
              </a:rPr>
              <a:t>socket()</a:t>
            </a:r>
            <a:r>
              <a:rPr lang="en-US" sz="2600" dirty="0">
                <a:solidFill>
                  <a:srgbClr val="0A1F61"/>
                </a:solidFill>
                <a:ea typeface="+mn-lt"/>
                <a:cs typeface="+mn-lt"/>
              </a:rPr>
              <a:t> to create a socket object.</a:t>
            </a:r>
          </a:p>
          <a:p>
            <a:pPr marL="971550" lvl="1" indent="-514350" algn="just">
              <a:buFontTx/>
              <a:buAutoNum type="arabicPeriod"/>
            </a:pPr>
            <a:r>
              <a:rPr lang="en-US" sz="2600" dirty="0" err="1">
                <a:solidFill>
                  <a:srgbClr val="24A9E1"/>
                </a:solidFill>
                <a:ea typeface="+mn-lt"/>
                <a:cs typeface="+mn-lt"/>
              </a:rPr>
              <a:t>gethostname</a:t>
            </a:r>
            <a:r>
              <a:rPr lang="en-US" sz="2600" dirty="0">
                <a:solidFill>
                  <a:srgbClr val="24A9E1"/>
                </a:solidFill>
                <a:ea typeface="+mn-lt"/>
                <a:cs typeface="+mn-lt"/>
              </a:rPr>
              <a:t>()</a:t>
            </a:r>
            <a:r>
              <a:rPr lang="en-US" sz="2600" dirty="0">
                <a:solidFill>
                  <a:srgbClr val="0A1F61"/>
                </a:solidFill>
                <a:ea typeface="+mn-lt"/>
                <a:cs typeface="+mn-lt"/>
              </a:rPr>
              <a:t> to return a string containing the hostname.</a:t>
            </a:r>
          </a:p>
          <a:p>
            <a:pPr marL="971550" lvl="1" indent="-514350" algn="just">
              <a:buFontTx/>
              <a:buAutoNum type="arabicPeriod"/>
            </a:pPr>
            <a:r>
              <a:rPr lang="en-US" sz="2600" dirty="0" err="1">
                <a:solidFill>
                  <a:srgbClr val="24A9E1"/>
                </a:solidFill>
                <a:ea typeface="+mn-lt"/>
                <a:cs typeface="+mn-lt"/>
              </a:rPr>
              <a:t>gethostbyname</a:t>
            </a:r>
            <a:r>
              <a:rPr lang="en-US" sz="2600" dirty="0">
                <a:solidFill>
                  <a:srgbClr val="24A9E1"/>
                </a:solidFill>
                <a:ea typeface="+mn-lt"/>
                <a:cs typeface="+mn-lt"/>
              </a:rPr>
              <a:t>()</a:t>
            </a:r>
            <a:r>
              <a:rPr lang="en-US" sz="2600" dirty="0">
                <a:solidFill>
                  <a:srgbClr val="0A1F61"/>
                </a:solidFill>
                <a:ea typeface="+mn-lt"/>
                <a:cs typeface="+mn-lt"/>
              </a:rPr>
              <a:t> to know the current machine's IP address.</a:t>
            </a:r>
          </a:p>
          <a:p>
            <a:pPr marL="971550" lvl="1" indent="-514350" algn="just">
              <a:buFontTx/>
              <a:buAutoNum type="arabicPeriod"/>
            </a:pPr>
            <a:r>
              <a:rPr lang="en-US" sz="2600" dirty="0">
                <a:solidFill>
                  <a:srgbClr val="24A9E1"/>
                </a:solidFill>
                <a:ea typeface="+mn-lt"/>
                <a:cs typeface="+mn-lt"/>
              </a:rPr>
              <a:t>connect()</a:t>
            </a:r>
            <a:r>
              <a:rPr lang="en-US" sz="2600" dirty="0">
                <a:solidFill>
                  <a:srgbClr val="0A1F61"/>
                </a:solidFill>
                <a:ea typeface="+mn-lt"/>
                <a:cs typeface="+mn-lt"/>
              </a:rPr>
              <a:t> to connect to a remote socket at an address.</a:t>
            </a:r>
            <a:endParaRPr lang="en-US" sz="2600" dirty="0">
              <a:ea typeface="+mn-lt"/>
              <a:cs typeface="+mn-lt"/>
            </a:endParaRPr>
          </a:p>
          <a:p>
            <a:pPr marL="971550" lvl="1" indent="-514350" algn="just">
              <a:buFontTx/>
              <a:buAutoNum type="arabicPeriod"/>
            </a:pPr>
            <a:r>
              <a:rPr lang="en-US" sz="2600" dirty="0">
                <a:solidFill>
                  <a:srgbClr val="24A9E1"/>
                </a:solidFill>
                <a:ea typeface="+mn-lt"/>
                <a:cs typeface="+mn-lt"/>
              </a:rPr>
              <a:t>bind()</a:t>
            </a:r>
            <a:r>
              <a:rPr lang="en-US" sz="2600" dirty="0">
                <a:solidFill>
                  <a:srgbClr val="0A1F61"/>
                </a:solidFill>
                <a:ea typeface="+mn-lt"/>
                <a:cs typeface="+mn-lt"/>
              </a:rPr>
              <a:t> to bind the socket to an address.</a:t>
            </a:r>
            <a:endParaRPr lang="en-US" sz="2600" dirty="0">
              <a:ea typeface="+mn-lt"/>
              <a:cs typeface="+mn-lt"/>
            </a:endParaRPr>
          </a:p>
          <a:p>
            <a:pPr marL="971550" lvl="1" indent="-514350" algn="just">
              <a:buFontTx/>
              <a:buAutoNum type="arabicPeriod"/>
            </a:pPr>
            <a:r>
              <a:rPr lang="en-US" sz="2600" dirty="0">
                <a:solidFill>
                  <a:srgbClr val="24A9E1"/>
                </a:solidFill>
                <a:ea typeface="+mn-lt"/>
                <a:cs typeface="+mn-lt"/>
              </a:rPr>
              <a:t>listen()</a:t>
            </a:r>
            <a:r>
              <a:rPr lang="en-US" sz="2600" dirty="0">
                <a:solidFill>
                  <a:srgbClr val="0A1F61"/>
                </a:solidFill>
                <a:ea typeface="+mn-lt"/>
                <a:cs typeface="+mn-lt"/>
              </a:rPr>
              <a:t> to listens for the connection made to the socket.</a:t>
            </a:r>
            <a:endParaRPr lang="en-US" sz="2600" dirty="0">
              <a:ea typeface="+mn-lt"/>
              <a:cs typeface="+mn-lt"/>
            </a:endParaRPr>
          </a:p>
          <a:p>
            <a:pPr marL="971550" lvl="1" indent="-514350" algn="just">
              <a:buFontTx/>
              <a:buAutoNum type="arabicPeriod"/>
            </a:pPr>
            <a:r>
              <a:rPr lang="en-US" sz="2600" dirty="0">
                <a:solidFill>
                  <a:srgbClr val="24A9E1"/>
                </a:solidFill>
                <a:ea typeface="+mn-lt"/>
                <a:cs typeface="+mn-lt"/>
              </a:rPr>
              <a:t>accept()</a:t>
            </a:r>
            <a:r>
              <a:rPr lang="en-US" sz="2600" dirty="0">
                <a:solidFill>
                  <a:srgbClr val="0A1F61"/>
                </a:solidFill>
                <a:ea typeface="+mn-lt"/>
                <a:cs typeface="+mn-lt"/>
              </a:rPr>
              <a:t> to accept a connection.</a:t>
            </a:r>
            <a:endParaRPr lang="en-US" sz="2600" dirty="0">
              <a:ea typeface="+mn-lt"/>
              <a:cs typeface="+mn-lt"/>
            </a:endParaRPr>
          </a:p>
          <a:p>
            <a:pPr marL="971550" lvl="1" indent="-514350" algn="just">
              <a:buFontTx/>
              <a:buAutoNum type="arabicPeriod"/>
            </a:pPr>
            <a:r>
              <a:rPr lang="en-US" sz="2600" dirty="0">
                <a:solidFill>
                  <a:srgbClr val="24A9E1"/>
                </a:solidFill>
                <a:ea typeface="+mn-lt"/>
                <a:cs typeface="+mn-lt"/>
              </a:rPr>
              <a:t>close()</a:t>
            </a:r>
            <a:r>
              <a:rPr lang="en-US" sz="2600" dirty="0">
                <a:solidFill>
                  <a:srgbClr val="0A1F61"/>
                </a:solidFill>
                <a:ea typeface="+mn-lt"/>
                <a:cs typeface="+mn-lt"/>
              </a:rPr>
              <a:t> to close the socket connection.</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TextBox 9">
            <a:extLst>
              <a:ext uri="{FF2B5EF4-FFF2-40B4-BE49-F238E27FC236}">
                <a16:creationId xmlns:a16="http://schemas.microsoft.com/office/drawing/2014/main" id="{C5970933-9B80-95BC-5018-497C3CAD055E}"/>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t>Cont'd</a:t>
            </a:r>
          </a:p>
        </p:txBody>
      </p:sp>
    </p:spTree>
    <p:extLst>
      <p:ext uri="{BB962C8B-B14F-4D97-AF65-F5344CB8AC3E}">
        <p14:creationId xmlns:p14="http://schemas.microsoft.com/office/powerpoint/2010/main" val="32444528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342792"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Server Socket Creation Steps</a:t>
            </a:r>
            <a:endParaRPr lang="en-US" sz="2800" dirty="0" err="1">
              <a:solidFill>
                <a:schemeClr val="bg1"/>
              </a:solidFill>
              <a:cs typeface="Tajawal Medium"/>
            </a:endParaRPr>
          </a:p>
        </p:txBody>
      </p:sp>
      <p:sp>
        <p:nvSpPr>
          <p:cNvPr id="9" name="TextBox 8"/>
          <p:cNvSpPr txBox="1"/>
          <p:nvPr/>
        </p:nvSpPr>
        <p:spPr>
          <a:xfrm>
            <a:off x="1259372" y="1565144"/>
            <a:ext cx="10083231" cy="4493538"/>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To create a socket server, follow the following steps:</a:t>
            </a:r>
            <a:endParaRPr lang="en-US" sz="2600" dirty="0">
              <a:solidFill>
                <a:srgbClr val="0A1F61"/>
              </a:solidFill>
              <a:cs typeface="Calibri"/>
            </a:endParaRPr>
          </a:p>
          <a:p>
            <a:pPr marL="971550" lvl="1" indent="-514350" algn="just">
              <a:buAutoNum type="arabicPeriod"/>
            </a:pPr>
            <a:r>
              <a:rPr lang="en-US" sz="2600" dirty="0">
                <a:solidFill>
                  <a:srgbClr val="0A1F61"/>
                </a:solidFill>
                <a:ea typeface="+mn-lt"/>
                <a:cs typeface="+mn-lt"/>
              </a:rPr>
              <a:t>Import socket module.</a:t>
            </a:r>
            <a:endParaRPr lang="en-US" sz="2600" dirty="0">
              <a:ea typeface="+mn-lt"/>
              <a:cs typeface="+mn-lt"/>
            </a:endParaRPr>
          </a:p>
          <a:p>
            <a:pPr marL="971550" lvl="1" indent="-514350" algn="just">
              <a:buAutoNum type="arabicPeriod"/>
            </a:pPr>
            <a:r>
              <a:rPr lang="en-US" sz="2600" dirty="0">
                <a:solidFill>
                  <a:srgbClr val="0A1F61"/>
                </a:solidFill>
                <a:ea typeface="+mn-lt"/>
                <a:cs typeface="+mn-lt"/>
              </a:rPr>
              <a:t>Create a socket object.</a:t>
            </a:r>
          </a:p>
          <a:p>
            <a:pPr marL="971550" lvl="1" indent="-514350" algn="just">
              <a:buFontTx/>
              <a:buAutoNum type="arabicPeriod"/>
            </a:pPr>
            <a:r>
              <a:rPr lang="en-US" sz="2600" dirty="0">
                <a:solidFill>
                  <a:srgbClr val="0A1F61"/>
                </a:solidFill>
                <a:ea typeface="+mn-lt"/>
                <a:cs typeface="+mn-lt"/>
              </a:rPr>
              <a:t>Get current machine name.</a:t>
            </a:r>
          </a:p>
          <a:p>
            <a:pPr marL="971550" lvl="1" indent="-514350" algn="just">
              <a:buFontTx/>
              <a:buAutoNum type="arabicPeriod"/>
            </a:pPr>
            <a:r>
              <a:rPr lang="en-US" sz="2600" dirty="0">
                <a:solidFill>
                  <a:srgbClr val="0A1F61"/>
                </a:solidFill>
                <a:ea typeface="+mn-lt"/>
                <a:cs typeface="+mn-lt"/>
              </a:rPr>
              <a:t>Get port number for connection.</a:t>
            </a:r>
          </a:p>
          <a:p>
            <a:pPr marL="971550" lvl="1" indent="-514350" algn="just">
              <a:buFontTx/>
              <a:buAutoNum type="arabicPeriod"/>
            </a:pPr>
            <a:r>
              <a:rPr lang="en-US" sz="2600" dirty="0">
                <a:solidFill>
                  <a:srgbClr val="0A1F61"/>
                </a:solidFill>
                <a:ea typeface="+mn-lt"/>
                <a:cs typeface="+mn-lt"/>
              </a:rPr>
              <a:t>Bind with the address.</a:t>
            </a:r>
            <a:endParaRPr lang="en-US" dirty="0">
              <a:cs typeface="Calibri"/>
            </a:endParaRPr>
          </a:p>
          <a:p>
            <a:pPr marL="971550" lvl="1" indent="-514350" algn="just">
              <a:buFontTx/>
              <a:buAutoNum type="arabicPeriod"/>
            </a:pPr>
            <a:r>
              <a:rPr lang="en-US" sz="2600" dirty="0">
                <a:solidFill>
                  <a:srgbClr val="0A1F61"/>
                </a:solidFill>
                <a:ea typeface="+mn-lt"/>
                <a:cs typeface="+mn-lt"/>
              </a:rPr>
              <a:t>Determine number of allowed connections.</a:t>
            </a:r>
          </a:p>
          <a:p>
            <a:pPr marL="971550" lvl="1" indent="-514350" algn="just">
              <a:buFontTx/>
              <a:buAutoNum type="arabicPeriod"/>
            </a:pPr>
            <a:r>
              <a:rPr lang="en-US" sz="2600" dirty="0">
                <a:solidFill>
                  <a:srgbClr val="0A1F61"/>
                </a:solidFill>
                <a:ea typeface="+mn-lt"/>
                <a:cs typeface="+mn-lt"/>
              </a:rPr>
              <a:t>Listen for connections.</a:t>
            </a:r>
          </a:p>
          <a:p>
            <a:pPr marL="971550" lvl="1" indent="-514350" algn="just">
              <a:buFontTx/>
              <a:buAutoNum type="arabicPeriod"/>
            </a:pPr>
            <a:r>
              <a:rPr lang="en-US" sz="2600" dirty="0">
                <a:solidFill>
                  <a:srgbClr val="0A1F61"/>
                </a:solidFill>
                <a:ea typeface="+mn-lt"/>
                <a:cs typeface="+mn-lt"/>
              </a:rPr>
              <a:t>Connect and accept from clients.</a:t>
            </a:r>
          </a:p>
          <a:p>
            <a:pPr marL="971550" lvl="1" indent="-514350" algn="just">
              <a:buFontTx/>
              <a:buAutoNum type="arabicPeriod"/>
            </a:pPr>
            <a:r>
              <a:rPr lang="en-US" sz="2600" dirty="0">
                <a:solidFill>
                  <a:srgbClr val="0A1F61"/>
                </a:solidFill>
                <a:ea typeface="+mn-lt"/>
                <a:cs typeface="+mn-lt"/>
              </a:rPr>
              <a:t>Send &amp; receive messages.</a:t>
            </a:r>
          </a:p>
          <a:p>
            <a:pPr marL="971550" lvl="1" indent="-514350" algn="just">
              <a:buFontTx/>
              <a:buAutoNum type="arabicPeriod"/>
            </a:pPr>
            <a:r>
              <a:rPr lang="en-US" sz="2600" dirty="0">
                <a:solidFill>
                  <a:srgbClr val="0A1F61"/>
                </a:solidFill>
                <a:ea typeface="+mn-lt"/>
                <a:cs typeface="+mn-lt"/>
              </a:rPr>
              <a:t>Close the connection.</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954371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24827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Client Socket Creation Steps</a:t>
            </a:r>
            <a:endParaRPr lang="en-US" sz="2800" dirty="0" err="1">
              <a:solidFill>
                <a:schemeClr val="bg1"/>
              </a:solidFill>
              <a:cs typeface="Tajawal Medium"/>
            </a:endParaRPr>
          </a:p>
        </p:txBody>
      </p:sp>
      <p:sp>
        <p:nvSpPr>
          <p:cNvPr id="9" name="TextBox 8"/>
          <p:cNvSpPr txBox="1"/>
          <p:nvPr/>
        </p:nvSpPr>
        <p:spPr>
          <a:xfrm>
            <a:off x="1259372" y="2119326"/>
            <a:ext cx="10083231" cy="329320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To create a socket server, follow the following steps:</a:t>
            </a:r>
            <a:endParaRPr lang="en-US" sz="2600" dirty="0">
              <a:solidFill>
                <a:srgbClr val="0A1F61"/>
              </a:solidFill>
              <a:cs typeface="Calibri"/>
            </a:endParaRPr>
          </a:p>
          <a:p>
            <a:pPr marL="971550" lvl="1" indent="-514350" algn="just">
              <a:buAutoNum type="arabicPeriod"/>
            </a:pPr>
            <a:r>
              <a:rPr lang="en-US" sz="2600" dirty="0">
                <a:solidFill>
                  <a:srgbClr val="0A1F61"/>
                </a:solidFill>
                <a:ea typeface="+mn-lt"/>
                <a:cs typeface="+mn-lt"/>
              </a:rPr>
              <a:t>Import socket module.</a:t>
            </a:r>
            <a:endParaRPr lang="en-US" sz="2600" dirty="0">
              <a:ea typeface="+mn-lt"/>
              <a:cs typeface="+mn-lt"/>
            </a:endParaRPr>
          </a:p>
          <a:p>
            <a:pPr marL="971550" lvl="1" indent="-514350" algn="just">
              <a:buAutoNum type="arabicPeriod"/>
            </a:pPr>
            <a:r>
              <a:rPr lang="en-US" sz="2600" dirty="0">
                <a:solidFill>
                  <a:srgbClr val="0A1F61"/>
                </a:solidFill>
                <a:ea typeface="+mn-lt"/>
                <a:cs typeface="+mn-lt"/>
              </a:rPr>
              <a:t>Create a socket object.</a:t>
            </a:r>
          </a:p>
          <a:p>
            <a:pPr marL="971550" lvl="1" indent="-514350" algn="just">
              <a:buFontTx/>
              <a:buAutoNum type="arabicPeriod"/>
            </a:pPr>
            <a:r>
              <a:rPr lang="en-US" sz="2600" dirty="0">
                <a:solidFill>
                  <a:srgbClr val="0A1F61"/>
                </a:solidFill>
                <a:ea typeface="+mn-lt"/>
                <a:cs typeface="+mn-lt"/>
              </a:rPr>
              <a:t>Identify the server machine name (i.e., hostname).</a:t>
            </a:r>
          </a:p>
          <a:p>
            <a:pPr marL="971550" lvl="1" indent="-514350" algn="just">
              <a:buFontTx/>
              <a:buAutoNum type="arabicPeriod"/>
            </a:pPr>
            <a:r>
              <a:rPr lang="en-US" sz="2600" dirty="0">
                <a:solidFill>
                  <a:srgbClr val="0A1F61"/>
                </a:solidFill>
                <a:ea typeface="+mn-lt"/>
                <a:cs typeface="+mn-lt"/>
              </a:rPr>
              <a:t>Identify the server port number.</a:t>
            </a:r>
          </a:p>
          <a:p>
            <a:pPr marL="971550" lvl="1" indent="-514350" algn="just">
              <a:buFontTx/>
              <a:buAutoNum type="arabicPeriod"/>
            </a:pPr>
            <a:r>
              <a:rPr lang="en-US" sz="2600" dirty="0">
                <a:solidFill>
                  <a:srgbClr val="0A1F61"/>
                </a:solidFill>
                <a:ea typeface="+mn-lt"/>
                <a:cs typeface="+mn-lt"/>
              </a:rPr>
              <a:t>Connect to the server.</a:t>
            </a:r>
            <a:endParaRPr lang="en-US" dirty="0">
              <a:cs typeface="Calibri"/>
            </a:endParaRPr>
          </a:p>
          <a:p>
            <a:pPr marL="971550" lvl="1" indent="-514350" algn="just">
              <a:buFontTx/>
              <a:buAutoNum type="arabicPeriod"/>
            </a:pPr>
            <a:r>
              <a:rPr lang="en-US" sz="2600" dirty="0">
                <a:solidFill>
                  <a:srgbClr val="0A1F61"/>
                </a:solidFill>
                <a:ea typeface="+mn-lt"/>
                <a:cs typeface="+mn-lt"/>
              </a:rPr>
              <a:t>Send &amp; receive messages.</a:t>
            </a:r>
          </a:p>
          <a:p>
            <a:pPr marL="971550" lvl="1" indent="-514350" algn="just">
              <a:buFontTx/>
              <a:buAutoNum type="arabicPeriod"/>
            </a:pPr>
            <a:r>
              <a:rPr lang="en-US" sz="2600" dirty="0">
                <a:solidFill>
                  <a:srgbClr val="0A1F61"/>
                </a:solidFill>
                <a:ea typeface="+mn-lt"/>
                <a:cs typeface="+mn-lt"/>
              </a:rPr>
              <a:t>Close the connection.</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0870821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932662"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Major System Calls</a:t>
            </a:r>
            <a:endParaRPr lang="en-US" sz="2800" dirty="0" err="1">
              <a:solidFill>
                <a:schemeClr val="bg1"/>
              </a:solidFill>
              <a:cs typeface="Tajawal Medium"/>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Picture 9">
            <a:extLst>
              <a:ext uri="{FF2B5EF4-FFF2-40B4-BE49-F238E27FC236}">
                <a16:creationId xmlns:a16="http://schemas.microsoft.com/office/drawing/2014/main" id="{E3EDF2D2-0153-2AE4-346E-4BE4D9237040}"/>
              </a:ext>
            </a:extLst>
          </p:cNvPr>
          <p:cNvPicPr>
            <a:picLocks noChangeAspect="1"/>
          </p:cNvPicPr>
          <p:nvPr/>
        </p:nvPicPr>
        <p:blipFill>
          <a:blip r:embed="rId7"/>
          <a:stretch>
            <a:fillRect/>
          </a:stretch>
        </p:blipFill>
        <p:spPr>
          <a:xfrm>
            <a:off x="3559833" y="1326272"/>
            <a:ext cx="4928558" cy="4622398"/>
          </a:xfrm>
          <a:prstGeom prst="rect">
            <a:avLst/>
          </a:prstGeom>
        </p:spPr>
      </p:pic>
    </p:spTree>
    <p:extLst>
      <p:ext uri="{BB962C8B-B14F-4D97-AF65-F5344CB8AC3E}">
        <p14:creationId xmlns:p14="http://schemas.microsoft.com/office/powerpoint/2010/main" val="1009970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57804" y="2385178"/>
            <a:ext cx="10083231" cy="2492990"/>
          </a:xfrm>
          <a:prstGeom prst="rect">
            <a:avLst/>
          </a:prstGeom>
          <a:noFill/>
        </p:spPr>
        <p:txBody>
          <a:bodyPr wrap="square" lIns="91440" tIns="45720" rIns="91440" bIns="45720" rtlCol="0" anchor="t">
            <a:spAutoFit/>
          </a:bodyPr>
          <a:lstStyle/>
          <a:p>
            <a:r>
              <a:rPr lang="en-US" sz="2600" dirty="0">
                <a:solidFill>
                  <a:srgbClr val="24A9E1"/>
                </a:solidFill>
                <a:ea typeface="+mn-lt"/>
                <a:cs typeface="+mn-lt"/>
              </a:rPr>
              <a:t>import socket </a:t>
            </a:r>
          </a:p>
          <a:p>
            <a:endParaRPr lang="en-US" sz="2600" dirty="0">
              <a:solidFill>
                <a:srgbClr val="24A9E1"/>
              </a:solidFill>
              <a:cs typeface="Calibri"/>
            </a:endParaRPr>
          </a:p>
          <a:p>
            <a:r>
              <a:rPr lang="en-US" sz="2600" dirty="0">
                <a:solidFill>
                  <a:srgbClr val="24A9E1"/>
                </a:solidFill>
                <a:cs typeface="Calibri"/>
              </a:rPr>
              <a:t># create a TCP socket</a:t>
            </a:r>
          </a:p>
          <a:p>
            <a:r>
              <a:rPr lang="en-US" sz="2600" dirty="0">
                <a:solidFill>
                  <a:srgbClr val="24A9E1"/>
                </a:solidFill>
                <a:cs typeface="Calibri"/>
              </a:rPr>
              <a:t>soc = </a:t>
            </a:r>
            <a:r>
              <a:rPr lang="en-US" sz="2600" dirty="0" err="1">
                <a:solidFill>
                  <a:srgbClr val="24A9E1"/>
                </a:solidFill>
                <a:cs typeface="Calibri"/>
              </a:rPr>
              <a:t>socket.socket</a:t>
            </a:r>
            <a:r>
              <a:rPr lang="en-US" sz="2600" dirty="0">
                <a:solidFill>
                  <a:srgbClr val="24A9E1"/>
                </a:solidFill>
                <a:cs typeface="Calibri"/>
              </a:rPr>
              <a:t>(</a:t>
            </a:r>
            <a:r>
              <a:rPr lang="en-US" sz="2600" dirty="0" err="1">
                <a:solidFill>
                  <a:srgbClr val="24A9E1"/>
                </a:solidFill>
                <a:cs typeface="Calibri"/>
              </a:rPr>
              <a:t>socket.AF_INET</a:t>
            </a:r>
            <a:r>
              <a:rPr lang="en-US" sz="2600" dirty="0">
                <a:solidFill>
                  <a:srgbClr val="24A9E1"/>
                </a:solidFill>
                <a:cs typeface="Calibri"/>
              </a:rPr>
              <a:t>, </a:t>
            </a:r>
            <a:r>
              <a:rPr lang="en-US" sz="2600" dirty="0" err="1">
                <a:solidFill>
                  <a:srgbClr val="24A9E1"/>
                </a:solidFill>
                <a:cs typeface="Calibri"/>
              </a:rPr>
              <a:t>socket.SOCK_STREAM</a:t>
            </a:r>
            <a:r>
              <a:rPr lang="en-US" sz="2600" dirty="0">
                <a:solidFill>
                  <a:srgbClr val="24A9E1"/>
                </a:solidFill>
                <a:cs typeface="Calibri"/>
              </a:rPr>
              <a:t>)</a:t>
            </a:r>
            <a:endParaRPr lang="en-US" dirty="0"/>
          </a:p>
          <a:p>
            <a:endParaRPr lang="en-US" sz="2600" dirty="0">
              <a:solidFill>
                <a:srgbClr val="24A9E1"/>
              </a:solidFill>
              <a:cs typeface="Calibri"/>
            </a:endParaRPr>
          </a:p>
          <a:p>
            <a:r>
              <a:rPr lang="en-US" sz="2600" dirty="0">
                <a:solidFill>
                  <a:srgbClr val="24A9E1"/>
                </a:solidFill>
                <a:cs typeface="Calibri"/>
              </a:rPr>
              <a:t>print("Socket </a:t>
            </a:r>
            <a:r>
              <a:rPr lang="en-US" sz="2600" dirty="0" err="1">
                <a:solidFill>
                  <a:srgbClr val="24A9E1"/>
                </a:solidFill>
                <a:cs typeface="Calibri"/>
              </a:rPr>
              <a:t>succesfully</a:t>
            </a:r>
            <a:r>
              <a:rPr lang="en-US" sz="2600" dirty="0">
                <a:solidFill>
                  <a:srgbClr val="24A9E1"/>
                </a:solidFill>
                <a:cs typeface="Calibri"/>
              </a:rPr>
              <a:t> created!")</a:t>
            </a:r>
            <a:endParaRPr lang="en-US"/>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2" name="TextBox 11">
            <a:extLst>
              <a:ext uri="{FF2B5EF4-FFF2-40B4-BE49-F238E27FC236}">
                <a16:creationId xmlns:a16="http://schemas.microsoft.com/office/drawing/2014/main" id="{048E5A0B-08BE-FCFB-A8FD-84EFA56ACE32}"/>
              </a:ext>
            </a:extLst>
          </p:cNvPr>
          <p:cNvSpPr txBox="1"/>
          <p:nvPr/>
        </p:nvSpPr>
        <p:spPr>
          <a:xfrm>
            <a:off x="2233434" y="572245"/>
            <a:ext cx="517250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Working With TCP Socket Example</a:t>
            </a:r>
            <a:endParaRPr lang="en-US" sz="2800" dirty="0" err="1">
              <a:solidFill>
                <a:schemeClr val="bg1"/>
              </a:solidFill>
              <a:cs typeface="Tajawal Medium"/>
            </a:endParaRPr>
          </a:p>
        </p:txBody>
      </p:sp>
      <p:pic>
        <p:nvPicPr>
          <p:cNvPr id="8" name="Picture 7" descr="A picture containing person, person, wearing, red&#10;&#10;Description automatically generated">
            <a:extLst>
              <a:ext uri="{FF2B5EF4-FFF2-40B4-BE49-F238E27FC236}">
                <a16:creationId xmlns:a16="http://schemas.microsoft.com/office/drawing/2014/main" id="{DB605613-143A-E841-A412-FFC360361DF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566720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57804" y="2385178"/>
            <a:ext cx="10083231" cy="3293209"/>
          </a:xfrm>
          <a:prstGeom prst="rect">
            <a:avLst/>
          </a:prstGeom>
          <a:noFill/>
        </p:spPr>
        <p:txBody>
          <a:bodyPr wrap="square" lIns="91440" tIns="45720" rIns="91440" bIns="45720" rtlCol="0" anchor="t">
            <a:spAutoFit/>
          </a:bodyPr>
          <a:lstStyle/>
          <a:p>
            <a:r>
              <a:rPr lang="en-US" sz="2600" dirty="0">
                <a:solidFill>
                  <a:srgbClr val="24A9E1"/>
                </a:solidFill>
                <a:ea typeface="+mn-lt"/>
                <a:cs typeface="+mn-lt"/>
              </a:rPr>
              <a:t>import socket </a:t>
            </a:r>
          </a:p>
          <a:p>
            <a:r>
              <a:rPr lang="en-US" sz="2600" dirty="0">
                <a:solidFill>
                  <a:srgbClr val="24A9E1"/>
                </a:solidFill>
                <a:cs typeface="Calibri"/>
              </a:rPr>
              <a:t># create a TCP socket</a:t>
            </a:r>
          </a:p>
          <a:p>
            <a:r>
              <a:rPr lang="en-US" sz="2600" dirty="0">
                <a:solidFill>
                  <a:srgbClr val="24A9E1"/>
                </a:solidFill>
                <a:cs typeface="Calibri"/>
              </a:rPr>
              <a:t>try:</a:t>
            </a:r>
          </a:p>
          <a:p>
            <a:r>
              <a:rPr lang="en-US" sz="2600" dirty="0">
                <a:solidFill>
                  <a:srgbClr val="24A9E1"/>
                </a:solidFill>
                <a:cs typeface="Calibri"/>
              </a:rPr>
              <a:t>     soc = </a:t>
            </a:r>
            <a:r>
              <a:rPr lang="en-US" sz="2600" dirty="0" err="1">
                <a:solidFill>
                  <a:srgbClr val="24A9E1"/>
                </a:solidFill>
                <a:cs typeface="Calibri"/>
              </a:rPr>
              <a:t>socket.socket</a:t>
            </a:r>
            <a:r>
              <a:rPr lang="en-US" sz="2600" dirty="0">
                <a:solidFill>
                  <a:srgbClr val="24A9E1"/>
                </a:solidFill>
                <a:cs typeface="Calibri"/>
              </a:rPr>
              <a:t>(</a:t>
            </a:r>
            <a:r>
              <a:rPr lang="en-US" sz="2600" dirty="0" err="1">
                <a:solidFill>
                  <a:srgbClr val="24A9E1"/>
                </a:solidFill>
                <a:cs typeface="Calibri"/>
              </a:rPr>
              <a:t>socket.AF_INET</a:t>
            </a:r>
            <a:r>
              <a:rPr lang="en-US" sz="2600" dirty="0">
                <a:solidFill>
                  <a:srgbClr val="24A9E1"/>
                </a:solidFill>
                <a:cs typeface="Calibri"/>
              </a:rPr>
              <a:t>, </a:t>
            </a:r>
            <a:r>
              <a:rPr lang="en-US" sz="2600" dirty="0" err="1">
                <a:solidFill>
                  <a:srgbClr val="24A9E1"/>
                </a:solidFill>
                <a:cs typeface="Calibri"/>
              </a:rPr>
              <a:t>socket.SOCK_STREAM</a:t>
            </a:r>
            <a:r>
              <a:rPr lang="en-US" sz="2600" dirty="0">
                <a:solidFill>
                  <a:srgbClr val="24A9E1"/>
                </a:solidFill>
                <a:cs typeface="Calibri"/>
              </a:rPr>
              <a:t>)</a:t>
            </a:r>
            <a:endParaRPr lang="en-US" dirty="0">
              <a:cs typeface="Calibri" panose="020F0502020204030204"/>
            </a:endParaRPr>
          </a:p>
          <a:p>
            <a:r>
              <a:rPr lang="en-US" sz="2600" dirty="0">
                <a:solidFill>
                  <a:srgbClr val="24A9E1"/>
                </a:solidFill>
                <a:cs typeface="Calibri"/>
              </a:rPr>
              <a:t>     </a:t>
            </a:r>
            <a:r>
              <a:rPr lang="en-US" sz="2600" dirty="0">
                <a:solidFill>
                  <a:srgbClr val="24A9E1"/>
                </a:solidFill>
                <a:ea typeface="+mn-lt"/>
                <a:cs typeface="+mn-lt"/>
              </a:rPr>
              <a:t>print("Socket </a:t>
            </a:r>
            <a:r>
              <a:rPr lang="en-US" sz="2600" dirty="0" err="1">
                <a:solidFill>
                  <a:srgbClr val="24A9E1"/>
                </a:solidFill>
                <a:ea typeface="+mn-lt"/>
                <a:cs typeface="+mn-lt"/>
              </a:rPr>
              <a:t>succesfully</a:t>
            </a:r>
            <a:r>
              <a:rPr lang="en-US" sz="2600" dirty="0">
                <a:solidFill>
                  <a:srgbClr val="24A9E1"/>
                </a:solidFill>
                <a:ea typeface="+mn-lt"/>
                <a:cs typeface="+mn-lt"/>
              </a:rPr>
              <a:t> created!")</a:t>
            </a:r>
            <a:endParaRPr lang="en-US" sz="2600" dirty="0">
              <a:solidFill>
                <a:srgbClr val="24A9E1"/>
              </a:solidFill>
              <a:cs typeface="Calibri"/>
            </a:endParaRPr>
          </a:p>
          <a:p>
            <a:r>
              <a:rPr lang="en-US" sz="2600" dirty="0">
                <a:solidFill>
                  <a:srgbClr val="24A9E1"/>
                </a:solidFill>
                <a:cs typeface="Calibri"/>
              </a:rPr>
              <a:t>except </a:t>
            </a:r>
            <a:r>
              <a:rPr lang="en-US" sz="2600" dirty="0" err="1">
                <a:solidFill>
                  <a:srgbClr val="24A9E1"/>
                </a:solidFill>
                <a:cs typeface="Calibri"/>
              </a:rPr>
              <a:t>socket.error</a:t>
            </a:r>
            <a:r>
              <a:rPr lang="en-US" sz="2600" dirty="0">
                <a:solidFill>
                  <a:srgbClr val="24A9E1"/>
                </a:solidFill>
                <a:cs typeface="Calibri"/>
              </a:rPr>
              <a:t> as err:</a:t>
            </a:r>
          </a:p>
          <a:p>
            <a:r>
              <a:rPr lang="en-US" sz="2600" dirty="0">
                <a:solidFill>
                  <a:srgbClr val="24A9E1"/>
                </a:solidFill>
                <a:cs typeface="Calibri"/>
              </a:rPr>
              <a:t>      print("Failed to create a socket!")</a:t>
            </a:r>
            <a:endParaRPr lang="en-US" dirty="0">
              <a:solidFill>
                <a:srgbClr val="000000"/>
              </a:solidFill>
              <a:cs typeface="Calibri"/>
            </a:endParaRPr>
          </a:p>
          <a:p>
            <a:r>
              <a:rPr lang="en-US" sz="2600" dirty="0">
                <a:solidFill>
                  <a:srgbClr val="24A9E1"/>
                </a:solidFill>
                <a:cs typeface="Calibri"/>
              </a:rPr>
              <a:t>      print(</a:t>
            </a:r>
            <a:r>
              <a:rPr lang="en-US" sz="2600" dirty="0" err="1">
                <a:solidFill>
                  <a:srgbClr val="24A9E1"/>
                </a:solidFill>
                <a:cs typeface="Calibri"/>
              </a:rPr>
              <a:t>f"Reason</a:t>
            </a:r>
            <a:r>
              <a:rPr lang="en-US" sz="2600" dirty="0">
                <a:solidFill>
                  <a:srgbClr val="24A9E1"/>
                </a:solidFill>
                <a:cs typeface="Calibri"/>
              </a:rPr>
              <a:t>: {err}")</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2" name="TextBox 11">
            <a:extLst>
              <a:ext uri="{FF2B5EF4-FFF2-40B4-BE49-F238E27FC236}">
                <a16:creationId xmlns:a16="http://schemas.microsoft.com/office/drawing/2014/main" id="{048E5A0B-08BE-FCFB-A8FD-84EFA56ACE32}"/>
              </a:ext>
            </a:extLst>
          </p:cNvPr>
          <p:cNvSpPr txBox="1"/>
          <p:nvPr/>
        </p:nvSpPr>
        <p:spPr>
          <a:xfrm>
            <a:off x="2290943" y="572245"/>
            <a:ext cx="728269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Working With TCP Socket Error Handing Example</a:t>
            </a:r>
            <a:endParaRPr lang="en-US" sz="2800" dirty="0" err="1">
              <a:solidFill>
                <a:schemeClr val="bg1"/>
              </a:solidFill>
              <a:cs typeface="Tajawal Medium"/>
            </a:endParaRPr>
          </a:p>
        </p:txBody>
      </p:sp>
      <p:pic>
        <p:nvPicPr>
          <p:cNvPr id="8" name="Picture 7" descr="A picture containing person, person, wearing, red&#10;&#10;Description automatically generated">
            <a:extLst>
              <a:ext uri="{FF2B5EF4-FFF2-40B4-BE49-F238E27FC236}">
                <a16:creationId xmlns:a16="http://schemas.microsoft.com/office/drawing/2014/main" id="{DB605613-143A-E841-A412-FFC360361DF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TextBox 9">
            <a:extLst>
              <a:ext uri="{FF2B5EF4-FFF2-40B4-BE49-F238E27FC236}">
                <a16:creationId xmlns:a16="http://schemas.microsoft.com/office/drawing/2014/main" id="{25A5482E-CF73-984D-FEA9-3F21CAAB1632}"/>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t>Cont'd</a:t>
            </a:r>
          </a:p>
        </p:txBody>
      </p:sp>
    </p:spTree>
    <p:extLst>
      <p:ext uri="{BB962C8B-B14F-4D97-AF65-F5344CB8AC3E}">
        <p14:creationId xmlns:p14="http://schemas.microsoft.com/office/powerpoint/2010/main" val="1348384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99012" y="1939480"/>
            <a:ext cx="10428287" cy="3693319"/>
          </a:xfrm>
          <a:prstGeom prst="rect">
            <a:avLst/>
          </a:prstGeom>
          <a:noFill/>
        </p:spPr>
        <p:txBody>
          <a:bodyPr wrap="square" lIns="91440" tIns="45720" rIns="91440" bIns="45720" rtlCol="0" anchor="t">
            <a:spAutoFit/>
          </a:bodyPr>
          <a:lstStyle/>
          <a:p>
            <a:r>
              <a:rPr lang="en-US" sz="2600" dirty="0">
                <a:solidFill>
                  <a:srgbClr val="24A9E1"/>
                </a:solidFill>
                <a:cs typeface="Calibri"/>
              </a:rPr>
              <a:t>…...</a:t>
            </a:r>
          </a:p>
          <a:p>
            <a:r>
              <a:rPr lang="en-US" sz="2600" dirty="0" err="1">
                <a:solidFill>
                  <a:srgbClr val="24A9E1"/>
                </a:solidFill>
                <a:cs typeface="Calibri"/>
              </a:rPr>
              <a:t>target_host</a:t>
            </a:r>
            <a:r>
              <a:rPr lang="en-US" sz="2600" dirty="0">
                <a:solidFill>
                  <a:srgbClr val="24A9E1"/>
                </a:solidFill>
                <a:cs typeface="Calibri"/>
              </a:rPr>
              <a:t> = input("Enter the target host name to connect: ")</a:t>
            </a:r>
          </a:p>
          <a:p>
            <a:r>
              <a:rPr lang="en-US" sz="2600" dirty="0" err="1">
                <a:solidFill>
                  <a:srgbClr val="24A9E1"/>
                </a:solidFill>
                <a:cs typeface="Calibri"/>
              </a:rPr>
              <a:t>target_port</a:t>
            </a:r>
            <a:r>
              <a:rPr lang="en-US" sz="2600" dirty="0">
                <a:solidFill>
                  <a:srgbClr val="24A9E1"/>
                </a:solidFill>
                <a:cs typeface="Calibri"/>
              </a:rPr>
              <a:t> = input("Enter the target port: ")</a:t>
            </a:r>
          </a:p>
          <a:p>
            <a:r>
              <a:rPr lang="en-US" sz="2600" dirty="0">
                <a:solidFill>
                  <a:srgbClr val="24A9E1"/>
                </a:solidFill>
                <a:cs typeface="Calibri"/>
              </a:rPr>
              <a:t>try:</a:t>
            </a:r>
          </a:p>
          <a:p>
            <a:r>
              <a:rPr lang="en-US" sz="2600" dirty="0">
                <a:solidFill>
                  <a:srgbClr val="24A9E1"/>
                </a:solidFill>
                <a:cs typeface="Calibri"/>
              </a:rPr>
              <a:t>     </a:t>
            </a:r>
            <a:r>
              <a:rPr lang="en-US" sz="2600" dirty="0" err="1">
                <a:solidFill>
                  <a:srgbClr val="24A9E1"/>
                </a:solidFill>
                <a:cs typeface="Calibri"/>
              </a:rPr>
              <a:t>sock.connect</a:t>
            </a:r>
            <a:r>
              <a:rPr lang="en-US" sz="2600" dirty="0">
                <a:solidFill>
                  <a:srgbClr val="24A9E1"/>
                </a:solidFill>
                <a:cs typeface="Calibri"/>
              </a:rPr>
              <a:t>((</a:t>
            </a:r>
            <a:r>
              <a:rPr lang="en-US" sz="2600" dirty="0" err="1">
                <a:solidFill>
                  <a:srgbClr val="24A9E1"/>
                </a:solidFill>
                <a:cs typeface="Calibri"/>
              </a:rPr>
              <a:t>target_host</a:t>
            </a:r>
            <a:r>
              <a:rPr lang="en-US" sz="2600" dirty="0">
                <a:solidFill>
                  <a:srgbClr val="24A9E1"/>
                </a:solidFill>
                <a:cs typeface="Calibri"/>
              </a:rPr>
              <a:t>, int(</a:t>
            </a:r>
            <a:r>
              <a:rPr lang="en-US" sz="2600" dirty="0" err="1">
                <a:solidFill>
                  <a:srgbClr val="24A9E1"/>
                </a:solidFill>
                <a:cs typeface="Calibri"/>
              </a:rPr>
              <a:t>target_port</a:t>
            </a:r>
            <a:r>
              <a:rPr lang="en-US" sz="2600" dirty="0">
                <a:solidFill>
                  <a:srgbClr val="24A9E1"/>
                </a:solidFill>
                <a:cs typeface="Calibri"/>
              </a:rPr>
              <a:t>)))</a:t>
            </a:r>
          </a:p>
          <a:p>
            <a:r>
              <a:rPr lang="en-US" sz="2600" dirty="0">
                <a:solidFill>
                  <a:srgbClr val="24A9E1"/>
                </a:solidFill>
                <a:cs typeface="Calibri"/>
              </a:rPr>
              <a:t>     print(</a:t>
            </a:r>
            <a:r>
              <a:rPr lang="en-US" sz="2600" dirty="0" err="1">
                <a:solidFill>
                  <a:srgbClr val="24A9E1"/>
                </a:solidFill>
                <a:cs typeface="Calibri"/>
              </a:rPr>
              <a:t>f"Socket</a:t>
            </a:r>
            <a:r>
              <a:rPr lang="en-US" sz="2600" dirty="0">
                <a:solidFill>
                  <a:srgbClr val="24A9E1"/>
                </a:solidFill>
                <a:cs typeface="Calibri"/>
              </a:rPr>
              <a:t> Connected to {</a:t>
            </a:r>
            <a:r>
              <a:rPr lang="en-US" sz="2600" dirty="0" err="1">
                <a:solidFill>
                  <a:srgbClr val="24A9E1"/>
                </a:solidFill>
                <a:ea typeface="+mn-lt"/>
                <a:cs typeface="+mn-lt"/>
              </a:rPr>
              <a:t>target_host</a:t>
            </a:r>
            <a:r>
              <a:rPr lang="en-US" sz="2600" dirty="0">
                <a:solidFill>
                  <a:srgbClr val="24A9E1"/>
                </a:solidFill>
                <a:cs typeface="Calibri"/>
              </a:rPr>
              <a:t>} on port: {</a:t>
            </a:r>
            <a:r>
              <a:rPr lang="en-US" sz="2600" dirty="0" err="1">
                <a:solidFill>
                  <a:srgbClr val="24A9E1"/>
                </a:solidFill>
                <a:ea typeface="+mn-lt"/>
                <a:cs typeface="+mn-lt"/>
              </a:rPr>
              <a:t>target_port</a:t>
            </a:r>
            <a:r>
              <a:rPr lang="en-US" sz="2600" dirty="0">
                <a:solidFill>
                  <a:srgbClr val="24A9E1"/>
                </a:solidFill>
                <a:cs typeface="Calibri"/>
              </a:rPr>
              <a:t>}")</a:t>
            </a:r>
          </a:p>
          <a:p>
            <a:r>
              <a:rPr lang="en-US" sz="2600" dirty="0">
                <a:solidFill>
                  <a:srgbClr val="24A9E1"/>
                </a:solidFill>
                <a:cs typeface="Calibri"/>
              </a:rPr>
              <a:t>except </a:t>
            </a:r>
            <a:r>
              <a:rPr lang="en-US" sz="2600" dirty="0" err="1">
                <a:solidFill>
                  <a:srgbClr val="24A9E1"/>
                </a:solidFill>
                <a:cs typeface="Calibri"/>
              </a:rPr>
              <a:t>socket.error</a:t>
            </a:r>
            <a:r>
              <a:rPr lang="en-US" sz="2600" dirty="0">
                <a:solidFill>
                  <a:srgbClr val="24A9E1"/>
                </a:solidFill>
                <a:cs typeface="Calibri"/>
              </a:rPr>
              <a:t> as err:</a:t>
            </a:r>
          </a:p>
          <a:p>
            <a:r>
              <a:rPr lang="en-US" sz="2600" dirty="0">
                <a:solidFill>
                  <a:srgbClr val="24A9E1"/>
                </a:solidFill>
                <a:cs typeface="Calibri"/>
              </a:rPr>
              <a:t>     print(</a:t>
            </a:r>
            <a:r>
              <a:rPr lang="en-US" sz="2600" dirty="0" err="1">
                <a:solidFill>
                  <a:srgbClr val="24A9E1"/>
                </a:solidFill>
                <a:cs typeface="Calibri"/>
              </a:rPr>
              <a:t>f"Failed</a:t>
            </a:r>
            <a:r>
              <a:rPr lang="en-US" sz="2600" dirty="0">
                <a:solidFill>
                  <a:srgbClr val="24A9E1"/>
                </a:solidFill>
                <a:cs typeface="Calibri"/>
              </a:rPr>
              <a:t> to connect to {</a:t>
            </a:r>
            <a:r>
              <a:rPr lang="en-US" sz="2600" dirty="0" err="1">
                <a:solidFill>
                  <a:srgbClr val="24A9E1"/>
                </a:solidFill>
                <a:ea typeface="+mn-lt"/>
                <a:cs typeface="+mn-lt"/>
              </a:rPr>
              <a:t>target_host</a:t>
            </a:r>
            <a:r>
              <a:rPr lang="en-US" sz="2600" dirty="0">
                <a:solidFill>
                  <a:srgbClr val="24A9E1"/>
                </a:solidFill>
                <a:cs typeface="Calibri"/>
              </a:rPr>
              <a:t>} on port {</a:t>
            </a:r>
            <a:r>
              <a:rPr lang="en-US" sz="2600" dirty="0" err="1">
                <a:solidFill>
                  <a:srgbClr val="24A9E1"/>
                </a:solidFill>
                <a:ea typeface="+mn-lt"/>
                <a:cs typeface="+mn-lt"/>
              </a:rPr>
              <a:t>target_port</a:t>
            </a:r>
            <a:r>
              <a:rPr lang="en-US" sz="2600" dirty="0">
                <a:solidFill>
                  <a:srgbClr val="24A9E1"/>
                </a:solidFill>
                <a:cs typeface="Calibri"/>
              </a:rPr>
              <a:t>}")</a:t>
            </a:r>
          </a:p>
          <a:p>
            <a:r>
              <a:rPr lang="en-US" sz="2600" dirty="0">
                <a:solidFill>
                  <a:srgbClr val="24A9E1"/>
                </a:solidFill>
                <a:cs typeface="Calibri"/>
              </a:rPr>
              <a:t>     print("Reason: {</a:t>
            </a:r>
            <a:r>
              <a:rPr lang="en-US" sz="2600" dirty="0">
                <a:solidFill>
                  <a:srgbClr val="24A9E1"/>
                </a:solidFill>
                <a:ea typeface="+mn-lt"/>
                <a:cs typeface="+mn-lt"/>
              </a:rPr>
              <a:t>str(err)</a:t>
            </a:r>
            <a:r>
              <a:rPr lang="en-US" sz="2600" dirty="0">
                <a:solidFill>
                  <a:srgbClr val="24A9E1"/>
                </a:solidFill>
                <a:cs typeface="Calibri"/>
              </a:rPr>
              <a:t>}")</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2" name="TextBox 11">
            <a:extLst>
              <a:ext uri="{FF2B5EF4-FFF2-40B4-BE49-F238E27FC236}">
                <a16:creationId xmlns:a16="http://schemas.microsoft.com/office/drawing/2014/main" id="{048E5A0B-08BE-FCFB-A8FD-84EFA56ACE32}"/>
              </a:ext>
            </a:extLst>
          </p:cNvPr>
          <p:cNvSpPr txBox="1"/>
          <p:nvPr/>
        </p:nvSpPr>
        <p:spPr>
          <a:xfrm>
            <a:off x="2290943" y="572245"/>
            <a:ext cx="728269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Working With TCP Socket Error Handing Example</a:t>
            </a:r>
            <a:endParaRPr lang="en-US" sz="2800" dirty="0" err="1">
              <a:solidFill>
                <a:schemeClr val="bg1"/>
              </a:solidFill>
              <a:cs typeface="Tajawal Medium"/>
            </a:endParaRPr>
          </a:p>
        </p:txBody>
      </p:sp>
      <p:pic>
        <p:nvPicPr>
          <p:cNvPr id="8" name="Picture 7" descr="A picture containing person, person, wearing, red&#10;&#10;Description automatically generated">
            <a:extLst>
              <a:ext uri="{FF2B5EF4-FFF2-40B4-BE49-F238E27FC236}">
                <a16:creationId xmlns:a16="http://schemas.microsoft.com/office/drawing/2014/main" id="{DB605613-143A-E841-A412-FFC360361DF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TextBox 9">
            <a:extLst>
              <a:ext uri="{FF2B5EF4-FFF2-40B4-BE49-F238E27FC236}">
                <a16:creationId xmlns:a16="http://schemas.microsoft.com/office/drawing/2014/main" id="{58FF7A4B-18F4-B6FB-A034-30864C62394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t>Cont'd</a:t>
            </a:r>
          </a:p>
        </p:txBody>
      </p:sp>
    </p:spTree>
    <p:extLst>
      <p:ext uri="{BB962C8B-B14F-4D97-AF65-F5344CB8AC3E}">
        <p14:creationId xmlns:p14="http://schemas.microsoft.com/office/powerpoint/2010/main" val="4176154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559991" y="2086652"/>
            <a:ext cx="6841267" cy="2893100"/>
          </a:xfrm>
          <a:prstGeom prst="rect">
            <a:avLst/>
          </a:prstGeom>
          <a:noFill/>
        </p:spPr>
        <p:txBody>
          <a:bodyPr wrap="square" lIns="91440" tIns="45720" rIns="91440" bIns="45720" rtlCol="0" anchor="t">
            <a:spAutoFit/>
          </a:bodyPr>
          <a:lstStyle/>
          <a:p>
            <a:r>
              <a:rPr lang="en-US" sz="2600" dirty="0">
                <a:solidFill>
                  <a:srgbClr val="24A9E1"/>
                </a:solidFill>
                <a:ea typeface="+mn-lt"/>
                <a:cs typeface="+mn-lt"/>
              </a:rPr>
              <a:t>import socket</a:t>
            </a:r>
            <a:endParaRPr lang="en-US">
              <a:solidFill>
                <a:srgbClr val="24A9E1"/>
              </a:solidFill>
              <a:ea typeface="+mn-lt"/>
              <a:cs typeface="+mn-lt"/>
            </a:endParaRPr>
          </a:p>
          <a:p>
            <a:r>
              <a:rPr lang="en-US" sz="2600" dirty="0">
                <a:solidFill>
                  <a:srgbClr val="24A9E1"/>
                </a:solidFill>
                <a:ea typeface="+mn-lt"/>
                <a:cs typeface="+mn-lt"/>
              </a:rPr>
              <a:t>soc = </a:t>
            </a:r>
            <a:r>
              <a:rPr lang="en-US" sz="2600" dirty="0" err="1">
                <a:solidFill>
                  <a:srgbClr val="24A9E1"/>
                </a:solidFill>
                <a:ea typeface="+mn-lt"/>
                <a:cs typeface="+mn-lt"/>
              </a:rPr>
              <a:t>socket.socket</a:t>
            </a:r>
            <a:r>
              <a:rPr lang="en-US" sz="2600" dirty="0">
                <a:solidFill>
                  <a:srgbClr val="24A9E1"/>
                </a:solidFill>
                <a:ea typeface="+mn-lt"/>
                <a:cs typeface="+mn-lt"/>
              </a:rPr>
              <a:t>()</a:t>
            </a:r>
            <a:endParaRPr lang="en-US">
              <a:solidFill>
                <a:srgbClr val="24A9E1"/>
              </a:solidFill>
              <a:cs typeface="Calibri"/>
            </a:endParaRPr>
          </a:p>
          <a:p>
            <a:r>
              <a:rPr lang="en-US" sz="2600" dirty="0">
                <a:solidFill>
                  <a:srgbClr val="24A9E1"/>
                </a:solidFill>
                <a:ea typeface="+mn-lt"/>
                <a:cs typeface="+mn-lt"/>
              </a:rPr>
              <a:t>print("socket created")</a:t>
            </a:r>
            <a:endParaRPr lang="en-US">
              <a:solidFill>
                <a:srgbClr val="24A9E1"/>
              </a:solidFill>
              <a:cs typeface="Calibri"/>
            </a:endParaRPr>
          </a:p>
          <a:p>
            <a:r>
              <a:rPr lang="en-US" sz="2600" dirty="0">
                <a:solidFill>
                  <a:srgbClr val="24A9E1"/>
                </a:solidFill>
                <a:ea typeface="+mn-lt"/>
                <a:cs typeface="+mn-lt"/>
              </a:rPr>
              <a:t> </a:t>
            </a:r>
            <a:r>
              <a:rPr lang="en-US" sz="2600" i="1" dirty="0">
                <a:solidFill>
                  <a:srgbClr val="24A9E1"/>
                </a:solidFill>
                <a:ea typeface="+mn-lt"/>
                <a:cs typeface="+mn-lt"/>
              </a:rPr>
              <a:t># server and client in the same machine</a:t>
            </a:r>
            <a:endParaRPr lang="en-US" sz="2600" dirty="0">
              <a:solidFill>
                <a:srgbClr val="24A9E1"/>
              </a:solidFill>
              <a:ea typeface="+mn-lt"/>
              <a:cs typeface="+mn-lt"/>
            </a:endParaRPr>
          </a:p>
          <a:p>
            <a:r>
              <a:rPr lang="en-US" sz="2600" dirty="0" err="1">
                <a:solidFill>
                  <a:srgbClr val="24A9E1"/>
                </a:solidFill>
                <a:ea typeface="+mn-lt"/>
                <a:cs typeface="+mn-lt"/>
              </a:rPr>
              <a:t>soc.bind</a:t>
            </a:r>
            <a:r>
              <a:rPr lang="en-US" sz="2600" dirty="0">
                <a:solidFill>
                  <a:srgbClr val="24A9E1"/>
                </a:solidFill>
                <a:ea typeface="+mn-lt"/>
                <a:cs typeface="+mn-lt"/>
              </a:rPr>
              <a:t>((</a:t>
            </a:r>
            <a:r>
              <a:rPr lang="en-US" sz="2600" dirty="0" err="1">
                <a:solidFill>
                  <a:srgbClr val="24A9E1"/>
                </a:solidFill>
                <a:ea typeface="+mn-lt"/>
                <a:cs typeface="+mn-lt"/>
              </a:rPr>
              <a:t>socket.gethostname</a:t>
            </a:r>
            <a:r>
              <a:rPr lang="en-US" sz="2600" dirty="0">
                <a:solidFill>
                  <a:srgbClr val="24A9E1"/>
                </a:solidFill>
                <a:ea typeface="+mn-lt"/>
                <a:cs typeface="+mn-lt"/>
              </a:rPr>
              <a:t>(), 5485))</a:t>
            </a:r>
            <a:endParaRPr lang="en-US" dirty="0">
              <a:solidFill>
                <a:srgbClr val="24A9E1"/>
              </a:solidFill>
              <a:cs typeface="Calibri" panose="020F0502020204030204"/>
            </a:endParaRPr>
          </a:p>
          <a:p>
            <a:r>
              <a:rPr lang="en-US" sz="2600" dirty="0" err="1">
                <a:solidFill>
                  <a:srgbClr val="24A9E1"/>
                </a:solidFill>
                <a:ea typeface="+mn-lt"/>
                <a:cs typeface="+mn-lt"/>
              </a:rPr>
              <a:t>soc.listen</a:t>
            </a:r>
            <a:r>
              <a:rPr lang="en-US" sz="2600" dirty="0">
                <a:solidFill>
                  <a:srgbClr val="24A9E1"/>
                </a:solidFill>
                <a:ea typeface="+mn-lt"/>
                <a:cs typeface="+mn-lt"/>
              </a:rPr>
              <a:t>(3) </a:t>
            </a:r>
            <a:r>
              <a:rPr lang="en-US" sz="2600" i="1" dirty="0">
                <a:solidFill>
                  <a:srgbClr val="24A9E1"/>
                </a:solidFill>
                <a:ea typeface="+mn-lt"/>
                <a:cs typeface="+mn-lt"/>
              </a:rPr>
              <a:t>#accepts three connection</a:t>
            </a:r>
            <a:endParaRPr lang="en-US">
              <a:solidFill>
                <a:srgbClr val="24A9E1"/>
              </a:solidFill>
              <a:cs typeface="Calibri"/>
            </a:endParaRPr>
          </a:p>
          <a:p>
            <a:r>
              <a:rPr lang="en-US" sz="2600" dirty="0">
                <a:solidFill>
                  <a:srgbClr val="24A9E1"/>
                </a:solidFill>
                <a:ea typeface="+mn-lt"/>
                <a:cs typeface="+mn-lt"/>
              </a:rPr>
              <a:t>print("Waiting for connections .....")</a:t>
            </a:r>
            <a:endParaRPr lang="en-US" dirty="0">
              <a:solidFill>
                <a:srgbClr val="24A9E1"/>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2" name="TextBox 11">
            <a:extLst>
              <a:ext uri="{FF2B5EF4-FFF2-40B4-BE49-F238E27FC236}">
                <a16:creationId xmlns:a16="http://schemas.microsoft.com/office/drawing/2014/main" id="{048E5A0B-08BE-FCFB-A8FD-84EFA56ACE32}"/>
              </a:ext>
            </a:extLst>
          </p:cNvPr>
          <p:cNvSpPr txBox="1"/>
          <p:nvPr/>
        </p:nvSpPr>
        <p:spPr>
          <a:xfrm>
            <a:off x="2434717" y="572245"/>
            <a:ext cx="4047070"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Simple Server Socket Code</a:t>
            </a:r>
            <a:endParaRPr lang="en-US" sz="2800" dirty="0" err="1">
              <a:solidFill>
                <a:schemeClr val="bg1"/>
              </a:solidFill>
              <a:cs typeface="Tajawal Medium"/>
            </a:endParaRPr>
          </a:p>
        </p:txBody>
      </p:sp>
      <p:pic>
        <p:nvPicPr>
          <p:cNvPr id="8" name="Picture 7" descr="A picture containing person, person, wearing, red&#10;&#10;Description automatically generated">
            <a:extLst>
              <a:ext uri="{FF2B5EF4-FFF2-40B4-BE49-F238E27FC236}">
                <a16:creationId xmlns:a16="http://schemas.microsoft.com/office/drawing/2014/main" id="{DB605613-143A-E841-A412-FFC360361DF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977340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645591" y="1795706"/>
            <a:ext cx="10956066" cy="3293209"/>
          </a:xfrm>
          <a:prstGeom prst="rect">
            <a:avLst/>
          </a:prstGeom>
          <a:noFill/>
        </p:spPr>
        <p:txBody>
          <a:bodyPr wrap="square" lIns="91440" tIns="45720" rIns="91440" bIns="45720" rtlCol="0" anchor="t">
            <a:spAutoFit/>
          </a:bodyPr>
          <a:lstStyle/>
          <a:p>
            <a:r>
              <a:rPr lang="en-US" sz="2600" dirty="0">
                <a:solidFill>
                  <a:srgbClr val="24A9E1"/>
                </a:solidFill>
                <a:ea typeface="+mn-lt"/>
                <a:cs typeface="+mn-lt"/>
              </a:rPr>
              <a:t>.....</a:t>
            </a:r>
            <a:endParaRPr lang="en-US" dirty="0">
              <a:solidFill>
                <a:srgbClr val="24A9E1"/>
              </a:solidFill>
              <a:ea typeface="+mn-lt"/>
              <a:cs typeface="+mn-lt"/>
            </a:endParaRPr>
          </a:p>
          <a:p>
            <a:r>
              <a:rPr lang="en-US" sz="2600" dirty="0">
                <a:solidFill>
                  <a:srgbClr val="24A9E1"/>
                </a:solidFill>
                <a:ea typeface="+mn-lt"/>
                <a:cs typeface="+mn-lt"/>
              </a:rPr>
              <a:t>while True:</a:t>
            </a:r>
            <a:endParaRPr lang="en-US" dirty="0">
              <a:solidFill>
                <a:srgbClr val="24A9E1"/>
              </a:solidFill>
              <a:cs typeface="Calibri"/>
            </a:endParaRPr>
          </a:p>
          <a:p>
            <a:r>
              <a:rPr lang="en-US" sz="2600" dirty="0">
                <a:solidFill>
                  <a:srgbClr val="24A9E1"/>
                </a:solidFill>
                <a:ea typeface="+mn-lt"/>
                <a:cs typeface="+mn-lt"/>
              </a:rPr>
              <a:t>       </a:t>
            </a:r>
            <a:r>
              <a:rPr lang="en-US" sz="2600" i="1" dirty="0">
                <a:solidFill>
                  <a:srgbClr val="24A9E1"/>
                </a:solidFill>
                <a:ea typeface="+mn-lt"/>
                <a:cs typeface="+mn-lt"/>
              </a:rPr>
              <a:t>#return client socket and address</a:t>
            </a:r>
            <a:endParaRPr lang="en-US" sz="2600" dirty="0">
              <a:solidFill>
                <a:srgbClr val="24A9E1"/>
              </a:solidFill>
              <a:ea typeface="+mn-lt"/>
              <a:cs typeface="+mn-lt"/>
            </a:endParaRPr>
          </a:p>
          <a:p>
            <a:r>
              <a:rPr lang="en-US" sz="2600" dirty="0">
                <a:solidFill>
                  <a:srgbClr val="24A9E1"/>
                </a:solidFill>
                <a:ea typeface="+mn-lt"/>
                <a:cs typeface="+mn-lt"/>
              </a:rPr>
              <a:t>       </a:t>
            </a:r>
            <a:r>
              <a:rPr lang="en-US" sz="2600" dirty="0" err="1">
                <a:solidFill>
                  <a:srgbClr val="24A9E1"/>
                </a:solidFill>
                <a:ea typeface="+mn-lt"/>
                <a:cs typeface="+mn-lt"/>
              </a:rPr>
              <a:t>clientSoc</a:t>
            </a:r>
            <a:r>
              <a:rPr lang="en-US" sz="2600" dirty="0">
                <a:solidFill>
                  <a:srgbClr val="24A9E1"/>
                </a:solidFill>
                <a:ea typeface="+mn-lt"/>
                <a:cs typeface="+mn-lt"/>
              </a:rPr>
              <a:t>, </a:t>
            </a:r>
            <a:r>
              <a:rPr lang="en-US" sz="2600" dirty="0" err="1">
                <a:solidFill>
                  <a:srgbClr val="24A9E1"/>
                </a:solidFill>
                <a:ea typeface="+mn-lt"/>
                <a:cs typeface="+mn-lt"/>
              </a:rPr>
              <a:t>clientAddre</a:t>
            </a:r>
            <a:r>
              <a:rPr lang="en-US" sz="2600" dirty="0">
                <a:solidFill>
                  <a:srgbClr val="24A9E1"/>
                </a:solidFill>
                <a:ea typeface="+mn-lt"/>
                <a:cs typeface="+mn-lt"/>
              </a:rPr>
              <a:t> = </a:t>
            </a:r>
            <a:r>
              <a:rPr lang="en-US" sz="2600" dirty="0" err="1">
                <a:solidFill>
                  <a:srgbClr val="24A9E1"/>
                </a:solidFill>
                <a:ea typeface="+mn-lt"/>
                <a:cs typeface="+mn-lt"/>
              </a:rPr>
              <a:t>soc.accept</a:t>
            </a:r>
            <a:r>
              <a:rPr lang="en-US" sz="2600" dirty="0">
                <a:solidFill>
                  <a:srgbClr val="24A9E1"/>
                </a:solidFill>
                <a:ea typeface="+mn-lt"/>
                <a:cs typeface="+mn-lt"/>
              </a:rPr>
              <a:t>() </a:t>
            </a:r>
            <a:endParaRPr lang="en-US" dirty="0">
              <a:solidFill>
                <a:srgbClr val="24A9E1"/>
              </a:solidFill>
              <a:ea typeface="+mn-lt"/>
              <a:cs typeface="+mn-lt"/>
            </a:endParaRPr>
          </a:p>
          <a:p>
            <a:r>
              <a:rPr lang="en-US" sz="2600" dirty="0">
                <a:solidFill>
                  <a:srgbClr val="24A9E1"/>
                </a:solidFill>
                <a:ea typeface="+mn-lt"/>
                <a:cs typeface="+mn-lt"/>
              </a:rPr>
              <a:t>       name = </a:t>
            </a:r>
            <a:r>
              <a:rPr lang="en-US" sz="2600" err="1">
                <a:solidFill>
                  <a:srgbClr val="24A9E1"/>
                </a:solidFill>
                <a:ea typeface="+mn-lt"/>
                <a:cs typeface="+mn-lt"/>
              </a:rPr>
              <a:t>clientSoc.recv</a:t>
            </a:r>
            <a:r>
              <a:rPr lang="en-US" sz="2600" dirty="0">
                <a:solidFill>
                  <a:srgbClr val="24A9E1"/>
                </a:solidFill>
                <a:ea typeface="+mn-lt"/>
                <a:cs typeface="+mn-lt"/>
              </a:rPr>
              <a:t>(1024).decode()</a:t>
            </a:r>
            <a:endParaRPr lang="en-US">
              <a:solidFill>
                <a:srgbClr val="24A9E1"/>
              </a:solidFill>
              <a:cs typeface="Calibri"/>
            </a:endParaRPr>
          </a:p>
          <a:p>
            <a:r>
              <a:rPr lang="en-US" sz="2600" dirty="0">
                <a:solidFill>
                  <a:srgbClr val="24A9E1"/>
                </a:solidFill>
                <a:ea typeface="+mn-lt"/>
                <a:cs typeface="+mn-lt"/>
              </a:rPr>
              <a:t>       print("Connected with", </a:t>
            </a:r>
            <a:r>
              <a:rPr lang="en-US" sz="2600" err="1">
                <a:solidFill>
                  <a:srgbClr val="24A9E1"/>
                </a:solidFill>
                <a:ea typeface="+mn-lt"/>
                <a:cs typeface="+mn-lt"/>
              </a:rPr>
              <a:t>clientAddre</a:t>
            </a:r>
            <a:r>
              <a:rPr lang="en-US" sz="2600" dirty="0">
                <a:solidFill>
                  <a:srgbClr val="24A9E1"/>
                </a:solidFill>
                <a:ea typeface="+mn-lt"/>
                <a:cs typeface="+mn-lt"/>
              </a:rPr>
              <a:t>, name)</a:t>
            </a:r>
            <a:endParaRPr lang="en-US">
              <a:solidFill>
                <a:srgbClr val="24A9E1"/>
              </a:solidFill>
              <a:ea typeface="+mn-lt"/>
              <a:cs typeface="+mn-lt"/>
            </a:endParaRPr>
          </a:p>
          <a:p>
            <a:r>
              <a:rPr lang="en-US" sz="2600" dirty="0">
                <a:solidFill>
                  <a:srgbClr val="24A9E1"/>
                </a:solidFill>
                <a:ea typeface="+mn-lt"/>
                <a:cs typeface="+mn-lt"/>
              </a:rPr>
              <a:t>       </a:t>
            </a:r>
            <a:r>
              <a:rPr lang="en-US" sz="2600" dirty="0" err="1">
                <a:solidFill>
                  <a:srgbClr val="24A9E1"/>
                </a:solidFill>
                <a:ea typeface="+mn-lt"/>
                <a:cs typeface="+mn-lt"/>
              </a:rPr>
              <a:t>clientSoc.send</a:t>
            </a:r>
            <a:r>
              <a:rPr lang="en-US" sz="2600" dirty="0">
                <a:solidFill>
                  <a:srgbClr val="24A9E1"/>
                </a:solidFill>
                <a:ea typeface="+mn-lt"/>
                <a:cs typeface="+mn-lt"/>
              </a:rPr>
              <a:t>(("Welcome we are connected :) " + name).encode())</a:t>
            </a:r>
            <a:endParaRPr lang="en-US" dirty="0">
              <a:solidFill>
                <a:srgbClr val="24A9E1"/>
              </a:solidFill>
              <a:cs typeface="Calibri"/>
            </a:endParaRPr>
          </a:p>
          <a:p>
            <a:r>
              <a:rPr lang="en-US" sz="2600" dirty="0">
                <a:solidFill>
                  <a:srgbClr val="24A9E1"/>
                </a:solidFill>
                <a:ea typeface="+mn-lt"/>
                <a:cs typeface="+mn-lt"/>
              </a:rPr>
              <a:t>       </a:t>
            </a:r>
            <a:r>
              <a:rPr lang="en-US" sz="2600" err="1">
                <a:solidFill>
                  <a:srgbClr val="24A9E1"/>
                </a:solidFill>
                <a:ea typeface="+mn-lt"/>
                <a:cs typeface="+mn-lt"/>
              </a:rPr>
              <a:t>clientSoc.close</a:t>
            </a:r>
            <a:r>
              <a:rPr lang="en-US" sz="2600" dirty="0">
                <a:solidFill>
                  <a:srgbClr val="24A9E1"/>
                </a:solidFill>
                <a:ea typeface="+mn-lt"/>
                <a:cs typeface="+mn-lt"/>
              </a:rPr>
              <a:t>()</a:t>
            </a:r>
            <a:endParaRPr lang="en-US" dirty="0">
              <a:solidFill>
                <a:srgbClr val="24A9E1"/>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2" name="TextBox 11">
            <a:extLst>
              <a:ext uri="{FF2B5EF4-FFF2-40B4-BE49-F238E27FC236}">
                <a16:creationId xmlns:a16="http://schemas.microsoft.com/office/drawing/2014/main" id="{048E5A0B-08BE-FCFB-A8FD-84EFA56ACE32}"/>
              </a:ext>
            </a:extLst>
          </p:cNvPr>
          <p:cNvSpPr txBox="1"/>
          <p:nvPr/>
        </p:nvSpPr>
        <p:spPr>
          <a:xfrm>
            <a:off x="2434717" y="572245"/>
            <a:ext cx="4047070"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Simple Server Socket Code</a:t>
            </a:r>
            <a:endParaRPr lang="en-US" sz="2800" dirty="0" err="1">
              <a:solidFill>
                <a:schemeClr val="bg1"/>
              </a:solidFill>
              <a:cs typeface="Tajawal Medium"/>
            </a:endParaRPr>
          </a:p>
        </p:txBody>
      </p:sp>
      <p:pic>
        <p:nvPicPr>
          <p:cNvPr id="8" name="Picture 7" descr="A picture containing person, person, wearing, red&#10;&#10;Description automatically generated">
            <a:extLst>
              <a:ext uri="{FF2B5EF4-FFF2-40B4-BE49-F238E27FC236}">
                <a16:creationId xmlns:a16="http://schemas.microsoft.com/office/drawing/2014/main" id="{DB605613-143A-E841-A412-FFC360361DF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TextBox 9">
            <a:extLst>
              <a:ext uri="{FF2B5EF4-FFF2-40B4-BE49-F238E27FC236}">
                <a16:creationId xmlns:a16="http://schemas.microsoft.com/office/drawing/2014/main" id="{9E5728EB-777A-39E7-67C8-6C80FD176014}"/>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t>Cont'd</a:t>
            </a:r>
          </a:p>
        </p:txBody>
      </p:sp>
    </p:spTree>
    <p:extLst>
      <p:ext uri="{BB962C8B-B14F-4D97-AF65-F5344CB8AC3E}">
        <p14:creationId xmlns:p14="http://schemas.microsoft.com/office/powerpoint/2010/main" val="35740397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185917" y="1989670"/>
            <a:ext cx="10083231" cy="2893100"/>
          </a:xfrm>
          <a:prstGeom prst="rect">
            <a:avLst/>
          </a:prstGeom>
          <a:noFill/>
        </p:spPr>
        <p:txBody>
          <a:bodyPr wrap="square" lIns="91440" tIns="45720" rIns="91440" bIns="45720" rtlCol="0" anchor="t">
            <a:spAutoFit/>
          </a:bodyPr>
          <a:lstStyle/>
          <a:p>
            <a:r>
              <a:rPr lang="en-US" sz="2600" dirty="0">
                <a:solidFill>
                  <a:srgbClr val="24A9E1"/>
                </a:solidFill>
                <a:ea typeface="+mn-lt"/>
                <a:cs typeface="+mn-lt"/>
              </a:rPr>
              <a:t>import socket</a:t>
            </a:r>
            <a:endParaRPr lang="en-US">
              <a:solidFill>
                <a:srgbClr val="24A9E1"/>
              </a:solidFill>
              <a:ea typeface="+mn-lt"/>
              <a:cs typeface="+mn-lt"/>
            </a:endParaRPr>
          </a:p>
          <a:p>
            <a:r>
              <a:rPr lang="en-US" sz="2600" dirty="0">
                <a:solidFill>
                  <a:srgbClr val="24A9E1"/>
                </a:solidFill>
                <a:ea typeface="+mn-lt"/>
                <a:cs typeface="+mn-lt"/>
              </a:rPr>
              <a:t>soc = </a:t>
            </a:r>
            <a:r>
              <a:rPr lang="en-US" sz="2600" dirty="0" err="1">
                <a:solidFill>
                  <a:srgbClr val="24A9E1"/>
                </a:solidFill>
                <a:ea typeface="+mn-lt"/>
                <a:cs typeface="+mn-lt"/>
              </a:rPr>
              <a:t>socket.socket</a:t>
            </a:r>
            <a:r>
              <a:rPr lang="en-US" sz="2600" dirty="0">
                <a:solidFill>
                  <a:srgbClr val="24A9E1"/>
                </a:solidFill>
                <a:ea typeface="+mn-lt"/>
                <a:cs typeface="+mn-lt"/>
              </a:rPr>
              <a:t>()</a:t>
            </a:r>
            <a:endParaRPr lang="en-US">
              <a:solidFill>
                <a:srgbClr val="24A9E1"/>
              </a:solidFill>
              <a:cs typeface="Calibri"/>
            </a:endParaRPr>
          </a:p>
          <a:p>
            <a:r>
              <a:rPr lang="en-US" sz="2600" dirty="0" err="1">
                <a:solidFill>
                  <a:srgbClr val="24A9E1"/>
                </a:solidFill>
                <a:ea typeface="+mn-lt"/>
                <a:cs typeface="+mn-lt"/>
              </a:rPr>
              <a:t>soc.connect</a:t>
            </a:r>
            <a:r>
              <a:rPr lang="en-US" sz="2600" dirty="0">
                <a:solidFill>
                  <a:srgbClr val="24A9E1"/>
                </a:solidFill>
                <a:ea typeface="+mn-lt"/>
                <a:cs typeface="+mn-lt"/>
              </a:rPr>
              <a:t>((</a:t>
            </a:r>
            <a:r>
              <a:rPr lang="en-US" sz="2600" dirty="0" err="1">
                <a:solidFill>
                  <a:srgbClr val="24A9E1"/>
                </a:solidFill>
                <a:ea typeface="+mn-lt"/>
                <a:cs typeface="+mn-lt"/>
              </a:rPr>
              <a:t>socket.gethostname</a:t>
            </a:r>
            <a:r>
              <a:rPr lang="en-US" sz="2600" dirty="0">
                <a:solidFill>
                  <a:srgbClr val="24A9E1"/>
                </a:solidFill>
                <a:ea typeface="+mn-lt"/>
                <a:cs typeface="+mn-lt"/>
              </a:rPr>
              <a:t>(), 5485))</a:t>
            </a:r>
            <a:endParaRPr lang="en-US">
              <a:solidFill>
                <a:srgbClr val="24A9E1"/>
              </a:solidFill>
              <a:cs typeface="Calibri"/>
            </a:endParaRPr>
          </a:p>
          <a:p>
            <a:r>
              <a:rPr lang="en-US" sz="2600" dirty="0">
                <a:solidFill>
                  <a:srgbClr val="24A9E1"/>
                </a:solidFill>
                <a:ea typeface="+mn-lt"/>
                <a:cs typeface="+mn-lt"/>
              </a:rPr>
              <a:t>name = input("Enter your name? ")</a:t>
            </a:r>
            <a:endParaRPr lang="en-US">
              <a:solidFill>
                <a:srgbClr val="24A9E1"/>
              </a:solidFill>
              <a:cs typeface="Calibri"/>
            </a:endParaRPr>
          </a:p>
          <a:p>
            <a:r>
              <a:rPr lang="en-US" sz="2600" dirty="0" err="1">
                <a:solidFill>
                  <a:srgbClr val="24A9E1"/>
                </a:solidFill>
                <a:ea typeface="+mn-lt"/>
                <a:cs typeface="+mn-lt"/>
              </a:rPr>
              <a:t>soc.send</a:t>
            </a:r>
            <a:r>
              <a:rPr lang="en-US" sz="2600" dirty="0">
                <a:solidFill>
                  <a:srgbClr val="24A9E1"/>
                </a:solidFill>
                <a:ea typeface="+mn-lt"/>
                <a:cs typeface="+mn-lt"/>
              </a:rPr>
              <a:t>(</a:t>
            </a:r>
            <a:r>
              <a:rPr lang="en-US" sz="2600" dirty="0" err="1">
                <a:solidFill>
                  <a:srgbClr val="24A9E1"/>
                </a:solidFill>
                <a:ea typeface="+mn-lt"/>
                <a:cs typeface="+mn-lt"/>
              </a:rPr>
              <a:t>name.encode</a:t>
            </a:r>
            <a:r>
              <a:rPr lang="en-US" sz="2600" dirty="0">
                <a:solidFill>
                  <a:srgbClr val="24A9E1"/>
                </a:solidFill>
                <a:ea typeface="+mn-lt"/>
                <a:cs typeface="+mn-lt"/>
              </a:rPr>
              <a:t>())</a:t>
            </a:r>
            <a:endParaRPr lang="en-US" dirty="0">
              <a:solidFill>
                <a:srgbClr val="24A9E1"/>
              </a:solidFill>
              <a:cs typeface="Calibri"/>
            </a:endParaRPr>
          </a:p>
          <a:p>
            <a:r>
              <a:rPr lang="en-US" sz="2600" dirty="0">
                <a:solidFill>
                  <a:srgbClr val="24A9E1"/>
                </a:solidFill>
                <a:ea typeface="+mn-lt"/>
                <a:cs typeface="+mn-lt"/>
              </a:rPr>
              <a:t>print(</a:t>
            </a:r>
            <a:r>
              <a:rPr lang="en-US" sz="2600" err="1">
                <a:solidFill>
                  <a:srgbClr val="24A9E1"/>
                </a:solidFill>
                <a:ea typeface="+mn-lt"/>
                <a:cs typeface="+mn-lt"/>
              </a:rPr>
              <a:t>soc.recv</a:t>
            </a:r>
            <a:r>
              <a:rPr lang="en-US" sz="2600" dirty="0">
                <a:solidFill>
                  <a:srgbClr val="24A9E1"/>
                </a:solidFill>
                <a:ea typeface="+mn-lt"/>
                <a:cs typeface="+mn-lt"/>
              </a:rPr>
              <a:t>(1024).decode())</a:t>
            </a:r>
            <a:endParaRPr lang="en-US">
              <a:solidFill>
                <a:srgbClr val="24A9E1"/>
              </a:solidFill>
              <a:cs typeface="Calibri"/>
            </a:endParaRPr>
          </a:p>
          <a:p>
            <a:r>
              <a:rPr lang="en-US" sz="2600" err="1">
                <a:solidFill>
                  <a:srgbClr val="24A9E1"/>
                </a:solidFill>
                <a:ea typeface="+mn-lt"/>
                <a:cs typeface="+mn-lt"/>
              </a:rPr>
              <a:t>soc.close</a:t>
            </a:r>
            <a:r>
              <a:rPr lang="en-US" sz="2600" dirty="0">
                <a:solidFill>
                  <a:srgbClr val="24A9E1"/>
                </a:solidFill>
                <a:ea typeface="+mn-lt"/>
                <a:cs typeface="+mn-lt"/>
              </a:rPr>
              <a:t>()</a:t>
            </a:r>
            <a:endParaRPr lang="en-US" dirty="0">
              <a:solidFill>
                <a:srgbClr val="24A9E1"/>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sp>
        <p:nvSpPr>
          <p:cNvPr id="12" name="TextBox 11">
            <a:extLst>
              <a:ext uri="{FF2B5EF4-FFF2-40B4-BE49-F238E27FC236}">
                <a16:creationId xmlns:a16="http://schemas.microsoft.com/office/drawing/2014/main" id="{048E5A0B-08BE-FCFB-A8FD-84EFA56ACE32}"/>
              </a:ext>
            </a:extLst>
          </p:cNvPr>
          <p:cNvSpPr txBox="1"/>
          <p:nvPr/>
        </p:nvSpPr>
        <p:spPr>
          <a:xfrm>
            <a:off x="2434717" y="572245"/>
            <a:ext cx="3952557"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Simple Client Socket Code</a:t>
            </a:r>
            <a:endParaRPr lang="en-US" sz="2800" dirty="0" err="1">
              <a:solidFill>
                <a:schemeClr val="bg1"/>
              </a:solidFill>
              <a:cs typeface="Tajawal Medium"/>
            </a:endParaRPr>
          </a:p>
        </p:txBody>
      </p:sp>
      <p:pic>
        <p:nvPicPr>
          <p:cNvPr id="8" name="Picture 7" descr="A picture containing person, person, wearing, red&#10;&#10;Description automatically generated">
            <a:extLst>
              <a:ext uri="{FF2B5EF4-FFF2-40B4-BE49-F238E27FC236}">
                <a16:creationId xmlns:a16="http://schemas.microsoft.com/office/drawing/2014/main" id="{DB605613-143A-E841-A412-FFC360361DF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697212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101309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Sheet</a:t>
            </a:r>
            <a:endParaRPr lang="en-US" sz="2800" dirty="0" err="1">
              <a:solidFill>
                <a:schemeClr val="bg1"/>
              </a:solidFill>
              <a:cs typeface="Tajawal Medium"/>
            </a:endParaRPr>
          </a:p>
        </p:txBody>
      </p:sp>
      <p:sp>
        <p:nvSpPr>
          <p:cNvPr id="9" name="TextBox 8"/>
          <p:cNvSpPr txBox="1"/>
          <p:nvPr/>
        </p:nvSpPr>
        <p:spPr>
          <a:xfrm>
            <a:off x="1259372" y="2119326"/>
            <a:ext cx="10083231" cy="2092881"/>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Exercise 1: </a:t>
            </a:r>
            <a:endParaRPr lang="en-US"/>
          </a:p>
          <a:p>
            <a:pPr algn="just"/>
            <a:r>
              <a:rPr lang="en-US" sz="2600" dirty="0">
                <a:solidFill>
                  <a:srgbClr val="0A1F61"/>
                </a:solidFill>
                <a:cs typeface="Calibri"/>
              </a:rPr>
              <a:t>Using this link </a:t>
            </a:r>
          </a:p>
          <a:p>
            <a:pPr algn="just"/>
            <a:r>
              <a:rPr lang="en-US" sz="2600" dirty="0">
                <a:ea typeface="+mn-lt"/>
                <a:cs typeface="+mn-lt"/>
              </a:rPr>
              <a:t>https://we-xpats.com/en/job/me/sa/search/?area=3411</a:t>
            </a:r>
            <a:endParaRPr lang="en-US" dirty="0"/>
          </a:p>
          <a:p>
            <a:pPr algn="just"/>
            <a:endParaRPr lang="en-US" sz="2600" dirty="0">
              <a:cs typeface="Calibri"/>
            </a:endParaRPr>
          </a:p>
          <a:p>
            <a:pPr algn="just"/>
            <a:r>
              <a:rPr lang="en-US" sz="2600" dirty="0">
                <a:solidFill>
                  <a:srgbClr val="0A1F61"/>
                </a:solidFill>
                <a:cs typeface="Calibri"/>
              </a:rPr>
              <a:t>Create a web scraping application to get the available jobs in Makkah.</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5385160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101309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Sheet</a:t>
            </a:r>
            <a:endParaRPr lang="en-US" sz="2800" dirty="0" err="1">
              <a:solidFill>
                <a:schemeClr val="bg1"/>
              </a:solidFill>
              <a:cs typeface="Tajawal Medium"/>
            </a:endParaRPr>
          </a:p>
        </p:txBody>
      </p:sp>
      <p:sp>
        <p:nvSpPr>
          <p:cNvPr id="9" name="TextBox 8"/>
          <p:cNvSpPr txBox="1"/>
          <p:nvPr/>
        </p:nvSpPr>
        <p:spPr>
          <a:xfrm>
            <a:off x="1259372" y="2119326"/>
            <a:ext cx="10083231" cy="2092881"/>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Exercise 2: </a:t>
            </a:r>
            <a:endParaRPr lang="en-US" dirty="0"/>
          </a:p>
          <a:p>
            <a:pPr algn="just"/>
            <a:r>
              <a:rPr lang="en-US" sz="2600" dirty="0">
                <a:solidFill>
                  <a:srgbClr val="0A1F61"/>
                </a:solidFill>
                <a:cs typeface="Calibri"/>
              </a:rPr>
              <a:t>Create a client/server application that pretends to be a calculator. It begins by asking the client about his name and age, then ask him to enter two numbers and the operation he want to perform. The server should calculate the result of the required operation and send it to the client.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4</a:t>
            </a:r>
          </a:p>
        </p:txBody>
      </p:sp>
      <p:pic>
        <p:nvPicPr>
          <p:cNvPr id="12" name="Picture 11" descr="A picture containing person, person, wearing, red&#10;&#10;Description automatically generated">
            <a:extLst>
              <a:ext uri="{FF2B5EF4-FFF2-40B4-BE49-F238E27FC236}">
                <a16:creationId xmlns:a16="http://schemas.microsoft.com/office/drawing/2014/main" id="{3A333826-9F60-4D39-3CB7-7931FCA4AF19}"/>
              </a:ext>
            </a:extLst>
          </p:cNvPr>
          <p:cNvPicPr>
            <a:picLocks noChangeAspect="1"/>
          </p:cNvPicPr>
          <p:nvPr/>
        </p:nvPicPr>
        <p:blipFill>
          <a:blip r:embed="rId6"/>
          <a:stretch>
            <a:fillRect/>
          </a:stretch>
        </p:blipFill>
        <p:spPr>
          <a:xfrm>
            <a:off x="11639910" y="6154115"/>
            <a:ext cx="500335" cy="7032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19423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3629804" y="4653203"/>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5654562" y="5291928"/>
            <a:ext cx="2665602" cy="707886"/>
          </a:xfrm>
          <a:prstGeom prst="rect">
            <a:avLst/>
          </a:prstGeom>
          <a:noFill/>
        </p:spPr>
        <p:txBody>
          <a:bodyPr wrap="none" lIns="91440" tIns="45720" rIns="91440" bIns="45720" rtlCol="0" anchor="t">
            <a:spAutoFit/>
          </a:bodyPr>
          <a:lstStyle/>
          <a:p>
            <a:r>
              <a:rPr lang="en-US" sz="4000">
                <a:solidFill>
                  <a:srgbClr val="FF9518"/>
                </a:solidFill>
                <a:cs typeface="Calibri"/>
              </a:rPr>
              <a:t>THANK YOU</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27398605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23</Slides>
  <Notes>0</Notes>
  <HiddenSlides>0</HiddenSlide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revision>873</cp:revision>
  <dcterms:created xsi:type="dcterms:W3CDTF">2021-08-03T13:03:26Z</dcterms:created>
  <dcterms:modified xsi:type="dcterms:W3CDTF">2022-10-28T16:06:37Z</dcterms:modified>
</cp:coreProperties>
</file>