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8" r:id="rId5"/>
  </p:sldMasterIdLst>
  <p:notesMasterIdLst>
    <p:notesMasterId r:id="rId52"/>
  </p:notesMasterIdLst>
  <p:sldIdLst>
    <p:sldId id="675" r:id="rId6"/>
    <p:sldId id="534" r:id="rId7"/>
    <p:sldId id="591" r:id="rId8"/>
    <p:sldId id="536" r:id="rId9"/>
    <p:sldId id="592" r:id="rId10"/>
    <p:sldId id="593" r:id="rId11"/>
    <p:sldId id="594" r:id="rId12"/>
    <p:sldId id="647" r:id="rId13"/>
    <p:sldId id="596" r:id="rId14"/>
    <p:sldId id="648" r:id="rId15"/>
    <p:sldId id="649" r:id="rId16"/>
    <p:sldId id="650" r:id="rId17"/>
    <p:sldId id="651" r:id="rId18"/>
    <p:sldId id="597" r:id="rId19"/>
    <p:sldId id="598" r:id="rId20"/>
    <p:sldId id="637" r:id="rId21"/>
    <p:sldId id="652" r:id="rId22"/>
    <p:sldId id="653" r:id="rId23"/>
    <p:sldId id="638" r:id="rId24"/>
    <p:sldId id="654" r:id="rId25"/>
    <p:sldId id="655" r:id="rId26"/>
    <p:sldId id="599" r:id="rId27"/>
    <p:sldId id="656" r:id="rId28"/>
    <p:sldId id="657" r:id="rId29"/>
    <p:sldId id="600" r:id="rId30"/>
    <p:sldId id="658" r:id="rId31"/>
    <p:sldId id="659" r:id="rId32"/>
    <p:sldId id="660" r:id="rId33"/>
    <p:sldId id="601" r:id="rId34"/>
    <p:sldId id="639" r:id="rId35"/>
    <p:sldId id="661" r:id="rId36"/>
    <p:sldId id="662" r:id="rId37"/>
    <p:sldId id="663" r:id="rId38"/>
    <p:sldId id="664" r:id="rId39"/>
    <p:sldId id="665" r:id="rId40"/>
    <p:sldId id="666" r:id="rId41"/>
    <p:sldId id="644" r:id="rId42"/>
    <p:sldId id="667" r:id="rId43"/>
    <p:sldId id="668" r:id="rId44"/>
    <p:sldId id="669" r:id="rId45"/>
    <p:sldId id="670" r:id="rId46"/>
    <p:sldId id="671" r:id="rId47"/>
    <p:sldId id="672" r:id="rId48"/>
    <p:sldId id="673" r:id="rId49"/>
    <p:sldId id="674" r:id="rId50"/>
    <p:sldId id="537"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75"/>
            <p14:sldId id="534"/>
            <p14:sldId id="591"/>
            <p14:sldId id="536"/>
            <p14:sldId id="592"/>
            <p14:sldId id="593"/>
            <p14:sldId id="594"/>
            <p14:sldId id="647"/>
            <p14:sldId id="596"/>
            <p14:sldId id="648"/>
            <p14:sldId id="649"/>
            <p14:sldId id="650"/>
            <p14:sldId id="651"/>
            <p14:sldId id="597"/>
            <p14:sldId id="598"/>
            <p14:sldId id="637"/>
            <p14:sldId id="652"/>
            <p14:sldId id="653"/>
            <p14:sldId id="638"/>
            <p14:sldId id="654"/>
            <p14:sldId id="655"/>
            <p14:sldId id="599"/>
            <p14:sldId id="656"/>
            <p14:sldId id="657"/>
            <p14:sldId id="600"/>
            <p14:sldId id="658"/>
            <p14:sldId id="659"/>
            <p14:sldId id="660"/>
            <p14:sldId id="601"/>
            <p14:sldId id="639"/>
            <p14:sldId id="661"/>
            <p14:sldId id="662"/>
            <p14:sldId id="663"/>
            <p14:sldId id="664"/>
            <p14:sldId id="665"/>
            <p14:sldId id="666"/>
            <p14:sldId id="644"/>
            <p14:sldId id="667"/>
            <p14:sldId id="668"/>
            <p14:sldId id="669"/>
            <p14:sldId id="670"/>
            <p14:sldId id="671"/>
            <p14:sldId id="672"/>
            <p14:sldId id="673"/>
            <p14:sldId id="674"/>
            <p14:sldId id="537"/>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020" autoAdjust="0"/>
  </p:normalViewPr>
  <p:slideViewPr>
    <p:cSldViewPr snapToGrid="0">
      <p:cViewPr varScale="1">
        <p:scale>
          <a:sx n="83" d="100"/>
          <a:sy n="83" d="100"/>
        </p:scale>
        <p:origin x="658" y="58"/>
      </p:cViewPr>
      <p:guideLst>
        <p:guide orient="horz" pos="2160"/>
        <p:guide pos="3840"/>
      </p:guideLst>
    </p:cSldViewPr>
  </p:slideViewPr>
  <p:notesTextViewPr>
    <p:cViewPr>
      <p:scale>
        <a:sx n="200" d="100"/>
        <a:sy n="2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presProps" Target="pres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tableStyles" Target="tableStyles.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4/14/2026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5277479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579321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045397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9212376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697810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4650886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6128292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419157621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9510725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8972836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42128987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69448480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401134297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63853908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15618133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47908080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81240546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08548830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76497231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54286451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97327942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25088491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91652247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70209297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401266052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51861928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61238103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06353168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52873328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49145949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412602667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99244833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41990372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4043803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56363738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27899573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74990587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22245574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68823683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402840517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5539767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6CD0A39-F438-580A-F3C4-04D8BF0F228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398BACC8-CD12-A2B3-14EF-C2D853364F0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BFED234B-52BC-3ACA-9BD4-3C99EB16147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04BA6C80-1862-0458-83B1-DAA08FD37BCC}"/>
              </a:ext>
            </a:extLst>
          </p:cNvPr>
          <p:cNvSpPr>
            <a:spLocks noGrp="1"/>
          </p:cNvSpPr>
          <p:nvPr>
            <p:ph type="sldNum" sz="quarter" idx="10"/>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74430697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307F9323-0F9F-80DB-20F0-AB51CDB97A3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F48632A2-8366-BB68-F9BC-5A4295EC2D4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9CB7BD65-9385-0D50-3052-2691BEF9BCC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65F68040-A3EB-2F12-878D-16917361BA0F}"/>
              </a:ext>
            </a:extLst>
          </p:cNvPr>
          <p:cNvSpPr>
            <a:spLocks noGrp="1"/>
          </p:cNvSpPr>
          <p:nvPr>
            <p:ph type="sldNum" sz="quarter" idx="10"/>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561462874"/>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A8BC0804-9241-2C67-45C6-0A24AAA64D6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D400362D-8C3A-64FD-61D6-5FD1EC0FFC4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E450D2BB-4C02-F6F2-39BA-759F8396814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429893A9-6A67-3612-A7D7-4305EAB94A1C}"/>
              </a:ext>
            </a:extLst>
          </p:cNvPr>
          <p:cNvSpPr>
            <a:spLocks noGrp="1"/>
          </p:cNvSpPr>
          <p:nvPr>
            <p:ph type="sldNum" sz="quarter" idx="10"/>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3945437282"/>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9CA01D4-69CB-B559-09ED-56A72CCEC69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81BCB6AA-357C-EBD7-6461-03E03D67F46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A3ED149A-2229-1A0D-29BD-2990EA53E2E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8CC27115-F5C6-5303-D89D-3874526947D9}"/>
              </a:ext>
            </a:extLst>
          </p:cNvPr>
          <p:cNvSpPr>
            <a:spLocks noGrp="1"/>
          </p:cNvSpPr>
          <p:nvPr>
            <p:ph type="sldNum" sz="quarter" idx="10"/>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39147551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4/14/2026</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4/14/2026</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4/14/2026</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4/14/2026</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4/14/2026</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4/14/2026</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4/14/2026</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4/14/2026</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4/14/2026</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4/14/2026</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4/14/2026</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2960832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6839453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1435754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337358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4/14/2026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8959845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4/14/2026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020639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4/14/2026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6263569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9640953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3933926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6953757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3197148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53574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4114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10361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799695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853169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04883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image" Target="../media/image3.png"/><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pic>
        <p:nvPicPr>
          <p:cNvPr id="7" name="Picture 6">
            <a:extLst>
              <a:ext uri="{FF2B5EF4-FFF2-40B4-BE49-F238E27FC236}">
                <a16:creationId xmlns:a16="http://schemas.microsoft.com/office/drawing/2014/main" xmlns="" id="{2B40FBFC-57A7-F779-4635-D168A3E90780}"/>
              </a:ext>
            </a:extLst>
          </p:cNvPr>
          <p:cNvPicPr>
            <a:picLocks noChangeAspect="1"/>
          </p:cNvPicPr>
          <p:nvPr userDrawn="1"/>
        </p:nvPicPr>
        <p:blipFill>
          <a:blip r:embed="rId15"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6E6445DD-093E-9500-D7C7-4CDACBFC3392}"/>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4/14/2026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834266835"/>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5.pn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26.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6.xml"/><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7.xml"/><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7.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7.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7.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27.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7.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27.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27.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27.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27.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27.xml"/><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27.xml"/><Relationship Id="rId4" Type="http://schemas.openxmlformats.org/officeDocument/2006/relationships/image" Target="../media/image10.pn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27.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27.xml"/><Relationship Id="rId4" Type="http://schemas.openxmlformats.org/officeDocument/2006/relationships/image" Target="../media/image10.pn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27.xml"/><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27.xml"/><Relationship Id="rId4" Type="http://schemas.openxmlformats.org/officeDocument/2006/relationships/image" Target="../media/image10.png"/></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27.xml"/><Relationship Id="rId4" Type="http://schemas.openxmlformats.org/officeDocument/2006/relationships/image" Target="../media/image10.png"/></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27.xml"/><Relationship Id="rId4" Type="http://schemas.openxmlformats.org/officeDocument/2006/relationships/image" Target="../media/image10.png"/></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27.xml"/><Relationship Id="rId4" Type="http://schemas.openxmlformats.org/officeDocument/2006/relationships/image" Target="../media/image10.png"/></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3.xml"/><Relationship Id="rId1" Type="http://schemas.openxmlformats.org/officeDocument/2006/relationships/slideLayout" Target="../slideLayouts/slideLayout27.xml"/><Relationship Id="rId4" Type="http://schemas.openxmlformats.org/officeDocument/2006/relationships/image" Target="../media/image10.png"/></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4.xml"/><Relationship Id="rId1" Type="http://schemas.openxmlformats.org/officeDocument/2006/relationships/slideLayout" Target="../slideLayouts/slideLayout27.xml"/><Relationship Id="rId4" Type="http://schemas.openxmlformats.org/officeDocument/2006/relationships/image" Target="../media/image10.png"/></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5.xml"/><Relationship Id="rId1" Type="http://schemas.openxmlformats.org/officeDocument/2006/relationships/slideLayout" Target="../slideLayouts/slideLayout27.xml"/><Relationship Id="rId4" Type="http://schemas.openxmlformats.org/officeDocument/2006/relationships/image" Target="../media/image10.png"/></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6.xml"/><Relationship Id="rId1" Type="http://schemas.openxmlformats.org/officeDocument/2006/relationships/slideLayout" Target="../slideLayouts/slideLayout27.xml"/><Relationship Id="rId4" Type="http://schemas.openxmlformats.org/officeDocument/2006/relationships/image" Target="../media/image10.png"/></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7.xml"/><Relationship Id="rId1" Type="http://schemas.openxmlformats.org/officeDocument/2006/relationships/slideLayout" Target="../slideLayouts/slideLayout27.xml"/><Relationship Id="rId4" Type="http://schemas.openxmlformats.org/officeDocument/2006/relationships/image" Target="../media/image10.png"/></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8.xml"/><Relationship Id="rId1" Type="http://schemas.openxmlformats.org/officeDocument/2006/relationships/slideLayout" Target="../slideLayouts/slideLayout27.xml"/><Relationship Id="rId4" Type="http://schemas.openxmlformats.org/officeDocument/2006/relationships/image" Target="../media/image10.png"/></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9.xml"/><Relationship Id="rId1" Type="http://schemas.openxmlformats.org/officeDocument/2006/relationships/slideLayout" Target="../slideLayouts/slideLayout27.xml"/><Relationship Id="rId4" Type="http://schemas.openxmlformats.org/officeDocument/2006/relationships/image" Target="../media/image10.png"/></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0.xml"/><Relationship Id="rId1" Type="http://schemas.openxmlformats.org/officeDocument/2006/relationships/slideLayout" Target="../slideLayouts/slideLayout27.xml"/><Relationship Id="rId4" Type="http://schemas.openxmlformats.org/officeDocument/2006/relationships/image" Target="../media/image10.png"/></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1.xml"/><Relationship Id="rId1" Type="http://schemas.openxmlformats.org/officeDocument/2006/relationships/slideLayout" Target="../slideLayouts/slideLayout27.xml"/><Relationship Id="rId4" Type="http://schemas.openxmlformats.org/officeDocument/2006/relationships/image" Target="../media/image10.png"/></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2.xml"/><Relationship Id="rId1" Type="http://schemas.openxmlformats.org/officeDocument/2006/relationships/slideLayout" Target="../slideLayouts/slideLayout27.xml"/><Relationship Id="rId4" Type="http://schemas.openxmlformats.org/officeDocument/2006/relationships/image" Target="../media/image10.png"/></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3.xml"/><Relationship Id="rId1" Type="http://schemas.openxmlformats.org/officeDocument/2006/relationships/slideLayout" Target="../slideLayouts/slideLayout27.xml"/></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4.xml"/><Relationship Id="rId1" Type="http://schemas.openxmlformats.org/officeDocument/2006/relationships/slideLayout" Target="../slideLayouts/slideLayout27.xml"/></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5.xml"/><Relationship Id="rId1" Type="http://schemas.openxmlformats.org/officeDocument/2006/relationships/slideLayout" Target="../slideLayouts/slideLayout27.xml"/></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6.xml"/><Relationship Id="rId1" Type="http://schemas.openxmlformats.org/officeDocument/2006/relationships/slideLayout" Target="../slideLayouts/slideLayout27.xml"/></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7.xml"/><Relationship Id="rId1" Type="http://schemas.openxmlformats.org/officeDocument/2006/relationships/slideLayout" Target="../slideLayouts/slideLayout27.xml"/><Relationship Id="rId4" Type="http://schemas.openxmlformats.org/officeDocument/2006/relationships/image" Target="../media/image10.png"/></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8.xml"/><Relationship Id="rId1" Type="http://schemas.openxmlformats.org/officeDocument/2006/relationships/slideLayout" Target="../slideLayouts/slideLayout27.xml"/><Relationship Id="rId4" Type="http://schemas.openxmlformats.org/officeDocument/2006/relationships/image" Target="../media/image10.png"/></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9.xml"/><Relationship Id="rId1" Type="http://schemas.openxmlformats.org/officeDocument/2006/relationships/slideLayout" Target="../slideLayouts/slideLayout27.xml"/><Relationship Id="rId4" Type="http://schemas.openxmlformats.org/officeDocument/2006/relationships/image" Target="../media/image10.png"/></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0.xml"/><Relationship Id="rId1" Type="http://schemas.openxmlformats.org/officeDocument/2006/relationships/slideLayout" Target="../slideLayouts/slideLayout27.xml"/><Relationship Id="rId4" Type="http://schemas.openxmlformats.org/officeDocument/2006/relationships/image" Target="../media/image10.png"/></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1.xml"/><Relationship Id="rId1" Type="http://schemas.openxmlformats.org/officeDocument/2006/relationships/slideLayout" Target="../slideLayouts/slideLayout27.xml"/><Relationship Id="rId4" Type="http://schemas.openxmlformats.org/officeDocument/2006/relationships/image" Target="../media/image11.jpeg"/></Relationships>
</file>

<file path=ppt/slides/_rels/slide4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2.xml"/><Relationship Id="rId1" Type="http://schemas.openxmlformats.org/officeDocument/2006/relationships/slideLayout" Target="../slideLayouts/slideLayout27.xml"/><Relationship Id="rId5" Type="http://schemas.openxmlformats.org/officeDocument/2006/relationships/image" Target="../media/image7.png"/><Relationship Id="rId4" Type="http://schemas.microsoft.com/office/2007/relationships/hdphoto" Target="../media/hdphoto1.wdp"/></Relationships>
</file>

<file path=ppt/slides/_rels/slide4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3.xml"/><Relationship Id="rId1" Type="http://schemas.openxmlformats.org/officeDocument/2006/relationships/slideLayout" Target="../slideLayouts/slideLayout27.xml"/><Relationship Id="rId4" Type="http://schemas.openxmlformats.org/officeDocument/2006/relationships/image" Target="../media/image13.jpeg"/></Relationships>
</file>

<file path=ppt/slides/_rels/slide4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4.xml"/><Relationship Id="rId1" Type="http://schemas.openxmlformats.org/officeDocument/2006/relationships/slideLayout" Target="../slideLayouts/slideLayout27.xml"/><Relationship Id="rId4" Type="http://schemas.openxmlformats.org/officeDocument/2006/relationships/image" Target="../media/image14.jpeg"/></Relationships>
</file>

<file path=ppt/slides/_rels/slide4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5.xml"/><Relationship Id="rId1" Type="http://schemas.openxmlformats.org/officeDocument/2006/relationships/slideLayout" Target="../slideLayouts/slideLayout27.xml"/><Relationship Id="rId4" Type="http://schemas.openxmlformats.org/officeDocument/2006/relationships/image" Target="../media/image10.png"/></Relationships>
</file>

<file path=ppt/slides/_rels/slide46.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17.png"/><Relationship Id="rId2" Type="http://schemas.openxmlformats.org/officeDocument/2006/relationships/image" Target="../media/image15.jpeg"/><Relationship Id="rId1" Type="http://schemas.openxmlformats.org/officeDocument/2006/relationships/slideLayout" Target="../slideLayouts/slideLayout28.xml"/><Relationship Id="rId6" Type="http://schemas.openxmlformats.org/officeDocument/2006/relationships/image" Target="../media/image1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077075" y="2232664"/>
            <a:ext cx="4906370" cy="1077218"/>
          </a:xfrm>
          <a:prstGeom prst="rect">
            <a:avLst/>
          </a:prstGeom>
          <a:noFill/>
        </p:spPr>
        <p:txBody>
          <a:bodyPr wrap="square" rtlCol="0">
            <a:spAutoFit/>
          </a:bodyPr>
          <a:lstStyle/>
          <a:p>
            <a:pPr algn="ctr"/>
            <a:r>
              <a:rPr lang="en-US" sz="3200" b="1" dirty="0">
                <a:solidFill>
                  <a:srgbClr val="00B0F0"/>
                </a:solidFill>
                <a:latin typeface="Alexandria" charset="0"/>
                <a:cs typeface="Alexandria" charset="0"/>
              </a:rPr>
              <a:t>Organizational Behavior  </a:t>
            </a:r>
          </a:p>
          <a:p>
            <a:pPr algn="ctr"/>
            <a:r>
              <a:rPr lang="en-US" sz="3200" b="1" dirty="0">
                <a:solidFill>
                  <a:srgbClr val="00B0F0"/>
                </a:solidFill>
                <a:latin typeface="Alexandria" charset="0"/>
                <a:cs typeface="Alexandria" charset="0"/>
              </a:rPr>
              <a:t>and Projects</a:t>
            </a:r>
          </a:p>
        </p:txBody>
      </p:sp>
      <p:sp>
        <p:nvSpPr>
          <p:cNvPr id="10" name="Rectangle: Rounded Corners 9"/>
          <p:cNvSpPr/>
          <p:nvPr/>
        </p:nvSpPr>
        <p:spPr>
          <a:xfrm>
            <a:off x="5345648" y="3825537"/>
            <a:ext cx="3314016" cy="529167"/>
          </a:xfrm>
          <a:prstGeom prst="roundRect">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10</a:t>
            </a:r>
            <a:endParaRPr lang="en-US" sz="2800" b="1" dirty="0">
              <a:solidFill>
                <a:schemeClr val="bg1"/>
              </a:solidFill>
              <a:latin typeface="Alexandria" charset="0"/>
              <a:cs typeface="Alexandria" charset="0"/>
            </a:endParaRPr>
          </a:p>
        </p:txBody>
      </p:sp>
      <p:sp>
        <p:nvSpPr>
          <p:cNvPr id="11" name="TextBox 10"/>
          <p:cNvSpPr txBox="1"/>
          <p:nvPr/>
        </p:nvSpPr>
        <p:spPr>
          <a:xfrm>
            <a:off x="7450847" y="3281131"/>
            <a:ext cx="3531122" cy="707886"/>
          </a:xfrm>
          <a:prstGeom prst="rect">
            <a:avLst/>
          </a:prstGeom>
          <a:noFill/>
        </p:spPr>
        <p:txBody>
          <a:bodyPr wrap="square" rtlCol="0">
            <a:spAutoFit/>
          </a:bodyPr>
          <a:lstStyle/>
          <a:p>
            <a:r>
              <a:rPr lang="en-US" sz="2000" dirty="0">
                <a:latin typeface="Alexandria" charset="0"/>
                <a:cs typeface="Alexandria" charset="0"/>
              </a:rPr>
              <a:t>PMG421</a:t>
            </a:r>
          </a:p>
          <a:p>
            <a:endParaRPr lang="en-US" sz="2000" dirty="0">
              <a:latin typeface="Alexandria" charset="0"/>
              <a:cs typeface="Alexandria" charset="0"/>
            </a:endParaRPr>
          </a:p>
        </p:txBody>
      </p:sp>
      <p:sp>
        <p:nvSpPr>
          <p:cNvPr id="12" name="TextBox 11"/>
          <p:cNvSpPr txBox="1"/>
          <p:nvPr/>
        </p:nvSpPr>
        <p:spPr>
          <a:xfrm>
            <a:off x="459185" y="6187539"/>
            <a:ext cx="6617890"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a:t>
            </a:r>
            <a:r>
              <a:rPr lang="en-US" sz="2400" b="1" dirty="0" err="1">
                <a:solidFill>
                  <a:srgbClr val="00B0F0"/>
                </a:solidFill>
                <a:latin typeface="Alexandria" charset="0"/>
                <a:cs typeface="Alexandria" charset="0"/>
              </a:rPr>
              <a:t>Mumen</a:t>
            </a:r>
            <a:r>
              <a:rPr lang="en-US" sz="2400" b="1" dirty="0">
                <a:solidFill>
                  <a:srgbClr val="00B0F0"/>
                </a:solidFill>
                <a:latin typeface="Alexandria" charset="0"/>
                <a:cs typeface="Alexandria" charset="0"/>
              </a:rPr>
              <a:t> </a:t>
            </a:r>
            <a:r>
              <a:rPr lang="en-US" sz="2400" b="1" dirty="0" err="1">
                <a:solidFill>
                  <a:srgbClr val="00B0F0"/>
                </a:solidFill>
                <a:latin typeface="Alexandria" charset="0"/>
                <a:cs typeface="Alexandria" charset="0"/>
              </a:rPr>
              <a:t>Thabet</a:t>
            </a:r>
            <a:endParaRPr lang="en-US" sz="24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itle 1">
            <a:extLst>
              <a:ext uri="{FF2B5EF4-FFF2-40B4-BE49-F238E27FC236}">
                <a16:creationId xmlns:a16="http://schemas.microsoft.com/office/drawing/2014/main" xmlns="" id="{39C65316-BFB1-4A3F-B8B9-F9622013BFC3}"/>
              </a:ext>
            </a:extLst>
          </p:cNvPr>
          <p:cNvSpPr txBox="1">
            <a:spLocks/>
          </p:cNvSpPr>
          <p:nvPr/>
        </p:nvSpPr>
        <p:spPr>
          <a:xfrm>
            <a:off x="5345648" y="4449136"/>
            <a:ext cx="5636321" cy="1121150"/>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400" b="1" dirty="0">
                <a:latin typeface="Calibri" panose="020F0502020204030204" pitchFamily="34" charset="0"/>
                <a:cs typeface="Calibri" panose="020F0502020204030204" pitchFamily="34" charset="0"/>
              </a:rPr>
              <a:t>Organizational Culture </a:t>
            </a:r>
            <a:endParaRPr lang="en-US" sz="2400" b="1"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446722788"/>
      </p:ext>
    </p:extLst>
  </p:cSld>
  <p:clrMapOvr>
    <a:masterClrMapping/>
  </p:clrMapOvr>
  <mc:AlternateContent xmlns:mc="http://schemas.openxmlformats.org/markup-compatibility/2006">
    <mc:Choice xmlns:p14="http://schemas.microsoft.com/office/powerpoint/2010/main" Requires="p14">
      <p:transition spd="slow" p14:dur="2000" advTm="36070"/>
    </mc:Choice>
    <mc:Fallback>
      <p:transition spd="slow" advTm="36070"/>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367306"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988164"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xmlns="" id="{9C5A8339-8FF9-9186-6F9C-E5048A50F63C}"/>
              </a:ext>
            </a:extLst>
          </p:cNvPr>
          <p:cNvSpPr txBox="1"/>
          <p:nvPr/>
        </p:nvSpPr>
        <p:spPr>
          <a:xfrm>
            <a:off x="4689259" y="1412953"/>
            <a:ext cx="516911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B0F0"/>
              </a:solidFill>
              <a:effectLst/>
              <a:uLnTx/>
              <a:uFillTx/>
              <a:latin typeface="Alexandria"/>
              <a:ea typeface="+mn-ea"/>
              <a:cs typeface="Times New Roman" panose="02020603050405020304" pitchFamily="18" charset="0"/>
            </a:endParaRPr>
          </a:p>
        </p:txBody>
      </p:sp>
      <p:sp>
        <p:nvSpPr>
          <p:cNvPr id="7" name="Content Placeholder 2">
            <a:extLst>
              <a:ext uri="{FF2B5EF4-FFF2-40B4-BE49-F238E27FC236}">
                <a16:creationId xmlns:a16="http://schemas.microsoft.com/office/drawing/2014/main" xmlns="" id="{601BD16C-2894-8232-2F99-E744865AC9FC}"/>
              </a:ext>
            </a:extLst>
          </p:cNvPr>
          <p:cNvSpPr txBox="1">
            <a:spLocks/>
          </p:cNvSpPr>
          <p:nvPr/>
        </p:nvSpPr>
        <p:spPr>
          <a:xfrm>
            <a:off x="3730308" y="2568969"/>
            <a:ext cx="7553325" cy="35683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000" b="0" i="0" u="none" strike="noStrike" kern="1200" cap="none" spc="0" normalizeH="0" baseline="0" noProof="0" dirty="0">
              <a:ln>
                <a:noFill/>
              </a:ln>
              <a:solidFill>
                <a:prstClr val="black"/>
              </a:solidFill>
              <a:effectLst/>
              <a:uLnTx/>
              <a:uFillTx/>
              <a:latin typeface="Alexandria"/>
              <a:ea typeface="+mn-ea"/>
            </a:endParaRPr>
          </a:p>
        </p:txBody>
      </p:sp>
      <p:pic>
        <p:nvPicPr>
          <p:cNvPr id="13"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78522" y="837448"/>
            <a:ext cx="6183085" cy="1159768"/>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372494" y="2245616"/>
            <a:ext cx="2612965" cy="3774185"/>
          </a:xfrm>
          <a:prstGeom prst="rect">
            <a:avLst/>
          </a:prstGeom>
          <a:noFill/>
          <a:ln>
            <a:noFill/>
          </a:ln>
          <a:effectLst/>
          <a:scene3d>
            <a:camera prst="orthographicFront">
              <a:rot lat="0" lon="0" rev="0"/>
            </a:camera>
            <a:lightRig rig="glow" dir="t">
              <a:rot lat="0" lon="0" rev="14100000"/>
            </a:lightRig>
          </a:scene3d>
          <a:sp3d prstMaterial="softEdge">
            <a:bevelT w="127000" prst="artDeco"/>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TextBox 10">
            <a:extLst>
              <a:ext uri="{FF2B5EF4-FFF2-40B4-BE49-F238E27FC236}">
                <a16:creationId xmlns:a16="http://schemas.microsoft.com/office/drawing/2014/main" xmlns="" id="{0258B944-5077-6932-A985-A0DAEC980376}"/>
              </a:ext>
            </a:extLst>
          </p:cNvPr>
          <p:cNvSpPr txBox="1"/>
          <p:nvPr/>
        </p:nvSpPr>
        <p:spPr>
          <a:xfrm>
            <a:off x="3301689" y="1799303"/>
            <a:ext cx="5954209" cy="5011949"/>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5"/>
          </a:lnRef>
          <a:fillRef idx="1">
            <a:schemeClr val="lt1"/>
          </a:fillRef>
          <a:effectRef idx="0">
            <a:schemeClr val="accent5"/>
          </a:effectRef>
          <a:fontRef idx="minor">
            <a:schemeClr val="dk1"/>
          </a:fontRef>
        </p:style>
        <p:txBody>
          <a:bodyPr wrap="square">
            <a:spAutoFit/>
          </a:bodyPr>
          <a:lstStyle/>
          <a:p>
            <a:pPr marL="342900" indent="-342900">
              <a:lnSpc>
                <a:spcPct val="150000"/>
              </a:lnSpc>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Understanding the organizational culture</a:t>
            </a:r>
          </a:p>
          <a:p>
            <a:pPr marL="342900" indent="-342900">
              <a:lnSpc>
                <a:spcPct val="150000"/>
              </a:lnSpc>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Main streams related to organizational culture</a:t>
            </a:r>
          </a:p>
          <a:p>
            <a:pPr marL="342900" indent="-342900">
              <a:lnSpc>
                <a:spcPct val="150000"/>
              </a:lnSpc>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Compare the functional and dysfunctional effects of organizational culture</a:t>
            </a:r>
            <a:endParaRPr lang="en-US" altLang="en-US" sz="2400" dirty="0">
              <a:latin typeface="Times New Roman" panose="02020603050405020304" pitchFamily="18" charset="0"/>
              <a:cs typeface="Times New Roman" panose="02020603050405020304" pitchFamily="18" charset="0"/>
            </a:endParaRPr>
          </a:p>
          <a:p>
            <a:pPr marL="342900" indent="-342900">
              <a:lnSpc>
                <a:spcPct val="150000"/>
              </a:lnSpc>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Organizational culture and change management</a:t>
            </a:r>
          </a:p>
          <a:p>
            <a:pPr marL="342900" indent="-342900">
              <a:lnSpc>
                <a:spcPct val="150000"/>
              </a:lnSpc>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Artificial Intelligence and organizational culture</a:t>
            </a:r>
          </a:p>
        </p:txBody>
      </p:sp>
    </p:spTree>
  </p:cSld>
  <p:clrMapOvr>
    <a:masterClrMapping/>
  </p:clrMapOvr>
  <mc:AlternateContent xmlns:mc="http://schemas.openxmlformats.org/markup-compatibility/2006" xmlns:p14="http://schemas.microsoft.com/office/powerpoint/2010/main">
    <mc:Choice Requires="p14">
      <p:transition spd="slow" p14:dur="2000" advTm="46343"/>
    </mc:Choice>
    <mc:Fallback xmlns="">
      <p:transition spd="slow" advTm="46343"/>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1482456" y="1607979"/>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p:cNvSpPr/>
          <p:nvPr/>
        </p:nvSpPr>
        <p:spPr>
          <a:xfrm>
            <a:off x="2542841" y="583447"/>
            <a:ext cx="712489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49159" y="59789"/>
            <a:ext cx="2384551" cy="1076343"/>
          </a:xfrm>
          <a:prstGeom prst="rect">
            <a:avLst/>
          </a:prstGeom>
        </p:spPr>
      </p:pic>
      <p:sp>
        <p:nvSpPr>
          <p:cNvPr id="4" name="TextBox 3">
            <a:extLst>
              <a:ext uri="{FF2B5EF4-FFF2-40B4-BE49-F238E27FC236}">
                <a16:creationId xmlns:a16="http://schemas.microsoft.com/office/drawing/2014/main" xmlns="" id="{9C5A8339-8FF9-9186-6F9C-E5048A50F63C}"/>
              </a:ext>
            </a:extLst>
          </p:cNvPr>
          <p:cNvSpPr txBox="1"/>
          <p:nvPr/>
        </p:nvSpPr>
        <p:spPr>
          <a:xfrm>
            <a:off x="4689259" y="1412953"/>
            <a:ext cx="516911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B0F0"/>
              </a:solidFill>
              <a:effectLst/>
              <a:uLnTx/>
              <a:uFillTx/>
              <a:latin typeface="Alexandria"/>
              <a:ea typeface="+mn-ea"/>
              <a:cs typeface="Times New Roman" panose="02020603050405020304" pitchFamily="18" charset="0"/>
            </a:endParaRPr>
          </a:p>
        </p:txBody>
      </p:sp>
      <p:pic>
        <p:nvPicPr>
          <p:cNvPr id="1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369260" y="1458673"/>
            <a:ext cx="2616200" cy="4440274"/>
          </a:xfrm>
          <a:prstGeom prst="rect">
            <a:avLst/>
          </a:prstGeom>
          <a:noFill/>
          <a:ln>
            <a:noFill/>
          </a:ln>
          <a:effectLst/>
          <a:scene3d>
            <a:camera prst="orthographicFront">
              <a:rot lat="0" lon="0" rev="0"/>
            </a:camera>
            <a:lightRig rig="glow" dir="t">
              <a:rot lat="0" lon="0" rev="14100000"/>
            </a:lightRig>
          </a:scene3d>
          <a:sp3d prstMaterial="softEdge">
            <a:bevelT w="127000" prst="artDeco"/>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TextBox 10">
            <a:extLst>
              <a:ext uri="{FF2B5EF4-FFF2-40B4-BE49-F238E27FC236}">
                <a16:creationId xmlns:a16="http://schemas.microsoft.com/office/drawing/2014/main" xmlns="" id="{0258B944-5077-6932-A985-A0DAEC980376}"/>
              </a:ext>
            </a:extLst>
          </p:cNvPr>
          <p:cNvSpPr txBox="1"/>
          <p:nvPr/>
        </p:nvSpPr>
        <p:spPr>
          <a:xfrm>
            <a:off x="2333625" y="1419434"/>
            <a:ext cx="6846680" cy="4524315"/>
          </a:xfrm>
          <a:prstGeom prst="rect">
            <a:avLst/>
          </a:prstGeom>
          <a:ln>
            <a:solidFill>
              <a:schemeClr val="accent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5"/>
          </a:lnRef>
          <a:fillRef idx="1">
            <a:schemeClr val="lt1"/>
          </a:fillRef>
          <a:effectRef idx="0">
            <a:schemeClr val="accent5"/>
          </a:effectRef>
          <a:fontRef idx="minor">
            <a:schemeClr val="dk1"/>
          </a:fontRef>
        </p:style>
        <p:txBody>
          <a:bodyPr wrap="square">
            <a:spAutoFit/>
          </a:bodyPr>
          <a:lstStyle/>
          <a:p>
            <a:pPr marL="285750" indent="-285750">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Describe the common characteristics of organizational culture. </a:t>
            </a:r>
          </a:p>
          <a:p>
            <a:pPr marL="285750" indent="-285750">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Show how culture is transmitted to employees. </a:t>
            </a:r>
          </a:p>
          <a:p>
            <a:pPr marL="285750" indent="-285750">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Identify the factors that create and sustain an organization’s culture. </a:t>
            </a:r>
          </a:p>
          <a:p>
            <a:pPr marL="285750" indent="-285750">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Compare the functional and dysfunctional effects of organizational culture on people and the organization.</a:t>
            </a:r>
          </a:p>
          <a:p>
            <a:pPr marL="285750" indent="-285750">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Describe the similarities and differences in creating positive, ethical, and innovative cultures. </a:t>
            </a:r>
          </a:p>
          <a:p>
            <a:pPr marL="285750" indent="-285750">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 Describe the role of Artificial Intelligence in organizational culture. </a:t>
            </a:r>
          </a:p>
        </p:txBody>
      </p:sp>
      <p:sp>
        <p:nvSpPr>
          <p:cNvPr id="9" name="Rectangle: Rounded Corners 8">
            <a:extLst>
              <a:ext uri="{FF2B5EF4-FFF2-40B4-BE49-F238E27FC236}">
                <a16:creationId xmlns:a16="http://schemas.microsoft.com/office/drawing/2014/main" xmlns="" id="{6619DC51-873F-C25B-9CC6-0A22E089E01F}"/>
              </a:ext>
            </a:extLst>
          </p:cNvPr>
          <p:cNvSpPr/>
          <p:nvPr/>
        </p:nvSpPr>
        <p:spPr>
          <a:xfrm>
            <a:off x="2873526" y="759808"/>
            <a:ext cx="5547685" cy="461665"/>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n-US" sz="2800" b="1" dirty="0">
                <a:solidFill>
                  <a:srgbClr val="00B0F0"/>
                </a:solidFill>
              </a:rPr>
              <a:t>Learning Objectives </a:t>
            </a:r>
            <a:endParaRPr lang="ar-SA" sz="2800" b="1" dirty="0">
              <a:solidFill>
                <a:srgbClr val="00B0F0"/>
              </a:solidFill>
            </a:endParaRPr>
          </a:p>
        </p:txBody>
      </p:sp>
    </p:spTree>
    <p:extLst>
      <p:ext uri="{BB962C8B-B14F-4D97-AF65-F5344CB8AC3E}">
        <p14:creationId xmlns:p14="http://schemas.microsoft.com/office/powerpoint/2010/main" val="776930763"/>
      </p:ext>
    </p:extLst>
  </p:cSld>
  <p:clrMapOvr>
    <a:masterClrMapping/>
  </p:clrMapOvr>
  <mc:AlternateContent xmlns:mc="http://schemas.openxmlformats.org/markup-compatibility/2006" xmlns:p14="http://schemas.microsoft.com/office/powerpoint/2010/main">
    <mc:Choice Requires="p14">
      <p:transition spd="slow" p14:dur="2000" advTm="82773"/>
    </mc:Choice>
    <mc:Fallback xmlns="">
      <p:transition spd="slow" advTm="82773"/>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25681" y="1625114"/>
            <a:ext cx="7028461" cy="44257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5128648"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Concept of organizational culture</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813033" y="1898414"/>
            <a:ext cx="6547590" cy="3987630"/>
          </a:xfrm>
          <a:prstGeom prst="rect">
            <a:avLst/>
          </a:prstGeom>
          <a:noFill/>
        </p:spPr>
        <p:txBody>
          <a:bodyPr wrap="square">
            <a:spAutoFit/>
          </a:bodyPr>
          <a:lstStyle/>
          <a:p>
            <a:pPr marL="342900" indent="-342900" algn="just">
              <a:lnSpc>
                <a:spcPct val="150000"/>
              </a:lnSpc>
              <a:spcAft>
                <a:spcPts val="600"/>
              </a:spcAft>
              <a:buFont typeface="Arial" panose="020B0604020202020204" pitchFamily="34" charset="0"/>
              <a:buChar char="•"/>
            </a:pPr>
            <a:r>
              <a:rPr lang="en-US" sz="2400" dirty="0"/>
              <a:t>Organizational culture can have a profound effect on organizational effectiveness. </a:t>
            </a:r>
          </a:p>
          <a:p>
            <a:pPr marL="342900" indent="-342900" algn="just">
              <a:lnSpc>
                <a:spcPct val="150000"/>
              </a:lnSpc>
              <a:spcAft>
                <a:spcPts val="600"/>
              </a:spcAft>
              <a:buFont typeface="Arial" panose="020B0604020202020204" pitchFamily="34" charset="0"/>
              <a:buChar char="•"/>
            </a:pPr>
            <a:r>
              <a:rPr lang="en-US" sz="2400" dirty="0"/>
              <a:t>Notably, 88 percent of millennials surveyed by Gallup (a polling company) stated that they would remain in their jobs for more than five years if they were satisfied with the company’s purpose, or mission.</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pic>
        <p:nvPicPr>
          <p:cNvPr id="8" name="Picture 7">
            <a:extLst>
              <a:ext uri="{FF2B5EF4-FFF2-40B4-BE49-F238E27FC236}">
                <a16:creationId xmlns:a16="http://schemas.microsoft.com/office/drawing/2014/main" xmlns="" id="{B4CBEB60-E962-383B-32EE-CEAF880314CB}"/>
              </a:ext>
            </a:extLst>
          </p:cNvPr>
          <p:cNvPicPr>
            <a:picLocks noChangeAspect="1"/>
          </p:cNvPicPr>
          <p:nvPr/>
        </p:nvPicPr>
        <p:blipFill>
          <a:blip r:embed="rId4">
            <a:grayscl/>
          </a:blip>
          <a:stretch>
            <a:fillRect/>
          </a:stretch>
        </p:blipFill>
        <p:spPr>
          <a:xfrm>
            <a:off x="9035143" y="1625114"/>
            <a:ext cx="2845682" cy="421382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63239445"/>
      </p:ext>
    </p:extLst>
  </p:cSld>
  <p:clrMapOvr>
    <a:masterClrMapping/>
  </p:clrMapOvr>
  <mc:AlternateContent xmlns:mc="http://schemas.openxmlformats.org/markup-compatibility/2006" xmlns:p14="http://schemas.microsoft.com/office/powerpoint/2010/main">
    <mc:Choice Requires="p14">
      <p:transition p14:dur="10" advTm="111571"/>
    </mc:Choice>
    <mc:Fallback xmlns="">
      <p:transition advTm="111571"/>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299990" y="1592062"/>
            <a:ext cx="7711808" cy="48748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ستطيل 5"/>
          <p:cNvSpPr/>
          <p:nvPr/>
        </p:nvSpPr>
        <p:spPr>
          <a:xfrm>
            <a:off x="2012542" y="1040428"/>
            <a:ext cx="5210401"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Concept of organizational culture </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553378" y="1696569"/>
            <a:ext cx="7249099" cy="4618572"/>
          </a:xfrm>
          <a:prstGeom prst="rect">
            <a:avLst/>
          </a:prstGeom>
          <a:noFill/>
        </p:spPr>
        <p:txBody>
          <a:bodyPr wrap="square">
            <a:spAutoFit/>
          </a:bodyPr>
          <a:lstStyle/>
          <a:p>
            <a:pPr marL="342900" indent="-342900" algn="just">
              <a:lnSpc>
                <a:spcPct val="150000"/>
              </a:lnSpc>
              <a:spcAft>
                <a:spcPts val="600"/>
              </a:spcAft>
              <a:buFont typeface="Arial" panose="020B0604020202020204" pitchFamily="34" charset="0"/>
              <a:buChar char="•"/>
            </a:pPr>
            <a:r>
              <a:rPr lang="en-US" sz="2400" dirty="0"/>
              <a:t>And when culture becomes “toxic” it is very hard to change. </a:t>
            </a:r>
          </a:p>
          <a:p>
            <a:pPr marL="342900" indent="-342900" algn="just">
              <a:lnSpc>
                <a:spcPct val="150000"/>
              </a:lnSpc>
              <a:spcAft>
                <a:spcPts val="600"/>
              </a:spcAft>
              <a:buFont typeface="Arial" panose="020B0604020202020204" pitchFamily="34" charset="0"/>
              <a:buChar char="•"/>
            </a:pPr>
            <a:r>
              <a:rPr lang="en-US" sz="2400" dirty="0"/>
              <a:t>It is not as easy as changing the organization’s executives either. </a:t>
            </a:r>
          </a:p>
          <a:p>
            <a:pPr marL="342900" indent="-342900" algn="just">
              <a:lnSpc>
                <a:spcPct val="150000"/>
              </a:lnSpc>
              <a:spcAft>
                <a:spcPts val="600"/>
              </a:spcAft>
              <a:buFont typeface="Arial" panose="020B0604020202020204" pitchFamily="34" charset="0"/>
              <a:buChar char="•"/>
            </a:pPr>
            <a:r>
              <a:rPr lang="en-US" sz="2400" dirty="0"/>
              <a:t>For instance, many of Boeing’s CEOs are positioned to take on its cost-cutting culture but end up meeting the same fate as prior CEOs who have failed to realize the change.</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pic>
        <p:nvPicPr>
          <p:cNvPr id="8" name="Picture 7">
            <a:extLst>
              <a:ext uri="{FF2B5EF4-FFF2-40B4-BE49-F238E27FC236}">
                <a16:creationId xmlns:a16="http://schemas.microsoft.com/office/drawing/2014/main" xmlns="" id="{B4CBEB60-E962-383B-32EE-CEAF880314CB}"/>
              </a:ext>
            </a:extLst>
          </p:cNvPr>
          <p:cNvPicPr>
            <a:picLocks noChangeAspect="1"/>
          </p:cNvPicPr>
          <p:nvPr/>
        </p:nvPicPr>
        <p:blipFill>
          <a:blip r:embed="rId4">
            <a:grayscl/>
          </a:blip>
          <a:stretch>
            <a:fillRect/>
          </a:stretch>
        </p:blipFill>
        <p:spPr>
          <a:xfrm>
            <a:off x="9408405" y="1625114"/>
            <a:ext cx="2472420" cy="421382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114071763"/>
      </p:ext>
    </p:extLst>
  </p:cSld>
  <p:clrMapOvr>
    <a:masterClrMapping/>
  </p:clrMapOvr>
  <mc:AlternateContent xmlns:mc="http://schemas.openxmlformats.org/markup-compatibility/2006" xmlns:p14="http://schemas.microsoft.com/office/powerpoint/2010/main">
    <mc:Choice Requires="p14">
      <p:transition p14:dur="10" advTm="119495"/>
    </mc:Choice>
    <mc:Fallback xmlns="">
      <p:transition advTm="119495"/>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58732" y="1625114"/>
            <a:ext cx="7331031" cy="44257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5128648"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Concept of organizational culture</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747716" y="1861824"/>
            <a:ext cx="7065779" cy="3987630"/>
          </a:xfrm>
          <a:prstGeom prst="rect">
            <a:avLst/>
          </a:prstGeom>
          <a:noFill/>
        </p:spPr>
        <p:txBody>
          <a:bodyPr wrap="square">
            <a:spAutoFit/>
          </a:bodyPr>
          <a:lstStyle/>
          <a:p>
            <a:pPr marL="342900" indent="-342900" algn="just">
              <a:lnSpc>
                <a:spcPct val="150000"/>
              </a:lnSpc>
              <a:spcAft>
                <a:spcPts val="600"/>
              </a:spcAft>
              <a:buFont typeface="Arial" panose="020B0604020202020204" pitchFamily="34" charset="0"/>
              <a:buChar char="•"/>
            </a:pPr>
            <a:r>
              <a:rPr lang="en-US" sz="2400" dirty="0">
                <a:latin typeface="+mj-lt"/>
                <a:ea typeface="Calibri" panose="020F0502020204030204" pitchFamily="34" charset="0"/>
                <a:cs typeface="Calibri" panose="020F0502020204030204" pitchFamily="34" charset="0"/>
              </a:rPr>
              <a:t> As Larry Light, CEO of Arcature, notes: “CEO changes without culture change do not produce the outcomes stakeholders would like. </a:t>
            </a:r>
          </a:p>
          <a:p>
            <a:pPr marL="342900" indent="-342900" algn="just">
              <a:lnSpc>
                <a:spcPct val="150000"/>
              </a:lnSpc>
              <a:spcAft>
                <a:spcPts val="600"/>
              </a:spcAft>
              <a:buFont typeface="Arial" panose="020B0604020202020204" pitchFamily="34" charset="0"/>
              <a:buChar char="•"/>
            </a:pPr>
            <a:r>
              <a:rPr lang="en-US" sz="2400" dirty="0">
                <a:latin typeface="+mj-lt"/>
                <a:ea typeface="Calibri" panose="020F0502020204030204" pitchFamily="34" charset="0"/>
                <a:cs typeface="Calibri" panose="020F0502020204030204" pitchFamily="34" charset="0"/>
              </a:rPr>
              <a:t>In fact, in many cases, changing management without changing the culture is tantamount to merely rearranging the deck chairs on a slowly sinking cruise ship.”</a:t>
            </a:r>
            <a:endParaRPr lang="ar-SA" sz="2400" dirty="0">
              <a:latin typeface="+mj-lt"/>
              <a:ea typeface="Calibri" panose="020F0502020204030204" pitchFamily="34" charset="0"/>
              <a:cs typeface="Calibri" panose="020F0502020204030204" pitchFamily="34" charset="0"/>
            </a:endParaRPr>
          </a:p>
        </p:txBody>
      </p:sp>
      <p:pic>
        <p:nvPicPr>
          <p:cNvPr id="8" name="Picture 7">
            <a:extLst>
              <a:ext uri="{FF2B5EF4-FFF2-40B4-BE49-F238E27FC236}">
                <a16:creationId xmlns:a16="http://schemas.microsoft.com/office/drawing/2014/main" xmlns="" id="{B4CBEB60-E962-383B-32EE-CEAF880314CB}"/>
              </a:ext>
            </a:extLst>
          </p:cNvPr>
          <p:cNvPicPr>
            <a:picLocks noChangeAspect="1"/>
          </p:cNvPicPr>
          <p:nvPr/>
        </p:nvPicPr>
        <p:blipFill>
          <a:blip r:embed="rId4">
            <a:grayscl/>
          </a:blip>
          <a:stretch>
            <a:fillRect/>
          </a:stretch>
        </p:blipFill>
        <p:spPr>
          <a:xfrm>
            <a:off x="9264623" y="1669182"/>
            <a:ext cx="2616201" cy="421382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888505580"/>
      </p:ext>
    </p:extLst>
  </p:cSld>
  <p:clrMapOvr>
    <a:masterClrMapping/>
  </p:clrMapOvr>
  <mc:AlternateContent xmlns:mc="http://schemas.openxmlformats.org/markup-compatibility/2006" xmlns:p14="http://schemas.microsoft.com/office/powerpoint/2010/main">
    <mc:Choice Requires="p14">
      <p:transition p14:dur="10" advTm="90990"/>
    </mc:Choice>
    <mc:Fallback xmlns="">
      <p:transition advTm="9099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80767" y="1625114"/>
            <a:ext cx="7297980" cy="44257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5480090"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Definition of Organizational Culture</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736700" y="2115215"/>
            <a:ext cx="7032728" cy="3185487"/>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800" dirty="0"/>
              <a:t>Organizational culture refers to a system of shared meaning held by members that distinguishes the organization from other organizations.</a:t>
            </a:r>
          </a:p>
          <a:p>
            <a:pPr marL="342900" indent="-342900" algn="just">
              <a:spcAft>
                <a:spcPts val="600"/>
              </a:spcAft>
              <a:buFont typeface="Arial" panose="020B0604020202020204" pitchFamily="34" charset="0"/>
              <a:buChar char="•"/>
            </a:pPr>
            <a:r>
              <a:rPr lang="en-US" sz="2800" dirty="0"/>
              <a:t>This system of shared meaning includes values, beliefs, and assumptions that characterize the organization.</a:t>
            </a:r>
          </a:p>
        </p:txBody>
      </p:sp>
      <p:pic>
        <p:nvPicPr>
          <p:cNvPr id="8" name="Picture 7">
            <a:extLst>
              <a:ext uri="{FF2B5EF4-FFF2-40B4-BE49-F238E27FC236}">
                <a16:creationId xmlns:a16="http://schemas.microsoft.com/office/drawing/2014/main" xmlns="" id="{B4CBEB60-E962-383B-32EE-CEAF880314CB}"/>
              </a:ext>
            </a:extLst>
          </p:cNvPr>
          <p:cNvPicPr>
            <a:picLocks noChangeAspect="1"/>
          </p:cNvPicPr>
          <p:nvPr/>
        </p:nvPicPr>
        <p:blipFill>
          <a:blip r:embed="rId4">
            <a:grayscl/>
          </a:blip>
          <a:stretch>
            <a:fillRect/>
          </a:stretch>
        </p:blipFill>
        <p:spPr>
          <a:xfrm>
            <a:off x="9478815" y="2251883"/>
            <a:ext cx="2494454" cy="258332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037588155"/>
      </p:ext>
    </p:extLst>
  </p:cSld>
  <p:clrMapOvr>
    <a:masterClrMapping/>
  </p:clrMapOvr>
  <mc:AlternateContent xmlns:mc="http://schemas.openxmlformats.org/markup-compatibility/2006" xmlns:p14="http://schemas.microsoft.com/office/powerpoint/2010/main">
    <mc:Choice Requires="p14">
      <p:transition p14:dur="10" advTm="76883"/>
    </mc:Choice>
    <mc:Fallback xmlns="">
      <p:transition advTm="76883"/>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80767" y="1625114"/>
            <a:ext cx="7297980" cy="44257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5480090"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Definition of Organizational Culture</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758734" y="1960977"/>
            <a:ext cx="7032728" cy="3277820"/>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t>These values, beliefs, and assumptions, when put into practice, </a:t>
            </a:r>
          </a:p>
          <a:p>
            <a:pPr marL="342900" indent="-342900" algn="just">
              <a:spcAft>
                <a:spcPts val="600"/>
              </a:spcAft>
              <a:buFont typeface="Arial" panose="020B0604020202020204" pitchFamily="34" charset="0"/>
              <a:buChar char="•"/>
            </a:pPr>
            <a:r>
              <a:rPr lang="en-US" sz="2400" dirty="0"/>
              <a:t>(1) filter what employees pay attention to, </a:t>
            </a:r>
            <a:endParaRPr lang="ar-SA" sz="2400" dirty="0"/>
          </a:p>
          <a:p>
            <a:pPr marL="342900" indent="-342900" algn="just">
              <a:spcAft>
                <a:spcPts val="600"/>
              </a:spcAft>
              <a:buFont typeface="Arial" panose="020B0604020202020204" pitchFamily="34" charset="0"/>
              <a:buChar char="•"/>
            </a:pPr>
            <a:r>
              <a:rPr lang="en-US" sz="2400" dirty="0"/>
              <a:t>(2) are physically manifested as mate rial symbols (for example, uniforms, statues, etc.) and stories, and </a:t>
            </a:r>
            <a:endParaRPr lang="ar-SA" sz="2400" dirty="0"/>
          </a:p>
          <a:p>
            <a:pPr marL="342900" indent="-342900" algn="just">
              <a:spcAft>
                <a:spcPts val="600"/>
              </a:spcAft>
              <a:buFont typeface="Arial" panose="020B0604020202020204" pitchFamily="34" charset="0"/>
              <a:buChar char="•"/>
            </a:pPr>
            <a:r>
              <a:rPr lang="en-US" sz="2400" dirty="0"/>
              <a:t>(3) form the foundation for shared meaning among members of an organization.</a:t>
            </a:r>
            <a:endParaRPr lang="en-US" sz="2400" dirty="0">
              <a:latin typeface="Calibri" panose="020F0502020204030204" pitchFamily="34" charset="0"/>
              <a:ea typeface="Calibri" panose="020F0502020204030204" pitchFamily="34" charset="0"/>
              <a:cs typeface="Calibri" panose="020F0502020204030204" pitchFamily="34" charset="0"/>
            </a:endParaRPr>
          </a:p>
        </p:txBody>
      </p:sp>
      <p:pic>
        <p:nvPicPr>
          <p:cNvPr id="8" name="Picture 7">
            <a:extLst>
              <a:ext uri="{FF2B5EF4-FFF2-40B4-BE49-F238E27FC236}">
                <a16:creationId xmlns:a16="http://schemas.microsoft.com/office/drawing/2014/main" xmlns="" id="{B4CBEB60-E962-383B-32EE-CEAF880314CB}"/>
              </a:ext>
            </a:extLst>
          </p:cNvPr>
          <p:cNvPicPr>
            <a:picLocks noChangeAspect="1"/>
          </p:cNvPicPr>
          <p:nvPr/>
        </p:nvPicPr>
        <p:blipFill>
          <a:blip r:embed="rId4">
            <a:grayscl/>
          </a:blip>
          <a:stretch>
            <a:fillRect/>
          </a:stretch>
        </p:blipFill>
        <p:spPr>
          <a:xfrm>
            <a:off x="9478815" y="2251883"/>
            <a:ext cx="2494454" cy="258332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631956958"/>
      </p:ext>
    </p:extLst>
  </p:cSld>
  <p:clrMapOvr>
    <a:masterClrMapping/>
  </p:clrMapOvr>
  <mc:AlternateContent xmlns:mc="http://schemas.openxmlformats.org/markup-compatibility/2006" xmlns:p14="http://schemas.microsoft.com/office/powerpoint/2010/main">
    <mc:Choice Requires="p14">
      <p:transition p14:dur="10" advTm="121458"/>
    </mc:Choice>
    <mc:Fallback xmlns="">
      <p:transition advTm="121458"/>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80766" y="1492909"/>
            <a:ext cx="9215834" cy="48880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7851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3" name="TextBox 2">
            <a:extLst>
              <a:ext uri="{FF2B5EF4-FFF2-40B4-BE49-F238E27FC236}">
                <a16:creationId xmlns:a16="http://schemas.microsoft.com/office/drawing/2014/main" xmlns="" id="{A713A585-D781-F2B5-0E4D-B426BEB2062D}"/>
              </a:ext>
            </a:extLst>
          </p:cNvPr>
          <p:cNvSpPr txBox="1"/>
          <p:nvPr/>
        </p:nvSpPr>
        <p:spPr>
          <a:xfrm>
            <a:off x="2045175" y="1642401"/>
            <a:ext cx="8575089" cy="4616648"/>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t>Organizational culture shows how employees perceive the essence of an organization, not whether they like them—that is, it is a descriptive term. </a:t>
            </a:r>
          </a:p>
          <a:p>
            <a:pPr marL="342900" indent="-342900" algn="just">
              <a:spcAft>
                <a:spcPts val="600"/>
              </a:spcAft>
              <a:buFont typeface="Arial" panose="020B0604020202020204" pitchFamily="34" charset="0"/>
              <a:buChar char="•"/>
            </a:pPr>
            <a:r>
              <a:rPr lang="en-US" sz="2400" dirty="0"/>
              <a:t>Research on organizational culture has sought to measure how employees see their organization: </a:t>
            </a:r>
          </a:p>
          <a:p>
            <a:pPr marL="342900" indent="-342900" algn="just">
              <a:spcAft>
                <a:spcPts val="600"/>
              </a:spcAft>
              <a:buFont typeface="Arial" panose="020B0604020202020204" pitchFamily="34" charset="0"/>
              <a:buChar char="•"/>
            </a:pPr>
            <a:r>
              <a:rPr lang="en-US" sz="2400" dirty="0"/>
              <a:t>Does it encourage teamwork? </a:t>
            </a:r>
          </a:p>
          <a:p>
            <a:pPr marL="342900" indent="-342900" algn="just">
              <a:spcAft>
                <a:spcPts val="600"/>
              </a:spcAft>
              <a:buFont typeface="Arial" panose="020B0604020202020204" pitchFamily="34" charset="0"/>
              <a:buChar char="•"/>
            </a:pPr>
            <a:r>
              <a:rPr lang="en-US" sz="2400" dirty="0"/>
              <a:t>Does it reward innovation? </a:t>
            </a:r>
          </a:p>
          <a:p>
            <a:pPr marL="342900" indent="-342900" algn="just">
              <a:spcAft>
                <a:spcPts val="600"/>
              </a:spcAft>
              <a:buFont typeface="Arial" panose="020B0604020202020204" pitchFamily="34" charset="0"/>
              <a:buChar char="•"/>
            </a:pPr>
            <a:r>
              <a:rPr lang="en-US" sz="2400" dirty="0"/>
              <a:t>Does it stifle initiative? </a:t>
            </a:r>
          </a:p>
          <a:p>
            <a:pPr marL="342900" indent="-342900" algn="just">
              <a:spcAft>
                <a:spcPts val="600"/>
              </a:spcAft>
              <a:buFont typeface="Arial" panose="020B0604020202020204" pitchFamily="34" charset="0"/>
              <a:buChar char="•"/>
            </a:pPr>
            <a:r>
              <a:rPr lang="en-US" sz="2400" dirty="0"/>
              <a:t>In contrast, job satisfaction is an evaluative term: </a:t>
            </a:r>
          </a:p>
          <a:p>
            <a:pPr marL="342900" indent="-342900" algn="just">
              <a:spcAft>
                <a:spcPts val="600"/>
              </a:spcAft>
              <a:buFont typeface="Arial" panose="020B0604020202020204" pitchFamily="34" charset="0"/>
              <a:buChar char="•"/>
            </a:pPr>
            <a:r>
              <a:rPr lang="en-US" sz="2400" dirty="0"/>
              <a:t>It seeks to measure how employees feel about the organization’s expectations, reward practices, and the like</a:t>
            </a:r>
            <a:endParaRPr lang="ar-SA" sz="24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
        <p:nvSpPr>
          <p:cNvPr id="2" name="مستطيل 5">
            <a:extLst>
              <a:ext uri="{FF2B5EF4-FFF2-40B4-BE49-F238E27FC236}">
                <a16:creationId xmlns:a16="http://schemas.microsoft.com/office/drawing/2014/main" xmlns="" id="{FA3DF610-E4AE-8B32-826A-8927F56683D3}"/>
              </a:ext>
            </a:extLst>
          </p:cNvPr>
          <p:cNvSpPr/>
          <p:nvPr/>
        </p:nvSpPr>
        <p:spPr>
          <a:xfrm>
            <a:off x="2012542" y="974326"/>
            <a:ext cx="6616491"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Definition of Organizational Culture – Cont.</a:t>
            </a:r>
          </a:p>
        </p:txBody>
      </p:sp>
    </p:spTree>
    <p:extLst>
      <p:ext uri="{BB962C8B-B14F-4D97-AF65-F5344CB8AC3E}">
        <p14:creationId xmlns:p14="http://schemas.microsoft.com/office/powerpoint/2010/main" val="1815424200"/>
      </p:ext>
    </p:extLst>
  </p:cSld>
  <p:clrMapOvr>
    <a:masterClrMapping/>
  </p:clrMapOvr>
  <mc:AlternateContent xmlns:mc="http://schemas.openxmlformats.org/markup-compatibility/2006" xmlns:p14="http://schemas.microsoft.com/office/powerpoint/2010/main">
    <mc:Choice Requires="p14">
      <p:transition p14:dur="10" advTm="150611"/>
    </mc:Choice>
    <mc:Fallback xmlns="">
      <p:transition advTm="150611"/>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80766" y="1492909"/>
            <a:ext cx="9523388" cy="46765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7851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3" name="TextBox 2">
            <a:extLst>
              <a:ext uri="{FF2B5EF4-FFF2-40B4-BE49-F238E27FC236}">
                <a16:creationId xmlns:a16="http://schemas.microsoft.com/office/drawing/2014/main" xmlns="" id="{A713A585-D781-F2B5-0E4D-B426BEB2062D}"/>
              </a:ext>
            </a:extLst>
          </p:cNvPr>
          <p:cNvSpPr txBox="1"/>
          <p:nvPr/>
        </p:nvSpPr>
        <p:spPr>
          <a:xfrm>
            <a:off x="2045175" y="1829690"/>
            <a:ext cx="8663219" cy="3939540"/>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t>Organizational cultures are extremely difficult to define and characterize, and over the years many people sought to understand the meaning of culture in organizations.</a:t>
            </a:r>
          </a:p>
          <a:p>
            <a:pPr marL="342900" indent="-342900" algn="just">
              <a:spcAft>
                <a:spcPts val="600"/>
              </a:spcAft>
              <a:buFont typeface="Arial" panose="020B0604020202020204" pitchFamily="34" charset="0"/>
              <a:buChar char="•"/>
            </a:pPr>
            <a:r>
              <a:rPr lang="en-US" sz="2400" dirty="0"/>
              <a:t>Many have asked, do organizations have cultures? These researchers have tried to figure out what makes cultures different from one another. </a:t>
            </a:r>
          </a:p>
          <a:p>
            <a:pPr marL="342900" indent="-342900" algn="just">
              <a:spcAft>
                <a:spcPts val="600"/>
              </a:spcAft>
              <a:buFont typeface="Arial" panose="020B0604020202020204" pitchFamily="34" charset="0"/>
              <a:buChar char="•"/>
            </a:pPr>
            <a:r>
              <a:rPr lang="en-US" sz="2400" dirty="0"/>
              <a:t>Still others have asked, what are organization’s cultures? These researchers are more concerned with describing specific cultures and under standing what makes one particular organization tick. </a:t>
            </a:r>
          </a:p>
        </p:txBody>
      </p:sp>
      <p:sp>
        <p:nvSpPr>
          <p:cNvPr id="2" name="مستطيل 5">
            <a:extLst>
              <a:ext uri="{FF2B5EF4-FFF2-40B4-BE49-F238E27FC236}">
                <a16:creationId xmlns:a16="http://schemas.microsoft.com/office/drawing/2014/main" xmlns="" id="{FA3DF610-E4AE-8B32-826A-8927F56683D3}"/>
              </a:ext>
            </a:extLst>
          </p:cNvPr>
          <p:cNvSpPr/>
          <p:nvPr/>
        </p:nvSpPr>
        <p:spPr>
          <a:xfrm>
            <a:off x="2012542" y="974326"/>
            <a:ext cx="6616491"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Definition of Organizational Culture – Cont.</a:t>
            </a:r>
          </a:p>
        </p:txBody>
      </p:sp>
    </p:spTree>
    <p:extLst>
      <p:ext uri="{BB962C8B-B14F-4D97-AF65-F5344CB8AC3E}">
        <p14:creationId xmlns:p14="http://schemas.microsoft.com/office/powerpoint/2010/main" val="938009657"/>
      </p:ext>
    </p:extLst>
  </p:cSld>
  <p:clrMapOvr>
    <a:masterClrMapping/>
  </p:clrMapOvr>
  <mc:AlternateContent xmlns:mc="http://schemas.openxmlformats.org/markup-compatibility/2006" xmlns:p14="http://schemas.microsoft.com/office/powerpoint/2010/main">
    <mc:Choice Requires="p14">
      <p:transition p14:dur="10" advTm="110733"/>
    </mc:Choice>
    <mc:Fallback xmlns="">
      <p:transition advTm="110733"/>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36699" y="1371722"/>
            <a:ext cx="10045186" cy="49519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7851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813819" y="1510197"/>
            <a:ext cx="9500504" cy="4632037"/>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800" b="1" dirty="0">
                <a:solidFill>
                  <a:srgbClr val="FF0000"/>
                </a:solidFill>
                <a:highlight>
                  <a:srgbClr val="FFFF00"/>
                </a:highlight>
              </a:rPr>
              <a:t>Organization A </a:t>
            </a:r>
          </a:p>
          <a:p>
            <a:pPr marL="342900" indent="-342900" algn="just">
              <a:spcAft>
                <a:spcPts val="600"/>
              </a:spcAft>
              <a:buFont typeface="Arial" panose="020B0604020202020204" pitchFamily="34" charset="0"/>
              <a:buChar char="•"/>
            </a:pPr>
            <a:r>
              <a:rPr lang="en-US" sz="2800" dirty="0"/>
              <a:t>This organization is a manufacturing firm. Managers are expected to fully document all decisions, and “good managers” are those who can provide detailed data to support their recommendations. </a:t>
            </a:r>
          </a:p>
          <a:p>
            <a:pPr marL="342900" indent="-342900" algn="just">
              <a:spcAft>
                <a:spcPts val="600"/>
              </a:spcAft>
              <a:buFont typeface="Arial" panose="020B0604020202020204" pitchFamily="34" charset="0"/>
              <a:buChar char="•"/>
            </a:pPr>
            <a:r>
              <a:rPr lang="en-US" sz="2800" dirty="0"/>
              <a:t>Creative decisions that incur significant change or risk are not encouraged. </a:t>
            </a:r>
          </a:p>
          <a:p>
            <a:pPr marL="342900" indent="-342900" algn="just">
              <a:spcAft>
                <a:spcPts val="600"/>
              </a:spcAft>
              <a:buFont typeface="Arial" panose="020B0604020202020204" pitchFamily="34" charset="0"/>
              <a:buChar char="•"/>
            </a:pPr>
            <a:r>
              <a:rPr lang="en-US" sz="2800" dirty="0"/>
              <a:t>Because managers of failed projects are openly criticized and penalized, managers try not to implement ideas that deviate much from the status quo. </a:t>
            </a:r>
          </a:p>
        </p:txBody>
      </p:sp>
      <p:sp>
        <p:nvSpPr>
          <p:cNvPr id="2" name="مستطيل 5">
            <a:extLst>
              <a:ext uri="{FF2B5EF4-FFF2-40B4-BE49-F238E27FC236}">
                <a16:creationId xmlns:a16="http://schemas.microsoft.com/office/drawing/2014/main" xmlns="" id="{FA3DF610-E4AE-8B32-826A-8927F56683D3}"/>
              </a:ext>
            </a:extLst>
          </p:cNvPr>
          <p:cNvSpPr/>
          <p:nvPr/>
        </p:nvSpPr>
        <p:spPr>
          <a:xfrm>
            <a:off x="2012542" y="919241"/>
            <a:ext cx="5459443"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Contrasting Organizational Cultures</a:t>
            </a:r>
          </a:p>
        </p:txBody>
      </p:sp>
    </p:spTree>
    <p:extLst>
      <p:ext uri="{BB962C8B-B14F-4D97-AF65-F5344CB8AC3E}">
        <p14:creationId xmlns:p14="http://schemas.microsoft.com/office/powerpoint/2010/main" val="2222383001"/>
      </p:ext>
    </p:extLst>
  </p:cSld>
  <p:clrMapOvr>
    <a:masterClrMapping/>
  </p:clrMapOvr>
  <mc:AlternateContent xmlns:mc="http://schemas.openxmlformats.org/markup-compatibility/2006" xmlns:p14="http://schemas.microsoft.com/office/powerpoint/2010/main">
    <mc:Choice Requires="p14">
      <p:transition p14:dur="10" advTm="140505"/>
    </mc:Choice>
    <mc:Fallback xmlns="">
      <p:transition advTm="140505"/>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36699" y="1371722"/>
            <a:ext cx="9060679" cy="49519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7851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813819" y="1587316"/>
            <a:ext cx="8598693" cy="4632037"/>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800" dirty="0"/>
              <a:t>One lower-level manager quoted an often-used phrase in the company: “If it </a:t>
            </a:r>
            <a:r>
              <a:rPr lang="en-US" sz="2800" dirty="0" err="1"/>
              <a:t>ain’t</a:t>
            </a:r>
            <a:r>
              <a:rPr lang="en-US" sz="2800" dirty="0"/>
              <a:t> broke, don’t fix it.” </a:t>
            </a:r>
          </a:p>
          <a:p>
            <a:pPr marL="342900" indent="-342900" algn="just">
              <a:spcAft>
                <a:spcPts val="600"/>
              </a:spcAft>
              <a:buFont typeface="Arial" panose="020B0604020202020204" pitchFamily="34" charset="0"/>
              <a:buChar char="•"/>
            </a:pPr>
            <a:r>
              <a:rPr lang="en-US" sz="2800" dirty="0"/>
              <a:t>There are extensive rules and regulations in this firm that employees are required to follow. </a:t>
            </a:r>
          </a:p>
          <a:p>
            <a:pPr marL="342900" indent="-342900" algn="just">
              <a:spcAft>
                <a:spcPts val="600"/>
              </a:spcAft>
              <a:buFont typeface="Arial" panose="020B0604020202020204" pitchFamily="34" charset="0"/>
              <a:buChar char="•"/>
            </a:pPr>
            <a:r>
              <a:rPr lang="en-US" sz="2800" dirty="0"/>
              <a:t>Managers supervise employees closely to ensure there are no deviations. </a:t>
            </a:r>
          </a:p>
          <a:p>
            <a:pPr marL="342900" indent="-342900" algn="just">
              <a:spcAft>
                <a:spcPts val="600"/>
              </a:spcAft>
              <a:buFont typeface="Arial" panose="020B0604020202020204" pitchFamily="34" charset="0"/>
              <a:buChar char="•"/>
            </a:pPr>
            <a:r>
              <a:rPr lang="en-US" sz="2800" dirty="0"/>
              <a:t>Management is concerned with high productivity, regardless of the impact on employee morale or turnover. Work activities are designed around individuals. </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
        <p:nvSpPr>
          <p:cNvPr id="2" name="مستطيل 5">
            <a:extLst>
              <a:ext uri="{FF2B5EF4-FFF2-40B4-BE49-F238E27FC236}">
                <a16:creationId xmlns:a16="http://schemas.microsoft.com/office/drawing/2014/main" xmlns="" id="{FA3DF610-E4AE-8B32-826A-8927F56683D3}"/>
              </a:ext>
            </a:extLst>
          </p:cNvPr>
          <p:cNvSpPr/>
          <p:nvPr/>
        </p:nvSpPr>
        <p:spPr>
          <a:xfrm>
            <a:off x="2012542" y="919241"/>
            <a:ext cx="5459443"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Contrasting Organizational Cultures</a:t>
            </a:r>
          </a:p>
        </p:txBody>
      </p:sp>
    </p:spTree>
    <p:extLst>
      <p:ext uri="{BB962C8B-B14F-4D97-AF65-F5344CB8AC3E}">
        <p14:creationId xmlns:p14="http://schemas.microsoft.com/office/powerpoint/2010/main" val="2448164931"/>
      </p:ext>
    </p:extLst>
  </p:cSld>
  <p:clrMapOvr>
    <a:masterClrMapping/>
  </p:clrMapOvr>
  <mc:AlternateContent xmlns:mc="http://schemas.openxmlformats.org/markup-compatibility/2006" xmlns:p14="http://schemas.microsoft.com/office/powerpoint/2010/main">
    <mc:Choice Requires="p14">
      <p:transition p14:dur="10" advTm="139899"/>
    </mc:Choice>
    <mc:Fallback xmlns="">
      <p:transition advTm="139899"/>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58733" y="1426807"/>
            <a:ext cx="8775813" cy="43207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7851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3" name="TextBox 2">
            <a:extLst>
              <a:ext uri="{FF2B5EF4-FFF2-40B4-BE49-F238E27FC236}">
                <a16:creationId xmlns:a16="http://schemas.microsoft.com/office/drawing/2014/main" xmlns="" id="{A713A585-D781-F2B5-0E4D-B426BEB2062D}"/>
              </a:ext>
            </a:extLst>
          </p:cNvPr>
          <p:cNvSpPr txBox="1"/>
          <p:nvPr/>
        </p:nvSpPr>
        <p:spPr>
          <a:xfrm>
            <a:off x="2023142" y="1642398"/>
            <a:ext cx="7969159" cy="3616375"/>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800" dirty="0"/>
              <a:t>There are distinct departments and lines of authority, and employees are expected to minimize formal contact with other employees outside their functional area or line of command. </a:t>
            </a:r>
          </a:p>
          <a:p>
            <a:pPr marL="342900" indent="-342900" algn="just">
              <a:spcAft>
                <a:spcPts val="600"/>
              </a:spcAft>
              <a:buFont typeface="Arial" panose="020B0604020202020204" pitchFamily="34" charset="0"/>
              <a:buChar char="•"/>
            </a:pPr>
            <a:r>
              <a:rPr lang="en-US" sz="2800" dirty="0"/>
              <a:t>Performance evaluations and rewards emphasize individual effort, although seniority tends to be the primary factor in the determination of pay raises and promotions.</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
        <p:nvSpPr>
          <p:cNvPr id="2" name="مستطيل 5">
            <a:extLst>
              <a:ext uri="{FF2B5EF4-FFF2-40B4-BE49-F238E27FC236}">
                <a16:creationId xmlns:a16="http://schemas.microsoft.com/office/drawing/2014/main" xmlns="" id="{FA3DF610-E4AE-8B32-826A-8927F56683D3}"/>
              </a:ext>
            </a:extLst>
          </p:cNvPr>
          <p:cNvSpPr/>
          <p:nvPr/>
        </p:nvSpPr>
        <p:spPr>
          <a:xfrm>
            <a:off x="2012542" y="919241"/>
            <a:ext cx="5459443"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Contrasting Organizational Cultures</a:t>
            </a:r>
          </a:p>
        </p:txBody>
      </p:sp>
    </p:spTree>
    <p:extLst>
      <p:ext uri="{BB962C8B-B14F-4D97-AF65-F5344CB8AC3E}">
        <p14:creationId xmlns:p14="http://schemas.microsoft.com/office/powerpoint/2010/main" val="776730566"/>
      </p:ext>
    </p:extLst>
  </p:cSld>
  <p:clrMapOvr>
    <a:masterClrMapping/>
  </p:clrMapOvr>
  <mc:AlternateContent xmlns:mc="http://schemas.openxmlformats.org/markup-compatibility/2006" xmlns:p14="http://schemas.microsoft.com/office/powerpoint/2010/main">
    <mc:Choice Requires="p14">
      <p:transition p14:dur="10" advTm="107982"/>
    </mc:Choice>
    <mc:Fallback xmlns="">
      <p:transition advTm="107982"/>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548563" y="1625113"/>
            <a:ext cx="7583858" cy="47646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2601161" cy="523220"/>
          </a:xfrm>
          <a:prstGeom prst="rect">
            <a:avLst/>
          </a:prstGeom>
        </p:spPr>
        <p:txBody>
          <a:bodyPr wrap="none">
            <a:spAutoFit/>
          </a:bodyPr>
          <a:lstStyle/>
          <a:p>
            <a:r>
              <a:rPr lang="en-US" sz="2800" b="1" dirty="0">
                <a:solidFill>
                  <a:srgbClr val="00B0F0"/>
                </a:solidFill>
                <a:highlight>
                  <a:srgbClr val="FFFFFF"/>
                </a:highlight>
                <a:latin typeface="Calibri" panose="020F0502020204030204" pitchFamily="34" charset="0"/>
                <a:ea typeface="Calibri" panose="020F0502020204030204" pitchFamily="34" charset="0"/>
                <a:cs typeface="Calibri" panose="020F0502020204030204" pitchFamily="34" charset="0"/>
              </a:rPr>
              <a:t>Types of Culture</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736700" y="1795853"/>
            <a:ext cx="7120862" cy="3939540"/>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t>There are many ways of conceptualizing varying “types” of culture by values or beliefs, one of the most common frameworks describes organizational cultures as possessing several competing values.</a:t>
            </a:r>
          </a:p>
          <a:p>
            <a:pPr marL="342900" indent="-342900" algn="just">
              <a:spcAft>
                <a:spcPts val="600"/>
              </a:spcAft>
              <a:buFont typeface="Arial" panose="020B0604020202020204" pitchFamily="34" charset="0"/>
              <a:buChar char="•"/>
            </a:pPr>
            <a:r>
              <a:rPr lang="en-US" sz="2400" dirty="0"/>
              <a:t>(1) </a:t>
            </a:r>
            <a:r>
              <a:rPr lang="en-US" sz="2400" b="1" dirty="0"/>
              <a:t>“The Clan.”</a:t>
            </a:r>
            <a:r>
              <a:rPr lang="en-US" sz="2400" dirty="0"/>
              <a:t> A culture based on human affiliation. Employees value attachment, collaboration, trust, and support. </a:t>
            </a:r>
          </a:p>
          <a:p>
            <a:pPr marL="342900" indent="-342900" algn="just">
              <a:spcAft>
                <a:spcPts val="600"/>
              </a:spcAft>
              <a:buFont typeface="Arial" panose="020B0604020202020204" pitchFamily="34" charset="0"/>
              <a:buChar char="•"/>
            </a:pPr>
            <a:r>
              <a:rPr lang="en-US" sz="2400" dirty="0"/>
              <a:t>(2) </a:t>
            </a:r>
            <a:r>
              <a:rPr lang="en-US" sz="2400" b="1" dirty="0"/>
              <a:t>“The Adhocracy.”</a:t>
            </a:r>
            <a:r>
              <a:rPr lang="en-US" sz="2400" dirty="0"/>
              <a:t> A culture based on change. Employees value growth, variety, attention to detail, stimulation, and autonomy. </a:t>
            </a:r>
            <a:endParaRPr lang="en-US" sz="2400" dirty="0">
              <a:latin typeface="Calibri" panose="020F0502020204030204" pitchFamily="34" charset="0"/>
              <a:ea typeface="Calibri" panose="020F0502020204030204" pitchFamily="34" charset="0"/>
              <a:cs typeface="Calibri" panose="020F0502020204030204" pitchFamily="34" charset="0"/>
            </a:endParaRPr>
          </a:p>
        </p:txBody>
      </p:sp>
      <p:pic>
        <p:nvPicPr>
          <p:cNvPr id="8" name="Picture 7">
            <a:extLst>
              <a:ext uri="{FF2B5EF4-FFF2-40B4-BE49-F238E27FC236}">
                <a16:creationId xmlns:a16="http://schemas.microsoft.com/office/drawing/2014/main" xmlns="" id="{B4CBEB60-E962-383B-32EE-CEAF880314CB}"/>
              </a:ext>
            </a:extLst>
          </p:cNvPr>
          <p:cNvPicPr>
            <a:picLocks noChangeAspect="1"/>
          </p:cNvPicPr>
          <p:nvPr/>
        </p:nvPicPr>
        <p:blipFill>
          <a:blip r:embed="rId4">
            <a:grayscl/>
          </a:blip>
          <a:stretch>
            <a:fillRect/>
          </a:stretch>
        </p:blipFill>
        <p:spPr>
          <a:xfrm>
            <a:off x="9264625" y="1625114"/>
            <a:ext cx="2501816" cy="419245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102639225"/>
      </p:ext>
    </p:extLst>
  </p:cSld>
  <p:clrMapOvr>
    <a:masterClrMapping/>
  </p:clrMapOvr>
  <mc:AlternateContent xmlns:mc="http://schemas.openxmlformats.org/markup-compatibility/2006" xmlns:p14="http://schemas.microsoft.com/office/powerpoint/2010/main">
    <mc:Choice Requires="p14">
      <p:transition p14:dur="10" advTm="138872"/>
    </mc:Choice>
    <mc:Fallback xmlns="">
      <p:transition advTm="138872"/>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80767" y="1625114"/>
            <a:ext cx="6548833" cy="40673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2601161" cy="523220"/>
          </a:xfrm>
          <a:prstGeom prst="rect">
            <a:avLst/>
          </a:prstGeom>
        </p:spPr>
        <p:txBody>
          <a:bodyPr wrap="none">
            <a:spAutoFit/>
          </a:bodyPr>
          <a:lstStyle/>
          <a:p>
            <a:r>
              <a:rPr lang="en-US" sz="2800" b="1" dirty="0">
                <a:solidFill>
                  <a:srgbClr val="00B0F0"/>
                </a:solidFill>
                <a:highlight>
                  <a:srgbClr val="FFFFFF"/>
                </a:highlight>
                <a:latin typeface="Calibri" panose="020F0502020204030204" pitchFamily="34" charset="0"/>
                <a:ea typeface="Calibri" panose="020F0502020204030204" pitchFamily="34" charset="0"/>
                <a:cs typeface="Calibri" panose="020F0502020204030204" pitchFamily="34" charset="0"/>
              </a:rPr>
              <a:t>Types of Culture</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923989" y="1939074"/>
            <a:ext cx="5920024" cy="3616375"/>
          </a:xfrm>
          <a:prstGeom prst="rect">
            <a:avLst/>
          </a:prstGeom>
          <a:noFill/>
        </p:spPr>
        <p:txBody>
          <a:bodyPr wrap="square">
            <a:spAutoFit/>
          </a:bodyPr>
          <a:lstStyle/>
          <a:p>
            <a:pPr marL="342900" indent="-342900">
              <a:spcAft>
                <a:spcPts val="600"/>
              </a:spcAft>
              <a:buFont typeface="Arial" panose="020B0604020202020204" pitchFamily="34" charset="0"/>
              <a:buChar char="•"/>
            </a:pPr>
            <a:r>
              <a:rPr lang="en-US" sz="2800" dirty="0"/>
              <a:t>(3) </a:t>
            </a:r>
            <a:r>
              <a:rPr lang="en-US" sz="2800" b="1" dirty="0"/>
              <a:t>“The Market.”</a:t>
            </a:r>
            <a:r>
              <a:rPr lang="en-US" sz="2800" dirty="0"/>
              <a:t> A culture based on achievement. Employees value communication, competence, and competition. </a:t>
            </a:r>
          </a:p>
          <a:p>
            <a:pPr marL="342900" indent="-342900">
              <a:spcAft>
                <a:spcPts val="600"/>
              </a:spcAft>
              <a:buFont typeface="Arial" panose="020B0604020202020204" pitchFamily="34" charset="0"/>
              <a:buChar char="•"/>
            </a:pPr>
            <a:r>
              <a:rPr lang="en-US" sz="2800" dirty="0"/>
              <a:t>(4) </a:t>
            </a:r>
            <a:r>
              <a:rPr lang="en-US" sz="2800" b="1" dirty="0"/>
              <a:t>“The Hierarchy.”</a:t>
            </a:r>
            <a:r>
              <a:rPr lang="en-US" sz="2800" dirty="0"/>
              <a:t> A culture based on stability. Employees value communication, formalization, and routine.</a:t>
            </a:r>
            <a:endParaRPr lang="en-US" sz="2800" dirty="0">
              <a:latin typeface="Calibri" panose="020F0502020204030204" pitchFamily="34" charset="0"/>
              <a:ea typeface="Calibri" panose="020F0502020204030204" pitchFamily="34" charset="0"/>
              <a:cs typeface="Calibri" panose="020F0502020204030204" pitchFamily="34" charset="0"/>
            </a:endParaRPr>
          </a:p>
        </p:txBody>
      </p:sp>
      <p:pic>
        <p:nvPicPr>
          <p:cNvPr id="8" name="Picture 7">
            <a:extLst>
              <a:ext uri="{FF2B5EF4-FFF2-40B4-BE49-F238E27FC236}">
                <a16:creationId xmlns:a16="http://schemas.microsoft.com/office/drawing/2014/main" xmlns="" id="{B4CBEB60-E962-383B-32EE-CEAF880314CB}"/>
              </a:ext>
            </a:extLst>
          </p:cNvPr>
          <p:cNvPicPr>
            <a:picLocks noChangeAspect="1"/>
          </p:cNvPicPr>
          <p:nvPr/>
        </p:nvPicPr>
        <p:blipFill>
          <a:blip r:embed="rId4">
            <a:grayscl/>
          </a:blip>
          <a:stretch>
            <a:fillRect/>
          </a:stretch>
        </p:blipFill>
        <p:spPr>
          <a:xfrm>
            <a:off x="8615190" y="1637182"/>
            <a:ext cx="3151251" cy="406735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957551076"/>
      </p:ext>
    </p:extLst>
  </p:cSld>
  <p:clrMapOvr>
    <a:masterClrMapping/>
  </p:clrMapOvr>
  <mc:AlternateContent xmlns:mc="http://schemas.openxmlformats.org/markup-compatibility/2006" xmlns:p14="http://schemas.microsoft.com/office/powerpoint/2010/main">
    <mc:Choice Requires="p14">
      <p:transition p14:dur="10" advTm="66008"/>
    </mc:Choice>
    <mc:Fallback xmlns="">
      <p:transition advTm="66008"/>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80766" y="1544460"/>
            <a:ext cx="9270000" cy="47481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446667"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Difference between Cultures</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2177379" y="2005175"/>
            <a:ext cx="8112377" cy="3939540"/>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t>The differences between these cultures are reflected in their internal versus external focus and their flexibility and stability.</a:t>
            </a:r>
          </a:p>
          <a:p>
            <a:pPr marL="342900" indent="-342900" algn="just">
              <a:spcAft>
                <a:spcPts val="600"/>
              </a:spcAft>
              <a:buFont typeface="Arial" panose="020B0604020202020204" pitchFamily="34" charset="0"/>
              <a:buChar char="•"/>
            </a:pPr>
            <a:r>
              <a:rPr lang="en-US" sz="2400" dirty="0"/>
              <a:t>For instance, clans are internally focused and flexible, adhocracies are externally focused and flexible, markets are externally focused and stable, and hierarchies are internally focused and stable. </a:t>
            </a:r>
          </a:p>
          <a:p>
            <a:pPr marL="342900" indent="-342900" algn="just">
              <a:spcAft>
                <a:spcPts val="600"/>
              </a:spcAft>
              <a:buFont typeface="Arial" panose="020B0604020202020204" pitchFamily="34" charset="0"/>
              <a:buChar char="•"/>
            </a:pPr>
            <a:r>
              <a:rPr lang="en-US" sz="2400" dirty="0"/>
              <a:t>Reviews of hundreds of studies have helped summarize the findings on the cultures from the competing values framework.</a:t>
            </a:r>
            <a:endParaRPr lang="en-US" sz="24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685351610"/>
      </p:ext>
    </p:extLst>
  </p:cSld>
  <p:clrMapOvr>
    <a:masterClrMapping/>
  </p:clrMapOvr>
  <mc:AlternateContent xmlns:mc="http://schemas.openxmlformats.org/markup-compatibility/2006" xmlns:p14="http://schemas.microsoft.com/office/powerpoint/2010/main">
    <mc:Choice Requires="p14">
      <p:transition p14:dur="10" advTm="159114"/>
    </mc:Choice>
    <mc:Fallback xmlns="">
      <p:transition advTm="159114"/>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80767" y="1647147"/>
            <a:ext cx="7220862" cy="49299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446667"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Difference between Cultures</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857885" y="2214495"/>
            <a:ext cx="6735271" cy="3939540"/>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t>the various cultures differ regarding how they influence organizational outcomes. </a:t>
            </a:r>
          </a:p>
          <a:p>
            <a:pPr marL="342900" indent="-342900" algn="just">
              <a:spcAft>
                <a:spcPts val="600"/>
              </a:spcAft>
              <a:buFont typeface="Arial" panose="020B0604020202020204" pitchFamily="34" charset="0"/>
              <a:buChar char="•"/>
            </a:pPr>
            <a:r>
              <a:rPr lang="en-US" sz="2400" dirty="0"/>
              <a:t>Although we note that many of these outcomes are also heavily influenced by leadership and organizational structure, culture adds more to the picture than leadership or structure. </a:t>
            </a:r>
          </a:p>
          <a:p>
            <a:pPr marL="342900" indent="-342900" algn="just">
              <a:spcAft>
                <a:spcPts val="600"/>
              </a:spcAft>
              <a:buFont typeface="Arial" panose="020B0604020202020204" pitchFamily="34" charset="0"/>
              <a:buChar char="•"/>
            </a:pPr>
            <a:r>
              <a:rPr lang="en-US" sz="2400" dirty="0"/>
              <a:t>A strategic approach to culture would suggest that cultures would ideally match one’s objectives.</a:t>
            </a:r>
          </a:p>
        </p:txBody>
      </p:sp>
      <p:pic>
        <p:nvPicPr>
          <p:cNvPr id="8" name="Picture 7">
            <a:extLst>
              <a:ext uri="{FF2B5EF4-FFF2-40B4-BE49-F238E27FC236}">
                <a16:creationId xmlns:a16="http://schemas.microsoft.com/office/drawing/2014/main" xmlns="" id="{B4CBEB60-E962-383B-32EE-CEAF880314CB}"/>
              </a:ext>
            </a:extLst>
          </p:cNvPr>
          <p:cNvPicPr>
            <a:picLocks noChangeAspect="1"/>
          </p:cNvPicPr>
          <p:nvPr/>
        </p:nvPicPr>
        <p:blipFill>
          <a:blip r:embed="rId4">
            <a:grayscl/>
          </a:blip>
          <a:stretch>
            <a:fillRect/>
          </a:stretch>
        </p:blipFill>
        <p:spPr>
          <a:xfrm>
            <a:off x="9323133" y="1923624"/>
            <a:ext cx="2366189" cy="395938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403448909"/>
      </p:ext>
    </p:extLst>
  </p:cSld>
  <p:clrMapOvr>
    <a:masterClrMapping/>
  </p:clrMapOvr>
  <mc:AlternateContent xmlns:mc="http://schemas.openxmlformats.org/markup-compatibility/2006" xmlns:p14="http://schemas.microsoft.com/office/powerpoint/2010/main">
    <mc:Choice Requires="p14">
      <p:transition p14:dur="10" advTm="94267"/>
    </mc:Choice>
    <mc:Fallback xmlns="">
      <p:transition advTm="94267"/>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80767" y="1647147"/>
            <a:ext cx="7474250" cy="43239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446667"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Difference between Cultures</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747717" y="1883988"/>
            <a:ext cx="7164929" cy="3970318"/>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800" dirty="0"/>
              <a:t>Although most cultures have a positive effect on employee attitudes, performance, innovation, product/service quality, and operational efficiency, it is clear that a clan or market culture is perhaps best aligned with customer-oriented outcomes and that a hierarchical culture is best for profitability and revenue growth.</a:t>
            </a:r>
            <a:endParaRPr lang="en-US" sz="2800" dirty="0">
              <a:latin typeface="Calibri" panose="020F0502020204030204" pitchFamily="34" charset="0"/>
              <a:ea typeface="Calibri" panose="020F0502020204030204" pitchFamily="34" charset="0"/>
              <a:cs typeface="Calibri" panose="020F0502020204030204" pitchFamily="34" charset="0"/>
            </a:endParaRPr>
          </a:p>
        </p:txBody>
      </p:sp>
      <p:pic>
        <p:nvPicPr>
          <p:cNvPr id="8" name="Picture 7">
            <a:extLst>
              <a:ext uri="{FF2B5EF4-FFF2-40B4-BE49-F238E27FC236}">
                <a16:creationId xmlns:a16="http://schemas.microsoft.com/office/drawing/2014/main" xmlns="" id="{B4CBEB60-E962-383B-32EE-CEAF880314CB}"/>
              </a:ext>
            </a:extLst>
          </p:cNvPr>
          <p:cNvPicPr>
            <a:picLocks noChangeAspect="1"/>
          </p:cNvPicPr>
          <p:nvPr/>
        </p:nvPicPr>
        <p:blipFill>
          <a:blip r:embed="rId4">
            <a:grayscl/>
          </a:blip>
          <a:stretch>
            <a:fillRect/>
          </a:stretch>
        </p:blipFill>
        <p:spPr>
          <a:xfrm>
            <a:off x="9323133" y="1923624"/>
            <a:ext cx="2366189" cy="395938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632989873"/>
      </p:ext>
    </p:extLst>
  </p:cSld>
  <p:clrMapOvr>
    <a:masterClrMapping/>
  </p:clrMapOvr>
  <mc:AlternateContent xmlns:mc="http://schemas.openxmlformats.org/markup-compatibility/2006" xmlns:p14="http://schemas.microsoft.com/office/powerpoint/2010/main">
    <mc:Choice Requires="p14">
      <p:transition p14:dur="10" advTm="89447"/>
    </mc:Choice>
    <mc:Fallback xmlns="">
      <p:transition advTm="89447"/>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80767" y="1680199"/>
            <a:ext cx="7220862" cy="39593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400564"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Organizational Culture Cont.</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813819" y="1895006"/>
            <a:ext cx="6702221" cy="3200876"/>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t>Although the competing values approach is one of the most frequently studied ways of examining organizational culture, other frameworks have been introduced. </a:t>
            </a:r>
          </a:p>
          <a:p>
            <a:pPr marL="342900" indent="-342900" algn="just">
              <a:spcAft>
                <a:spcPts val="600"/>
              </a:spcAft>
              <a:buFont typeface="Arial" panose="020B0604020202020204" pitchFamily="34" charset="0"/>
              <a:buChar char="•"/>
            </a:pPr>
            <a:r>
              <a:rPr lang="en-US" sz="2400" dirty="0"/>
              <a:t>For example, the Organizational Culture Inventory groups cultures into three categories: </a:t>
            </a:r>
          </a:p>
          <a:p>
            <a:pPr marL="342900" indent="-342900" algn="just">
              <a:spcAft>
                <a:spcPts val="600"/>
              </a:spcAft>
              <a:buFont typeface="Arial" panose="020B0604020202020204" pitchFamily="34" charset="0"/>
              <a:buChar char="•"/>
            </a:pPr>
            <a:r>
              <a:rPr lang="en-US" sz="2400" dirty="0"/>
              <a:t>(1) constructive cultures that value affiliation, encouragement, and achievement; </a:t>
            </a:r>
          </a:p>
        </p:txBody>
      </p:sp>
      <p:pic>
        <p:nvPicPr>
          <p:cNvPr id="8" name="Picture 7">
            <a:extLst>
              <a:ext uri="{FF2B5EF4-FFF2-40B4-BE49-F238E27FC236}">
                <a16:creationId xmlns:a16="http://schemas.microsoft.com/office/drawing/2014/main" xmlns="" id="{B4CBEB60-E962-383B-32EE-CEAF880314CB}"/>
              </a:ext>
            </a:extLst>
          </p:cNvPr>
          <p:cNvPicPr>
            <a:picLocks noChangeAspect="1"/>
          </p:cNvPicPr>
          <p:nvPr/>
        </p:nvPicPr>
        <p:blipFill>
          <a:blip r:embed="rId4">
            <a:grayscl/>
          </a:blip>
          <a:stretch>
            <a:fillRect/>
          </a:stretch>
        </p:blipFill>
        <p:spPr>
          <a:xfrm>
            <a:off x="9323133" y="1733084"/>
            <a:ext cx="2366189" cy="395938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223070564"/>
      </p:ext>
    </p:extLst>
  </p:cSld>
  <p:clrMapOvr>
    <a:masterClrMapping/>
  </p:clrMapOvr>
  <mc:AlternateContent xmlns:mc="http://schemas.openxmlformats.org/markup-compatibility/2006" xmlns:p14="http://schemas.microsoft.com/office/powerpoint/2010/main">
    <mc:Choice Requires="p14">
      <p:transition p14:dur="10" advTm="88784"/>
    </mc:Choice>
    <mc:Fallback xmlns="">
      <p:transition advTm="88784"/>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80767" y="1680199"/>
            <a:ext cx="7220862" cy="39593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400564"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Organizational Culture Cont.</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857887" y="2104329"/>
            <a:ext cx="6702221" cy="2831544"/>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t>(2) passive-defensive cultures that avoid accountability, seek validation and approval from others, and are conventional; and </a:t>
            </a:r>
          </a:p>
          <a:p>
            <a:pPr marL="342900" indent="-342900" algn="just">
              <a:spcAft>
                <a:spcPts val="600"/>
              </a:spcAft>
              <a:buFont typeface="Arial" panose="020B0604020202020204" pitchFamily="34" charset="0"/>
              <a:buChar char="•"/>
            </a:pPr>
            <a:r>
              <a:rPr lang="en-US" sz="2400" dirty="0"/>
              <a:t>(3) aggressive-defensive cultures that are competitive, perfectionist, and power- oriented.</a:t>
            </a:r>
          </a:p>
          <a:p>
            <a:pPr marL="342900" indent="-342900" algn="just">
              <a:spcAft>
                <a:spcPts val="600"/>
              </a:spcAft>
              <a:buFont typeface="Arial" panose="020B0604020202020204" pitchFamily="34" charset="0"/>
              <a:buChar char="•"/>
            </a:pPr>
            <a:r>
              <a:rPr lang="en-US" sz="2400" dirty="0"/>
              <a:t>Another widely used framework is the Organizational Culture Profile (OCP).</a:t>
            </a:r>
          </a:p>
        </p:txBody>
      </p:sp>
      <p:pic>
        <p:nvPicPr>
          <p:cNvPr id="8" name="Picture 7">
            <a:extLst>
              <a:ext uri="{FF2B5EF4-FFF2-40B4-BE49-F238E27FC236}">
                <a16:creationId xmlns:a16="http://schemas.microsoft.com/office/drawing/2014/main" xmlns="" id="{B4CBEB60-E962-383B-32EE-CEAF880314CB}"/>
              </a:ext>
            </a:extLst>
          </p:cNvPr>
          <p:cNvPicPr>
            <a:picLocks noChangeAspect="1"/>
          </p:cNvPicPr>
          <p:nvPr/>
        </p:nvPicPr>
        <p:blipFill>
          <a:blip r:embed="rId4">
            <a:grayscl/>
          </a:blip>
          <a:stretch>
            <a:fillRect/>
          </a:stretch>
        </p:blipFill>
        <p:spPr>
          <a:xfrm>
            <a:off x="9323133" y="1733084"/>
            <a:ext cx="2366189" cy="395938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265666984"/>
      </p:ext>
    </p:extLst>
  </p:cSld>
  <p:clrMapOvr>
    <a:masterClrMapping/>
  </p:clrMapOvr>
  <mc:AlternateContent xmlns:mc="http://schemas.openxmlformats.org/markup-compatibility/2006" xmlns:p14="http://schemas.microsoft.com/office/powerpoint/2010/main">
    <mc:Choice Requires="p14">
      <p:transition p14:dur="10" advTm="104122"/>
    </mc:Choice>
    <mc:Fallback xmlns="">
      <p:transition advTm="104122"/>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80767" y="1680199"/>
            <a:ext cx="7452216" cy="39593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400564"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Organizational Culture Cont.</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826436" y="1864431"/>
            <a:ext cx="7119260" cy="3570208"/>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t>The OCP draws upon a novel survey method in which employees sort a set of values based on how closely they represent their organization. </a:t>
            </a:r>
          </a:p>
          <a:p>
            <a:pPr marL="342900" indent="-342900" algn="just">
              <a:spcAft>
                <a:spcPts val="600"/>
              </a:spcAft>
              <a:buFont typeface="Arial" panose="020B0604020202020204" pitchFamily="34" charset="0"/>
              <a:buChar char="•"/>
            </a:pPr>
            <a:r>
              <a:rPr lang="en-US" sz="2400" dirty="0"/>
              <a:t>The OCP suggests an organizational culture can be described by eight dimensions: </a:t>
            </a:r>
          </a:p>
          <a:p>
            <a:pPr marL="342900" indent="-342900" algn="just">
              <a:spcAft>
                <a:spcPts val="600"/>
              </a:spcAft>
              <a:buFont typeface="Arial" panose="020B0604020202020204" pitchFamily="34" charset="0"/>
              <a:buChar char="•"/>
            </a:pPr>
            <a:r>
              <a:rPr lang="en-US" sz="2400" dirty="0"/>
              <a:t>(1) innovation, (2) attention to detail, (3) decisiveness, (4) team-orientation, (5) outcome orientation, (6) aggressiveness, (7) supportiveness, and (8) rewards-emphasis.</a:t>
            </a:r>
            <a:endParaRPr lang="en-US" sz="2400" dirty="0">
              <a:latin typeface="Calibri" panose="020F0502020204030204" pitchFamily="34" charset="0"/>
              <a:ea typeface="Calibri" panose="020F0502020204030204" pitchFamily="34" charset="0"/>
              <a:cs typeface="Calibri" panose="020F0502020204030204" pitchFamily="34" charset="0"/>
            </a:endParaRPr>
          </a:p>
        </p:txBody>
      </p:sp>
      <p:pic>
        <p:nvPicPr>
          <p:cNvPr id="8" name="Picture 7">
            <a:extLst>
              <a:ext uri="{FF2B5EF4-FFF2-40B4-BE49-F238E27FC236}">
                <a16:creationId xmlns:a16="http://schemas.microsoft.com/office/drawing/2014/main" xmlns="" id="{B4CBEB60-E962-383B-32EE-CEAF880314CB}"/>
              </a:ext>
            </a:extLst>
          </p:cNvPr>
          <p:cNvPicPr>
            <a:picLocks noChangeAspect="1"/>
          </p:cNvPicPr>
          <p:nvPr/>
        </p:nvPicPr>
        <p:blipFill>
          <a:blip r:embed="rId4">
            <a:grayscl/>
          </a:blip>
          <a:stretch>
            <a:fillRect/>
          </a:stretch>
        </p:blipFill>
        <p:spPr>
          <a:xfrm>
            <a:off x="9323133" y="1733084"/>
            <a:ext cx="2366189" cy="395938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208375208"/>
      </p:ext>
    </p:extLst>
  </p:cSld>
  <p:clrMapOvr>
    <a:masterClrMapping/>
  </p:clrMapOvr>
  <mc:AlternateContent xmlns:mc="http://schemas.openxmlformats.org/markup-compatibility/2006" xmlns:p14="http://schemas.microsoft.com/office/powerpoint/2010/main">
    <mc:Choice Requires="p14">
      <p:transition p14:dur="10" advTm="121647"/>
    </mc:Choice>
    <mc:Fallback xmlns="">
      <p:transition advTm="121647"/>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47716" y="1625114"/>
            <a:ext cx="7507301" cy="44257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6356933"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Do Organizations Have Uniform Cultures?</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681614" y="1850938"/>
            <a:ext cx="7142897" cy="3570208"/>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t>Organizational culture represents a perception that the organization’s members hold in common. </a:t>
            </a:r>
          </a:p>
          <a:p>
            <a:pPr marL="342900" indent="-342900" algn="just">
              <a:spcAft>
                <a:spcPts val="600"/>
              </a:spcAft>
              <a:buFont typeface="Arial" panose="020B0604020202020204" pitchFamily="34" charset="0"/>
              <a:buChar char="•"/>
            </a:pPr>
            <a:r>
              <a:rPr lang="en-US" sz="2400" dirty="0"/>
              <a:t>Statements about organizational culture are valid only if individuals with different backgrounds or at different levels in the organization describe the culture in similar terms.</a:t>
            </a:r>
          </a:p>
          <a:p>
            <a:pPr marL="342900" indent="-342900" algn="just">
              <a:spcAft>
                <a:spcPts val="600"/>
              </a:spcAft>
              <a:buFont typeface="Arial" panose="020B0604020202020204" pitchFamily="34" charset="0"/>
              <a:buChar char="•"/>
            </a:pPr>
            <a:r>
              <a:rPr lang="en-US" sz="2400" dirty="0"/>
              <a:t>The dominant culture expresses the core values most members share and that give the organization its distinct personality.</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pic>
        <p:nvPicPr>
          <p:cNvPr id="8" name="Picture 7">
            <a:extLst>
              <a:ext uri="{FF2B5EF4-FFF2-40B4-BE49-F238E27FC236}">
                <a16:creationId xmlns:a16="http://schemas.microsoft.com/office/drawing/2014/main" xmlns="" id="{B4CBEB60-E962-383B-32EE-CEAF880314CB}"/>
              </a:ext>
            </a:extLst>
          </p:cNvPr>
          <p:cNvPicPr>
            <a:picLocks noChangeAspect="1"/>
          </p:cNvPicPr>
          <p:nvPr/>
        </p:nvPicPr>
        <p:blipFill>
          <a:blip r:embed="rId4">
            <a:grayscl/>
          </a:blip>
          <a:stretch>
            <a:fillRect/>
          </a:stretch>
        </p:blipFill>
        <p:spPr>
          <a:xfrm>
            <a:off x="9670624" y="2483240"/>
            <a:ext cx="2305140" cy="238727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12654164"/>
      </p:ext>
    </p:extLst>
  </p:cSld>
  <p:clrMapOvr>
    <a:masterClrMapping/>
  </p:clrMapOvr>
  <mc:AlternateContent xmlns:mc="http://schemas.openxmlformats.org/markup-compatibility/2006" xmlns:p14="http://schemas.microsoft.com/office/powerpoint/2010/main">
    <mc:Choice Requires="p14">
      <p:transition p14:dur="10" advTm="125169"/>
    </mc:Choice>
    <mc:Fallback xmlns="">
      <p:transition advTm="125169"/>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47716" y="1625114"/>
            <a:ext cx="7507301" cy="40673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6356933"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Do Organizations Have Uniform Cultures?</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681614" y="1850938"/>
            <a:ext cx="7142897" cy="3570208"/>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t>Subcultures tend to develop in large organizations in response to common problems or experiences that a group of members face in the same department or location.</a:t>
            </a:r>
          </a:p>
          <a:p>
            <a:pPr marL="342900" indent="-342900" algn="just">
              <a:spcAft>
                <a:spcPts val="600"/>
              </a:spcAft>
              <a:buFont typeface="Arial" panose="020B0604020202020204" pitchFamily="34" charset="0"/>
              <a:buChar char="•"/>
            </a:pPr>
            <a:r>
              <a:rPr lang="en-US" sz="2400" dirty="0"/>
              <a:t>Most large organizations have a dominant culture and numerous subcultures.</a:t>
            </a:r>
          </a:p>
          <a:p>
            <a:pPr marL="342900" indent="-342900" algn="just">
              <a:spcAft>
                <a:spcPts val="600"/>
              </a:spcAft>
              <a:buFont typeface="Arial" panose="020B0604020202020204" pitchFamily="34" charset="0"/>
              <a:buChar char="•"/>
            </a:pPr>
            <a:r>
              <a:rPr lang="en-US" sz="2400" dirty="0"/>
              <a:t>Sometimes the subcultures can be so strong, however, that they subtly reject the “official” culture and do not conform. </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pic>
        <p:nvPicPr>
          <p:cNvPr id="8" name="Picture 7">
            <a:extLst>
              <a:ext uri="{FF2B5EF4-FFF2-40B4-BE49-F238E27FC236}">
                <a16:creationId xmlns:a16="http://schemas.microsoft.com/office/drawing/2014/main" xmlns="" id="{B4CBEB60-E962-383B-32EE-CEAF880314CB}"/>
              </a:ext>
            </a:extLst>
          </p:cNvPr>
          <p:cNvPicPr>
            <a:picLocks noChangeAspect="1"/>
          </p:cNvPicPr>
          <p:nvPr/>
        </p:nvPicPr>
        <p:blipFill>
          <a:blip r:embed="rId4">
            <a:grayscl/>
          </a:blip>
          <a:stretch>
            <a:fillRect/>
          </a:stretch>
        </p:blipFill>
        <p:spPr>
          <a:xfrm>
            <a:off x="9670624" y="2483240"/>
            <a:ext cx="2305140" cy="238727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807267528"/>
      </p:ext>
    </p:extLst>
  </p:cSld>
  <p:clrMapOvr>
    <a:masterClrMapping/>
  </p:clrMapOvr>
  <mc:AlternateContent xmlns:mc="http://schemas.openxmlformats.org/markup-compatibility/2006" xmlns:p14="http://schemas.microsoft.com/office/powerpoint/2010/main">
    <mc:Choice Requires="p14">
      <p:transition p14:dur="10" advTm="85687"/>
    </mc:Choice>
    <mc:Fallback xmlns="">
      <p:transition advTm="85687"/>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47716" y="1779352"/>
            <a:ext cx="7507301" cy="40673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106530"/>
            <a:ext cx="6356933"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Do Organizations Have Uniform Cultures?</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681614" y="1850938"/>
            <a:ext cx="7142897" cy="3939540"/>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t>If organizations were composed only of subcultures, the dominant organizational culture would be significantly less powerful. </a:t>
            </a:r>
          </a:p>
          <a:p>
            <a:pPr marL="342900" indent="-342900" algn="just">
              <a:spcAft>
                <a:spcPts val="600"/>
              </a:spcAft>
              <a:buFont typeface="Arial" panose="020B0604020202020204" pitchFamily="34" charset="0"/>
              <a:buChar char="•"/>
            </a:pPr>
            <a:r>
              <a:rPr lang="en-US" sz="2400" dirty="0"/>
              <a:t>It is the “shared meaning” aspect of culture (in both dominant and subcultures) that makes it a potent device for guiding and shaping behavior. </a:t>
            </a:r>
          </a:p>
          <a:p>
            <a:pPr marL="342900" indent="-342900" algn="just">
              <a:spcAft>
                <a:spcPts val="600"/>
              </a:spcAft>
              <a:buFont typeface="Arial" panose="020B0604020202020204" pitchFamily="34" charset="0"/>
              <a:buChar char="•"/>
            </a:pPr>
            <a:r>
              <a:rPr lang="en-US" sz="2400" dirty="0"/>
              <a:t>Subcultures have even been detected at the country or nation level, forming because of immigration, assimilation of new immigrants, or class differences among the people. </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pic>
        <p:nvPicPr>
          <p:cNvPr id="8" name="Picture 7">
            <a:extLst>
              <a:ext uri="{FF2B5EF4-FFF2-40B4-BE49-F238E27FC236}">
                <a16:creationId xmlns:a16="http://schemas.microsoft.com/office/drawing/2014/main" xmlns="" id="{B4CBEB60-E962-383B-32EE-CEAF880314CB}"/>
              </a:ext>
            </a:extLst>
          </p:cNvPr>
          <p:cNvPicPr>
            <a:picLocks noChangeAspect="1"/>
          </p:cNvPicPr>
          <p:nvPr/>
        </p:nvPicPr>
        <p:blipFill>
          <a:blip r:embed="rId4">
            <a:grayscl/>
          </a:blip>
          <a:stretch>
            <a:fillRect/>
          </a:stretch>
        </p:blipFill>
        <p:spPr>
          <a:xfrm>
            <a:off x="9670624" y="2483240"/>
            <a:ext cx="2305140" cy="238727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402901759"/>
      </p:ext>
    </p:extLst>
  </p:cSld>
  <p:clrMapOvr>
    <a:masterClrMapping/>
  </p:clrMapOvr>
  <mc:AlternateContent xmlns:mc="http://schemas.openxmlformats.org/markup-compatibility/2006" xmlns:p14="http://schemas.microsoft.com/office/powerpoint/2010/main">
    <mc:Choice Requires="p14">
      <p:transition p14:dur="10" advTm="103048"/>
    </mc:Choice>
    <mc:Fallback xmlns="">
      <p:transition advTm="103048"/>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47717" y="1625115"/>
            <a:ext cx="7616908" cy="49049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460773"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Strong Versus Weak Cultures</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703649" y="1795853"/>
            <a:ext cx="7352216" cy="4016484"/>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t>It is possible to differentiate between strong and weak cultures. </a:t>
            </a:r>
          </a:p>
          <a:p>
            <a:pPr marL="342900" indent="-342900" algn="just">
              <a:spcAft>
                <a:spcPts val="600"/>
              </a:spcAft>
              <a:buFont typeface="Arial" panose="020B0604020202020204" pitchFamily="34" charset="0"/>
              <a:buChar char="•"/>
            </a:pPr>
            <a:r>
              <a:rPr lang="en-US" sz="2400" dirty="0"/>
              <a:t>If most employees have the same opinions about the organization’s mission and values, the culture is strong; if opinions vary widely, the culture is weak. </a:t>
            </a:r>
          </a:p>
          <a:p>
            <a:pPr marL="342900" indent="-342900" algn="just">
              <a:spcAft>
                <a:spcPts val="600"/>
              </a:spcAft>
              <a:buFont typeface="Arial" panose="020B0604020202020204" pitchFamily="34" charset="0"/>
              <a:buChar char="•"/>
            </a:pPr>
            <a:r>
              <a:rPr lang="en-US" sz="2400" dirty="0"/>
              <a:t>In a strong culture , the organization’s core values are both intensely held and widely shared. </a:t>
            </a:r>
          </a:p>
          <a:p>
            <a:pPr marL="342900" indent="-342900" algn="just">
              <a:spcAft>
                <a:spcPts val="600"/>
              </a:spcAft>
              <a:buFont typeface="Arial" panose="020B0604020202020204" pitchFamily="34" charset="0"/>
              <a:buChar char="•"/>
            </a:pPr>
            <a:r>
              <a:rPr lang="en-US" sz="2400" dirty="0"/>
              <a:t>The more members who accept the core values and the greater their commitment, the stronger the culture and the greater its influence on member behavior. </a:t>
            </a:r>
            <a:endParaRPr lang="en-US" sz="2400" dirty="0">
              <a:latin typeface="Calibri" panose="020F0502020204030204" pitchFamily="34" charset="0"/>
              <a:ea typeface="Calibri" panose="020F0502020204030204" pitchFamily="34" charset="0"/>
              <a:cs typeface="Calibri" panose="020F0502020204030204" pitchFamily="34" charset="0"/>
            </a:endParaRPr>
          </a:p>
        </p:txBody>
      </p:sp>
      <p:pic>
        <p:nvPicPr>
          <p:cNvPr id="8" name="Picture 7">
            <a:extLst>
              <a:ext uri="{FF2B5EF4-FFF2-40B4-BE49-F238E27FC236}">
                <a16:creationId xmlns:a16="http://schemas.microsoft.com/office/drawing/2014/main" xmlns="" id="{B4CBEB60-E962-383B-32EE-CEAF880314CB}"/>
              </a:ext>
            </a:extLst>
          </p:cNvPr>
          <p:cNvPicPr>
            <a:picLocks noChangeAspect="1"/>
          </p:cNvPicPr>
          <p:nvPr/>
        </p:nvPicPr>
        <p:blipFill>
          <a:blip r:embed="rId4">
            <a:grayscl/>
          </a:blip>
          <a:stretch>
            <a:fillRect/>
          </a:stretch>
        </p:blipFill>
        <p:spPr>
          <a:xfrm>
            <a:off x="9392615" y="2251882"/>
            <a:ext cx="2616200" cy="313536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093434922"/>
      </p:ext>
    </p:extLst>
  </p:cSld>
  <p:clrMapOvr>
    <a:masterClrMapping/>
  </p:clrMapOvr>
  <mc:AlternateContent xmlns:mc="http://schemas.openxmlformats.org/markup-compatibility/2006" xmlns:p14="http://schemas.microsoft.com/office/powerpoint/2010/main">
    <mc:Choice Requires="p14">
      <p:transition p14:dur="10" advTm="114291"/>
    </mc:Choice>
    <mc:Fallback xmlns="">
      <p:transition advTm="114291"/>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47717" y="1625115"/>
            <a:ext cx="7616908" cy="43129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460773"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Strong Versus Weak Cultures</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703649" y="1795853"/>
            <a:ext cx="7208997" cy="3939540"/>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t>David Rodriguez, executive vice president and chief human resources officer at Marriott hotels, emphasizes that it really is the people who forge a strong culture:</a:t>
            </a:r>
          </a:p>
          <a:p>
            <a:pPr marL="342900" indent="-342900" algn="just">
              <a:spcAft>
                <a:spcPts val="600"/>
              </a:spcAft>
              <a:buFont typeface="Arial" panose="020B0604020202020204" pitchFamily="34" charset="0"/>
              <a:buChar char="•"/>
            </a:pPr>
            <a:r>
              <a:rPr lang="en-US" sz="2400" dirty="0"/>
              <a:t>“If you don’t have the courage and wisdom to release control of the culture to your associates and employees, it won’t work.” </a:t>
            </a:r>
          </a:p>
          <a:p>
            <a:pPr marL="342900" indent="-342900" algn="just">
              <a:spcAft>
                <a:spcPts val="600"/>
              </a:spcAft>
              <a:buFont typeface="Arial" panose="020B0604020202020204" pitchFamily="34" charset="0"/>
              <a:buChar char="•"/>
            </a:pPr>
            <a:r>
              <a:rPr lang="en-US" sz="2400" dirty="0"/>
              <a:t>Instead, Marriott enlists the help of over 15,000 volunteer employees to champion the company’s culture. </a:t>
            </a:r>
            <a:endParaRPr lang="en-US" sz="2400" dirty="0">
              <a:latin typeface="Calibri" panose="020F0502020204030204" pitchFamily="34" charset="0"/>
              <a:ea typeface="Calibri" panose="020F0502020204030204" pitchFamily="34" charset="0"/>
              <a:cs typeface="Calibri" panose="020F0502020204030204" pitchFamily="34" charset="0"/>
            </a:endParaRPr>
          </a:p>
        </p:txBody>
      </p:sp>
      <p:pic>
        <p:nvPicPr>
          <p:cNvPr id="8" name="Picture 7">
            <a:extLst>
              <a:ext uri="{FF2B5EF4-FFF2-40B4-BE49-F238E27FC236}">
                <a16:creationId xmlns:a16="http://schemas.microsoft.com/office/drawing/2014/main" xmlns="" id="{B4CBEB60-E962-383B-32EE-CEAF880314CB}"/>
              </a:ext>
            </a:extLst>
          </p:cNvPr>
          <p:cNvPicPr>
            <a:picLocks noChangeAspect="1"/>
          </p:cNvPicPr>
          <p:nvPr/>
        </p:nvPicPr>
        <p:blipFill>
          <a:blip r:embed="rId4">
            <a:grayscl/>
          </a:blip>
          <a:stretch>
            <a:fillRect/>
          </a:stretch>
        </p:blipFill>
        <p:spPr>
          <a:xfrm>
            <a:off x="9392615" y="2251882"/>
            <a:ext cx="2616200" cy="313536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669426621"/>
      </p:ext>
    </p:extLst>
  </p:cSld>
  <p:clrMapOvr>
    <a:masterClrMapping/>
  </p:clrMapOvr>
  <mc:AlternateContent xmlns:mc="http://schemas.openxmlformats.org/markup-compatibility/2006" xmlns:p14="http://schemas.microsoft.com/office/powerpoint/2010/main">
    <mc:Choice Requires="p14">
      <p:transition p14:dur="10" advTm="107628"/>
    </mc:Choice>
    <mc:Fallback xmlns="">
      <p:transition advTm="107628"/>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47717" y="1625115"/>
            <a:ext cx="7616908" cy="43129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460773"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Strong Versus Weak Cultures</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747717" y="2027210"/>
            <a:ext cx="7208997" cy="3123932"/>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t>A strong culture should more directly affect organizational outcomes because it demonstrates high agreement about what the organization represents. </a:t>
            </a:r>
          </a:p>
          <a:p>
            <a:pPr marL="342900" indent="-342900" algn="just">
              <a:spcAft>
                <a:spcPts val="600"/>
              </a:spcAft>
              <a:buFont typeface="Arial" panose="020B0604020202020204" pitchFamily="34" charset="0"/>
              <a:buChar char="•"/>
            </a:pPr>
            <a:r>
              <a:rPr lang="en-US" sz="2400" dirty="0"/>
              <a:t>Such unanimity of purpose builds cohesiveness, loyalty, meaning, and organizational commitment. These qualities, in turn, lessen employees’ propensity to leave. </a:t>
            </a:r>
            <a:endParaRPr lang="en-US" sz="2400" dirty="0">
              <a:latin typeface="Calibri" panose="020F0502020204030204" pitchFamily="34" charset="0"/>
              <a:ea typeface="Calibri" panose="020F0502020204030204" pitchFamily="34" charset="0"/>
              <a:cs typeface="Calibri" panose="020F0502020204030204" pitchFamily="34" charset="0"/>
            </a:endParaRPr>
          </a:p>
        </p:txBody>
      </p:sp>
      <p:pic>
        <p:nvPicPr>
          <p:cNvPr id="8" name="Picture 7">
            <a:extLst>
              <a:ext uri="{FF2B5EF4-FFF2-40B4-BE49-F238E27FC236}">
                <a16:creationId xmlns:a16="http://schemas.microsoft.com/office/drawing/2014/main" xmlns="" id="{B4CBEB60-E962-383B-32EE-CEAF880314CB}"/>
              </a:ext>
            </a:extLst>
          </p:cNvPr>
          <p:cNvPicPr>
            <a:picLocks noChangeAspect="1"/>
          </p:cNvPicPr>
          <p:nvPr/>
        </p:nvPicPr>
        <p:blipFill>
          <a:blip r:embed="rId4">
            <a:grayscl/>
          </a:blip>
          <a:stretch>
            <a:fillRect/>
          </a:stretch>
        </p:blipFill>
        <p:spPr>
          <a:xfrm>
            <a:off x="9392615" y="2251882"/>
            <a:ext cx="2616200" cy="313536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587463743"/>
      </p:ext>
    </p:extLst>
  </p:cSld>
  <p:clrMapOvr>
    <a:masterClrMapping/>
  </p:clrMapOvr>
  <mc:AlternateContent xmlns:mc="http://schemas.openxmlformats.org/markup-compatibility/2006" xmlns:p14="http://schemas.microsoft.com/office/powerpoint/2010/main">
    <mc:Choice Requires="p14">
      <p:transition p14:dur="10" advTm="75629"/>
    </mc:Choice>
    <mc:Fallback xmlns="">
      <p:transition advTm="75629"/>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47717" y="1625115"/>
            <a:ext cx="7616908" cy="43129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460773"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Strong Versus Weak Cultures</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747717" y="2027210"/>
            <a:ext cx="7208997" cy="3493264"/>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t>A study of nearly ninety thousand employees from organizations found that culture strength or consistency was related to numerous financial outcomes when there was a strong sense of mission and high employee involvement. </a:t>
            </a:r>
          </a:p>
          <a:p>
            <a:pPr marL="342900" indent="-342900" algn="just">
              <a:spcAft>
                <a:spcPts val="600"/>
              </a:spcAft>
              <a:buFont typeface="Arial" panose="020B0604020202020204" pitchFamily="34" charset="0"/>
              <a:buChar char="•"/>
            </a:pPr>
            <a:r>
              <a:rPr lang="en-US" sz="2400" dirty="0"/>
              <a:t>A strong culture has enabled companies like Ace Hardware to thrive in an extremely competitive market, a market in which many other companies have folded or declared bankruptcy.</a:t>
            </a:r>
            <a:endParaRPr lang="en-US" sz="2400" dirty="0">
              <a:latin typeface="Calibri" panose="020F0502020204030204" pitchFamily="34" charset="0"/>
              <a:ea typeface="Calibri" panose="020F0502020204030204" pitchFamily="34" charset="0"/>
              <a:cs typeface="Calibri" panose="020F0502020204030204" pitchFamily="34" charset="0"/>
            </a:endParaRPr>
          </a:p>
        </p:txBody>
      </p:sp>
      <p:pic>
        <p:nvPicPr>
          <p:cNvPr id="8" name="Picture 7">
            <a:extLst>
              <a:ext uri="{FF2B5EF4-FFF2-40B4-BE49-F238E27FC236}">
                <a16:creationId xmlns:a16="http://schemas.microsoft.com/office/drawing/2014/main" xmlns="" id="{B4CBEB60-E962-383B-32EE-CEAF880314CB}"/>
              </a:ext>
            </a:extLst>
          </p:cNvPr>
          <p:cNvPicPr>
            <a:picLocks noChangeAspect="1"/>
          </p:cNvPicPr>
          <p:nvPr/>
        </p:nvPicPr>
        <p:blipFill>
          <a:blip r:embed="rId4">
            <a:grayscl/>
          </a:blip>
          <a:stretch>
            <a:fillRect/>
          </a:stretch>
        </p:blipFill>
        <p:spPr>
          <a:xfrm>
            <a:off x="9392615" y="2251882"/>
            <a:ext cx="2616200" cy="313536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347833992"/>
      </p:ext>
    </p:extLst>
  </p:cSld>
  <p:clrMapOvr>
    <a:masterClrMapping/>
  </p:clrMapOvr>
  <mc:AlternateContent xmlns:mc="http://schemas.openxmlformats.org/markup-compatibility/2006" xmlns:p14="http://schemas.microsoft.com/office/powerpoint/2010/main">
    <mc:Choice Requires="p14">
      <p:transition p14:dur="10" advTm="120879"/>
    </mc:Choice>
    <mc:Fallback xmlns="">
      <p:transition advTm="120879"/>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47716" y="1625115"/>
            <a:ext cx="8113229" cy="3894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816062"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How Employees Learn Culture?</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979071" y="2423815"/>
            <a:ext cx="7429335" cy="2308324"/>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3600" dirty="0"/>
              <a:t>Culture is transmitted in several forms, the most potent being </a:t>
            </a:r>
            <a:r>
              <a:rPr lang="en-US" sz="3600" b="1" dirty="0">
                <a:solidFill>
                  <a:srgbClr val="FF0000"/>
                </a:solidFill>
              </a:rPr>
              <a:t>stories, rituals, material symbols, and language.</a:t>
            </a:r>
            <a:endParaRPr lang="ar-SA" sz="3600" b="1" dirty="0">
              <a:solidFill>
                <a:srgbClr val="FF0000"/>
              </a:solidFill>
              <a:latin typeface="Calibri" panose="020F0502020204030204" pitchFamily="34" charset="0"/>
              <a:ea typeface="Calibri" panose="020F0502020204030204" pitchFamily="34" charset="0"/>
              <a:cs typeface="Calibri" panose="020F0502020204030204" pitchFamily="34" charset="0"/>
            </a:endParaRPr>
          </a:p>
        </p:txBody>
      </p:sp>
      <p:pic>
        <p:nvPicPr>
          <p:cNvPr id="8" name="Picture 7">
            <a:extLst>
              <a:ext uri="{FF2B5EF4-FFF2-40B4-BE49-F238E27FC236}">
                <a16:creationId xmlns:a16="http://schemas.microsoft.com/office/drawing/2014/main" xmlns="" id="{B4CBEB60-E962-383B-32EE-CEAF880314CB}"/>
              </a:ext>
            </a:extLst>
          </p:cNvPr>
          <p:cNvPicPr>
            <a:picLocks noChangeAspect="1"/>
          </p:cNvPicPr>
          <p:nvPr/>
        </p:nvPicPr>
        <p:blipFill>
          <a:blip r:embed="rId4">
            <a:grayscl/>
          </a:blip>
          <a:stretch>
            <a:fillRect/>
          </a:stretch>
        </p:blipFill>
        <p:spPr>
          <a:xfrm>
            <a:off x="10014333" y="1987472"/>
            <a:ext cx="1950414" cy="313536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108980088"/>
      </p:ext>
    </p:extLst>
  </p:cSld>
  <p:clrMapOvr>
    <a:masterClrMapping/>
  </p:clrMapOvr>
  <mc:AlternateContent xmlns:mc="http://schemas.openxmlformats.org/markup-compatibility/2006" xmlns:p14="http://schemas.microsoft.com/office/powerpoint/2010/main">
    <mc:Choice Requires="p14">
      <p:transition p14:dur="10" advTm="48908"/>
    </mc:Choice>
    <mc:Fallback xmlns="">
      <p:transition advTm="48908"/>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47717" y="1625114"/>
            <a:ext cx="6857306" cy="4249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1779333"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(1) Stories </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681614" y="1784836"/>
            <a:ext cx="6395585" cy="3493264"/>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t>When Henry Ford II was chair of Ford Motor Company, you would have been hard-pressed to find a manager who had not heard how he reminded his executives, when they got too arrogant, “It’s my name that’s on the building.” </a:t>
            </a:r>
          </a:p>
          <a:p>
            <a:pPr marL="342900" indent="-342900" algn="just">
              <a:spcAft>
                <a:spcPts val="600"/>
              </a:spcAft>
              <a:buFont typeface="Arial" panose="020B0604020202020204" pitchFamily="34" charset="0"/>
              <a:buChar char="•"/>
            </a:pPr>
            <a:r>
              <a:rPr lang="en-US" sz="2400" dirty="0"/>
              <a:t>The message was clear: Henry Ford II ran the company. As another example, several senior Nike executives spend much of their time serving as corporate storytellers.</a:t>
            </a:r>
            <a:endParaRPr lang="en-US" sz="2400" dirty="0">
              <a:latin typeface="Calibri" panose="020F0502020204030204" pitchFamily="34" charset="0"/>
              <a:ea typeface="Calibri" panose="020F0502020204030204" pitchFamily="34" charset="0"/>
              <a:cs typeface="Calibri" panose="020F0502020204030204" pitchFamily="34" charset="0"/>
            </a:endParaRPr>
          </a:p>
        </p:txBody>
      </p:sp>
      <p:pic>
        <p:nvPicPr>
          <p:cNvPr id="8" name="Picture 7">
            <a:extLst>
              <a:ext uri="{FF2B5EF4-FFF2-40B4-BE49-F238E27FC236}">
                <a16:creationId xmlns:a16="http://schemas.microsoft.com/office/drawing/2014/main" xmlns="" id="{B4CBEB60-E962-383B-32EE-CEAF880314CB}"/>
              </a:ext>
            </a:extLst>
          </p:cNvPr>
          <p:cNvPicPr>
            <a:picLocks noChangeAspect="1"/>
          </p:cNvPicPr>
          <p:nvPr/>
        </p:nvPicPr>
        <p:blipFill>
          <a:blip r:embed="rId4">
            <a:grayscl/>
          </a:blip>
          <a:stretch>
            <a:fillRect/>
          </a:stretch>
        </p:blipFill>
        <p:spPr>
          <a:xfrm>
            <a:off x="8791460" y="1625115"/>
            <a:ext cx="3173287" cy="454553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224510261"/>
      </p:ext>
    </p:extLst>
  </p:cSld>
  <p:clrMapOvr>
    <a:masterClrMapping/>
  </p:clrMapOvr>
  <mc:AlternateContent xmlns:mc="http://schemas.openxmlformats.org/markup-compatibility/2006" xmlns:p14="http://schemas.microsoft.com/office/powerpoint/2010/main">
    <mc:Choice Requires="p14">
      <p:transition p14:dur="10" advTm="123791"/>
    </mc:Choice>
    <mc:Fallback xmlns="">
      <p:transition advTm="123791"/>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47717" y="1625114"/>
            <a:ext cx="6857306" cy="4545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1779333"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(1) Stories </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692631" y="1961108"/>
            <a:ext cx="6658155" cy="3862596"/>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t>When they tell how cofounder (and Oregon track coach) Bill Bowerman went to his workshop and poured rubber into a waffle iron to create a better running shoe, they are talking about Nike’s spirit of innovation. </a:t>
            </a:r>
          </a:p>
          <a:p>
            <a:pPr marL="342900" indent="-342900" algn="just">
              <a:spcAft>
                <a:spcPts val="600"/>
              </a:spcAft>
              <a:buFont typeface="Arial" panose="020B0604020202020204" pitchFamily="34" charset="0"/>
              <a:buChar char="•"/>
            </a:pPr>
            <a:r>
              <a:rPr lang="en-US" sz="2400" dirty="0"/>
              <a:t>The elderly man running in their first commercial in 1988 marks the first use of their slogan “just do it” and continues the story that anyone, despite their differences, can strive for and achieve their athletic goals.</a:t>
            </a:r>
            <a:endParaRPr lang="en-US" sz="2400" dirty="0">
              <a:latin typeface="Calibri" panose="020F0502020204030204" pitchFamily="34" charset="0"/>
              <a:ea typeface="Calibri" panose="020F0502020204030204" pitchFamily="34" charset="0"/>
              <a:cs typeface="Calibri" panose="020F0502020204030204" pitchFamily="34" charset="0"/>
            </a:endParaRPr>
          </a:p>
        </p:txBody>
      </p:sp>
      <p:pic>
        <p:nvPicPr>
          <p:cNvPr id="8" name="Picture 7">
            <a:extLst>
              <a:ext uri="{FF2B5EF4-FFF2-40B4-BE49-F238E27FC236}">
                <a16:creationId xmlns:a16="http://schemas.microsoft.com/office/drawing/2014/main" xmlns="" id="{B4CBEB60-E962-383B-32EE-CEAF880314CB}"/>
              </a:ext>
            </a:extLst>
          </p:cNvPr>
          <p:cNvPicPr>
            <a:picLocks noChangeAspect="1"/>
          </p:cNvPicPr>
          <p:nvPr/>
        </p:nvPicPr>
        <p:blipFill>
          <a:blip r:embed="rId4">
            <a:grayscl/>
          </a:blip>
          <a:stretch>
            <a:fillRect/>
          </a:stretch>
        </p:blipFill>
        <p:spPr>
          <a:xfrm>
            <a:off x="8791460" y="1625115"/>
            <a:ext cx="3173287" cy="454553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268610389"/>
      </p:ext>
    </p:extLst>
  </p:cSld>
  <p:clrMapOvr>
    <a:masterClrMapping/>
  </p:clrMapOvr>
  <mc:AlternateContent xmlns:mc="http://schemas.openxmlformats.org/markup-compatibility/2006" xmlns:p14="http://schemas.microsoft.com/office/powerpoint/2010/main">
    <mc:Choice Requires="p14">
      <p:transition p14:dur="10" advTm="131188"/>
    </mc:Choice>
    <mc:Fallback xmlns="">
      <p:transition advTm="131188"/>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222872" y="1625113"/>
            <a:ext cx="7282151" cy="47387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1779333"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(1) Stories </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394331" y="1895003"/>
            <a:ext cx="6857308" cy="4047262"/>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800" dirty="0"/>
              <a:t>Stories such as these circulate through many organizations, anchoring the present in the past and legitimizing current practices.</a:t>
            </a:r>
          </a:p>
          <a:p>
            <a:pPr marL="342900" indent="-342900" algn="just">
              <a:spcAft>
                <a:spcPts val="600"/>
              </a:spcAft>
              <a:buFont typeface="Arial" panose="020B0604020202020204" pitchFamily="34" charset="0"/>
              <a:buChar char="•"/>
            </a:pPr>
            <a:r>
              <a:rPr lang="en-US" sz="2800" dirty="0"/>
              <a:t>They typically include narratives about the organization’s founders, rule breaking, rags-to-riches successes, workforce reductions, relocations of employees, reactions to past mistakes, and organizational coping.</a:t>
            </a:r>
          </a:p>
        </p:txBody>
      </p:sp>
      <p:pic>
        <p:nvPicPr>
          <p:cNvPr id="8" name="Picture 7">
            <a:extLst>
              <a:ext uri="{FF2B5EF4-FFF2-40B4-BE49-F238E27FC236}">
                <a16:creationId xmlns:a16="http://schemas.microsoft.com/office/drawing/2014/main" xmlns="" id="{B4CBEB60-E962-383B-32EE-CEAF880314CB}"/>
              </a:ext>
            </a:extLst>
          </p:cNvPr>
          <p:cNvPicPr>
            <a:picLocks noChangeAspect="1"/>
          </p:cNvPicPr>
          <p:nvPr/>
        </p:nvPicPr>
        <p:blipFill>
          <a:blip r:embed="rId4">
            <a:grayscl/>
          </a:blip>
          <a:stretch>
            <a:fillRect/>
          </a:stretch>
        </p:blipFill>
        <p:spPr>
          <a:xfrm>
            <a:off x="8791460" y="1625115"/>
            <a:ext cx="3173287" cy="454553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934805429"/>
      </p:ext>
    </p:extLst>
  </p:cSld>
  <p:clrMapOvr>
    <a:masterClrMapping/>
  </p:clrMapOvr>
  <mc:AlternateContent xmlns:mc="http://schemas.openxmlformats.org/markup-compatibility/2006" xmlns:p14="http://schemas.microsoft.com/office/powerpoint/2010/main">
    <mc:Choice Requires="p14">
      <p:transition p14:dur="10" advTm="96959"/>
    </mc:Choice>
    <mc:Fallback xmlns="">
      <p:transition advTm="96959"/>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222872" y="1581045"/>
            <a:ext cx="9331287" cy="50783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1779333"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(1) Stories </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603653" y="1784833"/>
            <a:ext cx="8454749" cy="4478149"/>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800" dirty="0"/>
              <a:t>Employees also create their own narratives about how they came either to fit or not to fit with the organization during the process of socialization, including first days on the job, early interactions with others, and first impressions of organizational life.</a:t>
            </a:r>
          </a:p>
          <a:p>
            <a:pPr marL="342900" indent="-342900" algn="just">
              <a:spcAft>
                <a:spcPts val="600"/>
              </a:spcAft>
              <a:buFont typeface="Arial" panose="020B0604020202020204" pitchFamily="34" charset="0"/>
              <a:buChar char="•"/>
            </a:pPr>
            <a:r>
              <a:rPr lang="en-US" sz="2800" dirty="0"/>
              <a:t>Evidence suggests that these emotionally charged, often inspirational stories are incredibly transformational, persuasive, and motivational—driving employees to adopt and perpetuate the culture.</a:t>
            </a:r>
            <a:endParaRPr lang="en-US" sz="28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494852197"/>
      </p:ext>
    </p:extLst>
  </p:cSld>
  <p:clrMapOvr>
    <a:masterClrMapping/>
  </p:clrMapOvr>
  <mc:AlternateContent xmlns:mc="http://schemas.openxmlformats.org/markup-compatibility/2006" xmlns:p14="http://schemas.microsoft.com/office/powerpoint/2010/main">
    <mc:Choice Requires="p14">
      <p:transition p14:dur="10" advTm="94656"/>
    </mc:Choice>
    <mc:Fallback xmlns="">
      <p:transition advTm="94656"/>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222872" y="1581046"/>
            <a:ext cx="8455977" cy="41114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1771639"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(2) Rituals </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416365" y="1795850"/>
            <a:ext cx="7870294" cy="3254417"/>
          </a:xfrm>
          <a:prstGeom prst="rect">
            <a:avLst/>
          </a:prstGeom>
          <a:noFill/>
        </p:spPr>
        <p:txBody>
          <a:bodyPr wrap="square">
            <a:spAutoFit/>
          </a:bodyPr>
          <a:lstStyle/>
          <a:p>
            <a:pPr marL="342900" indent="-342900" algn="just">
              <a:lnSpc>
                <a:spcPct val="150000"/>
              </a:lnSpc>
              <a:spcAft>
                <a:spcPts val="600"/>
              </a:spcAft>
              <a:buFont typeface="Arial" panose="020B0604020202020204" pitchFamily="34" charset="0"/>
              <a:buChar char="•"/>
            </a:pPr>
            <a:r>
              <a:rPr lang="en-US" sz="2800" dirty="0"/>
              <a:t>Rituals Repetitive sequences of activities that express and reinforce the key values of the organization, which goals are most important, which people are important, and which are expendable. </a:t>
            </a:r>
            <a:endParaRPr lang="en-US" sz="28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70180045"/>
      </p:ext>
    </p:extLst>
  </p:cSld>
  <p:clrMapOvr>
    <a:masterClrMapping/>
  </p:clrMapOvr>
  <mc:AlternateContent xmlns:mc="http://schemas.openxmlformats.org/markup-compatibility/2006" xmlns:p14="http://schemas.microsoft.com/office/powerpoint/2010/main">
    <mc:Choice Requires="p14">
      <p:transition p14:dur="10" advTm="57013"/>
    </mc:Choice>
    <mc:Fallback xmlns="">
      <p:transition advTm="57013"/>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222873" y="1581046"/>
            <a:ext cx="8130448" cy="36947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3352264"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(3) Material Symbols</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427382" y="2027200"/>
            <a:ext cx="7606449" cy="2970685"/>
          </a:xfrm>
          <a:prstGeom prst="rect">
            <a:avLst/>
          </a:prstGeom>
          <a:noFill/>
        </p:spPr>
        <p:txBody>
          <a:bodyPr wrap="square">
            <a:spAutoFit/>
          </a:bodyPr>
          <a:lstStyle/>
          <a:p>
            <a:pPr marL="342900" indent="-342900" algn="just">
              <a:lnSpc>
                <a:spcPct val="150000"/>
              </a:lnSpc>
              <a:spcAft>
                <a:spcPts val="600"/>
              </a:spcAft>
              <a:buFont typeface="Arial" panose="020B0604020202020204" pitchFamily="34" charset="0"/>
              <a:buChar char="•"/>
            </a:pPr>
            <a:r>
              <a:rPr lang="en-US" sz="3200" dirty="0"/>
              <a:t>Material symbols Physical objects, or artifacts, that symbolize values, beliefs, or assumptions inherent in the organization’s culture.</a:t>
            </a:r>
            <a:endParaRPr lang="en-US" sz="32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531293330"/>
      </p:ext>
    </p:extLst>
  </p:cSld>
  <p:clrMapOvr>
    <a:masterClrMapping/>
  </p:clrMapOvr>
  <mc:AlternateContent xmlns:mc="http://schemas.openxmlformats.org/markup-compatibility/2006" xmlns:p14="http://schemas.microsoft.com/office/powerpoint/2010/main">
    <mc:Choice Requires="p14">
      <p:transition p14:dur="10" advTm="35273"/>
    </mc:Choice>
    <mc:Fallback xmlns="">
      <p:transition advTm="35273"/>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222872" y="1559011"/>
            <a:ext cx="9661793" cy="48325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2165336"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(4) Language</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427382" y="1883986"/>
            <a:ext cx="9115760" cy="4124206"/>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800" dirty="0"/>
              <a:t>Many organizations and subunits within them use language to help members identify with the culture, attest to their acceptance of it, and help preserve it.</a:t>
            </a:r>
          </a:p>
          <a:p>
            <a:pPr marL="342900" indent="-342900" algn="just">
              <a:spcAft>
                <a:spcPts val="600"/>
              </a:spcAft>
              <a:buFont typeface="Arial" panose="020B0604020202020204" pitchFamily="34" charset="0"/>
              <a:buChar char="•"/>
            </a:pPr>
            <a:r>
              <a:rPr lang="en-US" sz="2800" dirty="0"/>
              <a:t>Unique terms describe equipment, officers, key individuals, suppliers, customers, or products related to the business. </a:t>
            </a:r>
          </a:p>
          <a:p>
            <a:pPr marL="342900" indent="-342900" algn="just">
              <a:spcAft>
                <a:spcPts val="600"/>
              </a:spcAft>
              <a:buFont typeface="Arial" panose="020B0604020202020204" pitchFamily="34" charset="0"/>
              <a:buChar char="•"/>
            </a:pPr>
            <a:r>
              <a:rPr lang="en-US" sz="2800" dirty="0"/>
              <a:t>New employees may be over whelmed at first by acronyms and jargon that, once assimilated, act as a common denominator to unite members of a given culture or subculture.</a:t>
            </a:r>
            <a:endParaRPr lang="en-US" sz="28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354336051"/>
      </p:ext>
    </p:extLst>
  </p:cSld>
  <p:clrMapOvr>
    <a:masterClrMapping/>
  </p:clrMapOvr>
  <mc:AlternateContent xmlns:mc="http://schemas.openxmlformats.org/markup-compatibility/2006" xmlns:p14="http://schemas.microsoft.com/office/powerpoint/2010/main">
    <mc:Choice Requires="p14">
      <p:transition p14:dur="10" advTm="125867"/>
    </mc:Choice>
    <mc:Fallback xmlns="">
      <p:transition advTm="125867"/>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47716" y="1625115"/>
            <a:ext cx="7616909" cy="41924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5262787"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Influencing Organizational Culture</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2067207" y="2126359"/>
            <a:ext cx="6790357" cy="3334118"/>
          </a:xfrm>
          <a:prstGeom prst="rect">
            <a:avLst/>
          </a:prstGeom>
          <a:noFill/>
        </p:spPr>
        <p:txBody>
          <a:bodyPr wrap="square">
            <a:spAutoFit/>
          </a:bodyPr>
          <a:lstStyle/>
          <a:p>
            <a:pPr marL="342900" indent="-342900" algn="just">
              <a:lnSpc>
                <a:spcPct val="150000"/>
              </a:lnSpc>
              <a:spcAft>
                <a:spcPts val="600"/>
              </a:spcAft>
              <a:buFont typeface="Arial" panose="020B0604020202020204" pitchFamily="34" charset="0"/>
              <a:buChar char="•"/>
            </a:pPr>
            <a:r>
              <a:rPr lang="en-US" sz="2800" b="1" dirty="0"/>
              <a:t>Positive organizational culture: </a:t>
            </a:r>
          </a:p>
          <a:p>
            <a:pPr marL="342900" indent="-342900" algn="just">
              <a:lnSpc>
                <a:spcPct val="150000"/>
              </a:lnSpc>
              <a:spcAft>
                <a:spcPts val="600"/>
              </a:spcAft>
              <a:buFont typeface="Arial" panose="020B0604020202020204" pitchFamily="34" charset="0"/>
              <a:buChar char="•"/>
            </a:pPr>
            <a:r>
              <a:rPr lang="en-US" sz="2800" dirty="0"/>
              <a:t>A culture that emphasizes building on employee strengths, rewards more than punishes, and emphasizes individual vitality and growth.</a:t>
            </a:r>
            <a:endParaRPr lang="en-US" sz="2800" dirty="0">
              <a:latin typeface="Calibri" panose="020F0502020204030204" pitchFamily="34" charset="0"/>
              <a:ea typeface="Calibri" panose="020F0502020204030204" pitchFamily="34" charset="0"/>
              <a:cs typeface="Calibri" panose="020F0502020204030204" pitchFamily="34" charset="0"/>
            </a:endParaRPr>
          </a:p>
        </p:txBody>
      </p:sp>
      <p:pic>
        <p:nvPicPr>
          <p:cNvPr id="8" name="Picture 7">
            <a:extLst>
              <a:ext uri="{FF2B5EF4-FFF2-40B4-BE49-F238E27FC236}">
                <a16:creationId xmlns:a16="http://schemas.microsoft.com/office/drawing/2014/main" xmlns="" id="{B4CBEB60-E962-383B-32EE-CEAF880314CB}"/>
              </a:ext>
            </a:extLst>
          </p:cNvPr>
          <p:cNvPicPr>
            <a:picLocks noChangeAspect="1"/>
          </p:cNvPicPr>
          <p:nvPr/>
        </p:nvPicPr>
        <p:blipFill>
          <a:blip r:embed="rId4">
            <a:grayscl/>
          </a:blip>
          <a:stretch>
            <a:fillRect/>
          </a:stretch>
        </p:blipFill>
        <p:spPr>
          <a:xfrm>
            <a:off x="9362499" y="1625115"/>
            <a:ext cx="2602248" cy="454553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638426924"/>
      </p:ext>
    </p:extLst>
  </p:cSld>
  <p:clrMapOvr>
    <a:masterClrMapping/>
  </p:clrMapOvr>
  <mc:AlternateContent xmlns:mc="http://schemas.openxmlformats.org/markup-compatibility/2006" xmlns:p14="http://schemas.microsoft.com/office/powerpoint/2010/main">
    <mc:Choice Requires="p14">
      <p:transition p14:dur="10" advTm="54001"/>
    </mc:Choice>
    <mc:Fallback xmlns="">
      <p:transition advTm="54001"/>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47716" y="1559013"/>
            <a:ext cx="7616909" cy="41924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5262787"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Influencing Organizational Culture</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779488" y="2115342"/>
            <a:ext cx="7313712" cy="3046988"/>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3200" dirty="0"/>
              <a:t>Building on Employee Strengths Although a positive organizational culture does not ignore problems, it does emphasize showing workers how they can capitalize on their strengths.</a:t>
            </a:r>
            <a:endParaRPr lang="en-US" sz="3200" dirty="0">
              <a:latin typeface="Calibri" panose="020F0502020204030204" pitchFamily="34" charset="0"/>
              <a:ea typeface="Calibri" panose="020F0502020204030204" pitchFamily="34" charset="0"/>
              <a:cs typeface="Calibri" panose="020F0502020204030204" pitchFamily="34" charset="0"/>
            </a:endParaRPr>
          </a:p>
        </p:txBody>
      </p:sp>
      <p:pic>
        <p:nvPicPr>
          <p:cNvPr id="8" name="Picture 7">
            <a:extLst>
              <a:ext uri="{FF2B5EF4-FFF2-40B4-BE49-F238E27FC236}">
                <a16:creationId xmlns:a16="http://schemas.microsoft.com/office/drawing/2014/main" xmlns="" id="{B4CBEB60-E962-383B-32EE-CEAF880314CB}"/>
              </a:ext>
            </a:extLst>
          </p:cNvPr>
          <p:cNvPicPr>
            <a:picLocks noChangeAspect="1"/>
          </p:cNvPicPr>
          <p:nvPr/>
        </p:nvPicPr>
        <p:blipFill>
          <a:blip r:embed="rId4">
            <a:grayscl/>
          </a:blip>
          <a:stretch>
            <a:fillRect/>
          </a:stretch>
        </p:blipFill>
        <p:spPr>
          <a:xfrm>
            <a:off x="9362499" y="1625115"/>
            <a:ext cx="2602248" cy="454553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993870270"/>
      </p:ext>
    </p:extLst>
  </p:cSld>
  <p:clrMapOvr>
    <a:masterClrMapping/>
  </p:clrMapOvr>
  <mc:AlternateContent xmlns:mc="http://schemas.openxmlformats.org/markup-compatibility/2006" xmlns:p14="http://schemas.microsoft.com/office/powerpoint/2010/main">
    <mc:Choice Requires="p14">
      <p:transition p14:dur="10" advTm="49131"/>
    </mc:Choice>
    <mc:Fallback xmlns="">
      <p:transition advTm="49131"/>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47716" y="1554646"/>
            <a:ext cx="7089884" cy="33556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5016117"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Rewarding More Than Punishing</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714666" y="1751785"/>
            <a:ext cx="6832434" cy="3046988"/>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3200" dirty="0"/>
              <a:t>Although most organizations are sufficiently focused on extrinsic rewards such as pay and promotions, they often forget about the power of smaller (and cheaper) rewards such as praise.</a:t>
            </a:r>
            <a:endParaRPr lang="ar-SA" sz="3200" dirty="0">
              <a:latin typeface="Calibri" panose="020F0502020204030204" pitchFamily="34" charset="0"/>
              <a:ea typeface="Calibri" panose="020F0502020204030204" pitchFamily="34" charset="0"/>
              <a:cs typeface="Calibri" panose="020F0502020204030204" pitchFamily="34" charset="0"/>
            </a:endParaRPr>
          </a:p>
        </p:txBody>
      </p:sp>
      <p:pic>
        <p:nvPicPr>
          <p:cNvPr id="8" name="Picture 7">
            <a:extLst>
              <a:ext uri="{FF2B5EF4-FFF2-40B4-BE49-F238E27FC236}">
                <a16:creationId xmlns:a16="http://schemas.microsoft.com/office/drawing/2014/main" xmlns="" id="{B4CBEB60-E962-383B-32EE-CEAF880314CB}"/>
              </a:ext>
            </a:extLst>
          </p:cNvPr>
          <p:cNvPicPr>
            <a:picLocks noChangeAspect="1"/>
          </p:cNvPicPr>
          <p:nvPr/>
        </p:nvPicPr>
        <p:blipFill>
          <a:blip r:embed="rId4">
            <a:grayscl/>
          </a:blip>
          <a:stretch>
            <a:fillRect/>
          </a:stretch>
        </p:blipFill>
        <p:spPr>
          <a:xfrm>
            <a:off x="8967730" y="1625115"/>
            <a:ext cx="2997017" cy="454553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202701839"/>
      </p:ext>
    </p:extLst>
  </p:cSld>
  <p:clrMapOvr>
    <a:masterClrMapping/>
  </p:clrMapOvr>
  <mc:AlternateContent xmlns:mc="http://schemas.openxmlformats.org/markup-compatibility/2006" xmlns:p14="http://schemas.microsoft.com/office/powerpoint/2010/main">
    <mc:Choice Requires="p14">
      <p:transition p14:dur="10" advTm="100036"/>
    </mc:Choice>
    <mc:Fallback xmlns="">
      <p:transition advTm="100036"/>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47716" y="1554646"/>
            <a:ext cx="7089884" cy="33556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989628"/>
            <a:ext cx="5696944" cy="584775"/>
          </a:xfrm>
          <a:prstGeom prst="rect">
            <a:avLst/>
          </a:prstGeom>
        </p:spPr>
        <p:txBody>
          <a:bodyPr wrap="none">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Encouraging Vitality and Growth</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714666" y="1751785"/>
            <a:ext cx="6832434" cy="2323713"/>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800" dirty="0"/>
              <a:t>No organization will get the best from employees who see themselves as mere cogs in the machine. </a:t>
            </a:r>
          </a:p>
          <a:p>
            <a:pPr marL="342900" indent="-342900" algn="just">
              <a:spcAft>
                <a:spcPts val="600"/>
              </a:spcAft>
              <a:buFont typeface="Arial" panose="020B0604020202020204" pitchFamily="34" charset="0"/>
              <a:buChar char="•"/>
            </a:pPr>
            <a:r>
              <a:rPr lang="en-US" sz="2800" dirty="0"/>
              <a:t>A positive culture recognizes the difference between a job and a career.</a:t>
            </a:r>
            <a:endParaRPr lang="ar-SA" sz="2800" dirty="0">
              <a:latin typeface="Calibri" panose="020F0502020204030204" pitchFamily="34" charset="0"/>
              <a:ea typeface="Calibri" panose="020F0502020204030204" pitchFamily="34" charset="0"/>
              <a:cs typeface="Calibri" panose="020F0502020204030204" pitchFamily="34" charset="0"/>
            </a:endParaRPr>
          </a:p>
        </p:txBody>
      </p:sp>
      <p:pic>
        <p:nvPicPr>
          <p:cNvPr id="8" name="Picture 7">
            <a:extLst>
              <a:ext uri="{FF2B5EF4-FFF2-40B4-BE49-F238E27FC236}">
                <a16:creationId xmlns:a16="http://schemas.microsoft.com/office/drawing/2014/main" xmlns="" id="{B4CBEB60-E962-383B-32EE-CEAF880314CB}"/>
              </a:ext>
            </a:extLst>
          </p:cNvPr>
          <p:cNvPicPr>
            <a:picLocks noChangeAspect="1"/>
          </p:cNvPicPr>
          <p:nvPr/>
        </p:nvPicPr>
        <p:blipFill>
          <a:blip r:embed="rId4">
            <a:grayscl/>
          </a:blip>
          <a:stretch>
            <a:fillRect/>
          </a:stretch>
        </p:blipFill>
        <p:spPr>
          <a:xfrm>
            <a:off x="8967730" y="1625115"/>
            <a:ext cx="2997017" cy="454553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156954263"/>
      </p:ext>
    </p:extLst>
  </p:cSld>
  <p:clrMapOvr>
    <a:masterClrMapping/>
  </p:clrMapOvr>
  <mc:AlternateContent xmlns:mc="http://schemas.openxmlformats.org/markup-compatibility/2006" xmlns:p14="http://schemas.microsoft.com/office/powerpoint/2010/main">
    <mc:Choice Requires="p14">
      <p:transition p14:dur="10" advTm="90302"/>
    </mc:Choice>
    <mc:Fallback xmlns="">
      <p:transition advTm="90302"/>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244944" y="1554646"/>
            <a:ext cx="8433906" cy="47379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368601" y="6220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1783941" y="956970"/>
            <a:ext cx="7322646"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Artificial Intelligence and Organizational Culture</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442526" y="1871528"/>
            <a:ext cx="7964184" cy="4047262"/>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800" dirty="0"/>
              <a:t>The integration of artificial intelligence (AI) stands as a revolutionary force in the ever-changing landscape of the modern workplace, redefining the dynamics of organizational structures and processes [1]. </a:t>
            </a:r>
          </a:p>
          <a:p>
            <a:pPr marL="342900" indent="-342900" algn="just">
              <a:spcAft>
                <a:spcPts val="600"/>
              </a:spcAft>
              <a:buFont typeface="Arial" panose="020B0604020202020204" pitchFamily="34" charset="0"/>
              <a:buChar char="•"/>
            </a:pPr>
            <a:r>
              <a:rPr lang="en-US" sz="2800" dirty="0"/>
              <a:t>As organizations embark on a technological journey, it is critical to consider not only the technical consequences of AI adoption, but also its profound impact on organizational culture [2].</a:t>
            </a:r>
          </a:p>
        </p:txBody>
      </p:sp>
      <p:pic>
        <p:nvPicPr>
          <p:cNvPr id="10" name="Picture 9" descr="Old street lamp and city skyline at dusk">
            <a:extLst>
              <a:ext uri="{FF2B5EF4-FFF2-40B4-BE49-F238E27FC236}">
                <a16:creationId xmlns:a16="http://schemas.microsoft.com/office/drawing/2014/main" xmlns="" id="{5F020902-31A2-2853-89AA-A46D905DF0C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857350" y="1368357"/>
            <a:ext cx="2126641" cy="5159829"/>
          </a:xfrm>
          <a:prstGeom prst="rect">
            <a:avLst/>
          </a:prstGeom>
        </p:spPr>
      </p:pic>
    </p:spTree>
    <p:extLst>
      <p:ext uri="{BB962C8B-B14F-4D97-AF65-F5344CB8AC3E}">
        <p14:creationId xmlns:p14="http://schemas.microsoft.com/office/powerpoint/2010/main" val="2358804381"/>
      </p:ext>
    </p:extLst>
  </p:cSld>
  <p:clrMapOvr>
    <a:masterClrMapping/>
  </p:clrMapOvr>
  <mc:AlternateContent xmlns:mc="http://schemas.openxmlformats.org/markup-compatibility/2006" xmlns:p14="http://schemas.microsoft.com/office/powerpoint/2010/main">
    <mc:Choice Requires="p14">
      <p:transition p14:dur="10" advTm="163942"/>
    </mc:Choice>
    <mc:Fallback xmlns="">
      <p:transition advTm="163942"/>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88FB877-7FE1-B9A3-795B-C400EC2444A8}"/>
            </a:ext>
          </a:extLst>
        </p:cNvPr>
        <p:cNvGrpSpPr/>
        <p:nvPr/>
      </p:nvGrpSpPr>
      <p:grpSpPr>
        <a:xfrm>
          <a:off x="0" y="0"/>
          <a:ext cx="0" cy="0"/>
          <a:chOff x="0" y="0"/>
          <a:chExt cx="0" cy="0"/>
        </a:xfrm>
      </p:grpSpPr>
      <p:pic>
        <p:nvPicPr>
          <p:cNvPr id="16" name="Picture 15" descr="Close up of glass chess pieces">
            <a:extLst>
              <a:ext uri="{FF2B5EF4-FFF2-40B4-BE49-F238E27FC236}">
                <a16:creationId xmlns:a16="http://schemas.microsoft.com/office/drawing/2014/main" xmlns="" id="{900FA29C-7C1A-4B90-26D4-E20138EE02C5}"/>
              </a:ext>
            </a:extLst>
          </p:cNvPr>
          <p:cNvPicPr>
            <a:picLocks noChangeAspect="1"/>
          </p:cNvPicPr>
          <p:nvPr/>
        </p:nvPicPr>
        <p:blipFill>
          <a:blip r:embed="rId3" cstate="print">
            <a:extLst>
              <a:ext uri="{BEBA8EAE-BF5A-486C-A8C5-ECC9F3942E4B}">
                <a14:imgProps xmlns:a14="http://schemas.microsoft.com/office/drawing/2010/main">
                  <a14:imgLayer r:embed="rId4">
                    <a14:imgEffect>
                      <a14:saturation sat="400000"/>
                    </a14:imgEffect>
                  </a14:imgLayer>
                </a14:imgProps>
              </a:ext>
              <a:ext uri="{28A0092B-C50C-407E-A947-70E740481C1C}">
                <a14:useLocalDpi xmlns:a14="http://schemas.microsoft.com/office/drawing/2010/main" val="0"/>
              </a:ext>
            </a:extLst>
          </a:blip>
          <a:stretch>
            <a:fillRect/>
          </a:stretch>
        </p:blipFill>
        <p:spPr>
          <a:xfrm>
            <a:off x="9832887" y="1523423"/>
            <a:ext cx="2227305" cy="4583464"/>
          </a:xfrm>
          <a:prstGeom prst="rect">
            <a:avLst/>
          </a:prstGeom>
        </p:spPr>
      </p:pic>
      <p:sp>
        <p:nvSpPr>
          <p:cNvPr id="25" name="Rectangle: Rounded Corners 24">
            <a:extLst>
              <a:ext uri="{FF2B5EF4-FFF2-40B4-BE49-F238E27FC236}">
                <a16:creationId xmlns:a16="http://schemas.microsoft.com/office/drawing/2014/main" xmlns="" id="{64ACE512-A5FB-431C-AE86-E1C89991E326}"/>
              </a:ext>
            </a:extLst>
          </p:cNvPr>
          <p:cNvSpPr/>
          <p:nvPr/>
        </p:nvSpPr>
        <p:spPr>
          <a:xfrm>
            <a:off x="1244944" y="1565532"/>
            <a:ext cx="8433906" cy="47379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a:extLst>
              <a:ext uri="{FF2B5EF4-FFF2-40B4-BE49-F238E27FC236}">
                <a16:creationId xmlns:a16="http://schemas.microsoft.com/office/drawing/2014/main" xmlns="" id="{76DAF214-E149-C0A8-EF31-93D4E45287A2}"/>
              </a:ext>
            </a:extLst>
          </p:cNvPr>
          <p:cNvSpPr/>
          <p:nvPr/>
        </p:nvSpPr>
        <p:spPr>
          <a:xfrm>
            <a:off x="368601" y="6220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xmlns="" id="{76228FB6-0A14-1029-20F5-25C9E0D1D0F3}"/>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C11220CA-BB48-F0BA-201B-245E1C3F4F7F}"/>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a:extLst>
              <a:ext uri="{FF2B5EF4-FFF2-40B4-BE49-F238E27FC236}">
                <a16:creationId xmlns:a16="http://schemas.microsoft.com/office/drawing/2014/main" xmlns="" id="{4B362E75-BA44-CDFD-6049-8E9F6FE257CD}"/>
              </a:ext>
            </a:extLst>
          </p:cNvPr>
          <p:cNvSpPr/>
          <p:nvPr/>
        </p:nvSpPr>
        <p:spPr>
          <a:xfrm>
            <a:off x="1783941" y="956970"/>
            <a:ext cx="7322646"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Artificial Intelligence and Organizational Culture</a:t>
            </a:r>
          </a:p>
        </p:txBody>
      </p:sp>
      <p:sp>
        <p:nvSpPr>
          <p:cNvPr id="3" name="TextBox 2">
            <a:extLst>
              <a:ext uri="{FF2B5EF4-FFF2-40B4-BE49-F238E27FC236}">
                <a16:creationId xmlns:a16="http://schemas.microsoft.com/office/drawing/2014/main" xmlns="" id="{A56F68BC-F786-CA20-B98A-9901F793E7BE}"/>
              </a:ext>
            </a:extLst>
          </p:cNvPr>
          <p:cNvSpPr txBox="1"/>
          <p:nvPr/>
        </p:nvSpPr>
        <p:spPr>
          <a:xfrm>
            <a:off x="1442526" y="1871528"/>
            <a:ext cx="7964184" cy="3903504"/>
          </a:xfrm>
          <a:prstGeom prst="rect">
            <a:avLst/>
          </a:prstGeom>
          <a:noFill/>
        </p:spPr>
        <p:txBody>
          <a:bodyPr wrap="square">
            <a:spAutoFit/>
          </a:bodyPr>
          <a:lstStyle/>
          <a:p>
            <a:pPr marL="342900" indent="-342900" algn="just">
              <a:lnSpc>
                <a:spcPct val="150000"/>
              </a:lnSpc>
              <a:spcAft>
                <a:spcPts val="600"/>
              </a:spcAft>
              <a:buFont typeface="Arial" panose="020B0604020202020204" pitchFamily="34" charset="0"/>
              <a:buChar char="•"/>
            </a:pPr>
            <a:r>
              <a:rPr lang="en-US" sz="2800" dirty="0"/>
              <a:t>The road towards a future where AI and culture are seamlessly integrated is ongoing, but organizations can embrace the opportunities and handle the obstacles of this exciting period with the appropriate strategy and a commitment to cultural adaptation.</a:t>
            </a:r>
          </a:p>
        </p:txBody>
      </p:sp>
    </p:spTree>
    <p:extLst>
      <p:ext uri="{BB962C8B-B14F-4D97-AF65-F5344CB8AC3E}">
        <p14:creationId xmlns:p14="http://schemas.microsoft.com/office/powerpoint/2010/main" val="864306748"/>
      </p:ext>
    </p:extLst>
  </p:cSld>
  <p:clrMapOvr>
    <a:masterClrMapping/>
  </p:clrMapOvr>
  <mc:AlternateContent xmlns:mc="http://schemas.openxmlformats.org/markup-compatibility/2006" xmlns:p14="http://schemas.microsoft.com/office/powerpoint/2010/main">
    <mc:Choice Requires="p14">
      <p:transition p14:dur="10" advTm="86971"/>
    </mc:Choice>
    <mc:Fallback xmlns="">
      <p:transition advTm="86971"/>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99A8367-9620-ADBB-9B97-5F4C6C9FB79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0FFC36B-D400-2EB5-49EA-2B43626EA55C}"/>
              </a:ext>
            </a:extLst>
          </p:cNvPr>
          <p:cNvSpPr/>
          <p:nvPr/>
        </p:nvSpPr>
        <p:spPr>
          <a:xfrm>
            <a:off x="1244944" y="1554646"/>
            <a:ext cx="8433906" cy="47379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a:extLst>
              <a:ext uri="{FF2B5EF4-FFF2-40B4-BE49-F238E27FC236}">
                <a16:creationId xmlns:a16="http://schemas.microsoft.com/office/drawing/2014/main" xmlns="" id="{3D4306AD-DB25-48EA-4F0F-B4B68948C153}"/>
              </a:ext>
            </a:extLst>
          </p:cNvPr>
          <p:cNvSpPr/>
          <p:nvPr/>
        </p:nvSpPr>
        <p:spPr>
          <a:xfrm>
            <a:off x="368601" y="6220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xmlns="" id="{24E9F6B6-A88C-F27E-1A51-7AFEC30FE74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02214389-B8EC-9A05-53FC-3EA45D1E1931}"/>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a:extLst>
              <a:ext uri="{FF2B5EF4-FFF2-40B4-BE49-F238E27FC236}">
                <a16:creationId xmlns:a16="http://schemas.microsoft.com/office/drawing/2014/main" xmlns="" id="{2747080A-706F-D574-2F12-5D8924EB14A8}"/>
              </a:ext>
            </a:extLst>
          </p:cNvPr>
          <p:cNvSpPr/>
          <p:nvPr/>
        </p:nvSpPr>
        <p:spPr>
          <a:xfrm>
            <a:off x="1783941" y="956970"/>
            <a:ext cx="7322646"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Artificial Intelligence and Organizational Culture</a:t>
            </a:r>
          </a:p>
        </p:txBody>
      </p:sp>
      <p:sp>
        <p:nvSpPr>
          <p:cNvPr id="3" name="TextBox 2">
            <a:extLst>
              <a:ext uri="{FF2B5EF4-FFF2-40B4-BE49-F238E27FC236}">
                <a16:creationId xmlns:a16="http://schemas.microsoft.com/office/drawing/2014/main" xmlns="" id="{4F7E2CC8-BF29-E447-E020-48C8D621EA0C}"/>
              </a:ext>
            </a:extLst>
          </p:cNvPr>
          <p:cNvSpPr txBox="1"/>
          <p:nvPr/>
        </p:nvSpPr>
        <p:spPr>
          <a:xfrm>
            <a:off x="1442526" y="1871528"/>
            <a:ext cx="7964184" cy="4047262"/>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800" dirty="0"/>
              <a:t>Organizational culture, typically defined as the common values, beliefs, and practices that constitute an organization, is critical in defining workplace identity and character [3]. </a:t>
            </a:r>
          </a:p>
          <a:p>
            <a:pPr marL="342900" indent="-342900" algn="just">
              <a:spcAft>
                <a:spcPts val="600"/>
              </a:spcAft>
              <a:buFont typeface="Arial" panose="020B0604020202020204" pitchFamily="34" charset="0"/>
              <a:buChar char="•"/>
            </a:pPr>
            <a:r>
              <a:rPr lang="en-US" sz="2800" dirty="0"/>
              <a:t>The introduction of AI technology into this cultural landscape adds a new dimension, altering not only how work is done, but also the fundamental nature of how individuals cooperate, communicate, and contribute to the organizational ethos.</a:t>
            </a:r>
          </a:p>
        </p:txBody>
      </p:sp>
      <p:pic>
        <p:nvPicPr>
          <p:cNvPr id="14" name="Picture 13" descr="Dart arrow in the center of dartboard">
            <a:extLst>
              <a:ext uri="{FF2B5EF4-FFF2-40B4-BE49-F238E27FC236}">
                <a16:creationId xmlns:a16="http://schemas.microsoft.com/office/drawing/2014/main" xmlns="" id="{E4921447-03CB-D1FA-D8FE-7E5549F316E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876431" y="1650517"/>
            <a:ext cx="2107559" cy="4642114"/>
          </a:xfrm>
          <a:prstGeom prst="rect">
            <a:avLst/>
          </a:prstGeom>
        </p:spPr>
      </p:pic>
    </p:spTree>
    <p:extLst>
      <p:ext uri="{BB962C8B-B14F-4D97-AF65-F5344CB8AC3E}">
        <p14:creationId xmlns:p14="http://schemas.microsoft.com/office/powerpoint/2010/main" val="2747859843"/>
      </p:ext>
    </p:extLst>
  </p:cSld>
  <p:clrMapOvr>
    <a:masterClrMapping/>
  </p:clrMapOvr>
  <mc:AlternateContent xmlns:mc="http://schemas.openxmlformats.org/markup-compatibility/2006" xmlns:p14="http://schemas.microsoft.com/office/powerpoint/2010/main">
    <mc:Choice Requires="p14">
      <p:transition p14:dur="10" advTm="115133"/>
    </mc:Choice>
    <mc:Fallback xmlns="">
      <p:transition advTm="115133"/>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7ED70A3-5DE2-F785-9E07-2DB57CACC8E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F56E46C2-6A31-3A21-31FA-E2F01F2F6B67}"/>
              </a:ext>
            </a:extLst>
          </p:cNvPr>
          <p:cNvSpPr/>
          <p:nvPr/>
        </p:nvSpPr>
        <p:spPr>
          <a:xfrm>
            <a:off x="1244944" y="1554646"/>
            <a:ext cx="8433906" cy="44045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a:extLst>
              <a:ext uri="{FF2B5EF4-FFF2-40B4-BE49-F238E27FC236}">
                <a16:creationId xmlns:a16="http://schemas.microsoft.com/office/drawing/2014/main" xmlns="" id="{C02FAB5E-E343-27E0-3A53-3F35B2A2C66E}"/>
              </a:ext>
            </a:extLst>
          </p:cNvPr>
          <p:cNvSpPr/>
          <p:nvPr/>
        </p:nvSpPr>
        <p:spPr>
          <a:xfrm>
            <a:off x="368601" y="6220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xmlns="" id="{20E9477B-6C31-2BF9-0C03-793F138FF93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F76C1AE5-2F32-0ACE-AB88-66F056237B95}"/>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a:extLst>
              <a:ext uri="{FF2B5EF4-FFF2-40B4-BE49-F238E27FC236}">
                <a16:creationId xmlns:a16="http://schemas.microsoft.com/office/drawing/2014/main" xmlns="" id="{9CB52463-600A-A44E-1249-23C8B4BBC1A7}"/>
              </a:ext>
            </a:extLst>
          </p:cNvPr>
          <p:cNvSpPr/>
          <p:nvPr/>
        </p:nvSpPr>
        <p:spPr>
          <a:xfrm>
            <a:off x="1783941" y="956970"/>
            <a:ext cx="7322646"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Artificial Intelligence and Organizational Culture</a:t>
            </a:r>
          </a:p>
        </p:txBody>
      </p:sp>
      <p:sp>
        <p:nvSpPr>
          <p:cNvPr id="3" name="TextBox 2">
            <a:extLst>
              <a:ext uri="{FF2B5EF4-FFF2-40B4-BE49-F238E27FC236}">
                <a16:creationId xmlns:a16="http://schemas.microsoft.com/office/drawing/2014/main" xmlns="" id="{EEABA3F3-37DE-85CF-0540-15A9D46C15A2}"/>
              </a:ext>
            </a:extLst>
          </p:cNvPr>
          <p:cNvSpPr txBox="1"/>
          <p:nvPr/>
        </p:nvSpPr>
        <p:spPr>
          <a:xfrm>
            <a:off x="1442526" y="1947730"/>
            <a:ext cx="7964184" cy="3616375"/>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800" dirty="0"/>
              <a:t>Artificial intelligence (AI) integration into organizational culture is a transformative and ongoing endeavor. </a:t>
            </a:r>
          </a:p>
          <a:p>
            <a:pPr marL="342900" indent="-342900" algn="just">
              <a:spcAft>
                <a:spcPts val="600"/>
              </a:spcAft>
              <a:buFont typeface="Arial" panose="020B0604020202020204" pitchFamily="34" charset="0"/>
              <a:buChar char="•"/>
            </a:pPr>
            <a:r>
              <a:rPr lang="en-US" sz="2800" dirty="0"/>
              <a:t>This study has thrown light on the problems and opportunities that organizations confront as they negotiate this transformation, providing vital insights into the complicated interplay between AI and culture. </a:t>
            </a:r>
          </a:p>
        </p:txBody>
      </p:sp>
      <p:pic>
        <p:nvPicPr>
          <p:cNvPr id="12" name="Picture 11" descr="Cathedral and Moskva River in Russia">
            <a:extLst>
              <a:ext uri="{FF2B5EF4-FFF2-40B4-BE49-F238E27FC236}">
                <a16:creationId xmlns:a16="http://schemas.microsoft.com/office/drawing/2014/main" xmlns="" id="{EC444DA7-80A4-676E-9EE5-93A5DA4591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810413" y="1678725"/>
            <a:ext cx="2273285" cy="4280486"/>
          </a:xfrm>
          <a:prstGeom prst="rect">
            <a:avLst/>
          </a:prstGeom>
        </p:spPr>
      </p:pic>
    </p:spTree>
    <p:extLst>
      <p:ext uri="{BB962C8B-B14F-4D97-AF65-F5344CB8AC3E}">
        <p14:creationId xmlns:p14="http://schemas.microsoft.com/office/powerpoint/2010/main" val="567515611"/>
      </p:ext>
    </p:extLst>
  </p:cSld>
  <p:clrMapOvr>
    <a:masterClrMapping/>
  </p:clrMapOvr>
  <mc:AlternateContent xmlns:mc="http://schemas.openxmlformats.org/markup-compatibility/2006" xmlns:p14="http://schemas.microsoft.com/office/powerpoint/2010/main">
    <mc:Choice Requires="p14">
      <p:transition p14:dur="10" advTm="81459"/>
    </mc:Choice>
    <mc:Fallback xmlns="">
      <p:transition advTm="81459"/>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90BEDCB-EDCF-0432-40BB-447B8B03D93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3FEC3477-3E17-0C80-11F8-218192F2C9A0}"/>
              </a:ext>
            </a:extLst>
          </p:cNvPr>
          <p:cNvSpPr/>
          <p:nvPr/>
        </p:nvSpPr>
        <p:spPr>
          <a:xfrm>
            <a:off x="1244944" y="1554646"/>
            <a:ext cx="8433906" cy="47379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a:extLst>
              <a:ext uri="{FF2B5EF4-FFF2-40B4-BE49-F238E27FC236}">
                <a16:creationId xmlns:a16="http://schemas.microsoft.com/office/drawing/2014/main" xmlns="" id="{A78240AE-AA18-53FF-5806-1C5BDB6C006E}"/>
              </a:ext>
            </a:extLst>
          </p:cNvPr>
          <p:cNvSpPr/>
          <p:nvPr/>
        </p:nvSpPr>
        <p:spPr>
          <a:xfrm>
            <a:off x="368601" y="6220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xmlns="" id="{6335BE69-AA18-95B1-1B9F-FD2DF37BA77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C72E5B9A-788E-9E0A-A9AC-21CA19D4FE49}"/>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a:extLst>
              <a:ext uri="{FF2B5EF4-FFF2-40B4-BE49-F238E27FC236}">
                <a16:creationId xmlns:a16="http://schemas.microsoft.com/office/drawing/2014/main" xmlns="" id="{62E2C41B-6F48-9DAE-22DD-42D0A0F6AF05}"/>
              </a:ext>
            </a:extLst>
          </p:cNvPr>
          <p:cNvSpPr/>
          <p:nvPr/>
        </p:nvSpPr>
        <p:spPr>
          <a:xfrm>
            <a:off x="1783941" y="956970"/>
            <a:ext cx="7322646"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Artificial Intelligence and Organizational Culture</a:t>
            </a:r>
          </a:p>
        </p:txBody>
      </p:sp>
      <p:sp>
        <p:nvSpPr>
          <p:cNvPr id="3" name="TextBox 2">
            <a:extLst>
              <a:ext uri="{FF2B5EF4-FFF2-40B4-BE49-F238E27FC236}">
                <a16:creationId xmlns:a16="http://schemas.microsoft.com/office/drawing/2014/main" xmlns="" id="{4340C56F-5D3C-C629-1FB2-99304C537E56}"/>
              </a:ext>
            </a:extLst>
          </p:cNvPr>
          <p:cNvSpPr txBox="1"/>
          <p:nvPr/>
        </p:nvSpPr>
        <p:spPr>
          <a:xfrm>
            <a:off x="1442526" y="1871528"/>
            <a:ext cx="7964184" cy="3847207"/>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600" dirty="0"/>
              <a:t>The findings highlight culture's dynamic nature and adaptability in the face of technological advancement. </a:t>
            </a:r>
          </a:p>
          <a:p>
            <a:pPr marL="342900" indent="-342900" algn="just">
              <a:spcAft>
                <a:spcPts val="600"/>
              </a:spcAft>
              <a:buFont typeface="Arial" panose="020B0604020202020204" pitchFamily="34" charset="0"/>
              <a:buChar char="•"/>
            </a:pPr>
            <a:r>
              <a:rPr lang="en-US" sz="2600" dirty="0"/>
              <a:t>As AI advances, organizations must recognize the need of aligning their culture with these changes.</a:t>
            </a:r>
          </a:p>
          <a:p>
            <a:pPr marL="342900" indent="-342900" algn="just">
              <a:spcAft>
                <a:spcPts val="600"/>
              </a:spcAft>
              <a:buFont typeface="Arial" panose="020B0604020202020204" pitchFamily="34" charset="0"/>
              <a:buChar char="•"/>
            </a:pPr>
            <a:r>
              <a:rPr lang="en-US" sz="2600" dirty="0"/>
              <a:t>Successful integration necessitates a delicate balance of innovation and tradition, with an emphasis on cultivating a culture of collaboration, adaptability, and a dedication to lifelong learning.</a:t>
            </a:r>
          </a:p>
        </p:txBody>
      </p:sp>
      <p:pic>
        <p:nvPicPr>
          <p:cNvPr id="8" name="Picture 7">
            <a:extLst>
              <a:ext uri="{FF2B5EF4-FFF2-40B4-BE49-F238E27FC236}">
                <a16:creationId xmlns:a16="http://schemas.microsoft.com/office/drawing/2014/main" xmlns="" id="{3B10F1F7-CDA6-B40F-81C1-0AE55E401897}"/>
              </a:ext>
            </a:extLst>
          </p:cNvPr>
          <p:cNvPicPr>
            <a:picLocks noChangeAspect="1"/>
          </p:cNvPicPr>
          <p:nvPr/>
        </p:nvPicPr>
        <p:blipFill>
          <a:blip r:embed="rId4">
            <a:grayscl/>
          </a:blip>
          <a:stretch>
            <a:fillRect/>
          </a:stretch>
        </p:blipFill>
        <p:spPr>
          <a:xfrm>
            <a:off x="9851571" y="1625115"/>
            <a:ext cx="2113176" cy="454553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835500717"/>
      </p:ext>
    </p:extLst>
  </p:cSld>
  <p:clrMapOvr>
    <a:masterClrMapping/>
  </p:clrMapOvr>
  <mc:AlternateContent xmlns:mc="http://schemas.openxmlformats.org/markup-compatibility/2006" xmlns:p14="http://schemas.microsoft.com/office/powerpoint/2010/main">
    <mc:Choice Requires="p14">
      <p:transition p14:dur="10" advTm="133043"/>
    </mc:Choice>
    <mc:Fallback xmlns="">
      <p:transition advTm="133043"/>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1617"/>
    </mc:Choice>
    <mc:Fallback xmlns="">
      <p:transition spd="slow" advTm="41617"/>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lexandria"/>
        <a:ea typeface=""/>
        <a:cs typeface="Alexandria"/>
      </a:majorFont>
      <a:minorFont>
        <a:latin typeface="Alexandria"/>
        <a:ea typeface=""/>
        <a:cs typeface="Alexandri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f282a56dcda0dd7082cb57bf82dda6e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3157e9e02f3623ac93d0c9f60b163d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17862BF-B6EE-4234-B8DC-BB2DB9299B0E}"/>
</file>

<file path=customXml/itemProps2.xml><?xml version="1.0" encoding="utf-8"?>
<ds:datastoreItem xmlns:ds="http://schemas.openxmlformats.org/officeDocument/2006/customXml" ds:itemID="{AEB10130-55AF-46BA-A3C3-51895FC25669}">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E95532B6-BBF8-402A-8697-BE321FE1D96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12939</TotalTime>
  <Words>2644</Words>
  <Application>Microsoft Office PowerPoint</Application>
  <PresentationFormat>Widescreen</PresentationFormat>
  <Paragraphs>252</Paragraphs>
  <Slides>46</Slides>
  <Notes>45</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46</vt:i4>
      </vt:variant>
    </vt:vector>
  </HeadingPairs>
  <TitlesOfParts>
    <vt:vector size="55" baseType="lpstr">
      <vt:lpstr>Alexandria</vt:lpstr>
      <vt:lpstr>Arial</vt:lpstr>
      <vt:lpstr>Calibri</vt:lpstr>
      <vt:lpstr>Calibri Light</vt:lpstr>
      <vt:lpstr>Roboto Light</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SS</cp:lastModifiedBy>
  <cp:revision>261</cp:revision>
  <dcterms:created xsi:type="dcterms:W3CDTF">2023-04-29T09:08:23Z</dcterms:created>
  <dcterms:modified xsi:type="dcterms:W3CDTF">2026-04-14T08:32:59Z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