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257" r:id="rId4"/>
    <p:sldId id="305" r:id="rId5"/>
    <p:sldId id="306"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 id="322" r:id="rId22"/>
    <p:sldId id="323" r:id="rId23"/>
    <p:sldId id="324" r:id="rId24"/>
    <p:sldId id="325" r:id="rId25"/>
    <p:sldId id="326" r:id="rId26"/>
    <p:sldId id="327" r:id="rId27"/>
    <p:sldId id="328" r:id="rId28"/>
    <p:sldId id="329" r:id="rId29"/>
    <p:sldId id="330" r:id="rId30"/>
    <p:sldId id="331" r:id="rId31"/>
    <p:sldId id="332" r:id="rId32"/>
    <p:sldId id="333" r:id="rId33"/>
    <p:sldId id="334" r:id="rId34"/>
    <p:sldId id="335" r:id="rId35"/>
    <p:sldId id="336" r:id="rId36"/>
    <p:sldId id="337" r:id="rId37"/>
    <p:sldId id="338" r:id="rId38"/>
    <p:sldId id="339" r:id="rId39"/>
    <p:sldId id="340" r:id="rId40"/>
    <p:sldId id="341" r:id="rId41"/>
    <p:sldId id="342" r:id="rId42"/>
    <p:sldId id="343" r:id="rId43"/>
    <p:sldId id="344" r:id="rId44"/>
    <p:sldId id="304" r:id="rId45"/>
    <p:sldId id="280"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68" d="100"/>
          <a:sy n="68" d="100"/>
        </p:scale>
        <p:origin x="54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09-Jun-23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09-Jun-23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09-Jun-23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09-Jun-23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09-Jun-23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09-Jun-23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09-Jun-23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09-Jun-23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09-Jun-23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09-Jun-23</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1187777" y="1384400"/>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6" name="Rectangle 5"/>
          <p:cNvSpPr/>
          <p:nvPr/>
        </p:nvSpPr>
        <p:spPr>
          <a:xfrm>
            <a:off x="1696304" y="1706169"/>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7" name="Elbow Connector 6"/>
          <p:cNvCxnSpPr/>
          <p:nvPr/>
        </p:nvCxnSpPr>
        <p:spPr>
          <a:xfrm>
            <a:off x="3338732" y="1923167"/>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8" name="Oval 7"/>
          <p:cNvSpPr/>
          <p:nvPr/>
        </p:nvSpPr>
        <p:spPr>
          <a:xfrm>
            <a:off x="4162493" y="309752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9" name="Elbow Connector 8"/>
          <p:cNvCxnSpPr/>
          <p:nvPr/>
        </p:nvCxnSpPr>
        <p:spPr>
          <a:xfrm flipV="1">
            <a:off x="3667025" y="1163581"/>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0" name="Oval 9"/>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1" name="Right Bracket 10"/>
          <p:cNvSpPr/>
          <p:nvPr/>
        </p:nvSpPr>
        <p:spPr>
          <a:xfrm>
            <a:off x="7740608" y="443540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2" name="Left Bracket 11"/>
          <p:cNvSpPr/>
          <p:nvPr/>
        </p:nvSpPr>
        <p:spPr>
          <a:xfrm>
            <a:off x="2926232" y="4563600"/>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Rectangle 12"/>
          <p:cNvSpPr/>
          <p:nvPr/>
        </p:nvSpPr>
        <p:spPr>
          <a:xfrm>
            <a:off x="3179469" y="4841430"/>
            <a:ext cx="4848379" cy="407035"/>
          </a:xfrm>
          <a:prstGeom prst="rect">
            <a:avLst/>
          </a:prstGeom>
          <a:solidFill>
            <a:schemeClr val="bg1"/>
          </a:solidFill>
          <a:ln>
            <a:solidFill>
              <a:schemeClr val="tx1"/>
            </a:solidFill>
          </a:ln>
        </p:spPr>
        <p:txBody>
          <a:bodyPr wrap="none">
            <a:spAutoFit/>
          </a:bodyPr>
          <a:lstStyle/>
          <a:p>
            <a:pPr>
              <a:lnSpc>
                <a:spcPct val="107000"/>
              </a:lnSpc>
              <a:spcAft>
                <a:spcPts val="800"/>
              </a:spcAft>
            </a:pPr>
            <a:r>
              <a:rPr lang="en-US" sz="2000" b="1" dirty="0">
                <a:latin typeface="Calibri" panose="020F0502020204030204" pitchFamily="34" charset="0"/>
                <a:ea typeface="Calibri" panose="020F0502020204030204" pitchFamily="34" charset="0"/>
                <a:cs typeface="Arial" panose="020B0604020202020204" pitchFamily="34" charset="0"/>
              </a:rPr>
              <a:t>DEFINING INFORMATION AND KNOWLEDGE</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4" name="Right Bracket 13"/>
          <p:cNvSpPr/>
          <p:nvPr/>
        </p:nvSpPr>
        <p:spPr>
          <a:xfrm>
            <a:off x="11507578" y="591559"/>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5" name="Left Bracket 14"/>
          <p:cNvSpPr/>
          <p:nvPr/>
        </p:nvSpPr>
        <p:spPr>
          <a:xfrm>
            <a:off x="7476920" y="632797"/>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854"/>
            <a:ext cx="1090956" cy="933253"/>
          </a:xfrm>
          <a:prstGeom prst="rect">
            <a:avLst/>
          </a:prstGeom>
        </p:spPr>
      </p:pic>
      <p:sp>
        <p:nvSpPr>
          <p:cNvPr id="18" name="Rectangle 17"/>
          <p:cNvSpPr/>
          <p:nvPr/>
        </p:nvSpPr>
        <p:spPr>
          <a:xfrm>
            <a:off x="7516429" y="989111"/>
            <a:ext cx="4279769" cy="461665"/>
          </a:xfrm>
          <a:prstGeom prst="rect">
            <a:avLst/>
          </a:prstGeom>
          <a:solidFill>
            <a:schemeClr val="bg1"/>
          </a:solidFill>
          <a:ln>
            <a:solidFill>
              <a:schemeClr val="tx1"/>
            </a:solidFill>
          </a:ln>
        </p:spPr>
        <p:txBody>
          <a:bodyPr wrap="square">
            <a:spAutoFit/>
          </a:bodyPr>
          <a:lstStyle/>
          <a:p>
            <a:pPr algn="ctr"/>
            <a:r>
              <a:rPr lang="en-US" sz="2400" b="1" i="1" dirty="0" smtClean="0">
                <a:latin typeface="Times New Roman" panose="02020603050405020304" pitchFamily="18" charset="0"/>
                <a:cs typeface="Times New Roman" panose="02020603050405020304" pitchFamily="18" charset="0"/>
              </a:rPr>
              <a:t>Key differences between them</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8" grpId="0" animBg="1"/>
      <p:bldP spid="10" grpId="0" animBg="1"/>
      <p:bldP spid="11" grpId="0" animBg="1"/>
      <p:bldP spid="12" grpId="0" animBg="1"/>
      <p:bldP spid="13" grpId="0" animBg="1"/>
      <p:bldP spid="14" grpId="0" animBg="1"/>
      <p:bldP spid="15"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832427"/>
            <a:ext cx="11387579"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commonplaces these days to say that knowledge is the most critical asset to be managed. Yet not many people - particularly not practitioners - invest very much time in learning about what knowledge really is and how different knowledge management is from information management.</a:t>
            </a:r>
          </a:p>
        </p:txBody>
      </p:sp>
      <p:sp>
        <p:nvSpPr>
          <p:cNvPr id="4" name="Rectangle 3"/>
          <p:cNvSpPr/>
          <p:nvPr/>
        </p:nvSpPr>
        <p:spPr>
          <a:xfrm>
            <a:off x="0" y="3307278"/>
            <a:ext cx="6260026"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 Particularly IM-focused individuals or software vendors tend to treat BVI and KM as the same thing. However, the very act of managing and management science itself can be seen, to a large extent, as the application of human knowledge in an organizational context to achieve desired outcomes. Thus, managing knowledge can be defined very narrowly or broadly depending on a person's specific goals or perspective.</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832427"/>
            <a:ext cx="11387579"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A narrow definition of KM is usually associated with the deployment of information management systems, while broad definitions are usually associated with the softer side of management such as leadership style, organizational culture, rewards and recognition programs, etc. In this article, we will argue that despite the growing focus on information management systems as a key enabler of KM, knowledge management as an emerging discipline depends on the fusion of the contributions of many disciplines, including philosophy, psychology, sociology, management and economics that until recently did not cross paths.</a:t>
            </a:r>
          </a:p>
        </p:txBody>
      </p:sp>
    </p:spTree>
    <p:extLst>
      <p:ext uri="{BB962C8B-B14F-4D97-AF65-F5344CB8AC3E}">
        <p14:creationId xmlns:p14="http://schemas.microsoft.com/office/powerpoint/2010/main" val="220547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067339"/>
            <a:ext cx="1138757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In order to fully understand the differences between IM and KM, it is important to review basic definitions of information and knowledge. There has been no shortage of authors providing their own definitions of these terms. Thus, in this paper, we will not present our own definitions, but rather discuss the management implications of definitions provided by some leading authors. In general, the definitions of information tend to be far more uniform and less complex than the definitions of knowledge.</a:t>
            </a:r>
          </a:p>
        </p:txBody>
      </p:sp>
      <p:sp>
        <p:nvSpPr>
          <p:cNvPr id="4" name="Rectangle 3"/>
          <p:cNvSpPr/>
          <p:nvPr/>
        </p:nvSpPr>
        <p:spPr>
          <a:xfrm>
            <a:off x="56560" y="1002218"/>
            <a:ext cx="6725111" cy="532903"/>
          </a:xfrm>
          <a:prstGeom prst="rect">
            <a:avLst/>
          </a:prstGeom>
          <a:solidFill>
            <a:schemeClr val="accent2">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DEFINING INFORMATION AND KNOWLEDGE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77514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067339"/>
            <a:ext cx="11387579"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Information is usually defined as</a:t>
            </a:r>
            <a:r>
              <a:rPr lang="en-US" sz="2400" dirty="0" smtClean="0">
                <a:solidFill>
                  <a:schemeClr val="bg1"/>
                </a:solidFill>
              </a:rPr>
              <a:t>:</a:t>
            </a:r>
            <a:br>
              <a:rPr lang="en-US" sz="2400" dirty="0" smtClean="0">
                <a:solidFill>
                  <a:schemeClr val="bg1"/>
                </a:solidFill>
              </a:rPr>
            </a:br>
            <a:r>
              <a:rPr lang="en-US" sz="2400" dirty="0">
                <a:solidFill>
                  <a:schemeClr val="bg1"/>
                </a:solidFill>
              </a:rPr>
              <a:t>• "Organized data";</a:t>
            </a:r>
          </a:p>
          <a:p>
            <a:r>
              <a:rPr lang="en-US" sz="2400" dirty="0">
                <a:solidFill>
                  <a:schemeClr val="bg1"/>
                </a:solidFill>
              </a:rPr>
              <a:t>• "Data endowed with relevance and purpose";</a:t>
            </a:r>
          </a:p>
          <a:p>
            <a:r>
              <a:rPr lang="en-US" sz="2400" dirty="0">
                <a:solidFill>
                  <a:schemeClr val="bg1"/>
                </a:solidFill>
              </a:rPr>
              <a:t>• "Interpreted data</a:t>
            </a:r>
            <a:r>
              <a:rPr lang="en-US" sz="2400" dirty="0" smtClean="0">
                <a:solidFill>
                  <a:schemeClr val="bg1"/>
                </a:solidFill>
              </a:rPr>
              <a:t>".</a:t>
            </a:r>
            <a:endParaRPr lang="en-US" sz="2400" dirty="0">
              <a:solidFill>
                <a:schemeClr val="bg1"/>
              </a:solidFill>
            </a:endParaRPr>
          </a:p>
        </p:txBody>
      </p:sp>
      <p:sp>
        <p:nvSpPr>
          <p:cNvPr id="4" name="Rectangle 3"/>
          <p:cNvSpPr/>
          <p:nvPr/>
        </p:nvSpPr>
        <p:spPr>
          <a:xfrm>
            <a:off x="6502" y="735766"/>
            <a:ext cx="6725111" cy="532903"/>
          </a:xfrm>
          <a:prstGeom prst="rect">
            <a:avLst/>
          </a:prstGeom>
          <a:solidFill>
            <a:schemeClr val="accent2">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DEFINING INFORMATION AND KNOWLEDGE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4057965"/>
            <a:ext cx="6881568"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These definitions are similar to many others that point to the fact that information includes human participation in the purposeful organization of raw data.</a:t>
            </a:r>
          </a:p>
        </p:txBody>
      </p:sp>
    </p:spTree>
    <p:extLst>
      <p:ext uri="{BB962C8B-B14F-4D97-AF65-F5344CB8AC3E}">
        <p14:creationId xmlns:p14="http://schemas.microsoft.com/office/powerpoint/2010/main" val="219525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067339"/>
            <a:ext cx="11387579"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Defining knowledge, however, is a much more complex task. One way to tackle this task is to go back to the roots of the Greek word episteme, which means absolute truth. That seems broad enough to include many subsequent definitions. What is absolute truth and how to reach it, however, have been questions plaguing many generations of philosophers since Aristotle and Plato.</a:t>
            </a:r>
          </a:p>
        </p:txBody>
      </p:sp>
      <p:sp>
        <p:nvSpPr>
          <p:cNvPr id="4" name="Rectangle 3"/>
          <p:cNvSpPr/>
          <p:nvPr/>
        </p:nvSpPr>
        <p:spPr>
          <a:xfrm>
            <a:off x="56560" y="1002218"/>
            <a:ext cx="6725111" cy="532903"/>
          </a:xfrm>
          <a:prstGeom prst="rect">
            <a:avLst/>
          </a:prstGeom>
          <a:solidFill>
            <a:schemeClr val="accent2">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DEFINING INFORMATION AND KNOWLEDGE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3511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067339"/>
            <a:ext cx="11387579"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Davenport &amp; </a:t>
            </a:r>
            <a:r>
              <a:rPr lang="en-US" sz="2400" dirty="0" err="1">
                <a:solidFill>
                  <a:schemeClr val="bg1"/>
                </a:solidFill>
              </a:rPr>
              <a:t>Prusak</a:t>
            </a:r>
            <a:r>
              <a:rPr lang="en-US" sz="2400" dirty="0">
                <a:solidFill>
                  <a:schemeClr val="bg1"/>
                </a:solidFill>
              </a:rPr>
              <a:t> (1998) define knowledge as a mix of fluid experiences, values, contextual information and intuition that provides a structure to evaluate and incorporate new experiences and information. It originates and is applied in the minds of individuals. This is similar to </a:t>
            </a:r>
            <a:r>
              <a:rPr lang="en-US" sz="2400" dirty="0" err="1">
                <a:solidFill>
                  <a:schemeClr val="bg1"/>
                </a:solidFill>
              </a:rPr>
              <a:t>Nonaka</a:t>
            </a:r>
            <a:r>
              <a:rPr lang="en-US" sz="2400" dirty="0">
                <a:solidFill>
                  <a:schemeClr val="bg1"/>
                </a:solidFill>
              </a:rPr>
              <a:t> &amp; Takeuchi's definition (</a:t>
            </a:r>
            <a:r>
              <a:rPr lang="en-US" sz="2400" dirty="0" err="1">
                <a:solidFill>
                  <a:schemeClr val="bg1"/>
                </a:solidFill>
              </a:rPr>
              <a:t>Nonaka</a:t>
            </a:r>
            <a:r>
              <a:rPr lang="en-US" sz="2400" dirty="0">
                <a:solidFill>
                  <a:schemeClr val="bg1"/>
                </a:solidFill>
              </a:rPr>
              <a:t> &amp; Takeuchi, 1995): "Knowledge is true and justified belief.</a:t>
            </a:r>
          </a:p>
        </p:txBody>
      </p:sp>
      <p:sp>
        <p:nvSpPr>
          <p:cNvPr id="4" name="Rectangle 3"/>
          <p:cNvSpPr/>
          <p:nvPr/>
        </p:nvSpPr>
        <p:spPr>
          <a:xfrm>
            <a:off x="56560" y="1002218"/>
            <a:ext cx="6725111" cy="532903"/>
          </a:xfrm>
          <a:prstGeom prst="rect">
            <a:avLst/>
          </a:prstGeom>
          <a:solidFill>
            <a:schemeClr val="accent2">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DEFINING INFORMATION AND KNOWLEDGE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2266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067339"/>
            <a:ext cx="11387579"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In general, all authors point to the complexity of knowledge compared to information. The key difference can be summarized by the role played by human beings. In the case of knowledge, as simple as it may seem, individuals play a prominent role as creators, carriers, conveyors and users. In contrast, in the case of information, these same functions can happen "outside" humans and without their direct influence.</a:t>
            </a:r>
          </a:p>
        </p:txBody>
      </p:sp>
      <p:sp>
        <p:nvSpPr>
          <p:cNvPr id="4" name="Rectangle 3"/>
          <p:cNvSpPr/>
          <p:nvPr/>
        </p:nvSpPr>
        <p:spPr>
          <a:xfrm>
            <a:off x="56560" y="1002218"/>
            <a:ext cx="6725111" cy="532903"/>
          </a:xfrm>
          <a:prstGeom prst="rect">
            <a:avLst/>
          </a:prstGeom>
          <a:solidFill>
            <a:schemeClr val="accent2">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DEFINING INFORMATION AND KNOWLEDGE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7653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27703"/>
            <a:ext cx="12295482" cy="461665"/>
          </a:xfrm>
          <a:prstGeom prst="rect">
            <a:avLst/>
          </a:prstGeom>
          <a:solidFill>
            <a:schemeClr val="accent1">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KEY DIFFENCES BETWEEN INFORMATION and KNOWLEDGE MANAGEMENT</a:t>
            </a:r>
          </a:p>
        </p:txBody>
      </p:sp>
    </p:spTree>
    <p:extLst>
      <p:ext uri="{BB962C8B-B14F-4D97-AF65-F5344CB8AC3E}">
        <p14:creationId xmlns:p14="http://schemas.microsoft.com/office/powerpoint/2010/main" val="16077137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387579"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We will analyze the differences between IM and KM according to five different dimensions :</a:t>
            </a:r>
          </a:p>
          <a:p>
            <a:r>
              <a:rPr lang="en-US" sz="2400" dirty="0">
                <a:solidFill>
                  <a:schemeClr val="bg1"/>
                </a:solidFill>
              </a:rPr>
              <a:t>• Interplay Between Information and Knowledge</a:t>
            </a:r>
          </a:p>
          <a:p>
            <a:r>
              <a:rPr lang="en-US" sz="2400" dirty="0">
                <a:solidFill>
                  <a:schemeClr val="bg1"/>
                </a:solidFill>
              </a:rPr>
              <a:t>• IM and KM Projects: different scopes, approaches and measurement systems</a:t>
            </a:r>
          </a:p>
          <a:p>
            <a:r>
              <a:rPr lang="en-US" sz="2400" dirty="0">
                <a:solidFill>
                  <a:schemeClr val="bg1"/>
                </a:solidFill>
              </a:rPr>
              <a:t>• Organizational Learning and KM</a:t>
            </a:r>
          </a:p>
          <a:p>
            <a:r>
              <a:rPr lang="en-US" sz="2400" dirty="0">
                <a:solidFill>
                  <a:schemeClr val="bg1"/>
                </a:solidFill>
              </a:rPr>
              <a:t>• Broad Concepts of KM</a:t>
            </a:r>
          </a:p>
          <a:p>
            <a:r>
              <a:rPr lang="en-US" sz="2400" dirty="0">
                <a:solidFill>
                  <a:schemeClr val="bg1"/>
                </a:solidFill>
              </a:rPr>
              <a:t>• Protecting Intellectual Capital: IM and KM Perspectives</a:t>
            </a:r>
          </a:p>
        </p:txBody>
      </p:sp>
      <p:sp>
        <p:nvSpPr>
          <p:cNvPr id="4" name="Rectangle 3"/>
          <p:cNvSpPr/>
          <p:nvPr/>
        </p:nvSpPr>
        <p:spPr>
          <a:xfrm>
            <a:off x="56560" y="1002218"/>
            <a:ext cx="12295482" cy="461665"/>
          </a:xfrm>
          <a:prstGeom prst="rect">
            <a:avLst/>
          </a:prstGeom>
          <a:solidFill>
            <a:schemeClr val="accent1">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KEY DIFFENCES BETWEEN INFORMATION and KNOWLEDGE MANAGEMENT</a:t>
            </a:r>
          </a:p>
        </p:txBody>
      </p:sp>
    </p:spTree>
    <p:extLst>
      <p:ext uri="{BB962C8B-B14F-4D97-AF65-F5344CB8AC3E}">
        <p14:creationId xmlns:p14="http://schemas.microsoft.com/office/powerpoint/2010/main" val="4230265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387579"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From a management perspective the key difference between information and knowledge is that information is much more easily identified, organized and distributed.</a:t>
            </a:r>
          </a:p>
        </p:txBody>
      </p:sp>
      <p:sp>
        <p:nvSpPr>
          <p:cNvPr id="4" name="Rectangle 3"/>
          <p:cNvSpPr/>
          <p:nvPr/>
        </p:nvSpPr>
        <p:spPr>
          <a:xfrm>
            <a:off x="56560" y="1002218"/>
            <a:ext cx="8452827" cy="523220"/>
          </a:xfrm>
          <a:prstGeom prst="rect">
            <a:avLst/>
          </a:prstGeom>
          <a:solidFill>
            <a:schemeClr val="accent1">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Interplay Between Information and Knowledge</a:t>
            </a:r>
          </a:p>
        </p:txBody>
      </p:sp>
      <p:sp>
        <p:nvSpPr>
          <p:cNvPr id="5" name="Rectangle 4"/>
          <p:cNvSpPr/>
          <p:nvPr/>
        </p:nvSpPr>
        <p:spPr>
          <a:xfrm>
            <a:off x="-1" y="3633760"/>
            <a:ext cx="7362335"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Knowledge, on the other hand, cannot really be managed because it resides in one's mind. Thus, KM is essentially limited to creating the right conditions for individuals to learn (using information and experiencing the world) and apply their knowledge to the benefit of the organization. The application of one's knowledge can, hopefully, thereby be translated into relevant information that is shared and used, new products and actions that create value.</a:t>
            </a:r>
          </a:p>
        </p:txBody>
      </p:sp>
    </p:spTree>
    <p:extLst>
      <p:ext uri="{BB962C8B-B14F-4D97-AF65-F5344CB8AC3E}">
        <p14:creationId xmlns:p14="http://schemas.microsoft.com/office/powerpoint/2010/main" val="218320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387579"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However, when the required knowledge is embodied in one's physical skills (e.g. soccer player) and/or is related to complex knowledge that requires significant experience and analysis of many variables (e.g. family doctor), then the inherent difficult of converting knowledge into information becomes more evident.</a:t>
            </a:r>
          </a:p>
        </p:txBody>
      </p:sp>
      <p:sp>
        <p:nvSpPr>
          <p:cNvPr id="4" name="Rectangle 3"/>
          <p:cNvSpPr/>
          <p:nvPr/>
        </p:nvSpPr>
        <p:spPr>
          <a:xfrm>
            <a:off x="56560" y="1002218"/>
            <a:ext cx="8452827" cy="523220"/>
          </a:xfrm>
          <a:prstGeom prst="rect">
            <a:avLst/>
          </a:prstGeom>
          <a:solidFill>
            <a:schemeClr val="accent1">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Interplay Between Information and Knowledge</a:t>
            </a:r>
          </a:p>
        </p:txBody>
      </p:sp>
      <p:sp>
        <p:nvSpPr>
          <p:cNvPr id="5" name="Rectangle 4"/>
          <p:cNvSpPr/>
          <p:nvPr/>
        </p:nvSpPr>
        <p:spPr>
          <a:xfrm>
            <a:off x="-1" y="3633760"/>
            <a:ext cx="7362335"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 very interesting perspective that clearly distinguishes KM from IM has been offered by Von Krogh, </a:t>
            </a:r>
            <a:r>
              <a:rPr lang="en-US" sz="2000" dirty="0" err="1">
                <a:solidFill>
                  <a:schemeClr val="bg1"/>
                </a:solidFill>
              </a:rPr>
              <a:t>Ichijo</a:t>
            </a:r>
            <a:r>
              <a:rPr lang="en-US" sz="2000" dirty="0">
                <a:solidFill>
                  <a:schemeClr val="bg1"/>
                </a:solidFill>
              </a:rPr>
              <a:t> and </a:t>
            </a:r>
            <a:r>
              <a:rPr lang="en-US" sz="2000" dirty="0" err="1">
                <a:solidFill>
                  <a:schemeClr val="bg1"/>
                </a:solidFill>
              </a:rPr>
              <a:t>Nonaka</a:t>
            </a:r>
            <a:r>
              <a:rPr lang="en-US" sz="2000" dirty="0">
                <a:solidFill>
                  <a:schemeClr val="bg1"/>
                </a:solidFill>
              </a:rPr>
              <a:t> (2000). These authors built upon </a:t>
            </a:r>
            <a:r>
              <a:rPr lang="en-US" sz="2000" dirty="0" err="1">
                <a:solidFill>
                  <a:schemeClr val="bg1"/>
                </a:solidFill>
              </a:rPr>
              <a:t>Nonaka's</a:t>
            </a:r>
            <a:r>
              <a:rPr lang="en-US" sz="2000" dirty="0">
                <a:solidFill>
                  <a:schemeClr val="bg1"/>
                </a:solidFill>
              </a:rPr>
              <a:t> initial work and put forward the idea that it is not possible to manage knowledge.</a:t>
            </a:r>
          </a:p>
        </p:txBody>
      </p:sp>
    </p:spTree>
    <p:extLst>
      <p:ext uri="{BB962C8B-B14F-4D97-AF65-F5344CB8AC3E}">
        <p14:creationId xmlns:p14="http://schemas.microsoft.com/office/powerpoint/2010/main" val="273743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387579"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According to their view, one can only prepare, and hopefully positively affect the knowledge creation process through many managerial actions and decisions. The key for these authors is not the deployment of sophisticated information technology, but the facilitation of conversations locally and increasingly among people in different locations.</a:t>
            </a:r>
          </a:p>
        </p:txBody>
      </p:sp>
      <p:sp>
        <p:nvSpPr>
          <p:cNvPr id="4" name="Rectangle 3"/>
          <p:cNvSpPr/>
          <p:nvPr/>
        </p:nvSpPr>
        <p:spPr>
          <a:xfrm>
            <a:off x="56560" y="1002218"/>
            <a:ext cx="8452827" cy="523220"/>
          </a:xfrm>
          <a:prstGeom prst="rect">
            <a:avLst/>
          </a:prstGeom>
          <a:solidFill>
            <a:schemeClr val="accent1">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Interplay Between Information and Knowledge</a:t>
            </a:r>
          </a:p>
        </p:txBody>
      </p:sp>
      <p:sp>
        <p:nvSpPr>
          <p:cNvPr id="5" name="Rectangle 4"/>
          <p:cNvSpPr/>
          <p:nvPr/>
        </p:nvSpPr>
        <p:spPr>
          <a:xfrm>
            <a:off x="-1" y="3633760"/>
            <a:ext cx="7362335"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Thus, KM is about supporting conversations and supporting a humanistic perspective of work. It is also deeply ingrained in the values of the organization since knowledge in their opinion is also true and justified belief, hi our opinion, the perspective offered by these authors highlights another key difference between IM and KM: IM is usually not concerned with the actual process of knowledge-creation or innovation.</a:t>
            </a:r>
          </a:p>
        </p:txBody>
      </p:sp>
    </p:spTree>
    <p:extLst>
      <p:ext uri="{BB962C8B-B14F-4D97-AF65-F5344CB8AC3E}">
        <p14:creationId xmlns:p14="http://schemas.microsoft.com/office/powerpoint/2010/main" val="265436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387579"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KM systems are necessarily much more human-centric than IM systems or initiatives. Thus, KM practitioners must recognize that increasing the richness and quality of the available information sources and the interpretative capacity of employees is far more desirable than simply increasing the quantity of information available.</a:t>
            </a:r>
          </a:p>
        </p:txBody>
      </p:sp>
      <p:sp>
        <p:nvSpPr>
          <p:cNvPr id="4" name="Rectangle 3"/>
          <p:cNvSpPr/>
          <p:nvPr/>
        </p:nvSpPr>
        <p:spPr>
          <a:xfrm>
            <a:off x="56560" y="1002218"/>
            <a:ext cx="8452827" cy="523220"/>
          </a:xfrm>
          <a:prstGeom prst="rect">
            <a:avLst/>
          </a:prstGeom>
          <a:solidFill>
            <a:schemeClr val="accent1">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Interplay Between Information and Knowledge</a:t>
            </a:r>
          </a:p>
        </p:txBody>
      </p:sp>
      <p:sp>
        <p:nvSpPr>
          <p:cNvPr id="5" name="Rectangle 4"/>
          <p:cNvSpPr/>
          <p:nvPr/>
        </p:nvSpPr>
        <p:spPr>
          <a:xfrm>
            <a:off x="-1" y="3633760"/>
            <a:ext cx="7362335"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Information per se can be meaningless and irrelevant without proper context. Thus, two of the main concerns of KM (and traditionally not of information management) should be (1) the provision of context for and validation of available information and (2) increasing the connections among people (who have knowledge) that would likely not occur without the help of a KM system. </a:t>
            </a:r>
            <a:endParaRPr lang="en-US" sz="2400" dirty="0">
              <a:solidFill>
                <a:schemeClr val="bg1"/>
              </a:solidFill>
            </a:endParaRPr>
          </a:p>
        </p:txBody>
      </p:sp>
    </p:spTree>
    <p:extLst>
      <p:ext uri="{BB962C8B-B14F-4D97-AF65-F5344CB8AC3E}">
        <p14:creationId xmlns:p14="http://schemas.microsoft.com/office/powerpoint/2010/main" val="3223030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1822242"/>
            <a:ext cx="9125146" cy="3785652"/>
          </a:xfrm>
          <a:prstGeom prst="rect">
            <a:avLst/>
          </a:prstGeom>
          <a:solidFill>
            <a:schemeClr val="tx1"/>
          </a:solidFill>
          <a:ln>
            <a:solidFill>
              <a:schemeClr val="bg2"/>
            </a:solidFill>
          </a:ln>
        </p:spPr>
        <p:txBody>
          <a:bodyPr wrap="square">
            <a:spAutoFit/>
          </a:bodyPr>
          <a:lstStyle/>
          <a:p>
            <a:r>
              <a:rPr lang="en-US" sz="2000" dirty="0">
                <a:solidFill>
                  <a:schemeClr val="bg1"/>
                </a:solidFill>
              </a:rPr>
              <a:t>With these goals in mind, context about the main information sources (especially unstructured information) is significantly enriched by including additional details such as:</a:t>
            </a:r>
          </a:p>
          <a:p>
            <a:r>
              <a:rPr lang="en-US" sz="2000" dirty="0">
                <a:solidFill>
                  <a:schemeClr val="bg1"/>
                </a:solidFill>
              </a:rPr>
              <a:t>• Who created the information;</a:t>
            </a:r>
          </a:p>
          <a:p>
            <a:r>
              <a:rPr lang="en-US" sz="2000" dirty="0">
                <a:solidFill>
                  <a:schemeClr val="bg1"/>
                </a:solidFill>
              </a:rPr>
              <a:t>• What is the background of the authors;</a:t>
            </a:r>
          </a:p>
          <a:p>
            <a:r>
              <a:rPr lang="en-US" sz="2000" dirty="0">
                <a:solidFill>
                  <a:schemeClr val="bg1"/>
                </a:solidFill>
              </a:rPr>
              <a:t>• Where and when was it created;</a:t>
            </a:r>
          </a:p>
          <a:p>
            <a:r>
              <a:rPr lang="en-US" sz="2000" dirty="0">
                <a:solidFill>
                  <a:schemeClr val="bg1"/>
                </a:solidFill>
              </a:rPr>
              <a:t>• How long will the information be relevant, valid and accurate;</a:t>
            </a:r>
          </a:p>
          <a:p>
            <a:r>
              <a:rPr lang="en-US" sz="2000" dirty="0">
                <a:solidFill>
                  <a:schemeClr val="bg1"/>
                </a:solidFill>
              </a:rPr>
              <a:t>• Who validated the information;</a:t>
            </a:r>
          </a:p>
          <a:p>
            <a:r>
              <a:rPr lang="en-US" sz="2000" dirty="0">
                <a:solidFill>
                  <a:schemeClr val="bg1"/>
                </a:solidFill>
              </a:rPr>
              <a:t>• Who else might be interested or has similar knowledge;</a:t>
            </a:r>
          </a:p>
          <a:p>
            <a:r>
              <a:rPr lang="en-US" sz="2000" dirty="0">
                <a:solidFill>
                  <a:schemeClr val="bg1"/>
                </a:solidFill>
              </a:rPr>
              <a:t>• Where was it applied or proved to be useful;</a:t>
            </a:r>
          </a:p>
          <a:p>
            <a:r>
              <a:rPr lang="en-US" sz="2000" dirty="0">
                <a:solidFill>
                  <a:schemeClr val="bg1"/>
                </a:solidFill>
              </a:rPr>
              <a:t>• What other sources of information are closely related;</a:t>
            </a:r>
          </a:p>
          <a:p>
            <a:r>
              <a:rPr lang="en-US" sz="2000" dirty="0">
                <a:solidFill>
                  <a:schemeClr val="bg1"/>
                </a:solidFill>
              </a:rPr>
              <a:t>• How to test some of the concepts (e.g. through templates and simulation).</a:t>
            </a:r>
          </a:p>
        </p:txBody>
      </p:sp>
      <p:sp>
        <p:nvSpPr>
          <p:cNvPr id="4" name="Rectangle 3"/>
          <p:cNvSpPr/>
          <p:nvPr/>
        </p:nvSpPr>
        <p:spPr>
          <a:xfrm>
            <a:off x="56560" y="1002218"/>
            <a:ext cx="8452827" cy="523220"/>
          </a:xfrm>
          <a:prstGeom prst="rect">
            <a:avLst/>
          </a:prstGeom>
          <a:solidFill>
            <a:schemeClr val="accent1">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Interplay Between Information and Knowledge</a:t>
            </a:r>
          </a:p>
        </p:txBody>
      </p:sp>
    </p:spTree>
    <p:extLst>
      <p:ext uri="{BB962C8B-B14F-4D97-AF65-F5344CB8AC3E}">
        <p14:creationId xmlns:p14="http://schemas.microsoft.com/office/powerpoint/2010/main" val="327787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694" y="2321971"/>
            <a:ext cx="11880175" cy="461665"/>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IM and KM Projects: different scopes, approaches and measurement systems</a:t>
            </a:r>
            <a:endParaRPr lang="en-US" sz="2400" dirty="0"/>
          </a:p>
        </p:txBody>
      </p:sp>
    </p:spTree>
    <p:extLst>
      <p:ext uri="{BB962C8B-B14F-4D97-AF65-F5344CB8AC3E}">
        <p14:creationId xmlns:p14="http://schemas.microsoft.com/office/powerpoint/2010/main" val="2552985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1822242"/>
            <a:ext cx="9125146"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KM is more closely associated with the "act of managing" than IM. In this sense, KM is never-ending. It is defined by the identification of people's expertise and the interplay of people with people (tacit knowledge-sharing) and people with information systems (two-way road of knowledge capture, reuse and recreation). Given that they are highly dependent on people's previous knowledge, motivation and willingness to create, act, share and/or codify their own individual knowledge, KM processes are far more complex than IM projects.</a:t>
            </a:r>
          </a:p>
        </p:txBody>
      </p:sp>
      <p:sp>
        <p:nvSpPr>
          <p:cNvPr id="4" name="Rectangle 3"/>
          <p:cNvSpPr/>
          <p:nvPr/>
        </p:nvSpPr>
        <p:spPr>
          <a:xfrm>
            <a:off x="56560" y="1002218"/>
            <a:ext cx="11880175" cy="461665"/>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IM and KM Projects: different scopes, approaches and measurement systems</a:t>
            </a:r>
            <a:endParaRPr lang="en-US" sz="2400" dirty="0"/>
          </a:p>
        </p:txBody>
      </p:sp>
    </p:spTree>
    <p:extLst>
      <p:ext uri="{BB962C8B-B14F-4D97-AF65-F5344CB8AC3E}">
        <p14:creationId xmlns:p14="http://schemas.microsoft.com/office/powerpoint/2010/main" val="3476176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095347"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However, KM is increasingly dependent on the support of a solid IT infrastructure. This dependence is particularly evident in large and geographically dispersed organizations where significant numbers of knowledge-workers need to collaborate with peers who are not in the same location and are constantly creating, applying and storing information for further reuse by people whom they may never meet personally.</a:t>
            </a:r>
          </a:p>
        </p:txBody>
      </p:sp>
      <p:sp>
        <p:nvSpPr>
          <p:cNvPr id="4" name="Rectangle 3"/>
          <p:cNvSpPr/>
          <p:nvPr/>
        </p:nvSpPr>
        <p:spPr>
          <a:xfrm>
            <a:off x="56560" y="1002218"/>
            <a:ext cx="11880175" cy="461665"/>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IM and KM Projects: different scopes, approaches and measurement systems</a:t>
            </a:r>
            <a:endParaRPr lang="en-US" sz="2400" dirty="0"/>
          </a:p>
        </p:txBody>
      </p:sp>
      <p:sp>
        <p:nvSpPr>
          <p:cNvPr id="5" name="Rectangle 4"/>
          <p:cNvSpPr/>
          <p:nvPr/>
        </p:nvSpPr>
        <p:spPr>
          <a:xfrm>
            <a:off x="0" y="3995678"/>
            <a:ext cx="6815580"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our opinion that KM projects need to be a lot more value-driven than traditional IT/IM projects. Whereas the success of IT/IM projects is often judged based on technical achievements (besides cost and timeline considerations), the success of KM projects has less to do with technical achievements and more to do with changes in behavior or actions derived from connections or learning opportunities that the projects facilitated.</a:t>
            </a:r>
          </a:p>
        </p:txBody>
      </p:sp>
    </p:spTree>
    <p:extLst>
      <p:ext uri="{BB962C8B-B14F-4D97-AF65-F5344CB8AC3E}">
        <p14:creationId xmlns:p14="http://schemas.microsoft.com/office/powerpoint/2010/main" val="164400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095347"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In general, therefore, IM solutions should be considered as distinct from KM projects, but also key enablers of greater levels of collaboration and knowledge sharing.</a:t>
            </a:r>
            <a:endParaRPr lang="en-US" sz="2400" dirty="0">
              <a:solidFill>
                <a:schemeClr val="bg1"/>
              </a:solidFill>
            </a:endParaRPr>
          </a:p>
        </p:txBody>
      </p:sp>
      <p:sp>
        <p:nvSpPr>
          <p:cNvPr id="4" name="Rectangle 3"/>
          <p:cNvSpPr/>
          <p:nvPr/>
        </p:nvSpPr>
        <p:spPr>
          <a:xfrm>
            <a:off x="56560" y="1002218"/>
            <a:ext cx="11880175" cy="461665"/>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IM and KM Projects: different scopes, approaches and measurement systems</a:t>
            </a:r>
            <a:endParaRPr lang="en-US" sz="2400" dirty="0"/>
          </a:p>
        </p:txBody>
      </p:sp>
      <p:sp>
        <p:nvSpPr>
          <p:cNvPr id="5" name="Rectangle 4"/>
          <p:cNvSpPr/>
          <p:nvPr/>
        </p:nvSpPr>
        <p:spPr>
          <a:xfrm>
            <a:off x="0" y="3995678"/>
            <a:ext cx="681558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Without a clear understanding of how knowledge is created or utilized by human beings, and how certain design solutions impact the knowledge creation process, companies implementing KM initiatives may fall again prey to the same traps that scuttled of the most disastrous IT-laden initiatives of the nineties: the re engineering fad. </a:t>
            </a:r>
            <a:endParaRPr lang="en-US" sz="2400" dirty="0">
              <a:solidFill>
                <a:schemeClr val="bg1"/>
              </a:solidFill>
            </a:endParaRPr>
          </a:p>
        </p:txBody>
      </p:sp>
    </p:spTree>
    <p:extLst>
      <p:ext uri="{BB962C8B-B14F-4D97-AF65-F5344CB8AC3E}">
        <p14:creationId xmlns:p14="http://schemas.microsoft.com/office/powerpoint/2010/main" val="163128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095347" cy="461665"/>
          </a:xfrm>
          <a:prstGeom prst="rect">
            <a:avLst/>
          </a:prstGeom>
          <a:solidFill>
            <a:schemeClr val="tx1"/>
          </a:solidFill>
          <a:ln>
            <a:solidFill>
              <a:schemeClr val="bg2"/>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These traps included :</a:t>
            </a:r>
            <a:endParaRPr lang="en-US" sz="3200" b="1" dirty="0">
              <a:solidFill>
                <a:schemeClr val="bg1"/>
              </a:solidFill>
              <a:effectLst>
                <a:outerShdw blurRad="38100" dist="38100" dir="2700000" algn="tl">
                  <a:srgbClr val="000000">
                    <a:alpha val="43137"/>
                  </a:srgbClr>
                </a:outerShdw>
              </a:effectLst>
            </a:endParaRPr>
          </a:p>
        </p:txBody>
      </p:sp>
      <p:sp>
        <p:nvSpPr>
          <p:cNvPr id="4" name="Rectangle 3"/>
          <p:cNvSpPr/>
          <p:nvPr/>
        </p:nvSpPr>
        <p:spPr>
          <a:xfrm>
            <a:off x="56560" y="1002218"/>
            <a:ext cx="11880175" cy="461665"/>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IM and KM Projects: different scopes, approaches and measurement systems</a:t>
            </a:r>
            <a:endParaRPr lang="en-US" sz="2400" dirty="0"/>
          </a:p>
        </p:txBody>
      </p:sp>
      <p:sp>
        <p:nvSpPr>
          <p:cNvPr id="5" name="Rectangle 4"/>
          <p:cNvSpPr/>
          <p:nvPr/>
        </p:nvSpPr>
        <p:spPr>
          <a:xfrm>
            <a:off x="0" y="2723059"/>
            <a:ext cx="681558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 Not considering the issues of past organizational learning in the form of the (tacit) knowledge of employees and future organizational learning in terms of the need for the company to be continually learning and adapting itself;</a:t>
            </a:r>
          </a:p>
        </p:txBody>
      </p:sp>
      <p:sp>
        <p:nvSpPr>
          <p:cNvPr id="6" name="Rectangle 5"/>
          <p:cNvSpPr/>
          <p:nvPr/>
        </p:nvSpPr>
        <p:spPr>
          <a:xfrm>
            <a:off x="0" y="4911649"/>
            <a:ext cx="681558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 Developing technology-intensive business process redesign solutions without understanding how knowledge and judgment are related to such business processes and the willingness, or readiness, of organizations to change;</a:t>
            </a:r>
          </a:p>
        </p:txBody>
      </p:sp>
    </p:spTree>
    <p:extLst>
      <p:ext uri="{BB962C8B-B14F-4D97-AF65-F5344CB8AC3E}">
        <p14:creationId xmlns:p14="http://schemas.microsoft.com/office/powerpoint/2010/main" val="178201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22242"/>
            <a:ext cx="11095347" cy="461665"/>
          </a:xfrm>
          <a:prstGeom prst="rect">
            <a:avLst/>
          </a:prstGeom>
          <a:solidFill>
            <a:schemeClr val="tx1"/>
          </a:solidFill>
          <a:ln>
            <a:solidFill>
              <a:schemeClr val="bg2"/>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These traps included :</a:t>
            </a:r>
            <a:endParaRPr lang="en-US" sz="3200" b="1" dirty="0">
              <a:solidFill>
                <a:schemeClr val="bg1"/>
              </a:solidFill>
              <a:effectLst>
                <a:outerShdw blurRad="38100" dist="38100" dir="2700000" algn="tl">
                  <a:srgbClr val="000000">
                    <a:alpha val="43137"/>
                  </a:srgbClr>
                </a:outerShdw>
              </a:effectLst>
            </a:endParaRPr>
          </a:p>
        </p:txBody>
      </p:sp>
      <p:sp>
        <p:nvSpPr>
          <p:cNvPr id="4" name="Rectangle 3"/>
          <p:cNvSpPr/>
          <p:nvPr/>
        </p:nvSpPr>
        <p:spPr>
          <a:xfrm>
            <a:off x="56560" y="1002218"/>
            <a:ext cx="11880175" cy="461665"/>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IM and KM Projects: different scopes, approaches and measurement systems</a:t>
            </a:r>
            <a:endParaRPr lang="en-US" sz="2400" dirty="0"/>
          </a:p>
        </p:txBody>
      </p:sp>
      <p:sp>
        <p:nvSpPr>
          <p:cNvPr id="5" name="Rectangle 4"/>
          <p:cNvSpPr/>
          <p:nvPr/>
        </p:nvSpPr>
        <p:spPr>
          <a:xfrm>
            <a:off x="0" y="2723059"/>
            <a:ext cx="681558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 Impeding lateral links and peer exchanges due to a single-minded focus on achieving longitudinal and cross-functional links and efficiency gains; and</a:t>
            </a:r>
          </a:p>
        </p:txBody>
      </p:sp>
      <p:sp>
        <p:nvSpPr>
          <p:cNvPr id="6" name="Rectangle 5"/>
          <p:cNvSpPr/>
          <p:nvPr/>
        </p:nvSpPr>
        <p:spPr>
          <a:xfrm>
            <a:off x="0" y="4638272"/>
            <a:ext cx="681558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 Failing to consider the practical needs of employees, focusing instead on meeting process requirements. In John </a:t>
            </a:r>
            <a:r>
              <a:rPr lang="en-US" sz="2000" dirty="0" err="1">
                <a:solidFill>
                  <a:schemeClr val="bg1"/>
                </a:solidFill>
              </a:rPr>
              <a:t>Seely</a:t>
            </a:r>
            <a:r>
              <a:rPr lang="en-US" sz="2000" dirty="0">
                <a:solidFill>
                  <a:schemeClr val="bg1"/>
                </a:solidFill>
              </a:rPr>
              <a:t> Brown's and Paul </a:t>
            </a:r>
            <a:r>
              <a:rPr lang="en-US" sz="2000" dirty="0" err="1">
                <a:solidFill>
                  <a:schemeClr val="bg1"/>
                </a:solidFill>
              </a:rPr>
              <a:t>Duguid's</a:t>
            </a:r>
            <a:r>
              <a:rPr lang="en-US" sz="2000" dirty="0">
                <a:solidFill>
                  <a:schemeClr val="bg1"/>
                </a:solidFill>
              </a:rPr>
              <a:t> words, the reengineering movement failed to understand that: "It is the practice of the people who work in [an] organization that brings process to life, and, indeed, life to process".</a:t>
            </a:r>
          </a:p>
        </p:txBody>
      </p:sp>
    </p:spTree>
    <p:extLst>
      <p:ext uri="{BB962C8B-B14F-4D97-AF65-F5344CB8AC3E}">
        <p14:creationId xmlns:p14="http://schemas.microsoft.com/office/powerpoint/2010/main" val="2678404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690267"/>
            <a:ext cx="8220173"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Finally, one of the most telling differences between DVI and KM projects is related to the measurement of results of such initiatives. EVI follows a long tradition of information technology projects that tend to associate results (or Return on Investment, ROI) with very quantitative results and some intangible results (the so-called "nice to have"). In many cases showing positive ROIs in very short timeframes (in studies often "sponsored" by software companies). KM projects, on the other hand, require a very different approach because they rely more heavily on the willingness of individuals to modify their behavior and share, codify and use information and their own personal knowledge to the benefit of the organization.</a:t>
            </a:r>
          </a:p>
        </p:txBody>
      </p:sp>
      <p:sp>
        <p:nvSpPr>
          <p:cNvPr id="4" name="Rectangle 3"/>
          <p:cNvSpPr/>
          <p:nvPr/>
        </p:nvSpPr>
        <p:spPr>
          <a:xfrm>
            <a:off x="56560" y="1002218"/>
            <a:ext cx="11880175" cy="461665"/>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400" b="1" dirty="0"/>
              <a:t>IM and KM Projects: different scopes, approaches and measurement systems</a:t>
            </a:r>
            <a:endParaRPr lang="en-US" sz="2400" dirty="0"/>
          </a:p>
        </p:txBody>
      </p:sp>
    </p:spTree>
    <p:extLst>
      <p:ext uri="{BB962C8B-B14F-4D97-AF65-F5344CB8AC3E}">
        <p14:creationId xmlns:p14="http://schemas.microsoft.com/office/powerpoint/2010/main" val="399518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91991" y="1775216"/>
            <a:ext cx="6061531"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Organizational Learning and KM</a:t>
            </a:r>
          </a:p>
        </p:txBody>
      </p:sp>
    </p:spTree>
    <p:extLst>
      <p:ext uri="{BB962C8B-B14F-4D97-AF65-F5344CB8AC3E}">
        <p14:creationId xmlns:p14="http://schemas.microsoft.com/office/powerpoint/2010/main" val="32719469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690267"/>
            <a:ext cx="822017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The difference between knowledge and learning: Knowledge - encompasses what we know and what we can do - indicates a state and, therefore, potential for action and decision. Learning, on the other hand, refers to any change in a given knowledge state.</a:t>
            </a:r>
          </a:p>
        </p:txBody>
      </p:sp>
      <p:sp>
        <p:nvSpPr>
          <p:cNvPr id="4" name="Rectangle 3"/>
          <p:cNvSpPr/>
          <p:nvPr/>
        </p:nvSpPr>
        <p:spPr>
          <a:xfrm>
            <a:off x="56560" y="1002218"/>
            <a:ext cx="6061531"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Organizational Learning and KM</a:t>
            </a:r>
          </a:p>
        </p:txBody>
      </p:sp>
      <p:sp>
        <p:nvSpPr>
          <p:cNvPr id="5" name="Rectangle 4"/>
          <p:cNvSpPr/>
          <p:nvPr/>
        </p:nvSpPr>
        <p:spPr>
          <a:xfrm>
            <a:off x="0" y="3944844"/>
            <a:ext cx="822017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Thus, knowledge can be seen as a "stock" and learning as the "flow" of knowledge. This distinction, although apparently trivial, is of utmost importance for the design of KM initiatives. The competitiveness of an organization depends both on its current stock of knowledge and on the flow of individual and organizational knowledge.</a:t>
            </a:r>
          </a:p>
        </p:txBody>
      </p:sp>
    </p:spTree>
    <p:extLst>
      <p:ext uri="{BB962C8B-B14F-4D97-AF65-F5344CB8AC3E}">
        <p14:creationId xmlns:p14="http://schemas.microsoft.com/office/powerpoint/2010/main" val="3747859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982498"/>
            <a:ext cx="822017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Whether an organization should put more emphasis on the "stock" or "flow" of knowledge depends, to a large extent to the type of industry, nature of work and value proposition. </a:t>
            </a:r>
          </a:p>
        </p:txBody>
      </p:sp>
      <p:sp>
        <p:nvSpPr>
          <p:cNvPr id="4" name="Rectangle 3"/>
          <p:cNvSpPr/>
          <p:nvPr/>
        </p:nvSpPr>
        <p:spPr>
          <a:xfrm>
            <a:off x="56560" y="1002218"/>
            <a:ext cx="6061531"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Organizational Learning and KM</a:t>
            </a:r>
          </a:p>
        </p:txBody>
      </p:sp>
      <p:sp>
        <p:nvSpPr>
          <p:cNvPr id="5" name="Rectangle 4"/>
          <p:cNvSpPr/>
          <p:nvPr/>
        </p:nvSpPr>
        <p:spPr>
          <a:xfrm>
            <a:off x="0" y="3944844"/>
            <a:ext cx="8220173"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In markets that are more stable and where work tends to be more repetitive, KM's primary goal should be to effective reuse existing knowledge that has been translated into detailed information. Where the competition is essentially </a:t>
            </a:r>
            <a:r>
              <a:rPr lang="en-US" sz="2000" dirty="0" err="1">
                <a:solidFill>
                  <a:schemeClr val="bg1"/>
                </a:solidFill>
              </a:rPr>
              <a:t>innovationdriven</a:t>
            </a:r>
            <a:r>
              <a:rPr lang="en-US" sz="2000" dirty="0">
                <a:solidFill>
                  <a:schemeClr val="bg1"/>
                </a:solidFill>
              </a:rPr>
              <a:t> and work tends to be more varied, learning and focus on the flow of knowledge will deliver better results. These two opposing KM models are, of course, just two extreme poles of a continuum. Reality often lies somewhere between these two poles.</a:t>
            </a:r>
          </a:p>
        </p:txBody>
      </p:sp>
    </p:spTree>
    <p:extLst>
      <p:ext uri="{BB962C8B-B14F-4D97-AF65-F5344CB8AC3E}">
        <p14:creationId xmlns:p14="http://schemas.microsoft.com/office/powerpoint/2010/main" val="4032912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79768" y="1803497"/>
            <a:ext cx="4130490"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Broad Concepts of KM</a:t>
            </a:r>
          </a:p>
        </p:txBody>
      </p:sp>
    </p:spTree>
    <p:extLst>
      <p:ext uri="{BB962C8B-B14F-4D97-AF65-F5344CB8AC3E}">
        <p14:creationId xmlns:p14="http://schemas.microsoft.com/office/powerpoint/2010/main" val="14946713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944791"/>
            <a:ext cx="12192000" cy="369332"/>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These concepts suggest that the following themes are recurrent:</a:t>
            </a:r>
          </a:p>
        </p:txBody>
      </p:sp>
      <p:sp>
        <p:nvSpPr>
          <p:cNvPr id="4" name="Rectangle 3"/>
          <p:cNvSpPr/>
          <p:nvPr/>
        </p:nvSpPr>
        <p:spPr>
          <a:xfrm>
            <a:off x="56560" y="1002218"/>
            <a:ext cx="4130490"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Broad Concepts of KM</a:t>
            </a:r>
          </a:p>
        </p:txBody>
      </p:sp>
      <p:sp>
        <p:nvSpPr>
          <p:cNvPr id="5" name="Rectangle 4"/>
          <p:cNvSpPr/>
          <p:nvPr/>
        </p:nvSpPr>
        <p:spPr>
          <a:xfrm>
            <a:off x="0" y="2733476"/>
            <a:ext cx="822017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 Time: knowledge is not seen as a store, but as a dynamic process that can be better understood in terms of processes occurring in a frame of time;</a:t>
            </a:r>
          </a:p>
        </p:txBody>
      </p:sp>
      <p:sp>
        <p:nvSpPr>
          <p:cNvPr id="6" name="Rectangle 5"/>
          <p:cNvSpPr/>
          <p:nvPr/>
        </p:nvSpPr>
        <p:spPr>
          <a:xfrm>
            <a:off x="-1" y="4450726"/>
            <a:ext cx="822017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 Types, Forms, Embodiments: knowledge has many classifications that are usually consequential in nature; Social Space: most authors recognize that the individual is the only holder of knowledge, but that knowledge only becomes relevant in a social space or in an action.</a:t>
            </a:r>
          </a:p>
        </p:txBody>
      </p:sp>
    </p:spTree>
    <p:extLst>
      <p:ext uri="{BB962C8B-B14F-4D97-AF65-F5344CB8AC3E}">
        <p14:creationId xmlns:p14="http://schemas.microsoft.com/office/powerpoint/2010/main" val="1029932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944791"/>
            <a:ext cx="12192000" cy="369332"/>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These concepts suggest that the following themes are recurrent:</a:t>
            </a:r>
          </a:p>
        </p:txBody>
      </p:sp>
      <p:sp>
        <p:nvSpPr>
          <p:cNvPr id="4" name="Rectangle 3"/>
          <p:cNvSpPr/>
          <p:nvPr/>
        </p:nvSpPr>
        <p:spPr>
          <a:xfrm>
            <a:off x="56560" y="1002218"/>
            <a:ext cx="4130490"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Broad Concepts of KM</a:t>
            </a:r>
          </a:p>
        </p:txBody>
      </p:sp>
      <p:sp>
        <p:nvSpPr>
          <p:cNvPr id="5" name="Rectangle 4"/>
          <p:cNvSpPr/>
          <p:nvPr/>
        </p:nvSpPr>
        <p:spPr>
          <a:xfrm>
            <a:off x="0" y="2733476"/>
            <a:ext cx="8220173"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 Context: most authors agree that nothing has any meaning outside a context;</a:t>
            </a:r>
          </a:p>
        </p:txBody>
      </p:sp>
      <p:sp>
        <p:nvSpPr>
          <p:cNvPr id="6" name="Rectangle 5"/>
          <p:cNvSpPr/>
          <p:nvPr/>
        </p:nvSpPr>
        <p:spPr>
          <a:xfrm>
            <a:off x="-1" y="4450726"/>
            <a:ext cx="822017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 Transformations and Dynamics: this has much to do with the more practical, abundant and prescriptive nature of KM definitions and includes concepts and practices such as: socialization, externalization, combination, internalizations, </a:t>
            </a:r>
            <a:r>
              <a:rPr lang="en-US" sz="2000" dirty="0" err="1">
                <a:solidFill>
                  <a:schemeClr val="bg1"/>
                </a:solidFill>
              </a:rPr>
              <a:t>inventorising</a:t>
            </a:r>
            <a:r>
              <a:rPr lang="en-US" sz="2000" dirty="0">
                <a:solidFill>
                  <a:schemeClr val="bg1"/>
                </a:solidFill>
              </a:rPr>
              <a:t>, auditing, experiencing, articulation, reflection, codification, dialogue and reflection.</a:t>
            </a:r>
          </a:p>
        </p:txBody>
      </p:sp>
    </p:spTree>
    <p:extLst>
      <p:ext uri="{BB962C8B-B14F-4D97-AF65-F5344CB8AC3E}">
        <p14:creationId xmlns:p14="http://schemas.microsoft.com/office/powerpoint/2010/main" val="959535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944791"/>
            <a:ext cx="12192000" cy="369332"/>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These concepts suggest that the following themes are recurrent:</a:t>
            </a:r>
          </a:p>
        </p:txBody>
      </p:sp>
      <p:sp>
        <p:nvSpPr>
          <p:cNvPr id="4" name="Rectangle 3"/>
          <p:cNvSpPr/>
          <p:nvPr/>
        </p:nvSpPr>
        <p:spPr>
          <a:xfrm>
            <a:off x="56560" y="1002218"/>
            <a:ext cx="4130490"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Broad Concepts of KM</a:t>
            </a:r>
          </a:p>
        </p:txBody>
      </p:sp>
      <p:sp>
        <p:nvSpPr>
          <p:cNvPr id="5" name="Rectangle 4"/>
          <p:cNvSpPr/>
          <p:nvPr/>
        </p:nvSpPr>
        <p:spPr>
          <a:xfrm>
            <a:off x="0" y="2733476"/>
            <a:ext cx="822017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 Carriers and Media: this theme refers to the infrastructure of transformative and dynamics processes and highlights the methods and the "how" of KM;</a:t>
            </a:r>
          </a:p>
        </p:txBody>
      </p:sp>
      <p:sp>
        <p:nvSpPr>
          <p:cNvPr id="6" name="Rectangle 5"/>
          <p:cNvSpPr/>
          <p:nvPr/>
        </p:nvSpPr>
        <p:spPr>
          <a:xfrm>
            <a:off x="-1" y="4450726"/>
            <a:ext cx="8220173"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 Knowledge Culture: many authors also emphasize the learning aspects and impact of different cultures.</a:t>
            </a:r>
          </a:p>
        </p:txBody>
      </p:sp>
    </p:spTree>
    <p:extLst>
      <p:ext uri="{BB962C8B-B14F-4D97-AF65-F5344CB8AC3E}">
        <p14:creationId xmlns:p14="http://schemas.microsoft.com/office/powerpoint/2010/main" val="695168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4130490"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Broad Concepts of KM</a:t>
            </a:r>
          </a:p>
        </p:txBody>
      </p:sp>
      <p:sp>
        <p:nvSpPr>
          <p:cNvPr id="5" name="Rectangle 4"/>
          <p:cNvSpPr/>
          <p:nvPr/>
        </p:nvSpPr>
        <p:spPr>
          <a:xfrm>
            <a:off x="0" y="2057656"/>
            <a:ext cx="822017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 broad KM perspective should also be closely linked with an organization's corporate/business strategy. Only knowledge that supports unique value propositions and core competencies is really worth pursuing and protecting. Not only that, But This brings us to suggest that KM necessarily involves two intertwined levels of action: strategic and tactical.</a:t>
            </a:r>
          </a:p>
        </p:txBody>
      </p:sp>
      <p:sp>
        <p:nvSpPr>
          <p:cNvPr id="6" name="Rectangle 5"/>
          <p:cNvSpPr/>
          <p:nvPr/>
        </p:nvSpPr>
        <p:spPr>
          <a:xfrm>
            <a:off x="-1" y="4450726"/>
            <a:ext cx="822017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In organizations where KM is well structured, the actions in these two levels should be coherent and aimed at bringing coordination to the tasks of identifying, creating, organizing, sharing, disseminating and using the sources of knowledge available for the organization. The strategic level is a more analytical level of action that should have a top-management perspective. </a:t>
            </a:r>
          </a:p>
        </p:txBody>
      </p:sp>
    </p:spTree>
    <p:extLst>
      <p:ext uri="{BB962C8B-B14F-4D97-AF65-F5344CB8AC3E}">
        <p14:creationId xmlns:p14="http://schemas.microsoft.com/office/powerpoint/2010/main" val="374223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4130490"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Broad Concepts of KM</a:t>
            </a:r>
          </a:p>
        </p:txBody>
      </p:sp>
      <p:sp>
        <p:nvSpPr>
          <p:cNvPr id="5" name="Rectangle 4"/>
          <p:cNvSpPr/>
          <p:nvPr/>
        </p:nvSpPr>
        <p:spPr>
          <a:xfrm>
            <a:off x="0" y="2057656"/>
            <a:ext cx="8220173"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It should be focused on determining what types of knowledge will provide a competitive edge and how the organization will acquire, develop or maintain such knowledge advantages. Once the key decisions and strategies are formulated, companies can engage in tactical actions such as the implementation of organizational processes, HR policies and IT infrastructures that will support the chosen strategic directions</a:t>
            </a:r>
          </a:p>
        </p:txBody>
      </p:sp>
    </p:spTree>
    <p:extLst>
      <p:ext uri="{BB962C8B-B14F-4D97-AF65-F5344CB8AC3E}">
        <p14:creationId xmlns:p14="http://schemas.microsoft.com/office/powerpoint/2010/main" val="226585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680" y="1907191"/>
            <a:ext cx="10203242"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Protecting Intellectual Capital: IM and KM Perspectives.</a:t>
            </a:r>
          </a:p>
        </p:txBody>
      </p:sp>
    </p:spTree>
    <p:extLst>
      <p:ext uri="{BB962C8B-B14F-4D97-AF65-F5344CB8AC3E}">
        <p14:creationId xmlns:p14="http://schemas.microsoft.com/office/powerpoint/2010/main" val="31246891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10203242"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Protecting Intellectual Capital: IM and KM Perspectives.</a:t>
            </a:r>
          </a:p>
        </p:txBody>
      </p:sp>
      <p:sp>
        <p:nvSpPr>
          <p:cNvPr id="5" name="Rectangle 4"/>
          <p:cNvSpPr/>
          <p:nvPr/>
        </p:nvSpPr>
        <p:spPr>
          <a:xfrm>
            <a:off x="0" y="2057656"/>
            <a:ext cx="822017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There are also very important differences be tween information and knowledge management when it comes to strategies for protecting of valuable intellectual capital.</a:t>
            </a:r>
          </a:p>
        </p:txBody>
      </p:sp>
      <p:sp>
        <p:nvSpPr>
          <p:cNvPr id="6" name="Rectangle 5"/>
          <p:cNvSpPr/>
          <p:nvPr/>
        </p:nvSpPr>
        <p:spPr>
          <a:xfrm>
            <a:off x="-1" y="3784332"/>
            <a:ext cx="822017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An EVI perspective will lead organizations to put too much emphasis on "front-door security", badges, firewalls, permission and access levels, etc. Although in many cases these measures can be of utmost importance, in many other circumstances, truly important knowledge resides within people's heads and an active and systematic protection strategy of this type knowledge should be put in place.</a:t>
            </a:r>
          </a:p>
        </p:txBody>
      </p:sp>
    </p:spTree>
    <p:extLst>
      <p:ext uri="{BB962C8B-B14F-4D97-AF65-F5344CB8AC3E}">
        <p14:creationId xmlns:p14="http://schemas.microsoft.com/office/powerpoint/2010/main" val="85252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10203242"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Protecting Intellectual Capital: IM and KM Perspectives.</a:t>
            </a:r>
          </a:p>
        </p:txBody>
      </p:sp>
      <p:sp>
        <p:nvSpPr>
          <p:cNvPr id="5" name="Rectangle 4"/>
          <p:cNvSpPr/>
          <p:nvPr/>
        </p:nvSpPr>
        <p:spPr>
          <a:xfrm>
            <a:off x="0" y="2057656"/>
            <a:ext cx="12192000" cy="369332"/>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In practical terms, there are only two types of strategies to protect this type of knowledge: </a:t>
            </a:r>
          </a:p>
        </p:txBody>
      </p:sp>
      <p:sp>
        <p:nvSpPr>
          <p:cNvPr id="6" name="Rectangle 5"/>
          <p:cNvSpPr/>
          <p:nvPr/>
        </p:nvSpPr>
        <p:spPr>
          <a:xfrm>
            <a:off x="-1" y="3784332"/>
            <a:ext cx="8220173" cy="369332"/>
          </a:xfrm>
          <a:prstGeom prst="rect">
            <a:avLst/>
          </a:prstGeom>
          <a:solidFill>
            <a:schemeClr val="tx1"/>
          </a:solidFill>
          <a:ln>
            <a:solidFill>
              <a:schemeClr val="bg2"/>
            </a:solidFill>
          </a:ln>
        </p:spPr>
        <p:txBody>
          <a:bodyPr wrap="square">
            <a:spAutoFit/>
          </a:bodyPr>
          <a:lstStyle/>
          <a:p>
            <a:r>
              <a:rPr lang="en-US" dirty="0">
                <a:solidFill>
                  <a:schemeClr val="bg1"/>
                </a:solidFill>
              </a:rPr>
              <a:t>Retention policies and the circulation of knowledge. </a:t>
            </a:r>
          </a:p>
        </p:txBody>
      </p:sp>
      <p:sp>
        <p:nvSpPr>
          <p:cNvPr id="7" name="Rectangle 6"/>
          <p:cNvSpPr/>
          <p:nvPr/>
        </p:nvSpPr>
        <p:spPr>
          <a:xfrm>
            <a:off x="3971827" y="2759151"/>
            <a:ext cx="8220173" cy="400110"/>
          </a:xfrm>
          <a:prstGeom prst="rect">
            <a:avLst/>
          </a:prstGeom>
          <a:solidFill>
            <a:schemeClr val="tx1"/>
          </a:solidFill>
          <a:ln>
            <a:solidFill>
              <a:schemeClr val="bg2"/>
            </a:solidFill>
          </a:ln>
        </p:spPr>
        <p:txBody>
          <a:bodyPr wrap="square">
            <a:spAutoFit/>
          </a:bodyPr>
          <a:lstStyle/>
          <a:p>
            <a:r>
              <a:rPr lang="en-US" sz="2000" dirty="0">
                <a:solidFill>
                  <a:schemeClr val="bg1"/>
                </a:solidFill>
              </a:rPr>
              <a:t>Retention policies are more clearly understood. </a:t>
            </a:r>
          </a:p>
        </p:txBody>
      </p:sp>
      <p:cxnSp>
        <p:nvCxnSpPr>
          <p:cNvPr id="8" name="Straight Arrow Connector 7"/>
          <p:cNvCxnSpPr/>
          <p:nvPr/>
        </p:nvCxnSpPr>
        <p:spPr>
          <a:xfrm flipH="1">
            <a:off x="2441542" y="2426988"/>
            <a:ext cx="2092751" cy="128717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534293" y="2426988"/>
            <a:ext cx="623888" cy="2619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3041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10203242"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a:t>Protecting Intellectual Capital: IM and KM Perspectives.</a:t>
            </a:r>
          </a:p>
        </p:txBody>
      </p:sp>
      <p:sp>
        <p:nvSpPr>
          <p:cNvPr id="5" name="Rectangle 4"/>
          <p:cNvSpPr/>
          <p:nvPr/>
        </p:nvSpPr>
        <p:spPr>
          <a:xfrm>
            <a:off x="0" y="2057656"/>
            <a:ext cx="8220173"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Circulation of knowledge strategy relates to actively developing mentoring (helping juniors learn from more senior people that hold strategic knowledge) and fostering teamwork &amp; communities of practice (making sure a number of people develop knowledge collectively, therefore, reducing the potential of losing knowledge suddenly by the departure of a particular individual).</a:t>
            </a:r>
          </a:p>
        </p:txBody>
      </p:sp>
    </p:spTree>
    <p:extLst>
      <p:ext uri="{BB962C8B-B14F-4D97-AF65-F5344CB8AC3E}">
        <p14:creationId xmlns:p14="http://schemas.microsoft.com/office/powerpoint/2010/main" val="293045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43719" y="1482985"/>
            <a:ext cx="2746265"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smtClean="0"/>
              <a:t>CONCLUSION</a:t>
            </a:r>
            <a:endParaRPr lang="en-US" sz="2800" b="1" dirty="0"/>
          </a:p>
        </p:txBody>
      </p:sp>
    </p:spTree>
    <p:extLst>
      <p:ext uri="{BB962C8B-B14F-4D97-AF65-F5344CB8AC3E}">
        <p14:creationId xmlns:p14="http://schemas.microsoft.com/office/powerpoint/2010/main" val="76319589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2746265"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smtClean="0"/>
              <a:t>CONCLUSION</a:t>
            </a:r>
            <a:endParaRPr lang="en-US" sz="2800" b="1" dirty="0"/>
          </a:p>
        </p:txBody>
      </p:sp>
      <p:sp>
        <p:nvSpPr>
          <p:cNvPr id="5" name="Rectangle 4"/>
          <p:cNvSpPr/>
          <p:nvPr/>
        </p:nvSpPr>
        <p:spPr>
          <a:xfrm>
            <a:off x="0" y="2057656"/>
            <a:ext cx="8220173"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Knowledge as an asset or resource, unlike information or data, is not easily understood, classified, shared and measured. It is invisible, intangible and difficult to imitate.</a:t>
            </a:r>
          </a:p>
        </p:txBody>
      </p:sp>
      <p:sp>
        <p:nvSpPr>
          <p:cNvPr id="6" name="Rectangle 5"/>
          <p:cNvSpPr/>
          <p:nvPr/>
        </p:nvSpPr>
        <p:spPr>
          <a:xfrm>
            <a:off x="0" y="4430142"/>
            <a:ext cx="8220173"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Expanding the knowledge base within an organization is not the same as expanding its information base. Nonetheless, there is a great deal of confusion among information management and knowledge management.</a:t>
            </a:r>
          </a:p>
        </p:txBody>
      </p:sp>
    </p:spTree>
    <p:extLst>
      <p:ext uri="{BB962C8B-B14F-4D97-AF65-F5344CB8AC3E}">
        <p14:creationId xmlns:p14="http://schemas.microsoft.com/office/powerpoint/2010/main" val="1379119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2746265"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smtClean="0"/>
              <a:t>CONCLUSION</a:t>
            </a:r>
            <a:endParaRPr lang="en-US" sz="2800" b="1" dirty="0"/>
          </a:p>
        </p:txBody>
      </p:sp>
      <p:sp>
        <p:nvSpPr>
          <p:cNvPr id="5" name="Rectangle 4"/>
          <p:cNvSpPr/>
          <p:nvPr/>
        </p:nvSpPr>
        <p:spPr>
          <a:xfrm>
            <a:off x="0" y="2057656"/>
            <a:ext cx="12192000" cy="646331"/>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If IM and KM are so different in terms of scope, depth and variables involved, why are the terms often misused?</a:t>
            </a:r>
          </a:p>
        </p:txBody>
      </p:sp>
      <p:sp>
        <p:nvSpPr>
          <p:cNvPr id="6" name="Rectangle 5"/>
          <p:cNvSpPr/>
          <p:nvPr/>
        </p:nvSpPr>
        <p:spPr>
          <a:xfrm>
            <a:off x="0" y="3610010"/>
            <a:ext cx="7305773"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The software sector should is partially to blame for this confusion. Indeed, the influence of the software industry on the adoption of many new management practices and techniques has not been studied enough. The confusion between IM and KM is, in our opinion, just one of the latest symptoms of a much deeper trend: how the software industry is helping to shape management practice, language and theory.</a:t>
            </a:r>
          </a:p>
        </p:txBody>
      </p:sp>
    </p:spTree>
    <p:extLst>
      <p:ext uri="{BB962C8B-B14F-4D97-AF65-F5344CB8AC3E}">
        <p14:creationId xmlns:p14="http://schemas.microsoft.com/office/powerpoint/2010/main" val="3192848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2746265"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smtClean="0"/>
              <a:t>CONCLUSION</a:t>
            </a:r>
            <a:endParaRPr lang="en-US" sz="2800" b="1" dirty="0"/>
          </a:p>
        </p:txBody>
      </p:sp>
      <p:sp>
        <p:nvSpPr>
          <p:cNvPr id="5" name="Rectangle 4"/>
          <p:cNvSpPr/>
          <p:nvPr/>
        </p:nvSpPr>
        <p:spPr>
          <a:xfrm>
            <a:off x="0" y="2057656"/>
            <a:ext cx="12192000" cy="646331"/>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If IM and KM are so different in terms of scope, depth and variables involved, why are the terms often misused?</a:t>
            </a:r>
          </a:p>
        </p:txBody>
      </p:sp>
      <p:sp>
        <p:nvSpPr>
          <p:cNvPr id="6" name="Rectangle 5"/>
          <p:cNvSpPr/>
          <p:nvPr/>
        </p:nvSpPr>
        <p:spPr>
          <a:xfrm>
            <a:off x="0" y="3610010"/>
            <a:ext cx="730577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 last few years, much of the "buzz" in management practice - reengineering, ERP, CRM, PRM, permission marketing, collaborative commerce, </a:t>
            </a:r>
            <a:r>
              <a:rPr lang="en-US" sz="2000" dirty="0" err="1">
                <a:solidFill>
                  <a:schemeClr val="bg1"/>
                </a:solidFill>
              </a:rPr>
              <a:t>etc</a:t>
            </a:r>
            <a:r>
              <a:rPr lang="en-US" sz="2000" dirty="0">
                <a:solidFill>
                  <a:schemeClr val="bg1"/>
                </a:solidFill>
              </a:rPr>
              <a:t> - has originated in the software industry in the last few years. The pace of these developments has been frantic and Academia is having a hard time keeping up with and understanding the real implications of each one of these new "waves". Developing a deep understanding of each one of these many "management waves" is certainly very important. </a:t>
            </a:r>
          </a:p>
        </p:txBody>
      </p:sp>
    </p:spTree>
    <p:extLst>
      <p:ext uri="{BB962C8B-B14F-4D97-AF65-F5344CB8AC3E}">
        <p14:creationId xmlns:p14="http://schemas.microsoft.com/office/powerpoint/2010/main" val="1110333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2746265"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smtClean="0"/>
              <a:t>CONCLUSION</a:t>
            </a:r>
            <a:endParaRPr lang="en-US" sz="2800" b="1" dirty="0"/>
          </a:p>
        </p:txBody>
      </p:sp>
      <p:sp>
        <p:nvSpPr>
          <p:cNvPr id="5" name="Rectangle 4"/>
          <p:cNvSpPr/>
          <p:nvPr/>
        </p:nvSpPr>
        <p:spPr>
          <a:xfrm>
            <a:off x="0" y="2057656"/>
            <a:ext cx="12192000" cy="646331"/>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If IM and KM are so different in terms of scope, depth and variables involved, why are the terms often misused?</a:t>
            </a:r>
          </a:p>
        </p:txBody>
      </p:sp>
      <p:sp>
        <p:nvSpPr>
          <p:cNvPr id="6" name="Rectangle 5"/>
          <p:cNvSpPr/>
          <p:nvPr/>
        </p:nvSpPr>
        <p:spPr>
          <a:xfrm>
            <a:off x="0" y="3610010"/>
            <a:ext cx="730577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However, it seems to us that Academia should put much more effort into understanding the general process of how these "waves" are developed, evolve and become a common fixture of management practice.</a:t>
            </a:r>
          </a:p>
        </p:txBody>
      </p:sp>
    </p:spTree>
    <p:extLst>
      <p:ext uri="{BB962C8B-B14F-4D97-AF65-F5344CB8AC3E}">
        <p14:creationId xmlns:p14="http://schemas.microsoft.com/office/powerpoint/2010/main" val="4208090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2746265"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smtClean="0"/>
              <a:t>CONCLUSION</a:t>
            </a:r>
            <a:endParaRPr lang="en-US" sz="2800" b="1" dirty="0"/>
          </a:p>
        </p:txBody>
      </p:sp>
      <p:sp>
        <p:nvSpPr>
          <p:cNvPr id="5" name="Rectangle 4"/>
          <p:cNvSpPr/>
          <p:nvPr/>
        </p:nvSpPr>
        <p:spPr>
          <a:xfrm>
            <a:off x="0" y="2057656"/>
            <a:ext cx="12192000" cy="646331"/>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If IM and KM are so different in terms of scope, depth and variables involved, why are the terms often misused?</a:t>
            </a:r>
          </a:p>
        </p:txBody>
      </p:sp>
      <p:sp>
        <p:nvSpPr>
          <p:cNvPr id="6" name="Rectangle 5"/>
          <p:cNvSpPr/>
          <p:nvPr/>
        </p:nvSpPr>
        <p:spPr>
          <a:xfrm>
            <a:off x="0" y="3610010"/>
            <a:ext cx="7305773"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Finally, we must highlight that supporting the knowledge creation and dissemination process is certainly not a new concept. This has been a major concern for management theory and humankind in general for a very long time. However, after spending much of this article comparing IM and KM, it is important to remember that KM practice has been deeply influenced by recent improvement in our ability to process information and to communicate through many new devices and technologies in synchronous and asynchronous modes. </a:t>
            </a:r>
            <a:endParaRPr lang="en-US" sz="2400" dirty="0">
              <a:solidFill>
                <a:schemeClr val="bg1"/>
              </a:solidFill>
            </a:endParaRPr>
          </a:p>
        </p:txBody>
      </p:sp>
    </p:spTree>
    <p:extLst>
      <p:ext uri="{BB962C8B-B14F-4D97-AF65-F5344CB8AC3E}">
        <p14:creationId xmlns:p14="http://schemas.microsoft.com/office/powerpoint/2010/main" val="429074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6560" y="1002218"/>
            <a:ext cx="2746265" cy="523220"/>
          </a:xfrm>
          <a:prstGeom prst="rect">
            <a:avLst/>
          </a:prstGeom>
          <a:solidFill>
            <a:schemeClr val="accent4">
              <a:lumMod val="75000"/>
            </a:schemeClr>
          </a:solidFill>
          <a:ln>
            <a:solidFill>
              <a:schemeClr val="bg1"/>
            </a:solidFill>
          </a:ln>
          <a:effectLst>
            <a:outerShdw blurRad="50800" dist="38100" dir="8100000" algn="tr" rotWithShape="0">
              <a:prstClr val="black">
                <a:alpha val="40000"/>
              </a:prstClr>
            </a:outerShdw>
            <a:reflection blurRad="6350" stA="50000" endA="300" endPos="90000" dist="50800" dir="5400000" sy="-100000" algn="bl" rotWithShape="0"/>
          </a:effectLst>
        </p:spPr>
        <p:txBody>
          <a:bodyPr wrap="none">
            <a:spAutoFit/>
          </a:bodyPr>
          <a:lstStyle/>
          <a:p>
            <a:r>
              <a:rPr lang="en-US" sz="2800" b="1" dirty="0" smtClean="0"/>
              <a:t>CONCLUSION</a:t>
            </a:r>
            <a:endParaRPr lang="en-US" sz="2800" b="1" dirty="0"/>
          </a:p>
        </p:txBody>
      </p:sp>
      <p:sp>
        <p:nvSpPr>
          <p:cNvPr id="5" name="Rectangle 4"/>
          <p:cNvSpPr/>
          <p:nvPr/>
        </p:nvSpPr>
        <p:spPr>
          <a:xfrm>
            <a:off x="0" y="2057656"/>
            <a:ext cx="12192000" cy="646331"/>
          </a:xfrm>
          <a:prstGeom prst="rect">
            <a:avLst/>
          </a:prstGeom>
          <a:solidFill>
            <a:schemeClr val="tx1"/>
          </a:solidFill>
          <a:ln>
            <a:solidFill>
              <a:schemeClr val="bg2"/>
            </a:solidFill>
          </a:ln>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If IM and KM are so different in terms of scope, depth and variables involved, why are the terms often misused?</a:t>
            </a:r>
          </a:p>
        </p:txBody>
      </p:sp>
      <p:sp>
        <p:nvSpPr>
          <p:cNvPr id="6" name="Rectangle 5"/>
          <p:cNvSpPr/>
          <p:nvPr/>
        </p:nvSpPr>
        <p:spPr>
          <a:xfrm>
            <a:off x="0" y="3610010"/>
            <a:ext cx="730577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The challenge, then, is to develop a coherent, aligned, comprehensive, systemic and systematic approach to KM that takes into consideration the constant interplay among organization strategy, values, human capital and information technology infrastructure.</a:t>
            </a:r>
          </a:p>
        </p:txBody>
      </p:sp>
    </p:spTree>
    <p:extLst>
      <p:ext uri="{BB962C8B-B14F-4D97-AF65-F5344CB8AC3E}">
        <p14:creationId xmlns:p14="http://schemas.microsoft.com/office/powerpoint/2010/main" val="105069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3322</TotalTime>
  <Words>3483</Words>
  <Application>Microsoft Office PowerPoint</Application>
  <PresentationFormat>Widescreen</PresentationFormat>
  <Paragraphs>163</Paragraphs>
  <Slides>45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42</cp:revision>
  <dcterms:created xsi:type="dcterms:W3CDTF">2022-09-25T19:21:25Z</dcterms:created>
  <dcterms:modified xsi:type="dcterms:W3CDTF">2023-06-09T11:54:37Z</dcterms:modified>
</cp:coreProperties>
</file>