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480" r:id="rId5"/>
    <p:sldId id="303" r:id="rId6"/>
    <p:sldId id="510" r:id="rId7"/>
    <p:sldId id="599" r:id="rId8"/>
    <p:sldId id="276" r:id="rId9"/>
    <p:sldId id="511" r:id="rId10"/>
    <p:sldId id="600" r:id="rId11"/>
    <p:sldId id="601" r:id="rId12"/>
    <p:sldId id="604" r:id="rId13"/>
    <p:sldId id="602" r:id="rId14"/>
    <p:sldId id="603" r:id="rId15"/>
    <p:sldId id="605" r:id="rId16"/>
    <p:sldId id="545" r:id="rId17"/>
    <p:sldId id="546" r:id="rId18"/>
    <p:sldId id="548" r:id="rId19"/>
    <p:sldId id="606" r:id="rId20"/>
    <p:sldId id="607" r:id="rId21"/>
    <p:sldId id="608" r:id="rId22"/>
    <p:sldId id="609" r:id="rId23"/>
    <p:sldId id="610" r:id="rId24"/>
    <p:sldId id="611" r:id="rId25"/>
    <p:sldId id="612" r:id="rId26"/>
    <p:sldId id="613" r:id="rId27"/>
    <p:sldId id="561" r:id="rId28"/>
    <p:sldId id="585" r:id="rId29"/>
    <p:sldId id="614" r:id="rId30"/>
    <p:sldId id="615" r:id="rId31"/>
    <p:sldId id="616" r:id="rId32"/>
    <p:sldId id="617" r:id="rId33"/>
    <p:sldId id="618" r:id="rId34"/>
    <p:sldId id="619" r:id="rId35"/>
    <p:sldId id="620" r:id="rId36"/>
    <p:sldId id="622" r:id="rId37"/>
    <p:sldId id="621" r:id="rId38"/>
    <p:sldId id="568" r:id="rId39"/>
    <p:sldId id="569" r:id="rId40"/>
    <p:sldId id="623" r:id="rId41"/>
    <p:sldId id="624" r:id="rId42"/>
    <p:sldId id="625" r:id="rId43"/>
    <p:sldId id="626" r:id="rId44"/>
    <p:sldId id="627" r:id="rId45"/>
    <p:sldId id="628" r:id="rId46"/>
    <p:sldId id="629" r:id="rId47"/>
    <p:sldId id="630" r:id="rId48"/>
    <p:sldId id="631" r:id="rId49"/>
    <p:sldId id="632" r:id="rId50"/>
    <p:sldId id="633" r:id="rId51"/>
    <p:sldId id="634" r:id="rId52"/>
    <p:sldId id="635" r:id="rId53"/>
    <p:sldId id="636" r:id="rId54"/>
    <p:sldId id="637" r:id="rId55"/>
    <p:sldId id="638" r:id="rId56"/>
    <p:sldId id="639" r:id="rId57"/>
    <p:sldId id="640" r:id="rId58"/>
    <p:sldId id="641" r:id="rId59"/>
    <p:sldId id="642" r:id="rId60"/>
    <p:sldId id="598"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00"/>
            <p14:sldId id="601"/>
            <p14:sldId id="604"/>
            <p14:sldId id="602"/>
            <p14:sldId id="603"/>
            <p14:sldId id="605"/>
            <p14:sldId id="545"/>
            <p14:sldId id="546"/>
            <p14:sldId id="548"/>
            <p14:sldId id="606"/>
            <p14:sldId id="607"/>
            <p14:sldId id="608"/>
            <p14:sldId id="609"/>
            <p14:sldId id="610"/>
            <p14:sldId id="611"/>
            <p14:sldId id="612"/>
            <p14:sldId id="613"/>
            <p14:sldId id="561"/>
            <p14:sldId id="585"/>
            <p14:sldId id="614"/>
            <p14:sldId id="615"/>
            <p14:sldId id="616"/>
            <p14:sldId id="617"/>
            <p14:sldId id="618"/>
            <p14:sldId id="619"/>
            <p14:sldId id="620"/>
            <p14:sldId id="622"/>
            <p14:sldId id="621"/>
            <p14:sldId id="568"/>
            <p14:sldId id="569"/>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38" d="100"/>
          <a:sy n="38" d="100"/>
        </p:scale>
        <p:origin x="20" y="4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06238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137700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047142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93081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120068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30134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444465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74835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733776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651752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633141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264500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2531047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85020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375197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632637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152401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539641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230189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502824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198879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631577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695266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684229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609521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280126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150774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596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96222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7846703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1042834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162098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72930216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6163978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783547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7538744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52737021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98716158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6284476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28125115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62455771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7656235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8176853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48278370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47017661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28.jpeg"/></Relationships>
</file>

<file path=ppt/slides/_rels/slide5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6.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الثانية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مقدمة في إدارة الأزمات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3051476"/>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الأولى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الأولى السابقة فهم الأساسيات والمفاهيم الرئيسية لإدارة الأزمات، بدءًا من تعريفها، وتطورها، مرورًا بدورها ووظائفها في المؤسسات المختلفة، وصولًا إلى أهمية إدارة العلاقات العامة الفعّالة.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الثانية في موضوع التخطيط والاستعداد للأزمات، بدءًا من تحديد المخاطر المحتملة، ووضع خطط طوارئ، وتدريب الموظفين، وضمان وجود الموارد اللازمة للتعامل مع الأزمات.</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19" y="4120849"/>
            <a:ext cx="11301705" cy="227995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والاستعداد للأزمات</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611785"/>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تقييم المخاطر واستراتيجيات التخفيف</a:t>
            </a:r>
          </a:p>
          <a:p>
            <a:pPr algn="r" rtl="1"/>
            <a:endParaRPr lang="ar-EG" sz="2000" b="1" dirty="0">
              <a:latin typeface="Alexandria" charset="0"/>
              <a:cs typeface="Alexandria" charset="0"/>
            </a:endParaRP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324319"/>
            <a:ext cx="7949247"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وضع خطط إدارة الأزمات</a:t>
            </a:r>
          </a:p>
          <a:p>
            <a:pPr algn="r" rtl="1"/>
            <a:endParaRPr lang="ar-EG" sz="2000" b="1" dirty="0">
              <a:latin typeface="Alexandria" charset="0"/>
              <a:cs typeface="Alexandria" charset="0"/>
            </a:endParaRPr>
          </a:p>
        </p:txBody>
      </p:sp>
      <p:sp>
        <p:nvSpPr>
          <p:cNvPr id="13" name="TextBox 12">
            <a:extLst>
              <a:ext uri="{FF2B5EF4-FFF2-40B4-BE49-F238E27FC236}">
                <a16:creationId xmlns:a16="http://schemas.microsoft.com/office/drawing/2014/main" id="{FA25FE17-7784-105D-96ED-F3D4C5AD7599}"/>
              </a:ext>
            </a:extLst>
          </p:cNvPr>
          <p:cNvSpPr txBox="1"/>
          <p:nvPr/>
        </p:nvSpPr>
        <p:spPr>
          <a:xfrm>
            <a:off x="1133108" y="4155549"/>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التدريب وتمارين المحاكاة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5057045"/>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دراسة حالة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1431753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تقييم المخاطر واستراتيجيات التخفيف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65712"/>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والاستعداد للأزمات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3357" y="1448963"/>
            <a:ext cx="11477467" cy="272831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التخطيط والاستعداد للأزمات عملية حيوية لضمان قدرة الأفراد والمؤسسات على التعامل مع الأزمات بفعالية وتقليل تأثيرها السلبي.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يهدف التخطيط المسبق إلى وضع استراتيجيات وخطط لضمان استجابة منظمة وسريعة للأزمات؛ مما يقلل من تأثيرها السلبي على المؤسسة.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يتضمن الاستعداد للأزمات تحديد المخاطر المحتملة، ووضع خطط طوارئ، وتدريب الموظفين، وضمان وجود الموارد اللازمة للتعامل مع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In Tough Times, Content is King. Here's How to Create an SEO Content ...">
            <a:extLst>
              <a:ext uri="{FF2B5EF4-FFF2-40B4-BE49-F238E27FC236}">
                <a16:creationId xmlns:a16="http://schemas.microsoft.com/office/drawing/2014/main" id="{3F9BDAC0-1803-C3F5-70EC-4D92C39F0F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357" y="4068566"/>
            <a:ext cx="11477467" cy="262417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16120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تقييم المخاطر واستراتيجيات التخفيف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270760" y="1799303"/>
            <a:ext cx="9610065" cy="198964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تقييم المخاطر واستراتيجيات التخفيف هما عمليتان مهمتان لضمان استعداد المؤسسات والأفراد للتعامل مع الأزمات بفعالية.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يهدف تقييم المخاطر وتحديد وتحليل المخاطر المحتملة.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بينما تهدف استراتيجيات التخفيف إلى تقليل احتمال حدوث هذه المخاطر أو تقليل تأثيرها إذا حدثت.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8" name="Picture 10" descr="13,300+ Risk Management Stock Photos, Pictures &amp; Royalty-Free Images ...">
            <a:extLst>
              <a:ext uri="{FF2B5EF4-FFF2-40B4-BE49-F238E27FC236}">
                <a16:creationId xmlns:a16="http://schemas.microsoft.com/office/drawing/2014/main" id="{D267FAB0-4656-757C-D496-8179A173EB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175" y="3965386"/>
            <a:ext cx="11569650" cy="232724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8551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16120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تقييم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65133" y="1799303"/>
            <a:ext cx="8315692" cy="4129079"/>
          </a:xfrm>
          <a:prstGeom prst="rect">
            <a:avLst/>
          </a:prstGeom>
          <a:noFill/>
        </p:spPr>
        <p:txBody>
          <a:bodyPr wrap="square" rtlCol="0">
            <a:spAutoFit/>
          </a:bodyPr>
          <a:lstStyle/>
          <a:p>
            <a:pPr lvl="0" algn="just" rtl="1">
              <a:lnSpc>
                <a:spcPct val="107000"/>
              </a:lnSpc>
              <a:spcAft>
                <a:spcPts val="1800"/>
              </a:spcAft>
            </a:pPr>
            <a:r>
              <a:rPr lang="ar-EG" b="1" kern="0" dirty="0">
                <a:effectLst/>
                <a:latin typeface="Calibri" panose="020F0502020204030204" pitchFamily="34" charset="0"/>
                <a:ea typeface="Times New Roman" panose="02020603050405020304" pitchFamily="18" charset="0"/>
                <a:cs typeface="Alexandria" pitchFamily="2" charset="-78"/>
              </a:rPr>
              <a:t>1. </a:t>
            </a:r>
            <a:r>
              <a:rPr lang="ar-SA" b="1" kern="0" dirty="0">
                <a:effectLst/>
                <a:latin typeface="Calibri" panose="020F0502020204030204" pitchFamily="34" charset="0"/>
                <a:ea typeface="Times New Roman" panose="02020603050405020304" pitchFamily="18" charset="0"/>
                <a:cs typeface="Alexandria" pitchFamily="2" charset="-78"/>
              </a:rPr>
              <a:t>تحديد المخاطر</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جمع المعلومات</a:t>
            </a:r>
            <a:r>
              <a:rPr lang="ar-EG" sz="1600" b="1" kern="0" dirty="0">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جمع البيانات والمعلومات المتعلقة بالبيئة الداخلية والخارجية للمؤسسة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1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العوامل المحيطة</a:t>
            </a:r>
            <a:r>
              <a:rPr lang="ar-EG" sz="1600" b="1" kern="0" dirty="0">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تحليل العوامل السياسية والاقتصادية والاجتماعية والتكنولوجية التي قد تؤثر على المؤسسة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1800"/>
              </a:spcAft>
            </a:pPr>
            <a:r>
              <a:rPr lang="ar-EG" b="1" kern="0" dirty="0">
                <a:latin typeface="Calibri" panose="020F0502020204030204" pitchFamily="34" charset="0"/>
                <a:cs typeface="Alexandria" pitchFamily="2" charset="-78"/>
              </a:rPr>
              <a:t>2. </a:t>
            </a:r>
            <a:r>
              <a:rPr lang="ar-SA" b="1" kern="0" dirty="0">
                <a:latin typeface="Calibri" panose="020F0502020204030204" pitchFamily="34" charset="0"/>
                <a:cs typeface="Alexandria" pitchFamily="2" charset="-78"/>
              </a:rPr>
              <a:t>تحليل المخاطر</a:t>
            </a:r>
            <a:endParaRPr lang="en-GB" b="1" kern="0" dirty="0">
              <a:latin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تقدير الاحتمالية</a:t>
            </a:r>
            <a:r>
              <a:rPr lang="ar-EG" sz="1600" b="1" kern="0" dirty="0">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تقدير احتمالية حدوث كل خطر محتمل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تقدير التأثير</a:t>
            </a:r>
            <a:r>
              <a:rPr lang="ar-EG" sz="1600" b="1" kern="0" dirty="0">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تقدير التأثير المحتمل لكل خطر على المؤسسة (مثل التأثير المالي، التشغيلي، السمعة)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2" descr="Which Is Not an Example of a Risk Management Strategy?">
            <a:extLst>
              <a:ext uri="{FF2B5EF4-FFF2-40B4-BE49-F238E27FC236}">
                <a16:creationId xmlns:a16="http://schemas.microsoft.com/office/drawing/2014/main" id="{A5D1A470-F5CE-B9B5-659A-7135D2A1D8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944715"/>
            <a:ext cx="3565134" cy="418025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227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79930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تقييم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73502" y="2563277"/>
            <a:ext cx="7407323" cy="2497479"/>
          </a:xfrm>
          <a:prstGeom prst="rect">
            <a:avLst/>
          </a:prstGeom>
          <a:noFill/>
        </p:spPr>
        <p:txBody>
          <a:bodyPr wrap="square" rtlCol="0">
            <a:spAutoFit/>
          </a:bodyPr>
          <a:lstStyle/>
          <a:p>
            <a:pPr lvl="0" algn="just" rtl="1">
              <a:lnSpc>
                <a:spcPct val="150000"/>
              </a:lnSpc>
              <a:spcBef>
                <a:spcPts val="1200"/>
              </a:spcBef>
              <a:spcAft>
                <a:spcPts val="1800"/>
              </a:spcAft>
            </a:pPr>
            <a:r>
              <a:rPr lang="ar-EG" b="1" kern="0" dirty="0">
                <a:effectLst/>
                <a:latin typeface="Alexandria" pitchFamily="2" charset="-78"/>
                <a:ea typeface="Times New Roman" panose="02020603050405020304" pitchFamily="18" charset="0"/>
                <a:cs typeface="Alexandria" pitchFamily="2" charset="-78"/>
              </a:rPr>
              <a:t>3. </a:t>
            </a:r>
            <a:r>
              <a:rPr lang="ar-SA" b="1" kern="0" dirty="0">
                <a:effectLst/>
                <a:latin typeface="Alexandria" pitchFamily="2" charset="-78"/>
                <a:ea typeface="Times New Roman" panose="02020603050405020304" pitchFamily="18" charset="0"/>
                <a:cs typeface="Alexandria" pitchFamily="2" charset="-78"/>
              </a:rPr>
              <a:t>تقييم المخاطر</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تحديد الأولويات</a:t>
            </a:r>
            <a:r>
              <a:rPr lang="ar-EG" sz="1600" b="1" kern="0" dirty="0">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الأولويات بناءً على الاحتمالية والتأثير. يمكن استخدام مصفوفة المخاطر (مصفوفة الاحتمالية/التأثير) لتصنيف المخاطر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التهديدات</a:t>
            </a:r>
            <a:r>
              <a:rPr lang="ar-EG" sz="1600" b="1" kern="0" dirty="0">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التهديدات الرئيسية التي تتطلب إجراءات 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2" descr="Which Is Not an Example of a Risk Management Strategy?">
            <a:extLst>
              <a:ext uri="{FF2B5EF4-FFF2-40B4-BE49-F238E27FC236}">
                <a16:creationId xmlns:a16="http://schemas.microsoft.com/office/drawing/2014/main" id="{A5D1A470-F5CE-B9B5-659A-7135D2A1D8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37232"/>
            <a:ext cx="4181583" cy="418025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586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16120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استراتيجيات التخفيف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65133" y="1799303"/>
            <a:ext cx="8315692" cy="4025654"/>
          </a:xfrm>
          <a:prstGeom prst="rect">
            <a:avLst/>
          </a:prstGeom>
          <a:noFill/>
        </p:spPr>
        <p:txBody>
          <a:bodyPr wrap="square" rtlCol="0">
            <a:spAutoFit/>
          </a:bodyPr>
          <a:lstStyle/>
          <a:p>
            <a:pPr marL="342900" lvl="0" indent="-342900" algn="just" rtl="1">
              <a:lnSpc>
                <a:spcPct val="107000"/>
              </a:lnSpc>
              <a:spcAft>
                <a:spcPts val="1800"/>
              </a:spcAft>
              <a:buAutoNum type="arabicPeriod"/>
            </a:pPr>
            <a:r>
              <a:rPr lang="ar-SA" b="1" kern="0" dirty="0">
                <a:effectLst/>
                <a:latin typeface="Calibri" panose="020F0502020204030204" pitchFamily="34" charset="0"/>
                <a:ea typeface="Times New Roman" panose="02020603050405020304" pitchFamily="18" charset="0"/>
                <a:cs typeface="Alexandria" pitchFamily="2" charset="-78"/>
              </a:rPr>
              <a:t>تجنب المخاطر</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تغيير الخطط</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تجنب الأنشطة أو العمليات التي قد تؤدي إلى حدوث المخاطر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تحسين العمليات</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تحسين العمليات والأنظمة لتقليل احتمالية وقوع الأخطار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pPr>
            <a:r>
              <a:rPr lang="ar-EG" b="1" kern="0" dirty="0">
                <a:effectLst/>
                <a:latin typeface="Calibri" panose="020F0502020204030204" pitchFamily="34" charset="0"/>
                <a:ea typeface="Times New Roman" panose="02020603050405020304" pitchFamily="18" charset="0"/>
                <a:cs typeface="Alexandria" pitchFamily="2" charset="-78"/>
              </a:rPr>
              <a:t>2. </a:t>
            </a:r>
            <a:r>
              <a:rPr lang="ar-SA" b="1" kern="0" dirty="0">
                <a:effectLst/>
                <a:latin typeface="Calibri" panose="020F0502020204030204" pitchFamily="34" charset="0"/>
                <a:ea typeface="Times New Roman" panose="02020603050405020304" pitchFamily="18" charset="0"/>
                <a:cs typeface="Alexandria" pitchFamily="2" charset="-78"/>
              </a:rPr>
              <a:t>تقليل المخاطر</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إجراءات التحكم</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تطبيق إجراءات وسياسات للحد من احتمالية حدوث المخاطر أو تقليل تأثيرها (مثل الصيانة الدورية، التدريب المستمر)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التكنولوجيا</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التكنولوجيا لرصد المخاطر ومنعها (مثل أنظمة الإنذار المبكر، برامج الأمان السيبراني)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pPr>
            <a:r>
              <a:rPr lang="ar-EG" b="1" kern="0" dirty="0">
                <a:effectLst/>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نقل المخاطر</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التأمين</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شراء التأمين لتغطية الخسائر المحتملة الناتجة عن المخاطر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العقود والشراكات</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نقل بعض المخاطر إلى أطراف ثالثة من خلال العقود والشراكات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2" descr="Which Is Not an Example of a Risk Management Strategy?">
            <a:extLst>
              <a:ext uri="{FF2B5EF4-FFF2-40B4-BE49-F238E27FC236}">
                <a16:creationId xmlns:a16="http://schemas.microsoft.com/office/drawing/2014/main" id="{A5D1A470-F5CE-B9B5-659A-7135D2A1D8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944715"/>
            <a:ext cx="3565134" cy="418025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9216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42693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استراتيجيات التخفيف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65133" y="2210073"/>
            <a:ext cx="8315692" cy="3141373"/>
          </a:xfrm>
          <a:prstGeom prst="rect">
            <a:avLst/>
          </a:prstGeom>
          <a:noFill/>
        </p:spPr>
        <p:txBody>
          <a:bodyPr wrap="square" rtlCol="0">
            <a:spAutoFit/>
          </a:bodyPr>
          <a:lstStyle/>
          <a:p>
            <a:pPr lvl="0" algn="just" rtl="1">
              <a:lnSpc>
                <a:spcPct val="107000"/>
              </a:lnSpc>
              <a:spcAft>
                <a:spcPts val="1800"/>
              </a:spcAft>
            </a:pPr>
            <a:r>
              <a:rPr lang="ar-EG" b="1" kern="0" dirty="0">
                <a:effectLst/>
                <a:latin typeface="Calibri" panose="020F0502020204030204" pitchFamily="34" charset="0"/>
                <a:ea typeface="Times New Roman" panose="02020603050405020304" pitchFamily="18" charset="0"/>
                <a:cs typeface="Alexandria" pitchFamily="2" charset="-78"/>
              </a:rPr>
              <a:t>4. </a:t>
            </a:r>
            <a:r>
              <a:rPr lang="ar-SA" b="1" kern="0" dirty="0">
                <a:effectLst/>
                <a:latin typeface="Calibri" panose="020F0502020204030204" pitchFamily="34" charset="0"/>
                <a:ea typeface="Times New Roman" panose="02020603050405020304" pitchFamily="18" charset="0"/>
                <a:cs typeface="Alexandria" pitchFamily="2" charset="-78"/>
              </a:rPr>
              <a:t>الاستجابة للطوارئ</a:t>
            </a:r>
            <a:endParaRPr lang="ar-EG" b="1" kern="0" dirty="0">
              <a:effectLst/>
              <a:latin typeface="Calibri" panose="020F0502020204030204" pitchFamily="34" charset="0"/>
              <a:ea typeface="Times New Roman" panose="02020603050405020304" pitchFamily="18" charset="0"/>
              <a:cs typeface="Alexandria" pitchFamily="2" charset="-78"/>
            </a:endParaRPr>
          </a:p>
          <a:p>
            <a:pPr marL="285750" lvl="0" indent="-285750" algn="just" rtl="1">
              <a:lnSpc>
                <a:spcPct val="107000"/>
              </a:lnSpc>
              <a:spcAft>
                <a:spcPts val="18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خطط الطوارئ: </a:t>
            </a:r>
            <a:r>
              <a:rPr lang="ar-SA" sz="1600" kern="0" dirty="0">
                <a:effectLst/>
                <a:latin typeface="Calibri" panose="020F0502020204030204" pitchFamily="34" charset="0"/>
                <a:ea typeface="Times New Roman" panose="02020603050405020304" pitchFamily="18" charset="0"/>
                <a:cs typeface="Alexandria" pitchFamily="2" charset="-78"/>
              </a:rPr>
              <a:t>تطوير وتنفيذ خطط الطوارئ التي تحدد الإجراءات الواجب اتخاذها في حالة وقوع المخاطر.</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Calibri" panose="020F0502020204030204" pitchFamily="34" charset="0"/>
                <a:ea typeface="Times New Roman" panose="02020603050405020304" pitchFamily="18" charset="0"/>
                <a:cs typeface="Alexandria" pitchFamily="2" charset="-78"/>
              </a:rPr>
              <a:t>فرق الطوارئ: </a:t>
            </a:r>
            <a:r>
              <a:rPr lang="ar-SA" sz="1600" kern="0" dirty="0">
                <a:effectLst/>
                <a:latin typeface="Calibri" panose="020F0502020204030204" pitchFamily="34" charset="0"/>
                <a:ea typeface="Times New Roman" panose="02020603050405020304" pitchFamily="18" charset="0"/>
                <a:cs typeface="Alexandria" pitchFamily="2" charset="-78"/>
              </a:rPr>
              <a:t>تشكيل فرق طوارئ مدربة على التعامل مع الأزمات.</a:t>
            </a:r>
          </a:p>
          <a:p>
            <a:pPr algn="just" rtl="1">
              <a:lnSpc>
                <a:spcPct val="107000"/>
              </a:lnSpc>
              <a:spcAft>
                <a:spcPts val="1800"/>
              </a:spcAft>
            </a:pPr>
            <a:r>
              <a:rPr lang="ar-EG" b="1" kern="0" dirty="0">
                <a:latin typeface="Calibri" panose="020F0502020204030204" pitchFamily="34" charset="0"/>
                <a:cs typeface="Alexandria" pitchFamily="2" charset="-78"/>
              </a:rPr>
              <a:t>5. التعافي والاستمرارية</a:t>
            </a:r>
          </a:p>
          <a:p>
            <a:pPr marL="285750" indent="-285750" algn="just" rtl="1">
              <a:lnSpc>
                <a:spcPct val="107000"/>
              </a:lnSpc>
              <a:spcAft>
                <a:spcPts val="1800"/>
              </a:spcAft>
              <a:buFont typeface="Arial" panose="020B0604020202020204" pitchFamily="34" charset="0"/>
              <a:buChar char="•"/>
            </a:pPr>
            <a:r>
              <a:rPr lang="ar-SA" sz="1600" b="1" kern="0" dirty="0">
                <a:latin typeface="Calibri" panose="020F0502020204030204" pitchFamily="34" charset="0"/>
                <a:cs typeface="Alexandria" pitchFamily="2" charset="-78"/>
              </a:rPr>
              <a:t>خطط التعافي: </a:t>
            </a:r>
            <a:r>
              <a:rPr lang="ar-SA" sz="1600" kern="0" dirty="0">
                <a:latin typeface="Calibri" panose="020F0502020204030204" pitchFamily="34" charset="0"/>
                <a:cs typeface="Alexandria" pitchFamily="2" charset="-78"/>
              </a:rPr>
              <a:t>وضع خطط للتعافي من الأزمات لضمان استمرارية الأعمال.</a:t>
            </a:r>
          </a:p>
          <a:p>
            <a:pPr marL="285750" indent="-285750" algn="just" rtl="1">
              <a:lnSpc>
                <a:spcPct val="107000"/>
              </a:lnSpc>
              <a:spcAft>
                <a:spcPts val="1800"/>
              </a:spcAft>
              <a:buFont typeface="Arial" panose="020B0604020202020204" pitchFamily="34" charset="0"/>
              <a:buChar char="•"/>
            </a:pPr>
            <a:r>
              <a:rPr lang="ar-SA" sz="1600" b="1" kern="0" dirty="0">
                <a:latin typeface="Calibri" panose="020F0502020204030204" pitchFamily="34" charset="0"/>
                <a:cs typeface="Alexandria" pitchFamily="2" charset="-78"/>
              </a:rPr>
              <a:t>اختبار الخطط: </a:t>
            </a:r>
            <a:r>
              <a:rPr lang="ar-SA" sz="1600" kern="0" dirty="0">
                <a:latin typeface="Calibri" panose="020F0502020204030204" pitchFamily="34" charset="0"/>
                <a:cs typeface="Alexandria" pitchFamily="2" charset="-78"/>
              </a:rPr>
              <a:t>اختبار وتحديث خطط الطوارئ والتعافي بشكل دوري لضمان فعاليتها.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2" descr="Which Is Not an Example of a Risk Management Strategy?">
            <a:extLst>
              <a:ext uri="{FF2B5EF4-FFF2-40B4-BE49-F238E27FC236}">
                <a16:creationId xmlns:a16="http://schemas.microsoft.com/office/drawing/2014/main" id="{A5D1A470-F5CE-B9B5-659A-7135D2A1D8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944715"/>
            <a:ext cx="3565134" cy="418025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012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42693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أدوات وتقنيات مساعدة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19271" y="2210073"/>
            <a:ext cx="6661553" cy="2581284"/>
          </a:xfrm>
          <a:prstGeom prst="rect">
            <a:avLst/>
          </a:prstGeom>
          <a:noFill/>
        </p:spPr>
        <p:txBody>
          <a:bodyPr wrap="square" rtlCol="0">
            <a:spAutoFit/>
          </a:bodyPr>
          <a:lstStyle/>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تحليل</a:t>
            </a:r>
            <a:r>
              <a:rPr lang="en-GB" sz="1600" b="1" kern="0" dirty="0">
                <a:effectLst/>
                <a:latin typeface="Alexandria" pitchFamily="2" charset="-78"/>
                <a:ea typeface="Times New Roman" panose="02020603050405020304" pitchFamily="18" charset="0"/>
                <a:cs typeface="Alexandria" pitchFamily="2" charset="-78"/>
              </a:rPr>
              <a:t>SWOT </a:t>
            </a:r>
            <a:r>
              <a:rPr lang="ar-EG"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نقاط القوة والضعف والفرص والتهديدات.</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مصفوفة المخاطر: </a:t>
            </a:r>
            <a:r>
              <a:rPr lang="ar-SA" sz="1600" kern="0" dirty="0">
                <a:effectLst/>
                <a:latin typeface="Alexandria" pitchFamily="2" charset="-78"/>
                <a:ea typeface="Times New Roman" panose="02020603050405020304" pitchFamily="18" charset="0"/>
                <a:cs typeface="Alexandria" pitchFamily="2" charset="-78"/>
              </a:rPr>
              <a:t>لتقييم وتصنيف المخاطر بناءً على الاحتمالية والتأثير.</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نظم إدارة المخاطر</a:t>
            </a:r>
            <a:r>
              <a:rPr lang="en-GB" sz="1600" b="1" kern="0" dirty="0">
                <a:effectLst/>
                <a:latin typeface="Alexandria" pitchFamily="2" charset="-78"/>
                <a:ea typeface="Times New Roman" panose="02020603050405020304" pitchFamily="18" charset="0"/>
                <a:cs typeface="Alexandria" pitchFamily="2" charset="-78"/>
              </a:rPr>
              <a:t>ERM </a:t>
            </a:r>
            <a:r>
              <a:rPr lang="ar-EG"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نظم شاملة لتحديد وتقييم وإدارة المخاطر.</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برامج المحاكاة: </a:t>
            </a:r>
            <a:r>
              <a:rPr lang="ar-SA" sz="1600" kern="0" dirty="0">
                <a:effectLst/>
                <a:latin typeface="Alexandria" pitchFamily="2" charset="-78"/>
                <a:ea typeface="Times New Roman" panose="02020603050405020304" pitchFamily="18" charset="0"/>
                <a:cs typeface="Alexandria" pitchFamily="2" charset="-78"/>
              </a:rPr>
              <a:t>لمحاكاة الأزمات واختبار الاستجابات.</a:t>
            </a:r>
          </a:p>
          <a:p>
            <a:pPr marL="285750" lvl="0" indent="-285750" algn="just" rtl="1">
              <a:lnSpc>
                <a:spcPct val="107000"/>
              </a:lnSpc>
              <a:spcAft>
                <a:spcPts val="1800"/>
              </a:spcAft>
              <a:buFont typeface="Arial" panose="020B0604020202020204" pitchFamily="34" charset="0"/>
              <a:buChar char="•"/>
            </a:pPr>
            <a:r>
              <a:rPr lang="ar-SA" sz="1600" b="1" kern="0" dirty="0">
                <a:effectLst/>
                <a:latin typeface="Alexandria" pitchFamily="2" charset="-78"/>
                <a:ea typeface="Times New Roman" panose="02020603050405020304" pitchFamily="18" charset="0"/>
                <a:cs typeface="Alexandria" pitchFamily="2" charset="-78"/>
              </a:rPr>
              <a:t>تحليل الشجرة المنطقية</a:t>
            </a:r>
            <a:r>
              <a:rPr lang="en-GB" sz="1600" b="1" kern="0" dirty="0">
                <a:effectLst/>
                <a:latin typeface="Alexandria" pitchFamily="2" charset="-78"/>
                <a:ea typeface="Times New Roman" panose="02020603050405020304" pitchFamily="18" charset="0"/>
                <a:cs typeface="Alexandria" pitchFamily="2" charset="-78"/>
              </a:rPr>
              <a:t>FTA</a:t>
            </a:r>
            <a:r>
              <a:rPr lang="ar-EG" sz="1600" b="1" kern="0" dirty="0">
                <a:effectLst/>
                <a:latin typeface="Alexandria" pitchFamily="2" charset="-78"/>
                <a:ea typeface="Times New Roman" panose="02020603050405020304" pitchFamily="18" charset="0"/>
                <a:cs typeface="Alexandria" pitchFamily="2" charset="-78"/>
              </a:rPr>
              <a:t>:</a:t>
            </a:r>
            <a:r>
              <a:rPr lang="en-GB" sz="1600" b="1" kern="0" dirty="0">
                <a:effectLst/>
                <a:latin typeface="Alexandria" pitchFamily="2" charset="-78"/>
                <a:ea typeface="Times New Roman" panose="02020603050405020304" pitchFamily="18" charset="0"/>
                <a:cs typeface="Alexandria" pitchFamily="2" charset="-78"/>
              </a:rPr>
              <a:t> </a:t>
            </a:r>
            <a:r>
              <a:rPr lang="ar-EG"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الأسباب الجذرية للأزمات.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3076" name="Picture 4" descr="Root Cause Analysis in Information Technology">
            <a:extLst>
              <a:ext uri="{FF2B5EF4-FFF2-40B4-BE49-F238E27FC236}">
                <a16:creationId xmlns:a16="http://schemas.microsoft.com/office/drawing/2014/main" id="{014D1ED1-91AC-7F79-9B49-5476824FBC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714" y="1202580"/>
            <a:ext cx="4728788" cy="486569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095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وضع خطط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62061" y="118903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19883" y="1846234"/>
            <a:ext cx="10568149" cy="1389483"/>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وضع خطط إدارة الأزمات يعد جزءًا حيويًا من الاستعداد لمواجهة أي طارئ أو أزمة قد تؤثر على المؤسسة. </a:t>
            </a:r>
            <a:endParaRPr lang="en-GB"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تتضمن هذه العملية إعداد استراتيجيات وإجراءات مفصلة لضمان استجابة فعالة وسريعة للأزمات، وتقليل تأثيرها على الأعمال.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9218" name="Picture 2" descr="The Key Elements of a Crisis Management Plan">
            <a:extLst>
              <a:ext uri="{FF2B5EF4-FFF2-40B4-BE49-F238E27FC236}">
                <a16:creationId xmlns:a16="http://schemas.microsoft.com/office/drawing/2014/main" id="{A39EBC3A-7223-AD0F-7A1C-38BA95B25F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367" y="3484053"/>
            <a:ext cx="10670608" cy="294903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034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54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17223" y="1966583"/>
            <a:ext cx="6147846" cy="3743974"/>
          </a:xfrm>
          <a:prstGeom prst="rect">
            <a:avLst/>
          </a:prstGeom>
          <a:noFill/>
        </p:spPr>
        <p:txBody>
          <a:bodyPr wrap="square" rtlCol="0">
            <a:spAutoFit/>
          </a:bodyPr>
          <a:lstStyle/>
          <a:p>
            <a:pPr algn="just" rtl="1">
              <a:lnSpc>
                <a:spcPct val="150000"/>
              </a:lnSpc>
              <a:spcBef>
                <a:spcPts val="600"/>
              </a:spcBef>
              <a:spcAft>
                <a:spcPts val="1200"/>
              </a:spcAft>
            </a:pPr>
            <a:r>
              <a:rPr lang="ar-SA" sz="1800" b="1" kern="100" dirty="0">
                <a:effectLst/>
                <a:latin typeface="Calibri" panose="020F0502020204030204" pitchFamily="34" charset="0"/>
                <a:ea typeface="Calibri" panose="020F0502020204030204" pitchFamily="34" charset="0"/>
                <a:cs typeface="Alexandria" pitchFamily="2" charset="-78"/>
              </a:rPr>
              <a:t>1.تشكيل فريق إدارة الأزمات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تحديد الأعضاء</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اختيار أعضاء فريق متخصص لإدارة الأزمات يتكون من أعضاء من مختلف الأقسام والوظائف لضمان شمولية الخطة، وتغطية جميع الجوانب</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تحديد الأدوار والمسؤوليات</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الأدوار والمسؤوليات لكل عضو في الفريق لضمان استجابة منسقة ومنظمة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تدريب الفريق</a:t>
            </a:r>
            <a:r>
              <a:rPr lang="en-GB" sz="1600" b="1"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تقديم تدريب مستمر لفريق إدارة الأزمات على أفضل الممارسات والاستراتيجيات للتعامل مع الأزمات</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42" name="Picture 2" descr="Building a Successful Crisis Management Team">
            <a:extLst>
              <a:ext uri="{FF2B5EF4-FFF2-40B4-BE49-F238E27FC236}">
                <a16:creationId xmlns:a16="http://schemas.microsoft.com/office/drawing/2014/main" id="{981EFA8D-3745-EC65-DB2C-FF73222389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74885"/>
            <a:ext cx="5517223" cy="613739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935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54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63801" y="1966583"/>
            <a:ext cx="5901267" cy="2928366"/>
          </a:xfrm>
          <a:prstGeom prst="rect">
            <a:avLst/>
          </a:prstGeom>
          <a:noFill/>
        </p:spPr>
        <p:txBody>
          <a:bodyPr wrap="square" rtlCol="0">
            <a:spAutoFit/>
          </a:bodyPr>
          <a:lstStyle/>
          <a:p>
            <a:pPr algn="just" rtl="1">
              <a:lnSpc>
                <a:spcPct val="150000"/>
              </a:lnSpc>
              <a:spcBef>
                <a:spcPts val="600"/>
              </a:spcBef>
              <a:spcAft>
                <a:spcPts val="1800"/>
              </a:spcAft>
            </a:pPr>
            <a:r>
              <a:rPr lang="ar-SA" b="1" kern="100" dirty="0">
                <a:effectLst/>
                <a:latin typeface="Alexandria" pitchFamily="2" charset="-78"/>
                <a:ea typeface="Calibri" panose="020F0502020204030204" pitchFamily="34" charset="0"/>
                <a:cs typeface="Alexandria" pitchFamily="2" charset="-78"/>
              </a:rPr>
              <a:t>2.تحديد أنواع الأزمات المحتملة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تحليل السيناريوهات</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تحليل السيناريوهات المحتملة للأزمات التي قد تواجه المؤسسة (مثل الكوارث الطبيعية، الأزمات الصحية، الحوادث الصناعية، الهجمات السيبرانية)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تقييم المخاطر</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تقييم احتمالية وتأثير كل نوع من الأزمات على المؤسسة</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266" name="Picture 2" descr="Crisis Management - What Is It, Examples, Steps, Advantages">
            <a:extLst>
              <a:ext uri="{FF2B5EF4-FFF2-40B4-BE49-F238E27FC236}">
                <a16:creationId xmlns:a16="http://schemas.microsoft.com/office/drawing/2014/main" id="{6734CD3F-6185-5FEB-AF9B-6586F40D276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119"/>
          <a:stretch/>
        </p:blipFill>
        <p:spPr bwMode="auto">
          <a:xfrm>
            <a:off x="-230552" y="821933"/>
            <a:ext cx="5901267" cy="603606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066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0" y="115646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30292" y="1814090"/>
            <a:ext cx="6384151" cy="4097917"/>
          </a:xfrm>
          <a:prstGeom prst="rect">
            <a:avLst/>
          </a:prstGeom>
          <a:noFill/>
        </p:spPr>
        <p:txBody>
          <a:bodyPr wrap="square" rtlCol="0">
            <a:spAutoFit/>
          </a:bodyPr>
          <a:lstStyle/>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3.تطوير استراتيجيات الطوارئ</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خطط الطوارئ</a:t>
            </a:r>
            <a:r>
              <a:rPr lang="ar-SA" sz="1600" kern="100" dirty="0">
                <a:effectLst/>
                <a:latin typeface="Alexandria" pitchFamily="2" charset="-78"/>
                <a:ea typeface="Calibri" panose="020F0502020204030204" pitchFamily="34" charset="0"/>
                <a:cs typeface="Alexandria" pitchFamily="2" charset="-78"/>
              </a:rPr>
              <a:t>: وضع خطط طوارئ تفصيلية </a:t>
            </a:r>
            <a:r>
              <a:rPr lang="ar-EG" sz="1600" kern="100" dirty="0">
                <a:effectLst/>
                <a:latin typeface="Alexandria" pitchFamily="2" charset="-78"/>
                <a:ea typeface="Calibri" panose="020F0502020204030204" pitchFamily="34" charset="0"/>
                <a:cs typeface="Alexandria" pitchFamily="2" charset="-78"/>
              </a:rPr>
              <a:t>و</a:t>
            </a:r>
            <a:r>
              <a:rPr lang="ar-SA" sz="1600" kern="100" dirty="0">
                <a:effectLst/>
                <a:latin typeface="Alexandria" pitchFamily="2" charset="-78"/>
                <a:ea typeface="Calibri" panose="020F0502020204030204" pitchFamily="34" charset="0"/>
                <a:cs typeface="Alexandria" pitchFamily="2" charset="-78"/>
              </a:rPr>
              <a:t>تطوير استراتيجيات للتعامل مع كل نوع من الأزمات. تتضمن هذه الاستراتيجيات الإجراءات المحددة الواجب اتخاذها حال حدوث أزمة.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إجراءات الاتصال</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قنوات الاتصال والإجراءات الواجب اتباعها للتواصل مع الموظفين والعملاء والموردين ووسائل الإعلام خلال الأزمة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إدارة الموارد</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الموارد اللازمة للتعامل مع الأزمات (مثل التمويل، المعدات، والكوادر البشرية) وتوفيرها لضمان استجابة فعالة</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290" name="Picture 2" descr="Emergency Response Plan | A Brief Guide And Checklist - A-OTC">
            <a:extLst>
              <a:ext uri="{FF2B5EF4-FFF2-40B4-BE49-F238E27FC236}">
                <a16:creationId xmlns:a16="http://schemas.microsoft.com/office/drawing/2014/main" id="{56BE0F6F-DB6C-0134-B370-FEE5BEF967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54" y="720604"/>
            <a:ext cx="5143844" cy="605546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370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0" y="115646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30292" y="1814090"/>
            <a:ext cx="6384151" cy="4097917"/>
          </a:xfrm>
          <a:prstGeom prst="rect">
            <a:avLst/>
          </a:prstGeom>
          <a:noFill/>
        </p:spPr>
        <p:txBody>
          <a:bodyPr wrap="square" rtlCol="0">
            <a:spAutoFit/>
          </a:bodyPr>
          <a:lstStyle/>
          <a:p>
            <a:pPr algn="just" rtl="1">
              <a:lnSpc>
                <a:spcPct val="150000"/>
              </a:lnSpc>
              <a:spcAft>
                <a:spcPts val="800"/>
              </a:spcAft>
            </a:pPr>
            <a:r>
              <a:rPr lang="ar-SA" b="1" kern="100" dirty="0">
                <a:effectLst/>
                <a:latin typeface="Alexandria" pitchFamily="2" charset="-78"/>
                <a:ea typeface="Calibri" panose="020F0502020204030204" pitchFamily="34" charset="0"/>
                <a:cs typeface="Alexandria" pitchFamily="2" charset="-78"/>
              </a:rPr>
              <a:t>4.إعداد الموارد اللازمة</a:t>
            </a:r>
            <a:r>
              <a:rPr lang="en-GB" b="1"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توفير الموارد المالية والمادية</a:t>
            </a:r>
            <a:r>
              <a:rPr lang="en-GB" sz="1600" b="1" kern="100" dirty="0">
                <a:effectLst/>
                <a:latin typeface="Alexandria" pitchFamily="2" charset="-78"/>
                <a:ea typeface="Calibri" panose="020F0502020204030204" pitchFamily="34" charset="0"/>
                <a:cs typeface="Alexandria" pitchFamily="2" charset="-78"/>
              </a:rPr>
              <a:t>:</a:t>
            </a:r>
            <a:r>
              <a:rPr lang="ar-EG" sz="1600"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ضمان وجود الموارد المالية والمادية اللازمة للتعامل مع الأزمات، مثل المعدات الطبية في حالة الأزمات الصحية، أو البنية التحتية التكنولوجية في حالة الأزمات التكنولوجية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إنشاء مراكز للطوارئ</a:t>
            </a:r>
            <a:r>
              <a:rPr lang="en-GB" sz="1600" b="1" kern="100" dirty="0">
                <a:effectLst/>
                <a:latin typeface="Alexandria" pitchFamily="2" charset="-78"/>
                <a:ea typeface="Calibri" panose="020F0502020204030204" pitchFamily="34" charset="0"/>
                <a:cs typeface="Alexandria" pitchFamily="2" charset="-78"/>
              </a:rPr>
              <a:t>:</a:t>
            </a:r>
            <a:r>
              <a:rPr lang="ar-EG" sz="1600"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إنشاء مراكز طوارئ مزودة بالمعدات والتكنولوجيا اللازمة لدعم فريق إدارة الأزمات أثناء الأزمات</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Aft>
                <a:spcPts val="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إنشاء نظام للإنذار المبكر</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تطوير نظام لمراقبة المخاطر وجمع المعلومات المتعلقة بالتهديدات المحتملة</a:t>
            </a:r>
            <a:r>
              <a:rPr lang="ar-EG" sz="1600"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وتحديد الإجراءات الواجب اتباعها عند اكتشاف علامات تشير إلى حدوث أزمة محتملة</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3314" name="Picture 2" descr="Guidance Department / Crisis Resources for Families">
            <a:extLst>
              <a:ext uri="{FF2B5EF4-FFF2-40B4-BE49-F238E27FC236}">
                <a16:creationId xmlns:a16="http://schemas.microsoft.com/office/drawing/2014/main" id="{11C31CEF-527B-4D83-EE67-FD0F39F917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75" y="719191"/>
            <a:ext cx="5280547" cy="605687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7009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0" y="143259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96673" y="2145431"/>
            <a:ext cx="6384151" cy="3297698"/>
          </a:xfrm>
          <a:prstGeom prst="rect">
            <a:avLst/>
          </a:prstGeom>
          <a:noFill/>
        </p:spPr>
        <p:txBody>
          <a:bodyPr wrap="square" rtlCol="0">
            <a:spAutoFit/>
          </a:bodyPr>
          <a:lstStyle/>
          <a:p>
            <a:pPr algn="just" rtl="1">
              <a:lnSpc>
                <a:spcPct val="150000"/>
              </a:lnSpc>
              <a:spcBef>
                <a:spcPts val="600"/>
              </a:spcBef>
              <a:spcAft>
                <a:spcPts val="1800"/>
              </a:spcAft>
            </a:pPr>
            <a:r>
              <a:rPr lang="ar-SA" b="1" kern="100" dirty="0">
                <a:effectLst/>
                <a:latin typeface="Alexandria" pitchFamily="2" charset="-78"/>
                <a:ea typeface="Calibri" panose="020F0502020204030204" pitchFamily="34" charset="0"/>
                <a:cs typeface="Alexandria" pitchFamily="2" charset="-78"/>
              </a:rPr>
              <a:t>5.إجراء تدريبات ومحاكاة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تمارين المحاكاة</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إجراء تمارين محاكاة دورية للأزمات بانتظام لاختبار خطط الطوارئ، وتقييم فعاليتها، وتدريب الموظفين، وتقييم جاهزية المؤسسة للاستجابة للأزمات.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تدريب الموظفين</a:t>
            </a:r>
            <a:r>
              <a:rPr lang="ar-SA" sz="1600" kern="100" dirty="0">
                <a:effectLst/>
                <a:latin typeface="Alexandria" pitchFamily="2" charset="-78"/>
                <a:ea typeface="Calibri" panose="020F0502020204030204" pitchFamily="34" charset="0"/>
                <a:cs typeface="Alexandria" pitchFamily="2" charset="-78"/>
              </a:rPr>
              <a:t>: تقديم دورات تدريبية لجميع الموظفين حول كيفية التصرف خلال الأزمات والإجراءات الواجب اتباعها وكيفية تنفيذ خطط الطوارئ</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38" name="Picture 2" descr="Training and crisis simulation exercises - ChapsVision CyberGov">
            <a:extLst>
              <a:ext uri="{FF2B5EF4-FFF2-40B4-BE49-F238E27FC236}">
                <a16:creationId xmlns:a16="http://schemas.microsoft.com/office/drawing/2014/main" id="{4A013F6D-8AF4-FA5D-ABB2-5A448B6D9ED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0053"/>
          <a:stretch/>
        </p:blipFill>
        <p:spPr bwMode="auto">
          <a:xfrm>
            <a:off x="-35128" y="629166"/>
            <a:ext cx="5326320" cy="622883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6479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225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98725" y="1970771"/>
            <a:ext cx="6682100" cy="3974806"/>
          </a:xfrm>
          <a:prstGeom prst="rect">
            <a:avLst/>
          </a:prstGeom>
          <a:noFill/>
        </p:spPr>
        <p:txBody>
          <a:bodyPr wrap="square" rtlCol="0">
            <a:spAutoFit/>
          </a:bodyPr>
          <a:lstStyle/>
          <a:p>
            <a:pPr algn="just" rtl="1">
              <a:lnSpc>
                <a:spcPct val="150000"/>
              </a:lnSpc>
              <a:spcBef>
                <a:spcPts val="600"/>
              </a:spcBef>
              <a:spcAft>
                <a:spcPts val="1800"/>
              </a:spcAft>
            </a:pPr>
            <a:r>
              <a:rPr lang="ar-SA" b="1" kern="100" dirty="0">
                <a:effectLst/>
                <a:latin typeface="Alexandria" pitchFamily="2" charset="-78"/>
                <a:ea typeface="Calibri" panose="020F0502020204030204" pitchFamily="34" charset="0"/>
                <a:cs typeface="Alexandria" pitchFamily="2" charset="-78"/>
              </a:rPr>
              <a:t>6.التواصل الفعال</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Font typeface="Symbol" panose="05050102010706020507" pitchFamily="18" charset="2"/>
              <a:buChar char=""/>
            </a:pPr>
            <a:r>
              <a:rPr lang="ar-SA" sz="1600" b="1" kern="100" dirty="0">
                <a:effectLst/>
                <a:latin typeface="Alexandria" pitchFamily="2" charset="-78"/>
                <a:ea typeface="Calibri" panose="020F0502020204030204" pitchFamily="34" charset="0"/>
                <a:cs typeface="Alexandria" pitchFamily="2" charset="-78"/>
              </a:rPr>
              <a:t>خطة الاتصال</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وضع خطة اتصال تفصيلية توضح كيفية التواصل مع جميع الأطراف المعنية خلال الأزمة، بما في ذلك الموظفين والعملاء ووسائل الإعلام</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وسائل الاتصال</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وسائل الاتصال المناسبة (مثل البريد الإلكتروني، الرسائل النصية، وسائل التواصل الاجتماعي)</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المتحدثين الرسميين</a:t>
            </a:r>
            <a:r>
              <a:rPr lang="en-GB" sz="1600" b="1"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تحديد المتحدثين الرسميين وتدريبهم على تقديم المعلومات بفعالية وشفافية خلال الأزمات</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362" name="Picture 2" descr="IMT - International media training has created a network of Trainers ...">
            <a:extLst>
              <a:ext uri="{FF2B5EF4-FFF2-40B4-BE49-F238E27FC236}">
                <a16:creationId xmlns:a16="http://schemas.microsoft.com/office/drawing/2014/main" id="{5ABA7C40-7E68-996A-5BFE-1246A5656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20604"/>
            <a:ext cx="5003515" cy="605546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65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225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98725" y="1970771"/>
            <a:ext cx="6682100" cy="3374642"/>
          </a:xfrm>
          <a:prstGeom prst="rect">
            <a:avLst/>
          </a:prstGeom>
          <a:noFill/>
        </p:spPr>
        <p:txBody>
          <a:bodyPr wrap="square" rtlCol="0">
            <a:spAutoFit/>
          </a:bodyPr>
          <a:lstStyle/>
          <a:p>
            <a:pPr algn="just" rtl="1">
              <a:lnSpc>
                <a:spcPct val="150000"/>
              </a:lnSpc>
              <a:spcBef>
                <a:spcPts val="600"/>
              </a:spcBef>
              <a:spcAft>
                <a:spcPts val="1200"/>
              </a:spcAft>
            </a:pPr>
            <a:r>
              <a:rPr lang="ar-SA" b="1" kern="100" dirty="0">
                <a:effectLst/>
                <a:latin typeface="Alexandria" pitchFamily="2" charset="-78"/>
                <a:ea typeface="Calibri" panose="020F0502020204030204" pitchFamily="34" charset="0"/>
                <a:cs typeface="Alexandria" pitchFamily="2" charset="-78"/>
              </a:rPr>
              <a:t>7.التعافي واستمرارية الأعمال</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خطط التعافي</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وضع خطط لتعافي الأعمال بعد الأزمة واستعادة الأنشطة والعمليات التشغيلية في أسرع وقت ممكن بعد الأزمة.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استمرارية الأعمال</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تطوير خطط لضمان استمرارية الأعمال وتقديم الخدمات الأساسية حتى أثناء الأزمة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تحسين الاستعدادات</a:t>
            </a:r>
            <a:r>
              <a:rPr lang="ar-SA" sz="1600" kern="100" dirty="0">
                <a:effectLst/>
                <a:latin typeface="Alexandria" pitchFamily="2" charset="-78"/>
                <a:ea typeface="Calibri" panose="020F0502020204030204" pitchFamily="34" charset="0"/>
                <a:cs typeface="Alexandria" pitchFamily="2" charset="-78"/>
              </a:rPr>
              <a:t>: تحليل الأزمة واستخلاص الدروس المستفادة لتحسين الاستعدادات المستقبلية</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6388" name="Picture 4" descr="Crisis simulations">
            <a:extLst>
              <a:ext uri="{FF2B5EF4-FFF2-40B4-BE49-F238E27FC236}">
                <a16:creationId xmlns:a16="http://schemas.microsoft.com/office/drawing/2014/main" id="{374BA799-31A0-CB72-39D7-DA9F93CF50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85" y="708917"/>
            <a:ext cx="5221910" cy="606715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8395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225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وضع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98725" y="1970771"/>
            <a:ext cx="6682100" cy="3974806"/>
          </a:xfrm>
          <a:prstGeom prst="rect">
            <a:avLst/>
          </a:prstGeom>
          <a:noFill/>
        </p:spPr>
        <p:txBody>
          <a:bodyPr wrap="square" rtlCol="0">
            <a:spAutoFit/>
          </a:bodyPr>
          <a:lstStyle/>
          <a:p>
            <a:pPr algn="just" rtl="1">
              <a:lnSpc>
                <a:spcPct val="150000"/>
              </a:lnSpc>
              <a:spcBef>
                <a:spcPts val="600"/>
              </a:spcBef>
              <a:spcAft>
                <a:spcPts val="1800"/>
              </a:spcAft>
            </a:pPr>
            <a:r>
              <a:rPr lang="ar-SA" b="1" kern="100" dirty="0">
                <a:effectLst/>
                <a:latin typeface="Alexandria" pitchFamily="2" charset="-78"/>
                <a:ea typeface="Calibri" panose="020F0502020204030204" pitchFamily="34" charset="0"/>
                <a:cs typeface="Alexandria" pitchFamily="2" charset="-78"/>
              </a:rPr>
              <a:t>8.المراجعة والتطوير المستمر</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1800"/>
              </a:spcAft>
              <a:buFont typeface="Symbol" panose="05050102010706020507" pitchFamily="18" charset="2"/>
              <a:buChar char=""/>
            </a:pPr>
            <a:r>
              <a:rPr lang="ar-SA" sz="1600" b="1" kern="100" dirty="0">
                <a:effectLst/>
                <a:latin typeface="Alexandria" pitchFamily="2" charset="-78"/>
                <a:ea typeface="Calibri" panose="020F0502020204030204" pitchFamily="34" charset="0"/>
                <a:cs typeface="Alexandria" pitchFamily="2" charset="-78"/>
              </a:rPr>
              <a:t>المراجعة الدورية</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مراجعة وتحديث خطة الطوارئ وخطط إدارة الأزمات بشكل دوري بناءً على الدروس المستفادة والأزمات الجديدة المحتملة؛ لضمان ملاءمتها للتهديدات والمخاطر الحالية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التعلم من الأزمات السابقة</a:t>
            </a:r>
            <a:r>
              <a:rPr lang="en-GB" sz="1600" kern="100" dirty="0">
                <a:effectLst/>
                <a:latin typeface="Alexandria" pitchFamily="2" charset="-78"/>
                <a:ea typeface="Calibri" panose="020F0502020204030204" pitchFamily="34" charset="0"/>
                <a:cs typeface="Alexandria" pitchFamily="2" charset="-78"/>
              </a:rPr>
              <a:t>:</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تحليل الأزمات السابقة واستخلاص الدروس المستفادة لتحسين الخطط المستقبلية</a:t>
            </a:r>
            <a:r>
              <a:rPr lang="en-GB" sz="1600" kern="100" dirty="0">
                <a:effectLst/>
                <a:latin typeface="Alexandria" pitchFamily="2" charset="-78"/>
                <a:ea typeface="Calibri" panose="020F0502020204030204" pitchFamily="34" charset="0"/>
                <a:cs typeface="Alexandria" pitchFamily="2" charset="-78"/>
              </a:rPr>
              <a:t>.</a:t>
            </a:r>
          </a:p>
          <a:p>
            <a:pPr marL="342900" lvl="0" indent="-342900" algn="just" rtl="1">
              <a:lnSpc>
                <a:spcPct val="150000"/>
              </a:lnSpc>
              <a:spcBef>
                <a:spcPts val="600"/>
              </a:spcBef>
              <a:spcAft>
                <a:spcPts val="1800"/>
              </a:spcAft>
              <a:buSzPts val="1000"/>
              <a:buFont typeface="Symbol" panose="05050102010706020507" pitchFamily="18" charset="2"/>
              <a:buChar char=""/>
              <a:tabLst>
                <a:tab pos="457200" algn="l"/>
              </a:tabLst>
            </a:pPr>
            <a:r>
              <a:rPr lang="ar-SA" sz="1600" b="1" kern="100" dirty="0">
                <a:effectLst/>
                <a:latin typeface="Alexandria" pitchFamily="2" charset="-78"/>
                <a:ea typeface="Calibri" panose="020F0502020204030204" pitchFamily="34" charset="0"/>
                <a:cs typeface="Alexandria" pitchFamily="2" charset="-78"/>
              </a:rPr>
              <a:t>التطوير المستمر</a:t>
            </a:r>
            <a:r>
              <a:rPr lang="ar-EG" sz="1600" b="1" kern="100" dirty="0">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تطوير القدرات والموارد بصفة مستمرة لضمان الاستعداد الأمثل</a:t>
            </a:r>
            <a:r>
              <a:rPr lang="en-GB" sz="1600" kern="100" dirty="0">
                <a:effectLst/>
                <a:latin typeface="Alexandria" pitchFamily="2" charset="-78"/>
                <a:ea typeface="Calibri" panose="020F0502020204030204" pitchFamily="34" charset="0"/>
                <a:cs typeface="Alexandria" pitchFamily="2" charset="-78"/>
              </a:rPr>
              <a:t>.</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Assessment Calculation Estimate Evaluate Measurement Concept Stock ...">
            <a:extLst>
              <a:ext uri="{FF2B5EF4-FFF2-40B4-BE49-F238E27FC236}">
                <a16:creationId xmlns:a16="http://schemas.microsoft.com/office/drawing/2014/main" id="{56BF234F-C815-43AD-BA50-FD943468FA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29166"/>
            <a:ext cx="4993240" cy="61469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951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00773" y="1451764"/>
            <a:ext cx="6980052"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أدوات وتقنيات مساعدة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98725" y="2357001"/>
            <a:ext cx="6682100" cy="2882199"/>
          </a:xfrm>
          <a:prstGeom prst="rect">
            <a:avLst/>
          </a:prstGeom>
          <a:noFill/>
        </p:spPr>
        <p:txBody>
          <a:bodyPr wrap="square" rtlCol="0">
            <a:spAutoFit/>
          </a:bodyPr>
          <a:lstStyle/>
          <a:p>
            <a:pPr marL="285750" indent="-285750" algn="just" rtl="1">
              <a:lnSpc>
                <a:spcPct val="150000"/>
              </a:lnSpc>
              <a:spcBef>
                <a:spcPts val="600"/>
              </a:spcBef>
              <a:spcAft>
                <a:spcPts val="1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نظم إدارة الأزمات</a:t>
            </a:r>
            <a:r>
              <a:rPr lang="en-GB" sz="1600" b="1" kern="100" dirty="0">
                <a:effectLst/>
                <a:latin typeface="Alexandria" pitchFamily="2" charset="-78"/>
                <a:ea typeface="Calibri" panose="020F0502020204030204" pitchFamily="34" charset="0"/>
                <a:cs typeface="Alexandria" pitchFamily="2" charset="-78"/>
              </a:rPr>
              <a:t>Crisis Management Systems </a:t>
            </a:r>
            <a:r>
              <a:rPr lang="ar-EG" sz="1600" b="1"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برمجيات تساعد في تخطيط وإدارة الأزمات بشكل منسق وفعال.</a:t>
            </a:r>
          </a:p>
          <a:p>
            <a:pPr marL="285750" indent="-285750" algn="just" rtl="1">
              <a:lnSpc>
                <a:spcPct val="150000"/>
              </a:lnSpc>
              <a:spcBef>
                <a:spcPts val="600"/>
              </a:spcBef>
              <a:spcAft>
                <a:spcPts val="1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لوحات تحكم البيانات: </a:t>
            </a:r>
            <a:r>
              <a:rPr lang="ar-SA" sz="1600" kern="100" dirty="0">
                <a:effectLst/>
                <a:latin typeface="Alexandria" pitchFamily="2" charset="-78"/>
                <a:ea typeface="Calibri" panose="020F0502020204030204" pitchFamily="34" charset="0"/>
                <a:cs typeface="Alexandria" pitchFamily="2" charset="-78"/>
              </a:rPr>
              <a:t>لمراقبة وجمع البيانات بشكل مستمر عن المؤشرات الحيوية والمؤشرات التي تنبئ بحدوث الأزمات.</a:t>
            </a:r>
          </a:p>
          <a:p>
            <a:pPr marL="285750" indent="-285750" algn="just" rtl="1">
              <a:lnSpc>
                <a:spcPct val="150000"/>
              </a:lnSpc>
              <a:spcBef>
                <a:spcPts val="600"/>
              </a:spcBef>
              <a:spcAft>
                <a:spcPts val="1800"/>
              </a:spcAft>
              <a:buFont typeface="Arial" panose="020B0604020202020204" pitchFamily="34" charset="0"/>
              <a:buChar char="•"/>
            </a:pPr>
            <a:r>
              <a:rPr lang="ar-SA" sz="1600" b="1" kern="100" dirty="0">
                <a:effectLst/>
                <a:latin typeface="Alexandria" pitchFamily="2" charset="-78"/>
                <a:ea typeface="Calibri" panose="020F0502020204030204" pitchFamily="34" charset="0"/>
                <a:cs typeface="Alexandria" pitchFamily="2" charset="-78"/>
              </a:rPr>
              <a:t>نظم الإنذار المبكر: </a:t>
            </a:r>
            <a:r>
              <a:rPr lang="ar-SA" sz="1600" kern="100" dirty="0">
                <a:effectLst/>
                <a:latin typeface="Alexandria" pitchFamily="2" charset="-78"/>
                <a:ea typeface="Calibri" panose="020F0502020204030204" pitchFamily="34" charset="0"/>
                <a:cs typeface="Alexandria" pitchFamily="2" charset="-78"/>
              </a:rPr>
              <a:t>تقنيات للكشف المبكر عن الأزمات المحتملة وإطلاق التحذيرات اللازمة.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8434" name="Picture 2" descr="The Ultimate Customer Early Warning System – Otosection">
            <a:extLst>
              <a:ext uri="{FF2B5EF4-FFF2-40B4-BE49-F238E27FC236}">
                <a16:creationId xmlns:a16="http://schemas.microsoft.com/office/drawing/2014/main" id="{3F0E05D4-8F19-67E3-3247-60D3BFE521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11098"/>
            <a:ext cx="5034337" cy="606496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6010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التدريب وتمارين المحاكاة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816299"/>
            <a:ext cx="6908133" cy="1527982"/>
          </a:xfrm>
          <a:prstGeom prst="rect">
            <a:avLst/>
          </a:prstGeom>
          <a:noFill/>
        </p:spPr>
        <p:txBody>
          <a:bodyPr wrap="square" rtlCol="0">
            <a:spAutoFit/>
          </a:bodyPr>
          <a:lstStyle/>
          <a:p>
            <a:pPr algn="just" rtl="1">
              <a:lnSpc>
                <a:spcPct val="150000"/>
              </a:lnSpc>
              <a:spcBef>
                <a:spcPts val="600"/>
              </a:spcBef>
              <a:spcAft>
                <a:spcPts val="1200"/>
              </a:spcAft>
            </a:pPr>
            <a:r>
              <a:rPr lang="ar-EG" sz="1600" dirty="0">
                <a:latin typeface="Alexandria" charset="0"/>
                <a:cs typeface="Alexandria" charset="0"/>
              </a:rPr>
              <a:t>التدريب وتمارين المحاكاة هما عنصران أساسيان في ضمان جاهزية المؤسسات لمواجهة الأزمات بفعالية. يساهمان في تعزيز فهم الموظفين للإجراءات الواجب اتباعها أثناء الأزمة، وتحديد نقاط الضعف في الخطط الحالية، وتحسين التنسيق والاستجابة.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2003643"/>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التدريب وتمارين المحاكاة</a:t>
            </a:r>
          </a:p>
        </p:txBody>
      </p:sp>
      <p:pic>
        <p:nvPicPr>
          <p:cNvPr id="19460" name="Picture 4" descr="Crisis Management: A Guide to Training Your Team – International Crisis ...">
            <a:extLst>
              <a:ext uri="{FF2B5EF4-FFF2-40B4-BE49-F238E27FC236}">
                <a16:creationId xmlns:a16="http://schemas.microsoft.com/office/drawing/2014/main" id="{E87B108C-01EE-E59B-424F-E66176604A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60728"/>
            <a:ext cx="4972692" cy="642937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7021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511808"/>
            <a:ext cx="6908133" cy="2405146"/>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1.تحديد أهداف التدريب</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تعزيز الوعي: </a:t>
            </a:r>
            <a:r>
              <a:rPr lang="ar-EG" sz="1600" dirty="0">
                <a:latin typeface="Alexandria" charset="0"/>
                <a:cs typeface="Alexandria" charset="0"/>
              </a:rPr>
              <a:t>رفع مستوى الوعي حول أنواع الأزمات المحتملة وأهمية الاستعداد لها.</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تعليم الإجراءات: </a:t>
            </a:r>
            <a:r>
              <a:rPr lang="ar-EG" sz="1600" dirty="0">
                <a:latin typeface="Alexandria" charset="0"/>
                <a:cs typeface="Alexandria" charset="0"/>
              </a:rPr>
              <a:t>تدريب الموظفين على الإجراءات المحددة في خطط الطوارئ وكيفية تنفيذها.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700352"/>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التدريب</a:t>
            </a:r>
          </a:p>
        </p:txBody>
      </p:sp>
      <p:pic>
        <p:nvPicPr>
          <p:cNvPr id="27650" name="Picture 2" descr="DRP partners with the NEC for crisis training day - EN">
            <a:extLst>
              <a:ext uri="{FF2B5EF4-FFF2-40B4-BE49-F238E27FC236}">
                <a16:creationId xmlns:a16="http://schemas.microsoft.com/office/drawing/2014/main" id="{4AB0C4EF-F98F-CA04-EBF5-072A06D202E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083" y="593721"/>
            <a:ext cx="4948514" cy="63564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24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301235"/>
            <a:ext cx="6908133" cy="3000180"/>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2.تصميم برامج التدريب</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الفئات المستهدفة: </a:t>
            </a:r>
            <a:r>
              <a:rPr lang="ar-EG" dirty="0">
                <a:latin typeface="Alexandria" charset="0"/>
                <a:cs typeface="Alexandria" charset="0"/>
              </a:rPr>
              <a:t>تحديد الموظفين الذين يحتاجون إلى التدريب بناءً على أدوارهم ومسؤولياتهم.</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تنوع أساليب التدريب:</a:t>
            </a:r>
            <a:r>
              <a:rPr lang="ar-EG" dirty="0">
                <a:latin typeface="Alexandria" charset="0"/>
                <a:cs typeface="Alexandria" charset="0"/>
              </a:rPr>
              <a:t> استخدام أساليب تدريب متنوعة مثل المحاضرات، وورش العمل، والتدريب العملي، والمواد التعليمية التفاعلية.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637646"/>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التدريب</a:t>
            </a:r>
          </a:p>
        </p:txBody>
      </p:sp>
      <p:pic>
        <p:nvPicPr>
          <p:cNvPr id="7" name="Picture 2" descr="DRP partners with the NEC for crisis training day - EN">
            <a:extLst>
              <a:ext uri="{FF2B5EF4-FFF2-40B4-BE49-F238E27FC236}">
                <a16:creationId xmlns:a16="http://schemas.microsoft.com/office/drawing/2014/main" id="{A62756AD-73EE-2B86-6748-3ECB3EDC100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083" y="583447"/>
            <a:ext cx="4948514" cy="63564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02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223135"/>
            <a:ext cx="6908133" cy="2584682"/>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3.تنفيذ التدريب</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جدولة الدورات التدريبية: </a:t>
            </a:r>
            <a:r>
              <a:rPr lang="ar-EG" dirty="0">
                <a:latin typeface="Alexandria" charset="0"/>
                <a:cs typeface="Alexandria" charset="0"/>
              </a:rPr>
              <a:t>تنظيم دورات تدريبية دورية لضمان استمرارية الجاهزية.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التقييم المستمر: </a:t>
            </a:r>
            <a:r>
              <a:rPr lang="ar-EG" dirty="0">
                <a:latin typeface="Alexandria" charset="0"/>
                <a:cs typeface="Alexandria" charset="0"/>
              </a:rPr>
              <a:t>تقييم فعالية التدريب من خلال استبيانات واختبارات عملية لضمان فهم الموظفين للإجراءات.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542748"/>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أولاً: التدريب</a:t>
            </a:r>
          </a:p>
        </p:txBody>
      </p:sp>
      <p:pic>
        <p:nvPicPr>
          <p:cNvPr id="7" name="Picture 2" descr="DRP partners with the NEC for crisis training day - EN">
            <a:extLst>
              <a:ext uri="{FF2B5EF4-FFF2-40B4-BE49-F238E27FC236}">
                <a16:creationId xmlns:a16="http://schemas.microsoft.com/office/drawing/2014/main" id="{97600F00-F59C-0330-7B44-975A8143E9A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083" y="583447"/>
            <a:ext cx="4948514" cy="63564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1451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099311"/>
            <a:ext cx="6908133" cy="364651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1.تحديد أهداف تمارين المحاكاة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اختبار الخطط: </a:t>
            </a:r>
            <a:r>
              <a:rPr lang="ar-EG" dirty="0">
                <a:latin typeface="Alexandria" charset="0"/>
                <a:cs typeface="Alexandria" charset="0"/>
              </a:rPr>
              <a:t>اختبار فعالية خطط الطوارئ الحالية وتحديد نقاط الضعف.</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تحسين التنسيق: </a:t>
            </a:r>
            <a:r>
              <a:rPr lang="ar-EG" dirty="0">
                <a:latin typeface="Alexandria" charset="0"/>
                <a:cs typeface="Alexandria" charset="0"/>
              </a:rPr>
              <a:t>تحسين التنسيق بين فرق العمل المختلفة خلال الأزمة.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تعزيز المهارات: </a:t>
            </a:r>
            <a:r>
              <a:rPr lang="ar-EG" dirty="0">
                <a:latin typeface="Alexandria" charset="0"/>
                <a:cs typeface="Alexandria" charset="0"/>
              </a:rPr>
              <a:t>تطوير مهارات الاستجابة السريعة واتخاذ القرارات تحت الضغط.</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452108"/>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4746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72692" y="2223135"/>
            <a:ext cx="6908133" cy="2584682"/>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2.تخطيط تمارين المحاكاة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اختيار السيناريوهات: </a:t>
            </a:r>
            <a:r>
              <a:rPr lang="ar-EG" dirty="0">
                <a:latin typeface="Alexandria" charset="0"/>
                <a:cs typeface="Alexandria" charset="0"/>
              </a:rPr>
              <a:t>اختيار سيناريوهات أزمات واقعية تعكس التهديدات المحتملة التي قد تواجه المؤسسة.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الأدوار: </a:t>
            </a:r>
            <a:r>
              <a:rPr lang="ar-EG" dirty="0">
                <a:latin typeface="Alexandria" charset="0"/>
                <a:cs typeface="Alexandria" charset="0"/>
              </a:rPr>
              <a:t>تعيين أدوار ومسؤوليات واضحة لكل مشارك في التمرين لضمان محاكاة واقعية.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637646"/>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1338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15060" y="2008909"/>
            <a:ext cx="6908133" cy="364651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3.تنفيذ تمارين المحاكاة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الإعلان عن التمرين: </a:t>
            </a:r>
            <a:r>
              <a:rPr lang="ar-EG" dirty="0">
                <a:latin typeface="Alexandria" charset="0"/>
                <a:cs typeface="Alexandria" charset="0"/>
              </a:rPr>
              <a:t>إعلام جميع المشاركين بموعد ومكان التمرين والأهداف المرجوة منه.</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إجراء التمرين: </a:t>
            </a:r>
            <a:r>
              <a:rPr lang="ar-EG" dirty="0">
                <a:latin typeface="Alexandria" charset="0"/>
                <a:cs typeface="Alexandria" charset="0"/>
              </a:rPr>
              <a:t>تنفيذ السيناريو المختار بشكل كامل مع مشاركة جميع الأطراف المعنية.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المراقبة والتقييم: </a:t>
            </a:r>
            <a:r>
              <a:rPr lang="ar-EG" dirty="0">
                <a:latin typeface="Alexandria" charset="0"/>
                <a:cs typeface="Alexandria" charset="0"/>
              </a:rPr>
              <a:t>مراقبة أداء المشاركين وتقييم فعالية الاستجابة.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45340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8442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15060" y="2008909"/>
            <a:ext cx="6908133" cy="364651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5.التقييم والتحسين</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تقييم الأداء: </a:t>
            </a:r>
            <a:r>
              <a:rPr lang="ar-EG" dirty="0">
                <a:latin typeface="Alexandria" charset="0"/>
                <a:cs typeface="Alexandria" charset="0"/>
              </a:rPr>
              <a:t>بعد الانتهاء من التمرين، تقييم الأداء من خلال تحليل ما حدث، وكيفية الاستجابة، وأين يمكن التحسين.</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جمع التغذية الراجعة: </a:t>
            </a:r>
            <a:r>
              <a:rPr lang="ar-EG" dirty="0">
                <a:latin typeface="Alexandria" charset="0"/>
                <a:cs typeface="Alexandria" charset="0"/>
              </a:rPr>
              <a:t>جمع التغذية الراجعة من جميع المشاركين حول التمرين، بما في ذلك ما نجح وما لم ينجح.</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تحديث الخطط: </a:t>
            </a:r>
            <a:r>
              <a:rPr lang="ar-EG" dirty="0">
                <a:latin typeface="Alexandria" charset="0"/>
                <a:cs typeface="Alexandria" charset="0"/>
              </a:rPr>
              <a:t>تعديل وتحديث خطط الطوارئ بناءً على النتائج المستخلصة من التمرين.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45340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33866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15060" y="2008909"/>
            <a:ext cx="6908133" cy="3646511"/>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أمثلة لتمارين المحاكاة:</a:t>
            </a:r>
          </a:p>
          <a:p>
            <a:pPr algn="just" rtl="1">
              <a:lnSpc>
                <a:spcPct val="150000"/>
              </a:lnSpc>
              <a:spcBef>
                <a:spcPts val="600"/>
              </a:spcBef>
              <a:spcAft>
                <a:spcPts val="1200"/>
              </a:spcAft>
            </a:pPr>
            <a:r>
              <a:rPr lang="ar-EG" b="1" dirty="0">
                <a:latin typeface="Alexandria" charset="0"/>
                <a:cs typeface="Alexandria" charset="0"/>
              </a:rPr>
              <a:t>تمارين الطاولة</a:t>
            </a:r>
            <a:r>
              <a:rPr lang="en-GB" dirty="0">
                <a:latin typeface="Alexandria" charset="0"/>
                <a:cs typeface="Alexandria" charset="0"/>
              </a:rPr>
              <a:t>Tabletop Exercises </a:t>
            </a:r>
            <a:r>
              <a:rPr lang="ar-EG" dirty="0">
                <a:latin typeface="Alexandria" charset="0"/>
                <a:cs typeface="Alexandria" charset="0"/>
              </a:rPr>
              <a:t>: جلسات مناقشة تعتمد على سيناريوهات أزمات افتراضية يتم فيها تحليل وتبادل الأفكار.</a:t>
            </a:r>
          </a:p>
          <a:p>
            <a:pPr algn="just" rtl="1">
              <a:lnSpc>
                <a:spcPct val="150000"/>
              </a:lnSpc>
              <a:spcBef>
                <a:spcPts val="600"/>
              </a:spcBef>
              <a:spcAft>
                <a:spcPts val="1200"/>
              </a:spcAft>
            </a:pPr>
            <a:r>
              <a:rPr lang="ar-EG" b="1" dirty="0">
                <a:latin typeface="Alexandria" charset="0"/>
                <a:cs typeface="Alexandria" charset="0"/>
              </a:rPr>
              <a:t>تمارين ميدانية</a:t>
            </a:r>
            <a:r>
              <a:rPr lang="en-GB" dirty="0">
                <a:latin typeface="Alexandria" charset="0"/>
                <a:cs typeface="Alexandria" charset="0"/>
              </a:rPr>
              <a:t>Field Exercises </a:t>
            </a:r>
            <a:r>
              <a:rPr lang="ar-EG" dirty="0">
                <a:latin typeface="Alexandria" charset="0"/>
                <a:cs typeface="Alexandria" charset="0"/>
              </a:rPr>
              <a:t>: تمارين عملية تحاكي الأزمة بشكل كامل وتشمل تنفيذ الإجراءات الميدانية.</a:t>
            </a:r>
          </a:p>
          <a:p>
            <a:pPr algn="just" rtl="1">
              <a:lnSpc>
                <a:spcPct val="150000"/>
              </a:lnSpc>
              <a:spcBef>
                <a:spcPts val="600"/>
              </a:spcBef>
              <a:spcAft>
                <a:spcPts val="1200"/>
              </a:spcAft>
            </a:pPr>
            <a:r>
              <a:rPr lang="ar-EG" b="1" dirty="0">
                <a:latin typeface="Alexandria" charset="0"/>
                <a:cs typeface="Alexandria" charset="0"/>
              </a:rPr>
              <a:t>تمارين محاكاة الكمبيوتر</a:t>
            </a:r>
            <a:r>
              <a:rPr lang="en-GB" dirty="0">
                <a:latin typeface="Alexandria" charset="0"/>
                <a:cs typeface="Alexandria" charset="0"/>
              </a:rPr>
              <a:t>Computer Simulations </a:t>
            </a:r>
            <a:r>
              <a:rPr lang="ar-EG" dirty="0">
                <a:latin typeface="Alexandria" charset="0"/>
                <a:cs typeface="Alexandria" charset="0"/>
              </a:rPr>
              <a:t>: استخدام برمجيات المحاكاة لخلق بيئة افتراضية للأزمة وتحليل الاستجابة.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541178" y="145340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ثانيًا: تمارين المحاكاة</a:t>
            </a:r>
          </a:p>
        </p:txBody>
      </p:sp>
      <p:pic>
        <p:nvPicPr>
          <p:cNvPr id="5" name="Picture 2" descr="Crisis Simulation Exercise – Horizonscan">
            <a:extLst>
              <a:ext uri="{FF2B5EF4-FFF2-40B4-BE49-F238E27FC236}">
                <a16:creationId xmlns:a16="http://schemas.microsoft.com/office/drawing/2014/main" id="{F631F150-7DF8-20CB-72C9-48FD63344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 y="583447"/>
            <a:ext cx="4892559" cy="6274552"/>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7932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5713" y="1888129"/>
            <a:ext cx="11233553" cy="3877343"/>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 التكرار والاستمرارية: </a:t>
            </a:r>
            <a:r>
              <a:rPr lang="ar-EG" dirty="0">
                <a:latin typeface="Alexandria" charset="0"/>
                <a:cs typeface="Alexandria" charset="0"/>
              </a:rPr>
              <a:t>تنفيذ برامج التدريب وتمارين المحاكاة بشكل دوري لضمان استمرارية الجاهزية.</a:t>
            </a:r>
          </a:p>
          <a:p>
            <a:pPr algn="just" rtl="1">
              <a:lnSpc>
                <a:spcPct val="150000"/>
              </a:lnSpc>
              <a:spcBef>
                <a:spcPts val="600"/>
              </a:spcBef>
              <a:spcAft>
                <a:spcPts val="1200"/>
              </a:spcAft>
            </a:pPr>
            <a:r>
              <a:rPr lang="ar-EG" b="1" dirty="0">
                <a:latin typeface="Alexandria" charset="0"/>
                <a:cs typeface="Alexandria" charset="0"/>
              </a:rPr>
              <a:t>2. تنويع السيناريوهات: </a:t>
            </a:r>
            <a:r>
              <a:rPr lang="ar-EG" dirty="0">
                <a:latin typeface="Alexandria" charset="0"/>
                <a:cs typeface="Alexandria" charset="0"/>
              </a:rPr>
              <a:t>استخدام سيناريوهات مختلفة ومتنوعة لتغطية كافة أنواع الأزمات المحتملة.</a:t>
            </a:r>
          </a:p>
          <a:p>
            <a:pPr algn="just" rtl="1">
              <a:lnSpc>
                <a:spcPct val="150000"/>
              </a:lnSpc>
              <a:spcBef>
                <a:spcPts val="600"/>
              </a:spcBef>
              <a:spcAft>
                <a:spcPts val="1200"/>
              </a:spcAft>
            </a:pPr>
            <a:r>
              <a:rPr lang="ar-EG" b="1" dirty="0">
                <a:latin typeface="Alexandria" charset="0"/>
                <a:cs typeface="Alexandria" charset="0"/>
              </a:rPr>
              <a:t>3. التواصل الفعال: </a:t>
            </a:r>
            <a:r>
              <a:rPr lang="ar-EG" dirty="0">
                <a:latin typeface="Alexandria" charset="0"/>
                <a:cs typeface="Alexandria" charset="0"/>
              </a:rPr>
              <a:t>ضمان تواصل فعال بين جميع المشاركين خلال التمرين للحصول على تجربة محاكاة واقعية.</a:t>
            </a:r>
          </a:p>
          <a:p>
            <a:pPr algn="just" rtl="1">
              <a:lnSpc>
                <a:spcPct val="150000"/>
              </a:lnSpc>
              <a:spcBef>
                <a:spcPts val="600"/>
              </a:spcBef>
              <a:spcAft>
                <a:spcPts val="1200"/>
              </a:spcAft>
            </a:pPr>
            <a:r>
              <a:rPr lang="ar-EG" b="1" dirty="0">
                <a:latin typeface="Alexandria" charset="0"/>
                <a:cs typeface="Alexandria" charset="0"/>
              </a:rPr>
              <a:t>4. استخدام التكنولوجيا: </a:t>
            </a:r>
            <a:r>
              <a:rPr lang="ar-EG" dirty="0">
                <a:latin typeface="Alexandria" charset="0"/>
                <a:cs typeface="Alexandria" charset="0"/>
              </a:rPr>
              <a:t>استخدام التكنولوجيا وأدوات المحاكاة الرقمية لتحسين واقعية التمارين وتقييم الأداء.</a:t>
            </a:r>
          </a:p>
          <a:p>
            <a:pPr algn="just" rtl="1">
              <a:lnSpc>
                <a:spcPct val="150000"/>
              </a:lnSpc>
              <a:spcBef>
                <a:spcPts val="600"/>
              </a:spcBef>
              <a:spcAft>
                <a:spcPts val="1200"/>
              </a:spcAft>
            </a:pPr>
            <a:r>
              <a:rPr lang="ar-EG" b="1" dirty="0">
                <a:latin typeface="Alexandria" charset="0"/>
                <a:cs typeface="Alexandria" charset="0"/>
              </a:rPr>
              <a:t>5. تضمين الأطراف الخارجية: </a:t>
            </a:r>
            <a:r>
              <a:rPr lang="ar-EG" dirty="0">
                <a:latin typeface="Alexandria" charset="0"/>
                <a:cs typeface="Alexandria" charset="0"/>
              </a:rPr>
              <a:t>إشراك الجهات الخارجية ذات الصلة مثل فرق الطوارئ الحكومية، والموردين، والعملاء عند الضرورة.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4" name="TextBox 3">
            <a:extLst>
              <a:ext uri="{FF2B5EF4-FFF2-40B4-BE49-F238E27FC236}">
                <a16:creationId xmlns:a16="http://schemas.microsoft.com/office/drawing/2014/main" id="{BAFA04F4-2590-C367-26EF-CC1184962AA6}"/>
              </a:ext>
            </a:extLst>
          </p:cNvPr>
          <p:cNvSpPr txBox="1"/>
          <p:nvPr/>
        </p:nvSpPr>
        <p:spPr>
          <a:xfrm>
            <a:off x="4389619" y="1168879"/>
            <a:ext cx="7339647"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نصائح لتنفيذ برامج التدريب وتمارين المحاكاة</a:t>
            </a:r>
          </a:p>
        </p:txBody>
      </p:sp>
    </p:spTree>
    <p:extLst>
      <p:ext uri="{BB962C8B-B14F-4D97-AF65-F5344CB8AC3E}">
        <p14:creationId xmlns:p14="http://schemas.microsoft.com/office/powerpoint/2010/main" val="21114671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دراسة حالة 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56847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دراسة حالة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32633" y="2257893"/>
            <a:ext cx="6260861" cy="2912977"/>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1.تحديد المخاطر وتحليلها لشركة طيران</a:t>
            </a:r>
          </a:p>
          <a:p>
            <a:pPr algn="just" rtl="1">
              <a:lnSpc>
                <a:spcPct val="150000"/>
              </a:lnSpc>
              <a:spcBef>
                <a:spcPts val="600"/>
              </a:spcBef>
              <a:spcAft>
                <a:spcPts val="1200"/>
              </a:spcAft>
            </a:pPr>
            <a:r>
              <a:rPr lang="ar-EG" sz="1600" dirty="0">
                <a:latin typeface="Alexandria" charset="0"/>
                <a:cs typeface="Alexandria" charset="0"/>
              </a:rPr>
              <a:t>شركة الطيران تواجه مجموعة متنوعة من المخاطر التي يمكن أن تؤثر على سلامة الركاب والطواقم، وكذلك على استمرارية الأعمال وسمعتها. تحديد المخاطر وتحليلها هو الخطوة الأولى في تطوير خطة شاملة لإدارة الأزمات. فيما يلي عملية تحديد المخاطر وتحليلها لشركة طيران، مع أمثلة على المخاطر المحتملة وخطط الطوارئ للاستجابة لها: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5389076"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9429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09433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تحديد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595327"/>
            <a:ext cx="8408021" cy="4482637"/>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الحوادث الجوية </a:t>
            </a:r>
            <a:r>
              <a:rPr lang="ar-EG" dirty="0">
                <a:latin typeface="Alexandria" charset="0"/>
                <a:cs typeface="Alexandria" charset="0"/>
              </a:rPr>
              <a:t>(تصادم الطائرات - حوادث الهبوط والإقلاع - أعطال فنية أثناء الطيران)</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الأزمات الأمنية </a:t>
            </a:r>
            <a:r>
              <a:rPr lang="ar-EG" dirty="0">
                <a:latin typeface="Alexandria" charset="0"/>
                <a:cs typeface="Alexandria" charset="0"/>
              </a:rPr>
              <a:t>(اختطاف الطائرات - الهجمات الإرهابية - التهديدات الأمنية في المطارات)</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الصحية </a:t>
            </a:r>
            <a:r>
              <a:rPr lang="ar-EG" sz="1600" dirty="0">
                <a:latin typeface="Alexandria" charset="0"/>
                <a:cs typeface="Alexandria" charset="0"/>
              </a:rPr>
              <a:t>(تفشي الأمراض المعدية بين الركاب أو الطاقم - الإصابات أو الحالات الطارئة الصحية أثناء الرحلة)</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الأحوال الجوية السيئة </a:t>
            </a:r>
            <a:r>
              <a:rPr lang="ar-EG" sz="1600" dirty="0">
                <a:latin typeface="Alexandria" charset="0"/>
                <a:cs typeface="Alexandria" charset="0"/>
              </a:rPr>
              <a:t>(العواصف الرعدية - العواصف الثلجية - الرياح القوية والأعاصير)</a:t>
            </a:r>
          </a:p>
          <a:p>
            <a:pPr marL="285750" indent="-285750" algn="just" rtl="1">
              <a:lnSpc>
                <a:spcPct val="150000"/>
              </a:lnSpc>
              <a:spcBef>
                <a:spcPts val="600"/>
              </a:spcBef>
              <a:spcAft>
                <a:spcPts val="1200"/>
              </a:spcAft>
              <a:buFont typeface="Arial" panose="020B0604020202020204" pitchFamily="34" charset="0"/>
              <a:buChar char="•"/>
            </a:pPr>
            <a:r>
              <a:rPr lang="ar-EG" sz="1600" b="1" dirty="0">
                <a:latin typeface="Alexandria" charset="0"/>
                <a:cs typeface="Alexandria" charset="0"/>
              </a:rPr>
              <a:t>الأزمات التشغيلية </a:t>
            </a:r>
            <a:r>
              <a:rPr lang="ar-EG" sz="1600" dirty="0">
                <a:latin typeface="Alexandria" charset="0"/>
                <a:cs typeface="Alexandria" charset="0"/>
              </a:rPr>
              <a:t>(إضرابات العمال - انقطاع خدمات الطيران - مشاكل في سلاسل التوريد)</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055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24151"/>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1. تحليل المخاطر الجوية</a:t>
            </a:r>
          </a:p>
          <a:p>
            <a:pPr algn="just" rtl="1">
              <a:spcBef>
                <a:spcPts val="600"/>
              </a:spcBef>
              <a:spcAft>
                <a:spcPts val="1200"/>
              </a:spcAft>
            </a:pPr>
            <a:r>
              <a:rPr lang="ar-EG" b="1" dirty="0">
                <a:latin typeface="Alexandria" charset="0"/>
                <a:cs typeface="Alexandria" charset="0"/>
              </a:rPr>
              <a:t>أ. تصادم الطائرات </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منخفضة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كارثي</a:t>
            </a:r>
          </a:p>
          <a:p>
            <a:pPr marL="285750" indent="-285750" algn="just" rtl="1">
              <a:spcBef>
                <a:spcPts val="600"/>
              </a:spcBef>
              <a:spcAft>
                <a:spcPts val="1200"/>
              </a:spcAft>
              <a:buFont typeface="Arial" panose="020B0604020202020204" pitchFamily="34" charset="0"/>
              <a:buChar char="•"/>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الطيارين بشكل دوري على إدارة الطوارئ.</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نظم المراقبة الجوية.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إجراءات الصيانة الدورية للطائرات.</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653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1. تحليل المخاطر الجوية</a:t>
            </a:r>
          </a:p>
          <a:p>
            <a:pPr algn="just" rtl="1">
              <a:spcBef>
                <a:spcPts val="600"/>
              </a:spcBef>
              <a:spcAft>
                <a:spcPts val="1200"/>
              </a:spcAft>
            </a:pPr>
            <a:r>
              <a:rPr lang="ar-EG" b="1" dirty="0">
                <a:latin typeface="Alexandria" charset="0"/>
                <a:cs typeface="Alexandria" charset="0"/>
              </a:rPr>
              <a:t>ب. حوادث الهبوط والإقلاع</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جسيم</a:t>
            </a:r>
          </a:p>
          <a:p>
            <a:pPr marL="285750" indent="-285750" algn="just" rtl="1">
              <a:spcBef>
                <a:spcPts val="600"/>
              </a:spcBef>
              <a:spcAft>
                <a:spcPts val="1200"/>
              </a:spcAft>
              <a:buFont typeface="Arial" panose="020B0604020202020204" pitchFamily="34" charset="0"/>
              <a:buChar char="•"/>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الطيارين على إجراءات الطوارئ خلال الهبوط والإقلاع.</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أنظمة المراقبة الأرضية.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إجراءات التفتيش والصيانة الدورية لممرات الهبوط والإقلاع.</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8336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1. تحليل المخاطر الجوية</a:t>
            </a:r>
          </a:p>
          <a:p>
            <a:pPr algn="just" rtl="1">
              <a:spcBef>
                <a:spcPts val="600"/>
              </a:spcBef>
              <a:spcAft>
                <a:spcPts val="1200"/>
              </a:spcAft>
            </a:pPr>
            <a:r>
              <a:rPr lang="ar-EG" b="1" dirty="0">
                <a:latin typeface="Alexandria" charset="0"/>
                <a:cs typeface="Alexandria" charset="0"/>
              </a:rPr>
              <a:t>ج. أعطال فنية أثناء الطيران</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جسيم</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إدارة الأعطال الفنية أثناء الطيران.</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نظم الفحص والصيانة الدورية للطائرات.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نظم الإنذار المبكر للأعطال الفنية.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2263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2. تحليل الأزمات الأمنية</a:t>
            </a:r>
          </a:p>
          <a:p>
            <a:pPr algn="just" rtl="1">
              <a:spcBef>
                <a:spcPts val="600"/>
              </a:spcBef>
              <a:spcAft>
                <a:spcPts val="1200"/>
              </a:spcAft>
            </a:pPr>
            <a:r>
              <a:rPr lang="ar-EG" b="1" dirty="0">
                <a:latin typeface="Alexandria" charset="0"/>
                <a:cs typeface="Alexandria" charset="0"/>
              </a:rPr>
              <a:t>أ. اختطاف الطائرات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منخفضة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كارثي</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إدارة حالات الاختطاف.</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إجراءات التفتيش الأمني في المطارات.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التعاون مع الأجهزة الأمنية لتحديث خطط الاستجابة للاختطاف.</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229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2. تحليل الأزمات الأمنية</a:t>
            </a:r>
          </a:p>
          <a:p>
            <a:pPr algn="just" rtl="1">
              <a:spcBef>
                <a:spcPts val="600"/>
              </a:spcBef>
              <a:spcAft>
                <a:spcPts val="1200"/>
              </a:spcAft>
            </a:pPr>
            <a:r>
              <a:rPr lang="ar-EG" b="1" dirty="0">
                <a:latin typeface="Alexandria" charset="0"/>
                <a:cs typeface="Alexandria" charset="0"/>
              </a:rPr>
              <a:t>ب. الهجمات الإرهابية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منخفضة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كارثي</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إدارة حالات الطوارئ الناجمة عن الهجمات الإرهابية.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الإجراءات الأمنية في المطارات وعلى متن الطائرات.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التعاون مع الأجهزة الأمنية لتحديث خطط الاستجابة للهجمات الإرهابية.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32880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2. تحليل الأزمات الأمنية</a:t>
            </a:r>
          </a:p>
          <a:p>
            <a:pPr algn="just" rtl="1">
              <a:spcBef>
                <a:spcPts val="600"/>
              </a:spcBef>
              <a:spcAft>
                <a:spcPts val="1200"/>
              </a:spcAft>
            </a:pPr>
            <a:r>
              <a:rPr lang="ar-EG" b="1" dirty="0">
                <a:latin typeface="Alexandria" charset="0"/>
                <a:cs typeface="Alexandria" charset="0"/>
              </a:rPr>
              <a:t>ج. التهديدات الأمنية في المطارات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إجراءات التفتيش الأمني.</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التعامل مع التهديدات الأمنية.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تعزيز التعاون مع الأجهزة الأمنية المحلية والدولية.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57683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3. تحليل الأزمات الصحية</a:t>
            </a:r>
          </a:p>
          <a:p>
            <a:pPr algn="just" rtl="1">
              <a:spcBef>
                <a:spcPts val="600"/>
              </a:spcBef>
              <a:spcAft>
                <a:spcPts val="1200"/>
              </a:spcAft>
            </a:pPr>
            <a:r>
              <a:rPr lang="ar-EG" b="1" dirty="0">
                <a:latin typeface="Alexandria" charset="0"/>
                <a:cs typeface="Alexandria" charset="0"/>
              </a:rPr>
              <a:t>أ. تفشي الأمراض المعدية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وضع إجراءات فحص صحي للركاب والطاقم قبل الصعود على متن الطائرة.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تجهيز الطائرة بمواد التعقيم والأدوات الطبية اللازمة.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إجراءات التعامل مع الحالات الصحية الطارئة.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2703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3. تحليل الأزمات الصحية</a:t>
            </a:r>
          </a:p>
          <a:p>
            <a:pPr algn="just" rtl="1">
              <a:spcBef>
                <a:spcPts val="600"/>
              </a:spcBef>
              <a:spcAft>
                <a:spcPts val="1200"/>
              </a:spcAft>
            </a:pPr>
            <a:r>
              <a:rPr lang="ar-EG" b="1" dirty="0">
                <a:latin typeface="Alexandria" charset="0"/>
                <a:cs typeface="Alexandria" charset="0"/>
              </a:rPr>
              <a:t>ب. الإصابات أو الحالات الطارئة الصحية أثناء الرحلة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معتدل</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تدريب الطاقم على الإسعافات الأولية والتعامل مع الحالات الصحية الطارئة.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تجهيز الطائرة بالأدوات الطبية اللازمة للتعامل مع الطوارئ الصحية.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وضع بروتوكولات للتواصل مع المستشفيات والمرافق الصحية على الأرض.</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16630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4. تحليل المخاطر المتعلقة بالأحوال الجوية السيئة</a:t>
            </a:r>
          </a:p>
          <a:p>
            <a:pPr algn="just" rtl="1">
              <a:spcBef>
                <a:spcPts val="600"/>
              </a:spcBef>
              <a:spcAft>
                <a:spcPts val="1200"/>
              </a:spcAft>
            </a:pPr>
            <a:r>
              <a:rPr lang="ar-EG" b="1" dirty="0">
                <a:latin typeface="Alexandria" charset="0"/>
                <a:cs typeface="Alexandria" charset="0"/>
              </a:rPr>
              <a:t>أ. العواصف الرعدية والثلجية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معتدل إلى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تحديث برامج التدريب للطيارين للتعامل مع الأحوال الجوية السيئة.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أنظمة الرادار والأجهزة الملاحية لمراقبة الأحوال الجوية.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وضع بروتوكولات لإعادة جدولة الرحلات عند توقع أحوال جوية سيئة.</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4516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5. تحليل الأزمات التشغيلية</a:t>
            </a:r>
          </a:p>
          <a:p>
            <a:pPr algn="just" rtl="1">
              <a:spcBef>
                <a:spcPts val="600"/>
              </a:spcBef>
              <a:spcAft>
                <a:spcPts val="1200"/>
              </a:spcAft>
            </a:pPr>
            <a:r>
              <a:rPr lang="ar-EG" b="1" dirty="0">
                <a:latin typeface="Alexandria" charset="0"/>
                <a:cs typeface="Alexandria" charset="0"/>
              </a:rPr>
              <a:t>أ. إضرابات العمال</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تطوير خطط احتياطية لضمان استمرارية العمليات خلال الإضرابات.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التواصل مع النقابات العمالية والتفاوض المستمر لحل النزاعات.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توظيف عمال بديلين بشكل مؤقت إذا لزم الأمر.</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77796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5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تحليل المخاطر: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839952"/>
            <a:ext cx="8408021" cy="3954929"/>
          </a:xfrm>
          <a:prstGeom prst="rect">
            <a:avLst/>
          </a:prstGeom>
          <a:noFill/>
        </p:spPr>
        <p:txBody>
          <a:bodyPr wrap="square" rtlCol="0">
            <a:spAutoFit/>
          </a:bodyPr>
          <a:lstStyle/>
          <a:p>
            <a:pPr algn="just" rtl="1">
              <a:spcBef>
                <a:spcPts val="600"/>
              </a:spcBef>
              <a:spcAft>
                <a:spcPts val="1200"/>
              </a:spcAft>
            </a:pPr>
            <a:r>
              <a:rPr lang="ar-EG" sz="2000" b="1" dirty="0">
                <a:latin typeface="Alexandria" charset="0"/>
                <a:cs typeface="Alexandria" charset="0"/>
              </a:rPr>
              <a:t>5. تحليل الأزمات التشغيلية</a:t>
            </a:r>
          </a:p>
          <a:p>
            <a:pPr algn="just" rtl="1">
              <a:spcBef>
                <a:spcPts val="600"/>
              </a:spcBef>
              <a:spcAft>
                <a:spcPts val="1200"/>
              </a:spcAft>
            </a:pPr>
            <a:r>
              <a:rPr lang="ar-EG" b="1" dirty="0">
                <a:latin typeface="Alexandria" charset="0"/>
                <a:cs typeface="Alexandria" charset="0"/>
              </a:rPr>
              <a:t>ب. انقطاع خدمات الطيران</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الاحتمالية: منخفضة إلى متوسطة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التأثير: كبير</a:t>
            </a:r>
          </a:p>
          <a:p>
            <a:pPr algn="just" rtl="1">
              <a:spcBef>
                <a:spcPts val="600"/>
              </a:spcBef>
              <a:spcAft>
                <a:spcPts val="1200"/>
              </a:spcAft>
            </a:pPr>
            <a:r>
              <a:rPr lang="ar-EG" b="1" dirty="0">
                <a:latin typeface="Alexandria" charset="0"/>
                <a:cs typeface="Alexandria" charset="0"/>
              </a:rPr>
              <a:t>خطوات الاستجابة:</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وضع خطط طوارئ لاستمرار العمليات في حال انقطاع الخدمات.</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التعاون مع شركات الطيران الأخرى لتوفير بدائل للركاب.</a:t>
            </a:r>
          </a:p>
          <a:p>
            <a:pPr marL="285750" indent="-285750" algn="just" rtl="1">
              <a:spcBef>
                <a:spcPts val="600"/>
              </a:spcBef>
              <a:spcAft>
                <a:spcPts val="1200"/>
              </a:spcAft>
              <a:buFont typeface="Arial" panose="020B0604020202020204" pitchFamily="34" charset="0"/>
              <a:buChar char="•"/>
            </a:pPr>
            <a:r>
              <a:rPr lang="ar-EG" dirty="0">
                <a:latin typeface="Alexandria" charset="0"/>
                <a:cs typeface="Alexandria" charset="0"/>
              </a:rPr>
              <a:t>تحسين أنظمة الاتصالات لضمان تواصل فعال مع الركاب والموظفين.</a:t>
            </a: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1159657"/>
            <a:ext cx="3241917" cy="52477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8734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27600" y="1568470"/>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 الاتصال الفعال على أزمة لشركة طيران</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32633" y="2257893"/>
            <a:ext cx="6260861" cy="2353850"/>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السيناريو: حادثة جوية</a:t>
            </a:r>
          </a:p>
          <a:p>
            <a:pPr algn="just" rtl="1">
              <a:lnSpc>
                <a:spcPct val="150000"/>
              </a:lnSpc>
              <a:spcBef>
                <a:spcPts val="600"/>
              </a:spcBef>
              <a:spcAft>
                <a:spcPts val="1200"/>
              </a:spcAft>
            </a:pPr>
            <a:r>
              <a:rPr lang="ar-EG" dirty="0">
                <a:latin typeface="Alexandria" charset="0"/>
                <a:cs typeface="Alexandria" charset="0"/>
              </a:rPr>
              <a:t>لنفترض أن شركة طيران "</a:t>
            </a:r>
            <a:r>
              <a:rPr lang="ar-EG" dirty="0" err="1">
                <a:latin typeface="Alexandria" charset="0"/>
                <a:cs typeface="Alexandria" charset="0"/>
              </a:rPr>
              <a:t>سكايلانز</a:t>
            </a:r>
            <a:r>
              <a:rPr lang="ar-EG" dirty="0">
                <a:latin typeface="Alexandria" charset="0"/>
                <a:cs typeface="Alexandria" charset="0"/>
              </a:rPr>
              <a:t>" واجهت أزمة متمثلة في حادثة جوية حيث تعرضت إحدى طائراتها لخلل فني أثناء الطيران، مما أدى إلى هبوط اضطراري ناجح لكن مع بعض الإصابات الطفيفة بين الركاب.</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4718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40269" y="121269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30116" y="1763058"/>
            <a:ext cx="6260861" cy="4339008"/>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1.وضع خطة اتصال للأزمة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قنوات الاتصال:</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البريد الإلكتروني</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الرسائل النصية</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وسائل التواصل الاجتماعي</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موقع الشركة على الإنترنت</a:t>
            </a:r>
          </a:p>
          <a:p>
            <a:pPr marL="285750" indent="-285750" algn="just" rtl="1">
              <a:lnSpc>
                <a:spcPct val="150000"/>
              </a:lnSpc>
              <a:spcBef>
                <a:spcPts val="600"/>
              </a:spcBef>
              <a:spcAft>
                <a:spcPts val="1200"/>
              </a:spcAft>
              <a:buFont typeface="Alexandria" pitchFamily="2" charset="-78"/>
              <a:buChar char="−"/>
            </a:pPr>
            <a:r>
              <a:rPr lang="ar-EG" dirty="0">
                <a:latin typeface="Alexandria" charset="0"/>
                <a:cs typeface="Alexandria" charset="0"/>
              </a:rPr>
              <a:t>المؤتمرات الصحفية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5666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40269" y="121269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67209" y="1763058"/>
            <a:ext cx="6723769" cy="4108176"/>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1.وضع خطة اتصال للأزمة</a:t>
            </a:r>
          </a:p>
          <a:p>
            <a:pPr marL="285750" indent="-285750" algn="just" rtl="1">
              <a:lnSpc>
                <a:spcPct val="150000"/>
              </a:lnSpc>
              <a:spcBef>
                <a:spcPts val="600"/>
              </a:spcBef>
              <a:spcAft>
                <a:spcPts val="1200"/>
              </a:spcAft>
              <a:buFont typeface="Arial" panose="020B0604020202020204" pitchFamily="34" charset="0"/>
              <a:buChar char="•"/>
            </a:pPr>
            <a:r>
              <a:rPr lang="ar-EG" b="1" dirty="0">
                <a:latin typeface="Alexandria" charset="0"/>
                <a:cs typeface="Alexandria" charset="0"/>
              </a:rPr>
              <a:t>تحديد المسؤوليات:</a:t>
            </a:r>
          </a:p>
          <a:p>
            <a:pPr marL="285750" indent="-285750" algn="just" rtl="1">
              <a:lnSpc>
                <a:spcPct val="150000"/>
              </a:lnSpc>
              <a:spcBef>
                <a:spcPts val="600"/>
              </a:spcBef>
              <a:spcAft>
                <a:spcPts val="1200"/>
              </a:spcAft>
              <a:buFont typeface="Alexandria" pitchFamily="2" charset="-78"/>
              <a:buChar char="−"/>
            </a:pPr>
            <a:r>
              <a:rPr lang="ar-EG" b="1" dirty="0">
                <a:latin typeface="Alexandria" charset="0"/>
                <a:cs typeface="Alexandria" charset="0"/>
              </a:rPr>
              <a:t>المتحدث الرسمي: </a:t>
            </a:r>
            <a:r>
              <a:rPr lang="ar-EG" dirty="0">
                <a:latin typeface="Alexandria" charset="0"/>
                <a:cs typeface="Alexandria" charset="0"/>
              </a:rPr>
              <a:t>المدير التنفيذي للشركة أو نائب الرئيس للعلاقات العامة.</a:t>
            </a:r>
          </a:p>
          <a:p>
            <a:pPr marL="285750" indent="-285750" algn="just" rtl="1">
              <a:lnSpc>
                <a:spcPct val="150000"/>
              </a:lnSpc>
              <a:spcBef>
                <a:spcPts val="600"/>
              </a:spcBef>
              <a:spcAft>
                <a:spcPts val="1200"/>
              </a:spcAft>
              <a:buFont typeface="Alexandria" pitchFamily="2" charset="-78"/>
              <a:buChar char="−"/>
            </a:pPr>
            <a:r>
              <a:rPr lang="ar-EG" b="1" dirty="0">
                <a:latin typeface="Alexandria" charset="0"/>
                <a:cs typeface="Alexandria" charset="0"/>
              </a:rPr>
              <a:t>فريق الاتصال الداخلي: </a:t>
            </a:r>
            <a:r>
              <a:rPr lang="ar-EG" dirty="0">
                <a:latin typeface="Alexandria" charset="0"/>
                <a:cs typeface="Alexandria" charset="0"/>
              </a:rPr>
              <a:t>لتحديث الموظفين.</a:t>
            </a:r>
          </a:p>
          <a:p>
            <a:pPr marL="285750" indent="-285750" algn="just" rtl="1">
              <a:lnSpc>
                <a:spcPct val="150000"/>
              </a:lnSpc>
              <a:spcBef>
                <a:spcPts val="600"/>
              </a:spcBef>
              <a:spcAft>
                <a:spcPts val="1200"/>
              </a:spcAft>
              <a:buFont typeface="Alexandria" pitchFamily="2" charset="-78"/>
              <a:buChar char="−"/>
            </a:pPr>
            <a:r>
              <a:rPr lang="ar-EG" b="1" dirty="0">
                <a:latin typeface="Alexandria" charset="0"/>
                <a:cs typeface="Alexandria" charset="0"/>
              </a:rPr>
              <a:t>فريق الاتصال الخارجي: </a:t>
            </a:r>
            <a:r>
              <a:rPr lang="ar-EG" dirty="0">
                <a:latin typeface="Alexandria" charset="0"/>
                <a:cs typeface="Alexandria" charset="0"/>
              </a:rPr>
              <a:t>للتواصل مع وسائل الإعلام والجمهور.</a:t>
            </a:r>
          </a:p>
          <a:p>
            <a:pPr marL="285750" indent="-285750" algn="just" rtl="1">
              <a:lnSpc>
                <a:spcPct val="150000"/>
              </a:lnSpc>
              <a:spcBef>
                <a:spcPts val="600"/>
              </a:spcBef>
              <a:spcAft>
                <a:spcPts val="1200"/>
              </a:spcAft>
              <a:buFont typeface="Alexandria" pitchFamily="2" charset="-78"/>
              <a:buChar char="−"/>
            </a:pPr>
            <a:r>
              <a:rPr lang="ar-EG" b="1" dirty="0">
                <a:latin typeface="Alexandria" charset="0"/>
                <a:cs typeface="Alexandria" charset="0"/>
              </a:rPr>
              <a:t>فريق الدعم الفني: </a:t>
            </a:r>
            <a:r>
              <a:rPr lang="ar-EG" dirty="0">
                <a:latin typeface="Alexandria" charset="0"/>
                <a:cs typeface="Alexandria" charset="0"/>
              </a:rPr>
              <a:t>للتواصل مع الهيئات التنظيمية والتحقيق.</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9583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67209" y="1006246"/>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81936" y="1435603"/>
            <a:ext cx="6723769" cy="4969950"/>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1.وضع خطة اتصال للأزمة</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تحديد المسؤوليات:</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المتحدث الرسمي: </a:t>
            </a:r>
            <a:r>
              <a:rPr lang="ar-EG" dirty="0">
                <a:latin typeface="Alexandria" charset="0"/>
                <a:cs typeface="Alexandria" charset="0"/>
              </a:rPr>
              <a:t>المدير التنفيذي للشركة أو نائب الرئيس للعلاقات العامة.</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فريق الاتصال الداخلي: </a:t>
            </a:r>
            <a:r>
              <a:rPr lang="ar-EG" dirty="0">
                <a:latin typeface="Alexandria" charset="0"/>
                <a:cs typeface="Alexandria" charset="0"/>
              </a:rPr>
              <a:t>لتحديث الموظفين.</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فريق الاتصال الخارجي: </a:t>
            </a:r>
            <a:r>
              <a:rPr lang="ar-EG" dirty="0">
                <a:latin typeface="Alexandria" charset="0"/>
                <a:cs typeface="Alexandria" charset="0"/>
              </a:rPr>
              <a:t>للتواصل مع وسائل الإعلام والجمهور.</a:t>
            </a:r>
          </a:p>
          <a:p>
            <a:pPr marL="285750" indent="-285750" algn="just" rtl="1">
              <a:lnSpc>
                <a:spcPct val="150000"/>
              </a:lnSpc>
              <a:spcAft>
                <a:spcPts val="1800"/>
              </a:spcAft>
              <a:buFont typeface="Alexandria" pitchFamily="2" charset="-78"/>
              <a:buChar char="−"/>
            </a:pPr>
            <a:r>
              <a:rPr lang="ar-EG" b="1" dirty="0">
                <a:latin typeface="Alexandria" charset="0"/>
                <a:cs typeface="Alexandria" charset="0"/>
              </a:rPr>
              <a:t>فريق الدعم الفني: </a:t>
            </a:r>
            <a:r>
              <a:rPr lang="ar-EG" dirty="0">
                <a:latin typeface="Alexandria" charset="0"/>
                <a:cs typeface="Alexandria" charset="0"/>
              </a:rPr>
              <a:t>للتواصل مع الهيئات التنظيمية والتحقيق.</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إعداد الرسائل المسبقة:</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رسائل جاهزة </a:t>
            </a:r>
            <a:r>
              <a:rPr lang="ar-EG" dirty="0">
                <a:latin typeface="Alexandria" charset="0"/>
                <a:cs typeface="Alexandria" charset="0"/>
              </a:rPr>
              <a:t>حول الحادثة وإجراءات السلامة.</a:t>
            </a:r>
          </a:p>
          <a:p>
            <a:pPr marL="285750" indent="-285750" algn="just" rtl="1">
              <a:lnSpc>
                <a:spcPct val="150000"/>
              </a:lnSpc>
              <a:spcAft>
                <a:spcPts val="600"/>
              </a:spcAft>
              <a:buFont typeface="Alexandria" pitchFamily="2" charset="-78"/>
              <a:buChar char="−"/>
            </a:pPr>
            <a:r>
              <a:rPr lang="ar-EG" b="1" dirty="0">
                <a:latin typeface="Alexandria" charset="0"/>
                <a:cs typeface="Alexandria" charset="0"/>
              </a:rPr>
              <a:t>قوالب لتحديثات منتظمة </a:t>
            </a:r>
            <a:r>
              <a:rPr lang="ar-EG" dirty="0">
                <a:latin typeface="Alexandria" charset="0"/>
                <a:cs typeface="Alexandria" charset="0"/>
              </a:rPr>
              <a:t>عن التطورات.</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5814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872" y="1310863"/>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27600" y="2044326"/>
            <a:ext cx="6723769" cy="2769348"/>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2.التواصل الداخلي</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تحديث الموظفين:</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إرسال بريد إلكتروني ورسائل نصية فورية لجميع الموظفين لتزويدهم بالمعلومات الأساسية حول الحادثة.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عقد اجتماعات طارئة عبر الفيديو مع الفرق الرئيسية لتقديم توجيهات واضحة.</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9637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872" y="157154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27600" y="2278773"/>
            <a:ext cx="6723769" cy="2846292"/>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2.التواصل الداخلي</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التدريب المسبق:</a:t>
            </a:r>
          </a:p>
          <a:p>
            <a:pPr algn="just" rtl="1">
              <a:lnSpc>
                <a:spcPct val="150000"/>
              </a:lnSpc>
              <a:spcAft>
                <a:spcPts val="600"/>
              </a:spcAft>
            </a:pPr>
            <a:r>
              <a:rPr lang="ar-EG" dirty="0">
                <a:latin typeface="Alexandria" charset="0"/>
                <a:cs typeface="Alexandria" charset="0"/>
              </a:rPr>
              <a:t>التأكيد على بروتوكولات الاستجابة للأزمات التي تم تدريب الموظفين عليها مسبقاً.</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نقاط الاتصال الداخلية:</a:t>
            </a:r>
          </a:p>
          <a:p>
            <a:pPr algn="just" rtl="1">
              <a:lnSpc>
                <a:spcPct val="150000"/>
              </a:lnSpc>
              <a:spcAft>
                <a:spcPts val="600"/>
              </a:spcAft>
            </a:pPr>
            <a:r>
              <a:rPr lang="ar-EG" dirty="0">
                <a:latin typeface="Alexandria" charset="0"/>
                <a:cs typeface="Alexandria" charset="0"/>
              </a:rPr>
              <a:t>تخصيص خط ساخن داخلي للمزيد من التوجيهات والاستفسارات.</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3769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872" y="157154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27600" y="2278773"/>
            <a:ext cx="6723769" cy="2846292"/>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3.التواصل الخارجي</a:t>
            </a:r>
          </a:p>
          <a:p>
            <a:pPr algn="just" rtl="1">
              <a:lnSpc>
                <a:spcPct val="150000"/>
              </a:lnSpc>
              <a:spcAft>
                <a:spcPts val="600"/>
              </a:spcAft>
            </a:pPr>
            <a:r>
              <a:rPr lang="ar-EG" b="1" dirty="0">
                <a:latin typeface="Alexandria" charset="0"/>
                <a:cs typeface="Alexandria" charset="0"/>
              </a:rPr>
              <a:t>التواصل مع العملاء:</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إرسال رسائل نصية وبريد إلكتروني إلى الركاب وأسرهم لتزويدهم بالمعلومات والتطمينات اللازمة.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نشر تحديثات مستمرة على وسائل التواصل الاجتماعي وموقع الشركة.</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94106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872" y="1571547"/>
            <a:ext cx="695322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خطوات الاتصال الفعال أثناء الأزمة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907302" y="2150484"/>
            <a:ext cx="6723769" cy="3754233"/>
          </a:xfrm>
          <a:prstGeom prst="rect">
            <a:avLst/>
          </a:prstGeom>
          <a:noFill/>
        </p:spPr>
        <p:txBody>
          <a:bodyPr wrap="square" rtlCol="0">
            <a:spAutoFit/>
          </a:bodyPr>
          <a:lstStyle/>
          <a:p>
            <a:pPr algn="just" rtl="1">
              <a:lnSpc>
                <a:spcPct val="150000"/>
              </a:lnSpc>
              <a:spcAft>
                <a:spcPts val="600"/>
              </a:spcAft>
            </a:pPr>
            <a:r>
              <a:rPr lang="ar-EG" b="1" dirty="0">
                <a:latin typeface="Alexandria" charset="0"/>
                <a:cs typeface="Alexandria" charset="0"/>
              </a:rPr>
              <a:t>3.التواصل الخارجي</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إدارة وسائل الإعلام:</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عقد مؤتمر صحفي عاجل لتقديم بيان رسمي حول الحادثة، الإجراءات المتخذة، وحالة الركاب.</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توفير متحدث رسمي للرد على استفسارات الصحفيين.</a:t>
            </a:r>
          </a:p>
          <a:p>
            <a:pPr marL="285750" indent="-285750" algn="just" rtl="1">
              <a:lnSpc>
                <a:spcPct val="150000"/>
              </a:lnSpc>
              <a:spcAft>
                <a:spcPts val="600"/>
              </a:spcAft>
              <a:buFont typeface="Arial" panose="020B0604020202020204" pitchFamily="34" charset="0"/>
              <a:buChar char="•"/>
            </a:pPr>
            <a:r>
              <a:rPr lang="ar-EG" b="1" dirty="0">
                <a:latin typeface="Alexandria" charset="0"/>
                <a:cs typeface="Alexandria" charset="0"/>
              </a:rPr>
              <a:t>التنسيق مع الجهات الحكومية:</a:t>
            </a:r>
          </a:p>
          <a:p>
            <a:pPr marL="285750" indent="-285750" algn="just" rtl="1">
              <a:lnSpc>
                <a:spcPct val="150000"/>
              </a:lnSpc>
              <a:spcAft>
                <a:spcPts val="600"/>
              </a:spcAft>
              <a:buFont typeface="Alexandria" pitchFamily="2" charset="-78"/>
              <a:buChar char="−"/>
            </a:pPr>
            <a:r>
              <a:rPr lang="ar-EG" dirty="0">
                <a:latin typeface="Alexandria" charset="0"/>
                <a:cs typeface="Alexandria" charset="0"/>
              </a:rPr>
              <a:t>التواصل الفوري مع هيئات الطيران المدني والجهات التنظيمية لتقديم التقارير المطلوبة والتعاون في التحقيقات.</a:t>
            </a:r>
          </a:p>
        </p:txBody>
      </p:sp>
      <p:sp>
        <p:nvSpPr>
          <p:cNvPr id="3" name="TextBox 2"/>
          <p:cNvSpPr txBox="1"/>
          <p:nvPr/>
        </p:nvSpPr>
        <p:spPr>
          <a:xfrm>
            <a:off x="9274899" y="6425966"/>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9698" name="Picture 2" descr="Recovery of Airlines | UPSC">
            <a:extLst>
              <a:ext uri="{FF2B5EF4-FFF2-40B4-BE49-F238E27FC236}">
                <a16:creationId xmlns:a16="http://schemas.microsoft.com/office/drawing/2014/main" id="{5532E243-7D6B-B984-5635-572A2D7C5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27" y="711098"/>
            <a:ext cx="4871373" cy="598164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75181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التخطيط والاستعداد للأزمات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704704" y="2396641"/>
            <a:ext cx="2206943" cy="1015663"/>
          </a:xfrm>
          <a:prstGeom prst="rect">
            <a:avLst/>
          </a:prstGeom>
          <a:noFill/>
        </p:spPr>
        <p:txBody>
          <a:bodyPr wrap="square" rtlCol="0">
            <a:spAutoFit/>
          </a:bodyPr>
          <a:lstStyle/>
          <a:p>
            <a:pPr algn="ctr" rtl="1"/>
            <a:r>
              <a:rPr lang="ar-EG" sz="2000" b="1" dirty="0">
                <a:latin typeface="Alexandria" charset="0"/>
                <a:cs typeface="Alexandria" charset="0"/>
              </a:rPr>
              <a:t>تقييم المخاطر واستراتيجيات التخفيف</a:t>
            </a:r>
          </a:p>
        </p:txBody>
      </p:sp>
      <p:sp>
        <p:nvSpPr>
          <p:cNvPr id="7" name="TextBox 6">
            <a:extLst>
              <a:ext uri="{FF2B5EF4-FFF2-40B4-BE49-F238E27FC236}">
                <a16:creationId xmlns:a16="http://schemas.microsoft.com/office/drawing/2014/main" id="{1F4C2EE7-9E72-F427-D4C3-99FCA6FAB134}"/>
              </a:ext>
            </a:extLst>
          </p:cNvPr>
          <p:cNvSpPr txBox="1"/>
          <p:nvPr/>
        </p:nvSpPr>
        <p:spPr>
          <a:xfrm>
            <a:off x="9647074" y="4365037"/>
            <a:ext cx="2322204" cy="707886"/>
          </a:xfrm>
          <a:prstGeom prst="rect">
            <a:avLst/>
          </a:prstGeom>
          <a:noFill/>
        </p:spPr>
        <p:txBody>
          <a:bodyPr wrap="square" rtlCol="0">
            <a:spAutoFit/>
          </a:bodyPr>
          <a:lstStyle/>
          <a:p>
            <a:pPr algn="ctr" rtl="1"/>
            <a:r>
              <a:rPr lang="ar-EG" sz="2000" b="1" dirty="0">
                <a:latin typeface="Alexandria" charset="0"/>
                <a:cs typeface="Alexandria" charset="0"/>
              </a:rPr>
              <a:t>وضع خطط إدارة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9" y="2396641"/>
            <a:ext cx="2477107" cy="707886"/>
          </a:xfrm>
          <a:prstGeom prst="rect">
            <a:avLst/>
          </a:prstGeom>
          <a:noFill/>
        </p:spPr>
        <p:txBody>
          <a:bodyPr wrap="square" rtlCol="0">
            <a:spAutoFit/>
          </a:bodyPr>
          <a:lstStyle/>
          <a:p>
            <a:pPr algn="ctr" rtl="1"/>
            <a:r>
              <a:rPr lang="ar-EG" sz="2000" b="1" dirty="0">
                <a:latin typeface="Alexandria" charset="0"/>
                <a:cs typeface="Alexandria" charset="0"/>
              </a:rPr>
              <a:t>التدريب وتمارين المحاكاة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9" y="4365037"/>
            <a:ext cx="2477107" cy="400110"/>
          </a:xfrm>
          <a:prstGeom prst="rect">
            <a:avLst/>
          </a:prstGeom>
          <a:noFill/>
        </p:spPr>
        <p:txBody>
          <a:bodyPr wrap="square" rtlCol="0">
            <a:spAutoFit/>
          </a:bodyPr>
          <a:lstStyle/>
          <a:p>
            <a:pPr algn="ctr" rtl="1"/>
            <a:r>
              <a:rPr lang="ar-EG" sz="2000" b="1" dirty="0">
                <a:latin typeface="Alexandria" charset="0"/>
                <a:cs typeface="Alexandria" charset="0"/>
              </a:rPr>
              <a:t>دراسة حالة عمليّة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65980"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20F003D3-80CE-48B6-BFF9-62B37B8DB4B7}"/>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1482</TotalTime>
  <Words>3139</Words>
  <Application>Microsoft Office PowerPoint</Application>
  <PresentationFormat>Widescreen</PresentationFormat>
  <Paragraphs>432</Paragraphs>
  <Slides>58</Slides>
  <Notes>52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Alexandria</vt:lpstr>
      <vt:lpstr>Arial</vt:lpstr>
      <vt:lpstr>Calibri</vt:lpstr>
      <vt:lpstr>Calibri Light</vt:lpstr>
      <vt:lpstr>Roboto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222</cp:revision>
  <dcterms:created xsi:type="dcterms:W3CDTF">2023-04-29T09:08:00Z</dcterms:created>
  <dcterms:modified xsi:type="dcterms:W3CDTF">2024-06-08T00:41:47Z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