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Lst>
  <p:sldSz cx="12192000" cy="6858000"/>
  <p:notesSz cx="6858000" cy="9144000"/>
  <p:embeddedFontLst>
    <p:embeddedFont>
      <p:font typeface="Calibri" panose="020F0502020204030204" pitchFamily="34" charset="0"/>
      <p:regular r:id="rId47"/>
      <p:bold r:id="rId48"/>
      <p:italic r:id="rId49"/>
      <p:boldItalic r:id="rId50"/>
    </p:embeddedFont>
    <p:embeddedFont>
      <p:font typeface="Tajawal" panose="020B0604020202020204" charset="-78"/>
      <p:regular r:id="rId51"/>
      <p:bold r:id="rId52"/>
    </p:embeddedFont>
    <p:embeddedFont>
      <p:font typeface="Tajawal ExtraBold" panose="020B0604020202020204" charset="-78"/>
      <p:bold r:id="rId53"/>
    </p:embeddedFont>
    <p:embeddedFont>
      <p:font typeface="Tajawal Medium" panose="020B0604020202020204" charset="-78"/>
      <p:regular r:id="rId54"/>
      <p:bold r:id="rId5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6" roundtripDataSignature="AMtx7miu199e5lDQ2dPuUCOwIp15UWOsV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7.fntdata"/><Relationship Id="rId58" Type="http://schemas.openxmlformats.org/officeDocument/2006/relationships/viewProps" Target="viewProps.xml"/><Relationship Id="rId5" Type="http://schemas.openxmlformats.org/officeDocument/2006/relationships/slide" Target="slides/slide4.xml"/><Relationship Id="rId61" Type="http://schemas.microsoft.com/office/2016/11/relationships/changesInfo" Target="changesInfos/changesInfo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2.fntdata"/><Relationship Id="rId56" Type="http://customschemas.google.com/relationships/presentationmetadata" Target="metadata"/><Relationship Id="rId8" Type="http://schemas.openxmlformats.org/officeDocument/2006/relationships/slide" Target="slides/slide7.xml"/><Relationship Id="rId51" Type="http://schemas.openxmlformats.org/officeDocument/2006/relationships/font" Target="fonts/font5.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3.fntdata"/><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6.fntdata"/><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440A7AAF-7DDB-42FD-98B9-6EDCED8E2FE5}"/>
    <pc:docChg chg="modSld">
      <pc:chgData name="Kareem Ahmed" userId="668b7c42-9793-4d96-80a6-ccc644a66bcf" providerId="ADAL" clId="{440A7AAF-7DDB-42FD-98B9-6EDCED8E2FE5}" dt="2023-06-19T08:12:02.135" v="0" actId="20577"/>
      <pc:docMkLst>
        <pc:docMk/>
      </pc:docMkLst>
      <pc:sldChg chg="modSp mod">
        <pc:chgData name="Kareem Ahmed" userId="668b7c42-9793-4d96-80a6-ccc644a66bcf" providerId="ADAL" clId="{440A7AAF-7DDB-42FD-98B9-6EDCED8E2FE5}" dt="2023-06-19T08:12:02.135" v="0" actId="20577"/>
        <pc:sldMkLst>
          <pc:docMk/>
          <pc:sldMk cId="0" sldId="264"/>
        </pc:sldMkLst>
        <pc:spChg chg="mod">
          <ac:chgData name="Kareem Ahmed" userId="668b7c42-9793-4d96-80a6-ccc644a66bcf" providerId="ADAL" clId="{440A7AAF-7DDB-42FD-98B9-6EDCED8E2FE5}" dt="2023-06-19T08:12:02.135" v="0" actId="20577"/>
          <ac:spMkLst>
            <pc:docMk/>
            <pc:sldMk cId="0" sldId="264"/>
            <ac:spMk id="20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ar-EG"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 name="Google Shape;95;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1" name="Google Shape;111;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6" name="Google Shape;146;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8" name="Google Shape;15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2" name="Google Shape;18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6" name="Google Shape;20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8" name="Google Shape;218;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0" name="Google Shape;230;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2" name="Google Shape;242;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4" name="Google Shape;254;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6" name="Google Shape;266;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0" name="Google Shape;290;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2" name="Google Shape;302;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4" name="Google Shape;314;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6" name="Google Shape;326;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8" name="Google Shape;338;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0" name="Google Shape;350;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3" name="Google Shape;363;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5" name="Google Shape;375;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7" name="Google Shape;387;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9" name="Google Shape;399;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1" name="Google Shape;411;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3" name="Google Shape;423;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5" name="Google Shape;4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7" name="Google Shape;447;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9" name="Google Shape;459;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1" name="Google Shape;4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4" name="Google Shape;484;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7" name="Google Shape;497;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8"/>
        <p:cNvGrpSpPr/>
        <p:nvPr/>
      </p:nvGrpSpPr>
      <p:grpSpPr>
        <a:xfrm>
          <a:off x="0" y="0"/>
          <a:ext cx="0" cy="0"/>
          <a:chOff x="0" y="0"/>
          <a:chExt cx="0" cy="0"/>
        </a:xfrm>
      </p:grpSpPr>
      <p:sp>
        <p:nvSpPr>
          <p:cNvPr id="509" name="Google Shape;509;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0" name="Google Shape;510;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1"/>
        <p:cNvGrpSpPr/>
        <p:nvPr/>
      </p:nvGrpSpPr>
      <p:grpSpPr>
        <a:xfrm>
          <a:off x="0" y="0"/>
          <a:ext cx="0" cy="0"/>
          <a:chOff x="0" y="0"/>
          <a:chExt cx="0" cy="0"/>
        </a:xfrm>
      </p:grpSpPr>
      <p:sp>
        <p:nvSpPr>
          <p:cNvPr id="522" name="Google Shape;522;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3" name="Google Shape;523;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6" name="Google Shape;536;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9" name="Google Shape;549;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2" name="Google Shape;562;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3"/>
        <p:cNvGrpSpPr/>
        <p:nvPr/>
      </p:nvGrpSpPr>
      <p:grpSpPr>
        <a:xfrm>
          <a:off x="0" y="0"/>
          <a:ext cx="0" cy="0"/>
          <a:chOff x="0" y="0"/>
          <a:chExt cx="0" cy="0"/>
        </a:xfrm>
      </p:grpSpPr>
      <p:sp>
        <p:nvSpPr>
          <p:cNvPr id="574" name="Google Shape;57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5" name="Google Shape;57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8" name="Google Shape;588;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p4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1" name="Google Shape;601;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
        <p:cNvGrpSpPr/>
        <p:nvPr/>
      </p:nvGrpSpPr>
      <p:grpSpPr>
        <a:xfrm>
          <a:off x="0" y="0"/>
          <a:ext cx="0" cy="0"/>
          <a:chOff x="0" y="0"/>
          <a:chExt cx="0" cy="0"/>
        </a:xfrm>
      </p:grpSpPr>
      <p:sp>
        <p:nvSpPr>
          <p:cNvPr id="613" name="Google Shape;613;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4" name="Google Shape;614;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p4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7" name="Google Shape;627;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6"/>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4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4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 name="Google Shape;20;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3"/>
        <p:cNvGrpSpPr/>
        <p:nvPr/>
      </p:nvGrpSpPr>
      <p:grpSpPr>
        <a:xfrm>
          <a:off x="0" y="0"/>
          <a:ext cx="0" cy="0"/>
          <a:chOff x="0" y="0"/>
          <a:chExt cx="0" cy="0"/>
        </a:xfrm>
      </p:grpSpPr>
      <p:sp>
        <p:nvSpPr>
          <p:cNvPr id="24" name="Google Shape;24;p48"/>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5"/>
        <p:cNvGrpSpPr/>
        <p:nvPr/>
      </p:nvGrpSpPr>
      <p:grpSpPr>
        <a:xfrm>
          <a:off x="0" y="0"/>
          <a:ext cx="0" cy="0"/>
          <a:chOff x="0" y="0"/>
          <a:chExt cx="0" cy="0"/>
        </a:xfrm>
      </p:grpSpPr>
      <p:sp>
        <p:nvSpPr>
          <p:cNvPr id="26" name="Google Shape;26;p49"/>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7"/>
        <p:cNvGrpSpPr/>
        <p:nvPr/>
      </p:nvGrpSpPr>
      <p:grpSpPr>
        <a:xfrm>
          <a:off x="0" y="0"/>
          <a:ext cx="0" cy="0"/>
          <a:chOff x="0" y="0"/>
          <a:chExt cx="0" cy="0"/>
        </a:xfrm>
      </p:grpSpPr>
      <p:sp>
        <p:nvSpPr>
          <p:cNvPr id="28" name="Google Shape;28;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p:tgtEl>
                                          <p:spTgt spid="2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9"/>
        <p:cNvGrpSpPr/>
        <p:nvPr/>
      </p:nvGrpSpPr>
      <p:grpSpPr>
        <a:xfrm>
          <a:off x="0" y="0"/>
          <a:ext cx="0" cy="0"/>
          <a:chOff x="0" y="0"/>
          <a:chExt cx="0" cy="0"/>
        </a:xfrm>
      </p:grpSpPr>
      <p:sp>
        <p:nvSpPr>
          <p:cNvPr id="30" name="Google Shape;30;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
        <p:cNvGrpSpPr/>
        <p:nvPr/>
      </p:nvGrpSpPr>
      <p:grpSpPr>
        <a:xfrm>
          <a:off x="0" y="0"/>
          <a:ext cx="0" cy="0"/>
          <a:chOff x="0" y="0"/>
          <a:chExt cx="0" cy="0"/>
        </a:xfrm>
      </p:grpSpPr>
      <p:sp>
        <p:nvSpPr>
          <p:cNvPr id="36" name="Google Shape;36;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8" name="Google Shape;38;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6"/>
        <p:cNvGrpSpPr/>
        <p:nvPr/>
      </p:nvGrpSpPr>
      <p:grpSpPr>
        <a:xfrm>
          <a:off x="0" y="0"/>
          <a:ext cx="0" cy="0"/>
          <a:chOff x="0" y="0"/>
          <a:chExt cx="0" cy="0"/>
        </a:xfrm>
      </p:grpSpPr>
      <p:sp>
        <p:nvSpPr>
          <p:cNvPr id="67" name="Google Shape;67;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58"/>
          <p:cNvSpPr>
            <a:spLocks noGrp="1"/>
          </p:cNvSpPr>
          <p:nvPr>
            <p:ph type="pic" idx="2"/>
          </p:nvPr>
        </p:nvSpPr>
        <p:spPr>
          <a:xfrm>
            <a:off x="5183188" y="987425"/>
            <a:ext cx="6172200" cy="4873625"/>
          </a:xfrm>
          <a:prstGeom prst="rect">
            <a:avLst/>
          </a:prstGeom>
          <a:noFill/>
          <a:ln>
            <a:noFill/>
          </a:ln>
        </p:spPr>
      </p:sp>
      <p:sp>
        <p:nvSpPr>
          <p:cNvPr id="76" name="Google Shape;76;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0"/>
        <p:cNvGrpSpPr/>
        <p:nvPr/>
      </p:nvGrpSpPr>
      <p:grpSpPr>
        <a:xfrm>
          <a:off x="0" y="0"/>
          <a:ext cx="0" cy="0"/>
          <a:chOff x="0" y="0"/>
          <a:chExt cx="0" cy="0"/>
        </a:xfrm>
      </p:grpSpPr>
      <p:sp>
        <p:nvSpPr>
          <p:cNvPr id="81" name="Google Shape;81;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6"/>
        <p:cNvGrpSpPr/>
        <p:nvPr/>
      </p:nvGrpSpPr>
      <p:grpSpPr>
        <a:xfrm>
          <a:off x="0" y="0"/>
          <a:ext cx="0" cy="0"/>
          <a:chOff x="0" y="0"/>
          <a:chExt cx="0" cy="0"/>
        </a:xfrm>
      </p:grpSpPr>
      <p:sp>
        <p:nvSpPr>
          <p:cNvPr id="87" name="Google Shape;87;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grpSp>
        <p:nvGrpSpPr>
          <p:cNvPr id="97" name="Google Shape;97;p1"/>
          <p:cNvGrpSpPr/>
          <p:nvPr/>
        </p:nvGrpSpPr>
        <p:grpSpPr>
          <a:xfrm>
            <a:off x="321733" y="0"/>
            <a:ext cx="2024825" cy="1879600"/>
            <a:chOff x="321733" y="0"/>
            <a:chExt cx="2024825" cy="1879600"/>
          </a:xfrm>
        </p:grpSpPr>
        <p:sp>
          <p:nvSpPr>
            <p:cNvPr id="98" name="Google Shape;98;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9" name="Google Shape;99;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0" name="Google Shape;100;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1" name="Google Shape;101;p1"/>
          <p:cNvSpPr txBox="1"/>
          <p:nvPr/>
        </p:nvSpPr>
        <p:spPr>
          <a:xfrm>
            <a:off x="7394849" y="4414557"/>
            <a:ext cx="3985839"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3200" b="1" i="0" u="none" strike="noStrike" cap="none">
                <a:solidFill>
                  <a:srgbClr val="2D3956"/>
                </a:solidFill>
                <a:latin typeface="Tajawal Medium"/>
                <a:ea typeface="Tajawal Medium"/>
                <a:cs typeface="Tajawal Medium"/>
                <a:sym typeface="Tajawal Medium"/>
              </a:rPr>
              <a:t>إعداد</a:t>
            </a:r>
            <a:endParaRPr/>
          </a:p>
          <a:p>
            <a:pPr marL="0" marR="0" lvl="0" indent="0" algn="ctr" rtl="0">
              <a:spcBef>
                <a:spcPts val="0"/>
              </a:spcBef>
              <a:spcAft>
                <a:spcPts val="0"/>
              </a:spcAft>
              <a:buNone/>
            </a:pPr>
            <a:r>
              <a:rPr lang="ar-EG" sz="3200" b="1" i="0" u="none" strike="noStrike" cap="none">
                <a:solidFill>
                  <a:srgbClr val="2D3956"/>
                </a:solidFill>
                <a:latin typeface="Tajawal Medium"/>
                <a:ea typeface="Tajawal Medium"/>
                <a:cs typeface="Tajawal Medium"/>
                <a:sym typeface="Tajawal Medium"/>
              </a:rPr>
              <a:t>د/ كريم أحمد</a:t>
            </a:r>
            <a:endParaRPr sz="3200" b="1" i="0" u="none" strike="noStrike" cap="none">
              <a:solidFill>
                <a:srgbClr val="2D3956"/>
              </a:solidFill>
              <a:latin typeface="Tajawal Medium"/>
              <a:ea typeface="Tajawal Medium"/>
              <a:cs typeface="Tajawal Medium"/>
              <a:sym typeface="Tajawal Medium"/>
            </a:endParaRPr>
          </a:p>
        </p:txBody>
      </p:sp>
      <p:sp>
        <p:nvSpPr>
          <p:cNvPr id="102" name="Google Shape;102;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3" name="Google Shape;103;p1"/>
          <p:cNvSpPr txBox="1"/>
          <p:nvPr/>
        </p:nvSpPr>
        <p:spPr>
          <a:xfrm>
            <a:off x="7198730" y="2045251"/>
            <a:ext cx="4181958" cy="212365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4400" b="1" i="0" u="none" strike="noStrike" cap="none" dirty="0">
                <a:solidFill>
                  <a:srgbClr val="C00000"/>
                </a:solidFill>
                <a:latin typeface="Tajawal Medium"/>
                <a:ea typeface="Tajawal Medium"/>
                <a:cs typeface="Tajawal Medium"/>
                <a:sym typeface="Tajawal Medium"/>
              </a:rPr>
              <a:t>مقدمة في التسويق الرقمي</a:t>
            </a:r>
            <a:endParaRPr dirty="0"/>
          </a:p>
          <a:p>
            <a:pPr marL="0" marR="0" lvl="0" indent="0" algn="ctr" rtl="0">
              <a:spcBef>
                <a:spcPts val="0"/>
              </a:spcBef>
              <a:spcAft>
                <a:spcPts val="0"/>
              </a:spcAft>
              <a:buNone/>
            </a:pPr>
            <a:r>
              <a:rPr lang="ar-EG" sz="4400" b="1" i="0" u="none" strike="noStrike" cap="none" dirty="0">
                <a:solidFill>
                  <a:srgbClr val="C00000"/>
                </a:solidFill>
                <a:latin typeface="Calibri"/>
                <a:ea typeface="Calibri"/>
                <a:cs typeface="Calibri"/>
                <a:sym typeface="Calibri"/>
              </a:rPr>
              <a:t>MKT</a:t>
            </a:r>
            <a:r>
              <a:rPr lang="en-US" sz="4400" b="1" i="0" u="none" strike="noStrike" cap="none" dirty="0">
                <a:solidFill>
                  <a:srgbClr val="C00000"/>
                </a:solidFill>
                <a:latin typeface="Calibri"/>
                <a:ea typeface="Calibri"/>
                <a:cs typeface="Calibri"/>
                <a:sym typeface="Calibri"/>
              </a:rPr>
              <a:t>111</a:t>
            </a:r>
            <a:endParaRPr dirty="0"/>
          </a:p>
        </p:txBody>
      </p:sp>
      <p:sp>
        <p:nvSpPr>
          <p:cNvPr id="104" name="Google Shape;104;p1"/>
          <p:cNvSpPr/>
          <p:nvPr/>
        </p:nvSpPr>
        <p:spPr>
          <a:xfrm>
            <a:off x="6594457" y="6043084"/>
            <a:ext cx="3893434"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i="0" u="none" strike="noStrike" cap="none">
                <a:solidFill>
                  <a:srgbClr val="2D3956"/>
                </a:solidFill>
                <a:latin typeface="Tajawal Medium"/>
                <a:ea typeface="Tajawal Medium"/>
                <a:cs typeface="Tajawal Medium"/>
                <a:sym typeface="Tajawal Medium"/>
              </a:rPr>
              <a:t>المحاضرة الثالثة </a:t>
            </a:r>
            <a:endParaRPr sz="2800" b="1" i="0" u="none" strike="noStrike" cap="none">
              <a:solidFill>
                <a:srgbClr val="2D3956"/>
              </a:solidFill>
              <a:latin typeface="Tajawal Medium"/>
              <a:ea typeface="Tajawal Medium"/>
              <a:cs typeface="Tajawal Medium"/>
              <a:sym typeface="Tajawal Medium"/>
            </a:endParaRPr>
          </a:p>
        </p:txBody>
      </p:sp>
      <p:pic>
        <p:nvPicPr>
          <p:cNvPr id="105" name="Google Shape;105;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06" name="Google Shape;106;p1"/>
          <p:cNvSpPr/>
          <p:nvPr/>
        </p:nvSpPr>
        <p:spPr>
          <a:xfrm rot="4043456">
            <a:off x="-1620410" y="4231923"/>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p:nvPr/>
        </p:nvSpPr>
        <p:spPr>
          <a:xfrm>
            <a:off x="-57261" y="1714500"/>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8" name="Google Shape;108;p1"/>
          <p:cNvPicPr preferRelativeResize="0"/>
          <p:nvPr/>
        </p:nvPicPr>
        <p:blipFill rotWithShape="1">
          <a:blip r:embed="rId5">
            <a:alphaModFix/>
          </a:blip>
          <a:srcRect/>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14" name="Google Shape;114;p2"/>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15" name="Google Shape;115;p2"/>
          <p:cNvSpPr/>
          <p:nvPr/>
        </p:nvSpPr>
        <p:spPr>
          <a:xfrm>
            <a:off x="3117273" y="1719448"/>
            <a:ext cx="5903437" cy="3397081"/>
          </a:xfrm>
          <a:prstGeom prst="roundRect">
            <a:avLst>
              <a:gd name="adj" fmla="val 6140"/>
            </a:avLst>
          </a:prstGeom>
          <a:solidFill>
            <a:srgbClr val="FFD966">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a:solidFill>
                  <a:schemeClr val="dk1"/>
                </a:solidFill>
                <a:latin typeface="Calibri"/>
                <a:ea typeface="Calibri"/>
                <a:cs typeface="Calibri"/>
                <a:sym typeface="Calibri"/>
              </a:rPr>
              <a:t>عنوان المحاضرة</a:t>
            </a:r>
            <a:br>
              <a:rPr lang="ar-EG" sz="3400" b="1" i="0" u="none" strike="noStrike" cap="none">
                <a:solidFill>
                  <a:schemeClr val="dk1"/>
                </a:solidFill>
                <a:latin typeface="Calibri"/>
                <a:ea typeface="Calibri"/>
                <a:cs typeface="Calibri"/>
                <a:sym typeface="Calibri"/>
              </a:rPr>
            </a:br>
            <a:r>
              <a:rPr lang="ar-EG" sz="3400" b="1" i="0" u="none" strike="noStrike" cap="none">
                <a:solidFill>
                  <a:schemeClr val="dk1"/>
                </a:solidFill>
                <a:latin typeface="Calibri"/>
                <a:ea typeface="Calibri"/>
                <a:cs typeface="Calibri"/>
                <a:sym typeface="Calibri"/>
              </a:rPr>
              <a:t>بيئة التسويق الرقمي: </a:t>
            </a:r>
            <a:endParaRPr/>
          </a:p>
          <a:p>
            <a:pPr marL="0" marR="0" lvl="0" indent="0" algn="ctr" rtl="1">
              <a:lnSpc>
                <a:spcPct val="150000"/>
              </a:lnSpc>
              <a:spcBef>
                <a:spcPts val="0"/>
              </a:spcBef>
              <a:spcAft>
                <a:spcPts val="0"/>
              </a:spcAft>
              <a:buNone/>
            </a:pPr>
            <a:r>
              <a:rPr lang="ar-EG" sz="3400" b="1" i="0" u="none" strike="noStrike" cap="none">
                <a:solidFill>
                  <a:schemeClr val="dk1"/>
                </a:solidFill>
                <a:latin typeface="Calibri"/>
                <a:ea typeface="Calibri"/>
                <a:cs typeface="Calibri"/>
                <a:sym typeface="Calibri"/>
              </a:rPr>
              <a:t>البيئة العامة (البعيدة)</a:t>
            </a:r>
            <a:endParaRPr/>
          </a:p>
          <a:p>
            <a:pPr marL="0" marR="0" lvl="0" indent="0" algn="ctr" rtl="1">
              <a:lnSpc>
                <a:spcPct val="150000"/>
              </a:lnSpc>
              <a:spcBef>
                <a:spcPts val="0"/>
              </a:spcBef>
              <a:spcAft>
                <a:spcPts val="0"/>
              </a:spcAft>
              <a:buNone/>
            </a:pPr>
            <a:r>
              <a:rPr lang="ar-EG" sz="3400" b="1" i="0" u="sng" strike="noStrike" cap="none">
                <a:solidFill>
                  <a:schemeClr val="dk1"/>
                </a:solidFill>
                <a:latin typeface="Calibri"/>
                <a:ea typeface="Calibri"/>
                <a:cs typeface="Calibri"/>
                <a:sym typeface="Calibri"/>
              </a:rPr>
              <a:t>الجزء الأول </a:t>
            </a:r>
            <a:endParaRPr sz="3400" b="1" i="0" u="sng" strike="noStrike" cap="none">
              <a:solidFill>
                <a:schemeClr val="dk1"/>
              </a:solidFill>
              <a:latin typeface="Calibri"/>
              <a:ea typeface="Calibri"/>
              <a:cs typeface="Calibri"/>
              <a:sym typeface="Calibri"/>
            </a:endParaRPr>
          </a:p>
        </p:txBody>
      </p:sp>
      <p:pic>
        <p:nvPicPr>
          <p:cNvPr id="116" name="Google Shape;116;p2"/>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17" name="Google Shape;117;p2"/>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3" name="Google Shape;123;p3"/>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24" name="Google Shape;124;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5" name="Google Shape;125;p3"/>
          <p:cNvSpPr/>
          <p:nvPr/>
        </p:nvSpPr>
        <p:spPr>
          <a:xfrm rot="5400000" flipH="1">
            <a:off x="-652714" y="369617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26" name="Google Shape;126;p3"/>
          <p:cNvSpPr txBox="1"/>
          <p:nvPr/>
        </p:nvSpPr>
        <p:spPr>
          <a:xfrm>
            <a:off x="4906966" y="1303149"/>
            <a:ext cx="4113898"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a:solidFill>
                  <a:srgbClr val="2D3956"/>
                </a:solidFill>
                <a:latin typeface="Tajawal Medium"/>
                <a:ea typeface="Tajawal Medium"/>
                <a:cs typeface="Tajawal Medium"/>
                <a:sym typeface="Tajawal Medium"/>
              </a:rPr>
              <a:t>محتويات المحاضرة</a:t>
            </a:r>
            <a:endParaRPr sz="2800" b="1" i="0" u="none" strike="noStrike" cap="none">
              <a:solidFill>
                <a:srgbClr val="2D3956"/>
              </a:solidFill>
              <a:latin typeface="Tajawal Medium"/>
              <a:ea typeface="Tajawal Medium"/>
              <a:cs typeface="Tajawal Medium"/>
              <a:sym typeface="Tajawal Medium"/>
            </a:endParaRPr>
          </a:p>
        </p:txBody>
      </p:sp>
      <p:sp>
        <p:nvSpPr>
          <p:cNvPr id="127" name="Google Shape;127;p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8" name="Google Shape;128;p3"/>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29" name="Google Shape;129;p3"/>
          <p:cNvSpPr txBox="1"/>
          <p:nvPr/>
        </p:nvSpPr>
        <p:spPr>
          <a:xfrm>
            <a:off x="2683336" y="2224672"/>
            <a:ext cx="8417320" cy="2123618"/>
          </a:xfrm>
          <a:prstGeom prst="rect">
            <a:avLst/>
          </a:prstGeom>
          <a:noFill/>
          <a:ln>
            <a:noFill/>
          </a:ln>
        </p:spPr>
        <p:txBody>
          <a:bodyPr spcFirstLastPara="1" wrap="square" lIns="91425" tIns="45700" rIns="91425" bIns="45700" anchor="t" anchorCtr="0">
            <a:spAutoFit/>
          </a:bodyPr>
          <a:lstStyle/>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Tajawal ExtraBold"/>
                <a:ea typeface="Tajawal ExtraBold"/>
                <a:cs typeface="+mj-cs"/>
                <a:sym typeface="Tajawal ExtraBold"/>
              </a:rPr>
              <a:t>مقدمة</a:t>
            </a:r>
            <a:endParaRPr dirty="0">
              <a:cs typeface="+mj-cs"/>
            </a:endParaRP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Tajawal ExtraBold"/>
                <a:ea typeface="Tajawal ExtraBold"/>
                <a:cs typeface="+mj-cs"/>
                <a:sym typeface="Tajawal ExtraBold"/>
              </a:rPr>
              <a:t>عناصر البيئة العامة </a:t>
            </a:r>
            <a:endParaRPr dirty="0">
              <a:cs typeface="+mj-cs"/>
            </a:endParaRP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mj-cs"/>
                <a:sym typeface="Calibri"/>
              </a:rPr>
              <a:t>القوى التكنولوجية</a:t>
            </a:r>
            <a:endParaRPr sz="2200" b="1" i="0" u="none" strike="noStrike" cap="none" dirty="0">
              <a:solidFill>
                <a:srgbClr val="1E4E79"/>
              </a:solidFill>
              <a:latin typeface="Calibri"/>
              <a:ea typeface="Calibri"/>
              <a:cs typeface="+mj-cs"/>
              <a:sym typeface="Calibri"/>
            </a:endParaRP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mj-cs"/>
                <a:sym typeface="Calibri"/>
              </a:rPr>
              <a:t>القوى القانونية</a:t>
            </a:r>
            <a:endParaRPr sz="2200" b="1" i="0" u="none" strike="noStrike" cap="none" dirty="0">
              <a:solidFill>
                <a:srgbClr val="1E4E79"/>
              </a:solidFill>
              <a:latin typeface="Calibri"/>
              <a:ea typeface="Calibri"/>
              <a:cs typeface="+mj-cs"/>
              <a:sym typeface="Calibri"/>
            </a:endParaRPr>
          </a:p>
        </p:txBody>
      </p:sp>
      <p:pic>
        <p:nvPicPr>
          <p:cNvPr id="130" name="Google Shape;130;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31" name="Google Shape;131;p3"/>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i="0" u="none" strike="noStrike" cap="none">
                <a:solidFill>
                  <a:schemeClr val="lt1"/>
                </a:solidFill>
                <a:latin typeface="Tajawal Medium"/>
                <a:ea typeface="Tajawal Medium"/>
                <a:cs typeface="Tajawal Medium"/>
                <a:sym typeface="Tajawal Medium"/>
              </a:rPr>
              <a:t>مقدمة </a:t>
            </a:r>
            <a:endParaRPr sz="2800" b="1">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824400"/>
            <a:ext cx="9608757" cy="3903954"/>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a:solidFill>
                  <a:schemeClr val="dk1"/>
                </a:solidFill>
                <a:latin typeface="Arial"/>
                <a:ea typeface="Arial"/>
                <a:cs typeface="Arial"/>
                <a:sym typeface="Arial"/>
              </a:rPr>
              <a:t>السبب الرئيسي لتتبع التغيرات في البيئة العامة Macro Environment هو أن نكون على علم بكيفية </a:t>
            </a:r>
            <a:r>
              <a:rPr lang="ar-EG" sz="2400" u="sng">
                <a:solidFill>
                  <a:schemeClr val="dk1"/>
                </a:solidFill>
                <a:latin typeface="Arial"/>
                <a:ea typeface="Arial"/>
                <a:cs typeface="Arial"/>
                <a:sym typeface="Arial"/>
              </a:rPr>
              <a:t>تأثير التغيرات التي تحدث في المجتمع والقوانين الجديدة ومستوى الابتكار التكنولوجي على إمكانية ظهور فرص أو تهديدات للشركة.</a:t>
            </a:r>
            <a:endParaRPr/>
          </a:p>
          <a:p>
            <a:pPr marL="0" marR="0" lvl="0" indent="0" algn="just" rtl="1">
              <a:lnSpc>
                <a:spcPct val="150000"/>
              </a:lnSpc>
              <a:spcBef>
                <a:spcPts val="0"/>
              </a:spcBef>
              <a:spcAft>
                <a:spcPts val="0"/>
              </a:spcAft>
              <a:buNone/>
            </a:pPr>
            <a:r>
              <a:rPr lang="ar-EG" sz="2400">
                <a:solidFill>
                  <a:schemeClr val="dk1"/>
                </a:solidFill>
                <a:latin typeface="Arial"/>
                <a:ea typeface="Arial"/>
                <a:cs typeface="Arial"/>
                <a:sym typeface="Arial"/>
              </a:rPr>
              <a:t>من خلال رصد ومتابعة البيئة العامة بشكل فعال، يمكن للمنظمات أن تحقق </a:t>
            </a:r>
            <a:r>
              <a:rPr lang="ar-EG" sz="2400" u="sng">
                <a:solidFill>
                  <a:schemeClr val="dk1"/>
                </a:solidFill>
                <a:latin typeface="Arial"/>
                <a:ea typeface="Arial"/>
                <a:cs typeface="Arial"/>
                <a:sym typeface="Arial"/>
              </a:rPr>
              <a:t>التفرد والميزات التنافسية </a:t>
            </a:r>
            <a:r>
              <a:rPr lang="ar-EG" sz="2400">
                <a:solidFill>
                  <a:schemeClr val="dk1"/>
                </a:solidFill>
                <a:latin typeface="Arial"/>
                <a:ea typeface="Arial"/>
                <a:cs typeface="Arial"/>
                <a:sym typeface="Arial"/>
              </a:rPr>
              <a:t>التي تسمح لها بالبقاء والازدهار. عن طريق فهم وتحليل هذه التغيرات واستغلالها بشكل صحيح، يمكن للمنظمات تحديد الفرص الجديدة التي يمكن استغلالها للنجاح وتجنب التهديدات التي قد تؤثر سلبًا على أداء المنظمة.</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5"/>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49" name="Google Shape;149;p5"/>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150" name="Google Shape;150;p5"/>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مقدمة </a:t>
            </a:r>
            <a:endParaRPr sz="2800" b="1">
              <a:solidFill>
                <a:schemeClr val="lt1"/>
              </a:solidFill>
              <a:latin typeface="Tajawal Medium"/>
              <a:ea typeface="Tajawal Medium"/>
              <a:cs typeface="Tajawal Medium"/>
              <a:sym typeface="Tajawal Medium"/>
            </a:endParaRPr>
          </a:p>
        </p:txBody>
      </p:sp>
      <p:sp>
        <p:nvSpPr>
          <p:cNvPr id="151" name="Google Shape;151;p5"/>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52" name="Google Shape;152;p5"/>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53" name="Google Shape;153;p5"/>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54" name="Google Shape;154;p5"/>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55" name="Google Shape;155;p5"/>
          <p:cNvSpPr/>
          <p:nvPr/>
        </p:nvSpPr>
        <p:spPr>
          <a:xfrm>
            <a:off x="1433317" y="1547401"/>
            <a:ext cx="9608757" cy="4457952"/>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في العالم الرقمي، يكون التغير في قوى السوق أكثر سرعة مقارنة بالتغيرات في السوق التقليدية. وبالتالي، يجب على الشركات الاستجابة لهذه التغيرات والفرص والتهديدات عن طريق تطوير القدرة على التكيّف الاستراتيجي.</a:t>
            </a:r>
            <a:endParaRPr dirty="0"/>
          </a:p>
          <a:p>
            <a:pPr marL="0" marR="0" lvl="0" indent="0" algn="just" rtl="1">
              <a:lnSpc>
                <a:spcPct val="150000"/>
              </a:lnSpc>
              <a:spcBef>
                <a:spcPts val="0"/>
              </a:spcBef>
              <a:spcAft>
                <a:spcPts val="0"/>
              </a:spcAft>
              <a:buNone/>
            </a:pPr>
            <a:endParaRPr sz="2400" dirty="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400" b="1" u="sng" dirty="0">
                <a:solidFill>
                  <a:schemeClr val="dk1"/>
                </a:solidFill>
                <a:latin typeface="Arial"/>
                <a:ea typeface="Arial"/>
                <a:cs typeface="Arial"/>
                <a:sym typeface="Arial"/>
              </a:rPr>
              <a:t>التكيّف الاستراتيجي</a:t>
            </a:r>
            <a:r>
              <a:rPr lang="ar-EG" sz="2400" dirty="0">
                <a:solidFill>
                  <a:schemeClr val="dk1"/>
                </a:solidFill>
                <a:latin typeface="Arial"/>
                <a:ea typeface="Arial"/>
                <a:cs typeface="Arial"/>
                <a:sym typeface="Arial"/>
              </a:rPr>
              <a:t>: القدرة على الابتكار وتحقيق ميزة تنافسية للشركة من خلال مراقبة التغيرات داخل السوق الذي تعمل فيه، ثم تقييم الاستراتيجيات البديلة، واختيار ومراجعة وتنفيذ الاستراتيجيات المناسبة.</a:t>
            </a:r>
            <a:endParaRPr dirty="0"/>
          </a:p>
          <a:p>
            <a:pPr marL="0" marR="0" lvl="0" indent="0" algn="just" rtl="1">
              <a:lnSpc>
                <a:spcPct val="150000"/>
              </a:lnSpc>
              <a:spcBef>
                <a:spcPts val="0"/>
              </a:spcBef>
              <a:spcAft>
                <a:spcPts val="0"/>
              </a:spcAft>
              <a:buNone/>
            </a:pPr>
            <a:endParaRPr sz="2400" dirty="0">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6"/>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61" name="Google Shape;161;p6"/>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162" name="Google Shape;162;p6"/>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مقدمة </a:t>
            </a:r>
            <a:endParaRPr sz="2800" b="1">
              <a:solidFill>
                <a:schemeClr val="lt1"/>
              </a:solidFill>
              <a:latin typeface="Tajawal Medium"/>
              <a:ea typeface="Tajawal Medium"/>
              <a:cs typeface="Tajawal Medium"/>
              <a:sym typeface="Tajawal Medium"/>
            </a:endParaRPr>
          </a:p>
        </p:txBody>
      </p:sp>
      <p:sp>
        <p:nvSpPr>
          <p:cNvPr id="163" name="Google Shape;163;p6"/>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6"/>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65" name="Google Shape;165;p6"/>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66" name="Google Shape;166;p6"/>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67" name="Google Shape;167;p6"/>
          <p:cNvSpPr/>
          <p:nvPr/>
        </p:nvSpPr>
        <p:spPr>
          <a:xfrm>
            <a:off x="1433317" y="1547401"/>
            <a:ext cx="9608757" cy="4457952"/>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Arial"/>
                <a:sym typeface="Arial"/>
              </a:rPr>
              <a:t>عناصر البيئة العامة:</a:t>
            </a:r>
            <a:endParaRPr dirty="0"/>
          </a:p>
          <a:p>
            <a:pPr marL="342900" marR="0" lvl="0" indent="-342900" algn="just" rtl="1">
              <a:lnSpc>
                <a:spcPct val="150000"/>
              </a:lnSpc>
              <a:spcBef>
                <a:spcPts val="0"/>
              </a:spcBef>
              <a:spcAft>
                <a:spcPts val="0"/>
              </a:spcAft>
              <a:buClr>
                <a:schemeClr val="dk1"/>
              </a:buClr>
              <a:buSzPts val="2400"/>
              <a:buFont typeface="Noto Sans Symbols"/>
              <a:buChar char="❖"/>
            </a:pPr>
            <a:r>
              <a:rPr lang="ar-EG" sz="2400" u="sng" dirty="0">
                <a:solidFill>
                  <a:schemeClr val="dk1"/>
                </a:solidFill>
                <a:latin typeface="Arial"/>
                <a:ea typeface="Arial"/>
                <a:cs typeface="Arial"/>
                <a:sym typeface="Arial"/>
              </a:rPr>
              <a:t>القوى التكنولوجية</a:t>
            </a:r>
            <a:endParaRPr dirty="0"/>
          </a:p>
          <a:p>
            <a:pPr marL="342900" marR="0" lvl="0" indent="-342900" algn="just" rtl="1">
              <a:lnSpc>
                <a:spcPct val="150000"/>
              </a:lnSpc>
              <a:spcBef>
                <a:spcPts val="0"/>
              </a:spcBef>
              <a:spcAft>
                <a:spcPts val="0"/>
              </a:spcAft>
              <a:buClr>
                <a:schemeClr val="dk1"/>
              </a:buClr>
              <a:buSzPts val="2400"/>
              <a:buFont typeface="Noto Sans Symbols"/>
              <a:buChar char="❖"/>
            </a:pPr>
            <a:r>
              <a:rPr lang="ar-EG" sz="2400" u="sng" dirty="0">
                <a:solidFill>
                  <a:schemeClr val="dk1"/>
                </a:solidFill>
                <a:latin typeface="Arial"/>
                <a:ea typeface="Arial"/>
                <a:cs typeface="Arial"/>
                <a:sym typeface="Arial"/>
              </a:rPr>
              <a:t>القوى القانونية</a:t>
            </a:r>
            <a:endParaRPr dirty="0"/>
          </a:p>
          <a:p>
            <a:pPr marL="342900" marR="0" lvl="0" indent="-342900" algn="just" rtl="1">
              <a:lnSpc>
                <a:spcPct val="150000"/>
              </a:lnSpc>
              <a:spcBef>
                <a:spcPts val="0"/>
              </a:spcBef>
              <a:spcAft>
                <a:spcPts val="0"/>
              </a:spcAft>
              <a:buClr>
                <a:schemeClr val="dk1"/>
              </a:buClr>
              <a:buSzPts val="2400"/>
              <a:buFont typeface="Noto Sans Symbols"/>
              <a:buChar char="❖"/>
            </a:pPr>
            <a:r>
              <a:rPr lang="ar-EG" sz="2400" dirty="0">
                <a:solidFill>
                  <a:schemeClr val="dk1"/>
                </a:solidFill>
                <a:latin typeface="Arial"/>
                <a:ea typeface="Arial"/>
                <a:cs typeface="Arial"/>
                <a:sym typeface="Arial"/>
              </a:rPr>
              <a:t>القوى الاجتماعية</a:t>
            </a:r>
            <a:endParaRPr dirty="0"/>
          </a:p>
          <a:p>
            <a:pPr marL="342900" marR="0" lvl="0" indent="-342900" algn="just" rtl="1">
              <a:lnSpc>
                <a:spcPct val="150000"/>
              </a:lnSpc>
              <a:spcBef>
                <a:spcPts val="0"/>
              </a:spcBef>
              <a:spcAft>
                <a:spcPts val="0"/>
              </a:spcAft>
              <a:buClr>
                <a:schemeClr val="dk1"/>
              </a:buClr>
              <a:buSzPts val="2400"/>
              <a:buFont typeface="Noto Sans Symbols"/>
              <a:buChar char="❖"/>
            </a:pPr>
            <a:r>
              <a:rPr lang="ar-EG" sz="2400" dirty="0">
                <a:solidFill>
                  <a:schemeClr val="dk1"/>
                </a:solidFill>
                <a:latin typeface="Arial"/>
                <a:ea typeface="Arial"/>
                <a:cs typeface="Arial"/>
                <a:sym typeface="Arial"/>
              </a:rPr>
              <a:t>القوى السياسية</a:t>
            </a:r>
            <a:endParaRPr dirty="0"/>
          </a:p>
          <a:p>
            <a:pPr marL="342900" marR="0" lvl="0" indent="-342900" algn="just" rtl="1">
              <a:lnSpc>
                <a:spcPct val="150000"/>
              </a:lnSpc>
              <a:spcBef>
                <a:spcPts val="0"/>
              </a:spcBef>
              <a:spcAft>
                <a:spcPts val="0"/>
              </a:spcAft>
              <a:buClr>
                <a:schemeClr val="dk1"/>
              </a:buClr>
              <a:buSzPts val="2400"/>
              <a:buFont typeface="Noto Sans Symbols"/>
              <a:buChar char="❖"/>
            </a:pPr>
            <a:r>
              <a:rPr lang="ar-EG" sz="2400" dirty="0">
                <a:solidFill>
                  <a:schemeClr val="dk1"/>
                </a:solidFill>
                <a:latin typeface="Arial"/>
                <a:ea typeface="Arial"/>
                <a:cs typeface="Arial"/>
                <a:sym typeface="Arial"/>
              </a:rPr>
              <a:t>القوى الاقتصادية</a:t>
            </a:r>
            <a:endParaRPr dirty="0"/>
          </a:p>
          <a:p>
            <a:pPr marL="342900" marR="0" lvl="0" indent="-342900" algn="just" rtl="1">
              <a:lnSpc>
                <a:spcPct val="150000"/>
              </a:lnSpc>
              <a:spcBef>
                <a:spcPts val="0"/>
              </a:spcBef>
              <a:spcAft>
                <a:spcPts val="0"/>
              </a:spcAft>
              <a:buClr>
                <a:schemeClr val="dk1"/>
              </a:buClr>
              <a:buSzPts val="2400"/>
              <a:buFont typeface="Noto Sans Symbols"/>
              <a:buChar char="❖"/>
            </a:pPr>
            <a:r>
              <a:rPr lang="ar-EG" sz="2400" dirty="0">
                <a:solidFill>
                  <a:schemeClr val="dk1"/>
                </a:solidFill>
                <a:latin typeface="Arial"/>
                <a:ea typeface="Arial"/>
                <a:cs typeface="Arial"/>
                <a:sym typeface="Arial"/>
              </a:rPr>
              <a:t>القوى البيئية</a:t>
            </a:r>
            <a:endParaRPr dirty="0"/>
          </a:p>
          <a:p>
            <a:pPr marL="0" marR="0" lvl="0" indent="0" algn="just" rtl="1">
              <a:lnSpc>
                <a:spcPct val="150000"/>
              </a:lnSpc>
              <a:spcBef>
                <a:spcPts val="0"/>
              </a:spcBef>
              <a:spcAft>
                <a:spcPts val="0"/>
              </a:spcAft>
              <a:buNone/>
            </a:pPr>
            <a:endParaRPr sz="2400" dirty="0">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7"/>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73" name="Google Shape;173;p7"/>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174" name="Google Shape;174;p7"/>
          <p:cNvSpPr txBox="1"/>
          <p:nvPr/>
        </p:nvSpPr>
        <p:spPr>
          <a:xfrm>
            <a:off x="5794626" y="413782"/>
            <a:ext cx="6025593"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dirty="0">
                <a:solidFill>
                  <a:schemeClr val="lt1"/>
                </a:solidFill>
                <a:latin typeface="Tajawal Medium"/>
                <a:ea typeface="Tajawal Medium"/>
                <a:cs typeface="Tajawal Medium"/>
                <a:sym typeface="Tajawal Medium"/>
              </a:rPr>
              <a:t>القوى التكنولوجية </a:t>
            </a:r>
            <a:r>
              <a:rPr lang="ar-EG" sz="2400" b="1" dirty="0" err="1">
                <a:solidFill>
                  <a:schemeClr val="lt1"/>
                </a:solidFill>
                <a:latin typeface="Tajawal Medium"/>
                <a:ea typeface="Tajawal Medium"/>
                <a:cs typeface="Tajawal Medium"/>
                <a:sym typeface="Tajawal Medium"/>
              </a:rPr>
              <a:t>Technological</a:t>
            </a:r>
            <a:r>
              <a:rPr lang="ar-EG" sz="2800" b="1" dirty="0">
                <a:solidFill>
                  <a:schemeClr val="lt1"/>
                </a:solidFill>
                <a:latin typeface="Tajawal Medium"/>
                <a:ea typeface="Tajawal Medium"/>
                <a:cs typeface="Tajawal Medium"/>
                <a:sym typeface="Tajawal Medium"/>
              </a:rPr>
              <a:t> </a:t>
            </a:r>
            <a:r>
              <a:rPr lang="ar-EG" sz="2800" b="1" dirty="0" err="1">
                <a:solidFill>
                  <a:schemeClr val="lt1"/>
                </a:solidFill>
                <a:latin typeface="Tajawal Medium"/>
                <a:ea typeface="Tajawal Medium"/>
                <a:cs typeface="Tajawal Medium"/>
                <a:sym typeface="Tajawal Medium"/>
              </a:rPr>
              <a:t>forces</a:t>
            </a:r>
            <a:r>
              <a:rPr lang="ar-EG" sz="2800" b="1" dirty="0">
                <a:solidFill>
                  <a:schemeClr val="lt1"/>
                </a:solidFill>
                <a:latin typeface="Tajawal Medium"/>
                <a:ea typeface="Tajawal Medium"/>
                <a:cs typeface="Tajawal Medium"/>
                <a:sym typeface="Tajawal Medium"/>
              </a:rPr>
              <a:t>  </a:t>
            </a:r>
            <a:endParaRPr sz="2800" b="1" dirty="0">
              <a:solidFill>
                <a:schemeClr val="lt1"/>
              </a:solidFill>
              <a:latin typeface="Tajawal Medium"/>
              <a:ea typeface="Tajawal Medium"/>
              <a:cs typeface="Tajawal Medium"/>
              <a:sym typeface="Tajawal Medium"/>
            </a:endParaRPr>
          </a:p>
        </p:txBody>
      </p:sp>
      <p:sp>
        <p:nvSpPr>
          <p:cNvPr id="175" name="Google Shape;175;p7"/>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76" name="Google Shape;176;p7"/>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77" name="Google Shape;177;p7"/>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78" name="Google Shape;178;p7"/>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79" name="Google Shape;179;p7"/>
          <p:cNvSpPr/>
          <p:nvPr/>
        </p:nvSpPr>
        <p:spPr>
          <a:xfrm>
            <a:off x="1163782" y="1824397"/>
            <a:ext cx="10086109" cy="3903954"/>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u="sng">
                <a:solidFill>
                  <a:schemeClr val="dk1"/>
                </a:solidFill>
                <a:latin typeface="Arial"/>
                <a:ea typeface="Arial"/>
                <a:cs typeface="Arial"/>
                <a:sym typeface="Arial"/>
              </a:rPr>
              <a:t>الإنترنت</a:t>
            </a:r>
            <a:r>
              <a:rPr lang="ar-EG" sz="2400">
                <a:solidFill>
                  <a:schemeClr val="dk1"/>
                </a:solidFill>
                <a:latin typeface="Arial"/>
                <a:ea typeface="Arial"/>
                <a:cs typeface="Arial"/>
                <a:sym typeface="Arial"/>
              </a:rPr>
              <a:t> هو نظام عالمي للاتصالات يربط شبكات الكمبيوتر حول العالم ببعضها البعض. يتيح الإنترنت للمستخدمين تبادل المعلومات والموارد والخدمات عبر الشبكة العنكبوتية العالمية (World Wide Web)، وهو جزء من الإنترنت يتكون من صفحات الويب المترابطة بواسطة الروابط.</a:t>
            </a:r>
            <a:endParaRPr/>
          </a:p>
          <a:p>
            <a:pPr marL="0" marR="0" lvl="0" indent="0" algn="just" rtl="1">
              <a:lnSpc>
                <a:spcPct val="150000"/>
              </a:lnSpc>
              <a:spcBef>
                <a:spcPts val="0"/>
              </a:spcBef>
              <a:spcAft>
                <a:spcPts val="0"/>
              </a:spcAft>
              <a:buNone/>
            </a:pPr>
            <a:endParaRPr sz="240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400">
                <a:solidFill>
                  <a:schemeClr val="dk1"/>
                </a:solidFill>
                <a:latin typeface="Arial"/>
                <a:ea typeface="Arial"/>
                <a:cs typeface="Arial"/>
                <a:sym typeface="Arial"/>
              </a:rPr>
              <a:t>يتيح الإنترنت للمستخدمين تصفح واستعراض مجموعة واسعة من المواقع والمحتوى الإلكتروني بمختلف الأشكال، مثل النصوص والصور والفيديو والصوت. يمكن للمستخدمين الوصول إلى الإنترنت عن طريق أجهزة الكمبيوتر، والهواتف الذكية، والأجهزة اللوحية، وغيرها من الأجهزة المتصلة بشبكة الإنترنت.</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8"/>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85" name="Google Shape;185;p8"/>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186" name="Google Shape;186;p8"/>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7" name="Google Shape;187;p8"/>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88" name="Google Shape;188;p8"/>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89" name="Google Shape;189;p8"/>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90" name="Google Shape;190;p8"/>
          <p:cNvSpPr/>
          <p:nvPr/>
        </p:nvSpPr>
        <p:spPr>
          <a:xfrm>
            <a:off x="1163782" y="1824396"/>
            <a:ext cx="10086109" cy="3903954"/>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a:solidFill>
                  <a:schemeClr val="dk1"/>
                </a:solidFill>
                <a:latin typeface="Arial"/>
                <a:ea typeface="Arial"/>
                <a:cs typeface="Arial"/>
                <a:sym typeface="Arial"/>
              </a:rPr>
              <a:t>يتم تخزين محتوى الويب على حواسيب خوادم الويب ثم يتم الوصول إليه من قبل المستخدمين الذين يشغلون برامج متصفح الويب على أجهزة سطح المكتب أو الهواتف المحمولة مثل Google Chrome.  يقوم برنامج التصفح بعرض المعلومات وتمكين المستخدمين من التفاعل واختيار الروابط للوصول إلى مواقع الويب الأخرى.</a:t>
            </a:r>
            <a:endParaRPr/>
          </a:p>
          <a:p>
            <a:pPr marL="0" marR="0" lvl="0" indent="0" algn="just" rtl="1">
              <a:lnSpc>
                <a:spcPct val="150000"/>
              </a:lnSpc>
              <a:spcBef>
                <a:spcPts val="0"/>
              </a:spcBef>
              <a:spcAft>
                <a:spcPts val="0"/>
              </a:spcAft>
              <a:buNone/>
            </a:pPr>
            <a:r>
              <a:rPr lang="ar-EG" sz="2400">
                <a:solidFill>
                  <a:schemeClr val="dk1"/>
                </a:solidFill>
                <a:latin typeface="Arial"/>
                <a:ea typeface="Arial"/>
                <a:cs typeface="Arial"/>
                <a:sym typeface="Arial"/>
              </a:rPr>
              <a:t>يعيش العديد من الأشخاص حول العالم في عصر الإنترنت ويستخدمونه بشكل يومي. بفضل الإنترنت، يمكن للشركات الوصول إلى جمهور واسع ومتنوع من المستهلكين عبر الحدود والتواصل معهم بشكل فعال.</a:t>
            </a:r>
            <a:endParaRPr/>
          </a:p>
        </p:txBody>
      </p:sp>
      <p:sp>
        <p:nvSpPr>
          <p:cNvPr id="191" name="Google Shape;191;p8"/>
          <p:cNvSpPr txBox="1"/>
          <p:nvPr/>
        </p:nvSpPr>
        <p:spPr>
          <a:xfrm>
            <a:off x="5794626" y="413782"/>
            <a:ext cx="6025593"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a:solidFill>
                  <a:schemeClr val="lt1"/>
                </a:solidFill>
                <a:latin typeface="Tajawal Medium"/>
                <a:ea typeface="Tajawal Medium"/>
                <a:cs typeface="Tajawal Medium"/>
                <a:sym typeface="Tajawal Medium"/>
              </a:rPr>
              <a:t>القوى التكنولوجية Technological forces  </a:t>
            </a:r>
            <a:endParaRPr sz="2400" b="1">
              <a:solidFill>
                <a:schemeClr val="lt1"/>
              </a:solidFill>
              <a:latin typeface="Tajawal Medium"/>
              <a:ea typeface="Tajawal Medium"/>
              <a:cs typeface="Tajawal Medium"/>
              <a:sym typeface="Tajawal Medium"/>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9"/>
          <p:cNvSpPr/>
          <p:nvPr/>
        </p:nvSpPr>
        <p:spPr>
          <a:xfrm>
            <a:off x="973394" y="-51368"/>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97" name="Google Shape;197;p9"/>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198" name="Google Shape;198;p9"/>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99" name="Google Shape;199;p9"/>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00" name="Google Shape;200;p9"/>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201" name="Google Shape;201;p9"/>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202" name="Google Shape;202;p9"/>
          <p:cNvSpPr/>
          <p:nvPr/>
        </p:nvSpPr>
        <p:spPr>
          <a:xfrm>
            <a:off x="1163782" y="1237237"/>
            <a:ext cx="10086109" cy="5078273"/>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u="sng" dirty="0">
                <a:solidFill>
                  <a:schemeClr val="dk1"/>
                </a:solidFill>
                <a:latin typeface="Arial"/>
                <a:ea typeface="Arial"/>
                <a:cs typeface="Arial"/>
                <a:sym typeface="Arial"/>
              </a:rPr>
              <a:t>الترويج لعناوين المواقع الإلكترونية </a:t>
            </a:r>
            <a:r>
              <a:rPr lang="ar-EG" sz="2400" b="1" dirty="0" err="1">
                <a:solidFill>
                  <a:schemeClr val="dk1"/>
                </a:solidFill>
                <a:latin typeface="Calibri"/>
                <a:ea typeface="Calibri"/>
                <a:cs typeface="Calibri"/>
                <a:sym typeface="Calibri"/>
              </a:rPr>
              <a:t>Promoting</a:t>
            </a:r>
            <a:r>
              <a:rPr lang="ar-EG" sz="2400" b="1" dirty="0">
                <a:solidFill>
                  <a:schemeClr val="dk1"/>
                </a:solidFill>
                <a:latin typeface="Calibri"/>
                <a:ea typeface="Calibri"/>
                <a:cs typeface="Calibri"/>
                <a:sym typeface="Calibri"/>
              </a:rPr>
              <a:t> </a:t>
            </a:r>
            <a:r>
              <a:rPr lang="ar-EG" sz="2400" b="1" dirty="0" err="1">
                <a:solidFill>
                  <a:schemeClr val="dk1"/>
                </a:solidFill>
                <a:latin typeface="Calibri"/>
                <a:ea typeface="Calibri"/>
                <a:cs typeface="Calibri"/>
                <a:sym typeface="Calibri"/>
              </a:rPr>
              <a:t>website</a:t>
            </a:r>
            <a:r>
              <a:rPr lang="ar-EG" sz="2400" b="1" dirty="0">
                <a:solidFill>
                  <a:schemeClr val="dk1"/>
                </a:solidFill>
                <a:latin typeface="Calibri"/>
                <a:ea typeface="Calibri"/>
                <a:cs typeface="Calibri"/>
                <a:sym typeface="Calibri"/>
              </a:rPr>
              <a:t> </a:t>
            </a:r>
            <a:r>
              <a:rPr lang="ar-EG" sz="2400" b="1" dirty="0" err="1">
                <a:solidFill>
                  <a:schemeClr val="dk1"/>
                </a:solidFill>
                <a:latin typeface="Calibri"/>
                <a:ea typeface="Calibri"/>
                <a:cs typeface="Calibri"/>
                <a:sym typeface="Calibri"/>
              </a:rPr>
              <a:t>addresses</a:t>
            </a:r>
            <a:r>
              <a:rPr lang="ar-EG" sz="2400" b="1" dirty="0">
                <a:solidFill>
                  <a:schemeClr val="dk1"/>
                </a:solidFill>
                <a:latin typeface="Calibri"/>
                <a:ea typeface="Calibri"/>
                <a:cs typeface="Calibri"/>
                <a:sym typeface="Calibri"/>
              </a:rPr>
              <a:t> </a:t>
            </a:r>
            <a:endParaRPr sz="2400" b="1" u="sng" dirty="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في إطار استراتيجيات الاتصال التسويقي، يعتبر الترويج لعنوان الموقع الإلكتروني أمرًا هامًا لجذب الجمهور وتوجيهه إلى الموقع الإلكتروني الخاص بالمنظمة. تعرف عناوين المواقع الإلكترونية تقنيًا باسم URL، وهي عبارة عن سلسلة من الحروف والأرقام والرموز الخاصة التي تحدد موقع معين على الإنترنت. يتم استخدام العنوان الفريد للوصول إلى صفحة معينة على الموقع الإلكتروني، ويمكن أن يتضمن أجزاء مثل بروتوكول الاتصال (مثل "</a:t>
            </a:r>
            <a:r>
              <a:rPr lang="ar-EG" sz="2400" dirty="0" err="1">
                <a:solidFill>
                  <a:schemeClr val="dk1"/>
                </a:solidFill>
                <a:latin typeface="Arial"/>
                <a:ea typeface="Arial"/>
                <a:cs typeface="Arial"/>
                <a:sym typeface="Arial"/>
              </a:rPr>
              <a:t>http</a:t>
            </a:r>
            <a:r>
              <a:rPr lang="ar-EG" sz="2400" dirty="0">
                <a:solidFill>
                  <a:schemeClr val="dk1"/>
                </a:solidFill>
                <a:latin typeface="Arial"/>
                <a:ea typeface="Arial"/>
                <a:cs typeface="Arial"/>
                <a:sym typeface="Arial"/>
              </a:rPr>
              <a:t>" أو </a:t>
            </a:r>
            <a:r>
              <a:rPr lang="ar-EG" sz="2400" dirty="0" err="1">
                <a:solidFill>
                  <a:schemeClr val="dk1"/>
                </a:solidFill>
                <a:latin typeface="Arial"/>
                <a:ea typeface="Arial"/>
                <a:cs typeface="Arial"/>
                <a:sym typeface="Arial"/>
              </a:rPr>
              <a:t>https</a:t>
            </a:r>
            <a:r>
              <a:rPr lang="ar-EG" sz="2400" dirty="0">
                <a:solidFill>
                  <a:schemeClr val="dk1"/>
                </a:solidFill>
                <a:latin typeface="Arial"/>
                <a:ea typeface="Arial"/>
                <a:cs typeface="Arial"/>
                <a:sym typeface="Arial"/>
              </a:rPr>
              <a:t>”“ واسم المجال (مثل (www.example.com.</a:t>
            </a:r>
            <a:endParaRPr dirty="0"/>
          </a:p>
          <a:p>
            <a:pPr marL="0" marR="0" lvl="0" indent="0" algn="just" rtl="1">
              <a:lnSpc>
                <a:spcPct val="150000"/>
              </a:lnSpc>
              <a:spcBef>
                <a:spcPts val="0"/>
              </a:spcBef>
              <a:spcAft>
                <a:spcPts val="0"/>
              </a:spcAft>
              <a:buNone/>
            </a:pPr>
            <a:endParaRPr sz="2400" dirty="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endParaRPr sz="2400" dirty="0">
              <a:solidFill>
                <a:schemeClr val="dk1"/>
              </a:solidFill>
              <a:latin typeface="Arial"/>
              <a:ea typeface="Arial"/>
              <a:cs typeface="Arial"/>
              <a:sym typeface="Arial"/>
            </a:endParaRPr>
          </a:p>
        </p:txBody>
      </p:sp>
      <p:sp>
        <p:nvSpPr>
          <p:cNvPr id="203" name="Google Shape;203;p9"/>
          <p:cNvSpPr txBox="1"/>
          <p:nvPr/>
        </p:nvSpPr>
        <p:spPr>
          <a:xfrm>
            <a:off x="5794626" y="413782"/>
            <a:ext cx="6025593"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a:solidFill>
                  <a:schemeClr val="lt1"/>
                </a:solidFill>
                <a:latin typeface="Tajawal Medium"/>
                <a:ea typeface="Tajawal Medium"/>
                <a:cs typeface="Tajawal Medium"/>
                <a:sym typeface="Tajawal Medium"/>
              </a:rPr>
              <a:t>القوى التكنولوجية Technological forces  </a:t>
            </a:r>
            <a:endParaRPr sz="2400" b="1">
              <a:solidFill>
                <a:schemeClr val="lt1"/>
              </a:solidFill>
              <a:latin typeface="Tajawal Medium"/>
              <a:ea typeface="Tajawal Medium"/>
              <a:cs typeface="Tajawal Medium"/>
              <a:sym typeface="Tajawal Medium"/>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10"/>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09" name="Google Shape;209;p10"/>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210" name="Google Shape;210;p10"/>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10"/>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12" name="Google Shape;212;p10"/>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213" name="Google Shape;213;p10"/>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214" name="Google Shape;214;p10"/>
          <p:cNvSpPr/>
          <p:nvPr/>
        </p:nvSpPr>
        <p:spPr>
          <a:xfrm>
            <a:off x="1172496" y="1022600"/>
            <a:ext cx="10086109" cy="4457567"/>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u="sng">
                <a:solidFill>
                  <a:schemeClr val="dk1"/>
                </a:solidFill>
                <a:latin typeface="Arial"/>
                <a:ea typeface="Arial"/>
                <a:cs typeface="Arial"/>
                <a:sym typeface="Arial"/>
              </a:rPr>
              <a:t>الترويج لعناوين المواقع الإلكترونية </a:t>
            </a:r>
            <a:r>
              <a:rPr lang="ar-EG" sz="2400" b="1">
                <a:solidFill>
                  <a:schemeClr val="dk1"/>
                </a:solidFill>
                <a:latin typeface="Calibri"/>
                <a:ea typeface="Calibri"/>
                <a:cs typeface="Calibri"/>
                <a:sym typeface="Calibri"/>
              </a:rPr>
              <a:t>Promoting website addresses </a:t>
            </a:r>
            <a:endParaRPr sz="2400" b="1" u="sng">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400">
                <a:solidFill>
                  <a:schemeClr val="dk1"/>
                </a:solidFill>
                <a:latin typeface="Arial"/>
                <a:ea typeface="Arial"/>
                <a:cs typeface="Arial"/>
                <a:sym typeface="Arial"/>
              </a:rPr>
              <a:t>عندما يتم الترويج لعنوان الموقع الإلكتروني، يتم تشجيع الجمهور على زيارة الموقع عن طريق توفير العنوان بشكل واضح وبارز في وسائط التسويق المختلفة، مثل الإعلانات، والنشرات الإخبارية، والمنشورات على وسائل التواصل الاجتماعي، وغيرها. عندما يرى الجمهور عنوان الموقع الإلكتروني، يمكنهم استخدام المتصفحات المختلفة مثل Google Chrome أو Mozilla Firefox أو Microsoft Edge  لإدخال العنوان والوصول إلى الموقع.</a:t>
            </a:r>
            <a:endParaRPr/>
          </a:p>
          <a:p>
            <a:pPr marL="0" marR="0" lvl="0" indent="0" algn="just" rtl="1">
              <a:lnSpc>
                <a:spcPct val="150000"/>
              </a:lnSpc>
              <a:spcBef>
                <a:spcPts val="0"/>
              </a:spcBef>
              <a:spcAft>
                <a:spcPts val="0"/>
              </a:spcAft>
              <a:buNone/>
            </a:pPr>
            <a:r>
              <a:rPr lang="ar-EG" sz="2400">
                <a:solidFill>
                  <a:schemeClr val="dk1"/>
                </a:solidFill>
                <a:latin typeface="Arial"/>
                <a:ea typeface="Arial"/>
                <a:cs typeface="Arial"/>
                <a:sym typeface="Arial"/>
              </a:rPr>
              <a:t>ويتم الترويج لعنوان الموقع الإلكتروني من خلال </a:t>
            </a:r>
            <a:r>
              <a:rPr lang="ar-EG" sz="2400" b="0" i="0">
                <a:solidFill>
                  <a:srgbClr val="374151"/>
                </a:solidFill>
                <a:latin typeface="Arial"/>
                <a:ea typeface="Arial"/>
                <a:cs typeface="Arial"/>
                <a:sym typeface="Arial"/>
              </a:rPr>
              <a:t>الإعلانات المدفوعة عبر محركات البحث، وسائل التواصل الاجتماعي، الإعلانات عبر الإنترنت، وغيرها. </a:t>
            </a:r>
            <a:endParaRPr sz="2400">
              <a:solidFill>
                <a:schemeClr val="dk1"/>
              </a:solidFill>
              <a:latin typeface="Arial"/>
              <a:ea typeface="Arial"/>
              <a:cs typeface="Arial"/>
              <a:sym typeface="Arial"/>
            </a:endParaRPr>
          </a:p>
        </p:txBody>
      </p:sp>
      <p:sp>
        <p:nvSpPr>
          <p:cNvPr id="215" name="Google Shape;215;p10"/>
          <p:cNvSpPr txBox="1"/>
          <p:nvPr/>
        </p:nvSpPr>
        <p:spPr>
          <a:xfrm>
            <a:off x="5794626" y="413782"/>
            <a:ext cx="6025593"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dirty="0">
                <a:solidFill>
                  <a:schemeClr val="lt1"/>
                </a:solidFill>
                <a:latin typeface="Tajawal Medium"/>
                <a:ea typeface="Tajawal Medium"/>
                <a:cs typeface="Tajawal Medium"/>
                <a:sym typeface="Tajawal Medium"/>
              </a:rPr>
              <a:t>القوى التكنولوجية </a:t>
            </a:r>
            <a:r>
              <a:rPr lang="ar-EG" sz="2400" b="1" dirty="0" err="1">
                <a:solidFill>
                  <a:schemeClr val="lt1"/>
                </a:solidFill>
                <a:latin typeface="Tajawal Medium"/>
                <a:ea typeface="Tajawal Medium"/>
                <a:cs typeface="Tajawal Medium"/>
                <a:sym typeface="Tajawal Medium"/>
              </a:rPr>
              <a:t>Technological</a:t>
            </a:r>
            <a:r>
              <a:rPr lang="ar-EG" sz="2400" b="1" dirty="0">
                <a:solidFill>
                  <a:schemeClr val="lt1"/>
                </a:solidFill>
                <a:latin typeface="Tajawal Medium"/>
                <a:ea typeface="Tajawal Medium"/>
                <a:cs typeface="Tajawal Medium"/>
                <a:sym typeface="Tajawal Medium"/>
              </a:rPr>
              <a:t> </a:t>
            </a:r>
            <a:r>
              <a:rPr lang="ar-EG" sz="2400" b="1" dirty="0" err="1">
                <a:solidFill>
                  <a:schemeClr val="lt1"/>
                </a:solidFill>
                <a:latin typeface="Tajawal Medium"/>
                <a:ea typeface="Tajawal Medium"/>
                <a:cs typeface="Tajawal Medium"/>
                <a:sym typeface="Tajawal Medium"/>
              </a:rPr>
              <a:t>forces</a:t>
            </a:r>
            <a:r>
              <a:rPr lang="ar-EG" sz="2400" b="1" dirty="0">
                <a:solidFill>
                  <a:schemeClr val="lt1"/>
                </a:solidFill>
                <a:latin typeface="Tajawal Medium"/>
                <a:ea typeface="Tajawal Medium"/>
                <a:cs typeface="Tajawal Medium"/>
                <a:sym typeface="Tajawal Medium"/>
              </a:rPr>
              <a:t>  </a:t>
            </a:r>
            <a:endParaRPr sz="2400" b="1" dirty="0">
              <a:solidFill>
                <a:schemeClr val="lt1"/>
              </a:solidFill>
              <a:latin typeface="Tajawal Medium"/>
              <a:ea typeface="Tajawal Medium"/>
              <a:cs typeface="Tajawal Medium"/>
              <a:sym typeface="Tajawal Medium"/>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11"/>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21" name="Google Shape;221;p11"/>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222" name="Google Shape;222;p11"/>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23" name="Google Shape;223;p1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24" name="Google Shape;224;p11"/>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225" name="Google Shape;225;p11"/>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226" name="Google Shape;226;p11"/>
          <p:cNvSpPr/>
          <p:nvPr/>
        </p:nvSpPr>
        <p:spPr>
          <a:xfrm>
            <a:off x="1163782" y="1547397"/>
            <a:ext cx="10086109" cy="4457952"/>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u="sng">
                <a:solidFill>
                  <a:schemeClr val="dk1"/>
                </a:solidFill>
                <a:latin typeface="Arial"/>
                <a:ea typeface="Arial"/>
                <a:cs typeface="Arial"/>
                <a:sym typeface="Arial"/>
              </a:rPr>
              <a:t>الأمن السيبراني </a:t>
            </a:r>
            <a:r>
              <a:rPr lang="ar-EG" sz="2400" b="1">
                <a:solidFill>
                  <a:schemeClr val="dk1"/>
                </a:solidFill>
                <a:latin typeface="Arial"/>
                <a:ea typeface="Arial"/>
                <a:cs typeface="Arial"/>
                <a:sym typeface="Arial"/>
              </a:rPr>
              <a:t>Cyber security</a:t>
            </a:r>
            <a:endParaRPr/>
          </a:p>
          <a:p>
            <a:pPr marL="0" marR="0" lvl="0" indent="0" algn="just" rtl="1">
              <a:lnSpc>
                <a:spcPct val="150000"/>
              </a:lnSpc>
              <a:spcBef>
                <a:spcPts val="0"/>
              </a:spcBef>
              <a:spcAft>
                <a:spcPts val="0"/>
              </a:spcAft>
              <a:buNone/>
            </a:pPr>
            <a:r>
              <a:rPr lang="ar-EG" sz="2400">
                <a:solidFill>
                  <a:schemeClr val="dk1"/>
                </a:solidFill>
                <a:latin typeface="Arial"/>
                <a:ea typeface="Arial"/>
                <a:cs typeface="Arial"/>
                <a:sym typeface="Arial"/>
              </a:rPr>
              <a:t>الأمن السيبراني هو مجموعة من الإجراءات والتقنيات والممارسات التي تهدف إلى حماية أنظمة الحاسوب والشبكات والبرامج والبيانات من التهديدات السيبرانية والاختراقات الإلكترونية. </a:t>
            </a:r>
            <a:endParaRPr/>
          </a:p>
          <a:p>
            <a:pPr marL="0" marR="0" lvl="0" indent="0" algn="just" rtl="1">
              <a:lnSpc>
                <a:spcPct val="150000"/>
              </a:lnSpc>
              <a:spcBef>
                <a:spcPts val="0"/>
              </a:spcBef>
              <a:spcAft>
                <a:spcPts val="0"/>
              </a:spcAft>
              <a:buNone/>
            </a:pPr>
            <a:r>
              <a:rPr lang="ar-EG" sz="2400">
                <a:solidFill>
                  <a:schemeClr val="dk1"/>
                </a:solidFill>
                <a:latin typeface="Arial"/>
                <a:ea typeface="Arial"/>
                <a:cs typeface="Arial"/>
                <a:sym typeface="Arial"/>
              </a:rPr>
              <a:t>يعتبر الأمن السيبراني أمرًا حيويًا في العصر الرقمي الحالي، حيث يتعامل الأفراد والمنظمات مع تحديات متنوعة من قبل المتسللين والمهاجمين الإلكترونيين الذين يهدفون إلى الوصول غير المشروع إلى المعلومات الحساسة والتلاعب بها أو استخدامها بطرق غير قانونية.</a:t>
            </a:r>
            <a:endParaRPr/>
          </a:p>
          <a:p>
            <a:pPr marL="0" marR="0" lvl="0" indent="0" algn="just" rtl="1">
              <a:lnSpc>
                <a:spcPct val="150000"/>
              </a:lnSpc>
              <a:spcBef>
                <a:spcPts val="0"/>
              </a:spcBef>
              <a:spcAft>
                <a:spcPts val="0"/>
              </a:spcAft>
              <a:buNone/>
            </a:pPr>
            <a:endParaRPr sz="2400" b="1" u="sng">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endParaRPr sz="2400">
              <a:solidFill>
                <a:schemeClr val="dk1"/>
              </a:solidFill>
              <a:latin typeface="Arial"/>
              <a:ea typeface="Arial"/>
              <a:cs typeface="Arial"/>
              <a:sym typeface="Arial"/>
            </a:endParaRPr>
          </a:p>
        </p:txBody>
      </p:sp>
      <p:sp>
        <p:nvSpPr>
          <p:cNvPr id="227" name="Google Shape;227;p11"/>
          <p:cNvSpPr txBox="1"/>
          <p:nvPr/>
        </p:nvSpPr>
        <p:spPr>
          <a:xfrm>
            <a:off x="5794626" y="413782"/>
            <a:ext cx="6025593"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dirty="0">
                <a:solidFill>
                  <a:schemeClr val="lt1"/>
                </a:solidFill>
                <a:latin typeface="Tajawal Medium"/>
                <a:ea typeface="Tajawal Medium"/>
                <a:cs typeface="Tajawal Medium"/>
                <a:sym typeface="Tajawal Medium"/>
              </a:rPr>
              <a:t>القوى التكنولوجية </a:t>
            </a:r>
            <a:r>
              <a:rPr lang="ar-EG" sz="2400" b="1" dirty="0" err="1">
                <a:solidFill>
                  <a:schemeClr val="lt1"/>
                </a:solidFill>
                <a:latin typeface="Tajawal Medium"/>
                <a:ea typeface="Tajawal Medium"/>
                <a:cs typeface="Tajawal Medium"/>
                <a:sym typeface="Tajawal Medium"/>
              </a:rPr>
              <a:t>Technological</a:t>
            </a:r>
            <a:r>
              <a:rPr lang="ar-EG" sz="2400" b="1" dirty="0">
                <a:solidFill>
                  <a:schemeClr val="lt1"/>
                </a:solidFill>
                <a:latin typeface="Tajawal Medium"/>
                <a:ea typeface="Tajawal Medium"/>
                <a:cs typeface="Tajawal Medium"/>
                <a:sym typeface="Tajawal Medium"/>
              </a:rPr>
              <a:t> </a:t>
            </a:r>
            <a:r>
              <a:rPr lang="ar-EG" sz="2400" b="1" dirty="0" err="1">
                <a:solidFill>
                  <a:schemeClr val="lt1"/>
                </a:solidFill>
                <a:latin typeface="Tajawal Medium"/>
                <a:ea typeface="Tajawal Medium"/>
                <a:cs typeface="Tajawal Medium"/>
                <a:sym typeface="Tajawal Medium"/>
              </a:rPr>
              <a:t>forces</a:t>
            </a:r>
            <a:r>
              <a:rPr lang="ar-EG" sz="2400" b="1" dirty="0">
                <a:solidFill>
                  <a:schemeClr val="lt1"/>
                </a:solidFill>
                <a:latin typeface="Tajawal Medium"/>
                <a:ea typeface="Tajawal Medium"/>
                <a:cs typeface="Tajawal Medium"/>
                <a:sym typeface="Tajawal Medium"/>
              </a:rPr>
              <a:t>  </a:t>
            </a:r>
            <a:endParaRPr sz="2400" b="1" dirty="0">
              <a:solidFill>
                <a:schemeClr val="lt1"/>
              </a:solidFill>
              <a:latin typeface="Tajawal Medium"/>
              <a:ea typeface="Tajawal Medium"/>
              <a:cs typeface="Tajawal Medium"/>
              <a:sym typeface="Tajawal Medium"/>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12"/>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33" name="Google Shape;233;p12"/>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235" name="Google Shape;235;p12"/>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36" name="Google Shape;236;p12"/>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37" name="Google Shape;237;p12"/>
          <p:cNvPicPr preferRelativeResize="0"/>
          <p:nvPr/>
        </p:nvPicPr>
        <p:blipFill rotWithShape="1">
          <a:blip r:embed="rId4">
            <a:alphaModFix/>
          </a:blip>
          <a:srcRect/>
          <a:stretch/>
        </p:blipFill>
        <p:spPr>
          <a:xfrm>
            <a:off x="10372975" y="6506445"/>
            <a:ext cx="1879649" cy="309233"/>
          </a:xfrm>
          <a:prstGeom prst="rect">
            <a:avLst/>
          </a:prstGeom>
          <a:noFill/>
          <a:ln>
            <a:noFill/>
          </a:ln>
        </p:spPr>
      </p:pic>
      <p:pic>
        <p:nvPicPr>
          <p:cNvPr id="238" name="Google Shape;238;p12"/>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239" name="Google Shape;239;p12"/>
          <p:cNvSpPr/>
          <p:nvPr/>
        </p:nvSpPr>
        <p:spPr>
          <a:xfrm>
            <a:off x="1163782" y="993399"/>
            <a:ext cx="10086109" cy="5565947"/>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u="sng" dirty="0">
                <a:solidFill>
                  <a:schemeClr val="dk1"/>
                </a:solidFill>
                <a:latin typeface="Arial"/>
                <a:ea typeface="Arial"/>
                <a:cs typeface="Arial"/>
                <a:sym typeface="Arial"/>
              </a:rPr>
              <a:t>الأمن السيبراني </a:t>
            </a:r>
            <a:r>
              <a:rPr lang="ar-EG" sz="2400" b="1" dirty="0" err="1">
                <a:solidFill>
                  <a:schemeClr val="dk1"/>
                </a:solidFill>
                <a:latin typeface="Arial"/>
                <a:ea typeface="Arial"/>
                <a:cs typeface="Arial"/>
                <a:sym typeface="Arial"/>
              </a:rPr>
              <a:t>Cyber</a:t>
            </a:r>
            <a:r>
              <a:rPr lang="ar-EG" sz="2400" b="1" dirty="0">
                <a:solidFill>
                  <a:schemeClr val="dk1"/>
                </a:solidFill>
                <a:latin typeface="Arial"/>
                <a:ea typeface="Arial"/>
                <a:cs typeface="Arial"/>
                <a:sym typeface="Arial"/>
              </a:rPr>
              <a:t> </a:t>
            </a:r>
            <a:r>
              <a:rPr lang="ar-EG" sz="2400" b="1" dirty="0" err="1">
                <a:solidFill>
                  <a:schemeClr val="dk1"/>
                </a:solidFill>
                <a:latin typeface="Arial"/>
                <a:ea typeface="Arial"/>
                <a:cs typeface="Arial"/>
                <a:sym typeface="Arial"/>
              </a:rPr>
              <a:t>security</a:t>
            </a:r>
            <a:endParaRPr sz="2400" b="1" u="sng" dirty="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يمثل الأمن السيبراني أحد العوامل التكنولوجية الرئيسية يجب على المسوقين أخذه في الاعتبار، حيث يشكل قلقًا كبيرًا لمستخدمي الإنترنت في جميع أنحاء العالم.</a:t>
            </a:r>
            <a:endParaRPr dirty="0"/>
          </a:p>
          <a:p>
            <a:pPr marL="0" marR="0" lvl="0" indent="0" algn="just" rtl="1">
              <a:lnSpc>
                <a:spcPct val="150000"/>
              </a:lnSpc>
              <a:spcBef>
                <a:spcPts val="0"/>
              </a:spcBef>
              <a:spcAft>
                <a:spcPts val="0"/>
              </a:spcAft>
              <a:buNone/>
            </a:pPr>
            <a:r>
              <a:rPr lang="ar-EG" sz="2400" u="sng" dirty="0">
                <a:solidFill>
                  <a:schemeClr val="dk1"/>
                </a:solidFill>
                <a:latin typeface="Arial"/>
                <a:ea typeface="Arial"/>
                <a:cs typeface="Arial"/>
                <a:sym typeface="Arial"/>
              </a:rPr>
              <a:t>من وجهة نظر المستهلك، هذه هي المخاطر الأمنية الرئيسية المتعلقة بعمليات التجارة الإلكترونية:</a:t>
            </a:r>
            <a:endParaRPr dirty="0"/>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1- الوصول إلى تفاصيل سرية أو كلمات المرور المخزنة على جهاز المستخدم.</a:t>
            </a:r>
            <a:endParaRPr dirty="0"/>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2- سرقة تفاصيل المعاملة أو بيانات بطاقة الائتمان أثناء النقل.</a:t>
            </a:r>
            <a:endParaRPr dirty="0"/>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3- سرقة تفاصيل بطاقة الائتمان الخاصة بالعميل من خادم التاجر.</a:t>
            </a:r>
            <a:endParaRPr dirty="0"/>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4- الوصول إلى تفاصيل العميل من قبل موظفي الشركة (أو عن طريق قراصنة).</a:t>
            </a:r>
            <a:endParaRPr dirty="0"/>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5- التاجر المزيف أو العميل المزيف، وبذلك يمكن أن يتورط الطرف البريء في حالة تجارة احتيالية (زائفة).</a:t>
            </a:r>
            <a:endParaRPr dirty="0"/>
          </a:p>
        </p:txBody>
      </p:sp>
      <p:sp>
        <p:nvSpPr>
          <p:cNvPr id="2" name="Google Shape;174;p7">
            <a:extLst>
              <a:ext uri="{FF2B5EF4-FFF2-40B4-BE49-F238E27FC236}">
                <a16:creationId xmlns:a16="http://schemas.microsoft.com/office/drawing/2014/main" id="{DD61CC5B-E725-5346-5830-EC1BD46193ED}"/>
              </a:ext>
            </a:extLst>
          </p:cNvPr>
          <p:cNvSpPr txBox="1"/>
          <p:nvPr/>
        </p:nvSpPr>
        <p:spPr>
          <a:xfrm>
            <a:off x="5794626" y="413782"/>
            <a:ext cx="6025593"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dirty="0">
                <a:solidFill>
                  <a:schemeClr val="lt1"/>
                </a:solidFill>
                <a:latin typeface="Tajawal Medium"/>
                <a:ea typeface="Tajawal Medium"/>
                <a:cs typeface="Tajawal Medium"/>
                <a:sym typeface="Tajawal Medium"/>
              </a:rPr>
              <a:t>القوى التكنولوجية </a:t>
            </a:r>
            <a:r>
              <a:rPr lang="ar-EG" sz="2400" b="1" dirty="0" err="1">
                <a:solidFill>
                  <a:schemeClr val="lt1"/>
                </a:solidFill>
                <a:latin typeface="Tajawal Medium"/>
                <a:ea typeface="Tajawal Medium"/>
                <a:cs typeface="Tajawal Medium"/>
                <a:sym typeface="Tajawal Medium"/>
              </a:rPr>
              <a:t>Technological</a:t>
            </a:r>
            <a:r>
              <a:rPr lang="ar-EG" sz="2800" b="1" dirty="0">
                <a:solidFill>
                  <a:schemeClr val="lt1"/>
                </a:solidFill>
                <a:latin typeface="Tajawal Medium"/>
                <a:ea typeface="Tajawal Medium"/>
                <a:cs typeface="Tajawal Medium"/>
                <a:sym typeface="Tajawal Medium"/>
              </a:rPr>
              <a:t> </a:t>
            </a:r>
            <a:r>
              <a:rPr lang="ar-EG" sz="2800" b="1" dirty="0" err="1">
                <a:solidFill>
                  <a:schemeClr val="lt1"/>
                </a:solidFill>
                <a:latin typeface="Tajawal Medium"/>
                <a:ea typeface="Tajawal Medium"/>
                <a:cs typeface="Tajawal Medium"/>
                <a:sym typeface="Tajawal Medium"/>
              </a:rPr>
              <a:t>forces</a:t>
            </a:r>
            <a:r>
              <a:rPr lang="ar-EG" sz="2800" b="1" dirty="0">
                <a:solidFill>
                  <a:schemeClr val="lt1"/>
                </a:solidFill>
                <a:latin typeface="Tajawal Medium"/>
                <a:ea typeface="Tajawal Medium"/>
                <a:cs typeface="Tajawal Medium"/>
                <a:sym typeface="Tajawal Medium"/>
              </a:rPr>
              <a:t>  </a:t>
            </a:r>
            <a:endParaRPr sz="2800" b="1" dirty="0">
              <a:solidFill>
                <a:schemeClr val="lt1"/>
              </a:solidFill>
              <a:latin typeface="Tajawal Medium"/>
              <a:ea typeface="Tajawal Medium"/>
              <a:cs typeface="Tajawal Medium"/>
              <a:sym typeface="Tajawal Medium"/>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13"/>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45" name="Google Shape;245;p13"/>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246" name="Google Shape;246;p13"/>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47" name="Google Shape;247;p13"/>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48" name="Google Shape;248;p13"/>
          <p:cNvPicPr preferRelativeResize="0"/>
          <p:nvPr/>
        </p:nvPicPr>
        <p:blipFill rotWithShape="1">
          <a:blip r:embed="rId4">
            <a:alphaModFix/>
          </a:blip>
          <a:srcRect/>
          <a:stretch/>
        </p:blipFill>
        <p:spPr>
          <a:xfrm>
            <a:off x="10372975" y="6506445"/>
            <a:ext cx="1879649" cy="309233"/>
          </a:xfrm>
          <a:prstGeom prst="rect">
            <a:avLst/>
          </a:prstGeom>
          <a:noFill/>
          <a:ln>
            <a:noFill/>
          </a:ln>
        </p:spPr>
      </p:pic>
      <p:pic>
        <p:nvPicPr>
          <p:cNvPr id="249" name="Google Shape;249;p13"/>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250" name="Google Shape;250;p13"/>
          <p:cNvSpPr/>
          <p:nvPr/>
        </p:nvSpPr>
        <p:spPr>
          <a:xfrm>
            <a:off x="1163782" y="1270398"/>
            <a:ext cx="10086109" cy="5011949"/>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u="sng" dirty="0">
                <a:solidFill>
                  <a:schemeClr val="dk1"/>
                </a:solidFill>
                <a:latin typeface="Arial"/>
                <a:ea typeface="Arial"/>
                <a:cs typeface="Arial"/>
                <a:sym typeface="Arial"/>
              </a:rPr>
              <a:t>خدمة الرسائل القصيرة "الرسائل النصية" </a:t>
            </a:r>
            <a:r>
              <a:rPr lang="ar-EG" sz="2400" b="1" dirty="0" err="1">
                <a:solidFill>
                  <a:schemeClr val="dk1"/>
                </a:solidFill>
                <a:latin typeface="Arial"/>
                <a:ea typeface="Arial"/>
                <a:cs typeface="Arial"/>
                <a:sym typeface="Arial"/>
              </a:rPr>
              <a:t>Mobile</a:t>
            </a:r>
            <a:r>
              <a:rPr lang="ar-EG" sz="2400" b="1" dirty="0">
                <a:solidFill>
                  <a:schemeClr val="dk1"/>
                </a:solidFill>
                <a:latin typeface="Arial"/>
                <a:ea typeface="Arial"/>
                <a:cs typeface="Arial"/>
                <a:sym typeface="Arial"/>
              </a:rPr>
              <a:t> &amp; SMS </a:t>
            </a:r>
            <a:r>
              <a:rPr lang="ar-EG" sz="2400" b="1" dirty="0" err="1">
                <a:solidFill>
                  <a:schemeClr val="dk1"/>
                </a:solidFill>
                <a:latin typeface="Arial"/>
                <a:ea typeface="Arial"/>
                <a:cs typeface="Arial"/>
                <a:sym typeface="Arial"/>
              </a:rPr>
              <a:t>messaging</a:t>
            </a:r>
            <a:r>
              <a:rPr lang="ar-EG" sz="2400" b="1" dirty="0">
                <a:solidFill>
                  <a:schemeClr val="dk1"/>
                </a:solidFill>
                <a:latin typeface="Arial"/>
                <a:ea typeface="Arial"/>
                <a:cs typeface="Arial"/>
                <a:sym typeface="Arial"/>
              </a:rPr>
              <a:t> </a:t>
            </a:r>
            <a:endParaRPr dirty="0"/>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هي شكل بسيط للاتصال الشخصي المباشر، تتيح نقل الرسائل بين الهواتف المحمولة. </a:t>
            </a:r>
            <a:endParaRPr dirty="0"/>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لقد ازداد استخدامها على مدار سنوات عديدة، ولكنها الآن في حالة انخفاض حيث يلجأ المستهلكون إلى التواصل عبر شبكات التواصل الاجتماعي وتطبيقات المراسلة الجديدة على الهواتف المحمولة مثل واتساب وفايبر، والتي تمثل بدائل للرسائل القصيرة.</a:t>
            </a:r>
            <a:endParaRPr dirty="0"/>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أصبحت الرسائل النصية شائعة بشكل متزايد كوسيلة تستخدمها الشركات للتواصل مع العملاء، حيث يُعلم البنوك العملاء بحساباتهم الحالية، ويُرسل التجار إشعارات التسليم، وترسل شركات الطيران تفاصيل الصعود والرحلة باستخدام الرسائل النصية، وتستخدم تطبيقات إدارة سلسلة التوريد الرسائل النصية لإبلاغ المديرين بالمشكلات أو </a:t>
            </a:r>
            <a:r>
              <a:rPr lang="ar-EG" sz="2400" dirty="0" err="1">
                <a:solidFill>
                  <a:schemeClr val="dk1"/>
                </a:solidFill>
                <a:latin typeface="Arial"/>
                <a:ea typeface="Arial"/>
                <a:cs typeface="Arial"/>
                <a:sym typeface="Arial"/>
              </a:rPr>
              <a:t>التسليمات</a:t>
            </a:r>
            <a:r>
              <a:rPr lang="ar-EG" sz="2400" dirty="0">
                <a:solidFill>
                  <a:schemeClr val="dk1"/>
                </a:solidFill>
                <a:latin typeface="Arial"/>
                <a:ea typeface="Arial"/>
                <a:cs typeface="Arial"/>
                <a:sym typeface="Arial"/>
              </a:rPr>
              <a:t>.</a:t>
            </a:r>
            <a:endParaRPr dirty="0"/>
          </a:p>
        </p:txBody>
      </p:sp>
      <p:sp>
        <p:nvSpPr>
          <p:cNvPr id="251" name="Google Shape;251;p13"/>
          <p:cNvSpPr txBox="1"/>
          <p:nvPr/>
        </p:nvSpPr>
        <p:spPr>
          <a:xfrm>
            <a:off x="5794626" y="413782"/>
            <a:ext cx="6025593"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dirty="0">
                <a:solidFill>
                  <a:schemeClr val="lt1"/>
                </a:solidFill>
                <a:latin typeface="Tajawal Medium"/>
                <a:ea typeface="Tajawal Medium"/>
                <a:cs typeface="Tajawal Medium"/>
                <a:sym typeface="Tajawal Medium"/>
              </a:rPr>
              <a:t>القوى التكنولوجية </a:t>
            </a:r>
            <a:r>
              <a:rPr lang="ar-EG" sz="2400" b="1" dirty="0" err="1">
                <a:solidFill>
                  <a:schemeClr val="lt1"/>
                </a:solidFill>
                <a:latin typeface="Tajawal Medium"/>
                <a:ea typeface="Tajawal Medium"/>
                <a:cs typeface="Tajawal Medium"/>
                <a:sym typeface="Tajawal Medium"/>
              </a:rPr>
              <a:t>Technological</a:t>
            </a:r>
            <a:r>
              <a:rPr lang="ar-EG" sz="2400" b="1" dirty="0">
                <a:solidFill>
                  <a:schemeClr val="lt1"/>
                </a:solidFill>
                <a:latin typeface="Tajawal Medium"/>
                <a:ea typeface="Tajawal Medium"/>
                <a:cs typeface="Tajawal Medium"/>
                <a:sym typeface="Tajawal Medium"/>
              </a:rPr>
              <a:t> </a:t>
            </a:r>
            <a:r>
              <a:rPr lang="ar-EG" sz="2400" b="1" dirty="0" err="1">
                <a:solidFill>
                  <a:schemeClr val="lt1"/>
                </a:solidFill>
                <a:latin typeface="Tajawal Medium"/>
                <a:ea typeface="Tajawal Medium"/>
                <a:cs typeface="Tajawal Medium"/>
                <a:sym typeface="Tajawal Medium"/>
              </a:rPr>
              <a:t>forces</a:t>
            </a:r>
            <a:r>
              <a:rPr lang="ar-EG" sz="2400" b="1" dirty="0">
                <a:solidFill>
                  <a:schemeClr val="lt1"/>
                </a:solidFill>
                <a:latin typeface="Tajawal Medium"/>
                <a:ea typeface="Tajawal Medium"/>
                <a:cs typeface="Tajawal Medium"/>
                <a:sym typeface="Tajawal Medium"/>
              </a:rPr>
              <a:t>  </a:t>
            </a:r>
            <a:endParaRPr sz="2400" b="1" dirty="0">
              <a:solidFill>
                <a:schemeClr val="lt1"/>
              </a:solidFill>
              <a:latin typeface="Tajawal Medium"/>
              <a:ea typeface="Tajawal Medium"/>
              <a:cs typeface="Tajawal Medium"/>
              <a:sym typeface="Tajawal Medium"/>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14"/>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57" name="Google Shape;257;p14"/>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258" name="Google Shape;258;p14"/>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59" name="Google Shape;259;p1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60" name="Google Shape;260;p14"/>
          <p:cNvPicPr preferRelativeResize="0"/>
          <p:nvPr/>
        </p:nvPicPr>
        <p:blipFill rotWithShape="1">
          <a:blip r:embed="rId4">
            <a:alphaModFix/>
          </a:blip>
          <a:srcRect/>
          <a:stretch/>
        </p:blipFill>
        <p:spPr>
          <a:xfrm>
            <a:off x="10372975" y="6506445"/>
            <a:ext cx="1879649" cy="309233"/>
          </a:xfrm>
          <a:prstGeom prst="rect">
            <a:avLst/>
          </a:prstGeom>
          <a:noFill/>
          <a:ln>
            <a:noFill/>
          </a:ln>
        </p:spPr>
      </p:pic>
      <p:pic>
        <p:nvPicPr>
          <p:cNvPr id="261" name="Google Shape;261;p1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262" name="Google Shape;262;p14"/>
          <p:cNvSpPr/>
          <p:nvPr/>
        </p:nvSpPr>
        <p:spPr>
          <a:xfrm>
            <a:off x="1163782" y="2378393"/>
            <a:ext cx="10086109" cy="2795958"/>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u="sng">
                <a:solidFill>
                  <a:schemeClr val="dk1"/>
                </a:solidFill>
                <a:latin typeface="Arial"/>
                <a:ea typeface="Arial"/>
                <a:cs typeface="Arial"/>
                <a:sym typeface="Arial"/>
              </a:rPr>
              <a:t>تطبيقات الجوال </a:t>
            </a:r>
            <a:r>
              <a:rPr lang="ar-EG" sz="2400" b="1">
                <a:solidFill>
                  <a:schemeClr val="dk1"/>
                </a:solidFill>
                <a:latin typeface="Arial"/>
                <a:ea typeface="Arial"/>
                <a:cs typeface="Arial"/>
                <a:sym typeface="Arial"/>
              </a:rPr>
              <a:t>Mobile Apps</a:t>
            </a:r>
            <a:endParaRPr sz="2400" b="1">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400">
                <a:solidFill>
                  <a:schemeClr val="dk1"/>
                </a:solidFill>
                <a:latin typeface="Arial"/>
                <a:ea typeface="Arial"/>
                <a:cs typeface="Arial"/>
                <a:sym typeface="Arial"/>
              </a:rPr>
              <a:t>هي تطبيقات برمجية مصممة للاستخدام على الهواتف المحمولة، عادةً يتم تنزيلها من متجر التطبيقات مثل جوجل بلاي أو متجر التطبيقات.</a:t>
            </a:r>
            <a:endParaRPr/>
          </a:p>
          <a:p>
            <a:pPr marL="0" marR="0" lvl="0" indent="0" algn="just" rtl="1">
              <a:lnSpc>
                <a:spcPct val="150000"/>
              </a:lnSpc>
              <a:spcBef>
                <a:spcPts val="0"/>
              </a:spcBef>
              <a:spcAft>
                <a:spcPts val="0"/>
              </a:spcAft>
              <a:buNone/>
            </a:pPr>
            <a:r>
              <a:rPr lang="ar-EG" sz="2400">
                <a:solidFill>
                  <a:schemeClr val="dk1"/>
                </a:solidFill>
                <a:latin typeface="Arial"/>
                <a:ea typeface="Arial"/>
                <a:cs typeface="Arial"/>
                <a:sym typeface="Arial"/>
              </a:rPr>
              <a:t>تشير الأبحاث إلى أن </a:t>
            </a:r>
            <a:r>
              <a:rPr lang="ar-EG" sz="2400" u="sng">
                <a:solidFill>
                  <a:srgbClr val="385623"/>
                </a:solidFill>
                <a:latin typeface="Arial"/>
                <a:ea typeface="Arial"/>
                <a:cs typeface="Arial"/>
                <a:sym typeface="Arial"/>
              </a:rPr>
              <a:t>90٪ من وقت الجوال يستخدم في تطبيقات الجوال</a:t>
            </a:r>
            <a:r>
              <a:rPr lang="ar-EG" sz="2400">
                <a:solidFill>
                  <a:schemeClr val="dk1"/>
                </a:solidFill>
                <a:latin typeface="Arial"/>
                <a:ea typeface="Arial"/>
                <a:cs typeface="Arial"/>
                <a:sym typeface="Arial"/>
              </a:rPr>
              <a:t>. وربما ليس من المستغرب ذلك، حيث يتم قضاء غالبية وقت استخدام التطبيقات في تطبيقات وسائل التواصل الاجتماعي.</a:t>
            </a:r>
            <a:endParaRPr/>
          </a:p>
        </p:txBody>
      </p:sp>
      <p:sp>
        <p:nvSpPr>
          <p:cNvPr id="263" name="Google Shape;263;p14"/>
          <p:cNvSpPr txBox="1"/>
          <p:nvPr/>
        </p:nvSpPr>
        <p:spPr>
          <a:xfrm>
            <a:off x="5794626" y="413782"/>
            <a:ext cx="6025593"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dirty="0">
                <a:solidFill>
                  <a:schemeClr val="lt1"/>
                </a:solidFill>
                <a:latin typeface="Tajawal Medium"/>
                <a:ea typeface="Tajawal Medium"/>
                <a:cs typeface="Tajawal Medium"/>
                <a:sym typeface="Tajawal Medium"/>
              </a:rPr>
              <a:t>القوى التكنولوجية </a:t>
            </a:r>
            <a:r>
              <a:rPr lang="ar-EG" sz="2400" b="1" dirty="0" err="1">
                <a:solidFill>
                  <a:schemeClr val="lt1"/>
                </a:solidFill>
                <a:latin typeface="Tajawal Medium"/>
                <a:ea typeface="Tajawal Medium"/>
                <a:cs typeface="Tajawal Medium"/>
                <a:sym typeface="Tajawal Medium"/>
              </a:rPr>
              <a:t>Technological</a:t>
            </a:r>
            <a:r>
              <a:rPr lang="ar-EG" sz="2400" b="1" dirty="0">
                <a:solidFill>
                  <a:schemeClr val="lt1"/>
                </a:solidFill>
                <a:latin typeface="Tajawal Medium"/>
                <a:ea typeface="Tajawal Medium"/>
                <a:cs typeface="Tajawal Medium"/>
                <a:sym typeface="Tajawal Medium"/>
              </a:rPr>
              <a:t> </a:t>
            </a:r>
            <a:r>
              <a:rPr lang="ar-EG" sz="2400" b="1" dirty="0" err="1">
                <a:solidFill>
                  <a:schemeClr val="lt1"/>
                </a:solidFill>
                <a:latin typeface="Tajawal Medium"/>
                <a:ea typeface="Tajawal Medium"/>
                <a:cs typeface="Tajawal Medium"/>
                <a:sym typeface="Tajawal Medium"/>
              </a:rPr>
              <a:t>forces</a:t>
            </a:r>
            <a:r>
              <a:rPr lang="ar-EG" sz="2400" b="1" dirty="0">
                <a:solidFill>
                  <a:schemeClr val="lt1"/>
                </a:solidFill>
                <a:latin typeface="Tajawal Medium"/>
                <a:ea typeface="Tajawal Medium"/>
                <a:cs typeface="Tajawal Medium"/>
                <a:sym typeface="Tajawal Medium"/>
              </a:rPr>
              <a:t>  </a:t>
            </a:r>
            <a:endParaRPr sz="2400" b="1" dirty="0">
              <a:solidFill>
                <a:schemeClr val="lt1"/>
              </a:solidFill>
              <a:latin typeface="Tajawal Medium"/>
              <a:ea typeface="Tajawal Medium"/>
              <a:cs typeface="Tajawal Medium"/>
              <a:sym typeface="Tajawal Medium"/>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15"/>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69" name="Google Shape;269;p15"/>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270" name="Google Shape;270;p15"/>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71" name="Google Shape;271;p15"/>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72" name="Google Shape;272;p15"/>
          <p:cNvPicPr preferRelativeResize="0"/>
          <p:nvPr/>
        </p:nvPicPr>
        <p:blipFill rotWithShape="1">
          <a:blip r:embed="rId4">
            <a:alphaModFix/>
          </a:blip>
          <a:srcRect/>
          <a:stretch/>
        </p:blipFill>
        <p:spPr>
          <a:xfrm>
            <a:off x="10372975" y="6506445"/>
            <a:ext cx="1879649" cy="309233"/>
          </a:xfrm>
          <a:prstGeom prst="rect">
            <a:avLst/>
          </a:prstGeom>
          <a:noFill/>
          <a:ln>
            <a:noFill/>
          </a:ln>
        </p:spPr>
      </p:pic>
      <p:pic>
        <p:nvPicPr>
          <p:cNvPr id="273" name="Google Shape;273;p15"/>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274" name="Google Shape;274;p15"/>
          <p:cNvSpPr/>
          <p:nvPr/>
        </p:nvSpPr>
        <p:spPr>
          <a:xfrm>
            <a:off x="1163782" y="1547396"/>
            <a:ext cx="10086109" cy="4457952"/>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u="sng">
                <a:solidFill>
                  <a:schemeClr val="dk1"/>
                </a:solidFill>
                <a:latin typeface="Arial"/>
                <a:ea typeface="Arial"/>
                <a:cs typeface="Arial"/>
                <a:sym typeface="Arial"/>
              </a:rPr>
              <a:t>تطبيقات الجوال </a:t>
            </a:r>
            <a:r>
              <a:rPr lang="ar-EG" sz="2400" b="1">
                <a:solidFill>
                  <a:schemeClr val="dk1"/>
                </a:solidFill>
                <a:latin typeface="Arial"/>
                <a:ea typeface="Arial"/>
                <a:cs typeface="Arial"/>
                <a:sym typeface="Arial"/>
              </a:rPr>
              <a:t>Mobile Apps</a:t>
            </a:r>
            <a:endParaRPr sz="2400" b="1" u="sng">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400">
                <a:solidFill>
                  <a:schemeClr val="dk1"/>
                </a:solidFill>
                <a:latin typeface="Arial"/>
                <a:ea typeface="Arial"/>
                <a:cs typeface="Arial"/>
                <a:sym typeface="Arial"/>
              </a:rPr>
              <a:t>من خلال استعراض أنواع التطبيقات التي حققت شعبية، </a:t>
            </a:r>
            <a:r>
              <a:rPr lang="ar-EG" sz="2400" u="sng">
                <a:solidFill>
                  <a:schemeClr val="dk1"/>
                </a:solidFill>
                <a:latin typeface="Arial"/>
                <a:ea typeface="Arial"/>
                <a:cs typeface="Arial"/>
                <a:sym typeface="Arial"/>
              </a:rPr>
              <a:t>يمكن للشركات تقييم إمكانية تطوير تطبيقات مخصصة للعملاء.</a:t>
            </a:r>
            <a:endParaRPr/>
          </a:p>
          <a:p>
            <a:pPr marL="0" marR="0" lvl="0" indent="0" algn="just" rtl="1">
              <a:lnSpc>
                <a:spcPct val="150000"/>
              </a:lnSpc>
              <a:spcBef>
                <a:spcPts val="0"/>
              </a:spcBef>
              <a:spcAft>
                <a:spcPts val="0"/>
              </a:spcAft>
              <a:buNone/>
            </a:pPr>
            <a:r>
              <a:rPr lang="ar-EG" sz="2400" b="1" u="sng">
                <a:solidFill>
                  <a:schemeClr val="dk1"/>
                </a:solidFill>
                <a:latin typeface="Arial"/>
                <a:ea typeface="Arial"/>
                <a:cs typeface="Arial"/>
                <a:sym typeface="Arial"/>
              </a:rPr>
              <a:t>الأسئلة الرئيسية التي يجب أن تطرحها الشركة هي:</a:t>
            </a:r>
            <a:endParaRPr/>
          </a:p>
          <a:p>
            <a:pPr marL="342900" marR="0" lvl="0" indent="-342900" algn="just" rtl="1">
              <a:lnSpc>
                <a:spcPct val="150000"/>
              </a:lnSpc>
              <a:spcBef>
                <a:spcPts val="0"/>
              </a:spcBef>
              <a:spcAft>
                <a:spcPts val="0"/>
              </a:spcAft>
              <a:buClr>
                <a:schemeClr val="dk1"/>
              </a:buClr>
              <a:buSzPts val="2400"/>
              <a:buFont typeface="Arial"/>
              <a:buChar char="•"/>
            </a:pPr>
            <a:r>
              <a:rPr lang="ar-EG" sz="2400">
                <a:solidFill>
                  <a:schemeClr val="dk1"/>
                </a:solidFill>
                <a:latin typeface="Arial"/>
                <a:ea typeface="Arial"/>
                <a:cs typeface="Arial"/>
                <a:sym typeface="Arial"/>
              </a:rPr>
              <a:t>هل تعتبر التطبيقات أحد الأولويات الاستراتيجية بالنسبة لنا؟ </a:t>
            </a:r>
            <a:r>
              <a:rPr lang="ar-EG" sz="2400">
                <a:solidFill>
                  <a:srgbClr val="0070C0"/>
                </a:solidFill>
                <a:latin typeface="Arial"/>
                <a:ea typeface="Arial"/>
                <a:cs typeface="Arial"/>
                <a:sym typeface="Arial"/>
              </a:rPr>
              <a:t>وسيكون هدف التطبيقات لمعظم المنظمات هو زيادة الوعي والمبيعات، أو زيادة إيرادات الناشر من الإعلانات أو الاشتراكات</a:t>
            </a:r>
            <a:r>
              <a:rPr lang="ar-EG" sz="2400">
                <a:solidFill>
                  <a:schemeClr val="dk1"/>
                </a:solidFill>
                <a:latin typeface="Arial"/>
                <a:ea typeface="Arial"/>
                <a:cs typeface="Arial"/>
                <a:sym typeface="Arial"/>
              </a:rPr>
              <a:t>.</a:t>
            </a:r>
            <a:endParaRPr/>
          </a:p>
          <a:p>
            <a:pPr marL="342900" marR="0" lvl="0" indent="-342900" algn="just" rtl="1">
              <a:lnSpc>
                <a:spcPct val="150000"/>
              </a:lnSpc>
              <a:spcBef>
                <a:spcPts val="0"/>
              </a:spcBef>
              <a:spcAft>
                <a:spcPts val="0"/>
              </a:spcAft>
              <a:buClr>
                <a:schemeClr val="dk1"/>
              </a:buClr>
              <a:buSzPts val="2400"/>
              <a:buFont typeface="Arial"/>
              <a:buChar char="•"/>
            </a:pPr>
            <a:r>
              <a:rPr lang="ar-EG" sz="2400">
                <a:solidFill>
                  <a:schemeClr val="dk1"/>
                </a:solidFill>
                <a:latin typeface="Arial"/>
                <a:ea typeface="Arial"/>
                <a:cs typeface="Arial"/>
                <a:sym typeface="Arial"/>
              </a:rPr>
              <a:t>هل نقوم ببناء تطبيقنا الخاص و/أو الاستفادة من التطبيقات الموجودة؟ </a:t>
            </a:r>
            <a:r>
              <a:rPr lang="ar-EG" sz="2400">
                <a:solidFill>
                  <a:srgbClr val="0070C0"/>
                </a:solidFill>
                <a:latin typeface="Arial"/>
                <a:ea typeface="Arial"/>
                <a:cs typeface="Arial"/>
                <a:sym typeface="Arial"/>
              </a:rPr>
              <a:t>قد يكون خيار الإعلان والرعاية الإعلانية طريقة أكثر فعالية من حيث التكلفة لزيادة الوصول والوعي بعلامة تجارية</a:t>
            </a:r>
            <a:r>
              <a:rPr lang="ar-EG" sz="2400">
                <a:solidFill>
                  <a:schemeClr val="dk1"/>
                </a:solidFill>
                <a:latin typeface="Arial"/>
                <a:ea typeface="Arial"/>
                <a:cs typeface="Arial"/>
                <a:sym typeface="Arial"/>
              </a:rPr>
              <a:t>.</a:t>
            </a:r>
            <a:endParaRPr/>
          </a:p>
        </p:txBody>
      </p:sp>
      <p:sp>
        <p:nvSpPr>
          <p:cNvPr id="275" name="Google Shape;275;p15"/>
          <p:cNvSpPr txBox="1"/>
          <p:nvPr/>
        </p:nvSpPr>
        <p:spPr>
          <a:xfrm>
            <a:off x="5794626" y="413782"/>
            <a:ext cx="6025593"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dirty="0">
                <a:solidFill>
                  <a:schemeClr val="lt1"/>
                </a:solidFill>
                <a:latin typeface="Tajawal Medium"/>
                <a:ea typeface="Tajawal Medium"/>
                <a:cs typeface="Tajawal Medium"/>
                <a:sym typeface="Tajawal Medium"/>
              </a:rPr>
              <a:t>القوى التكنولوجية </a:t>
            </a:r>
            <a:r>
              <a:rPr lang="ar-EG" sz="2400" b="1" dirty="0" err="1">
                <a:solidFill>
                  <a:schemeClr val="lt1"/>
                </a:solidFill>
                <a:latin typeface="Tajawal Medium"/>
                <a:ea typeface="Tajawal Medium"/>
                <a:cs typeface="Tajawal Medium"/>
                <a:sym typeface="Tajawal Medium"/>
              </a:rPr>
              <a:t>Technological</a:t>
            </a:r>
            <a:r>
              <a:rPr lang="ar-EG" sz="2400" b="1" dirty="0">
                <a:solidFill>
                  <a:schemeClr val="lt1"/>
                </a:solidFill>
                <a:latin typeface="Tajawal Medium"/>
                <a:ea typeface="Tajawal Medium"/>
                <a:cs typeface="Tajawal Medium"/>
                <a:sym typeface="Tajawal Medium"/>
              </a:rPr>
              <a:t> </a:t>
            </a:r>
            <a:r>
              <a:rPr lang="ar-EG" sz="2400" b="1" dirty="0" err="1">
                <a:solidFill>
                  <a:schemeClr val="lt1"/>
                </a:solidFill>
                <a:latin typeface="Tajawal Medium"/>
                <a:ea typeface="Tajawal Medium"/>
                <a:cs typeface="Tajawal Medium"/>
                <a:sym typeface="Tajawal Medium"/>
              </a:rPr>
              <a:t>forces</a:t>
            </a:r>
            <a:r>
              <a:rPr lang="ar-EG" sz="2400" b="1" dirty="0">
                <a:solidFill>
                  <a:schemeClr val="lt1"/>
                </a:solidFill>
                <a:latin typeface="Tajawal Medium"/>
                <a:ea typeface="Tajawal Medium"/>
                <a:cs typeface="Tajawal Medium"/>
                <a:sym typeface="Tajawal Medium"/>
              </a:rPr>
              <a:t>  </a:t>
            </a:r>
            <a:endParaRPr sz="2400" b="1" dirty="0">
              <a:solidFill>
                <a:schemeClr val="lt1"/>
              </a:solidFill>
              <a:latin typeface="Tajawal Medium"/>
              <a:ea typeface="Tajawal Medium"/>
              <a:cs typeface="Tajawal Medium"/>
              <a:sym typeface="Tajawal Medium"/>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16"/>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81" name="Google Shape;281;p16"/>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282" name="Google Shape;282;p16"/>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83" name="Google Shape;283;p16"/>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84" name="Google Shape;284;p16"/>
          <p:cNvPicPr preferRelativeResize="0"/>
          <p:nvPr/>
        </p:nvPicPr>
        <p:blipFill rotWithShape="1">
          <a:blip r:embed="rId4">
            <a:alphaModFix/>
          </a:blip>
          <a:srcRect/>
          <a:stretch/>
        </p:blipFill>
        <p:spPr>
          <a:xfrm>
            <a:off x="10372975" y="6506445"/>
            <a:ext cx="1879649" cy="309233"/>
          </a:xfrm>
          <a:prstGeom prst="rect">
            <a:avLst/>
          </a:prstGeom>
          <a:noFill/>
          <a:ln>
            <a:noFill/>
          </a:ln>
        </p:spPr>
      </p:pic>
      <p:pic>
        <p:nvPicPr>
          <p:cNvPr id="285" name="Google Shape;285;p16"/>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286" name="Google Shape;286;p16"/>
          <p:cNvSpPr/>
          <p:nvPr/>
        </p:nvSpPr>
        <p:spPr>
          <a:xfrm>
            <a:off x="1163782" y="944442"/>
            <a:ext cx="10086109" cy="5663858"/>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Clr>
                <a:srgbClr val="000000"/>
              </a:buClr>
              <a:buSzPts val="2400"/>
              <a:buFont typeface="Arial"/>
              <a:buNone/>
            </a:pPr>
            <a:r>
              <a:rPr lang="ar-EG" sz="2400" b="1" i="0" u="sng" strike="noStrike" cap="none" dirty="0">
                <a:solidFill>
                  <a:srgbClr val="000000"/>
                </a:solidFill>
                <a:latin typeface="Arial"/>
                <a:ea typeface="Arial"/>
                <a:cs typeface="Arial"/>
                <a:sym typeface="Arial"/>
              </a:rPr>
              <a:t>تطبيقات الجوال </a:t>
            </a:r>
            <a:r>
              <a:rPr lang="ar-EG" sz="2400" b="1" i="0" strike="noStrike" cap="none" dirty="0" err="1">
                <a:solidFill>
                  <a:srgbClr val="000000"/>
                </a:solidFill>
                <a:latin typeface="Arial"/>
                <a:ea typeface="Arial"/>
                <a:cs typeface="Arial"/>
                <a:sym typeface="Arial"/>
              </a:rPr>
              <a:t>Mobile</a:t>
            </a:r>
            <a:r>
              <a:rPr lang="ar-EG" sz="2400" b="1" i="0" strike="noStrike" cap="none" dirty="0">
                <a:solidFill>
                  <a:srgbClr val="000000"/>
                </a:solidFill>
                <a:latin typeface="Arial"/>
                <a:ea typeface="Arial"/>
                <a:cs typeface="Arial"/>
                <a:sym typeface="Arial"/>
              </a:rPr>
              <a:t> </a:t>
            </a:r>
            <a:r>
              <a:rPr lang="ar-EG" sz="2400" b="1" i="0" strike="noStrike" cap="none" dirty="0" err="1">
                <a:solidFill>
                  <a:srgbClr val="000000"/>
                </a:solidFill>
                <a:latin typeface="Arial"/>
                <a:ea typeface="Arial"/>
                <a:cs typeface="Arial"/>
                <a:sym typeface="Arial"/>
              </a:rPr>
              <a:t>Apps</a:t>
            </a:r>
            <a:endParaRPr sz="2200" b="1" dirty="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200" b="1" u="sng" dirty="0">
                <a:solidFill>
                  <a:schemeClr val="dk1"/>
                </a:solidFill>
                <a:latin typeface="Arial"/>
                <a:ea typeface="Arial"/>
                <a:cs typeface="Arial"/>
                <a:sym typeface="Arial"/>
              </a:rPr>
              <a:t>الأسئلة الرئيسية التي يجب أن تطرحها الشركة هي:</a:t>
            </a:r>
            <a:endParaRPr dirty="0"/>
          </a:p>
          <a:p>
            <a:pPr marL="342900" marR="0" lvl="0" indent="-342900" algn="just" rtl="1">
              <a:lnSpc>
                <a:spcPct val="150000"/>
              </a:lnSpc>
              <a:spcBef>
                <a:spcPts val="0"/>
              </a:spcBef>
              <a:spcAft>
                <a:spcPts val="0"/>
              </a:spcAft>
              <a:buClr>
                <a:schemeClr val="dk1"/>
              </a:buClr>
              <a:buSzPts val="2200"/>
              <a:buFont typeface="Arial"/>
              <a:buChar char="•"/>
            </a:pPr>
            <a:r>
              <a:rPr lang="ar-EG" sz="2200" dirty="0">
                <a:solidFill>
                  <a:schemeClr val="dk1"/>
                </a:solidFill>
                <a:latin typeface="Arial"/>
                <a:ea typeface="Arial"/>
                <a:cs typeface="Arial"/>
                <a:sym typeface="Arial"/>
              </a:rPr>
              <a:t>تطبيقات مجانية أم مدفوعة؟ </a:t>
            </a:r>
            <a:r>
              <a:rPr lang="ar-EG" sz="2200" dirty="0">
                <a:solidFill>
                  <a:srgbClr val="0070C0"/>
                </a:solidFill>
                <a:latin typeface="Arial"/>
                <a:ea typeface="Arial"/>
                <a:cs typeface="Arial"/>
                <a:sym typeface="Arial"/>
              </a:rPr>
              <a:t>تعتمد متاجر التجزئة عمومًا على تقديم تطبيقات مجانية</a:t>
            </a:r>
            <a:r>
              <a:rPr lang="ar-EG" sz="2200" dirty="0">
                <a:solidFill>
                  <a:schemeClr val="dk1"/>
                </a:solidFill>
                <a:latin typeface="Arial"/>
                <a:ea typeface="Arial"/>
                <a:cs typeface="Arial"/>
                <a:sym typeface="Arial"/>
              </a:rPr>
              <a:t>.</a:t>
            </a:r>
            <a:endParaRPr dirty="0"/>
          </a:p>
          <a:p>
            <a:pPr marL="342900" marR="0" lvl="0" indent="-342900" algn="just" rtl="1">
              <a:lnSpc>
                <a:spcPct val="150000"/>
              </a:lnSpc>
              <a:spcBef>
                <a:spcPts val="0"/>
              </a:spcBef>
              <a:spcAft>
                <a:spcPts val="0"/>
              </a:spcAft>
              <a:buClr>
                <a:schemeClr val="dk1"/>
              </a:buClr>
              <a:buSzPts val="2200"/>
              <a:buFont typeface="Arial"/>
              <a:buChar char="•"/>
            </a:pPr>
            <a:r>
              <a:rPr lang="ar-EG" sz="2200" dirty="0">
                <a:solidFill>
                  <a:schemeClr val="dk1"/>
                </a:solidFill>
                <a:latin typeface="Arial"/>
                <a:ea typeface="Arial"/>
                <a:cs typeface="Arial"/>
                <a:sym typeface="Arial"/>
              </a:rPr>
              <a:t>كيفية الترويج بشكل أفضل لتطبيقات الجوال؟ </a:t>
            </a:r>
            <a:r>
              <a:rPr lang="ar-EG" sz="2200" dirty="0">
                <a:solidFill>
                  <a:srgbClr val="0070C0"/>
                </a:solidFill>
                <a:latin typeface="Arial"/>
                <a:ea typeface="Arial"/>
                <a:cs typeface="Arial"/>
                <a:sym typeface="Arial"/>
              </a:rPr>
              <a:t>أشهر وسائل اكتشاف التطبيقات هي:</a:t>
            </a:r>
            <a:endParaRPr dirty="0"/>
          </a:p>
          <a:p>
            <a:pPr marL="0" marR="0" lvl="0" indent="0" algn="just" rtl="1">
              <a:lnSpc>
                <a:spcPct val="150000"/>
              </a:lnSpc>
              <a:spcBef>
                <a:spcPts val="0"/>
              </a:spcBef>
              <a:spcAft>
                <a:spcPts val="0"/>
              </a:spcAft>
              <a:buNone/>
            </a:pPr>
            <a:r>
              <a:rPr lang="ar-EG" sz="2200" dirty="0">
                <a:solidFill>
                  <a:srgbClr val="0070C0"/>
                </a:solidFill>
                <a:latin typeface="Arial"/>
                <a:ea typeface="Arial"/>
                <a:cs typeface="Arial"/>
                <a:sym typeface="Arial"/>
              </a:rPr>
              <a:t>البحث في متجر التطبيقات؛</a:t>
            </a:r>
            <a:endParaRPr dirty="0"/>
          </a:p>
          <a:p>
            <a:pPr marL="0" marR="0" lvl="0" indent="0" algn="just" rtl="1">
              <a:lnSpc>
                <a:spcPct val="150000"/>
              </a:lnSpc>
              <a:spcBef>
                <a:spcPts val="0"/>
              </a:spcBef>
              <a:spcAft>
                <a:spcPts val="0"/>
              </a:spcAft>
              <a:buNone/>
            </a:pPr>
            <a:r>
              <a:rPr lang="ar-EG" sz="2200" dirty="0">
                <a:solidFill>
                  <a:srgbClr val="0070C0"/>
                </a:solidFill>
                <a:latin typeface="Arial"/>
                <a:ea typeface="Arial"/>
                <a:cs typeface="Arial"/>
                <a:sym typeface="Arial"/>
              </a:rPr>
              <a:t>التوصيات من الأصدقاء والعائلة؛</a:t>
            </a:r>
            <a:endParaRPr dirty="0"/>
          </a:p>
          <a:p>
            <a:pPr marL="0" marR="0" lvl="0" indent="0" algn="just" rtl="1">
              <a:lnSpc>
                <a:spcPct val="150000"/>
              </a:lnSpc>
              <a:spcBef>
                <a:spcPts val="0"/>
              </a:spcBef>
              <a:spcAft>
                <a:spcPts val="0"/>
              </a:spcAft>
              <a:buNone/>
            </a:pPr>
            <a:r>
              <a:rPr lang="ar-EG" sz="2200" dirty="0">
                <a:solidFill>
                  <a:srgbClr val="0070C0"/>
                </a:solidFill>
                <a:latin typeface="Arial"/>
                <a:ea typeface="Arial"/>
                <a:cs typeface="Arial"/>
                <a:sym typeface="Arial"/>
              </a:rPr>
              <a:t>الإعلانات عبر الهاتف الجوال أو شركات الاتصالات؛</a:t>
            </a:r>
            <a:endParaRPr dirty="0"/>
          </a:p>
          <a:p>
            <a:pPr marL="0" marR="0" lvl="0" indent="0" algn="just" rtl="1">
              <a:lnSpc>
                <a:spcPct val="150000"/>
              </a:lnSpc>
              <a:spcBef>
                <a:spcPts val="0"/>
              </a:spcBef>
              <a:spcAft>
                <a:spcPts val="0"/>
              </a:spcAft>
              <a:buNone/>
            </a:pPr>
            <a:r>
              <a:rPr lang="ar-EG" sz="2200" dirty="0">
                <a:solidFill>
                  <a:srgbClr val="0070C0"/>
                </a:solidFill>
                <a:latin typeface="Arial"/>
                <a:ea typeface="Arial"/>
                <a:cs typeface="Arial"/>
                <a:sym typeface="Arial"/>
              </a:rPr>
              <a:t>الترويج عبر البريد الإلكتروني؛</a:t>
            </a:r>
            <a:endParaRPr dirty="0"/>
          </a:p>
          <a:p>
            <a:pPr marL="0" marR="0" lvl="0" indent="0" algn="just" rtl="1">
              <a:lnSpc>
                <a:spcPct val="150000"/>
              </a:lnSpc>
              <a:spcBef>
                <a:spcPts val="0"/>
              </a:spcBef>
              <a:spcAft>
                <a:spcPts val="0"/>
              </a:spcAft>
              <a:buNone/>
            </a:pPr>
            <a:r>
              <a:rPr lang="ar-EG" sz="2200" dirty="0">
                <a:solidFill>
                  <a:srgbClr val="0070C0"/>
                </a:solidFill>
                <a:latin typeface="Arial"/>
                <a:ea typeface="Arial"/>
                <a:cs typeface="Arial"/>
                <a:sym typeface="Arial"/>
              </a:rPr>
              <a:t>الإشارة خارج الإنترنت في التلفزيون والإعلانات المطبوعة.</a:t>
            </a:r>
            <a:endParaRPr dirty="0"/>
          </a:p>
          <a:p>
            <a:pPr marL="342900" marR="0" lvl="0" indent="-342900" algn="just" rtl="1">
              <a:lnSpc>
                <a:spcPct val="150000"/>
              </a:lnSpc>
              <a:spcBef>
                <a:spcPts val="0"/>
              </a:spcBef>
              <a:spcAft>
                <a:spcPts val="0"/>
              </a:spcAft>
              <a:buClr>
                <a:schemeClr val="dk1"/>
              </a:buClr>
              <a:buSzPts val="2200"/>
              <a:buFont typeface="Arial"/>
              <a:buChar char="•"/>
            </a:pPr>
            <a:r>
              <a:rPr lang="ar-EG" sz="2200" dirty="0">
                <a:solidFill>
                  <a:schemeClr val="dk1"/>
                </a:solidFill>
                <a:latin typeface="Arial"/>
                <a:ea typeface="Arial"/>
                <a:cs typeface="Arial"/>
                <a:sym typeface="Arial"/>
              </a:rPr>
              <a:t>كيفية تحسين التطبيق وفقًا للتعليقات؟ </a:t>
            </a:r>
            <a:r>
              <a:rPr lang="ar-EG" sz="2200" dirty="0">
                <a:solidFill>
                  <a:srgbClr val="0070C0"/>
                </a:solidFill>
                <a:latin typeface="Arial"/>
                <a:ea typeface="Arial"/>
                <a:cs typeface="Arial"/>
                <a:sym typeface="Arial"/>
              </a:rPr>
              <a:t>يعتمد نجاح التطبيقات بشكل كبير على تعليقات المستخدمين في متاجر التطبيقات ومدى إصلاح الأخطاء وإضافة التحسينات</a:t>
            </a:r>
            <a:r>
              <a:rPr lang="ar-EG" sz="2200" dirty="0">
                <a:solidFill>
                  <a:schemeClr val="dk1"/>
                </a:solidFill>
                <a:latin typeface="Arial"/>
                <a:ea typeface="Arial"/>
                <a:cs typeface="Arial"/>
                <a:sym typeface="Arial"/>
              </a:rPr>
              <a:t>.</a:t>
            </a:r>
            <a:endParaRPr dirty="0"/>
          </a:p>
        </p:txBody>
      </p:sp>
      <p:sp>
        <p:nvSpPr>
          <p:cNvPr id="287" name="Google Shape;287;p16"/>
          <p:cNvSpPr txBox="1"/>
          <p:nvPr/>
        </p:nvSpPr>
        <p:spPr>
          <a:xfrm>
            <a:off x="5794626" y="413782"/>
            <a:ext cx="6025593"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dirty="0">
                <a:solidFill>
                  <a:schemeClr val="lt1"/>
                </a:solidFill>
                <a:latin typeface="Tajawal Medium"/>
                <a:ea typeface="Tajawal Medium"/>
                <a:cs typeface="Tajawal Medium"/>
                <a:sym typeface="Tajawal Medium"/>
              </a:rPr>
              <a:t>القوى التكنولوجية </a:t>
            </a:r>
            <a:r>
              <a:rPr lang="ar-EG" sz="2400" b="1" dirty="0" err="1">
                <a:solidFill>
                  <a:schemeClr val="lt1"/>
                </a:solidFill>
                <a:latin typeface="Tajawal Medium"/>
                <a:ea typeface="Tajawal Medium"/>
                <a:cs typeface="Tajawal Medium"/>
                <a:sym typeface="Tajawal Medium"/>
              </a:rPr>
              <a:t>Technological</a:t>
            </a:r>
            <a:r>
              <a:rPr lang="ar-EG" sz="2400" b="1" dirty="0">
                <a:solidFill>
                  <a:schemeClr val="lt1"/>
                </a:solidFill>
                <a:latin typeface="Tajawal Medium"/>
                <a:ea typeface="Tajawal Medium"/>
                <a:cs typeface="Tajawal Medium"/>
                <a:sym typeface="Tajawal Medium"/>
              </a:rPr>
              <a:t> </a:t>
            </a:r>
            <a:r>
              <a:rPr lang="ar-EG" sz="2400" b="1" dirty="0" err="1">
                <a:solidFill>
                  <a:schemeClr val="lt1"/>
                </a:solidFill>
                <a:latin typeface="Tajawal Medium"/>
                <a:ea typeface="Tajawal Medium"/>
                <a:cs typeface="Tajawal Medium"/>
                <a:sym typeface="Tajawal Medium"/>
              </a:rPr>
              <a:t>forces</a:t>
            </a:r>
            <a:r>
              <a:rPr lang="ar-EG" sz="2400" b="1" dirty="0">
                <a:solidFill>
                  <a:schemeClr val="lt1"/>
                </a:solidFill>
                <a:latin typeface="Tajawal Medium"/>
                <a:ea typeface="Tajawal Medium"/>
                <a:cs typeface="Tajawal Medium"/>
                <a:sym typeface="Tajawal Medium"/>
              </a:rPr>
              <a:t>  </a:t>
            </a:r>
            <a:endParaRPr sz="2400" b="1" dirty="0">
              <a:solidFill>
                <a:schemeClr val="lt1"/>
              </a:solidFill>
              <a:latin typeface="Tajawal Medium"/>
              <a:ea typeface="Tajawal Medium"/>
              <a:cs typeface="Tajawal Medium"/>
              <a:sym typeface="Tajawal Medium"/>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17"/>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93" name="Google Shape;293;p17"/>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294" name="Google Shape;294;p17"/>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95" name="Google Shape;295;p17"/>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96" name="Google Shape;296;p17"/>
          <p:cNvPicPr preferRelativeResize="0"/>
          <p:nvPr/>
        </p:nvPicPr>
        <p:blipFill rotWithShape="1">
          <a:blip r:embed="rId4">
            <a:alphaModFix/>
          </a:blip>
          <a:srcRect/>
          <a:stretch/>
        </p:blipFill>
        <p:spPr>
          <a:xfrm>
            <a:off x="10372975" y="6506445"/>
            <a:ext cx="1879649" cy="309233"/>
          </a:xfrm>
          <a:prstGeom prst="rect">
            <a:avLst/>
          </a:prstGeom>
          <a:noFill/>
          <a:ln>
            <a:noFill/>
          </a:ln>
        </p:spPr>
      </p:pic>
      <p:pic>
        <p:nvPicPr>
          <p:cNvPr id="297" name="Google Shape;297;p17"/>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298" name="Google Shape;298;p17"/>
          <p:cNvSpPr/>
          <p:nvPr/>
        </p:nvSpPr>
        <p:spPr>
          <a:xfrm>
            <a:off x="1163782" y="2101393"/>
            <a:ext cx="10086109" cy="3349956"/>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Clr>
                <a:schemeClr val="dk1"/>
              </a:buClr>
              <a:buSzPts val="2400"/>
              <a:buFont typeface="Arial"/>
              <a:buNone/>
            </a:pPr>
            <a:r>
              <a:rPr lang="ar-EG" sz="2400" b="1" u="sng">
                <a:solidFill>
                  <a:schemeClr val="dk1"/>
                </a:solidFill>
                <a:latin typeface="Arial"/>
                <a:ea typeface="Arial"/>
                <a:cs typeface="Arial"/>
                <a:sym typeface="Arial"/>
              </a:rPr>
              <a:t>التسويق الاجتماعي المبني على الموقع </a:t>
            </a:r>
            <a:r>
              <a:rPr lang="ar-EG" sz="2400" b="1">
                <a:solidFill>
                  <a:schemeClr val="dk1"/>
                </a:solidFill>
                <a:latin typeface="Calibri"/>
                <a:ea typeface="Calibri"/>
                <a:cs typeface="Calibri"/>
                <a:sym typeface="Calibri"/>
              </a:rPr>
              <a:t> Social location-based marketing </a:t>
            </a:r>
            <a:endParaRPr sz="2400" b="1" u="sng">
              <a:solidFill>
                <a:schemeClr val="dk1"/>
              </a:solidFill>
              <a:latin typeface="Arial"/>
              <a:ea typeface="Arial"/>
              <a:cs typeface="Arial"/>
              <a:sym typeface="Arial"/>
            </a:endParaRPr>
          </a:p>
          <a:p>
            <a:pPr marL="0" marR="0" lvl="0" indent="0" algn="just" rtl="1">
              <a:lnSpc>
                <a:spcPct val="150000"/>
              </a:lnSpc>
              <a:spcBef>
                <a:spcPts val="0"/>
              </a:spcBef>
              <a:spcAft>
                <a:spcPts val="0"/>
              </a:spcAft>
              <a:buClr>
                <a:schemeClr val="dk1"/>
              </a:buClr>
              <a:buSzPts val="2400"/>
              <a:buFont typeface="Arial"/>
              <a:buNone/>
            </a:pPr>
            <a:r>
              <a:rPr lang="ar-EG" sz="2400">
                <a:solidFill>
                  <a:schemeClr val="dk1"/>
                </a:solidFill>
                <a:latin typeface="Arial"/>
                <a:ea typeface="Arial"/>
                <a:cs typeface="Arial"/>
                <a:sym typeface="Arial"/>
              </a:rPr>
              <a:t>حيث توفر أدوات وسائل التواصل الاجتماعي للمستخدمين خيار مشاركة موقعهم، وبالتالي تمنح الشركات الفرصة لاستخدام التسويق القائم على القرب أو الموقع لتقديم عروض ورسائل مستهدفة للمستهلكين حسب موقعهم الجغرافي وجمع البيانات حول تفضيلاتهم وسلوكهم.</a:t>
            </a:r>
            <a:endParaRPr/>
          </a:p>
          <a:p>
            <a:pPr marL="0" marR="0" lvl="0" indent="0" algn="just" rtl="1">
              <a:lnSpc>
                <a:spcPct val="150000"/>
              </a:lnSpc>
              <a:spcBef>
                <a:spcPts val="0"/>
              </a:spcBef>
              <a:spcAft>
                <a:spcPts val="0"/>
              </a:spcAft>
              <a:buClr>
                <a:schemeClr val="dk1"/>
              </a:buClr>
              <a:buSzPts val="2400"/>
              <a:buFont typeface="Arial"/>
              <a:buNone/>
            </a:pPr>
            <a:r>
              <a:rPr lang="ar-EG" sz="2400">
                <a:solidFill>
                  <a:schemeClr val="dk1"/>
                </a:solidFill>
                <a:latin typeface="Arial"/>
                <a:ea typeface="Arial"/>
                <a:cs typeface="Arial"/>
                <a:sym typeface="Arial"/>
              </a:rPr>
              <a:t>على سبيل المثال: Foursquare</a:t>
            </a:r>
            <a:r>
              <a:rPr lang="ar-EG" sz="2400" b="0" i="0">
                <a:solidFill>
                  <a:srgbClr val="343541"/>
                </a:solidFill>
                <a:latin typeface="Arial"/>
                <a:ea typeface="Arial"/>
                <a:cs typeface="Arial"/>
                <a:sym typeface="Arial"/>
              </a:rPr>
              <a:t> </a:t>
            </a:r>
            <a:r>
              <a:rPr lang="ar-EG" sz="2400">
                <a:solidFill>
                  <a:schemeClr val="dk1"/>
                </a:solidFill>
                <a:latin typeface="Arial"/>
                <a:ea typeface="Arial"/>
                <a:cs typeface="Arial"/>
                <a:sym typeface="Arial"/>
              </a:rPr>
              <a:t>يستخدم هذا التطبيق تقنية تحديد المواقع لتمكين المستخدمين من تسجيل حضورهم في أماكن محددة مثل المطاعم والمقاهي والمتاجر. </a:t>
            </a:r>
            <a:endParaRPr/>
          </a:p>
        </p:txBody>
      </p:sp>
      <p:sp>
        <p:nvSpPr>
          <p:cNvPr id="299" name="Google Shape;299;p17"/>
          <p:cNvSpPr txBox="1"/>
          <p:nvPr/>
        </p:nvSpPr>
        <p:spPr>
          <a:xfrm>
            <a:off x="5794626" y="413782"/>
            <a:ext cx="6025593"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dirty="0">
                <a:solidFill>
                  <a:schemeClr val="lt1"/>
                </a:solidFill>
                <a:latin typeface="Tajawal Medium"/>
                <a:ea typeface="Tajawal Medium"/>
                <a:cs typeface="Tajawal Medium"/>
                <a:sym typeface="Tajawal Medium"/>
              </a:rPr>
              <a:t>القوى التكنولوجية </a:t>
            </a:r>
            <a:r>
              <a:rPr lang="ar-EG" sz="2400" b="1" dirty="0" err="1">
                <a:solidFill>
                  <a:schemeClr val="lt1"/>
                </a:solidFill>
                <a:latin typeface="Tajawal Medium"/>
                <a:ea typeface="Tajawal Medium"/>
                <a:cs typeface="Tajawal Medium"/>
                <a:sym typeface="Tajawal Medium"/>
              </a:rPr>
              <a:t>Technological</a:t>
            </a:r>
            <a:r>
              <a:rPr lang="ar-EG" sz="2400" b="1" dirty="0">
                <a:solidFill>
                  <a:schemeClr val="lt1"/>
                </a:solidFill>
                <a:latin typeface="Tajawal Medium"/>
                <a:ea typeface="Tajawal Medium"/>
                <a:cs typeface="Tajawal Medium"/>
                <a:sym typeface="Tajawal Medium"/>
              </a:rPr>
              <a:t> </a:t>
            </a:r>
            <a:r>
              <a:rPr lang="ar-EG" sz="2400" b="1" dirty="0" err="1">
                <a:solidFill>
                  <a:schemeClr val="lt1"/>
                </a:solidFill>
                <a:latin typeface="Tajawal Medium"/>
                <a:ea typeface="Tajawal Medium"/>
                <a:cs typeface="Tajawal Medium"/>
                <a:sym typeface="Tajawal Medium"/>
              </a:rPr>
              <a:t>forces</a:t>
            </a:r>
            <a:r>
              <a:rPr lang="ar-EG" sz="2400" b="1" dirty="0">
                <a:solidFill>
                  <a:schemeClr val="lt1"/>
                </a:solidFill>
                <a:latin typeface="Tajawal Medium"/>
                <a:ea typeface="Tajawal Medium"/>
                <a:cs typeface="Tajawal Medium"/>
                <a:sym typeface="Tajawal Medium"/>
              </a:rPr>
              <a:t>  </a:t>
            </a:r>
            <a:endParaRPr sz="2400" b="1" dirty="0">
              <a:solidFill>
                <a:schemeClr val="lt1"/>
              </a:solidFill>
              <a:latin typeface="Tajawal Medium"/>
              <a:ea typeface="Tajawal Medium"/>
              <a:cs typeface="Tajawal Medium"/>
              <a:sym typeface="Tajawal Medium"/>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18"/>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05" name="Google Shape;305;p18"/>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306" name="Google Shape;306;p18"/>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07" name="Google Shape;307;p18"/>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08" name="Google Shape;308;p18"/>
          <p:cNvPicPr preferRelativeResize="0"/>
          <p:nvPr/>
        </p:nvPicPr>
        <p:blipFill rotWithShape="1">
          <a:blip r:embed="rId4">
            <a:alphaModFix/>
          </a:blip>
          <a:srcRect/>
          <a:stretch/>
        </p:blipFill>
        <p:spPr>
          <a:xfrm>
            <a:off x="10372975" y="6506445"/>
            <a:ext cx="1879649" cy="309233"/>
          </a:xfrm>
          <a:prstGeom prst="rect">
            <a:avLst/>
          </a:prstGeom>
          <a:noFill/>
          <a:ln>
            <a:noFill/>
          </a:ln>
        </p:spPr>
      </p:pic>
      <p:pic>
        <p:nvPicPr>
          <p:cNvPr id="309" name="Google Shape;309;p18"/>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310" name="Google Shape;310;p18"/>
          <p:cNvSpPr/>
          <p:nvPr/>
        </p:nvSpPr>
        <p:spPr>
          <a:xfrm>
            <a:off x="1163782" y="1270397"/>
            <a:ext cx="10086109" cy="5011949"/>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Clr>
                <a:schemeClr val="dk1"/>
              </a:buClr>
              <a:buSzPts val="2400"/>
              <a:buFont typeface="Arial"/>
              <a:buNone/>
            </a:pPr>
            <a:r>
              <a:rPr lang="ar-EG" sz="2400" b="1" u="sng">
                <a:solidFill>
                  <a:schemeClr val="dk1"/>
                </a:solidFill>
                <a:latin typeface="Arial"/>
                <a:ea typeface="Arial"/>
                <a:cs typeface="Arial"/>
                <a:sym typeface="Arial"/>
              </a:rPr>
              <a:t>التسويق الاجتماعي المبني على الموقع </a:t>
            </a:r>
            <a:r>
              <a:rPr lang="ar-EG" sz="2400" b="1">
                <a:solidFill>
                  <a:schemeClr val="dk1"/>
                </a:solidFill>
                <a:latin typeface="Calibri"/>
                <a:ea typeface="Calibri"/>
                <a:cs typeface="Calibri"/>
                <a:sym typeface="Calibri"/>
              </a:rPr>
              <a:t> Social location-based marketing </a:t>
            </a:r>
            <a:endParaRPr sz="2400" b="1" u="sng">
              <a:solidFill>
                <a:schemeClr val="dk1"/>
              </a:solidFill>
              <a:latin typeface="Arial"/>
              <a:ea typeface="Arial"/>
              <a:cs typeface="Arial"/>
              <a:sym typeface="Arial"/>
            </a:endParaRPr>
          </a:p>
          <a:p>
            <a:pPr marL="0" marR="0" lvl="0" indent="0" algn="just" rtl="1">
              <a:lnSpc>
                <a:spcPct val="150000"/>
              </a:lnSpc>
              <a:spcBef>
                <a:spcPts val="0"/>
              </a:spcBef>
              <a:spcAft>
                <a:spcPts val="0"/>
              </a:spcAft>
              <a:buClr>
                <a:schemeClr val="dk1"/>
              </a:buClr>
              <a:buSzPts val="2400"/>
              <a:buFont typeface="Arial"/>
              <a:buNone/>
            </a:pPr>
            <a:r>
              <a:rPr lang="ar-EG" sz="2400">
                <a:solidFill>
                  <a:schemeClr val="dk1"/>
                </a:solidFill>
                <a:latin typeface="Arial"/>
                <a:ea typeface="Arial"/>
                <a:cs typeface="Arial"/>
                <a:sym typeface="Arial"/>
              </a:rPr>
              <a:t>يتيحFoursquare  للمستخدمين تسجيل تفاعلاتهم وتقييماتهم في تلك الأماكن ومشاركتها مع شبكتهم الاجتماعية. بناءً على ذلك، يمكن للمتاجر والمطاعم والعلامات التجارية الأخرى استهداف المستخدمين الذين يزورون هذه الأماكن وتقديم عروض خاصة أو خصومات لتشجيعهم على زيارة منافذهم.</a:t>
            </a:r>
            <a:endParaRPr/>
          </a:p>
          <a:p>
            <a:pPr marL="0" marR="0" lvl="0" indent="0" algn="just" rtl="1">
              <a:lnSpc>
                <a:spcPct val="150000"/>
              </a:lnSpc>
              <a:spcBef>
                <a:spcPts val="0"/>
              </a:spcBef>
              <a:spcAft>
                <a:spcPts val="0"/>
              </a:spcAft>
              <a:buClr>
                <a:schemeClr val="dk1"/>
              </a:buClr>
              <a:buSzPts val="2400"/>
              <a:buFont typeface="Arial"/>
              <a:buNone/>
            </a:pPr>
            <a:r>
              <a:rPr lang="ar-EG" sz="2400">
                <a:solidFill>
                  <a:schemeClr val="dk1"/>
                </a:solidFill>
                <a:latin typeface="Arial"/>
                <a:ea typeface="Arial"/>
                <a:cs typeface="Arial"/>
                <a:sym typeface="Arial"/>
              </a:rPr>
              <a:t>على سبيل المثال، إذا كان لديك مطعم وتم تسجيل العديد من الأشخاص في موقعك على Foursquare، يمكنك استخدام هذه المعلومات لإطلاق حملة تسويقية مستهدفة. يمكنك تقديم عرض خاص مثل خصم على وجبة مجانية أو تخفيض على الطلبات التالية لأولئك الذين قاموا بتسجيل الحضور في موقعك. هذا يعزز الولاء للعملاء ويشجعهم على المشاركة وزيارة المطعم مرة أخرى.</a:t>
            </a:r>
            <a:endParaRPr/>
          </a:p>
          <a:p>
            <a:pPr marL="0" marR="0" lvl="0" indent="0" algn="just" rtl="1">
              <a:lnSpc>
                <a:spcPct val="150000"/>
              </a:lnSpc>
              <a:spcBef>
                <a:spcPts val="0"/>
              </a:spcBef>
              <a:spcAft>
                <a:spcPts val="0"/>
              </a:spcAft>
              <a:buClr>
                <a:schemeClr val="dk1"/>
              </a:buClr>
              <a:buSzPts val="2400"/>
              <a:buFont typeface="Calibri"/>
              <a:buNone/>
            </a:pPr>
            <a:endParaRPr sz="2400">
              <a:solidFill>
                <a:schemeClr val="dk1"/>
              </a:solidFill>
              <a:latin typeface="Arial"/>
              <a:ea typeface="Arial"/>
              <a:cs typeface="Arial"/>
              <a:sym typeface="Arial"/>
            </a:endParaRPr>
          </a:p>
        </p:txBody>
      </p:sp>
      <p:sp>
        <p:nvSpPr>
          <p:cNvPr id="311" name="Google Shape;311;p18"/>
          <p:cNvSpPr txBox="1"/>
          <p:nvPr/>
        </p:nvSpPr>
        <p:spPr>
          <a:xfrm>
            <a:off x="5794626" y="413782"/>
            <a:ext cx="6025593"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dirty="0">
                <a:solidFill>
                  <a:schemeClr val="lt1"/>
                </a:solidFill>
                <a:latin typeface="Tajawal Medium"/>
                <a:ea typeface="Tajawal Medium"/>
                <a:cs typeface="Tajawal Medium"/>
                <a:sym typeface="Tajawal Medium"/>
              </a:rPr>
              <a:t>القوى التكنولوجية </a:t>
            </a:r>
            <a:r>
              <a:rPr lang="en-US" sz="2400" b="1" dirty="0">
                <a:solidFill>
                  <a:schemeClr val="lt1"/>
                </a:solidFill>
                <a:latin typeface="Tajawal Medium"/>
                <a:ea typeface="Tajawal Medium"/>
                <a:cs typeface="Tajawal Medium"/>
                <a:sym typeface="Tajawal Medium"/>
              </a:rPr>
              <a:t>Technological forces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19"/>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17" name="Google Shape;317;p19"/>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318" name="Google Shape;318;p19"/>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19" name="Google Shape;319;p19"/>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20" name="Google Shape;320;p19"/>
          <p:cNvPicPr preferRelativeResize="0"/>
          <p:nvPr/>
        </p:nvPicPr>
        <p:blipFill rotWithShape="1">
          <a:blip r:embed="rId4">
            <a:alphaModFix/>
          </a:blip>
          <a:srcRect/>
          <a:stretch/>
        </p:blipFill>
        <p:spPr>
          <a:xfrm>
            <a:off x="10372975" y="6506445"/>
            <a:ext cx="1879649" cy="309233"/>
          </a:xfrm>
          <a:prstGeom prst="rect">
            <a:avLst/>
          </a:prstGeom>
          <a:noFill/>
          <a:ln>
            <a:noFill/>
          </a:ln>
        </p:spPr>
      </p:pic>
      <p:pic>
        <p:nvPicPr>
          <p:cNvPr id="321" name="Google Shape;321;p19"/>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322" name="Google Shape;322;p19"/>
          <p:cNvSpPr/>
          <p:nvPr/>
        </p:nvSpPr>
        <p:spPr>
          <a:xfrm>
            <a:off x="1163782" y="1547395"/>
            <a:ext cx="10086109" cy="4457952"/>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Clr>
                <a:schemeClr val="dk1"/>
              </a:buClr>
              <a:buSzPts val="2400"/>
              <a:buFont typeface="Arial"/>
              <a:buNone/>
            </a:pPr>
            <a:r>
              <a:rPr lang="ar-EG" sz="2400" b="1" u="sng">
                <a:solidFill>
                  <a:schemeClr val="dk1"/>
                </a:solidFill>
                <a:latin typeface="Arial"/>
                <a:ea typeface="Arial"/>
                <a:cs typeface="Arial"/>
                <a:sym typeface="Arial"/>
              </a:rPr>
              <a:t>رموز الاستجابة السريعة </a:t>
            </a:r>
            <a:r>
              <a:rPr lang="ar-EG" sz="2400" b="1">
                <a:solidFill>
                  <a:schemeClr val="dk1"/>
                </a:solidFill>
                <a:latin typeface="Arial"/>
                <a:ea typeface="Arial"/>
                <a:cs typeface="Arial"/>
                <a:sym typeface="Arial"/>
              </a:rPr>
              <a:t>(QR) </a:t>
            </a:r>
            <a:endParaRPr sz="2400" b="1">
              <a:solidFill>
                <a:schemeClr val="dk1"/>
              </a:solidFill>
              <a:latin typeface="Arial"/>
              <a:ea typeface="Arial"/>
              <a:cs typeface="Arial"/>
              <a:sym typeface="Arial"/>
            </a:endParaRPr>
          </a:p>
          <a:p>
            <a:pPr marL="0" marR="0" lvl="0" indent="0" algn="just" rtl="1">
              <a:lnSpc>
                <a:spcPct val="150000"/>
              </a:lnSpc>
              <a:spcBef>
                <a:spcPts val="0"/>
              </a:spcBef>
              <a:spcAft>
                <a:spcPts val="0"/>
              </a:spcAft>
              <a:buClr>
                <a:schemeClr val="dk1"/>
              </a:buClr>
              <a:buSzPts val="2400"/>
              <a:buFont typeface="Arial"/>
              <a:buNone/>
            </a:pPr>
            <a:r>
              <a:rPr lang="ar-EG" sz="2400">
                <a:solidFill>
                  <a:schemeClr val="dk1"/>
                </a:solidFill>
                <a:latin typeface="Arial"/>
                <a:ea typeface="Arial"/>
                <a:cs typeface="Arial"/>
                <a:sym typeface="Arial"/>
              </a:rPr>
              <a:t>هي رموز ثنائية الأبعاد تستخدم للرد المباشر.</a:t>
            </a:r>
            <a:endParaRPr sz="2400" b="1" u="sng">
              <a:solidFill>
                <a:schemeClr val="dk1"/>
              </a:solidFill>
              <a:latin typeface="Arial"/>
              <a:ea typeface="Arial"/>
              <a:cs typeface="Arial"/>
              <a:sym typeface="Arial"/>
            </a:endParaRPr>
          </a:p>
          <a:p>
            <a:pPr marL="0" marR="0" lvl="0" indent="0" algn="just" rtl="1">
              <a:lnSpc>
                <a:spcPct val="150000"/>
              </a:lnSpc>
              <a:spcBef>
                <a:spcPts val="0"/>
              </a:spcBef>
              <a:spcAft>
                <a:spcPts val="0"/>
              </a:spcAft>
              <a:buClr>
                <a:schemeClr val="dk1"/>
              </a:buClr>
              <a:buSzPts val="2400"/>
              <a:buFont typeface="Arial"/>
              <a:buNone/>
            </a:pPr>
            <a:r>
              <a:rPr lang="ar-EG" sz="2400">
                <a:solidFill>
                  <a:schemeClr val="dk1"/>
                </a:solidFill>
                <a:latin typeface="Arial"/>
                <a:ea typeface="Arial"/>
                <a:cs typeface="Arial"/>
                <a:sym typeface="Arial"/>
              </a:rPr>
              <a:t>تستخدم في المبادرات الترويجية للسماح للمستهلكين المستهدفين بالوصول السريع إلى مجموعة متنوعة من المعلومات، مثل الوصول الفوري إلى عناوين البريد الإلكتروني، وأرقام الهواتف، أو بطاقات العمل.</a:t>
            </a:r>
            <a:endParaRPr/>
          </a:p>
          <a:p>
            <a:pPr marL="0" marR="0" lvl="0" indent="0" algn="just" rtl="1">
              <a:lnSpc>
                <a:spcPct val="150000"/>
              </a:lnSpc>
              <a:spcBef>
                <a:spcPts val="0"/>
              </a:spcBef>
              <a:spcAft>
                <a:spcPts val="0"/>
              </a:spcAft>
              <a:buClr>
                <a:schemeClr val="dk1"/>
              </a:buClr>
              <a:buSzPts val="2400"/>
              <a:buFont typeface="Arial"/>
              <a:buNone/>
            </a:pPr>
            <a:r>
              <a:rPr lang="ar-EG" sz="2400">
                <a:solidFill>
                  <a:schemeClr val="dk1"/>
                </a:solidFill>
                <a:latin typeface="Arial"/>
                <a:ea typeface="Arial"/>
                <a:cs typeface="Arial"/>
                <a:sym typeface="Arial"/>
              </a:rPr>
              <a:t>تستخدم رموز الاستجابة السريعة (QR) في توجيه العملاء إلى صفحة ويب محددة للحصول على مزيد من المعلومات أو القيام بإجراءات محددة. عندما يقوم العملاء بمسح رمز QR باستخدام تطبيق القراءة المناسب على هواتفهم المحمولة، سيتم توجيههم مباشرة إلى الصفحة المحددة.</a:t>
            </a:r>
            <a:endParaRPr/>
          </a:p>
          <a:p>
            <a:pPr marL="0" marR="0" lvl="0" indent="0" algn="just" rtl="1">
              <a:lnSpc>
                <a:spcPct val="150000"/>
              </a:lnSpc>
              <a:spcBef>
                <a:spcPts val="0"/>
              </a:spcBef>
              <a:spcAft>
                <a:spcPts val="0"/>
              </a:spcAft>
              <a:buClr>
                <a:schemeClr val="dk1"/>
              </a:buClr>
              <a:buSzPts val="2400"/>
              <a:buFont typeface="Calibri"/>
              <a:buNone/>
            </a:pPr>
            <a:endParaRPr sz="2400">
              <a:solidFill>
                <a:schemeClr val="dk1"/>
              </a:solidFill>
              <a:latin typeface="Arial"/>
              <a:ea typeface="Arial"/>
              <a:cs typeface="Arial"/>
              <a:sym typeface="Arial"/>
            </a:endParaRPr>
          </a:p>
        </p:txBody>
      </p:sp>
      <p:sp>
        <p:nvSpPr>
          <p:cNvPr id="323" name="Google Shape;323;p19"/>
          <p:cNvSpPr txBox="1"/>
          <p:nvPr/>
        </p:nvSpPr>
        <p:spPr>
          <a:xfrm>
            <a:off x="5794626" y="362411"/>
            <a:ext cx="6025593"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a:solidFill>
                  <a:schemeClr val="lt1"/>
                </a:solidFill>
                <a:latin typeface="Tajawal Medium"/>
                <a:ea typeface="Tajawal Medium"/>
                <a:cs typeface="Tajawal Medium"/>
                <a:sym typeface="Tajawal Medium"/>
              </a:rPr>
              <a:t>القوى التكنولوجية Technological forces  </a:t>
            </a:r>
            <a:endParaRPr sz="2400" b="1">
              <a:solidFill>
                <a:schemeClr val="lt1"/>
              </a:solidFill>
              <a:latin typeface="Tajawal Medium"/>
              <a:ea typeface="Tajawal Medium"/>
              <a:cs typeface="Tajawal Medium"/>
              <a:sym typeface="Tajawal Medium"/>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20"/>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29" name="Google Shape;329;p20"/>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330" name="Google Shape;330;p20"/>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31" name="Google Shape;331;p20"/>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32" name="Google Shape;332;p20"/>
          <p:cNvPicPr preferRelativeResize="0"/>
          <p:nvPr/>
        </p:nvPicPr>
        <p:blipFill rotWithShape="1">
          <a:blip r:embed="rId4">
            <a:alphaModFix/>
          </a:blip>
          <a:srcRect/>
          <a:stretch/>
        </p:blipFill>
        <p:spPr>
          <a:xfrm>
            <a:off x="10372975" y="6506445"/>
            <a:ext cx="1879649" cy="309233"/>
          </a:xfrm>
          <a:prstGeom prst="rect">
            <a:avLst/>
          </a:prstGeom>
          <a:noFill/>
          <a:ln>
            <a:noFill/>
          </a:ln>
        </p:spPr>
      </p:pic>
      <p:pic>
        <p:nvPicPr>
          <p:cNvPr id="333" name="Google Shape;333;p20"/>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334" name="Google Shape;334;p20"/>
          <p:cNvSpPr/>
          <p:nvPr/>
        </p:nvSpPr>
        <p:spPr>
          <a:xfrm>
            <a:off x="1163782" y="1824394"/>
            <a:ext cx="10086109" cy="3903954"/>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Clr>
                <a:schemeClr val="dk1"/>
              </a:buClr>
              <a:buSzPts val="2400"/>
              <a:buFont typeface="Arial"/>
              <a:buNone/>
            </a:pPr>
            <a:r>
              <a:rPr lang="ar-EG" sz="2400" b="1" u="sng">
                <a:solidFill>
                  <a:schemeClr val="dk1"/>
                </a:solidFill>
                <a:latin typeface="Arial"/>
                <a:ea typeface="Arial"/>
                <a:cs typeface="Arial"/>
                <a:sym typeface="Arial"/>
              </a:rPr>
              <a:t>رموز الاستجابة السريعة </a:t>
            </a:r>
            <a:r>
              <a:rPr lang="ar-EG" sz="2400" b="1">
                <a:solidFill>
                  <a:schemeClr val="dk1"/>
                </a:solidFill>
                <a:latin typeface="Arial"/>
                <a:ea typeface="Arial"/>
                <a:cs typeface="Arial"/>
                <a:sym typeface="Arial"/>
              </a:rPr>
              <a:t>(QR) </a:t>
            </a:r>
            <a:endParaRPr sz="2400" b="1">
              <a:solidFill>
                <a:schemeClr val="dk1"/>
              </a:solidFill>
              <a:latin typeface="Arial"/>
              <a:ea typeface="Arial"/>
              <a:cs typeface="Arial"/>
              <a:sym typeface="Arial"/>
            </a:endParaRPr>
          </a:p>
          <a:p>
            <a:pPr marL="0" marR="0" lvl="0" indent="0" algn="just" rtl="1">
              <a:lnSpc>
                <a:spcPct val="150000"/>
              </a:lnSpc>
              <a:spcBef>
                <a:spcPts val="0"/>
              </a:spcBef>
              <a:spcAft>
                <a:spcPts val="0"/>
              </a:spcAft>
              <a:buClr>
                <a:schemeClr val="dk1"/>
              </a:buClr>
              <a:buSzPts val="2400"/>
              <a:buFont typeface="Arial"/>
              <a:buNone/>
            </a:pPr>
            <a:r>
              <a:rPr lang="ar-EG" sz="2400">
                <a:solidFill>
                  <a:schemeClr val="dk1"/>
                </a:solidFill>
                <a:latin typeface="Arial"/>
                <a:ea typeface="Arial"/>
                <a:cs typeface="Arial"/>
                <a:sym typeface="Arial"/>
              </a:rPr>
              <a:t>مثال عملي لذلك يمكن أن يكون في المعارض التجارية أو الأحداث التسويقية. على سبيل المثال، يمكن لشركة تصنيع الملابس وضع رمزQR  على ملصق إعلاني في معرض تجاري. عند مسح العملاء للرمز، ستتم إعادتهم إلى صفحة ويب تعرض مجموعة مختارة من الملابس الجديدة أو تقدم تخفيضًا خاصًا للمعرض.</a:t>
            </a:r>
            <a:endParaRPr/>
          </a:p>
          <a:p>
            <a:pPr marL="0" marR="0" lvl="0" indent="0" algn="just" rtl="1">
              <a:lnSpc>
                <a:spcPct val="150000"/>
              </a:lnSpc>
              <a:spcBef>
                <a:spcPts val="0"/>
              </a:spcBef>
              <a:spcAft>
                <a:spcPts val="0"/>
              </a:spcAft>
              <a:buClr>
                <a:schemeClr val="dk1"/>
              </a:buClr>
              <a:buSzPts val="2400"/>
              <a:buFont typeface="Calibri"/>
              <a:buNone/>
            </a:pPr>
            <a:endParaRPr sz="2400">
              <a:solidFill>
                <a:schemeClr val="dk1"/>
              </a:solidFill>
              <a:latin typeface="Arial"/>
              <a:ea typeface="Arial"/>
              <a:cs typeface="Arial"/>
              <a:sym typeface="Arial"/>
            </a:endParaRPr>
          </a:p>
          <a:p>
            <a:pPr marL="0" marR="0" lvl="0" indent="0" algn="just" rtl="1">
              <a:lnSpc>
                <a:spcPct val="150000"/>
              </a:lnSpc>
              <a:spcBef>
                <a:spcPts val="0"/>
              </a:spcBef>
              <a:spcAft>
                <a:spcPts val="0"/>
              </a:spcAft>
              <a:buClr>
                <a:schemeClr val="dk1"/>
              </a:buClr>
              <a:buSzPts val="2400"/>
              <a:buFont typeface="Calibri"/>
              <a:buNone/>
            </a:pPr>
            <a:endParaRPr sz="2400">
              <a:solidFill>
                <a:schemeClr val="dk1"/>
              </a:solidFill>
              <a:latin typeface="Arial"/>
              <a:ea typeface="Arial"/>
              <a:cs typeface="Arial"/>
              <a:sym typeface="Arial"/>
            </a:endParaRPr>
          </a:p>
        </p:txBody>
      </p:sp>
      <p:sp>
        <p:nvSpPr>
          <p:cNvPr id="335" name="Google Shape;335;p20"/>
          <p:cNvSpPr txBox="1"/>
          <p:nvPr/>
        </p:nvSpPr>
        <p:spPr>
          <a:xfrm>
            <a:off x="5794626" y="413782"/>
            <a:ext cx="6025593"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dirty="0">
                <a:solidFill>
                  <a:schemeClr val="lt1"/>
                </a:solidFill>
                <a:latin typeface="Tajawal Medium"/>
                <a:ea typeface="Tajawal Medium"/>
                <a:cs typeface="Tajawal Medium"/>
                <a:sym typeface="Tajawal Medium"/>
              </a:rPr>
              <a:t>القوى التكنولوجية </a:t>
            </a:r>
            <a:r>
              <a:rPr lang="ar-EG" sz="2400" b="1" dirty="0" err="1">
                <a:solidFill>
                  <a:schemeClr val="lt1"/>
                </a:solidFill>
                <a:latin typeface="Tajawal Medium"/>
                <a:ea typeface="Tajawal Medium"/>
                <a:cs typeface="Tajawal Medium"/>
                <a:sym typeface="Tajawal Medium"/>
              </a:rPr>
              <a:t>Technological</a:t>
            </a:r>
            <a:r>
              <a:rPr lang="ar-EG" sz="2400" b="1" dirty="0">
                <a:solidFill>
                  <a:schemeClr val="lt1"/>
                </a:solidFill>
                <a:latin typeface="Tajawal Medium"/>
                <a:ea typeface="Tajawal Medium"/>
                <a:cs typeface="Tajawal Medium"/>
                <a:sym typeface="Tajawal Medium"/>
              </a:rPr>
              <a:t> </a:t>
            </a:r>
            <a:r>
              <a:rPr lang="ar-EG" sz="2400" b="1" dirty="0" err="1">
                <a:solidFill>
                  <a:schemeClr val="lt1"/>
                </a:solidFill>
                <a:latin typeface="Tajawal Medium"/>
                <a:ea typeface="Tajawal Medium"/>
                <a:cs typeface="Tajawal Medium"/>
                <a:sym typeface="Tajawal Medium"/>
              </a:rPr>
              <a:t>forces</a:t>
            </a:r>
            <a:r>
              <a:rPr lang="ar-EG" sz="2400" b="1" dirty="0">
                <a:solidFill>
                  <a:schemeClr val="lt1"/>
                </a:solidFill>
                <a:latin typeface="Tajawal Medium"/>
                <a:ea typeface="Tajawal Medium"/>
                <a:cs typeface="Tajawal Medium"/>
                <a:sym typeface="Tajawal Medium"/>
              </a:rPr>
              <a:t>  </a:t>
            </a:r>
            <a:endParaRPr sz="2400" b="1" dirty="0">
              <a:solidFill>
                <a:schemeClr val="lt1"/>
              </a:solidFill>
              <a:latin typeface="Tajawal Medium"/>
              <a:ea typeface="Tajawal Medium"/>
              <a:cs typeface="Tajawal Medium"/>
              <a:sym typeface="Tajawal Medium"/>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0" name="Google Shape;340;p21"/>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41" name="Google Shape;341;p21"/>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342" name="Google Shape;342;p21"/>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43" name="Google Shape;343;p2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44" name="Google Shape;344;p21"/>
          <p:cNvPicPr preferRelativeResize="0"/>
          <p:nvPr/>
        </p:nvPicPr>
        <p:blipFill rotWithShape="1">
          <a:blip r:embed="rId4">
            <a:alphaModFix/>
          </a:blip>
          <a:srcRect/>
          <a:stretch/>
        </p:blipFill>
        <p:spPr>
          <a:xfrm>
            <a:off x="10372975" y="6506445"/>
            <a:ext cx="1879649" cy="309233"/>
          </a:xfrm>
          <a:prstGeom prst="rect">
            <a:avLst/>
          </a:prstGeom>
          <a:noFill/>
          <a:ln>
            <a:noFill/>
          </a:ln>
        </p:spPr>
      </p:pic>
      <p:pic>
        <p:nvPicPr>
          <p:cNvPr id="345" name="Google Shape;345;p21"/>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346" name="Google Shape;346;p21"/>
          <p:cNvSpPr/>
          <p:nvPr/>
        </p:nvSpPr>
        <p:spPr>
          <a:xfrm>
            <a:off x="1163782" y="1547396"/>
            <a:ext cx="10086109" cy="4457952"/>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endParaRPr sz="2400" dirty="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400" b="1" u="sng" dirty="0">
                <a:solidFill>
                  <a:schemeClr val="dk1"/>
                </a:solidFill>
                <a:latin typeface="Arial"/>
                <a:ea typeface="Arial"/>
                <a:cs typeface="Arial"/>
                <a:sym typeface="Arial"/>
              </a:rPr>
              <a:t>دورة الضجيج التكنولوجي / دورة هايب </a:t>
            </a:r>
            <a:r>
              <a:rPr lang="ar-EG" sz="2400" b="1" u="sng" dirty="0" err="1">
                <a:solidFill>
                  <a:schemeClr val="dk1"/>
                </a:solidFill>
                <a:latin typeface="Arial"/>
                <a:ea typeface="Arial"/>
                <a:cs typeface="Arial"/>
                <a:sym typeface="Arial"/>
              </a:rPr>
              <a:t>غارتنر</a:t>
            </a:r>
            <a:r>
              <a:rPr lang="ar-EG" sz="2400" b="1" u="sng" dirty="0">
                <a:solidFill>
                  <a:schemeClr val="dk1"/>
                </a:solidFill>
                <a:latin typeface="Arial"/>
                <a:ea typeface="Arial"/>
                <a:cs typeface="Arial"/>
                <a:sym typeface="Arial"/>
              </a:rPr>
              <a:t> (</a:t>
            </a:r>
            <a:r>
              <a:rPr lang="ar-EG" sz="2400" b="1" u="sng" dirty="0" err="1">
                <a:solidFill>
                  <a:schemeClr val="dk1"/>
                </a:solidFill>
                <a:latin typeface="Arial"/>
                <a:ea typeface="Arial"/>
                <a:cs typeface="Arial"/>
                <a:sym typeface="Arial"/>
              </a:rPr>
              <a:t>Gartner</a:t>
            </a:r>
            <a:r>
              <a:rPr lang="ar-EG" sz="2400" b="1" u="sng" dirty="0">
                <a:solidFill>
                  <a:schemeClr val="dk1"/>
                </a:solidFill>
                <a:latin typeface="Arial"/>
                <a:ea typeface="Arial"/>
                <a:cs typeface="Arial"/>
                <a:sym typeface="Arial"/>
              </a:rPr>
              <a:t> </a:t>
            </a:r>
            <a:r>
              <a:rPr lang="ar-EG" sz="2400" b="1" u="sng" dirty="0" err="1">
                <a:solidFill>
                  <a:schemeClr val="dk1"/>
                </a:solidFill>
                <a:latin typeface="Arial"/>
                <a:ea typeface="Arial"/>
                <a:cs typeface="Arial"/>
                <a:sym typeface="Arial"/>
              </a:rPr>
              <a:t>Hype</a:t>
            </a:r>
            <a:r>
              <a:rPr lang="ar-EG" sz="2400" b="1" u="sng" dirty="0">
                <a:solidFill>
                  <a:schemeClr val="dk1"/>
                </a:solidFill>
                <a:latin typeface="Arial"/>
                <a:ea typeface="Arial"/>
                <a:cs typeface="Arial"/>
                <a:sym typeface="Arial"/>
              </a:rPr>
              <a:t> </a:t>
            </a:r>
            <a:r>
              <a:rPr lang="ar-EG" sz="2400" b="1" u="sng" dirty="0" err="1">
                <a:solidFill>
                  <a:schemeClr val="dk1"/>
                </a:solidFill>
                <a:latin typeface="Arial"/>
                <a:ea typeface="Arial"/>
                <a:cs typeface="Arial"/>
                <a:sym typeface="Arial"/>
              </a:rPr>
              <a:t>Cycle</a:t>
            </a:r>
            <a:r>
              <a:rPr lang="ar-EG" sz="2400" b="1" u="sng" dirty="0">
                <a:solidFill>
                  <a:schemeClr val="dk1"/>
                </a:solidFill>
                <a:latin typeface="Arial"/>
                <a:ea typeface="Arial"/>
                <a:cs typeface="Arial"/>
                <a:sym typeface="Arial"/>
              </a:rPr>
              <a:t>) </a:t>
            </a:r>
            <a:endParaRPr dirty="0"/>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هي نموذج يستخدم في مجال التكنولوجيا وتحليل السوق لتصور وتقدير اعتماد ونضج التقنيات على مراحل زمنية. يستخدم هذا النموذج لوصف مدى توقع الناس واهتمامهم بتكنولوجيا جديدة مع مرور الوقت.</a:t>
            </a:r>
            <a:endParaRPr dirty="0"/>
          </a:p>
          <a:p>
            <a:pPr marL="0" marR="0" lvl="0" indent="0" algn="just" rtl="1">
              <a:lnSpc>
                <a:spcPct val="150000"/>
              </a:lnSpc>
              <a:spcBef>
                <a:spcPts val="0"/>
              </a:spcBef>
              <a:spcAft>
                <a:spcPts val="0"/>
              </a:spcAft>
              <a:buNone/>
            </a:pPr>
            <a:endParaRPr sz="2400" dirty="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تم تطوير دورة التشويق بواسطة شركة البحوث والاستشارات </a:t>
            </a:r>
            <a:r>
              <a:rPr lang="ar-EG" sz="2400" dirty="0" err="1">
                <a:solidFill>
                  <a:schemeClr val="dk1"/>
                </a:solidFill>
                <a:latin typeface="Arial"/>
                <a:ea typeface="Arial"/>
                <a:cs typeface="Arial"/>
                <a:sym typeface="Arial"/>
              </a:rPr>
              <a:t>جارتنر</a:t>
            </a:r>
            <a:r>
              <a:rPr lang="ar-EG" sz="2400" dirty="0">
                <a:solidFill>
                  <a:schemeClr val="dk1"/>
                </a:solidFill>
                <a:latin typeface="Arial"/>
                <a:ea typeface="Arial"/>
                <a:cs typeface="Arial"/>
                <a:sym typeface="Arial"/>
              </a:rPr>
              <a:t> (</a:t>
            </a:r>
            <a:r>
              <a:rPr lang="ar-EG" sz="2400" dirty="0" err="1">
                <a:solidFill>
                  <a:schemeClr val="dk1"/>
                </a:solidFill>
                <a:latin typeface="Arial"/>
                <a:ea typeface="Arial"/>
                <a:cs typeface="Arial"/>
                <a:sym typeface="Arial"/>
              </a:rPr>
              <a:t>Gartner</a:t>
            </a:r>
            <a:r>
              <a:rPr lang="ar-EG" sz="2400" dirty="0">
                <a:solidFill>
                  <a:schemeClr val="dk1"/>
                </a:solidFill>
                <a:latin typeface="Arial"/>
                <a:ea typeface="Arial"/>
                <a:cs typeface="Arial"/>
                <a:sym typeface="Arial"/>
              </a:rPr>
              <a:t>)، وتتألف الدورة من خمس مراحل رئيسية:</a:t>
            </a:r>
            <a:endParaRPr dirty="0"/>
          </a:p>
        </p:txBody>
      </p:sp>
      <p:sp>
        <p:nvSpPr>
          <p:cNvPr id="347" name="Google Shape;347;p21"/>
          <p:cNvSpPr txBox="1"/>
          <p:nvPr/>
        </p:nvSpPr>
        <p:spPr>
          <a:xfrm>
            <a:off x="5794626" y="362411"/>
            <a:ext cx="6025593"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a:solidFill>
                  <a:schemeClr val="lt1"/>
                </a:solidFill>
                <a:latin typeface="Tajawal Medium"/>
                <a:ea typeface="Tajawal Medium"/>
                <a:cs typeface="Tajawal Medium"/>
                <a:sym typeface="Tajawal Medium"/>
              </a:rPr>
              <a:t>القوى التكنولوجية Technological forces  </a:t>
            </a:r>
            <a:endParaRPr sz="2400" b="1">
              <a:solidFill>
                <a:schemeClr val="lt1"/>
              </a:solidFill>
              <a:latin typeface="Tajawal Medium"/>
              <a:ea typeface="Tajawal Medium"/>
              <a:cs typeface="Tajawal Medium"/>
              <a:sym typeface="Tajawal Medium"/>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sp>
        <p:nvSpPr>
          <p:cNvPr id="352" name="Google Shape;352;p22"/>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53" name="Google Shape;353;p22"/>
          <p:cNvSpPr/>
          <p:nvPr/>
        </p:nvSpPr>
        <p:spPr>
          <a:xfrm>
            <a:off x="973394" y="976946"/>
            <a:ext cx="10484315"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354" name="Google Shape;354;p22"/>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55" name="Google Shape;355;p22"/>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56" name="Google Shape;356;p22"/>
          <p:cNvPicPr preferRelativeResize="0"/>
          <p:nvPr/>
        </p:nvPicPr>
        <p:blipFill rotWithShape="1">
          <a:blip r:embed="rId4">
            <a:alphaModFix/>
          </a:blip>
          <a:srcRect/>
          <a:stretch/>
        </p:blipFill>
        <p:spPr>
          <a:xfrm>
            <a:off x="10372975" y="6506445"/>
            <a:ext cx="1879649" cy="309233"/>
          </a:xfrm>
          <a:prstGeom prst="rect">
            <a:avLst/>
          </a:prstGeom>
          <a:noFill/>
          <a:ln>
            <a:noFill/>
          </a:ln>
        </p:spPr>
      </p:pic>
      <p:pic>
        <p:nvPicPr>
          <p:cNvPr id="357" name="Google Shape;357;p22"/>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358" name="Google Shape;358;p22"/>
          <p:cNvSpPr/>
          <p:nvPr/>
        </p:nvSpPr>
        <p:spPr>
          <a:xfrm>
            <a:off x="1163782" y="993399"/>
            <a:ext cx="10086109" cy="5565947"/>
          </a:xfrm>
          <a:prstGeom prst="rect">
            <a:avLst/>
          </a:prstGeom>
          <a:noFill/>
          <a:ln>
            <a:noFill/>
          </a:ln>
        </p:spPr>
        <p:txBody>
          <a:bodyPr spcFirstLastPara="1" wrap="square" lIns="91425" tIns="45700" rIns="91425" bIns="45700" anchor="ctr" anchorCtr="0">
            <a:spAutoFit/>
          </a:bodyPr>
          <a:lstStyle/>
          <a:p>
            <a:pPr marL="0" marR="0" lvl="0" indent="0" algn="ctr" rtl="1">
              <a:lnSpc>
                <a:spcPct val="150000"/>
              </a:lnSpc>
              <a:spcBef>
                <a:spcPts val="0"/>
              </a:spcBef>
              <a:spcAft>
                <a:spcPts val="0"/>
              </a:spcAft>
              <a:buNone/>
            </a:pPr>
            <a:r>
              <a:rPr lang="ar-EG" sz="2400" b="1" u="sng">
                <a:solidFill>
                  <a:schemeClr val="dk1"/>
                </a:solidFill>
                <a:latin typeface="Arial"/>
                <a:ea typeface="Arial"/>
                <a:cs typeface="Arial"/>
                <a:sym typeface="Arial"/>
              </a:rPr>
              <a:t>دورة الضجيج / دورة هايب غارتنر (Gartner Hype Cycle) </a:t>
            </a:r>
            <a:endParaRPr/>
          </a:p>
          <a:p>
            <a:pPr marL="0" marR="0" lvl="0" indent="0" algn="just" rtl="1">
              <a:lnSpc>
                <a:spcPct val="150000"/>
              </a:lnSpc>
              <a:spcBef>
                <a:spcPts val="0"/>
              </a:spcBef>
              <a:spcAft>
                <a:spcPts val="0"/>
              </a:spcAft>
              <a:buNone/>
            </a:pPr>
            <a:endParaRPr sz="240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endParaRPr sz="240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endParaRPr sz="240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endParaRPr sz="240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endParaRPr sz="240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endParaRPr sz="240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endParaRPr sz="240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endParaRPr sz="240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endParaRPr sz="2400">
              <a:solidFill>
                <a:schemeClr val="dk1"/>
              </a:solidFill>
              <a:latin typeface="Arial"/>
              <a:ea typeface="Arial"/>
              <a:cs typeface="Arial"/>
              <a:sym typeface="Arial"/>
            </a:endParaRPr>
          </a:p>
        </p:txBody>
      </p:sp>
      <p:pic>
        <p:nvPicPr>
          <p:cNvPr id="359" name="Google Shape;359;p22" descr="BIM &amp; the Gartner hype cycle – HANNELL on BIM"/>
          <p:cNvPicPr preferRelativeResize="0"/>
          <p:nvPr/>
        </p:nvPicPr>
        <p:blipFill rotWithShape="1">
          <a:blip r:embed="rId6">
            <a:alphaModFix/>
          </a:blip>
          <a:srcRect/>
          <a:stretch/>
        </p:blipFill>
        <p:spPr>
          <a:xfrm>
            <a:off x="2034283" y="2210996"/>
            <a:ext cx="7726165" cy="3832917"/>
          </a:xfrm>
          <a:prstGeom prst="rect">
            <a:avLst/>
          </a:prstGeom>
          <a:noFill/>
          <a:ln>
            <a:noFill/>
          </a:ln>
        </p:spPr>
      </p:pic>
      <p:sp>
        <p:nvSpPr>
          <p:cNvPr id="360" name="Google Shape;360;p22"/>
          <p:cNvSpPr txBox="1"/>
          <p:nvPr/>
        </p:nvSpPr>
        <p:spPr>
          <a:xfrm>
            <a:off x="5794626" y="413782"/>
            <a:ext cx="6025593"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التكنولوجية Technological forces  </a:t>
            </a:r>
            <a:endParaRPr sz="2800" b="1">
              <a:solidFill>
                <a:schemeClr val="lt1"/>
              </a:solidFill>
              <a:latin typeface="Tajawal Medium"/>
              <a:ea typeface="Tajawal Medium"/>
              <a:cs typeface="Tajawal Medium"/>
              <a:sym typeface="Tajawal Medium"/>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Google Shape;365;p23"/>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dirty="0">
              <a:solidFill>
                <a:srgbClr val="8E5A6D"/>
              </a:solidFill>
              <a:latin typeface="Calibri"/>
              <a:ea typeface="Calibri"/>
              <a:cs typeface="Calibri"/>
              <a:sym typeface="Calibri"/>
            </a:endParaRPr>
          </a:p>
        </p:txBody>
      </p:sp>
      <p:sp>
        <p:nvSpPr>
          <p:cNvPr id="366" name="Google Shape;366;p23"/>
          <p:cNvSpPr/>
          <p:nvPr/>
        </p:nvSpPr>
        <p:spPr>
          <a:xfrm>
            <a:off x="973394" y="976946"/>
            <a:ext cx="1085114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367" name="Google Shape;367;p23"/>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68" name="Google Shape;368;p23"/>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69" name="Google Shape;369;p23"/>
          <p:cNvPicPr preferRelativeResize="0"/>
          <p:nvPr/>
        </p:nvPicPr>
        <p:blipFill rotWithShape="1">
          <a:blip r:embed="rId4">
            <a:alphaModFix/>
          </a:blip>
          <a:srcRect/>
          <a:stretch/>
        </p:blipFill>
        <p:spPr>
          <a:xfrm>
            <a:off x="10372975" y="6506445"/>
            <a:ext cx="1879649" cy="309233"/>
          </a:xfrm>
          <a:prstGeom prst="rect">
            <a:avLst/>
          </a:prstGeom>
          <a:noFill/>
          <a:ln>
            <a:noFill/>
          </a:ln>
        </p:spPr>
      </p:pic>
      <p:pic>
        <p:nvPicPr>
          <p:cNvPr id="370" name="Google Shape;370;p23"/>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371" name="Google Shape;371;p23"/>
          <p:cNvSpPr/>
          <p:nvPr/>
        </p:nvSpPr>
        <p:spPr>
          <a:xfrm>
            <a:off x="1163782" y="1475356"/>
            <a:ext cx="10538483" cy="4602029"/>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b="1" u="sng">
                <a:solidFill>
                  <a:schemeClr val="dk1"/>
                </a:solidFill>
                <a:latin typeface="Arial"/>
                <a:ea typeface="Arial"/>
                <a:cs typeface="Arial"/>
                <a:sym typeface="Arial"/>
              </a:rPr>
              <a:t>1- زناد التقنية/ ظهور التقنية</a:t>
            </a:r>
            <a:r>
              <a:rPr lang="ar-EG" sz="2200">
                <a:solidFill>
                  <a:schemeClr val="dk1"/>
                </a:solidFill>
                <a:latin typeface="Arial"/>
                <a:ea typeface="Arial"/>
                <a:cs typeface="Arial"/>
                <a:sym typeface="Arial"/>
              </a:rPr>
              <a:t>(Technology Trigger): </a:t>
            </a:r>
            <a:endParaRPr/>
          </a:p>
          <a:p>
            <a:pPr marL="0" marR="0" lvl="0" indent="0" algn="just" rtl="1">
              <a:lnSpc>
                <a:spcPct val="150000"/>
              </a:lnSpc>
              <a:spcBef>
                <a:spcPts val="0"/>
              </a:spcBef>
              <a:spcAft>
                <a:spcPts val="0"/>
              </a:spcAft>
              <a:buNone/>
            </a:pPr>
            <a:r>
              <a:rPr lang="ar-EG" sz="2200">
                <a:solidFill>
                  <a:schemeClr val="dk1"/>
                </a:solidFill>
                <a:latin typeface="Arial"/>
                <a:ea typeface="Arial"/>
                <a:cs typeface="Arial"/>
                <a:sym typeface="Arial"/>
              </a:rPr>
              <a:t>هذه المرحلة تشير إلى ظهور التقنية الجديدة أو الابتكار، وقد يكون هناك اهتمام واسع وتوقعات مرتفعة حول إمكانياتها المستقبلية. تعبر هذه المرحلة عن ظهور تقنيات جديدة في مجال التسويق الإلكتروني، مثل الذكاء الاصطناعي، والواقع الافتراضي، وتحليلات البيانات الضخمة. تثير هذه التقنيات اهتمامًا كبيرًا وتوقعات مرتفعة بشأن إمكانياتها في تحسين استراتيجيات التسويق وتعزيز تجربة العملاء.</a:t>
            </a:r>
            <a:endParaRPr/>
          </a:p>
          <a:p>
            <a:pPr marL="0" marR="0" lvl="0" indent="0" algn="just" rtl="1">
              <a:lnSpc>
                <a:spcPct val="150000"/>
              </a:lnSpc>
              <a:spcBef>
                <a:spcPts val="0"/>
              </a:spcBef>
              <a:spcAft>
                <a:spcPts val="0"/>
              </a:spcAft>
              <a:buNone/>
            </a:pPr>
            <a:r>
              <a:rPr lang="ar-EG" sz="2200" b="1" u="sng">
                <a:solidFill>
                  <a:schemeClr val="dk1"/>
                </a:solidFill>
                <a:latin typeface="Arial"/>
                <a:ea typeface="Arial"/>
                <a:cs typeface="Arial"/>
                <a:sym typeface="Arial"/>
              </a:rPr>
              <a:t>2-ذروة التوقعات المبالغ فيها </a:t>
            </a:r>
            <a:r>
              <a:rPr lang="ar-EG" sz="2200">
                <a:solidFill>
                  <a:schemeClr val="dk1"/>
                </a:solidFill>
                <a:latin typeface="Arial"/>
                <a:ea typeface="Arial"/>
                <a:cs typeface="Arial"/>
                <a:sym typeface="Arial"/>
              </a:rPr>
              <a:t>(Peak of Inflated Expectations):  </a:t>
            </a:r>
            <a:endParaRPr sz="220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200">
                <a:solidFill>
                  <a:schemeClr val="dk1"/>
                </a:solidFill>
                <a:latin typeface="Arial"/>
                <a:ea typeface="Arial"/>
                <a:cs typeface="Arial"/>
                <a:sym typeface="Arial"/>
              </a:rPr>
              <a:t>في هذه المرحلة، يصل الاهتمام والتوقعات إلى أعلى مستوى لهما، وقد يتم تضخيم قدرات التقنية وفوائدها المحتملة بشكل كبير. في هذه المرحلة، تزداد التوقعات بشأن الفوائد والإمكانيات المحتملة للتقنيات المستخدمة في التسويق الإلكتروني. قد يتم تضخيم قدرات التقنية والتأكيد على الطرق التي يمكن أن تحدث بها ثورة في السوق وتحقق نتائج سريعة ومذهلة.</a:t>
            </a:r>
            <a:endParaRPr/>
          </a:p>
        </p:txBody>
      </p:sp>
      <p:sp>
        <p:nvSpPr>
          <p:cNvPr id="372" name="Google Shape;372;p23"/>
          <p:cNvSpPr txBox="1"/>
          <p:nvPr/>
        </p:nvSpPr>
        <p:spPr>
          <a:xfrm>
            <a:off x="5794626" y="413782"/>
            <a:ext cx="6025593"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dirty="0">
                <a:solidFill>
                  <a:schemeClr val="lt1"/>
                </a:solidFill>
                <a:latin typeface="Tajawal Medium"/>
                <a:ea typeface="Tajawal Medium"/>
                <a:cs typeface="Tajawal Medium"/>
                <a:sym typeface="Tajawal Medium"/>
              </a:rPr>
              <a:t>القوى التكنولوجية </a:t>
            </a:r>
            <a:r>
              <a:rPr lang="ar-EG" sz="2400" b="1" dirty="0" err="1">
                <a:solidFill>
                  <a:schemeClr val="lt1"/>
                </a:solidFill>
                <a:latin typeface="Tajawal Medium"/>
                <a:ea typeface="Tajawal Medium"/>
                <a:cs typeface="Tajawal Medium"/>
                <a:sym typeface="Tajawal Medium"/>
              </a:rPr>
              <a:t>Technological</a:t>
            </a:r>
            <a:r>
              <a:rPr lang="ar-EG" sz="2400" b="1" dirty="0">
                <a:solidFill>
                  <a:schemeClr val="lt1"/>
                </a:solidFill>
                <a:latin typeface="Tajawal Medium"/>
                <a:ea typeface="Tajawal Medium"/>
                <a:cs typeface="Tajawal Medium"/>
                <a:sym typeface="Tajawal Medium"/>
              </a:rPr>
              <a:t> </a:t>
            </a:r>
            <a:r>
              <a:rPr lang="ar-EG" sz="2400" b="1" dirty="0" err="1">
                <a:solidFill>
                  <a:schemeClr val="lt1"/>
                </a:solidFill>
                <a:latin typeface="Tajawal Medium"/>
                <a:ea typeface="Tajawal Medium"/>
                <a:cs typeface="Tajawal Medium"/>
                <a:sym typeface="Tajawal Medium"/>
              </a:rPr>
              <a:t>forces</a:t>
            </a:r>
            <a:r>
              <a:rPr lang="ar-EG" sz="2400" b="1" dirty="0">
                <a:solidFill>
                  <a:schemeClr val="lt1"/>
                </a:solidFill>
                <a:latin typeface="Tajawal Medium"/>
                <a:ea typeface="Tajawal Medium"/>
                <a:cs typeface="Tajawal Medium"/>
                <a:sym typeface="Tajawal Medium"/>
              </a:rPr>
              <a:t>  </a:t>
            </a:r>
            <a:endParaRPr sz="2400" b="1" dirty="0">
              <a:solidFill>
                <a:schemeClr val="lt1"/>
              </a:solidFill>
              <a:latin typeface="Tajawal Medium"/>
              <a:ea typeface="Tajawal Medium"/>
              <a:cs typeface="Tajawal Medium"/>
              <a:sym typeface="Tajawal Medium"/>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p24"/>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78" name="Google Shape;378;p24"/>
          <p:cNvSpPr/>
          <p:nvPr/>
        </p:nvSpPr>
        <p:spPr>
          <a:xfrm>
            <a:off x="973394" y="976946"/>
            <a:ext cx="1085114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379" name="Google Shape;379;p24"/>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80" name="Google Shape;380;p2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81" name="Google Shape;381;p24"/>
          <p:cNvPicPr preferRelativeResize="0"/>
          <p:nvPr/>
        </p:nvPicPr>
        <p:blipFill rotWithShape="1">
          <a:blip r:embed="rId4">
            <a:alphaModFix/>
          </a:blip>
          <a:srcRect/>
          <a:stretch/>
        </p:blipFill>
        <p:spPr>
          <a:xfrm>
            <a:off x="10372975" y="6506445"/>
            <a:ext cx="1879649" cy="309233"/>
          </a:xfrm>
          <a:prstGeom prst="rect">
            <a:avLst/>
          </a:prstGeom>
          <a:noFill/>
          <a:ln>
            <a:noFill/>
          </a:ln>
        </p:spPr>
      </p:pic>
      <p:pic>
        <p:nvPicPr>
          <p:cNvPr id="382" name="Google Shape;382;p2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383" name="Google Shape;383;p24"/>
          <p:cNvSpPr/>
          <p:nvPr/>
        </p:nvSpPr>
        <p:spPr>
          <a:xfrm>
            <a:off x="1163782" y="1221439"/>
            <a:ext cx="10538483" cy="5109860"/>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b="1" u="sng">
                <a:solidFill>
                  <a:schemeClr val="dk1"/>
                </a:solidFill>
                <a:latin typeface="Arial"/>
                <a:ea typeface="Arial"/>
                <a:cs typeface="Arial"/>
                <a:sym typeface="Arial"/>
              </a:rPr>
              <a:t>3- الخيبة والانكفاء </a:t>
            </a:r>
            <a:r>
              <a:rPr lang="ar-EG" sz="2200">
                <a:solidFill>
                  <a:schemeClr val="dk1"/>
                </a:solidFill>
                <a:latin typeface="Arial"/>
                <a:ea typeface="Arial"/>
                <a:cs typeface="Arial"/>
                <a:sym typeface="Arial"/>
              </a:rPr>
              <a:t>(Trough of Disillusionment): </a:t>
            </a:r>
            <a:endParaRPr sz="220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200">
                <a:solidFill>
                  <a:schemeClr val="dk1"/>
                </a:solidFill>
                <a:latin typeface="Arial"/>
                <a:ea typeface="Arial"/>
                <a:cs typeface="Arial"/>
                <a:sym typeface="Arial"/>
              </a:rPr>
              <a:t>تأتي هذا المرحلة بعد ذروة التوقعات، وهي تمثل فترة من الخيبة والاستياء حيث يتبين أن التقنية لم تحقق تلك التوقعات المبالغ فيها، ويمكن أن تواجه تحديات وعقبات تقنية أو سوقية. في هذه المرحلة، يصبح من الواضح أن التقنية لا تستوفي تمامًا التوقعات المبالغ فيها. يمكن أن يواجه المسوّقون تحديات في تطبيق التقنية أو في التكيف مع تغييرات السوق واحتياجات العملاء. يمكن أن تشمل هذه التحديات القضايا المتعلقة بالخصوصية والأمان أو قيود التنظيم.</a:t>
            </a:r>
            <a:endParaRPr/>
          </a:p>
          <a:p>
            <a:pPr marL="0" marR="0" lvl="0" indent="0" algn="just" rtl="1">
              <a:lnSpc>
                <a:spcPct val="150000"/>
              </a:lnSpc>
              <a:spcBef>
                <a:spcPts val="0"/>
              </a:spcBef>
              <a:spcAft>
                <a:spcPts val="0"/>
              </a:spcAft>
              <a:buNone/>
            </a:pPr>
            <a:r>
              <a:rPr lang="ar-EG" sz="2200" b="1" u="sng">
                <a:solidFill>
                  <a:schemeClr val="dk1"/>
                </a:solidFill>
                <a:latin typeface="Arial"/>
                <a:ea typeface="Arial"/>
                <a:cs typeface="Arial"/>
                <a:sym typeface="Arial"/>
              </a:rPr>
              <a:t>4- الانتعاش</a:t>
            </a:r>
            <a:r>
              <a:rPr lang="ar-EG" sz="2200">
                <a:solidFill>
                  <a:schemeClr val="dk1"/>
                </a:solidFill>
                <a:latin typeface="Arial"/>
                <a:ea typeface="Arial"/>
                <a:cs typeface="Arial"/>
                <a:sym typeface="Arial"/>
              </a:rPr>
              <a:t> (Slope of Enlightenment): </a:t>
            </a:r>
            <a:endParaRPr/>
          </a:p>
          <a:p>
            <a:pPr marL="0" marR="0" lvl="0" indent="0" algn="just" rtl="1">
              <a:lnSpc>
                <a:spcPct val="150000"/>
              </a:lnSpc>
              <a:spcBef>
                <a:spcPts val="0"/>
              </a:spcBef>
              <a:spcAft>
                <a:spcPts val="0"/>
              </a:spcAft>
              <a:buNone/>
            </a:pPr>
            <a:r>
              <a:rPr lang="ar-EG" sz="2200">
                <a:solidFill>
                  <a:schemeClr val="dk1"/>
                </a:solidFill>
                <a:latin typeface="Arial"/>
                <a:ea typeface="Arial"/>
                <a:cs typeface="Arial"/>
                <a:sym typeface="Arial"/>
              </a:rPr>
              <a:t>بعد الخيبة والانكفاء، يبدأ الناس في فهم حقيقة الفوائد والتطبيقات العملية للتقنية، ويتم التركيز على التحسينات وتجاوز التحديات الموجودة. في هذه المرحلة، يتم تجاوز الخيبة والانكفاء ويبدأ المسوّقون في استيعاب حقيقة التقنية واستيفاء الفوائد العملية التي يمكن تحقيقها. يصبح هناك تركيز على تحسين الاستراتيجيات وتطوير أفضل الممارسات والاستفادة القصوى من القدرات التقنية لتحقيق أهداف التسويق.</a:t>
            </a:r>
            <a:endParaRPr/>
          </a:p>
        </p:txBody>
      </p:sp>
      <p:sp>
        <p:nvSpPr>
          <p:cNvPr id="384" name="Google Shape;384;p24"/>
          <p:cNvSpPr txBox="1"/>
          <p:nvPr/>
        </p:nvSpPr>
        <p:spPr>
          <a:xfrm>
            <a:off x="5794626" y="362411"/>
            <a:ext cx="6025593"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a:solidFill>
                  <a:schemeClr val="lt1"/>
                </a:solidFill>
                <a:latin typeface="Tajawal Medium"/>
                <a:ea typeface="Tajawal Medium"/>
                <a:cs typeface="Tajawal Medium"/>
                <a:sym typeface="Tajawal Medium"/>
              </a:rPr>
              <a:t>القوى التكنولوجية Technological forces  </a:t>
            </a:r>
            <a:endParaRPr sz="2400" b="1">
              <a:solidFill>
                <a:schemeClr val="lt1"/>
              </a:solidFill>
              <a:latin typeface="Tajawal Medium"/>
              <a:ea typeface="Tajawal Medium"/>
              <a:cs typeface="Tajawal Medium"/>
              <a:sym typeface="Tajawal Medium"/>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25"/>
          <p:cNvSpPr/>
          <p:nvPr/>
        </p:nvSpPr>
        <p:spPr>
          <a:xfrm>
            <a:off x="973394" y="2"/>
            <a:ext cx="11218607" cy="3170902"/>
          </a:xfrm>
          <a:prstGeom prst="rect">
            <a:avLst/>
          </a:prstGeom>
          <a:solidFill>
            <a:srgbClr val="2F549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90" name="Google Shape;390;p25"/>
          <p:cNvSpPr/>
          <p:nvPr/>
        </p:nvSpPr>
        <p:spPr>
          <a:xfrm>
            <a:off x="973394" y="976946"/>
            <a:ext cx="1085114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391" name="Google Shape;391;p25"/>
          <p:cNvSpPr/>
          <p:nvPr/>
        </p:nvSpPr>
        <p:spPr>
          <a:xfrm>
            <a:off x="367466" y="78262"/>
            <a:ext cx="1404457" cy="1166000"/>
          </a:xfrm>
          <a:prstGeom prst="rect">
            <a:avLst/>
          </a:prstGeom>
          <a:solidFill>
            <a:srgbClr val="2F5496"/>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92" name="Google Shape;392;p25"/>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93" name="Google Shape;393;p25"/>
          <p:cNvPicPr preferRelativeResize="0"/>
          <p:nvPr/>
        </p:nvPicPr>
        <p:blipFill rotWithShape="1">
          <a:blip r:embed="rId4">
            <a:alphaModFix/>
          </a:blip>
          <a:srcRect/>
          <a:stretch/>
        </p:blipFill>
        <p:spPr>
          <a:xfrm>
            <a:off x="10372975" y="6506445"/>
            <a:ext cx="1879649" cy="309233"/>
          </a:xfrm>
          <a:prstGeom prst="rect">
            <a:avLst/>
          </a:prstGeom>
          <a:noFill/>
          <a:ln>
            <a:noFill/>
          </a:ln>
        </p:spPr>
      </p:pic>
      <p:pic>
        <p:nvPicPr>
          <p:cNvPr id="394" name="Google Shape;394;p25"/>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395" name="Google Shape;395;p25"/>
          <p:cNvSpPr/>
          <p:nvPr/>
        </p:nvSpPr>
        <p:spPr>
          <a:xfrm>
            <a:off x="1163782" y="1475355"/>
            <a:ext cx="10538483" cy="4602029"/>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b="1" u="sng" dirty="0">
                <a:solidFill>
                  <a:schemeClr val="dk1"/>
                </a:solidFill>
                <a:latin typeface="Arial"/>
                <a:ea typeface="Arial"/>
                <a:cs typeface="Arial"/>
                <a:sym typeface="Arial"/>
              </a:rPr>
              <a:t>5- النضوج</a:t>
            </a:r>
            <a:r>
              <a:rPr lang="ar-EG" sz="2200" dirty="0">
                <a:solidFill>
                  <a:schemeClr val="dk1"/>
                </a:solidFill>
                <a:latin typeface="Arial"/>
                <a:ea typeface="Arial"/>
                <a:cs typeface="Arial"/>
                <a:sym typeface="Arial"/>
              </a:rPr>
              <a:t> (</a:t>
            </a:r>
            <a:r>
              <a:rPr lang="ar-EG" sz="2200" dirty="0" err="1">
                <a:solidFill>
                  <a:schemeClr val="dk1"/>
                </a:solidFill>
                <a:latin typeface="Arial"/>
                <a:ea typeface="Arial"/>
                <a:cs typeface="Arial"/>
                <a:sym typeface="Arial"/>
              </a:rPr>
              <a:t>Plateau</a:t>
            </a:r>
            <a:r>
              <a:rPr lang="ar-EG" sz="2200" dirty="0">
                <a:solidFill>
                  <a:schemeClr val="dk1"/>
                </a:solidFill>
                <a:latin typeface="Arial"/>
                <a:ea typeface="Arial"/>
                <a:cs typeface="Arial"/>
                <a:sym typeface="Arial"/>
              </a:rPr>
              <a:t> </a:t>
            </a:r>
            <a:r>
              <a:rPr lang="ar-EG" sz="2200" dirty="0" err="1">
                <a:solidFill>
                  <a:schemeClr val="dk1"/>
                </a:solidFill>
                <a:latin typeface="Arial"/>
                <a:ea typeface="Arial"/>
                <a:cs typeface="Arial"/>
                <a:sym typeface="Arial"/>
              </a:rPr>
              <a:t>of</a:t>
            </a:r>
            <a:r>
              <a:rPr lang="ar-EG" sz="2200" dirty="0">
                <a:solidFill>
                  <a:schemeClr val="dk1"/>
                </a:solidFill>
                <a:latin typeface="Arial"/>
                <a:ea typeface="Arial"/>
                <a:cs typeface="Arial"/>
                <a:sym typeface="Arial"/>
              </a:rPr>
              <a:t> </a:t>
            </a:r>
            <a:r>
              <a:rPr lang="ar-EG" sz="2200" dirty="0" err="1">
                <a:solidFill>
                  <a:schemeClr val="dk1"/>
                </a:solidFill>
                <a:latin typeface="Arial"/>
                <a:ea typeface="Arial"/>
                <a:cs typeface="Arial"/>
                <a:sym typeface="Arial"/>
              </a:rPr>
              <a:t>Productivity</a:t>
            </a:r>
            <a:r>
              <a:rPr lang="ar-EG" sz="2200" dirty="0">
                <a:solidFill>
                  <a:schemeClr val="dk1"/>
                </a:solidFill>
                <a:latin typeface="Arial"/>
                <a:ea typeface="Arial"/>
                <a:cs typeface="Arial"/>
                <a:sym typeface="Arial"/>
              </a:rPr>
              <a:t>):</a:t>
            </a:r>
            <a:endParaRPr dirty="0"/>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 في هذه المرحلة، يصبح استخدام التقنية معتادًا وانتشارها واسعًا. يتم تحقيق فوائد تجارية وتطبيقات عملية، وتكون التقنية جزءًا أساسيًا من السوق والصناعة. في هذه المرحلة، يكون استخدام التقنية في التسويق الإلكتروني معتادًا ومتبلورًا. تصبح الأدوات والتقنيات جزءًا أساسيًا من استراتيجيات التسويق وتكون متوفرة ومعترف بها على نطاق واسع. يتم تحقيق فوائد ملموسة وقيمة تجارية من خلال استخدام التقنيات المستندة إلى البيانات والتحليلات والتجارب المتخصصة.</a:t>
            </a:r>
            <a:endParaRPr dirty="0"/>
          </a:p>
          <a:p>
            <a:pPr marL="0" marR="0" lvl="0" indent="0" algn="just" rtl="1">
              <a:lnSpc>
                <a:spcPct val="150000"/>
              </a:lnSpc>
              <a:spcBef>
                <a:spcPts val="0"/>
              </a:spcBef>
              <a:spcAft>
                <a:spcPts val="0"/>
              </a:spcAft>
              <a:buNone/>
            </a:pPr>
            <a:endParaRPr sz="2200" dirty="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Arial"/>
                <a:sym typeface="Arial"/>
              </a:rPr>
              <a:t>تفهم دورة الضجيج في سياق التسويق الرقمي يساعد المسوّقين على تحديد التقنيات الواعدة وتخطيط استراتيجيات فعّالة لتنفيذها وتحقيق النتائج المرجوة في مجال التسويق الإلكتروني.</a:t>
            </a:r>
            <a:endParaRPr dirty="0"/>
          </a:p>
          <a:p>
            <a:pPr marL="0" marR="0" lvl="0" indent="0" algn="just" rtl="1">
              <a:lnSpc>
                <a:spcPct val="150000"/>
              </a:lnSpc>
              <a:spcBef>
                <a:spcPts val="0"/>
              </a:spcBef>
              <a:spcAft>
                <a:spcPts val="0"/>
              </a:spcAft>
              <a:buNone/>
            </a:pPr>
            <a:endParaRPr sz="2200" dirty="0">
              <a:solidFill>
                <a:schemeClr val="dk1"/>
              </a:solidFill>
              <a:latin typeface="Arial"/>
              <a:ea typeface="Arial"/>
              <a:cs typeface="Arial"/>
              <a:sym typeface="Arial"/>
            </a:endParaRPr>
          </a:p>
        </p:txBody>
      </p:sp>
      <p:sp>
        <p:nvSpPr>
          <p:cNvPr id="396" name="Google Shape;396;p25"/>
          <p:cNvSpPr txBox="1"/>
          <p:nvPr/>
        </p:nvSpPr>
        <p:spPr>
          <a:xfrm>
            <a:off x="5732980" y="413782"/>
            <a:ext cx="6087239" cy="461624"/>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400" b="1" dirty="0">
                <a:solidFill>
                  <a:schemeClr val="lt1"/>
                </a:solidFill>
                <a:latin typeface="Tajawal Medium"/>
                <a:ea typeface="Tajawal Medium"/>
                <a:cs typeface="Tajawal Medium"/>
                <a:sym typeface="Tajawal Medium"/>
              </a:rPr>
              <a:t>القوى التكنولوجية </a:t>
            </a:r>
            <a:r>
              <a:rPr lang="ar-EG" sz="2400" b="1" dirty="0" err="1">
                <a:solidFill>
                  <a:schemeClr val="lt1"/>
                </a:solidFill>
                <a:latin typeface="Tajawal Medium"/>
                <a:ea typeface="Tajawal Medium"/>
                <a:cs typeface="Tajawal Medium"/>
                <a:sym typeface="Tajawal Medium"/>
              </a:rPr>
              <a:t>Technological</a:t>
            </a:r>
            <a:r>
              <a:rPr lang="ar-EG" sz="2400" b="1" dirty="0">
                <a:solidFill>
                  <a:schemeClr val="lt1"/>
                </a:solidFill>
                <a:latin typeface="Tajawal Medium"/>
                <a:ea typeface="Tajawal Medium"/>
                <a:cs typeface="Tajawal Medium"/>
                <a:sym typeface="Tajawal Medium"/>
              </a:rPr>
              <a:t> </a:t>
            </a:r>
            <a:r>
              <a:rPr lang="ar-EG" sz="2400" b="1" dirty="0" err="1">
                <a:solidFill>
                  <a:schemeClr val="lt1"/>
                </a:solidFill>
                <a:latin typeface="Tajawal Medium"/>
                <a:ea typeface="Tajawal Medium"/>
                <a:cs typeface="Tajawal Medium"/>
                <a:sym typeface="Tajawal Medium"/>
              </a:rPr>
              <a:t>forces</a:t>
            </a:r>
            <a:r>
              <a:rPr lang="ar-EG" sz="2400" b="1" dirty="0">
                <a:solidFill>
                  <a:schemeClr val="lt1"/>
                </a:solidFill>
                <a:latin typeface="Tajawal Medium"/>
                <a:ea typeface="Tajawal Medium"/>
                <a:cs typeface="Tajawal Medium"/>
                <a:sym typeface="Tajawal Medium"/>
              </a:rPr>
              <a:t>  </a:t>
            </a:r>
            <a:endParaRPr sz="2400" b="1" dirty="0">
              <a:solidFill>
                <a:schemeClr val="lt1"/>
              </a:solidFill>
              <a:latin typeface="Tajawal Medium"/>
              <a:ea typeface="Tajawal Medium"/>
              <a:cs typeface="Tajawal Medium"/>
              <a:sym typeface="Tajawal Medium"/>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2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402" name="Google Shape;402;p26"/>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3" name="Google Shape;403;p26"/>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404" name="Google Shape;404;p26"/>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5" name="Google Shape;405;p26"/>
          <p:cNvSpPr txBox="1"/>
          <p:nvPr/>
        </p:nvSpPr>
        <p:spPr>
          <a:xfrm>
            <a:off x="1678970" y="1381930"/>
            <a:ext cx="8715900" cy="4340700"/>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EG" sz="2400">
                <a:solidFill>
                  <a:schemeClr val="dk1"/>
                </a:solidFill>
                <a:latin typeface="Tajawal"/>
                <a:ea typeface="Tajawal"/>
                <a:cs typeface="Tajawal"/>
                <a:sym typeface="Tajawal"/>
              </a:rPr>
              <a:t>تتطور القوانين لتوفير </a:t>
            </a:r>
            <a:r>
              <a:rPr lang="ar-EG" sz="2400" u="sng">
                <a:solidFill>
                  <a:schemeClr val="dk1"/>
                </a:solidFill>
                <a:latin typeface="Tajawal"/>
                <a:ea typeface="Tajawal"/>
                <a:cs typeface="Tajawal"/>
                <a:sym typeface="Tajawal"/>
              </a:rPr>
              <a:t>إطار للسيطرة والتنظيم يهدف إلى تمكين الأفراد والشركات من ممارسة أعمالهم بطريقة قانونية وأخلاقية</a:t>
            </a:r>
            <a:r>
              <a:rPr lang="ar-EG" sz="2400">
                <a:solidFill>
                  <a:schemeClr val="dk1"/>
                </a:solidFill>
                <a:latin typeface="Tajawal"/>
                <a:ea typeface="Tajawal"/>
                <a:cs typeface="Tajawal"/>
                <a:sym typeface="Tajawal"/>
              </a:rPr>
              <a:t>.</a:t>
            </a:r>
            <a:endParaRPr/>
          </a:p>
          <a:p>
            <a:pPr marL="0" marR="0" lvl="0" indent="0" algn="just" rtl="1">
              <a:lnSpc>
                <a:spcPct val="150000"/>
              </a:lnSpc>
              <a:spcBef>
                <a:spcPts val="0"/>
              </a:spcBef>
              <a:spcAft>
                <a:spcPts val="0"/>
              </a:spcAft>
              <a:buNone/>
            </a:pPr>
            <a:r>
              <a:rPr lang="ar-EG" sz="2400">
                <a:solidFill>
                  <a:schemeClr val="dk1"/>
                </a:solidFill>
                <a:latin typeface="Tajawal"/>
                <a:ea typeface="Tajawal"/>
                <a:cs typeface="Tajawal"/>
                <a:sym typeface="Tajawal"/>
              </a:rPr>
              <a:t>ومع ذلك، فإن القوانين مفتوحة للتفسير وهناك العديد من الاعتبارات القانونية والأخلاقية في بيئات التداول عبر الإنترنت.</a:t>
            </a:r>
            <a:endParaRPr/>
          </a:p>
          <a:p>
            <a:pPr marL="0" marR="0" lvl="0" indent="0" algn="just" rtl="1">
              <a:lnSpc>
                <a:spcPct val="150000"/>
              </a:lnSpc>
              <a:spcBef>
                <a:spcPts val="0"/>
              </a:spcBef>
              <a:spcAft>
                <a:spcPts val="0"/>
              </a:spcAft>
              <a:buNone/>
            </a:pPr>
            <a:r>
              <a:rPr lang="ar-EG" sz="2400">
                <a:solidFill>
                  <a:schemeClr val="dk1"/>
                </a:solidFill>
                <a:latin typeface="Tajawal"/>
                <a:ea typeface="Tajawal"/>
                <a:cs typeface="Tajawal"/>
                <a:sym typeface="Tajawal"/>
              </a:rPr>
              <a:t>تهدف العديد من القوانين إلى منع الممارسات التسويقية غير الأخلاقية، لذلك يجب على المسوقين أن يفهموا ويعملوا ضمن هذا الإطار التنظيمي.</a:t>
            </a:r>
            <a:endParaRPr/>
          </a:p>
          <a:p>
            <a:pPr marL="0" marR="0" lvl="0" indent="0" algn="just" rtl="1">
              <a:lnSpc>
                <a:spcPct val="150000"/>
              </a:lnSpc>
              <a:spcBef>
                <a:spcPts val="0"/>
              </a:spcBef>
              <a:spcAft>
                <a:spcPts val="0"/>
              </a:spcAft>
              <a:buNone/>
            </a:pPr>
            <a:endParaRPr sz="2400">
              <a:solidFill>
                <a:schemeClr val="dk1"/>
              </a:solidFill>
              <a:latin typeface="Tajawal ExtraBold"/>
              <a:ea typeface="Tajawal ExtraBold"/>
              <a:cs typeface="Tajawal ExtraBold"/>
              <a:sym typeface="Tajawal ExtraBold"/>
            </a:endParaRPr>
          </a:p>
        </p:txBody>
      </p:sp>
      <p:pic>
        <p:nvPicPr>
          <p:cNvPr id="406" name="Google Shape;406;p26"/>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407" name="Google Shape;407;p26"/>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408" name="Google Shape;408;p26"/>
          <p:cNvPicPr preferRelativeResize="0"/>
          <p:nvPr/>
        </p:nvPicPr>
        <p:blipFill rotWithShape="1">
          <a:blip r:embed="rId5">
            <a:alphaModFix/>
          </a:blip>
          <a:srcRect/>
          <a:stretch/>
        </p:blipFill>
        <p:spPr>
          <a:xfrm>
            <a:off x="576590" y="23118"/>
            <a:ext cx="2649477" cy="116600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2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414" name="Google Shape;414;p27"/>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15" name="Google Shape;415;p27"/>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416" name="Google Shape;416;p27"/>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17" name="Google Shape;417;p27"/>
          <p:cNvSpPr txBox="1"/>
          <p:nvPr/>
        </p:nvSpPr>
        <p:spPr>
          <a:xfrm>
            <a:off x="1678970" y="1381930"/>
            <a:ext cx="8715900" cy="4894800"/>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EG" sz="2400" b="1" u="sng" dirty="0">
                <a:solidFill>
                  <a:schemeClr val="dk1"/>
                </a:solidFill>
                <a:latin typeface="Tajawal ExtraBold"/>
                <a:ea typeface="Tajawal ExtraBold"/>
                <a:cs typeface="Tajawal ExtraBold"/>
                <a:sym typeface="Tajawal ExtraBold"/>
              </a:rPr>
              <a:t>المعايير الأخلاقية </a:t>
            </a:r>
            <a:r>
              <a:rPr lang="ar-EG" sz="2400" b="1" i="0" dirty="0" err="1">
                <a:solidFill>
                  <a:srgbClr val="343541"/>
                </a:solidFill>
                <a:latin typeface="Arial"/>
                <a:ea typeface="Arial"/>
                <a:cs typeface="Arial"/>
                <a:sym typeface="Arial"/>
              </a:rPr>
              <a:t>Ethical</a:t>
            </a:r>
            <a:r>
              <a:rPr lang="ar-EG" sz="2400" b="1" i="0" dirty="0">
                <a:solidFill>
                  <a:srgbClr val="343541"/>
                </a:solidFill>
                <a:latin typeface="Arial"/>
                <a:ea typeface="Arial"/>
                <a:cs typeface="Arial"/>
                <a:sym typeface="Arial"/>
              </a:rPr>
              <a:t> </a:t>
            </a:r>
            <a:r>
              <a:rPr lang="ar-EG" sz="2400" b="1" i="0" dirty="0" err="1">
                <a:solidFill>
                  <a:srgbClr val="343541"/>
                </a:solidFill>
                <a:latin typeface="Arial"/>
                <a:ea typeface="Arial"/>
                <a:cs typeface="Arial"/>
                <a:sym typeface="Arial"/>
              </a:rPr>
              <a:t>standards</a:t>
            </a:r>
            <a:r>
              <a:rPr lang="ar-EG" sz="2400" dirty="0">
                <a:solidFill>
                  <a:schemeClr val="dk1"/>
                </a:solidFill>
                <a:latin typeface="Tajawal ExtraBold"/>
                <a:ea typeface="Tajawal ExtraBold"/>
                <a:cs typeface="Tajawal ExtraBold"/>
                <a:sym typeface="Tajawal ExtraBold"/>
              </a:rPr>
              <a:t>: </a:t>
            </a:r>
            <a:endParaRPr dirty="0"/>
          </a:p>
          <a:p>
            <a:pPr marL="0" marR="0" lvl="0" indent="0" algn="just" rtl="1">
              <a:lnSpc>
                <a:spcPct val="150000"/>
              </a:lnSpc>
              <a:spcBef>
                <a:spcPts val="0"/>
              </a:spcBef>
              <a:spcAft>
                <a:spcPts val="0"/>
              </a:spcAft>
              <a:buNone/>
            </a:pPr>
            <a:r>
              <a:rPr lang="ar-EG" sz="2400" dirty="0">
                <a:solidFill>
                  <a:schemeClr val="dk1"/>
                </a:solidFill>
                <a:latin typeface="Tajawal"/>
                <a:ea typeface="Tajawal"/>
                <a:cs typeface="Tajawal"/>
                <a:sym typeface="Tajawal"/>
              </a:rPr>
              <a:t>هي مجموعة من الممارسات والسلوكيات التي تعتبر مقبولة أخلاقياً في المجتمع.</a:t>
            </a:r>
            <a:endParaRPr dirty="0"/>
          </a:p>
          <a:p>
            <a:pPr marL="0" marR="0" lvl="0" indent="0" algn="just" rtl="1">
              <a:lnSpc>
                <a:spcPct val="150000"/>
              </a:lnSpc>
              <a:spcBef>
                <a:spcPts val="0"/>
              </a:spcBef>
              <a:spcAft>
                <a:spcPts val="0"/>
              </a:spcAft>
              <a:buNone/>
            </a:pPr>
            <a:r>
              <a:rPr lang="ar-EG" sz="2400" dirty="0">
                <a:solidFill>
                  <a:srgbClr val="FF0000"/>
                </a:solidFill>
                <a:latin typeface="Tajawal"/>
                <a:ea typeface="Tajawal"/>
                <a:cs typeface="Tajawal"/>
                <a:sym typeface="Tajawal"/>
              </a:rPr>
              <a:t>هل يمكن أن تكون الأنشطة القانونية غير أخلاقية؟</a:t>
            </a:r>
            <a:endParaRPr dirty="0"/>
          </a:p>
          <a:p>
            <a:pPr marL="342900" marR="0" lvl="0" indent="-342900" algn="just" rtl="1">
              <a:lnSpc>
                <a:spcPct val="150000"/>
              </a:lnSpc>
              <a:spcBef>
                <a:spcPts val="0"/>
              </a:spcBef>
              <a:spcAft>
                <a:spcPts val="0"/>
              </a:spcAft>
              <a:buClr>
                <a:schemeClr val="dk1"/>
              </a:buClr>
              <a:buSzPts val="2400"/>
              <a:buChar char="•"/>
            </a:pPr>
            <a:r>
              <a:rPr lang="ar-EG" sz="2400" dirty="0">
                <a:solidFill>
                  <a:schemeClr val="dk1"/>
                </a:solidFill>
                <a:latin typeface="Tajawal"/>
                <a:ea typeface="Tajawal"/>
                <a:cs typeface="Tajawal"/>
                <a:sym typeface="Tajawal"/>
              </a:rPr>
              <a:t>يجب على المسوقين الرقميين أن يحترموا القانون ويتبنوا المعايير الأخلاقية. </a:t>
            </a:r>
            <a:endParaRPr dirty="0"/>
          </a:p>
          <a:p>
            <a:pPr marL="342900" marR="0" lvl="0" indent="-342900" algn="just" rtl="1">
              <a:lnSpc>
                <a:spcPct val="150000"/>
              </a:lnSpc>
              <a:spcBef>
                <a:spcPts val="0"/>
              </a:spcBef>
              <a:spcAft>
                <a:spcPts val="0"/>
              </a:spcAft>
              <a:buClr>
                <a:schemeClr val="dk1"/>
              </a:buClr>
              <a:buSzPts val="2400"/>
              <a:buChar char="•"/>
            </a:pPr>
            <a:r>
              <a:rPr lang="ar-EG" sz="2400" dirty="0">
                <a:solidFill>
                  <a:schemeClr val="dk1"/>
                </a:solidFill>
                <a:latin typeface="Tajawal"/>
                <a:ea typeface="Tajawal"/>
                <a:cs typeface="Tajawal"/>
                <a:sym typeface="Tajawal"/>
              </a:rPr>
              <a:t>ولكن معدل التطور التكنولوجي سريع، لذا يكون القانون في كثير من الأحيان غير واضح.</a:t>
            </a:r>
            <a:endParaRPr dirty="0"/>
          </a:p>
          <a:p>
            <a:pPr marL="0" marR="0" lvl="0" indent="0" algn="just" rtl="1">
              <a:lnSpc>
                <a:spcPct val="150000"/>
              </a:lnSpc>
              <a:spcBef>
                <a:spcPts val="0"/>
              </a:spcBef>
              <a:spcAft>
                <a:spcPts val="0"/>
              </a:spcAft>
              <a:buNone/>
            </a:pPr>
            <a:endParaRPr sz="2400" dirty="0">
              <a:solidFill>
                <a:schemeClr val="dk1"/>
              </a:solidFill>
              <a:latin typeface="Tajawal ExtraBold"/>
              <a:ea typeface="Tajawal ExtraBold"/>
              <a:cs typeface="Tajawal ExtraBold"/>
              <a:sym typeface="Tajawal ExtraBold"/>
            </a:endParaRPr>
          </a:p>
        </p:txBody>
      </p:sp>
      <p:pic>
        <p:nvPicPr>
          <p:cNvPr id="418" name="Google Shape;418;p27"/>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419" name="Google Shape;419;p27"/>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420" name="Google Shape;420;p27"/>
          <p:cNvPicPr preferRelativeResize="0"/>
          <p:nvPr/>
        </p:nvPicPr>
        <p:blipFill rotWithShape="1">
          <a:blip r:embed="rId5">
            <a:alphaModFix/>
          </a:blip>
          <a:srcRect/>
          <a:stretch/>
        </p:blipFill>
        <p:spPr>
          <a:xfrm>
            <a:off x="576590" y="23118"/>
            <a:ext cx="2649477" cy="1166001"/>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sp>
        <p:nvSpPr>
          <p:cNvPr id="425" name="Google Shape;425;p2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426" name="Google Shape;426;p28"/>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27" name="Google Shape;427;p28"/>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428" name="Google Shape;428;p28"/>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29" name="Google Shape;429;p28"/>
          <p:cNvSpPr txBox="1"/>
          <p:nvPr/>
        </p:nvSpPr>
        <p:spPr>
          <a:xfrm>
            <a:off x="1678970" y="1381930"/>
            <a:ext cx="8715895" cy="3910686"/>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EG" sz="2400" b="1" u="sng">
                <a:solidFill>
                  <a:schemeClr val="dk1"/>
                </a:solidFill>
                <a:latin typeface="Tajawal ExtraBold"/>
                <a:ea typeface="Tajawal ExtraBold"/>
                <a:cs typeface="Tajawal ExtraBold"/>
                <a:sym typeface="Tajawal ExtraBold"/>
              </a:rPr>
              <a:t>القضايا الأخلاقية الرئيسية في التسويق الرقمي:</a:t>
            </a:r>
            <a:endParaRPr/>
          </a:p>
          <a:p>
            <a:pPr marL="0" marR="0" lvl="0" indent="0" algn="just" rtl="1">
              <a:lnSpc>
                <a:spcPct val="150000"/>
              </a:lnSpc>
              <a:spcBef>
                <a:spcPts val="0"/>
              </a:spcBef>
              <a:spcAft>
                <a:spcPts val="0"/>
              </a:spcAft>
              <a:buNone/>
            </a:pPr>
            <a:r>
              <a:rPr lang="ar-EG" sz="2400">
                <a:solidFill>
                  <a:schemeClr val="dk1"/>
                </a:solidFill>
                <a:latin typeface="Tajawal ExtraBold"/>
                <a:ea typeface="Tajawal ExtraBold"/>
                <a:cs typeface="Tajawal ExtraBold"/>
                <a:sym typeface="Tajawal ExtraBold"/>
              </a:rPr>
              <a:t>1- قانون حماية البيانات والخصوصية: تشريعات مكافحة البريد المزعج</a:t>
            </a:r>
            <a:endParaRPr/>
          </a:p>
          <a:p>
            <a:pPr marL="0" marR="0" lvl="0" indent="0" algn="l" rtl="1">
              <a:lnSpc>
                <a:spcPct val="150000"/>
              </a:lnSpc>
              <a:spcBef>
                <a:spcPts val="0"/>
              </a:spcBef>
              <a:spcAft>
                <a:spcPts val="0"/>
              </a:spcAft>
              <a:buNone/>
            </a:pPr>
            <a:r>
              <a:rPr lang="ar-EG" sz="2400" b="0" i="0">
                <a:solidFill>
                  <a:srgbClr val="343541"/>
                </a:solidFill>
                <a:latin typeface="Arial"/>
                <a:ea typeface="Arial"/>
                <a:cs typeface="Arial"/>
                <a:sym typeface="Arial"/>
              </a:rPr>
              <a:t>Data protection and privacy law: Anti-spam legislation </a:t>
            </a:r>
            <a:endParaRPr sz="2400">
              <a:solidFill>
                <a:schemeClr val="dk1"/>
              </a:solidFill>
              <a:latin typeface="Tajawal ExtraBold"/>
              <a:ea typeface="Tajawal ExtraBold"/>
              <a:cs typeface="Tajawal ExtraBold"/>
              <a:sym typeface="Tajawal ExtraBold"/>
            </a:endParaRPr>
          </a:p>
          <a:p>
            <a:pPr marL="0" marR="0" lvl="0" indent="0" algn="just" rtl="1">
              <a:lnSpc>
                <a:spcPct val="150000"/>
              </a:lnSpc>
              <a:spcBef>
                <a:spcPts val="0"/>
              </a:spcBef>
              <a:spcAft>
                <a:spcPts val="0"/>
              </a:spcAft>
              <a:buNone/>
            </a:pPr>
            <a:r>
              <a:rPr lang="ar-EG" sz="2400">
                <a:solidFill>
                  <a:schemeClr val="dk1"/>
                </a:solidFill>
                <a:latin typeface="Tajawal ExtraBold"/>
                <a:ea typeface="Tajawal ExtraBold"/>
                <a:cs typeface="Tajawal ExtraBold"/>
                <a:sym typeface="Tajawal ExtraBold"/>
              </a:rPr>
              <a:t>2- قانون الإعاقة والتمييز  </a:t>
            </a:r>
            <a:r>
              <a:rPr lang="ar-EG" sz="2400" b="0" i="0">
                <a:solidFill>
                  <a:srgbClr val="343541"/>
                </a:solidFill>
                <a:latin typeface="Arial"/>
                <a:ea typeface="Arial"/>
                <a:cs typeface="Arial"/>
                <a:sym typeface="Arial"/>
              </a:rPr>
              <a:t>Disability and discrimination law </a:t>
            </a:r>
            <a:endParaRPr sz="2400" b="0" i="0">
              <a:solidFill>
                <a:srgbClr val="343541"/>
              </a:solidFill>
              <a:latin typeface="Arial"/>
              <a:ea typeface="Arial"/>
              <a:cs typeface="Arial"/>
              <a:sym typeface="Arial"/>
            </a:endParaRPr>
          </a:p>
          <a:p>
            <a:pPr marL="0" marR="0" lvl="0" indent="0" algn="just" rtl="1">
              <a:lnSpc>
                <a:spcPct val="150000"/>
              </a:lnSpc>
              <a:spcBef>
                <a:spcPts val="0"/>
              </a:spcBef>
              <a:spcAft>
                <a:spcPts val="0"/>
              </a:spcAft>
              <a:buNone/>
            </a:pPr>
            <a:r>
              <a:rPr lang="ar-EG" sz="2400">
                <a:solidFill>
                  <a:srgbClr val="343541"/>
                </a:solidFill>
                <a:latin typeface="Arial"/>
                <a:ea typeface="Arial"/>
                <a:cs typeface="Arial"/>
                <a:sym typeface="Arial"/>
              </a:rPr>
              <a:t>3- </a:t>
            </a:r>
            <a:r>
              <a:rPr lang="ar-EG" sz="2400">
                <a:solidFill>
                  <a:schemeClr val="dk1"/>
                </a:solidFill>
                <a:latin typeface="Tajawal ExtraBold"/>
                <a:ea typeface="Tajawal ExtraBold"/>
                <a:cs typeface="Tajawal ExtraBold"/>
                <a:sym typeface="Tajawal ExtraBold"/>
              </a:rPr>
              <a:t>حماية العلامات التجارية     </a:t>
            </a:r>
            <a:r>
              <a:rPr lang="ar-EG" sz="2400" b="0" i="0">
                <a:solidFill>
                  <a:srgbClr val="343541"/>
                </a:solidFill>
                <a:latin typeface="Arial"/>
                <a:ea typeface="Arial"/>
                <a:cs typeface="Arial"/>
                <a:sym typeface="Arial"/>
              </a:rPr>
              <a:t>Brand and trademark protection   </a:t>
            </a:r>
            <a:endParaRPr/>
          </a:p>
          <a:p>
            <a:pPr marL="0" marR="0" lvl="0" indent="0" algn="just" rtl="1">
              <a:lnSpc>
                <a:spcPct val="150000"/>
              </a:lnSpc>
              <a:spcBef>
                <a:spcPts val="0"/>
              </a:spcBef>
              <a:spcAft>
                <a:spcPts val="0"/>
              </a:spcAft>
              <a:buNone/>
            </a:pPr>
            <a:r>
              <a:rPr lang="ar-EG" sz="2400">
                <a:solidFill>
                  <a:srgbClr val="343541"/>
                </a:solidFill>
                <a:latin typeface="Arial"/>
                <a:ea typeface="Arial"/>
                <a:cs typeface="Arial"/>
                <a:sym typeface="Arial"/>
              </a:rPr>
              <a:t>4- </a:t>
            </a:r>
            <a:r>
              <a:rPr lang="ar-EG" sz="2400">
                <a:solidFill>
                  <a:schemeClr val="dk1"/>
                </a:solidFill>
                <a:latin typeface="Tajawal ExtraBold"/>
                <a:ea typeface="Tajawal ExtraBold"/>
                <a:cs typeface="Tajawal ExtraBold"/>
                <a:sym typeface="Tajawal ExtraBold"/>
              </a:rPr>
              <a:t>حقوق الملكية الفكرية   </a:t>
            </a:r>
            <a:r>
              <a:rPr lang="ar-EG" sz="2400" b="0" i="0">
                <a:solidFill>
                  <a:srgbClr val="343541"/>
                </a:solidFill>
                <a:latin typeface="Arial"/>
                <a:ea typeface="Arial"/>
                <a:cs typeface="Arial"/>
                <a:sym typeface="Arial"/>
              </a:rPr>
              <a:t>Intellectual property rights   </a:t>
            </a:r>
            <a:endParaRPr sz="2400">
              <a:solidFill>
                <a:schemeClr val="dk1"/>
              </a:solidFill>
              <a:latin typeface="Tajawal ExtraBold"/>
              <a:ea typeface="Tajawal ExtraBold"/>
              <a:cs typeface="Tajawal ExtraBold"/>
              <a:sym typeface="Tajawal ExtraBold"/>
            </a:endParaRPr>
          </a:p>
          <a:p>
            <a:pPr marL="0" marR="0" lvl="0" indent="0" algn="just" rtl="1">
              <a:lnSpc>
                <a:spcPct val="150000"/>
              </a:lnSpc>
              <a:spcBef>
                <a:spcPts val="0"/>
              </a:spcBef>
              <a:spcAft>
                <a:spcPts val="0"/>
              </a:spcAft>
              <a:buNone/>
            </a:pPr>
            <a:r>
              <a:rPr lang="ar-EG" sz="2400">
                <a:solidFill>
                  <a:schemeClr val="dk1"/>
                </a:solidFill>
                <a:latin typeface="Tajawal ExtraBold"/>
                <a:ea typeface="Tajawal ExtraBold"/>
                <a:cs typeface="Tajawal ExtraBold"/>
                <a:sym typeface="Tajawal ExtraBold"/>
              </a:rPr>
              <a:t>5- قانون الإعلان عبر الإنترنت   </a:t>
            </a:r>
            <a:r>
              <a:rPr lang="ar-EG" sz="2400" b="0" i="0">
                <a:solidFill>
                  <a:srgbClr val="343541"/>
                </a:solidFill>
                <a:latin typeface="Arial"/>
                <a:ea typeface="Arial"/>
                <a:cs typeface="Arial"/>
                <a:sym typeface="Arial"/>
              </a:rPr>
              <a:t>Online advertising law </a:t>
            </a:r>
            <a:endParaRPr sz="2400">
              <a:solidFill>
                <a:srgbClr val="343541"/>
              </a:solidFill>
              <a:latin typeface="Arial"/>
              <a:ea typeface="Arial"/>
              <a:cs typeface="Arial"/>
              <a:sym typeface="Arial"/>
            </a:endParaRPr>
          </a:p>
        </p:txBody>
      </p:sp>
      <p:pic>
        <p:nvPicPr>
          <p:cNvPr id="430" name="Google Shape;430;p28"/>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431" name="Google Shape;431;p28"/>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432" name="Google Shape;432;p28"/>
          <p:cNvPicPr preferRelativeResize="0"/>
          <p:nvPr/>
        </p:nvPicPr>
        <p:blipFill rotWithShape="1">
          <a:blip r:embed="rId5">
            <a:alphaModFix/>
          </a:blip>
          <a:srcRect/>
          <a:stretch/>
        </p:blipFill>
        <p:spPr>
          <a:xfrm>
            <a:off x="576590" y="23118"/>
            <a:ext cx="2649477" cy="1166001"/>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sp>
        <p:nvSpPr>
          <p:cNvPr id="437" name="Google Shape;437;p2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438" name="Google Shape;438;p29"/>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39" name="Google Shape;439;p29"/>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440" name="Google Shape;440;p29"/>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41" name="Google Shape;441;p29"/>
          <p:cNvSpPr txBox="1"/>
          <p:nvPr/>
        </p:nvSpPr>
        <p:spPr>
          <a:xfrm>
            <a:off x="1678970" y="1063431"/>
            <a:ext cx="8715900" cy="5025600"/>
          </a:xfrm>
          <a:prstGeom prst="rect">
            <a:avLst/>
          </a:prstGeom>
          <a:noFill/>
          <a:ln>
            <a:noFill/>
          </a:ln>
        </p:spPr>
        <p:txBody>
          <a:bodyPr spcFirstLastPara="1" wrap="square" lIns="91425" tIns="45700" rIns="91425" bIns="45700" anchor="t" anchorCtr="0">
            <a:spAutoFit/>
          </a:bodyPr>
          <a:lstStyle/>
          <a:p>
            <a:pPr marL="0" lvl="0" indent="0" algn="just" rtl="1">
              <a:lnSpc>
                <a:spcPct val="150000"/>
              </a:lnSpc>
              <a:spcBef>
                <a:spcPts val="0"/>
              </a:spcBef>
              <a:spcAft>
                <a:spcPts val="0"/>
              </a:spcAft>
              <a:buClr>
                <a:schemeClr val="dk1"/>
              </a:buClr>
              <a:buFont typeface="Arial"/>
              <a:buNone/>
            </a:pPr>
            <a:r>
              <a:rPr lang="ar-EG" sz="2100" b="1">
                <a:solidFill>
                  <a:schemeClr val="dk1"/>
                </a:solidFill>
                <a:latin typeface="Tajawal ExtraBold"/>
                <a:ea typeface="Tajawal ExtraBold"/>
                <a:cs typeface="Tajawal ExtraBold"/>
                <a:sym typeface="Tajawal ExtraBold"/>
              </a:rPr>
              <a:t>1- قانون حماية البيانات والخصوصية  </a:t>
            </a:r>
            <a:r>
              <a:rPr lang="ar-EG" sz="2100" b="1">
                <a:solidFill>
                  <a:srgbClr val="343541"/>
                </a:solidFill>
              </a:rPr>
              <a:t>Data protection and privacy law</a:t>
            </a:r>
            <a:endParaRPr sz="2100">
              <a:solidFill>
                <a:schemeClr val="dk1"/>
              </a:solidFill>
            </a:endParaRPr>
          </a:p>
          <a:p>
            <a:pPr marL="0" marR="0" lvl="0" indent="0" algn="just" rtl="1">
              <a:lnSpc>
                <a:spcPct val="150000"/>
              </a:lnSpc>
              <a:spcBef>
                <a:spcPts val="0"/>
              </a:spcBef>
              <a:spcAft>
                <a:spcPts val="0"/>
              </a:spcAft>
              <a:buNone/>
            </a:pPr>
            <a:r>
              <a:rPr lang="ar-EG" sz="2400" b="1" i="0">
                <a:solidFill>
                  <a:srgbClr val="343541"/>
                </a:solidFill>
                <a:latin typeface="Arial"/>
                <a:ea typeface="Arial"/>
                <a:cs typeface="Arial"/>
                <a:sym typeface="Arial"/>
              </a:rPr>
              <a:t> </a:t>
            </a:r>
            <a:r>
              <a:rPr lang="ar-EG" sz="2200" i="0">
                <a:solidFill>
                  <a:srgbClr val="343541"/>
                </a:solidFill>
                <a:latin typeface="Arial"/>
                <a:ea typeface="Arial"/>
                <a:cs typeface="Arial"/>
                <a:sym typeface="Arial"/>
              </a:rPr>
              <a:t>تمثل</a:t>
            </a:r>
            <a:r>
              <a:rPr lang="ar-EG" sz="2200" b="1" i="0">
                <a:solidFill>
                  <a:srgbClr val="343541"/>
                </a:solidFill>
                <a:latin typeface="Arial"/>
                <a:ea typeface="Arial"/>
                <a:cs typeface="Arial"/>
                <a:sym typeface="Arial"/>
              </a:rPr>
              <a:t> </a:t>
            </a:r>
            <a:r>
              <a:rPr lang="ar-EG" sz="2200" i="0">
                <a:solidFill>
                  <a:srgbClr val="343541"/>
                </a:solidFill>
                <a:latin typeface="Arial"/>
                <a:ea typeface="Arial"/>
                <a:cs typeface="Arial"/>
                <a:sym typeface="Arial"/>
              </a:rPr>
              <a:t>خصوصية البيانات الشخصية (مثل هوياتنا وتفضيلاتنا، our identities, likes and dislikes) </a:t>
            </a:r>
            <a:r>
              <a:rPr lang="ar-EG" sz="2200" i="0">
                <a:solidFill>
                  <a:srgbClr val="FF0000"/>
                </a:solidFill>
                <a:latin typeface="Arial"/>
                <a:ea typeface="Arial"/>
                <a:cs typeface="Arial"/>
                <a:sym typeface="Arial"/>
              </a:rPr>
              <a:t>مصدر قلق </a:t>
            </a:r>
            <a:r>
              <a:rPr lang="ar-EG" sz="2200" i="0">
                <a:solidFill>
                  <a:srgbClr val="343541"/>
                </a:solidFill>
                <a:latin typeface="Arial"/>
                <a:ea typeface="Arial"/>
                <a:cs typeface="Arial"/>
                <a:sym typeface="Arial"/>
              </a:rPr>
              <a:t>كبير بالنسبة للعملاء، خاصة مع انتشار حالات سرقة الهوية.</a:t>
            </a:r>
            <a:endParaRPr/>
          </a:p>
          <a:p>
            <a:pPr marL="0" marR="0" lvl="0" indent="0" algn="just" rtl="1">
              <a:lnSpc>
                <a:spcPct val="150000"/>
              </a:lnSpc>
              <a:spcBef>
                <a:spcPts val="0"/>
              </a:spcBef>
              <a:spcAft>
                <a:spcPts val="0"/>
              </a:spcAft>
              <a:buNone/>
            </a:pPr>
            <a:r>
              <a:rPr lang="ar-EG" sz="2200" b="1" i="0" u="sng">
                <a:solidFill>
                  <a:srgbClr val="343541"/>
                </a:solidFill>
                <a:latin typeface="Arial"/>
                <a:ea typeface="Arial"/>
                <a:cs typeface="Arial"/>
                <a:sym typeface="Arial"/>
              </a:rPr>
              <a:t>قانون الخصوصية (Privacy law)</a:t>
            </a:r>
            <a:endParaRPr/>
          </a:p>
          <a:p>
            <a:pPr marL="0" marR="0" lvl="0" indent="0" algn="just" rtl="1">
              <a:lnSpc>
                <a:spcPct val="150000"/>
              </a:lnSpc>
              <a:spcBef>
                <a:spcPts val="0"/>
              </a:spcBef>
              <a:spcAft>
                <a:spcPts val="0"/>
              </a:spcAft>
              <a:buNone/>
            </a:pPr>
            <a:r>
              <a:rPr lang="ar-EG" sz="2200" i="0">
                <a:solidFill>
                  <a:srgbClr val="343541"/>
                </a:solidFill>
                <a:latin typeface="Arial"/>
                <a:ea typeface="Arial"/>
                <a:cs typeface="Arial"/>
                <a:sym typeface="Arial"/>
              </a:rPr>
              <a:t>يشير إلى النظام القانوني الذي يهدف إلى حماية خصوصية الأفراد والحفاظ على سرية وأمان معلوماتهم الشخصية. يتناول هذا القانون مجموعة من القواعد واللوائح التي تنظم جمع البيانات الشخصية واستخدامها وتخزينها ومشاركتها، بالإضافة إلى حقوق الأفراد في التحكم في معلوماتهم الشخصية وحقهم في عدم التعرض للاختراق أو الاستخدام غير المشروع لهذه المعلومات. </a:t>
            </a:r>
            <a:r>
              <a:rPr lang="ar-EG" sz="2200" i="0" u="sng">
                <a:solidFill>
                  <a:srgbClr val="343541"/>
                </a:solidFill>
                <a:latin typeface="Arial"/>
                <a:ea typeface="Arial"/>
                <a:cs typeface="Arial"/>
                <a:sym typeface="Arial"/>
              </a:rPr>
              <a:t>يتباين قانون الخصوصية من بلد لآخر </a:t>
            </a:r>
            <a:r>
              <a:rPr lang="ar-EG" sz="2200" i="0">
                <a:solidFill>
                  <a:srgbClr val="343541"/>
                </a:solidFill>
                <a:latin typeface="Arial"/>
                <a:ea typeface="Arial"/>
                <a:cs typeface="Arial"/>
                <a:sym typeface="Arial"/>
              </a:rPr>
              <a:t>وقد يتضمن مفاهيم مثل الإشعار، والموافقة، وحق الوصول، والتصحيح، والحذف، والتعويض عن الضرر في حالة انتهاك الخصوصية.</a:t>
            </a:r>
            <a:endParaRPr/>
          </a:p>
        </p:txBody>
      </p:sp>
      <p:pic>
        <p:nvPicPr>
          <p:cNvPr id="442" name="Google Shape;442;p29"/>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443" name="Google Shape;443;p29"/>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444" name="Google Shape;444;p29"/>
          <p:cNvPicPr preferRelativeResize="0"/>
          <p:nvPr/>
        </p:nvPicPr>
        <p:blipFill rotWithShape="1">
          <a:blip r:embed="rId5">
            <a:alphaModFix/>
          </a:blip>
          <a:srcRect/>
          <a:stretch/>
        </p:blipFill>
        <p:spPr>
          <a:xfrm>
            <a:off x="576590" y="23118"/>
            <a:ext cx="2649477" cy="1166001"/>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3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450" name="Google Shape;450;p30"/>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51" name="Google Shape;451;p30"/>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452" name="Google Shape;452;p30"/>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53" name="Google Shape;453;p30"/>
          <p:cNvSpPr txBox="1"/>
          <p:nvPr/>
        </p:nvSpPr>
        <p:spPr>
          <a:xfrm>
            <a:off x="1678970" y="1097322"/>
            <a:ext cx="8715900" cy="5147523"/>
          </a:xfrm>
          <a:prstGeom prst="rect">
            <a:avLst/>
          </a:prstGeom>
          <a:noFill/>
          <a:ln>
            <a:noFill/>
          </a:ln>
        </p:spPr>
        <p:txBody>
          <a:bodyPr spcFirstLastPara="1" wrap="square" lIns="91425" tIns="45700" rIns="91425" bIns="45700" anchor="t" anchorCtr="0">
            <a:spAutoFit/>
          </a:bodyPr>
          <a:lstStyle/>
          <a:p>
            <a:pPr marL="0" lvl="0" indent="0" algn="just" rtl="1">
              <a:lnSpc>
                <a:spcPct val="150000"/>
              </a:lnSpc>
              <a:spcBef>
                <a:spcPts val="0"/>
              </a:spcBef>
              <a:spcAft>
                <a:spcPts val="0"/>
              </a:spcAft>
              <a:buClr>
                <a:schemeClr val="dk1"/>
              </a:buClr>
              <a:buFont typeface="Arial"/>
              <a:buNone/>
            </a:pPr>
            <a:r>
              <a:rPr lang="ar-EG" sz="2100" b="1" dirty="0">
                <a:solidFill>
                  <a:schemeClr val="dk1"/>
                </a:solidFill>
                <a:latin typeface="Tajawal ExtraBold"/>
                <a:ea typeface="Tajawal ExtraBold"/>
                <a:cs typeface="Tajawal ExtraBold"/>
                <a:sym typeface="Tajawal ExtraBold"/>
              </a:rPr>
              <a:t>1- قانون حماية البيانات والخصوصية  </a:t>
            </a:r>
            <a:r>
              <a:rPr lang="ar-EG" sz="2100" b="1" dirty="0" err="1">
                <a:solidFill>
                  <a:srgbClr val="343541"/>
                </a:solidFill>
              </a:rPr>
              <a:t>Data</a:t>
            </a:r>
            <a:r>
              <a:rPr lang="ar-EG" sz="2100" b="1" dirty="0">
                <a:solidFill>
                  <a:srgbClr val="343541"/>
                </a:solidFill>
              </a:rPr>
              <a:t> </a:t>
            </a:r>
            <a:r>
              <a:rPr lang="ar-EG" sz="2100" b="1" dirty="0" err="1">
                <a:solidFill>
                  <a:srgbClr val="343541"/>
                </a:solidFill>
              </a:rPr>
              <a:t>protection</a:t>
            </a:r>
            <a:r>
              <a:rPr lang="ar-EG" sz="2100" b="1" dirty="0">
                <a:solidFill>
                  <a:srgbClr val="343541"/>
                </a:solidFill>
              </a:rPr>
              <a:t> </a:t>
            </a:r>
            <a:r>
              <a:rPr lang="ar-EG" sz="2100" b="1" dirty="0" err="1">
                <a:solidFill>
                  <a:srgbClr val="343541"/>
                </a:solidFill>
              </a:rPr>
              <a:t>and</a:t>
            </a:r>
            <a:r>
              <a:rPr lang="ar-EG" sz="2100" b="1" dirty="0">
                <a:solidFill>
                  <a:srgbClr val="343541"/>
                </a:solidFill>
              </a:rPr>
              <a:t> </a:t>
            </a:r>
            <a:r>
              <a:rPr lang="ar-EG" sz="2100" b="1" dirty="0" err="1">
                <a:solidFill>
                  <a:srgbClr val="343541"/>
                </a:solidFill>
              </a:rPr>
              <a:t>privacy</a:t>
            </a:r>
            <a:r>
              <a:rPr lang="ar-EG" sz="2100" b="1" dirty="0">
                <a:solidFill>
                  <a:srgbClr val="343541"/>
                </a:solidFill>
              </a:rPr>
              <a:t> </a:t>
            </a:r>
            <a:r>
              <a:rPr lang="ar-EG" sz="2100" b="1" dirty="0" err="1">
                <a:solidFill>
                  <a:srgbClr val="343541"/>
                </a:solidFill>
              </a:rPr>
              <a:t>law</a:t>
            </a:r>
            <a:endParaRPr sz="2100" dirty="0">
              <a:solidFill>
                <a:schemeClr val="dk1"/>
              </a:solidFill>
            </a:endParaRPr>
          </a:p>
          <a:p>
            <a:pPr marL="0" marR="0" lvl="0" indent="0" algn="just" rtl="1">
              <a:lnSpc>
                <a:spcPct val="150000"/>
              </a:lnSpc>
              <a:spcBef>
                <a:spcPts val="0"/>
              </a:spcBef>
              <a:spcAft>
                <a:spcPts val="0"/>
              </a:spcAft>
              <a:buNone/>
            </a:pPr>
            <a:r>
              <a:rPr lang="ar-EG" sz="2200" b="1" i="0" u="sng" dirty="0">
                <a:solidFill>
                  <a:srgbClr val="343541"/>
                </a:solidFill>
                <a:latin typeface="Arial"/>
                <a:ea typeface="Arial"/>
                <a:cs typeface="Arial"/>
                <a:sym typeface="Arial"/>
              </a:rPr>
              <a:t>سرقة الهوية </a:t>
            </a:r>
            <a:r>
              <a:rPr lang="ar-EG" sz="2200" b="1" i="0" u="sng" dirty="0" err="1">
                <a:solidFill>
                  <a:srgbClr val="374151"/>
                </a:solidFill>
                <a:latin typeface="Arial"/>
                <a:ea typeface="Arial"/>
                <a:cs typeface="Arial"/>
                <a:sym typeface="Arial"/>
              </a:rPr>
              <a:t>Identity</a:t>
            </a:r>
            <a:r>
              <a:rPr lang="ar-EG" sz="2200" b="1" i="0" u="sng" dirty="0">
                <a:solidFill>
                  <a:srgbClr val="374151"/>
                </a:solidFill>
                <a:latin typeface="Arial"/>
                <a:ea typeface="Arial"/>
                <a:cs typeface="Arial"/>
                <a:sym typeface="Arial"/>
              </a:rPr>
              <a:t> </a:t>
            </a:r>
            <a:r>
              <a:rPr lang="ar-EG" sz="2200" b="1" i="0" u="sng" dirty="0" err="1">
                <a:solidFill>
                  <a:srgbClr val="374151"/>
                </a:solidFill>
                <a:latin typeface="Arial"/>
                <a:ea typeface="Arial"/>
                <a:cs typeface="Arial"/>
                <a:sym typeface="Arial"/>
              </a:rPr>
              <a:t>theft</a:t>
            </a:r>
            <a:endParaRPr sz="2200" b="1" i="0" u="sng" dirty="0">
              <a:solidFill>
                <a:srgbClr val="343541"/>
              </a:solidFill>
              <a:latin typeface="Arial"/>
              <a:ea typeface="Arial"/>
              <a:cs typeface="Arial"/>
              <a:sym typeface="Arial"/>
            </a:endParaRPr>
          </a:p>
          <a:p>
            <a:pPr marL="0" marR="0" lvl="0" indent="0" algn="just" rtl="1">
              <a:lnSpc>
                <a:spcPct val="150000"/>
              </a:lnSpc>
              <a:spcBef>
                <a:spcPts val="0"/>
              </a:spcBef>
              <a:spcAft>
                <a:spcPts val="0"/>
              </a:spcAft>
              <a:buNone/>
            </a:pPr>
            <a:r>
              <a:rPr lang="ar-EG" sz="2200" b="0" i="0" dirty="0">
                <a:solidFill>
                  <a:srgbClr val="374151"/>
                </a:solidFill>
                <a:latin typeface="Arial"/>
                <a:ea typeface="Arial"/>
                <a:cs typeface="Arial"/>
                <a:sym typeface="Arial"/>
              </a:rPr>
              <a:t>تشير إلى استيلاء شخص آخر على معلومات شخصية لفرد معين دون علمه أو موافقته، واستخدام تلك المعلومات بطريقة غير قانونية أو غير أخلاقية.</a:t>
            </a:r>
            <a:endParaRPr dirty="0"/>
          </a:p>
          <a:p>
            <a:pPr marL="0" marR="0" lvl="0" indent="0" algn="just" rtl="1">
              <a:lnSpc>
                <a:spcPct val="150000"/>
              </a:lnSpc>
              <a:spcBef>
                <a:spcPts val="0"/>
              </a:spcBef>
              <a:spcAft>
                <a:spcPts val="0"/>
              </a:spcAft>
              <a:buNone/>
            </a:pPr>
            <a:r>
              <a:rPr lang="ar-EG" sz="2200" dirty="0">
                <a:solidFill>
                  <a:srgbClr val="374151"/>
                </a:solidFill>
                <a:latin typeface="Arial"/>
                <a:ea typeface="Arial"/>
                <a:cs typeface="Arial"/>
                <a:sym typeface="Arial"/>
              </a:rPr>
              <a:t>وفي سياق التسويق الرقمي، قد تشمل سرقة الهوية نوعين:</a:t>
            </a:r>
            <a:endParaRPr dirty="0"/>
          </a:p>
          <a:p>
            <a:pPr marL="342900" marR="0" lvl="0" indent="-342900" algn="just" rtl="1">
              <a:lnSpc>
                <a:spcPct val="150000"/>
              </a:lnSpc>
              <a:spcBef>
                <a:spcPts val="0"/>
              </a:spcBef>
              <a:spcAft>
                <a:spcPts val="0"/>
              </a:spcAft>
              <a:buClr>
                <a:srgbClr val="374151"/>
              </a:buClr>
              <a:buSzPts val="2200"/>
              <a:buFont typeface="Arial"/>
              <a:buChar char="-"/>
            </a:pPr>
            <a:r>
              <a:rPr lang="ar-EG" sz="2200" b="0" i="0" dirty="0">
                <a:solidFill>
                  <a:srgbClr val="374151"/>
                </a:solidFill>
                <a:latin typeface="Arial"/>
                <a:ea typeface="Arial"/>
                <a:cs typeface="Arial"/>
                <a:sym typeface="Arial"/>
              </a:rPr>
              <a:t>سرقة هوية العميل.</a:t>
            </a:r>
            <a:endParaRPr dirty="0"/>
          </a:p>
          <a:p>
            <a:pPr marL="342900" marR="0" lvl="0" indent="-342900" algn="just" rtl="1">
              <a:lnSpc>
                <a:spcPct val="150000"/>
              </a:lnSpc>
              <a:spcBef>
                <a:spcPts val="0"/>
              </a:spcBef>
              <a:spcAft>
                <a:spcPts val="0"/>
              </a:spcAft>
              <a:buClr>
                <a:srgbClr val="374151"/>
              </a:buClr>
              <a:buSzPts val="2200"/>
              <a:buFont typeface="Arial"/>
              <a:buChar char="-"/>
            </a:pPr>
            <a:r>
              <a:rPr lang="ar-EG" sz="2200" dirty="0">
                <a:solidFill>
                  <a:srgbClr val="374151"/>
                </a:solidFill>
                <a:latin typeface="Arial"/>
                <a:ea typeface="Arial"/>
                <a:cs typeface="Arial"/>
                <a:sym typeface="Arial"/>
              </a:rPr>
              <a:t>سرقة هوية الشركة. </a:t>
            </a:r>
            <a:endParaRPr dirty="0"/>
          </a:p>
          <a:p>
            <a:pPr marL="0" marR="0" lvl="0" indent="0" algn="just" rtl="1">
              <a:lnSpc>
                <a:spcPct val="150000"/>
              </a:lnSpc>
              <a:spcBef>
                <a:spcPts val="0"/>
              </a:spcBef>
              <a:spcAft>
                <a:spcPts val="0"/>
              </a:spcAft>
              <a:buNone/>
            </a:pPr>
            <a:r>
              <a:rPr lang="ar-EG" sz="2200" b="0" i="0" dirty="0">
                <a:solidFill>
                  <a:srgbClr val="374151"/>
                </a:solidFill>
                <a:latin typeface="Arial"/>
                <a:ea typeface="Arial"/>
                <a:cs typeface="Arial"/>
                <a:sym typeface="Arial"/>
              </a:rPr>
              <a:t>تعد سرقة الهوية في التسويق الرقمي من أكبر التحديات التي تواجهها الشركات والمستخدمين على الإنترنت، ولذلك تهتم العديد من القوانين والتشريعات بحماية البيانات الشخصية ومكافحة سرقة الهوية.</a:t>
            </a:r>
            <a:endParaRPr dirty="0"/>
          </a:p>
        </p:txBody>
      </p:sp>
      <p:pic>
        <p:nvPicPr>
          <p:cNvPr id="454" name="Google Shape;454;p30"/>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455" name="Google Shape;455;p30"/>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456" name="Google Shape;456;p30"/>
          <p:cNvPicPr preferRelativeResize="0"/>
          <p:nvPr/>
        </p:nvPicPr>
        <p:blipFill rotWithShape="1">
          <a:blip r:embed="rId5">
            <a:alphaModFix/>
          </a:blip>
          <a:srcRect/>
          <a:stretch/>
        </p:blipFill>
        <p:spPr>
          <a:xfrm>
            <a:off x="576590" y="23118"/>
            <a:ext cx="2649477" cy="1166001"/>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3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462" name="Google Shape;462;p31"/>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63" name="Google Shape;463;p31"/>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464" name="Google Shape;464;p31"/>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65" name="Google Shape;465;p31"/>
          <p:cNvSpPr txBox="1"/>
          <p:nvPr/>
        </p:nvSpPr>
        <p:spPr>
          <a:xfrm>
            <a:off x="1678970" y="1099607"/>
            <a:ext cx="8715900" cy="3455700"/>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EG" sz="2100" b="1">
                <a:solidFill>
                  <a:schemeClr val="dk1"/>
                </a:solidFill>
                <a:latin typeface="Tajawal ExtraBold"/>
                <a:ea typeface="Tajawal ExtraBold"/>
                <a:cs typeface="Tajawal ExtraBold"/>
                <a:sym typeface="Tajawal ExtraBold"/>
              </a:rPr>
              <a:t>1- قانون حماية البيانات والخصوصية  </a:t>
            </a:r>
            <a:r>
              <a:rPr lang="ar-EG" sz="2100" b="1" i="0">
                <a:solidFill>
                  <a:srgbClr val="343541"/>
                </a:solidFill>
                <a:latin typeface="Arial"/>
                <a:ea typeface="Arial"/>
                <a:cs typeface="Arial"/>
                <a:sym typeface="Arial"/>
              </a:rPr>
              <a:t>Data protection and privacy law</a:t>
            </a:r>
            <a:endParaRPr sz="2100"/>
          </a:p>
          <a:p>
            <a:pPr marL="342900" marR="0" lvl="0" indent="-342900" algn="just" rtl="1">
              <a:lnSpc>
                <a:spcPct val="150000"/>
              </a:lnSpc>
              <a:spcBef>
                <a:spcPts val="0"/>
              </a:spcBef>
              <a:spcAft>
                <a:spcPts val="0"/>
              </a:spcAft>
              <a:buClr>
                <a:srgbClr val="343541"/>
              </a:buClr>
              <a:buSzPts val="2200"/>
              <a:buFont typeface="Arial"/>
              <a:buChar char="•"/>
            </a:pPr>
            <a:r>
              <a:rPr lang="ar-EG" sz="2200" i="0">
                <a:solidFill>
                  <a:srgbClr val="343541"/>
                </a:solidFill>
                <a:latin typeface="Arial"/>
                <a:ea typeface="Arial"/>
                <a:cs typeface="Arial"/>
                <a:sym typeface="Arial"/>
              </a:rPr>
              <a:t>لكن يمكن للمسوقين الرقميين فهم احتياجات عملائهم بشكل أفضل باستخدام هذا النوع من المعلومات القيمة جدًا.</a:t>
            </a:r>
            <a:endParaRPr/>
          </a:p>
          <a:p>
            <a:pPr marL="342900" marR="0" lvl="0" indent="-342900" algn="just" rtl="1">
              <a:lnSpc>
                <a:spcPct val="150000"/>
              </a:lnSpc>
              <a:spcBef>
                <a:spcPts val="0"/>
              </a:spcBef>
              <a:spcAft>
                <a:spcPts val="0"/>
              </a:spcAft>
              <a:buClr>
                <a:srgbClr val="343541"/>
              </a:buClr>
              <a:buSzPts val="2200"/>
              <a:buFont typeface="Arial"/>
              <a:buChar char="•"/>
            </a:pPr>
            <a:r>
              <a:rPr lang="ar-EG" sz="2200" i="0">
                <a:solidFill>
                  <a:srgbClr val="343541"/>
                </a:solidFill>
                <a:latin typeface="Arial"/>
                <a:ea typeface="Arial"/>
                <a:cs typeface="Arial"/>
                <a:sym typeface="Arial"/>
              </a:rPr>
              <a:t>من خلال جمع المعلومات الشخصية، يصبح من الممكن تطوير اتصالات مستهدفة بشكل كبير وتطوير منتجات تتوافق أكثر مع احتياجات المستخدمين.</a:t>
            </a:r>
            <a:endParaRPr/>
          </a:p>
          <a:p>
            <a:pPr marL="0" marR="0" lvl="0" indent="0" algn="just" rtl="1">
              <a:lnSpc>
                <a:spcPct val="150000"/>
              </a:lnSpc>
              <a:spcBef>
                <a:spcPts val="0"/>
              </a:spcBef>
              <a:spcAft>
                <a:spcPts val="0"/>
              </a:spcAft>
              <a:buNone/>
            </a:pPr>
            <a:r>
              <a:rPr lang="ar-EG" sz="2200" i="0" u="sng">
                <a:solidFill>
                  <a:srgbClr val="343541"/>
                </a:solidFill>
                <a:latin typeface="Arial"/>
                <a:ea typeface="Arial"/>
                <a:cs typeface="Arial"/>
                <a:sym typeface="Arial"/>
              </a:rPr>
              <a:t>المبدأ الأساسي هو ضمان أن أنشطة التسويق تتوافق مع أحدث قوانين حماية البيانات والخصوصية.</a:t>
            </a:r>
            <a:endParaRPr/>
          </a:p>
        </p:txBody>
      </p:sp>
      <p:pic>
        <p:nvPicPr>
          <p:cNvPr id="466" name="Google Shape;466;p3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467" name="Google Shape;467;p31"/>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468" name="Google Shape;468;p31"/>
          <p:cNvPicPr preferRelativeResize="0"/>
          <p:nvPr/>
        </p:nvPicPr>
        <p:blipFill rotWithShape="1">
          <a:blip r:embed="rId5">
            <a:alphaModFix/>
          </a:blip>
          <a:srcRect/>
          <a:stretch/>
        </p:blipFill>
        <p:spPr>
          <a:xfrm>
            <a:off x="576590" y="23118"/>
            <a:ext cx="2649477" cy="1166001"/>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p3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474" name="Google Shape;474;p32"/>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endParaRPr sz="1800">
              <a:solidFill>
                <a:schemeClr val="lt1"/>
              </a:solidFill>
              <a:latin typeface="Calibri"/>
              <a:ea typeface="Calibri"/>
              <a:cs typeface="Calibri"/>
              <a:sym typeface="Calibri"/>
            </a:endParaRPr>
          </a:p>
        </p:txBody>
      </p:sp>
      <p:sp>
        <p:nvSpPr>
          <p:cNvPr id="475" name="Google Shape;475;p32"/>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476" name="Google Shape;476;p32"/>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77" name="Google Shape;477;p32"/>
          <p:cNvSpPr txBox="1"/>
          <p:nvPr/>
        </p:nvSpPr>
        <p:spPr>
          <a:xfrm>
            <a:off x="1678970" y="1099607"/>
            <a:ext cx="8715900" cy="946500"/>
          </a:xfrm>
          <a:prstGeom prst="rect">
            <a:avLst/>
          </a:prstGeom>
          <a:noFill/>
          <a:ln>
            <a:noFill/>
          </a:ln>
        </p:spPr>
        <p:txBody>
          <a:bodyPr spcFirstLastPara="1" wrap="square" lIns="91425" tIns="45700" rIns="91425" bIns="45700" anchor="t" anchorCtr="0">
            <a:spAutoFit/>
          </a:bodyPr>
          <a:lstStyle/>
          <a:p>
            <a:pPr marL="0" lvl="0" indent="0" algn="just" rtl="1">
              <a:lnSpc>
                <a:spcPct val="150000"/>
              </a:lnSpc>
              <a:spcBef>
                <a:spcPts val="0"/>
              </a:spcBef>
              <a:spcAft>
                <a:spcPts val="0"/>
              </a:spcAft>
              <a:buClr>
                <a:schemeClr val="dk1"/>
              </a:buClr>
              <a:buFont typeface="Arial"/>
              <a:buNone/>
            </a:pPr>
            <a:r>
              <a:rPr lang="ar-EG" sz="2100" b="1">
                <a:solidFill>
                  <a:schemeClr val="dk1"/>
                </a:solidFill>
                <a:latin typeface="Tajawal ExtraBold"/>
                <a:ea typeface="Tajawal ExtraBold"/>
                <a:cs typeface="Tajawal ExtraBold"/>
                <a:sym typeface="Tajawal ExtraBold"/>
              </a:rPr>
              <a:t>1- قانون حماية البيانات والخصوصية  </a:t>
            </a:r>
            <a:r>
              <a:rPr lang="ar-EG" sz="2100" b="1">
                <a:solidFill>
                  <a:srgbClr val="343541"/>
                </a:solidFill>
              </a:rPr>
              <a:t>Data protection and privacy law</a:t>
            </a:r>
            <a:endParaRPr sz="2100">
              <a:solidFill>
                <a:schemeClr val="dk1"/>
              </a:solidFill>
            </a:endParaRPr>
          </a:p>
          <a:p>
            <a:pPr marL="0" marR="0" lvl="0" indent="0" algn="just" rtl="1">
              <a:lnSpc>
                <a:spcPct val="150000"/>
              </a:lnSpc>
              <a:spcBef>
                <a:spcPts val="0"/>
              </a:spcBef>
              <a:spcAft>
                <a:spcPts val="0"/>
              </a:spcAft>
              <a:buNone/>
            </a:pPr>
            <a:endParaRPr sz="2400" b="1">
              <a:solidFill>
                <a:schemeClr val="dk1"/>
              </a:solidFill>
              <a:latin typeface="Tajawal ExtraBold"/>
              <a:ea typeface="Tajawal ExtraBold"/>
              <a:cs typeface="Tajawal ExtraBold"/>
              <a:sym typeface="Tajawal ExtraBold"/>
            </a:endParaRPr>
          </a:p>
        </p:txBody>
      </p:sp>
      <p:pic>
        <p:nvPicPr>
          <p:cNvPr id="478" name="Google Shape;478;p32"/>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479" name="Google Shape;479;p32"/>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480" name="Google Shape;480;p32"/>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481" name="Google Shape;481;p32"/>
          <p:cNvSpPr/>
          <p:nvPr/>
        </p:nvSpPr>
        <p:spPr>
          <a:xfrm>
            <a:off x="1634440" y="1741622"/>
            <a:ext cx="8804953" cy="2728377"/>
          </a:xfrm>
          <a:prstGeom prst="rect">
            <a:avLst/>
          </a:prstGeom>
          <a:noFill/>
          <a:ln>
            <a:noFill/>
          </a:ln>
        </p:spPr>
        <p:txBody>
          <a:bodyPr spcFirstLastPara="1" wrap="square" lIns="0" tIns="198375" rIns="0" bIns="0" anchor="ctr" anchorCtr="0">
            <a:spAutoFit/>
          </a:bodyPr>
          <a:lstStyle/>
          <a:p>
            <a:pPr marL="0" marR="0" lvl="0" indent="0" algn="just" rtl="1">
              <a:lnSpc>
                <a:spcPct val="150000"/>
              </a:lnSpc>
              <a:spcBef>
                <a:spcPts val="0"/>
              </a:spcBef>
              <a:spcAft>
                <a:spcPts val="0"/>
              </a:spcAft>
              <a:buClr>
                <a:schemeClr val="dk1"/>
              </a:buClr>
              <a:buSzPts val="2200"/>
              <a:buFont typeface="Calibri"/>
              <a:buNone/>
            </a:pPr>
            <a:r>
              <a:rPr lang="ar-EG" sz="2200" b="0" i="0" u="sng" strike="noStrike" cap="none">
                <a:solidFill>
                  <a:schemeClr val="dk1"/>
                </a:solidFill>
                <a:latin typeface="Calibri"/>
                <a:ea typeface="Calibri"/>
                <a:cs typeface="Calibri"/>
                <a:sym typeface="Calibri"/>
              </a:rPr>
              <a:t>يتم تنفيذ تشريعات حماية البيانات لحماية الفرد وخصوصيته ولمنع سوء استخدام بياناته الشخصية.</a:t>
            </a:r>
            <a:endParaRPr/>
          </a:p>
          <a:p>
            <a:pPr marL="0" marR="0" lvl="0" indent="0" algn="just" rtl="1">
              <a:lnSpc>
                <a:spcPct val="150000"/>
              </a:lnSpc>
              <a:spcBef>
                <a:spcPts val="0"/>
              </a:spcBef>
              <a:spcAft>
                <a:spcPts val="0"/>
              </a:spcAft>
              <a:buClr>
                <a:schemeClr val="dk1"/>
              </a:buClr>
              <a:buSzPts val="2200"/>
              <a:buFont typeface="Calibri"/>
              <a:buNone/>
            </a:pPr>
            <a:r>
              <a:rPr lang="ar-EG" sz="2200" b="1" i="0" u="sng" strike="noStrike" cap="none">
                <a:solidFill>
                  <a:schemeClr val="dk1"/>
                </a:solidFill>
                <a:latin typeface="Calibri"/>
                <a:ea typeface="Calibri"/>
                <a:cs typeface="Calibri"/>
                <a:sym typeface="Calibri"/>
              </a:rPr>
              <a:t>البيانات الشخصية Personal data</a:t>
            </a:r>
            <a:r>
              <a:rPr lang="ar-EG" sz="2200" b="0" i="0" u="none" strike="noStrike" cap="none">
                <a:solidFill>
                  <a:schemeClr val="dk1"/>
                </a:solidFill>
                <a:latin typeface="Calibri"/>
                <a:ea typeface="Calibri"/>
                <a:cs typeface="Calibri"/>
                <a:sym typeface="Calibri"/>
              </a:rPr>
              <a:t>: أي معلومات عن فرد ما يتم تخزينها من قبل الشركات فيما يتعلق بعملائها أو موظفيها.</a:t>
            </a:r>
            <a:endParaRPr/>
          </a:p>
          <a:p>
            <a:pPr marL="0" marR="0" lvl="0" indent="0" algn="just" rtl="1">
              <a:lnSpc>
                <a:spcPct val="150000"/>
              </a:lnSpc>
              <a:spcBef>
                <a:spcPts val="0"/>
              </a:spcBef>
              <a:spcAft>
                <a:spcPts val="0"/>
              </a:spcAft>
              <a:buClr>
                <a:schemeClr val="dk1"/>
              </a:buClr>
              <a:buSzPts val="2200"/>
              <a:buFont typeface="Calibri"/>
              <a:buNone/>
            </a:pPr>
            <a:r>
              <a:rPr lang="ar-EG" sz="2200" b="0" i="0" u="none" strike="noStrike" cap="none">
                <a:solidFill>
                  <a:schemeClr val="dk1"/>
                </a:solidFill>
                <a:latin typeface="Calibri"/>
                <a:ea typeface="Calibri"/>
                <a:cs typeface="Calibri"/>
                <a:sym typeface="Calibri"/>
              </a:rPr>
              <a:t>يجب على أي شركة تحتفظ ببيانات شخصية عن عملائها أو موظفيها على الكمبيوترات أو في الملفات أن تسجل في سجل حماية البيانات. وتعرف هذه العملية بالإبلاغ (</a:t>
            </a:r>
            <a:r>
              <a:rPr lang="ar-EG" sz="2400" b="0" i="0">
                <a:solidFill>
                  <a:srgbClr val="343541"/>
                </a:solidFill>
                <a:latin typeface="Arial"/>
                <a:ea typeface="Arial"/>
                <a:cs typeface="Arial"/>
                <a:sym typeface="Arial"/>
              </a:rPr>
              <a:t>notification</a:t>
            </a:r>
            <a:r>
              <a:rPr lang="ar-EG" sz="2200" b="0" i="0" u="none" strike="noStrike" cap="none">
                <a:solidFill>
                  <a:schemeClr val="dk1"/>
                </a:solidFill>
                <a:latin typeface="Calibri"/>
                <a:ea typeface="Calibri"/>
                <a:cs typeface="Calibri"/>
                <a:sym typeface="Calibri"/>
              </a:rPr>
              <a:t>).</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86" name="Google Shape;486;p3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487" name="Google Shape;487;p33"/>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8" name="Google Shape;488;p33"/>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489" name="Google Shape;489;p33"/>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90" name="Google Shape;490;p33"/>
          <p:cNvSpPr txBox="1"/>
          <p:nvPr/>
        </p:nvSpPr>
        <p:spPr>
          <a:xfrm>
            <a:off x="1678970" y="1099607"/>
            <a:ext cx="8715900" cy="1962600"/>
          </a:xfrm>
          <a:prstGeom prst="rect">
            <a:avLst/>
          </a:prstGeom>
          <a:noFill/>
          <a:ln>
            <a:noFill/>
          </a:ln>
        </p:spPr>
        <p:txBody>
          <a:bodyPr spcFirstLastPara="1" wrap="square" lIns="91425" tIns="45700" rIns="91425" bIns="45700" anchor="t" anchorCtr="0">
            <a:spAutoFit/>
          </a:bodyPr>
          <a:lstStyle/>
          <a:p>
            <a:pPr marL="0" lvl="0" indent="0" algn="just" rtl="1">
              <a:lnSpc>
                <a:spcPct val="150000"/>
              </a:lnSpc>
              <a:spcBef>
                <a:spcPts val="0"/>
              </a:spcBef>
              <a:spcAft>
                <a:spcPts val="0"/>
              </a:spcAft>
              <a:buClr>
                <a:schemeClr val="dk1"/>
              </a:buClr>
              <a:buFont typeface="Arial"/>
              <a:buNone/>
            </a:pPr>
            <a:r>
              <a:rPr lang="ar-EG" sz="2100" b="1">
                <a:solidFill>
                  <a:schemeClr val="dk1"/>
                </a:solidFill>
                <a:latin typeface="Tajawal ExtraBold"/>
                <a:ea typeface="Tajawal ExtraBold"/>
                <a:cs typeface="Tajawal ExtraBold"/>
                <a:sym typeface="Tajawal ExtraBold"/>
              </a:rPr>
              <a:t>1- قانون حماية البيانات والخصوصية  </a:t>
            </a:r>
            <a:r>
              <a:rPr lang="ar-EG" sz="2100" b="1">
                <a:solidFill>
                  <a:srgbClr val="343541"/>
                </a:solidFill>
              </a:rPr>
              <a:t>Data protection and privacy law</a:t>
            </a:r>
            <a:endParaRPr sz="2100">
              <a:solidFill>
                <a:schemeClr val="dk1"/>
              </a:solidFill>
            </a:endParaRPr>
          </a:p>
          <a:p>
            <a:pPr marL="0" marR="0" lvl="0" indent="0" algn="just" rtl="1">
              <a:lnSpc>
                <a:spcPct val="150000"/>
              </a:lnSpc>
              <a:spcBef>
                <a:spcPts val="0"/>
              </a:spcBef>
              <a:spcAft>
                <a:spcPts val="0"/>
              </a:spcAft>
              <a:buNone/>
            </a:pPr>
            <a:r>
              <a:rPr lang="ar-EG" sz="2200" b="1" i="0" u="sng">
                <a:solidFill>
                  <a:srgbClr val="343541"/>
                </a:solidFill>
                <a:latin typeface="Arial"/>
                <a:ea typeface="Arial"/>
                <a:cs typeface="Arial"/>
                <a:sym typeface="Arial"/>
              </a:rPr>
              <a:t>أنواع المعلومات الرئيسية التي يستخدمها المسوّق الرقمي وتخضع للأخلاقيات والتشريعات هي:</a:t>
            </a:r>
            <a:endParaRPr/>
          </a:p>
          <a:p>
            <a:pPr marL="0" marR="0" lvl="0" indent="0" algn="just" rtl="1">
              <a:lnSpc>
                <a:spcPct val="150000"/>
              </a:lnSpc>
              <a:spcBef>
                <a:spcPts val="0"/>
              </a:spcBef>
              <a:spcAft>
                <a:spcPts val="0"/>
              </a:spcAft>
              <a:buNone/>
            </a:pPr>
            <a:endParaRPr sz="2200" i="0">
              <a:solidFill>
                <a:srgbClr val="343541"/>
              </a:solidFill>
              <a:latin typeface="Arial"/>
              <a:ea typeface="Arial"/>
              <a:cs typeface="Arial"/>
              <a:sym typeface="Arial"/>
            </a:endParaRPr>
          </a:p>
          <a:p>
            <a:pPr marL="0" marR="0" lvl="0" indent="0" algn="just" rtl="1">
              <a:lnSpc>
                <a:spcPct val="150000"/>
              </a:lnSpc>
              <a:spcBef>
                <a:spcPts val="0"/>
              </a:spcBef>
              <a:spcAft>
                <a:spcPts val="0"/>
              </a:spcAft>
              <a:buNone/>
            </a:pPr>
            <a:endParaRPr sz="2400" b="1" i="0">
              <a:solidFill>
                <a:srgbClr val="343541"/>
              </a:solidFill>
              <a:latin typeface="Arial"/>
              <a:ea typeface="Arial"/>
              <a:cs typeface="Arial"/>
              <a:sym typeface="Arial"/>
            </a:endParaRPr>
          </a:p>
        </p:txBody>
      </p:sp>
      <p:pic>
        <p:nvPicPr>
          <p:cNvPr id="491" name="Google Shape;491;p33"/>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492" name="Google Shape;492;p33"/>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493" name="Google Shape;493;p33"/>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494" name="Google Shape;494;p33"/>
          <p:cNvSpPr/>
          <p:nvPr/>
        </p:nvSpPr>
        <p:spPr>
          <a:xfrm>
            <a:off x="1558324" y="2587303"/>
            <a:ext cx="8957186" cy="3192670"/>
          </a:xfrm>
          <a:prstGeom prst="rect">
            <a:avLst/>
          </a:prstGeom>
          <a:noFill/>
          <a:ln>
            <a:noFill/>
          </a:ln>
        </p:spPr>
        <p:txBody>
          <a:bodyPr spcFirstLastPara="1" wrap="square" lIns="0" tIns="198375" rIns="0" bIns="0" anchor="ctr" anchorCtr="0">
            <a:spAutoFit/>
          </a:bodyPr>
          <a:lstStyle/>
          <a:p>
            <a:pPr marL="0" marR="0" lvl="0" indent="-139700" algn="just" rtl="1">
              <a:lnSpc>
                <a:spcPct val="150000"/>
              </a:lnSpc>
              <a:spcBef>
                <a:spcPts val="0"/>
              </a:spcBef>
              <a:spcAft>
                <a:spcPts val="0"/>
              </a:spcAft>
              <a:buClr>
                <a:srgbClr val="343541"/>
              </a:buClr>
              <a:buSzPts val="2200"/>
              <a:buFont typeface="Arial"/>
              <a:buAutoNum type="arabicPeriod"/>
            </a:pPr>
            <a:r>
              <a:rPr lang="ar-EG" sz="2200" b="1" dirty="0">
                <a:solidFill>
                  <a:srgbClr val="343541"/>
                </a:solidFill>
                <a:latin typeface="Arial"/>
                <a:ea typeface="Arial"/>
                <a:cs typeface="Arial"/>
                <a:sym typeface="Arial"/>
              </a:rPr>
              <a:t>معلومات الاتصال </a:t>
            </a:r>
            <a:r>
              <a:rPr lang="ar-EG" sz="2200" b="1" i="0" dirty="0" err="1">
                <a:solidFill>
                  <a:srgbClr val="343541"/>
                </a:solidFill>
                <a:latin typeface="Arial"/>
                <a:ea typeface="Arial"/>
                <a:cs typeface="Arial"/>
                <a:sym typeface="Arial"/>
              </a:rPr>
              <a:t>Contact</a:t>
            </a:r>
            <a:r>
              <a:rPr lang="ar-EG" sz="2200" b="1" i="0" dirty="0">
                <a:solidFill>
                  <a:srgbClr val="343541"/>
                </a:solidFill>
                <a:latin typeface="Arial"/>
                <a:ea typeface="Arial"/>
                <a:cs typeface="Arial"/>
                <a:sym typeface="Arial"/>
              </a:rPr>
              <a:t> </a:t>
            </a:r>
            <a:r>
              <a:rPr lang="ar-EG" sz="2200" b="1" i="0" dirty="0" err="1">
                <a:solidFill>
                  <a:srgbClr val="343541"/>
                </a:solidFill>
                <a:latin typeface="Arial"/>
                <a:ea typeface="Arial"/>
                <a:cs typeface="Arial"/>
                <a:sym typeface="Arial"/>
              </a:rPr>
              <a:t>information</a:t>
            </a:r>
            <a:r>
              <a:rPr lang="ar-EG" sz="2200" b="1" dirty="0">
                <a:solidFill>
                  <a:srgbClr val="343541"/>
                </a:solidFill>
                <a:latin typeface="Arial"/>
                <a:ea typeface="Arial"/>
                <a:cs typeface="Arial"/>
                <a:sym typeface="Arial"/>
              </a:rPr>
              <a:t>: </a:t>
            </a:r>
            <a:r>
              <a:rPr lang="ar-EG" sz="2200" dirty="0">
                <a:solidFill>
                  <a:srgbClr val="343541"/>
                </a:solidFill>
                <a:latin typeface="Arial"/>
                <a:ea typeface="Arial"/>
                <a:cs typeface="Arial"/>
                <a:sym typeface="Arial"/>
              </a:rPr>
              <a:t>وتشمل الاسم والعنوان البريدي وعنوان البريد الإلكتروني، وفي حالة الشركات التجارية معلومات موقع الويب.</a:t>
            </a:r>
            <a:endParaRPr dirty="0"/>
          </a:p>
          <a:p>
            <a:pPr marL="0" marR="0" lvl="0" indent="-139700" algn="just" rtl="1">
              <a:lnSpc>
                <a:spcPct val="150000"/>
              </a:lnSpc>
              <a:spcBef>
                <a:spcPts val="0"/>
              </a:spcBef>
              <a:spcAft>
                <a:spcPts val="0"/>
              </a:spcAft>
              <a:buClr>
                <a:srgbClr val="343541"/>
              </a:buClr>
              <a:buSzPts val="2200"/>
              <a:buFont typeface="Arial"/>
              <a:buAutoNum type="arabicPeriod"/>
            </a:pPr>
            <a:r>
              <a:rPr lang="ar-EG" sz="2200" b="1" dirty="0">
                <a:solidFill>
                  <a:srgbClr val="343541"/>
                </a:solidFill>
                <a:latin typeface="Arial"/>
                <a:ea typeface="Arial"/>
                <a:cs typeface="Arial"/>
                <a:sym typeface="Arial"/>
              </a:rPr>
              <a:t>معلومات الملف الشخصي </a:t>
            </a:r>
            <a:r>
              <a:rPr lang="ar-EG" sz="2200" b="1" dirty="0" err="1">
                <a:solidFill>
                  <a:srgbClr val="343541"/>
                </a:solidFill>
                <a:latin typeface="Arial"/>
                <a:ea typeface="Arial"/>
                <a:cs typeface="Arial"/>
                <a:sym typeface="Arial"/>
              </a:rPr>
              <a:t>Profile</a:t>
            </a:r>
            <a:r>
              <a:rPr lang="ar-EG" sz="2200" b="1" dirty="0">
                <a:solidFill>
                  <a:srgbClr val="343541"/>
                </a:solidFill>
                <a:latin typeface="Arial"/>
                <a:ea typeface="Arial"/>
                <a:cs typeface="Arial"/>
                <a:sym typeface="Arial"/>
              </a:rPr>
              <a:t> </a:t>
            </a:r>
            <a:r>
              <a:rPr lang="ar-EG" sz="2200" b="1" dirty="0" err="1">
                <a:solidFill>
                  <a:srgbClr val="343541"/>
                </a:solidFill>
                <a:latin typeface="Arial"/>
                <a:ea typeface="Arial"/>
                <a:cs typeface="Arial"/>
                <a:sym typeface="Arial"/>
              </a:rPr>
              <a:t>information</a:t>
            </a:r>
            <a:r>
              <a:rPr lang="ar-EG" sz="2200" b="1" dirty="0">
                <a:solidFill>
                  <a:srgbClr val="343541"/>
                </a:solidFill>
                <a:latin typeface="Arial"/>
                <a:ea typeface="Arial"/>
                <a:cs typeface="Arial"/>
                <a:sym typeface="Arial"/>
              </a:rPr>
              <a:t>: </a:t>
            </a:r>
            <a:r>
              <a:rPr lang="ar-EG" sz="2200" dirty="0">
                <a:solidFill>
                  <a:srgbClr val="343541"/>
                </a:solidFill>
                <a:latin typeface="Arial"/>
                <a:ea typeface="Arial"/>
                <a:cs typeface="Arial"/>
                <a:sym typeface="Arial"/>
              </a:rPr>
              <a:t>وتشمل معلومات حول خصائص العملاء التي يمكن استخدامها لتصميم شرائح العملاء، مثل العمر والجنس والمجموعة الاجتماعية بالنسبة للعملاء.</a:t>
            </a:r>
            <a:endParaRPr dirty="0"/>
          </a:p>
          <a:p>
            <a:pPr marL="0" marR="0" lvl="0" indent="-139700" algn="just" rtl="1">
              <a:lnSpc>
                <a:spcPct val="150000"/>
              </a:lnSpc>
              <a:spcBef>
                <a:spcPts val="0"/>
              </a:spcBef>
              <a:spcAft>
                <a:spcPts val="0"/>
              </a:spcAft>
              <a:buClr>
                <a:srgbClr val="343541"/>
              </a:buClr>
              <a:buSzPts val="2200"/>
              <a:buFont typeface="Arial"/>
              <a:buAutoNum type="arabicPeriod"/>
            </a:pPr>
            <a:r>
              <a:rPr lang="ar-EG" sz="2200" b="1" dirty="0">
                <a:solidFill>
                  <a:srgbClr val="343541"/>
                </a:solidFill>
                <a:latin typeface="Arial"/>
                <a:ea typeface="Arial"/>
                <a:cs typeface="Arial"/>
                <a:sym typeface="Arial"/>
              </a:rPr>
              <a:t>معلومات المنصة المستخدمة </a:t>
            </a:r>
            <a:r>
              <a:rPr lang="ar-EG" sz="2200" b="1" i="0" dirty="0" err="1">
                <a:solidFill>
                  <a:srgbClr val="343541"/>
                </a:solidFill>
                <a:latin typeface="Arial"/>
                <a:ea typeface="Arial"/>
                <a:cs typeface="Arial"/>
                <a:sym typeface="Arial"/>
              </a:rPr>
              <a:t>Platform</a:t>
            </a:r>
            <a:r>
              <a:rPr lang="ar-EG" sz="2200" b="1" i="0" dirty="0">
                <a:solidFill>
                  <a:srgbClr val="343541"/>
                </a:solidFill>
                <a:latin typeface="Arial"/>
                <a:ea typeface="Arial"/>
                <a:cs typeface="Arial"/>
                <a:sym typeface="Arial"/>
              </a:rPr>
              <a:t> </a:t>
            </a:r>
            <a:r>
              <a:rPr lang="ar-EG" sz="2200" b="1" i="0" dirty="0" err="1">
                <a:solidFill>
                  <a:srgbClr val="343541"/>
                </a:solidFill>
                <a:latin typeface="Arial"/>
                <a:ea typeface="Arial"/>
                <a:cs typeface="Arial"/>
                <a:sym typeface="Arial"/>
              </a:rPr>
              <a:t>usage</a:t>
            </a:r>
            <a:r>
              <a:rPr lang="ar-EG" sz="2200" b="1" i="0" dirty="0">
                <a:solidFill>
                  <a:srgbClr val="343541"/>
                </a:solidFill>
                <a:latin typeface="Arial"/>
                <a:ea typeface="Arial"/>
                <a:cs typeface="Arial"/>
                <a:sym typeface="Arial"/>
              </a:rPr>
              <a:t> </a:t>
            </a:r>
            <a:r>
              <a:rPr lang="ar-EG" sz="2200" b="1" i="0" dirty="0" err="1">
                <a:solidFill>
                  <a:srgbClr val="343541"/>
                </a:solidFill>
                <a:latin typeface="Arial"/>
                <a:ea typeface="Arial"/>
                <a:cs typeface="Arial"/>
                <a:sym typeface="Arial"/>
              </a:rPr>
              <a:t>information</a:t>
            </a:r>
            <a:r>
              <a:rPr lang="ar-EG" sz="2200" b="1" dirty="0">
                <a:solidFill>
                  <a:srgbClr val="343541"/>
                </a:solidFill>
                <a:latin typeface="Arial"/>
                <a:ea typeface="Arial"/>
                <a:cs typeface="Arial"/>
                <a:sym typeface="Arial"/>
              </a:rPr>
              <a:t>: </a:t>
            </a:r>
            <a:r>
              <a:rPr lang="ar-EG" sz="2200" dirty="0">
                <a:solidFill>
                  <a:srgbClr val="343541"/>
                </a:solidFill>
                <a:latin typeface="Arial"/>
                <a:ea typeface="Arial"/>
                <a:cs typeface="Arial"/>
                <a:sym typeface="Arial"/>
              </a:rPr>
              <a:t>يمكن من خلال أنظمة تحليل الويب جمع معلومات حول نوع الحاسوب والمتصفح ودقة الشاشة المستخدمة من قبل مستخدمي الموقع.</a:t>
            </a:r>
            <a:endParaRPr sz="2200" dirty="0">
              <a:solidFill>
                <a:srgbClr val="343541"/>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499" name="Google Shape;499;p3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500" name="Google Shape;500;p34"/>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01" name="Google Shape;501;p34"/>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502" name="Google Shape;502;p34"/>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03" name="Google Shape;503;p34"/>
          <p:cNvSpPr txBox="1"/>
          <p:nvPr/>
        </p:nvSpPr>
        <p:spPr>
          <a:xfrm>
            <a:off x="1678970" y="1099607"/>
            <a:ext cx="8715900" cy="1962600"/>
          </a:xfrm>
          <a:prstGeom prst="rect">
            <a:avLst/>
          </a:prstGeom>
          <a:noFill/>
          <a:ln>
            <a:noFill/>
          </a:ln>
        </p:spPr>
        <p:txBody>
          <a:bodyPr spcFirstLastPara="1" wrap="square" lIns="91425" tIns="45700" rIns="91425" bIns="45700" anchor="t" anchorCtr="0">
            <a:spAutoFit/>
          </a:bodyPr>
          <a:lstStyle/>
          <a:p>
            <a:pPr marL="0" lvl="0" indent="0" algn="just" rtl="1">
              <a:lnSpc>
                <a:spcPct val="150000"/>
              </a:lnSpc>
              <a:spcBef>
                <a:spcPts val="0"/>
              </a:spcBef>
              <a:spcAft>
                <a:spcPts val="0"/>
              </a:spcAft>
              <a:buClr>
                <a:schemeClr val="dk1"/>
              </a:buClr>
              <a:buFont typeface="Arial"/>
              <a:buNone/>
            </a:pPr>
            <a:r>
              <a:rPr lang="ar-EG" sz="2100" b="1">
                <a:solidFill>
                  <a:schemeClr val="dk1"/>
                </a:solidFill>
                <a:latin typeface="Tajawal ExtraBold"/>
                <a:ea typeface="Tajawal ExtraBold"/>
                <a:cs typeface="Tajawal ExtraBold"/>
                <a:sym typeface="Tajawal ExtraBold"/>
              </a:rPr>
              <a:t>1- قانون حماية البيانات والخصوصية  </a:t>
            </a:r>
            <a:r>
              <a:rPr lang="ar-EG" sz="2100" b="1">
                <a:solidFill>
                  <a:srgbClr val="343541"/>
                </a:solidFill>
              </a:rPr>
              <a:t>Data protection and privacy law</a:t>
            </a:r>
            <a:endParaRPr sz="2100">
              <a:solidFill>
                <a:schemeClr val="dk1"/>
              </a:solidFill>
            </a:endParaRPr>
          </a:p>
          <a:p>
            <a:pPr marL="0" marR="0" lvl="0" indent="0" algn="just" rtl="1">
              <a:lnSpc>
                <a:spcPct val="150000"/>
              </a:lnSpc>
              <a:spcBef>
                <a:spcPts val="0"/>
              </a:spcBef>
              <a:spcAft>
                <a:spcPts val="0"/>
              </a:spcAft>
              <a:buNone/>
            </a:pPr>
            <a:r>
              <a:rPr lang="ar-EG" sz="2200" b="1" i="0" u="sng">
                <a:solidFill>
                  <a:srgbClr val="343541"/>
                </a:solidFill>
                <a:latin typeface="Arial"/>
                <a:ea typeface="Arial"/>
                <a:cs typeface="Arial"/>
                <a:sym typeface="Arial"/>
              </a:rPr>
              <a:t>أنواع المعلومات الرئيسية التي يستخدمها المسوّق الرقمي وتخضع للأخلاقيات والتشريعات هي:</a:t>
            </a:r>
            <a:endParaRPr/>
          </a:p>
          <a:p>
            <a:pPr marL="0" marR="0" lvl="0" indent="0" algn="just" rtl="1">
              <a:lnSpc>
                <a:spcPct val="150000"/>
              </a:lnSpc>
              <a:spcBef>
                <a:spcPts val="0"/>
              </a:spcBef>
              <a:spcAft>
                <a:spcPts val="0"/>
              </a:spcAft>
              <a:buNone/>
            </a:pPr>
            <a:endParaRPr sz="2200" i="0">
              <a:solidFill>
                <a:srgbClr val="343541"/>
              </a:solidFill>
              <a:latin typeface="Arial"/>
              <a:ea typeface="Arial"/>
              <a:cs typeface="Arial"/>
              <a:sym typeface="Arial"/>
            </a:endParaRPr>
          </a:p>
          <a:p>
            <a:pPr marL="0" marR="0" lvl="0" indent="0" algn="just" rtl="1">
              <a:lnSpc>
                <a:spcPct val="150000"/>
              </a:lnSpc>
              <a:spcBef>
                <a:spcPts val="0"/>
              </a:spcBef>
              <a:spcAft>
                <a:spcPts val="0"/>
              </a:spcAft>
              <a:buNone/>
            </a:pPr>
            <a:endParaRPr sz="2400" b="1" i="0">
              <a:solidFill>
                <a:srgbClr val="343541"/>
              </a:solidFill>
              <a:latin typeface="Arial"/>
              <a:ea typeface="Arial"/>
              <a:cs typeface="Arial"/>
              <a:sym typeface="Arial"/>
            </a:endParaRPr>
          </a:p>
        </p:txBody>
      </p:sp>
      <p:pic>
        <p:nvPicPr>
          <p:cNvPr id="504" name="Google Shape;504;p3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505" name="Google Shape;505;p3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506" name="Google Shape;506;p3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507" name="Google Shape;507;p34"/>
          <p:cNvSpPr/>
          <p:nvPr/>
        </p:nvSpPr>
        <p:spPr>
          <a:xfrm>
            <a:off x="1634440" y="2222396"/>
            <a:ext cx="8804953" cy="4200190"/>
          </a:xfrm>
          <a:prstGeom prst="rect">
            <a:avLst/>
          </a:prstGeom>
          <a:noFill/>
          <a:ln>
            <a:noFill/>
          </a:ln>
        </p:spPr>
        <p:txBody>
          <a:bodyPr spcFirstLastPara="1" wrap="square" lIns="0" tIns="198375" rIns="0" bIns="0" anchor="ctr" anchorCtr="0">
            <a:spAutoFit/>
          </a:bodyPr>
          <a:lstStyle/>
          <a:p>
            <a:pPr marL="0" marR="0" lvl="0" indent="-139700" algn="r" rtl="1">
              <a:lnSpc>
                <a:spcPct val="150000"/>
              </a:lnSpc>
              <a:spcBef>
                <a:spcPts val="0"/>
              </a:spcBef>
              <a:spcAft>
                <a:spcPts val="0"/>
              </a:spcAft>
              <a:buClr>
                <a:srgbClr val="343541"/>
              </a:buClr>
              <a:buSzPts val="2200"/>
              <a:buFont typeface="Arial"/>
              <a:buAutoNum type="arabicPeriod" startAt="4"/>
            </a:pPr>
            <a:r>
              <a:rPr lang="ar-EG" sz="2200" b="1">
                <a:solidFill>
                  <a:srgbClr val="343541"/>
                </a:solidFill>
                <a:latin typeface="Arial"/>
                <a:ea typeface="Arial"/>
                <a:cs typeface="Arial"/>
                <a:sym typeface="Arial"/>
              </a:rPr>
              <a:t>معلومات سلوكية (على موقع واحد)</a:t>
            </a:r>
            <a:r>
              <a:rPr lang="ar-EG" sz="2200" b="1" i="0">
                <a:solidFill>
                  <a:srgbClr val="343541"/>
                </a:solidFill>
                <a:latin typeface="Arial"/>
                <a:ea typeface="Arial"/>
                <a:cs typeface="Arial"/>
                <a:sym typeface="Arial"/>
              </a:rPr>
              <a:t> Behavioural information (on a single site)</a:t>
            </a:r>
            <a:r>
              <a:rPr lang="ar-EG" sz="2200" b="1">
                <a:solidFill>
                  <a:srgbClr val="343541"/>
                </a:solidFill>
                <a:latin typeface="Arial"/>
                <a:ea typeface="Arial"/>
                <a:cs typeface="Arial"/>
                <a:sym typeface="Arial"/>
              </a:rPr>
              <a:t>: </a:t>
            </a:r>
            <a:r>
              <a:rPr lang="ar-EG" sz="2200">
                <a:solidFill>
                  <a:srgbClr val="343541"/>
                </a:solidFill>
                <a:latin typeface="Arial"/>
                <a:ea typeface="Arial"/>
                <a:cs typeface="Arial"/>
                <a:sym typeface="Arial"/>
              </a:rPr>
              <a:t>وتشمل سجل المشتريات وعملية الشراء بأكملها. قد تقوم برامج البرمجيات الخبيثة بجمع معلومات إضافية مثل كلمات المرور.</a:t>
            </a:r>
            <a:endParaRPr/>
          </a:p>
          <a:p>
            <a:pPr marL="0" marR="0" lvl="0" indent="-139700" algn="r" rtl="1">
              <a:lnSpc>
                <a:spcPct val="150000"/>
              </a:lnSpc>
              <a:spcBef>
                <a:spcPts val="0"/>
              </a:spcBef>
              <a:spcAft>
                <a:spcPts val="0"/>
              </a:spcAft>
              <a:buClr>
                <a:srgbClr val="343541"/>
              </a:buClr>
              <a:buSzPts val="2200"/>
              <a:buFont typeface="Arial"/>
              <a:buAutoNum type="arabicPeriod" startAt="4"/>
            </a:pPr>
            <a:r>
              <a:rPr lang="ar-EG" sz="2200" b="1">
                <a:solidFill>
                  <a:srgbClr val="343541"/>
                </a:solidFill>
                <a:latin typeface="Arial"/>
                <a:ea typeface="Arial"/>
                <a:cs typeface="Arial"/>
                <a:sym typeface="Arial"/>
              </a:rPr>
              <a:t>معلومات سلوكية (عبر مواقع متعددة) Behavioural information (across multiple sites): </a:t>
            </a:r>
            <a:r>
              <a:rPr lang="ar-EG" sz="2200">
                <a:solidFill>
                  <a:srgbClr val="343541"/>
                </a:solidFill>
                <a:latin typeface="Arial"/>
                <a:ea typeface="Arial"/>
                <a:cs typeface="Arial"/>
                <a:sym typeface="Arial"/>
              </a:rPr>
              <a:t>يمكن أن تظهر هذه المعلومات كيفية استخدام المستخدم لمواقع متعددة واستجابته للإعلانات عبر المواقع. يتم جمع هذه البيانات عن طريق ملفات تعريف الارتباط أو عناوين </a:t>
            </a:r>
            <a:r>
              <a:rPr lang="ar-EG" sz="2200" b="0" i="0" u="none" strike="noStrike" cap="none">
                <a:solidFill>
                  <a:schemeClr val="dk1"/>
                </a:solidFill>
                <a:latin typeface="Arial"/>
                <a:ea typeface="Arial"/>
                <a:cs typeface="Arial"/>
                <a:sym typeface="Arial"/>
              </a:rPr>
              <a:t>IP.</a:t>
            </a:r>
            <a:endParaRPr sz="22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Clr>
                <a:schemeClr val="dk1"/>
              </a:buClr>
              <a:buSzPts val="2200"/>
              <a:buFont typeface="Calibri"/>
              <a:buNone/>
            </a:pPr>
            <a:br>
              <a:rPr lang="ar-EG" sz="2200" b="0" i="0" u="none" strike="noStrike" cap="none">
                <a:solidFill>
                  <a:schemeClr val="dk1"/>
                </a:solidFill>
                <a:latin typeface="Calibri"/>
                <a:ea typeface="Calibri"/>
                <a:cs typeface="Calibri"/>
                <a:sym typeface="Calibri"/>
              </a:rPr>
            </a:br>
            <a:endParaRPr sz="2200" b="0" i="0" u="none" strike="noStrike" cap="none">
              <a:solidFill>
                <a:schemeClr val="dk1"/>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11"/>
        <p:cNvGrpSpPr/>
        <p:nvPr/>
      </p:nvGrpSpPr>
      <p:grpSpPr>
        <a:xfrm>
          <a:off x="0" y="0"/>
          <a:ext cx="0" cy="0"/>
          <a:chOff x="0" y="0"/>
          <a:chExt cx="0" cy="0"/>
        </a:xfrm>
      </p:grpSpPr>
      <p:sp>
        <p:nvSpPr>
          <p:cNvPr id="512" name="Google Shape;512;p3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513" name="Google Shape;513;p35"/>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endParaRPr sz="1800">
              <a:solidFill>
                <a:schemeClr val="lt1"/>
              </a:solidFill>
              <a:latin typeface="Calibri"/>
              <a:ea typeface="Calibri"/>
              <a:cs typeface="Calibri"/>
              <a:sym typeface="Calibri"/>
            </a:endParaRPr>
          </a:p>
        </p:txBody>
      </p:sp>
      <p:sp>
        <p:nvSpPr>
          <p:cNvPr id="514" name="Google Shape;514;p35"/>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515" name="Google Shape;515;p35"/>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6" name="Google Shape;516;p35"/>
          <p:cNvSpPr txBox="1"/>
          <p:nvPr/>
        </p:nvSpPr>
        <p:spPr>
          <a:xfrm>
            <a:off x="1678970" y="1099607"/>
            <a:ext cx="8715900" cy="946500"/>
          </a:xfrm>
          <a:prstGeom prst="rect">
            <a:avLst/>
          </a:prstGeom>
          <a:noFill/>
          <a:ln>
            <a:noFill/>
          </a:ln>
        </p:spPr>
        <p:txBody>
          <a:bodyPr spcFirstLastPara="1" wrap="square" lIns="91425" tIns="45700" rIns="91425" bIns="45700" anchor="t" anchorCtr="0">
            <a:spAutoFit/>
          </a:bodyPr>
          <a:lstStyle/>
          <a:p>
            <a:pPr marL="0" lvl="0" indent="0" algn="just" rtl="1">
              <a:lnSpc>
                <a:spcPct val="150000"/>
              </a:lnSpc>
              <a:spcBef>
                <a:spcPts val="0"/>
              </a:spcBef>
              <a:spcAft>
                <a:spcPts val="0"/>
              </a:spcAft>
              <a:buClr>
                <a:schemeClr val="dk1"/>
              </a:buClr>
              <a:buFont typeface="Arial"/>
              <a:buNone/>
            </a:pPr>
            <a:r>
              <a:rPr lang="ar-EG" sz="2100" b="1">
                <a:solidFill>
                  <a:schemeClr val="dk1"/>
                </a:solidFill>
                <a:latin typeface="Tajawal ExtraBold"/>
                <a:ea typeface="Tajawal ExtraBold"/>
                <a:cs typeface="Tajawal ExtraBold"/>
                <a:sym typeface="Tajawal ExtraBold"/>
              </a:rPr>
              <a:t>1- قانون حماية البيانات والخصوصية  </a:t>
            </a:r>
            <a:r>
              <a:rPr lang="ar-EG" sz="2100" b="1">
                <a:solidFill>
                  <a:srgbClr val="343541"/>
                </a:solidFill>
              </a:rPr>
              <a:t>Data protection and privacy law</a:t>
            </a:r>
            <a:endParaRPr sz="2100">
              <a:solidFill>
                <a:schemeClr val="dk1"/>
              </a:solidFill>
            </a:endParaRPr>
          </a:p>
          <a:p>
            <a:pPr marL="0" marR="0" lvl="0" indent="0" algn="just" rtl="1">
              <a:lnSpc>
                <a:spcPct val="150000"/>
              </a:lnSpc>
              <a:spcBef>
                <a:spcPts val="0"/>
              </a:spcBef>
              <a:spcAft>
                <a:spcPts val="0"/>
              </a:spcAft>
              <a:buNone/>
            </a:pPr>
            <a:endParaRPr sz="2400" b="1">
              <a:solidFill>
                <a:schemeClr val="dk1"/>
              </a:solidFill>
              <a:latin typeface="Tajawal ExtraBold"/>
              <a:ea typeface="Tajawal ExtraBold"/>
              <a:cs typeface="Tajawal ExtraBold"/>
              <a:sym typeface="Tajawal ExtraBold"/>
            </a:endParaRPr>
          </a:p>
        </p:txBody>
      </p:sp>
      <p:pic>
        <p:nvPicPr>
          <p:cNvPr id="517" name="Google Shape;517;p35"/>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518" name="Google Shape;518;p35"/>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519" name="Google Shape;519;p35"/>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520" name="Google Shape;520;p35"/>
          <p:cNvSpPr/>
          <p:nvPr/>
        </p:nvSpPr>
        <p:spPr>
          <a:xfrm>
            <a:off x="1634440" y="1459457"/>
            <a:ext cx="8804953" cy="4708021"/>
          </a:xfrm>
          <a:prstGeom prst="rect">
            <a:avLst/>
          </a:prstGeom>
          <a:noFill/>
          <a:ln>
            <a:noFill/>
          </a:ln>
        </p:spPr>
        <p:txBody>
          <a:bodyPr spcFirstLastPara="1" wrap="square" lIns="0" tIns="198375" rIns="0" bIns="0" anchor="ctr" anchorCtr="0">
            <a:spAutoFit/>
          </a:bodyPr>
          <a:lstStyle/>
          <a:p>
            <a:pPr marL="0" marR="0" lvl="0" indent="0" algn="just" rtl="1">
              <a:lnSpc>
                <a:spcPct val="150000"/>
              </a:lnSpc>
              <a:spcBef>
                <a:spcPts val="0"/>
              </a:spcBef>
              <a:spcAft>
                <a:spcPts val="0"/>
              </a:spcAft>
              <a:buClr>
                <a:schemeClr val="dk1"/>
              </a:buClr>
              <a:buSzPts val="2200"/>
              <a:buFont typeface="Calibri"/>
              <a:buNone/>
            </a:pPr>
            <a:r>
              <a:rPr lang="ar-EG" sz="2200" b="1" i="0" u="sng" strike="noStrike" cap="none" dirty="0">
                <a:solidFill>
                  <a:schemeClr val="dk1"/>
                </a:solidFill>
                <a:latin typeface="Calibri"/>
                <a:ea typeface="Calibri"/>
                <a:cs typeface="Calibri"/>
                <a:sym typeface="Calibri"/>
              </a:rPr>
              <a:t>تشريعات مكافحة البريد المزعج (</a:t>
            </a:r>
            <a:r>
              <a:rPr lang="ar-EG" sz="2200" b="1" i="0" u="sng" strike="noStrike" cap="none" dirty="0" err="1">
                <a:solidFill>
                  <a:schemeClr val="dk1"/>
                </a:solidFill>
                <a:latin typeface="Calibri"/>
                <a:ea typeface="Calibri"/>
                <a:cs typeface="Calibri"/>
                <a:sym typeface="Calibri"/>
              </a:rPr>
              <a:t>Anti-spam</a:t>
            </a:r>
            <a:r>
              <a:rPr lang="ar-EG" sz="2200" b="1" i="0" u="sng" strike="noStrike" cap="none" dirty="0">
                <a:solidFill>
                  <a:schemeClr val="dk1"/>
                </a:solidFill>
                <a:latin typeface="Calibri"/>
                <a:ea typeface="Calibri"/>
                <a:cs typeface="Calibri"/>
                <a:sym typeface="Calibri"/>
              </a:rPr>
              <a:t> </a:t>
            </a:r>
            <a:r>
              <a:rPr lang="ar-EG" sz="2200" b="1" i="0" u="sng" strike="noStrike" cap="none" dirty="0" err="1">
                <a:solidFill>
                  <a:schemeClr val="dk1"/>
                </a:solidFill>
                <a:latin typeface="Calibri"/>
                <a:ea typeface="Calibri"/>
                <a:cs typeface="Calibri"/>
                <a:sym typeface="Calibri"/>
              </a:rPr>
              <a:t>legislation</a:t>
            </a:r>
            <a:r>
              <a:rPr lang="ar-EG" sz="2200" b="1" i="0" u="sng" strike="noStrike" cap="none" dirty="0">
                <a:solidFill>
                  <a:schemeClr val="dk1"/>
                </a:solidFill>
                <a:latin typeface="Calibri"/>
                <a:ea typeface="Calibri"/>
                <a:cs typeface="Calibri"/>
                <a:sym typeface="Calibri"/>
              </a:rPr>
              <a:t>) </a:t>
            </a:r>
            <a:endParaRPr dirty="0"/>
          </a:p>
          <a:p>
            <a:pPr marL="0" marR="0" lvl="0" indent="0" algn="just" rtl="1">
              <a:lnSpc>
                <a:spcPct val="150000"/>
              </a:lnSpc>
              <a:spcBef>
                <a:spcPts val="0"/>
              </a:spcBef>
              <a:spcAft>
                <a:spcPts val="0"/>
              </a:spcAft>
              <a:buClr>
                <a:schemeClr val="dk1"/>
              </a:buClr>
              <a:buSzPts val="2200"/>
              <a:buFont typeface="Calibri"/>
              <a:buNone/>
            </a:pPr>
            <a:r>
              <a:rPr lang="ar-EG" sz="2200" b="0" i="0" u="none" strike="noStrike" cap="none" dirty="0">
                <a:solidFill>
                  <a:schemeClr val="dk1"/>
                </a:solidFill>
                <a:latin typeface="Calibri"/>
                <a:ea typeface="Calibri"/>
                <a:cs typeface="Calibri"/>
                <a:sym typeface="Calibri"/>
              </a:rPr>
              <a:t>تشير إلى القوانين والتشريعات التي تهدف إلى مكافحة والحد من إرسال البريد الإلكتروني غير المرغوب فيه أو البريد العشوائي (</a:t>
            </a:r>
            <a:r>
              <a:rPr lang="ar-EG" sz="2200" b="0" i="0" u="none" strike="noStrike" cap="none" dirty="0" err="1">
                <a:solidFill>
                  <a:schemeClr val="dk1"/>
                </a:solidFill>
                <a:latin typeface="Calibri"/>
                <a:ea typeface="Calibri"/>
                <a:cs typeface="Calibri"/>
                <a:sym typeface="Calibri"/>
              </a:rPr>
              <a:t>السبام</a:t>
            </a:r>
            <a:r>
              <a:rPr lang="ar-EG" sz="2200" b="0" i="0" u="none" strike="noStrike" cap="none" dirty="0">
                <a:solidFill>
                  <a:schemeClr val="dk1"/>
                </a:solidFill>
                <a:latin typeface="Calibri"/>
                <a:ea typeface="Calibri"/>
                <a:cs typeface="Calibri"/>
                <a:sym typeface="Calibri"/>
              </a:rPr>
              <a:t>).</a:t>
            </a:r>
            <a:endParaRPr dirty="0"/>
          </a:p>
          <a:p>
            <a:pPr marL="0" marR="0" lvl="0" indent="0" algn="just" rtl="1">
              <a:lnSpc>
                <a:spcPct val="150000"/>
              </a:lnSpc>
              <a:spcBef>
                <a:spcPts val="0"/>
              </a:spcBef>
              <a:spcAft>
                <a:spcPts val="0"/>
              </a:spcAft>
              <a:buClr>
                <a:schemeClr val="dk1"/>
              </a:buClr>
              <a:buSzPts val="2200"/>
              <a:buFont typeface="Calibri"/>
              <a:buNone/>
            </a:pPr>
            <a:r>
              <a:rPr lang="ar-EG" sz="2200" b="0" i="0" u="none" strike="noStrike" cap="none" dirty="0">
                <a:solidFill>
                  <a:schemeClr val="dk1"/>
                </a:solidFill>
                <a:latin typeface="Calibri"/>
                <a:ea typeface="Calibri"/>
                <a:cs typeface="Calibri"/>
                <a:sym typeface="Calibri"/>
              </a:rPr>
              <a:t> يهدف هذا النوع من التشريعات إلى حماية المستخدمين من الترويج غير المرغوب فيه والرسائل الإلكترونية المزعجة والاحتيال الإلكتروني. وتعتبر الرسائل الإلكترونية الغير مرغوب فيها والمزعجة والتي تنتهك هذه التشريعات غير قانونية في بعض الدول، ويتم تطبيق عقوبات على المخالفين. تعتمد تلك التشريعات على مفاهيم مثل الحصول على موافقة صريحة من المستلم قبل إرسال البريد الإلكتروني التجاري، وتضمين خيار لإلغاء الاشتراك في أي وقت، وتحديد معلومات الهوية الصحيحة للمرسل.</a:t>
            </a:r>
            <a:endParaRP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24"/>
        <p:cNvGrpSpPr/>
        <p:nvPr/>
      </p:nvGrpSpPr>
      <p:grpSpPr>
        <a:xfrm>
          <a:off x="0" y="0"/>
          <a:ext cx="0" cy="0"/>
          <a:chOff x="0" y="0"/>
          <a:chExt cx="0" cy="0"/>
        </a:xfrm>
      </p:grpSpPr>
      <p:sp>
        <p:nvSpPr>
          <p:cNvPr id="525" name="Google Shape;525;p3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526" name="Google Shape;526;p36"/>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endParaRPr sz="1800">
              <a:solidFill>
                <a:schemeClr val="lt1"/>
              </a:solidFill>
              <a:latin typeface="Calibri"/>
              <a:ea typeface="Calibri"/>
              <a:cs typeface="Calibri"/>
              <a:sym typeface="Calibri"/>
            </a:endParaRPr>
          </a:p>
        </p:txBody>
      </p:sp>
      <p:sp>
        <p:nvSpPr>
          <p:cNvPr id="527" name="Google Shape;527;p36"/>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528" name="Google Shape;528;p36"/>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29" name="Google Shape;529;p36"/>
          <p:cNvSpPr txBox="1"/>
          <p:nvPr/>
        </p:nvSpPr>
        <p:spPr>
          <a:xfrm>
            <a:off x="1678970" y="1099607"/>
            <a:ext cx="8715900" cy="946500"/>
          </a:xfrm>
          <a:prstGeom prst="rect">
            <a:avLst/>
          </a:prstGeom>
          <a:noFill/>
          <a:ln>
            <a:noFill/>
          </a:ln>
        </p:spPr>
        <p:txBody>
          <a:bodyPr spcFirstLastPara="1" wrap="square" lIns="91425" tIns="45700" rIns="91425" bIns="45700" anchor="t" anchorCtr="0">
            <a:spAutoFit/>
          </a:bodyPr>
          <a:lstStyle/>
          <a:p>
            <a:pPr marL="0" lvl="0" indent="0" algn="just" rtl="1">
              <a:lnSpc>
                <a:spcPct val="150000"/>
              </a:lnSpc>
              <a:spcBef>
                <a:spcPts val="0"/>
              </a:spcBef>
              <a:spcAft>
                <a:spcPts val="0"/>
              </a:spcAft>
              <a:buClr>
                <a:schemeClr val="dk1"/>
              </a:buClr>
              <a:buFont typeface="Arial"/>
              <a:buNone/>
            </a:pPr>
            <a:r>
              <a:rPr lang="ar-EG" sz="2100" b="1">
                <a:solidFill>
                  <a:schemeClr val="dk1"/>
                </a:solidFill>
                <a:latin typeface="Tajawal ExtraBold"/>
                <a:ea typeface="Tajawal ExtraBold"/>
                <a:cs typeface="Tajawal ExtraBold"/>
                <a:sym typeface="Tajawal ExtraBold"/>
              </a:rPr>
              <a:t>1- قانون حماية البيانات والخصوصية  </a:t>
            </a:r>
            <a:r>
              <a:rPr lang="ar-EG" sz="2100" b="1">
                <a:solidFill>
                  <a:srgbClr val="343541"/>
                </a:solidFill>
              </a:rPr>
              <a:t>Data protection and privacy law</a:t>
            </a:r>
            <a:endParaRPr sz="2100">
              <a:solidFill>
                <a:schemeClr val="dk1"/>
              </a:solidFill>
            </a:endParaRPr>
          </a:p>
          <a:p>
            <a:pPr marL="0" marR="0" lvl="0" indent="0" algn="just" rtl="1">
              <a:lnSpc>
                <a:spcPct val="150000"/>
              </a:lnSpc>
              <a:spcBef>
                <a:spcPts val="0"/>
              </a:spcBef>
              <a:spcAft>
                <a:spcPts val="0"/>
              </a:spcAft>
              <a:buNone/>
            </a:pPr>
            <a:endParaRPr sz="2400" b="1">
              <a:solidFill>
                <a:schemeClr val="dk1"/>
              </a:solidFill>
              <a:latin typeface="Tajawal ExtraBold"/>
              <a:ea typeface="Tajawal ExtraBold"/>
              <a:cs typeface="Tajawal ExtraBold"/>
              <a:sym typeface="Tajawal ExtraBold"/>
            </a:endParaRPr>
          </a:p>
        </p:txBody>
      </p:sp>
      <p:pic>
        <p:nvPicPr>
          <p:cNvPr id="530" name="Google Shape;530;p36"/>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531" name="Google Shape;531;p36"/>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532" name="Google Shape;532;p36"/>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533" name="Google Shape;533;p36"/>
          <p:cNvSpPr/>
          <p:nvPr/>
        </p:nvSpPr>
        <p:spPr>
          <a:xfrm>
            <a:off x="1634440" y="1690291"/>
            <a:ext cx="8804953" cy="4246356"/>
          </a:xfrm>
          <a:prstGeom prst="rect">
            <a:avLst/>
          </a:prstGeom>
          <a:noFill/>
          <a:ln>
            <a:noFill/>
          </a:ln>
        </p:spPr>
        <p:txBody>
          <a:bodyPr spcFirstLastPara="1" wrap="square" lIns="0" tIns="198375" rIns="0" bIns="0" anchor="ctr" anchorCtr="0">
            <a:spAutoFit/>
          </a:bodyPr>
          <a:lstStyle/>
          <a:p>
            <a:pPr marL="0" marR="0" lvl="0" indent="0" algn="just" rtl="1">
              <a:lnSpc>
                <a:spcPct val="150000"/>
              </a:lnSpc>
              <a:spcBef>
                <a:spcPts val="0"/>
              </a:spcBef>
              <a:spcAft>
                <a:spcPts val="0"/>
              </a:spcAft>
              <a:buClr>
                <a:schemeClr val="dk1"/>
              </a:buClr>
              <a:buSzPts val="2200"/>
              <a:buFont typeface="Calibri"/>
              <a:buNone/>
            </a:pPr>
            <a:r>
              <a:rPr lang="ar-EG" sz="2200" b="1" i="0" u="sng" strike="noStrike" cap="none">
                <a:solidFill>
                  <a:schemeClr val="dk1"/>
                </a:solidFill>
                <a:latin typeface="Calibri"/>
                <a:ea typeface="Calibri"/>
                <a:cs typeface="Calibri"/>
                <a:sym typeface="Calibri"/>
              </a:rPr>
              <a:t>تشريعات مكافحة البريد المزعج (Anti-spam legislation) </a:t>
            </a:r>
            <a:endParaRPr/>
          </a:p>
          <a:p>
            <a:pPr marL="0" marR="0" lvl="0" indent="0" algn="just" rtl="1">
              <a:lnSpc>
                <a:spcPct val="150000"/>
              </a:lnSpc>
              <a:spcBef>
                <a:spcPts val="0"/>
              </a:spcBef>
              <a:spcAft>
                <a:spcPts val="0"/>
              </a:spcAft>
              <a:buClr>
                <a:schemeClr val="dk1"/>
              </a:buClr>
              <a:buSzPts val="2200"/>
              <a:buFont typeface="Calibri"/>
              <a:buNone/>
            </a:pPr>
            <a:r>
              <a:rPr lang="ar-EG" sz="2200" b="0" i="0" u="sng" strike="noStrike" cap="none">
                <a:solidFill>
                  <a:schemeClr val="dk1"/>
                </a:solidFill>
                <a:latin typeface="Calibri"/>
                <a:ea typeface="Calibri"/>
                <a:cs typeface="Calibri"/>
                <a:sym typeface="Calibri"/>
              </a:rPr>
              <a:t>تشريعات مكافحة البريد المزعج لا تعني أنه لا يمكن استخدام البريد الإلكتروني كأداة تسويقية</a:t>
            </a:r>
            <a:r>
              <a:rPr lang="ar-EG" sz="2200" i="0" u="none" strike="noStrike" cap="none">
                <a:solidFill>
                  <a:schemeClr val="dk1"/>
                </a:solidFill>
                <a:latin typeface="Calibri"/>
                <a:ea typeface="Calibri"/>
                <a:cs typeface="Calibri"/>
                <a:sym typeface="Calibri"/>
              </a:rPr>
              <a:t>، </a:t>
            </a:r>
            <a:r>
              <a:rPr lang="ar-EG" sz="2200" i="0" u="sng" strike="noStrike" cap="none">
                <a:solidFill>
                  <a:schemeClr val="dk1"/>
                </a:solidFill>
                <a:latin typeface="Calibri"/>
                <a:ea typeface="Calibri"/>
                <a:cs typeface="Calibri"/>
                <a:sym typeface="Calibri"/>
              </a:rPr>
              <a:t>ولكن يجب أن يوافق المستلم على استلام البريد</a:t>
            </a:r>
            <a:r>
              <a:rPr lang="ar-EG" sz="2200" b="0" i="0" u="none" strike="noStrike" cap="none">
                <a:solidFill>
                  <a:schemeClr val="dk1"/>
                </a:solidFill>
                <a:latin typeface="Calibri"/>
                <a:ea typeface="Calibri"/>
                <a:cs typeface="Calibri"/>
                <a:sym typeface="Calibri"/>
              </a:rPr>
              <a:t>. يُطلق على هذا النهج تسمية التسويق بالإذن.</a:t>
            </a:r>
            <a:endParaRPr/>
          </a:p>
          <a:p>
            <a:pPr marL="0" marR="0" lvl="0" indent="0" algn="just" rtl="1">
              <a:lnSpc>
                <a:spcPct val="150000"/>
              </a:lnSpc>
              <a:spcBef>
                <a:spcPts val="0"/>
              </a:spcBef>
              <a:spcAft>
                <a:spcPts val="0"/>
              </a:spcAft>
              <a:buClr>
                <a:schemeClr val="dk1"/>
              </a:buClr>
              <a:buSzPts val="2200"/>
              <a:buFont typeface="Calibri"/>
              <a:buNone/>
            </a:pPr>
            <a:endParaRPr sz="2200" b="0" i="0" u="none" strike="noStrike" cap="none">
              <a:solidFill>
                <a:schemeClr val="dk1"/>
              </a:solidFill>
              <a:latin typeface="Calibri"/>
              <a:ea typeface="Calibri"/>
              <a:cs typeface="Calibri"/>
              <a:sym typeface="Calibri"/>
            </a:endParaRPr>
          </a:p>
          <a:p>
            <a:pPr marL="0" marR="0" lvl="0" indent="0" algn="just" rtl="1">
              <a:lnSpc>
                <a:spcPct val="150000"/>
              </a:lnSpc>
              <a:spcBef>
                <a:spcPts val="0"/>
              </a:spcBef>
              <a:spcAft>
                <a:spcPts val="0"/>
              </a:spcAft>
              <a:buClr>
                <a:schemeClr val="dk1"/>
              </a:buClr>
              <a:buSzPts val="2200"/>
              <a:buFont typeface="Calibri"/>
              <a:buNone/>
            </a:pPr>
            <a:r>
              <a:rPr lang="ar-EG" sz="2200" b="1" i="0" u="sng" strike="noStrike" cap="none">
                <a:solidFill>
                  <a:schemeClr val="dk1"/>
                </a:solidFill>
                <a:latin typeface="Calibri"/>
                <a:ea typeface="Calibri"/>
                <a:cs typeface="Calibri"/>
                <a:sym typeface="Calibri"/>
              </a:rPr>
              <a:t>التسويق بالإذن </a:t>
            </a:r>
            <a:r>
              <a:rPr lang="ar-EG" sz="2400" b="1" i="0" u="sng">
                <a:solidFill>
                  <a:srgbClr val="343541"/>
                </a:solidFill>
                <a:latin typeface="Arial"/>
                <a:ea typeface="Arial"/>
                <a:cs typeface="Arial"/>
                <a:sym typeface="Arial"/>
              </a:rPr>
              <a:t>Permission marketing</a:t>
            </a:r>
            <a:r>
              <a:rPr lang="ar-EG" sz="2200" b="1" i="0" u="sng" strike="noStrike" cap="none">
                <a:solidFill>
                  <a:schemeClr val="dk1"/>
                </a:solidFill>
                <a:latin typeface="Calibri"/>
                <a:ea typeface="Calibri"/>
                <a:cs typeface="Calibri"/>
                <a:sym typeface="Calibri"/>
              </a:rPr>
              <a:t>: </a:t>
            </a:r>
            <a:endParaRPr/>
          </a:p>
          <a:p>
            <a:pPr marL="0" marR="0" lvl="0" indent="0" algn="just" rtl="1">
              <a:lnSpc>
                <a:spcPct val="150000"/>
              </a:lnSpc>
              <a:spcBef>
                <a:spcPts val="0"/>
              </a:spcBef>
              <a:spcAft>
                <a:spcPts val="0"/>
              </a:spcAft>
              <a:buClr>
                <a:schemeClr val="dk1"/>
              </a:buClr>
              <a:buSzPts val="2200"/>
              <a:buFont typeface="Calibri"/>
              <a:buNone/>
            </a:pPr>
            <a:r>
              <a:rPr lang="ar-EG" sz="2200" b="0" i="0" u="none" strike="noStrike" cap="none">
                <a:solidFill>
                  <a:schemeClr val="dk1"/>
                </a:solidFill>
                <a:latin typeface="Calibri"/>
                <a:ea typeface="Calibri"/>
                <a:cs typeface="Calibri"/>
                <a:sym typeface="Calibri"/>
              </a:rPr>
              <a:t>يتفق العملاء على المشاركة في أنشطة التسويق لمؤسسة ما (اشتراك اختياري)، وعادةً ما يكون ذلك نتيجة لحوافز مقدمة.</a:t>
            </a:r>
            <a:endParaRPr/>
          </a:p>
          <a:p>
            <a:pPr marL="0" marR="0" lvl="0" indent="0" algn="just" rtl="1">
              <a:lnSpc>
                <a:spcPct val="150000"/>
              </a:lnSpc>
              <a:spcBef>
                <a:spcPts val="0"/>
              </a:spcBef>
              <a:spcAft>
                <a:spcPts val="0"/>
              </a:spcAft>
              <a:buClr>
                <a:schemeClr val="dk1"/>
              </a:buClr>
              <a:buSzPts val="2200"/>
              <a:buFont typeface="Calibri"/>
              <a:buNone/>
            </a:pPr>
            <a:endParaRPr sz="2200" b="0" i="0" u="none" strike="noStrike" cap="none">
              <a:solidFill>
                <a:schemeClr val="dk1"/>
              </a:solidFill>
              <a:latin typeface="Calibri"/>
              <a:ea typeface="Calibri"/>
              <a:cs typeface="Calibri"/>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8" name="Google Shape;538;p3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539" name="Google Shape;539;p37"/>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endParaRPr sz="1800">
              <a:solidFill>
                <a:schemeClr val="lt1"/>
              </a:solidFill>
              <a:latin typeface="Calibri"/>
              <a:ea typeface="Calibri"/>
              <a:cs typeface="Calibri"/>
              <a:sym typeface="Calibri"/>
            </a:endParaRPr>
          </a:p>
        </p:txBody>
      </p:sp>
      <p:sp>
        <p:nvSpPr>
          <p:cNvPr id="540" name="Google Shape;540;p37"/>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541" name="Google Shape;541;p37"/>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2" name="Google Shape;542;p37"/>
          <p:cNvSpPr txBox="1"/>
          <p:nvPr/>
        </p:nvSpPr>
        <p:spPr>
          <a:xfrm>
            <a:off x="1771923" y="1212234"/>
            <a:ext cx="8715895" cy="586699"/>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EG" sz="2400" b="1">
                <a:solidFill>
                  <a:schemeClr val="dk1"/>
                </a:solidFill>
                <a:latin typeface="Tajawal ExtraBold"/>
                <a:ea typeface="Tajawal ExtraBold"/>
                <a:cs typeface="Tajawal ExtraBold"/>
                <a:sym typeface="Tajawal ExtraBold"/>
              </a:rPr>
              <a:t>2- قانون الإعاقة والتمييز Disability and discrimination law </a:t>
            </a:r>
            <a:endParaRPr/>
          </a:p>
        </p:txBody>
      </p:sp>
      <p:pic>
        <p:nvPicPr>
          <p:cNvPr id="543" name="Google Shape;543;p37"/>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544" name="Google Shape;544;p37"/>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545" name="Google Shape;545;p37"/>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546" name="Google Shape;546;p37"/>
          <p:cNvSpPr/>
          <p:nvPr/>
        </p:nvSpPr>
        <p:spPr>
          <a:xfrm>
            <a:off x="1682865" y="1650680"/>
            <a:ext cx="8804953" cy="4800354"/>
          </a:xfrm>
          <a:prstGeom prst="rect">
            <a:avLst/>
          </a:prstGeom>
          <a:noFill/>
          <a:ln>
            <a:noFill/>
          </a:ln>
        </p:spPr>
        <p:txBody>
          <a:bodyPr spcFirstLastPara="1" wrap="square" lIns="0" tIns="198375" rIns="0" bIns="0" anchor="ctr" anchorCtr="0">
            <a:spAutoFit/>
          </a:bodyPr>
          <a:lstStyle/>
          <a:p>
            <a:pPr marL="0" marR="0" lvl="0" indent="0" algn="just" rtl="1">
              <a:lnSpc>
                <a:spcPct val="150000"/>
              </a:lnSpc>
              <a:spcBef>
                <a:spcPts val="0"/>
              </a:spcBef>
              <a:spcAft>
                <a:spcPts val="0"/>
              </a:spcAft>
              <a:buClr>
                <a:schemeClr val="dk1"/>
              </a:buClr>
              <a:buSzPts val="2200"/>
              <a:buFont typeface="Calibri"/>
              <a:buNone/>
            </a:pPr>
            <a:r>
              <a:rPr lang="ar-EG" sz="2200" b="1" i="0" u="sng" strike="noStrike" cap="none">
                <a:solidFill>
                  <a:schemeClr val="dk1"/>
                </a:solidFill>
                <a:latin typeface="Calibri"/>
                <a:ea typeface="Calibri"/>
                <a:cs typeface="Calibri"/>
                <a:sym typeface="Calibri"/>
              </a:rPr>
              <a:t>تشريعات الوصول </a:t>
            </a:r>
            <a:r>
              <a:rPr lang="ar-EG" sz="2400" b="1" i="0" u="sng">
                <a:solidFill>
                  <a:srgbClr val="343541"/>
                </a:solidFill>
                <a:latin typeface="Arial"/>
                <a:ea typeface="Arial"/>
                <a:cs typeface="Arial"/>
                <a:sym typeface="Arial"/>
              </a:rPr>
              <a:t>Accessibility legislation</a:t>
            </a:r>
            <a:endParaRPr sz="2200" b="1" i="0" u="sng" strike="noStrike" cap="none">
              <a:solidFill>
                <a:schemeClr val="dk1"/>
              </a:solidFill>
              <a:latin typeface="Calibri"/>
              <a:ea typeface="Calibri"/>
              <a:cs typeface="Calibri"/>
              <a:sym typeface="Calibri"/>
            </a:endParaRPr>
          </a:p>
          <a:p>
            <a:pPr marL="0" marR="0" lvl="0" indent="0" algn="just" rtl="1">
              <a:lnSpc>
                <a:spcPct val="150000"/>
              </a:lnSpc>
              <a:spcBef>
                <a:spcPts val="0"/>
              </a:spcBef>
              <a:spcAft>
                <a:spcPts val="0"/>
              </a:spcAft>
              <a:buClr>
                <a:schemeClr val="dk1"/>
              </a:buClr>
              <a:buSzPts val="2200"/>
              <a:buFont typeface="Calibri"/>
              <a:buNone/>
            </a:pPr>
            <a:r>
              <a:rPr lang="ar-EG" sz="2200">
                <a:solidFill>
                  <a:schemeClr val="dk1"/>
                </a:solidFill>
                <a:latin typeface="Calibri"/>
                <a:ea typeface="Calibri"/>
                <a:cs typeface="Calibri"/>
                <a:sym typeface="Calibri"/>
              </a:rPr>
              <a:t>هي </a:t>
            </a:r>
            <a:r>
              <a:rPr lang="ar-EG" sz="2200" i="0" strike="noStrike" cap="none">
                <a:solidFill>
                  <a:schemeClr val="dk1"/>
                </a:solidFill>
                <a:latin typeface="Calibri"/>
                <a:ea typeface="Calibri"/>
                <a:cs typeface="Calibri"/>
                <a:sym typeface="Calibri"/>
              </a:rPr>
              <a:t>التشريعات المعتمدة لحماية مستخدمي المواقع الإلكترونية ذوي الإعاقة، بما في ذلك الإعاقة البصرية.</a:t>
            </a:r>
            <a:endParaRPr/>
          </a:p>
          <a:p>
            <a:pPr marL="0" marR="0" lvl="0" indent="0" algn="just" rtl="1">
              <a:lnSpc>
                <a:spcPct val="150000"/>
              </a:lnSpc>
              <a:spcBef>
                <a:spcPts val="0"/>
              </a:spcBef>
              <a:spcAft>
                <a:spcPts val="0"/>
              </a:spcAft>
              <a:buClr>
                <a:schemeClr val="dk1"/>
              </a:buClr>
              <a:buSzPts val="2200"/>
              <a:buFont typeface="Calibri"/>
              <a:buNone/>
            </a:pPr>
            <a:r>
              <a:rPr lang="ar-EG" sz="2200" b="1" i="0" u="sng" strike="noStrike" cap="none">
                <a:solidFill>
                  <a:schemeClr val="dk1"/>
                </a:solidFill>
                <a:latin typeface="Calibri"/>
                <a:ea typeface="Calibri"/>
                <a:cs typeface="Calibri"/>
                <a:sym typeface="Calibri"/>
              </a:rPr>
              <a:t>الوصول إلى الويب </a:t>
            </a:r>
            <a:r>
              <a:rPr lang="ar-EG" sz="2400" b="1" i="0" u="sng">
                <a:solidFill>
                  <a:srgbClr val="343541"/>
                </a:solidFill>
                <a:latin typeface="Arial"/>
                <a:ea typeface="Arial"/>
                <a:cs typeface="Arial"/>
                <a:sym typeface="Arial"/>
              </a:rPr>
              <a:t>Web accessibility</a:t>
            </a:r>
            <a:endParaRPr sz="2400" b="1" i="0" u="sng">
              <a:solidFill>
                <a:srgbClr val="343541"/>
              </a:solidFill>
              <a:latin typeface="Arial"/>
              <a:ea typeface="Arial"/>
              <a:cs typeface="Arial"/>
              <a:sym typeface="Arial"/>
            </a:endParaRPr>
          </a:p>
          <a:p>
            <a:pPr marL="0" marR="0" lvl="0" indent="0" algn="just" rtl="1">
              <a:lnSpc>
                <a:spcPct val="150000"/>
              </a:lnSpc>
              <a:spcBef>
                <a:spcPts val="0"/>
              </a:spcBef>
              <a:spcAft>
                <a:spcPts val="0"/>
              </a:spcAft>
              <a:buClr>
                <a:schemeClr val="dk1"/>
              </a:buClr>
              <a:buSzPts val="2200"/>
              <a:buFont typeface="Calibri"/>
              <a:buNone/>
            </a:pPr>
            <a:r>
              <a:rPr lang="ar-EG" sz="2200" b="0" i="0" u="none" strike="noStrike" cap="none">
                <a:solidFill>
                  <a:schemeClr val="dk1"/>
                </a:solidFill>
                <a:latin typeface="Calibri"/>
                <a:ea typeface="Calibri"/>
                <a:cs typeface="Calibri"/>
                <a:sym typeface="Calibri"/>
              </a:rPr>
              <a:t>يشير إلى تمكين جميع مستخدمي الموقع الإلكتروني من التفاعل معه بغض النظر عن الإعاقات التي قد يعانون منها سواء كان عبر المتصفح الإلكتروني أو المنصة التي يستخدمونها للوصول إلى الموقع. تتضمن هذه الجهود </a:t>
            </a:r>
            <a:r>
              <a:rPr lang="ar-EG" sz="2200" b="1" i="0" u="none" strike="noStrike" cap="none">
                <a:solidFill>
                  <a:srgbClr val="0070C0"/>
                </a:solidFill>
                <a:latin typeface="Calibri"/>
                <a:ea typeface="Calibri"/>
                <a:cs typeface="Calibri"/>
                <a:sym typeface="Calibri"/>
              </a:rPr>
              <a:t>توفير واجهة مستخدم سهلة الاستخدام ومتوافقة مع معايير الوصول</a:t>
            </a:r>
            <a:r>
              <a:rPr lang="ar-EG" sz="2200" b="0" i="0" u="none" strike="noStrike" cap="none">
                <a:solidFill>
                  <a:schemeClr val="dk1"/>
                </a:solidFill>
                <a:latin typeface="Calibri"/>
                <a:ea typeface="Calibri"/>
                <a:cs typeface="Calibri"/>
                <a:sym typeface="Calibri"/>
              </a:rPr>
              <a:t>، وتوفير خيارات للتكبير وتغيير الألوان وتعديل النصوص الصوتية، وضمان توافر معلومات الويب بشكل يمكن قراءته من قبل تقنيات المساعدة.</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50"/>
        <p:cNvGrpSpPr/>
        <p:nvPr/>
      </p:nvGrpSpPr>
      <p:grpSpPr>
        <a:xfrm>
          <a:off x="0" y="0"/>
          <a:ext cx="0" cy="0"/>
          <a:chOff x="0" y="0"/>
          <a:chExt cx="0" cy="0"/>
        </a:xfrm>
      </p:grpSpPr>
      <p:sp>
        <p:nvSpPr>
          <p:cNvPr id="551" name="Google Shape;551;p3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552" name="Google Shape;552;p38"/>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endParaRPr sz="1800">
              <a:solidFill>
                <a:schemeClr val="lt1"/>
              </a:solidFill>
              <a:latin typeface="Calibri"/>
              <a:ea typeface="Calibri"/>
              <a:cs typeface="Calibri"/>
              <a:sym typeface="Calibri"/>
            </a:endParaRPr>
          </a:p>
        </p:txBody>
      </p:sp>
      <p:sp>
        <p:nvSpPr>
          <p:cNvPr id="553" name="Google Shape;553;p38"/>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554" name="Google Shape;554;p38"/>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55" name="Google Shape;555;p38"/>
          <p:cNvSpPr txBox="1"/>
          <p:nvPr/>
        </p:nvSpPr>
        <p:spPr>
          <a:xfrm>
            <a:off x="1771923" y="1212234"/>
            <a:ext cx="8715900" cy="415500"/>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EG" sz="2100" b="1">
                <a:solidFill>
                  <a:schemeClr val="dk1"/>
                </a:solidFill>
                <a:latin typeface="Tajawal ExtraBold"/>
                <a:ea typeface="Tajawal ExtraBold"/>
                <a:cs typeface="Tajawal ExtraBold"/>
                <a:sym typeface="Tajawal ExtraBold"/>
              </a:rPr>
              <a:t>3-قوانين حماية العلامات التجارية     Brand and trademark protection </a:t>
            </a:r>
            <a:endParaRPr sz="2100"/>
          </a:p>
        </p:txBody>
      </p:sp>
      <p:pic>
        <p:nvPicPr>
          <p:cNvPr id="556" name="Google Shape;556;p38"/>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557" name="Google Shape;557;p38"/>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558" name="Google Shape;558;p38"/>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559" name="Google Shape;559;p38"/>
          <p:cNvSpPr/>
          <p:nvPr/>
        </p:nvSpPr>
        <p:spPr>
          <a:xfrm>
            <a:off x="1693523" y="1788581"/>
            <a:ext cx="8804953" cy="4200190"/>
          </a:xfrm>
          <a:prstGeom prst="rect">
            <a:avLst/>
          </a:prstGeom>
          <a:noFill/>
          <a:ln>
            <a:noFill/>
          </a:ln>
        </p:spPr>
        <p:txBody>
          <a:bodyPr spcFirstLastPara="1" wrap="square" lIns="0" tIns="198375" rIns="0" bIns="0" anchor="ctr" anchorCtr="0">
            <a:spAutoFit/>
          </a:bodyPr>
          <a:lstStyle/>
          <a:p>
            <a:pPr marL="0" marR="0" lvl="0" indent="0" algn="just" rtl="1">
              <a:lnSpc>
                <a:spcPct val="150000"/>
              </a:lnSpc>
              <a:spcBef>
                <a:spcPts val="0"/>
              </a:spcBef>
              <a:spcAft>
                <a:spcPts val="0"/>
              </a:spcAft>
              <a:buClr>
                <a:schemeClr val="dk1"/>
              </a:buClr>
              <a:buSzPts val="2200"/>
              <a:buFont typeface="Calibri"/>
              <a:buNone/>
            </a:pPr>
            <a:r>
              <a:rPr lang="ar-EG" sz="2200" b="0" i="0" u="none" strike="noStrike" cap="none" dirty="0">
                <a:solidFill>
                  <a:schemeClr val="dk1"/>
                </a:solidFill>
                <a:latin typeface="Calibri"/>
                <a:ea typeface="Calibri"/>
                <a:cs typeface="Calibri"/>
                <a:sym typeface="Calibri"/>
              </a:rPr>
              <a:t>تهدف هذه القوانين إلى حماية حقوق الشركات في عدة جوانب، وهي:</a:t>
            </a:r>
            <a:endParaRPr dirty="0"/>
          </a:p>
          <a:p>
            <a:pPr marL="0" marR="0" lvl="0" indent="0" algn="just" rtl="1">
              <a:lnSpc>
                <a:spcPct val="150000"/>
              </a:lnSpc>
              <a:spcBef>
                <a:spcPts val="0"/>
              </a:spcBef>
              <a:spcAft>
                <a:spcPts val="0"/>
              </a:spcAft>
              <a:buClr>
                <a:schemeClr val="dk1"/>
              </a:buClr>
              <a:buSzPts val="2200"/>
              <a:buFont typeface="Calibri"/>
              <a:buNone/>
            </a:pPr>
            <a:r>
              <a:rPr lang="ar-EG" sz="2200" b="0" i="0" u="none" strike="noStrike" cap="none" dirty="0">
                <a:solidFill>
                  <a:schemeClr val="dk1"/>
                </a:solidFill>
                <a:latin typeface="Calibri"/>
                <a:ea typeface="Calibri"/>
                <a:cs typeface="Calibri"/>
                <a:sym typeface="Calibri"/>
              </a:rPr>
              <a:t>1- استخدام اسم العلامة التجارية في </a:t>
            </a:r>
            <a:r>
              <a:rPr lang="ar-EG" sz="2200" b="1" i="0" u="sng" strike="noStrike" cap="none" dirty="0">
                <a:solidFill>
                  <a:schemeClr val="dk1"/>
                </a:solidFill>
                <a:latin typeface="Calibri"/>
                <a:ea typeface="Calibri"/>
                <a:cs typeface="Calibri"/>
                <a:sym typeface="Calibri"/>
              </a:rPr>
              <a:t>أسماء النطاقات</a:t>
            </a:r>
            <a:r>
              <a:rPr lang="ar-EG" sz="2200" b="0" i="0" u="none" strike="noStrike" cap="none" dirty="0">
                <a:solidFill>
                  <a:schemeClr val="dk1"/>
                </a:solidFill>
                <a:latin typeface="Calibri"/>
                <a:ea typeface="Calibri"/>
                <a:cs typeface="Calibri"/>
                <a:sym typeface="Calibri"/>
              </a:rPr>
              <a:t>: يتعلق بضمان أن الشركة تكون المالك الشرعي لاسم النطاق الذي يحمل اسم علامتها التجارية. على سبيل المثال، إذا كانت </a:t>
            </a:r>
            <a:r>
              <a:rPr lang="ar-EG" sz="2200" b="0" i="0" u="none" strike="noStrike" cap="none" dirty="0" err="1">
                <a:solidFill>
                  <a:schemeClr val="dk1"/>
                </a:solidFill>
                <a:latin typeface="Calibri"/>
                <a:ea typeface="Calibri"/>
                <a:cs typeface="Calibri"/>
                <a:sym typeface="Calibri"/>
              </a:rPr>
              <a:t>شركةABC</a:t>
            </a:r>
            <a:r>
              <a:rPr lang="ar-EG" sz="2200" b="0" i="0" u="none" strike="noStrike" cap="none" dirty="0">
                <a:solidFill>
                  <a:schemeClr val="dk1"/>
                </a:solidFill>
                <a:latin typeface="Calibri"/>
                <a:ea typeface="Calibri"/>
                <a:cs typeface="Calibri"/>
                <a:sym typeface="Calibri"/>
              </a:rPr>
              <a:t>  تمتلك العلامة التجارية XYZ ، فيجب أن تكون لديها حق استخدام اسم النطاق xyz.com.</a:t>
            </a:r>
            <a:endParaRPr sz="2200" dirty="0">
              <a:solidFill>
                <a:schemeClr val="dk1"/>
              </a:solidFill>
              <a:latin typeface="Calibri"/>
              <a:ea typeface="Calibri"/>
              <a:cs typeface="Calibri"/>
              <a:sym typeface="Calibri"/>
            </a:endParaRPr>
          </a:p>
          <a:p>
            <a:pPr marL="0" marR="0" lvl="0" indent="0" algn="just" rtl="1">
              <a:lnSpc>
                <a:spcPct val="150000"/>
              </a:lnSpc>
              <a:spcBef>
                <a:spcPts val="0"/>
              </a:spcBef>
              <a:spcAft>
                <a:spcPts val="0"/>
              </a:spcAft>
              <a:buClr>
                <a:schemeClr val="dk1"/>
              </a:buClr>
              <a:buSzPts val="2200"/>
              <a:buFont typeface="Calibri"/>
              <a:buNone/>
            </a:pPr>
            <a:r>
              <a:rPr lang="ar-EG" sz="2200" b="0" i="0" u="none" strike="noStrike" cap="none" dirty="0">
                <a:solidFill>
                  <a:schemeClr val="dk1"/>
                </a:solidFill>
                <a:latin typeface="Calibri"/>
                <a:ea typeface="Calibri"/>
                <a:cs typeface="Calibri"/>
                <a:sym typeface="Calibri"/>
              </a:rPr>
              <a:t>2- استخدام العلامات التجارية في </a:t>
            </a:r>
            <a:r>
              <a:rPr lang="ar-EG" sz="2200" b="1" i="0" u="sng" strike="noStrike" cap="none" dirty="0">
                <a:solidFill>
                  <a:schemeClr val="dk1"/>
                </a:solidFill>
                <a:latin typeface="Calibri"/>
                <a:ea typeface="Calibri"/>
                <a:cs typeface="Calibri"/>
                <a:sym typeface="Calibri"/>
              </a:rPr>
              <a:t>مواقع الويب الأخرى والإعلانات عبر الإنترنت</a:t>
            </a:r>
            <a:r>
              <a:rPr lang="ar-EG" sz="2200" b="0" i="0" u="none" strike="noStrike" cap="none" dirty="0">
                <a:solidFill>
                  <a:schemeClr val="dk1"/>
                </a:solidFill>
                <a:latin typeface="Calibri"/>
                <a:ea typeface="Calibri"/>
                <a:cs typeface="Calibri"/>
                <a:sym typeface="Calibri"/>
              </a:rPr>
              <a:t>: يشمل ضمان عدم استخدام العلامات التجارية للشركة في مواقع الويب الأخرى بدون إذن، وعدم استخدامها في الإعلانات عبر الإنترنت دون إذن أيضًا. يهدف ذلك إلى منع الاستغلال غير المصرح به للعلامة التجارية والحفاظ على سمعتها ومكانتها في السوق.</a:t>
            </a:r>
            <a:endParaRP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63"/>
        <p:cNvGrpSpPr/>
        <p:nvPr/>
      </p:nvGrpSpPr>
      <p:grpSpPr>
        <a:xfrm>
          <a:off x="0" y="0"/>
          <a:ext cx="0" cy="0"/>
          <a:chOff x="0" y="0"/>
          <a:chExt cx="0" cy="0"/>
        </a:xfrm>
      </p:grpSpPr>
      <p:sp>
        <p:nvSpPr>
          <p:cNvPr id="564" name="Google Shape;564;p3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565" name="Google Shape;565;p39"/>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endParaRPr sz="1800">
              <a:solidFill>
                <a:schemeClr val="lt1"/>
              </a:solidFill>
              <a:latin typeface="Calibri"/>
              <a:ea typeface="Calibri"/>
              <a:cs typeface="Calibri"/>
              <a:sym typeface="Calibri"/>
            </a:endParaRPr>
          </a:p>
        </p:txBody>
      </p:sp>
      <p:sp>
        <p:nvSpPr>
          <p:cNvPr id="566" name="Google Shape;566;p39"/>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567" name="Google Shape;567;p39"/>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68" name="Google Shape;568;p39"/>
          <p:cNvSpPr txBox="1"/>
          <p:nvPr/>
        </p:nvSpPr>
        <p:spPr>
          <a:xfrm>
            <a:off x="1771923" y="1212234"/>
            <a:ext cx="8715900" cy="415500"/>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EG" sz="2100" b="1">
                <a:solidFill>
                  <a:schemeClr val="dk1"/>
                </a:solidFill>
                <a:latin typeface="Tajawal ExtraBold"/>
                <a:ea typeface="Tajawal ExtraBold"/>
                <a:cs typeface="Tajawal ExtraBold"/>
                <a:sym typeface="Tajawal ExtraBold"/>
              </a:rPr>
              <a:t>3-قوانين حماية العلامات التجارية     Brand and trademark protection </a:t>
            </a:r>
            <a:endParaRPr sz="2100"/>
          </a:p>
        </p:txBody>
      </p:sp>
      <p:pic>
        <p:nvPicPr>
          <p:cNvPr id="569" name="Google Shape;569;p39"/>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570" name="Google Shape;570;p39"/>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571" name="Google Shape;571;p39"/>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572" name="Google Shape;572;p39"/>
          <p:cNvSpPr/>
          <p:nvPr/>
        </p:nvSpPr>
        <p:spPr>
          <a:xfrm>
            <a:off x="1693523" y="2019413"/>
            <a:ext cx="8804953" cy="3738525"/>
          </a:xfrm>
          <a:prstGeom prst="rect">
            <a:avLst/>
          </a:prstGeom>
          <a:noFill/>
          <a:ln>
            <a:noFill/>
          </a:ln>
        </p:spPr>
        <p:txBody>
          <a:bodyPr spcFirstLastPara="1" wrap="square" lIns="0" tIns="198375" rIns="0" bIns="0" anchor="ctr" anchorCtr="0">
            <a:spAutoFit/>
          </a:bodyPr>
          <a:lstStyle/>
          <a:p>
            <a:pPr marL="0" marR="0" lvl="0" indent="0" algn="just" rtl="1">
              <a:lnSpc>
                <a:spcPct val="150000"/>
              </a:lnSpc>
              <a:spcBef>
                <a:spcPts val="0"/>
              </a:spcBef>
              <a:spcAft>
                <a:spcPts val="0"/>
              </a:spcAft>
              <a:buClr>
                <a:schemeClr val="dk1"/>
              </a:buClr>
              <a:buSzPts val="2200"/>
              <a:buFont typeface="Calibri"/>
              <a:buNone/>
            </a:pPr>
            <a:r>
              <a:rPr lang="ar-EG" sz="2200" b="0" i="0" u="none" strike="noStrike" cap="none">
                <a:solidFill>
                  <a:schemeClr val="dk1"/>
                </a:solidFill>
                <a:latin typeface="Calibri"/>
                <a:ea typeface="Calibri"/>
                <a:cs typeface="Calibri"/>
                <a:sym typeface="Calibri"/>
              </a:rPr>
              <a:t>تهدف هذه القوانين إلى حماية حقوق الشركات في عدة جوانب، وهي:</a:t>
            </a:r>
            <a:endParaRPr/>
          </a:p>
          <a:p>
            <a:pPr marL="0" marR="0" lvl="0" indent="0" algn="just" rtl="1">
              <a:lnSpc>
                <a:spcPct val="150000"/>
              </a:lnSpc>
              <a:spcBef>
                <a:spcPts val="0"/>
              </a:spcBef>
              <a:spcAft>
                <a:spcPts val="0"/>
              </a:spcAft>
              <a:buClr>
                <a:schemeClr val="dk1"/>
              </a:buClr>
              <a:buSzPts val="2200"/>
              <a:buFont typeface="Calibri"/>
              <a:buNone/>
            </a:pPr>
            <a:r>
              <a:rPr lang="ar-EG" sz="2200">
                <a:solidFill>
                  <a:schemeClr val="dk1"/>
                </a:solidFill>
                <a:latin typeface="Calibri"/>
                <a:ea typeface="Calibri"/>
                <a:cs typeface="Calibri"/>
                <a:sym typeface="Calibri"/>
              </a:rPr>
              <a:t>3- نزاعات أسماء النطاق: يمكن أن تحدث نزاعات عندما يقوم شخص ما بتسجيل اسم نطاق يحمل اسم علامة تجارية تنتمي إلى شركة أخرى. هذا يُعرف بظاهرة "الاحتكار الإلكتروني"</a:t>
            </a:r>
            <a:r>
              <a:rPr lang="ar-EG" sz="2400">
                <a:solidFill>
                  <a:srgbClr val="FF0000"/>
                </a:solidFill>
                <a:latin typeface="Calibri"/>
                <a:ea typeface="Calibri"/>
                <a:cs typeface="Calibri"/>
                <a:sym typeface="Calibri"/>
              </a:rPr>
              <a:t> cybersquatting</a:t>
            </a:r>
            <a:r>
              <a:rPr lang="ar-EG" sz="2200">
                <a:solidFill>
                  <a:schemeClr val="dk1"/>
                </a:solidFill>
                <a:latin typeface="Calibri"/>
                <a:ea typeface="Calibri"/>
                <a:cs typeface="Calibri"/>
                <a:sym typeface="Calibri"/>
              </a:rPr>
              <a:t>، حيث يحاول الشخص تسجيل النطاق بنية استغلال العلامة التجارية أو بغرض الربح منها. يتم التعامل مع هذه النزاعات عن طريق اللجوء إلى إجراءات قانونية لإثبات حقوق الملكية الفكرية للعلامة التجارية واستعادة النطاق المنتزع.</a:t>
            </a:r>
            <a:endParaRPr/>
          </a:p>
          <a:p>
            <a:pPr marL="0" marR="0" lvl="0" indent="0" algn="just" rtl="1">
              <a:lnSpc>
                <a:spcPct val="150000"/>
              </a:lnSpc>
              <a:spcBef>
                <a:spcPts val="0"/>
              </a:spcBef>
              <a:spcAft>
                <a:spcPts val="0"/>
              </a:spcAft>
              <a:buClr>
                <a:schemeClr val="dk1"/>
              </a:buClr>
              <a:buSzPts val="2200"/>
              <a:buFont typeface="Calibri"/>
              <a:buNone/>
            </a:pPr>
            <a:endParaRPr sz="2200" b="0" i="0" u="none" strike="noStrike" cap="none">
              <a:solidFill>
                <a:schemeClr val="dk1"/>
              </a:solidFill>
              <a:latin typeface="Calibri"/>
              <a:ea typeface="Calibri"/>
              <a:cs typeface="Calibri"/>
              <a:sym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76"/>
        <p:cNvGrpSpPr/>
        <p:nvPr/>
      </p:nvGrpSpPr>
      <p:grpSpPr>
        <a:xfrm>
          <a:off x="0" y="0"/>
          <a:ext cx="0" cy="0"/>
          <a:chOff x="0" y="0"/>
          <a:chExt cx="0" cy="0"/>
        </a:xfrm>
      </p:grpSpPr>
      <p:sp>
        <p:nvSpPr>
          <p:cNvPr id="577" name="Google Shape;577;p4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578" name="Google Shape;578;p40"/>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endParaRPr sz="1800">
              <a:solidFill>
                <a:schemeClr val="lt1"/>
              </a:solidFill>
              <a:latin typeface="Calibri"/>
              <a:ea typeface="Calibri"/>
              <a:cs typeface="Calibri"/>
              <a:sym typeface="Calibri"/>
            </a:endParaRPr>
          </a:p>
        </p:txBody>
      </p:sp>
      <p:sp>
        <p:nvSpPr>
          <p:cNvPr id="579" name="Google Shape;579;p40"/>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580" name="Google Shape;580;p40"/>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81" name="Google Shape;581;p40"/>
          <p:cNvSpPr txBox="1"/>
          <p:nvPr/>
        </p:nvSpPr>
        <p:spPr>
          <a:xfrm>
            <a:off x="1771923" y="1212234"/>
            <a:ext cx="8715900" cy="415500"/>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EG" sz="2100" b="1">
                <a:solidFill>
                  <a:schemeClr val="dk1"/>
                </a:solidFill>
                <a:latin typeface="Tajawal ExtraBold"/>
                <a:ea typeface="Tajawal ExtraBold"/>
                <a:cs typeface="Tajawal ExtraBold"/>
                <a:sym typeface="Tajawal ExtraBold"/>
              </a:rPr>
              <a:t>3-قوانين حماية العلامات التجارية     Brand and trademark protection </a:t>
            </a:r>
            <a:endParaRPr sz="2100"/>
          </a:p>
        </p:txBody>
      </p:sp>
      <p:pic>
        <p:nvPicPr>
          <p:cNvPr id="582" name="Google Shape;582;p40"/>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583" name="Google Shape;583;p40"/>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584" name="Google Shape;584;p40"/>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585" name="Google Shape;585;p40"/>
          <p:cNvSpPr/>
          <p:nvPr/>
        </p:nvSpPr>
        <p:spPr>
          <a:xfrm>
            <a:off x="1482207" y="2042496"/>
            <a:ext cx="9016269" cy="3692358"/>
          </a:xfrm>
          <a:prstGeom prst="rect">
            <a:avLst/>
          </a:prstGeom>
          <a:noFill/>
          <a:ln>
            <a:noFill/>
          </a:ln>
        </p:spPr>
        <p:txBody>
          <a:bodyPr spcFirstLastPara="1" wrap="square" lIns="0" tIns="198375" rIns="0" bIns="0" anchor="ctr" anchorCtr="0">
            <a:spAutoFit/>
          </a:bodyPr>
          <a:lstStyle/>
          <a:p>
            <a:pPr marL="0" marR="0" lvl="0" indent="0" algn="just" rtl="1">
              <a:lnSpc>
                <a:spcPct val="150000"/>
              </a:lnSpc>
              <a:spcBef>
                <a:spcPts val="0"/>
              </a:spcBef>
              <a:spcAft>
                <a:spcPts val="0"/>
              </a:spcAft>
              <a:buClr>
                <a:schemeClr val="dk1"/>
              </a:buClr>
              <a:buSzPts val="2200"/>
              <a:buFont typeface="Calibri"/>
              <a:buNone/>
            </a:pPr>
            <a:r>
              <a:rPr lang="ar-EG" sz="2200" b="0" i="0" u="none" strike="noStrike" cap="none">
                <a:solidFill>
                  <a:schemeClr val="dk1"/>
                </a:solidFill>
                <a:latin typeface="Calibri"/>
                <a:ea typeface="Calibri"/>
                <a:cs typeface="Calibri"/>
                <a:sym typeface="Calibri"/>
              </a:rPr>
              <a:t>تخشى الشركات من تضرر سمعتها بسبب الإعلان على مواقع إلكترونية لا يرغبون في ربط علامتهم التجارية بها، بسبب شراء الإعلانات على شبكات التواصل الاجتماعي أو شبكات الإعلانات حيث لم يكن واضحًا أي محتوى ستكون الإعلانات مرتبطة به.</a:t>
            </a:r>
            <a:endParaRPr/>
          </a:p>
          <a:p>
            <a:pPr marL="0" marR="0" lvl="0" indent="0" algn="just" rtl="1">
              <a:lnSpc>
                <a:spcPct val="150000"/>
              </a:lnSpc>
              <a:spcBef>
                <a:spcPts val="0"/>
              </a:spcBef>
              <a:spcAft>
                <a:spcPts val="0"/>
              </a:spcAft>
              <a:buClr>
                <a:schemeClr val="dk1"/>
              </a:buClr>
              <a:buSzPts val="2200"/>
              <a:buFont typeface="Calibri"/>
              <a:buNone/>
            </a:pPr>
            <a:r>
              <a:rPr lang="ar-EG" sz="2200" b="0" i="0" u="none" strike="noStrike" cap="none">
                <a:solidFill>
                  <a:schemeClr val="dk1"/>
                </a:solidFill>
                <a:latin typeface="Calibri"/>
                <a:ea typeface="Calibri"/>
                <a:cs typeface="Calibri"/>
                <a:sym typeface="Calibri"/>
              </a:rPr>
              <a:t>تقدم أدوات إدارة سمعة العلامة التجارية عبر الإنترنت وأدوات تنبيه الوقت الحقيقي </a:t>
            </a:r>
            <a:r>
              <a:rPr lang="ar-EG" sz="2200" b="0" i="0" u="sng" strike="noStrike" cap="none">
                <a:solidFill>
                  <a:schemeClr val="dk1"/>
                </a:solidFill>
                <a:latin typeface="Calibri"/>
                <a:ea typeface="Calibri"/>
                <a:cs typeface="Calibri"/>
                <a:sym typeface="Calibri"/>
              </a:rPr>
              <a:t>real-time alerts </a:t>
            </a:r>
            <a:r>
              <a:rPr lang="ar-EG" sz="2200" b="0" i="0" u="none" strike="noStrike" cap="none">
                <a:solidFill>
                  <a:schemeClr val="dk1"/>
                </a:solidFill>
                <a:latin typeface="Calibri"/>
                <a:ea typeface="Calibri"/>
                <a:cs typeface="Calibri"/>
                <a:sym typeface="Calibri"/>
              </a:rPr>
              <a:t>عندما يتم نشر تعليقات أو ذكر العلامة التجارية على الإنترنت في مواقع مختلفة، بما في ذلك المدونات وشبكات التواصل الاجتماعي.</a:t>
            </a:r>
            <a:endParaRPr/>
          </a:p>
          <a:p>
            <a:pPr marL="0" marR="0" lvl="0" indent="0" algn="just" rtl="1">
              <a:lnSpc>
                <a:spcPct val="150000"/>
              </a:lnSpc>
              <a:spcBef>
                <a:spcPts val="0"/>
              </a:spcBef>
              <a:spcAft>
                <a:spcPts val="0"/>
              </a:spcAft>
              <a:buClr>
                <a:schemeClr val="dk1"/>
              </a:buClr>
              <a:buSzPts val="2200"/>
              <a:buFont typeface="Calibri"/>
              <a:buNone/>
            </a:pPr>
            <a:endParaRPr sz="2200" b="0" i="0" u="none" strike="noStrike" cap="none">
              <a:solidFill>
                <a:schemeClr val="dk1"/>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591" name="Google Shape;591;p41"/>
          <p:cNvSpPr/>
          <p:nvPr/>
        </p:nvSpPr>
        <p:spPr>
          <a:xfrm>
            <a:off x="1364043" y="976946"/>
            <a:ext cx="9345750"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endParaRPr sz="1800">
              <a:solidFill>
                <a:schemeClr val="lt1"/>
              </a:solidFill>
              <a:latin typeface="Calibri"/>
              <a:ea typeface="Calibri"/>
              <a:cs typeface="Calibri"/>
              <a:sym typeface="Calibri"/>
            </a:endParaRPr>
          </a:p>
        </p:txBody>
      </p:sp>
      <p:sp>
        <p:nvSpPr>
          <p:cNvPr id="592" name="Google Shape;592;p41"/>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593" name="Google Shape;593;p41"/>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94" name="Google Shape;594;p41"/>
          <p:cNvSpPr txBox="1"/>
          <p:nvPr/>
        </p:nvSpPr>
        <p:spPr>
          <a:xfrm>
            <a:off x="1771923" y="1212234"/>
            <a:ext cx="8715895" cy="586699"/>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EG" sz="2400" b="1" dirty="0">
                <a:solidFill>
                  <a:schemeClr val="dk1"/>
                </a:solidFill>
                <a:latin typeface="Tajawal ExtraBold"/>
                <a:ea typeface="Tajawal ExtraBold"/>
                <a:cs typeface="Tajawal ExtraBold"/>
                <a:sym typeface="Tajawal ExtraBold"/>
              </a:rPr>
              <a:t>4- قوانين حقوق الملكية الفكرية   </a:t>
            </a:r>
            <a:r>
              <a:rPr lang="ar-EG" sz="2400" b="1" dirty="0" err="1">
                <a:solidFill>
                  <a:schemeClr val="dk1"/>
                </a:solidFill>
                <a:latin typeface="Tajawal ExtraBold"/>
                <a:ea typeface="Tajawal ExtraBold"/>
                <a:cs typeface="Tajawal ExtraBold"/>
                <a:sym typeface="Tajawal ExtraBold"/>
              </a:rPr>
              <a:t>Intellectual</a:t>
            </a:r>
            <a:r>
              <a:rPr lang="ar-EG" sz="2400" b="1" dirty="0">
                <a:solidFill>
                  <a:schemeClr val="dk1"/>
                </a:solidFill>
                <a:latin typeface="Tajawal ExtraBold"/>
                <a:ea typeface="Tajawal ExtraBold"/>
                <a:cs typeface="Tajawal ExtraBold"/>
                <a:sym typeface="Tajawal ExtraBold"/>
              </a:rPr>
              <a:t> </a:t>
            </a:r>
            <a:r>
              <a:rPr lang="ar-EG" sz="2400" b="1" dirty="0" err="1">
                <a:solidFill>
                  <a:schemeClr val="dk1"/>
                </a:solidFill>
                <a:latin typeface="Tajawal ExtraBold"/>
                <a:ea typeface="Tajawal ExtraBold"/>
                <a:cs typeface="Tajawal ExtraBold"/>
                <a:sym typeface="Tajawal ExtraBold"/>
              </a:rPr>
              <a:t>property</a:t>
            </a:r>
            <a:r>
              <a:rPr lang="ar-EG" sz="2400" b="1" dirty="0">
                <a:solidFill>
                  <a:schemeClr val="dk1"/>
                </a:solidFill>
                <a:latin typeface="Tajawal ExtraBold"/>
                <a:ea typeface="Tajawal ExtraBold"/>
                <a:cs typeface="Tajawal ExtraBold"/>
                <a:sym typeface="Tajawal ExtraBold"/>
              </a:rPr>
              <a:t> </a:t>
            </a:r>
            <a:r>
              <a:rPr lang="ar-EG" sz="2400" b="1" dirty="0" err="1">
                <a:solidFill>
                  <a:schemeClr val="dk1"/>
                </a:solidFill>
                <a:latin typeface="Tajawal ExtraBold"/>
                <a:ea typeface="Tajawal ExtraBold"/>
                <a:cs typeface="Tajawal ExtraBold"/>
                <a:sym typeface="Tajawal ExtraBold"/>
              </a:rPr>
              <a:t>rights</a:t>
            </a:r>
            <a:r>
              <a:rPr lang="ar-EG" sz="2400" b="1" dirty="0">
                <a:solidFill>
                  <a:schemeClr val="dk1"/>
                </a:solidFill>
                <a:latin typeface="Tajawal ExtraBold"/>
                <a:ea typeface="Tajawal ExtraBold"/>
                <a:cs typeface="Tajawal ExtraBold"/>
                <a:sym typeface="Tajawal ExtraBold"/>
              </a:rPr>
              <a:t> </a:t>
            </a:r>
            <a:endParaRPr dirty="0"/>
          </a:p>
        </p:txBody>
      </p:sp>
      <p:pic>
        <p:nvPicPr>
          <p:cNvPr id="595" name="Google Shape;595;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596" name="Google Shape;596;p41"/>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597" name="Google Shape;597;p41"/>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598" name="Google Shape;598;p41"/>
          <p:cNvSpPr/>
          <p:nvPr/>
        </p:nvSpPr>
        <p:spPr>
          <a:xfrm>
            <a:off x="1528783" y="1908151"/>
            <a:ext cx="9016269" cy="3184527"/>
          </a:xfrm>
          <a:prstGeom prst="rect">
            <a:avLst/>
          </a:prstGeom>
          <a:noFill/>
          <a:ln>
            <a:noFill/>
          </a:ln>
        </p:spPr>
        <p:txBody>
          <a:bodyPr spcFirstLastPara="1" wrap="square" lIns="0" tIns="198375" rIns="0" bIns="0" anchor="ctr" anchorCtr="0">
            <a:spAutoFit/>
          </a:bodyPr>
          <a:lstStyle/>
          <a:p>
            <a:pPr marL="0" marR="0" lvl="0" indent="0" algn="just" rtl="1">
              <a:lnSpc>
                <a:spcPct val="150000"/>
              </a:lnSpc>
              <a:spcBef>
                <a:spcPts val="0"/>
              </a:spcBef>
              <a:spcAft>
                <a:spcPts val="0"/>
              </a:spcAft>
              <a:buClr>
                <a:schemeClr val="dk1"/>
              </a:buClr>
              <a:buSzPts val="2200"/>
              <a:buFont typeface="Calibri"/>
              <a:buNone/>
            </a:pPr>
            <a:r>
              <a:rPr lang="ar-EG" sz="2200" b="1" i="0" u="none" strike="noStrike" cap="none" dirty="0">
                <a:solidFill>
                  <a:schemeClr val="dk1"/>
                </a:solidFill>
                <a:latin typeface="Calibri"/>
                <a:ea typeface="Calibri"/>
                <a:cs typeface="Calibri"/>
                <a:sym typeface="Calibri"/>
              </a:rPr>
              <a:t>حقوق الملكية الفكرية </a:t>
            </a:r>
            <a:r>
              <a:rPr lang="ar-EG" sz="2200" b="1" i="0" u="none" strike="noStrike" cap="none" dirty="0" err="1">
                <a:solidFill>
                  <a:schemeClr val="dk1"/>
                </a:solidFill>
                <a:latin typeface="Calibri"/>
                <a:ea typeface="Calibri"/>
                <a:cs typeface="Calibri"/>
                <a:sym typeface="Calibri"/>
              </a:rPr>
              <a:t>Intellectual</a:t>
            </a:r>
            <a:r>
              <a:rPr lang="ar-EG" sz="2200" b="1" i="0" u="none" strike="noStrike" cap="none" dirty="0">
                <a:solidFill>
                  <a:schemeClr val="dk1"/>
                </a:solidFill>
                <a:latin typeface="Calibri"/>
                <a:ea typeface="Calibri"/>
                <a:cs typeface="Calibri"/>
                <a:sym typeface="Calibri"/>
              </a:rPr>
              <a:t> </a:t>
            </a:r>
            <a:r>
              <a:rPr lang="ar-EG" sz="2200" b="1" i="0" u="none" strike="noStrike" cap="none" dirty="0" err="1">
                <a:solidFill>
                  <a:schemeClr val="dk1"/>
                </a:solidFill>
                <a:latin typeface="Calibri"/>
                <a:ea typeface="Calibri"/>
                <a:cs typeface="Calibri"/>
                <a:sym typeface="Calibri"/>
              </a:rPr>
              <a:t>property</a:t>
            </a:r>
            <a:r>
              <a:rPr lang="ar-EG" sz="2200" b="1" i="0" u="none" strike="noStrike" cap="none" dirty="0">
                <a:solidFill>
                  <a:schemeClr val="dk1"/>
                </a:solidFill>
                <a:latin typeface="Calibri"/>
                <a:ea typeface="Calibri"/>
                <a:cs typeface="Calibri"/>
                <a:sym typeface="Calibri"/>
              </a:rPr>
              <a:t> </a:t>
            </a:r>
            <a:r>
              <a:rPr lang="ar-EG" sz="2200" b="1" i="0" u="none" strike="noStrike" cap="none" dirty="0" err="1">
                <a:solidFill>
                  <a:schemeClr val="dk1"/>
                </a:solidFill>
                <a:latin typeface="Calibri"/>
                <a:ea typeface="Calibri"/>
                <a:cs typeface="Calibri"/>
                <a:sym typeface="Calibri"/>
              </a:rPr>
              <a:t>rights</a:t>
            </a:r>
            <a:r>
              <a:rPr lang="ar-EG" sz="2200" b="1" i="0" u="none" strike="noStrike" cap="none" dirty="0">
                <a:solidFill>
                  <a:schemeClr val="dk1"/>
                </a:solidFill>
                <a:latin typeface="Calibri"/>
                <a:ea typeface="Calibri"/>
                <a:cs typeface="Calibri"/>
                <a:sym typeface="Calibri"/>
              </a:rPr>
              <a:t> </a:t>
            </a:r>
            <a:endParaRPr dirty="0"/>
          </a:p>
          <a:p>
            <a:pPr marL="0" marR="0" lvl="0" indent="0" algn="just" rtl="1">
              <a:lnSpc>
                <a:spcPct val="150000"/>
              </a:lnSpc>
              <a:spcBef>
                <a:spcPts val="0"/>
              </a:spcBef>
              <a:spcAft>
                <a:spcPts val="0"/>
              </a:spcAft>
              <a:buClr>
                <a:schemeClr val="dk1"/>
              </a:buClr>
              <a:buSzPts val="2200"/>
              <a:buFont typeface="Calibri"/>
              <a:buNone/>
            </a:pPr>
            <a:r>
              <a:rPr lang="ar-EG" sz="2200" b="0" i="0" u="none" strike="noStrike" cap="none" dirty="0">
                <a:solidFill>
                  <a:schemeClr val="dk1"/>
                </a:solidFill>
                <a:latin typeface="Calibri"/>
                <a:ea typeface="Calibri"/>
                <a:cs typeface="Calibri"/>
                <a:sym typeface="Calibri"/>
              </a:rPr>
              <a:t>تحمي هذه الحقوق الممتلكات غير الملموسة (التصاميم والأفكار والاختراعات) التي تم إنشاؤها من قبل الشركات أو الأفراد والتي يتم حمايتها بموجب قوانين حقوق النشر والأسرار التجارية وبراءات الاختراع، وتشمل المحتوى والخدمات التي تم تطويرها لمواقع التجارة الإلكترونية.</a:t>
            </a:r>
            <a:endParaRPr dirty="0"/>
          </a:p>
          <a:p>
            <a:pPr marL="0" marR="0" lvl="0" indent="0" algn="just" rtl="1">
              <a:lnSpc>
                <a:spcPct val="150000"/>
              </a:lnSpc>
              <a:spcBef>
                <a:spcPts val="0"/>
              </a:spcBef>
              <a:spcAft>
                <a:spcPts val="0"/>
              </a:spcAft>
              <a:buClr>
                <a:schemeClr val="dk1"/>
              </a:buClr>
              <a:buSzPts val="2200"/>
              <a:buFont typeface="Calibri"/>
              <a:buNone/>
            </a:pPr>
            <a:r>
              <a:rPr lang="ar-EG" sz="2200" b="0" i="0" u="none" strike="noStrike" cap="none" dirty="0">
                <a:solidFill>
                  <a:schemeClr val="dk1"/>
                </a:solidFill>
                <a:latin typeface="Calibri"/>
                <a:ea typeface="Calibri"/>
                <a:cs typeface="Calibri"/>
                <a:sym typeface="Calibri"/>
              </a:rPr>
              <a:t>يمكن استخدام خدمات إدارة السمعة لتقييم كيفية استخدام محتوى المنظمة وشعاراتها وعلاماتها التجارية على مواقع أخرى.</a:t>
            </a:r>
            <a:endParaRP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Google Shape;603;p4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04" name="Google Shape;604;p42"/>
          <p:cNvSpPr/>
          <p:nvPr/>
        </p:nvSpPr>
        <p:spPr>
          <a:xfrm>
            <a:off x="1364042" y="976946"/>
            <a:ext cx="9988901"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endParaRPr sz="1800">
              <a:solidFill>
                <a:schemeClr val="lt1"/>
              </a:solidFill>
              <a:latin typeface="Calibri"/>
              <a:ea typeface="Calibri"/>
              <a:cs typeface="Calibri"/>
              <a:sym typeface="Calibri"/>
            </a:endParaRPr>
          </a:p>
        </p:txBody>
      </p:sp>
      <p:sp>
        <p:nvSpPr>
          <p:cNvPr id="605" name="Google Shape;605;p42"/>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606" name="Google Shape;606;p42"/>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07" name="Google Shape;607;p42"/>
          <p:cNvSpPr txBox="1"/>
          <p:nvPr/>
        </p:nvSpPr>
        <p:spPr>
          <a:xfrm>
            <a:off x="1771923" y="1212234"/>
            <a:ext cx="8715895" cy="586699"/>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EG" sz="2400" b="1">
                <a:solidFill>
                  <a:schemeClr val="dk1"/>
                </a:solidFill>
                <a:latin typeface="Tajawal ExtraBold"/>
                <a:ea typeface="Tajawal ExtraBold"/>
                <a:cs typeface="Tajawal ExtraBold"/>
                <a:sym typeface="Tajawal ExtraBold"/>
              </a:rPr>
              <a:t>5- قانون الإعلان عبر الإنترنت   Online advertising law </a:t>
            </a:r>
            <a:endParaRPr/>
          </a:p>
        </p:txBody>
      </p:sp>
      <p:pic>
        <p:nvPicPr>
          <p:cNvPr id="608" name="Google Shape;608;p42"/>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09" name="Google Shape;609;p42"/>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610" name="Google Shape;610;p42"/>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611" name="Google Shape;611;p42"/>
          <p:cNvSpPr/>
          <p:nvPr/>
        </p:nvSpPr>
        <p:spPr>
          <a:xfrm>
            <a:off x="1528783" y="1568683"/>
            <a:ext cx="9689823" cy="4708021"/>
          </a:xfrm>
          <a:prstGeom prst="rect">
            <a:avLst/>
          </a:prstGeom>
          <a:noFill/>
          <a:ln>
            <a:noFill/>
          </a:ln>
        </p:spPr>
        <p:txBody>
          <a:bodyPr spcFirstLastPara="1" wrap="square" lIns="0" tIns="198375" rIns="0" bIns="0" anchor="ctr" anchorCtr="0">
            <a:spAutoFit/>
          </a:bodyPr>
          <a:lstStyle/>
          <a:p>
            <a:pPr marL="0" marR="0" lvl="0" indent="0" algn="just" rtl="1">
              <a:lnSpc>
                <a:spcPct val="150000"/>
              </a:lnSpc>
              <a:spcBef>
                <a:spcPts val="0"/>
              </a:spcBef>
              <a:spcAft>
                <a:spcPts val="0"/>
              </a:spcAft>
              <a:buClr>
                <a:schemeClr val="dk1"/>
              </a:buClr>
              <a:buSzPts val="2200"/>
              <a:buFont typeface="Calibri"/>
              <a:buNone/>
            </a:pPr>
            <a:r>
              <a:rPr lang="ar-EG" sz="2200" i="0" u="sng" strike="noStrike" cap="none" dirty="0">
                <a:solidFill>
                  <a:schemeClr val="dk1"/>
                </a:solidFill>
                <a:latin typeface="Calibri"/>
                <a:ea typeface="Calibri"/>
                <a:cs typeface="Calibri"/>
                <a:sym typeface="Calibri"/>
              </a:rPr>
              <a:t> تُفرض معايير الإعلان عبر الإنترنت من قبل وكالات مستقلة لضمان الامتثال والشفافية في العروض التسويقية على الإنترنت</a:t>
            </a:r>
            <a:r>
              <a:rPr lang="ar-EG" sz="2200" i="0" strike="noStrike" cap="none" dirty="0">
                <a:solidFill>
                  <a:schemeClr val="dk1"/>
                </a:solidFill>
                <a:latin typeface="Calibri"/>
                <a:ea typeface="Calibri"/>
                <a:cs typeface="Calibri"/>
                <a:sym typeface="Calibri"/>
              </a:rPr>
              <a:t>. حيث تواجه </a:t>
            </a:r>
            <a:r>
              <a:rPr lang="ar-EG" sz="2200" i="0" u="none" strike="noStrike" cap="none" dirty="0">
                <a:solidFill>
                  <a:schemeClr val="dk1"/>
                </a:solidFill>
                <a:latin typeface="Calibri"/>
                <a:ea typeface="Calibri"/>
                <a:cs typeface="Calibri"/>
                <a:sym typeface="Calibri"/>
              </a:rPr>
              <a:t>الإعلانات عبر الإنترنت تحديًا محددًا، وهو </a:t>
            </a:r>
            <a:r>
              <a:rPr lang="ar-EG" sz="2200" i="0" u="sng" strike="noStrike" cap="none" dirty="0">
                <a:solidFill>
                  <a:schemeClr val="dk1"/>
                </a:solidFill>
                <a:latin typeface="Calibri"/>
                <a:ea typeface="Calibri"/>
                <a:cs typeface="Calibri"/>
                <a:sym typeface="Calibri"/>
              </a:rPr>
              <a:t>ضرورة توضيح الاتصالات التسويقية بشكل واضح.</a:t>
            </a:r>
            <a:r>
              <a:rPr lang="ar-EG" sz="2200" i="0" u="none" strike="noStrike" cap="none" dirty="0">
                <a:solidFill>
                  <a:schemeClr val="dk1"/>
                </a:solidFill>
                <a:latin typeface="Calibri"/>
                <a:ea typeface="Calibri"/>
                <a:cs typeface="Calibri"/>
                <a:sym typeface="Calibri"/>
              </a:rPr>
              <a:t> وتغطي التوجيهات الحالات التالية:</a:t>
            </a:r>
            <a:endParaRPr dirty="0"/>
          </a:p>
          <a:p>
            <a:pPr marL="342900" marR="0" lvl="0" indent="-342900" algn="just" rtl="1">
              <a:lnSpc>
                <a:spcPct val="150000"/>
              </a:lnSpc>
              <a:spcBef>
                <a:spcPts val="0"/>
              </a:spcBef>
              <a:spcAft>
                <a:spcPts val="0"/>
              </a:spcAft>
              <a:buClr>
                <a:schemeClr val="dk1"/>
              </a:buClr>
              <a:buSzPts val="2200"/>
              <a:buFont typeface="Arial"/>
              <a:buChar char="•"/>
            </a:pPr>
            <a:r>
              <a:rPr lang="ar-EG" sz="2200" i="0" u="none" strike="noStrike" cap="none" dirty="0">
                <a:solidFill>
                  <a:schemeClr val="dk1"/>
                </a:solidFill>
                <a:latin typeface="Calibri"/>
                <a:ea typeface="Calibri"/>
                <a:cs typeface="Calibri"/>
                <a:sym typeface="Calibri"/>
              </a:rPr>
              <a:t>يجب أن تكون رسائل التسويق عبر البريد الإلكتروني غير المطلوبة معرفة بوضوح كرسائل تسويقية قبل فتحها، مما يتيح للمستلم معرفة طبيعتها الترويجية.</a:t>
            </a:r>
            <a:endParaRPr dirty="0"/>
          </a:p>
          <a:p>
            <a:pPr marL="342900" marR="0" lvl="0" indent="-342900" algn="just" rtl="1">
              <a:lnSpc>
                <a:spcPct val="150000"/>
              </a:lnSpc>
              <a:spcBef>
                <a:spcPts val="0"/>
              </a:spcBef>
              <a:spcAft>
                <a:spcPts val="0"/>
              </a:spcAft>
              <a:buClr>
                <a:schemeClr val="dk1"/>
              </a:buClr>
              <a:buSzPts val="2200"/>
              <a:buFont typeface="Arial"/>
              <a:buChar char="•"/>
            </a:pPr>
            <a:r>
              <a:rPr lang="ar-EG" sz="2200" i="0" u="none" strike="noStrike" cap="none" dirty="0">
                <a:solidFill>
                  <a:schemeClr val="dk1"/>
                </a:solidFill>
                <a:latin typeface="Calibri"/>
                <a:ea typeface="Calibri"/>
                <a:cs typeface="Calibri"/>
                <a:sym typeface="Calibri"/>
              </a:rPr>
              <a:t>يجب على الاتصالات التسويقية ألا تدعي أو تعطي انطباعًا خاطئًا بأن المسوّق يتصرف كمستهلك، أي أنه يستخدم منتجًا أو يوصي به كمستهلك عادي بدلاً من كونه جزءًا من استراتيجية التسويق.</a:t>
            </a:r>
            <a:endParaRPr dirty="0"/>
          </a:p>
          <a:p>
            <a:pPr marL="342900" marR="0" lvl="0" indent="-342900" algn="just" rtl="1">
              <a:lnSpc>
                <a:spcPct val="150000"/>
              </a:lnSpc>
              <a:spcBef>
                <a:spcPts val="0"/>
              </a:spcBef>
              <a:spcAft>
                <a:spcPts val="0"/>
              </a:spcAft>
              <a:buClr>
                <a:schemeClr val="dk1"/>
              </a:buClr>
              <a:buSzPts val="2200"/>
              <a:buFont typeface="Arial"/>
              <a:buChar char="•"/>
            </a:pPr>
            <a:r>
              <a:rPr lang="ar-EG" sz="2200" i="0" u="none" strike="noStrike" cap="none" dirty="0">
                <a:solidFill>
                  <a:schemeClr val="dk1"/>
                </a:solidFill>
                <a:latin typeface="Calibri"/>
                <a:ea typeface="Calibri"/>
                <a:cs typeface="Calibri"/>
                <a:sym typeface="Calibri"/>
              </a:rPr>
              <a:t>يجب أن يوضح المسوقون والناشرون أن الإعلانات هي عبارة عن اتصالات تسويقية، للتأكيد على أن المحتوى المقدم هو جزء من حملة تسويقية وليس محتوى مستقل.</a:t>
            </a:r>
            <a:endParaRP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15"/>
        <p:cNvGrpSpPr/>
        <p:nvPr/>
      </p:nvGrpSpPr>
      <p:grpSpPr>
        <a:xfrm>
          <a:off x="0" y="0"/>
          <a:ext cx="0" cy="0"/>
          <a:chOff x="0" y="0"/>
          <a:chExt cx="0" cy="0"/>
        </a:xfrm>
      </p:grpSpPr>
      <p:sp>
        <p:nvSpPr>
          <p:cNvPr id="616" name="Google Shape;616;p4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17" name="Google Shape;617;p43"/>
          <p:cNvSpPr/>
          <p:nvPr/>
        </p:nvSpPr>
        <p:spPr>
          <a:xfrm>
            <a:off x="1364042" y="976946"/>
            <a:ext cx="10009449"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endParaRPr sz="1800">
              <a:solidFill>
                <a:schemeClr val="lt1"/>
              </a:solidFill>
              <a:latin typeface="Calibri"/>
              <a:ea typeface="Calibri"/>
              <a:cs typeface="Calibri"/>
              <a:sym typeface="Calibri"/>
            </a:endParaRPr>
          </a:p>
        </p:txBody>
      </p:sp>
      <p:sp>
        <p:nvSpPr>
          <p:cNvPr id="618" name="Google Shape;618;p43"/>
          <p:cNvSpPr txBox="1"/>
          <p:nvPr/>
        </p:nvSpPr>
        <p:spPr>
          <a:xfrm>
            <a:off x="6173273" y="344508"/>
            <a:ext cx="54272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a:solidFill>
                  <a:schemeClr val="lt1"/>
                </a:solidFill>
                <a:latin typeface="Tajawal Medium"/>
                <a:ea typeface="Tajawal Medium"/>
                <a:cs typeface="Tajawal Medium"/>
                <a:sym typeface="Tajawal Medium"/>
              </a:rPr>
              <a:t>القوى القانونية Law Forces</a:t>
            </a:r>
            <a:endParaRPr/>
          </a:p>
        </p:txBody>
      </p:sp>
      <p:sp>
        <p:nvSpPr>
          <p:cNvPr id="619" name="Google Shape;619;p43"/>
          <p:cNvSpPr/>
          <p:nvPr/>
        </p:nvSpPr>
        <p:spPr>
          <a:xfrm>
            <a:off x="367466" y="78262"/>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0" name="Google Shape;620;p43"/>
          <p:cNvSpPr txBox="1"/>
          <p:nvPr/>
        </p:nvSpPr>
        <p:spPr>
          <a:xfrm>
            <a:off x="1771923" y="904014"/>
            <a:ext cx="8715895" cy="586699"/>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EG" sz="2400" b="1">
                <a:solidFill>
                  <a:schemeClr val="dk1"/>
                </a:solidFill>
                <a:latin typeface="Tajawal ExtraBold"/>
                <a:ea typeface="Tajawal ExtraBold"/>
                <a:cs typeface="Tajawal ExtraBold"/>
                <a:sym typeface="Tajawal ExtraBold"/>
              </a:rPr>
              <a:t>5- قانون الإعلان عبر الإنترنت   Online advertising law </a:t>
            </a:r>
            <a:endParaRPr/>
          </a:p>
        </p:txBody>
      </p:sp>
      <p:pic>
        <p:nvPicPr>
          <p:cNvPr id="621" name="Google Shape;621;p43"/>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22" name="Google Shape;622;p43"/>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623" name="Google Shape;623;p43"/>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624" name="Google Shape;624;p43"/>
          <p:cNvSpPr/>
          <p:nvPr/>
        </p:nvSpPr>
        <p:spPr>
          <a:xfrm>
            <a:off x="1587865" y="1211201"/>
            <a:ext cx="9630741" cy="5215852"/>
          </a:xfrm>
          <a:prstGeom prst="rect">
            <a:avLst/>
          </a:prstGeom>
          <a:noFill/>
          <a:ln>
            <a:noFill/>
          </a:ln>
        </p:spPr>
        <p:txBody>
          <a:bodyPr spcFirstLastPara="1" wrap="square" lIns="0" tIns="198375" rIns="0" bIns="0" anchor="ctr" anchorCtr="0">
            <a:spAutoFit/>
          </a:bodyPr>
          <a:lstStyle/>
          <a:p>
            <a:pPr marL="0" marR="0" lvl="0" indent="0" algn="just" rtl="1">
              <a:lnSpc>
                <a:spcPct val="150000"/>
              </a:lnSpc>
              <a:spcBef>
                <a:spcPts val="0"/>
              </a:spcBef>
              <a:spcAft>
                <a:spcPts val="0"/>
              </a:spcAft>
              <a:buClr>
                <a:schemeClr val="dk1"/>
              </a:buClr>
              <a:buSzPts val="2200"/>
              <a:buFont typeface="Calibri"/>
              <a:buNone/>
            </a:pPr>
            <a:r>
              <a:rPr lang="ar-EG" sz="2200" i="0" u="none" strike="noStrike" cap="none" dirty="0">
                <a:solidFill>
                  <a:schemeClr val="dk1"/>
                </a:solidFill>
                <a:latin typeface="Calibri"/>
                <a:ea typeface="Calibri"/>
                <a:cs typeface="Calibri"/>
                <a:sym typeface="Calibri"/>
              </a:rPr>
              <a:t>توجيهات مثل هذه ضرورية بسبب زيادة </a:t>
            </a:r>
            <a:r>
              <a:rPr lang="ar-EG" sz="2200" b="1" i="0" u="none" strike="noStrike" cap="none" dirty="0">
                <a:solidFill>
                  <a:srgbClr val="FF0000"/>
                </a:solidFill>
                <a:latin typeface="Calibri"/>
                <a:ea typeface="Calibri"/>
                <a:cs typeface="Calibri"/>
                <a:sym typeface="Calibri"/>
              </a:rPr>
              <a:t>الإعلانات المدمجة </a:t>
            </a:r>
            <a:r>
              <a:rPr lang="ar-EG" sz="2200" b="1" i="0" u="none" strike="noStrike" cap="none" dirty="0" err="1">
                <a:solidFill>
                  <a:srgbClr val="FF0000"/>
                </a:solidFill>
                <a:latin typeface="Calibri"/>
                <a:ea typeface="Calibri"/>
                <a:cs typeface="Calibri"/>
                <a:sym typeface="Calibri"/>
              </a:rPr>
              <a:t>Native</a:t>
            </a:r>
            <a:r>
              <a:rPr lang="ar-EG" sz="2200" b="1" i="0" u="none" strike="noStrike" cap="none" dirty="0">
                <a:solidFill>
                  <a:srgbClr val="FF0000"/>
                </a:solidFill>
                <a:latin typeface="Calibri"/>
                <a:ea typeface="Calibri"/>
                <a:cs typeface="Calibri"/>
                <a:sym typeface="Calibri"/>
              </a:rPr>
              <a:t> </a:t>
            </a:r>
            <a:r>
              <a:rPr lang="ar-EG" sz="2200" b="1" i="0" u="none" strike="noStrike" cap="none" dirty="0" err="1">
                <a:solidFill>
                  <a:srgbClr val="FF0000"/>
                </a:solidFill>
                <a:latin typeface="Calibri"/>
                <a:ea typeface="Calibri"/>
                <a:cs typeface="Calibri"/>
                <a:sym typeface="Calibri"/>
              </a:rPr>
              <a:t>advertising</a:t>
            </a:r>
            <a:r>
              <a:rPr lang="ar-EG" sz="2200" i="0" u="none" strike="noStrike" cap="none" dirty="0">
                <a:solidFill>
                  <a:srgbClr val="FF0000"/>
                </a:solidFill>
                <a:latin typeface="Calibri"/>
                <a:ea typeface="Calibri"/>
                <a:cs typeface="Calibri"/>
                <a:sym typeface="Calibri"/>
              </a:rPr>
              <a:t> </a:t>
            </a:r>
            <a:r>
              <a:rPr lang="ar-EG" sz="2200" i="0" u="none" strike="noStrike" cap="none" dirty="0">
                <a:solidFill>
                  <a:schemeClr val="dk1"/>
                </a:solidFill>
                <a:latin typeface="Calibri"/>
                <a:ea typeface="Calibri"/>
                <a:cs typeface="Calibri"/>
                <a:sym typeface="Calibri"/>
              </a:rPr>
              <a:t>التي تتنكر كقطع محتوى غير معلنة. فهذه التوجيهات تضمن الشفافية والإشارة الواضحة إلى الإعلانات على الإنترنت، وتحمي حقوق المستهلكين في معرفة ما إذا كانوا يتعاملون مع محتوى تسويقي أم لا.</a:t>
            </a:r>
            <a:endParaRPr dirty="0"/>
          </a:p>
          <a:p>
            <a:pPr marL="0" marR="0" lvl="0" indent="0" algn="just" rtl="1">
              <a:lnSpc>
                <a:spcPct val="150000"/>
              </a:lnSpc>
              <a:spcBef>
                <a:spcPts val="0"/>
              </a:spcBef>
              <a:spcAft>
                <a:spcPts val="0"/>
              </a:spcAft>
              <a:buClr>
                <a:schemeClr val="dk1"/>
              </a:buClr>
              <a:buSzPts val="2200"/>
              <a:buFont typeface="Calibri"/>
              <a:buNone/>
            </a:pPr>
            <a:r>
              <a:rPr lang="ar-EG" sz="2200" b="1" i="0" u="sng" strike="noStrike" cap="none" dirty="0">
                <a:solidFill>
                  <a:schemeClr val="dk1"/>
                </a:solidFill>
                <a:latin typeface="Calibri"/>
                <a:ea typeface="Calibri"/>
                <a:cs typeface="Calibri"/>
                <a:sym typeface="Calibri"/>
              </a:rPr>
              <a:t>الإعلان المدمج (</a:t>
            </a:r>
            <a:r>
              <a:rPr lang="ar-EG" sz="2200" b="1" i="0" u="sng" strike="noStrike" cap="none" dirty="0" err="1">
                <a:solidFill>
                  <a:schemeClr val="dk1"/>
                </a:solidFill>
                <a:latin typeface="Calibri"/>
                <a:ea typeface="Calibri"/>
                <a:cs typeface="Calibri"/>
                <a:sym typeface="Calibri"/>
              </a:rPr>
              <a:t>Native</a:t>
            </a:r>
            <a:r>
              <a:rPr lang="ar-EG" sz="2200" b="1" i="0" u="sng" strike="noStrike" cap="none" dirty="0">
                <a:solidFill>
                  <a:schemeClr val="dk1"/>
                </a:solidFill>
                <a:latin typeface="Calibri"/>
                <a:ea typeface="Calibri"/>
                <a:cs typeface="Calibri"/>
                <a:sym typeface="Calibri"/>
              </a:rPr>
              <a:t> </a:t>
            </a:r>
            <a:r>
              <a:rPr lang="ar-EG" sz="2200" b="1" i="0" u="sng" strike="noStrike" cap="none" dirty="0" err="1">
                <a:solidFill>
                  <a:schemeClr val="dk1"/>
                </a:solidFill>
                <a:latin typeface="Calibri"/>
                <a:ea typeface="Calibri"/>
                <a:cs typeface="Calibri"/>
                <a:sym typeface="Calibri"/>
              </a:rPr>
              <a:t>advertising</a:t>
            </a:r>
            <a:r>
              <a:rPr lang="ar-EG" sz="2200" b="1" i="0" u="sng" strike="noStrike" cap="none" dirty="0">
                <a:solidFill>
                  <a:schemeClr val="dk1"/>
                </a:solidFill>
                <a:latin typeface="Calibri"/>
                <a:ea typeface="Calibri"/>
                <a:cs typeface="Calibri"/>
                <a:sym typeface="Calibri"/>
              </a:rPr>
              <a:t>):</a:t>
            </a:r>
            <a:endParaRPr dirty="0"/>
          </a:p>
          <a:p>
            <a:pPr marL="0" marR="0" lvl="0" indent="0" algn="just" rtl="1">
              <a:lnSpc>
                <a:spcPct val="150000"/>
              </a:lnSpc>
              <a:spcBef>
                <a:spcPts val="0"/>
              </a:spcBef>
              <a:spcAft>
                <a:spcPts val="0"/>
              </a:spcAft>
              <a:buClr>
                <a:schemeClr val="dk1"/>
              </a:buClr>
              <a:buSzPts val="2200"/>
              <a:buFont typeface="Calibri"/>
              <a:buNone/>
            </a:pPr>
            <a:r>
              <a:rPr lang="ar-EG" sz="2200" i="0" u="none" strike="noStrike" cap="none" dirty="0">
                <a:solidFill>
                  <a:schemeClr val="dk1"/>
                </a:solidFill>
                <a:latin typeface="Calibri"/>
                <a:ea typeface="Calibri"/>
                <a:cs typeface="Calibri"/>
                <a:sym typeface="Calibri"/>
              </a:rPr>
              <a:t> هو نوع من الإعلانات يهدف إلى دمج الإعلانات بشكل طبيعي وسلس داخل المحتوى الذي يتم استهلاكه من قبل الجمهور. يتم إنشاء هذا النوع من الإعلانات لتكون متناسقة مع نوع وشكل المحتوى المحيط بها، سواء كان ذلك مقالًا في صحيفة أو مجلة، أو منشورًا على وسائل التواصل الاجتماعي، أو فيديو على منصة البث المباشر، وما إلى ذلك.</a:t>
            </a:r>
            <a:endParaRPr dirty="0"/>
          </a:p>
          <a:p>
            <a:pPr marL="0" marR="0" lvl="0" indent="0" algn="just" rtl="1">
              <a:lnSpc>
                <a:spcPct val="150000"/>
              </a:lnSpc>
              <a:spcBef>
                <a:spcPts val="0"/>
              </a:spcBef>
              <a:spcAft>
                <a:spcPts val="0"/>
              </a:spcAft>
              <a:buClr>
                <a:schemeClr val="dk1"/>
              </a:buClr>
              <a:buSzPts val="2200"/>
              <a:buFont typeface="Calibri"/>
              <a:buNone/>
            </a:pPr>
            <a:r>
              <a:rPr lang="ar-EG" sz="2200" i="0" u="sng" strike="noStrike" cap="none" dirty="0">
                <a:solidFill>
                  <a:schemeClr val="dk1"/>
                </a:solidFill>
                <a:latin typeface="Calibri"/>
                <a:ea typeface="Calibri"/>
                <a:cs typeface="Calibri"/>
                <a:sym typeface="Calibri"/>
              </a:rPr>
              <a:t>على الرغم من أنه يجب بموجب القانون في العديد من البلدان الكشف عن مثل هذا المحتوى كإعلان، إلا أنه في كثير من الأحيان لا يتم ذلك. ومع ذلك، يزداد انتشار هذا النوع من الإعلانات بشكل متزايد.</a:t>
            </a:r>
            <a:endParaRP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28"/>
        <p:cNvGrpSpPr/>
        <p:nvPr/>
      </p:nvGrpSpPr>
      <p:grpSpPr>
        <a:xfrm>
          <a:off x="0" y="0"/>
          <a:ext cx="0" cy="0"/>
          <a:chOff x="0" y="0"/>
          <a:chExt cx="0" cy="0"/>
        </a:xfrm>
      </p:grpSpPr>
      <p:pic>
        <p:nvPicPr>
          <p:cNvPr id="629" name="Google Shape;629;p44"/>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630" name="Google Shape;630;p44"/>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5400" b="1">
                <a:solidFill>
                  <a:schemeClr val="lt1"/>
                </a:solidFill>
                <a:latin typeface="Tajawal Medium"/>
                <a:ea typeface="Tajawal Medium"/>
                <a:cs typeface="Tajawal Medium"/>
                <a:sym typeface="Tajawal Medium"/>
              </a:rPr>
              <a:t>Thank You</a:t>
            </a:r>
            <a:endParaRPr/>
          </a:p>
        </p:txBody>
      </p:sp>
      <p:pic>
        <p:nvPicPr>
          <p:cNvPr id="631" name="Google Shape;631;p44"/>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32" name="Google Shape;632;p44"/>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33" name="Google Shape;633;p44"/>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634" name="Google Shape;634;p44"/>
          <p:cNvPicPr preferRelativeResize="0"/>
          <p:nvPr/>
        </p:nvPicPr>
        <p:blipFill rotWithShape="1">
          <a:blip r:embed="rId6">
            <a:alphaModFix/>
          </a:blip>
          <a:srcRect/>
          <a:stretch/>
        </p:blipFill>
        <p:spPr>
          <a:xfrm>
            <a:off x="367466" y="542565"/>
            <a:ext cx="2758843" cy="753090"/>
          </a:xfrm>
          <a:prstGeom prst="rect">
            <a:avLst/>
          </a:prstGeom>
          <a:noFill/>
          <a:ln>
            <a:noFill/>
          </a:ln>
        </p:spPr>
      </p:pic>
      <p:sp>
        <p:nvSpPr>
          <p:cNvPr id="635" name="Google Shape;635;p44"/>
          <p:cNvSpPr/>
          <p:nvPr/>
        </p:nvSpPr>
        <p:spPr>
          <a:xfrm>
            <a:off x="1399308" y="2272145"/>
            <a:ext cx="7054653" cy="2854037"/>
          </a:xfrm>
          <a:prstGeom prst="roundRect">
            <a:avLst>
              <a:gd name="adj" fmla="val 16667"/>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ar-EG" sz="4200" b="1">
                <a:solidFill>
                  <a:schemeClr val="lt1"/>
                </a:solidFill>
                <a:latin typeface="Calibri"/>
                <a:ea typeface="Calibri"/>
                <a:cs typeface="Calibri"/>
                <a:sym typeface="Calibri"/>
              </a:rPr>
              <a:t>شكراً</a:t>
            </a:r>
            <a:endParaRPr sz="4200" b="1">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TotalTime>
  <Words>3706</Words>
  <Application>Microsoft Office PowerPoint</Application>
  <PresentationFormat>Widescreen</PresentationFormat>
  <Paragraphs>232</Paragraphs>
  <Slides>44</Slides>
  <Notes>44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Tajawal</vt:lpstr>
      <vt:lpstr>Tajawal ExtraBold</vt:lpstr>
      <vt:lpstr>Noto Sans Symbols</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5</cp:revision>
  <dcterms:created xsi:type="dcterms:W3CDTF">2023-04-29T09:08:23Z</dcterms:created>
  <dcterms:modified xsi:type="dcterms:W3CDTF">2023-06-20T19:50:13Z</dcterms:modified>
</cp:coreProperties>
</file>