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heme/themeOverride1.xml" ContentType="application/vnd.openxmlformats-officedocument.themeOverride+xml"/>
  <Override PartName="/ppt/notesSlides/notesSlide6.xml" ContentType="application/vnd.openxmlformats-officedocument.presentationml.notesSlide+xml"/>
  <Override PartName="/ppt/theme/themeOverride2.xml" ContentType="application/vnd.openxmlformats-officedocument.themeOverr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9" r:id="rId1"/>
    <p:sldMasterId id="2147483694" r:id="rId2"/>
  </p:sldMasterIdLst>
  <p:notesMasterIdLst>
    <p:notesMasterId r:id="rId46"/>
  </p:notesMasterIdLst>
  <p:sldIdLst>
    <p:sldId id="480" r:id="rId3"/>
    <p:sldId id="303" r:id="rId4"/>
    <p:sldId id="489" r:id="rId5"/>
    <p:sldId id="482" r:id="rId6"/>
    <p:sldId id="313" r:id="rId7"/>
    <p:sldId id="487" r:id="rId8"/>
    <p:sldId id="256" r:id="rId9"/>
    <p:sldId id="490" r:id="rId10"/>
    <p:sldId id="491" r:id="rId11"/>
    <p:sldId id="492" r:id="rId12"/>
    <p:sldId id="494" r:id="rId13"/>
    <p:sldId id="495" r:id="rId14"/>
    <p:sldId id="496" r:id="rId15"/>
    <p:sldId id="499" r:id="rId16"/>
    <p:sldId id="500" r:id="rId17"/>
    <p:sldId id="501" r:id="rId18"/>
    <p:sldId id="502" r:id="rId19"/>
    <p:sldId id="503" r:id="rId20"/>
    <p:sldId id="504" r:id="rId21"/>
    <p:sldId id="505" r:id="rId22"/>
    <p:sldId id="506" r:id="rId23"/>
    <p:sldId id="507" r:id="rId24"/>
    <p:sldId id="509" r:id="rId25"/>
    <p:sldId id="510" r:id="rId26"/>
    <p:sldId id="511" r:id="rId27"/>
    <p:sldId id="512" r:id="rId28"/>
    <p:sldId id="513" r:id="rId29"/>
    <p:sldId id="514" r:id="rId30"/>
    <p:sldId id="306" r:id="rId31"/>
    <p:sldId id="515" r:id="rId32"/>
    <p:sldId id="516" r:id="rId33"/>
    <p:sldId id="517" r:id="rId34"/>
    <p:sldId id="518" r:id="rId35"/>
    <p:sldId id="520" r:id="rId36"/>
    <p:sldId id="519" r:id="rId37"/>
    <p:sldId id="522" r:id="rId38"/>
    <p:sldId id="521" r:id="rId39"/>
    <p:sldId id="524" r:id="rId40"/>
    <p:sldId id="523" r:id="rId41"/>
    <p:sldId id="525" r:id="rId42"/>
    <p:sldId id="526" r:id="rId43"/>
    <p:sldId id="527" r:id="rId44"/>
    <p:sldId id="349" r:id="rId45"/>
  </p:sldIdLst>
  <p:sldSz cx="12192000" cy="6858000"/>
  <p:notesSz cx="6858000" cy="9144000"/>
  <p:embeddedFontLst>
    <p:embeddedFont>
      <p:font typeface="Calibri" pitchFamily="34" charset="0"/>
      <p:regular r:id="rId47"/>
      <p:bold r:id="rId48"/>
      <p:italic r:id="rId49"/>
      <p:boldItalic r:id="rId50"/>
    </p:embeddedFont>
    <p:embeddedFont>
      <p:font typeface="Georgia" pitchFamily="18" charset="0"/>
      <p:regular r:id="rId51"/>
      <p:bold r:id="rId52"/>
      <p:italic r:id="rId53"/>
      <p:boldItalic r:id="rId54"/>
    </p:embeddedFont>
    <p:embeddedFont>
      <p:font typeface="Overlock" charset="0"/>
      <p:regular r:id="rId55"/>
      <p:bold r:id="rId56"/>
      <p:italic r:id="rId57"/>
      <p:boldItalic r:id="rId58"/>
    </p:embeddedFont>
    <p:embeddedFont>
      <p:font typeface="Tajawal Medium" charset="-78"/>
      <p:regular r:id="rId59"/>
      <p:bold r:id="rId60"/>
    </p:embeddedFont>
    <p:embeddedFont>
      <p:font typeface="Calibri Light" pitchFamily="34" charset="0"/>
      <p:regular r:id="rId61"/>
      <p:italic r:id="rId6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xmlns=""/>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63" roundtripDataSignature="AMtx7miEYV5LyaQppZJJcg7BSZeJ+piJK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91" d="100"/>
          <a:sy n="91" d="100"/>
        </p:scale>
        <p:origin x="-72" y="93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font" Target="fonts/font1.fntdata"/><Relationship Id="rId50" Type="http://schemas.openxmlformats.org/officeDocument/2006/relationships/font" Target="fonts/font4.fntdata"/><Relationship Id="rId55" Type="http://schemas.openxmlformats.org/officeDocument/2006/relationships/font" Target="fonts/font9.fntdata"/><Relationship Id="rId63" Type="http://customschemas.google.com/relationships/presentationmetadata" Target="metadata"/><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font" Target="fonts/font7.fntdata"/><Relationship Id="rId58" Type="http://schemas.openxmlformats.org/officeDocument/2006/relationships/font" Target="fonts/font12.fntdata"/><Relationship Id="rId66"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3.fntdata"/><Relationship Id="rId57" Type="http://schemas.openxmlformats.org/officeDocument/2006/relationships/font" Target="fonts/font11.fntdata"/><Relationship Id="rId61" Type="http://schemas.openxmlformats.org/officeDocument/2006/relationships/font" Target="fonts/font15.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font" Target="fonts/font6.fntdata"/><Relationship Id="rId60" Type="http://schemas.openxmlformats.org/officeDocument/2006/relationships/font" Target="fonts/font14.fntdata"/><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font" Target="fonts/font2.fntdata"/><Relationship Id="rId56" Type="http://schemas.openxmlformats.org/officeDocument/2006/relationships/font" Target="fonts/font10.fntdata"/><Relationship Id="rId6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font" Target="fonts/font5.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59" Type="http://schemas.openxmlformats.org/officeDocument/2006/relationships/font" Target="fonts/font13.fntdata"/><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font" Target="fonts/font8.fntdata"/><Relationship Id="rId62" Type="http://schemas.openxmlformats.org/officeDocument/2006/relationships/font" Target="fonts/font16.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827528127"/>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34</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2354890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GB" sz="1200" b="0" i="0" u="none" strike="noStrike" kern="0" cap="none" spc="0" normalizeH="0" baseline="0" noProof="0" smtClean="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36</a:t>
            </a:fld>
            <a:endParaRPr kumimoji="0" lang="en-GB"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28966301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GB" sz="1200" b="0" i="0" u="none" strike="noStrike" kern="0" cap="none" spc="0" normalizeH="0" baseline="0" noProof="0" smtClean="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38</a:t>
            </a:fld>
            <a:endParaRPr kumimoji="0" lang="en-GB"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13633987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GB" sz="1200" b="0" i="0" u="none" strike="noStrike" kern="0" cap="none" spc="0" normalizeH="0" baseline="0" noProof="0" smtClean="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40</a:t>
            </a:fld>
            <a:endParaRPr kumimoji="0" lang="en-GB"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5336292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xmlns="" id="{E1EDAB64-9124-E7E8-6118-1885BFAFE26E}"/>
              </a:ext>
            </a:extLst>
          </p:cNvPr>
          <p:cNvSpPr>
            <a:spLocks noGrp="1" noChangeArrowheads="1"/>
          </p:cNvSpPr>
          <p:nvPr>
            <p:ph type="dt" sz="half" idx="10"/>
          </p:nvPr>
        </p:nvSpPr>
        <p:spPr>
          <a:ln/>
        </p:spPr>
        <p:txBody>
          <a:bodyPr/>
          <a:lstStyle>
            <a:lvl1pPr>
              <a:defRPr/>
            </a:lvl1pPr>
          </a:lstStyle>
          <a:p>
            <a:pPr>
              <a:defRPr/>
            </a:pPr>
            <a:fld id="{B8596974-F39E-4242-AC5C-3DE3A1250A99}" type="datetimeFigureOut">
              <a:rPr lang="en-US"/>
              <a:pPr>
                <a:defRPr/>
              </a:pPr>
              <a:t>9/30/2024</a:t>
            </a:fld>
            <a:endParaRPr lang="en-US"/>
          </a:p>
        </p:txBody>
      </p:sp>
      <p:sp>
        <p:nvSpPr>
          <p:cNvPr id="5" name="Rectangle 5">
            <a:extLst>
              <a:ext uri="{FF2B5EF4-FFF2-40B4-BE49-F238E27FC236}">
                <a16:creationId xmlns:a16="http://schemas.microsoft.com/office/drawing/2014/main" xmlns="" id="{307ABECF-169B-FCD0-387D-214E0A28A639}"/>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4033946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xmlns="" id="{A79F97DA-107A-BC98-D13F-F812E92040EF}"/>
              </a:ext>
            </a:extLst>
          </p:cNvPr>
          <p:cNvSpPr>
            <a:spLocks noGrp="1" noChangeArrowheads="1"/>
          </p:cNvSpPr>
          <p:nvPr>
            <p:ph type="dt" sz="half" idx="10"/>
          </p:nvPr>
        </p:nvSpPr>
        <p:spPr>
          <a:ln/>
        </p:spPr>
        <p:txBody>
          <a:bodyPr/>
          <a:lstStyle>
            <a:lvl1pPr>
              <a:defRPr/>
            </a:lvl1pPr>
          </a:lstStyle>
          <a:p>
            <a:pPr>
              <a:defRPr/>
            </a:pPr>
            <a:fld id="{8F3B28AF-9EAB-4694-9FB6-7473E3330F0A}" type="datetimeFigureOut">
              <a:rPr lang="en-US"/>
              <a:pPr>
                <a:defRPr/>
              </a:pPr>
              <a:t>9/30/2024</a:t>
            </a:fld>
            <a:endParaRPr lang="en-US"/>
          </a:p>
        </p:txBody>
      </p:sp>
      <p:sp>
        <p:nvSpPr>
          <p:cNvPr id="5" name="Rectangle 5">
            <a:extLst>
              <a:ext uri="{FF2B5EF4-FFF2-40B4-BE49-F238E27FC236}">
                <a16:creationId xmlns:a16="http://schemas.microsoft.com/office/drawing/2014/main" xmlns="" id="{7EDA1891-A3EA-8B08-30EB-97E20E24834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5901424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xmlns="" id="{AFF5E5F9-89E5-84DC-FDFC-B224F6DFBC00}"/>
              </a:ext>
            </a:extLst>
          </p:cNvPr>
          <p:cNvSpPr>
            <a:spLocks noGrp="1" noChangeArrowheads="1"/>
          </p:cNvSpPr>
          <p:nvPr>
            <p:ph type="dt" sz="half" idx="10"/>
          </p:nvPr>
        </p:nvSpPr>
        <p:spPr>
          <a:ln/>
        </p:spPr>
        <p:txBody>
          <a:bodyPr/>
          <a:lstStyle>
            <a:lvl1pPr>
              <a:defRPr/>
            </a:lvl1pPr>
          </a:lstStyle>
          <a:p>
            <a:pPr>
              <a:defRPr/>
            </a:pPr>
            <a:fld id="{7ED8AA33-8624-481F-AE53-0EE4A2B64F23}" type="datetimeFigureOut">
              <a:rPr lang="en-US"/>
              <a:pPr>
                <a:defRPr/>
              </a:pPr>
              <a:t>9/30/2024</a:t>
            </a:fld>
            <a:endParaRPr lang="en-US"/>
          </a:p>
        </p:txBody>
      </p:sp>
      <p:sp>
        <p:nvSpPr>
          <p:cNvPr id="5" name="Rectangle 5">
            <a:extLst>
              <a:ext uri="{FF2B5EF4-FFF2-40B4-BE49-F238E27FC236}">
                <a16:creationId xmlns:a16="http://schemas.microsoft.com/office/drawing/2014/main" xmlns="" id="{47DF0107-D78B-4788-ECFB-C4C0E380F94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9878958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xmlns="" id="{1318A826-62D4-7C6F-4A2D-DC54870BFB59}"/>
              </a:ext>
            </a:extLst>
          </p:cNvPr>
          <p:cNvSpPr>
            <a:spLocks noGrp="1" noChangeArrowheads="1"/>
          </p:cNvSpPr>
          <p:nvPr>
            <p:ph type="dt" sz="half" idx="10"/>
          </p:nvPr>
        </p:nvSpPr>
        <p:spPr>
          <a:ln/>
        </p:spPr>
        <p:txBody>
          <a:bodyPr/>
          <a:lstStyle>
            <a:lvl1pPr>
              <a:defRPr/>
            </a:lvl1pPr>
          </a:lstStyle>
          <a:p>
            <a:pPr>
              <a:defRPr/>
            </a:pPr>
            <a:fld id="{5356222F-7247-4A84-9955-5B60CB28BAAD}" type="datetimeFigureOut">
              <a:rPr lang="en-US"/>
              <a:pPr>
                <a:defRPr/>
              </a:pPr>
              <a:t>9/30/2024</a:t>
            </a:fld>
            <a:endParaRPr lang="en-US"/>
          </a:p>
        </p:txBody>
      </p:sp>
      <p:sp>
        <p:nvSpPr>
          <p:cNvPr id="6" name="Rectangle 5">
            <a:extLst>
              <a:ext uri="{FF2B5EF4-FFF2-40B4-BE49-F238E27FC236}">
                <a16:creationId xmlns:a16="http://schemas.microsoft.com/office/drawing/2014/main" xmlns="" id="{E9881050-21C1-E495-0959-A1149CFC424B}"/>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604305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xmlns="" id="{9A0959A1-C0B4-2ED3-8F35-F228EAC3D735}"/>
              </a:ext>
            </a:extLst>
          </p:cNvPr>
          <p:cNvSpPr>
            <a:spLocks noGrp="1" noChangeArrowheads="1"/>
          </p:cNvSpPr>
          <p:nvPr>
            <p:ph type="dt" sz="half" idx="10"/>
          </p:nvPr>
        </p:nvSpPr>
        <p:spPr>
          <a:ln/>
        </p:spPr>
        <p:txBody>
          <a:bodyPr/>
          <a:lstStyle>
            <a:lvl1pPr>
              <a:defRPr/>
            </a:lvl1pPr>
          </a:lstStyle>
          <a:p>
            <a:pPr>
              <a:defRPr/>
            </a:pPr>
            <a:fld id="{0E0E9117-C140-4CA1-B043-A6E646B81783}" type="datetimeFigureOut">
              <a:rPr lang="en-US"/>
              <a:pPr>
                <a:defRPr/>
              </a:pPr>
              <a:t>9/30/2024</a:t>
            </a:fld>
            <a:endParaRPr lang="en-US"/>
          </a:p>
        </p:txBody>
      </p:sp>
      <p:sp>
        <p:nvSpPr>
          <p:cNvPr id="8" name="Rectangle 5">
            <a:extLst>
              <a:ext uri="{FF2B5EF4-FFF2-40B4-BE49-F238E27FC236}">
                <a16:creationId xmlns:a16="http://schemas.microsoft.com/office/drawing/2014/main" xmlns="" id="{A30669B8-6322-A97A-B5D1-D58B7988CBC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5072314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xmlns="" id="{156AA16E-763A-0FCB-EB34-EDF86F8FE2A5}"/>
              </a:ext>
            </a:extLst>
          </p:cNvPr>
          <p:cNvSpPr>
            <a:spLocks noGrp="1" noChangeArrowheads="1"/>
          </p:cNvSpPr>
          <p:nvPr>
            <p:ph type="dt" sz="half" idx="10"/>
          </p:nvPr>
        </p:nvSpPr>
        <p:spPr>
          <a:ln/>
        </p:spPr>
        <p:txBody>
          <a:bodyPr/>
          <a:lstStyle>
            <a:lvl1pPr>
              <a:defRPr/>
            </a:lvl1pPr>
          </a:lstStyle>
          <a:p>
            <a:pPr>
              <a:defRPr/>
            </a:pPr>
            <a:fld id="{A740206E-680D-42A0-BE34-485FA94862A6}" type="datetimeFigureOut">
              <a:rPr lang="en-US"/>
              <a:pPr>
                <a:defRPr/>
              </a:pPr>
              <a:t>9/30/2024</a:t>
            </a:fld>
            <a:endParaRPr lang="en-US"/>
          </a:p>
        </p:txBody>
      </p:sp>
      <p:sp>
        <p:nvSpPr>
          <p:cNvPr id="4" name="Rectangle 5">
            <a:extLst>
              <a:ext uri="{FF2B5EF4-FFF2-40B4-BE49-F238E27FC236}">
                <a16:creationId xmlns:a16="http://schemas.microsoft.com/office/drawing/2014/main" xmlns="" id="{D1EDCE68-DA14-8DBB-B682-6DA0225B8A2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9980332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xmlns="" id="{73C9B785-23FC-0228-63A0-9FD61F07ADF6}"/>
              </a:ext>
            </a:extLst>
          </p:cNvPr>
          <p:cNvSpPr>
            <a:spLocks noGrp="1" noChangeArrowheads="1"/>
          </p:cNvSpPr>
          <p:nvPr>
            <p:ph type="dt" sz="half" idx="10"/>
          </p:nvPr>
        </p:nvSpPr>
        <p:spPr>
          <a:ln/>
        </p:spPr>
        <p:txBody>
          <a:bodyPr/>
          <a:lstStyle>
            <a:lvl1pPr>
              <a:defRPr/>
            </a:lvl1pPr>
          </a:lstStyle>
          <a:p>
            <a:pPr>
              <a:defRPr/>
            </a:pPr>
            <a:fld id="{8090053A-E439-4A23-8EEF-F377ADA9E9A7}" type="datetimeFigureOut">
              <a:rPr lang="en-US"/>
              <a:pPr>
                <a:defRPr/>
              </a:pPr>
              <a:t>9/30/2024</a:t>
            </a:fld>
            <a:endParaRPr lang="en-US"/>
          </a:p>
        </p:txBody>
      </p:sp>
      <p:sp>
        <p:nvSpPr>
          <p:cNvPr id="3" name="Rectangle 5">
            <a:extLst>
              <a:ext uri="{FF2B5EF4-FFF2-40B4-BE49-F238E27FC236}">
                <a16:creationId xmlns:a16="http://schemas.microsoft.com/office/drawing/2014/main" xmlns="" id="{A5413AB4-460D-111D-2083-96C582AD938C}"/>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9768930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xmlns="" id="{A2226E50-7750-71FA-C057-DA4528D47183}"/>
              </a:ext>
            </a:extLst>
          </p:cNvPr>
          <p:cNvSpPr>
            <a:spLocks noGrp="1" noChangeArrowheads="1"/>
          </p:cNvSpPr>
          <p:nvPr>
            <p:ph type="dt" sz="half" idx="10"/>
          </p:nvPr>
        </p:nvSpPr>
        <p:spPr>
          <a:ln/>
        </p:spPr>
        <p:txBody>
          <a:bodyPr/>
          <a:lstStyle>
            <a:lvl1pPr>
              <a:defRPr/>
            </a:lvl1pPr>
          </a:lstStyle>
          <a:p>
            <a:pPr>
              <a:defRPr/>
            </a:pPr>
            <a:fld id="{932B0A11-F591-4FC9-90EF-65AEA790DDB1}" type="datetimeFigureOut">
              <a:rPr lang="en-US"/>
              <a:pPr>
                <a:defRPr/>
              </a:pPr>
              <a:t>9/30/2024</a:t>
            </a:fld>
            <a:endParaRPr lang="en-US"/>
          </a:p>
        </p:txBody>
      </p:sp>
      <p:sp>
        <p:nvSpPr>
          <p:cNvPr id="6" name="Rectangle 5">
            <a:extLst>
              <a:ext uri="{FF2B5EF4-FFF2-40B4-BE49-F238E27FC236}">
                <a16:creationId xmlns:a16="http://schemas.microsoft.com/office/drawing/2014/main" xmlns="" id="{7D5980DD-9D4E-A5DD-2170-052F2B8D802A}"/>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8545295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xmlns="" id="{1D781B63-FFFE-C289-6AE2-8A28A7B4E44C}"/>
              </a:ext>
            </a:extLst>
          </p:cNvPr>
          <p:cNvSpPr>
            <a:spLocks noGrp="1" noChangeArrowheads="1"/>
          </p:cNvSpPr>
          <p:nvPr>
            <p:ph type="dt" sz="half" idx="10"/>
          </p:nvPr>
        </p:nvSpPr>
        <p:spPr>
          <a:ln/>
        </p:spPr>
        <p:txBody>
          <a:bodyPr/>
          <a:lstStyle>
            <a:lvl1pPr>
              <a:defRPr/>
            </a:lvl1pPr>
          </a:lstStyle>
          <a:p>
            <a:pPr>
              <a:defRPr/>
            </a:pPr>
            <a:fld id="{E1F0271E-A766-474D-AD4B-1B53285D2A61}" type="datetimeFigureOut">
              <a:rPr lang="en-US"/>
              <a:pPr>
                <a:defRPr/>
              </a:pPr>
              <a:t>9/30/2024</a:t>
            </a:fld>
            <a:endParaRPr lang="en-US"/>
          </a:p>
        </p:txBody>
      </p:sp>
      <p:sp>
        <p:nvSpPr>
          <p:cNvPr id="6" name="Rectangle 5">
            <a:extLst>
              <a:ext uri="{FF2B5EF4-FFF2-40B4-BE49-F238E27FC236}">
                <a16:creationId xmlns:a16="http://schemas.microsoft.com/office/drawing/2014/main" xmlns="" id="{0AFAED06-22AC-0FB2-0B31-33239CF54506}"/>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6740958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xmlns="" id="{0F79907A-73EF-3A09-4DF3-36103556D3EB}"/>
              </a:ext>
            </a:extLst>
          </p:cNvPr>
          <p:cNvSpPr>
            <a:spLocks noGrp="1" noChangeArrowheads="1"/>
          </p:cNvSpPr>
          <p:nvPr>
            <p:ph type="dt" sz="half" idx="10"/>
          </p:nvPr>
        </p:nvSpPr>
        <p:spPr>
          <a:ln/>
        </p:spPr>
        <p:txBody>
          <a:bodyPr/>
          <a:lstStyle>
            <a:lvl1pPr>
              <a:defRPr/>
            </a:lvl1pPr>
          </a:lstStyle>
          <a:p>
            <a:pPr>
              <a:defRPr/>
            </a:pPr>
            <a:fld id="{0F87FB04-74F7-43BE-89C3-64C3F3BA9C9C}" type="datetimeFigureOut">
              <a:rPr lang="en-US"/>
              <a:pPr>
                <a:defRPr/>
              </a:pPr>
              <a:t>9/30/2024</a:t>
            </a:fld>
            <a:endParaRPr lang="en-US"/>
          </a:p>
        </p:txBody>
      </p:sp>
      <p:sp>
        <p:nvSpPr>
          <p:cNvPr id="5" name="Rectangle 5">
            <a:extLst>
              <a:ext uri="{FF2B5EF4-FFF2-40B4-BE49-F238E27FC236}">
                <a16:creationId xmlns:a16="http://schemas.microsoft.com/office/drawing/2014/main" xmlns="" id="{C261C921-69E0-7062-B533-E6BE0AD7603D}"/>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3616195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xmlns="" id="{D735EB39-BB47-3589-4CEA-304600254CF0}"/>
              </a:ext>
            </a:extLst>
          </p:cNvPr>
          <p:cNvSpPr>
            <a:spLocks noGrp="1" noChangeArrowheads="1"/>
          </p:cNvSpPr>
          <p:nvPr>
            <p:ph type="dt" sz="half" idx="10"/>
          </p:nvPr>
        </p:nvSpPr>
        <p:spPr>
          <a:ln/>
        </p:spPr>
        <p:txBody>
          <a:bodyPr/>
          <a:lstStyle>
            <a:lvl1pPr>
              <a:defRPr/>
            </a:lvl1pPr>
          </a:lstStyle>
          <a:p>
            <a:pPr>
              <a:defRPr/>
            </a:pPr>
            <a:fld id="{2C9CC0CF-CDFD-416D-90F4-6471FC0F56A3}" type="datetimeFigureOut">
              <a:rPr lang="en-US"/>
              <a:pPr>
                <a:defRPr/>
              </a:pPr>
              <a:t>9/30/2024</a:t>
            </a:fld>
            <a:endParaRPr lang="en-US"/>
          </a:p>
        </p:txBody>
      </p:sp>
      <p:sp>
        <p:nvSpPr>
          <p:cNvPr id="5" name="Rectangle 5">
            <a:extLst>
              <a:ext uri="{FF2B5EF4-FFF2-40B4-BE49-F238E27FC236}">
                <a16:creationId xmlns:a16="http://schemas.microsoft.com/office/drawing/2014/main" xmlns="" id="{96D6AC8A-4098-2627-1BAF-2CA0D9DB6BE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6452223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8140697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6" name="Shape 56"/>
          <p:cNvSpPr>
            <a:spLocks noGrp="1"/>
          </p:cNvSpPr>
          <p:nvPr>
            <p:ph type="title"/>
          </p:nvPr>
        </p:nvSpPr>
        <p:spPr>
          <a:prstGeom prst="rect">
            <a:avLst/>
          </a:prstGeom>
        </p:spPr>
        <p:txBody>
          <a:bodyPr/>
          <a:lstStyle/>
          <a:p>
            <a:r>
              <a:t>Title Text</a:t>
            </a:r>
          </a:p>
        </p:txBody>
      </p:sp>
      <p:sp>
        <p:nvSpPr>
          <p:cNvPr id="57" name="Shape 57"/>
          <p:cNvSpPr>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 name="Shape 58">
            <a:extLst>
              <a:ext uri="{FF2B5EF4-FFF2-40B4-BE49-F238E27FC236}">
                <a16:creationId xmlns:a16="http://schemas.microsoft.com/office/drawing/2014/main" xmlns="" id="{4FCC56FE-AF49-EE68-6638-8B6E1865C2F5}"/>
              </a:ext>
            </a:extLst>
          </p:cNvPr>
          <p:cNvSpPr>
            <a:spLocks noGrp="1"/>
          </p:cNvSpPr>
          <p:nvPr>
            <p:ph type="sldNum" sz="quarter" idx="10"/>
          </p:nvPr>
        </p:nvSpPr>
        <p:spPr/>
        <p:txBody>
          <a:bodyPr/>
          <a:lstStyle>
            <a:lvl1pPr>
              <a:defRPr/>
            </a:lvl1pPr>
          </a:lstStyle>
          <a:p>
            <a:pPr>
              <a:defRPr/>
            </a:pPr>
            <a:fld id="{D3F6FCF3-A828-472E-B650-90B416655804}" type="slidenum">
              <a:rPr/>
              <a:pPr>
                <a:defRPr/>
              </a:pPr>
              <a:t>‹#›</a:t>
            </a:fld>
            <a:endParaRPr/>
          </a:p>
        </p:txBody>
      </p:sp>
    </p:spTree>
    <p:extLst>
      <p:ext uri="{BB962C8B-B14F-4D97-AF65-F5344CB8AC3E}">
        <p14:creationId xmlns:p14="http://schemas.microsoft.com/office/powerpoint/2010/main" val="788205738"/>
      </p:ext>
    </p:extLst>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9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4219806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478841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565649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7162232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4252605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7687735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88048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6076980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217137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9956280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4472548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166807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23633212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61150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88868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2336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44734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835805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57557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theme" Target="../theme/theme2.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rotWithShape="1">
          <a:gsLst>
            <a:gs pos="0">
              <a:srgbClr val="FCFDFE"/>
            </a:gs>
            <a:gs pos="74001">
              <a:srgbClr val="E0F1F2"/>
            </a:gs>
            <a:gs pos="83000">
              <a:srgbClr val="E0F1F2"/>
            </a:gs>
            <a:gs pos="100000">
              <a:srgbClr val="EBF6F7"/>
            </a:gs>
          </a:gsLst>
          <a:lin ang="5400000" scaled="1"/>
        </a:gra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xmlns="" id="{D8A781DF-4A2A-B24C-F839-BCEC6C29FCAB}"/>
              </a:ext>
            </a:extLst>
          </p:cNvPr>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xmlns="" id="{B47EA797-259F-8227-8172-B7ABA861665D}"/>
              </a:ext>
            </a:extLst>
          </p:cNvPr>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76804" name="Rectangle 4">
            <a:extLst>
              <a:ext uri="{FF2B5EF4-FFF2-40B4-BE49-F238E27FC236}">
                <a16:creationId xmlns:a16="http://schemas.microsoft.com/office/drawing/2014/main" xmlns="" id="{0AB77B43-F938-9562-8108-C4F73495E00F}"/>
              </a:ext>
            </a:extLst>
          </p:cNvPr>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0" hangingPunct="0">
              <a:spcBef>
                <a:spcPct val="20000"/>
              </a:spcBef>
              <a:buFontTx/>
              <a:buChar char="•"/>
              <a:defRPr sz="1400">
                <a:latin typeface="Arial" charset="0"/>
                <a:cs typeface="Arial" charset="0"/>
              </a:defRPr>
            </a:lvl1pPr>
          </a:lstStyle>
          <a:p>
            <a:pPr>
              <a:defRPr/>
            </a:pPr>
            <a:fld id="{72547372-AC09-47B6-BD01-AB0CE1E4A426}" type="datetimeFigureOut">
              <a:rPr lang="en-US"/>
              <a:pPr>
                <a:defRPr/>
              </a:pPr>
              <a:t>9/30/2024</a:t>
            </a:fld>
            <a:endParaRPr lang="en-US"/>
          </a:p>
        </p:txBody>
      </p:sp>
      <p:sp>
        <p:nvSpPr>
          <p:cNvPr id="76805" name="Rectangle 5">
            <a:extLst>
              <a:ext uri="{FF2B5EF4-FFF2-40B4-BE49-F238E27FC236}">
                <a16:creationId xmlns:a16="http://schemas.microsoft.com/office/drawing/2014/main" xmlns="" id="{4DC4E403-038F-E7A8-790F-5ACB3DABF426}"/>
              </a:ext>
            </a:extLst>
          </p:cNvPr>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0" hangingPunct="0">
              <a:spcBef>
                <a:spcPct val="20000"/>
              </a:spcBef>
              <a:buFontTx/>
              <a:buChar char="•"/>
              <a:defRPr sz="1400">
                <a:latin typeface="Arial" charset="0"/>
                <a:cs typeface="Arial" charset="0"/>
              </a:defRPr>
            </a:lvl1pPr>
          </a:lstStyle>
          <a:p>
            <a:pPr>
              <a:defRPr/>
            </a:pPr>
            <a:endParaRPr lang="en-US"/>
          </a:p>
        </p:txBody>
      </p:sp>
    </p:spTree>
    <p:extLst>
      <p:ext uri="{BB962C8B-B14F-4D97-AF65-F5344CB8AC3E}">
        <p14:creationId xmlns:p14="http://schemas.microsoft.com/office/powerpoint/2010/main" val="3347545144"/>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9/30/2024</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019890761"/>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 id="2147483711" r:id="rId17"/>
    <p:sldLayoutId id="2147483712"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7.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28.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29.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jpg"/><Relationship Id="rId1" Type="http://schemas.openxmlformats.org/officeDocument/2006/relationships/slideLayout" Target="../slideLayouts/slideLayout32.xml"/></Relationships>
</file>

<file path=ppt/slides/_rels/slide3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20.jpg"/></Relationships>
</file>

<file path=ppt/slides/_rels/slide3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21.jpg"/></Relationships>
</file>

<file path=ppt/slides/_rels/slide3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slideLayout" Target="../slideLayouts/slideLayout16.xml"/><Relationship Id="rId1" Type="http://schemas.openxmlformats.org/officeDocument/2006/relationships/themeOverride" Target="../theme/themeOverride1.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23.jpg"/></Relationships>
</file>

<file path=ppt/slides/_rels/slide3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slideLayout" Target="../slideLayouts/slideLayout16.xml"/><Relationship Id="rId1" Type="http://schemas.openxmlformats.org/officeDocument/2006/relationships/themeOverride" Target="../theme/themeOverride2.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25.jpg"/></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jpg"/><Relationship Id="rId1" Type="http://schemas.openxmlformats.org/officeDocument/2006/relationships/slideLayout" Target="../slideLayouts/slideLayout32.xml"/></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jpg"/><Relationship Id="rId1" Type="http://schemas.openxmlformats.org/officeDocument/2006/relationships/slideLayout" Target="../slideLayouts/slideLayout32.xml"/></Relationships>
</file>

<file path=ppt/slides/_rels/slide43.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7.svg"/><Relationship Id="rId2" Type="http://schemas.openxmlformats.org/officeDocument/2006/relationships/image" Target="../media/image26.jpeg"/><Relationship Id="rId1" Type="http://schemas.openxmlformats.org/officeDocument/2006/relationships/slideLayout" Target="../slideLayouts/slideLayout31.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654839" y="2337115"/>
            <a:ext cx="4661854"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Entrepreneurial Leadership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&amp; Organizational </a:t>
            </a:r>
            <a:r>
              <a:rPr kumimoji="0" lang="en-US" sz="2800" b="1" i="0" u="none" strike="noStrike" kern="1200" cap="none" spc="0" normalizeH="0" baseline="0" noProof="0" dirty="0" err="1" smtClean="0">
                <a:ln>
                  <a:noFill/>
                </a:ln>
                <a:solidFill>
                  <a:srgbClr val="00B0F0"/>
                </a:solidFill>
                <a:effectLst/>
                <a:uLnTx/>
                <a:uFillTx/>
                <a:latin typeface="Times New Roman" panose="02020603050405020304" pitchFamily="18" charset="0"/>
                <a:ea typeface="+mn-ea"/>
                <a:cs typeface="Times New Roman" panose="02020603050405020304" pitchFamily="18" charset="0"/>
              </a:rPr>
              <a:t>Behaviour</a:t>
            </a:r>
            <a:endParaRPr kumimoji="0" lang="en-US"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kern="1200" noProof="0" dirty="0" err="1" smtClean="0">
                <a:solidFill>
                  <a:srgbClr val="00B0F0"/>
                </a:solidFill>
                <a:latin typeface="Times New Roman" panose="02020603050405020304" pitchFamily="18" charset="0"/>
                <a:ea typeface="+mn-ea"/>
                <a:cs typeface="Times New Roman" panose="02020603050405020304" pitchFamily="18" charset="0"/>
              </a:rPr>
              <a:t>Dr</a:t>
            </a:r>
            <a:r>
              <a:rPr lang="en-US" sz="2800" b="1" kern="1200" dirty="0" smtClean="0">
                <a:solidFill>
                  <a:srgbClr val="00B0F0"/>
                </a:solidFill>
                <a:latin typeface="Times New Roman" panose="02020603050405020304" pitchFamily="18" charset="0"/>
                <a:ea typeface="+mn-ea"/>
                <a:cs typeface="Times New Roman" panose="02020603050405020304" pitchFamily="18" charset="0"/>
              </a:rPr>
              <a:t>. </a:t>
            </a:r>
            <a:r>
              <a:rPr lang="en-US" sz="2800" b="1" kern="1200" dirty="0" err="1" smtClean="0">
                <a:solidFill>
                  <a:srgbClr val="00B0F0"/>
                </a:solidFill>
                <a:latin typeface="Times New Roman" panose="02020603050405020304" pitchFamily="18" charset="0"/>
                <a:ea typeface="+mn-ea"/>
                <a:cs typeface="Times New Roman" panose="02020603050405020304" pitchFamily="18" charset="0"/>
              </a:rPr>
              <a:t>Amany</a:t>
            </a:r>
            <a:r>
              <a:rPr lang="en-US" sz="2800" b="1" kern="1200" dirty="0" smtClean="0">
                <a:solidFill>
                  <a:srgbClr val="00B0F0"/>
                </a:solidFill>
                <a:latin typeface="Times New Roman" panose="02020603050405020304" pitchFamily="18" charset="0"/>
                <a:ea typeface="+mn-ea"/>
                <a:cs typeface="Times New Roman" panose="02020603050405020304" pitchFamily="18" charset="0"/>
              </a:rPr>
              <a:t> Ramadan</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194617" y="4695166"/>
            <a:ext cx="6198300" cy="1277273"/>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100" b="0" i="0" u="none" strike="noStrike" kern="1200" cap="none" spc="0" normalizeH="0" baseline="0" noProof="0" dirty="0">
                <a:ln>
                  <a:noFill/>
                </a:ln>
                <a:solidFill>
                  <a:srgbClr val="24A9E1"/>
                </a:solidFill>
                <a:effectLst/>
                <a:uLnTx/>
                <a:uFillTx/>
                <a:latin typeface="Tajawal Medium"/>
                <a:ea typeface="+mn-ea"/>
                <a:cs typeface="Arial" panose="020B0604020202020204" pitchFamily="34" charset="0"/>
                <a:sym typeface="Arial"/>
              </a:rPr>
              <a:t>ENT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612</a:t>
            </a: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1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a:t>
            </a:r>
            <a:r>
              <a:rPr kumimoji="0" lang="en-US" sz="2400" b="1" i="0" u="none" strike="noStrike" kern="0" cap="none" spc="0" normalizeH="0" baseline="0" noProof="0" dirty="0">
                <a:ln>
                  <a:noFill/>
                </a:ln>
                <a:solidFill>
                  <a:srgbClr val="1F3864"/>
                </a:solidFill>
                <a:effectLst/>
                <a:uLnTx/>
                <a:uFillTx/>
                <a:latin typeface="Georgia"/>
                <a:ea typeface="Georgia"/>
                <a:cs typeface="Georgia"/>
                <a:sym typeface="Georgia"/>
              </a:rPr>
              <a:t>Master of Entrepreneurship Program</a:t>
            </a:r>
            <a:endParaRPr kumimoji="0" lang="en-US" sz="1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307898" y="2785710"/>
            <a:ext cx="5301451" cy="175432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Entrepreneurial Leadership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&amp; Organizational </a:t>
            </a:r>
            <a:r>
              <a:rPr kumimoji="0" lang="en-US" sz="32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Behaviour</a:t>
            </a:r>
            <a:endPar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2</a:t>
            </a: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5116913" y="4729078"/>
            <a:ext cx="6168676" cy="901978"/>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100" b="0" i="0" u="none" strike="noStrike" kern="1200" cap="none" spc="0" normalizeH="0" baseline="0" noProof="0" dirty="0">
                <a:ln>
                  <a:noFill/>
                </a:ln>
                <a:solidFill>
                  <a:srgbClr val="24A9E1"/>
                </a:solidFill>
                <a:effectLst/>
                <a:uLnTx/>
                <a:uFillTx/>
                <a:latin typeface="Tajawal Medium"/>
                <a:ea typeface="+mn-ea"/>
                <a:cs typeface="Arial" panose="020B0604020202020204" pitchFamily="34" charset="0"/>
                <a:sym typeface="Arial"/>
              </a:rPr>
              <a:t>ENT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612</a:t>
            </a: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1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a:t>
            </a:r>
            <a:r>
              <a:rPr kumimoji="0" lang="en-US" sz="2400" b="1" i="0" u="none" strike="noStrike" kern="0" cap="none" spc="0" normalizeH="0" baseline="0" noProof="0" dirty="0">
                <a:ln>
                  <a:noFill/>
                </a:ln>
                <a:solidFill>
                  <a:srgbClr val="1F3864"/>
                </a:solidFill>
                <a:effectLst/>
                <a:uLnTx/>
                <a:uFillTx/>
                <a:latin typeface="Georgia"/>
                <a:ea typeface="Georgia"/>
                <a:cs typeface="Georgia"/>
                <a:sym typeface="Georgia"/>
              </a:rPr>
              <a:t>Master of Entrepreneurship Program</a:t>
            </a:r>
            <a:endParaRPr kumimoji="0" lang="en-US" sz="1400" b="0" i="0" u="none" strike="noStrike" kern="0" cap="none" spc="0" normalizeH="0" baseline="0" noProof="0" dirty="0">
              <a:ln>
                <a:noFill/>
              </a:ln>
              <a:solidFill>
                <a:srgbClr val="000000"/>
              </a:solidFill>
              <a:effectLst/>
              <a:uLnTx/>
              <a:uFillTx/>
              <a:latin typeface="Arial"/>
              <a:ea typeface="+mn-ea"/>
              <a:cs typeface="Arial"/>
              <a:sym typeface="Arial"/>
            </a:endParaRPr>
          </a:p>
        </p:txBody>
      </p:sp>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6"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1161081" y="1067920"/>
            <a:ext cx="9936480" cy="4610100"/>
          </a:xfrm>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panose="020F0502020204030204"/>
              <a:ea typeface="Roboto Light" panose="02000000000000000000" pitchFamily="2" charset="0"/>
              <a:cs typeface="+mn-cs"/>
            </a:endParaRPr>
          </a:p>
        </p:txBody>
      </p:sp>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301339" y="1259391"/>
            <a:ext cx="5834546"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srgbClr val="00B0F0"/>
                </a:solidFill>
                <a:effectLst/>
                <a:uLnTx/>
                <a:uFillTx/>
                <a:latin typeface="Times New Roman" panose="02020603050405020304" pitchFamily="18" charset="0"/>
                <a:ea typeface="+mn-ea"/>
                <a:cs typeface="Times New Roman" panose="02020603050405020304" pitchFamily="18" charset="0"/>
              </a:rPr>
              <a:t>Introduction to Entrepreneurial leadership</a:t>
            </a:r>
            <a:endPar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800" b="1" kern="1200" dirty="0">
                <a:solidFill>
                  <a:prstClr val="white"/>
                </a:solidFill>
                <a:latin typeface="Times New Roman" panose="02020603050405020304" pitchFamily="18" charset="0"/>
                <a:ea typeface="+mn-ea"/>
                <a:cs typeface="Times New Roman" panose="02020603050405020304" pitchFamily="18" charset="0"/>
              </a:rPr>
              <a:t>1</a:t>
            </a:r>
            <a:endParaRPr kumimoji="0" lang="en-US" sz="1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xmlns="" id="{FDA597FD-C72F-2BE4-AE37-EB79E48C0A4D}"/>
              </a:ext>
            </a:extLst>
          </p:cNvPr>
          <p:cNvSpPr>
            <a:spLocks noGrp="1"/>
          </p:cNvSpPr>
          <p:nvPr>
            <p:ph type="pic" sz="quarter" idx="10"/>
          </p:nvPr>
        </p:nvSpPr>
        <p:spPr/>
        <p:txBody>
          <a:bodyPr/>
          <a:lstStyle/>
          <a:p>
            <a:endParaRPr lang="en-US"/>
          </a:p>
        </p:txBody>
      </p:sp>
      <p:pic>
        <p:nvPicPr>
          <p:cNvPr id="3" name="Google Shape;126;p2" descr="Leadership development Businessperson Computer Icons Entrepreneurial  leadership, text, hand png | PNGEgg">
            <a:extLst>
              <a:ext uri="{FF2B5EF4-FFF2-40B4-BE49-F238E27FC236}">
                <a16:creationId xmlns:a16="http://schemas.microsoft.com/office/drawing/2014/main" xmlns="" id="{8C072E56-F2BB-EF89-B583-CE72482ECEC2}"/>
              </a:ext>
            </a:extLst>
          </p:cNvPr>
          <p:cNvPicPr preferRelativeResize="0"/>
          <p:nvPr/>
        </p:nvPicPr>
        <p:blipFill rotWithShape="1">
          <a:blip r:embed="rId2">
            <a:alphaModFix/>
          </a:blip>
          <a:srcRect l="19559" t="12123" r="17667" b="17929"/>
          <a:stretch/>
        </p:blipFill>
        <p:spPr>
          <a:xfrm>
            <a:off x="3774831" y="2582722"/>
            <a:ext cx="4048369" cy="3508587"/>
          </a:xfrm>
          <a:prstGeom prst="rect">
            <a:avLst/>
          </a:prstGeom>
          <a:noFill/>
          <a:ln>
            <a:noFill/>
          </a:ln>
        </p:spPr>
      </p:pic>
      <p:sp>
        <p:nvSpPr>
          <p:cNvPr id="5" name="TextBox 4">
            <a:extLst>
              <a:ext uri="{FF2B5EF4-FFF2-40B4-BE49-F238E27FC236}">
                <a16:creationId xmlns:a16="http://schemas.microsoft.com/office/drawing/2014/main" xmlns="" id="{9DE0477D-22FC-4935-6107-AACDABA351DB}"/>
              </a:ext>
            </a:extLst>
          </p:cNvPr>
          <p:cNvSpPr txBox="1"/>
          <p:nvPr/>
        </p:nvSpPr>
        <p:spPr>
          <a:xfrm>
            <a:off x="2700884" y="881566"/>
            <a:ext cx="6196262" cy="1377108"/>
          </a:xfrm>
          <a:prstGeom prst="rect">
            <a:avLst/>
          </a:prstGeom>
          <a:noFill/>
        </p:spPr>
        <p:txBody>
          <a:bodyPr wrap="square">
            <a:spAutoFit/>
          </a:bodyPr>
          <a:lstStyle/>
          <a:p>
            <a:pPr marL="0" marR="0" lvl="0" indent="0" algn="ctr" defTabSz="914400" rtl="0" eaLnBrk="1" fontAlgn="auto" latinLnBrk="0" hangingPunct="1">
              <a:lnSpc>
                <a:spcPct val="107000"/>
              </a:lnSpc>
              <a:spcBef>
                <a:spcPts val="0"/>
              </a:spcBef>
              <a:spcAft>
                <a:spcPts val="0"/>
              </a:spcAft>
              <a:buClr>
                <a:srgbClr val="000000"/>
              </a:buClr>
              <a:buSzTx/>
              <a:buFont typeface="Arial"/>
              <a:buNone/>
              <a:tabLst/>
              <a:defRPr/>
            </a:pPr>
            <a:r>
              <a:rPr kumimoji="0" lang="en-GB" sz="4000" b="1" i="0" u="none" strike="noStrike" kern="0" cap="none" spc="0" normalizeH="0" baseline="0" noProof="0" dirty="0">
                <a:ln>
                  <a:noFill/>
                </a:ln>
                <a:solidFill>
                  <a:srgbClr val="002060"/>
                </a:solidFill>
                <a:effectLst/>
                <a:uLnTx/>
                <a:uFillTx/>
                <a:latin typeface="Times New Roman"/>
                <a:ea typeface="Times New Roman"/>
                <a:cs typeface="Times New Roman"/>
                <a:sym typeface="Times New Roman"/>
              </a:rPr>
              <a:t>Introduction to Entrepreneurial leadership</a:t>
            </a:r>
            <a:endParaRPr kumimoji="0" lang="en-GB" sz="2800" b="0" i="0" u="none" strike="noStrike" kern="0" cap="none" spc="0" normalizeH="0" baseline="0" noProof="0" dirty="0">
              <a:ln>
                <a:noFill/>
              </a:ln>
              <a:solidFill>
                <a:srgbClr val="00206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22691463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613314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This lecture covers the following topics</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37284" y="2369388"/>
            <a:ext cx="7746349" cy="4637167"/>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Overview of the Entrepreneurship terms</a:t>
            </a:r>
            <a:endParaRPr kumimoji="0" lang="en-US" sz="16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Who is the Entrepreneur?</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Definition of a Leader</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3P's</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What is the Leadership</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Entrepreneurship</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Entrepreneurial leaders </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five forms of entrepreneurial leadership</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five steps of the “Opportunity Model”</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kern="1200" dirty="0">
                <a:solidFill>
                  <a:prstClr val="white"/>
                </a:solidFill>
                <a:latin typeface="Times New Roman" panose="02020603050405020304" pitchFamily="18" charset="0"/>
                <a:ea typeface="+mn-ea"/>
                <a:cs typeface="Times New Roman" panose="02020603050405020304" pitchFamily="18" charset="0"/>
              </a:rPr>
              <a:t>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xmlns="" id="{07DA6679-0DBF-ED63-7FBA-A15CF1A3BA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xmlns="" id="{74539427-8B87-89FC-BEFE-26A95B721E0F}"/>
              </a:ext>
            </a:extLst>
          </p:cNvPr>
          <p:cNvSpPr>
            <a:spLocks noGrp="1"/>
          </p:cNvSpPr>
          <p:nvPr>
            <p:ph type="pic" sz="quarter" idx="10"/>
          </p:nvPr>
        </p:nvSpPr>
        <p:spPr/>
        <p:txBody>
          <a:bodyPr/>
          <a:lstStyle/>
          <a:p>
            <a:endParaRPr lang="en-US"/>
          </a:p>
        </p:txBody>
      </p:sp>
      <p:grpSp>
        <p:nvGrpSpPr>
          <p:cNvPr id="3" name="Google Shape;147;p4">
            <a:extLst>
              <a:ext uri="{FF2B5EF4-FFF2-40B4-BE49-F238E27FC236}">
                <a16:creationId xmlns:a16="http://schemas.microsoft.com/office/drawing/2014/main" xmlns="" id="{CDA06D9D-97AF-6BAE-5CA5-D139DC543257}"/>
              </a:ext>
            </a:extLst>
          </p:cNvPr>
          <p:cNvGrpSpPr/>
          <p:nvPr/>
        </p:nvGrpSpPr>
        <p:grpSpPr>
          <a:xfrm>
            <a:off x="1155454" y="2108200"/>
            <a:ext cx="9080746" cy="3858909"/>
            <a:chOff x="0" y="0"/>
            <a:chExt cx="10176688" cy="4781551"/>
          </a:xfrm>
        </p:grpSpPr>
        <p:grpSp>
          <p:nvGrpSpPr>
            <p:cNvPr id="4" name="Google Shape;148;p4">
              <a:extLst>
                <a:ext uri="{FF2B5EF4-FFF2-40B4-BE49-F238E27FC236}">
                  <a16:creationId xmlns:a16="http://schemas.microsoft.com/office/drawing/2014/main" xmlns="" id="{BC5B57AF-D5D7-7751-D30C-0A1CC2C11C29}"/>
                </a:ext>
              </a:extLst>
            </p:cNvPr>
            <p:cNvGrpSpPr/>
            <p:nvPr/>
          </p:nvGrpSpPr>
          <p:grpSpPr>
            <a:xfrm>
              <a:off x="3586417" y="38815"/>
              <a:ext cx="4161772" cy="3908506"/>
              <a:chOff x="-1" y="38813"/>
              <a:chExt cx="4161772" cy="3908506"/>
            </a:xfrm>
          </p:grpSpPr>
          <p:sp>
            <p:nvSpPr>
              <p:cNvPr id="16" name="Google Shape;149;p4">
                <a:extLst>
                  <a:ext uri="{FF2B5EF4-FFF2-40B4-BE49-F238E27FC236}">
                    <a16:creationId xmlns:a16="http://schemas.microsoft.com/office/drawing/2014/main" xmlns="" id="{9627FC04-F1AB-BE1C-C40D-ECE9C9C8A121}"/>
                  </a:ext>
                </a:extLst>
              </p:cNvPr>
              <p:cNvSpPr/>
              <p:nvPr/>
            </p:nvSpPr>
            <p:spPr>
              <a:xfrm>
                <a:off x="0" y="209905"/>
                <a:ext cx="4130631" cy="823720"/>
              </a:xfrm>
              <a:prstGeom prst="rect">
                <a:avLst/>
              </a:prstGeom>
              <a:solidFill>
                <a:srgbClr val="FFFFFF">
                  <a:alpha val="89803"/>
                </a:srgbClr>
              </a:solidFill>
              <a:ln w="10775" cap="flat" cmpd="sng">
                <a:solidFill>
                  <a:srgbClr val="4372C3"/>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7" name="Google Shape;150;p4">
                <a:extLst>
                  <a:ext uri="{FF2B5EF4-FFF2-40B4-BE49-F238E27FC236}">
                    <a16:creationId xmlns:a16="http://schemas.microsoft.com/office/drawing/2014/main" xmlns="" id="{49B72E6C-0498-AD10-0267-F973214E1F09}"/>
                  </a:ext>
                </a:extLst>
              </p:cNvPr>
              <p:cNvSpPr txBox="1"/>
              <p:nvPr/>
            </p:nvSpPr>
            <p:spPr>
              <a:xfrm>
                <a:off x="0" y="209905"/>
                <a:ext cx="4130631" cy="823720"/>
              </a:xfrm>
              <a:prstGeom prst="rect">
                <a:avLst/>
              </a:prstGeom>
              <a:noFill/>
              <a:ln>
                <a:noFill/>
              </a:ln>
            </p:spPr>
            <p:txBody>
              <a:bodyPr spcFirstLastPara="1" wrap="square" lIns="320575" tIns="187450" rIns="320575" bIns="113775" anchor="t" anchorCtr="0">
                <a:noAutofit/>
              </a:bodyPr>
              <a:lstStyle/>
              <a:p>
                <a:pPr marL="171450" marR="0" lvl="1" indent="-171450" defTabSz="914400" eaLnBrk="1" fontAlgn="auto" latinLnBrk="0" hangingPunct="1">
                  <a:lnSpc>
                    <a:spcPct val="100000"/>
                  </a:lnSpc>
                  <a:spcBef>
                    <a:spcPts val="0"/>
                  </a:spcBef>
                  <a:spcAft>
                    <a:spcPts val="0"/>
                  </a:spcAft>
                  <a:buClrTx/>
                  <a:buSzPts val="1600"/>
                  <a:buFont typeface="Times New Roman"/>
                  <a:buChar char="•"/>
                  <a:tabLst/>
                  <a:defRPr/>
                </a:pPr>
                <a:r>
                  <a:rPr kumimoji="0" lang="en-GB" sz="1600" b="0" i="0" u="none" strike="noStrike" kern="0" cap="none" spc="0" normalizeH="0" baseline="0" noProof="0">
                    <a:ln>
                      <a:noFill/>
                    </a:ln>
                    <a:solidFill>
                      <a:sysClr val="windowText" lastClr="000000"/>
                    </a:solidFill>
                    <a:effectLst/>
                    <a:uLnTx/>
                    <a:uFillTx/>
                    <a:latin typeface="Times New Roman"/>
                    <a:ea typeface="Times New Roman"/>
                    <a:cs typeface="Times New Roman"/>
                    <a:sym typeface="Times New Roman"/>
                  </a:rPr>
                  <a:t>Innovative creativity</a:t>
                </a:r>
                <a:endParaRPr kumimoji="0" sz="1800" b="0" i="0" u="none" strike="noStrike" kern="0" cap="none" spc="0" normalizeH="0" baseline="0" noProof="0">
                  <a:ln>
                    <a:noFill/>
                  </a:ln>
                  <a:solidFill>
                    <a:sysClr val="windowText" lastClr="000000"/>
                  </a:solidFill>
                  <a:effectLst/>
                  <a:uLnTx/>
                  <a:uFillTx/>
                </a:endParaRPr>
              </a:p>
              <a:p>
                <a:pPr marL="171450" marR="0" lvl="1" indent="-171450" defTabSz="914400" eaLnBrk="1" fontAlgn="auto" latinLnBrk="0" hangingPunct="1">
                  <a:lnSpc>
                    <a:spcPct val="100000"/>
                  </a:lnSpc>
                  <a:spcBef>
                    <a:spcPts val="240"/>
                  </a:spcBef>
                  <a:spcAft>
                    <a:spcPts val="0"/>
                  </a:spcAft>
                  <a:buClrTx/>
                  <a:buSzPts val="1600"/>
                  <a:buFont typeface="Times New Roman"/>
                  <a:buChar char="•"/>
                  <a:tabLst/>
                  <a:defRPr/>
                </a:pPr>
                <a:r>
                  <a:rPr kumimoji="0" lang="en-GB" sz="1600" b="0" i="0" u="none" strike="noStrike" kern="0" cap="none" spc="0" normalizeH="0" baseline="0" noProof="0">
                    <a:ln>
                      <a:noFill/>
                    </a:ln>
                    <a:solidFill>
                      <a:sysClr val="windowText" lastClr="000000"/>
                    </a:solidFill>
                    <a:effectLst/>
                    <a:uLnTx/>
                    <a:uFillTx/>
                    <a:latin typeface="Times New Roman"/>
                    <a:ea typeface="Times New Roman"/>
                    <a:cs typeface="Times New Roman"/>
                    <a:sym typeface="Times New Roman"/>
                  </a:rPr>
                  <a:t>Creative destruction</a:t>
                </a:r>
                <a:endParaRPr kumimoji="0" sz="1800" b="0" i="0" u="none" strike="noStrike" kern="0" cap="none" spc="0" normalizeH="0" baseline="0" noProof="0">
                  <a:ln>
                    <a:noFill/>
                  </a:ln>
                  <a:solidFill>
                    <a:sysClr val="windowText" lastClr="000000"/>
                  </a:solidFill>
                  <a:effectLst/>
                  <a:uLnTx/>
                  <a:uFillTx/>
                </a:endParaRPr>
              </a:p>
            </p:txBody>
          </p:sp>
          <p:sp>
            <p:nvSpPr>
              <p:cNvPr id="18" name="Google Shape;151;p4">
                <a:extLst>
                  <a:ext uri="{FF2B5EF4-FFF2-40B4-BE49-F238E27FC236}">
                    <a16:creationId xmlns:a16="http://schemas.microsoft.com/office/drawing/2014/main" xmlns="" id="{19C06807-DCD4-FBED-3EC8-A694E538D600}"/>
                  </a:ext>
                </a:extLst>
              </p:cNvPr>
              <p:cNvSpPr/>
              <p:nvPr/>
            </p:nvSpPr>
            <p:spPr>
              <a:xfrm>
                <a:off x="206531" y="38813"/>
                <a:ext cx="2891441" cy="324720"/>
              </a:xfrm>
              <a:prstGeom prst="roundRect">
                <a:avLst>
                  <a:gd name="adj" fmla="val 16667"/>
                </a:avLst>
              </a:prstGeom>
              <a:solidFill>
                <a:srgbClr val="4372C3"/>
              </a:solidFill>
              <a:ln w="1077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9" name="Google Shape;152;p4">
                <a:extLst>
                  <a:ext uri="{FF2B5EF4-FFF2-40B4-BE49-F238E27FC236}">
                    <a16:creationId xmlns:a16="http://schemas.microsoft.com/office/drawing/2014/main" xmlns="" id="{63CC7251-AEEF-F7E6-E119-1E76E3698A75}"/>
                  </a:ext>
                </a:extLst>
              </p:cNvPr>
              <p:cNvSpPr txBox="1"/>
              <p:nvPr/>
            </p:nvSpPr>
            <p:spPr>
              <a:xfrm>
                <a:off x="222383" y="54665"/>
                <a:ext cx="2859737" cy="293016"/>
              </a:xfrm>
              <a:prstGeom prst="rect">
                <a:avLst/>
              </a:prstGeom>
              <a:noFill/>
              <a:ln>
                <a:noFill/>
              </a:ln>
            </p:spPr>
            <p:txBody>
              <a:bodyPr spcFirstLastPara="1" wrap="square" lIns="109275" tIns="0" rIns="109275" bIns="0" anchor="ctr" anchorCtr="0">
                <a:noAutofit/>
              </a:bodyPr>
              <a:lstStyle/>
              <a:p>
                <a:pPr marL="0" marR="0" lvl="0" indent="0" defTabSz="914400" eaLnBrk="1" fontAlgn="auto" latinLnBrk="0" hangingPunct="1">
                  <a:lnSpc>
                    <a:spcPct val="90000"/>
                  </a:lnSpc>
                  <a:spcBef>
                    <a:spcPts val="0"/>
                  </a:spcBef>
                  <a:spcAft>
                    <a:spcPts val="0"/>
                  </a:spcAft>
                  <a:buClr>
                    <a:srgbClr val="C00000"/>
                  </a:buClr>
                  <a:buSzPts val="1600"/>
                  <a:buFont typeface="Times New Roman"/>
                  <a:buNone/>
                  <a:tabLst/>
                  <a:defRPr/>
                </a:pPr>
                <a:r>
                  <a:rPr kumimoji="0" lang="en-GB" sz="1600" b="1" i="0" u="none" strike="noStrike" kern="0" cap="none" spc="0" normalizeH="0" baseline="0" noProof="0">
                    <a:ln>
                      <a:noFill/>
                    </a:ln>
                    <a:solidFill>
                      <a:srgbClr val="C00000"/>
                    </a:solidFill>
                    <a:effectLst/>
                    <a:uLnTx/>
                    <a:uFillTx/>
                    <a:latin typeface="Times New Roman"/>
                    <a:ea typeface="Times New Roman"/>
                    <a:cs typeface="Times New Roman"/>
                    <a:sym typeface="Times New Roman"/>
                  </a:rPr>
                  <a:t>1911</a:t>
                </a:r>
                <a:endParaRPr kumimoji="0" sz="1800" b="0" i="0" u="none" strike="noStrike" kern="0" cap="none" spc="0" normalizeH="0" baseline="0" noProof="0">
                  <a:ln>
                    <a:noFill/>
                  </a:ln>
                  <a:solidFill>
                    <a:sysClr val="windowText" lastClr="000000"/>
                  </a:solidFill>
                  <a:effectLst/>
                  <a:uLnTx/>
                  <a:uFillTx/>
                </a:endParaRPr>
              </a:p>
            </p:txBody>
          </p:sp>
          <p:sp>
            <p:nvSpPr>
              <p:cNvPr id="20" name="Google Shape;153;p4">
                <a:extLst>
                  <a:ext uri="{FF2B5EF4-FFF2-40B4-BE49-F238E27FC236}">
                    <a16:creationId xmlns:a16="http://schemas.microsoft.com/office/drawing/2014/main" xmlns="" id="{32C78369-CB2D-2AFE-233A-E7A597947163}"/>
                  </a:ext>
                </a:extLst>
              </p:cNvPr>
              <p:cNvSpPr/>
              <p:nvPr/>
            </p:nvSpPr>
            <p:spPr>
              <a:xfrm>
                <a:off x="0" y="1255386"/>
                <a:ext cx="4130631" cy="701595"/>
              </a:xfrm>
              <a:prstGeom prst="rect">
                <a:avLst/>
              </a:prstGeom>
              <a:solidFill>
                <a:srgbClr val="FFFFFF">
                  <a:alpha val="89803"/>
                </a:srgbClr>
              </a:solidFill>
              <a:ln w="10775" cap="flat" cmpd="sng">
                <a:solidFill>
                  <a:srgbClr val="4372C3"/>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21" name="Google Shape;154;p4">
                <a:extLst>
                  <a:ext uri="{FF2B5EF4-FFF2-40B4-BE49-F238E27FC236}">
                    <a16:creationId xmlns:a16="http://schemas.microsoft.com/office/drawing/2014/main" xmlns="" id="{C7AAF26E-7563-0BAA-34B0-7BAE33884505}"/>
                  </a:ext>
                </a:extLst>
              </p:cNvPr>
              <p:cNvSpPr txBox="1"/>
              <p:nvPr/>
            </p:nvSpPr>
            <p:spPr>
              <a:xfrm>
                <a:off x="25441" y="1145981"/>
                <a:ext cx="4130631" cy="701595"/>
              </a:xfrm>
              <a:prstGeom prst="rect">
                <a:avLst/>
              </a:prstGeom>
              <a:noFill/>
              <a:ln>
                <a:noFill/>
              </a:ln>
            </p:spPr>
            <p:txBody>
              <a:bodyPr spcFirstLastPara="1" wrap="square" lIns="320575" tIns="187450" rIns="320575" bIns="113775" anchor="t" anchorCtr="0">
                <a:noAutofit/>
              </a:bodyPr>
              <a:lstStyle/>
              <a:p>
                <a:pPr marL="171450" marR="0" lvl="1" indent="-171450" defTabSz="914400" eaLnBrk="1" fontAlgn="auto" latinLnBrk="0" hangingPunct="1">
                  <a:lnSpc>
                    <a:spcPct val="100000"/>
                  </a:lnSpc>
                  <a:spcBef>
                    <a:spcPts val="0"/>
                  </a:spcBef>
                  <a:spcAft>
                    <a:spcPts val="0"/>
                  </a:spcAft>
                  <a:buClrTx/>
                  <a:buSzPts val="1600"/>
                  <a:buFont typeface="Times New Roman"/>
                  <a:buChar char="•"/>
                  <a:tabLst/>
                  <a:defRPr/>
                </a:pPr>
                <a:r>
                  <a:rPr kumimoji="0" lang="en-GB" sz="1600" b="0" i="0" u="none" strike="noStrike" kern="0" cap="none" spc="0" normalizeH="0" baseline="0" noProof="0" dirty="0">
                    <a:ln>
                      <a:noFill/>
                    </a:ln>
                    <a:solidFill>
                      <a:sysClr val="windowText" lastClr="000000"/>
                    </a:solidFill>
                    <a:effectLst/>
                    <a:uLnTx/>
                    <a:uFillTx/>
                    <a:latin typeface="Times New Roman"/>
                    <a:ea typeface="Times New Roman"/>
                    <a:cs typeface="Times New Roman"/>
                    <a:sym typeface="Times New Roman"/>
                  </a:rPr>
                  <a:t>Small business development in local communities</a:t>
                </a:r>
                <a:endParaRPr kumimoji="0" sz="1800" b="0" i="0" u="none" strike="noStrike" kern="0" cap="none" spc="0" normalizeH="0" baseline="0" noProof="0" dirty="0">
                  <a:ln>
                    <a:noFill/>
                  </a:ln>
                  <a:solidFill>
                    <a:sysClr val="windowText" lastClr="000000"/>
                  </a:solidFill>
                  <a:effectLst/>
                  <a:uLnTx/>
                  <a:uFillTx/>
                </a:endParaRPr>
              </a:p>
            </p:txBody>
          </p:sp>
          <p:sp>
            <p:nvSpPr>
              <p:cNvPr id="22" name="Google Shape;155;p4">
                <a:extLst>
                  <a:ext uri="{FF2B5EF4-FFF2-40B4-BE49-F238E27FC236}">
                    <a16:creationId xmlns:a16="http://schemas.microsoft.com/office/drawing/2014/main" xmlns="" id="{D96ACC3C-F587-B95F-BED3-8155E9E6028F}"/>
                  </a:ext>
                </a:extLst>
              </p:cNvPr>
              <p:cNvSpPr/>
              <p:nvPr/>
            </p:nvSpPr>
            <p:spPr>
              <a:xfrm>
                <a:off x="206531" y="1093026"/>
                <a:ext cx="2891441" cy="324720"/>
              </a:xfrm>
              <a:prstGeom prst="roundRect">
                <a:avLst>
                  <a:gd name="adj" fmla="val 16667"/>
                </a:avLst>
              </a:prstGeom>
              <a:solidFill>
                <a:srgbClr val="4372C3"/>
              </a:solidFill>
              <a:ln w="1077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23" name="Google Shape;156;p4">
                <a:extLst>
                  <a:ext uri="{FF2B5EF4-FFF2-40B4-BE49-F238E27FC236}">
                    <a16:creationId xmlns:a16="http://schemas.microsoft.com/office/drawing/2014/main" xmlns="" id="{38152C68-FCB8-1B10-328B-DCCC8B0BDFCA}"/>
                  </a:ext>
                </a:extLst>
              </p:cNvPr>
              <p:cNvSpPr txBox="1"/>
              <p:nvPr/>
            </p:nvSpPr>
            <p:spPr>
              <a:xfrm>
                <a:off x="222383" y="1108878"/>
                <a:ext cx="2859737" cy="293016"/>
              </a:xfrm>
              <a:prstGeom prst="rect">
                <a:avLst/>
              </a:prstGeom>
              <a:noFill/>
              <a:ln>
                <a:noFill/>
              </a:ln>
            </p:spPr>
            <p:txBody>
              <a:bodyPr spcFirstLastPara="1" wrap="square" lIns="109275" tIns="0" rIns="109275" bIns="0" anchor="ctr" anchorCtr="0">
                <a:noAutofit/>
              </a:bodyPr>
              <a:lstStyle/>
              <a:p>
                <a:pPr marL="0" marR="0" lvl="0" indent="0" defTabSz="914400" eaLnBrk="1" fontAlgn="auto" latinLnBrk="0" hangingPunct="1">
                  <a:lnSpc>
                    <a:spcPct val="90000"/>
                  </a:lnSpc>
                  <a:spcBef>
                    <a:spcPts val="0"/>
                  </a:spcBef>
                  <a:spcAft>
                    <a:spcPts val="0"/>
                  </a:spcAft>
                  <a:buClr>
                    <a:srgbClr val="C00000"/>
                  </a:buClr>
                  <a:buSzPts val="1600"/>
                  <a:buFont typeface="Times New Roman"/>
                  <a:buNone/>
                  <a:tabLst/>
                  <a:defRPr/>
                </a:pPr>
                <a:r>
                  <a:rPr kumimoji="0" lang="en-GB" sz="1600" b="1" i="0" u="none" strike="noStrike" kern="0" cap="none" spc="0" normalizeH="0" baseline="0" noProof="0">
                    <a:ln>
                      <a:noFill/>
                    </a:ln>
                    <a:solidFill>
                      <a:srgbClr val="C00000"/>
                    </a:solidFill>
                    <a:effectLst/>
                    <a:uLnTx/>
                    <a:uFillTx/>
                    <a:latin typeface="Times New Roman"/>
                    <a:ea typeface="Times New Roman"/>
                    <a:cs typeface="Times New Roman"/>
                    <a:sym typeface="Times New Roman"/>
                  </a:rPr>
                  <a:t>1980</a:t>
                </a:r>
                <a:endParaRPr kumimoji="0" sz="1800" b="0" i="0" u="none" strike="noStrike" kern="0" cap="none" spc="0" normalizeH="0" baseline="0" noProof="0">
                  <a:ln>
                    <a:noFill/>
                  </a:ln>
                  <a:solidFill>
                    <a:sysClr val="windowText" lastClr="000000"/>
                  </a:solidFill>
                  <a:effectLst/>
                  <a:uLnTx/>
                  <a:uFillTx/>
                </a:endParaRPr>
              </a:p>
            </p:txBody>
          </p:sp>
          <p:sp>
            <p:nvSpPr>
              <p:cNvPr id="24" name="Google Shape;157;p4">
                <a:extLst>
                  <a:ext uri="{FF2B5EF4-FFF2-40B4-BE49-F238E27FC236}">
                    <a16:creationId xmlns:a16="http://schemas.microsoft.com/office/drawing/2014/main" xmlns="" id="{50D83E0B-069F-9583-7A7B-4EE20C6F569E}"/>
                  </a:ext>
                </a:extLst>
              </p:cNvPr>
              <p:cNvSpPr/>
              <p:nvPr/>
            </p:nvSpPr>
            <p:spPr>
              <a:xfrm>
                <a:off x="0" y="2178741"/>
                <a:ext cx="4130631" cy="726048"/>
              </a:xfrm>
              <a:prstGeom prst="rect">
                <a:avLst/>
              </a:prstGeom>
              <a:solidFill>
                <a:srgbClr val="FFFFFF">
                  <a:alpha val="89803"/>
                </a:srgbClr>
              </a:solidFill>
              <a:ln w="10775" cap="flat" cmpd="sng">
                <a:solidFill>
                  <a:srgbClr val="4372C3"/>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25" name="Google Shape;158;p4">
                <a:extLst>
                  <a:ext uri="{FF2B5EF4-FFF2-40B4-BE49-F238E27FC236}">
                    <a16:creationId xmlns:a16="http://schemas.microsoft.com/office/drawing/2014/main" xmlns="" id="{B37D4D90-11F5-8E16-F990-8459CD7A1D8B}"/>
                  </a:ext>
                </a:extLst>
              </p:cNvPr>
              <p:cNvSpPr txBox="1"/>
              <p:nvPr/>
            </p:nvSpPr>
            <p:spPr>
              <a:xfrm>
                <a:off x="-1" y="2096878"/>
                <a:ext cx="4130631" cy="726048"/>
              </a:xfrm>
              <a:prstGeom prst="rect">
                <a:avLst/>
              </a:prstGeom>
              <a:noFill/>
              <a:ln>
                <a:noFill/>
              </a:ln>
            </p:spPr>
            <p:txBody>
              <a:bodyPr spcFirstLastPara="1" wrap="square" lIns="320575" tIns="187450" rIns="320575" bIns="113775" anchor="t" anchorCtr="0">
                <a:noAutofit/>
              </a:bodyPr>
              <a:lstStyle/>
              <a:p>
                <a:pPr marL="171450" marR="0" lvl="1" indent="-171450" defTabSz="914400" eaLnBrk="1" fontAlgn="auto" latinLnBrk="0" hangingPunct="1">
                  <a:lnSpc>
                    <a:spcPct val="100000"/>
                  </a:lnSpc>
                  <a:spcBef>
                    <a:spcPts val="0"/>
                  </a:spcBef>
                  <a:spcAft>
                    <a:spcPts val="0"/>
                  </a:spcAft>
                  <a:buClrTx/>
                  <a:buSzPts val="1600"/>
                  <a:buFont typeface="Times New Roman"/>
                  <a:buChar char="•"/>
                  <a:tabLst/>
                  <a:defRPr/>
                </a:pPr>
                <a:r>
                  <a:rPr kumimoji="0" lang="en-GB" sz="1600" b="0" i="0" u="none" strike="noStrike" kern="0" cap="none" spc="0" normalizeH="0" baseline="0" noProof="0" dirty="0">
                    <a:ln>
                      <a:noFill/>
                    </a:ln>
                    <a:solidFill>
                      <a:sysClr val="windowText" lastClr="000000"/>
                    </a:solidFill>
                    <a:effectLst/>
                    <a:uLnTx/>
                    <a:uFillTx/>
                    <a:latin typeface="Times New Roman"/>
                    <a:ea typeface="Times New Roman"/>
                    <a:cs typeface="Times New Roman"/>
                    <a:sym typeface="Times New Roman"/>
                  </a:rPr>
                  <a:t>Transferring new technology and creating something from nothing</a:t>
                </a:r>
                <a:endParaRPr kumimoji="0" sz="1800" b="0" i="0" u="none" strike="noStrike" kern="0" cap="none" spc="0" normalizeH="0" baseline="0" noProof="0" dirty="0">
                  <a:ln>
                    <a:noFill/>
                  </a:ln>
                  <a:solidFill>
                    <a:sysClr val="windowText" lastClr="000000"/>
                  </a:solidFill>
                  <a:effectLst/>
                  <a:uLnTx/>
                  <a:uFillTx/>
                </a:endParaRPr>
              </a:p>
            </p:txBody>
          </p:sp>
          <p:sp>
            <p:nvSpPr>
              <p:cNvPr id="26" name="Google Shape;159;p4">
                <a:extLst>
                  <a:ext uri="{FF2B5EF4-FFF2-40B4-BE49-F238E27FC236}">
                    <a16:creationId xmlns:a16="http://schemas.microsoft.com/office/drawing/2014/main" xmlns="" id="{1C295BAA-5F0A-BE1B-EF1A-0527C714D948}"/>
                  </a:ext>
                </a:extLst>
              </p:cNvPr>
              <p:cNvSpPr/>
              <p:nvPr/>
            </p:nvSpPr>
            <p:spPr>
              <a:xfrm>
                <a:off x="206531" y="2016381"/>
                <a:ext cx="2891441" cy="324720"/>
              </a:xfrm>
              <a:prstGeom prst="roundRect">
                <a:avLst>
                  <a:gd name="adj" fmla="val 16667"/>
                </a:avLst>
              </a:prstGeom>
              <a:solidFill>
                <a:srgbClr val="4372C3"/>
              </a:solidFill>
              <a:ln w="1077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27" name="Google Shape;160;p4">
                <a:extLst>
                  <a:ext uri="{FF2B5EF4-FFF2-40B4-BE49-F238E27FC236}">
                    <a16:creationId xmlns:a16="http://schemas.microsoft.com/office/drawing/2014/main" xmlns="" id="{34351C8C-978C-974F-A695-8FA6B245798E}"/>
                  </a:ext>
                </a:extLst>
              </p:cNvPr>
              <p:cNvSpPr txBox="1"/>
              <p:nvPr/>
            </p:nvSpPr>
            <p:spPr>
              <a:xfrm>
                <a:off x="206529" y="2032233"/>
                <a:ext cx="2859738" cy="293016"/>
              </a:xfrm>
              <a:prstGeom prst="rect">
                <a:avLst/>
              </a:prstGeom>
              <a:noFill/>
              <a:ln>
                <a:noFill/>
              </a:ln>
            </p:spPr>
            <p:txBody>
              <a:bodyPr spcFirstLastPara="1" wrap="square" lIns="109275" tIns="0" rIns="109275" bIns="0" anchor="ctr" anchorCtr="0">
                <a:noAutofit/>
              </a:bodyPr>
              <a:lstStyle/>
              <a:p>
                <a:pPr marL="0" marR="0" lvl="0" indent="0" defTabSz="914400" eaLnBrk="1" fontAlgn="auto" latinLnBrk="0" hangingPunct="1">
                  <a:lnSpc>
                    <a:spcPct val="90000"/>
                  </a:lnSpc>
                  <a:spcBef>
                    <a:spcPts val="0"/>
                  </a:spcBef>
                  <a:spcAft>
                    <a:spcPts val="0"/>
                  </a:spcAft>
                  <a:buClr>
                    <a:srgbClr val="C00000"/>
                  </a:buClr>
                  <a:buSzPts val="1600"/>
                  <a:buFont typeface="Times New Roman"/>
                  <a:buNone/>
                  <a:tabLst/>
                  <a:defRPr/>
                </a:pPr>
                <a:r>
                  <a:rPr kumimoji="0" lang="en-GB" sz="1600" b="1" i="0" u="none" strike="noStrike" kern="0" cap="none" spc="0" normalizeH="0" baseline="0" noProof="0">
                    <a:ln>
                      <a:noFill/>
                    </a:ln>
                    <a:solidFill>
                      <a:srgbClr val="C00000"/>
                    </a:solidFill>
                    <a:effectLst/>
                    <a:uLnTx/>
                    <a:uFillTx/>
                    <a:latin typeface="Times New Roman"/>
                    <a:ea typeface="Times New Roman"/>
                    <a:cs typeface="Times New Roman"/>
                    <a:sym typeface="Times New Roman"/>
                  </a:rPr>
                  <a:t>1989</a:t>
                </a:r>
                <a:endParaRPr kumimoji="0" sz="1800" b="0" i="0" u="none" strike="noStrike" kern="0" cap="none" spc="0" normalizeH="0" baseline="0" noProof="0">
                  <a:ln>
                    <a:noFill/>
                  </a:ln>
                  <a:solidFill>
                    <a:sysClr val="windowText" lastClr="000000"/>
                  </a:solidFill>
                  <a:effectLst/>
                  <a:uLnTx/>
                  <a:uFillTx/>
                </a:endParaRPr>
              </a:p>
            </p:txBody>
          </p:sp>
          <p:sp>
            <p:nvSpPr>
              <p:cNvPr id="28" name="Google Shape;161;p4">
                <a:extLst>
                  <a:ext uri="{FF2B5EF4-FFF2-40B4-BE49-F238E27FC236}">
                    <a16:creationId xmlns:a16="http://schemas.microsoft.com/office/drawing/2014/main" xmlns="" id="{CCC94851-1A92-D053-B426-31FFD057090D}"/>
                  </a:ext>
                </a:extLst>
              </p:cNvPr>
              <p:cNvSpPr/>
              <p:nvPr/>
            </p:nvSpPr>
            <p:spPr>
              <a:xfrm>
                <a:off x="0" y="3174095"/>
                <a:ext cx="4130631" cy="684813"/>
              </a:xfrm>
              <a:prstGeom prst="rect">
                <a:avLst/>
              </a:prstGeom>
              <a:solidFill>
                <a:srgbClr val="FFFFFF">
                  <a:alpha val="89803"/>
                </a:srgbClr>
              </a:solidFill>
              <a:ln w="10775" cap="flat" cmpd="sng">
                <a:solidFill>
                  <a:srgbClr val="4372C3"/>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29" name="Google Shape;162;p4">
                <a:extLst>
                  <a:ext uri="{FF2B5EF4-FFF2-40B4-BE49-F238E27FC236}">
                    <a16:creationId xmlns:a16="http://schemas.microsoft.com/office/drawing/2014/main" xmlns="" id="{BA7E38A6-958A-1B4C-47D4-4D8597734321}"/>
                  </a:ext>
                </a:extLst>
              </p:cNvPr>
              <p:cNvSpPr txBox="1"/>
              <p:nvPr/>
            </p:nvSpPr>
            <p:spPr>
              <a:xfrm>
                <a:off x="31140" y="3262506"/>
                <a:ext cx="4130631" cy="684813"/>
              </a:xfrm>
              <a:prstGeom prst="rect">
                <a:avLst/>
              </a:prstGeom>
              <a:noFill/>
              <a:ln>
                <a:noFill/>
              </a:ln>
            </p:spPr>
            <p:txBody>
              <a:bodyPr spcFirstLastPara="1" wrap="square" lIns="320575" tIns="187450" rIns="320575" bIns="113775" anchor="t" anchorCtr="0">
                <a:noAutofit/>
              </a:bodyPr>
              <a:lstStyle/>
              <a:p>
                <a:pPr marL="171450" marR="0" lvl="1" indent="-171450" defTabSz="914400" eaLnBrk="1" fontAlgn="auto" latinLnBrk="0" hangingPunct="1">
                  <a:lnSpc>
                    <a:spcPct val="100000"/>
                  </a:lnSpc>
                  <a:spcBef>
                    <a:spcPts val="0"/>
                  </a:spcBef>
                  <a:spcAft>
                    <a:spcPts val="0"/>
                  </a:spcAft>
                  <a:buClrTx/>
                  <a:buSzPts val="1600"/>
                  <a:buFont typeface="Times New Roman"/>
                  <a:buChar char="•"/>
                  <a:tabLst/>
                  <a:defRPr/>
                </a:pPr>
                <a:r>
                  <a:rPr kumimoji="0" lang="en-GB" sz="1600" b="0" i="0" u="none" strike="noStrike" kern="0" cap="none" spc="0" normalizeH="0" baseline="0" noProof="0" dirty="0">
                    <a:ln>
                      <a:noFill/>
                    </a:ln>
                    <a:solidFill>
                      <a:sysClr val="windowText" lastClr="000000"/>
                    </a:solidFill>
                    <a:effectLst/>
                    <a:uLnTx/>
                    <a:uFillTx/>
                    <a:latin typeface="Times New Roman"/>
                    <a:ea typeface="Times New Roman"/>
                    <a:cs typeface="Times New Roman"/>
                    <a:sym typeface="Times New Roman"/>
                  </a:rPr>
                  <a:t>Organizing efforts to introduce new goods or services</a:t>
                </a:r>
                <a:endParaRPr kumimoji="0" sz="1800" b="0" i="0" u="none" strike="noStrike" kern="0" cap="none" spc="0" normalizeH="0" baseline="0" noProof="0" dirty="0">
                  <a:ln>
                    <a:noFill/>
                  </a:ln>
                  <a:solidFill>
                    <a:sysClr val="windowText" lastClr="000000"/>
                  </a:solidFill>
                  <a:effectLst/>
                  <a:uLnTx/>
                  <a:uFillTx/>
                </a:endParaRPr>
              </a:p>
            </p:txBody>
          </p:sp>
          <p:sp>
            <p:nvSpPr>
              <p:cNvPr id="30" name="Google Shape;163;p4">
                <a:extLst>
                  <a:ext uri="{FF2B5EF4-FFF2-40B4-BE49-F238E27FC236}">
                    <a16:creationId xmlns:a16="http://schemas.microsoft.com/office/drawing/2014/main" xmlns="" id="{742AEDFF-1F26-7253-1CB3-BFD56CDCD5A5}"/>
                  </a:ext>
                </a:extLst>
              </p:cNvPr>
              <p:cNvSpPr/>
              <p:nvPr/>
            </p:nvSpPr>
            <p:spPr>
              <a:xfrm>
                <a:off x="206531" y="3035592"/>
                <a:ext cx="2891441" cy="324720"/>
              </a:xfrm>
              <a:prstGeom prst="roundRect">
                <a:avLst>
                  <a:gd name="adj" fmla="val 16667"/>
                </a:avLst>
              </a:prstGeom>
              <a:solidFill>
                <a:srgbClr val="4372C3"/>
              </a:solidFill>
              <a:ln w="1077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31" name="Google Shape;164;p4">
                <a:extLst>
                  <a:ext uri="{FF2B5EF4-FFF2-40B4-BE49-F238E27FC236}">
                    <a16:creationId xmlns:a16="http://schemas.microsoft.com/office/drawing/2014/main" xmlns="" id="{69689D17-0AF7-0986-40F6-C4FD66583E65}"/>
                  </a:ext>
                </a:extLst>
              </p:cNvPr>
              <p:cNvSpPr txBox="1"/>
              <p:nvPr/>
            </p:nvSpPr>
            <p:spPr>
              <a:xfrm>
                <a:off x="222383" y="3051444"/>
                <a:ext cx="2859737" cy="293016"/>
              </a:xfrm>
              <a:prstGeom prst="rect">
                <a:avLst/>
              </a:prstGeom>
              <a:noFill/>
              <a:ln>
                <a:noFill/>
              </a:ln>
            </p:spPr>
            <p:txBody>
              <a:bodyPr spcFirstLastPara="1" wrap="square" lIns="109275" tIns="0" rIns="109275" bIns="0" anchor="ctr" anchorCtr="0">
                <a:noAutofit/>
              </a:bodyPr>
              <a:lstStyle/>
              <a:p>
                <a:pPr marL="0" marR="0" lvl="0" indent="0" defTabSz="914400" eaLnBrk="1" fontAlgn="auto" latinLnBrk="0" hangingPunct="1">
                  <a:lnSpc>
                    <a:spcPct val="90000"/>
                  </a:lnSpc>
                  <a:spcBef>
                    <a:spcPts val="0"/>
                  </a:spcBef>
                  <a:spcAft>
                    <a:spcPts val="0"/>
                  </a:spcAft>
                  <a:buClr>
                    <a:srgbClr val="C00000"/>
                  </a:buClr>
                  <a:buSzPts val="1600"/>
                  <a:buFont typeface="Times New Roman"/>
                  <a:buNone/>
                  <a:tabLst/>
                  <a:defRPr/>
                </a:pPr>
                <a:r>
                  <a:rPr kumimoji="0" lang="en-GB" sz="1600" b="1" i="0" u="none" strike="noStrike" kern="0" cap="none" spc="0" normalizeH="0" baseline="0" noProof="0">
                    <a:ln>
                      <a:noFill/>
                    </a:ln>
                    <a:solidFill>
                      <a:srgbClr val="C00000"/>
                    </a:solidFill>
                    <a:effectLst/>
                    <a:uLnTx/>
                    <a:uFillTx/>
                    <a:latin typeface="Times New Roman"/>
                    <a:ea typeface="Times New Roman"/>
                    <a:cs typeface="Times New Roman"/>
                    <a:sym typeface="Times New Roman"/>
                  </a:rPr>
                  <a:t>2005</a:t>
                </a:r>
                <a:endParaRPr kumimoji="0" sz="1800" b="0" i="0" u="none" strike="noStrike" kern="0" cap="none" spc="0" normalizeH="0" baseline="0" noProof="0">
                  <a:ln>
                    <a:noFill/>
                  </a:ln>
                  <a:solidFill>
                    <a:sysClr val="windowText" lastClr="000000"/>
                  </a:solidFill>
                  <a:effectLst/>
                  <a:uLnTx/>
                  <a:uFillTx/>
                </a:endParaRPr>
              </a:p>
            </p:txBody>
          </p:sp>
        </p:grpSp>
        <p:cxnSp>
          <p:nvCxnSpPr>
            <p:cNvPr id="5" name="Google Shape;165;p4">
              <a:extLst>
                <a:ext uri="{FF2B5EF4-FFF2-40B4-BE49-F238E27FC236}">
                  <a16:creationId xmlns:a16="http://schemas.microsoft.com/office/drawing/2014/main" xmlns="" id="{23F26F0D-BBD1-6B47-2A49-9499712DB80D}"/>
                </a:ext>
              </a:extLst>
            </p:cNvPr>
            <p:cNvCxnSpPr/>
            <p:nvPr/>
          </p:nvCxnSpPr>
          <p:spPr>
            <a:xfrm>
              <a:off x="1814768" y="2454620"/>
              <a:ext cx="1771650" cy="1738310"/>
            </a:xfrm>
            <a:prstGeom prst="bentConnector3">
              <a:avLst>
                <a:gd name="adj1" fmla="val -4693"/>
              </a:avLst>
            </a:prstGeom>
            <a:noFill/>
            <a:ln w="19050" cap="flat" cmpd="sng">
              <a:solidFill>
                <a:srgbClr val="4472C4"/>
              </a:solidFill>
              <a:prstDash val="solid"/>
              <a:round/>
              <a:headEnd type="none" w="sm" len="sm"/>
              <a:tailEnd type="triangle" w="med" len="med"/>
            </a:ln>
          </p:spPr>
        </p:cxnSp>
        <p:cxnSp>
          <p:nvCxnSpPr>
            <p:cNvPr id="6" name="Google Shape;166;p4">
              <a:extLst>
                <a:ext uri="{FF2B5EF4-FFF2-40B4-BE49-F238E27FC236}">
                  <a16:creationId xmlns:a16="http://schemas.microsoft.com/office/drawing/2014/main" xmlns="" id="{F2EC2D41-0FF4-41EC-E722-9FE9072745F0}"/>
                </a:ext>
              </a:extLst>
            </p:cNvPr>
            <p:cNvCxnSpPr/>
            <p:nvPr/>
          </p:nvCxnSpPr>
          <p:spPr>
            <a:xfrm>
              <a:off x="1814768" y="2454620"/>
              <a:ext cx="1771650" cy="490536"/>
            </a:xfrm>
            <a:prstGeom prst="bentConnector3">
              <a:avLst>
                <a:gd name="adj1" fmla="val -4693"/>
              </a:avLst>
            </a:prstGeom>
            <a:noFill/>
            <a:ln w="19050" cap="flat" cmpd="sng">
              <a:solidFill>
                <a:srgbClr val="4472C4"/>
              </a:solidFill>
              <a:prstDash val="solid"/>
              <a:round/>
              <a:headEnd type="none" w="sm" len="sm"/>
              <a:tailEnd type="triangle" w="med" len="med"/>
            </a:ln>
          </p:spPr>
        </p:cxnSp>
        <p:cxnSp>
          <p:nvCxnSpPr>
            <p:cNvPr id="7" name="Google Shape;167;p4">
              <a:extLst>
                <a:ext uri="{FF2B5EF4-FFF2-40B4-BE49-F238E27FC236}">
                  <a16:creationId xmlns:a16="http://schemas.microsoft.com/office/drawing/2014/main" xmlns="" id="{DE8B6A97-9104-7A3C-B780-46EFDE9C6A97}"/>
                </a:ext>
              </a:extLst>
            </p:cNvPr>
            <p:cNvCxnSpPr/>
            <p:nvPr/>
          </p:nvCxnSpPr>
          <p:spPr>
            <a:xfrm rot="10800000" flipH="1">
              <a:off x="1814768" y="1804537"/>
              <a:ext cx="1771650" cy="650082"/>
            </a:xfrm>
            <a:prstGeom prst="bentConnector3">
              <a:avLst>
                <a:gd name="adj1" fmla="val -4693"/>
              </a:avLst>
            </a:prstGeom>
            <a:noFill/>
            <a:ln w="19050" cap="flat" cmpd="sng">
              <a:solidFill>
                <a:srgbClr val="4472C4"/>
              </a:solidFill>
              <a:prstDash val="solid"/>
              <a:round/>
              <a:headEnd type="none" w="sm" len="sm"/>
              <a:tailEnd type="triangle" w="med" len="med"/>
            </a:ln>
          </p:spPr>
        </p:cxnSp>
        <p:cxnSp>
          <p:nvCxnSpPr>
            <p:cNvPr id="8" name="Google Shape;168;p4">
              <a:extLst>
                <a:ext uri="{FF2B5EF4-FFF2-40B4-BE49-F238E27FC236}">
                  <a16:creationId xmlns:a16="http://schemas.microsoft.com/office/drawing/2014/main" xmlns="" id="{3B51E959-56CA-27DD-A82A-7E263C92401C}"/>
                </a:ext>
              </a:extLst>
            </p:cNvPr>
            <p:cNvCxnSpPr/>
            <p:nvPr/>
          </p:nvCxnSpPr>
          <p:spPr>
            <a:xfrm rot="10800000" flipH="1">
              <a:off x="1814768" y="804410"/>
              <a:ext cx="1771650" cy="1650211"/>
            </a:xfrm>
            <a:prstGeom prst="bentConnector3">
              <a:avLst>
                <a:gd name="adj1" fmla="val -4693"/>
              </a:avLst>
            </a:prstGeom>
            <a:noFill/>
            <a:ln w="19050" cap="flat" cmpd="sng">
              <a:solidFill>
                <a:srgbClr val="4472C4"/>
              </a:solidFill>
              <a:prstDash val="solid"/>
              <a:round/>
              <a:headEnd type="none" w="sm" len="sm"/>
              <a:tailEnd type="triangle" w="med" len="med"/>
            </a:ln>
          </p:spPr>
        </p:cxnSp>
        <p:sp>
          <p:nvSpPr>
            <p:cNvPr id="9" name="Google Shape;169;p4">
              <a:extLst>
                <a:ext uri="{FF2B5EF4-FFF2-40B4-BE49-F238E27FC236}">
                  <a16:creationId xmlns:a16="http://schemas.microsoft.com/office/drawing/2014/main" xmlns="" id="{5BD0BAA9-FF23-7A8E-3F41-2056B157C643}"/>
                </a:ext>
              </a:extLst>
            </p:cNvPr>
            <p:cNvSpPr/>
            <p:nvPr/>
          </p:nvSpPr>
          <p:spPr>
            <a:xfrm>
              <a:off x="0" y="2036523"/>
              <a:ext cx="2424418" cy="824197"/>
            </a:xfrm>
            <a:prstGeom prst="roundRect">
              <a:avLst>
                <a:gd name="adj" fmla="val 16667"/>
              </a:avLst>
            </a:prstGeom>
            <a:gradFill>
              <a:gsLst>
                <a:gs pos="0">
                  <a:srgbClr val="000000"/>
                </a:gs>
                <a:gs pos="48000">
                  <a:srgbClr val="070707"/>
                </a:gs>
                <a:gs pos="100000">
                  <a:srgbClr val="666666"/>
                </a:gs>
              </a:gsLst>
              <a:lin ang="16200000" scaled="0"/>
            </a:gradFill>
            <a:ln>
              <a:noFill/>
            </a:ln>
          </p:spPr>
          <p:txBody>
            <a:bodyPr spcFirstLastPara="1" wrap="square" lIns="91425" tIns="45700" rIns="91425" bIns="45700" anchor="ctr" anchorCtr="0">
              <a:noAutofit/>
            </a:bodyPr>
            <a:lstStyle/>
            <a:p>
              <a:pPr marL="0" marR="0" lvl="0" indent="0" algn="ctr" defTabSz="914400" eaLnBrk="1" fontAlgn="auto" latinLnBrk="0" hangingPunct="1">
                <a:lnSpc>
                  <a:spcPct val="106000"/>
                </a:lnSpc>
                <a:spcBef>
                  <a:spcPts val="0"/>
                </a:spcBef>
                <a:spcAft>
                  <a:spcPts val="0"/>
                </a:spcAft>
                <a:buClrTx/>
                <a:buSzTx/>
                <a:buFontTx/>
                <a:buNone/>
                <a:tabLst/>
                <a:defRPr/>
              </a:pPr>
              <a:r>
                <a:rPr kumimoji="0" lang="en-GB" sz="1800" b="1" i="0" u="none" strike="noStrike" kern="0" cap="none" spc="0" normalizeH="0" baseline="0" noProof="0">
                  <a:ln>
                    <a:noFill/>
                  </a:ln>
                  <a:solidFill>
                    <a:srgbClr val="FFFFFF"/>
                  </a:solidFill>
                  <a:effectLst/>
                  <a:uLnTx/>
                  <a:uFillTx/>
                  <a:latin typeface="Times New Roman"/>
                  <a:ea typeface="Times New Roman"/>
                  <a:cs typeface="Times New Roman"/>
                  <a:sym typeface="Times New Roman"/>
                </a:rPr>
                <a:t>Entrepreneurship</a:t>
              </a:r>
              <a:endParaRPr kumimoji="0" sz="1800" b="0" i="0" u="none" strike="noStrike" kern="0" cap="none" spc="0" normalizeH="0" baseline="0" noProof="0">
                <a:ln>
                  <a:noFill/>
                </a:ln>
                <a:solidFill>
                  <a:srgbClr val="FFFFFF"/>
                </a:solidFill>
                <a:effectLst/>
                <a:uLnTx/>
                <a:uFillTx/>
                <a:latin typeface="Avenir"/>
                <a:ea typeface="Avenir"/>
                <a:cs typeface="Avenir"/>
                <a:sym typeface="Avenir"/>
              </a:endParaRPr>
            </a:p>
          </p:txBody>
        </p:sp>
        <p:sp>
          <p:nvSpPr>
            <p:cNvPr id="10" name="Google Shape;170;p4">
              <a:extLst>
                <a:ext uri="{FF2B5EF4-FFF2-40B4-BE49-F238E27FC236}">
                  <a16:creationId xmlns:a16="http://schemas.microsoft.com/office/drawing/2014/main" xmlns="" id="{B20B7670-EB08-3747-9623-000571B1D424}"/>
                </a:ext>
              </a:extLst>
            </p:cNvPr>
            <p:cNvSpPr/>
            <p:nvPr/>
          </p:nvSpPr>
          <p:spPr>
            <a:xfrm>
              <a:off x="9034419" y="0"/>
              <a:ext cx="1142269" cy="4781551"/>
            </a:xfrm>
            <a:prstGeom prst="roundRect">
              <a:avLst>
                <a:gd name="adj" fmla="val 37130"/>
              </a:avLst>
            </a:prstGeom>
            <a:solidFill>
              <a:srgbClr val="4472C4"/>
            </a:solidFill>
            <a:ln w="10775" cap="flat" cmpd="sng">
              <a:solidFill>
                <a:srgbClr val="31538F"/>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1" name="Google Shape;171;p4">
              <a:extLst>
                <a:ext uri="{FF2B5EF4-FFF2-40B4-BE49-F238E27FC236}">
                  <a16:creationId xmlns:a16="http://schemas.microsoft.com/office/drawing/2014/main" xmlns="" id="{9199CB1E-640E-EA13-0A84-51821C50F5E5}"/>
                </a:ext>
              </a:extLst>
            </p:cNvPr>
            <p:cNvSpPr txBox="1"/>
            <p:nvPr/>
          </p:nvSpPr>
          <p:spPr>
            <a:xfrm rot="-5400000">
              <a:off x="7338981" y="1943863"/>
              <a:ext cx="4533107" cy="893825"/>
            </a:xfrm>
            <a:prstGeom prst="rect">
              <a:avLst/>
            </a:prstGeom>
            <a:noFill/>
            <a:ln>
              <a:noFill/>
            </a:ln>
          </p:spPr>
          <p:txBody>
            <a:bodyPr spcFirstLastPara="1" wrap="square" lIns="91425" tIns="45700" rIns="91425" bIns="45700" anchor="ctr" anchorCtr="0">
              <a:noAutofit/>
            </a:bodyPr>
            <a:lstStyle/>
            <a:p>
              <a:pPr marL="0" marR="0" lvl="0" indent="0" algn="ctr" defTabSz="914400" eaLnBrk="1" fontAlgn="auto" latinLnBrk="0" hangingPunct="1">
                <a:lnSpc>
                  <a:spcPct val="107000"/>
                </a:lnSpc>
                <a:spcBef>
                  <a:spcPts val="0"/>
                </a:spcBef>
                <a:spcAft>
                  <a:spcPts val="0"/>
                </a:spcAft>
                <a:buClrTx/>
                <a:buSzTx/>
                <a:buFontTx/>
                <a:buNone/>
                <a:tabLst/>
                <a:defRPr/>
              </a:pPr>
              <a:r>
                <a:rPr kumimoji="0" lang="en-GB" sz="1800" b="1" i="0" u="none" strike="noStrike" kern="0" cap="none" spc="0" normalizeH="0" baseline="0" noProof="0">
                  <a:ln>
                    <a:noFill/>
                  </a:ln>
                  <a:solidFill>
                    <a:sysClr val="windowText" lastClr="000000"/>
                  </a:solidFill>
                  <a:effectLst/>
                  <a:uLnTx/>
                  <a:uFillTx/>
                  <a:latin typeface="Times New Roman"/>
                  <a:ea typeface="Times New Roman"/>
                  <a:cs typeface="Times New Roman"/>
                  <a:sym typeface="Times New Roman"/>
                </a:rPr>
                <a:t>Catch the available opportunities to make a profit</a:t>
              </a:r>
              <a:endParaRPr kumimoji="0" sz="1800" b="0" i="0" u="none" strike="noStrike" kern="0" cap="none" spc="0" normalizeH="0" baseline="0" noProof="0">
                <a:ln>
                  <a:noFill/>
                </a:ln>
                <a:solidFill>
                  <a:srgbClr val="FFFFFF"/>
                </a:solidFill>
                <a:effectLst/>
                <a:uLnTx/>
                <a:uFillTx/>
                <a:latin typeface="Avenir"/>
                <a:ea typeface="Avenir"/>
                <a:cs typeface="Avenir"/>
                <a:sym typeface="Avenir"/>
              </a:endParaRPr>
            </a:p>
          </p:txBody>
        </p:sp>
        <p:cxnSp>
          <p:nvCxnSpPr>
            <p:cNvPr id="12" name="Google Shape;172;p4">
              <a:extLst>
                <a:ext uri="{FF2B5EF4-FFF2-40B4-BE49-F238E27FC236}">
                  <a16:creationId xmlns:a16="http://schemas.microsoft.com/office/drawing/2014/main" xmlns="" id="{6323C2C5-1FC5-2BF6-C2AA-536B479A2D5E}"/>
                </a:ext>
              </a:extLst>
            </p:cNvPr>
            <p:cNvCxnSpPr/>
            <p:nvPr/>
          </p:nvCxnSpPr>
          <p:spPr>
            <a:xfrm>
              <a:off x="8214819" y="762002"/>
              <a:ext cx="773828" cy="0"/>
            </a:xfrm>
            <a:prstGeom prst="straightConnector1">
              <a:avLst/>
            </a:prstGeom>
            <a:noFill/>
            <a:ln w="19050" cap="flat" cmpd="sng">
              <a:solidFill>
                <a:srgbClr val="4472C4"/>
              </a:solidFill>
              <a:prstDash val="solid"/>
              <a:round/>
              <a:headEnd type="triangle" w="med" len="med"/>
              <a:tailEnd type="triangle" w="med" len="med"/>
            </a:ln>
          </p:spPr>
        </p:cxnSp>
        <p:cxnSp>
          <p:nvCxnSpPr>
            <p:cNvPr id="13" name="Google Shape;173;p4">
              <a:extLst>
                <a:ext uri="{FF2B5EF4-FFF2-40B4-BE49-F238E27FC236}">
                  <a16:creationId xmlns:a16="http://schemas.microsoft.com/office/drawing/2014/main" xmlns="" id="{6E7D5EEA-591C-2B2E-8622-4053E834E8F8}"/>
                </a:ext>
              </a:extLst>
            </p:cNvPr>
            <p:cNvCxnSpPr/>
            <p:nvPr/>
          </p:nvCxnSpPr>
          <p:spPr>
            <a:xfrm>
              <a:off x="8202120" y="1883571"/>
              <a:ext cx="801159" cy="0"/>
            </a:xfrm>
            <a:prstGeom prst="straightConnector1">
              <a:avLst/>
            </a:prstGeom>
            <a:noFill/>
            <a:ln w="19050" cap="flat" cmpd="sng">
              <a:solidFill>
                <a:srgbClr val="4472C4"/>
              </a:solidFill>
              <a:prstDash val="solid"/>
              <a:round/>
              <a:headEnd type="triangle" w="med" len="med"/>
              <a:tailEnd type="triangle" w="med" len="med"/>
            </a:ln>
          </p:spPr>
        </p:cxnSp>
        <p:cxnSp>
          <p:nvCxnSpPr>
            <p:cNvPr id="14" name="Google Shape;174;p4">
              <a:extLst>
                <a:ext uri="{FF2B5EF4-FFF2-40B4-BE49-F238E27FC236}">
                  <a16:creationId xmlns:a16="http://schemas.microsoft.com/office/drawing/2014/main" xmlns="" id="{D5722DD7-1A77-5B48-D438-1578DB5E23A3}"/>
                </a:ext>
              </a:extLst>
            </p:cNvPr>
            <p:cNvCxnSpPr/>
            <p:nvPr/>
          </p:nvCxnSpPr>
          <p:spPr>
            <a:xfrm rot="10800000" flipH="1">
              <a:off x="8214819" y="3008893"/>
              <a:ext cx="835130" cy="15296"/>
            </a:xfrm>
            <a:prstGeom prst="straightConnector1">
              <a:avLst/>
            </a:prstGeom>
            <a:noFill/>
            <a:ln w="19050" cap="flat" cmpd="sng">
              <a:solidFill>
                <a:srgbClr val="4472C4"/>
              </a:solidFill>
              <a:prstDash val="solid"/>
              <a:round/>
              <a:headEnd type="triangle" w="med" len="med"/>
              <a:tailEnd type="triangle" w="med" len="med"/>
            </a:ln>
          </p:spPr>
        </p:cxnSp>
        <p:cxnSp>
          <p:nvCxnSpPr>
            <p:cNvPr id="15" name="Google Shape;175;p4">
              <a:extLst>
                <a:ext uri="{FF2B5EF4-FFF2-40B4-BE49-F238E27FC236}">
                  <a16:creationId xmlns:a16="http://schemas.microsoft.com/office/drawing/2014/main" xmlns="" id="{EE395BAF-90FD-C4F4-480F-CE505E102699}"/>
                </a:ext>
              </a:extLst>
            </p:cNvPr>
            <p:cNvCxnSpPr/>
            <p:nvPr/>
          </p:nvCxnSpPr>
          <p:spPr>
            <a:xfrm>
              <a:off x="8214819" y="4219573"/>
              <a:ext cx="788460" cy="0"/>
            </a:xfrm>
            <a:prstGeom prst="straightConnector1">
              <a:avLst/>
            </a:prstGeom>
            <a:noFill/>
            <a:ln w="19050" cap="flat" cmpd="sng">
              <a:solidFill>
                <a:srgbClr val="4472C4"/>
              </a:solidFill>
              <a:prstDash val="solid"/>
              <a:round/>
              <a:headEnd type="triangle" w="med" len="med"/>
              <a:tailEnd type="triangle" w="med" len="med"/>
            </a:ln>
          </p:spPr>
        </p:cxnSp>
      </p:grpSp>
      <p:sp>
        <p:nvSpPr>
          <p:cNvPr id="33" name="TextBox 32">
            <a:extLst>
              <a:ext uri="{FF2B5EF4-FFF2-40B4-BE49-F238E27FC236}">
                <a16:creationId xmlns:a16="http://schemas.microsoft.com/office/drawing/2014/main" xmlns="" id="{350B9780-3454-C493-C2B2-012A5C895E5C}"/>
              </a:ext>
            </a:extLst>
          </p:cNvPr>
          <p:cNvSpPr txBox="1"/>
          <p:nvPr/>
        </p:nvSpPr>
        <p:spPr>
          <a:xfrm>
            <a:off x="2992895" y="982227"/>
            <a:ext cx="6196262" cy="587148"/>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Overview of the Entrepreneurship terms</a:t>
            </a:r>
            <a:endParaRPr kumimoji="0" lang="en-US" sz="2000" b="0" i="0" u="none" strike="noStrike" kern="0" cap="none" spc="0" normalizeH="0" baseline="0" noProof="0" dirty="0">
              <a:ln>
                <a:noFill/>
              </a:ln>
              <a:solidFill>
                <a:srgbClr val="C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40969179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800" b="1" i="0" u="none" strike="noStrike" kern="0" cap="none" spc="0" normalizeH="0" baseline="0" noProof="0">
                <a:ln>
                  <a:noFill/>
                </a:ln>
                <a:solidFill>
                  <a:srgbClr val="C00000"/>
                </a:solidFill>
                <a:effectLst/>
                <a:uLnTx/>
                <a:uFillTx/>
                <a:latin typeface="Times New Roman"/>
                <a:ea typeface="Times New Roman"/>
                <a:cs typeface="Times New Roman"/>
                <a:sym typeface="Times New Roman"/>
              </a:rPr>
              <a:t>Who is the Entrepreneur?</a:t>
            </a:r>
            <a:r>
              <a:rPr kumimoji="0" lang="en-US" sz="2800" b="0" i="0" u="none" strike="noStrike" kern="0" cap="none" spc="0" normalizeH="0" baseline="0" noProof="0">
                <a:ln>
                  <a:noFill/>
                </a:ln>
                <a:solidFill>
                  <a:srgbClr val="C00000"/>
                </a:solidFill>
                <a:effectLst/>
                <a:uLnTx/>
                <a:uFillTx/>
                <a:latin typeface="Times New Roman"/>
                <a:ea typeface="Times New Roman"/>
                <a:cs typeface="Times New Roman"/>
                <a:sym typeface="Times New Roman"/>
              </a:rPr>
              <a:t> </a:t>
            </a:r>
            <a:endParaRPr kumimoji="0" lang="en-US" sz="2400" b="0" i="0" u="none" strike="noStrike" kern="0" cap="none" spc="0" normalizeH="0" baseline="0" noProof="0">
              <a:ln>
                <a:noFill/>
              </a:ln>
              <a:solidFill>
                <a:srgbClr val="C00000"/>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An entrepreneur is someone who has an </a:t>
            </a: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idea</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and who works to </a:t>
            </a: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create a product or service</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that people </a:t>
            </a: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will buy</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as well as an organization to support that effort. An entrepreneur takes on most of the </a:t>
            </a: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risk</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and </a:t>
            </a: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initiative</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for their new business and is often seen as </a:t>
            </a: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visionary</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or </a:t>
            </a: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innovator</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a:t>
            </a: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873868" y="1186443"/>
            <a:ext cx="9978616" cy="50714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C00000"/>
              </a:solidFill>
              <a:effectLst/>
              <a:uLnTx/>
              <a:uFillTx/>
              <a:latin typeface="Calibri"/>
              <a:ea typeface="Calibri"/>
              <a:cs typeface="Calibri"/>
              <a:sym typeface="Calibri"/>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grpSp>
        <p:nvGrpSpPr>
          <p:cNvPr id="4" name="Google Shape;196;p6">
            <a:extLst>
              <a:ext uri="{FF2B5EF4-FFF2-40B4-BE49-F238E27FC236}">
                <a16:creationId xmlns:a16="http://schemas.microsoft.com/office/drawing/2014/main" xmlns="" id="{098159E5-0DAD-210F-C60E-8BCCE5196D88}"/>
              </a:ext>
            </a:extLst>
          </p:cNvPr>
          <p:cNvGrpSpPr/>
          <p:nvPr/>
        </p:nvGrpSpPr>
        <p:grpSpPr>
          <a:xfrm>
            <a:off x="2026543" y="1723339"/>
            <a:ext cx="8042778" cy="4534536"/>
            <a:chOff x="-275675" y="-28602"/>
            <a:chExt cx="8042778" cy="4534536"/>
          </a:xfrm>
        </p:grpSpPr>
        <p:sp>
          <p:nvSpPr>
            <p:cNvPr id="6" name="Google Shape;197;p6">
              <a:extLst>
                <a:ext uri="{FF2B5EF4-FFF2-40B4-BE49-F238E27FC236}">
                  <a16:creationId xmlns:a16="http://schemas.microsoft.com/office/drawing/2014/main" xmlns="" id="{22C49792-5E3A-6BA4-D946-5747DB76DBC3}"/>
                </a:ext>
              </a:extLst>
            </p:cNvPr>
            <p:cNvSpPr/>
            <p:nvPr/>
          </p:nvSpPr>
          <p:spPr>
            <a:xfrm>
              <a:off x="1935191" y="324119"/>
              <a:ext cx="3609849" cy="1253653"/>
            </a:xfrm>
            <a:prstGeom prst="ellipse">
              <a:avLst/>
            </a:prstGeom>
            <a:solidFill>
              <a:srgbClr val="BFC8E3">
                <a:alpha val="40000"/>
              </a:srgbClr>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7" name="Google Shape;198;p6">
              <a:extLst>
                <a:ext uri="{FF2B5EF4-FFF2-40B4-BE49-F238E27FC236}">
                  <a16:creationId xmlns:a16="http://schemas.microsoft.com/office/drawing/2014/main" xmlns="" id="{5E91D1D7-4757-E94B-194B-18D407D74880}"/>
                </a:ext>
              </a:extLst>
            </p:cNvPr>
            <p:cNvSpPr/>
            <p:nvPr/>
          </p:nvSpPr>
          <p:spPr>
            <a:xfrm>
              <a:off x="3378194" y="3548237"/>
              <a:ext cx="699583" cy="447733"/>
            </a:xfrm>
            <a:prstGeom prst="downArrow">
              <a:avLst>
                <a:gd name="adj1" fmla="val 50000"/>
                <a:gd name="adj2" fmla="val 50000"/>
              </a:avLst>
            </a:prstGeom>
            <a:solidFill>
              <a:srgbClr val="ABBAD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8" name="Google Shape;199;p6">
              <a:extLst>
                <a:ext uri="{FF2B5EF4-FFF2-40B4-BE49-F238E27FC236}">
                  <a16:creationId xmlns:a16="http://schemas.microsoft.com/office/drawing/2014/main" xmlns="" id="{B64D26FB-5F1C-5BD4-320A-CF70DCF88C63}"/>
                </a:ext>
              </a:extLst>
            </p:cNvPr>
            <p:cNvSpPr/>
            <p:nvPr/>
          </p:nvSpPr>
          <p:spPr>
            <a:xfrm>
              <a:off x="-275675" y="3837718"/>
              <a:ext cx="8042778" cy="668216"/>
            </a:xfrm>
            <a:prstGeom prst="rect">
              <a:avLst/>
            </a:prstGeom>
            <a:no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9" name="Google Shape;200;p6">
              <a:extLst>
                <a:ext uri="{FF2B5EF4-FFF2-40B4-BE49-F238E27FC236}">
                  <a16:creationId xmlns:a16="http://schemas.microsoft.com/office/drawing/2014/main" xmlns="" id="{8D8CFE6F-30C1-6CFF-1122-71B9FD724EE4}"/>
                </a:ext>
              </a:extLst>
            </p:cNvPr>
            <p:cNvSpPr txBox="1"/>
            <p:nvPr/>
          </p:nvSpPr>
          <p:spPr>
            <a:xfrm>
              <a:off x="-275675" y="3837718"/>
              <a:ext cx="8042778" cy="668216"/>
            </a:xfrm>
            <a:prstGeom prst="rect">
              <a:avLst/>
            </a:prstGeom>
            <a:noFill/>
            <a:ln>
              <a:noFill/>
            </a:ln>
          </p:spPr>
          <p:txBody>
            <a:bodyPr spcFirstLastPara="1" wrap="square" lIns="170675" tIns="170675" rIns="170675" bIns="170675" anchor="ctr" anchorCtr="0">
              <a:noAutofit/>
            </a:bodyPr>
            <a:lstStyle/>
            <a:p>
              <a:pPr marL="0" marR="0" lvl="0" indent="0" algn="ctr" defTabSz="914400" eaLnBrk="1" fontAlgn="auto" latinLnBrk="0" hangingPunct="1">
                <a:lnSpc>
                  <a:spcPct val="90000"/>
                </a:lnSpc>
                <a:spcBef>
                  <a:spcPts val="0"/>
                </a:spcBef>
                <a:spcAft>
                  <a:spcPts val="0"/>
                </a:spcAft>
                <a:buClr>
                  <a:srgbClr val="0C0C0C"/>
                </a:buClr>
                <a:buSzPts val="2400"/>
                <a:buFont typeface="Times New Roman"/>
                <a:buNone/>
                <a:tabLst/>
                <a:defRPr/>
              </a:pPr>
              <a:r>
                <a:rPr kumimoji="0" lang="en-GB" sz="2400" b="1" i="0" u="none" strike="noStrike" kern="0" cap="none" spc="0" normalizeH="0" baseline="0" noProof="0">
                  <a:ln>
                    <a:noFill/>
                  </a:ln>
                  <a:solidFill>
                    <a:srgbClr val="0C0C0C"/>
                  </a:solidFill>
                  <a:effectLst/>
                  <a:uLnTx/>
                  <a:uFillTx/>
                  <a:latin typeface="Times New Roman"/>
                  <a:ea typeface="Times New Roman"/>
                  <a:cs typeface="Times New Roman"/>
                  <a:sym typeface="Times New Roman"/>
                </a:rPr>
                <a:t>Who changes an opportunity into a commercial success</a:t>
              </a:r>
              <a:r>
                <a:rPr kumimoji="0" lang="en-GB" sz="2000" b="1" i="0" u="none" strike="noStrike" kern="0" cap="none" spc="0" normalizeH="0" baseline="0" noProof="0">
                  <a:ln>
                    <a:noFill/>
                  </a:ln>
                  <a:solidFill>
                    <a:srgbClr val="0C0C0C"/>
                  </a:solidFill>
                  <a:effectLst/>
                  <a:uLnTx/>
                  <a:uFillTx/>
                  <a:latin typeface="Times New Roman"/>
                  <a:ea typeface="Times New Roman"/>
                  <a:cs typeface="Times New Roman"/>
                  <a:sym typeface="Times New Roman"/>
                </a:rPr>
                <a:t>.</a:t>
              </a:r>
              <a:endParaRPr kumimoji="0" sz="1800" b="0" i="0" u="none" strike="noStrike" kern="0" cap="none" spc="0" normalizeH="0" baseline="0" noProof="0">
                <a:ln>
                  <a:noFill/>
                </a:ln>
                <a:solidFill>
                  <a:sysClr val="windowText" lastClr="000000"/>
                </a:solidFill>
                <a:effectLst/>
                <a:uLnTx/>
                <a:uFillTx/>
              </a:endParaRPr>
            </a:p>
          </p:txBody>
        </p:sp>
        <p:sp>
          <p:nvSpPr>
            <p:cNvPr id="10" name="Google Shape;201;p6">
              <a:extLst>
                <a:ext uri="{FF2B5EF4-FFF2-40B4-BE49-F238E27FC236}">
                  <a16:creationId xmlns:a16="http://schemas.microsoft.com/office/drawing/2014/main" xmlns="" id="{18E75B2B-A26A-5FA9-4B8E-0F83C3259BB1}"/>
                </a:ext>
              </a:extLst>
            </p:cNvPr>
            <p:cNvSpPr/>
            <p:nvPr/>
          </p:nvSpPr>
          <p:spPr>
            <a:xfrm>
              <a:off x="2654793" y="1119687"/>
              <a:ext cx="2440955" cy="1724454"/>
            </a:xfrm>
            <a:prstGeom prst="ellipse">
              <a:avLst/>
            </a:prstGeom>
            <a:solidFill>
              <a:srgbClr val="4372C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1" name="Google Shape;202;p6">
              <a:extLst>
                <a:ext uri="{FF2B5EF4-FFF2-40B4-BE49-F238E27FC236}">
                  <a16:creationId xmlns:a16="http://schemas.microsoft.com/office/drawing/2014/main" xmlns="" id="{3C59BABB-0D4C-04B4-96A4-89371D2B5EA5}"/>
                </a:ext>
              </a:extLst>
            </p:cNvPr>
            <p:cNvSpPr txBox="1"/>
            <p:nvPr/>
          </p:nvSpPr>
          <p:spPr>
            <a:xfrm>
              <a:off x="3012263" y="1372227"/>
              <a:ext cx="1726015" cy="1219374"/>
            </a:xfrm>
            <a:prstGeom prst="rect">
              <a:avLst/>
            </a:prstGeom>
            <a:noFill/>
            <a:ln>
              <a:noFill/>
            </a:ln>
          </p:spPr>
          <p:txBody>
            <a:bodyPr spcFirstLastPara="1" wrap="square" lIns="22850" tIns="22850" rIns="22850" bIns="22850" anchor="ctr" anchorCtr="0">
              <a:noAutofit/>
            </a:bodyPr>
            <a:lstStyle/>
            <a:p>
              <a:pPr marL="0" marR="0" lvl="0" indent="0" algn="ctr" defTabSz="914400" eaLnBrk="1" fontAlgn="auto" latinLnBrk="0" hangingPunct="1">
                <a:lnSpc>
                  <a:spcPct val="90000"/>
                </a:lnSpc>
                <a:spcBef>
                  <a:spcPts val="0"/>
                </a:spcBef>
                <a:spcAft>
                  <a:spcPts val="0"/>
                </a:spcAft>
                <a:buClrTx/>
                <a:buSzPts val="1800"/>
                <a:buFont typeface="Times New Roman"/>
                <a:buNone/>
                <a:tabLst/>
                <a:defRPr/>
              </a:pPr>
              <a:r>
                <a:rPr kumimoji="0" lang="en-GB" sz="1800" b="1" i="0" u="none" strike="noStrike" kern="0" cap="none" spc="0" normalizeH="0" baseline="0" noProof="0">
                  <a:ln>
                    <a:noFill/>
                  </a:ln>
                  <a:solidFill>
                    <a:sysClr val="windowText" lastClr="000000"/>
                  </a:solidFill>
                  <a:effectLst/>
                  <a:uLnTx/>
                  <a:uFillTx/>
                  <a:latin typeface="Times New Roman"/>
                  <a:ea typeface="Times New Roman"/>
                  <a:cs typeface="Times New Roman"/>
                  <a:sym typeface="Times New Roman"/>
                </a:rPr>
                <a:t>An organization </a:t>
              </a:r>
              <a:endParaRPr kumimoji="0" sz="1800" b="0" i="0" u="none" strike="noStrike" kern="0" cap="none" spc="0" normalizeH="0" baseline="0" noProof="0">
                <a:ln>
                  <a:noFill/>
                </a:ln>
                <a:solidFill>
                  <a:sysClr val="windowText" lastClr="000000"/>
                </a:solidFill>
                <a:effectLst/>
                <a:uLnTx/>
                <a:uFillTx/>
              </a:endParaRPr>
            </a:p>
          </p:txBody>
        </p:sp>
        <p:sp>
          <p:nvSpPr>
            <p:cNvPr id="12" name="Google Shape;203;p6">
              <a:extLst>
                <a:ext uri="{FF2B5EF4-FFF2-40B4-BE49-F238E27FC236}">
                  <a16:creationId xmlns:a16="http://schemas.microsoft.com/office/drawing/2014/main" xmlns="" id="{8F41500C-AEE7-F5F4-814C-5CE40B7E523C}"/>
                </a:ext>
              </a:extLst>
            </p:cNvPr>
            <p:cNvSpPr/>
            <p:nvPr/>
          </p:nvSpPr>
          <p:spPr>
            <a:xfrm>
              <a:off x="1739349" y="53194"/>
              <a:ext cx="1835356" cy="1681954"/>
            </a:xfrm>
            <a:prstGeom prst="ellipse">
              <a:avLst/>
            </a:prstGeom>
            <a:solidFill>
              <a:srgbClr val="4372C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3" name="Google Shape;204;p6">
              <a:extLst>
                <a:ext uri="{FF2B5EF4-FFF2-40B4-BE49-F238E27FC236}">
                  <a16:creationId xmlns:a16="http://schemas.microsoft.com/office/drawing/2014/main" xmlns="" id="{F64B641E-347B-3B90-C259-823256152131}"/>
                </a:ext>
              </a:extLst>
            </p:cNvPr>
            <p:cNvSpPr txBox="1"/>
            <p:nvPr/>
          </p:nvSpPr>
          <p:spPr>
            <a:xfrm>
              <a:off x="2008131" y="299510"/>
              <a:ext cx="1297792" cy="1189322"/>
            </a:xfrm>
            <a:prstGeom prst="rect">
              <a:avLst/>
            </a:prstGeom>
            <a:noFill/>
            <a:ln>
              <a:noFill/>
            </a:ln>
          </p:spPr>
          <p:txBody>
            <a:bodyPr spcFirstLastPara="1" wrap="square" lIns="22850" tIns="22850" rIns="22850" bIns="22850" anchor="ctr" anchorCtr="0">
              <a:noAutofit/>
            </a:bodyPr>
            <a:lstStyle/>
            <a:p>
              <a:pPr marL="0" marR="0" lvl="0" indent="0" algn="ctr" defTabSz="914400" eaLnBrk="1" fontAlgn="auto" latinLnBrk="0" hangingPunct="1">
                <a:lnSpc>
                  <a:spcPct val="90000"/>
                </a:lnSpc>
                <a:spcBef>
                  <a:spcPts val="0"/>
                </a:spcBef>
                <a:spcAft>
                  <a:spcPts val="0"/>
                </a:spcAft>
                <a:buClrTx/>
                <a:buSzPts val="1800"/>
                <a:buFont typeface="Times New Roman"/>
                <a:buNone/>
                <a:tabLst/>
                <a:defRPr/>
              </a:pPr>
              <a:r>
                <a:rPr kumimoji="0" lang="en-GB" sz="1800" b="1" i="0" u="none" strike="noStrike" kern="0" cap="none" spc="0" normalizeH="0" baseline="0" noProof="0">
                  <a:ln>
                    <a:noFill/>
                  </a:ln>
                  <a:solidFill>
                    <a:sysClr val="windowText" lastClr="000000"/>
                  </a:solidFill>
                  <a:effectLst/>
                  <a:uLnTx/>
                  <a:uFillTx/>
                  <a:latin typeface="Times New Roman"/>
                  <a:ea typeface="Times New Roman"/>
                  <a:cs typeface="Times New Roman"/>
                  <a:sym typeface="Times New Roman"/>
                </a:rPr>
                <a:t>Someone </a:t>
              </a:r>
              <a:endParaRPr kumimoji="0" sz="1800" b="0" i="0" u="none" strike="noStrike" kern="0" cap="none" spc="0" normalizeH="0" baseline="0" noProof="0">
                <a:ln>
                  <a:noFill/>
                </a:ln>
                <a:solidFill>
                  <a:sysClr val="windowText" lastClr="000000"/>
                </a:solidFill>
                <a:effectLst/>
                <a:uLnTx/>
                <a:uFillTx/>
              </a:endParaRPr>
            </a:p>
          </p:txBody>
        </p:sp>
        <p:sp>
          <p:nvSpPr>
            <p:cNvPr id="14" name="Google Shape;205;p6">
              <a:extLst>
                <a:ext uri="{FF2B5EF4-FFF2-40B4-BE49-F238E27FC236}">
                  <a16:creationId xmlns:a16="http://schemas.microsoft.com/office/drawing/2014/main" xmlns="" id="{591059D2-D4F6-377F-C51C-BF28FB5910C8}"/>
                </a:ext>
              </a:extLst>
            </p:cNvPr>
            <p:cNvSpPr/>
            <p:nvPr/>
          </p:nvSpPr>
          <p:spPr>
            <a:xfrm>
              <a:off x="3408802" y="111116"/>
              <a:ext cx="1529887" cy="1409768"/>
            </a:xfrm>
            <a:prstGeom prst="ellipse">
              <a:avLst/>
            </a:prstGeom>
            <a:solidFill>
              <a:srgbClr val="4372C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5" name="Google Shape;206;p6">
              <a:extLst>
                <a:ext uri="{FF2B5EF4-FFF2-40B4-BE49-F238E27FC236}">
                  <a16:creationId xmlns:a16="http://schemas.microsoft.com/office/drawing/2014/main" xmlns="" id="{C08F9A10-691F-62FF-BF2A-0CFE12B94658}"/>
                </a:ext>
              </a:extLst>
            </p:cNvPr>
            <p:cNvSpPr txBox="1"/>
            <p:nvPr/>
          </p:nvSpPr>
          <p:spPr>
            <a:xfrm>
              <a:off x="3632849" y="317572"/>
              <a:ext cx="1081793" cy="996856"/>
            </a:xfrm>
            <a:prstGeom prst="rect">
              <a:avLst/>
            </a:prstGeom>
            <a:noFill/>
            <a:ln>
              <a:noFill/>
            </a:ln>
          </p:spPr>
          <p:txBody>
            <a:bodyPr spcFirstLastPara="1" wrap="square" lIns="22850" tIns="22850" rIns="22850" bIns="22850" anchor="ctr" anchorCtr="0">
              <a:noAutofit/>
            </a:bodyPr>
            <a:lstStyle/>
            <a:p>
              <a:pPr marL="0" marR="0" lvl="0" indent="0" algn="ctr" defTabSz="914400" eaLnBrk="1" fontAlgn="auto" latinLnBrk="0" hangingPunct="1">
                <a:lnSpc>
                  <a:spcPct val="90000"/>
                </a:lnSpc>
                <a:spcBef>
                  <a:spcPts val="0"/>
                </a:spcBef>
                <a:spcAft>
                  <a:spcPts val="0"/>
                </a:spcAft>
                <a:buClrTx/>
                <a:buSzPts val="1800"/>
                <a:buFont typeface="Times New Roman"/>
                <a:buNone/>
                <a:tabLst/>
                <a:defRPr/>
              </a:pPr>
              <a:r>
                <a:rPr kumimoji="0" lang="en-GB" sz="1800" b="1" i="0" u="none" strike="noStrike" kern="0" cap="none" spc="0" normalizeH="0" baseline="0" noProof="0">
                  <a:ln>
                    <a:noFill/>
                  </a:ln>
                  <a:solidFill>
                    <a:sysClr val="windowText" lastClr="000000"/>
                  </a:solidFill>
                  <a:effectLst/>
                  <a:uLnTx/>
                  <a:uFillTx/>
                  <a:latin typeface="Times New Roman"/>
                  <a:ea typeface="Times New Roman"/>
                  <a:cs typeface="Times New Roman"/>
                  <a:sym typeface="Times New Roman"/>
                </a:rPr>
                <a:t>A team</a:t>
              </a:r>
              <a:endParaRPr kumimoji="0" sz="1800" b="0" i="0" u="none" strike="noStrike" kern="0" cap="none" spc="0" normalizeH="0" baseline="0" noProof="0">
                <a:ln>
                  <a:noFill/>
                </a:ln>
                <a:solidFill>
                  <a:sysClr val="windowText" lastClr="000000"/>
                </a:solidFill>
                <a:effectLst/>
                <a:uLnTx/>
                <a:uFillTx/>
              </a:endParaRPr>
            </a:p>
          </p:txBody>
        </p:sp>
        <p:sp>
          <p:nvSpPr>
            <p:cNvPr id="16" name="Google Shape;207;p6">
              <a:extLst>
                <a:ext uri="{FF2B5EF4-FFF2-40B4-BE49-F238E27FC236}">
                  <a16:creationId xmlns:a16="http://schemas.microsoft.com/office/drawing/2014/main" xmlns="" id="{5B29EFC0-1077-3684-E960-64E7EA15EC93}"/>
                </a:ext>
              </a:extLst>
            </p:cNvPr>
            <p:cNvSpPr/>
            <p:nvPr/>
          </p:nvSpPr>
          <p:spPr>
            <a:xfrm>
              <a:off x="748522" y="-28602"/>
              <a:ext cx="5848174" cy="3531760"/>
            </a:xfrm>
            <a:custGeom>
              <a:avLst/>
              <a:gdLst/>
              <a:ahLst/>
              <a:cxnLst/>
              <a:rect l="l" t="t" r="r" b="b"/>
              <a:pathLst>
                <a:path w="120000" h="120000" extrusionOk="0">
                  <a:moveTo>
                    <a:pt x="584" y="34175"/>
                  </a:moveTo>
                  <a:lnTo>
                    <a:pt x="584" y="34175"/>
                  </a:lnTo>
                  <a:cubicBezTo>
                    <a:pt x="-2679" y="22567"/>
                    <a:pt x="7879" y="11072"/>
                    <a:pt x="27615" y="4745"/>
                  </a:cubicBezTo>
                  <a:cubicBezTo>
                    <a:pt x="47351" y="-1582"/>
                    <a:pt x="72649" y="-1582"/>
                    <a:pt x="92385" y="4745"/>
                  </a:cubicBezTo>
                  <a:cubicBezTo>
                    <a:pt x="112121" y="11072"/>
                    <a:pt x="122679" y="22567"/>
                    <a:pt x="119416" y="34175"/>
                  </a:cubicBezTo>
                  <a:lnTo>
                    <a:pt x="74854" y="113544"/>
                  </a:lnTo>
                  <a:cubicBezTo>
                    <a:pt x="73813" y="117246"/>
                    <a:pt x="67478" y="120000"/>
                    <a:pt x="60000" y="120000"/>
                  </a:cubicBezTo>
                  <a:cubicBezTo>
                    <a:pt x="52522" y="120000"/>
                    <a:pt x="46187" y="117246"/>
                    <a:pt x="45146" y="113544"/>
                  </a:cubicBezTo>
                  <a:close/>
                  <a:moveTo>
                    <a:pt x="3623" y="30000"/>
                  </a:moveTo>
                  <a:cubicBezTo>
                    <a:pt x="3623" y="43255"/>
                    <a:pt x="28864" y="54000"/>
                    <a:pt x="60000" y="54000"/>
                  </a:cubicBezTo>
                  <a:cubicBezTo>
                    <a:pt x="91136" y="54000"/>
                    <a:pt x="116377" y="43255"/>
                    <a:pt x="116377" y="30000"/>
                  </a:cubicBezTo>
                  <a:cubicBezTo>
                    <a:pt x="116377" y="16745"/>
                    <a:pt x="91136" y="6000"/>
                    <a:pt x="60000" y="6000"/>
                  </a:cubicBezTo>
                  <a:cubicBezTo>
                    <a:pt x="28864" y="6000"/>
                    <a:pt x="3623" y="16745"/>
                    <a:pt x="3623" y="30000"/>
                  </a:cubicBezTo>
                  <a:close/>
                </a:path>
              </a:pathLst>
            </a:custGeom>
            <a:solidFill>
              <a:srgbClr val="FFFFFF">
                <a:alpha val="40000"/>
              </a:srgbClr>
            </a:solidFill>
            <a:ln w="9525" cap="flat" cmpd="sng">
              <a:solidFill>
                <a:srgbClr val="4372C3"/>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grpSp>
      <p:graphicFrame>
        <p:nvGraphicFramePr>
          <p:cNvPr id="17" name="Table 16">
            <a:extLst>
              <a:ext uri="{FF2B5EF4-FFF2-40B4-BE49-F238E27FC236}">
                <a16:creationId xmlns:a16="http://schemas.microsoft.com/office/drawing/2014/main" xmlns="" id="{CFDDE6A5-571F-44A4-7598-C1EB8B25A1AC}"/>
              </a:ext>
            </a:extLst>
          </p:cNvPr>
          <p:cNvGraphicFramePr>
            <a:graphicFrameLocks noGrp="1"/>
          </p:cNvGraphicFramePr>
          <p:nvPr>
            <p:extLst>
              <p:ext uri="{D42A27DB-BD31-4B8C-83A1-F6EECF244321}">
                <p14:modId xmlns:p14="http://schemas.microsoft.com/office/powerpoint/2010/main" val="2339058814"/>
              </p:ext>
            </p:extLst>
          </p:nvPr>
        </p:nvGraphicFramePr>
        <p:xfrm>
          <a:off x="1754345" y="1287720"/>
          <a:ext cx="2956017" cy="435619"/>
        </p:xfrm>
        <a:graphic>
          <a:graphicData uri="http://schemas.openxmlformats.org/drawingml/2006/table">
            <a:tbl>
              <a:tblPr firstRow="1" bandRow="1">
                <a:tableStyleId>{5C22544A-7EE6-4342-B048-85BDC9FD1C3A}</a:tableStyleId>
              </a:tblPr>
              <a:tblGrid>
                <a:gridCol w="2956017">
                  <a:extLst>
                    <a:ext uri="{9D8B030D-6E8A-4147-A177-3AD203B41FA5}">
                      <a16:colId xmlns:a16="http://schemas.microsoft.com/office/drawing/2014/main" xmlns="" val="107345400"/>
                    </a:ext>
                  </a:extLst>
                </a:gridCol>
              </a:tblGrid>
              <a:tr h="435619">
                <a:tc>
                  <a:txBody>
                    <a:bodyPr/>
                    <a:lstStyle/>
                    <a:p>
                      <a:r>
                        <a:rPr lang="en-US" dirty="0"/>
                        <a:t>Who is the Entrepreneur ? </a:t>
                      </a:r>
                    </a:p>
                  </a:txBody>
                  <a:tcPr/>
                </a:tc>
                <a:extLst>
                  <a:ext uri="{0D108BD9-81ED-4DB2-BD59-A6C34878D82A}">
                    <a16:rowId xmlns:a16="http://schemas.microsoft.com/office/drawing/2014/main" xmlns="" val="2695142576"/>
                  </a:ext>
                </a:extLst>
              </a:tr>
            </a:tbl>
          </a:graphicData>
        </a:graphic>
      </p:graphicFrame>
    </p:spTree>
    <p:extLst>
      <p:ext uri="{BB962C8B-B14F-4D97-AF65-F5344CB8AC3E}">
        <p14:creationId xmlns:p14="http://schemas.microsoft.com/office/powerpoint/2010/main" val="34925260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90000"/>
              </a:lnSpc>
              <a:spcBef>
                <a:spcPts val="0"/>
              </a:spcBef>
              <a:spcAft>
                <a:spcPts val="0"/>
              </a:spcAft>
              <a:buClr>
                <a:srgbClr val="000000"/>
              </a:buClr>
              <a:buSzTx/>
              <a:buFont typeface="Arial"/>
              <a:buNone/>
              <a:tabLst/>
              <a:defRPr/>
            </a:pPr>
            <a:r>
              <a:rPr kumimoji="0" lang="en-US" sz="3000" b="1" i="0" u="none" strike="noStrike" kern="0" cap="none" spc="0" normalizeH="0" baseline="0" noProof="0">
                <a:ln>
                  <a:noFill/>
                </a:ln>
                <a:solidFill>
                  <a:srgbClr val="C00000"/>
                </a:solidFill>
                <a:effectLst/>
                <a:uLnTx/>
                <a:uFillTx/>
                <a:latin typeface="Times New Roman"/>
                <a:ea typeface="Times New Roman"/>
                <a:cs typeface="Times New Roman"/>
                <a:sym typeface="Times New Roman"/>
              </a:rPr>
              <a:t>Definition of a Leader</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4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A leader is "a person who influences a group of people towards the achievement of a goal". A mnemonic for this definition would be </a:t>
            </a: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3P's</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 </a:t>
            </a:r>
            <a:r>
              <a:rPr kumimoji="0" lang="en-US" sz="28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Person</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a:t>
            </a:r>
            <a:r>
              <a:rPr kumimoji="0" lang="en-US" sz="28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People</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and </a:t>
            </a:r>
            <a:r>
              <a:rPr kumimoji="0" lang="en-US" sz="28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Purpose</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as illustrated by the following diagram.</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Google Shape;223;p7" descr="THE ESSENTIAL 3Ps FOR A SMOOTH PROJECT - Michelle Walker Architects">
            <a:extLst>
              <a:ext uri="{FF2B5EF4-FFF2-40B4-BE49-F238E27FC236}">
                <a16:creationId xmlns:a16="http://schemas.microsoft.com/office/drawing/2014/main" xmlns="" id="{AFCB620E-D80C-89E0-48D4-A272BA3F21D0}"/>
              </a:ext>
            </a:extLst>
          </p:cNvPr>
          <p:cNvPicPr preferRelativeResize="0"/>
          <p:nvPr/>
        </p:nvPicPr>
        <p:blipFill rotWithShape="1">
          <a:blip r:embed="rId3">
            <a:alphaModFix/>
          </a:blip>
          <a:srcRect/>
          <a:stretch/>
        </p:blipFill>
        <p:spPr>
          <a:xfrm>
            <a:off x="9720175" y="1285192"/>
            <a:ext cx="1848188" cy="1885129"/>
          </a:xfrm>
          <a:prstGeom prst="rect">
            <a:avLst/>
          </a:prstGeom>
          <a:noFill/>
          <a:ln>
            <a:noFill/>
          </a:ln>
        </p:spPr>
      </p:pic>
    </p:spTree>
    <p:extLst>
      <p:ext uri="{BB962C8B-B14F-4D97-AF65-F5344CB8AC3E}">
        <p14:creationId xmlns:p14="http://schemas.microsoft.com/office/powerpoint/2010/main" val="20945075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1041" y="145965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4000" b="1" i="0" u="none" strike="noStrike" kern="0" cap="none" spc="0" normalizeH="0" baseline="0" noProof="0" dirty="0">
                <a:ln>
                  <a:noFill/>
                </a:ln>
                <a:solidFill>
                  <a:srgbClr val="7030A0"/>
                </a:solidFill>
                <a:effectLst/>
                <a:uLnTx/>
                <a:uFillTx/>
                <a:latin typeface="Times New Roman"/>
                <a:ea typeface="Times New Roman"/>
                <a:cs typeface="Times New Roman"/>
                <a:sym typeface="Times New Roman"/>
              </a:rPr>
              <a:t>1. Person</a:t>
            </a:r>
            <a:endParaRPr kumimoji="0" lang="en-US" sz="4400" b="1" i="0" u="none" strike="noStrike" kern="0" cap="none" spc="0" normalizeH="0" baseline="0" noProof="0" dirty="0">
              <a:ln>
                <a:noFill/>
              </a:ln>
              <a:solidFill>
                <a:srgbClr val="7030A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 leader by this meaning is one who </a:t>
            </a:r>
            <a:r>
              <a:rPr kumimoji="0" lang="en-US" sz="28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goes first </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and </a:t>
            </a:r>
            <a:r>
              <a:rPr kumimoji="0" lang="en-US" sz="28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leads by example </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so that others are motivated to follow him. This is a basic requirement. To be a leader, a person must have a </a:t>
            </a:r>
            <a:r>
              <a:rPr kumimoji="0" lang="en-US" sz="28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deep-rooted commitment </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to the goal that he will strive to achieve it even if nobody follows him!</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Google Shape;233;p8" descr="Mobirise">
            <a:extLst>
              <a:ext uri="{FF2B5EF4-FFF2-40B4-BE49-F238E27FC236}">
                <a16:creationId xmlns:a16="http://schemas.microsoft.com/office/drawing/2014/main" xmlns="" id="{D05081F2-3632-D971-A369-64FE0A4B00D3}"/>
              </a:ext>
            </a:extLst>
          </p:cNvPr>
          <p:cNvPicPr preferRelativeResize="0"/>
          <p:nvPr/>
        </p:nvPicPr>
        <p:blipFill rotWithShape="1">
          <a:blip r:embed="rId3">
            <a:alphaModFix/>
          </a:blip>
          <a:srcRect/>
          <a:stretch/>
        </p:blipFill>
        <p:spPr>
          <a:xfrm>
            <a:off x="9853863" y="999282"/>
            <a:ext cx="2261991" cy="3286349"/>
          </a:xfrm>
          <a:prstGeom prst="rect">
            <a:avLst/>
          </a:prstGeom>
          <a:noFill/>
          <a:ln>
            <a:noFill/>
          </a:ln>
        </p:spPr>
      </p:pic>
    </p:spTree>
    <p:extLst>
      <p:ext uri="{BB962C8B-B14F-4D97-AF65-F5344CB8AC3E}">
        <p14:creationId xmlns:p14="http://schemas.microsoft.com/office/powerpoint/2010/main" val="37249510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1041" y="145965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600" b="1" i="0" u="none" strike="noStrike" kern="0" cap="none" spc="0" normalizeH="0" baseline="0" noProof="0" dirty="0">
                <a:ln>
                  <a:noFill/>
                </a:ln>
                <a:solidFill>
                  <a:srgbClr val="7030A0"/>
                </a:solidFill>
                <a:effectLst/>
                <a:uLnTx/>
                <a:uFillTx/>
                <a:latin typeface="Times New Roman"/>
                <a:ea typeface="Times New Roman"/>
                <a:cs typeface="Times New Roman"/>
                <a:sym typeface="Times New Roman"/>
              </a:rPr>
              <a:t>2. Purpose</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4000" i="1"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 requirement for leadership is </a:t>
            </a:r>
            <a:r>
              <a:rPr kumimoji="0" lang="en-US" sz="4000" i="1" u="sng"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personal vision </a:t>
            </a:r>
            <a:r>
              <a:rPr kumimoji="0" lang="en-US" sz="4000" i="1"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the ability to visualize your goal as an accomplished fact; a thing already achieved.</a:t>
            </a:r>
            <a:endParaRPr kumimoji="0" lang="en-US" sz="1400" i="1"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Google Shape;233;p8" descr="Mobirise">
            <a:extLst>
              <a:ext uri="{FF2B5EF4-FFF2-40B4-BE49-F238E27FC236}">
                <a16:creationId xmlns:a16="http://schemas.microsoft.com/office/drawing/2014/main" xmlns="" id="{D05081F2-3632-D971-A369-64FE0A4B00D3}"/>
              </a:ext>
            </a:extLst>
          </p:cNvPr>
          <p:cNvPicPr preferRelativeResize="0"/>
          <p:nvPr/>
        </p:nvPicPr>
        <p:blipFill rotWithShape="1">
          <a:blip r:embed="rId3">
            <a:alphaModFix/>
          </a:blip>
          <a:srcRect/>
          <a:stretch/>
        </p:blipFill>
        <p:spPr>
          <a:xfrm>
            <a:off x="9853863" y="999282"/>
            <a:ext cx="2261991" cy="3286349"/>
          </a:xfrm>
          <a:prstGeom prst="rect">
            <a:avLst/>
          </a:prstGeom>
          <a:noFill/>
          <a:ln>
            <a:noFill/>
          </a:ln>
        </p:spPr>
      </p:pic>
    </p:spTree>
    <p:extLst>
      <p:ext uri="{BB962C8B-B14F-4D97-AF65-F5344CB8AC3E}">
        <p14:creationId xmlns:p14="http://schemas.microsoft.com/office/powerpoint/2010/main" val="33415985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1041" y="145965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600" b="1" i="0" u="none" strike="noStrike" kern="0" cap="none" spc="0" normalizeH="0" baseline="0" noProof="0" dirty="0">
                <a:ln>
                  <a:noFill/>
                </a:ln>
                <a:solidFill>
                  <a:srgbClr val="7030A0"/>
                </a:solidFill>
                <a:effectLst/>
                <a:uLnTx/>
                <a:uFillTx/>
                <a:latin typeface="Times New Roman"/>
                <a:ea typeface="Times New Roman"/>
                <a:cs typeface="Times New Roman"/>
                <a:sym typeface="Times New Roman"/>
              </a:rPr>
              <a:t>3. People</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next requirement is the realization that the goal </a:t>
            </a:r>
            <a:r>
              <a:rPr kumimoji="0" lang="en-US" sz="28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cannot be achieved alone</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without the help of others. Is there a natural grouping of people from whom you can elicit help? Or do you have to recruit your followers? In the latter, you face a greater challenge. </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Google Shape;233;p8" descr="Mobirise">
            <a:extLst>
              <a:ext uri="{FF2B5EF4-FFF2-40B4-BE49-F238E27FC236}">
                <a16:creationId xmlns:a16="http://schemas.microsoft.com/office/drawing/2014/main" xmlns="" id="{D05081F2-3632-D971-A369-64FE0A4B00D3}"/>
              </a:ext>
            </a:extLst>
          </p:cNvPr>
          <p:cNvPicPr preferRelativeResize="0"/>
          <p:nvPr/>
        </p:nvPicPr>
        <p:blipFill rotWithShape="1">
          <a:blip r:embed="rId3">
            <a:alphaModFix/>
          </a:blip>
          <a:srcRect/>
          <a:stretch/>
        </p:blipFill>
        <p:spPr>
          <a:xfrm>
            <a:off x="9853863" y="999282"/>
            <a:ext cx="2261991" cy="3286349"/>
          </a:xfrm>
          <a:prstGeom prst="rect">
            <a:avLst/>
          </a:prstGeom>
          <a:noFill/>
          <a:ln>
            <a:noFill/>
          </a:ln>
        </p:spPr>
      </p:pic>
    </p:spTree>
    <p:extLst>
      <p:ext uri="{BB962C8B-B14F-4D97-AF65-F5344CB8AC3E}">
        <p14:creationId xmlns:p14="http://schemas.microsoft.com/office/powerpoint/2010/main" val="21798696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F13C74B1-5B17-4795-BED0-7140497B445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B3DC4EAF-8387-1475-CE78-FCA1C9E445DF}"/>
              </a:ext>
            </a:extLst>
          </p:cNvPr>
          <p:cNvSpPr>
            <a:spLocks noGrp="1"/>
          </p:cNvSpPr>
          <p:nvPr>
            <p:ph type="title"/>
          </p:nvPr>
        </p:nvSpPr>
        <p:spPr>
          <a:xfrm>
            <a:off x="640080" y="325369"/>
            <a:ext cx="4368602" cy="1956841"/>
          </a:xfrm>
        </p:spPr>
        <p:txBody>
          <a:bodyPr anchor="b">
            <a:normAutofit/>
          </a:bodyPr>
          <a:lstStyle/>
          <a:p>
            <a:pPr marL="0" marR="0" lvl="0" indent="0" defTabSz="914400" rtl="0" eaLnBrk="1" fontAlgn="auto" latinLnBrk="0" hangingPunct="1">
              <a:spcBef>
                <a:spcPts val="0"/>
              </a:spcBef>
              <a:spcAft>
                <a:spcPts val="0"/>
              </a:spcAft>
              <a:tabLst/>
              <a:defRPr/>
            </a:pPr>
            <a:r>
              <a:rPr kumimoji="0" lang="en-US" sz="4200" b="1" i="0" u="none" strike="noStrike" kern="0" cap="none" spc="0" normalizeH="0" baseline="0" noProof="0">
                <a:ln>
                  <a:noFill/>
                </a:ln>
                <a:effectLst/>
                <a:uLnTx/>
                <a:uFillTx/>
                <a:latin typeface="Times New Roman"/>
                <a:ea typeface="Times New Roman"/>
                <a:cs typeface="Times New Roman"/>
                <a:sym typeface="Times New Roman"/>
              </a:rPr>
              <a:t>What is the Leadership</a:t>
            </a:r>
            <a:r>
              <a:rPr kumimoji="0" lang="en-US" sz="4200" b="0" i="0" u="none" strike="noStrike" kern="0" cap="none" spc="0" normalizeH="0" baseline="0" noProof="0">
                <a:ln>
                  <a:noFill/>
                </a:ln>
                <a:effectLst/>
                <a:uLnTx/>
                <a:uFillTx/>
                <a:latin typeface="Arial"/>
                <a:ea typeface="+mn-ea"/>
                <a:cs typeface="Arial"/>
                <a:sym typeface="Arial"/>
              </a:rPr>
              <a:t/>
            </a:r>
            <a:br>
              <a:rPr kumimoji="0" lang="en-US" sz="4200" b="0" i="0" u="none" strike="noStrike" kern="0" cap="none" spc="0" normalizeH="0" baseline="0" noProof="0">
                <a:ln>
                  <a:noFill/>
                </a:ln>
                <a:effectLst/>
                <a:uLnTx/>
                <a:uFillTx/>
                <a:latin typeface="Arial"/>
                <a:ea typeface="+mn-ea"/>
                <a:cs typeface="Arial"/>
                <a:sym typeface="Arial"/>
              </a:rPr>
            </a:br>
            <a:endParaRPr lang="en-US" sz="4200"/>
          </a:p>
        </p:txBody>
      </p:sp>
      <p:sp>
        <p:nvSpPr>
          <p:cNvPr id="11" name="sketchy line">
            <a:extLst>
              <a:ext uri="{FF2B5EF4-FFF2-40B4-BE49-F238E27FC236}">
                <a16:creationId xmlns:a16="http://schemas.microsoft.com/office/drawing/2014/main" xmlns="" id="{D4974D33-8DC5-464E-8C6D-BE58F0669C1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xmln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xmlns="" id="{32A77692-2907-C749-B0A5-1AE6198349E3}"/>
              </a:ext>
            </a:extLst>
          </p:cNvPr>
          <p:cNvSpPr>
            <a:spLocks noGrp="1"/>
          </p:cNvSpPr>
          <p:nvPr>
            <p:ph idx="1"/>
          </p:nvPr>
        </p:nvSpPr>
        <p:spPr>
          <a:xfrm>
            <a:off x="640080" y="2872899"/>
            <a:ext cx="4243589" cy="3320668"/>
          </a:xfrm>
        </p:spPr>
        <p:txBody>
          <a:bodyPr>
            <a:normAutofit/>
          </a:bodyPr>
          <a:lstStyle/>
          <a:p>
            <a:pPr marL="0" marR="0" lvl="0" indent="0" defTabSz="914400" rtl="0" eaLnBrk="1" fontAlgn="auto" latinLnBrk="0" hangingPunct="1">
              <a:spcBef>
                <a:spcPts val="0"/>
              </a:spcBef>
              <a:spcAft>
                <a:spcPts val="0"/>
              </a:spcAft>
              <a:buClr>
                <a:srgbClr val="000000"/>
              </a:buClr>
              <a:buSzTx/>
              <a:buFont typeface="Arial"/>
              <a:buNone/>
              <a:tabLst/>
              <a:defRPr/>
            </a:pPr>
            <a:r>
              <a:rPr kumimoji="0" lang="en-US" sz="2200" b="0" i="0" u="none" strike="noStrike" kern="0" cap="none" spc="0" normalizeH="0" baseline="0" noProof="0" dirty="0">
                <a:ln>
                  <a:noFill/>
                </a:ln>
                <a:effectLst/>
                <a:uLnTx/>
                <a:uFillTx/>
                <a:latin typeface="Times New Roman"/>
                <a:ea typeface="Times New Roman"/>
                <a:cs typeface="Times New Roman"/>
                <a:sym typeface="Times New Roman"/>
              </a:rPr>
              <a:t>is the accomplishment of a goal through the direction of human assistants. </a:t>
            </a:r>
            <a:endParaRPr kumimoji="0" lang="en-US" sz="2200" b="0" i="0" u="none" strike="noStrike" kern="0" cap="none" spc="0" normalizeH="0" baseline="0" noProof="0" dirty="0">
              <a:ln>
                <a:noFill/>
              </a:ln>
              <a:effectLst/>
              <a:uLnTx/>
              <a:uFillTx/>
              <a:latin typeface="Arial"/>
              <a:cs typeface="Arial"/>
              <a:sym typeface="Arial"/>
            </a:endParaRPr>
          </a:p>
          <a:p>
            <a:endParaRPr lang="en-US" sz="2200" dirty="0"/>
          </a:p>
        </p:txBody>
      </p:sp>
      <p:pic>
        <p:nvPicPr>
          <p:cNvPr id="4" name="Google Shape;271;p11" descr="Good Leader vs. Bad Leader: 6 Situations You Can Learn From">
            <a:extLst>
              <a:ext uri="{FF2B5EF4-FFF2-40B4-BE49-F238E27FC236}">
                <a16:creationId xmlns:a16="http://schemas.microsoft.com/office/drawing/2014/main" xmlns="" id="{91DEB2EA-E55B-2E19-4509-9F03B9F6EA80}"/>
              </a:ext>
            </a:extLst>
          </p:cNvPr>
          <p:cNvPicPr preferRelativeResize="0"/>
          <p:nvPr/>
        </p:nvPicPr>
        <p:blipFill rotWithShape="1">
          <a:blip r:embed="rId2"/>
          <a:srcRect t="302" r="-1"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p:spPr>
      </p:pic>
    </p:spTree>
    <p:extLst>
      <p:ext uri="{BB962C8B-B14F-4D97-AF65-F5344CB8AC3E}">
        <p14:creationId xmlns:p14="http://schemas.microsoft.com/office/powerpoint/2010/main" val="6766611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1041" y="145965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30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This special form of </a:t>
            </a:r>
            <a:r>
              <a:rPr kumimoji="0" lang="en-US" sz="3000" b="0" i="0" u="sng" strike="noStrike" kern="0" cap="none" spc="0" normalizeH="0" baseline="0" noProof="0">
                <a:ln>
                  <a:noFill/>
                </a:ln>
                <a:solidFill>
                  <a:srgbClr val="C00000"/>
                </a:solidFill>
                <a:effectLst/>
                <a:uLnTx/>
                <a:uFillTx/>
                <a:latin typeface="Times New Roman"/>
                <a:ea typeface="Times New Roman"/>
                <a:cs typeface="Times New Roman"/>
                <a:sym typeface="Times New Roman"/>
              </a:rPr>
              <a:t>leadership</a:t>
            </a:r>
            <a:r>
              <a:rPr kumimoji="0" lang="en-US" sz="30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begins with the creative process often referred to as “</a:t>
            </a:r>
            <a:r>
              <a:rPr kumimoji="0" lang="en-US" sz="3000" b="1" i="0" u="none" strike="noStrike" kern="0" cap="none" spc="0" normalizeH="0" baseline="0" noProof="0">
                <a:ln>
                  <a:noFill/>
                </a:ln>
                <a:solidFill>
                  <a:srgbClr val="C00000"/>
                </a:solidFill>
                <a:effectLst/>
                <a:uLnTx/>
                <a:uFillTx/>
                <a:latin typeface="Times New Roman"/>
                <a:ea typeface="Times New Roman"/>
                <a:cs typeface="Times New Roman"/>
                <a:sym typeface="Times New Roman"/>
              </a:rPr>
              <a:t>being entrepreneurial</a:t>
            </a:r>
            <a:r>
              <a:rPr kumimoji="0" lang="en-US" sz="30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 This process is often characterized by </a:t>
            </a:r>
            <a:r>
              <a:rPr kumimoji="0" lang="en-US" sz="30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taking financial risks</a:t>
            </a:r>
            <a:r>
              <a:rPr kumimoji="0" lang="en-US" sz="30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in the hope of </a:t>
            </a:r>
            <a:r>
              <a:rPr kumimoji="0" lang="en-US" sz="30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making a profit</a:t>
            </a:r>
            <a:r>
              <a:rPr kumimoji="0" lang="en-US" sz="30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or “being enterprising.” </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Google Shape;280;p12">
            <a:extLst>
              <a:ext uri="{FF2B5EF4-FFF2-40B4-BE49-F238E27FC236}">
                <a16:creationId xmlns:a16="http://schemas.microsoft.com/office/drawing/2014/main" xmlns="" id="{25C4456B-04F8-5108-613F-1E9B75B834D2}"/>
              </a:ext>
            </a:extLst>
          </p:cNvPr>
          <p:cNvPicPr preferRelativeResize="0"/>
          <p:nvPr/>
        </p:nvPicPr>
        <p:blipFill rotWithShape="1">
          <a:blip r:embed="rId3">
            <a:alphaModFix/>
          </a:blip>
          <a:srcRect l="18103" t="11693" r="16915" b="28756"/>
          <a:stretch/>
        </p:blipFill>
        <p:spPr>
          <a:xfrm>
            <a:off x="9956132" y="3615489"/>
            <a:ext cx="1786818" cy="1860296"/>
          </a:xfrm>
          <a:prstGeom prst="rect">
            <a:avLst/>
          </a:prstGeom>
          <a:noFill/>
          <a:ln>
            <a:noFill/>
          </a:ln>
        </p:spPr>
      </p:pic>
    </p:spTree>
    <p:extLst>
      <p:ext uri="{BB962C8B-B14F-4D97-AF65-F5344CB8AC3E}">
        <p14:creationId xmlns:p14="http://schemas.microsoft.com/office/powerpoint/2010/main" val="26358928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1041" y="145965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1" i="0" u="none" strike="noStrike" kern="0" cap="none" spc="0" normalizeH="0" baseline="0" noProof="0">
                <a:ln>
                  <a:noFill/>
                </a:ln>
                <a:solidFill>
                  <a:srgbClr val="C00000"/>
                </a:solidFill>
                <a:effectLst/>
                <a:uLnTx/>
                <a:uFillTx/>
                <a:latin typeface="Times New Roman"/>
                <a:ea typeface="Times New Roman"/>
                <a:cs typeface="Times New Roman"/>
                <a:sym typeface="Times New Roman"/>
              </a:rPr>
              <a:t>Entrepreneurship</a:t>
            </a:r>
            <a:r>
              <a:rPr kumimoji="0" lang="en-US" sz="24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however, is much more than this; it is a process whose purpose is to </a:t>
            </a:r>
            <a:r>
              <a:rPr kumimoji="0" lang="en-US" sz="24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generate new business</a:t>
            </a:r>
            <a:r>
              <a:rPr kumimoji="0" lang="en-US" sz="24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“Business,” for the purposes of our discussion, is defined as </a:t>
            </a:r>
            <a:r>
              <a:rPr kumimoji="0" lang="en-US" sz="24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products, services</a:t>
            </a:r>
            <a:r>
              <a:rPr kumimoji="0" lang="en-US" sz="24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and the organizations needed to deliver them.</a:t>
            </a:r>
            <a:endParaRPr kumimoji="0" lang="en-US" sz="14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The process starts with the </a:t>
            </a:r>
            <a:r>
              <a:rPr kumimoji="0" lang="en-US" sz="24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ability</a:t>
            </a:r>
            <a:r>
              <a:rPr kumimoji="0" lang="en-US" sz="24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to </a:t>
            </a:r>
            <a:r>
              <a:rPr kumimoji="0" lang="en-US" sz="24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recognize an opportunity </a:t>
            </a:r>
            <a:r>
              <a:rPr kumimoji="0" lang="en-US" sz="24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worth pursuing and knowing what is needed to bring it </a:t>
            </a:r>
            <a:r>
              <a:rPr kumimoji="0" lang="en-US" sz="24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to market and make it successful</a:t>
            </a:r>
            <a:endParaRPr kumimoji="0" lang="en-US" sz="3600" b="0" i="0" u="sng" strike="noStrike" kern="0" cap="none" spc="0" normalizeH="0" baseline="0" noProof="0" dirty="0">
              <a:ln>
                <a:noFill/>
              </a:ln>
              <a:solidFill>
                <a:srgbClr val="000000"/>
              </a:solidFill>
              <a:effectLst/>
              <a:uLnTx/>
              <a:uFillTx/>
              <a:latin typeface="Avenir"/>
              <a:ea typeface="Avenir"/>
              <a:cs typeface="Avenir"/>
              <a:sym typeface="Avenir"/>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249064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1041" y="145965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As a preliminary measure, the good </a:t>
            </a:r>
            <a:r>
              <a:rPr kumimoji="0" lang="en-US" sz="20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entrepreneurial leader realizes</a:t>
            </a: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that contrary to what might be the prevailing business ethos the art of generating new business is selfless, and not selfish. </a:t>
            </a:r>
            <a:endParaRPr kumimoji="0" lang="en-US" sz="12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just" defTabSz="914400" rtl="0" eaLnBrk="1" fontAlgn="auto" latinLnBrk="0" hangingPunct="1">
              <a:lnSpc>
                <a:spcPct val="150000"/>
              </a:lnSpc>
              <a:spcBef>
                <a:spcPts val="200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70C0"/>
                </a:solidFill>
                <a:effectLst/>
                <a:uLnTx/>
                <a:uFillTx/>
                <a:latin typeface="Times New Roman"/>
                <a:ea typeface="Times New Roman"/>
                <a:cs typeface="Times New Roman"/>
                <a:sym typeface="Times New Roman"/>
              </a:rPr>
              <a:t>He or she understands that the business world should be a </a:t>
            </a:r>
            <a:r>
              <a:rPr kumimoji="0" lang="en-US" sz="2000" b="1" i="0" u="none" strike="noStrike" kern="0" cap="none" spc="0" normalizeH="0" baseline="0" noProof="0" dirty="0">
                <a:ln>
                  <a:noFill/>
                </a:ln>
                <a:solidFill>
                  <a:srgbClr val="0070C0"/>
                </a:solidFill>
                <a:effectLst/>
                <a:highlight>
                  <a:srgbClr val="FFFF00"/>
                </a:highlight>
                <a:uLnTx/>
                <a:uFillTx/>
                <a:latin typeface="Times New Roman"/>
                <a:ea typeface="Times New Roman"/>
                <a:cs typeface="Times New Roman"/>
                <a:sym typeface="Times New Roman"/>
              </a:rPr>
              <a:t>“you” </a:t>
            </a:r>
            <a:r>
              <a:rPr kumimoji="0" lang="en-US" sz="2000" b="0" i="0" u="none" strike="noStrike" kern="0" cap="none" spc="0" normalizeH="0" baseline="0" noProof="0" dirty="0">
                <a:ln>
                  <a:noFill/>
                </a:ln>
                <a:solidFill>
                  <a:srgbClr val="0070C0"/>
                </a:solidFill>
                <a:effectLst/>
                <a:uLnTx/>
                <a:uFillTx/>
                <a:latin typeface="Times New Roman"/>
                <a:ea typeface="Times New Roman"/>
                <a:cs typeface="Times New Roman"/>
                <a:sym typeface="Times New Roman"/>
              </a:rPr>
              <a:t>world, not a “we” or “me” world. </a:t>
            </a:r>
            <a:endParaRPr kumimoji="0" lang="en-US" sz="12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just" defTabSz="914400" rtl="0" eaLnBrk="1" fontAlgn="auto" latinLnBrk="0" hangingPunct="1">
              <a:lnSpc>
                <a:spcPct val="150000"/>
              </a:lnSpc>
              <a:spcBef>
                <a:spcPts val="200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By that I mean that good entrepreneurial leaders </a:t>
            </a:r>
            <a:r>
              <a:rPr kumimoji="0" lang="en-US" sz="20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focus</a:t>
            </a: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on </a:t>
            </a:r>
            <a:r>
              <a:rPr kumimoji="0" lang="en-US" sz="2000" b="0" i="0" u="none" strike="noStrike" kern="0" cap="none" spc="0" normalizeH="0" baseline="0" noProof="0" dirty="0">
                <a:ln>
                  <a:noFill/>
                </a:ln>
                <a:solidFill>
                  <a:srgbClr val="000000"/>
                </a:solidFill>
                <a:effectLst/>
                <a:highlight>
                  <a:srgbClr val="00FF00"/>
                </a:highlight>
                <a:uLnTx/>
                <a:uFillTx/>
                <a:latin typeface="Times New Roman"/>
                <a:ea typeface="Times New Roman"/>
                <a:cs typeface="Times New Roman"/>
                <a:sym typeface="Times New Roman"/>
              </a:rPr>
              <a:t>the needs and wants of the consumer</a:t>
            </a: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knowing that by </a:t>
            </a:r>
            <a:r>
              <a:rPr kumimoji="0" lang="en-US" sz="2000" b="0" i="0" u="none" strike="noStrike" kern="0" cap="none" spc="0" normalizeH="0" baseline="0" noProof="0" dirty="0">
                <a:ln>
                  <a:noFill/>
                </a:ln>
                <a:solidFill>
                  <a:srgbClr val="000000"/>
                </a:solidFill>
                <a:effectLst/>
                <a:highlight>
                  <a:srgbClr val="00FF00"/>
                </a:highlight>
                <a:uLnTx/>
                <a:uFillTx/>
                <a:latin typeface="Times New Roman"/>
                <a:ea typeface="Times New Roman"/>
                <a:cs typeface="Times New Roman"/>
                <a:sym typeface="Times New Roman"/>
              </a:rPr>
              <a:t>satisfying the consumer </a:t>
            </a: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first, the “</a:t>
            </a:r>
            <a:r>
              <a:rPr kumimoji="0" lang="en-US" sz="2000" b="0" i="0" u="none" strike="noStrike" kern="0" cap="none" spc="0" normalizeH="0" baseline="0" noProof="0" dirty="0">
                <a:ln>
                  <a:noFill/>
                </a:ln>
                <a:solidFill>
                  <a:srgbClr val="7030A0"/>
                </a:solidFill>
                <a:effectLst/>
                <a:uLnTx/>
                <a:uFillTx/>
                <a:latin typeface="Times New Roman"/>
                <a:ea typeface="Times New Roman"/>
                <a:cs typeface="Times New Roman"/>
                <a:sym typeface="Times New Roman"/>
              </a:rPr>
              <a:t>we</a:t>
            </a: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and “</a:t>
            </a:r>
            <a:r>
              <a:rPr kumimoji="0" lang="en-US" sz="2000" b="0" i="0" u="none" strike="noStrike" kern="0" cap="none" spc="0" normalizeH="0" baseline="0" noProof="0" dirty="0">
                <a:ln>
                  <a:noFill/>
                </a:ln>
                <a:solidFill>
                  <a:srgbClr val="7030A0"/>
                </a:solidFill>
                <a:effectLst/>
                <a:uLnTx/>
                <a:uFillTx/>
                <a:latin typeface="Times New Roman"/>
                <a:ea typeface="Times New Roman"/>
                <a:cs typeface="Times New Roman"/>
                <a:sym typeface="Times New Roman"/>
              </a:rPr>
              <a:t>me</a:t>
            </a: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will benefit later.</a:t>
            </a:r>
            <a:endPar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2075447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Often, I’ve heard aspiring entrepreneurs referred to as “</a:t>
            </a:r>
            <a:r>
              <a:rPr kumimoji="0" lang="en-US" sz="2400" b="1" i="0" u="sng"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dreamers</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Yet up-and-coming entrepreneurial leaders are not dreamers, nor for that matter high-risk takers. They are </a:t>
            </a:r>
            <a:r>
              <a:rPr kumimoji="0" lang="en-US" sz="2400" b="0" i="0" u="sng"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visionaries</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who are </a:t>
            </a:r>
            <a:r>
              <a:rPr kumimoji="0" lang="en-US" sz="2400" b="0" i="0" u="sng"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goal-oriented</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and who take calculated risks.</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I define a goal as </a:t>
            </a:r>
            <a:r>
              <a:rPr kumimoji="0" lang="en-US" sz="2400" b="1" i="0" u="none" strike="noStrike" kern="0" cap="none" spc="0" normalizeH="0" baseline="0" noProof="0" dirty="0">
                <a:ln>
                  <a:noFill/>
                </a:ln>
                <a:solidFill>
                  <a:srgbClr val="000000"/>
                </a:solidFill>
                <a:effectLst/>
                <a:highlight>
                  <a:srgbClr val="FF0000"/>
                </a:highlight>
                <a:uLnTx/>
                <a:uFillTx/>
                <a:latin typeface="Times New Roman"/>
                <a:ea typeface="Times New Roman"/>
                <a:cs typeface="Times New Roman"/>
                <a:sym typeface="Times New Roman"/>
              </a:rPr>
              <a:t>“a dream with an achievable plan”</a:t>
            </a:r>
            <a:r>
              <a:rPr kumimoji="0" lang="en-US" sz="2400" b="0" i="0" u="none" strike="noStrike" kern="0" cap="none" spc="0" normalizeH="0" baseline="0" noProof="0" dirty="0">
                <a:ln>
                  <a:noFill/>
                </a:ln>
                <a:solidFill>
                  <a:srgbClr val="000000"/>
                </a:solidFill>
                <a:effectLst/>
                <a:highlight>
                  <a:srgbClr val="FF0000"/>
                </a:highlight>
                <a:uLnTx/>
                <a:uFillTx/>
                <a:latin typeface="Times New Roman"/>
                <a:ea typeface="Times New Roman"/>
                <a:cs typeface="Times New Roman"/>
                <a:sym typeface="Times New Roman"/>
              </a:rPr>
              <a:t>.</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sz="1050" b="1" i="0" u="none" strike="noStrike" kern="0" cap="none" spc="0" normalizeH="0" baseline="0" noProof="0" dirty="0">
              <a:ln>
                <a:noFill/>
              </a:ln>
              <a:solidFill>
                <a:srgbClr val="7030A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7030A0"/>
                </a:solidFill>
                <a:effectLst/>
                <a:uLnTx/>
                <a:uFillTx/>
                <a:latin typeface="Times New Roman"/>
                <a:ea typeface="Times New Roman"/>
                <a:cs typeface="Times New Roman"/>
                <a:sym typeface="Times New Roman"/>
              </a:rPr>
              <a:t>Successful entrepreneurial leaders</a:t>
            </a:r>
            <a:r>
              <a:rPr kumimoji="0" lang="en-US" sz="2400" b="0" i="0" u="none" strike="noStrike" kern="0" cap="none" spc="0" normalizeH="0" baseline="0" noProof="0" dirty="0">
                <a:ln>
                  <a:noFill/>
                </a:ln>
                <a:solidFill>
                  <a:srgbClr val="7030A0"/>
                </a:solidFill>
                <a:effectLst/>
                <a:uLnTx/>
                <a:uFillTx/>
                <a:latin typeface="Times New Roman"/>
                <a:ea typeface="Times New Roman"/>
                <a:cs typeface="Times New Roman"/>
                <a:sym typeface="Times New Roman"/>
              </a:rPr>
              <a:t> </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always have effective plans by which they can achieve their goals. They are</a:t>
            </a:r>
            <a:r>
              <a:rPr kumimoji="0" lang="en-US" sz="2400" b="0" i="0" u="none" strike="noStrike" kern="0" cap="none" spc="0" normalizeH="0" baseline="0" noProof="0" dirty="0">
                <a:ln>
                  <a:noFill/>
                </a:ln>
                <a:solidFill>
                  <a:srgbClr val="000000"/>
                </a:solidFill>
                <a:effectLst/>
                <a:highlight>
                  <a:srgbClr val="FFFF00"/>
                </a:highlight>
                <a:uLnTx/>
                <a:uFillTx/>
                <a:latin typeface="Times New Roman"/>
                <a:ea typeface="Times New Roman"/>
                <a:cs typeface="Times New Roman"/>
                <a:sym typeface="Times New Roman"/>
              </a:rPr>
              <a:t> long-term</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rather than short-term, thinkers</a:t>
            </a:r>
            <a:endParaRPr kumimoji="0" lang="en-US" sz="2400" b="0" i="0" u="none" strike="noStrike" kern="0" cap="none" spc="0" normalizeH="0" baseline="0" noProof="0" dirty="0">
              <a:ln>
                <a:noFill/>
              </a:ln>
              <a:solidFill>
                <a:srgbClr val="000000"/>
              </a:solidFill>
              <a:effectLst/>
              <a:uLnTx/>
              <a:uFillTx/>
              <a:latin typeface="Avenir"/>
              <a:ea typeface="Avenir"/>
              <a:cs typeface="Avenir"/>
              <a:sym typeface="Avenir"/>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811749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In the words of Steve Case, co-founder of AOL said that “</a:t>
            </a: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The great entrepreneurs</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that really have had a </a:t>
            </a:r>
            <a:r>
              <a:rPr kumimoji="0" lang="en-US" sz="2800" b="1" i="1" u="none" strike="noStrike" kern="0" cap="none" spc="0" normalizeH="0" baseline="0" noProof="0">
                <a:ln>
                  <a:noFill/>
                </a:ln>
                <a:solidFill>
                  <a:srgbClr val="002060"/>
                </a:solidFill>
                <a:effectLst/>
                <a:uLnTx/>
                <a:uFillTx/>
                <a:latin typeface="Times New Roman"/>
                <a:ea typeface="Times New Roman"/>
                <a:cs typeface="Times New Roman"/>
                <a:sym typeface="Times New Roman"/>
              </a:rPr>
              <a:t>significant impact in the world take a long-term view</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0" marR="0" lvl="0" indent="0" algn="just" defTabSz="914400" rtl="0" eaLnBrk="1" fontAlgn="auto" latinLnBrk="0" hangingPunct="1">
              <a:lnSpc>
                <a:spcPct val="150000"/>
              </a:lnSpc>
              <a:spcBef>
                <a:spcPts val="200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They really think of it in </a:t>
            </a:r>
            <a:r>
              <a:rPr kumimoji="0" lang="en-US" sz="2800" b="1" i="0" u="none" strike="noStrike" kern="0" cap="none" spc="0" normalizeH="0" baseline="0" noProof="0">
                <a:ln>
                  <a:noFill/>
                </a:ln>
                <a:solidFill>
                  <a:srgbClr val="000000"/>
                </a:solidFill>
                <a:effectLst/>
                <a:highlight>
                  <a:srgbClr val="FFFF00"/>
                </a:highlight>
                <a:uLnTx/>
                <a:uFillTx/>
                <a:latin typeface="Times New Roman"/>
                <a:ea typeface="Times New Roman"/>
                <a:cs typeface="Times New Roman"/>
                <a:sym typeface="Times New Roman"/>
              </a:rPr>
              <a:t>decades</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not </a:t>
            </a: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years</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or </a:t>
            </a: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months</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They really believe that in </a:t>
            </a: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the long run</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they’re going to have a </a:t>
            </a:r>
            <a:r>
              <a:rPr kumimoji="0" lang="en-US" sz="2800" b="1" i="0" u="none" strike="noStrike" kern="0" cap="none" spc="0" normalizeH="0" baseline="0" noProof="0">
                <a:ln>
                  <a:noFill/>
                </a:ln>
                <a:solidFill>
                  <a:srgbClr val="833C0B"/>
                </a:solidFill>
                <a:effectLst/>
                <a:uLnTx/>
                <a:uFillTx/>
                <a:latin typeface="Times New Roman"/>
                <a:ea typeface="Times New Roman"/>
                <a:cs typeface="Times New Roman"/>
                <a:sym typeface="Times New Roman"/>
              </a:rPr>
              <a:t>tremendous impact</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a:t>
            </a:r>
            <a:r>
              <a:rPr kumimoji="0" lang="en-US" sz="2400" b="0" i="0" u="none" strike="noStrike" kern="0" cap="none" spc="0" normalizeH="0" baseline="0" noProof="0">
                <a:ln>
                  <a:noFill/>
                </a:ln>
                <a:solidFill>
                  <a:srgbClr val="000000"/>
                </a:solidFill>
                <a:effectLst/>
                <a:uLnTx/>
                <a:uFillTx/>
                <a:latin typeface="Calibri"/>
                <a:ea typeface="Calibri"/>
                <a:cs typeface="Calibri"/>
                <a:sym typeface="Calibri"/>
              </a:rPr>
              <a:t> </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184319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Amazon founder </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Jeff Bezos also emphasizes the importance of long-term thinking.</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“If everything you do needs to work on a </a:t>
            </a:r>
            <a:r>
              <a:rPr kumimoji="0" lang="en-US" sz="2800" b="1" i="0" u="none" strike="noStrike" kern="0" cap="none" spc="0" normalizeH="0" baseline="0" noProof="0">
                <a:ln>
                  <a:noFill/>
                </a:ln>
                <a:solidFill>
                  <a:srgbClr val="000000"/>
                </a:solidFill>
                <a:effectLst/>
                <a:highlight>
                  <a:srgbClr val="FFFF00"/>
                </a:highlight>
                <a:uLnTx/>
                <a:uFillTx/>
                <a:latin typeface="Times New Roman"/>
                <a:ea typeface="Times New Roman"/>
                <a:cs typeface="Times New Roman"/>
                <a:sym typeface="Times New Roman"/>
              </a:rPr>
              <a:t>three-year time horizon</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then you’re competing against </a:t>
            </a:r>
            <a:r>
              <a:rPr kumimoji="0" lang="en-US" sz="28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a lot of peopl</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e,” Bezos told Wired magazine in 2011. </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“But if you’re willing to invest on</a:t>
            </a:r>
            <a:r>
              <a:rPr kumimoji="0" lang="en-US" sz="2800" b="0" i="0" u="none" strike="noStrike" kern="0" cap="none" spc="0" normalizeH="0" baseline="0" noProof="0">
                <a:ln>
                  <a:noFill/>
                </a:ln>
                <a:solidFill>
                  <a:srgbClr val="000000"/>
                </a:solidFill>
                <a:effectLst/>
                <a:highlight>
                  <a:srgbClr val="FFFF00"/>
                </a:highlight>
                <a:uLnTx/>
                <a:uFillTx/>
                <a:latin typeface="Times New Roman"/>
                <a:ea typeface="Times New Roman"/>
                <a:cs typeface="Times New Roman"/>
                <a:sym typeface="Times New Roman"/>
              </a:rPr>
              <a:t> </a:t>
            </a:r>
            <a:r>
              <a:rPr kumimoji="0" lang="en-US" sz="2800" b="1" i="0" u="none" strike="noStrike" kern="0" cap="none" spc="0" normalizeH="0" baseline="0" noProof="0">
                <a:ln>
                  <a:noFill/>
                </a:ln>
                <a:solidFill>
                  <a:srgbClr val="000000"/>
                </a:solidFill>
                <a:effectLst/>
                <a:highlight>
                  <a:srgbClr val="FFFF00"/>
                </a:highlight>
                <a:uLnTx/>
                <a:uFillTx/>
                <a:latin typeface="Times New Roman"/>
                <a:ea typeface="Times New Roman"/>
                <a:cs typeface="Times New Roman"/>
                <a:sym typeface="Times New Roman"/>
              </a:rPr>
              <a:t>a seven-year time horizon</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you’re now competing against </a:t>
            </a:r>
            <a:r>
              <a:rPr kumimoji="0" lang="en-US" sz="28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a fraction of those people</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because very few companies are willing to do that.”</a:t>
            </a:r>
            <a:endParaRPr kumimoji="0" lang="en-US" sz="2800" b="0" i="0" u="none" strike="noStrike" kern="0" cap="none" spc="0" normalizeH="0" baseline="0" noProof="0" dirty="0">
              <a:ln>
                <a:noFill/>
              </a:ln>
              <a:solidFill>
                <a:srgbClr val="000000"/>
              </a:solidFill>
              <a:effectLst/>
              <a:uLnTx/>
              <a:uFillTx/>
              <a:latin typeface="Avenir"/>
              <a:ea typeface="Avenir"/>
              <a:cs typeface="Avenir"/>
              <a:sym typeface="Avenir"/>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xmlns="" id="{6C2AED34-4A34-5439-29B4-0A73A147F17E}"/>
              </a:ext>
            </a:extLst>
          </p:cNvPr>
          <p:cNvPicPr>
            <a:picLocks noChangeAspect="1"/>
          </p:cNvPicPr>
          <p:nvPr/>
        </p:nvPicPr>
        <p:blipFill>
          <a:blip r:embed="rId3"/>
          <a:stretch>
            <a:fillRect/>
          </a:stretch>
        </p:blipFill>
        <p:spPr>
          <a:xfrm>
            <a:off x="10068923" y="1858879"/>
            <a:ext cx="2218250" cy="2761013"/>
          </a:xfrm>
          <a:prstGeom prst="rect">
            <a:avLst/>
          </a:prstGeom>
        </p:spPr>
      </p:pic>
    </p:spTree>
    <p:extLst>
      <p:ext uri="{BB962C8B-B14F-4D97-AF65-F5344CB8AC3E}">
        <p14:creationId xmlns:p14="http://schemas.microsoft.com/office/powerpoint/2010/main" val="36171563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Since </a:t>
            </a:r>
            <a:r>
              <a:rPr kumimoji="0" lang="en-US" sz="24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entrepreneurial leaders</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are “</a:t>
            </a:r>
            <a:r>
              <a:rPr kumimoji="0" lang="en-US" sz="24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bred</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not </a:t>
            </a:r>
            <a:r>
              <a:rPr kumimoji="0" lang="en-US" sz="24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born</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entrepreneurial leadership is a process that must be learned over time.</a:t>
            </a:r>
            <a:endPar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just" defTabSz="914400" rtl="0" eaLnBrk="1" fontAlgn="auto" latinLnBrk="0" hangingPunct="1">
              <a:lnSpc>
                <a:spcPct val="150000"/>
              </a:lnSpc>
              <a:spcBef>
                <a:spcPts val="2000"/>
              </a:spcBef>
              <a:spcAft>
                <a:spcPts val="0"/>
              </a:spcAft>
              <a:buClr>
                <a:srgbClr val="000000"/>
              </a:buClr>
              <a:buSzTx/>
              <a:buFont typeface="Arial"/>
              <a:buNone/>
              <a:tabLst/>
              <a:defRPr/>
            </a:pPr>
            <a:r>
              <a:rPr kumimoji="0" lang="en-US" sz="2400" b="0" i="1" u="none" strike="noStrike" kern="0" cap="none" spc="0" normalizeH="0" baseline="0" noProof="0" dirty="0">
                <a:ln>
                  <a:noFill/>
                </a:ln>
                <a:solidFill>
                  <a:srgbClr val="000000"/>
                </a:solidFill>
                <a:effectLst/>
                <a:uLnTx/>
                <a:uFillTx/>
                <a:latin typeface="Overlock"/>
                <a:ea typeface="Overlock"/>
                <a:cs typeface="Overlock"/>
                <a:sym typeface="Overlock"/>
              </a:rPr>
              <a:t> </a:t>
            </a:r>
            <a:r>
              <a:rPr kumimoji="0" lang="en-US" sz="2400" b="0" i="1" u="none" strike="noStrike" kern="0" cap="none" spc="0" normalizeH="0" baseline="0" noProof="0" dirty="0">
                <a:ln>
                  <a:noFill/>
                </a:ln>
                <a:solidFill>
                  <a:srgbClr val="6F1730"/>
                </a:solidFill>
                <a:effectLst/>
                <a:uLnTx/>
                <a:uFillTx/>
                <a:latin typeface="Overlock"/>
                <a:ea typeface="Overlock"/>
                <a:cs typeface="Overlock"/>
                <a:sym typeface="Overlock"/>
              </a:rPr>
              <a:t>I have a good idea… if only it were me</a:t>
            </a:r>
            <a:r>
              <a:rPr kumimoji="0" lang="en-US" sz="2400" b="0" i="0" u="none" strike="noStrike" kern="0" cap="none" spc="0" normalizeH="0" baseline="0" noProof="0" dirty="0">
                <a:ln>
                  <a:noFill/>
                </a:ln>
                <a:solidFill>
                  <a:srgbClr val="6F1730"/>
                </a:solidFill>
                <a:effectLst/>
                <a:uLnTx/>
                <a:uFillTx/>
                <a:latin typeface="Times New Roman"/>
                <a:ea typeface="Times New Roman"/>
                <a:cs typeface="Times New Roman"/>
                <a:sym typeface="Times New Roman"/>
              </a:rPr>
              <a:t>! </a:t>
            </a:r>
            <a:endParaRPr kumimoji="0" lang="en-US" sz="2000" b="0" i="0" u="none" strike="noStrike" kern="0" cap="none" spc="0" normalizeH="0" baseline="0" noProof="0" dirty="0">
              <a:ln>
                <a:noFill/>
              </a:ln>
              <a:solidFill>
                <a:srgbClr val="6F1730"/>
              </a:solidFill>
              <a:effectLst/>
              <a:uLnTx/>
              <a:uFillTx/>
              <a:latin typeface="Calibri"/>
              <a:ea typeface="Calibri"/>
              <a:cs typeface="Calibri"/>
              <a:sym typeface="Calibri"/>
            </a:endParaRPr>
          </a:p>
          <a:p>
            <a:pPr marL="0" marR="0" lvl="0" indent="0" algn="just" defTabSz="914400" rtl="0" eaLnBrk="1" fontAlgn="auto" latinLnBrk="0" hangingPunct="1">
              <a:lnSpc>
                <a:spcPct val="150000"/>
              </a:lnSpc>
              <a:spcBef>
                <a:spcPts val="200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This is the mantra of almost every beginning entrepreneur. However, most ideas aren’t business-generating opportunities, and looking for opportunities through one’s own ideas most often ends up in frustration</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t>
            </a: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629116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Throughout the twentieth and twenty-first centuries, scholars have struggled to define the concept of “</a:t>
            </a:r>
            <a:r>
              <a:rPr kumimoji="0" lang="en-US" sz="2400" b="1" i="0" u="none" strike="noStrike" kern="0" cap="none" spc="0" normalizeH="0" baseline="0" noProof="0" dirty="0">
                <a:ln>
                  <a:noFill/>
                </a:ln>
                <a:solidFill>
                  <a:srgbClr val="6F1730"/>
                </a:solidFill>
                <a:effectLst/>
                <a:uLnTx/>
                <a:uFillTx/>
                <a:latin typeface="Times New Roman"/>
                <a:ea typeface="Times New Roman"/>
                <a:cs typeface="Times New Roman"/>
                <a:sym typeface="Times New Roman"/>
              </a:rPr>
              <a:t>entrepreneurial leadership</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t>
            </a:r>
            <a:endParaRPr kumimoji="0" lang="en-US" sz="12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just" defTabSz="914400" rtl="0" eaLnBrk="1" fontAlgn="auto" latinLnBrk="0" hangingPunct="1">
              <a:lnSpc>
                <a:spcPct val="150000"/>
              </a:lnSpc>
              <a:spcBef>
                <a:spcPts val="2000"/>
              </a:spcBef>
              <a:spcAft>
                <a:spcPts val="0"/>
              </a:spcAft>
              <a:buClr>
                <a:srgbClr val="000000"/>
              </a:buClr>
              <a:buSzTx/>
              <a:buFont typeface="Arial"/>
              <a:buNone/>
              <a:tabLst/>
              <a:defRPr/>
            </a:pPr>
            <a:r>
              <a:rPr kumimoji="0" lang="en-US" sz="2400" b="0" i="0" u="sng"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Joseph Schumpeter</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one of the most influential economists of the twentieth century, noted that entrepreneurship itself had no fewer than </a:t>
            </a:r>
            <a:r>
              <a:rPr kumimoji="0" lang="en-US" sz="2400" b="1" i="1"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five “forms</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These included, among others, “</a:t>
            </a:r>
            <a:r>
              <a:rPr kumimoji="0" lang="en-US" sz="2400" b="1" i="0" u="none" strike="noStrike" kern="0" cap="none" spc="0" normalizeH="0" baseline="0" noProof="0" dirty="0">
                <a:ln>
                  <a:noFill/>
                </a:ln>
                <a:solidFill>
                  <a:srgbClr val="6F1730"/>
                </a:solidFill>
                <a:effectLst/>
                <a:uLnTx/>
                <a:uFillTx/>
                <a:latin typeface="Times New Roman"/>
                <a:ea typeface="Times New Roman"/>
                <a:cs typeface="Times New Roman"/>
                <a:sym typeface="Times New Roman"/>
              </a:rPr>
              <a:t>the introduction of a new method of production</a:t>
            </a:r>
            <a:r>
              <a:rPr kumimoji="0" lang="en-US" sz="2400" b="0" i="0" u="none" strike="noStrike" kern="0" cap="none" spc="0" normalizeH="0" baseline="0" noProof="0" dirty="0">
                <a:ln>
                  <a:noFill/>
                </a:ln>
                <a:solidFill>
                  <a:srgbClr val="6F1730"/>
                </a:solidFill>
                <a:effectLst/>
                <a:uLnTx/>
                <a:uFillTx/>
                <a:latin typeface="Times New Roman"/>
                <a:ea typeface="Times New Roman"/>
                <a:cs typeface="Times New Roman"/>
                <a:sym typeface="Times New Roman"/>
              </a:rPr>
              <a:t>,” “</a:t>
            </a:r>
            <a:r>
              <a:rPr kumimoji="0" lang="en-US" sz="2400" b="1" i="0" u="none" strike="noStrike" kern="0" cap="none" spc="0" normalizeH="0" baseline="0" noProof="0" dirty="0">
                <a:ln>
                  <a:noFill/>
                </a:ln>
                <a:solidFill>
                  <a:srgbClr val="6F1730"/>
                </a:solidFill>
                <a:effectLst/>
                <a:uLnTx/>
                <a:uFillTx/>
                <a:latin typeface="Times New Roman"/>
                <a:ea typeface="Times New Roman"/>
                <a:cs typeface="Times New Roman"/>
                <a:sym typeface="Times New Roman"/>
              </a:rPr>
              <a:t>the exploitation of a new source of supply</a:t>
            </a:r>
            <a:r>
              <a:rPr kumimoji="0" lang="en-US" sz="2400" b="0" i="0" u="none" strike="noStrike" kern="0" cap="none" spc="0" normalizeH="0" baseline="0" noProof="0" dirty="0">
                <a:ln>
                  <a:noFill/>
                </a:ln>
                <a:solidFill>
                  <a:srgbClr val="6F1730"/>
                </a:solidFill>
                <a:effectLst/>
                <a:uLnTx/>
                <a:uFillTx/>
                <a:latin typeface="Times New Roman"/>
                <a:ea typeface="Times New Roman"/>
                <a:cs typeface="Times New Roman"/>
                <a:sym typeface="Times New Roman"/>
              </a:rPr>
              <a:t>,” and the “</a:t>
            </a:r>
            <a:r>
              <a:rPr kumimoji="0" lang="en-US" sz="2400" b="1" i="0" u="none" strike="noStrike" kern="0" cap="none" spc="0" normalizeH="0" baseline="0" noProof="0" dirty="0">
                <a:ln>
                  <a:noFill/>
                </a:ln>
                <a:solidFill>
                  <a:srgbClr val="6F1730"/>
                </a:solidFill>
                <a:effectLst/>
                <a:uLnTx/>
                <a:uFillTx/>
                <a:latin typeface="Times New Roman"/>
                <a:ea typeface="Times New Roman"/>
                <a:cs typeface="Times New Roman"/>
                <a:sym typeface="Times New Roman"/>
              </a:rPr>
              <a:t>re-engineering of business management practices.”</a:t>
            </a:r>
            <a:endParaRPr kumimoji="0" lang="en-US" sz="2400" b="0" i="0" u="none" strike="noStrike" kern="0" cap="none" spc="0" normalizeH="0" baseline="0" noProof="0" dirty="0">
              <a:ln>
                <a:noFill/>
              </a:ln>
              <a:solidFill>
                <a:srgbClr val="6F1730"/>
              </a:solidFill>
              <a:effectLst/>
              <a:uLnTx/>
              <a:uFillTx/>
              <a:latin typeface="Calibri"/>
              <a:ea typeface="Calibri"/>
              <a:cs typeface="Calibri"/>
              <a:sym typeface="Calibri"/>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399021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Other scholars fell on the opposite side of the line, oversimplifying the concept of entrepreneurship. Entrepreneurship, said </a:t>
            </a:r>
            <a:r>
              <a:rPr kumimoji="0" lang="en-US" sz="28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Ludwig Von Mises</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one of the last members of the original Austrian School of economics, is the driving force of the market that is to say, of </a:t>
            </a:r>
            <a:r>
              <a:rPr kumimoji="0" lang="en-US" sz="2800" b="1" i="0" u="none" strike="noStrike" kern="0" cap="none" spc="0" normalizeH="0" baseline="0" noProof="0">
                <a:ln>
                  <a:noFill/>
                </a:ln>
                <a:solidFill>
                  <a:srgbClr val="6F1730"/>
                </a:solidFill>
                <a:effectLst/>
                <a:uLnTx/>
                <a:uFillTx/>
                <a:latin typeface="Times New Roman"/>
                <a:ea typeface="Times New Roman"/>
                <a:cs typeface="Times New Roman"/>
                <a:sym typeface="Times New Roman"/>
              </a:rPr>
              <a:t>civilized society</a:t>
            </a:r>
            <a:r>
              <a:rPr kumimoji="0" lang="en-US" sz="2800" b="0" i="0" u="none" strike="noStrike" kern="0" cap="none" spc="0" normalizeH="0" baseline="0" noProof="0">
                <a:ln>
                  <a:noFill/>
                </a:ln>
                <a:solidFill>
                  <a:srgbClr val="6F1730"/>
                </a:solidFill>
                <a:effectLst/>
                <a:uLnTx/>
                <a:uFillTx/>
                <a:latin typeface="Times New Roman"/>
                <a:ea typeface="Times New Roman"/>
                <a:cs typeface="Times New Roman"/>
                <a:sym typeface="Times New Roman"/>
              </a:rPr>
              <a:t> </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while entrepreneurship professor William B. </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0" marR="0" lvl="0" indent="0" algn="just" defTabSz="914400" rtl="0" eaLnBrk="1" fontAlgn="auto" latinLnBrk="0" hangingPunct="1">
              <a:lnSpc>
                <a:spcPct val="150000"/>
              </a:lnSpc>
              <a:spcBef>
                <a:spcPts val="2000"/>
              </a:spcBef>
              <a:spcAft>
                <a:spcPts val="0"/>
              </a:spcAft>
              <a:buClr>
                <a:srgbClr val="000000"/>
              </a:buClr>
              <a:buSzTx/>
              <a:buFont typeface="Arial"/>
              <a:buNone/>
              <a:tabLst/>
              <a:defRPr/>
            </a:pPr>
            <a:r>
              <a:rPr kumimoji="0" lang="en-US" sz="28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Gartner</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defined it </a:t>
            </a:r>
            <a:r>
              <a:rPr kumimoji="0" lang="en-US" sz="2800" b="0" i="0" u="none" strike="noStrike" kern="0" cap="none" spc="0" normalizeH="0" baseline="0" noProof="0">
                <a:ln>
                  <a:noFill/>
                </a:ln>
                <a:solidFill>
                  <a:srgbClr val="6F1730"/>
                </a:solidFill>
                <a:effectLst/>
                <a:uLnTx/>
                <a:uFillTx/>
                <a:latin typeface="Times New Roman"/>
                <a:ea typeface="Times New Roman"/>
                <a:cs typeface="Times New Roman"/>
                <a:sym typeface="Times New Roman"/>
              </a:rPr>
              <a:t>as “</a:t>
            </a:r>
            <a:r>
              <a:rPr kumimoji="0" lang="en-US" sz="2800" b="1" i="0" u="none" strike="noStrike" kern="0" cap="none" spc="0" normalizeH="0" baseline="0" noProof="0">
                <a:ln>
                  <a:noFill/>
                </a:ln>
                <a:solidFill>
                  <a:srgbClr val="6F1730"/>
                </a:solidFill>
                <a:effectLst/>
                <a:uLnTx/>
                <a:uFillTx/>
                <a:latin typeface="Times New Roman"/>
                <a:ea typeface="Times New Roman"/>
                <a:cs typeface="Times New Roman"/>
                <a:sym typeface="Times New Roman"/>
              </a:rPr>
              <a:t>the creation of new organizations.”</a:t>
            </a:r>
            <a:endParaRPr kumimoji="0" lang="en-US" sz="2400" b="0" i="0" u="none" strike="noStrike" kern="0" cap="none" spc="0" normalizeH="0" baseline="0" noProof="0" dirty="0">
              <a:ln>
                <a:noFill/>
              </a:ln>
              <a:solidFill>
                <a:srgbClr val="6F1730"/>
              </a:solidFill>
              <a:effectLst/>
              <a:uLnTx/>
              <a:uFillTx/>
              <a:latin typeface="Calibri"/>
              <a:ea typeface="Calibri"/>
              <a:cs typeface="Calibri"/>
              <a:sym typeface="Calibri"/>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076386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Entrepreneurial leadership</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is not, as many people seem to believe, just the ability to form an organization. No, </a:t>
            </a:r>
            <a:r>
              <a:rPr kumimoji="0" lang="en-US" sz="24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entrepreneurial leadership</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is </a:t>
            </a:r>
            <a:r>
              <a:rPr kumimoji="0" lang="en-US" sz="2400" b="0" i="0" u="sng"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much more than creating start-ups</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It is a </a:t>
            </a:r>
            <a:r>
              <a:rPr kumimoji="0" lang="en-US" sz="2400" b="0" i="0" u="sng"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process whose purpose is to generate new business.</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t>
            </a:r>
            <a:endParaRPr kumimoji="0" lang="en-US" sz="12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just" defTabSz="914400" rtl="0" eaLnBrk="1" fontAlgn="auto" latinLnBrk="0" hangingPunct="1">
              <a:lnSpc>
                <a:spcPct val="150000"/>
              </a:lnSpc>
              <a:spcBef>
                <a:spcPts val="200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process involves recognizing an opportunity to pursue and forming a team and an organization to deliver it, keeping in mind that entrepreneurial leaders are the driving force behind generating new business</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t>
            </a: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60021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As soon as I’d defined entrepreneurship, the five-step Opportunity Model fell into place. It highlights the </a:t>
            </a:r>
            <a:r>
              <a:rPr kumimoji="0" lang="en-US" sz="2400" b="0" i="1" u="sng"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process of generating new business</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This process isn’t confined to privately owned companies, publicly traded companies, or non-profits. It’s certainly not confined to companies just starting out, either.</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400" dirty="0">
              <a:solidFill>
                <a:srgbClr val="000000"/>
              </a:solidFill>
              <a:latin typeface="Times New Roman"/>
              <a:ea typeface="Times New Roman"/>
              <a:cs typeface="Times New Roman"/>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Entrepreneurial leadership is vital to all forms of organizations at all stages of their development. Entrepreneurial leaders are the driving force behind generating new business, and all organizations need new businesses to sustain themselves and grow.</a:t>
            </a:r>
            <a:endParaRPr kumimoji="0" lang="en-US" sz="2400" b="0" i="0" u="none" strike="noStrike" kern="0" cap="none" spc="0" normalizeH="0" baseline="0" noProof="0" dirty="0">
              <a:ln>
                <a:noFill/>
              </a:ln>
              <a:solidFill>
                <a:srgbClr val="000000"/>
              </a:solidFill>
              <a:effectLst/>
              <a:uLnTx/>
              <a:uFillTx/>
              <a:latin typeface="Avenir"/>
              <a:ea typeface="Avenir"/>
              <a:cs typeface="Avenir"/>
              <a:sym typeface="Avenir"/>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5274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While working for Carl, I developed unique pricing strategies and designed catchy </a:t>
            </a:r>
            <a:r>
              <a:rPr kumimoji="0" lang="en-US" sz="28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“point-of-purchase</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materials. The net result of my efforts was a </a:t>
            </a:r>
            <a:r>
              <a:rPr kumimoji="0" lang="en-US" sz="2800" b="0" i="0" u="none" strike="noStrike" kern="0" cap="none" spc="0" normalizeH="0" baseline="0" noProof="0">
                <a:ln>
                  <a:noFill/>
                </a:ln>
                <a:solidFill>
                  <a:srgbClr val="FF0000"/>
                </a:solidFill>
                <a:effectLst/>
                <a:uLnTx/>
                <a:uFillTx/>
                <a:latin typeface="Times New Roman"/>
                <a:ea typeface="Times New Roman"/>
                <a:cs typeface="Times New Roman"/>
                <a:sym typeface="Times New Roman"/>
              </a:rPr>
              <a:t>35 percent increase in business </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the first year they were introduced. From that point on, </a:t>
            </a:r>
            <a:r>
              <a:rPr kumimoji="0" lang="en-US" sz="2800" b="0" i="1" u="sng" strike="noStrike" kern="0" cap="none" spc="0" normalizeH="0" baseline="0" noProof="0">
                <a:ln>
                  <a:noFill/>
                </a:ln>
                <a:solidFill>
                  <a:srgbClr val="000000"/>
                </a:solidFill>
                <a:effectLst/>
                <a:uLnTx/>
                <a:uFillTx/>
                <a:latin typeface="Times New Roman"/>
                <a:ea typeface="Times New Roman"/>
                <a:cs typeface="Times New Roman"/>
                <a:sym typeface="Times New Roman"/>
              </a:rPr>
              <a:t>I never stopped generating new business throughout my career.</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With each new promotion, the process of generating new business grew easier. When I eventually became the owner of Adirondack Beverages, I helped our people develop a highly effective new-product program, a program that is the basis of my Opportunity Model</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377197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6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The model can be applied to any venture in the world, and every one of these ventures would benefit by having an entrepreneurial leader in its ranks.</a:t>
            </a:r>
          </a:p>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GB"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entrepreneurial leadership is needed by all organizations regardless of size, or whether they’re profit or non-profit.</a:t>
            </a:r>
            <a:endParaRPr kumimoji="0" lang="en-US" sz="26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Google Shape;410;p24" descr="Icon&#10;&#10;Description automatically generated">
            <a:extLst>
              <a:ext uri="{FF2B5EF4-FFF2-40B4-BE49-F238E27FC236}">
                <a16:creationId xmlns:a16="http://schemas.microsoft.com/office/drawing/2014/main" xmlns="" id="{9537E8A6-03A4-6455-4F3C-EE4CB4CBEC43}"/>
              </a:ext>
            </a:extLst>
          </p:cNvPr>
          <p:cNvPicPr preferRelativeResize="0"/>
          <p:nvPr/>
        </p:nvPicPr>
        <p:blipFill rotWithShape="1">
          <a:blip r:embed="rId3">
            <a:alphaModFix/>
          </a:blip>
          <a:srcRect/>
          <a:stretch/>
        </p:blipFill>
        <p:spPr>
          <a:xfrm>
            <a:off x="10230729" y="1459649"/>
            <a:ext cx="1961271" cy="1961271"/>
          </a:xfrm>
          <a:prstGeom prst="ellipse">
            <a:avLst/>
          </a:prstGeom>
          <a:noFill/>
          <a:ln>
            <a:noFill/>
          </a:ln>
        </p:spPr>
      </p:pic>
    </p:spTree>
    <p:extLst>
      <p:ext uri="{BB962C8B-B14F-4D97-AF65-F5344CB8AC3E}">
        <p14:creationId xmlns:p14="http://schemas.microsoft.com/office/powerpoint/2010/main" val="4657659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Entrepreneurship is “risky” because “so few of the so-called entrepreneurs know what they are doing.</a:t>
            </a: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According to a recent report, nearly 80 percent of would-be entrepreneurs in the United States are millennials, or those born from approximately 1980 to 1994.</a:t>
            </a: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800" b="0" i="1" u="none" strike="noStrike" kern="0" cap="none" spc="0" normalizeH="0" baseline="0" noProof="0" dirty="0">
                <a:ln>
                  <a:noFill/>
                </a:ln>
                <a:solidFill>
                  <a:srgbClr val="002060"/>
                </a:solidFill>
                <a:effectLst/>
                <a:uLnTx/>
                <a:uFillTx/>
                <a:latin typeface="Times New Roman"/>
                <a:ea typeface="Times New Roman"/>
                <a:cs typeface="Times New Roman"/>
                <a:sym typeface="Times New Roman"/>
              </a:rPr>
              <a:t>“[Millennials are] enthusiastic about entrepreneurship.</a:t>
            </a: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The Internet and the success of young entrepreneurs like Facebook founder Mark Zuckerberg have all impacted this influential group.</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351451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No matter what age business owners might be, entrepreneurial leadership remains an extremely important subject for all.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2800" b="0" i="0" u="none" strike="noStrike" kern="0" cap="none" spc="0" normalizeH="0" baseline="0" noProof="0" dirty="0">
                <a:ln>
                  <a:noFill/>
                </a:ln>
                <a:solidFill>
                  <a:srgbClr val="7030A0"/>
                </a:solidFill>
                <a:effectLst/>
                <a:uLnTx/>
                <a:uFillTx/>
                <a:latin typeface="Times New Roman"/>
                <a:ea typeface="Times New Roman"/>
                <a:cs typeface="Times New Roman"/>
                <a:sym typeface="Times New Roman"/>
              </a:rPr>
              <a:t>Sadly, the failure rate of US start-ups remains staggering, at more than %50</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2800" b="0" i="0" u="none" strike="noStrike" kern="0" cap="none" spc="0" normalizeH="0" baseline="0" noProof="0" dirty="0">
              <a:ln>
                <a:noFill/>
              </a:ln>
              <a:solidFill>
                <a:srgbClr val="7030A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Many entrepreneurial leaders are still in need of a practical compass. </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510109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3600" b="1" i="0" u="none" strike="noStrike" kern="0" cap="none" spc="0" normalizeH="0" baseline="0" noProof="0">
                <a:ln>
                  <a:noFill/>
                </a:ln>
                <a:solidFill>
                  <a:srgbClr val="385623"/>
                </a:solidFill>
                <a:effectLst/>
                <a:uLnTx/>
                <a:uFillTx/>
                <a:latin typeface="Times New Roman"/>
                <a:ea typeface="Times New Roman"/>
                <a:cs typeface="Times New Roman"/>
                <a:sym typeface="Times New Roman"/>
              </a:rPr>
              <a:t>The five steps of the “Opportunity Model”</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pic>
        <p:nvPicPr>
          <p:cNvPr id="5" name="Picture Placeholder 4">
            <a:extLst>
              <a:ext uri="{FF2B5EF4-FFF2-40B4-BE49-F238E27FC236}">
                <a16:creationId xmlns:a16="http://schemas.microsoft.com/office/drawing/2014/main" xmlns=""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8" name="Rectangle 17">
            <a:extLst>
              <a:ext uri="{FF2B5EF4-FFF2-40B4-BE49-F238E27FC236}">
                <a16:creationId xmlns:a16="http://schemas.microsoft.com/office/drawing/2014/main" xmlns=""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xmlns="" id="{286030D9-F3A9-5CAC-74B0-1F810F0D8C45}"/>
              </a:ext>
            </a:extLst>
          </p:cNvPr>
          <p:cNvSpPr txBox="1"/>
          <p:nvPr/>
        </p:nvSpPr>
        <p:spPr>
          <a:xfrm>
            <a:off x="5692422" y="349956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5853239" y="376989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xmlns=""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xmlns="" id="{A34E7560-2826-295A-607D-FDF83C320490}"/>
              </a:ext>
            </a:extLst>
          </p:cNvPr>
          <p:cNvSpPr txBox="1"/>
          <p:nvPr/>
        </p:nvSpPr>
        <p:spPr>
          <a:xfrm>
            <a:off x="9283700" y="279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8" name="Graphic 21">
            <a:extLst>
              <a:ext uri="{FF2B5EF4-FFF2-40B4-BE49-F238E27FC236}">
                <a16:creationId xmlns:a16="http://schemas.microsoft.com/office/drawing/2014/main" xmlns="" id="{F5021F36-CB82-9C6B-0D35-27D2BBDD8DD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32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Where Do I Begin?</a:t>
            </a:r>
            <a:endParaRPr kumimoji="0" lang="en-GB"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6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entrepreneurial process begins with recognizing an opportunity, which is the chance to create a product, service, or organization and successfully bring it to market. Recognizing an opportunity can happen in the start-up stage, or in the midst of a well-established company or organization. The most critical thing an entrepreneurial leader must know how to do is recognize an opportunity worth pursuing.</a:t>
            </a:r>
            <a:endParaRPr kumimoji="0" lang="en-US" sz="13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xmlns="" id="{8558132E-6BBB-22A3-FAE1-7B817C778CCB}"/>
              </a:ext>
            </a:extLst>
          </p:cNvPr>
          <p:cNvPicPr>
            <a:picLocks noChangeAspect="1"/>
          </p:cNvPicPr>
          <p:nvPr/>
        </p:nvPicPr>
        <p:blipFill>
          <a:blip r:embed="rId3"/>
          <a:stretch>
            <a:fillRect/>
          </a:stretch>
        </p:blipFill>
        <p:spPr>
          <a:xfrm>
            <a:off x="9503276" y="1270744"/>
            <a:ext cx="2400110" cy="1815356"/>
          </a:xfrm>
          <a:prstGeom prst="rect">
            <a:avLst/>
          </a:prstGeom>
        </p:spPr>
      </p:pic>
    </p:spTree>
    <p:extLst>
      <p:ext uri="{BB962C8B-B14F-4D97-AF65-F5344CB8AC3E}">
        <p14:creationId xmlns:p14="http://schemas.microsoft.com/office/powerpoint/2010/main" val="29387244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xmlns="" id="{2EB492CD-616E-47F8-933B-5E2D952A059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4" name="Arc 23">
            <a:extLst>
              <a:ext uri="{FF2B5EF4-FFF2-40B4-BE49-F238E27FC236}">
                <a16:creationId xmlns:a16="http://schemas.microsoft.com/office/drawing/2014/main" xmlns="" id="{59383CF9-23B5-4335-9B21-1791C4CF1C7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6" name="Freeform: Shape 25">
            <a:extLst>
              <a:ext uri="{FF2B5EF4-FFF2-40B4-BE49-F238E27FC236}">
                <a16:creationId xmlns:a16="http://schemas.microsoft.com/office/drawing/2014/main" xmlns="" id="{0007FE00-9498-4706-B255-6437B0252C0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Google Shape;470;p29" descr="Numbers one two three stock illustration. Illustration of clipart - 44616531">
            <a:extLst>
              <a:ext uri="{FF2B5EF4-FFF2-40B4-BE49-F238E27FC236}">
                <a16:creationId xmlns:a16="http://schemas.microsoft.com/office/drawing/2014/main" xmlns="" id="{E70E24E2-168B-BCC3-A6EC-678006885D7B}"/>
              </a:ext>
            </a:extLst>
          </p:cNvPr>
          <p:cNvPicPr preferRelativeResize="0"/>
          <p:nvPr/>
        </p:nvPicPr>
        <p:blipFill rotWithShape="1">
          <a:blip r:embed="rId2"/>
          <a:srcRect l="2351" t="10612" r="67649" b="7844"/>
          <a:stretch/>
        </p:blipFill>
        <p:spPr>
          <a:xfrm>
            <a:off x="703182" y="844408"/>
            <a:ext cx="4777381" cy="4999439"/>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a:noFill/>
        </p:spPr>
      </p:pic>
      <p:sp>
        <p:nvSpPr>
          <p:cNvPr id="3" name="Content Placeholder 2">
            <a:extLst>
              <a:ext uri="{FF2B5EF4-FFF2-40B4-BE49-F238E27FC236}">
                <a16:creationId xmlns:a16="http://schemas.microsoft.com/office/drawing/2014/main" xmlns="" id="{7DE36CE7-3584-2A6D-1388-988E19072365}"/>
              </a:ext>
            </a:extLst>
          </p:cNvPr>
          <p:cNvSpPr>
            <a:spLocks noGrp="1"/>
          </p:cNvSpPr>
          <p:nvPr>
            <p:ph idx="1"/>
          </p:nvPr>
        </p:nvSpPr>
        <p:spPr>
          <a:xfrm>
            <a:off x="5894962" y="1984443"/>
            <a:ext cx="5458838" cy="4192520"/>
          </a:xfrm>
        </p:spPr>
        <p:txBody>
          <a:bodyPr>
            <a:normAutofit/>
          </a:bodyPr>
          <a:lstStyle/>
          <a:p>
            <a:r>
              <a:rPr kumimoji="0" lang="en-GB" b="1" i="0" u="none" strike="noStrike" kern="0" cap="none" spc="0" normalizeH="0" baseline="0" noProof="0" dirty="0">
                <a:ln>
                  <a:noFill/>
                </a:ln>
                <a:effectLst/>
                <a:uLnTx/>
                <a:uFillTx/>
                <a:latin typeface="Times New Roman"/>
                <a:ea typeface="Times New Roman"/>
                <a:cs typeface="Times New Roman"/>
                <a:sym typeface="Times New Roman"/>
              </a:rPr>
              <a:t>Identify a Commercially</a:t>
            </a:r>
          </a:p>
          <a:p>
            <a:pPr marL="0" indent="0">
              <a:buNone/>
            </a:pPr>
            <a:r>
              <a:rPr kumimoji="0" lang="en-GB" b="1" i="0" u="none" strike="noStrike" kern="0" cap="none" spc="0" normalizeH="0" baseline="0" noProof="0" dirty="0">
                <a:ln>
                  <a:noFill/>
                </a:ln>
                <a:effectLst/>
                <a:uLnTx/>
                <a:uFillTx/>
                <a:latin typeface="Times New Roman"/>
                <a:ea typeface="Times New Roman"/>
                <a:cs typeface="Times New Roman"/>
                <a:sym typeface="Times New Roman"/>
              </a:rPr>
              <a:t> Viable Problem</a:t>
            </a:r>
            <a:endParaRPr lang="en-US" dirty="0"/>
          </a:p>
        </p:txBody>
      </p:sp>
    </p:spTree>
    <p:extLst>
      <p:ext uri="{BB962C8B-B14F-4D97-AF65-F5344CB8AC3E}">
        <p14:creationId xmlns:p14="http://schemas.microsoft.com/office/powerpoint/2010/main" val="13661574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marR="0" lvl="0" indent="-514350" algn="l" defTabSz="914400" rtl="0" eaLnBrk="1" fontAlgn="auto" latinLnBrk="0" hangingPunct="1">
              <a:lnSpc>
                <a:spcPct val="100000"/>
              </a:lnSpc>
              <a:spcBef>
                <a:spcPts val="0"/>
              </a:spcBef>
              <a:spcAft>
                <a:spcPts val="0"/>
              </a:spcAft>
              <a:buClr>
                <a:srgbClr val="000000"/>
              </a:buClr>
              <a:buSzPts val="3200"/>
              <a:buFont typeface="Times New Roman"/>
              <a:buAutoNum type="arabicPeriod"/>
              <a:tabLst/>
              <a:defRPr/>
            </a:pPr>
            <a:r>
              <a:rPr kumimoji="0" lang="en-US" sz="32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Identify a Commercially Viable Problem</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8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problem you identify must be ready to </a:t>
            </a:r>
            <a:r>
              <a:rPr kumimoji="0" lang="en-US" sz="32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be solved</a:t>
            </a:r>
            <a:r>
              <a:rPr kumimoji="0" lang="en-US" sz="3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and the </a:t>
            </a:r>
            <a:r>
              <a:rPr kumimoji="0" lang="en-US" sz="32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solution</a:t>
            </a:r>
            <a:r>
              <a:rPr kumimoji="0" lang="en-US" sz="3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to the </a:t>
            </a:r>
            <a:r>
              <a:rPr kumimoji="0" lang="en-US" sz="32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problem</a:t>
            </a:r>
            <a:r>
              <a:rPr kumimoji="0" lang="en-US" sz="3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must be </a:t>
            </a:r>
            <a:r>
              <a:rPr kumimoji="0" lang="en-US" sz="3200" b="0" i="1"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commercially viable.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3200" b="0" i="1"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In other words, there must </a:t>
            </a:r>
            <a:r>
              <a:rPr kumimoji="0" lang="en-US" sz="32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be a large enough demand</a:t>
            </a:r>
            <a:r>
              <a:rPr kumimoji="0" lang="en-US" sz="3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for a solution if the product or service is to be commercially viable.</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3200" b="0" i="1"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xmlns="" id="{6BA40CF8-EAC0-985A-9DD7-50B60B73FD56}"/>
              </a:ext>
            </a:extLst>
          </p:cNvPr>
          <p:cNvPicPr>
            <a:picLocks noChangeAspect="1"/>
          </p:cNvPicPr>
          <p:nvPr/>
        </p:nvPicPr>
        <p:blipFill>
          <a:blip r:embed="rId3"/>
          <a:stretch>
            <a:fillRect/>
          </a:stretch>
        </p:blipFill>
        <p:spPr>
          <a:xfrm>
            <a:off x="9912355" y="3893642"/>
            <a:ext cx="2558376" cy="2011512"/>
          </a:xfrm>
          <a:prstGeom prst="rect">
            <a:avLst/>
          </a:prstGeom>
        </p:spPr>
      </p:pic>
    </p:spTree>
    <p:extLst>
      <p:ext uri="{BB962C8B-B14F-4D97-AF65-F5344CB8AC3E}">
        <p14:creationId xmlns:p14="http://schemas.microsoft.com/office/powerpoint/2010/main" val="37626273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xmlns="" id="{2EB492CD-616E-47F8-933B-5E2D952A059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4" name="Arc 23">
            <a:extLst>
              <a:ext uri="{FF2B5EF4-FFF2-40B4-BE49-F238E27FC236}">
                <a16:creationId xmlns:a16="http://schemas.microsoft.com/office/drawing/2014/main" xmlns="" id="{59383CF9-23B5-4335-9B21-1791C4CF1C7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sym typeface="Arial"/>
            </a:endParaRPr>
          </a:p>
        </p:txBody>
      </p:sp>
      <p:sp>
        <p:nvSpPr>
          <p:cNvPr id="26" name="Freeform: Shape 25">
            <a:extLst>
              <a:ext uri="{FF2B5EF4-FFF2-40B4-BE49-F238E27FC236}">
                <a16:creationId xmlns:a16="http://schemas.microsoft.com/office/drawing/2014/main" xmlns="" id="{0007FE00-9498-4706-B255-6437B0252C0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3" name="Content Placeholder 2">
            <a:extLst>
              <a:ext uri="{FF2B5EF4-FFF2-40B4-BE49-F238E27FC236}">
                <a16:creationId xmlns:a16="http://schemas.microsoft.com/office/drawing/2014/main" xmlns="" id="{7DE36CE7-3584-2A6D-1388-988E19072365}"/>
              </a:ext>
            </a:extLst>
          </p:cNvPr>
          <p:cNvSpPr>
            <a:spLocks noGrp="1"/>
          </p:cNvSpPr>
          <p:nvPr>
            <p:ph idx="1"/>
          </p:nvPr>
        </p:nvSpPr>
        <p:spPr>
          <a:xfrm>
            <a:off x="5894962" y="1984443"/>
            <a:ext cx="5458838" cy="4192520"/>
          </a:xfrm>
        </p:spPr>
        <p:txBody>
          <a:bodyPr>
            <a:normAutofit/>
          </a:bodyPr>
          <a:lstStyle/>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32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Create a Product or Service That Has a Strong Competitive and Comparative Advantage</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endParaRPr lang="en-US" dirty="0"/>
          </a:p>
        </p:txBody>
      </p:sp>
      <p:pic>
        <p:nvPicPr>
          <p:cNvPr id="2" name="Google Shape;493;p31" descr="Numbers one two three stock illustration. Illustration of clipart - 44616531">
            <a:extLst>
              <a:ext uri="{FF2B5EF4-FFF2-40B4-BE49-F238E27FC236}">
                <a16:creationId xmlns:a16="http://schemas.microsoft.com/office/drawing/2014/main" xmlns="" id="{20A57FA1-6550-F4EF-8E0A-7880648B2DB9}"/>
              </a:ext>
            </a:extLst>
          </p:cNvPr>
          <p:cNvPicPr preferRelativeResize="0"/>
          <p:nvPr/>
        </p:nvPicPr>
        <p:blipFill rotWithShape="1">
          <a:blip r:embed="rId2">
            <a:alphaModFix/>
          </a:blip>
          <a:srcRect l="35248" t="9286" r="36180" b="7688"/>
          <a:stretch/>
        </p:blipFill>
        <p:spPr>
          <a:xfrm>
            <a:off x="1330075" y="2118821"/>
            <a:ext cx="3085514" cy="3229216"/>
          </a:xfrm>
          <a:prstGeom prst="rect">
            <a:avLst/>
          </a:prstGeom>
          <a:noFill/>
          <a:ln>
            <a:noFill/>
          </a:ln>
        </p:spPr>
      </p:pic>
    </p:spTree>
    <p:extLst>
      <p:ext uri="{BB962C8B-B14F-4D97-AF65-F5344CB8AC3E}">
        <p14:creationId xmlns:p14="http://schemas.microsoft.com/office/powerpoint/2010/main" val="33575883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2</a:t>
            </a:r>
            <a:r>
              <a:rPr kumimoji="0" lang="en-US" sz="28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Create a Product or Service That Has a Strong Competitive and Comparative Advantage</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Your product or service must be </a:t>
            </a:r>
            <a:r>
              <a:rPr kumimoji="0" lang="en-US" sz="24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unique</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in that it must</a:t>
            </a:r>
            <a:r>
              <a:rPr kumimoji="0" lang="en-US" sz="24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 be positioned as better in some way </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than </a:t>
            </a:r>
            <a:r>
              <a:rPr kumimoji="0" lang="en-US" sz="24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existing products and services</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Securing effective distribution channels, as well as creating awareness for your product or service, is also essential to achieving a competitive and comparative advantage.</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Google Shape;505;p32" descr="300+ Unique Words You Can Use To Impress People | Thought Catalog">
            <a:extLst>
              <a:ext uri="{FF2B5EF4-FFF2-40B4-BE49-F238E27FC236}">
                <a16:creationId xmlns:a16="http://schemas.microsoft.com/office/drawing/2014/main" xmlns="" id="{586611DA-6606-7910-A613-BAFB800C6A13}"/>
              </a:ext>
            </a:extLst>
          </p:cNvPr>
          <p:cNvPicPr preferRelativeResize="0"/>
          <p:nvPr/>
        </p:nvPicPr>
        <p:blipFill rotWithShape="1">
          <a:blip r:embed="rId4">
            <a:alphaModFix/>
          </a:blip>
          <a:srcRect/>
          <a:stretch/>
        </p:blipFill>
        <p:spPr>
          <a:xfrm>
            <a:off x="9723161" y="2965784"/>
            <a:ext cx="2416702" cy="2815390"/>
          </a:xfrm>
          <a:prstGeom prst="rect">
            <a:avLst/>
          </a:prstGeom>
          <a:noFill/>
          <a:ln>
            <a:noFill/>
          </a:ln>
        </p:spPr>
      </p:pic>
    </p:spTree>
    <p:extLst>
      <p:ext uri="{BB962C8B-B14F-4D97-AF65-F5344CB8AC3E}">
        <p14:creationId xmlns:p14="http://schemas.microsoft.com/office/powerpoint/2010/main" val="404259257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xmlns="" id="{2EB492CD-616E-47F8-933B-5E2D952A059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4" name="Arc 23">
            <a:extLst>
              <a:ext uri="{FF2B5EF4-FFF2-40B4-BE49-F238E27FC236}">
                <a16:creationId xmlns:a16="http://schemas.microsoft.com/office/drawing/2014/main" xmlns="" id="{59383CF9-23B5-4335-9B21-1791C4CF1C7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sym typeface="Arial"/>
            </a:endParaRPr>
          </a:p>
        </p:txBody>
      </p:sp>
      <p:sp>
        <p:nvSpPr>
          <p:cNvPr id="26" name="Freeform: Shape 25">
            <a:extLst>
              <a:ext uri="{FF2B5EF4-FFF2-40B4-BE49-F238E27FC236}">
                <a16:creationId xmlns:a16="http://schemas.microsoft.com/office/drawing/2014/main" xmlns="" id="{0007FE00-9498-4706-B255-6437B0252C0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3" name="Content Placeholder 2">
            <a:extLst>
              <a:ext uri="{FF2B5EF4-FFF2-40B4-BE49-F238E27FC236}">
                <a16:creationId xmlns:a16="http://schemas.microsoft.com/office/drawing/2014/main" xmlns="" id="{7DE36CE7-3584-2A6D-1388-988E19072365}"/>
              </a:ext>
            </a:extLst>
          </p:cNvPr>
          <p:cNvSpPr>
            <a:spLocks noGrp="1"/>
          </p:cNvSpPr>
          <p:nvPr>
            <p:ph idx="1"/>
          </p:nvPr>
        </p:nvSpPr>
        <p:spPr>
          <a:xfrm>
            <a:off x="5894962" y="1984443"/>
            <a:ext cx="5458838" cy="4192520"/>
          </a:xfrm>
        </p:spPr>
        <p:txBody>
          <a:bodyPr>
            <a:normAutofit/>
          </a:bodyPr>
          <a:lstStyle/>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32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Ensure That Your Product or Service Is Sustainable through Patents, Trademarks, First-Mover Advantage, and Continuous Improvement</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endParaRPr lang="en-US" dirty="0"/>
          </a:p>
        </p:txBody>
      </p:sp>
      <p:pic>
        <p:nvPicPr>
          <p:cNvPr id="4" name="Google Shape;516;p33" descr="Numbers one two three stock illustration. Illustration of clipart - 44616531">
            <a:extLst>
              <a:ext uri="{FF2B5EF4-FFF2-40B4-BE49-F238E27FC236}">
                <a16:creationId xmlns:a16="http://schemas.microsoft.com/office/drawing/2014/main" xmlns="" id="{2A670AB9-E919-C1A2-DC6E-0400A1E174DD}"/>
              </a:ext>
            </a:extLst>
          </p:cNvPr>
          <p:cNvPicPr preferRelativeResize="0"/>
          <p:nvPr/>
        </p:nvPicPr>
        <p:blipFill rotWithShape="1">
          <a:blip r:embed="rId2">
            <a:alphaModFix/>
          </a:blip>
          <a:srcRect l="67724" t="8864" r="1717" b="11630"/>
          <a:stretch/>
        </p:blipFill>
        <p:spPr>
          <a:xfrm>
            <a:off x="690973" y="1950735"/>
            <a:ext cx="2956528" cy="2956529"/>
          </a:xfrm>
          <a:prstGeom prst="rect">
            <a:avLst/>
          </a:prstGeom>
          <a:noFill/>
          <a:ln>
            <a:noFill/>
          </a:ln>
        </p:spPr>
      </p:pic>
    </p:spTree>
    <p:extLst>
      <p:ext uri="{BB962C8B-B14F-4D97-AF65-F5344CB8AC3E}">
        <p14:creationId xmlns:p14="http://schemas.microsoft.com/office/powerpoint/2010/main" val="23163473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3</a:t>
            </a:r>
            <a:r>
              <a:rPr kumimoji="0" lang="en-US" sz="24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Ensure That Your Product or Service Is Sustainable through Patents, Trademarks, First-Mover Advantage, and Continuous Improvement</a:t>
            </a: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Successfully launching your product or service is a great first step, </a:t>
            </a:r>
            <a:r>
              <a:rPr kumimoji="0" lang="en-US" sz="24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but long-term success </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is dependent on </a:t>
            </a:r>
            <a:r>
              <a:rPr kumimoji="0" lang="en-US" sz="24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protecting your intellectual capital </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with </a:t>
            </a:r>
            <a:r>
              <a:rPr kumimoji="0" lang="en-US" sz="24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patents or trademarks</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or both. Staying ahead of your competitors also means continuously improving your product or service.</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Google Shape;528;p34" descr="Managing for Long-Term Success and Profitability – Chris Banescu">
            <a:extLst>
              <a:ext uri="{FF2B5EF4-FFF2-40B4-BE49-F238E27FC236}">
                <a16:creationId xmlns:a16="http://schemas.microsoft.com/office/drawing/2014/main" xmlns="" id="{6B179B50-F44D-6F79-5110-1FBEF1A9B34E}"/>
              </a:ext>
            </a:extLst>
          </p:cNvPr>
          <p:cNvPicPr preferRelativeResize="0"/>
          <p:nvPr/>
        </p:nvPicPr>
        <p:blipFill rotWithShape="1">
          <a:blip r:embed="rId4">
            <a:alphaModFix/>
          </a:blip>
          <a:srcRect/>
          <a:stretch/>
        </p:blipFill>
        <p:spPr>
          <a:xfrm>
            <a:off x="10100509" y="3735430"/>
            <a:ext cx="2161713" cy="2169724"/>
          </a:xfrm>
          <a:prstGeom prst="rect">
            <a:avLst/>
          </a:prstGeom>
          <a:noFill/>
          <a:ln>
            <a:noFill/>
          </a:ln>
        </p:spPr>
      </p:pic>
    </p:spTree>
    <p:extLst>
      <p:ext uri="{BB962C8B-B14F-4D97-AF65-F5344CB8AC3E}">
        <p14:creationId xmlns:p14="http://schemas.microsoft.com/office/powerpoint/2010/main" val="51242564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7DE36CE7-3584-2A6D-1388-988E19072365}"/>
              </a:ext>
            </a:extLst>
          </p:cNvPr>
          <p:cNvSpPr>
            <a:spLocks noGrp="1"/>
          </p:cNvSpPr>
          <p:nvPr>
            <p:ph idx="1"/>
          </p:nvPr>
        </p:nvSpPr>
        <p:spPr>
          <a:xfrm>
            <a:off x="5894962" y="1984443"/>
            <a:ext cx="5458838" cy="4192520"/>
          </a:xfrm>
        </p:spPr>
        <p:txBody>
          <a:bodyPr>
            <a:norm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6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Secure Your Product or Service’s Profitability</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endParaRPr lang="en-US" dirty="0"/>
          </a:p>
        </p:txBody>
      </p:sp>
      <p:pic>
        <p:nvPicPr>
          <p:cNvPr id="5" name="Google Shape;539;p35" descr="BBC Radio 4 | London">
            <a:extLst>
              <a:ext uri="{FF2B5EF4-FFF2-40B4-BE49-F238E27FC236}">
                <a16:creationId xmlns:a16="http://schemas.microsoft.com/office/drawing/2014/main" xmlns="" id="{6157FE0C-FF29-D955-425D-1AA7B3F9D9BB}"/>
              </a:ext>
            </a:extLst>
          </p:cNvPr>
          <p:cNvPicPr preferRelativeResize="0"/>
          <p:nvPr/>
        </p:nvPicPr>
        <p:blipFill rotWithShape="1">
          <a:blip r:embed="rId3">
            <a:alphaModFix/>
          </a:blip>
          <a:srcRect/>
          <a:stretch/>
        </p:blipFill>
        <p:spPr>
          <a:xfrm>
            <a:off x="1657706" y="2003494"/>
            <a:ext cx="2143125" cy="2143125"/>
          </a:xfrm>
          <a:prstGeom prst="rect">
            <a:avLst/>
          </a:prstGeom>
          <a:noFill/>
          <a:ln>
            <a:noFill/>
          </a:ln>
        </p:spPr>
      </p:pic>
    </p:spTree>
    <p:extLst>
      <p:ext uri="{BB962C8B-B14F-4D97-AF65-F5344CB8AC3E}">
        <p14:creationId xmlns:p14="http://schemas.microsoft.com/office/powerpoint/2010/main" val="3168069928"/>
      </p:ext>
    </p:extLst>
  </p:cSld>
  <p:clrMapOvr>
    <a:overrideClrMapping bg1="lt1" tx1="dk1" bg2="lt2" tx2="dk2" accent1="accent1" accent2="accent2" accent3="accent3" accent4="accent4" accent5="accent5" accent6="accent6" hlink="hlink" folHlink="folHlink"/>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4</a:t>
            </a:r>
            <a:r>
              <a:rPr kumimoji="0" lang="en-US" sz="28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Secure Your Product or Service’s Profitability</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Due to </a:t>
            </a:r>
            <a:r>
              <a:rPr kumimoji="0" lang="en-US" sz="28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initial start-up costs</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very few products or services are profitable when they’re first introduced. Yet survival and success are dependent </a:t>
            </a:r>
            <a:r>
              <a:rPr kumimoji="0" lang="en-US" sz="2800" b="0" i="0" u="sng"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on taking in more than you pay out.</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t>
            </a:r>
            <a:r>
              <a:rPr kumimoji="0" lang="en-US" sz="28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Profits</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are for a company what a salary is to an employee.</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6" name="Google Shape;551;p36" descr="12 killer ways to reduce your IT costs | CIO">
            <a:extLst>
              <a:ext uri="{FF2B5EF4-FFF2-40B4-BE49-F238E27FC236}">
                <a16:creationId xmlns:a16="http://schemas.microsoft.com/office/drawing/2014/main" xmlns="" id="{2E418BE7-3419-4051-4B86-3FF8A80D88AE}"/>
              </a:ext>
            </a:extLst>
          </p:cNvPr>
          <p:cNvPicPr preferRelativeResize="0"/>
          <p:nvPr/>
        </p:nvPicPr>
        <p:blipFill rotWithShape="1">
          <a:blip r:embed="rId4">
            <a:alphaModFix/>
          </a:blip>
          <a:srcRect/>
          <a:stretch/>
        </p:blipFill>
        <p:spPr>
          <a:xfrm>
            <a:off x="9703468" y="952845"/>
            <a:ext cx="2604966" cy="2617358"/>
          </a:xfrm>
          <a:prstGeom prst="ellipse">
            <a:avLst/>
          </a:prstGeom>
          <a:noFill/>
          <a:ln>
            <a:noFill/>
          </a:ln>
        </p:spPr>
      </p:pic>
    </p:spTree>
    <p:extLst>
      <p:ext uri="{BB962C8B-B14F-4D97-AF65-F5344CB8AC3E}">
        <p14:creationId xmlns:p14="http://schemas.microsoft.com/office/powerpoint/2010/main" val="156944044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7DE36CE7-3584-2A6D-1388-988E19072365}"/>
              </a:ext>
            </a:extLst>
          </p:cNvPr>
          <p:cNvSpPr>
            <a:spLocks noGrp="1"/>
          </p:cNvSpPr>
          <p:nvPr>
            <p:ph idx="1"/>
          </p:nvPr>
        </p:nvSpPr>
        <p:spPr>
          <a:xfrm>
            <a:off x="5894962" y="1984443"/>
            <a:ext cx="5458838" cy="4192520"/>
          </a:xfrm>
        </p:spPr>
        <p:txBody>
          <a:bodyPr>
            <a:normAutofit/>
          </a:bodyPr>
          <a:lstStyle/>
          <a:p>
            <a:pPr marL="0" indent="0">
              <a:buNone/>
            </a:pPr>
            <a:r>
              <a:rPr kumimoji="0" lang="en-GB" sz="44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Build an Effective Team</a:t>
            </a:r>
            <a:endParaRPr lang="en-US" dirty="0"/>
          </a:p>
        </p:txBody>
      </p:sp>
      <p:pic>
        <p:nvPicPr>
          <p:cNvPr id="2" name="Google Shape;562;p37">
            <a:extLst>
              <a:ext uri="{FF2B5EF4-FFF2-40B4-BE49-F238E27FC236}">
                <a16:creationId xmlns:a16="http://schemas.microsoft.com/office/drawing/2014/main" xmlns="" id="{0C60F630-0F05-28FD-7F79-1FF4303981F7}"/>
              </a:ext>
            </a:extLst>
          </p:cNvPr>
          <p:cNvPicPr preferRelativeResize="0"/>
          <p:nvPr/>
        </p:nvPicPr>
        <p:blipFill rotWithShape="1">
          <a:blip r:embed="rId3">
            <a:alphaModFix/>
          </a:blip>
          <a:srcRect/>
          <a:stretch/>
        </p:blipFill>
        <p:spPr>
          <a:xfrm>
            <a:off x="2016907" y="2199923"/>
            <a:ext cx="2143125" cy="2143125"/>
          </a:xfrm>
          <a:prstGeom prst="rect">
            <a:avLst/>
          </a:prstGeom>
          <a:noFill/>
          <a:ln>
            <a:noFill/>
          </a:ln>
        </p:spPr>
      </p:pic>
    </p:spTree>
    <p:extLst>
      <p:ext uri="{BB962C8B-B14F-4D97-AF65-F5344CB8AC3E}">
        <p14:creationId xmlns:p14="http://schemas.microsoft.com/office/powerpoint/2010/main" val="1452367904"/>
      </p:ext>
    </p:extLst>
  </p:cSld>
  <p:clrMapOvr>
    <a:overrideClrMapping bg1="lt1" tx1="dk1" bg2="lt2" tx2="dk2" accent1="accent1" accent2="accent2" accent3="accent3" accent4="accent4" accent5="accent5" accent6="accent6" hlink="hlink" folHlink="folHlink"/>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2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5</a:t>
            </a:r>
            <a:r>
              <a:rPr kumimoji="0" lang="en-US" sz="32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Build an Effective Team</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While all new products or services begin with a sole individual’s idea, they seldom get off the ground without a team. That team should include </a:t>
            </a:r>
            <a:r>
              <a:rPr kumimoji="0" lang="en-US" sz="2800" b="1" i="1"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both the entrepreneurial leader </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and </a:t>
            </a:r>
            <a:r>
              <a:rPr kumimoji="0" lang="en-US" sz="2800" b="1" i="1"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team members </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with complementary skills.</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Google Shape;574;p38" descr="Being an Effective Team Coach | Cru">
            <a:extLst>
              <a:ext uri="{FF2B5EF4-FFF2-40B4-BE49-F238E27FC236}">
                <a16:creationId xmlns:a16="http://schemas.microsoft.com/office/drawing/2014/main" xmlns="" id="{8797C3F8-2755-F4AE-1F88-F6E868AD2799}"/>
              </a:ext>
            </a:extLst>
          </p:cNvPr>
          <p:cNvPicPr preferRelativeResize="0"/>
          <p:nvPr/>
        </p:nvPicPr>
        <p:blipFill rotWithShape="1">
          <a:blip r:embed="rId4">
            <a:alphaModFix/>
          </a:blip>
          <a:srcRect/>
          <a:stretch/>
        </p:blipFill>
        <p:spPr>
          <a:xfrm>
            <a:off x="9908314" y="1155869"/>
            <a:ext cx="2235865" cy="2856226"/>
          </a:xfrm>
          <a:prstGeom prst="rect">
            <a:avLst/>
          </a:prstGeom>
          <a:noFill/>
          <a:ln>
            <a:noFill/>
          </a:ln>
        </p:spPr>
      </p:pic>
    </p:spTree>
    <p:extLst>
      <p:ext uri="{BB962C8B-B14F-4D97-AF65-F5344CB8AC3E}">
        <p14:creationId xmlns:p14="http://schemas.microsoft.com/office/powerpoint/2010/main" val="325585611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133854" y="1397680"/>
            <a:ext cx="4913451" cy="479858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6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Conclusion</a:t>
            </a:r>
          </a:p>
          <a:p>
            <a:pPr marL="0" marR="0" lvl="0" indent="0" algn="just" defTabSz="914400" rtl="0" eaLnBrk="1" fontAlgn="auto" latinLnBrk="0" hangingPunct="1">
              <a:lnSpc>
                <a:spcPct val="100000"/>
              </a:lnSpc>
              <a:spcBef>
                <a:spcPts val="2000"/>
              </a:spcBef>
              <a:spcAft>
                <a:spcPts val="0"/>
              </a:spcAft>
              <a:buClr>
                <a:srgbClr val="000000"/>
              </a:buClr>
              <a:buSzTx/>
              <a:buFont typeface="Arial"/>
              <a:buNone/>
              <a:tabLst/>
              <a:defRPr/>
            </a:pPr>
            <a:r>
              <a:rPr kumimoji="0" lang="en-US"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Overview of the Entrepreneurship terms</a:t>
            </a:r>
            <a:endParaRPr kumimoji="0" lang="en-US" sz="12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Who is the Entrepreneur?</a:t>
            </a:r>
            <a:endParaRPr kumimoji="0" lang="en-US" sz="11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Definition of a Leader</a:t>
            </a:r>
            <a:endParaRPr kumimoji="0" lang="en-US" sz="11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3P's</a:t>
            </a:r>
            <a:endParaRPr kumimoji="0" lang="en-US" sz="11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What is the Leadership</a:t>
            </a:r>
            <a:endParaRPr kumimoji="0" lang="en-US" sz="11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Entrepreneurship</a:t>
            </a:r>
            <a:endParaRPr kumimoji="0" lang="en-US" sz="11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Entrepreneurial leaders </a:t>
            </a:r>
            <a:endParaRPr kumimoji="0" lang="en-US" sz="11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five forms of entrepreneurial leadership</a:t>
            </a:r>
            <a:endParaRPr kumimoji="0" lang="en-US" sz="11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five steps of the “Opportunity Model”</a:t>
            </a:r>
            <a:endParaRPr kumimoji="0" lang="en-US" sz="1100" b="0" i="0" u="none" strike="noStrike" kern="0" cap="none" spc="0" normalizeH="0" baseline="0" noProof="0" dirty="0">
              <a:ln>
                <a:noFill/>
              </a:ln>
              <a:solidFill>
                <a:srgbClr val="000000"/>
              </a:solidFill>
              <a:effectLst/>
              <a:uLnTx/>
              <a:uFillTx/>
              <a:latin typeface="Arial"/>
              <a:cs typeface="Arial"/>
              <a:sym typeface="Arial"/>
            </a:endParaRPr>
          </a:p>
        </p:txBody>
      </p:sp>
      <p:pic>
        <p:nvPicPr>
          <p:cNvPr id="5" name="Picture Placeholder 4">
            <a:extLst>
              <a:ext uri="{FF2B5EF4-FFF2-40B4-BE49-F238E27FC236}">
                <a16:creationId xmlns:a16="http://schemas.microsoft.com/office/drawing/2014/main" xmlns=""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xmlns="" id="{954B34D3-F436-A1EE-53D3-534D66D793CE}"/>
              </a:ext>
            </a:extLst>
          </p:cNvPr>
          <p:cNvSpPr txBox="1"/>
          <p:nvPr/>
        </p:nvSpPr>
        <p:spPr>
          <a:xfrm>
            <a:off x="6944248" y="3996751"/>
            <a:ext cx="411389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Conclusion </a:t>
            </a:r>
          </a:p>
        </p:txBody>
      </p:sp>
      <p:sp>
        <p:nvSpPr>
          <p:cNvPr id="18" name="Rectangle 17">
            <a:extLst>
              <a:ext uri="{FF2B5EF4-FFF2-40B4-BE49-F238E27FC236}">
                <a16:creationId xmlns:a16="http://schemas.microsoft.com/office/drawing/2014/main" xmlns=""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xmlns="" id="{286030D9-F3A9-5CAC-74B0-1F810F0D8C45}"/>
              </a:ext>
            </a:extLst>
          </p:cNvPr>
          <p:cNvSpPr txBox="1"/>
          <p:nvPr/>
        </p:nvSpPr>
        <p:spPr>
          <a:xfrm>
            <a:off x="5692422" y="349956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5853239" y="376989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xmlns=""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xmlns="" id="{A34E7560-2826-295A-607D-FDF83C320490}"/>
              </a:ext>
            </a:extLst>
          </p:cNvPr>
          <p:cNvSpPr txBox="1"/>
          <p:nvPr/>
        </p:nvSpPr>
        <p:spPr>
          <a:xfrm>
            <a:off x="9283700" y="279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8" name="Graphic 21">
            <a:extLst>
              <a:ext uri="{FF2B5EF4-FFF2-40B4-BE49-F238E27FC236}">
                <a16:creationId xmlns:a16="http://schemas.microsoft.com/office/drawing/2014/main" xmlns="" id="{F5021F36-CB82-9C6B-0D35-27D2BBDD8DD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90156205"/>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r>
              <a:rPr kumimoji="0" lang="en-US" sz="1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Entrepreneurial Leadership: A practical Guide to Generating New Business by Angelo </a:t>
            </a:r>
            <a:r>
              <a:rPr kumimoji="0" lang="en-US" sz="1400" b="0" i="0" u="none" strike="noStrike" kern="0" cap="none" spc="0" normalizeH="0" baseline="0" noProof="0" dirty="0" err="1">
                <a:ln>
                  <a:noFill/>
                </a:ln>
                <a:solidFill>
                  <a:srgbClr val="000000"/>
                </a:solidFill>
                <a:effectLst/>
                <a:uLnTx/>
                <a:uFillTx/>
                <a:latin typeface="Times New Roman"/>
                <a:ea typeface="Times New Roman"/>
                <a:cs typeface="Times New Roman"/>
                <a:sym typeface="Times New Roman"/>
              </a:rPr>
              <a:t>Mastrangelo</a:t>
            </a:r>
            <a:r>
              <a:rPr kumimoji="0" lang="en-US" sz="1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1st Edition. </a:t>
            </a:r>
          </a:p>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r>
              <a:rPr kumimoji="0" lang="en-US" sz="1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Definition of a Leader: https://www.vtaide.com/gleanings/leader.html</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200000"/>
              </a:lnSpc>
              <a:spcBef>
                <a:spcPts val="0"/>
              </a:spcBef>
              <a:spcAft>
                <a:spcPts val="0"/>
              </a:spcAft>
              <a:buClr>
                <a:srgbClr val="000000"/>
              </a:buClr>
              <a:buSzPts val="1400"/>
              <a:buFont typeface="Times New Roman"/>
              <a:buChar char="-"/>
              <a:tabLst/>
              <a:defRPr/>
            </a:pPr>
            <a:r>
              <a:rPr kumimoji="0" lang="en-US" sz="1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Understanding Leadership, Harvard Business </a:t>
            </a:r>
            <a:r>
              <a:rPr kumimoji="0" lang="en-US" sz="1400" b="0" i="0" u="none" strike="noStrike" kern="0" cap="none" spc="0" normalizeH="0" baseline="0" noProof="0" dirty="0" err="1">
                <a:ln>
                  <a:noFill/>
                </a:ln>
                <a:solidFill>
                  <a:srgbClr val="000000"/>
                </a:solidFill>
                <a:effectLst/>
                <a:uLnTx/>
                <a:uFillTx/>
                <a:latin typeface="Times New Roman"/>
                <a:ea typeface="Times New Roman"/>
                <a:cs typeface="Times New Roman"/>
                <a:sym typeface="Times New Roman"/>
              </a:rPr>
              <a:t>Overview:https</a:t>
            </a:r>
            <a:r>
              <a:rPr kumimoji="0" lang="en-US" sz="1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://hbr.org/2004/01/understanding-leadership</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xmlns=""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xmlns="" id="{954B34D3-F436-A1EE-53D3-534D66D793CE}"/>
              </a:ext>
            </a:extLst>
          </p:cNvPr>
          <p:cNvSpPr txBox="1"/>
          <p:nvPr/>
        </p:nvSpPr>
        <p:spPr>
          <a:xfrm>
            <a:off x="6944248" y="3996751"/>
            <a:ext cx="411389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Text book &amp; References </a:t>
            </a:r>
          </a:p>
        </p:txBody>
      </p:sp>
      <p:sp>
        <p:nvSpPr>
          <p:cNvPr id="18" name="Rectangle 17">
            <a:extLst>
              <a:ext uri="{FF2B5EF4-FFF2-40B4-BE49-F238E27FC236}">
                <a16:creationId xmlns:a16="http://schemas.microsoft.com/office/drawing/2014/main" xmlns=""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xmlns="" id="{286030D9-F3A9-5CAC-74B0-1F810F0D8C45}"/>
              </a:ext>
            </a:extLst>
          </p:cNvPr>
          <p:cNvSpPr txBox="1"/>
          <p:nvPr/>
        </p:nvSpPr>
        <p:spPr>
          <a:xfrm>
            <a:off x="5692422" y="349956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5853239" y="376989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xmlns=""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xmlns="" id="{A34E7560-2826-295A-607D-FDF83C320490}"/>
              </a:ext>
            </a:extLst>
          </p:cNvPr>
          <p:cNvSpPr txBox="1"/>
          <p:nvPr/>
        </p:nvSpPr>
        <p:spPr>
          <a:xfrm>
            <a:off x="9283700" y="279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8" name="Graphic 21">
            <a:extLst>
              <a:ext uri="{FF2B5EF4-FFF2-40B4-BE49-F238E27FC236}">
                <a16:creationId xmlns:a16="http://schemas.microsoft.com/office/drawing/2014/main" xmlns="" id="{F5021F36-CB82-9C6B-0D35-27D2BBDD8DD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73330084"/>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otalTime>44</TotalTime>
  <Words>1992</Words>
  <Application>Microsoft Office PowerPoint</Application>
  <PresentationFormat>Custom</PresentationFormat>
  <Paragraphs>184</Paragraphs>
  <Slides>43</Slides>
  <Notes>7</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43</vt:i4>
      </vt:variant>
    </vt:vector>
  </HeadingPairs>
  <TitlesOfParts>
    <vt:vector size="55" baseType="lpstr">
      <vt:lpstr>Arial</vt:lpstr>
      <vt:lpstr>Roboto Light</vt:lpstr>
      <vt:lpstr>Calibri</vt:lpstr>
      <vt:lpstr>Georgia</vt:lpstr>
      <vt:lpstr>Overlock</vt:lpstr>
      <vt:lpstr>Times New Roman</vt:lpstr>
      <vt:lpstr>Tajawal Medium</vt:lpstr>
      <vt:lpstr>Avenir</vt:lpstr>
      <vt:lpstr>Calibri Light</vt:lpstr>
      <vt:lpstr>Noto Sans Symbols</vt:lpstr>
      <vt:lpstr>Custom Design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is the Leadership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Nahed Ahmed</dc:creator>
  <cp:lastModifiedBy>user</cp:lastModifiedBy>
  <cp:revision>6</cp:revision>
  <dcterms:created xsi:type="dcterms:W3CDTF">2023-01-06T19:28:27Z</dcterms:created>
  <dcterms:modified xsi:type="dcterms:W3CDTF">2024-09-30T15:07:10Z</dcterms:modified>
</cp:coreProperties>
</file>