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7"/>
  </p:notesMasterIdLst>
  <p:sldIdLst>
    <p:sldId id="260" r:id="rId2"/>
    <p:sldId id="282" r:id="rId3"/>
    <p:sldId id="318" r:id="rId4"/>
    <p:sldId id="326" r:id="rId5"/>
    <p:sldId id="327" r:id="rId6"/>
    <p:sldId id="325" r:id="rId7"/>
    <p:sldId id="329" r:id="rId8"/>
    <p:sldId id="328" r:id="rId9"/>
    <p:sldId id="332" r:id="rId10"/>
    <p:sldId id="333" r:id="rId11"/>
    <p:sldId id="334" r:id="rId12"/>
    <p:sldId id="335" r:id="rId13"/>
    <p:sldId id="331" r:id="rId14"/>
    <p:sldId id="339" r:id="rId15"/>
    <p:sldId id="338" r:id="rId16"/>
    <p:sldId id="337" r:id="rId17"/>
    <p:sldId id="336" r:id="rId18"/>
    <p:sldId id="330" r:id="rId19"/>
    <p:sldId id="340" r:id="rId20"/>
    <p:sldId id="341" r:id="rId21"/>
    <p:sldId id="342" r:id="rId22"/>
    <p:sldId id="343" r:id="rId23"/>
    <p:sldId id="324" r:id="rId24"/>
    <p:sldId id="347" r:id="rId25"/>
    <p:sldId id="346" r:id="rId26"/>
    <p:sldId id="345" r:id="rId27"/>
    <p:sldId id="344" r:id="rId28"/>
    <p:sldId id="323" r:id="rId29"/>
    <p:sldId id="348" r:id="rId30"/>
    <p:sldId id="322" r:id="rId31"/>
    <p:sldId id="349" r:id="rId32"/>
    <p:sldId id="350" r:id="rId33"/>
    <p:sldId id="321" r:id="rId34"/>
    <p:sldId id="351" r:id="rId35"/>
    <p:sldId id="31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a:t>
            </a:r>
            <a:r>
              <a:rPr lang="en-US" sz="2800" b="1" dirty="0" smtClean="0">
                <a:solidFill>
                  <a:srgbClr val="00B0F0"/>
                </a:solidFill>
                <a:latin typeface="Times New Roman" panose="02020603050405020304" pitchFamily="18" charset="0"/>
                <a:cs typeface="Times New Roman" panose="02020603050405020304" pitchFamily="18" charset="0"/>
              </a:rPr>
              <a:t>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9</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lang="en-US" noProof="0" dirty="0">
                <a:solidFill>
                  <a:prstClr val="white"/>
                </a:solidFill>
                <a:latin typeface="Times New Roman"/>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Topics to Cover in Week </a:t>
            </a:r>
            <a:r>
              <a:rPr lang="en-US" dirty="0"/>
              <a:t>9</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
        <p:nvSpPr>
          <p:cNvPr id="9" name="TextBox 8">
            <a:extLst>
              <a:ext uri="{FF2B5EF4-FFF2-40B4-BE49-F238E27FC236}">
                <a16:creationId xmlns:a16="http://schemas.microsoft.com/office/drawing/2014/main" id="{3120D5D0-FD2B-4E97-A202-F1B364E3E27A}"/>
              </a:ext>
            </a:extLst>
          </p:cNvPr>
          <p:cNvSpPr txBox="1"/>
          <p:nvPr/>
        </p:nvSpPr>
        <p:spPr>
          <a:xfrm>
            <a:off x="1200944" y="1066710"/>
            <a:ext cx="9172575" cy="5632311"/>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Application of a risk matrix</a:t>
            </a:r>
          </a:p>
          <a:p>
            <a:pPr marL="571500" indent="-571500">
              <a:buFont typeface="Wingdings" panose="05000000000000000000" pitchFamily="2" charset="2"/>
              <a:buChar char="§"/>
              <a:defRPr/>
            </a:pPr>
            <a:r>
              <a:rPr lang="en-US" sz="3600" dirty="0">
                <a:solidFill>
                  <a:prstClr val="black"/>
                </a:solidFill>
                <a:latin typeface="Calibri" panose="020F0502020204030204"/>
              </a:rPr>
              <a:t>Inherent and current level of risk</a:t>
            </a:r>
          </a:p>
          <a:p>
            <a:pPr marL="571500" indent="-571500">
              <a:buFont typeface="Wingdings" panose="05000000000000000000" pitchFamily="2" charset="2"/>
              <a:buChar char="§"/>
              <a:defRPr/>
            </a:pPr>
            <a:r>
              <a:rPr lang="en-US" sz="3600" dirty="0">
                <a:solidFill>
                  <a:prstClr val="black"/>
                </a:solidFill>
                <a:latin typeface="Calibri" panose="020F0502020204030204"/>
              </a:rPr>
              <a:t>as low as reasonably practicable (ALARP)</a:t>
            </a:r>
          </a:p>
          <a:p>
            <a:pPr marL="571500" indent="-571500">
              <a:buFont typeface="Wingdings" panose="05000000000000000000" pitchFamily="2" charset="2"/>
              <a:buChar char="§"/>
              <a:defRPr/>
            </a:pPr>
            <a:r>
              <a:rPr lang="en-US" sz="3600" dirty="0">
                <a:solidFill>
                  <a:prstClr val="black"/>
                </a:solidFill>
                <a:latin typeface="Calibri" panose="020F0502020204030204"/>
              </a:rPr>
              <a:t>Risk Significance</a:t>
            </a:r>
          </a:p>
          <a:p>
            <a:pPr marL="571500" indent="-571500">
              <a:buFont typeface="Wingdings" panose="05000000000000000000" pitchFamily="2" charset="2"/>
              <a:buChar char="§"/>
              <a:defRPr/>
            </a:pPr>
            <a:r>
              <a:rPr lang="en-US" sz="3600" dirty="0">
                <a:solidFill>
                  <a:prstClr val="black"/>
                </a:solidFill>
                <a:latin typeface="Calibri" panose="020F0502020204030204"/>
              </a:rPr>
              <a:t>Opportunity Assessment</a:t>
            </a:r>
          </a:p>
          <a:p>
            <a:pPr marL="571500" indent="-571500">
              <a:buFont typeface="Wingdings" panose="05000000000000000000" pitchFamily="2" charset="2"/>
              <a:buChar char="§"/>
              <a:defRPr/>
            </a:pPr>
            <a:r>
              <a:rPr lang="en-US" sz="3600" dirty="0">
                <a:solidFill>
                  <a:prstClr val="black"/>
                </a:solidFill>
                <a:latin typeface="Calibri" panose="020F0502020204030204"/>
              </a:rPr>
              <a:t>Riskiness index</a:t>
            </a:r>
          </a:p>
          <a:p>
            <a:pPr marL="571500" indent="-571500">
              <a:buFont typeface="Wingdings" panose="05000000000000000000" pitchFamily="2" charset="2"/>
              <a:buChar char="§"/>
              <a:defRPr/>
            </a:pPr>
            <a:r>
              <a:rPr lang="en-US" sz="3600" dirty="0">
                <a:solidFill>
                  <a:prstClr val="black"/>
                </a:solidFill>
                <a:latin typeface="Calibri" panose="020F0502020204030204"/>
              </a:rPr>
              <a:t>Upside in strategy</a:t>
            </a:r>
          </a:p>
          <a:p>
            <a:pPr marL="571500" indent="-571500">
              <a:buFont typeface="Wingdings" panose="05000000000000000000" pitchFamily="2" charset="2"/>
              <a:buChar char="§"/>
              <a:defRPr/>
            </a:pPr>
            <a:r>
              <a:rPr lang="en-US" sz="3600" dirty="0">
                <a:solidFill>
                  <a:prstClr val="black"/>
                </a:solidFill>
                <a:latin typeface="Calibri" panose="020F0502020204030204"/>
              </a:rPr>
              <a:t>Upside in projects</a:t>
            </a:r>
          </a:p>
          <a:p>
            <a:pPr marL="571500" indent="-571500">
              <a:buFont typeface="Wingdings" panose="05000000000000000000" pitchFamily="2" charset="2"/>
              <a:buChar char="§"/>
              <a:defRPr/>
            </a:pPr>
            <a:r>
              <a:rPr lang="en-US" sz="3600" dirty="0">
                <a:solidFill>
                  <a:prstClr val="black"/>
                </a:solidFill>
                <a:latin typeface="Calibri" panose="020F0502020204030204"/>
              </a:rPr>
              <a:t>Upside in operations</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normAutofit/>
          </a:bodyPr>
          <a:lstStyle/>
          <a:p>
            <a:r>
              <a:rPr lang="en-US" dirty="0"/>
              <a:t>Application of a risk </a:t>
            </a:r>
            <a:r>
              <a:rPr lang="en-US" dirty="0" smtClean="0"/>
              <a:t>matrix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TextBox 9">
            <a:extLst>
              <a:ext uri="{FF2B5EF4-FFF2-40B4-BE49-F238E27FC236}">
                <a16:creationId xmlns:a16="http://schemas.microsoft.com/office/drawing/2014/main" id="{3120D5D0-FD2B-4E97-A202-F1B364E3E27A}"/>
              </a:ext>
            </a:extLst>
          </p:cNvPr>
          <p:cNvSpPr txBox="1"/>
          <p:nvPr/>
        </p:nvSpPr>
        <p:spPr>
          <a:xfrm>
            <a:off x="842168" y="1633537"/>
            <a:ext cx="10507663"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 use of a risk matrix is a very simple way of demonstrating the level of risk that a particular event represents to an organization. </a:t>
            </a:r>
          </a:p>
          <a:p>
            <a:pPr marL="571500" indent="-571500">
              <a:buFont typeface="Wingdings" panose="05000000000000000000" pitchFamily="2" charset="2"/>
              <a:buChar char="§"/>
              <a:defRPr/>
            </a:pPr>
            <a:r>
              <a:rPr lang="en-US" sz="3600" dirty="0">
                <a:solidFill>
                  <a:prstClr val="black"/>
                </a:solidFill>
                <a:latin typeface="Calibri" panose="020F0502020204030204"/>
              </a:rPr>
              <a:t>A risk matrix is normally used to represent the residual or current level of risk. </a:t>
            </a:r>
          </a:p>
          <a:p>
            <a:pPr marL="571500" indent="-571500">
              <a:buFont typeface="Wingdings" panose="05000000000000000000" pitchFamily="2" charset="2"/>
              <a:buChar char="§"/>
              <a:defRPr/>
            </a:pPr>
            <a:r>
              <a:rPr lang="en-US" sz="3600" dirty="0">
                <a:solidFill>
                  <a:prstClr val="black"/>
                </a:solidFill>
                <a:latin typeface="Calibri" panose="020F0502020204030204"/>
              </a:rPr>
              <a:t>This can also be referred to as the net risk. </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20008657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normAutofit/>
          </a:bodyPr>
          <a:lstStyle/>
          <a:p>
            <a:r>
              <a:rPr lang="en-US" dirty="0"/>
              <a:t>Application of a risk </a:t>
            </a:r>
            <a:r>
              <a:rPr lang="en-US" dirty="0" smtClean="0"/>
              <a:t>matrix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171828" y="1331412"/>
            <a:ext cx="11952491"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When the risk matrix is used to illustrate the current level of risk, the vertical axis will normally be labelled as impact. </a:t>
            </a:r>
          </a:p>
          <a:p>
            <a:pPr marL="571500" indent="-571500">
              <a:buFont typeface="Wingdings" panose="05000000000000000000" pitchFamily="2" charset="2"/>
              <a:buChar char="§"/>
              <a:defRPr/>
            </a:pPr>
            <a:r>
              <a:rPr lang="en-US" sz="3600" dirty="0">
                <a:solidFill>
                  <a:prstClr val="black"/>
                </a:solidFill>
                <a:latin typeface="Calibri" panose="020F0502020204030204"/>
              </a:rPr>
              <a:t>However, the risk matrix can also be used to represent gross or inherent level of risk, which is the level of risk before controls are applied. </a:t>
            </a:r>
          </a:p>
          <a:p>
            <a:pPr marL="571500" indent="-571500">
              <a:buFont typeface="Wingdings" panose="05000000000000000000" pitchFamily="2" charset="2"/>
              <a:buChar char="§"/>
              <a:defRPr/>
            </a:pPr>
            <a:r>
              <a:rPr lang="en-US" sz="3600" dirty="0">
                <a:solidFill>
                  <a:prstClr val="black"/>
                </a:solidFill>
                <a:latin typeface="Calibri" panose="020F0502020204030204"/>
              </a:rPr>
              <a:t>When the risk matrix is used to illustrate the inherent level of risk, the vertical axis may sometimes be labelled magnitude.</a:t>
            </a:r>
          </a:p>
        </p:txBody>
      </p:sp>
    </p:spTree>
    <p:extLst>
      <p:ext uri="{BB962C8B-B14F-4D97-AF65-F5344CB8AC3E}">
        <p14:creationId xmlns:p14="http://schemas.microsoft.com/office/powerpoint/2010/main" val="1483739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normAutofit/>
          </a:bodyPr>
          <a:lstStyle/>
          <a:p>
            <a:r>
              <a:rPr lang="en-US" dirty="0"/>
              <a:t>Application of a risk </a:t>
            </a:r>
            <a:r>
              <a:rPr lang="en-US" dirty="0" smtClean="0"/>
              <a:t>matrix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6B19C745-6A4F-48F0-9C81-2B9FAFE2B856}"/>
              </a:ext>
            </a:extLst>
          </p:cNvPr>
          <p:cNvPicPr>
            <a:picLocks noChangeAspect="1"/>
          </p:cNvPicPr>
          <p:nvPr/>
        </p:nvPicPr>
        <p:blipFill>
          <a:blip r:embed="rId2"/>
          <a:stretch>
            <a:fillRect/>
          </a:stretch>
        </p:blipFill>
        <p:spPr>
          <a:xfrm>
            <a:off x="482450" y="1155585"/>
            <a:ext cx="6379965" cy="4664037"/>
          </a:xfrm>
          <a:prstGeom prst="rect">
            <a:avLst/>
          </a:prstGeom>
        </p:spPr>
      </p:pic>
      <p:pic>
        <p:nvPicPr>
          <p:cNvPr id="9" name="Picture 8">
            <a:extLst>
              <a:ext uri="{FF2B5EF4-FFF2-40B4-BE49-F238E27FC236}">
                <a16:creationId xmlns:a16="http://schemas.microsoft.com/office/drawing/2014/main" id="{C98F346E-B29F-46C2-84EC-D55EF15B5A11}"/>
              </a:ext>
            </a:extLst>
          </p:cNvPr>
          <p:cNvPicPr>
            <a:picLocks noChangeAspect="1"/>
          </p:cNvPicPr>
          <p:nvPr/>
        </p:nvPicPr>
        <p:blipFill>
          <a:blip r:embed="rId3"/>
          <a:stretch>
            <a:fillRect/>
          </a:stretch>
        </p:blipFill>
        <p:spPr>
          <a:xfrm>
            <a:off x="6552220" y="2018756"/>
            <a:ext cx="5157330" cy="3543300"/>
          </a:xfrm>
          <a:prstGeom prst="rect">
            <a:avLst/>
          </a:prstGeom>
        </p:spPr>
      </p:pic>
    </p:spTree>
    <p:extLst>
      <p:ext uri="{BB962C8B-B14F-4D97-AF65-F5344CB8AC3E}">
        <p14:creationId xmlns:p14="http://schemas.microsoft.com/office/powerpoint/2010/main" val="2854008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Inherent and current level of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Many risk management practitioners assess risk at its current (also referred to as residual) level.</a:t>
            </a:r>
          </a:p>
          <a:p>
            <a:pPr marL="571500" indent="-571500">
              <a:buFont typeface="Wingdings" panose="05000000000000000000" pitchFamily="2" charset="2"/>
              <a:buChar char="§"/>
              <a:defRPr/>
            </a:pPr>
            <a:r>
              <a:rPr lang="en-US" sz="3600" dirty="0">
                <a:solidFill>
                  <a:prstClr val="black"/>
                </a:solidFill>
                <a:latin typeface="Calibri" panose="020F0502020204030204"/>
              </a:rPr>
              <a:t> However, internal auditors prefer to undertake an assessment of the risk at its inherent level. </a:t>
            </a:r>
          </a:p>
          <a:p>
            <a:pPr marL="571500" indent="-571500">
              <a:buFont typeface="Wingdings" panose="05000000000000000000" pitchFamily="2" charset="2"/>
              <a:buChar char="§"/>
              <a:defRPr/>
            </a:pPr>
            <a:r>
              <a:rPr lang="en-US" sz="3600" dirty="0">
                <a:solidFill>
                  <a:prstClr val="black"/>
                </a:solidFill>
                <a:latin typeface="Calibri" panose="020F0502020204030204"/>
              </a:rPr>
              <a:t>There are advantages in considering the inherent level of a risk when undertaking a risk assessment. </a:t>
            </a:r>
          </a:p>
          <a:p>
            <a:pPr marL="571500" indent="-571500">
              <a:buFont typeface="Wingdings" panose="05000000000000000000" pitchFamily="2" charset="2"/>
              <a:buChar char="§"/>
              <a:defRPr/>
            </a:pPr>
            <a:r>
              <a:rPr lang="en-US" sz="3600" dirty="0">
                <a:solidFill>
                  <a:prstClr val="black"/>
                </a:solidFill>
                <a:latin typeface="Calibri" panose="020F0502020204030204"/>
              </a:rPr>
              <a:t>Considering the inherent level will enable the effect of individual control measures to be identified. </a:t>
            </a:r>
          </a:p>
        </p:txBody>
      </p:sp>
    </p:spTree>
    <p:extLst>
      <p:ext uri="{BB962C8B-B14F-4D97-AF65-F5344CB8AC3E}">
        <p14:creationId xmlns:p14="http://schemas.microsoft.com/office/powerpoint/2010/main" val="29333993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Inherent and current level of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2880F7D4-37CB-4A30-8612-6552FE7FDD50}"/>
              </a:ext>
            </a:extLst>
          </p:cNvPr>
          <p:cNvPicPr>
            <a:picLocks noChangeAspect="1"/>
          </p:cNvPicPr>
          <p:nvPr/>
        </p:nvPicPr>
        <p:blipFill>
          <a:blip r:embed="rId2"/>
          <a:stretch>
            <a:fillRect/>
          </a:stretch>
        </p:blipFill>
        <p:spPr>
          <a:xfrm>
            <a:off x="1478858" y="1795829"/>
            <a:ext cx="7639260" cy="4171950"/>
          </a:xfrm>
          <a:prstGeom prst="rect">
            <a:avLst/>
          </a:prstGeom>
        </p:spPr>
      </p:pic>
    </p:spTree>
    <p:extLst>
      <p:ext uri="{BB962C8B-B14F-4D97-AF65-F5344CB8AC3E}">
        <p14:creationId xmlns:p14="http://schemas.microsoft.com/office/powerpoint/2010/main" val="39678111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as low as reasonably practicable (ALARP)</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BC5D9C51-7719-4904-B095-82BBBE585647}"/>
              </a:ext>
            </a:extLst>
          </p:cNvPr>
          <p:cNvPicPr>
            <a:picLocks noChangeAspect="1"/>
          </p:cNvPicPr>
          <p:nvPr/>
        </p:nvPicPr>
        <p:blipFill>
          <a:blip r:embed="rId2"/>
          <a:stretch>
            <a:fillRect/>
          </a:stretch>
        </p:blipFill>
        <p:spPr>
          <a:xfrm>
            <a:off x="773181" y="1543183"/>
            <a:ext cx="9972675" cy="4238850"/>
          </a:xfrm>
          <a:prstGeom prst="rect">
            <a:avLst/>
          </a:prstGeom>
        </p:spPr>
      </p:pic>
    </p:spTree>
    <p:extLst>
      <p:ext uri="{BB962C8B-B14F-4D97-AF65-F5344CB8AC3E}">
        <p14:creationId xmlns:p14="http://schemas.microsoft.com/office/powerpoint/2010/main" val="5488860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 Significance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When undertaking a risk assessment, it is quite common to identify a hundred or more risks that could impact the objective, core process or key dependency that is being considered.</a:t>
            </a:r>
          </a:p>
          <a:p>
            <a:pP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7172297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 Significance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This is an unmanageable number of risks and so a method is required to reduce the number that will be considered to be priority issues for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In order for an organization to concentrate on significant risks, a test for risk significance is required.</a:t>
            </a:r>
          </a:p>
        </p:txBody>
      </p:sp>
    </p:spTree>
    <p:extLst>
      <p:ext uri="{BB962C8B-B14F-4D97-AF65-F5344CB8AC3E}">
        <p14:creationId xmlns:p14="http://schemas.microsoft.com/office/powerpoint/2010/main" val="18776783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 Significance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For risks that will have a financial or commercial impact, the benchmark test is likely to be based on monetary value. </a:t>
            </a:r>
          </a:p>
          <a:p>
            <a:pPr marL="571500" indent="-571500">
              <a:buFont typeface="Wingdings" panose="05000000000000000000" pitchFamily="2" charset="2"/>
              <a:buChar char="§"/>
              <a:defRPr/>
            </a:pPr>
            <a:r>
              <a:rPr lang="en-US" sz="3600" dirty="0">
                <a:solidFill>
                  <a:prstClr val="black"/>
                </a:solidFill>
                <a:latin typeface="Calibri" panose="020F0502020204030204"/>
              </a:rPr>
              <a:t>For risks that could disrupt the infrastructure or routine operations of the organization, a benchmark test based on the impact, cost and duration of disruption is appropriate. </a:t>
            </a:r>
          </a:p>
        </p:txBody>
      </p:sp>
    </p:spTree>
    <p:extLst>
      <p:ext uri="{BB962C8B-B14F-4D97-AF65-F5344CB8AC3E}">
        <p14:creationId xmlns:p14="http://schemas.microsoft.com/office/powerpoint/2010/main" val="14251440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 Significance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For reputational risks, the most likely benchmark will be based on the adverse publicity that would result if the risk materializes.</a:t>
            </a:r>
          </a:p>
          <a:p>
            <a:pPr marL="571500" indent="-571500">
              <a:buFont typeface="Wingdings" panose="05000000000000000000" pitchFamily="2" charset="2"/>
              <a:buChar char="§"/>
              <a:defRPr/>
            </a:pPr>
            <a:r>
              <a:rPr lang="en-US" sz="3600" dirty="0">
                <a:solidFill>
                  <a:prstClr val="black"/>
                </a:solidFill>
                <a:latin typeface="Calibri" panose="020F0502020204030204"/>
              </a:rPr>
              <a:t>This may vary according to the nature of the risk and whether it is a financial or non-financial one. </a:t>
            </a:r>
          </a:p>
        </p:txBody>
      </p:sp>
    </p:spTree>
    <p:extLst>
      <p:ext uri="{BB962C8B-B14F-4D97-AF65-F5344CB8AC3E}">
        <p14:creationId xmlns:p14="http://schemas.microsoft.com/office/powerpoint/2010/main" val="24038858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Opportunity Assessment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Successfully embracing business opportunities is more likely to be achieved if the organization undertakes opportunity assessments. </a:t>
            </a:r>
          </a:p>
          <a:p>
            <a:pPr marL="571500" indent="-571500">
              <a:buFont typeface="Wingdings" panose="05000000000000000000" pitchFamily="2" charset="2"/>
              <a:buChar char="§"/>
              <a:defRPr/>
            </a:pPr>
            <a:r>
              <a:rPr lang="en-US" sz="3600" dirty="0">
                <a:solidFill>
                  <a:prstClr val="black"/>
                </a:solidFill>
                <a:latin typeface="Calibri" panose="020F0502020204030204"/>
              </a:rPr>
              <a:t>Many consultancy firms undertake a detailed evaluation of each new business prospect. </a:t>
            </a:r>
          </a:p>
        </p:txBody>
      </p:sp>
    </p:spTree>
    <p:extLst>
      <p:ext uri="{BB962C8B-B14F-4D97-AF65-F5344CB8AC3E}">
        <p14:creationId xmlns:p14="http://schemas.microsoft.com/office/powerpoint/2010/main" val="29057343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Opportunity Assessment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 organization will look at the new prospect and evaluate the scope for a profitable partnership, opportunities to earn extra income and the reputational benefits that might arise from having that potential client as a customer.</a:t>
            </a:r>
          </a:p>
        </p:txBody>
      </p:sp>
    </p:spTree>
    <p:extLst>
      <p:ext uri="{BB962C8B-B14F-4D97-AF65-F5344CB8AC3E}">
        <p14:creationId xmlns:p14="http://schemas.microsoft.com/office/powerpoint/2010/main" val="7000348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Opportunity Assessment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Opportunity assessment can be undertaken in relation to new business ventures, as well as new clients. </a:t>
            </a:r>
          </a:p>
          <a:p>
            <a:pPr marL="571500" indent="-571500">
              <a:buFont typeface="Wingdings" panose="05000000000000000000" pitchFamily="2" charset="2"/>
              <a:buChar char="§"/>
              <a:defRPr/>
            </a:pPr>
            <a:r>
              <a:rPr lang="en-US" sz="3600" dirty="0">
                <a:solidFill>
                  <a:prstClr val="black"/>
                </a:solidFill>
                <a:latin typeface="Calibri" panose="020F0502020204030204"/>
              </a:rPr>
              <a:t>This opportunity evaluation is designed to identify the additional business opportunities that could arise from winning that client business. </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15687324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Opportunity Assessment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 evaluation will also look at the potential disadvantages of successfully acquiring the client prospect. </a:t>
            </a:r>
          </a:p>
          <a:p>
            <a:pPr marL="571500" indent="-571500">
              <a:buFont typeface="Wingdings" panose="05000000000000000000" pitchFamily="2" charset="2"/>
              <a:buChar char="§"/>
              <a:defRPr/>
            </a:pPr>
            <a:r>
              <a:rPr lang="en-US" sz="3600" dirty="0">
                <a:solidFill>
                  <a:prstClr val="black"/>
                </a:solidFill>
                <a:latin typeface="Calibri" panose="020F0502020204030204"/>
              </a:rPr>
              <a:t>When undertaking such an opportunity assessment, there has to be the possibility that the organization will advise the client prospect that they do not wish to tender for the business.</a:t>
            </a:r>
          </a:p>
        </p:txBody>
      </p:sp>
    </p:spTree>
    <p:extLst>
      <p:ext uri="{BB962C8B-B14F-4D97-AF65-F5344CB8AC3E}">
        <p14:creationId xmlns:p14="http://schemas.microsoft.com/office/powerpoint/2010/main" val="8743779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Opportunity Assessment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805DA609-0739-479B-B3CB-F28CABCD8FA2}"/>
              </a:ext>
            </a:extLst>
          </p:cNvPr>
          <p:cNvPicPr>
            <a:picLocks noChangeAspect="1"/>
          </p:cNvPicPr>
          <p:nvPr/>
        </p:nvPicPr>
        <p:blipFill>
          <a:blip r:embed="rId2"/>
          <a:stretch>
            <a:fillRect/>
          </a:stretch>
        </p:blipFill>
        <p:spPr>
          <a:xfrm>
            <a:off x="1195182" y="1554752"/>
            <a:ext cx="8115300" cy="4476750"/>
          </a:xfrm>
          <a:prstGeom prst="rect">
            <a:avLst/>
          </a:prstGeom>
        </p:spPr>
      </p:pic>
    </p:spTree>
    <p:extLst>
      <p:ext uri="{BB962C8B-B14F-4D97-AF65-F5344CB8AC3E}">
        <p14:creationId xmlns:p14="http://schemas.microsoft.com/office/powerpoint/2010/main" val="5084195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Riskiness index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 risk profile of an organization can be represented in many ways. </a:t>
            </a:r>
          </a:p>
          <a:p>
            <a:pPr marL="571500" indent="-571500">
              <a:buFont typeface="Wingdings" panose="05000000000000000000" pitchFamily="2" charset="2"/>
              <a:buChar char="§"/>
              <a:defRPr/>
            </a:pPr>
            <a:r>
              <a:rPr lang="en-US" sz="3600" dirty="0">
                <a:solidFill>
                  <a:prstClr val="black"/>
                </a:solidFill>
                <a:latin typeface="Calibri" panose="020F0502020204030204"/>
              </a:rPr>
              <a:t>The most common method used is to prepare a risk register that contains details of the significant risks that it faces. </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35347721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Riskiness index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a:defRPr/>
            </a:pPr>
            <a:r>
              <a:rPr lang="en-US" sz="3600" dirty="0">
                <a:solidFill>
                  <a:prstClr val="black"/>
                </a:solidFill>
                <a:latin typeface="Calibri" panose="020F0502020204030204"/>
              </a:rPr>
              <a:t> </a:t>
            </a:r>
          </a:p>
          <a:p>
            <a:pPr marL="571500" indent="-571500">
              <a:buFont typeface="Wingdings" panose="05000000000000000000" pitchFamily="2" charset="2"/>
              <a:buChar char="§"/>
              <a:defRPr/>
            </a:pPr>
            <a:r>
              <a:rPr lang="en-US" sz="3600" dirty="0">
                <a:solidFill>
                  <a:prstClr val="black"/>
                </a:solidFill>
                <a:latin typeface="Calibri" panose="020F0502020204030204"/>
              </a:rPr>
              <a:t>However, a disadvantage of the risk register is that it is usually a qualitative evaluation of individual risks.</a:t>
            </a:r>
          </a:p>
          <a:p>
            <a:pPr marL="571500" indent="-571500">
              <a:buFont typeface="Wingdings" panose="05000000000000000000" pitchFamily="2" charset="2"/>
              <a:buChar char="§"/>
              <a:defRPr/>
            </a:pPr>
            <a:r>
              <a:rPr lang="en-US" sz="3600" dirty="0">
                <a:solidFill>
                  <a:prstClr val="black"/>
                </a:solidFill>
                <a:latin typeface="Calibri" panose="020F0502020204030204"/>
              </a:rPr>
              <a:t> Organizations need to develop a means of measuring, evaluating and quantifying the total risk exposure of the </a:t>
            </a:r>
          </a:p>
          <a:p>
            <a:pPr marL="571500" indent="-571500">
              <a:buFont typeface="Wingdings" panose="05000000000000000000" pitchFamily="2" charset="2"/>
              <a:buChar char="§"/>
              <a:defRPr/>
            </a:pPr>
            <a:r>
              <a:rPr lang="en-US" sz="3600" dirty="0">
                <a:solidFill>
                  <a:prstClr val="black"/>
                </a:solidFill>
                <a:latin typeface="Calibri" panose="020F0502020204030204"/>
              </a:rPr>
              <a:t>organization.</a:t>
            </a:r>
          </a:p>
        </p:txBody>
      </p:sp>
    </p:spTree>
    <p:extLst>
      <p:ext uri="{BB962C8B-B14F-4D97-AF65-F5344CB8AC3E}">
        <p14:creationId xmlns:p14="http://schemas.microsoft.com/office/powerpoint/2010/main" val="37604436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Riskiness index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 One of the features of the enterprise risk management approach is to develop a consolidated view of the risk exposure of the organization. </a:t>
            </a:r>
          </a:p>
          <a:p>
            <a:pPr marL="571500" indent="-571500">
              <a:buFont typeface="Wingdings" panose="05000000000000000000" pitchFamily="2" charset="2"/>
              <a:buChar char="§"/>
              <a:defRPr/>
            </a:pPr>
            <a:r>
              <a:rPr lang="en-US" sz="3600" dirty="0">
                <a:solidFill>
                  <a:prstClr val="black"/>
                </a:solidFill>
                <a:latin typeface="Calibri" panose="020F0502020204030204"/>
              </a:rPr>
              <a:t>The approach based on calculating the total risk exposure of an organization is similar to the approach taken to the measurement and quantification of risk in operational risk management.</a:t>
            </a:r>
          </a:p>
        </p:txBody>
      </p:sp>
    </p:spTree>
    <p:extLst>
      <p:ext uri="{BB962C8B-B14F-4D97-AF65-F5344CB8AC3E}">
        <p14:creationId xmlns:p14="http://schemas.microsoft.com/office/powerpoint/2010/main" val="9917304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Riskiness index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This section introduces the idea of a ‘riskiness index’. The idea is to present a semi-quantitative approach that takes a snapshot of the overall level of risk embedded in the organization. </a:t>
            </a:r>
          </a:p>
          <a:p>
            <a:pPr marL="571500" indent="-571500">
              <a:buFont typeface="Wingdings" panose="05000000000000000000" pitchFamily="2" charset="2"/>
              <a:buChar char="§"/>
              <a:defRPr/>
            </a:pPr>
            <a:r>
              <a:rPr lang="en-US" sz="3600" dirty="0">
                <a:solidFill>
                  <a:prstClr val="black"/>
                </a:solidFill>
                <a:latin typeface="Calibri" panose="020F0502020204030204"/>
              </a:rPr>
              <a:t>The overall level of risk will take account of the strategy currently being followed by the organization, the projects that are in progress, and the nature of the routine operations being undertaken. </a:t>
            </a:r>
          </a:p>
        </p:txBody>
      </p:sp>
    </p:spTree>
    <p:extLst>
      <p:ext uri="{BB962C8B-B14F-4D97-AF65-F5344CB8AC3E}">
        <p14:creationId xmlns:p14="http://schemas.microsoft.com/office/powerpoint/2010/main" val="36319510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Riskiness index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This approach can offer an opportunity to benchmark risk management performance and track changes over time.</a:t>
            </a:r>
          </a:p>
          <a:p>
            <a:pPr marL="571500" indent="-571500">
              <a:buFont typeface="Wingdings" panose="05000000000000000000" pitchFamily="2" charset="2"/>
              <a:buChar char="§"/>
              <a:defRPr/>
            </a:pPr>
            <a:r>
              <a:rPr lang="en-US" sz="3600" dirty="0">
                <a:solidFill>
                  <a:prstClr val="black"/>
                </a:solidFill>
                <a:latin typeface="Calibri" panose="020F0502020204030204"/>
              </a:rPr>
              <a:t>Table 14.2 presents a set of questions that can be used to develop a riskiness index for an organization.</a:t>
            </a:r>
          </a:p>
          <a:p>
            <a:pPr marL="571500" indent="-571500">
              <a:buFont typeface="Wingdings" panose="05000000000000000000" pitchFamily="2" charset="2"/>
              <a:buChar char="§"/>
              <a:defRPr/>
            </a:pPr>
            <a:r>
              <a:rPr lang="en-US" sz="3600" dirty="0">
                <a:solidFill>
                  <a:prstClr val="black"/>
                </a:solidFill>
                <a:latin typeface="Calibri" panose="020F0502020204030204"/>
              </a:rPr>
              <a:t> The table uses the structure of the FIRM risk scorecard as a means of categorizing risks. </a:t>
            </a:r>
          </a:p>
        </p:txBody>
      </p:sp>
    </p:spTree>
    <p:extLst>
      <p:ext uri="{BB962C8B-B14F-4D97-AF65-F5344CB8AC3E}">
        <p14:creationId xmlns:p14="http://schemas.microsoft.com/office/powerpoint/2010/main" val="27046590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Table 14.2 Riskiness index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67E03D74-D90F-4A29-AD4E-184749F25444}"/>
              </a:ext>
            </a:extLst>
          </p:cNvPr>
          <p:cNvPicPr>
            <a:picLocks noChangeAspect="1"/>
          </p:cNvPicPr>
          <p:nvPr/>
        </p:nvPicPr>
        <p:blipFill>
          <a:blip r:embed="rId2"/>
          <a:stretch>
            <a:fillRect/>
          </a:stretch>
        </p:blipFill>
        <p:spPr>
          <a:xfrm>
            <a:off x="1856253" y="1615299"/>
            <a:ext cx="7839075" cy="4381500"/>
          </a:xfrm>
          <a:prstGeom prst="rect">
            <a:avLst/>
          </a:prstGeom>
        </p:spPr>
      </p:pic>
    </p:spTree>
    <p:extLst>
      <p:ext uri="{BB962C8B-B14F-4D97-AF65-F5344CB8AC3E}">
        <p14:creationId xmlns:p14="http://schemas.microsoft.com/office/powerpoint/2010/main" val="31101124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Table 14.2 Riskiness index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D9E3F17E-2548-4CCB-95AB-1BB19D8A4F36}"/>
              </a:ext>
            </a:extLst>
          </p:cNvPr>
          <p:cNvPicPr>
            <a:picLocks noChangeAspect="1"/>
          </p:cNvPicPr>
          <p:nvPr/>
        </p:nvPicPr>
        <p:blipFill>
          <a:blip r:embed="rId2"/>
          <a:stretch>
            <a:fillRect/>
          </a:stretch>
        </p:blipFill>
        <p:spPr>
          <a:xfrm>
            <a:off x="1899102" y="1330049"/>
            <a:ext cx="7450138" cy="4926155"/>
          </a:xfrm>
          <a:prstGeom prst="rect">
            <a:avLst/>
          </a:prstGeom>
        </p:spPr>
      </p:pic>
    </p:spTree>
    <p:extLst>
      <p:ext uri="{BB962C8B-B14F-4D97-AF65-F5344CB8AC3E}">
        <p14:creationId xmlns:p14="http://schemas.microsoft.com/office/powerpoint/2010/main" val="9432483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Table 14.2 Riskiness index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C30FFD88-3AFA-498F-BE6A-D18940C063FB}"/>
              </a:ext>
            </a:extLst>
          </p:cNvPr>
          <p:cNvPicPr>
            <a:picLocks noChangeAspect="1"/>
          </p:cNvPicPr>
          <p:nvPr/>
        </p:nvPicPr>
        <p:blipFill>
          <a:blip r:embed="rId2"/>
          <a:stretch>
            <a:fillRect/>
          </a:stretch>
        </p:blipFill>
        <p:spPr>
          <a:xfrm>
            <a:off x="884322" y="1430486"/>
            <a:ext cx="7491052" cy="4725282"/>
          </a:xfrm>
          <a:prstGeom prst="rect">
            <a:avLst/>
          </a:prstGeom>
        </p:spPr>
      </p:pic>
    </p:spTree>
    <p:extLst>
      <p:ext uri="{BB962C8B-B14F-4D97-AF65-F5344CB8AC3E}">
        <p14:creationId xmlns:p14="http://schemas.microsoft.com/office/powerpoint/2010/main" val="1980843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Table 14.2 Riskiness index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75B68E07-0F97-42BC-B0C9-1F324639D482}"/>
              </a:ext>
            </a:extLst>
          </p:cNvPr>
          <p:cNvPicPr>
            <a:picLocks noChangeAspect="1"/>
          </p:cNvPicPr>
          <p:nvPr/>
        </p:nvPicPr>
        <p:blipFill>
          <a:blip r:embed="rId2"/>
          <a:stretch>
            <a:fillRect/>
          </a:stretch>
        </p:blipFill>
        <p:spPr>
          <a:xfrm>
            <a:off x="670891" y="1498675"/>
            <a:ext cx="7762875" cy="4975377"/>
          </a:xfrm>
          <a:prstGeom prst="rect">
            <a:avLst/>
          </a:prstGeom>
        </p:spPr>
      </p:pic>
    </p:spTree>
    <p:extLst>
      <p:ext uri="{BB962C8B-B14F-4D97-AF65-F5344CB8AC3E}">
        <p14:creationId xmlns:p14="http://schemas.microsoft.com/office/powerpoint/2010/main" val="4539109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Table 14.2 Riskiness index</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E957ECDB-3221-4890-B713-852D7AD125A2}"/>
              </a:ext>
            </a:extLst>
          </p:cNvPr>
          <p:cNvPicPr>
            <a:picLocks noChangeAspect="1"/>
          </p:cNvPicPr>
          <p:nvPr/>
        </p:nvPicPr>
        <p:blipFill>
          <a:blip r:embed="rId2"/>
          <a:stretch>
            <a:fillRect/>
          </a:stretch>
        </p:blipFill>
        <p:spPr>
          <a:xfrm>
            <a:off x="1229081" y="2175005"/>
            <a:ext cx="8724016" cy="2813050"/>
          </a:xfrm>
          <a:prstGeom prst="rect">
            <a:avLst/>
          </a:prstGeom>
        </p:spPr>
      </p:pic>
    </p:spTree>
    <p:extLst>
      <p:ext uri="{BB962C8B-B14F-4D97-AF65-F5344CB8AC3E}">
        <p14:creationId xmlns:p14="http://schemas.microsoft.com/office/powerpoint/2010/main" val="15309912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strategy</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Organizations will have a mission statement, together with a set of corporate objectives and an understanding of the expectations of the different stakeholders in the organization. </a:t>
            </a:r>
          </a:p>
          <a:p>
            <a:pPr marL="571500" indent="-571500">
              <a:buFont typeface="Wingdings" panose="05000000000000000000" pitchFamily="2" charset="2"/>
              <a:buChar char="§"/>
              <a:defRPr/>
            </a:pPr>
            <a:r>
              <a:rPr lang="en-US" sz="3600" dirty="0">
                <a:solidFill>
                  <a:prstClr val="black"/>
                </a:solidFill>
                <a:latin typeface="Calibri" panose="020F0502020204030204"/>
              </a:rPr>
              <a:t>The board of the organization then needs to develop an effective and efficient strategy that will deliver exactly what is expected in terms of the mission, objectives and expectations. </a:t>
            </a:r>
          </a:p>
        </p:txBody>
      </p:sp>
    </p:spTree>
    <p:extLst>
      <p:ext uri="{BB962C8B-B14F-4D97-AF65-F5344CB8AC3E}">
        <p14:creationId xmlns:p14="http://schemas.microsoft.com/office/powerpoint/2010/main" val="32572039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strategy</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In order to make correct strategic decisions, the board of the organization will need access to risk information. </a:t>
            </a:r>
          </a:p>
          <a:p>
            <a:pPr marL="571500" indent="-571500">
              <a:buFont typeface="Wingdings" panose="05000000000000000000" pitchFamily="2" charset="2"/>
              <a:buChar char="§"/>
              <a:defRPr/>
            </a:pPr>
            <a:r>
              <a:rPr lang="en-US" sz="3600" dirty="0">
                <a:solidFill>
                  <a:prstClr val="black"/>
                </a:solidFill>
                <a:latin typeface="Calibri" panose="020F0502020204030204"/>
              </a:rPr>
              <a:t>A risk assessment of the proposed strategy, together with a risk assessment of any viable alternative strategies, should be undertaken. </a:t>
            </a:r>
          </a:p>
          <a:p>
            <a:pPr marL="571500" indent="-571500">
              <a:buFont typeface="Wingdings" panose="05000000000000000000" pitchFamily="2" charset="2"/>
              <a:buChar char="§"/>
              <a:defRPr/>
            </a:pPr>
            <a:r>
              <a:rPr lang="en-US" sz="3600" dirty="0">
                <a:solidFill>
                  <a:prstClr val="black"/>
                </a:solidFill>
                <a:latin typeface="Calibri" panose="020F0502020204030204"/>
              </a:rPr>
              <a:t>The availability of this risk assessment information will ensure that the strategic decisions are more likely to be correct.</a:t>
            </a:r>
          </a:p>
        </p:txBody>
      </p:sp>
    </p:spTree>
    <p:extLst>
      <p:ext uri="{BB962C8B-B14F-4D97-AF65-F5344CB8AC3E}">
        <p14:creationId xmlns:p14="http://schemas.microsoft.com/office/powerpoint/2010/main" val="18353286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projects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It is essential that every organization adopts the correct core processes. </a:t>
            </a:r>
          </a:p>
          <a:p>
            <a:pPr marL="571500" indent="-571500">
              <a:buFont typeface="Wingdings" panose="05000000000000000000" pitchFamily="2" charset="2"/>
              <a:buChar char="§"/>
              <a:defRPr/>
            </a:pPr>
            <a:r>
              <a:rPr lang="en-US" sz="3600" dirty="0">
                <a:solidFill>
                  <a:prstClr val="black"/>
                </a:solidFill>
                <a:latin typeface="Calibri" panose="020F0502020204030204"/>
              </a:rPr>
              <a:t>A core process may be considered as the collection of activities that deliver a specific stakeholder expectation.</a:t>
            </a:r>
          </a:p>
          <a:p>
            <a:pPr marL="571500" indent="-571500">
              <a:buFont typeface="Wingdings" panose="05000000000000000000" pitchFamily="2" charset="2"/>
              <a:buChar char="§"/>
              <a:defRPr/>
            </a:pPr>
            <a:r>
              <a:rPr lang="en-US" sz="3600" dirty="0">
                <a:solidFill>
                  <a:prstClr val="black"/>
                </a:solidFill>
                <a:latin typeface="Calibri" panose="020F0502020204030204"/>
              </a:rPr>
              <a:t> This is the meaning of core process that is allocated by business process re-engineering (BPR) practitioners.</a:t>
            </a:r>
          </a:p>
          <a:p>
            <a:pPr marL="571500" indent="-571500">
              <a:buFont typeface="Wingdings" panose="05000000000000000000" pitchFamily="2" charset="2"/>
              <a:buChar char="§"/>
              <a:defRPr/>
            </a:pPr>
            <a:r>
              <a:rPr lang="en-US" sz="3600" dirty="0">
                <a:solidFill>
                  <a:prstClr val="black"/>
                </a:solidFill>
                <a:latin typeface="Calibri" panose="020F0502020204030204"/>
              </a:rPr>
              <a:t>There is a difference between a process being efficient and effective.</a:t>
            </a:r>
          </a:p>
        </p:txBody>
      </p:sp>
    </p:spTree>
    <p:extLst>
      <p:ext uri="{BB962C8B-B14F-4D97-AF65-F5344CB8AC3E}">
        <p14:creationId xmlns:p14="http://schemas.microsoft.com/office/powerpoint/2010/main" val="36562742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projects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An efficient process means that there is no disruption and no excess cost.</a:t>
            </a:r>
          </a:p>
          <a:p>
            <a:pPr marL="571500" indent="-571500">
              <a:buFont typeface="Wingdings" panose="05000000000000000000" pitchFamily="2" charset="2"/>
              <a:buChar char="§"/>
              <a:defRPr/>
            </a:pPr>
            <a:r>
              <a:rPr lang="en-US" sz="3600" dirty="0">
                <a:solidFill>
                  <a:prstClr val="black"/>
                </a:solidFill>
                <a:latin typeface="Calibri" panose="020F0502020204030204"/>
              </a:rPr>
              <a:t> However, the process may be the incorrect one for cost-effectively delivering the requirements. </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7738902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projects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Where processes need to be improved, a project will normally be undertaken and change achieved.</a:t>
            </a:r>
          </a:p>
          <a:p>
            <a:pPr marL="571500" indent="-571500">
              <a:buFont typeface="Wingdings" panose="05000000000000000000" pitchFamily="2" charset="2"/>
              <a:buChar char="§"/>
              <a:defRPr/>
            </a:pPr>
            <a:r>
              <a:rPr lang="en-US" sz="3600" dirty="0">
                <a:solidFill>
                  <a:prstClr val="black"/>
                </a:solidFill>
                <a:latin typeface="Calibri" panose="020F0502020204030204"/>
              </a:rPr>
              <a:t>In circumstances where a series of projects are required, this is often referred to as a </a:t>
            </a:r>
            <a:r>
              <a:rPr lang="en-US" sz="3600" dirty="0" err="1">
                <a:solidFill>
                  <a:prstClr val="black"/>
                </a:solidFill>
                <a:latin typeface="Calibri" panose="020F0502020204030204"/>
              </a:rPr>
              <a:t>programme</a:t>
            </a:r>
            <a:r>
              <a:rPr lang="en-US" sz="3600" dirty="0">
                <a:solidFill>
                  <a:prstClr val="black"/>
                </a:solidFill>
                <a:latin typeface="Calibri" panose="020F0502020204030204"/>
              </a:rPr>
              <a:t> of work. </a:t>
            </a:r>
          </a:p>
          <a:p>
            <a:pPr marL="571500" indent="-571500">
              <a:buFont typeface="Wingdings" panose="05000000000000000000" pitchFamily="2" charset="2"/>
              <a:buChar char="§"/>
              <a:defRPr/>
            </a:pPr>
            <a:r>
              <a:rPr lang="en-US" sz="3600" dirty="0">
                <a:solidFill>
                  <a:prstClr val="black"/>
                </a:solidFill>
                <a:latin typeface="Calibri" panose="020F0502020204030204"/>
              </a:rPr>
              <a:t>When a project, or </a:t>
            </a:r>
            <a:r>
              <a:rPr lang="en-US" sz="3600" dirty="0" err="1">
                <a:solidFill>
                  <a:prstClr val="black"/>
                </a:solidFill>
                <a:latin typeface="Calibri" panose="020F0502020204030204"/>
              </a:rPr>
              <a:t>programme</a:t>
            </a:r>
            <a:r>
              <a:rPr lang="en-US" sz="3600" dirty="0">
                <a:solidFill>
                  <a:prstClr val="black"/>
                </a:solidFill>
                <a:latin typeface="Calibri" panose="020F0502020204030204"/>
              </a:rPr>
              <a:t> of work, is implemented by an organization, the desire will normally be to improve the effectiveness and/or efficiency of core processes.</a:t>
            </a:r>
          </a:p>
        </p:txBody>
      </p:sp>
    </p:spTree>
    <p:extLst>
      <p:ext uri="{BB962C8B-B14F-4D97-AF65-F5344CB8AC3E}">
        <p14:creationId xmlns:p14="http://schemas.microsoft.com/office/powerpoint/2010/main" val="3375339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operations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It is a fundamental requirement for organizations that they have effective and efficient operations.</a:t>
            </a:r>
          </a:p>
          <a:p>
            <a:pPr marL="571500" indent="-571500">
              <a:buFont typeface="Wingdings" panose="05000000000000000000" pitchFamily="2" charset="2"/>
              <a:buChar char="§"/>
              <a:defRPr/>
            </a:pPr>
            <a:r>
              <a:rPr lang="en-US" sz="3600" dirty="0">
                <a:solidFill>
                  <a:prstClr val="black"/>
                </a:solidFill>
                <a:latin typeface="Calibri" panose="020F0502020204030204"/>
              </a:rPr>
              <a:t> Efficient operations should make best use of the resources of the organization and should operate without unplanned disruption. </a:t>
            </a:r>
          </a:p>
          <a:p>
            <a:pPr marL="571500" indent="-571500">
              <a:buFont typeface="Wingdings" panose="05000000000000000000" pitchFamily="2" charset="2"/>
              <a:buChar char="§"/>
              <a:defRPr/>
            </a:pPr>
            <a:r>
              <a:rPr lang="en-US" sz="3600" dirty="0">
                <a:solidFill>
                  <a:prstClr val="black"/>
                </a:solidFill>
                <a:latin typeface="Calibri" panose="020F0502020204030204"/>
              </a:rPr>
              <a:t>Undertaking efficient operations that use minimum resources and produce maximum output will deliver the greatest benefit to the organization.</a:t>
            </a:r>
          </a:p>
        </p:txBody>
      </p:sp>
    </p:spTree>
    <p:extLst>
      <p:ext uri="{BB962C8B-B14F-4D97-AF65-F5344CB8AC3E}">
        <p14:creationId xmlns:p14="http://schemas.microsoft.com/office/powerpoint/2010/main" val="23481075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Upside in operations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20840"/>
            <a:ext cx="11467094"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Operations also need to be effective in that they represent the best way of conducting the operations. </a:t>
            </a:r>
          </a:p>
          <a:p>
            <a:pPr marL="571500" indent="-571500">
              <a:buFont typeface="Wingdings" panose="05000000000000000000" pitchFamily="2" charset="2"/>
              <a:buChar char="§"/>
              <a:defRPr/>
            </a:pPr>
            <a:r>
              <a:rPr lang="en-US" sz="3600" dirty="0">
                <a:solidFill>
                  <a:prstClr val="black"/>
                </a:solidFill>
                <a:latin typeface="Calibri" panose="020F0502020204030204"/>
              </a:rPr>
              <a:t>For example, it is possible to have an efficient journey by car or bus across a busy city. </a:t>
            </a:r>
          </a:p>
          <a:p>
            <a:pPr marL="571500" indent="-571500">
              <a:buFont typeface="Wingdings" panose="05000000000000000000" pitchFamily="2" charset="2"/>
              <a:buChar char="§"/>
              <a:defRPr/>
            </a:pPr>
            <a:r>
              <a:rPr lang="en-US" sz="3600" dirty="0">
                <a:solidFill>
                  <a:prstClr val="black"/>
                </a:solidFill>
                <a:latin typeface="Calibri" panose="020F0502020204030204"/>
              </a:rPr>
              <a:t>However, the effective way to travel in many large cities is by means of the metro or underground system.</a:t>
            </a:r>
          </a:p>
        </p:txBody>
      </p:sp>
    </p:spTree>
    <p:extLst>
      <p:ext uri="{BB962C8B-B14F-4D97-AF65-F5344CB8AC3E}">
        <p14:creationId xmlns:p14="http://schemas.microsoft.com/office/powerpoint/2010/main" val="7225517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descr="Thank You"/>
          <p:cNvPicPr>
            <a:picLocks noChangeAspect="1"/>
          </p:cNvPicPr>
          <p:nvPr/>
        </p:nvPicPr>
        <p:blipFill>
          <a:blip r:embed="rId2"/>
          <a:stretch>
            <a:fillRect/>
          </a:stretch>
        </p:blipFill>
        <p:spPr>
          <a:xfrm>
            <a:off x="2249002" y="2952459"/>
            <a:ext cx="6734386" cy="840667"/>
          </a:xfrm>
          <a:prstGeom prst="rect">
            <a:avLst/>
          </a:prstGeom>
        </p:spPr>
      </p:pic>
      <p:sp>
        <p:nvSpPr>
          <p:cNvPr id="2" name="Rectangle 1"/>
          <p:cNvSpPr/>
          <p:nvPr/>
        </p:nvSpPr>
        <p:spPr>
          <a:xfrm>
            <a:off x="4142793" y="3060941"/>
            <a:ext cx="1880387" cy="523220"/>
          </a:xfrm>
          <a:prstGeom prst="rect">
            <a:avLst/>
          </a:prstGeom>
        </p:spPr>
        <p:txBody>
          <a:bodyPr wrap="none">
            <a:spAutoFit/>
          </a:bodyPr>
          <a:lstStyle/>
          <a:p>
            <a:r>
              <a:rPr lang="en-US" sz="2800" b="1" dirty="0">
                <a:solidFill>
                  <a:schemeClr val="bg1"/>
                </a:solidFill>
              </a:rPr>
              <a:t>Thank You</a:t>
            </a:r>
          </a:p>
        </p:txBody>
      </p:sp>
    </p:spTree>
    <p:extLst>
      <p:ext uri="{BB962C8B-B14F-4D97-AF65-F5344CB8AC3E}">
        <p14:creationId xmlns:p14="http://schemas.microsoft.com/office/powerpoint/2010/main" val="2811812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829</TotalTime>
  <Words>1612</Words>
  <Application>Microsoft Office PowerPoint</Application>
  <PresentationFormat>Widescreen</PresentationFormat>
  <Paragraphs>209</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Times New Roman</vt:lpstr>
      <vt:lpstr>Wingdings</vt:lpstr>
      <vt:lpstr>Office Theme</vt:lpstr>
      <vt:lpstr>PowerPoint Presentation</vt:lpstr>
      <vt:lpstr>Topics to Cover in Week 9</vt:lpstr>
      <vt:lpstr>Application of a risk matrix</vt:lpstr>
      <vt:lpstr>Application of a risk matrix</vt:lpstr>
      <vt:lpstr>Application of a risk matrix</vt:lpstr>
      <vt:lpstr>Inherent and current level of risk</vt:lpstr>
      <vt:lpstr>Inherent and current level of risk</vt:lpstr>
      <vt:lpstr>as low as reasonably practicable (ALARP)</vt:lpstr>
      <vt:lpstr>Risk Significance</vt:lpstr>
      <vt:lpstr>Risk Significance</vt:lpstr>
      <vt:lpstr>Risk Significance</vt:lpstr>
      <vt:lpstr>Risk Significance</vt:lpstr>
      <vt:lpstr>Opportunity Assessment</vt:lpstr>
      <vt:lpstr>Opportunity Assessment</vt:lpstr>
      <vt:lpstr>Opportunity Assessment</vt:lpstr>
      <vt:lpstr>Opportunity Assessment</vt:lpstr>
      <vt:lpstr>Opportunity Assessment</vt:lpstr>
      <vt:lpstr>Riskiness index</vt:lpstr>
      <vt:lpstr>Riskiness index</vt:lpstr>
      <vt:lpstr>Riskiness index</vt:lpstr>
      <vt:lpstr>Riskiness index</vt:lpstr>
      <vt:lpstr>Riskiness index</vt:lpstr>
      <vt:lpstr>Table 14.2 Riskiness index</vt:lpstr>
      <vt:lpstr>Table 14.2 Riskiness index</vt:lpstr>
      <vt:lpstr>Table 14.2 Riskiness index</vt:lpstr>
      <vt:lpstr>Table 14.2 Riskiness index</vt:lpstr>
      <vt:lpstr>Table 14.2 Riskiness index</vt:lpstr>
      <vt:lpstr>Upside in strategy</vt:lpstr>
      <vt:lpstr>Upside in strategy</vt:lpstr>
      <vt:lpstr>Upside in projects</vt:lpstr>
      <vt:lpstr>Upside in projects</vt:lpstr>
      <vt:lpstr>Upside in projects</vt:lpstr>
      <vt:lpstr>Upside in operations</vt:lpstr>
      <vt:lpstr>Upside in operations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356</cp:revision>
  <dcterms:created xsi:type="dcterms:W3CDTF">2023-09-12T14:13:52Z</dcterms:created>
  <dcterms:modified xsi:type="dcterms:W3CDTF">2023-11-18T21:13:58Z</dcterms:modified>
</cp:coreProperties>
</file>