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svg" ContentType="image/svg+xml"/>
  <Default Extension="wav" ContentType="audio/x-wav"/>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7"/>
  </p:notesMasterIdLst>
  <p:sldIdLst>
    <p:sldId id="480" r:id="rId6"/>
    <p:sldId id="498" r:id="rId7"/>
    <p:sldId id="769" r:id="rId8"/>
    <p:sldId id="624" r:id="rId9"/>
    <p:sldId id="870" r:id="rId10"/>
    <p:sldId id="825" r:id="rId11"/>
    <p:sldId id="876" r:id="rId12"/>
    <p:sldId id="878" r:id="rId13"/>
    <p:sldId id="880" r:id="rId14"/>
    <p:sldId id="882" r:id="rId15"/>
    <p:sldId id="881" r:id="rId16"/>
    <p:sldId id="883" r:id="rId17"/>
    <p:sldId id="884" r:id="rId18"/>
    <p:sldId id="885" r:id="rId19"/>
    <p:sldId id="886" r:id="rId20"/>
    <p:sldId id="887" r:id="rId21"/>
    <p:sldId id="888" r:id="rId22"/>
    <p:sldId id="889" r:id="rId23"/>
    <p:sldId id="916" r:id="rId24"/>
    <p:sldId id="917" r:id="rId25"/>
    <p:sldId id="892" r:id="rId26"/>
    <p:sldId id="894" r:id="rId27"/>
    <p:sldId id="896" r:id="rId28"/>
    <p:sldId id="898" r:id="rId29"/>
    <p:sldId id="897" r:id="rId30"/>
    <p:sldId id="907" r:id="rId31"/>
    <p:sldId id="895" r:id="rId32"/>
    <p:sldId id="918" r:id="rId33"/>
    <p:sldId id="899" r:id="rId34"/>
    <p:sldId id="900" r:id="rId35"/>
    <p:sldId id="901" r:id="rId36"/>
    <p:sldId id="903" r:id="rId37"/>
    <p:sldId id="913" r:id="rId38"/>
    <p:sldId id="666" r:id="rId39"/>
    <p:sldId id="906" r:id="rId40"/>
    <p:sldId id="513" r:id="rId41"/>
    <p:sldId id="914" r:id="rId42"/>
    <p:sldId id="905" r:id="rId43"/>
    <p:sldId id="915" r:id="rId44"/>
    <p:sldId id="919"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8"/>
            <p14:sldId id="769"/>
            <p14:sldId id="624"/>
            <p14:sldId id="870"/>
            <p14:sldId id="825"/>
            <p14:sldId id="876"/>
            <p14:sldId id="878"/>
            <p14:sldId id="880"/>
            <p14:sldId id="882"/>
            <p14:sldId id="881"/>
            <p14:sldId id="883"/>
            <p14:sldId id="884"/>
            <p14:sldId id="885"/>
            <p14:sldId id="886"/>
            <p14:sldId id="887"/>
            <p14:sldId id="888"/>
            <p14:sldId id="889"/>
            <p14:sldId id="916"/>
            <p14:sldId id="917"/>
            <p14:sldId id="892"/>
            <p14:sldId id="894"/>
            <p14:sldId id="896"/>
            <p14:sldId id="898"/>
            <p14:sldId id="897"/>
            <p14:sldId id="907"/>
            <p14:sldId id="895"/>
            <p14:sldId id="918"/>
            <p14:sldId id="899"/>
            <p14:sldId id="900"/>
            <p14:sldId id="901"/>
            <p14:sldId id="903"/>
            <p14:sldId id="913"/>
            <p14:sldId id="666"/>
            <p14:sldId id="906"/>
            <p14:sldId id="513"/>
            <p14:sldId id="914"/>
            <p14:sldId id="905"/>
            <p14:sldId id="915"/>
            <p14:sldId id="9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C92"/>
    <a:srgbClr val="00AEEF"/>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53" autoAdjust="0"/>
    <p:restoredTop sz="94660"/>
  </p:normalViewPr>
  <p:slideViewPr>
    <p:cSldViewPr snapToGrid="0">
      <p:cViewPr varScale="1">
        <p:scale>
          <a:sx n="108" d="100"/>
          <a:sy n="108" d="100"/>
        </p:scale>
        <p:origin x="88" y="52"/>
      </p:cViewPr>
      <p:guideLst/>
    </p:cSldViewPr>
  </p:slideViewPr>
  <p:notesTextViewPr>
    <p:cViewPr>
      <p:scale>
        <a:sx n="1" d="1"/>
        <a:sy n="1" d="1"/>
      </p:scale>
      <p:origin x="0" y="0"/>
    </p:cViewPr>
  </p:notesTextViewPr>
  <p:sorterViewPr>
    <p:cViewPr>
      <p:scale>
        <a:sx n="100" d="100"/>
        <a:sy n="100" d="100"/>
      </p:scale>
      <p:origin x="0" y="-648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D92A2DB-F33E-419F-9DC1-C3EA2ECC91C3}" type="doc">
      <dgm:prSet loTypeId="urn:microsoft.com/office/officeart/2009/3/layout/StepUpProcess" loCatId="process" qsTypeId="urn:microsoft.com/office/officeart/2005/8/quickstyle/3d2" qsCatId="3D" csTypeId="urn:microsoft.com/office/officeart/2005/8/colors/accent1_2" csCatId="accent1" phldr="1"/>
      <dgm:spPr/>
      <dgm:t>
        <a:bodyPr/>
        <a:lstStyle/>
        <a:p>
          <a:endParaRPr lang="en-US"/>
        </a:p>
      </dgm:t>
    </dgm:pt>
    <dgm:pt modelId="{129B8E36-E691-47C2-B500-0DA97FA14804}">
      <dgm:prSet phldrT="[Text]" custT="1"/>
      <dgm:spPr/>
      <dgm:t>
        <a:bodyPr/>
        <a:lstStyle/>
        <a:p>
          <a:pPr algn="ctr">
            <a:buNone/>
          </a:pPr>
          <a:r>
            <a:rPr lang="ar-EG" sz="1800" b="1" dirty="0"/>
            <a:t>صياغة</a:t>
          </a:r>
          <a:r>
            <a:rPr lang="ar-SA" sz="1800" b="1" dirty="0"/>
            <a:t> </a:t>
          </a:r>
          <a:r>
            <a:rPr lang="ar-EG" sz="1800" b="1" dirty="0"/>
            <a:t>ال</a:t>
          </a:r>
          <a:r>
            <a:rPr lang="ar-SA" sz="1800" b="1" dirty="0"/>
            <a:t>م</a:t>
          </a:r>
          <a:r>
            <a:rPr lang="ar-EG" sz="1800" b="1" dirty="0"/>
            <a:t>ُ</a:t>
          </a:r>
          <a:r>
            <a:rPr lang="ar-SA" sz="1800" b="1" dirty="0"/>
            <a:t>شكل</a:t>
          </a:r>
          <a:r>
            <a:rPr lang="ar-EG" sz="1800" b="1" dirty="0"/>
            <a:t>ة</a:t>
          </a:r>
        </a:p>
        <a:p>
          <a:pPr algn="ctr">
            <a:buNone/>
          </a:pPr>
          <a:r>
            <a:rPr lang="en-US" sz="1800" b="1" dirty="0"/>
            <a:t>Formulating </a:t>
          </a:r>
          <a:br>
            <a:rPr lang="en-US" sz="1800" b="1" dirty="0"/>
          </a:br>
          <a:r>
            <a:rPr lang="en-US" sz="1800" b="1" dirty="0"/>
            <a:t>the Problem</a:t>
          </a:r>
          <a:endParaRPr lang="en-US" sz="1800" dirty="0"/>
        </a:p>
      </dgm:t>
    </dgm:pt>
    <dgm:pt modelId="{82EC2853-34AE-49E5-A617-889AE1FD6034}" type="parTrans" cxnId="{BDBA64EE-AEAC-4948-8D2F-17927E77BF23}">
      <dgm:prSet/>
      <dgm:spPr/>
      <dgm:t>
        <a:bodyPr/>
        <a:lstStyle/>
        <a:p>
          <a:endParaRPr lang="en-US"/>
        </a:p>
      </dgm:t>
    </dgm:pt>
    <dgm:pt modelId="{03DA0312-F7B1-4E97-88F7-0C9A5BDA0B6D}" type="sibTrans" cxnId="{BDBA64EE-AEAC-4948-8D2F-17927E77BF23}">
      <dgm:prSet/>
      <dgm:spPr/>
      <dgm:t>
        <a:bodyPr/>
        <a:lstStyle/>
        <a:p>
          <a:endParaRPr lang="en-US"/>
        </a:p>
      </dgm:t>
    </dgm:pt>
    <dgm:pt modelId="{BD295C4E-621A-4480-BA61-5A6A13C231EA}">
      <dgm:prSet phldrT="[Text]" custT="1"/>
      <dgm:spPr/>
      <dgm:t>
        <a:bodyPr/>
        <a:lstStyle/>
        <a:p>
          <a:pPr algn="ctr">
            <a:buNone/>
          </a:pPr>
          <a:r>
            <a:rPr lang="ar-EG" sz="1800" b="1" dirty="0"/>
            <a:t>تصميم البحث</a:t>
          </a:r>
          <a:endParaRPr lang="en-US" sz="1800" b="1" dirty="0"/>
        </a:p>
        <a:p>
          <a:pPr algn="ctr">
            <a:buNone/>
          </a:pPr>
          <a:r>
            <a:rPr lang="en-US" sz="1800" b="1" dirty="0"/>
            <a:t>Research Design</a:t>
          </a:r>
          <a:endParaRPr lang="en-US" sz="1800" dirty="0"/>
        </a:p>
      </dgm:t>
    </dgm:pt>
    <dgm:pt modelId="{A754EC70-9ED7-49A2-A98D-0E8B39101F03}" type="parTrans" cxnId="{54CCF5A8-F228-46F1-BEBF-77999EE60A1A}">
      <dgm:prSet/>
      <dgm:spPr/>
      <dgm:t>
        <a:bodyPr/>
        <a:lstStyle/>
        <a:p>
          <a:endParaRPr lang="en-US"/>
        </a:p>
      </dgm:t>
    </dgm:pt>
    <dgm:pt modelId="{1076F64E-AE11-451D-8736-A0506CD09F62}" type="sibTrans" cxnId="{54CCF5A8-F228-46F1-BEBF-77999EE60A1A}">
      <dgm:prSet/>
      <dgm:spPr/>
      <dgm:t>
        <a:bodyPr/>
        <a:lstStyle/>
        <a:p>
          <a:endParaRPr lang="en-US"/>
        </a:p>
      </dgm:t>
    </dgm:pt>
    <dgm:pt modelId="{5889CD49-A4F7-4292-9355-FD017DDCE980}">
      <dgm:prSet phldrT="[Text]" custT="1"/>
      <dgm:spPr/>
      <dgm:t>
        <a:bodyPr/>
        <a:lstStyle/>
        <a:p>
          <a:pPr algn="ctr">
            <a:buNone/>
          </a:pPr>
          <a:r>
            <a:rPr lang="ar-SA" sz="1800" b="1" dirty="0"/>
            <a:t>جمع البيانات</a:t>
          </a:r>
          <a:endParaRPr lang="en-US" sz="1800" b="1" dirty="0"/>
        </a:p>
        <a:p>
          <a:pPr algn="ctr">
            <a:buNone/>
          </a:pPr>
          <a:r>
            <a:rPr lang="en-US" sz="1800" b="1" dirty="0"/>
            <a:t>Data Collection</a:t>
          </a:r>
          <a:endParaRPr lang="en-US" sz="1800" dirty="0"/>
        </a:p>
      </dgm:t>
    </dgm:pt>
    <dgm:pt modelId="{E8FB1E03-F10B-475D-A51E-EE1842530B68}" type="parTrans" cxnId="{E2999E01-D8A4-4965-9054-C9AE63957EC5}">
      <dgm:prSet/>
      <dgm:spPr/>
      <dgm:t>
        <a:bodyPr/>
        <a:lstStyle/>
        <a:p>
          <a:endParaRPr lang="en-US"/>
        </a:p>
      </dgm:t>
    </dgm:pt>
    <dgm:pt modelId="{1B7E2C7C-70F3-4E5A-952C-D0460AE46041}" type="sibTrans" cxnId="{E2999E01-D8A4-4965-9054-C9AE63957EC5}">
      <dgm:prSet/>
      <dgm:spPr/>
      <dgm:t>
        <a:bodyPr/>
        <a:lstStyle/>
        <a:p>
          <a:endParaRPr lang="en-US"/>
        </a:p>
      </dgm:t>
    </dgm:pt>
    <dgm:pt modelId="{AE7A82FD-8BDC-4255-B9C0-CCD3C9FD03BD}">
      <dgm:prSet phldrT="[Text]" custT="1"/>
      <dgm:spPr/>
      <dgm:t>
        <a:bodyPr/>
        <a:lstStyle/>
        <a:p>
          <a:pPr algn="ctr">
            <a:buNone/>
          </a:pPr>
          <a:r>
            <a:rPr lang="ar-EG" sz="1800" b="1" dirty="0"/>
            <a:t>مُعالجة البيانات</a:t>
          </a:r>
        </a:p>
        <a:p>
          <a:pPr algn="ctr">
            <a:buNone/>
          </a:pPr>
          <a:r>
            <a:rPr lang="en-US" sz="1800" b="1" dirty="0"/>
            <a:t>Data Processing</a:t>
          </a:r>
          <a:endParaRPr lang="en-US" sz="1800" dirty="0"/>
        </a:p>
      </dgm:t>
    </dgm:pt>
    <dgm:pt modelId="{2B96DA37-D78B-405D-8757-243744177BA2}" type="parTrans" cxnId="{0FC361A6-A3B7-41B4-8DEF-431FC1D4CB7D}">
      <dgm:prSet/>
      <dgm:spPr/>
      <dgm:t>
        <a:bodyPr/>
        <a:lstStyle/>
        <a:p>
          <a:endParaRPr lang="en-US"/>
        </a:p>
      </dgm:t>
    </dgm:pt>
    <dgm:pt modelId="{104A6B09-93DF-4E8E-A45E-3A467D9813FD}" type="sibTrans" cxnId="{0FC361A6-A3B7-41B4-8DEF-431FC1D4CB7D}">
      <dgm:prSet/>
      <dgm:spPr/>
      <dgm:t>
        <a:bodyPr/>
        <a:lstStyle/>
        <a:p>
          <a:endParaRPr lang="en-US"/>
        </a:p>
      </dgm:t>
    </dgm:pt>
    <dgm:pt modelId="{5FFE2E33-1168-4105-BA43-94C63F776695}">
      <dgm:prSet phldrT="[Text]" custT="1"/>
      <dgm:spPr/>
      <dgm:t>
        <a:bodyPr/>
        <a:lstStyle/>
        <a:p>
          <a:pPr algn="ctr">
            <a:buNone/>
          </a:pPr>
          <a:r>
            <a:rPr lang="ar-EG" sz="1800" b="1" dirty="0"/>
            <a:t>إتمام المُسودة النهائية للبحث</a:t>
          </a:r>
        </a:p>
        <a:p>
          <a:pPr algn="ctr">
            <a:buNone/>
          </a:pPr>
          <a:r>
            <a:rPr lang="en-US" sz="1800" b="1" dirty="0"/>
            <a:t>Finalizing Research Draft</a:t>
          </a:r>
          <a:endParaRPr lang="en-US" sz="1800" dirty="0"/>
        </a:p>
      </dgm:t>
    </dgm:pt>
    <dgm:pt modelId="{0007D193-6E20-467E-9DBA-058EF949F360}" type="parTrans" cxnId="{C5A2824C-1AF2-4903-A70E-91A3432D5E82}">
      <dgm:prSet/>
      <dgm:spPr/>
      <dgm:t>
        <a:bodyPr/>
        <a:lstStyle/>
        <a:p>
          <a:endParaRPr lang="en-US"/>
        </a:p>
      </dgm:t>
    </dgm:pt>
    <dgm:pt modelId="{D121E7AB-9D91-4152-9D78-CE16B8866F59}" type="sibTrans" cxnId="{C5A2824C-1AF2-4903-A70E-91A3432D5E82}">
      <dgm:prSet/>
      <dgm:spPr/>
      <dgm:t>
        <a:bodyPr/>
        <a:lstStyle/>
        <a:p>
          <a:endParaRPr lang="en-US"/>
        </a:p>
      </dgm:t>
    </dgm:pt>
    <dgm:pt modelId="{30E5D7CF-813C-4067-88ED-CD52A965582D}" type="pres">
      <dgm:prSet presAssocID="{1D92A2DB-F33E-419F-9DC1-C3EA2ECC91C3}" presName="rootnode" presStyleCnt="0">
        <dgm:presLayoutVars>
          <dgm:chMax/>
          <dgm:chPref/>
          <dgm:dir val="rev"/>
          <dgm:animLvl val="lvl"/>
        </dgm:presLayoutVars>
      </dgm:prSet>
      <dgm:spPr/>
    </dgm:pt>
    <dgm:pt modelId="{6529F772-3FDD-4CA7-B33C-BE4373FF5ADA}" type="pres">
      <dgm:prSet presAssocID="{129B8E36-E691-47C2-B500-0DA97FA14804}" presName="composite" presStyleCnt="0"/>
      <dgm:spPr/>
    </dgm:pt>
    <dgm:pt modelId="{094C9BBE-CE96-41DE-B5A4-91FA2DF9F7DA}" type="pres">
      <dgm:prSet presAssocID="{129B8E36-E691-47C2-B500-0DA97FA14804}" presName="LShape" presStyleLbl="alignNode1" presStyleIdx="0" presStyleCnt="9" custScaleX="177610" custScaleY="135717" custLinFactNeighborX="-11695"/>
      <dgm:spPr/>
    </dgm:pt>
    <dgm:pt modelId="{20C40A5B-E72D-479C-A38A-EA81780CA601}" type="pres">
      <dgm:prSet presAssocID="{129B8E36-E691-47C2-B500-0DA97FA14804}" presName="ParentText" presStyleLbl="revTx" presStyleIdx="0" presStyleCnt="5" custScaleX="188304" custLinFactNeighborX="-3419" custLinFactNeighborY="-12110">
        <dgm:presLayoutVars>
          <dgm:chMax val="0"/>
          <dgm:chPref val="0"/>
          <dgm:bulletEnabled val="1"/>
        </dgm:presLayoutVars>
      </dgm:prSet>
      <dgm:spPr/>
    </dgm:pt>
    <dgm:pt modelId="{03232D23-6A62-409A-9C26-FB3392C76B0B}" type="pres">
      <dgm:prSet presAssocID="{129B8E36-E691-47C2-B500-0DA97FA14804}" presName="Triangle" presStyleLbl="alignNode1" presStyleIdx="1" presStyleCnt="9" custLinFactX="-100000" custLinFactNeighborX="-127234" custLinFactNeighborY="-33811"/>
      <dgm:spPr/>
    </dgm:pt>
    <dgm:pt modelId="{EDE76911-7A4C-4B01-AD63-27AFF524D42C}" type="pres">
      <dgm:prSet presAssocID="{03DA0312-F7B1-4E97-88F7-0C9A5BDA0B6D}" presName="sibTrans" presStyleCnt="0"/>
      <dgm:spPr/>
    </dgm:pt>
    <dgm:pt modelId="{80592BB3-0795-4425-8537-6D80DF8F93C3}" type="pres">
      <dgm:prSet presAssocID="{03DA0312-F7B1-4E97-88F7-0C9A5BDA0B6D}" presName="space" presStyleCnt="0"/>
      <dgm:spPr/>
    </dgm:pt>
    <dgm:pt modelId="{1D47F95E-B441-4B94-9E49-FE4F07740D08}" type="pres">
      <dgm:prSet presAssocID="{BD295C4E-621A-4480-BA61-5A6A13C231EA}" presName="composite" presStyleCnt="0"/>
      <dgm:spPr/>
    </dgm:pt>
    <dgm:pt modelId="{2FDD663A-4663-44A5-969A-F8A203CB197A}" type="pres">
      <dgm:prSet presAssocID="{BD295C4E-621A-4480-BA61-5A6A13C231EA}" presName="LShape" presStyleLbl="alignNode1" presStyleIdx="2" presStyleCnt="9" custScaleX="164181" custScaleY="144326" custLinFactNeighborX="-20384"/>
      <dgm:spPr/>
    </dgm:pt>
    <dgm:pt modelId="{CFFFA731-AC7A-426A-9880-CA346418478B}" type="pres">
      <dgm:prSet presAssocID="{BD295C4E-621A-4480-BA61-5A6A13C231EA}" presName="ParentText" presStyleLbl="revTx" presStyleIdx="1" presStyleCnt="5" custScaleX="184100" custLinFactNeighborX="-24137" custLinFactNeighborY="-12111">
        <dgm:presLayoutVars>
          <dgm:chMax val="0"/>
          <dgm:chPref val="0"/>
          <dgm:bulletEnabled val="1"/>
        </dgm:presLayoutVars>
      </dgm:prSet>
      <dgm:spPr/>
    </dgm:pt>
    <dgm:pt modelId="{BB2398D5-B530-48A7-8674-3EA5464BA421}" type="pres">
      <dgm:prSet presAssocID="{BD295C4E-621A-4480-BA61-5A6A13C231EA}" presName="Triangle" presStyleLbl="alignNode1" presStyleIdx="3" presStyleCnt="9" custLinFactX="-100000" custLinFactNeighborX="-129119" custLinFactNeighborY="-52567"/>
      <dgm:spPr/>
    </dgm:pt>
    <dgm:pt modelId="{CEEA1BD5-82A7-47F3-A504-A08506B30531}" type="pres">
      <dgm:prSet presAssocID="{1076F64E-AE11-451D-8736-A0506CD09F62}" presName="sibTrans" presStyleCnt="0"/>
      <dgm:spPr/>
    </dgm:pt>
    <dgm:pt modelId="{BA6246C1-5CBC-486C-97D8-1BFDBEC9AC4D}" type="pres">
      <dgm:prSet presAssocID="{1076F64E-AE11-451D-8736-A0506CD09F62}" presName="space" presStyleCnt="0"/>
      <dgm:spPr/>
    </dgm:pt>
    <dgm:pt modelId="{AE9EB135-826E-441A-8A08-49C19B6627BD}" type="pres">
      <dgm:prSet presAssocID="{5889CD49-A4F7-4292-9355-FD017DDCE980}" presName="composite" presStyleCnt="0"/>
      <dgm:spPr/>
    </dgm:pt>
    <dgm:pt modelId="{655A70C9-B516-424C-A087-3E35F5C34E79}" type="pres">
      <dgm:prSet presAssocID="{5889CD49-A4F7-4292-9355-FD017DDCE980}" presName="LShape" presStyleLbl="alignNode1" presStyleIdx="4" presStyleCnt="9" custScaleX="155970" custScaleY="136984" custLinFactNeighborX="-16534"/>
      <dgm:spPr/>
    </dgm:pt>
    <dgm:pt modelId="{8EA1C632-6D1E-4779-BCFA-762F683C3B97}" type="pres">
      <dgm:prSet presAssocID="{5889CD49-A4F7-4292-9355-FD017DDCE980}" presName="ParentText" presStyleLbl="revTx" presStyleIdx="2" presStyleCnt="5" custScaleX="190614" custLinFactNeighborX="-16436" custLinFactNeighborY="-9084">
        <dgm:presLayoutVars>
          <dgm:chMax val="0"/>
          <dgm:chPref val="0"/>
          <dgm:bulletEnabled val="1"/>
        </dgm:presLayoutVars>
      </dgm:prSet>
      <dgm:spPr/>
    </dgm:pt>
    <dgm:pt modelId="{18F3BF48-BCA0-4A59-A4DE-0536A2525102}" type="pres">
      <dgm:prSet presAssocID="{5889CD49-A4F7-4292-9355-FD017DDCE980}" presName="Triangle" presStyleLbl="alignNode1" presStyleIdx="5" presStyleCnt="9" custLinFactX="-96127" custLinFactNeighborX="-100000" custLinFactNeighborY="-33811"/>
      <dgm:spPr/>
    </dgm:pt>
    <dgm:pt modelId="{DA409C3E-E7F9-470C-B46C-1C4C2009C527}" type="pres">
      <dgm:prSet presAssocID="{1B7E2C7C-70F3-4E5A-952C-D0460AE46041}" presName="sibTrans" presStyleCnt="0"/>
      <dgm:spPr/>
    </dgm:pt>
    <dgm:pt modelId="{A42F1D22-B205-4BEE-9E16-F3652F4683DF}" type="pres">
      <dgm:prSet presAssocID="{1B7E2C7C-70F3-4E5A-952C-D0460AE46041}" presName="space" presStyleCnt="0"/>
      <dgm:spPr/>
    </dgm:pt>
    <dgm:pt modelId="{C9AC7F53-C1CF-449F-89FB-240C7CF0C4B8}" type="pres">
      <dgm:prSet presAssocID="{AE7A82FD-8BDC-4255-B9C0-CCD3C9FD03BD}" presName="composite" presStyleCnt="0"/>
      <dgm:spPr/>
    </dgm:pt>
    <dgm:pt modelId="{216D8ED1-0673-4D09-B133-2CE33B8EA940}" type="pres">
      <dgm:prSet presAssocID="{AE7A82FD-8BDC-4255-B9C0-CCD3C9FD03BD}" presName="LShape" presStyleLbl="alignNode1" presStyleIdx="6" presStyleCnt="9" custScaleX="164281" custScaleY="127309" custLinFactNeighborX="-9185" custLinFactNeighborY="2496"/>
      <dgm:spPr/>
    </dgm:pt>
    <dgm:pt modelId="{850A040D-4AB5-4B03-85B0-76604752F91E}" type="pres">
      <dgm:prSet presAssocID="{AE7A82FD-8BDC-4255-B9C0-CCD3C9FD03BD}" presName="ParentText" presStyleLbl="revTx" presStyleIdx="3" presStyleCnt="5" custScaleX="169017" custLinFactNeighborX="-7954">
        <dgm:presLayoutVars>
          <dgm:chMax val="0"/>
          <dgm:chPref val="0"/>
          <dgm:bulletEnabled val="1"/>
        </dgm:presLayoutVars>
      </dgm:prSet>
      <dgm:spPr/>
    </dgm:pt>
    <dgm:pt modelId="{09AE6D69-45BB-4F36-B2CF-CF1A51081F46}" type="pres">
      <dgm:prSet presAssocID="{AE7A82FD-8BDC-4255-B9C0-CCD3C9FD03BD}" presName="Triangle" presStyleLbl="alignNode1" presStyleIdx="7" presStyleCnt="9" custLinFactX="-64684" custLinFactNeighborX="-100000" custLinFactNeighborY="-10366"/>
      <dgm:spPr/>
    </dgm:pt>
    <dgm:pt modelId="{8151E325-8977-40DE-A70D-96A99380D05A}" type="pres">
      <dgm:prSet presAssocID="{104A6B09-93DF-4E8E-A45E-3A467D9813FD}" presName="sibTrans" presStyleCnt="0"/>
      <dgm:spPr/>
    </dgm:pt>
    <dgm:pt modelId="{96CF910C-48EF-4C96-87EC-425C0BA03CFD}" type="pres">
      <dgm:prSet presAssocID="{104A6B09-93DF-4E8E-A45E-3A467D9813FD}" presName="space" presStyleCnt="0"/>
      <dgm:spPr/>
    </dgm:pt>
    <dgm:pt modelId="{266E1282-89A3-4C54-9551-813540DEF2EC}" type="pres">
      <dgm:prSet presAssocID="{5FFE2E33-1168-4105-BA43-94C63F776695}" presName="composite" presStyleCnt="0"/>
      <dgm:spPr/>
    </dgm:pt>
    <dgm:pt modelId="{DC37B521-EB73-4460-9CC5-CD575B6CFBFB}" type="pres">
      <dgm:prSet presAssocID="{5FFE2E33-1168-4105-BA43-94C63F776695}" presName="LShape" presStyleLbl="alignNode1" presStyleIdx="8" presStyleCnt="9" custAng="0" custScaleX="215003" custScaleY="138081" custLinFactNeighborX="-1041"/>
      <dgm:spPr/>
    </dgm:pt>
    <dgm:pt modelId="{07ED9EBE-1513-4941-95B7-CE954C074755}" type="pres">
      <dgm:prSet presAssocID="{5FFE2E33-1168-4105-BA43-94C63F776695}" presName="ParentText" presStyleLbl="revTx" presStyleIdx="4" presStyleCnt="5" custScaleX="238022" custLinFactNeighborX="-1462" custLinFactNeighborY="-8251">
        <dgm:presLayoutVars>
          <dgm:chMax val="0"/>
          <dgm:chPref val="0"/>
          <dgm:bulletEnabled val="1"/>
        </dgm:presLayoutVars>
      </dgm:prSet>
      <dgm:spPr/>
    </dgm:pt>
  </dgm:ptLst>
  <dgm:cxnLst>
    <dgm:cxn modelId="{E2999E01-D8A4-4965-9054-C9AE63957EC5}" srcId="{1D92A2DB-F33E-419F-9DC1-C3EA2ECC91C3}" destId="{5889CD49-A4F7-4292-9355-FD017DDCE980}" srcOrd="2" destOrd="0" parTransId="{E8FB1E03-F10B-475D-A51E-EE1842530B68}" sibTransId="{1B7E2C7C-70F3-4E5A-952C-D0460AE46041}"/>
    <dgm:cxn modelId="{623BE804-8764-4C29-8AC9-5991CD6BA48F}" type="presOf" srcId="{5FFE2E33-1168-4105-BA43-94C63F776695}" destId="{07ED9EBE-1513-4941-95B7-CE954C074755}" srcOrd="0" destOrd="0" presId="urn:microsoft.com/office/officeart/2009/3/layout/StepUpProcess"/>
    <dgm:cxn modelId="{5E4A4346-3047-46C1-AF6A-DD388B9E1A1A}" type="presOf" srcId="{1D92A2DB-F33E-419F-9DC1-C3EA2ECC91C3}" destId="{30E5D7CF-813C-4067-88ED-CD52A965582D}" srcOrd="0" destOrd="0" presId="urn:microsoft.com/office/officeart/2009/3/layout/StepUpProcess"/>
    <dgm:cxn modelId="{C5A2824C-1AF2-4903-A70E-91A3432D5E82}" srcId="{1D92A2DB-F33E-419F-9DC1-C3EA2ECC91C3}" destId="{5FFE2E33-1168-4105-BA43-94C63F776695}" srcOrd="4" destOrd="0" parTransId="{0007D193-6E20-467E-9DBA-058EF949F360}" sibTransId="{D121E7AB-9D91-4152-9D78-CE16B8866F59}"/>
    <dgm:cxn modelId="{85AF377E-D566-49E4-857D-71A857612FBC}" type="presOf" srcId="{BD295C4E-621A-4480-BA61-5A6A13C231EA}" destId="{CFFFA731-AC7A-426A-9880-CA346418478B}" srcOrd="0" destOrd="0" presId="urn:microsoft.com/office/officeart/2009/3/layout/StepUpProcess"/>
    <dgm:cxn modelId="{0FC361A6-A3B7-41B4-8DEF-431FC1D4CB7D}" srcId="{1D92A2DB-F33E-419F-9DC1-C3EA2ECC91C3}" destId="{AE7A82FD-8BDC-4255-B9C0-CCD3C9FD03BD}" srcOrd="3" destOrd="0" parTransId="{2B96DA37-D78B-405D-8757-243744177BA2}" sibTransId="{104A6B09-93DF-4E8E-A45E-3A467D9813FD}"/>
    <dgm:cxn modelId="{95BFFEA6-171D-402A-8059-6F4CD97DD92B}" type="presOf" srcId="{129B8E36-E691-47C2-B500-0DA97FA14804}" destId="{20C40A5B-E72D-479C-A38A-EA81780CA601}" srcOrd="0" destOrd="0" presId="urn:microsoft.com/office/officeart/2009/3/layout/StepUpProcess"/>
    <dgm:cxn modelId="{54CCF5A8-F228-46F1-BEBF-77999EE60A1A}" srcId="{1D92A2DB-F33E-419F-9DC1-C3EA2ECC91C3}" destId="{BD295C4E-621A-4480-BA61-5A6A13C231EA}" srcOrd="1" destOrd="0" parTransId="{A754EC70-9ED7-49A2-A98D-0E8B39101F03}" sibTransId="{1076F64E-AE11-451D-8736-A0506CD09F62}"/>
    <dgm:cxn modelId="{7BC876C2-8ACA-451C-93EA-B673CCC670A1}" type="presOf" srcId="{5889CD49-A4F7-4292-9355-FD017DDCE980}" destId="{8EA1C632-6D1E-4779-BCFA-762F683C3B97}" srcOrd="0" destOrd="0" presId="urn:microsoft.com/office/officeart/2009/3/layout/StepUpProcess"/>
    <dgm:cxn modelId="{E9E898ED-780B-4386-8699-46B8F4CC2C84}" type="presOf" srcId="{AE7A82FD-8BDC-4255-B9C0-CCD3C9FD03BD}" destId="{850A040D-4AB5-4B03-85B0-76604752F91E}" srcOrd="0" destOrd="0" presId="urn:microsoft.com/office/officeart/2009/3/layout/StepUpProcess"/>
    <dgm:cxn modelId="{BDBA64EE-AEAC-4948-8D2F-17927E77BF23}" srcId="{1D92A2DB-F33E-419F-9DC1-C3EA2ECC91C3}" destId="{129B8E36-E691-47C2-B500-0DA97FA14804}" srcOrd="0" destOrd="0" parTransId="{82EC2853-34AE-49E5-A617-889AE1FD6034}" sibTransId="{03DA0312-F7B1-4E97-88F7-0C9A5BDA0B6D}"/>
    <dgm:cxn modelId="{233E91C5-66F6-4DD6-AEA9-3CE0023F9209}" type="presParOf" srcId="{30E5D7CF-813C-4067-88ED-CD52A965582D}" destId="{6529F772-3FDD-4CA7-B33C-BE4373FF5ADA}" srcOrd="0" destOrd="0" presId="urn:microsoft.com/office/officeart/2009/3/layout/StepUpProcess"/>
    <dgm:cxn modelId="{DDAE522F-EF10-42B1-9DBE-241A567C171F}" type="presParOf" srcId="{6529F772-3FDD-4CA7-B33C-BE4373FF5ADA}" destId="{094C9BBE-CE96-41DE-B5A4-91FA2DF9F7DA}" srcOrd="0" destOrd="0" presId="urn:microsoft.com/office/officeart/2009/3/layout/StepUpProcess"/>
    <dgm:cxn modelId="{837A68DA-2833-4818-9FA5-348B8F0AED3A}" type="presParOf" srcId="{6529F772-3FDD-4CA7-B33C-BE4373FF5ADA}" destId="{20C40A5B-E72D-479C-A38A-EA81780CA601}" srcOrd="1" destOrd="0" presId="urn:microsoft.com/office/officeart/2009/3/layout/StepUpProcess"/>
    <dgm:cxn modelId="{0B9E1DC0-C564-46A3-957B-C7A0648F2E68}" type="presParOf" srcId="{6529F772-3FDD-4CA7-B33C-BE4373FF5ADA}" destId="{03232D23-6A62-409A-9C26-FB3392C76B0B}" srcOrd="2" destOrd="0" presId="urn:microsoft.com/office/officeart/2009/3/layout/StepUpProcess"/>
    <dgm:cxn modelId="{477FA503-E1B6-4EC7-AE97-C365335C97CA}" type="presParOf" srcId="{30E5D7CF-813C-4067-88ED-CD52A965582D}" destId="{EDE76911-7A4C-4B01-AD63-27AFF524D42C}" srcOrd="1" destOrd="0" presId="urn:microsoft.com/office/officeart/2009/3/layout/StepUpProcess"/>
    <dgm:cxn modelId="{6584493F-52D1-46A1-AFB2-553D5E9E5312}" type="presParOf" srcId="{EDE76911-7A4C-4B01-AD63-27AFF524D42C}" destId="{80592BB3-0795-4425-8537-6D80DF8F93C3}" srcOrd="0" destOrd="0" presId="urn:microsoft.com/office/officeart/2009/3/layout/StepUpProcess"/>
    <dgm:cxn modelId="{8A999FF8-D534-41A3-971D-9CDC9DB1A69E}" type="presParOf" srcId="{30E5D7CF-813C-4067-88ED-CD52A965582D}" destId="{1D47F95E-B441-4B94-9E49-FE4F07740D08}" srcOrd="2" destOrd="0" presId="urn:microsoft.com/office/officeart/2009/3/layout/StepUpProcess"/>
    <dgm:cxn modelId="{BF3B0640-8CA3-42AE-B40E-F16517087981}" type="presParOf" srcId="{1D47F95E-B441-4B94-9E49-FE4F07740D08}" destId="{2FDD663A-4663-44A5-969A-F8A203CB197A}" srcOrd="0" destOrd="0" presId="urn:microsoft.com/office/officeart/2009/3/layout/StepUpProcess"/>
    <dgm:cxn modelId="{07E7AA0D-B244-4EF7-B4C0-CBF19A1B5CA8}" type="presParOf" srcId="{1D47F95E-B441-4B94-9E49-FE4F07740D08}" destId="{CFFFA731-AC7A-426A-9880-CA346418478B}" srcOrd="1" destOrd="0" presId="urn:microsoft.com/office/officeart/2009/3/layout/StepUpProcess"/>
    <dgm:cxn modelId="{BC99B7C7-1FDF-4FE5-B38C-AFDADE8DF7F1}" type="presParOf" srcId="{1D47F95E-B441-4B94-9E49-FE4F07740D08}" destId="{BB2398D5-B530-48A7-8674-3EA5464BA421}" srcOrd="2" destOrd="0" presId="urn:microsoft.com/office/officeart/2009/3/layout/StepUpProcess"/>
    <dgm:cxn modelId="{5E4A446A-FB0D-4BBA-B862-E1FA54DBD02E}" type="presParOf" srcId="{30E5D7CF-813C-4067-88ED-CD52A965582D}" destId="{CEEA1BD5-82A7-47F3-A504-A08506B30531}" srcOrd="3" destOrd="0" presId="urn:microsoft.com/office/officeart/2009/3/layout/StepUpProcess"/>
    <dgm:cxn modelId="{CD01C230-6351-4B60-8C03-FD94BCD9563A}" type="presParOf" srcId="{CEEA1BD5-82A7-47F3-A504-A08506B30531}" destId="{BA6246C1-5CBC-486C-97D8-1BFDBEC9AC4D}" srcOrd="0" destOrd="0" presId="urn:microsoft.com/office/officeart/2009/3/layout/StepUpProcess"/>
    <dgm:cxn modelId="{C42B74CD-3E43-4AF8-9389-65D24830B636}" type="presParOf" srcId="{30E5D7CF-813C-4067-88ED-CD52A965582D}" destId="{AE9EB135-826E-441A-8A08-49C19B6627BD}" srcOrd="4" destOrd="0" presId="urn:microsoft.com/office/officeart/2009/3/layout/StepUpProcess"/>
    <dgm:cxn modelId="{A254E129-A447-4854-AB3D-969C729C4E88}" type="presParOf" srcId="{AE9EB135-826E-441A-8A08-49C19B6627BD}" destId="{655A70C9-B516-424C-A087-3E35F5C34E79}" srcOrd="0" destOrd="0" presId="urn:microsoft.com/office/officeart/2009/3/layout/StepUpProcess"/>
    <dgm:cxn modelId="{8A60A48D-0229-4B16-BC6D-5A447BE16582}" type="presParOf" srcId="{AE9EB135-826E-441A-8A08-49C19B6627BD}" destId="{8EA1C632-6D1E-4779-BCFA-762F683C3B97}" srcOrd="1" destOrd="0" presId="urn:microsoft.com/office/officeart/2009/3/layout/StepUpProcess"/>
    <dgm:cxn modelId="{23AFDEAC-94A5-4B0C-8431-F0DD6AB4AEBD}" type="presParOf" srcId="{AE9EB135-826E-441A-8A08-49C19B6627BD}" destId="{18F3BF48-BCA0-4A59-A4DE-0536A2525102}" srcOrd="2" destOrd="0" presId="urn:microsoft.com/office/officeart/2009/3/layout/StepUpProcess"/>
    <dgm:cxn modelId="{8E1754DB-90DA-4AC5-82CF-04F406F06CD4}" type="presParOf" srcId="{30E5D7CF-813C-4067-88ED-CD52A965582D}" destId="{DA409C3E-E7F9-470C-B46C-1C4C2009C527}" srcOrd="5" destOrd="0" presId="urn:microsoft.com/office/officeart/2009/3/layout/StepUpProcess"/>
    <dgm:cxn modelId="{39667A42-8619-40E6-8864-01A116B362CB}" type="presParOf" srcId="{DA409C3E-E7F9-470C-B46C-1C4C2009C527}" destId="{A42F1D22-B205-4BEE-9E16-F3652F4683DF}" srcOrd="0" destOrd="0" presId="urn:microsoft.com/office/officeart/2009/3/layout/StepUpProcess"/>
    <dgm:cxn modelId="{386DF83D-2806-42F4-B20D-9CE0808CD1BB}" type="presParOf" srcId="{30E5D7CF-813C-4067-88ED-CD52A965582D}" destId="{C9AC7F53-C1CF-449F-89FB-240C7CF0C4B8}" srcOrd="6" destOrd="0" presId="urn:microsoft.com/office/officeart/2009/3/layout/StepUpProcess"/>
    <dgm:cxn modelId="{A5C2F535-3505-4B98-8410-A1F7CC2604A6}" type="presParOf" srcId="{C9AC7F53-C1CF-449F-89FB-240C7CF0C4B8}" destId="{216D8ED1-0673-4D09-B133-2CE33B8EA940}" srcOrd="0" destOrd="0" presId="urn:microsoft.com/office/officeart/2009/3/layout/StepUpProcess"/>
    <dgm:cxn modelId="{C67D5A24-5D40-47C1-BBB0-9CD1EC593471}" type="presParOf" srcId="{C9AC7F53-C1CF-449F-89FB-240C7CF0C4B8}" destId="{850A040D-4AB5-4B03-85B0-76604752F91E}" srcOrd="1" destOrd="0" presId="urn:microsoft.com/office/officeart/2009/3/layout/StepUpProcess"/>
    <dgm:cxn modelId="{BA99332C-4E20-4327-957F-0FA8C9D9C6E2}" type="presParOf" srcId="{C9AC7F53-C1CF-449F-89FB-240C7CF0C4B8}" destId="{09AE6D69-45BB-4F36-B2CF-CF1A51081F46}" srcOrd="2" destOrd="0" presId="urn:microsoft.com/office/officeart/2009/3/layout/StepUpProcess"/>
    <dgm:cxn modelId="{8AFBE415-0D0C-45B1-A24D-B0B014FA07FE}" type="presParOf" srcId="{30E5D7CF-813C-4067-88ED-CD52A965582D}" destId="{8151E325-8977-40DE-A70D-96A99380D05A}" srcOrd="7" destOrd="0" presId="urn:microsoft.com/office/officeart/2009/3/layout/StepUpProcess"/>
    <dgm:cxn modelId="{68DFA2E5-1714-486D-AFDE-5E3DF839D5ED}" type="presParOf" srcId="{8151E325-8977-40DE-A70D-96A99380D05A}" destId="{96CF910C-48EF-4C96-87EC-425C0BA03CFD}" srcOrd="0" destOrd="0" presId="urn:microsoft.com/office/officeart/2009/3/layout/StepUpProcess"/>
    <dgm:cxn modelId="{565BB143-8320-4BC0-9602-0BCF291BF89C}" type="presParOf" srcId="{30E5D7CF-813C-4067-88ED-CD52A965582D}" destId="{266E1282-89A3-4C54-9551-813540DEF2EC}" srcOrd="8" destOrd="0" presId="urn:microsoft.com/office/officeart/2009/3/layout/StepUpProcess"/>
    <dgm:cxn modelId="{D62A4C90-2D2F-4520-A5D6-BCD64F5A87C7}" type="presParOf" srcId="{266E1282-89A3-4C54-9551-813540DEF2EC}" destId="{DC37B521-EB73-4460-9CC5-CD575B6CFBFB}" srcOrd="0" destOrd="0" presId="urn:microsoft.com/office/officeart/2009/3/layout/StepUpProcess"/>
    <dgm:cxn modelId="{B6A39EBC-12DC-4878-A2E0-1F59ED635BFB}" type="presParOf" srcId="{266E1282-89A3-4C54-9551-813540DEF2EC}" destId="{07ED9EBE-1513-4941-95B7-CE954C074755}"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4C9BBE-CE96-41DE-B5A4-91FA2DF9F7DA}">
      <dsp:nvSpPr>
        <dsp:cNvPr id="0" name=""/>
        <dsp:cNvSpPr/>
      </dsp:nvSpPr>
      <dsp:spPr>
        <a:xfrm rot="10800000">
          <a:off x="8518816" y="1308742"/>
          <a:ext cx="1920059" cy="879963"/>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0C40A5B-E72D-479C-A38A-EA81780CA601}">
      <dsp:nvSpPr>
        <dsp:cNvPr id="0" name=""/>
        <dsp:cNvSpPr/>
      </dsp:nvSpPr>
      <dsp:spPr>
        <a:xfrm>
          <a:off x="8598716" y="1428240"/>
          <a:ext cx="1836171"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EG" sz="1800" b="1" kern="1200" dirty="0"/>
            <a:t>صياغة</a:t>
          </a:r>
          <a:r>
            <a:rPr lang="ar-SA" sz="1800" b="1" kern="1200" dirty="0"/>
            <a:t> </a:t>
          </a:r>
          <a:r>
            <a:rPr lang="ar-EG" sz="1800" b="1" kern="1200" dirty="0"/>
            <a:t>ال</a:t>
          </a:r>
          <a:r>
            <a:rPr lang="ar-SA" sz="1800" b="1" kern="1200" dirty="0"/>
            <a:t>م</a:t>
          </a:r>
          <a:r>
            <a:rPr lang="ar-EG" sz="1800" b="1" kern="1200" dirty="0"/>
            <a:t>ُ</a:t>
          </a:r>
          <a:r>
            <a:rPr lang="ar-SA" sz="1800" b="1" kern="1200" dirty="0"/>
            <a:t>شكل</a:t>
          </a:r>
          <a:r>
            <a:rPr lang="ar-EG" sz="1800" b="1" kern="1200" dirty="0"/>
            <a:t>ة</a:t>
          </a:r>
        </a:p>
        <a:p>
          <a:pPr marL="0" lvl="0" indent="0" algn="ctr" defTabSz="800100">
            <a:lnSpc>
              <a:spcPct val="90000"/>
            </a:lnSpc>
            <a:spcBef>
              <a:spcPct val="0"/>
            </a:spcBef>
            <a:spcAft>
              <a:spcPct val="35000"/>
            </a:spcAft>
            <a:buNone/>
          </a:pPr>
          <a:r>
            <a:rPr lang="en-US" sz="1800" b="1" kern="1200" dirty="0"/>
            <a:t>Formulating </a:t>
          </a:r>
          <a:br>
            <a:rPr lang="en-US" sz="1800" b="1" kern="1200" dirty="0"/>
          </a:br>
          <a:r>
            <a:rPr lang="en-US" sz="1800" b="1" kern="1200" dirty="0"/>
            <a:t>the Problem</a:t>
          </a:r>
          <a:endParaRPr lang="en-US" sz="1800" kern="1200" dirty="0"/>
        </a:p>
      </dsp:txBody>
      <dsp:txXfrm>
        <a:off x="8598716" y="1428240"/>
        <a:ext cx="1836171" cy="853793"/>
      </dsp:txXfrm>
    </dsp:sp>
    <dsp:sp modelId="{03232D23-6A62-409A-9C26-FB3392C76B0B}">
      <dsp:nvSpPr>
        <dsp:cNvPr id="0" name=""/>
        <dsp:cNvSpPr/>
      </dsp:nvSpPr>
      <dsp:spPr>
        <a:xfrm rot="5400000">
          <a:off x="8644977" y="1067711"/>
          <a:ext cx="183779" cy="183779"/>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FDD663A-4663-44A5-969A-F8A203CB197A}">
      <dsp:nvSpPr>
        <dsp:cNvPr id="0" name=""/>
        <dsp:cNvSpPr/>
      </dsp:nvSpPr>
      <dsp:spPr>
        <a:xfrm rot="10800000">
          <a:off x="6525460" y="985772"/>
          <a:ext cx="1774884" cy="935782"/>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CFFFA731-AC7A-426A-9880-CA346418478B}">
      <dsp:nvSpPr>
        <dsp:cNvPr id="0" name=""/>
        <dsp:cNvSpPr/>
      </dsp:nvSpPr>
      <dsp:spPr>
        <a:xfrm>
          <a:off x="6445179" y="1133170"/>
          <a:ext cx="1795178"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EG" sz="1800" b="1" kern="1200" dirty="0"/>
            <a:t>تصميم البحث</a:t>
          </a:r>
          <a:endParaRPr lang="en-US" sz="1800" b="1" kern="1200" dirty="0"/>
        </a:p>
        <a:p>
          <a:pPr marL="0" lvl="0" indent="0" algn="ctr" defTabSz="800100">
            <a:lnSpc>
              <a:spcPct val="90000"/>
            </a:lnSpc>
            <a:spcBef>
              <a:spcPct val="0"/>
            </a:spcBef>
            <a:spcAft>
              <a:spcPct val="35000"/>
            </a:spcAft>
            <a:buNone/>
          </a:pPr>
          <a:r>
            <a:rPr lang="en-US" sz="1800" b="1" kern="1200" dirty="0"/>
            <a:t>Research Design</a:t>
          </a:r>
          <a:endParaRPr lang="en-US" sz="1800" kern="1200" dirty="0"/>
        </a:p>
      </dsp:txBody>
      <dsp:txXfrm>
        <a:off x="6445179" y="1133170"/>
        <a:ext cx="1795178" cy="853793"/>
      </dsp:txXfrm>
    </dsp:sp>
    <dsp:sp modelId="{BB2398D5-B530-48A7-8674-3EA5464BA421}">
      <dsp:nvSpPr>
        <dsp:cNvPr id="0" name=""/>
        <dsp:cNvSpPr/>
      </dsp:nvSpPr>
      <dsp:spPr>
        <a:xfrm rot="5400000">
          <a:off x="6669503" y="738181"/>
          <a:ext cx="183779" cy="183779"/>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655A70C9-B516-424C-A087-3E35F5C34E79}">
      <dsp:nvSpPr>
        <dsp:cNvPr id="0" name=""/>
        <dsp:cNvSpPr/>
      </dsp:nvSpPr>
      <dsp:spPr>
        <a:xfrm rot="10800000">
          <a:off x="4580093" y="714513"/>
          <a:ext cx="1686119" cy="888178"/>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EA1C632-6D1E-4779-BCFA-762F683C3B97}">
      <dsp:nvSpPr>
        <dsp:cNvPr id="0" name=""/>
        <dsp:cNvSpPr/>
      </dsp:nvSpPr>
      <dsp:spPr>
        <a:xfrm>
          <a:off x="4457143" y="863953"/>
          <a:ext cx="1858696"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SA" sz="1800" b="1" kern="1200" dirty="0"/>
            <a:t>جمع البيانات</a:t>
          </a:r>
          <a:endParaRPr lang="en-US" sz="1800" b="1" kern="1200" dirty="0"/>
        </a:p>
        <a:p>
          <a:pPr marL="0" lvl="0" indent="0" algn="ctr" defTabSz="800100">
            <a:lnSpc>
              <a:spcPct val="90000"/>
            </a:lnSpc>
            <a:spcBef>
              <a:spcPct val="0"/>
            </a:spcBef>
            <a:spcAft>
              <a:spcPct val="35000"/>
            </a:spcAft>
            <a:buNone/>
          </a:pPr>
          <a:r>
            <a:rPr lang="en-US" sz="1800" b="1" kern="1200" dirty="0"/>
            <a:t>Data Collection</a:t>
          </a:r>
          <a:endParaRPr lang="en-US" sz="1800" kern="1200" dirty="0"/>
        </a:p>
      </dsp:txBody>
      <dsp:txXfrm>
        <a:off x="4457143" y="863953"/>
        <a:ext cx="1858696" cy="853793"/>
      </dsp:txXfrm>
    </dsp:sp>
    <dsp:sp modelId="{18F3BF48-BCA0-4A59-A4DE-0536A2525102}">
      <dsp:nvSpPr>
        <dsp:cNvPr id="0" name=""/>
        <dsp:cNvSpPr/>
      </dsp:nvSpPr>
      <dsp:spPr>
        <a:xfrm rot="5400000">
          <a:off x="4698765" y="477589"/>
          <a:ext cx="183779" cy="183779"/>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16D8ED1-0673-4D09-B133-2CE33B8EA940}">
      <dsp:nvSpPr>
        <dsp:cNvPr id="0" name=""/>
        <dsp:cNvSpPr/>
      </dsp:nvSpPr>
      <dsp:spPr>
        <a:xfrm rot="10800000">
          <a:off x="2556251" y="467001"/>
          <a:ext cx="1775965" cy="825447"/>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50A040D-4AB5-4B03-85B0-76604752F91E}">
      <dsp:nvSpPr>
        <dsp:cNvPr id="0" name=""/>
        <dsp:cNvSpPr/>
      </dsp:nvSpPr>
      <dsp:spPr>
        <a:xfrm>
          <a:off x="2586783" y="646451"/>
          <a:ext cx="1648102"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EG" sz="1800" b="1" kern="1200" dirty="0"/>
            <a:t>مُعالجة البيانات</a:t>
          </a:r>
        </a:p>
        <a:p>
          <a:pPr marL="0" lvl="0" indent="0" algn="ctr" defTabSz="800100">
            <a:lnSpc>
              <a:spcPct val="90000"/>
            </a:lnSpc>
            <a:spcBef>
              <a:spcPct val="0"/>
            </a:spcBef>
            <a:spcAft>
              <a:spcPct val="35000"/>
            </a:spcAft>
            <a:buNone/>
          </a:pPr>
          <a:r>
            <a:rPr lang="en-US" sz="1800" b="1" kern="1200" dirty="0"/>
            <a:t>Data Processing</a:t>
          </a:r>
          <a:endParaRPr lang="en-US" sz="1800" kern="1200" dirty="0"/>
        </a:p>
      </dsp:txBody>
      <dsp:txXfrm>
        <a:off x="2586783" y="646451"/>
        <a:ext cx="1648102" cy="853793"/>
      </dsp:txXfrm>
    </dsp:sp>
    <dsp:sp modelId="{09AE6D69-45BB-4F36-B2CF-CF1A51081F46}">
      <dsp:nvSpPr>
        <dsp:cNvPr id="0" name=""/>
        <dsp:cNvSpPr/>
      </dsp:nvSpPr>
      <dsp:spPr>
        <a:xfrm rot="5400000">
          <a:off x="2698185" y="225615"/>
          <a:ext cx="183779" cy="183779"/>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DC37B521-EB73-4460-9CC5-CD575B6CFBFB}">
      <dsp:nvSpPr>
        <dsp:cNvPr id="0" name=""/>
        <dsp:cNvSpPr/>
      </dsp:nvSpPr>
      <dsp:spPr>
        <a:xfrm rot="10800000">
          <a:off x="51362" y="120834"/>
          <a:ext cx="2324297" cy="895290"/>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07ED9EBE-1513-4941-95B7-CE954C074755}">
      <dsp:nvSpPr>
        <dsp:cNvPr id="0" name=""/>
        <dsp:cNvSpPr/>
      </dsp:nvSpPr>
      <dsp:spPr>
        <a:xfrm>
          <a:off x="0" y="280943"/>
          <a:ext cx="2320977"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EG" sz="1800" b="1" kern="1200" dirty="0"/>
            <a:t>إتمام المُسودة النهائية للبحث</a:t>
          </a:r>
        </a:p>
        <a:p>
          <a:pPr marL="0" lvl="0" indent="0" algn="ctr" defTabSz="800100">
            <a:lnSpc>
              <a:spcPct val="90000"/>
            </a:lnSpc>
            <a:spcBef>
              <a:spcPct val="0"/>
            </a:spcBef>
            <a:spcAft>
              <a:spcPct val="35000"/>
            </a:spcAft>
            <a:buNone/>
          </a:pPr>
          <a:r>
            <a:rPr lang="en-US" sz="1800" b="1" kern="1200" dirty="0"/>
            <a:t>Finalizing Research Draft</a:t>
          </a:r>
          <a:endParaRPr lang="en-US" sz="1800" kern="1200" dirty="0"/>
        </a:p>
      </dsp:txBody>
      <dsp:txXfrm>
        <a:off x="0" y="280943"/>
        <a:ext cx="2320977" cy="853793"/>
      </dsp:txXfrm>
    </dsp:sp>
  </dsp:spTree>
</dsp:drawing>
</file>

<file path=ppt/diagrams/layout1.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0C5C94-0B21-2129-E6EC-0FDC506ADE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9447C5-4484-E332-83D6-DE9723062F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F35F4F-4295-1235-C79F-21112E8378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46251F-E557-985B-A9DF-752D62D9BC9A}"/>
              </a:ext>
            </a:extLst>
          </p:cNvPr>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476654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20B118-E853-AD31-6772-B16D1B3507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70F0B8-C289-0578-2CA1-B0690F3013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919B23-C6D1-A0F6-E5AE-405184CA006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BA45A69-B211-D47F-8662-4AE82D4144D0}"/>
              </a:ext>
            </a:extLst>
          </p:cNvPr>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5511916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538375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49931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45949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10197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80522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8676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29430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05229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4876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56538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7315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2826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5429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3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3433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894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56593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image" Target="../media/image2.JPG"/><Relationship Id="rId2" Type="http://schemas.openxmlformats.org/officeDocument/2006/relationships/slideLayout" Target="../slideLayouts/slideLayout15.xml"/><Relationship Id="rId16" Type="http://schemas.openxmlformats.org/officeDocument/2006/relationships/theme" Target="../theme/theme2.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8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8301039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0" r:id="rId12"/>
    <p:sldLayoutId id="2147483681" r:id="rId13"/>
    <p:sldLayoutId id="2147483682"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xml"/><Relationship Id="rId5" Type="http://schemas.openxmlformats.org/officeDocument/2006/relationships/image" Target="../media/image5.png"/><Relationship Id="rId4" Type="http://schemas.microsoft.com/office/2017/06/relationships/model3d" Target="../media/model3d1.glb"/></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Layout" Target="../diagrams/layout1.xml"/><Relationship Id="rId7" Type="http://schemas.microsoft.com/office/2017/06/relationships/model3d" Target="../media/model3d2.glb"/><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jkom.journals.ekb.eg/article_435471.html" TargetMode="Externa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7.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orangedatamining.com/" TargetMode="Externa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hyperlink" Target="https://trends.google.com/trends/" TargetMode="External"/><Relationship Id="rId2" Type="http://schemas.openxmlformats.org/officeDocument/2006/relationships/hyperlink" Target="https://chatgpt.com/" TargetMode="External"/><Relationship Id="rId1" Type="http://schemas.openxmlformats.org/officeDocument/2006/relationships/slideLayout" Target="../slideLayouts/slideLayout14.xml"/><Relationship Id="rId4" Type="http://schemas.openxmlformats.org/officeDocument/2006/relationships/image" Target="../media/image30.png"/></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5.png"/><Relationship Id="rId5" Type="http://schemas.openxmlformats.org/officeDocument/2006/relationships/image" Target="../media/image8.png"/><Relationship Id="rId4" Type="http://schemas.openxmlformats.org/officeDocument/2006/relationships/image" Target="../media/image7.jpeg"/></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37.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hyperlink" Target="https://books.google.com.eg/books?hl=en&amp;lr=&amp;id=ch5pDwAAQBAJ&amp;oi=fnd&amp;pg=PP1&amp;dq=research+methods+for+social+work&amp;ots=ixMRcCjGta&amp;sig=DZUwyw75OOImkhLv5q_kWq9v8xg&amp;redir_esc=y#v=onepage&amp;q=research%20methods%20for%20social%20work&amp;f=false" TargetMode="External"/><Relationship Id="rId2" Type="http://schemas.openxmlformats.org/officeDocument/2006/relationships/slideLayout" Target="../slideLayouts/slideLayout14.xml"/><Relationship Id="rId1" Type="http://schemas.openxmlformats.org/officeDocument/2006/relationships/themeOverride" Target="../theme/themeOverride2.xml"/><Relationship Id="rId6" Type="http://schemas.openxmlformats.org/officeDocument/2006/relationships/hyperlink" Target="https://doi.org/10.1016/j.heliyon.2022.e08946" TargetMode="External"/><Relationship Id="rId5" Type="http://schemas.openxmlformats.org/officeDocument/2006/relationships/hyperlink" Target="https://doi.org/10.3390/SU13041974" TargetMode="External"/><Relationship Id="rId4" Type="http://schemas.openxmlformats.org/officeDocument/2006/relationships/hyperlink" Target="https://doi.org/10.1016/j.ijinfomgt.2021.102433"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hyperlink" Target="https://doi.org/10.1177/15562646211002744" TargetMode="External"/><Relationship Id="rId2" Type="http://schemas.openxmlformats.org/officeDocument/2006/relationships/slideLayout" Target="../slideLayouts/slideLayout14.xml"/><Relationship Id="rId1" Type="http://schemas.openxmlformats.org/officeDocument/2006/relationships/themeOverride" Target="../theme/themeOverride3.xml"/><Relationship Id="rId6" Type="http://schemas.openxmlformats.org/officeDocument/2006/relationships/hyperlink" Target="https://doi.org/10.1186/s13054-023-04380-2" TargetMode="External"/><Relationship Id="rId5" Type="http://schemas.openxmlformats.org/officeDocument/2006/relationships/hyperlink" Target="https://doi.org/10.24023/futurejournal/2175-5825/2024.v16i1.845" TargetMode="External"/><Relationship Id="rId4" Type="http://schemas.openxmlformats.org/officeDocument/2006/relationships/hyperlink" Target="https://doi.org/10.1109/TAI.2022.3194503"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4.xml"/><Relationship Id="rId6" Type="http://schemas.openxmlformats.org/officeDocument/2006/relationships/hyperlink" Target="https://jkom.journals.ekb.eg/article_435471.html" TargetMode="External"/><Relationship Id="rId5" Type="http://schemas.openxmlformats.org/officeDocument/2006/relationships/hyperlink" Target="https://doi.org/10.1016/J.KNOSYS.2021.106994" TargetMode="External"/><Relationship Id="rId4" Type="http://schemas.openxmlformats.org/officeDocument/2006/relationships/hyperlink" Target="https://doi.org/10.46871/eams.1455756"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5.xml"/><Relationship Id="rId6" Type="http://schemas.openxmlformats.org/officeDocument/2006/relationships/hyperlink" Target="https://trends.google.com/trends/" TargetMode="External"/><Relationship Id="rId5" Type="http://schemas.openxmlformats.org/officeDocument/2006/relationships/hyperlink" Target="https://chatgpt.com/" TargetMode="External"/><Relationship Id="rId4" Type="http://schemas.openxmlformats.org/officeDocument/2006/relationships/hyperlink" Target="https://orangedatamining.com/"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2.xml"/><Relationship Id="rId5" Type="http://schemas.openxmlformats.org/officeDocument/2006/relationships/image" Target="../media/image39.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4139" y="3740305"/>
            <a:ext cx="5216525" cy="398780"/>
          </a:xfrm>
          <a:prstGeom prst="rect">
            <a:avLst/>
          </a:prstGeom>
          <a:noFill/>
        </p:spPr>
        <p:txBody>
          <a:bodyPr wrap="square" rtlCol="0">
            <a:spAutoFit/>
          </a:bodyPr>
          <a:lstStyle/>
          <a:p>
            <a:pPr algn="ctr" rtl="1"/>
            <a:r>
              <a:rPr lang="ar-EG" sz="2000" b="1" dirty="0">
                <a:latin typeface="Alexandria" charset="0"/>
                <a:cs typeface="Alexandria" charset="0"/>
              </a:rPr>
              <a:t>إعداد: </a:t>
            </a:r>
            <a:r>
              <a:rPr lang="ar-EG" sz="2000" b="1" dirty="0">
                <a:solidFill>
                  <a:srgbClr val="00AEEF"/>
                </a:solidFill>
                <a:effectLst>
                  <a:outerShdw blurRad="38100" dist="38100" dir="2700000" algn="tl">
                    <a:srgbClr val="000000">
                      <a:alpha val="43137"/>
                    </a:srgbClr>
                  </a:outerShdw>
                </a:effectLst>
                <a:latin typeface="Alexandria" charset="0"/>
                <a:cs typeface="Alexandria" charset="0"/>
              </a:rPr>
              <a:t>د. علياء قمر</a:t>
            </a:r>
            <a:r>
              <a:rPr lang="ar-EG" sz="2000" b="1" dirty="0">
                <a:latin typeface="Alexandria" charset="0"/>
                <a:cs typeface="Alexandria" charset="0"/>
              </a:rPr>
              <a:t> </a:t>
            </a:r>
            <a:endParaRPr lang="en-US" sz="20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727282"/>
            <a:ext cx="3149272" cy="6485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t>إتمام المُسودة النهائية للبحث</a:t>
            </a:r>
          </a:p>
        </p:txBody>
      </p:sp>
      <p:sp>
        <p:nvSpPr>
          <p:cNvPr id="46" name="TextBox 45"/>
          <p:cNvSpPr txBox="1"/>
          <p:nvPr/>
        </p:nvSpPr>
        <p:spPr>
          <a:xfrm>
            <a:off x="999170" y="4989627"/>
            <a:ext cx="1170513" cy="400110"/>
          </a:xfrm>
          <a:prstGeom prst="rect">
            <a:avLst/>
          </a:prstGeom>
          <a:noFill/>
        </p:spPr>
        <p:txBody>
          <a:bodyPr wrap="none" rtlCol="0">
            <a:spAutoFit/>
          </a:bodyPr>
          <a:lstStyle/>
          <a:p>
            <a:r>
              <a:rPr lang="en-US" sz="2000" b="1" dirty="0">
                <a:latin typeface="Alexandria" charset="0"/>
                <a:cs typeface="Alexandria" charset="0"/>
              </a:rPr>
              <a:t>DGM 336</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287774" y="2869303"/>
            <a:ext cx="4523739" cy="584775"/>
          </a:xfrm>
          <a:prstGeom prst="rect">
            <a:avLst/>
          </a:prstGeom>
          <a:noFill/>
        </p:spPr>
        <p:txBody>
          <a:bodyPr wrap="none" rtlCol="0">
            <a:spAutoFit/>
          </a:bodyPr>
          <a:lstStyle/>
          <a:p>
            <a:r>
              <a:rPr lang="en-US" sz="3200" b="1" dirty="0"/>
              <a:t>Media Research Methods</a:t>
            </a:r>
            <a:endParaRPr lang="en-US" sz="3200" b="1" dirty="0">
              <a:latin typeface="Alexandria" charset="0"/>
              <a:cs typeface="Alexandria" charset="0"/>
            </a:endParaRPr>
          </a:p>
        </p:txBody>
      </p:sp>
      <p:sp>
        <p:nvSpPr>
          <p:cNvPr id="2" name="TextBox 1">
            <a:extLst>
              <a:ext uri="{FF2B5EF4-FFF2-40B4-BE49-F238E27FC236}">
                <a16:creationId xmlns:a16="http://schemas.microsoft.com/office/drawing/2014/main" id="{F3709298-8B98-8FAF-83F5-E566848C865E}"/>
              </a:ext>
            </a:extLst>
          </p:cNvPr>
          <p:cNvSpPr txBox="1"/>
          <p:nvPr/>
        </p:nvSpPr>
        <p:spPr>
          <a:xfrm>
            <a:off x="278232" y="2184296"/>
            <a:ext cx="4411785" cy="769441"/>
          </a:xfrm>
          <a:prstGeom prst="rect">
            <a:avLst/>
          </a:prstGeom>
          <a:noFill/>
        </p:spPr>
        <p:txBody>
          <a:bodyPr wrap="none" rtlCol="0">
            <a:spAutoFit/>
          </a:bodyPr>
          <a:lstStyle/>
          <a:p>
            <a:pPr algn="ctr"/>
            <a:r>
              <a:rPr lang="ar-EG" sz="4400" b="1" dirty="0">
                <a:solidFill>
                  <a:srgbClr val="00B0F0"/>
                </a:solidFill>
                <a:effectLst>
                  <a:outerShdw blurRad="38100" dist="38100" dir="2700000" algn="tl">
                    <a:srgbClr val="000000">
                      <a:alpha val="43137"/>
                    </a:srgbClr>
                  </a:outerShdw>
                </a:effectLst>
                <a:latin typeface="Alexandria" charset="0"/>
                <a:cs typeface="Alexandria" charset="0"/>
              </a:rPr>
              <a:t>مناهج البحث الإعلامي</a:t>
            </a:r>
            <a:endParaRPr lang="en-US" sz="4400" b="1" dirty="0">
              <a:solidFill>
                <a:srgbClr val="00B0F0"/>
              </a:solidFill>
              <a:effectLst>
                <a:outerShdw blurRad="38100" dist="38100" dir="2700000" algn="tl">
                  <a:srgbClr val="000000">
                    <a:alpha val="43137"/>
                  </a:srgbClr>
                </a:outerShdw>
              </a:effectLst>
              <a:latin typeface="Alexandria" charset="0"/>
              <a:cs typeface="Alexandria" charset="0"/>
            </a:endParaRPr>
          </a:p>
        </p:txBody>
      </p:sp>
      <p:sp>
        <p:nvSpPr>
          <p:cNvPr id="11" name="TextBox 10"/>
          <p:cNvSpPr txBox="1"/>
          <p:nvPr/>
        </p:nvSpPr>
        <p:spPr>
          <a:xfrm>
            <a:off x="923965" y="5367347"/>
            <a:ext cx="1361271" cy="338554"/>
          </a:xfrm>
          <a:prstGeom prst="rect">
            <a:avLst/>
          </a:prstGeom>
          <a:noFill/>
        </p:spPr>
        <p:txBody>
          <a:bodyPr wrap="none" rtlCol="0">
            <a:spAutoFit/>
          </a:bodyPr>
          <a:lstStyle/>
          <a:p>
            <a:pPr algn="ctr"/>
            <a:r>
              <a:rPr lang="ar-EG" sz="1600" dirty="0">
                <a:effectLst>
                  <a:outerShdw blurRad="38100" dist="38100" dir="2700000" algn="tl">
                    <a:srgbClr val="000000">
                      <a:alpha val="43137"/>
                    </a:srgbClr>
                  </a:outerShdw>
                </a:effectLst>
                <a:latin typeface="Alexandria" charset="0"/>
                <a:cs typeface="Alexandria" charset="0"/>
              </a:rPr>
              <a:t>المُحاضرة العاشرة</a:t>
            </a:r>
            <a:endParaRPr lang="en-US" sz="1600" dirty="0">
              <a:effectLst>
                <a:outerShdw blurRad="38100" dist="38100" dir="2700000" algn="tl">
                  <a:srgbClr val="000000">
                    <a:alpha val="43137"/>
                  </a:srgbClr>
                </a:outerShdw>
              </a:effectLst>
              <a:latin typeface="Alexandria" charset="0"/>
              <a:cs typeface="Alexandria" charset="0"/>
            </a:endParaRPr>
          </a:p>
        </p:txBody>
      </p:sp>
      <p:sp>
        <p:nvSpPr>
          <p:cNvPr id="12" name="TextBox 11">
            <a:extLst>
              <a:ext uri="{FF2B5EF4-FFF2-40B4-BE49-F238E27FC236}">
                <a16:creationId xmlns:a16="http://schemas.microsoft.com/office/drawing/2014/main" id="{9634894A-0D87-0DA5-5CE1-AF0ACCEF65D8}"/>
              </a:ext>
            </a:extLst>
          </p:cNvPr>
          <p:cNvSpPr txBox="1"/>
          <p:nvPr/>
        </p:nvSpPr>
        <p:spPr>
          <a:xfrm>
            <a:off x="-295069" y="6375865"/>
            <a:ext cx="3758990" cy="369332"/>
          </a:xfrm>
          <a:prstGeom prst="rect">
            <a:avLst/>
          </a:prstGeom>
          <a:noFill/>
        </p:spPr>
        <p:txBody>
          <a:bodyPr wrap="square" rtlCol="0">
            <a:spAutoFit/>
          </a:bodyPr>
          <a:lstStyle/>
          <a:p>
            <a:pPr algn="ctr"/>
            <a:r>
              <a:rPr lang="ar-EG" dirty="0">
                <a:solidFill>
                  <a:srgbClr val="2E3957"/>
                </a:solidFill>
                <a:latin typeface="Alexandria"/>
                <a:cs typeface="+mj-cs"/>
              </a:rPr>
              <a:t>ل</a:t>
            </a:r>
            <a:r>
              <a:rPr lang="ar-SA" dirty="0">
                <a:solidFill>
                  <a:srgbClr val="2E3957"/>
                </a:solidFill>
                <a:latin typeface="Alexandria"/>
                <a:cs typeface="+mj-cs"/>
              </a:rPr>
              <a:t>ط</a:t>
            </a:r>
            <a:r>
              <a:rPr lang="ar-EG" dirty="0">
                <a:solidFill>
                  <a:srgbClr val="2E3957"/>
                </a:solidFill>
                <a:latin typeface="Alexandria"/>
                <a:cs typeface="+mj-cs"/>
              </a:rPr>
              <a:t>ُ</a:t>
            </a:r>
            <a:r>
              <a:rPr lang="ar-SA" dirty="0">
                <a:solidFill>
                  <a:srgbClr val="2E3957"/>
                </a:solidFill>
                <a:latin typeface="Alexandria"/>
                <a:cs typeface="+mj-cs"/>
              </a:rPr>
              <a:t>لاب الإعلام</a:t>
            </a:r>
            <a:r>
              <a:rPr lang="ar-EG" dirty="0">
                <a:solidFill>
                  <a:srgbClr val="2E3957"/>
                </a:solidFill>
                <a:latin typeface="Alexandria"/>
                <a:cs typeface="+mj-cs"/>
              </a:rPr>
              <a:t> والتسويق</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1000"/>
                                        <p:tgtEl>
                                          <p:spTgt spid="46"/>
                                        </p:tgtEl>
                                      </p:cBhvr>
                                    </p:animEffect>
                                    <p:anim calcmode="lin" valueType="num">
                                      <p:cBhvr>
                                        <p:cTn id="18" dur="1000" fill="hold"/>
                                        <p:tgtEl>
                                          <p:spTgt spid="46"/>
                                        </p:tgtEl>
                                        <p:attrNameLst>
                                          <p:attrName>ppt_x</p:attrName>
                                        </p:attrNameLst>
                                      </p:cBhvr>
                                      <p:tavLst>
                                        <p:tav tm="0">
                                          <p:val>
                                            <p:strVal val="#ppt_x"/>
                                          </p:val>
                                        </p:tav>
                                        <p:tav tm="100000">
                                          <p:val>
                                            <p:strVal val="#ppt_x"/>
                                          </p:val>
                                        </p:tav>
                                      </p:tavLst>
                                    </p:anim>
                                    <p:anim calcmode="lin" valueType="num">
                                      <p:cBhvr>
                                        <p:cTn id="19" dur="1000" fill="hold"/>
                                        <p:tgtEl>
                                          <p:spTgt spid="4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100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1000"/>
                                        <p:tgtEl>
                                          <p:spTgt spid="30"/>
                                        </p:tgtEl>
                                      </p:cBhvr>
                                    </p:animEffect>
                                    <p:anim calcmode="lin" valueType="num">
                                      <p:cBhvr>
                                        <p:cTn id="24" dur="1000" fill="hold"/>
                                        <p:tgtEl>
                                          <p:spTgt spid="30"/>
                                        </p:tgtEl>
                                        <p:attrNameLst>
                                          <p:attrName>ppt_x</p:attrName>
                                        </p:attrNameLst>
                                      </p:cBhvr>
                                      <p:tavLst>
                                        <p:tav tm="0">
                                          <p:val>
                                            <p:strVal val="#ppt_x"/>
                                          </p:val>
                                        </p:tav>
                                        <p:tav tm="100000">
                                          <p:val>
                                            <p:strVal val="#ppt_x"/>
                                          </p:val>
                                        </p:tav>
                                      </p:tavLst>
                                    </p:anim>
                                    <p:anim calcmode="lin" valueType="num">
                                      <p:cBhvr>
                                        <p:cTn id="25" dur="1000" fill="hold"/>
                                        <p:tgtEl>
                                          <p:spTgt spid="30"/>
                                        </p:tgtEl>
                                        <p:attrNameLst>
                                          <p:attrName>ppt_y</p:attrName>
                                        </p:attrNameLst>
                                      </p:cBhvr>
                                      <p:tavLst>
                                        <p:tav tm="0">
                                          <p:val>
                                            <p:strVal val="#ppt_y+.1"/>
                                          </p:val>
                                        </p:tav>
                                        <p:tav tm="100000">
                                          <p:val>
                                            <p:strVal val="#ppt_y"/>
                                          </p:val>
                                        </p:tav>
                                      </p:tavLst>
                                    </p:anim>
                                  </p:childTnLst>
                                </p:cTn>
                              </p:par>
                              <p:par>
                                <p:cTn id="26" presetID="30" presetClass="emph" presetSubtype="0" fill="hold" nodeType="withEffect">
                                  <p:stCondLst>
                                    <p:cond delay="0"/>
                                  </p:stCondLst>
                                  <p:childTnLst>
                                    <p:animClr clrSpc="hsl" dir="cw">
                                      <p:cBhvr override="childStyle">
                                        <p:cTn id="27" dur="500" fill="hold"/>
                                        <p:tgtEl>
                                          <p:spTgt spid="34">
                                            <p:txEl>
                                              <p:pRg st="0" end="0"/>
                                            </p:txEl>
                                          </p:spTgt>
                                        </p:tgtEl>
                                        <p:attrNameLst>
                                          <p:attrName>style.color</p:attrName>
                                        </p:attrNameLst>
                                      </p:cBhvr>
                                      <p:by>
                                        <p:hsl h="0" s="12549" l="25098"/>
                                      </p:by>
                                    </p:animClr>
                                    <p:animClr clrSpc="hsl" dir="cw">
                                      <p:cBhvr>
                                        <p:cTn id="28" dur="500" fill="hold"/>
                                        <p:tgtEl>
                                          <p:spTgt spid="34">
                                            <p:txEl>
                                              <p:pRg st="0" end="0"/>
                                            </p:txEl>
                                          </p:spTgt>
                                        </p:tgtEl>
                                        <p:attrNameLst>
                                          <p:attrName>fillcolor</p:attrName>
                                        </p:attrNameLst>
                                      </p:cBhvr>
                                      <p:by>
                                        <p:hsl h="0" s="12549" l="25098"/>
                                      </p:by>
                                    </p:animClr>
                                    <p:animClr clrSpc="hsl" dir="cw">
                                      <p:cBhvr>
                                        <p:cTn id="29" dur="500" fill="hold"/>
                                        <p:tgtEl>
                                          <p:spTgt spid="34">
                                            <p:txEl>
                                              <p:pRg st="0" end="0"/>
                                            </p:txEl>
                                          </p:spTgt>
                                        </p:tgtEl>
                                        <p:attrNameLst>
                                          <p:attrName>stroke.color</p:attrName>
                                        </p:attrNameLst>
                                      </p:cBhvr>
                                      <p:by>
                                        <p:hsl h="0" s="12549" l="25098"/>
                                      </p:by>
                                    </p:animClr>
                                    <p:set>
                                      <p:cBhvr>
                                        <p:cTn id="30" dur="500" fill="hold"/>
                                        <p:tgtEl>
                                          <p:spTgt spid="34">
                                            <p:txEl>
                                              <p:pRg st="0" end="0"/>
                                            </p:txEl>
                                          </p:spTgt>
                                        </p:tgtEl>
                                        <p:attrNameLst>
                                          <p:attrName>fill.type</p:attrName>
                                        </p:attrNameLst>
                                      </p:cBhvr>
                                      <p:to>
                                        <p:strVal val="solid"/>
                                      </p:to>
                                    </p:set>
                                  </p:childTnLst>
                                </p:cTn>
                              </p:par>
                              <p:par>
                                <p:cTn id="31" presetID="42"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
                                          </p:val>
                                        </p:tav>
                                        <p:tav tm="100000">
                                          <p:val>
                                            <p:strVal val="#ppt_x"/>
                                          </p:val>
                                        </p:tav>
                                      </p:tavLst>
                                    </p:anim>
                                    <p:anim calcmode="lin" valueType="num">
                                      <p:cBhvr>
                                        <p:cTn id="35" dur="1000" fill="hold"/>
                                        <p:tgtEl>
                                          <p:spTgt spid="11"/>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42" presetClass="entr" presetSubtype="0"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p:bldP spid="9" grpId="0"/>
      <p:bldP spid="2" grpId="0"/>
      <p:bldP spid="11"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083F8E2-699C-9C01-0329-7C9299434C08}"/>
              </a:ext>
            </a:extLst>
          </p:cNvPr>
          <p:cNvSpPr txBox="1"/>
          <p:nvPr/>
        </p:nvSpPr>
        <p:spPr>
          <a:xfrm>
            <a:off x="3668917" y="2028255"/>
            <a:ext cx="7135255"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تناولنا في المُحاضرة السابقة:</a:t>
            </a:r>
          </a:p>
        </p:txBody>
      </p:sp>
      <p:sp>
        <p:nvSpPr>
          <p:cNvPr id="5" name="TextBox 4">
            <a:extLst>
              <a:ext uri="{FF2B5EF4-FFF2-40B4-BE49-F238E27FC236}">
                <a16:creationId xmlns:a16="http://schemas.microsoft.com/office/drawing/2014/main" id="{99361CA9-1019-59A6-A0D1-6DBEF492FA5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mc:AlternateContent xmlns:mc="http://schemas.openxmlformats.org/markup-compatibility/2006">
        <mc:Choice xmlns:am3d="http://schemas.microsoft.com/office/drawing/2017/model3d" Requires="am3d">
          <p:graphicFrame>
            <p:nvGraphicFramePr>
              <p:cNvPr id="2" name="3D Model 1" descr="Checklist">
                <a:extLst>
                  <a:ext uri="{FF2B5EF4-FFF2-40B4-BE49-F238E27FC236}">
                    <a16:creationId xmlns:a16="http://schemas.microsoft.com/office/drawing/2014/main" id="{75F74A20-C1FB-09F8-A8C8-EAC4B06FE62D}"/>
                  </a:ext>
                </a:extLst>
              </p:cNvPr>
              <p:cNvGraphicFramePr>
                <a:graphicFrameLocks noChangeAspect="1"/>
              </p:cNvGraphicFramePr>
              <p:nvPr>
                <p:extLst>
                  <p:ext uri="{D42A27DB-BD31-4B8C-83A1-F6EECF244321}">
                    <p14:modId xmlns:p14="http://schemas.microsoft.com/office/powerpoint/2010/main" val="2889092822"/>
                  </p:ext>
                </p:extLst>
              </p:nvPr>
            </p:nvGraphicFramePr>
            <p:xfrm>
              <a:off x="1077384" y="764011"/>
              <a:ext cx="3673433" cy="4510900"/>
            </p:xfrm>
            <a:graphic>
              <a:graphicData uri="http://schemas.microsoft.com/office/drawing/2017/model3d">
                <am3d:model3d r:embed="rId4">
                  <am3d:spPr>
                    <a:xfrm>
                      <a:off x="0" y="0"/>
                      <a:ext cx="3673433" cy="4510900"/>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m3d:spPr>
                  <am3d:camera>
                    <am3d:pos x="0" y="0" z="61616842"/>
                    <am3d:up dx="0" dy="36000000" dz="0"/>
                    <am3d:lookAt x="0" y="0" z="0"/>
                    <am3d:perspective fov="2700000"/>
                  </am3d:camera>
                  <am3d:trans>
                    <am3d:meterPerModelUnit n="83313" d="1000000"/>
                    <am3d:preTrans dx="-2" dy="-8018320" dz="-1001795"/>
                    <am3d:scale>
                      <am3d:sx n="1000000" d="1000000"/>
                      <am3d:sy n="1000000" d="1000000"/>
                      <am3d:sz n="1000000" d="1000000"/>
                    </am3d:scale>
                    <am3d:rot ax="3810879" ay="1128212" az="1973900"/>
                    <am3d:postTrans dx="0" dy="0" dz="0"/>
                  </am3d:trans>
                  <am3d:raster rName="Office3DRenderer" rVer="16.0.8326">
                    <am3d:blip r:embed="rId5"/>
                  </am3d:raster>
                  <am3d:objViewport viewportSz="500576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Checklist">
                <a:extLst>
                  <a:ext uri="{FF2B5EF4-FFF2-40B4-BE49-F238E27FC236}">
                    <a16:creationId xmlns:a16="http://schemas.microsoft.com/office/drawing/2014/main" id="{75F74A20-C1FB-09F8-A8C8-EAC4B06FE62D}"/>
                  </a:ext>
                </a:extLst>
              </p:cNvPr>
              <p:cNvPicPr>
                <a:picLocks noGrp="1" noRot="1" noChangeAspect="1" noMove="1" noResize="1" noEditPoints="1" noAdjustHandles="1" noChangeArrowheads="1" noChangeShapeType="1" noCrop="1"/>
              </p:cNvPicPr>
              <p:nvPr/>
            </p:nvPicPr>
            <p:blipFill>
              <a:blip r:embed="rId5"/>
              <a:stretch>
                <a:fillRect/>
              </a:stretch>
            </p:blipFill>
            <p:spPr>
              <a:xfrm>
                <a:off x="1077384" y="764011"/>
                <a:ext cx="3673433" cy="4510900"/>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mc:Fallback>
      </mc:AlternateContent>
      <p:sp>
        <p:nvSpPr>
          <p:cNvPr id="3" name="TextBox 2">
            <a:extLst>
              <a:ext uri="{FF2B5EF4-FFF2-40B4-BE49-F238E27FC236}">
                <a16:creationId xmlns:a16="http://schemas.microsoft.com/office/drawing/2014/main" id="{4A170D52-CC30-4F9B-0CA0-037E7B6D06E1}"/>
              </a:ext>
            </a:extLst>
          </p:cNvPr>
          <p:cNvSpPr txBox="1"/>
          <p:nvPr/>
        </p:nvSpPr>
        <p:spPr>
          <a:xfrm>
            <a:off x="4699000" y="2623560"/>
            <a:ext cx="6527799" cy="400110"/>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rPr>
              <a:t>الخطوة الثالثة: جمع البيانات:</a:t>
            </a:r>
          </a:p>
        </p:txBody>
      </p:sp>
      <p:sp>
        <p:nvSpPr>
          <p:cNvPr id="6" name="TextBox 5">
            <a:extLst>
              <a:ext uri="{FF2B5EF4-FFF2-40B4-BE49-F238E27FC236}">
                <a16:creationId xmlns:a16="http://schemas.microsoft.com/office/drawing/2014/main" id="{F4F1EC20-0649-D9D3-0CB8-FECAB890617F}"/>
              </a:ext>
            </a:extLst>
          </p:cNvPr>
          <p:cNvSpPr txBox="1"/>
          <p:nvPr/>
        </p:nvSpPr>
        <p:spPr>
          <a:xfrm>
            <a:off x="3065697" y="2947112"/>
            <a:ext cx="6527799" cy="400110"/>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أساليب المُعاينة:</a:t>
            </a:r>
          </a:p>
        </p:txBody>
      </p:sp>
      <p:sp>
        <p:nvSpPr>
          <p:cNvPr id="10" name="TextBox 9">
            <a:extLst>
              <a:ext uri="{FF2B5EF4-FFF2-40B4-BE49-F238E27FC236}">
                <a16:creationId xmlns:a16="http://schemas.microsoft.com/office/drawing/2014/main" id="{C2C1B52A-D818-C632-9B02-13A407E79B04}"/>
              </a:ext>
            </a:extLst>
          </p:cNvPr>
          <p:cNvSpPr txBox="1"/>
          <p:nvPr/>
        </p:nvSpPr>
        <p:spPr>
          <a:xfrm>
            <a:off x="5124028" y="3277700"/>
            <a:ext cx="4152052" cy="646331"/>
          </a:xfrm>
          <a:prstGeom prst="rect">
            <a:avLst/>
          </a:prstGeom>
          <a:noFill/>
        </p:spPr>
        <p:txBody>
          <a:bodyPr wrap="square" rtlCol="0">
            <a:spAutoFit/>
          </a:bodyPr>
          <a:lstStyle/>
          <a:p>
            <a:pPr marL="285750" lvl="0" indent="-285750" algn="r" rtl="1">
              <a:buFont typeface="Courier New" panose="02070309020205020404" pitchFamily="49" charset="0"/>
              <a:buChar char="o"/>
            </a:pPr>
            <a:r>
              <a:rPr lang="ar-EG" b="1" dirty="0">
                <a:solidFill>
                  <a:schemeClr val="accent5">
                    <a:lumMod val="50000"/>
                  </a:schemeClr>
                </a:solidFill>
                <a:latin typeface="Alexandria"/>
              </a:rPr>
              <a:t>أساليب احتمالية.</a:t>
            </a:r>
            <a:endParaRPr lang="en-US" b="1" dirty="0">
              <a:solidFill>
                <a:schemeClr val="accent5">
                  <a:lumMod val="50000"/>
                </a:schemeClr>
              </a:solidFill>
              <a:latin typeface="Alexandria"/>
            </a:endParaRPr>
          </a:p>
          <a:p>
            <a:pPr marL="285750" indent="-285750" algn="r" rtl="1">
              <a:buFont typeface="Courier New" panose="02070309020205020404" pitchFamily="49" charset="0"/>
              <a:buChar char="o"/>
            </a:pPr>
            <a:r>
              <a:rPr lang="ar-EG" b="1" dirty="0">
                <a:solidFill>
                  <a:schemeClr val="accent5">
                    <a:lumMod val="50000"/>
                  </a:schemeClr>
                </a:solidFill>
                <a:latin typeface="Alexandria"/>
              </a:rPr>
              <a:t>أساليب</a:t>
            </a:r>
            <a:r>
              <a:rPr lang="ar-SA" b="1" dirty="0">
                <a:solidFill>
                  <a:schemeClr val="accent5">
                    <a:lumMod val="50000"/>
                  </a:schemeClr>
                </a:solidFill>
                <a:latin typeface="Alexandria"/>
              </a:rPr>
              <a:t> غير</a:t>
            </a:r>
            <a:r>
              <a:rPr lang="ar-EG" b="1" dirty="0">
                <a:solidFill>
                  <a:schemeClr val="accent5">
                    <a:lumMod val="50000"/>
                  </a:schemeClr>
                </a:solidFill>
                <a:latin typeface="Alexandria"/>
              </a:rPr>
              <a:t> احتمالية.</a:t>
            </a:r>
            <a:endParaRPr lang="en-US" b="1" dirty="0">
              <a:solidFill>
                <a:schemeClr val="accent5">
                  <a:lumMod val="50000"/>
                </a:schemeClr>
              </a:solidFill>
              <a:latin typeface="Alexandria"/>
            </a:endParaRPr>
          </a:p>
        </p:txBody>
      </p:sp>
      <p:sp>
        <p:nvSpPr>
          <p:cNvPr id="11" name="TextBox 10">
            <a:extLst>
              <a:ext uri="{FF2B5EF4-FFF2-40B4-BE49-F238E27FC236}">
                <a16:creationId xmlns:a16="http://schemas.microsoft.com/office/drawing/2014/main" id="{25806F3F-2E81-7A2C-E12D-8CCF37907931}"/>
              </a:ext>
            </a:extLst>
          </p:cNvPr>
          <p:cNvSpPr txBox="1"/>
          <p:nvPr/>
        </p:nvSpPr>
        <p:spPr>
          <a:xfrm>
            <a:off x="3063716" y="3901098"/>
            <a:ext cx="6527799" cy="400110"/>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أساليب تحديد حجم العينة.</a:t>
            </a:r>
          </a:p>
        </p:txBody>
      </p:sp>
      <p:sp>
        <p:nvSpPr>
          <p:cNvPr id="14" name="TextBox 13">
            <a:extLst>
              <a:ext uri="{FF2B5EF4-FFF2-40B4-BE49-F238E27FC236}">
                <a16:creationId xmlns:a16="http://schemas.microsoft.com/office/drawing/2014/main" id="{8B287EB6-6BA8-335B-97E7-003CABD7F0EA}"/>
              </a:ext>
            </a:extLst>
          </p:cNvPr>
          <p:cNvSpPr txBox="1"/>
          <p:nvPr/>
        </p:nvSpPr>
        <p:spPr>
          <a:xfrm>
            <a:off x="4708893" y="4480076"/>
            <a:ext cx="6527799" cy="400110"/>
          </a:xfrm>
          <a:prstGeom prst="rect">
            <a:avLst/>
          </a:prstGeom>
          <a:noFill/>
        </p:spPr>
        <p:txBody>
          <a:bodyPr wrap="square" rtlCol="0">
            <a:spAutoFit/>
          </a:bodyPr>
          <a:lstStyle/>
          <a:p>
            <a:pPr marL="457200" indent="-457200" algn="just" rtl="1">
              <a:buFont typeface="+mj-lt"/>
              <a:buAutoNum type="arabicPeriod" startAt="2"/>
            </a:pPr>
            <a:r>
              <a:rPr lang="ar-EG" sz="2000" b="1" dirty="0">
                <a:solidFill>
                  <a:srgbClr val="2E3957"/>
                </a:solidFill>
                <a:latin typeface="Alexandria"/>
              </a:rPr>
              <a:t>الخطوة الرابعة: مُعالَجة البيانات:</a:t>
            </a:r>
          </a:p>
        </p:txBody>
      </p:sp>
      <p:sp>
        <p:nvSpPr>
          <p:cNvPr id="15" name="TextBox 14">
            <a:extLst>
              <a:ext uri="{FF2B5EF4-FFF2-40B4-BE49-F238E27FC236}">
                <a16:creationId xmlns:a16="http://schemas.microsoft.com/office/drawing/2014/main" id="{8CA41DF3-7B36-4A85-B692-01F3C47CC645}"/>
              </a:ext>
            </a:extLst>
          </p:cNvPr>
          <p:cNvSpPr txBox="1"/>
          <p:nvPr/>
        </p:nvSpPr>
        <p:spPr>
          <a:xfrm>
            <a:off x="3063716" y="4845186"/>
            <a:ext cx="6527799" cy="400110"/>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التحليل الإحصائي للبيانات.</a:t>
            </a:r>
          </a:p>
        </p:txBody>
      </p:sp>
    </p:spTree>
    <p:extLst>
      <p:ext uri="{BB962C8B-B14F-4D97-AF65-F5344CB8AC3E}">
        <p14:creationId xmlns:p14="http://schemas.microsoft.com/office/powerpoint/2010/main" val="43631041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450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450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450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450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450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450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6" grpId="0"/>
      <p:bldP spid="10" grpId="0"/>
      <p:bldP spid="11" grpId="0"/>
      <p:bldP spid="14" grpId="0"/>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A13174F-874F-0E95-952B-1BB24926B5BE}"/>
              </a:ext>
            </a:extLst>
          </p:cNvPr>
          <p:cNvSpPr txBox="1"/>
          <p:nvPr/>
        </p:nvSpPr>
        <p:spPr>
          <a:xfrm>
            <a:off x="3486200" y="2132951"/>
            <a:ext cx="7653343"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إتمام المُسودة النهائية للبحث:</a:t>
            </a:r>
          </a:p>
        </p:txBody>
      </p:sp>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محاور الم</a:t>
            </a:r>
            <a:r>
              <a:rPr lang="ar-EG" sz="3200" b="1" dirty="0">
                <a:effectLst>
                  <a:outerShdw blurRad="38100" dist="38100" dir="2700000" algn="tl">
                    <a:srgbClr val="000000">
                      <a:alpha val="43137"/>
                    </a:srgbClr>
                  </a:outerShdw>
                </a:effectLst>
                <a:latin typeface="Alexandria" charset="0"/>
                <a:cs typeface="Alexandria" charset="0"/>
              </a:rPr>
              <a:t>ُ</a:t>
            </a:r>
            <a:r>
              <a:rPr lang="ar-SA" sz="3200" b="1" dirty="0">
                <a:effectLst>
                  <a:outerShdw blurRad="38100" dist="38100" dir="2700000" algn="tl">
                    <a:srgbClr val="000000">
                      <a:alpha val="43137"/>
                    </a:srgbClr>
                  </a:outerShdw>
                </a:effectLst>
                <a:latin typeface="Alexandria" charset="0"/>
                <a:cs typeface="Alexandria" charset="0"/>
              </a:rPr>
              <a:t>حاضرة</a:t>
            </a:r>
            <a:endParaRPr lang="en-US" sz="3200" b="1" dirty="0">
              <a:effectLst>
                <a:outerShdw blurRad="38100" dist="38100" dir="2700000" algn="tl">
                  <a:srgbClr val="000000">
                    <a:alpha val="43137"/>
                  </a:srgbClr>
                </a:outerShdw>
              </a:effectLst>
              <a:latin typeface="Alexandria" charset="0"/>
              <a:cs typeface="Alexandria" charset="0"/>
            </a:endParaRPr>
          </a:p>
        </p:txBody>
      </p:sp>
      <p:sp>
        <p:nvSpPr>
          <p:cNvPr id="3" name="TextBox 2">
            <a:extLst>
              <a:ext uri="{FF2B5EF4-FFF2-40B4-BE49-F238E27FC236}">
                <a16:creationId xmlns:a16="http://schemas.microsoft.com/office/drawing/2014/main" id="{EAF023DE-B720-43CE-0FF8-D0717111CC63}"/>
              </a:ext>
            </a:extLst>
          </p:cNvPr>
          <p:cNvSpPr txBox="1"/>
          <p:nvPr/>
        </p:nvSpPr>
        <p:spPr>
          <a:xfrm>
            <a:off x="4699000" y="3006429"/>
            <a:ext cx="6527799" cy="400110"/>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rPr>
              <a:t>الخطوة الخامسة: إتمام المُسودة النهائية للبحث:</a:t>
            </a:r>
          </a:p>
        </p:txBody>
      </p:sp>
      <p:sp>
        <p:nvSpPr>
          <p:cNvPr id="8" name="TextBox 7">
            <a:extLst>
              <a:ext uri="{FF2B5EF4-FFF2-40B4-BE49-F238E27FC236}">
                <a16:creationId xmlns:a16="http://schemas.microsoft.com/office/drawing/2014/main" id="{F9BB41D8-138B-D020-7B9D-B538409063BB}"/>
              </a:ext>
            </a:extLst>
          </p:cNvPr>
          <p:cNvSpPr txBox="1"/>
          <p:nvPr/>
        </p:nvSpPr>
        <p:spPr>
          <a:xfrm>
            <a:off x="3065697" y="3329981"/>
            <a:ext cx="6527799" cy="400110"/>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ما هي عناصر المُسودة النهائية للبحث العِلمي؟</a:t>
            </a:r>
          </a:p>
        </p:txBody>
      </p:sp>
      <p:sp>
        <p:nvSpPr>
          <p:cNvPr id="9" name="TextBox 8">
            <a:extLst>
              <a:ext uri="{FF2B5EF4-FFF2-40B4-BE49-F238E27FC236}">
                <a16:creationId xmlns:a16="http://schemas.microsoft.com/office/drawing/2014/main" id="{0CFDE8BA-7F88-F042-A9D9-2D102EB2D343}"/>
              </a:ext>
            </a:extLst>
          </p:cNvPr>
          <p:cNvSpPr txBox="1"/>
          <p:nvPr/>
        </p:nvSpPr>
        <p:spPr>
          <a:xfrm>
            <a:off x="8286750" y="4781879"/>
            <a:ext cx="2921851" cy="400110"/>
          </a:xfrm>
          <a:prstGeom prst="rect">
            <a:avLst/>
          </a:prstGeom>
          <a:noFill/>
        </p:spPr>
        <p:txBody>
          <a:bodyPr wrap="square" rtlCol="0">
            <a:spAutoFit/>
          </a:bodyPr>
          <a:lstStyle/>
          <a:p>
            <a:pPr marL="457200" indent="-457200" algn="just" rtl="1">
              <a:buAutoNum type="arabicPeriod" startAt="3"/>
            </a:pPr>
            <a:r>
              <a:rPr lang="ar-EG" sz="2000" b="1" dirty="0">
                <a:solidFill>
                  <a:srgbClr val="2E3957"/>
                </a:solidFill>
                <a:latin typeface="Alexandria"/>
              </a:rPr>
              <a:t>المَراجِع.</a:t>
            </a:r>
          </a:p>
        </p:txBody>
      </p:sp>
      <p:sp>
        <p:nvSpPr>
          <p:cNvPr id="10" name="TextBox 9">
            <a:extLst>
              <a:ext uri="{FF2B5EF4-FFF2-40B4-BE49-F238E27FC236}">
                <a16:creationId xmlns:a16="http://schemas.microsoft.com/office/drawing/2014/main" id="{21E40740-34F1-14F7-2102-970DE1B60A6F}"/>
              </a:ext>
            </a:extLst>
          </p:cNvPr>
          <p:cNvSpPr txBox="1"/>
          <p:nvPr/>
        </p:nvSpPr>
        <p:spPr>
          <a:xfrm>
            <a:off x="4708893" y="3936667"/>
            <a:ext cx="6527799" cy="400110"/>
          </a:xfrm>
          <a:prstGeom prst="rect">
            <a:avLst/>
          </a:prstGeom>
          <a:noFill/>
        </p:spPr>
        <p:txBody>
          <a:bodyPr wrap="square" rtlCol="0">
            <a:spAutoFit/>
          </a:bodyPr>
          <a:lstStyle/>
          <a:p>
            <a:pPr marL="457200" indent="-457200" algn="just" rtl="1">
              <a:buFont typeface="+mj-lt"/>
              <a:buAutoNum type="arabicPeriod" startAt="2"/>
            </a:pPr>
            <a:r>
              <a:rPr lang="ar-EG" sz="2000" b="1" dirty="0">
                <a:solidFill>
                  <a:srgbClr val="2E3957"/>
                </a:solidFill>
                <a:latin typeface="Alexandria"/>
              </a:rPr>
              <a:t>أخلاقيات البحث العِلمي:</a:t>
            </a:r>
          </a:p>
        </p:txBody>
      </p:sp>
      <p:sp>
        <p:nvSpPr>
          <p:cNvPr id="13" name="TextBox 12">
            <a:extLst>
              <a:ext uri="{FF2B5EF4-FFF2-40B4-BE49-F238E27FC236}">
                <a16:creationId xmlns:a16="http://schemas.microsoft.com/office/drawing/2014/main" id="{8E7438FF-3C9E-C1E8-2A20-0D8D6879BBBB}"/>
              </a:ext>
            </a:extLst>
          </p:cNvPr>
          <p:cNvSpPr txBox="1"/>
          <p:nvPr/>
        </p:nvSpPr>
        <p:spPr>
          <a:xfrm>
            <a:off x="3063716" y="4301777"/>
            <a:ext cx="6527799" cy="400110"/>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أخلاقيات البحث العِلمي في عصر الذكاء الاصطناعي.</a:t>
            </a:r>
          </a:p>
        </p:txBody>
      </p:sp>
      <p:pic>
        <p:nvPicPr>
          <p:cNvPr id="11" name="Picture 10" descr="A hand holding a pen over a paper&#10;&#10;AI-generated content may be incorrect.">
            <a:extLst>
              <a:ext uri="{FF2B5EF4-FFF2-40B4-BE49-F238E27FC236}">
                <a16:creationId xmlns:a16="http://schemas.microsoft.com/office/drawing/2014/main" id="{C0C0C8DF-0EB3-A373-8610-0487418CB9A5}"/>
              </a:ext>
            </a:extLst>
          </p:cNvPr>
          <p:cNvPicPr>
            <a:picLocks noChangeAspect="1"/>
          </p:cNvPicPr>
          <p:nvPr/>
        </p:nvPicPr>
        <p:blipFill>
          <a:blip r:embed="rId2"/>
          <a:stretch>
            <a:fillRect/>
          </a:stretch>
        </p:blipFill>
        <p:spPr>
          <a:xfrm>
            <a:off x="1262184" y="2387437"/>
            <a:ext cx="2888892" cy="288889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171336698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450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450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45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45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450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
                                          </p:val>
                                        </p:tav>
                                        <p:tav tm="100000">
                                          <p:val>
                                            <p:strVal val="#ppt_x"/>
                                          </p:val>
                                        </p:tav>
                                      </p:tavLst>
                                    </p:anim>
                                    <p:anim calcmode="lin" valueType="num">
                                      <p:cBhvr>
                                        <p:cTn id="3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3" grpId="0"/>
      <p:bldP spid="8" grpId="0"/>
      <p:bldP spid="9" grpId="0"/>
      <p:bldP spid="10"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86DE0-F8C1-C278-7E4F-8DF63636085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B90AED7E-D23D-8512-5069-4330BBA37FD3}"/>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D2009859-0C7B-CD21-9EF3-7C03BF0E130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3DD972F4-FB3B-060A-F456-94FB816A46C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F01608F-C0DA-8B59-7595-81B1311C2CB7}"/>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2B767F44-8F73-35BD-15DB-722FE0D140F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5032449D-734B-BFD6-337C-DD5DE7EB8D6A}"/>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6236C23A-84D2-B7E9-AC2B-D75F3579D2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7D955131-FA76-07F6-E301-2943EE794514}"/>
              </a:ext>
            </a:extLst>
          </p:cNvPr>
          <p:cNvSpPr txBox="1"/>
          <p:nvPr/>
        </p:nvSpPr>
        <p:spPr>
          <a:xfrm>
            <a:off x="984991" y="4973582"/>
            <a:ext cx="4825359" cy="892552"/>
          </a:xfrm>
          <a:prstGeom prst="rect">
            <a:avLst/>
          </a:prstGeom>
          <a:noFill/>
        </p:spPr>
        <p:txBody>
          <a:bodyPr wrap="none" rtlCol="0">
            <a:spAutoFit/>
          </a:bodyPr>
          <a:lstStyle/>
          <a:p>
            <a:pPr algn="ctr" rtl="1"/>
            <a:r>
              <a:rPr lang="ar-EG" sz="24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الخامسة: إتمام المُسودة النهائية للبحث</a:t>
            </a:r>
          </a:p>
          <a:p>
            <a:pPr algn="ctr" rtl="1"/>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a:t>
            </a:r>
            <a:r>
              <a:rPr lang="en-US"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Finalizing Research Draft</a:t>
            </a: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a:t>
            </a:r>
          </a:p>
        </p:txBody>
      </p:sp>
    </p:spTree>
    <p:extLst>
      <p:ext uri="{BB962C8B-B14F-4D97-AF65-F5344CB8AC3E}">
        <p14:creationId xmlns:p14="http://schemas.microsoft.com/office/powerpoint/2010/main" val="3868915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par>
                                <p:cTn id="15" presetID="42" presetClass="entr" presetSubtype="0" fill="hold" grpId="0" nodeType="withEffect">
                                  <p:stCondLst>
                                    <p:cond delay="25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9BB788-A224-006D-1653-AFD80FF93D6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C95D38C-B785-02DB-FBEC-63A2697BAF9C}"/>
              </a:ext>
            </a:extLst>
          </p:cNvPr>
          <p:cNvSpPr txBox="1"/>
          <p:nvPr/>
        </p:nvSpPr>
        <p:spPr>
          <a:xfrm>
            <a:off x="819397" y="2397033"/>
            <a:ext cx="10450377" cy="923330"/>
          </a:xfrm>
          <a:prstGeom prst="rect">
            <a:avLst/>
          </a:prstGeom>
          <a:noFill/>
        </p:spPr>
        <p:txBody>
          <a:bodyPr wrap="square" rtlCol="0">
            <a:spAutoFit/>
          </a:bodyPr>
          <a:lstStyle/>
          <a:p>
            <a:pPr algn="just" rtl="1"/>
            <a:r>
              <a:rPr lang="ar-EG" dirty="0"/>
              <a:t>بعد أن يُنهي الباحث كافة المراحل السابقة، يصل إلى المحطة الأخيرة وهي </a:t>
            </a:r>
            <a:r>
              <a:rPr lang="ar-EG" b="1" dirty="0"/>
              <a:t>إعداد الصياغة النهائية للبحث</a:t>
            </a:r>
            <a:r>
              <a:rPr lang="ar-EG" dirty="0"/>
              <a:t>. في هذه الخطوة يتحول العمل البحثي من مجموعة إجراءات ونتائج متفرقة إلى بناء عِلمي متكامل يُقدَّم في صورة وثيقة أكاديمية مُكتمِلة. وتُعد هذه المرحلة بمثابة الحلقة الأخيرة التي تصل ما بين الجهد التطبيقي الذي قام به الباحث وبين عرض نتاجه العِلمي بصورة منهجية قابلة للتقييم والنشر.</a:t>
            </a:r>
          </a:p>
        </p:txBody>
      </p:sp>
      <p:sp>
        <p:nvSpPr>
          <p:cNvPr id="2" name="TextBox 1">
            <a:extLst>
              <a:ext uri="{FF2B5EF4-FFF2-40B4-BE49-F238E27FC236}">
                <a16:creationId xmlns:a16="http://schemas.microsoft.com/office/drawing/2014/main" id="{9DFF27F7-87F1-A0BE-D2C3-1FFEE4D234DA}"/>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1. </a:t>
            </a:r>
            <a:r>
              <a:rPr lang="ar-EG" sz="2800" b="1" dirty="0">
                <a:solidFill>
                  <a:srgbClr val="2E3957"/>
                </a:solidFill>
                <a:effectLst>
                  <a:outerShdw blurRad="38100" dist="38100" dir="2700000" algn="tl">
                    <a:srgbClr val="000000">
                      <a:alpha val="43137"/>
                    </a:srgbClr>
                  </a:outerShdw>
                </a:effectLst>
                <a:latin typeface="Alexandria"/>
              </a:rPr>
              <a:t>إتمام المُسودة النهائية للبحث:</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8A485ED8-4F44-8311-50D7-D85BFF5B332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graphicFrame>
        <p:nvGraphicFramePr>
          <p:cNvPr id="4" name="Diagram 3">
            <a:extLst>
              <a:ext uri="{FF2B5EF4-FFF2-40B4-BE49-F238E27FC236}">
                <a16:creationId xmlns:a16="http://schemas.microsoft.com/office/drawing/2014/main" id="{1920CB22-077C-C566-C857-7104B21089C9}"/>
              </a:ext>
            </a:extLst>
          </p:cNvPr>
          <p:cNvGraphicFramePr/>
          <p:nvPr/>
        </p:nvGraphicFramePr>
        <p:xfrm>
          <a:off x="745168" y="3675462"/>
          <a:ext cx="10574448" cy="2506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0B076679-98FC-C56D-BAEB-07E2EEFB8B38}"/>
              </a:ext>
            </a:extLst>
          </p:cNvPr>
          <p:cNvSpPr txBox="1"/>
          <p:nvPr/>
        </p:nvSpPr>
        <p:spPr>
          <a:xfrm>
            <a:off x="678406" y="6157000"/>
            <a:ext cx="7847344" cy="36933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4472C4"/>
                </a:solidFill>
                <a:effectLst>
                  <a:outerShdw blurRad="38100" dist="38100" dir="2700000" algn="tl">
                    <a:srgbClr val="000000">
                      <a:alpha val="43137"/>
                    </a:srgbClr>
                  </a:outerShdw>
                </a:effectLst>
                <a:uLnTx/>
                <a:uFillTx/>
                <a:latin typeface="Calibri" panose="020F0502020204030204"/>
                <a:ea typeface="+mn-ea"/>
                <a:cs typeface="+mn-cs"/>
              </a:rPr>
              <a:t>(Habib, 2014)</a:t>
            </a:r>
            <a:r>
              <a:rPr kumimoji="0" lang="ar-EG" sz="1800" b="1" i="0" u="none" strike="noStrike" kern="1200" cap="none" spc="0" normalizeH="0" baseline="0" noProof="0" dirty="0">
                <a:ln>
                  <a:noFill/>
                </a:ln>
                <a:solidFill>
                  <a:srgbClr val="4472C4"/>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المصدر: </a:t>
            </a:r>
            <a:endParaRPr kumimoji="0" lang="ar-EG" sz="1800" b="0" i="0" u="none" strike="noStrike" kern="1200" cap="none" spc="0" normalizeH="0" baseline="0" noProof="0" dirty="0">
              <a:ln>
                <a:noFill/>
              </a:ln>
              <a:solidFill>
                <a:srgbClr val="4472C4"/>
              </a:solidFill>
              <a:effectLst>
                <a:outerShdw blurRad="38100" dist="38100" dir="2700000" algn="tl">
                  <a:srgbClr val="000000">
                    <a:alpha val="43137"/>
                  </a:srgbClr>
                </a:outerShdw>
              </a:effectLst>
              <a:uLnTx/>
              <a:uFillTx/>
              <a:latin typeface="Calibri" panose="020F0502020204030204"/>
              <a:ea typeface="+mn-ea"/>
              <a:cs typeface="Times New Roman" panose="02020603050405020304" pitchFamily="18" charset="0"/>
            </a:endParaRPr>
          </a:p>
        </p:txBody>
      </p:sp>
      <mc:AlternateContent xmlns:mc="http://schemas.openxmlformats.org/markup-compatibility/2006">
        <mc:Choice xmlns:am3d="http://schemas.microsoft.com/office/drawing/2017/model3d" Requires="am3d">
          <p:graphicFrame>
            <p:nvGraphicFramePr>
              <p:cNvPr id="7" name="3D Model 6" descr="Slim Arrow">
                <a:extLst>
                  <a:ext uri="{FF2B5EF4-FFF2-40B4-BE49-F238E27FC236}">
                    <a16:creationId xmlns:a16="http://schemas.microsoft.com/office/drawing/2014/main" id="{92576CE4-1081-9254-7905-00231A6E4C28}"/>
                  </a:ext>
                </a:extLst>
              </p:cNvPr>
              <p:cNvGraphicFramePr>
                <a:graphicFrameLocks noChangeAspect="1"/>
              </p:cNvGraphicFramePr>
              <p:nvPr>
                <p:extLst>
                  <p:ext uri="{D42A27DB-BD31-4B8C-83A1-F6EECF244321}">
                    <p14:modId xmlns:p14="http://schemas.microsoft.com/office/powerpoint/2010/main" val="455973070"/>
                  </p:ext>
                </p:extLst>
              </p:nvPr>
            </p:nvGraphicFramePr>
            <p:xfrm rot="16612095">
              <a:off x="1582775" y="3163124"/>
              <a:ext cx="824433" cy="474299"/>
            </p:xfrm>
            <a:graphic>
              <a:graphicData uri="http://schemas.microsoft.com/office/drawing/2017/model3d">
                <am3d:model3d r:embed="rId7">
                  <am3d:spPr>
                    <a:xfrm rot="16612095">
                      <a:off x="0" y="0"/>
                      <a:ext cx="824433" cy="474299"/>
                    </a:xfrm>
                    <a:prstGeom prst="rect">
                      <a:avLst/>
                    </a:prstGeom>
                    <a:noFill/>
                  </am3d:spPr>
                  <am3d:camera>
                    <am3d:pos x="0" y="0" z="51627064"/>
                    <am3d:up dx="0" dy="36000000" dz="0"/>
                    <am3d:lookAt x="0" y="0" z="0"/>
                    <am3d:perspective fov="2700000"/>
                  </am3d:camera>
                  <am3d:trans>
                    <am3d:meterPerModelUnit n="6815004" d="1000000"/>
                    <am3d:preTrans dx="0" dy="-7167462" dz="0"/>
                    <am3d:scale>
                      <am3d:sx n="1000000" d="1000000"/>
                      <am3d:sy n="1000000" d="1000000"/>
                      <am3d:sz n="1000000" d="1000000"/>
                    </am3d:scale>
                    <am3d:rot ax="9605331" ay="-1385016" az="-10276396"/>
                    <am3d:postTrans dx="0" dy="0" dz="0"/>
                  </am3d:trans>
                  <am3d:raster rName="Office3DRenderer" rVer="16.0.8326">
                    <am3d:blip r:embed="rId8"/>
                  </am3d:raster>
                  <am3d:objViewport viewportSz="863901"/>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7" name="3D Model 6" descr="Slim Arrow">
                <a:extLst>
                  <a:ext uri="{FF2B5EF4-FFF2-40B4-BE49-F238E27FC236}">
                    <a16:creationId xmlns:a16="http://schemas.microsoft.com/office/drawing/2014/main" id="{92576CE4-1081-9254-7905-00231A6E4C28}"/>
                  </a:ext>
                </a:extLst>
              </p:cNvPr>
              <p:cNvPicPr>
                <a:picLocks noGrp="1" noRot="1" noChangeAspect="1" noMove="1" noResize="1" noEditPoints="1" noAdjustHandles="1" noChangeArrowheads="1" noChangeShapeType="1" noCrop="1"/>
              </p:cNvPicPr>
              <p:nvPr/>
            </p:nvPicPr>
            <p:blipFill>
              <a:blip r:embed="rId8"/>
              <a:stretch>
                <a:fillRect/>
              </a:stretch>
            </p:blipFill>
            <p:spPr>
              <a:xfrm rot="16612095">
                <a:off x="1582775" y="3163124"/>
                <a:ext cx="824433" cy="474299"/>
              </a:xfrm>
              <a:prstGeom prst="rect">
                <a:avLst/>
              </a:prstGeom>
              <a:noFill/>
            </p:spPr>
          </p:pic>
        </mc:Fallback>
      </mc:AlternateContent>
      <p:sp>
        <p:nvSpPr>
          <p:cNvPr id="8" name="TextBox 7">
            <a:extLst>
              <a:ext uri="{FF2B5EF4-FFF2-40B4-BE49-F238E27FC236}">
                <a16:creationId xmlns:a16="http://schemas.microsoft.com/office/drawing/2014/main" id="{136852CC-EDF0-1BB6-7BC7-2A3A9B6C7391}"/>
              </a:ext>
            </a:extLst>
          </p:cNvPr>
          <p:cNvSpPr txBox="1"/>
          <p:nvPr/>
        </p:nvSpPr>
        <p:spPr>
          <a:xfrm>
            <a:off x="1943690" y="1863889"/>
            <a:ext cx="9307033" cy="461665"/>
          </a:xfrm>
          <a:prstGeom prst="rect">
            <a:avLst/>
          </a:prstGeom>
          <a:noFill/>
        </p:spPr>
        <p:txBody>
          <a:bodyPr wrap="square" rtlCol="0">
            <a:spAutoFit/>
          </a:bodyPr>
          <a:lstStyle/>
          <a:p>
            <a:pPr algn="just" rtl="1">
              <a:defRPr/>
            </a:pPr>
            <a:r>
              <a:rPr lang="ar-EG" sz="2400" b="1" dirty="0">
                <a:solidFill>
                  <a:srgbClr val="0070C0"/>
                </a:solidFill>
                <a:effectLst>
                  <a:outerShdw blurRad="38100" dist="38100" dir="2700000" algn="tl">
                    <a:srgbClr val="000000">
                      <a:alpha val="43137"/>
                    </a:srgbClr>
                  </a:outerShdw>
                </a:effectLst>
                <a:latin typeface="Calibri" panose="020F0502020204030204"/>
                <a:cs typeface="Arial" panose="020B0604020202020204" pitchFamily="34" charset="0"/>
              </a:rPr>
              <a:t>إتمام المُسودة النهائية للبحث: الانتقال إلى الخُطوة الخامسة من البحث العِلمي:</a:t>
            </a:r>
            <a:endParaRPr lang="en-US" sz="2400" b="1" dirty="0">
              <a:solidFill>
                <a:srgbClr val="0070C0"/>
              </a:solidFill>
              <a:effectLst>
                <a:outerShdw blurRad="38100" dist="38100" dir="2700000" algn="tl">
                  <a:srgbClr val="000000">
                    <a:alpha val="43137"/>
                  </a:srgbClr>
                </a:outerShdw>
              </a:effectLst>
              <a:latin typeface="Calibri" panose="020F0502020204030204"/>
              <a:cs typeface="Arial" panose="020B0604020202020204" pitchFamily="34" charset="0"/>
            </a:endParaRPr>
          </a:p>
        </p:txBody>
      </p:sp>
    </p:spTree>
    <p:extLst>
      <p:ext uri="{BB962C8B-B14F-4D97-AF65-F5344CB8AC3E}">
        <p14:creationId xmlns:p14="http://schemas.microsoft.com/office/powerpoint/2010/main" val="235043379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5"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9C42C0-E724-C7A1-9906-553A21147EE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2DC9C095-450D-93CC-FF07-4C6EB002777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D0D60882-C13E-7C8B-C281-B7044D23D7DD}"/>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إتمام المُسودة النهائية للبحث:</a:t>
            </a:r>
          </a:p>
        </p:txBody>
      </p:sp>
      <p:sp>
        <p:nvSpPr>
          <p:cNvPr id="7" name="TextBox 6">
            <a:extLst>
              <a:ext uri="{FF2B5EF4-FFF2-40B4-BE49-F238E27FC236}">
                <a16:creationId xmlns:a16="http://schemas.microsoft.com/office/drawing/2014/main" id="{29517DD3-EE33-66BB-3AFE-BB94A390DBC4}"/>
              </a:ext>
            </a:extLst>
          </p:cNvPr>
          <p:cNvSpPr txBox="1"/>
          <p:nvPr/>
        </p:nvSpPr>
        <p:spPr>
          <a:xfrm>
            <a:off x="4075814" y="2588307"/>
            <a:ext cx="7268610" cy="3139321"/>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في هذه المرحلة يصل الباحث إلى خاتمة عمله العِلمي، حيث يقوم </a:t>
            </a:r>
            <a:r>
              <a:rPr lang="ar-EG" b="1" dirty="0"/>
              <a:t>بتلخيص مسار الدراسة وشرح أهميتها</a:t>
            </a:r>
            <a:r>
              <a:rPr lang="ar-EG" dirty="0"/>
              <a:t> بالنسبة لمجال البحث. كما يتم في هذا الجزء </a:t>
            </a:r>
            <a:r>
              <a:rPr lang="ar-EG" b="1" dirty="0"/>
              <a:t>اختبار مدى صلاحية النتائج ودقتها</a:t>
            </a:r>
            <a:r>
              <a:rPr lang="ar-EG" dirty="0"/>
              <a:t>، وتوضيح ما إذا كانت الإجابات التي تم التوصل إليها قد عالجت بالفعل أسئلة البحث أو فرضياته.</a:t>
            </a:r>
          </a:p>
          <a:p>
            <a:pPr marL="285750" indent="-285750" algn="just" rtl="1">
              <a:buFont typeface="Arial" panose="020B0604020202020204" pitchFamily="34" charset="0"/>
              <a:buChar char="•"/>
            </a:pPr>
            <a:r>
              <a:rPr lang="ar-EG" dirty="0"/>
              <a:t>تُعد هذه الخطوة ضرورية لأنها تمثل </a:t>
            </a:r>
            <a:r>
              <a:rPr lang="ar-EG" b="1" dirty="0"/>
              <a:t>وسيلة التواصل الأساسية بين الباحث والقارئ</a:t>
            </a:r>
            <a:r>
              <a:rPr lang="ar-EG" dirty="0"/>
              <a:t>، إذ تتحول النتائج الإحصائية الجافة إلى لغة أكاديمية واضحة تبرز المعاني والدلالات. ويشمل ذلك بيان </a:t>
            </a:r>
            <a:r>
              <a:rPr lang="ar-EG" b="1" dirty="0"/>
              <a:t>نتائج الدراسة</a:t>
            </a:r>
            <a:r>
              <a:rPr lang="ar-EG" dirty="0"/>
              <a:t>، وتوضيح </a:t>
            </a:r>
            <a:r>
              <a:rPr lang="ar-EG" b="1" dirty="0"/>
              <a:t>مدى إسهامها في إثراء المعرفة القائمة</a:t>
            </a:r>
            <a:r>
              <a:rPr lang="ar-EG" dirty="0"/>
              <a:t> في المجال العِلمي.</a:t>
            </a:r>
          </a:p>
          <a:p>
            <a:pPr marL="285750" indent="-285750" algn="just" rtl="1">
              <a:buFont typeface="Arial" panose="020B0604020202020204" pitchFamily="34" charset="0"/>
              <a:buChar char="•"/>
            </a:pPr>
            <a:r>
              <a:rPr lang="ar-EG" dirty="0"/>
              <a:t>كما يتضمن التقرير النهائي صياغة </a:t>
            </a:r>
            <a:r>
              <a:rPr lang="ar-EG" b="1" dirty="0"/>
              <a:t>التوصيات العملية</a:t>
            </a:r>
            <a:r>
              <a:rPr lang="ar-EG" dirty="0"/>
              <a:t> التي يمكن أن تساعد في حل المُشكلة أو الإجابة عن أسئلة البحث، إلى جانب الإشارة إلى </a:t>
            </a:r>
            <a:r>
              <a:rPr lang="ar-EG" b="1" dirty="0"/>
              <a:t>اتجاهات بحثية مستقبلية</a:t>
            </a:r>
            <a:r>
              <a:rPr lang="ar-EG" dirty="0"/>
              <a:t> يمكن للباحثين اللاحقين متابعتها، وذلك استنادًا إلى ما كشفت عنه الدراسة من حدود أو تحديات أو أدوات أو نتائج تحتاج إلى مزيد من التعمق.</a:t>
            </a:r>
          </a:p>
        </p:txBody>
      </p:sp>
      <p:sp>
        <p:nvSpPr>
          <p:cNvPr id="2" name="TextBox 1">
            <a:extLst>
              <a:ext uri="{FF2B5EF4-FFF2-40B4-BE49-F238E27FC236}">
                <a16:creationId xmlns:a16="http://schemas.microsoft.com/office/drawing/2014/main" id="{D3E3184B-0041-801D-FFD2-4DE09E5A1A61}"/>
              </a:ext>
            </a:extLst>
          </p:cNvPr>
          <p:cNvSpPr txBox="1"/>
          <p:nvPr/>
        </p:nvSpPr>
        <p:spPr>
          <a:xfrm>
            <a:off x="3887749" y="1827844"/>
            <a:ext cx="7382024" cy="523220"/>
          </a:xfrm>
          <a:prstGeom prst="rect">
            <a:avLst/>
          </a:prstGeom>
          <a:noFill/>
        </p:spPr>
        <p:txBody>
          <a:bodyPr wrap="square" rtlCol="0">
            <a:spAutoFit/>
          </a:bodyPr>
          <a:lstStyle/>
          <a:p>
            <a:pPr algn="just" rtl="1"/>
            <a:r>
              <a:rPr lang="ar-SA" sz="2800" b="1" dirty="0">
                <a:solidFill>
                  <a:srgbClr val="0070C0"/>
                </a:solidFill>
                <a:effectLst>
                  <a:outerShdw blurRad="38100" dist="38100" dir="2700000" algn="tl">
                    <a:srgbClr val="000000">
                      <a:alpha val="43137"/>
                    </a:srgbClr>
                  </a:outerShdw>
                </a:effectLst>
              </a:rPr>
              <a:t>الخطوة ال</a:t>
            </a:r>
            <a:r>
              <a:rPr lang="ar-EG" sz="2800" b="1" dirty="0">
                <a:solidFill>
                  <a:srgbClr val="0070C0"/>
                </a:solidFill>
                <a:effectLst>
                  <a:outerShdw blurRad="38100" dist="38100" dir="2700000" algn="tl">
                    <a:srgbClr val="000000">
                      <a:alpha val="43137"/>
                    </a:srgbClr>
                  </a:outerShdw>
                </a:effectLst>
              </a:rPr>
              <a:t>خامس</a:t>
            </a:r>
            <a:r>
              <a:rPr lang="ar-SA" sz="2800" b="1" dirty="0">
                <a:solidFill>
                  <a:srgbClr val="0070C0"/>
                </a:solidFill>
                <a:effectLst>
                  <a:outerShdw blurRad="38100" dist="38100" dir="2700000" algn="tl">
                    <a:srgbClr val="000000">
                      <a:alpha val="43137"/>
                    </a:srgbClr>
                  </a:outerShdw>
                </a:effectLst>
              </a:rPr>
              <a:t>ة: </a:t>
            </a:r>
            <a:r>
              <a:rPr lang="ar-EG" sz="2800" b="1" dirty="0">
                <a:solidFill>
                  <a:srgbClr val="0070C0"/>
                </a:solidFill>
                <a:effectLst>
                  <a:outerShdw blurRad="38100" dist="38100" dir="2700000" algn="tl">
                    <a:srgbClr val="000000">
                      <a:alpha val="43137"/>
                    </a:srgbClr>
                  </a:outerShdw>
                </a:effectLst>
              </a:rPr>
              <a:t>إتمام المُسودة النهائية للبحث:</a:t>
            </a:r>
            <a:endParaRPr lang="en-US" sz="2800" b="1" dirty="0">
              <a:solidFill>
                <a:srgbClr val="0070C0"/>
              </a:solidFill>
              <a:effectLst>
                <a:outerShdw blurRad="38100" dist="38100" dir="2700000" algn="tl">
                  <a:srgbClr val="000000">
                    <a:alpha val="43137"/>
                  </a:srgbClr>
                </a:outerShdw>
              </a:effectLst>
            </a:endParaRPr>
          </a:p>
        </p:txBody>
      </p:sp>
      <p:pic>
        <p:nvPicPr>
          <p:cNvPr id="8" name="Picture 7" descr="A person sitting at a desk writing on a piece of paper&#10;&#10;AI-generated content may be incorrect.">
            <a:extLst>
              <a:ext uri="{FF2B5EF4-FFF2-40B4-BE49-F238E27FC236}">
                <a16:creationId xmlns:a16="http://schemas.microsoft.com/office/drawing/2014/main" id="{18B66C64-591D-EAEC-8530-5CFBEB963DB2}"/>
              </a:ext>
            </a:extLst>
          </p:cNvPr>
          <p:cNvPicPr>
            <a:picLocks noChangeAspect="1"/>
          </p:cNvPicPr>
          <p:nvPr/>
        </p:nvPicPr>
        <p:blipFill>
          <a:blip r:embed="rId2"/>
          <a:stretch>
            <a:fillRect/>
          </a:stretch>
        </p:blipFill>
        <p:spPr>
          <a:xfrm>
            <a:off x="847576" y="2689724"/>
            <a:ext cx="3040173" cy="304017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0683936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EB7FA7-D20C-3BFB-99B9-F0BCA93AFCC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DA95DA3-4C6B-074C-F401-90A36623427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3E1E079C-F08E-2407-57C3-3EC0BC52F354}"/>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إتمام المُسودة النهائية للبحث:</a:t>
            </a:r>
          </a:p>
        </p:txBody>
      </p:sp>
      <p:sp>
        <p:nvSpPr>
          <p:cNvPr id="7" name="TextBox 6">
            <a:extLst>
              <a:ext uri="{FF2B5EF4-FFF2-40B4-BE49-F238E27FC236}">
                <a16:creationId xmlns:a16="http://schemas.microsoft.com/office/drawing/2014/main" id="{3FBAED9D-0FC6-D0D8-777E-CB250F0CFAC4}"/>
              </a:ext>
            </a:extLst>
          </p:cNvPr>
          <p:cNvSpPr txBox="1"/>
          <p:nvPr/>
        </p:nvSpPr>
        <p:spPr>
          <a:xfrm>
            <a:off x="4075814" y="2588307"/>
            <a:ext cx="7268610" cy="3416320"/>
          </a:xfrm>
          <a:prstGeom prst="rect">
            <a:avLst/>
          </a:prstGeom>
          <a:noFill/>
        </p:spPr>
        <p:txBody>
          <a:bodyPr wrap="square" rtlCol="0">
            <a:spAutoFit/>
          </a:bodyPr>
          <a:lstStyle/>
          <a:p>
            <a:pPr algn="just" rtl="1"/>
            <a:r>
              <a:rPr lang="ar-EG" dirty="0"/>
              <a:t>تُعتبر المُسودة النهائية للبحث العِلمي من أهم المراحل في عملية إعداد المشاريع الأكاديمية، سواء كانت مشاريع تخرج لطلاب البكالوريوس، أو رسائل ماجستير والدكتوراه، أو حتى الأبحاث المنشورة في المجلات العِلمية المُحكّمة. فهي تمثل المرحلة الأخيرة لجميع أجزاء البحث بعد عملية جمع البيانات، تحليلها، ومراجعة الدراسات السابقة، بما يضمن تماسك البحث، دقته العِلمية، ووضوح عرضه.</a:t>
            </a:r>
          </a:p>
          <a:p>
            <a:pPr algn="just" rtl="1"/>
            <a:r>
              <a:rPr lang="ar-EG" u="sng" dirty="0"/>
              <a:t>تهدف هذه المرحلة إلى:</a:t>
            </a:r>
          </a:p>
          <a:p>
            <a:pPr marL="342900" indent="-342900" algn="just" rtl="1">
              <a:buFont typeface="+mj-lt"/>
              <a:buAutoNum type="arabicPeriod"/>
            </a:pPr>
            <a:r>
              <a:rPr lang="ar-EG" b="1" dirty="0"/>
              <a:t>تنظيم المُحتوى وترتيبه بشكل منطقي</a:t>
            </a:r>
            <a:r>
              <a:rPr lang="ar-EG" dirty="0"/>
              <a:t> بما يتوافق مع منهجية البحث العِلمي.</a:t>
            </a:r>
          </a:p>
          <a:p>
            <a:pPr marL="342900" indent="-342900" algn="just" rtl="1">
              <a:buFont typeface="+mj-lt"/>
              <a:buAutoNum type="arabicPeriod"/>
            </a:pPr>
            <a:r>
              <a:rPr lang="ar-EG" b="1" dirty="0"/>
              <a:t>التحقق من الدقة اللغوية والأسلوبية</a:t>
            </a:r>
            <a:r>
              <a:rPr lang="ar-EG" dirty="0"/>
              <a:t> لضمان وضوح الأفكار وسلاسة القراءة.</a:t>
            </a:r>
          </a:p>
          <a:p>
            <a:pPr marL="342900" indent="-342900" algn="just" rtl="1">
              <a:buFont typeface="+mj-lt"/>
              <a:buAutoNum type="arabicPeriod"/>
            </a:pPr>
            <a:r>
              <a:rPr lang="ar-EG" b="1" dirty="0"/>
              <a:t>الالتزام بمعايير الاقتباس والتوثيق العِلمي </a:t>
            </a:r>
            <a:r>
              <a:rPr lang="ar-EG" dirty="0"/>
              <a:t>وفق الأنظمة الجامعية المُعتمدة.</a:t>
            </a:r>
          </a:p>
          <a:p>
            <a:pPr marL="342900" indent="-342900" algn="just" rtl="1">
              <a:buFont typeface="+mj-lt"/>
              <a:buAutoNum type="arabicPeriod"/>
            </a:pPr>
            <a:r>
              <a:rPr lang="ar-EG" b="1" dirty="0"/>
              <a:t>تقييم تماسك البحث وربط أهدافه بنتائج الدراسة والاستنتاجات</a:t>
            </a:r>
            <a:r>
              <a:rPr lang="ar-EG" dirty="0"/>
              <a:t>.</a:t>
            </a:r>
          </a:p>
          <a:p>
            <a:pPr algn="just" rtl="1"/>
            <a:r>
              <a:rPr lang="ar-EG" dirty="0"/>
              <a:t>في هذا السياق، يتعين على الباحثين مراعاة هيكل البحث الأكاديمي الكامل، بدءًا من صفحة الغلاف وحتى المراجع والملاحق.</a:t>
            </a:r>
          </a:p>
        </p:txBody>
      </p:sp>
      <p:sp>
        <p:nvSpPr>
          <p:cNvPr id="3" name="TextBox 2">
            <a:extLst>
              <a:ext uri="{FF2B5EF4-FFF2-40B4-BE49-F238E27FC236}">
                <a16:creationId xmlns:a16="http://schemas.microsoft.com/office/drawing/2014/main" id="{FBE468D2-A972-E59D-2148-027B933634B2}"/>
              </a:ext>
            </a:extLst>
          </p:cNvPr>
          <p:cNvSpPr txBox="1"/>
          <p:nvPr/>
        </p:nvSpPr>
        <p:spPr>
          <a:xfrm>
            <a:off x="2041412" y="2057059"/>
            <a:ext cx="930703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ما هي عناصر المُسودة النهائية للبحث العِلمي؟</a:t>
            </a:r>
            <a:endParaRPr lang="en-US" sz="2000" dirty="0">
              <a:solidFill>
                <a:srgbClr val="0070C0"/>
              </a:solidFill>
              <a:effectLst>
                <a:outerShdw blurRad="38100" dist="38100" dir="2700000" algn="tl">
                  <a:srgbClr val="000000">
                    <a:alpha val="43137"/>
                  </a:srgbClr>
                </a:outerShdw>
              </a:effectLst>
            </a:endParaRPr>
          </a:p>
        </p:txBody>
      </p:sp>
      <p:pic>
        <p:nvPicPr>
          <p:cNvPr id="9" name="Picture 8">
            <a:extLst>
              <a:ext uri="{FF2B5EF4-FFF2-40B4-BE49-F238E27FC236}">
                <a16:creationId xmlns:a16="http://schemas.microsoft.com/office/drawing/2014/main" id="{5CBE43DC-DB97-D257-FF45-2C0B055CFCAF}"/>
              </a:ext>
            </a:extLst>
          </p:cNvPr>
          <p:cNvPicPr>
            <a:picLocks noChangeAspect="1"/>
          </p:cNvPicPr>
          <p:nvPr/>
        </p:nvPicPr>
        <p:blipFill>
          <a:blip r:embed="rId2"/>
          <a:stretch>
            <a:fillRect/>
          </a:stretch>
        </p:blipFill>
        <p:spPr>
          <a:xfrm>
            <a:off x="847576" y="2555650"/>
            <a:ext cx="2934130" cy="293413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1795847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2192B-9952-5124-2823-5C606D07CF7A}"/>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37A3842A-F8BE-3FE2-FB6E-CF9CFDAA5E6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67251F25-713E-D5BF-3687-5D2151749DAF}"/>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إتمام المُسودة النهائية للبحث:</a:t>
            </a:r>
          </a:p>
        </p:txBody>
      </p:sp>
      <p:sp>
        <p:nvSpPr>
          <p:cNvPr id="7" name="TextBox 6">
            <a:extLst>
              <a:ext uri="{FF2B5EF4-FFF2-40B4-BE49-F238E27FC236}">
                <a16:creationId xmlns:a16="http://schemas.microsoft.com/office/drawing/2014/main" id="{8E1A8D73-3BF8-25C7-3312-A43F6F7BAF1B}"/>
              </a:ext>
            </a:extLst>
          </p:cNvPr>
          <p:cNvSpPr txBox="1"/>
          <p:nvPr/>
        </p:nvSpPr>
        <p:spPr>
          <a:xfrm>
            <a:off x="5849112" y="2688891"/>
            <a:ext cx="5248424" cy="2862322"/>
          </a:xfrm>
          <a:prstGeom prst="rect">
            <a:avLst/>
          </a:prstGeom>
          <a:noFill/>
        </p:spPr>
        <p:txBody>
          <a:bodyPr wrap="square" rtlCol="0">
            <a:spAutoFit/>
          </a:bodyPr>
          <a:lstStyle/>
          <a:p>
            <a:pPr algn="just" rtl="1"/>
            <a:r>
              <a:rPr lang="ar-SA" u="sng" dirty="0"/>
              <a:t>يمكن تلخيص عناصر</a:t>
            </a:r>
            <a:r>
              <a:rPr lang="ar-EG" u="sng" dirty="0"/>
              <a:t> المُسودة النهائية للبحث العِلمي </a:t>
            </a:r>
            <a:r>
              <a:rPr lang="ar-SA" u="sng" dirty="0"/>
              <a:t>فيما يلي</a:t>
            </a:r>
            <a:r>
              <a:rPr lang="en-US" u="sng" dirty="0"/>
              <a:t>:</a:t>
            </a:r>
            <a:endParaRPr lang="ar-EG" u="sng" dirty="0"/>
          </a:p>
          <a:p>
            <a:pPr algn="just" rtl="1"/>
            <a:endParaRPr lang="ar-EG" b="1" dirty="0"/>
          </a:p>
          <a:p>
            <a:pPr marL="342900" indent="-342900" algn="just" rtl="1">
              <a:buAutoNum type="arabicParenBoth"/>
            </a:pPr>
            <a:r>
              <a:rPr lang="ar-EG" b="1" dirty="0"/>
              <a:t>صفحة الغلاف (</a:t>
            </a:r>
            <a:r>
              <a:rPr lang="en-US" b="1" dirty="0"/>
              <a:t>Cover Page</a:t>
            </a:r>
            <a:r>
              <a:rPr lang="ar-EG" b="1" dirty="0"/>
              <a:t>):</a:t>
            </a:r>
          </a:p>
          <a:p>
            <a:pPr marL="342900" indent="-342900" algn="just" rtl="1">
              <a:buAutoNum type="arabicParenBoth"/>
            </a:pPr>
            <a:endParaRPr lang="ar-EG" sz="1400" b="1" dirty="0"/>
          </a:p>
          <a:p>
            <a:pPr algn="just" rtl="1"/>
            <a:r>
              <a:rPr lang="ar-EG" u="sng" dirty="0"/>
              <a:t>وتحتوي على:</a:t>
            </a:r>
          </a:p>
          <a:p>
            <a:pPr marL="742950" lvl="1" indent="-285750" algn="just" rtl="1">
              <a:buFont typeface="Arial" panose="020B0604020202020204" pitchFamily="34" charset="0"/>
              <a:buChar char="•"/>
            </a:pPr>
            <a:r>
              <a:rPr lang="ar-EG" dirty="0"/>
              <a:t>اسم الجامعة والكليّة والقسم.</a:t>
            </a:r>
          </a:p>
          <a:p>
            <a:pPr marL="742950" lvl="1" indent="-285750" algn="just" rtl="1">
              <a:buFont typeface="Arial" panose="020B0604020202020204" pitchFamily="34" charset="0"/>
              <a:buChar char="•"/>
            </a:pPr>
            <a:r>
              <a:rPr lang="ar-EG" dirty="0"/>
              <a:t>عنوان البحث.</a:t>
            </a:r>
          </a:p>
          <a:p>
            <a:pPr marL="742950" lvl="1" indent="-285750" algn="just" rtl="1">
              <a:buFont typeface="Arial" panose="020B0604020202020204" pitchFamily="34" charset="0"/>
              <a:buChar char="•"/>
            </a:pPr>
            <a:r>
              <a:rPr lang="ar-EG" dirty="0"/>
              <a:t>اسم الباحث والدرجة العِلمية التي يسعى للحصول عليها.</a:t>
            </a:r>
          </a:p>
          <a:p>
            <a:pPr marL="742950" lvl="1" indent="-285750" algn="just" rtl="1">
              <a:buFont typeface="Arial" panose="020B0604020202020204" pitchFamily="34" charset="0"/>
              <a:buChar char="•"/>
            </a:pPr>
            <a:r>
              <a:rPr lang="ar-EG" dirty="0"/>
              <a:t>اسم المُشرف الأكاديمي ودرجته العِلمية.</a:t>
            </a:r>
          </a:p>
          <a:p>
            <a:pPr marL="742950" lvl="1" indent="-285750" algn="just" rtl="1">
              <a:buFont typeface="Arial" panose="020B0604020202020204" pitchFamily="34" charset="0"/>
              <a:buChar char="•"/>
            </a:pPr>
            <a:r>
              <a:rPr lang="ar-EG" dirty="0"/>
              <a:t>تاريخ تقديم البحث (يُفضل بالشهر والعام).</a:t>
            </a:r>
          </a:p>
        </p:txBody>
      </p:sp>
      <p:sp>
        <p:nvSpPr>
          <p:cNvPr id="3" name="TextBox 2">
            <a:extLst>
              <a:ext uri="{FF2B5EF4-FFF2-40B4-BE49-F238E27FC236}">
                <a16:creationId xmlns:a16="http://schemas.microsoft.com/office/drawing/2014/main" id="{6C77982B-BD2A-60BB-647E-F21D7AC8B849}"/>
              </a:ext>
            </a:extLst>
          </p:cNvPr>
          <p:cNvSpPr txBox="1"/>
          <p:nvPr/>
        </p:nvSpPr>
        <p:spPr>
          <a:xfrm>
            <a:off x="2041412" y="2057059"/>
            <a:ext cx="930703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ما هي عناصر المُسودة النهائية للبحث العِلمي؟</a:t>
            </a:r>
            <a:endParaRPr lang="en-US" sz="2000" dirty="0">
              <a:solidFill>
                <a:srgbClr val="0070C0"/>
              </a:solidFill>
              <a:effectLst>
                <a:outerShdw blurRad="38100" dist="38100" dir="2700000" algn="tl">
                  <a:srgbClr val="000000">
                    <a:alpha val="43137"/>
                  </a:srgbClr>
                </a:outerShdw>
              </a:effectLst>
            </a:endParaRPr>
          </a:p>
        </p:txBody>
      </p:sp>
      <p:pic>
        <p:nvPicPr>
          <p:cNvPr id="9" name="Picture 8" descr="A screenshot of a phone&#10;&#10;AI-generated content may be incorrect.">
            <a:extLst>
              <a:ext uri="{FF2B5EF4-FFF2-40B4-BE49-F238E27FC236}">
                <a16:creationId xmlns:a16="http://schemas.microsoft.com/office/drawing/2014/main" id="{A743E2E5-26A8-6EB7-4E78-7B1913DA929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59736" y="1779321"/>
            <a:ext cx="2874957" cy="408631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577910926"/>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E50109-014D-57B9-FD6D-9DD072D9C3D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0716933C-9B8D-944A-0CD9-619C1FC1E4D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CDCF3217-4ECB-A765-1ABE-32BB62FB1A9A}"/>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إتمام المُسودة النهائية للبحث:</a:t>
            </a:r>
          </a:p>
        </p:txBody>
      </p:sp>
      <p:sp>
        <p:nvSpPr>
          <p:cNvPr id="7" name="TextBox 6">
            <a:extLst>
              <a:ext uri="{FF2B5EF4-FFF2-40B4-BE49-F238E27FC236}">
                <a16:creationId xmlns:a16="http://schemas.microsoft.com/office/drawing/2014/main" id="{7DCBF27F-A039-1E63-ED94-AA544E36F29A}"/>
              </a:ext>
            </a:extLst>
          </p:cNvPr>
          <p:cNvSpPr txBox="1"/>
          <p:nvPr/>
        </p:nvSpPr>
        <p:spPr>
          <a:xfrm>
            <a:off x="4828032" y="1939083"/>
            <a:ext cx="6525536" cy="3970318"/>
          </a:xfrm>
          <a:prstGeom prst="rect">
            <a:avLst/>
          </a:prstGeom>
          <a:noFill/>
        </p:spPr>
        <p:txBody>
          <a:bodyPr wrap="square" rtlCol="0">
            <a:spAutoFit/>
          </a:bodyPr>
          <a:lstStyle/>
          <a:p>
            <a:pPr algn="just" rtl="1"/>
            <a:r>
              <a:rPr lang="ar-SA" u="sng" dirty="0"/>
              <a:t>يمكن تلخيص عناصر</a:t>
            </a:r>
            <a:r>
              <a:rPr lang="ar-EG" u="sng" dirty="0"/>
              <a:t> المُسودة النهائية للبحث العِلمي </a:t>
            </a:r>
            <a:r>
              <a:rPr lang="ar-SA" u="sng" dirty="0"/>
              <a:t>فيما يلي</a:t>
            </a:r>
            <a:r>
              <a:rPr lang="en-US" u="sng" dirty="0"/>
              <a:t>:</a:t>
            </a:r>
            <a:endParaRPr lang="ar-EG" u="sng" dirty="0"/>
          </a:p>
          <a:p>
            <a:pPr algn="just" rtl="1"/>
            <a:endParaRPr lang="ar-EG" b="1" dirty="0"/>
          </a:p>
          <a:p>
            <a:pPr algn="just" rtl="1"/>
            <a:r>
              <a:rPr lang="ar-EG" b="1" dirty="0"/>
              <a:t>(2) </a:t>
            </a:r>
            <a:r>
              <a:rPr lang="ar-SA" b="1" dirty="0"/>
              <a:t>الم</a:t>
            </a:r>
            <a:r>
              <a:rPr lang="ar-EG" b="1" dirty="0"/>
              <a:t>ُ</a:t>
            </a:r>
            <a:r>
              <a:rPr lang="ar-SA" b="1" dirty="0"/>
              <a:t>لخص العربي</a:t>
            </a:r>
            <a:r>
              <a:rPr lang="ar-EG" b="1" dirty="0"/>
              <a:t> (الخُلاصة):</a:t>
            </a:r>
          </a:p>
          <a:p>
            <a:pPr marL="285750" indent="-285750" algn="just" rtl="1">
              <a:buFont typeface="Arial" panose="020B0604020202020204" pitchFamily="34" charset="0"/>
              <a:buChar char="•"/>
            </a:pPr>
            <a:r>
              <a:rPr lang="ar-EG" dirty="0"/>
              <a:t>يهدف إلى تقديم</a:t>
            </a:r>
            <a:r>
              <a:rPr lang="ar-EG" b="1" dirty="0"/>
              <a:t> </a:t>
            </a:r>
            <a:r>
              <a:rPr lang="ar-SA" dirty="0"/>
              <a:t>صورة م</a:t>
            </a:r>
            <a:r>
              <a:rPr lang="ar-EG" dirty="0"/>
              <a:t>ُ</a:t>
            </a:r>
            <a:r>
              <a:rPr lang="ar-SA" dirty="0"/>
              <a:t>كثفة </a:t>
            </a:r>
            <a:r>
              <a:rPr lang="ar-EG" dirty="0"/>
              <a:t>عن ا</a:t>
            </a:r>
            <a:r>
              <a:rPr lang="ar-SA" dirty="0"/>
              <a:t>لبحث</a:t>
            </a:r>
            <a:r>
              <a:rPr lang="ar-EG" dirty="0"/>
              <a:t> أو الدراسة</a:t>
            </a:r>
            <a:r>
              <a:rPr lang="ar-SA" dirty="0"/>
              <a:t> (</a:t>
            </a:r>
            <a:r>
              <a:rPr lang="ar-EG" dirty="0"/>
              <a:t>تتراوح بين </a:t>
            </a:r>
            <a:r>
              <a:rPr lang="ar-SA" dirty="0"/>
              <a:t>150–250 كلمة)</a:t>
            </a:r>
            <a:r>
              <a:rPr lang="ar-EG" dirty="0"/>
              <a:t>. وي</a:t>
            </a:r>
            <a:r>
              <a:rPr lang="ar-SA" dirty="0"/>
              <a:t>ُكتب بلغ</a:t>
            </a:r>
            <a:r>
              <a:rPr lang="ar-EG" dirty="0"/>
              <a:t>ة </a:t>
            </a:r>
            <a:r>
              <a:rPr lang="ar-SA" dirty="0"/>
              <a:t>سليمة دون جداول أو اقتباسات</a:t>
            </a:r>
            <a:r>
              <a:rPr lang="en-US" dirty="0"/>
              <a:t>.</a:t>
            </a:r>
            <a:r>
              <a:rPr lang="ar-EG" dirty="0"/>
              <a:t> ويتناول بإيجاز كل من: </a:t>
            </a:r>
            <a:r>
              <a:rPr lang="ar-SA" dirty="0"/>
              <a:t>الم</a:t>
            </a:r>
            <a:r>
              <a:rPr lang="ar-EG" dirty="0"/>
              <a:t>ُ</a:t>
            </a:r>
            <a:r>
              <a:rPr lang="ar-SA" dirty="0"/>
              <a:t>شكلة</a:t>
            </a:r>
            <a:r>
              <a:rPr lang="ar-EG" dirty="0"/>
              <a:t> البحثية</a:t>
            </a:r>
            <a:r>
              <a:rPr lang="ar-SA" dirty="0"/>
              <a:t>، </a:t>
            </a:r>
            <a:r>
              <a:rPr lang="ar-EG" dirty="0"/>
              <a:t>و</a:t>
            </a:r>
            <a:r>
              <a:rPr lang="ar-SA" dirty="0"/>
              <a:t>الأهداف/الأسئلة، </a:t>
            </a:r>
            <a:r>
              <a:rPr lang="ar-EG" dirty="0"/>
              <a:t>و</a:t>
            </a:r>
            <a:r>
              <a:rPr lang="ar-SA" dirty="0"/>
              <a:t>المنهجية، </a:t>
            </a:r>
            <a:r>
              <a:rPr lang="ar-EG" dirty="0"/>
              <a:t>و</a:t>
            </a:r>
            <a:r>
              <a:rPr lang="ar-SA" dirty="0"/>
              <a:t>أهم النتائج، </a:t>
            </a:r>
            <a:r>
              <a:rPr lang="ar-EG" dirty="0"/>
              <a:t>و</a:t>
            </a:r>
            <a:r>
              <a:rPr lang="ar-SA" dirty="0"/>
              <a:t>الإسهام</a:t>
            </a:r>
            <a:r>
              <a:rPr lang="en-US" dirty="0"/>
              <a:t>.</a:t>
            </a:r>
            <a:endParaRPr lang="ar-EG" dirty="0"/>
          </a:p>
          <a:p>
            <a:pPr marL="285750" indent="-285750" algn="just" rtl="1">
              <a:buFont typeface="Arial" panose="020B0604020202020204" pitchFamily="34" charset="0"/>
              <a:buChar char="•"/>
            </a:pPr>
            <a:endParaRPr lang="ar-EG" dirty="0"/>
          </a:p>
          <a:p>
            <a:pPr marL="285750" indent="-285750" algn="just" rtl="1">
              <a:buFont typeface="Wingdings" panose="05000000000000000000" pitchFamily="2" charset="2"/>
              <a:buChar char="ü"/>
            </a:pPr>
            <a:r>
              <a:rPr lang="ar-SA" u="sng" dirty="0">
                <a:solidFill>
                  <a:srgbClr val="0070C0"/>
                </a:solidFill>
              </a:rPr>
              <a:t>مثال</a:t>
            </a:r>
            <a:r>
              <a:rPr lang="ar-EG" u="sng" dirty="0">
                <a:solidFill>
                  <a:srgbClr val="0070C0"/>
                </a:solidFill>
              </a:rPr>
              <a:t>:</a:t>
            </a:r>
            <a:r>
              <a:rPr lang="ar-EG" dirty="0">
                <a:solidFill>
                  <a:srgbClr val="0070C0"/>
                </a:solidFill>
              </a:rPr>
              <a:t> </a:t>
            </a:r>
            <a:r>
              <a:rPr lang="ar-EG" dirty="0"/>
              <a:t>"</a:t>
            </a:r>
            <a:r>
              <a:rPr lang="ar-SA" dirty="0"/>
              <a:t>هدف</a:t>
            </a:r>
            <a:r>
              <a:rPr lang="ar-EG" dirty="0"/>
              <a:t>ت</a:t>
            </a:r>
            <a:r>
              <a:rPr lang="ar-SA" dirty="0"/>
              <a:t> الدراسة إلى استكشاف أثر مصداقية المؤثّرين عبر إنستجرام على نوايا الشراء</a:t>
            </a:r>
            <a:r>
              <a:rPr lang="ar-EG" dirty="0"/>
              <a:t> لدى الشباب</a:t>
            </a:r>
            <a:r>
              <a:rPr lang="ar-SA" dirty="0"/>
              <a:t>. اعتمدت الدراسة على استبيان إلكتروني شمل (300) مبحوثًا من الشباب الجامعيين ورواد وسائل التواصل الاجتماعي </a:t>
            </a:r>
            <a:r>
              <a:rPr lang="ar-EG" dirty="0"/>
              <a:t>من</a:t>
            </a:r>
            <a:r>
              <a:rPr lang="ar-SA" dirty="0"/>
              <a:t> الفئة العمرية (18–24) عامًا. وأظهرت النتائج وجود علاقة ذات دلالة إحصائية بين مصداقية المؤثّرين ونوايا الشراء، حيث تفوقت المصداقية على عدد المتابعين في تفسير السلوك الشرائي. تسهم هذه النتائج في إثراء الأدبيات المرتبطة بالتسويق الرقمي، فضلًا عن توجيه استراتيجيات اختيار المؤثّرين لدى العلامات التجارية</a:t>
            </a:r>
            <a:r>
              <a:rPr lang="ar-EG" dirty="0"/>
              <a:t>".</a:t>
            </a:r>
            <a:endParaRPr lang="en-US" dirty="0"/>
          </a:p>
        </p:txBody>
      </p:sp>
      <p:pic>
        <p:nvPicPr>
          <p:cNvPr id="8" name="Picture 7"/>
          <p:cNvPicPr>
            <a:picLocks noChangeAspect="1"/>
          </p:cNvPicPr>
          <p:nvPr/>
        </p:nvPicPr>
        <p:blipFill rotWithShape="1">
          <a:blip r:embed="rId2">
            <a:extLst>
              <a:ext uri="{28A0092B-C50C-407E-A947-70E740481C1C}">
                <a14:useLocalDpi xmlns:a14="http://schemas.microsoft.com/office/drawing/2010/main" val="0"/>
              </a:ext>
            </a:extLst>
          </a:blip>
          <a:srcRect l="5342" t="-828" r="5875" b="828"/>
          <a:stretch/>
        </p:blipFill>
        <p:spPr>
          <a:xfrm>
            <a:off x="807631" y="2487168"/>
            <a:ext cx="3898893" cy="314875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9183324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17A65-41AA-8B5F-0AE2-6555EFE05BA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3329B38D-17B8-B05E-5008-1557C344197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124FD65A-8378-5DC9-9E24-F46A64252A55}"/>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إتمام المُسودة النهائية للبحث:</a:t>
            </a:r>
          </a:p>
        </p:txBody>
      </p:sp>
      <p:sp>
        <p:nvSpPr>
          <p:cNvPr id="7" name="TextBox 6">
            <a:extLst>
              <a:ext uri="{FF2B5EF4-FFF2-40B4-BE49-F238E27FC236}">
                <a16:creationId xmlns:a16="http://schemas.microsoft.com/office/drawing/2014/main" id="{72F29309-D203-4AFE-88F0-ED765383E647}"/>
              </a:ext>
            </a:extLst>
          </p:cNvPr>
          <p:cNvSpPr txBox="1"/>
          <p:nvPr/>
        </p:nvSpPr>
        <p:spPr>
          <a:xfrm>
            <a:off x="5344160" y="2076243"/>
            <a:ext cx="6000264" cy="3854901"/>
          </a:xfrm>
          <a:prstGeom prst="rect">
            <a:avLst/>
          </a:prstGeom>
          <a:noFill/>
        </p:spPr>
        <p:txBody>
          <a:bodyPr wrap="square" rtlCol="0">
            <a:spAutoFit/>
          </a:bodyPr>
          <a:lstStyle/>
          <a:p>
            <a:pPr algn="just" rtl="1"/>
            <a:r>
              <a:rPr lang="ar-SA" u="sng" dirty="0"/>
              <a:t>يمكن تلخيص عناصر</a:t>
            </a:r>
            <a:r>
              <a:rPr lang="ar-EG" u="sng" dirty="0"/>
              <a:t> المُسودة النهائية للبحث العِلمي </a:t>
            </a:r>
            <a:r>
              <a:rPr lang="ar-SA" u="sng" dirty="0"/>
              <a:t>فيما يلي</a:t>
            </a:r>
            <a:r>
              <a:rPr lang="en-US" u="sng" dirty="0"/>
              <a:t>:</a:t>
            </a:r>
            <a:endParaRPr lang="ar-EG" u="sng" dirty="0"/>
          </a:p>
          <a:p>
            <a:pPr algn="just" rtl="1"/>
            <a:endParaRPr lang="ar-EG" u="sng" dirty="0"/>
          </a:p>
          <a:p>
            <a:pPr algn="just" rtl="1"/>
            <a:endParaRPr lang="ar-EG" sz="1050" b="1" dirty="0"/>
          </a:p>
          <a:p>
            <a:pPr algn="just" rtl="1"/>
            <a:r>
              <a:rPr lang="ar-EG" b="1" dirty="0"/>
              <a:t>(3) </a:t>
            </a:r>
            <a:r>
              <a:rPr lang="ar-SA" b="1" dirty="0"/>
              <a:t>الم</a:t>
            </a:r>
            <a:r>
              <a:rPr lang="ar-EG" b="1" dirty="0"/>
              <a:t>ُ</a:t>
            </a:r>
            <a:r>
              <a:rPr lang="ar-SA" b="1" dirty="0"/>
              <a:t>لخص </a:t>
            </a:r>
            <a:r>
              <a:rPr lang="ar-EG" b="1" dirty="0"/>
              <a:t>ا</a:t>
            </a:r>
            <a:r>
              <a:rPr lang="ar-SA" b="1" dirty="0"/>
              <a:t>لإنجليزي</a:t>
            </a:r>
            <a:r>
              <a:rPr lang="ar-EG" b="1" dirty="0"/>
              <a:t> (</a:t>
            </a:r>
            <a:r>
              <a:rPr lang="en-US" b="1" dirty="0"/>
              <a:t>Abstract</a:t>
            </a:r>
            <a:r>
              <a:rPr lang="ar-EG" b="1" dirty="0"/>
              <a:t>):</a:t>
            </a:r>
          </a:p>
          <a:p>
            <a:pPr algn="just" rtl="1"/>
            <a:r>
              <a:rPr lang="ar-EG" dirty="0"/>
              <a:t>يُوضع في مُقدمة الدراسة وتكون له نفس وظيفة المُلخص العربي، لكنه يوجَّه للقارئ الدولي. ويتكوّن عادةً من نفس العناصر التي يتكون منا المُلخص العربي.</a:t>
            </a:r>
          </a:p>
          <a:p>
            <a:pPr algn="just" rtl="1"/>
            <a:endParaRPr lang="ar-EG" dirty="0"/>
          </a:p>
          <a:p>
            <a:pPr algn="just" rtl="1"/>
            <a:endParaRPr lang="ar-EG" dirty="0"/>
          </a:p>
          <a:p>
            <a:pPr algn="just" rtl="1"/>
            <a:r>
              <a:rPr lang="ar-EG" b="1" dirty="0"/>
              <a:t>(4) </a:t>
            </a:r>
            <a:r>
              <a:rPr lang="ar-SA" b="1" dirty="0"/>
              <a:t>فهارس الم</a:t>
            </a:r>
            <a:r>
              <a:rPr lang="ar-EG" b="1" dirty="0"/>
              <a:t>ُ</a:t>
            </a:r>
            <a:r>
              <a:rPr lang="ar-SA" b="1" dirty="0"/>
              <a:t>حتو</a:t>
            </a:r>
            <a:r>
              <a:rPr lang="ar-EG" b="1" dirty="0"/>
              <a:t>ى </a:t>
            </a:r>
            <a:r>
              <a:rPr lang="en-US" b="1" dirty="0"/>
              <a:t> :(Table of Contents)</a:t>
            </a:r>
            <a:r>
              <a:rPr lang="ar-EG" b="1" dirty="0"/>
              <a:t> </a:t>
            </a:r>
          </a:p>
          <a:p>
            <a:pPr algn="just" rtl="1"/>
            <a:r>
              <a:rPr lang="ar-EG" dirty="0"/>
              <a:t>الغرض منها تسهيل تصفح الدراسة والوصول إلى أجزائها المختلفة.</a:t>
            </a:r>
          </a:p>
          <a:p>
            <a:pPr algn="just" rtl="1"/>
            <a:r>
              <a:rPr lang="ar-EG" u="sng" dirty="0"/>
              <a:t>وتشمل:</a:t>
            </a:r>
          </a:p>
          <a:p>
            <a:pPr marL="285750" indent="-285750" algn="just" rtl="1">
              <a:buFont typeface="Arial" panose="020B0604020202020204" pitchFamily="34" charset="0"/>
              <a:buChar char="•"/>
            </a:pPr>
            <a:r>
              <a:rPr lang="ar-EG" dirty="0"/>
              <a:t>فهرس المُحتويات الرئيس.</a:t>
            </a:r>
          </a:p>
          <a:p>
            <a:pPr marL="285750" indent="-285750" algn="just" rtl="1">
              <a:buFont typeface="Arial" panose="020B0604020202020204" pitchFamily="34" charset="0"/>
              <a:buChar char="•"/>
            </a:pPr>
            <a:r>
              <a:rPr lang="ar-EG" dirty="0"/>
              <a:t>قائمة الجداول.</a:t>
            </a:r>
          </a:p>
          <a:p>
            <a:pPr marL="285750" indent="-285750" algn="just" rtl="1">
              <a:buFont typeface="Arial" panose="020B0604020202020204" pitchFamily="34" charset="0"/>
              <a:buChar char="•"/>
            </a:pPr>
            <a:r>
              <a:rPr lang="ar-EG" dirty="0"/>
              <a:t>قائمة الأشكال والرسوم البيانية.</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25880" y="2368296"/>
            <a:ext cx="3127248" cy="312724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14461203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037FE-9F84-FF98-64CF-1603C050B83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9DE8C271-305F-B20C-7BFC-68F7C065FAA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EEF7FB3E-F9F8-7D4C-888F-A30C635A45C3}"/>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إتمام المُسودة النهائية للبحث:</a:t>
            </a:r>
          </a:p>
        </p:txBody>
      </p:sp>
      <p:sp>
        <p:nvSpPr>
          <p:cNvPr id="7" name="TextBox 6">
            <a:extLst>
              <a:ext uri="{FF2B5EF4-FFF2-40B4-BE49-F238E27FC236}">
                <a16:creationId xmlns:a16="http://schemas.microsoft.com/office/drawing/2014/main" id="{CC5FA327-33A2-E4AA-308A-DEF6D185E4A8}"/>
              </a:ext>
            </a:extLst>
          </p:cNvPr>
          <p:cNvSpPr txBox="1"/>
          <p:nvPr/>
        </p:nvSpPr>
        <p:spPr>
          <a:xfrm>
            <a:off x="5458968" y="2112819"/>
            <a:ext cx="5858024" cy="3416320"/>
          </a:xfrm>
          <a:prstGeom prst="rect">
            <a:avLst/>
          </a:prstGeom>
          <a:noFill/>
        </p:spPr>
        <p:txBody>
          <a:bodyPr wrap="square" rtlCol="0">
            <a:spAutoFit/>
          </a:bodyPr>
          <a:lstStyle/>
          <a:p>
            <a:pPr algn="r" rtl="1"/>
            <a:r>
              <a:rPr lang="ar-SA" u="sng" dirty="0"/>
              <a:t>يمكن تلخيص عناصر</a:t>
            </a:r>
            <a:r>
              <a:rPr lang="ar-EG" u="sng" dirty="0"/>
              <a:t> المُسودة النهائية للبحث العِلمي </a:t>
            </a:r>
            <a:r>
              <a:rPr lang="ar-SA" u="sng" dirty="0"/>
              <a:t>فيما يلي</a:t>
            </a:r>
            <a:r>
              <a:rPr lang="en-US" u="sng" dirty="0"/>
              <a:t>:</a:t>
            </a:r>
            <a:endParaRPr lang="ar-EG" u="sng" dirty="0"/>
          </a:p>
          <a:p>
            <a:pPr algn="r" rtl="1"/>
            <a:endParaRPr lang="ar-EG" u="sng" dirty="0"/>
          </a:p>
          <a:p>
            <a:pPr algn="r" rtl="1"/>
            <a:endParaRPr lang="ar-EG" u="sng" dirty="0"/>
          </a:p>
          <a:p>
            <a:pPr algn="r" rtl="1"/>
            <a:r>
              <a:rPr lang="ar-EG" b="1" dirty="0"/>
              <a:t>(5) ال</a:t>
            </a:r>
            <a:r>
              <a:rPr lang="ar-SA" b="1" dirty="0"/>
              <a:t>م</a:t>
            </a:r>
            <a:r>
              <a:rPr lang="ar-EG" b="1" dirty="0"/>
              <a:t>ُ</a:t>
            </a:r>
            <a:r>
              <a:rPr lang="ar-SA" b="1" dirty="0"/>
              <a:t>قدمة</a:t>
            </a:r>
            <a:r>
              <a:rPr lang="en-US" b="1" dirty="0"/>
              <a:t>:(Introduction) </a:t>
            </a:r>
          </a:p>
          <a:p>
            <a:pPr algn="just" rtl="1"/>
            <a:r>
              <a:rPr lang="ar-SA" dirty="0"/>
              <a:t>ت</a:t>
            </a:r>
            <a:r>
              <a:rPr lang="ar-EG" dirty="0"/>
              <a:t>قدم تمهيدًا عامًا للموضوع، إذ تُبرز الخلفية النظرية والعملية للدراسة، وتوضح السياق الذي تنطلق منه. كما تربط موضوع البحث بالواقع العِلمي والعملي، مع الإشارة إلى الفجوات البحثية.</a:t>
            </a:r>
          </a:p>
          <a:p>
            <a:pPr algn="just" rtl="1"/>
            <a:endParaRPr lang="ar-EG" dirty="0"/>
          </a:p>
          <a:p>
            <a:pPr algn="just" rtl="1"/>
            <a:endParaRPr lang="ar-EG" dirty="0"/>
          </a:p>
          <a:p>
            <a:pPr algn="r" rtl="1"/>
            <a:r>
              <a:rPr lang="ar-EG" b="1" dirty="0"/>
              <a:t>(6) مُشكلة</a:t>
            </a:r>
            <a:r>
              <a:rPr lang="ar-SA" b="1" dirty="0"/>
              <a:t> البحث</a:t>
            </a:r>
            <a:r>
              <a:rPr lang="en-US" b="1" dirty="0"/>
              <a:t> :(Research Problem) </a:t>
            </a:r>
            <a:endParaRPr lang="en-US" dirty="0"/>
          </a:p>
          <a:p>
            <a:pPr lvl="0" algn="just" rtl="1"/>
            <a:r>
              <a:rPr lang="ar-EG" dirty="0"/>
              <a:t>تمثل المحور الرئيس الذي تدور حوله الدراسة. ويُشترط أن تُصاغ بوضوح ودقة بحيث تعكس التساؤل أو الإشكالية التي يسعى الباحث إلى مُعالجتها.</a:t>
            </a:r>
            <a:endParaRPr lang="en-US"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94987" y="2179900"/>
            <a:ext cx="3370205" cy="337020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22822351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9B89AF-CE6D-AE31-5E1E-411688C808C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F116DD1C-495F-F717-B44E-3540E2096C6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B5117C88-A8E9-87E3-E6C3-536CB7FCFD66}"/>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إتمام المُسودة النهائية للبحث:</a:t>
            </a:r>
          </a:p>
        </p:txBody>
      </p:sp>
      <p:sp>
        <p:nvSpPr>
          <p:cNvPr id="7" name="TextBox 6">
            <a:extLst>
              <a:ext uri="{FF2B5EF4-FFF2-40B4-BE49-F238E27FC236}">
                <a16:creationId xmlns:a16="http://schemas.microsoft.com/office/drawing/2014/main" id="{71277A7A-5C16-3CC1-3F59-DC1C6B6E12B6}"/>
              </a:ext>
            </a:extLst>
          </p:cNvPr>
          <p:cNvSpPr txBox="1"/>
          <p:nvPr/>
        </p:nvSpPr>
        <p:spPr>
          <a:xfrm>
            <a:off x="5303520" y="1929939"/>
            <a:ext cx="6040904" cy="3693319"/>
          </a:xfrm>
          <a:prstGeom prst="rect">
            <a:avLst/>
          </a:prstGeom>
          <a:noFill/>
        </p:spPr>
        <p:txBody>
          <a:bodyPr wrap="square" rtlCol="0">
            <a:spAutoFit/>
          </a:bodyPr>
          <a:lstStyle/>
          <a:p>
            <a:pPr algn="just" rtl="1"/>
            <a:r>
              <a:rPr lang="ar-SA" u="sng" dirty="0"/>
              <a:t>يمكن تلخيص عناصر</a:t>
            </a:r>
            <a:r>
              <a:rPr lang="ar-EG" u="sng" dirty="0"/>
              <a:t> المُسودة النهائية للبحث العِلمي </a:t>
            </a:r>
            <a:r>
              <a:rPr lang="ar-SA" u="sng" dirty="0"/>
              <a:t>فيما يلي</a:t>
            </a:r>
            <a:r>
              <a:rPr lang="en-US" u="sng" dirty="0"/>
              <a:t>:</a:t>
            </a:r>
            <a:endParaRPr lang="ar-EG" u="sng" dirty="0"/>
          </a:p>
          <a:p>
            <a:pPr algn="just" rtl="1"/>
            <a:endParaRPr lang="ar-EG" u="sng" dirty="0"/>
          </a:p>
          <a:p>
            <a:pPr algn="just" rtl="1"/>
            <a:endParaRPr lang="ar-EG" u="sng" dirty="0"/>
          </a:p>
          <a:p>
            <a:pPr algn="just" rtl="1"/>
            <a:r>
              <a:rPr lang="ar-EG" b="1" dirty="0"/>
              <a:t>(</a:t>
            </a:r>
            <a:r>
              <a:rPr lang="en-US" b="1" dirty="0"/>
              <a:t>7</a:t>
            </a:r>
            <a:r>
              <a:rPr lang="ar-EG" b="1" dirty="0"/>
              <a:t>) </a:t>
            </a:r>
            <a:r>
              <a:rPr lang="ar-SA" b="1" dirty="0"/>
              <a:t>أهمية البح</a:t>
            </a:r>
            <a:r>
              <a:rPr lang="ar-EG" b="1" dirty="0"/>
              <a:t>ث </a:t>
            </a:r>
            <a:r>
              <a:rPr lang="en-US" b="1" dirty="0"/>
              <a:t> :(Significance of the Research)</a:t>
            </a:r>
            <a:r>
              <a:rPr lang="ar-EG" b="1" dirty="0"/>
              <a:t>  </a:t>
            </a:r>
            <a:endParaRPr lang="en-US" dirty="0"/>
          </a:p>
          <a:p>
            <a:pPr algn="just" rtl="1"/>
            <a:r>
              <a:rPr lang="ar-EG" u="sng" dirty="0"/>
              <a:t>وتتمثل في جانبين رئيسيّن:</a:t>
            </a:r>
          </a:p>
          <a:p>
            <a:pPr marL="285750" indent="-285750" algn="just" rtl="1">
              <a:buFont typeface="Arial" panose="020B0604020202020204" pitchFamily="34" charset="0"/>
              <a:buChar char="•"/>
            </a:pPr>
            <a:r>
              <a:rPr lang="ar-EG" b="1" dirty="0"/>
              <a:t>الأهمية العِلمية:</a:t>
            </a:r>
            <a:r>
              <a:rPr lang="ar-EG" dirty="0"/>
              <a:t> تتمثل في سد الفجوات المعرفية وإثراء الأدبيات.</a:t>
            </a:r>
          </a:p>
          <a:p>
            <a:pPr marL="285750" indent="-285750" algn="just" rtl="1">
              <a:buFont typeface="Arial" panose="020B0604020202020204" pitchFamily="34" charset="0"/>
              <a:buChar char="•"/>
            </a:pPr>
            <a:r>
              <a:rPr lang="ar-EG" b="1" dirty="0"/>
              <a:t>الأهمية العملية:</a:t>
            </a:r>
            <a:r>
              <a:rPr lang="ar-EG" dirty="0"/>
              <a:t> تتمثل في عرض حلول ومُقترحات للمؤسسات أو للمُجتمع.</a:t>
            </a:r>
          </a:p>
          <a:p>
            <a:pPr lvl="0" algn="just" rtl="1"/>
            <a:endParaRPr lang="ar-EG" dirty="0"/>
          </a:p>
          <a:p>
            <a:pPr lvl="0" algn="just" rtl="1"/>
            <a:endParaRPr lang="ar-EG" dirty="0"/>
          </a:p>
          <a:p>
            <a:pPr lvl="0" algn="just" rtl="1"/>
            <a:r>
              <a:rPr lang="ar-EG" b="1" dirty="0"/>
              <a:t>(</a:t>
            </a:r>
            <a:r>
              <a:rPr lang="en-US" b="1" dirty="0"/>
              <a:t>8</a:t>
            </a:r>
            <a:r>
              <a:rPr lang="ar-EG" b="1" dirty="0"/>
              <a:t>)</a:t>
            </a:r>
            <a:r>
              <a:rPr lang="en-US" b="1" dirty="0"/>
              <a:t>  </a:t>
            </a:r>
            <a:r>
              <a:rPr lang="ar-SA" b="1" dirty="0"/>
              <a:t>أهداف البحث</a:t>
            </a:r>
            <a:r>
              <a:rPr lang="en-US" b="1" dirty="0"/>
              <a:t> :(Research Objectives) </a:t>
            </a:r>
            <a:endParaRPr lang="en-US" dirty="0"/>
          </a:p>
          <a:p>
            <a:pPr algn="just" rtl="1"/>
            <a:r>
              <a:rPr lang="ar-EG" u="sng" dirty="0"/>
              <a:t>وتنقسم إلى:</a:t>
            </a:r>
          </a:p>
          <a:p>
            <a:pPr marL="285750" indent="-285750" algn="just" rtl="1">
              <a:buFont typeface="Arial" panose="020B0604020202020204" pitchFamily="34" charset="0"/>
              <a:buChar char="•"/>
            </a:pPr>
            <a:r>
              <a:rPr lang="ar-EG" b="1" dirty="0"/>
              <a:t>أهداف عامة:</a:t>
            </a:r>
            <a:r>
              <a:rPr lang="ar-EG" dirty="0"/>
              <a:t> توضح الغايات الرئيسة للدراسة.</a:t>
            </a:r>
          </a:p>
          <a:p>
            <a:pPr marL="285750" indent="-285750" algn="just" rtl="1">
              <a:buFont typeface="Arial" panose="020B0604020202020204" pitchFamily="34" charset="0"/>
              <a:buChar char="•"/>
            </a:pPr>
            <a:r>
              <a:rPr lang="ar-EG" b="1" dirty="0"/>
              <a:t>أهداف خاصة:</a:t>
            </a:r>
            <a:r>
              <a:rPr lang="ar-EG" dirty="0"/>
              <a:t> تحدد الجوانب التفصيلية المُراد تحقيقها.</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52600" y="2249122"/>
            <a:ext cx="3374136" cy="337413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21987231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722D25-B3EF-84B8-42EE-9F2BA6F5DE2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1BD86F50-D755-1840-A6F3-9AA750723740}"/>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DEE9CC4B-91DB-06D5-C49C-2F9ACBFDFCCA}"/>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إتمام المُسودة النهائية للبحث:</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0355" y="2307916"/>
            <a:ext cx="3306198" cy="330619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3" name="TextBox 2">
            <a:extLst>
              <a:ext uri="{FF2B5EF4-FFF2-40B4-BE49-F238E27FC236}">
                <a16:creationId xmlns:a16="http://schemas.microsoft.com/office/drawing/2014/main" id="{FD818A5B-8B5C-682C-CD38-DA68E09D3154}"/>
              </a:ext>
            </a:extLst>
          </p:cNvPr>
          <p:cNvSpPr txBox="1"/>
          <p:nvPr/>
        </p:nvSpPr>
        <p:spPr>
          <a:xfrm>
            <a:off x="4630994" y="1952261"/>
            <a:ext cx="6457398" cy="3847207"/>
          </a:xfrm>
          <a:prstGeom prst="rect">
            <a:avLst/>
          </a:prstGeom>
          <a:noFill/>
        </p:spPr>
        <p:txBody>
          <a:bodyPr wrap="square" rtlCol="0">
            <a:spAutoFit/>
          </a:bodyPr>
          <a:lstStyle/>
          <a:p>
            <a:pPr algn="just" rtl="1"/>
            <a:r>
              <a:rPr lang="ar-SA" u="sng" dirty="0"/>
              <a:t>يمكن تلخيص عناصر</a:t>
            </a:r>
            <a:r>
              <a:rPr lang="ar-EG" u="sng" dirty="0"/>
              <a:t> المُسودة النهائية للبحث العِلمي </a:t>
            </a:r>
            <a:r>
              <a:rPr lang="ar-SA" u="sng" dirty="0"/>
              <a:t>فيما يلي</a:t>
            </a:r>
            <a:r>
              <a:rPr lang="en-US" u="sng" dirty="0"/>
              <a:t>:</a:t>
            </a:r>
            <a:endParaRPr lang="ar-EG" u="sng" dirty="0"/>
          </a:p>
          <a:p>
            <a:pPr algn="just" rtl="1"/>
            <a:endParaRPr lang="ar-EG" u="sng" dirty="0"/>
          </a:p>
          <a:p>
            <a:pPr algn="just" rtl="1"/>
            <a:endParaRPr lang="ar-EG" u="sng" dirty="0"/>
          </a:p>
          <a:p>
            <a:pPr algn="just" rtl="1"/>
            <a:r>
              <a:rPr lang="ar-EG" b="1" dirty="0"/>
              <a:t>(</a:t>
            </a:r>
            <a:r>
              <a:rPr lang="en-US" b="1" dirty="0"/>
              <a:t>9</a:t>
            </a:r>
            <a:r>
              <a:rPr lang="ar-EG" b="1" dirty="0"/>
              <a:t>) تساؤلات</a:t>
            </a:r>
            <a:r>
              <a:rPr lang="ar-SA" b="1" dirty="0"/>
              <a:t> البح</a:t>
            </a:r>
            <a:r>
              <a:rPr lang="ar-EG" b="1" dirty="0"/>
              <a:t>ث </a:t>
            </a:r>
            <a:r>
              <a:rPr lang="en-US" b="1" dirty="0"/>
              <a:t>:(Research Question)</a:t>
            </a:r>
          </a:p>
          <a:p>
            <a:pPr algn="just" rtl="1"/>
            <a:r>
              <a:rPr lang="ar-EG" dirty="0"/>
              <a:t> يتم صياغتها في صيغة </a:t>
            </a:r>
            <a:r>
              <a:rPr lang="ar-EG" b="1" dirty="0"/>
              <a:t>تساؤلات مُباشرة </a:t>
            </a:r>
            <a:r>
              <a:rPr lang="ar-EG" dirty="0"/>
              <a:t>تُرشد مسار البحث وتحدد نطاقه.</a:t>
            </a:r>
          </a:p>
          <a:p>
            <a:pPr algn="just" rtl="1"/>
            <a:endParaRPr lang="ar-EG" sz="1100" dirty="0"/>
          </a:p>
          <a:p>
            <a:pPr marL="285750" indent="-285750" algn="just" rtl="1">
              <a:buFont typeface="Wingdings" panose="05000000000000000000" pitchFamily="2" charset="2"/>
              <a:buChar char="ü"/>
            </a:pPr>
            <a:r>
              <a:rPr lang="ar-SA" u="sng" dirty="0">
                <a:solidFill>
                  <a:srgbClr val="0070C0"/>
                </a:solidFill>
              </a:rPr>
              <a:t>مثال</a:t>
            </a:r>
            <a:r>
              <a:rPr lang="ar-EG" u="sng" dirty="0">
                <a:solidFill>
                  <a:srgbClr val="0070C0"/>
                </a:solidFill>
              </a:rPr>
              <a:t>:</a:t>
            </a:r>
            <a:r>
              <a:rPr lang="ar-EG" dirty="0">
                <a:solidFill>
                  <a:srgbClr val="0070C0"/>
                </a:solidFill>
              </a:rPr>
              <a:t> </a:t>
            </a:r>
            <a:r>
              <a:rPr lang="ar-EG" dirty="0"/>
              <a:t>"</a:t>
            </a:r>
            <a:r>
              <a:rPr lang="ar-SA" dirty="0"/>
              <a:t>ما العلاقة بين استخدام الفيديو القصير ون</a:t>
            </a:r>
            <a:r>
              <a:rPr lang="ar-EG" dirty="0"/>
              <a:t>ِ</a:t>
            </a:r>
            <a:r>
              <a:rPr lang="ar-SA" dirty="0"/>
              <a:t>س</a:t>
            </a:r>
            <a:r>
              <a:rPr lang="ar-EG" dirty="0"/>
              <a:t>َ</a:t>
            </a:r>
            <a:r>
              <a:rPr lang="ar-SA" dirty="0"/>
              <a:t>ب م</a:t>
            </a:r>
            <a:r>
              <a:rPr lang="ar-EG" dirty="0"/>
              <a:t>ُ</a:t>
            </a:r>
            <a:r>
              <a:rPr lang="ar-SA" dirty="0"/>
              <a:t>شاهدة الحملات التسويقية الرقمية؟</a:t>
            </a:r>
            <a:r>
              <a:rPr lang="en-US" dirty="0"/>
              <a:t>"</a:t>
            </a:r>
            <a:endParaRPr lang="ar-EG" dirty="0"/>
          </a:p>
          <a:p>
            <a:pPr marL="285750" lvl="0" indent="-285750" algn="just" rtl="1">
              <a:buFont typeface="Wingdings" panose="05000000000000000000" pitchFamily="2" charset="2"/>
              <a:buChar char="ü"/>
            </a:pPr>
            <a:endParaRPr lang="ar-EG" sz="2400" dirty="0"/>
          </a:p>
          <a:p>
            <a:pPr lvl="0" algn="just" rtl="1"/>
            <a:r>
              <a:rPr lang="ar-EG" b="1" dirty="0"/>
              <a:t>(</a:t>
            </a:r>
            <a:r>
              <a:rPr lang="en-US" b="1" dirty="0"/>
              <a:t>10</a:t>
            </a:r>
            <a:r>
              <a:rPr lang="ar-EG" b="1" dirty="0"/>
              <a:t>) </a:t>
            </a:r>
            <a:r>
              <a:rPr lang="ar-SA" b="1" dirty="0"/>
              <a:t>فرضيات البحث</a:t>
            </a:r>
            <a:r>
              <a:rPr lang="ar-EG" b="1" dirty="0"/>
              <a:t> </a:t>
            </a:r>
            <a:r>
              <a:rPr lang="en-US" b="1" dirty="0"/>
              <a:t>(Research Hypotheses)</a:t>
            </a:r>
            <a:r>
              <a:rPr lang="ar-EG" b="1" dirty="0"/>
              <a:t>: </a:t>
            </a:r>
            <a:endParaRPr lang="ar-EG" dirty="0"/>
          </a:p>
          <a:p>
            <a:pPr lvl="0" algn="just" rtl="1"/>
            <a:r>
              <a:rPr lang="ar-EG" dirty="0"/>
              <a:t>يتم صياغتها في البحوث الكمية، وتتمثل في </a:t>
            </a:r>
            <a:r>
              <a:rPr lang="ar-EG" b="1" dirty="0"/>
              <a:t>توقعات عِلمية قابلة للاختبار الإحصائي</a:t>
            </a:r>
            <a:r>
              <a:rPr lang="ar-EG" dirty="0"/>
              <a:t>.</a:t>
            </a:r>
          </a:p>
          <a:p>
            <a:pPr lvl="0" algn="just" rtl="1"/>
            <a:endParaRPr lang="en-US" sz="1100" dirty="0"/>
          </a:p>
          <a:p>
            <a:pPr marL="285750" lvl="0" indent="-285750" algn="just" rtl="1">
              <a:buFont typeface="Wingdings" panose="05000000000000000000" pitchFamily="2" charset="2"/>
              <a:buChar char="ü"/>
            </a:pPr>
            <a:r>
              <a:rPr lang="ar-SA" u="sng" dirty="0">
                <a:solidFill>
                  <a:srgbClr val="0070C0"/>
                </a:solidFill>
              </a:rPr>
              <a:t>مثال</a:t>
            </a:r>
            <a:r>
              <a:rPr lang="ar-EG" u="sng" dirty="0">
                <a:solidFill>
                  <a:srgbClr val="0070C0"/>
                </a:solidFill>
              </a:rPr>
              <a:t>:</a:t>
            </a:r>
            <a:r>
              <a:rPr lang="ar-EG" dirty="0">
                <a:solidFill>
                  <a:srgbClr val="0070C0"/>
                </a:solidFill>
              </a:rPr>
              <a:t> </a:t>
            </a:r>
            <a:r>
              <a:rPr lang="ar-EG" dirty="0"/>
              <a:t>"</a:t>
            </a:r>
            <a:r>
              <a:rPr lang="ar-SA" dirty="0"/>
              <a:t>توجد علاقة</a:t>
            </a:r>
            <a:r>
              <a:rPr lang="ar-EG" dirty="0"/>
              <a:t> طردية</a:t>
            </a:r>
            <a:r>
              <a:rPr lang="ar-SA" dirty="0"/>
              <a:t> ذات دلالة إحصائية بين استخدام الفيديو القصير وزيادة نسب التفاعل في الحملات التسويقية</a:t>
            </a:r>
            <a:r>
              <a:rPr lang="en-US" dirty="0"/>
              <a:t>."</a:t>
            </a:r>
          </a:p>
        </p:txBody>
      </p:sp>
    </p:spTree>
    <p:extLst>
      <p:ext uri="{BB962C8B-B14F-4D97-AF65-F5344CB8AC3E}">
        <p14:creationId xmlns:p14="http://schemas.microsoft.com/office/powerpoint/2010/main" val="293774472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CDB849-3BFD-8BF5-FC97-2CB001724016}"/>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4435B601-6E3B-A52E-E554-B6813C43928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704000FF-DB0B-2F95-B6C2-E8986DE950BA}"/>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إتمام المُسودة النهائية للبحث:</a:t>
            </a:r>
          </a:p>
        </p:txBody>
      </p:sp>
      <p:sp>
        <p:nvSpPr>
          <p:cNvPr id="7" name="TextBox 6">
            <a:extLst>
              <a:ext uri="{FF2B5EF4-FFF2-40B4-BE49-F238E27FC236}">
                <a16:creationId xmlns:a16="http://schemas.microsoft.com/office/drawing/2014/main" id="{B90FA4A4-4611-1A38-6467-7B706DADFAE1}"/>
              </a:ext>
            </a:extLst>
          </p:cNvPr>
          <p:cNvSpPr txBox="1"/>
          <p:nvPr/>
        </p:nvSpPr>
        <p:spPr>
          <a:xfrm>
            <a:off x="5618480" y="2405427"/>
            <a:ext cx="5725944" cy="2585323"/>
          </a:xfrm>
          <a:prstGeom prst="rect">
            <a:avLst/>
          </a:prstGeom>
          <a:noFill/>
        </p:spPr>
        <p:txBody>
          <a:bodyPr wrap="square" rtlCol="0">
            <a:spAutoFit/>
          </a:bodyPr>
          <a:lstStyle/>
          <a:p>
            <a:pPr algn="just" rtl="1"/>
            <a:r>
              <a:rPr lang="ar-SA" u="sng" dirty="0"/>
              <a:t>يمكن تلخيص عناصر</a:t>
            </a:r>
            <a:r>
              <a:rPr lang="ar-EG" u="sng" dirty="0"/>
              <a:t> المُسودة النهائية للبحث العِلمي </a:t>
            </a:r>
            <a:r>
              <a:rPr lang="ar-SA" u="sng" dirty="0"/>
              <a:t>فيما يلي</a:t>
            </a:r>
            <a:r>
              <a:rPr lang="en-US" u="sng" dirty="0"/>
              <a:t>:</a:t>
            </a:r>
            <a:endParaRPr lang="ar-EG" u="sng" dirty="0"/>
          </a:p>
          <a:p>
            <a:pPr algn="just" rtl="1"/>
            <a:endParaRPr lang="ar-EG" u="sng" dirty="0"/>
          </a:p>
          <a:p>
            <a:pPr algn="just" rtl="1"/>
            <a:endParaRPr lang="ar-EG" u="sng" dirty="0"/>
          </a:p>
          <a:p>
            <a:pPr algn="just" rtl="1"/>
            <a:r>
              <a:rPr lang="ar-EG" b="1" dirty="0"/>
              <a:t>(</a:t>
            </a:r>
            <a:r>
              <a:rPr lang="en-US" b="1" dirty="0"/>
              <a:t>11</a:t>
            </a:r>
            <a:r>
              <a:rPr lang="ar-EG" b="1" dirty="0"/>
              <a:t>) مراجعة التُراث الأدبي والدراسات السابقة (</a:t>
            </a:r>
            <a:r>
              <a:rPr lang="en-GB" b="1" dirty="0"/>
              <a:t>:(</a:t>
            </a:r>
            <a:r>
              <a:rPr lang="en-US" b="1" dirty="0"/>
              <a:t>Literature Review</a:t>
            </a:r>
          </a:p>
          <a:p>
            <a:pPr algn="just" rtl="1"/>
            <a:r>
              <a:rPr lang="ar-EG" dirty="0"/>
              <a:t>ويتم فيها تحليل الدراسات السابقة، وربطها بموضوع البحث، وتحديد الفجوات البحثية التي يسعى البحث لسدها.</a:t>
            </a:r>
          </a:p>
          <a:p>
            <a:pPr algn="just" rtl="1"/>
            <a:endParaRPr lang="ar-EG" dirty="0"/>
          </a:p>
          <a:p>
            <a:pPr marL="285750" indent="-285750" algn="just" rtl="1">
              <a:buFont typeface="Wingdings" panose="05000000000000000000" pitchFamily="2" charset="2"/>
              <a:buChar char="ü"/>
            </a:pPr>
            <a:r>
              <a:rPr lang="ar-EG" u="sng" dirty="0">
                <a:solidFill>
                  <a:srgbClr val="0070C0"/>
                </a:solidFill>
              </a:rPr>
              <a:t>مثال:</a:t>
            </a:r>
            <a:r>
              <a:rPr lang="ar-EG" dirty="0">
                <a:solidFill>
                  <a:srgbClr val="0070C0"/>
                </a:solidFill>
              </a:rPr>
              <a:t> </a:t>
            </a:r>
            <a:r>
              <a:rPr lang="ar-EG" dirty="0"/>
              <a:t>مُراجعة أحدث الدراسات حول تأثير الإعلانات الرقمية على سلوك المُستهلكين في الأسواق الناشئة.</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b="23467"/>
          <a:stretch/>
        </p:blipFill>
        <p:spPr>
          <a:xfrm>
            <a:off x="1231392" y="2340864"/>
            <a:ext cx="3918857" cy="299923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8236364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9740CD-5F56-89D8-8349-623C78566BBD}"/>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98080A7D-B314-01D2-503B-CE8B343780E4}"/>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9B121686-BB14-D726-AD5B-20215756BD6B}"/>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إتمام المُسودة النهائية للبحث:</a:t>
            </a:r>
          </a:p>
        </p:txBody>
      </p:sp>
      <p:sp>
        <p:nvSpPr>
          <p:cNvPr id="7" name="TextBox 6">
            <a:extLst>
              <a:ext uri="{FF2B5EF4-FFF2-40B4-BE49-F238E27FC236}">
                <a16:creationId xmlns:a16="http://schemas.microsoft.com/office/drawing/2014/main" id="{119D1BB4-C836-E5FB-ED2D-498719A11A7B}"/>
              </a:ext>
            </a:extLst>
          </p:cNvPr>
          <p:cNvSpPr txBox="1"/>
          <p:nvPr/>
        </p:nvSpPr>
        <p:spPr>
          <a:xfrm>
            <a:off x="5202936" y="1829355"/>
            <a:ext cx="6141488" cy="4247317"/>
          </a:xfrm>
          <a:prstGeom prst="rect">
            <a:avLst/>
          </a:prstGeom>
          <a:noFill/>
        </p:spPr>
        <p:txBody>
          <a:bodyPr wrap="square" rtlCol="0">
            <a:spAutoFit/>
          </a:bodyPr>
          <a:lstStyle/>
          <a:p>
            <a:pPr algn="justLow" rtl="1"/>
            <a:r>
              <a:rPr lang="ar-SA" u="sng" dirty="0"/>
              <a:t>يمكن تلخيص عناصر</a:t>
            </a:r>
            <a:r>
              <a:rPr lang="ar-EG" u="sng" dirty="0"/>
              <a:t> المُسودة النهائية للبحث العِلمي </a:t>
            </a:r>
            <a:r>
              <a:rPr lang="ar-SA" u="sng" dirty="0"/>
              <a:t>فيما يلي</a:t>
            </a:r>
            <a:r>
              <a:rPr lang="en-US" u="sng" dirty="0"/>
              <a:t>:</a:t>
            </a:r>
            <a:endParaRPr lang="ar-EG" u="sng" dirty="0"/>
          </a:p>
          <a:p>
            <a:pPr algn="justLow" rtl="1"/>
            <a:endParaRPr lang="ar-EG" u="sng" dirty="0"/>
          </a:p>
          <a:p>
            <a:pPr algn="justLow" rtl="1"/>
            <a:r>
              <a:rPr lang="ar-EG" b="1" dirty="0"/>
              <a:t>(</a:t>
            </a:r>
            <a:r>
              <a:rPr lang="en-US" b="1" dirty="0"/>
              <a:t>12</a:t>
            </a:r>
            <a:r>
              <a:rPr lang="ar-EG" b="1" dirty="0"/>
              <a:t>) </a:t>
            </a:r>
            <a:r>
              <a:rPr lang="ar-SA" b="1" dirty="0"/>
              <a:t>منهج البحث</a:t>
            </a:r>
            <a:r>
              <a:rPr lang="ar-EG" b="1" dirty="0"/>
              <a:t>:</a:t>
            </a:r>
          </a:p>
          <a:p>
            <a:pPr algn="just" rtl="1"/>
            <a:r>
              <a:rPr lang="ar-EG" dirty="0">
                <a:effectLst>
                  <a:outerShdw blurRad="38100" dist="38100" dir="2700000" algn="tl">
                    <a:srgbClr val="000000">
                      <a:alpha val="43137"/>
                    </a:srgbClr>
                  </a:outerShdw>
                </a:effectLst>
              </a:rPr>
              <a:t>يُعرض منهج البحث عادةً من خلال توضيح عناصر أساسية تشمل: نوع المنهج المُستخدم، ومُجتمع الدراسة، والعينة، وأدوات جمع البيانات، وأساليب تحليلها</a:t>
            </a:r>
            <a:r>
              <a:rPr lang="ar-EG" dirty="0"/>
              <a:t>. ورغم أن هذه المكوّنات مُشتركة بين البحوث الكمية والبحوث الكيفية، إلا أن الاختلاف يكمن في طريقة العرض والتفصيل؛ حيث </a:t>
            </a:r>
            <a:r>
              <a:rPr lang="ar-EG" dirty="0">
                <a:effectLst>
                  <a:outerShdw blurRad="38100" dist="38100" dir="2700000" algn="tl">
                    <a:srgbClr val="000000">
                      <a:alpha val="43137"/>
                    </a:srgbClr>
                  </a:outerShdw>
                </a:effectLst>
              </a:rPr>
              <a:t>تركز البحوث الكمية على الأرقام والقياسات والاختبارات الإحصائية، بينما تركز البحوث الكيفية على السياق والمعاني وعمق التحليل</a:t>
            </a:r>
            <a:r>
              <a:rPr lang="ar-EG" dirty="0"/>
              <a:t>.</a:t>
            </a:r>
          </a:p>
          <a:p>
            <a:pPr algn="just" rtl="1"/>
            <a:endParaRPr lang="ar-EG" sz="1400" dirty="0"/>
          </a:p>
          <a:p>
            <a:pPr marL="285750" indent="-285750" algn="just" rtl="1">
              <a:buFont typeface="Wingdings" panose="05000000000000000000" pitchFamily="2" charset="2"/>
              <a:buChar char="ü"/>
            </a:pPr>
            <a:r>
              <a:rPr lang="ar-EG" u="sng" dirty="0">
                <a:solidFill>
                  <a:srgbClr val="0070C0"/>
                </a:solidFill>
              </a:rPr>
              <a:t>مثال للبحوث الكمية:</a:t>
            </a:r>
            <a:r>
              <a:rPr lang="ar-EG" dirty="0">
                <a:solidFill>
                  <a:srgbClr val="0070C0"/>
                </a:solidFill>
              </a:rPr>
              <a:t> </a:t>
            </a:r>
            <a:r>
              <a:rPr lang="ar-EG" dirty="0"/>
              <a:t>يمكن أن تتمثل أداة البحث في "</a:t>
            </a:r>
            <a:r>
              <a:rPr lang="ar-SA" dirty="0"/>
              <a:t>الاستبيان الإلكتروني</a:t>
            </a:r>
            <a:r>
              <a:rPr lang="ar-EG" dirty="0"/>
              <a:t>"، وتتمثل </a:t>
            </a:r>
            <a:r>
              <a:rPr lang="ar-SA" dirty="0"/>
              <a:t>العينة</a:t>
            </a:r>
            <a:r>
              <a:rPr lang="ar-EG" dirty="0"/>
              <a:t> في</a:t>
            </a:r>
            <a:r>
              <a:rPr lang="ar-SA" dirty="0"/>
              <a:t> </a:t>
            </a:r>
            <a:r>
              <a:rPr lang="ar-EG" dirty="0"/>
              <a:t>"400</a:t>
            </a:r>
            <a:r>
              <a:rPr lang="ar-SA" dirty="0"/>
              <a:t> م</a:t>
            </a:r>
            <a:r>
              <a:rPr lang="ar-EG" dirty="0"/>
              <a:t>ُ</a:t>
            </a:r>
            <a:r>
              <a:rPr lang="ar-SA" dirty="0"/>
              <a:t>ستخدم </a:t>
            </a:r>
            <a:r>
              <a:rPr lang="ar-EG" dirty="0"/>
              <a:t>لمنصة </a:t>
            </a:r>
            <a:r>
              <a:rPr lang="ar-SA" dirty="0"/>
              <a:t>إنست</a:t>
            </a:r>
            <a:r>
              <a:rPr lang="ar-EG" dirty="0"/>
              <a:t>ج</a:t>
            </a:r>
            <a:r>
              <a:rPr lang="ar-SA" dirty="0"/>
              <a:t>رام</a:t>
            </a:r>
            <a:r>
              <a:rPr lang="ar-EG" dirty="0"/>
              <a:t>".</a:t>
            </a:r>
          </a:p>
          <a:p>
            <a:pPr marL="285750" indent="-285750" algn="just" rtl="1">
              <a:buFont typeface="Wingdings" panose="05000000000000000000" pitchFamily="2" charset="2"/>
              <a:buChar char="ü"/>
            </a:pPr>
            <a:endParaRPr lang="ar-EG" sz="1400" dirty="0"/>
          </a:p>
          <a:p>
            <a:pPr marL="285750" lvl="0" indent="-285750" algn="justLow" rtl="1">
              <a:buFont typeface="Wingdings" panose="05000000000000000000" pitchFamily="2" charset="2"/>
              <a:buChar char="ü"/>
            </a:pPr>
            <a:r>
              <a:rPr lang="ar-EG" u="sng" dirty="0">
                <a:solidFill>
                  <a:srgbClr val="0070C0"/>
                </a:solidFill>
              </a:rPr>
              <a:t>مثال للبحوث الكيفية:</a:t>
            </a:r>
            <a:r>
              <a:rPr lang="ar-EG" dirty="0"/>
              <a:t> يمكن أن تتمثل أداة البحث في "ال</a:t>
            </a:r>
            <a:r>
              <a:rPr lang="ar-SA" dirty="0"/>
              <a:t>مقابلات </a:t>
            </a:r>
            <a:r>
              <a:rPr lang="ar-EG" dirty="0"/>
              <a:t>ال</a:t>
            </a:r>
            <a:r>
              <a:rPr lang="ar-SA" dirty="0"/>
              <a:t>م</a:t>
            </a:r>
            <a:r>
              <a:rPr lang="ar-EG" dirty="0"/>
              <a:t>ُ</a:t>
            </a:r>
            <a:r>
              <a:rPr lang="ar-SA" dirty="0"/>
              <a:t>عم</a:t>
            </a:r>
            <a:r>
              <a:rPr lang="ar-EG" dirty="0"/>
              <a:t>ّ</a:t>
            </a:r>
            <a:r>
              <a:rPr lang="ar-SA" dirty="0"/>
              <a:t>قة</a:t>
            </a:r>
            <a:r>
              <a:rPr lang="ar-EG" dirty="0"/>
              <a:t>"، وتتمثل </a:t>
            </a:r>
            <a:r>
              <a:rPr lang="ar-SA" dirty="0"/>
              <a:t>العينة</a:t>
            </a:r>
            <a:r>
              <a:rPr lang="ar-EG" dirty="0"/>
              <a:t> في</a:t>
            </a:r>
            <a:r>
              <a:rPr lang="ar-SA" dirty="0"/>
              <a:t> </a:t>
            </a:r>
            <a:r>
              <a:rPr lang="ar-EG" dirty="0"/>
              <a:t>"</a:t>
            </a:r>
            <a:r>
              <a:rPr lang="ar-SA" dirty="0"/>
              <a:t>10 مؤثرين رقميين</a:t>
            </a:r>
            <a:r>
              <a:rPr lang="ar-EG" dirty="0"/>
              <a:t>".</a:t>
            </a:r>
            <a:endParaRPr lang="en-US"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73961" y="2249979"/>
            <a:ext cx="3416320" cy="341632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107900866"/>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ECB3F3-3210-1664-017A-69D5547DA140}"/>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7443C991-C597-D155-4386-D01DB2D5300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C8B64D99-4A79-A0C3-01F4-5B2D95BA5BB6}"/>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إتمام المُسودة النهائية للبحث:</a:t>
            </a:r>
          </a:p>
        </p:txBody>
      </p:sp>
      <p:sp>
        <p:nvSpPr>
          <p:cNvPr id="7" name="TextBox 6">
            <a:extLst>
              <a:ext uri="{FF2B5EF4-FFF2-40B4-BE49-F238E27FC236}">
                <a16:creationId xmlns:a16="http://schemas.microsoft.com/office/drawing/2014/main" id="{F1CDE98C-59AE-2054-2FB1-F19E2EA6A359}"/>
              </a:ext>
            </a:extLst>
          </p:cNvPr>
          <p:cNvSpPr txBox="1"/>
          <p:nvPr/>
        </p:nvSpPr>
        <p:spPr>
          <a:xfrm>
            <a:off x="5166360" y="1778525"/>
            <a:ext cx="6178064" cy="4247317"/>
          </a:xfrm>
          <a:prstGeom prst="rect">
            <a:avLst/>
          </a:prstGeom>
          <a:noFill/>
        </p:spPr>
        <p:txBody>
          <a:bodyPr wrap="square" rtlCol="0">
            <a:spAutoFit/>
          </a:bodyPr>
          <a:lstStyle/>
          <a:p>
            <a:pPr algn="justLow" rtl="1"/>
            <a:r>
              <a:rPr lang="ar-SA" u="sng" dirty="0"/>
              <a:t>يمكن تلخيص عناصر</a:t>
            </a:r>
            <a:r>
              <a:rPr lang="ar-EG" u="sng" dirty="0"/>
              <a:t> المُسودة النهائية للبحث العِلمي </a:t>
            </a:r>
            <a:r>
              <a:rPr lang="ar-SA" u="sng" dirty="0"/>
              <a:t>فيما يلي</a:t>
            </a:r>
            <a:r>
              <a:rPr lang="en-US" u="sng" dirty="0"/>
              <a:t>:</a:t>
            </a:r>
            <a:endParaRPr lang="ar-EG" u="sng" dirty="0"/>
          </a:p>
          <a:p>
            <a:pPr algn="justLow" rtl="1"/>
            <a:endParaRPr lang="ar-EG" sz="1400" u="sng" dirty="0"/>
          </a:p>
          <a:p>
            <a:pPr algn="justLow" rtl="1"/>
            <a:endParaRPr lang="ar-EG" u="sng" dirty="0"/>
          </a:p>
          <a:p>
            <a:pPr algn="justLow" rtl="1"/>
            <a:r>
              <a:rPr lang="ar-EG" b="1" dirty="0"/>
              <a:t>(</a:t>
            </a:r>
            <a:r>
              <a:rPr lang="en-US" b="1" dirty="0"/>
              <a:t>13</a:t>
            </a:r>
            <a:r>
              <a:rPr lang="ar-EG" b="1" dirty="0"/>
              <a:t>) نتائج البحث </a:t>
            </a:r>
            <a:r>
              <a:rPr lang="en-US" b="1" dirty="0"/>
              <a:t>(Results)</a:t>
            </a:r>
            <a:r>
              <a:rPr lang="ar-EG" b="1" dirty="0"/>
              <a:t>:</a:t>
            </a:r>
            <a:endParaRPr lang="en-US" b="1" dirty="0"/>
          </a:p>
          <a:p>
            <a:pPr algn="justLow" rtl="1"/>
            <a:r>
              <a:rPr lang="ar-EG" u="sng" dirty="0"/>
              <a:t>وهي </a:t>
            </a:r>
            <a:r>
              <a:rPr lang="ar-SA" u="sng" dirty="0"/>
              <a:t>أيضًا</a:t>
            </a:r>
            <a:r>
              <a:rPr lang="ar-EG" u="sng" dirty="0"/>
              <a:t> تختلف</a:t>
            </a:r>
            <a:r>
              <a:rPr lang="ar-SA" u="sng" dirty="0"/>
              <a:t> </a:t>
            </a:r>
            <a:r>
              <a:rPr lang="ar-EG" u="sng" dirty="0"/>
              <a:t>باختلاف</a:t>
            </a:r>
            <a:r>
              <a:rPr lang="ar-SA" u="sng" dirty="0"/>
              <a:t> نوع الدراسة</a:t>
            </a:r>
            <a:r>
              <a:rPr lang="en-US" u="sng" dirty="0"/>
              <a:t>:</a:t>
            </a:r>
            <a:endParaRPr lang="ar-EG" u="sng" dirty="0"/>
          </a:p>
          <a:p>
            <a:pPr marL="285750" indent="-285750" algn="just" rtl="1">
              <a:buFont typeface="Arial" panose="020B0604020202020204" pitchFamily="34" charset="0"/>
              <a:buChar char="•"/>
            </a:pPr>
            <a:r>
              <a:rPr lang="ar-SA" b="1" dirty="0"/>
              <a:t>في البحوث الكمية</a:t>
            </a:r>
            <a:r>
              <a:rPr lang="en-US" b="1" dirty="0"/>
              <a:t>:</a:t>
            </a:r>
            <a:r>
              <a:rPr lang="ar-EG" dirty="0"/>
              <a:t> يتم ع</a:t>
            </a:r>
            <a:r>
              <a:rPr lang="ar-SA" dirty="0"/>
              <a:t>رض النتائج باستخدام </a:t>
            </a:r>
            <a:r>
              <a:rPr lang="ar-EG" dirty="0"/>
              <a:t>الأرقام و</a:t>
            </a:r>
            <a:r>
              <a:rPr lang="ar-SA" dirty="0"/>
              <a:t>الإحصاءات لتوضيح العلاقات أو الفروق بين المتغيرات</a:t>
            </a:r>
            <a:r>
              <a:rPr lang="en-US" dirty="0"/>
              <a:t>.</a:t>
            </a:r>
            <a:endParaRPr lang="ar-EG" dirty="0"/>
          </a:p>
          <a:p>
            <a:pPr marL="285750" indent="-285750" algn="just" rtl="1">
              <a:buFont typeface="Wingdings" panose="05000000000000000000" pitchFamily="2" charset="2"/>
              <a:buChar char="ü"/>
            </a:pPr>
            <a:r>
              <a:rPr lang="ar-EG" u="sng" dirty="0">
                <a:solidFill>
                  <a:srgbClr val="0070C0"/>
                </a:solidFill>
              </a:rPr>
              <a:t>مثال:</a:t>
            </a:r>
            <a:r>
              <a:rPr lang="ar-EG" dirty="0">
                <a:solidFill>
                  <a:srgbClr val="0070C0"/>
                </a:solidFill>
              </a:rPr>
              <a:t> </a:t>
            </a:r>
            <a:r>
              <a:rPr lang="ar-EG" dirty="0"/>
              <a:t>"</a:t>
            </a:r>
            <a:r>
              <a:rPr lang="ar-SA" dirty="0"/>
              <a:t>70% من الم</a:t>
            </a:r>
            <a:r>
              <a:rPr lang="ar-EG" dirty="0"/>
              <a:t>بحوثين</a:t>
            </a:r>
            <a:r>
              <a:rPr lang="ar-SA" dirty="0"/>
              <a:t> يرون أن الإعلانات على</a:t>
            </a:r>
            <a:r>
              <a:rPr lang="ar-EG" dirty="0"/>
              <a:t> </a:t>
            </a:r>
            <a:r>
              <a:rPr lang="ar-SA" dirty="0"/>
              <a:t>إنست</a:t>
            </a:r>
            <a:r>
              <a:rPr lang="ar-EG" dirty="0"/>
              <a:t>ج</a:t>
            </a:r>
            <a:r>
              <a:rPr lang="ar-SA" dirty="0"/>
              <a:t>رام تؤثر في قرار</a:t>
            </a:r>
            <a:r>
              <a:rPr lang="ar-EG" dirty="0"/>
              <a:t>اتهم</a:t>
            </a:r>
            <a:r>
              <a:rPr lang="ar-SA" dirty="0"/>
              <a:t> الشرا</a:t>
            </a:r>
            <a:r>
              <a:rPr lang="ar-EG" dirty="0"/>
              <a:t>ئية"، أو "توجد</a:t>
            </a:r>
            <a:r>
              <a:rPr lang="ar-SA" dirty="0"/>
              <a:t> علاقة </a:t>
            </a:r>
            <a:r>
              <a:rPr lang="ar-EG" dirty="0"/>
              <a:t>طردية ذات </a:t>
            </a:r>
            <a:r>
              <a:rPr lang="ar-SA" dirty="0"/>
              <a:t>د</a:t>
            </a:r>
            <a:r>
              <a:rPr lang="ar-EG" dirty="0"/>
              <a:t>ل</a:t>
            </a:r>
            <a:r>
              <a:rPr lang="ar-SA" dirty="0"/>
              <a:t>الة إحصائي</a:t>
            </a:r>
            <a:r>
              <a:rPr lang="ar-EG" dirty="0"/>
              <a:t>ة</a:t>
            </a:r>
            <a:r>
              <a:rPr lang="ar-SA" dirty="0"/>
              <a:t> بين </a:t>
            </a:r>
            <a:r>
              <a:rPr lang="ar-EG" dirty="0"/>
              <a:t>كثافة</a:t>
            </a:r>
            <a:r>
              <a:rPr lang="ar-SA" dirty="0"/>
              <a:t> م</a:t>
            </a:r>
            <a:r>
              <a:rPr lang="ar-EG" dirty="0"/>
              <a:t>ُ</a:t>
            </a:r>
            <a:r>
              <a:rPr lang="ar-SA" dirty="0"/>
              <a:t>شاهدة الإعلانات</a:t>
            </a:r>
            <a:r>
              <a:rPr lang="ar-EG" dirty="0"/>
              <a:t> على منصة إنستجرام</a:t>
            </a:r>
            <a:r>
              <a:rPr lang="ar-SA" dirty="0"/>
              <a:t> وعدد الم</a:t>
            </a:r>
            <a:r>
              <a:rPr lang="ar-EG" dirty="0"/>
              <a:t>ُ</a:t>
            </a:r>
            <a:r>
              <a:rPr lang="ar-SA" dirty="0"/>
              <a:t>شتريات</a:t>
            </a:r>
            <a:r>
              <a:rPr lang="ar-EG" dirty="0"/>
              <a:t>".</a:t>
            </a:r>
          </a:p>
          <a:p>
            <a:pPr marL="285750" indent="-285750" algn="just" rtl="1">
              <a:buFont typeface="Wingdings" panose="05000000000000000000" pitchFamily="2" charset="2"/>
              <a:buChar char="ü"/>
            </a:pPr>
            <a:endParaRPr lang="en-US" dirty="0"/>
          </a:p>
          <a:p>
            <a:pPr marL="285750" indent="-285750" algn="just" rtl="1">
              <a:buFont typeface="Arial" panose="020B0604020202020204" pitchFamily="34" charset="0"/>
              <a:buChar char="•"/>
            </a:pPr>
            <a:r>
              <a:rPr lang="ar-SA" b="1" dirty="0"/>
              <a:t>في البحوث الكيفية</a:t>
            </a:r>
            <a:r>
              <a:rPr lang="en-US" b="1" dirty="0"/>
              <a:t>:</a:t>
            </a:r>
            <a:r>
              <a:rPr lang="ar-EG" b="1" dirty="0"/>
              <a:t> </a:t>
            </a:r>
            <a:r>
              <a:rPr lang="ar-SA" dirty="0"/>
              <a:t>ي</a:t>
            </a:r>
            <a:r>
              <a:rPr lang="ar-EG" dirty="0"/>
              <a:t>ُ</a:t>
            </a:r>
            <a:r>
              <a:rPr lang="ar-SA" dirty="0"/>
              <a:t>ركّز الباحث على الأنماط والمعاني المستخلصة من المقابلات أو تحليل ال</a:t>
            </a:r>
            <a:r>
              <a:rPr lang="ar-EG" dirty="0"/>
              <a:t>خطاب</a:t>
            </a:r>
            <a:r>
              <a:rPr lang="ar-SA" dirty="0"/>
              <a:t>، مع إبراز أبرز الاتجاهات أو القضايا المتكررة</a:t>
            </a:r>
            <a:r>
              <a:rPr lang="en-US" dirty="0"/>
              <a:t>.</a:t>
            </a:r>
          </a:p>
          <a:p>
            <a:pPr marL="285750" indent="-285750" algn="just" rtl="1">
              <a:buFont typeface="Wingdings" panose="05000000000000000000" pitchFamily="2" charset="2"/>
              <a:buChar char="ü"/>
            </a:pPr>
            <a:r>
              <a:rPr lang="en-US" dirty="0"/>
              <a:t> </a:t>
            </a:r>
            <a:r>
              <a:rPr lang="ar-EG" u="sng" dirty="0">
                <a:solidFill>
                  <a:srgbClr val="0070C0"/>
                </a:solidFill>
              </a:rPr>
              <a:t> مثال:</a:t>
            </a:r>
            <a:r>
              <a:rPr lang="ar-EG" dirty="0">
                <a:solidFill>
                  <a:srgbClr val="0070C0"/>
                </a:solidFill>
              </a:rPr>
              <a:t> </a:t>
            </a:r>
            <a:r>
              <a:rPr lang="ar-SA" dirty="0"/>
              <a:t>قد تظهر النتيجة أ</a:t>
            </a:r>
            <a:r>
              <a:rPr lang="ar-EG" dirty="0"/>
              <a:t>همية مُتغير</a:t>
            </a:r>
            <a:r>
              <a:rPr lang="ar-SA" dirty="0"/>
              <a:t> "المصداقية" في</a:t>
            </a:r>
            <a:r>
              <a:rPr lang="ar-EG" dirty="0"/>
              <a:t> التأثير على</a:t>
            </a:r>
            <a:r>
              <a:rPr lang="ar-SA" dirty="0"/>
              <a:t> م</a:t>
            </a:r>
            <a:r>
              <a:rPr lang="ar-EG" dirty="0"/>
              <a:t>ُ</a:t>
            </a:r>
            <a:r>
              <a:rPr lang="ar-SA" dirty="0"/>
              <a:t>تابعة المؤثرين</a:t>
            </a:r>
            <a:r>
              <a:rPr lang="en-US" dirty="0"/>
              <a:t>.</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104" y="2221992"/>
            <a:ext cx="3474720" cy="347472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45446286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51CD9F-0B72-0596-E790-D499CF38ABBE}"/>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FC8B98E0-FDD6-72FF-7552-CC42837CF3E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5D5B3D25-3FF7-0EA5-5962-33B450E4EE14}"/>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إتمام المُسودة النهائية للبحث:</a:t>
            </a:r>
          </a:p>
        </p:txBody>
      </p:sp>
      <p:sp>
        <p:nvSpPr>
          <p:cNvPr id="7" name="TextBox 6">
            <a:extLst>
              <a:ext uri="{FF2B5EF4-FFF2-40B4-BE49-F238E27FC236}">
                <a16:creationId xmlns:a16="http://schemas.microsoft.com/office/drawing/2014/main" id="{C13EEA8C-3177-02DF-6EE4-2D6612D65903}"/>
              </a:ext>
            </a:extLst>
          </p:cNvPr>
          <p:cNvSpPr txBox="1"/>
          <p:nvPr/>
        </p:nvSpPr>
        <p:spPr>
          <a:xfrm>
            <a:off x="4828032" y="2057955"/>
            <a:ext cx="6516392" cy="3785652"/>
          </a:xfrm>
          <a:prstGeom prst="rect">
            <a:avLst/>
          </a:prstGeom>
          <a:noFill/>
        </p:spPr>
        <p:txBody>
          <a:bodyPr wrap="square" rtlCol="0">
            <a:spAutoFit/>
          </a:bodyPr>
          <a:lstStyle/>
          <a:p>
            <a:pPr algn="just" rtl="1"/>
            <a:r>
              <a:rPr lang="ar-SA" u="sng" dirty="0"/>
              <a:t>يمكن تلخيص عناصر</a:t>
            </a:r>
            <a:r>
              <a:rPr lang="ar-EG" u="sng" dirty="0"/>
              <a:t> المُسودة النهائية للبحث العِلمي </a:t>
            </a:r>
            <a:r>
              <a:rPr lang="ar-SA" u="sng" dirty="0"/>
              <a:t>فيما يلي</a:t>
            </a:r>
            <a:r>
              <a:rPr lang="en-US" u="sng" dirty="0"/>
              <a:t>:</a:t>
            </a:r>
            <a:endParaRPr lang="ar-EG" u="sng" dirty="0"/>
          </a:p>
          <a:p>
            <a:pPr algn="just" rtl="1"/>
            <a:endParaRPr lang="ar-EG" u="sng" dirty="0"/>
          </a:p>
          <a:p>
            <a:pPr algn="just" rtl="1"/>
            <a:r>
              <a:rPr lang="ar-EG" b="1" dirty="0"/>
              <a:t>(</a:t>
            </a:r>
            <a:r>
              <a:rPr lang="en-US" b="1" dirty="0"/>
              <a:t>14</a:t>
            </a:r>
            <a:r>
              <a:rPr lang="ar-EG" b="1" dirty="0"/>
              <a:t>) التعليق والمُناقشة (</a:t>
            </a:r>
            <a:r>
              <a:rPr lang="en-US" b="1" dirty="0"/>
              <a:t>Discussion &amp; Conclusion</a:t>
            </a:r>
            <a:r>
              <a:rPr lang="ar-EG" b="1" dirty="0"/>
              <a:t>):</a:t>
            </a:r>
          </a:p>
          <a:p>
            <a:pPr algn="just" rtl="1"/>
            <a:endParaRPr lang="en-US" sz="600" dirty="0"/>
          </a:p>
          <a:p>
            <a:pPr marL="285750" indent="-285750" algn="just" rtl="1">
              <a:buFont typeface="Arial" panose="020B0604020202020204" pitchFamily="34" charset="0"/>
              <a:buChar char="•"/>
            </a:pPr>
            <a:r>
              <a:rPr lang="ar-SA" dirty="0"/>
              <a:t>يتناول الباحث هنا إعادة صياغة م</a:t>
            </a:r>
            <a:r>
              <a:rPr lang="ar-EG" dirty="0"/>
              <a:t>ُ</a:t>
            </a:r>
            <a:r>
              <a:rPr lang="ar-SA" dirty="0"/>
              <a:t>شكلة البحث وربطها بالنتائج، مع مناقشة ما إذا كانت الفروض قد تحققت أم لا</a:t>
            </a:r>
            <a:r>
              <a:rPr lang="ar-EG" dirty="0"/>
              <a:t>، وأيضًا الإجابة عن التساؤلات</a:t>
            </a:r>
            <a:r>
              <a:rPr lang="ar-SA" dirty="0"/>
              <a:t>. </a:t>
            </a:r>
            <a:endParaRPr lang="ar-EG" dirty="0"/>
          </a:p>
          <a:p>
            <a:pPr marL="285750" indent="-285750" algn="just" rtl="1">
              <a:buFont typeface="Arial" panose="020B0604020202020204" pitchFamily="34" charset="0"/>
              <a:buChar char="•"/>
            </a:pPr>
            <a:r>
              <a:rPr lang="ar-SA" dirty="0"/>
              <a:t>كذلك يناقش الباحث حدود الدراسة (مثل صغر حجم العينة أو قصر الفترة الزمنية</a:t>
            </a:r>
            <a:r>
              <a:rPr lang="ar-EG" dirty="0"/>
              <a:t> أو عدم استطاعة الوصول لشريحة محددة</a:t>
            </a:r>
            <a:r>
              <a:rPr lang="ar-SA" dirty="0"/>
              <a:t>)</a:t>
            </a:r>
            <a:r>
              <a:rPr lang="ar-EG" dirty="0"/>
              <a:t>، مع</a:t>
            </a:r>
            <a:r>
              <a:rPr lang="ar-SA" dirty="0"/>
              <a:t> </a:t>
            </a:r>
            <a:r>
              <a:rPr lang="ar-EG" dirty="0"/>
              <a:t>بيان ما تضيفه للمعرفة السابقة، </a:t>
            </a:r>
            <a:r>
              <a:rPr lang="ar-SA" dirty="0"/>
              <a:t>و</a:t>
            </a:r>
            <a:r>
              <a:rPr lang="ar-EG" dirty="0"/>
              <a:t>اق</a:t>
            </a:r>
            <a:r>
              <a:rPr lang="ar-SA" dirty="0"/>
              <a:t>تر</a:t>
            </a:r>
            <a:r>
              <a:rPr lang="ar-EG" dirty="0"/>
              <a:t>ا</a:t>
            </a:r>
            <a:r>
              <a:rPr lang="ar-SA" dirty="0"/>
              <a:t>ح موضوعات ي</a:t>
            </a:r>
            <a:r>
              <a:rPr lang="ar-EG" dirty="0"/>
              <a:t>ُ</a:t>
            </a:r>
            <a:r>
              <a:rPr lang="ar-SA" dirty="0"/>
              <a:t>مكن للباحثين الم</a:t>
            </a:r>
            <a:r>
              <a:rPr lang="ar-EG" dirty="0"/>
              <a:t>ُ</a:t>
            </a:r>
            <a:r>
              <a:rPr lang="ar-SA" dirty="0"/>
              <a:t>ستقبليين دراستها</a:t>
            </a:r>
            <a:r>
              <a:rPr lang="ar-EG" dirty="0"/>
              <a:t>.</a:t>
            </a:r>
          </a:p>
          <a:p>
            <a:pPr marL="285750" indent="-285750" algn="just" rtl="1">
              <a:buFont typeface="Arial" panose="020B0604020202020204" pitchFamily="34" charset="0"/>
              <a:buChar char="•"/>
            </a:pPr>
            <a:endParaRPr lang="ar-EG" dirty="0"/>
          </a:p>
          <a:p>
            <a:pPr marL="285750" indent="-285750" algn="just" rtl="1">
              <a:buFont typeface="Wingdings" panose="05000000000000000000" pitchFamily="2" charset="2"/>
              <a:buChar char="ü"/>
            </a:pPr>
            <a:r>
              <a:rPr lang="ar-EG" u="sng" dirty="0">
                <a:solidFill>
                  <a:srgbClr val="006C92"/>
                </a:solidFill>
              </a:rPr>
              <a:t>م</a:t>
            </a:r>
            <a:r>
              <a:rPr lang="ar-SA" u="sng" dirty="0">
                <a:solidFill>
                  <a:srgbClr val="006C92"/>
                </a:solidFill>
              </a:rPr>
              <a:t>ثال تطبيقي</a:t>
            </a:r>
            <a:r>
              <a:rPr lang="ar-EG" u="sng" dirty="0">
                <a:solidFill>
                  <a:srgbClr val="006C92"/>
                </a:solidFill>
              </a:rPr>
              <a:t>:</a:t>
            </a:r>
            <a:r>
              <a:rPr lang="ar-EG" dirty="0">
                <a:solidFill>
                  <a:srgbClr val="006C92"/>
                </a:solidFill>
              </a:rPr>
              <a:t> </a:t>
            </a:r>
            <a:r>
              <a:rPr lang="ar-SA" dirty="0"/>
              <a:t>إذا تبين أن التفاعل مع الإعلانات على إنست</a:t>
            </a:r>
            <a:r>
              <a:rPr lang="ar-EG" dirty="0"/>
              <a:t>ج</a:t>
            </a:r>
            <a:r>
              <a:rPr lang="ar-SA" dirty="0"/>
              <a:t>رام يرفع من نوايا الشراء، يمكن للباحث أن يقترح دراسات لاحقة تركز على منصات أ</a:t>
            </a:r>
            <a:r>
              <a:rPr lang="ar-EG" dirty="0"/>
              <a:t>ُ</a:t>
            </a:r>
            <a:r>
              <a:rPr lang="ar-SA" dirty="0"/>
              <a:t>خرى مثل</a:t>
            </a:r>
            <a:r>
              <a:rPr lang="en-US" dirty="0"/>
              <a:t> TikTok </a:t>
            </a:r>
            <a:r>
              <a:rPr lang="ar-EG"/>
              <a:t> </a:t>
            </a:r>
            <a:r>
              <a:rPr lang="ar-SA"/>
              <a:t>أو</a:t>
            </a:r>
            <a:r>
              <a:rPr lang="ar-EG" dirty="0"/>
              <a:t> </a:t>
            </a:r>
            <a:r>
              <a:rPr lang="en-US" dirty="0"/>
              <a:t>YouTube</a:t>
            </a:r>
            <a:r>
              <a:rPr lang="ar-SA" dirty="0"/>
              <a:t>، أو تقارن بين الإعلانات المدفوعة والم</a:t>
            </a:r>
            <a:r>
              <a:rPr lang="ar-EG" dirty="0"/>
              <a:t>ُ</a:t>
            </a:r>
            <a:r>
              <a:rPr lang="ar-SA" dirty="0"/>
              <a:t>حتوى التسويقي غير الم</a:t>
            </a:r>
            <a:r>
              <a:rPr lang="ar-EG" dirty="0"/>
              <a:t>ُ</a:t>
            </a:r>
            <a:r>
              <a:rPr lang="ar-SA" dirty="0"/>
              <a:t>باشر (مثل م</a:t>
            </a:r>
            <a:r>
              <a:rPr lang="ar-EG" dirty="0"/>
              <a:t>ٌ</a:t>
            </a:r>
            <a:r>
              <a:rPr lang="ar-SA" dirty="0"/>
              <a:t>حتوى المؤثرين)</a:t>
            </a:r>
            <a:r>
              <a:rPr lang="en-US" dirty="0"/>
              <a:t>.</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76528" y="2248473"/>
            <a:ext cx="3404616" cy="340461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54385401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90019-E653-962A-835D-74910BAECD7E}"/>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93F51A6-3B04-1F50-5C2D-EF253606625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3583680E-C12D-3F2A-0BEB-88AD3032E2B9}"/>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إتمام المُسودة النهائية للبحث:</a:t>
            </a:r>
          </a:p>
        </p:txBody>
      </p:sp>
      <p:sp>
        <p:nvSpPr>
          <p:cNvPr id="7" name="TextBox 6">
            <a:extLst>
              <a:ext uri="{FF2B5EF4-FFF2-40B4-BE49-F238E27FC236}">
                <a16:creationId xmlns:a16="http://schemas.microsoft.com/office/drawing/2014/main" id="{E646AB3F-6A16-FBA4-613D-DB835CCFFBD9}"/>
              </a:ext>
            </a:extLst>
          </p:cNvPr>
          <p:cNvSpPr txBox="1"/>
          <p:nvPr/>
        </p:nvSpPr>
        <p:spPr>
          <a:xfrm>
            <a:off x="4288536" y="1875075"/>
            <a:ext cx="7019312" cy="3970318"/>
          </a:xfrm>
          <a:prstGeom prst="rect">
            <a:avLst/>
          </a:prstGeom>
          <a:noFill/>
        </p:spPr>
        <p:txBody>
          <a:bodyPr wrap="square" rtlCol="0">
            <a:spAutoFit/>
          </a:bodyPr>
          <a:lstStyle/>
          <a:p>
            <a:pPr algn="just" rtl="1"/>
            <a:r>
              <a:rPr lang="ar-SA" u="sng" dirty="0"/>
              <a:t>يمكن تلخيص عناصر</a:t>
            </a:r>
            <a:r>
              <a:rPr lang="ar-EG" u="sng" dirty="0"/>
              <a:t> المُسودة النهائية للبحث العِلمي </a:t>
            </a:r>
            <a:r>
              <a:rPr lang="ar-SA" u="sng" dirty="0"/>
              <a:t>فيما يلي</a:t>
            </a:r>
            <a:r>
              <a:rPr lang="en-US" u="sng" dirty="0"/>
              <a:t>:</a:t>
            </a:r>
            <a:endParaRPr lang="ar-EG" u="sng" dirty="0"/>
          </a:p>
          <a:p>
            <a:pPr algn="just" rtl="1"/>
            <a:endParaRPr lang="ar-EG" u="sng" dirty="0"/>
          </a:p>
          <a:p>
            <a:pPr algn="just" rtl="1"/>
            <a:r>
              <a:rPr lang="ar-EG" b="1" dirty="0"/>
              <a:t>(</a:t>
            </a:r>
            <a:r>
              <a:rPr lang="en-US" b="1" dirty="0"/>
              <a:t>15</a:t>
            </a:r>
            <a:r>
              <a:rPr lang="ar-EG" b="1" dirty="0"/>
              <a:t>) إثبات المصادر والمراجع:</a:t>
            </a:r>
          </a:p>
          <a:p>
            <a:pPr marL="285750" indent="-285750" algn="just" rtl="1">
              <a:buFont typeface="Arial" panose="020B0604020202020204" pitchFamily="34" charset="0"/>
              <a:buChar char="•"/>
            </a:pPr>
            <a:r>
              <a:rPr lang="ar-EG" b="1" dirty="0"/>
              <a:t> </a:t>
            </a:r>
            <a:r>
              <a:rPr lang="ar-EG" dirty="0">
                <a:effectLst>
                  <a:outerShdw blurRad="38100" dist="38100" dir="2700000" algn="tl">
                    <a:srgbClr val="000000">
                      <a:alpha val="43137"/>
                    </a:srgbClr>
                  </a:outerShdw>
                </a:effectLst>
              </a:rPr>
              <a:t>ويعد أمرًا ضروريًا في أي بحث عِلمي، إذ يُظهر الأمانة العِلمية للباحث ويجنب سرقة جهد الباحثين الآخرين</a:t>
            </a:r>
            <a:r>
              <a:rPr lang="ar-EG" dirty="0"/>
              <a:t>.</a:t>
            </a:r>
          </a:p>
          <a:p>
            <a:pPr marL="285750" indent="-285750" algn="just" rtl="1">
              <a:buFont typeface="Arial" panose="020B0604020202020204" pitchFamily="34" charset="0"/>
              <a:buChar char="•"/>
            </a:pPr>
            <a:r>
              <a:rPr lang="ar-EG" dirty="0"/>
              <a:t>في أبحاث الإعلام الرقمي والتسويق الرقمي، يمكن الاقتباس من مراجع عربية وأجنبية مُختلفة مثل: الكتب، والأبحاث، والمقالات البحثية، والرسائل، وغيرها.</a:t>
            </a:r>
          </a:p>
          <a:p>
            <a:pPr marL="285750" indent="-285750" algn="just" rtl="1">
              <a:buFont typeface="Arial" panose="020B0604020202020204" pitchFamily="34" charset="0"/>
              <a:buChar char="•"/>
            </a:pPr>
            <a:r>
              <a:rPr lang="ar-EG" dirty="0"/>
              <a:t>لذا، يجب توثيق كل مصدر من هذه المصادر بشكل صحيح.</a:t>
            </a:r>
          </a:p>
          <a:p>
            <a:pPr marL="285750" indent="-285750" algn="just" rtl="1">
              <a:buFont typeface="Arial" panose="020B0604020202020204" pitchFamily="34" charset="0"/>
              <a:buChar char="•"/>
            </a:pPr>
            <a:r>
              <a:rPr lang="ar-EG" dirty="0"/>
              <a:t>وهناك عدة طرق لكتابة المراجع، وأشهرها في مجال الإعلام والعلوم الاجتماعية هو </a:t>
            </a:r>
            <a:r>
              <a:rPr lang="ar-EG" b="1" dirty="0"/>
              <a:t>أًسلوب الجمعية الأمريكية لعلم النفس (</a:t>
            </a:r>
            <a:r>
              <a:rPr lang="en-US" b="1" dirty="0"/>
              <a:t>APA Style</a:t>
            </a:r>
            <a:r>
              <a:rPr lang="ar-EG" b="1" dirty="0"/>
              <a:t>)</a:t>
            </a:r>
            <a:r>
              <a:rPr lang="ar-EG" dirty="0"/>
              <a:t>.</a:t>
            </a:r>
          </a:p>
          <a:p>
            <a:pPr marL="285750" indent="-285750" algn="just" rtl="1">
              <a:buFont typeface="Arial" panose="020B0604020202020204" pitchFamily="34" charset="0"/>
              <a:buChar char="•"/>
            </a:pPr>
            <a:r>
              <a:rPr lang="ar-EG" dirty="0"/>
              <a:t>يتميز أُسلوب </a:t>
            </a:r>
            <a:r>
              <a:rPr lang="ar-EG" b="1" dirty="0"/>
              <a:t>(</a:t>
            </a:r>
            <a:r>
              <a:rPr lang="en-US" b="1" dirty="0"/>
              <a:t>APA</a:t>
            </a:r>
            <a:r>
              <a:rPr lang="ar-EG" b="1" dirty="0"/>
              <a:t>)</a:t>
            </a:r>
            <a:r>
              <a:rPr lang="ar-EG" dirty="0"/>
              <a:t> بالوضوح والتنظيم والدقة في عرض المراجع </a:t>
            </a:r>
            <a:r>
              <a:rPr lang="ar-EG" b="1" dirty="0"/>
              <a:t>داخل المتن وفي قائمة المراجع النهائية</a:t>
            </a:r>
            <a:r>
              <a:rPr lang="ar-EG" dirty="0"/>
              <a:t>، حيث يُتيح للقارئ تتبع المصادر بسهولة. كما أنه يُسهم في تعزيز الأمانة العِلمية، والحد من الانتحال، وتوحيد شكل الاستشهادات بين الباحثين. ولهذا يُعتمد على نطاق واسع في المجلات العلمية، الرسائل الجامعية، والأبحاث الأكاديمية في معظم الجامعات.</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8680" y="2356104"/>
            <a:ext cx="3130296" cy="313029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1348234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90019-E653-962A-835D-74910BAECD7E}"/>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93F51A6-3B04-1F50-5C2D-EF253606625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3583680E-C12D-3F2A-0BEB-88AD3032E2B9}"/>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إتمام المُسودة النهائية للبحث:</a:t>
            </a:r>
          </a:p>
        </p:txBody>
      </p:sp>
      <p:sp>
        <p:nvSpPr>
          <p:cNvPr id="7" name="TextBox 6">
            <a:extLst>
              <a:ext uri="{FF2B5EF4-FFF2-40B4-BE49-F238E27FC236}">
                <a16:creationId xmlns:a16="http://schemas.microsoft.com/office/drawing/2014/main" id="{E646AB3F-6A16-FBA4-613D-DB835CCFFBD9}"/>
              </a:ext>
            </a:extLst>
          </p:cNvPr>
          <p:cNvSpPr txBox="1"/>
          <p:nvPr/>
        </p:nvSpPr>
        <p:spPr>
          <a:xfrm>
            <a:off x="4288536" y="1875075"/>
            <a:ext cx="7019312" cy="3908762"/>
          </a:xfrm>
          <a:prstGeom prst="rect">
            <a:avLst/>
          </a:prstGeom>
          <a:noFill/>
        </p:spPr>
        <p:txBody>
          <a:bodyPr wrap="square" rtlCol="0">
            <a:spAutoFit/>
          </a:bodyPr>
          <a:lstStyle/>
          <a:p>
            <a:pPr marL="285750" indent="-285750" algn="just" rtl="1">
              <a:buFont typeface="Wingdings" panose="05000000000000000000" pitchFamily="2" charset="2"/>
              <a:buChar char="ü"/>
            </a:pPr>
            <a:r>
              <a:rPr lang="ar-EG" b="1" u="sng" dirty="0">
                <a:solidFill>
                  <a:srgbClr val="006C92"/>
                </a:solidFill>
              </a:rPr>
              <a:t>م</a:t>
            </a:r>
            <a:r>
              <a:rPr lang="ar-SA" b="1" u="sng" dirty="0">
                <a:solidFill>
                  <a:srgbClr val="006C92"/>
                </a:solidFill>
              </a:rPr>
              <a:t>ثال تطبيقي</a:t>
            </a:r>
            <a:r>
              <a:rPr lang="ar-EG" b="1" u="sng" dirty="0">
                <a:solidFill>
                  <a:srgbClr val="006C92"/>
                </a:solidFill>
              </a:rPr>
              <a:t> لكيفية توثيق المراجع </a:t>
            </a:r>
            <a:r>
              <a:rPr lang="ar-SA" b="1" u="sng" dirty="0">
                <a:solidFill>
                  <a:srgbClr val="006C92"/>
                </a:solidFill>
              </a:rPr>
              <a:t>بأسلوب</a:t>
            </a:r>
            <a:r>
              <a:rPr lang="en-US" b="1" u="sng" dirty="0">
                <a:solidFill>
                  <a:srgbClr val="006C92"/>
                </a:solidFill>
              </a:rPr>
              <a:t> APA </a:t>
            </a:r>
            <a:r>
              <a:rPr lang="ar-EG" b="1" u="sng" dirty="0">
                <a:solidFill>
                  <a:srgbClr val="006C92"/>
                </a:solidFill>
              </a:rPr>
              <a:t>:</a:t>
            </a:r>
          </a:p>
          <a:p>
            <a:pPr algn="just" rtl="1"/>
            <a:endParaRPr lang="ar-EG" u="sng" dirty="0"/>
          </a:p>
          <a:p>
            <a:pPr algn="just" rtl="1"/>
            <a:r>
              <a:rPr lang="ar-EG" b="1" dirty="0"/>
              <a:t>(أ) التوثيق </a:t>
            </a:r>
            <a:r>
              <a:rPr lang="en-US" b="1" dirty="0"/>
              <a:t> </a:t>
            </a:r>
            <a:r>
              <a:rPr lang="ar-SA" b="1" dirty="0"/>
              <a:t>داخل المتن</a:t>
            </a:r>
            <a:r>
              <a:rPr lang="ar-EG" b="1" dirty="0"/>
              <a:t> </a:t>
            </a:r>
            <a:r>
              <a:rPr lang="en-US" b="1" dirty="0"/>
              <a:t>(In-Text Citation)</a:t>
            </a:r>
            <a:r>
              <a:rPr lang="ar-EG" b="1" dirty="0"/>
              <a:t>:</a:t>
            </a:r>
          </a:p>
          <a:p>
            <a:pPr algn="just" rtl="1"/>
            <a:endParaRPr lang="ar-EG" b="1" dirty="0"/>
          </a:p>
          <a:p>
            <a:pPr marL="342900" indent="-342900" algn="just" rtl="1">
              <a:buFont typeface="+mj-lt"/>
              <a:buAutoNum type="arabicPeriod"/>
            </a:pPr>
            <a:r>
              <a:rPr lang="en-US" b="1" dirty="0">
                <a:solidFill>
                  <a:srgbClr val="006C92"/>
                </a:solidFill>
                <a:effectLst>
                  <a:outerShdw blurRad="38100" dist="38100" dir="2700000" algn="tl">
                    <a:srgbClr val="000000">
                      <a:alpha val="43137"/>
                    </a:srgbClr>
                  </a:outerShdw>
                </a:effectLst>
              </a:rPr>
              <a:t> </a:t>
            </a:r>
            <a:r>
              <a:rPr lang="ar-SA" b="1" dirty="0">
                <a:solidFill>
                  <a:srgbClr val="006C92"/>
                </a:solidFill>
                <a:effectLst>
                  <a:outerShdw blurRad="38100" dist="38100" dir="2700000" algn="tl">
                    <a:srgbClr val="000000">
                      <a:alpha val="43137"/>
                    </a:srgbClr>
                  </a:outerShdw>
                </a:effectLst>
              </a:rPr>
              <a:t>إذا كان الاقتباس م</a:t>
            </a:r>
            <a:r>
              <a:rPr lang="ar-EG" b="1" dirty="0">
                <a:solidFill>
                  <a:srgbClr val="006C92"/>
                </a:solidFill>
                <a:effectLst>
                  <a:outerShdw blurRad="38100" dist="38100" dir="2700000" algn="tl">
                    <a:srgbClr val="000000">
                      <a:alpha val="43137"/>
                    </a:srgbClr>
                  </a:outerShdw>
                </a:effectLst>
              </a:rPr>
              <a:t>ُ</a:t>
            </a:r>
            <a:r>
              <a:rPr lang="ar-SA" b="1" dirty="0">
                <a:solidFill>
                  <a:srgbClr val="006C92"/>
                </a:solidFill>
                <a:effectLst>
                  <a:outerShdw blurRad="38100" dist="38100" dir="2700000" algn="tl">
                    <a:srgbClr val="000000">
                      <a:alpha val="43137"/>
                    </a:srgbClr>
                  </a:outerShdw>
                </a:effectLst>
              </a:rPr>
              <a:t>باشرًا (نصًا حرفيًا)</a:t>
            </a:r>
            <a:r>
              <a:rPr lang="en-US" b="1" dirty="0">
                <a:solidFill>
                  <a:srgbClr val="006C92"/>
                </a:solidFill>
                <a:effectLst>
                  <a:outerShdw blurRad="38100" dist="38100" dir="2700000" algn="tl">
                    <a:srgbClr val="000000">
                      <a:alpha val="43137"/>
                    </a:srgbClr>
                  </a:outerShdw>
                </a:effectLst>
              </a:rPr>
              <a:t>:</a:t>
            </a:r>
            <a:r>
              <a:rPr lang="ar-EG" b="1" dirty="0">
                <a:solidFill>
                  <a:srgbClr val="006C92"/>
                </a:solidFill>
                <a:effectLst>
                  <a:outerShdw blurRad="38100" dist="38100" dir="2700000" algn="tl">
                    <a:srgbClr val="000000">
                      <a:alpha val="43137"/>
                    </a:srgbClr>
                  </a:outerShdw>
                </a:effectLst>
              </a:rPr>
              <a:t>-</a:t>
            </a:r>
            <a:endParaRPr lang="en-US" b="1" dirty="0">
              <a:solidFill>
                <a:srgbClr val="006C92"/>
              </a:solidFill>
              <a:effectLst>
                <a:outerShdw blurRad="38100" dist="38100" dir="2700000" algn="tl">
                  <a:srgbClr val="000000">
                    <a:alpha val="43137"/>
                  </a:srgbClr>
                </a:outerShdw>
              </a:effectLst>
            </a:endParaRPr>
          </a:p>
          <a:p>
            <a:pPr marL="285750" indent="-285750" algn="just" rtl="1">
              <a:buFont typeface="Arial" panose="020B0604020202020204" pitchFamily="34" charset="0"/>
              <a:buChar char="•"/>
            </a:pPr>
            <a:r>
              <a:rPr lang="ar-EG" dirty="0"/>
              <a:t>ووفقًا للدراسات السابقة، فإن </a:t>
            </a:r>
            <a:r>
              <a:rPr lang="ar-SA" dirty="0"/>
              <a:t>المؤسسات الحكومية السعودية "تميل في صناعة الم</a:t>
            </a:r>
            <a:r>
              <a:rPr lang="ar-EG" dirty="0"/>
              <a:t>ُ</a:t>
            </a:r>
            <a:r>
              <a:rPr lang="ar-SA" dirty="0"/>
              <a:t>حتوى المرئي على منص</a:t>
            </a:r>
            <a:r>
              <a:rPr lang="ar-EG" dirty="0"/>
              <a:t>ة إكس</a:t>
            </a:r>
            <a:r>
              <a:rPr lang="en-US" dirty="0"/>
              <a:t> </a:t>
            </a:r>
            <a:r>
              <a:rPr lang="ar-EG" dirty="0"/>
              <a:t>(</a:t>
            </a:r>
            <a:r>
              <a:rPr lang="en-US" dirty="0"/>
              <a:t>X</a:t>
            </a:r>
            <a:r>
              <a:rPr lang="ar-EG" dirty="0"/>
              <a:t>)</a:t>
            </a:r>
            <a:r>
              <a:rPr lang="en-US" dirty="0"/>
              <a:t> </a:t>
            </a:r>
            <a:r>
              <a:rPr lang="ar-SA" dirty="0"/>
              <a:t>إلى تنويع الوسائط البصرية" (الشمري، 2025، ص. 298)</a:t>
            </a:r>
            <a:r>
              <a:rPr lang="en-US" dirty="0"/>
              <a:t>.</a:t>
            </a:r>
            <a:endParaRPr lang="ar-EG" dirty="0"/>
          </a:p>
          <a:p>
            <a:pPr algn="just" rtl="1"/>
            <a:endParaRPr lang="en-US" sz="1400" dirty="0"/>
          </a:p>
          <a:p>
            <a:pPr marL="342900" indent="-342900" algn="just" rtl="1">
              <a:buFont typeface="+mj-lt"/>
              <a:buAutoNum type="arabicPeriod" startAt="2"/>
            </a:pPr>
            <a:r>
              <a:rPr lang="ar-SA" b="1" dirty="0">
                <a:solidFill>
                  <a:srgbClr val="006C92"/>
                </a:solidFill>
                <a:effectLst>
                  <a:outerShdw blurRad="38100" dist="38100" dir="2700000" algn="tl">
                    <a:srgbClr val="000000">
                      <a:alpha val="43137"/>
                    </a:srgbClr>
                  </a:outerShdw>
                </a:effectLst>
              </a:rPr>
              <a:t>إذا كان</a:t>
            </a:r>
            <a:r>
              <a:rPr lang="ar-EG" b="1" dirty="0">
                <a:solidFill>
                  <a:srgbClr val="006C92"/>
                </a:solidFill>
                <a:effectLst>
                  <a:outerShdw blurRad="38100" dist="38100" dir="2700000" algn="tl">
                    <a:srgbClr val="000000">
                      <a:alpha val="43137"/>
                    </a:srgbClr>
                  </a:outerShdw>
                </a:effectLst>
              </a:rPr>
              <a:t> الاقتباس</a:t>
            </a:r>
            <a:r>
              <a:rPr lang="ar-SA" b="1" dirty="0">
                <a:solidFill>
                  <a:srgbClr val="006C92"/>
                </a:solidFill>
                <a:effectLst>
                  <a:outerShdw blurRad="38100" dist="38100" dir="2700000" algn="tl">
                    <a:srgbClr val="000000">
                      <a:alpha val="43137"/>
                    </a:srgbClr>
                  </a:outerShdw>
                </a:effectLst>
              </a:rPr>
              <a:t> إعادة صياغة أو تلخيصًا</a:t>
            </a:r>
            <a:r>
              <a:rPr lang="en-US" b="1" dirty="0">
                <a:solidFill>
                  <a:srgbClr val="006C92"/>
                </a:solidFill>
                <a:effectLst>
                  <a:outerShdw blurRad="38100" dist="38100" dir="2700000" algn="tl">
                    <a:srgbClr val="000000">
                      <a:alpha val="43137"/>
                    </a:srgbClr>
                  </a:outerShdw>
                </a:effectLst>
              </a:rPr>
              <a:t>:</a:t>
            </a:r>
            <a:r>
              <a:rPr lang="ar-EG" b="1" dirty="0">
                <a:solidFill>
                  <a:srgbClr val="006C92"/>
                </a:solidFill>
                <a:effectLst>
                  <a:outerShdw blurRad="38100" dist="38100" dir="2700000" algn="tl">
                    <a:srgbClr val="000000">
                      <a:alpha val="43137"/>
                    </a:srgbClr>
                  </a:outerShdw>
                </a:effectLst>
              </a:rPr>
              <a:t>-</a:t>
            </a:r>
            <a:endParaRPr lang="en-US" b="1" dirty="0">
              <a:solidFill>
                <a:srgbClr val="006C92"/>
              </a:solidFill>
              <a:effectLst>
                <a:outerShdw blurRad="38100" dist="38100" dir="2700000" algn="tl">
                  <a:srgbClr val="000000">
                    <a:alpha val="43137"/>
                  </a:srgbClr>
                </a:outerShdw>
              </a:effectLst>
            </a:endParaRPr>
          </a:p>
          <a:p>
            <a:pPr marL="285750" indent="-285750" algn="just" rtl="1">
              <a:buFont typeface="Arial" panose="020B0604020202020204" pitchFamily="34" charset="0"/>
              <a:buChar char="•"/>
            </a:pPr>
            <a:r>
              <a:rPr lang="ar-SA" dirty="0"/>
              <a:t>تشير نتائج الشمري (2025) إلى أن المؤسسات الحكومية السعودية تعتمد بشكل متزايد على تنويع الوسائط البصرية عند توظيف المحتوى المرئي على منص</a:t>
            </a:r>
            <a:r>
              <a:rPr lang="ar-EG" dirty="0"/>
              <a:t>ة إكس</a:t>
            </a:r>
            <a:r>
              <a:rPr lang="en-US" dirty="0"/>
              <a:t> </a:t>
            </a:r>
            <a:r>
              <a:rPr lang="ar-EG" dirty="0"/>
              <a:t>(</a:t>
            </a:r>
            <a:r>
              <a:rPr lang="en-US" dirty="0"/>
              <a:t>X</a:t>
            </a:r>
            <a:r>
              <a:rPr lang="ar-EG" dirty="0"/>
              <a:t>).</a:t>
            </a:r>
          </a:p>
          <a:p>
            <a:pPr algn="ctr" rtl="1"/>
            <a:r>
              <a:rPr lang="ar-EG" dirty="0"/>
              <a:t>أو</a:t>
            </a:r>
          </a:p>
          <a:p>
            <a:pPr marL="285750" indent="-285750" algn="just" rtl="1">
              <a:buFont typeface="Arial" panose="020B0604020202020204" pitchFamily="34" charset="0"/>
              <a:buChar char="•"/>
            </a:pPr>
            <a:r>
              <a:rPr lang="ar-EG" dirty="0"/>
              <a:t>.... وذلك لأن </a:t>
            </a:r>
            <a:r>
              <a:rPr lang="ar-SA" dirty="0"/>
              <a:t>المؤسسات الحكومية السعودية تعتمد بشكل متزايد على تنويع الوسائط البصرية عند توظيف المحتوى المرئي على منص</a:t>
            </a:r>
            <a:r>
              <a:rPr lang="ar-EG" dirty="0"/>
              <a:t>ة إكس</a:t>
            </a:r>
            <a:r>
              <a:rPr lang="en-US" dirty="0"/>
              <a:t> </a:t>
            </a:r>
            <a:r>
              <a:rPr lang="ar-EG" dirty="0"/>
              <a:t>(</a:t>
            </a:r>
            <a:r>
              <a:rPr lang="en-US" dirty="0"/>
              <a:t>X</a:t>
            </a:r>
            <a:r>
              <a:rPr lang="ar-EG" dirty="0"/>
              <a:t>) </a:t>
            </a:r>
            <a:r>
              <a:rPr lang="ar-SA" dirty="0"/>
              <a:t>(الشمري، </a:t>
            </a:r>
            <a:r>
              <a:rPr lang="ar-EG" dirty="0"/>
              <a:t>2025</a:t>
            </a:r>
            <a:r>
              <a:rPr lang="ar-SA" dirty="0"/>
              <a:t>)</a:t>
            </a:r>
            <a:r>
              <a:rPr lang="en-US" dirty="0"/>
              <a:t>.</a:t>
            </a:r>
            <a:endParaRPr lang="ar-EG" dirty="0"/>
          </a:p>
        </p:txBody>
      </p:sp>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l="4118" r="6676"/>
          <a:stretch/>
        </p:blipFill>
        <p:spPr>
          <a:xfrm rot="21159452">
            <a:off x="844207" y="2935224"/>
            <a:ext cx="2980944" cy="222774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10499310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90019-E653-962A-835D-74910BAECD7E}"/>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93F51A6-3B04-1F50-5C2D-EF253606625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3583680E-C12D-3F2A-0BEB-88AD3032E2B9}"/>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إتمام المُسودة النهائية للبحث:</a:t>
            </a:r>
          </a:p>
        </p:txBody>
      </p:sp>
      <p:sp>
        <p:nvSpPr>
          <p:cNvPr id="7" name="TextBox 6">
            <a:extLst>
              <a:ext uri="{FF2B5EF4-FFF2-40B4-BE49-F238E27FC236}">
                <a16:creationId xmlns:a16="http://schemas.microsoft.com/office/drawing/2014/main" id="{E646AB3F-6A16-FBA4-613D-DB835CCFFBD9}"/>
              </a:ext>
            </a:extLst>
          </p:cNvPr>
          <p:cNvSpPr txBox="1"/>
          <p:nvPr/>
        </p:nvSpPr>
        <p:spPr>
          <a:xfrm>
            <a:off x="4645152" y="2222547"/>
            <a:ext cx="6662696" cy="3139321"/>
          </a:xfrm>
          <a:prstGeom prst="rect">
            <a:avLst/>
          </a:prstGeom>
          <a:noFill/>
        </p:spPr>
        <p:txBody>
          <a:bodyPr wrap="square" rtlCol="0">
            <a:spAutoFit/>
          </a:bodyPr>
          <a:lstStyle/>
          <a:p>
            <a:pPr marL="285750" indent="-285750" algn="just" rtl="1">
              <a:buFont typeface="Wingdings" panose="05000000000000000000" pitchFamily="2" charset="2"/>
              <a:buChar char="ü"/>
            </a:pPr>
            <a:r>
              <a:rPr lang="ar-EG" b="1" u="sng" dirty="0">
                <a:solidFill>
                  <a:srgbClr val="006C92"/>
                </a:solidFill>
              </a:rPr>
              <a:t>م</a:t>
            </a:r>
            <a:r>
              <a:rPr lang="ar-SA" b="1" u="sng" dirty="0">
                <a:solidFill>
                  <a:srgbClr val="006C92"/>
                </a:solidFill>
              </a:rPr>
              <a:t>ثال تطبيقي</a:t>
            </a:r>
            <a:r>
              <a:rPr lang="ar-EG" b="1" u="sng" dirty="0">
                <a:solidFill>
                  <a:srgbClr val="006C92"/>
                </a:solidFill>
              </a:rPr>
              <a:t> لكيفية توثيق المراجع </a:t>
            </a:r>
            <a:r>
              <a:rPr lang="ar-SA" b="1" u="sng" dirty="0">
                <a:solidFill>
                  <a:srgbClr val="006C92"/>
                </a:solidFill>
              </a:rPr>
              <a:t>بأسلوب</a:t>
            </a:r>
            <a:r>
              <a:rPr lang="en-US" b="1" u="sng" dirty="0">
                <a:solidFill>
                  <a:srgbClr val="006C92"/>
                </a:solidFill>
              </a:rPr>
              <a:t> APA </a:t>
            </a:r>
            <a:r>
              <a:rPr lang="ar-EG" b="1" u="sng" dirty="0">
                <a:solidFill>
                  <a:srgbClr val="006C92"/>
                </a:solidFill>
              </a:rPr>
              <a:t>:</a:t>
            </a:r>
          </a:p>
          <a:p>
            <a:pPr algn="just" rtl="1"/>
            <a:endParaRPr lang="ar-EG" u="sng" dirty="0"/>
          </a:p>
          <a:p>
            <a:pPr algn="just" rtl="1"/>
            <a:endParaRPr lang="ar-EG" u="sng" dirty="0"/>
          </a:p>
          <a:p>
            <a:pPr algn="just" rtl="1"/>
            <a:r>
              <a:rPr lang="ar-EG" b="1" dirty="0"/>
              <a:t>(ب) التوثيق في قائمة المراجع </a:t>
            </a:r>
            <a:r>
              <a:rPr lang="en-US" b="1" dirty="0"/>
              <a:t>(References)</a:t>
            </a:r>
            <a:r>
              <a:rPr lang="ar-EG" b="1" dirty="0"/>
              <a:t>:</a:t>
            </a:r>
          </a:p>
          <a:p>
            <a:pPr algn="just" rtl="1"/>
            <a:endParaRPr lang="ar-EG" b="1" dirty="0"/>
          </a:p>
          <a:p>
            <a:pPr algn="just" rtl="1"/>
            <a:r>
              <a:rPr lang="ar-EG" u="sng" dirty="0"/>
              <a:t>في قائمة المراجع، يتم توثيق المرجع السابق على النحو التالي:</a:t>
            </a:r>
          </a:p>
          <a:p>
            <a:pPr algn="just" rtl="1"/>
            <a:endParaRPr lang="ar-EG" u="sng" dirty="0"/>
          </a:p>
          <a:p>
            <a:pPr algn="just" rtl="1"/>
            <a:r>
              <a:rPr lang="ar-EG" dirty="0"/>
              <a:t>الشمري، ن. س. خ. (2025). استراتيجيات توظيف المحتوى المرئي للمنظمات الحكومية السعودية على منصة </a:t>
            </a:r>
            <a:r>
              <a:rPr lang="en-US" dirty="0"/>
              <a:t>X</a:t>
            </a:r>
            <a:r>
              <a:rPr lang="ar-EG" dirty="0"/>
              <a:t>: دراسة تحليلية مقارنة. </a:t>
            </a:r>
            <a:r>
              <a:rPr lang="ar-EG" i="1" dirty="0"/>
              <a:t>المجلة العربية لبحوث الإعلام والاتصال، </a:t>
            </a:r>
            <a:r>
              <a:rPr lang="ar-EG" dirty="0"/>
              <a:t>2025(49)، 275–307.</a:t>
            </a:r>
          </a:p>
          <a:p>
            <a:pPr algn="just" rtl="1"/>
            <a:r>
              <a:rPr lang="en-US" dirty="0">
                <a:hlinkClick r:id="rId2"/>
              </a:rPr>
              <a:t>https://jkom.journals.ekb.eg/article_435471.html</a:t>
            </a:r>
            <a:endParaRPr lang="en-US" dirty="0"/>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b="34400"/>
          <a:stretch/>
        </p:blipFill>
        <p:spPr>
          <a:xfrm rot="20916829">
            <a:off x="802707" y="2830680"/>
            <a:ext cx="3361479" cy="220513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4967285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B5E0EF-0E26-B513-F6CB-CF4820687C4F}"/>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8A13B87-DCE1-E477-7004-0B1CB8F5233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B3133FA6-37C6-7AED-2F90-7D2C5A10C1EC}"/>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إتمام المُسودة النهائية للبحث:</a:t>
            </a:r>
          </a:p>
        </p:txBody>
      </p:sp>
      <p:sp>
        <p:nvSpPr>
          <p:cNvPr id="7" name="TextBox 6">
            <a:extLst>
              <a:ext uri="{FF2B5EF4-FFF2-40B4-BE49-F238E27FC236}">
                <a16:creationId xmlns:a16="http://schemas.microsoft.com/office/drawing/2014/main" id="{448F66D1-D7C1-9C08-5443-151D4260333C}"/>
              </a:ext>
            </a:extLst>
          </p:cNvPr>
          <p:cNvSpPr txBox="1"/>
          <p:nvPr/>
        </p:nvSpPr>
        <p:spPr>
          <a:xfrm>
            <a:off x="4544568" y="2304843"/>
            <a:ext cx="6516392" cy="3139321"/>
          </a:xfrm>
          <a:prstGeom prst="rect">
            <a:avLst/>
          </a:prstGeom>
          <a:noFill/>
        </p:spPr>
        <p:txBody>
          <a:bodyPr wrap="square" rtlCol="0">
            <a:spAutoFit/>
          </a:bodyPr>
          <a:lstStyle/>
          <a:p>
            <a:pPr algn="just" rtl="1"/>
            <a:r>
              <a:rPr lang="ar-SA" u="sng" dirty="0"/>
              <a:t>يمكن تلخيص عناصر</a:t>
            </a:r>
            <a:r>
              <a:rPr lang="ar-EG" u="sng" dirty="0"/>
              <a:t> المُسودة النهائية للبحث العِلمي </a:t>
            </a:r>
            <a:r>
              <a:rPr lang="ar-SA" u="sng" dirty="0"/>
              <a:t>فيما يلي</a:t>
            </a:r>
            <a:r>
              <a:rPr lang="en-US" u="sng" dirty="0"/>
              <a:t>:</a:t>
            </a:r>
            <a:endParaRPr lang="ar-EG" u="sng" dirty="0"/>
          </a:p>
          <a:p>
            <a:pPr algn="just" rtl="1"/>
            <a:endParaRPr lang="ar-EG" u="sng" dirty="0"/>
          </a:p>
          <a:p>
            <a:pPr algn="just" rtl="1"/>
            <a:r>
              <a:rPr lang="en-US" b="1" dirty="0"/>
              <a:t>)</a:t>
            </a:r>
            <a:r>
              <a:rPr lang="ar-EG" b="1" dirty="0"/>
              <a:t>16</a:t>
            </a:r>
            <a:r>
              <a:rPr lang="en-US" b="1" dirty="0"/>
              <a:t>(</a:t>
            </a:r>
            <a:r>
              <a:rPr lang="ar-EG" b="1" dirty="0"/>
              <a:t> الملاحق (</a:t>
            </a:r>
            <a:r>
              <a:rPr lang="en-US" b="1" dirty="0"/>
              <a:t>:(Appendices </a:t>
            </a:r>
          </a:p>
          <a:p>
            <a:pPr marL="285750" indent="-285750" algn="just" rtl="1">
              <a:buFont typeface="Arial" panose="020B0604020202020204" pitchFamily="34" charset="0"/>
              <a:buChar char="•"/>
            </a:pPr>
            <a:r>
              <a:rPr lang="ar-EG" dirty="0"/>
              <a:t>ت</a:t>
            </a:r>
            <a:r>
              <a:rPr lang="ar-SA" dirty="0"/>
              <a:t>ضم الأدوات البحثية مثل</a:t>
            </a:r>
            <a:r>
              <a:rPr lang="ar-EG" dirty="0"/>
              <a:t>:</a:t>
            </a:r>
            <a:r>
              <a:rPr lang="ar-SA" dirty="0"/>
              <a:t> </a:t>
            </a:r>
            <a:r>
              <a:rPr lang="ar-EG" dirty="0"/>
              <a:t>استمارة </a:t>
            </a:r>
            <a:r>
              <a:rPr lang="ar-SA" dirty="0"/>
              <a:t>الاستبيان، </a:t>
            </a:r>
            <a:r>
              <a:rPr lang="ar-EG" dirty="0"/>
              <a:t>أو استمارة تحليل المُحتوى، أو بطاقة المُلاحظة الميدانية أو دليل </a:t>
            </a:r>
            <a:r>
              <a:rPr lang="ar-SA" dirty="0"/>
              <a:t>الم</a:t>
            </a:r>
            <a:r>
              <a:rPr lang="ar-EG" dirty="0"/>
              <a:t>ُ</a:t>
            </a:r>
            <a:r>
              <a:rPr lang="ar-SA" dirty="0"/>
              <a:t>قابل</a:t>
            </a:r>
            <a:r>
              <a:rPr lang="ar-EG" dirty="0"/>
              <a:t>ة</a:t>
            </a:r>
            <a:r>
              <a:rPr lang="en-US" dirty="0"/>
              <a:t>.</a:t>
            </a:r>
            <a:endParaRPr lang="ar-EG" dirty="0"/>
          </a:p>
          <a:p>
            <a:pPr marL="285750" indent="-285750" algn="just" rtl="1">
              <a:buFont typeface="Arial" panose="020B0604020202020204" pitchFamily="34" charset="0"/>
              <a:buChar char="•"/>
            </a:pPr>
            <a:r>
              <a:rPr lang="ar-SA" dirty="0"/>
              <a:t>يمكن أن تشمل أيضًا أي مواد داعمة أو إضافية يراها الباحث مهمة لتوضيح الدراسة وتعزيز مصداقيتها</a:t>
            </a:r>
            <a:r>
              <a:rPr lang="ar-EG" dirty="0"/>
              <a:t> مثل: </a:t>
            </a:r>
            <a:r>
              <a:rPr lang="ar-SA" dirty="0"/>
              <a:t>جداول البيانات الكاملة</a:t>
            </a:r>
            <a:r>
              <a:rPr lang="ar-EG" dirty="0"/>
              <a:t>، </a:t>
            </a:r>
            <a:r>
              <a:rPr lang="ar-SA" dirty="0"/>
              <a:t>أو عينات من الحملات الرقمية التي تم تحليلها</a:t>
            </a:r>
            <a:r>
              <a:rPr lang="ar-EG" dirty="0"/>
              <a:t>، أو صور من تصاريح الجهات الرسمية للباحث بجمع بيانات دراسته</a:t>
            </a:r>
            <a:r>
              <a:rPr lang="en-US" dirty="0"/>
              <a:t>.</a:t>
            </a:r>
          </a:p>
          <a:p>
            <a:pPr algn="just" rtl="1"/>
            <a:r>
              <a:rPr lang="en-US" dirty="0"/>
              <a:t> </a:t>
            </a:r>
            <a:endParaRPr lang="ar-EG" sz="1200" dirty="0"/>
          </a:p>
          <a:p>
            <a:pPr marL="285750" indent="-285750" algn="just" rtl="1">
              <a:buFont typeface="Wingdings" panose="05000000000000000000" pitchFamily="2" charset="2"/>
              <a:buChar char="ü"/>
            </a:pPr>
            <a:r>
              <a:rPr lang="ar-EG" u="sng" dirty="0">
                <a:solidFill>
                  <a:srgbClr val="006C92"/>
                </a:solidFill>
              </a:rPr>
              <a:t>مثال:</a:t>
            </a:r>
            <a:r>
              <a:rPr lang="ar-EG" dirty="0">
                <a:solidFill>
                  <a:srgbClr val="006C92"/>
                </a:solidFill>
              </a:rPr>
              <a:t> </a:t>
            </a:r>
            <a:r>
              <a:rPr lang="ar-EG" dirty="0"/>
              <a:t>نسخة من استمارة الاستبيان المُرسل للمَبحوثين في دراسة سلوك المستهلك على وسائل التواصل الاجتماعي.</a:t>
            </a:r>
            <a:endParaRPr lang="en-US"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5360" y="2319528"/>
            <a:ext cx="3212592" cy="321259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22095425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662576-8955-4B05-AD6F-83DF349B8E14}"/>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546FADC8-6491-734A-69FC-03973B5A54F3}"/>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F28DE30C-2E1C-C38C-4C26-B8579D91F140}"/>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2E7FC3C6-696E-9BC8-8BD8-49720CF6B7F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2C5ED7B-DB4E-39E9-3722-986A3AF095A6}"/>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99E7DDC-626C-5B56-33D1-B2779BFC279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1F3B140D-3538-99BA-9A25-5F703D985629}"/>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79A4CD0B-43A5-FC6A-1E9A-E2FA9085FA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84B157A-03DD-592E-21DD-AE61413AEA4A}"/>
              </a:ext>
            </a:extLst>
          </p:cNvPr>
          <p:cNvSpPr txBox="1"/>
          <p:nvPr/>
        </p:nvSpPr>
        <p:spPr>
          <a:xfrm>
            <a:off x="1854620" y="4973582"/>
            <a:ext cx="3086101" cy="954107"/>
          </a:xfrm>
          <a:prstGeom prst="rect">
            <a:avLst/>
          </a:prstGeom>
          <a:noFill/>
        </p:spPr>
        <p:txBody>
          <a:bodyPr wrap="none" rtlCol="0">
            <a:spAutoFit/>
          </a:bodyPr>
          <a:lstStyle/>
          <a:p>
            <a:pPr algn="ctr" rtl="1"/>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أخلاقيات البحث العِلمي</a:t>
            </a:r>
          </a:p>
          <a:p>
            <a:pPr algn="ctr" rtl="1"/>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a:t>
            </a:r>
            <a:r>
              <a:rPr lang="en-US"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Research Ethics</a:t>
            </a: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a:t>
            </a:r>
          </a:p>
        </p:txBody>
      </p:sp>
    </p:spTree>
    <p:extLst>
      <p:ext uri="{BB962C8B-B14F-4D97-AF65-F5344CB8AC3E}">
        <p14:creationId xmlns:p14="http://schemas.microsoft.com/office/powerpoint/2010/main" val="263197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par>
                                <p:cTn id="15" presetID="42" presetClass="entr" presetSubtype="0" fill="hold" grpId="0" nodeType="withEffect">
                                  <p:stCondLst>
                                    <p:cond delay="25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F85698-F0D0-D335-9B69-34AED4F4C30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D4EC5A5-E64D-C716-8758-738286C0BBB0}"/>
              </a:ext>
            </a:extLst>
          </p:cNvPr>
          <p:cNvSpPr txBox="1"/>
          <p:nvPr/>
        </p:nvSpPr>
        <p:spPr>
          <a:xfrm>
            <a:off x="4892634" y="2397033"/>
            <a:ext cx="6377140" cy="3416320"/>
          </a:xfrm>
          <a:prstGeom prst="rect">
            <a:avLst/>
          </a:prstGeom>
          <a:noFill/>
        </p:spPr>
        <p:txBody>
          <a:bodyPr wrap="square" rtlCol="0">
            <a:spAutoFit/>
          </a:bodyPr>
          <a:lstStyle/>
          <a:p>
            <a:pPr marL="285750" indent="-285750" algn="just" rtl="1">
              <a:buFont typeface="Arial" panose="020B0604020202020204" pitchFamily="34" charset="0"/>
              <a:buChar char="•"/>
            </a:pPr>
            <a:r>
              <a:rPr lang="ar-EG" b="1" dirty="0"/>
              <a:t>أخلاقيات البحث العِلمي </a:t>
            </a:r>
            <a:r>
              <a:rPr lang="ar-EG" dirty="0"/>
              <a:t>هي مجموعة من المبادئ والمعايير التي تنظّم سلوك الباحث أثناء القيام ببحثه، وتضمن أن يتم العمل البحثي بطريقة نزيهة، وموضوعية، تحترم حقوق المبحوثين، وتلتزم بالصدق والأمانة العِلمية.</a:t>
            </a:r>
          </a:p>
          <a:p>
            <a:pPr marL="285750" indent="-285750" algn="just" rtl="1">
              <a:buFont typeface="Arial" panose="020B0604020202020204" pitchFamily="34" charset="0"/>
              <a:buChar char="•"/>
            </a:pPr>
            <a:r>
              <a:rPr lang="ar-EG" dirty="0"/>
              <a:t>وتشكل هذه الأخلاقيات أساسًا جوهريًا لأي عمل عِلمي رصين، إذ تُعزز الثقة في المعرفة المنتجة وتحافظ على سمعة الباحث والمؤسسة الأكاديمية.</a:t>
            </a:r>
          </a:p>
          <a:p>
            <a:pPr marL="285750" indent="-285750" algn="just" rtl="1">
              <a:buFont typeface="Arial" panose="020B0604020202020204" pitchFamily="34" charset="0"/>
              <a:buChar char="•"/>
            </a:pPr>
            <a:endParaRPr lang="ar-EG" dirty="0"/>
          </a:p>
          <a:p>
            <a:pPr algn="just" rtl="1"/>
            <a:r>
              <a:rPr lang="ar-EG" u="sng" dirty="0"/>
              <a:t>ومن أبرز هذه الأخلاقيات:</a:t>
            </a:r>
          </a:p>
          <a:p>
            <a:pPr marL="342900" indent="-342900" algn="just" rtl="1">
              <a:buFont typeface="+mj-lt"/>
              <a:buAutoNum type="arabicParenR"/>
            </a:pPr>
            <a:r>
              <a:rPr lang="ar-EG" b="1" dirty="0"/>
              <a:t>الأمانة العِلمية </a:t>
            </a:r>
            <a:r>
              <a:rPr lang="en-US" b="1" dirty="0"/>
              <a:t>(Honesty)</a:t>
            </a:r>
            <a:r>
              <a:rPr lang="ar-EG" b="1" dirty="0"/>
              <a:t>:</a:t>
            </a:r>
            <a:endParaRPr lang="ar-EG" dirty="0"/>
          </a:p>
          <a:p>
            <a:pPr marL="285750" indent="-285750" algn="just" rtl="1">
              <a:buFont typeface="Arial" panose="020B0604020202020204" pitchFamily="34" charset="0"/>
              <a:buChar char="•"/>
            </a:pPr>
            <a:r>
              <a:rPr lang="ar-EG" dirty="0">
                <a:effectLst>
                  <a:outerShdw blurRad="38100" dist="38100" dir="2700000" algn="tl">
                    <a:srgbClr val="000000">
                      <a:alpha val="43137"/>
                    </a:srgbClr>
                  </a:outerShdw>
                </a:effectLst>
              </a:rPr>
              <a:t>وتعني أن يلتزم الباحث بالصدق في عرض البيانات والنتائج والمصادر، دون تحريف أو تزوير</a:t>
            </a:r>
            <a:r>
              <a:rPr lang="ar-EG" dirty="0"/>
              <a:t>.</a:t>
            </a:r>
          </a:p>
          <a:p>
            <a:pPr marL="285750" indent="-285750" algn="just" rtl="1">
              <a:buFont typeface="Wingdings" panose="05000000000000000000" pitchFamily="2" charset="2"/>
              <a:buChar char="ü"/>
            </a:pPr>
            <a:r>
              <a:rPr lang="ar-EG" u="sng" dirty="0">
                <a:solidFill>
                  <a:srgbClr val="006C92"/>
                </a:solidFill>
              </a:rPr>
              <a:t>مثال:</a:t>
            </a:r>
            <a:r>
              <a:rPr lang="ar-EG" dirty="0">
                <a:solidFill>
                  <a:srgbClr val="006C92"/>
                </a:solidFill>
              </a:rPr>
              <a:t> </a:t>
            </a:r>
            <a:r>
              <a:rPr lang="ar-EG" dirty="0"/>
              <a:t>عدم قيام الباحث بإضافة نتائج لم يتوصل إليها فعليًا، أو بالتلاعب في البيانات والجداول بغرض إثبات فرضية أو دعم استنتاج غير صحيح.</a:t>
            </a:r>
            <a:endParaRPr lang="en-US" dirty="0"/>
          </a:p>
        </p:txBody>
      </p:sp>
      <p:sp>
        <p:nvSpPr>
          <p:cNvPr id="2" name="TextBox 1">
            <a:extLst>
              <a:ext uri="{FF2B5EF4-FFF2-40B4-BE49-F238E27FC236}">
                <a16:creationId xmlns:a16="http://schemas.microsoft.com/office/drawing/2014/main" id="{91F6389F-2554-1A50-EF71-D6632FF07133}"/>
              </a:ext>
            </a:extLst>
          </p:cNvPr>
          <p:cNvSpPr txBox="1"/>
          <p:nvPr/>
        </p:nvSpPr>
        <p:spPr>
          <a:xfrm>
            <a:off x="3025036" y="1128103"/>
            <a:ext cx="8244737" cy="523220"/>
          </a:xfrm>
          <a:prstGeom prst="rect">
            <a:avLst/>
          </a:prstGeom>
          <a:noFill/>
        </p:spPr>
        <p:txBody>
          <a:bodyPr wrap="square" rtlCol="0">
            <a:spAutoFit/>
          </a:bodyPr>
          <a:lstStyle/>
          <a:p>
            <a:pPr algn="ctr" rtl="1"/>
            <a:r>
              <a:rPr lang="en-US" sz="2800" b="1" dirty="0">
                <a:effectLst>
                  <a:outerShdw blurRad="38100" dist="38100" dir="2700000" algn="tl">
                    <a:srgbClr val="000000">
                      <a:alpha val="43137"/>
                    </a:srgbClr>
                  </a:outerShdw>
                </a:effectLst>
                <a:latin typeface="Alexandria" charset="0"/>
                <a:cs typeface="Alexandria" charset="0"/>
              </a:rPr>
              <a:t>2</a:t>
            </a:r>
            <a:r>
              <a:rPr lang="ar-EG" sz="2800" b="1" dirty="0">
                <a:solidFill>
                  <a:srgbClr val="2E3957"/>
                </a:solidFill>
                <a:effectLst>
                  <a:outerShdw blurRad="38100" dist="38100" dir="2700000" algn="tl">
                    <a:srgbClr val="000000">
                      <a:alpha val="43137"/>
                    </a:srgbClr>
                  </a:outerShdw>
                </a:effectLst>
                <a:latin typeface="Alexandria"/>
              </a:rPr>
              <a:t>. أخلاقيات البحث العِلمي: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9221797E-A262-0F13-9D27-026411E8BBF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CDF576D3-A605-496F-47C4-A52238D50E4B}"/>
              </a:ext>
            </a:extLst>
          </p:cNvPr>
          <p:cNvSpPr txBox="1"/>
          <p:nvPr/>
        </p:nvSpPr>
        <p:spPr>
          <a:xfrm>
            <a:off x="1943690" y="1863889"/>
            <a:ext cx="9307033" cy="523220"/>
          </a:xfrm>
          <a:prstGeom prst="rect">
            <a:avLst/>
          </a:prstGeom>
          <a:noFill/>
        </p:spPr>
        <p:txBody>
          <a:bodyPr wrap="square" rtlCol="0">
            <a:spAutoFit/>
          </a:bodyPr>
          <a:lstStyle/>
          <a:p>
            <a:pPr algn="just" rtl="1">
              <a:defRPr/>
            </a:pPr>
            <a:r>
              <a:rPr lang="ar-EG" sz="2800" b="1" dirty="0">
                <a:solidFill>
                  <a:srgbClr val="0070C0"/>
                </a:solidFill>
                <a:effectLst>
                  <a:outerShdw blurRad="38100" dist="38100" dir="2700000" algn="tl">
                    <a:srgbClr val="000000">
                      <a:alpha val="43137"/>
                    </a:srgbClr>
                  </a:outerShdw>
                </a:effectLst>
                <a:latin typeface="Calibri" panose="020F0502020204030204"/>
                <a:cs typeface="Arial" panose="020B0604020202020204" pitchFamily="34" charset="0"/>
              </a:rPr>
              <a:t>أخلاقيات البحث العِلمي:</a:t>
            </a:r>
            <a:endParaRPr lang="en-US" sz="2800" b="1" dirty="0">
              <a:solidFill>
                <a:srgbClr val="0070C0"/>
              </a:solidFill>
              <a:effectLst>
                <a:outerShdw blurRad="38100" dist="38100" dir="2700000" algn="tl">
                  <a:srgbClr val="000000">
                    <a:alpha val="43137"/>
                  </a:srgbClr>
                </a:outerShdw>
              </a:effectLst>
              <a:latin typeface="Calibri" panose="020F0502020204030204"/>
              <a:cs typeface="Arial" panose="020B060402020202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1733" y="2325554"/>
            <a:ext cx="3410712" cy="341071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82115440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6FB400-847B-9638-638A-092245EE2984}"/>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AD40E983-5D48-6FED-B444-3A103F6C29F0}"/>
              </a:ext>
            </a:extLst>
          </p:cNvPr>
          <p:cNvSpPr txBox="1"/>
          <p:nvPr/>
        </p:nvSpPr>
        <p:spPr>
          <a:xfrm>
            <a:off x="3025036" y="1128103"/>
            <a:ext cx="8244737" cy="523220"/>
          </a:xfrm>
          <a:prstGeom prst="rect">
            <a:avLst/>
          </a:prstGeom>
          <a:noFill/>
        </p:spPr>
        <p:txBody>
          <a:bodyPr wrap="square" rtlCol="0">
            <a:spAutoFit/>
          </a:bodyPr>
          <a:lstStyle/>
          <a:p>
            <a:pPr algn="ctr" rtl="1"/>
            <a:r>
              <a:rPr lang="en-US" sz="2800" b="1" dirty="0">
                <a:effectLst>
                  <a:outerShdw blurRad="38100" dist="38100" dir="2700000" algn="tl">
                    <a:srgbClr val="000000">
                      <a:alpha val="43137"/>
                    </a:srgbClr>
                  </a:outerShdw>
                </a:effectLst>
                <a:latin typeface="Alexandria" charset="0"/>
                <a:cs typeface="Alexandria" charset="0"/>
              </a:rPr>
              <a:t>2</a:t>
            </a:r>
            <a:r>
              <a:rPr lang="ar-EG" sz="2800" b="1" dirty="0">
                <a:solidFill>
                  <a:srgbClr val="2E3957"/>
                </a:solidFill>
                <a:effectLst>
                  <a:outerShdw blurRad="38100" dist="38100" dir="2700000" algn="tl">
                    <a:srgbClr val="000000">
                      <a:alpha val="43137"/>
                    </a:srgbClr>
                  </a:outerShdw>
                </a:effectLst>
                <a:latin typeface="Alexandria"/>
              </a:rPr>
              <a:t>. أخلاقيات البحث العِلمي: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5DEBAF72-EBC2-2743-C5B6-EB0EB21F9BA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pic>
        <p:nvPicPr>
          <p:cNvPr id="4" name="Picture 3"/>
          <p:cNvPicPr>
            <a:picLocks noChangeAspect="1"/>
          </p:cNvPicPr>
          <p:nvPr/>
        </p:nvPicPr>
        <p:blipFill>
          <a:blip r:embed="rId2" cstate="print">
            <a:extLst>
              <a:ext uri="{BEBA8EAE-BF5A-486C-A8C5-ECC9F3942E4B}">
                <a14:imgProps xmlns:a14="http://schemas.microsoft.com/office/drawing/2010/main">
                  <a14:imgLayer r:embed="rId3">
                    <a14:imgEffect>
                      <a14:artisticTexturizer/>
                    </a14:imgEffect>
                  </a14:imgLayer>
                </a14:imgProps>
              </a:ext>
              <a:ext uri="{28A0092B-C50C-407E-A947-70E740481C1C}">
                <a14:useLocalDpi xmlns:a14="http://schemas.microsoft.com/office/drawing/2010/main" val="0"/>
              </a:ext>
            </a:extLst>
          </a:blip>
          <a:stretch>
            <a:fillRect/>
          </a:stretch>
        </p:blipFill>
        <p:spPr>
          <a:xfrm>
            <a:off x="779975" y="2709806"/>
            <a:ext cx="2822761" cy="2822761"/>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5" name="TextBox 4">
            <a:extLst>
              <a:ext uri="{FF2B5EF4-FFF2-40B4-BE49-F238E27FC236}">
                <a16:creationId xmlns:a16="http://schemas.microsoft.com/office/drawing/2014/main" id="{E09BD7FA-48D8-DEF7-24E5-45E5DCA52CD8}"/>
              </a:ext>
            </a:extLst>
          </p:cNvPr>
          <p:cNvSpPr txBox="1"/>
          <p:nvPr/>
        </p:nvSpPr>
        <p:spPr>
          <a:xfrm>
            <a:off x="3770512" y="1738665"/>
            <a:ext cx="7595480" cy="4247317"/>
          </a:xfrm>
          <a:prstGeom prst="rect">
            <a:avLst/>
          </a:prstGeom>
          <a:noFill/>
        </p:spPr>
        <p:txBody>
          <a:bodyPr wrap="square" rtlCol="0">
            <a:spAutoFit/>
          </a:bodyPr>
          <a:lstStyle/>
          <a:p>
            <a:pPr algn="just" rtl="1"/>
            <a:r>
              <a:rPr lang="ar-EG" u="sng" dirty="0"/>
              <a:t>ومن أبرز هذه الأخلاقيات:</a:t>
            </a:r>
          </a:p>
          <a:p>
            <a:pPr lvl="1" algn="just" rtl="1"/>
            <a:endParaRPr lang="ar-EG" dirty="0"/>
          </a:p>
          <a:p>
            <a:pPr marL="342900" indent="-342900" algn="just" rtl="1">
              <a:buFont typeface="+mj-lt"/>
              <a:buAutoNum type="arabicParenR" startAt="2"/>
            </a:pPr>
            <a:r>
              <a:rPr lang="ar-EG" b="1" dirty="0"/>
              <a:t>الموضوعية (</a:t>
            </a:r>
            <a:r>
              <a:rPr lang="en-GB" b="1" dirty="0"/>
              <a:t>(</a:t>
            </a:r>
            <a:r>
              <a:rPr lang="en-US" b="1" dirty="0"/>
              <a:t>Objectivity</a:t>
            </a:r>
            <a:r>
              <a:rPr lang="ar-EG" b="1" dirty="0"/>
              <a:t>:</a:t>
            </a:r>
          </a:p>
          <a:p>
            <a:pPr marL="285750" indent="-285750" algn="just" rtl="1">
              <a:buFont typeface="Arial" panose="020B0604020202020204" pitchFamily="34" charset="0"/>
              <a:buChar char="•"/>
            </a:pPr>
            <a:r>
              <a:rPr lang="ar-EG" dirty="0">
                <a:effectLst>
                  <a:outerShdw blurRad="38100" dist="38100" dir="2700000" algn="tl">
                    <a:srgbClr val="000000">
                      <a:alpha val="43137"/>
                    </a:srgbClr>
                  </a:outerShdw>
                </a:effectLst>
              </a:rPr>
              <a:t>وتعني التزام الباحث بالحياد وعرض النتائج كما هي دون تحريف، مع الابتعاد عن التحيّز الشخصي أو الأيديولوجي في تفسير النتائج</a:t>
            </a:r>
            <a:r>
              <a:rPr lang="ar-EG" dirty="0"/>
              <a:t>.</a:t>
            </a:r>
          </a:p>
          <a:p>
            <a:pPr marL="285750" indent="-285750" algn="just" rtl="1">
              <a:buFont typeface="Wingdings" panose="05000000000000000000" pitchFamily="2" charset="2"/>
              <a:buChar char="ü"/>
            </a:pPr>
            <a:r>
              <a:rPr lang="ar-EG" u="sng" dirty="0">
                <a:solidFill>
                  <a:srgbClr val="006C92"/>
                </a:solidFill>
              </a:rPr>
              <a:t>مثال:</a:t>
            </a:r>
            <a:r>
              <a:rPr lang="ar-EG" dirty="0">
                <a:solidFill>
                  <a:srgbClr val="006C92"/>
                </a:solidFill>
              </a:rPr>
              <a:t> </a:t>
            </a:r>
            <a:r>
              <a:rPr lang="ar-EG" dirty="0"/>
              <a:t>إذا كانت النتائج لا تدعم فرضيات الباحث، يجب عرضها كما هي دون تحيز لإثبات فرضيته.</a:t>
            </a:r>
          </a:p>
          <a:p>
            <a:pPr marL="285750" indent="-285750" algn="just" rtl="1">
              <a:buFont typeface="Wingdings" panose="05000000000000000000" pitchFamily="2" charset="2"/>
              <a:buChar char="ü"/>
            </a:pPr>
            <a:endParaRPr lang="ar-EG" dirty="0"/>
          </a:p>
          <a:p>
            <a:pPr marL="342900" indent="-342900" algn="just" rtl="1">
              <a:buFont typeface="+mj-lt"/>
              <a:buAutoNum type="arabicParenR" startAt="3"/>
            </a:pPr>
            <a:r>
              <a:rPr lang="ar-EG" b="1" dirty="0"/>
              <a:t>الشفافية (</a:t>
            </a:r>
            <a:r>
              <a:rPr lang="en-GB" b="1" dirty="0"/>
              <a:t>:(</a:t>
            </a:r>
            <a:r>
              <a:rPr lang="en-US" b="1" dirty="0"/>
              <a:t>Transparency</a:t>
            </a:r>
            <a:endParaRPr lang="ar-EG" b="1" dirty="0"/>
          </a:p>
          <a:p>
            <a:pPr marL="285750" indent="-285750" algn="just" rtl="1">
              <a:buFont typeface="Arial" panose="020B0604020202020204" pitchFamily="34" charset="0"/>
              <a:buChar char="•"/>
            </a:pPr>
            <a:r>
              <a:rPr lang="ar-EG" dirty="0">
                <a:effectLst>
                  <a:outerShdw blurRad="38100" dist="38100" dir="2700000" algn="tl">
                    <a:srgbClr val="000000">
                      <a:alpha val="43137"/>
                    </a:srgbClr>
                  </a:outerShdw>
                </a:effectLst>
              </a:rPr>
              <a:t>وتعني توضيح خطوات البحث ومنهجيته بشكل يسمح للآخرين بفهمها وربما تكرارها أو مراجعتها</a:t>
            </a:r>
            <a:r>
              <a:rPr lang="ar-EG" dirty="0"/>
              <a:t>.</a:t>
            </a:r>
          </a:p>
          <a:p>
            <a:pPr marL="285750" indent="-285750" algn="just" rtl="1">
              <a:buFont typeface="Wingdings" panose="05000000000000000000" pitchFamily="2" charset="2"/>
              <a:buChar char="ü"/>
            </a:pPr>
            <a:r>
              <a:rPr lang="ar-EG" u="sng" dirty="0">
                <a:solidFill>
                  <a:srgbClr val="006C92"/>
                </a:solidFill>
              </a:rPr>
              <a:t>مثال:</a:t>
            </a:r>
            <a:r>
              <a:rPr lang="ar-EG" dirty="0">
                <a:solidFill>
                  <a:srgbClr val="006C92"/>
                </a:solidFill>
              </a:rPr>
              <a:t> </a:t>
            </a:r>
            <a:r>
              <a:rPr lang="ar-EG" dirty="0"/>
              <a:t>ذكر طريقة اختيار العينة وأداة جمع البيانات بالتفصيل في منهج الدراسة.</a:t>
            </a:r>
            <a:endParaRPr lang="en-GB" dirty="0"/>
          </a:p>
          <a:p>
            <a:pPr lvl="1" algn="just" rtl="1"/>
            <a:endParaRPr lang="ar-EG" dirty="0"/>
          </a:p>
          <a:p>
            <a:pPr marL="342900" indent="-342900" algn="just" rtl="1">
              <a:buFont typeface="+mj-lt"/>
              <a:buAutoNum type="arabicParenR" startAt="4"/>
            </a:pPr>
            <a:r>
              <a:rPr lang="ar-SA" b="1" dirty="0"/>
              <a:t>الاحترام</a:t>
            </a:r>
            <a:r>
              <a:rPr lang="en-US" b="1" dirty="0"/>
              <a:t>(Respect) </a:t>
            </a:r>
            <a:r>
              <a:rPr lang="ar-EG" b="1" dirty="0"/>
              <a:t>:</a:t>
            </a:r>
            <a:endParaRPr lang="en-US" dirty="0"/>
          </a:p>
          <a:p>
            <a:pPr marL="285750" indent="-285750" algn="just" rtl="1">
              <a:buFont typeface="Arial" panose="020B0604020202020204" pitchFamily="34" charset="0"/>
              <a:buChar char="•"/>
            </a:pPr>
            <a:r>
              <a:rPr lang="ar-EG" dirty="0">
                <a:effectLst>
                  <a:outerShdw blurRad="38100" dist="38100" dir="2700000" algn="tl">
                    <a:srgbClr val="000000">
                      <a:alpha val="43137"/>
                    </a:srgbClr>
                  </a:outerShdw>
                </a:effectLst>
              </a:rPr>
              <a:t>وتعني </a:t>
            </a:r>
            <a:r>
              <a:rPr lang="ar-SA" dirty="0">
                <a:effectLst>
                  <a:outerShdw blurRad="38100" dist="38100" dir="2700000" algn="tl">
                    <a:srgbClr val="000000">
                      <a:alpha val="43137"/>
                    </a:srgbClr>
                  </a:outerShdw>
                </a:effectLst>
              </a:rPr>
              <a:t>احترام حقوق </a:t>
            </a:r>
            <a:r>
              <a:rPr lang="ar-EG" dirty="0">
                <a:effectLst>
                  <a:outerShdw blurRad="38100" dist="38100" dir="2700000" algn="tl">
                    <a:srgbClr val="000000">
                      <a:alpha val="43137"/>
                    </a:srgbClr>
                  </a:outerShdw>
                </a:effectLst>
              </a:rPr>
              <a:t>المًبحوثين </a:t>
            </a:r>
            <a:r>
              <a:rPr lang="ar-SA" dirty="0">
                <a:effectLst>
                  <a:outerShdw blurRad="38100" dist="38100" dir="2700000" algn="tl">
                    <a:srgbClr val="000000">
                      <a:alpha val="43137"/>
                    </a:srgbClr>
                  </a:outerShdw>
                </a:effectLst>
              </a:rPr>
              <a:t>(خصوصًا في الاستبيانات أو المقابلات)</a:t>
            </a:r>
            <a:r>
              <a:rPr lang="ar-EG" dirty="0">
                <a:effectLst>
                  <a:outerShdw blurRad="38100" dist="38100" dir="2700000" algn="tl">
                    <a:srgbClr val="000000">
                      <a:alpha val="43137"/>
                    </a:srgbClr>
                  </a:outerShdw>
                </a:effectLst>
              </a:rPr>
              <a:t>، أي التعامل الإنساني والأخلاقي معهم، و</a:t>
            </a:r>
            <a:r>
              <a:rPr lang="ar-SA" dirty="0">
                <a:effectLst>
                  <a:outerShdw blurRad="38100" dist="38100" dir="2700000" algn="tl">
                    <a:srgbClr val="000000">
                      <a:alpha val="43137"/>
                    </a:srgbClr>
                  </a:outerShdw>
                </a:effectLst>
              </a:rPr>
              <a:t>ضمان سرية </a:t>
            </a:r>
            <a:r>
              <a:rPr lang="ar-EG" dirty="0">
                <a:effectLst>
                  <a:outerShdw blurRad="38100" dist="38100" dir="2700000" algn="tl">
                    <a:srgbClr val="000000">
                      <a:alpha val="43137"/>
                    </a:srgbClr>
                  </a:outerShdw>
                </a:effectLst>
              </a:rPr>
              <a:t>بيان</a:t>
            </a:r>
            <a:r>
              <a:rPr lang="ar-SA" dirty="0">
                <a:effectLst>
                  <a:outerShdw blurRad="38100" dist="38100" dir="2700000" algn="tl">
                    <a:srgbClr val="000000">
                      <a:alpha val="43137"/>
                    </a:srgbClr>
                  </a:outerShdw>
                </a:effectLst>
              </a:rPr>
              <a:t>اتهم</a:t>
            </a:r>
            <a:r>
              <a:rPr lang="en-US" dirty="0"/>
              <a:t>.</a:t>
            </a:r>
            <a:endParaRPr lang="ar-EG" dirty="0"/>
          </a:p>
          <a:p>
            <a:pPr marL="285750" lvl="0" indent="-285750" algn="just" rtl="1">
              <a:buFont typeface="Wingdings" panose="05000000000000000000" pitchFamily="2" charset="2"/>
              <a:buChar char="ü"/>
            </a:pPr>
            <a:r>
              <a:rPr lang="ar-EG" u="sng" dirty="0">
                <a:solidFill>
                  <a:srgbClr val="006C92"/>
                </a:solidFill>
              </a:rPr>
              <a:t>مثال:</a:t>
            </a:r>
            <a:r>
              <a:rPr lang="ar-EG" dirty="0">
                <a:solidFill>
                  <a:srgbClr val="006C92"/>
                </a:solidFill>
              </a:rPr>
              <a:t> </a:t>
            </a:r>
            <a:r>
              <a:rPr lang="ar-EG" dirty="0"/>
              <a:t>إذا طلب المبحوث الانسحاب من الاستبيان، يجب السماح له فورًا دون أي ضغط.</a:t>
            </a:r>
            <a:endParaRPr lang="en-US" dirty="0"/>
          </a:p>
        </p:txBody>
      </p:sp>
    </p:spTree>
    <p:extLst>
      <p:ext uri="{BB962C8B-B14F-4D97-AF65-F5344CB8AC3E}">
        <p14:creationId xmlns:p14="http://schemas.microsoft.com/office/powerpoint/2010/main" val="77172150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E6665-6755-F741-8C8D-42D4BA97A8D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49D834C-B1F1-0798-EA7F-6B470D79E654}"/>
              </a:ext>
            </a:extLst>
          </p:cNvPr>
          <p:cNvSpPr txBox="1"/>
          <p:nvPr/>
        </p:nvSpPr>
        <p:spPr>
          <a:xfrm>
            <a:off x="4160520" y="1758855"/>
            <a:ext cx="7090203" cy="4185761"/>
          </a:xfrm>
          <a:prstGeom prst="rect">
            <a:avLst/>
          </a:prstGeom>
          <a:noFill/>
        </p:spPr>
        <p:txBody>
          <a:bodyPr wrap="square" rtlCol="0">
            <a:spAutoFit/>
          </a:bodyPr>
          <a:lstStyle/>
          <a:p>
            <a:pPr algn="just" rtl="1"/>
            <a:r>
              <a:rPr lang="ar-EG" u="sng" dirty="0"/>
              <a:t>ومن أبرز هذه الأخلاقيات:</a:t>
            </a:r>
          </a:p>
          <a:p>
            <a:pPr marL="285750" indent="-285750" algn="just" rtl="1">
              <a:buFont typeface="Arial" panose="020B0604020202020204" pitchFamily="34" charset="0"/>
              <a:buChar char="•"/>
            </a:pPr>
            <a:endParaRPr lang="ar-EG" sz="1400" b="1" dirty="0"/>
          </a:p>
          <a:p>
            <a:pPr marL="342900" indent="-342900" algn="just" rtl="1">
              <a:buFont typeface="+mj-lt"/>
              <a:buAutoNum type="arabicParenR" startAt="5"/>
            </a:pPr>
            <a:r>
              <a:rPr lang="ar-SA" b="1" dirty="0"/>
              <a:t>المسؤولي</a:t>
            </a:r>
            <a:r>
              <a:rPr lang="ar-EG" b="1" dirty="0"/>
              <a:t>ة </a:t>
            </a:r>
            <a:r>
              <a:rPr lang="en-US" b="1" dirty="0"/>
              <a:t>(Responsibility)</a:t>
            </a:r>
            <a:r>
              <a:rPr lang="ar-EG" b="1" dirty="0"/>
              <a:t>:</a:t>
            </a:r>
          </a:p>
          <a:p>
            <a:pPr marL="285750" indent="-285750" algn="just" rtl="1">
              <a:buFont typeface="Arial" panose="020B0604020202020204" pitchFamily="34" charset="0"/>
              <a:buChar char="•"/>
            </a:pPr>
            <a:r>
              <a:rPr lang="ar-EG" dirty="0">
                <a:effectLst>
                  <a:outerShdw blurRad="38100" dist="38100" dir="2700000" algn="tl">
                    <a:srgbClr val="000000">
                      <a:alpha val="43137"/>
                    </a:srgbClr>
                  </a:outerShdw>
                </a:effectLst>
              </a:rPr>
              <a:t>وتعني </a:t>
            </a:r>
            <a:r>
              <a:rPr lang="ar-SA" dirty="0">
                <a:effectLst>
                  <a:outerShdw blurRad="38100" dist="38100" dir="2700000" algn="tl">
                    <a:srgbClr val="000000">
                      <a:alpha val="43137"/>
                    </a:srgbClr>
                  </a:outerShdw>
                </a:effectLst>
              </a:rPr>
              <a:t>تحمل المسؤولية الاجتماعية، وضمان أن تعود نتائج البحث بالنفع على المجتمع.</a:t>
            </a:r>
            <a:r>
              <a:rPr lang="ar-EG" dirty="0">
                <a:effectLst>
                  <a:outerShdw blurRad="38100" dist="38100" dir="2700000" algn="tl">
                    <a:srgbClr val="000000">
                      <a:alpha val="43137"/>
                    </a:srgbClr>
                  </a:outerShdw>
                </a:effectLst>
              </a:rPr>
              <a:t> أي </a:t>
            </a:r>
            <a:r>
              <a:rPr lang="ar-SA" dirty="0">
                <a:effectLst>
                  <a:outerShdw blurRad="38100" dist="38100" dir="2700000" algn="tl">
                    <a:srgbClr val="000000">
                      <a:alpha val="43137"/>
                    </a:srgbClr>
                  </a:outerShdw>
                </a:effectLst>
              </a:rPr>
              <a:t>التزام الباحث بتحمّل مسؤولية عمله ونتائجه وآثاره</a:t>
            </a:r>
            <a:r>
              <a:rPr lang="en-US" dirty="0"/>
              <a:t>.</a:t>
            </a:r>
          </a:p>
          <a:p>
            <a:pPr marL="285750" lvl="0" indent="-285750" algn="just" rtl="1">
              <a:buFont typeface="Wingdings" panose="05000000000000000000" pitchFamily="2" charset="2"/>
              <a:buChar char="ü"/>
            </a:pPr>
            <a:r>
              <a:rPr lang="ar-SA" u="sng" dirty="0">
                <a:solidFill>
                  <a:srgbClr val="006C92"/>
                </a:solidFill>
              </a:rPr>
              <a:t>مثال:</a:t>
            </a:r>
            <a:r>
              <a:rPr lang="ar-SA" dirty="0">
                <a:solidFill>
                  <a:srgbClr val="006C92"/>
                </a:solidFill>
              </a:rPr>
              <a:t> </a:t>
            </a:r>
            <a:r>
              <a:rPr lang="ar-EG" dirty="0"/>
              <a:t>إذا كانت النتائج قد تُستخدم في </a:t>
            </a:r>
            <a:r>
              <a:rPr lang="ar-SA" dirty="0"/>
              <a:t>في الإضرار بالمجتمع</a:t>
            </a:r>
            <a:r>
              <a:rPr lang="ar-EG" dirty="0"/>
              <a:t>، قد يمتنع الباحث عن نشرها.</a:t>
            </a:r>
          </a:p>
          <a:p>
            <a:pPr lvl="0" algn="just" rtl="1"/>
            <a:endParaRPr lang="ar-EG" dirty="0"/>
          </a:p>
          <a:p>
            <a:pPr marL="342900" lvl="0" indent="-342900" algn="just" rtl="1">
              <a:buFont typeface="+mj-lt"/>
              <a:buAutoNum type="arabicParenR" startAt="6"/>
            </a:pPr>
            <a:r>
              <a:rPr lang="ar-EG" b="1" dirty="0"/>
              <a:t>تقدير</a:t>
            </a:r>
            <a:r>
              <a:rPr lang="ar-SA" b="1" dirty="0"/>
              <a:t> جهد الآخري</a:t>
            </a:r>
            <a:r>
              <a:rPr lang="LID8192" b="1" dirty="0"/>
              <a:t>ن</a:t>
            </a:r>
            <a:r>
              <a:rPr lang="en-US" b="1" dirty="0"/>
              <a:t> </a:t>
            </a:r>
            <a:r>
              <a:rPr lang="en-GB" b="1" dirty="0"/>
              <a:t>:</a:t>
            </a:r>
            <a:r>
              <a:rPr lang="en-US" b="1" dirty="0"/>
              <a:t>(Acknowledgment)</a:t>
            </a:r>
            <a:endParaRPr lang="ar-EG" sz="800" b="1" dirty="0"/>
          </a:p>
          <a:p>
            <a:pPr marL="285750" lvl="0" indent="-285750" algn="just" rtl="1">
              <a:buFont typeface="Arial" panose="020B0604020202020204" pitchFamily="34" charset="0"/>
              <a:buChar char="•"/>
            </a:pPr>
            <a:r>
              <a:rPr lang="ar-EG" dirty="0">
                <a:effectLst>
                  <a:outerShdw blurRad="38100" dist="38100" dir="2700000" algn="tl">
                    <a:srgbClr val="000000">
                      <a:alpha val="43137"/>
                    </a:srgbClr>
                  </a:outerShdw>
                </a:effectLst>
              </a:rPr>
              <a:t>وتعني </a:t>
            </a:r>
            <a:r>
              <a:rPr lang="ar-SA" dirty="0">
                <a:effectLst>
                  <a:outerShdw blurRad="38100" dist="38100" dir="2700000" algn="tl">
                    <a:srgbClr val="000000">
                      <a:alpha val="43137"/>
                    </a:srgbClr>
                  </a:outerShdw>
                </a:effectLst>
              </a:rPr>
              <a:t>توثيق كل مصدر أُخذت منه فكرة أو معلومة، والاعتراف </a:t>
            </a:r>
            <a:r>
              <a:rPr lang="ar-EG" dirty="0">
                <a:effectLst>
                  <a:outerShdw blurRad="38100" dist="38100" dir="2700000" algn="tl">
                    <a:srgbClr val="000000">
                      <a:alpha val="43137"/>
                    </a:srgbClr>
                  </a:outerShdw>
                </a:effectLst>
              </a:rPr>
              <a:t>بمُساهمات الزملاء أو المُشرفين</a:t>
            </a:r>
            <a:r>
              <a:rPr lang="ar-EG" dirty="0"/>
              <a:t>.</a:t>
            </a:r>
          </a:p>
          <a:p>
            <a:pPr marL="285750" lvl="0" indent="-285750" algn="just" rtl="1">
              <a:buFont typeface="Wingdings" panose="05000000000000000000" pitchFamily="2" charset="2"/>
              <a:buChar char="ü"/>
            </a:pPr>
            <a:r>
              <a:rPr lang="ar-SA" u="sng" dirty="0">
                <a:solidFill>
                  <a:srgbClr val="006C92"/>
                </a:solidFill>
              </a:rPr>
              <a:t>مثال:</a:t>
            </a:r>
            <a:r>
              <a:rPr lang="ar-SA" dirty="0">
                <a:solidFill>
                  <a:srgbClr val="006C92"/>
                </a:solidFill>
              </a:rPr>
              <a:t> </a:t>
            </a:r>
            <a:r>
              <a:rPr lang="ar-EG" dirty="0"/>
              <a:t>توثيق مصدر الفكرة أو الاقتباس بدلًا من تقديمه وكأنه جهد الباحث.</a:t>
            </a:r>
          </a:p>
          <a:p>
            <a:pPr marL="285750" lvl="0" indent="-285750" algn="just" rtl="1">
              <a:buFont typeface="Arial" panose="020B0604020202020204" pitchFamily="34" charset="0"/>
              <a:buChar char="•"/>
            </a:pPr>
            <a:endParaRPr lang="ar-EG" b="1" dirty="0"/>
          </a:p>
          <a:p>
            <a:pPr marL="342900" lvl="0" indent="-342900" algn="just" rtl="1">
              <a:buFont typeface="+mj-lt"/>
              <a:buAutoNum type="arabicParenR" startAt="7"/>
            </a:pPr>
            <a:r>
              <a:rPr lang="ar-SA" b="1" dirty="0"/>
              <a:t>تجنّب السرقة الع</a:t>
            </a:r>
            <a:r>
              <a:rPr lang="ar-EG" b="1" dirty="0"/>
              <a:t>ِ</a:t>
            </a:r>
            <a:r>
              <a:rPr lang="ar-SA" b="1" dirty="0"/>
              <a:t>لمية</a:t>
            </a:r>
            <a:r>
              <a:rPr lang="ar-EG" b="1" dirty="0"/>
              <a:t> </a:t>
            </a:r>
            <a:r>
              <a:rPr lang="en-US" b="1" dirty="0"/>
              <a:t>(Plagiarism)</a:t>
            </a:r>
            <a:r>
              <a:rPr lang="ar-EG" b="1" dirty="0"/>
              <a:t>:</a:t>
            </a:r>
          </a:p>
          <a:p>
            <a:pPr marL="285750" lvl="0" indent="-285750" algn="just" rtl="1">
              <a:buFont typeface="Arial" panose="020B0604020202020204" pitchFamily="34" charset="0"/>
              <a:buChar char="•"/>
            </a:pPr>
            <a:r>
              <a:rPr lang="ar-EG" dirty="0">
                <a:effectLst>
                  <a:outerShdw blurRad="38100" dist="38100" dir="2700000" algn="tl">
                    <a:srgbClr val="000000">
                      <a:alpha val="43137"/>
                    </a:srgbClr>
                  </a:outerShdw>
                </a:effectLst>
              </a:rPr>
              <a:t>وتعني عدم نقل أفكار أو نصوص من الآخرين دون توثيق</a:t>
            </a:r>
            <a:r>
              <a:rPr lang="ar-EG" dirty="0"/>
              <a:t>.</a:t>
            </a:r>
          </a:p>
          <a:p>
            <a:pPr marL="285750" lvl="0" indent="-285750" algn="just" rtl="1">
              <a:buFont typeface="Wingdings" panose="05000000000000000000" pitchFamily="2" charset="2"/>
              <a:buChar char="ü"/>
            </a:pPr>
            <a:r>
              <a:rPr lang="ar-SA" u="sng" dirty="0">
                <a:solidFill>
                  <a:srgbClr val="006C92"/>
                </a:solidFill>
              </a:rPr>
              <a:t>مثال:</a:t>
            </a:r>
            <a:r>
              <a:rPr lang="ar-SA" dirty="0">
                <a:solidFill>
                  <a:srgbClr val="006C92"/>
                </a:solidFill>
              </a:rPr>
              <a:t> </a:t>
            </a:r>
            <a:r>
              <a:rPr lang="ar-EG" dirty="0"/>
              <a:t>اقتباس نص من كتاب مع ذكر المرجع بدلًا من نسخه مباشرةً.</a:t>
            </a:r>
          </a:p>
        </p:txBody>
      </p:sp>
      <p:sp>
        <p:nvSpPr>
          <p:cNvPr id="2" name="TextBox 1">
            <a:extLst>
              <a:ext uri="{FF2B5EF4-FFF2-40B4-BE49-F238E27FC236}">
                <a16:creationId xmlns:a16="http://schemas.microsoft.com/office/drawing/2014/main" id="{1EF03F89-51EA-57BE-6507-7A9A80C4942F}"/>
              </a:ext>
            </a:extLst>
          </p:cNvPr>
          <p:cNvSpPr txBox="1"/>
          <p:nvPr/>
        </p:nvSpPr>
        <p:spPr>
          <a:xfrm>
            <a:off x="3025036" y="1128103"/>
            <a:ext cx="8244737" cy="523220"/>
          </a:xfrm>
          <a:prstGeom prst="rect">
            <a:avLst/>
          </a:prstGeom>
          <a:noFill/>
        </p:spPr>
        <p:txBody>
          <a:bodyPr wrap="square" rtlCol="0">
            <a:spAutoFit/>
          </a:bodyPr>
          <a:lstStyle/>
          <a:p>
            <a:pPr algn="ctr" rtl="1"/>
            <a:r>
              <a:rPr lang="en-US" sz="2800" b="1" dirty="0">
                <a:effectLst>
                  <a:outerShdw blurRad="38100" dist="38100" dir="2700000" algn="tl">
                    <a:srgbClr val="000000">
                      <a:alpha val="43137"/>
                    </a:srgbClr>
                  </a:outerShdw>
                </a:effectLst>
                <a:latin typeface="Alexandria" charset="0"/>
                <a:cs typeface="Alexandria" charset="0"/>
              </a:rPr>
              <a:t>2</a:t>
            </a:r>
            <a:r>
              <a:rPr lang="ar-EG" sz="2800" b="1" dirty="0">
                <a:solidFill>
                  <a:srgbClr val="2E3957"/>
                </a:solidFill>
                <a:effectLst>
                  <a:outerShdw blurRad="38100" dist="38100" dir="2700000" algn="tl">
                    <a:srgbClr val="000000">
                      <a:alpha val="43137"/>
                    </a:srgbClr>
                  </a:outerShdw>
                </a:effectLst>
                <a:latin typeface="Alexandria"/>
              </a:rPr>
              <a:t>. أخلاقيات البحث العِلمي: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FF048C35-B549-13FB-A0E5-D74B37C39EB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6384" y="2459736"/>
            <a:ext cx="3264408" cy="3264408"/>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5912224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E6665-6755-F741-8C8D-42D4BA97A8D7}"/>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1EF03F89-51EA-57BE-6507-7A9A80C4942F}"/>
              </a:ext>
            </a:extLst>
          </p:cNvPr>
          <p:cNvSpPr txBox="1"/>
          <p:nvPr/>
        </p:nvSpPr>
        <p:spPr>
          <a:xfrm>
            <a:off x="3025036" y="1128103"/>
            <a:ext cx="8244737" cy="523220"/>
          </a:xfrm>
          <a:prstGeom prst="rect">
            <a:avLst/>
          </a:prstGeom>
          <a:noFill/>
        </p:spPr>
        <p:txBody>
          <a:bodyPr wrap="square" rtlCol="0">
            <a:spAutoFit/>
          </a:bodyPr>
          <a:lstStyle/>
          <a:p>
            <a:pPr algn="ctr" rtl="1"/>
            <a:r>
              <a:rPr lang="en-US" sz="2800" b="1" dirty="0">
                <a:effectLst>
                  <a:outerShdw blurRad="38100" dist="38100" dir="2700000" algn="tl">
                    <a:srgbClr val="000000">
                      <a:alpha val="43137"/>
                    </a:srgbClr>
                  </a:outerShdw>
                </a:effectLst>
                <a:latin typeface="Alexandria" charset="0"/>
                <a:cs typeface="Alexandria" charset="0"/>
              </a:rPr>
              <a:t>2</a:t>
            </a:r>
            <a:r>
              <a:rPr lang="ar-EG" sz="2800" b="1" dirty="0">
                <a:solidFill>
                  <a:srgbClr val="2E3957"/>
                </a:solidFill>
                <a:effectLst>
                  <a:outerShdw blurRad="38100" dist="38100" dir="2700000" algn="tl">
                    <a:srgbClr val="000000">
                      <a:alpha val="43137"/>
                    </a:srgbClr>
                  </a:outerShdw>
                </a:effectLst>
                <a:latin typeface="Alexandria"/>
              </a:rPr>
              <a:t>. أخلاقيات البحث العِلمي: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FF048C35-B549-13FB-A0E5-D74B37C39EB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7923" y="2256954"/>
            <a:ext cx="3357461" cy="3357461"/>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5" name="TextBox 4">
            <a:extLst>
              <a:ext uri="{FF2B5EF4-FFF2-40B4-BE49-F238E27FC236}">
                <a16:creationId xmlns:a16="http://schemas.microsoft.com/office/drawing/2014/main" id="{0D283AB8-00D5-73C7-2367-63A9CE649C64}"/>
              </a:ext>
            </a:extLst>
          </p:cNvPr>
          <p:cNvSpPr txBox="1"/>
          <p:nvPr/>
        </p:nvSpPr>
        <p:spPr>
          <a:xfrm>
            <a:off x="4494810" y="2141001"/>
            <a:ext cx="6774964" cy="3416320"/>
          </a:xfrm>
          <a:prstGeom prst="rect">
            <a:avLst/>
          </a:prstGeom>
          <a:noFill/>
        </p:spPr>
        <p:txBody>
          <a:bodyPr wrap="square" rtlCol="0">
            <a:spAutoFit/>
          </a:bodyPr>
          <a:lstStyle/>
          <a:p>
            <a:pPr algn="just" rtl="1"/>
            <a:r>
              <a:rPr lang="ar-EG" u="sng" dirty="0"/>
              <a:t>ومن أبرز هذه الأخلاقيات:</a:t>
            </a:r>
          </a:p>
          <a:p>
            <a:pPr marL="285750" lvl="0" indent="-285750" algn="just" rtl="1">
              <a:buFont typeface="Arial" panose="020B0604020202020204" pitchFamily="34" charset="0"/>
              <a:buChar char="•"/>
            </a:pPr>
            <a:endParaRPr lang="ar-EG" b="1" dirty="0"/>
          </a:p>
          <a:p>
            <a:pPr marL="342900" lvl="0" indent="-342900" algn="just" rtl="1">
              <a:buFont typeface="+mj-lt"/>
              <a:buAutoNum type="arabicParenR" startAt="8"/>
            </a:pPr>
            <a:r>
              <a:rPr lang="en-US" b="1" dirty="0"/>
              <a:t>  </a:t>
            </a:r>
            <a:r>
              <a:rPr lang="ar-SA" b="1" dirty="0"/>
              <a:t>الالتزام بالقوانين والمعايير الأكاديمية</a:t>
            </a:r>
            <a:r>
              <a:rPr lang="en-US" b="1" dirty="0"/>
              <a:t>:</a:t>
            </a:r>
          </a:p>
          <a:p>
            <a:pPr marL="285750" lvl="0" indent="-285750" algn="just" rtl="1">
              <a:buFont typeface="Arial" panose="020B0604020202020204" pitchFamily="34" charset="0"/>
              <a:buChar char="•"/>
            </a:pPr>
            <a:r>
              <a:rPr lang="ar-EG" dirty="0">
                <a:effectLst>
                  <a:outerShdw blurRad="38100" dist="38100" dir="2700000" algn="tl">
                    <a:srgbClr val="000000">
                      <a:alpha val="43137"/>
                    </a:srgbClr>
                  </a:outerShdw>
                </a:effectLst>
              </a:rPr>
              <a:t>وتعني احترام القوانين المحلية والدولية المرتبطة بالبحث مثل حماية البيانات وحقوق الملكية الفكرية، وعدم مُشاركة أي بيانات شخصية دون تصريح رسمي</a:t>
            </a:r>
            <a:r>
              <a:rPr lang="ar-EG" dirty="0"/>
              <a:t>.</a:t>
            </a:r>
          </a:p>
          <a:p>
            <a:pPr marL="285750" indent="-285750" algn="just" rtl="1">
              <a:buFont typeface="Wingdings" panose="05000000000000000000" pitchFamily="2" charset="2"/>
              <a:buChar char="ü"/>
            </a:pPr>
            <a:r>
              <a:rPr lang="ar-SA" u="sng" dirty="0">
                <a:solidFill>
                  <a:srgbClr val="006C92"/>
                </a:solidFill>
              </a:rPr>
              <a:t>مثال:</a:t>
            </a:r>
            <a:r>
              <a:rPr lang="ar-EG" dirty="0">
                <a:solidFill>
                  <a:srgbClr val="006C92"/>
                </a:solidFill>
              </a:rPr>
              <a:t> </a:t>
            </a:r>
            <a:r>
              <a:rPr lang="ar-EG" dirty="0"/>
              <a:t>عدم استخدام بيانات المبحوثين في غير أغراض البحث إلا بعد موافقتهم. </a:t>
            </a:r>
          </a:p>
          <a:p>
            <a:pPr marL="285750" indent="-285750" algn="just" rtl="1">
              <a:buFont typeface="Wingdings" panose="05000000000000000000" pitchFamily="2" charset="2"/>
              <a:buChar char="ü"/>
            </a:pPr>
            <a:endParaRPr lang="ar-EG" dirty="0"/>
          </a:p>
          <a:p>
            <a:pPr marL="342900" lvl="0" indent="-342900" algn="just" rtl="1">
              <a:buFont typeface="+mj-lt"/>
              <a:buAutoNum type="arabicParenR" startAt="9"/>
            </a:pPr>
            <a:r>
              <a:rPr lang="ar-SA" b="1" dirty="0"/>
              <a:t>الابتعاد عن التضارب في المصالح</a:t>
            </a:r>
            <a:r>
              <a:rPr lang="en-US" b="1" dirty="0"/>
              <a:t> :(Conflict of Interest) </a:t>
            </a:r>
            <a:endParaRPr lang="ar-EG" b="1" dirty="0"/>
          </a:p>
          <a:p>
            <a:pPr marL="285750" indent="-285750" algn="just" rtl="1">
              <a:buFont typeface="Arial" panose="020B0604020202020204" pitchFamily="34" charset="0"/>
              <a:buChar char="•"/>
            </a:pPr>
            <a:r>
              <a:rPr lang="ar-EG" dirty="0">
                <a:effectLst>
                  <a:outerShdw blurRad="38100" dist="38100" dir="2700000" algn="tl">
                    <a:srgbClr val="000000">
                      <a:alpha val="43137"/>
                    </a:srgbClr>
                  </a:outerShdw>
                </a:effectLst>
              </a:rPr>
              <a:t>وتعني الإفصاح إذا كان للباحث مصلحة شخصية أو مادية قد تؤثر على حياد أو موضوعية البحث</a:t>
            </a:r>
            <a:r>
              <a:rPr lang="ar-EG" dirty="0"/>
              <a:t>.</a:t>
            </a:r>
          </a:p>
          <a:p>
            <a:pPr marL="285750" indent="-285750" algn="just" rtl="1">
              <a:buFont typeface="Wingdings" panose="05000000000000000000" pitchFamily="2" charset="2"/>
              <a:buChar char="ü"/>
            </a:pPr>
            <a:r>
              <a:rPr lang="ar-SA" u="sng" dirty="0">
                <a:solidFill>
                  <a:srgbClr val="006C92"/>
                </a:solidFill>
              </a:rPr>
              <a:t>مثال:</a:t>
            </a:r>
            <a:r>
              <a:rPr lang="ar-EG" dirty="0">
                <a:solidFill>
                  <a:srgbClr val="006C92"/>
                </a:solidFill>
              </a:rPr>
              <a:t> </a:t>
            </a:r>
            <a:r>
              <a:rPr lang="ar-EG" dirty="0"/>
              <a:t>إذا تلقى الباحث تمويلًا من جهة لها علاقة مُباشرة بنتائج البحث، يجب توضيح ذلك للقارئ.</a:t>
            </a:r>
          </a:p>
        </p:txBody>
      </p:sp>
    </p:spTree>
    <p:extLst>
      <p:ext uri="{BB962C8B-B14F-4D97-AF65-F5344CB8AC3E}">
        <p14:creationId xmlns:p14="http://schemas.microsoft.com/office/powerpoint/2010/main" val="149653072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43A3CE-B057-BBE8-506C-9CFCD37F502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1583381-FA6C-EE28-9255-E3B2C9DBCDC2}"/>
              </a:ext>
            </a:extLst>
          </p:cNvPr>
          <p:cNvSpPr txBox="1"/>
          <p:nvPr/>
        </p:nvSpPr>
        <p:spPr>
          <a:xfrm>
            <a:off x="4003984" y="2428392"/>
            <a:ext cx="7320654" cy="3139321"/>
          </a:xfrm>
          <a:prstGeom prst="rect">
            <a:avLst/>
          </a:prstGeom>
          <a:noFill/>
        </p:spPr>
        <p:txBody>
          <a:bodyPr wrap="square" rtlCol="0">
            <a:spAutoFit/>
          </a:bodyPr>
          <a:lstStyle/>
          <a:p>
            <a:pPr algn="just" rtl="1"/>
            <a:r>
              <a:rPr lang="ar-EG" dirty="0"/>
              <a:t>في السنوات الأخيرة، أصبح الذكاء الاصطناعي جزءًا أساسيًا من البحث العِلمي، خاصة في مجالات الإعلام الرقمي والتسويق الرقمي. فالأدوات الذكية تساعد الباحثين على </a:t>
            </a:r>
            <a:r>
              <a:rPr lang="ar-EG" b="1" dirty="0"/>
              <a:t>جمع وتحليل البيانات الضخمة بسرعة</a:t>
            </a:r>
            <a:r>
              <a:rPr lang="ar-EG" dirty="0"/>
              <a:t>، واستخلاص أنماط دقيقة من سلوك المستهلكين، بل والتنبؤ بالاتجاهات المُستقبلية للمُحتوى وحملات التسويق.</a:t>
            </a:r>
          </a:p>
          <a:p>
            <a:pPr algn="just" rtl="1"/>
            <a:endParaRPr lang="ar-EG" dirty="0"/>
          </a:p>
          <a:p>
            <a:pPr algn="just" rtl="1"/>
            <a:r>
              <a:rPr lang="ar-EG" u="sng" dirty="0"/>
              <a:t>من أمثلة هذه الأدوات:</a:t>
            </a:r>
          </a:p>
          <a:p>
            <a:pPr algn="just" rtl="1"/>
            <a:endParaRPr lang="ar-EG" u="sng" dirty="0"/>
          </a:p>
          <a:p>
            <a:pPr marL="285750" indent="-285750" algn="just" rtl="1">
              <a:buFont typeface="Arial" panose="020B0604020202020204" pitchFamily="34" charset="0"/>
              <a:buChar char="•"/>
            </a:pPr>
            <a:r>
              <a:rPr lang="ar-EG" dirty="0"/>
              <a:t>أنظمة </a:t>
            </a:r>
            <a:r>
              <a:rPr lang="ar-EG" b="1" dirty="0"/>
              <a:t>تحليل المشاعر</a:t>
            </a:r>
            <a:r>
              <a:rPr lang="en-US" b="1" dirty="0"/>
              <a:t>Sentiment Analysis)</a:t>
            </a:r>
            <a:r>
              <a:rPr lang="en-US" dirty="0"/>
              <a:t> </a:t>
            </a:r>
            <a:r>
              <a:rPr lang="ar-EG" b="1" dirty="0"/>
              <a:t>):</a:t>
            </a:r>
            <a:r>
              <a:rPr lang="ar-EG" dirty="0"/>
              <a:t> لفهم اتجاهات الجمهور نحو الحملات. ومن أمثلة هذه الأدوات أداة </a:t>
            </a:r>
            <a:r>
              <a:rPr lang="en-US" dirty="0"/>
              <a:t>Orange Data Mining</a:t>
            </a:r>
            <a:r>
              <a:rPr lang="ar-EG" dirty="0">
                <a:solidFill>
                  <a:srgbClr val="0070C0"/>
                </a:solidFill>
              </a:rPr>
              <a:t> </a:t>
            </a:r>
            <a:r>
              <a:rPr lang="ar-EG" dirty="0"/>
              <a:t>لف</a:t>
            </a:r>
            <a:r>
              <a:rPr lang="ar-SA" dirty="0"/>
              <a:t>هم ردود أفعال الجمهور تجاه الحملات الإعلامية أو المنتجات، خاصةً ل</a:t>
            </a:r>
            <a:r>
              <a:rPr lang="ar-EG" dirty="0"/>
              <a:t>تحليل النصوص بال</a:t>
            </a:r>
            <a:r>
              <a:rPr lang="ar-SA" dirty="0"/>
              <a:t>لغة العربية</a:t>
            </a:r>
            <a:r>
              <a:rPr lang="ar-EG" dirty="0"/>
              <a:t>.</a:t>
            </a:r>
          </a:p>
          <a:p>
            <a:pPr algn="ctr" rtl="1"/>
            <a:r>
              <a:rPr lang="ar-EG" sz="1600" dirty="0"/>
              <a:t>رابط الأداة: </a:t>
            </a:r>
            <a:r>
              <a:rPr lang="en-US" sz="1600" dirty="0">
                <a:hlinkClick r:id="rId2"/>
              </a:rPr>
              <a:t>https://orangedatamining.com/</a:t>
            </a:r>
            <a:r>
              <a:rPr lang="ar-EG" sz="1600" dirty="0"/>
              <a:t> </a:t>
            </a:r>
            <a:endParaRPr lang="en-US" sz="1600" dirty="0"/>
          </a:p>
        </p:txBody>
      </p:sp>
      <p:sp>
        <p:nvSpPr>
          <p:cNvPr id="2" name="TextBox 1">
            <a:extLst>
              <a:ext uri="{FF2B5EF4-FFF2-40B4-BE49-F238E27FC236}">
                <a16:creationId xmlns:a16="http://schemas.microsoft.com/office/drawing/2014/main" id="{413B2E08-AAFA-93B2-521C-FE369B0803B2}"/>
              </a:ext>
            </a:extLst>
          </p:cNvPr>
          <p:cNvSpPr txBox="1"/>
          <p:nvPr/>
        </p:nvSpPr>
        <p:spPr>
          <a:xfrm>
            <a:off x="3025036" y="1128103"/>
            <a:ext cx="8244737" cy="523220"/>
          </a:xfrm>
          <a:prstGeom prst="rect">
            <a:avLst/>
          </a:prstGeom>
          <a:noFill/>
        </p:spPr>
        <p:txBody>
          <a:bodyPr wrap="square" rtlCol="0">
            <a:spAutoFit/>
          </a:bodyPr>
          <a:lstStyle/>
          <a:p>
            <a:pPr algn="ctr" rtl="1"/>
            <a:r>
              <a:rPr lang="en-US" sz="2800" b="1" dirty="0">
                <a:effectLst>
                  <a:outerShdw blurRad="38100" dist="38100" dir="2700000" algn="tl">
                    <a:srgbClr val="000000">
                      <a:alpha val="43137"/>
                    </a:srgbClr>
                  </a:outerShdw>
                </a:effectLst>
                <a:latin typeface="Alexandria" charset="0"/>
                <a:cs typeface="Alexandria" charset="0"/>
              </a:rPr>
              <a:t>2</a:t>
            </a:r>
            <a:r>
              <a:rPr lang="ar-EG" sz="2800" b="1" dirty="0">
                <a:solidFill>
                  <a:srgbClr val="2E3957"/>
                </a:solidFill>
                <a:effectLst>
                  <a:outerShdw blurRad="38100" dist="38100" dir="2700000" algn="tl">
                    <a:srgbClr val="000000">
                      <a:alpha val="43137"/>
                    </a:srgbClr>
                  </a:outerShdw>
                </a:effectLst>
                <a:latin typeface="Alexandria"/>
              </a:rPr>
              <a:t>. أخلاقيات البحث العِلمي: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CEDD187A-5A65-7ED2-3759-70895BCAB37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A7C89138-CDE7-C136-13E5-99B1AD2990D7}"/>
              </a:ext>
            </a:extLst>
          </p:cNvPr>
          <p:cNvSpPr txBox="1"/>
          <p:nvPr/>
        </p:nvSpPr>
        <p:spPr>
          <a:xfrm>
            <a:off x="1943690" y="1781593"/>
            <a:ext cx="9307033" cy="461665"/>
          </a:xfrm>
          <a:prstGeom prst="rect">
            <a:avLst/>
          </a:prstGeom>
          <a:noFill/>
        </p:spPr>
        <p:txBody>
          <a:bodyPr wrap="square" rtlCol="0">
            <a:spAutoFit/>
          </a:bodyPr>
          <a:lstStyle/>
          <a:p>
            <a:pPr algn="just" rtl="1">
              <a:defRPr/>
            </a:pPr>
            <a:r>
              <a:rPr lang="ar-EG" sz="2400" b="1" dirty="0">
                <a:solidFill>
                  <a:srgbClr val="0070C0"/>
                </a:solidFill>
                <a:effectLst>
                  <a:outerShdw blurRad="38100" dist="38100" dir="2700000" algn="tl">
                    <a:srgbClr val="000000">
                      <a:alpha val="43137"/>
                    </a:srgbClr>
                  </a:outerShdw>
                </a:effectLst>
                <a:latin typeface="Calibri" panose="020F0502020204030204"/>
                <a:cs typeface="Arial" panose="020B0604020202020204" pitchFamily="34" charset="0"/>
              </a:rPr>
              <a:t>أخلاقيات البحث العِلمي في عصر الذكاء الاصطناعي:</a:t>
            </a:r>
            <a:endParaRPr lang="en-US" sz="2400" b="1" dirty="0">
              <a:solidFill>
                <a:srgbClr val="0070C0"/>
              </a:solidFill>
              <a:effectLst>
                <a:outerShdw blurRad="38100" dist="38100" dir="2700000" algn="tl">
                  <a:srgbClr val="000000">
                    <a:alpha val="43137"/>
                  </a:srgbClr>
                </a:outerShdw>
              </a:effectLst>
              <a:latin typeface="Calibri" panose="020F0502020204030204"/>
              <a:cs typeface="Arial" panose="020B0604020202020204"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3312" y="2612590"/>
            <a:ext cx="2947520" cy="294752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175153892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43A3CE-B057-BBE8-506C-9CFCD37F502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1583381-FA6C-EE28-9255-E3B2C9DBCDC2}"/>
              </a:ext>
            </a:extLst>
          </p:cNvPr>
          <p:cNvSpPr txBox="1"/>
          <p:nvPr/>
        </p:nvSpPr>
        <p:spPr>
          <a:xfrm>
            <a:off x="4003984" y="2338426"/>
            <a:ext cx="7320654" cy="3416320"/>
          </a:xfrm>
          <a:prstGeom prst="rect">
            <a:avLst/>
          </a:prstGeom>
          <a:noFill/>
        </p:spPr>
        <p:txBody>
          <a:bodyPr wrap="square" rtlCol="0">
            <a:spAutoFit/>
          </a:bodyPr>
          <a:lstStyle/>
          <a:p>
            <a:pPr algn="just" rtl="1"/>
            <a:r>
              <a:rPr lang="ar-EG" u="sng" dirty="0"/>
              <a:t>من أمثلة هذه الأدوات:</a:t>
            </a:r>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dirty="0"/>
              <a:t>أدوات </a:t>
            </a:r>
            <a:r>
              <a:rPr lang="ar-SA" b="1" dirty="0"/>
              <a:t>توليد ومعالجة النصوص</a:t>
            </a:r>
            <a:r>
              <a:rPr lang="ar-EG" b="1" dirty="0"/>
              <a:t> </a:t>
            </a:r>
            <a:r>
              <a:rPr lang="en-US" b="1" dirty="0"/>
              <a:t>(Text Generation &amp; Processing)</a:t>
            </a:r>
            <a:r>
              <a:rPr lang="ar-EG" b="1" dirty="0"/>
              <a:t>:</a:t>
            </a:r>
            <a:r>
              <a:rPr lang="en-US" dirty="0"/>
              <a:t> </a:t>
            </a:r>
            <a:r>
              <a:rPr lang="ar-SA" dirty="0"/>
              <a:t>مثل</a:t>
            </a:r>
            <a:r>
              <a:rPr lang="en-US" dirty="0"/>
              <a:t> </a:t>
            </a:r>
            <a:r>
              <a:rPr lang="en-US" dirty="0" err="1"/>
              <a:t>ChatGPT</a:t>
            </a:r>
            <a:r>
              <a:rPr lang="en-US" dirty="0"/>
              <a:t> </a:t>
            </a:r>
            <a:r>
              <a:rPr lang="ar-EG" dirty="0"/>
              <a:t> </a:t>
            </a:r>
            <a:r>
              <a:rPr lang="ar-SA" dirty="0"/>
              <a:t>لصياغة </a:t>
            </a:r>
            <a:r>
              <a:rPr lang="ar-EG" dirty="0"/>
              <a:t>وتوليد </a:t>
            </a:r>
            <a:r>
              <a:rPr lang="ar-SA" dirty="0"/>
              <a:t>الم</a:t>
            </a:r>
            <a:r>
              <a:rPr lang="ar-EG" dirty="0"/>
              <a:t>ُ</a:t>
            </a:r>
            <a:r>
              <a:rPr lang="ar-SA" dirty="0"/>
              <a:t>حتوى</a:t>
            </a:r>
            <a:r>
              <a:rPr lang="ar-EG" dirty="0"/>
              <a:t> وأكواد تحليل البيانات</a:t>
            </a:r>
            <a:r>
              <a:rPr lang="ar-SA" dirty="0"/>
              <a:t> أو تلخيص الأدبيات الع</a:t>
            </a:r>
            <a:r>
              <a:rPr lang="ar-EG" dirty="0"/>
              <a:t>ِ</a:t>
            </a:r>
            <a:r>
              <a:rPr lang="ar-SA" dirty="0"/>
              <a:t>لمية</a:t>
            </a:r>
            <a:r>
              <a:rPr lang="en-US" dirty="0"/>
              <a:t>.</a:t>
            </a:r>
            <a:endParaRPr lang="ar-EG" dirty="0"/>
          </a:p>
          <a:p>
            <a:pPr algn="ctr" rtl="1"/>
            <a:r>
              <a:rPr lang="ar-EG" dirty="0"/>
              <a:t>رابط الأداة: </a:t>
            </a:r>
            <a:r>
              <a:rPr lang="en-US" dirty="0">
                <a:hlinkClick r:id="rId2"/>
              </a:rPr>
              <a:t>https://chatgpt.com/</a:t>
            </a:r>
            <a:endParaRPr lang="ar-EG" dirty="0"/>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dirty="0"/>
              <a:t>أدوات</a:t>
            </a:r>
            <a:r>
              <a:rPr lang="en-US" dirty="0"/>
              <a:t> </a:t>
            </a:r>
            <a:r>
              <a:rPr lang="ar-SA" b="1" dirty="0"/>
              <a:t>تحليل الاتجاهات والتنبؤ</a:t>
            </a:r>
            <a:r>
              <a:rPr lang="ar-EG" b="1" dirty="0"/>
              <a:t> </a:t>
            </a:r>
            <a:r>
              <a:rPr lang="en-US" b="1" dirty="0"/>
              <a:t>(Trend Analysis &amp; Forecasting)</a:t>
            </a:r>
            <a:r>
              <a:rPr lang="ar-EG" b="1" dirty="0"/>
              <a:t>:</a:t>
            </a:r>
            <a:r>
              <a:rPr lang="en-US" dirty="0"/>
              <a:t> </a:t>
            </a:r>
            <a:r>
              <a:rPr lang="ar-SA" dirty="0"/>
              <a:t>مثل</a:t>
            </a:r>
            <a:r>
              <a:rPr lang="en-US" dirty="0"/>
              <a:t> Google Trends </a:t>
            </a:r>
            <a:r>
              <a:rPr lang="ar-EG" dirty="0"/>
              <a:t> </a:t>
            </a:r>
            <a:r>
              <a:rPr lang="ar-SA" dirty="0"/>
              <a:t>وتقنيات التعلّم الآلي للتعرف على الموضوعات الأكثر رواجًا وانتشار</a:t>
            </a:r>
            <a:r>
              <a:rPr lang="ar-EG" dirty="0"/>
              <a:t>ً</a:t>
            </a:r>
            <a:r>
              <a:rPr lang="ar-SA" dirty="0"/>
              <a:t>ا</a:t>
            </a:r>
            <a:r>
              <a:rPr lang="en-US" dirty="0"/>
              <a:t>.</a:t>
            </a:r>
            <a:endParaRPr lang="ar-EG" dirty="0"/>
          </a:p>
          <a:p>
            <a:pPr algn="ctr" rtl="1"/>
            <a:r>
              <a:rPr lang="ar-EG" dirty="0"/>
              <a:t>رابط الأداة: </a:t>
            </a:r>
            <a:r>
              <a:rPr lang="en-US" dirty="0">
                <a:hlinkClick r:id="rId3"/>
              </a:rPr>
              <a:t>https://trends.google.com/trends/</a:t>
            </a:r>
            <a:endParaRPr lang="ar-EG" dirty="0"/>
          </a:p>
          <a:p>
            <a:pPr marL="285750" indent="-285750" algn="just" rtl="1">
              <a:buFont typeface="Arial" panose="020B0604020202020204" pitchFamily="34" charset="0"/>
              <a:buChar char="•"/>
            </a:pPr>
            <a:endParaRPr lang="ar-EG" dirty="0"/>
          </a:p>
          <a:p>
            <a:pPr algn="just" rtl="1"/>
            <a:r>
              <a:rPr lang="ar-EG" dirty="0"/>
              <a:t>هذه القدرات جعلت أدوات الذكاء الاصطناعي وسائل قوية في يد الباحث، لكنها </a:t>
            </a:r>
            <a:r>
              <a:rPr lang="ar-EG" b="1" dirty="0"/>
              <a:t>ليست بديلًا عن دوره الأساسي</a:t>
            </a:r>
            <a:r>
              <a:rPr lang="ar-EG" dirty="0"/>
              <a:t>.</a:t>
            </a:r>
            <a:endParaRPr lang="en-US" dirty="0"/>
          </a:p>
        </p:txBody>
      </p:sp>
      <p:sp>
        <p:nvSpPr>
          <p:cNvPr id="2" name="TextBox 1">
            <a:extLst>
              <a:ext uri="{FF2B5EF4-FFF2-40B4-BE49-F238E27FC236}">
                <a16:creationId xmlns:a16="http://schemas.microsoft.com/office/drawing/2014/main" id="{413B2E08-AAFA-93B2-521C-FE369B0803B2}"/>
              </a:ext>
            </a:extLst>
          </p:cNvPr>
          <p:cNvSpPr txBox="1"/>
          <p:nvPr/>
        </p:nvSpPr>
        <p:spPr>
          <a:xfrm>
            <a:off x="3025036" y="1128103"/>
            <a:ext cx="8244737" cy="523220"/>
          </a:xfrm>
          <a:prstGeom prst="rect">
            <a:avLst/>
          </a:prstGeom>
          <a:noFill/>
        </p:spPr>
        <p:txBody>
          <a:bodyPr wrap="square" rtlCol="0">
            <a:spAutoFit/>
          </a:bodyPr>
          <a:lstStyle/>
          <a:p>
            <a:pPr algn="ctr" rtl="1"/>
            <a:r>
              <a:rPr lang="en-US" sz="2800" b="1" dirty="0">
                <a:effectLst>
                  <a:outerShdw blurRad="38100" dist="38100" dir="2700000" algn="tl">
                    <a:srgbClr val="000000">
                      <a:alpha val="43137"/>
                    </a:srgbClr>
                  </a:outerShdw>
                </a:effectLst>
                <a:latin typeface="Alexandria" charset="0"/>
                <a:cs typeface="Alexandria" charset="0"/>
              </a:rPr>
              <a:t>2</a:t>
            </a:r>
            <a:r>
              <a:rPr lang="ar-EG" sz="2800" b="1" dirty="0">
                <a:solidFill>
                  <a:srgbClr val="2E3957"/>
                </a:solidFill>
                <a:effectLst>
                  <a:outerShdw blurRad="38100" dist="38100" dir="2700000" algn="tl">
                    <a:srgbClr val="000000">
                      <a:alpha val="43137"/>
                    </a:srgbClr>
                  </a:outerShdw>
                </a:effectLst>
                <a:latin typeface="Alexandria"/>
              </a:rPr>
              <a:t>. أخلاقيات البحث العِلمي: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CEDD187A-5A65-7ED2-3759-70895BCAB37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A7C89138-CDE7-C136-13E5-99B1AD2990D7}"/>
              </a:ext>
            </a:extLst>
          </p:cNvPr>
          <p:cNvSpPr txBox="1"/>
          <p:nvPr/>
        </p:nvSpPr>
        <p:spPr>
          <a:xfrm>
            <a:off x="1943690" y="1781593"/>
            <a:ext cx="9307033" cy="461665"/>
          </a:xfrm>
          <a:prstGeom prst="rect">
            <a:avLst/>
          </a:prstGeom>
          <a:noFill/>
        </p:spPr>
        <p:txBody>
          <a:bodyPr wrap="square" rtlCol="0">
            <a:spAutoFit/>
          </a:bodyPr>
          <a:lstStyle/>
          <a:p>
            <a:pPr algn="just" rtl="1">
              <a:defRPr/>
            </a:pPr>
            <a:r>
              <a:rPr lang="ar-EG" sz="2400" b="1" dirty="0">
                <a:solidFill>
                  <a:srgbClr val="0070C0"/>
                </a:solidFill>
                <a:effectLst>
                  <a:outerShdw blurRad="38100" dist="38100" dir="2700000" algn="tl">
                    <a:srgbClr val="000000">
                      <a:alpha val="43137"/>
                    </a:srgbClr>
                  </a:outerShdw>
                </a:effectLst>
                <a:latin typeface="Calibri" panose="020F0502020204030204"/>
                <a:cs typeface="Arial" panose="020B0604020202020204" pitchFamily="34" charset="0"/>
              </a:rPr>
              <a:t>أخلاقيات البحث العِلمي في عصر الذكاء الاصطناعي:</a:t>
            </a:r>
            <a:endParaRPr lang="en-US" sz="2400" b="1" dirty="0">
              <a:solidFill>
                <a:srgbClr val="0070C0"/>
              </a:solidFill>
              <a:effectLst>
                <a:outerShdw blurRad="38100" dist="38100" dir="2700000" algn="tl">
                  <a:srgbClr val="000000">
                    <a:alpha val="43137"/>
                  </a:srgbClr>
                </a:outerShdw>
              </a:effectLst>
              <a:latin typeface="Calibri" panose="020F0502020204030204"/>
              <a:cs typeface="Arial" panose="020B0604020202020204" pitchFamily="34" charset="0"/>
            </a:endParaRP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3312" y="2612590"/>
            <a:ext cx="2947520" cy="294752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41471375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2FD10F-B440-7221-0ECE-8E5E5B31B79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B2217FC-9B57-7527-FA28-7AC361C56703}"/>
              </a:ext>
            </a:extLst>
          </p:cNvPr>
          <p:cNvSpPr txBox="1"/>
          <p:nvPr/>
        </p:nvSpPr>
        <p:spPr>
          <a:xfrm>
            <a:off x="4526279" y="2287071"/>
            <a:ext cx="6743494" cy="2800767"/>
          </a:xfrm>
          <a:prstGeom prst="rect">
            <a:avLst/>
          </a:prstGeom>
          <a:noFill/>
        </p:spPr>
        <p:txBody>
          <a:bodyPr wrap="square" rtlCol="0">
            <a:spAutoFit/>
          </a:bodyPr>
          <a:lstStyle/>
          <a:p>
            <a:pPr marL="342900" indent="-342900" algn="just" rtl="1">
              <a:buFont typeface="+mj-lt"/>
              <a:buAutoNum type="arabicParenR"/>
            </a:pPr>
            <a:r>
              <a:rPr lang="ar-EG" b="1" dirty="0"/>
              <a:t>الخصوصية وحماية البيانات:</a:t>
            </a:r>
          </a:p>
          <a:p>
            <a:pPr algn="just" rtl="1"/>
            <a:r>
              <a:rPr lang="ar-EG" dirty="0"/>
              <a:t>تُعَد البيانات الركيزة الأساسية لتقنيات الذكاء الاصطناعي، غير أن جمعها أو تحليلها دون ضوابط واضحة قد يُشكّل تهديدًا مُباشرًا لخصوصية الأفراد.</a:t>
            </a:r>
          </a:p>
          <a:p>
            <a:pPr algn="just" rtl="1"/>
            <a:endParaRPr lang="ar-EG" sz="1400" dirty="0"/>
          </a:p>
          <a:p>
            <a:pPr algn="just" rtl="1"/>
            <a:r>
              <a:rPr lang="ar-EG" dirty="0"/>
              <a:t>لذا، يجب اتباع إجراءات حماية الخُصوصية الرقمية، حيث يتطلب العمل بالبيانات في عصر الذكاء الاصطناعي التزامًا صارمًا بالإجراءات التي تحفظ حقوق المبحوثين وتمنع إساءة استخدام بياناتهم، </a:t>
            </a:r>
            <a:r>
              <a:rPr lang="ar-EG" u="sng" dirty="0"/>
              <a:t>مثل:</a:t>
            </a:r>
          </a:p>
          <a:p>
            <a:pPr marL="742950" lvl="1" indent="-285750" algn="just" rtl="1">
              <a:buFont typeface="Arial" panose="020B0604020202020204" pitchFamily="34" charset="0"/>
              <a:buChar char="•"/>
            </a:pPr>
            <a:r>
              <a:rPr lang="ar-EG" dirty="0"/>
              <a:t>إخفاء هوية الأفراد عند تحليل البيانات.</a:t>
            </a:r>
          </a:p>
          <a:p>
            <a:pPr marL="742950" lvl="1" indent="-285750" algn="just" rtl="1">
              <a:buFont typeface="Arial" panose="020B0604020202020204" pitchFamily="34" charset="0"/>
              <a:buChar char="•"/>
            </a:pPr>
            <a:r>
              <a:rPr lang="ar-EG" dirty="0"/>
              <a:t>الحصول على موافقة صريحة من المبحوثين عند جمع البيانات مُباشرة.</a:t>
            </a:r>
          </a:p>
          <a:p>
            <a:pPr marL="742950" lvl="1" indent="-285750" algn="just" rtl="1">
              <a:buFont typeface="Arial" panose="020B0604020202020204" pitchFamily="34" charset="0"/>
              <a:buChar char="•"/>
            </a:pPr>
            <a:r>
              <a:rPr lang="ar-EG" dirty="0"/>
              <a:t>الاعتماد على منصات آمنة ومحمية أثناء عمليات التخزين والتحليل.</a:t>
            </a:r>
          </a:p>
        </p:txBody>
      </p:sp>
      <p:sp>
        <p:nvSpPr>
          <p:cNvPr id="2" name="TextBox 1">
            <a:extLst>
              <a:ext uri="{FF2B5EF4-FFF2-40B4-BE49-F238E27FC236}">
                <a16:creationId xmlns:a16="http://schemas.microsoft.com/office/drawing/2014/main" id="{CD95D748-32D9-115A-332D-89906A924851}"/>
              </a:ext>
            </a:extLst>
          </p:cNvPr>
          <p:cNvSpPr txBox="1"/>
          <p:nvPr/>
        </p:nvSpPr>
        <p:spPr>
          <a:xfrm>
            <a:off x="3025036" y="1128103"/>
            <a:ext cx="8244737" cy="523220"/>
          </a:xfrm>
          <a:prstGeom prst="rect">
            <a:avLst/>
          </a:prstGeom>
          <a:noFill/>
        </p:spPr>
        <p:txBody>
          <a:bodyPr wrap="square" rtlCol="0">
            <a:spAutoFit/>
          </a:bodyPr>
          <a:lstStyle/>
          <a:p>
            <a:pPr algn="ctr" rtl="1"/>
            <a:r>
              <a:rPr lang="en-US" sz="2800" b="1" dirty="0">
                <a:effectLst>
                  <a:outerShdw blurRad="38100" dist="38100" dir="2700000" algn="tl">
                    <a:srgbClr val="000000">
                      <a:alpha val="43137"/>
                    </a:srgbClr>
                  </a:outerShdw>
                </a:effectLst>
                <a:latin typeface="Alexandria" charset="0"/>
                <a:cs typeface="Alexandria" charset="0"/>
              </a:rPr>
              <a:t>2</a:t>
            </a:r>
            <a:r>
              <a:rPr lang="ar-EG" sz="2800" b="1" dirty="0">
                <a:solidFill>
                  <a:srgbClr val="2E3957"/>
                </a:solidFill>
                <a:effectLst>
                  <a:outerShdw blurRad="38100" dist="38100" dir="2700000" algn="tl">
                    <a:srgbClr val="000000">
                      <a:alpha val="43137"/>
                    </a:srgbClr>
                  </a:outerShdw>
                </a:effectLst>
                <a:latin typeface="Alexandria"/>
              </a:rPr>
              <a:t>. أخلاقيات البحث العِلمي: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E4ABB54D-F3B0-879D-9520-923C8DF517B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2786" y="2426462"/>
            <a:ext cx="3302597" cy="330259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7" name="TextBox 6">
            <a:extLst>
              <a:ext uri="{FF2B5EF4-FFF2-40B4-BE49-F238E27FC236}">
                <a16:creationId xmlns:a16="http://schemas.microsoft.com/office/drawing/2014/main" id="{7B2217FC-9B57-7527-FA28-7AC361C56703}"/>
              </a:ext>
            </a:extLst>
          </p:cNvPr>
          <p:cNvSpPr txBox="1"/>
          <p:nvPr/>
        </p:nvSpPr>
        <p:spPr>
          <a:xfrm>
            <a:off x="4352544" y="5131089"/>
            <a:ext cx="7072679" cy="923330"/>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rgbClr val="006C92"/>
                </a:solidFill>
              </a:rPr>
              <a:t>فمثلًا:</a:t>
            </a:r>
            <a:r>
              <a:rPr lang="ar-EG" dirty="0">
                <a:solidFill>
                  <a:srgbClr val="006C92"/>
                </a:solidFill>
              </a:rPr>
              <a:t> </a:t>
            </a:r>
            <a:r>
              <a:rPr lang="ar-EG" dirty="0"/>
              <a:t>لا يجوز تحليل بيانات مُستخدمي شبكات التواصل الاجتماعي دون الحصول على موافقتهم المُسبقة. وأيضًا عند جمع تعليقات من أي منصة رقمية، يجب إزالة أسماء الحسابات أو أي معلومات تعريفية قد تُمكّن من التعرف على أصحابها.</a:t>
            </a:r>
          </a:p>
        </p:txBody>
      </p:sp>
      <p:sp>
        <p:nvSpPr>
          <p:cNvPr id="8" name="TextBox 7">
            <a:extLst>
              <a:ext uri="{FF2B5EF4-FFF2-40B4-BE49-F238E27FC236}">
                <a16:creationId xmlns:a16="http://schemas.microsoft.com/office/drawing/2014/main" id="{31583381-FA6C-EE28-9255-E3B2C9DBCDC2}"/>
              </a:ext>
            </a:extLst>
          </p:cNvPr>
          <p:cNvSpPr txBox="1"/>
          <p:nvPr/>
        </p:nvSpPr>
        <p:spPr>
          <a:xfrm>
            <a:off x="1371599" y="1830659"/>
            <a:ext cx="9898174" cy="369332"/>
          </a:xfrm>
          <a:prstGeom prst="rect">
            <a:avLst/>
          </a:prstGeom>
          <a:noFill/>
        </p:spPr>
        <p:txBody>
          <a:bodyPr wrap="square" rtlCol="0">
            <a:spAutoFit/>
          </a:bodyPr>
          <a:lstStyle/>
          <a:p>
            <a:pPr algn="just" rtl="1"/>
            <a:r>
              <a:rPr lang="ar-EG" dirty="0"/>
              <a:t>وهنا تبرز </a:t>
            </a:r>
            <a:r>
              <a:rPr lang="ar-EG" b="1" dirty="0"/>
              <a:t>التحديات الأخلاقية</a:t>
            </a:r>
            <a:r>
              <a:rPr lang="ar-EG" dirty="0"/>
              <a:t> المرتبطة باستخدام الذكاء الاصطناعي في البحث العلمي، </a:t>
            </a:r>
            <a:r>
              <a:rPr lang="ar-EG" u="sng" dirty="0"/>
              <a:t>ومن أهمها:</a:t>
            </a:r>
          </a:p>
        </p:txBody>
      </p:sp>
    </p:spTree>
    <p:extLst>
      <p:ext uri="{BB962C8B-B14F-4D97-AF65-F5344CB8AC3E}">
        <p14:creationId xmlns:p14="http://schemas.microsoft.com/office/powerpoint/2010/main" val="390550166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
                                          </p:val>
                                        </p:tav>
                                        <p:tav tm="100000">
                                          <p:val>
                                            <p:strVal val="#ppt_x"/>
                                          </p:val>
                                        </p:tav>
                                      </p:tavLst>
                                    </p:anim>
                                    <p:anim calcmode="lin" valueType="num">
                                      <p:cBhvr>
                                        <p:cTn id="20" dur="1000" fill="hold"/>
                                        <p:tgtEl>
                                          <p:spTgt spid="7"/>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7"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138B85-CBB4-2180-803E-226600CFEE0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953595A-F09E-06D2-F134-0319A9AE34E6}"/>
              </a:ext>
            </a:extLst>
          </p:cNvPr>
          <p:cNvSpPr txBox="1"/>
          <p:nvPr/>
        </p:nvSpPr>
        <p:spPr>
          <a:xfrm>
            <a:off x="4306823" y="2058705"/>
            <a:ext cx="6962951" cy="3570208"/>
          </a:xfrm>
          <a:prstGeom prst="rect">
            <a:avLst/>
          </a:prstGeom>
          <a:noFill/>
        </p:spPr>
        <p:txBody>
          <a:bodyPr wrap="square" rtlCol="0">
            <a:spAutoFit/>
          </a:bodyPr>
          <a:lstStyle/>
          <a:p>
            <a:pPr algn="just" rtl="1"/>
            <a:r>
              <a:rPr lang="ar-EG" b="1" dirty="0"/>
              <a:t>2) التحيز والعدالة في الذكاء الاصطناعي:</a:t>
            </a:r>
          </a:p>
          <a:p>
            <a:pPr algn="just" rtl="1"/>
            <a:endParaRPr lang="ar-EG" sz="1400" b="1" dirty="0"/>
          </a:p>
          <a:p>
            <a:pPr algn="just" rtl="1"/>
            <a:r>
              <a:rPr lang="ar-EG" dirty="0"/>
              <a:t>من أبرز التحديات الأخلاقية المرتبطة بالذكاء الاصطناعي مسألة التحيّز. فالخوارزميات لا تُنتِج قرارات محايدة بذاتها، بل تتأثر بجودة وتوازن البيانات التي تُدرَّب عليها. إذا كانت البيانات الأصلية مُنحازة لفئة معينة، فإن نتائج الذكاء الاصطناعي ستعيد إنتاج هذا الانحياز، بل وقد تضخّمه مع مرور الوقت.</a:t>
            </a:r>
          </a:p>
          <a:p>
            <a:pPr algn="just" rtl="1"/>
            <a:endParaRPr lang="ar-EG" sz="1400" dirty="0"/>
          </a:p>
          <a:p>
            <a:pPr algn="just" rtl="1"/>
            <a:endParaRPr lang="ar-EG" sz="1400" dirty="0"/>
          </a:p>
          <a:p>
            <a:pPr marL="285750" indent="-285750" algn="just" rtl="1">
              <a:buFont typeface="Wingdings" panose="05000000000000000000" pitchFamily="2" charset="2"/>
              <a:buChar char="ü"/>
            </a:pPr>
            <a:r>
              <a:rPr lang="ar-EG" u="sng" dirty="0">
                <a:solidFill>
                  <a:srgbClr val="006C92"/>
                </a:solidFill>
              </a:rPr>
              <a:t>فمثلًا:</a:t>
            </a:r>
            <a:r>
              <a:rPr lang="ar-EG" dirty="0">
                <a:solidFill>
                  <a:srgbClr val="006C92"/>
                </a:solidFill>
              </a:rPr>
              <a:t> </a:t>
            </a:r>
            <a:r>
              <a:rPr lang="ar-EG" dirty="0"/>
              <a:t>إذا كان البحث يتناول تأثير الإعلانات الرقمية على النساء، فقد يُظهر نظام الذكاء الاصطناعي نتائج متحيّزة إذا كان تدريبه قائمًا بالأساس على بيانات تخص نساء من المدن الكُبرى فقط أو من مُستخدمي منصة واحدة فقط. ولتجنب ذلك، يجب أن تشمل البيانات نساءً من مختلف الأعمار والمستويات التعليمية والمناطق الجغرافية، بحيث تُنتِج الخوارزمية نتائج أكثر عدالة وشمولية.</a:t>
            </a:r>
          </a:p>
        </p:txBody>
      </p:sp>
      <p:sp>
        <p:nvSpPr>
          <p:cNvPr id="2" name="TextBox 1">
            <a:extLst>
              <a:ext uri="{FF2B5EF4-FFF2-40B4-BE49-F238E27FC236}">
                <a16:creationId xmlns:a16="http://schemas.microsoft.com/office/drawing/2014/main" id="{CF055BFD-E4D4-F134-6273-33450ABA2B8F}"/>
              </a:ext>
            </a:extLst>
          </p:cNvPr>
          <p:cNvSpPr txBox="1"/>
          <p:nvPr/>
        </p:nvSpPr>
        <p:spPr>
          <a:xfrm>
            <a:off x="3025036" y="1128103"/>
            <a:ext cx="8244737" cy="523220"/>
          </a:xfrm>
          <a:prstGeom prst="rect">
            <a:avLst/>
          </a:prstGeom>
          <a:noFill/>
        </p:spPr>
        <p:txBody>
          <a:bodyPr wrap="square" rtlCol="0">
            <a:spAutoFit/>
          </a:bodyPr>
          <a:lstStyle/>
          <a:p>
            <a:pPr algn="ctr" rtl="1"/>
            <a:r>
              <a:rPr lang="en-US" sz="2800" b="1" dirty="0">
                <a:effectLst>
                  <a:outerShdw blurRad="38100" dist="38100" dir="2700000" algn="tl">
                    <a:srgbClr val="000000">
                      <a:alpha val="43137"/>
                    </a:srgbClr>
                  </a:outerShdw>
                </a:effectLst>
                <a:latin typeface="Alexandria" charset="0"/>
                <a:cs typeface="Alexandria" charset="0"/>
              </a:rPr>
              <a:t>2</a:t>
            </a:r>
            <a:r>
              <a:rPr lang="ar-EG" sz="2800" b="1" dirty="0">
                <a:solidFill>
                  <a:srgbClr val="2E3957"/>
                </a:solidFill>
                <a:effectLst>
                  <a:outerShdw blurRad="38100" dist="38100" dir="2700000" algn="tl">
                    <a:srgbClr val="000000">
                      <a:alpha val="43137"/>
                    </a:srgbClr>
                  </a:outerShdw>
                </a:effectLst>
                <a:latin typeface="Alexandria"/>
              </a:rPr>
              <a:t>. أخلاقيات البحث العِلمي: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B4A6F57C-C0A1-77AE-EFD2-CD6AA443A0F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1930" y="2377439"/>
            <a:ext cx="3019133" cy="301913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23344790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CB164E-DA57-1296-1607-4B5225B971C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08AE87E-1D5F-74AF-FB8E-0ADB091852C9}"/>
              </a:ext>
            </a:extLst>
          </p:cNvPr>
          <p:cNvSpPr txBox="1"/>
          <p:nvPr/>
        </p:nvSpPr>
        <p:spPr>
          <a:xfrm>
            <a:off x="3840560" y="1766097"/>
            <a:ext cx="7543720" cy="4231928"/>
          </a:xfrm>
          <a:prstGeom prst="rect">
            <a:avLst/>
          </a:prstGeom>
          <a:noFill/>
        </p:spPr>
        <p:txBody>
          <a:bodyPr wrap="square" rtlCol="0">
            <a:spAutoFit/>
          </a:bodyPr>
          <a:lstStyle/>
          <a:p>
            <a:pPr algn="just" rtl="1"/>
            <a:r>
              <a:rPr lang="ar-EG" b="1" dirty="0"/>
              <a:t>3) الشفافية والمُساءلة:</a:t>
            </a:r>
          </a:p>
          <a:p>
            <a:pPr algn="just" rtl="1"/>
            <a:endParaRPr lang="ar-EG" sz="1100" b="1" dirty="0"/>
          </a:p>
          <a:p>
            <a:pPr algn="just" rtl="1"/>
            <a:r>
              <a:rPr lang="ar-EG" dirty="0"/>
              <a:t>من أبرز التحديات الأخلاقية أن العديد من أنظمة الذكاء الاصطناعي تُوصف بأنها </a:t>
            </a:r>
            <a:r>
              <a:rPr lang="ar-EG" dirty="0">
                <a:effectLst>
                  <a:outerShdw blurRad="38100" dist="38100" dir="2700000" algn="tl">
                    <a:srgbClr val="000000">
                      <a:alpha val="43137"/>
                    </a:srgbClr>
                  </a:outerShdw>
                </a:effectLst>
              </a:rPr>
              <a:t>"صندوق أسود"</a:t>
            </a:r>
            <a:r>
              <a:rPr lang="ar-EG" dirty="0"/>
              <a:t>،</a:t>
            </a:r>
            <a:r>
              <a:rPr lang="ar-EG" dirty="0">
                <a:effectLst>
                  <a:outerShdw blurRad="38100" dist="38100" dir="2700000" algn="tl">
                    <a:srgbClr val="000000">
                      <a:alpha val="43137"/>
                    </a:srgbClr>
                  </a:outerShdw>
                </a:effectLst>
              </a:rPr>
              <a:t> </a:t>
            </a:r>
            <a:r>
              <a:rPr lang="ar-EG" dirty="0"/>
              <a:t>أي أن الباحث أو المُستخدم لا يستطيع دائمًا تفسير الطريقة التي توصلت بها الخوارزمية إلى نتائج معينة.</a:t>
            </a:r>
          </a:p>
          <a:p>
            <a:pPr algn="just" rtl="1"/>
            <a:endParaRPr lang="ar-EG" sz="1200" dirty="0"/>
          </a:p>
          <a:p>
            <a:pPr marL="285750" indent="-285750" algn="just" rtl="1">
              <a:buFont typeface="Wingdings" panose="05000000000000000000" pitchFamily="2" charset="2"/>
              <a:buChar char="ü"/>
            </a:pPr>
            <a:r>
              <a:rPr lang="ar-EG" u="sng" dirty="0">
                <a:solidFill>
                  <a:srgbClr val="006C92"/>
                </a:solidFill>
              </a:rPr>
              <a:t>فمثلًا:</a:t>
            </a:r>
            <a:r>
              <a:rPr lang="ar-EG" dirty="0"/>
              <a:t> عند تحليل المُحتوى على وسائل التواصل الاجتماعي، قد تُصنِّف الخوارزمية منشورًا ما باعتباره "خطاب كراهية"، دون أن تشرح على أي أساس لغوي أو سياقي اتخذت هذا القرار. هذا يجعل الباحث في موقف صعب: هل يعتمد على النتيجة رغم غياب الشفافية؟ وكيف يبرّرها في بحثه إذا طُلب منه تفسير الآلية؟</a:t>
            </a:r>
          </a:p>
          <a:p>
            <a:pPr marL="285750" indent="-285750" algn="just" rtl="1">
              <a:buFont typeface="Wingdings" panose="05000000000000000000" pitchFamily="2" charset="2"/>
              <a:buChar char="ü"/>
            </a:pPr>
            <a:endParaRPr lang="ar-EG" sz="1200" dirty="0"/>
          </a:p>
          <a:p>
            <a:pPr algn="just" rtl="1"/>
            <a:r>
              <a:rPr lang="ar-EG" u="sng" dirty="0"/>
              <a:t>وللتقليل من هذا التحدي، يمكن اتباع بعض الإجراءات:</a:t>
            </a:r>
            <a:endParaRPr lang="en-US" dirty="0"/>
          </a:p>
          <a:p>
            <a:pPr marL="285750" lvl="0" indent="-285750" algn="just" rtl="1">
              <a:buFont typeface="Arial" panose="020B0604020202020204" pitchFamily="34" charset="0"/>
              <a:buChar char="•"/>
            </a:pPr>
            <a:r>
              <a:rPr lang="ar-EG" b="1" dirty="0"/>
              <a:t>توثيق خطوات التحليل:</a:t>
            </a:r>
            <a:r>
              <a:rPr lang="ar-EG" dirty="0"/>
              <a:t> على الباحث أن يدوّن الأدوات التي استخدمها، والمعايير التي بُنيت عليها النتائج، حتى وإن لم يكن يملك الشرح الكامل للخوارزمية الداخلية.</a:t>
            </a:r>
            <a:endParaRPr lang="en-US" dirty="0"/>
          </a:p>
          <a:p>
            <a:pPr marL="285750" lvl="0" indent="-285750" algn="just" rtl="1">
              <a:buFont typeface="Arial" panose="020B0604020202020204" pitchFamily="34" charset="0"/>
              <a:buChar char="•"/>
            </a:pPr>
            <a:r>
              <a:rPr lang="ar-EG" b="1" dirty="0"/>
              <a:t>اختبار النماذج على عينات مُتنوعة:</a:t>
            </a:r>
            <a:r>
              <a:rPr lang="ar-EG" dirty="0"/>
              <a:t> للتأكد من أن النظام يعطي نتائج متسقة وليست منحازة لفئة أو لغة أو لهجة معينة.</a:t>
            </a:r>
            <a:endParaRPr lang="en-US" dirty="0"/>
          </a:p>
          <a:p>
            <a:pPr marL="285750" lvl="0" indent="-285750" algn="just" rtl="1">
              <a:buFont typeface="Arial" panose="020B0604020202020204" pitchFamily="34" charset="0"/>
              <a:buChar char="•"/>
            </a:pPr>
            <a:r>
              <a:rPr lang="ar-EG" b="1" dirty="0"/>
              <a:t>توضيح حدود الدقة:</a:t>
            </a:r>
            <a:r>
              <a:rPr lang="ar-EG" dirty="0"/>
              <a:t> توضيح قيود النظام مثل ضعف الأداء مع لهجات معينة أو نصوص قصيرة.</a:t>
            </a:r>
            <a:endParaRPr lang="en-US" dirty="0"/>
          </a:p>
        </p:txBody>
      </p:sp>
      <p:sp>
        <p:nvSpPr>
          <p:cNvPr id="2" name="TextBox 1">
            <a:extLst>
              <a:ext uri="{FF2B5EF4-FFF2-40B4-BE49-F238E27FC236}">
                <a16:creationId xmlns:a16="http://schemas.microsoft.com/office/drawing/2014/main" id="{512A4B49-8CCB-ED00-ED67-AD8EFC12C9BB}"/>
              </a:ext>
            </a:extLst>
          </p:cNvPr>
          <p:cNvSpPr txBox="1"/>
          <p:nvPr/>
        </p:nvSpPr>
        <p:spPr>
          <a:xfrm>
            <a:off x="3025036" y="1128103"/>
            <a:ext cx="8244737" cy="523220"/>
          </a:xfrm>
          <a:prstGeom prst="rect">
            <a:avLst/>
          </a:prstGeom>
          <a:noFill/>
        </p:spPr>
        <p:txBody>
          <a:bodyPr wrap="square" rtlCol="0">
            <a:spAutoFit/>
          </a:bodyPr>
          <a:lstStyle/>
          <a:p>
            <a:pPr algn="ctr" rtl="1"/>
            <a:r>
              <a:rPr lang="en-US" sz="2800" b="1" dirty="0">
                <a:effectLst>
                  <a:outerShdw blurRad="38100" dist="38100" dir="2700000" algn="tl">
                    <a:srgbClr val="000000">
                      <a:alpha val="43137"/>
                    </a:srgbClr>
                  </a:outerShdw>
                </a:effectLst>
                <a:latin typeface="Alexandria" charset="0"/>
                <a:cs typeface="Alexandria" charset="0"/>
              </a:rPr>
              <a:t>2</a:t>
            </a:r>
            <a:r>
              <a:rPr lang="ar-EG" sz="2800" b="1" dirty="0">
                <a:solidFill>
                  <a:srgbClr val="2E3957"/>
                </a:solidFill>
                <a:effectLst>
                  <a:outerShdw blurRad="38100" dist="38100" dir="2700000" algn="tl">
                    <a:srgbClr val="000000">
                      <a:alpha val="43137"/>
                    </a:srgbClr>
                  </a:outerShdw>
                </a:effectLst>
                <a:latin typeface="Alexandria"/>
              </a:rPr>
              <a:t>. أخلاقيات البحث العِلمي: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9B1061C1-A096-0FE6-C211-FC4A659D299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0769" y="2660904"/>
            <a:ext cx="2782902" cy="278290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15939549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C226D2-9FA3-50DC-1EC5-725285E99A6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A958531-996E-5609-DDB3-8906B4D73090}"/>
              </a:ext>
            </a:extLst>
          </p:cNvPr>
          <p:cNvSpPr txBox="1"/>
          <p:nvPr/>
        </p:nvSpPr>
        <p:spPr>
          <a:xfrm>
            <a:off x="4767943" y="2186721"/>
            <a:ext cx="6501831" cy="3416320"/>
          </a:xfrm>
          <a:prstGeom prst="rect">
            <a:avLst/>
          </a:prstGeom>
          <a:noFill/>
        </p:spPr>
        <p:txBody>
          <a:bodyPr wrap="square" rtlCol="0">
            <a:spAutoFit/>
          </a:bodyPr>
          <a:lstStyle/>
          <a:p>
            <a:pPr algn="just" rtl="1"/>
            <a:r>
              <a:rPr lang="ar-EG" b="1" dirty="0"/>
              <a:t>4) تأثير الذكاء الاصطناعي على مصداقية الباحث ودوره:</a:t>
            </a:r>
          </a:p>
          <a:p>
            <a:pPr algn="just" rtl="1"/>
            <a:endParaRPr lang="ar-EG" b="1" dirty="0"/>
          </a:p>
          <a:p>
            <a:pPr algn="just" rtl="1"/>
            <a:r>
              <a:rPr lang="ar-EG" dirty="0"/>
              <a:t>مع تزايد الاعتماد على أدوات الذكاء الاصطناعي في البحث العِلمي، يبرز تحدٍّ أخلاقي يتمثل في الخوف من أن يُساء تفسير دور الباحث على أنه غياب للجهد البشري. فالذكاء الاصطناعي قد يُعطي الانطباع بأن العملية البحثية أصبحت "آلية بالكامل"، بينما في الحقيقة يظل دور الباحث أساسيًا في التوجيه والتحليل والنقد.</a:t>
            </a:r>
          </a:p>
          <a:p>
            <a:pPr algn="just" rtl="1"/>
            <a:endParaRPr lang="ar-EG" dirty="0"/>
          </a:p>
          <a:p>
            <a:pPr marL="285750" indent="-285750" algn="just" rtl="1">
              <a:buFont typeface="Wingdings" panose="05000000000000000000" pitchFamily="2" charset="2"/>
              <a:buChar char="ü"/>
            </a:pPr>
            <a:r>
              <a:rPr lang="ar-EG" u="sng" dirty="0">
                <a:solidFill>
                  <a:srgbClr val="006C92"/>
                </a:solidFill>
              </a:rPr>
              <a:t>فمثلًا:</a:t>
            </a:r>
            <a:r>
              <a:rPr lang="ar-EG" dirty="0">
                <a:solidFill>
                  <a:srgbClr val="006C92"/>
                </a:solidFill>
              </a:rPr>
              <a:t> </a:t>
            </a:r>
            <a:r>
              <a:rPr lang="ar-EG" dirty="0"/>
              <a:t>عند تحليل التوجهات الإعلامية أو الحملات التسويقية، قد يولّد الذكاء الاصطناعي نتائج كمية دقيقة (مثل نِسَب التفاعل). لكن إذا اكتفى الباحث بهذه الأرقام، فإنه قد يغفل الجوانب الإنسانية الأعمق مثل الدوافع الثقافية أو العاطفية التي تؤثر على المُستهلكين. وهنا يظهر خطر تقليص دور الباحث إلى مُجرد "مُشغّل أداة" بدلًا من كونه مُحللًا ومفسرًا للواقع.</a:t>
            </a:r>
          </a:p>
        </p:txBody>
      </p:sp>
      <p:sp>
        <p:nvSpPr>
          <p:cNvPr id="2" name="TextBox 1">
            <a:extLst>
              <a:ext uri="{FF2B5EF4-FFF2-40B4-BE49-F238E27FC236}">
                <a16:creationId xmlns:a16="http://schemas.microsoft.com/office/drawing/2014/main" id="{5FCE4C02-5F78-8B73-F04F-694E56BF0A31}"/>
              </a:ext>
            </a:extLst>
          </p:cNvPr>
          <p:cNvSpPr txBox="1"/>
          <p:nvPr/>
        </p:nvSpPr>
        <p:spPr>
          <a:xfrm>
            <a:off x="3025036" y="1128103"/>
            <a:ext cx="8244737" cy="523220"/>
          </a:xfrm>
          <a:prstGeom prst="rect">
            <a:avLst/>
          </a:prstGeom>
          <a:noFill/>
        </p:spPr>
        <p:txBody>
          <a:bodyPr wrap="square" rtlCol="0">
            <a:spAutoFit/>
          </a:bodyPr>
          <a:lstStyle/>
          <a:p>
            <a:pPr algn="ctr" rtl="1"/>
            <a:r>
              <a:rPr lang="en-US" sz="2800" b="1" dirty="0">
                <a:effectLst>
                  <a:outerShdw blurRad="38100" dist="38100" dir="2700000" algn="tl">
                    <a:srgbClr val="000000">
                      <a:alpha val="43137"/>
                    </a:srgbClr>
                  </a:outerShdw>
                </a:effectLst>
                <a:latin typeface="Alexandria" charset="0"/>
                <a:cs typeface="Alexandria" charset="0"/>
              </a:rPr>
              <a:t>2</a:t>
            </a:r>
            <a:r>
              <a:rPr lang="ar-EG" sz="2800" b="1" dirty="0">
                <a:solidFill>
                  <a:srgbClr val="2E3957"/>
                </a:solidFill>
                <a:effectLst>
                  <a:outerShdw blurRad="38100" dist="38100" dir="2700000" algn="tl">
                    <a:srgbClr val="000000">
                      <a:alpha val="43137"/>
                    </a:srgbClr>
                  </a:outerShdw>
                </a:effectLst>
                <a:latin typeface="Alexandria"/>
              </a:rPr>
              <a:t>. أخلاقيات البحث العِلمي: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9DAB62B4-6B2F-403A-2926-831D311958C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2951" y="2343283"/>
            <a:ext cx="3322320" cy="332232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15199200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C226D2-9FA3-50DC-1EC5-725285E99A6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A958531-996E-5609-DDB3-8906B4D73090}"/>
              </a:ext>
            </a:extLst>
          </p:cNvPr>
          <p:cNvSpPr txBox="1"/>
          <p:nvPr/>
        </p:nvSpPr>
        <p:spPr>
          <a:xfrm>
            <a:off x="4767943" y="1820961"/>
            <a:ext cx="6501831" cy="4247317"/>
          </a:xfrm>
          <a:prstGeom prst="rect">
            <a:avLst/>
          </a:prstGeom>
          <a:noFill/>
        </p:spPr>
        <p:txBody>
          <a:bodyPr wrap="square" rtlCol="0">
            <a:spAutoFit/>
          </a:bodyPr>
          <a:lstStyle/>
          <a:p>
            <a:pPr algn="just" rtl="1"/>
            <a:r>
              <a:rPr lang="ar-EG" u="sng" dirty="0"/>
              <a:t>ولتعزيز المصداقية، يمكن اتباع عدة إجراءات:</a:t>
            </a:r>
          </a:p>
          <a:p>
            <a:pPr algn="just" rtl="1"/>
            <a:endParaRPr lang="ar-EG" u="sng" dirty="0"/>
          </a:p>
          <a:p>
            <a:pPr marL="285750" indent="-285750" algn="just" rtl="1">
              <a:buFont typeface="Arial" panose="020B0604020202020204" pitchFamily="34" charset="0"/>
              <a:buChar char="•"/>
            </a:pPr>
            <a:r>
              <a:rPr lang="ar-EG" b="1" dirty="0"/>
              <a:t>توضيح دور الباحث:</a:t>
            </a:r>
            <a:r>
              <a:rPr lang="ar-EG" dirty="0"/>
              <a:t> يجب أن يُبرز الباحث مسؤوليته في اختيار البيانات، وتحديد طريقة إدخالها للنظام، ومراجعة النتائج بعد استخراجها.</a:t>
            </a:r>
          </a:p>
          <a:p>
            <a:pPr marL="285750" indent="-285750" algn="just" rtl="1">
              <a:buFont typeface="Arial" panose="020B0604020202020204" pitchFamily="34" charset="0"/>
              <a:buChar char="•"/>
            </a:pPr>
            <a:r>
              <a:rPr lang="ar-EG" b="1" dirty="0"/>
              <a:t>الجمع بين التحليل الآلي والبشري:</a:t>
            </a:r>
            <a:r>
              <a:rPr lang="ar-EG" dirty="0"/>
              <a:t> المزج بين الدقة الرقمية التي يقدمها النظام والفهم النقدي والثقافي الذي يوفره الباحث يضمن نتائج أكثر شمولًا.</a:t>
            </a:r>
          </a:p>
          <a:p>
            <a:pPr marL="285750" indent="-285750" algn="just" rtl="1">
              <a:buFont typeface="Arial" panose="020B0604020202020204" pitchFamily="34" charset="0"/>
              <a:buChar char="•"/>
            </a:pPr>
            <a:r>
              <a:rPr lang="ar-EG" b="1" dirty="0"/>
              <a:t>الإشارة إلى حدود الأدوات:</a:t>
            </a:r>
            <a:r>
              <a:rPr lang="ar-EG" dirty="0"/>
              <a:t> من الضروري أن يُوضّح الباحث أن للأدوات الآلية حدودًا، وأنها قد لا تلتقط المعاني الإنسانية أو السياقات الاجتماعية بشكل كامل.</a:t>
            </a:r>
          </a:p>
          <a:p>
            <a:pPr marL="285750" indent="-285750" algn="just" rtl="1">
              <a:buFont typeface="Arial" panose="020B0604020202020204" pitchFamily="34" charset="0"/>
              <a:buChar char="•"/>
            </a:pPr>
            <a:r>
              <a:rPr lang="ar-EG" b="1" dirty="0"/>
              <a:t>الاستشهاد باستخدام الذكاء الاصطناعي:</a:t>
            </a:r>
            <a:r>
              <a:rPr lang="ar-EG" dirty="0"/>
              <a:t> على الباحث أن يُصرّح بوضوح عند استخدامه أدوات الذكاء الاصطناعي في مراحل البحث (سواء في جمع البيانات أو تحليلها أو صياغة بعض الأفكار). يمكن أن يتم ذلك عبر الإشارة في قسم المنهجية إلى الأداة المستخدمة (مثلًا: تم تحليل النصوص باستخدام أداة </a:t>
            </a:r>
            <a:r>
              <a:rPr lang="en-US" dirty="0" err="1"/>
              <a:t>ChatGPT</a:t>
            </a:r>
            <a:r>
              <a:rPr lang="ar-EG" dirty="0"/>
              <a:t>، مع تحديد الإصدار المُستخدَم على وجه الدقة مثل </a:t>
            </a:r>
            <a:r>
              <a:rPr lang="en-US" dirty="0"/>
              <a:t>ChatGPT-5</a:t>
            </a:r>
            <a:r>
              <a:rPr lang="ar-EG" dirty="0"/>
              <a:t>، أو ذكرها في الهوامش أو قائمة المراجع وفق نمط التوثيق المُعتمد. هذا يعزز الشفافية ويُظهر أن الباحث لا ينسب ما أنتجته الأداة إلى نفسه.</a:t>
            </a:r>
          </a:p>
        </p:txBody>
      </p:sp>
      <p:sp>
        <p:nvSpPr>
          <p:cNvPr id="2" name="TextBox 1">
            <a:extLst>
              <a:ext uri="{FF2B5EF4-FFF2-40B4-BE49-F238E27FC236}">
                <a16:creationId xmlns:a16="http://schemas.microsoft.com/office/drawing/2014/main" id="{5FCE4C02-5F78-8B73-F04F-694E56BF0A31}"/>
              </a:ext>
            </a:extLst>
          </p:cNvPr>
          <p:cNvSpPr txBox="1"/>
          <p:nvPr/>
        </p:nvSpPr>
        <p:spPr>
          <a:xfrm>
            <a:off x="3025036" y="1128103"/>
            <a:ext cx="8244737" cy="523220"/>
          </a:xfrm>
          <a:prstGeom prst="rect">
            <a:avLst/>
          </a:prstGeom>
          <a:noFill/>
        </p:spPr>
        <p:txBody>
          <a:bodyPr wrap="square" rtlCol="0">
            <a:spAutoFit/>
          </a:bodyPr>
          <a:lstStyle/>
          <a:p>
            <a:pPr algn="ctr" rtl="1"/>
            <a:r>
              <a:rPr lang="en-US" sz="2800" b="1" dirty="0">
                <a:effectLst>
                  <a:outerShdw blurRad="38100" dist="38100" dir="2700000" algn="tl">
                    <a:srgbClr val="000000">
                      <a:alpha val="43137"/>
                    </a:srgbClr>
                  </a:outerShdw>
                </a:effectLst>
                <a:latin typeface="Alexandria" charset="0"/>
                <a:cs typeface="Alexandria" charset="0"/>
              </a:rPr>
              <a:t>2</a:t>
            </a:r>
            <a:r>
              <a:rPr lang="ar-EG" sz="2800" b="1" dirty="0">
                <a:solidFill>
                  <a:srgbClr val="2E3957"/>
                </a:solidFill>
                <a:effectLst>
                  <a:outerShdw blurRad="38100" dist="38100" dir="2700000" algn="tl">
                    <a:srgbClr val="000000">
                      <a:alpha val="43137"/>
                    </a:srgbClr>
                  </a:outerShdw>
                </a:effectLst>
                <a:latin typeface="Alexandria"/>
              </a:rPr>
              <a:t>. أخلاقيات البحث العِلمي: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9DAB62B4-6B2F-403A-2926-831D311958C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2951" y="2343283"/>
            <a:ext cx="3322320" cy="332232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30942883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BB7DD-AF9B-4FB5-C516-4A31153E100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74B253B-6C2F-84C2-79E9-4F5B5F615C3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4DFDCC51-B5A6-9393-7011-187CA4E0F54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840BA46D-849F-F351-1462-2FF7DF121091}"/>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C04B36A8-C53A-01AF-31E9-A1A8BA89566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F5F960C7-3AAD-4C75-E4B2-7C6C446449E1}"/>
              </a:ext>
            </a:extLst>
          </p:cNvPr>
          <p:cNvSpPr txBox="1"/>
          <p:nvPr/>
        </p:nvSpPr>
        <p:spPr>
          <a:xfrm>
            <a:off x="2467306" y="5027146"/>
            <a:ext cx="1888659" cy="954107"/>
          </a:xfrm>
          <a:prstGeom prst="rect">
            <a:avLst/>
          </a:prstGeom>
          <a:noFill/>
        </p:spPr>
        <p:txBody>
          <a:bodyPr wrap="none" rtlCol="0">
            <a:spAutoFit/>
          </a:bodyPr>
          <a:lstStyle/>
          <a:p>
            <a:pPr algn="ctr" rtl="1"/>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الخُلاصة</a:t>
            </a:r>
          </a:p>
          <a:p>
            <a:pPr algn="ctr" rtl="1"/>
            <a:r>
              <a:rPr lang="en-US" sz="2800" b="1" dirty="0">
                <a:solidFill>
                  <a:schemeClr val="accent5">
                    <a:lumMod val="75000"/>
                  </a:schemeClr>
                </a:solidFill>
                <a:effectLst>
                  <a:outerShdw blurRad="38100" dist="38100" dir="2700000" algn="tl">
                    <a:srgbClr val="000000">
                      <a:alpha val="43137"/>
                    </a:srgbClr>
                  </a:outerShdw>
                </a:effectLst>
                <a:latin typeface="Alexandria" charset="0"/>
              </a:rPr>
              <a:t>Conclusion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p:txBody>
      </p:sp>
      <p:pic>
        <p:nvPicPr>
          <p:cNvPr id="5" name="Graphic 21">
            <a:extLst>
              <a:ext uri="{FF2B5EF4-FFF2-40B4-BE49-F238E27FC236}">
                <a16:creationId xmlns:a16="http://schemas.microsoft.com/office/drawing/2014/main" id="{79EC08AD-4F80-E683-4E91-06EB8DCD12E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39">
            <a:hlinkClick r:id="" action="ppaction://media"/>
            <a:extLst>
              <a:ext uri="{FF2B5EF4-FFF2-40B4-BE49-F238E27FC236}">
                <a16:creationId xmlns:a16="http://schemas.microsoft.com/office/drawing/2014/main" id="{C8863A75-85AA-B3C6-F64F-7F66D7769E5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12550" y="6280150"/>
            <a:ext cx="406400" cy="406400"/>
          </a:xfrm>
          <a:prstGeom prst="rect">
            <a:avLst/>
          </a:prstGeom>
        </p:spPr>
      </p:pic>
    </p:spTree>
    <p:extLst>
      <p:ext uri="{BB962C8B-B14F-4D97-AF65-F5344CB8AC3E}">
        <p14:creationId xmlns:p14="http://schemas.microsoft.com/office/powerpoint/2010/main" val="3127739783"/>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837" fill="hold"/>
                                        <p:tgtEl>
                                          <p:spTgt spid="2"/>
                                        </p:tgtEl>
                                      </p:cBhvr>
                                    </p:cmd>
                                  </p:childTnLst>
                                </p:cTn>
                              </p:par>
                              <p:par>
                                <p:cTn id="7" presetID="10" presetClass="entr" presetSubtype="0" fill="hold" grpId="0" nodeType="withEffect">
                                  <p:stCondLst>
                                    <p:cond delay="250"/>
                                  </p:stCondLst>
                                  <p:childTnLst>
                                    <p:set>
                                      <p:cBhvr>
                                        <p:cTn id="8" dur="1" fill="hold">
                                          <p:stCondLst>
                                            <p:cond delay="0"/>
                                          </p:stCondLst>
                                        </p:cTn>
                                        <p:tgtEl>
                                          <p:spTgt spid="26"/>
                                        </p:tgtEl>
                                        <p:attrNameLst>
                                          <p:attrName>style.visibility</p:attrName>
                                        </p:attrNameLst>
                                      </p:cBhvr>
                                      <p:to>
                                        <p:strVal val="visible"/>
                                      </p:to>
                                    </p:set>
                                    <p:animEffect transition="in" filter="fade">
                                      <p:cBhvr>
                                        <p:cTn id="9" dur="500"/>
                                        <p:tgtEl>
                                          <p:spTgt spid="26"/>
                                        </p:tgtEl>
                                      </p:cBhvr>
                                    </p:animEffect>
                                  </p:childTnLst>
                                </p:cTn>
                              </p:par>
                              <p:par>
                                <p:cTn id="10" presetID="10" presetClass="entr" presetSubtype="0" fill="hold" grpId="0" nodeType="withEffect">
                                  <p:stCondLst>
                                    <p:cond delay="25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42" presetClass="entr" presetSubtype="0" fill="hold" grpId="0" nodeType="withEffect">
                                  <p:stCondLst>
                                    <p:cond delay="250"/>
                                  </p:stCondLst>
                                  <p:childTnLst>
                                    <p:set>
                                      <p:cBhvr>
                                        <p:cTn id="14" dur="1" fill="hold">
                                          <p:stCondLst>
                                            <p:cond delay="0"/>
                                          </p:stCondLst>
                                        </p:cTn>
                                        <p:tgtEl>
                                          <p:spTgt spid="41"/>
                                        </p:tgtEl>
                                        <p:attrNameLst>
                                          <p:attrName>style.visibility</p:attrName>
                                        </p:attrNameLst>
                                      </p:cBhvr>
                                      <p:to>
                                        <p:strVal val="visible"/>
                                      </p:to>
                                    </p:set>
                                    <p:animEffect transition="in" filter="fade">
                                      <p:cBhvr>
                                        <p:cTn id="15" dur="1000"/>
                                        <p:tgtEl>
                                          <p:spTgt spid="41"/>
                                        </p:tgtEl>
                                      </p:cBhvr>
                                    </p:animEffect>
                                    <p:anim calcmode="lin" valueType="num">
                                      <p:cBhvr>
                                        <p:cTn id="16" dur="1000" fill="hold"/>
                                        <p:tgtEl>
                                          <p:spTgt spid="41"/>
                                        </p:tgtEl>
                                        <p:attrNameLst>
                                          <p:attrName>ppt_x</p:attrName>
                                        </p:attrNameLst>
                                      </p:cBhvr>
                                      <p:tavLst>
                                        <p:tav tm="0">
                                          <p:val>
                                            <p:strVal val="#ppt_x"/>
                                          </p:val>
                                        </p:tav>
                                        <p:tav tm="100000">
                                          <p:val>
                                            <p:strVal val="#ppt_x"/>
                                          </p:val>
                                        </p:tav>
                                      </p:tavLst>
                                    </p:anim>
                                    <p:anim calcmode="lin" valueType="num">
                                      <p:cBhvr>
                                        <p:cTn id="17"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8" fill="hold" display="0">
                  <p:stCondLst>
                    <p:cond delay="indefinite"/>
                  </p:stCondLst>
                  <p:endCondLst>
                    <p:cond evt="onStopAudio" delay="0">
                      <p:tgtEl>
                        <p:sldTgt/>
                      </p:tgtEl>
                    </p:cond>
                  </p:endCondLst>
                </p:cTn>
                <p:tgtEl>
                  <p:spTgt spid="2"/>
                </p:tgtEl>
              </p:cMediaNode>
            </p:audio>
          </p:childTnLst>
        </p:cTn>
      </p:par>
    </p:tnLst>
    <p:bldLst>
      <p:bldP spid="9" grpId="0" animBg="1"/>
      <p:bldP spid="26" grpId="0" animBg="1"/>
      <p:bldP spid="4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B2049F-F97C-8E2F-4E07-317DE6E5EEEE}"/>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C3D630E0-03D6-2D24-7739-2EA3DFBD39E5}"/>
              </a:ext>
            </a:extLst>
          </p:cNvPr>
          <p:cNvSpPr txBox="1"/>
          <p:nvPr/>
        </p:nvSpPr>
        <p:spPr>
          <a:xfrm>
            <a:off x="3486200" y="2132951"/>
            <a:ext cx="7653343"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إتمام المُسودة النهائية للبحث:</a:t>
            </a:r>
          </a:p>
        </p:txBody>
      </p:sp>
      <p:sp>
        <p:nvSpPr>
          <p:cNvPr id="5" name="TextBox 4">
            <a:extLst>
              <a:ext uri="{FF2B5EF4-FFF2-40B4-BE49-F238E27FC236}">
                <a16:creationId xmlns:a16="http://schemas.microsoft.com/office/drawing/2014/main" id="{DBFE8792-52F2-6934-EFB3-A5A9D481972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6D0D746-5DAD-E54A-4049-ADC41D4B612F}"/>
              </a:ext>
            </a:extLst>
          </p:cNvPr>
          <p:cNvSpPr txBox="1"/>
          <p:nvPr/>
        </p:nvSpPr>
        <p:spPr>
          <a:xfrm>
            <a:off x="4699000" y="3006429"/>
            <a:ext cx="6527799" cy="400110"/>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rPr>
              <a:t>الخطوة الخامسة: إتمام المُسودة النهائية للبحث:</a:t>
            </a:r>
          </a:p>
        </p:txBody>
      </p:sp>
      <p:sp>
        <p:nvSpPr>
          <p:cNvPr id="8" name="TextBox 7">
            <a:extLst>
              <a:ext uri="{FF2B5EF4-FFF2-40B4-BE49-F238E27FC236}">
                <a16:creationId xmlns:a16="http://schemas.microsoft.com/office/drawing/2014/main" id="{09F954F1-2198-3DEF-EBA5-2ECC72D2E952}"/>
              </a:ext>
            </a:extLst>
          </p:cNvPr>
          <p:cNvSpPr txBox="1"/>
          <p:nvPr/>
        </p:nvSpPr>
        <p:spPr>
          <a:xfrm>
            <a:off x="3065697" y="3329981"/>
            <a:ext cx="6527799" cy="400110"/>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ما هي عناصر المُسودة النهائية للبحث العِلمي؟</a:t>
            </a:r>
          </a:p>
        </p:txBody>
      </p:sp>
      <p:sp>
        <p:nvSpPr>
          <p:cNvPr id="9" name="TextBox 8">
            <a:extLst>
              <a:ext uri="{FF2B5EF4-FFF2-40B4-BE49-F238E27FC236}">
                <a16:creationId xmlns:a16="http://schemas.microsoft.com/office/drawing/2014/main" id="{2131DCB0-4644-75FF-D82D-08BEF230D562}"/>
              </a:ext>
            </a:extLst>
          </p:cNvPr>
          <p:cNvSpPr txBox="1"/>
          <p:nvPr/>
        </p:nvSpPr>
        <p:spPr>
          <a:xfrm>
            <a:off x="8286750" y="4781879"/>
            <a:ext cx="2921851" cy="400110"/>
          </a:xfrm>
          <a:prstGeom prst="rect">
            <a:avLst/>
          </a:prstGeom>
          <a:noFill/>
        </p:spPr>
        <p:txBody>
          <a:bodyPr wrap="square" rtlCol="0">
            <a:spAutoFit/>
          </a:bodyPr>
          <a:lstStyle/>
          <a:p>
            <a:pPr marL="457200" indent="-457200" algn="just" rtl="1">
              <a:buAutoNum type="arabicPeriod" startAt="3"/>
            </a:pPr>
            <a:r>
              <a:rPr lang="ar-EG" sz="2000" b="1" dirty="0">
                <a:solidFill>
                  <a:srgbClr val="2E3957"/>
                </a:solidFill>
                <a:latin typeface="Alexandria"/>
              </a:rPr>
              <a:t>المَراجِع.</a:t>
            </a:r>
          </a:p>
        </p:txBody>
      </p:sp>
      <p:sp>
        <p:nvSpPr>
          <p:cNvPr id="10" name="TextBox 9">
            <a:extLst>
              <a:ext uri="{FF2B5EF4-FFF2-40B4-BE49-F238E27FC236}">
                <a16:creationId xmlns:a16="http://schemas.microsoft.com/office/drawing/2014/main" id="{B070EA78-2658-420D-6A47-262002778906}"/>
              </a:ext>
            </a:extLst>
          </p:cNvPr>
          <p:cNvSpPr txBox="1"/>
          <p:nvPr/>
        </p:nvSpPr>
        <p:spPr>
          <a:xfrm>
            <a:off x="4708893" y="3936667"/>
            <a:ext cx="6527799" cy="400110"/>
          </a:xfrm>
          <a:prstGeom prst="rect">
            <a:avLst/>
          </a:prstGeom>
          <a:noFill/>
        </p:spPr>
        <p:txBody>
          <a:bodyPr wrap="square" rtlCol="0">
            <a:spAutoFit/>
          </a:bodyPr>
          <a:lstStyle/>
          <a:p>
            <a:pPr marL="457200" indent="-457200" algn="just" rtl="1">
              <a:buFont typeface="+mj-lt"/>
              <a:buAutoNum type="arabicPeriod" startAt="2"/>
            </a:pPr>
            <a:r>
              <a:rPr lang="ar-EG" sz="2000" b="1" dirty="0">
                <a:solidFill>
                  <a:srgbClr val="2E3957"/>
                </a:solidFill>
                <a:latin typeface="Alexandria"/>
              </a:rPr>
              <a:t>أخلاقيات البحث العِلمي:</a:t>
            </a:r>
          </a:p>
        </p:txBody>
      </p:sp>
      <p:sp>
        <p:nvSpPr>
          <p:cNvPr id="13" name="TextBox 12">
            <a:extLst>
              <a:ext uri="{FF2B5EF4-FFF2-40B4-BE49-F238E27FC236}">
                <a16:creationId xmlns:a16="http://schemas.microsoft.com/office/drawing/2014/main" id="{366A33A7-1B2A-BEF2-D27B-9883C727A87B}"/>
              </a:ext>
            </a:extLst>
          </p:cNvPr>
          <p:cNvSpPr txBox="1"/>
          <p:nvPr/>
        </p:nvSpPr>
        <p:spPr>
          <a:xfrm>
            <a:off x="3063716" y="4301777"/>
            <a:ext cx="6527799" cy="400110"/>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أخلاقيات البحث العِلمي في عصر الذكاء الاصطناعي.</a:t>
            </a:r>
          </a:p>
        </p:txBody>
      </p:sp>
      <p:pic>
        <p:nvPicPr>
          <p:cNvPr id="11" name="Picture 10" descr="A hand holding a pen over a paper&#10;&#10;AI-generated content may be incorrect.">
            <a:extLst>
              <a:ext uri="{FF2B5EF4-FFF2-40B4-BE49-F238E27FC236}">
                <a16:creationId xmlns:a16="http://schemas.microsoft.com/office/drawing/2014/main" id="{F66E6942-EA49-20AA-C90D-76543FD6B229}"/>
              </a:ext>
            </a:extLst>
          </p:cNvPr>
          <p:cNvPicPr>
            <a:picLocks noChangeAspect="1"/>
          </p:cNvPicPr>
          <p:nvPr/>
        </p:nvPicPr>
        <p:blipFill>
          <a:blip r:embed="rId2"/>
          <a:stretch>
            <a:fillRect/>
          </a:stretch>
        </p:blipFill>
        <p:spPr>
          <a:xfrm>
            <a:off x="1262184" y="2387437"/>
            <a:ext cx="2888892" cy="288889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2" name="TextBox 1">
            <a:extLst>
              <a:ext uri="{FF2B5EF4-FFF2-40B4-BE49-F238E27FC236}">
                <a16:creationId xmlns:a16="http://schemas.microsoft.com/office/drawing/2014/main" id="{853376C2-8E1D-6418-CEA8-18C569E6E657}"/>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ال</a:t>
            </a:r>
            <a:r>
              <a:rPr lang="ar-EG" sz="3200" b="1" dirty="0">
                <a:effectLst>
                  <a:outerShdw blurRad="38100" dist="38100" dir="2700000" algn="tl">
                    <a:srgbClr val="000000">
                      <a:alpha val="43137"/>
                    </a:srgbClr>
                  </a:outerShdw>
                </a:effectLst>
                <a:latin typeface="Alexandria" charset="0"/>
                <a:cs typeface="Alexandria" charset="0"/>
              </a:rPr>
              <a:t>خُلاص</a:t>
            </a:r>
            <a:r>
              <a:rPr lang="ar-SA" sz="3200" b="1" dirty="0">
                <a:effectLst>
                  <a:outerShdw blurRad="38100" dist="38100" dir="2700000" algn="tl">
                    <a:srgbClr val="000000">
                      <a:alpha val="43137"/>
                    </a:srgbClr>
                  </a:outerShdw>
                </a:effectLst>
                <a:latin typeface="Alexandria" charset="0"/>
                <a:cs typeface="Alexandria" charset="0"/>
              </a:rPr>
              <a:t>ة</a:t>
            </a:r>
            <a:endParaRPr lang="en-US" sz="3200" b="1" dirty="0">
              <a:effectLst>
                <a:outerShdw blurRad="38100" dist="38100" dir="2700000" algn="tl">
                  <a:srgbClr val="000000">
                    <a:alpha val="43137"/>
                  </a:srgbClr>
                </a:outerShdw>
              </a:effectLst>
              <a:latin typeface="Alexandria" charset="0"/>
              <a:cs typeface="Alexandria" charset="0"/>
            </a:endParaRPr>
          </a:p>
        </p:txBody>
      </p:sp>
    </p:spTree>
    <p:extLst>
      <p:ext uri="{BB962C8B-B14F-4D97-AF65-F5344CB8AC3E}">
        <p14:creationId xmlns:p14="http://schemas.microsoft.com/office/powerpoint/2010/main" val="346368057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450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45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450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450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450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1000"/>
                                        <p:tgtEl>
                                          <p:spTgt spid="2"/>
                                        </p:tgtEl>
                                      </p:cBhvr>
                                    </p:animEffect>
                                    <p:anim calcmode="lin" valueType="num">
                                      <p:cBhvr>
                                        <p:cTn id="38" dur="1000" fill="hold"/>
                                        <p:tgtEl>
                                          <p:spTgt spid="2"/>
                                        </p:tgtEl>
                                        <p:attrNameLst>
                                          <p:attrName>ppt_x</p:attrName>
                                        </p:attrNameLst>
                                      </p:cBhvr>
                                      <p:tavLst>
                                        <p:tav tm="0">
                                          <p:val>
                                            <p:strVal val="#ppt_x"/>
                                          </p:val>
                                        </p:tav>
                                        <p:tav tm="100000">
                                          <p:val>
                                            <p:strVal val="#ppt_x"/>
                                          </p:val>
                                        </p:tav>
                                      </p:tavLst>
                                    </p:anim>
                                    <p:anim calcmode="lin" valueType="num">
                                      <p:cBhvr>
                                        <p:cTn id="3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8" grpId="0"/>
      <p:bldP spid="9" grpId="0"/>
      <p:bldP spid="10" grpId="0"/>
      <p:bldP spid="13" grpId="0"/>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A5357-7AFB-4E31-619F-FE2D06CCDC4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6683A1F-DF9B-4AF8-1CC3-C9D66A7CEA2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21474ED7-6C49-E61E-2778-7625BD27221F}"/>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BE502080-5282-D847-B5E8-A19D4378EE2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9349279-F1AC-633B-C7B8-58335E24590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B763918-655F-B6E5-8982-072DD6332F0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EDBB785D-DF5B-012A-7E6A-3D0376B60A5B}"/>
              </a:ext>
            </a:extLst>
          </p:cNvPr>
          <p:cNvSpPr txBox="1"/>
          <p:nvPr/>
        </p:nvSpPr>
        <p:spPr>
          <a:xfrm>
            <a:off x="2479189" y="5027146"/>
            <a:ext cx="1820756"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المَراجِع</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References</a:t>
            </a:r>
            <a:endParaRPr lang="ar-EG" sz="24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25505965-86C9-E9E8-7F75-27F4582C3E48}"/>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8316BE84-A0C0-C6D1-F9CA-71C9B35982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191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par>
                                <p:cTn id="15" presetID="42" presetClass="entr" presetSubtype="0" fill="hold" grpId="0" nodeType="with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fade">
                                      <p:cBhvr>
                                        <p:cTn id="17" dur="1000"/>
                                        <p:tgtEl>
                                          <p:spTgt spid="41"/>
                                        </p:tgtEl>
                                      </p:cBhvr>
                                    </p:animEffect>
                                    <p:anim calcmode="lin" valueType="num">
                                      <p:cBhvr>
                                        <p:cTn id="18" dur="1000" fill="hold"/>
                                        <p:tgtEl>
                                          <p:spTgt spid="41"/>
                                        </p:tgtEl>
                                        <p:attrNameLst>
                                          <p:attrName>ppt_x</p:attrName>
                                        </p:attrNameLst>
                                      </p:cBhvr>
                                      <p:tavLst>
                                        <p:tav tm="0">
                                          <p:val>
                                            <p:strVal val="#ppt_x"/>
                                          </p:val>
                                        </p:tav>
                                        <p:tav tm="100000">
                                          <p:val>
                                            <p:strVal val="#ppt_x"/>
                                          </p:val>
                                        </p:tav>
                                      </p:tavLst>
                                    </p:anim>
                                    <p:anim calcmode="lin" valueType="num">
                                      <p:cBhvr>
                                        <p:cTn id="19"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FF045617-8576-1810-91F6-A6A003C8C18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3. ال</a:t>
            </a:r>
            <a:r>
              <a:rPr lang="ar-SA" sz="2800" b="1" dirty="0">
                <a:solidFill>
                  <a:srgbClr val="2E3957"/>
                </a:solidFill>
                <a:effectLst>
                  <a:outerShdw blurRad="38100" dist="38100" dir="2700000" algn="tl">
                    <a:srgbClr val="000000">
                      <a:alpha val="43137"/>
                    </a:srgbClr>
                  </a:outerShdw>
                </a:effectLst>
                <a:latin typeface="Alexandria"/>
              </a:rPr>
              <a:t>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راج</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F153C5A4-DF81-E067-C874-7A0CBB753AB5}"/>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راج</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ع أجنبية:</a:t>
            </a:r>
            <a:endParaRPr lang="en-US" sz="2400" dirty="0">
              <a:solidFill>
                <a:srgbClr val="0070C0"/>
              </a:solidFill>
              <a:effectLst>
                <a:outerShdw blurRad="38100" dist="38100" dir="2700000" algn="tl">
                  <a:srgbClr val="000000">
                    <a:alpha val="43137"/>
                  </a:srgbClr>
                </a:outerShdw>
              </a:effectLst>
            </a:endParaRPr>
          </a:p>
        </p:txBody>
      </p:sp>
      <p:sp>
        <p:nvSpPr>
          <p:cNvPr id="8" name="TextBox 7">
            <a:extLst>
              <a:ext uri="{FF2B5EF4-FFF2-40B4-BE49-F238E27FC236}">
                <a16:creationId xmlns:a16="http://schemas.microsoft.com/office/drawing/2014/main" id="{832147B8-6305-6030-3A27-CF8123DDEBC7}"/>
              </a:ext>
            </a:extLst>
          </p:cNvPr>
          <p:cNvSpPr txBox="1"/>
          <p:nvPr/>
        </p:nvSpPr>
        <p:spPr>
          <a:xfrm>
            <a:off x="840153" y="2551045"/>
            <a:ext cx="10446972" cy="3046988"/>
          </a:xfrm>
          <a:prstGeom prst="rect">
            <a:avLst/>
          </a:prstGeom>
          <a:noFill/>
        </p:spPr>
        <p:txBody>
          <a:bodyPr wrap="square" rtlCol="0">
            <a:spAutoFit/>
          </a:bodyPr>
          <a:lstStyle/>
          <a:p>
            <a:pPr marL="285750" indent="-285750" algn="just">
              <a:buFont typeface="Arial" panose="020B0604020202020204" pitchFamily="34" charset="0"/>
              <a:buChar char="•"/>
            </a:pPr>
            <a:r>
              <a:rPr lang="en-US" sz="1400" dirty="0"/>
              <a:t>Ashok, M., Madan, R., </a:t>
            </a:r>
            <a:r>
              <a:rPr lang="en-US" sz="1400" dirty="0" err="1"/>
              <a:t>Joha</a:t>
            </a:r>
            <a:r>
              <a:rPr lang="en-US" sz="1400" dirty="0"/>
              <a:t>, A., &amp; </a:t>
            </a:r>
            <a:r>
              <a:rPr lang="en-US" sz="1400" dirty="0" err="1"/>
              <a:t>Sivarajah</a:t>
            </a:r>
            <a:r>
              <a:rPr lang="en-US" sz="1400" dirty="0"/>
              <a:t>, U. (2022). Ethical framework for Artificial Intelligence and Digital technologies. </a:t>
            </a:r>
            <a:r>
              <a:rPr lang="en-US" sz="1400" i="1" dirty="0"/>
              <a:t>Int. J. Inf. </a:t>
            </a:r>
            <a:r>
              <a:rPr lang="en-US" sz="1400" i="1" dirty="0" err="1"/>
              <a:t>Manag</a:t>
            </a:r>
            <a:r>
              <a:rPr lang="en-US" sz="1400" i="1" dirty="0"/>
              <a:t>.</a:t>
            </a:r>
            <a:r>
              <a:rPr lang="en-US" sz="1400" dirty="0"/>
              <a:t>, 62, 102433. </a:t>
            </a:r>
            <a:r>
              <a:rPr lang="en-US" sz="1200" u="sng" dirty="0">
                <a:hlinkClick r:id="rId4"/>
              </a:rPr>
              <a:t>https://doi.org/10.1016/j.ijinfomgt.2021.102433</a:t>
            </a:r>
            <a:endParaRPr lang="en-US" sz="1200" u="sng" dirty="0"/>
          </a:p>
          <a:p>
            <a:pPr marL="285750" indent="-285750" algn="just">
              <a:buFont typeface="Arial" panose="020B0604020202020204" pitchFamily="34" charset="0"/>
              <a:buChar char="•"/>
            </a:pPr>
            <a:endParaRPr lang="en-US" sz="1200" u="sng" dirty="0"/>
          </a:p>
          <a:p>
            <a:pPr marL="285750" indent="-285750" algn="just">
              <a:buFont typeface="Arial" panose="020B0604020202020204" pitchFamily="34" charset="0"/>
              <a:buChar char="•"/>
            </a:pPr>
            <a:r>
              <a:rPr lang="en-US" sz="1400" dirty="0" err="1"/>
              <a:t>Brendel</a:t>
            </a:r>
            <a:r>
              <a:rPr lang="en-US" sz="1400" dirty="0"/>
              <a:t>, A., </a:t>
            </a:r>
            <a:r>
              <a:rPr lang="en-US" sz="1400" dirty="0" err="1"/>
              <a:t>Mirbabaie</a:t>
            </a:r>
            <a:r>
              <a:rPr lang="en-US" sz="1400" dirty="0"/>
              <a:t>, M., </a:t>
            </a:r>
            <a:r>
              <a:rPr lang="en-US" sz="1400" dirty="0" err="1"/>
              <a:t>Lembcke</a:t>
            </a:r>
            <a:r>
              <a:rPr lang="en-US" sz="1400" dirty="0"/>
              <a:t>, T., &amp; </a:t>
            </a:r>
            <a:r>
              <a:rPr lang="en-US" sz="1400" dirty="0" err="1"/>
              <a:t>Hofeditz</a:t>
            </a:r>
            <a:r>
              <a:rPr lang="en-US" sz="1400" dirty="0"/>
              <a:t>, L. (2021). Ethical Management of Artificial Intelligence. </a:t>
            </a:r>
            <a:r>
              <a:rPr lang="en-US" sz="1400" i="1" dirty="0"/>
              <a:t>Sustainability</a:t>
            </a:r>
            <a:r>
              <a:rPr lang="en-US" sz="1400" dirty="0"/>
              <a:t>. </a:t>
            </a:r>
            <a:r>
              <a:rPr lang="en-US" sz="1200" u="sng" dirty="0">
                <a:hlinkClick r:id="rId5"/>
              </a:rPr>
              <a:t>https://doi.org/10.3390/SU13041974</a:t>
            </a:r>
            <a:endParaRPr lang="en-US" sz="1200" u="sng" dirty="0"/>
          </a:p>
          <a:p>
            <a:pPr marL="285750" indent="-285750" algn="just">
              <a:buFont typeface="Arial" panose="020B0604020202020204" pitchFamily="34" charset="0"/>
              <a:buChar char="•"/>
            </a:pPr>
            <a:endParaRPr lang="en-US" sz="1200" dirty="0"/>
          </a:p>
          <a:p>
            <a:pPr marL="285750" indent="-285750" algn="just">
              <a:lnSpc>
                <a:spcPct val="150000"/>
              </a:lnSpc>
              <a:buFont typeface="Arial" panose="020B0604020202020204" pitchFamily="34" charset="0"/>
              <a:buChar char="•"/>
            </a:pPr>
            <a:r>
              <a:rPr lang="en-US" sz="1400" dirty="0" err="1"/>
              <a:t>Calvo</a:t>
            </a:r>
            <a:r>
              <a:rPr lang="en-US" sz="1400" dirty="0"/>
              <a:t>, E. (2022). Ethically governing artificial intelligence in the field of scientific research and innovation. </a:t>
            </a:r>
            <a:r>
              <a:rPr lang="en-US" sz="1400" i="1" dirty="0" err="1"/>
              <a:t>Heliyon</a:t>
            </a:r>
            <a:r>
              <a:rPr lang="en-US" sz="1400" dirty="0"/>
              <a:t>, 8. </a:t>
            </a:r>
            <a:r>
              <a:rPr lang="en-US" sz="1200" u="sng" dirty="0">
                <a:hlinkClick r:id="rId6"/>
              </a:rPr>
              <a:t>https://doi.org/10.1016/j.heliyon.2022.e08946</a:t>
            </a:r>
            <a:endParaRPr lang="en-US" sz="1200" u="sng" dirty="0"/>
          </a:p>
          <a:p>
            <a:pPr marL="285750" indent="-285750" algn="just">
              <a:lnSpc>
                <a:spcPct val="150000"/>
              </a:lnSpc>
              <a:buFont typeface="Arial" panose="020B0604020202020204" pitchFamily="34" charset="0"/>
              <a:buChar char="•"/>
            </a:pPr>
            <a:endParaRPr lang="en-US" sz="1200" u="sng" dirty="0"/>
          </a:p>
          <a:p>
            <a:pPr marL="285750" lvl="0" indent="-285750" algn="just">
              <a:lnSpc>
                <a:spcPct val="150000"/>
              </a:lnSpc>
              <a:buFont typeface="Arial" panose="020B0604020202020204" pitchFamily="34" charset="0"/>
              <a:buChar char="•"/>
            </a:pPr>
            <a:r>
              <a:rPr lang="en-US" sz="1400" dirty="0"/>
              <a:t>Faulkner, S., &amp; Faulkner, C.  (2018). </a:t>
            </a:r>
            <a:r>
              <a:rPr lang="en-US" sz="1400" i="1" dirty="0"/>
              <a:t>Research methods for social workers: A practice-based approach</a:t>
            </a:r>
            <a:r>
              <a:rPr lang="en-US" sz="1400" dirty="0"/>
              <a:t>. Oxford University Press.‏ </a:t>
            </a:r>
            <a:r>
              <a:rPr lang="en-US" sz="1200" dirty="0">
                <a:hlinkClick r:id="rId7"/>
              </a:rPr>
              <a:t>https://books.google.com.eg/books?hl=en&amp;lr=&amp;id=ch5pDwAAQBAJ&amp;oi=fnd&amp;pg=PP1&amp;dq=research+methods+for+social+work&amp;ots=ixMRcCjGta&amp;sig=DZUwyw75OOImkhLv5q_kWq9v8xg&amp;redir_esc=y#v=onepage&amp;q=research%20methods%20for%20social%20work&amp;f=false</a:t>
            </a:r>
            <a:endParaRPr lang="ar-EG" sz="1200" dirty="0"/>
          </a:p>
        </p:txBody>
      </p:sp>
    </p:spTree>
    <p:extLst>
      <p:ext uri="{BB962C8B-B14F-4D97-AF65-F5344CB8AC3E}">
        <p14:creationId xmlns:p14="http://schemas.microsoft.com/office/powerpoint/2010/main" val="117763179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10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9CFC5493-AEDB-646E-2184-C31D3A74CAE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39C4CF3-F83A-CBFA-1C1B-09964EA82CF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4575597A-A0FE-5E7D-4B48-31C6F56D151A}"/>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3. ال</a:t>
            </a:r>
            <a:r>
              <a:rPr lang="ar-SA" sz="2800" b="1" dirty="0">
                <a:solidFill>
                  <a:srgbClr val="2E3957"/>
                </a:solidFill>
                <a:effectLst>
                  <a:outerShdw blurRad="38100" dist="38100" dir="2700000" algn="tl">
                    <a:srgbClr val="000000">
                      <a:alpha val="43137"/>
                    </a:srgbClr>
                  </a:outerShdw>
                </a:effectLst>
                <a:latin typeface="Alexandria"/>
              </a:rPr>
              <a:t>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راج</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406E08E5-A0D5-652F-A8C3-D9A183D181EF}"/>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راج</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ع أجنبية:</a:t>
            </a:r>
            <a:endParaRPr lang="en-US" sz="2400" dirty="0">
              <a:solidFill>
                <a:srgbClr val="0070C0"/>
              </a:solidFill>
              <a:effectLst>
                <a:outerShdw blurRad="38100" dist="38100" dir="2700000" algn="tl">
                  <a:srgbClr val="000000">
                    <a:alpha val="43137"/>
                  </a:srgbClr>
                </a:outerShdw>
              </a:effectLst>
            </a:endParaRPr>
          </a:p>
        </p:txBody>
      </p:sp>
      <p:sp>
        <p:nvSpPr>
          <p:cNvPr id="8" name="TextBox 7">
            <a:extLst>
              <a:ext uri="{FF2B5EF4-FFF2-40B4-BE49-F238E27FC236}">
                <a16:creationId xmlns:a16="http://schemas.microsoft.com/office/drawing/2014/main" id="{14E12B85-754A-9BDB-4D6B-826C847C0975}"/>
              </a:ext>
            </a:extLst>
          </p:cNvPr>
          <p:cNvSpPr txBox="1"/>
          <p:nvPr/>
        </p:nvSpPr>
        <p:spPr>
          <a:xfrm>
            <a:off x="840153" y="2551045"/>
            <a:ext cx="10446972" cy="3154710"/>
          </a:xfrm>
          <a:prstGeom prst="rect">
            <a:avLst/>
          </a:prstGeom>
          <a:noFill/>
        </p:spPr>
        <p:txBody>
          <a:bodyPr wrap="square" rtlCol="0">
            <a:spAutoFit/>
          </a:bodyPr>
          <a:lstStyle/>
          <a:p>
            <a:pPr marL="285750" lvl="0" indent="-285750" algn="just">
              <a:buFont typeface="Arial" panose="020B0604020202020204" pitchFamily="34" charset="0"/>
              <a:buChar char="•"/>
            </a:pPr>
            <a:r>
              <a:rPr lang="en-US" sz="1400" dirty="0">
                <a:latin typeface="Times New Roman" panose="02020603050405020304" pitchFamily="18" charset="0"/>
              </a:rPr>
              <a:t>Habib, M., Maryam, H., &amp; </a:t>
            </a:r>
            <a:r>
              <a:rPr lang="en-US" sz="1400" dirty="0" err="1">
                <a:latin typeface="Times New Roman" panose="02020603050405020304" pitchFamily="18" charset="0"/>
              </a:rPr>
              <a:t>Pathik</a:t>
            </a:r>
            <a:r>
              <a:rPr lang="en-US" sz="1400" dirty="0">
                <a:latin typeface="Times New Roman" panose="02020603050405020304" pitchFamily="18" charset="0"/>
              </a:rPr>
              <a:t>, B. B. (2014). </a:t>
            </a:r>
            <a:r>
              <a:rPr lang="en-US" sz="1400" i="1" dirty="0">
                <a:latin typeface="Times New Roman" panose="02020603050405020304" pitchFamily="18" charset="0"/>
              </a:rPr>
              <a:t>Research Methodology-Contemporary Practices: Guidelines for Academic Researchers.</a:t>
            </a:r>
            <a:r>
              <a:rPr lang="en-US" sz="1400" dirty="0">
                <a:latin typeface="Times New Roman" panose="02020603050405020304" pitchFamily="18" charset="0"/>
              </a:rPr>
              <a:t> Cambridge Scholars Publishing.</a:t>
            </a:r>
          </a:p>
          <a:p>
            <a:pPr marL="285750" lvl="0" indent="-285750" algn="just">
              <a:buFont typeface="Arial" panose="020B0604020202020204" pitchFamily="34" charset="0"/>
              <a:buChar char="•"/>
            </a:pPr>
            <a:endParaRPr lang="en-US" sz="1400" dirty="0">
              <a:latin typeface="Times New Roman" panose="02020603050405020304" pitchFamily="18" charset="0"/>
            </a:endParaRPr>
          </a:p>
          <a:p>
            <a:pPr marL="285750" indent="-285750" algn="just">
              <a:buFont typeface="Arial" panose="020B0604020202020204" pitchFamily="34" charset="0"/>
              <a:buChar char="•"/>
            </a:pPr>
            <a:r>
              <a:rPr lang="en-US" sz="1400" dirty="0"/>
              <a:t>Huang, C., Zhang, Z., Mao, B., &amp; Yao, X. (2023). An Overview of Artificial Intelligence Ethics. </a:t>
            </a:r>
            <a:r>
              <a:rPr lang="fr-FR" sz="1400" i="1" dirty="0"/>
              <a:t>IEEE Transactions on </a:t>
            </a:r>
            <a:r>
              <a:rPr lang="fr-FR" sz="1400" i="1" dirty="0" err="1"/>
              <a:t>Artificial</a:t>
            </a:r>
            <a:r>
              <a:rPr lang="fr-FR" sz="1400" i="1" dirty="0"/>
              <a:t> Intelligence</a:t>
            </a:r>
            <a:r>
              <a:rPr lang="fr-FR" sz="1400" dirty="0"/>
              <a:t>, 4, 799-819. </a:t>
            </a:r>
            <a:r>
              <a:rPr lang="fr-FR" sz="1400" u="sng" dirty="0">
                <a:hlinkClick r:id="rId4"/>
              </a:rPr>
              <a:t>https://doi.org/10.1109/TAI.2022.3194503</a:t>
            </a:r>
            <a:endParaRPr lang="fr-FR" sz="1400" u="sng" dirty="0"/>
          </a:p>
          <a:p>
            <a:pPr marL="285750" indent="-285750" algn="just">
              <a:buFont typeface="Arial" panose="020B0604020202020204" pitchFamily="34" charset="0"/>
              <a:buChar char="•"/>
            </a:pPr>
            <a:endParaRPr lang="ar-EG" sz="1400" u="sng" dirty="0"/>
          </a:p>
          <a:p>
            <a:pPr algn="just"/>
            <a:endParaRPr lang="en-US" sz="300" dirty="0"/>
          </a:p>
          <a:p>
            <a:pPr marL="285750" indent="-285750" algn="just">
              <a:buFont typeface="Arial" panose="020B0604020202020204" pitchFamily="34" charset="0"/>
              <a:buChar char="•"/>
            </a:pPr>
            <a:r>
              <a:rPr lang="en-US" sz="1400" dirty="0" err="1"/>
              <a:t>Limongi</a:t>
            </a:r>
            <a:r>
              <a:rPr lang="en-US" sz="1400" dirty="0"/>
              <a:t>, R. (2024). The use of artificial intelligence in scientific research with integrity and ethics. </a:t>
            </a:r>
            <a:r>
              <a:rPr lang="en-US" sz="1400" i="1" dirty="0"/>
              <a:t>Future Studies Research Journal: Trends and Strategies</a:t>
            </a:r>
            <a:r>
              <a:rPr lang="en-US" sz="1400" dirty="0"/>
              <a:t>. </a:t>
            </a:r>
            <a:r>
              <a:rPr lang="en-US" sz="1400" u="sng" dirty="0">
                <a:hlinkClick r:id="rId5"/>
              </a:rPr>
              <a:t>https://doi.org/10.24023/futurejournal/2175-5825/2024.v16i1.845</a:t>
            </a:r>
            <a:endParaRPr lang="en-US" sz="1400" u="sng" dirty="0"/>
          </a:p>
          <a:p>
            <a:pPr marL="285750" indent="-285750" algn="just">
              <a:buFont typeface="Arial" panose="020B0604020202020204" pitchFamily="34" charset="0"/>
              <a:buChar char="•"/>
            </a:pPr>
            <a:endParaRPr lang="en-US" sz="1400" u="sng" dirty="0"/>
          </a:p>
          <a:p>
            <a:pPr marL="285750" indent="-285750" algn="just">
              <a:buFont typeface="Arial" panose="020B0604020202020204" pitchFamily="34" charset="0"/>
              <a:buChar char="•"/>
            </a:pPr>
            <a:r>
              <a:rPr lang="es-ES" sz="1400" dirty="0" err="1"/>
              <a:t>Salvagno</a:t>
            </a:r>
            <a:r>
              <a:rPr lang="es-ES" sz="1400" dirty="0"/>
              <a:t>, M., </a:t>
            </a:r>
            <a:r>
              <a:rPr lang="es-ES" sz="1400" dirty="0" err="1"/>
              <a:t>Taccone</a:t>
            </a:r>
            <a:r>
              <a:rPr lang="es-ES" sz="1400" dirty="0"/>
              <a:t>, F., &amp; </a:t>
            </a:r>
            <a:r>
              <a:rPr lang="es-ES" sz="1400" dirty="0" err="1"/>
              <a:t>Gerli</a:t>
            </a:r>
            <a:r>
              <a:rPr lang="es-ES" sz="1400" dirty="0"/>
              <a:t>, A. (2023). </a:t>
            </a:r>
            <a:r>
              <a:rPr lang="en-US" sz="1400" dirty="0"/>
              <a:t>Can artificial intelligence help for scientific writing?. </a:t>
            </a:r>
            <a:r>
              <a:rPr lang="en-US" sz="1400" i="1" dirty="0"/>
              <a:t>Critical Care</a:t>
            </a:r>
            <a:r>
              <a:rPr lang="en-US" sz="1400" dirty="0"/>
              <a:t>, 27. </a:t>
            </a:r>
            <a:r>
              <a:rPr lang="en-US" sz="1400" u="sng" dirty="0">
                <a:hlinkClick r:id="rId6"/>
              </a:rPr>
              <a:t>https://doi.org/10.1186/s13054-023-04380-2</a:t>
            </a:r>
            <a:endParaRPr lang="en-US" sz="1400" u="sng" dirty="0"/>
          </a:p>
          <a:p>
            <a:pPr marL="285750" indent="-285750" algn="just">
              <a:buFont typeface="Arial" panose="020B0604020202020204" pitchFamily="34" charset="0"/>
              <a:buChar char="•"/>
            </a:pPr>
            <a:endParaRPr lang="ar-EG" sz="1400" dirty="0">
              <a:latin typeface="Times New Roman" panose="02020603050405020304" pitchFamily="18" charset="0"/>
            </a:endParaRPr>
          </a:p>
          <a:p>
            <a:pPr marL="285750" indent="-285750" algn="just">
              <a:buFont typeface="Arial" panose="020B0604020202020204" pitchFamily="34" charset="0"/>
              <a:buChar char="•"/>
            </a:pPr>
            <a:r>
              <a:rPr lang="en-US" sz="1400" dirty="0"/>
              <a:t>Samuel, G., Chubb, J., &amp; Derrick, G. (2021). Boundaries Between Research Ethics and Ethical Research Use in Artificial Intelligence Health Research. </a:t>
            </a:r>
            <a:r>
              <a:rPr lang="en-US" sz="1400" i="1" dirty="0"/>
              <a:t>Journal of Empirical Research on Human Research Ethics</a:t>
            </a:r>
            <a:r>
              <a:rPr lang="en-US" sz="1400" dirty="0"/>
              <a:t>, 16, 325 - 337. </a:t>
            </a:r>
            <a:r>
              <a:rPr lang="en-US" sz="1400" u="sng" dirty="0">
                <a:hlinkClick r:id="rId7"/>
              </a:rPr>
              <a:t>https://doi.org/10.1177/15562646211002744</a:t>
            </a:r>
            <a:endParaRPr lang="en-US" sz="1400" dirty="0"/>
          </a:p>
        </p:txBody>
      </p:sp>
    </p:spTree>
    <p:extLst>
      <p:ext uri="{BB962C8B-B14F-4D97-AF65-F5344CB8AC3E}">
        <p14:creationId xmlns:p14="http://schemas.microsoft.com/office/powerpoint/2010/main" val="19497925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10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9CFC5493-AEDB-646E-2184-C31D3A74CAE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39C4CF3-F83A-CBFA-1C1B-09964EA82CF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4575597A-A0FE-5E7D-4B48-31C6F56D151A}"/>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3. ال</a:t>
            </a:r>
            <a:r>
              <a:rPr lang="ar-SA" sz="2800" b="1" dirty="0">
                <a:solidFill>
                  <a:srgbClr val="2E3957"/>
                </a:solidFill>
                <a:effectLst>
                  <a:outerShdw blurRad="38100" dist="38100" dir="2700000" algn="tl">
                    <a:srgbClr val="000000">
                      <a:alpha val="43137"/>
                    </a:srgbClr>
                  </a:outerShdw>
                </a:effectLst>
                <a:latin typeface="Alexandria"/>
              </a:rPr>
              <a:t>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راج</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406E08E5-A0D5-652F-A8C3-D9A183D181EF}"/>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راج</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ع أجنبية:</a:t>
            </a:r>
            <a:endParaRPr lang="en-US" sz="2400" dirty="0">
              <a:solidFill>
                <a:srgbClr val="0070C0"/>
              </a:solidFill>
              <a:effectLst>
                <a:outerShdw blurRad="38100" dist="38100" dir="2700000" algn="tl">
                  <a:srgbClr val="000000">
                    <a:alpha val="43137"/>
                  </a:srgbClr>
                </a:outerShdw>
              </a:effectLst>
            </a:endParaRPr>
          </a:p>
        </p:txBody>
      </p:sp>
      <p:sp>
        <p:nvSpPr>
          <p:cNvPr id="8" name="TextBox 7">
            <a:extLst>
              <a:ext uri="{FF2B5EF4-FFF2-40B4-BE49-F238E27FC236}">
                <a16:creationId xmlns:a16="http://schemas.microsoft.com/office/drawing/2014/main" id="{14E12B85-754A-9BDB-4D6B-826C847C0975}"/>
              </a:ext>
            </a:extLst>
          </p:cNvPr>
          <p:cNvSpPr txBox="1"/>
          <p:nvPr/>
        </p:nvSpPr>
        <p:spPr>
          <a:xfrm>
            <a:off x="840153" y="2551045"/>
            <a:ext cx="10446972" cy="1169551"/>
          </a:xfrm>
          <a:prstGeom prst="rect">
            <a:avLst/>
          </a:prstGeom>
          <a:noFill/>
        </p:spPr>
        <p:txBody>
          <a:bodyPr wrap="square" rtlCol="0">
            <a:spAutoFit/>
          </a:bodyPr>
          <a:lstStyle/>
          <a:p>
            <a:pPr marL="285750" indent="-285750" algn="just">
              <a:buFont typeface="Arial" panose="020B0604020202020204" pitchFamily="34" charset="0"/>
              <a:buChar char="•"/>
            </a:pPr>
            <a:r>
              <a:rPr lang="en-US" sz="1400" dirty="0" err="1"/>
              <a:t>Yaşar</a:t>
            </a:r>
            <a:r>
              <a:rPr lang="en-US" sz="1400" dirty="0"/>
              <a:t>, H., &amp; </a:t>
            </a:r>
            <a:r>
              <a:rPr lang="en-US" sz="1400" dirty="0" err="1"/>
              <a:t>Karagücük</a:t>
            </a:r>
            <a:r>
              <a:rPr lang="en-US" sz="1400" dirty="0"/>
              <a:t>, V. (2024). Is Artificial Intelligence against/for Better Ethical Scientific Research?. </a:t>
            </a:r>
            <a:r>
              <a:rPr lang="en-US" sz="1400" i="1" dirty="0"/>
              <a:t>Experimental and Applied Medical Science</a:t>
            </a:r>
            <a:r>
              <a:rPr lang="en-US" sz="1400" dirty="0"/>
              <a:t>. </a:t>
            </a:r>
            <a:r>
              <a:rPr lang="en-US" sz="1400" u="sng" dirty="0">
                <a:hlinkClick r:id="rId4"/>
              </a:rPr>
              <a:t>https://doi.org/10.46871/eams.1455756</a:t>
            </a:r>
            <a:endParaRPr lang="en-US" sz="1400" u="sng" dirty="0"/>
          </a:p>
          <a:p>
            <a:pPr marL="285750" indent="-285750" algn="just">
              <a:buFont typeface="Arial" panose="020B0604020202020204" pitchFamily="34" charset="0"/>
              <a:buChar char="•"/>
            </a:pPr>
            <a:endParaRPr lang="en-US" sz="1400" u="sng" dirty="0"/>
          </a:p>
          <a:p>
            <a:pPr marL="285750" indent="-285750" algn="just">
              <a:buFont typeface="Arial" panose="020B0604020202020204" pitchFamily="34" charset="0"/>
              <a:buChar char="•"/>
            </a:pPr>
            <a:r>
              <a:rPr lang="fr-FR" sz="1400" dirty="0"/>
              <a:t>Zhang, Y., Wu, M., Tian, G., Zhang, G., &amp; Lu, J. (2021). </a:t>
            </a:r>
            <a:r>
              <a:rPr lang="en-US" sz="1400" dirty="0"/>
              <a:t>Ethics and privacy of artificial intelligence: Understandings from </a:t>
            </a:r>
            <a:r>
              <a:rPr lang="en-US" sz="1400" dirty="0" err="1"/>
              <a:t>bibliometrics</a:t>
            </a:r>
            <a:r>
              <a:rPr lang="en-US" sz="1400" dirty="0"/>
              <a:t>. </a:t>
            </a:r>
            <a:r>
              <a:rPr lang="en-US" sz="1400" i="1" dirty="0" err="1"/>
              <a:t>Knowl</a:t>
            </a:r>
            <a:r>
              <a:rPr lang="en-US" sz="1400" i="1" dirty="0"/>
              <a:t>. Based Syst.</a:t>
            </a:r>
            <a:r>
              <a:rPr lang="en-US" sz="1400" dirty="0"/>
              <a:t>, 222, 106994. </a:t>
            </a:r>
            <a:r>
              <a:rPr lang="en-US" sz="1400" u="sng" dirty="0">
                <a:hlinkClick r:id="rId5"/>
              </a:rPr>
              <a:t>https://doi.org/10.1016/J.KNOSYS.2021.106994</a:t>
            </a:r>
            <a:endParaRPr lang="en-US" sz="1400" dirty="0"/>
          </a:p>
        </p:txBody>
      </p:sp>
      <p:sp>
        <p:nvSpPr>
          <p:cNvPr id="9" name="TextBox 8">
            <a:extLst>
              <a:ext uri="{FF2B5EF4-FFF2-40B4-BE49-F238E27FC236}">
                <a16:creationId xmlns:a16="http://schemas.microsoft.com/office/drawing/2014/main" id="{320DD76F-FCDB-54C5-7863-1AE144905255}"/>
              </a:ext>
            </a:extLst>
          </p:cNvPr>
          <p:cNvSpPr txBox="1"/>
          <p:nvPr/>
        </p:nvSpPr>
        <p:spPr>
          <a:xfrm>
            <a:off x="912354" y="4116437"/>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2) </a:t>
            </a:r>
            <a:r>
              <a:rPr lang="ar-SA" sz="2400" b="1" dirty="0">
                <a:solidFill>
                  <a:srgbClr val="0070C0"/>
                </a:solidFill>
                <a:effectLst>
                  <a:outerShdw blurRad="38100" dist="38100" dir="2700000" algn="tl">
                    <a:srgbClr val="000000">
                      <a:alpha val="43137"/>
                    </a:srgbClr>
                  </a:outerShdw>
                </a:effectLst>
              </a:rPr>
              <a:t>م</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راج</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ع عربية:</a:t>
            </a:r>
            <a:endParaRPr lang="en-US" sz="2400" b="1"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B7681FC8-2BAE-EC0F-1826-FD9B9F1192DB}"/>
              </a:ext>
            </a:extLst>
          </p:cNvPr>
          <p:cNvSpPr txBox="1"/>
          <p:nvPr/>
        </p:nvSpPr>
        <p:spPr>
          <a:xfrm>
            <a:off x="859014" y="4844531"/>
            <a:ext cx="10296334" cy="954107"/>
          </a:xfrm>
          <a:prstGeom prst="rect">
            <a:avLst/>
          </a:prstGeom>
          <a:noFill/>
        </p:spPr>
        <p:txBody>
          <a:bodyPr wrap="square" rtlCol="0">
            <a:spAutoFit/>
          </a:bodyPr>
          <a:lstStyle/>
          <a:p>
            <a:pPr marL="285750" indent="-285750" algn="just" rtl="1">
              <a:buFont typeface="Arial" panose="020B0604020202020204" pitchFamily="34" charset="0"/>
              <a:buChar char="•"/>
            </a:pPr>
            <a:r>
              <a:rPr lang="ar-EG" sz="1400" dirty="0"/>
              <a:t>الشمري، ن. س. خ. (2025). استراتيجيات توظيف المحتوى المرئي للمنظمات الحكومية السعودية على منصة </a:t>
            </a:r>
            <a:r>
              <a:rPr lang="en-US" sz="1400" dirty="0"/>
              <a:t>X</a:t>
            </a:r>
            <a:r>
              <a:rPr lang="ar-EG" sz="1400" dirty="0"/>
              <a:t>: دراسة تحليلية مقارنة. </a:t>
            </a:r>
            <a:r>
              <a:rPr lang="ar-EG" sz="1400" i="1" dirty="0"/>
              <a:t>المجلة العربية لبحوث الإعلام والاتصال، 2025</a:t>
            </a:r>
            <a:r>
              <a:rPr lang="ar-EG" sz="1400" dirty="0"/>
              <a:t>(49)، 275–307. </a:t>
            </a:r>
            <a:r>
              <a:rPr lang="en-US" sz="1400" u="sng" dirty="0">
                <a:hlinkClick r:id="rId6"/>
              </a:rPr>
              <a:t>https://jkom.journals.ekb.eg/article_435471.html</a:t>
            </a:r>
            <a:endParaRPr lang="en-US" sz="1400" dirty="0"/>
          </a:p>
          <a:p>
            <a:pPr algn="just" rtl="1"/>
            <a:r>
              <a:rPr lang="en-US" sz="1400" dirty="0"/>
              <a:t> </a:t>
            </a:r>
            <a:endParaRPr lang="ar-EG" sz="1400" dirty="0"/>
          </a:p>
          <a:p>
            <a:pPr marL="285750" indent="-285750" algn="just" rtl="1">
              <a:buFont typeface="Arial" panose="020B0604020202020204" pitchFamily="34" charset="0"/>
              <a:buChar char="•"/>
            </a:pPr>
            <a:r>
              <a:rPr lang="ar-EG" sz="1400" dirty="0"/>
              <a:t>الكامل، ف. (2001). </a:t>
            </a:r>
            <a:r>
              <a:rPr lang="ar-EG" sz="1400" i="1" dirty="0"/>
              <a:t>بحوث الإعلام والرأي العام</a:t>
            </a:r>
            <a:r>
              <a:rPr lang="ar-EG" sz="1400" dirty="0"/>
              <a:t>. دار النشر للجامعات. ط 1. القاهرة.</a:t>
            </a:r>
          </a:p>
        </p:txBody>
      </p:sp>
    </p:spTree>
    <p:extLst>
      <p:ext uri="{BB962C8B-B14F-4D97-AF65-F5344CB8AC3E}">
        <p14:creationId xmlns:p14="http://schemas.microsoft.com/office/powerpoint/2010/main" val="15365703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10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1000"/>
                                        <p:tgtEl>
                                          <p:spTgt spid="3"/>
                                        </p:tgtEl>
                                      </p:cBhvr>
                                    </p:animEffect>
                                    <p:anim calcmode="lin" valueType="num">
                                      <p:cBhvr>
                                        <p:cTn id="28" dur="1000" fill="hold"/>
                                        <p:tgtEl>
                                          <p:spTgt spid="3"/>
                                        </p:tgtEl>
                                        <p:attrNameLst>
                                          <p:attrName>ppt_x</p:attrName>
                                        </p:attrNameLst>
                                      </p:cBhvr>
                                      <p:tavLst>
                                        <p:tav tm="0">
                                          <p:val>
                                            <p:strVal val="#ppt_x"/>
                                          </p:val>
                                        </p:tav>
                                        <p:tav tm="100000">
                                          <p:val>
                                            <p:strVal val="#ppt_x"/>
                                          </p:val>
                                        </p:tav>
                                      </p:tavLst>
                                    </p:anim>
                                    <p:anim calcmode="lin" valueType="num">
                                      <p:cBhvr>
                                        <p:cTn id="2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8" grpId="0"/>
      <p:bldP spid="9" grpId="0"/>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9CFC5493-AEDB-646E-2184-C31D3A74CAE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39C4CF3-F83A-CBFA-1C1B-09964EA82CF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4575597A-A0FE-5E7D-4B48-31C6F56D151A}"/>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3. ال</a:t>
            </a:r>
            <a:r>
              <a:rPr lang="ar-SA" sz="2800" b="1" dirty="0">
                <a:solidFill>
                  <a:srgbClr val="2E3957"/>
                </a:solidFill>
                <a:effectLst>
                  <a:outerShdw blurRad="38100" dist="38100" dir="2700000" algn="tl">
                    <a:srgbClr val="000000">
                      <a:alpha val="43137"/>
                    </a:srgbClr>
                  </a:outerShdw>
                </a:effectLst>
                <a:latin typeface="Alexandria"/>
              </a:rPr>
              <a:t>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راج</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406E08E5-A0D5-652F-A8C3-D9A183D181EF}"/>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3) </a:t>
            </a:r>
            <a:r>
              <a:rPr lang="ar-EG" sz="2400" b="1">
                <a:solidFill>
                  <a:srgbClr val="0070C0"/>
                </a:solidFill>
                <a:effectLst>
                  <a:outerShdw blurRad="38100" dist="38100" dir="2700000" algn="tl">
                    <a:srgbClr val="000000">
                      <a:alpha val="43137"/>
                    </a:srgbClr>
                  </a:outerShdw>
                </a:effectLst>
              </a:rPr>
              <a:t>مواقع أدوات </a:t>
            </a:r>
            <a:r>
              <a:rPr lang="ar-EG" sz="2400" b="1" dirty="0">
                <a:solidFill>
                  <a:srgbClr val="0070C0"/>
                </a:solidFill>
                <a:effectLst>
                  <a:outerShdw blurRad="38100" dist="38100" dir="2700000" algn="tl">
                    <a:srgbClr val="000000">
                      <a:alpha val="43137"/>
                    </a:srgbClr>
                  </a:outerShdw>
                </a:effectLst>
              </a:rPr>
              <a:t>ذكاء اصطناعي تساعد الباحثين</a:t>
            </a:r>
            <a:r>
              <a:rPr lang="ar-SA" sz="2400" b="1" dirty="0">
                <a:solidFill>
                  <a:srgbClr val="0070C0"/>
                </a:solidFill>
                <a:effectLst>
                  <a:outerShdw blurRad="38100" dist="38100" dir="2700000" algn="tl">
                    <a:srgbClr val="000000">
                      <a:alpha val="43137"/>
                    </a:srgbClr>
                  </a:outerShdw>
                </a:effectLst>
              </a:rPr>
              <a:t>:</a:t>
            </a:r>
            <a:endParaRPr lang="en-US" sz="2400" dirty="0">
              <a:solidFill>
                <a:srgbClr val="0070C0"/>
              </a:solidFill>
              <a:effectLst>
                <a:outerShdw blurRad="38100" dist="38100" dir="2700000" algn="tl">
                  <a:srgbClr val="000000">
                    <a:alpha val="43137"/>
                  </a:srgbClr>
                </a:outerShdw>
              </a:effectLst>
            </a:endParaRPr>
          </a:p>
        </p:txBody>
      </p:sp>
      <p:sp>
        <p:nvSpPr>
          <p:cNvPr id="8" name="TextBox 7">
            <a:extLst>
              <a:ext uri="{FF2B5EF4-FFF2-40B4-BE49-F238E27FC236}">
                <a16:creationId xmlns:a16="http://schemas.microsoft.com/office/drawing/2014/main" id="{14E12B85-754A-9BDB-4D6B-826C847C0975}"/>
              </a:ext>
            </a:extLst>
          </p:cNvPr>
          <p:cNvSpPr txBox="1"/>
          <p:nvPr/>
        </p:nvSpPr>
        <p:spPr>
          <a:xfrm>
            <a:off x="840153" y="2807077"/>
            <a:ext cx="10446972" cy="1477328"/>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أداة لتحليل المشاعر: </a:t>
            </a:r>
            <a:r>
              <a:rPr lang="en-US" u="sng" dirty="0">
                <a:hlinkClick r:id="rId4"/>
              </a:rPr>
              <a:t>https://orangedatamining.com/</a:t>
            </a:r>
            <a:endParaRPr lang="ar-EG" u="sng" dirty="0"/>
          </a:p>
          <a:p>
            <a:pPr marL="285750" indent="-285750" algn="just" rtl="1">
              <a:buFont typeface="Arial" panose="020B0604020202020204" pitchFamily="34" charset="0"/>
              <a:buChar char="•"/>
            </a:pPr>
            <a:endParaRPr lang="ar-EG" u="sng" dirty="0"/>
          </a:p>
          <a:p>
            <a:pPr marL="285750" indent="-285750" algn="just" rtl="1">
              <a:buFont typeface="Arial" panose="020B0604020202020204" pitchFamily="34" charset="0"/>
              <a:buChar char="•"/>
            </a:pPr>
            <a:r>
              <a:rPr lang="ar-EG" dirty="0"/>
              <a:t>أدواة ل</a:t>
            </a:r>
            <a:r>
              <a:rPr lang="ar-SA" dirty="0"/>
              <a:t>توليد ومعالجة النصوص</a:t>
            </a:r>
            <a:r>
              <a:rPr lang="ar-EG" dirty="0"/>
              <a:t>:</a:t>
            </a:r>
            <a:r>
              <a:rPr lang="ar-EG" b="1" dirty="0"/>
              <a:t> </a:t>
            </a:r>
            <a:r>
              <a:rPr lang="en-US" u="sng" dirty="0">
                <a:hlinkClick r:id="rId5"/>
              </a:rPr>
              <a:t>https://chatgpt.com/</a:t>
            </a:r>
            <a:r>
              <a:rPr lang="ar-EG" u="sng" dirty="0"/>
              <a:t> </a:t>
            </a:r>
          </a:p>
          <a:p>
            <a:pPr marL="285750" indent="-285750" algn="just" rtl="1">
              <a:buFont typeface="Arial" panose="020B0604020202020204" pitchFamily="34" charset="0"/>
              <a:buChar char="•"/>
            </a:pPr>
            <a:endParaRPr lang="ar-EG" u="sng" dirty="0"/>
          </a:p>
          <a:p>
            <a:pPr marL="285750" indent="-285750" algn="just" rtl="1">
              <a:buFont typeface="Arial" panose="020B0604020202020204" pitchFamily="34" charset="0"/>
              <a:buChar char="•"/>
            </a:pPr>
            <a:r>
              <a:rPr lang="ar-EG" dirty="0"/>
              <a:t>أداة ل</a:t>
            </a:r>
            <a:r>
              <a:rPr lang="ar-SA" dirty="0"/>
              <a:t>تحليل الاتجاهات</a:t>
            </a:r>
            <a:r>
              <a:rPr lang="ar-EG" dirty="0"/>
              <a:t>: </a:t>
            </a:r>
            <a:r>
              <a:rPr lang="en-US" u="sng" dirty="0">
                <a:hlinkClick r:id="rId6"/>
              </a:rPr>
              <a:t>https://trends.google.com/trends/</a:t>
            </a:r>
            <a:endParaRPr lang="en-US" dirty="0"/>
          </a:p>
        </p:txBody>
      </p:sp>
    </p:spTree>
    <p:extLst>
      <p:ext uri="{BB962C8B-B14F-4D97-AF65-F5344CB8AC3E}">
        <p14:creationId xmlns:p14="http://schemas.microsoft.com/office/powerpoint/2010/main" val="23149734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10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iterate type="lt">
                                    <p:tmPct val="0"/>
                                  </p:iterate>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4" presetClass="emph" presetSubtype="0" fill="hold" grpId="1" nodeType="afterEffect">
                                  <p:stCondLst>
                                    <p:cond delay="250"/>
                                  </p:stCondLst>
                                  <p:iterate type="lt">
                                    <p:tmPct val="10000"/>
                                  </p:iterate>
                                  <p:childTnLst>
                                    <p:animMotion origin="layout" path="M 0.0 0.0 L 0.0 -0.07213" pathEditMode="relative" ptsTypes="">
                                      <p:cBhvr>
                                        <p:cTn id="11" dur="4500" accel="50000" decel="50000" autoRev="1" fill="hold">
                                          <p:stCondLst>
                                            <p:cond delay="0"/>
                                          </p:stCondLst>
                                        </p:cTn>
                                        <p:tgtEl>
                                          <p:spTgt spid="10"/>
                                        </p:tgtEl>
                                        <p:attrNameLst>
                                          <p:attrName>ppt_x</p:attrName>
                                          <p:attrName>ppt_y</p:attrName>
                                        </p:attrNameLst>
                                      </p:cBhvr>
                                    </p:animMotion>
                                    <p:animRot by="1500000">
                                      <p:cBhvr>
                                        <p:cTn id="12" dur="2250" fill="hold">
                                          <p:stCondLst>
                                            <p:cond delay="0"/>
                                          </p:stCondLst>
                                        </p:cTn>
                                        <p:tgtEl>
                                          <p:spTgt spid="10"/>
                                        </p:tgtEl>
                                        <p:attrNameLst>
                                          <p:attrName>r</p:attrName>
                                        </p:attrNameLst>
                                      </p:cBhvr>
                                    </p:animRot>
                                    <p:animRot by="-1500000">
                                      <p:cBhvr>
                                        <p:cTn id="13" dur="2250" fill="hold">
                                          <p:stCondLst>
                                            <p:cond delay="2250"/>
                                          </p:stCondLst>
                                        </p:cTn>
                                        <p:tgtEl>
                                          <p:spTgt spid="10"/>
                                        </p:tgtEl>
                                        <p:attrNameLst>
                                          <p:attrName>r</p:attrName>
                                        </p:attrNameLst>
                                      </p:cBhvr>
                                    </p:animRot>
                                    <p:animRot by="-1500000">
                                      <p:cBhvr>
                                        <p:cTn id="14" dur="2250" fill="hold">
                                          <p:stCondLst>
                                            <p:cond delay="4500"/>
                                          </p:stCondLst>
                                        </p:cTn>
                                        <p:tgtEl>
                                          <p:spTgt spid="10"/>
                                        </p:tgtEl>
                                        <p:attrNameLst>
                                          <p:attrName>r</p:attrName>
                                        </p:attrNameLst>
                                      </p:cBhvr>
                                    </p:animRot>
                                    <p:animRot by="1500000">
                                      <p:cBhvr>
                                        <p:cTn id="15" dur="2250" fill="hold">
                                          <p:stCondLst>
                                            <p:cond delay="675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C9A911-23AF-4D6B-960B-1A780C58D828}">
  <ds:schemaRefs>
    <ds:schemaRef ds:uri="http://purl.org/dc/dcmitype/"/>
    <ds:schemaRef ds:uri="http://schemas.microsoft.com/office/infopath/2007/PartnerControls"/>
    <ds:schemaRef ds:uri="http://purl.org/dc/elements/1.1/"/>
    <ds:schemaRef ds:uri="http://schemas.microsoft.com/office/2006/documentManagement/types"/>
    <ds:schemaRef ds:uri="688354b5-287c-4cda-825e-1d7935aea40e"/>
    <ds:schemaRef ds:uri="http://purl.org/dc/terms/"/>
    <ds:schemaRef ds:uri="http://schemas.openxmlformats.org/package/2006/metadata/core-properties"/>
    <ds:schemaRef ds:uri="aca13214-df29-4e3c-a050-857c0bf7bd8e"/>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22064</TotalTime>
  <Words>4521</Words>
  <Application>Microsoft Office PowerPoint</Application>
  <PresentationFormat>Widescreen</PresentationFormat>
  <Paragraphs>397</Paragraphs>
  <Slides>41</Slides>
  <Notes>3</Notes>
  <HiddenSlides>0</HiddenSlides>
  <MMClips>1</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41</vt:i4>
      </vt:variant>
    </vt:vector>
  </HeadingPairs>
  <TitlesOfParts>
    <vt:vector size="51" baseType="lpstr">
      <vt:lpstr>Alexandria</vt:lpstr>
      <vt:lpstr>Arial</vt:lpstr>
      <vt:lpstr>Calibri</vt:lpstr>
      <vt:lpstr>Calibri Light</vt:lpstr>
      <vt:lpstr>Courier New</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Aliaa Qamer</cp:lastModifiedBy>
  <cp:revision>435</cp:revision>
  <dcterms:created xsi:type="dcterms:W3CDTF">2023-04-29T09:08:00Z</dcterms:created>
  <dcterms:modified xsi:type="dcterms:W3CDTF">2025-08-31T13:38:14Z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