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480" r:id="rId2"/>
    <p:sldId id="481" r:id="rId3"/>
    <p:sldId id="482" r:id="rId4"/>
    <p:sldId id="502" r:id="rId5"/>
    <p:sldId id="513" r:id="rId6"/>
    <p:sldId id="512" r:id="rId7"/>
    <p:sldId id="503" r:id="rId8"/>
    <p:sldId id="504" r:id="rId9"/>
    <p:sldId id="505" r:id="rId10"/>
    <p:sldId id="506" r:id="rId11"/>
    <p:sldId id="507" r:id="rId12"/>
    <p:sldId id="508" r:id="rId13"/>
    <p:sldId id="509" r:id="rId14"/>
    <p:sldId id="510" r:id="rId15"/>
    <p:sldId id="511" r:id="rId16"/>
    <p:sldId id="515" r:id="rId17"/>
    <p:sldId id="514" r:id="rId18"/>
    <p:sldId id="516" r:id="rId19"/>
    <p:sldId id="517" r:id="rId20"/>
    <p:sldId id="349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481"/>
            <p14:sldId id="482"/>
            <p14:sldId id="502"/>
            <p14:sldId id="513"/>
            <p14:sldId id="512"/>
            <p14:sldId id="503"/>
            <p14:sldId id="504"/>
            <p14:sldId id="505"/>
            <p14:sldId id="506"/>
            <p14:sldId id="507"/>
            <p14:sldId id="508"/>
            <p14:sldId id="509"/>
            <p14:sldId id="510"/>
            <p14:sldId id="511"/>
            <p14:sldId id="515"/>
            <p14:sldId id="514"/>
            <p14:sldId id="516"/>
            <p14:sldId id="517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677" autoAdjust="0"/>
  </p:normalViewPr>
  <p:slideViewPr>
    <p:cSldViewPr snapToGrid="0">
      <p:cViewPr varScale="1">
        <p:scale>
          <a:sx n="81" d="100"/>
          <a:sy n="81" d="100"/>
        </p:scale>
        <p:origin x="132" y="2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AF852A-D352-4FFE-8B91-B4DF1745D24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7138278-FDDF-49C5-BB58-FF65FA994209}">
      <dgm:prSet/>
      <dgm:spPr/>
      <dgm:t>
        <a:bodyPr/>
        <a:lstStyle/>
        <a:p>
          <a:r>
            <a:rPr lang="en-CA" b="1"/>
            <a:t>Learning Objective</a:t>
          </a:r>
          <a:endParaRPr lang="en-US"/>
        </a:p>
      </dgm:t>
    </dgm:pt>
    <dgm:pt modelId="{C184A550-0972-41BE-B3EC-94413D8174E2}" type="parTrans" cxnId="{11A1C33E-541B-49A6-BD27-445CC4D3B2DA}">
      <dgm:prSet/>
      <dgm:spPr/>
      <dgm:t>
        <a:bodyPr/>
        <a:lstStyle/>
        <a:p>
          <a:endParaRPr lang="en-US"/>
        </a:p>
      </dgm:t>
    </dgm:pt>
    <dgm:pt modelId="{AC89BA60-2432-4A3C-8011-FB6AC0DA3EEE}" type="sibTrans" cxnId="{11A1C33E-541B-49A6-BD27-445CC4D3B2DA}">
      <dgm:prSet/>
      <dgm:spPr/>
      <dgm:t>
        <a:bodyPr/>
        <a:lstStyle/>
        <a:p>
          <a:endParaRPr lang="en-US"/>
        </a:p>
      </dgm:t>
    </dgm:pt>
    <dgm:pt modelId="{694700ED-8587-4187-ACE1-B76CEDA04F73}">
      <dgm:prSet/>
      <dgm:spPr/>
      <dgm:t>
        <a:bodyPr/>
        <a:lstStyle/>
        <a:p>
          <a:r>
            <a:rPr lang="en-CA"/>
            <a:t>Define Database Management System (DBMS) and database</a:t>
          </a:r>
          <a:endParaRPr lang="en-US"/>
        </a:p>
      </dgm:t>
    </dgm:pt>
    <dgm:pt modelId="{75DFF68D-A0D9-4131-88AE-2B0451AF93D8}" type="parTrans" cxnId="{E9D59399-6F4C-4122-AFDE-C4DDE995BD41}">
      <dgm:prSet/>
      <dgm:spPr/>
      <dgm:t>
        <a:bodyPr/>
        <a:lstStyle/>
        <a:p>
          <a:endParaRPr lang="en-US"/>
        </a:p>
      </dgm:t>
    </dgm:pt>
    <dgm:pt modelId="{7B8F3FEF-43C2-4661-873C-AC6F91C02386}" type="sibTrans" cxnId="{E9D59399-6F4C-4122-AFDE-C4DDE995BD41}">
      <dgm:prSet/>
      <dgm:spPr/>
      <dgm:t>
        <a:bodyPr/>
        <a:lstStyle/>
        <a:p>
          <a:endParaRPr lang="en-US"/>
        </a:p>
      </dgm:t>
    </dgm:pt>
    <dgm:pt modelId="{7090667E-FCB2-421C-8B32-721C2A1DBD76}">
      <dgm:prSet/>
      <dgm:spPr/>
      <dgm:t>
        <a:bodyPr/>
        <a:lstStyle/>
        <a:p>
          <a:r>
            <a:rPr lang="en-CA"/>
            <a:t>Describe the advantages and disadvantages of DBMS to file based system.</a:t>
          </a:r>
          <a:endParaRPr lang="en-US"/>
        </a:p>
      </dgm:t>
    </dgm:pt>
    <dgm:pt modelId="{30A46AD2-BBCF-4082-B65B-8372F76C81F3}" type="parTrans" cxnId="{A68673F5-AC05-4521-9D66-9C402FCEFFF4}">
      <dgm:prSet/>
      <dgm:spPr/>
      <dgm:t>
        <a:bodyPr/>
        <a:lstStyle/>
        <a:p>
          <a:endParaRPr lang="en-US"/>
        </a:p>
      </dgm:t>
    </dgm:pt>
    <dgm:pt modelId="{66DAFE1E-E8F3-4D35-88EB-3ADD0064893B}" type="sibTrans" cxnId="{A68673F5-AC05-4521-9D66-9C402FCEFFF4}">
      <dgm:prSet/>
      <dgm:spPr/>
      <dgm:t>
        <a:bodyPr/>
        <a:lstStyle/>
        <a:p>
          <a:endParaRPr lang="en-US"/>
        </a:p>
      </dgm:t>
    </dgm:pt>
    <dgm:pt modelId="{36D9D042-3D62-49E9-989E-CC266FE12616}">
      <dgm:prSet/>
      <dgm:spPr/>
      <dgm:t>
        <a:bodyPr/>
        <a:lstStyle/>
        <a:p>
          <a:r>
            <a:rPr lang="en-CA"/>
            <a:t>Analyses structure models in Database</a:t>
          </a:r>
          <a:endParaRPr lang="en-US"/>
        </a:p>
      </dgm:t>
    </dgm:pt>
    <dgm:pt modelId="{741D92C4-6ACE-490E-B2AE-0335210794CC}" type="parTrans" cxnId="{AE7A2EE4-AFD1-4006-814B-E83E6388528E}">
      <dgm:prSet/>
      <dgm:spPr/>
      <dgm:t>
        <a:bodyPr/>
        <a:lstStyle/>
        <a:p>
          <a:endParaRPr lang="en-US"/>
        </a:p>
      </dgm:t>
    </dgm:pt>
    <dgm:pt modelId="{939EE31E-855D-42C7-B41C-E9294DCB6305}" type="sibTrans" cxnId="{AE7A2EE4-AFD1-4006-814B-E83E6388528E}">
      <dgm:prSet/>
      <dgm:spPr/>
      <dgm:t>
        <a:bodyPr/>
        <a:lstStyle/>
        <a:p>
          <a:endParaRPr lang="en-US"/>
        </a:p>
      </dgm:t>
    </dgm:pt>
    <dgm:pt modelId="{C29DC891-CF99-44C2-9C41-3886A875FF06}" type="pres">
      <dgm:prSet presAssocID="{20AF852A-D352-4FFE-8B91-B4DF1745D24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F369E30-B3CE-4BE1-9CCE-005FD0BD247F}" type="pres">
      <dgm:prSet presAssocID="{57138278-FDDF-49C5-BB58-FF65FA994209}" presName="hierRoot1" presStyleCnt="0"/>
      <dgm:spPr/>
    </dgm:pt>
    <dgm:pt modelId="{6AF004AD-125C-470B-95D2-2797B8C6CA97}" type="pres">
      <dgm:prSet presAssocID="{57138278-FDDF-49C5-BB58-FF65FA994209}" presName="composite" presStyleCnt="0"/>
      <dgm:spPr/>
    </dgm:pt>
    <dgm:pt modelId="{EC770AFB-62A2-4FC3-BB5D-687AB41C6FA3}" type="pres">
      <dgm:prSet presAssocID="{57138278-FDDF-49C5-BB58-FF65FA994209}" presName="background" presStyleLbl="node0" presStyleIdx="0" presStyleCnt="1"/>
      <dgm:spPr/>
    </dgm:pt>
    <dgm:pt modelId="{822B755D-5E8B-4F8F-B3DF-18EEA9804A24}" type="pres">
      <dgm:prSet presAssocID="{57138278-FDDF-49C5-BB58-FF65FA994209}" presName="text" presStyleLbl="fgAcc0" presStyleIdx="0" presStyleCnt="1">
        <dgm:presLayoutVars>
          <dgm:chPref val="3"/>
        </dgm:presLayoutVars>
      </dgm:prSet>
      <dgm:spPr/>
    </dgm:pt>
    <dgm:pt modelId="{9ACEC1E4-21E5-4A41-9B2D-DA691C4F87F6}" type="pres">
      <dgm:prSet presAssocID="{57138278-FDDF-49C5-BB58-FF65FA994209}" presName="hierChild2" presStyleCnt="0"/>
      <dgm:spPr/>
    </dgm:pt>
    <dgm:pt modelId="{0398C54E-543F-48E3-9E4A-CA6328939D00}" type="pres">
      <dgm:prSet presAssocID="{75DFF68D-A0D9-4131-88AE-2B0451AF93D8}" presName="Name10" presStyleLbl="parChTrans1D2" presStyleIdx="0" presStyleCnt="3"/>
      <dgm:spPr/>
    </dgm:pt>
    <dgm:pt modelId="{D607DA9F-6966-4F16-9523-B8B94FF67436}" type="pres">
      <dgm:prSet presAssocID="{694700ED-8587-4187-ACE1-B76CEDA04F73}" presName="hierRoot2" presStyleCnt="0"/>
      <dgm:spPr/>
    </dgm:pt>
    <dgm:pt modelId="{A9A1806B-58E2-4967-B269-D4911B0D2480}" type="pres">
      <dgm:prSet presAssocID="{694700ED-8587-4187-ACE1-B76CEDA04F73}" presName="composite2" presStyleCnt="0"/>
      <dgm:spPr/>
    </dgm:pt>
    <dgm:pt modelId="{62DF1AF4-C50C-4291-BD53-C7433BB9F9E0}" type="pres">
      <dgm:prSet presAssocID="{694700ED-8587-4187-ACE1-B76CEDA04F73}" presName="background2" presStyleLbl="node2" presStyleIdx="0" presStyleCnt="3"/>
      <dgm:spPr/>
    </dgm:pt>
    <dgm:pt modelId="{F286476A-87A4-41A8-AEEF-BF66846AA40D}" type="pres">
      <dgm:prSet presAssocID="{694700ED-8587-4187-ACE1-B76CEDA04F73}" presName="text2" presStyleLbl="fgAcc2" presStyleIdx="0" presStyleCnt="3">
        <dgm:presLayoutVars>
          <dgm:chPref val="3"/>
        </dgm:presLayoutVars>
      </dgm:prSet>
      <dgm:spPr/>
    </dgm:pt>
    <dgm:pt modelId="{9C8AA76C-EE6A-4983-B54B-557D14C88EC5}" type="pres">
      <dgm:prSet presAssocID="{694700ED-8587-4187-ACE1-B76CEDA04F73}" presName="hierChild3" presStyleCnt="0"/>
      <dgm:spPr/>
    </dgm:pt>
    <dgm:pt modelId="{D0B038FD-31F0-4609-A633-D724865DFDBA}" type="pres">
      <dgm:prSet presAssocID="{30A46AD2-BBCF-4082-B65B-8372F76C81F3}" presName="Name10" presStyleLbl="parChTrans1D2" presStyleIdx="1" presStyleCnt="3"/>
      <dgm:spPr/>
    </dgm:pt>
    <dgm:pt modelId="{BFC78445-8D73-4C08-A990-8068CAC8B077}" type="pres">
      <dgm:prSet presAssocID="{7090667E-FCB2-421C-8B32-721C2A1DBD76}" presName="hierRoot2" presStyleCnt="0"/>
      <dgm:spPr/>
    </dgm:pt>
    <dgm:pt modelId="{A8C56D00-A5CA-4097-91EA-87D5E6725D1B}" type="pres">
      <dgm:prSet presAssocID="{7090667E-FCB2-421C-8B32-721C2A1DBD76}" presName="composite2" presStyleCnt="0"/>
      <dgm:spPr/>
    </dgm:pt>
    <dgm:pt modelId="{B946617D-D24B-48CF-AB62-67B4CEF0867B}" type="pres">
      <dgm:prSet presAssocID="{7090667E-FCB2-421C-8B32-721C2A1DBD76}" presName="background2" presStyleLbl="node2" presStyleIdx="1" presStyleCnt="3"/>
      <dgm:spPr/>
    </dgm:pt>
    <dgm:pt modelId="{FC1ECBCE-0F58-4190-8643-B52594B67D90}" type="pres">
      <dgm:prSet presAssocID="{7090667E-FCB2-421C-8B32-721C2A1DBD76}" presName="text2" presStyleLbl="fgAcc2" presStyleIdx="1" presStyleCnt="3">
        <dgm:presLayoutVars>
          <dgm:chPref val="3"/>
        </dgm:presLayoutVars>
      </dgm:prSet>
      <dgm:spPr/>
    </dgm:pt>
    <dgm:pt modelId="{E17167B3-6BCC-4B97-B764-30386784A9F1}" type="pres">
      <dgm:prSet presAssocID="{7090667E-FCB2-421C-8B32-721C2A1DBD76}" presName="hierChild3" presStyleCnt="0"/>
      <dgm:spPr/>
    </dgm:pt>
    <dgm:pt modelId="{CF2AB6B5-D207-40F6-B3C5-B1433D0BA5C8}" type="pres">
      <dgm:prSet presAssocID="{741D92C4-6ACE-490E-B2AE-0335210794CC}" presName="Name10" presStyleLbl="parChTrans1D2" presStyleIdx="2" presStyleCnt="3"/>
      <dgm:spPr/>
    </dgm:pt>
    <dgm:pt modelId="{A3DE9052-B761-4F4A-A8B2-FDB1FB8790C3}" type="pres">
      <dgm:prSet presAssocID="{36D9D042-3D62-49E9-989E-CC266FE12616}" presName="hierRoot2" presStyleCnt="0"/>
      <dgm:spPr/>
    </dgm:pt>
    <dgm:pt modelId="{36B664E3-6F70-4F79-B141-B76A417641A2}" type="pres">
      <dgm:prSet presAssocID="{36D9D042-3D62-49E9-989E-CC266FE12616}" presName="composite2" presStyleCnt="0"/>
      <dgm:spPr/>
    </dgm:pt>
    <dgm:pt modelId="{CEB3B564-6CEF-4AA5-BBBC-0B38D9E829C0}" type="pres">
      <dgm:prSet presAssocID="{36D9D042-3D62-49E9-989E-CC266FE12616}" presName="background2" presStyleLbl="node2" presStyleIdx="2" presStyleCnt="3"/>
      <dgm:spPr/>
    </dgm:pt>
    <dgm:pt modelId="{DF4BB91D-A409-4F35-9A57-B6AD53A5A7F5}" type="pres">
      <dgm:prSet presAssocID="{36D9D042-3D62-49E9-989E-CC266FE12616}" presName="text2" presStyleLbl="fgAcc2" presStyleIdx="2" presStyleCnt="3">
        <dgm:presLayoutVars>
          <dgm:chPref val="3"/>
        </dgm:presLayoutVars>
      </dgm:prSet>
      <dgm:spPr/>
    </dgm:pt>
    <dgm:pt modelId="{4EFB2EB1-BA2E-4F4D-892A-384F54317562}" type="pres">
      <dgm:prSet presAssocID="{36D9D042-3D62-49E9-989E-CC266FE12616}" presName="hierChild3" presStyleCnt="0"/>
      <dgm:spPr/>
    </dgm:pt>
  </dgm:ptLst>
  <dgm:cxnLst>
    <dgm:cxn modelId="{E23B9E05-CF2F-4004-BECF-042724A59480}" type="presOf" srcId="{694700ED-8587-4187-ACE1-B76CEDA04F73}" destId="{F286476A-87A4-41A8-AEEF-BF66846AA40D}" srcOrd="0" destOrd="0" presId="urn:microsoft.com/office/officeart/2005/8/layout/hierarchy1"/>
    <dgm:cxn modelId="{C757BA0E-F4BD-4C70-B213-E87808840BD7}" type="presOf" srcId="{36D9D042-3D62-49E9-989E-CC266FE12616}" destId="{DF4BB91D-A409-4F35-9A57-B6AD53A5A7F5}" srcOrd="0" destOrd="0" presId="urn:microsoft.com/office/officeart/2005/8/layout/hierarchy1"/>
    <dgm:cxn modelId="{27AA3D24-4CB2-4E8C-84E8-9F999240DBA8}" type="presOf" srcId="{75DFF68D-A0D9-4131-88AE-2B0451AF93D8}" destId="{0398C54E-543F-48E3-9E4A-CA6328939D00}" srcOrd="0" destOrd="0" presId="urn:microsoft.com/office/officeart/2005/8/layout/hierarchy1"/>
    <dgm:cxn modelId="{11A1C33E-541B-49A6-BD27-445CC4D3B2DA}" srcId="{20AF852A-D352-4FFE-8B91-B4DF1745D249}" destId="{57138278-FDDF-49C5-BB58-FF65FA994209}" srcOrd="0" destOrd="0" parTransId="{C184A550-0972-41BE-B3EC-94413D8174E2}" sibTransId="{AC89BA60-2432-4A3C-8011-FB6AC0DA3EEE}"/>
    <dgm:cxn modelId="{24CB535E-BB35-4FA4-80FD-504E6C762191}" type="presOf" srcId="{7090667E-FCB2-421C-8B32-721C2A1DBD76}" destId="{FC1ECBCE-0F58-4190-8643-B52594B67D90}" srcOrd="0" destOrd="0" presId="urn:microsoft.com/office/officeart/2005/8/layout/hierarchy1"/>
    <dgm:cxn modelId="{BD930261-0254-4B67-82CC-13590C2153B9}" type="presOf" srcId="{30A46AD2-BBCF-4082-B65B-8372F76C81F3}" destId="{D0B038FD-31F0-4609-A633-D724865DFDBA}" srcOrd="0" destOrd="0" presId="urn:microsoft.com/office/officeart/2005/8/layout/hierarchy1"/>
    <dgm:cxn modelId="{399EEE90-E902-4A4D-9EB9-D79E96E74361}" type="presOf" srcId="{57138278-FDDF-49C5-BB58-FF65FA994209}" destId="{822B755D-5E8B-4F8F-B3DF-18EEA9804A24}" srcOrd="0" destOrd="0" presId="urn:microsoft.com/office/officeart/2005/8/layout/hierarchy1"/>
    <dgm:cxn modelId="{E9D59399-6F4C-4122-AFDE-C4DDE995BD41}" srcId="{57138278-FDDF-49C5-BB58-FF65FA994209}" destId="{694700ED-8587-4187-ACE1-B76CEDA04F73}" srcOrd="0" destOrd="0" parTransId="{75DFF68D-A0D9-4131-88AE-2B0451AF93D8}" sibTransId="{7B8F3FEF-43C2-4661-873C-AC6F91C02386}"/>
    <dgm:cxn modelId="{8C2768B2-FE36-4F50-A04D-5760467E89A6}" type="presOf" srcId="{20AF852A-D352-4FFE-8B91-B4DF1745D249}" destId="{C29DC891-CF99-44C2-9C41-3886A875FF06}" srcOrd="0" destOrd="0" presId="urn:microsoft.com/office/officeart/2005/8/layout/hierarchy1"/>
    <dgm:cxn modelId="{0DC160D8-8AC5-4322-B81B-8EE152C66E1F}" type="presOf" srcId="{741D92C4-6ACE-490E-B2AE-0335210794CC}" destId="{CF2AB6B5-D207-40F6-B3C5-B1433D0BA5C8}" srcOrd="0" destOrd="0" presId="urn:microsoft.com/office/officeart/2005/8/layout/hierarchy1"/>
    <dgm:cxn modelId="{AE7A2EE4-AFD1-4006-814B-E83E6388528E}" srcId="{57138278-FDDF-49C5-BB58-FF65FA994209}" destId="{36D9D042-3D62-49E9-989E-CC266FE12616}" srcOrd="2" destOrd="0" parTransId="{741D92C4-6ACE-490E-B2AE-0335210794CC}" sibTransId="{939EE31E-855D-42C7-B41C-E9294DCB6305}"/>
    <dgm:cxn modelId="{A68673F5-AC05-4521-9D66-9C402FCEFFF4}" srcId="{57138278-FDDF-49C5-BB58-FF65FA994209}" destId="{7090667E-FCB2-421C-8B32-721C2A1DBD76}" srcOrd="1" destOrd="0" parTransId="{30A46AD2-BBCF-4082-B65B-8372F76C81F3}" sibTransId="{66DAFE1E-E8F3-4D35-88EB-3ADD0064893B}"/>
    <dgm:cxn modelId="{292A5CFC-2C8B-4589-8C00-C0E5ECF830DA}" type="presParOf" srcId="{C29DC891-CF99-44C2-9C41-3886A875FF06}" destId="{BF369E30-B3CE-4BE1-9CCE-005FD0BD247F}" srcOrd="0" destOrd="0" presId="urn:microsoft.com/office/officeart/2005/8/layout/hierarchy1"/>
    <dgm:cxn modelId="{A2EFF755-6837-4FB1-81E1-374C88380757}" type="presParOf" srcId="{BF369E30-B3CE-4BE1-9CCE-005FD0BD247F}" destId="{6AF004AD-125C-470B-95D2-2797B8C6CA97}" srcOrd="0" destOrd="0" presId="urn:microsoft.com/office/officeart/2005/8/layout/hierarchy1"/>
    <dgm:cxn modelId="{F8921D64-9FDD-4FA2-956B-E62A06E75845}" type="presParOf" srcId="{6AF004AD-125C-470B-95D2-2797B8C6CA97}" destId="{EC770AFB-62A2-4FC3-BB5D-687AB41C6FA3}" srcOrd="0" destOrd="0" presId="urn:microsoft.com/office/officeart/2005/8/layout/hierarchy1"/>
    <dgm:cxn modelId="{AF9D74B8-9844-4331-B89D-1AD6BAF532B5}" type="presParOf" srcId="{6AF004AD-125C-470B-95D2-2797B8C6CA97}" destId="{822B755D-5E8B-4F8F-B3DF-18EEA9804A24}" srcOrd="1" destOrd="0" presId="urn:microsoft.com/office/officeart/2005/8/layout/hierarchy1"/>
    <dgm:cxn modelId="{DA038006-4CB0-4DFF-BA4A-A1DE9F9C2AC7}" type="presParOf" srcId="{BF369E30-B3CE-4BE1-9CCE-005FD0BD247F}" destId="{9ACEC1E4-21E5-4A41-9B2D-DA691C4F87F6}" srcOrd="1" destOrd="0" presId="urn:microsoft.com/office/officeart/2005/8/layout/hierarchy1"/>
    <dgm:cxn modelId="{4BAE00A0-6539-4AE9-AC0A-1A7DC8EEA3A0}" type="presParOf" srcId="{9ACEC1E4-21E5-4A41-9B2D-DA691C4F87F6}" destId="{0398C54E-543F-48E3-9E4A-CA6328939D00}" srcOrd="0" destOrd="0" presId="urn:microsoft.com/office/officeart/2005/8/layout/hierarchy1"/>
    <dgm:cxn modelId="{8E7A0AD2-CE65-4B9D-90DC-74795A9D82EE}" type="presParOf" srcId="{9ACEC1E4-21E5-4A41-9B2D-DA691C4F87F6}" destId="{D607DA9F-6966-4F16-9523-B8B94FF67436}" srcOrd="1" destOrd="0" presId="urn:microsoft.com/office/officeart/2005/8/layout/hierarchy1"/>
    <dgm:cxn modelId="{5284E3C4-B4F3-43BC-9FAF-F12ECFC3A556}" type="presParOf" srcId="{D607DA9F-6966-4F16-9523-B8B94FF67436}" destId="{A9A1806B-58E2-4967-B269-D4911B0D2480}" srcOrd="0" destOrd="0" presId="urn:microsoft.com/office/officeart/2005/8/layout/hierarchy1"/>
    <dgm:cxn modelId="{3F1AC6AA-B5BE-44AD-B5DB-F263042F2123}" type="presParOf" srcId="{A9A1806B-58E2-4967-B269-D4911B0D2480}" destId="{62DF1AF4-C50C-4291-BD53-C7433BB9F9E0}" srcOrd="0" destOrd="0" presId="urn:microsoft.com/office/officeart/2005/8/layout/hierarchy1"/>
    <dgm:cxn modelId="{C5C9DB35-7119-4271-97B6-74B6E46BAFDC}" type="presParOf" srcId="{A9A1806B-58E2-4967-B269-D4911B0D2480}" destId="{F286476A-87A4-41A8-AEEF-BF66846AA40D}" srcOrd="1" destOrd="0" presId="urn:microsoft.com/office/officeart/2005/8/layout/hierarchy1"/>
    <dgm:cxn modelId="{9801D47A-B5BC-4538-B63A-EAF0EE584014}" type="presParOf" srcId="{D607DA9F-6966-4F16-9523-B8B94FF67436}" destId="{9C8AA76C-EE6A-4983-B54B-557D14C88EC5}" srcOrd="1" destOrd="0" presId="urn:microsoft.com/office/officeart/2005/8/layout/hierarchy1"/>
    <dgm:cxn modelId="{B87CA8DD-F621-404F-A88D-FCBDD6520415}" type="presParOf" srcId="{9ACEC1E4-21E5-4A41-9B2D-DA691C4F87F6}" destId="{D0B038FD-31F0-4609-A633-D724865DFDBA}" srcOrd="2" destOrd="0" presId="urn:microsoft.com/office/officeart/2005/8/layout/hierarchy1"/>
    <dgm:cxn modelId="{5AFB43C1-7FA9-4165-9087-5F6B4B43CC3C}" type="presParOf" srcId="{9ACEC1E4-21E5-4A41-9B2D-DA691C4F87F6}" destId="{BFC78445-8D73-4C08-A990-8068CAC8B077}" srcOrd="3" destOrd="0" presId="urn:microsoft.com/office/officeart/2005/8/layout/hierarchy1"/>
    <dgm:cxn modelId="{18801059-8C0D-4537-BD2F-28B03855857A}" type="presParOf" srcId="{BFC78445-8D73-4C08-A990-8068CAC8B077}" destId="{A8C56D00-A5CA-4097-91EA-87D5E6725D1B}" srcOrd="0" destOrd="0" presId="urn:microsoft.com/office/officeart/2005/8/layout/hierarchy1"/>
    <dgm:cxn modelId="{8C68BA85-F0B4-4D7A-9556-41B39C9736FC}" type="presParOf" srcId="{A8C56D00-A5CA-4097-91EA-87D5E6725D1B}" destId="{B946617D-D24B-48CF-AB62-67B4CEF0867B}" srcOrd="0" destOrd="0" presId="urn:microsoft.com/office/officeart/2005/8/layout/hierarchy1"/>
    <dgm:cxn modelId="{C7B1DA72-73AE-46FF-AAE1-C57D105F0578}" type="presParOf" srcId="{A8C56D00-A5CA-4097-91EA-87D5E6725D1B}" destId="{FC1ECBCE-0F58-4190-8643-B52594B67D90}" srcOrd="1" destOrd="0" presId="urn:microsoft.com/office/officeart/2005/8/layout/hierarchy1"/>
    <dgm:cxn modelId="{5BBCCB77-4D6A-434B-ADF2-4CE8C28DD7AA}" type="presParOf" srcId="{BFC78445-8D73-4C08-A990-8068CAC8B077}" destId="{E17167B3-6BCC-4B97-B764-30386784A9F1}" srcOrd="1" destOrd="0" presId="urn:microsoft.com/office/officeart/2005/8/layout/hierarchy1"/>
    <dgm:cxn modelId="{9E665488-5D26-4A33-AD09-718DEE4AFB65}" type="presParOf" srcId="{9ACEC1E4-21E5-4A41-9B2D-DA691C4F87F6}" destId="{CF2AB6B5-D207-40F6-B3C5-B1433D0BA5C8}" srcOrd="4" destOrd="0" presId="urn:microsoft.com/office/officeart/2005/8/layout/hierarchy1"/>
    <dgm:cxn modelId="{F8BAFF31-D408-4794-B40E-9D28FFAD2FE8}" type="presParOf" srcId="{9ACEC1E4-21E5-4A41-9B2D-DA691C4F87F6}" destId="{A3DE9052-B761-4F4A-A8B2-FDB1FB8790C3}" srcOrd="5" destOrd="0" presId="urn:microsoft.com/office/officeart/2005/8/layout/hierarchy1"/>
    <dgm:cxn modelId="{400DE160-2982-4945-B059-6C82B26B77F5}" type="presParOf" srcId="{A3DE9052-B761-4F4A-A8B2-FDB1FB8790C3}" destId="{36B664E3-6F70-4F79-B141-B76A417641A2}" srcOrd="0" destOrd="0" presId="urn:microsoft.com/office/officeart/2005/8/layout/hierarchy1"/>
    <dgm:cxn modelId="{997C3C47-A12A-4004-ADAE-B500CBA474AC}" type="presParOf" srcId="{36B664E3-6F70-4F79-B141-B76A417641A2}" destId="{CEB3B564-6CEF-4AA5-BBBC-0B38D9E829C0}" srcOrd="0" destOrd="0" presId="urn:microsoft.com/office/officeart/2005/8/layout/hierarchy1"/>
    <dgm:cxn modelId="{211A68D8-EE69-4B54-9855-319476715115}" type="presParOf" srcId="{36B664E3-6F70-4F79-B141-B76A417641A2}" destId="{DF4BB91D-A409-4F35-9A57-B6AD53A5A7F5}" srcOrd="1" destOrd="0" presId="urn:microsoft.com/office/officeart/2005/8/layout/hierarchy1"/>
    <dgm:cxn modelId="{C2D9249A-EAEF-4759-BABD-4FD9AA7BF85C}" type="presParOf" srcId="{A3DE9052-B761-4F4A-A8B2-FDB1FB8790C3}" destId="{4EFB2EB1-BA2E-4F4D-892A-384F5431756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2AB6B5-D207-40F6-B3C5-B1433D0BA5C8}">
      <dsp:nvSpPr>
        <dsp:cNvPr id="0" name=""/>
        <dsp:cNvSpPr/>
      </dsp:nvSpPr>
      <dsp:spPr>
        <a:xfrm>
          <a:off x="5983078" y="1815411"/>
          <a:ext cx="3490104" cy="8304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65952"/>
              </a:lnTo>
              <a:lnTo>
                <a:pt x="3490104" y="565952"/>
              </a:lnTo>
              <a:lnTo>
                <a:pt x="3490104" y="83048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B038FD-31F0-4609-A633-D724865DFDBA}">
      <dsp:nvSpPr>
        <dsp:cNvPr id="0" name=""/>
        <dsp:cNvSpPr/>
      </dsp:nvSpPr>
      <dsp:spPr>
        <a:xfrm>
          <a:off x="5937358" y="1815411"/>
          <a:ext cx="91440" cy="83048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83048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98C54E-543F-48E3-9E4A-CA6328939D00}">
      <dsp:nvSpPr>
        <dsp:cNvPr id="0" name=""/>
        <dsp:cNvSpPr/>
      </dsp:nvSpPr>
      <dsp:spPr>
        <a:xfrm>
          <a:off x="2492974" y="1815411"/>
          <a:ext cx="3490104" cy="830486"/>
        </a:xfrm>
        <a:custGeom>
          <a:avLst/>
          <a:gdLst/>
          <a:ahLst/>
          <a:cxnLst/>
          <a:rect l="0" t="0" r="0" b="0"/>
          <a:pathLst>
            <a:path>
              <a:moveTo>
                <a:pt x="3490104" y="0"/>
              </a:moveTo>
              <a:lnTo>
                <a:pt x="3490104" y="565952"/>
              </a:lnTo>
              <a:lnTo>
                <a:pt x="0" y="565952"/>
              </a:lnTo>
              <a:lnTo>
                <a:pt x="0" y="83048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770AFB-62A2-4FC3-BB5D-687AB41C6FA3}">
      <dsp:nvSpPr>
        <dsp:cNvPr id="0" name=""/>
        <dsp:cNvSpPr/>
      </dsp:nvSpPr>
      <dsp:spPr>
        <a:xfrm>
          <a:off x="4555308" y="2144"/>
          <a:ext cx="2855539" cy="18132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2B755D-5E8B-4F8F-B3DF-18EEA9804A24}">
      <dsp:nvSpPr>
        <dsp:cNvPr id="0" name=""/>
        <dsp:cNvSpPr/>
      </dsp:nvSpPr>
      <dsp:spPr>
        <a:xfrm>
          <a:off x="4872590" y="303562"/>
          <a:ext cx="2855539" cy="18132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200" b="1" kern="1200"/>
            <a:t>Learning Objective</a:t>
          </a:r>
          <a:endParaRPr lang="en-US" sz="2200" kern="1200"/>
        </a:p>
      </dsp:txBody>
      <dsp:txXfrm>
        <a:off x="4925699" y="356671"/>
        <a:ext cx="2749321" cy="1707049"/>
      </dsp:txXfrm>
    </dsp:sp>
    <dsp:sp modelId="{62DF1AF4-C50C-4291-BD53-C7433BB9F9E0}">
      <dsp:nvSpPr>
        <dsp:cNvPr id="0" name=""/>
        <dsp:cNvSpPr/>
      </dsp:nvSpPr>
      <dsp:spPr>
        <a:xfrm>
          <a:off x="1065204" y="2645898"/>
          <a:ext cx="2855539" cy="18132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86476A-87A4-41A8-AEEF-BF66846AA40D}">
      <dsp:nvSpPr>
        <dsp:cNvPr id="0" name=""/>
        <dsp:cNvSpPr/>
      </dsp:nvSpPr>
      <dsp:spPr>
        <a:xfrm>
          <a:off x="1382486" y="2947316"/>
          <a:ext cx="2855539" cy="18132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200" kern="1200"/>
            <a:t>Define Database Management System (DBMS) and database</a:t>
          </a:r>
          <a:endParaRPr lang="en-US" sz="2200" kern="1200"/>
        </a:p>
      </dsp:txBody>
      <dsp:txXfrm>
        <a:off x="1435595" y="3000425"/>
        <a:ext cx="2749321" cy="1707049"/>
      </dsp:txXfrm>
    </dsp:sp>
    <dsp:sp modelId="{B946617D-D24B-48CF-AB62-67B4CEF0867B}">
      <dsp:nvSpPr>
        <dsp:cNvPr id="0" name=""/>
        <dsp:cNvSpPr/>
      </dsp:nvSpPr>
      <dsp:spPr>
        <a:xfrm>
          <a:off x="4555308" y="2645898"/>
          <a:ext cx="2855539" cy="18132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1ECBCE-0F58-4190-8643-B52594B67D90}">
      <dsp:nvSpPr>
        <dsp:cNvPr id="0" name=""/>
        <dsp:cNvSpPr/>
      </dsp:nvSpPr>
      <dsp:spPr>
        <a:xfrm>
          <a:off x="4872590" y="2947316"/>
          <a:ext cx="2855539" cy="18132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200" kern="1200"/>
            <a:t>Describe the advantages and disadvantages of DBMS to file based system.</a:t>
          </a:r>
          <a:endParaRPr lang="en-US" sz="2200" kern="1200"/>
        </a:p>
      </dsp:txBody>
      <dsp:txXfrm>
        <a:off x="4925699" y="3000425"/>
        <a:ext cx="2749321" cy="1707049"/>
      </dsp:txXfrm>
    </dsp:sp>
    <dsp:sp modelId="{CEB3B564-6CEF-4AA5-BBBC-0B38D9E829C0}">
      <dsp:nvSpPr>
        <dsp:cNvPr id="0" name=""/>
        <dsp:cNvSpPr/>
      </dsp:nvSpPr>
      <dsp:spPr>
        <a:xfrm>
          <a:off x="8045412" y="2645898"/>
          <a:ext cx="2855539" cy="18132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4BB91D-A409-4F35-9A57-B6AD53A5A7F5}">
      <dsp:nvSpPr>
        <dsp:cNvPr id="0" name=""/>
        <dsp:cNvSpPr/>
      </dsp:nvSpPr>
      <dsp:spPr>
        <a:xfrm>
          <a:off x="8362694" y="2947316"/>
          <a:ext cx="2855539" cy="18132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200" kern="1200"/>
            <a:t>Analyses structure models in Database</a:t>
          </a:r>
          <a:endParaRPr lang="en-US" sz="2200" kern="1200"/>
        </a:p>
      </dsp:txBody>
      <dsp:txXfrm>
        <a:off x="8415803" y="3000425"/>
        <a:ext cx="2749321" cy="17070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7273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7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29.sv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8.png"/><Relationship Id="rId5" Type="http://schemas.openxmlformats.org/officeDocument/2006/relationships/image" Target="../media/image3.png"/><Relationship Id="rId4" Type="http://schemas.openxmlformats.org/officeDocument/2006/relationships/image" Target="../media/image2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56288" y="5267180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Khaled Eskaf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56288" y="5872015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1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8244FE6-FC01-0216-3738-DCE9E727D625}"/>
              </a:ext>
            </a:extLst>
          </p:cNvPr>
          <p:cNvSpPr txBox="1"/>
          <p:nvPr/>
        </p:nvSpPr>
        <p:spPr>
          <a:xfrm>
            <a:off x="329269" y="1590820"/>
            <a:ext cx="4278590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CA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Database Management System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8D256A-314E-DBAD-C55C-DF150CD289A8}"/>
              </a:ext>
            </a:extLst>
          </p:cNvPr>
          <p:cNvSpPr txBox="1"/>
          <p:nvPr/>
        </p:nvSpPr>
        <p:spPr>
          <a:xfrm>
            <a:off x="2033092" y="3786543"/>
            <a:ext cx="8709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261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927C15-13B9-096C-5BBB-E767E5B1A668}"/>
              </a:ext>
            </a:extLst>
          </p:cNvPr>
          <p:cNvSpPr txBox="1"/>
          <p:nvPr/>
        </p:nvSpPr>
        <p:spPr>
          <a:xfrm>
            <a:off x="840996" y="4291844"/>
            <a:ext cx="36471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b="1" i="0" dirty="0">
                <a:effectLst/>
                <a:latin typeface="Tajawal"/>
              </a:rPr>
              <a:t>Bachelor of Information Technology</a:t>
            </a:r>
            <a:endParaRPr lang="en-CA" b="1" dirty="0"/>
          </a:p>
        </p:txBody>
      </p:sp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Accreditation — Standard 2 Curriculum — Learning Objectives">
            <a:extLst>
              <a:ext uri="{FF2B5EF4-FFF2-40B4-BE49-F238E27FC236}">
                <a16:creationId xmlns:a16="http://schemas.microsoft.com/office/drawing/2014/main" id="{45867165-1578-B6DB-06F4-98BAB31DF8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80920"/>
            <a:ext cx="2508531" cy="117178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1983E4-F6B0-86C4-EED4-CDC6D344BCB9}"/>
              </a:ext>
            </a:extLst>
          </p:cNvPr>
          <p:cNvSpPr txBox="1"/>
          <p:nvPr/>
        </p:nvSpPr>
        <p:spPr>
          <a:xfrm>
            <a:off x="0" y="1090865"/>
            <a:ext cx="11709175" cy="12627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1500"/>
              </a:spcAft>
            </a:pPr>
            <a:r>
              <a:rPr lang="en-CA" sz="1800" kern="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course is centered on the comprehensive study and application of relational database management systems (RDBMS), with a specific focus on analysis, design, normalization, and implementation techniques. It's tailored to provide a robust understanding of how relational databases function and how they can be effectively utilized and managed using MySQL, a popular open-source relational database management system.</a:t>
            </a:r>
            <a:endParaRPr lang="en-CA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D1A6E7-ECC6-4ECC-682F-B0F2AD8880AE}"/>
              </a:ext>
            </a:extLst>
          </p:cNvPr>
          <p:cNvSpPr txBox="1"/>
          <p:nvPr/>
        </p:nvSpPr>
        <p:spPr>
          <a:xfrm>
            <a:off x="-26894" y="3099354"/>
            <a:ext cx="6122894" cy="10529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CA" sz="1050" b="1" kern="0" dirty="0">
                <a:solidFill>
                  <a:srgbClr val="000000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 R A D I N G</a:t>
            </a:r>
            <a:endParaRPr lang="en-CA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CA" sz="1800" kern="0" dirty="0">
                <a:solidFill>
                  <a:srgbClr val="000000"/>
                </a:solidFill>
                <a:effectLst/>
                <a:latin typeface="Garamond" panose="020204040303010108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Quiz /week =8 Marks = 8X10 weeks = 80% </a:t>
            </a:r>
            <a:endParaRPr lang="en-CA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CA" sz="1800" kern="0" dirty="0">
                <a:solidFill>
                  <a:srgbClr val="000000"/>
                </a:solidFill>
                <a:effectLst/>
                <a:latin typeface="Garamond" panose="020204040303010108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Final Exam: 20%</a:t>
            </a:r>
            <a:endParaRPr lang="en-CA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CC16B4-E74D-A650-C05C-ECA7FBBB0447}"/>
              </a:ext>
            </a:extLst>
          </p:cNvPr>
          <p:cNvSpPr txBox="1"/>
          <p:nvPr/>
        </p:nvSpPr>
        <p:spPr>
          <a:xfrm>
            <a:off x="0" y="5038858"/>
            <a:ext cx="6136340" cy="9668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CA" sz="1800" kern="10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By the end of this course, you will not only understand the theoretical aspects of database management but will have also navigated the practical challenges and solutions in MySQL.</a:t>
            </a:r>
            <a:endParaRPr lang="en-CA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82163D7-16B9-130F-89F9-D39C9D0C6F04}"/>
              </a:ext>
            </a:extLst>
          </p:cNvPr>
          <p:cNvSpPr txBox="1"/>
          <p:nvPr/>
        </p:nvSpPr>
        <p:spPr>
          <a:xfrm>
            <a:off x="9854214" y="6398101"/>
            <a:ext cx="2493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rgbClr val="000000"/>
                </a:solidFill>
              </a:rPr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6C575D89-AD69-7990-0810-8461DB5B4C9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995133" y="1"/>
            <a:ext cx="2196867" cy="830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160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U LMS">
            <a:extLst>
              <a:ext uri="{FF2B5EF4-FFF2-40B4-BE49-F238E27FC236}">
                <a16:creationId xmlns:a16="http://schemas.microsoft.com/office/drawing/2014/main" id="{321C3FD0-8C2D-DD48-9D0D-6862DE8333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1914"/>
            <a:ext cx="1480347" cy="15213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C5773CD-BDD7-0F70-6672-93132EE2CB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3252921"/>
              </p:ext>
            </p:extLst>
          </p:nvPr>
        </p:nvGraphicFramePr>
        <p:xfrm>
          <a:off x="2493053" y="0"/>
          <a:ext cx="7421912" cy="66443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56434">
                  <a:extLst>
                    <a:ext uri="{9D8B030D-6E8A-4147-A177-3AD203B41FA5}">
                      <a16:colId xmlns:a16="http://schemas.microsoft.com/office/drawing/2014/main" val="1444761599"/>
                    </a:ext>
                  </a:extLst>
                </a:gridCol>
                <a:gridCol w="1056434">
                  <a:extLst>
                    <a:ext uri="{9D8B030D-6E8A-4147-A177-3AD203B41FA5}">
                      <a16:colId xmlns:a16="http://schemas.microsoft.com/office/drawing/2014/main" val="4097160655"/>
                    </a:ext>
                  </a:extLst>
                </a:gridCol>
                <a:gridCol w="2638871">
                  <a:extLst>
                    <a:ext uri="{9D8B030D-6E8A-4147-A177-3AD203B41FA5}">
                      <a16:colId xmlns:a16="http://schemas.microsoft.com/office/drawing/2014/main" val="2079597620"/>
                    </a:ext>
                  </a:extLst>
                </a:gridCol>
                <a:gridCol w="2670173">
                  <a:extLst>
                    <a:ext uri="{9D8B030D-6E8A-4147-A177-3AD203B41FA5}">
                      <a16:colId xmlns:a16="http://schemas.microsoft.com/office/drawing/2014/main" val="265991888"/>
                    </a:ext>
                  </a:extLst>
                </a:gridCol>
              </a:tblGrid>
              <a:tr h="16679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</a:t>
                      </a:r>
                      <a:endParaRPr lang="en-CA" sz="1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Topic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Objective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MySQL Practical Activities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extLst>
                  <a:ext uri="{0D108BD9-81ED-4DB2-BD59-A6C34878D82A}">
                    <a16:rowId xmlns:a16="http://schemas.microsoft.com/office/drawing/2014/main" val="3264712684"/>
                  </a:ext>
                </a:extLst>
              </a:tr>
              <a:tr h="4813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Introduction to Database Concepts</a:t>
                      </a:r>
                      <a:endParaRPr lang="en-CA" sz="1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Understand basic database concepts.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Install MySQL, explore the interface, create a basic database.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extLst>
                  <a:ext uri="{0D108BD9-81ED-4DB2-BD59-A6C34878D82A}">
                    <a16:rowId xmlns:a16="http://schemas.microsoft.com/office/drawing/2014/main" val="1356776805"/>
                  </a:ext>
                </a:extLst>
              </a:tr>
              <a:tr h="3240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Relational Data Model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Learn about the relational data model.</a:t>
                      </a:r>
                      <a:endParaRPr lang="en-CA" sz="1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Create relational tables in MySQL.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extLst>
                  <a:ext uri="{0D108BD9-81ED-4DB2-BD59-A6C34878D82A}">
                    <a16:rowId xmlns:a16="http://schemas.microsoft.com/office/drawing/2014/main" val="3990604819"/>
                  </a:ext>
                </a:extLst>
              </a:tr>
              <a:tr h="3240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Relational Integrity Rules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Understand relational integrity constraints.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Implement primary and foreign key constraints in MySQL.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extLst>
                  <a:ext uri="{0D108BD9-81ED-4DB2-BD59-A6C34878D82A}">
                    <a16:rowId xmlns:a16="http://schemas.microsoft.com/office/drawing/2014/main" val="2142504486"/>
                  </a:ext>
                </a:extLst>
              </a:tr>
              <a:tr h="4813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Relational Algebra and Basic SQL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Explore relational algebra and basic SQL commands.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Use basic SQL queries in MySQL.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extLst>
                  <a:ext uri="{0D108BD9-81ED-4DB2-BD59-A6C34878D82A}">
                    <a16:rowId xmlns:a16="http://schemas.microsoft.com/office/drawing/2014/main" val="1076972195"/>
                  </a:ext>
                </a:extLst>
              </a:tr>
              <a:tr h="3240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Advanced SQL Queries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Delve into complex SQL operations.</a:t>
                      </a:r>
                      <a:endParaRPr lang="en-CA" sz="1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Execute advanced SQL commands in MySQL.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extLst>
                  <a:ext uri="{0D108BD9-81ED-4DB2-BD59-A6C34878D82A}">
                    <a16:rowId xmlns:a16="http://schemas.microsoft.com/office/drawing/2014/main" val="3567073064"/>
                  </a:ext>
                </a:extLst>
              </a:tr>
              <a:tr h="4813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Introduction to Database Normalization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Begin learning database normalization principles.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Apply the first normal form (1NF) in MySQL.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extLst>
                  <a:ext uri="{0D108BD9-81ED-4DB2-BD59-A6C34878D82A}">
                    <a16:rowId xmlns:a16="http://schemas.microsoft.com/office/drawing/2014/main" val="830945600"/>
                  </a:ext>
                </a:extLst>
              </a:tr>
              <a:tr h="4813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Advanced Database Normalization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Explore advanced normalization techniques.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Normalize a database in MySQL to 2NF and 3NF.</a:t>
                      </a:r>
                      <a:endParaRPr lang="en-CA" sz="1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extLst>
                  <a:ext uri="{0D108BD9-81ED-4DB2-BD59-A6C34878D82A}">
                    <a16:rowId xmlns:a16="http://schemas.microsoft.com/office/drawing/2014/main" val="3983575540"/>
                  </a:ext>
                </a:extLst>
              </a:tr>
              <a:tr h="4813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Data Modeling and ER Diagrams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Understand data modeling and ER diagrams.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Create an ER diagram and implement it in MySQL.</a:t>
                      </a:r>
                      <a:endParaRPr lang="en-CA" sz="1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extLst>
                  <a:ext uri="{0D108BD9-81ED-4DB2-BD59-A6C34878D82A}">
                    <a16:rowId xmlns:a16="http://schemas.microsoft.com/office/drawing/2014/main" val="248632678"/>
                  </a:ext>
                </a:extLst>
              </a:tr>
              <a:tr h="4813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Database Design for Real-World Apps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Apply database design to real-world scenarios.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Develop a database schema based on a real-world example.</a:t>
                      </a:r>
                      <a:endParaRPr lang="en-CA" sz="1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extLst>
                  <a:ext uri="{0D108BD9-81ED-4DB2-BD59-A6C34878D82A}">
                    <a16:rowId xmlns:a16="http://schemas.microsoft.com/office/drawing/2014/main" val="3947105474"/>
                  </a:ext>
                </a:extLst>
              </a:tr>
              <a:tr h="3240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Project and Review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Apply all learned concepts in a comprehensive project.</a:t>
                      </a:r>
                      <a:endParaRPr lang="en-CA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CA" sz="1400" kern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Complete a project in MySQL incorporating all learned skills.</a:t>
                      </a:r>
                      <a:endParaRPr lang="en-CA" sz="1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51" marR="8751" marT="8751" marB="8751" anchor="b"/>
                </a:tc>
                <a:extLst>
                  <a:ext uri="{0D108BD9-81ED-4DB2-BD59-A6C34878D82A}">
                    <a16:rowId xmlns:a16="http://schemas.microsoft.com/office/drawing/2014/main" val="2901752131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24062F8-84F9-38B5-6C06-0111424EFDB2}"/>
              </a:ext>
            </a:extLst>
          </p:cNvPr>
          <p:cNvSpPr txBox="1"/>
          <p:nvPr/>
        </p:nvSpPr>
        <p:spPr>
          <a:xfrm>
            <a:off x="9854214" y="6398101"/>
            <a:ext cx="2493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rgbClr val="000000"/>
                </a:solidFill>
              </a:rPr>
              <a:t>www.midocean.ae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4E0A37D6-F524-35A9-92FA-CFAE8011E80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995133" y="1"/>
            <a:ext cx="2196867" cy="83043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79CC61B-DEA1-465C-3F3E-C68175FAF0C2}"/>
              </a:ext>
            </a:extLst>
          </p:cNvPr>
          <p:cNvSpPr/>
          <p:nvPr/>
        </p:nvSpPr>
        <p:spPr>
          <a:xfrm>
            <a:off x="1965434" y="189186"/>
            <a:ext cx="8345214" cy="830434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786006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D109968-92ED-280A-AC66-3A3B3907C341}"/>
              </a:ext>
            </a:extLst>
          </p:cNvPr>
          <p:cNvSpPr txBox="1"/>
          <p:nvPr/>
        </p:nvSpPr>
        <p:spPr>
          <a:xfrm>
            <a:off x="9854214" y="6398101"/>
            <a:ext cx="2493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rgbClr val="000000"/>
                </a:solidFill>
              </a:rPr>
              <a:t>www.midocean.ae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C84CC110-C7A5-012C-B9FD-390F472785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995133" y="1"/>
            <a:ext cx="2196867" cy="830434"/>
          </a:xfrm>
          <a:prstGeom prst="rect">
            <a:avLst/>
          </a:prstGeom>
        </p:spPr>
      </p:pic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93896A37-3D59-0C17-E038-9B0FB21BE20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9851590"/>
              </p:ext>
            </p:extLst>
          </p:nvPr>
        </p:nvGraphicFramePr>
        <p:xfrm>
          <a:off x="-91440" y="561112"/>
          <a:ext cx="12283439" cy="47627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65660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vent Mesh: The Foundation for Enabling Event-Driven Architecture Across Smart City Projects">
            <a:extLst>
              <a:ext uri="{FF2B5EF4-FFF2-40B4-BE49-F238E27FC236}">
                <a16:creationId xmlns:a16="http://schemas.microsoft.com/office/drawing/2014/main" id="{6276F8EE-2950-1175-4BF2-E2E62B73C5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1054790"/>
            <a:ext cx="9753600" cy="55149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5779E6F-DE3B-79EA-31EE-813DB4903CE7}"/>
              </a:ext>
            </a:extLst>
          </p:cNvPr>
          <p:cNvSpPr txBox="1"/>
          <p:nvPr/>
        </p:nvSpPr>
        <p:spPr>
          <a:xfrm>
            <a:off x="3528391" y="437322"/>
            <a:ext cx="497950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sz="2600" b="0" i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Smart City Data Base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8B9DA-FA77-E8A7-3FB4-221C3D0122AB}"/>
              </a:ext>
            </a:extLst>
          </p:cNvPr>
          <p:cNvSpPr txBox="1"/>
          <p:nvPr/>
        </p:nvSpPr>
        <p:spPr>
          <a:xfrm>
            <a:off x="9854214" y="6398101"/>
            <a:ext cx="2493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rgbClr val="000000"/>
                </a:solidFill>
              </a:rPr>
              <a:t>www.midocean.ae</a:t>
            </a: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123A663F-43F8-F788-C748-ADEEA663E5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995133" y="1"/>
            <a:ext cx="2196867" cy="830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1007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675D60-12BF-8964-D317-5872CAE6AB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2101" y="1031584"/>
            <a:ext cx="9620691" cy="47494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3FDE1DA-E0A4-C61D-92D8-27A8B03DBD69}"/>
              </a:ext>
            </a:extLst>
          </p:cNvPr>
          <p:cNvSpPr txBox="1"/>
          <p:nvPr/>
        </p:nvSpPr>
        <p:spPr>
          <a:xfrm>
            <a:off x="10689997" y="6550223"/>
            <a:ext cx="16205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www.midocean.ae</a:t>
            </a:r>
          </a:p>
        </p:txBody>
      </p:sp>
      <p:pic>
        <p:nvPicPr>
          <p:cNvPr id="3" name="Graphic 21" descr="A logo for a university&#10;&#10;Description automatically generated">
            <a:extLst>
              <a:ext uri="{FF2B5EF4-FFF2-40B4-BE49-F238E27FC236}">
                <a16:creationId xmlns:a16="http://schemas.microsoft.com/office/drawing/2014/main" id="{6714CF03-2823-B009-779B-EE570A435CA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912455" y="59790"/>
            <a:ext cx="1175685" cy="509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671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5">
            <a:extLst>
              <a:ext uri="{FF2B5EF4-FFF2-40B4-BE49-F238E27FC236}">
                <a16:creationId xmlns:a16="http://schemas.microsoft.com/office/drawing/2014/main" id="{4B689FDA-AF9A-2783-301A-0942C5912A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6960" tIns="584016" rIns="393576" bIns="177744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CA"/>
          </a:p>
        </p:txBody>
      </p:sp>
      <p:sp>
        <p:nvSpPr>
          <p:cNvPr id="7" name="Rectangle 16">
            <a:extLst>
              <a:ext uri="{FF2B5EF4-FFF2-40B4-BE49-F238E27FC236}">
                <a16:creationId xmlns:a16="http://schemas.microsoft.com/office/drawing/2014/main" id="{D7F1EEB0-557E-1F9E-A167-A76E6902E7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8815234" cy="5816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8588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8588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8588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8588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8588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8588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8588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8588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858838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858838" algn="l"/>
              </a:tabLst>
            </a:pPr>
            <a:r>
              <a:rPr kumimoji="0" lang="en-CA" altLang="en-US" sz="2800" b="1" i="0" u="none" strike="noStrike" cap="none" normalizeH="0" baseline="0" dirty="0">
                <a:ln>
                  <a:noFill/>
                </a:ln>
                <a:solidFill>
                  <a:srgbClr val="04607A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Definitions</a:t>
            </a:r>
            <a:endParaRPr kumimoji="0" lang="en-CA" altLang="en-US" sz="2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858838" algn="l"/>
              </a:tabLst>
            </a:pPr>
            <a:r>
              <a:rPr kumimoji="0" lang="en-CA" altLang="en-US" sz="2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Database:</a:t>
            </a:r>
            <a:endParaRPr kumimoji="0" lang="en-CA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858838" algn="l"/>
              </a:tabLst>
            </a:pPr>
            <a:r>
              <a:rPr kumimoji="0" lang="en-CA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very large, integrated collection of data.</a:t>
            </a:r>
            <a:r>
              <a:rPr kumimoji="0" lang="ar-SA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kumimoji="0" lang="en-CA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858838" algn="l"/>
              </a:tabLst>
            </a:pPr>
            <a:r>
              <a:rPr kumimoji="0" lang="en-CA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Models real-world </a:t>
            </a:r>
            <a:r>
              <a:rPr kumimoji="0" lang="en-CA" altLang="en-US" sz="2800" b="0" i="1" u="sng" strike="noStrike" cap="none" normalizeH="0" baseline="0" dirty="0">
                <a:ln>
                  <a:noFill/>
                </a:ln>
                <a:solidFill>
                  <a:srgbClr val="009DD9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enterprise</a:t>
            </a:r>
            <a:r>
              <a:rPr kumimoji="0" lang="en-CA" altLang="en-US" sz="1200" b="0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kumimoji="0" lang="ar-SA" altLang="en-US" sz="1200" b="0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kumimoji="0" lang="en-CA" altLang="en-US" sz="1200" b="0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858838" algn="l"/>
              </a:tabLst>
            </a:pPr>
            <a:r>
              <a:rPr kumimoji="0" lang="en-CA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Entities (e.g., students, courses)</a:t>
            </a:r>
            <a:endParaRPr kumimoji="0" lang="en-CA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"/>
              <a:tabLst>
                <a:tab pos="858838" algn="l"/>
              </a:tabLst>
            </a:pPr>
            <a:r>
              <a:rPr kumimoji="0" lang="en-CA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Relationships (Ex., Eva is taking Biology)</a:t>
            </a:r>
            <a:endParaRPr kumimoji="0" lang="en-CA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858838" algn="l"/>
              </a:tabLst>
            </a:pPr>
            <a:r>
              <a:rPr kumimoji="0" lang="en-CA" altLang="en-US" sz="2800" b="0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Database Management System (DBMS</a:t>
            </a:r>
            <a:r>
              <a:rPr kumimoji="0" lang="en-CA" altLang="en-US" sz="1200" b="0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ar-SA" altLang="en-US" sz="2800" b="0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endParaRPr kumimoji="0" lang="en-CA" altLang="en-US" sz="2800" b="0" i="1" u="sng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858838" algn="l"/>
              </a:tabLst>
            </a:pPr>
            <a:r>
              <a:rPr kumimoji="0" lang="en-CA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software package designed to store and manage databases.</a:t>
            </a:r>
            <a:endParaRPr kumimoji="0" lang="en-CA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858838" algn="l"/>
              </a:tabLst>
            </a:pPr>
            <a:r>
              <a:rPr kumimoji="0" lang="en-CA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Examples of Database Applications:</a:t>
            </a:r>
            <a:endParaRPr kumimoji="0" lang="en-CA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AD0D9"/>
              </a:buClr>
              <a:buSzPct val="100000"/>
              <a:buFontTx/>
              <a:buChar char=""/>
              <a:tabLst>
                <a:tab pos="858838" algn="l"/>
              </a:tabLst>
            </a:pPr>
            <a:r>
              <a:rPr kumimoji="0" lang="en-CA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Banking: all transactions</a:t>
            </a:r>
            <a:endParaRPr kumimoji="0" lang="en-CA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AD0D9"/>
              </a:buClr>
              <a:buSzPct val="100000"/>
              <a:buFontTx/>
              <a:buChar char=""/>
              <a:tabLst>
                <a:tab pos="858838" algn="l"/>
              </a:tabLst>
            </a:pPr>
            <a:r>
              <a:rPr kumimoji="0" lang="en-CA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Airlines: reservations, schedules</a:t>
            </a:r>
            <a:endParaRPr kumimoji="0" lang="en-CA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AD0D9"/>
              </a:buClr>
              <a:buSzPct val="100000"/>
              <a:buFontTx/>
              <a:buChar char=""/>
              <a:tabLst>
                <a:tab pos="858838" algn="l"/>
              </a:tabLst>
            </a:pPr>
            <a:r>
              <a:rPr kumimoji="0" lang="en-CA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Universities: registration, grades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858838" algn="l"/>
              </a:tabLst>
            </a:pPr>
            <a:br>
              <a:rPr kumimoji="0" lang="en-CA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kumimoji="0" lang="en-CA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66" name="Picture 18" descr="Difference Between Entity and Attribute in Database - Binary Terms">
            <a:extLst>
              <a:ext uri="{FF2B5EF4-FFF2-40B4-BE49-F238E27FC236}">
                <a16:creationId xmlns:a16="http://schemas.microsoft.com/office/drawing/2014/main" id="{1D9426F7-3910-F5F0-B028-6E5ECA2031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9896" y="695125"/>
            <a:ext cx="3674263" cy="180837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Understanding Database Management Systems">
            <a:extLst>
              <a:ext uri="{FF2B5EF4-FFF2-40B4-BE49-F238E27FC236}">
                <a16:creationId xmlns:a16="http://schemas.microsoft.com/office/drawing/2014/main" id="{2A9C3F57-0403-C30F-8CD4-ED9C22C38B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8108" y="3524512"/>
            <a:ext cx="3216051" cy="242900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5E74F06-9A0B-DD25-37D9-47F0E91C4BB7}"/>
              </a:ext>
            </a:extLst>
          </p:cNvPr>
          <p:cNvSpPr txBox="1"/>
          <p:nvPr/>
        </p:nvSpPr>
        <p:spPr>
          <a:xfrm>
            <a:off x="9854214" y="6398101"/>
            <a:ext cx="2493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rgbClr val="000000"/>
                </a:solidFill>
              </a:rPr>
              <a:t>www.midocean.ae</a:t>
            </a: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0468867A-66E6-5B19-53F0-88169F8BF95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449017" y="1"/>
            <a:ext cx="1742983" cy="658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115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898DA22-E1C9-0A4B-C9A2-80C8659EF71A}"/>
              </a:ext>
            </a:extLst>
          </p:cNvPr>
          <p:cNvSpPr txBox="1"/>
          <p:nvPr/>
        </p:nvSpPr>
        <p:spPr>
          <a:xfrm>
            <a:off x="0" y="0"/>
            <a:ext cx="12192000" cy="58891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CA" sz="24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Purpose of Database Systems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CA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early days, database applications were built directly on top of file systems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CA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Drawbacks of using file systems to store data:</a:t>
            </a: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CA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redundancy and inconsistency</a:t>
            </a: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CA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Multiple file formats, duplication of information in different files</a:t>
            </a:r>
            <a:endParaRPr lang="en-CA" sz="11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CA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Difficulty in accessing data</a:t>
            </a:r>
            <a:r>
              <a:rPr lang="en-CA" sz="1600" dirty="0">
                <a:solidFill>
                  <a:srgbClr val="FF0000"/>
                </a:solidFill>
              </a:rPr>
              <a:t> </a:t>
            </a:r>
            <a:endParaRPr lang="en-CA" sz="24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57300" lvl="2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CA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Need to write a new program to carry out each new task</a:t>
            </a:r>
            <a:r>
              <a:rPr lang="en-CA" sz="1600" dirty="0">
                <a:solidFill>
                  <a:srgbClr val="FF0000"/>
                </a:solidFill>
              </a:rPr>
              <a:t> </a:t>
            </a:r>
            <a:endParaRPr lang="en-CA" sz="24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CA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isolation — multiple files and formats</a:t>
            </a:r>
            <a:r>
              <a:rPr lang="en-CA" sz="1600" dirty="0">
                <a:solidFill>
                  <a:srgbClr val="FF0000"/>
                </a:solidFill>
              </a:rPr>
              <a:t> </a:t>
            </a:r>
            <a:endParaRPr lang="en-CA" sz="24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B2FA761-9350-B939-B8D1-5C311D849D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57400" y="1459001"/>
            <a:ext cx="1766429" cy="16398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B78F8A-4D39-5CA1-D339-FF3A8D84C225}"/>
              </a:ext>
            </a:extLst>
          </p:cNvPr>
          <p:cNvSpPr txBox="1"/>
          <p:nvPr/>
        </p:nvSpPr>
        <p:spPr>
          <a:xfrm>
            <a:off x="9857400" y="6457890"/>
            <a:ext cx="2493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rgbClr val="000000"/>
                </a:solidFill>
              </a:rPr>
              <a:t>www.midocean.ae</a:t>
            </a: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2B9BAC4A-2994-D267-C342-F94EB502EEA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146053" y="-71038"/>
            <a:ext cx="2196867" cy="830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5162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5E440D24-B95B-BBA8-A851-FB1CA0EFEF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CA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FED979A6-C76C-FD1E-B0B7-29053250D2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17442"/>
            <a:ext cx="12016409" cy="5011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11334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11334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11334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11334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11334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11334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11334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11334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11334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133475" algn="l"/>
              </a:tabLst>
            </a:pPr>
            <a:r>
              <a:rPr kumimoji="0" lang="en-CA" altLang="en-US" sz="24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Drawbacks of using file systems (cont.)</a:t>
            </a:r>
            <a:endParaRPr kumimoji="0" lang="en-CA" altLang="en-US" sz="2400" b="1" i="0" u="none" strike="noStrike" cap="none" normalizeH="0" baseline="0" dirty="0">
              <a:ln>
                <a:noFill/>
              </a:ln>
              <a:solidFill>
                <a:schemeClr val="accent1">
                  <a:lumMod val="75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marR="0" lvl="1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>
                <a:tab pos="1133475" algn="l"/>
              </a:tabLst>
            </a:pPr>
            <a:r>
              <a:rPr kumimoji="0" lang="en-CA" altLang="en-US" sz="24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Integrity problems</a:t>
            </a:r>
            <a:endParaRPr kumimoji="0" lang="en-CA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marR="0" lvl="2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"/>
              <a:tabLst>
                <a:tab pos="1133475" algn="l"/>
              </a:tabLst>
            </a:pPr>
            <a:r>
              <a:rPr kumimoji="0" lang="en-CA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Integrity constraints (e.g. account balance &gt; 0) become</a:t>
            </a:r>
            <a:r>
              <a:rPr kumimoji="0" lang="en-CA" altLang="en-US" sz="12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ar-SA" altLang="en-US" sz="12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CA" altLang="en-US" sz="12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kumimoji="0" lang="en-CA" altLang="en-US" sz="12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133475" algn="l"/>
              </a:tabLst>
            </a:pPr>
            <a:r>
              <a:rPr kumimoji="0" lang="en-CA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“buried” in program code rather than being stated explicitly</a:t>
            </a:r>
            <a:endParaRPr kumimoji="0" lang="en-CA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marR="0" lvl="2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"/>
              <a:tabLst>
                <a:tab pos="1133475" algn="l"/>
              </a:tabLst>
            </a:pPr>
            <a:r>
              <a:rPr kumimoji="0" lang="en-CA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Hard to add new constraints or change existing ones</a:t>
            </a:r>
            <a:r>
              <a:rPr kumimoji="0" lang="en-CA" altLang="en-US" sz="12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kumimoji="0" lang="en-CA" altLang="en-US" sz="12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marR="0" lvl="1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>
                <a:tab pos="1133475" algn="l"/>
              </a:tabLst>
            </a:pPr>
            <a:r>
              <a:rPr kumimoji="0" lang="en-CA" altLang="en-US" sz="24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Atomicity of updates</a:t>
            </a:r>
            <a:endParaRPr kumimoji="0" lang="en-CA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marR="0" lvl="2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"/>
              <a:tabLst>
                <a:tab pos="1133475" algn="l"/>
              </a:tabLst>
            </a:pPr>
            <a:r>
              <a:rPr kumimoji="0" lang="en-CA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Failures may leave database in an inconsistent state with partial updates carried out</a:t>
            </a:r>
            <a:r>
              <a:rPr kumimoji="0" lang="ar-SA" altLang="en-US" sz="12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قد </a:t>
            </a:r>
            <a:r>
              <a:rPr kumimoji="0" lang="en-CA" altLang="en-US" sz="12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kumimoji="0" lang="en-CA" altLang="en-US" sz="12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marR="0" lvl="2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"/>
              <a:tabLst>
                <a:tab pos="1133475" algn="l"/>
              </a:tabLst>
            </a:pPr>
            <a:r>
              <a:rPr kumimoji="0" lang="en-CA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E.g. transfer of funds from one account to another should either complete or not happen at all</a:t>
            </a:r>
            <a:r>
              <a:rPr kumimoji="0" lang="en-CA" altLang="en-US" sz="12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kumimoji="0" lang="en-CA" altLang="en-US" sz="12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B81B13-7528-839D-0D07-6CFD2A4E1D24}"/>
              </a:ext>
            </a:extLst>
          </p:cNvPr>
          <p:cNvSpPr txBox="1"/>
          <p:nvPr/>
        </p:nvSpPr>
        <p:spPr>
          <a:xfrm>
            <a:off x="9854214" y="6398101"/>
            <a:ext cx="2493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rgbClr val="000000"/>
                </a:solidFill>
              </a:rPr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878A6F0-BD77-9D24-DE60-D9886A01E9D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995133" y="1"/>
            <a:ext cx="2196867" cy="830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5719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735A116-B076-547F-F5FF-1714691544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122" y="1353378"/>
            <a:ext cx="7525164" cy="25989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D4DB093-040D-56CC-58F8-39668DB9D7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312009" cy="14282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059407B-634D-FCA3-AC75-549A688B48F3}"/>
              </a:ext>
            </a:extLst>
          </p:cNvPr>
          <p:cNvSpPr txBox="1"/>
          <p:nvPr/>
        </p:nvSpPr>
        <p:spPr>
          <a:xfrm>
            <a:off x="9854214" y="6398101"/>
            <a:ext cx="2493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rgbClr val="000000"/>
                </a:solidFill>
              </a:rPr>
              <a:t>www.midocean.ae</a:t>
            </a: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2DFE100F-B80C-1EDC-F104-358399DD961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995133" y="1"/>
            <a:ext cx="2196867" cy="830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5517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5985981-97AE-81C5-D161-6EC3FA7DC052}"/>
              </a:ext>
            </a:extLst>
          </p:cNvPr>
          <p:cNvSpPr txBox="1"/>
          <p:nvPr/>
        </p:nvSpPr>
        <p:spPr>
          <a:xfrm>
            <a:off x="9854214" y="6398101"/>
            <a:ext cx="2493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rgbClr val="000000"/>
                </a:solidFill>
              </a:rPr>
              <a:t>www.midocean.ae</a:t>
            </a: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D1052BF5-201D-2808-FE1C-A15FC5D83F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995133" y="1"/>
            <a:ext cx="2196867" cy="8304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00AA9D-A329-97BF-3B60-51AF54DED9DE}"/>
              </a:ext>
            </a:extLst>
          </p:cNvPr>
          <p:cNvSpPr txBox="1"/>
          <p:nvPr/>
        </p:nvSpPr>
        <p:spPr>
          <a:xfrm>
            <a:off x="298173" y="215163"/>
            <a:ext cx="323021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sz="20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Why Use a DBMS?</a:t>
            </a:r>
            <a:r>
              <a:rPr lang="en-CA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628CD7F-9E3F-FA59-5C6A-DB4FD5477D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629423"/>
              </p:ext>
            </p:extLst>
          </p:nvPr>
        </p:nvGraphicFramePr>
        <p:xfrm>
          <a:off x="1177919" y="1638932"/>
          <a:ext cx="10070777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70777">
                  <a:extLst>
                    <a:ext uri="{9D8B030D-6E8A-4147-A177-3AD203B41FA5}">
                      <a16:colId xmlns:a16="http://schemas.microsoft.com/office/drawing/2014/main" val="2955552391"/>
                    </a:ext>
                  </a:extLst>
                </a:gridCol>
              </a:tblGrid>
              <a:tr h="517222">
                <a:tc>
                  <a:txBody>
                    <a:bodyPr/>
                    <a:lstStyle/>
                    <a:p>
                      <a:endParaRPr lang="en-CA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1136455"/>
                  </a:ext>
                </a:extLst>
              </a:tr>
              <a:tr h="3188356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2800" dirty="0"/>
                        <a:t>Separation of the Data definition and the Program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2800" dirty="0"/>
                        <a:t>Abstraction into a simple model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2800" dirty="0"/>
                        <a:t>Data independence and efficient access.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2800" dirty="0"/>
                        <a:t>Reduced application development time – ad-hoc queries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2800" dirty="0"/>
                        <a:t>Data integrity and security.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2800" dirty="0"/>
                        <a:t>Uniform data administration.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2800" dirty="0"/>
                        <a:t>Concurrent access, recovery from crashes.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2800" dirty="0"/>
                        <a:t>Support for multiple different views</a:t>
                      </a:r>
                      <a:endParaRPr lang="en-CA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8380344"/>
                  </a:ext>
                </a:extLst>
              </a:tr>
            </a:tbl>
          </a:graphicData>
        </a:graphic>
      </p:graphicFrame>
      <p:pic>
        <p:nvPicPr>
          <p:cNvPr id="1026" name="Picture 2" descr="Why Use a Car Import Broker ? - Prestige Motorsport">
            <a:extLst>
              <a:ext uri="{FF2B5EF4-FFF2-40B4-BE49-F238E27FC236}">
                <a16:creationId xmlns:a16="http://schemas.microsoft.com/office/drawing/2014/main" id="{0AB57391-64D0-1093-03FB-BAAE3F9343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113" y="45479"/>
            <a:ext cx="717883" cy="105091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93012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1E0B613-9356-A015-DDB3-B2286D1017AB}"/>
              </a:ext>
            </a:extLst>
          </p:cNvPr>
          <p:cNvSpPr txBox="1"/>
          <p:nvPr/>
        </p:nvSpPr>
        <p:spPr>
          <a:xfrm>
            <a:off x="9854214" y="6398101"/>
            <a:ext cx="2493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rgbClr val="000000"/>
                </a:solidFill>
              </a:rPr>
              <a:t>www.midocean.ae</a:t>
            </a: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92F7D023-6658-DC9C-D76E-1B8512EA3D6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995133" y="1"/>
            <a:ext cx="2196867" cy="8304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99388E-24C0-FED1-28A1-5389ACECE0A9}"/>
              </a:ext>
            </a:extLst>
          </p:cNvPr>
          <p:cNvSpPr txBox="1"/>
          <p:nvPr/>
        </p:nvSpPr>
        <p:spPr>
          <a:xfrm>
            <a:off x="0" y="45886"/>
            <a:ext cx="269064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sz="2000" b="1" dirty="0"/>
              <a:t>Why Study Databases?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71FC85D-8F52-A977-F046-273B695FD7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54507"/>
              </p:ext>
            </p:extLst>
          </p:nvPr>
        </p:nvGraphicFramePr>
        <p:xfrm>
          <a:off x="283817" y="912165"/>
          <a:ext cx="11713742" cy="54176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13742">
                  <a:extLst>
                    <a:ext uri="{9D8B030D-6E8A-4147-A177-3AD203B41FA5}">
                      <a16:colId xmlns:a16="http://schemas.microsoft.com/office/drawing/2014/main" val="1896465122"/>
                    </a:ext>
                  </a:extLst>
                </a:gridCol>
              </a:tblGrid>
              <a:tr h="577360">
                <a:tc>
                  <a:txBody>
                    <a:bodyPr/>
                    <a:lstStyle/>
                    <a:p>
                      <a:endParaRPr lang="en-CA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8814333"/>
                  </a:ext>
                </a:extLst>
              </a:tr>
              <a:tr h="4840329">
                <a:tc>
                  <a:txBody>
                    <a:bodyPr/>
                    <a:lstStyle/>
                    <a:p>
                      <a:pPr marL="342900" indent="-342900">
                        <a:buFont typeface="Wingdings" panose="05000000000000000000" pitchFamily="2" charset="2"/>
                        <a:buChar char="q"/>
                      </a:pPr>
                      <a:r>
                        <a:rPr lang="en-CA" sz="2800" b="1" dirty="0"/>
                        <a:t>Shift from computation to information: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CA" sz="2800" dirty="0"/>
                        <a:t>         -at the “low end”: scramble to webspace (a mess!)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CA" sz="2800" dirty="0"/>
                        <a:t>         -at the “high end”: scientific applications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CA" sz="2800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CA" sz="2800" dirty="0"/>
                        <a:t>Datasets increasing in diversity and volume.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CA" sz="2800" dirty="0"/>
                        <a:t>         -Digital libraries, interactive video, Human Genome project, EOS project.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CA" sz="2800" dirty="0"/>
                        <a:t>        -... need for DBMS exploding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CA" sz="2800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CA" sz="2800" dirty="0"/>
                        <a:t>DBMS encompasses most of CS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CA" sz="2800" dirty="0"/>
                        <a:t>      -OS, languages, theory, “AI”, multimedia, logic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9330032"/>
                  </a:ext>
                </a:extLst>
              </a:tr>
            </a:tbl>
          </a:graphicData>
        </a:graphic>
      </p:graphicFrame>
      <p:pic>
        <p:nvPicPr>
          <p:cNvPr id="2050" name="Picture 2" descr="Why open an account with Strawberry Invest? | Reliable Investing">
            <a:extLst>
              <a:ext uri="{FF2B5EF4-FFF2-40B4-BE49-F238E27FC236}">
                <a16:creationId xmlns:a16="http://schemas.microsoft.com/office/drawing/2014/main" id="{CF0A4D70-3855-BC7B-00AE-25555B1FCE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490" y="141889"/>
            <a:ext cx="914503" cy="91450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9584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D3628C-955D-06CA-FD1D-46BE1B18A4F7}"/>
              </a:ext>
            </a:extLst>
          </p:cNvPr>
          <p:cNvSpPr txBox="1"/>
          <p:nvPr/>
        </p:nvSpPr>
        <p:spPr>
          <a:xfrm>
            <a:off x="9854214" y="6398101"/>
            <a:ext cx="2493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rgbClr val="000000"/>
                </a:solidFill>
              </a:rPr>
              <a:t>www.midocean.ae</a:t>
            </a: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E6E3F7D6-4D97-6879-3342-84BE47D2B3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995133" y="1"/>
            <a:ext cx="2196867" cy="83043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1956BE5-66E3-A400-C797-3057A61CEA7F}"/>
              </a:ext>
            </a:extLst>
          </p:cNvPr>
          <p:cNvSpPr txBox="1"/>
          <p:nvPr/>
        </p:nvSpPr>
        <p:spPr>
          <a:xfrm>
            <a:off x="-1" y="0"/>
            <a:ext cx="300595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sz="20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Levels of Abstraction</a:t>
            </a:r>
            <a:r>
              <a:rPr lang="en-CA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3CCFE6-9B54-4C7B-722E-0FC3A082E9BC}"/>
              </a:ext>
            </a:extLst>
          </p:cNvPr>
          <p:cNvSpPr txBox="1"/>
          <p:nvPr/>
        </p:nvSpPr>
        <p:spPr>
          <a:xfrm>
            <a:off x="147144" y="1271896"/>
            <a:ext cx="11897711" cy="14927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Many </a:t>
            </a:r>
            <a:r>
              <a:rPr lang="en-US" sz="1900" b="0" i="0" dirty="0">
                <a:solidFill>
                  <a:srgbClr val="009DD9"/>
                </a:solidFill>
                <a:effectLst/>
                <a:latin typeface="Tahoma" panose="020B0604030504040204" pitchFamily="34" charset="0"/>
              </a:rPr>
              <a:t>views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, single </a:t>
            </a:r>
            <a:r>
              <a:rPr lang="en-US" sz="1900" b="0" i="0" dirty="0">
                <a:solidFill>
                  <a:srgbClr val="009DD9"/>
                </a:solidFill>
                <a:effectLst/>
                <a:latin typeface="Tahoma" panose="020B0604030504040204" pitchFamily="34" charset="0"/>
              </a:rPr>
              <a:t>conceptual (logical) schema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and </a:t>
            </a:r>
            <a:r>
              <a:rPr lang="en-US" sz="1900" b="0" i="0" dirty="0">
                <a:solidFill>
                  <a:srgbClr val="009DD9"/>
                </a:solidFill>
                <a:effectLst/>
                <a:latin typeface="Tahoma" panose="020B0604030504040204" pitchFamily="34" charset="0"/>
              </a:rPr>
              <a:t>physical</a:t>
            </a:r>
            <a:r>
              <a:rPr lang="en-US" sz="1900" dirty="0">
                <a:solidFill>
                  <a:srgbClr val="009DD9"/>
                </a:solidFill>
                <a:latin typeface="Tahoma" panose="020B0604030504040204" pitchFamily="34" charset="0"/>
              </a:rPr>
              <a:t> </a:t>
            </a:r>
            <a:r>
              <a:rPr lang="en-US" sz="1900" b="0" i="0" dirty="0">
                <a:solidFill>
                  <a:srgbClr val="009DD9"/>
                </a:solidFill>
                <a:effectLst/>
                <a:latin typeface="Tahoma" panose="020B0604030504040204" pitchFamily="34" charset="0"/>
              </a:rPr>
              <a:t>schema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.</a:t>
            </a:r>
          </a:p>
          <a:p>
            <a:r>
              <a:rPr lang="en-US" sz="1400" b="0" i="0" dirty="0">
                <a:solidFill>
                  <a:srgbClr val="0F6FC6"/>
                </a:solidFill>
                <a:effectLst/>
                <a:latin typeface="Wingdings 2" panose="05020102010507070707" pitchFamily="18" charset="2"/>
              </a:rPr>
              <a:t>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Views describe how users see the data.</a:t>
            </a:r>
          </a:p>
          <a:p>
            <a:r>
              <a:rPr lang="en-US" sz="1400" b="0" i="0" dirty="0">
                <a:solidFill>
                  <a:srgbClr val="0F6FC6"/>
                </a:solidFill>
                <a:effectLst/>
                <a:latin typeface="Wingdings 2" panose="05020102010507070707" pitchFamily="18" charset="2"/>
              </a:rPr>
              <a:t>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Conceptual schema defines logical structure. Sometime we separate between conceptual level and logical level</a:t>
            </a:r>
          </a:p>
          <a:p>
            <a:r>
              <a:rPr lang="en-US" sz="1400" b="0" i="0" dirty="0">
                <a:solidFill>
                  <a:srgbClr val="0F6FC6"/>
                </a:solidFill>
                <a:effectLst/>
                <a:latin typeface="Wingdings 2" panose="05020102010507070707" pitchFamily="18" charset="2"/>
              </a:rPr>
              <a:t>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Physical schema describes the files and indexes used</a:t>
            </a:r>
            <a:r>
              <a:rPr lang="en-US" dirty="0"/>
              <a:t> </a:t>
            </a:r>
            <a:br>
              <a:rPr lang="en-US" dirty="0"/>
            </a:br>
            <a:endParaRPr lang="en-CA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8FA5788-F33A-900B-DD52-731E0CA474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2621" y="4015601"/>
            <a:ext cx="2545676" cy="22298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CE328CD-31C6-E91F-8521-F066F82E4179}"/>
              </a:ext>
            </a:extLst>
          </p:cNvPr>
          <p:cNvSpPr txBox="1"/>
          <p:nvPr/>
        </p:nvSpPr>
        <p:spPr>
          <a:xfrm>
            <a:off x="331076" y="2782669"/>
            <a:ext cx="88286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0" i="1" dirty="0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Schemas are defined using DDL (Data Definition Language)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0" i="1" dirty="0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data is modified/queried using DML (Data Manipulation Language)</a:t>
            </a:r>
            <a:r>
              <a:rPr lang="en-US" dirty="0"/>
              <a:t> 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0284407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98D7053-52BF-D7B4-BB60-E9F64D7771B0}"/>
              </a:ext>
            </a:extLst>
          </p:cNvPr>
          <p:cNvSpPr txBox="1"/>
          <p:nvPr/>
        </p:nvSpPr>
        <p:spPr>
          <a:xfrm>
            <a:off x="9854214" y="6398101"/>
            <a:ext cx="2493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rgbClr val="000000"/>
                </a:solidFill>
              </a:rPr>
              <a:t>www.midocean.ae</a:t>
            </a: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AD27629D-66E4-5BEC-2C7D-C3878F8C1FE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995133" y="1"/>
            <a:ext cx="2196867" cy="8304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ED8274-EBF5-D4BC-9C87-FD7ED012DC86}"/>
              </a:ext>
            </a:extLst>
          </p:cNvPr>
          <p:cNvSpPr txBox="1"/>
          <p:nvPr/>
        </p:nvSpPr>
        <p:spPr>
          <a:xfrm>
            <a:off x="4020205" y="430325"/>
            <a:ext cx="283779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sz="20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Levels of Abstraction</a:t>
            </a:r>
            <a:r>
              <a:rPr lang="en-CA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4409C9-1060-ED2F-D9B8-4B87862F0408}"/>
              </a:ext>
            </a:extLst>
          </p:cNvPr>
          <p:cNvSpPr txBox="1"/>
          <p:nvPr/>
        </p:nvSpPr>
        <p:spPr>
          <a:xfrm>
            <a:off x="-1" y="1632532"/>
            <a:ext cx="10878207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i="0" dirty="0">
                <a:solidFill>
                  <a:srgbClr val="04617B"/>
                </a:solidFill>
                <a:effectLst/>
                <a:latin typeface="Arial" panose="020B0604020202020204" pitchFamily="34" charset="0"/>
              </a:rPr>
              <a:t>Physical level: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describes how a record (e.g., customer) is stored.</a:t>
            </a:r>
          </a:p>
          <a:p>
            <a:endParaRPr lang="en-US" sz="18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r>
              <a:rPr lang="en-US" sz="1800" b="1" i="0" dirty="0">
                <a:solidFill>
                  <a:srgbClr val="04617B"/>
                </a:solidFill>
                <a:effectLst/>
                <a:latin typeface="Arial" panose="020B0604020202020204" pitchFamily="34" charset="0"/>
              </a:rPr>
              <a:t>Logical level: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describes data stored in database, and the relationships among the data.</a:t>
            </a:r>
          </a:p>
          <a:p>
            <a:pPr lvl="2"/>
            <a:r>
              <a:rPr lang="en-US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type 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customer 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= </a:t>
            </a:r>
            <a:r>
              <a:rPr lang="en-US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record </a:t>
            </a:r>
          </a:p>
          <a:p>
            <a:pPr lvl="2"/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</a:rPr>
              <a:t>	</a:t>
            </a:r>
            <a:r>
              <a:rPr lang="en-US" b="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customer_id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 string; </a:t>
            </a:r>
          </a:p>
          <a:p>
            <a:pPr lvl="2"/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	</a:t>
            </a:r>
            <a:r>
              <a:rPr lang="en-US" b="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customer_name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 string; </a:t>
            </a:r>
          </a:p>
          <a:p>
            <a:pPr lvl="2"/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	</a:t>
            </a:r>
            <a:r>
              <a:rPr lang="en-US" b="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customer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_</a:t>
            </a:r>
            <a:r>
              <a:rPr lang="en-US" b="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street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 string;</a:t>
            </a:r>
          </a:p>
          <a:p>
            <a:pPr lvl="2"/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	</a:t>
            </a:r>
            <a:r>
              <a:rPr lang="en-US" b="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customer_city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 string; </a:t>
            </a:r>
          </a:p>
          <a:p>
            <a:pPr lvl="2"/>
            <a:r>
              <a:rPr lang="en-US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end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;</a:t>
            </a:r>
            <a:r>
              <a:rPr lang="en-US" dirty="0"/>
              <a:t> </a:t>
            </a:r>
            <a:endParaRPr lang="en-CA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7AB5229-1BCA-641C-2C5D-9F6410388EEA}"/>
              </a:ext>
            </a:extLst>
          </p:cNvPr>
          <p:cNvSpPr txBox="1"/>
          <p:nvPr/>
        </p:nvSpPr>
        <p:spPr>
          <a:xfrm>
            <a:off x="-1" y="4358515"/>
            <a:ext cx="1211842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i="0" dirty="0">
                <a:solidFill>
                  <a:srgbClr val="04617B"/>
                </a:solidFill>
                <a:effectLst/>
                <a:latin typeface="Arial" panose="020B0604020202020204" pitchFamily="34" charset="0"/>
              </a:rPr>
              <a:t>View level: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application programs hide details of data types. Views can also hide information (such as an employee’s salary) for security purposes</a:t>
            </a:r>
            <a:r>
              <a:rPr lang="en-US" dirty="0"/>
              <a:t> 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6305341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7A11A3-861F-C3C8-5BD0-375FE75C6F2F}"/>
              </a:ext>
            </a:extLst>
          </p:cNvPr>
          <p:cNvSpPr txBox="1"/>
          <p:nvPr/>
        </p:nvSpPr>
        <p:spPr>
          <a:xfrm>
            <a:off x="9854214" y="6398101"/>
            <a:ext cx="2493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rgbClr val="000000"/>
                </a:solidFill>
              </a:rPr>
              <a:t>www.midocean.ae</a:t>
            </a: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DDDE856C-8D78-F077-7079-06EC328DD5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995133" y="1"/>
            <a:ext cx="2196867" cy="8304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70CF36-3731-D343-2F05-679AAEF6C362}"/>
              </a:ext>
            </a:extLst>
          </p:cNvPr>
          <p:cNvSpPr txBox="1"/>
          <p:nvPr/>
        </p:nvSpPr>
        <p:spPr>
          <a:xfrm>
            <a:off x="224625" y="1075948"/>
            <a:ext cx="12192000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Instances and Schemas:</a:t>
            </a:r>
          </a:p>
          <a:p>
            <a:endParaRPr lang="en-US" sz="3200" b="1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b="0" i="0" dirty="0">
                <a:solidFill>
                  <a:srgbClr val="0BD0D9"/>
                </a:solidFill>
                <a:effectLst/>
                <a:latin typeface="Wingdings 2" panose="05020102010507070707" pitchFamily="18" charset="2"/>
              </a:rPr>
              <a:t> </a:t>
            </a:r>
            <a:r>
              <a:rPr lang="en-US" sz="1800" b="1" i="0" dirty="0">
                <a:solidFill>
                  <a:srgbClr val="04617B"/>
                </a:solidFill>
                <a:effectLst/>
                <a:latin typeface="Arial" panose="020B0604020202020204" pitchFamily="34" charset="0"/>
              </a:rPr>
              <a:t>Schema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– the logical structure of the database</a:t>
            </a:r>
          </a:p>
          <a:p>
            <a:r>
              <a:rPr lang="en-US" sz="1600" b="0" i="0" dirty="0">
                <a:solidFill>
                  <a:srgbClr val="0F6FC6"/>
                </a:solidFill>
                <a:effectLst/>
                <a:latin typeface="Wingdings 2" panose="05020102010507070707" pitchFamily="18" charset="2"/>
              </a:rPr>
              <a:t>	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Example: The database consists of information about a set of customers and accounts and the relationship between them)</a:t>
            </a:r>
          </a:p>
          <a:p>
            <a:pPr lvl="1"/>
            <a:r>
              <a:rPr lang="en-US" sz="1600" b="0" i="0" dirty="0">
                <a:solidFill>
                  <a:srgbClr val="0F6FC6"/>
                </a:solidFill>
                <a:effectLst/>
                <a:latin typeface="Wingdings 2" panose="05020102010507070707" pitchFamily="18" charset="2"/>
              </a:rPr>
              <a:t> 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Analogous to type information of a variable in a program</a:t>
            </a:r>
          </a:p>
          <a:p>
            <a:pPr lvl="1"/>
            <a:r>
              <a:rPr lang="en-US" sz="1600" b="0" i="0" dirty="0">
                <a:solidFill>
                  <a:srgbClr val="0F6FC6"/>
                </a:solidFill>
                <a:effectLst/>
                <a:latin typeface="Wingdings 2" panose="05020102010507070707" pitchFamily="18" charset="2"/>
              </a:rPr>
              <a:t> </a:t>
            </a:r>
            <a:r>
              <a:rPr lang="en-US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Physical schema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 database design at the physical level</a:t>
            </a:r>
          </a:p>
          <a:p>
            <a:pPr lvl="1"/>
            <a:r>
              <a:rPr lang="en-US" sz="1600" b="0" i="0" dirty="0">
                <a:solidFill>
                  <a:srgbClr val="0F6FC6"/>
                </a:solidFill>
                <a:effectLst/>
                <a:latin typeface="Wingdings 2" panose="05020102010507070707" pitchFamily="18" charset="2"/>
              </a:rPr>
              <a:t> </a:t>
            </a:r>
            <a:r>
              <a:rPr lang="en-US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Logical schema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 database design at the logical level</a:t>
            </a:r>
          </a:p>
          <a:p>
            <a:r>
              <a:rPr lang="en-US" sz="1800" b="0" i="0" dirty="0">
                <a:solidFill>
                  <a:srgbClr val="0BD0D9"/>
                </a:solidFill>
                <a:effectLst/>
                <a:latin typeface="Wingdings 2" panose="05020102010507070707" pitchFamily="18" charset="2"/>
              </a:rPr>
              <a:t> </a:t>
            </a:r>
            <a:r>
              <a:rPr lang="en-US" sz="1800" b="1" i="0" dirty="0">
                <a:solidFill>
                  <a:srgbClr val="04617B"/>
                </a:solidFill>
                <a:effectLst/>
                <a:latin typeface="Arial" panose="020B0604020202020204" pitchFamily="34" charset="0"/>
              </a:rPr>
              <a:t>Instance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– the actual content of the database at a particular point in time</a:t>
            </a:r>
          </a:p>
          <a:p>
            <a:r>
              <a:rPr lang="en-US" sz="1600" b="0" i="0" dirty="0">
                <a:solidFill>
                  <a:srgbClr val="0F6FC6"/>
                </a:solidFill>
                <a:effectLst/>
                <a:latin typeface="Wingdings 2" panose="05020102010507070707" pitchFamily="18" charset="2"/>
              </a:rPr>
              <a:t>	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Analogous to the value of a variable</a:t>
            </a:r>
            <a:r>
              <a:rPr lang="en-US" dirty="0"/>
              <a:t> </a:t>
            </a:r>
            <a:endParaRPr lang="en-CA" dirty="0"/>
          </a:p>
        </p:txBody>
      </p:sp>
      <p:pic>
        <p:nvPicPr>
          <p:cNvPr id="3074" name="Picture 2" descr="more-details - Accounting, Audit, Tax &amp; Secretarial">
            <a:extLst>
              <a:ext uri="{FF2B5EF4-FFF2-40B4-BE49-F238E27FC236}">
                <a16:creationId xmlns:a16="http://schemas.microsoft.com/office/drawing/2014/main" id="{70434942-DC70-24C4-E4BD-DA11FD17BC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336939" y="6071811"/>
            <a:ext cx="1123128" cy="44925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44242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7A11A3-861F-C3C8-5BD0-375FE75C6F2F}"/>
              </a:ext>
            </a:extLst>
          </p:cNvPr>
          <p:cNvSpPr txBox="1"/>
          <p:nvPr/>
        </p:nvSpPr>
        <p:spPr>
          <a:xfrm>
            <a:off x="9854214" y="6398101"/>
            <a:ext cx="2493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rgbClr val="000000"/>
                </a:solidFill>
              </a:rPr>
              <a:t>www.midocean.ae</a:t>
            </a: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DDDE856C-8D78-F077-7079-06EC328DD5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995133" y="1"/>
            <a:ext cx="2196867" cy="8304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9F3F159-F8D8-397C-1B8B-760479C709C7}"/>
              </a:ext>
            </a:extLst>
          </p:cNvPr>
          <p:cNvSpPr txBox="1"/>
          <p:nvPr/>
        </p:nvSpPr>
        <p:spPr>
          <a:xfrm>
            <a:off x="155529" y="1951672"/>
            <a:ext cx="12192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dirty="0">
                <a:solidFill>
                  <a:srgbClr val="0BD0D9"/>
                </a:solidFill>
                <a:effectLst/>
                <a:latin typeface="Wingdings 2" panose="05020102010507070707" pitchFamily="18" charset="2"/>
              </a:rPr>
              <a:t> </a:t>
            </a:r>
            <a:r>
              <a:rPr lang="en-US" sz="1800" b="1" i="0" dirty="0">
                <a:solidFill>
                  <a:srgbClr val="04617B"/>
                </a:solidFill>
                <a:effectLst/>
                <a:latin typeface="Arial" panose="020B0604020202020204" pitchFamily="34" charset="0"/>
              </a:rPr>
              <a:t>Physical Data Independence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– the ability to modify the physical schema without changing the logical schema</a:t>
            </a:r>
          </a:p>
          <a:p>
            <a:pPr lvl="2"/>
            <a:r>
              <a:rPr lang="en-US" sz="1600" b="0" i="0" dirty="0">
                <a:solidFill>
                  <a:srgbClr val="0F6FC6"/>
                </a:solidFill>
                <a:effectLst/>
                <a:latin typeface="Wingdings 2" panose="05020102010507070707" pitchFamily="18" charset="2"/>
              </a:rPr>
              <a:t> 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Applications depend on the logical schema</a:t>
            </a:r>
          </a:p>
          <a:p>
            <a:pPr lvl="2"/>
            <a:r>
              <a:rPr lang="en-US" sz="1600" b="0" i="0" dirty="0">
                <a:solidFill>
                  <a:srgbClr val="0F6FC6"/>
                </a:solidFill>
                <a:effectLst/>
                <a:latin typeface="Wingdings 2" panose="05020102010507070707" pitchFamily="18" charset="2"/>
              </a:rPr>
              <a:t> 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 general, the interfaces between the various levels and components should be well defined so that changes in some parts do not seriously influence others.</a:t>
            </a:r>
            <a:r>
              <a:rPr lang="en-US" dirty="0"/>
              <a:t> </a:t>
            </a:r>
            <a:br>
              <a:rPr lang="en-US" dirty="0"/>
            </a:b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8421936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7A11A3-861F-C3C8-5BD0-375FE75C6F2F}"/>
              </a:ext>
            </a:extLst>
          </p:cNvPr>
          <p:cNvSpPr txBox="1"/>
          <p:nvPr/>
        </p:nvSpPr>
        <p:spPr>
          <a:xfrm>
            <a:off x="9854214" y="6398101"/>
            <a:ext cx="2493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rgbClr val="000000"/>
                </a:solidFill>
              </a:rPr>
              <a:t>www.midocean.ae</a:t>
            </a: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DDDE856C-8D78-F077-7079-06EC328DD5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995133" y="1"/>
            <a:ext cx="2196867" cy="83043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C1407E6-76E6-47AF-8EE0-5D29B57A76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106" y="4788045"/>
            <a:ext cx="4851453" cy="113606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648047B-DB1D-F8AE-AF81-35D18E8BCB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106" y="136566"/>
            <a:ext cx="4572235" cy="337837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098" name="Picture 2" descr="Levels of Database">
            <a:extLst>
              <a:ext uri="{FF2B5EF4-FFF2-40B4-BE49-F238E27FC236}">
                <a16:creationId xmlns:a16="http://schemas.microsoft.com/office/drawing/2014/main" id="{ABA12033-A7D7-DB55-BB52-E93773BDEA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839" y="1366599"/>
            <a:ext cx="5912055" cy="382083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99532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7A11A3-861F-C3C8-5BD0-375FE75C6F2F}"/>
              </a:ext>
            </a:extLst>
          </p:cNvPr>
          <p:cNvSpPr txBox="1"/>
          <p:nvPr/>
        </p:nvSpPr>
        <p:spPr>
          <a:xfrm>
            <a:off x="9854214" y="6398101"/>
            <a:ext cx="2493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rgbClr val="000000"/>
                </a:solidFill>
              </a:rPr>
              <a:t>www.midocean.ae</a:t>
            </a: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DDDE856C-8D78-F077-7079-06EC328DD5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995133" y="1"/>
            <a:ext cx="2196867" cy="83043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3C5F718-EBA7-5382-7F04-A7D4CE9D1F22}"/>
              </a:ext>
            </a:extLst>
          </p:cNvPr>
          <p:cNvSpPr txBox="1"/>
          <p:nvPr/>
        </p:nvSpPr>
        <p:spPr>
          <a:xfrm>
            <a:off x="714703" y="420414"/>
            <a:ext cx="31636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Example of Database Schema.</a:t>
            </a:r>
            <a:endParaRPr lang="en-CA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Database Schema Design Examples, Principles &amp; Best Practices">
            <a:extLst>
              <a:ext uri="{FF2B5EF4-FFF2-40B4-BE49-F238E27FC236}">
                <a16:creationId xmlns:a16="http://schemas.microsoft.com/office/drawing/2014/main" id="{380BB711-8FDC-7FFA-B46B-0B3A2F1BDE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133" y="1042518"/>
            <a:ext cx="9144000" cy="51435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40823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7A11A3-861F-C3C8-5BD0-375FE75C6F2F}"/>
              </a:ext>
            </a:extLst>
          </p:cNvPr>
          <p:cNvSpPr txBox="1"/>
          <p:nvPr/>
        </p:nvSpPr>
        <p:spPr>
          <a:xfrm>
            <a:off x="9854214" y="6398101"/>
            <a:ext cx="2493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rgbClr val="000000"/>
                </a:solidFill>
              </a:rPr>
              <a:t>www.midocean.ae</a:t>
            </a: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DDDE856C-8D78-F077-7079-06EC328DD5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995133" y="1"/>
            <a:ext cx="2196867" cy="830434"/>
          </a:xfrm>
          <a:prstGeom prst="rect">
            <a:avLst/>
          </a:prstGeom>
        </p:spPr>
      </p:pic>
      <p:pic>
        <p:nvPicPr>
          <p:cNvPr id="6146" name="Picture 2" descr="Hosted MySQL - Amazon RDS for MySQL - AWS">
            <a:extLst>
              <a:ext uri="{FF2B5EF4-FFF2-40B4-BE49-F238E27FC236}">
                <a16:creationId xmlns:a16="http://schemas.microsoft.com/office/drawing/2014/main" id="{6DA476BF-C54E-E1C7-40AD-78635789E9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6271" y="415218"/>
            <a:ext cx="1937394" cy="1002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803DADB-67DA-D7EC-ADC9-D6B59EAF57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433" y="0"/>
            <a:ext cx="4207830" cy="19722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3F6487A-8938-3522-D483-667006E865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315" y="2787869"/>
            <a:ext cx="2038350" cy="18288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9F354AF-6416-F37C-B130-D94B97F44E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86941" y="2758966"/>
            <a:ext cx="1953407" cy="180314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157423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1515</TotalTime>
  <Words>1144</Words>
  <Application>Microsoft Office PowerPoint</Application>
  <PresentationFormat>Widescreen</PresentationFormat>
  <Paragraphs>160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4" baseType="lpstr">
      <vt:lpstr>Arial</vt:lpstr>
      <vt:lpstr>Arial Black</vt:lpstr>
      <vt:lpstr>Book Antiqua</vt:lpstr>
      <vt:lpstr>Calibri</vt:lpstr>
      <vt:lpstr>Calibri Light</vt:lpstr>
      <vt:lpstr>Courier New</vt:lpstr>
      <vt:lpstr>Garamond</vt:lpstr>
      <vt:lpstr>Segoe UI</vt:lpstr>
      <vt:lpstr>Tahoma</vt:lpstr>
      <vt:lpstr>Tajawal</vt:lpstr>
      <vt:lpstr>Times New Roman</vt:lpstr>
      <vt:lpstr>Wingdings</vt:lpstr>
      <vt:lpstr>Wingdings 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Dr.Khalid Eskaf</cp:lastModifiedBy>
  <cp:revision>71</cp:revision>
  <dcterms:created xsi:type="dcterms:W3CDTF">2023-04-29T09:08:23Z</dcterms:created>
  <dcterms:modified xsi:type="dcterms:W3CDTF">2024-05-25T13:44:27Z</dcterms:modified>
</cp:coreProperties>
</file>