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52"/>
  </p:notesMasterIdLst>
  <p:sldIdLst>
    <p:sldId id="740" r:id="rId2"/>
    <p:sldId id="741" r:id="rId3"/>
    <p:sldId id="258" r:id="rId4"/>
    <p:sldId id="687" r:id="rId5"/>
    <p:sldId id="743" r:id="rId6"/>
    <p:sldId id="690" r:id="rId7"/>
    <p:sldId id="691" r:id="rId8"/>
    <p:sldId id="692" r:id="rId9"/>
    <p:sldId id="693" r:id="rId10"/>
    <p:sldId id="698" r:id="rId11"/>
    <p:sldId id="699" r:id="rId12"/>
    <p:sldId id="746" r:id="rId13"/>
    <p:sldId id="747" r:id="rId14"/>
    <p:sldId id="703" r:id="rId15"/>
    <p:sldId id="704" r:id="rId16"/>
    <p:sldId id="705" r:id="rId17"/>
    <p:sldId id="706" r:id="rId18"/>
    <p:sldId id="738" r:id="rId19"/>
    <p:sldId id="739" r:id="rId20"/>
    <p:sldId id="707" r:id="rId21"/>
    <p:sldId id="708" r:id="rId22"/>
    <p:sldId id="709" r:id="rId23"/>
    <p:sldId id="710" r:id="rId24"/>
    <p:sldId id="745" r:id="rId25"/>
    <p:sldId id="742" r:id="rId26"/>
    <p:sldId id="713" r:id="rId27"/>
    <p:sldId id="714" r:id="rId28"/>
    <p:sldId id="715" r:id="rId29"/>
    <p:sldId id="717" r:id="rId30"/>
    <p:sldId id="718" r:id="rId31"/>
    <p:sldId id="719" r:id="rId32"/>
    <p:sldId id="720" r:id="rId33"/>
    <p:sldId id="721" r:id="rId34"/>
    <p:sldId id="722" r:id="rId35"/>
    <p:sldId id="724" r:id="rId36"/>
    <p:sldId id="725" r:id="rId37"/>
    <p:sldId id="726" r:id="rId38"/>
    <p:sldId id="727" r:id="rId39"/>
    <p:sldId id="728" r:id="rId40"/>
    <p:sldId id="729" r:id="rId41"/>
    <p:sldId id="730" r:id="rId42"/>
    <p:sldId id="731" r:id="rId43"/>
    <p:sldId id="732" r:id="rId44"/>
    <p:sldId id="733" r:id="rId45"/>
    <p:sldId id="734" r:id="rId46"/>
    <p:sldId id="736" r:id="rId47"/>
    <p:sldId id="737" r:id="rId48"/>
    <p:sldId id="534" r:id="rId49"/>
    <p:sldId id="535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1A99EB-5A14-43C1-A7DA-5AC704976908}">
  <a:tblStyle styleId="{DA1A99EB-5A14-43C1-A7DA-5AC70497690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Relationship Id="rId4" Type="http://schemas.openxmlformats.org/officeDocument/2006/relationships/image" Target="../media/image1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g284cd0a645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0" name="Google Shape;110;g284cd0a645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5600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714F909-402E-4C6A-9FDA-97848BBA3E91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eaLnBrk="1" hangingPunct="1"/>
              <a:t>14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12470042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84E8B3D-AE88-47B3-B64D-3EE680D3FA70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eaLnBrk="1" hangingPunct="1"/>
              <a:t>15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1527527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DC08060-96CC-4B3E-A985-337E02694657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eaLnBrk="1" hangingPunct="1"/>
              <a:t>16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2" tIns="46036" rIns="92072" bIns="4603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26387419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94F9738-AEA9-4713-A47D-B10C3265BACC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eaLnBrk="1" hangingPunct="1"/>
              <a:t>34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3902895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F513A6-2203-4D14-AB49-C422AB099500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eaLnBrk="1" hangingPunct="1"/>
              <a:t>35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9216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2C56B20-0373-4EA8-A13C-D43ED877F5AE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eaLnBrk="1" hangingPunct="1"/>
              <a:t>36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201020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09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E63FC0D-B49E-4827-8389-E174250E2603}" type="slidenum">
              <a:rPr lang="en-US" altLang="en-US" sz="1000">
                <a:latin typeface="Times New Roman" panose="02020603050405020304" pitchFamily="18" charset="0"/>
                <a:ea typeface="MS PGothic" panose="020B0600070205080204" pitchFamily="34" charset="-128"/>
              </a:rPr>
              <a:pPr eaLnBrk="1" hangingPunct="1"/>
              <a:t>44</a:t>
            </a:fld>
            <a:endParaRPr lang="en-US" altLang="en-US" sz="10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92113" y="692150"/>
            <a:ext cx="6072187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anose="02020603050405020304" pitchFamily="18" charset="0"/>
              </a:rPr>
              <a:t>Notes:</a:t>
            </a:r>
          </a:p>
        </p:txBody>
      </p:sp>
    </p:spTree>
    <p:extLst>
      <p:ext uri="{BB962C8B-B14F-4D97-AF65-F5344CB8AC3E}">
        <p14:creationId xmlns:p14="http://schemas.microsoft.com/office/powerpoint/2010/main" val="42803374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79276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6472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74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284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7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06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06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25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53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7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2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86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281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75722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19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440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8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97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784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353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9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55520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8260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571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49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69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2.emf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14.emf"/><Relationship Id="rId5" Type="http://schemas.openxmlformats.org/officeDocument/2006/relationships/image" Target="../media/image11.e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3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png"/><Relationship Id="rId5" Type="http://schemas.openxmlformats.org/officeDocument/2006/relationships/image" Target="../media/image15.emf"/><Relationship Id="rId4" Type="http://schemas.openxmlformats.org/officeDocument/2006/relationships/oleObject" Target="../embeddings/oleObject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6.png"/><Relationship Id="rId4" Type="http://schemas.openxmlformats.org/officeDocument/2006/relationships/image" Target="../media/image1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png"/><Relationship Id="rId4" Type="http://schemas.openxmlformats.org/officeDocument/2006/relationships/image" Target="../media/image1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6.png"/><Relationship Id="rId4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9.emf"/><Relationship Id="rId9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6.png"/><Relationship Id="rId4" Type="http://schemas.openxmlformats.org/officeDocument/2006/relationships/image" Target="../media/image24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6.emf"/><Relationship Id="rId11" Type="http://schemas.openxmlformats.org/officeDocument/2006/relationships/image" Target="../media/image6.png"/><Relationship Id="rId5" Type="http://schemas.openxmlformats.org/officeDocument/2006/relationships/oleObject" Target="../embeddings/oleObject15.bin"/><Relationship Id="rId10" Type="http://schemas.openxmlformats.org/officeDocument/2006/relationships/oleObject" Target="../embeddings/oleObject18.bin"/><Relationship Id="rId4" Type="http://schemas.openxmlformats.org/officeDocument/2006/relationships/image" Target="../media/image25.emf"/><Relationship Id="rId9" Type="http://schemas.openxmlformats.org/officeDocument/2006/relationships/oleObject" Target="../embeddings/oleObject17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6.png"/><Relationship Id="rId4" Type="http://schemas.openxmlformats.org/officeDocument/2006/relationships/image" Target="../media/image2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6.png"/><Relationship Id="rId4" Type="http://schemas.openxmlformats.org/officeDocument/2006/relationships/image" Target="../media/image29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1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30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13.sv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46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03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1574791" y="634802"/>
            <a:ext cx="574754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sz="3600" dirty="0">
              <a:solidFill>
                <a:srgbClr val="00B0F0"/>
              </a:solidFill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2272937" y="1678256"/>
            <a:ext cx="9209313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latin typeface="+mj-lt"/>
                <a:ea typeface="Times New Roman"/>
                <a:sym typeface="Times New Roman"/>
              </a:rPr>
              <a:t>Balance the appropriate costs to choose the optimal lot size and cycle inventory in a supply chain.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latin typeface="+mj-lt"/>
                <a:ea typeface="Times New Roman"/>
                <a:sym typeface="Times New Roman"/>
              </a:rPr>
              <a:t>Understand the impact of quantity discounts on lot size and cycle inventory.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latin typeface="+mj-lt"/>
                <a:ea typeface="Times New Roman"/>
                <a:sym typeface="Times New Roman"/>
              </a:rPr>
              <a:t>Devise appropriate discounting schemes for a supply chain.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latin typeface="+mj-lt"/>
                <a:ea typeface="Times New Roman"/>
                <a:sym typeface="Times New Roman"/>
              </a:rPr>
              <a:t>Understand the impact of trade promotions on lot size and cycle inventory.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latin typeface="+mj-lt"/>
                <a:ea typeface="Times New Roman"/>
                <a:sym typeface="Times New Roman"/>
              </a:rPr>
              <a:t>Identify managerial levers that reduce lot size and cycle inventory in a supply chain without increasing cost.</a:t>
            </a: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755" y="1031966"/>
            <a:ext cx="2116182" cy="582603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2B5F9D1B-5969-F39C-9B0D-B1502F479F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417025" y="64450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27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852748" y="55972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3899" y="1632857"/>
            <a:ext cx="9238208" cy="4958443"/>
          </a:xfrm>
        </p:spPr>
        <p:txBody>
          <a:bodyPr rtlCol="0">
            <a:normAutofit/>
          </a:bodyPr>
          <a:lstStyle/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 smtClean="0"/>
              <a:t>Lot or </a:t>
            </a:r>
            <a:r>
              <a:rPr lang="en-US" b="1" dirty="0"/>
              <a:t>batch size </a:t>
            </a:r>
            <a:r>
              <a:rPr lang="en-US" dirty="0"/>
              <a:t>is the quantity that a stage of a supply chain either produces or purchases at a </a:t>
            </a:r>
            <a:r>
              <a:rPr lang="en-US" dirty="0" smtClean="0"/>
              <a:t>time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endParaRPr lang="en-US" dirty="0" smtClean="0"/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Increasing the </a:t>
            </a:r>
            <a:r>
              <a:rPr lang="en-US" b="1" dirty="0"/>
              <a:t>lot size </a:t>
            </a:r>
            <a:r>
              <a:rPr lang="en-US" dirty="0"/>
              <a:t>or cycle inventory often decreases the cost incurred by different stages of a supply chain.</a:t>
            </a:r>
            <a:endParaRPr lang="en-US" dirty="0" smtClean="0"/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algn="just">
              <a:lnSpc>
                <a:spcPct val="8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/>
              <a:t>Cycle inventory </a:t>
            </a:r>
            <a:r>
              <a:rPr lang="en-US" dirty="0"/>
              <a:t>is the average inventory in a supply chain due to either production or purchases in lot sizes that are larger than those demanded by the </a:t>
            </a:r>
            <a:r>
              <a:rPr lang="en-US" dirty="0" smtClean="0"/>
              <a:t>customer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dirty="0" smtClean="0"/>
              <a:t>		Q: </a:t>
            </a:r>
            <a:r>
              <a:rPr lang="en-US" dirty="0"/>
              <a:t>Quantity in a lot or batch </a:t>
            </a:r>
            <a:r>
              <a:rPr lang="en-US" dirty="0" smtClean="0"/>
              <a:t>size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US" dirty="0"/>
              <a:t>	</a:t>
            </a:r>
            <a:r>
              <a:rPr lang="en-US" dirty="0" smtClean="0"/>
              <a:t>	D: Demand </a:t>
            </a:r>
            <a:r>
              <a:rPr lang="en-US" dirty="0"/>
              <a:t>per unit </a:t>
            </a:r>
            <a:r>
              <a:rPr lang="en-US" dirty="0" smtClean="0"/>
              <a:t>time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defRPr/>
            </a:pPr>
            <a:r>
              <a:rPr lang="en-US" b="1" dirty="0"/>
              <a:t>Cycle inventory </a:t>
            </a:r>
            <a:r>
              <a:rPr lang="en-US" dirty="0"/>
              <a:t>exists in a supply chain because different stages exploit economies of scale to lower total cost.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45623" y="3094371"/>
            <a:ext cx="5471564" cy="172517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80727" y="55973"/>
            <a:ext cx="2533541" cy="1104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535931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8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24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1891352" y="116278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91352" y="1496839"/>
            <a:ext cx="9040505" cy="4795791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Lower cycle inventory has</a:t>
            </a:r>
            <a:endParaRPr lang="en-US" altLang="en-US" b="1" dirty="0"/>
          </a:p>
          <a:p>
            <a:pPr lvl="1" eaLnBrk="1" hangingPunct="1"/>
            <a:r>
              <a:rPr lang="en-US" altLang="en-US" sz="2800" dirty="0" smtClean="0"/>
              <a:t>Shorter average flow time</a:t>
            </a:r>
          </a:p>
          <a:p>
            <a:pPr lvl="1" eaLnBrk="1" hangingPunct="1"/>
            <a:r>
              <a:rPr lang="en-US" altLang="en-US" sz="2800" dirty="0" smtClean="0"/>
              <a:t>Lower working capital requirements</a:t>
            </a:r>
          </a:p>
          <a:p>
            <a:pPr lvl="1" eaLnBrk="1" hangingPunct="1"/>
            <a:r>
              <a:rPr lang="en-US" altLang="en-US" sz="2800" dirty="0" smtClean="0"/>
              <a:t>Lower inventory holding costs</a:t>
            </a:r>
          </a:p>
          <a:p>
            <a:pPr marL="457200" lvl="1" indent="0" eaLnBrk="1" hangingPunct="1">
              <a:buNone/>
            </a:pPr>
            <a:endParaRPr lang="en-US" altLang="en-US" sz="2800" dirty="0" smtClean="0"/>
          </a:p>
          <a:p>
            <a:pPr eaLnBrk="1" hangingPunct="1"/>
            <a:r>
              <a:rPr lang="en-US" altLang="en-US" b="1" dirty="0"/>
              <a:t>Cycle inventory is held to</a:t>
            </a:r>
          </a:p>
          <a:p>
            <a:pPr lvl="1" eaLnBrk="1" hangingPunct="1"/>
            <a:r>
              <a:rPr lang="en-US" altLang="en-US" sz="2800" dirty="0"/>
              <a:t>Take advantage of economies of scale</a:t>
            </a:r>
          </a:p>
          <a:p>
            <a:pPr lvl="1" eaLnBrk="1" hangingPunct="1"/>
            <a:r>
              <a:rPr lang="en-US" altLang="en-US" sz="2800" dirty="0"/>
              <a:t>Reduce costs in the supply chain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53433" y="248509"/>
            <a:ext cx="2438270" cy="9726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87510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17700" y="209500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59000" y="1612900"/>
            <a:ext cx="7899400" cy="4991100"/>
          </a:xfrm>
        </p:spPr>
        <p:txBody>
          <a:bodyPr rtlCol="0">
            <a:noAutofit/>
          </a:bodyPr>
          <a:lstStyle/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/>
              <a:t>Average price paid per unit purchased </a:t>
            </a:r>
            <a:r>
              <a:rPr lang="en-US" dirty="0"/>
              <a:t>is a key cost in the lot-sizing decision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Material cost = </a:t>
            </a:r>
            <a:r>
              <a:rPr lang="en-US" dirty="0" smtClean="0">
                <a:latin typeface="Times New Roman"/>
                <a:cs typeface="Times New Roman"/>
              </a:rPr>
              <a:t>C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/>
              <a:t>Fixed ordering cost </a:t>
            </a:r>
            <a:r>
              <a:rPr lang="en-US" dirty="0"/>
              <a:t>includes all costs that do not vary with the size of the order but are incurred each time an order is placed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Fixed ordering cost = </a:t>
            </a:r>
            <a:r>
              <a:rPr lang="en-US" dirty="0" smtClean="0">
                <a:latin typeface="Times New Roman"/>
                <a:cs typeface="Times New Roman"/>
              </a:rPr>
              <a:t>S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/>
              <a:t>Holding cost </a:t>
            </a:r>
            <a:r>
              <a:rPr lang="en-US" dirty="0"/>
              <a:t>is the cost of carrying one unit in inventory for a specified period of time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/>
              <a:t>		Holding cost = </a:t>
            </a:r>
            <a:r>
              <a:rPr lang="en-US" dirty="0">
                <a:latin typeface="Times New Roman"/>
                <a:cs typeface="Times New Roman"/>
              </a:rPr>
              <a:t>H</a:t>
            </a:r>
            <a:r>
              <a:rPr lang="en-US" dirty="0"/>
              <a:t> = </a:t>
            </a:r>
            <a:r>
              <a:rPr lang="en-US" dirty="0" err="1">
                <a:latin typeface="Times New Roman"/>
                <a:cs typeface="Times New Roman"/>
              </a:rPr>
              <a:t>hC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501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78803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892300" y="116278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87857" y="1651000"/>
            <a:ext cx="9444250" cy="4902200"/>
          </a:xfrm>
        </p:spPr>
        <p:txBody>
          <a:bodyPr/>
          <a:lstStyle/>
          <a:p>
            <a:pPr algn="just" eaLnBrk="1" hangingPunct="1"/>
            <a:r>
              <a:rPr lang="en-US" altLang="en-US" b="1" dirty="0"/>
              <a:t>Primary role </a:t>
            </a:r>
            <a:r>
              <a:rPr lang="en-US" altLang="en-US" sz="2700" dirty="0"/>
              <a:t>of cycle inventory is to allow different stages to purchase product in lot sizes that minimize the sum of material, ordering, and holding costs</a:t>
            </a:r>
          </a:p>
          <a:p>
            <a:pPr algn="just" eaLnBrk="1" hangingPunct="1"/>
            <a:r>
              <a:rPr lang="en-US" altLang="en-US" sz="2700" dirty="0"/>
              <a:t>Ideally, cycle inventory decisions should consider costs across the entire supply chain</a:t>
            </a:r>
          </a:p>
          <a:p>
            <a:pPr algn="just" eaLnBrk="1" hangingPunct="1"/>
            <a:r>
              <a:rPr lang="en-US" altLang="en-US" sz="2700" dirty="0"/>
              <a:t>In practice, each stage generally makes its own supply chain decisions</a:t>
            </a:r>
          </a:p>
          <a:p>
            <a:pPr algn="just" eaLnBrk="1" hangingPunct="1"/>
            <a:r>
              <a:rPr lang="en-US" altLang="en-US" sz="2700" dirty="0"/>
              <a:t>Increases total cycle inventory and total costs in the supply </a:t>
            </a:r>
            <a:r>
              <a:rPr lang="en-US" altLang="en-US" sz="2700" dirty="0" smtClean="0"/>
              <a:t>chain</a:t>
            </a:r>
          </a:p>
          <a:p>
            <a:pPr algn="just"/>
            <a:r>
              <a:rPr lang="en-US" altLang="en-US" sz="2700" dirty="0"/>
              <a:t>A key to reducing cycle inventory is the reduction of lot size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85193" y="248508"/>
            <a:ext cx="2506509" cy="8296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95115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836762" y="153358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Role of Cycle Inventory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19869" y="1841500"/>
            <a:ext cx="8871044" cy="4292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Economies of scale exploited in three typical situations</a:t>
            </a:r>
          </a:p>
          <a:p>
            <a:pPr marL="0" indent="0" eaLnBrk="1" hangingPunct="1">
              <a:buNone/>
            </a:pPr>
            <a:endParaRPr lang="en-US" altLang="en-US" b="1" dirty="0" smtClean="0"/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A fixed cost is incurred each time an order is placed or produced</a:t>
            </a:r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The supplier offers price discounts based on the quantity purchased per lot</a:t>
            </a:r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The supplier offers short-term price discounts or holds trade promotions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53616" y="3102364"/>
            <a:ext cx="5471564" cy="170919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67022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229600" cy="770530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to Exploit Fixed Costs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4999" y="1676400"/>
            <a:ext cx="8781197" cy="4800600"/>
          </a:xfrm>
        </p:spPr>
        <p:txBody>
          <a:bodyPr rtlCol="0">
            <a:normAutofit/>
          </a:bodyPr>
          <a:lstStyle/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/>
              <a:t>Lot sizing for a single product (</a:t>
            </a:r>
            <a:r>
              <a:rPr lang="en-US" b="1" dirty="0" err="1"/>
              <a:t>EOQ</a:t>
            </a:r>
            <a:r>
              <a:rPr lang="en-US" b="1" dirty="0"/>
              <a:t>)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 smtClean="0">
                <a:latin typeface="Times New Roman"/>
                <a:cs typeface="Times New Roman"/>
              </a:rPr>
              <a:t>	D</a:t>
            </a:r>
            <a:r>
              <a:rPr lang="en-US" dirty="0"/>
              <a:t>	</a:t>
            </a:r>
            <a:r>
              <a:rPr lang="en-US" dirty="0" smtClean="0"/>
              <a:t>=	Annual demand of the product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 smtClean="0">
                <a:latin typeface="Times New Roman"/>
                <a:cs typeface="Times New Roman"/>
              </a:rPr>
              <a:t>	S</a:t>
            </a:r>
            <a:r>
              <a:rPr lang="en-US" i="1" dirty="0"/>
              <a:t>	</a:t>
            </a:r>
            <a:r>
              <a:rPr lang="en-US" i="1" dirty="0" smtClean="0"/>
              <a:t>=</a:t>
            </a:r>
            <a:r>
              <a:rPr lang="en-US" dirty="0"/>
              <a:t>	</a:t>
            </a:r>
            <a:r>
              <a:rPr lang="en-US" dirty="0" smtClean="0"/>
              <a:t>Fixed </a:t>
            </a:r>
            <a:r>
              <a:rPr lang="en-US" dirty="0"/>
              <a:t>cost incurred per order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 smtClean="0">
                <a:latin typeface="Times New Roman"/>
                <a:cs typeface="Times New Roman"/>
              </a:rPr>
              <a:t>	C</a:t>
            </a:r>
            <a:r>
              <a:rPr lang="en-US" i="1" dirty="0"/>
              <a:t>	</a:t>
            </a:r>
            <a:r>
              <a:rPr lang="en-US" i="1" dirty="0" smtClean="0"/>
              <a:t>=</a:t>
            </a:r>
            <a:r>
              <a:rPr lang="en-US" dirty="0"/>
              <a:t>	</a:t>
            </a:r>
            <a:r>
              <a:rPr lang="en-US" dirty="0" smtClean="0"/>
              <a:t>Cost </a:t>
            </a:r>
            <a:r>
              <a:rPr lang="en-US" dirty="0"/>
              <a:t>per </a:t>
            </a:r>
            <a:r>
              <a:rPr lang="en-US" dirty="0" smtClean="0"/>
              <a:t>unit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r>
              <a:rPr lang="en-US" i="1" dirty="0" smtClean="0">
                <a:latin typeface="Times New Roman"/>
                <a:cs typeface="Times New Roman"/>
              </a:rPr>
              <a:t>	H</a:t>
            </a:r>
            <a:r>
              <a:rPr lang="en-US" i="1" dirty="0"/>
              <a:t>	</a:t>
            </a:r>
            <a:r>
              <a:rPr lang="en-US" i="1" dirty="0" smtClean="0"/>
              <a:t>=</a:t>
            </a:r>
            <a:r>
              <a:rPr lang="en-US" dirty="0"/>
              <a:t>	</a:t>
            </a:r>
            <a:r>
              <a:rPr lang="en-US" dirty="0" smtClean="0"/>
              <a:t>Holding </a:t>
            </a:r>
            <a:r>
              <a:rPr lang="en-US" dirty="0"/>
              <a:t>cost per year as a fraction of product </a:t>
            </a:r>
            <a:r>
              <a:rPr lang="en-US" dirty="0" smtClean="0"/>
              <a:t>cost</a:t>
            </a:r>
          </a:p>
          <a:p>
            <a:pPr marL="1346200" indent="-1346200">
              <a:spcBef>
                <a:spcPts val="0"/>
              </a:spcBef>
              <a:buNone/>
              <a:tabLst>
                <a:tab pos="723900" algn="r"/>
                <a:tab pos="990600" algn="l"/>
              </a:tabLst>
              <a:defRPr/>
            </a:pPr>
            <a:endParaRPr lang="en-US" dirty="0" smtClean="0"/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US" b="1" dirty="0"/>
              <a:t>B</a:t>
            </a:r>
            <a:r>
              <a:rPr lang="en-US" b="1" dirty="0" smtClean="0"/>
              <a:t>asic assumptions</a:t>
            </a:r>
            <a:endParaRPr lang="en-US" b="1" dirty="0"/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 smtClean="0"/>
              <a:t>Demand </a:t>
            </a:r>
            <a:r>
              <a:rPr lang="en-US" sz="2800" dirty="0"/>
              <a:t>is steady at </a:t>
            </a:r>
            <a:r>
              <a:rPr lang="en-US" sz="2800" i="1" dirty="0">
                <a:latin typeface="Times New Roman"/>
                <a:cs typeface="Times New Roman"/>
              </a:rPr>
              <a:t>D</a:t>
            </a:r>
            <a:r>
              <a:rPr lang="en-US" sz="2800" i="1" dirty="0"/>
              <a:t> </a:t>
            </a:r>
            <a:r>
              <a:rPr lang="en-US" sz="2800" dirty="0"/>
              <a:t>units per unit </a:t>
            </a:r>
            <a:r>
              <a:rPr lang="en-US" sz="2800" dirty="0" smtClean="0"/>
              <a:t>time</a:t>
            </a:r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 smtClean="0"/>
              <a:t>No </a:t>
            </a:r>
            <a:r>
              <a:rPr lang="en-US" sz="2800" dirty="0"/>
              <a:t>shortages are </a:t>
            </a:r>
            <a:r>
              <a:rPr lang="en-US" sz="2800" dirty="0" smtClean="0"/>
              <a:t>allowed</a:t>
            </a:r>
            <a:endParaRPr lang="en-US" sz="2800" dirty="0"/>
          </a:p>
          <a:p>
            <a:pPr lvl="1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 smtClean="0"/>
              <a:t>Replenishment </a:t>
            </a:r>
            <a:r>
              <a:rPr lang="en-US" sz="2800" dirty="0"/>
              <a:t>lead time is </a:t>
            </a:r>
            <a:r>
              <a:rPr lang="en-US" sz="2800" dirty="0" smtClean="0"/>
              <a:t>fixed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656943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229600" cy="85241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to Exploit Fixed Costs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24100" y="1841500"/>
            <a:ext cx="7696200" cy="2311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Minimize</a:t>
            </a:r>
          </a:p>
          <a:p>
            <a:pPr lvl="1" eaLnBrk="1" hangingPunct="1"/>
            <a:r>
              <a:rPr lang="en-US" altLang="en-US" sz="2800" dirty="0" smtClean="0"/>
              <a:t>Annual material cost</a:t>
            </a:r>
          </a:p>
          <a:p>
            <a:pPr lvl="1" eaLnBrk="1" hangingPunct="1"/>
            <a:r>
              <a:rPr lang="en-US" altLang="en-US" sz="2800" dirty="0" smtClean="0"/>
              <a:t>Annual ordering cost</a:t>
            </a:r>
          </a:p>
          <a:p>
            <a:pPr lvl="1" eaLnBrk="1" hangingPunct="1"/>
            <a:r>
              <a:rPr lang="en-US" altLang="en-US" sz="2800" dirty="0" smtClean="0"/>
              <a:t>Annual holding cost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21119" y="2969868"/>
            <a:ext cx="5471564" cy="197418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48967" y="248509"/>
            <a:ext cx="2342736" cy="9726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10463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12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140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578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90953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EOQ Example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60599" y="1866900"/>
            <a:ext cx="8057107" cy="1981200"/>
          </a:xfrm>
        </p:spPr>
        <p:txBody>
          <a:bodyPr vert="horz" lIns="92075" tIns="46038" rIns="92075" bIns="46038" rtlCol="0">
            <a:noAutofit/>
          </a:bodyPr>
          <a:lstStyle/>
          <a:p>
            <a:pPr marL="0" indent="0">
              <a:buNone/>
            </a:pPr>
            <a:r>
              <a:rPr lang="en-US" altLang="en-US" dirty="0"/>
              <a:t>Annual demand,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dirty="0"/>
              <a:t> = 1,000 x 12 = 12,000 units</a:t>
            </a:r>
          </a:p>
          <a:p>
            <a:pPr marL="0" indent="0">
              <a:buNone/>
            </a:pPr>
            <a:r>
              <a:rPr lang="en-US" altLang="en-US" dirty="0"/>
              <a:t>Order cost per lot,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dirty="0"/>
              <a:t> =</a:t>
            </a:r>
            <a:r>
              <a:rPr lang="en-US" altLang="en-US" dirty="0"/>
              <a:t> $4,000</a:t>
            </a:r>
          </a:p>
          <a:p>
            <a:pPr marL="0" indent="0">
              <a:buNone/>
            </a:pPr>
            <a:r>
              <a:rPr lang="en-US" altLang="en-US" dirty="0"/>
              <a:t>Unit cost per computer,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dirty="0"/>
              <a:t> =</a:t>
            </a:r>
            <a:r>
              <a:rPr lang="en-US" altLang="en-US" dirty="0"/>
              <a:t> $500</a:t>
            </a:r>
          </a:p>
          <a:p>
            <a:pPr marL="0" indent="0">
              <a:buNone/>
            </a:pPr>
            <a:r>
              <a:rPr lang="en-US" altLang="en-US" dirty="0"/>
              <a:t>Holding cost per year as a fraction of unit cost,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i="1" dirty="0"/>
              <a:t> =</a:t>
            </a:r>
            <a:r>
              <a:rPr lang="en-US" altLang="en-US" dirty="0"/>
              <a:t> 0.2</a:t>
            </a:r>
          </a:p>
        </p:txBody>
      </p:sp>
      <p:graphicFrame>
        <p:nvGraphicFramePr>
          <p:cNvPr id="2" name="Object 227"/>
          <p:cNvGraphicFramePr>
            <a:graphicFrameLocks noChangeAspect="1"/>
          </p:cNvGraphicFramePr>
          <p:nvPr/>
        </p:nvGraphicFramePr>
        <p:xfrm>
          <a:off x="2667000" y="4013200"/>
          <a:ext cx="6858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9" name="Equation" r:id="rId4" imgW="6847920" imgH="849960" progId="Equation.3">
                  <p:embed/>
                </p:oleObj>
              </mc:Choice>
              <mc:Fallback>
                <p:oleObj name="Equation" r:id="rId4" imgW="6847920" imgH="849960" progId="Equation.3">
                  <p:embed/>
                  <p:pic>
                    <p:nvPicPr>
                      <p:cNvPr id="2" name="Object 2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4013200"/>
                        <a:ext cx="685800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71852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2"/>
          <p:cNvSpPr>
            <a:spLocks noGrp="1" noChangeArrowheads="1"/>
          </p:cNvSpPr>
          <p:nvPr>
            <p:ph type="title"/>
          </p:nvPr>
        </p:nvSpPr>
        <p:spPr>
          <a:xfrm>
            <a:off x="715370" y="120759"/>
            <a:ext cx="10515600" cy="856053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EOQ Example</a:t>
            </a:r>
          </a:p>
        </p:txBody>
      </p:sp>
      <p:graphicFrame>
        <p:nvGraphicFramePr>
          <p:cNvPr id="4" name="Object 861"/>
          <p:cNvGraphicFramePr>
            <a:graphicFrameLocks noChangeAspect="1"/>
          </p:cNvGraphicFramePr>
          <p:nvPr/>
        </p:nvGraphicFramePr>
        <p:xfrm>
          <a:off x="3835400" y="1898650"/>
          <a:ext cx="45212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2" name="Equation" r:id="rId4" imgW="4507200" imgH="758520" progId="Equation.3">
                  <p:embed/>
                </p:oleObj>
              </mc:Choice>
              <mc:Fallback>
                <p:oleObj name="Equation" r:id="rId4" imgW="4507200" imgH="758520" progId="Equation.3">
                  <p:embed/>
                  <p:pic>
                    <p:nvPicPr>
                      <p:cNvPr id="4" name="Object 8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898650"/>
                        <a:ext cx="4521200" cy="774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862"/>
          <p:cNvGraphicFramePr>
            <a:graphicFrameLocks noChangeAspect="1"/>
          </p:cNvGraphicFramePr>
          <p:nvPr/>
        </p:nvGraphicFramePr>
        <p:xfrm>
          <a:off x="3403600" y="2865438"/>
          <a:ext cx="53848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3" name="Equation" r:id="rId6" imgW="5375880" imgH="822600" progId="Equation.3">
                  <p:embed/>
                </p:oleObj>
              </mc:Choice>
              <mc:Fallback>
                <p:oleObj name="Equation" r:id="rId6" imgW="5375880" imgH="822600" progId="Equation.3">
                  <p:embed/>
                  <p:pic>
                    <p:nvPicPr>
                      <p:cNvPr id="5" name="Object 8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3600" y="2865438"/>
                        <a:ext cx="53848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863"/>
          <p:cNvGraphicFramePr>
            <a:graphicFrameLocks noChangeAspect="1"/>
          </p:cNvGraphicFramePr>
          <p:nvPr/>
        </p:nvGraphicFramePr>
        <p:xfrm>
          <a:off x="2070100" y="3897313"/>
          <a:ext cx="80518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4" name="Equation" r:id="rId8" imgW="8036280" imgH="886680" progId="Equation.3">
                  <p:embed/>
                </p:oleObj>
              </mc:Choice>
              <mc:Fallback>
                <p:oleObj name="Equation" r:id="rId8" imgW="8036280" imgH="886680" progId="Equation.3">
                  <p:embed/>
                  <p:pic>
                    <p:nvPicPr>
                      <p:cNvPr id="6" name="Object 8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0100" y="3897313"/>
                        <a:ext cx="80518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64"/>
          <p:cNvGraphicFramePr>
            <a:graphicFrameLocks noChangeAspect="1"/>
          </p:cNvGraphicFramePr>
          <p:nvPr/>
        </p:nvGraphicFramePr>
        <p:xfrm>
          <a:off x="2451100" y="4991100"/>
          <a:ext cx="72898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5" name="Equation" r:id="rId10" imgW="7277400" imgH="804240" progId="Equation.3">
                  <p:embed/>
                </p:oleObj>
              </mc:Choice>
              <mc:Fallback>
                <p:oleObj name="Equation" r:id="rId10" imgW="7277400" imgH="804240" progId="Equation.3">
                  <p:embed/>
                  <p:pic>
                    <p:nvPicPr>
                      <p:cNvPr id="7" name="Object 8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1100" y="4991100"/>
                        <a:ext cx="7289800" cy="812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1206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13048"/>
          </a:xfrm>
        </p:spPr>
        <p:txBody>
          <a:bodyPr vert="horz" lIns="92075" tIns="46038" rIns="92075" bIns="46038" rtlCol="0" anchor="ctr"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EOQ Example</a:t>
            </a:r>
          </a:p>
        </p:txBody>
      </p:sp>
      <p:graphicFrame>
        <p:nvGraphicFramePr>
          <p:cNvPr id="6" name="Object 222"/>
          <p:cNvGraphicFramePr>
            <a:graphicFrameLocks noChangeAspect="1"/>
          </p:cNvGraphicFramePr>
          <p:nvPr/>
        </p:nvGraphicFramePr>
        <p:xfrm>
          <a:off x="2165350" y="3363913"/>
          <a:ext cx="78613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" name="Equation" r:id="rId4" imgW="7853400" imgH="886680" progId="Equation.3">
                  <p:embed/>
                </p:oleObj>
              </mc:Choice>
              <mc:Fallback>
                <p:oleObj name="Equation" r:id="rId4" imgW="7853400" imgH="886680" progId="Equation.3">
                  <p:embed/>
                  <p:pic>
                    <p:nvPicPr>
                      <p:cNvPr id="6" name="Object 2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5350" y="3363913"/>
                        <a:ext cx="78613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451100" y="2032000"/>
            <a:ext cx="6584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50000"/>
              <a:buFont typeface="Arial" panose="020B0604020202020204" pitchFamily="34" charset="0"/>
              <a:buChar char="•"/>
            </a:pPr>
            <a:r>
              <a:rPr lang="en-US" altLang="en-US" sz="3200"/>
              <a:t>Lot size reduced to </a:t>
            </a:r>
            <a:r>
              <a:rPr lang="en-US" alt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sz="3200" i="1"/>
              <a:t> =</a:t>
            </a:r>
            <a:r>
              <a:rPr lang="en-US" altLang="en-US" sz="3200"/>
              <a:t> 200 units</a:t>
            </a: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327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806450" y="226353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Lot Size and Ordering Cost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60600" y="1638300"/>
            <a:ext cx="7607300" cy="12446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If the lot size </a:t>
            </a:r>
            <a:r>
              <a:rPr lang="en-US" alt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dirty="0" smtClean="0"/>
              <a:t>* = 200, how much should the ordering cost be reduced?</a:t>
            </a:r>
            <a:endParaRPr lang="en-US" altLang="en-US" sz="2400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550804" y="2787272"/>
            <a:ext cx="8572121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305300" algn="r"/>
                <a:tab pos="44831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ro-RO" altLang="en-US" sz="2400" dirty="0"/>
              <a:t>Desired lot size, </a:t>
            </a:r>
            <a:r>
              <a:rPr lang="ro-RO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o-RO" altLang="en-US" sz="2400" i="1" dirty="0"/>
              <a:t>* =</a:t>
            </a:r>
            <a:r>
              <a:rPr lang="ro-RO" altLang="en-US" sz="2400" dirty="0"/>
              <a:t> 200</a:t>
            </a:r>
          </a:p>
          <a:p>
            <a:pPr eaLnBrk="1" hangingPunct="1">
              <a:spcAft>
                <a:spcPts val="600"/>
              </a:spcAft>
            </a:pPr>
            <a:r>
              <a:rPr lang="ro-RO" altLang="en-US" sz="2400" dirty="0"/>
              <a:t>Annual demand, </a:t>
            </a:r>
            <a:r>
              <a:rPr lang="ro-RO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o-RO" altLang="en-US" sz="2400" i="1" dirty="0"/>
              <a:t> =</a:t>
            </a:r>
            <a:r>
              <a:rPr lang="ro-RO" altLang="en-US" sz="2400" dirty="0"/>
              <a:t> 1,000 × 12 = 12,000 units</a:t>
            </a:r>
          </a:p>
          <a:p>
            <a:pPr eaLnBrk="1" hangingPunct="1">
              <a:spcAft>
                <a:spcPts val="600"/>
              </a:spcAft>
            </a:pPr>
            <a:r>
              <a:rPr lang="en-US" altLang="en-US" sz="2400" dirty="0"/>
              <a:t>Unit cost per computer,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i="1" dirty="0"/>
              <a:t> =</a:t>
            </a:r>
            <a:r>
              <a:rPr lang="en-US" altLang="en-US" sz="2400" dirty="0"/>
              <a:t> $500</a:t>
            </a:r>
          </a:p>
          <a:p>
            <a:pPr eaLnBrk="1" hangingPunct="1">
              <a:spcAft>
                <a:spcPts val="600"/>
              </a:spcAft>
            </a:pPr>
            <a:r>
              <a:rPr lang="en-US" altLang="en-US" sz="2400" dirty="0"/>
              <a:t>Holding cost per year as a fraction of inventory value,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i="1" dirty="0"/>
              <a:t> =</a:t>
            </a:r>
            <a:r>
              <a:rPr lang="en-US" altLang="en-US" sz="2400" dirty="0"/>
              <a:t> 0.2</a:t>
            </a:r>
          </a:p>
        </p:txBody>
      </p:sp>
      <p:graphicFrame>
        <p:nvGraphicFramePr>
          <p:cNvPr id="3" name="Object 217"/>
          <p:cNvGraphicFramePr>
            <a:graphicFrameLocks noChangeAspect="1"/>
          </p:cNvGraphicFramePr>
          <p:nvPr/>
        </p:nvGraphicFramePr>
        <p:xfrm>
          <a:off x="3543300" y="4921250"/>
          <a:ext cx="51054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0" name="Equation" r:id="rId3" imgW="5092560" imgH="813600" progId="Equation.3">
                  <p:embed/>
                </p:oleObj>
              </mc:Choice>
              <mc:Fallback>
                <p:oleObj name="Equation" r:id="rId3" imgW="5092560" imgH="813600" progId="Equation.3">
                  <p:embed/>
                  <p:pic>
                    <p:nvPicPr>
                      <p:cNvPr id="3" name="Object 2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4921250"/>
                        <a:ext cx="5105400" cy="825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96182" y="3044930"/>
            <a:ext cx="5471564" cy="182405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63009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5" grpId="0" build="p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18</a:t>
            </a:fld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495807"/>
              </p:ext>
            </p:extLst>
          </p:nvPr>
        </p:nvGraphicFramePr>
        <p:xfrm>
          <a:off x="655092" y="1037229"/>
          <a:ext cx="10698707" cy="54181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7" name="Worksheet" r:id="rId3" imgW="6086495" imgH="5200579" progId="Excel.Sheet.8">
                  <p:embed/>
                </p:oleObj>
              </mc:Choice>
              <mc:Fallback>
                <p:oleObj name="Worksheet" r:id="rId3" imgW="6086495" imgH="5200579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5092" y="1037229"/>
                        <a:ext cx="10698707" cy="54181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853" y="245660"/>
            <a:ext cx="2260849" cy="58142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16155" y="245660"/>
            <a:ext cx="50906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EOQ Example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0977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01841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19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228992"/>
              </p:ext>
            </p:extLst>
          </p:nvPr>
        </p:nvGraphicFramePr>
        <p:xfrm>
          <a:off x="777922" y="996287"/>
          <a:ext cx="9853684" cy="5472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1" name="Worksheet" r:id="rId3" imgW="7639134" imgH="3800510" progId="Excel.Sheet.8">
                  <p:embed/>
                </p:oleObj>
              </mc:Choice>
              <mc:Fallback>
                <p:oleObj name="Worksheet" r:id="rId3" imgW="7639134" imgH="380051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7922" y="996287"/>
                        <a:ext cx="9853684" cy="54727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853" y="245660"/>
            <a:ext cx="2260849" cy="58142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906973" y="245660"/>
            <a:ext cx="48176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EOQ Example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323506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33605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74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Production Lot Sizing</a:t>
            </a:r>
          </a:p>
        </p:txBody>
      </p:sp>
      <p:sp>
        <p:nvSpPr>
          <p:cNvPr id="10246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1701800"/>
          </a:xfrm>
        </p:spPr>
        <p:txBody>
          <a:bodyPr/>
          <a:lstStyle/>
          <a:p>
            <a:pPr eaLnBrk="1" hangingPunct="1"/>
            <a:r>
              <a:rPr lang="en-US" altLang="en-US" dirty="0"/>
              <a:t>The entire lot does not arrive at the same time</a:t>
            </a:r>
          </a:p>
          <a:p>
            <a:pPr eaLnBrk="1" hangingPunct="1"/>
            <a:r>
              <a:rPr lang="en-US" altLang="en-US" dirty="0"/>
              <a:t>Production occurs at a specified rate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/>
              <a:t>Inventory builds up at a rate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i="1" dirty="0"/>
              <a:t> </a:t>
            </a:r>
            <a:r>
              <a:rPr lang="en-US" altLang="en-US" dirty="0"/>
              <a:t>–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621"/>
          <p:cNvGraphicFramePr>
            <a:graphicFrameLocks noChangeAspect="1"/>
          </p:cNvGraphicFramePr>
          <p:nvPr/>
        </p:nvGraphicFramePr>
        <p:xfrm>
          <a:off x="4768850" y="3441700"/>
          <a:ext cx="26543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8" name="Equation" r:id="rId3" imgW="2642040" imgH="905040" progId="Equation.3">
                  <p:embed/>
                </p:oleObj>
              </mc:Choice>
              <mc:Fallback>
                <p:oleObj name="Equation" r:id="rId3" imgW="2642040" imgH="905040" progId="Equation.3">
                  <p:embed/>
                  <p:pic>
                    <p:nvPicPr>
                      <p:cNvPr id="4" name="Object 6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8850" y="3441700"/>
                        <a:ext cx="2654300" cy="91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400301" y="4584700"/>
            <a:ext cx="2608263" cy="1530350"/>
            <a:chOff x="876300" y="4445000"/>
            <a:chExt cx="2608771" cy="1530350"/>
          </a:xfrm>
        </p:grpSpPr>
        <p:graphicFrame>
          <p:nvGraphicFramePr>
            <p:cNvPr id="10244" name="Object 622"/>
            <p:cNvGraphicFramePr>
              <a:graphicFrameLocks noChangeAspect="1"/>
            </p:cNvGraphicFramePr>
            <p:nvPr/>
          </p:nvGraphicFramePr>
          <p:xfrm>
            <a:off x="1631950" y="5073650"/>
            <a:ext cx="927100" cy="901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39" name="Equation" r:id="rId5" imgW="914040" imgH="886680" progId="Equation.3">
                    <p:embed/>
                  </p:oleObj>
                </mc:Choice>
                <mc:Fallback>
                  <p:oleObj name="Equation" r:id="rId5" imgW="914040" imgH="886680" progId="Equation.3">
                    <p:embed/>
                    <p:pic>
                      <p:nvPicPr>
                        <p:cNvPr id="10244" name="Object 6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1950" y="5073650"/>
                          <a:ext cx="927100" cy="9017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0" name="TextBox 6"/>
            <p:cNvSpPr txBox="1">
              <a:spLocks noChangeArrowheads="1"/>
            </p:cNvSpPr>
            <p:nvPr/>
          </p:nvSpPr>
          <p:spPr bwMode="auto">
            <a:xfrm>
              <a:off x="876300" y="4445000"/>
              <a:ext cx="2608771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400"/>
                <a:t>Annual setup cost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6896101" y="4584700"/>
            <a:ext cx="2847975" cy="1530350"/>
            <a:chOff x="5372100" y="4584700"/>
            <a:chExt cx="2847677" cy="1530350"/>
          </a:xfrm>
        </p:grpSpPr>
        <p:graphicFrame>
          <p:nvGraphicFramePr>
            <p:cNvPr id="10243" name="Object 623"/>
            <p:cNvGraphicFramePr>
              <a:graphicFrameLocks noChangeAspect="1"/>
            </p:cNvGraphicFramePr>
            <p:nvPr/>
          </p:nvGraphicFramePr>
          <p:xfrm>
            <a:off x="5613400" y="5187950"/>
            <a:ext cx="2425700" cy="927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0" name="Equation" r:id="rId7" imgW="2413440" imgH="914040" progId="Equation.3">
                    <p:embed/>
                  </p:oleObj>
                </mc:Choice>
                <mc:Fallback>
                  <p:oleObj name="Equation" r:id="rId7" imgW="2413440" imgH="914040" progId="Equation.3">
                    <p:embed/>
                    <p:pic>
                      <p:nvPicPr>
                        <p:cNvPr id="10243" name="Object 6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13400" y="5187950"/>
                          <a:ext cx="2425700" cy="9271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9" name="TextBox 7"/>
            <p:cNvSpPr txBox="1">
              <a:spLocks noChangeArrowheads="1"/>
            </p:cNvSpPr>
            <p:nvPr/>
          </p:nvSpPr>
          <p:spPr bwMode="auto">
            <a:xfrm>
              <a:off x="5372100" y="4584700"/>
              <a:ext cx="2847677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400"/>
                <a:t>Annual holding cost</a:t>
              </a:r>
            </a:p>
          </p:txBody>
        </p:sp>
      </p:grpSp>
      <p:sp>
        <p:nvSpPr>
          <p:cNvPr id="11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3379" y="248509"/>
            <a:ext cx="2428323" cy="97267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105968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54612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Aggregating Multiple Products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Single Order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0" y="1394784"/>
            <a:ext cx="9071211" cy="4622800"/>
          </a:xfrm>
        </p:spPr>
        <p:txBody>
          <a:bodyPr>
            <a:noAutofit/>
          </a:bodyPr>
          <a:lstStyle/>
          <a:p>
            <a:r>
              <a:rPr lang="en-US" altLang="en-US" b="1" dirty="0"/>
              <a:t>Aggregating</a:t>
            </a:r>
            <a:r>
              <a:rPr lang="en-US" altLang="en-US" dirty="0"/>
              <a:t> across products, retailers, or suppliers in a single order allows for a reduction in lot size for individual products because fixed ordering and transportation costs are now spread across multiple products, retailers, or suppliers.</a:t>
            </a:r>
          </a:p>
          <a:p>
            <a:pPr eaLnBrk="1" hangingPunct="1"/>
            <a:r>
              <a:rPr lang="en-US" altLang="en-US" b="1" dirty="0" smtClean="0"/>
              <a:t>Savings in transportation costs</a:t>
            </a:r>
          </a:p>
          <a:p>
            <a:pPr lvl="1" eaLnBrk="1" hangingPunct="1"/>
            <a:r>
              <a:rPr lang="en-US" altLang="en-US" sz="2800" dirty="0" smtClean="0"/>
              <a:t>Reduces fixed cost for each product</a:t>
            </a:r>
          </a:p>
          <a:p>
            <a:pPr lvl="1" eaLnBrk="1" hangingPunct="1"/>
            <a:r>
              <a:rPr lang="en-US" altLang="en-US" sz="2800" dirty="0" smtClean="0"/>
              <a:t>Lot size for each product can be reduced</a:t>
            </a:r>
          </a:p>
          <a:p>
            <a:pPr lvl="1" eaLnBrk="1" hangingPunct="1"/>
            <a:r>
              <a:rPr lang="en-US" altLang="en-US" sz="2800" dirty="0" smtClean="0"/>
              <a:t>Cycle inventory is reduced</a:t>
            </a:r>
          </a:p>
          <a:p>
            <a:pPr eaLnBrk="1" hangingPunct="1"/>
            <a:r>
              <a:rPr lang="en-US" altLang="en-US" b="1" dirty="0" smtClean="0"/>
              <a:t>Single delivery from multiple suppliers or single truck delivering to multiple retailers</a:t>
            </a:r>
          </a:p>
          <a:p>
            <a:pPr eaLnBrk="1" hangingPunct="1"/>
            <a:r>
              <a:rPr lang="en-US" altLang="en-US" b="1" dirty="0" smtClean="0"/>
              <a:t>Receiving and loading costs reduced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89358" y="3038106"/>
            <a:ext cx="5471564" cy="183770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8841" y="248509"/>
            <a:ext cx="2492861" cy="7750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66269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5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756313" y="10426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Lot Sizing with Multiple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Products or Customers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74210" y="1574071"/>
            <a:ext cx="9730854" cy="4231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indent="-355600">
              <a:spcAft>
                <a:spcPts val="600"/>
              </a:spcAft>
              <a:buSzPct val="150000"/>
              <a:buFont typeface="Arial"/>
              <a:buChar char="•"/>
              <a:defRPr/>
            </a:pPr>
            <a:r>
              <a:rPr lang="en-US" sz="2800" dirty="0"/>
              <a:t>Ordering, transportation, and receiving costs grow with the variety of products or pickup </a:t>
            </a:r>
            <a:r>
              <a:rPr lang="en-US" sz="2800" dirty="0" smtClean="0"/>
              <a:t>points</a:t>
            </a:r>
          </a:p>
          <a:p>
            <a:pPr marL="355600" indent="-355600">
              <a:spcAft>
                <a:spcPts val="600"/>
              </a:spcAft>
              <a:buSzPct val="150000"/>
              <a:buFont typeface="Arial"/>
              <a:buChar char="•"/>
              <a:defRPr/>
            </a:pPr>
            <a:r>
              <a:rPr lang="en-US" sz="2800" dirty="0"/>
              <a:t>Reduction of fixed cost may be achieved by aggregating lots across multiple products, customers, or suppliers.</a:t>
            </a:r>
            <a:endParaRPr lang="en-US" sz="2800" dirty="0" smtClean="0"/>
          </a:p>
          <a:p>
            <a:pPr marL="355600" indent="-355600">
              <a:spcAft>
                <a:spcPts val="600"/>
              </a:spcAft>
              <a:buSzPct val="150000"/>
              <a:buFont typeface="Arial"/>
              <a:buChar char="•"/>
              <a:defRPr/>
            </a:pPr>
            <a:r>
              <a:rPr lang="en-US" sz="2800" b="1" dirty="0" smtClean="0"/>
              <a:t>Lot </a:t>
            </a:r>
            <a:r>
              <a:rPr lang="en-US" sz="2800" b="1" dirty="0"/>
              <a:t>sizes and ordering policy that minimize total cost</a:t>
            </a:r>
          </a:p>
          <a:p>
            <a:pPr marL="812800" indent="-812800">
              <a:spcAft>
                <a:spcPts val="600"/>
              </a:spcAft>
              <a:tabLst>
                <a:tab pos="622300" algn="r"/>
              </a:tabLst>
              <a:defRPr/>
            </a:pPr>
            <a:r>
              <a:rPr lang="en-US" i="1" dirty="0"/>
              <a:t>	</a:t>
            </a:r>
            <a:r>
              <a:rPr lang="en-US" sz="2400" i="1" dirty="0">
                <a:latin typeface="Times New Roman"/>
                <a:cs typeface="Times New Roman"/>
              </a:rPr>
              <a:t>D</a:t>
            </a:r>
            <a:r>
              <a:rPr lang="en-US" sz="2400" i="1" baseline="-25000" dirty="0">
                <a:latin typeface="Times New Roman"/>
                <a:cs typeface="Times New Roman"/>
              </a:rPr>
              <a:t>i</a:t>
            </a:r>
            <a:r>
              <a:rPr lang="en-US" sz="2400" dirty="0"/>
              <a:t>:	</a:t>
            </a:r>
            <a:r>
              <a:rPr lang="en-US" sz="2600" dirty="0"/>
              <a:t>Annual demand for product </a:t>
            </a:r>
            <a:r>
              <a:rPr lang="en-US" sz="2600" i="1" dirty="0" err="1">
                <a:latin typeface="Times New Roman"/>
                <a:cs typeface="Times New Roman"/>
              </a:rPr>
              <a:t>i</a:t>
            </a:r>
            <a:r>
              <a:rPr lang="en-US" sz="2600" i="1" dirty="0">
                <a:latin typeface="Times New Roman"/>
                <a:cs typeface="Times New Roman"/>
              </a:rPr>
              <a:t> </a:t>
            </a:r>
          </a:p>
          <a:p>
            <a:pPr marL="812800" indent="-812800">
              <a:spcAft>
                <a:spcPts val="600"/>
              </a:spcAft>
              <a:tabLst>
                <a:tab pos="622300" algn="r"/>
              </a:tabLst>
              <a:defRPr/>
            </a:pPr>
            <a:r>
              <a:rPr lang="en-US" sz="2600" i="1" dirty="0"/>
              <a:t>	</a:t>
            </a:r>
            <a:r>
              <a:rPr lang="en-US" sz="2600" i="1" dirty="0">
                <a:latin typeface="Times New Roman"/>
                <a:cs typeface="Times New Roman"/>
              </a:rPr>
              <a:t>S</a:t>
            </a:r>
            <a:r>
              <a:rPr lang="en-US" sz="2600" dirty="0"/>
              <a:t>:	Order cost incurred each time an order is placed, independent of the variety of products in the order </a:t>
            </a:r>
          </a:p>
          <a:p>
            <a:pPr marL="812800" indent="-812800">
              <a:spcAft>
                <a:spcPts val="600"/>
              </a:spcAft>
              <a:tabLst>
                <a:tab pos="622300" algn="r"/>
              </a:tabLst>
              <a:defRPr/>
            </a:pPr>
            <a:r>
              <a:rPr lang="en-US" sz="2600" i="1" dirty="0"/>
              <a:t>	</a:t>
            </a:r>
            <a:r>
              <a:rPr lang="en-US" sz="2600" i="1" dirty="0" err="1">
                <a:latin typeface="Times New Roman"/>
                <a:cs typeface="Times New Roman"/>
              </a:rPr>
              <a:t>s</a:t>
            </a:r>
            <a:r>
              <a:rPr lang="en-US" sz="2600" i="1" baseline="-25000" dirty="0" err="1">
                <a:latin typeface="Times New Roman"/>
                <a:cs typeface="Times New Roman"/>
              </a:rPr>
              <a:t>i</a:t>
            </a:r>
            <a:r>
              <a:rPr lang="en-US" sz="2600" dirty="0"/>
              <a:t>:	Additional order cost incurred if product </a:t>
            </a:r>
            <a:r>
              <a:rPr lang="en-US" sz="2600" i="1" dirty="0" err="1">
                <a:latin typeface="Times New Roman"/>
                <a:cs typeface="Times New Roman"/>
              </a:rPr>
              <a:t>i</a:t>
            </a:r>
            <a:r>
              <a:rPr lang="en-US" sz="2600" i="1" dirty="0"/>
              <a:t> </a:t>
            </a:r>
            <a:r>
              <a:rPr lang="en-US" sz="2600" dirty="0"/>
              <a:t>is included in the order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7341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07156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5" y="197689"/>
            <a:ext cx="10515600" cy="856053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Lot Sizing with Multiple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Products or Customers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1504" y="1531126"/>
            <a:ext cx="9758150" cy="4546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Three approaches</a:t>
            </a:r>
          </a:p>
          <a:p>
            <a:pPr eaLnBrk="1" hangingPunct="1"/>
            <a:endParaRPr lang="en-US" altLang="en-US" b="1" dirty="0" smtClean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Each product manager orders his or her model independently</a:t>
            </a:r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endParaRPr lang="en-US" altLang="en-US" sz="2800" dirty="0" smtClean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The product managers jointly order every product in each lot</a:t>
            </a:r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endParaRPr lang="en-US" altLang="en-US" sz="2800" dirty="0" smtClean="0"/>
          </a:p>
          <a:p>
            <a:pPr marL="85725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Product managers order jointly but not every order contains every product; that is, each lot contains a selected subset of the products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25836" y="3174584"/>
            <a:ext cx="5471564" cy="156475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9785" y="248509"/>
            <a:ext cx="2451918" cy="9726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2024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2485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857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76772"/>
            <a:ext cx="82296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Economies of Scale to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Exploit Quantity Discounts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399" y="1689100"/>
            <a:ext cx="8642445" cy="46101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en-US" b="1" dirty="0" smtClean="0"/>
              <a:t>Lot size-based discount </a:t>
            </a:r>
            <a:r>
              <a:rPr lang="en-US" altLang="en-US" dirty="0" smtClean="0"/>
              <a:t>– discounts based on quantity ordered in a single lot</a:t>
            </a:r>
          </a:p>
          <a:p>
            <a:pPr eaLnBrk="1" hangingPunct="1"/>
            <a:r>
              <a:rPr lang="en-US" altLang="en-US" b="1" dirty="0" smtClean="0"/>
              <a:t>Volume based discount </a:t>
            </a:r>
            <a:r>
              <a:rPr lang="en-US" altLang="en-US" dirty="0" smtClean="0"/>
              <a:t>– discount is based on total quantity purchased over a given period</a:t>
            </a:r>
          </a:p>
          <a:p>
            <a:pPr eaLnBrk="1" hangingPunct="1"/>
            <a:r>
              <a:rPr lang="en-US" altLang="en-US" b="1" dirty="0" smtClean="0"/>
              <a:t>Two common schemes</a:t>
            </a:r>
          </a:p>
          <a:p>
            <a:pPr lvl="1" eaLnBrk="1" hangingPunct="1"/>
            <a:r>
              <a:rPr lang="en-US" altLang="en-US" sz="2800" dirty="0" smtClean="0"/>
              <a:t>All-unit quantity discounts</a:t>
            </a:r>
          </a:p>
          <a:p>
            <a:pPr lvl="1" eaLnBrk="1" hangingPunct="1"/>
            <a:r>
              <a:rPr lang="en-US" altLang="en-US" sz="2800" dirty="0" smtClean="0"/>
              <a:t>Marginal unit quantity discount or multi-block tariffs</a:t>
            </a:r>
          </a:p>
          <a:p>
            <a:r>
              <a:rPr lang="en-US" altLang="en-US" dirty="0" smtClean="0"/>
              <a:t>For commodity products where price is set by the market, manufacturers can use lot size based quantity discounts to achieve coordination in the supply chain and decrease supply chain cost. </a:t>
            </a:r>
            <a:endParaRPr lang="en-US" altLang="en-US" dirty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30603" y="248509"/>
            <a:ext cx="2561100" cy="7614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99115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89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857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Quantity Discounts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32024" y="1531126"/>
            <a:ext cx="8372286" cy="40640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/>
              <a:t>Two basic </a:t>
            </a:r>
            <a:r>
              <a:rPr lang="en-US" altLang="en-US" b="1" dirty="0" smtClean="0"/>
              <a:t>questions</a:t>
            </a:r>
          </a:p>
          <a:p>
            <a:pPr eaLnBrk="1" hangingPunct="1"/>
            <a:endParaRPr lang="en-US" altLang="en-US" b="1" dirty="0"/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altLang="en-US" dirty="0"/>
              <a:t>What is the optimal purchasing decision for a buyer seeking to maximize profits? How does this decision affect the supply chain in terms of lot sizes, cycle inventories, and flow times</a:t>
            </a:r>
            <a:r>
              <a:rPr lang="en-US" altLang="en-US" dirty="0" smtClean="0"/>
              <a:t>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US" altLang="en-US" dirty="0"/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altLang="en-US" dirty="0"/>
              <a:t>Under what conditions should a supplier offer quantity discounts? What are appropriate pricing schedules that a supplier seeking to maximize profits should offer?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48415" y="2997163"/>
            <a:ext cx="5471564" cy="191959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505701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1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All-Unit Quantity Discounts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399" y="1600200"/>
            <a:ext cx="8860809" cy="4711700"/>
          </a:xfrm>
        </p:spPr>
        <p:txBody>
          <a:bodyPr/>
          <a:lstStyle/>
          <a:p>
            <a:pPr eaLnBrk="1" hangingPunct="1"/>
            <a:r>
              <a:rPr lang="en-US" altLang="en-US" dirty="0"/>
              <a:t>Pricing schedule has specified quantity break points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0</a:t>
            </a:r>
            <a:r>
              <a:rPr lang="en-US" altLang="en-US" dirty="0"/>
              <a:t>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1</a:t>
            </a:r>
            <a:r>
              <a:rPr lang="en-US" altLang="en-US" dirty="0"/>
              <a:t>, …,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dirty="0"/>
              <a:t>, where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baseline="-25000" dirty="0"/>
              <a:t>0</a:t>
            </a:r>
            <a:r>
              <a:rPr lang="en-US" altLang="en-US" dirty="0"/>
              <a:t> = 0</a:t>
            </a:r>
          </a:p>
          <a:p>
            <a:pPr eaLnBrk="1" hangingPunct="1"/>
            <a:r>
              <a:rPr lang="en-US" altLang="en-US" dirty="0"/>
              <a:t>If an order is placed that is at least as large as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dirty="0"/>
              <a:t> but smaller than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aseline="-25000" dirty="0"/>
              <a:t>+1</a:t>
            </a:r>
            <a:r>
              <a:rPr lang="en-US" altLang="en-US" dirty="0"/>
              <a:t>, then each unit has an average unit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/>
              <a:t>Unit cost generally decreases as the quantity increases, i.e.,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baseline="-25000" dirty="0"/>
              <a:t>0</a:t>
            </a:r>
            <a:r>
              <a:rPr lang="en-US" altLang="en-US" dirty="0"/>
              <a:t> &gt;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baseline="-25000" dirty="0"/>
              <a:t>1</a:t>
            </a:r>
            <a:r>
              <a:rPr lang="en-US" altLang="en-US" dirty="0"/>
              <a:t> &gt; … &gt;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/>
            <a:r>
              <a:rPr lang="en-US" altLang="en-US" dirty="0"/>
              <a:t>Objective is to decide on a lot size that will minimize the sum of material, order, and holding costs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94375" y="248508"/>
            <a:ext cx="2397327" cy="9708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7113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All-Unit Quantity Discounts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10922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/>
              <a:t>Step 1:	</a:t>
            </a:r>
            <a:r>
              <a:rPr lang="en-US" altLang="en-US"/>
              <a:t>Evaluate the optimal lot size for each price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/>
              <a:t>,0 ≤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/>
              <a:t> ≤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/>
              <a:t> as follows</a:t>
            </a:r>
          </a:p>
        </p:txBody>
      </p:sp>
      <p:graphicFrame>
        <p:nvGraphicFramePr>
          <p:cNvPr id="4" name="Object 159"/>
          <p:cNvGraphicFramePr>
            <a:graphicFrameLocks noChangeAspect="1"/>
          </p:cNvGraphicFramePr>
          <p:nvPr/>
        </p:nvGraphicFramePr>
        <p:xfrm>
          <a:off x="5353050" y="3238500"/>
          <a:ext cx="14859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9" name="Equation" r:id="rId3" imgW="1471680" imgH="950760" progId="Equation.3">
                  <p:embed/>
                </p:oleObj>
              </mc:Choice>
              <mc:Fallback>
                <p:oleObj name="Equation" r:id="rId3" imgW="1471680" imgH="950760" progId="Equation.3">
                  <p:embed/>
                  <p:pic>
                    <p:nvPicPr>
                      <p:cNvPr id="4" name="Object 1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3050" y="3238500"/>
                        <a:ext cx="1485900" cy="965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54380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13208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/>
              <a:t>Step 2:	</a:t>
            </a:r>
            <a:r>
              <a:rPr lang="en-US" altLang="en-US"/>
              <a:t>We next select the order quantity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/>
              <a:t>*</a:t>
            </a:r>
            <a:r>
              <a:rPr lang="en-US" altLang="en-US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/>
              <a:t> for each price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340100" y="2709864"/>
            <a:ext cx="2139950" cy="1354217"/>
            <a:chOff x="1816100" y="2709783"/>
            <a:chExt cx="2139950" cy="1354297"/>
          </a:xfrm>
        </p:grpSpPr>
        <p:graphicFrame>
          <p:nvGraphicFramePr>
            <p:cNvPr id="21508" name="Object 760"/>
            <p:cNvGraphicFramePr>
              <a:graphicFrameLocks noChangeAspect="1"/>
            </p:cNvGraphicFramePr>
            <p:nvPr/>
          </p:nvGraphicFramePr>
          <p:xfrm>
            <a:off x="2432050" y="2709783"/>
            <a:ext cx="15240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55" name="Equation" r:id="rId3" imgW="1508400" imgH="429480" progId="Equation.3">
                    <p:embed/>
                  </p:oleObj>
                </mc:Choice>
                <mc:Fallback>
                  <p:oleObj name="Equation" r:id="rId3" imgW="1508400" imgH="429480" progId="Equation.3">
                    <p:embed/>
                    <p:pic>
                      <p:nvPicPr>
                        <p:cNvPr id="21508" name="Object 7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2709783"/>
                          <a:ext cx="15240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09" name="Object 761"/>
            <p:cNvGraphicFramePr>
              <a:graphicFrameLocks noChangeAspect="1"/>
            </p:cNvGraphicFramePr>
            <p:nvPr/>
          </p:nvGraphicFramePr>
          <p:xfrm>
            <a:off x="2432050" y="3128883"/>
            <a:ext cx="8255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56" name="Equation" r:id="rId5" imgW="813600" imgH="429480" progId="Equation.3">
                    <p:embed/>
                  </p:oleObj>
                </mc:Choice>
                <mc:Fallback>
                  <p:oleObj name="Equation" r:id="rId5" imgW="813600" imgH="429480" progId="Equation.3">
                    <p:embed/>
                    <p:pic>
                      <p:nvPicPr>
                        <p:cNvPr id="21509" name="Object 76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3128883"/>
                          <a:ext cx="8255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0" name="Object 762"/>
            <p:cNvGraphicFramePr>
              <a:graphicFrameLocks noChangeAspect="1"/>
            </p:cNvGraphicFramePr>
            <p:nvPr/>
          </p:nvGraphicFramePr>
          <p:xfrm>
            <a:off x="2432050" y="3592433"/>
            <a:ext cx="990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57" name="Equation" r:id="rId7" imgW="978120" imgH="429480" progId="Equation.3">
                    <p:embed/>
                  </p:oleObj>
                </mc:Choice>
                <mc:Fallback>
                  <p:oleObj name="Equation" r:id="rId7" imgW="978120" imgH="429480" progId="Equation.3">
                    <p:embed/>
                    <p:pic>
                      <p:nvPicPr>
                        <p:cNvPr id="21510" name="Object 7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050" y="3592433"/>
                          <a:ext cx="990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16" name="TextBox 7"/>
            <p:cNvSpPr txBox="1">
              <a:spLocks noChangeArrowheads="1"/>
            </p:cNvSpPr>
            <p:nvPr/>
          </p:nvSpPr>
          <p:spPr bwMode="auto">
            <a:xfrm>
              <a:off x="1816100" y="2709783"/>
              <a:ext cx="441146" cy="1354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600"/>
                </a:spcAft>
              </a:pPr>
              <a:r>
                <a:rPr lang="en-US" altLang="en-US" sz="2400"/>
                <a:t>1.</a:t>
              </a:r>
            </a:p>
            <a:p>
              <a:pPr eaLnBrk="1" hangingPunct="1">
                <a:spcAft>
                  <a:spcPts val="600"/>
                </a:spcAft>
              </a:pPr>
              <a:r>
                <a:rPr lang="en-US" altLang="en-US" sz="2400"/>
                <a:t>2.</a:t>
              </a:r>
            </a:p>
            <a:p>
              <a:pPr eaLnBrk="1" hangingPunct="1">
                <a:spcAft>
                  <a:spcPts val="600"/>
                </a:spcAft>
              </a:pPr>
              <a:r>
                <a:rPr lang="en-US" altLang="en-US" sz="2400"/>
                <a:t>3.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2374900" y="4419601"/>
            <a:ext cx="8024694" cy="2169825"/>
            <a:chOff x="850900" y="4419600"/>
            <a:chExt cx="7683500" cy="2170148"/>
          </a:xfrm>
        </p:grpSpPr>
        <p:sp>
          <p:nvSpPr>
            <p:cNvPr id="21515" name="TextBox 9"/>
            <p:cNvSpPr txBox="1">
              <a:spLocks noChangeArrowheads="1"/>
            </p:cNvSpPr>
            <p:nvPr/>
          </p:nvSpPr>
          <p:spPr bwMode="auto">
            <a:xfrm>
              <a:off x="850900" y="4419600"/>
              <a:ext cx="7683500" cy="2170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600"/>
                </a:spcAft>
                <a:buSzPct val="150000"/>
                <a:buFont typeface="Arial" panose="020B0604020202020204" pitchFamily="34" charset="0"/>
                <a:buChar char="•"/>
              </a:pPr>
              <a:r>
                <a:rPr lang="en-US" altLang="en-US" sz="2400"/>
                <a:t>Case 3 can be ignored as it is considered for </a:t>
              </a:r>
              <a:r>
                <a:rPr lang="en-US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lang="en-US" altLang="en-US" sz="2400" i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en-US" sz="2400" baseline="-25000"/>
                <a:t>+1</a:t>
              </a:r>
            </a:p>
            <a:p>
              <a:pPr eaLnBrk="1" hangingPunct="1">
                <a:spcAft>
                  <a:spcPts val="600"/>
                </a:spcAft>
                <a:buSzPct val="150000"/>
                <a:buFont typeface="Arial" panose="020B0604020202020204" pitchFamily="34" charset="0"/>
                <a:buChar char="•"/>
              </a:pPr>
              <a:r>
                <a:rPr lang="en-US" altLang="en-US" sz="2400"/>
                <a:t>For Case 1 if                   , then set </a:t>
              </a:r>
              <a:r>
                <a:rPr lang="en-US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lang="en-US" altLang="en-US" sz="2400"/>
                <a:t>*</a:t>
              </a:r>
              <a:r>
                <a:rPr lang="en-US" altLang="en-US" sz="2400" i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en-US" sz="2400"/>
                <a:t> = </a:t>
              </a:r>
              <a:r>
                <a:rPr lang="en-US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lang="en-US" altLang="en-US" sz="2400" i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endParaRPr lang="en-US" altLang="en-US" sz="2400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eaLnBrk="1" hangingPunct="1">
                <a:spcAft>
                  <a:spcPts val="600"/>
                </a:spcAft>
                <a:buSzPct val="150000"/>
                <a:buFont typeface="Arial" panose="020B0604020202020204" pitchFamily="34" charset="0"/>
                <a:buChar char="•"/>
              </a:pPr>
              <a:r>
                <a:rPr lang="en-US" altLang="en-US" sz="2400"/>
                <a:t>If           , then a discount is not possible</a:t>
              </a:r>
            </a:p>
            <a:p>
              <a:pPr eaLnBrk="1" hangingPunct="1">
                <a:spcAft>
                  <a:spcPts val="600"/>
                </a:spcAft>
                <a:buSzPct val="150000"/>
                <a:buFont typeface="Arial" panose="020B0604020202020204" pitchFamily="34" charset="0"/>
                <a:buChar char="•"/>
              </a:pPr>
              <a:r>
                <a:rPr lang="en-US" altLang="en-US" sz="2400"/>
                <a:t>Set </a:t>
              </a:r>
              <a:r>
                <a:rPr lang="en-US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lang="en-US" altLang="en-US" sz="2400"/>
                <a:t>*</a:t>
              </a:r>
              <a:r>
                <a:rPr lang="en-US" altLang="en-US" sz="2400" i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en-US" sz="2400"/>
                <a:t>	= </a:t>
              </a:r>
              <a:r>
                <a:rPr lang="en-US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lang="en-US" altLang="en-US" sz="2400" i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en-US" sz="2400"/>
                <a:t> to qualify for the discounted price of </a:t>
              </a:r>
              <a:r>
                <a:rPr lang="en-US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en-US" sz="2400" i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endParaRPr lang="en-US" altLang="en-US" sz="2400"/>
            </a:p>
          </p:txBody>
        </p:sp>
        <p:graphicFrame>
          <p:nvGraphicFramePr>
            <p:cNvPr id="21506" name="Object 763"/>
            <p:cNvGraphicFramePr>
              <a:graphicFrameLocks noChangeAspect="1"/>
            </p:cNvGraphicFramePr>
            <p:nvPr/>
          </p:nvGraphicFramePr>
          <p:xfrm>
            <a:off x="3130550" y="4881483"/>
            <a:ext cx="15240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58" name="Equation" r:id="rId9" imgW="1508400" imgH="429480" progId="Equation.3">
                    <p:embed/>
                  </p:oleObj>
                </mc:Choice>
                <mc:Fallback>
                  <p:oleObj name="Equation" r:id="rId9" imgW="1508400" imgH="429480" progId="Equation.3">
                    <p:embed/>
                    <p:pic>
                      <p:nvPicPr>
                        <p:cNvPr id="21506" name="Object 76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30550" y="4881483"/>
                          <a:ext cx="15240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07" name="Object 764"/>
            <p:cNvGraphicFramePr>
              <a:graphicFrameLocks noChangeAspect="1"/>
            </p:cNvGraphicFramePr>
            <p:nvPr/>
          </p:nvGraphicFramePr>
          <p:xfrm>
            <a:off x="1562100" y="5325983"/>
            <a:ext cx="8255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59" name="Equation" r:id="rId10" imgW="813600" imgH="429480" progId="Equation.3">
                    <p:embed/>
                  </p:oleObj>
                </mc:Choice>
                <mc:Fallback>
                  <p:oleObj name="Equation" r:id="rId10" imgW="813600" imgH="429480" progId="Equation.3">
                    <p:embed/>
                    <p:pic>
                      <p:nvPicPr>
                        <p:cNvPr id="21507" name="Object 7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2100" y="5325983"/>
                          <a:ext cx="8255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3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99042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 smtClean="0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10922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/>
              <a:t>Step 3:	</a:t>
            </a:r>
            <a:r>
              <a:rPr lang="en-US" altLang="en-US"/>
              <a:t>Calculate the total annual cost of ordering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/>
              <a:t>*</a:t>
            </a:r>
            <a:r>
              <a:rPr lang="en-US" altLang="en-US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/>
              <a:t> units</a:t>
            </a:r>
          </a:p>
        </p:txBody>
      </p:sp>
      <p:graphicFrame>
        <p:nvGraphicFramePr>
          <p:cNvPr id="5" name="Object 156"/>
          <p:cNvGraphicFramePr>
            <a:graphicFrameLocks noChangeAspect="1"/>
          </p:cNvGraphicFramePr>
          <p:nvPr/>
        </p:nvGraphicFramePr>
        <p:xfrm>
          <a:off x="2965450" y="3194050"/>
          <a:ext cx="6261100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7" name="Equation" r:id="rId3" imgW="6253560" imgH="969120" progId="Equation.3">
                  <p:embed/>
                </p:oleObj>
              </mc:Choice>
              <mc:Fallback>
                <p:oleObj name="Equation" r:id="rId3" imgW="6253560" imgH="969120" progId="Equation.3">
                  <p:embed/>
                  <p:pic>
                    <p:nvPicPr>
                      <p:cNvPr id="5" name="Object 1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5450" y="3194050"/>
                        <a:ext cx="6261100" cy="977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82033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153400" cy="1104900"/>
          </a:xfrm>
        </p:spPr>
        <p:txBody>
          <a:bodyPr/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All-Unit Quantity Discounts</a:t>
            </a:r>
            <a:endParaRPr lang="en-US" altLang="en-US" dirty="0" smtClean="0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955800"/>
            <a:ext cx="8077200" cy="723900"/>
          </a:xfrm>
        </p:spPr>
        <p:txBody>
          <a:bodyPr/>
          <a:lstStyle/>
          <a:p>
            <a:pPr marL="1346200" indent="-1346200">
              <a:buNone/>
            </a:pPr>
            <a:r>
              <a:rPr lang="en-US" altLang="en-US" b="1"/>
              <a:t>Step 4:	</a:t>
            </a:r>
            <a:r>
              <a:rPr lang="en-US" altLang="en-US"/>
              <a:t>Select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/>
              <a:t>*</a:t>
            </a:r>
            <a:r>
              <a:rPr lang="en-US" altLang="en-US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/>
              <a:t> with the lowest total cost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TC</a:t>
            </a:r>
            <a:r>
              <a:rPr lang="en-US" altLang="en-US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244850" y="3306764"/>
            <a:ext cx="5689600" cy="1665287"/>
            <a:chOff x="1441450" y="3180090"/>
            <a:chExt cx="5689600" cy="1664960"/>
          </a:xfrm>
        </p:grpSpPr>
        <p:graphicFrame>
          <p:nvGraphicFramePr>
            <p:cNvPr id="23554" name="Object 155"/>
            <p:cNvGraphicFramePr>
              <a:graphicFrameLocks noChangeAspect="1"/>
            </p:cNvGraphicFramePr>
            <p:nvPr/>
          </p:nvGraphicFramePr>
          <p:xfrm>
            <a:off x="2012950" y="3892550"/>
            <a:ext cx="5118100" cy="952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1" name="Equation" r:id="rId3" imgW="5101560" imgH="941400" progId="Equation.3">
                    <p:embed/>
                  </p:oleObj>
                </mc:Choice>
                <mc:Fallback>
                  <p:oleObj name="Equation" r:id="rId3" imgW="5101560" imgH="941400" progId="Equation.3">
                    <p:embed/>
                    <p:pic>
                      <p:nvPicPr>
                        <p:cNvPr id="23554" name="Object 1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2950" y="3892550"/>
                          <a:ext cx="5118100" cy="952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58" name="TextBox 1"/>
            <p:cNvSpPr txBox="1">
              <a:spLocks noChangeArrowheads="1"/>
            </p:cNvSpPr>
            <p:nvPr/>
          </p:nvSpPr>
          <p:spPr bwMode="auto">
            <a:xfrm>
              <a:off x="1441450" y="3180090"/>
              <a:ext cx="2462213" cy="519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buSzPct val="150000"/>
                <a:buFont typeface="Arial" panose="020B0604020202020204" pitchFamily="34" charset="0"/>
                <a:buChar char="•"/>
              </a:pPr>
              <a:r>
                <a:rPr lang="en-US" altLang="en-US" sz="2800"/>
                <a:t>Cutoff price</a:t>
              </a:r>
            </a:p>
          </p:txBody>
        </p:sp>
      </p:grpSp>
      <p:sp>
        <p:nvSpPr>
          <p:cNvPr id="7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29302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xfrm>
            <a:off x="551597" y="0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All-Unit Quantity </a:t>
            </a:r>
            <a:r>
              <a:rPr lang="en-US" sz="3200" b="1" dirty="0" smtClean="0">
                <a:solidFill>
                  <a:srgbClr val="00B0F0"/>
                </a:solidFill>
              </a:rPr>
              <a:t>Discount </a:t>
            </a:r>
            <a:r>
              <a:rPr lang="en-US" sz="3200" b="1" dirty="0">
                <a:solidFill>
                  <a:srgbClr val="00B0F0"/>
                </a:solidFill>
              </a:rPr>
              <a:t>Example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724297"/>
              </p:ext>
            </p:extLst>
          </p:nvPr>
        </p:nvGraphicFramePr>
        <p:xfrm>
          <a:off x="2702256" y="1981200"/>
          <a:ext cx="7124132" cy="14827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62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2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Order Quantity</a:t>
                      </a:r>
                    </a:p>
                  </a:txBody>
                  <a:tcPr marT="45700" marB="45700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Unit Price</a:t>
                      </a:r>
                    </a:p>
                  </a:txBody>
                  <a:tcPr marT="45700" marB="45700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0–4,999</a:t>
                      </a:r>
                      <a:endParaRPr lang="en-US" sz="1800" dirty="0" smtClean="0"/>
                    </a:p>
                  </a:txBody>
                  <a:tcPr marT="45700" marB="45700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$3.00</a:t>
                      </a:r>
                      <a:endParaRPr lang="en-US" sz="1800" dirty="0" smtClean="0"/>
                    </a:p>
                  </a:txBody>
                  <a:tcPr marT="45700" marB="45700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5,000–9,999</a:t>
                      </a:r>
                      <a:endParaRPr lang="en-US" sz="1800" dirty="0" smtClean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$2.96</a:t>
                      </a:r>
                      <a:endParaRPr lang="en-US" sz="1800" dirty="0" smtClean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10,000 or more</a:t>
                      </a:r>
                      <a:endParaRPr lang="en-US" sz="1800" dirty="0" smtClean="0"/>
                    </a:p>
                  </a:txBody>
                  <a:tcPr marT="45700" marB="45700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$2.92</a:t>
                      </a:r>
                      <a:endParaRPr lang="en-US" sz="1800" dirty="0" smtClean="0"/>
                    </a:p>
                  </a:txBody>
                  <a:tcPr marT="45700" marB="45700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988860" y="4025901"/>
            <a:ext cx="671469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sz="2400" baseline="-25000" dirty="0"/>
              <a:t>0</a:t>
            </a:r>
            <a:r>
              <a:rPr lang="en-US" altLang="en-US" sz="2400" dirty="0"/>
              <a:t> = 0,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sz="2400" baseline="-25000" dirty="0"/>
              <a:t>1</a:t>
            </a:r>
            <a:r>
              <a:rPr lang="en-US" altLang="en-US" sz="2400" dirty="0"/>
              <a:t> = 5,000,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sz="2400" baseline="-25000" dirty="0"/>
              <a:t>2</a:t>
            </a:r>
            <a:r>
              <a:rPr lang="en-US" altLang="en-US" sz="2400" dirty="0"/>
              <a:t> = 10,000 </a:t>
            </a:r>
          </a:p>
          <a:p>
            <a:pPr eaLnBrk="1" hangingPunct="1">
              <a:spcAft>
                <a:spcPts val="600"/>
              </a:spcAft>
            </a:pP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baseline="-25000" dirty="0"/>
              <a:t>0</a:t>
            </a:r>
            <a:r>
              <a:rPr lang="en-US" altLang="en-US" sz="2400" dirty="0"/>
              <a:t> = $3.00,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baseline="-25000" dirty="0"/>
              <a:t>1</a:t>
            </a:r>
            <a:r>
              <a:rPr lang="en-US" altLang="en-US" sz="2400" dirty="0"/>
              <a:t> = $2.96,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baseline="-25000" dirty="0"/>
              <a:t>2</a:t>
            </a:r>
            <a:r>
              <a:rPr lang="en-US" altLang="en-US" sz="2400" dirty="0"/>
              <a:t> = $2.92</a:t>
            </a:r>
          </a:p>
          <a:p>
            <a:pPr eaLnBrk="1" hangingPunct="1">
              <a:spcAft>
                <a:spcPts val="600"/>
              </a:spcAft>
            </a:pP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sz="2400" i="1" dirty="0"/>
              <a:t> =</a:t>
            </a:r>
            <a:r>
              <a:rPr lang="en-US" altLang="en-US" sz="2400" dirty="0"/>
              <a:t> 120,000/year,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sz="2400" i="1" dirty="0"/>
              <a:t> =</a:t>
            </a:r>
            <a:r>
              <a:rPr lang="en-US" altLang="en-US" sz="2400" dirty="0"/>
              <a:t> $100/lot,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i="1" dirty="0"/>
              <a:t> =</a:t>
            </a:r>
            <a:r>
              <a:rPr lang="en-US" altLang="en-US" sz="2400" dirty="0"/>
              <a:t> 0.2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53433" y="248509"/>
            <a:ext cx="2438270" cy="9726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74462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701722" y="168727"/>
            <a:ext cx="10515600" cy="105245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Why Quantity Discounts?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1504" y="1574071"/>
            <a:ext cx="9648968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Quantity discounts can increase the supply chain surplus for the following two main reasons</a:t>
            </a:r>
          </a:p>
          <a:p>
            <a:pPr eaLnBrk="1" hangingPunct="1"/>
            <a:endParaRPr lang="en-US" altLang="en-US" dirty="0" smtClean="0"/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Improved coordination to increase total supply chain profits</a:t>
            </a:r>
          </a:p>
          <a:p>
            <a:pPr marL="914400" lvl="1" indent="-51435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Extraction of surplus through price discrimination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7081" y="168727"/>
            <a:ext cx="2424622" cy="10524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86057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24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5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742666" y="160619"/>
            <a:ext cx="10515600" cy="8098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Two-Part Tariff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799" y="1676400"/>
            <a:ext cx="8831239" cy="41148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Manufacturer charges its entire profit as an up-front franchise fee </a:t>
            </a:r>
            <a:r>
              <a:rPr lang="en-US" alt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ff</a:t>
            </a:r>
            <a:r>
              <a:rPr lang="en-US" altLang="en-US" i="1" dirty="0" smtClean="0"/>
              <a:t> </a:t>
            </a:r>
            <a:endParaRPr lang="en-US" altLang="en-US" dirty="0" smtClean="0"/>
          </a:p>
          <a:p>
            <a:pPr eaLnBrk="1" hangingPunct="1"/>
            <a:r>
              <a:rPr lang="en-US" altLang="en-US" dirty="0" smtClean="0"/>
              <a:t>Sells to the retailer at cost</a:t>
            </a:r>
          </a:p>
          <a:p>
            <a:pPr eaLnBrk="1" hangingPunct="1"/>
            <a:r>
              <a:rPr lang="en-US" altLang="en-US" dirty="0" smtClean="0"/>
              <a:t>Retail pricing decision is based on maximizing its profits</a:t>
            </a:r>
          </a:p>
          <a:p>
            <a:pPr eaLnBrk="1" hangingPunct="1"/>
            <a:r>
              <a:rPr lang="en-US" altLang="en-US" dirty="0" smtClean="0"/>
              <a:t>Effectively maximizes the coordinated supply chain profit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For products where the firm has market power, two-part tariffs can be used to achieve coordination in the supply chain and maximize supply chain profits.</a:t>
            </a:r>
            <a:endParaRPr lang="en-US" altLang="en-US" dirty="0" smtClean="0">
              <a:latin typeface="Times New Roman" panose="02020603050405020304" pitchFamily="18" charset="0"/>
            </a:endParaRP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03006" y="3051754"/>
            <a:ext cx="5471564" cy="181041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80727" y="248508"/>
            <a:ext cx="2410975" cy="9264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22295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2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2" y="168726"/>
            <a:ext cx="10515600" cy="1052451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B0F0"/>
                </a:solidFill>
              </a:rPr>
              <a:t>Volume-Based Quantity Discounts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29051" y="1841500"/>
            <a:ext cx="9184943" cy="4114800"/>
          </a:xfrm>
        </p:spPr>
        <p:txBody>
          <a:bodyPr/>
          <a:lstStyle/>
          <a:p>
            <a:r>
              <a:rPr lang="en-US" altLang="en-US" dirty="0"/>
              <a:t>A discount is volume-based if the discount is based on the total quantity purchased over a given period, regardless of the number of lots purchased over that period</a:t>
            </a:r>
          </a:p>
          <a:p>
            <a:pPr eaLnBrk="1" hangingPunct="1"/>
            <a:r>
              <a:rPr lang="en-US" altLang="en-US" dirty="0" smtClean="0"/>
              <a:t>Design a volume-based discount scheme that gets the retailer to purchase and sell the quantity sold when the two stages coordinate their actions</a:t>
            </a:r>
            <a:endParaRPr lang="en-US" altLang="en-US" dirty="0" smtClean="0">
              <a:latin typeface="Times New Roman" panose="02020603050405020304" pitchFamily="18" charset="0"/>
            </a:endParaRP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68898" y="3131269"/>
            <a:ext cx="5471564" cy="165137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9785" y="248508"/>
            <a:ext cx="2451918" cy="8296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908165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2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xfrm>
            <a:off x="1877704" y="77028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Lessons from Discounting Schemes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86970" y="1548520"/>
            <a:ext cx="9008660" cy="46101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Quantity discounts play a role in supply chain coordination and improved supply chain profits</a:t>
            </a:r>
          </a:p>
          <a:p>
            <a:pPr eaLnBrk="1" hangingPunct="1"/>
            <a:r>
              <a:rPr lang="en-US" altLang="en-US" dirty="0"/>
              <a:t>Discount schemes that are optimal are volume based and not lot size based unless the manufacturer has large fixed costs associated with each lot</a:t>
            </a:r>
          </a:p>
          <a:p>
            <a:pPr eaLnBrk="1" hangingPunct="1"/>
            <a:r>
              <a:rPr lang="en-US" altLang="en-US" dirty="0"/>
              <a:t>Even in the presence of large fixed costs for the manufacturer, a two-part tariff or volume-based discount, with the manufacturer passing on some of the fixed cost to the retailer, optimally coordinates the supply chain and maximizes profits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33145" y="3081893"/>
            <a:ext cx="5471564" cy="175013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53433" y="248509"/>
            <a:ext cx="2438270" cy="9334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0694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Lessons from Discounting Schemes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651910"/>
            <a:ext cx="9245221" cy="46101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dirty="0"/>
              <a:t>Lot size–based discounts tend to raise the cycle inventory in the supply chain</a:t>
            </a:r>
          </a:p>
          <a:p>
            <a:pPr eaLnBrk="1" hangingPunct="1"/>
            <a:r>
              <a:rPr lang="en-US" altLang="en-US" dirty="0"/>
              <a:t>Volume-based discounts are compatible with small lots that reduce cycle inventory</a:t>
            </a:r>
          </a:p>
          <a:p>
            <a:pPr eaLnBrk="1" hangingPunct="1"/>
            <a:r>
              <a:rPr lang="en-US" altLang="en-US" dirty="0"/>
              <a:t>Retailers will tend to increase the size of the lot toward the end of the evaluation period, the </a:t>
            </a:r>
            <a:r>
              <a:rPr lang="en-US" altLang="en-US" i="1" dirty="0"/>
              <a:t>hockey stick phenomenon </a:t>
            </a:r>
          </a:p>
          <a:p>
            <a:pPr eaLnBrk="1" hangingPunct="1"/>
            <a:r>
              <a:rPr lang="en-US" altLang="en-US" dirty="0"/>
              <a:t>With multiple retailers with different demand curves</a:t>
            </a:r>
            <a:r>
              <a:rPr lang="en-US" altLang="en-US" dirty="0">
                <a:latin typeface="Times New Roman" panose="02020603050405020304" pitchFamily="18" charset="0"/>
              </a:rPr>
              <a:t> </a:t>
            </a:r>
            <a:r>
              <a:rPr lang="en-US" altLang="en-US" dirty="0"/>
              <a:t>optimal discount continues to be volume based with the average price charged to the retailers decreasing as the rate of purchase increases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8841" y="248509"/>
            <a:ext cx="2492861" cy="9726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330736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6853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B0F0"/>
                </a:solidFill>
              </a:rPr>
              <a:t>Price Discrimination to Maximize Supplier</a:t>
            </a:r>
            <a:br>
              <a:rPr lang="en-US" sz="3200" b="1" dirty="0" smtClean="0">
                <a:solidFill>
                  <a:srgbClr val="00B0F0"/>
                </a:solidFill>
              </a:rPr>
            </a:br>
            <a:r>
              <a:rPr lang="en-US" sz="3200" b="1" dirty="0" smtClean="0">
                <a:solidFill>
                  <a:srgbClr val="00B0F0"/>
                </a:solidFill>
              </a:rPr>
              <a:t> Profits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90115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882418" cy="482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Firm charges differential prices to maximize profits</a:t>
            </a:r>
          </a:p>
          <a:p>
            <a:pPr algn="just" eaLnBrk="1" hangingPunct="1"/>
            <a:r>
              <a:rPr lang="en-US" altLang="en-US" dirty="0"/>
              <a:t>Setting a fixed price for all units does not maximize profits for the </a:t>
            </a:r>
            <a:r>
              <a:rPr lang="en-US" altLang="en-US" dirty="0" smtClean="0"/>
              <a:t>manufacturers</a:t>
            </a:r>
            <a:endParaRPr lang="en-US" altLang="en-US" dirty="0"/>
          </a:p>
          <a:p>
            <a:pPr algn="just" eaLnBrk="1" hangingPunct="1"/>
            <a:r>
              <a:rPr lang="en-US" altLang="en-US" dirty="0"/>
              <a:t>Manufacturer can obtain maximum profits by pricing each unit differently based on customers’ marginal evaluation at each quantity</a:t>
            </a:r>
          </a:p>
          <a:p>
            <a:pPr algn="just" eaLnBrk="1" hangingPunct="1"/>
            <a:r>
              <a:rPr lang="en-US" altLang="en-US" dirty="0"/>
              <a:t>Quantity discounts are one mechanism for price discrimination because customers pay different prices based on the quantity purchased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6263" y="248508"/>
            <a:ext cx="2315440" cy="8569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37473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756314" y="-10438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Short-Term Discounting: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24334" y="1699504"/>
            <a:ext cx="9730854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Trade promotions are price discounts for a limited period of time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 smtClean="0"/>
              <a:t>Key goals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Induce retailers to use price discounts, displays, or advertising to spur sales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Shift inventory from the manufacturer to the retailer and the customer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Defend a brand against competition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709830" y="3058578"/>
            <a:ext cx="5471564" cy="179676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9726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27117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20122"/>
            <a:ext cx="10515600" cy="9717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Short-Term Discounting: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1503" y="1739900"/>
            <a:ext cx="8980227" cy="45974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 smtClean="0"/>
              <a:t>Impact on the behavior of the retailer and supply chain performance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b="1" dirty="0" smtClean="0"/>
              <a:t>Retailer has two primary options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Pass through some or all of the promotion to customers to spur sales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Pass through very little of the promotion to customers but purchase in greater quantity during the promotion period to exploit the temporary reduction in price (</a:t>
            </a:r>
            <a:r>
              <a:rPr lang="en-US" altLang="en-US" sz="2800" i="1" dirty="0" smtClean="0"/>
              <a:t>forward buy</a:t>
            </a:r>
            <a:r>
              <a:rPr lang="en-US" altLang="en-US" sz="2800" dirty="0" smtClean="0"/>
              <a:t>)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9954" y="3208703"/>
            <a:ext cx="5471564" cy="149651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03557" y="300250"/>
            <a:ext cx="2288145" cy="7915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15114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itle 1"/>
          <p:cNvSpPr>
            <a:spLocks noGrp="1"/>
          </p:cNvSpPr>
          <p:nvPr>
            <p:ph type="title"/>
          </p:nvPr>
        </p:nvSpPr>
        <p:spPr>
          <a:xfrm>
            <a:off x="715370" y="194810"/>
            <a:ext cx="10515600" cy="79118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Forward Buy</a:t>
            </a:r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1815152" y="1531127"/>
            <a:ext cx="9538648" cy="4525963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dirty="0" smtClean="0"/>
              <a:t>Costs to be considered – material cost, holding cost, and order cost</a:t>
            </a:r>
          </a:p>
          <a:p>
            <a:pPr algn="just" eaLnBrk="1" hangingPunct="1"/>
            <a:r>
              <a:rPr lang="en-US" altLang="en-US" b="1" dirty="0" smtClean="0"/>
              <a:t>Three assumptions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The discount is offered once, with no future discounts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The retailer takes no action to influence customer demand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Analyze a period over which the demand is an integer multiple of </a:t>
            </a:r>
            <a:r>
              <a:rPr lang="en-US" alt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en-US" sz="2800" i="1" dirty="0" smtClean="0"/>
              <a:t>*</a:t>
            </a:r>
          </a:p>
          <a:p>
            <a:pPr algn="just"/>
            <a:r>
              <a:rPr lang="en-US" altLang="en-US" dirty="0"/>
              <a:t>Although a forward buy is often the retailer's appropriate response and increases their own profits, it usually increases demand variability with a resulting increase in inventory and flow times within the supply chain</a:t>
            </a:r>
            <a:r>
              <a:rPr lang="en-US" altLang="en-US" sz="3000" dirty="0"/>
              <a:t>.</a:t>
            </a:r>
            <a:endParaRPr lang="en-US" altLang="en-US" sz="3000" dirty="0" smtClean="0"/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30603" y="248509"/>
            <a:ext cx="2561100" cy="9726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429680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Title 1"/>
          <p:cNvSpPr>
            <a:spLocks noGrp="1"/>
          </p:cNvSpPr>
          <p:nvPr>
            <p:ph type="title"/>
          </p:nvPr>
        </p:nvSpPr>
        <p:spPr>
          <a:xfrm>
            <a:off x="838200" y="257098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Forward Buy</a:t>
            </a:r>
          </a:p>
        </p:txBody>
      </p:sp>
      <p:sp>
        <p:nvSpPr>
          <p:cNvPr id="3789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8001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Optimal order quantity</a:t>
            </a:r>
          </a:p>
        </p:txBody>
      </p:sp>
      <p:graphicFrame>
        <p:nvGraphicFramePr>
          <p:cNvPr id="4" name="Object 163"/>
          <p:cNvGraphicFramePr>
            <a:graphicFrameLocks noChangeAspect="1"/>
          </p:cNvGraphicFramePr>
          <p:nvPr/>
        </p:nvGraphicFramePr>
        <p:xfrm>
          <a:off x="4679950" y="2457450"/>
          <a:ext cx="2832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0" name="Equation" r:id="rId3" imgW="2815920" imgH="813600" progId="Equation.3">
                  <p:embed/>
                </p:oleObj>
              </mc:Choice>
              <mc:Fallback>
                <p:oleObj name="Equation" r:id="rId3" imgW="2815920" imgH="813600" progId="Equation.3">
                  <p:embed/>
                  <p:pic>
                    <p:nvPicPr>
                      <p:cNvPr id="4" name="Object 1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457450"/>
                        <a:ext cx="2832100" cy="825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981200" y="3556000"/>
            <a:ext cx="8229600" cy="1739900"/>
            <a:chOff x="457200" y="3556000"/>
            <a:chExt cx="8229600" cy="1739900"/>
          </a:xfrm>
        </p:grpSpPr>
        <p:sp>
          <p:nvSpPr>
            <p:cNvPr id="37895" name="Content Placeholder 2"/>
            <p:cNvSpPr txBox="1">
              <a:spLocks/>
            </p:cNvSpPr>
            <p:nvPr/>
          </p:nvSpPr>
          <p:spPr bwMode="auto">
            <a:xfrm>
              <a:off x="457200" y="3556000"/>
              <a:ext cx="8229600" cy="1333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600"/>
                </a:spcAft>
                <a:buSzPct val="150000"/>
                <a:buFont typeface="Arial" panose="020B0604020202020204" pitchFamily="34" charset="0"/>
                <a:buChar char="•"/>
              </a:pPr>
              <a:r>
                <a:rPr lang="en-US" altLang="en-US" sz="2800" dirty="0">
                  <a:latin typeface="+mj-lt"/>
                </a:rPr>
                <a:t>Retailers are often aware of the timing of the next promotion</a:t>
              </a:r>
            </a:p>
          </p:txBody>
        </p:sp>
        <p:graphicFrame>
          <p:nvGraphicFramePr>
            <p:cNvPr id="37891" name="Object 164"/>
            <p:cNvGraphicFramePr>
              <a:graphicFrameLocks noChangeAspect="1"/>
            </p:cNvGraphicFramePr>
            <p:nvPr/>
          </p:nvGraphicFramePr>
          <p:xfrm>
            <a:off x="3035300" y="4864100"/>
            <a:ext cx="30734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31" name="Equation" r:id="rId5" imgW="3062520" imgH="420480" progId="Equation.3">
                    <p:embed/>
                  </p:oleObj>
                </mc:Choice>
                <mc:Fallback>
                  <p:oleObj name="Equation" r:id="rId5" imgW="3062520" imgH="420480" progId="Equation.3">
                    <p:embed/>
                    <p:pic>
                      <p:nvPicPr>
                        <p:cNvPr id="37891" name="Object 1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35300" y="4864100"/>
                          <a:ext cx="3073400" cy="4318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24883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882650" y="222120"/>
            <a:ext cx="10515600" cy="85605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Trade Promotions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65278" y="1393052"/>
            <a:ext cx="9294124" cy="45847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 smtClean="0"/>
              <a:t>Trade promotions generally increase cycle inventory in a supply chain and hurt performance</a:t>
            </a:r>
          </a:p>
          <a:p>
            <a:r>
              <a:rPr lang="en-US" altLang="en-US" dirty="0"/>
              <a:t>Trade promotions lead to a significant increase in lot size and cycle inventory because of forward buying by the retailer</a:t>
            </a:r>
            <a:r>
              <a:rPr lang="en-US" altLang="en-US" dirty="0" smtClean="0"/>
              <a:t>.</a:t>
            </a:r>
          </a:p>
          <a:p>
            <a:pPr marL="0" indent="0">
              <a:buNone/>
            </a:pPr>
            <a:endParaRPr lang="en-US" altLang="en-US" dirty="0" smtClean="0"/>
          </a:p>
          <a:p>
            <a:pPr eaLnBrk="1" hangingPunct="1"/>
            <a:r>
              <a:rPr lang="en-US" altLang="en-US" b="1" dirty="0" smtClean="0"/>
              <a:t>Counter measures</a:t>
            </a:r>
          </a:p>
          <a:p>
            <a:pPr lvl="1" eaLnBrk="1" hangingPunct="1"/>
            <a:r>
              <a:rPr lang="en-US" altLang="en-US" sz="2800" dirty="0" smtClean="0"/>
              <a:t>EDLP (every day low pricing)</a:t>
            </a:r>
          </a:p>
          <a:p>
            <a:pPr lvl="1" eaLnBrk="1" hangingPunct="1"/>
            <a:r>
              <a:rPr lang="en-US" altLang="en-US" sz="2800" dirty="0" smtClean="0"/>
              <a:t>Discount applies to items sold to customers (sell-through) not the quantity purchased by the retailer (sell-in)</a:t>
            </a:r>
          </a:p>
          <a:p>
            <a:pPr lvl="1" eaLnBrk="1" hangingPunct="1"/>
            <a:r>
              <a:rPr lang="en-US" altLang="en-US" sz="2800" dirty="0" smtClean="0"/>
              <a:t>Scan based promotions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57899" y="248508"/>
            <a:ext cx="2533804" cy="8296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139227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44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6700"/>
            <a:ext cx="84582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Managing </a:t>
            </a:r>
            <a:r>
              <a:rPr lang="en-US" sz="3200" b="1" dirty="0" err="1" smtClean="0">
                <a:solidFill>
                  <a:srgbClr val="00B0F0"/>
                </a:solidFill>
              </a:rPr>
              <a:t>Multi</a:t>
            </a:r>
            <a:r>
              <a:rPr lang="en-US" sz="3200" b="1" dirty="0" err="1">
                <a:solidFill>
                  <a:srgbClr val="00B0F0"/>
                </a:solidFill>
              </a:rPr>
              <a:t>e</a:t>
            </a:r>
            <a:r>
              <a:rPr lang="en-US" sz="3200" b="1" dirty="0" err="1" smtClean="0">
                <a:solidFill>
                  <a:srgbClr val="00B0F0"/>
                </a:solidFill>
              </a:rPr>
              <a:t>chelon</a:t>
            </a:r>
            <a:r>
              <a:rPr lang="en-US" sz="3200" b="1" dirty="0">
                <a:solidFill>
                  <a:srgbClr val="00B0F0"/>
                </a:solidFill>
              </a:rPr>
              <a:t/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Cycle Inventory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1" y="1816100"/>
            <a:ext cx="8917674" cy="4406900"/>
          </a:xfrm>
        </p:spPr>
        <p:txBody>
          <a:bodyPr/>
          <a:lstStyle/>
          <a:p>
            <a:pPr eaLnBrk="1" hangingPunct="1"/>
            <a:r>
              <a:rPr lang="en-US" altLang="en-US" dirty="0"/>
              <a:t>Multi-echelon supply chains have multiple stages with possibly many players at each stage </a:t>
            </a:r>
          </a:p>
          <a:p>
            <a:pPr eaLnBrk="1" hangingPunct="1"/>
            <a:r>
              <a:rPr lang="en-US" altLang="en-US" dirty="0"/>
              <a:t>Lack of coordination in lot sizing decisions across the supply chain results in high costs and more cycle inventory than required</a:t>
            </a:r>
          </a:p>
          <a:p>
            <a:pPr eaLnBrk="1" hangingPunct="1"/>
            <a:r>
              <a:rPr lang="en-US" altLang="en-US" dirty="0"/>
              <a:t>The goal is to decrease total costs by coordinating orders across the supply chain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48967" y="248509"/>
            <a:ext cx="2342736" cy="8160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79035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"/>
          <p:cNvSpPr>
            <a:spLocks noGrp="1"/>
          </p:cNvSpPr>
          <p:nvPr>
            <p:ph type="title"/>
          </p:nvPr>
        </p:nvSpPr>
        <p:spPr>
          <a:xfrm>
            <a:off x="2019300" y="249238"/>
            <a:ext cx="82296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Integer Replenishment Policy</a:t>
            </a:r>
          </a:p>
        </p:txBody>
      </p:sp>
      <p:sp>
        <p:nvSpPr>
          <p:cNvPr id="100355" name="Content Placeholder 2"/>
          <p:cNvSpPr>
            <a:spLocks noGrp="1"/>
          </p:cNvSpPr>
          <p:nvPr>
            <p:ph idx="1"/>
          </p:nvPr>
        </p:nvSpPr>
        <p:spPr>
          <a:xfrm>
            <a:off x="1981199" y="1600200"/>
            <a:ext cx="9264555" cy="48641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dirty="0"/>
              <a:t>Divide all parties within a stage into groups such that all parties within a group order from the same supplier and have the same reorder interval</a:t>
            </a:r>
          </a:p>
          <a:p>
            <a:pPr eaLnBrk="1" hangingPunct="1"/>
            <a:r>
              <a:rPr lang="en-US" altLang="en-US" dirty="0"/>
              <a:t>Set reorder intervals across stages such that the receipt of a replenishment order at any stage is synchronized with the shipment of a replenishment order to at least one of its customers</a:t>
            </a:r>
          </a:p>
          <a:p>
            <a:pPr eaLnBrk="1" hangingPunct="1"/>
            <a:r>
              <a:rPr lang="en-US" altLang="en-US" dirty="0"/>
              <a:t>For customers with a longer reorder interval than the supplier, make the customer’s reorder interval an integer multiple of the supplier’s interval and synchronize replenishment at the two stages to facilitate cross-docking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8841" y="248509"/>
            <a:ext cx="2492861" cy="9726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500232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/>
          <p:cNvSpPr>
            <a:spLocks noGrp="1"/>
          </p:cNvSpPr>
          <p:nvPr>
            <p:ph type="title"/>
          </p:nvPr>
        </p:nvSpPr>
        <p:spPr>
          <a:xfrm>
            <a:off x="1899312" y="166"/>
            <a:ext cx="82296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rgbClr val="00B0F0"/>
                </a:solidFill>
              </a:rPr>
              <a:t>Integer Replenishment Policy</a:t>
            </a:r>
          </a:p>
        </p:txBody>
      </p:sp>
      <p:sp>
        <p:nvSpPr>
          <p:cNvPr id="101379" name="Content Placeholder 2"/>
          <p:cNvSpPr>
            <a:spLocks noGrp="1"/>
          </p:cNvSpPr>
          <p:nvPr>
            <p:ph idx="1"/>
          </p:nvPr>
        </p:nvSpPr>
        <p:spPr>
          <a:xfrm>
            <a:off x="1899312" y="1392238"/>
            <a:ext cx="9155373" cy="48641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dirty="0"/>
              <a:t>For customers with a shorter reorder interval than the supplier, make the supplier’s reorder interval an integer multiple of the customer’s interval and synchronize replenishment at the two stages to facilitate </a:t>
            </a:r>
            <a:r>
              <a:rPr lang="en-US" altLang="en-US" dirty="0" smtClean="0"/>
              <a:t>cross-docking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The relative frequency of reordering depends on the setup cost, holding cost, and demand at different parties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These polices make the most sense for supply chains in which cycle inventories are large and demand is relatively predictable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853131" y="3201880"/>
            <a:ext cx="5471564" cy="151016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8841" y="248508"/>
            <a:ext cx="2492861" cy="8160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25865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FC8A9A-30FC-3341-F1A2-C276B7C209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606731" y="1483182"/>
            <a:ext cx="974707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ea typeface="Times New Roman"/>
                <a:sym typeface="Times New Roman"/>
              </a:rPr>
              <a:t>Balance the appropriate costs to choose the optimal lot size and cycle inventory in a supply chain.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ea typeface="Times New Roman"/>
                <a:sym typeface="Times New Roman"/>
              </a:rPr>
              <a:t>Understand the impact of quantity discounts on lot size and cycle inventory.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ea typeface="Times New Roman"/>
                <a:sym typeface="Times New Roman"/>
              </a:rPr>
              <a:t>Devise appropriate discounting schemes for a supply chain.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ea typeface="Times New Roman"/>
                <a:sym typeface="Times New Roman"/>
              </a:rPr>
              <a:t>Understand the impact of trade promotions on lot size and cycle inventory.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>
                <a:ea typeface="Times New Roman"/>
                <a:sym typeface="Times New Roman"/>
              </a:rPr>
              <a:t>Identify managerial levers that reduce lot size and cycle inventory in a supply chain without increasing cost.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121789" y="338438"/>
            <a:ext cx="69654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Summary of Learning Objectives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658740" y="3027161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C83A8F-E91B-C8E4-F3AB-C5F0B6DA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4025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2F46C7D-0482-4863-BF21-B187FAA3CC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978984-6876-4390-E11A-BA73FF5A70A6}"/>
              </a:ext>
            </a:extLst>
          </p:cNvPr>
          <p:cNvSpPr txBox="1"/>
          <p:nvPr/>
        </p:nvSpPr>
        <p:spPr>
          <a:xfrm>
            <a:off x="3047082" y="274794"/>
            <a:ext cx="6097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24FBDB-599A-A0BA-A434-174AD355EF37}"/>
              </a:ext>
            </a:extLst>
          </p:cNvPr>
          <p:cNvSpPr txBox="1"/>
          <p:nvPr/>
        </p:nvSpPr>
        <p:spPr>
          <a:xfrm>
            <a:off x="2195535" y="1837908"/>
            <a:ext cx="928047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endParaRPr lang="en-US" sz="32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r>
              <a:rPr lang="en-US" sz="32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</a:t>
            </a:r>
            <a:r>
              <a:rPr lang="en-US" sz="32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11</a:t>
            </a:r>
            <a:r>
              <a:rPr lang="en-US" sz="32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lang="en-US" sz="3200" b="1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56277" y="2740821"/>
            <a:ext cx="5156501" cy="194712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865142-F167-18F1-5088-3A1CD1FE6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9143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917882" y="2790384"/>
            <a:ext cx="4008516" cy="167591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10006</TotalTime>
  <Words>2457</Words>
  <Application>Microsoft Office PowerPoint</Application>
  <PresentationFormat>Widescreen</PresentationFormat>
  <Paragraphs>337</Paragraphs>
  <Slides>50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MS PGothic</vt:lpstr>
      <vt:lpstr>Arial</vt:lpstr>
      <vt:lpstr>Calibri</vt:lpstr>
      <vt:lpstr>Times New Roman</vt:lpstr>
      <vt:lpstr>Wingdings</vt:lpstr>
      <vt:lpstr>Office Theme</vt:lpstr>
      <vt:lpstr>Equation</vt:lpstr>
      <vt:lpstr>Worksheet</vt:lpstr>
      <vt:lpstr>PowerPoint Presentation</vt:lpstr>
      <vt:lpstr>PowerPoint Presentation</vt:lpstr>
      <vt:lpstr>PowerPoint Presentation</vt:lpstr>
      <vt:lpstr>Role of Cycle Inventory in a Supply Chain</vt:lpstr>
      <vt:lpstr>PowerPoint Presentation</vt:lpstr>
      <vt:lpstr>Role of Cycle Inventory in a Supply Chain</vt:lpstr>
      <vt:lpstr>Role of Cycle Inventory in a Supply Chain</vt:lpstr>
      <vt:lpstr>Role of Cycle Inventory in a Supply Chain</vt:lpstr>
      <vt:lpstr>Role of Cycle Inventory in a Supply Chain</vt:lpstr>
      <vt:lpstr>Economies of Scale to Exploit Fixed Costs</vt:lpstr>
      <vt:lpstr>Economies of Scale to Exploit Fixed Costs</vt:lpstr>
      <vt:lpstr>PowerPoint Presentation</vt:lpstr>
      <vt:lpstr>PowerPoint Presentation</vt:lpstr>
      <vt:lpstr>EOQ Example</vt:lpstr>
      <vt:lpstr>EOQ Example</vt:lpstr>
      <vt:lpstr>EOQ Example</vt:lpstr>
      <vt:lpstr>Lot Size and Ordering Cost</vt:lpstr>
      <vt:lpstr>PowerPoint Presentation</vt:lpstr>
      <vt:lpstr>PowerPoint Presentation</vt:lpstr>
      <vt:lpstr>Production Lot Sizing</vt:lpstr>
      <vt:lpstr>Aggregating Multiple Products in a Single Order</vt:lpstr>
      <vt:lpstr>Lot Sizing with Multiple Products or Customers</vt:lpstr>
      <vt:lpstr>Lot Sizing with Multiple Products or Customers</vt:lpstr>
      <vt:lpstr>PowerPoint Presentation</vt:lpstr>
      <vt:lpstr>PowerPoint Presentation</vt:lpstr>
      <vt:lpstr>Economies of Scale to Exploit Quantity Discounts</vt:lpstr>
      <vt:lpstr>Quantity Discounts</vt:lpstr>
      <vt:lpstr>All-Unit Quantity Discounts</vt:lpstr>
      <vt:lpstr>All-Unit Quantity Discounts</vt:lpstr>
      <vt:lpstr>All-Unit Quantity Discounts</vt:lpstr>
      <vt:lpstr>All-Unit Quantity Discounts</vt:lpstr>
      <vt:lpstr>All-Unit Quantity Discounts</vt:lpstr>
      <vt:lpstr>All-Unit Quantity Discount Example</vt:lpstr>
      <vt:lpstr>Why Quantity Discounts?</vt:lpstr>
      <vt:lpstr>Two-Part Tariff</vt:lpstr>
      <vt:lpstr>Volume-Based Quantity Discounts</vt:lpstr>
      <vt:lpstr>Lessons from Discounting Schemes</vt:lpstr>
      <vt:lpstr>Lessons from Discounting Schemes</vt:lpstr>
      <vt:lpstr>Price Discrimination to Maximize Supplier  Profits</vt:lpstr>
      <vt:lpstr>Short-Term Discounting:  Trade Promotions</vt:lpstr>
      <vt:lpstr>Short-Term Discounting:  Trade Promotions</vt:lpstr>
      <vt:lpstr>Forward Buy</vt:lpstr>
      <vt:lpstr>Forward Buy</vt:lpstr>
      <vt:lpstr>Trade Promotions</vt:lpstr>
      <vt:lpstr>Managing Multiechelon Cycle Inventory</vt:lpstr>
      <vt:lpstr>Integer Replenishment Policy</vt:lpstr>
      <vt:lpstr>Integer Replenishment Policy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TarekLaptop</cp:lastModifiedBy>
  <cp:revision>313</cp:revision>
  <dcterms:modified xsi:type="dcterms:W3CDTF">2023-11-24T11:39:48Z</dcterms:modified>
</cp:coreProperties>
</file>