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2" r:id="rId3"/>
    <p:sldId id="296" r:id="rId4"/>
    <p:sldId id="297" r:id="rId5"/>
    <p:sldId id="298" r:id="rId6"/>
    <p:sldId id="301" r:id="rId7"/>
    <p:sldId id="302" r:id="rId8"/>
    <p:sldId id="299" r:id="rId9"/>
    <p:sldId id="300" r:id="rId10"/>
    <p:sldId id="304" r:id="rId11"/>
    <p:sldId id="305" r:id="rId12"/>
    <p:sldId id="306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-994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39" y="3454705"/>
            <a:ext cx="5997262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96000" y="3454705"/>
            <a:ext cx="600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OSPF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3052"/>
            <a:ext cx="82611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CCNA (200-301) Cisco Certified Network Associate</a:t>
            </a:r>
            <a:endParaRPr lang="en-US" sz="2800" dirty="0"/>
          </a:p>
          <a:p>
            <a:r>
              <a:rPr lang="en-US" sz="2800" b="1" dirty="0">
                <a:solidFill>
                  <a:srgbClr val="FFC000"/>
                </a:solidFill>
                <a:latin typeface="Tajawal"/>
              </a:rPr>
              <a:t>             </a:t>
            </a:r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6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858507" y="1487830"/>
            <a:ext cx="7308861" cy="662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0070C0"/>
                </a:solidFill>
              </a:rPr>
              <a:t>Default Route</a:t>
            </a:r>
            <a:endParaRPr lang="en-US" altLang="ar-EG" b="1" dirty="0">
              <a:solidFill>
                <a:srgbClr val="0070C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454831" y="2256841"/>
            <a:ext cx="9892990" cy="36237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Default </a:t>
            </a:r>
            <a:r>
              <a:rPr lang="en-US" altLang="ar-EG" dirty="0" smtClean="0"/>
              <a:t>routes </a:t>
            </a:r>
          </a:p>
          <a:p>
            <a:pPr lvl="1"/>
            <a:r>
              <a:rPr lang="en-US" altLang="ar-EG" dirty="0" smtClean="0"/>
              <a:t>Packets that are not defined specifically in a routing table will go to the specified interface for the default route</a:t>
            </a:r>
          </a:p>
          <a:p>
            <a:pPr lvl="1"/>
            <a:r>
              <a:rPr lang="en-US" altLang="ar-EG" dirty="0" smtClean="0"/>
              <a:t>	Example:  Customer routers use default routes to 		      connect to an ISP router.  </a:t>
            </a:r>
          </a:p>
          <a:p>
            <a:pPr lvl="1"/>
            <a:r>
              <a:rPr lang="en-US" altLang="ar-EG" dirty="0" smtClean="0"/>
              <a:t>	Command used to configure a default route is</a:t>
            </a:r>
          </a:p>
          <a:p>
            <a:pPr lvl="1"/>
            <a:r>
              <a:rPr lang="en-US" altLang="ar-EG" dirty="0" smtClean="0"/>
              <a:t>	    	      </a:t>
            </a:r>
            <a:r>
              <a:rPr lang="en-US" altLang="ar-EG" i="1" dirty="0" smtClean="0"/>
              <a:t>ip route 0.0.0.0 0.0.0.0 s0/0/1</a:t>
            </a:r>
            <a:endParaRPr lang="en-US" altLang="ar-EG" i="1" dirty="0"/>
          </a:p>
        </p:txBody>
      </p:sp>
    </p:spTree>
    <p:extLst>
      <p:ext uri="{BB962C8B-B14F-4D97-AF65-F5344CB8AC3E}">
        <p14:creationId xmlns:p14="http://schemas.microsoft.com/office/powerpoint/2010/main" val="374380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1858507" y="1470914"/>
            <a:ext cx="7764460" cy="278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en-US" altLang="ar-EG" b="1" dirty="0">
                <a:solidFill>
                  <a:srgbClr val="0070C0"/>
                </a:solidFill>
              </a:rPr>
              <a:t>Default Route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5945" y="1528075"/>
            <a:ext cx="5543526" cy="428188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060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175" y="2189576"/>
            <a:ext cx="5387319" cy="283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161687" y="1505197"/>
            <a:ext cx="5593985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Lab Topology</a:t>
            </a:r>
          </a:p>
          <a:p>
            <a:r>
              <a:rPr lang="en-US" altLang="ar-EG" dirty="0" smtClean="0"/>
              <a:t>3 router setup</a:t>
            </a:r>
          </a:p>
          <a:p>
            <a:pPr lvl="1"/>
            <a:r>
              <a:rPr lang="en-US" altLang="ar-EG" dirty="0" smtClean="0"/>
              <a:t>-R1 and R2 share a common 172.16.0.0/16 network with 172.16.0.0/24 subnets.</a:t>
            </a:r>
          </a:p>
          <a:p>
            <a:pPr lvl="1"/>
            <a:r>
              <a:rPr lang="en-US" altLang="ar-EG" dirty="0" smtClean="0"/>
              <a:t>-R2 and R3 are connected by the 192.168.1.0/24 network.</a:t>
            </a:r>
          </a:p>
          <a:p>
            <a:pPr lvl="1"/>
            <a:r>
              <a:rPr lang="en-US" altLang="ar-EG" dirty="0" smtClean="0"/>
              <a:t>-R3 also has a 172.16.4.0/24 subnet, which is disconnected, or </a:t>
            </a:r>
          </a:p>
          <a:p>
            <a:pPr marL="457200" lvl="1" indent="0">
              <a:buNone/>
            </a:pPr>
            <a:r>
              <a:rPr lang="en-US" altLang="ar-EG" dirty="0" smtClean="0"/>
              <a:t>dis contiguous, from the 172.16.0.0 network that R1 and R2 share.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9999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38200" y="1597924"/>
            <a:ext cx="7940675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Routing table entries come from the following sources</a:t>
            </a:r>
          </a:p>
          <a:p>
            <a:pPr lvl="1">
              <a:lnSpc>
                <a:spcPct val="85000"/>
              </a:lnSpc>
            </a:pPr>
            <a:r>
              <a:rPr lang="en-US" altLang="ar-EG" dirty="0" smtClean="0"/>
              <a:t>		-Directly connected networks</a:t>
            </a:r>
          </a:p>
          <a:p>
            <a:pPr lvl="1">
              <a:lnSpc>
                <a:spcPct val="85000"/>
              </a:lnSpc>
            </a:pPr>
            <a:r>
              <a:rPr lang="en-US" altLang="ar-EG" dirty="0" smtClean="0"/>
              <a:t>		-Static routes</a:t>
            </a:r>
          </a:p>
          <a:p>
            <a:pPr lvl="1">
              <a:lnSpc>
                <a:spcPct val="85000"/>
              </a:lnSpc>
            </a:pPr>
            <a:r>
              <a:rPr lang="en-US" altLang="ar-EG" dirty="0" smtClean="0"/>
              <a:t>		-Dynamic routing protocols</a:t>
            </a:r>
            <a:endParaRPr lang="en-US" altLang="ar-EG" dirty="0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551" y="2645088"/>
            <a:ext cx="5222875" cy="3074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732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670951" y="1319232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0070C0"/>
                </a:solidFill>
              </a:rPr>
              <a:t>Link-State Routing protocols </a:t>
            </a:r>
            <a:r>
              <a:rPr lang="en-US" altLang="ar-EG" b="1" dirty="0">
                <a:solidFill>
                  <a:srgbClr val="0070C0"/>
                </a:solidFill>
              </a:rPr>
              <a:t>Characteristics 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651740" y="1990110"/>
            <a:ext cx="10401724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OSPF :(Open Shortest Path First)</a:t>
            </a:r>
          </a:p>
          <a:p>
            <a:r>
              <a:rPr lang="en-US" altLang="ar-EG" dirty="0" smtClean="0"/>
              <a:t>Integrated(IS-IS) : Intermediate system to Intermediate System</a:t>
            </a:r>
          </a:p>
          <a:p>
            <a:pPr marL="0" indent="0">
              <a:buNone/>
            </a:pPr>
            <a:r>
              <a:rPr lang="en-US" altLang="ar-EG" b="1" u="sng" dirty="0" smtClean="0">
                <a:solidFill>
                  <a:srgbClr val="FF0000"/>
                </a:solidFill>
              </a:rPr>
              <a:t>1.Use partial update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/>
              <a:t>The </a:t>
            </a:r>
            <a:r>
              <a:rPr lang="en-US" altLang="ar-EG" dirty="0" smtClean="0"/>
              <a:t>routers share all information with each other , then when changes occurs only the changed information sent immediately 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Fast convergence time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Need more hardware resources (processor &amp;RAM)</a:t>
            </a:r>
          </a:p>
          <a:p>
            <a:pPr marL="0" indent="0">
              <a:buNone/>
            </a:pPr>
            <a:r>
              <a:rPr lang="en-US" altLang="ar-EG" dirty="0" smtClean="0"/>
              <a:t>  </a:t>
            </a:r>
            <a:endParaRPr lang="en-US" altLang="ar-EG" dirty="0"/>
          </a:p>
          <a:p>
            <a:endParaRPr lang="en-US" altLang="ar-EG" dirty="0"/>
          </a:p>
          <a:p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45318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38200" y="1773651"/>
            <a:ext cx="10401724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The routers is</a:t>
            </a:r>
            <a:r>
              <a:rPr lang="en-US" altLang="ar-EG" b="1" dirty="0">
                <a:solidFill>
                  <a:srgbClr val="0070C0"/>
                </a:solidFill>
              </a:rPr>
              <a:t> Link-State </a:t>
            </a:r>
            <a:r>
              <a:rPr lang="en-US" altLang="ar-EG" b="1" dirty="0" smtClean="0">
                <a:solidFill>
                  <a:srgbClr val="0070C0"/>
                </a:solidFill>
              </a:rPr>
              <a:t>protocols</a:t>
            </a:r>
            <a:r>
              <a:rPr lang="en-US" altLang="ar-EG" dirty="0" smtClean="0"/>
              <a:t>  keep three important tables: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1.Neighbours table</a:t>
            </a:r>
            <a:r>
              <a:rPr lang="en-US" altLang="ar-EG" dirty="0" smtClean="0">
                <a:solidFill>
                  <a:srgbClr val="FF0000"/>
                </a:solidFill>
              </a:rPr>
              <a:t>:</a:t>
            </a:r>
            <a:r>
              <a:rPr lang="en-US" altLang="ar-EG" dirty="0" smtClean="0"/>
              <a:t> contains all direct connected routers satisfy neighbors' relationship conditions. </a:t>
            </a:r>
            <a:r>
              <a:rPr lang="en-US" altLang="ar-EG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2.</a:t>
            </a:r>
            <a:r>
              <a:rPr lang="en-US" altLang="ar-EG" b="1" dirty="0">
                <a:solidFill>
                  <a:srgbClr val="FF0000"/>
                </a:solidFill>
              </a:rPr>
              <a:t> </a:t>
            </a:r>
            <a:r>
              <a:rPr lang="en-US" altLang="ar-EG" b="1" dirty="0" smtClean="0">
                <a:solidFill>
                  <a:srgbClr val="FF0000"/>
                </a:solidFill>
              </a:rPr>
              <a:t>Topology table: </a:t>
            </a:r>
            <a:r>
              <a:rPr lang="en-US" altLang="ar-EG" dirty="0"/>
              <a:t>contains </a:t>
            </a:r>
            <a:r>
              <a:rPr lang="en-US" altLang="ar-EG" dirty="0" smtClean="0"/>
              <a:t>detailed information about all routers and routes on OSPF domains. </a:t>
            </a:r>
            <a:endParaRPr lang="en-US" altLang="ar-EG" dirty="0"/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FF0000"/>
                </a:solidFill>
              </a:rPr>
              <a:t>3.</a:t>
            </a:r>
            <a:r>
              <a:rPr lang="en-US" altLang="ar-EG" b="1" dirty="0">
                <a:solidFill>
                  <a:srgbClr val="FF0000"/>
                </a:solidFill>
              </a:rPr>
              <a:t> </a:t>
            </a:r>
            <a:r>
              <a:rPr lang="en-US" altLang="ar-EG" b="1" dirty="0" smtClean="0">
                <a:solidFill>
                  <a:srgbClr val="FF0000"/>
                </a:solidFill>
              </a:rPr>
              <a:t>Routing table : </a:t>
            </a:r>
            <a:r>
              <a:rPr lang="en-US" altLang="ar-EG" dirty="0"/>
              <a:t>contain all best routes calculated from topology </a:t>
            </a:r>
            <a:r>
              <a:rPr lang="en-US" altLang="ar-EG" dirty="0" smtClean="0"/>
              <a:t>table.</a:t>
            </a:r>
            <a:endParaRPr lang="en-US" altLang="ar-EG" dirty="0"/>
          </a:p>
          <a:p>
            <a:pPr marL="0" indent="0">
              <a:buNone/>
            </a:pPr>
            <a:endParaRPr lang="en-US" altLang="ar-EG" dirty="0"/>
          </a:p>
          <a:p>
            <a:endParaRPr lang="en-US" altLang="ar-EG" dirty="0"/>
          </a:p>
          <a:p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91292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800841" y="1374230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0070C0"/>
                </a:solidFill>
              </a:rPr>
              <a:t>Link-State Routing</a:t>
            </a:r>
            <a:endParaRPr lang="en-US" altLang="ar-EG" b="1" dirty="0">
              <a:solidFill>
                <a:srgbClr val="0070C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63108" y="1874087"/>
            <a:ext cx="7682393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Link state routing protocols</a:t>
            </a:r>
          </a:p>
          <a:p>
            <a:pPr lvl="1"/>
            <a:r>
              <a:rPr lang="en-US" altLang="ar-EG" dirty="0" smtClean="0"/>
              <a:t>	-Also known as shortest path first algorithms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ar-EG" dirty="0" smtClean="0"/>
              <a:t>	-These protocols built around Dijkstra’s 	</a:t>
            </a:r>
            <a:r>
              <a:rPr lang="en-US" altLang="ar-EG" dirty="0"/>
              <a:t>(</a:t>
            </a:r>
            <a:r>
              <a:rPr lang="en-US" altLang="ar-EG" dirty="0" smtClean="0"/>
              <a:t>SPF)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EG" dirty="0" smtClean="0"/>
              <a:t>To </a:t>
            </a:r>
            <a:r>
              <a:rPr lang="en-US" altLang="ar-EG" dirty="0"/>
              <a:t>Calculate the best routes from </a:t>
            </a:r>
            <a:r>
              <a:rPr lang="en-US" altLang="ar-EG" dirty="0">
                <a:solidFill>
                  <a:srgbClr val="FF0000"/>
                </a:solidFill>
              </a:rPr>
              <a:t>topology table </a:t>
            </a:r>
            <a:r>
              <a:rPr lang="en-US" altLang="ar-EG" dirty="0"/>
              <a:t>and install them into </a:t>
            </a:r>
            <a:r>
              <a:rPr lang="en-US" altLang="ar-EG" dirty="0">
                <a:solidFill>
                  <a:srgbClr val="FF0000"/>
                </a:solidFill>
              </a:rPr>
              <a:t>routing table 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EG" dirty="0">
                <a:solidFill>
                  <a:srgbClr val="FF0000"/>
                </a:solidFill>
              </a:rPr>
              <a:t>All link state protocols use Hello packets to establish neighbor relationship  </a:t>
            </a:r>
          </a:p>
          <a:p>
            <a:pPr>
              <a:buFont typeface="Wingdings" panose="05000000000000000000" pitchFamily="2" charset="2"/>
              <a:buChar char="v"/>
            </a:pPr>
            <a:endParaRPr lang="en-US" altLang="ar-EG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endParaRPr lang="en-US" altLang="ar-EG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499" y="3670479"/>
            <a:ext cx="4685203" cy="2198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380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656172" y="1374230"/>
            <a:ext cx="814546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EG" b="1" dirty="0" smtClean="0">
                <a:solidFill>
                  <a:srgbClr val="0070C0"/>
                </a:solidFill>
              </a:rPr>
              <a:t>Link-State Routing</a:t>
            </a:r>
            <a:endParaRPr lang="en-US" altLang="ar-EG" b="1" dirty="0">
              <a:solidFill>
                <a:srgbClr val="0070C0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44450" y="2349452"/>
            <a:ext cx="6110896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dirty="0" smtClean="0"/>
              <a:t>The shortest path to a destination is not necessarily the path with the least number of hops</a:t>
            </a:r>
            <a:endParaRPr lang="en-US" altLang="ar-EG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83" y="1536367"/>
            <a:ext cx="4100750" cy="4340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56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600" b="1" dirty="0" smtClean="0">
                <a:solidFill>
                  <a:srgbClr val="24A9E1"/>
                </a:solidFill>
                <a:latin typeface="+mn-lt"/>
                <a:ea typeface="+mn-ea"/>
                <a:cs typeface="+mn-cs"/>
              </a:rPr>
              <a:t>OSPF </a:t>
            </a:r>
            <a:r>
              <a:rPr lang="en-US" altLang="ar-EG" sz="3600" b="1" dirty="0" smtClean="0">
                <a:solidFill>
                  <a:srgbClr val="24A9E1"/>
                </a:solidFill>
                <a:latin typeface="+mn-lt"/>
                <a:ea typeface="+mn-ea"/>
                <a:cs typeface="+mn-cs"/>
              </a:rPr>
              <a:t>Router </a:t>
            </a:r>
            <a:r>
              <a:rPr lang="en-US" altLang="ar-EG" sz="3600" b="1" dirty="0">
                <a:solidFill>
                  <a:srgbClr val="24A9E1"/>
                </a:solidFill>
                <a:latin typeface="+mn-lt"/>
                <a:ea typeface="+mn-ea"/>
                <a:cs typeface="+mn-cs"/>
              </a:rPr>
              <a:t>ID</a:t>
            </a:r>
            <a:endParaRPr lang="ar-EG" sz="3600" b="1" dirty="0">
              <a:solidFill>
                <a:srgbClr val="24A9E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504188" y="2095633"/>
            <a:ext cx="11183155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>
                <a:solidFill>
                  <a:srgbClr val="FF0000"/>
                </a:solidFill>
              </a:rPr>
              <a:t>Router ID (identification number)</a:t>
            </a:r>
            <a:r>
              <a:rPr lang="en-US" altLang="ar-EG" dirty="0" smtClean="0"/>
              <a:t> is 32 bits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Used to identify router on other router’s neighbors  and topology table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Written in IPV4 format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Electing router IP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24A9E1"/>
                </a:solidFill>
              </a:rPr>
              <a:t>A)Selecting the highest ip address on physical 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24A9E1"/>
                </a:solidFill>
              </a:rPr>
              <a:t>operational port.   </a:t>
            </a:r>
          </a:p>
          <a:p>
            <a:endParaRPr lang="en-US" altLang="ar-EG" dirty="0"/>
          </a:p>
          <a:p>
            <a:endParaRPr lang="en-US" altLang="ar-E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6008" y="3206044"/>
            <a:ext cx="3571335" cy="274320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9801634" y="4577644"/>
            <a:ext cx="1440366" cy="468351"/>
          </a:xfrm>
          <a:prstGeom prst="ellipse">
            <a:avLst/>
          </a:prstGeom>
          <a:noFill/>
          <a:ln w="38100">
            <a:solidFill>
              <a:srgbClr val="24A9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994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651740" y="2055813"/>
            <a:ext cx="11183155" cy="3571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This method for auto selecting router-id  is not recommended  because it makes OSPF domain unstable  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24A9E1"/>
                </a:solidFill>
              </a:rPr>
              <a:t>B)Using Virtual Interface called (Loop Back) to identify router  on other router’s neighbors  and topology table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 Loop back interface usually up so make the topology stable</a:t>
            </a:r>
          </a:p>
          <a:p>
            <a:pPr marL="0" indent="0">
              <a:buNone/>
            </a:pPr>
            <a:endParaRPr lang="en-US" altLang="ar-EG" dirty="0"/>
          </a:p>
          <a:p>
            <a:endParaRPr lang="en-US" altLang="ar-EG" dirty="0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403" y="4453558"/>
            <a:ext cx="6848912" cy="1055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282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38200" y="1538051"/>
            <a:ext cx="10837127" cy="42627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EG" dirty="0" smtClean="0"/>
              <a:t>This method for auto selecting router-id  is not recommended  because it makes OSPF domain unstable  </a:t>
            </a:r>
          </a:p>
          <a:p>
            <a:pPr marL="0" indent="0">
              <a:buNone/>
            </a:pPr>
            <a:r>
              <a:rPr lang="en-US" altLang="ar-EG" b="1" dirty="0" smtClean="0">
                <a:solidFill>
                  <a:srgbClr val="24A9E1"/>
                </a:solidFill>
              </a:rPr>
              <a:t>c)Configuring router- id manually , there </a:t>
            </a:r>
            <a:r>
              <a:rPr lang="en-US" altLang="ar-EG" b="1" dirty="0">
                <a:solidFill>
                  <a:srgbClr val="24A9E1"/>
                </a:solidFill>
              </a:rPr>
              <a:t> </a:t>
            </a:r>
            <a:r>
              <a:rPr lang="en-US" altLang="ar-EG" b="1" dirty="0" smtClean="0">
                <a:solidFill>
                  <a:srgbClr val="24A9E1"/>
                </a:solidFill>
              </a:rPr>
              <a:t>is the most recommended way</a:t>
            </a:r>
          </a:p>
          <a:p>
            <a:pPr marL="0" indent="0">
              <a:buNone/>
            </a:pPr>
            <a:endParaRPr lang="en-US" altLang="ar-EG" b="1" dirty="0">
              <a:solidFill>
                <a:srgbClr val="24A9E1"/>
              </a:solidFill>
            </a:endParaRPr>
          </a:p>
          <a:p>
            <a:pPr marL="0" indent="0">
              <a:buNone/>
            </a:pPr>
            <a:endParaRPr lang="en-US" altLang="ar-EG" dirty="0" smtClean="0"/>
          </a:p>
          <a:p>
            <a:pPr marL="0" indent="0">
              <a:buNone/>
            </a:pPr>
            <a:r>
              <a:rPr lang="en-US" altLang="ar-EG" dirty="0" smtClean="0"/>
              <a:t>If router select id using A OR B before writing this command  the router change its id by two ways : </a:t>
            </a:r>
          </a:p>
          <a:p>
            <a:pPr marL="0" indent="0">
              <a:buNone/>
            </a:pPr>
            <a:endParaRPr lang="en-US" altLang="ar-EG" dirty="0"/>
          </a:p>
          <a:p>
            <a:endParaRPr lang="en-US" altLang="ar-E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860" y="3033777"/>
            <a:ext cx="5949005" cy="10166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7352" y="5306132"/>
            <a:ext cx="5081256" cy="4575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7352" y="4930507"/>
            <a:ext cx="8096807" cy="37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9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4896</TotalTime>
  <Words>460</Words>
  <Application>Microsoft Office PowerPoint</Application>
  <PresentationFormat>Widescreen</PresentationFormat>
  <Paragraphs>103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OSPF Router ID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218</cp:revision>
  <dcterms:created xsi:type="dcterms:W3CDTF">2021-08-03T13:03:26Z</dcterms:created>
  <dcterms:modified xsi:type="dcterms:W3CDTF">2022-05-04T00:10:24Z</dcterms:modified>
</cp:coreProperties>
</file>