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4.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5.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49"/>
  </p:notesMasterIdLst>
  <p:sldIdLst>
    <p:sldId id="480" r:id="rId5"/>
    <p:sldId id="276" r:id="rId6"/>
    <p:sldId id="556" r:id="rId7"/>
    <p:sldId id="557" r:id="rId8"/>
    <p:sldId id="558" r:id="rId9"/>
    <p:sldId id="291" r:id="rId10"/>
    <p:sldId id="292" r:id="rId11"/>
    <p:sldId id="559" r:id="rId12"/>
    <p:sldId id="560" r:id="rId13"/>
    <p:sldId id="296" r:id="rId14"/>
    <p:sldId id="259" r:id="rId15"/>
    <p:sldId id="257" r:id="rId16"/>
    <p:sldId id="496" r:id="rId17"/>
    <p:sldId id="497" r:id="rId18"/>
    <p:sldId id="313" r:id="rId19"/>
    <p:sldId id="498" r:id="rId20"/>
    <p:sldId id="261" r:id="rId21"/>
    <p:sldId id="531" r:id="rId22"/>
    <p:sldId id="499" r:id="rId23"/>
    <p:sldId id="501" r:id="rId24"/>
    <p:sldId id="271" r:id="rId25"/>
    <p:sldId id="502" r:id="rId26"/>
    <p:sldId id="503" r:id="rId27"/>
    <p:sldId id="504" r:id="rId28"/>
    <p:sldId id="505" r:id="rId29"/>
    <p:sldId id="506" r:id="rId30"/>
    <p:sldId id="303" r:id="rId31"/>
    <p:sldId id="306" r:id="rId32"/>
    <p:sldId id="507" r:id="rId33"/>
    <p:sldId id="508" r:id="rId34"/>
    <p:sldId id="324" r:id="rId35"/>
    <p:sldId id="277" r:id="rId36"/>
    <p:sldId id="329" r:id="rId37"/>
    <p:sldId id="325" r:id="rId38"/>
    <p:sldId id="532" r:id="rId39"/>
    <p:sldId id="330" r:id="rId40"/>
    <p:sldId id="326" r:id="rId41"/>
    <p:sldId id="331" r:id="rId42"/>
    <p:sldId id="279" r:id="rId43"/>
    <p:sldId id="280" r:id="rId44"/>
    <p:sldId id="281" r:id="rId45"/>
    <p:sldId id="562" r:id="rId46"/>
    <p:sldId id="561" r:id="rId47"/>
    <p:sldId id="542"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E2C2ECE-CF29-2E87-ECCE-126DCFF24B06}" v="2" dt="2025-06-16T16:18:34.5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kaya Salah" userId="S::rokayasalah@midocean.edu.km::53f80253-e05d-4a43-ad88-9dc1f2ec9710" providerId="AD" clId="Web-{F8A437BB-70AA-19A8-A87D-237FA16A1A88}"/>
    <pc:docChg chg="modSld">
      <pc:chgData name="Rokaya Salah" userId="S::rokayasalah@midocean.edu.km::53f80253-e05d-4a43-ad88-9dc1f2ec9710" providerId="AD" clId="Web-{F8A437BB-70AA-19A8-A87D-237FA16A1A88}" dt="2025-05-18T10:34:37.526" v="0" actId="1076"/>
      <pc:docMkLst>
        <pc:docMk/>
      </pc:docMkLst>
      <pc:sldChg chg="modSp">
        <pc:chgData name="Rokaya Salah" userId="S::rokayasalah@midocean.edu.km::53f80253-e05d-4a43-ad88-9dc1f2ec9710" providerId="AD" clId="Web-{F8A437BB-70AA-19A8-A87D-237FA16A1A88}" dt="2025-05-18T10:34:37.526" v="0" actId="1076"/>
        <pc:sldMkLst>
          <pc:docMk/>
          <pc:sldMk cId="0" sldId="480"/>
        </pc:sldMkLst>
        <pc:spChg chg="mod">
          <ac:chgData name="Rokaya Salah" userId="S::rokayasalah@midocean.edu.km::53f80253-e05d-4a43-ad88-9dc1f2ec9710" providerId="AD" clId="Web-{F8A437BB-70AA-19A8-A87D-237FA16A1A88}" dt="2025-05-18T10:34:37.526" v="0" actId="1076"/>
          <ac:spMkLst>
            <pc:docMk/>
            <pc:sldMk cId="0" sldId="480"/>
            <ac:spMk id="34" creationId="{00000000-0000-0000-0000-000000000000}"/>
          </ac:spMkLst>
        </pc:spChg>
      </pc:sldChg>
    </pc:docChg>
  </pc:docChgLst>
  <pc:docChgLst>
    <pc:chgData name="AyaMohamed" userId="S::aya.mohamed@midocean.edu.km::8432e858-6ad0-45ce-9599-f2eb6459fa17" providerId="AD" clId="Web-{0E2C2ECE-CF29-2E87-ECCE-126DCFF24B06}"/>
    <pc:docChg chg="modSld">
      <pc:chgData name="AyaMohamed" userId="S::aya.mohamed@midocean.edu.km::8432e858-6ad0-45ce-9599-f2eb6459fa17" providerId="AD" clId="Web-{0E2C2ECE-CF29-2E87-ECCE-126DCFF24B06}" dt="2025-06-16T16:18:34.503" v="1" actId="1076"/>
      <pc:docMkLst>
        <pc:docMk/>
      </pc:docMkLst>
      <pc:sldChg chg="modSp">
        <pc:chgData name="AyaMohamed" userId="S::aya.mohamed@midocean.edu.km::8432e858-6ad0-45ce-9599-f2eb6459fa17" providerId="AD" clId="Web-{0E2C2ECE-CF29-2E87-ECCE-126DCFF24B06}" dt="2025-06-16T16:18:34.503" v="1" actId="1076"/>
        <pc:sldMkLst>
          <pc:docMk/>
          <pc:sldMk cId="0" sldId="480"/>
        </pc:sldMkLst>
        <pc:spChg chg="mod">
          <ac:chgData name="AyaMohamed" userId="S::aya.mohamed@midocean.edu.km::8432e858-6ad0-45ce-9599-f2eb6459fa17" providerId="AD" clId="Web-{0E2C2ECE-CF29-2E87-ECCE-126DCFF24B06}" dt="2025-06-16T16:18:34.503" v="1" actId="1076"/>
          <ac:spMkLst>
            <pc:docMk/>
            <pc:sldMk cId="0" sldId="480"/>
            <ac:spMk id="31" creationId="{00000000-0000-0000-0000-000000000000}"/>
          </ac:spMkLst>
        </pc:spChg>
      </pc:sldChg>
    </pc:docChg>
  </pc:docChgLst>
  <pc:docChgLst>
    <pc:chgData name="Rokaya Salah" userId="S::rokayasalah@midocean.edu.km::53f80253-e05d-4a43-ad88-9dc1f2ec9710" providerId="AD" clId="Web-{79255EB0-6DF7-05B1-96CF-D6B07B094C6E}"/>
    <pc:docChg chg="modSld">
      <pc:chgData name="Rokaya Salah" userId="S::rokayasalah@midocean.edu.km::53f80253-e05d-4a43-ad88-9dc1f2ec9710" providerId="AD" clId="Web-{79255EB0-6DF7-05B1-96CF-D6B07B094C6E}" dt="2025-05-23T12:57:09.790" v="1" actId="14100"/>
      <pc:docMkLst>
        <pc:docMk/>
      </pc:docMkLst>
      <pc:sldChg chg="modSp">
        <pc:chgData name="Rokaya Salah" userId="S::rokayasalah@midocean.edu.km::53f80253-e05d-4a43-ad88-9dc1f2ec9710" providerId="AD" clId="Web-{79255EB0-6DF7-05B1-96CF-D6B07B094C6E}" dt="2025-05-23T12:57:09.790" v="1" actId="14100"/>
        <pc:sldMkLst>
          <pc:docMk/>
          <pc:sldMk cId="0" sldId="557"/>
        </pc:sldMkLst>
        <pc:spChg chg="mod">
          <ac:chgData name="Rokaya Salah" userId="S::rokayasalah@midocean.edu.km::53f80253-e05d-4a43-ad88-9dc1f2ec9710" providerId="AD" clId="Web-{79255EB0-6DF7-05B1-96CF-D6B07B094C6E}" dt="2025-05-23T12:57:09.790" v="1" actId="14100"/>
          <ac:spMkLst>
            <pc:docMk/>
            <pc:sldMk cId="0" sldId="557"/>
            <ac:spMk id="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75B384-FA34-462C-B5AA-5C4FB05562DE}" type="datetimeFigureOut">
              <a:rPr lang="en-US" smtClean="0"/>
              <a:t>6/16/2025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A53FCC-9D67-4EB7-9CC5-34672883EAD6}" type="slidenum">
              <a:rPr lang="en-US" smtClean="0"/>
              <a:t>‹#›</a:t>
            </a:fld>
            <a:endParaRPr lang="en-US"/>
          </a:p>
        </p:txBody>
      </p:sp>
    </p:spTree>
    <p:extLst>
      <p:ext uri="{BB962C8B-B14F-4D97-AF65-F5344CB8AC3E}">
        <p14:creationId xmlns:p14="http://schemas.microsoft.com/office/powerpoint/2010/main" val="38514890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A4730F-706B-4421-B7CE-CC1E33671520}"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7270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2708" name="Rectangle 3"/>
          <p:cNvSpPr>
            <a:spLocks noGrp="1" noChangeArrowheads="1"/>
          </p:cNvSpPr>
          <p:nvPr>
            <p:ph type="body" idx="1"/>
          </p:nvPr>
        </p:nvSpPr>
        <p:spPr bwMode="auto">
          <a:noFill/>
        </p:spPr>
        <p:txBody>
          <a:bodyPr/>
          <a:lstStyle/>
          <a:p>
            <a:pPr eaLnBrk="1" hangingPunct="1">
              <a:spcBef>
                <a:spcPct val="0"/>
              </a:spcBef>
            </a:pPr>
            <a:endParaRPr lang="ar-S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5323DC-AD38-459F-A9E0-EC4C9A5CE27D}"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7373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3732" name="Rectangle 3"/>
          <p:cNvSpPr>
            <a:spLocks noGrp="1" noChangeArrowheads="1"/>
          </p:cNvSpPr>
          <p:nvPr>
            <p:ph type="body" idx="1"/>
          </p:nvPr>
        </p:nvSpPr>
        <p:spPr bwMode="auto">
          <a:xfrm>
            <a:off x="457200" y="4343400"/>
            <a:ext cx="5867400" cy="4114800"/>
          </a:xfrm>
          <a:noFill/>
        </p:spPr>
        <p:txBody>
          <a:bodyPr/>
          <a:lstStyle/>
          <a:p>
            <a:pPr eaLnBrk="1" hangingPunct="1">
              <a:spcBef>
                <a:spcPct val="0"/>
              </a:spcBef>
            </a:pPr>
            <a:r>
              <a:rPr lang="en-GB" dirty="0">
                <a:latin typeface="Arial" pitchFamily="34" charset="0"/>
              </a:rPr>
              <a:t>- also known as "moral philosophy" and "philosophical ethics"</a:t>
            </a:r>
          </a:p>
          <a:p>
            <a:pPr eaLnBrk="1" hangingPunct="1">
              <a:spcBef>
                <a:spcPct val="0"/>
              </a:spcBef>
            </a:pPr>
            <a:r>
              <a:rPr lang="en-GB" dirty="0">
                <a:latin typeface="Arial" pitchFamily="34" charset="0"/>
              </a:rPr>
              <a:t>- </a:t>
            </a:r>
            <a:r>
              <a:rPr lang="en-GB" b="1" dirty="0">
                <a:latin typeface="Arial" pitchFamily="34" charset="0"/>
              </a:rPr>
              <a:t>refers to philosophical reflection on the nature and function of morality </a:t>
            </a:r>
            <a:r>
              <a:rPr lang="en-GB" dirty="0">
                <a:latin typeface="Arial" pitchFamily="34" charset="0"/>
              </a:rPr>
              <a:t>(that is, philosophical reflection on social conventions about right and wrong human conduct--on social principles about doing good, avoiding harm, respecting others, observing rules of justice, etc.)</a:t>
            </a:r>
          </a:p>
          <a:p>
            <a:pPr eaLnBrk="1" hangingPunct="1">
              <a:spcBef>
                <a:spcPct val="0"/>
              </a:spcBef>
            </a:pPr>
            <a:endParaRPr lang="en-US" dirty="0">
              <a:latin typeface="Arial" pitchFamily="34" charset="0"/>
            </a:endParaRPr>
          </a:p>
          <a:p>
            <a:pPr eaLnBrk="1" hangingPunct="1">
              <a:spcBef>
                <a:spcPct val="0"/>
              </a:spcBef>
            </a:pPr>
            <a:r>
              <a:rPr lang="en-US" dirty="0">
                <a:latin typeface="Arial" pitchFamily="34" charset="0"/>
              </a:rPr>
              <a:t>descriptive ethics: more social science, empirical; attempts to describe and explain moral views that are held</a:t>
            </a:r>
          </a:p>
          <a:p>
            <a:pPr eaLnBrk="1" hangingPunct="1">
              <a:spcBef>
                <a:spcPct val="0"/>
              </a:spcBef>
            </a:pPr>
            <a:endParaRPr lang="en-US" dirty="0">
              <a:latin typeface="Arial" pitchFamily="34" charset="0"/>
            </a:endParaRPr>
          </a:p>
          <a:p>
            <a:pPr eaLnBrk="1" hangingPunct="1">
              <a:spcBef>
                <a:spcPct val="0"/>
              </a:spcBef>
            </a:pPr>
            <a:r>
              <a:rPr lang="en-US" dirty="0">
                <a:solidFill>
                  <a:schemeClr val="bg1"/>
                </a:solidFill>
              </a:rPr>
              <a:t>A systematic understanding of right and wrong as it relates to:</a:t>
            </a:r>
          </a:p>
          <a:p>
            <a:pPr lvl="1" eaLnBrk="1" hangingPunct="1">
              <a:spcBef>
                <a:spcPct val="0"/>
              </a:spcBef>
            </a:pPr>
            <a:r>
              <a:rPr lang="en-US" dirty="0">
                <a:solidFill>
                  <a:schemeClr val="bg1"/>
                </a:solidFill>
              </a:rPr>
              <a:t> - rules or standards of right conduct</a:t>
            </a:r>
          </a:p>
          <a:p>
            <a:pPr lvl="1" eaLnBrk="1" hangingPunct="1">
              <a:spcBef>
                <a:spcPct val="0"/>
              </a:spcBef>
            </a:pPr>
            <a:r>
              <a:rPr lang="en-US" dirty="0">
                <a:solidFill>
                  <a:schemeClr val="bg1"/>
                </a:solidFill>
              </a:rPr>
              <a:t> - good character, virtuous </a:t>
            </a:r>
            <a:r>
              <a:rPr lang="en-US" dirty="0" err="1">
                <a:solidFill>
                  <a:schemeClr val="bg1"/>
                </a:solidFill>
              </a:rPr>
              <a:t>behaviour</a:t>
            </a:r>
            <a:endParaRPr lang="en-US" dirty="0">
              <a:latin typeface="Arial" pitchFamily="34" charset="0"/>
            </a:endParaRPr>
          </a:p>
          <a:p>
            <a:pPr eaLnBrk="1" hangingPunct="1">
              <a:spcBef>
                <a:spcPct val="0"/>
              </a:spcBef>
            </a:pPr>
            <a:endParaRPr lang="en-US" dirty="0">
              <a:latin typeface="Arial" pitchFamily="34" charset="0"/>
            </a:endParaRPr>
          </a:p>
          <a:p>
            <a:pPr eaLnBrk="1" hangingPunct="1">
              <a:spcBef>
                <a:spcPct val="0"/>
              </a:spcBef>
            </a:pPr>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431DA8-D837-47B1-B6E1-821AA42E634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7475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4756" name="Rectangle 3"/>
          <p:cNvSpPr>
            <a:spLocks noGrp="1" noChangeArrowheads="1"/>
          </p:cNvSpPr>
          <p:nvPr>
            <p:ph type="body" idx="1"/>
          </p:nvPr>
        </p:nvSpPr>
        <p:spPr bwMode="auto">
          <a:noFill/>
        </p:spPr>
        <p:txBody>
          <a:bodyPr/>
          <a:lstStyle/>
          <a:p>
            <a:pPr eaLnBrk="1" hangingPunct="1">
              <a:spcBef>
                <a:spcPct val="0"/>
              </a:spcBef>
            </a:pPr>
            <a:endParaRPr lang="ar-S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A473D8-25CD-425E-A2B7-608D8065789F}"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7577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5780" name="Rectangle 3"/>
          <p:cNvSpPr>
            <a:spLocks noGrp="1" noChangeArrowheads="1"/>
          </p:cNvSpPr>
          <p:nvPr>
            <p:ph type="body" idx="1"/>
          </p:nvPr>
        </p:nvSpPr>
        <p:spPr bwMode="auto">
          <a:noFill/>
        </p:spPr>
        <p:txBody>
          <a:bodyPr/>
          <a:lstStyle/>
          <a:p>
            <a:pPr eaLnBrk="1" hangingPunct="1">
              <a:spcBef>
                <a:spcPct val="0"/>
              </a:spcBef>
            </a:pPr>
            <a:r>
              <a:rPr lang="en-US" dirty="0"/>
              <a:t>- principles meant to guide action for all in similar circumstances—e.g., principle of respect for autonomy </a:t>
            </a:r>
            <a:r>
              <a:rPr lang="en-US" u="sng" dirty="0"/>
              <a:t>directs </a:t>
            </a:r>
            <a:r>
              <a:rPr lang="en-US" dirty="0"/>
              <a:t>us to act in ways that </a:t>
            </a:r>
            <a:r>
              <a:rPr lang="en-US" dirty="0" err="1"/>
              <a:t>honour</a:t>
            </a:r>
            <a:r>
              <a:rPr lang="en-US" dirty="0"/>
              <a:t> the free and informed decisions and actions of others</a:t>
            </a:r>
          </a:p>
          <a:p>
            <a:pPr eaLnBrk="1" hangingPunct="1">
              <a:spcBef>
                <a:spcPct val="0"/>
              </a:spcBef>
            </a:pPr>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994029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71972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43158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77033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59011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7052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051530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87978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28911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685108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47540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3774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333038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84067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20721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66900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38603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32550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28735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Slide 4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50D48"/>
          </a:solidFill>
          <a:ln/>
        </p:spPr>
      </p:sp>
      <p:sp>
        <p:nvSpPr>
          <p:cNvPr id="3" name="Shape 1"/>
          <p:cNvSpPr/>
          <p:nvPr/>
        </p:nvSpPr>
        <p:spPr>
          <a:xfrm>
            <a:off x="0" y="0"/>
            <a:ext cx="12192000" cy="6858000"/>
          </a:xfrm>
          <a:prstGeom prst="rect">
            <a:avLst/>
          </a:prstGeom>
          <a:solidFill>
            <a:srgbClr val="0C0A33"/>
          </a:solidFill>
          <a:ln/>
        </p:spPr>
      </p:sp>
      <p:pic>
        <p:nvPicPr>
          <p:cNvPr id="4" name="Image 0" descr="preencoded.png">
            <a:hlinkClick r:id="rId2"/>
          </p:cNvPr>
          <p:cNvPicPr>
            <a:picLocks noChangeAspect="1"/>
          </p:cNvPicPr>
          <p:nvPr/>
        </p:nvPicPr>
        <p:blipFill>
          <a:blip r:embed="rId3"/>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4539110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Slide 5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50D48"/>
          </a:solidFill>
          <a:ln/>
        </p:spPr>
      </p:sp>
      <p:sp>
        <p:nvSpPr>
          <p:cNvPr id="3" name="Shape 1"/>
          <p:cNvSpPr/>
          <p:nvPr/>
        </p:nvSpPr>
        <p:spPr>
          <a:xfrm>
            <a:off x="0" y="0"/>
            <a:ext cx="12192000" cy="6858000"/>
          </a:xfrm>
          <a:prstGeom prst="rect">
            <a:avLst/>
          </a:prstGeom>
          <a:solidFill>
            <a:srgbClr val="0C0A33"/>
          </a:solidFill>
          <a:ln/>
        </p:spPr>
      </p:sp>
      <p:pic>
        <p:nvPicPr>
          <p:cNvPr id="4" name="Image 0" descr="preencoded.png">
            <a:hlinkClick r:id="rId2"/>
          </p:cNvPr>
          <p:cNvPicPr>
            <a:picLocks noChangeAspect="1"/>
          </p:cNvPicPr>
          <p:nvPr/>
        </p:nvPicPr>
        <p:blipFill>
          <a:blip r:embed="rId3"/>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24258297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228600"/>
            <a:ext cx="10363200" cy="1219200"/>
          </a:xfrm>
        </p:spPr>
        <p:txBody>
          <a:bodyPr/>
          <a:lstStyle/>
          <a:p>
            <a:r>
              <a:rPr lang="en-US"/>
              <a:t>Click to edit Master title style</a:t>
            </a:r>
          </a:p>
        </p:txBody>
      </p:sp>
      <p:sp>
        <p:nvSpPr>
          <p:cNvPr id="3" name="ClipArt Placeholder 2"/>
          <p:cNvSpPr>
            <a:spLocks noGrp="1"/>
          </p:cNvSpPr>
          <p:nvPr>
            <p:ph type="clipArt" sz="half" idx="1"/>
          </p:nvPr>
        </p:nvSpPr>
        <p:spPr>
          <a:xfrm>
            <a:off x="914400" y="1828800"/>
            <a:ext cx="5080000" cy="4114800"/>
          </a:xfrm>
        </p:spPr>
        <p:txBody>
          <a:bodyPr/>
          <a:lstStyle/>
          <a:p>
            <a:pPr lvl="0"/>
            <a:endParaRPr lang="en-US" noProof="0"/>
          </a:p>
        </p:txBody>
      </p:sp>
      <p:sp>
        <p:nvSpPr>
          <p:cNvPr id="4" name="Text Placeholder 3"/>
          <p:cNvSpPr>
            <a:spLocks noGrp="1"/>
          </p:cNvSpPr>
          <p:nvPr>
            <p:ph type="body" sz="half" idx="2"/>
          </p:nvPr>
        </p:nvSpPr>
        <p:spPr>
          <a:xfrm>
            <a:off x="6197600" y="18288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4807705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F3BC5E0-B1CD-F67A-F34D-CEF9DD175821}"/>
              </a:ext>
            </a:extLst>
          </p:cNvPr>
          <p:cNvSpPr>
            <a:spLocks noGrp="1"/>
          </p:cNvSpPr>
          <p:nvPr>
            <p:ph type="dt" sz="half" idx="10"/>
          </p:nvPr>
        </p:nvSpPr>
        <p:spPr>
          <a:xfrm>
            <a:off x="609600" y="6245225"/>
            <a:ext cx="2844800" cy="476250"/>
          </a:xfrm>
          <a:prstGeom prst="rect">
            <a:avLst/>
          </a:prstGeom>
        </p:spPr>
        <p:txBody>
          <a:bodyPr/>
          <a:lstStyle>
            <a:lvl1pPr>
              <a:defRPr/>
            </a:lvl1pPr>
          </a:lstStyle>
          <a:p>
            <a:pPr>
              <a:defRPr/>
            </a:pPr>
            <a:endParaRPr lang="hu-HU"/>
          </a:p>
        </p:txBody>
      </p:sp>
      <p:sp>
        <p:nvSpPr>
          <p:cNvPr id="6" name="Footer Placeholder 5">
            <a:extLst>
              <a:ext uri="{FF2B5EF4-FFF2-40B4-BE49-F238E27FC236}">
                <a16:creationId xmlns:a16="http://schemas.microsoft.com/office/drawing/2014/main" id="{FF7D6ED9-E89D-828A-B3B6-01D81082B147}"/>
              </a:ext>
            </a:extLst>
          </p:cNvPr>
          <p:cNvSpPr>
            <a:spLocks noGrp="1"/>
          </p:cNvSpPr>
          <p:nvPr>
            <p:ph type="ftr" sz="quarter" idx="11"/>
          </p:nvPr>
        </p:nvSpPr>
        <p:spPr>
          <a:xfrm>
            <a:off x="4165600" y="6245225"/>
            <a:ext cx="3860800" cy="476250"/>
          </a:xfrm>
          <a:prstGeom prst="rect">
            <a:avLst/>
          </a:prstGeom>
        </p:spPr>
        <p:txBody>
          <a:bodyPr/>
          <a:lstStyle>
            <a:lvl1pPr>
              <a:defRPr/>
            </a:lvl1pPr>
          </a:lstStyle>
          <a:p>
            <a:pPr>
              <a:defRPr/>
            </a:pPr>
            <a:endParaRPr lang="hu-HU"/>
          </a:p>
        </p:txBody>
      </p:sp>
      <p:sp>
        <p:nvSpPr>
          <p:cNvPr id="7" name="Slide Number Placeholder 6">
            <a:extLst>
              <a:ext uri="{FF2B5EF4-FFF2-40B4-BE49-F238E27FC236}">
                <a16:creationId xmlns:a16="http://schemas.microsoft.com/office/drawing/2014/main" id="{24110864-01FA-4A3F-54EB-ECB96229E9BC}"/>
              </a:ext>
            </a:extLst>
          </p:cNvPr>
          <p:cNvSpPr>
            <a:spLocks noGrp="1"/>
          </p:cNvSpPr>
          <p:nvPr>
            <p:ph type="sldNum" sz="quarter" idx="12"/>
          </p:nvPr>
        </p:nvSpPr>
        <p:spPr>
          <a:xfrm>
            <a:off x="8737600" y="6245225"/>
            <a:ext cx="2844800" cy="476250"/>
          </a:xfrm>
          <a:prstGeom prst="rect">
            <a:avLst/>
          </a:prstGeom>
        </p:spPr>
        <p:txBody>
          <a:bodyPr vert="horz" wrap="square" lIns="91440" tIns="45720" rIns="91440" bIns="45720" numCol="1" anchor="t" anchorCtr="0" compatLnSpc="1">
            <a:prstTxWarp prst="textNoShape">
              <a:avLst/>
            </a:prstTxWarp>
          </a:bodyPr>
          <a:lstStyle>
            <a:lvl1pPr>
              <a:defRPr/>
            </a:lvl1pPr>
          </a:lstStyle>
          <a:p>
            <a:fld id="{98991E82-5D0E-49D2-886E-22B9BC5CD8DC}" type="slidenum">
              <a:rPr lang="hu-HU" altLang="en-US"/>
              <a:pPr/>
              <a:t>‹#›</a:t>
            </a:fld>
            <a:endParaRPr lang="hu-HU" altLang="en-US"/>
          </a:p>
        </p:txBody>
      </p:sp>
    </p:spTree>
    <p:extLst>
      <p:ext uri="{BB962C8B-B14F-4D97-AF65-F5344CB8AC3E}">
        <p14:creationId xmlns:p14="http://schemas.microsoft.com/office/powerpoint/2010/main" val="3852303268"/>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28E80666-FB37-4B36-9149-507F3B0178E3}" type="datetimeFigureOut">
              <a:rPr lang="en-US" smtClean="0"/>
              <a:pPr/>
              <a:t>6/16/2025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E63A33-8271-4DD0-9C48-789913D7C115}" type="slidenum">
              <a:rPr lang="en-US" smtClean="0"/>
              <a:pPr/>
              <a:t>‹#›</a:t>
            </a:fld>
            <a:endParaRPr lang="en-US"/>
          </a:p>
        </p:txBody>
      </p:sp>
      <p:sp>
        <p:nvSpPr>
          <p:cNvPr id="9" name="Content Placeholder 8"/>
          <p:cNvSpPr>
            <a:spLocks noGrp="1"/>
          </p:cNvSpPr>
          <p:nvPr>
            <p:ph sz="quarter" idx="13"/>
          </p:nvPr>
        </p:nvSpPr>
        <p:spPr>
          <a:xfrm>
            <a:off x="1731264" y="2121407"/>
            <a:ext cx="4267200" cy="36027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6217920" y="2119313"/>
            <a:ext cx="4267200" cy="3605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3399025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able of contents">
  <p:cSld name="Table of contents">
    <p:spTree>
      <p:nvGrpSpPr>
        <p:cNvPr id="1" name="Shape 126"/>
        <p:cNvGrpSpPr/>
        <p:nvPr/>
      </p:nvGrpSpPr>
      <p:grpSpPr>
        <a:xfrm>
          <a:off x="0" y="0"/>
          <a:ext cx="0" cy="0"/>
          <a:chOff x="0" y="0"/>
          <a:chExt cx="0" cy="0"/>
        </a:xfrm>
      </p:grpSpPr>
      <p:sp>
        <p:nvSpPr>
          <p:cNvPr id="127" name="Google Shape;127;p16"/>
          <p:cNvSpPr/>
          <p:nvPr/>
        </p:nvSpPr>
        <p:spPr>
          <a:xfrm rot="9339447" flipH="1">
            <a:off x="-6876941" y="2926827"/>
            <a:ext cx="9962073" cy="6362309"/>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28" name="Google Shape;128;p16"/>
          <p:cNvSpPr/>
          <p:nvPr/>
        </p:nvSpPr>
        <p:spPr>
          <a:xfrm>
            <a:off x="1491422" y="2065591"/>
            <a:ext cx="1801116" cy="1297527"/>
          </a:xfrm>
          <a:custGeom>
            <a:avLst/>
            <a:gdLst/>
            <a:ahLst/>
            <a:cxnLst/>
            <a:rect l="l" t="t" r="r" b="b"/>
            <a:pathLst>
              <a:path w="18827" h="13563" extrusionOk="0">
                <a:moveTo>
                  <a:pt x="7161" y="0"/>
                </a:moveTo>
                <a:cubicBezTo>
                  <a:pt x="6367" y="0"/>
                  <a:pt x="5745" y="97"/>
                  <a:pt x="5462" y="302"/>
                </a:cubicBezTo>
                <a:cubicBezTo>
                  <a:pt x="5439" y="302"/>
                  <a:pt x="5416" y="302"/>
                  <a:pt x="5393" y="302"/>
                </a:cubicBezTo>
                <a:cubicBezTo>
                  <a:pt x="1116" y="302"/>
                  <a:pt x="1" y="5785"/>
                  <a:pt x="370" y="9035"/>
                </a:cubicBezTo>
                <a:cubicBezTo>
                  <a:pt x="734" y="12239"/>
                  <a:pt x="5348" y="13486"/>
                  <a:pt x="7931" y="13560"/>
                </a:cubicBezTo>
                <a:cubicBezTo>
                  <a:pt x="7975" y="13562"/>
                  <a:pt x="8020" y="13562"/>
                  <a:pt x="8064" y="13562"/>
                </a:cubicBezTo>
                <a:cubicBezTo>
                  <a:pt x="13120" y="13562"/>
                  <a:pt x="18826" y="5169"/>
                  <a:pt x="13911" y="1714"/>
                </a:cubicBezTo>
                <a:cubicBezTo>
                  <a:pt x="12377" y="637"/>
                  <a:pt x="9200" y="0"/>
                  <a:pt x="7161" y="0"/>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29" name="Google Shape;129;p16"/>
          <p:cNvSpPr/>
          <p:nvPr/>
        </p:nvSpPr>
        <p:spPr>
          <a:xfrm flipH="1">
            <a:off x="6421685" y="2065601"/>
            <a:ext cx="1801116" cy="1297527"/>
          </a:xfrm>
          <a:custGeom>
            <a:avLst/>
            <a:gdLst/>
            <a:ahLst/>
            <a:cxnLst/>
            <a:rect l="l" t="t" r="r" b="b"/>
            <a:pathLst>
              <a:path w="18827" h="13563" extrusionOk="0">
                <a:moveTo>
                  <a:pt x="7161" y="0"/>
                </a:moveTo>
                <a:cubicBezTo>
                  <a:pt x="6367" y="0"/>
                  <a:pt x="5745" y="97"/>
                  <a:pt x="5462" y="302"/>
                </a:cubicBezTo>
                <a:cubicBezTo>
                  <a:pt x="5439" y="302"/>
                  <a:pt x="5416" y="302"/>
                  <a:pt x="5393" y="302"/>
                </a:cubicBezTo>
                <a:cubicBezTo>
                  <a:pt x="1116" y="302"/>
                  <a:pt x="1" y="5785"/>
                  <a:pt x="370" y="9035"/>
                </a:cubicBezTo>
                <a:cubicBezTo>
                  <a:pt x="734" y="12239"/>
                  <a:pt x="5348" y="13486"/>
                  <a:pt x="7931" y="13560"/>
                </a:cubicBezTo>
                <a:cubicBezTo>
                  <a:pt x="7975" y="13562"/>
                  <a:pt x="8020" y="13562"/>
                  <a:pt x="8064" y="13562"/>
                </a:cubicBezTo>
                <a:cubicBezTo>
                  <a:pt x="13120" y="13562"/>
                  <a:pt x="18826" y="5169"/>
                  <a:pt x="13911" y="1714"/>
                </a:cubicBezTo>
                <a:cubicBezTo>
                  <a:pt x="12377" y="637"/>
                  <a:pt x="9200" y="0"/>
                  <a:pt x="7161" y="0"/>
                </a:cubicBezTo>
                <a:close/>
              </a:path>
            </a:pathLst>
          </a:custGeom>
          <a:solidFill>
            <a:schemeClr val="dk2">
              <a:alpha val="1285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0" name="Google Shape;130;p16"/>
          <p:cNvSpPr/>
          <p:nvPr/>
        </p:nvSpPr>
        <p:spPr>
          <a:xfrm flipH="1">
            <a:off x="9216114" y="1986050"/>
            <a:ext cx="1549665" cy="1377089"/>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rgbClr val="627588">
              <a:alpha val="1300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1" name="Google Shape;131;p16"/>
          <p:cNvSpPr/>
          <p:nvPr/>
        </p:nvSpPr>
        <p:spPr>
          <a:xfrm>
            <a:off x="4067601" y="2025818"/>
            <a:ext cx="1460129" cy="1297525"/>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accent3">
              <a:alpha val="2588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2" name="Google Shape;132;p16"/>
          <p:cNvSpPr/>
          <p:nvPr/>
        </p:nvSpPr>
        <p:spPr>
          <a:xfrm rot="-10285603">
            <a:off x="9533762" y="-3021844"/>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3" name="Google Shape;133;p16"/>
          <p:cNvSpPr/>
          <p:nvPr/>
        </p:nvSpPr>
        <p:spPr>
          <a:xfrm rot="649785">
            <a:off x="9130704" y="-325366"/>
            <a:ext cx="6078529" cy="1821148"/>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rgbClr val="627588">
              <a:alpha val="1300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4" name="Google Shape;134;p16"/>
          <p:cNvSpPr/>
          <p:nvPr/>
        </p:nvSpPr>
        <p:spPr>
          <a:xfrm rot="813319">
            <a:off x="-5732535" y="-6290030"/>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5" name="Google Shape;135;p16"/>
          <p:cNvSpPr/>
          <p:nvPr/>
        </p:nvSpPr>
        <p:spPr>
          <a:xfrm rot="9089871">
            <a:off x="9399935" y="2525041"/>
            <a:ext cx="10434933" cy="3837193"/>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6" name="Google Shape;136;p16"/>
          <p:cNvSpPr/>
          <p:nvPr/>
        </p:nvSpPr>
        <p:spPr>
          <a:xfrm rot="-576017">
            <a:off x="-6434039" y="-896366"/>
            <a:ext cx="10434765" cy="3837131"/>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7" name="Google Shape;137;p16"/>
          <p:cNvSpPr txBox="1">
            <a:spLocks noGrp="1"/>
          </p:cNvSpPr>
          <p:nvPr>
            <p:ph type="title"/>
          </p:nvPr>
        </p:nvSpPr>
        <p:spPr>
          <a:xfrm>
            <a:off x="977033"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38" name="Google Shape;138;p16"/>
          <p:cNvSpPr txBox="1">
            <a:spLocks noGrp="1"/>
          </p:cNvSpPr>
          <p:nvPr>
            <p:ph type="subTitle" idx="1"/>
          </p:nvPr>
        </p:nvSpPr>
        <p:spPr>
          <a:xfrm>
            <a:off x="977049"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39" name="Google Shape;139;p16"/>
          <p:cNvSpPr txBox="1">
            <a:spLocks noGrp="1"/>
          </p:cNvSpPr>
          <p:nvPr>
            <p:ph type="title" idx="2" hasCustomPrompt="1"/>
          </p:nvPr>
        </p:nvSpPr>
        <p:spPr>
          <a:xfrm>
            <a:off x="977035"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0" name="Google Shape;140;p16"/>
          <p:cNvSpPr txBox="1">
            <a:spLocks noGrp="1"/>
          </p:cNvSpPr>
          <p:nvPr>
            <p:ph type="title" idx="3"/>
          </p:nvPr>
        </p:nvSpPr>
        <p:spPr>
          <a:xfrm>
            <a:off x="3573667"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1" name="Google Shape;141;p16"/>
          <p:cNvSpPr txBox="1">
            <a:spLocks noGrp="1"/>
          </p:cNvSpPr>
          <p:nvPr>
            <p:ph type="subTitle" idx="4"/>
          </p:nvPr>
        </p:nvSpPr>
        <p:spPr>
          <a:xfrm>
            <a:off x="3573683"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42" name="Google Shape;142;p16"/>
          <p:cNvSpPr txBox="1">
            <a:spLocks noGrp="1"/>
          </p:cNvSpPr>
          <p:nvPr>
            <p:ph type="title" idx="5"/>
          </p:nvPr>
        </p:nvSpPr>
        <p:spPr>
          <a:xfrm>
            <a:off x="6170300"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3" name="Google Shape;143;p16"/>
          <p:cNvSpPr txBox="1">
            <a:spLocks noGrp="1"/>
          </p:cNvSpPr>
          <p:nvPr>
            <p:ph type="subTitle" idx="6"/>
          </p:nvPr>
        </p:nvSpPr>
        <p:spPr>
          <a:xfrm>
            <a:off x="6170316"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44" name="Google Shape;144;p16"/>
          <p:cNvSpPr txBox="1">
            <a:spLocks noGrp="1"/>
          </p:cNvSpPr>
          <p:nvPr>
            <p:ph type="title" idx="7"/>
          </p:nvPr>
        </p:nvSpPr>
        <p:spPr>
          <a:xfrm>
            <a:off x="8766933"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5" name="Google Shape;145;p16"/>
          <p:cNvSpPr txBox="1">
            <a:spLocks noGrp="1"/>
          </p:cNvSpPr>
          <p:nvPr>
            <p:ph type="subTitle" idx="8"/>
          </p:nvPr>
        </p:nvSpPr>
        <p:spPr>
          <a:xfrm>
            <a:off x="8766949"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46" name="Google Shape;146;p16"/>
          <p:cNvSpPr txBox="1">
            <a:spLocks noGrp="1"/>
          </p:cNvSpPr>
          <p:nvPr>
            <p:ph type="title" idx="9" hasCustomPrompt="1"/>
          </p:nvPr>
        </p:nvSpPr>
        <p:spPr>
          <a:xfrm>
            <a:off x="3573661"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7" name="Google Shape;147;p16"/>
          <p:cNvSpPr txBox="1">
            <a:spLocks noGrp="1"/>
          </p:cNvSpPr>
          <p:nvPr>
            <p:ph type="title" idx="13" hasCustomPrompt="1"/>
          </p:nvPr>
        </p:nvSpPr>
        <p:spPr>
          <a:xfrm>
            <a:off x="6170295"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8" name="Google Shape;148;p16"/>
          <p:cNvSpPr txBox="1">
            <a:spLocks noGrp="1"/>
          </p:cNvSpPr>
          <p:nvPr>
            <p:ph type="title" idx="14" hasCustomPrompt="1"/>
          </p:nvPr>
        </p:nvSpPr>
        <p:spPr>
          <a:xfrm>
            <a:off x="8766928"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9" name="Google Shape;149;p16"/>
          <p:cNvSpPr txBox="1">
            <a:spLocks noGrp="1"/>
          </p:cNvSpPr>
          <p:nvPr>
            <p:ph type="title" idx="15"/>
          </p:nvPr>
        </p:nvSpPr>
        <p:spPr>
          <a:xfrm flipH="1">
            <a:off x="959900" y="583600"/>
            <a:ext cx="10272000" cy="8772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2800"/>
              <a:buNone/>
              <a:defRPr sz="4000">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29505789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57"/>
        <p:cNvGrpSpPr/>
        <p:nvPr/>
      </p:nvGrpSpPr>
      <p:grpSpPr>
        <a:xfrm>
          <a:off x="0" y="0"/>
          <a:ext cx="0" cy="0"/>
          <a:chOff x="0" y="0"/>
          <a:chExt cx="0" cy="0"/>
        </a:xfrm>
      </p:grpSpPr>
      <p:sp>
        <p:nvSpPr>
          <p:cNvPr id="58" name="Google Shape;58;p7"/>
          <p:cNvSpPr/>
          <p:nvPr/>
        </p:nvSpPr>
        <p:spPr>
          <a:xfrm rot="3394465" flipH="1">
            <a:off x="6721980" y="3048025"/>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9" name="Google Shape;59;p7"/>
          <p:cNvSpPr/>
          <p:nvPr/>
        </p:nvSpPr>
        <p:spPr>
          <a:xfrm rot="-10285603">
            <a:off x="9533762" y="-3021844"/>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3">
              <a:alpha val="2549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60" name="Google Shape;60;p7"/>
          <p:cNvSpPr/>
          <p:nvPr/>
        </p:nvSpPr>
        <p:spPr>
          <a:xfrm rot="955394" flipH="1">
            <a:off x="1947815" y="-2930283"/>
            <a:ext cx="10434704" cy="3837109"/>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61" name="Google Shape;61;p7"/>
          <p:cNvSpPr txBox="1">
            <a:spLocks noGrp="1"/>
          </p:cNvSpPr>
          <p:nvPr>
            <p:ph type="body" idx="1"/>
          </p:nvPr>
        </p:nvSpPr>
        <p:spPr>
          <a:xfrm>
            <a:off x="6096000" y="1825767"/>
            <a:ext cx="5134000" cy="4443600"/>
          </a:xfrm>
          <a:prstGeom prst="rect">
            <a:avLst/>
          </a:prstGeom>
        </p:spPr>
        <p:txBody>
          <a:bodyPr spcFirstLastPara="1" wrap="square" lIns="91425" tIns="91425" rIns="91425" bIns="91425" anchor="ctr" anchorCtr="0">
            <a:noAutofit/>
          </a:bodyPr>
          <a:lstStyle>
            <a:lvl1pPr marL="609585" lvl="0" indent="-440256" rtl="0">
              <a:lnSpc>
                <a:spcPct val="100000"/>
              </a:lnSpc>
              <a:spcBef>
                <a:spcPts val="0"/>
              </a:spcBef>
              <a:spcAft>
                <a:spcPts val="0"/>
              </a:spcAft>
              <a:buSzPts val="1600"/>
              <a:buFont typeface="Nunito Light"/>
              <a:buChar char="●"/>
              <a:defRPr sz="1867"/>
            </a:lvl1pPr>
            <a:lvl2pPr marL="1219170" lvl="1" indent="-440256" rtl="0">
              <a:lnSpc>
                <a:spcPct val="100000"/>
              </a:lnSpc>
              <a:spcBef>
                <a:spcPts val="0"/>
              </a:spcBef>
              <a:spcAft>
                <a:spcPts val="0"/>
              </a:spcAft>
              <a:buSzPts val="1600"/>
              <a:buFont typeface="Nunito Light"/>
              <a:buChar char="○"/>
              <a:defRPr/>
            </a:lvl2pPr>
            <a:lvl3pPr marL="1828754" lvl="2" indent="-431789" rtl="0">
              <a:lnSpc>
                <a:spcPct val="100000"/>
              </a:lnSpc>
              <a:spcBef>
                <a:spcPts val="2133"/>
              </a:spcBef>
              <a:spcAft>
                <a:spcPts val="0"/>
              </a:spcAft>
              <a:buSzPts val="1500"/>
              <a:buFont typeface="Nunito Light"/>
              <a:buChar char="■"/>
              <a:defRPr/>
            </a:lvl3pPr>
            <a:lvl4pPr marL="2438339" lvl="3" indent="-431789" rtl="0">
              <a:lnSpc>
                <a:spcPct val="100000"/>
              </a:lnSpc>
              <a:spcBef>
                <a:spcPts val="2133"/>
              </a:spcBef>
              <a:spcAft>
                <a:spcPts val="0"/>
              </a:spcAft>
              <a:buSzPts val="1500"/>
              <a:buFont typeface="Nunito Light"/>
              <a:buChar char="●"/>
              <a:defRPr/>
            </a:lvl4pPr>
            <a:lvl5pPr marL="3047924" lvl="4" indent="-440256" rtl="0">
              <a:lnSpc>
                <a:spcPct val="100000"/>
              </a:lnSpc>
              <a:spcBef>
                <a:spcPts val="2133"/>
              </a:spcBef>
              <a:spcAft>
                <a:spcPts val="0"/>
              </a:spcAft>
              <a:buSzPts val="1600"/>
              <a:buFont typeface="Nunito Light"/>
              <a:buChar char="○"/>
              <a:defRPr/>
            </a:lvl5pPr>
            <a:lvl6pPr marL="3657509" lvl="5" indent="-440256" rtl="0">
              <a:lnSpc>
                <a:spcPct val="100000"/>
              </a:lnSpc>
              <a:spcBef>
                <a:spcPts val="2133"/>
              </a:spcBef>
              <a:spcAft>
                <a:spcPts val="0"/>
              </a:spcAft>
              <a:buSzPts val="1600"/>
              <a:buFont typeface="Nunito Light"/>
              <a:buChar char="■"/>
              <a:defRPr/>
            </a:lvl6pPr>
            <a:lvl7pPr marL="4267093" lvl="6" indent="-414856" rtl="0">
              <a:lnSpc>
                <a:spcPct val="100000"/>
              </a:lnSpc>
              <a:spcBef>
                <a:spcPts val="2133"/>
              </a:spcBef>
              <a:spcAft>
                <a:spcPts val="0"/>
              </a:spcAft>
              <a:buSzPts val="1300"/>
              <a:buFont typeface="Nunito Light"/>
              <a:buChar char="●"/>
              <a:defRPr/>
            </a:lvl7pPr>
            <a:lvl8pPr marL="4876678" lvl="7" indent="-414856" rtl="0">
              <a:lnSpc>
                <a:spcPct val="100000"/>
              </a:lnSpc>
              <a:spcBef>
                <a:spcPts val="2133"/>
              </a:spcBef>
              <a:spcAft>
                <a:spcPts val="0"/>
              </a:spcAft>
              <a:buSzPts val="1300"/>
              <a:buFont typeface="Nunito Light"/>
              <a:buChar char="○"/>
              <a:defRPr/>
            </a:lvl8pPr>
            <a:lvl9pPr marL="5486263" lvl="8" indent="-440256" rtl="0">
              <a:lnSpc>
                <a:spcPct val="100000"/>
              </a:lnSpc>
              <a:spcBef>
                <a:spcPts val="2133"/>
              </a:spcBef>
              <a:spcAft>
                <a:spcPts val="2133"/>
              </a:spcAft>
              <a:buSzPts val="1600"/>
              <a:buFont typeface="Nunito Light"/>
              <a:buChar char="■"/>
              <a:defRPr/>
            </a:lvl9pPr>
          </a:lstStyle>
          <a:p>
            <a:endParaRPr/>
          </a:p>
        </p:txBody>
      </p:sp>
      <p:sp>
        <p:nvSpPr>
          <p:cNvPr id="62" name="Google Shape;62;p7"/>
          <p:cNvSpPr txBox="1">
            <a:spLocks noGrp="1"/>
          </p:cNvSpPr>
          <p:nvPr>
            <p:ph type="title"/>
          </p:nvPr>
        </p:nvSpPr>
        <p:spPr>
          <a:xfrm>
            <a:off x="959900" y="583600"/>
            <a:ext cx="10272000" cy="8772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2800"/>
              <a:buNone/>
              <a:defRPr sz="4000">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34841771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ext 3">
  <p:cSld name="Title and text 3">
    <p:spTree>
      <p:nvGrpSpPr>
        <p:cNvPr id="1" name="Shape 225"/>
        <p:cNvGrpSpPr/>
        <p:nvPr/>
      </p:nvGrpSpPr>
      <p:grpSpPr>
        <a:xfrm>
          <a:off x="0" y="0"/>
          <a:ext cx="0" cy="0"/>
          <a:chOff x="0" y="0"/>
          <a:chExt cx="0" cy="0"/>
        </a:xfrm>
      </p:grpSpPr>
      <p:sp>
        <p:nvSpPr>
          <p:cNvPr id="226" name="Google Shape;226;p26"/>
          <p:cNvSpPr/>
          <p:nvPr/>
        </p:nvSpPr>
        <p:spPr>
          <a:xfrm rot="-3394465">
            <a:off x="-5865031" y="5615258"/>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7" name="Google Shape;227;p26"/>
          <p:cNvSpPr/>
          <p:nvPr/>
        </p:nvSpPr>
        <p:spPr>
          <a:xfrm flipH="1">
            <a:off x="-6687788" y="-1657996"/>
            <a:ext cx="9420656" cy="7195189"/>
          </a:xfrm>
          <a:custGeom>
            <a:avLst/>
            <a:gdLst/>
            <a:ahLst/>
            <a:cxnLst/>
            <a:rect l="l" t="t" r="r" b="b"/>
            <a:pathLst>
              <a:path w="38799" h="29633" extrusionOk="0">
                <a:moveTo>
                  <a:pt x="24862" y="1"/>
                </a:moveTo>
                <a:cubicBezTo>
                  <a:pt x="17606" y="1"/>
                  <a:pt x="2522" y="6530"/>
                  <a:pt x="2408" y="6818"/>
                </a:cubicBezTo>
                <a:cubicBezTo>
                  <a:pt x="0" y="12908"/>
                  <a:pt x="709" y="23105"/>
                  <a:pt x="5362" y="28314"/>
                </a:cubicBezTo>
                <a:cubicBezTo>
                  <a:pt x="6190" y="29241"/>
                  <a:pt x="7638" y="29632"/>
                  <a:pt x="9471" y="29632"/>
                </a:cubicBezTo>
                <a:cubicBezTo>
                  <a:pt x="17936" y="29632"/>
                  <a:pt x="34625" y="21288"/>
                  <a:pt x="36508" y="18846"/>
                </a:cubicBezTo>
                <a:cubicBezTo>
                  <a:pt x="38798" y="15872"/>
                  <a:pt x="32779" y="1993"/>
                  <a:pt x="26923" y="249"/>
                </a:cubicBezTo>
                <a:cubicBezTo>
                  <a:pt x="26348" y="78"/>
                  <a:pt x="25651" y="1"/>
                  <a:pt x="24862" y="1"/>
                </a:cubicBezTo>
                <a:close/>
              </a:path>
            </a:pathLst>
          </a:custGeom>
          <a:solidFill>
            <a:schemeClr val="accent3">
              <a:alpha val="2588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8" name="Google Shape;228;p26"/>
          <p:cNvSpPr/>
          <p:nvPr/>
        </p:nvSpPr>
        <p:spPr>
          <a:xfrm rot="-3952094" flipH="1">
            <a:off x="-6368546" y="886712"/>
            <a:ext cx="10434836" cy="3837157"/>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9" name="Google Shape;229;p26"/>
          <p:cNvSpPr/>
          <p:nvPr/>
        </p:nvSpPr>
        <p:spPr>
          <a:xfrm rot="649760">
            <a:off x="-5618664" y="713489"/>
            <a:ext cx="6632645" cy="1987163"/>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chemeClr val="accent3">
              <a:alpha val="3464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0" name="Google Shape;230;p26"/>
          <p:cNvSpPr/>
          <p:nvPr/>
        </p:nvSpPr>
        <p:spPr>
          <a:xfrm rot="-813319" flipH="1">
            <a:off x="6036462" y="-4553063"/>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1" name="Google Shape;231;p26"/>
          <p:cNvSpPr/>
          <p:nvPr/>
        </p:nvSpPr>
        <p:spPr>
          <a:xfrm rot="10285603" flipH="1">
            <a:off x="6408463" y="4484990"/>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2" name="Google Shape;232;p26"/>
          <p:cNvSpPr/>
          <p:nvPr/>
        </p:nvSpPr>
        <p:spPr>
          <a:xfrm rot="5626330" flipH="1">
            <a:off x="5224700" y="900886"/>
            <a:ext cx="10434680" cy="3837100"/>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3" name="Google Shape;233;p26"/>
          <p:cNvSpPr txBox="1">
            <a:spLocks noGrp="1"/>
          </p:cNvSpPr>
          <p:nvPr>
            <p:ph type="body" idx="1"/>
          </p:nvPr>
        </p:nvSpPr>
        <p:spPr>
          <a:xfrm>
            <a:off x="2019867" y="2491633"/>
            <a:ext cx="5134000" cy="3136800"/>
          </a:xfrm>
          <a:prstGeom prst="rect">
            <a:avLst/>
          </a:prstGeom>
        </p:spPr>
        <p:txBody>
          <a:bodyPr spcFirstLastPara="1" wrap="square" lIns="91425" tIns="91425" rIns="91425" bIns="91425" anchor="ctr" anchorCtr="0">
            <a:noAutofit/>
          </a:bodyPr>
          <a:lstStyle>
            <a:lvl1pPr marL="609585" lvl="0" indent="-440256" rtl="0">
              <a:lnSpc>
                <a:spcPct val="100000"/>
              </a:lnSpc>
              <a:spcBef>
                <a:spcPts val="0"/>
              </a:spcBef>
              <a:spcAft>
                <a:spcPts val="0"/>
              </a:spcAft>
              <a:buSzPts val="1600"/>
              <a:buFont typeface="Nunito Light"/>
              <a:buChar char="●"/>
              <a:defRPr sz="1867"/>
            </a:lvl1pPr>
            <a:lvl2pPr marL="1219170" lvl="1" indent="-440256" rtl="0">
              <a:lnSpc>
                <a:spcPct val="100000"/>
              </a:lnSpc>
              <a:spcBef>
                <a:spcPts val="0"/>
              </a:spcBef>
              <a:spcAft>
                <a:spcPts val="0"/>
              </a:spcAft>
              <a:buSzPts val="1600"/>
              <a:buFont typeface="Nunito Light"/>
              <a:buChar char="○"/>
              <a:defRPr/>
            </a:lvl2pPr>
            <a:lvl3pPr marL="1828754" lvl="2" indent="-431789" rtl="0">
              <a:lnSpc>
                <a:spcPct val="100000"/>
              </a:lnSpc>
              <a:spcBef>
                <a:spcPts val="2133"/>
              </a:spcBef>
              <a:spcAft>
                <a:spcPts val="0"/>
              </a:spcAft>
              <a:buSzPts val="1500"/>
              <a:buFont typeface="Nunito Light"/>
              <a:buChar char="■"/>
              <a:defRPr/>
            </a:lvl3pPr>
            <a:lvl4pPr marL="2438339" lvl="3" indent="-431789" rtl="0">
              <a:lnSpc>
                <a:spcPct val="100000"/>
              </a:lnSpc>
              <a:spcBef>
                <a:spcPts val="2133"/>
              </a:spcBef>
              <a:spcAft>
                <a:spcPts val="0"/>
              </a:spcAft>
              <a:buSzPts val="1500"/>
              <a:buFont typeface="Nunito Light"/>
              <a:buChar char="●"/>
              <a:defRPr/>
            </a:lvl4pPr>
            <a:lvl5pPr marL="3047924" lvl="4" indent="-440256" rtl="0">
              <a:lnSpc>
                <a:spcPct val="100000"/>
              </a:lnSpc>
              <a:spcBef>
                <a:spcPts val="2133"/>
              </a:spcBef>
              <a:spcAft>
                <a:spcPts val="0"/>
              </a:spcAft>
              <a:buSzPts val="1600"/>
              <a:buFont typeface="Nunito Light"/>
              <a:buChar char="○"/>
              <a:defRPr/>
            </a:lvl5pPr>
            <a:lvl6pPr marL="3657509" lvl="5" indent="-440256" rtl="0">
              <a:lnSpc>
                <a:spcPct val="100000"/>
              </a:lnSpc>
              <a:spcBef>
                <a:spcPts val="2133"/>
              </a:spcBef>
              <a:spcAft>
                <a:spcPts val="0"/>
              </a:spcAft>
              <a:buSzPts val="1600"/>
              <a:buFont typeface="Nunito Light"/>
              <a:buChar char="■"/>
              <a:defRPr/>
            </a:lvl6pPr>
            <a:lvl7pPr marL="4267093" lvl="6" indent="-414856" rtl="0">
              <a:lnSpc>
                <a:spcPct val="100000"/>
              </a:lnSpc>
              <a:spcBef>
                <a:spcPts val="2133"/>
              </a:spcBef>
              <a:spcAft>
                <a:spcPts val="0"/>
              </a:spcAft>
              <a:buSzPts val="1300"/>
              <a:buFont typeface="Nunito Light"/>
              <a:buChar char="●"/>
              <a:defRPr/>
            </a:lvl7pPr>
            <a:lvl8pPr marL="4876678" lvl="7" indent="-414856" rtl="0">
              <a:lnSpc>
                <a:spcPct val="100000"/>
              </a:lnSpc>
              <a:spcBef>
                <a:spcPts val="2133"/>
              </a:spcBef>
              <a:spcAft>
                <a:spcPts val="0"/>
              </a:spcAft>
              <a:buSzPts val="1300"/>
              <a:buFont typeface="Nunito Light"/>
              <a:buChar char="○"/>
              <a:defRPr/>
            </a:lvl8pPr>
            <a:lvl9pPr marL="5486263" lvl="8" indent="-440256" rtl="0">
              <a:lnSpc>
                <a:spcPct val="100000"/>
              </a:lnSpc>
              <a:spcBef>
                <a:spcPts val="2133"/>
              </a:spcBef>
              <a:spcAft>
                <a:spcPts val="2133"/>
              </a:spcAft>
              <a:buSzPts val="1600"/>
              <a:buFont typeface="Nunito Light"/>
              <a:buChar char="■"/>
              <a:defRPr/>
            </a:lvl9pPr>
          </a:lstStyle>
          <a:p>
            <a:endParaRPr/>
          </a:p>
        </p:txBody>
      </p:sp>
      <p:sp>
        <p:nvSpPr>
          <p:cNvPr id="234" name="Google Shape;234;p26"/>
          <p:cNvSpPr txBox="1">
            <a:spLocks noGrp="1"/>
          </p:cNvSpPr>
          <p:nvPr>
            <p:ph type="title"/>
          </p:nvPr>
        </p:nvSpPr>
        <p:spPr>
          <a:xfrm>
            <a:off x="2019867" y="1229567"/>
            <a:ext cx="6416400" cy="12004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2800"/>
              <a:buNone/>
              <a:defRPr sz="6667">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37146017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and text">
  <p:cSld name="Title and text">
    <p:spTree>
      <p:nvGrpSpPr>
        <p:cNvPr id="1" name="Shape 203"/>
        <p:cNvGrpSpPr/>
        <p:nvPr/>
      </p:nvGrpSpPr>
      <p:grpSpPr>
        <a:xfrm>
          <a:off x="0" y="0"/>
          <a:ext cx="0" cy="0"/>
          <a:chOff x="0" y="0"/>
          <a:chExt cx="0" cy="0"/>
        </a:xfrm>
      </p:grpSpPr>
      <p:sp>
        <p:nvSpPr>
          <p:cNvPr id="204" name="Google Shape;204;p23"/>
          <p:cNvSpPr/>
          <p:nvPr/>
        </p:nvSpPr>
        <p:spPr>
          <a:xfrm rot="-10285629">
            <a:off x="6755265" y="-2832497"/>
            <a:ext cx="12628784" cy="8065413"/>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5" name="Google Shape;205;p23"/>
          <p:cNvSpPr/>
          <p:nvPr/>
        </p:nvSpPr>
        <p:spPr>
          <a:xfrm flipH="1">
            <a:off x="10589338" y="1339984"/>
            <a:ext cx="7689028" cy="4910623"/>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dk2">
              <a:alpha val="1285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6" name="Google Shape;206;p23"/>
          <p:cNvSpPr/>
          <p:nvPr/>
        </p:nvSpPr>
        <p:spPr>
          <a:xfrm rot="2839443">
            <a:off x="-411223" y="3256046"/>
            <a:ext cx="8536188" cy="7585575"/>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7" name="Google Shape;207;p23"/>
          <p:cNvSpPr/>
          <p:nvPr/>
        </p:nvSpPr>
        <p:spPr>
          <a:xfrm rot="9405665">
            <a:off x="-5740487" y="1708242"/>
            <a:ext cx="9746869" cy="9133113"/>
          </a:xfrm>
          <a:custGeom>
            <a:avLst/>
            <a:gdLst/>
            <a:ahLst/>
            <a:cxnLst/>
            <a:rect l="l" t="t" r="r" b="b"/>
            <a:pathLst>
              <a:path w="93299" h="87424" extrusionOk="0">
                <a:moveTo>
                  <a:pt x="34162" y="1"/>
                </a:moveTo>
                <a:cubicBezTo>
                  <a:pt x="24245" y="1"/>
                  <a:pt x="25039" y="12520"/>
                  <a:pt x="13717" y="17147"/>
                </a:cubicBezTo>
                <a:cubicBezTo>
                  <a:pt x="1" y="22753"/>
                  <a:pt x="25599" y="33483"/>
                  <a:pt x="18923" y="50349"/>
                </a:cubicBezTo>
                <a:cubicBezTo>
                  <a:pt x="13077" y="65115"/>
                  <a:pt x="23069" y="87424"/>
                  <a:pt x="32143" y="87424"/>
                </a:cubicBezTo>
                <a:cubicBezTo>
                  <a:pt x="33432" y="87424"/>
                  <a:pt x="34703" y="86974"/>
                  <a:pt x="35906" y="85988"/>
                </a:cubicBezTo>
                <a:cubicBezTo>
                  <a:pt x="38841" y="83585"/>
                  <a:pt x="41192" y="82952"/>
                  <a:pt x="43240" y="82952"/>
                </a:cubicBezTo>
                <a:cubicBezTo>
                  <a:pt x="45526" y="82952"/>
                  <a:pt x="47435" y="83741"/>
                  <a:pt x="49356" y="83741"/>
                </a:cubicBezTo>
                <a:cubicBezTo>
                  <a:pt x="51391" y="83741"/>
                  <a:pt x="53441" y="82856"/>
                  <a:pt x="55968" y="79208"/>
                </a:cubicBezTo>
                <a:cubicBezTo>
                  <a:pt x="79663" y="45004"/>
                  <a:pt x="87416" y="44135"/>
                  <a:pt x="87416" y="44135"/>
                </a:cubicBezTo>
                <a:cubicBezTo>
                  <a:pt x="93298" y="21497"/>
                  <a:pt x="60858" y="9397"/>
                  <a:pt x="42111" y="1875"/>
                </a:cubicBezTo>
                <a:cubicBezTo>
                  <a:pt x="38838" y="561"/>
                  <a:pt x="36260" y="1"/>
                  <a:pt x="34162" y="1"/>
                </a:cubicBezTo>
                <a:close/>
              </a:path>
            </a:pathLst>
          </a:custGeom>
          <a:solidFill>
            <a:schemeClr val="accent3">
              <a:alpha val="3352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8" name="Google Shape;208;p23"/>
          <p:cNvSpPr/>
          <p:nvPr/>
        </p:nvSpPr>
        <p:spPr>
          <a:xfrm rot="-1478505">
            <a:off x="-3112801" y="-1333381"/>
            <a:ext cx="10434848" cy="3837161"/>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9" name="Google Shape;209;p23"/>
          <p:cNvSpPr/>
          <p:nvPr/>
        </p:nvSpPr>
        <p:spPr>
          <a:xfrm rot="9555841" flipH="1">
            <a:off x="9364603" y="2411342"/>
            <a:ext cx="10934589" cy="4020929"/>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0" name="Google Shape;210;p23"/>
          <p:cNvSpPr txBox="1">
            <a:spLocks noGrp="1"/>
          </p:cNvSpPr>
          <p:nvPr>
            <p:ph type="title"/>
          </p:nvPr>
        </p:nvSpPr>
        <p:spPr>
          <a:xfrm>
            <a:off x="2333033" y="1785867"/>
            <a:ext cx="7526000" cy="204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800"/>
              <a:buNone/>
              <a:defRPr sz="14933"/>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
        <p:nvSpPr>
          <p:cNvPr id="211" name="Google Shape;211;p23"/>
          <p:cNvSpPr txBox="1">
            <a:spLocks noGrp="1"/>
          </p:cNvSpPr>
          <p:nvPr>
            <p:ph type="subTitle" idx="1"/>
          </p:nvPr>
        </p:nvSpPr>
        <p:spPr>
          <a:xfrm>
            <a:off x="2871733" y="3832533"/>
            <a:ext cx="6449200" cy="1239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Tree>
    <p:extLst>
      <p:ext uri="{BB962C8B-B14F-4D97-AF65-F5344CB8AC3E}">
        <p14:creationId xmlns:p14="http://schemas.microsoft.com/office/powerpoint/2010/main" val="296457666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37"/>
        <p:cNvGrpSpPr/>
        <p:nvPr/>
      </p:nvGrpSpPr>
      <p:grpSpPr>
        <a:xfrm>
          <a:off x="0" y="0"/>
          <a:ext cx="0" cy="0"/>
          <a:chOff x="0" y="0"/>
          <a:chExt cx="0" cy="0"/>
        </a:xfrm>
      </p:grpSpPr>
      <p:sp>
        <p:nvSpPr>
          <p:cNvPr id="38" name="Google Shape;38;p5"/>
          <p:cNvSpPr/>
          <p:nvPr/>
        </p:nvSpPr>
        <p:spPr>
          <a:xfrm>
            <a:off x="-6037807" y="1339984"/>
            <a:ext cx="7689028" cy="4910623"/>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dk2">
              <a:alpha val="1285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39" name="Google Shape;39;p5"/>
          <p:cNvSpPr/>
          <p:nvPr/>
        </p:nvSpPr>
        <p:spPr>
          <a:xfrm rot="-9405665" flipH="1">
            <a:off x="9128108" y="1708209"/>
            <a:ext cx="9746869" cy="9133113"/>
          </a:xfrm>
          <a:custGeom>
            <a:avLst/>
            <a:gdLst/>
            <a:ahLst/>
            <a:cxnLst/>
            <a:rect l="l" t="t" r="r" b="b"/>
            <a:pathLst>
              <a:path w="93299" h="87424" extrusionOk="0">
                <a:moveTo>
                  <a:pt x="34162" y="1"/>
                </a:moveTo>
                <a:cubicBezTo>
                  <a:pt x="24245" y="1"/>
                  <a:pt x="25039" y="12520"/>
                  <a:pt x="13717" y="17147"/>
                </a:cubicBezTo>
                <a:cubicBezTo>
                  <a:pt x="1" y="22753"/>
                  <a:pt x="25599" y="33483"/>
                  <a:pt x="18923" y="50349"/>
                </a:cubicBezTo>
                <a:cubicBezTo>
                  <a:pt x="13077" y="65115"/>
                  <a:pt x="23069" y="87424"/>
                  <a:pt x="32143" y="87424"/>
                </a:cubicBezTo>
                <a:cubicBezTo>
                  <a:pt x="33432" y="87424"/>
                  <a:pt x="34703" y="86974"/>
                  <a:pt x="35906" y="85988"/>
                </a:cubicBezTo>
                <a:cubicBezTo>
                  <a:pt x="38841" y="83585"/>
                  <a:pt x="41192" y="82952"/>
                  <a:pt x="43240" y="82952"/>
                </a:cubicBezTo>
                <a:cubicBezTo>
                  <a:pt x="45526" y="82952"/>
                  <a:pt x="47435" y="83741"/>
                  <a:pt x="49356" y="83741"/>
                </a:cubicBezTo>
                <a:cubicBezTo>
                  <a:pt x="51391" y="83741"/>
                  <a:pt x="53441" y="82856"/>
                  <a:pt x="55968" y="79208"/>
                </a:cubicBezTo>
                <a:cubicBezTo>
                  <a:pt x="79663" y="45004"/>
                  <a:pt x="87416" y="44135"/>
                  <a:pt x="87416" y="44135"/>
                </a:cubicBezTo>
                <a:cubicBezTo>
                  <a:pt x="93298" y="21497"/>
                  <a:pt x="60858" y="9397"/>
                  <a:pt x="42111" y="1875"/>
                </a:cubicBezTo>
                <a:cubicBezTo>
                  <a:pt x="38838" y="561"/>
                  <a:pt x="36260" y="1"/>
                  <a:pt x="34162" y="1"/>
                </a:cubicBezTo>
                <a:close/>
              </a:path>
            </a:pathLst>
          </a:custGeom>
          <a:solidFill>
            <a:schemeClr val="accent3">
              <a:alpha val="3352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0" name="Google Shape;40;p5"/>
          <p:cNvSpPr/>
          <p:nvPr/>
        </p:nvSpPr>
        <p:spPr>
          <a:xfrm rot="1478505" flipH="1">
            <a:off x="4946044" y="-1333381"/>
            <a:ext cx="10434848" cy="3837161"/>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1" name="Google Shape;41;p5"/>
          <p:cNvSpPr txBox="1">
            <a:spLocks noGrp="1"/>
          </p:cNvSpPr>
          <p:nvPr>
            <p:ph type="title"/>
          </p:nvPr>
        </p:nvSpPr>
        <p:spPr>
          <a:xfrm flipH="1">
            <a:off x="960000" y="585216"/>
            <a:ext cx="10272000" cy="763600"/>
          </a:xfrm>
          <a:prstGeom prst="rect">
            <a:avLst/>
          </a:prstGeom>
        </p:spPr>
        <p:txBody>
          <a:bodyPr spcFirstLastPara="1" wrap="square" lIns="91425" tIns="91425" rIns="91425" bIns="91425" anchor="ctr" anchorCtr="0">
            <a:noAutofit/>
          </a:bodyPr>
          <a:lstStyle>
            <a:lvl1pPr lvl="0" rtl="0">
              <a:spcBef>
                <a:spcPts val="0"/>
              </a:spcBef>
              <a:spcAft>
                <a:spcPts val="0"/>
              </a:spcAft>
              <a:buSzPts val="28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42" name="Google Shape;42;p5"/>
          <p:cNvSpPr txBox="1">
            <a:spLocks noGrp="1"/>
          </p:cNvSpPr>
          <p:nvPr>
            <p:ph type="title" idx="2"/>
          </p:nvPr>
        </p:nvSpPr>
        <p:spPr>
          <a:xfrm>
            <a:off x="6386567" y="4495368"/>
            <a:ext cx="3100400" cy="6500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43" name="Google Shape;43;p5"/>
          <p:cNvSpPr txBox="1">
            <a:spLocks noGrp="1"/>
          </p:cNvSpPr>
          <p:nvPr>
            <p:ph type="subTitle" idx="1"/>
          </p:nvPr>
        </p:nvSpPr>
        <p:spPr>
          <a:xfrm>
            <a:off x="6386600" y="5172801"/>
            <a:ext cx="3100400" cy="831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44" name="Google Shape;44;p5"/>
          <p:cNvSpPr txBox="1">
            <a:spLocks noGrp="1"/>
          </p:cNvSpPr>
          <p:nvPr>
            <p:ph type="title" idx="3"/>
          </p:nvPr>
        </p:nvSpPr>
        <p:spPr>
          <a:xfrm>
            <a:off x="2705000" y="4495368"/>
            <a:ext cx="3100400" cy="6500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45" name="Google Shape;45;p5"/>
          <p:cNvSpPr txBox="1">
            <a:spLocks noGrp="1"/>
          </p:cNvSpPr>
          <p:nvPr>
            <p:ph type="subTitle" idx="4"/>
          </p:nvPr>
        </p:nvSpPr>
        <p:spPr>
          <a:xfrm>
            <a:off x="2705033" y="5172801"/>
            <a:ext cx="3100400" cy="831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46" name="Google Shape;46;p5"/>
          <p:cNvSpPr/>
          <p:nvPr/>
        </p:nvSpPr>
        <p:spPr>
          <a:xfrm rot="9524149" flipH="1">
            <a:off x="-8879229" y="-3900402"/>
            <a:ext cx="12628759" cy="8065396"/>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7" name="Google Shape;47;p5"/>
          <p:cNvSpPr/>
          <p:nvPr/>
        </p:nvSpPr>
        <p:spPr>
          <a:xfrm rot="-9555841">
            <a:off x="-9047697" y="2411342"/>
            <a:ext cx="10934589" cy="4020929"/>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357431460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and text 1">
  <p:cSld name="Title and text 1">
    <p:spTree>
      <p:nvGrpSpPr>
        <p:cNvPr id="1" name="Shape 212"/>
        <p:cNvGrpSpPr/>
        <p:nvPr/>
      </p:nvGrpSpPr>
      <p:grpSpPr>
        <a:xfrm>
          <a:off x="0" y="0"/>
          <a:ext cx="0" cy="0"/>
          <a:chOff x="0" y="0"/>
          <a:chExt cx="0" cy="0"/>
        </a:xfrm>
      </p:grpSpPr>
      <p:sp>
        <p:nvSpPr>
          <p:cNvPr id="213" name="Google Shape;213;p24"/>
          <p:cNvSpPr/>
          <p:nvPr/>
        </p:nvSpPr>
        <p:spPr>
          <a:xfrm rot="4102360" flipH="1">
            <a:off x="-3678111" y="5506248"/>
            <a:ext cx="9962104" cy="6362329"/>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4" name="Google Shape;214;p24"/>
          <p:cNvSpPr/>
          <p:nvPr/>
        </p:nvSpPr>
        <p:spPr>
          <a:xfrm rot="813319">
            <a:off x="-5751402" y="-2316030"/>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5" name="Google Shape;215;p24"/>
          <p:cNvSpPr txBox="1">
            <a:spLocks noGrp="1"/>
          </p:cNvSpPr>
          <p:nvPr>
            <p:ph type="subTitle" idx="1"/>
          </p:nvPr>
        </p:nvSpPr>
        <p:spPr>
          <a:xfrm>
            <a:off x="964400" y="4028100"/>
            <a:ext cx="4525600" cy="1514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216" name="Google Shape;216;p24"/>
          <p:cNvSpPr txBox="1">
            <a:spLocks noGrp="1"/>
          </p:cNvSpPr>
          <p:nvPr>
            <p:ph type="title"/>
          </p:nvPr>
        </p:nvSpPr>
        <p:spPr>
          <a:xfrm flipH="1">
            <a:off x="959767" y="1315900"/>
            <a:ext cx="3851200" cy="2556400"/>
          </a:xfrm>
          <a:prstGeom prst="rect">
            <a:avLst/>
          </a:prstGeom>
          <a:noFill/>
          <a:ln>
            <a:noFill/>
          </a:ln>
        </p:spPr>
        <p:txBody>
          <a:bodyPr spcFirstLastPara="1" wrap="square" lIns="91425" tIns="91425" rIns="91425" bIns="91425" anchor="b" anchorCtr="0">
            <a:noAutofit/>
          </a:bodyPr>
          <a:lstStyle>
            <a:lvl1pPr lvl="0" algn="l" rtl="0">
              <a:spcBef>
                <a:spcPts val="0"/>
              </a:spcBef>
              <a:spcAft>
                <a:spcPts val="0"/>
              </a:spcAft>
              <a:buSzPts val="2800"/>
              <a:buNone/>
              <a:defRPr sz="4000">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3312486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and two columns 2">
  <p:cSld name="Title and two columns 2">
    <p:spTree>
      <p:nvGrpSpPr>
        <p:cNvPr id="1" name="Shape 278"/>
        <p:cNvGrpSpPr/>
        <p:nvPr/>
      </p:nvGrpSpPr>
      <p:grpSpPr>
        <a:xfrm>
          <a:off x="0" y="0"/>
          <a:ext cx="0" cy="0"/>
          <a:chOff x="0" y="0"/>
          <a:chExt cx="0" cy="0"/>
        </a:xfrm>
      </p:grpSpPr>
      <p:sp>
        <p:nvSpPr>
          <p:cNvPr id="279" name="Google Shape;279;p32"/>
          <p:cNvSpPr txBox="1">
            <a:spLocks noGrp="1"/>
          </p:cNvSpPr>
          <p:nvPr>
            <p:ph type="title"/>
          </p:nvPr>
        </p:nvSpPr>
        <p:spPr>
          <a:xfrm flipH="1">
            <a:off x="960000" y="585216"/>
            <a:ext cx="10272000" cy="763600"/>
          </a:xfrm>
          <a:prstGeom prst="rect">
            <a:avLst/>
          </a:prstGeom>
        </p:spPr>
        <p:txBody>
          <a:bodyPr spcFirstLastPara="1" wrap="square" lIns="91425" tIns="91425" rIns="91425" bIns="91425" anchor="ctr" anchorCtr="0">
            <a:noAutofit/>
          </a:bodyPr>
          <a:lstStyle>
            <a:lvl1pPr lvl="0" rtl="0">
              <a:spcBef>
                <a:spcPts val="0"/>
              </a:spcBef>
              <a:spcAft>
                <a:spcPts val="0"/>
              </a:spcAft>
              <a:buSzPts val="28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280" name="Google Shape;280;p32"/>
          <p:cNvSpPr txBox="1">
            <a:spLocks noGrp="1"/>
          </p:cNvSpPr>
          <p:nvPr>
            <p:ph type="title" idx="2"/>
          </p:nvPr>
        </p:nvSpPr>
        <p:spPr>
          <a:xfrm>
            <a:off x="6096016" y="4249001"/>
            <a:ext cx="3100400" cy="6500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281" name="Google Shape;281;p32"/>
          <p:cNvSpPr txBox="1">
            <a:spLocks noGrp="1"/>
          </p:cNvSpPr>
          <p:nvPr>
            <p:ph type="subTitle" idx="1"/>
          </p:nvPr>
        </p:nvSpPr>
        <p:spPr>
          <a:xfrm>
            <a:off x="6096049" y="4926435"/>
            <a:ext cx="3100400" cy="831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282" name="Google Shape;282;p32"/>
          <p:cNvSpPr txBox="1">
            <a:spLocks noGrp="1"/>
          </p:cNvSpPr>
          <p:nvPr>
            <p:ph type="title" idx="3"/>
          </p:nvPr>
        </p:nvSpPr>
        <p:spPr>
          <a:xfrm>
            <a:off x="6096000" y="2330468"/>
            <a:ext cx="3100400" cy="6500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283" name="Google Shape;283;p32"/>
          <p:cNvSpPr txBox="1">
            <a:spLocks noGrp="1"/>
          </p:cNvSpPr>
          <p:nvPr>
            <p:ph type="subTitle" idx="4"/>
          </p:nvPr>
        </p:nvSpPr>
        <p:spPr>
          <a:xfrm>
            <a:off x="6096033" y="3007901"/>
            <a:ext cx="3100400" cy="831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284" name="Google Shape;284;p32"/>
          <p:cNvSpPr/>
          <p:nvPr/>
        </p:nvSpPr>
        <p:spPr>
          <a:xfrm rot="-813319" flipH="1">
            <a:off x="9374323" y="-1900963"/>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13330069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83"/>
        <p:cNvGrpSpPr/>
        <p:nvPr/>
      </p:nvGrpSpPr>
      <p:grpSpPr>
        <a:xfrm>
          <a:off x="0" y="0"/>
          <a:ext cx="0" cy="0"/>
          <a:chOff x="0" y="0"/>
          <a:chExt cx="0" cy="0"/>
        </a:xfrm>
      </p:grpSpPr>
      <p:sp>
        <p:nvSpPr>
          <p:cNvPr id="84" name="Google Shape;84;p10"/>
          <p:cNvSpPr>
            <a:spLocks noGrp="1"/>
          </p:cNvSpPr>
          <p:nvPr>
            <p:ph type="pic" idx="2"/>
          </p:nvPr>
        </p:nvSpPr>
        <p:spPr>
          <a:xfrm>
            <a:off x="0" y="0"/>
            <a:ext cx="12192000" cy="6858000"/>
          </a:xfrm>
          <a:prstGeom prst="rect">
            <a:avLst/>
          </a:prstGeom>
          <a:noFill/>
          <a:ln>
            <a:noFill/>
          </a:ln>
        </p:spPr>
      </p:sp>
      <p:sp>
        <p:nvSpPr>
          <p:cNvPr id="85" name="Google Shape;85;p10"/>
          <p:cNvSpPr txBox="1">
            <a:spLocks noGrp="1"/>
          </p:cNvSpPr>
          <p:nvPr>
            <p:ph type="title"/>
          </p:nvPr>
        </p:nvSpPr>
        <p:spPr>
          <a:xfrm>
            <a:off x="964400" y="1754600"/>
            <a:ext cx="3695600" cy="3348800"/>
          </a:xfrm>
          <a:prstGeom prst="rect">
            <a:avLst/>
          </a:prstGeom>
        </p:spPr>
        <p:txBody>
          <a:bodyPr spcFirstLastPara="1" wrap="square" lIns="91425" tIns="91425" rIns="91425" bIns="91425" anchor="ctr" anchorCtr="0">
            <a:noAutofit/>
          </a:bodyPr>
          <a:lstStyle>
            <a:lvl1pPr lvl="0" algn="l" rtl="0">
              <a:spcBef>
                <a:spcPts val="0"/>
              </a:spcBef>
              <a:spcAft>
                <a:spcPts val="0"/>
              </a:spcAft>
              <a:buSzPts val="2800"/>
              <a:buNone/>
              <a:defRPr sz="4800"/>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Tree>
    <p:extLst>
      <p:ext uri="{BB962C8B-B14F-4D97-AF65-F5344CB8AC3E}">
        <p14:creationId xmlns:p14="http://schemas.microsoft.com/office/powerpoint/2010/main" val="149365351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73"/>
        <p:cNvGrpSpPr/>
        <p:nvPr/>
      </p:nvGrpSpPr>
      <p:grpSpPr>
        <a:xfrm>
          <a:off x="0" y="0"/>
          <a:ext cx="0" cy="0"/>
          <a:chOff x="0" y="0"/>
          <a:chExt cx="0" cy="0"/>
        </a:xfrm>
      </p:grpSpPr>
      <p:sp>
        <p:nvSpPr>
          <p:cNvPr id="74" name="Google Shape;74;p9"/>
          <p:cNvSpPr/>
          <p:nvPr/>
        </p:nvSpPr>
        <p:spPr>
          <a:xfrm rot="813319">
            <a:off x="-3303669" y="-4099097"/>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5" name="Google Shape;75;p9"/>
          <p:cNvSpPr/>
          <p:nvPr/>
        </p:nvSpPr>
        <p:spPr>
          <a:xfrm rot="3394465" flipH="1">
            <a:off x="4102780" y="4577625"/>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6" name="Google Shape;76;p9"/>
          <p:cNvSpPr/>
          <p:nvPr/>
        </p:nvSpPr>
        <p:spPr>
          <a:xfrm>
            <a:off x="7822703" y="-1657996"/>
            <a:ext cx="9420656" cy="7195189"/>
          </a:xfrm>
          <a:custGeom>
            <a:avLst/>
            <a:gdLst/>
            <a:ahLst/>
            <a:cxnLst/>
            <a:rect l="l" t="t" r="r" b="b"/>
            <a:pathLst>
              <a:path w="38799" h="29633" extrusionOk="0">
                <a:moveTo>
                  <a:pt x="24862" y="1"/>
                </a:moveTo>
                <a:cubicBezTo>
                  <a:pt x="17606" y="1"/>
                  <a:pt x="2522" y="6530"/>
                  <a:pt x="2408" y="6818"/>
                </a:cubicBezTo>
                <a:cubicBezTo>
                  <a:pt x="0" y="12908"/>
                  <a:pt x="709" y="23105"/>
                  <a:pt x="5362" y="28314"/>
                </a:cubicBezTo>
                <a:cubicBezTo>
                  <a:pt x="6190" y="29241"/>
                  <a:pt x="7638" y="29632"/>
                  <a:pt x="9471" y="29632"/>
                </a:cubicBezTo>
                <a:cubicBezTo>
                  <a:pt x="17936" y="29632"/>
                  <a:pt x="34625" y="21288"/>
                  <a:pt x="36508" y="18846"/>
                </a:cubicBezTo>
                <a:cubicBezTo>
                  <a:pt x="38798" y="15872"/>
                  <a:pt x="32779" y="1993"/>
                  <a:pt x="26923" y="249"/>
                </a:cubicBezTo>
                <a:cubicBezTo>
                  <a:pt x="26348" y="78"/>
                  <a:pt x="25651" y="1"/>
                  <a:pt x="24862" y="1"/>
                </a:cubicBezTo>
                <a:close/>
              </a:path>
            </a:pathLst>
          </a:custGeom>
          <a:solidFill>
            <a:schemeClr val="accent3">
              <a:alpha val="2549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7" name="Google Shape;77;p9"/>
          <p:cNvSpPr/>
          <p:nvPr/>
        </p:nvSpPr>
        <p:spPr>
          <a:xfrm rot="3406877">
            <a:off x="4130747" y="-42834"/>
            <a:ext cx="10434787" cy="3837140"/>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8" name="Google Shape;78;p9"/>
          <p:cNvSpPr/>
          <p:nvPr/>
        </p:nvSpPr>
        <p:spPr>
          <a:xfrm rot="-649760" flipH="1">
            <a:off x="9433523" y="-951011"/>
            <a:ext cx="6632645" cy="1987163"/>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chemeClr val="accent3">
              <a:alpha val="3464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9" name="Google Shape;79;p9"/>
          <p:cNvSpPr/>
          <p:nvPr/>
        </p:nvSpPr>
        <p:spPr>
          <a:xfrm rot="-10285603">
            <a:off x="-6269205" y="5003789"/>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0" name="Google Shape;80;p9"/>
          <p:cNvSpPr/>
          <p:nvPr/>
        </p:nvSpPr>
        <p:spPr>
          <a:xfrm rot="-7426355">
            <a:off x="-7410056" y="1510440"/>
            <a:ext cx="10434728" cy="3837117"/>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1" name="Google Shape;81;p9"/>
          <p:cNvSpPr txBox="1">
            <a:spLocks noGrp="1"/>
          </p:cNvSpPr>
          <p:nvPr>
            <p:ph type="title"/>
          </p:nvPr>
        </p:nvSpPr>
        <p:spPr>
          <a:xfrm>
            <a:off x="964400" y="1844167"/>
            <a:ext cx="6014000" cy="12292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800"/>
              <a:buNone/>
              <a:defRPr sz="6667">
                <a:solidFill>
                  <a:schemeClr val="lt1"/>
                </a:solidFill>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82" name="Google Shape;82;p9"/>
          <p:cNvSpPr txBox="1">
            <a:spLocks noGrp="1"/>
          </p:cNvSpPr>
          <p:nvPr>
            <p:ph type="subTitle" idx="1"/>
          </p:nvPr>
        </p:nvSpPr>
        <p:spPr>
          <a:xfrm>
            <a:off x="964400" y="3104633"/>
            <a:ext cx="5813200" cy="1909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Tree>
    <p:extLst>
      <p:ext uri="{BB962C8B-B14F-4D97-AF65-F5344CB8AC3E}">
        <p14:creationId xmlns:p14="http://schemas.microsoft.com/office/powerpoint/2010/main" val="200042583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5489909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6.jpeg"/><Relationship Id="rId7"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8.jpeg"/><Relationship Id="rId11" Type="http://schemas.openxmlformats.org/officeDocument/2006/relationships/image" Target="../media/image5.png"/><Relationship Id="rId5" Type="http://schemas.openxmlformats.org/officeDocument/2006/relationships/hyperlink" Target="https://www.flickr.com/photos/aloha75/16684076201" TargetMode="External"/><Relationship Id="rId10" Type="http://schemas.openxmlformats.org/officeDocument/2006/relationships/image" Target="../media/image11.png"/><Relationship Id="rId4" Type="http://schemas.openxmlformats.org/officeDocument/2006/relationships/image" Target="../media/image7.jpg"/><Relationship Id="rId9" Type="http://schemas.openxmlformats.org/officeDocument/2006/relationships/hyperlink" Target="https://wikitravel.org/en/Aleppo"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hyperlink" Target="https://ru.wikipedia.org/wiki/%D0%90%D0%BF%D0%B8%D1%82%D0%BE%D0%BA%D1%81%D0%B8%D0%BD%D0%BE%D1%82%D0%B5%D1%80%D0%B0%D0%BF%D0%B8%D1%8F" TargetMode="External"/><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13.jpg"/><Relationship Id="rId5" Type="http://schemas.openxmlformats.org/officeDocument/2006/relationships/hyperlink" Target="http://www.pixnio.com/fauna-animals/insects-and-bugs/mosquito/close-up-image-of-female-aedes-albopictus-mosquito-feeding" TargetMode="Externa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jpeg"/><Relationship Id="rId1" Type="http://schemas.openxmlformats.org/officeDocument/2006/relationships/slideLayout" Target="../slideLayouts/slideLayout14.xml"/><Relationship Id="rId4" Type="http://schemas.openxmlformats.org/officeDocument/2006/relationships/image" Target="../media/image22.jpg"/></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24.jpe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3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7.xml"/><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Aya Mohamed</a:t>
            </a:r>
          </a:p>
        </p:txBody>
      </p:sp>
      <p:sp>
        <p:nvSpPr>
          <p:cNvPr id="31" name="TextBox 30"/>
          <p:cNvSpPr txBox="1"/>
          <p:nvPr/>
        </p:nvSpPr>
        <p:spPr>
          <a:xfrm>
            <a:off x="400499" y="2438414"/>
            <a:ext cx="5434629"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Health Law and Ethics </a:t>
            </a:r>
          </a:p>
        </p:txBody>
      </p:sp>
      <p:sp>
        <p:nvSpPr>
          <p:cNvPr id="34" name="Rectangle: Rounded Corners 33"/>
          <p:cNvSpPr/>
          <p:nvPr/>
        </p:nvSpPr>
        <p:spPr>
          <a:xfrm>
            <a:off x="273927" y="581234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6" name="TextBox 45"/>
          <p:cNvSpPr txBox="1"/>
          <p:nvPr/>
        </p:nvSpPr>
        <p:spPr>
          <a:xfrm>
            <a:off x="329269" y="5104240"/>
            <a:ext cx="3404202"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MHA 633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A practical approach to ethics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483018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A practical approach to ethics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01</a:t>
            </a:r>
          </a:p>
        </p:txBody>
      </p:sp>
      <p:sp>
        <p:nvSpPr>
          <p:cNvPr id="48" name="TextBox 47"/>
          <p:cNvSpPr txBox="1"/>
          <p:nvPr/>
        </p:nvSpPr>
        <p:spPr>
          <a:xfrm>
            <a:off x="889000" y="2166761"/>
            <a:ext cx="10541000" cy="6001643"/>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mn-cs"/>
              </a:rPr>
              <a:t>Think about the concept of Ethics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Levels of moral response</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What is Ethics?</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The Fact-Value Distinction</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Ethical reasoning</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Ethics Dilemmas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100" normalizeH="0" baseline="0" noProof="0" dirty="0">
                <a:ln>
                  <a:noFill/>
                </a:ln>
                <a:solidFill>
                  <a:prstClr val="black"/>
                </a:solidFill>
                <a:effectLst/>
                <a:uLnTx/>
                <a:uFillTx/>
                <a:latin typeface="Cambria"/>
                <a:ea typeface="+mn-ea"/>
                <a:cs typeface="+mn-cs"/>
              </a:rPr>
              <a:t>Basic principles of medical ethics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altLang="zh-CN" sz="2400" b="1" i="0" u="none" strike="noStrike" kern="1200" cap="none" spc="0" normalizeH="0" baseline="0" noProof="0" dirty="0">
                <a:ln>
                  <a:noFill/>
                </a:ln>
                <a:solidFill>
                  <a:prstClr val="black"/>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Why Ethics Become Important?</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100" normalizeH="0" baseline="0" noProof="0" dirty="0">
                <a:ln>
                  <a:noFill/>
                </a:ln>
                <a:solidFill>
                  <a:prstClr val="black"/>
                </a:solidFill>
                <a:effectLst/>
                <a:uLnTx/>
                <a:uFillTx/>
                <a:latin typeface="Cambria"/>
                <a:ea typeface="+mn-ea"/>
                <a:cs typeface="+mn-cs"/>
              </a:rPr>
              <a:t>Ethics and Morality ……What are they?</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 </a:t>
            </a:r>
            <a:r>
              <a:rPr kumimoji="0" lang="en-US" sz="2400" b="1" i="0" u="none" strike="noStrike" kern="1200" cap="none" spc="0" normalizeH="0" baseline="0" noProof="0" dirty="0">
                <a:ln>
                  <a:noFill/>
                </a:ln>
                <a:solidFill>
                  <a:prstClr val="black"/>
                </a:solidFill>
                <a:effectLst/>
                <a:uLnTx/>
                <a:uFillTx/>
                <a:latin typeface="Alexandria" charset="0"/>
                <a:ea typeface="+mn-ea"/>
                <a:cs typeface="+mn-cs"/>
              </a:rPr>
              <a:t>Ethics Vs Law</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Times New Roman" pitchFamily="18" charset="0"/>
                <a:ea typeface="+mn-ea"/>
                <a:cs typeface="+mn-cs"/>
              </a:rPr>
              <a:t>Ethical Codes</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ar-SA"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A30EF9AC-EC8E-187F-13C8-08590AEF6A36}"/>
              </a:ext>
            </a:extLst>
          </p:cNvPr>
          <p:cNvSpPr/>
          <p:nvPr/>
        </p:nvSpPr>
        <p:spPr>
          <a:xfrm>
            <a:off x="617279" y="1433110"/>
            <a:ext cx="11129243" cy="5155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194" name="Title 11"/>
          <p:cNvSpPr>
            <a:spLocks noGrp="1"/>
          </p:cNvSpPr>
          <p:nvPr>
            <p:ph type="title"/>
          </p:nvPr>
        </p:nvSpPr>
        <p:spPr/>
        <p:txBody>
          <a:bodyPr>
            <a:normAutofit/>
          </a:bodyPr>
          <a:lstStyle/>
          <a:p>
            <a:pPr>
              <a:defRPr/>
            </a:pPr>
            <a:r>
              <a:rPr lang="en-US" b="1">
                <a:solidFill>
                  <a:schemeClr val="tx2">
                    <a:satMod val="130000"/>
                  </a:schemeClr>
                </a:solidFill>
              </a:rPr>
              <a:t>Which one would you drink?</a:t>
            </a:r>
            <a:endParaRPr lang="en-GB" b="1">
              <a:solidFill>
                <a:schemeClr val="tx2">
                  <a:satMod val="130000"/>
                </a:schemeClr>
              </a:solidFill>
            </a:endParaRPr>
          </a:p>
        </p:txBody>
      </p:sp>
      <p:pic>
        <p:nvPicPr>
          <p:cNvPr id="12291" name="Content Placeholder 6" descr="soft_drink.jpg"/>
          <p:cNvPicPr>
            <a:picLocks noGrp="1" noChangeAspect="1"/>
          </p:cNvPicPr>
          <p:nvPr>
            <p:ph sz="quarter" idx="1"/>
          </p:nvPr>
        </p:nvPicPr>
        <p:blipFill>
          <a:blip r:embed="rId3" cstate="print"/>
          <a:srcRect/>
          <a:stretch>
            <a:fillRect/>
          </a:stretch>
        </p:blipFill>
        <p:spPr>
          <a:xfrm>
            <a:off x="4160838" y="1571625"/>
            <a:ext cx="2286000" cy="2286000"/>
          </a:xfrm>
        </p:spPr>
      </p:pic>
      <p:pic>
        <p:nvPicPr>
          <p:cNvPr id="8" name="Picture 7"/>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a:stretch/>
        </p:blipFill>
        <p:spPr bwMode="auto">
          <a:xfrm>
            <a:off x="1687021" y="4804824"/>
            <a:ext cx="2667000" cy="1469367"/>
          </a:xfrm>
          <a:prstGeom prst="rect">
            <a:avLst/>
          </a:prstGeom>
          <a:noFill/>
          <a:ln w="9525">
            <a:noFill/>
            <a:miter lim="800000"/>
            <a:headEnd/>
            <a:tailEnd/>
          </a:ln>
        </p:spPr>
      </p:pic>
      <p:pic>
        <p:nvPicPr>
          <p:cNvPr id="12294" name="Picture 9" descr="Raw_Milk.jpg"/>
          <p:cNvPicPr>
            <a:picLocks noChangeAspect="1"/>
          </p:cNvPicPr>
          <p:nvPr/>
        </p:nvPicPr>
        <p:blipFill>
          <a:blip r:embed="rId6" cstate="print"/>
          <a:srcRect l="10922"/>
          <a:stretch>
            <a:fillRect/>
          </a:stretch>
        </p:blipFill>
        <p:spPr bwMode="auto">
          <a:xfrm>
            <a:off x="7018339" y="1571625"/>
            <a:ext cx="1863725" cy="2286000"/>
          </a:xfrm>
          <a:prstGeom prst="rect">
            <a:avLst/>
          </a:prstGeom>
          <a:noFill/>
          <a:ln w="9525">
            <a:noFill/>
            <a:miter lim="800000"/>
            <a:headEnd/>
            <a:tailEnd/>
          </a:ln>
        </p:spPr>
      </p:pic>
      <p:pic>
        <p:nvPicPr>
          <p:cNvPr id="12295" name="Picture 10" descr="wine_sl6e.jpg"/>
          <p:cNvPicPr>
            <a:picLocks noChangeAspect="1"/>
          </p:cNvPicPr>
          <p:nvPr/>
        </p:nvPicPr>
        <p:blipFill>
          <a:blip r:embed="rId7" cstate="print"/>
          <a:srcRect/>
          <a:stretch>
            <a:fillRect/>
          </a:stretch>
        </p:blipFill>
        <p:spPr bwMode="auto">
          <a:xfrm>
            <a:off x="1944688" y="1571626"/>
            <a:ext cx="1712912" cy="2492375"/>
          </a:xfrm>
          <a:prstGeom prst="rect">
            <a:avLst/>
          </a:prstGeom>
          <a:noFill/>
          <a:ln w="9525">
            <a:noFill/>
            <a:miter lim="800000"/>
            <a:headEnd/>
            <a:tailEnd/>
          </a:ln>
        </p:spPr>
      </p:pic>
      <p:pic>
        <p:nvPicPr>
          <p:cNvPr id="1026" name="Picture 2"/>
          <p:cNvPicPr>
            <a:picLocks noChangeAspect="1" noChangeArrowheads="1"/>
          </p:cNvPicPr>
          <p:nvPr/>
        </p:nvPicPr>
        <p:blipFill>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rcRect/>
          <a:stretch/>
        </p:blipFill>
        <p:spPr bwMode="auto">
          <a:xfrm>
            <a:off x="7018340" y="5121932"/>
            <a:ext cx="3486640" cy="950717"/>
          </a:xfrm>
          <a:prstGeom prst="rect">
            <a:avLst/>
          </a:prstGeom>
          <a:noFill/>
          <a:ln w="9525">
            <a:noFill/>
            <a:miter lim="800000"/>
            <a:headEnd/>
            <a:tailEnd/>
          </a:ln>
        </p:spPr>
      </p:pic>
      <p:pic>
        <p:nvPicPr>
          <p:cNvPr id="12297" name="Picture 4" descr="http://www.safecom.org.au/images/puzzled.gif"/>
          <p:cNvPicPr>
            <a:picLocks noChangeAspect="1" noChangeArrowheads="1"/>
          </p:cNvPicPr>
          <p:nvPr/>
        </p:nvPicPr>
        <p:blipFill>
          <a:blip r:embed="rId10" cstate="print">
            <a:clrChange>
              <a:clrFrom>
                <a:srgbClr val="FFFFFF"/>
              </a:clrFrom>
              <a:clrTo>
                <a:srgbClr val="FFFFFF">
                  <a:alpha val="0"/>
                </a:srgbClr>
              </a:clrTo>
            </a:clrChange>
          </a:blip>
          <a:srcRect/>
          <a:stretch>
            <a:fillRect/>
          </a:stretch>
        </p:blipFill>
        <p:spPr bwMode="auto">
          <a:xfrm>
            <a:off x="4881564" y="5056188"/>
            <a:ext cx="1404937" cy="1801812"/>
          </a:xfrm>
          <a:prstGeom prst="rect">
            <a:avLst/>
          </a:prstGeom>
          <a:noFill/>
          <a:ln w="9525">
            <a:noFill/>
            <a:miter lim="800000"/>
            <a:headEnd/>
            <a:tailEnd/>
          </a:ln>
        </p:spPr>
      </p:pic>
      <p:sp>
        <p:nvSpPr>
          <p:cNvPr id="15" name="Rectangle 14"/>
          <p:cNvSpPr/>
          <p:nvPr/>
        </p:nvSpPr>
        <p:spPr>
          <a:xfrm>
            <a:off x="3020521" y="4000505"/>
            <a:ext cx="5902642" cy="769441"/>
          </a:xfrm>
          <a:prstGeom prst="rect">
            <a:avLst/>
          </a:prstGeom>
          <a:noFill/>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300" normalizeH="0" baseline="0" noProof="0" dirty="0">
                <a:ln w="11430" cmpd="sng">
                  <a:solidFill>
                    <a:srgbClr val="4472C4">
                      <a:tint val="10000"/>
                    </a:srgbClr>
                  </a:solidFill>
                  <a:prstDash val="solid"/>
                  <a:miter lim="800000"/>
                </a:ln>
                <a:gradFill>
                  <a:gsLst>
                    <a:gs pos="10000">
                      <a:srgbClr val="4472C4">
                        <a:tint val="83000"/>
                        <a:shade val="100000"/>
                        <a:satMod val="200000"/>
                      </a:srgbClr>
                    </a:gs>
                    <a:gs pos="75000">
                      <a:srgbClr val="4472C4">
                        <a:tint val="100000"/>
                        <a:shade val="50000"/>
                        <a:satMod val="150000"/>
                      </a:srgbClr>
                    </a:gs>
                  </a:gsLst>
                  <a:lin ang="5400000"/>
                </a:gradFill>
                <a:effectLst>
                  <a:glow rad="45500">
                    <a:srgbClr val="4472C4">
                      <a:satMod val="220000"/>
                      <a:alpha val="35000"/>
                    </a:srgbClr>
                  </a:glow>
                </a:effectLst>
                <a:uLnTx/>
                <a:uFillTx/>
                <a:latin typeface="Calibri"/>
                <a:ea typeface="+mn-ea"/>
                <a:cs typeface="+mn-cs"/>
              </a:rPr>
              <a:t>Place matters? WHY?</a:t>
            </a:r>
          </a:p>
        </p:txBody>
      </p:sp>
      <p:pic>
        <p:nvPicPr>
          <p:cNvPr id="3" name="Graphic 21">
            <a:extLst>
              <a:ext uri="{FF2B5EF4-FFF2-40B4-BE49-F238E27FC236}">
                <a16:creationId xmlns:a16="http://schemas.microsoft.com/office/drawing/2014/main" id="{99AE567C-2744-A643-575B-09A7DB222350}"/>
              </a:ext>
            </a:extLst>
          </p:cNvPr>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ppt_x</p:attrName>
                                        </p:attrNameLst>
                                      </p:cBhvr>
                                      <p:tavLst>
                                        <p:tav tm="0">
                                          <p:val>
                                            <p:strVal val="#ppt_x-.2"/>
                                          </p:val>
                                        </p:tav>
                                        <p:tav tm="100000">
                                          <p:val>
                                            <p:strVal val="#ppt_x"/>
                                          </p:val>
                                        </p:tav>
                                      </p:tavLst>
                                    </p:anim>
                                    <p:anim calcmode="lin" valueType="num">
                                      <p:cBhvr>
                                        <p:cTn id="8" dur="1000" fill="hold"/>
                                        <p:tgtEl>
                                          <p:spTgt spid="15"/>
                                        </p:tgtEl>
                                        <p:attrNameLst>
                                          <p:attrName>ppt_y</p:attrName>
                                        </p:attrNameLst>
                                      </p:cBhvr>
                                      <p:tavLst>
                                        <p:tav tm="0">
                                          <p:val>
                                            <p:strVal val="#ppt_y"/>
                                          </p:val>
                                        </p:tav>
                                        <p:tav tm="100000">
                                          <p:val>
                                            <p:strVal val="#ppt_y"/>
                                          </p:val>
                                        </p:tav>
                                      </p:tavLst>
                                    </p:anim>
                                    <p:animEffect transition="in" filter="wipe(right)" prLst="gradientSize: 0.1">
                                      <p:cBhvr>
                                        <p:cTn id="9" dur="1000"/>
                                        <p:tgtEl>
                                          <p:spTgt spid="15"/>
                                        </p:tgtEl>
                                      </p:cBhvr>
                                    </p:animEffect>
                                  </p:childTnLst>
                                </p:cTn>
                              </p:par>
                              <p:par>
                                <p:cTn id="10" presetID="29"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1000" fill="hold"/>
                                        <p:tgtEl>
                                          <p:spTgt spid="8"/>
                                        </p:tgtEl>
                                        <p:attrNameLst>
                                          <p:attrName>ppt_x</p:attrName>
                                        </p:attrNameLst>
                                      </p:cBhvr>
                                      <p:tavLst>
                                        <p:tav tm="0">
                                          <p:val>
                                            <p:strVal val="#ppt_x-.2"/>
                                          </p:val>
                                        </p:tav>
                                        <p:tav tm="100000">
                                          <p:val>
                                            <p:strVal val="#ppt_x"/>
                                          </p:val>
                                        </p:tav>
                                      </p:tavLst>
                                    </p:anim>
                                    <p:anim calcmode="lin" valueType="num">
                                      <p:cBhvr>
                                        <p:cTn id="13" dur="1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14" dur="1000"/>
                                        <p:tgtEl>
                                          <p:spTgt spid="8"/>
                                        </p:tgtEl>
                                      </p:cBhvr>
                                    </p:animEffect>
                                  </p:childTnLst>
                                </p:cTn>
                              </p:par>
                              <p:par>
                                <p:cTn id="15" presetID="29" presetClass="entr" presetSubtype="0" fill="hold" nodeType="withEffect">
                                  <p:stCondLst>
                                    <p:cond delay="0"/>
                                  </p:stCondLst>
                                  <p:childTnLst>
                                    <p:set>
                                      <p:cBhvr>
                                        <p:cTn id="16" dur="1" fill="hold">
                                          <p:stCondLst>
                                            <p:cond delay="0"/>
                                          </p:stCondLst>
                                        </p:cTn>
                                        <p:tgtEl>
                                          <p:spTgt spid="1026"/>
                                        </p:tgtEl>
                                        <p:attrNameLst>
                                          <p:attrName>style.visibility</p:attrName>
                                        </p:attrNameLst>
                                      </p:cBhvr>
                                      <p:to>
                                        <p:strVal val="visible"/>
                                      </p:to>
                                    </p:set>
                                    <p:anim calcmode="lin" valueType="num">
                                      <p:cBhvr>
                                        <p:cTn id="17" dur="1000" fill="hold"/>
                                        <p:tgtEl>
                                          <p:spTgt spid="1026"/>
                                        </p:tgtEl>
                                        <p:attrNameLst>
                                          <p:attrName>ppt_x</p:attrName>
                                        </p:attrNameLst>
                                      </p:cBhvr>
                                      <p:tavLst>
                                        <p:tav tm="0">
                                          <p:val>
                                            <p:strVal val="#ppt_x-.2"/>
                                          </p:val>
                                        </p:tav>
                                        <p:tav tm="100000">
                                          <p:val>
                                            <p:strVal val="#ppt_x"/>
                                          </p:val>
                                        </p:tav>
                                      </p:tavLst>
                                    </p:anim>
                                    <p:anim calcmode="lin" valueType="num">
                                      <p:cBhvr>
                                        <p:cTn id="18" dur="1000" fill="hold"/>
                                        <p:tgtEl>
                                          <p:spTgt spid="1026"/>
                                        </p:tgtEl>
                                        <p:attrNameLst>
                                          <p:attrName>ppt_y</p:attrName>
                                        </p:attrNameLst>
                                      </p:cBhvr>
                                      <p:tavLst>
                                        <p:tav tm="0">
                                          <p:val>
                                            <p:strVal val="#ppt_y"/>
                                          </p:val>
                                        </p:tav>
                                        <p:tav tm="100000">
                                          <p:val>
                                            <p:strVal val="#ppt_y"/>
                                          </p:val>
                                        </p:tav>
                                      </p:tavLst>
                                    </p:anim>
                                    <p:animEffect transition="in" filter="wipe(right)" prLst="gradientSize: 0.1">
                                      <p:cBhvr>
                                        <p:cTn id="19"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DF2FF4E4-2AAF-9958-E3D9-3A7644067BB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B167AFC-08EC-2690-299A-C2FA06D116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218" name="Title 1"/>
          <p:cNvSpPr>
            <a:spLocks noGrp="1"/>
          </p:cNvSpPr>
          <p:nvPr>
            <p:ph type="title"/>
          </p:nvPr>
        </p:nvSpPr>
        <p:spPr/>
        <p:txBody>
          <a:bodyPr>
            <a:normAutofit/>
          </a:bodyPr>
          <a:lstStyle/>
          <a:p>
            <a:pPr>
              <a:defRPr/>
            </a:pPr>
            <a:r>
              <a:rPr lang="en-US" b="1">
                <a:solidFill>
                  <a:schemeClr val="tx2">
                    <a:satMod val="130000"/>
                  </a:schemeClr>
                </a:solidFill>
              </a:rPr>
              <a:t>Less embarrassing choices…</a:t>
            </a:r>
            <a:endParaRPr lang="en-GB" b="1">
              <a:solidFill>
                <a:schemeClr val="tx2">
                  <a:satMod val="130000"/>
                </a:schemeClr>
              </a:solidFill>
            </a:endParaRPr>
          </a:p>
        </p:txBody>
      </p:sp>
      <p:sp>
        <p:nvSpPr>
          <p:cNvPr id="3" name="Content Placeholder 2"/>
          <p:cNvSpPr>
            <a:spLocks noGrp="1"/>
          </p:cNvSpPr>
          <p:nvPr>
            <p:ph sz="quarter" idx="1"/>
          </p:nvPr>
        </p:nvSpPr>
        <p:spPr>
          <a:xfrm>
            <a:off x="1223889" y="1839356"/>
            <a:ext cx="9229799" cy="4972050"/>
          </a:xfrm>
        </p:spPr>
        <p:txBody>
          <a:bodyPr/>
          <a:lstStyle/>
          <a:p>
            <a:pPr algn="l" rtl="0" eaLnBrk="1" hangingPunct="1"/>
            <a:r>
              <a:rPr lang="en-GB" b="1" dirty="0"/>
              <a:t>I need to pass the exam..cheat or not?</a:t>
            </a:r>
          </a:p>
          <a:p>
            <a:pPr algn="l" rtl="0" eaLnBrk="1" hangingPunct="1"/>
            <a:r>
              <a:rPr lang="en-GB" b="1" dirty="0"/>
              <a:t>I need the organs of this dying patient... Let him die fast?</a:t>
            </a:r>
          </a:p>
          <a:p>
            <a:pPr algn="l" rtl="0" eaLnBrk="1" hangingPunct="1"/>
            <a:r>
              <a:rPr lang="en-GB" b="1" dirty="0"/>
              <a:t>I need the money of this Pharma company... Shall I change the results of my research on their drug?</a:t>
            </a:r>
          </a:p>
          <a:p>
            <a:pPr algn="l" rtl="0" eaLnBrk="1" hangingPunct="1"/>
            <a:r>
              <a:rPr lang="en-GB" b="1" dirty="0"/>
              <a:t>I need to be trained ...tell the patient you’re a doctor?</a:t>
            </a:r>
          </a:p>
          <a:p>
            <a:pPr algn="l" rtl="0" eaLnBrk="1" hangingPunct="1"/>
            <a:endParaRPr lang="en-GB" dirty="0"/>
          </a:p>
          <a:p>
            <a:pPr algn="l" rtl="0" eaLnBrk="1" hangingPunct="1"/>
            <a:endParaRPr lang="en-GB" dirty="0"/>
          </a:p>
        </p:txBody>
      </p:sp>
      <p:sp>
        <p:nvSpPr>
          <p:cNvPr id="4" name="Rectangle 3"/>
          <p:cNvSpPr/>
          <p:nvPr/>
        </p:nvSpPr>
        <p:spPr>
          <a:xfrm>
            <a:off x="2218436" y="4604611"/>
            <a:ext cx="8238794" cy="1323439"/>
          </a:xfrm>
          <a:prstGeom prst="rect">
            <a:avLst/>
          </a:prstGeom>
          <a:noFill/>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w="11430"/>
                <a:solidFill>
                  <a:srgbClr val="FF0000"/>
                </a:solidFill>
                <a:effectLst>
                  <a:glow rad="101600">
                    <a:srgbClr val="ED7D31">
                      <a:satMod val="175000"/>
                      <a:alpha val="40000"/>
                    </a:srgbClr>
                  </a:glow>
                  <a:outerShdw blurRad="50800" dist="39000" dir="5460000" algn="tl">
                    <a:srgbClr val="000000">
                      <a:alpha val="38000"/>
                    </a:srgbClr>
                  </a:outerShdw>
                </a:effectLst>
                <a:uLnTx/>
                <a:uFillTx/>
                <a:latin typeface="Calibri"/>
                <a:ea typeface="+mn-ea"/>
                <a:cs typeface="+mn-cs"/>
              </a:rPr>
              <a:t>Ethics is about making choices...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w="11430"/>
                <a:solidFill>
                  <a:srgbClr val="FF0000"/>
                </a:solidFill>
                <a:effectLst>
                  <a:glow rad="101600">
                    <a:srgbClr val="ED7D31">
                      <a:satMod val="175000"/>
                      <a:alpha val="40000"/>
                    </a:srgbClr>
                  </a:glow>
                  <a:outerShdw blurRad="50800" dist="39000" dir="5460000" algn="tl">
                    <a:srgbClr val="000000">
                      <a:alpha val="38000"/>
                    </a:srgbClr>
                  </a:outerShdw>
                </a:effectLst>
                <a:uLnTx/>
                <a:uFillTx/>
                <a:latin typeface="Calibri"/>
                <a:ea typeface="+mn-ea"/>
                <a:cs typeface="+mn-cs"/>
              </a:rPr>
              <a:t>Usually hard ones!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9"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1000" fill="hold"/>
                                        <p:tgtEl>
                                          <p:spTgt spid="4"/>
                                        </p:tgtEl>
                                        <p:attrNameLst>
                                          <p:attrName>ppt_x</p:attrName>
                                        </p:attrNameLst>
                                      </p:cBhvr>
                                      <p:tavLst>
                                        <p:tav tm="0">
                                          <p:val>
                                            <p:strVal val="#ppt_x-.2"/>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785ABC6E-E7E9-BB99-E218-125D327EF19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EF5B020E-6179-D90F-EAF7-75D1756630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p:txBody>
          <a:bodyPr>
            <a:normAutofit/>
          </a:bodyPr>
          <a:lstStyle/>
          <a:p>
            <a:pPr>
              <a:defRPr/>
            </a:pPr>
            <a:r>
              <a:rPr lang="en-US" sz="3600" b="1" dirty="0">
                <a:solidFill>
                  <a:schemeClr val="tx2">
                    <a:lumMod val="50000"/>
                  </a:schemeClr>
                </a:solidFill>
                <a:effectLst>
                  <a:outerShdw blurRad="38100" dist="38100" dir="2700000" algn="tl">
                    <a:srgbClr val="000000">
                      <a:alpha val="43137"/>
                    </a:srgbClr>
                  </a:outerShdw>
                </a:effectLst>
              </a:rPr>
              <a:t>What do you think?</a:t>
            </a:r>
            <a:endParaRPr lang="ar-SA" sz="3600" b="1" dirty="0">
              <a:solidFill>
                <a:schemeClr val="tx2">
                  <a:lumMod val="50000"/>
                </a:schemeClr>
              </a:solidFill>
              <a:effectLst>
                <a:outerShdw blurRad="38100" dist="38100" dir="2700000" algn="tl">
                  <a:srgbClr val="000000">
                    <a:alpha val="43137"/>
                  </a:srgbClr>
                </a:outerShdw>
              </a:effectLst>
            </a:endParaRPr>
          </a:p>
        </p:txBody>
      </p:sp>
      <p:sp>
        <p:nvSpPr>
          <p:cNvPr id="4" name="Rectangle 3"/>
          <p:cNvSpPr/>
          <p:nvPr/>
        </p:nvSpPr>
        <p:spPr>
          <a:xfrm>
            <a:off x="-113604" y="1707486"/>
            <a:ext cx="6840760" cy="923330"/>
          </a:xfrm>
          <a:prstGeom prst="rect">
            <a:avLst/>
          </a:prstGeom>
          <a:noFill/>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300" normalizeH="0" baseline="0" noProof="0" dirty="0">
                <a:ln w="11430" cmpd="sng">
                  <a:solidFill>
                    <a:srgbClr val="4472C4">
                      <a:tint val="10000"/>
                    </a:srgbClr>
                  </a:solidFill>
                  <a:prstDash val="solid"/>
                  <a:miter lim="800000"/>
                </a:ln>
                <a:solidFill>
                  <a:srgbClr val="FF0000"/>
                </a:solidFill>
                <a:effectLst>
                  <a:glow rad="45500">
                    <a:srgbClr val="4472C4">
                      <a:satMod val="220000"/>
                      <a:alpha val="35000"/>
                    </a:srgbClr>
                  </a:glow>
                </a:effectLst>
                <a:uLnTx/>
                <a:uFillTx/>
                <a:latin typeface="Calibri"/>
                <a:ea typeface="+mn-ea"/>
                <a:cs typeface="+mn-cs"/>
              </a:rPr>
              <a:t>He Killed Her!!</a:t>
            </a:r>
            <a:endParaRPr kumimoji="0" lang="ar-SA" sz="5400" b="1" i="0" u="none" strike="noStrike" kern="1200" cap="none" spc="300" normalizeH="0" baseline="0" noProof="0" dirty="0">
              <a:ln w="11430" cmpd="sng">
                <a:solidFill>
                  <a:srgbClr val="4472C4">
                    <a:tint val="10000"/>
                  </a:srgbClr>
                </a:solidFill>
                <a:prstDash val="solid"/>
                <a:miter lim="800000"/>
              </a:ln>
              <a:solidFill>
                <a:srgbClr val="FF0000"/>
              </a:solidFill>
              <a:effectLst>
                <a:glow rad="45500">
                  <a:srgbClr val="4472C4">
                    <a:satMod val="220000"/>
                    <a:alpha val="35000"/>
                  </a:srgbClr>
                </a:glow>
              </a:effectLst>
              <a:uLnTx/>
              <a:uFillTx/>
              <a:latin typeface="Calibri"/>
              <a:ea typeface="+mn-ea"/>
              <a:cs typeface="Arial" panose="020B0604020202020204" pitchFamily="34" charset="0"/>
            </a:endParaRP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t="8987" b="8987"/>
          <a:stretch/>
        </p:blipFill>
        <p:spPr bwMode="auto">
          <a:xfrm>
            <a:off x="803219" y="2934575"/>
            <a:ext cx="5538321" cy="2945720"/>
          </a:xfrm>
          <a:prstGeom prst="rect">
            <a:avLst/>
          </a:prstGeom>
          <a:noFill/>
          <a:ln w="9525">
            <a:noFill/>
            <a:miter lim="800000"/>
            <a:headEnd/>
            <a:tailEnd/>
          </a:ln>
        </p:spPr>
      </p:pic>
      <p:pic>
        <p:nvPicPr>
          <p:cNvPr id="8" name="Picture 7" descr="A close-up of a bee on a person's finger&#10;&#10;Description automatically generated">
            <a:extLst>
              <a:ext uri="{FF2B5EF4-FFF2-40B4-BE49-F238E27FC236}">
                <a16:creationId xmlns:a16="http://schemas.microsoft.com/office/drawing/2014/main" id="{A2285226-DD7C-1F1F-9E88-572862A6B02F}"/>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6927958" y="2934574"/>
            <a:ext cx="4191000" cy="3024157"/>
          </a:xfrm>
          <a:prstGeom prst="rect">
            <a:avLst/>
          </a:prstGeom>
        </p:spPr>
      </p:pic>
      <p:sp>
        <p:nvSpPr>
          <p:cNvPr id="10" name="Rectangle 9">
            <a:extLst>
              <a:ext uri="{FF2B5EF4-FFF2-40B4-BE49-F238E27FC236}">
                <a16:creationId xmlns:a16="http://schemas.microsoft.com/office/drawing/2014/main" id="{DE1FF68D-54FC-4406-8595-C1CD2552EF30}"/>
              </a:ext>
            </a:extLst>
          </p:cNvPr>
          <p:cNvSpPr/>
          <p:nvPr/>
        </p:nvSpPr>
        <p:spPr>
          <a:xfrm>
            <a:off x="5609603" y="1733274"/>
            <a:ext cx="6840760" cy="923330"/>
          </a:xfrm>
          <a:prstGeom prst="rect">
            <a:avLst/>
          </a:prstGeom>
          <a:noFill/>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300" normalizeH="0" baseline="0" noProof="0" dirty="0">
                <a:ln w="11430" cmpd="sng">
                  <a:solidFill>
                    <a:srgbClr val="4472C4">
                      <a:tint val="10000"/>
                    </a:srgbClr>
                  </a:solidFill>
                  <a:prstDash val="solid"/>
                  <a:miter lim="800000"/>
                </a:ln>
                <a:solidFill>
                  <a:srgbClr val="FF0000"/>
                </a:solidFill>
                <a:effectLst>
                  <a:glow rad="45500">
                    <a:srgbClr val="4472C4">
                      <a:satMod val="220000"/>
                      <a:alpha val="35000"/>
                    </a:srgbClr>
                  </a:glow>
                </a:effectLst>
                <a:uLnTx/>
                <a:uFillTx/>
                <a:latin typeface="Calibri"/>
                <a:ea typeface="+mn-ea"/>
                <a:cs typeface="+mn-cs"/>
              </a:rPr>
              <a:t>It Cured Him!!</a:t>
            </a:r>
            <a:endParaRPr kumimoji="0" lang="ar-SA" sz="5400" b="1" i="0" u="none" strike="noStrike" kern="1200" cap="none" spc="300" normalizeH="0" baseline="0" noProof="0" dirty="0">
              <a:ln w="11430" cmpd="sng">
                <a:solidFill>
                  <a:srgbClr val="4472C4">
                    <a:tint val="10000"/>
                  </a:srgbClr>
                </a:solidFill>
                <a:prstDash val="solid"/>
                <a:miter lim="800000"/>
              </a:ln>
              <a:solidFill>
                <a:srgbClr val="FF0000"/>
              </a:solidFill>
              <a:effectLst>
                <a:glow rad="45500">
                  <a:srgbClr val="4472C4">
                    <a:satMod val="220000"/>
                    <a:alpha val="35000"/>
                  </a:srgbClr>
                </a:glow>
              </a:effectLst>
              <a:uLnTx/>
              <a:uFillTx/>
              <a:latin typeface="Calibri"/>
              <a:ea typeface="+mn-ea"/>
              <a:cs typeface="Arial" panose="020B0604020202020204" pitchFamily="3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5"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2000"/>
                                        <p:tgtEl>
                                          <p:spTgt spid="5"/>
                                        </p:tgtEl>
                                      </p:cBhvr>
                                    </p:animEffect>
                                    <p:anim calcmode="lin" valueType="num">
                                      <p:cBhvr>
                                        <p:cTn id="15" dur="2000" fill="hold"/>
                                        <p:tgtEl>
                                          <p:spTgt spid="5"/>
                                        </p:tgtEl>
                                        <p:attrNameLst>
                                          <p:attrName>style.rotation</p:attrName>
                                        </p:attrNameLst>
                                      </p:cBhvr>
                                      <p:tavLst>
                                        <p:tav tm="0">
                                          <p:val>
                                            <p:fltVal val="720"/>
                                          </p:val>
                                        </p:tav>
                                        <p:tav tm="100000">
                                          <p:val>
                                            <p:fltVal val="0"/>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9904E0E9-54BA-1ED2-5219-730DD0049DB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1C1B2329-1535-C058-DDDE-A6FE789B824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242" name="Rectangle 2"/>
          <p:cNvSpPr>
            <a:spLocks noGrp="1" noChangeArrowheads="1"/>
          </p:cNvSpPr>
          <p:nvPr>
            <p:ph type="title"/>
          </p:nvPr>
        </p:nvSpPr>
        <p:spPr/>
        <p:txBody>
          <a:bodyPr>
            <a:normAutofit/>
          </a:bodyPr>
          <a:lstStyle/>
          <a:p>
            <a:pPr>
              <a:defRPr/>
            </a:pPr>
            <a:r>
              <a:rPr lang="en-US" dirty="0">
                <a:solidFill>
                  <a:schemeClr val="tx2">
                    <a:satMod val="130000"/>
                  </a:schemeClr>
                </a:solidFill>
              </a:rPr>
              <a:t>Levels of moral response</a:t>
            </a:r>
          </a:p>
        </p:txBody>
      </p:sp>
      <p:sp>
        <p:nvSpPr>
          <p:cNvPr id="14339" name="Rectangle 3"/>
          <p:cNvSpPr>
            <a:spLocks noGrp="1" noChangeArrowheads="1"/>
          </p:cNvSpPr>
          <p:nvPr>
            <p:ph sz="quarter" idx="1"/>
          </p:nvPr>
        </p:nvSpPr>
        <p:spPr>
          <a:xfrm>
            <a:off x="1097279" y="1919214"/>
            <a:ext cx="9748911" cy="4136693"/>
          </a:xfrm>
        </p:spPr>
        <p:txBody>
          <a:bodyPr/>
          <a:lstStyle/>
          <a:p>
            <a:pPr marL="365125" indent="-282575">
              <a:buFont typeface="Wingdings 2" pitchFamily="18" charset="2"/>
              <a:buChar char=""/>
            </a:pPr>
            <a:r>
              <a:rPr lang="en-US" dirty="0"/>
              <a:t>The </a:t>
            </a:r>
            <a:r>
              <a:rPr lang="en-US" b="1" dirty="0">
                <a:solidFill>
                  <a:schemeClr val="accent1"/>
                </a:solidFill>
              </a:rPr>
              <a:t>expressive</a:t>
            </a:r>
            <a:r>
              <a:rPr lang="en-US" dirty="0"/>
              <a:t> level (unanalyzed expressions or feeling that, by themselves, don’t provide reasons or justification)</a:t>
            </a:r>
          </a:p>
          <a:p>
            <a:pPr marL="365125" indent="-282575">
              <a:buFont typeface="Wingdings 2" pitchFamily="18" charset="2"/>
              <a:buChar char=""/>
            </a:pPr>
            <a:r>
              <a:rPr lang="en-US" dirty="0"/>
              <a:t>The </a:t>
            </a:r>
            <a:r>
              <a:rPr lang="en-US" b="1" dirty="0">
                <a:solidFill>
                  <a:schemeClr val="accent1"/>
                </a:solidFill>
              </a:rPr>
              <a:t>pre-reflective</a:t>
            </a:r>
            <a:r>
              <a:rPr lang="en-US" dirty="0"/>
              <a:t> level (justification via law, religious tenets, social values, codes of ethics, etc.; accepted uncritically)</a:t>
            </a:r>
          </a:p>
          <a:p>
            <a:pPr marL="365125" indent="-282575">
              <a:buFont typeface="Wingdings 2" pitchFamily="18" charset="2"/>
              <a:buChar char=""/>
            </a:pPr>
            <a:r>
              <a:rPr lang="en-US" dirty="0"/>
              <a:t>The </a:t>
            </a:r>
            <a:r>
              <a:rPr lang="en-US" b="1" dirty="0">
                <a:solidFill>
                  <a:schemeClr val="accent1"/>
                </a:solidFill>
              </a:rPr>
              <a:t>reflective</a:t>
            </a:r>
            <a:r>
              <a:rPr lang="en-US" dirty="0"/>
              <a:t> level (reasoned ethical argument/defense based on ethical principles, rules, virtues, values to which we consciously subscribe; justification provided)</a:t>
            </a:r>
          </a:p>
          <a:p>
            <a:pPr marL="365125" indent="-282575" algn="ctr">
              <a:buNone/>
            </a:pPr>
            <a:r>
              <a:rPr lang="en-US" sz="1800" dirty="0"/>
              <a:t>Thomas J and </a:t>
            </a:r>
            <a:r>
              <a:rPr lang="en-US" sz="1800" dirty="0" err="1"/>
              <a:t>Waluchow</a:t>
            </a:r>
            <a:r>
              <a:rPr lang="en-US" sz="1800" dirty="0"/>
              <a:t> W, 1998</a:t>
            </a:r>
            <a:r>
              <a:rPr lang="en-US" dirty="0"/>
              <a:t> </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33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33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33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AF1B5A01-FA65-7BE4-C1FE-A492CC174402}"/>
              </a:ext>
            </a:extLst>
          </p:cNvPr>
          <p:cNvSpPr/>
          <p:nvPr/>
        </p:nvSpPr>
        <p:spPr>
          <a:xfrm>
            <a:off x="617280" y="1432959"/>
            <a:ext cx="10812720" cy="46229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37584666-17C4-427B-C035-7BE010B337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06769"/>
            <a:ext cx="2305141" cy="1138537"/>
          </a:xfrm>
          <a:prstGeom prst="rect">
            <a:avLst/>
          </a:prstGeom>
        </p:spPr>
      </p:pic>
      <p:sp>
        <p:nvSpPr>
          <p:cNvPr id="11266" name="Rectangle 2"/>
          <p:cNvSpPr>
            <a:spLocks noGrp="1" noChangeArrowheads="1"/>
          </p:cNvSpPr>
          <p:nvPr>
            <p:ph type="title"/>
          </p:nvPr>
        </p:nvSpPr>
        <p:spPr/>
        <p:txBody>
          <a:bodyPr>
            <a:normAutofit/>
          </a:bodyPr>
          <a:lstStyle/>
          <a:p>
            <a:pPr>
              <a:defRPr/>
            </a:pPr>
            <a:r>
              <a:rPr lang="en-US" dirty="0">
                <a:solidFill>
                  <a:schemeClr val="tx2">
                    <a:satMod val="130000"/>
                  </a:schemeClr>
                </a:solidFill>
              </a:rPr>
              <a:t>Ethics</a:t>
            </a:r>
          </a:p>
        </p:txBody>
      </p:sp>
      <p:sp>
        <p:nvSpPr>
          <p:cNvPr id="15365" name="Rectangle 3"/>
          <p:cNvSpPr>
            <a:spLocks noGrp="1" noChangeArrowheads="1"/>
          </p:cNvSpPr>
          <p:nvPr>
            <p:ph sz="quarter" idx="1"/>
          </p:nvPr>
        </p:nvSpPr>
        <p:spPr>
          <a:xfrm>
            <a:off x="633047" y="1533378"/>
            <a:ext cx="11127544" cy="4622948"/>
          </a:xfrm>
        </p:spPr>
        <p:txBody>
          <a:bodyPr>
            <a:normAutofit/>
          </a:bodyPr>
          <a:lstStyle/>
          <a:p>
            <a:pPr algn="l" rtl="0" eaLnBrk="1" hangingPunct="1"/>
            <a:r>
              <a:rPr lang="en-US" dirty="0"/>
              <a:t>explicit critical reflection on moral beliefs, practices and problems</a:t>
            </a:r>
          </a:p>
          <a:p>
            <a:pPr algn="l" rtl="0" eaLnBrk="1" hangingPunct="1"/>
            <a:r>
              <a:rPr lang="en-US" dirty="0"/>
              <a:t>philosophical study of morality</a:t>
            </a:r>
          </a:p>
          <a:p>
            <a:pPr algn="l" rtl="0" eaLnBrk="1" hangingPunct="1"/>
            <a:endParaRPr lang="en-US" dirty="0"/>
          </a:p>
          <a:p>
            <a:pPr algn="ctr" rtl="0" eaLnBrk="1" hangingPunct="1">
              <a:buFont typeface="Wingdings" pitchFamily="2" charset="2"/>
              <a:buNone/>
            </a:pPr>
            <a:r>
              <a:rPr lang="en-US" sz="3600" i="1" dirty="0"/>
              <a:t>This is at the </a:t>
            </a:r>
            <a:r>
              <a:rPr lang="en-US" sz="3600" b="1" i="1" dirty="0">
                <a:solidFill>
                  <a:schemeClr val="accent1"/>
                </a:solidFill>
              </a:rPr>
              <a:t>reflective</a:t>
            </a:r>
            <a:r>
              <a:rPr lang="en-US" sz="3600" i="1" dirty="0"/>
              <a:t> level…</a:t>
            </a:r>
          </a:p>
          <a:p>
            <a:pPr algn="l" rtl="0" eaLnBrk="1" hangingPunct="1"/>
            <a:endParaRPr lang="en-US" i="1" dirty="0"/>
          </a:p>
          <a:p>
            <a:pPr marL="0" indent="0" eaLnBrk="1" hangingPunct="1">
              <a:spcBef>
                <a:spcPct val="0"/>
              </a:spcBef>
              <a:buNone/>
            </a:pPr>
            <a:r>
              <a:rPr lang="en-GB" dirty="0"/>
              <a:t>  - also known as </a:t>
            </a:r>
            <a:r>
              <a:rPr lang="en-GB" b="1" dirty="0">
                <a:solidFill>
                  <a:srgbClr val="FF0000"/>
                </a:solidFill>
              </a:rPr>
              <a:t>"moral philosophy" </a:t>
            </a:r>
            <a:r>
              <a:rPr lang="en-GB" dirty="0"/>
              <a:t>and </a:t>
            </a:r>
            <a:r>
              <a:rPr lang="en-GB" b="1" dirty="0">
                <a:solidFill>
                  <a:srgbClr val="FF0000"/>
                </a:solidFill>
              </a:rPr>
              <a:t>"philosophical ethics"</a:t>
            </a:r>
          </a:p>
          <a:p>
            <a:pPr marL="0" indent="0" eaLnBrk="1" hangingPunct="1">
              <a:spcBef>
                <a:spcPct val="0"/>
              </a:spcBef>
              <a:buNone/>
            </a:pPr>
            <a:r>
              <a:rPr lang="en-GB" dirty="0"/>
              <a:t>  - </a:t>
            </a:r>
            <a:r>
              <a:rPr lang="en-GB" b="1" dirty="0"/>
              <a:t>refers to philosophical reflection on the nature and function of morality </a:t>
            </a:r>
            <a:r>
              <a:rPr lang="en-GB" dirty="0"/>
              <a:t>(that is, philosophical reflection on social conventions about right and wrong human conduct--on social principles about doing good, avoiding harm, respecting others, observing rules of justice, etc.)</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p:cNvSpPr txBox="1"/>
          <p:nvPr/>
        </p:nvSpPr>
        <p:spPr>
          <a:xfrm>
            <a:off x="1477108" y="3044110"/>
            <a:ext cx="8616188" cy="31085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Ethics is a system of moral principles. They affect how people make decisions and lead their lives.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Ethics is concerned with what is good for individuals and society and is also described as moral philosophy.</a:t>
            </a:r>
            <a:endParaRPr kumimoji="0" lang="ar-SA" altLang="en-US" sz="2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27F49DC-4FDE-F638-A1BB-C00C52C8A0F8}"/>
              </a:ext>
            </a:extLst>
          </p:cNvPr>
          <p:cNvSpPr txBox="1">
            <a:spLocks/>
          </p:cNvSpPr>
          <p:nvPr/>
        </p:nvSpPr>
        <p:spPr>
          <a:xfrm>
            <a:off x="77372" y="1174970"/>
            <a:ext cx="7620000"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6000" b="1" i="0" u="none" strike="noStrike" kern="1200" cap="none" spc="0" normalizeH="0" baseline="0" noProof="0" dirty="0">
                <a:ln>
                  <a:noFill/>
                </a:ln>
                <a:solidFill>
                  <a:srgbClr val="FF0000"/>
                </a:solidFill>
                <a:effectLst/>
                <a:uLnTx/>
                <a:uFillTx/>
                <a:latin typeface="Calibri Light"/>
                <a:ea typeface="+mj-ea"/>
                <a:cs typeface="+mj-cs"/>
              </a:rPr>
              <a:t>What is Ethics?</a:t>
            </a:r>
            <a:endParaRPr kumimoji="0" lang="ar-SA" sz="6000" b="1"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3496" name="Rectangle 63495">
            <a:extLst>
              <a:ext uri="{FF2B5EF4-FFF2-40B4-BE49-F238E27FC236}">
                <a16:creationId xmlns:a16="http://schemas.microsoft.com/office/drawing/2014/main" id="{9427AF5F-9A0E-42B7-A252-FD64C9885F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7410" name="Rectangle 2"/>
          <p:cNvSpPr>
            <a:spLocks noGrp="1" noChangeArrowheads="1"/>
          </p:cNvSpPr>
          <p:nvPr>
            <p:ph type="title"/>
          </p:nvPr>
        </p:nvSpPr>
        <p:spPr>
          <a:xfrm>
            <a:off x="838200" y="365125"/>
            <a:ext cx="10515600" cy="1306443"/>
          </a:xfrm>
        </p:spPr>
        <p:txBody>
          <a:bodyPr>
            <a:normAutofit/>
          </a:bodyPr>
          <a:lstStyle/>
          <a:p>
            <a:pPr eaLnBrk="1" hangingPunct="1"/>
            <a:r>
              <a:rPr lang="en-US" sz="4000" b="1" dirty="0"/>
              <a:t>The Fact-Value Distinction</a:t>
            </a:r>
          </a:p>
        </p:txBody>
      </p:sp>
      <p:sp>
        <p:nvSpPr>
          <p:cNvPr id="63491" name="Rectangle 3"/>
          <p:cNvSpPr>
            <a:spLocks noGrp="1" noChangeArrowheads="1"/>
          </p:cNvSpPr>
          <p:nvPr>
            <p:ph sz="quarter" idx="1"/>
          </p:nvPr>
        </p:nvSpPr>
        <p:spPr>
          <a:xfrm>
            <a:off x="838199" y="1825625"/>
            <a:ext cx="4528279" cy="3930598"/>
          </a:xfrm>
        </p:spPr>
        <p:txBody>
          <a:bodyPr>
            <a:normAutofit/>
          </a:bodyPr>
          <a:lstStyle/>
          <a:p>
            <a:pPr marL="365760" indent="-256032">
              <a:buClr>
                <a:schemeClr val="accent3"/>
              </a:buClr>
              <a:buFont typeface="Georgia"/>
              <a:buChar char="•"/>
              <a:defRPr/>
            </a:pPr>
            <a:r>
              <a:rPr lang="en-US" b="1" dirty="0"/>
              <a:t>Fact: </a:t>
            </a:r>
            <a:r>
              <a:rPr lang="en-US" dirty="0"/>
              <a:t>description of the way the world is; an actual state of affairs (“is”)</a:t>
            </a:r>
          </a:p>
          <a:p>
            <a:pPr marL="109728" indent="0">
              <a:buClr>
                <a:schemeClr val="accent3"/>
              </a:buClr>
              <a:buNone/>
              <a:defRPr/>
            </a:pPr>
            <a:endParaRPr lang="en-US" dirty="0"/>
          </a:p>
          <a:p>
            <a:pPr marL="365760" indent="-256032">
              <a:buClr>
                <a:schemeClr val="accent3"/>
              </a:buClr>
              <a:buFont typeface="Georgia"/>
              <a:buChar char="•"/>
              <a:defRPr/>
            </a:pPr>
            <a:r>
              <a:rPr lang="en-US" b="1" dirty="0"/>
              <a:t>Value: </a:t>
            </a:r>
            <a:r>
              <a:rPr lang="en-US" dirty="0"/>
              <a:t> judgment about the way things should be (“ought”)</a:t>
            </a:r>
          </a:p>
          <a:p>
            <a:pPr marL="658368" lvl="1" indent="-246888">
              <a:buFont typeface="Georgia"/>
              <a:buChar char="▫"/>
              <a:defRPr/>
            </a:pPr>
            <a:r>
              <a:rPr lang="en-US" sz="2800" i="1" dirty="0"/>
              <a:t>no “ought” can be deduced from an “is”</a:t>
            </a:r>
          </a:p>
        </p:txBody>
      </p:sp>
      <p:pic>
        <p:nvPicPr>
          <p:cNvPr id="5" name="Picture 4" descr="A diagram of the value of ethics&#10;&#10;Description automatically generated with medium confidence">
            <a:extLst>
              <a:ext uri="{FF2B5EF4-FFF2-40B4-BE49-F238E27FC236}">
                <a16:creationId xmlns:a16="http://schemas.microsoft.com/office/drawing/2014/main" id="{843EF928-4A15-E183-D121-F2D4BD671051}"/>
              </a:ext>
            </a:extLst>
          </p:cNvPr>
          <p:cNvPicPr>
            <a:picLocks noChangeAspect="1"/>
          </p:cNvPicPr>
          <p:nvPr/>
        </p:nvPicPr>
        <p:blipFill>
          <a:blip r:embed="rId3">
            <a:extLst>
              <a:ext uri="{28A0092B-C50C-407E-A947-70E740481C1C}">
                <a14:useLocalDpi xmlns:a14="http://schemas.microsoft.com/office/drawing/2010/main" val="0"/>
              </a:ext>
            </a:extLst>
          </a:blip>
          <a:srcRect l="1029" r="1" b="1"/>
          <a:stretch/>
        </p:blipFill>
        <p:spPr>
          <a:xfrm>
            <a:off x="5183500" y="1904282"/>
            <a:ext cx="6170299" cy="4224808"/>
          </a:xfrm>
          <a:prstGeom prst="rect">
            <a:avLst/>
          </a:prstGeom>
        </p:spPr>
      </p:pic>
      <p:sp>
        <p:nvSpPr>
          <p:cNvPr id="10" name="Rectangle: Rounded Corners 9">
            <a:extLst>
              <a:ext uri="{FF2B5EF4-FFF2-40B4-BE49-F238E27FC236}">
                <a16:creationId xmlns:a16="http://schemas.microsoft.com/office/drawing/2014/main" id="{28D63B07-00DB-0C77-7D12-C40F70403F6F}"/>
              </a:ext>
            </a:extLst>
          </p:cNvPr>
          <p:cNvSpPr/>
          <p:nvPr/>
        </p:nvSpPr>
        <p:spPr>
          <a:xfrm>
            <a:off x="617280" y="1432959"/>
            <a:ext cx="10812720" cy="4622948"/>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1" name="Graphic 21">
            <a:extLst>
              <a:ext uri="{FF2B5EF4-FFF2-40B4-BE49-F238E27FC236}">
                <a16:creationId xmlns:a16="http://schemas.microsoft.com/office/drawing/2014/main" id="{F60B9F51-CAA1-1098-6393-C3024333A31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06769"/>
            <a:ext cx="2305141" cy="1138537"/>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51A267CD-85F7-2F23-6616-D33E837A79E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7437555F-EA4C-350C-9D64-E19BBC0BC6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76802" name="Rectangle 2"/>
          <p:cNvSpPr>
            <a:spLocks noGrp="1" noChangeArrowheads="1"/>
          </p:cNvSpPr>
          <p:nvPr>
            <p:ph type="title"/>
          </p:nvPr>
        </p:nvSpPr>
        <p:spPr/>
        <p:txBody>
          <a:bodyPr>
            <a:normAutofit/>
          </a:bodyPr>
          <a:lstStyle/>
          <a:p>
            <a:pPr>
              <a:defRPr/>
            </a:pPr>
            <a:r>
              <a:rPr lang="en-US" b="1" dirty="0">
                <a:solidFill>
                  <a:srgbClr val="002060"/>
                </a:solidFill>
                <a:effectLst>
                  <a:outerShdw blurRad="38100" dist="38100" dir="2700000" algn="tl">
                    <a:srgbClr val="000000">
                      <a:alpha val="43137"/>
                    </a:srgbClr>
                  </a:outerShdw>
                </a:effectLst>
              </a:rPr>
              <a:t>Ethical reasoning</a:t>
            </a:r>
          </a:p>
        </p:txBody>
      </p:sp>
      <p:sp>
        <p:nvSpPr>
          <p:cNvPr id="76803" name="Rectangle 3"/>
          <p:cNvSpPr>
            <a:spLocks noGrp="1" noChangeArrowheads="1"/>
          </p:cNvSpPr>
          <p:nvPr>
            <p:ph sz="quarter" idx="1"/>
          </p:nvPr>
        </p:nvSpPr>
        <p:spPr>
          <a:xfrm>
            <a:off x="838201" y="1783079"/>
            <a:ext cx="10317480" cy="4525963"/>
          </a:xfrm>
        </p:spPr>
        <p:txBody>
          <a:bodyPr>
            <a:normAutofit/>
          </a:bodyPr>
          <a:lstStyle/>
          <a:p>
            <a:pPr marL="365760" indent="-256032">
              <a:buClr>
                <a:schemeClr val="accent3"/>
              </a:buClr>
              <a:buNone/>
              <a:defRPr/>
            </a:pPr>
            <a:r>
              <a:rPr lang="en-US" b="1" dirty="0">
                <a:solidFill>
                  <a:srgbClr val="002060"/>
                </a:solidFill>
                <a:effectLst>
                  <a:outerShdw blurRad="38100" dist="38100" dir="2700000" algn="tl">
                    <a:srgbClr val="000000">
                      <a:alpha val="43137"/>
                    </a:srgbClr>
                  </a:outerShdw>
                </a:effectLst>
              </a:rPr>
              <a:t>Values and ethical principles</a:t>
            </a:r>
          </a:p>
          <a:p>
            <a:pPr marL="365760" indent="-256032">
              <a:buClr>
                <a:schemeClr val="accent3"/>
              </a:buClr>
              <a:buFont typeface="Georgia"/>
              <a:buChar char="•"/>
              <a:defRPr/>
            </a:pPr>
            <a:r>
              <a:rPr lang="en-US" b="1" dirty="0">
                <a:solidFill>
                  <a:srgbClr val="002060"/>
                </a:solidFill>
              </a:rPr>
              <a:t>Value = </a:t>
            </a:r>
            <a:r>
              <a:rPr lang="en-US" dirty="0"/>
              <a:t>something a person/community has identified as important (e.g., autonomy/self-determination)</a:t>
            </a:r>
          </a:p>
          <a:p>
            <a:pPr marL="365760" indent="-256032">
              <a:buClr>
                <a:schemeClr val="accent3"/>
              </a:buClr>
              <a:buFont typeface="Georgia"/>
              <a:buChar char="•"/>
              <a:defRPr/>
            </a:pPr>
            <a:r>
              <a:rPr lang="en-US" dirty="0"/>
              <a:t>Values</a:t>
            </a:r>
            <a:r>
              <a:rPr lang="en-US" i="1" dirty="0"/>
              <a:t> by</a:t>
            </a:r>
            <a:r>
              <a:rPr lang="en-US" b="1" i="1" dirty="0">
                <a:solidFill>
                  <a:srgbClr val="FFD200"/>
                </a:solidFill>
              </a:rPr>
              <a:t> themselves</a:t>
            </a:r>
            <a:r>
              <a:rPr lang="en-US" b="1" dirty="0">
                <a:solidFill>
                  <a:srgbClr val="FFD200"/>
                </a:solidFill>
              </a:rPr>
              <a:t> </a:t>
            </a:r>
            <a:r>
              <a:rPr lang="en-US" dirty="0"/>
              <a:t>don't tell us what we ought to do</a:t>
            </a:r>
          </a:p>
          <a:p>
            <a:pPr marL="365760" indent="-256032">
              <a:buClr>
                <a:schemeClr val="accent3"/>
              </a:buClr>
              <a:buFont typeface="Georgia"/>
              <a:buChar char="•"/>
              <a:defRPr/>
            </a:pPr>
            <a:r>
              <a:rPr lang="en-US" dirty="0"/>
              <a:t>Key values in bioethics have corresponding ethical principles meant to guide action (e.g., principle of </a:t>
            </a:r>
            <a:r>
              <a:rPr lang="en-US" i="1" dirty="0"/>
              <a:t>respect for autonomy)</a:t>
            </a:r>
            <a:r>
              <a:rPr lang="en-US" dirty="0"/>
              <a:t>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9049" y="688682"/>
            <a:ext cx="10515600" cy="1325563"/>
          </a:xfrm>
        </p:spPr>
        <p:txBody>
          <a:bodyPr/>
          <a:lstStyle/>
          <a:p>
            <a:r>
              <a:rPr lang="en-US" dirty="0">
                <a:latin typeface="Times New Roman" pitchFamily="18" charset="0"/>
                <a:cs typeface="Times New Roman" pitchFamily="18" charset="0"/>
              </a:rPr>
              <a:t>Introduction</a:t>
            </a:r>
          </a:p>
        </p:txBody>
      </p:sp>
      <p:sp>
        <p:nvSpPr>
          <p:cNvPr id="3" name="Content Placeholder 2"/>
          <p:cNvSpPr>
            <a:spLocks noGrp="1"/>
          </p:cNvSpPr>
          <p:nvPr>
            <p:ph idx="1"/>
          </p:nvPr>
        </p:nvSpPr>
        <p:spPr>
          <a:xfrm>
            <a:off x="838200" y="2205453"/>
            <a:ext cx="10515600" cy="4351338"/>
          </a:xfrm>
        </p:spPr>
        <p:txBody>
          <a:bodyPr/>
          <a:lstStyle/>
          <a:p>
            <a:r>
              <a:rPr lang="en-IN" dirty="0">
                <a:latin typeface="Times New Roman" pitchFamily="18" charset="0"/>
                <a:cs typeface="Times New Roman" pitchFamily="18" charset="0"/>
              </a:rPr>
              <a:t>The Greek word </a:t>
            </a:r>
            <a:r>
              <a:rPr lang="en-IN" i="1" dirty="0" err="1">
                <a:solidFill>
                  <a:srgbClr val="FF0000"/>
                </a:solidFill>
                <a:latin typeface="Times New Roman" pitchFamily="18" charset="0"/>
                <a:cs typeface="Times New Roman" pitchFamily="18" charset="0"/>
              </a:rPr>
              <a:t>ethike</a:t>
            </a:r>
            <a:r>
              <a:rPr lang="en-IN" i="1" dirty="0">
                <a:latin typeface="Times New Roman" pitchFamily="18" charset="0"/>
                <a:cs typeface="Times New Roman" pitchFamily="18" charset="0"/>
              </a:rPr>
              <a:t> </a:t>
            </a:r>
            <a:r>
              <a:rPr lang="en-IN" dirty="0">
                <a:latin typeface="Times New Roman" pitchFamily="18" charset="0"/>
                <a:cs typeface="Times New Roman" pitchFamily="18" charset="0"/>
              </a:rPr>
              <a:t>means </a:t>
            </a:r>
            <a:r>
              <a:rPr lang="en-IN" dirty="0">
                <a:solidFill>
                  <a:srgbClr val="FF0000"/>
                </a:solidFill>
                <a:latin typeface="Times New Roman" pitchFamily="18" charset="0"/>
                <a:cs typeface="Times New Roman" pitchFamily="18" charset="0"/>
              </a:rPr>
              <a:t>habit, action, character.</a:t>
            </a:r>
          </a:p>
          <a:p>
            <a:r>
              <a:rPr lang="en-IN" dirty="0">
                <a:latin typeface="Times New Roman" pitchFamily="18" charset="0"/>
                <a:cs typeface="Times New Roman" pitchFamily="18" charset="0"/>
              </a:rPr>
              <a:t>The Latin word </a:t>
            </a:r>
            <a:r>
              <a:rPr lang="en-IN" i="1" dirty="0" err="1">
                <a:solidFill>
                  <a:srgbClr val="FF0000"/>
                </a:solidFill>
                <a:latin typeface="Times New Roman" pitchFamily="18" charset="0"/>
                <a:cs typeface="Times New Roman" pitchFamily="18" charset="0"/>
              </a:rPr>
              <a:t>mos</a:t>
            </a:r>
            <a:r>
              <a:rPr lang="en-IN" i="1" dirty="0">
                <a:solidFill>
                  <a:srgbClr val="FF0000"/>
                </a:solidFill>
                <a:latin typeface="Times New Roman" pitchFamily="18" charset="0"/>
                <a:cs typeface="Times New Roman" pitchFamily="18" charset="0"/>
              </a:rPr>
              <a:t> (morals) </a:t>
            </a:r>
            <a:r>
              <a:rPr lang="en-IN" dirty="0">
                <a:latin typeface="Times New Roman" pitchFamily="18" charset="0"/>
                <a:cs typeface="Times New Roman" pitchFamily="18" charset="0"/>
              </a:rPr>
              <a:t>means </a:t>
            </a:r>
            <a:r>
              <a:rPr lang="en-IN" dirty="0">
                <a:solidFill>
                  <a:srgbClr val="FF0000"/>
                </a:solidFill>
                <a:latin typeface="Times New Roman" pitchFamily="18" charset="0"/>
                <a:cs typeface="Times New Roman" pitchFamily="18" charset="0"/>
              </a:rPr>
              <a:t>habit or custom.</a:t>
            </a:r>
          </a:p>
          <a:p>
            <a:r>
              <a:rPr lang="en-IN" dirty="0">
                <a:solidFill>
                  <a:srgbClr val="FFD200"/>
                </a:solidFill>
                <a:latin typeface="Times New Roman" pitchFamily="18" charset="0"/>
                <a:cs typeface="Times New Roman" pitchFamily="18" charset="0"/>
              </a:rPr>
              <a:t>In simple words</a:t>
            </a:r>
            <a:r>
              <a:rPr lang="en-IN" dirty="0">
                <a:latin typeface="Times New Roman" pitchFamily="18" charset="0"/>
                <a:cs typeface="Times New Roman" pitchFamily="18" charset="0"/>
              </a:rPr>
              <a:t>, </a:t>
            </a:r>
            <a:r>
              <a:rPr lang="en-US" dirty="0">
                <a:latin typeface="Times New Roman" pitchFamily="18" charset="0"/>
                <a:cs typeface="Times New Roman" pitchFamily="18" charset="0"/>
              </a:rPr>
              <a:t>Ethics is a set of philosophical beliefs and practices concerned</a:t>
            </a:r>
          </a:p>
          <a:p>
            <a:pPr>
              <a:buNone/>
            </a:pPr>
            <a:r>
              <a:rPr lang="en-US" dirty="0">
                <a:latin typeface="Times New Roman" pitchFamily="18" charset="0"/>
                <a:cs typeface="Times New Roman" pitchFamily="18" charset="0"/>
              </a:rPr>
              <a:t>	with the distinction between </a:t>
            </a:r>
            <a:r>
              <a:rPr lang="en-US" b="1" dirty="0">
                <a:solidFill>
                  <a:srgbClr val="00AEEF"/>
                </a:solidFill>
                <a:latin typeface="Times New Roman" pitchFamily="18" charset="0"/>
                <a:cs typeface="Times New Roman" pitchFamily="18" charset="0"/>
              </a:rPr>
              <a:t>right</a:t>
            </a:r>
            <a:r>
              <a:rPr lang="en-US" dirty="0">
                <a:latin typeface="Times New Roman" pitchFamily="18" charset="0"/>
                <a:cs typeface="Times New Roman" pitchFamily="18" charset="0"/>
              </a:rPr>
              <a:t> and </a:t>
            </a:r>
            <a:r>
              <a:rPr lang="en-US" b="1" dirty="0">
                <a:solidFill>
                  <a:srgbClr val="00AEEF"/>
                </a:solidFill>
                <a:latin typeface="Times New Roman" pitchFamily="18" charset="0"/>
                <a:cs typeface="Times New Roman" pitchFamily="18" charset="0"/>
              </a:rPr>
              <a:t>wrong</a:t>
            </a:r>
            <a:r>
              <a:rPr lang="en-US" dirty="0">
                <a:latin typeface="Times New Roman" pitchFamily="18" charset="0"/>
                <a:cs typeface="Times New Roman" pitchFamily="18" charset="0"/>
              </a:rPr>
              <a:t>.</a:t>
            </a:r>
            <a:endParaRPr lang="en-IN" dirty="0">
              <a:latin typeface="Times New Roman" pitchFamily="18" charset="0"/>
              <a:cs typeface="Times New Roman" pitchFamily="18" charset="0"/>
            </a:endParaRPr>
          </a:p>
          <a:p>
            <a:pPr>
              <a:buNone/>
            </a:pPr>
            <a:endParaRPr lang="en-US" dirty="0">
              <a:latin typeface="Times New Roman" pitchFamily="18" charset="0"/>
              <a:cs typeface="Times New Roman" pitchFamily="18" charset="0"/>
            </a:endParaRPr>
          </a:p>
        </p:txBody>
      </p:sp>
      <p:pic>
        <p:nvPicPr>
          <p:cNvPr id="4" name="Picture 3" descr="ethics-11.jpg"/>
          <p:cNvPicPr>
            <a:picLocks noChangeAspect="1"/>
          </p:cNvPicPr>
          <p:nvPr/>
        </p:nvPicPr>
        <p:blipFill>
          <a:blip r:embed="rId2" cstate="print"/>
          <a:stretch>
            <a:fillRect/>
          </a:stretch>
        </p:blipFill>
        <p:spPr>
          <a:xfrm>
            <a:off x="8686800" y="4559300"/>
            <a:ext cx="2667000" cy="1752600"/>
          </a:xfrm>
          <a:prstGeom prst="rect">
            <a:avLst/>
          </a:prstGeom>
        </p:spPr>
      </p:pic>
      <p:sp>
        <p:nvSpPr>
          <p:cNvPr id="5" name="Rectangle 4">
            <a:extLst>
              <a:ext uri="{FF2B5EF4-FFF2-40B4-BE49-F238E27FC236}">
                <a16:creationId xmlns:a16="http://schemas.microsoft.com/office/drawing/2014/main" id="{478E74E4-F57B-73FB-EC90-D1799C43BCF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619C84CF-BFC1-9104-AA71-30F4B07DC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normAutofit/>
          </a:bodyPr>
          <a:lstStyle/>
          <a:p>
            <a:pPr>
              <a:defRPr/>
            </a:pPr>
            <a:r>
              <a:rPr lang="en-US" b="1" i="1">
                <a:solidFill>
                  <a:schemeClr val="tx2">
                    <a:satMod val="130000"/>
                  </a:schemeClr>
                </a:solidFill>
              </a:rPr>
              <a:t>What is ethics? </a:t>
            </a:r>
            <a:endParaRPr lang="en-GB">
              <a:solidFill>
                <a:schemeClr val="tx2">
                  <a:satMod val="130000"/>
                </a:schemeClr>
              </a:solidFill>
            </a:endParaRPr>
          </a:p>
        </p:txBody>
      </p:sp>
      <p:sp>
        <p:nvSpPr>
          <p:cNvPr id="3" name="Content Placeholder 2"/>
          <p:cNvSpPr>
            <a:spLocks noGrp="1"/>
          </p:cNvSpPr>
          <p:nvPr>
            <p:ph sz="quarter" idx="1"/>
          </p:nvPr>
        </p:nvSpPr>
        <p:spPr>
          <a:xfrm>
            <a:off x="1055077" y="1468438"/>
            <a:ext cx="9922203" cy="4768850"/>
          </a:xfrm>
        </p:spPr>
        <p:txBody>
          <a:bodyPr>
            <a:normAutofit fontScale="92500" lnSpcReduction="20000"/>
          </a:bodyPr>
          <a:lstStyle/>
          <a:p>
            <a:pPr marL="420624" indent="-384048">
              <a:buClr>
                <a:schemeClr val="accent3"/>
              </a:buClr>
              <a:buFont typeface="Wingdings 2"/>
              <a:buChar char=""/>
              <a:defRPr/>
            </a:pPr>
            <a:r>
              <a:rPr lang="en-US" sz="3200" dirty="0"/>
              <a:t>A system of moral principles or standards governing conduct. </a:t>
            </a:r>
          </a:p>
          <a:p>
            <a:pPr marL="420624" indent="-384048">
              <a:buClr>
                <a:schemeClr val="accent3"/>
              </a:buClr>
              <a:buFont typeface="Wingdings 2"/>
              <a:buChar char=""/>
              <a:defRPr/>
            </a:pPr>
            <a:r>
              <a:rPr lang="en-US" sz="3200" dirty="0"/>
              <a:t>A system of principles by which human actions and proposals may be judged good or bad, right or wrong; </a:t>
            </a:r>
          </a:p>
          <a:p>
            <a:pPr marL="420624" indent="-384048">
              <a:buClr>
                <a:schemeClr val="accent3"/>
              </a:buClr>
              <a:buFont typeface="Wingdings 2"/>
              <a:buChar char=""/>
              <a:defRPr/>
            </a:pPr>
            <a:r>
              <a:rPr lang="en-US" sz="3200" dirty="0"/>
              <a:t>A set of rules or a standard governing the conduct of a particular class of human action or profession; </a:t>
            </a:r>
          </a:p>
          <a:p>
            <a:pPr marL="420624" indent="-384048">
              <a:buClr>
                <a:schemeClr val="accent3"/>
              </a:buClr>
              <a:buFont typeface="Wingdings 2"/>
              <a:buChar char=""/>
              <a:defRPr/>
            </a:pPr>
            <a:r>
              <a:rPr lang="en-US" sz="3200" dirty="0"/>
              <a:t>Any set of moral principles or values recognized by a particular religion, belief or philosophy;</a:t>
            </a:r>
          </a:p>
          <a:p>
            <a:pPr marL="420624" indent="-384048">
              <a:buClr>
                <a:schemeClr val="accent3"/>
              </a:buClr>
              <a:buFont typeface="Wingdings 2"/>
              <a:buChar char=""/>
              <a:defRPr/>
            </a:pPr>
            <a:r>
              <a:rPr lang="en-US" sz="3200" dirty="0"/>
              <a:t>The principles of right conduct of an individual. </a:t>
            </a:r>
          </a:p>
          <a:p>
            <a:pPr marL="36576" indent="0">
              <a:buClr>
                <a:schemeClr val="accent3"/>
              </a:buClr>
              <a:buNone/>
              <a:defRPr/>
            </a:pPr>
            <a:endParaRPr lang="en-US" sz="1900" dirty="0"/>
          </a:p>
          <a:p>
            <a:pPr marL="36576" indent="0">
              <a:buClr>
                <a:schemeClr val="accent3"/>
              </a:buClr>
              <a:buNone/>
              <a:defRPr/>
            </a:pPr>
            <a:endParaRPr lang="en-US" sz="1900" dirty="0"/>
          </a:p>
          <a:p>
            <a:pPr marL="36576" indent="0">
              <a:buClr>
                <a:schemeClr val="accent3"/>
              </a:buClr>
              <a:buNone/>
              <a:defRPr/>
            </a:pPr>
            <a:r>
              <a:rPr lang="en-US" sz="1900" dirty="0"/>
              <a:t>                                                                   (</a:t>
            </a:r>
            <a:r>
              <a:rPr lang="en-GB" sz="1900" dirty="0"/>
              <a:t>UNESCO/IUBS/</a:t>
            </a:r>
            <a:r>
              <a:rPr lang="en-GB" sz="1900" dirty="0" err="1"/>
              <a:t>Eubios</a:t>
            </a:r>
            <a:r>
              <a:rPr lang="en-GB" sz="1900" dirty="0"/>
              <a:t> Living Bioethics Dictionary version 1.4</a:t>
            </a:r>
            <a:r>
              <a:rPr lang="en-US" sz="1900" dirty="0"/>
              <a:t>)</a:t>
            </a:r>
            <a:endParaRPr lang="en-GB" sz="1900" dirty="0"/>
          </a:p>
          <a:p>
            <a:pPr marL="420624" indent="-384048">
              <a:buClr>
                <a:schemeClr val="accent3"/>
              </a:buClr>
              <a:buFont typeface="Wingdings 2"/>
              <a:buChar char=""/>
              <a:defRPr/>
            </a:pPr>
            <a:endParaRPr lang="en-GB" dirty="0"/>
          </a:p>
        </p:txBody>
      </p:sp>
      <p:sp>
        <p:nvSpPr>
          <p:cNvPr id="2" name="Rectangle 1">
            <a:extLst>
              <a:ext uri="{FF2B5EF4-FFF2-40B4-BE49-F238E27FC236}">
                <a16:creationId xmlns:a16="http://schemas.microsoft.com/office/drawing/2014/main" id="{CD116D46-1C99-2F93-AF8C-6F72D58E5A77}"/>
              </a:ext>
            </a:extLst>
          </p:cNvPr>
          <p:cNvSpPr/>
          <p:nvPr/>
        </p:nvSpPr>
        <p:spPr>
          <a:xfrm>
            <a:off x="0" y="36512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a:extLst>
              <a:ext uri="{FF2B5EF4-FFF2-40B4-BE49-F238E27FC236}">
                <a16:creationId xmlns:a16="http://schemas.microsoft.com/office/drawing/2014/main" id="{7FFDF241-99D8-BD27-3671-8A652D1590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11409"/>
            <a:ext cx="2305141" cy="1076343"/>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181062" y="177756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p:cNvSpPr txBox="1"/>
          <p:nvPr/>
        </p:nvSpPr>
        <p:spPr>
          <a:xfrm>
            <a:off x="1505242" y="2411063"/>
            <a:ext cx="8588053" cy="35394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srgbClr val="FF0000"/>
                </a:solidFill>
                <a:effectLst/>
                <a:uLnTx/>
                <a:uFillTx/>
                <a:latin typeface="Calibri"/>
                <a:ea typeface="+mn-ea"/>
                <a:cs typeface="+mn-cs"/>
              </a:rPr>
              <a:t>Ethics covers the following dilemmas: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How to live a good life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Our rights and responsibilities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The language of right and wrong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Moral decisions - what is good and bad?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61321F6E-3194-BCDD-F21B-0603EB9E5735}"/>
              </a:ext>
            </a:extLst>
          </p:cNvPr>
          <p:cNvSpPr txBox="1">
            <a:spLocks/>
          </p:cNvSpPr>
          <p:nvPr/>
        </p:nvSpPr>
        <p:spPr>
          <a:xfrm>
            <a:off x="457200" y="767006"/>
            <a:ext cx="7620000"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6000" b="0" i="0" u="none" strike="noStrike" kern="1200" cap="none" spc="0" normalizeH="0" baseline="0" noProof="0" dirty="0">
                <a:ln>
                  <a:noFill/>
                </a:ln>
                <a:solidFill>
                  <a:srgbClr val="FF0000"/>
                </a:solidFill>
                <a:effectLst/>
                <a:uLnTx/>
                <a:uFillTx/>
                <a:latin typeface="Calibri Light"/>
                <a:ea typeface="+mj-ea"/>
                <a:cs typeface="+mj-cs"/>
              </a:rPr>
              <a:t>Ethics Dilemmas </a:t>
            </a:r>
            <a:endParaRPr kumimoji="0" lang="ar-SA" sz="6000" b="0"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pic>
        <p:nvPicPr>
          <p:cNvPr id="4" name="Picture 3" descr="A hand drawing a word on a transparent board&#10;&#10;Description automatically generated">
            <a:extLst>
              <a:ext uri="{FF2B5EF4-FFF2-40B4-BE49-F238E27FC236}">
                <a16:creationId xmlns:a16="http://schemas.microsoft.com/office/drawing/2014/main" id="{133AC61C-0AD7-3891-2807-9347627A79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87279" y="2801543"/>
            <a:ext cx="2830196" cy="2047604"/>
          </a:xfrm>
          <a:prstGeom prst="rect">
            <a:avLst/>
          </a:prstGeom>
        </p:spPr>
      </p:pic>
    </p:spTree>
    <p:extLst>
      <p:ext uri="{BB962C8B-B14F-4D97-AF65-F5344CB8AC3E}">
        <p14:creationId xmlns:p14="http://schemas.microsoft.com/office/powerpoint/2010/main" val="15866199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181061" y="1285192"/>
            <a:ext cx="1074834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4" name="Picture 3" descr="A diagram of medical ethics&#10;&#10;Description automatically generated">
            <a:extLst>
              <a:ext uri="{FF2B5EF4-FFF2-40B4-BE49-F238E27FC236}">
                <a16:creationId xmlns:a16="http://schemas.microsoft.com/office/drawing/2014/main" id="{F0B7D42E-6F3B-FC37-82B6-BE4ABA1EA2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06907" y="2151415"/>
            <a:ext cx="3839733" cy="2555168"/>
          </a:xfrm>
          <a:prstGeom prst="rect">
            <a:avLst/>
          </a:prstGeom>
        </p:spPr>
      </p:pic>
      <p:sp>
        <p:nvSpPr>
          <p:cNvPr id="24" name="TextBox 23"/>
          <p:cNvSpPr txBox="1"/>
          <p:nvPr/>
        </p:nvSpPr>
        <p:spPr>
          <a:xfrm>
            <a:off x="1477108" y="3044110"/>
            <a:ext cx="8616188" cy="280076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sng" strike="noStrike" kern="1200" cap="none" spc="0" normalizeH="0" baseline="0" noProof="0" dirty="0">
                <a:ln>
                  <a:noFill/>
                </a:ln>
                <a:solidFill>
                  <a:srgbClr val="FF0000"/>
                </a:solidFill>
                <a:effectLst/>
                <a:uLnTx/>
                <a:uFillTx/>
                <a:latin typeface="Calibri"/>
                <a:ea typeface="+mn-ea"/>
                <a:cs typeface="+mn-cs"/>
              </a:rPr>
              <a:t>Medical ethics </a:t>
            </a:r>
          </a:p>
          <a:p>
            <a:pPr marL="11430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US" sz="3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is a system of moral principles that apply values and judgments to the practice of medicine.</a:t>
            </a:r>
            <a:endParaRPr kumimoji="0" lang="ar-SA" sz="2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136EE23C-0686-CBDF-4A89-17A29630812E}"/>
              </a:ext>
            </a:extLst>
          </p:cNvPr>
          <p:cNvSpPr txBox="1">
            <a:spLocks/>
          </p:cNvSpPr>
          <p:nvPr/>
        </p:nvSpPr>
        <p:spPr>
          <a:xfrm>
            <a:off x="1188720" y="1442256"/>
            <a:ext cx="7620000"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6000" b="0" i="0" u="none" strike="noStrike" kern="1200" cap="none" spc="0" normalizeH="0" baseline="0" noProof="0" dirty="0">
                <a:ln>
                  <a:noFill/>
                </a:ln>
                <a:solidFill>
                  <a:srgbClr val="FF0000"/>
                </a:solidFill>
                <a:effectLst/>
                <a:uLnTx/>
                <a:uFillTx/>
                <a:latin typeface="Calibri Light"/>
                <a:ea typeface="+mj-ea"/>
                <a:cs typeface="+mj-cs"/>
              </a:rPr>
              <a:t>What is Medical Ethics?</a:t>
            </a:r>
            <a:endParaRPr kumimoji="0" lang="ar-SA" sz="6000" b="0"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spTree>
    <p:extLst>
      <p:ext uri="{BB962C8B-B14F-4D97-AF65-F5344CB8AC3E}">
        <p14:creationId xmlns:p14="http://schemas.microsoft.com/office/powerpoint/2010/main" val="40460883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4689259" y="1173802"/>
            <a:ext cx="7071332" cy="150810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600" b="0" i="0" u="none" strike="noStrike" kern="1200" cap="none" spc="-100" normalizeH="0" baseline="0" noProof="0" dirty="0">
                <a:ln>
                  <a:noFill/>
                </a:ln>
                <a:solidFill>
                  <a:srgbClr val="FF0000"/>
                </a:solidFill>
                <a:effectLst/>
                <a:uLnTx/>
                <a:uFillTx/>
                <a:latin typeface="Cambria"/>
                <a:ea typeface="+mn-ea"/>
                <a:cs typeface="+mn-cs"/>
              </a:rPr>
              <a:t>Basic principles of medical ethics</a:t>
            </a:r>
            <a:endPar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598250" y="2495028"/>
            <a:ext cx="8417320" cy="3280898"/>
          </a:xfrm>
          <a:prstGeom prst="rect">
            <a:avLst/>
          </a:prstGeom>
          <a:noFill/>
        </p:spPr>
        <p:txBody>
          <a:bodyPr wrap="square" rtlCol="0">
            <a:spAutoFit/>
          </a:bodyPr>
          <a:lstStyle/>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2F2B20"/>
                </a:solidFill>
                <a:effectLst/>
                <a:uLnTx/>
                <a:uFillTx/>
                <a:latin typeface="Calibri"/>
                <a:ea typeface="+mn-ea"/>
                <a:cs typeface="+mn-cs"/>
              </a:rPr>
              <a:t>A) Respect for patient autonomy.</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2F2B20"/>
                </a:solidFill>
                <a:effectLst/>
                <a:uLnTx/>
                <a:uFillTx/>
                <a:latin typeface="Calibri"/>
                <a:ea typeface="+mn-ea"/>
                <a:cs typeface="+mn-cs"/>
              </a:rPr>
              <a:t>b) Not inflicting harm on patients. </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2F2B20"/>
                </a:solidFill>
                <a:effectLst/>
                <a:uLnTx/>
                <a:uFillTx/>
                <a:latin typeface="Calibri"/>
                <a:ea typeface="+mn-ea"/>
                <a:cs typeface="+mn-cs"/>
              </a:rPr>
              <a:t>c) A positive duty to contribute to the welfare of patients .</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2F2B20"/>
                </a:solidFill>
                <a:effectLst/>
                <a:uLnTx/>
                <a:uFillTx/>
                <a:latin typeface="Calibri"/>
                <a:ea typeface="+mn-ea"/>
                <a:cs typeface="+mn-cs"/>
              </a:rPr>
              <a:t>d) Justice or fair treatment of patients. </a:t>
            </a:r>
            <a:endParaRPr kumimoji="0" lang="ar-SA" altLang="en-US" sz="3200" b="0" i="0" u="none" strike="noStrike" kern="1200" cap="none" spc="0" normalizeH="0" baseline="0" noProof="0" dirty="0">
              <a:ln>
                <a:noFill/>
              </a:ln>
              <a:solidFill>
                <a:srgbClr val="2F2B20"/>
              </a:solidFill>
              <a:effectLst/>
              <a:uLnTx/>
              <a:uFillTx/>
              <a:latin typeface="Calibri"/>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a:ln>
                  <a:noFill/>
                </a:ln>
                <a:solidFill>
                  <a:prstClr val="white"/>
                </a:solidFill>
                <a:effectLst/>
                <a:uLnTx/>
                <a:uFillTx/>
                <a:latin typeface="Alexandria" charset="0"/>
                <a:ea typeface="+mn-ea"/>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181061" y="1777559"/>
            <a:ext cx="1024190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p:cNvSpPr txBox="1"/>
          <p:nvPr/>
        </p:nvSpPr>
        <p:spPr>
          <a:xfrm>
            <a:off x="1280159" y="1862419"/>
            <a:ext cx="9730780" cy="4856714"/>
          </a:xfrm>
          <a:prstGeom prst="rect">
            <a:avLst/>
          </a:prstGeom>
          <a:noFill/>
        </p:spPr>
        <p:txBody>
          <a:bodyPr wrap="square" rtlCol="0">
            <a:spAutoFit/>
          </a:bodyPr>
          <a:lstStyle/>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Nowadays, </a:t>
            </a:r>
            <a:r>
              <a:rPr kumimoji="0" lang="en-US" altLang="zh-CN" sz="2200" b="1" i="0" u="none" strike="noStrike" kern="1200" cap="none" spc="0" normalizeH="0" baseline="0" noProof="0" dirty="0">
                <a:ln>
                  <a:noFill/>
                </a:ln>
                <a:solidFill>
                  <a:srgbClr val="FF0000"/>
                </a:solidFill>
                <a:effectLst/>
                <a:uLnTx/>
                <a:uFillTx/>
                <a:latin typeface="Calibri"/>
                <a:ea typeface="宋体" panose="02010600030101010101" pitchFamily="2" charset="-122"/>
                <a:cs typeface="+mn-cs"/>
              </a:rPr>
              <a:t>conflicts of interests </a:t>
            </a: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between the government and medical institutions, between medical institutions and medical personnel, between physicians and patients are getting more and more serious and complex. </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altLang="zh-CN" sz="2200" b="1" i="0" u="none" strike="noStrike" kern="1200" cap="none" spc="0" normalizeH="0" baseline="0" noProof="0" dirty="0">
                <a:ln>
                  <a:noFill/>
                </a:ln>
                <a:solidFill>
                  <a:srgbClr val="FF0000"/>
                </a:solidFill>
                <a:effectLst/>
                <a:uLnTx/>
                <a:uFillTx/>
                <a:latin typeface="Calibri"/>
                <a:ea typeface="宋体" panose="02010600030101010101" pitchFamily="2" charset="-122"/>
                <a:cs typeface="+mn-cs"/>
              </a:rPr>
              <a:t>High technologies </a:t>
            </a: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not only brought us hopes of cure but have also created a heavy economic burden. </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The </a:t>
            </a:r>
            <a:r>
              <a:rPr kumimoji="0" lang="en-US" altLang="zh-CN" sz="2200" b="1" i="0" u="none" strike="noStrike" kern="1200" cap="none" spc="0" normalizeH="0" baseline="0" noProof="0" dirty="0">
                <a:ln>
                  <a:noFill/>
                </a:ln>
                <a:solidFill>
                  <a:srgbClr val="FF0000"/>
                </a:solidFill>
                <a:effectLst/>
                <a:uLnTx/>
                <a:uFillTx/>
                <a:latin typeface="Calibri"/>
                <a:ea typeface="宋体" panose="02010600030101010101" pitchFamily="2" charset="-122"/>
                <a:cs typeface="+mn-cs"/>
              </a:rPr>
              <a:t>ethical dilemmas </a:t>
            </a: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of high technology medicine-brain death, organ transplantation, and concerns about quality of life-have become increasingly prominent. </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altLang="zh-CN" sz="2200" b="1" i="0" u="none" strike="noStrike" kern="1200" cap="none" spc="0" normalizeH="0" baseline="0" noProof="0" dirty="0">
                <a:ln>
                  <a:noFill/>
                </a:ln>
                <a:solidFill>
                  <a:srgbClr val="FF0000"/>
                </a:solidFill>
                <a:effectLst/>
                <a:uLnTx/>
                <a:uFillTx/>
                <a:latin typeface="Calibri"/>
                <a:ea typeface="宋体" panose="02010600030101010101" pitchFamily="2" charset="-122"/>
                <a:cs typeface="+mn-cs"/>
              </a:rPr>
              <a:t>A new and more specific code of ethics must be developed </a:t>
            </a: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to meet the demands of social development and medical service.</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This new code integrates the traditional medical ethics with modern principles and values</a:t>
            </a: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4">
            <a:extLst>
              <a:ext uri="{FF2B5EF4-FFF2-40B4-BE49-F238E27FC236}">
                <a16:creationId xmlns:a16="http://schemas.microsoft.com/office/drawing/2014/main" id="{4AB1A594-7335-2050-EFD6-69528C43A4A1}"/>
              </a:ext>
            </a:extLst>
          </p:cNvPr>
          <p:cNvSpPr>
            <a:spLocks noChangeArrowheads="1"/>
          </p:cNvSpPr>
          <p:nvPr/>
        </p:nvSpPr>
        <p:spPr bwMode="auto">
          <a:xfrm>
            <a:off x="1349325" y="975361"/>
            <a:ext cx="7135813" cy="1200150"/>
          </a:xfrm>
          <a:prstGeom prst="rect">
            <a:avLst/>
          </a:prstGeom>
          <a:noFill/>
          <a:ln w="9525">
            <a:noFill/>
            <a:miter lim="800000"/>
            <a:headEnd/>
            <a:tailEnd/>
          </a:ln>
          <a:effec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36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Why Ethics Become Important?</a:t>
            </a:r>
            <a:br>
              <a:rPr kumimoji="0" lang="en-US" altLang="zh-CN" sz="36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br>
            <a:endParaRPr kumimoji="0" lang="en-US" altLang="zh-CN" sz="36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7784012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3E71938-6D51-7676-C360-5FA194A1F23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71314E2C-2114-51D0-0569-3777D840817C}"/>
              </a:ext>
            </a:extLst>
          </p:cNvPr>
          <p:cNvSpPr/>
          <p:nvPr/>
        </p:nvSpPr>
        <p:spPr>
          <a:xfrm>
            <a:off x="1181061" y="1777559"/>
            <a:ext cx="1024190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BBB99762-CBDC-0432-91F9-E3EC49BE71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p:cNvSpPr>
            <a:spLocks noGrp="1"/>
          </p:cNvSpPr>
          <p:nvPr>
            <p:ph type="title"/>
          </p:nvPr>
        </p:nvSpPr>
        <p:spPr>
          <a:xfrm>
            <a:off x="2216833" y="590208"/>
            <a:ext cx="10515600" cy="1325563"/>
          </a:xfrm>
        </p:spPr>
        <p:txBody>
          <a:bodyPr/>
          <a:lstStyle/>
          <a:p>
            <a:r>
              <a:rPr lang="en-US" dirty="0">
                <a:latin typeface="Times New Roman" pitchFamily="18" charset="0"/>
                <a:cs typeface="Times New Roman" pitchFamily="18" charset="0"/>
              </a:rPr>
              <a:t>Importance of Medical Ethics</a:t>
            </a:r>
          </a:p>
        </p:txBody>
      </p:sp>
      <p:sp>
        <p:nvSpPr>
          <p:cNvPr id="3" name="Content Placeholder 2"/>
          <p:cNvSpPr>
            <a:spLocks noGrp="1"/>
          </p:cNvSpPr>
          <p:nvPr>
            <p:ph idx="1"/>
          </p:nvPr>
        </p:nvSpPr>
        <p:spPr>
          <a:xfrm>
            <a:off x="1813811" y="1981200"/>
            <a:ext cx="9197128" cy="4374360"/>
          </a:xfrm>
        </p:spPr>
        <p:txBody>
          <a:bodyPr>
            <a:normAutofit/>
          </a:bodyPr>
          <a:lstStyle/>
          <a:p>
            <a:r>
              <a:rPr lang="en-US" dirty="0">
                <a:latin typeface="Times New Roman" pitchFamily="18" charset="0"/>
                <a:cs typeface="Times New Roman" pitchFamily="18" charset="0"/>
              </a:rPr>
              <a:t>Ethical principles such as respect for persons, informed consent and confidentiality are </a:t>
            </a:r>
            <a:r>
              <a:rPr lang="en-US" dirty="0">
                <a:solidFill>
                  <a:srgbClr val="FF0000"/>
                </a:solidFill>
                <a:latin typeface="Times New Roman" pitchFamily="18" charset="0"/>
                <a:cs typeface="Times New Roman" pitchFamily="18" charset="0"/>
              </a:rPr>
              <a:t>basic to the physician-patient relationship.</a:t>
            </a:r>
          </a:p>
          <a:p>
            <a:pPr marL="0" indent="0">
              <a:buNone/>
            </a:pPr>
            <a:endParaRPr lang="en-US" dirty="0">
              <a:solidFill>
                <a:srgbClr val="FF0000"/>
              </a:solidFill>
              <a:latin typeface="Times New Roman" pitchFamily="18" charset="0"/>
              <a:cs typeface="Times New Roman" pitchFamily="18" charset="0"/>
            </a:endParaRPr>
          </a:p>
          <a:p>
            <a:r>
              <a:rPr lang="en-US" dirty="0">
                <a:solidFill>
                  <a:srgbClr val="FF0000"/>
                </a:solidFill>
                <a:latin typeface="Times New Roman" pitchFamily="18" charset="0"/>
                <a:cs typeface="Times New Roman" pitchFamily="18" charset="0"/>
              </a:rPr>
              <a:t>Application</a:t>
            </a:r>
            <a:r>
              <a:rPr lang="en-US" dirty="0">
                <a:latin typeface="Times New Roman" pitchFamily="18" charset="0"/>
                <a:cs typeface="Times New Roman" pitchFamily="18" charset="0"/>
              </a:rPr>
              <a:t> of these principles in specific situations is </a:t>
            </a:r>
            <a:r>
              <a:rPr lang="en-US" dirty="0">
                <a:solidFill>
                  <a:srgbClr val="FF0000"/>
                </a:solidFill>
                <a:latin typeface="Times New Roman" pitchFamily="18" charset="0"/>
                <a:cs typeface="Times New Roman" pitchFamily="18" charset="0"/>
              </a:rPr>
              <a:t>often problematic </a:t>
            </a:r>
            <a:r>
              <a:rPr lang="en-US" dirty="0">
                <a:latin typeface="Times New Roman" pitchFamily="18" charset="0"/>
                <a:cs typeface="Times New Roman" pitchFamily="18" charset="0"/>
              </a:rPr>
              <a:t>, since physicians, patients, their family members and other healthcare personnel may disagree about what is the right way to act in a situation.</a:t>
            </a:r>
          </a:p>
        </p:txBody>
      </p:sp>
      <p:pic>
        <p:nvPicPr>
          <p:cNvPr id="4" name="Picture 3" descr="medical ethics.gif"/>
          <p:cNvPicPr>
            <a:picLocks noChangeAspect="1"/>
          </p:cNvPicPr>
          <p:nvPr/>
        </p:nvPicPr>
        <p:blipFill>
          <a:blip r:embed="rId3" cstate="print"/>
          <a:stretch>
            <a:fillRect/>
          </a:stretch>
        </p:blipFill>
        <p:spPr>
          <a:xfrm>
            <a:off x="8731532" y="5099790"/>
            <a:ext cx="1956094" cy="1459411"/>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9C9B650-AE96-97BE-2426-6462581E81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F45681F6-B05F-2B15-C92F-BD4F4D0BA455}"/>
              </a:ext>
            </a:extLst>
          </p:cNvPr>
          <p:cNvSpPr/>
          <p:nvPr/>
        </p:nvSpPr>
        <p:spPr>
          <a:xfrm>
            <a:off x="1181061" y="1777559"/>
            <a:ext cx="1024190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BE69F2FD-8641-AB2A-DDCB-393F3A6F64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p:cNvSpPr>
            <a:spLocks noGrp="1"/>
          </p:cNvSpPr>
          <p:nvPr>
            <p:ph type="title"/>
          </p:nvPr>
        </p:nvSpPr>
        <p:spPr>
          <a:xfrm>
            <a:off x="1457179" y="604275"/>
            <a:ext cx="10022058" cy="1325563"/>
          </a:xfrm>
        </p:spPr>
        <p:txBody>
          <a:bodyPr/>
          <a:lstStyle/>
          <a:p>
            <a:pPr algn="ctr"/>
            <a:r>
              <a:rPr lang="en-US" dirty="0">
                <a:latin typeface="Times New Roman" pitchFamily="18" charset="0"/>
                <a:cs typeface="Times New Roman" pitchFamily="18" charset="0"/>
              </a:rPr>
              <a:t>Importance of Medical Ethics</a:t>
            </a:r>
          </a:p>
        </p:txBody>
      </p:sp>
      <p:sp>
        <p:nvSpPr>
          <p:cNvPr id="3" name="Content Placeholder 2"/>
          <p:cNvSpPr>
            <a:spLocks noGrp="1"/>
          </p:cNvSpPr>
          <p:nvPr>
            <p:ph idx="1"/>
          </p:nvPr>
        </p:nvSpPr>
        <p:spPr>
          <a:xfrm>
            <a:off x="2438400" y="2362200"/>
            <a:ext cx="7772400" cy="3993360"/>
          </a:xfrm>
        </p:spPr>
        <p:txBody>
          <a:bodyPr/>
          <a:lstStyle/>
          <a:p>
            <a:r>
              <a:rPr lang="en-US" dirty="0">
                <a:latin typeface="Times New Roman" pitchFamily="18" charset="0"/>
                <a:cs typeface="Times New Roman" pitchFamily="18" charset="0"/>
              </a:rPr>
              <a:t>The study of ethics prepares medical professionals to </a:t>
            </a:r>
            <a:r>
              <a:rPr lang="en-US" dirty="0">
                <a:solidFill>
                  <a:srgbClr val="FF0000"/>
                </a:solidFill>
                <a:latin typeface="Times New Roman" pitchFamily="18" charset="0"/>
                <a:cs typeface="Times New Roman" pitchFamily="18" charset="0"/>
              </a:rPr>
              <a:t>recognize difficult situations </a:t>
            </a:r>
            <a:r>
              <a:rPr lang="en-US" dirty="0">
                <a:latin typeface="Times New Roman" pitchFamily="18" charset="0"/>
                <a:cs typeface="Times New Roman" pitchFamily="18" charset="0"/>
              </a:rPr>
              <a:t>and to deal with them in a </a:t>
            </a:r>
            <a:r>
              <a:rPr lang="en-US" dirty="0">
                <a:solidFill>
                  <a:srgbClr val="FF0000"/>
                </a:solidFill>
                <a:latin typeface="Times New Roman" pitchFamily="18" charset="0"/>
                <a:cs typeface="Times New Roman" pitchFamily="18" charset="0"/>
              </a:rPr>
              <a:t>rational and principled manner.</a:t>
            </a:r>
          </a:p>
          <a:p>
            <a:r>
              <a:rPr lang="en-US" dirty="0">
                <a:latin typeface="Times New Roman" pitchFamily="18" charset="0"/>
                <a:cs typeface="Times New Roman" pitchFamily="18" charset="0"/>
              </a:rPr>
              <a:t>Ethics is also important </a:t>
            </a:r>
            <a:r>
              <a:rPr lang="en-US" dirty="0">
                <a:solidFill>
                  <a:srgbClr val="FF0000"/>
                </a:solidFill>
                <a:latin typeface="Times New Roman" pitchFamily="18" charset="0"/>
                <a:cs typeface="Times New Roman" pitchFamily="18" charset="0"/>
              </a:rPr>
              <a:t>in physicians’ interactions with society</a:t>
            </a:r>
            <a:r>
              <a:rPr lang="en-US" dirty="0">
                <a:latin typeface="Times New Roman" pitchFamily="18" charset="0"/>
                <a:cs typeface="Times New Roman" pitchFamily="18" charset="0"/>
              </a:rPr>
              <a:t> and their </a:t>
            </a:r>
            <a:r>
              <a:rPr lang="en-US" dirty="0">
                <a:solidFill>
                  <a:srgbClr val="FF0000"/>
                </a:solidFill>
                <a:latin typeface="Times New Roman" pitchFamily="18" charset="0"/>
                <a:cs typeface="Times New Roman" pitchFamily="18" charset="0"/>
              </a:rPr>
              <a:t>colleagues</a:t>
            </a:r>
            <a:r>
              <a:rPr lang="en-US" dirty="0">
                <a:latin typeface="Times New Roman" pitchFamily="18" charset="0"/>
                <a:cs typeface="Times New Roman" pitchFamily="18" charset="0"/>
              </a:rPr>
              <a:t> and for the </a:t>
            </a:r>
            <a:r>
              <a:rPr lang="en-US" dirty="0">
                <a:solidFill>
                  <a:srgbClr val="FF0000"/>
                </a:solidFill>
                <a:latin typeface="Times New Roman" pitchFamily="18" charset="0"/>
                <a:cs typeface="Times New Roman" pitchFamily="18" charset="0"/>
              </a:rPr>
              <a:t>conduct of medical research</a:t>
            </a:r>
            <a:r>
              <a:rPr lang="en-US" dirty="0">
                <a:latin typeface="Times New Roman" pitchFamily="18" charset="0"/>
                <a:cs typeface="Times New Roman" pitchFamily="18" charset="0"/>
              </a:rPr>
              <a:t>.</a:t>
            </a:r>
          </a:p>
        </p:txBody>
      </p:sp>
      <p:pic>
        <p:nvPicPr>
          <p:cNvPr id="9" name="Picture 8" descr="A diagram of ethics evidence and equality&#10;&#10;Description automatically generated">
            <a:extLst>
              <a:ext uri="{FF2B5EF4-FFF2-40B4-BE49-F238E27FC236}">
                <a16:creationId xmlns:a16="http://schemas.microsoft.com/office/drawing/2014/main" id="{57E3F0EB-D32E-BA66-684F-DAECF7EA8D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75346" y="4529797"/>
            <a:ext cx="3024875" cy="2012917"/>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p:cNvSpPr txBox="1"/>
          <p:nvPr/>
        </p:nvSpPr>
        <p:spPr>
          <a:xfrm>
            <a:off x="1294228" y="2692417"/>
            <a:ext cx="9228406" cy="35394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The terms </a:t>
            </a:r>
            <a:r>
              <a:rPr kumimoji="0" lang="en-US" altLang="en-US" sz="2800" b="0" i="0" u="none" strike="noStrike" kern="1200" cap="none" spc="0" normalizeH="0" baseline="0" noProof="0" dirty="0">
                <a:ln>
                  <a:noFill/>
                </a:ln>
                <a:solidFill>
                  <a:srgbClr val="00AEEF"/>
                </a:solidFill>
                <a:effectLst/>
                <a:uLnTx/>
                <a:uFillTx/>
                <a:latin typeface="Calibri"/>
                <a:ea typeface="+mn-ea"/>
                <a:cs typeface="+mn-cs"/>
              </a:rPr>
              <a:t>ethics </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and </a:t>
            </a:r>
            <a:r>
              <a:rPr kumimoji="0" lang="en-US" altLang="en-US" sz="2800" b="0" i="0" u="none" strike="noStrike" kern="1200" cap="none" spc="0" normalizeH="0" baseline="0" noProof="0" dirty="0">
                <a:ln>
                  <a:noFill/>
                </a:ln>
                <a:solidFill>
                  <a:srgbClr val="00AEEF"/>
                </a:solidFill>
                <a:effectLst/>
                <a:uLnTx/>
                <a:uFillTx/>
                <a:latin typeface="Calibri"/>
                <a:ea typeface="+mn-ea"/>
                <a:cs typeface="+mn-cs"/>
              </a:rPr>
              <a:t>morality</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 are often used interchangeably - indeed, they usually can mean the same thing, and in casual conversation there isn't a problem with switching between one and the other. </a:t>
            </a:r>
            <a:br>
              <a:rPr kumimoji="0" lang="en-US" altLang="en-US" sz="2800" b="0" i="0" u="none" strike="noStrike" kern="1200" cap="none" spc="0" normalizeH="0" baseline="0" noProof="0" dirty="0">
                <a:ln>
                  <a:noFill/>
                </a:ln>
                <a:solidFill>
                  <a:prstClr val="black"/>
                </a:solidFill>
                <a:effectLst/>
                <a:uLnTx/>
                <a:uFillTx/>
                <a:latin typeface="Calibri"/>
                <a:ea typeface="+mn-ea"/>
                <a:cs typeface="+mn-cs"/>
              </a:rPr>
            </a:b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However, there is a distinction between them in philosophy!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27F49DC-4FDE-F638-A1BB-C00C52C8A0F8}"/>
              </a:ext>
            </a:extLst>
          </p:cNvPr>
          <p:cNvSpPr txBox="1">
            <a:spLocks/>
          </p:cNvSpPr>
          <p:nvPr/>
        </p:nvSpPr>
        <p:spPr>
          <a:xfrm>
            <a:off x="1948376" y="1498527"/>
            <a:ext cx="7620000" cy="1143000"/>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100" b="1" i="0" u="none" strike="noStrike" kern="1200" cap="none" spc="-100" normalizeH="0" baseline="0" noProof="0" dirty="0">
                <a:ln>
                  <a:noFill/>
                </a:ln>
                <a:solidFill>
                  <a:srgbClr val="FF0000"/>
                </a:solidFill>
                <a:effectLst/>
                <a:uLnTx/>
                <a:uFillTx/>
                <a:latin typeface="Cambria"/>
                <a:ea typeface="+mj-ea"/>
                <a:cs typeface="+mj-cs"/>
              </a:rPr>
              <a:t>Ethics and Morality</a:t>
            </a:r>
            <a:br>
              <a:rPr kumimoji="0" lang="en-US" sz="4100" b="1" i="0" u="none" strike="noStrike" kern="1200" cap="none" spc="-100" normalizeH="0" baseline="0" noProof="0" dirty="0">
                <a:ln>
                  <a:noFill/>
                </a:ln>
                <a:solidFill>
                  <a:srgbClr val="FF0000"/>
                </a:solidFill>
                <a:effectLst/>
                <a:uLnTx/>
                <a:uFillTx/>
                <a:latin typeface="Cambria"/>
                <a:ea typeface="+mj-ea"/>
                <a:cs typeface="+mj-cs"/>
              </a:rPr>
            </a:br>
            <a:r>
              <a:rPr kumimoji="0" lang="en-US" sz="4100" b="1" i="0" u="none" strike="noStrike" kern="1200" cap="none" spc="-100" normalizeH="0" baseline="0" noProof="0" dirty="0">
                <a:ln>
                  <a:noFill/>
                </a:ln>
                <a:solidFill>
                  <a:srgbClr val="FF0000"/>
                </a:solidFill>
                <a:effectLst/>
                <a:uLnTx/>
                <a:uFillTx/>
                <a:latin typeface="Cambria"/>
                <a:ea typeface="+mj-ea"/>
                <a:cs typeface="+mj-cs"/>
              </a:rPr>
              <a:t>What are they?</a:t>
            </a:r>
            <a:endParaRPr kumimoji="0" lang="ar-SA" sz="6000" b="1"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spTree>
    <p:extLst>
      <p:ext uri="{BB962C8B-B14F-4D97-AF65-F5344CB8AC3E}">
        <p14:creationId xmlns:p14="http://schemas.microsoft.com/office/powerpoint/2010/main" val="42221114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p:cNvSpPr txBox="1"/>
          <p:nvPr/>
        </p:nvSpPr>
        <p:spPr>
          <a:xfrm>
            <a:off x="1294228" y="2692417"/>
            <a:ext cx="9228406" cy="31085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srgbClr val="00AEEF"/>
                </a:solidFill>
                <a:effectLst/>
                <a:uLnTx/>
                <a:uFillTx/>
                <a:latin typeface="Calibri"/>
                <a:ea typeface="+mn-ea"/>
                <a:cs typeface="+mn-cs"/>
              </a:rPr>
              <a:t>Ethics</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 and </a:t>
            </a:r>
            <a:r>
              <a:rPr kumimoji="0" lang="en-US" altLang="en-US" sz="2800" b="0" i="0" u="none" strike="noStrike" kern="1200" cap="none" spc="0" normalizeH="0" baseline="0" noProof="0" dirty="0">
                <a:ln>
                  <a:noFill/>
                </a:ln>
                <a:solidFill>
                  <a:srgbClr val="00AEEF"/>
                </a:solidFill>
                <a:effectLst/>
                <a:uLnTx/>
                <a:uFillTx/>
                <a:latin typeface="Calibri"/>
                <a:ea typeface="+mn-ea"/>
                <a:cs typeface="+mn-cs"/>
              </a:rPr>
              <a:t>morals</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 both relate to </a:t>
            </a:r>
            <a:r>
              <a:rPr kumimoji="0" lang="en-US" altLang="en-US" sz="2800" b="0" i="0" u="none" strike="noStrike" kern="1200" cap="none" spc="0" normalizeH="0" baseline="0" noProof="0" dirty="0">
                <a:ln>
                  <a:noFill/>
                </a:ln>
                <a:solidFill>
                  <a:srgbClr val="0070C0"/>
                </a:solidFill>
                <a:effectLst/>
                <a:uLnTx/>
                <a:uFillTx/>
                <a:latin typeface="Calibri"/>
                <a:ea typeface="+mn-ea"/>
                <a:cs typeface="+mn-cs"/>
              </a:rPr>
              <a:t>“right” </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and </a:t>
            </a:r>
            <a:r>
              <a:rPr kumimoji="0" lang="en-US" altLang="en-US" sz="2800" b="0" i="0" u="none" strike="noStrike" kern="1200" cap="none" spc="0" normalizeH="0" baseline="0" noProof="0" dirty="0">
                <a:ln>
                  <a:noFill/>
                </a:ln>
                <a:solidFill>
                  <a:srgbClr val="FF0000"/>
                </a:solidFill>
                <a:effectLst/>
                <a:uLnTx/>
                <a:uFillTx/>
                <a:latin typeface="Calibri"/>
                <a:ea typeface="+mn-ea"/>
                <a:cs typeface="+mn-cs"/>
              </a:rPr>
              <a:t>“wrong” </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conduct. However, </a:t>
            </a:r>
            <a:r>
              <a:rPr kumimoji="0" lang="en-US" altLang="en-US" sz="2800" b="0" i="0" u="none" strike="noStrike" kern="1200" cap="none" spc="0" normalizeH="0" baseline="0" noProof="0" dirty="0">
                <a:ln>
                  <a:noFill/>
                </a:ln>
                <a:solidFill>
                  <a:prstClr val="black"/>
                </a:solidFill>
                <a:effectLst/>
                <a:highlight>
                  <a:srgbClr val="FFFF00"/>
                </a:highlight>
                <a:uLnTx/>
                <a:uFillTx/>
                <a:latin typeface="Calibri"/>
                <a:ea typeface="+mn-ea"/>
                <a:cs typeface="+mn-cs"/>
              </a:rPr>
              <a:t>ethics</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 refer to the series of rules provided to an individual by an external source. e.g. their profession. On the other hand, </a:t>
            </a:r>
            <a:r>
              <a:rPr kumimoji="0" lang="en-US" altLang="en-US" sz="2800" b="0" i="0" u="none" strike="noStrike" kern="1200" cap="none" spc="0" normalizeH="0" baseline="0" noProof="0" dirty="0">
                <a:ln>
                  <a:noFill/>
                </a:ln>
                <a:solidFill>
                  <a:prstClr val="black"/>
                </a:solidFill>
                <a:effectLst/>
                <a:highlight>
                  <a:srgbClr val="FFFF00"/>
                </a:highlight>
                <a:uLnTx/>
                <a:uFillTx/>
                <a:latin typeface="Calibri"/>
                <a:ea typeface="+mn-ea"/>
                <a:cs typeface="+mn-cs"/>
              </a:rPr>
              <a:t>morals</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 refer to an individual’s own principles regarding right and wrong.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27F49DC-4FDE-F638-A1BB-C00C52C8A0F8}"/>
              </a:ext>
            </a:extLst>
          </p:cNvPr>
          <p:cNvSpPr txBox="1">
            <a:spLocks/>
          </p:cNvSpPr>
          <p:nvPr/>
        </p:nvSpPr>
        <p:spPr>
          <a:xfrm>
            <a:off x="1948376" y="1498527"/>
            <a:ext cx="7620000" cy="1143000"/>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100" b="1" i="0" u="none" strike="noStrike" kern="1200" cap="none" spc="-100" normalizeH="0" baseline="0" noProof="0" dirty="0">
                <a:ln>
                  <a:noFill/>
                </a:ln>
                <a:solidFill>
                  <a:srgbClr val="FF0000"/>
                </a:solidFill>
                <a:effectLst/>
                <a:uLnTx/>
                <a:uFillTx/>
                <a:latin typeface="Cambria"/>
                <a:ea typeface="+mj-ea"/>
                <a:cs typeface="+mj-cs"/>
              </a:rPr>
              <a:t>Ethics and Morality</a:t>
            </a:r>
            <a:br>
              <a:rPr kumimoji="0" lang="en-US" sz="4100" b="1" i="0" u="none" strike="noStrike" kern="1200" cap="none" spc="-100" normalizeH="0" baseline="0" noProof="0" dirty="0">
                <a:ln>
                  <a:noFill/>
                </a:ln>
                <a:solidFill>
                  <a:srgbClr val="FF0000"/>
                </a:solidFill>
                <a:effectLst/>
                <a:uLnTx/>
                <a:uFillTx/>
                <a:latin typeface="Cambria"/>
                <a:ea typeface="+mj-ea"/>
                <a:cs typeface="+mj-cs"/>
              </a:rPr>
            </a:br>
            <a:r>
              <a:rPr kumimoji="0" lang="en-US" sz="4100" b="1" i="0" u="none" strike="noStrike" kern="1200" cap="none" spc="-100" normalizeH="0" baseline="0" noProof="0" dirty="0">
                <a:ln>
                  <a:noFill/>
                </a:ln>
                <a:solidFill>
                  <a:srgbClr val="FF0000"/>
                </a:solidFill>
                <a:effectLst/>
                <a:uLnTx/>
                <a:uFillTx/>
                <a:latin typeface="Cambria"/>
                <a:ea typeface="+mj-ea"/>
                <a:cs typeface="+mj-cs"/>
              </a:rPr>
              <a:t>What are they?</a:t>
            </a:r>
            <a:endParaRPr kumimoji="0" lang="ar-SA" sz="6000" b="1"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spTree>
    <p:extLst>
      <p:ext uri="{BB962C8B-B14F-4D97-AF65-F5344CB8AC3E}">
        <p14:creationId xmlns:p14="http://schemas.microsoft.com/office/powerpoint/2010/main" val="25896288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6273203" y="1034308"/>
            <a:ext cx="5930598"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How to Differentiate between Ethics &amp;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Moral?</a:t>
            </a:r>
          </a:p>
        </p:txBody>
      </p:sp>
      <p:sp>
        <p:nvSpPr>
          <p:cNvPr id="42" name="TextBox 41"/>
          <p:cNvSpPr txBox="1"/>
          <p:nvPr/>
        </p:nvSpPr>
        <p:spPr>
          <a:xfrm>
            <a:off x="5071247" y="1139330"/>
            <a:ext cx="917148" cy="3067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a:ln>
                  <a:noFill/>
                </a:ln>
                <a:solidFill>
                  <a:prstClr val="white"/>
                </a:solidFill>
                <a:effectLst/>
                <a:uLnTx/>
                <a:uFillTx/>
                <a:latin typeface="Alexandria" charset="0"/>
                <a:ea typeface="+mn-ea"/>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descr="A diagram of a comparison between two different colors&#10;&#10;Description automatically generated">
            <a:extLst>
              <a:ext uri="{FF2B5EF4-FFF2-40B4-BE49-F238E27FC236}">
                <a16:creationId xmlns:a16="http://schemas.microsoft.com/office/drawing/2014/main" id="{B6D25326-F837-D696-B134-AA02348066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80738" y="4891162"/>
            <a:ext cx="3890509" cy="193302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Rounded Corners 13">
            <a:extLst>
              <a:ext uri="{FF2B5EF4-FFF2-40B4-BE49-F238E27FC236}">
                <a16:creationId xmlns:a16="http://schemas.microsoft.com/office/drawing/2014/main" id="{4987341C-F015-8975-5263-D1D0B89154AD}"/>
              </a:ext>
            </a:extLst>
          </p:cNvPr>
          <p:cNvSpPr/>
          <p:nvPr/>
        </p:nvSpPr>
        <p:spPr>
          <a:xfrm>
            <a:off x="6145240" y="1240645"/>
            <a:ext cx="543486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Rectangle 17"/>
          <p:cNvSpPr/>
          <p:nvPr/>
        </p:nvSpPr>
        <p:spPr>
          <a:xfrm>
            <a:off x="2485572" y="2714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562708" y="1285192"/>
            <a:ext cx="543486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27F49DC-4FDE-F638-A1BB-C00C52C8A0F8}"/>
              </a:ext>
            </a:extLst>
          </p:cNvPr>
          <p:cNvSpPr txBox="1">
            <a:spLocks/>
          </p:cNvSpPr>
          <p:nvPr/>
        </p:nvSpPr>
        <p:spPr>
          <a:xfrm>
            <a:off x="1948376" y="232434"/>
            <a:ext cx="7620000" cy="1143000"/>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100" b="1" i="0" u="none" strike="noStrike" kern="1200" cap="none" spc="-100" normalizeH="0" baseline="0" noProof="0" dirty="0">
                <a:ln>
                  <a:noFill/>
                </a:ln>
                <a:solidFill>
                  <a:srgbClr val="FF0000"/>
                </a:solidFill>
                <a:effectLst/>
                <a:uLnTx/>
                <a:uFillTx/>
                <a:latin typeface="Cambria"/>
                <a:ea typeface="+mj-ea"/>
                <a:cs typeface="+mj-cs"/>
              </a:rPr>
              <a:t>Ethics and Morality</a:t>
            </a:r>
            <a:br>
              <a:rPr kumimoji="0" lang="en-US" sz="4100" b="1" i="0" u="none" strike="noStrike" kern="1200" cap="none" spc="-100" normalizeH="0" baseline="0" noProof="0" dirty="0">
                <a:ln>
                  <a:noFill/>
                </a:ln>
                <a:solidFill>
                  <a:srgbClr val="FF0000"/>
                </a:solidFill>
                <a:effectLst/>
                <a:uLnTx/>
                <a:uFillTx/>
                <a:latin typeface="Cambria"/>
                <a:ea typeface="+mj-ea"/>
                <a:cs typeface="+mj-cs"/>
              </a:rPr>
            </a:br>
            <a:r>
              <a:rPr kumimoji="0" lang="en-US" sz="4100" b="1" i="0" u="none" strike="noStrike" kern="1200" cap="none" spc="-100" normalizeH="0" baseline="0" noProof="0" dirty="0">
                <a:ln>
                  <a:noFill/>
                </a:ln>
                <a:solidFill>
                  <a:srgbClr val="FF0000"/>
                </a:solidFill>
                <a:effectLst/>
                <a:uLnTx/>
                <a:uFillTx/>
                <a:latin typeface="Cambria"/>
                <a:ea typeface="+mj-ea"/>
                <a:cs typeface="+mj-cs"/>
              </a:rPr>
              <a:t>Comparison</a:t>
            </a:r>
            <a:endParaRPr kumimoji="0" lang="ar-SA" sz="6000" b="1"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sp>
        <p:nvSpPr>
          <p:cNvPr id="10" name="Text Placeholder 9">
            <a:extLst>
              <a:ext uri="{FF2B5EF4-FFF2-40B4-BE49-F238E27FC236}">
                <a16:creationId xmlns:a16="http://schemas.microsoft.com/office/drawing/2014/main" id="{A7BE785C-FA12-F716-14BF-6BDA3FED60BE}"/>
              </a:ext>
            </a:extLst>
          </p:cNvPr>
          <p:cNvSpPr>
            <a:spLocks noGrp="1"/>
          </p:cNvSpPr>
          <p:nvPr>
            <p:ph type="body" idx="1"/>
          </p:nvPr>
        </p:nvSpPr>
        <p:spPr/>
        <p:txBody>
          <a:bodyPr>
            <a:normAutofit/>
          </a:bodyPr>
          <a:lstStyle/>
          <a:p>
            <a:r>
              <a:rPr lang="en-US" sz="3600" dirty="0"/>
              <a:t>Ethics </a:t>
            </a:r>
          </a:p>
        </p:txBody>
      </p:sp>
      <p:sp>
        <p:nvSpPr>
          <p:cNvPr id="11" name="Content Placeholder 10">
            <a:extLst>
              <a:ext uri="{FF2B5EF4-FFF2-40B4-BE49-F238E27FC236}">
                <a16:creationId xmlns:a16="http://schemas.microsoft.com/office/drawing/2014/main" id="{AAC2581C-E991-6A1C-46C2-68B659B81943}"/>
              </a:ext>
            </a:extLst>
          </p:cNvPr>
          <p:cNvSpPr>
            <a:spLocks noGrp="1"/>
          </p:cNvSpPr>
          <p:nvPr>
            <p:ph sz="half" idx="2"/>
          </p:nvPr>
        </p:nvSpPr>
        <p:spPr/>
        <p:txBody>
          <a:bodyPr/>
          <a:lstStyle/>
          <a:p>
            <a:r>
              <a:rPr lang="en-US" altLang="en-US" dirty="0"/>
              <a:t>The rules of conduct recognized in respect to a particular class of human actions or a particular group, culture, etc. It defines how thing are according to the rules.</a:t>
            </a:r>
          </a:p>
          <a:p>
            <a:pPr marL="0" indent="0">
              <a:buNone/>
            </a:pPr>
            <a:endParaRPr lang="en-US" dirty="0"/>
          </a:p>
        </p:txBody>
      </p:sp>
      <p:sp>
        <p:nvSpPr>
          <p:cNvPr id="12" name="Text Placeholder 11">
            <a:extLst>
              <a:ext uri="{FF2B5EF4-FFF2-40B4-BE49-F238E27FC236}">
                <a16:creationId xmlns:a16="http://schemas.microsoft.com/office/drawing/2014/main" id="{8490631E-88EC-0FBC-D444-054B8BCBDC7F}"/>
              </a:ext>
            </a:extLst>
          </p:cNvPr>
          <p:cNvSpPr>
            <a:spLocks noGrp="1"/>
          </p:cNvSpPr>
          <p:nvPr>
            <p:ph type="body" sz="quarter" idx="3"/>
          </p:nvPr>
        </p:nvSpPr>
        <p:spPr/>
        <p:txBody>
          <a:bodyPr/>
          <a:lstStyle/>
          <a:p>
            <a:r>
              <a:rPr lang="en-US" sz="3600" dirty="0"/>
              <a:t>Moral</a:t>
            </a:r>
            <a:r>
              <a:rPr lang="en-US" dirty="0"/>
              <a:t> </a:t>
            </a:r>
          </a:p>
        </p:txBody>
      </p:sp>
      <p:sp>
        <p:nvSpPr>
          <p:cNvPr id="13" name="Content Placeholder 12">
            <a:extLst>
              <a:ext uri="{FF2B5EF4-FFF2-40B4-BE49-F238E27FC236}">
                <a16:creationId xmlns:a16="http://schemas.microsoft.com/office/drawing/2014/main" id="{8AA56E3B-587B-4AE8-5EBD-553DB2340110}"/>
              </a:ext>
            </a:extLst>
          </p:cNvPr>
          <p:cNvSpPr>
            <a:spLocks noGrp="1"/>
          </p:cNvSpPr>
          <p:nvPr>
            <p:ph sz="quarter" idx="4"/>
          </p:nvPr>
        </p:nvSpPr>
        <p:spPr/>
        <p:txBody>
          <a:bodyPr/>
          <a:lstStyle/>
          <a:p>
            <a:r>
              <a:rPr lang="en-US" altLang="en-US" dirty="0"/>
              <a:t>Principles or habits with respect to right or wrong conduct . It defines how things should work according to an individuals' ideals and principles.</a:t>
            </a:r>
            <a:endParaRPr lang="ar-SA" altLang="en-US" dirty="0"/>
          </a:p>
          <a:p>
            <a:endParaRPr lang="en-US" dirty="0"/>
          </a:p>
        </p:txBody>
      </p:sp>
    </p:spTree>
    <p:extLst>
      <p:ext uri="{BB962C8B-B14F-4D97-AF65-F5344CB8AC3E}">
        <p14:creationId xmlns:p14="http://schemas.microsoft.com/office/powerpoint/2010/main" val="18417490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Rounded Corners 13">
            <a:extLst>
              <a:ext uri="{FF2B5EF4-FFF2-40B4-BE49-F238E27FC236}">
                <a16:creationId xmlns:a16="http://schemas.microsoft.com/office/drawing/2014/main" id="{4987341C-F015-8975-5263-D1D0B89154AD}"/>
              </a:ext>
            </a:extLst>
          </p:cNvPr>
          <p:cNvSpPr/>
          <p:nvPr/>
        </p:nvSpPr>
        <p:spPr>
          <a:xfrm>
            <a:off x="6145240" y="1240644"/>
            <a:ext cx="5434867" cy="51003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Rectangle 17"/>
          <p:cNvSpPr/>
          <p:nvPr/>
        </p:nvSpPr>
        <p:spPr>
          <a:xfrm>
            <a:off x="2485572" y="2714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562708" y="1285191"/>
            <a:ext cx="5434867" cy="50558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27F49DC-4FDE-F638-A1BB-C00C52C8A0F8}"/>
              </a:ext>
            </a:extLst>
          </p:cNvPr>
          <p:cNvSpPr txBox="1">
            <a:spLocks/>
          </p:cNvSpPr>
          <p:nvPr/>
        </p:nvSpPr>
        <p:spPr>
          <a:xfrm>
            <a:off x="1948376" y="232434"/>
            <a:ext cx="7620000" cy="1143000"/>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100" b="1" i="0" u="none" strike="noStrike" kern="1200" cap="none" spc="-100" normalizeH="0" baseline="0" noProof="0" dirty="0">
                <a:ln>
                  <a:noFill/>
                </a:ln>
                <a:solidFill>
                  <a:srgbClr val="FF0000"/>
                </a:solidFill>
                <a:effectLst/>
                <a:uLnTx/>
                <a:uFillTx/>
                <a:latin typeface="Cambria"/>
                <a:ea typeface="+mj-ea"/>
                <a:cs typeface="+mj-cs"/>
              </a:rPr>
              <a:t>Ethics and Morality</a:t>
            </a:r>
            <a:br>
              <a:rPr kumimoji="0" lang="en-US" sz="4100" b="1" i="0" u="none" strike="noStrike" kern="1200" cap="none" spc="-100" normalizeH="0" baseline="0" noProof="0" dirty="0">
                <a:ln>
                  <a:noFill/>
                </a:ln>
                <a:solidFill>
                  <a:srgbClr val="FF0000"/>
                </a:solidFill>
                <a:effectLst/>
                <a:uLnTx/>
                <a:uFillTx/>
                <a:latin typeface="Cambria"/>
                <a:ea typeface="+mj-ea"/>
                <a:cs typeface="+mj-cs"/>
              </a:rPr>
            </a:br>
            <a:r>
              <a:rPr kumimoji="0" lang="en-US" sz="4100" b="1" i="0" u="none" strike="noStrike" kern="1200" cap="none" spc="-100" normalizeH="0" baseline="0" noProof="0" dirty="0">
                <a:ln>
                  <a:noFill/>
                </a:ln>
                <a:solidFill>
                  <a:srgbClr val="FF0000"/>
                </a:solidFill>
                <a:effectLst/>
                <a:uLnTx/>
                <a:uFillTx/>
                <a:latin typeface="Cambria"/>
                <a:ea typeface="+mj-ea"/>
                <a:cs typeface="+mj-cs"/>
              </a:rPr>
              <a:t>Comparison</a:t>
            </a:r>
            <a:endParaRPr kumimoji="0" lang="ar-SA" sz="6000" b="1"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sp>
        <p:nvSpPr>
          <p:cNvPr id="10" name="Text Placeholder 9">
            <a:extLst>
              <a:ext uri="{FF2B5EF4-FFF2-40B4-BE49-F238E27FC236}">
                <a16:creationId xmlns:a16="http://schemas.microsoft.com/office/drawing/2014/main" id="{A7BE785C-FA12-F716-14BF-6BDA3FED60BE}"/>
              </a:ext>
            </a:extLst>
          </p:cNvPr>
          <p:cNvSpPr>
            <a:spLocks noGrp="1"/>
          </p:cNvSpPr>
          <p:nvPr>
            <p:ph type="body" idx="1"/>
          </p:nvPr>
        </p:nvSpPr>
        <p:spPr/>
        <p:txBody>
          <a:bodyPr>
            <a:normAutofit/>
          </a:bodyPr>
          <a:lstStyle/>
          <a:p>
            <a:r>
              <a:rPr lang="en-US" sz="3600" dirty="0"/>
              <a:t>Ethics </a:t>
            </a:r>
          </a:p>
        </p:txBody>
      </p:sp>
      <p:sp>
        <p:nvSpPr>
          <p:cNvPr id="11" name="Content Placeholder 10">
            <a:extLst>
              <a:ext uri="{FF2B5EF4-FFF2-40B4-BE49-F238E27FC236}">
                <a16:creationId xmlns:a16="http://schemas.microsoft.com/office/drawing/2014/main" id="{AAC2581C-E991-6A1C-46C2-68B659B81943}"/>
              </a:ext>
            </a:extLst>
          </p:cNvPr>
          <p:cNvSpPr>
            <a:spLocks noGrp="1"/>
          </p:cNvSpPr>
          <p:nvPr>
            <p:ph sz="half" idx="2"/>
          </p:nvPr>
        </p:nvSpPr>
        <p:spPr/>
        <p:txBody>
          <a:bodyPr>
            <a:normAutofit lnSpcReduction="10000"/>
          </a:bodyPr>
          <a:lstStyle/>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Social system – External</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1" i="0" u="none" strike="noStrike" kern="1200" cap="none" spc="0" normalizeH="0" baseline="0" noProof="0" dirty="0">
                <a:ln>
                  <a:noFill/>
                </a:ln>
                <a:solidFill>
                  <a:srgbClr val="2F2B20"/>
                </a:solidFill>
                <a:effectLst/>
                <a:uLnTx/>
                <a:uFillTx/>
                <a:latin typeface="Calibri"/>
                <a:ea typeface="+mn-ea"/>
                <a:cs typeface="+mn-cs"/>
              </a:rPr>
              <a:t>Why we do it?</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Because society says it is the right thing to do.</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2F2B20"/>
              </a:solidFill>
              <a:effectLst/>
              <a:uLnTx/>
              <a:uFillTx/>
              <a:latin typeface="Calibri"/>
              <a:ea typeface="+mn-ea"/>
              <a:cs typeface="+mn-cs"/>
            </a:endParaRP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1" i="0" u="none" strike="noStrike" kern="1200" cap="none" spc="0" normalizeH="0" baseline="0" noProof="0" dirty="0">
                <a:ln>
                  <a:noFill/>
                </a:ln>
                <a:solidFill>
                  <a:srgbClr val="2F2B20"/>
                </a:solidFill>
                <a:effectLst/>
                <a:uLnTx/>
                <a:uFillTx/>
                <a:latin typeface="Calibri"/>
                <a:ea typeface="+mn-ea"/>
                <a:cs typeface="+mn-cs"/>
              </a:rPr>
              <a:t>What if we don't do it?</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We may face peer/societal disapproval or even be fired from our job.</a:t>
            </a:r>
            <a:endParaRPr kumimoji="0" lang="ar-SA" altLang="en-US" sz="2400" b="0" i="0" u="none" strike="noStrike" kern="1200" cap="none" spc="0" normalizeH="0" baseline="0" noProof="0" dirty="0">
              <a:ln>
                <a:noFill/>
              </a:ln>
              <a:solidFill>
                <a:srgbClr val="2F2B20"/>
              </a:solidFill>
              <a:effectLst/>
              <a:uLnTx/>
              <a:uFillTx/>
              <a:latin typeface="Calibri"/>
              <a:ea typeface="+mn-ea"/>
              <a:cs typeface="Arial" panose="020B0604020202020204" pitchFamily="34" charset="0"/>
            </a:endParaRPr>
          </a:p>
          <a:p>
            <a:pPr marL="0" indent="0">
              <a:buNone/>
            </a:pPr>
            <a:endParaRPr lang="en-US" dirty="0"/>
          </a:p>
        </p:txBody>
      </p:sp>
      <p:sp>
        <p:nvSpPr>
          <p:cNvPr id="12" name="Text Placeholder 11">
            <a:extLst>
              <a:ext uri="{FF2B5EF4-FFF2-40B4-BE49-F238E27FC236}">
                <a16:creationId xmlns:a16="http://schemas.microsoft.com/office/drawing/2014/main" id="{8490631E-88EC-0FBC-D444-054B8BCBDC7F}"/>
              </a:ext>
            </a:extLst>
          </p:cNvPr>
          <p:cNvSpPr>
            <a:spLocks noGrp="1"/>
          </p:cNvSpPr>
          <p:nvPr>
            <p:ph type="body" sz="quarter" idx="3"/>
          </p:nvPr>
        </p:nvSpPr>
        <p:spPr/>
        <p:txBody>
          <a:bodyPr/>
          <a:lstStyle/>
          <a:p>
            <a:r>
              <a:rPr lang="en-US" sz="3600" dirty="0"/>
              <a:t>Moral</a:t>
            </a:r>
            <a:r>
              <a:rPr lang="en-US" dirty="0"/>
              <a:t> </a:t>
            </a:r>
          </a:p>
        </p:txBody>
      </p:sp>
      <p:sp>
        <p:nvSpPr>
          <p:cNvPr id="13" name="Content Placeholder 12">
            <a:extLst>
              <a:ext uri="{FF2B5EF4-FFF2-40B4-BE49-F238E27FC236}">
                <a16:creationId xmlns:a16="http://schemas.microsoft.com/office/drawing/2014/main" id="{8AA56E3B-587B-4AE8-5EBD-553DB2340110}"/>
              </a:ext>
            </a:extLst>
          </p:cNvPr>
          <p:cNvSpPr>
            <a:spLocks noGrp="1"/>
          </p:cNvSpPr>
          <p:nvPr>
            <p:ph sz="quarter" idx="4"/>
          </p:nvPr>
        </p:nvSpPr>
        <p:spPr/>
        <p:txBody>
          <a:bodyPr>
            <a:normAutofit lnSpcReduction="10000"/>
          </a:bodyPr>
          <a:lstStyle/>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2200" b="0" i="0" u="none" strike="noStrike" kern="1200" cap="none" spc="0" normalizeH="0" baseline="0" noProof="0" dirty="0">
                <a:ln>
                  <a:noFill/>
                </a:ln>
                <a:solidFill>
                  <a:srgbClr val="2F2B20"/>
                </a:solidFill>
                <a:effectLst/>
                <a:uLnTx/>
                <a:uFillTx/>
                <a:latin typeface="Calibri"/>
                <a:ea typeface="+mn-ea"/>
                <a:cs typeface="+mn-cs"/>
              </a:rPr>
              <a:t>Individual – internal</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2200" b="1" i="0" u="none" strike="noStrike" kern="1200" cap="none" spc="0" normalizeH="0" baseline="0" noProof="0" dirty="0">
                <a:ln>
                  <a:noFill/>
                </a:ln>
                <a:solidFill>
                  <a:srgbClr val="2F2B20"/>
                </a:solidFill>
                <a:effectLst/>
                <a:uLnTx/>
                <a:uFillTx/>
                <a:latin typeface="Calibri"/>
                <a:ea typeface="+mn-ea"/>
                <a:cs typeface="+mn-cs"/>
              </a:rPr>
              <a:t>Why we do it ?</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2200" b="0" i="0" u="none" strike="noStrike" kern="1200" cap="none" spc="0" normalizeH="0" baseline="0" noProof="0" dirty="0">
                <a:ln>
                  <a:noFill/>
                </a:ln>
                <a:solidFill>
                  <a:srgbClr val="2F2B20"/>
                </a:solidFill>
                <a:effectLst/>
                <a:uLnTx/>
                <a:uFillTx/>
                <a:latin typeface="Calibri"/>
                <a:ea typeface="+mn-ea"/>
                <a:cs typeface="+mn-cs"/>
              </a:rPr>
              <a:t>Because we believe in something being right or wrong.</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2200" b="1" i="0" u="none" strike="noStrike" kern="1200" cap="none" spc="0" normalizeH="0" baseline="0" noProof="0" dirty="0">
                <a:ln>
                  <a:noFill/>
                </a:ln>
                <a:solidFill>
                  <a:srgbClr val="2F2B20"/>
                </a:solidFill>
                <a:effectLst/>
                <a:uLnTx/>
                <a:uFillTx/>
                <a:latin typeface="Calibri"/>
                <a:ea typeface="+mn-ea"/>
                <a:cs typeface="+mn-cs"/>
              </a:rPr>
              <a:t>What if we don't do it?</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2200" b="0" i="0" u="none" strike="noStrike" kern="1200" cap="none" spc="0" normalizeH="0" baseline="0" noProof="0" dirty="0">
                <a:ln>
                  <a:noFill/>
                </a:ln>
                <a:solidFill>
                  <a:srgbClr val="2F2B20"/>
                </a:solidFill>
                <a:effectLst/>
                <a:uLnTx/>
                <a:uFillTx/>
                <a:latin typeface="Calibri"/>
                <a:ea typeface="+mn-ea"/>
                <a:cs typeface="+mn-cs"/>
              </a:rPr>
              <a:t>Doing something against one's morals and principles can have different effects on different people, they may feel uncomfortable, remorse</a:t>
            </a:r>
            <a:r>
              <a:rPr kumimoji="0" lang="ar-SA" sz="2200" b="0" i="0" u="none" strike="noStrike" kern="1200" cap="none" spc="0" normalizeH="0" baseline="0" noProof="0" dirty="0">
                <a:ln>
                  <a:noFill/>
                </a:ln>
                <a:solidFill>
                  <a:srgbClr val="2F2B20"/>
                </a:solidFill>
                <a:effectLst/>
                <a:uLnTx/>
                <a:uFillTx/>
                <a:latin typeface="Calibri"/>
                <a:ea typeface="+mn-ea"/>
                <a:cs typeface="Arial" panose="020B0604020202020204" pitchFamily="34" charset="0"/>
              </a:rPr>
              <a:t>ندمان</a:t>
            </a:r>
            <a:r>
              <a:rPr kumimoji="0" lang="en-US" sz="2200" b="0" i="0" u="none" strike="noStrike" kern="1200" cap="none" spc="0" normalizeH="0" baseline="0" noProof="0" dirty="0">
                <a:ln>
                  <a:noFill/>
                </a:ln>
                <a:solidFill>
                  <a:srgbClr val="2F2B20"/>
                </a:solidFill>
                <a:effectLst/>
                <a:uLnTx/>
                <a:uFillTx/>
                <a:latin typeface="Calibri"/>
                <a:ea typeface="+mn-ea"/>
                <a:cs typeface="+mn-cs"/>
              </a:rPr>
              <a:t>, depressed etc.</a:t>
            </a:r>
            <a:endParaRPr kumimoji="0" lang="ar-SA" sz="2200" b="0" i="0" u="none" strike="noStrike" kern="1200" cap="none" spc="0" normalizeH="0" baseline="0" noProof="0" dirty="0">
              <a:ln>
                <a:noFill/>
              </a:ln>
              <a:solidFill>
                <a:srgbClr val="2F2B20"/>
              </a:solidFill>
              <a:effectLst/>
              <a:uLnTx/>
              <a:uFillTx/>
              <a:latin typeface="Calibri"/>
              <a:ea typeface="+mn-ea"/>
              <a:cs typeface="Arial" panose="020B0604020202020204" pitchFamily="34" charset="0"/>
            </a:endParaRPr>
          </a:p>
          <a:p>
            <a:endParaRPr lang="en-US" dirty="0"/>
          </a:p>
        </p:txBody>
      </p:sp>
    </p:spTree>
    <p:extLst>
      <p:ext uri="{BB962C8B-B14F-4D97-AF65-F5344CB8AC3E}">
        <p14:creationId xmlns:p14="http://schemas.microsoft.com/office/powerpoint/2010/main" val="41426270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Rounded Corners 13">
            <a:extLst>
              <a:ext uri="{FF2B5EF4-FFF2-40B4-BE49-F238E27FC236}">
                <a16:creationId xmlns:a16="http://schemas.microsoft.com/office/drawing/2014/main" id="{4987341C-F015-8975-5263-D1D0B89154AD}"/>
              </a:ext>
            </a:extLst>
          </p:cNvPr>
          <p:cNvSpPr/>
          <p:nvPr/>
        </p:nvSpPr>
        <p:spPr>
          <a:xfrm>
            <a:off x="6145240" y="1240645"/>
            <a:ext cx="543486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Rectangle 17"/>
          <p:cNvSpPr/>
          <p:nvPr/>
        </p:nvSpPr>
        <p:spPr>
          <a:xfrm>
            <a:off x="2485572" y="2714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562708" y="1285192"/>
            <a:ext cx="543486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27F49DC-4FDE-F638-A1BB-C00C52C8A0F8}"/>
              </a:ext>
            </a:extLst>
          </p:cNvPr>
          <p:cNvSpPr txBox="1">
            <a:spLocks/>
          </p:cNvSpPr>
          <p:nvPr/>
        </p:nvSpPr>
        <p:spPr>
          <a:xfrm>
            <a:off x="1948376" y="232434"/>
            <a:ext cx="7620000" cy="1143000"/>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100" b="1" i="0" u="none" strike="noStrike" kern="1200" cap="none" spc="-100" normalizeH="0" baseline="0" noProof="0" dirty="0">
                <a:ln>
                  <a:noFill/>
                </a:ln>
                <a:solidFill>
                  <a:srgbClr val="FF0000"/>
                </a:solidFill>
                <a:effectLst/>
                <a:uLnTx/>
                <a:uFillTx/>
                <a:latin typeface="Cambria"/>
                <a:ea typeface="+mj-ea"/>
                <a:cs typeface="+mj-cs"/>
              </a:rPr>
              <a:t>Ethics and Morality</a:t>
            </a:r>
            <a:br>
              <a:rPr kumimoji="0" lang="en-US" sz="4100" b="1" i="0" u="none" strike="noStrike" kern="1200" cap="none" spc="-100" normalizeH="0" baseline="0" noProof="0" dirty="0">
                <a:ln>
                  <a:noFill/>
                </a:ln>
                <a:solidFill>
                  <a:srgbClr val="FF0000"/>
                </a:solidFill>
                <a:effectLst/>
                <a:uLnTx/>
                <a:uFillTx/>
                <a:latin typeface="Cambria"/>
                <a:ea typeface="+mj-ea"/>
                <a:cs typeface="+mj-cs"/>
              </a:rPr>
            </a:br>
            <a:r>
              <a:rPr kumimoji="0" lang="en-US" sz="4100" b="1" i="0" u="none" strike="noStrike" kern="1200" cap="none" spc="-100" normalizeH="0" baseline="0" noProof="0" dirty="0">
                <a:ln>
                  <a:noFill/>
                </a:ln>
                <a:solidFill>
                  <a:srgbClr val="FF0000"/>
                </a:solidFill>
                <a:effectLst/>
                <a:uLnTx/>
                <a:uFillTx/>
                <a:latin typeface="Cambria"/>
                <a:ea typeface="+mj-ea"/>
                <a:cs typeface="+mj-cs"/>
              </a:rPr>
              <a:t>Comparison</a:t>
            </a:r>
            <a:endParaRPr kumimoji="0" lang="ar-SA" sz="6000" b="1"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sp>
        <p:nvSpPr>
          <p:cNvPr id="10" name="Text Placeholder 9">
            <a:extLst>
              <a:ext uri="{FF2B5EF4-FFF2-40B4-BE49-F238E27FC236}">
                <a16:creationId xmlns:a16="http://schemas.microsoft.com/office/drawing/2014/main" id="{A7BE785C-FA12-F716-14BF-6BDA3FED60BE}"/>
              </a:ext>
            </a:extLst>
          </p:cNvPr>
          <p:cNvSpPr>
            <a:spLocks noGrp="1"/>
          </p:cNvSpPr>
          <p:nvPr>
            <p:ph type="body" idx="1"/>
          </p:nvPr>
        </p:nvSpPr>
        <p:spPr/>
        <p:txBody>
          <a:bodyPr>
            <a:normAutofit/>
          </a:bodyPr>
          <a:lstStyle/>
          <a:p>
            <a:r>
              <a:rPr lang="en-US" sz="3600" dirty="0"/>
              <a:t>Ethics </a:t>
            </a:r>
          </a:p>
        </p:txBody>
      </p:sp>
      <p:sp>
        <p:nvSpPr>
          <p:cNvPr id="11" name="Content Placeholder 10">
            <a:extLst>
              <a:ext uri="{FF2B5EF4-FFF2-40B4-BE49-F238E27FC236}">
                <a16:creationId xmlns:a16="http://schemas.microsoft.com/office/drawing/2014/main" id="{AAC2581C-E991-6A1C-46C2-68B659B81943}"/>
              </a:ext>
            </a:extLst>
          </p:cNvPr>
          <p:cNvSpPr>
            <a:spLocks noGrp="1"/>
          </p:cNvSpPr>
          <p:nvPr>
            <p:ph sz="half" idx="2"/>
          </p:nvPr>
        </p:nvSpPr>
        <p:spPr/>
        <p:txBody>
          <a:bodyPr>
            <a:normAutofit/>
          </a:bodyPr>
          <a:lstStyle/>
          <a:p>
            <a:pPr marL="342900" marR="0" lvl="0" indent="-228600" defTabSz="91440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b="1" i="0" u="none" strike="noStrike" kern="1200" cap="none" spc="0" normalizeH="0" baseline="0" noProof="0" dirty="0">
                <a:ln>
                  <a:noFill/>
                </a:ln>
                <a:solidFill>
                  <a:srgbClr val="2F2B20"/>
                </a:solidFill>
                <a:effectLst/>
                <a:uLnTx/>
                <a:uFillTx/>
                <a:latin typeface="Calibri"/>
                <a:ea typeface="+mn-ea"/>
                <a:cs typeface="+mn-cs"/>
              </a:rPr>
              <a:t>Acceptability</a:t>
            </a:r>
          </a:p>
          <a:p>
            <a:pPr marL="342900" marR="0" lvl="0" indent="-228600" defTabSz="91440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b="0" i="0" u="none" strike="noStrike" kern="1200" cap="none" spc="0" normalizeH="0" baseline="0" noProof="0" dirty="0">
                <a:ln>
                  <a:noFill/>
                </a:ln>
                <a:solidFill>
                  <a:srgbClr val="2F2B20"/>
                </a:solidFill>
                <a:effectLst/>
                <a:uLnTx/>
                <a:uFillTx/>
                <a:latin typeface="Calibri"/>
                <a:ea typeface="+mn-ea"/>
                <a:cs typeface="+mn-cs"/>
              </a:rPr>
              <a:t>Ethics are governed by professional and legal guidelines within a particular time and place</a:t>
            </a:r>
            <a:endParaRPr kumimoji="0" lang="ar-SA" altLang="en-US" b="1" i="0" u="none" strike="noStrike" kern="1200" cap="none" spc="0" normalizeH="0" baseline="0" noProof="0" dirty="0">
              <a:ln>
                <a:noFill/>
              </a:ln>
              <a:solidFill>
                <a:srgbClr val="2F2B20"/>
              </a:solidFill>
              <a:effectLst/>
              <a:uLnTx/>
              <a:uFillTx/>
              <a:latin typeface="Calibri"/>
              <a:ea typeface="+mn-ea"/>
              <a:cs typeface="Arial" panose="020B0604020202020204" pitchFamily="34" charset="0"/>
            </a:endParaRPr>
          </a:p>
          <a:p>
            <a:pPr marL="0" indent="0">
              <a:buNone/>
            </a:pPr>
            <a:endParaRPr lang="en-US" dirty="0"/>
          </a:p>
        </p:txBody>
      </p:sp>
      <p:sp>
        <p:nvSpPr>
          <p:cNvPr id="12" name="Text Placeholder 11">
            <a:extLst>
              <a:ext uri="{FF2B5EF4-FFF2-40B4-BE49-F238E27FC236}">
                <a16:creationId xmlns:a16="http://schemas.microsoft.com/office/drawing/2014/main" id="{8490631E-88EC-0FBC-D444-054B8BCBDC7F}"/>
              </a:ext>
            </a:extLst>
          </p:cNvPr>
          <p:cNvSpPr>
            <a:spLocks noGrp="1"/>
          </p:cNvSpPr>
          <p:nvPr>
            <p:ph type="body" sz="quarter" idx="3"/>
          </p:nvPr>
        </p:nvSpPr>
        <p:spPr/>
        <p:txBody>
          <a:bodyPr/>
          <a:lstStyle/>
          <a:p>
            <a:r>
              <a:rPr lang="en-US" sz="3600" dirty="0"/>
              <a:t>Moral</a:t>
            </a:r>
            <a:r>
              <a:rPr lang="en-US" dirty="0"/>
              <a:t> </a:t>
            </a:r>
          </a:p>
        </p:txBody>
      </p:sp>
      <p:sp>
        <p:nvSpPr>
          <p:cNvPr id="13" name="Content Placeholder 12">
            <a:extLst>
              <a:ext uri="{FF2B5EF4-FFF2-40B4-BE49-F238E27FC236}">
                <a16:creationId xmlns:a16="http://schemas.microsoft.com/office/drawing/2014/main" id="{8AA56E3B-587B-4AE8-5EBD-553DB2340110}"/>
              </a:ext>
            </a:extLst>
          </p:cNvPr>
          <p:cNvSpPr>
            <a:spLocks noGrp="1"/>
          </p:cNvSpPr>
          <p:nvPr>
            <p:ph sz="quarter" idx="4"/>
          </p:nvPr>
        </p:nvSpPr>
        <p:spPr/>
        <p:txBody>
          <a:bodyPr>
            <a:normAutofit/>
          </a:bodyPr>
          <a:lstStyle/>
          <a:p>
            <a:pPr marL="342900" marR="0" lvl="0" indent="-228600" defTabSz="91440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b="1" i="0" u="none" strike="noStrike" kern="1200" cap="none" spc="0" normalizeH="0" baseline="0" noProof="0" dirty="0">
                <a:ln>
                  <a:noFill/>
                </a:ln>
                <a:solidFill>
                  <a:srgbClr val="2F2B20"/>
                </a:solidFill>
                <a:effectLst/>
                <a:uLnTx/>
                <a:uFillTx/>
                <a:latin typeface="Calibri"/>
                <a:ea typeface="+mn-ea"/>
                <a:cs typeface="+mn-cs"/>
              </a:rPr>
              <a:t>Acceptability</a:t>
            </a:r>
            <a:endParaRPr kumimoji="0" lang="ar-SA" altLang="en-US" b="1" i="0" u="none" strike="noStrike" kern="1200" cap="none" spc="0" normalizeH="0" baseline="0" noProof="0" dirty="0">
              <a:ln>
                <a:noFill/>
              </a:ln>
              <a:solidFill>
                <a:srgbClr val="2F2B20"/>
              </a:solidFill>
              <a:effectLst/>
              <a:uLnTx/>
              <a:uFillTx/>
              <a:latin typeface="Calibri"/>
              <a:ea typeface="+mn-ea"/>
              <a:cs typeface="Arial" panose="020B0604020202020204" pitchFamily="34" charset="0"/>
            </a:endParaRPr>
          </a:p>
          <a:p>
            <a:pPr marL="342900" marR="0" lvl="0" indent="-228600" defTabSz="91440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b="0" i="0" u="none" strike="noStrike" kern="1200" cap="none" spc="0" normalizeH="0" baseline="0" noProof="0" dirty="0">
                <a:ln>
                  <a:noFill/>
                </a:ln>
                <a:solidFill>
                  <a:srgbClr val="2F2B20"/>
                </a:solidFill>
                <a:effectLst/>
                <a:uLnTx/>
                <a:uFillTx/>
                <a:latin typeface="Calibri"/>
                <a:ea typeface="+mn-ea"/>
                <a:cs typeface="+mn-cs"/>
              </a:rPr>
              <a:t>Morality transcends cultural norms</a:t>
            </a:r>
            <a:endParaRPr kumimoji="0" lang="ar-SA" altLang="en-US" b="0" i="0" u="none" strike="noStrike" kern="1200" cap="none" spc="0" normalizeH="0" baseline="0" noProof="0" dirty="0">
              <a:ln>
                <a:noFill/>
              </a:ln>
              <a:solidFill>
                <a:srgbClr val="2F2B20"/>
              </a:solidFill>
              <a:effectLst/>
              <a:uLnTx/>
              <a:uFillTx/>
              <a:latin typeface="Calibri"/>
              <a:ea typeface="+mn-ea"/>
              <a:cs typeface="Arial" panose="020B0604020202020204" pitchFamily="34" charset="0"/>
            </a:endParaRPr>
          </a:p>
          <a:p>
            <a:pPr marL="0" indent="0">
              <a:buNone/>
            </a:pPr>
            <a:endParaRPr lang="en-US" dirty="0"/>
          </a:p>
        </p:txBody>
      </p:sp>
    </p:spTree>
    <p:extLst>
      <p:ext uri="{BB962C8B-B14F-4D97-AF65-F5344CB8AC3E}">
        <p14:creationId xmlns:p14="http://schemas.microsoft.com/office/powerpoint/2010/main" val="42441443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p:cNvSpPr txBox="1"/>
          <p:nvPr/>
        </p:nvSpPr>
        <p:spPr>
          <a:xfrm>
            <a:off x="1477108" y="3044110"/>
            <a:ext cx="8616188" cy="3108543"/>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Ethics are not the same as feelings</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Ethics are not religion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Ethics are not following the law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Ethics are not following culturally accepted norms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Ethics are not science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27F49DC-4FDE-F638-A1BB-C00C52C8A0F8}"/>
              </a:ext>
            </a:extLst>
          </p:cNvPr>
          <p:cNvSpPr txBox="1">
            <a:spLocks/>
          </p:cNvSpPr>
          <p:nvPr/>
        </p:nvSpPr>
        <p:spPr>
          <a:xfrm>
            <a:off x="77372" y="1174970"/>
            <a:ext cx="7620000"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altLang="en-US" sz="4000" b="1" i="0" u="none" strike="noStrike" kern="0" cap="none" spc="0" normalizeH="0" baseline="0" noProof="0" dirty="0">
                <a:ln>
                  <a:noFill/>
                </a:ln>
                <a:solidFill>
                  <a:srgbClr val="FFCC00"/>
                </a:solidFill>
                <a:effectLst/>
                <a:uLnTx/>
                <a:uFillTx/>
                <a:latin typeface="Arial"/>
                <a:ea typeface="+mj-ea"/>
                <a:cs typeface="+mj-cs"/>
              </a:rPr>
              <a:t>Ethics are not …</a:t>
            </a:r>
            <a:endParaRPr kumimoji="0" lang="ar-SA" sz="6000" b="1"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spTree>
    <p:extLst>
      <p:ext uri="{BB962C8B-B14F-4D97-AF65-F5344CB8AC3E}">
        <p14:creationId xmlns:p14="http://schemas.microsoft.com/office/powerpoint/2010/main" val="8933419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p:cNvSpPr txBox="1"/>
          <p:nvPr/>
        </p:nvSpPr>
        <p:spPr>
          <a:xfrm>
            <a:off x="1477108" y="2509536"/>
            <a:ext cx="8616188" cy="3970318"/>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Moral Principles</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What is good and bad</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What is right and wrong</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Based on value system</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Ethical norms are not universal – depends on the subculture of the society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27F49DC-4FDE-F638-A1BB-C00C52C8A0F8}"/>
              </a:ext>
            </a:extLst>
          </p:cNvPr>
          <p:cNvSpPr txBox="1">
            <a:spLocks/>
          </p:cNvSpPr>
          <p:nvPr/>
        </p:nvSpPr>
        <p:spPr>
          <a:xfrm>
            <a:off x="77372" y="1174970"/>
            <a:ext cx="7620000"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altLang="en-US" sz="4000" b="1" i="0" u="none" strike="noStrike" kern="0" cap="none" spc="0" normalizeH="0" baseline="0" noProof="0" dirty="0">
                <a:ln>
                  <a:noFill/>
                </a:ln>
                <a:solidFill>
                  <a:srgbClr val="FFCC00"/>
                </a:solidFill>
                <a:effectLst/>
                <a:uLnTx/>
                <a:uFillTx/>
                <a:latin typeface="Arial"/>
                <a:ea typeface="+mj-ea"/>
                <a:cs typeface="+mj-cs"/>
              </a:rPr>
              <a:t>Ethics are …</a:t>
            </a:r>
            <a:endParaRPr kumimoji="0" lang="ar-SA" sz="6000" b="1"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spTree>
    <p:extLst>
      <p:ext uri="{BB962C8B-B14F-4D97-AF65-F5344CB8AC3E}">
        <p14:creationId xmlns:p14="http://schemas.microsoft.com/office/powerpoint/2010/main" val="25019906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1" y="-43545"/>
            <a:ext cx="12251990" cy="6008246"/>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7343335" cy="4495040"/>
          </a:xfrm>
        </p:spPr>
      </p:pic>
      <p:sp>
        <p:nvSpPr>
          <p:cNvPr id="10" name="Rectangle: Rounded Corners 9"/>
          <p:cNvSpPr/>
          <p:nvPr/>
        </p:nvSpPr>
        <p:spPr>
          <a:xfrm>
            <a:off x="4445391" y="3362181"/>
            <a:ext cx="7118252" cy="184941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0000"/>
                </a:solidFill>
                <a:effectLst/>
                <a:uLnTx/>
                <a:uFillTx/>
                <a:latin typeface="Alexandria" charset="0"/>
                <a:ea typeface="+mn-ea"/>
                <a:cs typeface="Alexandria" charset="0"/>
              </a:rPr>
              <a:t>Ethics</a:t>
            </a: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refers to standards of behavior that tell us how human beings ought to act in the many situations in which they find themselves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as friends, parents, children, citizens, businesspeople, teachers, professionals, and so on. </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3523" y="1397680"/>
            <a:ext cx="6427641" cy="53655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96331" y="1397680"/>
            <a:ext cx="4962146" cy="2495550"/>
          </a:xfrm>
        </p:spPr>
      </p:pic>
      <p:sp>
        <p:nvSpPr>
          <p:cNvPr id="6" name="Rectangle 5"/>
          <p:cNvSpPr/>
          <p:nvPr/>
        </p:nvSpPr>
        <p:spPr>
          <a:xfrm>
            <a:off x="180431" y="1549486"/>
            <a:ext cx="6079691" cy="5213735"/>
          </a:xfrm>
          <a:prstGeom prst="rect">
            <a:avLst/>
          </a:prstGeom>
        </p:spPr>
        <p:txBody>
          <a:bodyPr wrap="square">
            <a:spAutoFit/>
          </a:bodyPr>
          <a:lstStyle/>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3200" b="0" i="0" u="none" strike="noStrike" kern="1200" cap="none" spc="0" normalizeH="0" baseline="0" noProof="0" dirty="0">
                <a:ln>
                  <a:noFill/>
                </a:ln>
                <a:solidFill>
                  <a:srgbClr val="2F2B20"/>
                </a:solidFill>
                <a:effectLst/>
                <a:uLnTx/>
                <a:uFillTx/>
                <a:latin typeface="Calibri"/>
                <a:ea typeface="+mn-ea"/>
                <a:cs typeface="+mn-cs"/>
              </a:rPr>
              <a:t>1. </a:t>
            </a:r>
            <a:r>
              <a:rPr kumimoji="0" lang="en-US" sz="3200" b="0" i="0" u="none" strike="noStrike" kern="1200" cap="none" spc="0" normalizeH="0" baseline="0" noProof="0" dirty="0">
                <a:ln>
                  <a:noFill/>
                </a:ln>
                <a:solidFill>
                  <a:srgbClr val="2F2B20"/>
                </a:solidFill>
                <a:effectLst/>
                <a:highlight>
                  <a:srgbClr val="FFFF00"/>
                </a:highlight>
                <a:uLnTx/>
                <a:uFillTx/>
                <a:latin typeface="Calibri"/>
                <a:ea typeface="+mn-ea"/>
                <a:cs typeface="+mn-cs"/>
              </a:rPr>
              <a:t>Ethics</a:t>
            </a:r>
            <a:r>
              <a:rPr kumimoji="0" lang="en-US" sz="3200" b="0" i="0" u="none" strike="noStrike" kern="1200" cap="none" spc="0" normalizeH="0" baseline="0" noProof="0" dirty="0">
                <a:ln>
                  <a:noFill/>
                </a:ln>
                <a:solidFill>
                  <a:srgbClr val="2F2B20"/>
                </a:solidFill>
                <a:effectLst/>
                <a:uLnTx/>
                <a:uFillTx/>
                <a:latin typeface="Calibri"/>
                <a:ea typeface="+mn-ea"/>
                <a:cs typeface="+mn-cs"/>
              </a:rPr>
              <a:t> are rules of conduct. </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3200" b="0" i="0" u="none" strike="noStrike" kern="1200" cap="none" spc="0" normalizeH="0" baseline="0" noProof="0" dirty="0">
                <a:ln>
                  <a:noFill/>
                </a:ln>
                <a:solidFill>
                  <a:srgbClr val="FF0000"/>
                </a:solidFill>
                <a:effectLst/>
                <a:uLnTx/>
                <a:uFillTx/>
                <a:latin typeface="Calibri"/>
                <a:ea typeface="+mn-ea"/>
                <a:cs typeface="+mn-cs"/>
              </a:rPr>
              <a:t>Laws</a:t>
            </a:r>
            <a:r>
              <a:rPr kumimoji="0" lang="en-US" sz="3200" b="0" i="0" u="none" strike="noStrike" kern="1200" cap="none" spc="0" normalizeH="0" baseline="0" noProof="0" dirty="0">
                <a:ln>
                  <a:noFill/>
                </a:ln>
                <a:solidFill>
                  <a:srgbClr val="2F2B20"/>
                </a:solidFill>
                <a:effectLst/>
                <a:uLnTx/>
                <a:uFillTx/>
                <a:latin typeface="Calibri"/>
                <a:ea typeface="+mn-ea"/>
                <a:cs typeface="+mn-cs"/>
              </a:rPr>
              <a:t> are rules developed by governments in order to provide balance in society and protection to its citizens.</a:t>
            </a:r>
            <a:br>
              <a:rPr kumimoji="0" lang="en-US" sz="3200" b="0" i="0" u="none" strike="noStrike" kern="1200" cap="none" spc="0" normalizeH="0" baseline="0" noProof="0" dirty="0">
                <a:ln>
                  <a:noFill/>
                </a:ln>
                <a:solidFill>
                  <a:srgbClr val="2F2B20"/>
                </a:solidFill>
                <a:effectLst/>
                <a:uLnTx/>
                <a:uFillTx/>
                <a:latin typeface="Calibri"/>
                <a:ea typeface="+mn-ea"/>
                <a:cs typeface="+mn-cs"/>
              </a:rPr>
            </a:br>
            <a:r>
              <a:rPr kumimoji="0" lang="en-US" sz="3200" b="0" i="0" u="none" strike="noStrike" kern="1200" cap="none" spc="0" normalizeH="0" baseline="0" noProof="0" dirty="0">
                <a:ln>
                  <a:noFill/>
                </a:ln>
                <a:solidFill>
                  <a:srgbClr val="2F2B20"/>
                </a:solidFill>
                <a:effectLst/>
                <a:uLnTx/>
                <a:uFillTx/>
                <a:latin typeface="Calibri"/>
                <a:ea typeface="+mn-ea"/>
                <a:cs typeface="+mn-cs"/>
              </a:rPr>
              <a:t>2. </a:t>
            </a:r>
            <a:r>
              <a:rPr kumimoji="0" lang="en-US" sz="3200" b="0" i="0" u="none" strike="noStrike" kern="1200" cap="none" spc="0" normalizeH="0" baseline="0" noProof="0" dirty="0">
                <a:ln>
                  <a:noFill/>
                </a:ln>
                <a:solidFill>
                  <a:srgbClr val="2F2B20"/>
                </a:solidFill>
                <a:effectLst/>
                <a:highlight>
                  <a:srgbClr val="FFFF00"/>
                </a:highlight>
                <a:uLnTx/>
                <a:uFillTx/>
                <a:latin typeface="Calibri"/>
                <a:ea typeface="+mn-ea"/>
                <a:cs typeface="+mn-cs"/>
              </a:rPr>
              <a:t>Ethics</a:t>
            </a:r>
            <a:r>
              <a:rPr kumimoji="0" lang="en-US" sz="3200" b="0" i="0" u="none" strike="noStrike" kern="1200" cap="none" spc="0" normalizeH="0" baseline="0" noProof="0" dirty="0">
                <a:ln>
                  <a:noFill/>
                </a:ln>
                <a:solidFill>
                  <a:srgbClr val="2F2B20"/>
                </a:solidFill>
                <a:effectLst/>
                <a:uLnTx/>
                <a:uFillTx/>
                <a:latin typeface="Calibri"/>
                <a:ea typeface="+mn-ea"/>
                <a:cs typeface="+mn-cs"/>
              </a:rPr>
              <a:t> comes from people’s awareness of what is right and wrong. </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3200" b="0" i="0" u="none" strike="noStrike" kern="1200" cap="none" spc="0" normalizeH="0" baseline="0" noProof="0" dirty="0">
                <a:ln>
                  <a:noFill/>
                </a:ln>
                <a:solidFill>
                  <a:srgbClr val="FF0000"/>
                </a:solidFill>
                <a:effectLst/>
                <a:uLnTx/>
                <a:uFillTx/>
                <a:latin typeface="Calibri"/>
                <a:ea typeface="+mn-ea"/>
                <a:cs typeface="+mn-cs"/>
              </a:rPr>
              <a:t>Laws </a:t>
            </a:r>
            <a:r>
              <a:rPr kumimoji="0" lang="en-US" sz="3200" b="0" i="0" u="none" strike="noStrike" kern="1200" cap="none" spc="0" normalizeH="0" baseline="0" noProof="0" dirty="0">
                <a:ln>
                  <a:noFill/>
                </a:ln>
                <a:solidFill>
                  <a:srgbClr val="2F2B20"/>
                </a:solidFill>
                <a:effectLst/>
                <a:uLnTx/>
                <a:uFillTx/>
                <a:latin typeface="Calibri"/>
                <a:ea typeface="+mn-ea"/>
                <a:cs typeface="+mn-cs"/>
              </a:rPr>
              <a:t>are enforced by governments to its people.</a:t>
            </a: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7" name="TextBox 16"/>
          <p:cNvSpPr txBox="1"/>
          <p:nvPr/>
        </p:nvSpPr>
        <p:spPr>
          <a:xfrm>
            <a:off x="6944248" y="3996751"/>
            <a:ext cx="411389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00B0F0"/>
                </a:solidFill>
                <a:effectLst/>
                <a:uLnTx/>
                <a:uFillTx/>
                <a:latin typeface="Alexandria" charset="0"/>
                <a:ea typeface="+mn-ea"/>
                <a:cs typeface="Alexandria" charset="0"/>
              </a:rPr>
              <a:t>Ethics Vs Law</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3523" y="1397680"/>
            <a:ext cx="6427641" cy="53655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96331" y="1397680"/>
            <a:ext cx="4962146" cy="2495550"/>
          </a:xfrm>
        </p:spPr>
      </p:pic>
      <p:sp>
        <p:nvSpPr>
          <p:cNvPr id="6" name="Rectangle 5"/>
          <p:cNvSpPr/>
          <p:nvPr/>
        </p:nvSpPr>
        <p:spPr>
          <a:xfrm>
            <a:off x="180431" y="1549486"/>
            <a:ext cx="6079691" cy="4745915"/>
          </a:xfrm>
          <a:prstGeom prst="rect">
            <a:avLst/>
          </a:prstGeom>
        </p:spPr>
        <p:txBody>
          <a:bodyPr wrap="square">
            <a:spAutoFit/>
          </a:bodyPr>
          <a:lstStyle/>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3.</a:t>
            </a:r>
            <a:r>
              <a:rPr kumimoji="0" lang="en-US" altLang="en-US" sz="2400" b="0" i="0" u="none" strike="noStrike" kern="1200" cap="none" spc="0" normalizeH="0" baseline="0" noProof="0" dirty="0">
                <a:ln>
                  <a:noFill/>
                </a:ln>
                <a:solidFill>
                  <a:srgbClr val="2F2B20"/>
                </a:solidFill>
                <a:effectLst/>
                <a:highlight>
                  <a:srgbClr val="FFFF00"/>
                </a:highlight>
                <a:uLnTx/>
                <a:uFillTx/>
                <a:latin typeface="Calibri"/>
                <a:ea typeface="+mn-ea"/>
                <a:cs typeface="+mn-cs"/>
              </a:rPr>
              <a:t> Ethics </a:t>
            </a: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are moral codes which every person must conform to. </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FF0000"/>
                </a:solidFill>
                <a:effectLst/>
                <a:uLnTx/>
                <a:uFillTx/>
                <a:latin typeface="Calibri"/>
                <a:ea typeface="+mn-ea"/>
                <a:cs typeface="+mn-cs"/>
              </a:rPr>
              <a:t>Laws</a:t>
            </a: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 are codifications of ethics meant to regulate society.</a:t>
            </a:r>
            <a:br>
              <a:rPr kumimoji="0" lang="en-US" altLang="en-US" sz="2400" b="0" i="0" u="none" strike="noStrike" kern="1200" cap="none" spc="0" normalizeH="0" baseline="0" noProof="0" dirty="0">
                <a:ln>
                  <a:noFill/>
                </a:ln>
                <a:solidFill>
                  <a:srgbClr val="2F2B20"/>
                </a:solidFill>
                <a:effectLst/>
                <a:uLnTx/>
                <a:uFillTx/>
                <a:latin typeface="Calibri"/>
                <a:ea typeface="+mn-ea"/>
                <a:cs typeface="+mn-cs"/>
              </a:rPr>
            </a:b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4. </a:t>
            </a:r>
            <a:r>
              <a:rPr kumimoji="0" lang="en-US" altLang="en-US" sz="2400" b="0" i="0" u="none" strike="noStrike" kern="1200" cap="none" spc="0" normalizeH="0" baseline="0" noProof="0" dirty="0">
                <a:ln>
                  <a:noFill/>
                </a:ln>
                <a:solidFill>
                  <a:srgbClr val="2F2B20"/>
                </a:solidFill>
                <a:effectLst/>
                <a:highlight>
                  <a:srgbClr val="FFFF00"/>
                </a:highlight>
                <a:uLnTx/>
                <a:uFillTx/>
                <a:latin typeface="Calibri"/>
                <a:ea typeface="+mn-ea"/>
                <a:cs typeface="+mn-cs"/>
              </a:rPr>
              <a:t>Ethics</a:t>
            </a: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 does not carry any punishment to anyone who violates it. </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FF0000"/>
                </a:solidFill>
                <a:effectLst/>
                <a:uLnTx/>
                <a:uFillTx/>
                <a:latin typeface="Calibri"/>
                <a:ea typeface="+mn-ea"/>
                <a:cs typeface="+mn-cs"/>
              </a:rPr>
              <a:t>The law </a:t>
            </a: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will punish anyone who happens to violate it.</a:t>
            </a:r>
            <a:br>
              <a:rPr kumimoji="0" lang="en-US" altLang="en-US" sz="2400" b="0" i="0" u="none" strike="noStrike" kern="1200" cap="none" spc="0" normalizeH="0" baseline="0" noProof="0" dirty="0">
                <a:ln>
                  <a:noFill/>
                </a:ln>
                <a:solidFill>
                  <a:srgbClr val="2F2B20"/>
                </a:solidFill>
                <a:effectLst/>
                <a:uLnTx/>
                <a:uFillTx/>
                <a:latin typeface="Calibri"/>
                <a:ea typeface="+mn-ea"/>
                <a:cs typeface="+mn-cs"/>
              </a:rPr>
            </a:b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5.  </a:t>
            </a:r>
            <a:r>
              <a:rPr kumimoji="0" lang="en-US" altLang="en-US" sz="2400" b="0" i="0" u="none" strike="noStrike" kern="1200" cap="none" spc="0" normalizeH="0" baseline="0" noProof="0" dirty="0">
                <a:ln>
                  <a:noFill/>
                </a:ln>
                <a:solidFill>
                  <a:srgbClr val="2F2B20"/>
                </a:solidFill>
                <a:effectLst/>
                <a:highlight>
                  <a:srgbClr val="FFFF00"/>
                </a:highlight>
                <a:uLnTx/>
                <a:uFillTx/>
                <a:latin typeface="Calibri"/>
                <a:ea typeface="+mn-ea"/>
                <a:cs typeface="+mn-cs"/>
              </a:rPr>
              <a:t>Ethics</a:t>
            </a: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 comes from within a person’s moral values. </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FF0000"/>
                </a:solidFill>
                <a:effectLst/>
                <a:uLnTx/>
                <a:uFillTx/>
                <a:latin typeface="Calibri"/>
                <a:ea typeface="+mn-ea"/>
                <a:cs typeface="+mn-cs"/>
              </a:rPr>
              <a:t>Laws</a:t>
            </a: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 are made with ethics as a guiding principle.</a:t>
            </a:r>
          </a:p>
        </p:txBody>
      </p:sp>
      <p:sp>
        <p:nvSpPr>
          <p:cNvPr id="17" name="TextBox 16"/>
          <p:cNvSpPr txBox="1"/>
          <p:nvPr/>
        </p:nvSpPr>
        <p:spPr>
          <a:xfrm>
            <a:off x="6944248" y="3996751"/>
            <a:ext cx="411389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00B0F0"/>
                </a:solidFill>
                <a:effectLst/>
                <a:uLnTx/>
                <a:uFillTx/>
                <a:latin typeface="Alexandria" charset="0"/>
                <a:ea typeface="+mn-ea"/>
                <a:cs typeface="Alexandria" charset="0"/>
              </a:rPr>
              <a:t>Ethics Vs Law</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0755896"/>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1496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744965" y="1299260"/>
            <a:ext cx="110109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p:cNvSpPr txBox="1"/>
          <p:nvPr/>
        </p:nvSpPr>
        <p:spPr>
          <a:xfrm>
            <a:off x="787790" y="2312584"/>
            <a:ext cx="10649243" cy="440120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srgbClr val="00AEEF"/>
                </a:solidFill>
                <a:effectLst/>
                <a:uLnTx/>
                <a:uFillTx/>
                <a:latin typeface="Calibri"/>
                <a:ea typeface="+mn-ea"/>
                <a:cs typeface="+mn-cs"/>
              </a:rPr>
              <a:t>Medical ethics may be traced to guidelines on the duty of physicians such as the </a:t>
            </a:r>
            <a:r>
              <a:rPr kumimoji="0" lang="en-US" altLang="en-US" sz="2800" b="0" i="0" u="none" strike="noStrike" kern="1200" cap="none" spc="0" normalizeH="0" baseline="0" noProof="0" dirty="0">
                <a:ln>
                  <a:noFill/>
                </a:ln>
                <a:solidFill>
                  <a:srgbClr val="FF0000"/>
                </a:solidFill>
                <a:effectLst/>
                <a:uLnTx/>
                <a:uFillTx/>
                <a:latin typeface="Calibri"/>
                <a:ea typeface="+mn-ea"/>
                <a:cs typeface="+mn-cs"/>
              </a:rPr>
              <a:t>Hippocratic oath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1" i="0" u="none" strike="noStrike" kern="1200" cap="none" spc="0" normalizeH="0" baseline="0" noProof="0" dirty="0">
                <a:ln>
                  <a:noFill/>
                </a:ln>
                <a:solidFill>
                  <a:prstClr val="black"/>
                </a:solidFill>
                <a:effectLst/>
                <a:uLnTx/>
                <a:uFillTx/>
                <a:latin typeface="Calibri"/>
                <a:ea typeface="+mn-ea"/>
                <a:cs typeface="+mn-cs"/>
              </a:rPr>
              <a:t>A physician must recognize responsibility to patients first and foremost, as well as to society, to other health professionals, and to self. These are not laws, but standards of conduct which define the essentials of honorable behavior for the physician.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93594"/>
            <a:ext cx="2305141" cy="1076343"/>
          </a:xfrm>
          <a:prstGeom prst="rect">
            <a:avLst/>
          </a:prstGeom>
        </p:spPr>
      </p:pic>
      <p:sp>
        <p:nvSpPr>
          <p:cNvPr id="2" name="Title 1">
            <a:extLst>
              <a:ext uri="{FF2B5EF4-FFF2-40B4-BE49-F238E27FC236}">
                <a16:creationId xmlns:a16="http://schemas.microsoft.com/office/drawing/2014/main" id="{627F49DC-4FDE-F638-A1BB-C00C52C8A0F8}"/>
              </a:ext>
            </a:extLst>
          </p:cNvPr>
          <p:cNvSpPr txBox="1">
            <a:spLocks/>
          </p:cNvSpPr>
          <p:nvPr/>
        </p:nvSpPr>
        <p:spPr>
          <a:xfrm>
            <a:off x="2588454" y="1301579"/>
            <a:ext cx="7795847" cy="86154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100" b="1" i="0" u="none" strike="noStrike" kern="1200" cap="none" spc="-100" normalizeH="0" baseline="0" noProof="0" dirty="0">
                <a:ln>
                  <a:noFill/>
                </a:ln>
                <a:solidFill>
                  <a:srgbClr val="FF0000"/>
                </a:solidFill>
                <a:effectLst/>
                <a:uLnTx/>
                <a:uFillTx/>
                <a:latin typeface="Cambria"/>
                <a:ea typeface="+mj-ea"/>
                <a:cs typeface="+mj-cs"/>
              </a:rPr>
              <a:t>Historically…</a:t>
            </a:r>
            <a:endParaRPr kumimoji="0" lang="ar-SA" sz="6000" b="1"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spTree>
    <p:extLst>
      <p:ext uri="{BB962C8B-B14F-4D97-AF65-F5344CB8AC3E}">
        <p14:creationId xmlns:p14="http://schemas.microsoft.com/office/powerpoint/2010/main" val="26811501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4B7D651-84E3-2897-B2B8-DE0349D5BF94}"/>
              </a:ext>
            </a:extLst>
          </p:cNvPr>
          <p:cNvSpPr/>
          <p:nvPr/>
        </p:nvSpPr>
        <p:spPr>
          <a:xfrm>
            <a:off x="2626178" y="500900"/>
            <a:ext cx="9922203" cy="5216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60E6946D-EC6E-88C2-E2D0-320E9E99746E}"/>
              </a:ext>
            </a:extLst>
          </p:cNvPr>
          <p:cNvSpPr/>
          <p:nvPr/>
        </p:nvSpPr>
        <p:spPr>
          <a:xfrm>
            <a:off x="744965" y="1285191"/>
            <a:ext cx="11010938" cy="48917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B7893C23-9E47-1F62-E246-3786DC83AC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228007"/>
          </a:xfrm>
          <a:prstGeom prst="rect">
            <a:avLst/>
          </a:prstGeom>
        </p:spPr>
      </p:pic>
      <p:sp>
        <p:nvSpPr>
          <p:cNvPr id="2" name="Title 1"/>
          <p:cNvSpPr>
            <a:spLocks noGrp="1"/>
          </p:cNvSpPr>
          <p:nvPr>
            <p:ph type="title"/>
          </p:nvPr>
        </p:nvSpPr>
        <p:spPr>
          <a:xfrm>
            <a:off x="838200" y="562073"/>
            <a:ext cx="10515600" cy="1325563"/>
          </a:xfrm>
        </p:spPr>
        <p:txBody>
          <a:bodyPr/>
          <a:lstStyle/>
          <a:p>
            <a:pPr algn="ctr"/>
            <a:r>
              <a:rPr lang="en-US" dirty="0">
                <a:latin typeface="Times New Roman" pitchFamily="18" charset="0"/>
                <a:cs typeface="Times New Roman" pitchFamily="18" charset="0"/>
              </a:rPr>
              <a:t>Ethical Codes</a:t>
            </a:r>
            <a:br>
              <a:rPr lang="en-US" dirty="0">
                <a:latin typeface="Times New Roman" pitchFamily="18" charset="0"/>
                <a:cs typeface="Times New Roman" pitchFamily="18" charset="0"/>
              </a:rPr>
            </a:b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r>
              <a:rPr lang="en-IN" dirty="0">
                <a:latin typeface="Times New Roman" pitchFamily="18" charset="0"/>
                <a:cs typeface="Times New Roman" pitchFamily="18" charset="0"/>
              </a:rPr>
              <a:t>Hippocratic Oath – 5</a:t>
            </a:r>
            <a:r>
              <a:rPr lang="en-IN" baseline="30000" dirty="0">
                <a:latin typeface="Times New Roman" pitchFamily="18" charset="0"/>
                <a:cs typeface="Times New Roman" pitchFamily="18" charset="0"/>
              </a:rPr>
              <a:t>th</a:t>
            </a:r>
            <a:r>
              <a:rPr lang="en-IN" dirty="0">
                <a:latin typeface="Times New Roman" pitchFamily="18" charset="0"/>
                <a:cs typeface="Times New Roman" pitchFamily="18" charset="0"/>
              </a:rPr>
              <a:t> century BC</a:t>
            </a:r>
          </a:p>
          <a:p>
            <a:r>
              <a:rPr lang="en-IN" dirty="0">
                <a:latin typeface="Times New Roman" pitchFamily="18" charset="0"/>
                <a:cs typeface="Times New Roman" pitchFamily="18" charset="0"/>
              </a:rPr>
              <a:t>Nuremberg Code -1948</a:t>
            </a:r>
          </a:p>
          <a:p>
            <a:r>
              <a:rPr lang="en-IN" dirty="0">
                <a:latin typeface="Times New Roman" pitchFamily="18" charset="0"/>
                <a:cs typeface="Times New Roman" pitchFamily="18" charset="0"/>
              </a:rPr>
              <a:t>Declaration of Geneva -  1948</a:t>
            </a:r>
          </a:p>
          <a:p>
            <a:r>
              <a:rPr lang="en-IN" dirty="0">
                <a:latin typeface="Times New Roman" pitchFamily="18" charset="0"/>
                <a:cs typeface="Times New Roman" pitchFamily="18" charset="0"/>
              </a:rPr>
              <a:t>Universal Declaration of Human Rights-1948</a:t>
            </a:r>
          </a:p>
          <a:p>
            <a:r>
              <a:rPr lang="en-IN" dirty="0">
                <a:latin typeface="Times New Roman" pitchFamily="18" charset="0"/>
                <a:cs typeface="Times New Roman" pitchFamily="18" charset="0"/>
              </a:rPr>
              <a:t>Helsinki Declaration -1964</a:t>
            </a:r>
          </a:p>
          <a:p>
            <a:r>
              <a:rPr lang="en-IN" dirty="0">
                <a:latin typeface="Times New Roman" pitchFamily="18" charset="0"/>
                <a:cs typeface="Times New Roman" pitchFamily="18" charset="0"/>
              </a:rPr>
              <a:t>International Code of Medical ethics </a:t>
            </a:r>
          </a:p>
          <a:p>
            <a:r>
              <a:rPr lang="en-US" dirty="0">
                <a:latin typeface="Times New Roman" pitchFamily="18" charset="0"/>
                <a:cs typeface="Times New Roman" pitchFamily="18" charset="0"/>
              </a:rPr>
              <a:t>Indian Medical Council  (Professional Conduct, Etiquettes and Ethics) Regulations, 2002</a:t>
            </a:r>
          </a:p>
          <a:p>
            <a:endParaRPr lang="en-IN" dirty="0">
              <a:latin typeface="Times New Roman" pitchFamily="18" charset="0"/>
              <a:cs typeface="Times New Roman" pitchFamily="18" charset="0"/>
            </a:endParaRPr>
          </a:p>
          <a:p>
            <a:endParaRPr lang="en-IN"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pic>
        <p:nvPicPr>
          <p:cNvPr id="4" name="Picture 3" descr="code of ethics.jpg"/>
          <p:cNvPicPr>
            <a:picLocks noChangeAspect="1"/>
          </p:cNvPicPr>
          <p:nvPr/>
        </p:nvPicPr>
        <p:blipFill>
          <a:blip r:embed="rId3" cstate="print"/>
          <a:stretch>
            <a:fillRect/>
          </a:stretch>
        </p:blipFill>
        <p:spPr>
          <a:xfrm>
            <a:off x="8199010" y="2610754"/>
            <a:ext cx="3248025" cy="1409700"/>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EB3E254-BE9C-A3AE-5704-5638E48681A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EC8ED32A-B497-093A-C2FA-FE2EBDB5FC61}"/>
              </a:ext>
            </a:extLst>
          </p:cNvPr>
          <p:cNvSpPr/>
          <p:nvPr/>
        </p:nvSpPr>
        <p:spPr>
          <a:xfrm>
            <a:off x="744965" y="1285191"/>
            <a:ext cx="11010938" cy="49809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DAE10F3A-A195-EFBA-BD63-53D476DF84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p:cNvSpPr>
            <a:spLocks noGrp="1"/>
          </p:cNvSpPr>
          <p:nvPr>
            <p:ph type="title"/>
          </p:nvPr>
        </p:nvSpPr>
        <p:spPr/>
        <p:txBody>
          <a:bodyPr/>
          <a:lstStyle/>
          <a:p>
            <a:pPr algn="ctr"/>
            <a:r>
              <a:rPr lang="en-US" dirty="0">
                <a:latin typeface="Times New Roman" pitchFamily="18" charset="0"/>
                <a:cs typeface="Times New Roman" pitchFamily="18" charset="0"/>
              </a:rPr>
              <a:t>Hippocratic Oath</a:t>
            </a:r>
          </a:p>
        </p:txBody>
      </p:sp>
      <p:sp>
        <p:nvSpPr>
          <p:cNvPr id="3" name="Content Placeholder 2"/>
          <p:cNvSpPr>
            <a:spLocks noGrp="1"/>
          </p:cNvSpPr>
          <p:nvPr>
            <p:ph idx="1"/>
          </p:nvPr>
        </p:nvSpPr>
        <p:spPr/>
        <p:txBody>
          <a:bodyPr/>
          <a:lstStyle/>
          <a:p>
            <a:r>
              <a:rPr lang="en-US" sz="3200" dirty="0">
                <a:latin typeface="Times New Roman" pitchFamily="18" charset="0"/>
                <a:cs typeface="Times New Roman" pitchFamily="18" charset="0"/>
              </a:rPr>
              <a:t>One of the </a:t>
            </a:r>
            <a:r>
              <a:rPr lang="en-US" sz="3200" dirty="0">
                <a:solidFill>
                  <a:srgbClr val="FF0000"/>
                </a:solidFill>
                <a:latin typeface="Times New Roman" pitchFamily="18" charset="0"/>
                <a:cs typeface="Times New Roman" pitchFamily="18" charset="0"/>
              </a:rPr>
              <a:t>earliest</a:t>
            </a:r>
            <a:r>
              <a:rPr lang="en-US" sz="3200" dirty="0">
                <a:latin typeface="Times New Roman" pitchFamily="18" charset="0"/>
                <a:cs typeface="Times New Roman" pitchFamily="18" charset="0"/>
              </a:rPr>
              <a:t> document in medical ethics – 5</a:t>
            </a:r>
            <a:r>
              <a:rPr lang="en-US" sz="3200" baseline="30000" dirty="0">
                <a:latin typeface="Times New Roman" pitchFamily="18" charset="0"/>
                <a:cs typeface="Times New Roman" pitchFamily="18" charset="0"/>
              </a:rPr>
              <a:t>th</a:t>
            </a:r>
            <a:r>
              <a:rPr lang="en-US" sz="3200" dirty="0">
                <a:latin typeface="Times New Roman" pitchFamily="18" charset="0"/>
                <a:cs typeface="Times New Roman" pitchFamily="18" charset="0"/>
              </a:rPr>
              <a:t> century BC.</a:t>
            </a:r>
          </a:p>
          <a:p>
            <a:r>
              <a:rPr lang="en-US" sz="3200" dirty="0">
                <a:latin typeface="Times New Roman" pitchFamily="18" charset="0"/>
                <a:cs typeface="Times New Roman" pitchFamily="18" charset="0"/>
              </a:rPr>
              <a:t>Traditionally all </a:t>
            </a:r>
            <a:r>
              <a:rPr lang="en-US" sz="3200" dirty="0">
                <a:solidFill>
                  <a:srgbClr val="FF0000"/>
                </a:solidFill>
                <a:latin typeface="Times New Roman" pitchFamily="18" charset="0"/>
                <a:cs typeface="Times New Roman" pitchFamily="18" charset="0"/>
              </a:rPr>
              <a:t>doctors recite this oath at swearing in</a:t>
            </a:r>
            <a:r>
              <a:rPr lang="en-US" sz="3200" dirty="0">
                <a:latin typeface="Times New Roman" pitchFamily="18" charset="0"/>
                <a:cs typeface="Times New Roman" pitchFamily="18" charset="0"/>
              </a:rPr>
              <a:t>. It is considered sacred for its religious foundation and sanctity.</a:t>
            </a:r>
          </a:p>
          <a:p>
            <a:endParaRPr lang="en-US" dirty="0"/>
          </a:p>
        </p:txBody>
      </p:sp>
      <p:pic>
        <p:nvPicPr>
          <p:cNvPr id="4" name="Picture 3" descr="hippocratic oath.jpg"/>
          <p:cNvPicPr>
            <a:picLocks noChangeAspect="1"/>
          </p:cNvPicPr>
          <p:nvPr/>
        </p:nvPicPr>
        <p:blipFill>
          <a:blip r:embed="rId3" cstate="print"/>
          <a:stretch>
            <a:fillRect/>
          </a:stretch>
        </p:blipFill>
        <p:spPr>
          <a:xfrm>
            <a:off x="5038725" y="4135902"/>
            <a:ext cx="2114550" cy="1905000"/>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Hippocratic-oath.jpg"/>
          <p:cNvPicPr>
            <a:picLocks noGrp="1" noChangeAspect="1"/>
          </p:cNvPicPr>
          <p:nvPr>
            <p:ph idx="1"/>
          </p:nvPr>
        </p:nvPicPr>
        <p:blipFill>
          <a:blip r:embed="rId2" cstate="print"/>
          <a:stretch>
            <a:fillRect/>
          </a:stretch>
        </p:blipFill>
        <p:spPr>
          <a:xfrm>
            <a:off x="1905000" y="0"/>
            <a:ext cx="8763000" cy="6764512"/>
          </a:xfr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76E9057-C066-5053-F494-2A093798ED8C}"/>
              </a:ext>
            </a:extLst>
          </p:cNvPr>
          <p:cNvSpPr/>
          <p:nvPr/>
        </p:nvSpPr>
        <p:spPr>
          <a:xfrm>
            <a:off x="2626178" y="500900"/>
            <a:ext cx="9922203" cy="589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Rounded Corners 4">
            <a:extLst>
              <a:ext uri="{FF2B5EF4-FFF2-40B4-BE49-F238E27FC236}">
                <a16:creationId xmlns:a16="http://schemas.microsoft.com/office/drawing/2014/main" id="{FCD92526-1DF9-650C-6306-20E05238FB95}"/>
              </a:ext>
            </a:extLst>
          </p:cNvPr>
          <p:cNvSpPr/>
          <p:nvPr/>
        </p:nvSpPr>
        <p:spPr>
          <a:xfrm>
            <a:off x="744965" y="1285191"/>
            <a:ext cx="11010938" cy="55308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CBCF40CE-2760-D0CA-C089-209F12A233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388438"/>
          </a:xfrm>
          <a:prstGeom prst="rect">
            <a:avLst/>
          </a:prstGeom>
        </p:spPr>
      </p:pic>
      <p:sp>
        <p:nvSpPr>
          <p:cNvPr id="2" name="Title 1"/>
          <p:cNvSpPr>
            <a:spLocks noGrp="1"/>
          </p:cNvSpPr>
          <p:nvPr>
            <p:ph type="title"/>
          </p:nvPr>
        </p:nvSpPr>
        <p:spPr/>
        <p:txBody>
          <a:bodyPr/>
          <a:lstStyle/>
          <a:p>
            <a:pPr algn="ctr"/>
            <a:r>
              <a:rPr lang="en-US" dirty="0">
                <a:latin typeface="Times New Roman" pitchFamily="18" charset="0"/>
                <a:cs typeface="Times New Roman" pitchFamily="18" charset="0"/>
              </a:rPr>
              <a:t>Nuremberg Code - 1948</a:t>
            </a:r>
          </a:p>
        </p:txBody>
      </p:sp>
      <p:pic>
        <p:nvPicPr>
          <p:cNvPr id="4" name="Picture 2" descr="C:\Users\Sumit\Desktop\img006.JPG"/>
          <p:cNvPicPr>
            <a:picLocks noGrp="1" noChangeAspect="1" noChangeArrowheads="1"/>
          </p:cNvPicPr>
          <p:nvPr>
            <p:ph idx="1"/>
          </p:nvPr>
        </p:nvPicPr>
        <p:blipFill>
          <a:blip r:embed="rId4" cstate="print">
            <a:extLst>
              <a:ext uri="{28A0092B-C50C-407E-A947-70E740481C1C}">
                <a14:useLocalDpi xmlns:a14="http://schemas.microsoft.com/office/drawing/2010/main" val="0"/>
              </a:ext>
            </a:extLst>
          </a:blip>
          <a:srcRect/>
          <a:stretch>
            <a:fillRect/>
          </a:stretch>
        </p:blipFill>
        <p:spPr bwMode="auto">
          <a:xfrm>
            <a:off x="2116015" y="1312736"/>
            <a:ext cx="8659838" cy="54657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407A517-00F1-C99D-FF9D-BE7858ABDE7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5A251831-AEAB-8842-FF79-EEE2F30A9C0C}"/>
              </a:ext>
            </a:extLst>
          </p:cNvPr>
          <p:cNvSpPr/>
          <p:nvPr/>
        </p:nvSpPr>
        <p:spPr>
          <a:xfrm>
            <a:off x="744965" y="1285192"/>
            <a:ext cx="110109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6FBE1368-B41D-7BE1-0BA7-811ED0AB69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p:cNvSpPr>
            <a:spLocks noGrp="1"/>
          </p:cNvSpPr>
          <p:nvPr>
            <p:ph type="title"/>
          </p:nvPr>
        </p:nvSpPr>
        <p:spPr>
          <a:xfrm>
            <a:off x="838200" y="632410"/>
            <a:ext cx="10515600" cy="1325563"/>
          </a:xfrm>
        </p:spPr>
        <p:txBody>
          <a:bodyPr/>
          <a:lstStyle/>
          <a:p>
            <a:pPr algn="ctr"/>
            <a:r>
              <a:rPr lang="en-US" dirty="0">
                <a:latin typeface="Times New Roman" pitchFamily="18" charset="0"/>
                <a:cs typeface="Times New Roman" pitchFamily="18" charset="0"/>
              </a:rPr>
              <a:t>Declaration of Geneva</a:t>
            </a:r>
            <a:br>
              <a:rPr lang="en-US" dirty="0">
                <a:latin typeface="Times New Roman" pitchFamily="18" charset="0"/>
                <a:cs typeface="Times New Roman" pitchFamily="18" charset="0"/>
              </a:rPr>
            </a:b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r>
              <a:rPr lang="en-US" dirty="0">
                <a:latin typeface="Times New Roman" pitchFamily="18" charset="0"/>
                <a:cs typeface="Times New Roman" pitchFamily="18" charset="0"/>
              </a:rPr>
              <a:t>Adopted at World Medical Association General Assembly in 1948.</a:t>
            </a:r>
          </a:p>
          <a:p>
            <a:r>
              <a:rPr lang="en-IN" sz="3200" dirty="0">
                <a:latin typeface="Times New Roman" pitchFamily="18" charset="0"/>
                <a:cs typeface="Times New Roman" pitchFamily="18" charset="0"/>
              </a:rPr>
              <a:t>Amended in 1968, 1984, 1994, 2005 and 2006.</a:t>
            </a:r>
            <a:endParaRPr lang="en-US" dirty="0">
              <a:latin typeface="Times New Roman" pitchFamily="18" charset="0"/>
              <a:cs typeface="Times New Roman" pitchFamily="18" charset="0"/>
            </a:endParaRPr>
          </a:p>
          <a:p>
            <a:r>
              <a:rPr lang="en-US" sz="3200" dirty="0">
                <a:latin typeface="Times New Roman" pitchFamily="18" charset="0"/>
                <a:cs typeface="Times New Roman" pitchFamily="18" charset="0"/>
              </a:rPr>
              <a:t>Declaration of </a:t>
            </a:r>
            <a:r>
              <a:rPr lang="en-US" sz="3200" dirty="0">
                <a:solidFill>
                  <a:srgbClr val="FF0000"/>
                </a:solidFill>
                <a:latin typeface="Times New Roman" pitchFamily="18" charset="0"/>
                <a:cs typeface="Times New Roman" pitchFamily="18" charset="0"/>
              </a:rPr>
              <a:t>physicians’ dedication to the humanitarian goals of medicine</a:t>
            </a:r>
            <a:r>
              <a:rPr lang="en-US" sz="3200" dirty="0">
                <a:latin typeface="Times New Roman" pitchFamily="18" charset="0"/>
                <a:cs typeface="Times New Roman" pitchFamily="18" charset="0"/>
              </a:rPr>
              <a:t>.</a:t>
            </a:r>
          </a:p>
          <a:p>
            <a:pPr>
              <a:buNone/>
            </a:pPr>
            <a:endParaRPr lang="en-US" dirty="0">
              <a:latin typeface="Times New Roman" pitchFamily="18" charset="0"/>
              <a:cs typeface="Times New Roman" pitchFamily="18" charset="0"/>
            </a:endParaRPr>
          </a:p>
        </p:txBody>
      </p:sp>
      <p:pic>
        <p:nvPicPr>
          <p:cNvPr id="4" name="Picture 3" descr="code of ethics.jpg"/>
          <p:cNvPicPr>
            <a:picLocks noChangeAspect="1"/>
          </p:cNvPicPr>
          <p:nvPr/>
        </p:nvPicPr>
        <p:blipFill>
          <a:blip r:embed="rId3" cstate="print"/>
          <a:stretch>
            <a:fillRect/>
          </a:stretch>
        </p:blipFill>
        <p:spPr>
          <a:xfrm>
            <a:off x="4311016" y="4135902"/>
            <a:ext cx="3248025" cy="1409700"/>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cstate="print"/>
          <a:srcRect/>
          <a:stretch>
            <a:fillRect/>
          </a:stretch>
        </p:blipFill>
        <p:spPr bwMode="auto">
          <a:xfrm>
            <a:off x="1905000" y="-62290"/>
            <a:ext cx="8763000" cy="6920290"/>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605343C-FCC0-18E7-4A56-C2C3BD918414}"/>
              </a:ext>
            </a:extLst>
          </p:cNvPr>
          <p:cNvSpPr/>
          <p:nvPr/>
        </p:nvSpPr>
        <p:spPr>
          <a:xfrm>
            <a:off x="2626178" y="500900"/>
            <a:ext cx="9922203" cy="5679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259777D0-B324-851A-7452-374C9C06A121}"/>
              </a:ext>
            </a:extLst>
          </p:cNvPr>
          <p:cNvSpPr/>
          <p:nvPr/>
        </p:nvSpPr>
        <p:spPr>
          <a:xfrm>
            <a:off x="744965" y="1285191"/>
            <a:ext cx="11010938" cy="5326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EAC4FB9D-4EFD-C73F-3FB9-C43F86A4A9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337170"/>
          </a:xfrm>
          <a:prstGeom prst="rect">
            <a:avLst/>
          </a:prstGeom>
        </p:spPr>
      </p:pic>
      <p:sp>
        <p:nvSpPr>
          <p:cNvPr id="2" name="Title 1"/>
          <p:cNvSpPr>
            <a:spLocks noGrp="1"/>
          </p:cNvSpPr>
          <p:nvPr>
            <p:ph type="title"/>
          </p:nvPr>
        </p:nvSpPr>
        <p:spPr>
          <a:xfrm>
            <a:off x="838200" y="562074"/>
            <a:ext cx="10515600" cy="1325563"/>
          </a:xfrm>
        </p:spPr>
        <p:txBody>
          <a:bodyPr/>
          <a:lstStyle/>
          <a:p>
            <a:pPr algn="ctr"/>
            <a:r>
              <a:rPr lang="en-IN" dirty="0">
                <a:latin typeface="Times New Roman" pitchFamily="18" charset="0"/>
                <a:cs typeface="Times New Roman" pitchFamily="18" charset="0"/>
              </a:rPr>
              <a:t>Helsinki Declaration</a:t>
            </a:r>
            <a:br>
              <a:rPr lang="en-IN" dirty="0">
                <a:latin typeface="Times New Roman" pitchFamily="18" charset="0"/>
                <a:cs typeface="Times New Roman" pitchFamily="18" charset="0"/>
              </a:rPr>
            </a:b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r>
              <a:rPr lang="en-IN" dirty="0">
                <a:latin typeface="Times New Roman" pitchFamily="18" charset="0"/>
                <a:cs typeface="Times New Roman" pitchFamily="18" charset="0"/>
              </a:rPr>
              <a:t>Set of ethical principles regarding </a:t>
            </a:r>
            <a:r>
              <a:rPr lang="en-IN" dirty="0">
                <a:solidFill>
                  <a:srgbClr val="FF0000"/>
                </a:solidFill>
                <a:latin typeface="Times New Roman" pitchFamily="18" charset="0"/>
                <a:cs typeface="Times New Roman" pitchFamily="18" charset="0"/>
              </a:rPr>
              <a:t>human experimentation </a:t>
            </a:r>
            <a:r>
              <a:rPr lang="en-IN" dirty="0">
                <a:latin typeface="Times New Roman" pitchFamily="18" charset="0"/>
                <a:cs typeface="Times New Roman" pitchFamily="18" charset="0"/>
              </a:rPr>
              <a:t>developed by the World Medical Association in </a:t>
            </a:r>
            <a:r>
              <a:rPr lang="en-IN" dirty="0">
                <a:solidFill>
                  <a:srgbClr val="FF0000"/>
                </a:solidFill>
                <a:latin typeface="Times New Roman" pitchFamily="18" charset="0"/>
                <a:cs typeface="Times New Roman" pitchFamily="18" charset="0"/>
              </a:rPr>
              <a:t>1964</a:t>
            </a:r>
            <a:r>
              <a:rPr lang="en-IN" dirty="0">
                <a:latin typeface="Times New Roman" pitchFamily="18" charset="0"/>
                <a:cs typeface="Times New Roman" pitchFamily="18" charset="0"/>
              </a:rPr>
              <a:t>.</a:t>
            </a:r>
          </a:p>
          <a:p>
            <a:r>
              <a:rPr lang="en-IN" dirty="0">
                <a:latin typeface="Times New Roman" pitchFamily="18" charset="0"/>
                <a:cs typeface="Times New Roman" pitchFamily="18" charset="0"/>
              </a:rPr>
              <a:t>Undergone 6 revisions since then. Last revision in 2008.</a:t>
            </a:r>
          </a:p>
          <a:p>
            <a:r>
              <a:rPr lang="en-IN" sz="3200" dirty="0">
                <a:latin typeface="Times New Roman" pitchFamily="18" charset="0"/>
                <a:cs typeface="Times New Roman" pitchFamily="18" charset="0"/>
              </a:rPr>
              <a:t>More specifically addressed </a:t>
            </a:r>
            <a:r>
              <a:rPr lang="en-IN" sz="3200" dirty="0">
                <a:solidFill>
                  <a:srgbClr val="FF0000"/>
                </a:solidFill>
                <a:latin typeface="Times New Roman" pitchFamily="18" charset="0"/>
                <a:cs typeface="Times New Roman" pitchFamily="18" charset="0"/>
              </a:rPr>
              <a:t>clinical research, reflecting changes</a:t>
            </a:r>
            <a:r>
              <a:rPr lang="en-IN" sz="3200" dirty="0">
                <a:latin typeface="Times New Roman" pitchFamily="18" charset="0"/>
                <a:cs typeface="Times New Roman" pitchFamily="18" charset="0"/>
              </a:rPr>
              <a:t> in medical practice from the term 'Human Experimentation' used in the Nuremberg Code.</a:t>
            </a:r>
            <a:endParaRPr lang="en-US" dirty="0">
              <a:latin typeface="Times New Roman" pitchFamily="18" charset="0"/>
              <a:cs typeface="Times New Roman" pitchFamily="18" charset="0"/>
            </a:endParaRPr>
          </a:p>
        </p:txBody>
      </p:sp>
      <p:pic>
        <p:nvPicPr>
          <p:cNvPr id="5" name="Picture 4" descr="code of ethics.jpg"/>
          <p:cNvPicPr>
            <a:picLocks noChangeAspect="1"/>
          </p:cNvPicPr>
          <p:nvPr/>
        </p:nvPicPr>
        <p:blipFill>
          <a:blip r:embed="rId3" cstate="print"/>
          <a:stretch>
            <a:fillRect/>
          </a:stretch>
        </p:blipFill>
        <p:spPr>
          <a:xfrm>
            <a:off x="4085933" y="4902200"/>
            <a:ext cx="3248025" cy="1409700"/>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helsinki.jpg"/>
          <p:cNvPicPr>
            <a:picLocks noGrp="1" noChangeAspect="1"/>
          </p:cNvPicPr>
          <p:nvPr>
            <p:ph idx="1"/>
          </p:nvPr>
        </p:nvPicPr>
        <p:blipFill>
          <a:blip r:embed="rId2" cstate="print"/>
          <a:stretch>
            <a:fillRect/>
          </a:stretch>
        </p:blipFill>
        <p:spPr>
          <a:xfrm>
            <a:off x="1913468" y="0"/>
            <a:ext cx="8754533" cy="6858000"/>
          </a:xfr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3C19074-681D-A932-FCF6-055FEEB66B5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E79F27FB-6FE9-CA79-368E-3A26E946A7CF}"/>
              </a:ext>
            </a:extLst>
          </p:cNvPr>
          <p:cNvSpPr/>
          <p:nvPr/>
        </p:nvSpPr>
        <p:spPr>
          <a:xfrm>
            <a:off x="744965" y="1285191"/>
            <a:ext cx="11010938" cy="45951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72B53C04-E2D5-D1A1-77B8-DE3301FFFD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p:cNvSpPr>
            <a:spLocks noGrp="1"/>
          </p:cNvSpPr>
          <p:nvPr>
            <p:ph type="title"/>
          </p:nvPr>
        </p:nvSpPr>
        <p:spPr>
          <a:xfrm>
            <a:off x="1330570" y="1166986"/>
            <a:ext cx="10515600" cy="1325563"/>
          </a:xfrm>
        </p:spPr>
        <p:txBody>
          <a:bodyPr>
            <a:normAutofit fontScale="90000"/>
          </a:bodyPr>
          <a:lstStyle/>
          <a:p>
            <a:pPr algn="ctr"/>
            <a:r>
              <a:rPr lang="en-US" dirty="0">
                <a:latin typeface="Times New Roman" pitchFamily="18" charset="0"/>
                <a:cs typeface="Times New Roman" pitchFamily="18" charset="0"/>
              </a:rPr>
              <a:t>International Code of Medical Ethics -2006</a:t>
            </a:r>
            <a:br>
              <a:rPr lang="en-US" dirty="0">
                <a:latin typeface="Times New Roman" pitchFamily="18" charset="0"/>
                <a:cs typeface="Times New Roman" pitchFamily="18" charset="0"/>
              </a:rPr>
            </a:br>
            <a:br>
              <a:rPr lang="en-US" dirty="0">
                <a:latin typeface="Times New Roman" pitchFamily="18" charset="0"/>
                <a:cs typeface="Times New Roman" pitchFamily="18" charset="0"/>
              </a:rPr>
            </a:br>
            <a:br>
              <a:rPr lang="en-US" dirty="0">
                <a:latin typeface="Times New Roman" pitchFamily="18" charset="0"/>
                <a:cs typeface="Times New Roman" pitchFamily="18" charset="0"/>
              </a:rPr>
            </a:b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2438400" y="2057400"/>
            <a:ext cx="7772400" cy="4298160"/>
          </a:xfrm>
        </p:spPr>
        <p:txBody>
          <a:bodyPr/>
          <a:lstStyle/>
          <a:p>
            <a:r>
              <a:rPr lang="en-US" sz="3200" dirty="0">
                <a:latin typeface="Times New Roman" pitchFamily="18" charset="0"/>
                <a:cs typeface="Times New Roman" pitchFamily="18" charset="0"/>
              </a:rPr>
              <a:t>Given by World Medical Association</a:t>
            </a:r>
          </a:p>
          <a:p>
            <a:r>
              <a:rPr lang="en-US" sz="3200" dirty="0">
                <a:latin typeface="Times New Roman" pitchFamily="18" charset="0"/>
                <a:cs typeface="Times New Roman" pitchFamily="18" charset="0"/>
              </a:rPr>
              <a:t>The code applies </a:t>
            </a:r>
            <a:r>
              <a:rPr lang="en-US" sz="3200" dirty="0">
                <a:solidFill>
                  <a:srgbClr val="FF0000"/>
                </a:solidFill>
                <a:latin typeface="Times New Roman" pitchFamily="18" charset="0"/>
                <a:cs typeface="Times New Roman" pitchFamily="18" charset="0"/>
              </a:rPr>
              <a:t>both in peace and war</a:t>
            </a:r>
            <a:r>
              <a:rPr lang="en-US" sz="3200" dirty="0">
                <a:latin typeface="Times New Roman" pitchFamily="18" charset="0"/>
                <a:cs typeface="Times New Roman" pitchFamily="18" charset="0"/>
              </a:rPr>
              <a:t>.</a:t>
            </a:r>
          </a:p>
          <a:p>
            <a:r>
              <a:rPr lang="en-US" sz="3200" dirty="0">
                <a:latin typeface="Times New Roman" pitchFamily="18" charset="0"/>
                <a:cs typeface="Times New Roman" pitchFamily="18" charset="0"/>
              </a:rPr>
              <a:t>It codifies the </a:t>
            </a:r>
            <a:r>
              <a:rPr lang="en-US" sz="3200" dirty="0">
                <a:solidFill>
                  <a:srgbClr val="FF0000"/>
                </a:solidFill>
                <a:latin typeface="Times New Roman" pitchFamily="18" charset="0"/>
                <a:cs typeface="Times New Roman" pitchFamily="18" charset="0"/>
              </a:rPr>
              <a:t>duties of physician in general, duties to patients and colleagues</a:t>
            </a:r>
            <a:r>
              <a:rPr lang="en-US" sz="3200" dirty="0">
                <a:latin typeface="Times New Roman" pitchFamily="18" charset="0"/>
                <a:cs typeface="Times New Roman" pitchFamily="18" charset="0"/>
              </a:rPr>
              <a:t>.</a:t>
            </a:r>
          </a:p>
          <a:p>
            <a:endParaRPr lang="en-US" dirty="0"/>
          </a:p>
        </p:txBody>
      </p:sp>
      <p:pic>
        <p:nvPicPr>
          <p:cNvPr id="4" name="Picture 3" descr="code of ethics.jpg"/>
          <p:cNvPicPr>
            <a:picLocks noChangeAspect="1"/>
          </p:cNvPicPr>
          <p:nvPr/>
        </p:nvPicPr>
        <p:blipFill>
          <a:blip r:embed="rId3" cstate="print"/>
          <a:stretch>
            <a:fillRect/>
          </a:stretch>
        </p:blipFill>
        <p:spPr>
          <a:xfrm>
            <a:off x="4212542" y="4163108"/>
            <a:ext cx="3248025" cy="1409700"/>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C8657CA-0029-2EAC-883F-7FC50731A5C2}"/>
              </a:ext>
            </a:extLst>
          </p:cNvPr>
          <p:cNvSpPr/>
          <p:nvPr/>
        </p:nvSpPr>
        <p:spPr>
          <a:xfrm>
            <a:off x="2626178" y="500900"/>
            <a:ext cx="9922203" cy="5439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532B7FD7-7D76-7C75-A4BA-53E70BD71836}"/>
              </a:ext>
            </a:extLst>
          </p:cNvPr>
          <p:cNvSpPr/>
          <p:nvPr/>
        </p:nvSpPr>
        <p:spPr>
          <a:xfrm>
            <a:off x="744965" y="1285192"/>
            <a:ext cx="11010938" cy="51015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44DB264B-DDE7-5B48-479A-6092AA8397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280667"/>
          </a:xfrm>
          <a:prstGeom prst="rect">
            <a:avLst/>
          </a:prstGeom>
        </p:spPr>
      </p:pic>
      <p:sp>
        <p:nvSpPr>
          <p:cNvPr id="2" name="Title 1"/>
          <p:cNvSpPr>
            <a:spLocks noGrp="1"/>
          </p:cNvSpPr>
          <p:nvPr>
            <p:ph type="title"/>
          </p:nvPr>
        </p:nvSpPr>
        <p:spPr/>
        <p:txBody>
          <a:bodyPr/>
          <a:lstStyle/>
          <a:p>
            <a:pPr algn="ctr"/>
            <a:r>
              <a:rPr lang="en-US" dirty="0">
                <a:latin typeface="Times New Roman" pitchFamily="18" charset="0"/>
                <a:cs typeface="Times New Roman" pitchFamily="18" charset="0"/>
              </a:rPr>
              <a:t>MCI Regulations - 2002</a:t>
            </a:r>
          </a:p>
        </p:txBody>
      </p:sp>
      <p:sp>
        <p:nvSpPr>
          <p:cNvPr id="3" name="Content Placeholder 2"/>
          <p:cNvSpPr>
            <a:spLocks noGrp="1"/>
          </p:cNvSpPr>
          <p:nvPr>
            <p:ph idx="1"/>
          </p:nvPr>
        </p:nvSpPr>
        <p:spPr/>
        <p:txBody>
          <a:bodyPr/>
          <a:lstStyle/>
          <a:p>
            <a:r>
              <a:rPr lang="en-US" sz="3200" dirty="0">
                <a:latin typeface="Times New Roman" pitchFamily="18" charset="0"/>
                <a:cs typeface="Times New Roman" pitchFamily="18" charset="0"/>
              </a:rPr>
              <a:t>The Medical Council of India notified the “Indian Medical Council (Professional Conduct, Etiquettes and Ethics) Regulations, 2002” on </a:t>
            </a:r>
            <a:r>
              <a:rPr lang="en-US" sz="3200" dirty="0">
                <a:solidFill>
                  <a:srgbClr val="FF0000"/>
                </a:solidFill>
                <a:latin typeface="Times New Roman" pitchFamily="18" charset="0"/>
                <a:cs typeface="Times New Roman" pitchFamily="18" charset="0"/>
              </a:rPr>
              <a:t>11 March 2002</a:t>
            </a:r>
            <a:r>
              <a:rPr lang="en-US" sz="3200" dirty="0">
                <a:latin typeface="Times New Roman" pitchFamily="18" charset="0"/>
                <a:cs typeface="Times New Roman" pitchFamily="18" charset="0"/>
              </a:rPr>
              <a:t>.</a:t>
            </a:r>
          </a:p>
          <a:p>
            <a:r>
              <a:rPr lang="en-US" sz="3200" dirty="0">
                <a:latin typeface="Times New Roman" pitchFamily="18" charset="0"/>
                <a:cs typeface="Times New Roman" pitchFamily="18" charset="0"/>
              </a:rPr>
              <a:t>Last amended  in 2010.</a:t>
            </a:r>
            <a:endParaRPr lang="en-US" dirty="0">
              <a:latin typeface="Times New Roman" pitchFamily="18" charset="0"/>
              <a:cs typeface="Times New Roman" pitchFamily="18" charset="0"/>
            </a:endParaRPr>
          </a:p>
        </p:txBody>
      </p:sp>
      <p:pic>
        <p:nvPicPr>
          <p:cNvPr id="4" name="Picture 3" descr="code of ethics.jpg"/>
          <p:cNvPicPr>
            <a:picLocks noChangeAspect="1"/>
          </p:cNvPicPr>
          <p:nvPr/>
        </p:nvPicPr>
        <p:blipFill>
          <a:blip r:embed="rId3" cstate="print"/>
          <a:stretch>
            <a:fillRect/>
          </a:stretch>
        </p:blipFill>
        <p:spPr>
          <a:xfrm>
            <a:off x="3692037" y="4248443"/>
            <a:ext cx="3248025" cy="1409700"/>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5637"/>
            <a:ext cx="10515600" cy="4351338"/>
          </a:xfrm>
        </p:spPr>
        <p:txBody>
          <a:bodyPr/>
          <a:lstStyle/>
          <a:p>
            <a:r>
              <a:rPr lang="en-IN" b="1" dirty="0">
                <a:solidFill>
                  <a:srgbClr val="FFC000"/>
                </a:solidFill>
                <a:latin typeface="Times New Roman" pitchFamily="18" charset="0"/>
                <a:cs typeface="Times New Roman" pitchFamily="18" charset="0"/>
              </a:rPr>
              <a:t>Declaration-</a:t>
            </a:r>
          </a:p>
          <a:p>
            <a:pPr>
              <a:buNone/>
            </a:pPr>
            <a:r>
              <a:rPr lang="en-IN" dirty="0">
                <a:latin typeface="Times New Roman" pitchFamily="18" charset="0"/>
                <a:cs typeface="Times New Roman" pitchFamily="18" charset="0"/>
              </a:rPr>
              <a:t>	Each applicant, at the time of making an </a:t>
            </a:r>
            <a:r>
              <a:rPr lang="en-IN" dirty="0">
                <a:solidFill>
                  <a:srgbClr val="FF0000"/>
                </a:solidFill>
                <a:latin typeface="Times New Roman" pitchFamily="18" charset="0"/>
                <a:cs typeface="Times New Roman" pitchFamily="18" charset="0"/>
              </a:rPr>
              <a:t>application for registration </a:t>
            </a:r>
            <a:r>
              <a:rPr lang="en-IN" dirty="0">
                <a:latin typeface="Times New Roman" pitchFamily="18" charset="0"/>
                <a:cs typeface="Times New Roman" pitchFamily="18" charset="0"/>
              </a:rPr>
              <a:t>under the provisions of the Act, shall be provided a copy of the declaration and shall submit a duly signed Declaration.</a:t>
            </a:r>
          </a:p>
          <a:p>
            <a:endParaRPr lang="en-US" dirty="0">
              <a:latin typeface="Times New Roman" pitchFamily="18" charset="0"/>
              <a:cs typeface="Times New Roman" pitchFamily="18" charset="0"/>
            </a:endParaRPr>
          </a:p>
        </p:txBody>
      </p:sp>
      <p:pic>
        <p:nvPicPr>
          <p:cNvPr id="5" name="Picture 2">
            <a:extLst>
              <a:ext uri="{FF2B5EF4-FFF2-40B4-BE49-F238E27FC236}">
                <a16:creationId xmlns:a16="http://schemas.microsoft.com/office/drawing/2014/main" id="{848DD2FD-B69B-A157-DFA0-F767D81820F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8200" y="2011680"/>
            <a:ext cx="10852052" cy="484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C8657CA-0029-2EAC-883F-7FC50731A5C2}"/>
              </a:ext>
            </a:extLst>
          </p:cNvPr>
          <p:cNvSpPr/>
          <p:nvPr/>
        </p:nvSpPr>
        <p:spPr>
          <a:xfrm>
            <a:off x="2626178" y="500900"/>
            <a:ext cx="9922203" cy="5439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532B7FD7-7D76-7C75-A4BA-53E70BD71836}"/>
              </a:ext>
            </a:extLst>
          </p:cNvPr>
          <p:cNvSpPr/>
          <p:nvPr/>
        </p:nvSpPr>
        <p:spPr>
          <a:xfrm>
            <a:off x="744965" y="1285192"/>
            <a:ext cx="11010938" cy="51015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44DB264B-DDE7-5B48-479A-6092AA8397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280667"/>
          </a:xfrm>
          <a:prstGeom prst="rect">
            <a:avLst/>
          </a:prstGeom>
        </p:spPr>
      </p:pic>
      <p:sp>
        <p:nvSpPr>
          <p:cNvPr id="2" name="Title 1"/>
          <p:cNvSpPr>
            <a:spLocks noGrp="1"/>
          </p:cNvSpPr>
          <p:nvPr>
            <p:ph type="title"/>
          </p:nvPr>
        </p:nvSpPr>
        <p:spPr/>
        <p:txBody>
          <a:bodyPr/>
          <a:lstStyle/>
          <a:p>
            <a:pPr algn="ctr"/>
            <a:r>
              <a:rPr lang="en-US" b="1" dirty="0">
                <a:latin typeface="Times New Roman" pitchFamily="18" charset="0"/>
                <a:cs typeface="Times New Roman" pitchFamily="18" charset="0"/>
              </a:rPr>
              <a:t>Conclusion</a:t>
            </a:r>
          </a:p>
        </p:txBody>
      </p:sp>
      <p:sp>
        <p:nvSpPr>
          <p:cNvPr id="3" name="Content Placeholder 2"/>
          <p:cNvSpPr>
            <a:spLocks noGrp="1"/>
          </p:cNvSpPr>
          <p:nvPr>
            <p:ph idx="1"/>
          </p:nvPr>
        </p:nvSpPr>
        <p:spPr/>
        <p:txBody>
          <a:bodyPr>
            <a:normAutofit lnSpcReduction="10000"/>
          </a:bodyPr>
          <a:lstStyle/>
          <a:p>
            <a:r>
              <a:rPr lang="en-US" dirty="0"/>
              <a:t>"</a:t>
            </a:r>
            <a:r>
              <a:rPr lang="en-US" b="1" dirty="0"/>
              <a:t>A good doctor treats the disease; a great doctor treats the patient who has the disease." – William Osler</a:t>
            </a:r>
            <a:r>
              <a:rPr lang="en-US" dirty="0"/>
              <a:t>. </a:t>
            </a:r>
            <a:endParaRPr lang="ar-EG" sz="2000" dirty="0"/>
          </a:p>
          <a:p>
            <a:r>
              <a:rPr lang="en-US" b="1" dirty="0"/>
              <a:t>"The art of medicine consists of amusing the patient while nature cures the disease." – Voltaire. </a:t>
            </a:r>
            <a:endParaRPr lang="ar-EG" b="1" dirty="0"/>
          </a:p>
          <a:p>
            <a:r>
              <a:rPr lang="en-US" b="1" dirty="0"/>
              <a:t>"Wherever the art of medicine is loved, there is also a love of humanity." – Hippocrates.</a:t>
            </a:r>
            <a:endParaRPr lang="ar-EG" b="1" dirty="0"/>
          </a:p>
          <a:p>
            <a:pPr marL="0" indent="0">
              <a:buNone/>
            </a:pPr>
            <a:endParaRPr lang="ar-EG" b="1" dirty="0">
              <a:latin typeface="Times New Roman" pitchFamily="18" charset="0"/>
              <a:cs typeface="Times New Roman" pitchFamily="18" charset="0"/>
            </a:endParaRPr>
          </a:p>
          <a:p>
            <a:pPr marL="0" indent="0">
              <a:buNone/>
            </a:pPr>
            <a:r>
              <a:rPr lang="en-US" dirty="0">
                <a:solidFill>
                  <a:srgbClr val="FF0000"/>
                </a:solidFill>
              </a:rPr>
              <a:t>Ethics is knowing the difference between what you have a right to do and what is right to do. </a:t>
            </a:r>
            <a:r>
              <a:rPr lang="en-US" b="1" dirty="0"/>
              <a:t>A man without ethics is a wild beast loosed upon this world.</a:t>
            </a:r>
            <a:endParaRPr lang="en-US" b="1" dirty="0">
              <a:latin typeface="Times New Roman" pitchFamily="18" charset="0"/>
              <a:cs typeface="Times New Roman" pitchFamily="18" charset="0"/>
            </a:endParaRPr>
          </a:p>
        </p:txBody>
      </p:sp>
    </p:spTree>
    <p:extLst>
      <p:ext uri="{BB962C8B-B14F-4D97-AF65-F5344CB8AC3E}">
        <p14:creationId xmlns:p14="http://schemas.microsoft.com/office/powerpoint/2010/main" val="233881424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483018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A practical approach to ethics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01</a:t>
            </a:r>
          </a:p>
        </p:txBody>
      </p:sp>
      <p:sp>
        <p:nvSpPr>
          <p:cNvPr id="48" name="TextBox 47"/>
          <p:cNvSpPr txBox="1"/>
          <p:nvPr/>
        </p:nvSpPr>
        <p:spPr>
          <a:xfrm>
            <a:off x="889000" y="2166761"/>
            <a:ext cx="10541000" cy="6001643"/>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mn-cs"/>
              </a:rPr>
              <a:t>Think about the concept of Ethics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Levels of moral response</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What is Ethics?</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The Fact-Value Distinction</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Ethical reasoning</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Ethics Dilemmas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100" normalizeH="0" baseline="0" noProof="0" dirty="0">
                <a:ln>
                  <a:noFill/>
                </a:ln>
                <a:solidFill>
                  <a:prstClr val="black"/>
                </a:solidFill>
                <a:effectLst/>
                <a:uLnTx/>
                <a:uFillTx/>
                <a:latin typeface="Cambria"/>
                <a:ea typeface="+mn-ea"/>
                <a:cs typeface="+mn-cs"/>
              </a:rPr>
              <a:t>Basic principles of medical ethics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altLang="zh-CN" sz="2400" b="1" i="0" u="none" strike="noStrike" kern="1200" cap="none" spc="0" normalizeH="0" baseline="0" noProof="0" dirty="0">
                <a:ln>
                  <a:noFill/>
                </a:ln>
                <a:solidFill>
                  <a:prstClr val="black"/>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Why Ethics Become Important?</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100" normalizeH="0" baseline="0" noProof="0" dirty="0">
                <a:ln>
                  <a:noFill/>
                </a:ln>
                <a:solidFill>
                  <a:prstClr val="black"/>
                </a:solidFill>
                <a:effectLst/>
                <a:uLnTx/>
                <a:uFillTx/>
                <a:latin typeface="Cambria"/>
                <a:ea typeface="+mn-ea"/>
                <a:cs typeface="+mn-cs"/>
              </a:rPr>
              <a:t>Ethics and Morality ……What are they?</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 </a:t>
            </a:r>
            <a:r>
              <a:rPr kumimoji="0" lang="en-US" sz="2400" b="1" i="0" u="none" strike="noStrike" kern="1200" cap="none" spc="0" normalizeH="0" baseline="0" noProof="0" dirty="0">
                <a:ln>
                  <a:noFill/>
                </a:ln>
                <a:solidFill>
                  <a:prstClr val="black"/>
                </a:solidFill>
                <a:effectLst/>
                <a:uLnTx/>
                <a:uFillTx/>
                <a:latin typeface="Alexandria" charset="0"/>
                <a:ea typeface="+mn-ea"/>
                <a:cs typeface="+mn-cs"/>
              </a:rPr>
              <a:t>Ethics Vs Law</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Times New Roman" pitchFamily="18" charset="0"/>
                <a:ea typeface="+mn-ea"/>
                <a:cs typeface="+mn-cs"/>
              </a:rPr>
              <a:t>Ethical Codes</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ar-SA"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953507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626CFE-4F63-90FF-1B1D-3E7E7FEA5ABD}"/>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6.7"/>
</p:tagLst>
</file>

<file path=ppt/tags/tag2.xml><?xml version="1.0" encoding="utf-8"?>
<p:tagLst xmlns:a="http://schemas.openxmlformats.org/drawingml/2006/main" xmlns:r="http://schemas.openxmlformats.org/officeDocument/2006/relationships" xmlns:p="http://schemas.openxmlformats.org/presentationml/2006/main">
  <p:tag name="TIMING" val="|3.2"/>
</p:tagLst>
</file>

<file path=ppt/tags/tag3.xml><?xml version="1.0" encoding="utf-8"?>
<p:tagLst xmlns:a="http://schemas.openxmlformats.org/drawingml/2006/main" xmlns:r="http://schemas.openxmlformats.org/officeDocument/2006/relationships" xmlns:p="http://schemas.openxmlformats.org/presentationml/2006/main">
  <p:tag name="TIMING" val="|17.4|71.2|123.1"/>
</p:tagLst>
</file>

<file path=ppt/tags/tag4.xml><?xml version="1.0" encoding="utf-8"?>
<p:tagLst xmlns:a="http://schemas.openxmlformats.org/drawingml/2006/main" xmlns:r="http://schemas.openxmlformats.org/officeDocument/2006/relationships" xmlns:p="http://schemas.openxmlformats.org/presentationml/2006/main">
  <p:tag name="TIMING" val="|4.1|27.8|21|38.9|13.2"/>
</p:tagLst>
</file>

<file path=ppt/tags/tag5.xml><?xml version="1.0" encoding="utf-8"?>
<p:tagLst xmlns:a="http://schemas.openxmlformats.org/drawingml/2006/main" xmlns:r="http://schemas.openxmlformats.org/officeDocument/2006/relationships" xmlns:p="http://schemas.openxmlformats.org/presentationml/2006/main">
  <p:tag name="TIMING" val="|46.1"/>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0CDF410-3D6B-4D79-BC32-87E9E01C67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3342CC2-8057-427A-8D6A-634C85927304}">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6A5EA72F-CCEC-4EF4-89FF-C848F607D8F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290</TotalTime>
  <Words>2161</Words>
  <Application>Microsoft Office PowerPoint</Application>
  <PresentationFormat>Widescreen</PresentationFormat>
  <Paragraphs>241</Paragraphs>
  <Slides>44</Slides>
  <Notes>8</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1_Office Theme</vt:lpstr>
      <vt:lpstr>PowerPoint Presentation</vt:lpstr>
      <vt:lpstr>PowerPoint Presentation</vt:lpstr>
      <vt:lpstr>Which one would you drink?</vt:lpstr>
      <vt:lpstr>Less embarrassing choices…</vt:lpstr>
      <vt:lpstr>What do you think?</vt:lpstr>
      <vt:lpstr>Levels of moral response</vt:lpstr>
      <vt:lpstr>Ethics</vt:lpstr>
      <vt:lpstr>PowerPoint Presentation</vt:lpstr>
      <vt:lpstr>The Fact-Value Distinction</vt:lpstr>
      <vt:lpstr>Ethical reasoning</vt:lpstr>
      <vt:lpstr>Introduction</vt:lpstr>
      <vt:lpstr>What is ethics? </vt:lpstr>
      <vt:lpstr>PowerPoint Presentation</vt:lpstr>
      <vt:lpstr>PowerPoint Presentation</vt:lpstr>
      <vt:lpstr>PowerPoint Presentation</vt:lpstr>
      <vt:lpstr>PowerPoint Presentation</vt:lpstr>
      <vt:lpstr>Importance of Medical Ethics</vt:lpstr>
      <vt:lpstr>Importance of Medical Ethics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Ethical Codes </vt:lpstr>
      <vt:lpstr>Hippocratic Oath</vt:lpstr>
      <vt:lpstr>PowerPoint Presentation</vt:lpstr>
      <vt:lpstr>Nuremberg Code - 1948</vt:lpstr>
      <vt:lpstr>Declaration of Geneva </vt:lpstr>
      <vt:lpstr>PowerPoint Presentation</vt:lpstr>
      <vt:lpstr>Helsinki Declaration </vt:lpstr>
      <vt:lpstr>PowerPoint Presentation</vt:lpstr>
      <vt:lpstr>International Code of Medical Ethics -2006   </vt:lpstr>
      <vt:lpstr>MCI Regulations - 2002</vt:lpstr>
      <vt:lpstr>PowerPoint Presentation</vt:lpstr>
      <vt:lpstr>Conclusion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ayadawaba365.el</dc:creator>
  <cp:lastModifiedBy>ayadawaba365.el</cp:lastModifiedBy>
  <cp:revision>13</cp:revision>
  <dcterms:created xsi:type="dcterms:W3CDTF">2025-05-16T12:49:33Z</dcterms:created>
  <dcterms:modified xsi:type="dcterms:W3CDTF">2025-06-16T16:18:43Z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