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62" r:id="rId4"/>
    <p:sldId id="263" r:id="rId5"/>
    <p:sldId id="268" r:id="rId6"/>
    <p:sldId id="269" r:id="rId7"/>
    <p:sldId id="270" r:id="rId8"/>
    <p:sldId id="272" r:id="rId9"/>
    <p:sldId id="276" r:id="rId10"/>
    <p:sldId id="277" r:id="rId11"/>
    <p:sldId id="271" r:id="rId12"/>
    <p:sldId id="273" r:id="rId13"/>
    <p:sldId id="274" r:id="rId14"/>
    <p:sldId id="278" r:id="rId15"/>
    <p:sldId id="275" r:id="rId16"/>
    <p:sldId id="265" r:id="rId17"/>
    <p:sldId id="279" r:id="rId18"/>
    <p:sldId id="280" r:id="rId19"/>
    <p:sldId id="283" r:id="rId20"/>
    <p:sldId id="281" r:id="rId21"/>
    <p:sldId id="282" r:id="rId22"/>
    <p:sldId id="284" r:id="rId23"/>
    <p:sldId id="298" r:id="rId24"/>
    <p:sldId id="290" r:id="rId25"/>
    <p:sldId id="291" r:id="rId26"/>
    <p:sldId id="292" r:id="rId27"/>
    <p:sldId id="293" r:id="rId28"/>
    <p:sldId id="294" r:id="rId29"/>
    <p:sldId id="295" r:id="rId30"/>
    <p:sldId id="296" r:id="rId31"/>
    <p:sldId id="297" r:id="rId32"/>
    <p:sldId id="267" r:id="rId33"/>
    <p:sldId id="299" r:id="rId34"/>
    <p:sldId id="301" r:id="rId35"/>
    <p:sldId id="302" r:id="rId36"/>
    <p:sldId id="30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88" d="100"/>
          <a:sy n="88" d="100"/>
        </p:scale>
        <p:origin x="120" y="1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7238F2-6487-4FF2-88C6-067E48D27C5E}"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D5CB7879-515A-487A-B831-1B5E37CB4B15}">
      <dgm:prSet custT="1"/>
      <dgm:spPr/>
      <dgm:t>
        <a:bodyPr/>
        <a:lstStyle/>
        <a:p>
          <a:pPr rtl="0"/>
          <a:r>
            <a:rPr lang="en-US" sz="5400" b="1" dirty="0" smtClean="0">
              <a:solidFill>
                <a:schemeClr val="tx1"/>
              </a:solidFill>
            </a:rPr>
            <a:t>Top-Down Budgeting </a:t>
          </a:r>
          <a:endParaRPr lang="ar-SA" sz="5400" b="1" dirty="0">
            <a:solidFill>
              <a:schemeClr val="tx1"/>
            </a:solidFill>
          </a:endParaRPr>
        </a:p>
      </dgm:t>
    </dgm:pt>
    <dgm:pt modelId="{450740AA-2B9E-475D-89F6-0A70861494F7}" type="parTrans" cxnId="{2962B13E-159C-427D-B7A9-9276B5A98898}">
      <dgm:prSet/>
      <dgm:spPr/>
      <dgm:t>
        <a:bodyPr/>
        <a:lstStyle/>
        <a:p>
          <a:endParaRPr lang="en-US" sz="1400" b="1">
            <a:solidFill>
              <a:schemeClr val="tx1"/>
            </a:solidFill>
          </a:endParaRPr>
        </a:p>
      </dgm:t>
    </dgm:pt>
    <dgm:pt modelId="{080399A1-6FF5-47C7-BF81-D15C93197542}" type="sibTrans" cxnId="{2962B13E-159C-427D-B7A9-9276B5A98898}">
      <dgm:prSet/>
      <dgm:spPr/>
      <dgm:t>
        <a:bodyPr/>
        <a:lstStyle/>
        <a:p>
          <a:endParaRPr lang="en-US" sz="1400" b="1">
            <a:solidFill>
              <a:schemeClr val="tx1"/>
            </a:solidFill>
          </a:endParaRPr>
        </a:p>
      </dgm:t>
    </dgm:pt>
    <dgm:pt modelId="{093D8FDA-C410-4E79-9E1E-E376A9F71A0C}">
      <dgm:prSet custT="1"/>
      <dgm:spPr/>
      <dgm:t>
        <a:bodyPr/>
        <a:lstStyle/>
        <a:p>
          <a:pPr rtl="0"/>
          <a:r>
            <a:rPr lang="en-US" sz="5400" b="1" dirty="0" smtClean="0">
              <a:solidFill>
                <a:schemeClr val="tx1"/>
              </a:solidFill>
            </a:rPr>
            <a:t>Bottom-Up Budgeting</a:t>
          </a:r>
          <a:endParaRPr lang="ar-SA" sz="5400" b="1" dirty="0">
            <a:solidFill>
              <a:schemeClr val="tx1"/>
            </a:solidFill>
          </a:endParaRPr>
        </a:p>
      </dgm:t>
    </dgm:pt>
    <dgm:pt modelId="{ED2D658C-8936-422B-B4E3-80AD8D68A1D5}" type="parTrans" cxnId="{D94AAE54-795A-4703-A81E-11E06F511697}">
      <dgm:prSet/>
      <dgm:spPr/>
      <dgm:t>
        <a:bodyPr/>
        <a:lstStyle/>
        <a:p>
          <a:endParaRPr lang="en-US" sz="1400" b="1">
            <a:solidFill>
              <a:schemeClr val="tx1"/>
            </a:solidFill>
          </a:endParaRPr>
        </a:p>
      </dgm:t>
    </dgm:pt>
    <dgm:pt modelId="{CC4C4E34-73AD-4C93-96FB-747DEC40AAFF}" type="sibTrans" cxnId="{D94AAE54-795A-4703-A81E-11E06F511697}">
      <dgm:prSet/>
      <dgm:spPr/>
      <dgm:t>
        <a:bodyPr/>
        <a:lstStyle/>
        <a:p>
          <a:endParaRPr lang="en-US" sz="1400" b="1">
            <a:solidFill>
              <a:schemeClr val="tx1"/>
            </a:solidFill>
          </a:endParaRPr>
        </a:p>
      </dgm:t>
    </dgm:pt>
    <dgm:pt modelId="{C5AAFA0A-810F-45D5-BCA6-A6FFC3AA3045}" type="pres">
      <dgm:prSet presAssocID="{FB7238F2-6487-4FF2-88C6-067E48D27C5E}" presName="linear" presStyleCnt="0">
        <dgm:presLayoutVars>
          <dgm:animLvl val="lvl"/>
          <dgm:resizeHandles val="exact"/>
        </dgm:presLayoutVars>
      </dgm:prSet>
      <dgm:spPr/>
      <dgm:t>
        <a:bodyPr/>
        <a:lstStyle/>
        <a:p>
          <a:endParaRPr lang="en-US"/>
        </a:p>
      </dgm:t>
    </dgm:pt>
    <dgm:pt modelId="{0C618ABB-F3E4-46CF-952C-AC9910E7DCB3}" type="pres">
      <dgm:prSet presAssocID="{D5CB7879-515A-487A-B831-1B5E37CB4B15}" presName="parentText" presStyleLbl="node1" presStyleIdx="0" presStyleCnt="2">
        <dgm:presLayoutVars>
          <dgm:chMax val="0"/>
          <dgm:bulletEnabled val="1"/>
        </dgm:presLayoutVars>
      </dgm:prSet>
      <dgm:spPr/>
      <dgm:t>
        <a:bodyPr/>
        <a:lstStyle/>
        <a:p>
          <a:endParaRPr lang="en-US"/>
        </a:p>
      </dgm:t>
    </dgm:pt>
    <dgm:pt modelId="{584F05BA-60D8-4E73-A0F4-BC05D6B0C6F7}" type="pres">
      <dgm:prSet presAssocID="{080399A1-6FF5-47C7-BF81-D15C93197542}" presName="spacer" presStyleCnt="0"/>
      <dgm:spPr/>
    </dgm:pt>
    <dgm:pt modelId="{0DB2C6AF-FFF6-410C-A0B0-5AEB127EF330}" type="pres">
      <dgm:prSet presAssocID="{093D8FDA-C410-4E79-9E1E-E376A9F71A0C}" presName="parentText" presStyleLbl="node1" presStyleIdx="1" presStyleCnt="2">
        <dgm:presLayoutVars>
          <dgm:chMax val="0"/>
          <dgm:bulletEnabled val="1"/>
        </dgm:presLayoutVars>
      </dgm:prSet>
      <dgm:spPr/>
      <dgm:t>
        <a:bodyPr/>
        <a:lstStyle/>
        <a:p>
          <a:endParaRPr lang="en-US"/>
        </a:p>
      </dgm:t>
    </dgm:pt>
  </dgm:ptLst>
  <dgm:cxnLst>
    <dgm:cxn modelId="{9D1AEBC3-4DA9-41E5-88A3-ED06BE814C04}" type="presOf" srcId="{093D8FDA-C410-4E79-9E1E-E376A9F71A0C}" destId="{0DB2C6AF-FFF6-410C-A0B0-5AEB127EF330}" srcOrd="0" destOrd="0" presId="urn:microsoft.com/office/officeart/2005/8/layout/vList2"/>
    <dgm:cxn modelId="{255E5191-B731-44CB-B245-5EDBEE48E0D9}" type="presOf" srcId="{FB7238F2-6487-4FF2-88C6-067E48D27C5E}" destId="{C5AAFA0A-810F-45D5-BCA6-A6FFC3AA3045}" srcOrd="0" destOrd="0" presId="urn:microsoft.com/office/officeart/2005/8/layout/vList2"/>
    <dgm:cxn modelId="{D94AAE54-795A-4703-A81E-11E06F511697}" srcId="{FB7238F2-6487-4FF2-88C6-067E48D27C5E}" destId="{093D8FDA-C410-4E79-9E1E-E376A9F71A0C}" srcOrd="1" destOrd="0" parTransId="{ED2D658C-8936-422B-B4E3-80AD8D68A1D5}" sibTransId="{CC4C4E34-73AD-4C93-96FB-747DEC40AAFF}"/>
    <dgm:cxn modelId="{581111B2-65AF-433F-BF85-05F44F0EC97E}" type="presOf" srcId="{D5CB7879-515A-487A-B831-1B5E37CB4B15}" destId="{0C618ABB-F3E4-46CF-952C-AC9910E7DCB3}" srcOrd="0" destOrd="0" presId="urn:microsoft.com/office/officeart/2005/8/layout/vList2"/>
    <dgm:cxn modelId="{2962B13E-159C-427D-B7A9-9276B5A98898}" srcId="{FB7238F2-6487-4FF2-88C6-067E48D27C5E}" destId="{D5CB7879-515A-487A-B831-1B5E37CB4B15}" srcOrd="0" destOrd="0" parTransId="{450740AA-2B9E-475D-89F6-0A70861494F7}" sibTransId="{080399A1-6FF5-47C7-BF81-D15C93197542}"/>
    <dgm:cxn modelId="{2A79DB2C-FAFC-440B-B82C-09D8F6114D93}" type="presParOf" srcId="{C5AAFA0A-810F-45D5-BCA6-A6FFC3AA3045}" destId="{0C618ABB-F3E4-46CF-952C-AC9910E7DCB3}" srcOrd="0" destOrd="0" presId="urn:microsoft.com/office/officeart/2005/8/layout/vList2"/>
    <dgm:cxn modelId="{560792D0-F70A-4CC5-8E27-C0F4C0CB49FC}" type="presParOf" srcId="{C5AAFA0A-810F-45D5-BCA6-A6FFC3AA3045}" destId="{584F05BA-60D8-4E73-A0F4-BC05D6B0C6F7}" srcOrd="1" destOrd="0" presId="urn:microsoft.com/office/officeart/2005/8/layout/vList2"/>
    <dgm:cxn modelId="{7971357B-4231-479B-86A3-90CB07F871DF}" type="presParOf" srcId="{C5AAFA0A-810F-45D5-BCA6-A6FFC3AA3045}" destId="{0DB2C6AF-FFF6-410C-A0B0-5AEB127EF33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04F0BA-67CF-425E-9C7B-0113E2E4E460}"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92C019C5-921D-4868-A2AA-5586C0148449}">
      <dgm:prSet/>
      <dgm:spPr>
        <a:ln>
          <a:solidFill>
            <a:schemeClr val="tx1"/>
          </a:solidFill>
        </a:ln>
      </dgm:spPr>
      <dgm:t>
        <a:bodyPr/>
        <a:lstStyle/>
        <a:p>
          <a:pPr rtl="0"/>
          <a:r>
            <a:rPr lang="en-US" b="1" dirty="0" smtClean="0">
              <a:solidFill>
                <a:schemeClr val="tx1"/>
              </a:solidFill>
            </a:rPr>
            <a:t>Work Element Costing </a:t>
          </a:r>
          <a:endParaRPr lang="ar-SA" b="1" dirty="0">
            <a:solidFill>
              <a:schemeClr val="tx1"/>
            </a:solidFill>
          </a:endParaRPr>
        </a:p>
      </dgm:t>
    </dgm:pt>
    <dgm:pt modelId="{B7C1BFC9-308C-4B2E-8C8A-B04A17B7723F}" type="parTrans" cxnId="{6D166ED7-8037-446B-9DAC-459DFA9A9A3F}">
      <dgm:prSet/>
      <dgm:spPr/>
      <dgm:t>
        <a:bodyPr/>
        <a:lstStyle/>
        <a:p>
          <a:endParaRPr lang="en-US" b="1">
            <a:solidFill>
              <a:schemeClr val="tx1"/>
            </a:solidFill>
          </a:endParaRPr>
        </a:p>
      </dgm:t>
    </dgm:pt>
    <dgm:pt modelId="{D974EEB8-3BB4-406D-93AD-37C19E58AE49}" type="sibTrans" cxnId="{6D166ED7-8037-446B-9DAC-459DFA9A9A3F}">
      <dgm:prSet/>
      <dgm:spPr/>
      <dgm:t>
        <a:bodyPr/>
        <a:lstStyle/>
        <a:p>
          <a:endParaRPr lang="en-US" b="1">
            <a:solidFill>
              <a:schemeClr val="tx1"/>
            </a:solidFill>
          </a:endParaRPr>
        </a:p>
      </dgm:t>
    </dgm:pt>
    <dgm:pt modelId="{3274C765-0B94-4B08-B3CA-4F3F0DB499F1}">
      <dgm:prSet/>
      <dgm:spPr>
        <a:ln>
          <a:solidFill>
            <a:schemeClr val="tx1"/>
          </a:solidFill>
        </a:ln>
      </dgm:spPr>
      <dgm:t>
        <a:bodyPr/>
        <a:lstStyle/>
        <a:p>
          <a:pPr rtl="0"/>
          <a:r>
            <a:rPr lang="en-US" b="1" dirty="0" smtClean="0">
              <a:solidFill>
                <a:schemeClr val="tx1"/>
              </a:solidFill>
            </a:rPr>
            <a:t>The Impact of Budget Cuts </a:t>
          </a:r>
          <a:endParaRPr lang="ar-SA" b="1" dirty="0">
            <a:solidFill>
              <a:schemeClr val="tx1"/>
            </a:solidFill>
          </a:endParaRPr>
        </a:p>
      </dgm:t>
    </dgm:pt>
    <dgm:pt modelId="{3862FAA9-C836-45F4-833D-D398DEB53433}" type="parTrans" cxnId="{4A64E4EC-6576-480A-A2A7-C1B38499605E}">
      <dgm:prSet/>
      <dgm:spPr/>
      <dgm:t>
        <a:bodyPr/>
        <a:lstStyle/>
        <a:p>
          <a:endParaRPr lang="en-US" b="1">
            <a:solidFill>
              <a:schemeClr val="tx1"/>
            </a:solidFill>
          </a:endParaRPr>
        </a:p>
      </dgm:t>
    </dgm:pt>
    <dgm:pt modelId="{E78C8A80-A3BC-4E61-844F-451E9FF44F01}" type="sibTrans" cxnId="{4A64E4EC-6576-480A-A2A7-C1B38499605E}">
      <dgm:prSet/>
      <dgm:spPr/>
      <dgm:t>
        <a:bodyPr/>
        <a:lstStyle/>
        <a:p>
          <a:endParaRPr lang="en-US" b="1">
            <a:solidFill>
              <a:schemeClr val="tx1"/>
            </a:solidFill>
          </a:endParaRPr>
        </a:p>
      </dgm:t>
    </dgm:pt>
    <dgm:pt modelId="{CA1FC67C-3631-4580-AC02-CE296A51B6E2}">
      <dgm:prSet/>
      <dgm:spPr>
        <a:ln>
          <a:solidFill>
            <a:schemeClr val="tx1"/>
          </a:solidFill>
        </a:ln>
      </dgm:spPr>
      <dgm:t>
        <a:bodyPr/>
        <a:lstStyle/>
        <a:p>
          <a:pPr rtl="0"/>
          <a:r>
            <a:rPr lang="en-US" b="1" dirty="0" smtClean="0">
              <a:solidFill>
                <a:schemeClr val="tx1"/>
              </a:solidFill>
            </a:rPr>
            <a:t>An Aside </a:t>
          </a:r>
          <a:endParaRPr lang="ar-SA" b="1" dirty="0">
            <a:solidFill>
              <a:schemeClr val="tx1"/>
            </a:solidFill>
          </a:endParaRPr>
        </a:p>
      </dgm:t>
    </dgm:pt>
    <dgm:pt modelId="{11E79DDC-3E53-4BED-B1B1-2A1DD5AA3C78}" type="parTrans" cxnId="{CC38C114-B8F2-4BF8-A824-8BCA1A946FF2}">
      <dgm:prSet/>
      <dgm:spPr/>
      <dgm:t>
        <a:bodyPr/>
        <a:lstStyle/>
        <a:p>
          <a:endParaRPr lang="en-US" b="1">
            <a:solidFill>
              <a:schemeClr val="tx1"/>
            </a:solidFill>
          </a:endParaRPr>
        </a:p>
      </dgm:t>
    </dgm:pt>
    <dgm:pt modelId="{0C1246A8-74BC-4E3C-9D01-3353004BAF82}" type="sibTrans" cxnId="{CC38C114-B8F2-4BF8-A824-8BCA1A946FF2}">
      <dgm:prSet/>
      <dgm:spPr/>
      <dgm:t>
        <a:bodyPr/>
        <a:lstStyle/>
        <a:p>
          <a:endParaRPr lang="en-US" b="1">
            <a:solidFill>
              <a:schemeClr val="tx1"/>
            </a:solidFill>
          </a:endParaRPr>
        </a:p>
      </dgm:t>
    </dgm:pt>
    <dgm:pt modelId="{3851EE2B-8DB4-4F9D-9EBA-ABE4605037DE}">
      <dgm:prSet/>
      <dgm:spPr>
        <a:ln>
          <a:solidFill>
            <a:schemeClr val="tx1"/>
          </a:solidFill>
        </a:ln>
      </dgm:spPr>
      <dgm:t>
        <a:bodyPr/>
        <a:lstStyle/>
        <a:p>
          <a:pPr rtl="0"/>
          <a:r>
            <a:rPr lang="en-US" b="1" dirty="0" smtClean="0">
              <a:solidFill>
                <a:schemeClr val="tx1"/>
              </a:solidFill>
            </a:rPr>
            <a:t>Activity vs. Program Budgeting</a:t>
          </a:r>
          <a:endParaRPr lang="ar-SA" b="1" dirty="0">
            <a:solidFill>
              <a:schemeClr val="tx1"/>
            </a:solidFill>
          </a:endParaRPr>
        </a:p>
      </dgm:t>
    </dgm:pt>
    <dgm:pt modelId="{F6E4922C-7D20-4EFB-AC84-86F3ADD27339}" type="parTrans" cxnId="{37259B34-CC8B-40E0-B87F-5A9F6090A6CB}">
      <dgm:prSet/>
      <dgm:spPr/>
      <dgm:t>
        <a:bodyPr/>
        <a:lstStyle/>
        <a:p>
          <a:endParaRPr lang="en-US" b="1">
            <a:solidFill>
              <a:schemeClr val="tx1"/>
            </a:solidFill>
          </a:endParaRPr>
        </a:p>
      </dgm:t>
    </dgm:pt>
    <dgm:pt modelId="{2C2C31A0-76C5-45F1-8588-7CBE609F9BB1}" type="sibTrans" cxnId="{37259B34-CC8B-40E0-B87F-5A9F6090A6CB}">
      <dgm:prSet/>
      <dgm:spPr/>
      <dgm:t>
        <a:bodyPr/>
        <a:lstStyle/>
        <a:p>
          <a:endParaRPr lang="en-US" b="1">
            <a:solidFill>
              <a:schemeClr val="tx1"/>
            </a:solidFill>
          </a:endParaRPr>
        </a:p>
      </dgm:t>
    </dgm:pt>
    <dgm:pt modelId="{CF45178D-8436-4A8A-89EB-923F54582972}" type="pres">
      <dgm:prSet presAssocID="{FE04F0BA-67CF-425E-9C7B-0113E2E4E460}" presName="linear" presStyleCnt="0">
        <dgm:presLayoutVars>
          <dgm:animLvl val="lvl"/>
          <dgm:resizeHandles val="exact"/>
        </dgm:presLayoutVars>
      </dgm:prSet>
      <dgm:spPr/>
      <dgm:t>
        <a:bodyPr/>
        <a:lstStyle/>
        <a:p>
          <a:endParaRPr lang="en-US"/>
        </a:p>
      </dgm:t>
    </dgm:pt>
    <dgm:pt modelId="{289260D9-BA2A-4A40-90E0-64B830B14EF5}" type="pres">
      <dgm:prSet presAssocID="{92C019C5-921D-4868-A2AA-5586C0148449}" presName="parentText" presStyleLbl="node1" presStyleIdx="0" presStyleCnt="4">
        <dgm:presLayoutVars>
          <dgm:chMax val="0"/>
          <dgm:bulletEnabled val="1"/>
        </dgm:presLayoutVars>
      </dgm:prSet>
      <dgm:spPr/>
      <dgm:t>
        <a:bodyPr/>
        <a:lstStyle/>
        <a:p>
          <a:endParaRPr lang="en-US"/>
        </a:p>
      </dgm:t>
    </dgm:pt>
    <dgm:pt modelId="{7A6B62CF-A237-4830-86E4-930F81A35341}" type="pres">
      <dgm:prSet presAssocID="{D974EEB8-3BB4-406D-93AD-37C19E58AE49}" presName="spacer" presStyleCnt="0"/>
      <dgm:spPr/>
    </dgm:pt>
    <dgm:pt modelId="{50E3136C-82E0-435D-B222-BFD002CF7185}" type="pres">
      <dgm:prSet presAssocID="{3274C765-0B94-4B08-B3CA-4F3F0DB499F1}" presName="parentText" presStyleLbl="node1" presStyleIdx="1" presStyleCnt="4">
        <dgm:presLayoutVars>
          <dgm:chMax val="0"/>
          <dgm:bulletEnabled val="1"/>
        </dgm:presLayoutVars>
      </dgm:prSet>
      <dgm:spPr/>
      <dgm:t>
        <a:bodyPr/>
        <a:lstStyle/>
        <a:p>
          <a:endParaRPr lang="en-US"/>
        </a:p>
      </dgm:t>
    </dgm:pt>
    <dgm:pt modelId="{12304337-CAFE-4545-A587-16775781B75B}" type="pres">
      <dgm:prSet presAssocID="{E78C8A80-A3BC-4E61-844F-451E9FF44F01}" presName="spacer" presStyleCnt="0"/>
      <dgm:spPr/>
    </dgm:pt>
    <dgm:pt modelId="{19A5F55B-6D57-496B-8ABF-A504D4DA6E69}" type="pres">
      <dgm:prSet presAssocID="{CA1FC67C-3631-4580-AC02-CE296A51B6E2}" presName="parentText" presStyleLbl="node1" presStyleIdx="2" presStyleCnt="4">
        <dgm:presLayoutVars>
          <dgm:chMax val="0"/>
          <dgm:bulletEnabled val="1"/>
        </dgm:presLayoutVars>
      </dgm:prSet>
      <dgm:spPr/>
      <dgm:t>
        <a:bodyPr/>
        <a:lstStyle/>
        <a:p>
          <a:endParaRPr lang="en-US"/>
        </a:p>
      </dgm:t>
    </dgm:pt>
    <dgm:pt modelId="{A00A07DC-1E1E-4656-9D8F-5E395C202142}" type="pres">
      <dgm:prSet presAssocID="{0C1246A8-74BC-4E3C-9D01-3353004BAF82}" presName="spacer" presStyleCnt="0"/>
      <dgm:spPr/>
    </dgm:pt>
    <dgm:pt modelId="{8A072471-E85F-414A-90B4-CC49E17AC0CB}" type="pres">
      <dgm:prSet presAssocID="{3851EE2B-8DB4-4F9D-9EBA-ABE4605037DE}" presName="parentText" presStyleLbl="node1" presStyleIdx="3" presStyleCnt="4">
        <dgm:presLayoutVars>
          <dgm:chMax val="0"/>
          <dgm:bulletEnabled val="1"/>
        </dgm:presLayoutVars>
      </dgm:prSet>
      <dgm:spPr/>
      <dgm:t>
        <a:bodyPr/>
        <a:lstStyle/>
        <a:p>
          <a:endParaRPr lang="en-US"/>
        </a:p>
      </dgm:t>
    </dgm:pt>
  </dgm:ptLst>
  <dgm:cxnLst>
    <dgm:cxn modelId="{4A64E4EC-6576-480A-A2A7-C1B38499605E}" srcId="{FE04F0BA-67CF-425E-9C7B-0113E2E4E460}" destId="{3274C765-0B94-4B08-B3CA-4F3F0DB499F1}" srcOrd="1" destOrd="0" parTransId="{3862FAA9-C836-45F4-833D-D398DEB53433}" sibTransId="{E78C8A80-A3BC-4E61-844F-451E9FF44F01}"/>
    <dgm:cxn modelId="{AC7DE8E3-2DC3-4B4A-A40A-800E925E677B}" type="presOf" srcId="{3274C765-0B94-4B08-B3CA-4F3F0DB499F1}" destId="{50E3136C-82E0-435D-B222-BFD002CF7185}" srcOrd="0" destOrd="0" presId="urn:microsoft.com/office/officeart/2005/8/layout/vList2"/>
    <dgm:cxn modelId="{CC38C114-B8F2-4BF8-A824-8BCA1A946FF2}" srcId="{FE04F0BA-67CF-425E-9C7B-0113E2E4E460}" destId="{CA1FC67C-3631-4580-AC02-CE296A51B6E2}" srcOrd="2" destOrd="0" parTransId="{11E79DDC-3E53-4BED-B1B1-2A1DD5AA3C78}" sibTransId="{0C1246A8-74BC-4E3C-9D01-3353004BAF82}"/>
    <dgm:cxn modelId="{D4697ED7-065F-4AAA-8974-ECE4D118FC43}" type="presOf" srcId="{CA1FC67C-3631-4580-AC02-CE296A51B6E2}" destId="{19A5F55B-6D57-496B-8ABF-A504D4DA6E69}" srcOrd="0" destOrd="0" presId="urn:microsoft.com/office/officeart/2005/8/layout/vList2"/>
    <dgm:cxn modelId="{0C06C8F8-DD2D-4E69-9557-52624D970CA9}" type="presOf" srcId="{3851EE2B-8DB4-4F9D-9EBA-ABE4605037DE}" destId="{8A072471-E85F-414A-90B4-CC49E17AC0CB}" srcOrd="0" destOrd="0" presId="urn:microsoft.com/office/officeart/2005/8/layout/vList2"/>
    <dgm:cxn modelId="{AA16B5F7-3BBD-40B6-86BC-A15FDC599585}" type="presOf" srcId="{92C019C5-921D-4868-A2AA-5586C0148449}" destId="{289260D9-BA2A-4A40-90E0-64B830B14EF5}" srcOrd="0" destOrd="0" presId="urn:microsoft.com/office/officeart/2005/8/layout/vList2"/>
    <dgm:cxn modelId="{6D166ED7-8037-446B-9DAC-459DFA9A9A3F}" srcId="{FE04F0BA-67CF-425E-9C7B-0113E2E4E460}" destId="{92C019C5-921D-4868-A2AA-5586C0148449}" srcOrd="0" destOrd="0" parTransId="{B7C1BFC9-308C-4B2E-8C8A-B04A17B7723F}" sibTransId="{D974EEB8-3BB4-406D-93AD-37C19E58AE49}"/>
    <dgm:cxn modelId="{37259B34-CC8B-40E0-B87F-5A9F6090A6CB}" srcId="{FE04F0BA-67CF-425E-9C7B-0113E2E4E460}" destId="{3851EE2B-8DB4-4F9D-9EBA-ABE4605037DE}" srcOrd="3" destOrd="0" parTransId="{F6E4922C-7D20-4EFB-AC84-86F3ADD27339}" sibTransId="{2C2C31A0-76C5-45F1-8588-7CBE609F9BB1}"/>
    <dgm:cxn modelId="{8CA92C25-4700-4392-BCC5-D2957773B698}" type="presOf" srcId="{FE04F0BA-67CF-425E-9C7B-0113E2E4E460}" destId="{CF45178D-8436-4A8A-89EB-923F54582972}" srcOrd="0" destOrd="0" presId="urn:microsoft.com/office/officeart/2005/8/layout/vList2"/>
    <dgm:cxn modelId="{B8D9C884-02AF-43B0-8FCC-E490C83D7185}" type="presParOf" srcId="{CF45178D-8436-4A8A-89EB-923F54582972}" destId="{289260D9-BA2A-4A40-90E0-64B830B14EF5}" srcOrd="0" destOrd="0" presId="urn:microsoft.com/office/officeart/2005/8/layout/vList2"/>
    <dgm:cxn modelId="{4BDE6355-2A0B-493B-8EE2-645CACBE27DC}" type="presParOf" srcId="{CF45178D-8436-4A8A-89EB-923F54582972}" destId="{7A6B62CF-A237-4830-86E4-930F81A35341}" srcOrd="1" destOrd="0" presId="urn:microsoft.com/office/officeart/2005/8/layout/vList2"/>
    <dgm:cxn modelId="{BF180D2E-88B1-4302-8A68-959F7FD721F4}" type="presParOf" srcId="{CF45178D-8436-4A8A-89EB-923F54582972}" destId="{50E3136C-82E0-435D-B222-BFD002CF7185}" srcOrd="2" destOrd="0" presId="urn:microsoft.com/office/officeart/2005/8/layout/vList2"/>
    <dgm:cxn modelId="{C406A53A-642A-4042-9629-DB50E11AF400}" type="presParOf" srcId="{CF45178D-8436-4A8A-89EB-923F54582972}" destId="{12304337-CAFE-4545-A587-16775781B75B}" srcOrd="3" destOrd="0" presId="urn:microsoft.com/office/officeart/2005/8/layout/vList2"/>
    <dgm:cxn modelId="{9B9FD9FA-4397-4A4A-A698-8D139B61403A}" type="presParOf" srcId="{CF45178D-8436-4A8A-89EB-923F54582972}" destId="{19A5F55B-6D57-496B-8ABF-A504D4DA6E69}" srcOrd="4" destOrd="0" presId="urn:microsoft.com/office/officeart/2005/8/layout/vList2"/>
    <dgm:cxn modelId="{44E2153B-A94D-4120-A971-2F2B1C21B72A}" type="presParOf" srcId="{CF45178D-8436-4A8A-89EB-923F54582972}" destId="{A00A07DC-1E1E-4656-9D8F-5E395C202142}" srcOrd="5" destOrd="0" presId="urn:microsoft.com/office/officeart/2005/8/layout/vList2"/>
    <dgm:cxn modelId="{3541BCEB-B9A4-4AA7-954E-848571A4FCCE}" type="presParOf" srcId="{CF45178D-8436-4A8A-89EB-923F54582972}" destId="{8A072471-E85F-414A-90B4-CC49E17AC0CB}" srcOrd="6" destOrd="0" presId="urn:microsoft.com/office/officeart/2005/8/layout/vList2"/>
  </dgm:cxnLst>
  <dgm:bg/>
  <dgm:whole>
    <a:ln>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9092C7-330D-4BF4-B30F-994FA5D07D9B}"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1EC4DC4E-D8B3-4852-8EDF-72E1525FE60E}">
      <dgm:prSet custT="1"/>
      <dgm:spPr>
        <a:ln>
          <a:solidFill>
            <a:schemeClr val="tx1"/>
          </a:solidFill>
        </a:ln>
      </dgm:spPr>
      <dgm:t>
        <a:bodyPr/>
        <a:lstStyle/>
        <a:p>
          <a:pPr rtl="0"/>
          <a:r>
            <a:rPr lang="en-US" sz="4800" b="1" dirty="0" smtClean="0">
              <a:solidFill>
                <a:schemeClr val="tx1"/>
              </a:solidFill>
            </a:rPr>
            <a:t>Budget Uncertainty </a:t>
          </a:r>
          <a:endParaRPr lang="ar-SA" sz="4800" b="1" dirty="0">
            <a:solidFill>
              <a:schemeClr val="tx1"/>
            </a:solidFill>
          </a:endParaRPr>
        </a:p>
      </dgm:t>
    </dgm:pt>
    <dgm:pt modelId="{7489754E-F197-481E-8FE5-7AAE3E4601E3}" type="parTrans" cxnId="{AA3D9BD2-51DE-4DBB-B12C-9DD70A51BC21}">
      <dgm:prSet/>
      <dgm:spPr/>
      <dgm:t>
        <a:bodyPr/>
        <a:lstStyle/>
        <a:p>
          <a:endParaRPr lang="en-US" sz="1200" b="1">
            <a:solidFill>
              <a:schemeClr val="tx1"/>
            </a:solidFill>
          </a:endParaRPr>
        </a:p>
      </dgm:t>
    </dgm:pt>
    <dgm:pt modelId="{8B6C2AF1-CA80-4152-B15C-A4A7E2D5FFD2}" type="sibTrans" cxnId="{AA3D9BD2-51DE-4DBB-B12C-9DD70A51BC21}">
      <dgm:prSet/>
      <dgm:spPr/>
      <dgm:t>
        <a:bodyPr/>
        <a:lstStyle/>
        <a:p>
          <a:endParaRPr lang="en-US" sz="1200" b="1">
            <a:solidFill>
              <a:schemeClr val="tx1"/>
            </a:solidFill>
          </a:endParaRPr>
        </a:p>
      </dgm:t>
    </dgm:pt>
    <dgm:pt modelId="{A34C514C-3D31-4557-99C4-6A3358784C94}">
      <dgm:prSet custT="1"/>
      <dgm:spPr>
        <a:ln>
          <a:solidFill>
            <a:schemeClr val="tx1"/>
          </a:solidFill>
        </a:ln>
      </dgm:spPr>
      <dgm:t>
        <a:bodyPr/>
        <a:lstStyle/>
        <a:p>
          <a:pPr rtl="0"/>
          <a:r>
            <a:rPr lang="en-US" sz="4800" b="1" dirty="0" smtClean="0">
              <a:solidFill>
                <a:schemeClr val="tx1"/>
              </a:solidFill>
            </a:rPr>
            <a:t>Risk Management</a:t>
          </a:r>
          <a:endParaRPr lang="ar-SA" sz="4800" b="1" dirty="0">
            <a:solidFill>
              <a:schemeClr val="tx1"/>
            </a:solidFill>
          </a:endParaRPr>
        </a:p>
      </dgm:t>
    </dgm:pt>
    <dgm:pt modelId="{15906805-ABB6-49F4-A9FA-B6ECF3B8B7CF}" type="parTrans" cxnId="{8C4642E8-90C0-4D09-8D0A-E68E0A7E0408}">
      <dgm:prSet/>
      <dgm:spPr/>
      <dgm:t>
        <a:bodyPr/>
        <a:lstStyle/>
        <a:p>
          <a:endParaRPr lang="en-US" sz="1200" b="1">
            <a:solidFill>
              <a:schemeClr val="tx1"/>
            </a:solidFill>
          </a:endParaRPr>
        </a:p>
      </dgm:t>
    </dgm:pt>
    <dgm:pt modelId="{24EF3ED4-72DE-4CD0-BF3E-234E341C0A6A}" type="sibTrans" cxnId="{8C4642E8-90C0-4D09-8D0A-E68E0A7E0408}">
      <dgm:prSet/>
      <dgm:spPr/>
      <dgm:t>
        <a:bodyPr/>
        <a:lstStyle/>
        <a:p>
          <a:endParaRPr lang="en-US" sz="1200" b="1">
            <a:solidFill>
              <a:schemeClr val="tx1"/>
            </a:solidFill>
          </a:endParaRPr>
        </a:p>
      </dgm:t>
    </dgm:pt>
    <dgm:pt modelId="{955E3D35-58B5-47DC-9E8C-2F10D5D750BE}" type="pres">
      <dgm:prSet presAssocID="{E29092C7-330D-4BF4-B30F-994FA5D07D9B}" presName="linear" presStyleCnt="0">
        <dgm:presLayoutVars>
          <dgm:animLvl val="lvl"/>
          <dgm:resizeHandles val="exact"/>
        </dgm:presLayoutVars>
      </dgm:prSet>
      <dgm:spPr/>
      <dgm:t>
        <a:bodyPr/>
        <a:lstStyle/>
        <a:p>
          <a:endParaRPr lang="en-US"/>
        </a:p>
      </dgm:t>
    </dgm:pt>
    <dgm:pt modelId="{3558BFF4-400E-46F0-A356-71408FE1AD9C}" type="pres">
      <dgm:prSet presAssocID="{1EC4DC4E-D8B3-4852-8EDF-72E1525FE60E}" presName="parentText" presStyleLbl="node1" presStyleIdx="0" presStyleCnt="2">
        <dgm:presLayoutVars>
          <dgm:chMax val="0"/>
          <dgm:bulletEnabled val="1"/>
        </dgm:presLayoutVars>
      </dgm:prSet>
      <dgm:spPr/>
      <dgm:t>
        <a:bodyPr/>
        <a:lstStyle/>
        <a:p>
          <a:endParaRPr lang="en-US"/>
        </a:p>
      </dgm:t>
    </dgm:pt>
    <dgm:pt modelId="{AFFE9499-69A5-483C-835D-39EA5BB283DA}" type="pres">
      <dgm:prSet presAssocID="{8B6C2AF1-CA80-4152-B15C-A4A7E2D5FFD2}" presName="spacer" presStyleCnt="0"/>
      <dgm:spPr/>
    </dgm:pt>
    <dgm:pt modelId="{30608E49-3D76-4D39-AD24-C8BD90474D8F}" type="pres">
      <dgm:prSet presAssocID="{A34C514C-3D31-4557-99C4-6A3358784C94}" presName="parentText" presStyleLbl="node1" presStyleIdx="1" presStyleCnt="2">
        <dgm:presLayoutVars>
          <dgm:chMax val="0"/>
          <dgm:bulletEnabled val="1"/>
        </dgm:presLayoutVars>
      </dgm:prSet>
      <dgm:spPr/>
      <dgm:t>
        <a:bodyPr/>
        <a:lstStyle/>
        <a:p>
          <a:endParaRPr lang="en-US"/>
        </a:p>
      </dgm:t>
    </dgm:pt>
  </dgm:ptLst>
  <dgm:cxnLst>
    <dgm:cxn modelId="{0C62EA9F-B5EC-49B5-B1CE-C6ED7BC28A92}" type="presOf" srcId="{1EC4DC4E-D8B3-4852-8EDF-72E1525FE60E}" destId="{3558BFF4-400E-46F0-A356-71408FE1AD9C}" srcOrd="0" destOrd="0" presId="urn:microsoft.com/office/officeart/2005/8/layout/vList2"/>
    <dgm:cxn modelId="{AA3D9BD2-51DE-4DBB-B12C-9DD70A51BC21}" srcId="{E29092C7-330D-4BF4-B30F-994FA5D07D9B}" destId="{1EC4DC4E-D8B3-4852-8EDF-72E1525FE60E}" srcOrd="0" destOrd="0" parTransId="{7489754E-F197-481E-8FE5-7AAE3E4601E3}" sibTransId="{8B6C2AF1-CA80-4152-B15C-A4A7E2D5FFD2}"/>
    <dgm:cxn modelId="{A9C20722-8D8E-4D2E-837E-D7D33378B053}" type="presOf" srcId="{E29092C7-330D-4BF4-B30F-994FA5D07D9B}" destId="{955E3D35-58B5-47DC-9E8C-2F10D5D750BE}" srcOrd="0" destOrd="0" presId="urn:microsoft.com/office/officeart/2005/8/layout/vList2"/>
    <dgm:cxn modelId="{A01CB84B-D8CE-4882-8FC6-8DB8C4CC36BE}" type="presOf" srcId="{A34C514C-3D31-4557-99C4-6A3358784C94}" destId="{30608E49-3D76-4D39-AD24-C8BD90474D8F}" srcOrd="0" destOrd="0" presId="urn:microsoft.com/office/officeart/2005/8/layout/vList2"/>
    <dgm:cxn modelId="{8C4642E8-90C0-4D09-8D0A-E68E0A7E0408}" srcId="{E29092C7-330D-4BF4-B30F-994FA5D07D9B}" destId="{A34C514C-3D31-4557-99C4-6A3358784C94}" srcOrd="1" destOrd="0" parTransId="{15906805-ABB6-49F4-A9FA-B6ECF3B8B7CF}" sibTransId="{24EF3ED4-72DE-4CD0-BF3E-234E341C0A6A}"/>
    <dgm:cxn modelId="{9F9F9B8A-11D2-4704-A60F-C379EDF26B13}" type="presParOf" srcId="{955E3D35-58B5-47DC-9E8C-2F10D5D750BE}" destId="{3558BFF4-400E-46F0-A356-71408FE1AD9C}" srcOrd="0" destOrd="0" presId="urn:microsoft.com/office/officeart/2005/8/layout/vList2"/>
    <dgm:cxn modelId="{42E0CA03-B73B-4664-9CFE-791917B21E24}" type="presParOf" srcId="{955E3D35-58B5-47DC-9E8C-2F10D5D750BE}" destId="{AFFE9499-69A5-483C-835D-39EA5BB283DA}" srcOrd="1" destOrd="0" presId="urn:microsoft.com/office/officeart/2005/8/layout/vList2"/>
    <dgm:cxn modelId="{928A5524-D4B9-4D29-A9C5-99B49522B7BB}" type="presParOf" srcId="{955E3D35-58B5-47DC-9E8C-2F10D5D750BE}" destId="{30608E49-3D76-4D39-AD24-C8BD90474D8F}" srcOrd="2" destOrd="0" presId="urn:microsoft.com/office/officeart/2005/8/layout/vList2"/>
  </dgm:cxnLst>
  <dgm:bg/>
  <dgm:whole>
    <a:ln>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618ABB-F3E4-46CF-952C-AC9910E7DCB3}">
      <dsp:nvSpPr>
        <dsp:cNvPr id="0" name=""/>
        <dsp:cNvSpPr/>
      </dsp:nvSpPr>
      <dsp:spPr>
        <a:xfrm>
          <a:off x="0" y="789219"/>
          <a:ext cx="10515600" cy="129285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lvl="0" algn="l" defTabSz="2400300" rtl="0">
            <a:lnSpc>
              <a:spcPct val="90000"/>
            </a:lnSpc>
            <a:spcBef>
              <a:spcPct val="0"/>
            </a:spcBef>
            <a:spcAft>
              <a:spcPct val="35000"/>
            </a:spcAft>
          </a:pPr>
          <a:r>
            <a:rPr lang="en-US" sz="5400" b="1" kern="1200" dirty="0" smtClean="0">
              <a:solidFill>
                <a:schemeClr val="tx1"/>
              </a:solidFill>
            </a:rPr>
            <a:t>Top-Down Budgeting </a:t>
          </a:r>
          <a:endParaRPr lang="ar-SA" sz="5400" b="1" kern="1200" dirty="0">
            <a:solidFill>
              <a:schemeClr val="tx1"/>
            </a:solidFill>
          </a:endParaRPr>
        </a:p>
      </dsp:txBody>
      <dsp:txXfrm>
        <a:off x="63112" y="852331"/>
        <a:ext cx="10389376" cy="1166626"/>
      </dsp:txXfrm>
    </dsp:sp>
    <dsp:sp modelId="{0DB2C6AF-FFF6-410C-A0B0-5AEB127EF330}">
      <dsp:nvSpPr>
        <dsp:cNvPr id="0" name=""/>
        <dsp:cNvSpPr/>
      </dsp:nvSpPr>
      <dsp:spPr>
        <a:xfrm>
          <a:off x="0" y="2269269"/>
          <a:ext cx="10515600" cy="129285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lvl="0" algn="l" defTabSz="2400300" rtl="0">
            <a:lnSpc>
              <a:spcPct val="90000"/>
            </a:lnSpc>
            <a:spcBef>
              <a:spcPct val="0"/>
            </a:spcBef>
            <a:spcAft>
              <a:spcPct val="35000"/>
            </a:spcAft>
          </a:pPr>
          <a:r>
            <a:rPr lang="en-US" sz="5400" b="1" kern="1200" dirty="0" smtClean="0">
              <a:solidFill>
                <a:schemeClr val="tx1"/>
              </a:solidFill>
            </a:rPr>
            <a:t>Bottom-Up Budgeting</a:t>
          </a:r>
          <a:endParaRPr lang="ar-SA" sz="5400" b="1" kern="1200" dirty="0">
            <a:solidFill>
              <a:schemeClr val="tx1"/>
            </a:solidFill>
          </a:endParaRPr>
        </a:p>
      </dsp:txBody>
      <dsp:txXfrm>
        <a:off x="63112" y="2332381"/>
        <a:ext cx="10389376" cy="11666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260D9-BA2A-4A40-90E0-64B830B14EF5}">
      <dsp:nvSpPr>
        <dsp:cNvPr id="0" name=""/>
        <dsp:cNvSpPr/>
      </dsp:nvSpPr>
      <dsp:spPr>
        <a:xfrm>
          <a:off x="0" y="31779"/>
          <a:ext cx="10515600" cy="983384"/>
        </a:xfrm>
        <a:prstGeom prst="roundRect">
          <a:avLst/>
        </a:prstGeom>
        <a:solidFill>
          <a:schemeClr val="accent4">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l" defTabSz="1822450" rtl="0">
            <a:lnSpc>
              <a:spcPct val="90000"/>
            </a:lnSpc>
            <a:spcBef>
              <a:spcPct val="0"/>
            </a:spcBef>
            <a:spcAft>
              <a:spcPct val="35000"/>
            </a:spcAft>
          </a:pPr>
          <a:r>
            <a:rPr lang="en-US" sz="4100" b="1" kern="1200" dirty="0" smtClean="0">
              <a:solidFill>
                <a:schemeClr val="tx1"/>
              </a:solidFill>
            </a:rPr>
            <a:t>Work Element Costing </a:t>
          </a:r>
          <a:endParaRPr lang="ar-SA" sz="4100" b="1" kern="1200" dirty="0">
            <a:solidFill>
              <a:schemeClr val="tx1"/>
            </a:solidFill>
          </a:endParaRPr>
        </a:p>
      </dsp:txBody>
      <dsp:txXfrm>
        <a:off x="48005" y="79784"/>
        <a:ext cx="10419590" cy="887374"/>
      </dsp:txXfrm>
    </dsp:sp>
    <dsp:sp modelId="{50E3136C-82E0-435D-B222-BFD002CF7185}">
      <dsp:nvSpPr>
        <dsp:cNvPr id="0" name=""/>
        <dsp:cNvSpPr/>
      </dsp:nvSpPr>
      <dsp:spPr>
        <a:xfrm>
          <a:off x="0" y="1133244"/>
          <a:ext cx="10515600" cy="983384"/>
        </a:xfrm>
        <a:prstGeom prst="roundRect">
          <a:avLst/>
        </a:prstGeom>
        <a:solidFill>
          <a:schemeClr val="accent4">
            <a:hueOff val="3266964"/>
            <a:satOff val="-13592"/>
            <a:lumOff val="3203"/>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l" defTabSz="1822450" rtl="0">
            <a:lnSpc>
              <a:spcPct val="90000"/>
            </a:lnSpc>
            <a:spcBef>
              <a:spcPct val="0"/>
            </a:spcBef>
            <a:spcAft>
              <a:spcPct val="35000"/>
            </a:spcAft>
          </a:pPr>
          <a:r>
            <a:rPr lang="en-US" sz="4100" b="1" kern="1200" dirty="0" smtClean="0">
              <a:solidFill>
                <a:schemeClr val="tx1"/>
              </a:solidFill>
            </a:rPr>
            <a:t>The Impact of Budget Cuts </a:t>
          </a:r>
          <a:endParaRPr lang="ar-SA" sz="4100" b="1" kern="1200" dirty="0">
            <a:solidFill>
              <a:schemeClr val="tx1"/>
            </a:solidFill>
          </a:endParaRPr>
        </a:p>
      </dsp:txBody>
      <dsp:txXfrm>
        <a:off x="48005" y="1181249"/>
        <a:ext cx="10419590" cy="887374"/>
      </dsp:txXfrm>
    </dsp:sp>
    <dsp:sp modelId="{19A5F55B-6D57-496B-8ABF-A504D4DA6E69}">
      <dsp:nvSpPr>
        <dsp:cNvPr id="0" name=""/>
        <dsp:cNvSpPr/>
      </dsp:nvSpPr>
      <dsp:spPr>
        <a:xfrm>
          <a:off x="0" y="2234709"/>
          <a:ext cx="10515600" cy="983384"/>
        </a:xfrm>
        <a:prstGeom prst="roundRect">
          <a:avLst/>
        </a:prstGeom>
        <a:solidFill>
          <a:schemeClr val="accent4">
            <a:hueOff val="6533927"/>
            <a:satOff val="-27185"/>
            <a:lumOff val="6405"/>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l" defTabSz="1822450" rtl="0">
            <a:lnSpc>
              <a:spcPct val="90000"/>
            </a:lnSpc>
            <a:spcBef>
              <a:spcPct val="0"/>
            </a:spcBef>
            <a:spcAft>
              <a:spcPct val="35000"/>
            </a:spcAft>
          </a:pPr>
          <a:r>
            <a:rPr lang="en-US" sz="4100" b="1" kern="1200" dirty="0" smtClean="0">
              <a:solidFill>
                <a:schemeClr val="tx1"/>
              </a:solidFill>
            </a:rPr>
            <a:t>An Aside </a:t>
          </a:r>
          <a:endParaRPr lang="ar-SA" sz="4100" b="1" kern="1200" dirty="0">
            <a:solidFill>
              <a:schemeClr val="tx1"/>
            </a:solidFill>
          </a:endParaRPr>
        </a:p>
      </dsp:txBody>
      <dsp:txXfrm>
        <a:off x="48005" y="2282714"/>
        <a:ext cx="10419590" cy="887374"/>
      </dsp:txXfrm>
    </dsp:sp>
    <dsp:sp modelId="{8A072471-E85F-414A-90B4-CC49E17AC0CB}">
      <dsp:nvSpPr>
        <dsp:cNvPr id="0" name=""/>
        <dsp:cNvSpPr/>
      </dsp:nvSpPr>
      <dsp:spPr>
        <a:xfrm>
          <a:off x="0" y="3336174"/>
          <a:ext cx="10515600" cy="983384"/>
        </a:xfrm>
        <a:prstGeom prst="roundRect">
          <a:avLst/>
        </a:prstGeom>
        <a:solidFill>
          <a:schemeClr val="accent4">
            <a:hueOff val="9800891"/>
            <a:satOff val="-40777"/>
            <a:lumOff val="9608"/>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l" defTabSz="1822450" rtl="0">
            <a:lnSpc>
              <a:spcPct val="90000"/>
            </a:lnSpc>
            <a:spcBef>
              <a:spcPct val="0"/>
            </a:spcBef>
            <a:spcAft>
              <a:spcPct val="35000"/>
            </a:spcAft>
          </a:pPr>
          <a:r>
            <a:rPr lang="en-US" sz="4100" b="1" kern="1200" dirty="0" smtClean="0">
              <a:solidFill>
                <a:schemeClr val="tx1"/>
              </a:solidFill>
            </a:rPr>
            <a:t>Activity vs. Program Budgeting</a:t>
          </a:r>
          <a:endParaRPr lang="ar-SA" sz="4100" b="1" kern="1200" dirty="0">
            <a:solidFill>
              <a:schemeClr val="tx1"/>
            </a:solidFill>
          </a:endParaRPr>
        </a:p>
      </dsp:txBody>
      <dsp:txXfrm>
        <a:off x="48005" y="3384179"/>
        <a:ext cx="10419590" cy="8873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58BFF4-400E-46F0-A356-71408FE1AD9C}">
      <dsp:nvSpPr>
        <dsp:cNvPr id="0" name=""/>
        <dsp:cNvSpPr/>
      </dsp:nvSpPr>
      <dsp:spPr>
        <a:xfrm>
          <a:off x="0" y="865269"/>
          <a:ext cx="10515600" cy="1216800"/>
        </a:xfrm>
        <a:prstGeom prst="roundRect">
          <a:avLst/>
        </a:prstGeom>
        <a:solidFill>
          <a:schemeClr val="accent4">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lvl="0" algn="l" defTabSz="2133600" rtl="0">
            <a:lnSpc>
              <a:spcPct val="90000"/>
            </a:lnSpc>
            <a:spcBef>
              <a:spcPct val="0"/>
            </a:spcBef>
            <a:spcAft>
              <a:spcPct val="35000"/>
            </a:spcAft>
          </a:pPr>
          <a:r>
            <a:rPr lang="en-US" sz="4800" b="1" kern="1200" dirty="0" smtClean="0">
              <a:solidFill>
                <a:schemeClr val="tx1"/>
              </a:solidFill>
            </a:rPr>
            <a:t>Budget Uncertainty </a:t>
          </a:r>
          <a:endParaRPr lang="ar-SA" sz="4800" b="1" kern="1200" dirty="0">
            <a:solidFill>
              <a:schemeClr val="tx1"/>
            </a:solidFill>
          </a:endParaRPr>
        </a:p>
      </dsp:txBody>
      <dsp:txXfrm>
        <a:off x="59399" y="924668"/>
        <a:ext cx="10396802" cy="1098002"/>
      </dsp:txXfrm>
    </dsp:sp>
    <dsp:sp modelId="{30608E49-3D76-4D39-AD24-C8BD90474D8F}">
      <dsp:nvSpPr>
        <dsp:cNvPr id="0" name=""/>
        <dsp:cNvSpPr/>
      </dsp:nvSpPr>
      <dsp:spPr>
        <a:xfrm>
          <a:off x="0" y="2269269"/>
          <a:ext cx="10515600" cy="1216800"/>
        </a:xfrm>
        <a:prstGeom prst="roundRect">
          <a:avLst/>
        </a:prstGeom>
        <a:solidFill>
          <a:schemeClr val="accent4">
            <a:hueOff val="9800891"/>
            <a:satOff val="-40777"/>
            <a:lumOff val="9608"/>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lvl="0" algn="l" defTabSz="2133600" rtl="0">
            <a:lnSpc>
              <a:spcPct val="90000"/>
            </a:lnSpc>
            <a:spcBef>
              <a:spcPct val="0"/>
            </a:spcBef>
            <a:spcAft>
              <a:spcPct val="35000"/>
            </a:spcAft>
          </a:pPr>
          <a:r>
            <a:rPr lang="en-US" sz="4800" b="1" kern="1200" dirty="0" smtClean="0">
              <a:solidFill>
                <a:schemeClr val="tx1"/>
              </a:solidFill>
            </a:rPr>
            <a:t>Risk Management</a:t>
          </a:r>
          <a:endParaRPr lang="ar-SA" sz="4800" b="1" kern="1200" dirty="0">
            <a:solidFill>
              <a:schemeClr val="tx1"/>
            </a:solidFill>
          </a:endParaRPr>
        </a:p>
      </dsp:txBody>
      <dsp:txXfrm>
        <a:off x="59399" y="2328668"/>
        <a:ext cx="10396802"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838201" y="365125"/>
            <a:ext cx="10352314" cy="1325563"/>
          </a:xfrm>
          <a:solidFill>
            <a:schemeClr val="accent4">
              <a:lumMod val="40000"/>
              <a:lumOff val="60000"/>
            </a:schemeClr>
          </a:solidFill>
          <a:ln>
            <a:solidFill>
              <a:schemeClr val="tx1"/>
            </a:solidFill>
          </a:ln>
        </p:spPr>
        <p:txBody>
          <a:bodyPr/>
          <a:lstStyle>
            <a:lvl1pPr algn="ctr">
              <a:defRPr b="1">
                <a:solidFill>
                  <a:schemeClr val="tx1"/>
                </a:solidFill>
                <a:latin typeface="Arial Black" panose="020B0A040201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ln>
            <a:solidFill>
              <a:schemeClr val="tx1"/>
            </a:solidFill>
          </a:ln>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276775" y="0"/>
            <a:ext cx="915225" cy="810532"/>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6/12/2021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6/12/2021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14951" y="0"/>
            <a:ext cx="8677050" cy="4418011"/>
          </a:xfrm>
          <a:solidFill>
            <a:srgbClr val="53728A"/>
          </a:solidFill>
        </p:spPr>
        <p:txBody>
          <a:bodyPr lIns="274320" tIns="91440" rIns="182880" bIns="91440"/>
          <a:lstStyle/>
          <a:p>
            <a:pPr algn="l"/>
            <a:r>
              <a:rPr lang="en-US" sz="5400" dirty="0" smtClean="0">
                <a:solidFill>
                  <a:schemeClr val="bg1"/>
                </a:solidFill>
                <a:latin typeface="+mn-lt"/>
              </a:rPr>
              <a:t/>
            </a:r>
            <a:br>
              <a:rPr lang="en-US" sz="5400" dirty="0" smtClean="0">
                <a:solidFill>
                  <a:schemeClr val="bg1"/>
                </a:solidFill>
                <a:latin typeface="+mn-lt"/>
              </a:rPr>
            </a:br>
            <a:r>
              <a:rPr lang="en-US" sz="5400" dirty="0">
                <a:solidFill>
                  <a:schemeClr val="bg1"/>
                </a:solidFill>
                <a:latin typeface="+mn-lt"/>
              </a:rPr>
              <a:t>Project Feasibility </a:t>
            </a:r>
            <a:r>
              <a:rPr lang="en-US" sz="5400" dirty="0" smtClean="0">
                <a:solidFill>
                  <a:schemeClr val="bg1"/>
                </a:solidFill>
                <a:latin typeface="+mn-lt"/>
              </a:rPr>
              <a:t>Study</a:t>
            </a:r>
            <a:r>
              <a:rPr lang="en-US" sz="6600" u="sng" dirty="0" smtClean="0">
                <a:solidFill>
                  <a:schemeClr val="bg1"/>
                </a:solidFill>
              </a:rPr>
              <a:t/>
            </a:r>
            <a:br>
              <a:rPr lang="en-US" sz="6600" u="sng" dirty="0" smtClean="0">
                <a:solidFill>
                  <a:schemeClr val="bg1"/>
                </a:solidFill>
              </a:rPr>
            </a:br>
            <a:r>
              <a:rPr lang="en-US" b="1" dirty="0" smtClean="0">
                <a:solidFill>
                  <a:schemeClr val="bg1"/>
                </a:solidFill>
                <a:latin typeface="+mn-lt"/>
              </a:rPr>
              <a:t/>
            </a:r>
            <a:br>
              <a:rPr lang="en-US" b="1" dirty="0" smtClean="0">
                <a:solidFill>
                  <a:schemeClr val="bg1"/>
                </a:solidFill>
                <a:latin typeface="+mn-lt"/>
              </a:rPr>
            </a:br>
            <a:r>
              <a:rPr lang="en-US" sz="2800" b="1" dirty="0" smtClean="0">
                <a:solidFill>
                  <a:schemeClr val="bg1"/>
                </a:solidFill>
                <a:latin typeface="+mn-lt"/>
              </a:rPr>
              <a:t>Lecture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514951" y="4418012"/>
            <a:ext cx="8677050" cy="2439987"/>
          </a:xfrm>
          <a:solidFill>
            <a:schemeClr val="tx1">
              <a:lumMod val="65000"/>
              <a:lumOff val="35000"/>
            </a:schemeClr>
          </a:solidFill>
        </p:spPr>
        <p:txBody>
          <a:bodyPr lIns="274320" tIns="91440" rIns="182880" bIns="91440">
            <a:normAutofit/>
          </a:bodyPr>
          <a:lstStyle/>
          <a:p>
            <a:pPr algn="l"/>
            <a:r>
              <a:rPr lang="en-US" sz="2800" b="1" dirty="0" smtClean="0">
                <a:solidFill>
                  <a:schemeClr val="bg1"/>
                </a:solidFill>
                <a:ea typeface="+mj-ea"/>
                <a:cs typeface="+mj-cs"/>
              </a:rPr>
              <a:t>PMG201 </a:t>
            </a:r>
          </a:p>
          <a:p>
            <a:pPr algn="l"/>
            <a:r>
              <a:rPr lang="en-US" sz="2800" b="1" dirty="0">
                <a:solidFill>
                  <a:schemeClr val="bg1"/>
                </a:solidFill>
                <a:ea typeface="+mj-ea"/>
                <a:cs typeface="+mj-cs"/>
              </a:rPr>
              <a:t>Budgeting the Project</a:t>
            </a:r>
          </a:p>
        </p:txBody>
      </p:sp>
      <p:sp>
        <p:nvSpPr>
          <p:cNvPr id="6" name="Rectangle 5">
            <a:extLst>
              <a:ext uri="{FF2B5EF4-FFF2-40B4-BE49-F238E27FC236}">
                <a16:creationId xmlns:a16="http://schemas.microsoft.com/office/drawing/2014/main" id="{6EFE6120-9984-43F1-A9C9-F16007E15EEB}"/>
              </a:ext>
            </a:extLst>
          </p:cNvPr>
          <p:cNvSpPr/>
          <p:nvPr/>
        </p:nvSpPr>
        <p:spPr>
          <a:xfrm>
            <a:off x="0" y="0"/>
            <a:ext cx="3514951"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outcomes </a:t>
            </a:r>
            <a:endParaRPr lang="ar-SA" dirty="0"/>
          </a:p>
        </p:txBody>
      </p:sp>
      <p:sp>
        <p:nvSpPr>
          <p:cNvPr id="3" name="Content Placeholder 2"/>
          <p:cNvSpPr>
            <a:spLocks noGrp="1"/>
          </p:cNvSpPr>
          <p:nvPr>
            <p:ph idx="1"/>
          </p:nvPr>
        </p:nvSpPr>
        <p:spPr/>
        <p:txBody>
          <a:bodyPr anchor="ctr">
            <a:normAutofit/>
          </a:bodyPr>
          <a:lstStyle/>
          <a:p>
            <a:pPr marL="514350" indent="-514350">
              <a:buAutoNum type="arabicPeriod"/>
            </a:pPr>
            <a:r>
              <a:rPr lang="en-US" sz="3600" b="1" dirty="0" smtClean="0"/>
              <a:t>Methods </a:t>
            </a:r>
            <a:r>
              <a:rPr lang="en-US" sz="3600" b="1" dirty="0"/>
              <a:t>of </a:t>
            </a:r>
            <a:r>
              <a:rPr lang="en-US" sz="3600" b="1" dirty="0" smtClean="0"/>
              <a:t>Budgeting</a:t>
            </a:r>
          </a:p>
          <a:p>
            <a:pPr marL="514350" indent="-514350">
              <a:buAutoNum type="arabicPeriod"/>
            </a:pPr>
            <a:r>
              <a:rPr lang="en-US" sz="3600" b="1" dirty="0" smtClean="0"/>
              <a:t>Cost </a:t>
            </a:r>
            <a:r>
              <a:rPr lang="en-US" sz="3600" b="1" dirty="0"/>
              <a:t>Estimating </a:t>
            </a:r>
          </a:p>
          <a:p>
            <a:pPr marL="514350" indent="-514350">
              <a:buAutoNum type="arabicPeriod"/>
            </a:pPr>
            <a:r>
              <a:rPr lang="en-US" sz="3600" b="1" dirty="0" smtClean="0"/>
              <a:t>Improving </a:t>
            </a:r>
            <a:r>
              <a:rPr lang="en-US" sz="3600" b="1" dirty="0"/>
              <a:t>Cost </a:t>
            </a:r>
            <a:r>
              <a:rPr lang="en-US" sz="3600" b="1" dirty="0" smtClean="0"/>
              <a:t>Estimates</a:t>
            </a:r>
          </a:p>
          <a:p>
            <a:pPr marL="514350" indent="-514350">
              <a:buAutoNum type="arabicPeriod"/>
            </a:pPr>
            <a:r>
              <a:rPr lang="en-US" sz="3600" b="1" dirty="0" smtClean="0"/>
              <a:t> </a:t>
            </a:r>
            <a:r>
              <a:rPr lang="en-US" sz="3600" b="1" dirty="0"/>
              <a:t>Budget Uncertainty and Risk Management </a:t>
            </a:r>
            <a:br>
              <a:rPr lang="en-US" sz="3600" b="1" dirty="0"/>
            </a:br>
            <a:r>
              <a:rPr lang="en-US" sz="3600" b="1" dirty="0"/>
              <a:t/>
            </a:r>
            <a:br>
              <a:rPr lang="en-US" sz="3600" b="1" dirty="0"/>
            </a:br>
            <a:r>
              <a:rPr lang="en-US" sz="3600" b="1" dirty="0"/>
              <a:t/>
            </a:r>
            <a:br>
              <a:rPr lang="en-US" sz="3600" b="1" dirty="0"/>
            </a:br>
            <a:r>
              <a:rPr lang="en-US" sz="3600" b="1" dirty="0" smtClean="0"/>
              <a:t>  </a:t>
            </a:r>
            <a:endParaRPr lang="en-US" sz="3600" b="1" dirty="0"/>
          </a:p>
          <a:p>
            <a:endParaRPr lang="ar-SA" sz="3600" b="1" dirty="0"/>
          </a:p>
        </p:txBody>
      </p:sp>
    </p:spTree>
    <p:extLst>
      <p:ext uri="{BB962C8B-B14F-4D97-AF65-F5344CB8AC3E}">
        <p14:creationId xmlns:p14="http://schemas.microsoft.com/office/powerpoint/2010/main" val="11494041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Budgeting </a:t>
            </a:r>
            <a:r>
              <a:rPr lang="en-US" dirty="0"/>
              <a:t>the Project</a:t>
            </a:r>
            <a:br>
              <a:rPr lang="en-US" dirty="0"/>
            </a:br>
            <a:endParaRPr lang="ar-SA" dirty="0"/>
          </a:p>
        </p:txBody>
      </p:sp>
      <p:sp>
        <p:nvSpPr>
          <p:cNvPr id="3" name="Content Placeholder 2"/>
          <p:cNvSpPr>
            <a:spLocks noGrp="1"/>
          </p:cNvSpPr>
          <p:nvPr>
            <p:ph idx="1"/>
          </p:nvPr>
        </p:nvSpPr>
        <p:spPr/>
        <p:txBody>
          <a:bodyPr anchor="ctr"/>
          <a:lstStyle/>
          <a:p>
            <a:pPr>
              <a:buClr>
                <a:srgbClr val="FF0000"/>
              </a:buClr>
              <a:buFont typeface="Wingdings" panose="05000000000000000000" pitchFamily="2" charset="2"/>
              <a:buChar char="q"/>
            </a:pPr>
            <a:r>
              <a:rPr lang="en-US" b="1" dirty="0"/>
              <a:t>Having </a:t>
            </a:r>
            <a:r>
              <a:rPr lang="en-US" b="1" dirty="0" smtClean="0"/>
              <a:t>finished </a:t>
            </a:r>
            <a:r>
              <a:rPr lang="en-US" b="1" dirty="0"/>
              <a:t>the planning for the technical aspects of the project, there is one </a:t>
            </a:r>
            <a:r>
              <a:rPr lang="en-US" b="1" dirty="0" smtClean="0"/>
              <a:t>more important </a:t>
            </a:r>
            <a:r>
              <a:rPr lang="en-US" b="1" dirty="0"/>
              <a:t>element of planning to </a:t>
            </a:r>
            <a:r>
              <a:rPr lang="en-US" b="1" dirty="0" smtClean="0"/>
              <a:t>finish </a:t>
            </a:r>
            <a:r>
              <a:rPr lang="en-US" b="1" dirty="0"/>
              <a:t>that then results in the </a:t>
            </a:r>
            <a:r>
              <a:rPr lang="en-US" b="1" dirty="0" smtClean="0"/>
              <a:t>final </a:t>
            </a:r>
            <a:r>
              <a:rPr lang="en-US" b="1" dirty="0"/>
              <a:t>go - ahead from </a:t>
            </a:r>
            <a:r>
              <a:rPr lang="en-US" b="1" dirty="0" smtClean="0"/>
              <a:t>top management </a:t>
            </a:r>
            <a:r>
              <a:rPr lang="en-US" b="1" dirty="0"/>
              <a:t>to initiate the project. </a:t>
            </a:r>
            <a:endParaRPr lang="en-US" b="1" dirty="0" smtClean="0"/>
          </a:p>
          <a:p>
            <a:pPr>
              <a:buClr>
                <a:srgbClr val="FF0000"/>
              </a:buClr>
              <a:buFont typeface="Wingdings" panose="05000000000000000000" pitchFamily="2" charset="2"/>
              <a:buChar char="q"/>
            </a:pPr>
            <a:r>
              <a:rPr lang="en-US" b="1" dirty="0" smtClean="0"/>
              <a:t>A </a:t>
            </a:r>
            <a:r>
              <a:rPr lang="en-US" b="1" dirty="0"/>
              <a:t>budget must be developed in order to obtain </a:t>
            </a:r>
            <a:r>
              <a:rPr lang="en-US" b="1" dirty="0" smtClean="0"/>
              <a:t>the resources </a:t>
            </a:r>
            <a:r>
              <a:rPr lang="en-US" b="1" dirty="0"/>
              <a:t>needed to accomplish the project ’ s objectives. A budget is simply a plan </a:t>
            </a:r>
            <a:r>
              <a:rPr lang="en-US" b="1" dirty="0" smtClean="0"/>
              <a:t>for allocating </a:t>
            </a:r>
            <a:r>
              <a:rPr lang="en-US" b="1" dirty="0"/>
              <a:t>organizational resources to the project activities</a:t>
            </a:r>
            <a:r>
              <a:rPr lang="en-US" b="1" dirty="0" smtClean="0"/>
              <a:t>.</a:t>
            </a:r>
          </a:p>
          <a:p>
            <a:pPr>
              <a:buClr>
                <a:srgbClr val="FF0000"/>
              </a:buClr>
              <a:buFont typeface="Wingdings" panose="05000000000000000000" pitchFamily="2" charset="2"/>
              <a:buChar char="q"/>
            </a:pPr>
            <a:r>
              <a:rPr lang="en-US" b="1" dirty="0"/>
              <a:t>But the budget also serves another purpose: It ties the project to the organization ’ s aims and objectives through organizational policy.</a:t>
            </a:r>
            <a:endParaRPr lang="ar-SA" b="1" dirty="0"/>
          </a:p>
        </p:txBody>
      </p:sp>
    </p:spTree>
    <p:extLst>
      <p:ext uri="{BB962C8B-B14F-4D97-AF65-F5344CB8AC3E}">
        <p14:creationId xmlns:p14="http://schemas.microsoft.com/office/powerpoint/2010/main" val="1060795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1- Methods </a:t>
            </a:r>
            <a:r>
              <a:rPr lang="en-US" dirty="0"/>
              <a:t>of Budgeting  </a:t>
            </a:r>
            <a:br>
              <a:rPr lang="en-US" dirty="0"/>
            </a:br>
            <a:endParaRPr lang="ar-SA"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1794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7680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dirty="0"/>
              <a:t>Methods of </a:t>
            </a:r>
            <a:r>
              <a:rPr lang="en-US" dirty="0" smtClean="0"/>
              <a:t>Budgeting </a:t>
            </a:r>
            <a:r>
              <a:rPr lang="en-US" dirty="0" err="1" smtClean="0"/>
              <a:t>cont</a:t>
            </a:r>
            <a:r>
              <a:rPr lang="en-US" dirty="0" smtClean="0"/>
              <a:t> …   </a:t>
            </a:r>
            <a:r>
              <a:rPr lang="en-US" dirty="0"/>
              <a:t/>
            </a:r>
            <a:br>
              <a:rPr lang="en-US" dirty="0"/>
            </a:br>
            <a:endParaRPr lang="ar-SA" dirty="0"/>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q"/>
            </a:pPr>
            <a:r>
              <a:rPr lang="en-US" b="1" dirty="0"/>
              <a:t>Budgeting is simply the process of forecasting what resources the project will </a:t>
            </a:r>
            <a:r>
              <a:rPr lang="en-US" b="1" dirty="0" smtClean="0"/>
              <a:t>require, what </a:t>
            </a:r>
            <a:r>
              <a:rPr lang="en-US" b="1" dirty="0"/>
              <a:t>quantities of each will be needed, when they will be needed, and how much </a:t>
            </a:r>
            <a:r>
              <a:rPr lang="en-US" b="1" dirty="0" smtClean="0"/>
              <a:t>they will </a:t>
            </a:r>
            <a:r>
              <a:rPr lang="en-US" b="1" dirty="0"/>
              <a:t>cost</a:t>
            </a:r>
            <a:r>
              <a:rPr lang="en-US" b="1" dirty="0" smtClean="0"/>
              <a:t>.</a:t>
            </a:r>
          </a:p>
          <a:p>
            <a:pPr>
              <a:buFont typeface="Wingdings" panose="05000000000000000000" pitchFamily="2" charset="2"/>
              <a:buChar char="q"/>
            </a:pPr>
            <a:r>
              <a:rPr lang="en-US" b="1" dirty="0"/>
              <a:t>Most businesses and professions employ experienced estimators who can </a:t>
            </a:r>
            <a:r>
              <a:rPr lang="en-US" b="1" dirty="0" smtClean="0"/>
              <a:t>forecast resource </a:t>
            </a:r>
            <a:r>
              <a:rPr lang="en-US" b="1" dirty="0"/>
              <a:t>usage with amazingly small errors. For instance, a bricklayer can usually </a:t>
            </a:r>
            <a:r>
              <a:rPr lang="en-US" b="1" dirty="0" smtClean="0"/>
              <a:t>estimate within </a:t>
            </a:r>
            <a:r>
              <a:rPr lang="en-US" b="1" dirty="0"/>
              <a:t>1 or 2 percent the number of bricks required to construct a brick wall of </a:t>
            </a:r>
            <a:r>
              <a:rPr lang="en-US" b="1" dirty="0" smtClean="0"/>
              <a:t>given dimensions</a:t>
            </a:r>
            <a:r>
              <a:rPr lang="en-US" b="1" dirty="0"/>
              <a:t>. In many </a:t>
            </a:r>
            <a:r>
              <a:rPr lang="en-US" b="1" dirty="0" smtClean="0"/>
              <a:t>fields</a:t>
            </a:r>
            <a:r>
              <a:rPr lang="en-US" b="1" dirty="0"/>
              <a:t>, the methods of cost estimation are well documented </a:t>
            </a:r>
            <a:r>
              <a:rPr lang="en-US" b="1" dirty="0" smtClean="0"/>
              <a:t>based on </a:t>
            </a:r>
            <a:r>
              <a:rPr lang="en-US" b="1" dirty="0"/>
              <a:t>the experience of estimators gathered over many years</a:t>
            </a:r>
            <a:r>
              <a:rPr lang="en-US" b="1" dirty="0" smtClean="0"/>
              <a:t>.</a:t>
            </a:r>
          </a:p>
          <a:p>
            <a:pPr>
              <a:buFont typeface="Wingdings" panose="05000000000000000000" pitchFamily="2" charset="2"/>
              <a:buChar char="q"/>
            </a:pPr>
            <a:r>
              <a:rPr lang="en-US" b="1" dirty="0" smtClean="0"/>
              <a:t> </a:t>
            </a:r>
            <a:r>
              <a:rPr lang="en-US" b="1" dirty="0"/>
              <a:t>The cost of a building, </a:t>
            </a:r>
            <a:r>
              <a:rPr lang="en-US" b="1" dirty="0" smtClean="0"/>
              <a:t>or house</a:t>
            </a:r>
            <a:r>
              <a:rPr lang="en-US" b="1" dirty="0"/>
              <a:t>, is usually estimated by the square feet of </a:t>
            </a:r>
            <a:r>
              <a:rPr lang="en-US" b="1" dirty="0" smtClean="0"/>
              <a:t>floor </a:t>
            </a:r>
            <a:r>
              <a:rPr lang="en-US" b="1" dirty="0"/>
              <a:t>area multiplied by an </a:t>
            </a:r>
            <a:r>
              <a:rPr lang="en-US" b="1" dirty="0" smtClean="0"/>
              <a:t>appropriate dollar </a:t>
            </a:r>
            <a:r>
              <a:rPr lang="en-US" b="1" dirty="0"/>
              <a:t>value per square foot and then adjusted for any unusual factors.</a:t>
            </a:r>
            <a:endParaRPr lang="ar-SA" b="1" dirty="0"/>
          </a:p>
        </p:txBody>
      </p:sp>
    </p:spTree>
    <p:extLst>
      <p:ext uri="{BB962C8B-B14F-4D97-AF65-F5344CB8AC3E}">
        <p14:creationId xmlns:p14="http://schemas.microsoft.com/office/powerpoint/2010/main" val="3793976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dirty="0"/>
              <a:t>Methods of Budgeting  </a:t>
            </a:r>
            <a:br>
              <a:rPr lang="en-US" dirty="0"/>
            </a:br>
            <a:endParaRPr lang="ar-SA" dirty="0"/>
          </a:p>
        </p:txBody>
      </p:sp>
      <p:sp>
        <p:nvSpPr>
          <p:cNvPr id="3" name="Content Placeholder 2"/>
          <p:cNvSpPr>
            <a:spLocks noGrp="1"/>
          </p:cNvSpPr>
          <p:nvPr>
            <p:ph idx="1"/>
          </p:nvPr>
        </p:nvSpPr>
        <p:spPr/>
        <p:txBody>
          <a:bodyPr anchor="ctr"/>
          <a:lstStyle/>
          <a:p>
            <a:pPr>
              <a:buFont typeface="Wingdings" panose="05000000000000000000" pitchFamily="2" charset="2"/>
              <a:buChar char="q"/>
            </a:pPr>
            <a:r>
              <a:rPr lang="en-US" b="1" dirty="0"/>
              <a:t>Organizational tradition also impacts project budgeting. Every fi </a:t>
            </a:r>
            <a:r>
              <a:rPr lang="en-US" b="1" dirty="0" err="1"/>
              <a:t>rm</a:t>
            </a:r>
            <a:r>
              <a:rPr lang="en-US" b="1" dirty="0"/>
              <a:t> has its own </a:t>
            </a:r>
            <a:r>
              <a:rPr lang="en-US" b="1" dirty="0" smtClean="0"/>
              <a:t>rules about </a:t>
            </a:r>
            <a:r>
              <a:rPr lang="en-US" b="1" dirty="0"/>
              <a:t>how overhead and other indirect costs are charged against projects.</a:t>
            </a:r>
            <a:endParaRPr lang="en-US" b="1" dirty="0" smtClean="0"/>
          </a:p>
          <a:p>
            <a:pPr>
              <a:buFont typeface="Wingdings" panose="05000000000000000000" pitchFamily="2" charset="2"/>
              <a:buChar char="q"/>
            </a:pPr>
            <a:r>
              <a:rPr lang="en-US" b="1" dirty="0" smtClean="0"/>
              <a:t>Next</a:t>
            </a:r>
            <a:r>
              <a:rPr lang="en-US" b="1" dirty="0"/>
              <a:t>, we look at two different approaches for gathering the data for budgeting </a:t>
            </a:r>
            <a:r>
              <a:rPr lang="en-US" b="1" dirty="0" smtClean="0"/>
              <a:t>a project</a:t>
            </a:r>
            <a:r>
              <a:rPr lang="en-US" b="1" dirty="0"/>
              <a:t>: top - down and bottom - up.</a:t>
            </a:r>
            <a:endParaRPr lang="ar-SA" b="1" dirty="0"/>
          </a:p>
        </p:txBody>
      </p:sp>
    </p:spTree>
    <p:extLst>
      <p:ext uri="{BB962C8B-B14F-4D97-AF65-F5344CB8AC3E}">
        <p14:creationId xmlns:p14="http://schemas.microsoft.com/office/powerpoint/2010/main" val="1949612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solidFill>
                  <a:srgbClr val="FF0000"/>
                </a:solidFill>
              </a:rPr>
              <a:t/>
            </a:r>
            <a:br>
              <a:rPr lang="en-US" dirty="0" smtClean="0">
                <a:solidFill>
                  <a:srgbClr val="FF0000"/>
                </a:solidFill>
              </a:rPr>
            </a:br>
            <a:r>
              <a:rPr lang="en-US" dirty="0" smtClean="0">
                <a:solidFill>
                  <a:srgbClr val="FF0000"/>
                </a:solidFill>
              </a:rPr>
              <a:t>Top-Down </a:t>
            </a:r>
            <a:r>
              <a:rPr lang="en-US" dirty="0">
                <a:solidFill>
                  <a:srgbClr val="FF0000"/>
                </a:solidFill>
              </a:rPr>
              <a:t>Budgeting </a:t>
            </a:r>
            <a:r>
              <a:rPr lang="ar-SA" dirty="0">
                <a:solidFill>
                  <a:srgbClr val="FF0000"/>
                </a:solidFill>
              </a:rPr>
              <a:t/>
            </a:r>
            <a:br>
              <a:rPr lang="ar-SA" dirty="0">
                <a:solidFill>
                  <a:srgbClr val="FF0000"/>
                </a:solidFill>
              </a:rPr>
            </a:br>
            <a:endParaRPr lang="ar-SA" dirty="0">
              <a:solidFill>
                <a:srgbClr val="FF0000"/>
              </a:solidFill>
            </a:endParaRPr>
          </a:p>
        </p:txBody>
      </p:sp>
      <p:sp>
        <p:nvSpPr>
          <p:cNvPr id="3" name="Content Placeholder 2"/>
          <p:cNvSpPr>
            <a:spLocks noGrp="1"/>
          </p:cNvSpPr>
          <p:nvPr>
            <p:ph idx="1"/>
          </p:nvPr>
        </p:nvSpPr>
        <p:spPr/>
        <p:txBody>
          <a:bodyPr anchor="ctr"/>
          <a:lstStyle/>
          <a:p>
            <a:r>
              <a:rPr lang="en-US" b="1" dirty="0"/>
              <a:t>The top - down approach to budgeting is based on the collective judgments and </a:t>
            </a:r>
            <a:r>
              <a:rPr lang="en-US" b="1" dirty="0" smtClean="0"/>
              <a:t>experiences of </a:t>
            </a:r>
            <a:r>
              <a:rPr lang="en-US" b="1" dirty="0"/>
              <a:t>top and middle managers concerning similar past projects. These </a:t>
            </a:r>
            <a:r>
              <a:rPr lang="en-US" b="1" dirty="0" smtClean="0"/>
              <a:t>managers estimate </a:t>
            </a:r>
            <a:r>
              <a:rPr lang="en-US" b="1" dirty="0"/>
              <a:t>the overall project cost by estimating the costs of the major tasks, which </a:t>
            </a:r>
            <a:r>
              <a:rPr lang="en-US" b="1" dirty="0" smtClean="0"/>
              <a:t>estimates are </a:t>
            </a:r>
            <a:r>
              <a:rPr lang="en-US" b="1" dirty="0"/>
              <a:t>then given to the next lower level of managers to split up among the tasks </a:t>
            </a:r>
            <a:r>
              <a:rPr lang="en-US" b="1" dirty="0" smtClean="0"/>
              <a:t>under their </a:t>
            </a:r>
            <a:r>
              <a:rPr lang="en-US" b="1" dirty="0"/>
              <a:t>control, and so on, until all the work is budgeted</a:t>
            </a:r>
            <a:endParaRPr lang="ar-SA" b="1" dirty="0"/>
          </a:p>
        </p:txBody>
      </p:sp>
    </p:spTree>
    <p:extLst>
      <p:ext uri="{BB962C8B-B14F-4D97-AF65-F5344CB8AC3E}">
        <p14:creationId xmlns:p14="http://schemas.microsoft.com/office/powerpoint/2010/main" val="37921674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
            </a:r>
            <a:br>
              <a:rPr lang="en-US" dirty="0">
                <a:solidFill>
                  <a:srgbClr val="FF0000"/>
                </a:solidFill>
              </a:rPr>
            </a:br>
            <a:r>
              <a:rPr lang="en-US" dirty="0">
                <a:solidFill>
                  <a:srgbClr val="FF0000"/>
                </a:solidFill>
              </a:rPr>
              <a:t>Top-Down Budgeting </a:t>
            </a:r>
            <a:r>
              <a:rPr lang="ar-SA" dirty="0">
                <a:solidFill>
                  <a:srgbClr val="FF0000"/>
                </a:solidFill>
              </a:rPr>
              <a:t/>
            </a:r>
            <a:br>
              <a:rPr lang="ar-SA" dirty="0">
                <a:solidFill>
                  <a:srgbClr val="FF0000"/>
                </a:solidFill>
              </a:rPr>
            </a:br>
            <a:endParaRPr lang="ar-SA" dirty="0"/>
          </a:p>
        </p:txBody>
      </p:sp>
      <p:sp>
        <p:nvSpPr>
          <p:cNvPr id="3" name="Content Placeholder 2"/>
          <p:cNvSpPr>
            <a:spLocks noGrp="1"/>
          </p:cNvSpPr>
          <p:nvPr>
            <p:ph idx="1"/>
          </p:nvPr>
        </p:nvSpPr>
        <p:spPr/>
        <p:txBody>
          <a:bodyPr>
            <a:normAutofit fontScale="92500"/>
          </a:bodyPr>
          <a:lstStyle/>
          <a:p>
            <a:pPr>
              <a:buFont typeface="Wingdings" panose="05000000000000000000" pitchFamily="2" charset="2"/>
              <a:buChar char="ü"/>
            </a:pPr>
            <a:r>
              <a:rPr lang="en-US" b="1" dirty="0"/>
              <a:t>The advantage of this approach is that overall budget costs can be estimated </a:t>
            </a:r>
            <a:r>
              <a:rPr lang="en-US" b="1" dirty="0" smtClean="0"/>
              <a:t>with fair </a:t>
            </a:r>
            <a:r>
              <a:rPr lang="en-US" b="1" dirty="0"/>
              <a:t>accuracy, though individual elements may be in substantial error. </a:t>
            </a:r>
            <a:endParaRPr lang="en-US" b="1" dirty="0" smtClean="0"/>
          </a:p>
          <a:p>
            <a:pPr>
              <a:buFont typeface="Wingdings" panose="05000000000000000000" pitchFamily="2" charset="2"/>
              <a:buChar char="ü"/>
            </a:pPr>
            <a:r>
              <a:rPr lang="en-US" b="1" dirty="0" smtClean="0"/>
              <a:t>Another advantage is </a:t>
            </a:r>
            <a:r>
              <a:rPr lang="en-US" b="1" dirty="0"/>
              <a:t>that errors in funding small tasks need not be individually </a:t>
            </a:r>
            <a:r>
              <a:rPr lang="en-US" b="1" dirty="0" smtClean="0"/>
              <a:t>identified </a:t>
            </a:r>
            <a:r>
              <a:rPr lang="en-US" b="1" dirty="0"/>
              <a:t>because </a:t>
            </a:r>
            <a:r>
              <a:rPr lang="en-US" b="1" dirty="0" smtClean="0"/>
              <a:t>the </a:t>
            </a:r>
            <a:r>
              <a:rPr lang="en-US" b="1" dirty="0"/>
              <a:t>overall budget allows for such exceptions. Similarly, the good chance that some </a:t>
            </a:r>
            <a:r>
              <a:rPr lang="en-US" b="1" dirty="0" smtClean="0"/>
              <a:t>small but </a:t>
            </a:r>
            <a:r>
              <a:rPr lang="en-US" b="1" dirty="0"/>
              <a:t>important task was overlooked does not usually cause a serious budgetary </a:t>
            </a:r>
            <a:r>
              <a:rPr lang="en-US" b="1" dirty="0" smtClean="0"/>
              <a:t>problem.</a:t>
            </a:r>
          </a:p>
          <a:p>
            <a:pPr>
              <a:buFont typeface="Wingdings" panose="05000000000000000000" pitchFamily="2" charset="2"/>
              <a:buChar char="ü"/>
            </a:pPr>
            <a:r>
              <a:rPr lang="en-US" b="1" dirty="0" smtClean="0"/>
              <a:t> The </a:t>
            </a:r>
            <a:r>
              <a:rPr lang="en-US" b="1" dirty="0"/>
              <a:t>experience and judgment of top management are presumed to include all such </a:t>
            </a:r>
            <a:r>
              <a:rPr lang="en-US" b="1" dirty="0" smtClean="0"/>
              <a:t>elements in </a:t>
            </a:r>
            <a:r>
              <a:rPr lang="en-US" b="1" dirty="0"/>
              <a:t>the overall estimate. In the next section, we will note that the assumptions </a:t>
            </a:r>
            <a:r>
              <a:rPr lang="en-US" b="1" dirty="0" smtClean="0"/>
              <a:t>on which </a:t>
            </a:r>
            <a:r>
              <a:rPr lang="en-US" b="1" dirty="0"/>
              <a:t>these advantages are based are not always true.</a:t>
            </a:r>
            <a:endParaRPr lang="ar-SA" b="1" dirty="0"/>
          </a:p>
        </p:txBody>
      </p:sp>
    </p:spTree>
    <p:extLst>
      <p:ext uri="{BB962C8B-B14F-4D97-AF65-F5344CB8AC3E}">
        <p14:creationId xmlns:p14="http://schemas.microsoft.com/office/powerpoint/2010/main" val="3644814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r>
              <a:rPr lang="en-US" altLang="ar-SA"/>
              <a:t>7-</a:t>
            </a:r>
            <a:fld id="{917718D9-AF18-49F2-84D6-4454F1AC2FB7}" type="slidenum">
              <a:rPr lang="en-US" altLang="ar-SA"/>
              <a:pPr/>
              <a:t>9</a:t>
            </a:fld>
            <a:endParaRPr lang="en-US" altLang="ar-SA"/>
          </a:p>
        </p:txBody>
      </p:sp>
      <p:sp>
        <p:nvSpPr>
          <p:cNvPr id="7170" name="Rectangle 2"/>
          <p:cNvSpPr>
            <a:spLocks noGrp="1" noChangeArrowheads="1"/>
          </p:cNvSpPr>
          <p:nvPr>
            <p:ph type="title"/>
          </p:nvPr>
        </p:nvSpPr>
        <p:spPr/>
        <p:txBody>
          <a:bodyPr/>
          <a:lstStyle/>
          <a:p>
            <a:r>
              <a:rPr lang="en-US" altLang="ar-SA"/>
              <a:t>Top-Down Budgeting</a:t>
            </a:r>
          </a:p>
        </p:txBody>
      </p:sp>
      <p:sp>
        <p:nvSpPr>
          <p:cNvPr id="7171" name="Rectangle 3"/>
          <p:cNvSpPr>
            <a:spLocks noGrp="1" noChangeArrowheads="1"/>
          </p:cNvSpPr>
          <p:nvPr>
            <p:ph type="body" idx="1"/>
          </p:nvPr>
        </p:nvSpPr>
        <p:spPr/>
        <p:txBody>
          <a:bodyPr anchor="ctr">
            <a:normAutofit/>
          </a:bodyPr>
          <a:lstStyle/>
          <a:p>
            <a:r>
              <a:rPr lang="en-US" altLang="ar-SA" sz="3200" b="1" dirty="0"/>
              <a:t>Based on managerial judgment, and historical data</a:t>
            </a:r>
          </a:p>
          <a:p>
            <a:r>
              <a:rPr lang="en-US" altLang="ar-SA" sz="3200" b="1" dirty="0"/>
              <a:t>History can include actual costs from similar projects, adjusted for differences and for inflation</a:t>
            </a:r>
          </a:p>
          <a:p>
            <a:r>
              <a:rPr lang="en-US" altLang="ar-SA" sz="3200" b="1" dirty="0"/>
              <a:t>Start at the top, and allocate down through the WBS</a:t>
            </a:r>
          </a:p>
        </p:txBody>
      </p:sp>
    </p:spTree>
    <p:extLst>
      <p:ext uri="{BB962C8B-B14F-4D97-AF65-F5344CB8AC3E}">
        <p14:creationId xmlns:p14="http://schemas.microsoft.com/office/powerpoint/2010/main" val="1899528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r>
              <a:rPr lang="en-US" altLang="ar-SA"/>
              <a:t>7-</a:t>
            </a:r>
            <a:fld id="{B2478746-F679-40B9-A5A6-241362B33884}" type="slidenum">
              <a:rPr lang="en-US" altLang="ar-SA"/>
              <a:pPr/>
              <a:t>10</a:t>
            </a:fld>
            <a:endParaRPr lang="en-US" altLang="ar-SA"/>
          </a:p>
        </p:txBody>
      </p:sp>
      <p:sp>
        <p:nvSpPr>
          <p:cNvPr id="8194" name="Rectangle 2"/>
          <p:cNvSpPr>
            <a:spLocks noGrp="1" noChangeArrowheads="1"/>
          </p:cNvSpPr>
          <p:nvPr>
            <p:ph type="title"/>
          </p:nvPr>
        </p:nvSpPr>
        <p:spPr/>
        <p:txBody>
          <a:bodyPr/>
          <a:lstStyle/>
          <a:p>
            <a:r>
              <a:rPr lang="en-US" altLang="ar-SA"/>
              <a:t>Pros and Cons of Top-Down Budgeting</a:t>
            </a:r>
          </a:p>
        </p:txBody>
      </p:sp>
      <p:sp>
        <p:nvSpPr>
          <p:cNvPr id="8195" name="Rectangle 3"/>
          <p:cNvSpPr>
            <a:spLocks noGrp="1" noChangeArrowheads="1"/>
          </p:cNvSpPr>
          <p:nvPr>
            <p:ph type="body" idx="1"/>
          </p:nvPr>
        </p:nvSpPr>
        <p:spPr/>
        <p:txBody>
          <a:bodyPr anchor="ctr"/>
          <a:lstStyle/>
          <a:p>
            <a:pPr>
              <a:lnSpc>
                <a:spcPct val="90000"/>
              </a:lnSpc>
            </a:pPr>
            <a:r>
              <a:rPr lang="en-US" altLang="ar-SA" sz="3200" b="1" i="1" u="sng" dirty="0">
                <a:solidFill>
                  <a:srgbClr val="FF0000"/>
                </a:solidFill>
              </a:rPr>
              <a:t>Pros</a:t>
            </a:r>
          </a:p>
          <a:p>
            <a:pPr lvl="1">
              <a:lnSpc>
                <a:spcPct val="90000"/>
              </a:lnSpc>
            </a:pPr>
            <a:r>
              <a:rPr lang="en-US" altLang="ar-SA" b="1" dirty="0"/>
              <a:t>Quick, simple</a:t>
            </a:r>
          </a:p>
          <a:p>
            <a:pPr lvl="1">
              <a:lnSpc>
                <a:spcPct val="90000"/>
              </a:lnSpc>
            </a:pPr>
            <a:r>
              <a:rPr lang="en-US" altLang="ar-SA" b="1" dirty="0"/>
              <a:t>Fair accuracy overall, though individual elements may be in error</a:t>
            </a:r>
          </a:p>
          <a:p>
            <a:pPr lvl="1">
              <a:lnSpc>
                <a:spcPct val="90000"/>
              </a:lnSpc>
            </a:pPr>
            <a:r>
              <a:rPr lang="en-US" altLang="ar-SA" b="1" dirty="0"/>
              <a:t>Small tasks need not be individually identified</a:t>
            </a:r>
          </a:p>
          <a:p>
            <a:pPr>
              <a:lnSpc>
                <a:spcPct val="90000"/>
              </a:lnSpc>
            </a:pPr>
            <a:r>
              <a:rPr lang="en-US" altLang="ar-SA" sz="3200" b="1" i="1" u="sng" dirty="0">
                <a:solidFill>
                  <a:srgbClr val="FF0000"/>
                </a:solidFill>
              </a:rPr>
              <a:t>Cons</a:t>
            </a:r>
          </a:p>
          <a:p>
            <a:pPr lvl="1">
              <a:lnSpc>
                <a:spcPct val="90000"/>
              </a:lnSpc>
            </a:pPr>
            <a:r>
              <a:rPr lang="en-US" altLang="ar-SA" b="1" dirty="0"/>
              <a:t>Limited buy-in by junior managers</a:t>
            </a:r>
          </a:p>
          <a:p>
            <a:pPr lvl="1">
              <a:lnSpc>
                <a:spcPct val="90000"/>
              </a:lnSpc>
            </a:pPr>
            <a:r>
              <a:rPr lang="en-US" altLang="ar-SA" b="1" dirty="0"/>
              <a:t>Senior managers views may be biased</a:t>
            </a:r>
          </a:p>
          <a:p>
            <a:pPr lvl="1">
              <a:lnSpc>
                <a:spcPct val="90000"/>
              </a:lnSpc>
            </a:pPr>
            <a:r>
              <a:rPr lang="en-US" altLang="ar-SA" b="1" dirty="0"/>
              <a:t>Using data from dissimilar projects, or old projects, can mislead</a:t>
            </a:r>
          </a:p>
        </p:txBody>
      </p:sp>
    </p:spTree>
    <p:extLst>
      <p:ext uri="{BB962C8B-B14F-4D97-AF65-F5344CB8AC3E}">
        <p14:creationId xmlns:p14="http://schemas.microsoft.com/office/powerpoint/2010/main" val="468094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solidFill>
                  <a:srgbClr val="FF0000"/>
                </a:solidFill>
              </a:rPr>
              <a:t/>
            </a:r>
            <a:br>
              <a:rPr lang="en-US" dirty="0" smtClean="0">
                <a:solidFill>
                  <a:srgbClr val="FF0000"/>
                </a:solidFill>
              </a:rPr>
            </a:br>
            <a:r>
              <a:rPr lang="en-US" dirty="0" smtClean="0">
                <a:solidFill>
                  <a:srgbClr val="FF0000"/>
                </a:solidFill>
              </a:rPr>
              <a:t>Bottom-Up </a:t>
            </a:r>
            <a:r>
              <a:rPr lang="en-US" dirty="0">
                <a:solidFill>
                  <a:srgbClr val="FF0000"/>
                </a:solidFill>
              </a:rPr>
              <a:t>Budgeting</a:t>
            </a:r>
            <a:r>
              <a:rPr lang="ar-SA" dirty="0">
                <a:solidFill>
                  <a:srgbClr val="FF0000"/>
                </a:solidFill>
              </a:rPr>
              <a:t/>
            </a:r>
            <a:br>
              <a:rPr lang="ar-SA" dirty="0">
                <a:solidFill>
                  <a:srgbClr val="FF0000"/>
                </a:solidFill>
              </a:rPr>
            </a:br>
            <a:endParaRPr lang="ar-SA" dirty="0">
              <a:solidFill>
                <a:srgbClr val="FF0000"/>
              </a:solidFill>
            </a:endParaRPr>
          </a:p>
        </p:txBody>
      </p:sp>
      <p:sp>
        <p:nvSpPr>
          <p:cNvPr id="3" name="Content Placeholder 2"/>
          <p:cNvSpPr>
            <a:spLocks noGrp="1"/>
          </p:cNvSpPr>
          <p:nvPr>
            <p:ph idx="1"/>
          </p:nvPr>
        </p:nvSpPr>
        <p:spPr/>
        <p:txBody>
          <a:bodyPr>
            <a:normAutofit lnSpcReduction="10000"/>
          </a:bodyPr>
          <a:lstStyle/>
          <a:p>
            <a:r>
              <a:rPr lang="en-US" b="1" dirty="0"/>
              <a:t>In bottom - up budgeting, the WBS </a:t>
            </a:r>
            <a:r>
              <a:rPr lang="en-US" b="1" dirty="0" smtClean="0"/>
              <a:t>identifies </a:t>
            </a:r>
            <a:r>
              <a:rPr lang="en-US" b="1" dirty="0"/>
              <a:t>the elemental tasks, whose </a:t>
            </a:r>
            <a:r>
              <a:rPr lang="en-US" b="1" dirty="0" smtClean="0"/>
              <a:t>resource requirements </a:t>
            </a:r>
            <a:r>
              <a:rPr lang="en-US" b="1" dirty="0"/>
              <a:t>are estimated by those responsible for executing them (e.g., programmer </a:t>
            </a:r>
            <a:r>
              <a:rPr lang="en-US" b="1" dirty="0" smtClean="0"/>
              <a:t>- hours </a:t>
            </a:r>
            <a:r>
              <a:rPr lang="en-US" b="1" dirty="0"/>
              <a:t>in a software project</a:t>
            </a:r>
            <a:r>
              <a:rPr lang="en-US" b="1" dirty="0" smtClean="0"/>
              <a:t>).</a:t>
            </a:r>
          </a:p>
          <a:p>
            <a:r>
              <a:rPr lang="en-US" b="1" dirty="0" smtClean="0"/>
              <a:t> </a:t>
            </a:r>
            <a:r>
              <a:rPr lang="en-US" b="1" dirty="0"/>
              <a:t>This can result in much more accurate estimates, but </a:t>
            </a:r>
            <a:r>
              <a:rPr lang="en-US" b="1" dirty="0" smtClean="0"/>
              <a:t>it often </a:t>
            </a:r>
            <a:r>
              <a:rPr lang="en-US" b="1" dirty="0"/>
              <a:t>does not do so for reasons we will soon discuss. The resources, such as labor </a:t>
            </a:r>
            <a:r>
              <a:rPr lang="en-US" b="1" dirty="0" smtClean="0"/>
              <a:t>and materials</a:t>
            </a:r>
            <a:r>
              <a:rPr lang="en-US" b="1" dirty="0"/>
              <a:t>, are then converted to costs and aggregated to different levels of the </a:t>
            </a:r>
            <a:r>
              <a:rPr lang="en-US" b="1" dirty="0" smtClean="0"/>
              <a:t>project, eventually </a:t>
            </a:r>
            <a:r>
              <a:rPr lang="en-US" b="1" dirty="0"/>
              <a:t>resulting in an overall direct cost for the project. </a:t>
            </a:r>
            <a:endParaRPr lang="en-US" b="1" dirty="0" smtClean="0"/>
          </a:p>
          <a:p>
            <a:r>
              <a:rPr lang="en-US" b="1" dirty="0" smtClean="0"/>
              <a:t>The </a:t>
            </a:r>
            <a:r>
              <a:rPr lang="en-US" b="1" dirty="0"/>
              <a:t>PM then adds, </a:t>
            </a:r>
            <a:r>
              <a:rPr lang="en-US" b="1" dirty="0" smtClean="0"/>
              <a:t>according to </a:t>
            </a:r>
            <a:r>
              <a:rPr lang="en-US" b="1" dirty="0"/>
              <a:t>organizational policy, indirect costs such as general and administrative, a </a:t>
            </a:r>
            <a:r>
              <a:rPr lang="en-US" b="1" dirty="0" smtClean="0"/>
              <a:t>reserve for </a:t>
            </a:r>
            <a:r>
              <a:rPr lang="en-US" b="1" dirty="0"/>
              <a:t>contingencies, and a </a:t>
            </a:r>
            <a:r>
              <a:rPr lang="en-US" b="1" dirty="0" smtClean="0"/>
              <a:t>profit figure </a:t>
            </a:r>
            <a:r>
              <a:rPr lang="en-US" b="1" dirty="0"/>
              <a:t>to arrive at a </a:t>
            </a:r>
            <a:r>
              <a:rPr lang="en-US" b="1" dirty="0" smtClean="0"/>
              <a:t>final </a:t>
            </a:r>
            <a:r>
              <a:rPr lang="en-US" b="1" dirty="0"/>
              <a:t>project budget.</a:t>
            </a:r>
            <a:endParaRPr lang="ar-SA" b="1" dirty="0"/>
          </a:p>
        </p:txBody>
      </p:sp>
    </p:spTree>
    <p:extLst>
      <p:ext uri="{BB962C8B-B14F-4D97-AF65-F5344CB8AC3E}">
        <p14:creationId xmlns:p14="http://schemas.microsoft.com/office/powerpoint/2010/main" val="3664088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
            </a:r>
            <a:br>
              <a:rPr lang="en-US" dirty="0">
                <a:solidFill>
                  <a:srgbClr val="FF0000"/>
                </a:solidFill>
              </a:rPr>
            </a:br>
            <a:r>
              <a:rPr lang="en-US" dirty="0">
                <a:solidFill>
                  <a:srgbClr val="FF0000"/>
                </a:solidFill>
              </a:rPr>
              <a:t>Bottom-Up Budgeting</a:t>
            </a:r>
            <a:r>
              <a:rPr lang="ar-SA" dirty="0">
                <a:solidFill>
                  <a:srgbClr val="FF0000"/>
                </a:solidFill>
              </a:rPr>
              <a:t/>
            </a:r>
            <a:br>
              <a:rPr lang="ar-SA" dirty="0">
                <a:solidFill>
                  <a:srgbClr val="FF0000"/>
                </a:solidFill>
              </a:rPr>
            </a:br>
            <a:endParaRPr lang="ar-SA" dirty="0"/>
          </a:p>
        </p:txBody>
      </p:sp>
      <p:sp>
        <p:nvSpPr>
          <p:cNvPr id="3" name="Content Placeholder 2"/>
          <p:cNvSpPr>
            <a:spLocks noGrp="1"/>
          </p:cNvSpPr>
          <p:nvPr>
            <p:ph idx="1"/>
          </p:nvPr>
        </p:nvSpPr>
        <p:spPr/>
        <p:txBody>
          <a:bodyPr anchor="ctr">
            <a:normAutofit/>
          </a:bodyPr>
          <a:lstStyle/>
          <a:p>
            <a:r>
              <a:rPr lang="en-US" b="1" dirty="0"/>
              <a:t>Bottom - up budgets are usually more accurate in the detailed tasks, but risk </a:t>
            </a:r>
            <a:r>
              <a:rPr lang="en-US" b="1" dirty="0" smtClean="0"/>
              <a:t>the chance </a:t>
            </a:r>
            <a:r>
              <a:rPr lang="en-US" b="1" dirty="0"/>
              <a:t>of overlooking some small but costly tasks. Such an approach, however, is </a:t>
            </a:r>
            <a:r>
              <a:rPr lang="en-US" b="1" dirty="0" smtClean="0"/>
              <a:t>common in </a:t>
            </a:r>
            <a:r>
              <a:rPr lang="en-US" b="1" dirty="0"/>
              <a:t>organizations with a participative management philosophy and leads to </a:t>
            </a:r>
            <a:r>
              <a:rPr lang="en-US" b="1" dirty="0" smtClean="0"/>
              <a:t>better morale</a:t>
            </a:r>
            <a:r>
              <a:rPr lang="en-US" b="1" dirty="0"/>
              <a:t>, greater acceptance of the resulting budget, and heightened commitment by </a:t>
            </a:r>
            <a:r>
              <a:rPr lang="en-US" b="1" dirty="0" smtClean="0"/>
              <a:t>the project </a:t>
            </a:r>
            <a:r>
              <a:rPr lang="en-US" b="1" dirty="0"/>
              <a:t>team. It is also a good managerial training technique for aspiring project </a:t>
            </a:r>
            <a:r>
              <a:rPr lang="en-US" b="1" dirty="0" smtClean="0"/>
              <a:t>and general </a:t>
            </a:r>
            <a:r>
              <a:rPr lang="en-US" b="1" dirty="0"/>
              <a:t>managers.</a:t>
            </a:r>
            <a:endParaRPr lang="ar-SA" b="1" dirty="0"/>
          </a:p>
        </p:txBody>
      </p:sp>
    </p:spTree>
    <p:extLst>
      <p:ext uri="{BB962C8B-B14F-4D97-AF65-F5344CB8AC3E}">
        <p14:creationId xmlns:p14="http://schemas.microsoft.com/office/powerpoint/2010/main" val="374677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
            </a:r>
            <a:br>
              <a:rPr lang="en-US" dirty="0">
                <a:solidFill>
                  <a:srgbClr val="FF0000"/>
                </a:solidFill>
              </a:rPr>
            </a:br>
            <a:r>
              <a:rPr lang="en-US" dirty="0">
                <a:solidFill>
                  <a:srgbClr val="FF0000"/>
                </a:solidFill>
              </a:rPr>
              <a:t>Bottom-Up Budgeting</a:t>
            </a:r>
            <a:r>
              <a:rPr lang="ar-SA" dirty="0">
                <a:solidFill>
                  <a:srgbClr val="FF0000"/>
                </a:solidFill>
              </a:rPr>
              <a:t/>
            </a:r>
            <a:br>
              <a:rPr lang="ar-SA" dirty="0">
                <a:solidFill>
                  <a:srgbClr val="FF0000"/>
                </a:solidFill>
              </a:rPr>
            </a:br>
            <a:endParaRPr lang="ar-SA" dirty="0"/>
          </a:p>
        </p:txBody>
      </p:sp>
      <p:sp>
        <p:nvSpPr>
          <p:cNvPr id="3" name="Content Placeholder 2"/>
          <p:cNvSpPr>
            <a:spLocks noGrp="1"/>
          </p:cNvSpPr>
          <p:nvPr>
            <p:ph idx="1"/>
          </p:nvPr>
        </p:nvSpPr>
        <p:spPr/>
        <p:txBody>
          <a:bodyPr>
            <a:normAutofit lnSpcReduction="10000"/>
          </a:bodyPr>
          <a:lstStyle/>
          <a:p>
            <a:r>
              <a:rPr lang="en-US" b="1" dirty="0" smtClean="0"/>
              <a:t>Unfortunately</a:t>
            </a:r>
            <a:r>
              <a:rPr lang="en-US" b="1" dirty="0"/>
              <a:t>, true bottom - up budgeting is rare. Upper level managers are reluctant </a:t>
            </a:r>
            <a:r>
              <a:rPr lang="en-US" b="1" dirty="0" smtClean="0"/>
              <a:t>to let </a:t>
            </a:r>
            <a:r>
              <a:rPr lang="en-US" b="1" dirty="0"/>
              <a:t>the workers develop the budget, fearing the natural tendency to overstate costs, </a:t>
            </a:r>
            <a:r>
              <a:rPr lang="en-US" b="1" dirty="0" smtClean="0"/>
              <a:t>and fearing </a:t>
            </a:r>
            <a:r>
              <a:rPr lang="en-US" b="1" dirty="0"/>
              <a:t>complaints if the budget must later be reduced to meet organizational </a:t>
            </a:r>
            <a:r>
              <a:rPr lang="en-US" b="1" dirty="0" smtClean="0"/>
              <a:t>resource limitations</a:t>
            </a:r>
            <a:r>
              <a:rPr lang="en-US" b="1" dirty="0"/>
              <a:t>. Moreover, the budget is upper management ’ s primary tool for control of </a:t>
            </a:r>
            <a:r>
              <a:rPr lang="en-US" b="1" dirty="0" smtClean="0"/>
              <a:t>the project</a:t>
            </a:r>
            <a:r>
              <a:rPr lang="en-US" b="1" dirty="0"/>
              <a:t>, and they are reluctant to let others set the control limits</a:t>
            </a:r>
            <a:r>
              <a:rPr lang="en-US" b="1" dirty="0" smtClean="0"/>
              <a:t>.</a:t>
            </a:r>
          </a:p>
          <a:p>
            <a:r>
              <a:rPr lang="en-US" b="1" dirty="0" smtClean="0"/>
              <a:t> </a:t>
            </a:r>
            <a:r>
              <a:rPr lang="en-US" b="1" dirty="0"/>
              <a:t>Again, we will </a:t>
            </a:r>
            <a:r>
              <a:rPr lang="en-US" b="1" dirty="0" smtClean="0"/>
              <a:t>see that </a:t>
            </a:r>
            <a:r>
              <a:rPr lang="en-US" b="1" dirty="0"/>
              <a:t>the budget is not a </a:t>
            </a:r>
            <a:r>
              <a:rPr lang="en-US" b="1" dirty="0" smtClean="0"/>
              <a:t>sufficient </a:t>
            </a:r>
            <a:r>
              <a:rPr lang="en-US" b="1" dirty="0"/>
              <a:t>tool for controlling a project. Top - down </a:t>
            </a:r>
            <a:r>
              <a:rPr lang="en-US" b="1" dirty="0" smtClean="0"/>
              <a:t>budgeting allows </a:t>
            </a:r>
            <a:r>
              <a:rPr lang="en-US" b="1" dirty="0"/>
              <a:t>the budget to be controlled by people who play little role in designing and </a:t>
            </a:r>
            <a:r>
              <a:rPr lang="en-US" b="1" dirty="0" smtClean="0"/>
              <a:t>doing the </a:t>
            </a:r>
            <a:r>
              <a:rPr lang="en-US" b="1" dirty="0"/>
              <a:t>work required by the project. It should be obvious that this will cause problems </a:t>
            </a:r>
            <a:r>
              <a:rPr lang="en-US" b="1" dirty="0" smtClean="0"/>
              <a:t>— and </a:t>
            </a:r>
            <a:r>
              <a:rPr lang="en-US" b="1" dirty="0"/>
              <a:t>it does.</a:t>
            </a:r>
            <a:endParaRPr lang="ar-SA" b="1" dirty="0"/>
          </a:p>
        </p:txBody>
      </p:sp>
    </p:spTree>
    <p:extLst>
      <p:ext uri="{BB962C8B-B14F-4D97-AF65-F5344CB8AC3E}">
        <p14:creationId xmlns:p14="http://schemas.microsoft.com/office/powerpoint/2010/main" val="114770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r>
              <a:rPr lang="en-US" altLang="ar-SA"/>
              <a:t>7-</a:t>
            </a:r>
            <a:fld id="{D0B5CF84-D5C1-4162-8E9E-8F61E277F8F3}" type="slidenum">
              <a:rPr lang="en-US" altLang="ar-SA"/>
              <a:pPr/>
              <a:t>14</a:t>
            </a:fld>
            <a:endParaRPr lang="en-US" altLang="ar-SA"/>
          </a:p>
        </p:txBody>
      </p:sp>
      <p:sp>
        <p:nvSpPr>
          <p:cNvPr id="9218" name="Rectangle 2"/>
          <p:cNvSpPr>
            <a:spLocks noGrp="1" noChangeArrowheads="1"/>
          </p:cNvSpPr>
          <p:nvPr>
            <p:ph type="title"/>
          </p:nvPr>
        </p:nvSpPr>
        <p:spPr/>
        <p:txBody>
          <a:bodyPr/>
          <a:lstStyle/>
          <a:p>
            <a:r>
              <a:rPr lang="en-US" altLang="ar-SA"/>
              <a:t>Bottom-Up Budgeting</a:t>
            </a:r>
          </a:p>
        </p:txBody>
      </p:sp>
      <p:sp>
        <p:nvSpPr>
          <p:cNvPr id="9219" name="Rectangle 3"/>
          <p:cNvSpPr>
            <a:spLocks noGrp="1" noChangeArrowheads="1"/>
          </p:cNvSpPr>
          <p:nvPr>
            <p:ph type="body" idx="1"/>
          </p:nvPr>
        </p:nvSpPr>
        <p:spPr/>
        <p:txBody>
          <a:bodyPr anchor="ctr">
            <a:normAutofit/>
          </a:bodyPr>
          <a:lstStyle/>
          <a:p>
            <a:r>
              <a:rPr lang="en-US" altLang="ar-SA" sz="3600" b="1" dirty="0"/>
              <a:t>Starts at the bottom of the WBS, with the people who do the work</a:t>
            </a:r>
          </a:p>
          <a:p>
            <a:r>
              <a:rPr lang="en-US" altLang="ar-SA" sz="3600" b="1" dirty="0"/>
              <a:t>Then costs are aggregated upward</a:t>
            </a:r>
          </a:p>
          <a:p>
            <a:r>
              <a:rPr lang="en-US" altLang="ar-SA" sz="3600" b="1" dirty="0"/>
              <a:t>Overhead, project reserves, and profit have to be added in</a:t>
            </a:r>
          </a:p>
        </p:txBody>
      </p:sp>
    </p:spTree>
    <p:extLst>
      <p:ext uri="{BB962C8B-B14F-4D97-AF65-F5344CB8AC3E}">
        <p14:creationId xmlns:p14="http://schemas.microsoft.com/office/powerpoint/2010/main" val="3845273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066800"/>
            <a:ext cx="10831286" cy="5110163"/>
          </a:xfrm>
          <a:solidFill>
            <a:schemeClr val="accent4">
              <a:lumMod val="40000"/>
              <a:lumOff val="60000"/>
            </a:schemeClr>
          </a:solidFill>
        </p:spPr>
        <p:txBody>
          <a:bodyPr anchor="ctr">
            <a:normAutofit/>
          </a:bodyPr>
          <a:lstStyle/>
          <a:p>
            <a:r>
              <a:rPr lang="en-US" sz="3200" b="1" dirty="0"/>
              <a:t>Project budgeting is a </a:t>
            </a:r>
            <a:r>
              <a:rPr lang="en-US" sz="3200" b="1" dirty="0" smtClean="0"/>
              <a:t>difficult </a:t>
            </a:r>
            <a:r>
              <a:rPr lang="en-US" sz="3200" b="1" dirty="0"/>
              <a:t>task due to the lack of precedent and </a:t>
            </a:r>
            <a:r>
              <a:rPr lang="en-US" sz="3200" b="1" dirty="0" smtClean="0"/>
              <a:t>experience with </a:t>
            </a:r>
            <a:r>
              <a:rPr lang="en-US" sz="3200" b="1" dirty="0"/>
              <a:t>unique project undertakings. Yet, understanding the organization ’ s </a:t>
            </a:r>
            <a:r>
              <a:rPr lang="en-US" sz="3200" b="1" dirty="0" smtClean="0"/>
              <a:t>accounting system </a:t>
            </a:r>
            <a:r>
              <a:rPr lang="en-US" sz="3200" b="1" dirty="0"/>
              <a:t>is mandatory for a PM. The two major ways of generating a project </a:t>
            </a:r>
            <a:r>
              <a:rPr lang="en-US" sz="3200" b="1" dirty="0" smtClean="0"/>
              <a:t>budget are </a:t>
            </a:r>
            <a:r>
              <a:rPr lang="en-US" sz="3200" b="1" dirty="0"/>
              <a:t>top - down and bottom - up. The former is usually accurate overall but </a:t>
            </a:r>
            <a:r>
              <a:rPr lang="en-US" sz="3200" b="1" dirty="0" smtClean="0"/>
              <a:t>possibly includes significant </a:t>
            </a:r>
            <a:r>
              <a:rPr lang="en-US" sz="3200" b="1" dirty="0"/>
              <a:t>error for low - level tasks. The latter is usually accurate for low </a:t>
            </a:r>
            <a:r>
              <a:rPr lang="en-US" sz="3200" b="1" dirty="0" smtClean="0"/>
              <a:t>- level </a:t>
            </a:r>
            <a:r>
              <a:rPr lang="en-US" sz="3200" b="1" dirty="0"/>
              <a:t>tasks but risks overlooking some small but potentially costly tasks. Most </a:t>
            </a:r>
            <a:r>
              <a:rPr lang="en-US" sz="3200" b="1" dirty="0" smtClean="0"/>
              <a:t>organizations use </a:t>
            </a:r>
            <a:r>
              <a:rPr lang="en-US" sz="3200" b="1" dirty="0"/>
              <a:t>top - down budgeting in spite of the fact that bottom - up results in </a:t>
            </a:r>
            <a:r>
              <a:rPr lang="en-US" sz="3200" b="1" dirty="0" smtClean="0"/>
              <a:t>better acceptance </a:t>
            </a:r>
            <a:r>
              <a:rPr lang="en-US" sz="3200" b="1" dirty="0"/>
              <a:t>and commitment to the budget.</a:t>
            </a:r>
            <a:endParaRPr lang="ar-SA" sz="3200" b="1" dirty="0"/>
          </a:p>
        </p:txBody>
      </p:sp>
    </p:spTree>
    <p:extLst>
      <p:ext uri="{BB962C8B-B14F-4D97-AF65-F5344CB8AC3E}">
        <p14:creationId xmlns:p14="http://schemas.microsoft.com/office/powerpoint/2010/main" val="16097339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dirty="0" smtClean="0"/>
              <a:t>2. </a:t>
            </a:r>
            <a:r>
              <a:rPr lang="en-US" dirty="0"/>
              <a:t>Cost Estimating </a:t>
            </a:r>
            <a:br>
              <a:rPr lang="en-US" dirty="0"/>
            </a:br>
            <a:endParaRPr lang="ar-SA"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9656756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30428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t/>
            </a:r>
            <a:br>
              <a:rPr lang="en-US" dirty="0" smtClean="0"/>
            </a:br>
            <a:r>
              <a:rPr lang="en-US" dirty="0" smtClean="0"/>
              <a:t>Work </a:t>
            </a:r>
            <a:r>
              <a:rPr lang="en-US" dirty="0"/>
              <a:t>Element Costing </a:t>
            </a:r>
            <a:r>
              <a:rPr lang="ar-SA" dirty="0"/>
              <a:t/>
            </a:r>
            <a:br>
              <a:rPr lang="ar-SA" dirty="0"/>
            </a:br>
            <a:endParaRPr lang="ar-SA" dirty="0"/>
          </a:p>
        </p:txBody>
      </p:sp>
      <p:sp>
        <p:nvSpPr>
          <p:cNvPr id="3" name="Content Placeholder 2"/>
          <p:cNvSpPr>
            <a:spLocks noGrp="1"/>
          </p:cNvSpPr>
          <p:nvPr>
            <p:ph idx="1"/>
          </p:nvPr>
        </p:nvSpPr>
        <p:spPr/>
        <p:txBody>
          <a:bodyPr anchor="ctr">
            <a:normAutofit/>
          </a:bodyPr>
          <a:lstStyle/>
          <a:p>
            <a:r>
              <a:rPr lang="en-US" sz="3600" b="1" dirty="0"/>
              <a:t>The task of building a budget is relatively straightforward but tedious. Each work </a:t>
            </a:r>
            <a:r>
              <a:rPr lang="en-US" sz="3600" b="1" dirty="0" smtClean="0"/>
              <a:t>element is </a:t>
            </a:r>
            <a:r>
              <a:rPr lang="en-US" sz="3600" b="1" dirty="0"/>
              <a:t>evaluated for its resource requirements, and its costs are then determined.</a:t>
            </a:r>
            <a:endParaRPr lang="ar-SA" sz="3600" b="1" dirty="0"/>
          </a:p>
        </p:txBody>
      </p:sp>
    </p:spTree>
    <p:extLst>
      <p:ext uri="{BB962C8B-B14F-4D97-AF65-F5344CB8AC3E}">
        <p14:creationId xmlns:p14="http://schemas.microsoft.com/office/powerpoint/2010/main" val="15872190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a:t/>
            </a:r>
            <a:br>
              <a:rPr lang="en-US" dirty="0"/>
            </a:br>
            <a:r>
              <a:rPr lang="en-US" dirty="0"/>
              <a:t>Work Element </a:t>
            </a:r>
            <a:r>
              <a:rPr lang="en-US" dirty="0" smtClean="0"/>
              <a:t>Costing cont. …. </a:t>
            </a:r>
            <a:r>
              <a:rPr lang="ar-SA" dirty="0"/>
              <a:t/>
            </a:r>
            <a:br>
              <a:rPr lang="ar-SA" dirty="0"/>
            </a:br>
            <a:endParaRPr lang="ar-SA" dirty="0"/>
          </a:p>
        </p:txBody>
      </p:sp>
      <p:sp>
        <p:nvSpPr>
          <p:cNvPr id="3" name="Content Placeholder 2"/>
          <p:cNvSpPr>
            <a:spLocks noGrp="1"/>
          </p:cNvSpPr>
          <p:nvPr>
            <p:ph idx="1"/>
          </p:nvPr>
        </p:nvSpPr>
        <p:spPr/>
        <p:txBody>
          <a:bodyPr anchor="ctr">
            <a:normAutofit/>
          </a:bodyPr>
          <a:lstStyle/>
          <a:p>
            <a:r>
              <a:rPr lang="en-US" b="1" dirty="0"/>
              <a:t>In some organizations, the PM adds the overhead charges to the budget. </a:t>
            </a:r>
            <a:r>
              <a:rPr lang="en-US" b="1" dirty="0" smtClean="0"/>
              <a:t>In others</a:t>
            </a:r>
            <a:r>
              <a:rPr lang="en-US" b="1" dirty="0"/>
              <a:t>, the labor time and materials are just sent to the accounting department </a:t>
            </a:r>
            <a:r>
              <a:rPr lang="en-US" b="1" dirty="0" smtClean="0"/>
              <a:t>and they </a:t>
            </a:r>
            <a:r>
              <a:rPr lang="en-US" b="1" dirty="0"/>
              <a:t>run the numbers, add the appropriate overhead, and total the costs. </a:t>
            </a:r>
            <a:r>
              <a:rPr lang="en-US" b="1" dirty="0" smtClean="0"/>
              <a:t>Although overhead </a:t>
            </a:r>
            <a:r>
              <a:rPr lang="en-US" b="1" dirty="0"/>
              <a:t>was charged here against direct labor, more recent accounting </a:t>
            </a:r>
            <a:r>
              <a:rPr lang="en-US" b="1" dirty="0" smtClean="0"/>
              <a:t>practices such </a:t>
            </a:r>
            <a:r>
              <a:rPr lang="en-US" b="1" dirty="0"/>
              <a:t>as activity - based costing may charge portions of the overhead against </a:t>
            </a:r>
            <a:r>
              <a:rPr lang="en-US" b="1" dirty="0" smtClean="0"/>
              <a:t>other cost </a:t>
            </a:r>
            <a:r>
              <a:rPr lang="en-US" b="1" dirty="0"/>
              <a:t>drivers such as machine time, weight of raw materials, or total time to </a:t>
            </a:r>
            <a:r>
              <a:rPr lang="en-US" b="1" dirty="0" smtClean="0"/>
              <a:t>project completion</a:t>
            </a:r>
            <a:r>
              <a:rPr lang="en-US" b="1" dirty="0"/>
              <a:t>.</a:t>
            </a:r>
            <a:endParaRPr lang="ar-SA" b="1" dirty="0"/>
          </a:p>
        </p:txBody>
      </p:sp>
    </p:spTree>
    <p:extLst>
      <p:ext uri="{BB962C8B-B14F-4D97-AF65-F5344CB8AC3E}">
        <p14:creationId xmlns:p14="http://schemas.microsoft.com/office/powerpoint/2010/main" val="15051315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dirty="0"/>
              <a:t>The Impact of Budget Cuts </a:t>
            </a:r>
            <a:r>
              <a:rPr lang="ar-SA" dirty="0"/>
              <a:t/>
            </a:r>
            <a:br>
              <a:rPr lang="ar-SA" dirty="0"/>
            </a:br>
            <a:endParaRPr lang="ar-SA" dirty="0"/>
          </a:p>
        </p:txBody>
      </p:sp>
      <p:sp>
        <p:nvSpPr>
          <p:cNvPr id="3" name="Content Placeholder 2"/>
          <p:cNvSpPr>
            <a:spLocks noGrp="1"/>
          </p:cNvSpPr>
          <p:nvPr>
            <p:ph idx="1"/>
          </p:nvPr>
        </p:nvSpPr>
        <p:spPr/>
        <p:txBody>
          <a:bodyPr>
            <a:normAutofit fontScale="92500" lnSpcReduction="10000"/>
          </a:bodyPr>
          <a:lstStyle/>
          <a:p>
            <a:r>
              <a:rPr lang="en-US" b="1" dirty="0"/>
              <a:t>In the previous chapter on planning, we described a process in which the PM </a:t>
            </a:r>
            <a:r>
              <a:rPr lang="en-US" b="1" dirty="0" smtClean="0"/>
              <a:t>plans Level </a:t>
            </a:r>
            <a:r>
              <a:rPr lang="en-US" b="1" dirty="0"/>
              <a:t>1 activities, setting a tentative budget and duration for each. Subordinates (</a:t>
            </a:r>
            <a:r>
              <a:rPr lang="en-US" b="1" dirty="0" smtClean="0"/>
              <a:t>and this </a:t>
            </a:r>
            <a:r>
              <a:rPr lang="en-US" b="1" dirty="0"/>
              <a:t>term refers to anyone working on the project even though such individuals </a:t>
            </a:r>
            <a:r>
              <a:rPr lang="en-US" b="1" dirty="0" smtClean="0"/>
              <a:t>may not officially </a:t>
            </a:r>
            <a:r>
              <a:rPr lang="en-US" b="1" dirty="0"/>
              <a:t>report to the PM and may be “ above ” the PM on the </a:t>
            </a:r>
            <a:r>
              <a:rPr lang="en-US" b="1" dirty="0" smtClean="0"/>
              <a:t>firm </a:t>
            </a:r>
            <a:r>
              <a:rPr lang="en-US" b="1" dirty="0"/>
              <a:t>’ s </a:t>
            </a:r>
            <a:r>
              <a:rPr lang="en-US" b="1" dirty="0" smtClean="0"/>
              <a:t>organizational chart</a:t>
            </a:r>
            <a:r>
              <a:rPr lang="en-US" b="1" dirty="0"/>
              <a:t>) then take responsibility for specifying the Level 2 activities required to </a:t>
            </a:r>
            <a:r>
              <a:rPr lang="en-US" b="1" dirty="0" smtClean="0"/>
              <a:t>produce the </a:t>
            </a:r>
            <a:r>
              <a:rPr lang="en-US" b="1" dirty="0"/>
              <a:t>Level 1 task. </a:t>
            </a:r>
            <a:endParaRPr lang="en-US" b="1" dirty="0" smtClean="0"/>
          </a:p>
          <a:p>
            <a:r>
              <a:rPr lang="en-US" b="1" dirty="0" smtClean="0"/>
              <a:t>As </a:t>
            </a:r>
            <a:r>
              <a:rPr lang="en-US" b="1" dirty="0"/>
              <a:t>a part of the Level 2 </a:t>
            </a:r>
            <a:r>
              <a:rPr lang="en-US" b="1" dirty="0" smtClean="0"/>
              <a:t>specifications</a:t>
            </a:r>
            <a:r>
              <a:rPr lang="en-US" b="1" dirty="0"/>
              <a:t>, tentative budgets and </a:t>
            </a:r>
            <a:r>
              <a:rPr lang="en-US" b="1" dirty="0" smtClean="0"/>
              <a:t>durations are </a:t>
            </a:r>
            <a:r>
              <a:rPr lang="en-US" b="1" dirty="0"/>
              <a:t>noted for each Level 2 activity. The PM ’ s initial budget and duration estimates </a:t>
            </a:r>
            <a:r>
              <a:rPr lang="en-US" b="1" dirty="0" smtClean="0"/>
              <a:t>are examples </a:t>
            </a:r>
            <a:r>
              <a:rPr lang="en-US" b="1" dirty="0"/>
              <a:t>of top - down budgeting. The subordinate ’ s estimates of the Level 2 task </a:t>
            </a:r>
            <a:r>
              <a:rPr lang="en-US" b="1" dirty="0" smtClean="0"/>
              <a:t>budgets and </a:t>
            </a:r>
            <a:r>
              <a:rPr lang="en-US" b="1" dirty="0"/>
              <a:t>durations are bottom - up budgeting. As we promised, we now deal with </a:t>
            </a:r>
            <a:r>
              <a:rPr lang="en-US" b="1" dirty="0" smtClean="0"/>
              <a:t>combining the </a:t>
            </a:r>
            <a:r>
              <a:rPr lang="en-US" b="1" dirty="0"/>
              <a:t>two budgets.</a:t>
            </a:r>
            <a:endParaRPr lang="ar-SA" b="1" dirty="0"/>
          </a:p>
        </p:txBody>
      </p:sp>
    </p:spTree>
    <p:extLst>
      <p:ext uri="{BB962C8B-B14F-4D97-AF65-F5344CB8AC3E}">
        <p14:creationId xmlns:p14="http://schemas.microsoft.com/office/powerpoint/2010/main" val="23244815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t/>
            </a:r>
            <a:br>
              <a:rPr lang="en-US" dirty="0" smtClean="0"/>
            </a:br>
            <a:r>
              <a:rPr lang="en-US" dirty="0" smtClean="0"/>
              <a:t>An </a:t>
            </a:r>
            <a:r>
              <a:rPr lang="en-US" dirty="0"/>
              <a:t>Aside </a:t>
            </a:r>
            <a:r>
              <a:rPr lang="ar-SA" dirty="0"/>
              <a:t/>
            </a:r>
            <a:br>
              <a:rPr lang="ar-SA" dirty="0"/>
            </a:br>
            <a:endParaRPr lang="ar-SA" dirty="0"/>
          </a:p>
        </p:txBody>
      </p:sp>
      <p:sp>
        <p:nvSpPr>
          <p:cNvPr id="3" name="Content Placeholder 2"/>
          <p:cNvSpPr>
            <a:spLocks noGrp="1"/>
          </p:cNvSpPr>
          <p:nvPr>
            <p:ph idx="1"/>
          </p:nvPr>
        </p:nvSpPr>
        <p:spPr/>
        <p:txBody>
          <a:bodyPr anchor="ctr">
            <a:normAutofit/>
          </a:bodyPr>
          <a:lstStyle/>
          <a:p>
            <a:r>
              <a:rPr lang="en-US" b="1" dirty="0"/>
              <a:t>Here and elsewhere, we have preached the importance of managers and workers </a:t>
            </a:r>
            <a:r>
              <a:rPr lang="en-US" b="1" dirty="0" smtClean="0"/>
              <a:t>who are </a:t>
            </a:r>
            <a:r>
              <a:rPr lang="en-US" b="1" dirty="0"/>
              <a:t>willing to communicate with one another frequently and honestly when </a:t>
            </a:r>
            <a:r>
              <a:rPr lang="en-US" b="1" dirty="0" smtClean="0"/>
              <a:t>developing budgets </a:t>
            </a:r>
            <a:r>
              <a:rPr lang="en-US" b="1" dirty="0"/>
              <a:t>and schedules for projects. Such communication is the exception, not the </a:t>
            </a:r>
            <a:r>
              <a:rPr lang="en-US" b="1" dirty="0" smtClean="0"/>
              <a:t>rule. The </a:t>
            </a:r>
            <a:r>
              <a:rPr lang="en-US" b="1" dirty="0"/>
              <a:t>fact that only a small fraction of software development projects are completed </a:t>
            </a:r>
            <a:r>
              <a:rPr lang="en-US" b="1" dirty="0" smtClean="0"/>
              <a:t>even approximately </a:t>
            </a:r>
            <a:r>
              <a:rPr lang="en-US" b="1" dirty="0"/>
              <a:t>on time and on budget is so well known as to be legend, as is the </a:t>
            </a:r>
            <a:r>
              <a:rPr lang="en-US" b="1" dirty="0" smtClean="0"/>
              <a:t>record of </a:t>
            </a:r>
            <a:r>
              <a:rPr lang="en-US" b="1" dirty="0"/>
              <a:t>any number of high technology industries.</a:t>
            </a:r>
            <a:endParaRPr lang="ar-SA" b="1" dirty="0"/>
          </a:p>
        </p:txBody>
      </p:sp>
    </p:spTree>
    <p:extLst>
      <p:ext uri="{BB962C8B-B14F-4D97-AF65-F5344CB8AC3E}">
        <p14:creationId xmlns:p14="http://schemas.microsoft.com/office/powerpoint/2010/main" val="41728689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t/>
            </a:r>
            <a:br>
              <a:rPr lang="en-US" dirty="0" smtClean="0"/>
            </a:br>
            <a:r>
              <a:rPr lang="en-US" dirty="0" smtClean="0"/>
              <a:t>Activity </a:t>
            </a:r>
            <a:r>
              <a:rPr lang="en-US" dirty="0"/>
              <a:t>vs. Program Budgeting</a:t>
            </a:r>
            <a:r>
              <a:rPr lang="ar-SA" dirty="0"/>
              <a:t/>
            </a:r>
            <a:br>
              <a:rPr lang="ar-SA" dirty="0"/>
            </a:br>
            <a:endParaRPr lang="ar-SA" dirty="0"/>
          </a:p>
        </p:txBody>
      </p:sp>
      <p:sp>
        <p:nvSpPr>
          <p:cNvPr id="3" name="Content Placeholder 2"/>
          <p:cNvSpPr>
            <a:spLocks noGrp="1"/>
          </p:cNvSpPr>
          <p:nvPr>
            <p:ph idx="1"/>
          </p:nvPr>
        </p:nvSpPr>
        <p:spPr/>
        <p:txBody>
          <a:bodyPr anchor="ctr">
            <a:normAutofit/>
          </a:bodyPr>
          <a:lstStyle/>
          <a:p>
            <a:r>
              <a:rPr lang="en-US" b="1" dirty="0"/>
              <a:t>Traditional organizational budgets are typically </a:t>
            </a:r>
            <a:r>
              <a:rPr lang="en-US" b="1" i="1" dirty="0"/>
              <a:t>activity </a:t>
            </a:r>
            <a:r>
              <a:rPr lang="en-US" b="1" dirty="0"/>
              <a:t>oriented and based on </a:t>
            </a:r>
            <a:r>
              <a:rPr lang="en-US" b="1" dirty="0" smtClean="0"/>
              <a:t>historical data </a:t>
            </a:r>
            <a:r>
              <a:rPr lang="en-US" b="1" dirty="0"/>
              <a:t>accumulated through an activity - based accounting system. Individual expenses </a:t>
            </a:r>
            <a:r>
              <a:rPr lang="en-US" b="1" dirty="0" smtClean="0"/>
              <a:t>are classified </a:t>
            </a:r>
            <a:r>
              <a:rPr lang="en-US" b="1" dirty="0"/>
              <a:t>and assigned to basic budget </a:t>
            </a:r>
            <a:r>
              <a:rPr lang="en-US" b="1" i="1" dirty="0"/>
              <a:t>lines </a:t>
            </a:r>
            <a:r>
              <a:rPr lang="en-US" b="1" dirty="0"/>
              <a:t>such as phone, materials, </a:t>
            </a:r>
            <a:r>
              <a:rPr lang="en-US" b="1" dirty="0" smtClean="0"/>
              <a:t>fixed </a:t>
            </a:r>
            <a:r>
              <a:rPr lang="en-US" b="1" dirty="0"/>
              <a:t>personnel </a:t>
            </a:r>
            <a:r>
              <a:rPr lang="en-US" b="1" dirty="0" smtClean="0"/>
              <a:t>types (salaried</a:t>
            </a:r>
            <a:r>
              <a:rPr lang="en-US" b="1" dirty="0"/>
              <a:t>, exempt, etc.), or to production centers or processes. These lines are </a:t>
            </a:r>
            <a:r>
              <a:rPr lang="en-US" b="1" dirty="0" smtClean="0"/>
              <a:t>then aggregated </a:t>
            </a:r>
            <a:r>
              <a:rPr lang="en-US" b="1" dirty="0"/>
              <a:t>and reported by organizational units such as departments or divisions.</a:t>
            </a:r>
            <a:endParaRPr lang="ar-SA" b="1" dirty="0"/>
          </a:p>
        </p:txBody>
      </p:sp>
    </p:spTree>
    <p:extLst>
      <p:ext uri="{BB962C8B-B14F-4D97-AF65-F5344CB8AC3E}">
        <p14:creationId xmlns:p14="http://schemas.microsoft.com/office/powerpoint/2010/main" val="4174562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t/>
            </a:r>
            <a:br>
              <a:rPr lang="en-US" sz="3200" dirty="0"/>
            </a:br>
            <a:r>
              <a:rPr lang="en-US" sz="3200" dirty="0"/>
              <a:t>Activity vs. Program </a:t>
            </a:r>
            <a:r>
              <a:rPr lang="en-US" sz="3200" dirty="0" smtClean="0"/>
              <a:t>Budgeting</a:t>
            </a:r>
            <a:r>
              <a:rPr lang="ar-SA" sz="3200" dirty="0" smtClean="0"/>
              <a:t> </a:t>
            </a:r>
            <a:r>
              <a:rPr lang="en-US" sz="3200" dirty="0" smtClean="0"/>
              <a:t> cont. ….</a:t>
            </a:r>
            <a:r>
              <a:rPr lang="ar-SA" sz="3200" dirty="0"/>
              <a:t/>
            </a:r>
            <a:br>
              <a:rPr lang="ar-SA" sz="3200" dirty="0"/>
            </a:br>
            <a:endParaRPr lang="ar-SA" sz="3200" dirty="0"/>
          </a:p>
        </p:txBody>
      </p:sp>
      <p:sp>
        <p:nvSpPr>
          <p:cNvPr id="3" name="Content Placeholder 2"/>
          <p:cNvSpPr>
            <a:spLocks noGrp="1"/>
          </p:cNvSpPr>
          <p:nvPr>
            <p:ph idx="1"/>
          </p:nvPr>
        </p:nvSpPr>
        <p:spPr/>
        <p:txBody>
          <a:bodyPr>
            <a:normAutofit lnSpcReduction="10000"/>
          </a:bodyPr>
          <a:lstStyle/>
          <a:p>
            <a:r>
              <a:rPr lang="en-US" b="1" dirty="0"/>
              <a:t>Cost estimating is more tedious than complex except where overhead </a:t>
            </a:r>
            <a:r>
              <a:rPr lang="en-US" b="1" dirty="0" smtClean="0"/>
              <a:t>and GS </a:t>
            </a:r>
            <a:r>
              <a:rPr lang="en-US" b="1" dirty="0"/>
              <a:t>&amp; A expenses are concerned. Thus, the wise PM will learn the organization ’ </a:t>
            </a:r>
            <a:r>
              <a:rPr lang="en-US" b="1" dirty="0" smtClean="0"/>
              <a:t>s accounting </a:t>
            </a:r>
            <a:r>
              <a:rPr lang="en-US" b="1" dirty="0"/>
              <a:t>system thoroughly. Low budget estimates or budget cuts will not </a:t>
            </a:r>
            <a:r>
              <a:rPr lang="en-US" b="1" dirty="0" smtClean="0"/>
              <a:t>usually be </a:t>
            </a:r>
            <a:r>
              <a:rPr lang="en-US" b="1" dirty="0"/>
              <a:t>too serious for S - shaped life - cycle projects but can be disastrous for </a:t>
            </a:r>
            <a:r>
              <a:rPr lang="en-US" b="1" dirty="0" smtClean="0"/>
              <a:t>exponential life </a:t>
            </a:r>
            <a:r>
              <a:rPr lang="en-US" b="1" dirty="0"/>
              <a:t>- cycle projects. Two kinds of project budget exist, usually </a:t>
            </a:r>
            <a:r>
              <a:rPr lang="en-US" b="1" dirty="0" smtClean="0"/>
              <a:t>depending on </a:t>
            </a:r>
            <a:r>
              <a:rPr lang="en-US" b="1" dirty="0"/>
              <a:t>where projects report in the organization. </a:t>
            </a:r>
            <a:endParaRPr lang="en-US" b="1" dirty="0" smtClean="0"/>
          </a:p>
          <a:p>
            <a:r>
              <a:rPr lang="en-US" b="1" dirty="0" smtClean="0"/>
              <a:t>Activity </a:t>
            </a:r>
            <a:r>
              <a:rPr lang="en-US" b="1" dirty="0"/>
              <a:t>budgets show lines </a:t>
            </a:r>
            <a:r>
              <a:rPr lang="en-US" b="1" dirty="0" smtClean="0"/>
              <a:t>of standard </a:t>
            </a:r>
            <a:r>
              <a:rPr lang="en-US" b="1" dirty="0"/>
              <a:t>activity by actual and budget for given time periods. Program </a:t>
            </a:r>
            <a:r>
              <a:rPr lang="en-US" b="1" dirty="0" smtClean="0"/>
              <a:t>budgets show </a:t>
            </a:r>
            <a:r>
              <a:rPr lang="en-US" b="1" dirty="0"/>
              <a:t>expenses by task and time period. Program budgets are then aggregated </a:t>
            </a:r>
            <a:r>
              <a:rPr lang="en-US" b="1" dirty="0" smtClean="0"/>
              <a:t>by reporting </a:t>
            </a:r>
            <a:r>
              <a:rPr lang="en-US" b="1" dirty="0"/>
              <a:t>unit.</a:t>
            </a:r>
            <a:endParaRPr lang="ar-SA" b="1" dirty="0"/>
          </a:p>
        </p:txBody>
      </p:sp>
    </p:spTree>
    <p:extLst>
      <p:ext uri="{BB962C8B-B14F-4D97-AF65-F5344CB8AC3E}">
        <p14:creationId xmlns:p14="http://schemas.microsoft.com/office/powerpoint/2010/main" val="3182552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dirty="0"/>
              <a:t>3.Improving Cost Estimates </a:t>
            </a:r>
            <a:br>
              <a:rPr lang="en-US" dirty="0"/>
            </a:br>
            <a:endParaRPr lang="ar-SA" dirty="0"/>
          </a:p>
        </p:txBody>
      </p:sp>
      <p:sp>
        <p:nvSpPr>
          <p:cNvPr id="3" name="Content Placeholder 2"/>
          <p:cNvSpPr>
            <a:spLocks noGrp="1"/>
          </p:cNvSpPr>
          <p:nvPr>
            <p:ph idx="1"/>
          </p:nvPr>
        </p:nvSpPr>
        <p:spPr/>
        <p:txBody>
          <a:bodyPr anchor="ctr"/>
          <a:lstStyle/>
          <a:p>
            <a:r>
              <a:rPr lang="en-US" b="1" dirty="0"/>
              <a:t>At the end of his “ </a:t>
            </a:r>
            <a:r>
              <a:rPr lang="en-US" b="1" i="1" dirty="0"/>
              <a:t>Don ’ t Accept Dictation, ” </a:t>
            </a:r>
            <a:r>
              <a:rPr lang="en-US" b="1" dirty="0"/>
              <a:t>reprinted above, McCarthy wrote “ Each </a:t>
            </a:r>
            <a:r>
              <a:rPr lang="en-US" b="1" dirty="0" smtClean="0"/>
              <a:t>person who </a:t>
            </a:r>
            <a:r>
              <a:rPr lang="en-US" b="1" dirty="0"/>
              <a:t>has a task to do must own the design and execution of that task and </a:t>
            </a:r>
            <a:r>
              <a:rPr lang="en-US" b="1" dirty="0" smtClean="0"/>
              <a:t>must be </a:t>
            </a:r>
            <a:r>
              <a:rPr lang="en-US" b="1" dirty="0"/>
              <a:t>held accountable for its timely achievement. Accountability is the twin of empowerment</a:t>
            </a:r>
            <a:r>
              <a:rPr lang="en-US" b="1" dirty="0" smtClean="0"/>
              <a:t>. ” </a:t>
            </a:r>
            <a:r>
              <a:rPr lang="en-US" b="1" dirty="0"/>
              <a:t>If empowerment is to be trusted, it must be accompanied by </a:t>
            </a:r>
            <a:r>
              <a:rPr lang="en-US" b="1" dirty="0" smtClean="0"/>
              <a:t>accountability. Fortunately</a:t>
            </a:r>
            <a:r>
              <a:rPr lang="en-US" b="1" dirty="0"/>
              <a:t>, it is not </a:t>
            </a:r>
            <a:r>
              <a:rPr lang="en-US" b="1" dirty="0" smtClean="0"/>
              <a:t>difficult </a:t>
            </a:r>
            <a:r>
              <a:rPr lang="en-US" b="1" dirty="0"/>
              <a:t>to do this.</a:t>
            </a:r>
            <a:endParaRPr lang="ar-SA" b="1" dirty="0"/>
          </a:p>
        </p:txBody>
      </p:sp>
    </p:spTree>
    <p:extLst>
      <p:ext uri="{BB962C8B-B14F-4D97-AF65-F5344CB8AC3E}">
        <p14:creationId xmlns:p14="http://schemas.microsoft.com/office/powerpoint/2010/main" val="17031700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ar-SA"/>
              <a:t>Improving the Process of Cost Estimation</a:t>
            </a:r>
          </a:p>
        </p:txBody>
      </p:sp>
      <p:sp>
        <p:nvSpPr>
          <p:cNvPr id="24579" name="Rectangle 3"/>
          <p:cNvSpPr>
            <a:spLocks noGrp="1" noChangeArrowheads="1"/>
          </p:cNvSpPr>
          <p:nvPr>
            <p:ph type="body" idx="1"/>
          </p:nvPr>
        </p:nvSpPr>
        <p:spPr>
          <a:xfrm>
            <a:off x="740229" y="2002972"/>
            <a:ext cx="10635342" cy="4724400"/>
          </a:xfrm>
        </p:spPr>
        <p:txBody>
          <a:bodyPr anchor="ctr"/>
          <a:lstStyle/>
          <a:p>
            <a:r>
              <a:rPr lang="en-US" altLang="ar-SA" b="1" dirty="0"/>
              <a:t>There are two fundamentally different ways to manage the risks associated with the chance events that occur on every project:</a:t>
            </a:r>
          </a:p>
          <a:p>
            <a:pPr lvl="1">
              <a:lnSpc>
                <a:spcPct val="110000"/>
              </a:lnSpc>
            </a:pPr>
            <a:r>
              <a:rPr lang="en-US" altLang="ar-SA" b="1" dirty="0"/>
              <a:t>The most common is to make an allowance for contingencies - usually 5 or 10 percent</a:t>
            </a:r>
          </a:p>
          <a:p>
            <a:pPr lvl="1">
              <a:lnSpc>
                <a:spcPct val="110000"/>
              </a:lnSpc>
            </a:pPr>
            <a:r>
              <a:rPr lang="en-US" altLang="ar-SA" b="1" dirty="0"/>
              <a:t>Another is when the forecaster selects “most likely, optimistic, and pessimistic” estimates</a:t>
            </a:r>
          </a:p>
        </p:txBody>
      </p:sp>
    </p:spTree>
    <p:extLst>
      <p:ext uri="{BB962C8B-B14F-4D97-AF65-F5344CB8AC3E}">
        <p14:creationId xmlns:p14="http://schemas.microsoft.com/office/powerpoint/2010/main" val="27815721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ar-SA"/>
              <a:t>Funding Non profitable Projects</a:t>
            </a:r>
          </a:p>
        </p:txBody>
      </p:sp>
      <p:sp>
        <p:nvSpPr>
          <p:cNvPr id="25603" name="Rectangle 3"/>
          <p:cNvSpPr>
            <a:spLocks noGrp="1" noChangeArrowheads="1"/>
          </p:cNvSpPr>
          <p:nvPr>
            <p:ph type="body" idx="1"/>
          </p:nvPr>
        </p:nvSpPr>
        <p:spPr>
          <a:xfrm>
            <a:off x="1763486" y="1948543"/>
            <a:ext cx="8839200" cy="4572000"/>
          </a:xfrm>
        </p:spPr>
        <p:txBody>
          <a:bodyPr/>
          <a:lstStyle/>
          <a:p>
            <a:r>
              <a:rPr lang="en-US" altLang="ar-SA" b="1" dirty="0"/>
              <a:t>There are several reasons that firms would choose to fund a project that is not profitable:</a:t>
            </a:r>
          </a:p>
          <a:p>
            <a:pPr lvl="1"/>
            <a:r>
              <a:rPr lang="en-US" altLang="ar-SA" b="1" dirty="0"/>
              <a:t>To develop knowledge of a technology</a:t>
            </a:r>
          </a:p>
          <a:p>
            <a:pPr lvl="1"/>
            <a:r>
              <a:rPr lang="en-US" altLang="ar-SA" b="1" dirty="0"/>
              <a:t>To get the organization’s “foot in the door”</a:t>
            </a:r>
          </a:p>
          <a:p>
            <a:pPr lvl="1"/>
            <a:r>
              <a:rPr lang="en-US" altLang="ar-SA" b="1" dirty="0"/>
              <a:t>To obtain the parts or service portion of the work</a:t>
            </a:r>
          </a:p>
          <a:p>
            <a:pPr lvl="1"/>
            <a:r>
              <a:rPr lang="en-US" altLang="ar-SA" b="1" dirty="0"/>
              <a:t>To be in a good position for a follow-on contract</a:t>
            </a:r>
          </a:p>
          <a:p>
            <a:pPr lvl="1"/>
            <a:r>
              <a:rPr lang="en-US" altLang="ar-SA" b="1" dirty="0"/>
              <a:t>To improve a competitive position</a:t>
            </a:r>
          </a:p>
          <a:p>
            <a:pPr lvl="1"/>
            <a:r>
              <a:rPr lang="en-US" altLang="ar-SA" b="1" dirty="0"/>
              <a:t>To broaden a product line or a line of business</a:t>
            </a:r>
          </a:p>
        </p:txBody>
      </p:sp>
    </p:spTree>
    <p:extLst>
      <p:ext uri="{BB962C8B-B14F-4D97-AF65-F5344CB8AC3E}">
        <p14:creationId xmlns:p14="http://schemas.microsoft.com/office/powerpoint/2010/main" val="26362001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ltLang="ar-SA"/>
              <a:t>Learning Curves</a:t>
            </a:r>
          </a:p>
        </p:txBody>
      </p:sp>
      <p:sp>
        <p:nvSpPr>
          <p:cNvPr id="26627" name="Rectangle 3"/>
          <p:cNvSpPr>
            <a:spLocks noGrp="1" noChangeArrowheads="1"/>
          </p:cNvSpPr>
          <p:nvPr>
            <p:ph type="body" idx="1"/>
          </p:nvPr>
        </p:nvSpPr>
        <p:spPr>
          <a:xfrm>
            <a:off x="1251857" y="2046514"/>
            <a:ext cx="8556172" cy="4408715"/>
          </a:xfrm>
        </p:spPr>
        <p:txBody>
          <a:bodyPr/>
          <a:lstStyle/>
          <a:p>
            <a:r>
              <a:rPr lang="en-US" altLang="ar-SA" sz="2400" b="1"/>
              <a:t>Studies have shown that human performance usually improves when a task is repeated</a:t>
            </a:r>
          </a:p>
          <a:p>
            <a:pPr>
              <a:lnSpc>
                <a:spcPct val="110000"/>
              </a:lnSpc>
            </a:pPr>
            <a:r>
              <a:rPr lang="en-US" altLang="ar-SA" sz="2400" b="1"/>
              <a:t>In general, performance improves by a fixed percent each time production doubles</a:t>
            </a:r>
          </a:p>
          <a:p>
            <a:pPr>
              <a:lnSpc>
                <a:spcPct val="110000"/>
              </a:lnSpc>
            </a:pPr>
            <a:r>
              <a:rPr lang="en-US" altLang="ar-SA" sz="2400" b="1"/>
              <a:t>More specifically, each time the output doubles, the worker hours per unit decrease to a fixed percentage of their previous value</a:t>
            </a:r>
          </a:p>
          <a:p>
            <a:r>
              <a:rPr lang="en-US" altLang="ar-SA" sz="2400" b="1"/>
              <a:t>That percentage is called the </a:t>
            </a:r>
            <a:r>
              <a:rPr lang="en-US" altLang="ar-SA" sz="2400" b="1" i="1"/>
              <a:t>learning rate</a:t>
            </a:r>
          </a:p>
          <a:p>
            <a:r>
              <a:rPr lang="en-US" altLang="ar-SA" sz="2400" b="1"/>
              <a:t>The project manager should take the learning curve into account for any task where labor is significant</a:t>
            </a:r>
            <a:endParaRPr lang="en-US" altLang="ar-SA" b="1"/>
          </a:p>
        </p:txBody>
      </p:sp>
    </p:spTree>
    <p:extLst>
      <p:ext uri="{BB962C8B-B14F-4D97-AF65-F5344CB8AC3E}">
        <p14:creationId xmlns:p14="http://schemas.microsoft.com/office/powerpoint/2010/main" val="6024510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ar-SA"/>
              <a:t>Other Factors	</a:t>
            </a:r>
          </a:p>
        </p:txBody>
      </p:sp>
      <p:sp>
        <p:nvSpPr>
          <p:cNvPr id="27651" name="Rectangle 3"/>
          <p:cNvSpPr>
            <a:spLocks noGrp="1" noChangeArrowheads="1"/>
          </p:cNvSpPr>
          <p:nvPr>
            <p:ph type="body" idx="1"/>
          </p:nvPr>
        </p:nvSpPr>
        <p:spPr>
          <a:xfrm>
            <a:off x="1594758" y="1850572"/>
            <a:ext cx="8839200" cy="4876800"/>
          </a:xfrm>
        </p:spPr>
        <p:txBody>
          <a:bodyPr/>
          <a:lstStyle/>
          <a:p>
            <a:r>
              <a:rPr lang="en-US" altLang="ar-SA" b="1"/>
              <a:t>Anywhere from about three-fifths to five-sixths of projects fail to meet their time, cost, and/or specification objectives</a:t>
            </a:r>
          </a:p>
          <a:p>
            <a:r>
              <a:rPr lang="en-US" altLang="ar-SA" b="1"/>
              <a:t>There are several common causes:</a:t>
            </a:r>
          </a:p>
          <a:p>
            <a:pPr lvl="2"/>
            <a:r>
              <a:rPr lang="en-US" altLang="ar-SA" b="1"/>
              <a:t>Arbitrary and impossible goals</a:t>
            </a:r>
          </a:p>
          <a:p>
            <a:pPr lvl="2"/>
            <a:r>
              <a:rPr lang="en-US" altLang="ar-SA" b="1"/>
              <a:t>Scope creep</a:t>
            </a:r>
          </a:p>
          <a:p>
            <a:pPr lvl="2"/>
            <a:r>
              <a:rPr lang="en-US" altLang="ar-SA" b="1"/>
              <a:t>Wildly optimistic estimates in order to influence the project selection process</a:t>
            </a:r>
          </a:p>
          <a:p>
            <a:pPr lvl="2"/>
            <a:r>
              <a:rPr lang="en-US" altLang="ar-SA" b="1"/>
              <a:t>Changes in resource prices</a:t>
            </a:r>
          </a:p>
          <a:p>
            <a:pPr lvl="2"/>
            <a:r>
              <a:rPr lang="en-US" altLang="ar-SA" b="1"/>
              <a:t>Failure to include an allowance for waste and spoilage</a:t>
            </a:r>
          </a:p>
          <a:p>
            <a:pPr lvl="2"/>
            <a:r>
              <a:rPr lang="en-US" altLang="ar-SA" b="1"/>
              <a:t>Bad luck</a:t>
            </a:r>
          </a:p>
        </p:txBody>
      </p:sp>
    </p:spTree>
    <p:extLst>
      <p:ext uri="{BB962C8B-B14F-4D97-AF65-F5344CB8AC3E}">
        <p14:creationId xmlns:p14="http://schemas.microsoft.com/office/powerpoint/2010/main" val="2851523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ltLang="ar-SA"/>
              <a:t>Types of Estimation Error</a:t>
            </a:r>
          </a:p>
        </p:txBody>
      </p:sp>
      <p:sp>
        <p:nvSpPr>
          <p:cNvPr id="28675" name="Rectangle 3"/>
          <p:cNvSpPr>
            <a:spLocks noGrp="1" noChangeArrowheads="1"/>
          </p:cNvSpPr>
          <p:nvPr>
            <p:ph type="body" idx="1"/>
          </p:nvPr>
        </p:nvSpPr>
        <p:spPr>
          <a:xfrm>
            <a:off x="1338943" y="1905000"/>
            <a:ext cx="9198428" cy="4223657"/>
          </a:xfrm>
        </p:spPr>
        <p:txBody>
          <a:bodyPr anchor="ctr">
            <a:normAutofit/>
          </a:bodyPr>
          <a:lstStyle/>
          <a:p>
            <a:r>
              <a:rPr lang="en-US" altLang="ar-SA" sz="3200" b="1" dirty="0"/>
              <a:t>There are two generic types of estimation error:</a:t>
            </a:r>
          </a:p>
          <a:p>
            <a:pPr lvl="1">
              <a:lnSpc>
                <a:spcPct val="110000"/>
              </a:lnSpc>
            </a:pPr>
            <a:r>
              <a:rPr lang="en-US" altLang="ar-SA" sz="2800" b="1" dirty="0"/>
              <a:t>Random error - where overestimates and underestimates are likely to be equal</a:t>
            </a:r>
          </a:p>
          <a:p>
            <a:pPr lvl="1">
              <a:lnSpc>
                <a:spcPct val="110000"/>
              </a:lnSpc>
            </a:pPr>
            <a:r>
              <a:rPr lang="en-US" altLang="ar-SA" sz="2800" b="1" dirty="0"/>
              <a:t>Bias - a systematic error where the chance of overestimating and underestimating are not likely to be equal</a:t>
            </a:r>
          </a:p>
        </p:txBody>
      </p:sp>
    </p:spTree>
    <p:extLst>
      <p:ext uri="{BB962C8B-B14F-4D97-AF65-F5344CB8AC3E}">
        <p14:creationId xmlns:p14="http://schemas.microsoft.com/office/powerpoint/2010/main" val="35933082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altLang="ar-SA"/>
              <a:t>Summary</a:t>
            </a:r>
          </a:p>
        </p:txBody>
      </p:sp>
      <p:sp>
        <p:nvSpPr>
          <p:cNvPr id="29699" name="Rectangle 3"/>
          <p:cNvSpPr>
            <a:spLocks noGrp="1" noChangeArrowheads="1"/>
          </p:cNvSpPr>
          <p:nvPr>
            <p:ph type="body" idx="1"/>
          </p:nvPr>
        </p:nvSpPr>
        <p:spPr>
          <a:xfrm>
            <a:off x="1055914" y="1752600"/>
            <a:ext cx="9612085" cy="4419600"/>
          </a:xfrm>
        </p:spPr>
        <p:txBody>
          <a:bodyPr anchor="ctr"/>
          <a:lstStyle/>
          <a:p>
            <a:r>
              <a:rPr lang="en-US" altLang="ar-SA" b="1" dirty="0"/>
              <a:t>The intent of a budget is to communicate organizational policy concerning the organization’s goals and priorities</a:t>
            </a:r>
          </a:p>
          <a:p>
            <a:r>
              <a:rPr lang="en-US" altLang="ar-SA" b="1" dirty="0"/>
              <a:t>There are a number of common budgeting methods: top-down, bottom-up, and the program budget</a:t>
            </a:r>
          </a:p>
          <a:p>
            <a:r>
              <a:rPr lang="en-US" altLang="ar-SA" b="1" dirty="0"/>
              <a:t>Firms will fund projects whose returns cover direct but not full costs in order to achieve long-run strategic goals of the organization</a:t>
            </a:r>
          </a:p>
        </p:txBody>
      </p:sp>
    </p:spTree>
    <p:extLst>
      <p:ext uri="{BB962C8B-B14F-4D97-AF65-F5344CB8AC3E}">
        <p14:creationId xmlns:p14="http://schemas.microsoft.com/office/powerpoint/2010/main" val="28129390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altLang="ar-SA"/>
              <a:t>Summary</a:t>
            </a:r>
          </a:p>
        </p:txBody>
      </p:sp>
      <p:sp>
        <p:nvSpPr>
          <p:cNvPr id="30723" name="Rectangle 3"/>
          <p:cNvSpPr>
            <a:spLocks noGrp="1" noChangeArrowheads="1"/>
          </p:cNvSpPr>
          <p:nvPr>
            <p:ph type="body" idx="1"/>
          </p:nvPr>
        </p:nvSpPr>
        <p:spPr>
          <a:xfrm>
            <a:off x="1447800" y="1959429"/>
            <a:ext cx="8686800" cy="4572000"/>
          </a:xfrm>
        </p:spPr>
        <p:txBody>
          <a:bodyPr anchor="ctr">
            <a:normAutofit/>
          </a:bodyPr>
          <a:lstStyle/>
          <a:p>
            <a:pPr>
              <a:lnSpc>
                <a:spcPct val="110000"/>
              </a:lnSpc>
            </a:pPr>
            <a:r>
              <a:rPr lang="en-US" altLang="ar-SA" sz="3200" b="1" dirty="0"/>
              <a:t>If projects include repetitive tasks with significant human input, the learning phenomenon should be taken into consideration when preparing cost estimates</a:t>
            </a:r>
          </a:p>
          <a:p>
            <a:r>
              <a:rPr lang="en-US" altLang="ar-SA" sz="3200" b="1" dirty="0"/>
              <a:t>The learning curve is based on the observation that the amount of time required to produce one unit decreases a constant percentage every time the output doubles</a:t>
            </a:r>
          </a:p>
        </p:txBody>
      </p:sp>
    </p:spTree>
    <p:extLst>
      <p:ext uri="{BB962C8B-B14F-4D97-AF65-F5344CB8AC3E}">
        <p14:creationId xmlns:p14="http://schemas.microsoft.com/office/powerpoint/2010/main" val="25614548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altLang="ar-SA"/>
              <a:t>Summary</a:t>
            </a:r>
          </a:p>
        </p:txBody>
      </p:sp>
      <p:sp>
        <p:nvSpPr>
          <p:cNvPr id="31747" name="Rectangle 3"/>
          <p:cNvSpPr>
            <a:spLocks noGrp="1" noChangeArrowheads="1"/>
          </p:cNvSpPr>
          <p:nvPr>
            <p:ph type="body" idx="1"/>
          </p:nvPr>
        </p:nvSpPr>
        <p:spPr>
          <a:xfrm>
            <a:off x="1273629" y="1894454"/>
            <a:ext cx="9699171" cy="4171950"/>
          </a:xfrm>
        </p:spPr>
        <p:txBody>
          <a:bodyPr anchor="ctr"/>
          <a:lstStyle/>
          <a:p>
            <a:r>
              <a:rPr lang="en-US" altLang="ar-SA" b="1" dirty="0"/>
              <a:t>Other major factors, in addition to learning, that should be considered when making project cost estimates are inflation, differential changes in the cost factors, waste and spoilage, personnel replacement costs, and contingencies for unexpected difficulties</a:t>
            </a:r>
          </a:p>
        </p:txBody>
      </p:sp>
    </p:spTree>
    <p:extLst>
      <p:ext uri="{BB962C8B-B14F-4D97-AF65-F5344CB8AC3E}">
        <p14:creationId xmlns:p14="http://schemas.microsoft.com/office/powerpoint/2010/main" val="927612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
            </a:r>
            <a:br>
              <a:rPr lang="en-US" sz="3200" dirty="0" smtClean="0"/>
            </a:br>
            <a:r>
              <a:rPr lang="en-US" sz="3200" dirty="0" smtClean="0"/>
              <a:t>4. Budget </a:t>
            </a:r>
            <a:r>
              <a:rPr lang="en-US" sz="3200" dirty="0"/>
              <a:t>Uncertainty and Risk Management </a:t>
            </a:r>
            <a:br>
              <a:rPr lang="en-US" sz="3200" dirty="0"/>
            </a:br>
            <a:endParaRPr lang="ar-SA"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46262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60389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r>
              <a:rPr lang="en-US" sz="3200" dirty="0"/>
              <a:t>Budget Uncertainty </a:t>
            </a:r>
            <a:endParaRPr lang="ar-SA" sz="3200" dirty="0"/>
          </a:p>
        </p:txBody>
      </p:sp>
      <p:sp>
        <p:nvSpPr>
          <p:cNvPr id="3" name="Content Placeholder 2"/>
          <p:cNvSpPr>
            <a:spLocks noGrp="1"/>
          </p:cNvSpPr>
          <p:nvPr>
            <p:ph idx="1"/>
          </p:nvPr>
        </p:nvSpPr>
        <p:spPr/>
        <p:txBody>
          <a:bodyPr anchor="ctr">
            <a:normAutofit/>
          </a:bodyPr>
          <a:lstStyle/>
          <a:p>
            <a:r>
              <a:rPr lang="en-US" sz="3200" b="1" dirty="0"/>
              <a:t>In spite of the care and effort expended to create an accurate and fair budget, it is </a:t>
            </a:r>
            <a:r>
              <a:rPr lang="en-US" sz="3200" b="1" dirty="0" smtClean="0"/>
              <a:t>still only </a:t>
            </a:r>
            <a:r>
              <a:rPr lang="en-US" sz="3200" b="1" dirty="0"/>
              <a:t>an estimate made under conditions of uncertainty. Because projects are </a:t>
            </a:r>
            <a:r>
              <a:rPr lang="en-US" sz="3200" b="1" dirty="0" smtClean="0"/>
              <a:t>unique, risk </a:t>
            </a:r>
            <a:r>
              <a:rPr lang="en-US" sz="3200" b="1" dirty="0"/>
              <a:t>pervades all elements of the project, and particularly the project ’ s goals of </a:t>
            </a:r>
            <a:r>
              <a:rPr lang="en-US" sz="3200" b="1" dirty="0" smtClean="0"/>
              <a:t>performance, schedule</a:t>
            </a:r>
            <a:r>
              <a:rPr lang="en-US" sz="3200" b="1" dirty="0"/>
              <a:t>, and budget. We will discuss these issues of uncertainty and risk </a:t>
            </a:r>
            <a:r>
              <a:rPr lang="en-US" sz="3200" b="1" dirty="0" smtClean="0"/>
              <a:t>here, and </a:t>
            </a:r>
            <a:r>
              <a:rPr lang="en-US" sz="3200" b="1" dirty="0"/>
              <a:t>offer some suggestions for dealing with them.</a:t>
            </a:r>
            <a:endParaRPr lang="ar-SA" sz="3200" b="1" dirty="0"/>
          </a:p>
        </p:txBody>
      </p:sp>
    </p:spTree>
    <p:extLst>
      <p:ext uri="{BB962C8B-B14F-4D97-AF65-F5344CB8AC3E}">
        <p14:creationId xmlns:p14="http://schemas.microsoft.com/office/powerpoint/2010/main" val="5013303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t/>
            </a:r>
            <a:br>
              <a:rPr lang="en-US" dirty="0" smtClean="0"/>
            </a:br>
            <a:r>
              <a:rPr lang="en-US" dirty="0" smtClean="0"/>
              <a:t>Risk </a:t>
            </a:r>
            <a:r>
              <a:rPr lang="en-US" dirty="0"/>
              <a:t>Management</a:t>
            </a:r>
            <a:r>
              <a:rPr lang="ar-SA" dirty="0"/>
              <a:t/>
            </a:r>
            <a:br>
              <a:rPr lang="ar-SA" dirty="0"/>
            </a:br>
            <a:endParaRPr lang="ar-SA" dirty="0"/>
          </a:p>
        </p:txBody>
      </p:sp>
      <p:sp>
        <p:nvSpPr>
          <p:cNvPr id="3" name="Content Placeholder 2"/>
          <p:cNvSpPr>
            <a:spLocks noGrp="1"/>
          </p:cNvSpPr>
          <p:nvPr>
            <p:ph idx="1"/>
          </p:nvPr>
        </p:nvSpPr>
        <p:spPr/>
        <p:txBody>
          <a:bodyPr/>
          <a:lstStyle/>
          <a:p>
            <a:r>
              <a:rPr lang="en-US" b="1" dirty="0"/>
              <a:t>The </a:t>
            </a:r>
            <a:r>
              <a:rPr lang="en-US" b="1" dirty="0" smtClean="0"/>
              <a:t>field </a:t>
            </a:r>
            <a:r>
              <a:rPr lang="en-US" b="1" dirty="0"/>
              <a:t>of risk management has grown considerably over the last decade. The </a:t>
            </a:r>
            <a:r>
              <a:rPr lang="en-US" b="1" dirty="0" smtClean="0"/>
              <a:t>Project Management </a:t>
            </a:r>
            <a:r>
              <a:rPr lang="en-US" b="1" dirty="0"/>
              <a:t>Institute ’ </a:t>
            </a:r>
            <a:r>
              <a:rPr lang="en-US" b="1" dirty="0" smtClean="0"/>
              <a:t>s.</a:t>
            </a:r>
          </a:p>
          <a:p>
            <a:r>
              <a:rPr lang="en-US" b="1" dirty="0" smtClean="0"/>
              <a:t> </a:t>
            </a:r>
            <a:r>
              <a:rPr lang="en-US" b="1" dirty="0"/>
              <a:t>In </a:t>
            </a:r>
            <a:r>
              <a:rPr lang="en-US" b="1" dirty="0" smtClean="0"/>
              <a:t>general, risk </a:t>
            </a:r>
            <a:r>
              <a:rPr lang="en-US" b="1" dirty="0"/>
              <a:t>management includes three areas: </a:t>
            </a:r>
            <a:endParaRPr lang="en-US" b="1" dirty="0" smtClean="0"/>
          </a:p>
          <a:p>
            <a:pPr marL="0" indent="0">
              <a:buNone/>
            </a:pPr>
            <a:r>
              <a:rPr lang="en-US" b="1" dirty="0" smtClean="0">
                <a:solidFill>
                  <a:srgbClr val="FF0000"/>
                </a:solidFill>
              </a:rPr>
              <a:t>(</a:t>
            </a:r>
            <a:r>
              <a:rPr lang="en-US" b="1" dirty="0">
                <a:solidFill>
                  <a:srgbClr val="FF0000"/>
                </a:solidFill>
              </a:rPr>
              <a:t>1) risk </a:t>
            </a:r>
            <a:r>
              <a:rPr lang="en-US" b="1" dirty="0" smtClean="0">
                <a:solidFill>
                  <a:srgbClr val="FF0000"/>
                </a:solidFill>
              </a:rPr>
              <a:t>identification </a:t>
            </a:r>
          </a:p>
          <a:p>
            <a:pPr marL="0" indent="0">
              <a:buNone/>
            </a:pPr>
            <a:r>
              <a:rPr lang="en-US" b="1" dirty="0" smtClean="0">
                <a:solidFill>
                  <a:srgbClr val="FF0000"/>
                </a:solidFill>
              </a:rPr>
              <a:t>(</a:t>
            </a:r>
            <a:r>
              <a:rPr lang="en-US" b="1" dirty="0">
                <a:solidFill>
                  <a:srgbClr val="FF0000"/>
                </a:solidFill>
              </a:rPr>
              <a:t>2) risk </a:t>
            </a:r>
            <a:r>
              <a:rPr lang="en-US" b="1" dirty="0" smtClean="0">
                <a:solidFill>
                  <a:srgbClr val="FF0000"/>
                </a:solidFill>
              </a:rPr>
              <a:t>analysis</a:t>
            </a:r>
          </a:p>
          <a:p>
            <a:pPr marL="0" indent="0">
              <a:buNone/>
            </a:pPr>
            <a:r>
              <a:rPr lang="en-US" b="1" dirty="0" smtClean="0">
                <a:solidFill>
                  <a:srgbClr val="FF0000"/>
                </a:solidFill>
              </a:rPr>
              <a:t> (</a:t>
            </a:r>
            <a:r>
              <a:rPr lang="en-US" b="1" dirty="0">
                <a:solidFill>
                  <a:srgbClr val="FF0000"/>
                </a:solidFill>
              </a:rPr>
              <a:t>3) response to risk</a:t>
            </a:r>
            <a:r>
              <a:rPr lang="en-US" b="1" dirty="0" smtClean="0">
                <a:solidFill>
                  <a:srgbClr val="FF0000"/>
                </a:solidFill>
              </a:rPr>
              <a:t>.</a:t>
            </a:r>
          </a:p>
          <a:p>
            <a:pPr marL="0" indent="0">
              <a:buNone/>
            </a:pPr>
            <a:r>
              <a:rPr lang="en-US" b="1" dirty="0" smtClean="0"/>
              <a:t> </a:t>
            </a:r>
            <a:r>
              <a:rPr lang="en-US" b="1" dirty="0"/>
              <a:t>The process of accomplishing these three tasks is broken down into</a:t>
            </a:r>
          </a:p>
          <a:p>
            <a:pPr marL="0" indent="0">
              <a:buNone/>
            </a:pPr>
            <a:r>
              <a:rPr lang="en-US" b="1" dirty="0"/>
              <a:t>six </a:t>
            </a:r>
            <a:r>
              <a:rPr lang="en-US" b="1" dirty="0" smtClean="0"/>
              <a:t>sub processes:</a:t>
            </a:r>
            <a:endParaRPr lang="ar-SA" b="1" dirty="0"/>
          </a:p>
        </p:txBody>
      </p:sp>
    </p:spTree>
    <p:extLst>
      <p:ext uri="{BB962C8B-B14F-4D97-AF65-F5344CB8AC3E}">
        <p14:creationId xmlns:p14="http://schemas.microsoft.com/office/powerpoint/2010/main" val="7172411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dirty="0"/>
              <a:t>Risk Management</a:t>
            </a:r>
            <a:r>
              <a:rPr lang="ar-SA" dirty="0"/>
              <a:t/>
            </a:r>
            <a:br>
              <a:rPr lang="ar-SA" dirty="0"/>
            </a:br>
            <a:endParaRPr lang="ar-SA" dirty="0"/>
          </a:p>
        </p:txBody>
      </p:sp>
      <p:sp>
        <p:nvSpPr>
          <p:cNvPr id="3" name="Content Placeholder 2"/>
          <p:cNvSpPr>
            <a:spLocks noGrp="1"/>
          </p:cNvSpPr>
          <p:nvPr>
            <p:ph idx="1"/>
          </p:nvPr>
        </p:nvSpPr>
        <p:spPr/>
        <p:txBody>
          <a:bodyPr>
            <a:normAutofit fontScale="85000" lnSpcReduction="20000"/>
          </a:bodyPr>
          <a:lstStyle/>
          <a:p>
            <a:pPr marL="0" indent="0">
              <a:buNone/>
            </a:pPr>
            <a:r>
              <a:rPr lang="en-US" b="1" dirty="0"/>
              <a:t>1. </a:t>
            </a:r>
            <a:r>
              <a:rPr lang="en-US" b="1" i="1" dirty="0"/>
              <a:t>Risk Management Planning </a:t>
            </a:r>
            <a:r>
              <a:rPr lang="en-US" dirty="0"/>
              <a:t>developing a plan for risk management activities.</a:t>
            </a:r>
          </a:p>
          <a:p>
            <a:pPr marL="0" indent="0">
              <a:buNone/>
            </a:pPr>
            <a:r>
              <a:rPr lang="en-US" b="1" dirty="0"/>
              <a:t>2. </a:t>
            </a:r>
            <a:r>
              <a:rPr lang="en-US" b="1" i="1" dirty="0"/>
              <a:t>Risk </a:t>
            </a:r>
            <a:r>
              <a:rPr lang="en-US" b="1" i="1" dirty="0" smtClean="0"/>
              <a:t>Identification </a:t>
            </a:r>
            <a:r>
              <a:rPr lang="en-US" dirty="0" smtClean="0"/>
              <a:t>finding </a:t>
            </a:r>
            <a:r>
              <a:rPr lang="en-US" dirty="0"/>
              <a:t>those risks that might affect the project.</a:t>
            </a:r>
          </a:p>
          <a:p>
            <a:pPr marL="0" indent="0">
              <a:buNone/>
            </a:pPr>
            <a:r>
              <a:rPr lang="en-US" b="1" dirty="0"/>
              <a:t>3. </a:t>
            </a:r>
            <a:r>
              <a:rPr lang="en-US" b="1" i="1" dirty="0"/>
              <a:t>Qualitative Risk Analysis </a:t>
            </a:r>
            <a:r>
              <a:rPr lang="en-US" dirty="0"/>
              <a:t>evaluating the seriousness of the risk and the likelihood</a:t>
            </a:r>
          </a:p>
          <a:p>
            <a:pPr marL="0" indent="0">
              <a:buNone/>
            </a:pPr>
            <a:r>
              <a:rPr lang="en-US" dirty="0"/>
              <a:t>it will affect the project.</a:t>
            </a:r>
          </a:p>
          <a:p>
            <a:pPr marL="0" indent="0">
              <a:buNone/>
            </a:pPr>
            <a:r>
              <a:rPr lang="en-US" b="1" dirty="0"/>
              <a:t>4. </a:t>
            </a:r>
            <a:r>
              <a:rPr lang="en-US" b="1" i="1" dirty="0"/>
              <a:t>Quantitative Risk Analysis </a:t>
            </a:r>
            <a:r>
              <a:rPr lang="en-US" dirty="0"/>
              <a:t>developing measures for the probability of the risk</a:t>
            </a:r>
          </a:p>
          <a:p>
            <a:pPr marL="0" indent="0">
              <a:buNone/>
            </a:pPr>
            <a:r>
              <a:rPr lang="en-US" dirty="0"/>
              <a:t>and its impact on the project.</a:t>
            </a:r>
          </a:p>
          <a:p>
            <a:pPr marL="0" indent="0">
              <a:buNone/>
            </a:pPr>
            <a:r>
              <a:rPr lang="en-US" b="1" dirty="0"/>
              <a:t>5. </a:t>
            </a:r>
            <a:r>
              <a:rPr lang="en-US" b="1" i="1" dirty="0"/>
              <a:t>Risk Response Planning </a:t>
            </a:r>
            <a:r>
              <a:rPr lang="en-US" dirty="0" smtClean="0"/>
              <a:t>finding </a:t>
            </a:r>
            <a:r>
              <a:rPr lang="en-US" dirty="0"/>
              <a:t>ways of reducing negative impacts on the project</a:t>
            </a:r>
          </a:p>
          <a:p>
            <a:pPr marL="0" indent="0">
              <a:buNone/>
            </a:pPr>
            <a:r>
              <a:rPr lang="en-US" dirty="0"/>
              <a:t>as well as enhancing positive impacts.</a:t>
            </a:r>
          </a:p>
          <a:p>
            <a:pPr marL="0" indent="0">
              <a:buNone/>
            </a:pPr>
            <a:r>
              <a:rPr lang="en-US" b="1" dirty="0"/>
              <a:t>6. </a:t>
            </a:r>
            <a:r>
              <a:rPr lang="en-US" b="1" i="1" dirty="0"/>
              <a:t>Risk Monitoring and Control </a:t>
            </a:r>
            <a:r>
              <a:rPr lang="en-US" dirty="0"/>
              <a:t>maintaining records of and evaluating the </a:t>
            </a:r>
            <a:r>
              <a:rPr lang="en-US" dirty="0" smtClean="0"/>
              <a:t>sub processes</a:t>
            </a:r>
            <a:endParaRPr lang="en-US" dirty="0"/>
          </a:p>
          <a:p>
            <a:pPr marL="0" indent="0">
              <a:buNone/>
            </a:pPr>
            <a:r>
              <a:rPr lang="en-US" dirty="0"/>
              <a:t>above in order to improve risk management.</a:t>
            </a:r>
            <a:endParaRPr lang="ar-SA" dirty="0"/>
          </a:p>
        </p:txBody>
      </p:sp>
    </p:spTree>
    <p:extLst>
      <p:ext uri="{BB962C8B-B14F-4D97-AF65-F5344CB8AC3E}">
        <p14:creationId xmlns:p14="http://schemas.microsoft.com/office/powerpoint/2010/main" val="153328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771" y="859971"/>
            <a:ext cx="10951029" cy="5316992"/>
          </a:xfrm>
        </p:spPr>
        <p:txBody>
          <a:bodyPr>
            <a:normAutofit/>
          </a:bodyPr>
          <a:lstStyle/>
          <a:p>
            <a:r>
              <a:rPr lang="en-US" b="1" dirty="0"/>
              <a:t>In spite of the effort taken to make realistic budget estimates, it can still be </a:t>
            </a:r>
            <a:r>
              <a:rPr lang="en-US" b="1" dirty="0" smtClean="0"/>
              <a:t>useful to </a:t>
            </a:r>
            <a:r>
              <a:rPr lang="en-US" b="1" dirty="0"/>
              <a:t>prepare for changes in the budget as the project unfolds. Such </a:t>
            </a:r>
            <a:r>
              <a:rPr lang="en-US" b="1" dirty="0" smtClean="0"/>
              <a:t>changes derive </a:t>
            </a:r>
            <a:r>
              <a:rPr lang="en-US" b="1" dirty="0"/>
              <a:t>from multiple sources, including technology, economics, </a:t>
            </a:r>
            <a:r>
              <a:rPr lang="en-US" b="1" dirty="0" smtClean="0"/>
              <a:t>improved project </a:t>
            </a:r>
            <a:r>
              <a:rPr lang="en-US" b="1" dirty="0"/>
              <a:t>understanding, and mandates. To the extent possible, it is best to </a:t>
            </a:r>
            <a:r>
              <a:rPr lang="en-US" b="1" dirty="0" smtClean="0"/>
              <a:t>try to </a:t>
            </a:r>
            <a:r>
              <a:rPr lang="en-US" b="1" dirty="0"/>
              <a:t>include these contingencies in the contract in case they come to pass</a:t>
            </a:r>
            <a:r>
              <a:rPr lang="en-US" b="1" dirty="0" smtClean="0"/>
              <a:t>.</a:t>
            </a:r>
          </a:p>
          <a:p>
            <a:endParaRPr lang="en-US" b="1" dirty="0" smtClean="0"/>
          </a:p>
          <a:p>
            <a:r>
              <a:rPr lang="en-US" b="1" dirty="0" smtClean="0"/>
              <a:t> Risk management </a:t>
            </a:r>
            <a:r>
              <a:rPr lang="en-US" b="1" dirty="0"/>
              <a:t>consists of risk planning </a:t>
            </a:r>
            <a:r>
              <a:rPr lang="en-US" b="1" dirty="0" smtClean="0"/>
              <a:t>identification</a:t>
            </a:r>
            <a:r>
              <a:rPr lang="en-US" b="1" dirty="0"/>
              <a:t>, qualitative and </a:t>
            </a:r>
            <a:r>
              <a:rPr lang="en-US" b="1" dirty="0" smtClean="0"/>
              <a:t>quantitative analysis</a:t>
            </a:r>
            <a:r>
              <a:rPr lang="en-US" b="1" dirty="0"/>
              <a:t>, response, and monitoring. We deal with risk through such </a:t>
            </a:r>
            <a:r>
              <a:rPr lang="en-US" b="1" dirty="0" smtClean="0"/>
              <a:t>means as </a:t>
            </a:r>
            <a:r>
              <a:rPr lang="en-US" b="1" dirty="0"/>
              <a:t>decision tables, simulation, and response, which entail identifying </a:t>
            </a:r>
            <a:r>
              <a:rPr lang="en-US" b="1" dirty="0" smtClean="0"/>
              <a:t>which risks </a:t>
            </a:r>
            <a:r>
              <a:rPr lang="en-US" b="1" dirty="0"/>
              <a:t>will be prepared for and which will be ignored and simply accepted.</a:t>
            </a:r>
            <a:endParaRPr lang="ar-SA" b="1" dirty="0"/>
          </a:p>
        </p:txBody>
      </p:sp>
    </p:spTree>
    <p:extLst>
      <p:ext uri="{BB962C8B-B14F-4D97-AF65-F5344CB8AC3E}">
        <p14:creationId xmlns:p14="http://schemas.microsoft.com/office/powerpoint/2010/main" val="28893924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539</TotalTime>
  <Words>2553</Words>
  <Application>Microsoft Office PowerPoint</Application>
  <PresentationFormat>Widescreen</PresentationFormat>
  <Paragraphs>149</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Arial Black</vt:lpstr>
      <vt:lpstr>Calibri</vt:lpstr>
      <vt:lpstr>Calibri Light</vt:lpstr>
      <vt:lpstr>Times New Roman</vt:lpstr>
      <vt:lpstr>Wingdings</vt:lpstr>
      <vt:lpstr>Office Theme</vt:lpstr>
      <vt:lpstr> Project Feasibility Study  Lecture 7</vt:lpstr>
      <vt:lpstr>Learning outcomes </vt:lpstr>
      <vt:lpstr> Budgeting the Project </vt:lpstr>
      <vt:lpstr> 1- Methods of Budgeting   </vt:lpstr>
      <vt:lpstr> Methods of Budgeting cont …    </vt:lpstr>
      <vt:lpstr> Methods of Budgeting   </vt:lpstr>
      <vt:lpstr> Top-Down Budgeting  </vt:lpstr>
      <vt:lpstr> Top-Down Budgeting  </vt:lpstr>
      <vt:lpstr>Top-Down Budgeting</vt:lpstr>
      <vt:lpstr>Pros and Cons of Top-Down Budgeting</vt:lpstr>
      <vt:lpstr> Bottom-Up Budgeting </vt:lpstr>
      <vt:lpstr> Bottom-Up Budgeting </vt:lpstr>
      <vt:lpstr> Bottom-Up Budgeting </vt:lpstr>
      <vt:lpstr>Bottom-Up Budgeting</vt:lpstr>
      <vt:lpstr>PowerPoint Presentation</vt:lpstr>
      <vt:lpstr> 2. Cost Estimating  </vt:lpstr>
      <vt:lpstr> Work Element Costing  </vt:lpstr>
      <vt:lpstr> Work Element Costing cont. ….  </vt:lpstr>
      <vt:lpstr> The Impact of Budget Cuts  </vt:lpstr>
      <vt:lpstr> An Aside  </vt:lpstr>
      <vt:lpstr> Activity vs. Program Budgeting </vt:lpstr>
      <vt:lpstr> Activity vs. Program Budgeting  cont. …. </vt:lpstr>
      <vt:lpstr> 3.Improving Cost Estimates  </vt:lpstr>
      <vt:lpstr>Improving the Process of Cost Estimation</vt:lpstr>
      <vt:lpstr>Funding Non profitable Projects</vt:lpstr>
      <vt:lpstr>Learning Curves</vt:lpstr>
      <vt:lpstr>Other Factors </vt:lpstr>
      <vt:lpstr>Types of Estimation Error</vt:lpstr>
      <vt:lpstr>Summary</vt:lpstr>
      <vt:lpstr>Summary</vt:lpstr>
      <vt:lpstr>Summary</vt:lpstr>
      <vt:lpstr> 4. Budget Uncertainty and Risk Management  </vt:lpstr>
      <vt:lpstr>Budget Uncertainty </vt:lpstr>
      <vt:lpstr> Risk Management </vt:lpstr>
      <vt:lpstr> Risk Management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65</cp:revision>
  <dcterms:created xsi:type="dcterms:W3CDTF">2020-10-15T07:04:09Z</dcterms:created>
  <dcterms:modified xsi:type="dcterms:W3CDTF">2021-06-12T13:25:51Z</dcterms:modified>
</cp:coreProperties>
</file>