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5"/>
  </p:notesMasterIdLst>
  <p:sldIdLst>
    <p:sldId id="480" r:id="rId5"/>
    <p:sldId id="271" r:id="rId6"/>
    <p:sldId id="313" r:id="rId7"/>
    <p:sldId id="276" r:id="rId8"/>
    <p:sldId id="256" r:id="rId9"/>
    <p:sldId id="489" r:id="rId10"/>
    <p:sldId id="488" r:id="rId11"/>
    <p:sldId id="490" r:id="rId12"/>
    <p:sldId id="492" r:id="rId13"/>
    <p:sldId id="349"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276"/>
            <p14:sldId id="256"/>
            <p14:sldId id="489"/>
            <p14:sldId id="488"/>
            <p14:sldId id="490"/>
            <p14:sldId id="49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4223651-6C65-4476-BB00-6EC154CFDAD2}" v="8" dt="2026-08-18T22:11:03.80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6" d="100"/>
          <a:sy n="66" d="100"/>
        </p:scale>
        <p:origin x="576"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tima Alnajar" userId="dee8bbd8-ba10-41c6-82b9-87759255772b" providerId="ADAL" clId="{967AF631-FB8C-46CE-9FAC-031FE9DE91D6}"/>
    <pc:docChg chg="undo custSel delSld modSld modSection">
      <pc:chgData name="Fatima Alnajar" userId="dee8bbd8-ba10-41c6-82b9-87759255772b" providerId="ADAL" clId="{967AF631-FB8C-46CE-9FAC-031FE9DE91D6}" dt="2026-08-18T22:14:38.682" v="327" actId="207"/>
      <pc:docMkLst>
        <pc:docMk/>
      </pc:docMkLst>
      <pc:sldChg chg="modSp mod">
        <pc:chgData name="Fatima Alnajar" userId="dee8bbd8-ba10-41c6-82b9-87759255772b" providerId="ADAL" clId="{967AF631-FB8C-46CE-9FAC-031FE9DE91D6}" dt="2026-08-18T22:03:27.500" v="36" actId="20577"/>
        <pc:sldMkLst>
          <pc:docMk/>
          <pc:sldMk cId="3434396648" sldId="256"/>
        </pc:sldMkLst>
        <pc:spChg chg="mod">
          <ac:chgData name="Fatima Alnajar" userId="dee8bbd8-ba10-41c6-82b9-87759255772b" providerId="ADAL" clId="{967AF631-FB8C-46CE-9FAC-031FE9DE91D6}" dt="2026-08-18T22:03:27.500" v="36" actId="20577"/>
          <ac:spMkLst>
            <pc:docMk/>
            <pc:sldMk cId="3434396648" sldId="256"/>
            <ac:spMk id="24" creationId="{6083F8E2-699C-9C01-0329-7C9299434C08}"/>
          </ac:spMkLst>
        </pc:spChg>
      </pc:sldChg>
      <pc:sldChg chg="modSp mod">
        <pc:chgData name="Fatima Alnajar" userId="dee8bbd8-ba10-41c6-82b9-87759255772b" providerId="ADAL" clId="{967AF631-FB8C-46CE-9FAC-031FE9DE91D6}" dt="2026-08-18T22:14:04.742" v="323" actId="113"/>
        <pc:sldMkLst>
          <pc:docMk/>
          <pc:sldMk cId="979261729" sldId="276"/>
        </pc:sldMkLst>
        <pc:spChg chg="mod">
          <ac:chgData name="Fatima Alnajar" userId="dee8bbd8-ba10-41c6-82b9-87759255772b" providerId="ADAL" clId="{967AF631-FB8C-46CE-9FAC-031FE9DE91D6}" dt="2026-08-18T21:55:16.790" v="4" actId="27636"/>
          <ac:spMkLst>
            <pc:docMk/>
            <pc:sldMk cId="979261729" sldId="276"/>
            <ac:spMk id="3" creationId="{F9A80F9F-74DB-1D57-04E8-E20E92A09B0A}"/>
          </ac:spMkLst>
        </pc:spChg>
        <pc:spChg chg="mod">
          <ac:chgData name="Fatima Alnajar" userId="dee8bbd8-ba10-41c6-82b9-87759255772b" providerId="ADAL" clId="{967AF631-FB8C-46CE-9FAC-031FE9DE91D6}" dt="2026-08-18T22:14:04.742" v="323" actId="113"/>
          <ac:spMkLst>
            <pc:docMk/>
            <pc:sldMk cId="979261729" sldId="276"/>
            <ac:spMk id="48" creationId="{050976E4-0CF2-BA00-34CA-2F9419409B9E}"/>
          </ac:spMkLst>
        </pc:spChg>
      </pc:sldChg>
      <pc:sldChg chg="del">
        <pc:chgData name="Fatima Alnajar" userId="dee8bbd8-ba10-41c6-82b9-87759255772b" providerId="ADAL" clId="{967AF631-FB8C-46CE-9FAC-031FE9DE91D6}" dt="2026-08-18T22:04:11.116" v="37" actId="47"/>
        <pc:sldMkLst>
          <pc:docMk/>
          <pc:sldMk cId="1520784841" sldId="306"/>
        </pc:sldMkLst>
      </pc:sldChg>
      <pc:sldChg chg="modSp mod">
        <pc:chgData name="Fatima Alnajar" userId="dee8bbd8-ba10-41c6-82b9-87759255772b" providerId="ADAL" clId="{967AF631-FB8C-46CE-9FAC-031FE9DE91D6}" dt="2026-08-18T21:55:29.489" v="7" actId="1076"/>
        <pc:sldMkLst>
          <pc:docMk/>
          <pc:sldMk cId="2569408148" sldId="313"/>
        </pc:sldMkLst>
        <pc:spChg chg="mod">
          <ac:chgData name="Fatima Alnajar" userId="dee8bbd8-ba10-41c6-82b9-87759255772b" providerId="ADAL" clId="{967AF631-FB8C-46CE-9FAC-031FE9DE91D6}" dt="2026-08-18T21:55:16.763" v="3" actId="27636"/>
          <ac:spMkLst>
            <pc:docMk/>
            <pc:sldMk cId="2569408148" sldId="313"/>
            <ac:spMk id="25" creationId="{904B7CA6-23A4-2E24-5FFC-ECEA38831F6A}"/>
          </ac:spMkLst>
        </pc:spChg>
        <pc:spChg chg="mod">
          <ac:chgData name="Fatima Alnajar" userId="dee8bbd8-ba10-41c6-82b9-87759255772b" providerId="ADAL" clId="{967AF631-FB8C-46CE-9FAC-031FE9DE91D6}" dt="2026-08-18T21:55:29.489" v="7" actId="1076"/>
          <ac:spMkLst>
            <pc:docMk/>
            <pc:sldMk cId="2569408148" sldId="313"/>
            <ac:spMk id="31" creationId="{4527402C-3F97-690D-9C20-A459E375AEB7}"/>
          </ac:spMkLst>
        </pc:spChg>
      </pc:sldChg>
      <pc:sldChg chg="modSp mod">
        <pc:chgData name="Fatima Alnajar" userId="dee8bbd8-ba10-41c6-82b9-87759255772b" providerId="ADAL" clId="{967AF631-FB8C-46CE-9FAC-031FE9DE91D6}" dt="2026-08-18T22:13:20.107" v="321" actId="20577"/>
        <pc:sldMkLst>
          <pc:docMk/>
          <pc:sldMk cId="2569408148" sldId="488"/>
        </pc:sldMkLst>
        <pc:spChg chg="mod">
          <ac:chgData name="Fatima Alnajar" userId="dee8bbd8-ba10-41c6-82b9-87759255772b" providerId="ADAL" clId="{967AF631-FB8C-46CE-9FAC-031FE9DE91D6}" dt="2026-08-18T22:13:20.107" v="321" actId="20577"/>
          <ac:spMkLst>
            <pc:docMk/>
            <pc:sldMk cId="2569408148" sldId="488"/>
            <ac:spMk id="31" creationId="{4527402C-3F97-690D-9C20-A459E375AEB7}"/>
          </ac:spMkLst>
        </pc:spChg>
      </pc:sldChg>
      <pc:sldChg chg="modSp mod">
        <pc:chgData name="Fatima Alnajar" userId="dee8bbd8-ba10-41c6-82b9-87759255772b" providerId="ADAL" clId="{967AF631-FB8C-46CE-9FAC-031FE9DE91D6}" dt="2026-08-18T22:14:17.481" v="324" actId="113"/>
        <pc:sldMkLst>
          <pc:docMk/>
          <pc:sldMk cId="979261729" sldId="489"/>
        </pc:sldMkLst>
        <pc:spChg chg="mod">
          <ac:chgData name="Fatima Alnajar" userId="dee8bbd8-ba10-41c6-82b9-87759255772b" providerId="ADAL" clId="{967AF631-FB8C-46CE-9FAC-031FE9DE91D6}" dt="2026-08-18T21:55:16.846" v="5" actId="27636"/>
          <ac:spMkLst>
            <pc:docMk/>
            <pc:sldMk cId="979261729" sldId="489"/>
            <ac:spMk id="3" creationId="{F9A80F9F-74DB-1D57-04E8-E20E92A09B0A}"/>
          </ac:spMkLst>
        </pc:spChg>
        <pc:spChg chg="mod">
          <ac:chgData name="Fatima Alnajar" userId="dee8bbd8-ba10-41c6-82b9-87759255772b" providerId="ADAL" clId="{967AF631-FB8C-46CE-9FAC-031FE9DE91D6}" dt="2026-08-18T22:14:17.481" v="324" actId="113"/>
          <ac:spMkLst>
            <pc:docMk/>
            <pc:sldMk cId="979261729" sldId="489"/>
            <ac:spMk id="48" creationId="{050976E4-0CF2-BA00-34CA-2F9419409B9E}"/>
          </ac:spMkLst>
        </pc:spChg>
      </pc:sldChg>
      <pc:sldChg chg="modSp mod">
        <pc:chgData name="Fatima Alnajar" userId="dee8bbd8-ba10-41c6-82b9-87759255772b" providerId="ADAL" clId="{967AF631-FB8C-46CE-9FAC-031FE9DE91D6}" dt="2026-08-18T22:14:38.682" v="327" actId="207"/>
        <pc:sldMkLst>
          <pc:docMk/>
          <pc:sldMk cId="3434396648" sldId="490"/>
        </pc:sldMkLst>
        <pc:spChg chg="mod">
          <ac:chgData name="Fatima Alnajar" userId="dee8bbd8-ba10-41c6-82b9-87759255772b" providerId="ADAL" clId="{967AF631-FB8C-46CE-9FAC-031FE9DE91D6}" dt="2026-08-18T22:14:38.682" v="327" actId="207"/>
          <ac:spMkLst>
            <pc:docMk/>
            <pc:sldMk cId="3434396648" sldId="490"/>
            <ac:spMk id="24" creationId="{6083F8E2-699C-9C01-0329-7C9299434C08}"/>
          </ac:spMkLst>
        </pc:spChg>
      </pc:sldChg>
      <pc:sldChg chg="del">
        <pc:chgData name="Fatima Alnajar" userId="dee8bbd8-ba10-41c6-82b9-87759255772b" providerId="ADAL" clId="{967AF631-FB8C-46CE-9FAC-031FE9DE91D6}" dt="2026-08-18T22:04:26.764" v="38" actId="47"/>
        <pc:sldMkLst>
          <pc:docMk/>
          <pc:sldMk cId="979261729" sldId="491"/>
        </pc:sldMkLst>
      </pc:sldChg>
      <pc:sldChg chg="modSp mod">
        <pc:chgData name="Fatima Alnajar" userId="dee8bbd8-ba10-41c6-82b9-87759255772b" providerId="ADAL" clId="{967AF631-FB8C-46CE-9FAC-031FE9DE91D6}" dt="2026-08-18T21:55:17.032" v="6" actId="27636"/>
        <pc:sldMkLst>
          <pc:docMk/>
          <pc:sldMk cId="2569408148" sldId="492"/>
        </pc:sldMkLst>
        <pc:spChg chg="mod">
          <ac:chgData name="Fatima Alnajar" userId="dee8bbd8-ba10-41c6-82b9-87759255772b" providerId="ADAL" clId="{967AF631-FB8C-46CE-9FAC-031FE9DE91D6}" dt="2026-08-18T21:55:17.032" v="6" actId="27636"/>
          <ac:spMkLst>
            <pc:docMk/>
            <pc:sldMk cId="2569408148" sldId="492"/>
            <ac:spMk id="25" creationId="{904B7CA6-23A4-2E24-5FFC-ECEA38831F6A}"/>
          </ac:spMkLst>
        </pc:spChg>
      </pc:sldChg>
      <pc:sldMasterChg chg="delSldLayout">
        <pc:chgData name="Fatima Alnajar" userId="dee8bbd8-ba10-41c6-82b9-87759255772b" providerId="ADAL" clId="{967AF631-FB8C-46CE-9FAC-031FE9DE91D6}" dt="2026-08-18T22:04:11.116" v="37" actId="47"/>
        <pc:sldMasterMkLst>
          <pc:docMk/>
          <pc:sldMasterMk cId="492988910" sldId="2147483648"/>
        </pc:sldMasterMkLst>
        <pc:sldLayoutChg chg="del">
          <pc:chgData name="Fatima Alnajar" userId="dee8bbd8-ba10-41c6-82b9-87759255772b" providerId="ADAL" clId="{967AF631-FB8C-46CE-9FAC-031FE9DE91D6}" dt="2026-08-18T22:04:11.116" v="37" actId="47"/>
          <pc:sldLayoutMkLst>
            <pc:docMk/>
            <pc:sldMasterMk cId="492988910" sldId="2147483648"/>
            <pc:sldLayoutMk cId="3457074517" sldId="2147483668"/>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8/19/2026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8/19/2026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8/19/2026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8/19/2026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8/19/2026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8/19/2026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8/19/2026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8/19/2026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8/19/2026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8/19/2026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8/19/2026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8/19/2026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jpeg"/><Relationship Id="rId1" Type="http://schemas.openxmlformats.org/officeDocument/2006/relationships/slideLayout" Target="../slideLayouts/slideLayout17.xml"/><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96000" y="4310777"/>
            <a:ext cx="5900000" cy="1400000"/>
          </a:xfrm>
          <a:prstGeom prst="rect">
            <a:avLst/>
          </a:prstGeom>
          <a:noFill/>
        </p:spPr>
        <p:txBody>
          <a:bodyPr wrap="square" rtlCol="1" anchor="t">
            <a:normAutofit fontScale="92500" lnSpcReduction="10000"/>
          </a:bodyPr>
          <a:lstStyle/>
          <a:p>
            <a:pPr marL="0" indent="0" algn="ctr" rtl="1">
              <a:lnSpc>
                <a:spcPct val="150000"/>
              </a:lnSpc>
              <a:spcBef>
                <a:spcPts val="0"/>
              </a:spcBef>
              <a:spcAft>
                <a:spcPts val="150"/>
              </a:spcAft>
              <a:buNone/>
            </a:pPr>
            <a:r>
              <a:rPr lang="ar-SA" b="1" dirty="0">
                <a:solidFill>
                  <a:srgbClr val="FFFFFF"/>
                </a:solidFill>
                <a:latin typeface="Simplified Arabic"/>
                <a:cs typeface="Simplified Arabic"/>
              </a:rPr>
              <a:t>إعداد الطالب/</a:t>
            </a:r>
            <a:r>
              <a:rPr lang="en-US" b="1" dirty="0">
                <a:solidFill>
                  <a:srgbClr val="FFFFFF"/>
                </a:solidFill>
                <a:latin typeface="Simplified Arabic"/>
                <a:cs typeface="Simplified Arabic"/>
              </a:rPr>
              <a:t> </a:t>
            </a:r>
            <a:r>
              <a:rPr lang="ar-SA" b="1" dirty="0">
                <a:solidFill>
                  <a:srgbClr val="FFFFFF"/>
                </a:solidFill>
                <a:latin typeface="Simplified Arabic"/>
                <a:cs typeface="Simplified Arabic"/>
              </a:rPr>
              <a:t> فاطمة صالح النجار</a:t>
            </a:r>
          </a:p>
          <a:p>
            <a:pPr marL="0" indent="0" algn="ctr" rtl="1">
              <a:lnSpc>
                <a:spcPct val="150000"/>
              </a:lnSpc>
              <a:spcBef>
                <a:spcPts val="0"/>
              </a:spcBef>
              <a:spcAft>
                <a:spcPts val="150"/>
              </a:spcAft>
              <a:buNone/>
            </a:pPr>
            <a:r>
              <a:rPr lang="ar-SA" sz="1600" dirty="0">
                <a:solidFill>
                  <a:srgbClr val="FFFFFF"/>
                </a:solidFill>
                <a:latin typeface="Simplified Arabic"/>
                <a:cs typeface="Simplified Arabic"/>
              </a:rPr>
              <a:t>بإشراف: أ.د/ مهيتاب الرافعي</a:t>
            </a:r>
            <a:endParaRPr lang="ar-EG" sz="1600" dirty="0">
              <a:solidFill>
                <a:srgbClr val="FFFFFF"/>
              </a:solidFill>
              <a:latin typeface="Simplified Arabic"/>
              <a:cs typeface="Simplified Arabic"/>
            </a:endParaRPr>
          </a:p>
          <a:p>
            <a:pPr marL="0" indent="0" algn="ctr" rtl="1">
              <a:lnSpc>
                <a:spcPct val="150000"/>
              </a:lnSpc>
              <a:spcBef>
                <a:spcPts val="0"/>
              </a:spcBef>
              <a:spcAft>
                <a:spcPts val="150"/>
              </a:spcAft>
              <a:buNone/>
            </a:pPr>
            <a:r>
              <a:rPr lang="ar-SA" sz="1400" dirty="0">
                <a:solidFill>
                  <a:srgbClr val="00B0F0"/>
                </a:solidFill>
                <a:latin typeface="Simplified Arabic"/>
                <a:cs typeface="Simplified Arabic"/>
              </a:rPr>
              <a:t>ماجستير الإعلام الرقمي  |  كلية الإعلام والتسويق</a:t>
            </a:r>
          </a:p>
          <a:p>
            <a:pPr marL="0" indent="0" algn="ctr" rtl="1">
              <a:lnSpc>
                <a:spcPct val="150000"/>
              </a:lnSpc>
              <a:spcBef>
                <a:spcPts val="0"/>
              </a:spcBef>
              <a:spcAft>
                <a:spcPts val="150"/>
              </a:spcAft>
              <a:buNone/>
            </a:pPr>
            <a:r>
              <a:rPr lang="ar-SA" sz="1400" dirty="0">
                <a:solidFill>
                  <a:srgbClr val="00B0F0"/>
                </a:solidFill>
                <a:latin typeface="Simplified Arabic"/>
                <a:cs typeface="Simplified Arabic"/>
              </a:rPr>
              <a:t>جامعة ميد أوشن  |  1448 - 2026</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29258" y="2461863"/>
            <a:ext cx="5900000" cy="1400000"/>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wrap="square" rtlCol="1" anchor="t">
            <a:normAutofit/>
          </a:bodyPr>
          <a:lstStyle/>
          <a:p>
            <a:pPr marL="0" indent="0" algn="ctr" rtl="1">
              <a:spcBef>
                <a:spcPts val="0"/>
              </a:spcBef>
              <a:spcAft>
                <a:spcPts val="0"/>
              </a:spcAft>
              <a:buNone/>
            </a:pPr>
            <a:r>
              <a:rPr lang="ar-SA" sz="2000" b="1" dirty="0">
                <a:solidFill>
                  <a:srgbClr val="2D3956"/>
                </a:solidFill>
                <a:latin typeface="Simplified Arabic"/>
                <a:cs typeface="Simplified Arabic"/>
              </a:rPr>
              <a:t>العلاقة بين استخدام تقنيات الذكاء الاصطناعي في إنتاج المحتوى الرقمي والتفاعل النشط للجمهور مع منصة وزارة الإعلام السعودية: دراسة شبه تجريبية</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99657" y="5848889"/>
            <a:ext cx="2820003" cy="707886"/>
          </a:xfrm>
          <a:prstGeom prst="rect">
            <a:avLst/>
          </a:prstGeom>
          <a:noFill/>
        </p:spPr>
        <p:txBody>
          <a:bodyPr wrap="square" rtlCol="1" anchor="t">
            <a:normAutofit/>
          </a:bodyPr>
          <a:lstStyle/>
          <a:p>
            <a:pPr marL="0" indent="0" algn="ctr" rtl="1">
              <a:spcBef>
                <a:spcPts val="0"/>
              </a:spcBef>
              <a:spcAft>
                <a:spcPts val="0"/>
              </a:spcAft>
              <a:buNone/>
            </a:pPr>
            <a:endParaRPr lang="ar-SA" sz="800" dirty="0">
              <a:solidFill>
                <a:schemeClr val="bg1"/>
              </a:solidFill>
              <a:latin typeface="Calibri"/>
              <a:cs typeface="Calibri"/>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4" cstate="email">
              <a:extLst>
                <a:ext uri="{28A0092B-C50C-407E-A947-70E740481C1C}">
                  <a14:useLocalDpi xmlns:a14="http://schemas.microsoft.com/office/drawing/2010/main"/>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Midocean 02-03">
            <a:extLst>
              <a:ext uri="{FF2B5EF4-FFF2-40B4-BE49-F238E27FC236}">
                <a16:creationId xmlns:a16="http://schemas.microsoft.com/office/drawing/2014/main" id="{6D8D422E-3241-39FD-1D16-0601737BE4D3}"/>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94471" y="301225"/>
            <a:ext cx="3862205" cy="2575076"/>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email">
            <a:extLst>
              <a:ext uri="{28A0092B-C50C-407E-A947-70E740481C1C}">
                <a14:useLocalDpi xmlns:a14="http://schemas.microsoft.com/office/drawing/2010/main"/>
              </a:ext>
            </a:extLst>
          </a:blip>
          <a:srcRect/>
          <a:stretch>
            <a:fillRect/>
          </a:stretch>
        </p:blipFill>
        <p:spPr>
          <a:xfrm>
            <a:off x="-873760" y="0"/>
            <a:ext cx="5753873" cy="6817984"/>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4880113" y="2014538"/>
            <a:ext cx="6824869" cy="4251122"/>
          </a:xfrm>
          <a:prstGeom prst="rect">
            <a:avLst/>
          </a:prstGeom>
          <a:noFill/>
        </p:spPr>
        <p:txBody>
          <a:bodyPr wrap="square" rtlCol="1" anchor="t">
            <a:normAutofit/>
          </a:bodyPr>
          <a:lstStyle/>
          <a:p>
            <a:pPr marL="0" indent="0" algn="ctr" rtl="1">
              <a:lnSpc>
                <a:spcPct val="170000"/>
              </a:lnSpc>
              <a:spcBef>
                <a:spcPts val="0"/>
              </a:spcBef>
              <a:spcAft>
                <a:spcPts val="150"/>
              </a:spcAft>
              <a:buNone/>
            </a:pPr>
            <a:r>
              <a:rPr lang="ar-SA" sz="2000" dirty="0">
                <a:solidFill>
                  <a:schemeClr val="bg1"/>
                </a:solidFill>
                <a:latin typeface="Simplified Arabic"/>
                <a:cs typeface="Simplified Arabic"/>
              </a:rPr>
              <a:t>يشهد المشهد الإعلامي المعاصر تحولات جذرية أعادت رسم العلاقة بين المؤسسة الإعلامية وجمهورها، ويُعدّ الذكاء الاصطناعي من أبرز التقنيات التي أعادت هندسة العمليات الإعلامية بدءًا من إنتاج المحتوى وحتى توزيعه واستهلاكه.</a:t>
            </a:r>
          </a:p>
          <a:p>
            <a:pPr marL="0" indent="0" algn="ctr" rtl="1">
              <a:lnSpc>
                <a:spcPct val="170000"/>
              </a:lnSpc>
              <a:spcBef>
                <a:spcPts val="0"/>
              </a:spcBef>
              <a:spcAft>
                <a:spcPts val="150"/>
              </a:spcAft>
              <a:buNone/>
            </a:pPr>
            <a:r>
              <a:rPr lang="ar-SA" sz="2000" dirty="0">
                <a:solidFill>
                  <a:schemeClr val="bg1"/>
                </a:solidFill>
                <a:latin typeface="Simplified Arabic"/>
                <a:cs typeface="Simplified Arabic"/>
              </a:rPr>
              <a:t>ويبرز مفهوم التفاعل النشط للجمهور بوصفه أحد أهم المفاهيم التي شغلت الفكر الإعلامي المعاصر في ظل التحول الرقمي الذي نقل الجمهور من موقع المتلقي السلبي إلى موقع المشارك الفاعل في إنتاج المحتوى وتوزيعه وتقييمه</a:t>
            </a:r>
            <a:r>
              <a:rPr lang="ar-SA" sz="1600" dirty="0">
                <a:solidFill>
                  <a:schemeClr val="bg1"/>
                </a:solidFill>
                <a:latin typeface="Simplified Arabic"/>
                <a:cs typeface="Simplified Arabic"/>
              </a:rPr>
              <a:t>.</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3433119" cy="584775"/>
          </a:xfrm>
          <a:prstGeom prst="rect">
            <a:avLst/>
          </a:prstGeom>
          <a:noFill/>
        </p:spPr>
        <p:txBody>
          <a:bodyPr wrap="square" rtlCol="1" anchor="t">
            <a:normAutofit/>
          </a:bodyPr>
          <a:lstStyle/>
          <a:p>
            <a:pPr marL="0" indent="0" algn="r" rtl="1">
              <a:spcBef>
                <a:spcPts val="0"/>
              </a:spcBef>
              <a:spcAft>
                <a:spcPts val="0"/>
              </a:spcAft>
              <a:buNone/>
            </a:pPr>
            <a:r>
              <a:rPr lang="ar-SA" sz="3200" b="1" dirty="0">
                <a:solidFill>
                  <a:schemeClr val="bg1"/>
                </a:solidFill>
                <a:latin typeface="Simplified Arabic"/>
                <a:cs typeface="Simplified Arabic"/>
              </a:rPr>
              <a:t>المقدمة</a:t>
            </a:r>
          </a:p>
        </p:txBody>
      </p:sp>
      <p:pic>
        <p:nvPicPr>
          <p:cNvPr id="13" name="Picture 12" descr="Midocean 02-0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6590" y="-135292"/>
            <a:ext cx="2233822" cy="1489487"/>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email">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1" anchor="t">
            <a:normAutofit fontScale="92500" lnSpcReduction="10000"/>
          </a:bodyPr>
          <a:lstStyle/>
          <a:p>
            <a:pPr marL="0" indent="0" algn="r" rtl="1">
              <a:spcBef>
                <a:spcPts val="0"/>
              </a:spcBef>
              <a:spcAft>
                <a:spcPts val="0"/>
              </a:spcAft>
              <a:buNone/>
            </a:pPr>
            <a:r>
              <a:rPr lang="ar-SA" sz="3200" b="1" dirty="0">
                <a:solidFill>
                  <a:schemeClr val="bg1"/>
                </a:solidFill>
                <a:latin typeface="Simplified Arabic"/>
                <a:cs typeface="Simplified Arabic"/>
              </a:rPr>
              <a:t>مشكلة الدراسة</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887682"/>
            <a:ext cx="8417320" cy="3970318"/>
          </a:xfrm>
          <a:prstGeom prst="rect">
            <a:avLst/>
          </a:prstGeom>
          <a:noFill/>
        </p:spPr>
        <p:txBody>
          <a:bodyPr wrap="square" rtlCol="1" anchor="t">
            <a:normAutofit/>
          </a:bodyPr>
          <a:lstStyle/>
          <a:p>
            <a:pPr algn="ctr" rtl="1">
              <a:lnSpc>
                <a:spcPct val="150000"/>
              </a:lnSpc>
              <a:spcAft>
                <a:spcPts val="250"/>
              </a:spcAft>
            </a:pPr>
            <a:r>
              <a:rPr lang="ar-SA" b="1" dirty="0">
                <a:solidFill>
                  <a:schemeClr val="bg1"/>
                </a:solidFill>
                <a:latin typeface="Simplified Arabic"/>
                <a:cs typeface="Simplified Arabic"/>
              </a:rPr>
              <a:t>رغم التوسع في استخدام الذكاء الاصطناعي لإنتاج المحتوى الرقمي في المؤسسات الإعلامية الحكومية السعودية، لا تزال هناك فجوة بحثية في فهم علاقته بالتفاعل النشط للجمهور، خاصة باختلاف نوع المحتوى. ومن هنا تبحث الدراسة طبيعة هذه العلاقة، وتقارن مستويات التفاعل مع المحتوى المنتج بالذكاء الاصطناعي والمحتوى التقليدي عبر منصة وزارة الإعلام السعودية.</a:t>
            </a:r>
          </a:p>
        </p:txBody>
      </p:sp>
      <p:pic>
        <p:nvPicPr>
          <p:cNvPr id="13" name="Picture 12" descr="Midocean 02-0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781748" y="-135292"/>
            <a:ext cx="2233822" cy="1489487"/>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1" anchor="t">
            <a:normAutofit fontScale="92500" lnSpcReduction="10000"/>
          </a:bodyPr>
          <a:lstStyle/>
          <a:p>
            <a:pPr marL="0" indent="0" algn="r" rtl="1">
              <a:spcBef>
                <a:spcPts val="0"/>
              </a:spcBef>
              <a:spcAft>
                <a:spcPts val="0"/>
              </a:spcAft>
              <a:buNone/>
            </a:pPr>
            <a:r>
              <a:rPr lang="ar-SA" sz="3200" b="1" dirty="0">
                <a:solidFill>
                  <a:srgbClr val="FFFFFF"/>
                </a:solidFill>
                <a:latin typeface="Simplified Arabic"/>
                <a:cs typeface="Simplified Arabic"/>
              </a:rPr>
              <a:t>تساؤلات الدراسة</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1829676"/>
            <a:ext cx="10541000" cy="3693319"/>
          </a:xfrm>
          <a:prstGeom prst="rect">
            <a:avLst/>
          </a:prstGeom>
          <a:noFill/>
        </p:spPr>
        <p:txBody>
          <a:bodyPr wrap="square" rtlCol="1" anchor="t">
            <a:noAutofit/>
          </a:bodyPr>
          <a:lstStyle/>
          <a:p>
            <a:pPr marL="0" indent="0" algn="r" rtl="1">
              <a:lnSpc>
                <a:spcPct val="105000"/>
              </a:lnSpc>
              <a:spcBef>
                <a:spcPts val="0"/>
              </a:spcBef>
              <a:spcAft>
                <a:spcPts val="80"/>
              </a:spcAft>
              <a:buNone/>
            </a:pPr>
            <a:endParaRPr lang="en-US" b="1" dirty="0">
              <a:solidFill>
                <a:srgbClr val="00B0F0"/>
              </a:solidFill>
              <a:latin typeface="Simplified Arabic"/>
              <a:cs typeface="Simplified Arabic"/>
            </a:endParaRPr>
          </a:p>
          <a:p>
            <a:pPr marL="0" indent="0" algn="r" rtl="1">
              <a:lnSpc>
                <a:spcPct val="105000"/>
              </a:lnSpc>
              <a:spcBef>
                <a:spcPts val="0"/>
              </a:spcBef>
              <a:spcAft>
                <a:spcPts val="80"/>
              </a:spcAft>
              <a:buNone/>
            </a:pPr>
            <a:endParaRPr lang="en-US" b="1" dirty="0">
              <a:solidFill>
                <a:srgbClr val="00B0F0"/>
              </a:solidFill>
              <a:latin typeface="Simplified Arabic"/>
              <a:cs typeface="Simplified Arabic"/>
            </a:endParaRPr>
          </a:p>
          <a:p>
            <a:pPr marL="0" indent="0" algn="r" rtl="1">
              <a:lnSpc>
                <a:spcPct val="105000"/>
              </a:lnSpc>
              <a:spcBef>
                <a:spcPts val="0"/>
              </a:spcBef>
              <a:spcAft>
                <a:spcPts val="80"/>
              </a:spcAft>
              <a:buNone/>
            </a:pPr>
            <a:r>
              <a:rPr lang="ar-SA" b="1" dirty="0">
                <a:solidFill>
                  <a:srgbClr val="00B0F0"/>
                </a:solidFill>
                <a:latin typeface="Simplified Arabic"/>
                <a:cs typeface="Simplified Arabic"/>
              </a:rPr>
              <a:t>السؤال الرئيس:</a:t>
            </a:r>
          </a:p>
          <a:p>
            <a:pPr algn="r" rtl="1">
              <a:lnSpc>
                <a:spcPct val="105000"/>
              </a:lnSpc>
              <a:spcAft>
                <a:spcPts val="80"/>
              </a:spcAft>
            </a:pPr>
            <a:r>
              <a:rPr lang="ar-SA" b="1" dirty="0">
                <a:latin typeface="Simplified Arabic"/>
                <a:cs typeface="Simplified Arabic"/>
              </a:rPr>
              <a:t>ما طبيعة العلاقة بين استخدام الذكاء الاصطناعي في إنتاج المحتوى الرقمي والتفاعل النشط للجمهور مع منصة وزارة الإعلام السعودية؟</a:t>
            </a:r>
            <a:endParaRPr lang="en-US" b="1" dirty="0">
              <a:latin typeface="Simplified Arabic"/>
              <a:cs typeface="Simplified Arabic"/>
            </a:endParaRPr>
          </a:p>
          <a:p>
            <a:pPr algn="r" rtl="1">
              <a:lnSpc>
                <a:spcPct val="105000"/>
              </a:lnSpc>
              <a:spcAft>
                <a:spcPts val="80"/>
              </a:spcAft>
            </a:pPr>
            <a:endParaRPr lang="en-US" b="1" dirty="0">
              <a:latin typeface="Simplified Arabic"/>
              <a:cs typeface="Simplified Arabic"/>
            </a:endParaRPr>
          </a:p>
          <a:p>
            <a:pPr algn="r" rtl="1">
              <a:lnSpc>
                <a:spcPct val="105000"/>
              </a:lnSpc>
              <a:spcAft>
                <a:spcPts val="80"/>
              </a:spcAft>
            </a:pPr>
            <a:endParaRPr lang="en-US" b="1" dirty="0">
              <a:latin typeface="Simplified Arabic"/>
              <a:cs typeface="Simplified Arabic"/>
            </a:endParaRPr>
          </a:p>
          <a:p>
            <a:pPr algn="r" rtl="1">
              <a:lnSpc>
                <a:spcPct val="105000"/>
              </a:lnSpc>
              <a:spcAft>
                <a:spcPts val="80"/>
              </a:spcAft>
            </a:pPr>
            <a:endParaRPr lang="en-US" b="1" dirty="0">
              <a:latin typeface="Simplified Arabic"/>
              <a:cs typeface="Simplified Arabic"/>
            </a:endParaRPr>
          </a:p>
          <a:p>
            <a:pPr algn="r" rtl="1">
              <a:lnSpc>
                <a:spcPct val="105000"/>
              </a:lnSpc>
              <a:spcAft>
                <a:spcPts val="80"/>
              </a:spcAft>
            </a:pPr>
            <a:r>
              <a:rPr lang="ar-SA" b="1" dirty="0">
                <a:solidFill>
                  <a:srgbClr val="00B0F0"/>
                </a:solidFill>
                <a:latin typeface="Simplified Arabic"/>
                <a:cs typeface="Simplified Arabic"/>
              </a:rPr>
              <a:t>التساؤلات الفرعية:</a:t>
            </a:r>
            <a:endParaRPr lang="en-US" b="1" dirty="0">
              <a:solidFill>
                <a:srgbClr val="00B0F0"/>
              </a:solidFill>
              <a:latin typeface="Simplified Arabic"/>
              <a:cs typeface="Simplified Arabic"/>
            </a:endParaRPr>
          </a:p>
          <a:p>
            <a:pPr marL="342900" indent="-342900" algn="r" rtl="1">
              <a:lnSpc>
                <a:spcPct val="105000"/>
              </a:lnSpc>
              <a:spcAft>
                <a:spcPts val="80"/>
              </a:spcAft>
              <a:buAutoNum type="arabicPeriod"/>
            </a:pPr>
            <a:r>
              <a:rPr lang="ar-SA" dirty="0">
                <a:latin typeface="Simplified Arabic"/>
                <a:cs typeface="Simplified Arabic"/>
              </a:rPr>
              <a:t>ما أنواع المحتوى الرقمي المُنتج بالذكاء الاصطناعي، وأيّها أكثر ارتباطًا بالتفاعل النشط للجمهور؟</a:t>
            </a:r>
            <a:endParaRPr lang="en-US" dirty="0">
              <a:latin typeface="Simplified Arabic"/>
              <a:cs typeface="Simplified Arabic"/>
            </a:endParaRPr>
          </a:p>
          <a:p>
            <a:pPr marL="342900" indent="-342900" algn="r" rtl="1">
              <a:lnSpc>
                <a:spcPct val="105000"/>
              </a:lnSpc>
              <a:spcAft>
                <a:spcPts val="80"/>
              </a:spcAft>
              <a:buAutoNum type="arabicPeriod"/>
            </a:pPr>
            <a:r>
              <a:rPr lang="ar-SA" dirty="0">
                <a:latin typeface="Simplified Arabic"/>
                <a:cs typeface="Simplified Arabic"/>
              </a:rPr>
              <a:t>. هل توجد فروق في مستوى التفاعل النشط بين المحتوى المُنتج بالذكاء الاصطناعي والمحتوى المُنتج بالأساليب التقليدية؟</a:t>
            </a:r>
          </a:p>
        </p:txBody>
      </p:sp>
      <p:pic>
        <p:nvPicPr>
          <p:cNvPr id="11" name="Picture 10" descr="Midocean 02-0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647003" y="0"/>
            <a:ext cx="2233822" cy="1489487"/>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468531"/>
            <a:ext cx="8417320" cy="4401205"/>
          </a:xfrm>
          <a:prstGeom prst="rect">
            <a:avLst/>
          </a:prstGeom>
          <a:noFill/>
        </p:spPr>
        <p:txBody>
          <a:bodyPr wrap="square" rtlCol="1" anchor="t">
            <a:normAutofit/>
          </a:bodyPr>
          <a:lstStyle/>
          <a:p>
            <a:pPr marL="0" indent="0" algn="r" rtl="1">
              <a:lnSpc>
                <a:spcPct val="150000"/>
              </a:lnSpc>
              <a:spcBef>
                <a:spcPts val="0"/>
              </a:spcBef>
              <a:spcAft>
                <a:spcPts val="250"/>
              </a:spcAft>
              <a:buNone/>
            </a:pPr>
            <a:r>
              <a:rPr lang="ar-SA" sz="3600" b="1" dirty="0">
                <a:solidFill>
                  <a:srgbClr val="00B0F0"/>
                </a:solidFill>
                <a:latin typeface="Simplified Arabic"/>
                <a:cs typeface="Simplified Arabic"/>
              </a:rPr>
              <a:t>أهداف الدراسة</a:t>
            </a:r>
          </a:p>
          <a:p>
            <a:pPr marL="342900" indent="-342900" algn="r" rtl="1">
              <a:lnSpc>
                <a:spcPct val="150000"/>
              </a:lnSpc>
              <a:spcAft>
                <a:spcPts val="100"/>
              </a:spcAft>
              <a:buAutoNum type="arabicPeriod"/>
            </a:pPr>
            <a:r>
              <a:rPr lang="ar-SA" sz="1600" dirty="0">
                <a:solidFill>
                  <a:srgbClr val="2D3956"/>
                </a:solidFill>
                <a:latin typeface="Simplified Arabic"/>
                <a:cs typeface="Simplified Arabic"/>
              </a:rPr>
              <a:t>الكشف عن واقع توظيف تقنيات الذكاء الاصطناعي في إنتاج المحتوى الرقمي بمنصة وزارة الإعلام السعودية، وتحديد أنواعه وحدوده وتحدياته.</a:t>
            </a:r>
            <a:endParaRPr lang="en-US" sz="1600" dirty="0">
              <a:solidFill>
                <a:srgbClr val="2D3956"/>
              </a:solidFill>
              <a:latin typeface="Simplified Arabic"/>
              <a:cs typeface="Simplified Arabic"/>
            </a:endParaRPr>
          </a:p>
          <a:p>
            <a:pPr marL="342900" indent="-342900" algn="r" rtl="1">
              <a:lnSpc>
                <a:spcPct val="150000"/>
              </a:lnSpc>
              <a:spcAft>
                <a:spcPts val="100"/>
              </a:spcAft>
              <a:buAutoNum type="arabicPeriod"/>
            </a:pPr>
            <a:r>
              <a:rPr lang="ar-SA" sz="1600" dirty="0">
                <a:solidFill>
                  <a:srgbClr val="2D3956"/>
                </a:solidFill>
                <a:latin typeface="Simplified Arabic"/>
                <a:cs typeface="Simplified Arabic"/>
              </a:rPr>
              <a:t>قياس العلاقة بين المحتوى المنتج بالذكاء الاصطناعي والتفاعل النشط للجمهور، ومقارنته بالمحتوى التقليدي، وصولًا إلى توصيات تعزز فاعلية توظيف الذكاء الاصطناعي</a:t>
            </a:r>
          </a:p>
        </p:txBody>
      </p:sp>
      <p:pic>
        <p:nvPicPr>
          <p:cNvPr id="8" name="Picture 7" descr="Midocean 02-0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6471" y="-77624"/>
            <a:ext cx="2181329" cy="1454485"/>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1" anchor="t">
            <a:normAutofit fontScale="92500" lnSpcReduction="10000"/>
          </a:bodyPr>
          <a:lstStyle/>
          <a:p>
            <a:pPr marL="0" indent="0" algn="r" rtl="1">
              <a:spcBef>
                <a:spcPts val="0"/>
              </a:spcBef>
              <a:spcAft>
                <a:spcPts val="0"/>
              </a:spcAft>
              <a:buNone/>
            </a:pPr>
            <a:r>
              <a:rPr lang="ar-SA" sz="3200" b="1" dirty="0">
                <a:solidFill>
                  <a:srgbClr val="FFFFFF"/>
                </a:solidFill>
                <a:latin typeface="Simplified Arabic"/>
                <a:cs typeface="Simplified Arabic"/>
              </a:rPr>
              <a:t>فروض الدراسة</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693319"/>
          </a:xfrm>
          <a:prstGeom prst="rect">
            <a:avLst/>
          </a:prstGeom>
          <a:noFill/>
        </p:spPr>
        <p:txBody>
          <a:bodyPr wrap="square" rtlCol="1" anchor="t">
            <a:normAutofit/>
          </a:bodyPr>
          <a:lstStyle/>
          <a:p>
            <a:pPr marL="0" indent="0" algn="r" rtl="1">
              <a:lnSpc>
                <a:spcPct val="150000"/>
              </a:lnSpc>
              <a:spcBef>
                <a:spcPts val="0"/>
              </a:spcBef>
              <a:spcAft>
                <a:spcPts val="200"/>
              </a:spcAft>
              <a:buNone/>
            </a:pPr>
            <a:r>
              <a:rPr lang="ar-SA" b="1" dirty="0">
                <a:solidFill>
                  <a:srgbClr val="00B0F0"/>
                </a:solidFill>
                <a:latin typeface="Simplified Arabic"/>
                <a:cs typeface="Simplified Arabic"/>
              </a:rPr>
              <a:t>تختبر الدراسة الفروض الآتية:</a:t>
            </a:r>
            <a:endParaRPr lang="en-US" b="1" dirty="0">
              <a:solidFill>
                <a:srgbClr val="00B0F0"/>
              </a:solidFill>
              <a:latin typeface="Simplified Arabic"/>
              <a:cs typeface="Simplified Arabic"/>
            </a:endParaRPr>
          </a:p>
          <a:p>
            <a:pPr marL="0" indent="0" algn="r" rtl="1">
              <a:lnSpc>
                <a:spcPct val="150000"/>
              </a:lnSpc>
              <a:spcBef>
                <a:spcPts val="0"/>
              </a:spcBef>
              <a:spcAft>
                <a:spcPts val="200"/>
              </a:spcAft>
              <a:buNone/>
            </a:pPr>
            <a:endParaRPr lang="en-US" b="1" dirty="0">
              <a:solidFill>
                <a:srgbClr val="00B0F0"/>
              </a:solidFill>
              <a:latin typeface="Simplified Arabic"/>
              <a:cs typeface="Simplified Arabic"/>
            </a:endParaRPr>
          </a:p>
          <a:p>
            <a:pPr marL="342900" indent="-342900" algn="r" rtl="1">
              <a:lnSpc>
                <a:spcPct val="150000"/>
              </a:lnSpc>
              <a:spcAft>
                <a:spcPts val="200"/>
              </a:spcAft>
              <a:buAutoNum type="arabicPeriod"/>
            </a:pPr>
            <a:r>
              <a:rPr lang="ar-SA" dirty="0">
                <a:latin typeface="Simplified Arabic"/>
                <a:cs typeface="Simplified Arabic"/>
              </a:rPr>
              <a:t>توجد علاقة ارتباطية طردية ذات دلالة إحصائية بين استخدام الذكاء الاصطناعي في إنتاج المحتوى الرقمي بأنواعه (النصي، المرئي، الصوتي، والمخصص) والتفاعل النشط للجمهور.</a:t>
            </a:r>
            <a:r>
              <a:rPr lang="en-US" dirty="0">
                <a:latin typeface="Simplified Arabic"/>
                <a:cs typeface="Simplified Arabic"/>
              </a:rPr>
              <a:t> </a:t>
            </a:r>
          </a:p>
          <a:p>
            <a:pPr marL="342900" indent="-342900" algn="r" rtl="1">
              <a:lnSpc>
                <a:spcPct val="150000"/>
              </a:lnSpc>
              <a:spcAft>
                <a:spcPts val="200"/>
              </a:spcAft>
              <a:buAutoNum type="arabicPeriod"/>
            </a:pPr>
            <a:r>
              <a:rPr lang="ar-SA" dirty="0">
                <a:latin typeface="Simplified Arabic"/>
                <a:cs typeface="Simplified Arabic"/>
              </a:rPr>
              <a:t>. توجد فروق ذات دلالة إحصائية في مستوى التفاعل النشط بين المجموعتين التجريبية والضابطة لصالح المجموعة التجريبية.</a:t>
            </a:r>
            <a:endParaRPr lang="en-US" dirty="0">
              <a:latin typeface="Simplified Arabic"/>
              <a:cs typeface="Simplified Arabic"/>
            </a:endParaRPr>
          </a:p>
          <a:p>
            <a:pPr algn="r" rtl="1">
              <a:lnSpc>
                <a:spcPct val="150000"/>
              </a:lnSpc>
              <a:spcAft>
                <a:spcPts val="200"/>
              </a:spcAft>
            </a:pPr>
            <a:r>
              <a:rPr lang="ar-SA" dirty="0">
                <a:latin typeface="Simplified Arabic"/>
                <a:cs typeface="Simplified Arabic"/>
              </a:rPr>
              <a:t>3. توجد فروق ذات دلالة إحصائية في مستوى التفاعل النشط للجمهور تُعزى إلى المتغيرات الديموغرافية (النوع، العمر، والمستوى التعليمي).</a:t>
            </a:r>
          </a:p>
        </p:txBody>
      </p:sp>
      <p:pic>
        <p:nvPicPr>
          <p:cNvPr id="11" name="Picture 10" descr="Midocean 02-0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647003" y="0"/>
            <a:ext cx="2233822" cy="1489487"/>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2" cstate="email">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1" anchor="t">
            <a:normAutofit/>
          </a:bodyPr>
          <a:lstStyle/>
          <a:p>
            <a:pPr marL="0" indent="0" algn="r" rtl="1">
              <a:spcBef>
                <a:spcPts val="0"/>
              </a:spcBef>
              <a:spcAft>
                <a:spcPts val="0"/>
              </a:spcAft>
              <a:buNone/>
            </a:pPr>
            <a:r>
              <a:rPr lang="ar-SA" sz="2800" b="1" dirty="0">
                <a:solidFill>
                  <a:schemeClr val="bg1"/>
                </a:solidFill>
                <a:latin typeface="Simplified Arabic"/>
                <a:cs typeface="Simplified Arabic"/>
              </a:rPr>
              <a:t>منهجية الدراسة والعينة</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457461" y="2090172"/>
            <a:ext cx="8417320" cy="4608802"/>
          </a:xfrm>
          <a:prstGeom prst="rect">
            <a:avLst/>
          </a:prstGeom>
          <a:noFill/>
        </p:spPr>
        <p:txBody>
          <a:bodyPr wrap="square" rtlCol="1" anchor="t">
            <a:normAutofit/>
          </a:bodyPr>
          <a:lstStyle/>
          <a:p>
            <a:pPr marL="0" indent="0" algn="r" rtl="1">
              <a:lnSpc>
                <a:spcPct val="150000"/>
              </a:lnSpc>
              <a:spcBef>
                <a:spcPts val="0"/>
              </a:spcBef>
              <a:spcAft>
                <a:spcPts val="150"/>
              </a:spcAft>
              <a:buNone/>
            </a:pPr>
            <a:r>
              <a:rPr lang="ar-SA" b="1" dirty="0">
                <a:solidFill>
                  <a:srgbClr val="4FC3F7"/>
                </a:solidFill>
                <a:latin typeface="Simplified Arabic"/>
                <a:cs typeface="Simplified Arabic"/>
              </a:rPr>
              <a:t>منهج الدراسة:</a:t>
            </a:r>
          </a:p>
          <a:p>
            <a:pPr marL="0" indent="0" algn="r" rtl="1">
              <a:lnSpc>
                <a:spcPct val="150000"/>
              </a:lnSpc>
              <a:spcBef>
                <a:spcPts val="0"/>
              </a:spcBef>
              <a:spcAft>
                <a:spcPts val="250"/>
              </a:spcAft>
              <a:buNone/>
            </a:pPr>
            <a:r>
              <a:rPr lang="ar-SA" dirty="0">
                <a:solidFill>
                  <a:schemeClr val="bg1"/>
                </a:solidFill>
                <a:latin typeface="Simplified Arabic"/>
                <a:cs typeface="Simplified Arabic"/>
              </a:rPr>
              <a:t>تعتمد الدراسة على المنهج شبه التجريبي بتصميم المجموعتين المتكافئتين (تجريبية وضابطة) مع القياسين القبلي والبعدي.</a:t>
            </a:r>
          </a:p>
          <a:p>
            <a:pPr marL="0" indent="0" algn="r" rtl="1">
              <a:lnSpc>
                <a:spcPct val="150000"/>
              </a:lnSpc>
              <a:spcBef>
                <a:spcPts val="0"/>
              </a:spcBef>
              <a:spcAft>
                <a:spcPts val="150"/>
              </a:spcAft>
              <a:buNone/>
            </a:pPr>
            <a:r>
              <a:rPr lang="ar-SA" b="1" dirty="0">
                <a:solidFill>
                  <a:srgbClr val="4FC3F7"/>
                </a:solidFill>
                <a:latin typeface="Simplified Arabic"/>
                <a:cs typeface="Simplified Arabic"/>
              </a:rPr>
              <a:t>مجتمع وعينة الدراسة:</a:t>
            </a:r>
          </a:p>
          <a:p>
            <a:pPr marL="0" indent="0" algn="r" rtl="1">
              <a:lnSpc>
                <a:spcPct val="150000"/>
              </a:lnSpc>
              <a:spcBef>
                <a:spcPts val="0"/>
              </a:spcBef>
              <a:spcAft>
                <a:spcPts val="150"/>
              </a:spcAft>
              <a:buNone/>
            </a:pPr>
            <a:r>
              <a:rPr lang="ar-SA" dirty="0">
                <a:solidFill>
                  <a:schemeClr val="bg1"/>
                </a:solidFill>
                <a:latin typeface="Simplified Arabic"/>
                <a:cs typeface="Simplified Arabic"/>
              </a:rPr>
              <a:t>يتكون مجتمع الدراسة من جمهور المتابعين لمنصة وزارة الإعلام السعودية من المواطنين والمقيمين ممن تتراوح أعمارهم بين 18 و60 عامًا. </a:t>
            </a:r>
          </a:p>
          <a:p>
            <a:pPr marL="0" indent="0" algn="r" rtl="1">
              <a:lnSpc>
                <a:spcPct val="150000"/>
              </a:lnSpc>
              <a:spcBef>
                <a:spcPts val="0"/>
              </a:spcBef>
              <a:spcAft>
                <a:spcPts val="150"/>
              </a:spcAft>
              <a:buNone/>
            </a:pPr>
            <a:r>
              <a:rPr lang="ar-SA" dirty="0">
                <a:solidFill>
                  <a:schemeClr val="bg1"/>
                </a:solidFill>
                <a:latin typeface="Simplified Arabic"/>
                <a:cs typeface="Simplified Arabic"/>
              </a:rPr>
              <a:t>ويُراعى في التوزيع التنوع الديموغرافي: النوع (ذكور - إناث)، الفئات العمرية (18-30، 31-45، 46-60)، والمستوى التعليمي (ثانوي - جامعي - دراسات عليا).</a:t>
            </a: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3" name="Picture 12" descr="Midocean 02-0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781748" y="-135292"/>
            <a:ext cx="2233822" cy="1489487"/>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90870" y="1228396"/>
            <a:ext cx="8731635" cy="4401205"/>
          </a:xfrm>
          <a:prstGeom prst="rect">
            <a:avLst/>
          </a:prstGeom>
          <a:noFill/>
        </p:spPr>
        <p:txBody>
          <a:bodyPr wrap="square" rtlCol="1" anchor="t">
            <a:normAutofit/>
          </a:bodyPr>
          <a:lstStyle/>
          <a:p>
            <a:pPr marL="0" indent="0" algn="r" rtl="1">
              <a:lnSpc>
                <a:spcPct val="160000"/>
              </a:lnSpc>
              <a:spcBef>
                <a:spcPts val="0"/>
              </a:spcBef>
              <a:spcAft>
                <a:spcPts val="200"/>
              </a:spcAft>
              <a:buNone/>
            </a:pPr>
            <a:r>
              <a:rPr lang="ar-SA" sz="4400" b="1" dirty="0">
                <a:solidFill>
                  <a:srgbClr val="00B0F0"/>
                </a:solidFill>
                <a:latin typeface="Simplified Arabic"/>
                <a:cs typeface="Simplified Arabic"/>
              </a:rPr>
              <a:t>أهم النتائج</a:t>
            </a:r>
            <a:endParaRPr lang="en-US" sz="4400" b="1" dirty="0">
              <a:solidFill>
                <a:srgbClr val="00B0F0"/>
              </a:solidFill>
              <a:latin typeface="Simplified Arabic"/>
              <a:cs typeface="Simplified Arabic"/>
            </a:endParaRPr>
          </a:p>
          <a:p>
            <a:pPr algn="r" rtl="1">
              <a:lnSpc>
                <a:spcPct val="160000"/>
              </a:lnSpc>
              <a:spcAft>
                <a:spcPts val="200"/>
              </a:spcAft>
            </a:pPr>
            <a:r>
              <a:rPr lang="en-US" sz="1600" b="1" dirty="0">
                <a:solidFill>
                  <a:srgbClr val="00B0F0"/>
                </a:solidFill>
                <a:latin typeface="Simplified Arabic"/>
                <a:cs typeface="Simplified Arabic"/>
              </a:rPr>
              <a:t> </a:t>
            </a:r>
            <a:r>
              <a:rPr lang="en-US" sz="1600" dirty="0">
                <a:latin typeface="Simplified Arabic"/>
                <a:cs typeface="Simplified Arabic"/>
              </a:rPr>
              <a:t>.1</a:t>
            </a:r>
            <a:r>
              <a:rPr lang="ar-SA" sz="1600" dirty="0">
                <a:latin typeface="Simplified Arabic"/>
                <a:cs typeface="Simplified Arabic"/>
              </a:rPr>
              <a:t>وجود علاقة طردية دالة إحصائيًا بين استخدام الذكاء الاصطناعي في إنتاج المحتوى والتفاعل النشط للجمهور.</a:t>
            </a:r>
            <a:endParaRPr lang="en-US" sz="1600" dirty="0">
              <a:latin typeface="Simplified Arabic"/>
              <a:cs typeface="Simplified Arabic"/>
            </a:endParaRPr>
          </a:p>
          <a:p>
            <a:pPr algn="r" rtl="1">
              <a:lnSpc>
                <a:spcPct val="160000"/>
              </a:lnSpc>
              <a:spcAft>
                <a:spcPts val="200"/>
              </a:spcAft>
            </a:pPr>
            <a:r>
              <a:rPr lang="ar-SA" sz="1600" dirty="0">
                <a:latin typeface="Simplified Arabic"/>
                <a:cs typeface="Simplified Arabic"/>
              </a:rPr>
              <a:t>2. تفوق المحتوى المُنتَج بالذكاء الاصطناعي في مستوى التفاعل مقارنة بالمحتوى التقليدي، مع وجود فروق مرتبطة بالعمر والمستوى التعليمي.</a:t>
            </a:r>
            <a:endParaRPr lang="en-US" sz="1600" dirty="0">
              <a:latin typeface="Simplified Arabic"/>
              <a:cs typeface="Simplified Arabic"/>
            </a:endParaRPr>
          </a:p>
          <a:p>
            <a:pPr algn="r" rtl="1">
              <a:lnSpc>
                <a:spcPct val="160000"/>
              </a:lnSpc>
              <a:spcAft>
                <a:spcPts val="200"/>
              </a:spcAft>
            </a:pPr>
            <a:r>
              <a:rPr lang="en-US" sz="1600" dirty="0">
                <a:latin typeface="Simplified Arabic"/>
                <a:cs typeface="Simplified Arabic"/>
              </a:rPr>
              <a:t>3</a:t>
            </a:r>
            <a:r>
              <a:rPr lang="ar-SA" sz="1600" dirty="0">
                <a:latin typeface="Simplified Arabic"/>
                <a:cs typeface="Simplified Arabic"/>
              </a:rPr>
              <a:t>. ارتفاع المعوقات والتحديات، وكان أبرزها صعوبة التمييز بين المحتوى البشري والمحتوى المُولّد بالذكاء الاصطناعي.</a:t>
            </a:r>
          </a:p>
        </p:txBody>
      </p:sp>
      <p:pic>
        <p:nvPicPr>
          <p:cNvPr id="8" name="Picture 7" descr="Midocean 02-0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6471" y="-77624"/>
            <a:ext cx="2181329" cy="1454485"/>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2" cstate="email">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1" anchor="t">
            <a:normAutofit fontScale="92500" lnSpcReduction="10000"/>
          </a:bodyPr>
          <a:lstStyle/>
          <a:p>
            <a:pPr marL="0" indent="0" algn="r" rtl="1">
              <a:spcBef>
                <a:spcPts val="0"/>
              </a:spcBef>
              <a:spcAft>
                <a:spcPts val="0"/>
              </a:spcAft>
              <a:buNone/>
            </a:pPr>
            <a:r>
              <a:rPr lang="ar-SA" sz="3200" b="1" dirty="0">
                <a:solidFill>
                  <a:schemeClr val="bg1"/>
                </a:solidFill>
                <a:latin typeface="Simplified Arabic"/>
                <a:cs typeface="Simplified Arabic"/>
              </a:rPr>
              <a:t>التوصيات</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204499"/>
            <a:ext cx="8417320" cy="3970318"/>
          </a:xfrm>
          <a:prstGeom prst="rect">
            <a:avLst/>
          </a:prstGeom>
          <a:noFill/>
        </p:spPr>
        <p:txBody>
          <a:bodyPr wrap="square" rtlCol="1" anchor="t">
            <a:normAutofit/>
          </a:bodyPr>
          <a:lstStyle/>
          <a:p>
            <a:pPr marL="0" indent="0" algn="r" rtl="1">
              <a:lnSpc>
                <a:spcPct val="150000"/>
              </a:lnSpc>
              <a:spcBef>
                <a:spcPts val="0"/>
              </a:spcBef>
              <a:spcAft>
                <a:spcPts val="250"/>
              </a:spcAft>
              <a:buNone/>
            </a:pPr>
            <a:r>
              <a:rPr lang="ar-SA" sz="1600" b="1" dirty="0">
                <a:solidFill>
                  <a:schemeClr val="bg1"/>
                </a:solidFill>
                <a:latin typeface="Simplified Arabic"/>
                <a:cs typeface="Simplified Arabic"/>
              </a:rPr>
              <a:t>في ضوء ما توصّلت إليه الدراسة من نتائج، </a:t>
            </a:r>
            <a:r>
              <a:rPr lang="ar-EG" sz="1600" b="1" dirty="0">
                <a:solidFill>
                  <a:schemeClr val="bg1"/>
                </a:solidFill>
                <a:latin typeface="Simplified Arabic"/>
                <a:cs typeface="Simplified Arabic"/>
              </a:rPr>
              <a:t>ي</a:t>
            </a:r>
            <a:r>
              <a:rPr lang="ar-SA" sz="1600" b="1" dirty="0">
                <a:solidFill>
                  <a:schemeClr val="bg1"/>
                </a:solidFill>
                <a:latin typeface="Simplified Arabic"/>
                <a:cs typeface="Simplified Arabic"/>
              </a:rPr>
              <a:t>وصي الباحث بما يلي:</a:t>
            </a:r>
          </a:p>
          <a:p>
            <a:pPr marL="0" indent="0" algn="r" rtl="1">
              <a:lnSpc>
                <a:spcPct val="150000"/>
              </a:lnSpc>
              <a:spcBef>
                <a:spcPts val="0"/>
              </a:spcBef>
              <a:spcAft>
                <a:spcPts val="150"/>
              </a:spcAft>
              <a:buNone/>
            </a:pPr>
            <a:r>
              <a:rPr lang="ar-SA" sz="1600" dirty="0">
                <a:solidFill>
                  <a:schemeClr val="bg1"/>
                </a:solidFill>
                <a:latin typeface="Simplified Arabic"/>
                <a:cs typeface="Simplified Arabic"/>
              </a:rPr>
              <a:t>1. إعطاء الأولوية الاستراتيجية القصوى للاستثمار في منظومة التخصيص الخوارزمي على منصة وزارة الإعلام السعودية.</a:t>
            </a:r>
          </a:p>
          <a:p>
            <a:pPr marL="0" indent="0" algn="r" rtl="1">
              <a:lnSpc>
                <a:spcPct val="150000"/>
              </a:lnSpc>
              <a:spcBef>
                <a:spcPts val="0"/>
              </a:spcBef>
              <a:spcAft>
                <a:spcPts val="150"/>
              </a:spcAft>
              <a:buNone/>
            </a:pPr>
            <a:r>
              <a:rPr lang="ar-SA" sz="1600" dirty="0">
                <a:solidFill>
                  <a:schemeClr val="bg1"/>
                </a:solidFill>
                <a:latin typeface="Simplified Arabic"/>
                <a:cs typeface="Simplified Arabic"/>
              </a:rPr>
              <a:t>2. توسيع توظيف تقنيات توليد المحتوى المرئي والفيديو بالذكاء الاصطناعي على المنصة.</a:t>
            </a:r>
          </a:p>
          <a:p>
            <a:pPr marL="0" indent="0" algn="r" rtl="1">
              <a:lnSpc>
                <a:spcPct val="150000"/>
              </a:lnSpc>
              <a:spcBef>
                <a:spcPts val="0"/>
              </a:spcBef>
              <a:spcAft>
                <a:spcPts val="150"/>
              </a:spcAft>
              <a:buNone/>
            </a:pPr>
            <a:r>
              <a:rPr lang="ar-SA" sz="1600" dirty="0">
                <a:solidFill>
                  <a:schemeClr val="bg1"/>
                </a:solidFill>
                <a:latin typeface="Simplified Arabic"/>
                <a:cs typeface="Simplified Arabic"/>
              </a:rPr>
              <a:t>3. إعادة هندسة استراتيجية المحتوى الصوتي بما يتناسب مع خصائص الجمهور السعودي.</a:t>
            </a:r>
          </a:p>
          <a:p>
            <a:pPr marL="0" indent="0" algn="r" rtl="1">
              <a:lnSpc>
                <a:spcPct val="150000"/>
              </a:lnSpc>
              <a:spcBef>
                <a:spcPts val="0"/>
              </a:spcBef>
              <a:spcAft>
                <a:spcPts val="150"/>
              </a:spcAft>
              <a:buNone/>
            </a:pPr>
            <a:r>
              <a:rPr lang="ar-SA" sz="1600" dirty="0">
                <a:solidFill>
                  <a:schemeClr val="bg1"/>
                </a:solidFill>
                <a:latin typeface="Simplified Arabic"/>
                <a:cs typeface="Simplified Arabic"/>
              </a:rPr>
              <a:t>4. اعتماد سياسة إفصاح مؤسسية إلزامية بوسم المحتوى المُولَّد آليًا لمعالجة معوق صعوبة التمييز بين المحتوى البشري والآلي.</a:t>
            </a:r>
          </a:p>
          <a:p>
            <a:pPr marL="0" indent="0" algn="r" rtl="1">
              <a:lnSpc>
                <a:spcPct val="150000"/>
              </a:lnSpc>
              <a:spcBef>
                <a:spcPts val="0"/>
              </a:spcBef>
              <a:spcAft>
                <a:spcPts val="150"/>
              </a:spcAft>
              <a:buNone/>
            </a:pPr>
            <a:r>
              <a:rPr lang="ar-SA" sz="1600" dirty="0">
                <a:solidFill>
                  <a:schemeClr val="bg1"/>
                </a:solidFill>
                <a:latin typeface="Simplified Arabic"/>
                <a:cs typeface="Simplified Arabic"/>
              </a:rPr>
              <a:t>5. تطوير نموذج توليدي عربي محلي يُراعي الخصوصية الثقافية السعودية.</a:t>
            </a:r>
          </a:p>
          <a:p>
            <a:pPr marL="0" indent="0" algn="r" rtl="1">
              <a:lnSpc>
                <a:spcPct val="150000"/>
              </a:lnSpc>
              <a:spcBef>
                <a:spcPts val="0"/>
              </a:spcBef>
              <a:spcAft>
                <a:spcPts val="150"/>
              </a:spcAft>
              <a:buNone/>
            </a:pPr>
            <a:r>
              <a:rPr lang="ar-SA" sz="1600" dirty="0">
                <a:solidFill>
                  <a:schemeClr val="bg1"/>
                </a:solidFill>
                <a:latin typeface="Simplified Arabic"/>
                <a:cs typeface="Simplified Arabic"/>
              </a:rPr>
              <a:t>6. إنشاء مركز وطني للإعلام الذكي يتبع وزارة الإعلام في إطار مبادرات رؤية المملكة 2030.</a:t>
            </a: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3" name="Picture 12" descr="Midocean 02-0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781748" y="-135292"/>
            <a:ext cx="2233822" cy="1489487"/>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email">
            <a:grayscl/>
            <a:extLst>
              <a:ext uri="{28A0092B-C50C-407E-A947-70E740481C1C}">
                <a14:useLocalDpi xmlns:a14="http://schemas.microsoft.com/office/drawing/2010/main"/>
              </a:ext>
            </a:extLst>
          </a:blip>
          <a:stretch>
            <a:fillRect/>
          </a:stretch>
        </p:blipFill>
        <p:spPr>
          <a:xfrm>
            <a:off x="0" y="285785"/>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801669" y="2035082"/>
            <a:ext cx="9000000" cy="1800000"/>
          </a:xfrm>
          <a:prstGeom prst="rect">
            <a:avLst/>
          </a:prstGeom>
          <a:noFill/>
        </p:spPr>
        <p:txBody>
          <a:bodyPr wrap="square" rtlCol="1" anchor="t">
            <a:normAutofit/>
          </a:bodyPr>
          <a:lstStyle/>
          <a:p>
            <a:pPr marL="0" indent="0" algn="ctr" rtl="1">
              <a:spcBef>
                <a:spcPts val="0"/>
              </a:spcBef>
              <a:spcAft>
                <a:spcPts val="300"/>
              </a:spcAft>
              <a:buNone/>
            </a:pPr>
            <a:r>
              <a:rPr lang="ar-SA" sz="6000" b="1" dirty="0">
                <a:solidFill>
                  <a:schemeClr val="accent2"/>
                </a:solidFill>
                <a:latin typeface="Simplified Arabic"/>
                <a:cs typeface="Simplified Arabic"/>
              </a:rPr>
              <a:t>شكرًا لحسن استماعكم</a:t>
            </a:r>
          </a:p>
          <a:p>
            <a:pPr marL="0" indent="0" algn="ctr" rtl="1">
              <a:spcBef>
                <a:spcPts val="0"/>
              </a:spcBef>
              <a:spcAft>
                <a:spcPts val="300"/>
              </a:spcAft>
              <a:buNone/>
            </a:pPr>
            <a:endParaRPr lang="ar-SA" sz="800" dirty="0">
              <a:solidFill>
                <a:schemeClr val="accent2"/>
              </a:solidFill>
              <a:latin typeface="Simplified Arabic"/>
              <a:cs typeface="Simplified Arabic"/>
            </a:endParaRPr>
          </a:p>
          <a:p>
            <a:pPr marL="0" indent="0" algn="ctr" rtl="1">
              <a:spcBef>
                <a:spcPts val="0"/>
              </a:spcBef>
              <a:spcAft>
                <a:spcPts val="300"/>
              </a:spcAft>
              <a:buNone/>
            </a:pPr>
            <a:r>
              <a:rPr lang="ar-SA" sz="2400" dirty="0">
                <a:solidFill>
                  <a:schemeClr val="accent2"/>
                </a:solidFill>
                <a:latin typeface="Simplified Arabic"/>
                <a:cs typeface="Simplified Arabic"/>
              </a:rPr>
              <a:t>في انتظار مناقشتكم وتوجيهاتكم الكريمة</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11" name="Picture 10" descr="Midocean 02-0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76590" y="-1"/>
            <a:ext cx="2233822" cy="1489487"/>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4AB8AE5-4CEF-4BC2-A292-D7A73A7B3FEF}">
  <ds:schemaRefs>
    <ds:schemaRef ds:uri="688354b5-287c-4cda-825e-1d7935aea40e"/>
    <ds:schemaRef ds:uri="http://schemas.microsoft.com/office/2006/documentManagement/types"/>
    <ds:schemaRef ds:uri="http://purl.org/dc/elements/1.1/"/>
    <ds:schemaRef ds:uri="http://www.w3.org/XML/1998/namespace"/>
    <ds:schemaRef ds:uri="http://schemas.microsoft.com/office/infopath/2007/PartnerControls"/>
    <ds:schemaRef ds:uri="http://purl.org/dc/terms/"/>
    <ds:schemaRef ds:uri="http://schemas.openxmlformats.org/package/2006/metadata/core-properties"/>
    <ds:schemaRef ds:uri="aca13214-df29-4e3c-a050-857c0bf7bd8e"/>
    <ds:schemaRef ds:uri="http://schemas.microsoft.com/office/2006/metadata/properties"/>
    <ds:schemaRef ds:uri="http://purl.org/dc/dcmitype/"/>
  </ds:schemaRefs>
</ds:datastoreItem>
</file>

<file path=customXml/itemProps2.xml><?xml version="1.0" encoding="utf-8"?>
<ds:datastoreItem xmlns:ds="http://schemas.openxmlformats.org/officeDocument/2006/customXml" ds:itemID="{E5CED97C-B6FB-48E2-BA80-56FF7B367F5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4157290-02EC-4DCF-BA8E-CD08B55A8E8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612</TotalTime>
  <Words>625</Words>
  <Application>Microsoft Office PowerPoint</Application>
  <PresentationFormat>Widescreen</PresentationFormat>
  <Paragraphs>55</Paragraphs>
  <Slides>10</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Arial</vt:lpstr>
      <vt:lpstr>Calibri</vt:lpstr>
      <vt:lpstr>Calibri Light</vt:lpstr>
      <vt:lpstr>Roboto Light</vt:lpstr>
      <vt:lpstr>Simplified Arabic</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Fatima Alnajar</cp:lastModifiedBy>
  <cp:revision>51</cp:revision>
  <dcterms:created xsi:type="dcterms:W3CDTF">2023-04-29T09:08:23Z</dcterms:created>
  <dcterms:modified xsi:type="dcterms:W3CDTF">2026-08-18T22:14:48Z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0x010100DC69378573D04C4981F1C0E645EFE562</vt:lpwstr>
  </property>
  <property fmtid="{D5CDD505-2E9C-101B-9397-08002B2CF9AE}" pid="3" name="MediaServiceImageTags">
    <vt:lpwstr/>
  </property>
</Properties>
</file>