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271" r:id="rId7"/>
    <p:sldId id="487" r:id="rId8"/>
    <p:sldId id="490" r:id="rId9"/>
    <p:sldId id="485" r:id="rId10"/>
    <p:sldId id="306" r:id="rId11"/>
    <p:sldId id="489" r:id="rId12"/>
    <p:sldId id="486" r:id="rId13"/>
    <p:sldId id="504" r:id="rId14"/>
    <p:sldId id="492" r:id="rId15"/>
    <p:sldId id="493" r:id="rId16"/>
    <p:sldId id="505" r:id="rId17"/>
    <p:sldId id="481" r:id="rId18"/>
    <p:sldId id="506" r:id="rId19"/>
    <p:sldId id="494" r:id="rId20"/>
    <p:sldId id="495" r:id="rId21"/>
    <p:sldId id="491" r:id="rId22"/>
    <p:sldId id="508" r:id="rId23"/>
    <p:sldId id="482" r:id="rId24"/>
    <p:sldId id="496" r:id="rId25"/>
    <p:sldId id="497" r:id="rId26"/>
    <p:sldId id="498" r:id="rId27"/>
    <p:sldId id="499" r:id="rId28"/>
    <p:sldId id="501" r:id="rId29"/>
    <p:sldId id="502" r:id="rId30"/>
    <p:sldId id="483" r:id="rId31"/>
    <p:sldId id="509" r:id="rId32"/>
    <p:sldId id="510" r:id="rId33"/>
    <p:sldId id="511" r:id="rId34"/>
    <p:sldId id="512" r:id="rId35"/>
    <p:sldId id="516" r:id="rId36"/>
    <p:sldId id="514" r:id="rId37"/>
    <p:sldId id="515" r:id="rId38"/>
    <p:sldId id="517" r:id="rId39"/>
    <p:sldId id="518" r:id="rId40"/>
    <p:sldId id="519" r:id="rId41"/>
    <p:sldId id="520" r:id="rId42"/>
    <p:sldId id="521" r:id="rId43"/>
    <p:sldId id="25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490"/>
            <p14:sldId id="485"/>
            <p14:sldId id="306"/>
            <p14:sldId id="489"/>
            <p14:sldId id="486"/>
            <p14:sldId id="504"/>
            <p14:sldId id="492"/>
            <p14:sldId id="493"/>
            <p14:sldId id="505"/>
            <p14:sldId id="481"/>
            <p14:sldId id="506"/>
            <p14:sldId id="494"/>
            <p14:sldId id="495"/>
            <p14:sldId id="491"/>
            <p14:sldId id="508"/>
            <p14:sldId id="482"/>
            <p14:sldId id="496"/>
            <p14:sldId id="497"/>
            <p14:sldId id="498"/>
            <p14:sldId id="499"/>
            <p14:sldId id="501"/>
            <p14:sldId id="502"/>
            <p14:sldId id="483"/>
            <p14:sldId id="509"/>
            <p14:sldId id="510"/>
            <p14:sldId id="511"/>
            <p14:sldId id="512"/>
            <p14:sldId id="516"/>
            <p14:sldId id="514"/>
            <p14:sldId id="515"/>
            <p14:sldId id="517"/>
            <p14:sldId id="518"/>
            <p14:sldId id="519"/>
            <p14:sldId id="520"/>
            <p14:sldId id="521"/>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41CCF0-D9B5-46F5-BCF6-D84887A9DF73}" type="doc">
      <dgm:prSet loTypeId="urn:microsoft.com/office/officeart/2011/layout/CircleProcess" loCatId="process" qsTypeId="urn:microsoft.com/office/officeart/2005/8/quickstyle/simple1" qsCatId="simple" csTypeId="urn:microsoft.com/office/officeart/2005/8/colors/accent0_2" csCatId="mainScheme" phldr="1"/>
      <dgm:spPr/>
      <dgm:t>
        <a:bodyPr/>
        <a:lstStyle/>
        <a:p>
          <a:endParaRPr lang="en-US"/>
        </a:p>
      </dgm:t>
    </dgm:pt>
    <dgm:pt modelId="{6F0CC326-3EF5-48A3-BF7A-E9A05B1135B9}">
      <dgm:prSet phldrT="[Text]" custT="1"/>
      <dgm:spPr/>
      <dgm:t>
        <a:bodyPr/>
        <a:lstStyle/>
        <a:p>
          <a:pPr rtl="1"/>
          <a:r>
            <a:rPr lang="ar-EG" sz="1400" dirty="0">
              <a:latin typeface="Alexandria Black" pitchFamily="2" charset="-78"/>
              <a:cs typeface="Alexandria Black" pitchFamily="2" charset="-78"/>
            </a:rPr>
            <a:t>الملاحظة</a:t>
          </a:r>
          <a:endParaRPr lang="en-US" sz="1400" dirty="0">
            <a:latin typeface="Alexandria Black" pitchFamily="2" charset="-78"/>
            <a:cs typeface="Alexandria Black" pitchFamily="2" charset="-78"/>
          </a:endParaRPr>
        </a:p>
      </dgm:t>
    </dgm:pt>
    <dgm:pt modelId="{745F4D88-008D-4084-9326-5EC465ADAB40}" type="parTrans" cxnId="{44EAA58F-A545-4F7D-A038-23C336F40E0C}">
      <dgm:prSet/>
      <dgm:spPr/>
      <dgm:t>
        <a:bodyPr/>
        <a:lstStyle/>
        <a:p>
          <a:pPr rtl="1"/>
          <a:endParaRPr lang="en-US"/>
        </a:p>
      </dgm:t>
    </dgm:pt>
    <dgm:pt modelId="{374E41A0-CA86-44CF-A4E9-ED9607497BD6}" type="sibTrans" cxnId="{44EAA58F-A545-4F7D-A038-23C336F40E0C}">
      <dgm:prSet/>
      <dgm:spPr/>
      <dgm:t>
        <a:bodyPr/>
        <a:lstStyle/>
        <a:p>
          <a:pPr rtl="1"/>
          <a:endParaRPr lang="en-US"/>
        </a:p>
      </dgm:t>
    </dgm:pt>
    <dgm:pt modelId="{69224462-7F08-477D-87A3-94113770E3F6}">
      <dgm:prSet phldrT="[Text]" custT="1"/>
      <dgm:spPr/>
      <dgm:t>
        <a:bodyPr/>
        <a:lstStyle/>
        <a:p>
          <a:pPr rtl="1"/>
          <a:r>
            <a:rPr lang="ar-EG" sz="1400" dirty="0">
              <a:latin typeface="Alexandria Black" pitchFamily="2" charset="-78"/>
              <a:cs typeface="Alexandria Black" pitchFamily="2" charset="-78"/>
            </a:rPr>
            <a:t>الافتراض</a:t>
          </a:r>
          <a:endParaRPr lang="en-US" sz="1400" dirty="0">
            <a:latin typeface="Alexandria Black" pitchFamily="2" charset="-78"/>
            <a:cs typeface="Alexandria Black" pitchFamily="2" charset="-78"/>
          </a:endParaRPr>
        </a:p>
      </dgm:t>
    </dgm:pt>
    <dgm:pt modelId="{B5BEE254-DBC6-4239-A39E-5775CE1313B1}" type="parTrans" cxnId="{5A1EF7C0-0DEE-45CB-9EEB-A45E61C7F977}">
      <dgm:prSet/>
      <dgm:spPr/>
      <dgm:t>
        <a:bodyPr/>
        <a:lstStyle/>
        <a:p>
          <a:pPr rtl="1"/>
          <a:endParaRPr lang="en-US"/>
        </a:p>
      </dgm:t>
    </dgm:pt>
    <dgm:pt modelId="{1DB7F81B-241B-48B6-8651-13A5C6803C7B}" type="sibTrans" cxnId="{5A1EF7C0-0DEE-45CB-9EEB-A45E61C7F977}">
      <dgm:prSet/>
      <dgm:spPr/>
      <dgm:t>
        <a:bodyPr/>
        <a:lstStyle/>
        <a:p>
          <a:pPr rtl="1"/>
          <a:endParaRPr lang="en-US"/>
        </a:p>
      </dgm:t>
    </dgm:pt>
    <dgm:pt modelId="{80AD8CC9-6B21-4A47-8EAF-75B2991448C3}">
      <dgm:prSet phldrT="[Text]" custT="1"/>
      <dgm:spPr/>
      <dgm:t>
        <a:bodyPr/>
        <a:lstStyle/>
        <a:p>
          <a:pPr rtl="1"/>
          <a:r>
            <a:rPr lang="ar-EG" sz="1400" dirty="0">
              <a:latin typeface="Alexandria Black" pitchFamily="2" charset="-78"/>
              <a:cs typeface="Alexandria Black" pitchFamily="2" charset="-78"/>
            </a:rPr>
            <a:t>التجربة</a:t>
          </a:r>
          <a:endParaRPr lang="en-US" sz="1400" dirty="0">
            <a:latin typeface="Alexandria Black" pitchFamily="2" charset="-78"/>
            <a:cs typeface="Alexandria Black" pitchFamily="2" charset="-78"/>
          </a:endParaRPr>
        </a:p>
      </dgm:t>
    </dgm:pt>
    <dgm:pt modelId="{4329E25D-9A48-4274-A32E-C3CD0E1FF1B7}" type="parTrans" cxnId="{9D3A54CD-94EE-4D12-BE4B-AC2EC5EC35F9}">
      <dgm:prSet/>
      <dgm:spPr/>
      <dgm:t>
        <a:bodyPr/>
        <a:lstStyle/>
        <a:p>
          <a:pPr rtl="1"/>
          <a:endParaRPr lang="en-US"/>
        </a:p>
      </dgm:t>
    </dgm:pt>
    <dgm:pt modelId="{A8499E52-65CF-43A7-A65E-135A54D4CA8E}" type="sibTrans" cxnId="{9D3A54CD-94EE-4D12-BE4B-AC2EC5EC35F9}">
      <dgm:prSet/>
      <dgm:spPr/>
      <dgm:t>
        <a:bodyPr/>
        <a:lstStyle/>
        <a:p>
          <a:pPr rtl="1"/>
          <a:endParaRPr lang="en-US"/>
        </a:p>
      </dgm:t>
    </dgm:pt>
    <dgm:pt modelId="{1E6A1409-E982-4DCC-8337-7FCDE288AF01}">
      <dgm:prSet phldrT="[Text]" custT="1"/>
      <dgm:spPr/>
      <dgm:t>
        <a:bodyPr/>
        <a:lstStyle/>
        <a:p>
          <a:pPr rtl="1"/>
          <a:r>
            <a:rPr lang="ar-EG" sz="1400" dirty="0">
              <a:latin typeface="Alexandria Black" pitchFamily="2" charset="-78"/>
              <a:cs typeface="Alexandria Black" pitchFamily="2" charset="-78"/>
            </a:rPr>
            <a:t>التحليل</a:t>
          </a:r>
          <a:endParaRPr lang="en-US" sz="1400" dirty="0">
            <a:latin typeface="Alexandria Black" pitchFamily="2" charset="-78"/>
            <a:cs typeface="Alexandria Black" pitchFamily="2" charset="-78"/>
          </a:endParaRPr>
        </a:p>
      </dgm:t>
    </dgm:pt>
    <dgm:pt modelId="{8DE811F2-0AA4-4FDF-93F0-5635FFBF0259}" type="parTrans" cxnId="{DFA09E1F-A0D3-40FE-A717-E57A3D7B6BAE}">
      <dgm:prSet/>
      <dgm:spPr/>
      <dgm:t>
        <a:bodyPr/>
        <a:lstStyle/>
        <a:p>
          <a:pPr rtl="1"/>
          <a:endParaRPr lang="en-US"/>
        </a:p>
      </dgm:t>
    </dgm:pt>
    <dgm:pt modelId="{5DB8D6C9-244A-45D0-95FC-770529F84FA7}" type="sibTrans" cxnId="{DFA09E1F-A0D3-40FE-A717-E57A3D7B6BAE}">
      <dgm:prSet/>
      <dgm:spPr/>
      <dgm:t>
        <a:bodyPr/>
        <a:lstStyle/>
        <a:p>
          <a:pPr rtl="1"/>
          <a:endParaRPr lang="en-US"/>
        </a:p>
      </dgm:t>
    </dgm:pt>
    <dgm:pt modelId="{DA24F864-F326-4D0C-B674-5C27287C64EA}">
      <dgm:prSet phldrT="[Text]" custT="1"/>
      <dgm:spPr/>
      <dgm:t>
        <a:bodyPr/>
        <a:lstStyle/>
        <a:p>
          <a:pPr rtl="1"/>
          <a:r>
            <a:rPr lang="ar-EG" sz="1400" dirty="0">
              <a:latin typeface="Alexandria Black" pitchFamily="2" charset="-78"/>
              <a:cs typeface="Alexandria Black" pitchFamily="2" charset="-78"/>
            </a:rPr>
            <a:t>التقرير </a:t>
          </a:r>
          <a:endParaRPr lang="en-US" sz="1400" dirty="0">
            <a:latin typeface="Alexandria Black" pitchFamily="2" charset="-78"/>
            <a:cs typeface="Alexandria Black" pitchFamily="2" charset="-78"/>
          </a:endParaRPr>
        </a:p>
      </dgm:t>
    </dgm:pt>
    <dgm:pt modelId="{2D3B2239-D2C9-4B85-A8CF-22E623C3C8E9}" type="parTrans" cxnId="{29BF2076-34F8-45B2-9C78-9AEF594FCEED}">
      <dgm:prSet/>
      <dgm:spPr/>
      <dgm:t>
        <a:bodyPr/>
        <a:lstStyle/>
        <a:p>
          <a:pPr rtl="1"/>
          <a:endParaRPr lang="en-US"/>
        </a:p>
      </dgm:t>
    </dgm:pt>
    <dgm:pt modelId="{F41F834B-41E9-48F1-AEDC-CFA5220D6DB1}" type="sibTrans" cxnId="{29BF2076-34F8-45B2-9C78-9AEF594FCEED}">
      <dgm:prSet/>
      <dgm:spPr/>
      <dgm:t>
        <a:bodyPr/>
        <a:lstStyle/>
        <a:p>
          <a:pPr rtl="1"/>
          <a:endParaRPr lang="en-US"/>
        </a:p>
      </dgm:t>
    </dgm:pt>
    <dgm:pt modelId="{5C80BA8C-64BD-41DF-9B5A-E0AAC0101A5D}">
      <dgm:prSet phldrT="[Text]" custT="1"/>
      <dgm:spPr/>
      <dgm:t>
        <a:bodyPr/>
        <a:lstStyle/>
        <a:p>
          <a:pPr rtl="1"/>
          <a:r>
            <a:rPr lang="ar-EG" sz="1400" dirty="0">
              <a:latin typeface="Alexandria Black" pitchFamily="2" charset="-78"/>
              <a:cs typeface="Alexandria Black" pitchFamily="2" charset="-78"/>
            </a:rPr>
            <a:t>التكرار</a:t>
          </a:r>
          <a:endParaRPr lang="en-US" sz="1400" dirty="0">
            <a:latin typeface="Alexandria Black" pitchFamily="2" charset="-78"/>
            <a:cs typeface="Alexandria Black" pitchFamily="2" charset="-78"/>
          </a:endParaRPr>
        </a:p>
      </dgm:t>
    </dgm:pt>
    <dgm:pt modelId="{E4BA5978-6100-4D1E-8E1F-7FD5B4D9CB6E}" type="parTrans" cxnId="{3D3B260E-D83C-4FB4-903D-A7460D0D203A}">
      <dgm:prSet/>
      <dgm:spPr/>
      <dgm:t>
        <a:bodyPr/>
        <a:lstStyle/>
        <a:p>
          <a:pPr rtl="1"/>
          <a:endParaRPr lang="en-US"/>
        </a:p>
      </dgm:t>
    </dgm:pt>
    <dgm:pt modelId="{E12CF154-BD5D-47A5-B0A4-CF70124975A5}" type="sibTrans" cxnId="{3D3B260E-D83C-4FB4-903D-A7460D0D203A}">
      <dgm:prSet/>
      <dgm:spPr/>
      <dgm:t>
        <a:bodyPr/>
        <a:lstStyle/>
        <a:p>
          <a:pPr rtl="1"/>
          <a:endParaRPr lang="en-US"/>
        </a:p>
      </dgm:t>
    </dgm:pt>
    <dgm:pt modelId="{642FE537-95BE-4F7A-ABE6-8B24B956B305}" type="pres">
      <dgm:prSet presAssocID="{5841CCF0-D9B5-46F5-BCF6-D84887A9DF73}" presName="Name0" presStyleCnt="0">
        <dgm:presLayoutVars>
          <dgm:chMax val="11"/>
          <dgm:chPref val="11"/>
          <dgm:dir/>
          <dgm:resizeHandles/>
        </dgm:presLayoutVars>
      </dgm:prSet>
      <dgm:spPr/>
    </dgm:pt>
    <dgm:pt modelId="{C565A387-BDD9-4705-9F1E-8DEA2BBB3B41}" type="pres">
      <dgm:prSet presAssocID="{5C80BA8C-64BD-41DF-9B5A-E0AAC0101A5D}" presName="Accent6" presStyleCnt="0"/>
      <dgm:spPr/>
    </dgm:pt>
    <dgm:pt modelId="{13BFF05E-E585-4065-8E06-08A658977217}" type="pres">
      <dgm:prSet presAssocID="{5C80BA8C-64BD-41DF-9B5A-E0AAC0101A5D}" presName="Accent" presStyleLbl="node1" presStyleIdx="0" presStyleCnt="6"/>
      <dgm:spPr/>
    </dgm:pt>
    <dgm:pt modelId="{0E700F8B-49EE-4103-859B-2A32E59B5761}" type="pres">
      <dgm:prSet presAssocID="{5C80BA8C-64BD-41DF-9B5A-E0AAC0101A5D}" presName="ParentBackground6" presStyleCnt="0"/>
      <dgm:spPr/>
    </dgm:pt>
    <dgm:pt modelId="{89F34F9C-136F-408C-BD8E-1D43E1986C37}" type="pres">
      <dgm:prSet presAssocID="{5C80BA8C-64BD-41DF-9B5A-E0AAC0101A5D}" presName="ParentBackground" presStyleLbl="fgAcc1" presStyleIdx="0" presStyleCnt="6"/>
      <dgm:spPr/>
    </dgm:pt>
    <dgm:pt modelId="{2FEA62C7-8D16-4574-BE50-5B8AE64F832C}" type="pres">
      <dgm:prSet presAssocID="{5C80BA8C-64BD-41DF-9B5A-E0AAC0101A5D}" presName="Parent6" presStyleLbl="revTx" presStyleIdx="0" presStyleCnt="0">
        <dgm:presLayoutVars>
          <dgm:chMax val="1"/>
          <dgm:chPref val="1"/>
          <dgm:bulletEnabled val="1"/>
        </dgm:presLayoutVars>
      </dgm:prSet>
      <dgm:spPr/>
    </dgm:pt>
    <dgm:pt modelId="{7999EE19-4436-4B44-96DC-3F40E605A389}" type="pres">
      <dgm:prSet presAssocID="{DA24F864-F326-4D0C-B674-5C27287C64EA}" presName="Accent5" presStyleCnt="0"/>
      <dgm:spPr/>
    </dgm:pt>
    <dgm:pt modelId="{939C1F8F-28CB-42FD-A568-293D281ED956}" type="pres">
      <dgm:prSet presAssocID="{DA24F864-F326-4D0C-B674-5C27287C64EA}" presName="Accent" presStyleLbl="node1" presStyleIdx="1" presStyleCnt="6"/>
      <dgm:spPr/>
    </dgm:pt>
    <dgm:pt modelId="{F63F79DE-449F-4CB7-9AA3-C17464DED14E}" type="pres">
      <dgm:prSet presAssocID="{DA24F864-F326-4D0C-B674-5C27287C64EA}" presName="ParentBackground5" presStyleCnt="0"/>
      <dgm:spPr/>
    </dgm:pt>
    <dgm:pt modelId="{82B81D58-581A-48D7-A756-BA3B1165F675}" type="pres">
      <dgm:prSet presAssocID="{DA24F864-F326-4D0C-B674-5C27287C64EA}" presName="ParentBackground" presStyleLbl="fgAcc1" presStyleIdx="1" presStyleCnt="6"/>
      <dgm:spPr/>
    </dgm:pt>
    <dgm:pt modelId="{127686A8-AAE7-4427-953A-D89F3475EB6A}" type="pres">
      <dgm:prSet presAssocID="{DA24F864-F326-4D0C-B674-5C27287C64EA}" presName="Parent5" presStyleLbl="revTx" presStyleIdx="0" presStyleCnt="0">
        <dgm:presLayoutVars>
          <dgm:chMax val="1"/>
          <dgm:chPref val="1"/>
          <dgm:bulletEnabled val="1"/>
        </dgm:presLayoutVars>
      </dgm:prSet>
      <dgm:spPr/>
    </dgm:pt>
    <dgm:pt modelId="{67B96EEB-487D-49D8-99CB-B163DAD1FDC3}" type="pres">
      <dgm:prSet presAssocID="{1E6A1409-E982-4DCC-8337-7FCDE288AF01}" presName="Accent4" presStyleCnt="0"/>
      <dgm:spPr/>
    </dgm:pt>
    <dgm:pt modelId="{92426F0D-C58E-48E2-A516-0C7C0DBDD33B}" type="pres">
      <dgm:prSet presAssocID="{1E6A1409-E982-4DCC-8337-7FCDE288AF01}" presName="Accent" presStyleLbl="node1" presStyleIdx="2" presStyleCnt="6"/>
      <dgm:spPr/>
    </dgm:pt>
    <dgm:pt modelId="{40ADEFD7-7B62-4761-B9C6-DD82C4718AEF}" type="pres">
      <dgm:prSet presAssocID="{1E6A1409-E982-4DCC-8337-7FCDE288AF01}" presName="ParentBackground4" presStyleCnt="0"/>
      <dgm:spPr/>
    </dgm:pt>
    <dgm:pt modelId="{0855514F-F768-477D-8F8F-6C91AC3734E4}" type="pres">
      <dgm:prSet presAssocID="{1E6A1409-E982-4DCC-8337-7FCDE288AF01}" presName="ParentBackground" presStyleLbl="fgAcc1" presStyleIdx="2" presStyleCnt="6"/>
      <dgm:spPr/>
    </dgm:pt>
    <dgm:pt modelId="{BFF952B5-E7E6-4C3D-A413-974201A03444}" type="pres">
      <dgm:prSet presAssocID="{1E6A1409-E982-4DCC-8337-7FCDE288AF01}" presName="Parent4" presStyleLbl="revTx" presStyleIdx="0" presStyleCnt="0">
        <dgm:presLayoutVars>
          <dgm:chMax val="1"/>
          <dgm:chPref val="1"/>
          <dgm:bulletEnabled val="1"/>
        </dgm:presLayoutVars>
      </dgm:prSet>
      <dgm:spPr/>
    </dgm:pt>
    <dgm:pt modelId="{E920F0AC-D2F0-4328-A3AD-F591DE04E2C9}" type="pres">
      <dgm:prSet presAssocID="{80AD8CC9-6B21-4A47-8EAF-75B2991448C3}" presName="Accent3" presStyleCnt="0"/>
      <dgm:spPr/>
    </dgm:pt>
    <dgm:pt modelId="{E68310AE-A41C-40F7-98E8-0378D3ABD8EA}" type="pres">
      <dgm:prSet presAssocID="{80AD8CC9-6B21-4A47-8EAF-75B2991448C3}" presName="Accent" presStyleLbl="node1" presStyleIdx="3" presStyleCnt="6"/>
      <dgm:spPr/>
    </dgm:pt>
    <dgm:pt modelId="{AED7CDDF-79F3-4699-9DEA-2FAA1AAB7103}" type="pres">
      <dgm:prSet presAssocID="{80AD8CC9-6B21-4A47-8EAF-75B2991448C3}" presName="ParentBackground3" presStyleCnt="0"/>
      <dgm:spPr/>
    </dgm:pt>
    <dgm:pt modelId="{09DA2D97-BE91-4916-A1C4-FD3C76E4A4A2}" type="pres">
      <dgm:prSet presAssocID="{80AD8CC9-6B21-4A47-8EAF-75B2991448C3}" presName="ParentBackground" presStyleLbl="fgAcc1" presStyleIdx="3" presStyleCnt="6"/>
      <dgm:spPr/>
    </dgm:pt>
    <dgm:pt modelId="{2B48AADE-8BB8-4A0C-939C-4DCAE98E73CE}" type="pres">
      <dgm:prSet presAssocID="{80AD8CC9-6B21-4A47-8EAF-75B2991448C3}" presName="Parent3" presStyleLbl="revTx" presStyleIdx="0" presStyleCnt="0">
        <dgm:presLayoutVars>
          <dgm:chMax val="1"/>
          <dgm:chPref val="1"/>
          <dgm:bulletEnabled val="1"/>
        </dgm:presLayoutVars>
      </dgm:prSet>
      <dgm:spPr/>
    </dgm:pt>
    <dgm:pt modelId="{B49B06E3-7F9E-4496-BDF3-520748C50876}" type="pres">
      <dgm:prSet presAssocID="{69224462-7F08-477D-87A3-94113770E3F6}" presName="Accent2" presStyleCnt="0"/>
      <dgm:spPr/>
    </dgm:pt>
    <dgm:pt modelId="{2E914908-4BD7-4B5B-A1E3-A2D224366435}" type="pres">
      <dgm:prSet presAssocID="{69224462-7F08-477D-87A3-94113770E3F6}" presName="Accent" presStyleLbl="node1" presStyleIdx="4" presStyleCnt="6"/>
      <dgm:spPr/>
    </dgm:pt>
    <dgm:pt modelId="{141DA07D-F70D-4380-93D4-8DBC83C2E5B6}" type="pres">
      <dgm:prSet presAssocID="{69224462-7F08-477D-87A3-94113770E3F6}" presName="ParentBackground2" presStyleCnt="0"/>
      <dgm:spPr/>
    </dgm:pt>
    <dgm:pt modelId="{D215631E-6B8B-4E94-AF27-83CC43A09845}" type="pres">
      <dgm:prSet presAssocID="{69224462-7F08-477D-87A3-94113770E3F6}" presName="ParentBackground" presStyleLbl="fgAcc1" presStyleIdx="4" presStyleCnt="6"/>
      <dgm:spPr/>
    </dgm:pt>
    <dgm:pt modelId="{3846F1C5-A904-4669-9358-93691B08B9B6}" type="pres">
      <dgm:prSet presAssocID="{69224462-7F08-477D-87A3-94113770E3F6}" presName="Parent2" presStyleLbl="revTx" presStyleIdx="0" presStyleCnt="0">
        <dgm:presLayoutVars>
          <dgm:chMax val="1"/>
          <dgm:chPref val="1"/>
          <dgm:bulletEnabled val="1"/>
        </dgm:presLayoutVars>
      </dgm:prSet>
      <dgm:spPr/>
    </dgm:pt>
    <dgm:pt modelId="{D6D58B4E-4603-46C6-96F4-F2806DAB0277}" type="pres">
      <dgm:prSet presAssocID="{6F0CC326-3EF5-48A3-BF7A-E9A05B1135B9}" presName="Accent1" presStyleCnt="0"/>
      <dgm:spPr/>
    </dgm:pt>
    <dgm:pt modelId="{D6C3513F-DE20-45C9-AD05-5B8F93EA2F6D}" type="pres">
      <dgm:prSet presAssocID="{6F0CC326-3EF5-48A3-BF7A-E9A05B1135B9}" presName="Accent" presStyleLbl="node1" presStyleIdx="5" presStyleCnt="6"/>
      <dgm:spPr/>
    </dgm:pt>
    <dgm:pt modelId="{F0418233-4C41-4AE5-A9C3-7F1534444CEA}" type="pres">
      <dgm:prSet presAssocID="{6F0CC326-3EF5-48A3-BF7A-E9A05B1135B9}" presName="ParentBackground1" presStyleCnt="0"/>
      <dgm:spPr/>
    </dgm:pt>
    <dgm:pt modelId="{8F09D303-E638-4531-B85E-EFD52E516D1E}" type="pres">
      <dgm:prSet presAssocID="{6F0CC326-3EF5-48A3-BF7A-E9A05B1135B9}" presName="ParentBackground" presStyleLbl="fgAcc1" presStyleIdx="5" presStyleCnt="6"/>
      <dgm:spPr/>
    </dgm:pt>
    <dgm:pt modelId="{779CD89C-1692-48D8-BBEC-1FE971B4FB10}" type="pres">
      <dgm:prSet presAssocID="{6F0CC326-3EF5-48A3-BF7A-E9A05B1135B9}" presName="Parent1" presStyleLbl="revTx" presStyleIdx="0" presStyleCnt="0">
        <dgm:presLayoutVars>
          <dgm:chMax val="1"/>
          <dgm:chPref val="1"/>
          <dgm:bulletEnabled val="1"/>
        </dgm:presLayoutVars>
      </dgm:prSet>
      <dgm:spPr/>
    </dgm:pt>
  </dgm:ptLst>
  <dgm:cxnLst>
    <dgm:cxn modelId="{3D3B260E-D83C-4FB4-903D-A7460D0D203A}" srcId="{5841CCF0-D9B5-46F5-BCF6-D84887A9DF73}" destId="{5C80BA8C-64BD-41DF-9B5A-E0AAC0101A5D}" srcOrd="5" destOrd="0" parTransId="{E4BA5978-6100-4D1E-8E1F-7FD5B4D9CB6E}" sibTransId="{E12CF154-BD5D-47A5-B0A4-CF70124975A5}"/>
    <dgm:cxn modelId="{5FBF7D15-5BCB-4384-BC84-DE28EA953EEA}" type="presOf" srcId="{6F0CC326-3EF5-48A3-BF7A-E9A05B1135B9}" destId="{779CD89C-1692-48D8-BBEC-1FE971B4FB10}" srcOrd="1" destOrd="0" presId="urn:microsoft.com/office/officeart/2011/layout/CircleProcess"/>
    <dgm:cxn modelId="{DFA09E1F-A0D3-40FE-A717-E57A3D7B6BAE}" srcId="{5841CCF0-D9B5-46F5-BCF6-D84887A9DF73}" destId="{1E6A1409-E982-4DCC-8337-7FCDE288AF01}" srcOrd="3" destOrd="0" parTransId="{8DE811F2-0AA4-4FDF-93F0-5635FFBF0259}" sibTransId="{5DB8D6C9-244A-45D0-95FC-770529F84FA7}"/>
    <dgm:cxn modelId="{B294B272-7F2F-4C62-A9CA-E23E4D7256CF}" type="presOf" srcId="{6F0CC326-3EF5-48A3-BF7A-E9A05B1135B9}" destId="{8F09D303-E638-4531-B85E-EFD52E516D1E}" srcOrd="0" destOrd="0" presId="urn:microsoft.com/office/officeart/2011/layout/CircleProcess"/>
    <dgm:cxn modelId="{2E3DFF75-7A00-453D-94A8-D5945488C550}" type="presOf" srcId="{5C80BA8C-64BD-41DF-9B5A-E0AAC0101A5D}" destId="{89F34F9C-136F-408C-BD8E-1D43E1986C37}" srcOrd="0" destOrd="0" presId="urn:microsoft.com/office/officeart/2011/layout/CircleProcess"/>
    <dgm:cxn modelId="{29BF2076-34F8-45B2-9C78-9AEF594FCEED}" srcId="{5841CCF0-D9B5-46F5-BCF6-D84887A9DF73}" destId="{DA24F864-F326-4D0C-B674-5C27287C64EA}" srcOrd="4" destOrd="0" parTransId="{2D3B2239-D2C9-4B85-A8CF-22E623C3C8E9}" sibTransId="{F41F834B-41E9-48F1-AEDC-CFA5220D6DB1}"/>
    <dgm:cxn modelId="{740F7678-E943-4315-9456-391C03F84468}" type="presOf" srcId="{DA24F864-F326-4D0C-B674-5C27287C64EA}" destId="{127686A8-AAE7-4427-953A-D89F3475EB6A}" srcOrd="1" destOrd="0" presId="urn:microsoft.com/office/officeart/2011/layout/CircleProcess"/>
    <dgm:cxn modelId="{E34B8F7C-3F8E-4DB4-A799-29B4E242CA88}" type="presOf" srcId="{80AD8CC9-6B21-4A47-8EAF-75B2991448C3}" destId="{2B48AADE-8BB8-4A0C-939C-4DCAE98E73CE}" srcOrd="1" destOrd="0" presId="urn:microsoft.com/office/officeart/2011/layout/CircleProcess"/>
    <dgm:cxn modelId="{AB06A47E-7A0F-4CC6-B232-EB29FFC4B1E9}" type="presOf" srcId="{5C80BA8C-64BD-41DF-9B5A-E0AAC0101A5D}" destId="{2FEA62C7-8D16-4574-BE50-5B8AE64F832C}" srcOrd="1" destOrd="0" presId="urn:microsoft.com/office/officeart/2011/layout/CircleProcess"/>
    <dgm:cxn modelId="{44EAA58F-A545-4F7D-A038-23C336F40E0C}" srcId="{5841CCF0-D9B5-46F5-BCF6-D84887A9DF73}" destId="{6F0CC326-3EF5-48A3-BF7A-E9A05B1135B9}" srcOrd="0" destOrd="0" parTransId="{745F4D88-008D-4084-9326-5EC465ADAB40}" sibTransId="{374E41A0-CA86-44CF-A4E9-ED9607497BD6}"/>
    <dgm:cxn modelId="{8C602299-6A5F-4A23-88EB-B3716CE66D95}" type="presOf" srcId="{DA24F864-F326-4D0C-B674-5C27287C64EA}" destId="{82B81D58-581A-48D7-A756-BA3B1165F675}" srcOrd="0" destOrd="0" presId="urn:microsoft.com/office/officeart/2011/layout/CircleProcess"/>
    <dgm:cxn modelId="{5A1EF7C0-0DEE-45CB-9EEB-A45E61C7F977}" srcId="{5841CCF0-D9B5-46F5-BCF6-D84887A9DF73}" destId="{69224462-7F08-477D-87A3-94113770E3F6}" srcOrd="1" destOrd="0" parTransId="{B5BEE254-DBC6-4239-A39E-5775CE1313B1}" sibTransId="{1DB7F81B-241B-48B6-8651-13A5C6803C7B}"/>
    <dgm:cxn modelId="{E81932C1-1717-41BA-80CF-99DEB8BC80AA}" type="presOf" srcId="{1E6A1409-E982-4DCC-8337-7FCDE288AF01}" destId="{0855514F-F768-477D-8F8F-6C91AC3734E4}" srcOrd="0" destOrd="0" presId="urn:microsoft.com/office/officeart/2011/layout/CircleProcess"/>
    <dgm:cxn modelId="{DB6202C8-66CC-4BFF-9EF0-2FEF8D1EFD65}" type="presOf" srcId="{1E6A1409-E982-4DCC-8337-7FCDE288AF01}" destId="{BFF952B5-E7E6-4C3D-A413-974201A03444}" srcOrd="1" destOrd="0" presId="urn:microsoft.com/office/officeart/2011/layout/CircleProcess"/>
    <dgm:cxn modelId="{F4C539C9-F67A-47E5-B8ED-B4D58F35D9E5}" type="presOf" srcId="{80AD8CC9-6B21-4A47-8EAF-75B2991448C3}" destId="{09DA2D97-BE91-4916-A1C4-FD3C76E4A4A2}" srcOrd="0" destOrd="0" presId="urn:microsoft.com/office/officeart/2011/layout/CircleProcess"/>
    <dgm:cxn modelId="{9D3A54CD-94EE-4D12-BE4B-AC2EC5EC35F9}" srcId="{5841CCF0-D9B5-46F5-BCF6-D84887A9DF73}" destId="{80AD8CC9-6B21-4A47-8EAF-75B2991448C3}" srcOrd="2" destOrd="0" parTransId="{4329E25D-9A48-4274-A32E-C3CD0E1FF1B7}" sibTransId="{A8499E52-65CF-43A7-A65E-135A54D4CA8E}"/>
    <dgm:cxn modelId="{E71F49F1-4E3B-4799-8DC5-FF575F878A87}" type="presOf" srcId="{5841CCF0-D9B5-46F5-BCF6-D84887A9DF73}" destId="{642FE537-95BE-4F7A-ABE6-8B24B956B305}" srcOrd="0" destOrd="0" presId="urn:microsoft.com/office/officeart/2011/layout/CircleProcess"/>
    <dgm:cxn modelId="{247BB0FA-FE95-4BF2-9C2B-1FCEBB391687}" type="presOf" srcId="{69224462-7F08-477D-87A3-94113770E3F6}" destId="{3846F1C5-A904-4669-9358-93691B08B9B6}" srcOrd="1" destOrd="0" presId="urn:microsoft.com/office/officeart/2011/layout/CircleProcess"/>
    <dgm:cxn modelId="{A1E98DFF-33A0-4293-A9C1-582481B817B6}" type="presOf" srcId="{69224462-7F08-477D-87A3-94113770E3F6}" destId="{D215631E-6B8B-4E94-AF27-83CC43A09845}" srcOrd="0" destOrd="0" presId="urn:microsoft.com/office/officeart/2011/layout/CircleProcess"/>
    <dgm:cxn modelId="{AABB1BB1-51CC-4F86-9DBF-4F3F12C04448}" type="presParOf" srcId="{642FE537-95BE-4F7A-ABE6-8B24B956B305}" destId="{C565A387-BDD9-4705-9F1E-8DEA2BBB3B41}" srcOrd="0" destOrd="0" presId="urn:microsoft.com/office/officeart/2011/layout/CircleProcess"/>
    <dgm:cxn modelId="{7EA93AA4-5B57-412B-88E6-9171890DAE2A}" type="presParOf" srcId="{C565A387-BDD9-4705-9F1E-8DEA2BBB3B41}" destId="{13BFF05E-E585-4065-8E06-08A658977217}" srcOrd="0" destOrd="0" presId="urn:microsoft.com/office/officeart/2011/layout/CircleProcess"/>
    <dgm:cxn modelId="{668E9D13-EF4B-48E3-89B3-BCE20932EBBC}" type="presParOf" srcId="{642FE537-95BE-4F7A-ABE6-8B24B956B305}" destId="{0E700F8B-49EE-4103-859B-2A32E59B5761}" srcOrd="1" destOrd="0" presId="urn:microsoft.com/office/officeart/2011/layout/CircleProcess"/>
    <dgm:cxn modelId="{2EEE8FDF-6B8E-4F0E-8894-28B7D266C8ED}" type="presParOf" srcId="{0E700F8B-49EE-4103-859B-2A32E59B5761}" destId="{89F34F9C-136F-408C-BD8E-1D43E1986C37}" srcOrd="0" destOrd="0" presId="urn:microsoft.com/office/officeart/2011/layout/CircleProcess"/>
    <dgm:cxn modelId="{414712E6-0B6B-4633-9218-5D0B83315E47}" type="presParOf" srcId="{642FE537-95BE-4F7A-ABE6-8B24B956B305}" destId="{2FEA62C7-8D16-4574-BE50-5B8AE64F832C}" srcOrd="2" destOrd="0" presId="urn:microsoft.com/office/officeart/2011/layout/CircleProcess"/>
    <dgm:cxn modelId="{EB450F82-7169-4BBC-B611-7B7D1278C951}" type="presParOf" srcId="{642FE537-95BE-4F7A-ABE6-8B24B956B305}" destId="{7999EE19-4436-4B44-96DC-3F40E605A389}" srcOrd="3" destOrd="0" presId="urn:microsoft.com/office/officeart/2011/layout/CircleProcess"/>
    <dgm:cxn modelId="{D97F8188-3A50-416E-9AEF-3F33383E7D19}" type="presParOf" srcId="{7999EE19-4436-4B44-96DC-3F40E605A389}" destId="{939C1F8F-28CB-42FD-A568-293D281ED956}" srcOrd="0" destOrd="0" presId="urn:microsoft.com/office/officeart/2011/layout/CircleProcess"/>
    <dgm:cxn modelId="{E0D511DB-8FFD-44AF-A57E-FFF1733091FF}" type="presParOf" srcId="{642FE537-95BE-4F7A-ABE6-8B24B956B305}" destId="{F63F79DE-449F-4CB7-9AA3-C17464DED14E}" srcOrd="4" destOrd="0" presId="urn:microsoft.com/office/officeart/2011/layout/CircleProcess"/>
    <dgm:cxn modelId="{99B49810-26B1-4060-9CAE-6D81143CB64E}" type="presParOf" srcId="{F63F79DE-449F-4CB7-9AA3-C17464DED14E}" destId="{82B81D58-581A-48D7-A756-BA3B1165F675}" srcOrd="0" destOrd="0" presId="urn:microsoft.com/office/officeart/2011/layout/CircleProcess"/>
    <dgm:cxn modelId="{925109A9-9538-4510-B376-1424D1AC7119}" type="presParOf" srcId="{642FE537-95BE-4F7A-ABE6-8B24B956B305}" destId="{127686A8-AAE7-4427-953A-D89F3475EB6A}" srcOrd="5" destOrd="0" presId="urn:microsoft.com/office/officeart/2011/layout/CircleProcess"/>
    <dgm:cxn modelId="{325F6DC5-E58B-42CC-BFF9-F7785BA79B4F}" type="presParOf" srcId="{642FE537-95BE-4F7A-ABE6-8B24B956B305}" destId="{67B96EEB-487D-49D8-99CB-B163DAD1FDC3}" srcOrd="6" destOrd="0" presId="urn:microsoft.com/office/officeart/2011/layout/CircleProcess"/>
    <dgm:cxn modelId="{5FD1AAFF-5061-4EFA-AC3C-BE48E3FD4062}" type="presParOf" srcId="{67B96EEB-487D-49D8-99CB-B163DAD1FDC3}" destId="{92426F0D-C58E-48E2-A516-0C7C0DBDD33B}" srcOrd="0" destOrd="0" presId="urn:microsoft.com/office/officeart/2011/layout/CircleProcess"/>
    <dgm:cxn modelId="{213CC423-0A5F-402D-A584-4347CF0A48DA}" type="presParOf" srcId="{642FE537-95BE-4F7A-ABE6-8B24B956B305}" destId="{40ADEFD7-7B62-4761-B9C6-DD82C4718AEF}" srcOrd="7" destOrd="0" presId="urn:microsoft.com/office/officeart/2011/layout/CircleProcess"/>
    <dgm:cxn modelId="{845EC3C9-BA9F-4FD6-8819-49FEAD46AA9C}" type="presParOf" srcId="{40ADEFD7-7B62-4761-B9C6-DD82C4718AEF}" destId="{0855514F-F768-477D-8F8F-6C91AC3734E4}" srcOrd="0" destOrd="0" presId="urn:microsoft.com/office/officeart/2011/layout/CircleProcess"/>
    <dgm:cxn modelId="{502FF1A8-03E9-4A51-AD05-56F07C1DA7C3}" type="presParOf" srcId="{642FE537-95BE-4F7A-ABE6-8B24B956B305}" destId="{BFF952B5-E7E6-4C3D-A413-974201A03444}" srcOrd="8" destOrd="0" presId="urn:microsoft.com/office/officeart/2011/layout/CircleProcess"/>
    <dgm:cxn modelId="{6B4BAA97-6A34-4959-A1FA-F487BF90D5EA}" type="presParOf" srcId="{642FE537-95BE-4F7A-ABE6-8B24B956B305}" destId="{E920F0AC-D2F0-4328-A3AD-F591DE04E2C9}" srcOrd="9" destOrd="0" presId="urn:microsoft.com/office/officeart/2011/layout/CircleProcess"/>
    <dgm:cxn modelId="{F430E90C-E776-474A-9C92-CA4330F7BA90}" type="presParOf" srcId="{E920F0AC-D2F0-4328-A3AD-F591DE04E2C9}" destId="{E68310AE-A41C-40F7-98E8-0378D3ABD8EA}" srcOrd="0" destOrd="0" presId="urn:microsoft.com/office/officeart/2011/layout/CircleProcess"/>
    <dgm:cxn modelId="{169F865C-70FA-4FD8-8FD8-66B104B19386}" type="presParOf" srcId="{642FE537-95BE-4F7A-ABE6-8B24B956B305}" destId="{AED7CDDF-79F3-4699-9DEA-2FAA1AAB7103}" srcOrd="10" destOrd="0" presId="urn:microsoft.com/office/officeart/2011/layout/CircleProcess"/>
    <dgm:cxn modelId="{33DC71BE-724C-453D-953B-1229E95873A8}" type="presParOf" srcId="{AED7CDDF-79F3-4699-9DEA-2FAA1AAB7103}" destId="{09DA2D97-BE91-4916-A1C4-FD3C76E4A4A2}" srcOrd="0" destOrd="0" presId="urn:microsoft.com/office/officeart/2011/layout/CircleProcess"/>
    <dgm:cxn modelId="{79796437-3080-4E9C-BF1C-C7A37AFE20AE}" type="presParOf" srcId="{642FE537-95BE-4F7A-ABE6-8B24B956B305}" destId="{2B48AADE-8BB8-4A0C-939C-4DCAE98E73CE}" srcOrd="11" destOrd="0" presId="urn:microsoft.com/office/officeart/2011/layout/CircleProcess"/>
    <dgm:cxn modelId="{3FDACC25-681E-4DF7-8F99-B98DBFBB7D5F}" type="presParOf" srcId="{642FE537-95BE-4F7A-ABE6-8B24B956B305}" destId="{B49B06E3-7F9E-4496-BDF3-520748C50876}" srcOrd="12" destOrd="0" presId="urn:microsoft.com/office/officeart/2011/layout/CircleProcess"/>
    <dgm:cxn modelId="{5F0A8A05-DED8-4A2E-A865-5173DF51D193}" type="presParOf" srcId="{B49B06E3-7F9E-4496-BDF3-520748C50876}" destId="{2E914908-4BD7-4B5B-A1E3-A2D224366435}" srcOrd="0" destOrd="0" presId="urn:microsoft.com/office/officeart/2011/layout/CircleProcess"/>
    <dgm:cxn modelId="{BE2F85DD-D1D3-4F75-982A-8359386EA293}" type="presParOf" srcId="{642FE537-95BE-4F7A-ABE6-8B24B956B305}" destId="{141DA07D-F70D-4380-93D4-8DBC83C2E5B6}" srcOrd="13" destOrd="0" presId="urn:microsoft.com/office/officeart/2011/layout/CircleProcess"/>
    <dgm:cxn modelId="{3937D329-FF22-4493-BB7B-5C0077A47A2A}" type="presParOf" srcId="{141DA07D-F70D-4380-93D4-8DBC83C2E5B6}" destId="{D215631E-6B8B-4E94-AF27-83CC43A09845}" srcOrd="0" destOrd="0" presId="urn:microsoft.com/office/officeart/2011/layout/CircleProcess"/>
    <dgm:cxn modelId="{4EDA33CF-F6FC-4B4E-8269-CCA9D91E2067}" type="presParOf" srcId="{642FE537-95BE-4F7A-ABE6-8B24B956B305}" destId="{3846F1C5-A904-4669-9358-93691B08B9B6}" srcOrd="14" destOrd="0" presId="urn:microsoft.com/office/officeart/2011/layout/CircleProcess"/>
    <dgm:cxn modelId="{5EECFE62-8A2C-42CE-93A3-4E579611B664}" type="presParOf" srcId="{642FE537-95BE-4F7A-ABE6-8B24B956B305}" destId="{D6D58B4E-4603-46C6-96F4-F2806DAB0277}" srcOrd="15" destOrd="0" presId="urn:microsoft.com/office/officeart/2011/layout/CircleProcess"/>
    <dgm:cxn modelId="{799E790B-20A3-4801-A68D-90313D20FBA5}" type="presParOf" srcId="{D6D58B4E-4603-46C6-96F4-F2806DAB0277}" destId="{D6C3513F-DE20-45C9-AD05-5B8F93EA2F6D}" srcOrd="0" destOrd="0" presId="urn:microsoft.com/office/officeart/2011/layout/CircleProcess"/>
    <dgm:cxn modelId="{8093E67B-E210-4380-8A23-1F7122DF6FD9}" type="presParOf" srcId="{642FE537-95BE-4F7A-ABE6-8B24B956B305}" destId="{F0418233-4C41-4AE5-A9C3-7F1534444CEA}" srcOrd="16" destOrd="0" presId="urn:microsoft.com/office/officeart/2011/layout/CircleProcess"/>
    <dgm:cxn modelId="{8758DEB3-3419-4A7A-A11C-FD9A13667711}" type="presParOf" srcId="{F0418233-4C41-4AE5-A9C3-7F1534444CEA}" destId="{8F09D303-E638-4531-B85E-EFD52E516D1E}" srcOrd="0" destOrd="0" presId="urn:microsoft.com/office/officeart/2011/layout/CircleProcess"/>
    <dgm:cxn modelId="{83804263-0909-4F2B-8EF3-208B1E9E8106}" type="presParOf" srcId="{642FE537-95BE-4F7A-ABE6-8B24B956B305}" destId="{779CD89C-1692-48D8-BBEC-1FE971B4FB10}" srcOrd="17"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33A0EF-F9B9-485C-AC6B-06765DEBA42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n-US"/>
        </a:p>
      </dgm:t>
    </dgm:pt>
    <dgm:pt modelId="{F4E9EC6B-E86C-4C93-B4D7-3CB194133450}">
      <dgm:prSet phldrT="[Text]"/>
      <dgm:spPr/>
      <dgm:t>
        <a:bodyPr/>
        <a:lstStyle/>
        <a:p>
          <a:pPr>
            <a:lnSpc>
              <a:spcPct val="150000"/>
            </a:lnSpc>
          </a:pPr>
          <a:r>
            <a:rPr lang="ar-EG" dirty="0">
              <a:solidFill>
                <a:srgbClr val="00AEEF"/>
              </a:solidFill>
              <a:latin typeface="Alexandria" pitchFamily="2" charset="-78"/>
              <a:cs typeface="Alexandria" pitchFamily="2" charset="-78"/>
            </a:rPr>
            <a:t>البحوث الحرة المستقلة</a:t>
          </a:r>
          <a:endParaRPr lang="en-US" dirty="0">
            <a:solidFill>
              <a:srgbClr val="00AEEF"/>
            </a:solidFill>
            <a:latin typeface="Alexandria" pitchFamily="2" charset="-78"/>
            <a:cs typeface="Alexandria" pitchFamily="2" charset="-78"/>
          </a:endParaRPr>
        </a:p>
      </dgm:t>
    </dgm:pt>
    <dgm:pt modelId="{FE39489C-EB90-4D9A-90A7-6A65D4B8CA1A}" type="parTrans" cxnId="{C4341B30-4343-4B94-BAE6-BDCE2CA59426}">
      <dgm:prSet/>
      <dgm:spPr/>
      <dgm:t>
        <a:bodyPr/>
        <a:lstStyle/>
        <a:p>
          <a:endParaRPr lang="en-US"/>
        </a:p>
      </dgm:t>
    </dgm:pt>
    <dgm:pt modelId="{F6CF58F4-8959-41D5-AA0B-0FB1C3082335}" type="sibTrans" cxnId="{C4341B30-4343-4B94-BAE6-BDCE2CA59426}">
      <dgm:prSet/>
      <dgm:spPr/>
      <dgm:t>
        <a:bodyPr/>
        <a:lstStyle/>
        <a:p>
          <a:endParaRPr lang="en-US"/>
        </a:p>
      </dgm:t>
    </dgm:pt>
    <dgm:pt modelId="{BCFE930E-4CB3-49BD-ADC9-2C59B66E2DD4}">
      <dgm:prSet phldrT="[Text]"/>
      <dgm:spPr/>
      <dgm:t>
        <a:bodyPr/>
        <a:lstStyle/>
        <a:p>
          <a:pPr>
            <a:lnSpc>
              <a:spcPct val="150000"/>
            </a:lnSpc>
          </a:pPr>
          <a:r>
            <a:rPr lang="ar-EG" dirty="0">
              <a:solidFill>
                <a:srgbClr val="00AEEF"/>
              </a:solidFill>
              <a:latin typeface="Alexandria" pitchFamily="2" charset="-78"/>
              <a:cs typeface="Alexandria" pitchFamily="2" charset="-78"/>
            </a:rPr>
            <a:t>رسائل الماجستير والدكتوراة</a:t>
          </a:r>
          <a:endParaRPr lang="en-US" dirty="0">
            <a:solidFill>
              <a:srgbClr val="00AEEF"/>
            </a:solidFill>
            <a:latin typeface="Alexandria" pitchFamily="2" charset="-78"/>
            <a:cs typeface="Alexandria" pitchFamily="2" charset="-78"/>
          </a:endParaRPr>
        </a:p>
      </dgm:t>
    </dgm:pt>
    <dgm:pt modelId="{24459562-D3D5-4230-B181-1DF615B825F2}" type="parTrans" cxnId="{CD6A83AD-4E92-4D4B-A325-50FB0AB4D45F}">
      <dgm:prSet/>
      <dgm:spPr/>
      <dgm:t>
        <a:bodyPr/>
        <a:lstStyle/>
        <a:p>
          <a:endParaRPr lang="en-US"/>
        </a:p>
      </dgm:t>
    </dgm:pt>
    <dgm:pt modelId="{BF998FB3-3E07-47D0-AA54-5AD937D9D46F}" type="sibTrans" cxnId="{CD6A83AD-4E92-4D4B-A325-50FB0AB4D45F}">
      <dgm:prSet/>
      <dgm:spPr/>
      <dgm:t>
        <a:bodyPr/>
        <a:lstStyle/>
        <a:p>
          <a:endParaRPr lang="en-US"/>
        </a:p>
      </dgm:t>
    </dgm:pt>
    <dgm:pt modelId="{65A52895-6AD9-4BC2-B9AA-74133D456658}">
      <dgm:prSet phldrT="[Text]"/>
      <dgm:spPr/>
      <dgm:t>
        <a:bodyPr/>
        <a:lstStyle/>
        <a:p>
          <a:pPr>
            <a:lnSpc>
              <a:spcPct val="150000"/>
            </a:lnSpc>
          </a:pPr>
          <a:r>
            <a:rPr lang="ar-EG" dirty="0">
              <a:solidFill>
                <a:srgbClr val="00AEEF"/>
              </a:solidFill>
              <a:latin typeface="Alexandria" pitchFamily="2" charset="-78"/>
              <a:cs typeface="Alexandria" pitchFamily="2" charset="-78"/>
            </a:rPr>
            <a:t>البحث التدريبي (الصفي)</a:t>
          </a:r>
          <a:endParaRPr lang="en-US" dirty="0">
            <a:solidFill>
              <a:srgbClr val="00AEEF"/>
            </a:solidFill>
            <a:latin typeface="Alexandria" pitchFamily="2" charset="-78"/>
            <a:cs typeface="Alexandria" pitchFamily="2" charset="-78"/>
          </a:endParaRPr>
        </a:p>
      </dgm:t>
    </dgm:pt>
    <dgm:pt modelId="{9013228D-2A4D-45DB-AEFB-B164ECCA7F6A}" type="parTrans" cxnId="{B8C75C7B-A840-4E27-B5A6-CD106BAD7039}">
      <dgm:prSet/>
      <dgm:spPr/>
      <dgm:t>
        <a:bodyPr/>
        <a:lstStyle/>
        <a:p>
          <a:endParaRPr lang="en-US"/>
        </a:p>
      </dgm:t>
    </dgm:pt>
    <dgm:pt modelId="{6D11F70E-BAF5-4686-8A9A-75802A41C374}" type="sibTrans" cxnId="{B8C75C7B-A840-4E27-B5A6-CD106BAD7039}">
      <dgm:prSet/>
      <dgm:spPr/>
      <dgm:t>
        <a:bodyPr/>
        <a:lstStyle/>
        <a:p>
          <a:endParaRPr lang="en-US"/>
        </a:p>
      </dgm:t>
    </dgm:pt>
    <dgm:pt modelId="{89D116E6-0F35-460B-B28F-4A65133D6436}" type="pres">
      <dgm:prSet presAssocID="{A733A0EF-F9B9-485C-AC6B-06765DEBA422}" presName="Name0" presStyleCnt="0">
        <dgm:presLayoutVars>
          <dgm:dir/>
          <dgm:resizeHandles val="exact"/>
        </dgm:presLayoutVars>
      </dgm:prSet>
      <dgm:spPr/>
    </dgm:pt>
    <dgm:pt modelId="{E1A7A007-0278-4BB8-BA77-8DC52771280C}" type="pres">
      <dgm:prSet presAssocID="{F4E9EC6B-E86C-4C93-B4D7-3CB194133450}" presName="node" presStyleLbl="node1" presStyleIdx="0" presStyleCnt="3">
        <dgm:presLayoutVars>
          <dgm:bulletEnabled val="1"/>
        </dgm:presLayoutVars>
      </dgm:prSet>
      <dgm:spPr/>
    </dgm:pt>
    <dgm:pt modelId="{ABAD77D6-01D1-477F-AF86-AD66C79B437A}" type="pres">
      <dgm:prSet presAssocID="{F6CF58F4-8959-41D5-AA0B-0FB1C3082335}" presName="sibTrans" presStyleCnt="0"/>
      <dgm:spPr/>
    </dgm:pt>
    <dgm:pt modelId="{2C96547D-8520-49E0-ACF3-368A6364E001}" type="pres">
      <dgm:prSet presAssocID="{BCFE930E-4CB3-49BD-ADC9-2C59B66E2DD4}" presName="node" presStyleLbl="node1" presStyleIdx="1" presStyleCnt="3">
        <dgm:presLayoutVars>
          <dgm:bulletEnabled val="1"/>
        </dgm:presLayoutVars>
      </dgm:prSet>
      <dgm:spPr/>
    </dgm:pt>
    <dgm:pt modelId="{B74F15D9-8BA6-4CD2-92CD-9FB16CCE4C2B}" type="pres">
      <dgm:prSet presAssocID="{BF998FB3-3E07-47D0-AA54-5AD937D9D46F}" presName="sibTrans" presStyleCnt="0"/>
      <dgm:spPr/>
    </dgm:pt>
    <dgm:pt modelId="{EFAEBC4F-3A41-4257-9049-083FD6E7935E}" type="pres">
      <dgm:prSet presAssocID="{65A52895-6AD9-4BC2-B9AA-74133D456658}" presName="node" presStyleLbl="node1" presStyleIdx="2" presStyleCnt="3" custLinFactNeighborX="44647" custLinFactNeighborY="-250">
        <dgm:presLayoutVars>
          <dgm:bulletEnabled val="1"/>
        </dgm:presLayoutVars>
      </dgm:prSet>
      <dgm:spPr/>
    </dgm:pt>
  </dgm:ptLst>
  <dgm:cxnLst>
    <dgm:cxn modelId="{D73E0001-CC0E-4858-880B-04527FB35884}" type="presOf" srcId="{65A52895-6AD9-4BC2-B9AA-74133D456658}" destId="{EFAEBC4F-3A41-4257-9049-083FD6E7935E}" srcOrd="0" destOrd="0" presId="urn:microsoft.com/office/officeart/2005/8/layout/hList6"/>
    <dgm:cxn modelId="{C4341B30-4343-4B94-BAE6-BDCE2CA59426}" srcId="{A733A0EF-F9B9-485C-AC6B-06765DEBA422}" destId="{F4E9EC6B-E86C-4C93-B4D7-3CB194133450}" srcOrd="0" destOrd="0" parTransId="{FE39489C-EB90-4D9A-90A7-6A65D4B8CA1A}" sibTransId="{F6CF58F4-8959-41D5-AA0B-0FB1C3082335}"/>
    <dgm:cxn modelId="{BF305B75-C266-49D0-AEB1-27EB198F00C7}" type="presOf" srcId="{F4E9EC6B-E86C-4C93-B4D7-3CB194133450}" destId="{E1A7A007-0278-4BB8-BA77-8DC52771280C}" srcOrd="0" destOrd="0" presId="urn:microsoft.com/office/officeart/2005/8/layout/hList6"/>
    <dgm:cxn modelId="{B8C75C7B-A840-4E27-B5A6-CD106BAD7039}" srcId="{A733A0EF-F9B9-485C-AC6B-06765DEBA422}" destId="{65A52895-6AD9-4BC2-B9AA-74133D456658}" srcOrd="2" destOrd="0" parTransId="{9013228D-2A4D-45DB-AEFB-B164ECCA7F6A}" sibTransId="{6D11F70E-BAF5-4686-8A9A-75802A41C374}"/>
    <dgm:cxn modelId="{8D1D398B-D427-4332-8E4E-48304BC08A4E}" type="presOf" srcId="{BCFE930E-4CB3-49BD-ADC9-2C59B66E2DD4}" destId="{2C96547D-8520-49E0-ACF3-368A6364E001}" srcOrd="0" destOrd="0" presId="urn:microsoft.com/office/officeart/2005/8/layout/hList6"/>
    <dgm:cxn modelId="{90D85DA7-EA44-49A0-B711-FABA552F4F52}" type="presOf" srcId="{A733A0EF-F9B9-485C-AC6B-06765DEBA422}" destId="{89D116E6-0F35-460B-B28F-4A65133D6436}" srcOrd="0" destOrd="0" presId="urn:microsoft.com/office/officeart/2005/8/layout/hList6"/>
    <dgm:cxn modelId="{CD6A83AD-4E92-4D4B-A325-50FB0AB4D45F}" srcId="{A733A0EF-F9B9-485C-AC6B-06765DEBA422}" destId="{BCFE930E-4CB3-49BD-ADC9-2C59B66E2DD4}" srcOrd="1" destOrd="0" parTransId="{24459562-D3D5-4230-B181-1DF615B825F2}" sibTransId="{BF998FB3-3E07-47D0-AA54-5AD937D9D46F}"/>
    <dgm:cxn modelId="{6CE7F9B3-4894-4B16-A994-EDD062EEC653}" type="presParOf" srcId="{89D116E6-0F35-460B-B28F-4A65133D6436}" destId="{E1A7A007-0278-4BB8-BA77-8DC52771280C}" srcOrd="0" destOrd="0" presId="urn:microsoft.com/office/officeart/2005/8/layout/hList6"/>
    <dgm:cxn modelId="{3A8CF607-89E9-4281-AD0D-2B6201260D3C}" type="presParOf" srcId="{89D116E6-0F35-460B-B28F-4A65133D6436}" destId="{ABAD77D6-01D1-477F-AF86-AD66C79B437A}" srcOrd="1" destOrd="0" presId="urn:microsoft.com/office/officeart/2005/8/layout/hList6"/>
    <dgm:cxn modelId="{C848714B-24B5-48C1-9BA7-674CB78968AD}" type="presParOf" srcId="{89D116E6-0F35-460B-B28F-4A65133D6436}" destId="{2C96547D-8520-49E0-ACF3-368A6364E001}" srcOrd="2" destOrd="0" presId="urn:microsoft.com/office/officeart/2005/8/layout/hList6"/>
    <dgm:cxn modelId="{7637DA03-3B08-47EC-BC2D-347E8ACB8FC0}" type="presParOf" srcId="{89D116E6-0F35-460B-B28F-4A65133D6436}" destId="{B74F15D9-8BA6-4CD2-92CD-9FB16CCE4C2B}" srcOrd="3" destOrd="0" presId="urn:microsoft.com/office/officeart/2005/8/layout/hList6"/>
    <dgm:cxn modelId="{7873C4D7-E832-475D-8750-A7159DAED6EB}" type="presParOf" srcId="{89D116E6-0F35-460B-B28F-4A65133D6436}" destId="{EFAEBC4F-3A41-4257-9049-083FD6E7935E}"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FF05E-E585-4065-8E06-08A658977217}">
      <dsp:nvSpPr>
        <dsp:cNvPr id="0" name=""/>
        <dsp:cNvSpPr/>
      </dsp:nvSpPr>
      <dsp:spPr>
        <a:xfrm>
          <a:off x="7727357" y="2071447"/>
          <a:ext cx="1424459" cy="1424188"/>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F34F9C-136F-408C-BD8E-1D43E1986C37}">
      <dsp:nvSpPr>
        <dsp:cNvPr id="0" name=""/>
        <dsp:cNvSpPr/>
      </dsp:nvSpPr>
      <dsp:spPr>
        <a:xfrm>
          <a:off x="7775322" y="2118928"/>
          <a:ext cx="1329435" cy="1329226"/>
        </a:xfrm>
        <a:prstGeom prst="ellipse">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Black" pitchFamily="2" charset="-78"/>
              <a:cs typeface="Alexandria Black" pitchFamily="2" charset="-78"/>
            </a:rPr>
            <a:t>التكرار</a:t>
          </a:r>
          <a:endParaRPr lang="en-US" sz="1400" kern="1200" dirty="0">
            <a:latin typeface="Alexandria Black" pitchFamily="2" charset="-78"/>
            <a:cs typeface="Alexandria Black" pitchFamily="2" charset="-78"/>
          </a:endParaRPr>
        </a:p>
      </dsp:txBody>
      <dsp:txXfrm>
        <a:off x="7965370" y="2308853"/>
        <a:ext cx="949338" cy="949376"/>
      </dsp:txXfrm>
    </dsp:sp>
    <dsp:sp modelId="{939C1F8F-28CB-42FD-A568-293D281ED956}">
      <dsp:nvSpPr>
        <dsp:cNvPr id="0" name=""/>
        <dsp:cNvSpPr/>
      </dsp:nvSpPr>
      <dsp:spPr>
        <a:xfrm rot="2700000">
          <a:off x="6255938" y="2071287"/>
          <a:ext cx="1424259" cy="1424259"/>
        </a:xfrm>
        <a:prstGeom prst="teardrop">
          <a:avLst>
            <a:gd name="adj" fmla="val 10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B81D58-581A-48D7-A756-BA3B1165F675}">
      <dsp:nvSpPr>
        <dsp:cNvPr id="0" name=""/>
        <dsp:cNvSpPr/>
      </dsp:nvSpPr>
      <dsp:spPr>
        <a:xfrm>
          <a:off x="6303802" y="2118928"/>
          <a:ext cx="1329435" cy="1329226"/>
        </a:xfrm>
        <a:prstGeom prst="ellipse">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Black" pitchFamily="2" charset="-78"/>
              <a:cs typeface="Alexandria Black" pitchFamily="2" charset="-78"/>
            </a:rPr>
            <a:t>التقرير </a:t>
          </a:r>
          <a:endParaRPr lang="en-US" sz="1400" kern="1200" dirty="0">
            <a:latin typeface="Alexandria Black" pitchFamily="2" charset="-78"/>
            <a:cs typeface="Alexandria Black" pitchFamily="2" charset="-78"/>
          </a:endParaRPr>
        </a:p>
      </dsp:txBody>
      <dsp:txXfrm>
        <a:off x="6493851" y="2308853"/>
        <a:ext cx="949338" cy="949376"/>
      </dsp:txXfrm>
    </dsp:sp>
    <dsp:sp modelId="{92426F0D-C58E-48E2-A516-0C7C0DBDD33B}">
      <dsp:nvSpPr>
        <dsp:cNvPr id="0" name=""/>
        <dsp:cNvSpPr/>
      </dsp:nvSpPr>
      <dsp:spPr>
        <a:xfrm rot="2700000">
          <a:off x="4784419" y="2071287"/>
          <a:ext cx="1424259" cy="1424259"/>
        </a:xfrm>
        <a:prstGeom prst="teardrop">
          <a:avLst>
            <a:gd name="adj" fmla="val 10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55514F-F768-477D-8F8F-6C91AC3734E4}">
      <dsp:nvSpPr>
        <dsp:cNvPr id="0" name=""/>
        <dsp:cNvSpPr/>
      </dsp:nvSpPr>
      <dsp:spPr>
        <a:xfrm>
          <a:off x="4832283" y="2118928"/>
          <a:ext cx="1329435" cy="1329226"/>
        </a:xfrm>
        <a:prstGeom prst="ellipse">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Black" pitchFamily="2" charset="-78"/>
              <a:cs typeface="Alexandria Black" pitchFamily="2" charset="-78"/>
            </a:rPr>
            <a:t>التحليل</a:t>
          </a:r>
          <a:endParaRPr lang="en-US" sz="1400" kern="1200" dirty="0">
            <a:latin typeface="Alexandria Black" pitchFamily="2" charset="-78"/>
            <a:cs typeface="Alexandria Black" pitchFamily="2" charset="-78"/>
          </a:endParaRPr>
        </a:p>
      </dsp:txBody>
      <dsp:txXfrm>
        <a:off x="5022332" y="2308853"/>
        <a:ext cx="949338" cy="949376"/>
      </dsp:txXfrm>
    </dsp:sp>
    <dsp:sp modelId="{E68310AE-A41C-40F7-98E8-0378D3ABD8EA}">
      <dsp:nvSpPr>
        <dsp:cNvPr id="0" name=""/>
        <dsp:cNvSpPr/>
      </dsp:nvSpPr>
      <dsp:spPr>
        <a:xfrm rot="2700000">
          <a:off x="3312899" y="2071287"/>
          <a:ext cx="1424259" cy="1424259"/>
        </a:xfrm>
        <a:prstGeom prst="teardrop">
          <a:avLst>
            <a:gd name="adj" fmla="val 10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DA2D97-BE91-4916-A1C4-FD3C76E4A4A2}">
      <dsp:nvSpPr>
        <dsp:cNvPr id="0" name=""/>
        <dsp:cNvSpPr/>
      </dsp:nvSpPr>
      <dsp:spPr>
        <a:xfrm>
          <a:off x="3360764" y="2118928"/>
          <a:ext cx="1329435" cy="1329226"/>
        </a:xfrm>
        <a:prstGeom prst="ellipse">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Black" pitchFamily="2" charset="-78"/>
              <a:cs typeface="Alexandria Black" pitchFamily="2" charset="-78"/>
            </a:rPr>
            <a:t>التجربة</a:t>
          </a:r>
          <a:endParaRPr lang="en-US" sz="1400" kern="1200" dirty="0">
            <a:latin typeface="Alexandria Black" pitchFamily="2" charset="-78"/>
            <a:cs typeface="Alexandria Black" pitchFamily="2" charset="-78"/>
          </a:endParaRPr>
        </a:p>
      </dsp:txBody>
      <dsp:txXfrm>
        <a:off x="3549907" y="2308853"/>
        <a:ext cx="949338" cy="949376"/>
      </dsp:txXfrm>
    </dsp:sp>
    <dsp:sp modelId="{2E914908-4BD7-4B5B-A1E3-A2D224366435}">
      <dsp:nvSpPr>
        <dsp:cNvPr id="0" name=""/>
        <dsp:cNvSpPr/>
      </dsp:nvSpPr>
      <dsp:spPr>
        <a:xfrm rot="2700000">
          <a:off x="1841380" y="2071287"/>
          <a:ext cx="1424259" cy="1424259"/>
        </a:xfrm>
        <a:prstGeom prst="teardrop">
          <a:avLst>
            <a:gd name="adj" fmla="val 10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15631E-6B8B-4E94-AF27-83CC43A09845}">
      <dsp:nvSpPr>
        <dsp:cNvPr id="0" name=""/>
        <dsp:cNvSpPr/>
      </dsp:nvSpPr>
      <dsp:spPr>
        <a:xfrm>
          <a:off x="1889244" y="2118928"/>
          <a:ext cx="1329435" cy="1329226"/>
        </a:xfrm>
        <a:prstGeom prst="ellipse">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Black" pitchFamily="2" charset="-78"/>
              <a:cs typeface="Alexandria Black" pitchFamily="2" charset="-78"/>
            </a:rPr>
            <a:t>الافتراض</a:t>
          </a:r>
          <a:endParaRPr lang="en-US" sz="1400" kern="1200" dirty="0">
            <a:latin typeface="Alexandria Black" pitchFamily="2" charset="-78"/>
            <a:cs typeface="Alexandria Black" pitchFamily="2" charset="-78"/>
          </a:endParaRPr>
        </a:p>
      </dsp:txBody>
      <dsp:txXfrm>
        <a:off x="2078388" y="2308853"/>
        <a:ext cx="949338" cy="949376"/>
      </dsp:txXfrm>
    </dsp:sp>
    <dsp:sp modelId="{D6C3513F-DE20-45C9-AD05-5B8F93EA2F6D}">
      <dsp:nvSpPr>
        <dsp:cNvPr id="0" name=""/>
        <dsp:cNvSpPr/>
      </dsp:nvSpPr>
      <dsp:spPr>
        <a:xfrm rot="2700000">
          <a:off x="369860" y="2071287"/>
          <a:ext cx="1424259" cy="1424259"/>
        </a:xfrm>
        <a:prstGeom prst="teardrop">
          <a:avLst>
            <a:gd name="adj" fmla="val 10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09D303-E638-4531-B85E-EFD52E516D1E}">
      <dsp:nvSpPr>
        <dsp:cNvPr id="0" name=""/>
        <dsp:cNvSpPr/>
      </dsp:nvSpPr>
      <dsp:spPr>
        <a:xfrm>
          <a:off x="416820" y="2118928"/>
          <a:ext cx="1329435" cy="1329226"/>
        </a:xfrm>
        <a:prstGeom prst="ellipse">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Black" pitchFamily="2" charset="-78"/>
              <a:cs typeface="Alexandria Black" pitchFamily="2" charset="-78"/>
            </a:rPr>
            <a:t>الملاحظة</a:t>
          </a:r>
          <a:endParaRPr lang="en-US" sz="1400" kern="1200" dirty="0">
            <a:latin typeface="Alexandria Black" pitchFamily="2" charset="-78"/>
            <a:cs typeface="Alexandria Black" pitchFamily="2" charset="-78"/>
          </a:endParaRPr>
        </a:p>
      </dsp:txBody>
      <dsp:txXfrm>
        <a:off x="606868" y="2308853"/>
        <a:ext cx="949338" cy="9493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A7A007-0278-4BB8-BA77-8DC52771280C}">
      <dsp:nvSpPr>
        <dsp:cNvPr id="0" name=""/>
        <dsp:cNvSpPr/>
      </dsp:nvSpPr>
      <dsp:spPr>
        <a:xfrm rot="16200000">
          <a:off x="-905989" y="906755"/>
          <a:ext cx="3804708" cy="1991196"/>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0" tIns="0" rIns="185229" bIns="0" numCol="1" spcCol="1270" anchor="ctr" anchorCtr="0">
          <a:noAutofit/>
        </a:bodyPr>
        <a:lstStyle/>
        <a:p>
          <a:pPr marL="0" lvl="0" indent="0" algn="ctr" defTabSz="1289050">
            <a:lnSpc>
              <a:spcPct val="150000"/>
            </a:lnSpc>
            <a:spcBef>
              <a:spcPct val="0"/>
            </a:spcBef>
            <a:spcAft>
              <a:spcPct val="35000"/>
            </a:spcAft>
            <a:buNone/>
          </a:pPr>
          <a:r>
            <a:rPr lang="ar-EG" sz="2900" kern="1200" dirty="0">
              <a:solidFill>
                <a:srgbClr val="00AEEF"/>
              </a:solidFill>
              <a:latin typeface="Alexandria" pitchFamily="2" charset="-78"/>
              <a:cs typeface="Alexandria" pitchFamily="2" charset="-78"/>
            </a:rPr>
            <a:t>البحوث الحرة المستقلة</a:t>
          </a:r>
          <a:endParaRPr lang="en-US" sz="2900" kern="1200" dirty="0">
            <a:solidFill>
              <a:srgbClr val="00AEEF"/>
            </a:solidFill>
            <a:latin typeface="Alexandria" pitchFamily="2" charset="-78"/>
            <a:cs typeface="Alexandria" pitchFamily="2" charset="-78"/>
          </a:endParaRPr>
        </a:p>
      </dsp:txBody>
      <dsp:txXfrm rot="5400000">
        <a:off x="767" y="760941"/>
        <a:ext cx="1991196" cy="2282824"/>
      </dsp:txXfrm>
    </dsp:sp>
    <dsp:sp modelId="{2C96547D-8520-49E0-ACF3-368A6364E001}">
      <dsp:nvSpPr>
        <dsp:cNvPr id="0" name=""/>
        <dsp:cNvSpPr/>
      </dsp:nvSpPr>
      <dsp:spPr>
        <a:xfrm rot="16200000">
          <a:off x="1234546" y="906755"/>
          <a:ext cx="3804708" cy="1991196"/>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0" tIns="0" rIns="185229" bIns="0" numCol="1" spcCol="1270" anchor="ctr" anchorCtr="0">
          <a:noAutofit/>
        </a:bodyPr>
        <a:lstStyle/>
        <a:p>
          <a:pPr marL="0" lvl="0" indent="0" algn="ctr" defTabSz="1289050">
            <a:lnSpc>
              <a:spcPct val="150000"/>
            </a:lnSpc>
            <a:spcBef>
              <a:spcPct val="0"/>
            </a:spcBef>
            <a:spcAft>
              <a:spcPct val="35000"/>
            </a:spcAft>
            <a:buNone/>
          </a:pPr>
          <a:r>
            <a:rPr lang="ar-EG" sz="2900" kern="1200" dirty="0">
              <a:solidFill>
                <a:srgbClr val="00AEEF"/>
              </a:solidFill>
              <a:latin typeface="Alexandria" pitchFamily="2" charset="-78"/>
              <a:cs typeface="Alexandria" pitchFamily="2" charset="-78"/>
            </a:rPr>
            <a:t>رسائل الماجستير والدكتوراة</a:t>
          </a:r>
          <a:endParaRPr lang="en-US" sz="2900" kern="1200" dirty="0">
            <a:solidFill>
              <a:srgbClr val="00AEEF"/>
            </a:solidFill>
            <a:latin typeface="Alexandria" pitchFamily="2" charset="-78"/>
            <a:cs typeface="Alexandria" pitchFamily="2" charset="-78"/>
          </a:endParaRPr>
        </a:p>
      </dsp:txBody>
      <dsp:txXfrm rot="5400000">
        <a:off x="2141302" y="760941"/>
        <a:ext cx="1991196" cy="2282824"/>
      </dsp:txXfrm>
    </dsp:sp>
    <dsp:sp modelId="{EFAEBC4F-3A41-4257-9049-083FD6E7935E}">
      <dsp:nvSpPr>
        <dsp:cNvPr id="0" name=""/>
        <dsp:cNvSpPr/>
      </dsp:nvSpPr>
      <dsp:spPr>
        <a:xfrm rot="16200000">
          <a:off x="3375848" y="906755"/>
          <a:ext cx="3804708" cy="1991196"/>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0" tIns="0" rIns="185229" bIns="0" numCol="1" spcCol="1270" anchor="ctr" anchorCtr="0">
          <a:noAutofit/>
        </a:bodyPr>
        <a:lstStyle/>
        <a:p>
          <a:pPr marL="0" lvl="0" indent="0" algn="ctr" defTabSz="1289050">
            <a:lnSpc>
              <a:spcPct val="150000"/>
            </a:lnSpc>
            <a:spcBef>
              <a:spcPct val="0"/>
            </a:spcBef>
            <a:spcAft>
              <a:spcPct val="35000"/>
            </a:spcAft>
            <a:buNone/>
          </a:pPr>
          <a:r>
            <a:rPr lang="ar-EG" sz="2900" kern="1200" dirty="0">
              <a:solidFill>
                <a:srgbClr val="00AEEF"/>
              </a:solidFill>
              <a:latin typeface="Alexandria" pitchFamily="2" charset="-78"/>
              <a:cs typeface="Alexandria" pitchFamily="2" charset="-78"/>
            </a:rPr>
            <a:t>البحث التدريبي (الصفي)</a:t>
          </a:r>
          <a:endParaRPr lang="en-US" sz="2900" kern="1200" dirty="0">
            <a:solidFill>
              <a:srgbClr val="00AEEF"/>
            </a:solidFill>
            <a:latin typeface="Alexandria" pitchFamily="2" charset="-78"/>
            <a:cs typeface="Alexandria" pitchFamily="2" charset="-78"/>
          </a:endParaRPr>
        </a:p>
      </dsp:txBody>
      <dsp:txXfrm rot="5400000">
        <a:off x="4282604" y="760941"/>
        <a:ext cx="1991196" cy="2282824"/>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52C3D-3F13-17BF-201E-6D6777B19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DC72EE-92A5-2E9D-CBA9-E2854009C3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1E6EF4-ED30-42B7-7FB0-3C770BB2CC7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31B2EF8-1808-FDC7-DE0F-A4C55ACCBF4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0245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B9DC8-A8AD-D14E-AFC2-441E7199D2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228B03-EAFC-FA1B-A9E6-AD7583EC9C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6CFE17-BE5F-4EF4-7294-2604FCAF2FB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CBCACD7-6F07-A116-93F9-6C0D556890D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052722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42147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2F152-0684-1DB9-E827-CC94C0217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CF5E2-F1D3-EAB5-1404-F4C6E934BC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CA74A9-62CE-B058-864C-1AFB5EC70E7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F626FE-7998-7CE7-D974-E50089392C5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2674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12504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6073D-5160-36E3-D92B-42D810E84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1D9ECD-8A9A-E7CA-FC37-F09B601B97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10DFBB-678B-3A12-9CC2-EB8CB19F2F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07B1E5B-F21E-4B88-FF93-B4E85668D28C}"/>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811989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DC4FA-2613-57E7-4820-0A02C581C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E966DE-C81C-EA7A-01EF-DBA0C92C50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31C1FA-547D-C1AA-85C0-E6405CDA625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A07CB59-62E0-A7AD-F253-90C316371987}"/>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85208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35039" y="2785710"/>
            <a:ext cx="6212170" cy="1312090"/>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ماهية البحث العلمي </a:t>
            </a:r>
          </a:p>
          <a:p>
            <a:pPr algn="ctr" rtl="1">
              <a:lnSpc>
                <a:spcPct val="150000"/>
              </a:lnSpc>
            </a:pPr>
            <a:r>
              <a:rPr lang="ar-EG" sz="2800" b="1" dirty="0">
                <a:solidFill>
                  <a:srgbClr val="00AEEF"/>
                </a:solidFill>
                <a:latin typeface="Alexandria" charset="0"/>
                <a:cs typeface="Alexandria" charset="0"/>
              </a:rPr>
              <a:t>والبحث القانوني </a:t>
            </a:r>
            <a:endParaRPr lang="en-US" sz="2800" b="1"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7488" y="116286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85801" y="4929605"/>
            <a:ext cx="5215944" cy="1707455"/>
          </a:xfrm>
          <a:prstGeom prst="rect">
            <a:avLst/>
          </a:prstGeom>
          <a:noFill/>
        </p:spPr>
        <p:txBody>
          <a:bodyPr wrap="square">
            <a:spAutoFit/>
          </a:bodyPr>
          <a:lstStyle/>
          <a:p>
            <a:pPr algn="r" rtl="1">
              <a:lnSpc>
                <a:spcPct val="150000"/>
              </a:lnSpc>
            </a:pPr>
            <a:r>
              <a:rPr lang="ar-EG" b="1" dirty="0">
                <a:solidFill>
                  <a:srgbClr val="00AEEF"/>
                </a:solidFill>
                <a:latin typeface="Alexandria" charset="0"/>
                <a:cs typeface="Alexandria" charset="0"/>
              </a:rPr>
              <a:t>ماهية البحث العلمي والبحث القانوني </a:t>
            </a:r>
            <a:endParaRPr lang="en-US" b="1" dirty="0">
              <a:solidFill>
                <a:srgbClr val="00AEEF"/>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مضمون وأنواع البحث العلمي.</a:t>
            </a:r>
            <a:endParaRPr lang="en-US"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مضمون البحث القانوني وأنواعه.</a:t>
            </a:r>
            <a:endParaRPr lang="en-US"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سمات الباحث.  </a:t>
            </a: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258609-015E-0D34-9CBF-62AAF361F6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A8B3ED4-E185-0682-639F-B22DBA8630C2}"/>
              </a:ext>
            </a:extLst>
          </p:cNvPr>
          <p:cNvPicPr>
            <a:picLocks noChangeAspect="1"/>
          </p:cNvPicPr>
          <p:nvPr/>
        </p:nvPicPr>
        <p:blipFill>
          <a:blip r:embed="rId3"/>
          <a:stretch>
            <a:fillRect/>
          </a:stretch>
        </p:blipFill>
        <p:spPr>
          <a:xfrm>
            <a:off x="778056" y="2777925"/>
            <a:ext cx="1409560" cy="3136740"/>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2268639" y="1863524"/>
            <a:ext cx="9097702" cy="4216539"/>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مقدمة </a:t>
            </a:r>
            <a:br>
              <a:rPr lang="ar-EG" dirty="0">
                <a:solidFill>
                  <a:schemeClr val="tx1"/>
                </a:solidFill>
                <a:latin typeface="Alexandria" charset="0"/>
                <a:cs typeface="Alexandria" charset="0"/>
              </a:rPr>
            </a:br>
            <a:r>
              <a:rPr lang="ar-EG" sz="1600" dirty="0">
                <a:solidFill>
                  <a:schemeClr val="tx1"/>
                </a:solidFill>
                <a:latin typeface="Alexandria" charset="0"/>
                <a:cs typeface="Alexandria" charset="0"/>
              </a:rPr>
              <a:t>للبحث العلمي الدور الرئيسي في تطور الحضارة الإنسانية، فواقعنا اليوم ما هو إلا نتيجة أبحاث الأمس.</a:t>
            </a:r>
          </a:p>
          <a:p>
            <a:pPr algn="just" rtl="1">
              <a:lnSpc>
                <a:spcPct val="150000"/>
              </a:lnSpc>
            </a:pPr>
            <a:r>
              <a:rPr lang="ar-EG" sz="1600" dirty="0">
                <a:solidFill>
                  <a:schemeClr val="tx1"/>
                </a:solidFill>
                <a:latin typeface="Alexandria" charset="0"/>
                <a:cs typeface="Alexandria" charset="0"/>
              </a:rPr>
              <a:t>البحث العلمي فطرة إنسانية وغريزة تدعو الإنسان للتأمل والتفكر والتدبر في ذاته فيطورها، وفي الكائنات فيحاكيها؛ ليصل إلى إشباع احتياجاته بابتكارات واختراعات على مر العصور إلى أن وصلنا لعصرنا الحالي الذي نتمتع فيه بالتقدم العلمي والتكنولوجي، وكذلك على المستوى الإنساني توصلنا لنظريات تفسر وتحلل الظواهر الإنسانية والاجتماعية لتساعد على معالجة المشكلات وإيجاد سبل التطوير والتحسين.</a:t>
            </a:r>
          </a:p>
          <a:p>
            <a:pPr algn="just" rtl="1">
              <a:lnSpc>
                <a:spcPct val="150000"/>
              </a:lnSpc>
            </a:pPr>
            <a:endParaRPr lang="ar-EG" sz="1600" dirty="0">
              <a:solidFill>
                <a:schemeClr val="tx1"/>
              </a:solidFill>
              <a:latin typeface="Alexandria" charset="0"/>
              <a:cs typeface="Alexandria" charset="0"/>
            </a:endParaRPr>
          </a:p>
          <a:p>
            <a:pPr algn="just" rtl="1">
              <a:lnSpc>
                <a:spcPct val="150000"/>
              </a:lnSpc>
            </a:pPr>
            <a:r>
              <a:rPr lang="ar-EG" sz="1600" dirty="0">
                <a:solidFill>
                  <a:schemeClr val="tx1"/>
                </a:solidFill>
                <a:latin typeface="Alexandria" charset="0"/>
                <a:cs typeface="Alexandria" charset="0"/>
              </a:rPr>
              <a:t>فإن تقدم البشرية يرتبط ارتباطاً وثيقاً بالبحث العلمي وما يفرزه من نظريات وأفكار وابتكارات ومخترعات، مما يؤكد أهمية البحث العلمي بما لا يدع مجالاً للشك.</a:t>
            </a:r>
            <a:endParaRPr lang="en-US" sz="1600" dirty="0">
              <a:solidFill>
                <a:schemeClr val="tx1"/>
              </a:solidFill>
            </a:endParaRPr>
          </a:p>
          <a:p>
            <a:pPr algn="just" rtl="1"/>
            <a:endParaRPr lang="en-US" sz="1600" dirty="0"/>
          </a:p>
        </p:txBody>
      </p:sp>
    </p:spTree>
    <p:extLst>
      <p:ext uri="{BB962C8B-B14F-4D97-AF65-F5344CB8AC3E}">
        <p14:creationId xmlns:p14="http://schemas.microsoft.com/office/powerpoint/2010/main" val="3621374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2598B-EFEC-FB24-883D-2F0C6E68A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83B65F-5A42-CF3F-578D-024C2F01D049}"/>
              </a:ext>
            </a:extLst>
          </p:cNvPr>
          <p:cNvSpPr/>
          <p:nvPr/>
        </p:nvSpPr>
        <p:spPr>
          <a:xfrm>
            <a:off x="776640" y="15699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FC63317-2FF4-A779-C91E-97B9157680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5442E-CDC5-E291-63C3-C03627B321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67F433-A75D-53AB-1F19-5469071760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07F0D85-246A-7D54-7451-4A66EBFB4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176CA2-C915-6AE5-358E-A880D835B797}"/>
              </a:ext>
            </a:extLst>
          </p:cNvPr>
          <p:cNvSpPr txBox="1"/>
          <p:nvPr/>
        </p:nvSpPr>
        <p:spPr>
          <a:xfrm>
            <a:off x="2268639" y="1863524"/>
            <a:ext cx="9097702" cy="1531445"/>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الخطوات الفطرية للبحث</a:t>
            </a:r>
            <a:br>
              <a:rPr lang="ar-EG" sz="2400" dirty="0">
                <a:solidFill>
                  <a:srgbClr val="00AEEF"/>
                </a:solidFill>
                <a:latin typeface="Alexandria" charset="0"/>
                <a:cs typeface="Alexandria" charset="0"/>
              </a:rPr>
            </a:br>
            <a:br>
              <a:rPr lang="ar-EG" sz="2400" dirty="0">
                <a:solidFill>
                  <a:srgbClr val="00AEEF"/>
                </a:solidFill>
                <a:latin typeface="Alexandria" charset="0"/>
                <a:cs typeface="Alexandria" charset="0"/>
              </a:rPr>
            </a:br>
            <a:endParaRPr lang="en-US" sz="1600" dirty="0"/>
          </a:p>
        </p:txBody>
      </p:sp>
      <p:graphicFrame>
        <p:nvGraphicFramePr>
          <p:cNvPr id="11" name="Diagram 10">
            <a:extLst>
              <a:ext uri="{FF2B5EF4-FFF2-40B4-BE49-F238E27FC236}">
                <a16:creationId xmlns:a16="http://schemas.microsoft.com/office/drawing/2014/main" id="{D5C69791-DE87-451E-88D5-FB7D867422CD}"/>
              </a:ext>
            </a:extLst>
          </p:cNvPr>
          <p:cNvGraphicFramePr/>
          <p:nvPr>
            <p:extLst>
              <p:ext uri="{D42A27DB-BD31-4B8C-83A1-F6EECF244321}">
                <p14:modId xmlns:p14="http://schemas.microsoft.com/office/powerpoint/2010/main" val="1977728958"/>
              </p:ext>
            </p:extLst>
          </p:nvPr>
        </p:nvGraphicFramePr>
        <p:xfrm>
          <a:off x="1565275" y="1024466"/>
          <a:ext cx="9226550" cy="55668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6474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7333" y="1123360"/>
            <a:ext cx="6226386" cy="49387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5119" b="5119"/>
          <a:stretch/>
        </p:blipFill>
        <p:spPr>
          <a:xfrm>
            <a:off x="7025640" y="1397680"/>
            <a:ext cx="4032506" cy="2028018"/>
          </a:xfrm>
        </p:spPr>
      </p:pic>
      <p:sp>
        <p:nvSpPr>
          <p:cNvPr id="6" name="Rectangle 5"/>
          <p:cNvSpPr/>
          <p:nvPr/>
        </p:nvSpPr>
        <p:spPr>
          <a:xfrm>
            <a:off x="640081" y="1425620"/>
            <a:ext cx="5562600" cy="4852034"/>
          </a:xfrm>
          <a:prstGeom prst="rect">
            <a:avLst/>
          </a:prstGeom>
        </p:spPr>
        <p:txBody>
          <a:bodyPr wrap="square">
            <a:spAutoFit/>
          </a:bodyPr>
          <a:lstStyle/>
          <a:p>
            <a:pPr algn="r" rtl="1">
              <a:lnSpc>
                <a:spcPct val="150000"/>
              </a:lnSpc>
            </a:pPr>
            <a:r>
              <a:rPr lang="ar-EG" sz="1600" dirty="0">
                <a:latin typeface="Alexandria" charset="0"/>
                <a:cs typeface="Alexandria" charset="0"/>
              </a:rPr>
              <a:t>يكون محل البحث العلمي في العلوم التجريبية هو الأشياء والمواد، أما في العلوم الإنسانية يكون محله الإنسان ذاته وبالتالي المجتمع.</a:t>
            </a:r>
            <a:br>
              <a:rPr lang="ar-EG" sz="1600" dirty="0">
                <a:latin typeface="Alexandria" charset="0"/>
                <a:cs typeface="Alexandria" charset="0"/>
              </a:rPr>
            </a:b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ونتيجة لكثرة الابتكارات والاختراعات الملموسة التي ندرك من خلالها دور البحث العلمي، قد يظن البعض أنه يقتصر على العلوم التجريبية فقط، وأن البحث في العلوم الإنسانية والقانونية من قبيل الترف.</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لكن البحث العلمي في مجالات العلوم الإنسانية عموماً والعلوم القانونية خصوصاً واجب وضروري لتنظيم المجتمع من كل جوانبه اجتماعياً واقتصادياً وسياسياً.</a:t>
            </a:r>
          </a:p>
          <a:p>
            <a:pPr algn="r" rtl="1">
              <a:lnSpc>
                <a:spcPct val="150000"/>
              </a:lnSpc>
            </a:pPr>
            <a:r>
              <a:rPr lang="ar-EG" sz="1600" dirty="0">
                <a:latin typeface="Alexandria" charset="0"/>
                <a:cs typeface="Alexandria" charset="0"/>
              </a:rPr>
              <a:t> </a:t>
            </a:r>
            <a:endParaRPr lang="en-US" sz="1200" dirty="0">
              <a:latin typeface="Alexandria" charset="0"/>
              <a:cs typeface="Alexandria" charset="0"/>
            </a:endParaRPr>
          </a:p>
        </p:txBody>
      </p:sp>
      <p:sp>
        <p:nvSpPr>
          <p:cNvPr id="17" name="TextBox 16"/>
          <p:cNvSpPr txBox="1"/>
          <p:nvPr/>
        </p:nvSpPr>
        <p:spPr>
          <a:xfrm>
            <a:off x="7056120" y="3585270"/>
            <a:ext cx="4108706" cy="963597"/>
          </a:xfrm>
          <a:prstGeom prst="rect">
            <a:avLst/>
          </a:prstGeom>
          <a:noFill/>
        </p:spPr>
        <p:txBody>
          <a:bodyPr wrap="square" rtlCol="0">
            <a:spAutoFit/>
          </a:bodyPr>
          <a:lstStyle/>
          <a:p>
            <a:pPr algn="ctr" rtl="1">
              <a:lnSpc>
                <a:spcPct val="150000"/>
              </a:lnSpc>
            </a:pPr>
            <a:r>
              <a:rPr lang="ar-EG" sz="2000" b="1" dirty="0">
                <a:solidFill>
                  <a:srgbClr val="00B0F0"/>
                </a:solidFill>
                <a:latin typeface="Alexandria" charset="0"/>
                <a:cs typeface="Alexandria" charset="0"/>
              </a:rPr>
              <a:t>لا يقتصر مجال البحث العلمي على العلوم التجريبية </a:t>
            </a:r>
            <a:endParaRPr lang="en-US" sz="2000" b="1" dirty="0">
              <a:solidFill>
                <a:srgbClr val="00B0F0"/>
              </a:solidFill>
              <a:latin typeface="Alexandria" charset="0"/>
              <a:cs typeface="Alexandria" charset="0"/>
            </a:endParaRPr>
          </a:p>
        </p:txBody>
      </p:sp>
      <p:sp>
        <p:nvSpPr>
          <p:cNvPr id="18" name="Rectangle 17"/>
          <p:cNvSpPr/>
          <p:nvPr/>
        </p:nvSpPr>
        <p:spPr>
          <a:xfrm>
            <a:off x="6263640" y="3032760"/>
            <a:ext cx="964726" cy="8358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210582" y="307284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6366933" y="3297456"/>
            <a:ext cx="795867" cy="646331"/>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890491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749" b="6749"/>
          <a:stretch/>
        </p:blipFill>
        <p:spPr>
          <a:xfrm>
            <a:off x="6096000" y="1397680"/>
            <a:ext cx="4962146" cy="2495550"/>
          </a:xfrm>
        </p:spPr>
      </p:pic>
      <p:sp>
        <p:nvSpPr>
          <p:cNvPr id="6" name="Rectangle 5"/>
          <p:cNvSpPr/>
          <p:nvPr/>
        </p:nvSpPr>
        <p:spPr>
          <a:xfrm>
            <a:off x="1074835" y="2862720"/>
            <a:ext cx="4222539" cy="2177199"/>
          </a:xfrm>
          <a:prstGeom prst="rect">
            <a:avLst/>
          </a:prstGeom>
        </p:spPr>
        <p:txBody>
          <a:bodyPr wrap="square">
            <a:spAutoFit/>
          </a:bodyPr>
          <a:lstStyle/>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تعريف البحث العلمي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خصائص ومميزات البحث العلمي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أهمية البحث العلمي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مستويات البحوث العلمية</a:t>
            </a:r>
          </a:p>
          <a:p>
            <a:pPr algn="r" rtl="1">
              <a:lnSpc>
                <a:spcPct val="120000"/>
              </a:lnSpc>
            </a:pPr>
            <a:endParaRPr lang="en-US" sz="1200" dirty="0">
              <a:latin typeface="Alexandria" charset="0"/>
              <a:cs typeface="Alexandria" charset="0"/>
            </a:endParaRPr>
          </a:p>
        </p:txBody>
      </p:sp>
      <p:sp>
        <p:nvSpPr>
          <p:cNvPr id="7" name="Rectangle 6"/>
          <p:cNvSpPr/>
          <p:nvPr/>
        </p:nvSpPr>
        <p:spPr>
          <a:xfrm>
            <a:off x="1310806" y="202209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مضمون وأنواع البحث العلمي</a:t>
            </a:r>
            <a:endParaRPr lang="en-US" sz="20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C1465-EE09-DD06-424F-235A12F75F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8F0F621-7932-E5BD-7F14-5800B57B2D2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25CAD219-E264-C745-FB54-5AD522AA28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FD50A8F-01E5-77D3-4DF3-993F6C76D7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CE0271-A40C-C892-BC40-BCE3B7B96BF2}"/>
              </a:ext>
            </a:extLst>
          </p:cNvPr>
          <p:cNvSpPr txBox="1"/>
          <p:nvPr/>
        </p:nvSpPr>
        <p:spPr>
          <a:xfrm>
            <a:off x="2302935" y="764801"/>
            <a:ext cx="6747932" cy="583814"/>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تعريف البحث العلمي</a:t>
            </a:r>
          </a:p>
        </p:txBody>
      </p:sp>
      <p:sp>
        <p:nvSpPr>
          <p:cNvPr id="32" name="Rectangle 31">
            <a:extLst>
              <a:ext uri="{FF2B5EF4-FFF2-40B4-BE49-F238E27FC236}">
                <a16:creationId xmlns:a16="http://schemas.microsoft.com/office/drawing/2014/main" id="{5150BF55-F322-0B1F-034E-855EE38AC6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601E6DB-3BDE-8866-27A9-05630B3DAC3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CD79B931-F848-181C-34B2-34A8B871068C}"/>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65D76C6-9160-6C07-EDAD-1ECF90327B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BAE0BC7-7073-CB31-8E12-1195910E131C}"/>
              </a:ext>
            </a:extLst>
          </p:cNvPr>
          <p:cNvSpPr txBox="1"/>
          <p:nvPr/>
        </p:nvSpPr>
        <p:spPr>
          <a:xfrm>
            <a:off x="2303145" y="1774451"/>
            <a:ext cx="9660255" cy="5672579"/>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تتكون عبارة البحث العلمي من كلمتين هما "البحث" و "العلمي"</a:t>
            </a:r>
            <a:br>
              <a:rPr lang="ar-EG" sz="1600" dirty="0">
                <a:latin typeface="Alexandria" charset="0"/>
                <a:cs typeface="Alexandria" charset="0"/>
              </a:rPr>
            </a:br>
            <a:br>
              <a:rPr lang="ar-EG" sz="1600" dirty="0">
                <a:latin typeface="Alexandria" charset="0"/>
                <a:cs typeface="Alexandria" charset="0"/>
              </a:rPr>
            </a:br>
            <a:r>
              <a:rPr lang="ar-EG" sz="1600" dirty="0">
                <a:solidFill>
                  <a:srgbClr val="00AEEF"/>
                </a:solidFill>
                <a:latin typeface="Alexandria" charset="0"/>
                <a:cs typeface="Alexandria" charset="0"/>
              </a:rPr>
              <a:t>البحث: </a:t>
            </a:r>
            <a:br>
              <a:rPr lang="ar-EG" sz="1600" dirty="0">
                <a:latin typeface="Alexandria" charset="0"/>
                <a:cs typeface="Alexandria" charset="0"/>
              </a:rPr>
            </a:br>
            <a:r>
              <a:rPr lang="ar-EG" sz="1600" dirty="0">
                <a:latin typeface="Alexandria" charset="0"/>
                <a:cs typeface="Alexandria" charset="0"/>
              </a:rPr>
              <a:t>"البحث" هو التنقيب والتفتيش وتجمع على "بحوث" و "أبحاث" </a:t>
            </a:r>
          </a:p>
          <a:p>
            <a:pPr algn="r" rtl="1">
              <a:lnSpc>
                <a:spcPct val="150000"/>
              </a:lnSpc>
            </a:pPr>
            <a:r>
              <a:rPr lang="ar-EG" sz="1600" dirty="0">
                <a:latin typeface="Alexandria" charset="0"/>
                <a:cs typeface="Alexandria" charset="0"/>
              </a:rPr>
              <a:t>وهو بذل المجهود في موضوع ما لجمع كل ما يتصل به من معلومات.</a:t>
            </a:r>
            <a:br>
              <a:rPr lang="ar-EG" sz="1600" dirty="0">
                <a:latin typeface="Alexandria" charset="0"/>
                <a:cs typeface="Alexandria" charset="0"/>
              </a:rPr>
            </a:br>
            <a:r>
              <a:rPr lang="ar-EG" sz="1600" dirty="0">
                <a:latin typeface="Alexandria" charset="0"/>
                <a:cs typeface="Alexandria" charset="0"/>
              </a:rPr>
              <a:t>تعددت تعريفات البحث؛ فهو استقصاء دقيق منظم يهدف إلى اكتشاف الحقائق أو إضافة المعارف التي يمكن التحقق منها مستقبلاً عن طريق الاختبار العلمي. </a:t>
            </a:r>
          </a:p>
          <a:p>
            <a:pPr algn="r" rtl="1">
              <a:lnSpc>
                <a:spcPct val="150000"/>
              </a:lnSpc>
            </a:pPr>
            <a:endParaRPr lang="ar-EG" sz="1600" dirty="0">
              <a:latin typeface="Alexandria" charset="0"/>
              <a:cs typeface="Alexandria" charset="0"/>
            </a:endParaRPr>
          </a:p>
          <a:p>
            <a:pPr algn="r" rtl="1">
              <a:lnSpc>
                <a:spcPct val="150000"/>
              </a:lnSpc>
            </a:pPr>
            <a:r>
              <a:rPr lang="ar-EG" sz="1600" dirty="0">
                <a:solidFill>
                  <a:srgbClr val="00AEEF"/>
                </a:solidFill>
                <a:latin typeface="Alexandria" charset="0"/>
                <a:cs typeface="Alexandria" charset="0"/>
              </a:rPr>
              <a:t>العلمي:</a:t>
            </a:r>
            <a:br>
              <a:rPr lang="ar-EG" sz="1600" dirty="0">
                <a:latin typeface="Alexandria" charset="0"/>
                <a:cs typeface="Alexandria" charset="0"/>
              </a:rPr>
            </a:br>
            <a:r>
              <a:rPr lang="ar-EG" sz="1600" dirty="0">
                <a:latin typeface="Alexandria" charset="0"/>
                <a:cs typeface="Alexandria" charset="0"/>
              </a:rPr>
              <a:t>"العلم" ضد "الجهل" وهو إدراك حقيقة الأشياء ، وهو وسيلة وأداة للاستعلام والاستقصاء، وهو مجموع مسائل وأصول كلية حول موضوع معين تُعالج بمنهج معين وتنتهي إلى بعض النظريات والقوانين.</a:t>
            </a:r>
            <a:br>
              <a:rPr lang="ar-EG" sz="1600" dirty="0">
                <a:latin typeface="Alexandria" charset="0"/>
                <a:cs typeface="Alexandria" charset="0"/>
              </a:rPr>
            </a:br>
            <a:br>
              <a:rPr lang="ar-EG" sz="1600" dirty="0">
                <a:latin typeface="Alexandria" charset="0"/>
                <a:cs typeface="Alexandria" charset="0"/>
              </a:rPr>
            </a:br>
            <a:br>
              <a:rPr lang="ar-EG" sz="1600" dirty="0">
                <a:latin typeface="Alexandria" charset="0"/>
                <a:cs typeface="Alexandria" charset="0"/>
              </a:rPr>
            </a:br>
            <a:br>
              <a:rPr lang="ar-EG" sz="1600" dirty="0">
                <a:latin typeface="Alexandria" charset="0"/>
                <a:cs typeface="Alexandria" charset="0"/>
              </a:rPr>
            </a:br>
            <a:endParaRPr lang="ar-EG" dirty="0">
              <a:latin typeface="Alexandria" charset="0"/>
              <a:cs typeface="Alexandria" charset="0"/>
            </a:endParaRPr>
          </a:p>
        </p:txBody>
      </p:sp>
    </p:spTree>
    <p:extLst>
      <p:ext uri="{BB962C8B-B14F-4D97-AF65-F5344CB8AC3E}">
        <p14:creationId xmlns:p14="http://schemas.microsoft.com/office/powerpoint/2010/main" val="12997446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9BA64-47B1-C903-C13B-57878AFB82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DCF2E2A-1CB7-7509-00AE-BCDDCFA1297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D2F35EBC-3206-A9F9-08EE-777811CF5C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45C0D69-1420-1421-2961-9959636E8E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81C392E-24C4-E35C-FB27-3AAEDDAB5A56}"/>
              </a:ext>
            </a:extLst>
          </p:cNvPr>
          <p:cNvSpPr txBox="1"/>
          <p:nvPr/>
        </p:nvSpPr>
        <p:spPr>
          <a:xfrm>
            <a:off x="2476500" y="1845359"/>
            <a:ext cx="9571727" cy="4902689"/>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البحث العلمي</a:t>
            </a:r>
            <a:br>
              <a:rPr lang="ar-EG" sz="3200" dirty="0">
                <a:latin typeface="Alexandria" charset="0"/>
                <a:cs typeface="Alexandria" charset="0"/>
              </a:rPr>
            </a:br>
            <a:br>
              <a:rPr lang="ar-EG" sz="3200" dirty="0">
                <a:latin typeface="Alexandria" charset="0"/>
                <a:cs typeface="Alexandria" charset="0"/>
              </a:rPr>
            </a:br>
            <a:r>
              <a:rPr lang="ar-EG" dirty="0">
                <a:latin typeface="Alexandria" charset="0"/>
                <a:cs typeface="Alexandria" charset="0"/>
              </a:rPr>
              <a:t>تعددت تعريفات البحث العلمي بين الفقهاء وعرفه البعض بأنه </a:t>
            </a:r>
            <a:r>
              <a:rPr lang="ar-EG" sz="3200" dirty="0">
                <a:latin typeface="Alexandria" charset="0"/>
                <a:cs typeface="Alexandria" charset="0"/>
              </a:rPr>
              <a:t>" إعمال العقل في التفتيش عن الحقيقة عن طريق استخدام أدوات ووسائل ومناهج معينة"</a:t>
            </a:r>
            <a:br>
              <a:rPr lang="ar-EG" sz="3200" dirty="0">
                <a:latin typeface="Alexandria" charset="0"/>
                <a:cs typeface="Alexandria" charset="0"/>
              </a:rPr>
            </a:br>
            <a:br>
              <a:rPr lang="ar-EG" sz="3200" dirty="0">
                <a:latin typeface="Alexandria" charset="0"/>
                <a:cs typeface="Alexandria" charset="0"/>
              </a:rPr>
            </a:br>
            <a:endParaRPr lang="ar-EG" sz="3200" dirty="0">
              <a:latin typeface="Alexandria" charset="0"/>
              <a:cs typeface="Alexandria" charset="0"/>
            </a:endParaRPr>
          </a:p>
        </p:txBody>
      </p:sp>
      <p:sp>
        <p:nvSpPr>
          <p:cNvPr id="32" name="Rectangle 31">
            <a:extLst>
              <a:ext uri="{FF2B5EF4-FFF2-40B4-BE49-F238E27FC236}">
                <a16:creationId xmlns:a16="http://schemas.microsoft.com/office/drawing/2014/main" id="{01C9FDE8-0382-28EC-7221-EDE9EBFF7F7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8E30CB3-A1C1-20E5-DB1B-D0333CAE9D1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7BD6B41-73EC-DCE1-25FE-73A374C1A560}"/>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D61C84C-424C-FFB8-90D9-DD25824D11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71867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2B33B-F70C-75F3-8A84-8139FA2F67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56D3B1-EDDC-9DE6-4FC3-96A9254DC16A}"/>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B5B070B-1EA5-856F-337B-63CBFA4C8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02C71B-A0CD-2489-A250-94E8AE53860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27858-DB44-422F-75A1-F50C2A5EE2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400BF5D0-581F-CBB6-ADFA-3FCA578EE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67FCD18-4280-DD4B-3298-4F2CE9283310}"/>
              </a:ext>
            </a:extLst>
          </p:cNvPr>
          <p:cNvSpPr txBox="1"/>
          <p:nvPr/>
        </p:nvSpPr>
        <p:spPr>
          <a:xfrm>
            <a:off x="1600200" y="2301674"/>
            <a:ext cx="9518492" cy="3092450"/>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الأصالة والابتكار: </a:t>
            </a:r>
            <a:br>
              <a:rPr lang="ar-EG" sz="2400" dirty="0">
                <a:solidFill>
                  <a:srgbClr val="00AEEF"/>
                </a:solidFill>
                <a:latin typeface="Alexandria" charset="0"/>
                <a:cs typeface="Alexandria" charset="0"/>
              </a:rPr>
            </a:br>
            <a:r>
              <a:rPr lang="ar-EG" dirty="0">
                <a:latin typeface="Alexandria" charset="0"/>
                <a:cs typeface="Alexandria" charset="0"/>
              </a:rPr>
              <a:t>يتطلب البحث العلمي وضوح دور الباحث في طرح فكرة البحث وإشكاليته، ومن ثم تحليل البيانات وربطها والوصول لنتائجه الخاصة بشأن موضوع البحث.</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فمجرد جمع آراء وأفكار الآخرين لا يعتبر بحثاً علمياً حتى مع التزام الباحث بتوثيق المعلومات المقتبسة ومفترضات الأمانة العلمية، لأن فكرة البحث يجب أن تكون نابعة من إبداع الباحث نفسه.</a:t>
            </a:r>
            <a:endParaRPr lang="ar-EG" sz="1600" dirty="0">
              <a:latin typeface="Alexandria" charset="0"/>
              <a:cs typeface="Alexandria" charset="0"/>
            </a:endParaRPr>
          </a:p>
        </p:txBody>
      </p:sp>
      <p:sp>
        <p:nvSpPr>
          <p:cNvPr id="3" name="TextBox 2">
            <a:extLst>
              <a:ext uri="{FF2B5EF4-FFF2-40B4-BE49-F238E27FC236}">
                <a16:creationId xmlns:a16="http://schemas.microsoft.com/office/drawing/2014/main" id="{8F50BBF7-988B-285A-ECD6-B2DC0606D456}"/>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خصائص ومميزات البحث العلمي</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809382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1EC94-ACA8-2900-1DA0-99B895A7F3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881A03-7BAD-0CCD-0092-49C5A50B78F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03C9564-0108-7936-D174-FCD74EB01A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09345C-A9C9-B519-57D5-61B488B3F822}"/>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8D416E-EF88-0A4E-7CA5-238C735071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FDF07088-557C-910B-A553-9513E8EFD1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899D189-072A-722A-2494-C5E21EE30220}"/>
              </a:ext>
            </a:extLst>
          </p:cNvPr>
          <p:cNvSpPr txBox="1"/>
          <p:nvPr/>
        </p:nvSpPr>
        <p:spPr>
          <a:xfrm>
            <a:off x="1428750" y="2120699"/>
            <a:ext cx="9775666" cy="3097707"/>
          </a:xfrm>
          <a:prstGeom prst="rect">
            <a:avLst/>
          </a:prstGeom>
          <a:noFill/>
        </p:spPr>
        <p:txBody>
          <a:bodyPr wrap="square" rtlCol="0">
            <a:spAutoFit/>
          </a:bodyPr>
          <a:lstStyle/>
          <a:p>
            <a:pPr algn="r" rtl="1">
              <a:lnSpc>
                <a:spcPct val="150000"/>
              </a:lnSpc>
            </a:pPr>
            <a:endParaRPr lang="ar-EG" sz="12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التنظيم والمنهجية: </a:t>
            </a:r>
          </a:p>
          <a:p>
            <a:pPr algn="r" rtl="1">
              <a:lnSpc>
                <a:spcPct val="150000"/>
              </a:lnSpc>
            </a:pPr>
            <a:r>
              <a:rPr lang="ar-EG" sz="1600" dirty="0">
                <a:latin typeface="Alexandria" charset="0"/>
                <a:cs typeface="Alexandria" charset="0"/>
              </a:rPr>
              <a:t>لا يعتمد  البحث العلمي على الصدفة، ولا يمكن أن يتم بعشوائية؛ لكنه نتاج أسلوب علمي محكم ومنظم ومنضبط وفق مناهج علمية.</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التعميم والتنبؤ: </a:t>
            </a:r>
          </a:p>
          <a:p>
            <a:pPr algn="r" rtl="1">
              <a:lnSpc>
                <a:spcPct val="150000"/>
              </a:lnSpc>
            </a:pPr>
            <a:r>
              <a:rPr lang="ar-EG" sz="1600" dirty="0">
                <a:latin typeface="Alexandria" charset="0"/>
                <a:cs typeface="Alexandria" charset="0"/>
              </a:rPr>
              <a:t>لا يقتصر البحث العلمي على تفسير الظواهر الحالية، بل يسعى كذلك للتنبؤ بما قد يحدث مستقبلاً في ظواهر مشابهة، وبالتالي يمكن للبحث العلمي تعميم ما توصل إليه من نتائج على نطاق أكبر.</a:t>
            </a:r>
          </a:p>
        </p:txBody>
      </p:sp>
      <p:sp>
        <p:nvSpPr>
          <p:cNvPr id="3" name="TextBox 2">
            <a:extLst>
              <a:ext uri="{FF2B5EF4-FFF2-40B4-BE49-F238E27FC236}">
                <a16:creationId xmlns:a16="http://schemas.microsoft.com/office/drawing/2014/main" id="{620E31EE-FD3F-D14E-775E-14ABC73B45A9}"/>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خصائص ومميزات البحث العلمي</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161875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69146-3C04-B68A-90F5-FD6E451DC3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4FA724-16CD-CC5D-740F-5F3B12313A6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5931AF2-4895-0AC5-BFF5-DF76082F13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0F29C4-3749-9CD0-D9A2-2A246A440D4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176136-6284-47F6-E8AC-A3FA622C3C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1C995420-C792-EB26-29DB-1382D9D230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5AB61CA-9C47-15D3-C659-D7A76DCA16DA}"/>
              </a:ext>
            </a:extLst>
          </p:cNvPr>
          <p:cNvSpPr txBox="1"/>
          <p:nvPr/>
        </p:nvSpPr>
        <p:spPr>
          <a:xfrm>
            <a:off x="1362076" y="2263574"/>
            <a:ext cx="9870916" cy="3097707"/>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الموضوعية والدقة والتجريد : </a:t>
            </a:r>
          </a:p>
          <a:p>
            <a:pPr algn="r" rtl="1">
              <a:lnSpc>
                <a:spcPct val="150000"/>
              </a:lnSpc>
            </a:pPr>
            <a:endParaRPr lang="ar-EG" sz="2000"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يتسم البحث العلمي بالموضوعية؛ حيث يجب أن تكون خطوات البحث ونتائجه خالية من أي تدخل للعواطف أو الميول الشخصية، ويعتمد على الدقة في تحليل وربط المعلومات واستنباط النتائج، والتجريد حيث لا ينغمس البحث في التفاصيل ويهتم بجوهر الفكرة وبذلك يمكن تطبيقه على أفكار وظواهر مشابهة وهذا مايعطيه القيمة العلمية.</a:t>
            </a:r>
          </a:p>
          <a:p>
            <a:pPr algn="r" rtl="1">
              <a:lnSpc>
                <a:spcPct val="150000"/>
              </a:lnSpc>
            </a:pPr>
            <a:endParaRPr lang="ar-EG" sz="1600" dirty="0">
              <a:solidFill>
                <a:srgbClr val="00AEEF"/>
              </a:solidFill>
              <a:latin typeface="Alexandria" charset="0"/>
              <a:cs typeface="Alexandria" charset="0"/>
            </a:endParaRPr>
          </a:p>
        </p:txBody>
      </p:sp>
    </p:spTree>
    <p:extLst>
      <p:ext uri="{BB962C8B-B14F-4D97-AF65-F5344CB8AC3E}">
        <p14:creationId xmlns:p14="http://schemas.microsoft.com/office/powerpoint/2010/main" val="578698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D8B31C-8D28-6DAC-1414-7BEFF7811C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CC9C02-4959-022B-2B25-E48213C9D9A2}"/>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366A74E-9C7C-C913-5FD2-28CCF7143F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DA1CDE-705B-4967-6B8F-F4BD6BD2DF5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F2B1F4-2FD2-688F-0E87-3C6BA75933F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B78207D-76F1-FCE3-9785-143CA4CAA2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C6CB7A0-E6FB-1C63-53C6-18875C90B253}"/>
              </a:ext>
            </a:extLst>
          </p:cNvPr>
          <p:cNvSpPr txBox="1"/>
          <p:nvPr/>
        </p:nvSpPr>
        <p:spPr>
          <a:xfrm>
            <a:off x="1133476" y="2044499"/>
            <a:ext cx="10099516" cy="3190040"/>
          </a:xfrm>
          <a:prstGeom prst="rect">
            <a:avLst/>
          </a:prstGeom>
          <a:noFill/>
        </p:spPr>
        <p:txBody>
          <a:bodyPr wrap="square" rtlCol="0">
            <a:spAutoFit/>
          </a:bodyPr>
          <a:lstStyle/>
          <a:p>
            <a:pPr algn="r" rtl="1">
              <a:lnSpc>
                <a:spcPct val="150000"/>
              </a:lnSpc>
            </a:pPr>
            <a:endParaRPr lang="ar-EG" sz="1600"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البحث العلمي تجديدي وحركي: </a:t>
            </a:r>
            <a:r>
              <a:rPr lang="ar-EG" sz="1600" dirty="0">
                <a:latin typeface="Alexandria" charset="0"/>
                <a:cs typeface="Alexandria" charset="0"/>
              </a:rPr>
              <a:t> </a:t>
            </a:r>
          </a:p>
          <a:p>
            <a:pPr algn="r" rtl="1">
              <a:lnSpc>
                <a:spcPct val="150000"/>
              </a:lnSpc>
            </a:pPr>
            <a:r>
              <a:rPr lang="ar-EG" sz="1600" dirty="0">
                <a:latin typeface="Alexandria" charset="0"/>
                <a:cs typeface="Alexandria" charset="0"/>
              </a:rPr>
              <a:t>البحث العلمي دائم التطور والتجدد؛ حيث ما يتم التوصل إليه من نتائج يمكن أن تتغير في ضوء معطيات ومستحدثات جديدة. </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البحث العلمي نظري تجريبي: </a:t>
            </a:r>
          </a:p>
          <a:p>
            <a:pPr algn="r" rtl="1">
              <a:lnSpc>
                <a:spcPct val="150000"/>
              </a:lnSpc>
            </a:pPr>
            <a:r>
              <a:rPr lang="ar-EG" sz="1600" dirty="0">
                <a:latin typeface="Alexandria" charset="0"/>
                <a:cs typeface="Alexandria" charset="0"/>
              </a:rPr>
              <a:t>يعتمد البحث العلمي على دراسة الظواهر من خلال فرضيات يمكن اختبارها وفحصها وتجربتها للتحقق من صحة الأفكار والنتائج والنظريات. </a:t>
            </a:r>
          </a:p>
        </p:txBody>
      </p:sp>
    </p:spTree>
    <p:extLst>
      <p:ext uri="{BB962C8B-B14F-4D97-AF65-F5344CB8AC3E}">
        <p14:creationId xmlns:p14="http://schemas.microsoft.com/office/powerpoint/2010/main" val="224229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284" b="21284"/>
          <a:stretch/>
        </p:blipFill>
        <p:spPr>
          <a:xfrm>
            <a:off x="0" y="0"/>
            <a:ext cx="5547685" cy="5573488"/>
          </a:xfrm>
        </p:spPr>
      </p:pic>
      <p:sp>
        <p:nvSpPr>
          <p:cNvPr id="2" name="Right Triangle 1"/>
          <p:cNvSpPr/>
          <p:nvPr/>
        </p:nvSpPr>
        <p:spPr>
          <a:xfrm rot="5400000">
            <a:off x="-4175" y="-148224"/>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015EECEC-1297-894C-0CC4-31962EAB531A}"/>
              </a:ext>
            </a:extLst>
          </p:cNvPr>
          <p:cNvSpPr/>
          <p:nvPr/>
        </p:nvSpPr>
        <p:spPr>
          <a:xfrm>
            <a:off x="2457450" y="2435046"/>
            <a:ext cx="9450001" cy="4487832"/>
          </a:xfrm>
          <a:prstGeom prst="rect">
            <a:avLst/>
          </a:prstGeom>
          <a:noFill/>
        </p:spPr>
        <p:txBody>
          <a:bodyPr wrap="square">
            <a:spAutoFit/>
          </a:bodyPr>
          <a:lstStyle/>
          <a:p>
            <a:pPr algn="r" rtl="1">
              <a:lnSpc>
                <a:spcPct val="150000"/>
              </a:lnSpc>
            </a:pPr>
            <a:r>
              <a:rPr lang="ar-EG" sz="2400" dirty="0">
                <a:solidFill>
                  <a:srgbClr val="00AEEF"/>
                </a:solidFill>
                <a:latin typeface="Alexandria" charset="0"/>
                <a:cs typeface="Alexandria" charset="0"/>
              </a:rPr>
              <a:t>بالنسبة للباحث: </a:t>
            </a:r>
          </a:p>
          <a:p>
            <a:pPr algn="r" rtl="1">
              <a:lnSpc>
                <a:spcPct val="150000"/>
              </a:lnSpc>
            </a:pPr>
            <a:r>
              <a:rPr lang="ar-EG" dirty="0">
                <a:latin typeface="Alexandria" charset="0"/>
                <a:cs typeface="Alexandria" charset="0"/>
              </a:rPr>
              <a:t>يساهم البحث العلمي في تشكيل الشخصية العلمية للباحث؛ فوصف شخصية الباحث بأنها "علمية" "العلمية" تعنى قدرته على التفكير المستقل والنقد الحر المستند إلى منطق سليم ومنظم ينتهي باستنتاج واستنباط في محله، مما يؤدي إلى الابتكار والقدرة على ربط الأفكار والأشياء بنظائرها.</a:t>
            </a:r>
          </a:p>
          <a:p>
            <a:pPr algn="r" rtl="1">
              <a:lnSpc>
                <a:spcPct val="150000"/>
              </a:lnSpc>
            </a:pPr>
            <a:br>
              <a:rPr lang="ar-EG" dirty="0">
                <a:latin typeface="Alexandria" charset="0"/>
                <a:cs typeface="Alexandria" charset="0"/>
              </a:rPr>
            </a:br>
            <a:r>
              <a:rPr lang="ar-EG" dirty="0">
                <a:solidFill>
                  <a:srgbClr val="00AEEF"/>
                </a:solidFill>
                <a:latin typeface="Alexandria" charset="0"/>
                <a:cs typeface="Alexandria" charset="0"/>
              </a:rPr>
              <a:t>في عالم يتغير بسرعة، يصبح الباحث الحق هو الرائد الذي يقود ويحرك ويؤثر في العقول والأذهان</a:t>
            </a:r>
            <a:r>
              <a:rPr lang="ar-EG" dirty="0">
                <a:latin typeface="Alexandria" charset="0"/>
                <a:cs typeface="Alexandria" charset="0"/>
              </a:rPr>
              <a:t>.</a:t>
            </a:r>
          </a:p>
          <a:p>
            <a:pPr algn="r" rtl="1">
              <a:lnSpc>
                <a:spcPct val="150000"/>
              </a:lnSpc>
            </a:pPr>
            <a:br>
              <a:rPr lang="ar-EG" sz="1400" dirty="0">
                <a:latin typeface="Alexandria" charset="0"/>
                <a:cs typeface="Alexandria" charset="0"/>
              </a:rPr>
            </a:br>
            <a:br>
              <a:rPr lang="ar-EG" sz="1400" dirty="0">
                <a:latin typeface="Alexandria" charset="0"/>
                <a:cs typeface="Alexandria" charset="0"/>
              </a:rPr>
            </a:br>
            <a:endParaRPr lang="ar-EG" sz="1400" dirty="0">
              <a:latin typeface="Alexandria" charset="0"/>
              <a:cs typeface="Alexandria" charset="0"/>
            </a:endParaRPr>
          </a:p>
        </p:txBody>
      </p:sp>
      <p:sp>
        <p:nvSpPr>
          <p:cNvPr id="4" name="TextBox 3">
            <a:extLst>
              <a:ext uri="{FF2B5EF4-FFF2-40B4-BE49-F238E27FC236}">
                <a16:creationId xmlns:a16="http://schemas.microsoft.com/office/drawing/2014/main" id="{18B1781D-C4ED-5287-58E5-0CBD7D5E2293}"/>
              </a:ext>
            </a:extLst>
          </p:cNvPr>
          <p:cNvSpPr txBox="1"/>
          <p:nvPr/>
        </p:nvSpPr>
        <p:spPr>
          <a:xfrm>
            <a:off x="4762500" y="104775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أهمية البحث العلمي</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044734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B1B47-2C65-85F0-5854-8D14BD628AD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09AF515-FA3C-0E1C-CE98-88E3C8B924A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284" b="21284"/>
          <a:stretch/>
        </p:blipFill>
        <p:spPr>
          <a:xfrm>
            <a:off x="0" y="0"/>
            <a:ext cx="5547685" cy="5573488"/>
          </a:xfrm>
        </p:spPr>
      </p:pic>
      <p:sp>
        <p:nvSpPr>
          <p:cNvPr id="2" name="Right Triangle 1">
            <a:extLst>
              <a:ext uri="{FF2B5EF4-FFF2-40B4-BE49-F238E27FC236}">
                <a16:creationId xmlns:a16="http://schemas.microsoft.com/office/drawing/2014/main" id="{9C8F9F28-C4A6-9281-1813-0036D175893F}"/>
              </a:ext>
            </a:extLst>
          </p:cNvPr>
          <p:cNvSpPr/>
          <p:nvPr/>
        </p:nvSpPr>
        <p:spPr>
          <a:xfrm rot="5400000">
            <a:off x="-4175" y="-148224"/>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87061F1-C329-D002-BA34-376C78BEF0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64DF7B5-52CB-DE48-755C-C7B943F81D6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30359C8-C589-788D-C59F-A016C81E75E0}"/>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0D9FBDB5-C34E-CDBC-ED7A-F359B29AAB1F}"/>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20502139-FCEA-22FD-2069-EC7F705DC3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CB7A840-B528-60BB-1A00-917B319B0944}"/>
              </a:ext>
            </a:extLst>
          </p:cNvPr>
          <p:cNvSpPr/>
          <p:nvPr/>
        </p:nvSpPr>
        <p:spPr>
          <a:xfrm>
            <a:off x="2286001" y="1606371"/>
            <a:ext cx="9688126" cy="4708277"/>
          </a:xfrm>
          <a:prstGeom prst="rect">
            <a:avLst/>
          </a:prstGeom>
          <a:noFill/>
        </p:spPr>
        <p:txBody>
          <a:bodyPr wrap="square">
            <a:spAutoFit/>
          </a:bodyPr>
          <a:lstStyle/>
          <a:p>
            <a:pPr algn="r" rtl="1">
              <a:lnSpc>
                <a:spcPct val="150000"/>
              </a:lnSpc>
            </a:pPr>
            <a:br>
              <a:rPr lang="ar-EG" sz="1400" dirty="0">
                <a:latin typeface="Alexandria" charset="0"/>
                <a:cs typeface="Alexandria" charset="0"/>
              </a:rPr>
            </a:br>
            <a:br>
              <a:rPr lang="ar-EG" sz="1400" dirty="0">
                <a:latin typeface="Alexandria" charset="0"/>
                <a:cs typeface="Alexandria" charset="0"/>
              </a:rPr>
            </a:br>
            <a:r>
              <a:rPr lang="ar-EG" sz="2400" dirty="0">
                <a:solidFill>
                  <a:srgbClr val="00AEEF"/>
                </a:solidFill>
                <a:latin typeface="Alexandria" charset="0"/>
                <a:cs typeface="Alexandria" charset="0"/>
              </a:rPr>
              <a:t>بالنسبة للمجتمع:</a:t>
            </a:r>
          </a:p>
          <a:p>
            <a:pPr algn="r" rtl="1">
              <a:lnSpc>
                <a:spcPct val="150000"/>
              </a:lnSpc>
            </a:pPr>
            <a:endParaRPr lang="ar-EG" sz="2400"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يسهم البحث العلمي في توصيف الحاضر واستشراف المستقبل ووضع النظريات والقوانين التي تحكم المجتمع، والوصول إلى الابتكارات والاختراعات التي تخدمه، كما يساهم البحث في وضع القوانين التي تنظم العلاقات بين أفراد المجتمع سياسياً واجتماعياً واقتصادياً.</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فالبحث العلمي هو ركيزة تقدم أي مجتمع، فاليوم تُقاس قوة الدول بمدى تقدمها في البحث العلمي، فالبحث العلمي والتطر التكنولوجي والفكري والإنساني بمثابة السلاح الحقيقي في يد المجتمعات والدول لتفرض نفوذها وسيطرتها بغض النظر عن مساحتها أو عدد سكانها.</a:t>
            </a:r>
          </a:p>
        </p:txBody>
      </p:sp>
      <p:sp>
        <p:nvSpPr>
          <p:cNvPr id="4" name="TextBox 3">
            <a:extLst>
              <a:ext uri="{FF2B5EF4-FFF2-40B4-BE49-F238E27FC236}">
                <a16:creationId xmlns:a16="http://schemas.microsoft.com/office/drawing/2014/main" id="{A4F20F6B-A99C-CE53-23A3-B73096642EC8}"/>
              </a:ext>
            </a:extLst>
          </p:cNvPr>
          <p:cNvSpPr txBox="1"/>
          <p:nvPr/>
        </p:nvSpPr>
        <p:spPr>
          <a:xfrm>
            <a:off x="4762500" y="104775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أهمية البحث العلمي</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1818139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278E3-5D90-4337-B7A0-CC7E44275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E14F39-7C47-F37B-0CB9-E3B1247FEC79}"/>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4D4983B-7747-2A26-10F6-14A74D1C83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510D95-D79D-D054-D96B-8A6EA9D2E32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FB9DF3-5496-A2D9-737D-5E57A960DAC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47A2C56-E5AF-4D2B-DAC6-99CD93C7E1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FF63870-A8C1-E6CC-654E-4DB1FE37CD70}"/>
              </a:ext>
            </a:extLst>
          </p:cNvPr>
          <p:cNvSpPr txBox="1"/>
          <p:nvPr/>
        </p:nvSpPr>
        <p:spPr>
          <a:xfrm>
            <a:off x="781051" y="1939724"/>
            <a:ext cx="10594816" cy="439036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البحث المتعلق بالتنقيب والكشف عن حقائق: </a:t>
            </a:r>
            <a:r>
              <a:rPr lang="ar-EG" sz="1600" dirty="0">
                <a:latin typeface="Alexandria" charset="0"/>
                <a:cs typeface="Alexandria" charset="0"/>
              </a:rPr>
              <a:t>يهدف هذا البحث إلى التنقيب عن ظاهرة معينة وجمع البيانات والمعلومات المتعلقة بها، ليصل للحقائق حولها.</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البحث المتعلق بالتفسير النقدي: </a:t>
            </a:r>
            <a:r>
              <a:rPr lang="ar-EG" sz="1600" dirty="0">
                <a:latin typeface="Alexandria" charset="0"/>
                <a:cs typeface="Alexandria" charset="0"/>
              </a:rPr>
              <a:t>هذا البحث أكثر تقدماً حيث يعني بتفسير الحقائق التي تم الوصول إليها، وإيجاد علاقات منطقية بينها وتحليلها، وهذا يتطلب من الباحث اعتماده على مهاراته العقلية في المنطق السليم والتفكير النقدي، ليصل الباحث إلى إجابة منطقية ومقبولة عن إشكالية البحث.</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البحث الكامل: </a:t>
            </a:r>
            <a:r>
              <a:rPr lang="ar-EG" sz="1600" dirty="0">
                <a:latin typeface="Alexandria" charset="0"/>
                <a:cs typeface="Alexandria" charset="0"/>
              </a:rPr>
              <a:t>هذا البحث هو الأكثر تقدماً لكنه مبني على سابقيه؛ فبعد اكتشاف الحقائق وتحليلها والوصول لحل إشكالية البحث، يصبح البحث كاملاً عندما يصل إلى نتائج وتوصيات ويضيف للموضوع، ويصل بذلك إلى تعميمات يمكن تطبيقها بشأن الأفكار والإشكاليات المشابهة.</a:t>
            </a:r>
          </a:p>
          <a:p>
            <a:pPr algn="r" rtl="1">
              <a:lnSpc>
                <a:spcPct val="150000"/>
              </a:lnSpc>
            </a:pPr>
            <a:endParaRPr lang="ar-EG" sz="1600" dirty="0">
              <a:solidFill>
                <a:srgbClr val="00AEEF"/>
              </a:solidFill>
              <a:latin typeface="Alexandria" charset="0"/>
              <a:cs typeface="Alexandria" charset="0"/>
            </a:endParaRPr>
          </a:p>
        </p:txBody>
      </p:sp>
      <p:sp>
        <p:nvSpPr>
          <p:cNvPr id="3" name="TextBox 2">
            <a:extLst>
              <a:ext uri="{FF2B5EF4-FFF2-40B4-BE49-F238E27FC236}">
                <a16:creationId xmlns:a16="http://schemas.microsoft.com/office/drawing/2014/main" id="{A8E06803-89D8-A95F-2D17-D55E05F16529}"/>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مستويات البحوث العلمية</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856362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5CBF5-3E69-DE5E-55A1-6C754F8DF41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B72C9BB-7CA0-070F-F077-D311A9D1AC0F}"/>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7CC24BC-4FBA-0217-BEED-EBF151C7FB9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205" b="6205"/>
          <a:stretch/>
        </p:blipFill>
        <p:spPr>
          <a:xfrm>
            <a:off x="6105525" y="1400176"/>
            <a:ext cx="4800600" cy="2419349"/>
          </a:xfrm>
        </p:spPr>
      </p:pic>
      <p:sp>
        <p:nvSpPr>
          <p:cNvPr id="6" name="Rectangle 5">
            <a:extLst>
              <a:ext uri="{FF2B5EF4-FFF2-40B4-BE49-F238E27FC236}">
                <a16:creationId xmlns:a16="http://schemas.microsoft.com/office/drawing/2014/main" id="{48C23B1E-59E3-D9B0-8D0C-6BA7D72903F5}"/>
              </a:ext>
            </a:extLst>
          </p:cNvPr>
          <p:cNvSpPr/>
          <p:nvPr/>
        </p:nvSpPr>
        <p:spPr>
          <a:xfrm>
            <a:off x="1074835" y="2938920"/>
            <a:ext cx="4222539" cy="2056397"/>
          </a:xfrm>
          <a:prstGeom prst="rect">
            <a:avLst/>
          </a:prstGeom>
        </p:spPr>
        <p:txBody>
          <a:bodyPr wrap="square">
            <a:spAutoFit/>
          </a:bodyPr>
          <a:lstStyle/>
          <a:p>
            <a:pPr marL="285750" marR="0" lvl="0" indent="-285750" algn="r" rtl="1">
              <a:lnSpc>
                <a:spcPct val="150000"/>
              </a:lnSpc>
              <a:spcBef>
                <a:spcPts val="0"/>
              </a:spcBef>
              <a:spcAft>
                <a:spcPts val="800"/>
              </a:spcAft>
              <a:buFont typeface="Wingdings" panose="05000000000000000000" pitchFamily="2" charset="2"/>
              <a:buChar char="q"/>
            </a:pPr>
            <a:r>
              <a:rPr lang="ar-EG" sz="1600" kern="100" dirty="0">
                <a:effectLst/>
                <a:latin typeface="Alexandria" pitchFamily="2" charset="-78"/>
                <a:ea typeface="Aptos" panose="020B0004020202020204" pitchFamily="34" charset="0"/>
                <a:cs typeface="Alexandria" pitchFamily="2" charset="-78"/>
              </a:rPr>
              <a:t>تعريف البحث القانوني </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EG" sz="1600" kern="100" dirty="0">
                <a:effectLst/>
                <a:latin typeface="Alexandria" pitchFamily="2" charset="-78"/>
                <a:ea typeface="Aptos" panose="020B0004020202020204" pitchFamily="34" charset="0"/>
                <a:cs typeface="Alexandria" pitchFamily="2" charset="-78"/>
              </a:rPr>
              <a:t>أهمية البحث القانوني </a:t>
            </a:r>
            <a:r>
              <a:rPr lang="ar-EG" sz="1200" kern="100" dirty="0">
                <a:effectLst/>
                <a:latin typeface="Alexandria" pitchFamily="2" charset="-78"/>
                <a:ea typeface="Aptos" panose="020B0004020202020204" pitchFamily="34" charset="0"/>
                <a:cs typeface="Alexandria" pitchFamily="2" charset="-78"/>
              </a:rPr>
              <a:t>(بالنسبة للباحث، والمشرع، والقاضي، والمحامي، ورجل الإدارة)</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EG" sz="1600" kern="100" dirty="0">
                <a:effectLst/>
                <a:latin typeface="Alexandria" pitchFamily="2" charset="-78"/>
                <a:ea typeface="Aptos" panose="020B0004020202020204" pitchFamily="34" charset="0"/>
                <a:cs typeface="Alexandria" pitchFamily="2" charset="-78"/>
              </a:rPr>
              <a:t>التمييز بين أنواع البحوث والرسائل القانونية.</a:t>
            </a:r>
            <a:endParaRPr lang="en-US" sz="1600" kern="100" dirty="0">
              <a:effectLst/>
              <a:latin typeface="Alexandria" pitchFamily="2" charset="-78"/>
              <a:ea typeface="Aptos" panose="020B0004020202020204" pitchFamily="34" charset="0"/>
              <a:cs typeface="Alexandria" pitchFamily="2" charset="-78"/>
            </a:endParaRPr>
          </a:p>
        </p:txBody>
      </p:sp>
      <p:sp>
        <p:nvSpPr>
          <p:cNvPr id="7" name="Rectangle 6">
            <a:extLst>
              <a:ext uri="{FF2B5EF4-FFF2-40B4-BE49-F238E27FC236}">
                <a16:creationId xmlns:a16="http://schemas.microsoft.com/office/drawing/2014/main" id="{D349A788-75CB-396B-C896-437203BC5CD2}"/>
              </a:ext>
            </a:extLst>
          </p:cNvPr>
          <p:cNvSpPr/>
          <p:nvPr/>
        </p:nvSpPr>
        <p:spPr>
          <a:xfrm>
            <a:off x="1196506" y="202209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مضمون البحث القانوني وأنواعه</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D536BE3C-51A0-99A7-E31F-CA682D1D67E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0556869-5753-5C72-EE04-FF70B4F0E0CD}"/>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27F3CA59-854E-A081-2DB1-C39450AEA6C8}"/>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035D30E-4807-2B97-439C-4CA123EA252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A3E885-8FB4-AFAB-D3BC-3B05C63C38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0366583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2428875" y="1902509"/>
            <a:ext cx="9647927" cy="4892943"/>
          </a:xfrm>
          <a:prstGeom prst="rect">
            <a:avLst/>
          </a:prstGeom>
          <a:noFill/>
        </p:spPr>
        <p:txBody>
          <a:bodyPr wrap="square" rtlCol="0">
            <a:spAutoFit/>
          </a:bodyPr>
          <a:lstStyle/>
          <a:p>
            <a:pPr algn="r" rtl="1">
              <a:lnSpc>
                <a:spcPct val="150000"/>
              </a:lnSpc>
            </a:pPr>
            <a:r>
              <a:rPr lang="ar-EG" sz="2800" b="1" dirty="0">
                <a:solidFill>
                  <a:srgbClr val="00AEEF"/>
                </a:solidFill>
                <a:latin typeface="Alexandria" charset="0"/>
                <a:cs typeface="Alexandria" charset="0"/>
              </a:rPr>
              <a:t>تعريف البحث القانوني</a:t>
            </a:r>
          </a:p>
          <a:p>
            <a:pPr algn="r" rtl="1">
              <a:lnSpc>
                <a:spcPct val="150000"/>
              </a:lnSpc>
            </a:pPr>
            <a:endParaRPr lang="ar-EG" sz="2000" b="1" dirty="0">
              <a:solidFill>
                <a:srgbClr val="00AEEF"/>
              </a:solidFill>
              <a:latin typeface="Alexandria" charset="0"/>
              <a:cs typeface="Alexandria" charset="0"/>
            </a:endParaRPr>
          </a:p>
          <a:p>
            <a:pPr algn="r" rtl="1">
              <a:lnSpc>
                <a:spcPct val="150000"/>
              </a:lnSpc>
            </a:pPr>
            <a:r>
              <a:rPr lang="ar-EG" sz="2400" dirty="0">
                <a:solidFill>
                  <a:srgbClr val="00AEEF"/>
                </a:solidFill>
                <a:latin typeface="Alexandria" charset="0"/>
                <a:cs typeface="Alexandria" charset="0"/>
              </a:rPr>
              <a:t>تعددت تعريفات البحث القانوني، ومن أبرز ما جاء في تعريفات الفقهاء:</a:t>
            </a:r>
          </a:p>
          <a:p>
            <a:pPr algn="r" rtl="1">
              <a:lnSpc>
                <a:spcPct val="150000"/>
              </a:lnSpc>
            </a:pPr>
            <a:r>
              <a:rPr lang="ar-EG" sz="2000" dirty="0">
                <a:latin typeface="Alexandria" charset="0"/>
                <a:cs typeface="Alexandria" charset="0"/>
              </a:rPr>
              <a:t>البحث القانوني هو بذل المجهود الذهني في التحري والتنقيب عن العدالة، وعما يتحقق به الأمن والاستقرار للعلاقات والروابط التي تنشأ بين أعضاء المجتمع.</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 كما عرفه البعض الآخر بأنه بذل مجهود ذهني، بطريقة منظمة، بهدف الوصول لقواعد عامة مجردة عادلة ومناسبة لحكم سلوك معين للناس في مجتمع معين في وقت معين. </a:t>
            </a:r>
          </a:p>
          <a:p>
            <a:pPr algn="r" rtl="1">
              <a:lnSpc>
                <a:spcPct val="150000"/>
              </a:lnSpc>
            </a:pPr>
            <a:endParaRPr lang="ar-EG" sz="2000"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5041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E9E5C-B217-7791-C1BD-527F47A1CC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F4C10-D889-9C3C-7355-927F783BF0A8}"/>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6611CAB-7F27-4242-77CC-B8A6BDDCED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962576-0CE0-10F3-C42E-1D009596B742}"/>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F2BF63-4115-38EF-0D43-130EF6107C4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F7D7E271-DAF7-0E05-ED0B-6F7408B67B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2E9879-413E-9393-61E3-4B8DC7D41913}"/>
              </a:ext>
            </a:extLst>
          </p:cNvPr>
          <p:cNvSpPr txBox="1"/>
          <p:nvPr/>
        </p:nvSpPr>
        <p:spPr>
          <a:xfrm>
            <a:off x="3419475" y="2359709"/>
            <a:ext cx="7838177" cy="2810256"/>
          </a:xfrm>
          <a:prstGeom prst="rect">
            <a:avLst/>
          </a:prstGeom>
          <a:noFill/>
        </p:spPr>
        <p:txBody>
          <a:bodyPr wrap="square" rtlCol="0">
            <a:spAutoFit/>
          </a:bodyPr>
          <a:lstStyle/>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نستخلص من التعريفات السابقة أن البحث القانوني يقوم على إعمال العقل، وبذل الجهد المنظم وفق منهجية علمية قانونية سليمة.</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كما أن الهدف من البحث القانوني هو بيان ما يحقق العدالة وكيفية تطبيقه في إطار قواعد عامة مجردة.</a:t>
            </a:r>
          </a:p>
        </p:txBody>
      </p:sp>
      <p:pic>
        <p:nvPicPr>
          <p:cNvPr id="4" name="Picture 3" descr="A balance scale on a stone pedestal&#10;&#10;Description automatically generated">
            <a:extLst>
              <a:ext uri="{FF2B5EF4-FFF2-40B4-BE49-F238E27FC236}">
                <a16:creationId xmlns:a16="http://schemas.microsoft.com/office/drawing/2014/main" id="{B86A6C1C-C523-CA61-F606-DD52B7C21F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701" y="2247900"/>
            <a:ext cx="2411073" cy="3619500"/>
          </a:xfrm>
          <a:prstGeom prst="rect">
            <a:avLst/>
          </a:prstGeom>
        </p:spPr>
      </p:pic>
    </p:spTree>
    <p:extLst>
      <p:ext uri="{BB962C8B-B14F-4D97-AF65-F5344CB8AC3E}">
        <p14:creationId xmlns:p14="http://schemas.microsoft.com/office/powerpoint/2010/main" val="3544371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A7B72BF2-7CB0-535F-F0C1-7A3BACA6760F}"/>
              </a:ext>
            </a:extLst>
          </p:cNvPr>
          <p:cNvSpPr txBox="1"/>
          <p:nvPr/>
        </p:nvSpPr>
        <p:spPr>
          <a:xfrm>
            <a:off x="3267075" y="1443833"/>
            <a:ext cx="8628721" cy="5878084"/>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أهمية البحث القانوني</a:t>
            </a:r>
          </a:p>
          <a:p>
            <a:pPr algn="r" rtl="1">
              <a:lnSpc>
                <a:spcPct val="150000"/>
              </a:lnSpc>
            </a:pPr>
            <a:endParaRPr lang="ar-EG" sz="2000" b="1"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بالنسبة للطالب والباحث: </a:t>
            </a:r>
          </a:p>
          <a:p>
            <a:pPr algn="r" rtl="1">
              <a:lnSpc>
                <a:spcPct val="150000"/>
              </a:lnSpc>
            </a:pPr>
            <a:r>
              <a:rPr lang="ar-EG" sz="1600" dirty="0">
                <a:solidFill>
                  <a:schemeClr val="tx1">
                    <a:lumMod val="95000"/>
                    <a:lumOff val="5000"/>
                  </a:schemeClr>
                </a:solidFill>
                <a:latin typeface="Alexandria" charset="0"/>
                <a:cs typeface="Alexandria" charset="0"/>
              </a:rPr>
              <a:t>يعتبر البحث القانوني من أهم مكونات العقلية القانونية التي هي أداة الطالب والباحث في تلقي المعلومات وفهمها وتصنيفها وتحليلها و من ثم صياغتها بطريقة منطقية، ووفقاً لمنهجية سليمة.</a:t>
            </a:r>
          </a:p>
          <a:p>
            <a:pPr algn="r" rtl="1">
              <a:lnSpc>
                <a:spcPct val="150000"/>
              </a:lnSpc>
            </a:pPr>
            <a:endParaRPr lang="ar-EG" sz="1600" dirty="0">
              <a:solidFill>
                <a:schemeClr val="tx1">
                  <a:lumMod val="95000"/>
                  <a:lumOff val="5000"/>
                </a:schemeClr>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بالنسبة للمشرع:</a:t>
            </a:r>
          </a:p>
          <a:p>
            <a:pPr algn="r" rtl="1">
              <a:lnSpc>
                <a:spcPct val="150000"/>
              </a:lnSpc>
            </a:pPr>
            <a:r>
              <a:rPr lang="ar-EG" sz="1600" dirty="0">
                <a:solidFill>
                  <a:schemeClr val="tx1">
                    <a:lumMod val="95000"/>
                    <a:lumOff val="5000"/>
                  </a:schemeClr>
                </a:solidFill>
                <a:latin typeface="Alexandria" charset="0"/>
                <a:cs typeface="Alexandria" charset="0"/>
              </a:rPr>
              <a:t>يتمثل دور المشرع في صياغة نصوص القواعد القانونية التي يجب أن تكون عامة مجردة، وبالتالي يساعده البحث العلمي القانوني في التعرف على الإشكالية، وفهمها، وتحليلها، ومقارنتها مع النظم القانونية الأخرى، ليتمكن من تحقيق هدفه وأداء دوره على أكمل وجه.</a:t>
            </a:r>
          </a:p>
          <a:p>
            <a:pPr algn="r" rtl="1">
              <a:lnSpc>
                <a:spcPct val="150000"/>
              </a:lnSpc>
            </a:pPr>
            <a:endParaRPr lang="ar-EG" sz="1600" dirty="0">
              <a:solidFill>
                <a:schemeClr val="tx1">
                  <a:lumMod val="95000"/>
                  <a:lumOff val="5000"/>
                </a:schemeClr>
              </a:solidFill>
              <a:latin typeface="Alexandria" charset="0"/>
              <a:cs typeface="Alexandria" charset="0"/>
            </a:endParaRPr>
          </a:p>
          <a:p>
            <a:pPr algn="r" rtl="1">
              <a:lnSpc>
                <a:spcPct val="150000"/>
              </a:lnSpc>
            </a:pPr>
            <a:br>
              <a:rPr lang="ar-EG" sz="1600" dirty="0">
                <a:solidFill>
                  <a:schemeClr val="tx1">
                    <a:lumMod val="95000"/>
                    <a:lumOff val="5000"/>
                  </a:schemeClr>
                </a:solidFill>
                <a:latin typeface="Alexandria" charset="0"/>
                <a:cs typeface="Alexandria" charset="0"/>
              </a:rPr>
            </a:br>
            <a:br>
              <a:rPr lang="ar-EG" sz="1600" dirty="0">
                <a:solidFill>
                  <a:schemeClr val="tx1">
                    <a:lumMod val="95000"/>
                    <a:lumOff val="5000"/>
                  </a:schemeClr>
                </a:solidFill>
                <a:latin typeface="Alexandria" charset="0"/>
                <a:cs typeface="Alexandria" charset="0"/>
              </a:rPr>
            </a:br>
            <a:endParaRPr lang="ar-EG" sz="1200" dirty="0">
              <a:solidFill>
                <a:schemeClr val="tx1">
                  <a:lumMod val="95000"/>
                  <a:lumOff val="5000"/>
                </a:schemeClr>
              </a:solidFill>
              <a:latin typeface="Alexandria" charset="0"/>
              <a:cs typeface="Alexandria" charset="0"/>
            </a:endParaRPr>
          </a:p>
        </p:txBody>
      </p:sp>
    </p:spTree>
    <p:extLst>
      <p:ext uri="{BB962C8B-B14F-4D97-AF65-F5344CB8AC3E}">
        <p14:creationId xmlns:p14="http://schemas.microsoft.com/office/powerpoint/2010/main" val="2682698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A788D-ADFE-0BAB-268D-0B36A7CF458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94B067-36DF-2435-ABD6-0717A6A3AFF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a:extLst>
              <a:ext uri="{FF2B5EF4-FFF2-40B4-BE49-F238E27FC236}">
                <a16:creationId xmlns:a16="http://schemas.microsoft.com/office/drawing/2014/main" id="{3407B412-164A-9AE6-8B27-249A506EC3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6362F5E-B477-EB79-D696-F459DA42AC5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C28F867-6570-47C1-547A-091391BC554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C19BD8C-4329-DEE6-ABA8-0D5567881BC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27538191-E25B-FA97-8122-73BE55C8FA4B}"/>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2274AA1-8E4C-5698-1AA0-D8BB2010DE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2DB44EB6-79B2-46E4-58CA-C1002A951EDE}"/>
              </a:ext>
            </a:extLst>
          </p:cNvPr>
          <p:cNvSpPr txBox="1"/>
          <p:nvPr/>
        </p:nvSpPr>
        <p:spPr>
          <a:xfrm>
            <a:off x="4361639" y="1157678"/>
            <a:ext cx="7695271" cy="3385094"/>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بالنسبة للقاضي:</a:t>
            </a:r>
          </a:p>
          <a:p>
            <a:pPr algn="r" rtl="1">
              <a:lnSpc>
                <a:spcPct val="150000"/>
              </a:lnSpc>
            </a:pPr>
            <a:r>
              <a:rPr lang="ar-EG" sz="1600" dirty="0">
                <a:solidFill>
                  <a:schemeClr val="tx1">
                    <a:lumMod val="95000"/>
                    <a:lumOff val="5000"/>
                  </a:schemeClr>
                </a:solidFill>
                <a:latin typeface="Alexandria" charset="0"/>
                <a:cs typeface="Alexandria" charset="0"/>
              </a:rPr>
              <a:t>يتمثل الدور الرئيسي للقاضي في تحقيق العدالة، وهذا من خلال إصدار أحكام صائبة، وهنا تبرز أهمية البحث العلمي القانوني الذي يمكن القاضي من الإلمام بوقائع الدعوى المعروضة أمامه وإسقاط النص القانوني المناسب عليها وفقاً لمنهجية سليمة.</a:t>
            </a:r>
          </a:p>
          <a:p>
            <a:pPr algn="r" rtl="1">
              <a:lnSpc>
                <a:spcPct val="150000"/>
              </a:lnSpc>
            </a:pPr>
            <a:endParaRPr lang="ar-EG" sz="1600" dirty="0">
              <a:solidFill>
                <a:schemeClr val="tx1">
                  <a:lumMod val="95000"/>
                  <a:lumOff val="5000"/>
                </a:schemeClr>
              </a:solidFill>
              <a:latin typeface="Alexandria" charset="0"/>
              <a:cs typeface="Alexandria" charset="0"/>
            </a:endParaRPr>
          </a:p>
          <a:p>
            <a:pPr algn="r" rtl="1">
              <a:lnSpc>
                <a:spcPct val="150000"/>
              </a:lnSpc>
            </a:pPr>
            <a:br>
              <a:rPr lang="ar-EG" sz="1600" dirty="0">
                <a:solidFill>
                  <a:schemeClr val="tx1">
                    <a:lumMod val="95000"/>
                    <a:lumOff val="5000"/>
                  </a:schemeClr>
                </a:solidFill>
                <a:latin typeface="Alexandria" charset="0"/>
                <a:cs typeface="Alexandria" charset="0"/>
              </a:rPr>
            </a:br>
            <a:br>
              <a:rPr lang="ar-EG" sz="1600" dirty="0">
                <a:solidFill>
                  <a:schemeClr val="tx1">
                    <a:lumMod val="95000"/>
                    <a:lumOff val="5000"/>
                  </a:schemeClr>
                </a:solidFill>
                <a:latin typeface="Alexandria" charset="0"/>
                <a:cs typeface="Alexandria" charset="0"/>
              </a:rPr>
            </a:br>
            <a:endParaRPr lang="ar-EG" sz="1200"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2A38A9DF-135A-E7D8-57D3-DF6DFFC56B79}"/>
              </a:ext>
            </a:extLst>
          </p:cNvPr>
          <p:cNvSpPr txBox="1"/>
          <p:nvPr/>
        </p:nvSpPr>
        <p:spPr>
          <a:xfrm>
            <a:off x="2371726" y="3081927"/>
            <a:ext cx="9715500" cy="3562065"/>
          </a:xfrm>
          <a:prstGeom prst="rect">
            <a:avLst/>
          </a:prstGeom>
          <a:noFill/>
        </p:spPr>
        <p:txBody>
          <a:bodyPr wrap="square">
            <a:spAutoFit/>
          </a:bodyPr>
          <a:lstStyle/>
          <a:p>
            <a:pPr algn="r" rtl="1">
              <a:lnSpc>
                <a:spcPct val="150000"/>
              </a:lnSpc>
            </a:pPr>
            <a:r>
              <a:rPr lang="ar-EG" sz="2000" dirty="0">
                <a:solidFill>
                  <a:srgbClr val="00AEEF"/>
                </a:solidFill>
                <a:latin typeface="Alexandria" charset="0"/>
                <a:cs typeface="Alexandria" charset="0"/>
              </a:rPr>
              <a:t>بالنسبة للمحامي:</a:t>
            </a:r>
          </a:p>
          <a:p>
            <a:pPr algn="r" rtl="1">
              <a:lnSpc>
                <a:spcPct val="150000"/>
              </a:lnSpc>
            </a:pPr>
            <a:r>
              <a:rPr lang="ar-EG" sz="1600" dirty="0">
                <a:solidFill>
                  <a:schemeClr val="tx1">
                    <a:lumMod val="95000"/>
                    <a:lumOff val="5000"/>
                  </a:schemeClr>
                </a:solidFill>
                <a:latin typeface="Alexandria" charset="0"/>
                <a:cs typeface="Alexandria" charset="0"/>
              </a:rPr>
              <a:t>البحث العلمي القانوني مهم للمحامي حتى يتمكن من كتابة مذكراته القانونية، ومرافعاته الشفهية، وذلك بمساعدة المحامي على فهم الدعوى وطلبات الخصوم والنصوص واجبة التطبيق وكيف يستخدمها لمصلحة دعواه.</a:t>
            </a:r>
          </a:p>
          <a:p>
            <a:pPr algn="r" rtl="1">
              <a:lnSpc>
                <a:spcPct val="150000"/>
              </a:lnSpc>
            </a:pPr>
            <a:endParaRPr lang="ar-EG" sz="1600" dirty="0">
              <a:solidFill>
                <a:schemeClr val="tx1">
                  <a:lumMod val="95000"/>
                  <a:lumOff val="5000"/>
                </a:schemeClr>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بالنسبة لرجل الإدارة:</a:t>
            </a:r>
          </a:p>
          <a:p>
            <a:pPr algn="r" rtl="1">
              <a:lnSpc>
                <a:spcPct val="150000"/>
              </a:lnSpc>
            </a:pPr>
            <a:r>
              <a:rPr lang="ar-EG" sz="1600" dirty="0">
                <a:solidFill>
                  <a:schemeClr val="tx1">
                    <a:lumMod val="95000"/>
                    <a:lumOff val="5000"/>
                  </a:schemeClr>
                </a:solidFill>
                <a:latin typeface="Alexandria" charset="0"/>
                <a:cs typeface="Alexandria" charset="0"/>
              </a:rPr>
              <a:t>القوانين واللوائح تحكم عمل رجل الإدارة فعليه أن يعلم طبيعة القاعدة القانونية ونطاق وشروط تطبيقها، وتفسيرها تفسيراً سليماً، وبالتالي يفيده البحث القانوني في إصدار قراراته ومباشرة عمله في الإدارات المختلفة على أسس قانونية سليمة.</a:t>
            </a:r>
            <a:endParaRPr lang="en-US" sz="1600" dirty="0"/>
          </a:p>
        </p:txBody>
      </p:sp>
    </p:spTree>
    <p:extLst>
      <p:ext uri="{BB962C8B-B14F-4D97-AF65-F5344CB8AC3E}">
        <p14:creationId xmlns:p14="http://schemas.microsoft.com/office/powerpoint/2010/main" val="2850238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A2784-5526-139E-FD7E-DD4766531C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04767A-BFA0-A160-1024-5C305F55795F}"/>
              </a:ext>
            </a:extLst>
          </p:cNvPr>
          <p:cNvSpPr/>
          <p:nvPr/>
        </p:nvSpPr>
        <p:spPr>
          <a:xfrm>
            <a:off x="681390" y="1798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8B5BF70-6150-7B1F-8E1B-4DB92B2891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46290E-2DF2-2D36-EB67-8D4EF15CBF8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C117F3-178F-9C60-2240-DFBAF631F5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7271CD1-E40C-57BD-28F4-12EAD7636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4BFB93C-1D28-0F81-3346-DC689652842D}"/>
              </a:ext>
            </a:extLst>
          </p:cNvPr>
          <p:cNvSpPr txBox="1"/>
          <p:nvPr/>
        </p:nvSpPr>
        <p:spPr>
          <a:xfrm>
            <a:off x="2600324" y="971550"/>
            <a:ext cx="7153275"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التمييز بين أنواع البحوث والرسائل القانونية</a:t>
            </a:r>
            <a:endParaRPr lang="en-US" sz="2400" dirty="0">
              <a:solidFill>
                <a:srgbClr val="00AEEF"/>
              </a:solidFill>
              <a:latin typeface="Alexandria Black" pitchFamily="2" charset="-78"/>
              <a:cs typeface="Alexandria Black" pitchFamily="2" charset="-78"/>
            </a:endParaRPr>
          </a:p>
        </p:txBody>
      </p:sp>
      <p:graphicFrame>
        <p:nvGraphicFramePr>
          <p:cNvPr id="11" name="Diagram 10">
            <a:extLst>
              <a:ext uri="{FF2B5EF4-FFF2-40B4-BE49-F238E27FC236}">
                <a16:creationId xmlns:a16="http://schemas.microsoft.com/office/drawing/2014/main" id="{AF1D174D-A73F-1E10-C061-5A054AC35E66}"/>
              </a:ext>
            </a:extLst>
          </p:cNvPr>
          <p:cNvGraphicFramePr/>
          <p:nvPr>
            <p:extLst>
              <p:ext uri="{D42A27DB-BD31-4B8C-83A1-F6EECF244321}">
                <p14:modId xmlns:p14="http://schemas.microsoft.com/office/powerpoint/2010/main" val="1721759995"/>
              </p:ext>
            </p:extLst>
          </p:nvPr>
        </p:nvGraphicFramePr>
        <p:xfrm>
          <a:off x="3232149" y="1976967"/>
          <a:ext cx="6273801" cy="3804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5253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52831-9C69-60C5-A8EB-ACA0B76EA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46754-AFC5-F847-F049-894B93A46B1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38B4F92-2A71-653E-8891-E7A18F9992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172A61-8DA4-7061-1896-1228D74617A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2642DC-3C12-E41B-A74C-BE90B5413E9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18A7DAF3-142B-CACE-A97B-B00E4A2FA2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636260E-5053-7B9B-7F2B-17D67AF24D8A}"/>
              </a:ext>
            </a:extLst>
          </p:cNvPr>
          <p:cNvSpPr txBox="1"/>
          <p:nvPr/>
        </p:nvSpPr>
        <p:spPr>
          <a:xfrm>
            <a:off x="3238500" y="2168324"/>
            <a:ext cx="8061168" cy="346703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البحث التدريبي (الصفي):  </a:t>
            </a:r>
          </a:p>
          <a:p>
            <a:pPr algn="r" rtl="1">
              <a:lnSpc>
                <a:spcPct val="150000"/>
              </a:lnSpc>
            </a:pPr>
            <a:r>
              <a:rPr lang="ar-EG" sz="1600" dirty="0">
                <a:latin typeface="Alexandria" charset="0"/>
                <a:cs typeface="Alexandria" charset="0"/>
              </a:rPr>
              <a:t>هو نوع من الأبحاث العلمية التي يقوم بها الطلاب، وذلك بهدف تدريبهم على اكتساب مهارات البحث، وفهم مناهج البحث العلمي بشكل عام، والبحث القانوني بشكل خاص.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يشمل التدريب كيفية استخدام أدوات البحث من القانون، والفقه، وأحكام القضاء، وكذلك التفاعل مع المكتبات ومصادر المعلومات.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كما يتعلم الطلاب كيفية اختيار موضوع البحث، ووضع خطة بحثية شاملة، وإتقان أسس الكتابة القانونية، والتعامل مع أساليب الاقتباس والتوثيق، ومفترضات الأمانة العلمية.</a:t>
            </a:r>
          </a:p>
        </p:txBody>
      </p:sp>
      <p:pic>
        <p:nvPicPr>
          <p:cNvPr id="11" name="Picture 10" descr="A magnifying glass on top of a stack of books&#10;&#10;Description automatically generated">
            <a:extLst>
              <a:ext uri="{FF2B5EF4-FFF2-40B4-BE49-F238E27FC236}">
                <a16:creationId xmlns:a16="http://schemas.microsoft.com/office/drawing/2014/main" id="{0282809E-BC8A-E3A5-19A9-AC46C20156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776" y="3009900"/>
            <a:ext cx="2447924" cy="3005137"/>
          </a:xfrm>
          <a:prstGeom prst="rect">
            <a:avLst/>
          </a:prstGeom>
        </p:spPr>
      </p:pic>
    </p:spTree>
    <p:extLst>
      <p:ext uri="{BB962C8B-B14F-4D97-AF65-F5344CB8AC3E}">
        <p14:creationId xmlns:p14="http://schemas.microsoft.com/office/powerpoint/2010/main" val="60077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E5F83-90E8-CC14-7850-B7CCD444A2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2A5362-6A7B-AF51-1D3E-4DBD9F2B006B}"/>
              </a:ext>
            </a:extLst>
          </p:cNvPr>
          <p:cNvSpPr/>
          <p:nvPr/>
        </p:nvSpPr>
        <p:spPr>
          <a:xfrm>
            <a:off x="738540" y="15604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29D967A-D111-D50C-3CF2-4AD6929967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276CBE-C5CA-805A-39AB-858DB013C578}"/>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A6F367-F3DD-433B-2284-F6C150C947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EFDC93C2-9FE6-E973-C3D5-79C5C78C3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6FE13B2-E5DB-BD8E-0D5E-80784F861118}"/>
              </a:ext>
            </a:extLst>
          </p:cNvPr>
          <p:cNvSpPr txBox="1"/>
          <p:nvPr/>
        </p:nvSpPr>
        <p:spPr>
          <a:xfrm>
            <a:off x="3733799" y="1701599"/>
            <a:ext cx="7632543" cy="3646447"/>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رسالة الماجستير </a:t>
            </a:r>
          </a:p>
          <a:p>
            <a:pPr algn="r" rtl="1">
              <a:lnSpc>
                <a:spcPct val="150000"/>
              </a:lnSpc>
            </a:pPr>
            <a:endParaRPr lang="ar-EG" sz="2400"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تُعد رسالة الماجستير مرحلة وسطى بين البحث التدريبي وبحث الدكتوراه، هي بمثابة دراسة متخصصة يقوم فيها الباحث باختيار موضوع محدد تحت إشراف أستاذ جامعي، يتناول من خلال الإشكالية المختارة بالدراسة والتحليل والتأصيل والمقارنة واستخدام المناهج المختلفة للبحث القانوني، وذلك للوصول لحل هذه الإشكالية خلال مدة زمنية محددة،وبعد الانتهاء من البحث، يتم تقديم رسالة مكتوبة ويناقشها الباحث في جلسة علنية.</a:t>
            </a:r>
          </a:p>
        </p:txBody>
      </p:sp>
      <p:pic>
        <p:nvPicPr>
          <p:cNvPr id="15" name="Picture 14">
            <a:extLst>
              <a:ext uri="{FF2B5EF4-FFF2-40B4-BE49-F238E27FC236}">
                <a16:creationId xmlns:a16="http://schemas.microsoft.com/office/drawing/2014/main" id="{DEDC5386-9B77-38E6-2328-65AAB94B4AFD}"/>
              </a:ext>
            </a:extLst>
          </p:cNvPr>
          <p:cNvPicPr>
            <a:picLocks noChangeAspect="1"/>
          </p:cNvPicPr>
          <p:nvPr/>
        </p:nvPicPr>
        <p:blipFill>
          <a:blip r:embed="rId3"/>
          <a:stretch>
            <a:fillRect/>
          </a:stretch>
        </p:blipFill>
        <p:spPr>
          <a:xfrm>
            <a:off x="985497" y="2695575"/>
            <a:ext cx="2672103" cy="3133725"/>
          </a:xfrm>
          <a:prstGeom prst="rect">
            <a:avLst/>
          </a:prstGeom>
        </p:spPr>
      </p:pic>
    </p:spTree>
    <p:extLst>
      <p:ext uri="{BB962C8B-B14F-4D97-AF65-F5344CB8AC3E}">
        <p14:creationId xmlns:p14="http://schemas.microsoft.com/office/powerpoint/2010/main" val="5919361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A9E49-B801-9C20-1B57-304A66D9F8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D7121-68C9-D81C-F09E-B66B1C1D26D0}"/>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E1CA758-0B1C-6E1E-CE21-6B3B61E340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8A184F-6986-B7B4-DB77-D8A8874AA8D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1255A2-8777-C029-5974-4EEE3945A27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13E766A3-7410-9383-FDB1-31F4FE5040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EBA5A7D-5BAE-E21B-3316-4D6D43673D43}"/>
              </a:ext>
            </a:extLst>
          </p:cNvPr>
          <p:cNvSpPr txBox="1"/>
          <p:nvPr/>
        </p:nvSpPr>
        <p:spPr>
          <a:xfrm>
            <a:off x="3590925" y="1777799"/>
            <a:ext cx="7775418" cy="4210833"/>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رسالة الدكتوراه</a:t>
            </a:r>
          </a:p>
          <a:p>
            <a:pPr algn="r" rtl="1">
              <a:lnSpc>
                <a:spcPct val="150000"/>
              </a:lnSpc>
            </a:pPr>
            <a:br>
              <a:rPr lang="ar-EG" dirty="0">
                <a:solidFill>
                  <a:srgbClr val="00AEEF"/>
                </a:solidFill>
                <a:latin typeface="Alexandria" charset="0"/>
                <a:cs typeface="Alexandria" charset="0"/>
              </a:rPr>
            </a:br>
            <a:r>
              <a:rPr lang="ar-EG" sz="1600" dirty="0">
                <a:latin typeface="Alexandria" charset="0"/>
                <a:cs typeface="Alexandria" charset="0"/>
              </a:rPr>
              <a:t>تُعد رسالة الدكتوراة أعلى درجات البحث العلمي وأكثرها تخصصًا. </a:t>
            </a:r>
          </a:p>
          <a:p>
            <a:pPr algn="r" rtl="1">
              <a:lnSpc>
                <a:spcPct val="150000"/>
              </a:lnSpc>
            </a:pPr>
            <a:r>
              <a:rPr lang="ar-EG" sz="1600" dirty="0">
                <a:latin typeface="Alexandria" charset="0"/>
                <a:cs typeface="Alexandria" charset="0"/>
              </a:rPr>
              <a:t>يختار الباحث موضوعاً جديداً تحت إشراف أستاذه، ويقوم بإعداد رسالة مكتوبة يناقشها علناً أمام لجنة المناقشة المختصة، وذلك خلال مدة زمنية محددة.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تخضع درجة الدكتوراة لقواعد تنظيمية تختلف بين الكليات، فمن أهم شروطها حصول الباحث على درجة الماجستير، وتحكمها قواعد إجرائية تتعلق بمواعيد القيد والتسجيل، ومدة إعداد الرسالة، وتشكيل لجنة المناقشة، وكذلك قواعد موضوعية تفرض أن يكون الموضوع جديداً ومحدداً، ويمثل إضافة، ويرتبط بما دُرس في الماجستير.</a:t>
            </a:r>
            <a:br>
              <a:rPr lang="ar-EG" dirty="0">
                <a:solidFill>
                  <a:srgbClr val="00AEEF"/>
                </a:solidFill>
                <a:latin typeface="Alexandria" charset="0"/>
                <a:cs typeface="Alexandria" charset="0"/>
              </a:rPr>
            </a:br>
            <a:endParaRPr lang="ar-EG" sz="1400" dirty="0">
              <a:latin typeface="Alexandria" charset="0"/>
              <a:cs typeface="Alexandria" charset="0"/>
            </a:endParaRPr>
          </a:p>
        </p:txBody>
      </p:sp>
      <p:pic>
        <p:nvPicPr>
          <p:cNvPr id="9" name="Picture 8">
            <a:extLst>
              <a:ext uri="{FF2B5EF4-FFF2-40B4-BE49-F238E27FC236}">
                <a16:creationId xmlns:a16="http://schemas.microsoft.com/office/drawing/2014/main" id="{DD230D71-D33A-6314-0A99-640A5861DF78}"/>
              </a:ext>
            </a:extLst>
          </p:cNvPr>
          <p:cNvPicPr>
            <a:picLocks noChangeAspect="1"/>
          </p:cNvPicPr>
          <p:nvPr/>
        </p:nvPicPr>
        <p:blipFill>
          <a:blip r:embed="rId3"/>
          <a:srcRect r="2714" b="18054"/>
          <a:stretch/>
        </p:blipFill>
        <p:spPr>
          <a:xfrm>
            <a:off x="714084" y="2657475"/>
            <a:ext cx="2705391" cy="3419476"/>
          </a:xfrm>
          <a:prstGeom prst="rect">
            <a:avLst/>
          </a:prstGeom>
        </p:spPr>
      </p:pic>
    </p:spTree>
    <p:extLst>
      <p:ext uri="{BB962C8B-B14F-4D97-AF65-F5344CB8AC3E}">
        <p14:creationId xmlns:p14="http://schemas.microsoft.com/office/powerpoint/2010/main" val="687105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B3052-B156-667D-A7EC-02894FB707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231240-C762-E788-0B5B-381C2585640C}"/>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5AA6D40E-4873-3CE9-553F-63D5FE37C7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DEEF18-D67A-7882-E77B-F4D7247D8F2A}"/>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FAE59C-DC1C-5F9A-EEA9-6CCE32CA6E8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5568AB4-3711-6F9B-A6DC-42C9EBF876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8C74585-75E1-16B5-14B5-A3A165A75B70}"/>
              </a:ext>
            </a:extLst>
          </p:cNvPr>
          <p:cNvSpPr txBox="1"/>
          <p:nvPr/>
        </p:nvSpPr>
        <p:spPr>
          <a:xfrm>
            <a:off x="828675" y="2025449"/>
            <a:ext cx="10480518" cy="3559372"/>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بحوث حرة مستقلة</a:t>
            </a:r>
          </a:p>
          <a:p>
            <a:pPr algn="r" rtl="1">
              <a:lnSpc>
                <a:spcPct val="150000"/>
              </a:lnSpc>
            </a:pPr>
            <a:br>
              <a:rPr lang="ar-EG" sz="2000" dirty="0">
                <a:solidFill>
                  <a:srgbClr val="00AEEF"/>
                </a:solidFill>
                <a:latin typeface="Alexandria" charset="0"/>
                <a:cs typeface="Alexandria" charset="0"/>
              </a:rPr>
            </a:br>
            <a:r>
              <a:rPr lang="ar-EG" sz="1600" dirty="0">
                <a:latin typeface="Alexandria" charset="0"/>
                <a:cs typeface="Alexandria" charset="0"/>
              </a:rPr>
              <a:t>هذه البحوث التي يجريها أعضاء هيئة التدريس عادةً بعد حصولهم على درجة الدكتوراة دون إشراف من الأساتذة. </a:t>
            </a:r>
          </a:p>
          <a:p>
            <a:pPr algn="r" rtl="1">
              <a:lnSpc>
                <a:spcPct val="150000"/>
              </a:lnSpc>
            </a:pPr>
            <a:r>
              <a:rPr lang="ar-EG" sz="1600" dirty="0">
                <a:latin typeface="Alexandria" charset="0"/>
                <a:cs typeface="Alexandria" charset="0"/>
              </a:rPr>
              <a:t>تمتاز هذه البحوث بما يلي:يختار الباحث موضوع البحث بنفسه، ويحدد نطاقه والمنهج المتبع دون توجيه، ثم يعالج الباحث موضوع البحث بعمق أكبر مقارنة بأبحاث الماجستير والدكتوراة.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 حيث يتناول فرضية أو إشكالية صغيرة بدراسة دقيقة تشمل التأصيل والتحليل والمقارنة، ويتم تقييم هذه البحوث من قِبل لجان علمية متخصصة، وكثيراً ما تكون أساساً للترقية إلى الدرجات الأكاديمية .</a:t>
            </a: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15050773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248" b="12248"/>
          <a:stretch/>
        </p:blipFill>
        <p:spPr>
          <a:xfrm>
            <a:off x="6096000" y="1397680"/>
            <a:ext cx="4962146" cy="2495550"/>
          </a:xfrm>
        </p:spPr>
      </p:pic>
      <p:sp>
        <p:nvSpPr>
          <p:cNvPr id="6" name="Rectangle 5"/>
          <p:cNvSpPr/>
          <p:nvPr/>
        </p:nvSpPr>
        <p:spPr>
          <a:xfrm>
            <a:off x="1279522" y="2440174"/>
            <a:ext cx="4222539" cy="2907784"/>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2000" dirty="0">
                <a:latin typeface="Alexandria" charset="0"/>
                <a:cs typeface="Alexandria" charset="0"/>
              </a:rPr>
              <a:t>أهم سمات الباحث عموماً والباحث القانوني خصوصاً.</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الأمانة العلمية </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التواضع العلمي</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الموضوعية</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التفكير النقدي</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الإيمان بقيمة البحث العلمي</a:t>
            </a:r>
          </a:p>
        </p:txBody>
      </p:sp>
      <p:sp>
        <p:nvSpPr>
          <p:cNvPr id="7" name="Rectangle 6"/>
          <p:cNvSpPr/>
          <p:nvPr/>
        </p:nvSpPr>
        <p:spPr>
          <a:xfrm>
            <a:off x="1262573" y="1741416"/>
            <a:ext cx="4747323" cy="583814"/>
          </a:xfrm>
          <a:prstGeom prst="rect">
            <a:avLst/>
          </a:prstGeom>
        </p:spPr>
        <p:txBody>
          <a:bodyPr wrap="square">
            <a:spAutoFit/>
          </a:bodyPr>
          <a:lstStyle/>
          <a:p>
            <a:pPr algn="ctr" rtl="1">
              <a:lnSpc>
                <a:spcPct val="150000"/>
              </a:lnSpc>
            </a:pPr>
            <a:r>
              <a:rPr lang="ar-EG" sz="2400" b="1" dirty="0">
                <a:latin typeface="Alexandria" charset="0"/>
                <a:cs typeface="Alexandria" charset="0"/>
              </a:rPr>
              <a:t>الباحث</a:t>
            </a:r>
            <a:endParaRPr lang="en-US" sz="24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987359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7FD54-2E4D-2101-8EAE-8F74FCA5784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D73EED3-806E-F3EB-2093-8EE34309DB3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B7CCDA3A-F10D-BB67-0BAB-ECA022764D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2077E30-F472-E501-5951-DDC76FA6464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8CA68F2-9DB7-BA04-DAFA-077CBC7BACB5}"/>
              </a:ext>
            </a:extLst>
          </p:cNvPr>
          <p:cNvSpPr txBox="1"/>
          <p:nvPr/>
        </p:nvSpPr>
        <p:spPr>
          <a:xfrm>
            <a:off x="2350560" y="755276"/>
            <a:ext cx="6747932" cy="665760"/>
          </a:xfrm>
          <a:prstGeom prst="rect">
            <a:avLst/>
          </a:prstGeom>
          <a:noFill/>
        </p:spPr>
        <p:txBody>
          <a:bodyPr wrap="square" rtlCol="0">
            <a:spAutoFit/>
          </a:bodyPr>
          <a:lstStyle/>
          <a:p>
            <a:pPr algn="r" rtl="1">
              <a:lnSpc>
                <a:spcPct val="150000"/>
              </a:lnSpc>
            </a:pPr>
            <a:r>
              <a:rPr lang="ar-EG" sz="2800" b="1" dirty="0">
                <a:solidFill>
                  <a:srgbClr val="00AEEF"/>
                </a:solidFill>
                <a:latin typeface="Alexandria" charset="0"/>
                <a:cs typeface="Alexandria" charset="0"/>
              </a:rPr>
              <a:t>الباحث</a:t>
            </a:r>
          </a:p>
        </p:txBody>
      </p:sp>
      <p:sp>
        <p:nvSpPr>
          <p:cNvPr id="32" name="Rectangle 31">
            <a:extLst>
              <a:ext uri="{FF2B5EF4-FFF2-40B4-BE49-F238E27FC236}">
                <a16:creationId xmlns:a16="http://schemas.microsoft.com/office/drawing/2014/main" id="{77DB652B-AAED-0008-CEFC-812AF65CC29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B856EEF-400C-E1DE-AB25-A189FDDA5FA0}"/>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0419A2C8-CEB9-7618-59ED-3F0D5AAD28DE}"/>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6FE9E75-18F1-D364-CC82-778F797CDE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9D9A59A-0CA6-F91E-5ED2-BE1F22A09595}"/>
              </a:ext>
            </a:extLst>
          </p:cNvPr>
          <p:cNvSpPr txBox="1"/>
          <p:nvPr/>
        </p:nvSpPr>
        <p:spPr>
          <a:xfrm>
            <a:off x="4819650" y="1465055"/>
            <a:ext cx="7372350" cy="1528047"/>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الباحث يُعتبر العنصر الأساسي والمحرك في عملية البحث العلمي؛ فهو المسؤول عن اختيار الإشكالية التي سيبحث فيها، وتحديد نطاقها، واستخدام المنهجية المناسبة للتعامل معها وصولاً للنتائج والتوصيات.</a:t>
            </a:r>
          </a:p>
          <a:p>
            <a:pPr algn="r" rtl="1">
              <a:lnSpc>
                <a:spcPct val="150000"/>
              </a:lnSpc>
            </a:pPr>
            <a:endParaRPr lang="ar-EG" sz="1600" dirty="0">
              <a:latin typeface="Alexandria" charset="0"/>
              <a:cs typeface="Alexandria" charset="0"/>
            </a:endParaRPr>
          </a:p>
        </p:txBody>
      </p:sp>
      <p:sp>
        <p:nvSpPr>
          <p:cNvPr id="9" name="TextBox 8">
            <a:extLst>
              <a:ext uri="{FF2B5EF4-FFF2-40B4-BE49-F238E27FC236}">
                <a16:creationId xmlns:a16="http://schemas.microsoft.com/office/drawing/2014/main" id="{22B23CD5-BA75-4801-9C36-3C65FD7E30EF}"/>
              </a:ext>
            </a:extLst>
          </p:cNvPr>
          <p:cNvSpPr txBox="1"/>
          <p:nvPr/>
        </p:nvSpPr>
        <p:spPr>
          <a:xfrm>
            <a:off x="2371724" y="2953692"/>
            <a:ext cx="9820275" cy="3746731"/>
          </a:xfrm>
          <a:prstGeom prst="rect">
            <a:avLst/>
          </a:prstGeom>
          <a:noFill/>
        </p:spPr>
        <p:txBody>
          <a:bodyPr wrap="square">
            <a:spAutoFit/>
          </a:bodyPr>
          <a:lstStyle/>
          <a:p>
            <a:pPr algn="r" rtl="1">
              <a:lnSpc>
                <a:spcPct val="150000"/>
              </a:lnSpc>
            </a:pPr>
            <a:r>
              <a:rPr lang="ar-EG" sz="1600" dirty="0">
                <a:latin typeface="Alexandria" charset="0"/>
                <a:cs typeface="Alexandria" charset="0"/>
              </a:rPr>
              <a:t>هناك مجموعة من الصفات التي يجب أن تتوفر في الباحث لضمان جودة البحث وتميزه وقيمته العلمية، تشمل مهارات الباحث</a:t>
            </a:r>
            <a:r>
              <a:rPr lang="ar-EG" sz="1600" b="1" dirty="0">
                <a:latin typeface="Alexandria" charset="0"/>
                <a:cs typeface="Alexandria" charset="0"/>
              </a:rPr>
              <a:t> الشخصية </a:t>
            </a:r>
            <a:r>
              <a:rPr lang="ar-EG" sz="1600" dirty="0">
                <a:latin typeface="Alexandria" charset="0"/>
                <a:cs typeface="Alexandria" charset="0"/>
              </a:rPr>
              <a:t>مثل الدقة، الصبر، والاستقلالية، وأيضًا قدرته على التحليل والتفكير النقدي.</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في الوقت نفسه، هناك صفات </a:t>
            </a:r>
            <a:r>
              <a:rPr lang="ar-EG" sz="1600" b="1" dirty="0">
                <a:latin typeface="Alexandria" charset="0"/>
                <a:cs typeface="Alexandria" charset="0"/>
              </a:rPr>
              <a:t>ترتبط بالبحث ذاته</a:t>
            </a:r>
            <a:r>
              <a:rPr lang="ar-EG" sz="1600" dirty="0">
                <a:latin typeface="Alexandria" charset="0"/>
                <a:cs typeface="Alexandria" charset="0"/>
              </a:rPr>
              <a:t>، مثل اتباع منهج علمي منظم، والالتزام بالموضوعية والحيادية.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كما توجد صفات ترتبط </a:t>
            </a:r>
            <a:r>
              <a:rPr lang="ar-EG" sz="1600" b="1" dirty="0">
                <a:latin typeface="Alexandria" charset="0"/>
                <a:cs typeface="Alexandria" charset="0"/>
              </a:rPr>
              <a:t>بموضوع البحث</a:t>
            </a:r>
            <a:r>
              <a:rPr lang="ar-EG" sz="1600" dirty="0">
                <a:latin typeface="Alexandria" charset="0"/>
                <a:cs typeface="Alexandria" charset="0"/>
              </a:rPr>
              <a:t>، مثل القدرة على اختيار مواضيع هامة وجديدة تُضيف قيمة علمية.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أي تصنيف لهذه الصفات يعتمد على تقسيم فقهي نظري لتسهيل عرض الأفكار، لكن في الواقع العملي، هذه الصفات </a:t>
            </a:r>
            <a:r>
              <a:rPr lang="ar-EG" sz="1600" b="1" dirty="0">
                <a:latin typeface="Alexandria" charset="0"/>
                <a:cs typeface="Alexandria" charset="0"/>
              </a:rPr>
              <a:t>متداخلة</a:t>
            </a:r>
            <a:r>
              <a:rPr lang="ar-EG" sz="1600" dirty="0">
                <a:latin typeface="Alexandria" charset="0"/>
                <a:cs typeface="Alexandria" charset="0"/>
              </a:rPr>
              <a:t> ويصعب الفصل بينها.</a:t>
            </a:r>
            <a:endParaRPr lang="en-US" sz="1600" dirty="0"/>
          </a:p>
        </p:txBody>
      </p:sp>
    </p:spTree>
    <p:extLst>
      <p:ext uri="{BB962C8B-B14F-4D97-AF65-F5344CB8AC3E}">
        <p14:creationId xmlns:p14="http://schemas.microsoft.com/office/powerpoint/2010/main" val="30017662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C9063-793C-7385-F17F-5F7CF40D6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12B005-0FBD-7A2D-00DB-720846620E9C}"/>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53F3750-884A-D318-CEEE-B0E6DFBBCB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769DA7-69F1-FEC0-5FDC-B70E0808790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DD8582-9755-A279-B0D9-8212B46998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F683C9F0-A567-6E54-E84E-ABBDAB7C41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D2F37B1-37A8-40C6-747B-4FB9E450239A}"/>
              </a:ext>
            </a:extLst>
          </p:cNvPr>
          <p:cNvSpPr txBox="1"/>
          <p:nvPr/>
        </p:nvSpPr>
        <p:spPr>
          <a:xfrm>
            <a:off x="877314" y="1723892"/>
            <a:ext cx="10480518" cy="6098529"/>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الأمانة العلمية</a:t>
            </a:r>
          </a:p>
          <a:p>
            <a:pPr algn="r" rtl="1">
              <a:lnSpc>
                <a:spcPct val="150000"/>
              </a:lnSpc>
            </a:pPr>
            <a:r>
              <a:rPr lang="ar-EG" sz="1400" b="1" u="sng" dirty="0">
                <a:solidFill>
                  <a:srgbClr val="00AEEF"/>
                </a:solidFill>
                <a:latin typeface="Alexandria" charset="0"/>
                <a:cs typeface="Alexandria" charset="0"/>
              </a:rPr>
              <a:t>نرى أنها أهم صفة والتي تدور حولها بقية صفات الباحث</a:t>
            </a:r>
          </a:p>
          <a:p>
            <a:pPr algn="r" rtl="1">
              <a:lnSpc>
                <a:spcPct val="150000"/>
              </a:lnSpc>
            </a:pPr>
            <a:endParaRPr lang="ar-EG" sz="1600" b="1" u="sng" dirty="0">
              <a:solidFill>
                <a:srgbClr val="00AEEF"/>
              </a:solidFill>
              <a:latin typeface="Alexandria" charset="0"/>
              <a:cs typeface="Alexandria" charset="0"/>
            </a:endParaRPr>
          </a:p>
          <a:p>
            <a:pPr algn="r" rtl="1">
              <a:lnSpc>
                <a:spcPct val="150000"/>
              </a:lnSpc>
            </a:pPr>
            <a:r>
              <a:rPr lang="ar-EG" sz="1600" dirty="0">
                <a:latin typeface="Alexandria" charset="0"/>
                <a:cs typeface="Alexandria" charset="0"/>
              </a:rPr>
              <a:t>الأمانة العلمية في مجال البحث تعني_كما يراها بعض الفقهاء_ "نسبة الأفكار أو الآراء المدونة إلى مصادرها الأصلية وأصحابها الحقيقيين، والتدقيق في الآراء المنقولة من مصادر متنوعة للتحقق من صحة نسبها".</a:t>
            </a:r>
          </a:p>
          <a:p>
            <a:pPr algn="r" rtl="1">
              <a:lnSpc>
                <a:spcPct val="150000"/>
              </a:lnSpc>
            </a:pPr>
            <a:r>
              <a:rPr lang="ar-EG" sz="1600" dirty="0">
                <a:latin typeface="Alexandria" charset="0"/>
                <a:cs typeface="Alexandria" charset="0"/>
              </a:rPr>
              <a:t> </a:t>
            </a:r>
          </a:p>
          <a:p>
            <a:pPr algn="r" rtl="1">
              <a:lnSpc>
                <a:spcPct val="150000"/>
              </a:lnSpc>
            </a:pPr>
            <a:r>
              <a:rPr lang="ar-EG" sz="1600" dirty="0">
                <a:latin typeface="Alexandria" charset="0"/>
                <a:cs typeface="Alexandria" charset="0"/>
              </a:rPr>
              <a:t>لذلك، يتوجب على الباحث أن يعرض الآراء والحقائق العلمية التي يتوصل إليها بشكل دقيق دون أي تشويه أو تحريف أو نقص، لأن الباحث يُعتبر مسؤولاً عن الأفكار العلمية التي يناقشها وملتزماً بالحفاظ على صحتها.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نود الإشارة إلى أن الأمانة العلمية للباحث من أهم العناصر التي تقيم على أساسها لجان التحكيم العلمية جودة عمله البحثي.</a:t>
            </a:r>
          </a:p>
          <a:p>
            <a:pPr algn="r" rtl="1">
              <a:lnSpc>
                <a:spcPct val="150000"/>
              </a:lnSpc>
            </a:pPr>
            <a:endParaRPr lang="ar-EG" sz="1600" b="1" u="sng" dirty="0">
              <a:solidFill>
                <a:srgbClr val="00AEEF"/>
              </a:solidFill>
              <a:latin typeface="Alexandria" charset="0"/>
              <a:cs typeface="Alexandria" charset="0"/>
            </a:endParaRPr>
          </a:p>
          <a:p>
            <a:pPr algn="r" rtl="1">
              <a:lnSpc>
                <a:spcPct val="150000"/>
              </a:lnSpc>
            </a:pPr>
            <a:endParaRPr lang="ar-EG" sz="1600" b="1" dirty="0">
              <a:latin typeface="Alexandria" charset="0"/>
              <a:cs typeface="Alexandria" charset="0"/>
            </a:endParaRPr>
          </a:p>
          <a:p>
            <a:pPr algn="r" rtl="1">
              <a:lnSpc>
                <a:spcPct val="150000"/>
              </a:lnSpc>
            </a:pPr>
            <a:r>
              <a:rPr lang="ar-EG" sz="1600" b="1" dirty="0">
                <a:latin typeface="Alexandria" charset="0"/>
                <a:cs typeface="Alexandria" charset="0"/>
              </a:rPr>
              <a:t> </a:t>
            </a:r>
          </a:p>
          <a:p>
            <a:pPr algn="r" rtl="1">
              <a:lnSpc>
                <a:spcPct val="150000"/>
              </a:lnSpc>
            </a:pP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40484934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C0A7E-624A-0901-09C8-DDDFDAF547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6366F3-E9E6-9420-F829-0B2120CBF360}"/>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2330FF5-CD3B-E279-C6D0-165A59FFCB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A7ACF2-ED1C-69C8-EE32-2D212ECDBB6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7A2B3D-5A2F-BAB5-1530-937899981F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AEC388D-463A-431E-DB6E-9423111A42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D6FAFD9-2E80-ED57-32B3-A84E4823265F}"/>
              </a:ext>
            </a:extLst>
          </p:cNvPr>
          <p:cNvSpPr txBox="1"/>
          <p:nvPr/>
        </p:nvSpPr>
        <p:spPr>
          <a:xfrm>
            <a:off x="877314" y="1898990"/>
            <a:ext cx="10480518" cy="4759701"/>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أسس الأمانة العلمية</a:t>
            </a:r>
            <a:br>
              <a:rPr lang="ar-EG" sz="2000" dirty="0">
                <a:solidFill>
                  <a:srgbClr val="00AEEF"/>
                </a:solidFill>
                <a:latin typeface="Alexandria" charset="0"/>
                <a:cs typeface="Alexandria" charset="0"/>
              </a:rPr>
            </a:br>
            <a:r>
              <a:rPr lang="ar-EG" sz="1600" dirty="0">
                <a:latin typeface="Alexandria" charset="0"/>
                <a:cs typeface="Alexandria" charset="0"/>
              </a:rPr>
              <a:t>تُبنى الأمانة العلمية على أساسين أحدهما علمي والآخر قانوني</a:t>
            </a:r>
            <a:endParaRPr lang="ar-EG" sz="2000"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الأساس العلمي:</a:t>
            </a:r>
          </a:p>
          <a:p>
            <a:pPr algn="r" rtl="1">
              <a:lnSpc>
                <a:spcPct val="150000"/>
              </a:lnSpc>
            </a:pPr>
            <a:r>
              <a:rPr lang="ar-EG" sz="1600" dirty="0">
                <a:latin typeface="Alexandria" charset="0"/>
                <a:cs typeface="Alexandria" charset="0"/>
              </a:rPr>
              <a:t>يعتبر البحث العلمي  سلسلة متصلة من الجهود، فلا يبدأ الباحث من فراغ ولا يبدأ سلسله يكون أول حلقاتها ، بل يعتمد على ما توصل إليه الباحثون قبله، ويبدأ من حيث انتهى الآخرون.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وبالتالي؛ ليس من الأمانة أن ينسب الباحث جهود السابقين لنفسه، بل يجب عليه الإقرار بإسهاماتهم التي استند إليها في بحثه، وتوثيقها بما يتيح للقارئ الرجوع لمؤلفاتهم ومراجعهم.</a:t>
            </a:r>
          </a:p>
          <a:p>
            <a:pPr algn="r" rtl="1">
              <a:lnSpc>
                <a:spcPct val="150000"/>
              </a:lnSpc>
            </a:pPr>
            <a:endParaRPr lang="ar-EG" sz="1600" b="1" dirty="0">
              <a:latin typeface="Alexandria" charset="0"/>
              <a:cs typeface="Alexandria" charset="0"/>
            </a:endParaRPr>
          </a:p>
          <a:p>
            <a:pPr algn="r" rtl="1">
              <a:lnSpc>
                <a:spcPct val="150000"/>
              </a:lnSpc>
            </a:pPr>
            <a:r>
              <a:rPr lang="ar-EG" sz="1600" b="1" dirty="0">
                <a:latin typeface="Alexandria" charset="0"/>
                <a:cs typeface="Alexandria" charset="0"/>
              </a:rPr>
              <a:t> </a:t>
            </a:r>
          </a:p>
          <a:p>
            <a:pPr algn="r" rtl="1">
              <a:lnSpc>
                <a:spcPct val="150000"/>
              </a:lnSpc>
            </a:pP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1939198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5F3E5-FA53-0938-9D46-7AE5E34B95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E0606-8092-0BD2-5720-E3DF1B37B017}"/>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2B1FF57-AC46-289E-0D6C-6D349D77FB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AC9336-AE4F-89DC-FEE4-164F180963C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2DD6C9-C9A6-7F92-CBCF-A64F4E56972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98F43D04-73EB-7C0F-7E1F-D7BFE715BC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43D410A-E90D-858E-F3E5-DF09744DAFA5}"/>
              </a:ext>
            </a:extLst>
          </p:cNvPr>
          <p:cNvSpPr txBox="1"/>
          <p:nvPr/>
        </p:nvSpPr>
        <p:spPr>
          <a:xfrm>
            <a:off x="760582" y="1986540"/>
            <a:ext cx="10480518" cy="4667368"/>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الأساس القانوني:</a:t>
            </a:r>
          </a:p>
          <a:p>
            <a:pPr algn="r" rtl="1">
              <a:lnSpc>
                <a:spcPct val="150000"/>
              </a:lnSpc>
            </a:pPr>
            <a:endParaRPr lang="ar-EG" sz="2000"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تؤكد التشريعات القانونية على أهمية الأمانة العلمية في التأليف وكذلك النشر، كما تحرص المؤسسات الأكاديمية على وضع مواثيق أخلاقية تضمن التزام الباحثين بهذا المبدأ، وإلا فإن الباحث الذي يخالف هذه المعايير يتعرض للمساءلة القانونية.</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فالأمر لا يقتصر على مجرد أنه المنتحل يكون مذموماً في نظر الآخرين، بل يتعرض للمساءلة القانونية وفق نصوص وتشريعات واضحة.</a:t>
            </a:r>
          </a:p>
          <a:p>
            <a:pPr algn="r" rtl="1">
              <a:lnSpc>
                <a:spcPct val="150000"/>
              </a:lnSpc>
            </a:pPr>
            <a:r>
              <a:rPr lang="ar-EG" sz="1600" b="1" dirty="0">
                <a:latin typeface="Alexandria" charset="0"/>
                <a:cs typeface="Alexandria" charset="0"/>
              </a:rPr>
              <a:t> </a:t>
            </a:r>
          </a:p>
          <a:p>
            <a:pPr algn="r" rtl="1">
              <a:lnSpc>
                <a:spcPct val="150000"/>
              </a:lnSpc>
            </a:pP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307831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B3C67-8C7C-8BD1-9FB3-86C7A5D9EB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B08ADF-1135-56FB-1F22-19C994785F8D}"/>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7E42AC0-F9E4-74E6-C249-6B9C452B65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6B70CD-B451-C21D-2569-993BCB55EBD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15B9CE-9B48-4651-4ADE-43E06FA0546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A6BA0698-07CF-6098-E912-F4F9D60E32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539EBC-888F-CDE3-C93A-599A7FA70311}"/>
              </a:ext>
            </a:extLst>
          </p:cNvPr>
          <p:cNvSpPr txBox="1"/>
          <p:nvPr/>
        </p:nvSpPr>
        <p:spPr>
          <a:xfrm>
            <a:off x="760582" y="1986540"/>
            <a:ext cx="10480518" cy="3836371"/>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النتيجة المترتبة على عدم التحلي بالأمانة العلمية (أثر السرقة العلمية)</a:t>
            </a:r>
          </a:p>
          <a:p>
            <a:pPr algn="r" rtl="1">
              <a:lnSpc>
                <a:spcPct val="150000"/>
              </a:lnSpc>
            </a:pPr>
            <a:endParaRPr lang="ar-EG" sz="2000"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جزاءات إدارية: </a:t>
            </a:r>
          </a:p>
          <a:p>
            <a:pPr algn="r" rtl="1">
              <a:lnSpc>
                <a:spcPct val="150000"/>
              </a:lnSpc>
            </a:pPr>
            <a:r>
              <a:rPr lang="ar-EG" dirty="0">
                <a:latin typeface="Alexandria" charset="0"/>
                <a:cs typeface="Alexandria" charset="0"/>
              </a:rPr>
              <a:t>حيث تضع الجامعات لوائح تنظم أخلاقيات البحث العلمي وتحدد العقوبات للمخالفين.</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جزاءات مدنية وجنائية: </a:t>
            </a:r>
          </a:p>
          <a:p>
            <a:pPr algn="r" rtl="1">
              <a:lnSpc>
                <a:spcPct val="150000"/>
              </a:lnSpc>
            </a:pPr>
            <a:r>
              <a:rPr lang="ar-EG" dirty="0">
                <a:latin typeface="Alexandria" charset="0"/>
                <a:cs typeface="Alexandria" charset="0"/>
              </a:rPr>
              <a:t>بالإضافة إلى كون السرقة العلمية انتهاكاً للأخلاق العلمية، فإنها تخضع للعقوبات المنصوص عليها في قانون الملكية الفكرية، حيث تعد اعتداءً على حقوق المؤلف المادية والمعنوية.</a:t>
            </a: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3397013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99095-6F49-5EBA-14C7-C07EB75E4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D2ACB7-2DBF-7118-56F1-F0E4714F680E}"/>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CC27A20-6DC8-CAB0-C1BD-BF1F02A4CA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0EB209-935B-1177-D3AF-FB93DCA14B2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2F52AA-6D4F-19D0-477B-B1D6489032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C60E0E6-24AA-E802-9618-949D86B59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61019B5-202E-F300-1048-5F757F797605}"/>
              </a:ext>
            </a:extLst>
          </p:cNvPr>
          <p:cNvSpPr txBox="1"/>
          <p:nvPr/>
        </p:nvSpPr>
        <p:spPr>
          <a:xfrm>
            <a:off x="896769" y="1811442"/>
            <a:ext cx="10480518" cy="4344203"/>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مظاهر السرقة العلمية:</a:t>
            </a:r>
          </a:p>
          <a:p>
            <a:pPr algn="r" rtl="1">
              <a:lnSpc>
                <a:spcPct val="150000"/>
              </a:lnSpc>
            </a:pPr>
            <a:r>
              <a:rPr lang="ar-EG" dirty="0">
                <a:solidFill>
                  <a:srgbClr val="00AEEF"/>
                </a:solidFill>
                <a:latin typeface="Alexandria" charset="0"/>
                <a:cs typeface="Alexandria" charset="0"/>
              </a:rPr>
              <a:t>عدم الإشارة إلى مصدر المعلومة أو الفكرة: </a:t>
            </a:r>
            <a:endParaRPr lang="en-US"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وذلك بأن ينقل الباحث فكرة من آخرين دون الإشارة إلى مصدرها الأصلي، أو يكون التوثيق غامضاً بهدف تضليل القارئ.</a:t>
            </a:r>
            <a:endParaRPr lang="en-US" dirty="0">
              <a:latin typeface="Alexandria" charset="0"/>
              <a:cs typeface="Alexandria" charset="0"/>
            </a:endParaRPr>
          </a:p>
          <a:p>
            <a:pPr algn="r" rtl="1">
              <a:lnSpc>
                <a:spcPct val="150000"/>
              </a:lnSpc>
            </a:pPr>
            <a:endParaRPr lang="en-US" dirty="0">
              <a:latin typeface="Alexandria" charset="0"/>
              <a:cs typeface="Alexandria" charset="0"/>
            </a:endParaRPr>
          </a:p>
          <a:p>
            <a:pPr algn="r" rtl="1">
              <a:lnSpc>
                <a:spcPct val="150000"/>
              </a:lnSpc>
            </a:pPr>
            <a:r>
              <a:rPr lang="ar-EG" dirty="0">
                <a:solidFill>
                  <a:srgbClr val="00AEEF"/>
                </a:solidFill>
                <a:latin typeface="Alexandria" charset="0"/>
                <a:cs typeface="Alexandria" charset="0"/>
              </a:rPr>
              <a:t>الاعتماد على مراجع غير أصلية: </a:t>
            </a:r>
            <a:endParaRPr lang="en-US"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وذلك بأن ينقل الباحث من مصدر ما دون العودة إلى المصدر الأصلي، مما قد يؤدي إلى نشر معلومات غير دقيقة، وينطبق الأمر أيضاً على الكتب القديمة المفقودة إذا لم يُذكر المصدر المشار إليه بوضوح.</a:t>
            </a:r>
            <a:r>
              <a:rPr lang="ar-EG" sz="1600" b="1" dirty="0">
                <a:latin typeface="Alexandria" charset="0"/>
                <a:cs typeface="Alexandria" charset="0"/>
              </a:rPr>
              <a:t> </a:t>
            </a:r>
          </a:p>
          <a:p>
            <a:pPr algn="r" rtl="1">
              <a:lnSpc>
                <a:spcPct val="150000"/>
              </a:lnSpc>
            </a:pP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725580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416B1-19A5-77CA-1D37-A8DF8FDB97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8B1994-B2D6-AA0D-07F7-723E54D10E7B}"/>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59E3A754-8E58-3D3B-A331-05D4C9424A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439229-4858-71CF-91C7-6CA01117082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E1045E-7B49-6B69-E1BE-5A6312B1BA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21F21EB9-C5DC-B8A3-FF70-8E85ED7BE6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4A2A7B7-D276-A716-B389-CAEB9EDB392E}"/>
              </a:ext>
            </a:extLst>
          </p:cNvPr>
          <p:cNvSpPr txBox="1"/>
          <p:nvPr/>
        </p:nvSpPr>
        <p:spPr>
          <a:xfrm>
            <a:off x="828675" y="2181093"/>
            <a:ext cx="10480518" cy="3744038"/>
          </a:xfrm>
          <a:prstGeom prst="rect">
            <a:avLst/>
          </a:prstGeom>
          <a:noFill/>
        </p:spPr>
        <p:txBody>
          <a:bodyPr wrap="square" rtlCol="0">
            <a:spAutoFit/>
          </a:bodyPr>
          <a:lstStyle/>
          <a:p>
            <a:pPr algn="r" rtl="1">
              <a:lnSpc>
                <a:spcPct val="150000"/>
              </a:lnSpc>
            </a:pPr>
            <a:r>
              <a:rPr lang="ar-EG" dirty="0">
                <a:solidFill>
                  <a:srgbClr val="00AEEF"/>
                </a:solidFill>
                <a:latin typeface="Alexandria" charset="0"/>
                <a:cs typeface="Alexandria" charset="0"/>
              </a:rPr>
              <a:t>الاستيلاء على أعمال الآخرين: </a:t>
            </a:r>
          </a:p>
          <a:p>
            <a:pPr algn="r" rtl="1">
              <a:lnSpc>
                <a:spcPct val="150000"/>
              </a:lnSpc>
            </a:pPr>
            <a:r>
              <a:rPr lang="ar-EG" dirty="0">
                <a:latin typeface="Alexandria" charset="0"/>
                <a:cs typeface="Alexandria" charset="0"/>
              </a:rPr>
              <a:t>ويتم ذلك بنقل صفحات كاملة أو اقتباس عمل علمي بالكامل دون الإشارة إلى صاحبه، مما يشكل سرقة علمية واضحة.</a:t>
            </a:r>
          </a:p>
          <a:p>
            <a:pPr algn="r" rtl="1">
              <a:lnSpc>
                <a:spcPct val="150000"/>
              </a:lnSpc>
            </a:pPr>
            <a:endParaRPr lang="ar-EG" dirty="0">
              <a:latin typeface="Alexandria" charset="0"/>
              <a:cs typeface="Alexandria" charset="0"/>
            </a:endParaRPr>
          </a:p>
          <a:p>
            <a:pPr algn="r" rtl="1">
              <a:lnSpc>
                <a:spcPct val="150000"/>
              </a:lnSpc>
            </a:pPr>
            <a:r>
              <a:rPr lang="ar-EG" dirty="0">
                <a:solidFill>
                  <a:srgbClr val="00AEEF"/>
                </a:solidFill>
                <a:latin typeface="Alexandria" charset="0"/>
                <a:cs typeface="Alexandria" charset="0"/>
              </a:rPr>
              <a:t>تحريف أفكار وآراء الآخرين: </a:t>
            </a:r>
          </a:p>
          <a:p>
            <a:pPr algn="r" rtl="1">
              <a:lnSpc>
                <a:spcPct val="150000"/>
              </a:lnSpc>
            </a:pPr>
            <a:r>
              <a:rPr lang="ar-EG" dirty="0">
                <a:latin typeface="Alexandria" charset="0"/>
                <a:cs typeface="Alexandria" charset="0"/>
              </a:rPr>
              <a:t>يظهر ذلك عندما يستشهد الباحث برأي أو نظرية ويقوم بتحريفها أو تغيير معناها الأصلي عند النقل، أو عدم ذكرها بين علامتي تنصيص؛ فيجب أن ينقل الباحث الأفكار كما هي بشكل دقيق موضوعي مجرد، مع إضافة تعليقاته عليها.</a:t>
            </a:r>
            <a:br>
              <a:rPr lang="ar-EG" sz="2000" dirty="0">
                <a:solidFill>
                  <a:srgbClr val="00AEEF"/>
                </a:solidFill>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3641266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0DAAB-488B-9A5C-CD69-D5022F412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C4A2C4-B893-D521-ABD9-D56A05BD0BDF}"/>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BD76F70-6835-A849-8270-241ADEE360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8A2CF9-493B-D8EB-4AF8-6C8697AD6FD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DDAC19-255A-FDFF-CAE8-7A1FF2D7F5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478030F-A5FF-C2BF-2F0C-7FD86B528E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001E897-0366-412C-A441-F9DDC967BDF8}"/>
              </a:ext>
            </a:extLst>
          </p:cNvPr>
          <p:cNvSpPr txBox="1"/>
          <p:nvPr/>
        </p:nvSpPr>
        <p:spPr>
          <a:xfrm>
            <a:off x="1079770" y="2229732"/>
            <a:ext cx="10219695" cy="323101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التواضع العلمي</a:t>
            </a:r>
          </a:p>
          <a:p>
            <a:pPr algn="r" rtl="1">
              <a:lnSpc>
                <a:spcPct val="150000"/>
              </a:lnSpc>
            </a:pPr>
            <a:endParaRPr lang="ar-EG" sz="2000" b="1" dirty="0">
              <a:solidFill>
                <a:srgbClr val="00AEEF"/>
              </a:solidFill>
              <a:latin typeface="Alexandria" charset="0"/>
              <a:cs typeface="Alexandria" charset="0"/>
            </a:endParaRPr>
          </a:p>
          <a:p>
            <a:pPr algn="r" rtl="1">
              <a:lnSpc>
                <a:spcPct val="150000"/>
              </a:lnSpc>
            </a:pPr>
            <a:r>
              <a:rPr lang="ar-EG" sz="1600" dirty="0">
                <a:latin typeface="Alexandria" charset="0"/>
                <a:cs typeface="Alexandria" charset="0"/>
              </a:rPr>
              <a:t>التواضع العلمي هو نفي للغرور والتكبر في نفس الباحث، والتواضع هو صفة العلماء الحقيقيين أما التكبر فهو من صفة الجهلاء.</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يجب أن يدرك الباحث أن نتائجه ليست الحقيقة المطلقة، وأن كل ما يقوله يحتمل الصواب والخطأ؛ فبذلك يستطيع أخذ إسهامات الآخرين بعين الاعتبار والاستفادة منها والإضافة لها </a:t>
            </a:r>
            <a:br>
              <a:rPr lang="ar-EG" sz="2400" b="1" dirty="0">
                <a:solidFill>
                  <a:srgbClr val="00AEEF"/>
                </a:solidFill>
                <a:latin typeface="Alexandria" charset="0"/>
                <a:cs typeface="Alexandria" charset="0"/>
              </a:rPr>
            </a:br>
            <a:endParaRPr lang="ar-EG" b="1" dirty="0">
              <a:solidFill>
                <a:srgbClr val="00AEEF"/>
              </a:solidFill>
              <a:latin typeface="Alexandria" charset="0"/>
              <a:cs typeface="Alexandria" charset="0"/>
            </a:endParaRPr>
          </a:p>
        </p:txBody>
      </p:sp>
    </p:spTree>
    <p:extLst>
      <p:ext uri="{BB962C8B-B14F-4D97-AF65-F5344CB8AC3E}">
        <p14:creationId xmlns:p14="http://schemas.microsoft.com/office/powerpoint/2010/main" val="1832876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B8526-CD18-FBE7-BC33-A2A9EE7E74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6A3CF8-6723-E98C-4888-014932113DFB}"/>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062C3E1-4669-C718-FEA7-8313D9F230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6B9032-EC87-B4BB-9AED-4579ADEA26B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6F8A4C-28DD-F2C8-026E-98AAB2B3F3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9F6AA058-3A4D-D52B-854C-212FCB412B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DAAD25F-BA16-ED8A-BB0B-47C1E14F2793}"/>
              </a:ext>
            </a:extLst>
          </p:cNvPr>
          <p:cNvSpPr txBox="1"/>
          <p:nvPr/>
        </p:nvSpPr>
        <p:spPr>
          <a:xfrm>
            <a:off x="1070042" y="2103272"/>
            <a:ext cx="10219695" cy="3559372"/>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الموضوعية</a:t>
            </a:r>
          </a:p>
          <a:p>
            <a:pPr algn="r" rtl="1">
              <a:lnSpc>
                <a:spcPct val="150000"/>
              </a:lnSpc>
            </a:pPr>
            <a:endParaRPr lang="ar-EG" sz="2000" b="1" dirty="0">
              <a:solidFill>
                <a:srgbClr val="00AEEF"/>
              </a:solidFill>
              <a:latin typeface="Alexandria" charset="0"/>
              <a:cs typeface="Alexandria" charset="0"/>
            </a:endParaRPr>
          </a:p>
          <a:p>
            <a:pPr algn="r" rtl="1">
              <a:lnSpc>
                <a:spcPct val="150000"/>
              </a:lnSpc>
            </a:pPr>
            <a:r>
              <a:rPr lang="ar-EG" sz="1600" dirty="0">
                <a:latin typeface="Alexandria" charset="0"/>
                <a:cs typeface="Alexandria" charset="0"/>
              </a:rPr>
              <a:t>الباحث في مجال العلم يسعى للوصول إلى الحقيقة، وفي المجال القانوني تحديداً يسعى للوصول للعدالة التي هي كبد الحقيقة ولبها.</a:t>
            </a:r>
          </a:p>
          <a:p>
            <a:pPr algn="r" rtl="1">
              <a:lnSpc>
                <a:spcPct val="150000"/>
              </a:lnSpc>
            </a:pPr>
            <a:r>
              <a:rPr lang="ar-EG" sz="1600" dirty="0">
                <a:latin typeface="Alexandria" charset="0"/>
                <a:cs typeface="Alexandria" charset="0"/>
              </a:rPr>
              <a:t> وفي سبيله لذلك عليه التحلي بالموضوعية مشابها للقاضي الذي يحكم بموضوعية وفقاً للقانون دون انحياز. فالموضوعية تعني أن يكون هدف الباحث الوحيد هو الوصول إلى الحقيقة دون تأثر بالميول الشخصية أو الأهواء، مع المرونة لتعديل رأيه كلما أقنعته حجه جديدة.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ونشير هنا إلى أن البحث يختلف عن المناظرة التي تبدأ بوجهة نظر ثابتة يسعى صاحبها للدفاع عنها.</a:t>
            </a:r>
            <a:endParaRPr lang="ar-EG" b="1" dirty="0">
              <a:solidFill>
                <a:srgbClr val="00AEEF"/>
              </a:solidFill>
              <a:latin typeface="Alexandria" charset="0"/>
              <a:cs typeface="Alexandria" charset="0"/>
            </a:endParaRPr>
          </a:p>
        </p:txBody>
      </p:sp>
    </p:spTree>
    <p:extLst>
      <p:ext uri="{BB962C8B-B14F-4D97-AF65-F5344CB8AC3E}">
        <p14:creationId xmlns:p14="http://schemas.microsoft.com/office/powerpoint/2010/main" val="3903586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B0460-B3FB-64CC-015D-B2549162BA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BC9418-870F-ADCA-FABF-52390BF29B7B}"/>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89A82FA-B911-4BA2-B2BE-FF67A80BD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304081-A4F0-A2CD-117A-9251A48E38D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9A1F73-CB28-1E79-8360-6985155956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ED82FC0F-42FB-1020-4CD1-D17728848B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19DD82-AAF3-ABC6-9652-E5FFF089CBF4}"/>
              </a:ext>
            </a:extLst>
          </p:cNvPr>
          <p:cNvSpPr txBox="1"/>
          <p:nvPr/>
        </p:nvSpPr>
        <p:spPr>
          <a:xfrm>
            <a:off x="1040859" y="2122727"/>
            <a:ext cx="10219695" cy="3190040"/>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مظاهر الموضوعية</a:t>
            </a:r>
          </a:p>
          <a:p>
            <a:pPr algn="r" rtl="1">
              <a:lnSpc>
                <a:spcPct val="150000"/>
              </a:lnSpc>
            </a:pPr>
            <a:endParaRPr lang="ar-EG" sz="2000" b="1" dirty="0">
              <a:solidFill>
                <a:srgbClr val="00AEEF"/>
              </a:solidFill>
              <a:latin typeface="Alexandria" charset="0"/>
              <a:cs typeface="Alexandria" charset="0"/>
            </a:endParaRPr>
          </a:p>
          <a:p>
            <a:pPr algn="r" rtl="1">
              <a:lnSpc>
                <a:spcPct val="150000"/>
              </a:lnSpc>
            </a:pPr>
            <a:r>
              <a:rPr lang="ar-EG" sz="1600" dirty="0">
                <a:solidFill>
                  <a:srgbClr val="00AEEF"/>
                </a:solidFill>
                <a:latin typeface="Alexandria" charset="0"/>
                <a:cs typeface="Alexandria" charset="0"/>
              </a:rPr>
              <a:t>تجنب التعصب: </a:t>
            </a:r>
          </a:p>
          <a:p>
            <a:pPr algn="r" rtl="1">
              <a:lnSpc>
                <a:spcPct val="150000"/>
              </a:lnSpc>
            </a:pPr>
            <a:r>
              <a:rPr lang="ar-EG" sz="1600" dirty="0">
                <a:latin typeface="Alexandria" charset="0"/>
                <a:cs typeface="Alexandria" charset="0"/>
              </a:rPr>
              <a:t>يجب على الباحث أن يبقى بعيداً عن الأهواء والعصبيات بكافة أشكالها (مذهبية، دينية، عرقية)، ويضع الحقيقة نصب عينيه حتى لو خالفت معتقداته.</a:t>
            </a:r>
          </a:p>
          <a:p>
            <a:pPr algn="r" rtl="1">
              <a:lnSpc>
                <a:spcPct val="150000"/>
              </a:lnSpc>
            </a:pPr>
            <a:endParaRPr lang="ar-EG" sz="1600" dirty="0">
              <a:latin typeface="Alexandria" charset="0"/>
              <a:cs typeface="Alexandria" charset="0"/>
            </a:endParaRPr>
          </a:p>
          <a:p>
            <a:pPr algn="r" rtl="1">
              <a:lnSpc>
                <a:spcPct val="150000"/>
              </a:lnSpc>
            </a:pPr>
            <a:r>
              <a:rPr lang="ar-EG" sz="1600" dirty="0">
                <a:solidFill>
                  <a:srgbClr val="00AEEF"/>
                </a:solidFill>
                <a:latin typeface="Alexandria" charset="0"/>
                <a:cs typeface="Alexandria" charset="0"/>
              </a:rPr>
              <a:t>عدم تطويع البحث لخدمة غايات محددة:</a:t>
            </a:r>
          </a:p>
          <a:p>
            <a:pPr algn="r" rtl="1">
              <a:lnSpc>
                <a:spcPct val="150000"/>
              </a:lnSpc>
            </a:pPr>
            <a:r>
              <a:rPr lang="ar-EG" sz="1600" dirty="0">
                <a:latin typeface="Alexandria" charset="0"/>
                <a:cs typeface="Alexandria" charset="0"/>
              </a:rPr>
              <a:t> ينبغي أن يوجه الباحث جهوده نحو الوصول إلى الحقيقة العلمية، دون محاولة إرضاء أي جهة أو سلطة معينة.</a:t>
            </a:r>
            <a:endParaRPr lang="ar-EG" b="1" dirty="0">
              <a:solidFill>
                <a:srgbClr val="00AEEF"/>
              </a:solidFill>
              <a:latin typeface="Alexandria" charset="0"/>
              <a:cs typeface="Alexandria" charset="0"/>
            </a:endParaRPr>
          </a:p>
        </p:txBody>
      </p:sp>
    </p:spTree>
    <p:extLst>
      <p:ext uri="{BB962C8B-B14F-4D97-AF65-F5344CB8AC3E}">
        <p14:creationId xmlns:p14="http://schemas.microsoft.com/office/powerpoint/2010/main" val="1116003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1A7B3-4EE4-0B07-83B8-986F1D277C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623888-20B0-71A9-0039-738F90D873B0}"/>
              </a:ext>
            </a:extLst>
          </p:cNvPr>
          <p:cNvSpPr/>
          <p:nvPr/>
        </p:nvSpPr>
        <p:spPr>
          <a:xfrm>
            <a:off x="709965" y="1684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9856A08-FAA7-F4B3-5FD4-7E4E1EC5B1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0473DC-A44F-ED1F-F4A1-F3C9017AC79E}"/>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5006A9-E440-8739-BB47-8E00DFD1EA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96DDF3C-8B2E-6CD9-2125-5962B7BBE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2515F0A-F7A7-F659-DBD0-F119D04B3BCF}"/>
              </a:ext>
            </a:extLst>
          </p:cNvPr>
          <p:cNvSpPr txBox="1"/>
          <p:nvPr/>
        </p:nvSpPr>
        <p:spPr>
          <a:xfrm>
            <a:off x="1040858" y="2093544"/>
            <a:ext cx="10219695" cy="3190040"/>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التفكير النقدي</a:t>
            </a:r>
          </a:p>
          <a:p>
            <a:pPr algn="r" rtl="1">
              <a:lnSpc>
                <a:spcPct val="150000"/>
              </a:lnSpc>
            </a:pPr>
            <a:endParaRPr lang="ar-EG" sz="2000" b="1" dirty="0">
              <a:solidFill>
                <a:srgbClr val="00AEEF"/>
              </a:solidFill>
              <a:latin typeface="Alexandria" charset="0"/>
              <a:cs typeface="Alexandria" charset="0"/>
            </a:endParaRPr>
          </a:p>
          <a:p>
            <a:pPr algn="r" rtl="1">
              <a:lnSpc>
                <a:spcPct val="150000"/>
              </a:lnSpc>
            </a:pPr>
            <a:r>
              <a:rPr lang="ar-EG" sz="1600" dirty="0">
                <a:latin typeface="Alexandria" charset="0"/>
                <a:cs typeface="Alexandria" charset="0"/>
              </a:rPr>
              <a:t>يتطلب التفكير النقدي يتطلب تحليلاً منظماً للوصول إلى أحكام دقيقة، فالتفكير النقدي يلغي فكرة التسليم بأفكار الآخرين دون نقد، ودون مناقشة فالأفكار مهما استمر العمل بها ليست من المسلمات ولا من المقدسات، وكذلك من مظاهره إبداء الرأي القانوني المدعوم بالأدلة؛ فيتعين على الباحث دعم وجهات نظره بالأدلة عند مناقشة نقاط الخلاف، كما نرى أن التفكير النقدي يعتمد على قدرة الباحث على </a:t>
            </a:r>
            <a:r>
              <a:rPr lang="ar-EG" sz="1600">
                <a:latin typeface="Alexandria" charset="0"/>
                <a:cs typeface="Alexandria" charset="0"/>
              </a:rPr>
              <a:t>القياس لإسباغ </a:t>
            </a:r>
            <a:r>
              <a:rPr lang="ar-EG" sz="1600" dirty="0">
                <a:latin typeface="Alexandria" charset="0"/>
                <a:cs typeface="Alexandria" charset="0"/>
              </a:rPr>
              <a:t>حكم واقعة محددة منصوص عليها على واقعة مشابهة غير منصوص عليها، وأخيراً فأهم مقومات التفكير النقدي التروي في إصدار الأحكام؛ وذلك بتجنب الأحكام السطحية والتأكد من تحليل المشكلة بعمق قبل اتخاذ القرار.</a:t>
            </a:r>
            <a:endParaRPr lang="ar-EG" b="1" dirty="0">
              <a:latin typeface="Alexandria" charset="0"/>
              <a:cs typeface="Alexandria" charset="0"/>
            </a:endParaRPr>
          </a:p>
        </p:txBody>
      </p:sp>
    </p:spTree>
    <p:extLst>
      <p:ext uri="{BB962C8B-B14F-4D97-AF65-F5344CB8AC3E}">
        <p14:creationId xmlns:p14="http://schemas.microsoft.com/office/powerpoint/2010/main" val="40208694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75FF7-A940-7F6F-E479-92C1156CEE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788868-95C0-087C-9DAC-97771F8C25E1}"/>
              </a:ext>
            </a:extLst>
          </p:cNvPr>
          <p:cNvSpPr/>
          <p:nvPr/>
        </p:nvSpPr>
        <p:spPr>
          <a:xfrm>
            <a:off x="700237" y="17134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0BAE79C-C20D-58DD-60AB-0BCB90D6BE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04DE8B-6537-08DF-A196-DAF0147F175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24C509-C571-BC98-48CE-FDA7B3DF15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30CFED4D-98F2-4A3C-43F3-CF93132D50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DE8C72-0043-4A12-BD8D-F72F1E0A62C5}"/>
              </a:ext>
            </a:extLst>
          </p:cNvPr>
          <p:cNvSpPr txBox="1"/>
          <p:nvPr/>
        </p:nvSpPr>
        <p:spPr>
          <a:xfrm>
            <a:off x="972765" y="1840625"/>
            <a:ext cx="10219695" cy="3928704"/>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الإيمان بقيمة البحث العلمي </a:t>
            </a:r>
            <a:br>
              <a:rPr lang="ar-EG" sz="2000" b="1" dirty="0">
                <a:solidFill>
                  <a:srgbClr val="00AEEF"/>
                </a:solidFill>
                <a:latin typeface="Alexandria" charset="0"/>
                <a:cs typeface="Alexandria" charset="0"/>
              </a:rPr>
            </a:br>
            <a:r>
              <a:rPr lang="ar-EG" sz="1600" b="1" dirty="0">
                <a:latin typeface="Alexandria" charset="0"/>
                <a:cs typeface="Alexandria" charset="0"/>
              </a:rPr>
              <a:t>على الباحث أن يدرك قيمة ما يقوم به وأصالة دوره، وأن يسعى لتطوير ذاته.</a:t>
            </a:r>
          </a:p>
          <a:p>
            <a:pPr algn="r" rtl="1">
              <a:lnSpc>
                <a:spcPct val="150000"/>
              </a:lnSpc>
            </a:pPr>
            <a:br>
              <a:rPr lang="ar-EG" sz="2000" b="1" dirty="0">
                <a:solidFill>
                  <a:srgbClr val="00AEEF"/>
                </a:solidFill>
                <a:latin typeface="Alexandria" charset="0"/>
                <a:cs typeface="Alexandria" charset="0"/>
              </a:rPr>
            </a:br>
            <a:r>
              <a:rPr lang="ar-EG" sz="1600" dirty="0">
                <a:solidFill>
                  <a:srgbClr val="00AEEF"/>
                </a:solidFill>
                <a:latin typeface="Alexandria" charset="0"/>
                <a:cs typeface="Alexandria" charset="0"/>
              </a:rPr>
              <a:t>المظاهر التي تعكس إيمان الباحث بقيمة البحث العلمي:</a:t>
            </a:r>
          </a:p>
          <a:p>
            <a:pPr marL="285750" indent="-285750" algn="r" rtl="1">
              <a:lnSpc>
                <a:spcPct val="150000"/>
              </a:lnSpc>
              <a:buFont typeface="Arial" panose="020B0604020202020204" pitchFamily="34" charset="0"/>
              <a:buChar char="•"/>
            </a:pPr>
            <a:r>
              <a:rPr lang="ar-EG" sz="1600" dirty="0">
                <a:latin typeface="Alexandria" charset="0"/>
                <a:cs typeface="Alexandria" charset="0"/>
              </a:rPr>
              <a:t>الشغف بالبحث العلمي</a:t>
            </a:r>
          </a:p>
          <a:p>
            <a:pPr marL="285750" indent="-285750" algn="r" rtl="1">
              <a:lnSpc>
                <a:spcPct val="150000"/>
              </a:lnSpc>
              <a:buFont typeface="Arial" panose="020B0604020202020204" pitchFamily="34" charset="0"/>
              <a:buChar char="•"/>
            </a:pPr>
            <a:r>
              <a:rPr lang="ar-EG" sz="1600" dirty="0">
                <a:latin typeface="Alexandria" charset="0"/>
                <a:cs typeface="Alexandria" charset="0"/>
              </a:rPr>
              <a:t>خدمة المجتمع والمساهمة في حل مشكلاته</a:t>
            </a:r>
          </a:p>
          <a:p>
            <a:pPr marL="285750" indent="-285750" algn="r" rtl="1">
              <a:lnSpc>
                <a:spcPct val="150000"/>
              </a:lnSpc>
              <a:buFont typeface="Arial" panose="020B0604020202020204" pitchFamily="34" charset="0"/>
              <a:buChar char="•"/>
            </a:pPr>
            <a:r>
              <a:rPr lang="ar-EG" sz="1600" dirty="0">
                <a:latin typeface="Alexandria" charset="0"/>
                <a:cs typeface="Alexandria" charset="0"/>
              </a:rPr>
              <a:t>القدرة على الابتكار</a:t>
            </a:r>
          </a:p>
          <a:p>
            <a:pPr marL="285750" indent="-285750" algn="r" rtl="1">
              <a:lnSpc>
                <a:spcPct val="150000"/>
              </a:lnSpc>
              <a:buFont typeface="Arial" panose="020B0604020202020204" pitchFamily="34" charset="0"/>
              <a:buChar char="•"/>
            </a:pPr>
            <a:r>
              <a:rPr lang="ar-EG" sz="1600" dirty="0">
                <a:latin typeface="Alexandria" charset="0"/>
                <a:cs typeface="Alexandria" charset="0"/>
              </a:rPr>
              <a:t>استشراف المستقبل</a:t>
            </a:r>
          </a:p>
          <a:p>
            <a:pPr marL="285750" indent="-285750" algn="r" rtl="1">
              <a:lnSpc>
                <a:spcPct val="150000"/>
              </a:lnSpc>
              <a:buFont typeface="Arial" panose="020B0604020202020204" pitchFamily="34" charset="0"/>
              <a:buChar char="•"/>
            </a:pPr>
            <a:r>
              <a:rPr lang="ar-EG" sz="1600" dirty="0">
                <a:latin typeface="Alexandria" charset="0"/>
                <a:cs typeface="Alexandria" charset="0"/>
              </a:rPr>
              <a:t>الصبر على التحديات </a:t>
            </a:r>
          </a:p>
          <a:p>
            <a:pPr marL="285750" indent="-285750" algn="r" rtl="1">
              <a:lnSpc>
                <a:spcPct val="150000"/>
              </a:lnSpc>
              <a:buFont typeface="Arial" panose="020B0604020202020204" pitchFamily="34" charset="0"/>
              <a:buChar char="•"/>
            </a:pPr>
            <a:r>
              <a:rPr lang="ar-EG" sz="1600" dirty="0">
                <a:latin typeface="Alexandria" charset="0"/>
                <a:cs typeface="Alexandria" charset="0"/>
              </a:rPr>
              <a:t>التزود بالمعرفة </a:t>
            </a:r>
          </a:p>
        </p:txBody>
      </p:sp>
    </p:spTree>
    <p:extLst>
      <p:ext uri="{BB962C8B-B14F-4D97-AF65-F5344CB8AC3E}">
        <p14:creationId xmlns:p14="http://schemas.microsoft.com/office/powerpoint/2010/main" val="1394963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aca13214-df29-4e3c-a050-857c0bf7bd8e"/>
    <ds:schemaRef ds:uri="http://www.w3.org/XML/1998/namespace"/>
    <ds:schemaRef ds:uri="http://purl.org/dc/elements/1.1/"/>
    <ds:schemaRef ds:uri="688354b5-287c-4cda-825e-1d7935aea40e"/>
    <ds:schemaRef ds:uri="http://purl.org/dc/dcmitype/"/>
    <ds:schemaRef ds:uri="http://schemas.microsoft.com/office/infopath/2007/PartnerControls"/>
    <ds:schemaRef ds:uri="http://schemas.microsoft.com/office/2006/metadata/propertie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2364</TotalTime>
  <Words>2814</Words>
  <Application>Microsoft Office PowerPoint</Application>
  <PresentationFormat>Widescreen</PresentationFormat>
  <Paragraphs>319</Paragraphs>
  <Slides>41</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Alexandria Black</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15</cp:revision>
  <dcterms:created xsi:type="dcterms:W3CDTF">2023-04-29T09:08:00Z</dcterms:created>
  <dcterms:modified xsi:type="dcterms:W3CDTF">2024-10-18T12:01:49Z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