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45"/>
  </p:notesMasterIdLst>
  <p:sldIdLst>
    <p:sldId id="623" r:id="rId2"/>
    <p:sldId id="624" r:id="rId3"/>
    <p:sldId id="627" r:id="rId4"/>
    <p:sldId id="637" r:id="rId5"/>
    <p:sldId id="631" r:id="rId6"/>
    <p:sldId id="632" r:id="rId7"/>
    <p:sldId id="633" r:id="rId8"/>
    <p:sldId id="634" r:id="rId9"/>
    <p:sldId id="642" r:id="rId10"/>
    <p:sldId id="641" r:id="rId11"/>
    <p:sldId id="656" r:id="rId12"/>
    <p:sldId id="635" r:id="rId13"/>
    <p:sldId id="644" r:id="rId14"/>
    <p:sldId id="646" r:id="rId15"/>
    <p:sldId id="647" r:id="rId16"/>
    <p:sldId id="648" r:id="rId17"/>
    <p:sldId id="657" r:id="rId18"/>
    <p:sldId id="658" r:id="rId19"/>
    <p:sldId id="659" r:id="rId20"/>
    <p:sldId id="660" r:id="rId21"/>
    <p:sldId id="651" r:id="rId22"/>
    <p:sldId id="652" r:id="rId23"/>
    <p:sldId id="664" r:id="rId24"/>
    <p:sldId id="679" r:id="rId25"/>
    <p:sldId id="669" r:id="rId26"/>
    <p:sldId id="671" r:id="rId27"/>
    <p:sldId id="670" r:id="rId28"/>
    <p:sldId id="673" r:id="rId29"/>
    <p:sldId id="672" r:id="rId30"/>
    <p:sldId id="674" r:id="rId31"/>
    <p:sldId id="675" r:id="rId32"/>
    <p:sldId id="685" r:id="rId33"/>
    <p:sldId id="676" r:id="rId34"/>
    <p:sldId id="677" r:id="rId35"/>
    <p:sldId id="678" r:id="rId36"/>
    <p:sldId id="681" r:id="rId37"/>
    <p:sldId id="666" r:id="rId38"/>
    <p:sldId id="682" r:id="rId39"/>
    <p:sldId id="683" r:id="rId40"/>
    <p:sldId id="684" r:id="rId41"/>
    <p:sldId id="638" r:id="rId42"/>
    <p:sldId id="639" r:id="rId43"/>
    <p:sldId id="625" r:id="rId44"/>
  </p:sldIdLst>
  <p:sldSz cx="12192000" cy="6858000"/>
  <p:notesSz cx="6858000" cy="9144000"/>
  <p:embeddedFontLst>
    <p:embeddedFont>
      <p:font typeface="Alexandria ExtraBold" pitchFamily="2" charset="-78"/>
      <p:bold r:id="rId46"/>
    </p:embeddedFont>
    <p:embeddedFont>
      <p:font typeface="Calibri" panose="020F0502020204030204" pitchFamily="34" charset="0"/>
      <p:regular r:id="rId47"/>
      <p:bold r:id="rId48"/>
      <p:italic r:id="rId49"/>
      <p:boldItalic r:id="rId50"/>
    </p:embeddedFont>
    <p:embeddedFont>
      <p:font typeface="Alexandria" pitchFamily="2" charset="-78"/>
      <p:regular r:id="rId51"/>
      <p:bold r:id="rId52"/>
    </p:embeddedFont>
    <p:embeddedFont>
      <p:font typeface="Calibri Light" panose="020F0302020204030204" pitchFamily="34" charset="0"/>
      <p:regular r:id="rId53"/>
      <p:italic r:id="rId54"/>
    </p:embeddedFont>
    <p:embeddedFont>
      <p:font typeface="Alexandria SemiBold" pitchFamily="2" charset="-78"/>
      <p:bold r:id="rId55"/>
    </p:embeddedFont>
    <p:embeddedFont>
      <p:font typeface="Alexandria Black" pitchFamily="2" charset="-78"/>
      <p:bold r:id="rId5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3"/>
            <p14:sldId id="624"/>
            <p14:sldId id="627"/>
            <p14:sldId id="637"/>
            <p14:sldId id="631"/>
            <p14:sldId id="632"/>
            <p14:sldId id="633"/>
            <p14:sldId id="634"/>
            <p14:sldId id="642"/>
            <p14:sldId id="641"/>
            <p14:sldId id="656"/>
            <p14:sldId id="635"/>
            <p14:sldId id="644"/>
            <p14:sldId id="646"/>
            <p14:sldId id="647"/>
            <p14:sldId id="648"/>
            <p14:sldId id="657"/>
            <p14:sldId id="658"/>
            <p14:sldId id="659"/>
            <p14:sldId id="660"/>
            <p14:sldId id="651"/>
            <p14:sldId id="652"/>
            <p14:sldId id="664"/>
            <p14:sldId id="679"/>
            <p14:sldId id="669"/>
            <p14:sldId id="671"/>
            <p14:sldId id="670"/>
            <p14:sldId id="673"/>
            <p14:sldId id="672"/>
            <p14:sldId id="674"/>
            <p14:sldId id="675"/>
            <p14:sldId id="685"/>
            <p14:sldId id="676"/>
            <p14:sldId id="677"/>
            <p14:sldId id="678"/>
            <p14:sldId id="681"/>
            <p14:sldId id="666"/>
            <p14:sldId id="682"/>
            <p14:sldId id="683"/>
            <p14:sldId id="684"/>
            <p14:sldId id="638"/>
            <p14:sldId id="639"/>
            <p14:sldId id="6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8481C"/>
    <a:srgbClr val="E6DED1"/>
    <a:srgbClr val="E14D1F"/>
    <a:srgbClr val="1E758A"/>
    <a:srgbClr val="175B6B"/>
    <a:srgbClr val="880002"/>
    <a:srgbClr val="A41025"/>
    <a:srgbClr val="F95207"/>
    <a:srgbClr val="E19A0D"/>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766" autoAdjust="0"/>
  </p:normalViewPr>
  <p:slideViewPr>
    <p:cSldViewPr snapToGrid="0">
      <p:cViewPr varScale="1">
        <p:scale>
          <a:sx n="59" d="100"/>
          <a:sy n="59" d="100"/>
        </p:scale>
        <p:origin x="1074"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schemas.openxmlformats.org/officeDocument/2006/relationships/font" Target="fonts/font11.fntdata"/><Relationship Id="rId8" Type="http://schemas.openxmlformats.org/officeDocument/2006/relationships/slide" Target="slides/slide7.xml"/><Relationship Id="rId51"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7.fntdata"/><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2025-03-08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6086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21949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006321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93156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وهذا </a:t>
            </a:r>
            <a:r>
              <a:rPr lang="ar-SA" dirty="0" smtClean="0"/>
              <a:t>يعكس لنا استراتيجية تأثير كرة الثلج التي تشر الى ان الافكار تتزايد في الحجم والقوة مع مرور الزمن</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7184455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116129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latin typeface="Alexandria" pitchFamily="2" charset="-78"/>
                <a:cs typeface="Alexandria" pitchFamily="2" charset="-78"/>
              </a:rPr>
              <a:t>شخص بنشر إحصائية عن زيادة في عدد حالات مرض معين بناءً على دراسة قديمة دون التحقق من صحتها، فإن هذا يعتبر معلومات مغلوطة. دون نية مُضللة </a:t>
            </a:r>
            <a:r>
              <a:rPr lang="en-US" sz="1200" dirty="0" smtClean="0">
                <a:latin typeface="Alexandria" pitchFamily="2" charset="-78"/>
                <a:cs typeface="Alexandria" pitchFamily="2" charset="-78"/>
              </a:rPr>
              <a:t> </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7786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أو نشر نتائج استطلاعات للرأي مُضللة حول نتائج الاستفتاءات؛</a:t>
            </a:r>
            <a:r>
              <a:rPr lang="ar-SA" sz="1200" b="0" i="0" kern="1200" dirty="0" smtClean="0">
                <a:solidFill>
                  <a:schemeClr val="tx1"/>
                </a:solidFill>
                <a:effectLst/>
                <a:latin typeface="+mn-lt"/>
                <a:ea typeface="+mn-ea"/>
                <a:cs typeface="+mn-cs"/>
              </a:rPr>
              <a:t> مما يؤثر على تصورات الناخبين</a:t>
            </a:r>
            <a:r>
              <a:rPr lang="ar-SA" sz="1200" dirty="0" smtClean="0">
                <a:latin typeface="Alexandria" pitchFamily="2" charset="-78"/>
                <a:cs typeface="Alexandria" pitchFamily="2" charset="-78"/>
              </a:rPr>
              <a:t> وبالتالي يؤدي إلى اتخاذ قرارات مبنية على معلومات غير دقيقة.</a:t>
            </a:r>
          </a:p>
          <a:p>
            <a:endParaRPr lang="ar-SA" b="1"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74005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55781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مثال</a:t>
            </a:r>
            <a:r>
              <a:rPr lang="ar-SA" sz="1200" dirty="0" smtClean="0">
                <a:latin typeface="Alexandria" pitchFamily="2" charset="-78"/>
                <a:cs typeface="Alexandria" pitchFamily="2" charset="-78"/>
              </a:rPr>
              <a:t>:</a:t>
            </a:r>
            <a:r>
              <a:rPr lang="ar-SA" sz="1200" baseline="0" dirty="0" smtClean="0">
                <a:latin typeface="Alexandria" pitchFamily="2" charset="-78"/>
                <a:cs typeface="Alexandria" pitchFamily="2" charset="-78"/>
              </a:rPr>
              <a:t> </a:t>
            </a:r>
            <a:r>
              <a:rPr lang="ar-SA" sz="1200" b="0" i="0" kern="1200" dirty="0" smtClean="0">
                <a:solidFill>
                  <a:schemeClr val="tx1"/>
                </a:solidFill>
                <a:effectLst/>
                <a:latin typeface="+mn-lt"/>
                <a:ea typeface="+mn-ea"/>
                <a:cs typeface="+mn-cs"/>
              </a:rPr>
              <a:t>ذا تم استخدام صورة معينة لدعم قصة إخبارية ولكن الصورة تعود لحدث مختلف تمامًا، فهذا يعد أيضًا سياقًا خاطئًا.</a:t>
            </a:r>
            <a:endParaRPr lang="ar-SA" sz="1200"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56432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501623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1291183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5114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latin typeface="Alexandria" pitchFamily="2" charset="-78"/>
                <a:cs typeface="Alexandria" pitchFamily="2" charset="-78"/>
              </a:rPr>
              <a:t>.</a:t>
            </a:r>
            <a:r>
              <a:rPr lang="ar-SA" b="1" dirty="0" smtClean="0"/>
              <a:t> </a:t>
            </a:r>
            <a:r>
              <a:rPr lang="ar-SA" sz="1200" dirty="0" smtClean="0">
                <a:latin typeface="Alexandria" pitchFamily="2" charset="-78"/>
                <a:cs typeface="Alexandria" pitchFamily="2" charset="-78"/>
              </a:rPr>
              <a:t>فغياب المعلومات الدقيقة والموثوقة يدفع الأفراد إلى البحث عن الحقائق من خلال تبادل الأخبار والشائعات. </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19850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solidFill>
                  <a:srgbClr val="FF0000"/>
                </a:solidFill>
                <a:latin typeface="Alexandria" pitchFamily="2" charset="-78"/>
                <a:cs typeface="Alexandria" pitchFamily="2" charset="-78"/>
              </a:rPr>
              <a:t>مثال اهمية الموضوع:</a:t>
            </a:r>
            <a:r>
              <a:rPr lang="ar-SA" sz="1200" dirty="0" smtClean="0">
                <a:latin typeface="Alexandria" pitchFamily="2" charset="-78"/>
                <a:cs typeface="Alexandria" pitchFamily="2" charset="-78"/>
              </a:rPr>
              <a:t> إذا كانت الشائعة تتعلق بموضوع يمس الأمن الشخصي أو الصحة العامة، فإنها تكتسب أهمية كبيرة، مما يجعلها أكثر عرضة للانتشار.</a:t>
            </a:r>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0306426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مثال: عندما ينشر شخص خبرًا مثيرًا للجدل على منصات مثل </a:t>
            </a:r>
            <a:r>
              <a:rPr lang="ar-SA" dirty="0" smtClean="0"/>
              <a:t>فيسبوك، </a:t>
            </a:r>
            <a:r>
              <a:rPr lang="ar-SA" dirty="0" smtClean="0"/>
              <a:t>قد يقوم أصدقاؤه بإعادة نشره. مع كل إعادة نشر، تصل المعلومة إلى دائرة أكبر من الناس، مما يؤدي إلى انتشار سريع للشائعة. </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577449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2765882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662996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5624901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9639677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smtClean="0">
                <a:solidFill>
                  <a:schemeClr val="tx1"/>
                </a:solidFill>
                <a:effectLst/>
                <a:latin typeface="+mn-lt"/>
                <a:ea typeface="+mn-ea"/>
                <a:cs typeface="+mn-cs"/>
              </a:rPr>
              <a:t> </a:t>
            </a:r>
            <a:r>
              <a:rPr lang="ar-SA" sz="1200" b="0" i="0" kern="1200" dirty="0" smtClean="0">
                <a:solidFill>
                  <a:schemeClr val="tx1"/>
                </a:solidFill>
                <a:effectLst/>
                <a:latin typeface="+mn-lt"/>
                <a:ea typeface="+mn-ea"/>
                <a:cs typeface="+mn-cs"/>
              </a:rPr>
              <a:t>الميمات</a:t>
            </a:r>
            <a:r>
              <a:rPr lang="ar-SA" sz="1200" b="0" i="0" kern="1200" baseline="0" dirty="0" smtClean="0">
                <a:solidFill>
                  <a:schemeClr val="tx1"/>
                </a:solidFill>
                <a:effectLst/>
                <a:latin typeface="+mn-lt"/>
                <a:ea typeface="+mn-ea"/>
                <a:cs typeface="+mn-cs"/>
              </a:rPr>
              <a:t> هي: </a:t>
            </a:r>
            <a:r>
              <a:rPr lang="ar-SA" sz="1200" b="0" i="0" kern="1200" dirty="0" smtClean="0">
                <a:solidFill>
                  <a:schemeClr val="tx1"/>
                </a:solidFill>
                <a:effectLst/>
                <a:latin typeface="+mn-lt"/>
                <a:ea typeface="+mn-ea"/>
                <a:cs typeface="+mn-cs"/>
              </a:rPr>
              <a:t>صور </a:t>
            </a:r>
            <a:r>
              <a:rPr lang="ar-SA" sz="1200" b="0" i="0" kern="1200" dirty="0" smtClean="0">
                <a:solidFill>
                  <a:schemeClr val="tx1"/>
                </a:solidFill>
                <a:effectLst/>
                <a:latin typeface="+mn-lt"/>
                <a:ea typeface="+mn-ea"/>
                <a:cs typeface="+mn-cs"/>
              </a:rPr>
              <a:t>أو مقاطع فيديو أو نصوص قصيرة تُستخدم لنقل فكرة أو رسالة بطريقة فكاهية أو مثيرة للاهتمام. </a:t>
            </a:r>
            <a:endParaRPr lang="ar-SA" sz="1200" b="1"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029226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solidFill>
                <a:srgbClr val="111827"/>
              </a:solidFill>
              <a:latin typeface="Inter"/>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347740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724947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dirty="0" smtClean="0">
              <a:solidFill>
                <a:srgbClr val="000000"/>
              </a:solidFill>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607418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dirty="0" smtClean="0">
              <a:solidFill>
                <a:srgbClr val="000000"/>
              </a:solidFill>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607252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dirty="0" smtClean="0">
              <a:solidFill>
                <a:srgbClr val="000000"/>
              </a:solidFill>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665166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934968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2270405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6826143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3403642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50928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284029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7066056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858319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9509248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834761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83698081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676996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781680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348247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2025-03-08</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2025-03-08</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2025-03-08</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2025-03-08</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2025-03-08</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2025-03-08</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2025-03-08</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2025-03-08</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2025-03-08</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2025-03-08</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2025-03-08</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2025-03-08</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3" Type="http://schemas.openxmlformats.org/officeDocument/2006/relationships/image" Target="NULL"/><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 Id="rId1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4.xml"/><Relationship Id="rId10" Type="http://schemas.openxmlformats.org/officeDocument/2006/relationships/image" Target="../media/image10.svg"/><Relationship Id="rId4" Type="http://schemas.openxmlformats.org/officeDocument/2006/relationships/image" Target="../media/image14.pn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5.xml"/><Relationship Id="rId28" Type="http://schemas.openxmlformats.org/officeDocument/2006/relationships/image" Target="../media/image35.sv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12.xml.rels><?xml version="1.0" encoding="UTF-8" standalone="yes"?>
<Relationships xmlns="http://schemas.openxmlformats.org/package/2006/relationships"><Relationship Id="rId13" Type="http://schemas.openxmlformats.org/officeDocument/2006/relationships/image" Target="../media/image72.svg"/><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6.sv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66.sv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26" Type="http://schemas.openxmlformats.org/officeDocument/2006/relationships/image" Target="../media/image33.svg"/><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49.sv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26" Type="http://schemas.openxmlformats.org/officeDocument/2006/relationships/image" Target="../media/image33.svg"/><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6.jp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26.jpg"/><Relationship Id="rId4" Type="http://schemas.openxmlformats.org/officeDocument/2006/relationships/image" Target="../media/image27.jp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28.jp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29.jp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5.xml"/><Relationship Id="rId5" Type="http://schemas.openxmlformats.org/officeDocument/2006/relationships/image" Target="../media/image26.jpg"/><Relationship Id="rId4" Type="http://schemas.openxmlformats.org/officeDocument/2006/relationships/image" Target="../media/image30.jp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31.jpg"/></Relationships>
</file>

<file path=ppt/slides/_rels/slide3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1.xml"/><Relationship Id="rId1" Type="http://schemas.openxmlformats.org/officeDocument/2006/relationships/slideLayout" Target="../slideLayouts/slideLayout15.xml"/><Relationship Id="rId6" Type="http://schemas.openxmlformats.org/officeDocument/2006/relationships/image" Target="../media/image33.jpg"/><Relationship Id="rId5" Type="http://schemas.openxmlformats.org/officeDocument/2006/relationships/image" Target="../media/image32.jp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hyperlink" Target="http://norumors.net/" TargetMode="External"/><Relationship Id="rId2" Type="http://schemas.openxmlformats.org/officeDocument/2006/relationships/notesSlide" Target="../notesSlides/notesSlide32.xml"/><Relationship Id="rId1" Type="http://schemas.openxmlformats.org/officeDocument/2006/relationships/slideLayout" Target="../slideLayouts/slideLayout15.xml"/><Relationship Id="rId5" Type="http://schemas.openxmlformats.org/officeDocument/2006/relationships/image" Target="../media/image34.jp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hyperlink" Target="https://dabegad.com/" TargetMode="External"/><Relationship Id="rId7" Type="http://schemas.openxmlformats.org/officeDocument/2006/relationships/image" Target="../media/image36.jpeg"/><Relationship Id="rId2" Type="http://schemas.openxmlformats.org/officeDocument/2006/relationships/notesSlide" Target="../notesSlides/notesSlide33.xml"/><Relationship Id="rId1" Type="http://schemas.openxmlformats.org/officeDocument/2006/relationships/slideLayout" Target="../slideLayouts/slideLayout15.xml"/><Relationship Id="rId6" Type="http://schemas.openxmlformats.org/officeDocument/2006/relationships/image" Target="../media/image35.jpg"/><Relationship Id="rId5" Type="http://schemas.openxmlformats.org/officeDocument/2006/relationships/image" Target="../media/image10.png"/><Relationship Id="rId4" Type="http://schemas.openxmlformats.org/officeDocument/2006/relationships/hyperlink" Target="https://fatabyyano.net/"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verify-sy.com/ar" TargetMode="External"/><Relationship Id="rId7" Type="http://schemas.openxmlformats.org/officeDocument/2006/relationships/image" Target="../media/image38.jpeg"/><Relationship Id="rId2" Type="http://schemas.openxmlformats.org/officeDocument/2006/relationships/notesSlide" Target="../notesSlides/notesSlide34.xml"/><Relationship Id="rId1" Type="http://schemas.openxmlformats.org/officeDocument/2006/relationships/slideLayout" Target="../slideLayouts/slideLayout15.xml"/><Relationship Id="rId6" Type="http://schemas.openxmlformats.org/officeDocument/2006/relationships/image" Target="../media/image37.jpeg"/><Relationship Id="rId5" Type="http://schemas.openxmlformats.org/officeDocument/2006/relationships/image" Target="../media/image10.png"/><Relationship Id="rId4" Type="http://schemas.openxmlformats.org/officeDocument/2006/relationships/hyperlink" Target="https://www.saheeh.news/"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my.gov.sa/" TargetMode="External"/><Relationship Id="rId2" Type="http://schemas.openxmlformats.org/officeDocument/2006/relationships/notesSlide" Target="../notesSlides/notesSlide35.xml"/><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6.xml"/><Relationship Id="rId1" Type="http://schemas.openxmlformats.org/officeDocument/2006/relationships/slideLayout" Target="../slideLayouts/slideLayout15.xml"/><Relationship Id="rId5" Type="http://schemas.openxmlformats.org/officeDocument/2006/relationships/image" Target="../media/image30.jp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29.jpg"/></Relationships>
</file>

<file path=ppt/slides/_rels/slide3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8.xml"/><Relationship Id="rId1" Type="http://schemas.openxmlformats.org/officeDocument/2006/relationships/slideLayout" Target="../slideLayouts/slideLayout15.xml"/><Relationship Id="rId5" Type="http://schemas.openxmlformats.org/officeDocument/2006/relationships/image" Target="../media/image30.jp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9.xml"/><Relationship Id="rId1" Type="http://schemas.openxmlformats.org/officeDocument/2006/relationships/slideLayout" Target="../slideLayouts/slideLayout15.xml"/><Relationship Id="rId5" Type="http://schemas.openxmlformats.org/officeDocument/2006/relationships/image" Target="../media/image30.jp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hyperlink" Target="https://www.vox.com/policy-and-politics/2018/3/21/17141428/cambridge-analytica-trump-russia-mueller" TargetMode="External"/><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6.xml"/><Relationship Id="rId5" Type="http://schemas.openxmlformats.org/officeDocument/2006/relationships/image" Target="../media/image4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a:t>
            </a:r>
            <a:r>
              <a:rPr lang="en-US" sz="2800" b="1" dirty="0">
                <a:solidFill>
                  <a:schemeClr val="bg1"/>
                </a:solidFill>
                <a:latin typeface="Alexandria" charset="0"/>
                <a:cs typeface="Alexandria" charset="0"/>
              </a:rPr>
              <a:t>5</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801437" y="4132261"/>
            <a:ext cx="4886463" cy="40011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Amera</a:t>
            </a:r>
            <a:r>
              <a:rPr lang="en-US" sz="2000" dirty="0">
                <a:latin typeface="Alexandria" charset="0"/>
                <a:cs typeface="Alexandria" charset="0"/>
              </a:rPr>
              <a:t> A. </a:t>
            </a:r>
            <a:r>
              <a:rPr lang="en-US" sz="2000" dirty="0" err="1">
                <a:latin typeface="Alexandria" charset="0"/>
                <a:cs typeface="Alexandria" charset="0"/>
              </a:rPr>
              <a:t>Soliman</a:t>
            </a:r>
            <a:endParaRPr lang="en-US" sz="2000" dirty="0">
              <a:latin typeface="Alexandria" charset="0"/>
              <a:cs typeface="Alexandria" charset="0"/>
            </a:endParaRPr>
          </a:p>
        </p:txBody>
      </p:sp>
      <p:sp>
        <p:nvSpPr>
          <p:cNvPr id="10" name="TextBox 9">
            <a:extLst>
              <a:ext uri="{FF2B5EF4-FFF2-40B4-BE49-F238E27FC236}">
                <a16:creationId xmlns:a16="http://schemas.microsoft.com/office/drawing/2014/main" id="{16E4CC76-2D0D-6204-3FBC-B0856D8E8836}"/>
              </a:ext>
            </a:extLst>
          </p:cNvPr>
          <p:cNvSpPr txBox="1"/>
          <p:nvPr/>
        </p:nvSpPr>
        <p:spPr>
          <a:xfrm>
            <a:off x="173645" y="2325661"/>
            <a:ext cx="5880784" cy="1569660"/>
          </a:xfrm>
          <a:prstGeom prst="rect">
            <a:avLst/>
          </a:prstGeom>
          <a:noFill/>
        </p:spPr>
        <p:txBody>
          <a:bodyPr wrap="square" rtlCol="0">
            <a:spAutoFit/>
          </a:bodyPr>
          <a:lstStyle/>
          <a:p>
            <a:pPr algn="ctr"/>
            <a:r>
              <a:rPr lang="ar-SA" sz="4000" b="1" dirty="0" smtClean="0">
                <a:solidFill>
                  <a:srgbClr val="00B0F0"/>
                </a:solidFill>
                <a:latin typeface="Alexandria ExtraBold" pitchFamily="2" charset="-78"/>
                <a:cs typeface="Alexandria ExtraBold" pitchFamily="2" charset="-78"/>
              </a:rPr>
              <a:t>علم النفس الإعلامي</a:t>
            </a:r>
          </a:p>
          <a:p>
            <a:pPr algn="ctr"/>
            <a:endParaRPr lang="en-US" sz="2400" b="1" dirty="0">
              <a:solidFill>
                <a:srgbClr val="00B0F0"/>
              </a:solidFill>
              <a:latin typeface="Times New Roman" panose="02020603050405020304" pitchFamily="18" charset="0"/>
              <a:cs typeface="Times New Roman" panose="02020603050405020304" pitchFamily="18" charset="0"/>
            </a:endParaRPr>
          </a:p>
          <a:p>
            <a:pPr algn="ctr"/>
            <a:r>
              <a:rPr lang="en-US" sz="3200" b="1" dirty="0" smtClean="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32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1" name="TextBox 10">
            <a:extLst>
              <a:ext uri="{FF2B5EF4-FFF2-40B4-BE49-F238E27FC236}">
                <a16:creationId xmlns:a16="http://schemas.microsoft.com/office/drawing/2014/main" id="{FA59789B-D841-DB76-25B9-1348B202C2B5}"/>
              </a:ext>
            </a:extLst>
          </p:cNvPr>
          <p:cNvSpPr txBox="1"/>
          <p:nvPr/>
        </p:nvSpPr>
        <p:spPr>
          <a:xfrm>
            <a:off x="494605" y="508941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29267899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6257" y="2557793"/>
            <a:ext cx="8098849" cy="1446550"/>
          </a:xfrm>
          <a:prstGeom prst="rect">
            <a:avLst/>
          </a:prstGeom>
          <a:noFill/>
        </p:spPr>
        <p:txBody>
          <a:bodyPr wrap="square" rtlCol="0">
            <a:spAutoFit/>
          </a:bodyPr>
          <a:lstStyle/>
          <a:p>
            <a:pPr algn="ctr"/>
            <a:r>
              <a:rPr lang="ar-SA" sz="4400" b="1" dirty="0" smtClean="0">
                <a:solidFill>
                  <a:srgbClr val="00B0F0"/>
                </a:solidFill>
                <a:latin typeface="Alexandria" charset="0"/>
                <a:cs typeface="Alexandria" charset="0"/>
              </a:rPr>
              <a:t> الشائعات</a:t>
            </a:r>
          </a:p>
          <a:p>
            <a:r>
              <a:rPr lang="ar-SA" sz="4400" b="1" dirty="0">
                <a:solidFill>
                  <a:srgbClr val="00B0F0"/>
                </a:solidFill>
                <a:latin typeface="Alexandria" charset="0"/>
                <a:cs typeface="Alexandria" charset="0"/>
              </a:rPr>
              <a:t>و</a:t>
            </a:r>
            <a:r>
              <a:rPr lang="ar-SA" sz="4400" b="1" dirty="0" smtClean="0">
                <a:solidFill>
                  <a:srgbClr val="00B0F0"/>
                </a:solidFill>
                <a:latin typeface="Alexandria" charset="0"/>
                <a:cs typeface="Alexandria" charset="0"/>
              </a:rPr>
              <a:t>الإعلام الرقمي</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5</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smtClean="0">
                <a:solidFill>
                  <a:srgbClr val="00B0F0"/>
                </a:solidFill>
                <a:latin typeface="Alexandria" charset="0"/>
                <a:cs typeface="Alexandria" charset="0"/>
              </a:rPr>
              <a:t>Amera</a:t>
            </a:r>
            <a:r>
              <a:rPr lang="en-US" sz="2800" b="1" dirty="0" smtClean="0">
                <a:solidFill>
                  <a:srgbClr val="00B0F0"/>
                </a:solidFill>
                <a:latin typeface="Alexandria" charset="0"/>
                <a:cs typeface="Alexandria" charset="0"/>
              </a:rPr>
              <a:t> A. </a:t>
            </a:r>
            <a:r>
              <a:rPr lang="en-US" sz="2800" b="1" dirty="0" err="1" smtClean="0">
                <a:solidFill>
                  <a:srgbClr val="00B0F0"/>
                </a:solidFill>
                <a:latin typeface="Alexandria" charset="0"/>
                <a:cs typeface="Alexandria" charset="0"/>
              </a:rPr>
              <a:t>Soliman</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FA59789B-D841-DB76-25B9-1348B202C2B5}"/>
              </a:ext>
            </a:extLst>
          </p:cNvPr>
          <p:cNvSpPr txBox="1"/>
          <p:nvPr/>
        </p:nvSpPr>
        <p:spPr>
          <a:xfrm>
            <a:off x="6455232" y="483710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41511330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 y="1223318"/>
            <a:ext cx="11478986" cy="5069311"/>
          </a:xfrm>
        </p:spPr>
      </p:pic>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0" y="3260277"/>
            <a:ext cx="6679308" cy="357850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87917"/>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532466" y="3279045"/>
            <a:ext cx="7081145" cy="3616375"/>
          </a:xfrm>
          <a:prstGeom prst="rect">
            <a:avLst/>
          </a:prstGeom>
        </p:spPr>
        <p:txBody>
          <a:bodyPr wrap="square">
            <a:spAutoFit/>
          </a:bodyPr>
          <a:lstStyle/>
          <a:p>
            <a:pPr marL="342900" lvl="0" indent="-342900" algn="r" rtl="1">
              <a:lnSpc>
                <a:spcPct val="150000"/>
              </a:lnSpc>
              <a:buFont typeface="Wingdings" panose="05000000000000000000" pitchFamily="2" charset="2"/>
              <a:buChar char="ü"/>
            </a:pPr>
            <a:r>
              <a:rPr lang="ar-SA" sz="1400"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16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800100" lvl="0" indent="-342900" algn="r" rtl="1">
              <a:lnSpc>
                <a:spcPct val="150000"/>
              </a:lnSpc>
              <a:buFont typeface="Wingdings" panose="05000000000000000000" pitchFamily="2" charset="2"/>
              <a:buChar char="§"/>
            </a:pPr>
            <a:r>
              <a:rPr lang="ar-SA" sz="1400" b="1" dirty="0">
                <a:solidFill>
                  <a:srgbClr val="002060"/>
                </a:solidFill>
                <a:latin typeface="Alexandria ExtraBold" pitchFamily="2" charset="-78"/>
                <a:ea typeface="Calibri" panose="020F0502020204030204" pitchFamily="34" charset="0"/>
                <a:cs typeface="Alexandria ExtraBold" pitchFamily="2" charset="-78"/>
              </a:rPr>
              <a:t>تعريف </a:t>
            </a: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الشائعات والمعلومات المضللة والمعلومات المغلوطة. </a:t>
            </a:r>
          </a:p>
          <a:p>
            <a:pPr marL="800100" indent="-342900"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عوامل انتشار الشائعات في البيئة الرقمية. </a:t>
            </a:r>
          </a:p>
          <a:p>
            <a:pPr marL="800100" indent="-342900"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النظريات المفسرة لانتشار الشائعات في البيئة الرقمية</a:t>
            </a:r>
          </a:p>
          <a:p>
            <a:pPr marL="800100" indent="-342900" algn="r" rtl="1">
              <a:lnSpc>
                <a:spcPct val="150000"/>
              </a:lnSpc>
              <a:buFont typeface="Wingdings" panose="05000000000000000000" pitchFamily="2" charset="2"/>
              <a:buChar char="§"/>
            </a:pPr>
            <a:r>
              <a:rPr lang="ar-SA" sz="1400" b="1" dirty="0">
                <a:solidFill>
                  <a:srgbClr val="002060"/>
                </a:solidFill>
                <a:latin typeface="Alexandria ExtraBold" pitchFamily="2" charset="-78"/>
                <a:ea typeface="Calibri" panose="020F0502020204030204" pitchFamily="34" charset="0"/>
                <a:cs typeface="Alexandria ExtraBold" pitchFamily="2" charset="-78"/>
              </a:rPr>
              <a:t>آليات انتشار الشائعات في الإعلام الرقمي.</a:t>
            </a:r>
          </a:p>
          <a:p>
            <a:pPr marL="800100" indent="-342900"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دور </a:t>
            </a:r>
            <a:r>
              <a:rPr lang="ar-SA" sz="1400" b="1" dirty="0">
                <a:solidFill>
                  <a:srgbClr val="002060"/>
                </a:solidFill>
                <a:latin typeface="Alexandria ExtraBold" pitchFamily="2" charset="-78"/>
                <a:ea typeface="Calibri" panose="020F0502020204030204" pitchFamily="34" charset="0"/>
                <a:cs typeface="Alexandria ExtraBold" pitchFamily="2" charset="-78"/>
              </a:rPr>
              <a:t>الخوارزميات في تعزيز الشائعات.</a:t>
            </a:r>
          </a:p>
          <a:p>
            <a:pPr marL="800100" indent="-342900" algn="r" rtl="1">
              <a:lnSpc>
                <a:spcPct val="150000"/>
              </a:lnSpc>
              <a:buFont typeface="Wingdings" panose="05000000000000000000" pitchFamily="2" charset="2"/>
              <a:buChar char="§"/>
            </a:pPr>
            <a:r>
              <a:rPr lang="ar-SA" sz="1400" b="1" dirty="0">
                <a:solidFill>
                  <a:srgbClr val="002060"/>
                </a:solidFill>
                <a:latin typeface="Alexandria ExtraBold" pitchFamily="2" charset="-78"/>
                <a:ea typeface="Calibri" panose="020F0502020204030204" pitchFamily="34" charset="0"/>
                <a:cs typeface="Alexandria ExtraBold" pitchFamily="2" charset="-78"/>
              </a:rPr>
              <a:t> التحقق من المعلومات في الإعلام الرقمي</a:t>
            </a:r>
          </a:p>
          <a:p>
            <a:pPr marL="800100" indent="-342900" algn="r" rtl="1">
              <a:lnSpc>
                <a:spcPct val="150000"/>
              </a:lnSpc>
              <a:buFont typeface="Wingdings" panose="05000000000000000000" pitchFamily="2" charset="2"/>
              <a:buChar char="§"/>
            </a:pPr>
            <a:r>
              <a:rPr lang="ar-SA" sz="1400" b="1" dirty="0">
                <a:solidFill>
                  <a:srgbClr val="002060"/>
                </a:solidFill>
                <a:latin typeface="Alexandria ExtraBold" pitchFamily="2" charset="-78"/>
                <a:ea typeface="Calibri" panose="020F0502020204030204" pitchFamily="34" charset="0"/>
                <a:cs typeface="Alexandria ExtraBold" pitchFamily="2" charset="-78"/>
              </a:rPr>
              <a:t>استراتيجيات </a:t>
            </a: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دحض الشائعات في الإعلام الرقمي.</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800100" indent="-342900"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دراسات حالة</a:t>
            </a:r>
          </a:p>
          <a:p>
            <a:pPr marL="342900" indent="-277813" algn="r" rtl="1">
              <a:lnSpc>
                <a:spcPct val="150000"/>
              </a:lnSpc>
              <a:buFont typeface="Wingdings" panose="05000000000000000000" pitchFamily="2" charset="2"/>
              <a:buChar char="ü"/>
            </a:pPr>
            <a:r>
              <a:rPr lang="ar-EG" sz="16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spcAft>
                <a:spcPts val="800"/>
              </a:spcAft>
              <a:buFont typeface="Wingdings" panose="05000000000000000000" pitchFamily="2" charset="2"/>
              <a:buChar char="ü"/>
            </a:pPr>
            <a:r>
              <a:rPr lang="ar-EG" sz="1600"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sz="16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5" name="Rectangle 14"/>
          <p:cNvSpPr/>
          <p:nvPr/>
        </p:nvSpPr>
        <p:spPr>
          <a:xfrm>
            <a:off x="7081146" y="236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p:cNvSpPr txBox="1"/>
          <p:nvPr/>
        </p:nvSpPr>
        <p:spPr>
          <a:xfrm>
            <a:off x="7132042" y="23140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7" name="TextBox 16"/>
          <p:cNvSpPr txBox="1"/>
          <p:nvPr/>
        </p:nvSpPr>
        <p:spPr>
          <a:xfrm>
            <a:off x="7132042" y="501733"/>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13981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73630" y="1650209"/>
            <a:ext cx="9715500" cy="4591463"/>
          </a:xfrm>
          <a:prstGeom prst="roundRect">
            <a:avLst>
              <a:gd name="adj" fmla="val 6140"/>
            </a:avLst>
          </a:prstGeom>
          <a:solidFill>
            <a:srgbClr val="E6DED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t="14048" r="4642" b="2620"/>
          <a:stretch/>
        </p:blipFill>
        <p:spPr>
          <a:xfrm>
            <a:off x="1453243" y="1708462"/>
            <a:ext cx="9192986" cy="446060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2" name="TextBox 11"/>
          <p:cNvSpPr txBox="1"/>
          <p:nvPr/>
        </p:nvSpPr>
        <p:spPr>
          <a:xfrm>
            <a:off x="3180525" y="91721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3180525" y="118753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6" name="Freeform 8"/>
          <p:cNvSpPr/>
          <p:nvPr/>
        </p:nvSpPr>
        <p:spPr>
          <a:xfrm>
            <a:off x="5654" y="5073374"/>
            <a:ext cx="1823146" cy="1784626"/>
          </a:xfrm>
          <a:custGeom>
            <a:avLst/>
            <a:gdLst/>
            <a:ahLst/>
            <a:cxnLst/>
            <a:rect l="l" t="t" r="r" b="b"/>
            <a:pathLst>
              <a:path w="2610837" h="2225739">
                <a:moveTo>
                  <a:pt x="0" y="0"/>
                </a:moveTo>
                <a:lnTo>
                  <a:pt x="2610837" y="0"/>
                </a:lnTo>
                <a:lnTo>
                  <a:pt x="2610837" y="2225739"/>
                </a:lnTo>
                <a:lnTo>
                  <a:pt x="0" y="2225739"/>
                </a:lnTo>
                <a:lnTo>
                  <a:pt x="0" y="0"/>
                </a:lnTo>
                <a:close/>
              </a:path>
            </a:pathLst>
          </a:custGeom>
          <a:blipFill>
            <a:blip r:embed="rId5">
              <a:extLst>
                <a:ext uri="{96DAC541-7B7A-43D3-8B79-37D633B846F1}">
                  <asvg:svgBlip xmlns="" xmlns:asvg="http://schemas.microsoft.com/office/drawing/2016/SVG/main" r:embed="rId13"/>
                </a:ext>
              </a:extLst>
            </a:blip>
            <a:stretch>
              <a:fillRect/>
            </a:stretch>
          </a:blipFill>
        </p:spPr>
      </p:sp>
      <p:sp>
        <p:nvSpPr>
          <p:cNvPr id="17" name="Freeform 5"/>
          <p:cNvSpPr/>
          <p:nvPr/>
        </p:nvSpPr>
        <p:spPr>
          <a:xfrm>
            <a:off x="9917720" y="2691016"/>
            <a:ext cx="677659" cy="565173"/>
          </a:xfrm>
          <a:custGeom>
            <a:avLst/>
            <a:gdLst/>
            <a:ahLst/>
            <a:cxnLst/>
            <a:rect l="l" t="t" r="r" b="b"/>
            <a:pathLst>
              <a:path w="3847228" h="3202817">
                <a:moveTo>
                  <a:pt x="0" y="0"/>
                </a:moveTo>
                <a:lnTo>
                  <a:pt x="3847228" y="0"/>
                </a:lnTo>
                <a:lnTo>
                  <a:pt x="3847228" y="3202817"/>
                </a:lnTo>
                <a:lnTo>
                  <a:pt x="0" y="3202817"/>
                </a:lnTo>
                <a:lnTo>
                  <a:pt x="0" y="0"/>
                </a:lnTo>
                <a:close/>
              </a:path>
            </a:pathLst>
          </a:custGeom>
          <a:blipFill>
            <a:blip r:embed="rId14"/>
            <a:stretch>
              <a:fillRect/>
            </a:stretch>
          </a:blipFill>
        </p:spPr>
      </p:sp>
    </p:spTree>
    <p:extLst>
      <p:ext uri="{BB962C8B-B14F-4D97-AF65-F5344CB8AC3E}">
        <p14:creationId xmlns:p14="http://schemas.microsoft.com/office/powerpoint/2010/main" val="36992011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033242" y="1951790"/>
            <a:ext cx="8967982" cy="434084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31215" y="2071837"/>
            <a:ext cx="8712111" cy="4062651"/>
          </a:xfrm>
          <a:prstGeom prst="rect">
            <a:avLst/>
          </a:prstGeom>
          <a:noFill/>
        </p:spPr>
        <p:txBody>
          <a:bodyPr wrap="square">
            <a:spAutoFit/>
          </a:bodyPr>
          <a:lstStyle/>
          <a:p>
            <a:pPr algn="r" rtl="1">
              <a:lnSpc>
                <a:spcPct val="150000"/>
              </a:lnSpc>
            </a:pPr>
            <a:r>
              <a:rPr lang="ar-SA" sz="1900" dirty="0" smtClean="0">
                <a:latin typeface="Alexandria SemiBold" pitchFamily="2" charset="-78"/>
                <a:cs typeface="Alexandria SemiBold" pitchFamily="2" charset="-78"/>
              </a:rPr>
              <a:t>      </a:t>
            </a:r>
            <a:r>
              <a:rPr lang="ar-SA" sz="1700" dirty="0" smtClean="0">
                <a:latin typeface="Alexandria" pitchFamily="2" charset="-78"/>
                <a:cs typeface="Alexandria" pitchFamily="2" charset="-78"/>
              </a:rPr>
              <a:t>تعتبر الشائعات </a:t>
            </a:r>
            <a:r>
              <a:rPr lang="en-US" sz="1700" dirty="0" smtClean="0">
                <a:latin typeface="Alexandria" pitchFamily="2" charset="-78"/>
                <a:cs typeface="Alexandria" pitchFamily="2" charset="-78"/>
              </a:rPr>
              <a:t>Rumors</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أحد </a:t>
            </a:r>
            <a:r>
              <a:rPr lang="ar-SA" sz="1700" dirty="0" smtClean="0">
                <a:latin typeface="Alexandria" pitchFamily="2" charset="-78"/>
                <a:cs typeface="Alexandria" pitchFamily="2" charset="-78"/>
              </a:rPr>
              <a:t>أهم أساليب </a:t>
            </a:r>
            <a:r>
              <a:rPr lang="ar-SA" sz="1700" dirty="0">
                <a:latin typeface="Alexandria" pitchFamily="2" charset="-78"/>
                <a:cs typeface="Alexandria" pitchFamily="2" charset="-78"/>
              </a:rPr>
              <a:t>الحرب النفسية في الإعلام </a:t>
            </a:r>
            <a:r>
              <a:rPr lang="ar-SA" sz="1700" dirty="0" smtClean="0">
                <a:latin typeface="Alexandria" pitchFamily="2" charset="-78"/>
                <a:cs typeface="Alexandria" pitchFamily="2" charset="-78"/>
              </a:rPr>
              <a:t>الرقمي،           حيث تعتمد بشكل أساسي على المعلومات الموجهة التي </a:t>
            </a:r>
            <a:r>
              <a:rPr lang="ar-SA" sz="1700" dirty="0">
                <a:latin typeface="Alexandria" pitchFamily="2" charset="-78"/>
                <a:cs typeface="Alexandria" pitchFamily="2" charset="-78"/>
              </a:rPr>
              <a:t>تنتشر بسرعة وتؤدي إلى تأثيرات سلبية على الأفراد والمجتمعات. في عصر الإعلام الرقمي، أصبحت الشائعات أكثر انتشارًا وسرعة في الوصول إلى الجمهور، مما يجعل من الضروري فهم العلاقة بين الشائعات ووسائل الإعلام الرقمية.</a:t>
            </a:r>
          </a:p>
          <a:p>
            <a:pPr algn="r" rtl="1">
              <a:lnSpc>
                <a:spcPct val="150000"/>
              </a:lnSpc>
            </a:pPr>
            <a:r>
              <a:rPr lang="ar-SA" sz="1700" dirty="0" smtClean="0">
                <a:latin typeface="Alexandria" pitchFamily="2" charset="-78"/>
                <a:cs typeface="Alexandria" pitchFamily="2" charset="-78"/>
              </a:rPr>
              <a:t>   مع </a:t>
            </a:r>
            <a:r>
              <a:rPr lang="ar-SA" sz="1700" dirty="0">
                <a:latin typeface="Alexandria" pitchFamily="2" charset="-78"/>
                <a:cs typeface="Alexandria" pitchFamily="2" charset="-78"/>
              </a:rPr>
              <a:t>ظهور </a:t>
            </a:r>
            <a:r>
              <a:rPr lang="ar-SA" sz="1700" dirty="0" smtClean="0">
                <a:latin typeface="Alexandria" pitchFamily="2" charset="-78"/>
                <a:cs typeface="Alexandria" pitchFamily="2" charset="-78"/>
              </a:rPr>
              <a:t>منصات </a:t>
            </a:r>
            <a:r>
              <a:rPr lang="ar-SA" sz="1700" dirty="0">
                <a:latin typeface="Alexandria" pitchFamily="2" charset="-78"/>
                <a:cs typeface="Alexandria" pitchFamily="2" charset="-78"/>
              </a:rPr>
              <a:t>التواصل الاجتماعي، أصبح </a:t>
            </a:r>
            <a:r>
              <a:rPr lang="ar-SA" sz="1700" dirty="0" smtClean="0">
                <a:latin typeface="Alexandria" pitchFamily="2" charset="-78"/>
                <a:cs typeface="Alexandria" pitchFamily="2" charset="-78"/>
              </a:rPr>
              <a:t>نشر المعلومات سهلًا وسريعًا، إذ يُمكن لأي شخص مُشاركة </a:t>
            </a:r>
            <a:r>
              <a:rPr lang="ar-SA" sz="1700" dirty="0">
                <a:latin typeface="Alexandria" pitchFamily="2" charset="-78"/>
                <a:cs typeface="Alexandria" pitchFamily="2" charset="-78"/>
              </a:rPr>
              <a:t>الأخبار والمعلومات دون التحقق من </a:t>
            </a:r>
            <a:r>
              <a:rPr lang="ar-SA" sz="1700" dirty="0" smtClean="0">
                <a:latin typeface="Alexandria" pitchFamily="2" charset="-78"/>
                <a:cs typeface="Alexandria" pitchFamily="2" charset="-78"/>
              </a:rPr>
              <a:t>صحتها</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مع إمكانية إضافة </a:t>
            </a:r>
            <a:r>
              <a:rPr lang="ar-SA" sz="1700" dirty="0">
                <a:latin typeface="Alexandria" pitchFamily="2" charset="-78"/>
                <a:cs typeface="Alexandria" pitchFamily="2" charset="-78"/>
              </a:rPr>
              <a:t>تفاصيل جديدة للشائعة </a:t>
            </a:r>
            <a:r>
              <a:rPr lang="ar-SA" sz="1700" dirty="0" smtClean="0">
                <a:latin typeface="Alexandria" pitchFamily="2" charset="-78"/>
                <a:cs typeface="Alexandria" pitchFamily="2" charset="-78"/>
              </a:rPr>
              <a:t>لزيادة </a:t>
            </a:r>
            <a:r>
              <a:rPr lang="ar-SA" sz="1700" dirty="0">
                <a:latin typeface="Alexandria" pitchFamily="2" charset="-78"/>
                <a:cs typeface="Alexandria" pitchFamily="2" charset="-78"/>
              </a:rPr>
              <a:t>انتشارها </a:t>
            </a:r>
            <a:r>
              <a:rPr lang="ar-SA" sz="1700" dirty="0" smtClean="0">
                <a:latin typeface="Alexandria" pitchFamily="2" charset="-78"/>
                <a:cs typeface="Alexandria" pitchFamily="2" charset="-78"/>
              </a:rPr>
              <a:t>وجاذبيتها، </a:t>
            </a:r>
            <a:r>
              <a:rPr lang="ar-SA" sz="1700" dirty="0">
                <a:latin typeface="Alexandria" pitchFamily="2" charset="-78"/>
                <a:cs typeface="Alexandria" pitchFamily="2" charset="-78"/>
              </a:rPr>
              <a:t>ويكفي أن </a:t>
            </a:r>
            <a:r>
              <a:rPr lang="ar-SA" sz="1700" dirty="0" smtClean="0">
                <a:latin typeface="Alexandria" pitchFamily="2" charset="-78"/>
                <a:cs typeface="Alexandria" pitchFamily="2" charset="-78"/>
              </a:rPr>
              <a:t>يُصدق </a:t>
            </a:r>
            <a:r>
              <a:rPr lang="ar-SA" sz="1700" dirty="0">
                <a:latin typeface="Alexandria" pitchFamily="2" charset="-78"/>
                <a:cs typeface="Alexandria" pitchFamily="2" charset="-78"/>
              </a:rPr>
              <a:t>عدد قليل من الأشخاص تلك المعلومات حتى تصبح حقيقة متداولة</a:t>
            </a:r>
            <a:r>
              <a:rPr lang="ar-SA" sz="1700" dirty="0" smtClean="0">
                <a:latin typeface="Alexandria" pitchFamily="2" charset="-78"/>
                <a:cs typeface="Alexandria" pitchFamily="2" charset="-78"/>
              </a:rPr>
              <a:t>. فالشائعات هي معلومات </a:t>
            </a:r>
            <a:r>
              <a:rPr lang="ar-SA" sz="1700" dirty="0">
                <a:latin typeface="Alexandria" pitchFamily="2" charset="-78"/>
                <a:cs typeface="Alexandria" pitchFamily="2" charset="-78"/>
              </a:rPr>
              <a:t>أو أفكار يتداولها الناس دون مصدر موثوق يؤكد صحتها؛ بهدف التأثير على تفكير الأفراد </a:t>
            </a:r>
            <a:r>
              <a:rPr lang="ar-SA" sz="1700" dirty="0" smtClean="0">
                <a:latin typeface="Alexandria" pitchFamily="2" charset="-78"/>
                <a:cs typeface="Alexandria" pitchFamily="2" charset="-78"/>
              </a:rPr>
              <a:t>وسلوكياتهم.</a:t>
            </a:r>
            <a:endParaRPr lang="ar-SA" sz="17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628519" y="162006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679415" y="161460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679415" y="188493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pic>
        <p:nvPicPr>
          <p:cNvPr id="18" name="Picture 17"/>
          <p:cNvPicPr>
            <a:picLocks noChangeAspect="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261257" y="4702629"/>
            <a:ext cx="2793167" cy="2155371"/>
          </a:xfrm>
          <a:prstGeom prst="rect">
            <a:avLst/>
          </a:prstGeom>
        </p:spPr>
      </p:pic>
    </p:spTree>
    <p:extLst>
      <p:ext uri="{BB962C8B-B14F-4D97-AF65-F5344CB8AC3E}">
        <p14:creationId xmlns:p14="http://schemas.microsoft.com/office/powerpoint/2010/main" val="210218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1762964" y="1933169"/>
            <a:ext cx="9732350" cy="4359462"/>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286341" y="144190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762964" y="1951313"/>
            <a:ext cx="9618050" cy="4408899"/>
          </a:xfrm>
          <a:prstGeom prst="rect">
            <a:avLst/>
          </a:prstGeom>
          <a:noFill/>
        </p:spPr>
        <p:txBody>
          <a:bodyPr wrap="square">
            <a:spAutoFit/>
          </a:bodyPr>
          <a:lstStyle/>
          <a:p>
            <a:pPr algn="r" rtl="1">
              <a:lnSpc>
                <a:spcPct val="150000"/>
              </a:lnSpc>
            </a:pPr>
            <a:r>
              <a:rPr lang="ar-SA" sz="1700" dirty="0" smtClean="0">
                <a:latin typeface="Alexandria SemiBold" pitchFamily="2" charset="-78"/>
                <a:cs typeface="Alexandria SemiBold" pitchFamily="2" charset="-78"/>
              </a:rPr>
              <a:t>     </a:t>
            </a:r>
            <a:r>
              <a:rPr lang="ar-SA" sz="1700" dirty="0" smtClean="0">
                <a:latin typeface="Alexandria" pitchFamily="2" charset="-78"/>
                <a:cs typeface="Alexandria" pitchFamily="2" charset="-78"/>
              </a:rPr>
              <a:t>في المشهد الإعلامي الرقمي، </a:t>
            </a:r>
            <a:r>
              <a:rPr lang="ar-SA" sz="1700" dirty="0">
                <a:latin typeface="Alexandria" pitchFamily="2" charset="-78"/>
                <a:cs typeface="Alexandria" pitchFamily="2" charset="-78"/>
              </a:rPr>
              <a:t>أصبح انتشار المعلومات المضللة </a:t>
            </a:r>
            <a:r>
              <a:rPr lang="ar-SA" sz="1700" dirty="0" smtClean="0">
                <a:latin typeface="Alexandria" pitchFamily="2" charset="-78"/>
                <a:cs typeface="Alexandria" pitchFamily="2" charset="-78"/>
              </a:rPr>
              <a:t>والكاذبة من أكبر التحديات       التي تواجه المجتمعات اليوم. خاصة بعد أن استخدمت شركة كامبريدج أناليتيكا </a:t>
            </a:r>
            <a:r>
              <a:rPr lang="ar-SA" sz="1700" dirty="0">
                <a:latin typeface="Alexandria" pitchFamily="2" charset="-78"/>
                <a:cs typeface="Alexandria" pitchFamily="2" charset="-78"/>
              </a:rPr>
              <a:t>المعلومات المضللة والإعلانات الموجهة لتشويه سمعة الخصوم وتعزيز صورة المرشحين </a:t>
            </a:r>
            <a:r>
              <a:rPr lang="ar-SA" sz="1700" dirty="0" smtClean="0">
                <a:latin typeface="Alexandria" pitchFamily="2" charset="-78"/>
                <a:cs typeface="Alexandria" pitchFamily="2" charset="-78"/>
              </a:rPr>
              <a:t>المفضلين؛ </a:t>
            </a:r>
            <a:r>
              <a:rPr lang="ar-SA" sz="1700" dirty="0">
                <a:latin typeface="Alexandria" pitchFamily="2" charset="-78"/>
                <a:cs typeface="Alexandria" pitchFamily="2" charset="-78"/>
              </a:rPr>
              <a:t>مما </a:t>
            </a:r>
            <a:r>
              <a:rPr lang="ar-SA" sz="1700" dirty="0" smtClean="0">
                <a:latin typeface="Alexandria" pitchFamily="2" charset="-78"/>
                <a:cs typeface="Alexandria" pitchFamily="2" charset="-78"/>
              </a:rPr>
              <a:t>أدى إلى زعزعة </a:t>
            </a:r>
            <a:r>
              <a:rPr lang="ar-SA" sz="1700" dirty="0">
                <a:latin typeface="Alexandria" pitchFamily="2" charset="-78"/>
                <a:cs typeface="Alexandria" pitchFamily="2" charset="-78"/>
              </a:rPr>
              <a:t>الثقة بين الناخبين وإحداث انقسامات اجتماعية.</a:t>
            </a:r>
          </a:p>
          <a:p>
            <a:pPr algn="r" rtl="1">
              <a:lnSpc>
                <a:spcPct val="150000"/>
              </a:lnSpc>
            </a:pPr>
            <a:r>
              <a:rPr lang="ar-SA" sz="1700" dirty="0" smtClean="0">
                <a:latin typeface="Alexandria" pitchFamily="2" charset="-78"/>
                <a:cs typeface="Alexandria" pitchFamily="2" charset="-78"/>
              </a:rPr>
              <a:t>    الشائعات </a:t>
            </a:r>
            <a:r>
              <a:rPr lang="ar-SA" sz="1700" dirty="0">
                <a:latin typeface="Alexandria" pitchFamily="2" charset="-78"/>
                <a:cs typeface="Alexandria" pitchFamily="2" charset="-78"/>
              </a:rPr>
              <a:t>غالبًا ما تبدأ بمعلومات غير دقيقة أو مبالغ فيها، ومع مرور الوقت يمكن أن تتضخم لتصبح جزءًا من الرأي </a:t>
            </a:r>
            <a:r>
              <a:rPr lang="ar-SA" sz="1700" dirty="0" smtClean="0">
                <a:latin typeface="Alexandria" pitchFamily="2" charset="-78"/>
                <a:cs typeface="Alexandria" pitchFamily="2" charset="-78"/>
              </a:rPr>
              <a:t>العام. هذا </a:t>
            </a:r>
            <a:r>
              <a:rPr lang="ar-SA" sz="1700" dirty="0">
                <a:latin typeface="Alexandria" pitchFamily="2" charset="-78"/>
                <a:cs typeface="Alexandria" pitchFamily="2" charset="-78"/>
              </a:rPr>
              <a:t>الانتشار المتزايد يمكن أن يؤثر على آراء ومواقف </a:t>
            </a:r>
            <a:r>
              <a:rPr lang="ar-SA" sz="1700" dirty="0" smtClean="0">
                <a:latin typeface="Alexandria" pitchFamily="2" charset="-78"/>
                <a:cs typeface="Alexandria" pitchFamily="2" charset="-78"/>
              </a:rPr>
              <a:t>الجمهور، ويُظهر </a:t>
            </a:r>
            <a:r>
              <a:rPr lang="ar-SA" sz="1700" dirty="0">
                <a:latin typeface="Alexandria" pitchFamily="2" charset="-78"/>
                <a:cs typeface="Alexandria" pitchFamily="2" charset="-78"/>
              </a:rPr>
              <a:t>كيف يمكن للمعلومات الخاطئة أن </a:t>
            </a:r>
            <a:r>
              <a:rPr lang="ar-SA" sz="1700" dirty="0" smtClean="0">
                <a:latin typeface="Alexandria" pitchFamily="2" charset="-78"/>
                <a:cs typeface="Alexandria" pitchFamily="2" charset="-78"/>
              </a:rPr>
              <a:t>تؤثر </a:t>
            </a:r>
            <a:r>
              <a:rPr lang="ar-SA" sz="1700" dirty="0">
                <a:latin typeface="Alexandria" pitchFamily="2" charset="-78"/>
                <a:cs typeface="Alexandria" pitchFamily="2" charset="-78"/>
              </a:rPr>
              <a:t>على المجتمع وكيف يمكن استغلالها لأغراض دعائية. </a:t>
            </a:r>
            <a:endParaRPr lang="en-US" sz="1700" dirty="0">
              <a:latin typeface="Alexandria" pitchFamily="2" charset="-78"/>
              <a:cs typeface="Alexandria" pitchFamily="2" charset="-78"/>
            </a:endParaRPr>
          </a:p>
          <a:p>
            <a:pPr algn="r" rtl="1">
              <a:lnSpc>
                <a:spcPct val="150000"/>
              </a:lnSpc>
            </a:pPr>
            <a:r>
              <a:rPr lang="ar-SA" sz="1700" dirty="0" smtClean="0">
                <a:latin typeface="Alexandria" pitchFamily="2" charset="-78"/>
                <a:cs typeface="Alexandria" pitchFamily="2" charset="-78"/>
              </a:rPr>
              <a:t> وتلعب </a:t>
            </a:r>
            <a:r>
              <a:rPr lang="ar-SA" sz="1700" dirty="0">
                <a:latin typeface="Alexandria" pitchFamily="2" charset="-78"/>
                <a:cs typeface="Alexandria" pitchFamily="2" charset="-78"/>
              </a:rPr>
              <a:t>الخوارزميات دورًا محوريًا في تعزيز انتشار الشائعات، حيث تُستخدم لتوجيه المحتوى بناءً على تفضيلات المستخدمين، مما يزيد من فرص رؤية المعلومات المضللة. نتيجة لذلك، يمكن أن تكتسب الشائعات زخمًا سريعًا، مما يعمق تأثيرها السلبي على الوعي العام ويؤثر على القرارات الفردية والجماعية مما يجعل من الصعب على الأفراد التمييز بين الحقائق </a:t>
            </a:r>
            <a:r>
              <a:rPr lang="ar-SA" sz="1700" dirty="0" smtClean="0">
                <a:latin typeface="Alexandria" pitchFamily="2" charset="-78"/>
                <a:cs typeface="Alexandria" pitchFamily="2" charset="-78"/>
              </a:rPr>
              <a:t>والتضليل الإعلامي.   </a:t>
            </a:r>
            <a:endParaRPr lang="ar-SA" sz="1700" dirty="0">
              <a:latin typeface="Alexandria" pitchFamily="2" charset="-78"/>
              <a:cs typeface="Alexandria"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9576215" y="1195729"/>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extBox 11"/>
          <p:cNvSpPr txBox="1"/>
          <p:nvPr/>
        </p:nvSpPr>
        <p:spPr>
          <a:xfrm>
            <a:off x="1286341" y="1488117"/>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86341" y="175844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4" name="Freeform 5"/>
          <p:cNvSpPr/>
          <p:nvPr/>
        </p:nvSpPr>
        <p:spPr>
          <a:xfrm>
            <a:off x="-50245" y="4849586"/>
            <a:ext cx="2289833" cy="2793914"/>
          </a:xfrm>
          <a:custGeom>
            <a:avLst/>
            <a:gdLst/>
            <a:ahLst/>
            <a:cxnLst/>
            <a:rect l="l" t="t" r="r" b="b"/>
            <a:pathLst>
              <a:path w="2270463" h="2553952">
                <a:moveTo>
                  <a:pt x="0" y="0"/>
                </a:moveTo>
                <a:lnTo>
                  <a:pt x="2270463" y="0"/>
                </a:lnTo>
                <a:lnTo>
                  <a:pt x="2270463" y="2553951"/>
                </a:lnTo>
                <a:lnTo>
                  <a:pt x="0" y="2553951"/>
                </a:lnTo>
                <a:lnTo>
                  <a:pt x="0" y="0"/>
                </a:lnTo>
                <a:close/>
              </a:path>
            </a:pathLst>
          </a:custGeom>
          <a:blipFill>
            <a:blip r:embed="rId4">
              <a:extLst>
                <a:ext uri="{96DAC541-7B7A-43D3-8B79-37D633B846F1}">
                  <asvg:svgBlip xmlns="" xmlns:asvg="http://schemas.microsoft.com/office/drawing/2016/SVG/main" r:embed="rId8"/>
                </a:ext>
              </a:extLst>
            </a:blip>
            <a:stretch>
              <a:fillRect/>
            </a:stretch>
          </a:blipFill>
        </p:spPr>
      </p:sp>
      <p:sp>
        <p:nvSpPr>
          <p:cNvPr id="15" name="Freeform 2"/>
          <p:cNvSpPr/>
          <p:nvPr/>
        </p:nvSpPr>
        <p:spPr>
          <a:xfrm>
            <a:off x="513840" y="2901383"/>
            <a:ext cx="1249124" cy="1314347"/>
          </a:xfrm>
          <a:custGeom>
            <a:avLst/>
            <a:gdLst/>
            <a:ahLst/>
            <a:cxnLst/>
            <a:rect l="l" t="t" r="r" b="b"/>
            <a:pathLst>
              <a:path w="2059975" h="2057400">
                <a:moveTo>
                  <a:pt x="0" y="0"/>
                </a:moveTo>
                <a:lnTo>
                  <a:pt x="2059975" y="0"/>
                </a:lnTo>
                <a:lnTo>
                  <a:pt x="2059975" y="2057400"/>
                </a:lnTo>
                <a:lnTo>
                  <a:pt x="0" y="2057400"/>
                </a:lnTo>
                <a:lnTo>
                  <a:pt x="0" y="0"/>
                </a:lnTo>
                <a:close/>
              </a:path>
            </a:pathLst>
          </a:custGeom>
          <a:blipFill>
            <a:blip r:embed="rId9">
              <a:extLst>
                <a:ext uri="{96DAC541-7B7A-43D3-8B79-37D633B846F1}">
                  <asvg:svgBlip xmlns="" xmlns:asvg="http://schemas.microsoft.com/office/drawing/2016/SVG/main" r:embed="rId10"/>
                </a:ext>
              </a:extLst>
            </a:blip>
            <a:stretch>
              <a:fillRect/>
            </a:stretch>
          </a:blipFill>
        </p:spPr>
      </p:sp>
    </p:spTree>
    <p:extLst>
      <p:ext uri="{BB962C8B-B14F-4D97-AF65-F5344CB8AC3E}">
        <p14:creationId xmlns:p14="http://schemas.microsoft.com/office/powerpoint/2010/main" val="19600287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780907"/>
            <a:ext cx="4128422" cy="45709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91987" y="1996032"/>
            <a:ext cx="9776044" cy="43356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1213889" y="2178930"/>
            <a:ext cx="9682847" cy="4039567"/>
          </a:xfrm>
          <a:prstGeom prst="rect">
            <a:avLst/>
          </a:prstGeom>
          <a:noFill/>
        </p:spPr>
        <p:txBody>
          <a:bodyPr wrap="square" rtlCol="0">
            <a:spAutoFit/>
          </a:bodyPr>
          <a:lstStyle/>
          <a:p>
            <a:pPr marL="285750" indent="-285750" algn="r" rtl="1">
              <a:lnSpc>
                <a:spcPct val="150000"/>
              </a:lnSpc>
              <a:buClr>
                <a:srgbClr val="0070C0"/>
              </a:buClr>
              <a:buFont typeface="Wingdings" panose="05000000000000000000" pitchFamily="2" charset="2"/>
              <a:buChar char="q"/>
            </a:pPr>
            <a:r>
              <a:rPr lang="ar-SA" sz="1700" dirty="0" smtClean="0">
                <a:latin typeface="Alexandria" pitchFamily="2" charset="-78"/>
                <a:cs typeface="Alexandria" pitchFamily="2" charset="-78"/>
              </a:rPr>
              <a:t>الشائعات </a:t>
            </a:r>
            <a:r>
              <a:rPr lang="ar-SA" sz="1700" dirty="0">
                <a:latin typeface="Alexandria" pitchFamily="2" charset="-78"/>
                <a:cs typeface="Alexandria" pitchFamily="2" charset="-78"/>
              </a:rPr>
              <a:t>هي أخبار أو معلومات تُنشر بدون تأكيد رسمي، </a:t>
            </a:r>
            <a:r>
              <a:rPr lang="ar-SA" sz="1700" dirty="0" smtClean="0">
                <a:latin typeface="Alexandria" pitchFamily="2" charset="-78"/>
                <a:cs typeface="Alexandria" pitchFamily="2" charset="-78"/>
              </a:rPr>
              <a:t>لذا تكون </a:t>
            </a:r>
            <a:r>
              <a:rPr lang="ar-SA" sz="1700" dirty="0">
                <a:latin typeface="Alexandria" pitchFamily="2" charset="-78"/>
                <a:cs typeface="Alexandria" pitchFamily="2" charset="-78"/>
              </a:rPr>
              <a:t>غير </a:t>
            </a:r>
            <a:r>
              <a:rPr lang="ar-SA" sz="1700" dirty="0" smtClean="0">
                <a:latin typeface="Alexandria" pitchFamily="2" charset="-78"/>
                <a:cs typeface="Alexandria" pitchFamily="2" charset="-78"/>
              </a:rPr>
              <a:t>دقيقة، وغالبًا </a:t>
            </a:r>
            <a:r>
              <a:rPr lang="ar-SA" sz="1700" dirty="0">
                <a:latin typeface="Alexandria" pitchFamily="2" charset="-78"/>
                <a:cs typeface="Alexandria" pitchFamily="2" charset="-78"/>
              </a:rPr>
              <a:t>ما </a:t>
            </a:r>
            <a:r>
              <a:rPr lang="ar-SA" sz="1700" dirty="0" smtClean="0">
                <a:latin typeface="Alexandria" pitchFamily="2" charset="-78"/>
                <a:cs typeface="Alexandria" pitchFamily="2" charset="-78"/>
              </a:rPr>
              <a:t>            تكون </a:t>
            </a:r>
            <a:r>
              <a:rPr lang="ar-SA" sz="1700" dirty="0">
                <a:latin typeface="Alexandria" pitchFamily="2" charset="-78"/>
                <a:cs typeface="Alexandria" pitchFamily="2" charset="-78"/>
              </a:rPr>
              <a:t>مبنية على الشكوك أو </a:t>
            </a:r>
            <a:r>
              <a:rPr lang="ar-SA" sz="1700" dirty="0" smtClean="0">
                <a:latin typeface="Alexandria" pitchFamily="2" charset="-78"/>
                <a:cs typeface="Alexandria" pitchFamily="2" charset="-78"/>
              </a:rPr>
              <a:t>التخمينات، لذا يكون لها تأثيرات </a:t>
            </a:r>
            <a:r>
              <a:rPr lang="ar-SA" sz="1700" dirty="0">
                <a:latin typeface="Alexandria" pitchFamily="2" charset="-78"/>
                <a:cs typeface="Alexandria" pitchFamily="2" charset="-78"/>
              </a:rPr>
              <a:t>سلبية على الرأي العام والسلوكيات.</a:t>
            </a:r>
          </a:p>
          <a:p>
            <a:pPr marL="285750" indent="-285750" algn="r" rtl="1">
              <a:lnSpc>
                <a:spcPct val="150000"/>
              </a:lnSpc>
              <a:buClr>
                <a:srgbClr val="0070C0"/>
              </a:buClr>
              <a:buFont typeface="Wingdings" panose="05000000000000000000" pitchFamily="2" charset="2"/>
              <a:buChar char="q"/>
            </a:pPr>
            <a:r>
              <a:rPr lang="ar-SA" sz="1700" dirty="0" smtClean="0">
                <a:latin typeface="Alexandria" pitchFamily="2" charset="-78"/>
                <a:cs typeface="Alexandria" pitchFamily="2" charset="-78"/>
              </a:rPr>
              <a:t>الشائعات: هي الترويج </a:t>
            </a:r>
            <a:r>
              <a:rPr lang="ar-SA" sz="1700" dirty="0">
                <a:latin typeface="Alexandria" pitchFamily="2" charset="-78"/>
                <a:cs typeface="Alexandria" pitchFamily="2" charset="-78"/>
              </a:rPr>
              <a:t>لخبر مختلق لا أساس له من الواقع أو تعمد المبالغة أو التهويل أو التشويه في سرد خبر فيه جانب ضئيل من الحقيقة أو إضافة معلومة </a:t>
            </a:r>
            <a:r>
              <a:rPr lang="ar-SA" sz="1700" dirty="0" smtClean="0">
                <a:latin typeface="Alexandria" pitchFamily="2" charset="-78"/>
                <a:cs typeface="Alexandria" pitchFamily="2" charset="-78"/>
              </a:rPr>
              <a:t>كاذبة </a:t>
            </a:r>
            <a:r>
              <a:rPr lang="ar-SA" sz="1700" dirty="0">
                <a:latin typeface="Alexandria" pitchFamily="2" charset="-78"/>
                <a:cs typeface="Alexandria" pitchFamily="2" charset="-78"/>
              </a:rPr>
              <a:t>لخبر </a:t>
            </a:r>
            <a:r>
              <a:rPr lang="ar-SA" sz="1700" dirty="0" smtClean="0">
                <a:latin typeface="Alexandria" pitchFamily="2" charset="-78"/>
                <a:cs typeface="Alexandria" pitchFamily="2" charset="-78"/>
              </a:rPr>
              <a:t>مُعظمه </a:t>
            </a:r>
            <a:r>
              <a:rPr lang="ar-SA" sz="1700" dirty="0">
                <a:latin typeface="Alexandria" pitchFamily="2" charset="-78"/>
                <a:cs typeface="Alexandria" pitchFamily="2" charset="-78"/>
              </a:rPr>
              <a:t>صحيح”. هذا يعني أن الشائعة قد تتضمن معلومات صحيحة جزئيًا، ولكنها </a:t>
            </a:r>
            <a:r>
              <a:rPr lang="ar-SA" sz="1700" dirty="0" smtClean="0">
                <a:latin typeface="Alexandria" pitchFamily="2" charset="-78"/>
                <a:cs typeface="Alexandria" pitchFamily="2" charset="-78"/>
              </a:rPr>
              <a:t>تُستخدم </a:t>
            </a:r>
            <a:r>
              <a:rPr lang="ar-SA" sz="1700" dirty="0">
                <a:latin typeface="Alexandria" pitchFamily="2" charset="-78"/>
                <a:cs typeface="Alexandria" pitchFamily="2" charset="-78"/>
              </a:rPr>
              <a:t>لتحقيق أهداف معينة، سواء كانت سياسية أو اقتصادية أو اجتماعية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a:p>
            <a:pPr marL="285750" indent="-285750" algn="r" rtl="1">
              <a:lnSpc>
                <a:spcPct val="150000"/>
              </a:lnSpc>
              <a:buClr>
                <a:srgbClr val="0070C0"/>
              </a:buClr>
              <a:buFont typeface="Wingdings" panose="05000000000000000000" pitchFamily="2" charset="2"/>
              <a:buChar char="q"/>
            </a:pPr>
            <a:r>
              <a:rPr lang="ar-SA" sz="1700" dirty="0">
                <a:latin typeface="Alexandria" pitchFamily="2" charset="-78"/>
                <a:cs typeface="Alexandria" pitchFamily="2" charset="-78"/>
              </a:rPr>
              <a:t>الشائعات </a:t>
            </a:r>
            <a:r>
              <a:rPr lang="ar-SA" sz="1700" dirty="0" smtClean="0">
                <a:latin typeface="Alexandria" pitchFamily="2" charset="-78"/>
                <a:cs typeface="Alexandria" pitchFamily="2" charset="-78"/>
              </a:rPr>
              <a:t>هي </a:t>
            </a:r>
            <a:r>
              <a:rPr lang="ar-SA" sz="1700" dirty="0">
                <a:latin typeface="Alexandria" pitchFamily="2" charset="-78"/>
                <a:cs typeface="Alexandria" pitchFamily="2" charset="-78"/>
              </a:rPr>
              <a:t>أخبار أو معلومات </a:t>
            </a:r>
            <a:r>
              <a:rPr lang="ar-SA" sz="1700" dirty="0" smtClean="0">
                <a:latin typeface="Alexandria" pitchFamily="2" charset="-78"/>
                <a:cs typeface="Alexandria" pitchFamily="2" charset="-78"/>
              </a:rPr>
              <a:t>غير مؤكدة </a:t>
            </a:r>
            <a:r>
              <a:rPr lang="ar-SA" sz="1700" dirty="0">
                <a:latin typeface="Alexandria" pitchFamily="2" charset="-78"/>
                <a:cs typeface="Alexandria" pitchFamily="2" charset="-78"/>
              </a:rPr>
              <a:t>تنتشر بسرعة بين الناس، وغالبًا ما تُتداول دون وجود مصدر موثوق يدعم </a:t>
            </a:r>
            <a:r>
              <a:rPr lang="ar-SA" sz="1700" dirty="0" smtClean="0">
                <a:latin typeface="Alexandria" pitchFamily="2" charset="-78"/>
                <a:cs typeface="Alexandria" pitchFamily="2" charset="-78"/>
              </a:rPr>
              <a:t>صحتها؛ </a:t>
            </a:r>
            <a:r>
              <a:rPr lang="ar-SA" sz="1600" dirty="0">
                <a:latin typeface="Alexandria" pitchFamily="2" charset="-78"/>
                <a:cs typeface="Alexandria" pitchFamily="2" charset="-78"/>
              </a:rPr>
              <a:t>بهدف خلق الارتباك أو عدم </a:t>
            </a:r>
            <a:r>
              <a:rPr lang="ar-SA" sz="1600" dirty="0" smtClean="0">
                <a:latin typeface="Alexandria" pitchFamily="2" charset="-78"/>
                <a:cs typeface="Alexandria" pitchFamily="2" charset="-78"/>
              </a:rPr>
              <a:t>الثقة في المؤسسات؛ </a:t>
            </a:r>
            <a:r>
              <a:rPr lang="ar-SA" sz="1600" dirty="0">
                <a:latin typeface="Alexandria" pitchFamily="2" charset="-78"/>
                <a:cs typeface="Alexandria" pitchFamily="2" charset="-78"/>
              </a:rPr>
              <a:t>مما يؤدي إلى زعزعة استقرار </a:t>
            </a:r>
            <a:r>
              <a:rPr lang="ar-SA" sz="1600" dirty="0" smtClean="0">
                <a:latin typeface="Alexandria" pitchFamily="2" charset="-78"/>
                <a:cs typeface="Alexandria" pitchFamily="2" charset="-78"/>
              </a:rPr>
              <a:t>المجتمعات.</a:t>
            </a:r>
            <a:r>
              <a:rPr lang="ar-SA" sz="1700" dirty="0" smtClean="0">
                <a:latin typeface="Alexandria" pitchFamily="2" charset="-78"/>
                <a:cs typeface="Alexandria" pitchFamily="2" charset="-78"/>
              </a:rPr>
              <a:t> وغالبًا </a:t>
            </a:r>
            <a:r>
              <a:rPr lang="ar-SA" sz="1700" dirty="0">
                <a:latin typeface="Alexandria" pitchFamily="2" charset="-78"/>
                <a:cs typeface="Alexandria" pitchFamily="2" charset="-78"/>
              </a:rPr>
              <a:t>ما تكون مثيرة للاهتمام أو تثير </a:t>
            </a:r>
            <a:r>
              <a:rPr lang="ar-SA" sz="1700" dirty="0" smtClean="0">
                <a:latin typeface="Alexandria" pitchFamily="2" charset="-78"/>
                <a:cs typeface="Alexandria" pitchFamily="2" charset="-78"/>
              </a:rPr>
              <a:t>الفضول</a:t>
            </a:r>
            <a:r>
              <a:rPr lang="ar-SA" dirty="0" smtClean="0">
                <a:latin typeface="Alexandria" pitchFamily="2" charset="-78"/>
                <a:cs typeface="Alexandria" pitchFamily="2" charset="-78"/>
              </a:rPr>
              <a:t>. </a:t>
            </a:r>
            <a:endParaRPr lang="ar-SA" dirty="0">
              <a:latin typeface="Alexandria" pitchFamily="2" charset="-78"/>
              <a:cs typeface="Alexandria" pitchFamily="2" charset="-78"/>
            </a:endParaRPr>
          </a:p>
          <a:p>
            <a:pPr marL="285750" indent="-285750" algn="r" rtl="1">
              <a:lnSpc>
                <a:spcPct val="150000"/>
              </a:lnSpc>
              <a:buClr>
                <a:srgbClr val="0070C0"/>
              </a:buClr>
              <a:buFont typeface="Wingdings" panose="05000000000000000000" pitchFamily="2" charset="2"/>
              <a:buChar char="q"/>
            </a:pPr>
            <a:r>
              <a:rPr lang="ar-SA" sz="1700" dirty="0" smtClean="0">
                <a:latin typeface="Alexandria" pitchFamily="2" charset="-78"/>
                <a:cs typeface="Alexandria" pitchFamily="2" charset="-78"/>
              </a:rPr>
              <a:t>الشائعات </a:t>
            </a:r>
            <a:r>
              <a:rPr lang="ar-SA" sz="1700" dirty="0">
                <a:latin typeface="Alexandria" pitchFamily="2" charset="-78"/>
                <a:cs typeface="Alexandria" pitchFamily="2" charset="-78"/>
              </a:rPr>
              <a:t>تعد </a:t>
            </a:r>
            <a:r>
              <a:rPr lang="ar-EG" sz="1700" dirty="0">
                <a:latin typeface="Alexandria" pitchFamily="2" charset="-78"/>
                <a:cs typeface="Alexandria" pitchFamily="2" charset="-78"/>
              </a:rPr>
              <a:t>نمط من الرسائل الاقناعية</a:t>
            </a:r>
            <a:r>
              <a:rPr lang="ar-SA" sz="1700" dirty="0">
                <a:latin typeface="Alexandria" pitchFamily="2" charset="-78"/>
                <a:cs typeface="Alexandria" pitchFamily="2" charset="-78"/>
              </a:rPr>
              <a:t>،</a:t>
            </a:r>
            <a:r>
              <a:rPr lang="ar-EG" sz="1700" dirty="0">
                <a:latin typeface="Alexandria" pitchFamily="2" charset="-78"/>
                <a:cs typeface="Alexandria" pitchFamily="2" charset="-78"/>
              </a:rPr>
              <a:t> تتضمن نقل معلومات غير مؤكدة </a:t>
            </a:r>
            <a:r>
              <a:rPr lang="ar-SA" sz="1700" dirty="0">
                <a:latin typeface="Alexandria" pitchFamily="2" charset="-78"/>
                <a:cs typeface="Alexandria" pitchFamily="2" charset="-78"/>
              </a:rPr>
              <a:t>عبر المنصات </a:t>
            </a:r>
            <a:r>
              <a:rPr lang="ar-SA" sz="1700" dirty="0" smtClean="0">
                <a:latin typeface="Alexandria" pitchFamily="2" charset="-78"/>
                <a:cs typeface="Alexandria" pitchFamily="2" charset="-78"/>
              </a:rPr>
              <a:t>الرقمية</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266668" y="1403637"/>
            <a:ext cx="3611618" cy="501932"/>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الشائعات </a:t>
            </a:r>
            <a:r>
              <a:rPr lang="en-US" sz="2000" dirty="0" smtClean="0">
                <a:solidFill>
                  <a:srgbClr val="C00000"/>
                </a:solidFill>
                <a:latin typeface="Alexandria" pitchFamily="2" charset="-78"/>
                <a:cs typeface="Alexandria" pitchFamily="2" charset="-78"/>
              </a:rPr>
              <a:t>Rumors</a:t>
            </a:r>
            <a:endParaRPr lang="ar-SA" sz="2000" dirty="0" smtClean="0">
              <a:solidFill>
                <a:srgbClr val="C00000"/>
              </a:solidFill>
              <a:latin typeface="Alexandria" pitchFamily="2" charset="-78"/>
              <a:cs typeface="Alexandria" pitchFamily="2" charset="-78"/>
            </a:endParaRPr>
          </a:p>
        </p:txBody>
      </p:sp>
      <p:sp>
        <p:nvSpPr>
          <p:cNvPr id="11" name="Rectangle 10"/>
          <p:cNvSpPr/>
          <p:nvPr/>
        </p:nvSpPr>
        <p:spPr>
          <a:xfrm>
            <a:off x="908185" y="15160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p:cNvSpPr txBox="1"/>
          <p:nvPr/>
        </p:nvSpPr>
        <p:spPr>
          <a:xfrm>
            <a:off x="959081" y="151057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959081" y="17809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4" name="Freeform 4"/>
          <p:cNvSpPr/>
          <p:nvPr/>
        </p:nvSpPr>
        <p:spPr>
          <a:xfrm>
            <a:off x="-576318" y="5142747"/>
            <a:ext cx="1888445" cy="1732814"/>
          </a:xfrm>
          <a:custGeom>
            <a:avLst/>
            <a:gdLst/>
            <a:ahLst/>
            <a:cxnLst/>
            <a:rect l="l" t="t" r="r" b="b"/>
            <a:pathLst>
              <a:path w="2942759" h="3465628">
                <a:moveTo>
                  <a:pt x="0" y="0"/>
                </a:moveTo>
                <a:lnTo>
                  <a:pt x="2942759" y="0"/>
                </a:lnTo>
                <a:lnTo>
                  <a:pt x="2942759" y="3465628"/>
                </a:lnTo>
                <a:lnTo>
                  <a:pt x="0" y="3465628"/>
                </a:lnTo>
                <a:lnTo>
                  <a:pt x="0" y="0"/>
                </a:lnTo>
                <a:close/>
              </a:path>
            </a:pathLst>
          </a:custGeom>
          <a:blipFill>
            <a:blip r:embed="rId4"/>
            <a:stretch>
              <a:fillRect/>
            </a:stretch>
          </a:blipFill>
        </p:spPr>
      </p:sp>
    </p:spTree>
    <p:extLst>
      <p:ext uri="{BB962C8B-B14F-4D97-AF65-F5344CB8AC3E}">
        <p14:creationId xmlns:p14="http://schemas.microsoft.com/office/powerpoint/2010/main" val="16035153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11705" y="1865956"/>
            <a:ext cx="9967495" cy="4483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11705" y="1973744"/>
            <a:ext cx="9900864" cy="4408899"/>
          </a:xfrm>
          <a:prstGeom prst="rect">
            <a:avLst/>
          </a:prstGeom>
          <a:noFill/>
        </p:spPr>
        <p:txBody>
          <a:bodyPr wrap="square" rtlCol="0">
            <a:spAutoFit/>
          </a:bodyPr>
          <a:lstStyle/>
          <a:p>
            <a:pPr algn="r" rtl="1">
              <a:lnSpc>
                <a:spcPct val="150000"/>
              </a:lnSpc>
            </a:pPr>
            <a:r>
              <a:rPr lang="ar-SA" sz="1700" dirty="0" smtClean="0">
                <a:latin typeface="Alexandria" pitchFamily="2" charset="-78"/>
                <a:cs typeface="Alexandria" pitchFamily="2" charset="-78"/>
              </a:rPr>
              <a:t>  يوجد عدة مفاهيم </a:t>
            </a:r>
            <a:r>
              <a:rPr lang="ar-SA" sz="1700" dirty="0">
                <a:latin typeface="Alexandria" pitchFamily="2" charset="-78"/>
                <a:cs typeface="Alexandria" pitchFamily="2" charset="-78"/>
              </a:rPr>
              <a:t>تشير إلى أنواع مختلفة من </a:t>
            </a:r>
            <a:r>
              <a:rPr lang="ar-SA" sz="1700" dirty="0" smtClean="0">
                <a:latin typeface="Alexandria" pitchFamily="2" charset="-78"/>
                <a:cs typeface="Alexandria" pitchFamily="2" charset="-78"/>
              </a:rPr>
              <a:t>المعلومات غير الدقيقة </a:t>
            </a:r>
            <a:r>
              <a:rPr lang="ar-SA" sz="1700" dirty="0">
                <a:latin typeface="Alexandria" pitchFamily="2" charset="-78"/>
                <a:cs typeface="Alexandria" pitchFamily="2" charset="-78"/>
              </a:rPr>
              <a:t>التي يمكن أن تؤثر على </a:t>
            </a:r>
            <a:r>
              <a:rPr lang="ar-SA" sz="1700" dirty="0" smtClean="0">
                <a:latin typeface="Alexandria" pitchFamily="2" charset="-78"/>
                <a:cs typeface="Alexandria" pitchFamily="2" charset="-78"/>
              </a:rPr>
              <a:t>المجتمع بطرق </a:t>
            </a:r>
            <a:r>
              <a:rPr lang="ar-SA" sz="1700" dirty="0">
                <a:latin typeface="Alexandria" pitchFamily="2" charset="-78"/>
                <a:cs typeface="Alexandria" pitchFamily="2" charset="-78"/>
              </a:rPr>
              <a:t>متعددة، سواء كانت بنوايا حسنة </a:t>
            </a:r>
            <a:r>
              <a:rPr lang="ar-SA" sz="1700" dirty="0" smtClean="0">
                <a:latin typeface="Alexandria" pitchFamily="2" charset="-78"/>
                <a:cs typeface="Alexandria" pitchFamily="2" charset="-78"/>
              </a:rPr>
              <a:t>أو سيئة، منها:</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b="1" dirty="0" smtClean="0">
                <a:solidFill>
                  <a:srgbClr val="0070C0"/>
                </a:solidFill>
                <a:latin typeface="Alexandria" pitchFamily="2" charset="-78"/>
                <a:cs typeface="Alexandria" pitchFamily="2" charset="-78"/>
              </a:rPr>
              <a:t>المعلومات المغلوطة </a:t>
            </a:r>
            <a:r>
              <a:rPr lang="en-US" sz="1700" dirty="0" smtClean="0">
                <a:latin typeface="Alexandria" pitchFamily="2" charset="-78"/>
                <a:cs typeface="Alexandria" pitchFamily="2" charset="-78"/>
              </a:rPr>
              <a:t>Misinformation</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تشير إلى المعلومات الخاطئة أو </a:t>
            </a:r>
            <a:r>
              <a:rPr lang="ar-SA" sz="1700" dirty="0" smtClean="0">
                <a:latin typeface="Alexandria" pitchFamily="2" charset="-78"/>
                <a:cs typeface="Alexandria" pitchFamily="2" charset="-78"/>
              </a:rPr>
              <a:t>غير الدقيقة التي ينشرها </a:t>
            </a:r>
            <a:r>
              <a:rPr lang="ar-SA" sz="1700" dirty="0">
                <a:latin typeface="Alexandria" pitchFamily="2" charset="-78"/>
                <a:cs typeface="Alexandria" pitchFamily="2" charset="-78"/>
              </a:rPr>
              <a:t>شخص أو </a:t>
            </a:r>
            <a:r>
              <a:rPr lang="ar-SA" sz="1700" dirty="0" smtClean="0">
                <a:latin typeface="Alexandria" pitchFamily="2" charset="-78"/>
                <a:cs typeface="Alexandria" pitchFamily="2" charset="-78"/>
              </a:rPr>
              <a:t>جهة </a:t>
            </a:r>
            <a:r>
              <a:rPr lang="ar-SA" sz="1700" u="sng" dirty="0" smtClean="0">
                <a:latin typeface="Alexandria" pitchFamily="2" charset="-78"/>
                <a:cs typeface="Alexandria" pitchFamily="2" charset="-78"/>
              </a:rPr>
              <a:t>بحُسن نية، بهدف توعية الآخرين</a:t>
            </a:r>
            <a:r>
              <a:rPr lang="ar-SA" sz="1700" dirty="0" smtClean="0">
                <a:latin typeface="Alexandria" pitchFamily="2" charset="-78"/>
                <a:cs typeface="Alexandria" pitchFamily="2" charset="-78"/>
              </a:rPr>
              <a:t>. قد تكون هذه </a:t>
            </a:r>
            <a:r>
              <a:rPr lang="ar-SA" sz="1700" dirty="0">
                <a:latin typeface="Alexandria" pitchFamily="2" charset="-78"/>
                <a:cs typeface="Alexandria" pitchFamily="2" charset="-78"/>
              </a:rPr>
              <a:t>المعلومات قد تكون </a:t>
            </a:r>
            <a:r>
              <a:rPr lang="ar-SA" sz="1700" dirty="0" smtClean="0">
                <a:latin typeface="Alexandria" pitchFamily="2" charset="-78"/>
                <a:cs typeface="Alexandria" pitchFamily="2" charset="-78"/>
              </a:rPr>
              <a:t>صحيحة أو غير حقيقية، لكنها لا تستند لأي مصادر موثوقة، وتنشر كأنها حقيقية. كما تشمل الأخطاء غير المقصودة، دون وجود نية للتضليل، </a:t>
            </a:r>
            <a:r>
              <a:rPr lang="ar-SA" sz="1700" dirty="0">
                <a:latin typeface="Alexandria" pitchFamily="2" charset="-78"/>
                <a:cs typeface="Alexandria" pitchFamily="2" charset="-78"/>
              </a:rPr>
              <a:t>مما يؤثر على تفكير الناس بعد انتشارها. </a:t>
            </a:r>
            <a:r>
              <a:rPr lang="ar-SA" sz="1700" dirty="0" smtClean="0">
                <a:solidFill>
                  <a:srgbClr val="FF0000"/>
                </a:solidFill>
                <a:latin typeface="Alexandria" pitchFamily="2" charset="-78"/>
                <a:cs typeface="Alexandria" pitchFamily="2" charset="-78"/>
              </a:rPr>
              <a:t>مثال</a:t>
            </a:r>
            <a:r>
              <a:rPr lang="ar-SA" sz="1700" dirty="0" smtClean="0">
                <a:latin typeface="Alexandria" pitchFamily="2" charset="-78"/>
                <a:cs typeface="Alexandria" pitchFamily="2" charset="-78"/>
              </a:rPr>
              <a:t>، إذا قام شخص بنشر خبر أن:  “</a:t>
            </a:r>
            <a:r>
              <a:rPr lang="ar-SA" sz="1700" dirty="0">
                <a:solidFill>
                  <a:schemeClr val="accent2">
                    <a:lumMod val="75000"/>
                  </a:schemeClr>
                </a:solidFill>
                <a:latin typeface="Alexandria" pitchFamily="2" charset="-78"/>
                <a:cs typeface="Alexandria" pitchFamily="2" charset="-78"/>
              </a:rPr>
              <a:t>70% من الناس الذين أصيبوا بفيروس معين قد توفوا” </a:t>
            </a:r>
            <a:r>
              <a:rPr lang="ar-SA" sz="1700" dirty="0">
                <a:latin typeface="Alexandria" pitchFamily="2" charset="-78"/>
                <a:cs typeface="Alexandria" pitchFamily="2" charset="-78"/>
              </a:rPr>
              <a:t>على منصات التواصل الاجتماعي ، بينما الرقم الحقيقي هو 7%. هنا، الشخص لم يكن لديه نية لإيذاء الآخرين ولكنه أخطأ في نقل </a:t>
            </a:r>
            <a:r>
              <a:rPr lang="ar-SA" sz="1700" dirty="0" smtClean="0">
                <a:latin typeface="Alexandria" pitchFamily="2" charset="-78"/>
                <a:cs typeface="Alexandria" pitchFamily="2" charset="-78"/>
              </a:rPr>
              <a:t>المعلومة. أو منشورات بعنوان: </a:t>
            </a:r>
            <a:r>
              <a:rPr lang="ar-SA" sz="1700" dirty="0" smtClean="0">
                <a:solidFill>
                  <a:schemeClr val="accent2">
                    <a:lumMod val="75000"/>
                  </a:schemeClr>
                </a:solidFill>
                <a:latin typeface="Alexandria" pitchFamily="2" charset="-78"/>
                <a:cs typeface="Alexandria" pitchFamily="2" charset="-78"/>
              </a:rPr>
              <a:t>«لا تتناول منتج ما لأنه يُسبب فشل كلوي»</a:t>
            </a:r>
            <a:r>
              <a:rPr lang="ar-SA" sz="1700" dirty="0" smtClean="0">
                <a:latin typeface="Alexandria" pitchFamily="2" charset="-78"/>
                <a:cs typeface="Alexandria" pitchFamily="2" charset="-78"/>
              </a:rPr>
              <a:t>، أو </a:t>
            </a:r>
            <a:r>
              <a:rPr lang="ar-SA" sz="1700" dirty="0" smtClean="0">
                <a:solidFill>
                  <a:schemeClr val="accent2">
                    <a:lumMod val="75000"/>
                  </a:schemeClr>
                </a:solidFill>
                <a:latin typeface="Alexandria" pitchFamily="2" charset="-78"/>
                <a:cs typeface="Alexandria" pitchFamily="2" charset="-78"/>
              </a:rPr>
              <a:t>«اشرب يوميًا كوب شاي اخضر للشفاء التام من أمراض الكُلى»</a:t>
            </a:r>
            <a:r>
              <a:rPr lang="ar-SA" sz="1700" dirty="0" smtClean="0">
                <a:latin typeface="Alexandria" pitchFamily="2" charset="-78"/>
                <a:cs typeface="Alexandria" pitchFamily="2" charset="-78"/>
              </a:rPr>
              <a:t>، وفي نهاية المنشور نجد جملة: </a:t>
            </a:r>
            <a:r>
              <a:rPr lang="ar-SA" sz="1700" dirty="0" smtClean="0">
                <a:solidFill>
                  <a:schemeClr val="accent2">
                    <a:lumMod val="75000"/>
                  </a:schemeClr>
                </a:solidFill>
                <a:latin typeface="Alexandria" pitchFamily="2" charset="-78"/>
                <a:cs typeface="Alexandria" pitchFamily="2" charset="-78"/>
              </a:rPr>
              <a:t>«انشرها لتعُم الفائدة»، </a:t>
            </a:r>
            <a:r>
              <a:rPr lang="ar-SA" sz="1700" dirty="0" smtClean="0">
                <a:latin typeface="Alexandria" pitchFamily="2" charset="-78"/>
                <a:cs typeface="Alexandria" pitchFamily="2" charset="-78"/>
              </a:rPr>
              <a:t>هذه الجملة تعد أحد الأدوات التي تساهم في نشر المعلومات الخاطئة. فمعيار النشر هو حسن النية.</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407398" y="1300697"/>
            <a:ext cx="3298170" cy="553998"/>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الشائعات </a:t>
            </a:r>
            <a:r>
              <a:rPr lang="en-US" sz="2000" dirty="0" smtClean="0">
                <a:solidFill>
                  <a:srgbClr val="C00000"/>
                </a:solidFill>
                <a:latin typeface="Alexandria" pitchFamily="2" charset="-78"/>
                <a:cs typeface="Alexandria" pitchFamily="2" charset="-78"/>
              </a:rPr>
              <a:t>Rumors</a:t>
            </a:r>
            <a:endParaRPr lang="ar-SA" sz="2000" dirty="0" smtClean="0">
              <a:solidFill>
                <a:srgbClr val="C00000"/>
              </a:solidFill>
              <a:latin typeface="Alexandria" pitchFamily="2" charset="-78"/>
              <a:cs typeface="Alexandria"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1473" t="47380" r="54866" b="31905"/>
          <a:stretch/>
        </p:blipFill>
        <p:spPr>
          <a:xfrm>
            <a:off x="-139891" y="4261755"/>
            <a:ext cx="1966679" cy="2608189"/>
          </a:xfrm>
          <a:prstGeom prst="rect">
            <a:avLst/>
          </a:prstGeom>
        </p:spPr>
      </p:pic>
    </p:spTree>
    <p:extLst>
      <p:ext uri="{BB962C8B-B14F-4D97-AF65-F5344CB8AC3E}">
        <p14:creationId xmlns:p14="http://schemas.microsoft.com/office/powerpoint/2010/main" val="27251211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11705" y="1983182"/>
            <a:ext cx="10136828" cy="41351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42275" y="2101821"/>
            <a:ext cx="9970789" cy="4016484"/>
          </a:xfrm>
          <a:prstGeom prst="rect">
            <a:avLst/>
          </a:prstGeom>
          <a:noFill/>
        </p:spPr>
        <p:txBody>
          <a:bodyPr wrap="square" rtlCol="0">
            <a:spAutoFit/>
          </a:bodyPr>
          <a:lstStyle/>
          <a:p>
            <a:pPr marL="342900" indent="-342900" algn="r" rtl="1">
              <a:lnSpc>
                <a:spcPct val="150000"/>
              </a:lnSpc>
              <a:buFont typeface="+mj-lt"/>
              <a:buAutoNum type="arabicPeriod" startAt="2"/>
            </a:pPr>
            <a:r>
              <a:rPr lang="ar-SA" sz="1700" b="1" dirty="0" smtClean="0">
                <a:solidFill>
                  <a:srgbClr val="0070C0"/>
                </a:solidFill>
                <a:latin typeface="Alexandria" pitchFamily="2" charset="-78"/>
                <a:cs typeface="Alexandria" pitchFamily="2" charset="-78"/>
              </a:rPr>
              <a:t>المعلومات </a:t>
            </a:r>
            <a:r>
              <a:rPr lang="ar-SA" sz="1700" b="1" dirty="0">
                <a:solidFill>
                  <a:srgbClr val="0070C0"/>
                </a:solidFill>
                <a:latin typeface="Alexandria" pitchFamily="2" charset="-78"/>
                <a:cs typeface="Alexandria" pitchFamily="2" charset="-78"/>
              </a:rPr>
              <a:t>المُضللة </a:t>
            </a:r>
            <a:r>
              <a:rPr lang="en-US" sz="1700" dirty="0" smtClean="0">
                <a:latin typeface="Alexandria" pitchFamily="2" charset="-78"/>
                <a:cs typeface="Alexandria" pitchFamily="2" charset="-78"/>
              </a:rPr>
              <a:t>Disinformation</a:t>
            </a:r>
            <a:r>
              <a:rPr lang="ar-SA" sz="1700" dirty="0" smtClean="0">
                <a:latin typeface="Alexandria" pitchFamily="2" charset="-78"/>
                <a:cs typeface="Alexandria" pitchFamily="2" charset="-78"/>
              </a:rPr>
              <a:t>: هي </a:t>
            </a:r>
            <a:r>
              <a:rPr lang="ar-SA" sz="1700" dirty="0">
                <a:latin typeface="Alexandria" pitchFamily="2" charset="-78"/>
                <a:cs typeface="Alexandria" pitchFamily="2" charset="-78"/>
              </a:rPr>
              <a:t>معلومات </a:t>
            </a:r>
            <a:r>
              <a:rPr lang="ar-SA" sz="1600" dirty="0">
                <a:latin typeface="Alexandria" pitchFamily="2" charset="-78"/>
                <a:cs typeface="Alexandria" pitchFamily="2" charset="-78"/>
              </a:rPr>
              <a:t>خاطئة أو مُحرفة </a:t>
            </a:r>
            <a:r>
              <a:rPr lang="ar-SA" sz="1600" dirty="0" smtClean="0">
                <a:latin typeface="Alexandria" pitchFamily="2" charset="-78"/>
                <a:cs typeface="Alexandria" pitchFamily="2" charset="-78"/>
              </a:rPr>
              <a:t>أو </a:t>
            </a:r>
            <a:r>
              <a:rPr lang="ar-SA" sz="1700" dirty="0" smtClean="0">
                <a:latin typeface="Alexandria" pitchFamily="2" charset="-78"/>
                <a:cs typeface="Alexandria" pitchFamily="2" charset="-78"/>
              </a:rPr>
              <a:t>كاذبة </a:t>
            </a:r>
            <a:r>
              <a:rPr lang="ar-SA" sz="1700" u="sng" dirty="0">
                <a:latin typeface="Alexandria" pitchFamily="2" charset="-78"/>
                <a:cs typeface="Alexandria" pitchFamily="2" charset="-78"/>
              </a:rPr>
              <a:t>تُنشر عمدًا </a:t>
            </a:r>
            <a:r>
              <a:rPr lang="ar-SA" sz="1700" dirty="0">
                <a:latin typeface="Alexandria" pitchFamily="2" charset="-78"/>
                <a:cs typeface="Alexandria" pitchFamily="2" charset="-78"/>
              </a:rPr>
              <a:t>بهدف </a:t>
            </a:r>
            <a:r>
              <a:rPr lang="ar-SA" sz="1700" dirty="0" smtClean="0">
                <a:latin typeface="Alexandria" pitchFamily="2" charset="-78"/>
                <a:cs typeface="Alexandria" pitchFamily="2" charset="-78"/>
              </a:rPr>
              <a:t>خداع وتضليل </a:t>
            </a:r>
            <a:r>
              <a:rPr lang="ar-SA" sz="1700" dirty="0">
                <a:latin typeface="Alexandria" pitchFamily="2" charset="-78"/>
                <a:cs typeface="Alexandria" pitchFamily="2" charset="-78"/>
              </a:rPr>
              <a:t>الآخرين. هذا النوع من المعلومات يتميز بأنه مدروس ومخطط له </a:t>
            </a:r>
            <a:r>
              <a:rPr lang="ar-SA" sz="1700" dirty="0" smtClean="0">
                <a:latin typeface="Alexandria" pitchFamily="2" charset="-78"/>
                <a:cs typeface="Alexandria" pitchFamily="2" charset="-78"/>
              </a:rPr>
              <a:t>لتحقيق </a:t>
            </a:r>
            <a:r>
              <a:rPr lang="ar-SA" sz="1700" dirty="0">
                <a:latin typeface="Alexandria" pitchFamily="2" charset="-78"/>
                <a:cs typeface="Alexandria" pitchFamily="2" charset="-78"/>
              </a:rPr>
              <a:t>أهداف محددة، سواء كانت سياسية أو اقتصادية أو اجتماعية، </a:t>
            </a:r>
            <a:r>
              <a:rPr lang="ar-SA" sz="1700" dirty="0" smtClean="0">
                <a:latin typeface="Alexandria" pitchFamily="2" charset="-78"/>
                <a:cs typeface="Alexandria" pitchFamily="2" charset="-78"/>
              </a:rPr>
              <a:t>بهدف تشويه </a:t>
            </a:r>
            <a:r>
              <a:rPr lang="ar-SA" sz="1700" dirty="0">
                <a:latin typeface="Alexandria" pitchFamily="2" charset="-78"/>
                <a:cs typeface="Alexandria" pitchFamily="2" charset="-78"/>
              </a:rPr>
              <a:t>الحقائق أو التأثير على الرأي العام. </a:t>
            </a:r>
            <a:endParaRPr lang="ar-SA" sz="17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a:latin typeface="Alexandria" pitchFamily="2" charset="-78"/>
                <a:cs typeface="Alexandria" pitchFamily="2" charset="-78"/>
              </a:rPr>
              <a:t>الفرق بين المعلومات المُضللة والمعلومات المغلوطة</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المعلومات المُضللة تهدف بشكل واضح إلى خداع </a:t>
            </a:r>
            <a:r>
              <a:rPr lang="ar-SA" sz="1700" dirty="0" smtClean="0">
                <a:latin typeface="Alexandria" pitchFamily="2" charset="-78"/>
                <a:cs typeface="Alexandria" pitchFamily="2" charset="-78"/>
              </a:rPr>
              <a:t>الجمهور، وتؤدي إلى </a:t>
            </a:r>
            <a:r>
              <a:rPr lang="ar-SA" sz="1600" dirty="0" smtClean="0">
                <a:latin typeface="Alexandria" pitchFamily="2" charset="-78"/>
                <a:cs typeface="Alexandria" pitchFamily="2" charset="-78"/>
              </a:rPr>
              <a:t>اتخاذ </a:t>
            </a:r>
            <a:r>
              <a:rPr lang="ar-SA" sz="1600" dirty="0">
                <a:latin typeface="Alexandria" pitchFamily="2" charset="-78"/>
                <a:cs typeface="Alexandria" pitchFamily="2" charset="-78"/>
              </a:rPr>
              <a:t>قرارات غير </a:t>
            </a:r>
            <a:r>
              <a:rPr lang="ar-SA" sz="1600" dirty="0" smtClean="0">
                <a:latin typeface="Alexandria" pitchFamily="2" charset="-78"/>
                <a:cs typeface="Alexandria" pitchFamily="2" charset="-78"/>
              </a:rPr>
              <a:t>صحيحة</a:t>
            </a:r>
            <a:r>
              <a:rPr lang="ar-SA" sz="1700" dirty="0" smtClean="0">
                <a:latin typeface="Alexandria" pitchFamily="2" charset="-78"/>
                <a:cs typeface="Alexandria" pitchFamily="2" charset="-78"/>
              </a:rPr>
              <a:t>، بينما </a:t>
            </a:r>
            <a:r>
              <a:rPr lang="ar-SA" sz="1700" dirty="0">
                <a:latin typeface="Alexandria" pitchFamily="2" charset="-78"/>
                <a:cs typeface="Alexandria" pitchFamily="2" charset="-78"/>
              </a:rPr>
              <a:t>المعلومات المغلوطة </a:t>
            </a:r>
            <a:r>
              <a:rPr lang="ar-SA" sz="1700" dirty="0" smtClean="0">
                <a:latin typeface="Alexandria" pitchFamily="2" charset="-78"/>
                <a:cs typeface="Alexandria" pitchFamily="2" charset="-78"/>
              </a:rPr>
              <a:t>قد تكون ناتجة </a:t>
            </a:r>
            <a:r>
              <a:rPr lang="ar-SA" sz="1700" dirty="0">
                <a:latin typeface="Alexandria" pitchFamily="2" charset="-78"/>
                <a:cs typeface="Alexandria" pitchFamily="2" charset="-78"/>
              </a:rPr>
              <a:t>عن سوء فهم أو عدم دقة دون نية </a:t>
            </a:r>
            <a:r>
              <a:rPr lang="ar-SA" sz="1700" dirty="0" smtClean="0">
                <a:latin typeface="Alexandria" pitchFamily="2" charset="-78"/>
                <a:cs typeface="Alexandria" pitchFamily="2" charset="-78"/>
              </a:rPr>
              <a:t>خبيثة، مما </a:t>
            </a:r>
            <a:r>
              <a:rPr lang="ar-SA" sz="1700" dirty="0">
                <a:latin typeface="Alexandria" pitchFamily="2" charset="-78"/>
                <a:cs typeface="Alexandria" pitchFamily="2" charset="-78"/>
              </a:rPr>
              <a:t>يجعل من الصعب على الأفراد التمييز بينها وبين الحقائق.</a:t>
            </a:r>
          </a:p>
          <a:p>
            <a:pPr marL="285750" indent="-285750" algn="r" rtl="1">
              <a:lnSpc>
                <a:spcPct val="150000"/>
              </a:lnSpc>
              <a:buFont typeface="Wingdings" panose="05000000000000000000" pitchFamily="2" charset="2"/>
              <a:buChar char="q"/>
            </a:pPr>
            <a:r>
              <a:rPr lang="ar-SA" sz="1700" dirty="0" smtClean="0">
                <a:solidFill>
                  <a:srgbClr val="FF0000"/>
                </a:solidFill>
                <a:latin typeface="Alexandria" pitchFamily="2" charset="-78"/>
                <a:cs typeface="Alexandria" pitchFamily="2" charset="-78"/>
              </a:rPr>
              <a:t>أمثلة على المعلومات المضللة</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نشر أخبار كاذبة </a:t>
            </a:r>
            <a:r>
              <a:rPr lang="ar-SA" sz="1700" dirty="0" smtClean="0">
                <a:latin typeface="Alexandria" pitchFamily="2" charset="-78"/>
                <a:cs typeface="Alexandria" pitchFamily="2" charset="-78"/>
              </a:rPr>
              <a:t>أو مقطع </a:t>
            </a:r>
            <a:r>
              <a:rPr lang="ar-SA" sz="1700" dirty="0">
                <a:latin typeface="Alexandria" pitchFamily="2" charset="-78"/>
                <a:cs typeface="Alexandria" pitchFamily="2" charset="-78"/>
              </a:rPr>
              <a:t>فيديو مُعدل </a:t>
            </a:r>
            <a:r>
              <a:rPr lang="ar-SA" sz="1700" dirty="0" smtClean="0">
                <a:latin typeface="Alexandria" pitchFamily="2" charset="-78"/>
                <a:cs typeface="Alexandria" pitchFamily="2" charset="-78"/>
              </a:rPr>
              <a:t>حول </a:t>
            </a:r>
            <a:r>
              <a:rPr lang="ar-SA" sz="1700" dirty="0">
                <a:latin typeface="Alexandria" pitchFamily="2" charset="-78"/>
                <a:cs typeface="Alexandria" pitchFamily="2" charset="-78"/>
              </a:rPr>
              <a:t>مرشح سياسي بهدف تشويه سمعته. هذه الأخبار قد تتضمن ادعاءات غير صحيحة حول سلوكياته أو مواقفه السياسية، مما يؤثر على تصورات الناخبين، ويؤدي إلى تغيير في نتائج الانتخابات. </a:t>
            </a:r>
            <a:r>
              <a:rPr lang="ar-SA" sz="1700" u="sng" dirty="0" smtClean="0">
                <a:latin typeface="Alexandria" pitchFamily="2" charset="-78"/>
                <a:cs typeface="Alexandria" pitchFamily="2" charset="-78"/>
              </a:rPr>
              <a:t>الإعلانات </a:t>
            </a:r>
            <a:r>
              <a:rPr lang="ar-SA" sz="1700" u="sng" dirty="0">
                <a:latin typeface="Alexandria" pitchFamily="2" charset="-78"/>
                <a:cs typeface="Alexandria" pitchFamily="2" charset="-78"/>
              </a:rPr>
              <a:t>المضللة</a:t>
            </a:r>
            <a:r>
              <a:rPr lang="ar-SA" sz="1700" dirty="0" smtClean="0">
                <a:latin typeface="Alexandria" pitchFamily="2" charset="-78"/>
                <a:cs typeface="Alexandria" pitchFamily="2" charset="-78"/>
              </a:rPr>
              <a:t>: إنشاء </a:t>
            </a:r>
            <a:r>
              <a:rPr lang="ar-SA" sz="1700" dirty="0">
                <a:latin typeface="Alexandria" pitchFamily="2" charset="-78"/>
                <a:cs typeface="Alexandria" pitchFamily="2" charset="-78"/>
              </a:rPr>
              <a:t>إعلانات تدعي أن منتجًا صحيًا معينًا يمكنه علاج مرض خطير، رغم عدم وجود أي دليل علمي يدعم هذا الادعاء</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0" name="Freeform 17"/>
          <p:cNvSpPr/>
          <p:nvPr/>
        </p:nvSpPr>
        <p:spPr>
          <a:xfrm>
            <a:off x="110577" y="5421087"/>
            <a:ext cx="1331698" cy="1485900"/>
          </a:xfrm>
          <a:custGeom>
            <a:avLst/>
            <a:gdLst/>
            <a:ahLst/>
            <a:cxnLst/>
            <a:rect l="l" t="t" r="r" b="b"/>
            <a:pathLst>
              <a:path w="1570060" h="1424175">
                <a:moveTo>
                  <a:pt x="0" y="0"/>
                </a:moveTo>
                <a:lnTo>
                  <a:pt x="1570060" y="0"/>
                </a:lnTo>
                <a:lnTo>
                  <a:pt x="1570060" y="1424175"/>
                </a:lnTo>
                <a:lnTo>
                  <a:pt x="0" y="1424175"/>
                </a:lnTo>
                <a:lnTo>
                  <a:pt x="0" y="0"/>
                </a:lnTo>
                <a:close/>
              </a:path>
            </a:pathLst>
          </a:custGeom>
          <a:blipFill>
            <a:blip r:embed="rId4">
              <a:extLst>
                <a:ext uri="{96DAC541-7B7A-43D3-8B79-37D633B846F1}">
                  <asvg:svgBlip xmlns="" xmlns:asvg="http://schemas.microsoft.com/office/drawing/2016/SVG/main" r:embed="rId28"/>
                </a:ext>
              </a:extLst>
            </a:blip>
            <a:stretch>
              <a:fillRect/>
            </a:stretch>
          </a:blipFill>
        </p:spPr>
      </p:sp>
      <p:sp>
        <p:nvSpPr>
          <p:cNvPr id="15" name="TextBox 14">
            <a:extLst>
              <a:ext uri="{FF2B5EF4-FFF2-40B4-BE49-F238E27FC236}">
                <a16:creationId xmlns:a16="http://schemas.microsoft.com/office/drawing/2014/main" id="{F9A80F9F-74DB-1D57-04E8-E20E92A09B0A}"/>
              </a:ext>
            </a:extLst>
          </p:cNvPr>
          <p:cNvSpPr txBox="1"/>
          <p:nvPr/>
        </p:nvSpPr>
        <p:spPr>
          <a:xfrm>
            <a:off x="2407398" y="1453094"/>
            <a:ext cx="3298170" cy="553998"/>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الشائعات </a:t>
            </a:r>
            <a:r>
              <a:rPr lang="en-US" sz="2000" dirty="0" smtClean="0">
                <a:solidFill>
                  <a:srgbClr val="C00000"/>
                </a:solidFill>
                <a:latin typeface="Alexandria" pitchFamily="2" charset="-78"/>
                <a:cs typeface="Alexandria" pitchFamily="2" charset="-78"/>
              </a:rPr>
              <a:t>Rumors</a:t>
            </a:r>
            <a:endParaRPr lang="ar-SA" sz="2000" dirty="0" smtClean="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15344234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stretch>
            <a:fillRect/>
          </a:stretch>
        </p:blipFill>
        <p:spPr>
          <a:xfrm>
            <a:off x="0" y="4876801"/>
            <a:ext cx="2109740" cy="2057264"/>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805967" y="1983182"/>
            <a:ext cx="9488565" cy="4366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05968" y="1981994"/>
            <a:ext cx="9341004" cy="4408899"/>
          </a:xfrm>
          <a:prstGeom prst="rect">
            <a:avLst/>
          </a:prstGeom>
          <a:noFill/>
        </p:spPr>
        <p:txBody>
          <a:bodyPr wrap="square" rtlCol="0">
            <a:spAutoFit/>
          </a:bodyPr>
          <a:lstStyle/>
          <a:p>
            <a:pPr marL="342900" indent="-342900" algn="r" rtl="1">
              <a:lnSpc>
                <a:spcPct val="150000"/>
              </a:lnSpc>
              <a:buFont typeface="+mj-lt"/>
              <a:buAutoNum type="arabicPeriod" startAt="3"/>
            </a:pPr>
            <a:r>
              <a:rPr lang="ar-SA" sz="1700" b="1" dirty="0" smtClean="0">
                <a:solidFill>
                  <a:srgbClr val="0070C0"/>
                </a:solidFill>
                <a:latin typeface="Alexandria" pitchFamily="2" charset="-78"/>
                <a:cs typeface="Alexandria" pitchFamily="2" charset="-78"/>
              </a:rPr>
              <a:t>الأخبار </a:t>
            </a:r>
            <a:r>
              <a:rPr lang="ar-SA" sz="1700" b="1" dirty="0">
                <a:solidFill>
                  <a:srgbClr val="0070C0"/>
                </a:solidFill>
                <a:latin typeface="Alexandria" pitchFamily="2" charset="-78"/>
                <a:cs typeface="Alexandria" pitchFamily="2" charset="-78"/>
              </a:rPr>
              <a:t>الزائفة </a:t>
            </a:r>
            <a:r>
              <a:rPr lang="en-US" sz="1700" dirty="0">
                <a:latin typeface="Alexandria" pitchFamily="2" charset="-78"/>
                <a:cs typeface="Alexandria" pitchFamily="2" charset="-78"/>
              </a:rPr>
              <a:t>Fake </a:t>
            </a:r>
            <a:r>
              <a:rPr lang="en-US" sz="1700" dirty="0" smtClean="0">
                <a:latin typeface="Alexandria" pitchFamily="2" charset="-78"/>
                <a:cs typeface="Alexandria" pitchFamily="2" charset="-78"/>
              </a:rPr>
              <a:t>News</a:t>
            </a:r>
            <a:r>
              <a:rPr lang="ar-SA" sz="1700" dirty="0" smtClean="0">
                <a:latin typeface="Alexandria" pitchFamily="2" charset="-78"/>
                <a:cs typeface="Alexandria" pitchFamily="2" charset="-78"/>
              </a:rPr>
              <a:t>: هي </a:t>
            </a:r>
            <a:r>
              <a:rPr lang="ar-SA" sz="1700" dirty="0">
                <a:latin typeface="Alexandria" pitchFamily="2" charset="-78"/>
                <a:cs typeface="Alexandria" pitchFamily="2" charset="-78"/>
              </a:rPr>
              <a:t>نوع من </a:t>
            </a:r>
            <a:r>
              <a:rPr lang="ar-SA" sz="1700" dirty="0" smtClean="0">
                <a:latin typeface="Alexandria" pitchFamily="2" charset="-78"/>
                <a:cs typeface="Alexandria" pitchFamily="2" charset="-78"/>
              </a:rPr>
              <a:t>المعلومات التي تتخذ شكل الأخبار الحقيقية، لكنها في الواقع غير صحيحة ومضللة. وتُنشر هذه الأخبار الزائفة عبر منصات </a:t>
            </a:r>
            <a:r>
              <a:rPr lang="ar-SA" sz="1700" dirty="0">
                <a:latin typeface="Alexandria" pitchFamily="2" charset="-78"/>
                <a:cs typeface="Alexandria" pitchFamily="2" charset="-78"/>
              </a:rPr>
              <a:t>التواصل </a:t>
            </a:r>
            <a:r>
              <a:rPr lang="ar-SA" sz="1700" dirty="0" smtClean="0">
                <a:latin typeface="Alexandria" pitchFamily="2" charset="-78"/>
                <a:cs typeface="Alexandria" pitchFamily="2" charset="-78"/>
              </a:rPr>
              <a:t>الاجتماعي؛ بهدف خداع </a:t>
            </a:r>
            <a:r>
              <a:rPr lang="ar-SA" sz="1700" dirty="0">
                <a:latin typeface="Alexandria" pitchFamily="2" charset="-78"/>
                <a:cs typeface="Alexandria" pitchFamily="2" charset="-78"/>
              </a:rPr>
              <a:t>الجمهور من خلال تقديم معلومات غير دقيقة على أنها </a:t>
            </a:r>
            <a:r>
              <a:rPr lang="ar-SA" sz="1700" dirty="0" smtClean="0">
                <a:latin typeface="Alexandria" pitchFamily="2" charset="-78"/>
                <a:cs typeface="Alexandria" pitchFamily="2" charset="-78"/>
              </a:rPr>
              <a:t>حقائق. </a:t>
            </a:r>
            <a:r>
              <a:rPr lang="ar-SA" sz="1700" dirty="0">
                <a:latin typeface="Alexandria" pitchFamily="2" charset="-78"/>
                <a:cs typeface="Alexandria" pitchFamily="2" charset="-78"/>
              </a:rPr>
              <a:t>وغالبًا ما تستخدم </a:t>
            </a:r>
            <a:r>
              <a:rPr lang="ar-SA" sz="1700" dirty="0" smtClean="0">
                <a:latin typeface="Alexandria" pitchFamily="2" charset="-78"/>
                <a:cs typeface="Alexandria" pitchFamily="2" charset="-78"/>
              </a:rPr>
              <a:t>الأخبار الزائفة لأغراض </a:t>
            </a:r>
            <a:r>
              <a:rPr lang="ar-SA" sz="1700" dirty="0">
                <a:latin typeface="Alexandria" pitchFamily="2" charset="-78"/>
                <a:cs typeface="Alexandria" pitchFamily="2" charset="-78"/>
              </a:rPr>
              <a:t>سياسية أو </a:t>
            </a:r>
            <a:r>
              <a:rPr lang="ar-SA" sz="1700" dirty="0" smtClean="0">
                <a:latin typeface="Alexandria" pitchFamily="2" charset="-78"/>
                <a:cs typeface="Alexandria" pitchFamily="2" charset="-78"/>
              </a:rPr>
              <a:t>تجارية لجذب </a:t>
            </a:r>
            <a:r>
              <a:rPr lang="ar-SA" sz="1700" dirty="0">
                <a:latin typeface="Alexandria" pitchFamily="2" charset="-78"/>
                <a:cs typeface="Alexandria" pitchFamily="2" charset="-78"/>
              </a:rPr>
              <a:t>الانتباه أو لتحقيق مكاسب مالية عبر الإعلانات. </a:t>
            </a:r>
            <a:r>
              <a:rPr lang="ar-SA" sz="1700" dirty="0" smtClean="0">
                <a:solidFill>
                  <a:srgbClr val="FF0000"/>
                </a:solidFill>
                <a:latin typeface="Alexandria" pitchFamily="2" charset="-78"/>
                <a:cs typeface="Alexandria" pitchFamily="2" charset="-78"/>
              </a:rPr>
              <a:t>مثال</a:t>
            </a:r>
            <a:r>
              <a:rPr lang="ar-SA" sz="1700" dirty="0" smtClean="0">
                <a:latin typeface="Alexandria" pitchFamily="2" charset="-78"/>
                <a:cs typeface="Alexandria" pitchFamily="2" charset="-78"/>
              </a:rPr>
              <a:t>، الأخبار </a:t>
            </a:r>
            <a:r>
              <a:rPr lang="ar-SA" sz="1700" dirty="0">
                <a:latin typeface="Alexandria" pitchFamily="2" charset="-78"/>
                <a:cs typeface="Alexandria" pitchFamily="2" charset="-78"/>
              </a:rPr>
              <a:t>التي تدعي أن هناك علاجًا سحريًا لمرض معين دون أي دليل علمي يدعم </a:t>
            </a:r>
            <a:r>
              <a:rPr lang="ar-SA" sz="1700" dirty="0" smtClean="0">
                <a:latin typeface="Alexandria" pitchFamily="2" charset="-78"/>
                <a:cs typeface="Alexandria" pitchFamily="2" charset="-78"/>
              </a:rPr>
              <a:t>ذلك. أو موقع </a:t>
            </a:r>
            <a:r>
              <a:rPr lang="ar-SA" sz="1700" dirty="0">
                <a:latin typeface="Alexandria" pitchFamily="2" charset="-78"/>
                <a:cs typeface="Alexandria" pitchFamily="2" charset="-78"/>
              </a:rPr>
              <a:t>إلكتروني ينشر </a:t>
            </a:r>
            <a:r>
              <a:rPr lang="ar-SA" sz="1700" dirty="0" smtClean="0">
                <a:latin typeface="Alexandria" pitchFamily="2" charset="-78"/>
                <a:cs typeface="Alexandria" pitchFamily="2" charset="-78"/>
              </a:rPr>
              <a:t>خبرًا بعنوان: </a:t>
            </a:r>
            <a:r>
              <a:rPr lang="ar-SA" sz="1700" dirty="0" smtClean="0">
                <a:solidFill>
                  <a:schemeClr val="accent2">
                    <a:lumMod val="50000"/>
                  </a:schemeClr>
                </a:solidFill>
                <a:latin typeface="Alexandria" pitchFamily="2" charset="-78"/>
                <a:cs typeface="Alexandria" pitchFamily="2" charset="-78"/>
              </a:rPr>
              <a:t>«العلماء </a:t>
            </a:r>
            <a:r>
              <a:rPr lang="ar-SA" sz="1700" dirty="0">
                <a:solidFill>
                  <a:schemeClr val="accent2">
                    <a:lumMod val="50000"/>
                  </a:schemeClr>
                </a:solidFill>
                <a:latin typeface="Alexandria" pitchFamily="2" charset="-78"/>
                <a:cs typeface="Alexandria" pitchFamily="2" charset="-78"/>
              </a:rPr>
              <a:t>يكتشفون علاجًا جديدًا </a:t>
            </a:r>
            <a:r>
              <a:rPr lang="ar-SA" sz="1700" dirty="0" smtClean="0">
                <a:solidFill>
                  <a:schemeClr val="accent2">
                    <a:lumMod val="50000"/>
                  </a:schemeClr>
                </a:solidFill>
                <a:latin typeface="Alexandria" pitchFamily="2" charset="-78"/>
                <a:cs typeface="Alexandria" pitchFamily="2" charset="-78"/>
              </a:rPr>
              <a:t>للسرطان»، </a:t>
            </a:r>
            <a:r>
              <a:rPr lang="ar-SA" sz="1700" dirty="0" smtClean="0">
                <a:latin typeface="Alexandria" pitchFamily="2" charset="-78"/>
                <a:cs typeface="Alexandria" pitchFamily="2" charset="-78"/>
              </a:rPr>
              <a:t>دون </a:t>
            </a:r>
            <a:r>
              <a:rPr lang="ar-SA" sz="1700" dirty="0">
                <a:latin typeface="Alexandria" pitchFamily="2" charset="-78"/>
                <a:cs typeface="Alexandria" pitchFamily="2" charset="-78"/>
              </a:rPr>
              <a:t>أي دليل </a:t>
            </a:r>
            <a:r>
              <a:rPr lang="ar-SA" sz="1700" dirty="0" smtClean="0">
                <a:latin typeface="Alexandria" pitchFamily="2" charset="-78"/>
                <a:cs typeface="Alexandria" pitchFamily="2" charset="-78"/>
              </a:rPr>
              <a:t>علمي. هذه الأخبار </a:t>
            </a:r>
            <a:r>
              <a:rPr lang="ar-SA" sz="1700" dirty="0">
                <a:latin typeface="Alexandria" pitchFamily="2" charset="-78"/>
                <a:cs typeface="Alexandria" pitchFamily="2" charset="-78"/>
              </a:rPr>
              <a:t>يمكن أن </a:t>
            </a:r>
            <a:r>
              <a:rPr lang="ar-SA" sz="1700" dirty="0" smtClean="0">
                <a:latin typeface="Alexandria" pitchFamily="2" charset="-78"/>
                <a:cs typeface="Alexandria" pitchFamily="2" charset="-78"/>
              </a:rPr>
              <a:t>تؤدي </a:t>
            </a:r>
            <a:r>
              <a:rPr lang="ar-SA" sz="1700" dirty="0">
                <a:latin typeface="Alexandria" pitchFamily="2" charset="-78"/>
                <a:cs typeface="Alexandria" pitchFamily="2" charset="-78"/>
              </a:rPr>
              <a:t>إلى تشتت الانتباه عن الأبحاث الحقيقية </a:t>
            </a:r>
            <a:r>
              <a:rPr lang="ar-SA" sz="1700" dirty="0" smtClean="0">
                <a:latin typeface="Alexandria" pitchFamily="2" charset="-78"/>
                <a:cs typeface="Alexandria" pitchFamily="2" charset="-78"/>
              </a:rPr>
              <a:t>وتؤثر </a:t>
            </a:r>
            <a:r>
              <a:rPr lang="ar-SA" sz="1700" dirty="0">
                <a:latin typeface="Alexandria" pitchFamily="2" charset="-78"/>
                <a:cs typeface="Alexandria" pitchFamily="2" charset="-78"/>
              </a:rPr>
              <a:t>سلبًا على المرضى </a:t>
            </a:r>
            <a:r>
              <a:rPr lang="ar-SA" sz="1700" dirty="0" smtClean="0">
                <a:latin typeface="Alexandria" pitchFamily="2" charset="-78"/>
                <a:cs typeface="Alexandria" pitchFamily="2" charset="-78"/>
              </a:rPr>
              <a:t>وعائلاتهم.</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تختلف الأخبار الزائفة عن الشائعات، فالأخبار </a:t>
            </a:r>
            <a:r>
              <a:rPr lang="ar-SA" sz="1700" dirty="0">
                <a:latin typeface="Alexandria" pitchFamily="2" charset="-78"/>
                <a:cs typeface="Alexandria" pitchFamily="2" charset="-78"/>
              </a:rPr>
              <a:t>الزائفة عادةً ما تكون مصممة بشكل احترافي </a:t>
            </a:r>
            <a:r>
              <a:rPr lang="ar-SA" sz="1700" dirty="0" smtClean="0">
                <a:latin typeface="Alexandria" pitchFamily="2" charset="-78"/>
                <a:cs typeface="Alexandria" pitchFamily="2" charset="-78"/>
              </a:rPr>
              <a:t>وتُنشر </a:t>
            </a:r>
            <a:r>
              <a:rPr lang="ar-SA" sz="1700" dirty="0">
                <a:latin typeface="Alexandria" pitchFamily="2" charset="-78"/>
                <a:cs typeface="Alexandria" pitchFamily="2" charset="-78"/>
              </a:rPr>
              <a:t>عبر </a:t>
            </a:r>
            <a:r>
              <a:rPr lang="ar-SA" sz="1700" dirty="0" smtClean="0">
                <a:latin typeface="Alexandria" pitchFamily="2" charset="-78"/>
                <a:cs typeface="Alexandria" pitchFamily="2" charset="-78"/>
              </a:rPr>
              <a:t>منصات الإعلام الرقمي </a:t>
            </a:r>
            <a:r>
              <a:rPr lang="ar-SA" sz="1700" dirty="0">
                <a:latin typeface="Alexandria" pitchFamily="2" charset="-78"/>
                <a:cs typeface="Alexandria" pitchFamily="2" charset="-78"/>
              </a:rPr>
              <a:t>بهدف خداع الجمهور، بينما الشائعات تميل إلى الانتشار بشكل غير رسمي وعادةً ما تكون أقل تنظيمًا وأقل </a:t>
            </a:r>
            <a:r>
              <a:rPr lang="ar-SA" sz="1700" dirty="0" smtClean="0">
                <a:latin typeface="Alexandria" pitchFamily="2" charset="-78"/>
                <a:cs typeface="Alexandria" pitchFamily="2" charset="-78"/>
              </a:rPr>
              <a:t>دقة.</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6" name="Rectangle 15"/>
          <p:cNvSpPr/>
          <p:nvPr/>
        </p:nvSpPr>
        <p:spPr>
          <a:xfrm>
            <a:off x="17782" y="3081582"/>
            <a:ext cx="1805966" cy="1477328"/>
          </a:xfrm>
          <a:prstGeom prst="rect">
            <a:avLst/>
          </a:prstGeom>
          <a:solidFill>
            <a:schemeClr val="accent1">
              <a:lumMod val="20000"/>
              <a:lumOff val="80000"/>
            </a:schemeClr>
          </a:solidFill>
        </p:spPr>
        <p:txBody>
          <a:bodyPr wrap="square">
            <a:spAutoFit/>
          </a:bodyPr>
          <a:lstStyle/>
          <a:p>
            <a:pPr algn="r" rtl="1">
              <a:lnSpc>
                <a:spcPct val="150000"/>
              </a:lnSpc>
            </a:pPr>
            <a:r>
              <a:rPr lang="ar-SA" sz="1200" dirty="0">
                <a:latin typeface="Alexandria" pitchFamily="2" charset="-78"/>
                <a:cs typeface="Alexandria" pitchFamily="2" charset="-78"/>
              </a:rPr>
              <a:t>إن هذه المفاهيم تشير إلى أنواع مختلفة من المعلومات غير الدقيقة، ولكنها تختلف في النية وطريقة الانتشار.</a:t>
            </a:r>
          </a:p>
        </p:txBody>
      </p:sp>
      <p:sp>
        <p:nvSpPr>
          <p:cNvPr id="19" name="TextBox 18">
            <a:extLst>
              <a:ext uri="{FF2B5EF4-FFF2-40B4-BE49-F238E27FC236}">
                <a16:creationId xmlns:a16="http://schemas.microsoft.com/office/drawing/2014/main" id="{F9A80F9F-74DB-1D57-04E8-E20E92A09B0A}"/>
              </a:ext>
            </a:extLst>
          </p:cNvPr>
          <p:cNvSpPr txBox="1"/>
          <p:nvPr/>
        </p:nvSpPr>
        <p:spPr>
          <a:xfrm>
            <a:off x="2407398" y="1453094"/>
            <a:ext cx="3298170" cy="553998"/>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الشائعات </a:t>
            </a:r>
            <a:r>
              <a:rPr lang="en-US" sz="2000" dirty="0" smtClean="0">
                <a:solidFill>
                  <a:srgbClr val="C00000"/>
                </a:solidFill>
                <a:latin typeface="Alexandria" pitchFamily="2" charset="-78"/>
                <a:cs typeface="Alexandria" pitchFamily="2" charset="-78"/>
              </a:rPr>
              <a:t>Rumors</a:t>
            </a:r>
            <a:endParaRPr lang="ar-SA" sz="2000" dirty="0" smtClean="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30891744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7843506" y="1902923"/>
            <a:ext cx="5470732" cy="45318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1564" y="1993899"/>
            <a:ext cx="10275556" cy="4373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3222" y="2177608"/>
            <a:ext cx="9812261" cy="4016484"/>
          </a:xfrm>
          <a:prstGeom prst="rect">
            <a:avLst/>
          </a:prstGeom>
          <a:noFill/>
        </p:spPr>
        <p:txBody>
          <a:bodyPr wrap="square" rtlCol="0">
            <a:spAutoFit/>
          </a:bodyPr>
          <a:lstStyle/>
          <a:p>
            <a:pPr marL="342900" lvl="1"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المحتوى المضلل: </a:t>
            </a:r>
            <a:r>
              <a:rPr lang="ar-SA" sz="1700" dirty="0">
                <a:latin typeface="Alexandria" pitchFamily="2" charset="-78"/>
                <a:cs typeface="Alexandria" pitchFamily="2" charset="-78"/>
              </a:rPr>
              <a:t>لا يكون المحتوى في هذا النوع خاطئاً بالكامل، لكنه يُقدَّم باستخدام عناوين جذابة أو مضللة تخفي الحقائق أو تركز على جوانب فرعية لدواعي الفضول.</a:t>
            </a:r>
          </a:p>
          <a:p>
            <a:pPr marL="342900" lvl="1"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المحتوى الاحتيالي</a:t>
            </a:r>
            <a:r>
              <a:rPr lang="ar-SA" sz="1700" dirty="0">
                <a:latin typeface="Alexandria" pitchFamily="2" charset="-78"/>
                <a:cs typeface="Alexandria" pitchFamily="2" charset="-78"/>
              </a:rPr>
              <a:t>: يُقصد به انتحال هوية مصادر موثوقة لإضفاء مصداقية </a:t>
            </a:r>
            <a:r>
              <a:rPr lang="ar-SA" sz="1700" dirty="0" smtClean="0">
                <a:latin typeface="Alexandria" pitchFamily="2" charset="-78"/>
                <a:cs typeface="Alexandria" pitchFamily="2" charset="-78"/>
              </a:rPr>
              <a:t>على الأخبار الزائفة</a:t>
            </a:r>
            <a:r>
              <a:rPr lang="ar-SA" sz="1700" dirty="0">
                <a:latin typeface="Alexandria" pitchFamily="2" charset="-78"/>
                <a:cs typeface="Alexandria" pitchFamily="2" charset="-78"/>
              </a:rPr>
              <a:t>. في هذا النوع، يتم تقديم معلومات تبدو وكأنها صادرة عن جهة موثوقة، لكنها في الواقع مغلوطة.</a:t>
            </a:r>
          </a:p>
          <a:p>
            <a:pPr marL="342900" lvl="1"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المحتوى </a:t>
            </a:r>
            <a:r>
              <a:rPr lang="ar-SA" sz="1700" dirty="0">
                <a:solidFill>
                  <a:srgbClr val="0070C0"/>
                </a:solidFill>
                <a:latin typeface="Alexandria" pitchFamily="2" charset="-78"/>
                <a:cs typeface="Alexandria" pitchFamily="2" charset="-78"/>
              </a:rPr>
              <a:t>الساخر: </a:t>
            </a:r>
            <a:r>
              <a:rPr lang="ar-SA" sz="1700" dirty="0">
                <a:latin typeface="Alexandria" pitchFamily="2" charset="-78"/>
                <a:cs typeface="Alexandria" pitchFamily="2" charset="-78"/>
              </a:rPr>
              <a:t>يُنشر بغرض الترفيه والسخرية، وقد يُساء فهمه بسبب طبيعته المبالغ فيها أو غير الواقعية. على الرغم من عدم وجود نية لإحداث </a:t>
            </a:r>
            <a:r>
              <a:rPr lang="ar-SA" sz="1700" dirty="0" smtClean="0">
                <a:latin typeface="Alexandria" pitchFamily="2" charset="-78"/>
                <a:cs typeface="Alexandria" pitchFamily="2" charset="-78"/>
              </a:rPr>
              <a:t>ضرر، </a:t>
            </a:r>
            <a:r>
              <a:rPr lang="ar-SA" sz="1700" dirty="0">
                <a:latin typeface="Alexandria" pitchFamily="2" charset="-78"/>
                <a:cs typeface="Alexandria" pitchFamily="2" charset="-78"/>
              </a:rPr>
              <a:t>ويتم تداوله على أنه حقيقي. </a:t>
            </a:r>
          </a:p>
          <a:p>
            <a:pPr marL="342900" lvl="1"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المحتوى </a:t>
            </a:r>
            <a:r>
              <a:rPr lang="ar-SA" sz="1700" dirty="0" smtClean="0">
                <a:solidFill>
                  <a:srgbClr val="0070C0"/>
                </a:solidFill>
                <a:latin typeface="Alexandria" pitchFamily="2" charset="-78"/>
                <a:cs typeface="Alexandria" pitchFamily="2" charset="-78"/>
              </a:rPr>
              <a:t>المُعدَّل: </a:t>
            </a:r>
            <a:r>
              <a:rPr lang="ar-SA" sz="1700" dirty="0">
                <a:latin typeface="Alexandria" pitchFamily="2" charset="-78"/>
                <a:cs typeface="Alexandria" pitchFamily="2" charset="-78"/>
              </a:rPr>
              <a:t>يشمل التلاعب بالنصوص أو الصور أو الفيديوهات لتقديم معلومات مضللة، مما يؤدي إلى خلق انطباعات خاطئة لدى الجمهور.</a:t>
            </a:r>
          </a:p>
          <a:p>
            <a:pPr marL="342900" lvl="1"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السياق الخاطئ : </a:t>
            </a:r>
            <a:r>
              <a:rPr lang="ar-SA" sz="1700" dirty="0">
                <a:latin typeface="Alexandria" pitchFamily="2" charset="-78"/>
                <a:cs typeface="Alexandria" pitchFamily="2" charset="-78"/>
              </a:rPr>
              <a:t>هو شكل من أشكال الأخبار الزائفة، يتم فيه مشاركة محتوى أصلي مع معلومات سياقية غير صحيحة، مما يغير من معنى الخبر الأصلي.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4" y="1441900"/>
            <a:ext cx="5521347"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أشكال محتوى الشائعات في الإعلام الرقمي</a:t>
            </a: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4821" t="75714" r="51384"/>
          <a:stretch/>
        </p:blipFill>
        <p:spPr>
          <a:xfrm>
            <a:off x="-31997" y="5171098"/>
            <a:ext cx="1681842" cy="1665514"/>
          </a:xfrm>
          <a:prstGeom prst="rect">
            <a:avLst/>
          </a:prstGeom>
        </p:spPr>
      </p:pic>
    </p:spTree>
    <p:extLst>
      <p:ext uri="{BB962C8B-B14F-4D97-AF65-F5344CB8AC3E}">
        <p14:creationId xmlns:p14="http://schemas.microsoft.com/office/powerpoint/2010/main" val="31835450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7843506" y="1578185"/>
            <a:ext cx="5470732" cy="46018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35024" y="1899448"/>
            <a:ext cx="9474490" cy="41603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186516" y="112128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186516" y="139161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139763" y="1374233"/>
            <a:ext cx="3816927"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خصائص الشائعات</a:t>
            </a:r>
          </a:p>
        </p:txBody>
      </p:sp>
      <p:sp>
        <p:nvSpPr>
          <p:cNvPr id="2" name="Rectangle 1"/>
          <p:cNvSpPr/>
          <p:nvPr/>
        </p:nvSpPr>
        <p:spPr>
          <a:xfrm>
            <a:off x="1418860" y="2043267"/>
            <a:ext cx="9217152" cy="4016484"/>
          </a:xfrm>
          <a:prstGeom prst="rect">
            <a:avLst/>
          </a:prstGeom>
        </p:spPr>
        <p:txBody>
          <a:bodyPr wrap="square">
            <a:spAutoFit/>
          </a:bodyPr>
          <a:lstStyle/>
          <a:p>
            <a:pPr algn="r" rtl="1">
              <a:lnSpc>
                <a:spcPct val="150000"/>
              </a:lnSpc>
            </a:pPr>
            <a:r>
              <a:rPr lang="ar-SA" sz="1700" dirty="0" smtClean="0">
                <a:latin typeface="Alexandria" pitchFamily="2" charset="-78"/>
                <a:cs typeface="Alexandria" pitchFamily="2" charset="-78"/>
              </a:rPr>
              <a:t>تتسم الشائعات بمجموعة من الخصائص هي:</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السرعة </a:t>
            </a:r>
            <a:r>
              <a:rPr lang="ar-SA" sz="1700" dirty="0">
                <a:solidFill>
                  <a:srgbClr val="0070C0"/>
                </a:solidFill>
                <a:latin typeface="Alexandria" pitchFamily="2" charset="-78"/>
                <a:cs typeface="Alexandria" pitchFamily="2" charset="-78"/>
              </a:rPr>
              <a:t>في الانتشار</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تنتقل </a:t>
            </a:r>
            <a:r>
              <a:rPr lang="ar-SA" sz="1700" dirty="0">
                <a:latin typeface="Alexandria" pitchFamily="2" charset="-78"/>
                <a:cs typeface="Alexandria" pitchFamily="2" charset="-78"/>
              </a:rPr>
              <a:t>الشائعات بسرعة كبيرة عبر منصات التواصل الاجتماعي</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مما يسهل وصولها إلى جمهور واسع في وقت قصير.</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سهولة الوصول والمشاركة: </a:t>
            </a:r>
            <a:r>
              <a:rPr lang="ar-SA" sz="1700" dirty="0">
                <a:latin typeface="Alexandria" pitchFamily="2" charset="-78"/>
                <a:cs typeface="Alexandria" pitchFamily="2" charset="-78"/>
              </a:rPr>
              <a:t>يمكن لأي شخص الوصول إلى المعلومات ومشاركتها بسهولة، مما يزيد من احتمالية انتشار الشائعات.</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عدم </a:t>
            </a:r>
            <a:r>
              <a:rPr lang="ar-SA" sz="1700" dirty="0">
                <a:solidFill>
                  <a:srgbClr val="0070C0"/>
                </a:solidFill>
                <a:latin typeface="Alexandria" pitchFamily="2" charset="-78"/>
                <a:cs typeface="Alexandria" pitchFamily="2" charset="-78"/>
              </a:rPr>
              <a:t>التحقق من المصادر: </a:t>
            </a:r>
            <a:r>
              <a:rPr lang="ar-SA" sz="1700" dirty="0">
                <a:latin typeface="Alexandria" pitchFamily="2" charset="-78"/>
                <a:cs typeface="Alexandria" pitchFamily="2" charset="-78"/>
              </a:rPr>
              <a:t>غالبًا ما تُنشر الشائعات بدون التحقق من صحتها أو مصادرها، مما يجعل من الصعب تمييز الحقائق عن الأكاذيب</a:t>
            </a:r>
            <a:r>
              <a:rPr lang="ar-SA" sz="1700" dirty="0" smtClean="0">
                <a:latin typeface="Alexandria" pitchFamily="2" charset="-78"/>
                <a:cs typeface="Alexandria" pitchFamily="2" charset="-78"/>
              </a:rPr>
              <a:t>.</a:t>
            </a:r>
            <a:r>
              <a:rPr lang="ar-SA" sz="1700" dirty="0">
                <a:latin typeface="Alexandria" pitchFamily="2" charset="-78"/>
                <a:cs typeface="Alexandria" pitchFamily="2" charset="-78"/>
              </a:rPr>
              <a:t> قد يكون المصدر شخصًا عاديًا أو جهة معينة تسعى لتحقيق أهداف خاصة. وغالبًا يستخدم عبارة مثل "</a:t>
            </a:r>
            <a:r>
              <a:rPr lang="ar-SA" sz="1700" dirty="0">
                <a:solidFill>
                  <a:srgbClr val="98481C"/>
                </a:solidFill>
                <a:latin typeface="Alexandria" pitchFamily="2" charset="-78"/>
                <a:cs typeface="Alexandria" pitchFamily="2" charset="-78"/>
              </a:rPr>
              <a:t>مصادر سرية</a:t>
            </a:r>
            <a:r>
              <a:rPr lang="ar-SA" sz="1700" dirty="0">
                <a:latin typeface="Alexandria" pitchFamily="2" charset="-78"/>
                <a:cs typeface="Alexandria" pitchFamily="2" charset="-78"/>
              </a:rPr>
              <a:t>" أو "</a:t>
            </a:r>
            <a:r>
              <a:rPr lang="ar-SA" sz="1700" dirty="0">
                <a:solidFill>
                  <a:srgbClr val="98481C"/>
                </a:solidFill>
                <a:latin typeface="Alexandria" pitchFamily="2" charset="-78"/>
                <a:cs typeface="Alexandria" pitchFamily="2" charset="-78"/>
              </a:rPr>
              <a:t>شخص مقرب</a:t>
            </a:r>
            <a:r>
              <a:rPr lang="ar-SA" sz="1700" dirty="0">
                <a:latin typeface="Alexandria" pitchFamily="2" charset="-78"/>
                <a:cs typeface="Alexandria" pitchFamily="2" charset="-78"/>
              </a:rPr>
              <a:t>"</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تغيير </a:t>
            </a:r>
            <a:r>
              <a:rPr lang="ar-SA" sz="1700" dirty="0">
                <a:solidFill>
                  <a:srgbClr val="0070C0"/>
                </a:solidFill>
                <a:latin typeface="Alexandria" pitchFamily="2" charset="-78"/>
                <a:cs typeface="Alexandria" pitchFamily="2" charset="-78"/>
              </a:rPr>
              <a:t>المحتوى</a:t>
            </a:r>
            <a:r>
              <a:rPr lang="ar-SA" sz="1700" dirty="0">
                <a:latin typeface="Alexandria" pitchFamily="2" charset="-78"/>
                <a:cs typeface="Alexandria" pitchFamily="2" charset="-78"/>
              </a:rPr>
              <a:t>: قد </a:t>
            </a:r>
            <a:r>
              <a:rPr lang="ar-SA" sz="1700" u="sng" dirty="0">
                <a:latin typeface="Alexandria" pitchFamily="2" charset="-78"/>
                <a:cs typeface="Alexandria" pitchFamily="2" charset="-78"/>
              </a:rPr>
              <a:t>تتغير الشائعات </a:t>
            </a:r>
            <a:r>
              <a:rPr lang="ar-SA" sz="1700" dirty="0">
                <a:latin typeface="Alexandria" pitchFamily="2" charset="-78"/>
                <a:cs typeface="Alexandria" pitchFamily="2" charset="-78"/>
              </a:rPr>
              <a:t>أثناء انتقالها من شخص لآخر، حيث يضيف كل فرد تفاصيل أو يغير في المعلومات، مما يؤدي إلى تحريفها</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Freeform 8"/>
          <p:cNvSpPr/>
          <p:nvPr/>
        </p:nvSpPr>
        <p:spPr>
          <a:xfrm>
            <a:off x="60019" y="5274128"/>
            <a:ext cx="1654481" cy="1583871"/>
          </a:xfrm>
          <a:custGeom>
            <a:avLst/>
            <a:gdLst/>
            <a:ahLst/>
            <a:cxnLst/>
            <a:rect l="l" t="t" r="r" b="b"/>
            <a:pathLst>
              <a:path w="2401503" h="2287432">
                <a:moveTo>
                  <a:pt x="0" y="0"/>
                </a:moveTo>
                <a:lnTo>
                  <a:pt x="2401503" y="0"/>
                </a:lnTo>
                <a:lnTo>
                  <a:pt x="2401503" y="2287432"/>
                </a:lnTo>
                <a:lnTo>
                  <a:pt x="0" y="2287432"/>
                </a:lnTo>
                <a:lnTo>
                  <a:pt x="0" y="0"/>
                </a:lnTo>
                <a:close/>
              </a:path>
            </a:pathLst>
          </a:custGeom>
          <a:blipFill>
            <a:blip r:embed="rId4">
              <a:extLst>
                <a:ext uri="{96DAC541-7B7A-43D3-8B79-37D633B846F1}">
                  <asvg:svgBlip xmlns="" xmlns:asvg="http://schemas.microsoft.com/office/drawing/2016/SVG/main" r:embed="rId13"/>
                </a:ext>
              </a:extLst>
            </a:blip>
            <a:stretch>
              <a:fillRect/>
            </a:stretch>
          </a:blipFill>
        </p:spPr>
      </p:sp>
    </p:spTree>
    <p:extLst>
      <p:ext uri="{BB962C8B-B14F-4D97-AF65-F5344CB8AC3E}">
        <p14:creationId xmlns:p14="http://schemas.microsoft.com/office/powerpoint/2010/main" val="30278245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34887" y="1813468"/>
            <a:ext cx="9274628" cy="4479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02234" y="10907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966383" y="120595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17186" y="147628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881041" y="1293190"/>
            <a:ext cx="3816927"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خصائص الشائعات</a:t>
            </a:r>
          </a:p>
        </p:txBody>
      </p:sp>
      <p:sp>
        <p:nvSpPr>
          <p:cNvPr id="2" name="Rectangle 1"/>
          <p:cNvSpPr/>
          <p:nvPr/>
        </p:nvSpPr>
        <p:spPr>
          <a:xfrm>
            <a:off x="1665512" y="1842744"/>
            <a:ext cx="8915400" cy="4408899"/>
          </a:xfrm>
          <a:prstGeom prst="rect">
            <a:avLst/>
          </a:prstGeom>
        </p:spPr>
        <p:txBody>
          <a:bodyPr wrap="square">
            <a:spAutoFit/>
          </a:bodyPr>
          <a:lstStyle/>
          <a:p>
            <a:pPr marL="342900" indent="-342900" algn="r" rtl="1">
              <a:lnSpc>
                <a:spcPct val="150000"/>
              </a:lnSpc>
              <a:buFont typeface="+mj-lt"/>
              <a:buAutoNum type="arabicPeriod" startAt="5"/>
            </a:pPr>
            <a:r>
              <a:rPr lang="ar-SA" sz="1700" dirty="0">
                <a:solidFill>
                  <a:srgbClr val="0070C0"/>
                </a:solidFill>
                <a:latin typeface="Alexandria" pitchFamily="2" charset="-78"/>
                <a:cs typeface="Alexandria" pitchFamily="2" charset="-78"/>
              </a:rPr>
              <a:t>تنوع مضمونها: </a:t>
            </a:r>
            <a:r>
              <a:rPr lang="ar-SA" sz="1700" dirty="0">
                <a:latin typeface="Alexandria" pitchFamily="2" charset="-78"/>
                <a:cs typeface="Alexandria" pitchFamily="2" charset="-78"/>
              </a:rPr>
              <a:t>قد </a:t>
            </a:r>
            <a:r>
              <a:rPr lang="ar-SA" sz="1700" dirty="0" smtClean="0">
                <a:latin typeface="Alexandria" pitchFamily="2" charset="-78"/>
                <a:cs typeface="Alexandria" pitchFamily="2" charset="-78"/>
              </a:rPr>
              <a:t>تتعلق الشائعات </a:t>
            </a:r>
            <a:r>
              <a:rPr lang="ar-SA" sz="1700" dirty="0">
                <a:latin typeface="Alexandria" pitchFamily="2" charset="-78"/>
                <a:cs typeface="Alexandria" pitchFamily="2" charset="-78"/>
              </a:rPr>
              <a:t>بأحداث اجتماعية أو سياسية أو حتى شخصية.</a:t>
            </a:r>
          </a:p>
          <a:p>
            <a:pPr marL="342900" indent="-342900" algn="r" rtl="1">
              <a:lnSpc>
                <a:spcPct val="150000"/>
              </a:lnSpc>
              <a:buFont typeface="+mj-lt"/>
              <a:buAutoNum type="arabicPeriod" startAt="5"/>
            </a:pPr>
            <a:r>
              <a:rPr lang="ar-SA" sz="1700" dirty="0" smtClean="0">
                <a:solidFill>
                  <a:srgbClr val="0070C0"/>
                </a:solidFill>
                <a:latin typeface="Alexandria" pitchFamily="2" charset="-78"/>
                <a:cs typeface="Alexandria" pitchFamily="2" charset="-78"/>
              </a:rPr>
              <a:t>التأثير </a:t>
            </a:r>
            <a:r>
              <a:rPr lang="ar-SA" sz="1700" dirty="0">
                <a:solidFill>
                  <a:srgbClr val="0070C0"/>
                </a:solidFill>
                <a:latin typeface="Alexandria" pitchFamily="2" charset="-78"/>
                <a:cs typeface="Alexandria" pitchFamily="2" charset="-78"/>
              </a:rPr>
              <a:t>العاطفي: </a:t>
            </a:r>
            <a:r>
              <a:rPr lang="ar-SA" sz="1700" dirty="0">
                <a:latin typeface="Alexandria" pitchFamily="2" charset="-78"/>
                <a:cs typeface="Alexandria" pitchFamily="2" charset="-78"/>
              </a:rPr>
              <a:t>تميل الشائعات إلى استغلال المشاعر، مثل الخوف أو الغضب، لجذب الانتباه وزيادة التفاعل.</a:t>
            </a:r>
          </a:p>
          <a:p>
            <a:pPr marL="342900" indent="-342900" algn="r" rtl="1">
              <a:lnSpc>
                <a:spcPct val="150000"/>
              </a:lnSpc>
              <a:buFont typeface="+mj-lt"/>
              <a:buAutoNum type="arabicPeriod" startAt="5"/>
            </a:pPr>
            <a:r>
              <a:rPr lang="ar-SA" sz="1700" dirty="0" smtClean="0">
                <a:solidFill>
                  <a:srgbClr val="0070C0"/>
                </a:solidFill>
                <a:latin typeface="Alexandria" pitchFamily="2" charset="-78"/>
                <a:cs typeface="Alexandria" pitchFamily="2" charset="-78"/>
              </a:rPr>
              <a:t>تعدد </a:t>
            </a:r>
            <a:r>
              <a:rPr lang="ar-SA" sz="1700" dirty="0">
                <a:solidFill>
                  <a:srgbClr val="0070C0"/>
                </a:solidFill>
                <a:latin typeface="Alexandria" pitchFamily="2" charset="-78"/>
                <a:cs typeface="Alexandria" pitchFamily="2" charset="-78"/>
              </a:rPr>
              <a:t>الأشكال: </a:t>
            </a:r>
            <a:r>
              <a:rPr lang="ar-SA" sz="1700" dirty="0">
                <a:latin typeface="Alexandria" pitchFamily="2" charset="-78"/>
                <a:cs typeface="Alexandria" pitchFamily="2" charset="-78"/>
              </a:rPr>
              <a:t>يمكن أن تتخذ الشائعات أشكالًا متعددة، مثل النصوص، </a:t>
            </a:r>
            <a:r>
              <a:rPr lang="ar-SA" sz="1700" dirty="0" smtClean="0">
                <a:latin typeface="Alexandria" pitchFamily="2" charset="-78"/>
                <a:cs typeface="Alexandria" pitchFamily="2" charset="-78"/>
              </a:rPr>
              <a:t>والصور</a:t>
            </a:r>
            <a:r>
              <a:rPr lang="ar-SA" sz="1700" dirty="0">
                <a:latin typeface="Alexandria" pitchFamily="2" charset="-78"/>
                <a:cs typeface="Alexandria" pitchFamily="2" charset="-78"/>
              </a:rPr>
              <a:t>، أو مقاطع الفيديو، مما يزيد من تأثيرها.</a:t>
            </a:r>
          </a:p>
          <a:p>
            <a:pPr marL="342900" indent="-342900" algn="r" rtl="1">
              <a:lnSpc>
                <a:spcPct val="150000"/>
              </a:lnSpc>
              <a:buFont typeface="+mj-lt"/>
              <a:buAutoNum type="arabicPeriod" startAt="5"/>
            </a:pPr>
            <a:r>
              <a:rPr lang="ar-SA" sz="1700" dirty="0">
                <a:solidFill>
                  <a:srgbClr val="0070C0"/>
                </a:solidFill>
                <a:latin typeface="Alexandria" pitchFamily="2" charset="-78"/>
                <a:cs typeface="Alexandria" pitchFamily="2" charset="-78"/>
              </a:rPr>
              <a:t>الاعتماد على السياق: </a:t>
            </a:r>
            <a:r>
              <a:rPr lang="ar-SA" sz="1700" dirty="0" smtClean="0">
                <a:latin typeface="Alexandria" pitchFamily="2" charset="-78"/>
                <a:cs typeface="Alexandria" pitchFamily="2" charset="-78"/>
              </a:rPr>
              <a:t>يمكن </a:t>
            </a:r>
            <a:r>
              <a:rPr lang="ar-SA" sz="1700" dirty="0">
                <a:latin typeface="Alexandria" pitchFamily="2" charset="-78"/>
                <a:cs typeface="Alexandria" pitchFamily="2" charset="-78"/>
              </a:rPr>
              <a:t>أن تتغير </a:t>
            </a:r>
            <a:r>
              <a:rPr lang="ar-SA" sz="1700" dirty="0" smtClean="0">
                <a:latin typeface="Alexandria" pitchFamily="2" charset="-78"/>
                <a:cs typeface="Alexandria" pitchFamily="2" charset="-78"/>
              </a:rPr>
              <a:t>دلالة الشائعات </a:t>
            </a:r>
            <a:r>
              <a:rPr lang="ar-SA" sz="1700" dirty="0">
                <a:latin typeface="Alexandria" pitchFamily="2" charset="-78"/>
                <a:cs typeface="Alexandria" pitchFamily="2" charset="-78"/>
              </a:rPr>
              <a:t>حسب الظروف أو الأحداث الجارية.</a:t>
            </a:r>
          </a:p>
          <a:p>
            <a:pPr marL="342900" indent="-342900" algn="r" rtl="1">
              <a:lnSpc>
                <a:spcPct val="150000"/>
              </a:lnSpc>
              <a:buFont typeface="+mj-lt"/>
              <a:buAutoNum type="arabicPeriod" startAt="5"/>
            </a:pPr>
            <a:r>
              <a:rPr lang="ar-SA" sz="1700" dirty="0">
                <a:solidFill>
                  <a:srgbClr val="0070C0"/>
                </a:solidFill>
                <a:latin typeface="Alexandria" pitchFamily="2" charset="-78"/>
                <a:cs typeface="Alexandria" pitchFamily="2" charset="-78"/>
              </a:rPr>
              <a:t>تأثير الشبكات الاجتماعية</a:t>
            </a:r>
            <a:r>
              <a:rPr lang="ar-SA" sz="1700" dirty="0">
                <a:latin typeface="Alexandria" pitchFamily="2" charset="-78"/>
                <a:cs typeface="Alexandria" pitchFamily="2" charset="-78"/>
              </a:rPr>
              <a:t>: تلعب خوارزميات منصات التواصل الاجتماعي دورًا في تعزيز الشائعات </a:t>
            </a:r>
            <a:r>
              <a:rPr lang="ar-SA" sz="1700" dirty="0" smtClean="0">
                <a:latin typeface="Alexandria" pitchFamily="2" charset="-78"/>
                <a:cs typeface="Alexandria" pitchFamily="2" charset="-78"/>
              </a:rPr>
              <a:t>من خلال </a:t>
            </a:r>
            <a:r>
              <a:rPr lang="ar-SA" sz="1700" dirty="0">
                <a:latin typeface="Alexandria" pitchFamily="2" charset="-78"/>
                <a:cs typeface="Alexandria" pitchFamily="2" charset="-78"/>
              </a:rPr>
              <a:t>إظهار المحتوى </a:t>
            </a:r>
            <a:r>
              <a:rPr lang="ar-SA" sz="1700" u="sng" dirty="0">
                <a:latin typeface="Alexandria" pitchFamily="2" charset="-78"/>
                <a:cs typeface="Alexandria" pitchFamily="2" charset="-78"/>
              </a:rPr>
              <a:t>الأكثر تفاعلًا</a:t>
            </a:r>
            <a:r>
              <a:rPr lang="ar-SA" sz="1700" dirty="0">
                <a:latin typeface="Alexandria" pitchFamily="2" charset="-78"/>
                <a:cs typeface="Alexandria" pitchFamily="2" charset="-78"/>
              </a:rPr>
              <a:t>، مما يؤدي إلى انتشارها بشكل أكبر.</a:t>
            </a:r>
          </a:p>
          <a:p>
            <a:pPr marL="342900" indent="-342900" algn="r" rtl="1">
              <a:lnSpc>
                <a:spcPct val="150000"/>
              </a:lnSpc>
              <a:buFont typeface="+mj-lt"/>
              <a:buAutoNum type="arabicPeriod" startAt="5"/>
            </a:pPr>
            <a:r>
              <a:rPr lang="ar-SA" sz="1700" dirty="0" smtClean="0">
                <a:solidFill>
                  <a:srgbClr val="0070C0"/>
                </a:solidFill>
                <a:latin typeface="Alexandria" pitchFamily="2" charset="-78"/>
                <a:cs typeface="Alexandria" pitchFamily="2" charset="-78"/>
              </a:rPr>
              <a:t>الاستجابة السريعة</a:t>
            </a:r>
            <a:r>
              <a:rPr lang="ar-SA" sz="1700" dirty="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يمكن </a:t>
            </a:r>
            <a:r>
              <a:rPr lang="ar-SA" sz="1700" dirty="0">
                <a:latin typeface="Alexandria" pitchFamily="2" charset="-78"/>
                <a:cs typeface="Alexandria" pitchFamily="2" charset="-78"/>
              </a:rPr>
              <a:t>أن تؤدي الشائعات إلى ردود فعل سريعة من الأفراد أو المؤسسات، مما قد يزيد من زخمها أو يؤدي إلى </a:t>
            </a:r>
            <a:r>
              <a:rPr lang="ar-SA" sz="1700" dirty="0" smtClean="0">
                <a:latin typeface="Alexandria" pitchFamily="2" charset="-78"/>
                <a:cs typeface="Alexandria" pitchFamily="2" charset="-78"/>
              </a:rPr>
              <a:t>تصحيحها.</a:t>
            </a:r>
          </a:p>
          <a:p>
            <a:pPr marL="342900" indent="-342900" algn="r" rtl="1">
              <a:lnSpc>
                <a:spcPct val="150000"/>
              </a:lnSpc>
              <a:buFont typeface="+mj-lt"/>
              <a:buAutoNum type="arabicPeriod" startAt="5"/>
            </a:pPr>
            <a:r>
              <a:rPr lang="ar-SA" sz="1700" dirty="0">
                <a:solidFill>
                  <a:srgbClr val="0070C0"/>
                </a:solidFill>
                <a:latin typeface="Alexandria" pitchFamily="2" charset="-78"/>
                <a:cs typeface="Alexandria" pitchFamily="2" charset="-78"/>
              </a:rPr>
              <a:t>التكرار: </a:t>
            </a:r>
            <a:r>
              <a:rPr lang="ar-SA" sz="1700" dirty="0" smtClean="0">
                <a:latin typeface="Alexandria" pitchFamily="2" charset="-78"/>
                <a:cs typeface="Alexandria" pitchFamily="2" charset="-78"/>
              </a:rPr>
              <a:t>يتم نشر </a:t>
            </a:r>
            <a:r>
              <a:rPr lang="ar-SA" sz="1700" dirty="0">
                <a:latin typeface="Alexandria" pitchFamily="2" charset="-78"/>
                <a:cs typeface="Alexandria" pitchFamily="2" charset="-78"/>
              </a:rPr>
              <a:t>الشائعة عبر قنوات متعددة بشكل </a:t>
            </a:r>
            <a:r>
              <a:rPr lang="ar-SA" sz="1700" dirty="0" smtClean="0">
                <a:latin typeface="Alexandria" pitchFamily="2" charset="-78"/>
                <a:cs typeface="Alexandria" pitchFamily="2" charset="-78"/>
              </a:rPr>
              <a:t>متكرر، </a:t>
            </a:r>
            <a:r>
              <a:rPr lang="ar-SA" sz="1700" dirty="0">
                <a:latin typeface="Alexandria" pitchFamily="2" charset="-78"/>
                <a:cs typeface="Alexandria" pitchFamily="2" charset="-78"/>
              </a:rPr>
              <a:t>لتعزيز وجودها في أذهان الناس.</a:t>
            </a: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Freeform 4"/>
          <p:cNvSpPr/>
          <p:nvPr/>
        </p:nvSpPr>
        <p:spPr>
          <a:xfrm>
            <a:off x="66485" y="5045529"/>
            <a:ext cx="1599027" cy="1939802"/>
          </a:xfrm>
          <a:custGeom>
            <a:avLst/>
            <a:gdLst/>
            <a:ahLst/>
            <a:cxnLst/>
            <a:rect l="l" t="t" r="r" b="b"/>
            <a:pathLst>
              <a:path w="2547440" h="2560241">
                <a:moveTo>
                  <a:pt x="0" y="0"/>
                </a:moveTo>
                <a:lnTo>
                  <a:pt x="2547440" y="0"/>
                </a:lnTo>
                <a:lnTo>
                  <a:pt x="2547440" y="2560241"/>
                </a:lnTo>
                <a:lnTo>
                  <a:pt x="0" y="2560241"/>
                </a:lnTo>
                <a:lnTo>
                  <a:pt x="0" y="0"/>
                </a:lnTo>
                <a:close/>
              </a:path>
            </a:pathLst>
          </a:custGeom>
          <a:blipFill>
            <a:blip r:embed="rId4">
              <a:extLst>
                <a:ext uri="{96DAC541-7B7A-43D3-8B79-37D633B846F1}">
                  <asvg:svgBlip xmlns="" xmlns:asvg="http://schemas.microsoft.com/office/drawing/2016/SVG/main" r:embed="rId7"/>
                </a:ext>
              </a:extLst>
            </a:blip>
            <a:stretch>
              <a:fillRect/>
            </a:stretch>
          </a:blipFill>
        </p:spPr>
      </p:sp>
    </p:spTree>
    <p:extLst>
      <p:ext uri="{BB962C8B-B14F-4D97-AF65-F5344CB8AC3E}">
        <p14:creationId xmlns:p14="http://schemas.microsoft.com/office/powerpoint/2010/main" val="24558524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22">
            <a:extLst>
              <a:ext uri="{FF2B5EF4-FFF2-40B4-BE49-F238E27FC236}">
                <a16:creationId xmlns:a16="http://schemas.microsoft.com/office/drawing/2014/main" id="{52297C4B-84D7-EDC8-F6F6-53F29890AA2A}"/>
              </a:ext>
            </a:extLst>
          </p:cNvPr>
          <p:cNvSpPr/>
          <p:nvPr/>
        </p:nvSpPr>
        <p:spPr>
          <a:xfrm>
            <a:off x="7843506" y="1700783"/>
            <a:ext cx="5470732" cy="46608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32913" y="1883732"/>
            <a:ext cx="9275354" cy="4361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53033" y="9552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17182" y="107048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67985" y="134081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302937" y="1379173"/>
            <a:ext cx="240453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أهداف الشائعات</a:t>
            </a:r>
          </a:p>
        </p:txBody>
      </p:sp>
      <p:sp>
        <p:nvSpPr>
          <p:cNvPr id="2" name="Rectangle 1"/>
          <p:cNvSpPr/>
          <p:nvPr/>
        </p:nvSpPr>
        <p:spPr>
          <a:xfrm>
            <a:off x="1832913" y="1883732"/>
            <a:ext cx="8998507" cy="4408899"/>
          </a:xfrm>
          <a:prstGeom prst="rect">
            <a:avLst/>
          </a:prstGeom>
        </p:spPr>
        <p:txBody>
          <a:bodyPr wrap="square">
            <a:spAutoFit/>
          </a:bodyPr>
          <a:lstStyle/>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تضليل الجمهور: </a:t>
            </a:r>
            <a:r>
              <a:rPr lang="ar-SA" sz="1700" dirty="0">
                <a:latin typeface="Alexandria" pitchFamily="2" charset="-78"/>
                <a:cs typeface="Alexandria" pitchFamily="2" charset="-78"/>
              </a:rPr>
              <a:t>تهدف الشائعات إلى نشر معلومات مضللة لإرباك الجمهور وتغيير آرائهم.</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ترويج أجندات معينة: </a:t>
            </a:r>
            <a:r>
              <a:rPr lang="ar-SA" sz="1700" dirty="0">
                <a:latin typeface="Alexandria" pitchFamily="2" charset="-78"/>
                <a:cs typeface="Alexandria" pitchFamily="2" charset="-78"/>
              </a:rPr>
              <a:t>تستخدم الشائعات كأداة لدعم أجندات سياسية أو اجتماعية معينة، مما يسهم في تعزيز موقف معين.</a:t>
            </a:r>
          </a:p>
          <a:p>
            <a:pPr marL="342900"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خلق حالة من عدم اليقين</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تهدف </a:t>
            </a:r>
            <a:r>
              <a:rPr lang="ar-SA" sz="1700" dirty="0">
                <a:latin typeface="Alexandria" pitchFamily="2" charset="-78"/>
                <a:cs typeface="Alexandria" pitchFamily="2" charset="-78"/>
              </a:rPr>
              <a:t>الشائعات إلى زعزعة الثقة في المعلومات الرسمية، مما يؤدي إلى خلق حالة من عدم اليقين والخوف.</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تشويه </a:t>
            </a:r>
            <a:r>
              <a:rPr lang="ar-SA" sz="1700" dirty="0">
                <a:solidFill>
                  <a:srgbClr val="0070C0"/>
                </a:solidFill>
                <a:latin typeface="Alexandria" pitchFamily="2" charset="-78"/>
                <a:cs typeface="Alexandria" pitchFamily="2" charset="-78"/>
              </a:rPr>
              <a:t>سمعة الأفراد أو </a:t>
            </a:r>
            <a:r>
              <a:rPr lang="ar-SA" sz="1700" dirty="0" smtClean="0">
                <a:solidFill>
                  <a:srgbClr val="0070C0"/>
                </a:solidFill>
                <a:latin typeface="Alexandria" pitchFamily="2" charset="-78"/>
                <a:cs typeface="Alexandria" pitchFamily="2" charset="-78"/>
              </a:rPr>
              <a:t>المؤسسات: </a:t>
            </a:r>
            <a:r>
              <a:rPr lang="ar-SA" sz="1700" dirty="0" smtClean="0">
                <a:latin typeface="Alexandria" pitchFamily="2" charset="-78"/>
                <a:cs typeface="Alexandria" pitchFamily="2" charset="-78"/>
              </a:rPr>
              <a:t>تستهدف </a:t>
            </a:r>
            <a:r>
              <a:rPr lang="ar-SA" sz="1700" dirty="0">
                <a:latin typeface="Alexandria" pitchFamily="2" charset="-78"/>
                <a:cs typeface="Alexandria" pitchFamily="2" charset="-78"/>
              </a:rPr>
              <a:t>الشائعات تدمير سمعة شخصيات عامة أو شركات من خلال نشر معلومات سلبية ومغلوطة.</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تأجيج </a:t>
            </a:r>
            <a:r>
              <a:rPr lang="ar-SA" sz="1700" dirty="0">
                <a:solidFill>
                  <a:srgbClr val="0070C0"/>
                </a:solidFill>
                <a:latin typeface="Alexandria" pitchFamily="2" charset="-78"/>
                <a:cs typeface="Alexandria" pitchFamily="2" charset="-78"/>
              </a:rPr>
              <a:t>الانقسامات</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تهدف </a:t>
            </a:r>
            <a:r>
              <a:rPr lang="ar-SA" sz="1700" dirty="0">
                <a:latin typeface="Alexandria" pitchFamily="2" charset="-78"/>
                <a:cs typeface="Alexandria" pitchFamily="2" charset="-78"/>
              </a:rPr>
              <a:t>الشائعات إلى تعزيز الانقسامات بين المجموعات المختلفة، مثل الانقسامات العرقية أو </a:t>
            </a:r>
            <a:r>
              <a:rPr lang="ar-SA" sz="1700" dirty="0" smtClean="0">
                <a:latin typeface="Alexandria" pitchFamily="2" charset="-78"/>
                <a:cs typeface="Alexandria" pitchFamily="2" charset="-78"/>
              </a:rPr>
              <a:t>الاجتماعية واستمالة الأقليات.</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تغيير السلوكيات: </a:t>
            </a:r>
            <a:r>
              <a:rPr lang="ar-SA" sz="1700" dirty="0" smtClean="0">
                <a:latin typeface="Alexandria" pitchFamily="2" charset="-78"/>
                <a:cs typeface="Alexandria" pitchFamily="2" charset="-78"/>
              </a:rPr>
              <a:t>تهدف </a:t>
            </a:r>
            <a:r>
              <a:rPr lang="ar-SA" sz="1700" dirty="0">
                <a:latin typeface="Alexandria" pitchFamily="2" charset="-78"/>
                <a:cs typeface="Alexandria" pitchFamily="2" charset="-78"/>
              </a:rPr>
              <a:t>إلى تغيير سلوكيات الأفراد أو المجتمعات، سواء من خلال التأثير على قرارات الشراء أو المواقف </a:t>
            </a:r>
            <a:r>
              <a:rPr lang="ar-SA" sz="1700" dirty="0" smtClean="0">
                <a:latin typeface="Alexandria" pitchFamily="2" charset="-78"/>
                <a:cs typeface="Alexandria" pitchFamily="2" charset="-78"/>
              </a:rPr>
              <a:t>تجاه موضوع محدد.</a:t>
            </a:r>
            <a:endParaRPr lang="ar-SA" sz="17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Freeform 4"/>
          <p:cNvSpPr/>
          <p:nvPr/>
        </p:nvSpPr>
        <p:spPr>
          <a:xfrm>
            <a:off x="48987" y="4506686"/>
            <a:ext cx="2257490" cy="2351314"/>
          </a:xfrm>
          <a:custGeom>
            <a:avLst/>
            <a:gdLst/>
            <a:ahLst/>
            <a:cxnLst/>
            <a:rect l="l" t="t" r="r" b="b"/>
            <a:pathLst>
              <a:path w="4254856" h="4114800">
                <a:moveTo>
                  <a:pt x="0" y="0"/>
                </a:moveTo>
                <a:lnTo>
                  <a:pt x="4254855" y="0"/>
                </a:lnTo>
                <a:lnTo>
                  <a:pt x="4254855" y="4114800"/>
                </a:lnTo>
                <a:lnTo>
                  <a:pt x="0" y="4114800"/>
                </a:lnTo>
                <a:lnTo>
                  <a:pt x="0" y="0"/>
                </a:lnTo>
                <a:close/>
              </a:path>
            </a:pathLst>
          </a:custGeom>
          <a:blipFill>
            <a:blip r:embed="rId4">
              <a:extLst>
                <a:ext uri="{96DAC541-7B7A-43D3-8B79-37D633B846F1}">
                  <asvg:svgBlip xmlns="" xmlns:asvg="http://schemas.microsoft.com/office/drawing/2016/SVG/main" r:embed="rId7"/>
                </a:ext>
              </a:extLst>
            </a:blip>
            <a:stretch>
              <a:fillRect/>
            </a:stretch>
          </a:blipFill>
        </p:spPr>
      </p:sp>
    </p:spTree>
    <p:extLst>
      <p:ext uri="{BB962C8B-B14F-4D97-AF65-F5344CB8AC3E}">
        <p14:creationId xmlns:p14="http://schemas.microsoft.com/office/powerpoint/2010/main" val="17514150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7843506" y="1853137"/>
            <a:ext cx="5470732" cy="450848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93809" y="1973287"/>
            <a:ext cx="9808509" cy="4319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02234" y="10907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966383" y="120595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17186" y="147628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2" name="Freeform 16"/>
          <p:cNvSpPr/>
          <p:nvPr/>
        </p:nvSpPr>
        <p:spPr>
          <a:xfrm>
            <a:off x="50799" y="5334000"/>
            <a:ext cx="1557867" cy="1524000"/>
          </a:xfrm>
          <a:custGeom>
            <a:avLst/>
            <a:gdLst/>
            <a:ahLst/>
            <a:cxnLst/>
            <a:rect l="l" t="t" r="r" b="b"/>
            <a:pathLst>
              <a:path w="1818955" h="1843535">
                <a:moveTo>
                  <a:pt x="0" y="0"/>
                </a:moveTo>
                <a:lnTo>
                  <a:pt x="1818955" y="0"/>
                </a:lnTo>
                <a:lnTo>
                  <a:pt x="1818955" y="1843535"/>
                </a:lnTo>
                <a:lnTo>
                  <a:pt x="0" y="1843535"/>
                </a:lnTo>
                <a:lnTo>
                  <a:pt x="0" y="0"/>
                </a:lnTo>
                <a:close/>
              </a:path>
            </a:pathLst>
          </a:custGeom>
          <a:blipFill>
            <a:blip r:embed="rId4">
              <a:extLst>
                <a:ext uri="{96DAC541-7B7A-43D3-8B79-37D633B846F1}">
                  <asvg:svgBlip xmlns="" xmlns:asvg="http://schemas.microsoft.com/office/drawing/2016/SVG/main" r:embed="rId26"/>
                </a:ext>
              </a:extLst>
            </a:blip>
            <a:stretch>
              <a:fillRect/>
            </a:stretch>
          </a:blipFill>
        </p:spPr>
      </p:sp>
      <p:sp>
        <p:nvSpPr>
          <p:cNvPr id="2" name="Rectangle 1"/>
          <p:cNvSpPr/>
          <p:nvPr/>
        </p:nvSpPr>
        <p:spPr>
          <a:xfrm>
            <a:off x="1493809" y="1973287"/>
            <a:ext cx="9750944" cy="4431983"/>
          </a:xfrm>
          <a:prstGeom prst="rect">
            <a:avLst/>
          </a:prstGeom>
        </p:spPr>
        <p:txBody>
          <a:bodyPr wrap="square">
            <a:spAutoFit/>
          </a:bodyPr>
          <a:lstStyle/>
          <a:p>
            <a:pPr algn="r" rtl="1">
              <a:lnSpc>
                <a:spcPct val="150000"/>
              </a:lnSpc>
            </a:pPr>
            <a:r>
              <a:rPr lang="ar-SA" dirty="0" smtClean="0">
                <a:latin typeface="Alexandria" pitchFamily="2" charset="-78"/>
                <a:cs typeface="Alexandria" pitchFamily="2" charset="-78"/>
              </a:rPr>
              <a:t>   </a:t>
            </a:r>
            <a:r>
              <a:rPr lang="ar-SA" sz="1700" dirty="0" smtClean="0">
                <a:latin typeface="Alexandria" pitchFamily="2" charset="-78"/>
                <a:cs typeface="Alexandria" pitchFamily="2" charset="-78"/>
              </a:rPr>
              <a:t>هناك مجموعة من العوامل التي تشكل </a:t>
            </a:r>
            <a:r>
              <a:rPr lang="ar-SA" sz="1700" dirty="0">
                <a:latin typeface="Alexandria" pitchFamily="2" charset="-78"/>
                <a:cs typeface="Alexandria" pitchFamily="2" charset="-78"/>
              </a:rPr>
              <a:t>بيئة خصبة لانتشار الشائعات عبر </a:t>
            </a:r>
            <a:r>
              <a:rPr lang="ar-SA" sz="1700" dirty="0" smtClean="0">
                <a:latin typeface="Alexandria" pitchFamily="2" charset="-78"/>
                <a:cs typeface="Alexandria" pitchFamily="2" charset="-78"/>
              </a:rPr>
              <a:t>المنصات الرقمية،         </a:t>
            </a:r>
            <a:r>
              <a:rPr lang="ar-SA" sz="1700" dirty="0">
                <a:latin typeface="Alexandria" pitchFamily="2" charset="-78"/>
                <a:cs typeface="Alexandria" pitchFamily="2" charset="-78"/>
              </a:rPr>
              <a:t>مما يؤثر بشكل كبير على </a:t>
            </a:r>
            <a:r>
              <a:rPr lang="ar-SA" sz="1700" dirty="0" smtClean="0">
                <a:latin typeface="Alexandria" pitchFamily="2" charset="-78"/>
                <a:cs typeface="Alexandria" pitchFamily="2" charset="-78"/>
              </a:rPr>
              <a:t>المجتمع. وتتمثل في:</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dirty="0" smtClean="0">
                <a:solidFill>
                  <a:srgbClr val="0070C0"/>
                </a:solidFill>
                <a:latin typeface="Alexandria" pitchFamily="2" charset="-78"/>
                <a:cs typeface="Alexandria" pitchFamily="2" charset="-78"/>
              </a:rPr>
              <a:t>نقص المعلومات: </a:t>
            </a:r>
            <a:r>
              <a:rPr lang="ar-SA" sz="1700" dirty="0">
                <a:latin typeface="Alexandria" pitchFamily="2" charset="-78"/>
                <a:cs typeface="Alexandria" pitchFamily="2" charset="-78"/>
              </a:rPr>
              <a:t>إن نقص المعلومات الدقيقة حول حدث معين يؤدي إلى انتشار الشائعات، حيث يسعى الأفراد لملء الفراغات بالمعلومات المتاحة لديهم، حتى وإن كانت غير صحيحة. </a:t>
            </a:r>
          </a:p>
          <a:p>
            <a:pPr marL="342900" indent="-342900" algn="r" rtl="1">
              <a:lnSpc>
                <a:spcPct val="150000"/>
              </a:lnSpc>
              <a:buFont typeface="+mj-lt"/>
              <a:buAutoNum type="arabicPeriod"/>
            </a:pPr>
            <a:r>
              <a:rPr lang="ar-SA" dirty="0">
                <a:solidFill>
                  <a:srgbClr val="0070C0"/>
                </a:solidFill>
                <a:latin typeface="Alexandria" pitchFamily="2" charset="-78"/>
                <a:cs typeface="Alexandria" pitchFamily="2" charset="-78"/>
              </a:rPr>
              <a:t>عدم </a:t>
            </a:r>
            <a:r>
              <a:rPr lang="ar-SA" dirty="0" smtClean="0">
                <a:solidFill>
                  <a:srgbClr val="0070C0"/>
                </a:solidFill>
                <a:latin typeface="Alexandria" pitchFamily="2" charset="-78"/>
                <a:cs typeface="Alexandria" pitchFamily="2" charset="-78"/>
              </a:rPr>
              <a:t>مصداقية المصادر: </a:t>
            </a:r>
            <a:r>
              <a:rPr lang="ar-SA" sz="1600" dirty="0" smtClean="0">
                <a:latin typeface="Alexandria" pitchFamily="2" charset="-78"/>
                <a:cs typeface="Alexandria" pitchFamily="2" charset="-78"/>
              </a:rPr>
              <a:t>عندما يشعر الفرد بعدم الثقة في المصادر الإخبارية الرقمية، </a:t>
            </a:r>
            <a:r>
              <a:rPr lang="ar-SA" sz="1600" dirty="0">
                <a:latin typeface="Alexandria" pitchFamily="2" charset="-78"/>
                <a:cs typeface="Alexandria" pitchFamily="2" charset="-78"/>
              </a:rPr>
              <a:t>فإنهم قد يلجأون إلى الشائعات كمصدر بديل </a:t>
            </a:r>
            <a:r>
              <a:rPr lang="ar-SA" sz="1600" dirty="0" smtClean="0">
                <a:latin typeface="Alexandria" pitchFamily="2" charset="-78"/>
                <a:cs typeface="Alexandria" pitchFamily="2" charset="-78"/>
              </a:rPr>
              <a:t>للمعلومات، مما يعزز </a:t>
            </a:r>
            <a:r>
              <a:rPr lang="ar-SA" sz="1600" dirty="0">
                <a:latin typeface="Alexandria" pitchFamily="2" charset="-78"/>
                <a:cs typeface="Alexandria" pitchFamily="2" charset="-78"/>
              </a:rPr>
              <a:t>من قدرة الشائعات على </a:t>
            </a:r>
            <a:r>
              <a:rPr lang="ar-SA" sz="1600" dirty="0" smtClean="0">
                <a:latin typeface="Alexandria" pitchFamily="2" charset="-78"/>
                <a:cs typeface="Alexandria" pitchFamily="2" charset="-78"/>
              </a:rPr>
              <a:t>الانتشار.</a:t>
            </a:r>
          </a:p>
          <a:p>
            <a:pPr marL="342900" indent="-342900" algn="r" rtl="1">
              <a:lnSpc>
                <a:spcPct val="150000"/>
              </a:lnSpc>
              <a:buFont typeface="+mj-lt"/>
              <a:buAutoNum type="arabicPeriod"/>
            </a:pPr>
            <a:r>
              <a:rPr lang="ar-SA" dirty="0">
                <a:solidFill>
                  <a:srgbClr val="0070C0"/>
                </a:solidFill>
                <a:latin typeface="Alexandria" pitchFamily="2" charset="-78"/>
                <a:cs typeface="Alexandria" pitchFamily="2" charset="-78"/>
              </a:rPr>
              <a:t>البحث عن الشهرة والمكاسب الشخصية:</a:t>
            </a:r>
            <a:r>
              <a:rPr lang="ar-SA" dirty="0">
                <a:latin typeface="Alexandria" pitchFamily="2" charset="-78"/>
                <a:cs typeface="Alexandria" pitchFamily="2" charset="-78"/>
              </a:rPr>
              <a:t> </a:t>
            </a:r>
            <a:r>
              <a:rPr lang="ar-SA" sz="1600" dirty="0">
                <a:latin typeface="Alexandria" pitchFamily="2" charset="-78"/>
                <a:cs typeface="Alexandria" pitchFamily="2" charset="-78"/>
              </a:rPr>
              <a:t>بعض الأفراد ينشرون الشائعات بحثًا عن الشهرة أو لتحقيق مكاسب شخصية، سواء كانت مادية أو اجتماعية، مما يعزز من دافعهم لنشر معلومات غير دقيقة</a:t>
            </a:r>
            <a:r>
              <a:rPr lang="ar-SA" sz="1600" dirty="0" smtClean="0">
                <a:latin typeface="Alexandria" pitchFamily="2" charset="-78"/>
                <a:cs typeface="Alexandria" pitchFamily="2" charset="-78"/>
              </a:rPr>
              <a:t>.</a:t>
            </a:r>
          </a:p>
          <a:p>
            <a:pPr marL="342900" indent="-342900" algn="r" rtl="1">
              <a:lnSpc>
                <a:spcPct val="150000"/>
              </a:lnSpc>
              <a:buFont typeface="+mj-lt"/>
              <a:buAutoNum type="arabicPeriod"/>
            </a:pPr>
            <a:r>
              <a:rPr lang="ar-SA" dirty="0">
                <a:solidFill>
                  <a:srgbClr val="0070C0"/>
                </a:solidFill>
                <a:latin typeface="Alexandria" pitchFamily="2" charset="-78"/>
                <a:cs typeface="Alexandria" pitchFamily="2" charset="-78"/>
              </a:rPr>
              <a:t>تدهور الأوضاع الاجتماعية والاقتصادية:</a:t>
            </a:r>
            <a:r>
              <a:rPr lang="ar-SA" sz="1700" dirty="0">
                <a:latin typeface="Alexandria" pitchFamily="2" charset="-78"/>
                <a:cs typeface="Alexandria" pitchFamily="2" charset="-78"/>
              </a:rPr>
              <a:t> </a:t>
            </a:r>
            <a:r>
              <a:rPr lang="ar-SA" sz="1600" dirty="0">
                <a:latin typeface="Alexandria" pitchFamily="2" charset="-78"/>
                <a:cs typeface="Alexandria" pitchFamily="2" charset="-78"/>
              </a:rPr>
              <a:t>في المجتمعات التي تعاني من مشاكل مثل البطالة أو الفقر، يميل الأفراد إلى </a:t>
            </a:r>
            <a:r>
              <a:rPr lang="ar-SA" sz="1600" dirty="0" smtClean="0">
                <a:latin typeface="Alexandria" pitchFamily="2" charset="-78"/>
                <a:cs typeface="Alexandria" pitchFamily="2" charset="-78"/>
              </a:rPr>
              <a:t>ملء أوقات </a:t>
            </a:r>
            <a:r>
              <a:rPr lang="ar-SA" sz="1600" dirty="0">
                <a:latin typeface="Alexandria" pitchFamily="2" charset="-78"/>
                <a:cs typeface="Alexandria" pitchFamily="2" charset="-78"/>
              </a:rPr>
              <a:t>الفراغ الناتج عن قلة العمل بالمعلومات المتداولة، مما يزيد من فرصة انتشار الشائعات</a:t>
            </a:r>
            <a:r>
              <a:rPr lang="ar-SA" sz="16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F9A80F9F-74DB-1D57-04E8-E20E92A09B0A}"/>
              </a:ext>
            </a:extLst>
          </p:cNvPr>
          <p:cNvSpPr txBox="1"/>
          <p:nvPr/>
        </p:nvSpPr>
        <p:spPr>
          <a:xfrm>
            <a:off x="1135032" y="1432635"/>
            <a:ext cx="7421356"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عوامل انتشار الشائعات في البيئة الرقمية</a:t>
            </a:r>
          </a:p>
        </p:txBody>
      </p:sp>
    </p:spTree>
    <p:extLst>
      <p:ext uri="{BB962C8B-B14F-4D97-AF65-F5344CB8AC3E}">
        <p14:creationId xmlns:p14="http://schemas.microsoft.com/office/powerpoint/2010/main" val="15898354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4667" y="1971291"/>
            <a:ext cx="9771198" cy="4321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02234" y="10907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966383" y="120595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17186" y="147628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2" name="Rectangle 1"/>
          <p:cNvSpPr/>
          <p:nvPr/>
        </p:nvSpPr>
        <p:spPr>
          <a:xfrm>
            <a:off x="1318091" y="2122729"/>
            <a:ext cx="9723439" cy="4062651"/>
          </a:xfrm>
          <a:prstGeom prst="rect">
            <a:avLst/>
          </a:prstGeom>
        </p:spPr>
        <p:txBody>
          <a:bodyPr wrap="square">
            <a:spAutoFit/>
          </a:bodyPr>
          <a:lstStyle/>
          <a:p>
            <a:pPr marL="342900" indent="-342900" algn="r" rtl="1">
              <a:lnSpc>
                <a:spcPct val="150000"/>
              </a:lnSpc>
              <a:buFont typeface="+mj-lt"/>
              <a:buAutoNum type="arabicPeriod" startAt="5"/>
            </a:pPr>
            <a:r>
              <a:rPr lang="ar-SA" dirty="0" smtClean="0">
                <a:solidFill>
                  <a:srgbClr val="0070C0"/>
                </a:solidFill>
                <a:latin typeface="Alexandria" pitchFamily="2" charset="-78"/>
                <a:cs typeface="Alexandria" pitchFamily="2" charset="-78"/>
              </a:rPr>
              <a:t>التوتر </a:t>
            </a:r>
            <a:r>
              <a:rPr lang="ar-SA" dirty="0">
                <a:solidFill>
                  <a:srgbClr val="0070C0"/>
                </a:solidFill>
                <a:latin typeface="Alexandria" pitchFamily="2" charset="-78"/>
                <a:cs typeface="Alexandria" pitchFamily="2" charset="-78"/>
              </a:rPr>
              <a:t>والقلق </a:t>
            </a:r>
            <a:r>
              <a:rPr lang="ar-SA" dirty="0" smtClean="0">
                <a:solidFill>
                  <a:srgbClr val="0070C0"/>
                </a:solidFill>
                <a:latin typeface="Alexandria" pitchFamily="2" charset="-78"/>
                <a:cs typeface="Alexandria" pitchFamily="2" charset="-78"/>
              </a:rPr>
              <a:t>النفسي:</a:t>
            </a:r>
            <a:r>
              <a:rPr lang="ar-SA" sz="1700" dirty="0">
                <a:latin typeface="Alexandria" pitchFamily="2" charset="-78"/>
                <a:cs typeface="Alexandria" pitchFamily="2" charset="-78"/>
              </a:rPr>
              <a:t> الأشخاص الذين يشعرون بالتوتر أو القلق قد يكونون أكثر عرضة لنشر الشائعات، حيث يمكن أن توفر لهم شعورًا بالراحة أو السيطرة على الوضع الذي يثير قلقهم.</a:t>
            </a:r>
          </a:p>
          <a:p>
            <a:pPr marL="342900" indent="-342900" algn="r" rtl="1">
              <a:lnSpc>
                <a:spcPct val="150000"/>
              </a:lnSpc>
              <a:buFont typeface="+mj-lt"/>
              <a:buAutoNum type="arabicPeriod" startAt="5"/>
            </a:pPr>
            <a:r>
              <a:rPr lang="ar-SA" dirty="0" smtClean="0">
                <a:solidFill>
                  <a:srgbClr val="0070C0"/>
                </a:solidFill>
                <a:latin typeface="Alexandria" pitchFamily="2" charset="-78"/>
                <a:cs typeface="Alexandria" pitchFamily="2" charset="-78"/>
              </a:rPr>
              <a:t>غياب </a:t>
            </a:r>
            <a:r>
              <a:rPr lang="ar-SA" dirty="0">
                <a:solidFill>
                  <a:srgbClr val="0070C0"/>
                </a:solidFill>
                <a:latin typeface="Alexandria" pitchFamily="2" charset="-78"/>
                <a:cs typeface="Alexandria" pitchFamily="2" charset="-78"/>
              </a:rPr>
              <a:t>القوانين </a:t>
            </a:r>
            <a:r>
              <a:rPr lang="ar-SA" dirty="0" smtClean="0">
                <a:solidFill>
                  <a:srgbClr val="0070C0"/>
                </a:solidFill>
                <a:latin typeface="Alexandria" pitchFamily="2" charset="-78"/>
                <a:cs typeface="Alexandria" pitchFamily="2" charset="-78"/>
              </a:rPr>
              <a:t>الرادعة: </a:t>
            </a:r>
            <a:r>
              <a:rPr lang="ar-SA" sz="1700" dirty="0">
                <a:latin typeface="Alexandria" pitchFamily="2" charset="-78"/>
                <a:cs typeface="Alexandria" pitchFamily="2" charset="-78"/>
              </a:rPr>
              <a:t>عدم وجود قوانين صارمة تعاقب على نشر الشائعات يجعل الأفراد يشعرون بأنهم غير معرضين للعقاب عند تداول معلومات مضللة، مما يسهل عليهم نشرها بشكل واسع.</a:t>
            </a:r>
          </a:p>
          <a:p>
            <a:pPr marL="342900" indent="-342900" algn="r" rtl="1">
              <a:lnSpc>
                <a:spcPct val="150000"/>
              </a:lnSpc>
              <a:buFont typeface="+mj-lt"/>
              <a:buAutoNum type="arabicPeriod" startAt="5"/>
            </a:pPr>
            <a:r>
              <a:rPr lang="ar-SA" dirty="0">
                <a:solidFill>
                  <a:srgbClr val="0070C0"/>
                </a:solidFill>
                <a:latin typeface="Alexandria" pitchFamily="2" charset="-78"/>
                <a:cs typeface="Alexandria" pitchFamily="2" charset="-78"/>
              </a:rPr>
              <a:t>ا</a:t>
            </a:r>
            <a:r>
              <a:rPr lang="ar-SA" dirty="0" smtClean="0">
                <a:solidFill>
                  <a:srgbClr val="0070C0"/>
                </a:solidFill>
                <a:latin typeface="Alexandria" pitchFamily="2" charset="-78"/>
                <a:cs typeface="Alexandria" pitchFamily="2" charset="-78"/>
              </a:rPr>
              <a:t>لأهمية </a:t>
            </a:r>
            <a:r>
              <a:rPr lang="ar-SA" dirty="0">
                <a:solidFill>
                  <a:srgbClr val="0070C0"/>
                </a:solidFill>
                <a:latin typeface="Alexandria" pitchFamily="2" charset="-78"/>
                <a:cs typeface="Alexandria" pitchFamily="2" charset="-78"/>
              </a:rPr>
              <a:t>والغموض</a:t>
            </a:r>
            <a:r>
              <a:rPr lang="ar-SA" dirty="0">
                <a:latin typeface="Alexandria" pitchFamily="2" charset="-78"/>
                <a:cs typeface="Alexandria" pitchFamily="2" charset="-78"/>
              </a:rPr>
              <a:t>؛ </a:t>
            </a:r>
            <a:r>
              <a:rPr lang="ar-SA" sz="1700" dirty="0">
                <a:latin typeface="Alexandria" pitchFamily="2" charset="-78"/>
                <a:cs typeface="Alexandria" pitchFamily="2" charset="-78"/>
              </a:rPr>
              <a:t>فكلما كان موضوع الشائعة مُهمًا وغامضًا، كلما زادت احتمالية انتشاره.</a:t>
            </a:r>
          </a:p>
          <a:p>
            <a:pPr marL="622300" indent="-330200" algn="r" rtl="1">
              <a:lnSpc>
                <a:spcPct val="150000"/>
              </a:lnSpc>
              <a:buFont typeface="Wingdings" panose="05000000000000000000" pitchFamily="2" charset="2"/>
              <a:buChar char="q"/>
            </a:pPr>
            <a:r>
              <a:rPr lang="ar-SA" sz="1700" dirty="0">
                <a:solidFill>
                  <a:srgbClr val="98481C"/>
                </a:solidFill>
                <a:latin typeface="Alexandria" pitchFamily="2" charset="-78"/>
                <a:cs typeface="Alexandria" pitchFamily="2" charset="-78"/>
              </a:rPr>
              <a:t>أهمية الموضوع: </a:t>
            </a:r>
            <a:r>
              <a:rPr lang="ar-SA" sz="1700" dirty="0">
                <a:latin typeface="Alexandria" pitchFamily="2" charset="-78"/>
                <a:cs typeface="Alexandria" pitchFamily="2" charset="-78"/>
              </a:rPr>
              <a:t>كلما كان الموضوع الذي تتناوله الشائعة مُهمًا بالنسبة للأفراد أو المجتمع، زادت احتمالية انتشاره. الأهمية هنا تعني مدى ارتباط الموضوع باحتياجات الناس ومخاوفهم</a:t>
            </a:r>
            <a:r>
              <a:rPr lang="ar-SA" sz="1600" dirty="0">
                <a:latin typeface="Alexandria" pitchFamily="2" charset="-78"/>
                <a:cs typeface="Alexandria" pitchFamily="2" charset="-78"/>
              </a:rPr>
              <a:t>. </a:t>
            </a:r>
            <a:endParaRPr lang="ar-SA" sz="1600" dirty="0" smtClean="0">
              <a:latin typeface="Alexandria" pitchFamily="2" charset="-78"/>
              <a:cs typeface="Alexandria" pitchFamily="2" charset="-78"/>
            </a:endParaRPr>
          </a:p>
          <a:p>
            <a:pPr marL="622300" indent="-330200" algn="r" rtl="1">
              <a:lnSpc>
                <a:spcPct val="150000"/>
              </a:lnSpc>
              <a:buFont typeface="Wingdings" panose="05000000000000000000" pitchFamily="2" charset="2"/>
              <a:buChar char="q"/>
            </a:pPr>
            <a:r>
              <a:rPr lang="ar-SA" sz="1700" dirty="0" smtClean="0">
                <a:solidFill>
                  <a:srgbClr val="98481C"/>
                </a:solidFill>
                <a:latin typeface="Alexandria" pitchFamily="2" charset="-78"/>
                <a:cs typeface="Alexandria" pitchFamily="2" charset="-78"/>
              </a:rPr>
              <a:t>الغموض</a:t>
            </a:r>
            <a:r>
              <a:rPr lang="ar-SA" sz="1700" dirty="0">
                <a:solidFill>
                  <a:srgbClr val="98481C"/>
                </a:solidFill>
                <a:latin typeface="Alexandria" pitchFamily="2" charset="-78"/>
                <a:cs typeface="Alexandria" pitchFamily="2" charset="-78"/>
              </a:rPr>
              <a:t>: </a:t>
            </a:r>
            <a:r>
              <a:rPr lang="ar-SA" sz="1700" dirty="0">
                <a:latin typeface="Alexandria" pitchFamily="2" charset="-78"/>
                <a:cs typeface="Alexandria" pitchFamily="2" charset="-78"/>
              </a:rPr>
              <a:t>الغموض يعزز من انتشار الشائعة. عندما تكون المعلومات حول موضوع معين غير واضحة أو ناقصة، فإن ذلك يفتح المجال للتفسيرات المختلفة. هذا الغموض يدفع الناس إلى مشاركة المعلومات غير المؤكدة في محاولة لفهم الحقيقة أو ملء الفراغات المعرفية لديهم</a:t>
            </a:r>
            <a:r>
              <a:rPr lang="ar-SA" sz="1600" dirty="0">
                <a:latin typeface="Alexandria" pitchFamily="2" charset="-78"/>
                <a:cs typeface="Alexandria" pitchFamily="2" charset="-78"/>
              </a:rPr>
              <a:t>. </a:t>
            </a:r>
            <a:endParaRPr lang="ar-SA" sz="17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F9A80F9F-74DB-1D57-04E8-E20E92A09B0A}"/>
              </a:ext>
            </a:extLst>
          </p:cNvPr>
          <p:cNvSpPr txBox="1"/>
          <p:nvPr/>
        </p:nvSpPr>
        <p:spPr>
          <a:xfrm>
            <a:off x="2257494" y="1465456"/>
            <a:ext cx="5240586"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عوامل انتشار الشائعات في البيئة الرقمية</a:t>
            </a:r>
          </a:p>
        </p:txBody>
      </p:sp>
      <p:sp>
        <p:nvSpPr>
          <p:cNvPr id="13" name="Freeform 6"/>
          <p:cNvSpPr/>
          <p:nvPr/>
        </p:nvSpPr>
        <p:spPr>
          <a:xfrm>
            <a:off x="-29102" y="4459697"/>
            <a:ext cx="1511397" cy="2412525"/>
          </a:xfrm>
          <a:custGeom>
            <a:avLst/>
            <a:gdLst/>
            <a:ahLst/>
            <a:cxnLst/>
            <a:rect l="l" t="t" r="r" b="b"/>
            <a:pathLst>
              <a:path w="4159001" h="4942064">
                <a:moveTo>
                  <a:pt x="0" y="0"/>
                </a:moveTo>
                <a:lnTo>
                  <a:pt x="4159001" y="0"/>
                </a:lnTo>
                <a:lnTo>
                  <a:pt x="4159001" y="4942064"/>
                </a:lnTo>
                <a:lnTo>
                  <a:pt x="0" y="4942064"/>
                </a:lnTo>
                <a:lnTo>
                  <a:pt x="0" y="0"/>
                </a:lnTo>
                <a:close/>
              </a:path>
            </a:pathLst>
          </a:custGeom>
          <a:blipFill>
            <a:blip r:embed="rId4">
              <a:extLst>
                <a:ext uri="{96DAC541-7B7A-43D3-8B79-37D633B846F1}">
                  <asvg:svgBlip xmlns="" xmlns:asvg="http://schemas.microsoft.com/office/drawing/2016/SVG/main" r:embed="rId5"/>
                </a:ext>
              </a:extLst>
            </a:blip>
            <a:stretch>
              <a:fillRect b="-6648"/>
            </a:stretch>
          </a:blipFill>
        </p:spPr>
      </p:sp>
    </p:spTree>
    <p:extLst>
      <p:ext uri="{BB962C8B-B14F-4D97-AF65-F5344CB8AC3E}">
        <p14:creationId xmlns:p14="http://schemas.microsoft.com/office/powerpoint/2010/main" val="20778708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a:extLst>
              <a:ext uri="{FF2B5EF4-FFF2-40B4-BE49-F238E27FC236}">
                <a16:creationId xmlns:a16="http://schemas.microsoft.com/office/drawing/2014/main" id="{52297C4B-84D7-EDC8-F6F6-53F29890AA2A}"/>
              </a:ext>
            </a:extLst>
          </p:cNvPr>
          <p:cNvSpPr/>
          <p:nvPr/>
        </p:nvSpPr>
        <p:spPr>
          <a:xfrm>
            <a:off x="7843506" y="1616289"/>
            <a:ext cx="5470732" cy="47270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52578" y="1886619"/>
            <a:ext cx="11078590" cy="4406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92506" y="11821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838367" y="127910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907458" y="154943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961067" y="1362374"/>
            <a:ext cx="544175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نظريات انتشار الشائعات في البيئة الرقمية</a:t>
            </a:r>
          </a:p>
        </p:txBody>
      </p:sp>
      <p:sp>
        <p:nvSpPr>
          <p:cNvPr id="2" name="Rectangle 1"/>
          <p:cNvSpPr/>
          <p:nvPr/>
        </p:nvSpPr>
        <p:spPr>
          <a:xfrm>
            <a:off x="552578" y="1886619"/>
            <a:ext cx="10942736" cy="4416594"/>
          </a:xfrm>
          <a:prstGeom prst="rect">
            <a:avLst/>
          </a:prstGeom>
        </p:spPr>
        <p:txBody>
          <a:bodyPr wrap="square">
            <a:spAutoFit/>
          </a:bodyPr>
          <a:lstStyle/>
          <a:p>
            <a:pPr algn="r" rtl="1">
              <a:lnSpc>
                <a:spcPct val="150000"/>
              </a:lnSpc>
            </a:pPr>
            <a:r>
              <a:rPr lang="ar-SA" sz="1700" dirty="0" smtClean="0">
                <a:latin typeface="Alexandria" pitchFamily="2" charset="-78"/>
                <a:cs typeface="Alexandria" pitchFamily="2" charset="-78"/>
              </a:rPr>
              <a:t>المباديء </a:t>
            </a:r>
            <a:r>
              <a:rPr lang="ar-SA" sz="1700" dirty="0">
                <a:latin typeface="Alexandria" pitchFamily="2" charset="-78"/>
                <a:cs typeface="Alexandria" pitchFamily="2" charset="-78"/>
              </a:rPr>
              <a:t>النظرية التي تحاول تفسير </a:t>
            </a:r>
            <a:r>
              <a:rPr lang="ar-SA" sz="1700" dirty="0" smtClean="0">
                <a:latin typeface="Alexandria" pitchFamily="2" charset="-78"/>
                <a:cs typeface="Alexandria" pitchFamily="2" charset="-78"/>
              </a:rPr>
              <a:t>كيف تنتشر الشائعات </a:t>
            </a:r>
            <a:r>
              <a:rPr lang="ar-SA" sz="1700" dirty="0">
                <a:latin typeface="Alexandria" pitchFamily="2" charset="-78"/>
                <a:cs typeface="Alexandria" pitchFamily="2" charset="-78"/>
              </a:rPr>
              <a:t>وتأثيرها على الأفراد والمجتمعات</a:t>
            </a:r>
            <a:r>
              <a:rPr lang="ar-SA" sz="1700" dirty="0" smtClean="0">
                <a:latin typeface="Alexandria" pitchFamily="2" charset="-78"/>
                <a:cs typeface="Alexandria" pitchFamily="2" charset="-78"/>
              </a:rPr>
              <a:t>.</a:t>
            </a:r>
          </a:p>
          <a:p>
            <a:pPr algn="r" rtl="1">
              <a:lnSpc>
                <a:spcPct val="150000"/>
              </a:lnSpc>
            </a:pPr>
            <a:r>
              <a:rPr lang="ar-SA" sz="1700" dirty="0" smtClean="0">
                <a:latin typeface="Alexandria" pitchFamily="2" charset="-78"/>
                <a:cs typeface="Alexandria" pitchFamily="2" charset="-78"/>
              </a:rPr>
              <a:t> وتشمل </a:t>
            </a:r>
            <a:r>
              <a:rPr lang="ar-SA" sz="1700" dirty="0">
                <a:latin typeface="Alexandria" pitchFamily="2" charset="-78"/>
                <a:cs typeface="Alexandria" pitchFamily="2" charset="-78"/>
              </a:rPr>
              <a:t>هذه النظريات:</a:t>
            </a:r>
          </a:p>
          <a:p>
            <a:pPr algn="r" rtl="1">
              <a:lnSpc>
                <a:spcPct val="150000"/>
              </a:lnSpc>
            </a:pPr>
            <a:r>
              <a:rPr lang="ar-SA" dirty="0" smtClean="0">
                <a:solidFill>
                  <a:srgbClr val="0070C0"/>
                </a:solidFill>
                <a:latin typeface="Alexandria" pitchFamily="2" charset="-78"/>
                <a:cs typeface="Alexandria" pitchFamily="2" charset="-78"/>
              </a:rPr>
              <a:t>نظرية عدوى وسائل </a:t>
            </a:r>
            <a:r>
              <a:rPr lang="ar-SA" dirty="0">
                <a:solidFill>
                  <a:srgbClr val="0070C0"/>
                </a:solidFill>
                <a:latin typeface="Alexandria" pitchFamily="2" charset="-78"/>
                <a:cs typeface="Alexandria" pitchFamily="2" charset="-78"/>
              </a:rPr>
              <a:t>الإعلام </a:t>
            </a:r>
            <a:r>
              <a:rPr lang="en-US" dirty="0">
                <a:solidFill>
                  <a:srgbClr val="0070C0"/>
                </a:solidFill>
                <a:latin typeface="Alexandria" pitchFamily="2" charset="-78"/>
                <a:cs typeface="Alexandria" pitchFamily="2" charset="-78"/>
              </a:rPr>
              <a:t>M</a:t>
            </a:r>
            <a:r>
              <a:rPr lang="en-US" dirty="0" smtClean="0">
                <a:solidFill>
                  <a:srgbClr val="0070C0"/>
                </a:solidFill>
                <a:latin typeface="Alexandria" pitchFamily="2" charset="-78"/>
                <a:cs typeface="Alexandria" pitchFamily="2" charset="-78"/>
              </a:rPr>
              <a:t>edia Contagions</a:t>
            </a:r>
            <a:r>
              <a:rPr lang="ar-SA" dirty="0" smtClean="0">
                <a:solidFill>
                  <a:srgbClr val="0070C0"/>
                </a:solidFill>
                <a:latin typeface="Alexandria" pitchFamily="2" charset="-78"/>
                <a:cs typeface="Alexandria" pitchFamily="2" charset="-78"/>
              </a:rPr>
              <a:t>: </a:t>
            </a:r>
            <a:r>
              <a:rPr lang="ar-SA" sz="1700" dirty="0">
                <a:latin typeface="Alexandria" pitchFamily="2" charset="-78"/>
                <a:cs typeface="Alexandria" pitchFamily="2" charset="-78"/>
              </a:rPr>
              <a:t>توضح </a:t>
            </a:r>
            <a:r>
              <a:rPr lang="ar-SA" sz="1700" dirty="0" smtClean="0">
                <a:latin typeface="Alexandria" pitchFamily="2" charset="-78"/>
                <a:cs typeface="Alexandria" pitchFamily="2" charset="-78"/>
              </a:rPr>
              <a:t>كيفية انتشار </a:t>
            </a:r>
            <a:r>
              <a:rPr lang="ar-SA" sz="1700" dirty="0">
                <a:latin typeface="Alexandria" pitchFamily="2" charset="-78"/>
                <a:cs typeface="Alexandria" pitchFamily="2" charset="-78"/>
              </a:rPr>
              <a:t>المعلومات بسرعة عبر الشبكات الاجتماعية، </a:t>
            </a:r>
            <a:r>
              <a:rPr lang="ar-SA" sz="1700" dirty="0" smtClean="0">
                <a:latin typeface="Alexandria" pitchFamily="2" charset="-78"/>
                <a:cs typeface="Alexandria" pitchFamily="2" charset="-78"/>
              </a:rPr>
              <a:t>وتفترض </a:t>
            </a:r>
            <a:r>
              <a:rPr lang="ar-SA" sz="1700" dirty="0">
                <a:latin typeface="Alexandria" pitchFamily="2" charset="-78"/>
                <a:cs typeface="Alexandria" pitchFamily="2" charset="-78"/>
              </a:rPr>
              <a:t>هذه النظرية أن </a:t>
            </a:r>
            <a:r>
              <a:rPr lang="ar-SA" sz="1700" dirty="0" smtClean="0">
                <a:latin typeface="Alexandria" pitchFamily="2" charset="-78"/>
                <a:cs typeface="Alexandria" pitchFamily="2" charset="-78"/>
              </a:rPr>
              <a:t>الشائعات يمكن </a:t>
            </a:r>
            <a:r>
              <a:rPr lang="ar-SA" sz="1700" dirty="0">
                <a:latin typeface="Alexandria" pitchFamily="2" charset="-78"/>
                <a:cs typeface="Alexandria" pitchFamily="2" charset="-78"/>
              </a:rPr>
              <a:t>أن تنتشر </a:t>
            </a:r>
            <a:r>
              <a:rPr lang="ar-SA" sz="1700" dirty="0" smtClean="0">
                <a:latin typeface="Alexandria" pitchFamily="2" charset="-78"/>
                <a:cs typeface="Alexandria" pitchFamily="2" charset="-78"/>
              </a:rPr>
              <a:t>في </a:t>
            </a:r>
            <a:r>
              <a:rPr lang="ar-SA" sz="1700" dirty="0">
                <a:latin typeface="Alexandria" pitchFamily="2" charset="-78"/>
                <a:cs typeface="Alexandria" pitchFamily="2" charset="-78"/>
              </a:rPr>
              <a:t>المجتمع </a:t>
            </a:r>
            <a:r>
              <a:rPr lang="ar-SA" sz="1700" dirty="0" smtClean="0">
                <a:latin typeface="Alexandria" pitchFamily="2" charset="-78"/>
                <a:cs typeface="Alexandria" pitchFamily="2" charset="-78"/>
              </a:rPr>
              <a:t>تمامًا مثل انتشار العدوى. يُمكن لشخص أن ينشر ويشارك معلومة معينة، فإنه يؤثر على الآخرين، </a:t>
            </a:r>
            <a:r>
              <a:rPr lang="ar-SA" sz="1700" dirty="0">
                <a:latin typeface="Alexandria" pitchFamily="2" charset="-78"/>
                <a:cs typeface="Alexandria" pitchFamily="2" charset="-78"/>
              </a:rPr>
              <a:t>مما </a:t>
            </a:r>
            <a:r>
              <a:rPr lang="ar-SA" sz="1700" dirty="0" smtClean="0">
                <a:latin typeface="Alexandria" pitchFamily="2" charset="-78"/>
                <a:cs typeface="Alexandria" pitchFamily="2" charset="-78"/>
              </a:rPr>
              <a:t>يعزز من سرعة انتشارها. وتلعب عوامل مثل: </a:t>
            </a:r>
            <a:r>
              <a:rPr lang="ar-SA" sz="1700" dirty="0">
                <a:latin typeface="Alexandria" pitchFamily="2" charset="-78"/>
                <a:cs typeface="Alexandria" pitchFamily="2" charset="-78"/>
              </a:rPr>
              <a:t>التفاعل الاجتماعي، والعواطف، ووسائل الإعلام الرقمية</a:t>
            </a:r>
            <a:r>
              <a:rPr lang="ar-SA" sz="1700" dirty="0" smtClean="0">
                <a:latin typeface="Alexandria" pitchFamily="2" charset="-78"/>
                <a:cs typeface="Alexandria" pitchFamily="2" charset="-78"/>
              </a:rPr>
              <a:t> دورًا في هذا الانتشار. </a:t>
            </a: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تفسر هذه النظرية أيضًا كيفية خلق </a:t>
            </a:r>
            <a:r>
              <a:rPr lang="ar-SA" sz="1700" dirty="0">
                <a:latin typeface="Alexandria" pitchFamily="2" charset="-78"/>
                <a:cs typeface="Alexandria" pitchFamily="2" charset="-78"/>
              </a:rPr>
              <a:t>الشائعات وتوزيعها على منصات التواصل الاجتماعي، </a:t>
            </a:r>
            <a:r>
              <a:rPr lang="ar-SA" sz="1700" dirty="0" smtClean="0">
                <a:latin typeface="Alexandria" pitchFamily="2" charset="-78"/>
                <a:cs typeface="Alexandria" pitchFamily="2" charset="-78"/>
              </a:rPr>
              <a:t>التي تتيح للمستخدمين إنتاج ونشر الشائعات بسهولة عبر </a:t>
            </a:r>
            <a:r>
              <a:rPr lang="ar-SA" sz="1700" dirty="0">
                <a:latin typeface="Alexandria" pitchFamily="2" charset="-78"/>
                <a:cs typeface="Alexandria" pitchFamily="2" charset="-78"/>
              </a:rPr>
              <a:t>خدمات الإعجاب والمشاركة والتعليق. </a:t>
            </a:r>
            <a:r>
              <a:rPr lang="ar-SA" sz="1700" dirty="0" smtClean="0">
                <a:latin typeface="Alexandria" pitchFamily="2" charset="-78"/>
                <a:cs typeface="Alexandria" pitchFamily="2" charset="-78"/>
              </a:rPr>
              <a:t>كما أن تعرض </a:t>
            </a:r>
            <a:r>
              <a:rPr lang="ar-SA" sz="1700" dirty="0">
                <a:latin typeface="Alexandria" pitchFamily="2" charset="-78"/>
                <a:cs typeface="Alexandria" pitchFamily="2" charset="-78"/>
              </a:rPr>
              <a:t>المستخدمين المستمر </a:t>
            </a:r>
            <a:r>
              <a:rPr lang="ar-SA" sz="1700" dirty="0" smtClean="0">
                <a:latin typeface="Alexandria" pitchFamily="2" charset="-78"/>
                <a:cs typeface="Alexandria" pitchFamily="2" charset="-78"/>
              </a:rPr>
              <a:t>للشائعات يدفعهم </a:t>
            </a:r>
            <a:r>
              <a:rPr lang="ar-SA" sz="1700" dirty="0">
                <a:latin typeface="Alexandria" pitchFamily="2" charset="-78"/>
                <a:cs typeface="Alexandria" pitchFamily="2" charset="-78"/>
              </a:rPr>
              <a:t>إلى اختلاق </a:t>
            </a:r>
            <a:r>
              <a:rPr lang="ar-SA" sz="1700" dirty="0" smtClean="0">
                <a:latin typeface="Alexandria" pitchFamily="2" charset="-78"/>
                <a:cs typeface="Alexandria" pitchFamily="2" charset="-78"/>
              </a:rPr>
              <a:t>معلومات تُلبي </a:t>
            </a:r>
            <a:r>
              <a:rPr lang="ar-SA" sz="1700" dirty="0">
                <a:latin typeface="Alexandria" pitchFamily="2" charset="-78"/>
                <a:cs typeface="Alexandria" pitchFamily="2" charset="-78"/>
              </a:rPr>
              <a:t>احتياجاتهم النفسية مثل الشعور بالراحة </a:t>
            </a:r>
            <a:r>
              <a:rPr lang="ar-SA" sz="1700" dirty="0" smtClean="0">
                <a:latin typeface="Alexandria" pitchFamily="2" charset="-78"/>
                <a:cs typeface="Alexandria" pitchFamily="2" charset="-78"/>
              </a:rPr>
              <a:t> أو </a:t>
            </a:r>
            <a:r>
              <a:rPr lang="ar-SA" sz="1700" dirty="0">
                <a:latin typeface="Alexandria" pitchFamily="2" charset="-78"/>
                <a:cs typeface="Alexandria" pitchFamily="2" charset="-78"/>
              </a:rPr>
              <a:t>الانتقام. أطهرت نتائج الدراسات أن الشائعات تنتشر بشكل أسرع على منصات التواصل الاجتماعي مقارنة بوسائل الإعلام التقليدية التي تتبع إجراءات دقيقة للتحقق من الحقائق قبل نشر الأخبار، مما يقلل من فرص نشر الشائعات.</a:t>
            </a: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Freeform 4"/>
          <p:cNvSpPr/>
          <p:nvPr/>
        </p:nvSpPr>
        <p:spPr>
          <a:xfrm>
            <a:off x="39363" y="5533412"/>
            <a:ext cx="1306286" cy="1159329"/>
          </a:xfrm>
          <a:custGeom>
            <a:avLst/>
            <a:gdLst/>
            <a:ahLst/>
            <a:cxnLst/>
            <a:rect l="l" t="t" r="r" b="b"/>
            <a:pathLst>
              <a:path w="3225976" h="2419482">
                <a:moveTo>
                  <a:pt x="0" y="0"/>
                </a:moveTo>
                <a:lnTo>
                  <a:pt x="3225976" y="0"/>
                </a:lnTo>
                <a:lnTo>
                  <a:pt x="3225976" y="2419482"/>
                </a:lnTo>
                <a:lnTo>
                  <a:pt x="0" y="2419482"/>
                </a:lnTo>
                <a:lnTo>
                  <a:pt x="0" y="0"/>
                </a:lnTo>
                <a:close/>
              </a:path>
            </a:pathLst>
          </a:custGeom>
          <a:blipFill>
            <a:blip r:embed="rId4"/>
            <a:stretch>
              <a:fillRect/>
            </a:stretch>
          </a:blipFill>
        </p:spPr>
      </p:sp>
    </p:spTree>
    <p:extLst>
      <p:ext uri="{BB962C8B-B14F-4D97-AF65-F5344CB8AC3E}">
        <p14:creationId xmlns:p14="http://schemas.microsoft.com/office/powerpoint/2010/main" val="41323409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66384" y="1971291"/>
            <a:ext cx="10408752" cy="4321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02234" y="10907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966383" y="120595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17186" y="147628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257494" y="1465456"/>
            <a:ext cx="544175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نظريات انتشار الشائعات في البيئة الرقمية</a:t>
            </a:r>
          </a:p>
        </p:txBody>
      </p:sp>
      <p:sp>
        <p:nvSpPr>
          <p:cNvPr id="2" name="Rectangle 1"/>
          <p:cNvSpPr/>
          <p:nvPr/>
        </p:nvSpPr>
        <p:spPr>
          <a:xfrm>
            <a:off x="1017186" y="2149932"/>
            <a:ext cx="10357949" cy="4039567"/>
          </a:xfrm>
          <a:prstGeom prst="rect">
            <a:avLst/>
          </a:prstGeom>
        </p:spPr>
        <p:txBody>
          <a:bodyPr wrap="square">
            <a:spAutoFit/>
          </a:bodyPr>
          <a:lstStyle/>
          <a:p>
            <a:pPr marL="342900" indent="-342900" algn="r" rtl="1">
              <a:lnSpc>
                <a:spcPct val="150000"/>
              </a:lnSpc>
              <a:buFont typeface="+mj-lt"/>
              <a:buAutoNum type="arabicPeriod" startAt="2"/>
            </a:pPr>
            <a:r>
              <a:rPr lang="ar-SA" dirty="0">
                <a:solidFill>
                  <a:srgbClr val="0070C0"/>
                </a:solidFill>
                <a:latin typeface="Alexandria" pitchFamily="2" charset="-78"/>
                <a:cs typeface="Alexandria" pitchFamily="2" charset="-78"/>
              </a:rPr>
              <a:t>نظرية الفوضى </a:t>
            </a:r>
            <a:r>
              <a:rPr lang="en-US" sz="1700" dirty="0" smtClean="0">
                <a:latin typeface="Alexandria" pitchFamily="2" charset="-78"/>
                <a:cs typeface="Alexandria" pitchFamily="2" charset="-78"/>
              </a:rPr>
              <a:t>Chaos Theory</a:t>
            </a:r>
            <a:r>
              <a:rPr lang="ar-SA" sz="1700" dirty="0" smtClean="0">
                <a:latin typeface="Alexandria" pitchFamily="2" charset="-78"/>
                <a:cs typeface="Alexandria" pitchFamily="2" charset="-78"/>
              </a:rPr>
              <a:t>: تفسر </a:t>
            </a:r>
            <a:r>
              <a:rPr lang="ar-SA" sz="1700" dirty="0">
                <a:latin typeface="Alexandria" pitchFamily="2" charset="-78"/>
                <a:cs typeface="Alexandria" pitchFamily="2" charset="-78"/>
              </a:rPr>
              <a:t>كيف يمكن أن تؤدي الأحداث </a:t>
            </a:r>
            <a:r>
              <a:rPr lang="ar-SA" sz="1700" dirty="0" smtClean="0">
                <a:latin typeface="Alexandria" pitchFamily="2" charset="-78"/>
                <a:cs typeface="Alexandria" pitchFamily="2" charset="-78"/>
              </a:rPr>
              <a:t>أو الأفكار الصغيرة </a:t>
            </a:r>
            <a:r>
              <a:rPr lang="ar-SA" sz="1700" dirty="0">
                <a:latin typeface="Alexandria" pitchFamily="2" charset="-78"/>
                <a:cs typeface="Alexandria" pitchFamily="2" charset="-78"/>
              </a:rPr>
              <a:t>أو غير المتوقعة إلى انتشار شائعات كبيرة. في عالم الإعلام الرقمي، </a:t>
            </a:r>
            <a:r>
              <a:rPr lang="ar-SA" sz="1700" dirty="0" smtClean="0">
                <a:latin typeface="Alexandria" pitchFamily="2" charset="-78"/>
                <a:cs typeface="Alexandria" pitchFamily="2" charset="-78"/>
              </a:rPr>
              <a:t>فقد </a:t>
            </a:r>
            <a:r>
              <a:rPr lang="ar-SA" sz="1700" dirty="0">
                <a:latin typeface="Alexandria" pitchFamily="2" charset="-78"/>
                <a:cs typeface="Alexandria" pitchFamily="2" charset="-78"/>
              </a:rPr>
              <a:t>تؤدي تغريدة </a:t>
            </a:r>
            <a:r>
              <a:rPr lang="ar-SA" sz="1700" dirty="0" smtClean="0">
                <a:latin typeface="Alexandria" pitchFamily="2" charset="-78"/>
                <a:cs typeface="Alexandria" pitchFamily="2" charset="-78"/>
              </a:rPr>
              <a:t>واحدة </a:t>
            </a:r>
            <a:r>
              <a:rPr lang="ar-SA" sz="1700" dirty="0">
                <a:latin typeface="Alexandria" pitchFamily="2" charset="-78"/>
                <a:cs typeface="Alexandria" pitchFamily="2" charset="-78"/>
              </a:rPr>
              <a:t>إلى سلسلة من ردود الفعل التي تخلق شائعة كبيرة</a:t>
            </a:r>
            <a:r>
              <a:rPr lang="ar-SA" sz="1700" dirty="0" smtClean="0">
                <a:latin typeface="Alexandria" pitchFamily="2" charset="-78"/>
                <a:cs typeface="Alexandria" pitchFamily="2" charset="-78"/>
              </a:rPr>
              <a:t>. وتمر عملية انتشار الشائعات بعدة مراحل هي: </a:t>
            </a:r>
            <a:endParaRPr lang="ar-SA" sz="1700" dirty="0">
              <a:latin typeface="Alexandria" pitchFamily="2" charset="-78"/>
              <a:cs typeface="Alexandria" pitchFamily="2" charset="-78"/>
            </a:endParaRPr>
          </a:p>
          <a:p>
            <a:pPr marL="695325" indent="-293688" algn="r" rtl="1">
              <a:lnSpc>
                <a:spcPct val="150000"/>
              </a:lnSpc>
              <a:buFont typeface="+mj-lt"/>
              <a:buAutoNum type="arabicPeriod"/>
            </a:pPr>
            <a:r>
              <a:rPr lang="ar-SA" sz="1700" dirty="0" smtClean="0">
                <a:solidFill>
                  <a:srgbClr val="98481C"/>
                </a:solidFill>
                <a:latin typeface="Alexandria" pitchFamily="2" charset="-78"/>
                <a:cs typeface="Alexandria" pitchFamily="2" charset="-78"/>
              </a:rPr>
              <a:t>التحفيز </a:t>
            </a:r>
            <a:r>
              <a:rPr lang="ar-SA" sz="1700" dirty="0">
                <a:solidFill>
                  <a:srgbClr val="98481C"/>
                </a:solidFill>
                <a:latin typeface="Alexandria" pitchFamily="2" charset="-78"/>
                <a:cs typeface="Alexandria" pitchFamily="2" charset="-78"/>
              </a:rPr>
              <a:t>الأولي</a:t>
            </a:r>
            <a:r>
              <a:rPr lang="ar-SA" sz="1700" dirty="0">
                <a:latin typeface="Alexandria" pitchFamily="2" charset="-78"/>
                <a:cs typeface="Alexandria" pitchFamily="2" charset="-78"/>
              </a:rPr>
              <a:t>: يبدأ الأمر بتغريدة أو منشور يحتوي على معلومات </a:t>
            </a:r>
            <a:r>
              <a:rPr lang="ar-SA" sz="1700" dirty="0" smtClean="0">
                <a:latin typeface="Alexandria" pitchFamily="2" charset="-78"/>
                <a:cs typeface="Alexandria" pitchFamily="2" charset="-78"/>
              </a:rPr>
              <a:t>غامضة أو مثيرة للجدل</a:t>
            </a:r>
            <a:r>
              <a:rPr lang="ar-SA" sz="1700" dirty="0">
                <a:latin typeface="Alexandria" pitchFamily="2" charset="-78"/>
                <a:cs typeface="Alexandria" pitchFamily="2" charset="-78"/>
              </a:rPr>
              <a:t>. قد تكون هذه المعلومات صحيحة أو خاطئة، ولكن الأهم هو أنها تجذب الانتباه.</a:t>
            </a:r>
          </a:p>
          <a:p>
            <a:pPr marL="695325" indent="-293688" algn="r" rtl="1">
              <a:lnSpc>
                <a:spcPct val="150000"/>
              </a:lnSpc>
              <a:buFont typeface="+mj-lt"/>
              <a:buAutoNum type="arabicPeriod"/>
            </a:pPr>
            <a:r>
              <a:rPr lang="ar-SA" sz="1700" dirty="0">
                <a:solidFill>
                  <a:srgbClr val="98481C"/>
                </a:solidFill>
                <a:latin typeface="Alexandria" pitchFamily="2" charset="-78"/>
                <a:cs typeface="Alexandria" pitchFamily="2" charset="-78"/>
              </a:rPr>
              <a:t>الانتشار السريع</a:t>
            </a:r>
            <a:r>
              <a:rPr lang="ar-SA" sz="1700" dirty="0">
                <a:latin typeface="Alexandria" pitchFamily="2" charset="-78"/>
                <a:cs typeface="Alexandria" pitchFamily="2" charset="-78"/>
              </a:rPr>
              <a:t>: بمجرد أن تبدأ المعلومات بالانتشار، يبدأ المستخدمون الآخرون في إعادة نشرها ومشاركتها مع دوائرهم الاجتماعية. كل مشاركة جديدة تمثل نقطة انطلاق جديدة للمعلومات، مما يزيد من احتمالية وصولها إلى جمهور أكبر.</a:t>
            </a:r>
          </a:p>
          <a:p>
            <a:pPr marL="695325" indent="-293688" algn="r" rtl="1">
              <a:lnSpc>
                <a:spcPct val="150000"/>
              </a:lnSpc>
              <a:buFont typeface="+mj-lt"/>
              <a:buAutoNum type="arabicPeriod"/>
            </a:pPr>
            <a:r>
              <a:rPr lang="ar-SA" sz="1700" dirty="0">
                <a:solidFill>
                  <a:srgbClr val="98481C"/>
                </a:solidFill>
                <a:latin typeface="Alexandria" pitchFamily="2" charset="-78"/>
                <a:cs typeface="Alexandria" pitchFamily="2" charset="-78"/>
              </a:rPr>
              <a:t>ردود الفعل المتسلسلة</a:t>
            </a:r>
            <a:r>
              <a:rPr lang="ar-SA" sz="1700" dirty="0">
                <a:latin typeface="Alexandria" pitchFamily="2" charset="-78"/>
                <a:cs typeface="Alexandria" pitchFamily="2" charset="-78"/>
              </a:rPr>
              <a:t>: مع زيادة عدد المشاركات والتفاعلات، تبدأ ردود الفعل بالتزايد. قد يقوم بعض الأشخاص بإضافة تعليقات أو معلومات إضافية، مما </a:t>
            </a:r>
            <a:r>
              <a:rPr lang="ar-SA" sz="1700" dirty="0" smtClean="0">
                <a:latin typeface="Alexandria" pitchFamily="2" charset="-78"/>
                <a:cs typeface="Alexandria" pitchFamily="2" charset="-78"/>
              </a:rPr>
              <a:t>يُعقد المعلومات </a:t>
            </a:r>
            <a:r>
              <a:rPr lang="ar-SA" sz="1700" dirty="0">
                <a:latin typeface="Alexandria" pitchFamily="2" charset="-78"/>
                <a:cs typeface="Alexandria" pitchFamily="2" charset="-78"/>
              </a:rPr>
              <a:t>الأصلية ويؤدي إلى تحريفها</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Picture 9"/>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6250" t="38809" b="31905"/>
          <a:stretch/>
        </p:blipFill>
        <p:spPr>
          <a:xfrm>
            <a:off x="-42781" y="5293969"/>
            <a:ext cx="1332737" cy="1596689"/>
          </a:xfrm>
          <a:prstGeom prst="rect">
            <a:avLst/>
          </a:prstGeom>
        </p:spPr>
      </p:pic>
    </p:spTree>
    <p:extLst>
      <p:ext uri="{BB962C8B-B14F-4D97-AF65-F5344CB8AC3E}">
        <p14:creationId xmlns:p14="http://schemas.microsoft.com/office/powerpoint/2010/main" val="2742196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r="74420" b="55476"/>
          <a:stretch/>
        </p:blipFill>
        <p:spPr>
          <a:xfrm>
            <a:off x="1" y="4620986"/>
            <a:ext cx="1658956" cy="2456971"/>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31388" y="1971291"/>
            <a:ext cx="9651140" cy="43827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02234" y="10907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966383" y="120595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17186" y="147628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257494" y="1465456"/>
            <a:ext cx="544175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نظريات انتشار الشائعات في البيئة الرقمية</a:t>
            </a:r>
          </a:p>
        </p:txBody>
      </p:sp>
      <p:sp>
        <p:nvSpPr>
          <p:cNvPr id="2" name="Rectangle 1"/>
          <p:cNvSpPr/>
          <p:nvPr/>
        </p:nvSpPr>
        <p:spPr>
          <a:xfrm>
            <a:off x="1431388" y="2048973"/>
            <a:ext cx="9400032" cy="4305025"/>
          </a:xfrm>
          <a:prstGeom prst="rect">
            <a:avLst/>
          </a:prstGeom>
        </p:spPr>
        <p:txBody>
          <a:bodyPr wrap="square">
            <a:spAutoFit/>
          </a:bodyPr>
          <a:lstStyle/>
          <a:p>
            <a:pPr marL="342900" indent="-342900" algn="r" rtl="1">
              <a:lnSpc>
                <a:spcPct val="150000"/>
              </a:lnSpc>
              <a:buFont typeface="+mj-lt"/>
              <a:buAutoNum type="arabicPeriod" startAt="2"/>
            </a:pPr>
            <a:r>
              <a:rPr lang="ar-SA" dirty="0">
                <a:solidFill>
                  <a:srgbClr val="0070C0"/>
                </a:solidFill>
                <a:latin typeface="Alexandria" pitchFamily="2" charset="-78"/>
                <a:cs typeface="Alexandria" pitchFamily="2" charset="-78"/>
              </a:rPr>
              <a:t>نظرية الفوضى </a:t>
            </a:r>
            <a:r>
              <a:rPr lang="en-US" sz="1700" dirty="0" smtClean="0">
                <a:latin typeface="Alexandria" pitchFamily="2" charset="-78"/>
                <a:cs typeface="Alexandria" pitchFamily="2" charset="-78"/>
              </a:rPr>
              <a:t>Chaos Theory</a:t>
            </a:r>
            <a:r>
              <a:rPr lang="ar-SA" sz="1700" dirty="0" smtClean="0">
                <a:latin typeface="Alexandria" pitchFamily="2" charset="-78"/>
                <a:cs typeface="Alexandria" pitchFamily="2" charset="-78"/>
              </a:rPr>
              <a:t>: </a:t>
            </a:r>
          </a:p>
          <a:p>
            <a:pPr marL="749300" indent="-292100" algn="r" rtl="1">
              <a:lnSpc>
                <a:spcPct val="150000"/>
              </a:lnSpc>
              <a:buFont typeface="+mj-lt"/>
              <a:buAutoNum type="arabicPeriod" startAt="4"/>
            </a:pPr>
            <a:r>
              <a:rPr lang="ar-SA" sz="1700" dirty="0" smtClean="0">
                <a:solidFill>
                  <a:srgbClr val="98481C"/>
                </a:solidFill>
                <a:latin typeface="Alexandria" pitchFamily="2" charset="-78"/>
                <a:cs typeface="Alexandria" pitchFamily="2" charset="-78"/>
              </a:rPr>
              <a:t>التضخيم </a:t>
            </a:r>
            <a:r>
              <a:rPr lang="ar-SA" sz="1700" dirty="0">
                <a:solidFill>
                  <a:srgbClr val="98481C"/>
                </a:solidFill>
                <a:latin typeface="Alexandria" pitchFamily="2" charset="-78"/>
                <a:cs typeface="Alexandria" pitchFamily="2" charset="-78"/>
              </a:rPr>
              <a:t>والتشويه: </a:t>
            </a:r>
            <a:r>
              <a:rPr lang="ar-SA" sz="1700" dirty="0">
                <a:latin typeface="Alexandria" pitchFamily="2" charset="-78"/>
                <a:cs typeface="Alexandria" pitchFamily="2" charset="-78"/>
              </a:rPr>
              <a:t>مع مرور الوقت، قد يتم تضخيم المعلومات أو تشويهها بشكل كبير</a:t>
            </a:r>
            <a:r>
              <a:rPr lang="ar-SA" sz="1700" dirty="0" smtClean="0">
                <a:latin typeface="Alexandria" pitchFamily="2" charset="-78"/>
                <a:cs typeface="Alexandria" pitchFamily="2" charset="-78"/>
              </a:rPr>
              <a:t>.  بعد ما بدأت </a:t>
            </a:r>
            <a:r>
              <a:rPr lang="ar-SA" sz="1700" dirty="0">
                <a:latin typeface="Alexandria" pitchFamily="2" charset="-78"/>
                <a:cs typeface="Alexandria" pitchFamily="2" charset="-78"/>
              </a:rPr>
              <a:t>كحدث صغير قد يتحول إلى شائعة ضخمة تؤثر على الرأي </a:t>
            </a:r>
            <a:r>
              <a:rPr lang="ar-SA" sz="1700" dirty="0" smtClean="0">
                <a:latin typeface="Alexandria" pitchFamily="2" charset="-78"/>
                <a:cs typeface="Alexandria" pitchFamily="2" charset="-78"/>
              </a:rPr>
              <a:t>العام.</a:t>
            </a:r>
            <a:endParaRPr lang="ar-SA" sz="1700" dirty="0">
              <a:latin typeface="Alexandria" pitchFamily="2" charset="-78"/>
              <a:cs typeface="Alexandria" pitchFamily="2" charset="-78"/>
            </a:endParaRPr>
          </a:p>
          <a:p>
            <a:pPr marL="749300" indent="-292100" algn="r" rtl="1">
              <a:lnSpc>
                <a:spcPct val="150000"/>
              </a:lnSpc>
              <a:buFont typeface="+mj-lt"/>
              <a:buAutoNum type="arabicPeriod" startAt="4"/>
            </a:pPr>
            <a:r>
              <a:rPr lang="ar-SA" sz="1700" dirty="0" smtClean="0">
                <a:solidFill>
                  <a:srgbClr val="98481C"/>
                </a:solidFill>
                <a:latin typeface="Alexandria" pitchFamily="2" charset="-78"/>
                <a:cs typeface="Alexandria" pitchFamily="2" charset="-78"/>
              </a:rPr>
              <a:t>التأثيرات </a:t>
            </a:r>
            <a:r>
              <a:rPr lang="ar-SA" sz="1700" dirty="0">
                <a:solidFill>
                  <a:srgbClr val="98481C"/>
                </a:solidFill>
                <a:latin typeface="Alexandria" pitchFamily="2" charset="-78"/>
                <a:cs typeface="Alexandria" pitchFamily="2" charset="-78"/>
              </a:rPr>
              <a:t>العكسية</a:t>
            </a:r>
            <a:r>
              <a:rPr lang="ar-SA" sz="1700" dirty="0">
                <a:latin typeface="Alexandria" pitchFamily="2" charset="-78"/>
                <a:cs typeface="Alexandria" pitchFamily="2" charset="-78"/>
              </a:rPr>
              <a:t>: في بعض الحالات، يمكن أن تؤدي الشائعات الكبيرة الناتجة عن حدث صغير إلى عواقب سلبية مثل فقدان الثقة في </a:t>
            </a:r>
            <a:r>
              <a:rPr lang="ar-SA" sz="1700" dirty="0" smtClean="0">
                <a:latin typeface="Alexandria" pitchFamily="2" charset="-78"/>
                <a:cs typeface="Alexandria" pitchFamily="2" charset="-78"/>
              </a:rPr>
              <a:t>المؤسسات أو الشركات </a:t>
            </a:r>
            <a:r>
              <a:rPr lang="ar-SA" sz="1700" dirty="0">
                <a:latin typeface="Alexandria" pitchFamily="2" charset="-78"/>
                <a:cs typeface="Alexandria" pitchFamily="2" charset="-78"/>
              </a:rPr>
              <a:t>أو الأفراد </a:t>
            </a:r>
            <a:r>
              <a:rPr lang="ar-SA" sz="1700" dirty="0" smtClean="0">
                <a:latin typeface="Alexandria" pitchFamily="2" charset="-78"/>
                <a:cs typeface="Alexandria" pitchFamily="2" charset="-78"/>
              </a:rPr>
              <a:t>المعنيين. هذا </a:t>
            </a:r>
            <a:r>
              <a:rPr lang="ar-SA" sz="1700" dirty="0">
                <a:latin typeface="Alexandria" pitchFamily="2" charset="-78"/>
                <a:cs typeface="Alexandria" pitchFamily="2" charset="-78"/>
              </a:rPr>
              <a:t>التأثير المتسلسل يعكس الطبيعة الديناميكية والمعقدة للتواصل </a:t>
            </a:r>
            <a:r>
              <a:rPr lang="ar-SA" sz="1700" dirty="0" smtClean="0">
                <a:latin typeface="Alexandria" pitchFamily="2" charset="-78"/>
                <a:cs typeface="Alexandria" pitchFamily="2" charset="-78"/>
              </a:rPr>
              <a:t>الاجتماعي.</a:t>
            </a:r>
            <a:endParaRPr lang="ar-SA" sz="1700" dirty="0">
              <a:latin typeface="Alexandria" pitchFamily="2" charset="-78"/>
              <a:cs typeface="Alexandria" pitchFamily="2" charset="-78"/>
            </a:endParaRPr>
          </a:p>
          <a:p>
            <a:pPr algn="r" rtl="1">
              <a:lnSpc>
                <a:spcPct val="150000"/>
              </a:lnSpc>
            </a:pPr>
            <a:endParaRPr lang="ar-SA" sz="600" dirty="0" smtClean="0">
              <a:solidFill>
                <a:srgbClr val="0070C0"/>
              </a:solidFill>
              <a:latin typeface="Alexandria" pitchFamily="2" charset="-78"/>
              <a:cs typeface="Alexandria" pitchFamily="2" charset="-78"/>
            </a:endParaRPr>
          </a:p>
          <a:p>
            <a:pPr marL="342900" indent="-342900" algn="r" rtl="1">
              <a:lnSpc>
                <a:spcPct val="150000"/>
              </a:lnSpc>
              <a:buFont typeface="+mj-lt"/>
              <a:buAutoNum type="arabicPeriod" startAt="3"/>
            </a:pPr>
            <a:r>
              <a:rPr lang="ar-SA" dirty="0" smtClean="0">
                <a:solidFill>
                  <a:srgbClr val="0070C0"/>
                </a:solidFill>
                <a:latin typeface="Alexandria" pitchFamily="2" charset="-78"/>
                <a:cs typeface="Alexandria" pitchFamily="2" charset="-78"/>
              </a:rPr>
              <a:t>نظرية </a:t>
            </a:r>
            <a:r>
              <a:rPr lang="ar-SA" dirty="0">
                <a:solidFill>
                  <a:srgbClr val="0070C0"/>
                </a:solidFill>
                <a:latin typeface="Alexandria" pitchFamily="2" charset="-78"/>
                <a:cs typeface="Alexandria" pitchFamily="2" charset="-78"/>
              </a:rPr>
              <a:t>التأثير </a:t>
            </a:r>
            <a:r>
              <a:rPr lang="ar-SA" dirty="0" smtClean="0">
                <a:solidFill>
                  <a:srgbClr val="0070C0"/>
                </a:solidFill>
                <a:latin typeface="Alexandria" pitchFamily="2" charset="-78"/>
                <a:cs typeface="Alexandria" pitchFamily="2" charset="-78"/>
              </a:rPr>
              <a:t>الاجتماعي </a:t>
            </a:r>
            <a:r>
              <a:rPr lang="en-US" sz="1700" dirty="0">
                <a:latin typeface="Alexandria" pitchFamily="2" charset="-78"/>
                <a:cs typeface="Alexandria" pitchFamily="2" charset="-78"/>
              </a:rPr>
              <a:t>Social Influence Theory</a:t>
            </a:r>
            <a:r>
              <a:rPr lang="ar-SA" dirty="0" smtClean="0">
                <a:latin typeface="Alexandria" pitchFamily="2" charset="-78"/>
                <a:cs typeface="Alexandria" pitchFamily="2" charset="-78"/>
              </a:rPr>
              <a:t>: </a:t>
            </a:r>
            <a:r>
              <a:rPr lang="ar-SA" sz="1700" dirty="0">
                <a:latin typeface="Alexandria" pitchFamily="2" charset="-78"/>
                <a:cs typeface="Alexandria" pitchFamily="2" charset="-78"/>
              </a:rPr>
              <a:t>تفترض هذه النظرية أن الأفراد يتأثرون بآراء الآخرين ويقومون بنشر المعلومات التي يعتقدون أنها ستعزز مكانتهم الاجتماعية أو تعكس آراء مجموعتهم. </a:t>
            </a:r>
            <a:r>
              <a:rPr lang="ar-SA" sz="1700" dirty="0" smtClean="0">
                <a:latin typeface="Alexandria" pitchFamily="2" charset="-78"/>
                <a:cs typeface="Alexandria" pitchFamily="2" charset="-78"/>
              </a:rPr>
              <a:t>وتلعب </a:t>
            </a:r>
            <a:r>
              <a:rPr lang="ar-SA" sz="1700" dirty="0">
                <a:latin typeface="Alexandria" pitchFamily="2" charset="-78"/>
                <a:cs typeface="Alexandria" pitchFamily="2" charset="-78"/>
              </a:rPr>
              <a:t>هذه النظرية دورًا كبيرًا في فهم كيفية تداول المعلومات، </a:t>
            </a:r>
            <a:r>
              <a:rPr lang="ar-SA" sz="1700" dirty="0" smtClean="0">
                <a:latin typeface="Alexandria" pitchFamily="2" charset="-78"/>
                <a:cs typeface="Alexandria" pitchFamily="2" charset="-78"/>
              </a:rPr>
              <a:t> وكيف </a:t>
            </a:r>
            <a:r>
              <a:rPr lang="ar-SA" sz="1700" dirty="0">
                <a:latin typeface="Alexandria" pitchFamily="2" charset="-78"/>
                <a:cs typeface="Alexandria" pitchFamily="2" charset="-78"/>
              </a:rPr>
              <a:t>يمكن مكافحة هذه </a:t>
            </a:r>
            <a:r>
              <a:rPr lang="ar-SA" sz="1700" dirty="0" smtClean="0">
                <a:latin typeface="Alexandria" pitchFamily="2" charset="-78"/>
                <a:cs typeface="Alexandria" pitchFamily="2" charset="-78"/>
              </a:rPr>
              <a:t>الشائعات.</a:t>
            </a: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743082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7356" y="1963372"/>
            <a:ext cx="9808509" cy="4329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07628" y="1913758"/>
            <a:ext cx="9755287" cy="4408899"/>
          </a:xfrm>
          <a:prstGeom prst="rect">
            <a:avLst/>
          </a:prstGeom>
          <a:noFill/>
        </p:spPr>
        <p:txBody>
          <a:bodyPr wrap="square" rtlCol="0">
            <a:spAutoFit/>
          </a:bodyPr>
          <a:lstStyle/>
          <a:p>
            <a:pPr algn="r" rtl="1">
              <a:lnSpc>
                <a:spcPct val="150000"/>
              </a:lnSpc>
            </a:pPr>
            <a:r>
              <a:rPr lang="ar-SA" sz="1700" dirty="0" smtClean="0">
                <a:latin typeface="Alexandria" pitchFamily="2" charset="-78"/>
                <a:cs typeface="Alexandria" pitchFamily="2" charset="-78"/>
              </a:rPr>
              <a:t>تفسير نظرية التأثير الاجتماعي لانتشار الشائعات في ضوء العوامل التالية: </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rgbClr val="98481C"/>
                </a:solidFill>
                <a:latin typeface="Alexandria" pitchFamily="2" charset="-78"/>
                <a:cs typeface="Alexandria" pitchFamily="2" charset="-78"/>
              </a:rPr>
              <a:t>تأثير </a:t>
            </a:r>
            <a:r>
              <a:rPr lang="ar-SA" sz="1700" dirty="0">
                <a:solidFill>
                  <a:srgbClr val="98481C"/>
                </a:solidFill>
                <a:latin typeface="Alexandria" pitchFamily="2" charset="-78"/>
                <a:cs typeface="Alexandria" pitchFamily="2" charset="-78"/>
              </a:rPr>
              <a:t>الأقران</a:t>
            </a:r>
            <a:r>
              <a:rPr lang="ar-SA" sz="1700" dirty="0" smtClean="0">
                <a:latin typeface="Alexandria" pitchFamily="2" charset="-78"/>
                <a:cs typeface="Alexandria" pitchFamily="2" charset="-78"/>
              </a:rPr>
              <a:t>: عندما </a:t>
            </a:r>
            <a:r>
              <a:rPr lang="ar-SA" sz="1700" dirty="0">
                <a:latin typeface="Alexandria" pitchFamily="2" charset="-78"/>
                <a:cs typeface="Alexandria" pitchFamily="2" charset="-78"/>
              </a:rPr>
              <a:t>يتبنى </a:t>
            </a:r>
            <a:r>
              <a:rPr lang="ar-SA" sz="1700" dirty="0" smtClean="0">
                <a:latin typeface="Alexandria" pitchFamily="2" charset="-78"/>
                <a:cs typeface="Alexandria" pitchFamily="2" charset="-78"/>
              </a:rPr>
              <a:t>شخص </a:t>
            </a:r>
            <a:r>
              <a:rPr lang="ar-SA" sz="1700" dirty="0">
                <a:latin typeface="Alexandria" pitchFamily="2" charset="-78"/>
                <a:cs typeface="Alexandria" pitchFamily="2" charset="-78"/>
              </a:rPr>
              <a:t>ما معلومة أو شائعة، خاصة إذا كان </a:t>
            </a:r>
            <a:r>
              <a:rPr lang="ar-SA" sz="1700" dirty="0" smtClean="0">
                <a:latin typeface="Alexandria" pitchFamily="2" charset="-78"/>
                <a:cs typeface="Alexandria" pitchFamily="2" charset="-78"/>
              </a:rPr>
              <a:t>مؤثرًا، </a:t>
            </a:r>
            <a:r>
              <a:rPr lang="ar-SA" sz="1700" dirty="0">
                <a:latin typeface="Alexandria" pitchFamily="2" charset="-78"/>
                <a:cs typeface="Alexandria" pitchFamily="2" charset="-78"/>
              </a:rPr>
              <a:t>فإن أقرانه </a:t>
            </a:r>
            <a:r>
              <a:rPr lang="ar-SA" sz="1700" dirty="0" smtClean="0">
                <a:latin typeface="Alexandria" pitchFamily="2" charset="-78"/>
                <a:cs typeface="Alexandria" pitchFamily="2" charset="-78"/>
              </a:rPr>
              <a:t>أو متابعينه يميلون </a:t>
            </a:r>
            <a:r>
              <a:rPr lang="ar-SA" sz="1700" dirty="0">
                <a:latin typeface="Alexandria" pitchFamily="2" charset="-78"/>
                <a:cs typeface="Alexandria" pitchFamily="2" charset="-78"/>
              </a:rPr>
              <a:t>إلى تقليده. هذا يمكن أن يؤدي إلى انتشار الشائعة </a:t>
            </a:r>
            <a:r>
              <a:rPr lang="ar-SA" sz="1700" dirty="0" smtClean="0">
                <a:latin typeface="Alexandria" pitchFamily="2" charset="-78"/>
                <a:cs typeface="Alexandria" pitchFamily="2" charset="-78"/>
              </a:rPr>
              <a:t>بسرعة أو انتشار تصحيحها، </a:t>
            </a:r>
            <a:r>
              <a:rPr lang="ar-SA" sz="1700" dirty="0">
                <a:latin typeface="Alexandria" pitchFamily="2" charset="-78"/>
                <a:cs typeface="Alexandria" pitchFamily="2" charset="-78"/>
              </a:rPr>
              <a:t>حيث يشارك الآخرون المعلومات بدافع من الثقة في الشخص الأول.</a:t>
            </a:r>
          </a:p>
          <a:p>
            <a:pPr marL="342900" indent="-342900" algn="r" rtl="1">
              <a:lnSpc>
                <a:spcPct val="150000"/>
              </a:lnSpc>
              <a:buFont typeface="+mj-lt"/>
              <a:buAutoNum type="arabicPeriod"/>
            </a:pPr>
            <a:r>
              <a:rPr lang="ar-SA" sz="1700" dirty="0">
                <a:solidFill>
                  <a:srgbClr val="98481C"/>
                </a:solidFill>
                <a:latin typeface="Alexandria" pitchFamily="2" charset="-78"/>
                <a:cs typeface="Alexandria" pitchFamily="2" charset="-78"/>
              </a:rPr>
              <a:t>التفاعل الاجتماعي</a:t>
            </a:r>
            <a:r>
              <a:rPr lang="ar-SA" sz="1700" dirty="0" smtClean="0">
                <a:latin typeface="Alexandria" pitchFamily="2" charset="-78"/>
                <a:cs typeface="Alexandria" pitchFamily="2" charset="-78"/>
              </a:rPr>
              <a:t>: يتيح </a:t>
            </a:r>
            <a:r>
              <a:rPr lang="ar-SA" sz="1700" dirty="0">
                <a:latin typeface="Alexandria" pitchFamily="2" charset="-78"/>
                <a:cs typeface="Alexandria" pitchFamily="2" charset="-78"/>
              </a:rPr>
              <a:t>الإنترنت تفاعلات فورية بين الأفراد، مما يسهل تبادل المعلومات، سواء كانت دقيقة أو مضللة. </a:t>
            </a:r>
            <a:r>
              <a:rPr lang="ar-SA" sz="1700" dirty="0" smtClean="0">
                <a:latin typeface="Alexandria" pitchFamily="2" charset="-78"/>
                <a:cs typeface="Alexandria" pitchFamily="2" charset="-78"/>
              </a:rPr>
              <a:t>فكلما </a:t>
            </a:r>
            <a:r>
              <a:rPr lang="ar-SA" sz="1700" dirty="0">
                <a:latin typeface="Alexandria" pitchFamily="2" charset="-78"/>
                <a:cs typeface="Alexandria" pitchFamily="2" charset="-78"/>
              </a:rPr>
              <a:t>زادت التفاعلات، </a:t>
            </a:r>
            <a:r>
              <a:rPr lang="ar-SA" sz="1700" dirty="0" smtClean="0">
                <a:latin typeface="Alexandria" pitchFamily="2" charset="-78"/>
                <a:cs typeface="Alexandria" pitchFamily="2" charset="-78"/>
              </a:rPr>
              <a:t>كلما زادت </a:t>
            </a:r>
            <a:r>
              <a:rPr lang="ar-SA" sz="1700" dirty="0">
                <a:latin typeface="Alexandria" pitchFamily="2" charset="-78"/>
                <a:cs typeface="Alexandria" pitchFamily="2" charset="-78"/>
              </a:rPr>
              <a:t>فرص انتشار الشائعات.</a:t>
            </a:r>
          </a:p>
          <a:p>
            <a:pPr marL="342900" indent="-342900" algn="r" rtl="1">
              <a:lnSpc>
                <a:spcPct val="150000"/>
              </a:lnSpc>
              <a:buFont typeface="+mj-lt"/>
              <a:buAutoNum type="arabicPeriod"/>
            </a:pPr>
            <a:r>
              <a:rPr lang="ar-SA" sz="1700" dirty="0">
                <a:solidFill>
                  <a:srgbClr val="98481C"/>
                </a:solidFill>
                <a:latin typeface="Alexandria" pitchFamily="2" charset="-78"/>
                <a:cs typeface="Alexandria" pitchFamily="2" charset="-78"/>
              </a:rPr>
              <a:t>المجموعات </a:t>
            </a:r>
            <a:r>
              <a:rPr lang="ar-SA" sz="1700" dirty="0" smtClean="0">
                <a:solidFill>
                  <a:srgbClr val="98481C"/>
                </a:solidFill>
                <a:latin typeface="Alexandria" pitchFamily="2" charset="-78"/>
                <a:cs typeface="Alexandria" pitchFamily="2" charset="-78"/>
              </a:rPr>
              <a:t>المغلقة</a:t>
            </a:r>
            <a:r>
              <a:rPr lang="ar-SA" sz="1700" dirty="0" smtClean="0">
                <a:latin typeface="Alexandria" pitchFamily="2" charset="-78"/>
                <a:cs typeface="Alexandria" pitchFamily="2" charset="-78"/>
              </a:rPr>
              <a:t>: تعمل مجموعات، </a:t>
            </a:r>
            <a:r>
              <a:rPr lang="ar-SA" sz="1700" dirty="0">
                <a:latin typeface="Alexandria" pitchFamily="2" charset="-78"/>
                <a:cs typeface="Alexandria" pitchFamily="2" charset="-78"/>
              </a:rPr>
              <a:t>مثل المجموعات على فيسبوك أو </a:t>
            </a:r>
            <a:r>
              <a:rPr lang="ar-SA" sz="1700" dirty="0" smtClean="0">
                <a:latin typeface="Alexandria" pitchFamily="2" charset="-78"/>
                <a:cs typeface="Alexandria" pitchFamily="2" charset="-78"/>
              </a:rPr>
              <a:t>المنتديات، </a:t>
            </a:r>
            <a:r>
              <a:rPr lang="ar-SA" sz="1700" dirty="0">
                <a:latin typeface="Alexandria" pitchFamily="2" charset="-78"/>
                <a:cs typeface="Alexandria" pitchFamily="2" charset="-78"/>
              </a:rPr>
              <a:t>على تعزيز الشائعات من خلال تعزيز الانتماء والتأكيد على المعلومات المتداولة. الأعضاء يميلون إلى تصديق </a:t>
            </a:r>
            <a:r>
              <a:rPr lang="ar-SA" sz="1700" dirty="0" smtClean="0">
                <a:latin typeface="Alexandria" pitchFamily="2" charset="-78"/>
                <a:cs typeface="Alexandria" pitchFamily="2" charset="-78"/>
              </a:rPr>
              <a:t>المعلومات المتداولة داخل المجموعة دون تدقيق.</a:t>
            </a:r>
          </a:p>
          <a:p>
            <a:pPr algn="r" rtl="1">
              <a:lnSpc>
                <a:spcPct val="150000"/>
              </a:lnSpc>
            </a:pPr>
            <a:r>
              <a:rPr lang="ar-SA" sz="1700" dirty="0" smtClean="0">
                <a:latin typeface="Alexandria" pitchFamily="2" charset="-78"/>
                <a:cs typeface="Alexandria" pitchFamily="2" charset="-78"/>
              </a:rPr>
              <a:t>   وبهذا أكدت نظرية التأثير الاجتماعي على كيف </a:t>
            </a:r>
            <a:r>
              <a:rPr lang="ar-SA" sz="1700" dirty="0">
                <a:latin typeface="Alexandria" pitchFamily="2" charset="-78"/>
                <a:cs typeface="Alexandria" pitchFamily="2" charset="-78"/>
              </a:rPr>
              <a:t>يمكن للأشخاص المؤثرين أن يلعبوا دورًا حاسمًا في تشكيل الآراء </a:t>
            </a:r>
            <a:r>
              <a:rPr lang="ar-SA" sz="1700" dirty="0" smtClean="0">
                <a:latin typeface="Alexandria" pitchFamily="2" charset="-78"/>
                <a:cs typeface="Alexandria" pitchFamily="2" charset="-78"/>
              </a:rPr>
              <a:t>ودحض الشائعات. </a:t>
            </a:r>
            <a:endParaRPr lang="ar-SA" sz="17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186516" y="112128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186516" y="139161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2" name="Freeform 16"/>
          <p:cNvSpPr/>
          <p:nvPr/>
        </p:nvSpPr>
        <p:spPr>
          <a:xfrm>
            <a:off x="62087" y="5047488"/>
            <a:ext cx="1492394" cy="1750042"/>
          </a:xfrm>
          <a:custGeom>
            <a:avLst/>
            <a:gdLst/>
            <a:ahLst/>
            <a:cxnLst/>
            <a:rect l="l" t="t" r="r" b="b"/>
            <a:pathLst>
              <a:path w="1818955" h="1843535">
                <a:moveTo>
                  <a:pt x="0" y="0"/>
                </a:moveTo>
                <a:lnTo>
                  <a:pt x="1818955" y="0"/>
                </a:lnTo>
                <a:lnTo>
                  <a:pt x="1818955" y="1843535"/>
                </a:lnTo>
                <a:lnTo>
                  <a:pt x="0" y="1843535"/>
                </a:lnTo>
                <a:lnTo>
                  <a:pt x="0" y="0"/>
                </a:lnTo>
                <a:close/>
              </a:path>
            </a:pathLst>
          </a:custGeom>
          <a:blipFill>
            <a:blip r:embed="rId4">
              <a:extLst>
                <a:ext uri="{96DAC541-7B7A-43D3-8B79-37D633B846F1}">
                  <asvg:svgBlip xmlns="" xmlns:asvg="http://schemas.microsoft.com/office/drawing/2016/SVG/main" r:embed="rId26"/>
                </a:ext>
              </a:extLst>
            </a:blip>
            <a:stretch>
              <a:fillRect/>
            </a:stretch>
          </a:blipFill>
        </p:spPr>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F9A80F9F-74DB-1D57-04E8-E20E92A09B0A}"/>
              </a:ext>
            </a:extLst>
          </p:cNvPr>
          <p:cNvSpPr txBox="1"/>
          <p:nvPr/>
        </p:nvSpPr>
        <p:spPr>
          <a:xfrm>
            <a:off x="2257494" y="1465456"/>
            <a:ext cx="544175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نظريات انتشار الشائعات في البيئة الرقمية</a:t>
            </a:r>
          </a:p>
        </p:txBody>
      </p:sp>
    </p:spTree>
    <p:extLst>
      <p:ext uri="{BB962C8B-B14F-4D97-AF65-F5344CB8AC3E}">
        <p14:creationId xmlns:p14="http://schemas.microsoft.com/office/powerpoint/2010/main" val="26746746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22">
            <a:extLst>
              <a:ext uri="{FF2B5EF4-FFF2-40B4-BE49-F238E27FC236}">
                <a16:creationId xmlns:a16="http://schemas.microsoft.com/office/drawing/2014/main" id="{52297C4B-84D7-EDC8-F6F6-53F29890AA2A}"/>
              </a:ext>
            </a:extLst>
          </p:cNvPr>
          <p:cNvSpPr/>
          <p:nvPr/>
        </p:nvSpPr>
        <p:spPr>
          <a:xfrm>
            <a:off x="7843506" y="1737359"/>
            <a:ext cx="5470732" cy="44962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71600" y="1971291"/>
            <a:ext cx="9930384" cy="41892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09626" y="11638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637199" y="124252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706290" y="147628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001462" y="1410592"/>
            <a:ext cx="5222298"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آليات انتشار الشائعات في البيئة الرقمية</a:t>
            </a:r>
          </a:p>
        </p:txBody>
      </p:sp>
      <p:sp>
        <p:nvSpPr>
          <p:cNvPr id="2" name="Rectangle 1"/>
          <p:cNvSpPr/>
          <p:nvPr/>
        </p:nvSpPr>
        <p:spPr>
          <a:xfrm>
            <a:off x="1371600" y="2144024"/>
            <a:ext cx="9848309" cy="4016484"/>
          </a:xfrm>
          <a:prstGeom prst="rect">
            <a:avLst/>
          </a:prstGeom>
        </p:spPr>
        <p:txBody>
          <a:bodyPr wrap="square">
            <a:spAutoFit/>
          </a:bodyPr>
          <a:lstStyle/>
          <a:p>
            <a:pPr algn="r" rtl="1">
              <a:lnSpc>
                <a:spcPct val="150000"/>
              </a:lnSpc>
            </a:pPr>
            <a:r>
              <a:rPr lang="ar-SA" sz="1700" dirty="0" smtClean="0">
                <a:latin typeface="Alexandria" pitchFamily="2" charset="-78"/>
                <a:cs typeface="Alexandria" pitchFamily="2" charset="-78"/>
              </a:rPr>
              <a:t>هناك العديد من </a:t>
            </a:r>
            <a:r>
              <a:rPr lang="ar-SA" sz="1700" dirty="0">
                <a:latin typeface="Alexandria" pitchFamily="2" charset="-78"/>
                <a:cs typeface="Alexandria" pitchFamily="2" charset="-78"/>
              </a:rPr>
              <a:t>الأساليب التي </a:t>
            </a:r>
            <a:r>
              <a:rPr lang="ar-SA" sz="1700" dirty="0" smtClean="0">
                <a:latin typeface="Alexandria" pitchFamily="2" charset="-78"/>
                <a:cs typeface="Alexandria" pitchFamily="2" charset="-78"/>
              </a:rPr>
              <a:t>تساعد على انتشار </a:t>
            </a:r>
            <a:r>
              <a:rPr lang="ar-SA" sz="1700" dirty="0">
                <a:latin typeface="Alexandria" pitchFamily="2" charset="-78"/>
                <a:cs typeface="Alexandria" pitchFamily="2" charset="-78"/>
              </a:rPr>
              <a:t>الشائعات في البيئة الرقمية، تتمثل </a:t>
            </a:r>
            <a:r>
              <a:rPr lang="ar-SA" sz="1700" dirty="0" smtClean="0">
                <a:latin typeface="Alexandria" pitchFamily="2" charset="-78"/>
                <a:cs typeface="Alexandria" pitchFamily="2" charset="-78"/>
              </a:rPr>
              <a:t>في:</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smtClean="0">
                <a:solidFill>
                  <a:srgbClr val="0070C0"/>
                </a:solidFill>
                <a:latin typeface="Alexandria" pitchFamily="2" charset="-78"/>
                <a:cs typeface="Alexandria" pitchFamily="2" charset="-78"/>
              </a:rPr>
              <a:t>منصات </a:t>
            </a:r>
            <a:r>
              <a:rPr lang="ar-SA" sz="1600" dirty="0">
                <a:solidFill>
                  <a:srgbClr val="0070C0"/>
                </a:solidFill>
                <a:latin typeface="Alexandria" pitchFamily="2" charset="-78"/>
                <a:cs typeface="Alexandria" pitchFamily="2" charset="-78"/>
              </a:rPr>
              <a:t>التواصل الاجتماعي:</a:t>
            </a:r>
            <a:r>
              <a:rPr lang="ar-SA" sz="1600" dirty="0">
                <a:latin typeface="Alexandria" pitchFamily="2" charset="-78"/>
                <a:cs typeface="Alexandria" pitchFamily="2" charset="-78"/>
              </a:rPr>
              <a:t> </a:t>
            </a:r>
            <a:r>
              <a:rPr lang="ar-SA" sz="1700" dirty="0">
                <a:latin typeface="Alexandria" pitchFamily="2" charset="-78"/>
                <a:cs typeface="Alexandria" pitchFamily="2" charset="-78"/>
              </a:rPr>
              <a:t>استخدام منصات مثل </a:t>
            </a:r>
            <a:r>
              <a:rPr lang="ar-SA" sz="1700" dirty="0" smtClean="0">
                <a:latin typeface="Alexandria" pitchFamily="2" charset="-78"/>
                <a:cs typeface="Alexandria" pitchFamily="2" charset="-78"/>
              </a:rPr>
              <a:t>فيسبوك وإكس لنشر </a:t>
            </a:r>
            <a:r>
              <a:rPr lang="ar-SA" sz="1700" dirty="0">
                <a:latin typeface="Alexandria" pitchFamily="2" charset="-78"/>
                <a:cs typeface="Alexandria" pitchFamily="2" charset="-78"/>
              </a:rPr>
              <a:t>المعلومات بسرعة وبشكل </a:t>
            </a:r>
            <a:r>
              <a:rPr lang="ar-SA" sz="1700" dirty="0" smtClean="0">
                <a:latin typeface="Alexandria" pitchFamily="2" charset="-78"/>
                <a:cs typeface="Alexandria" pitchFamily="2" charset="-78"/>
              </a:rPr>
              <a:t>واسع </a:t>
            </a:r>
            <a:r>
              <a:rPr lang="ar-SA" sz="1700" dirty="0">
                <a:latin typeface="Alexandria" pitchFamily="2" charset="-78"/>
                <a:cs typeface="Alexandria" pitchFamily="2" charset="-78"/>
              </a:rPr>
              <a:t>مقارنة بوسائل الإعلام </a:t>
            </a:r>
            <a:r>
              <a:rPr lang="ar-SA" sz="1700" dirty="0" smtClean="0">
                <a:latin typeface="Alexandria" pitchFamily="2" charset="-78"/>
                <a:cs typeface="Alexandria" pitchFamily="2" charset="-78"/>
              </a:rPr>
              <a:t>التقليدية، مما يسمح لأي شائعة بالانتشار خلال فترة زمنية قصيرة. فيمكن للأفراد مشاركة </a:t>
            </a:r>
            <a:r>
              <a:rPr lang="ar-SA" sz="1700" dirty="0">
                <a:latin typeface="Alexandria" pitchFamily="2" charset="-78"/>
                <a:cs typeface="Alexandria" pitchFamily="2" charset="-78"/>
              </a:rPr>
              <a:t>المعلومات بنقرة واحدة، </a:t>
            </a:r>
            <a:r>
              <a:rPr lang="ar-SA" sz="1700" dirty="0" smtClean="0">
                <a:latin typeface="Alexandria" pitchFamily="2" charset="-78"/>
                <a:cs typeface="Alexandria" pitchFamily="2" charset="-78"/>
              </a:rPr>
              <a:t>تجعل تأثير الشائعات أكبر على </a:t>
            </a:r>
            <a:r>
              <a:rPr lang="ar-SA" sz="1700" dirty="0">
                <a:latin typeface="Alexandria" pitchFamily="2" charset="-78"/>
                <a:cs typeface="Alexandria" pitchFamily="2" charset="-78"/>
              </a:rPr>
              <a:t>المجتمع.</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اختيار التوقيت </a:t>
            </a:r>
            <a:r>
              <a:rPr lang="ar-SA" sz="1700" dirty="0">
                <a:solidFill>
                  <a:srgbClr val="0070C0"/>
                </a:solidFill>
                <a:latin typeface="Alexandria" pitchFamily="2" charset="-78"/>
                <a:cs typeface="Alexandria" pitchFamily="2" charset="-78"/>
              </a:rPr>
              <a:t>المناسب</a:t>
            </a:r>
            <a:r>
              <a:rPr lang="ar-SA" sz="1700" dirty="0">
                <a:latin typeface="Alexandria" pitchFamily="2" charset="-78"/>
                <a:cs typeface="Alexandria" pitchFamily="2" charset="-78"/>
              </a:rPr>
              <a:t>: تظهر الشائعات بشكل ملحوظ خلال الأزمات أو الأحداث المهمة، حيث يكون هناك حاجة ملحة </a:t>
            </a:r>
            <a:r>
              <a:rPr lang="ar-SA" sz="1700" dirty="0" smtClean="0">
                <a:latin typeface="Alexandria" pitchFamily="2" charset="-78"/>
                <a:cs typeface="Alexandria" pitchFamily="2" charset="-78"/>
              </a:rPr>
              <a:t>للمعلومات. في هذه الأوقات، يصبح الناس </a:t>
            </a:r>
            <a:r>
              <a:rPr lang="ar-SA" sz="1700" dirty="0">
                <a:latin typeface="Alexandria" pitchFamily="2" charset="-78"/>
                <a:cs typeface="Alexandria" pitchFamily="2" charset="-78"/>
              </a:rPr>
              <a:t>أكثر عرضة لتصديق أي خبر يُنشر.</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الهاشتاج </a:t>
            </a:r>
            <a:r>
              <a:rPr lang="en-US" sz="1700" dirty="0" smtClean="0">
                <a:solidFill>
                  <a:srgbClr val="0070C0"/>
                </a:solidFill>
                <a:latin typeface="Alexandria" pitchFamily="2" charset="-78"/>
                <a:cs typeface="Alexandria" pitchFamily="2" charset="-78"/>
              </a:rPr>
              <a:t>Hashtag (#)</a:t>
            </a:r>
            <a:r>
              <a:rPr lang="ar-SA" sz="1700" dirty="0" smtClean="0">
                <a:solidFill>
                  <a:srgbClr val="0070C0"/>
                </a:solidFill>
                <a:latin typeface="Alexandria" pitchFamily="2" charset="-78"/>
                <a:cs typeface="Alexandria" pitchFamily="2" charset="-78"/>
              </a:rPr>
              <a:t>: </a:t>
            </a:r>
            <a:r>
              <a:rPr lang="ar-SA" sz="1700" dirty="0">
                <a:latin typeface="Alexandria" pitchFamily="2" charset="-78"/>
                <a:cs typeface="Alexandria" pitchFamily="2" charset="-78"/>
              </a:rPr>
              <a:t>إنشاء </a:t>
            </a:r>
            <a:r>
              <a:rPr lang="ar-SA" sz="1700" dirty="0" smtClean="0">
                <a:latin typeface="Alexandria" pitchFamily="2" charset="-78"/>
                <a:cs typeface="Alexandria" pitchFamily="2" charset="-78"/>
              </a:rPr>
              <a:t>هاشتاجات </a:t>
            </a:r>
            <a:r>
              <a:rPr lang="ar-SA" sz="1700" dirty="0">
                <a:latin typeface="Alexandria" pitchFamily="2" charset="-78"/>
                <a:cs typeface="Alexandria" pitchFamily="2" charset="-78"/>
              </a:rPr>
              <a:t>معينة لجذب الانتباه وتعزيز انتشار الشائعات، </a:t>
            </a:r>
            <a:r>
              <a:rPr lang="ar-SA" sz="1700" dirty="0" smtClean="0">
                <a:latin typeface="Alexandria" pitchFamily="2" charset="-78"/>
                <a:cs typeface="Alexandria" pitchFamily="2" charset="-78"/>
              </a:rPr>
              <a:t>مما يُسهل </a:t>
            </a:r>
            <a:r>
              <a:rPr lang="ar-SA" sz="1700" dirty="0">
                <a:latin typeface="Alexandria" pitchFamily="2" charset="-78"/>
                <a:cs typeface="Alexandria" pitchFamily="2" charset="-78"/>
              </a:rPr>
              <a:t>على المستخدمين تتبع الموضوعات والمشاركة فيها.</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المحتوى المرئي</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استخدام الصور </a:t>
            </a:r>
            <a:r>
              <a:rPr lang="ar-SA" sz="1700" dirty="0" smtClean="0">
                <a:latin typeface="Alexandria" pitchFamily="2" charset="-78"/>
                <a:cs typeface="Alexandria" pitchFamily="2" charset="-78"/>
              </a:rPr>
              <a:t>والفيديو لجذب </a:t>
            </a:r>
            <a:r>
              <a:rPr lang="ar-SA" sz="1700" dirty="0">
                <a:latin typeface="Alexandria" pitchFamily="2" charset="-78"/>
                <a:cs typeface="Alexandria" pitchFamily="2" charset="-78"/>
              </a:rPr>
              <a:t>الانتباه </a:t>
            </a:r>
            <a:r>
              <a:rPr lang="ar-SA" sz="1700" dirty="0" smtClean="0">
                <a:latin typeface="Alexandria" pitchFamily="2" charset="-78"/>
                <a:cs typeface="Alexandria" pitchFamily="2" charset="-78"/>
              </a:rPr>
              <a:t>ويزيد من فرص اقناع </a:t>
            </a:r>
            <a:r>
              <a:rPr lang="ar-SA" sz="1700" dirty="0">
                <a:latin typeface="Alexandria" pitchFamily="2" charset="-78"/>
                <a:cs typeface="Alexandria" pitchFamily="2" charset="-78"/>
              </a:rPr>
              <a:t>المتلقي بالمعلومات. المحتوى المرئي غالبًا ما يكون أكثر تأثيرًا من النصوص المكتوبة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0402" t="2619" r="59553" b="77381"/>
          <a:stretch/>
        </p:blipFill>
        <p:spPr>
          <a:xfrm>
            <a:off x="-12789" y="5263324"/>
            <a:ext cx="1531346" cy="1715107"/>
          </a:xfrm>
          <a:prstGeom prst="rect">
            <a:avLst/>
          </a:prstGeom>
        </p:spPr>
      </p:pic>
    </p:spTree>
    <p:extLst>
      <p:ext uri="{BB962C8B-B14F-4D97-AF65-F5344CB8AC3E}">
        <p14:creationId xmlns:p14="http://schemas.microsoft.com/office/powerpoint/2010/main" val="11002667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8158" y="2113065"/>
            <a:ext cx="9541490" cy="4140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4762" y="12004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600623" y="129739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633138" y="1586010"/>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690566" y="1538608"/>
            <a:ext cx="5222298"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آليات انتشار الشائعات في البيئة الرقمية</a:t>
            </a:r>
          </a:p>
        </p:txBody>
      </p:sp>
      <p:sp>
        <p:nvSpPr>
          <p:cNvPr id="2" name="Rectangle 1"/>
          <p:cNvSpPr/>
          <p:nvPr/>
        </p:nvSpPr>
        <p:spPr>
          <a:xfrm>
            <a:off x="1413022" y="2163884"/>
            <a:ext cx="9363708" cy="4016484"/>
          </a:xfrm>
          <a:prstGeom prst="rect">
            <a:avLst/>
          </a:prstGeom>
        </p:spPr>
        <p:txBody>
          <a:bodyPr wrap="square">
            <a:spAutoFit/>
          </a:bodyPr>
          <a:lstStyle/>
          <a:p>
            <a:pPr marL="342900" indent="-342900" algn="r" rtl="1">
              <a:lnSpc>
                <a:spcPct val="150000"/>
              </a:lnSpc>
              <a:buFont typeface="+mj-lt"/>
              <a:buAutoNum type="arabicPeriod" startAt="5"/>
            </a:pPr>
            <a:r>
              <a:rPr lang="ar-SA" sz="1700" dirty="0" smtClean="0">
                <a:solidFill>
                  <a:srgbClr val="0070C0"/>
                </a:solidFill>
                <a:latin typeface="Alexandria" pitchFamily="2" charset="-78"/>
                <a:cs typeface="Alexandria" pitchFamily="2" charset="-78"/>
              </a:rPr>
              <a:t>المحتوى </a:t>
            </a:r>
            <a:r>
              <a:rPr lang="ar-SA" sz="1700" dirty="0">
                <a:solidFill>
                  <a:srgbClr val="0070C0"/>
                </a:solidFill>
                <a:latin typeface="Alexandria" pitchFamily="2" charset="-78"/>
                <a:cs typeface="Alexandria" pitchFamily="2" charset="-78"/>
              </a:rPr>
              <a:t>العاطفي</a:t>
            </a:r>
            <a:r>
              <a:rPr lang="ar-SA" sz="1700" dirty="0">
                <a:latin typeface="Alexandria" pitchFamily="2" charset="-78"/>
                <a:cs typeface="Alexandria" pitchFamily="2" charset="-78"/>
              </a:rPr>
              <a:t>: تميل الشائعات إلى الانتشار بشكل أسرع عندما ترتبط بمشاعر قوية مثل الخوف أو </a:t>
            </a:r>
            <a:r>
              <a:rPr lang="ar-SA" sz="1700" dirty="0" smtClean="0">
                <a:latin typeface="Alexandria" pitchFamily="2" charset="-78"/>
                <a:cs typeface="Alexandria" pitchFamily="2" charset="-78"/>
              </a:rPr>
              <a:t>الغضب، مما يدفع </a:t>
            </a:r>
            <a:r>
              <a:rPr lang="ar-SA" sz="1700" dirty="0">
                <a:latin typeface="Alexandria" pitchFamily="2" charset="-78"/>
                <a:cs typeface="Alexandria" pitchFamily="2" charset="-78"/>
              </a:rPr>
              <a:t>الأفراد لمشاركة المعلومات بسرعة </a:t>
            </a:r>
            <a:r>
              <a:rPr lang="ar-SA" sz="1700" dirty="0" smtClean="0">
                <a:latin typeface="Alexandria" pitchFamily="2" charset="-78"/>
                <a:cs typeface="Alexandria" pitchFamily="2" charset="-78"/>
              </a:rPr>
              <a:t>أكبر.</a:t>
            </a:r>
            <a:endParaRPr lang="ar-SA" sz="1700" dirty="0">
              <a:latin typeface="Alexandria" pitchFamily="2" charset="-78"/>
              <a:cs typeface="Alexandria" pitchFamily="2" charset="-78"/>
            </a:endParaRPr>
          </a:p>
          <a:p>
            <a:pPr marL="342900" indent="-342900" algn="r" rtl="1">
              <a:lnSpc>
                <a:spcPct val="150000"/>
              </a:lnSpc>
              <a:buFont typeface="+mj-lt"/>
              <a:buAutoNum type="arabicPeriod" startAt="5"/>
            </a:pPr>
            <a:r>
              <a:rPr lang="ar-SA" sz="1700" dirty="0" smtClean="0">
                <a:solidFill>
                  <a:srgbClr val="0070C0"/>
                </a:solidFill>
                <a:latin typeface="Alexandria" pitchFamily="2" charset="-78"/>
                <a:cs typeface="Alexandria" pitchFamily="2" charset="-78"/>
              </a:rPr>
              <a:t>التأثير </a:t>
            </a:r>
            <a:r>
              <a:rPr lang="ar-SA" sz="1700" dirty="0">
                <a:solidFill>
                  <a:srgbClr val="0070C0"/>
                </a:solidFill>
                <a:latin typeface="Alexandria" pitchFamily="2" charset="-78"/>
                <a:cs typeface="Alexandria" pitchFamily="2" charset="-78"/>
              </a:rPr>
              <a:t>من خلال الشخصيات العامة</a:t>
            </a:r>
            <a:r>
              <a:rPr lang="ar-SA" sz="1700" dirty="0" smtClean="0">
                <a:latin typeface="Alexandria" pitchFamily="2" charset="-78"/>
                <a:cs typeface="Alexandria" pitchFamily="2" charset="-78"/>
              </a:rPr>
              <a:t>: استغلال </a:t>
            </a:r>
            <a:r>
              <a:rPr lang="ar-SA" sz="1700" dirty="0">
                <a:latin typeface="Alexandria" pitchFamily="2" charset="-78"/>
                <a:cs typeface="Alexandria" pitchFamily="2" charset="-78"/>
              </a:rPr>
              <a:t>شهرة بعض الشخصيات العامة أو المؤثرين لنشر الشائعات وتعزيز مصداقيتها.</a:t>
            </a:r>
          </a:p>
          <a:p>
            <a:pPr marL="342900" indent="-342900" algn="r" rtl="1">
              <a:lnSpc>
                <a:spcPct val="150000"/>
              </a:lnSpc>
              <a:buFont typeface="+mj-lt"/>
              <a:buAutoNum type="arabicPeriod" startAt="5"/>
            </a:pPr>
            <a:r>
              <a:rPr lang="ar-SA" sz="1700" dirty="0" smtClean="0">
                <a:solidFill>
                  <a:srgbClr val="0070C0"/>
                </a:solidFill>
                <a:latin typeface="Alexandria" pitchFamily="2" charset="-78"/>
                <a:cs typeface="Alexandria" pitchFamily="2" charset="-78"/>
              </a:rPr>
              <a:t>الإعلانات </a:t>
            </a:r>
            <a:r>
              <a:rPr lang="ar-SA" sz="1700" dirty="0">
                <a:solidFill>
                  <a:srgbClr val="0070C0"/>
                </a:solidFill>
                <a:latin typeface="Alexandria" pitchFamily="2" charset="-78"/>
                <a:cs typeface="Alexandria" pitchFamily="2" charset="-78"/>
              </a:rPr>
              <a:t>المدفوعة</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استخدام </a:t>
            </a:r>
            <a:r>
              <a:rPr lang="ar-SA" sz="1700" dirty="0">
                <a:latin typeface="Alexandria" pitchFamily="2" charset="-78"/>
                <a:cs typeface="Alexandria" pitchFamily="2" charset="-78"/>
              </a:rPr>
              <a:t>الإعلانات المدفوعة لنشر الشائعات بشكل أوسع، مما يعزز من ظهورها في </a:t>
            </a:r>
            <a:r>
              <a:rPr lang="ar-SA" sz="1700" dirty="0" smtClean="0">
                <a:latin typeface="Alexandria" pitchFamily="2" charset="-78"/>
                <a:cs typeface="Alexandria" pitchFamily="2" charset="-78"/>
              </a:rPr>
              <a:t>نتائج محركات البحث.</a:t>
            </a:r>
            <a:endParaRPr lang="ar-SA" sz="1700" dirty="0">
              <a:latin typeface="Alexandria" pitchFamily="2" charset="-78"/>
              <a:cs typeface="Alexandria" pitchFamily="2" charset="-78"/>
            </a:endParaRPr>
          </a:p>
          <a:p>
            <a:pPr marL="342900" indent="-342900" algn="r" rtl="1">
              <a:lnSpc>
                <a:spcPct val="150000"/>
              </a:lnSpc>
              <a:buFont typeface="+mj-lt"/>
              <a:buAutoNum type="arabicPeriod" startAt="5"/>
            </a:pPr>
            <a:r>
              <a:rPr lang="ar-SA" sz="1700" dirty="0" smtClean="0">
                <a:solidFill>
                  <a:srgbClr val="0070C0"/>
                </a:solidFill>
                <a:latin typeface="Alexandria" pitchFamily="2" charset="-78"/>
                <a:cs typeface="Alexandria" pitchFamily="2" charset="-78"/>
              </a:rPr>
              <a:t>التلاعب </a:t>
            </a:r>
            <a:r>
              <a:rPr lang="ar-SA" sz="1700" dirty="0">
                <a:solidFill>
                  <a:srgbClr val="0070C0"/>
                </a:solidFill>
                <a:latin typeface="Alexandria" pitchFamily="2" charset="-78"/>
                <a:cs typeface="Alexandria" pitchFamily="2" charset="-78"/>
              </a:rPr>
              <a:t>بالمعلومات</a:t>
            </a:r>
            <a:r>
              <a:rPr lang="ar-SA" sz="1700" dirty="0" smtClean="0">
                <a:solidFill>
                  <a:srgbClr val="0070C0"/>
                </a:solidFill>
                <a:latin typeface="Alexandria" pitchFamily="2" charset="-78"/>
                <a:cs typeface="Alexandria" pitchFamily="2" charset="-78"/>
              </a:rPr>
              <a:t>: </a:t>
            </a:r>
            <a:r>
              <a:rPr lang="ar-SA" sz="1700" dirty="0" smtClean="0">
                <a:latin typeface="Alexandria" pitchFamily="2" charset="-78"/>
                <a:cs typeface="Alexandria" pitchFamily="2" charset="-78"/>
              </a:rPr>
              <a:t>استخدام </a:t>
            </a:r>
            <a:r>
              <a:rPr lang="ar-SA" sz="1700" dirty="0">
                <a:latin typeface="Alexandria" pitchFamily="2" charset="-78"/>
                <a:cs typeface="Alexandria" pitchFamily="2" charset="-78"/>
              </a:rPr>
              <a:t>المعلومات المضللة أو الغامضة لجعل الشائعات تبدو أكثر جاذبية وغموضًا، مما يحفز </a:t>
            </a:r>
            <a:r>
              <a:rPr lang="ar-SA" sz="1700" dirty="0" smtClean="0">
                <a:latin typeface="Alexandria" pitchFamily="2" charset="-78"/>
                <a:cs typeface="Alexandria" pitchFamily="2" charset="-78"/>
              </a:rPr>
              <a:t>الفضول حولها.</a:t>
            </a:r>
          </a:p>
          <a:p>
            <a:pPr marL="342900" indent="-342900" algn="r" rtl="1">
              <a:lnSpc>
                <a:spcPct val="150000"/>
              </a:lnSpc>
              <a:buFont typeface="+mj-lt"/>
              <a:buAutoNum type="arabicPeriod" startAt="5"/>
            </a:pPr>
            <a:r>
              <a:rPr lang="ar-SA" sz="1700" dirty="0" smtClean="0">
                <a:solidFill>
                  <a:srgbClr val="0070C0"/>
                </a:solidFill>
                <a:latin typeface="Alexandria" pitchFamily="2" charset="-78"/>
                <a:cs typeface="Alexandria" pitchFamily="2" charset="-78"/>
              </a:rPr>
              <a:t>المحتوى </a:t>
            </a:r>
            <a:r>
              <a:rPr lang="ar-SA" sz="1700" dirty="0">
                <a:solidFill>
                  <a:srgbClr val="0070C0"/>
                </a:solidFill>
                <a:latin typeface="Alexandria" pitchFamily="2" charset="-78"/>
                <a:cs typeface="Alexandria" pitchFamily="2" charset="-78"/>
              </a:rPr>
              <a:t>القابل للاستهلاك </a:t>
            </a:r>
            <a:r>
              <a:rPr lang="ar-SA" sz="1700" dirty="0" smtClean="0">
                <a:solidFill>
                  <a:srgbClr val="0070C0"/>
                </a:solidFill>
                <a:latin typeface="Alexandria" pitchFamily="2" charset="-78"/>
                <a:cs typeface="Alexandria" pitchFamily="2" charset="-78"/>
              </a:rPr>
              <a:t>السريع: </a:t>
            </a:r>
            <a:r>
              <a:rPr lang="ar-SA" sz="1700" dirty="0" smtClean="0">
                <a:latin typeface="Alexandria" pitchFamily="2" charset="-78"/>
                <a:cs typeface="Alexandria" pitchFamily="2" charset="-78"/>
              </a:rPr>
              <a:t>إنشاء </a:t>
            </a:r>
            <a:r>
              <a:rPr lang="ar-SA" sz="1700" dirty="0">
                <a:latin typeface="Alexandria" pitchFamily="2" charset="-78"/>
                <a:cs typeface="Alexandria" pitchFamily="2" charset="-78"/>
              </a:rPr>
              <a:t>محتوى قصير وسهل الاستهلاك، </a:t>
            </a:r>
            <a:r>
              <a:rPr lang="ar-SA" sz="1700" dirty="0" smtClean="0">
                <a:latin typeface="Alexandria" pitchFamily="2" charset="-78"/>
                <a:cs typeface="Alexandria" pitchFamily="2" charset="-78"/>
              </a:rPr>
              <a:t>مثل الميمات </a:t>
            </a:r>
            <a:r>
              <a:rPr lang="en-US" sz="1700" dirty="0" smtClean="0">
                <a:latin typeface="Alexandria" pitchFamily="2" charset="-78"/>
                <a:cs typeface="Alexandria" pitchFamily="2" charset="-78"/>
              </a:rPr>
              <a:t>Memes</a:t>
            </a:r>
            <a:r>
              <a:rPr lang="ar-SA" sz="1700" dirty="0" smtClean="0">
                <a:latin typeface="Alexandria" pitchFamily="2" charset="-78"/>
                <a:cs typeface="Alexandria" pitchFamily="2" charset="-78"/>
              </a:rPr>
              <a:t>: قد تكون صورة أو مقاطع الفيديو أو نص قصير كالتغريدات، </a:t>
            </a:r>
            <a:r>
              <a:rPr lang="ar-SA" sz="1700" dirty="0">
                <a:latin typeface="Alexandria" pitchFamily="2" charset="-78"/>
                <a:cs typeface="Alexandria" pitchFamily="2" charset="-78"/>
              </a:rPr>
              <a:t>لجذب الانتباه </a:t>
            </a:r>
            <a:r>
              <a:rPr lang="ar-SA" sz="1700" dirty="0" smtClean="0">
                <a:latin typeface="Alexandria" pitchFamily="2" charset="-78"/>
                <a:cs typeface="Alexandria" pitchFamily="2" charset="-78"/>
              </a:rPr>
              <a:t>للشائعات </a:t>
            </a:r>
            <a:endParaRPr lang="ar-SA" sz="17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Picture 9"/>
          <p:cNvPicPr>
            <a:picLocks noChangeAspect="1"/>
          </p:cNvPicPr>
          <p:nvPr/>
        </p:nvPicPr>
        <p:blipFill rotWithShape="1">
          <a:blip r:embed="rId4" cstate="hqprint">
            <a:clrChange>
              <a:clrFrom>
                <a:srgbClr val="E5FFFD"/>
              </a:clrFrom>
              <a:clrTo>
                <a:srgbClr val="E5FFFD">
                  <a:alpha val="0"/>
                </a:srgbClr>
              </a:clrTo>
            </a:clrChange>
            <a:extLst>
              <a:ext uri="{28A0092B-C50C-407E-A947-70E740481C1C}">
                <a14:useLocalDpi xmlns:a14="http://schemas.microsoft.com/office/drawing/2010/main" val="0"/>
              </a:ext>
            </a:extLst>
          </a:blip>
          <a:srcRect t="65591" r="82097"/>
          <a:stretch/>
        </p:blipFill>
        <p:spPr>
          <a:xfrm>
            <a:off x="10715" y="3598983"/>
            <a:ext cx="810425" cy="933468"/>
          </a:xfrm>
          <a:prstGeom prst="rect">
            <a:avLst/>
          </a:prstGeom>
        </p:spPr>
      </p:pic>
      <p:pic>
        <p:nvPicPr>
          <p:cNvPr id="12" name="Picture 1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5714" r="76562" b="46191"/>
          <a:stretch/>
        </p:blipFill>
        <p:spPr>
          <a:xfrm>
            <a:off x="-210270" y="4402439"/>
            <a:ext cx="2233460" cy="1505990"/>
          </a:xfrm>
          <a:prstGeom prst="rect">
            <a:avLst/>
          </a:prstGeom>
        </p:spPr>
      </p:pic>
    </p:spTree>
    <p:extLst>
      <p:ext uri="{BB962C8B-B14F-4D97-AF65-F5344CB8AC3E}">
        <p14:creationId xmlns:p14="http://schemas.microsoft.com/office/powerpoint/2010/main" val="36056273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21582" y="2101303"/>
            <a:ext cx="10163282" cy="4262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4762" y="12004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600623" y="129739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633138" y="1586010"/>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690566" y="1538608"/>
            <a:ext cx="5222298"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آليات انتشار الشائعات في البيئة الرقمية</a:t>
            </a:r>
          </a:p>
        </p:txBody>
      </p:sp>
      <p:sp>
        <p:nvSpPr>
          <p:cNvPr id="2" name="Rectangle 1"/>
          <p:cNvSpPr/>
          <p:nvPr/>
        </p:nvSpPr>
        <p:spPr>
          <a:xfrm>
            <a:off x="1175656" y="2105492"/>
            <a:ext cx="10167749" cy="4316566"/>
          </a:xfrm>
          <a:prstGeom prst="rect">
            <a:avLst/>
          </a:prstGeom>
        </p:spPr>
        <p:txBody>
          <a:bodyPr wrap="square">
            <a:spAutoFit/>
          </a:bodyPr>
          <a:lstStyle/>
          <a:p>
            <a:pPr marL="342900" indent="-342900" algn="r" rtl="1">
              <a:lnSpc>
                <a:spcPct val="150000"/>
              </a:lnSpc>
              <a:buFont typeface="+mj-lt"/>
              <a:buAutoNum type="arabicPeriod" startAt="10"/>
            </a:pPr>
            <a:r>
              <a:rPr lang="ar-SA" sz="1700" dirty="0" smtClean="0">
                <a:solidFill>
                  <a:srgbClr val="0070C0"/>
                </a:solidFill>
                <a:latin typeface="Alexandria" pitchFamily="2" charset="-78"/>
                <a:cs typeface="Alexandria" pitchFamily="2" charset="-78"/>
              </a:rPr>
              <a:t>استخدام تقنيات التزييف العميق </a:t>
            </a:r>
            <a:r>
              <a:rPr lang="en-US" sz="1700" dirty="0" err="1" smtClean="0">
                <a:solidFill>
                  <a:srgbClr val="0070C0"/>
                </a:solidFill>
                <a:latin typeface="Alexandria" pitchFamily="2" charset="-78"/>
                <a:cs typeface="Alexandria" pitchFamily="2" charset="-78"/>
              </a:rPr>
              <a:t>DeepFake</a:t>
            </a:r>
            <a:r>
              <a:rPr lang="ar-SA" sz="1700" dirty="0" smtClean="0">
                <a:latin typeface="Alexandria" pitchFamily="2" charset="-78"/>
                <a:cs typeface="Alexandria" pitchFamily="2" charset="-78"/>
              </a:rPr>
              <a:t>: وبرامج تعديل الصور والفيديوهات جعل من السهل    إنتاج محتوى زائف. هذه التقنيات تؤثر سلبًا على ثقة الجمهور في المحتوى المرئي.</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تقنيات التزييف العميق </a:t>
            </a:r>
            <a:r>
              <a:rPr lang="en-US" sz="1700" dirty="0" err="1" smtClean="0">
                <a:solidFill>
                  <a:schemeClr val="accent2">
                    <a:lumMod val="75000"/>
                  </a:schemeClr>
                </a:solidFill>
                <a:latin typeface="Alexandria" pitchFamily="2" charset="-78"/>
                <a:cs typeface="Alexandria" pitchFamily="2" charset="-78"/>
              </a:rPr>
              <a:t>DeepFake</a:t>
            </a:r>
            <a:r>
              <a:rPr lang="ar-SA" sz="1700" dirty="0" smtClean="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هي تقنيات تستخدم الذكاء الاصطناعي لتوليد محتوى زائف، من صور وفيديوهات وصوتيات، حيث تعتمد على الشبكات العصبية العميقة لتعديل أو إنشاء محتوى  بصري يعكس وجوه أو أصوات الأشخاص بطريقة تبدو طبيعية؛ بهدف التشوية أو الابتزاز. مما </a:t>
            </a:r>
            <a:r>
              <a:rPr lang="ar-SA" sz="1700" dirty="0">
                <a:latin typeface="Alexandria" pitchFamily="2" charset="-78"/>
                <a:cs typeface="Alexandria" pitchFamily="2" charset="-78"/>
              </a:rPr>
              <a:t>يسبب الفوضى والارتباك. </a:t>
            </a:r>
            <a:endParaRPr lang="ar-SA" sz="17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كيفية </a:t>
            </a:r>
            <a:r>
              <a:rPr lang="ar-SA" sz="1700" dirty="0">
                <a:solidFill>
                  <a:schemeClr val="accent2">
                    <a:lumMod val="75000"/>
                  </a:schemeClr>
                </a:solidFill>
                <a:latin typeface="Alexandria" pitchFamily="2" charset="-78"/>
                <a:cs typeface="Alexandria" pitchFamily="2" charset="-78"/>
              </a:rPr>
              <a:t>عمل تقنيات التزييف </a:t>
            </a:r>
            <a:r>
              <a:rPr lang="ar-SA" sz="1700" dirty="0" smtClean="0">
                <a:solidFill>
                  <a:schemeClr val="accent2">
                    <a:lumMod val="75000"/>
                  </a:schemeClr>
                </a:solidFill>
                <a:latin typeface="Alexandria" pitchFamily="2" charset="-78"/>
                <a:cs typeface="Alexandria" pitchFamily="2" charset="-78"/>
              </a:rPr>
              <a:t>العميق؟</a:t>
            </a:r>
            <a:endParaRPr lang="ar-SA" sz="1700" dirty="0">
              <a:solidFill>
                <a:schemeClr val="accent2">
                  <a:lumMod val="75000"/>
                </a:schemeClr>
              </a:solidFill>
              <a:latin typeface="Alexandria" pitchFamily="2" charset="-78"/>
              <a:cs typeface="Alexandria" pitchFamily="2" charset="-78"/>
            </a:endParaRPr>
          </a:p>
          <a:p>
            <a:pPr marL="342900" indent="-342900" algn="r" rtl="1">
              <a:lnSpc>
                <a:spcPct val="150000"/>
              </a:lnSpc>
              <a:buFont typeface="+mj-lt"/>
              <a:buAutoNum type="arabicPeriod"/>
            </a:pPr>
            <a:r>
              <a:rPr lang="ar-SA" sz="1600" dirty="0">
                <a:solidFill>
                  <a:schemeClr val="accent5">
                    <a:lumMod val="50000"/>
                  </a:schemeClr>
                </a:solidFill>
                <a:latin typeface="Alexandria" pitchFamily="2" charset="-78"/>
                <a:cs typeface="Alexandria" pitchFamily="2" charset="-78"/>
              </a:rPr>
              <a:t>جمع البيانات</a:t>
            </a:r>
            <a:r>
              <a:rPr lang="ar-SA" sz="1600" dirty="0">
                <a:latin typeface="Alexandria" pitchFamily="2" charset="-78"/>
                <a:cs typeface="Alexandria" pitchFamily="2" charset="-78"/>
              </a:rPr>
              <a:t>: يتم جمع مجموعة كبيرة من الصور ومقاطع الفيديو للشخص المستهدف.</a:t>
            </a:r>
          </a:p>
          <a:p>
            <a:pPr marL="342900" indent="-342900" algn="r" rtl="1">
              <a:lnSpc>
                <a:spcPct val="150000"/>
              </a:lnSpc>
              <a:buFont typeface="+mj-lt"/>
              <a:buAutoNum type="arabicPeriod"/>
            </a:pPr>
            <a:r>
              <a:rPr lang="ar-SA" sz="1600" dirty="0">
                <a:solidFill>
                  <a:schemeClr val="accent5">
                    <a:lumMod val="50000"/>
                  </a:schemeClr>
                </a:solidFill>
                <a:latin typeface="Alexandria" pitchFamily="2" charset="-78"/>
                <a:cs typeface="Alexandria" pitchFamily="2" charset="-78"/>
              </a:rPr>
              <a:t>تدريب النموذج: </a:t>
            </a:r>
            <a:r>
              <a:rPr lang="ar-SA" sz="1600" dirty="0">
                <a:latin typeface="Alexandria" pitchFamily="2" charset="-78"/>
                <a:cs typeface="Alexandria" pitchFamily="2" charset="-78"/>
              </a:rPr>
              <a:t>تستخدم الشبكات العصبية لتدريب النموذج على التعرف على خصائص وجه الشخص وحركاته.</a:t>
            </a:r>
          </a:p>
          <a:p>
            <a:pPr marL="342900" indent="-342900" algn="r" rtl="1">
              <a:lnSpc>
                <a:spcPct val="150000"/>
              </a:lnSpc>
              <a:buFont typeface="+mj-lt"/>
              <a:buAutoNum type="arabicPeriod"/>
            </a:pPr>
            <a:r>
              <a:rPr lang="ar-SA" sz="1600" dirty="0">
                <a:solidFill>
                  <a:schemeClr val="accent5">
                    <a:lumMod val="50000"/>
                  </a:schemeClr>
                </a:solidFill>
                <a:latin typeface="Alexandria" pitchFamily="2" charset="-78"/>
                <a:cs typeface="Alexandria" pitchFamily="2" charset="-78"/>
              </a:rPr>
              <a:t>إنشاء المحتوى: </a:t>
            </a:r>
            <a:r>
              <a:rPr lang="ar-SA" sz="1600" dirty="0" smtClean="0">
                <a:latin typeface="Alexandria" pitchFamily="2" charset="-78"/>
                <a:cs typeface="Alexandria" pitchFamily="2" charset="-78"/>
              </a:rPr>
              <a:t>يمكن </a:t>
            </a:r>
            <a:r>
              <a:rPr lang="ar-SA" sz="1600" dirty="0">
                <a:latin typeface="Alexandria" pitchFamily="2" charset="-78"/>
                <a:cs typeface="Alexandria" pitchFamily="2" charset="-78"/>
              </a:rPr>
              <a:t>إ</a:t>
            </a:r>
            <a:r>
              <a:rPr lang="ar-SA" sz="1600" dirty="0" smtClean="0">
                <a:latin typeface="Alexandria" pitchFamily="2" charset="-78"/>
                <a:cs typeface="Alexandria" pitchFamily="2" charset="-78"/>
              </a:rPr>
              <a:t>نشاء فيديو يُظهر </a:t>
            </a:r>
            <a:r>
              <a:rPr lang="ar-SA" sz="1600" dirty="0">
                <a:latin typeface="Alexandria" pitchFamily="2" charset="-78"/>
                <a:cs typeface="Alexandria" pitchFamily="2" charset="-78"/>
              </a:rPr>
              <a:t>الشخص وهو يقوم بأفعال أو يقول أشياء لم يفعلها أو يقولها في </a:t>
            </a:r>
            <a:r>
              <a:rPr lang="ar-SA" sz="1600" dirty="0" smtClean="0">
                <a:latin typeface="Alexandria" pitchFamily="2" charset="-78"/>
                <a:cs typeface="Alexandria" pitchFamily="2" charset="-78"/>
              </a:rPr>
              <a:t>الحقيقة.</a:t>
            </a:r>
            <a:endParaRPr lang="ar-SA" sz="1700" dirty="0" smtClean="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Picture 9"/>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0447" t="26667" r="40937" b="28095"/>
          <a:stretch/>
        </p:blipFill>
        <p:spPr>
          <a:xfrm>
            <a:off x="-43360" y="2877572"/>
            <a:ext cx="1780474" cy="2433742"/>
          </a:xfrm>
          <a:prstGeom prst="rect">
            <a:avLst/>
          </a:prstGeom>
        </p:spPr>
      </p:pic>
    </p:spTree>
    <p:extLst>
      <p:ext uri="{BB962C8B-B14F-4D97-AF65-F5344CB8AC3E}">
        <p14:creationId xmlns:p14="http://schemas.microsoft.com/office/powerpoint/2010/main" val="25969971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22614" y="2113065"/>
            <a:ext cx="9878786" cy="427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54762" y="11188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600623" y="1248406"/>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633138" y="1504365"/>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690566" y="1556896"/>
            <a:ext cx="5222298"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آليات انتشار الشائعات في البيئة الرقمية</a:t>
            </a:r>
          </a:p>
        </p:txBody>
      </p:sp>
      <p:sp>
        <p:nvSpPr>
          <p:cNvPr id="2" name="Rectangle 1"/>
          <p:cNvSpPr/>
          <p:nvPr/>
        </p:nvSpPr>
        <p:spPr>
          <a:xfrm>
            <a:off x="1453243" y="2159791"/>
            <a:ext cx="9584871" cy="4270400"/>
          </a:xfrm>
          <a:prstGeom prst="rect">
            <a:avLst/>
          </a:prstGeom>
        </p:spPr>
        <p:txBody>
          <a:bodyPr wrap="square">
            <a:spAutoFit/>
          </a:bodyPr>
          <a:lstStyle/>
          <a:p>
            <a:pPr marL="342900" indent="-342900" algn="r" rtl="1">
              <a:lnSpc>
                <a:spcPct val="150000"/>
              </a:lnSpc>
              <a:buFont typeface="+mj-lt"/>
              <a:buAutoNum type="arabicPeriod" startAt="11"/>
            </a:pPr>
            <a:r>
              <a:rPr lang="ar-SA" sz="1700" dirty="0" smtClean="0">
                <a:solidFill>
                  <a:srgbClr val="0070C0"/>
                </a:solidFill>
                <a:latin typeface="Alexandria" pitchFamily="2" charset="-78"/>
                <a:cs typeface="Alexandria" pitchFamily="2" charset="-78"/>
              </a:rPr>
              <a:t>خوارزميات التخصيص</a:t>
            </a:r>
            <a:r>
              <a:rPr lang="ar-SA" sz="1700" dirty="0" smtClean="0">
                <a:latin typeface="Alexandria" pitchFamily="2" charset="-78"/>
                <a:cs typeface="Alexandria" pitchFamily="2" charset="-78"/>
              </a:rPr>
              <a:t>: </a:t>
            </a:r>
            <a:r>
              <a:rPr lang="ar-SA" sz="1600" dirty="0">
                <a:latin typeface="Alexandria" pitchFamily="2" charset="-78"/>
                <a:cs typeface="Alexandria" pitchFamily="2" charset="-78"/>
              </a:rPr>
              <a:t>تلعب </a:t>
            </a:r>
            <a:r>
              <a:rPr lang="ar-SA" sz="1600" dirty="0" smtClean="0">
                <a:latin typeface="Alexandria" pitchFamily="2" charset="-78"/>
                <a:cs typeface="Alexandria" pitchFamily="2" charset="-78"/>
              </a:rPr>
              <a:t>الخوارزميات </a:t>
            </a:r>
            <a:r>
              <a:rPr lang="ar-SA" sz="1600" dirty="0">
                <a:latin typeface="Alexandria" pitchFamily="2" charset="-78"/>
                <a:cs typeface="Alexandria" pitchFamily="2" charset="-78"/>
              </a:rPr>
              <a:t>دورًا محوريًا في كيفية انتشار الشائعات والمعلومات </a:t>
            </a:r>
            <a:r>
              <a:rPr lang="ar-SA" sz="1600" dirty="0" smtClean="0">
                <a:latin typeface="Alexandria" pitchFamily="2" charset="-78"/>
                <a:cs typeface="Alexandria" pitchFamily="2" charset="-78"/>
              </a:rPr>
              <a:t>المضللة</a:t>
            </a:r>
            <a:r>
              <a:rPr lang="ar-SA" sz="1600" dirty="0">
                <a:latin typeface="Alexandria" pitchFamily="2" charset="-78"/>
                <a:cs typeface="Alexandria" pitchFamily="2" charset="-78"/>
              </a:rPr>
              <a:t>، مما يؤثر بشكل كبير على سلوك الجماهير </a:t>
            </a:r>
            <a:r>
              <a:rPr lang="ar-SA" sz="1600" dirty="0" smtClean="0">
                <a:latin typeface="Alexandria" pitchFamily="2" charset="-78"/>
                <a:cs typeface="Alexandria" pitchFamily="2" charset="-78"/>
              </a:rPr>
              <a:t>وقراراتهم. تعتمد </a:t>
            </a:r>
            <a:r>
              <a:rPr lang="ar-SA" sz="1600" dirty="0">
                <a:latin typeface="Alexandria" pitchFamily="2" charset="-78"/>
                <a:cs typeface="Alexandria" pitchFamily="2" charset="-78"/>
              </a:rPr>
              <a:t>محركات البحث ومنصات التواصل الاجتماعي على خوارزميات </a:t>
            </a:r>
            <a:r>
              <a:rPr lang="ar-SA" sz="1600" dirty="0" smtClean="0">
                <a:latin typeface="Alexandria" pitchFamily="2" charset="-78"/>
                <a:cs typeface="Alexandria" pitchFamily="2" charset="-78"/>
              </a:rPr>
              <a:t>التخصيص </a:t>
            </a:r>
            <a:r>
              <a:rPr lang="ar-SA" sz="1600" dirty="0">
                <a:latin typeface="Alexandria" pitchFamily="2" charset="-78"/>
                <a:cs typeface="Alexandria" pitchFamily="2" charset="-78"/>
              </a:rPr>
              <a:t>في عرض المحتوى بناء على التفاعل والتفضيلات السابقة، يمكن أن يؤدي إلى </a:t>
            </a:r>
            <a:r>
              <a:rPr lang="ar-SA" sz="1600" dirty="0">
                <a:solidFill>
                  <a:srgbClr val="FF0000"/>
                </a:solidFill>
                <a:latin typeface="Alexandria" pitchFamily="2" charset="-78"/>
                <a:cs typeface="Alexandria" pitchFamily="2" charset="-78"/>
              </a:rPr>
              <a:t>"فقاعات </a:t>
            </a:r>
            <a:r>
              <a:rPr lang="ar-SA" sz="1600" dirty="0" smtClean="0">
                <a:solidFill>
                  <a:srgbClr val="FF0000"/>
                </a:solidFill>
                <a:latin typeface="Alexandria" pitchFamily="2" charset="-78"/>
                <a:cs typeface="Alexandria" pitchFamily="2" charset="-78"/>
              </a:rPr>
              <a:t>الترشيح" </a:t>
            </a:r>
            <a:r>
              <a:rPr lang="en-US" sz="1600" dirty="0" smtClean="0">
                <a:latin typeface="Alexandria" pitchFamily="2" charset="-78"/>
                <a:cs typeface="Alexandria" pitchFamily="2" charset="-78"/>
              </a:rPr>
              <a:t>Filter </a:t>
            </a:r>
            <a:r>
              <a:rPr lang="en-US" sz="1600" dirty="0">
                <a:latin typeface="Alexandria" pitchFamily="2" charset="-78"/>
                <a:cs typeface="Alexandria" pitchFamily="2" charset="-78"/>
              </a:rPr>
              <a:t>Bubbles</a:t>
            </a:r>
            <a:r>
              <a:rPr lang="ar-SA" sz="1600" dirty="0">
                <a:latin typeface="Alexandria" pitchFamily="2" charset="-78"/>
                <a:cs typeface="Alexandria" pitchFamily="2" charset="-78"/>
              </a:rPr>
              <a:t>، </a:t>
            </a:r>
            <a:r>
              <a:rPr lang="ar-SA" sz="1600" dirty="0" smtClean="0">
                <a:latin typeface="Alexandria" pitchFamily="2" charset="-78"/>
                <a:cs typeface="Alexandria" pitchFamily="2" charset="-78"/>
              </a:rPr>
              <a:t>التي تحدث عندما تقوم الخوارزميات بعرض </a:t>
            </a:r>
            <a:r>
              <a:rPr lang="ar-SA" sz="1600" u="sng" dirty="0">
                <a:latin typeface="Alexandria" pitchFamily="2" charset="-78"/>
                <a:cs typeface="Alexandria" pitchFamily="2" charset="-78"/>
              </a:rPr>
              <a:t>معلومات معينة فقط </a:t>
            </a:r>
            <a:r>
              <a:rPr lang="ar-SA" sz="1600" dirty="0">
                <a:latin typeface="Alexandria" pitchFamily="2" charset="-78"/>
                <a:cs typeface="Alexandria" pitchFamily="2" charset="-78"/>
              </a:rPr>
              <a:t>للمستخدمين دون وجود وجهات نظر </a:t>
            </a:r>
            <a:r>
              <a:rPr lang="ar-SA" sz="1600" dirty="0" smtClean="0">
                <a:latin typeface="Alexandria" pitchFamily="2" charset="-78"/>
                <a:cs typeface="Alexandria" pitchFamily="2" charset="-78"/>
              </a:rPr>
              <a:t>متنوعة</a:t>
            </a:r>
            <a:r>
              <a:rPr lang="ar-SA" sz="1600" dirty="0">
                <a:latin typeface="Alexandria" pitchFamily="2" charset="-78"/>
                <a:cs typeface="Alexandria" pitchFamily="2" charset="-78"/>
              </a:rPr>
              <a:t>؛</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مما يزيد </a:t>
            </a:r>
            <a:r>
              <a:rPr lang="ar-SA" sz="1600" dirty="0" smtClean="0">
                <a:latin typeface="Alexandria" pitchFamily="2" charset="-78"/>
                <a:cs typeface="Alexandria" pitchFamily="2" charset="-78"/>
              </a:rPr>
              <a:t>من </a:t>
            </a:r>
            <a:r>
              <a:rPr lang="ar-SA" sz="1600" dirty="0">
                <a:latin typeface="Alexandria" pitchFamily="2" charset="-78"/>
                <a:cs typeface="Alexandria" pitchFamily="2" charset="-78"/>
              </a:rPr>
              <a:t>تصديقهم </a:t>
            </a:r>
            <a:r>
              <a:rPr lang="ar-SA" sz="1600" dirty="0" smtClean="0">
                <a:latin typeface="Alexandria" pitchFamily="2" charset="-78"/>
                <a:cs typeface="Alexandria" pitchFamily="2" charset="-78"/>
              </a:rPr>
              <a:t>للشائعات.</a:t>
            </a:r>
            <a:endParaRPr lang="en-US" sz="1600" dirty="0">
              <a:latin typeface="Alexandria" pitchFamily="2" charset="-78"/>
              <a:cs typeface="Alexandria" pitchFamily="2" charset="-78"/>
            </a:endParaRPr>
          </a:p>
          <a:p>
            <a:pPr algn="r" rtl="1">
              <a:lnSpc>
                <a:spcPct val="150000"/>
              </a:lnSpc>
            </a:pPr>
            <a:r>
              <a:rPr lang="ar-SA" sz="1700" dirty="0" smtClean="0">
                <a:solidFill>
                  <a:schemeClr val="accent2">
                    <a:lumMod val="75000"/>
                  </a:schemeClr>
                </a:solidFill>
                <a:latin typeface="Alexandria" pitchFamily="2" charset="-78"/>
                <a:cs typeface="Alexandria" pitchFamily="2" charset="-78"/>
              </a:rPr>
              <a:t>كيفية </a:t>
            </a:r>
            <a:r>
              <a:rPr lang="ar-SA" sz="1700" dirty="0">
                <a:solidFill>
                  <a:schemeClr val="accent2">
                    <a:lumMod val="75000"/>
                  </a:schemeClr>
                </a:solidFill>
                <a:latin typeface="Alexandria" pitchFamily="2" charset="-78"/>
                <a:cs typeface="Alexandria" pitchFamily="2" charset="-78"/>
              </a:rPr>
              <a:t>تأثير الخوارزميات على انتشار </a:t>
            </a:r>
            <a:r>
              <a:rPr lang="ar-SA" sz="1700" dirty="0" smtClean="0">
                <a:solidFill>
                  <a:schemeClr val="accent2">
                    <a:lumMod val="75000"/>
                  </a:schemeClr>
                </a:solidFill>
                <a:latin typeface="Alexandria" pitchFamily="2" charset="-78"/>
                <a:cs typeface="Alexandria" pitchFamily="2" charset="-78"/>
              </a:rPr>
              <a:t>الشائعات؟</a:t>
            </a:r>
          </a:p>
          <a:p>
            <a:pPr marL="342900" indent="-342900" algn="r" rtl="1">
              <a:lnSpc>
                <a:spcPct val="150000"/>
              </a:lnSpc>
              <a:buFont typeface="+mj-lt"/>
              <a:buAutoNum type="arabicPeriod"/>
            </a:pPr>
            <a:r>
              <a:rPr lang="ar-SA" sz="1700" dirty="0" smtClean="0">
                <a:solidFill>
                  <a:schemeClr val="accent2">
                    <a:lumMod val="50000"/>
                  </a:schemeClr>
                </a:solidFill>
                <a:latin typeface="Alexandria" pitchFamily="2" charset="-78"/>
                <a:cs typeface="Alexandria" pitchFamily="2" charset="-78"/>
              </a:rPr>
              <a:t>الترويج </a:t>
            </a:r>
            <a:r>
              <a:rPr lang="ar-SA" sz="1700" dirty="0">
                <a:solidFill>
                  <a:schemeClr val="accent2">
                    <a:lumMod val="50000"/>
                  </a:schemeClr>
                </a:solidFill>
                <a:latin typeface="Alexandria" pitchFamily="2" charset="-78"/>
                <a:cs typeface="Alexandria" pitchFamily="2" charset="-78"/>
              </a:rPr>
              <a:t>للمحتوى: </a:t>
            </a:r>
            <a:r>
              <a:rPr lang="ar-SA" sz="1600" dirty="0">
                <a:latin typeface="Alexandria" pitchFamily="2" charset="-78"/>
                <a:cs typeface="Alexandria" pitchFamily="2" charset="-78"/>
              </a:rPr>
              <a:t>تقوم الخوارزميات بزيادة ظهور المحتوى الذي </a:t>
            </a:r>
            <a:r>
              <a:rPr lang="ar-SA" sz="1600" dirty="0" smtClean="0">
                <a:latin typeface="Alexandria" pitchFamily="2" charset="-78"/>
                <a:cs typeface="Alexandria" pitchFamily="2" charset="-78"/>
              </a:rPr>
              <a:t>يلقى </a:t>
            </a:r>
            <a:r>
              <a:rPr lang="ar-SA" sz="1600" dirty="0">
                <a:latin typeface="Alexandria" pitchFamily="2" charset="-78"/>
                <a:cs typeface="Alexandria" pitchFamily="2" charset="-78"/>
              </a:rPr>
              <a:t>تفاعلًا </a:t>
            </a:r>
            <a:r>
              <a:rPr lang="ar-SA" sz="1600" dirty="0" smtClean="0">
                <a:latin typeface="Alexandria" pitchFamily="2" charset="-78"/>
                <a:cs typeface="Alexandria" pitchFamily="2" charset="-78"/>
              </a:rPr>
              <a:t>عاليًا، ويشمل </a:t>
            </a:r>
            <a:r>
              <a:rPr lang="ar-SA" sz="1600" dirty="0">
                <a:latin typeface="Alexandria" pitchFamily="2" charset="-78"/>
                <a:cs typeface="Alexandria" pitchFamily="2" charset="-78"/>
              </a:rPr>
              <a:t>الشائعات </a:t>
            </a:r>
            <a:endParaRPr lang="ar-SA" sz="1700" dirty="0" smtClean="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chemeClr val="accent2">
                    <a:lumMod val="50000"/>
                  </a:schemeClr>
                </a:solidFill>
                <a:latin typeface="Alexandria" pitchFamily="2" charset="-78"/>
                <a:cs typeface="Alexandria" pitchFamily="2" charset="-78"/>
              </a:rPr>
              <a:t>الاستهداف</a:t>
            </a:r>
            <a:r>
              <a:rPr lang="ar-SA" sz="1700" dirty="0">
                <a:latin typeface="Alexandria" pitchFamily="2" charset="-78"/>
                <a:cs typeface="Alexandria" pitchFamily="2" charset="-78"/>
              </a:rPr>
              <a:t>: </a:t>
            </a:r>
            <a:r>
              <a:rPr lang="ar-SA" sz="1600" dirty="0">
                <a:latin typeface="Alexandria" pitchFamily="2" charset="-78"/>
                <a:cs typeface="Alexandria" pitchFamily="2" charset="-78"/>
              </a:rPr>
              <a:t>تستخدم الخوارزميات معلومات عن المستخدمين لاستهدافهم بمحتوى معين، مما يعزز </a:t>
            </a:r>
            <a:r>
              <a:rPr lang="ar-SA" sz="1600" dirty="0" smtClean="0">
                <a:latin typeface="Alexandria" pitchFamily="2" charset="-78"/>
                <a:cs typeface="Alexandria" pitchFamily="2" charset="-78"/>
              </a:rPr>
              <a:t>من </a:t>
            </a:r>
            <a:r>
              <a:rPr lang="ar-SA" sz="1600" dirty="0">
                <a:latin typeface="Alexandria" pitchFamily="2" charset="-78"/>
                <a:cs typeface="Alexandria" pitchFamily="2" charset="-78"/>
              </a:rPr>
              <a:t>رؤية الشائعات من قبل جمهور معين</a:t>
            </a:r>
            <a:r>
              <a:rPr lang="ar-SA" sz="1600" dirty="0" smtClean="0">
                <a:latin typeface="Alexandria" pitchFamily="2" charset="-78"/>
                <a:cs typeface="Alexandria" pitchFamily="2" charset="-78"/>
              </a:rPr>
              <a:t>.</a:t>
            </a:r>
          </a:p>
          <a:p>
            <a:pPr marL="342900" indent="-342900" algn="r" rtl="1">
              <a:lnSpc>
                <a:spcPct val="150000"/>
              </a:lnSpc>
              <a:buFont typeface="+mj-lt"/>
              <a:buAutoNum type="arabicPeriod"/>
            </a:pPr>
            <a:r>
              <a:rPr lang="ar-SA" sz="1700" dirty="0" smtClean="0">
                <a:solidFill>
                  <a:schemeClr val="accent2">
                    <a:lumMod val="50000"/>
                  </a:schemeClr>
                </a:solidFill>
                <a:latin typeface="Alexandria" pitchFamily="2" charset="-78"/>
                <a:cs typeface="Alexandria" pitchFamily="2" charset="-78"/>
              </a:rPr>
              <a:t>الانغماس </a:t>
            </a:r>
            <a:r>
              <a:rPr lang="ar-SA" sz="1700" dirty="0">
                <a:solidFill>
                  <a:schemeClr val="accent2">
                    <a:lumMod val="50000"/>
                  </a:schemeClr>
                </a:solidFill>
                <a:latin typeface="Alexandria" pitchFamily="2" charset="-78"/>
                <a:cs typeface="Alexandria" pitchFamily="2" charset="-78"/>
              </a:rPr>
              <a:t>في المحتوى</a:t>
            </a:r>
            <a:r>
              <a:rPr lang="ar-SA" sz="1700" dirty="0">
                <a:latin typeface="Alexandria" pitchFamily="2" charset="-78"/>
                <a:cs typeface="Alexandria" pitchFamily="2" charset="-78"/>
              </a:rPr>
              <a:t>: </a:t>
            </a:r>
            <a:r>
              <a:rPr lang="ar-SA" sz="1600" dirty="0" smtClean="0">
                <a:latin typeface="Alexandria" pitchFamily="2" charset="-78"/>
                <a:cs typeface="Alexandria" pitchFamily="2" charset="-78"/>
              </a:rPr>
              <a:t>تؤدي </a:t>
            </a:r>
            <a:r>
              <a:rPr lang="ar-SA" sz="1600" dirty="0">
                <a:latin typeface="Alexandria" pitchFamily="2" charset="-78"/>
                <a:cs typeface="Alexandria" pitchFamily="2" charset="-78"/>
              </a:rPr>
              <a:t>الخوارزميات إلى تعزيز الانغماس في المعلومات، مما يجعل المستخدمين ينغمسون في محتوى معين، بما في ذلك الشائعات</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Picture 1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75952" r="86473"/>
          <a:stretch/>
        </p:blipFill>
        <p:spPr>
          <a:xfrm>
            <a:off x="-114303" y="5222627"/>
            <a:ext cx="2073729" cy="1586385"/>
          </a:xfrm>
          <a:prstGeom prst="rect">
            <a:avLst/>
          </a:prstGeom>
        </p:spPr>
      </p:pic>
    </p:spTree>
    <p:extLst>
      <p:ext uri="{BB962C8B-B14F-4D97-AF65-F5344CB8AC3E}">
        <p14:creationId xmlns:p14="http://schemas.microsoft.com/office/powerpoint/2010/main" val="1375578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7843506" y="1763269"/>
            <a:ext cx="5470732" cy="47080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05672" y="1934795"/>
            <a:ext cx="10032888" cy="4451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5672" y="2044870"/>
            <a:ext cx="9904872" cy="4408899"/>
          </a:xfrm>
          <a:prstGeom prst="rect">
            <a:avLst/>
          </a:prstGeom>
          <a:noFill/>
        </p:spPr>
        <p:txBody>
          <a:bodyPr wrap="square" rtlCol="0">
            <a:spAutoFit/>
          </a:bodyPr>
          <a:lstStyle/>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يمكن استخدام عدة استراتيجيات وأدوات </a:t>
            </a:r>
            <a:r>
              <a:rPr lang="ar-SA" sz="1700" dirty="0">
                <a:latin typeface="Alexandria" pitchFamily="2" charset="-78"/>
                <a:cs typeface="Alexandria" pitchFamily="2" charset="-78"/>
              </a:rPr>
              <a:t>ل</a:t>
            </a:r>
            <a:r>
              <a:rPr lang="ar-SA" sz="1700" dirty="0" smtClean="0">
                <a:latin typeface="Alexandria" pitchFamily="2" charset="-78"/>
                <a:cs typeface="Alexandria" pitchFamily="2" charset="-78"/>
              </a:rPr>
              <a:t>لكشف </a:t>
            </a:r>
            <a:r>
              <a:rPr lang="ar-SA" sz="1700" dirty="0">
                <a:latin typeface="Alexandria" pitchFamily="2" charset="-78"/>
                <a:cs typeface="Alexandria" pitchFamily="2" charset="-78"/>
              </a:rPr>
              <a:t>عن الشائعات في الإعلام </a:t>
            </a:r>
            <a:r>
              <a:rPr lang="ar-SA" sz="1700" dirty="0" smtClean="0">
                <a:latin typeface="Alexandria" pitchFamily="2" charset="-78"/>
                <a:cs typeface="Alexandria" pitchFamily="2" charset="-78"/>
              </a:rPr>
              <a:t>الرقمي، وتتمثل </a:t>
            </a:r>
            <a:r>
              <a:rPr lang="ar-SA" sz="1700" dirty="0">
                <a:latin typeface="Alexandria" pitchFamily="2" charset="-78"/>
                <a:cs typeface="Alexandria" pitchFamily="2" charset="-78"/>
              </a:rPr>
              <a:t>في: التحقق من المصادر، </a:t>
            </a:r>
            <a:r>
              <a:rPr lang="ar-SA" sz="1700" dirty="0" smtClean="0">
                <a:latin typeface="Alexandria" pitchFamily="2" charset="-78"/>
                <a:cs typeface="Alexandria" pitchFamily="2" charset="-78"/>
              </a:rPr>
              <a:t>والتحقق من حسابات منصات التواصل الاجتماعي، والتحقق </a:t>
            </a:r>
            <a:r>
              <a:rPr lang="ar-SA" sz="1700" dirty="0">
                <a:latin typeface="Alexandria" pitchFamily="2" charset="-78"/>
                <a:cs typeface="Alexandria" pitchFamily="2" charset="-78"/>
              </a:rPr>
              <a:t>من </a:t>
            </a:r>
            <a:r>
              <a:rPr lang="ar-SA" sz="1700" dirty="0" smtClean="0">
                <a:latin typeface="Alexandria" pitchFamily="2" charset="-78"/>
                <a:cs typeface="Alexandria" pitchFamily="2" charset="-78"/>
              </a:rPr>
              <a:t>المحتوى، والبحث عن المعلومات الموثوقة.</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b="1" dirty="0" smtClean="0">
                <a:solidFill>
                  <a:srgbClr val="C00000"/>
                </a:solidFill>
                <a:latin typeface="Alexandria" pitchFamily="2" charset="-78"/>
                <a:cs typeface="Alexandria" pitchFamily="2" charset="-78"/>
              </a:rPr>
              <a:t>التحقق </a:t>
            </a:r>
            <a:r>
              <a:rPr lang="ar-SA" sz="1700" b="1" dirty="0">
                <a:solidFill>
                  <a:srgbClr val="C00000"/>
                </a:solidFill>
                <a:latin typeface="Alexandria" pitchFamily="2" charset="-78"/>
                <a:cs typeface="Alexandria" pitchFamily="2" charset="-78"/>
              </a:rPr>
              <a:t>من </a:t>
            </a:r>
            <a:r>
              <a:rPr lang="ar-SA" sz="1700" b="1" dirty="0" smtClean="0">
                <a:solidFill>
                  <a:srgbClr val="C00000"/>
                </a:solidFill>
                <a:latin typeface="Alexandria" pitchFamily="2" charset="-78"/>
                <a:cs typeface="Alexandria" pitchFamily="2" charset="-78"/>
              </a:rPr>
              <a:t>المصادر: </a:t>
            </a:r>
            <a:r>
              <a:rPr lang="ar-SA" sz="1700" dirty="0" smtClean="0">
                <a:latin typeface="Alexandria" pitchFamily="2" charset="-78"/>
                <a:cs typeface="Alexandria" pitchFamily="2" charset="-78"/>
              </a:rPr>
              <a:t>وتشمل:</a:t>
            </a:r>
          </a:p>
          <a:p>
            <a:pPr marL="622300" indent="-285750" algn="r" rtl="1">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التأكد من </a:t>
            </a:r>
            <a:r>
              <a:rPr lang="ar-SA" sz="1700" dirty="0" smtClean="0">
                <a:solidFill>
                  <a:srgbClr val="0070C0"/>
                </a:solidFill>
                <a:latin typeface="Alexandria" pitchFamily="2" charset="-78"/>
                <a:cs typeface="Alexandria" pitchFamily="2" charset="-78"/>
              </a:rPr>
              <a:t>موثوقية المصدر: </a:t>
            </a:r>
            <a:r>
              <a:rPr lang="ar-SA" sz="1700" dirty="0">
                <a:latin typeface="Alexandria" pitchFamily="2" charset="-78"/>
                <a:cs typeface="Alexandria" pitchFamily="2" charset="-78"/>
              </a:rPr>
              <a:t>قبل تصديق أي خبر، تحقق من مصدره. ابحث </a:t>
            </a:r>
            <a:r>
              <a:rPr lang="ar-SA" sz="1700" dirty="0" smtClean="0">
                <a:latin typeface="Alexandria" pitchFamily="2" charset="-78"/>
                <a:cs typeface="Alexandria" pitchFamily="2" charset="-78"/>
              </a:rPr>
              <a:t>في </a:t>
            </a:r>
            <a:r>
              <a:rPr lang="ar-SA" sz="1700" dirty="0">
                <a:latin typeface="Alexandria" pitchFamily="2" charset="-78"/>
                <a:cs typeface="Alexandria" pitchFamily="2" charset="-78"/>
              </a:rPr>
              <a:t>المواقع الإخبارية المعروفة والموثوقة. على سبيل المثال، إذا وجدت خبرًا على موقع غير معروف، قم بالبحث عن نفس الخبر في مواقع إخبارية موثوقة مثل </a:t>
            </a:r>
            <a:r>
              <a:rPr lang="en-US" sz="1700" dirty="0">
                <a:latin typeface="Alexandria" pitchFamily="2" charset="-78"/>
                <a:cs typeface="Alexandria" pitchFamily="2" charset="-78"/>
              </a:rPr>
              <a:t>BBC </a:t>
            </a:r>
            <a:r>
              <a:rPr lang="ar-SA" sz="1700" dirty="0" smtClean="0">
                <a:latin typeface="Alexandria" pitchFamily="2" charset="-78"/>
                <a:cs typeface="Alexandria" pitchFamily="2" charset="-78"/>
              </a:rPr>
              <a:t> أو </a:t>
            </a:r>
            <a:r>
              <a:rPr lang="en-US" sz="1700" dirty="0">
                <a:latin typeface="Alexandria" pitchFamily="2" charset="-78"/>
                <a:cs typeface="Alexandria" pitchFamily="2" charset="-78"/>
              </a:rPr>
              <a:t>CNN</a:t>
            </a:r>
            <a:r>
              <a:rPr lang="en-US" sz="1700" dirty="0" smtClean="0">
                <a:latin typeface="Alexandria" pitchFamily="2" charset="-78"/>
                <a:cs typeface="Alexandria" pitchFamily="2" charset="-78"/>
              </a:rPr>
              <a:t>.</a:t>
            </a:r>
            <a:r>
              <a:rPr lang="ar-SA" sz="1700" dirty="0" smtClean="0">
                <a:latin typeface="Alexandria" pitchFamily="2" charset="-78"/>
                <a:cs typeface="Alexandria" pitchFamily="2" charset="-78"/>
              </a:rPr>
              <a:t>.</a:t>
            </a:r>
          </a:p>
          <a:p>
            <a:pPr marL="62230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التحقق </a:t>
            </a:r>
            <a:r>
              <a:rPr lang="ar-SA" sz="1700" dirty="0">
                <a:solidFill>
                  <a:srgbClr val="0070C0"/>
                </a:solidFill>
                <a:latin typeface="Alexandria" pitchFamily="2" charset="-78"/>
                <a:cs typeface="Alexandria" pitchFamily="2" charset="-78"/>
              </a:rPr>
              <a:t>من </a:t>
            </a:r>
            <a:r>
              <a:rPr lang="ar-SA" sz="1700" dirty="0" smtClean="0">
                <a:solidFill>
                  <a:srgbClr val="0070C0"/>
                </a:solidFill>
                <a:latin typeface="Alexandria" pitchFamily="2" charset="-78"/>
                <a:cs typeface="Alexandria" pitchFamily="2" charset="-78"/>
              </a:rPr>
              <a:t>الكاتب أو المؤلف</a:t>
            </a:r>
            <a:r>
              <a:rPr lang="ar-SA" sz="1700" dirty="0">
                <a:solidFill>
                  <a:srgbClr val="0070C0"/>
                </a:solidFill>
                <a:latin typeface="Alexandria" pitchFamily="2" charset="-78"/>
                <a:cs typeface="Alexandria" pitchFamily="2" charset="-78"/>
              </a:rPr>
              <a:t>: </a:t>
            </a:r>
            <a:r>
              <a:rPr lang="ar-SA" sz="1700" dirty="0">
                <a:latin typeface="Alexandria" pitchFamily="2" charset="-78"/>
                <a:cs typeface="Alexandria" pitchFamily="2" charset="-78"/>
              </a:rPr>
              <a:t>يجب التحقق من خلفية الكاتب أو المؤسسة التي نشرت الخبر. </a:t>
            </a:r>
            <a:r>
              <a:rPr lang="ar-SA" sz="1700" dirty="0" smtClean="0">
                <a:latin typeface="Alexandria" pitchFamily="2" charset="-78"/>
                <a:cs typeface="Alexandria" pitchFamily="2" charset="-78"/>
              </a:rPr>
              <a:t>عادة </a:t>
            </a:r>
            <a:r>
              <a:rPr lang="ar-SA" sz="1700">
                <a:latin typeface="Alexandria" pitchFamily="2" charset="-78"/>
                <a:cs typeface="Alexandria" pitchFamily="2" charset="-78"/>
              </a:rPr>
              <a:t>ما </a:t>
            </a:r>
            <a:r>
              <a:rPr lang="ar-SA" sz="1700" smtClean="0">
                <a:latin typeface="Alexandria" pitchFamily="2" charset="-78"/>
                <a:cs typeface="Alexandria" pitchFamily="2" charset="-78"/>
              </a:rPr>
              <a:t>تتضمن </a:t>
            </a:r>
            <a:r>
              <a:rPr lang="ar-SA" sz="1700" dirty="0">
                <a:latin typeface="Alexandria" pitchFamily="2" charset="-78"/>
                <a:cs typeface="Alexandria" pitchFamily="2" charset="-78"/>
              </a:rPr>
              <a:t>المقالات أو </a:t>
            </a:r>
            <a:r>
              <a:rPr lang="ar-SA" sz="1700">
                <a:latin typeface="Alexandria" pitchFamily="2" charset="-78"/>
                <a:cs typeface="Alexandria" pitchFamily="2" charset="-78"/>
              </a:rPr>
              <a:t>المنشورات </a:t>
            </a:r>
            <a:r>
              <a:rPr lang="ar-SA" sz="1700" smtClean="0">
                <a:latin typeface="Alexandria" pitchFamily="2" charset="-78"/>
                <a:cs typeface="Alexandria" pitchFamily="2" charset="-78"/>
              </a:rPr>
              <a:t>الموثوقة على: </a:t>
            </a:r>
            <a:r>
              <a:rPr lang="ar-SA" sz="1700" dirty="0">
                <a:latin typeface="Alexandria" pitchFamily="2" charset="-78"/>
                <a:cs typeface="Alexandria" pitchFamily="2" charset="-78"/>
              </a:rPr>
              <a:t>اسم المؤلف ومصادر معلوماته. </a:t>
            </a:r>
            <a:endParaRPr lang="ar-SA" sz="1700" dirty="0" smtClean="0">
              <a:latin typeface="Alexandria" pitchFamily="2" charset="-78"/>
              <a:cs typeface="Alexandria" pitchFamily="2" charset="-78"/>
            </a:endParaRPr>
          </a:p>
          <a:p>
            <a:pPr marL="62230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ويُشكل غياب </a:t>
            </a:r>
            <a:r>
              <a:rPr lang="ar-SA" sz="1700" dirty="0">
                <a:latin typeface="Alexandria" pitchFamily="2" charset="-78"/>
                <a:cs typeface="Alexandria" pitchFamily="2" charset="-78"/>
              </a:rPr>
              <a:t>هذه </a:t>
            </a:r>
            <a:r>
              <a:rPr lang="ar-SA" sz="1700" dirty="0" smtClean="0">
                <a:latin typeface="Alexandria" pitchFamily="2" charset="-78"/>
                <a:cs typeface="Alexandria" pitchFamily="2" charset="-78"/>
              </a:rPr>
              <a:t>المعلومات عائقًا أمام موثوقية المصدر. </a:t>
            </a:r>
            <a:r>
              <a:rPr lang="ar-SA" sz="1700" dirty="0">
                <a:latin typeface="Alexandria" pitchFamily="2" charset="-78"/>
                <a:cs typeface="Alexandria" pitchFamily="2" charset="-78"/>
              </a:rPr>
              <a:t>مثال: يجب التعامل بحذر مع مقال حول الآثار الجانبية للقاح لا يذكر أي دراسات طبية أو خبراء، ويفتقر أيضا إلى اسم </a:t>
            </a:r>
            <a:r>
              <a:rPr lang="ar-SA" sz="1700" dirty="0" smtClean="0">
                <a:latin typeface="Alexandria" pitchFamily="2" charset="-78"/>
                <a:cs typeface="Alexandria" pitchFamily="2" charset="-78"/>
              </a:rPr>
              <a:t>الكاتب.</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3" name="Rectangle 12"/>
          <p:cNvSpPr/>
          <p:nvPr/>
        </p:nvSpPr>
        <p:spPr>
          <a:xfrm>
            <a:off x="2126469" y="1370506"/>
            <a:ext cx="6468891" cy="461024"/>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 </a:t>
            </a:r>
            <a:r>
              <a:rPr lang="ar-SA" b="1" dirty="0" smtClean="0">
                <a:solidFill>
                  <a:srgbClr val="C00000"/>
                </a:solidFill>
                <a:latin typeface="Alexandria Black" pitchFamily="2" charset="-78"/>
                <a:cs typeface="Alexandria Black" pitchFamily="2" charset="-78"/>
              </a:rPr>
              <a:t>        التحقق </a:t>
            </a:r>
            <a:r>
              <a:rPr lang="ar-SA" b="1" dirty="0">
                <a:solidFill>
                  <a:srgbClr val="C00000"/>
                </a:solidFill>
                <a:latin typeface="Alexandria Black" pitchFamily="2" charset="-78"/>
                <a:cs typeface="Alexandria Black" pitchFamily="2" charset="-78"/>
              </a:rPr>
              <a:t>من </a:t>
            </a:r>
            <a:r>
              <a:rPr lang="ar-SA" b="1" dirty="0" smtClean="0">
                <a:solidFill>
                  <a:srgbClr val="C00000"/>
                </a:solidFill>
                <a:latin typeface="Alexandria Black" pitchFamily="2" charset="-78"/>
                <a:cs typeface="Alexandria Black" pitchFamily="2" charset="-78"/>
              </a:rPr>
              <a:t>المعلومات في </a:t>
            </a:r>
            <a:r>
              <a:rPr lang="ar-SA" b="1" dirty="0">
                <a:solidFill>
                  <a:srgbClr val="C00000"/>
                </a:solidFill>
                <a:latin typeface="Alexandria Black" pitchFamily="2" charset="-78"/>
                <a:cs typeface="Alexandria Black" pitchFamily="2" charset="-78"/>
              </a:rPr>
              <a:t>الإعلام </a:t>
            </a:r>
            <a:r>
              <a:rPr lang="ar-SA" b="1" dirty="0" smtClean="0">
                <a:solidFill>
                  <a:srgbClr val="C00000"/>
                </a:solidFill>
                <a:latin typeface="Alexandria Black" pitchFamily="2" charset="-78"/>
                <a:cs typeface="Alexandria Black" pitchFamily="2" charset="-78"/>
              </a:rPr>
              <a:t>الرقمي</a:t>
            </a:r>
            <a:endParaRPr lang="ar-SA" b="1" dirty="0">
              <a:solidFill>
                <a:srgbClr val="C00000"/>
              </a:solidFill>
              <a:latin typeface="Alexandria Black" pitchFamily="2" charset="-78"/>
              <a:cs typeface="Alexandria Black" pitchFamily="2" charset="-78"/>
            </a:endParaRPr>
          </a:p>
        </p:txBody>
      </p:sp>
      <p:pic>
        <p:nvPicPr>
          <p:cNvPr id="15" name="Picture 14"/>
          <p:cNvPicPr>
            <a:picLocks noChangeAspect="1"/>
          </p:cNvPicPr>
          <p:nvPr/>
        </p:nvPicPr>
        <p:blipFill rotWithShape="1">
          <a:blip r:embed="rId4">
            <a:clrChange>
              <a:clrFrom>
                <a:srgbClr val="FFFDFF"/>
              </a:clrFrom>
              <a:clrTo>
                <a:srgbClr val="FFFDFF">
                  <a:alpha val="0"/>
                </a:srgbClr>
              </a:clrTo>
            </a:clrChange>
            <a:extLst>
              <a:ext uri="{28A0092B-C50C-407E-A947-70E740481C1C}">
                <a14:useLocalDpi xmlns:a14="http://schemas.microsoft.com/office/drawing/2010/main" val="0"/>
              </a:ext>
            </a:extLst>
          </a:blip>
          <a:srcRect l="16071" t="52618" r="71741" b="38334"/>
          <a:stretch/>
        </p:blipFill>
        <p:spPr>
          <a:xfrm>
            <a:off x="0" y="6041571"/>
            <a:ext cx="2612571" cy="816429"/>
          </a:xfrm>
          <a:prstGeom prst="rect">
            <a:avLst/>
          </a:prstGeom>
        </p:spPr>
      </p:pic>
    </p:spTree>
    <p:extLst>
      <p:ext uri="{BB962C8B-B14F-4D97-AF65-F5344CB8AC3E}">
        <p14:creationId xmlns:p14="http://schemas.microsoft.com/office/powerpoint/2010/main" val="20961043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52598" y="1926739"/>
            <a:ext cx="10971316" cy="455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55171" y="2092417"/>
            <a:ext cx="11168743" cy="4293483"/>
          </a:xfrm>
          <a:prstGeom prst="rect">
            <a:avLst/>
          </a:prstGeom>
          <a:noFill/>
        </p:spPr>
        <p:txBody>
          <a:bodyPr wrap="square" rtlCol="0">
            <a:spAutoFit/>
          </a:bodyPr>
          <a:lstStyle/>
          <a:p>
            <a:pPr marL="452438" indent="-342900" algn="r" rtl="1">
              <a:lnSpc>
                <a:spcPct val="150000"/>
              </a:lnSpc>
              <a:buFont typeface="+mj-lt"/>
              <a:buAutoNum type="arabicPeriod" startAt="2"/>
            </a:pPr>
            <a:r>
              <a:rPr lang="ar-SA" sz="1700" b="1" dirty="0" smtClean="0">
                <a:solidFill>
                  <a:srgbClr val="C00000"/>
                </a:solidFill>
                <a:latin typeface="Alexandria" pitchFamily="2" charset="-78"/>
                <a:cs typeface="Alexandria" pitchFamily="2" charset="-78"/>
              </a:rPr>
              <a:t>التحقق </a:t>
            </a:r>
            <a:r>
              <a:rPr lang="ar-SA" sz="1700" b="1" dirty="0">
                <a:solidFill>
                  <a:srgbClr val="C00000"/>
                </a:solidFill>
                <a:latin typeface="Alexandria" pitchFamily="2" charset="-78"/>
                <a:cs typeface="Alexandria" pitchFamily="2" charset="-78"/>
              </a:rPr>
              <a:t>من حسابات </a:t>
            </a:r>
            <a:r>
              <a:rPr lang="ar-SA" sz="1700" b="1" dirty="0" smtClean="0">
                <a:solidFill>
                  <a:srgbClr val="C00000"/>
                </a:solidFill>
                <a:latin typeface="Alexandria" pitchFamily="2" charset="-78"/>
                <a:cs typeface="Alexandria" pitchFamily="2" charset="-78"/>
              </a:rPr>
              <a:t>منصات </a:t>
            </a:r>
            <a:r>
              <a:rPr lang="ar-SA" sz="1700" b="1" dirty="0">
                <a:solidFill>
                  <a:srgbClr val="C00000"/>
                </a:solidFill>
                <a:latin typeface="Alexandria" pitchFamily="2" charset="-78"/>
                <a:cs typeface="Alexandria" pitchFamily="2" charset="-78"/>
              </a:rPr>
              <a:t>التواصل الاجتماعي</a:t>
            </a:r>
            <a:r>
              <a:rPr lang="ar-SA" sz="1700" dirty="0" smtClean="0">
                <a:latin typeface="Alexandria" pitchFamily="2" charset="-78"/>
                <a:cs typeface="Alexandria" pitchFamily="2" charset="-78"/>
              </a:rPr>
              <a:t>: فيجب اتباع الخطوات التالية للتحقق من الحسابات:</a:t>
            </a:r>
          </a:p>
          <a:p>
            <a:pPr marL="622300" indent="-285750" algn="r" rtl="1">
              <a:lnSpc>
                <a:spcPct val="150000"/>
              </a:lnSpc>
              <a:buFont typeface="Wingdings" panose="05000000000000000000" pitchFamily="2" charset="2"/>
              <a:buChar char="q"/>
            </a:pPr>
            <a:r>
              <a:rPr lang="ar-SA" sz="1700" dirty="0" smtClean="0">
                <a:solidFill>
                  <a:srgbClr val="000000"/>
                </a:solidFill>
                <a:latin typeface="Alexandria" pitchFamily="2" charset="-78"/>
                <a:cs typeface="Alexandria" pitchFamily="2" charset="-78"/>
              </a:rPr>
              <a:t>استعمال </a:t>
            </a:r>
            <a:r>
              <a:rPr lang="ar-SA" sz="1700" dirty="0">
                <a:solidFill>
                  <a:srgbClr val="000000"/>
                </a:solidFill>
                <a:latin typeface="Alexandria" pitchFamily="2" charset="-78"/>
                <a:cs typeface="Alexandria" pitchFamily="2" charset="-78"/>
              </a:rPr>
              <a:t>الأدوات لخيار شفافية الصفحة للكشف عن أي تغيرات حصلت في الصفحة والمعلومات الأساسية</a:t>
            </a:r>
            <a:r>
              <a:rPr lang="ar-SA" sz="1700" dirty="0" smtClean="0">
                <a:solidFill>
                  <a:srgbClr val="000000"/>
                </a:solidFill>
                <a:latin typeface="Alexandria" pitchFamily="2" charset="-78"/>
                <a:cs typeface="Alexandria" pitchFamily="2" charset="-78"/>
              </a:rPr>
              <a:t>. </a:t>
            </a:r>
          </a:p>
          <a:p>
            <a:pPr marL="622300" indent="-285750" algn="r" rtl="1">
              <a:lnSpc>
                <a:spcPct val="150000"/>
              </a:lnSpc>
              <a:buFont typeface="Wingdings" panose="05000000000000000000" pitchFamily="2" charset="2"/>
              <a:buChar char="q"/>
            </a:pPr>
            <a:r>
              <a:rPr lang="ar-SA" sz="1700" dirty="0">
                <a:solidFill>
                  <a:srgbClr val="000000"/>
                </a:solidFill>
                <a:latin typeface="Alexandria" pitchFamily="2" charset="-78"/>
                <a:cs typeface="Alexandria" pitchFamily="2" charset="-78"/>
              </a:rPr>
              <a:t>التأكد من أن الصورة الشخصية للحساب </a:t>
            </a:r>
            <a:r>
              <a:rPr lang="ar-SA" sz="1700" dirty="0" smtClean="0">
                <a:solidFill>
                  <a:srgbClr val="000000"/>
                </a:solidFill>
                <a:latin typeface="Alexandria" pitchFamily="2" charset="-78"/>
                <a:cs typeface="Alexandria" pitchFamily="2" charset="-78"/>
              </a:rPr>
              <a:t>هي صورة حقيقية </a:t>
            </a:r>
            <a:r>
              <a:rPr lang="ar-SA" sz="1700" dirty="0">
                <a:solidFill>
                  <a:srgbClr val="000000"/>
                </a:solidFill>
                <a:latin typeface="Alexandria" pitchFamily="2" charset="-78"/>
                <a:cs typeface="Alexandria" pitchFamily="2" charset="-78"/>
              </a:rPr>
              <a:t>لاسم </a:t>
            </a:r>
            <a:r>
              <a:rPr lang="ar-SA" sz="1700" dirty="0" smtClean="0">
                <a:solidFill>
                  <a:srgbClr val="000000"/>
                </a:solidFill>
                <a:latin typeface="Alexandria" pitchFamily="2" charset="-78"/>
                <a:cs typeface="Alexandria" pitchFamily="2" charset="-78"/>
              </a:rPr>
              <a:t>المستخدم، وليست وهمية، كذلك </a:t>
            </a:r>
            <a:r>
              <a:rPr lang="ar-SA" sz="1700" dirty="0">
                <a:solidFill>
                  <a:srgbClr val="000000"/>
                </a:solidFill>
                <a:latin typeface="Alexandria" pitchFamily="2" charset="-78"/>
                <a:cs typeface="Alexandria" pitchFamily="2" charset="-78"/>
              </a:rPr>
              <a:t>الأمر بالنسبة لشعارات المؤسسات، والتأكد من أنها صحيحة وتتطابق مع </a:t>
            </a:r>
            <a:r>
              <a:rPr lang="ar-SA" sz="1700" dirty="0" smtClean="0">
                <a:solidFill>
                  <a:srgbClr val="000000"/>
                </a:solidFill>
                <a:latin typeface="Alexandria" pitchFamily="2" charset="-78"/>
                <a:cs typeface="Alexandria" pitchFamily="2" charset="-78"/>
              </a:rPr>
              <a:t>الشعارات الموجودة </a:t>
            </a:r>
            <a:r>
              <a:rPr lang="ar-SA" sz="1700" dirty="0">
                <a:solidFill>
                  <a:srgbClr val="000000"/>
                </a:solidFill>
                <a:latin typeface="Alexandria" pitchFamily="2" charset="-78"/>
                <a:cs typeface="Alexandria" pitchFamily="2" charset="-78"/>
              </a:rPr>
              <a:t>على المواقع الرسمية</a:t>
            </a:r>
            <a:r>
              <a:rPr lang="ar-SA" sz="1700" dirty="0" smtClean="0">
                <a:solidFill>
                  <a:srgbClr val="000000"/>
                </a:solidFill>
                <a:latin typeface="Alexandria" pitchFamily="2" charset="-78"/>
                <a:cs typeface="Alexandria" pitchFamily="2" charset="-78"/>
              </a:rPr>
              <a:t>.</a:t>
            </a:r>
          </a:p>
          <a:p>
            <a:pPr marL="622300" indent="-285750" algn="r" rtl="1">
              <a:lnSpc>
                <a:spcPct val="150000"/>
              </a:lnSpc>
              <a:buFont typeface="Wingdings" panose="05000000000000000000" pitchFamily="2" charset="2"/>
              <a:buChar char="q"/>
            </a:pPr>
            <a:r>
              <a:rPr lang="ar-SA" sz="1700" dirty="0" smtClean="0">
                <a:solidFill>
                  <a:srgbClr val="000000"/>
                </a:solidFill>
                <a:latin typeface="Alexandria" pitchFamily="2" charset="-78"/>
                <a:cs typeface="Alexandria" pitchFamily="2" charset="-78"/>
              </a:rPr>
              <a:t>يجب </a:t>
            </a:r>
            <a:r>
              <a:rPr lang="ar-SA" sz="1700" dirty="0">
                <a:solidFill>
                  <a:srgbClr val="000000"/>
                </a:solidFill>
                <a:latin typeface="Alexandria" pitchFamily="2" charset="-78"/>
                <a:cs typeface="Alexandria" pitchFamily="2" charset="-78"/>
              </a:rPr>
              <a:t>التحقق من الصور والفيديوهات ومن عدم وجود أي آثار للتعديل، والقطع، وتغيير </a:t>
            </a:r>
            <a:r>
              <a:rPr lang="ar-SA" sz="1700" dirty="0" smtClean="0">
                <a:solidFill>
                  <a:srgbClr val="000000"/>
                </a:solidFill>
                <a:latin typeface="Alexandria" pitchFamily="2" charset="-78"/>
                <a:cs typeface="Alexandria" pitchFamily="2" charset="-78"/>
              </a:rPr>
              <a:t>الصوت.</a:t>
            </a:r>
          </a:p>
          <a:p>
            <a:pPr marL="165100" algn="r" rtl="1">
              <a:lnSpc>
                <a:spcPct val="150000"/>
              </a:lnSpc>
            </a:pPr>
            <a:r>
              <a:rPr lang="ar-SA" sz="1700" b="1" dirty="0">
                <a:solidFill>
                  <a:srgbClr val="98481C"/>
                </a:solidFill>
                <a:latin typeface="Alexandria" pitchFamily="2" charset="-78"/>
                <a:cs typeface="Alexandria" pitchFamily="2" charset="-78"/>
              </a:rPr>
              <a:t>أدوات التي تساعد </a:t>
            </a:r>
            <a:r>
              <a:rPr lang="ar-SA" sz="1700" b="1" dirty="0" smtClean="0">
                <a:solidFill>
                  <a:srgbClr val="98481C"/>
                </a:solidFill>
                <a:latin typeface="Alexandria" pitchFamily="2" charset="-78"/>
                <a:cs typeface="Alexandria" pitchFamily="2" charset="-78"/>
              </a:rPr>
              <a:t>الصحفيين في </a:t>
            </a:r>
            <a:r>
              <a:rPr lang="ar-SA" sz="1700" b="1" dirty="0">
                <a:solidFill>
                  <a:srgbClr val="98481C"/>
                </a:solidFill>
                <a:latin typeface="Alexandria" pitchFamily="2" charset="-78"/>
                <a:cs typeface="Alexandria" pitchFamily="2" charset="-78"/>
              </a:rPr>
              <a:t>تحليل الحسابات والتحقق من المعلومات</a:t>
            </a:r>
            <a:r>
              <a:rPr lang="ar-SA" sz="1600" dirty="0">
                <a:solidFill>
                  <a:srgbClr val="98481C"/>
                </a:solidFill>
                <a:latin typeface="Alexandria" pitchFamily="2" charset="-78"/>
                <a:cs typeface="Alexandria" pitchFamily="2" charset="-78"/>
              </a:rPr>
              <a:t>:</a:t>
            </a:r>
          </a:p>
          <a:p>
            <a:pPr marL="342900" indent="-233363" algn="r" rtl="1">
              <a:lnSpc>
                <a:spcPct val="150000"/>
              </a:lnSpc>
              <a:buFont typeface="+mj-lt"/>
              <a:buAutoNum type="arabicPeriod"/>
            </a:pPr>
            <a:r>
              <a:rPr lang="en-US" sz="1600" dirty="0">
                <a:solidFill>
                  <a:schemeClr val="accent2">
                    <a:lumMod val="75000"/>
                  </a:schemeClr>
                </a:solidFill>
                <a:latin typeface="Alexandria" pitchFamily="2" charset="-78"/>
                <a:cs typeface="Alexandria" pitchFamily="2" charset="-78"/>
              </a:rPr>
              <a:t>Who Posted What</a:t>
            </a:r>
            <a:r>
              <a:rPr lang="ar-SA" sz="1600" dirty="0">
                <a:solidFill>
                  <a:schemeClr val="accent2">
                    <a:lumMod val="75000"/>
                  </a:schemeClr>
                </a:solidFill>
                <a:latin typeface="Alexandria" pitchFamily="2" charset="-78"/>
                <a:cs typeface="Alexandria" pitchFamily="2" charset="-78"/>
              </a:rPr>
              <a:t>: </a:t>
            </a:r>
            <a:r>
              <a:rPr lang="ar-SA" sz="1600" dirty="0">
                <a:solidFill>
                  <a:srgbClr val="000000"/>
                </a:solidFill>
                <a:latin typeface="Alexandria" pitchFamily="2" charset="-78"/>
                <a:cs typeface="Alexandria" pitchFamily="2" charset="-78"/>
              </a:rPr>
              <a:t>هي </a:t>
            </a:r>
            <a:r>
              <a:rPr lang="ar-SA" sz="1600" dirty="0" smtClean="0">
                <a:solidFill>
                  <a:srgbClr val="000000"/>
                </a:solidFill>
                <a:latin typeface="Alexandria" pitchFamily="2" charset="-78"/>
                <a:cs typeface="Alexandria" pitchFamily="2" charset="-78"/>
              </a:rPr>
              <a:t>أداة </a:t>
            </a:r>
            <a:r>
              <a:rPr lang="ar-SA" sz="1600" dirty="0">
                <a:solidFill>
                  <a:srgbClr val="000000"/>
                </a:solidFill>
                <a:latin typeface="Alexandria" pitchFamily="2" charset="-78"/>
                <a:cs typeface="Alexandria" pitchFamily="2" charset="-78"/>
              </a:rPr>
              <a:t>تتيح </a:t>
            </a:r>
            <a:r>
              <a:rPr lang="ar-SA" sz="1600" dirty="0" smtClean="0">
                <a:solidFill>
                  <a:srgbClr val="000000"/>
                </a:solidFill>
                <a:latin typeface="Alexandria" pitchFamily="2" charset="-78"/>
                <a:cs typeface="Alexandria" pitchFamily="2" charset="-78"/>
              </a:rPr>
              <a:t>تتبع </a:t>
            </a:r>
            <a:r>
              <a:rPr lang="ar-SA" sz="1600" dirty="0">
                <a:solidFill>
                  <a:srgbClr val="000000"/>
                </a:solidFill>
                <a:latin typeface="Alexandria" pitchFamily="2" charset="-78"/>
                <a:cs typeface="Alexandria" pitchFamily="2" charset="-78"/>
              </a:rPr>
              <a:t>المشاركات والتفاعلات على منصات التواصل الاجتماعي. يمكن استخدامها لتحديد من قام بنشر محتوى معين ومتى تم نشره، مما يساعد في فهم السياق المحيط بالمحتوى.</a:t>
            </a:r>
          </a:p>
          <a:p>
            <a:pPr marL="342900" indent="-233363" algn="r" rtl="1">
              <a:lnSpc>
                <a:spcPct val="150000"/>
              </a:lnSpc>
              <a:buFont typeface="+mj-lt"/>
              <a:buAutoNum type="arabicPeriod"/>
            </a:pPr>
            <a:r>
              <a:rPr lang="en-US" sz="1600" dirty="0">
                <a:solidFill>
                  <a:schemeClr val="accent2">
                    <a:lumMod val="75000"/>
                  </a:schemeClr>
                </a:solidFill>
                <a:latin typeface="Alexandria" pitchFamily="2" charset="-78"/>
                <a:cs typeface="Alexandria" pitchFamily="2" charset="-78"/>
              </a:rPr>
              <a:t>Account Analysis</a:t>
            </a:r>
            <a:r>
              <a:rPr lang="ar-SA" sz="1600" dirty="0">
                <a:solidFill>
                  <a:schemeClr val="accent2">
                    <a:lumMod val="75000"/>
                  </a:schemeClr>
                </a:solidFill>
                <a:latin typeface="Alexandria" pitchFamily="2" charset="-78"/>
                <a:cs typeface="Alexandria" pitchFamily="2" charset="-78"/>
              </a:rPr>
              <a:t>:</a:t>
            </a:r>
            <a:r>
              <a:rPr lang="ar-SA" sz="1600" dirty="0">
                <a:solidFill>
                  <a:srgbClr val="000000"/>
                </a:solidFill>
                <a:latin typeface="Alexandria" pitchFamily="2" charset="-78"/>
                <a:cs typeface="Alexandria" pitchFamily="2" charset="-78"/>
              </a:rPr>
              <a:t>  يساعد في تحديد ما إذا كان الحساب حقيقيًا أم مزيفًا بناءً على سلوكيات النشر </a:t>
            </a:r>
            <a:r>
              <a:rPr lang="ar-SA" sz="1600" dirty="0" smtClean="0">
                <a:solidFill>
                  <a:srgbClr val="000000"/>
                </a:solidFill>
                <a:latin typeface="Alexandria" pitchFamily="2" charset="-78"/>
                <a:cs typeface="Alexandria" pitchFamily="2" charset="-78"/>
              </a:rPr>
              <a:t>والتفاعل.      باستخدام </a:t>
            </a:r>
            <a:r>
              <a:rPr lang="ar-SA" sz="1600" dirty="0">
                <a:solidFill>
                  <a:srgbClr val="000000"/>
                </a:solidFill>
                <a:latin typeface="Alexandria" pitchFamily="2" charset="-78"/>
                <a:cs typeface="Alexandria" pitchFamily="2" charset="-78"/>
              </a:rPr>
              <a:t>أدوات مثل </a:t>
            </a:r>
            <a:r>
              <a:rPr lang="en-US" sz="1600" dirty="0" smtClean="0">
                <a:solidFill>
                  <a:srgbClr val="000000"/>
                </a:solidFill>
                <a:latin typeface="Alexandria" pitchFamily="2" charset="-78"/>
                <a:cs typeface="Alexandria" pitchFamily="2" charset="-78"/>
              </a:rPr>
              <a:t> </a:t>
            </a:r>
            <a:r>
              <a:rPr lang="en-US" sz="1600" dirty="0" err="1" smtClean="0">
                <a:solidFill>
                  <a:srgbClr val="000000"/>
                </a:solidFill>
                <a:latin typeface="Alexandria" pitchFamily="2" charset="-78"/>
                <a:cs typeface="Alexandria" pitchFamily="2" charset="-78"/>
              </a:rPr>
              <a:t>Twitonomy</a:t>
            </a:r>
            <a:r>
              <a:rPr lang="en-US" sz="1600" dirty="0" smtClean="0">
                <a:solidFill>
                  <a:srgbClr val="000000"/>
                </a:solidFill>
                <a:latin typeface="Alexandria" pitchFamily="2" charset="-78"/>
                <a:cs typeface="Alexandria" pitchFamily="2" charset="-78"/>
              </a:rPr>
              <a:t> </a:t>
            </a:r>
            <a:r>
              <a:rPr lang="ar-SA" sz="1600" dirty="0">
                <a:solidFill>
                  <a:srgbClr val="000000"/>
                </a:solidFill>
                <a:latin typeface="Alexandria" pitchFamily="2" charset="-78"/>
                <a:cs typeface="Alexandria" pitchFamily="2" charset="-78"/>
              </a:rPr>
              <a:t>و</a:t>
            </a:r>
            <a:r>
              <a:rPr lang="en-US" sz="1600" dirty="0" smtClean="0">
                <a:solidFill>
                  <a:srgbClr val="000000"/>
                </a:solidFill>
                <a:latin typeface="Alexandria" pitchFamily="2" charset="-78"/>
                <a:cs typeface="Alexandria" pitchFamily="2" charset="-78"/>
              </a:rPr>
              <a:t>Meltwater ، </a:t>
            </a:r>
            <a:r>
              <a:rPr lang="ar-SA" sz="1600" dirty="0">
                <a:solidFill>
                  <a:srgbClr val="000000"/>
                </a:solidFill>
                <a:latin typeface="Alexandria" pitchFamily="2" charset="-78"/>
                <a:cs typeface="Alexandria" pitchFamily="2" charset="-78"/>
              </a:rPr>
              <a:t>يمكن للصحفيين الحصول على إحصائيات </a:t>
            </a:r>
            <a:r>
              <a:rPr lang="ar-SA" sz="1600" dirty="0" smtClean="0">
                <a:solidFill>
                  <a:srgbClr val="000000"/>
                </a:solidFill>
                <a:latin typeface="Alexandria" pitchFamily="2" charset="-78"/>
                <a:cs typeface="Alexandria" pitchFamily="2" charset="-78"/>
              </a:rPr>
              <a:t>حول </a:t>
            </a:r>
            <a:r>
              <a:rPr lang="ar-SA" sz="1600" dirty="0">
                <a:solidFill>
                  <a:srgbClr val="000000"/>
                </a:solidFill>
                <a:latin typeface="Alexandria" pitchFamily="2" charset="-78"/>
                <a:cs typeface="Alexandria" pitchFamily="2" charset="-78"/>
              </a:rPr>
              <a:t>نشاط </a:t>
            </a:r>
            <a:r>
              <a:rPr lang="ar-SA" sz="1600" dirty="0" smtClean="0">
                <a:solidFill>
                  <a:srgbClr val="000000"/>
                </a:solidFill>
                <a:latin typeface="Alexandria" pitchFamily="2" charset="-78"/>
                <a:cs typeface="Alexandria" pitchFamily="2" charset="-78"/>
              </a:rPr>
              <a:t>الحساب. </a:t>
            </a:r>
          </a:p>
          <a:p>
            <a:pPr marL="342900" indent="-233363" algn="r" rtl="1">
              <a:lnSpc>
                <a:spcPct val="150000"/>
              </a:lnSpc>
              <a:buFont typeface="+mj-lt"/>
              <a:buAutoNum type="arabicPeriod"/>
            </a:pPr>
            <a:r>
              <a:rPr lang="en-US" sz="1600" dirty="0" err="1">
                <a:solidFill>
                  <a:schemeClr val="accent2">
                    <a:lumMod val="75000"/>
                  </a:schemeClr>
                </a:solidFill>
                <a:latin typeface="Alexandria" pitchFamily="2" charset="-78"/>
                <a:cs typeface="Alexandria" pitchFamily="2" charset="-78"/>
              </a:rPr>
              <a:t>Webmii</a:t>
            </a:r>
            <a:r>
              <a:rPr lang="ar-SA" sz="1600" dirty="0">
                <a:solidFill>
                  <a:schemeClr val="accent2">
                    <a:lumMod val="75000"/>
                  </a:schemeClr>
                </a:solidFill>
                <a:latin typeface="Alexandria" pitchFamily="2" charset="-78"/>
                <a:cs typeface="Alexandria" pitchFamily="2" charset="-78"/>
              </a:rPr>
              <a:t>: </a:t>
            </a:r>
            <a:r>
              <a:rPr lang="ar-SA" sz="1600" dirty="0">
                <a:solidFill>
                  <a:srgbClr val="000000"/>
                </a:solidFill>
                <a:latin typeface="Alexandria" pitchFamily="2" charset="-78"/>
                <a:cs typeface="Alexandria" pitchFamily="2" charset="-78"/>
              </a:rPr>
              <a:t>تستخدم للكشف عن الحسابات الوهمية أو تلك التي قد تكون مرتبطة بحملات مضللة</a:t>
            </a:r>
            <a:r>
              <a:rPr lang="ar-SA" sz="1600" dirty="0" smtClean="0">
                <a:solidFill>
                  <a:srgbClr val="000000"/>
                </a:solidFill>
                <a:latin typeface="Alexandria" pitchFamily="2" charset="-78"/>
                <a:cs typeface="Alexandria" pitchFamily="2" charset="-78"/>
              </a:rPr>
              <a:t>.</a:t>
            </a:r>
            <a:endParaRPr lang="ar-SA" sz="1600" dirty="0">
              <a:solidFill>
                <a:srgbClr val="00000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0" name="Rectangle 9"/>
          <p:cNvSpPr/>
          <p:nvPr/>
        </p:nvSpPr>
        <p:spPr>
          <a:xfrm>
            <a:off x="2138880" y="1360856"/>
            <a:ext cx="5627643"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التحقق </a:t>
            </a:r>
            <a:r>
              <a:rPr lang="ar-SA" b="1" dirty="0">
                <a:solidFill>
                  <a:srgbClr val="C00000"/>
                </a:solidFill>
                <a:latin typeface="Alexandria Black" pitchFamily="2" charset="-78"/>
                <a:cs typeface="Alexandria Black" pitchFamily="2" charset="-78"/>
              </a:rPr>
              <a:t>من </a:t>
            </a:r>
            <a:r>
              <a:rPr lang="ar-SA" b="1" dirty="0" smtClean="0">
                <a:solidFill>
                  <a:srgbClr val="C00000"/>
                </a:solidFill>
                <a:latin typeface="Alexandria Black" pitchFamily="2" charset="-78"/>
                <a:cs typeface="Alexandria Black" pitchFamily="2" charset="-78"/>
              </a:rPr>
              <a:t>المعلومات في </a:t>
            </a:r>
            <a:r>
              <a:rPr lang="ar-SA" b="1" dirty="0">
                <a:solidFill>
                  <a:srgbClr val="C00000"/>
                </a:solidFill>
                <a:latin typeface="Alexandria Black" pitchFamily="2" charset="-78"/>
                <a:cs typeface="Alexandria Black" pitchFamily="2" charset="-78"/>
              </a:rPr>
              <a:t>الإعلام </a:t>
            </a:r>
            <a:r>
              <a:rPr lang="ar-SA" b="1" dirty="0" smtClean="0">
                <a:solidFill>
                  <a:srgbClr val="C00000"/>
                </a:solidFill>
                <a:latin typeface="Alexandria Black" pitchFamily="2" charset="-78"/>
                <a:cs typeface="Alexandria Black" pitchFamily="2" charset="-78"/>
              </a:rPr>
              <a:t>الرقمي</a:t>
            </a:r>
            <a:endParaRPr lang="ar-SA" b="1" dirty="0">
              <a:solidFill>
                <a:srgbClr val="C00000"/>
              </a:solidFill>
              <a:latin typeface="Alexandria Black" pitchFamily="2" charset="-78"/>
              <a:cs typeface="Alexandria Black"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2009" t="49286" r="54866" b="30714"/>
          <a:stretch/>
        </p:blipFill>
        <p:spPr>
          <a:xfrm>
            <a:off x="-42798" y="5661980"/>
            <a:ext cx="1590792" cy="1363536"/>
          </a:xfrm>
          <a:prstGeom prst="rect">
            <a:avLst/>
          </a:prstGeom>
        </p:spPr>
      </p:pic>
    </p:spTree>
    <p:extLst>
      <p:ext uri="{BB962C8B-B14F-4D97-AF65-F5344CB8AC3E}">
        <p14:creationId xmlns:p14="http://schemas.microsoft.com/office/powerpoint/2010/main" val="32971748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52598" y="1691206"/>
            <a:ext cx="10732266" cy="4712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2598" y="1704575"/>
            <a:ext cx="10567674" cy="4801314"/>
          </a:xfrm>
          <a:prstGeom prst="rect">
            <a:avLst/>
          </a:prstGeom>
          <a:noFill/>
        </p:spPr>
        <p:txBody>
          <a:bodyPr wrap="square" rtlCol="0">
            <a:spAutoFit/>
          </a:bodyPr>
          <a:lstStyle/>
          <a:p>
            <a:pPr marL="342900" indent="-342900" algn="r" rtl="1">
              <a:lnSpc>
                <a:spcPct val="150000"/>
              </a:lnSpc>
              <a:buFont typeface="+mj-lt"/>
              <a:buAutoNum type="arabicPeriod" startAt="3"/>
            </a:pPr>
            <a:r>
              <a:rPr lang="ar-SA" sz="1700" b="1" dirty="0" smtClean="0">
                <a:solidFill>
                  <a:srgbClr val="C00000"/>
                </a:solidFill>
                <a:latin typeface="Alexandria" pitchFamily="2" charset="-78"/>
                <a:cs typeface="Alexandria" pitchFamily="2" charset="-78"/>
              </a:rPr>
              <a:t>التحقق </a:t>
            </a:r>
            <a:r>
              <a:rPr lang="ar-SA" sz="1700" b="1" dirty="0">
                <a:solidFill>
                  <a:srgbClr val="C00000"/>
                </a:solidFill>
                <a:latin typeface="Alexandria" pitchFamily="2" charset="-78"/>
                <a:cs typeface="Alexandria" pitchFamily="2" charset="-78"/>
              </a:rPr>
              <a:t>من </a:t>
            </a:r>
            <a:r>
              <a:rPr lang="ar-SA" sz="1700" b="1" dirty="0" smtClean="0">
                <a:solidFill>
                  <a:srgbClr val="C00000"/>
                </a:solidFill>
                <a:latin typeface="Alexandria" pitchFamily="2" charset="-78"/>
                <a:cs typeface="Alexandria" pitchFamily="2" charset="-78"/>
              </a:rPr>
              <a:t>المحتوى: </a:t>
            </a:r>
            <a:r>
              <a:rPr lang="ar-SA" sz="1700" dirty="0" smtClean="0">
                <a:latin typeface="Alexandria" pitchFamily="2" charset="-78"/>
                <a:cs typeface="Alexandria" pitchFamily="2" charset="-78"/>
              </a:rPr>
              <a:t>وتشمل:</a:t>
            </a:r>
          </a:p>
          <a:p>
            <a:pPr marL="512763" indent="-45720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فحص </a:t>
            </a:r>
            <a:r>
              <a:rPr lang="ar-SA" sz="1700" dirty="0">
                <a:solidFill>
                  <a:srgbClr val="0070C0"/>
                </a:solidFill>
                <a:latin typeface="Alexandria" pitchFamily="2" charset="-78"/>
                <a:cs typeface="Alexandria" pitchFamily="2" charset="-78"/>
              </a:rPr>
              <a:t>اللغة المستخدمة</a:t>
            </a:r>
            <a:r>
              <a:rPr lang="ar-SA" sz="1700" dirty="0">
                <a:latin typeface="Alexandria" pitchFamily="2" charset="-78"/>
                <a:cs typeface="Alexandria" pitchFamily="2" charset="-78"/>
              </a:rPr>
              <a:t>: الشائعات غالبًا ما تستخدم لغة مثيرة أو مبالغ فيها. إذا كان العنوان يبدو مبالغًا فيه أو يثير الخوف، فقد يكون خبرًا مزيفًا. </a:t>
            </a:r>
            <a:r>
              <a:rPr lang="ar-SA" sz="1700" dirty="0" smtClean="0">
                <a:latin typeface="Alexandria" pitchFamily="2" charset="-78"/>
                <a:cs typeface="Alexandria" pitchFamily="2" charset="-78"/>
              </a:rPr>
              <a:t>مثال: عنوان </a:t>
            </a:r>
            <a:r>
              <a:rPr lang="ar-SA" sz="1700" dirty="0">
                <a:latin typeface="Alexandria" pitchFamily="2" charset="-78"/>
                <a:cs typeface="Alexandria" pitchFamily="2" charset="-78"/>
              </a:rPr>
              <a:t>خبر </a:t>
            </a:r>
            <a:r>
              <a:rPr lang="ar-SA" sz="1700" dirty="0">
                <a:solidFill>
                  <a:srgbClr val="98481C"/>
                </a:solidFill>
                <a:latin typeface="Alexandria" pitchFamily="2" charset="-78"/>
                <a:cs typeface="Alexandria" pitchFamily="2" charset="-78"/>
              </a:rPr>
              <a:t>«</a:t>
            </a:r>
            <a:r>
              <a:rPr lang="ar-SA" sz="1600" dirty="0">
                <a:solidFill>
                  <a:srgbClr val="98481C"/>
                </a:solidFill>
                <a:latin typeface="Alexandria" pitchFamily="2" charset="-78"/>
                <a:cs typeface="Alexandria" pitchFamily="2" charset="-78"/>
              </a:rPr>
              <a:t>أمة في أزمة بشأن مشروع قانون التعليم الجديد!»</a:t>
            </a:r>
          </a:p>
          <a:p>
            <a:pPr marL="512763" indent="-45720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البحث </a:t>
            </a:r>
            <a:r>
              <a:rPr lang="ar-SA" sz="1700" dirty="0">
                <a:solidFill>
                  <a:srgbClr val="0070C0"/>
                </a:solidFill>
                <a:latin typeface="Alexandria" pitchFamily="2" charset="-78"/>
                <a:cs typeface="Alexandria" pitchFamily="2" charset="-78"/>
              </a:rPr>
              <a:t>عن الأدلة: </a:t>
            </a:r>
            <a:r>
              <a:rPr lang="ar-SA" sz="1700" dirty="0">
                <a:latin typeface="Alexandria" pitchFamily="2" charset="-78"/>
                <a:cs typeface="Alexandria" pitchFamily="2" charset="-78"/>
              </a:rPr>
              <a:t>تحقق مما إذا كان الخبر يحتوي على بيانات أو إحصائيات تدعم المعلومات المقدمة. إذا لم يكن هناك أي دليل، فقد يكون الخبر غير موثوق</a:t>
            </a:r>
            <a:r>
              <a:rPr lang="ar-SA" sz="1700" dirty="0" smtClean="0">
                <a:latin typeface="Alexandria" pitchFamily="2" charset="-78"/>
                <a:cs typeface="Alexandria" pitchFamily="2" charset="-78"/>
              </a:rPr>
              <a:t>.</a:t>
            </a:r>
          </a:p>
          <a:p>
            <a:pPr marL="512763" indent="-45720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عدم </a:t>
            </a:r>
            <a:r>
              <a:rPr lang="ar-SA" sz="1700" dirty="0">
                <a:solidFill>
                  <a:srgbClr val="0070C0"/>
                </a:solidFill>
                <a:latin typeface="Alexandria" pitchFamily="2" charset="-78"/>
                <a:cs typeface="Alexandria" pitchFamily="2" charset="-78"/>
              </a:rPr>
              <a:t>الاتساق في </a:t>
            </a:r>
            <a:r>
              <a:rPr lang="ar-SA" sz="1700" dirty="0" smtClean="0">
                <a:solidFill>
                  <a:srgbClr val="0070C0"/>
                </a:solidFill>
                <a:latin typeface="Alexandria" pitchFamily="2" charset="-78"/>
                <a:cs typeface="Alexandria" pitchFamily="2" charset="-78"/>
              </a:rPr>
              <a:t>التفاصيل: </a:t>
            </a:r>
            <a:r>
              <a:rPr lang="ar-SA" sz="1700" dirty="0">
                <a:latin typeface="Alexandria" pitchFamily="2" charset="-78"/>
                <a:cs typeface="Alexandria" pitchFamily="2" charset="-78"/>
              </a:rPr>
              <a:t>يمكن أن تشير التفاصيل غير المتسقة أو البيانات المتضاربة داخل </a:t>
            </a:r>
            <a:r>
              <a:rPr lang="ar-SA" sz="1700" dirty="0" smtClean="0">
                <a:latin typeface="Alexandria" pitchFamily="2" charset="-78"/>
                <a:cs typeface="Alexandria" pitchFamily="2" charset="-78"/>
              </a:rPr>
              <a:t>المقال </a:t>
            </a:r>
            <a:r>
              <a:rPr lang="ar-SA" sz="1700" dirty="0">
                <a:latin typeface="Alexandria" pitchFamily="2" charset="-78"/>
                <a:cs typeface="Alexandria" pitchFamily="2" charset="-78"/>
              </a:rPr>
              <a:t>أو منشور على </a:t>
            </a:r>
            <a:r>
              <a:rPr lang="ar-SA" sz="1700" dirty="0" smtClean="0">
                <a:latin typeface="Alexandria" pitchFamily="2" charset="-78"/>
                <a:cs typeface="Alexandria" pitchFamily="2" charset="-78"/>
              </a:rPr>
              <a:t>منصات </a:t>
            </a:r>
            <a:r>
              <a:rPr lang="ar-SA" sz="1700" dirty="0">
                <a:latin typeface="Alexandria" pitchFamily="2" charset="-78"/>
                <a:cs typeface="Alexandria" pitchFamily="2" charset="-78"/>
              </a:rPr>
              <a:t>التواصل الاجتماعي إلى أن </a:t>
            </a:r>
            <a:r>
              <a:rPr lang="ar-SA" sz="1700" dirty="0" smtClean="0">
                <a:latin typeface="Alexandria" pitchFamily="2" charset="-78"/>
                <a:cs typeface="Alexandria" pitchFamily="2" charset="-78"/>
              </a:rPr>
              <a:t>المعلومات غير </a:t>
            </a:r>
            <a:r>
              <a:rPr lang="ar-SA" sz="1700" dirty="0">
                <a:latin typeface="Alexandria" pitchFamily="2" charset="-78"/>
                <a:cs typeface="Alexandria" pitchFamily="2" charset="-78"/>
              </a:rPr>
              <a:t>موثوقة. مثال: </a:t>
            </a:r>
            <a:r>
              <a:rPr lang="ar-SA" sz="1700" dirty="0" smtClean="0">
                <a:latin typeface="Alexandria" pitchFamily="2" charset="-78"/>
                <a:cs typeface="Alexandria" pitchFamily="2" charset="-78"/>
              </a:rPr>
              <a:t>خبر بعنوان: </a:t>
            </a:r>
            <a:r>
              <a:rPr lang="ar-SA" sz="1700" dirty="0">
                <a:solidFill>
                  <a:srgbClr val="98481C"/>
                </a:solidFill>
                <a:latin typeface="Alexandria" pitchFamily="2" charset="-78"/>
                <a:cs typeface="Alexandria" pitchFamily="2" charset="-78"/>
              </a:rPr>
              <a:t>شخصية عامة تعرضت لحادث سيارة في الساعة 3 مساء</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ولكن ذكر في التفاصيل أن </a:t>
            </a:r>
            <a:r>
              <a:rPr lang="ar-SA" sz="1700" dirty="0">
                <a:latin typeface="Alexandria" pitchFamily="2" charset="-78"/>
                <a:cs typeface="Alexandria" pitchFamily="2" charset="-78"/>
              </a:rPr>
              <a:t>الحادث وقع في منتصف الليل. يجب أن يثير هذا التناقض مخاوف بشأن موثوقية </a:t>
            </a:r>
            <a:r>
              <a:rPr lang="ar-SA" sz="1700" dirty="0" smtClean="0">
                <a:latin typeface="Alexandria" pitchFamily="2" charset="-78"/>
                <a:cs typeface="Alexandria" pitchFamily="2" charset="-78"/>
              </a:rPr>
              <a:t>المحتوى.</a:t>
            </a:r>
          </a:p>
          <a:p>
            <a:pPr marL="512763" indent="-45720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تاريخ ووقت النشر: </a:t>
            </a:r>
            <a:r>
              <a:rPr lang="ar-SA" sz="1700" dirty="0" smtClean="0">
                <a:latin typeface="Alexandria" pitchFamily="2" charset="-78"/>
                <a:cs typeface="Alexandria" pitchFamily="2" charset="-78"/>
              </a:rPr>
              <a:t>يمكن </a:t>
            </a:r>
            <a:r>
              <a:rPr lang="ar-SA" sz="1700" dirty="0">
                <a:latin typeface="Alexandria" pitchFamily="2" charset="-78"/>
                <a:cs typeface="Alexandria" pitchFamily="2" charset="-78"/>
              </a:rPr>
              <a:t>تحريف القصص القديمة على أنها أحداث جارية. مثال: قد يتم تداول مقال عام 2015 حول كارثة </a:t>
            </a:r>
            <a:r>
              <a:rPr lang="ar-SA" sz="1700" dirty="0" smtClean="0">
                <a:latin typeface="Alexandria" pitchFamily="2" charset="-78"/>
                <a:cs typeface="Alexandria" pitchFamily="2" charset="-78"/>
              </a:rPr>
              <a:t>طبيعية، </a:t>
            </a:r>
            <a:r>
              <a:rPr lang="ar-SA" sz="1700" dirty="0">
                <a:latin typeface="Alexandria" pitchFamily="2" charset="-78"/>
                <a:cs typeface="Alexandria" pitchFamily="2" charset="-78"/>
              </a:rPr>
              <a:t>ويتم تحريفه على أنه حدث حالي. تحقق دائما من تاريخ النشر للتأكد من توقيت المعلومات</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13" name="Rectangle 12"/>
          <p:cNvSpPr/>
          <p:nvPr/>
        </p:nvSpPr>
        <p:spPr>
          <a:xfrm>
            <a:off x="2089893" y="1148579"/>
            <a:ext cx="5719083"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التحقق </a:t>
            </a:r>
            <a:r>
              <a:rPr lang="ar-SA" b="1" dirty="0">
                <a:solidFill>
                  <a:srgbClr val="C00000"/>
                </a:solidFill>
                <a:latin typeface="Alexandria Black" pitchFamily="2" charset="-78"/>
                <a:cs typeface="Alexandria Black" pitchFamily="2" charset="-78"/>
              </a:rPr>
              <a:t>من </a:t>
            </a:r>
            <a:r>
              <a:rPr lang="ar-SA" b="1" dirty="0" smtClean="0">
                <a:solidFill>
                  <a:srgbClr val="C00000"/>
                </a:solidFill>
                <a:latin typeface="Alexandria Black" pitchFamily="2" charset="-78"/>
                <a:cs typeface="Alexandria Black" pitchFamily="2" charset="-78"/>
              </a:rPr>
              <a:t>المعلومات في </a:t>
            </a:r>
            <a:r>
              <a:rPr lang="ar-SA" b="1" dirty="0">
                <a:solidFill>
                  <a:srgbClr val="C00000"/>
                </a:solidFill>
                <a:latin typeface="Alexandria Black" pitchFamily="2" charset="-78"/>
                <a:cs typeface="Alexandria Black" pitchFamily="2" charset="-78"/>
              </a:rPr>
              <a:t>الإعلام </a:t>
            </a:r>
            <a:r>
              <a:rPr lang="ar-SA" b="1" dirty="0" smtClean="0">
                <a:solidFill>
                  <a:srgbClr val="C00000"/>
                </a:solidFill>
                <a:latin typeface="Alexandria Black" pitchFamily="2" charset="-78"/>
                <a:cs typeface="Alexandria Black" pitchFamily="2" charset="-78"/>
              </a:rPr>
              <a:t>الرقمي</a:t>
            </a:r>
            <a:endParaRPr lang="ar-SA" b="1" dirty="0">
              <a:solidFill>
                <a:srgbClr val="C00000"/>
              </a:solidFill>
              <a:latin typeface="Alexandria Black" pitchFamily="2" charset="-78"/>
              <a:cs typeface="Alexandria Black" pitchFamily="2" charset="-78"/>
            </a:endParaRPr>
          </a:p>
        </p:txBody>
      </p:sp>
      <p:pic>
        <p:nvPicPr>
          <p:cNvPr id="10" name="Picture 9"/>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3667" t="77593" r="20929" b="414"/>
          <a:stretch/>
        </p:blipFill>
        <p:spPr>
          <a:xfrm>
            <a:off x="-212270" y="5486400"/>
            <a:ext cx="1698198" cy="1371600"/>
          </a:xfrm>
          <a:prstGeom prst="rect">
            <a:avLst/>
          </a:prstGeom>
        </p:spPr>
      </p:pic>
    </p:spTree>
    <p:extLst>
      <p:ext uri="{BB962C8B-B14F-4D97-AF65-F5344CB8AC3E}">
        <p14:creationId xmlns:p14="http://schemas.microsoft.com/office/powerpoint/2010/main" val="20731580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0352" y="1691206"/>
            <a:ext cx="10954512" cy="4712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30352" y="1631423"/>
            <a:ext cx="10844784" cy="4755148"/>
          </a:xfrm>
          <a:prstGeom prst="rect">
            <a:avLst/>
          </a:prstGeom>
          <a:noFill/>
        </p:spPr>
        <p:txBody>
          <a:bodyPr wrap="square" rtlCol="0">
            <a:spAutoFit/>
          </a:bodyPr>
          <a:lstStyle/>
          <a:p>
            <a:pPr marL="342900" indent="-342900" algn="r" rtl="1">
              <a:lnSpc>
                <a:spcPct val="150000"/>
              </a:lnSpc>
              <a:buFont typeface="+mj-lt"/>
              <a:buAutoNum type="arabicPeriod" startAt="4"/>
            </a:pPr>
            <a:r>
              <a:rPr lang="ar-SA" sz="1700" b="1" dirty="0">
                <a:solidFill>
                  <a:srgbClr val="C00000"/>
                </a:solidFill>
                <a:latin typeface="Alexandria" pitchFamily="2" charset="-78"/>
                <a:cs typeface="Alexandria" pitchFamily="2" charset="-78"/>
              </a:rPr>
              <a:t>البحث عن البيانات </a:t>
            </a:r>
            <a:r>
              <a:rPr lang="ar-SA" sz="1700" b="1" dirty="0" smtClean="0">
                <a:solidFill>
                  <a:srgbClr val="C00000"/>
                </a:solidFill>
                <a:latin typeface="Alexandria" pitchFamily="2" charset="-78"/>
                <a:cs typeface="Alexandria" pitchFamily="2" charset="-78"/>
              </a:rPr>
              <a:t>الموثوقة</a:t>
            </a:r>
            <a:r>
              <a:rPr lang="ar-SA" sz="1700" dirty="0" smtClean="0">
                <a:solidFill>
                  <a:srgbClr val="C00000"/>
                </a:solidFill>
                <a:latin typeface="Alexandria" pitchFamily="2" charset="-78"/>
                <a:cs typeface="Alexandria" pitchFamily="2" charset="-78"/>
              </a:rPr>
              <a:t>: </a:t>
            </a:r>
            <a:r>
              <a:rPr lang="ar-SA" sz="1700" dirty="0" smtClean="0">
                <a:latin typeface="Alexandria" pitchFamily="2" charset="-78"/>
                <a:cs typeface="Alexandria" pitchFamily="2" charset="-78"/>
              </a:rPr>
              <a:t>وتشمل:</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استخدام </a:t>
            </a:r>
            <a:r>
              <a:rPr lang="ar-SA" sz="1700" dirty="0">
                <a:solidFill>
                  <a:schemeClr val="accent2">
                    <a:lumMod val="75000"/>
                  </a:schemeClr>
                </a:solidFill>
                <a:latin typeface="Alexandria" pitchFamily="2" charset="-78"/>
                <a:cs typeface="Alexandria" pitchFamily="2" charset="-78"/>
              </a:rPr>
              <a:t>أدوات التحقق من الحقائق: </a:t>
            </a:r>
            <a:r>
              <a:rPr lang="ar-SA" sz="1700" dirty="0">
                <a:latin typeface="Alexandria" pitchFamily="2" charset="-78"/>
                <a:cs typeface="Alexandria" pitchFamily="2" charset="-78"/>
              </a:rPr>
              <a:t>تمكن الصحفيين من كشف الحقيقة بسرعة ودقة، مما يعزز الشفافية والمصداقية في العمل الصحفي. </a:t>
            </a:r>
            <a:r>
              <a:rPr lang="ar-SA" sz="1700" dirty="0" smtClean="0">
                <a:latin typeface="Alexandria" pitchFamily="2" charset="-78"/>
                <a:cs typeface="Alexandria" pitchFamily="2" charset="-78"/>
              </a:rPr>
              <a:t>مثل:</a:t>
            </a:r>
          </a:p>
          <a:p>
            <a:pPr marL="512763" indent="-347663" algn="r" rtl="1">
              <a:lnSpc>
                <a:spcPct val="150000"/>
              </a:lnSpc>
              <a:buFont typeface="Wingdings" panose="05000000000000000000" pitchFamily="2" charset="2"/>
              <a:buChar char="Ø"/>
            </a:pPr>
            <a:r>
              <a:rPr lang="en-US" sz="1700" dirty="0">
                <a:solidFill>
                  <a:srgbClr val="0070C0"/>
                </a:solidFill>
                <a:latin typeface="Alexandria" pitchFamily="2" charset="-78"/>
                <a:cs typeface="Alexandria" pitchFamily="2" charset="-78"/>
              </a:rPr>
              <a:t>Snopes"</a:t>
            </a:r>
            <a:r>
              <a:rPr lang="ar-SA" sz="1700" dirty="0">
                <a:solidFill>
                  <a:srgbClr val="0070C0"/>
                </a:solidFill>
                <a:latin typeface="Alexandria" pitchFamily="2" charset="-78"/>
                <a:cs typeface="Alexandria" pitchFamily="2" charset="-78"/>
              </a:rPr>
              <a:t> و "</a:t>
            </a:r>
            <a:r>
              <a:rPr lang="en-US" sz="1700" dirty="0">
                <a:solidFill>
                  <a:srgbClr val="0070C0"/>
                </a:solidFill>
                <a:latin typeface="Alexandria" pitchFamily="2" charset="-78"/>
                <a:cs typeface="Alexandria" pitchFamily="2" charset="-78"/>
              </a:rPr>
              <a:t>FactCheck.org</a:t>
            </a:r>
            <a:r>
              <a:rPr lang="ar-SA" sz="1700" dirty="0">
                <a:solidFill>
                  <a:srgbClr val="0070C0"/>
                </a:solidFill>
                <a:latin typeface="Alexandria" pitchFamily="2" charset="-78"/>
                <a:cs typeface="Alexandria" pitchFamily="2" charset="-78"/>
              </a:rPr>
              <a:t>" </a:t>
            </a:r>
            <a:r>
              <a:rPr lang="ar-SA" sz="1700" dirty="0" smtClean="0">
                <a:solidFill>
                  <a:srgbClr val="0070C0"/>
                </a:solidFill>
                <a:latin typeface="Alexandria" pitchFamily="2" charset="-78"/>
                <a:cs typeface="Alexandria" pitchFamily="2" charset="-78"/>
              </a:rPr>
              <a:t>: </a:t>
            </a:r>
            <a:r>
              <a:rPr lang="ar-SA" sz="1600" dirty="0" smtClean="0">
                <a:latin typeface="Alexandria" pitchFamily="2" charset="-78"/>
                <a:cs typeface="Alexandria" pitchFamily="2" charset="-78"/>
              </a:rPr>
              <a:t>تتيح </a:t>
            </a:r>
            <a:r>
              <a:rPr lang="ar-SA" sz="1600" dirty="0">
                <a:latin typeface="Alexandria" pitchFamily="2" charset="-78"/>
                <a:cs typeface="Alexandria" pitchFamily="2" charset="-78"/>
              </a:rPr>
              <a:t>إدخال المعلومات أو الخبر الذي ترغب في التحقق منه، </a:t>
            </a:r>
            <a:r>
              <a:rPr lang="ar-SA" sz="1600" dirty="0" smtClean="0">
                <a:latin typeface="Alexandria" pitchFamily="2" charset="-78"/>
                <a:cs typeface="Alexandria" pitchFamily="2" charset="-78"/>
              </a:rPr>
              <a:t>وتحديد </a:t>
            </a:r>
            <a:r>
              <a:rPr lang="ar-SA" sz="1600" dirty="0">
                <a:latin typeface="Alexandria" pitchFamily="2" charset="-78"/>
                <a:cs typeface="Alexandria" pitchFamily="2" charset="-78"/>
              </a:rPr>
              <a:t>مدى دقته.</a:t>
            </a:r>
          </a:p>
          <a:p>
            <a:pPr marL="512763" indent="-347663" algn="r" rtl="1">
              <a:lnSpc>
                <a:spcPct val="150000"/>
              </a:lnSpc>
              <a:buFont typeface="Wingdings" panose="05000000000000000000" pitchFamily="2" charset="2"/>
              <a:buChar char="Ø"/>
            </a:pPr>
            <a:r>
              <a:rPr lang="en-US" sz="1700" dirty="0" err="1" smtClean="0">
                <a:solidFill>
                  <a:srgbClr val="0070C0"/>
                </a:solidFill>
                <a:latin typeface="Alexandria" pitchFamily="2" charset="-78"/>
                <a:cs typeface="Alexandria" pitchFamily="2" charset="-78"/>
              </a:rPr>
              <a:t>Factiverse</a:t>
            </a:r>
            <a:r>
              <a:rPr lang="en-US" sz="1700" dirty="0" smtClean="0">
                <a:solidFill>
                  <a:srgbClr val="0070C0"/>
                </a:solidFill>
                <a:latin typeface="Alexandria" pitchFamily="2" charset="-78"/>
                <a:cs typeface="Alexandria" pitchFamily="2" charset="-78"/>
              </a:rPr>
              <a:t> </a:t>
            </a:r>
            <a:r>
              <a:rPr lang="en-US" sz="1700" dirty="0">
                <a:solidFill>
                  <a:srgbClr val="0070C0"/>
                </a:solidFill>
                <a:latin typeface="Alexandria" pitchFamily="2" charset="-78"/>
                <a:cs typeface="Alexandria" pitchFamily="2" charset="-78"/>
              </a:rPr>
              <a:t>AI</a:t>
            </a:r>
            <a:r>
              <a:rPr lang="ar-SA" sz="1700" dirty="0">
                <a:solidFill>
                  <a:srgbClr val="0070C0"/>
                </a:solidFill>
                <a:latin typeface="Alexandria" pitchFamily="2" charset="-78"/>
                <a:cs typeface="Alexandria" pitchFamily="2" charset="-78"/>
              </a:rPr>
              <a:t> : </a:t>
            </a:r>
            <a:r>
              <a:rPr lang="ar-SA" sz="1600" dirty="0">
                <a:latin typeface="Alexandria" pitchFamily="2" charset="-78"/>
                <a:cs typeface="Alexandria" pitchFamily="2" charset="-78"/>
              </a:rPr>
              <a:t>أداة تعمل بتقنيات الذكاء الاصطناعي، حيث تتيح كشف المعلومات من مصادر موثوقة. وتتسم بتقديم مقارنة النصوص أو الادعاءات بمصادر موثوقة لتحديد </a:t>
            </a:r>
            <a:r>
              <a:rPr lang="ar-SA" sz="1600" dirty="0" smtClean="0">
                <a:latin typeface="Alexandria" pitchFamily="2" charset="-78"/>
                <a:cs typeface="Alexandria" pitchFamily="2" charset="-78"/>
              </a:rPr>
              <a:t>مدى </a:t>
            </a:r>
            <a:r>
              <a:rPr lang="ar-SA" sz="1600" dirty="0">
                <a:latin typeface="Alexandria" pitchFamily="2" charset="-78"/>
                <a:cs typeface="Alexandria" pitchFamily="2" charset="-78"/>
              </a:rPr>
              <a:t>صحتها. كما توفر تحليلًا فوريًا يظهر تناقضات أو تأكيدات في المعلومة.</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التحقق </a:t>
            </a:r>
            <a:r>
              <a:rPr lang="ar-SA" sz="1700" dirty="0">
                <a:solidFill>
                  <a:schemeClr val="accent2">
                    <a:lumMod val="75000"/>
                  </a:schemeClr>
                </a:solidFill>
                <a:latin typeface="Alexandria" pitchFamily="2" charset="-78"/>
                <a:cs typeface="Alexandria" pitchFamily="2" charset="-78"/>
              </a:rPr>
              <a:t>من </a:t>
            </a:r>
            <a:r>
              <a:rPr lang="ar-SA" sz="1700" dirty="0" smtClean="0">
                <a:solidFill>
                  <a:schemeClr val="accent2">
                    <a:lumMod val="75000"/>
                  </a:schemeClr>
                </a:solidFill>
                <a:latin typeface="Alexandria" pitchFamily="2" charset="-78"/>
                <a:cs typeface="Alexandria" pitchFamily="2" charset="-78"/>
              </a:rPr>
              <a:t>الصور: </a:t>
            </a:r>
            <a:r>
              <a:rPr lang="ar-SA" sz="1700" dirty="0">
                <a:latin typeface="Alexandria" pitchFamily="2" charset="-78"/>
                <a:cs typeface="Alexandria" pitchFamily="2" charset="-78"/>
              </a:rPr>
              <a:t>باست</a:t>
            </a:r>
            <a:r>
              <a:rPr lang="ar-SA" sz="1700" dirty="0" smtClean="0">
                <a:latin typeface="Alexandria" pitchFamily="2" charset="-78"/>
                <a:cs typeface="Alexandria" pitchFamily="2" charset="-78"/>
              </a:rPr>
              <a:t>خدم </a:t>
            </a:r>
            <a:r>
              <a:rPr lang="ar-SA" sz="1700" dirty="0">
                <a:latin typeface="Alexandria" pitchFamily="2" charset="-78"/>
                <a:cs typeface="Alexandria" pitchFamily="2" charset="-78"/>
              </a:rPr>
              <a:t>أدوات </a:t>
            </a:r>
            <a:r>
              <a:rPr lang="ar-SA" sz="1700" dirty="0" smtClean="0">
                <a:latin typeface="Alexandria" pitchFamily="2" charset="-78"/>
                <a:cs typeface="Alexandria" pitchFamily="2" charset="-78"/>
              </a:rPr>
              <a:t>مثل:</a:t>
            </a:r>
            <a:endParaRPr lang="en-US" sz="1700" dirty="0" smtClean="0">
              <a:latin typeface="Alexandria" pitchFamily="2" charset="-78"/>
              <a:cs typeface="Alexandria" pitchFamily="2" charset="-78"/>
            </a:endParaRPr>
          </a:p>
          <a:p>
            <a:pPr marL="512763" indent="-347663" algn="r" rtl="1">
              <a:lnSpc>
                <a:spcPct val="150000"/>
              </a:lnSpc>
              <a:buFont typeface="Wingdings" panose="05000000000000000000" pitchFamily="2" charset="2"/>
              <a:buChar char="Ø"/>
            </a:pPr>
            <a:r>
              <a:rPr lang="en-US" sz="1700" dirty="0">
                <a:solidFill>
                  <a:srgbClr val="0070C0"/>
                </a:solidFill>
                <a:latin typeface="Alexandria" pitchFamily="2" charset="-78"/>
                <a:cs typeface="Alexandria" pitchFamily="2" charset="-78"/>
              </a:rPr>
              <a:t>Google Reverse Image Search</a:t>
            </a:r>
            <a:r>
              <a:rPr lang="ar-SA" sz="1700" dirty="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للتحقق مما إذا كانت صور الخبر تم استخدامها في سياق آخر أو تعديلها.</a:t>
            </a:r>
          </a:p>
          <a:p>
            <a:pPr marL="512763" indent="-347663" algn="r" rtl="1">
              <a:lnSpc>
                <a:spcPct val="150000"/>
              </a:lnSpc>
              <a:buFont typeface="Wingdings" panose="05000000000000000000" pitchFamily="2" charset="2"/>
              <a:buChar char="Ø"/>
            </a:pPr>
            <a:r>
              <a:rPr lang="en-US" sz="1700" dirty="0" err="1" smtClean="0">
                <a:solidFill>
                  <a:srgbClr val="0070C0"/>
                </a:solidFill>
                <a:latin typeface="Alexandria" pitchFamily="2" charset="-78"/>
                <a:cs typeface="Alexandria" pitchFamily="2" charset="-78"/>
              </a:rPr>
              <a:t>TinEye</a:t>
            </a:r>
            <a:r>
              <a:rPr lang="ar-SA" sz="1700" dirty="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أداة للبحث عن أصل الصور، والكشف </a:t>
            </a:r>
            <a:r>
              <a:rPr lang="ar-SA" sz="1600" dirty="0" smtClean="0">
                <a:latin typeface="Alexandria" pitchFamily="2" charset="-78"/>
                <a:cs typeface="Alexandria" pitchFamily="2" charset="-78"/>
              </a:rPr>
              <a:t>عما </a:t>
            </a:r>
            <a:r>
              <a:rPr lang="ar-SA" sz="1600" dirty="0">
                <a:latin typeface="Alexandria" pitchFamily="2" charset="-78"/>
                <a:cs typeface="Alexandria" pitchFamily="2" charset="-78"/>
              </a:rPr>
              <a:t>إذا كانت قد تم تعديلها أو اقتطاعها</a:t>
            </a:r>
            <a:r>
              <a:rPr lang="ar-SA" sz="1600" dirty="0" smtClean="0">
                <a:latin typeface="Alexandria" pitchFamily="2" charset="-78"/>
                <a:cs typeface="Alexandria" pitchFamily="2" charset="-78"/>
              </a:rPr>
              <a:t>.</a:t>
            </a:r>
          </a:p>
          <a:p>
            <a:pPr marL="512763" indent="-347663" algn="r" rtl="1">
              <a:lnSpc>
                <a:spcPct val="150000"/>
              </a:lnSpc>
              <a:buFont typeface="Wingdings" panose="05000000000000000000" pitchFamily="2" charset="2"/>
              <a:buChar char="Ø"/>
            </a:pPr>
            <a:r>
              <a:rPr lang="en-US" sz="1700" dirty="0">
                <a:solidFill>
                  <a:srgbClr val="0070C0"/>
                </a:solidFill>
                <a:latin typeface="Alexandria" pitchFamily="2" charset="-78"/>
                <a:cs typeface="Alexandria" pitchFamily="2" charset="-78"/>
              </a:rPr>
              <a:t>Duck </a:t>
            </a:r>
            <a:r>
              <a:rPr lang="en-US" sz="1700" dirty="0" err="1">
                <a:solidFill>
                  <a:srgbClr val="0070C0"/>
                </a:solidFill>
                <a:latin typeface="Alexandria" pitchFamily="2" charset="-78"/>
                <a:cs typeface="Alexandria" pitchFamily="2" charset="-78"/>
              </a:rPr>
              <a:t>Duck</a:t>
            </a:r>
            <a:r>
              <a:rPr lang="en-US" sz="1700" dirty="0">
                <a:solidFill>
                  <a:srgbClr val="0070C0"/>
                </a:solidFill>
                <a:latin typeface="Alexandria" pitchFamily="2" charset="-78"/>
                <a:cs typeface="Alexandria" pitchFamily="2" charset="-78"/>
              </a:rPr>
              <a:t> Goose</a:t>
            </a:r>
            <a:r>
              <a:rPr lang="ar-SA" sz="1700" dirty="0">
                <a:solidFill>
                  <a:srgbClr val="0070C0"/>
                </a:solidFill>
                <a:latin typeface="Alexandria" pitchFamily="2" charset="-78"/>
                <a:cs typeface="Alexandria" pitchFamily="2" charset="-78"/>
              </a:rPr>
              <a:t> و </a:t>
            </a:r>
            <a:r>
              <a:rPr lang="en-US" sz="1700" dirty="0">
                <a:solidFill>
                  <a:srgbClr val="0070C0"/>
                </a:solidFill>
                <a:latin typeface="Alexandria" pitchFamily="2" charset="-78"/>
                <a:cs typeface="Alexandria" pitchFamily="2" charset="-78"/>
              </a:rPr>
              <a:t>Sentinel</a:t>
            </a:r>
            <a:r>
              <a:rPr lang="ar-SA" sz="1700" dirty="0">
                <a:solidFill>
                  <a:srgbClr val="0070C0"/>
                </a:solidFill>
                <a:latin typeface="Alexandria" pitchFamily="2" charset="-78"/>
                <a:cs typeface="Alexandria" pitchFamily="2" charset="-78"/>
              </a:rPr>
              <a:t>: </a:t>
            </a:r>
            <a:r>
              <a:rPr lang="ar-SA" sz="1600" dirty="0">
                <a:latin typeface="Alexandria" pitchFamily="2" charset="-78"/>
                <a:cs typeface="Alexandria" pitchFamily="2" charset="-78"/>
              </a:rPr>
              <a:t>أدوات تعمل على كشف الوجوه التي تم إنشاؤها باستخدام الذكاء الاصطناعي.</a:t>
            </a:r>
          </a:p>
          <a:p>
            <a:pPr marL="512763" indent="-347663" algn="r" rtl="1">
              <a:lnSpc>
                <a:spcPct val="150000"/>
              </a:lnSpc>
              <a:buFont typeface="Wingdings" panose="05000000000000000000" pitchFamily="2" charset="2"/>
              <a:buChar char="Ø"/>
            </a:pPr>
            <a:r>
              <a:rPr lang="en-US" sz="1700" dirty="0" err="1" smtClean="0">
                <a:solidFill>
                  <a:srgbClr val="0070C0"/>
                </a:solidFill>
                <a:latin typeface="Alexandria" pitchFamily="2" charset="-78"/>
                <a:cs typeface="Alexandria" pitchFamily="2" charset="-78"/>
              </a:rPr>
              <a:t>Yandex</a:t>
            </a:r>
            <a:r>
              <a:rPr lang="en-US" sz="1600" dirty="0">
                <a:latin typeface="Alexandria" pitchFamily="2" charset="-78"/>
                <a:cs typeface="Alexandria" pitchFamily="2" charset="-78"/>
              </a:rPr>
              <a:t> </a:t>
            </a:r>
            <a:r>
              <a:rPr lang="ar-SA" sz="1600" dirty="0" smtClean="0">
                <a:latin typeface="Alexandria" pitchFamily="2" charset="-78"/>
                <a:cs typeface="Alexandria" pitchFamily="2" charset="-78"/>
              </a:rPr>
              <a:t>: من </a:t>
            </a:r>
            <a:r>
              <a:rPr lang="ar-SA" sz="1600" dirty="0">
                <a:latin typeface="Alexandria" pitchFamily="2" charset="-78"/>
                <a:cs typeface="Alexandria" pitchFamily="2" charset="-78"/>
              </a:rPr>
              <a:t>أفضل محركات البحث العكسي للصور </a:t>
            </a:r>
            <a:r>
              <a:rPr lang="ar-SA" sz="1600" dirty="0" smtClean="0">
                <a:latin typeface="Alexandria" pitchFamily="2" charset="-78"/>
                <a:cs typeface="Alexandria" pitchFamily="2" charset="-78"/>
              </a:rPr>
              <a:t>؛ للتعرف </a:t>
            </a:r>
            <a:r>
              <a:rPr lang="ar-SA" sz="1600" dirty="0">
                <a:latin typeface="Alexandria" pitchFamily="2" charset="-78"/>
                <a:cs typeface="Alexandria" pitchFamily="2" charset="-78"/>
              </a:rPr>
              <a:t>على الوجوه </a:t>
            </a:r>
            <a:r>
              <a:rPr lang="ar-SA" sz="1600" dirty="0" smtClean="0">
                <a:latin typeface="Alexandria" pitchFamily="2" charset="-78"/>
                <a:cs typeface="Alexandria" pitchFamily="2" charset="-78"/>
              </a:rPr>
              <a:t>والأشخاص.</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89893" y="1148579"/>
            <a:ext cx="5664219"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التحقق </a:t>
            </a:r>
            <a:r>
              <a:rPr lang="ar-SA" b="1" dirty="0">
                <a:solidFill>
                  <a:srgbClr val="C00000"/>
                </a:solidFill>
                <a:latin typeface="Alexandria Black" pitchFamily="2" charset="-78"/>
                <a:cs typeface="Alexandria Black" pitchFamily="2" charset="-78"/>
              </a:rPr>
              <a:t>من </a:t>
            </a:r>
            <a:r>
              <a:rPr lang="ar-SA" b="1" dirty="0" smtClean="0">
                <a:solidFill>
                  <a:srgbClr val="C00000"/>
                </a:solidFill>
                <a:latin typeface="Alexandria Black" pitchFamily="2" charset="-78"/>
                <a:cs typeface="Alexandria Black" pitchFamily="2" charset="-78"/>
              </a:rPr>
              <a:t>المعلومات في </a:t>
            </a:r>
            <a:r>
              <a:rPr lang="ar-SA" b="1" dirty="0">
                <a:solidFill>
                  <a:srgbClr val="C00000"/>
                </a:solidFill>
                <a:latin typeface="Alexandria Black" pitchFamily="2" charset="-78"/>
                <a:cs typeface="Alexandria Black" pitchFamily="2" charset="-78"/>
              </a:rPr>
              <a:t>الإعلام </a:t>
            </a:r>
            <a:r>
              <a:rPr lang="ar-SA" b="1" dirty="0" smtClean="0">
                <a:solidFill>
                  <a:srgbClr val="C00000"/>
                </a:solidFill>
                <a:latin typeface="Alexandria Black" pitchFamily="2" charset="-78"/>
                <a:cs typeface="Alexandria Black" pitchFamily="2" charset="-78"/>
              </a:rPr>
              <a:t>الرقمي</a:t>
            </a:r>
            <a:endParaRPr lang="ar-SA" b="1" dirty="0">
              <a:solidFill>
                <a:srgbClr val="C00000"/>
              </a:solidFill>
              <a:latin typeface="Alexandria Black" pitchFamily="2" charset="-78"/>
              <a:cs typeface="Alexandria Black" pitchFamily="2" charset="-78"/>
            </a:endParaRP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4732" t="68095" r="67188"/>
          <a:stretch/>
        </p:blipFill>
        <p:spPr>
          <a:xfrm>
            <a:off x="-24279" y="5812971"/>
            <a:ext cx="1052827" cy="1045029"/>
          </a:xfrm>
          <a:prstGeom prst="rect">
            <a:avLst/>
          </a:prstGeom>
        </p:spPr>
      </p:pic>
    </p:spTree>
    <p:extLst>
      <p:ext uri="{BB962C8B-B14F-4D97-AF65-F5344CB8AC3E}">
        <p14:creationId xmlns:p14="http://schemas.microsoft.com/office/powerpoint/2010/main" val="24050475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35024" y="1691206"/>
            <a:ext cx="10149840" cy="4712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35024" y="1841704"/>
            <a:ext cx="9966959" cy="4570482"/>
          </a:xfrm>
          <a:prstGeom prst="rect">
            <a:avLst/>
          </a:prstGeom>
          <a:noFill/>
        </p:spPr>
        <p:txBody>
          <a:bodyPr wrap="square" rtlCol="0">
            <a:spAutoFit/>
          </a:bodyPr>
          <a:lstStyle/>
          <a:p>
            <a:pPr marL="342900" indent="-342900" algn="r" rtl="1">
              <a:lnSpc>
                <a:spcPct val="150000"/>
              </a:lnSpc>
              <a:buFont typeface="+mj-lt"/>
              <a:buAutoNum type="arabicPeriod" startAt="3"/>
            </a:pPr>
            <a:r>
              <a:rPr lang="ar-SA" sz="1700" b="1" dirty="0">
                <a:solidFill>
                  <a:srgbClr val="C00000"/>
                </a:solidFill>
                <a:latin typeface="Alexandria" pitchFamily="2" charset="-78"/>
                <a:cs typeface="Alexandria" pitchFamily="2" charset="-78"/>
              </a:rPr>
              <a:t>البحث عن البيانات </a:t>
            </a:r>
            <a:r>
              <a:rPr lang="ar-SA" sz="1700" b="1" dirty="0" smtClean="0">
                <a:solidFill>
                  <a:srgbClr val="C00000"/>
                </a:solidFill>
                <a:latin typeface="Alexandria" pitchFamily="2" charset="-78"/>
                <a:cs typeface="Alexandria" pitchFamily="2" charset="-78"/>
              </a:rPr>
              <a:t>الموثوقة: </a:t>
            </a:r>
            <a:r>
              <a:rPr lang="ar-SA" sz="1700" dirty="0" smtClean="0">
                <a:latin typeface="Alexandria" pitchFamily="2" charset="-78"/>
                <a:cs typeface="Alexandria" pitchFamily="2" charset="-78"/>
              </a:rPr>
              <a:t>وتشمل:</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pitchFamily="2" charset="-78"/>
                <a:cs typeface="Alexandria" pitchFamily="2" charset="-78"/>
              </a:rPr>
              <a:t>التحقق </a:t>
            </a:r>
            <a:r>
              <a:rPr lang="ar-SA" sz="1700" dirty="0">
                <a:solidFill>
                  <a:schemeClr val="accent2">
                    <a:lumMod val="75000"/>
                  </a:schemeClr>
                </a:solidFill>
                <a:latin typeface="Alexandria" pitchFamily="2" charset="-78"/>
                <a:cs typeface="Alexandria" pitchFamily="2" charset="-78"/>
              </a:rPr>
              <a:t>من </a:t>
            </a:r>
            <a:r>
              <a:rPr lang="ar-SA" sz="1700" dirty="0" smtClean="0">
                <a:solidFill>
                  <a:schemeClr val="accent2">
                    <a:lumMod val="75000"/>
                  </a:schemeClr>
                </a:solidFill>
                <a:latin typeface="Alexandria" pitchFamily="2" charset="-78"/>
                <a:cs typeface="Alexandria" pitchFamily="2" charset="-78"/>
              </a:rPr>
              <a:t>الفيديوهات</a:t>
            </a:r>
            <a:r>
              <a:rPr lang="ar-SA" sz="1700" dirty="0">
                <a:solidFill>
                  <a:schemeClr val="accent2">
                    <a:lumMod val="75000"/>
                  </a:schemeClr>
                </a:solidFill>
                <a:latin typeface="Alexandria" pitchFamily="2" charset="-78"/>
                <a:cs typeface="Alexandria" pitchFamily="2" charset="-78"/>
              </a:rPr>
              <a:t>: </a:t>
            </a:r>
            <a:r>
              <a:rPr lang="ar-SA" sz="1700" dirty="0">
                <a:latin typeface="Alexandria" pitchFamily="2" charset="-78"/>
                <a:cs typeface="Alexandria" pitchFamily="2" charset="-78"/>
              </a:rPr>
              <a:t>باست</a:t>
            </a:r>
            <a:r>
              <a:rPr lang="ar-SA" sz="1700" dirty="0" smtClean="0">
                <a:latin typeface="Alexandria" pitchFamily="2" charset="-78"/>
                <a:cs typeface="Alexandria" pitchFamily="2" charset="-78"/>
              </a:rPr>
              <a:t>خدم </a:t>
            </a:r>
            <a:r>
              <a:rPr lang="ar-SA" sz="1700" dirty="0">
                <a:latin typeface="Alexandria" pitchFamily="2" charset="-78"/>
                <a:cs typeface="Alexandria" pitchFamily="2" charset="-78"/>
              </a:rPr>
              <a:t>أدوات </a:t>
            </a:r>
            <a:r>
              <a:rPr lang="ar-SA" sz="1700" dirty="0" smtClean="0">
                <a:latin typeface="Alexandria" pitchFamily="2" charset="-78"/>
                <a:cs typeface="Alexandria" pitchFamily="2" charset="-78"/>
              </a:rPr>
              <a:t>مثل:</a:t>
            </a:r>
            <a:endParaRPr lang="en-US" sz="1700" dirty="0" smtClean="0">
              <a:latin typeface="Alexandria" pitchFamily="2" charset="-78"/>
              <a:cs typeface="Alexandria" pitchFamily="2" charset="-78"/>
            </a:endParaRPr>
          </a:p>
          <a:p>
            <a:pPr marL="512763" indent="-347663" algn="r" rtl="1">
              <a:lnSpc>
                <a:spcPct val="150000"/>
              </a:lnSpc>
              <a:buFont typeface="Wingdings" panose="05000000000000000000" pitchFamily="2" charset="2"/>
              <a:buChar char="Ø"/>
            </a:pPr>
            <a:r>
              <a:rPr lang="en-US" sz="1600" dirty="0" err="1" smtClean="0">
                <a:solidFill>
                  <a:srgbClr val="0070C0"/>
                </a:solidFill>
                <a:latin typeface="Alexandria" pitchFamily="2" charset="-78"/>
                <a:cs typeface="Alexandria" pitchFamily="2" charset="-78"/>
              </a:rPr>
              <a:t>Deepware</a:t>
            </a:r>
            <a:r>
              <a:rPr lang="ar-SA" sz="1600" b="1" dirty="0" smtClean="0">
                <a:solidFill>
                  <a:srgbClr val="231F20"/>
                </a:solidFill>
                <a:latin typeface="Alexandria" pitchFamily="2" charset="-78"/>
                <a:cs typeface="Alexandria" pitchFamily="2" charset="-78"/>
              </a:rPr>
              <a:t>: </a:t>
            </a:r>
            <a:r>
              <a:rPr lang="ar-SA" sz="1700" dirty="0">
                <a:latin typeface="Alexandria" pitchFamily="2" charset="-78"/>
                <a:cs typeface="Alexandria" pitchFamily="2" charset="-78"/>
              </a:rPr>
              <a:t>أداة تساعد على كشف الفيديوهات التي تم إنتاجها باستخدام تقنيات التزييف </a:t>
            </a:r>
            <a:r>
              <a:rPr lang="ar-SA" sz="1700" dirty="0" smtClean="0">
                <a:latin typeface="Alexandria" pitchFamily="2" charset="-78"/>
                <a:cs typeface="Alexandria" pitchFamily="2" charset="-78"/>
              </a:rPr>
              <a:t>العميق.</a:t>
            </a:r>
          </a:p>
          <a:p>
            <a:pPr marL="512763" indent="-347663" algn="r" rtl="1">
              <a:lnSpc>
                <a:spcPct val="150000"/>
              </a:lnSpc>
              <a:buFont typeface="Wingdings" panose="05000000000000000000" pitchFamily="2" charset="2"/>
              <a:buChar char="Ø"/>
            </a:pPr>
            <a:r>
              <a:rPr lang="en-US" sz="1600" dirty="0" err="1">
                <a:solidFill>
                  <a:srgbClr val="0070C0"/>
                </a:solidFill>
                <a:latin typeface="Alexandria" pitchFamily="2" charset="-78"/>
                <a:cs typeface="Alexandria" pitchFamily="2" charset="-78"/>
              </a:rPr>
              <a:t>InVid</a:t>
            </a:r>
            <a:r>
              <a:rPr lang="ar-SA" sz="1600" dirty="0" smtClean="0">
                <a:solidFill>
                  <a:srgbClr val="0070C0"/>
                </a:solidFill>
                <a:latin typeface="Alexandria" pitchFamily="2" charset="-78"/>
                <a:cs typeface="Alexandria" pitchFamily="2" charset="-78"/>
              </a:rPr>
              <a:t>: </a:t>
            </a:r>
            <a:r>
              <a:rPr lang="ar-SA" sz="1700" dirty="0">
                <a:latin typeface="Alexandria" pitchFamily="2" charset="-78"/>
                <a:cs typeface="Alexandria" pitchFamily="2" charset="-78"/>
              </a:rPr>
              <a:t>أ</a:t>
            </a:r>
            <a:r>
              <a:rPr lang="ar-SA" sz="1700" dirty="0" smtClean="0">
                <a:latin typeface="Alexandria" pitchFamily="2" charset="-78"/>
                <a:cs typeface="Alexandria" pitchFamily="2" charset="-78"/>
              </a:rPr>
              <a:t>داة </a:t>
            </a:r>
            <a:r>
              <a:rPr lang="ar-SA" sz="1700" dirty="0">
                <a:latin typeface="Alexandria" pitchFamily="2" charset="-78"/>
                <a:cs typeface="Alexandria" pitchFamily="2" charset="-78"/>
              </a:rPr>
              <a:t>ت</a:t>
            </a:r>
            <a:r>
              <a:rPr lang="ar-SA" sz="1700" dirty="0" smtClean="0">
                <a:latin typeface="Alexandria" pitchFamily="2" charset="-78"/>
                <a:cs typeface="Alexandria" pitchFamily="2" charset="-78"/>
              </a:rPr>
              <a:t>ستخدم </a:t>
            </a:r>
            <a:r>
              <a:rPr lang="ar-SA" sz="1700" dirty="0">
                <a:latin typeface="Alexandria" pitchFamily="2" charset="-78"/>
                <a:cs typeface="Alexandria" pitchFamily="2" charset="-78"/>
              </a:rPr>
              <a:t>في تحليل مقاطع الفيديو للتحقق من صحة محتوى الفيديو ودقة المصادر.</a:t>
            </a:r>
          </a:p>
          <a:p>
            <a:pPr marL="512763" indent="-347663" algn="r" rtl="1">
              <a:lnSpc>
                <a:spcPct val="150000"/>
              </a:lnSpc>
              <a:buFont typeface="Wingdings" panose="05000000000000000000" pitchFamily="2" charset="2"/>
              <a:buChar char="Ø"/>
            </a:pPr>
            <a:r>
              <a:rPr lang="en-US" sz="1700" dirty="0" smtClean="0">
                <a:solidFill>
                  <a:srgbClr val="0070C0"/>
                </a:solidFill>
                <a:latin typeface="Alexandria" pitchFamily="2" charset="-78"/>
                <a:cs typeface="Alexandria" pitchFamily="2" charset="-78"/>
              </a:rPr>
              <a:t>watch </a:t>
            </a:r>
            <a:r>
              <a:rPr lang="en-US" sz="1700" dirty="0">
                <a:solidFill>
                  <a:srgbClr val="0070C0"/>
                </a:solidFill>
                <a:latin typeface="Alexandria" pitchFamily="2" charset="-78"/>
                <a:cs typeface="Alexandria" pitchFamily="2" charset="-78"/>
              </a:rPr>
              <a:t>frame by </a:t>
            </a:r>
            <a:r>
              <a:rPr lang="en-US" sz="1700" dirty="0" smtClean="0">
                <a:solidFill>
                  <a:srgbClr val="0070C0"/>
                </a:solidFill>
                <a:latin typeface="Alexandria" pitchFamily="2" charset="-78"/>
                <a:cs typeface="Alexandria" pitchFamily="2" charset="-78"/>
              </a:rPr>
              <a:t>frame </a:t>
            </a:r>
            <a:r>
              <a:rPr lang="ar-SA" sz="1700" dirty="0" smtClean="0">
                <a:latin typeface="Alexandria" pitchFamily="2" charset="-78"/>
                <a:cs typeface="Alexandria" pitchFamily="2" charset="-78"/>
              </a:rPr>
              <a:t>: هذا </a:t>
            </a:r>
            <a:r>
              <a:rPr lang="ar-SA" sz="1700" dirty="0">
                <a:latin typeface="Alexandria" pitchFamily="2" charset="-78"/>
                <a:cs typeface="Alexandria" pitchFamily="2" charset="-78"/>
              </a:rPr>
              <a:t>الموقع  يسمح بمشاهدة مقاطع فيديو بالحركة البطيئة و يساعد في عزل اللقطات؛ لتحديد ما إذا كان هناك أي تلاعب أو تعديل في الفيديو.</a:t>
            </a:r>
          </a:p>
          <a:p>
            <a:pPr marL="512763" indent="-347663" algn="r" rtl="1">
              <a:lnSpc>
                <a:spcPct val="150000"/>
              </a:lnSpc>
              <a:buFont typeface="Wingdings" panose="05000000000000000000" pitchFamily="2" charset="2"/>
              <a:buChar char="Ø"/>
            </a:pPr>
            <a:r>
              <a:rPr lang="en-US" sz="1700" dirty="0" err="1" smtClean="0">
                <a:solidFill>
                  <a:srgbClr val="0070C0"/>
                </a:solidFill>
                <a:latin typeface="Alexandria" pitchFamily="2" charset="-78"/>
                <a:cs typeface="Alexandria" pitchFamily="2" charset="-78"/>
              </a:rPr>
              <a:t>AutoStitch</a:t>
            </a:r>
            <a:r>
              <a:rPr lang="ar-SA" sz="1700" dirty="0" smtClean="0">
                <a:solidFill>
                  <a:srgbClr val="0070C0"/>
                </a:solidFill>
                <a:latin typeface="Alexandria" pitchFamily="2" charset="-78"/>
                <a:cs typeface="Alexandria" pitchFamily="2" charset="-78"/>
              </a:rPr>
              <a:t>:</a:t>
            </a:r>
            <a:r>
              <a:rPr lang="ar-SA" sz="1700" dirty="0" smtClean="0">
                <a:latin typeface="Alexandria" pitchFamily="2" charset="-78"/>
                <a:cs typeface="Alexandria" pitchFamily="2" charset="-78"/>
              </a:rPr>
              <a:t> تطبيق يستخدم للتحقق </a:t>
            </a:r>
            <a:r>
              <a:rPr lang="ar-SA" sz="1700" dirty="0">
                <a:latin typeface="Alexandria" pitchFamily="2" charset="-78"/>
                <a:cs typeface="Alexandria" pitchFamily="2" charset="-78"/>
              </a:rPr>
              <a:t>من تطابق الصور المستخدمة في مقاطع الفيديو.</a:t>
            </a:r>
          </a:p>
          <a:p>
            <a:pPr algn="r" rtl="1">
              <a:lnSpc>
                <a:spcPct val="150000"/>
              </a:lnSpc>
            </a:pPr>
            <a:endParaRPr lang="ar-SA" sz="700" dirty="0" smtClean="0">
              <a:latin typeface="Alexandria" pitchFamily="2" charset="-78"/>
              <a:cs typeface="Alexandria" pitchFamily="2" charset="-78"/>
            </a:endParaRPr>
          </a:p>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   استخدام </a:t>
            </a:r>
            <a:r>
              <a:rPr lang="ar-SA" sz="1700" dirty="0">
                <a:latin typeface="Alexandria" pitchFamily="2" charset="-78"/>
                <a:cs typeface="Alexandria" pitchFamily="2" charset="-78"/>
              </a:rPr>
              <a:t>أدوات متخصصة لكشف </a:t>
            </a:r>
            <a:r>
              <a:rPr lang="ar-SA" sz="1700" dirty="0" smtClean="0">
                <a:latin typeface="Alexandria" pitchFamily="2" charset="-78"/>
                <a:cs typeface="Alexandria" pitchFamily="2" charset="-78"/>
              </a:rPr>
              <a:t>تزييف المحتوى الإعلامي الرقمي أصبح ضروريًا للصحفيين </a:t>
            </a:r>
            <a:r>
              <a:rPr lang="ar-SA" sz="1700" dirty="0">
                <a:latin typeface="Alexandria" pitchFamily="2" charset="-78"/>
                <a:cs typeface="Alexandria" pitchFamily="2" charset="-78"/>
              </a:rPr>
              <a:t>إتقان استخدام </a:t>
            </a:r>
            <a:r>
              <a:rPr lang="ar-SA" sz="1700" dirty="0" smtClean="0">
                <a:latin typeface="Alexandria" pitchFamily="2" charset="-78"/>
                <a:cs typeface="Alexandria" pitchFamily="2" charset="-78"/>
              </a:rPr>
              <a:t>هذه الأدوات، لأنها </a:t>
            </a:r>
            <a:r>
              <a:rPr lang="ar-SA" sz="1700" dirty="0">
                <a:latin typeface="Alexandria" pitchFamily="2" charset="-78"/>
                <a:cs typeface="Alexandria" pitchFamily="2" charset="-78"/>
              </a:rPr>
              <a:t>تساهم في </a:t>
            </a:r>
            <a:r>
              <a:rPr lang="ar-SA" sz="1700" dirty="0" smtClean="0">
                <a:latin typeface="Alexandria" pitchFamily="2" charset="-78"/>
                <a:cs typeface="Alexandria" pitchFamily="2" charset="-78"/>
              </a:rPr>
              <a:t>تسريع </a:t>
            </a:r>
            <a:r>
              <a:rPr lang="ar-SA" sz="1700" dirty="0">
                <a:latin typeface="Alexandria" pitchFamily="2" charset="-78"/>
                <a:cs typeface="Alexandria" pitchFamily="2" charset="-78"/>
              </a:rPr>
              <a:t>عملية تدقيق </a:t>
            </a:r>
            <a:r>
              <a:rPr lang="ar-SA" sz="1700" dirty="0" smtClean="0">
                <a:latin typeface="Alexandria" pitchFamily="2" charset="-78"/>
                <a:cs typeface="Alexandria" pitchFamily="2" charset="-78"/>
              </a:rPr>
              <a:t>المعلومات</a:t>
            </a:r>
            <a:r>
              <a:rPr lang="ar-SA" sz="1700" dirty="0">
                <a:latin typeface="Alexandria" pitchFamily="2" charset="-78"/>
                <a:cs typeface="Alexandria" pitchFamily="2" charset="-78"/>
              </a:rPr>
              <a:t>؛</a:t>
            </a:r>
            <a:r>
              <a:rPr lang="ar-SA" sz="1700" dirty="0" smtClean="0">
                <a:latin typeface="Alexandria" pitchFamily="2" charset="-78"/>
                <a:cs typeface="Alexandria" pitchFamily="2" charset="-78"/>
              </a:rPr>
              <a:t> مما </a:t>
            </a:r>
            <a:r>
              <a:rPr lang="ar-SA" sz="1700" dirty="0">
                <a:latin typeface="Alexandria" pitchFamily="2" charset="-78"/>
                <a:cs typeface="Alexandria" pitchFamily="2" charset="-78"/>
              </a:rPr>
              <a:t>يقلل الوقت المستغرق في البحث </a:t>
            </a:r>
            <a:r>
              <a:rPr lang="ar-SA" sz="1700" dirty="0" smtClean="0">
                <a:latin typeface="Alexandria" pitchFamily="2" charset="-78"/>
                <a:cs typeface="Alexandria" pitchFamily="2" charset="-78"/>
              </a:rPr>
              <a:t>والتحليل. وتحسين </a:t>
            </a:r>
            <a:r>
              <a:rPr lang="ar-SA" sz="1700" dirty="0">
                <a:latin typeface="Alexandria" pitchFamily="2" charset="-78"/>
                <a:cs typeface="Alexandria" pitchFamily="2" charset="-78"/>
              </a:rPr>
              <a:t>دقة </a:t>
            </a:r>
            <a:r>
              <a:rPr lang="ar-SA" sz="1700" dirty="0" smtClean="0">
                <a:latin typeface="Alexandria" pitchFamily="2" charset="-78"/>
                <a:cs typeface="Alexandria" pitchFamily="2" charset="-78"/>
              </a:rPr>
              <a:t>المعلومات </a:t>
            </a:r>
            <a:r>
              <a:rPr lang="ar-SA" sz="1700" dirty="0">
                <a:latin typeface="Alexandria" pitchFamily="2" charset="-78"/>
                <a:cs typeface="Alexandria" pitchFamily="2" charset="-78"/>
              </a:rPr>
              <a:t>من خلال تسهيل الوصول إلى مصادر </a:t>
            </a:r>
            <a:r>
              <a:rPr lang="ar-SA" sz="1700" dirty="0" smtClean="0">
                <a:latin typeface="Alexandria" pitchFamily="2" charset="-78"/>
                <a:cs typeface="Alexandria" pitchFamily="2" charset="-78"/>
              </a:rPr>
              <a:t>موثوقة، وهو ما يساعد في محاربة التضليل</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والشائعات.</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89893" y="1148579"/>
            <a:ext cx="5682507"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التحقق </a:t>
            </a:r>
            <a:r>
              <a:rPr lang="ar-SA" b="1" dirty="0">
                <a:solidFill>
                  <a:srgbClr val="C00000"/>
                </a:solidFill>
                <a:latin typeface="Alexandria Black" pitchFamily="2" charset="-78"/>
                <a:cs typeface="Alexandria Black" pitchFamily="2" charset="-78"/>
              </a:rPr>
              <a:t>من </a:t>
            </a:r>
            <a:r>
              <a:rPr lang="ar-SA" b="1" dirty="0" smtClean="0">
                <a:solidFill>
                  <a:srgbClr val="C00000"/>
                </a:solidFill>
                <a:latin typeface="Alexandria Black" pitchFamily="2" charset="-78"/>
                <a:cs typeface="Alexandria Black" pitchFamily="2" charset="-78"/>
              </a:rPr>
              <a:t>المعلومات في </a:t>
            </a:r>
            <a:r>
              <a:rPr lang="ar-SA" b="1" dirty="0">
                <a:solidFill>
                  <a:srgbClr val="C00000"/>
                </a:solidFill>
                <a:latin typeface="Alexandria Black" pitchFamily="2" charset="-78"/>
                <a:cs typeface="Alexandria Black" pitchFamily="2" charset="-78"/>
              </a:rPr>
              <a:t>الإعلام </a:t>
            </a:r>
            <a:r>
              <a:rPr lang="ar-SA" b="1" dirty="0" smtClean="0">
                <a:solidFill>
                  <a:srgbClr val="C00000"/>
                </a:solidFill>
                <a:latin typeface="Alexandria Black" pitchFamily="2" charset="-78"/>
                <a:cs typeface="Alexandria Black" pitchFamily="2" charset="-78"/>
              </a:rPr>
              <a:t>الرقمي</a:t>
            </a:r>
            <a:endParaRPr lang="ar-SA" b="1" dirty="0">
              <a:solidFill>
                <a:srgbClr val="C00000"/>
              </a:solidFill>
              <a:latin typeface="Alexandria Black" pitchFamily="2" charset="-78"/>
              <a:cs typeface="Alexandria Black" pitchFamily="2" charset="-78"/>
            </a:endParaRP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Picture 5"/>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2768" t="82619" r="36116" b="476"/>
          <a:stretch/>
        </p:blipFill>
        <p:spPr>
          <a:xfrm>
            <a:off x="-224316" y="5031376"/>
            <a:ext cx="2314209" cy="1979624"/>
          </a:xfrm>
          <a:prstGeom prst="rect">
            <a:avLst/>
          </a:prstGeom>
        </p:spPr>
      </p:pic>
    </p:spTree>
    <p:extLst>
      <p:ext uri="{BB962C8B-B14F-4D97-AF65-F5344CB8AC3E}">
        <p14:creationId xmlns:p14="http://schemas.microsoft.com/office/powerpoint/2010/main" val="7431312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7843506" y="1848059"/>
            <a:ext cx="5470732" cy="45318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03955" y="1993899"/>
            <a:ext cx="9189232" cy="4373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3955" y="1997671"/>
            <a:ext cx="8973788" cy="4408899"/>
          </a:xfrm>
          <a:prstGeom prst="rect">
            <a:avLst/>
          </a:prstGeom>
          <a:noFill/>
        </p:spPr>
        <p:txBody>
          <a:bodyPr wrap="square" rtlCol="0">
            <a:spAutoFit/>
          </a:bodyPr>
          <a:lstStyle/>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  تعتبر الشائعات من </a:t>
            </a:r>
            <a:r>
              <a:rPr lang="ar-SA" sz="1700" dirty="0">
                <a:latin typeface="Alexandria" pitchFamily="2" charset="-78"/>
                <a:cs typeface="Alexandria" pitchFamily="2" charset="-78"/>
              </a:rPr>
              <a:t>التحديات الكبيرة التي تواجه المجتمعات في العصر الرقمي. </a:t>
            </a:r>
            <a:r>
              <a:rPr lang="ar-SA" sz="1700" dirty="0" smtClean="0">
                <a:latin typeface="Alexandria" pitchFamily="2" charset="-78"/>
                <a:cs typeface="Alexandria" pitchFamily="2" charset="-78"/>
              </a:rPr>
              <a:t>وتتطلب </a:t>
            </a:r>
            <a:r>
              <a:rPr lang="ar-SA" sz="1700" dirty="0">
                <a:latin typeface="Alexandria" pitchFamily="2" charset="-78"/>
                <a:cs typeface="Alexandria" pitchFamily="2" charset="-78"/>
              </a:rPr>
              <a:t>مكافحة ودحض الشائعات استراتيجيات </a:t>
            </a:r>
            <a:r>
              <a:rPr lang="ar-SA" sz="1700" dirty="0" smtClean="0">
                <a:latin typeface="Alexandria" pitchFamily="2" charset="-78"/>
                <a:cs typeface="Alexandria" pitchFamily="2" charset="-78"/>
              </a:rPr>
              <a:t>متعددة تتمثل في:</a:t>
            </a:r>
            <a:endParaRPr lang="ar-SA" sz="1700" dirty="0">
              <a:latin typeface="Alexandria" pitchFamily="2" charset="-78"/>
              <a:cs typeface="Alexandria" pitchFamily="2" charset="-78"/>
            </a:endParaRP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الرسالة الإعلامية: </a:t>
            </a:r>
            <a:r>
              <a:rPr lang="ar-SA" sz="1700" dirty="0">
                <a:latin typeface="Alexandria" pitchFamily="2" charset="-78"/>
                <a:cs typeface="Alexandria" pitchFamily="2" charset="-78"/>
              </a:rPr>
              <a:t>يجب أن تكون </a:t>
            </a:r>
            <a:r>
              <a:rPr lang="ar-SA" sz="1700" dirty="0" smtClean="0">
                <a:latin typeface="Alexandria" pitchFamily="2" charset="-78"/>
                <a:cs typeface="Alexandria" pitchFamily="2" charset="-78"/>
              </a:rPr>
              <a:t>الرسائل الموجهة للجمهور </a:t>
            </a:r>
            <a:r>
              <a:rPr lang="ar-SA" sz="1700" dirty="0">
                <a:latin typeface="Alexandria" pitchFamily="2" charset="-78"/>
                <a:cs typeface="Alexandria" pitchFamily="2" charset="-78"/>
              </a:rPr>
              <a:t>واضحة </a:t>
            </a:r>
            <a:r>
              <a:rPr lang="ar-SA" sz="1700" dirty="0" smtClean="0">
                <a:latin typeface="Alexandria" pitchFamily="2" charset="-78"/>
                <a:cs typeface="Alexandria" pitchFamily="2" charset="-78"/>
              </a:rPr>
              <a:t>ودقيقة. فالرسائل الإعلامية </a:t>
            </a:r>
            <a:r>
              <a:rPr lang="ar-SA" sz="1700" dirty="0">
                <a:latin typeface="Alexandria" pitchFamily="2" charset="-78"/>
                <a:cs typeface="Alexandria" pitchFamily="2" charset="-78"/>
              </a:rPr>
              <a:t>المبنية على </a:t>
            </a:r>
            <a:r>
              <a:rPr lang="ar-SA" sz="1700" dirty="0" smtClean="0">
                <a:latin typeface="Alexandria" pitchFamily="2" charset="-78"/>
                <a:cs typeface="Alexandria" pitchFamily="2" charset="-78"/>
              </a:rPr>
              <a:t>الحقائق </a:t>
            </a:r>
            <a:r>
              <a:rPr lang="ar-SA" sz="1700" dirty="0">
                <a:latin typeface="Alexandria" pitchFamily="2" charset="-78"/>
                <a:cs typeface="Alexandria" pitchFamily="2" charset="-78"/>
              </a:rPr>
              <a:t>تسهل على الأفراد فهم المعلومات بشكل صحيح، مما </a:t>
            </a:r>
            <a:r>
              <a:rPr lang="ar-SA" sz="1700" dirty="0" smtClean="0">
                <a:latin typeface="Alexandria" pitchFamily="2" charset="-78"/>
                <a:cs typeface="Alexandria" pitchFamily="2" charset="-78"/>
              </a:rPr>
              <a:t>يعزز من المصداقية ويقلل </a:t>
            </a:r>
            <a:r>
              <a:rPr lang="ar-SA" sz="1700" dirty="0">
                <a:latin typeface="Alexandria" pitchFamily="2" charset="-78"/>
                <a:cs typeface="Alexandria" pitchFamily="2" charset="-78"/>
              </a:rPr>
              <a:t>من فرص انتشار الشائعات. </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توفير مصادر موثوقة</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يعتبر مصدر المعلومات عاملاً مهماً في تحديد </a:t>
            </a:r>
            <a:r>
              <a:rPr lang="ar-SA" sz="1700" dirty="0" smtClean="0">
                <a:latin typeface="Alexandria" pitchFamily="2" charset="-78"/>
                <a:cs typeface="Alexandria" pitchFamily="2" charset="-78"/>
              </a:rPr>
              <a:t>مصداقيتها، </a:t>
            </a:r>
            <a:r>
              <a:rPr lang="ar-SA" sz="1700" dirty="0">
                <a:latin typeface="Alexandria" pitchFamily="2" charset="-78"/>
                <a:cs typeface="Alexandria" pitchFamily="2" charset="-78"/>
              </a:rPr>
              <a:t>يجب على الأفراد معرفة كيفية الوصول إلى البيانات الموثوقة، مثل المواقع الحكومية أو المؤسسات </a:t>
            </a:r>
            <a:r>
              <a:rPr lang="ar-SA" sz="1700" dirty="0" smtClean="0">
                <a:latin typeface="Alexandria" pitchFamily="2" charset="-78"/>
                <a:cs typeface="Alexandria" pitchFamily="2" charset="-78"/>
              </a:rPr>
              <a:t>البحثية أو مصادر إعلامية موثوقة </a:t>
            </a:r>
            <a:r>
              <a:rPr lang="ar-SA" sz="1700" dirty="0">
                <a:latin typeface="Alexandria" pitchFamily="2" charset="-78"/>
                <a:cs typeface="Alexandria" pitchFamily="2" charset="-78"/>
              </a:rPr>
              <a:t>للتحقق من المعلومات</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التعاون </a:t>
            </a:r>
            <a:r>
              <a:rPr lang="ar-SA" sz="1700" dirty="0">
                <a:solidFill>
                  <a:srgbClr val="0070C0"/>
                </a:solidFill>
                <a:latin typeface="Alexandria" pitchFamily="2" charset="-78"/>
                <a:cs typeface="Alexandria" pitchFamily="2" charset="-78"/>
              </a:rPr>
              <a:t>مع المؤثرين</a:t>
            </a:r>
            <a:r>
              <a:rPr lang="ar-SA" sz="1700" dirty="0">
                <a:latin typeface="Alexandria" pitchFamily="2" charset="-78"/>
                <a:cs typeface="Alexandria" pitchFamily="2" charset="-78"/>
              </a:rPr>
              <a:t>: يُمكن للمؤثرين على </a:t>
            </a:r>
            <a:r>
              <a:rPr lang="ar-SA" sz="1700" dirty="0" smtClean="0">
                <a:latin typeface="Alexandria" pitchFamily="2" charset="-78"/>
                <a:cs typeface="Alexandria" pitchFamily="2" charset="-78"/>
              </a:rPr>
              <a:t>منصات </a:t>
            </a:r>
            <a:r>
              <a:rPr lang="ar-SA" sz="1700" dirty="0">
                <a:latin typeface="Alexandria" pitchFamily="2" charset="-78"/>
                <a:cs typeface="Alexandria" pitchFamily="2" charset="-78"/>
              </a:rPr>
              <a:t>التواصل الاجتماعي أن يلعبوا دورًا كبيرًا في </a:t>
            </a:r>
            <a:r>
              <a:rPr lang="ar-SA" sz="1700" dirty="0" smtClean="0">
                <a:latin typeface="Alexandria" pitchFamily="2" charset="-78"/>
                <a:cs typeface="Alexandria" pitchFamily="2" charset="-78"/>
              </a:rPr>
              <a:t>دحض </a:t>
            </a:r>
            <a:r>
              <a:rPr lang="ar-SA" sz="1700" dirty="0">
                <a:latin typeface="Alexandria" pitchFamily="2" charset="-78"/>
                <a:cs typeface="Alexandria" pitchFamily="2" charset="-78"/>
              </a:rPr>
              <a:t>الشائعات من خلال </a:t>
            </a:r>
            <a:r>
              <a:rPr lang="ar-SA" sz="1700" dirty="0" smtClean="0">
                <a:latin typeface="Alexandria" pitchFamily="2" charset="-78"/>
                <a:cs typeface="Alexandria" pitchFamily="2" charset="-78"/>
              </a:rPr>
              <a:t>نشر </a:t>
            </a:r>
            <a:r>
              <a:rPr lang="ar-SA" sz="1700" dirty="0">
                <a:latin typeface="Alexandria" pitchFamily="2" charset="-78"/>
                <a:cs typeface="Alexandria" pitchFamily="2" charset="-78"/>
              </a:rPr>
              <a:t>المعلومات الصحيحة. كما يمكن استخدام منصات المؤثرين لنشر رسائل إيجابية حول كيفية التحقق من المعلومات ومكافحة الشائعات.</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79276" y="1405324"/>
            <a:ext cx="6314915" cy="461024"/>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استراتيجيات </a:t>
            </a:r>
            <a:r>
              <a:rPr lang="ar-SA" b="1" dirty="0" smtClean="0">
                <a:solidFill>
                  <a:srgbClr val="C00000"/>
                </a:solidFill>
                <a:latin typeface="Alexandria Black" pitchFamily="2" charset="-78"/>
                <a:cs typeface="Alexandria Black" pitchFamily="2" charset="-78"/>
              </a:rPr>
              <a:t>دحض </a:t>
            </a:r>
            <a:r>
              <a:rPr lang="ar-SA" b="1" dirty="0">
                <a:solidFill>
                  <a:srgbClr val="C00000"/>
                </a:solidFill>
                <a:latin typeface="Alexandria Black" pitchFamily="2" charset="-78"/>
                <a:cs typeface="Alexandria Black" pitchFamily="2" charset="-78"/>
              </a:rPr>
              <a:t>الشائعات في </a:t>
            </a:r>
            <a:r>
              <a:rPr lang="ar-SA" b="1" dirty="0" smtClean="0">
                <a:solidFill>
                  <a:srgbClr val="C00000"/>
                </a:solidFill>
                <a:latin typeface="Alexandria Black" pitchFamily="2" charset="-78"/>
                <a:cs typeface="Alexandria Black" pitchFamily="2" charset="-78"/>
              </a:rPr>
              <a:t>الإعلام الرقمي</a:t>
            </a: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14" name="Picture 13"/>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5357" t="78810" r="21652"/>
          <a:stretch/>
        </p:blipFill>
        <p:spPr>
          <a:xfrm>
            <a:off x="0" y="3086100"/>
            <a:ext cx="2027484" cy="1860269"/>
          </a:xfrm>
          <a:prstGeom prst="rect">
            <a:avLst/>
          </a:prstGeom>
        </p:spPr>
      </p:pic>
      <p:pic>
        <p:nvPicPr>
          <p:cNvPr id="15" name="Picture 14"/>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r="78705" b="76905"/>
          <a:stretch/>
        </p:blipFill>
        <p:spPr>
          <a:xfrm>
            <a:off x="-124900" y="5943182"/>
            <a:ext cx="1617863" cy="986998"/>
          </a:xfrm>
          <a:prstGeom prst="rect">
            <a:avLst/>
          </a:prstGeom>
        </p:spPr>
      </p:pic>
    </p:spTree>
    <p:extLst>
      <p:ext uri="{BB962C8B-B14F-4D97-AF65-F5344CB8AC3E}">
        <p14:creationId xmlns:p14="http://schemas.microsoft.com/office/powerpoint/2010/main" val="39511673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4" y="1993899"/>
            <a:ext cx="10275556" cy="4373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01952" y="2142054"/>
            <a:ext cx="9263621" cy="4016484"/>
          </a:xfrm>
          <a:prstGeom prst="rect">
            <a:avLst/>
          </a:prstGeom>
          <a:noFill/>
        </p:spPr>
        <p:txBody>
          <a:bodyPr wrap="square" rtlCol="0">
            <a:spAutoFit/>
          </a:bodyPr>
          <a:lstStyle/>
          <a:p>
            <a:pPr marL="342900" indent="-342900" algn="r" rtl="1">
              <a:lnSpc>
                <a:spcPct val="150000"/>
              </a:lnSpc>
              <a:buFont typeface="+mj-lt"/>
              <a:buAutoNum type="arabicPeriod" startAt="4"/>
            </a:pPr>
            <a:r>
              <a:rPr lang="ar-SA" sz="1700" dirty="0">
                <a:solidFill>
                  <a:srgbClr val="0070C0"/>
                </a:solidFill>
                <a:latin typeface="Alexandria" pitchFamily="2" charset="-78"/>
                <a:cs typeface="Alexandria" pitchFamily="2" charset="-78"/>
              </a:rPr>
              <a:t>دور صحافة المواطن في دحض الشائعات: </a:t>
            </a:r>
            <a:r>
              <a:rPr lang="ar-SA" sz="1700" dirty="0">
                <a:latin typeface="Alexandria" pitchFamily="2" charset="-78"/>
                <a:cs typeface="Alexandria" pitchFamily="2" charset="-78"/>
              </a:rPr>
              <a:t>تعد صحافة المواطن أداة فعالة في مكافحة الشائعات، حيث تساهم في تعزيز الوعي المجتمعي حول </a:t>
            </a:r>
            <a:r>
              <a:rPr lang="ar-SA" sz="1700" dirty="0" smtClean="0">
                <a:latin typeface="Alexandria" pitchFamily="2" charset="-78"/>
                <a:cs typeface="Alexandria" pitchFamily="2" charset="-78"/>
              </a:rPr>
              <a:t>الشائعات من </a:t>
            </a:r>
            <a:r>
              <a:rPr lang="ar-SA" sz="1700" dirty="0">
                <a:latin typeface="Alexandria" pitchFamily="2" charset="-78"/>
                <a:cs typeface="Alexandria" pitchFamily="2" charset="-78"/>
              </a:rPr>
              <a:t>خلال منصاتها، </a:t>
            </a:r>
            <a:r>
              <a:rPr lang="ar-SA" sz="1700" dirty="0" smtClean="0">
                <a:latin typeface="Alexandria" pitchFamily="2" charset="-78"/>
                <a:cs typeface="Alexandria" pitchFamily="2" charset="-78"/>
              </a:rPr>
              <a:t>ويتم </a:t>
            </a:r>
            <a:r>
              <a:rPr lang="ar-SA" sz="1700" dirty="0">
                <a:latin typeface="Alexandria" pitchFamily="2" charset="-78"/>
                <a:cs typeface="Alexandria" pitchFamily="2" charset="-78"/>
              </a:rPr>
              <a:t>تشجيع الأفراد على تبادل المعلومات الدقيقة وتقديم تصحيحات ملائمة. من الصفحات البارزة في هذا المجال هي صفحة "دة بجد" </a:t>
            </a:r>
            <a:r>
              <a:rPr lang="ar-SA" sz="1700" dirty="0" smtClean="0">
                <a:latin typeface="Alexandria" pitchFamily="2" charset="-78"/>
                <a:cs typeface="Alexandria" pitchFamily="2" charset="-78"/>
              </a:rPr>
              <a:t>وصفحة "هيئة </a:t>
            </a:r>
            <a:r>
              <a:rPr lang="ar-SA" sz="1700" dirty="0">
                <a:latin typeface="Alexandria" pitchFamily="2" charset="-78"/>
                <a:cs typeface="Alexandria" pitchFamily="2" charset="-78"/>
              </a:rPr>
              <a:t>مكافحة </a:t>
            </a:r>
            <a:r>
              <a:rPr lang="ar-SA" sz="1700" dirty="0" smtClean="0">
                <a:latin typeface="Alexandria" pitchFamily="2" charset="-78"/>
                <a:cs typeface="Alexandria" pitchFamily="2" charset="-78"/>
              </a:rPr>
              <a:t>الإشاعات</a:t>
            </a:r>
            <a:r>
              <a:rPr lang="ar-SA" sz="1700" dirty="0">
                <a:latin typeface="Alexandria" pitchFamily="2" charset="-78"/>
                <a:cs typeface="Alexandria" pitchFamily="2" charset="-78"/>
              </a:rPr>
              <a:t>"، اللتان تمثلان نماذج ناجحة لاستخدام </a:t>
            </a:r>
            <a:r>
              <a:rPr lang="ar-SA" sz="1700" dirty="0" smtClean="0">
                <a:latin typeface="Alexandria" pitchFamily="2" charset="-78"/>
                <a:cs typeface="Alexandria" pitchFamily="2" charset="-78"/>
              </a:rPr>
              <a:t>منصات </a:t>
            </a:r>
            <a:r>
              <a:rPr lang="ar-SA" sz="1700" dirty="0">
                <a:latin typeface="Alexandria" pitchFamily="2" charset="-78"/>
                <a:cs typeface="Alexandria" pitchFamily="2" charset="-78"/>
              </a:rPr>
              <a:t>التواصل الاجتماعي في </a:t>
            </a:r>
            <a:r>
              <a:rPr lang="ar-SA" sz="1700" dirty="0" smtClean="0">
                <a:latin typeface="Alexandria" pitchFamily="2" charset="-78"/>
                <a:cs typeface="Alexandria" pitchFamily="2" charset="-78"/>
              </a:rPr>
              <a:t>مواجهة الشائعات </a:t>
            </a:r>
            <a:r>
              <a:rPr lang="ar-SA" sz="1700" dirty="0">
                <a:latin typeface="Alexandria" pitchFamily="2" charset="-78"/>
                <a:cs typeface="Alexandria" pitchFamily="2" charset="-78"/>
              </a:rPr>
              <a:t>المعلومات </a:t>
            </a:r>
            <a:r>
              <a:rPr lang="ar-SA" sz="1700" dirty="0" smtClean="0">
                <a:latin typeface="Alexandria" pitchFamily="2" charset="-78"/>
                <a:cs typeface="Alexandria" pitchFamily="2" charset="-78"/>
              </a:rPr>
              <a:t>المُضللة.</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a:latin typeface="Alexandria" pitchFamily="2" charset="-78"/>
                <a:cs typeface="Alexandria" pitchFamily="2" charset="-78"/>
              </a:rPr>
              <a:t>آلية عمل </a:t>
            </a:r>
            <a:r>
              <a:rPr lang="ar-SA" sz="1700" dirty="0" smtClean="0">
                <a:latin typeface="Alexandria" pitchFamily="2" charset="-78"/>
                <a:cs typeface="Alexandria" pitchFamily="2" charset="-78"/>
              </a:rPr>
              <a:t>صحافة المواطن في دحض </a:t>
            </a:r>
            <a:r>
              <a:rPr lang="ar-SA" sz="1700" dirty="0">
                <a:latin typeface="Alexandria" pitchFamily="2" charset="-78"/>
                <a:cs typeface="Alexandria" pitchFamily="2" charset="-78"/>
              </a:rPr>
              <a:t>الشائعات: تستخدم هذه الصفحات مجموعة من الاستراتيجيات لدحض الشائعات. </a:t>
            </a:r>
            <a:r>
              <a:rPr lang="ar-SA" sz="1700" dirty="0">
                <a:solidFill>
                  <a:srgbClr val="98481C"/>
                </a:solidFill>
                <a:latin typeface="Alexandria" pitchFamily="2" charset="-78"/>
                <a:cs typeface="Alexandria" pitchFamily="2" charset="-78"/>
              </a:rPr>
              <a:t>أولاً، </a:t>
            </a:r>
            <a:r>
              <a:rPr lang="ar-SA" sz="1700" dirty="0">
                <a:latin typeface="Alexandria" pitchFamily="2" charset="-78"/>
                <a:cs typeface="Alexandria" pitchFamily="2" charset="-78"/>
              </a:rPr>
              <a:t>تعتمد على جمع المعلومات الصحيحة من مصادر موثوقة، مثل وسائل الإعلام الأجنبية والمحلية المعروفة بمصداقيتها. </a:t>
            </a:r>
            <a:r>
              <a:rPr lang="ar-SA" sz="1700" dirty="0">
                <a:solidFill>
                  <a:srgbClr val="98481C"/>
                </a:solidFill>
                <a:latin typeface="Alexandria" pitchFamily="2" charset="-78"/>
                <a:cs typeface="Alexandria" pitchFamily="2" charset="-78"/>
              </a:rPr>
              <a:t>ثانياً، </a:t>
            </a:r>
            <a:r>
              <a:rPr lang="ar-SA" sz="1700" dirty="0">
                <a:latin typeface="Alexandria" pitchFamily="2" charset="-78"/>
                <a:cs typeface="Alexandria" pitchFamily="2" charset="-78"/>
              </a:rPr>
              <a:t>تقوم بتحليل المحتوى المتداول وتقديم الأدلة التي تدعم تصحيح المعلومات الخاطئة. </a:t>
            </a:r>
            <a:r>
              <a:rPr lang="ar-SA" sz="1700" dirty="0">
                <a:solidFill>
                  <a:srgbClr val="FF0000"/>
                </a:solidFill>
                <a:latin typeface="Alexandria" pitchFamily="2" charset="-78"/>
                <a:cs typeface="Alexandria" pitchFamily="2" charset="-78"/>
              </a:rPr>
              <a:t>على سبيل المثال</a:t>
            </a:r>
            <a:r>
              <a:rPr lang="ar-SA" sz="1700" dirty="0">
                <a:latin typeface="Alexandria" pitchFamily="2" charset="-78"/>
                <a:cs typeface="Alexandria" pitchFamily="2" charset="-78"/>
              </a:rPr>
              <a:t>، قد تستخدم الصور الأصلية ومقاطع الفيديو لتوضيح الحقائق وتفنيد </a:t>
            </a:r>
            <a:r>
              <a:rPr lang="ar-SA" sz="1700" dirty="0" smtClean="0">
                <a:latin typeface="Alexandria" pitchFamily="2" charset="-78"/>
                <a:cs typeface="Alexandria" pitchFamily="2" charset="-78"/>
              </a:rPr>
              <a:t>الإدعاءات </a:t>
            </a:r>
            <a:r>
              <a:rPr lang="ar-SA" sz="1700" dirty="0">
                <a:latin typeface="Alexandria" pitchFamily="2" charset="-78"/>
                <a:cs typeface="Alexandria" pitchFamily="2" charset="-78"/>
              </a:rPr>
              <a:t>الكاذبة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4" y="1441900"/>
            <a:ext cx="6314915" cy="461024"/>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استراتيجيات </a:t>
            </a:r>
            <a:r>
              <a:rPr lang="ar-SA" b="1" dirty="0" smtClean="0">
                <a:solidFill>
                  <a:srgbClr val="C00000"/>
                </a:solidFill>
                <a:latin typeface="Alexandria Black" pitchFamily="2" charset="-78"/>
                <a:cs typeface="Alexandria Black" pitchFamily="2" charset="-78"/>
              </a:rPr>
              <a:t>دحض </a:t>
            </a:r>
            <a:r>
              <a:rPr lang="ar-SA" b="1" dirty="0">
                <a:solidFill>
                  <a:srgbClr val="C00000"/>
                </a:solidFill>
                <a:latin typeface="Alexandria Black" pitchFamily="2" charset="-78"/>
                <a:cs typeface="Alexandria Black" pitchFamily="2" charset="-78"/>
              </a:rPr>
              <a:t>الشائعات في </a:t>
            </a:r>
            <a:r>
              <a:rPr lang="ar-SA" b="1" dirty="0" smtClean="0">
                <a:solidFill>
                  <a:srgbClr val="C00000"/>
                </a:solidFill>
                <a:latin typeface="Alexandria Black" pitchFamily="2" charset="-78"/>
                <a:cs typeface="Alexandria Black" pitchFamily="2" charset="-78"/>
              </a:rPr>
              <a:t>الإعلام الرقمي</a:t>
            </a: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9" name="Picture 8"/>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6987" y="3869871"/>
            <a:ext cx="2247243" cy="293408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797492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4" y="1993899"/>
            <a:ext cx="10275556" cy="4373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3016" y="2086633"/>
            <a:ext cx="4061301" cy="4707566"/>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4" y="1441900"/>
            <a:ext cx="6314915" cy="461024"/>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استراتيجيات </a:t>
            </a:r>
            <a:r>
              <a:rPr lang="ar-SA" b="1" dirty="0" smtClean="0">
                <a:solidFill>
                  <a:srgbClr val="C00000"/>
                </a:solidFill>
                <a:latin typeface="Alexandria Black" pitchFamily="2" charset="-78"/>
                <a:cs typeface="Alexandria Black" pitchFamily="2" charset="-78"/>
              </a:rPr>
              <a:t>دحض </a:t>
            </a:r>
            <a:r>
              <a:rPr lang="ar-SA" b="1" dirty="0">
                <a:solidFill>
                  <a:srgbClr val="C00000"/>
                </a:solidFill>
                <a:latin typeface="Alexandria Black" pitchFamily="2" charset="-78"/>
                <a:cs typeface="Alexandria Black" pitchFamily="2" charset="-78"/>
              </a:rPr>
              <a:t>الشائعات في </a:t>
            </a:r>
            <a:r>
              <a:rPr lang="ar-SA" b="1" dirty="0" smtClean="0">
                <a:solidFill>
                  <a:srgbClr val="C00000"/>
                </a:solidFill>
                <a:latin typeface="Alexandria Black" pitchFamily="2" charset="-78"/>
                <a:cs typeface="Alexandria Black" pitchFamily="2" charset="-78"/>
              </a:rPr>
              <a:t>الإعلام الرقمي</a:t>
            </a: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27572" y="2058098"/>
            <a:ext cx="3689218" cy="4341061"/>
          </a:xfrm>
          <a:prstGeom prst="rect">
            <a:avLst/>
          </a:prstGeom>
          <a:ln>
            <a:noFill/>
          </a:ln>
          <a:effectLst>
            <a:outerShdw blurRad="292100" dist="139700" dir="2700000" algn="tl" rotWithShape="0">
              <a:srgbClr val="333333">
                <a:alpha val="65000"/>
              </a:srgbClr>
            </a:outerShdw>
          </a:effectLst>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57259" y="2058098"/>
            <a:ext cx="3820761" cy="4145264"/>
          </a:xfrm>
          <a:prstGeom prst="rect">
            <a:avLst/>
          </a:prstGeom>
          <a:ln>
            <a:noFill/>
          </a:ln>
          <a:effectLst>
            <a:outerShdw blurRad="292100" dist="139700" dir="2700000" algn="tl" rotWithShape="0">
              <a:srgbClr val="333333">
                <a:alpha val="65000"/>
              </a:srgbClr>
            </a:outerShdw>
          </a:effectLst>
        </p:spPr>
      </p:pic>
      <p:sp>
        <p:nvSpPr>
          <p:cNvPr id="48" name="TextBox 47">
            <a:extLst>
              <a:ext uri="{FF2B5EF4-FFF2-40B4-BE49-F238E27FC236}">
                <a16:creationId xmlns:a16="http://schemas.microsoft.com/office/drawing/2014/main" id="{050976E4-0CF2-BA00-34CA-2F9419409B9E}"/>
              </a:ext>
            </a:extLst>
          </p:cNvPr>
          <p:cNvSpPr txBox="1"/>
          <p:nvPr/>
        </p:nvSpPr>
        <p:spPr>
          <a:xfrm>
            <a:off x="3511872" y="6140771"/>
            <a:ext cx="5752753" cy="702244"/>
          </a:xfrm>
          <a:prstGeom prst="rect">
            <a:avLst/>
          </a:prstGeom>
          <a:solidFill>
            <a:schemeClr val="accent2">
              <a:lumMod val="20000"/>
              <a:lumOff val="80000"/>
            </a:schemeClr>
          </a:solidFill>
        </p:spPr>
        <p:txBody>
          <a:bodyPr wrap="square" rtlCol="0">
            <a:spAutoFit/>
          </a:bodyPr>
          <a:lstStyle/>
          <a:p>
            <a:pPr algn="ctr" rtl="1">
              <a:lnSpc>
                <a:spcPct val="150000"/>
              </a:lnSpc>
            </a:pPr>
            <a:r>
              <a:rPr lang="ar-SA" sz="1400" dirty="0" smtClean="0">
                <a:latin typeface="Alexandria" pitchFamily="2" charset="-78"/>
                <a:cs typeface="Alexandria" pitchFamily="2" charset="-78"/>
              </a:rPr>
              <a:t>استخدام صحافة المواطن الصور </a:t>
            </a:r>
            <a:r>
              <a:rPr lang="ar-SA" sz="1400" dirty="0">
                <a:latin typeface="Alexandria" pitchFamily="2" charset="-78"/>
                <a:cs typeface="Alexandria" pitchFamily="2" charset="-78"/>
              </a:rPr>
              <a:t>الأصلية ومقاطع الفيديو </a:t>
            </a:r>
            <a:r>
              <a:rPr lang="ar-SA" sz="1400" dirty="0" smtClean="0">
                <a:latin typeface="Alexandria" pitchFamily="2" charset="-78"/>
                <a:cs typeface="Alexandria" pitchFamily="2" charset="-78"/>
              </a:rPr>
              <a:t> ومصادر </a:t>
            </a:r>
            <a:r>
              <a:rPr lang="ar-SA" sz="1400" dirty="0">
                <a:latin typeface="Alexandria" pitchFamily="2" charset="-78"/>
                <a:cs typeface="Alexandria" pitchFamily="2" charset="-78"/>
              </a:rPr>
              <a:t>موثوقة، مثل وسائل الإعلام الأجنبية لتوضيح </a:t>
            </a:r>
            <a:r>
              <a:rPr lang="ar-SA" sz="1400" dirty="0" smtClean="0">
                <a:latin typeface="Alexandria" pitchFamily="2" charset="-78"/>
                <a:cs typeface="Alexandria" pitchFamily="2" charset="-78"/>
              </a:rPr>
              <a:t>الحقائق.</a:t>
            </a:r>
            <a:endParaRPr lang="ar-SA" sz="1400" dirty="0">
              <a:latin typeface="Alexandria" pitchFamily="2" charset="-78"/>
              <a:cs typeface="Alexandria" pitchFamily="2" charset="-78"/>
            </a:endParaRPr>
          </a:p>
        </p:txBody>
      </p:sp>
    </p:spTree>
    <p:extLst>
      <p:ext uri="{BB962C8B-B14F-4D97-AF65-F5344CB8AC3E}">
        <p14:creationId xmlns:p14="http://schemas.microsoft.com/office/powerpoint/2010/main" val="39049995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44366" y="1993899"/>
            <a:ext cx="8302753" cy="4161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52926" y="2110627"/>
            <a:ext cx="8085632" cy="4062651"/>
          </a:xfrm>
          <a:prstGeom prst="rect">
            <a:avLst/>
          </a:prstGeom>
          <a:noFill/>
        </p:spPr>
        <p:txBody>
          <a:bodyPr wrap="square" rtlCol="0">
            <a:spAutoFit/>
          </a:bodyPr>
          <a:lstStyle/>
          <a:p>
            <a:pPr algn="r" rtl="1">
              <a:lnSpc>
                <a:spcPct val="150000"/>
              </a:lnSpc>
            </a:pPr>
            <a:r>
              <a:rPr lang="ar-SA" dirty="0" smtClean="0">
                <a:latin typeface="Alexandria" pitchFamily="2" charset="-78"/>
                <a:cs typeface="Alexandria" pitchFamily="2" charset="-78"/>
              </a:rPr>
              <a:t>وفيما يلي عرض لأبرز منصات صحافة المواطن المستخدمة في دحض الشائعات:</a:t>
            </a:r>
          </a:p>
          <a:p>
            <a:pPr marL="285750" indent="-285750" algn="r" rtl="1">
              <a:lnSpc>
                <a:spcPct val="150000"/>
              </a:lnSpc>
              <a:buFont typeface="Wingdings" panose="05000000000000000000" pitchFamily="2" charset="2"/>
              <a:buChar char="q"/>
            </a:pPr>
            <a:r>
              <a:rPr lang="ar-SA" sz="1700" dirty="0" smtClean="0">
                <a:solidFill>
                  <a:srgbClr val="C00000"/>
                </a:solidFill>
                <a:latin typeface="Alexandria" pitchFamily="2" charset="-78"/>
                <a:cs typeface="Alexandria" pitchFamily="2" charset="-78"/>
              </a:rPr>
              <a:t>هيئة مكافحة الإشاعات: </a:t>
            </a:r>
            <a:r>
              <a:rPr lang="en-US" sz="1700" dirty="0">
                <a:solidFill>
                  <a:srgbClr val="C00000"/>
                </a:solidFill>
                <a:latin typeface="Alexandria" pitchFamily="2" charset="-78"/>
                <a:cs typeface="Alexandria" pitchFamily="2" charset="-78"/>
                <a:hlinkClick r:id="rId3"/>
              </a:rPr>
              <a:t>http://norumors.net</a:t>
            </a:r>
            <a:r>
              <a:rPr lang="en-US" sz="1700" dirty="0" smtClean="0">
                <a:solidFill>
                  <a:srgbClr val="C00000"/>
                </a:solidFill>
                <a:latin typeface="Alexandria" pitchFamily="2" charset="-78"/>
                <a:cs typeface="Alexandria" pitchFamily="2" charset="-78"/>
                <a:hlinkClick r:id="rId3"/>
              </a:rPr>
              <a:t>/</a:t>
            </a:r>
            <a:r>
              <a:rPr lang="ar-SA" sz="1700" dirty="0" smtClean="0">
                <a:solidFill>
                  <a:srgbClr val="C00000"/>
                </a:solidFill>
                <a:latin typeface="Alexandria" pitchFamily="2" charset="-78"/>
                <a:cs typeface="Alexandria" pitchFamily="2" charset="-78"/>
              </a:rPr>
              <a:t> </a:t>
            </a:r>
          </a:p>
          <a:p>
            <a:pPr algn="r" rtl="1">
              <a:lnSpc>
                <a:spcPct val="150000"/>
              </a:lnSpc>
            </a:pPr>
            <a:r>
              <a:rPr lang="ar-SA" sz="1700" dirty="0">
                <a:solidFill>
                  <a:srgbClr val="C00000"/>
                </a:solidFill>
                <a:latin typeface="Alexandria" pitchFamily="2" charset="-78"/>
                <a:cs typeface="Alexandria" pitchFamily="2" charset="-78"/>
              </a:rPr>
              <a:t> </a:t>
            </a:r>
            <a:r>
              <a:rPr lang="ar-SA" sz="1700" dirty="0" smtClean="0">
                <a:solidFill>
                  <a:srgbClr val="C00000"/>
                </a:solidFill>
                <a:latin typeface="Alexandria" pitchFamily="2" charset="-78"/>
                <a:cs typeface="Alexandria" pitchFamily="2" charset="-78"/>
              </a:rPr>
              <a:t>  </a:t>
            </a:r>
            <a:r>
              <a:rPr lang="ar-SA" sz="1700" dirty="0" smtClean="0">
                <a:latin typeface="Alexandria" pitchFamily="2" charset="-78"/>
                <a:cs typeface="Alexandria" pitchFamily="2" charset="-78"/>
              </a:rPr>
              <a:t>تعد </a:t>
            </a:r>
            <a:r>
              <a:rPr lang="ar-SA" sz="1700" dirty="0">
                <a:latin typeface="Alexandria" pitchFamily="2" charset="-78"/>
                <a:cs typeface="Alexandria" pitchFamily="2" charset="-78"/>
              </a:rPr>
              <a:t>من أوائل المنصات العربية في محاربة الأخبار الكاذبة </a:t>
            </a:r>
            <a:r>
              <a:rPr lang="ar-SA" sz="1700" dirty="0" smtClean="0">
                <a:latin typeface="Alexandria" pitchFamily="2" charset="-78"/>
                <a:cs typeface="Alexandria" pitchFamily="2" charset="-78"/>
              </a:rPr>
              <a:t>والشائعات</a:t>
            </a:r>
            <a:r>
              <a:rPr lang="ar-SA" sz="1700" dirty="0">
                <a:latin typeface="Alexandria" pitchFamily="2" charset="-78"/>
                <a:cs typeface="Alexandria" pitchFamily="2" charset="-78"/>
              </a:rPr>
              <a:t>، حيث انطلقت عام (2012م)، وهي منصة سعودية </a:t>
            </a:r>
            <a:r>
              <a:rPr lang="ar-SA" sz="1700" dirty="0" smtClean="0">
                <a:latin typeface="Alexandria" pitchFamily="2" charset="-78"/>
                <a:cs typeface="Alexandria" pitchFamily="2" charset="-78"/>
              </a:rPr>
              <a:t>مستقلة </a:t>
            </a:r>
            <a:r>
              <a:rPr lang="ar-SA" sz="1700" dirty="0">
                <a:latin typeface="Alexandria" pitchFamily="2" charset="-78"/>
                <a:cs typeface="Alexandria" pitchFamily="2" charset="-78"/>
              </a:rPr>
              <a:t>واسعة الانتشار ولها حضور قوي في مختلف مواقع التواصل </a:t>
            </a:r>
            <a:r>
              <a:rPr lang="ar-SA" sz="1700" dirty="0" smtClean="0">
                <a:latin typeface="Alexandria" pitchFamily="2" charset="-78"/>
                <a:cs typeface="Alexandria" pitchFamily="2" charset="-78"/>
              </a:rPr>
              <a:t>الاجتماعي، حيث </a:t>
            </a:r>
            <a:r>
              <a:rPr lang="ar-SA" sz="1700" dirty="0">
                <a:latin typeface="Alexandria" pitchFamily="2" charset="-78"/>
                <a:cs typeface="Alexandria" pitchFamily="2" charset="-78"/>
              </a:rPr>
              <a:t>يتابعها مليون </a:t>
            </a:r>
            <a:r>
              <a:rPr lang="ar-SA" sz="1700" dirty="0" smtClean="0">
                <a:latin typeface="Alexandria" pitchFamily="2" charset="-78"/>
                <a:cs typeface="Alexandria" pitchFamily="2" charset="-78"/>
              </a:rPr>
              <a:t>متابع</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في المنصات المختلفة. ويتنوع </a:t>
            </a:r>
            <a:r>
              <a:rPr lang="ar-SA" sz="1700" dirty="0">
                <a:latin typeface="Alexandria" pitchFamily="2" charset="-78"/>
                <a:cs typeface="Alexandria" pitchFamily="2" charset="-78"/>
              </a:rPr>
              <a:t>محتوى هيئة مكافحة الإشاعات من الأخبار للمعلومات المغلوطة التي </a:t>
            </a:r>
            <a:r>
              <a:rPr lang="ar-SA" sz="1700" dirty="0" smtClean="0">
                <a:latin typeface="Alexandria" pitchFamily="2" charset="-78"/>
                <a:cs typeface="Alexandria" pitchFamily="2" charset="-78"/>
              </a:rPr>
              <a:t>تصل في </a:t>
            </a:r>
            <a:r>
              <a:rPr lang="ar-SA" sz="1700" dirty="0">
                <a:latin typeface="Alexandria" pitchFamily="2" charset="-78"/>
                <a:cs typeface="Alexandria" pitchFamily="2" charset="-78"/>
              </a:rPr>
              <a:t>جروب العائلة على الواتساب، </a:t>
            </a:r>
            <a:r>
              <a:rPr lang="ar-SA" sz="1700" dirty="0" smtClean="0">
                <a:latin typeface="Alexandria" pitchFamily="2" charset="-78"/>
                <a:cs typeface="Alexandria" pitchFamily="2" charset="-78"/>
              </a:rPr>
              <a:t>وتتسم منصة </a:t>
            </a:r>
            <a:r>
              <a:rPr lang="ar-SA" sz="1700" dirty="0">
                <a:latin typeface="Alexandria" pitchFamily="2" charset="-78"/>
                <a:cs typeface="Alexandria" pitchFamily="2" charset="-78"/>
              </a:rPr>
              <a:t>هيئة مكافحة الإشاعات أن تصميم المحتوى مميز وفريد وبسيط جدًّا، حيث يُوصل الرسالة بأسرع وأسهل طريقة للمتلقي</a:t>
            </a:r>
            <a:r>
              <a:rPr lang="ar-SA" sz="1700" dirty="0" smtClean="0">
                <a:latin typeface="Alexandria" pitchFamily="2" charset="-78"/>
                <a:cs typeface="Alexandria" pitchFamily="2" charset="-78"/>
              </a:rPr>
              <a:t>.</a:t>
            </a:r>
            <a:r>
              <a:rPr lang="ar-SA" sz="1600" dirty="0"/>
              <a:t> </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4" y="1441900"/>
            <a:ext cx="6314915" cy="461024"/>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استراتيجيات </a:t>
            </a:r>
            <a:r>
              <a:rPr lang="ar-SA" b="1" dirty="0" smtClean="0">
                <a:solidFill>
                  <a:srgbClr val="C00000"/>
                </a:solidFill>
                <a:latin typeface="Alexandria Black" pitchFamily="2" charset="-78"/>
                <a:cs typeface="Alexandria Black" pitchFamily="2" charset="-78"/>
              </a:rPr>
              <a:t>دحض </a:t>
            </a:r>
            <a:r>
              <a:rPr lang="ar-SA" b="1" dirty="0">
                <a:solidFill>
                  <a:srgbClr val="C00000"/>
                </a:solidFill>
                <a:latin typeface="Alexandria Black" pitchFamily="2" charset="-78"/>
                <a:cs typeface="Alexandria Black" pitchFamily="2" charset="-78"/>
              </a:rPr>
              <a:t>الشائعات في </a:t>
            </a:r>
            <a:r>
              <a:rPr lang="ar-SA" b="1" dirty="0" smtClean="0">
                <a:solidFill>
                  <a:srgbClr val="C00000"/>
                </a:solidFill>
                <a:latin typeface="Alexandria Black" pitchFamily="2" charset="-78"/>
                <a:cs typeface="Alexandria Black" pitchFamily="2" charset="-78"/>
              </a:rPr>
              <a:t>الإعلام الرقمي</a:t>
            </a: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310994"/>
            <a:ext cx="2862818" cy="4529535"/>
          </a:xfrm>
          <a:prstGeom prst="rect">
            <a:avLst/>
          </a:prstGeom>
        </p:spPr>
      </p:pic>
    </p:spTree>
    <p:extLst>
      <p:ext uri="{BB962C8B-B14F-4D97-AF65-F5344CB8AC3E}">
        <p14:creationId xmlns:p14="http://schemas.microsoft.com/office/powerpoint/2010/main" val="14206009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3222" y="1993898"/>
            <a:ext cx="10220202" cy="4409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36192" y="2016406"/>
            <a:ext cx="9749919" cy="4408899"/>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EG" sz="1700" dirty="0" smtClean="0">
                <a:solidFill>
                  <a:srgbClr val="C00000"/>
                </a:solidFill>
                <a:latin typeface="Alexandria" pitchFamily="2" charset="-78"/>
                <a:cs typeface="Alexandria" pitchFamily="2" charset="-78"/>
              </a:rPr>
              <a:t>ده بجد</a:t>
            </a:r>
            <a:r>
              <a:rPr lang="ar-SA" sz="1700" dirty="0" smtClean="0">
                <a:solidFill>
                  <a:srgbClr val="C00000"/>
                </a:solidFill>
                <a:latin typeface="Alexandria" pitchFamily="2" charset="-78"/>
                <a:cs typeface="Alexandria" pitchFamily="2" charset="-78"/>
              </a:rPr>
              <a:t>؟</a:t>
            </a:r>
            <a:r>
              <a:rPr lang="ar-SA" sz="1700" dirty="0">
                <a:latin typeface="Alexandria" pitchFamily="2" charset="-78"/>
                <a:cs typeface="Alexandria" pitchFamily="2" charset="-78"/>
              </a:rPr>
              <a:t> </a:t>
            </a:r>
            <a:r>
              <a:rPr lang="ar-EG" sz="1700" dirty="0" smtClean="0">
                <a:latin typeface="Alexandria" pitchFamily="2" charset="-78"/>
                <a:cs typeface="Alexandria" pitchFamily="2" charset="-78"/>
              </a:rPr>
              <a:t>:</a:t>
            </a:r>
            <a:r>
              <a:rPr lang="ar-SA" sz="1700" dirty="0" smtClean="0">
                <a:latin typeface="Alexandria" pitchFamily="2" charset="-78"/>
                <a:cs typeface="Alexandria" pitchFamily="2" charset="-78"/>
              </a:rPr>
              <a:t> هي منصة مصرية للتحقق من الأخبار والشائعات. </a:t>
            </a:r>
            <a:r>
              <a:rPr lang="ar-EG" sz="1700" dirty="0" smtClean="0">
                <a:latin typeface="Alexandria" pitchFamily="2" charset="-78"/>
                <a:cs typeface="Alexandria" pitchFamily="2" charset="-78"/>
              </a:rPr>
              <a:t>بدأت </a:t>
            </a:r>
            <a:r>
              <a:rPr lang="ar-EG" sz="1700" dirty="0">
                <a:latin typeface="Alexandria" pitchFamily="2" charset="-78"/>
                <a:cs typeface="Alexandria" pitchFamily="2" charset="-78"/>
              </a:rPr>
              <a:t>في 4 أبريل 2013، وتعرف الصفحة نفسها بأنها موقع إلكتروني للأخبار ووسائل </a:t>
            </a:r>
            <a:r>
              <a:rPr lang="ar-EG" sz="1700" dirty="0" smtClean="0">
                <a:latin typeface="Alexandria" pitchFamily="2" charset="-78"/>
                <a:cs typeface="Alexandria" pitchFamily="2" charset="-78"/>
              </a:rPr>
              <a:t>الإعلام. ويدير </a:t>
            </a:r>
            <a:r>
              <a:rPr lang="ar-EG" sz="1700" dirty="0">
                <a:latin typeface="Alexandria" pitchFamily="2" charset="-78"/>
                <a:cs typeface="Alexandria" pitchFamily="2" charset="-78"/>
              </a:rPr>
              <a:t>الصفحة </a:t>
            </a:r>
            <a:r>
              <a:rPr lang="ar-SA" sz="1700" dirty="0">
                <a:latin typeface="Alexandria" pitchFamily="2" charset="-78"/>
                <a:cs typeface="Alexandria" pitchFamily="2" charset="-78"/>
              </a:rPr>
              <a:t>مجموعة من الأصدقاء أبرزهم </a:t>
            </a:r>
            <a:r>
              <a:rPr lang="ar-SA" sz="1700" dirty="0" smtClean="0">
                <a:latin typeface="Alexandria" pitchFamily="2" charset="-78"/>
                <a:cs typeface="Alexandria" pitchFamily="2" charset="-78"/>
              </a:rPr>
              <a:t>هاني بهجت، يستهدفون </a:t>
            </a:r>
            <a:r>
              <a:rPr lang="ar-SA" sz="1700" dirty="0">
                <a:latin typeface="Alexandria" pitchFamily="2" charset="-78"/>
                <a:cs typeface="Alexandria" pitchFamily="2" charset="-78"/>
              </a:rPr>
              <a:t>توعية الناس قبل مشاركة أي شيء مع أصدقائهم على حساباتهم، ويستخدمون أدوات بسيطة </a:t>
            </a:r>
            <a:r>
              <a:rPr lang="ar-SA" sz="1700" dirty="0" smtClean="0">
                <a:latin typeface="Alexandria" pitchFamily="2" charset="-78"/>
                <a:cs typeface="Alexandria" pitchFamily="2" charset="-78"/>
              </a:rPr>
              <a:t>للتحقق من المعلومات، حيث  يمكن </a:t>
            </a:r>
            <a:r>
              <a:rPr lang="ar-SA" sz="1700" dirty="0">
                <a:latin typeface="Alexandria" pitchFamily="2" charset="-78"/>
                <a:cs typeface="Alexandria" pitchFamily="2" charset="-78"/>
              </a:rPr>
              <a:t>لأي شخص أن يستخدمها، </a:t>
            </a:r>
            <a:r>
              <a:rPr lang="ar-SA" sz="1700" dirty="0" smtClean="0">
                <a:latin typeface="Alexandria" pitchFamily="2" charset="-78"/>
                <a:cs typeface="Alexandria" pitchFamily="2" charset="-78"/>
              </a:rPr>
              <a:t>مثل بمحرك </a:t>
            </a:r>
            <a:r>
              <a:rPr lang="ar-SA" sz="1700" dirty="0">
                <a:latin typeface="Alexandria" pitchFamily="2" charset="-78"/>
                <a:cs typeface="Alexandria" pitchFamily="2" charset="-78"/>
              </a:rPr>
              <a:t>البحث الشهير "جوجل" للبحث عن الخبر وأول من نشره، باختيار التاريخ المحدّد</a:t>
            </a:r>
            <a:r>
              <a:rPr lang="ar-SA" sz="1700" dirty="0" smtClean="0">
                <a:latin typeface="Alexandria" pitchFamily="2" charset="-78"/>
                <a:cs typeface="Alexandria" pitchFamily="2" charset="-78"/>
              </a:rPr>
              <a:t>، والاعتماد </a:t>
            </a:r>
            <a:r>
              <a:rPr lang="ar-SA" sz="1700" dirty="0">
                <a:latin typeface="Alexandria" pitchFamily="2" charset="-78"/>
                <a:cs typeface="Alexandria" pitchFamily="2" charset="-78"/>
              </a:rPr>
              <a:t>على محرك بحث</a:t>
            </a:r>
            <a:r>
              <a:rPr lang="ar-EG" sz="1700" dirty="0">
                <a:latin typeface="Alexandria" pitchFamily="2" charset="-78"/>
                <a:cs typeface="Alexandria" pitchFamily="2" charset="-78"/>
              </a:rPr>
              <a:t> "جوجل صور" </a:t>
            </a:r>
            <a:r>
              <a:rPr lang="ar-SA" sz="1700" dirty="0">
                <a:latin typeface="Alexandria" pitchFamily="2" charset="-78"/>
                <a:cs typeface="Alexandria" pitchFamily="2" charset="-78"/>
              </a:rPr>
              <a:t>لمعرفة مصدر الصورة، وأول من نشرها، وأين </a:t>
            </a:r>
            <a:r>
              <a:rPr lang="ar-SA" sz="1700" dirty="0" smtClean="0">
                <a:latin typeface="Alexandria" pitchFamily="2" charset="-78"/>
                <a:cs typeface="Alexandria" pitchFamily="2" charset="-78"/>
              </a:rPr>
              <a:t>نُشرَت. عدد متابعين المنصة </a:t>
            </a:r>
            <a:r>
              <a:rPr lang="ar-SA" sz="1700" dirty="0">
                <a:latin typeface="Alexandria" pitchFamily="2" charset="-78"/>
                <a:cs typeface="Alexandria" pitchFamily="2" charset="-78"/>
              </a:rPr>
              <a:t>تجاوز مليون متابع</a:t>
            </a:r>
            <a:r>
              <a:rPr lang="ar-SA" sz="1700" dirty="0" smtClean="0">
                <a:latin typeface="Alexandria" pitchFamily="2" charset="-78"/>
                <a:cs typeface="Alexandria" pitchFamily="2" charset="-78"/>
              </a:rPr>
              <a:t>. </a:t>
            </a:r>
            <a:r>
              <a:rPr lang="en-US" sz="1700" dirty="0">
                <a:latin typeface="Alexandria" pitchFamily="2" charset="-78"/>
                <a:cs typeface="Alexandria" pitchFamily="2" charset="-78"/>
                <a:hlinkClick r:id="rId3"/>
              </a:rPr>
              <a:t>https://dabegad.com/</a:t>
            </a:r>
            <a:r>
              <a:rPr lang="ar-SA" sz="1700" dirty="0">
                <a:latin typeface="Alexandria" pitchFamily="2" charset="-78"/>
                <a:cs typeface="Alexandria" pitchFamily="2" charset="-78"/>
              </a:rPr>
              <a:t> </a:t>
            </a:r>
          </a:p>
          <a:p>
            <a:pPr marL="285750" indent="-285750" algn="r" rtl="1">
              <a:lnSpc>
                <a:spcPct val="150000"/>
              </a:lnSpc>
              <a:buFont typeface="Wingdings" panose="05000000000000000000" pitchFamily="2" charset="2"/>
              <a:buChar char="q"/>
            </a:pPr>
            <a:r>
              <a:rPr lang="ar-SA" sz="1700" dirty="0" smtClean="0">
                <a:solidFill>
                  <a:srgbClr val="C00000"/>
                </a:solidFill>
                <a:latin typeface="Alexandria" pitchFamily="2" charset="-78"/>
                <a:cs typeface="Alexandria" pitchFamily="2" charset="-78"/>
              </a:rPr>
              <a:t>فتبيوا </a:t>
            </a:r>
            <a:r>
              <a:rPr lang="ar-SA" sz="1700" dirty="0" smtClean="0">
                <a:latin typeface="Alexandria" pitchFamily="2" charset="-78"/>
                <a:cs typeface="Alexandria" pitchFamily="2" charset="-78"/>
              </a:rPr>
              <a:t>:تعتبر من المنصات </a:t>
            </a:r>
            <a:r>
              <a:rPr lang="ar-SA" sz="1700" dirty="0">
                <a:latin typeface="Alexandria" pitchFamily="2" charset="-78"/>
                <a:cs typeface="Alexandria" pitchFamily="2" charset="-78"/>
              </a:rPr>
              <a:t>العربية المشهورة في التحقق من الأخبار الكاذبة، انطلقت المنصة عام (</a:t>
            </a:r>
            <a:r>
              <a:rPr lang="ar-SA" sz="1700" dirty="0" smtClean="0">
                <a:latin typeface="Alexandria" pitchFamily="2" charset="-78"/>
                <a:cs typeface="Alexandria" pitchFamily="2" charset="-78"/>
              </a:rPr>
              <a:t>2014م</a:t>
            </a:r>
            <a:r>
              <a:rPr lang="ar-SA" sz="1700" dirty="0">
                <a:latin typeface="Alexandria" pitchFamily="2" charset="-78"/>
                <a:cs typeface="Alexandria" pitchFamily="2" charset="-78"/>
              </a:rPr>
              <a:t>) من الأردن، وهي منصة مستقلة تسعى “لإيجاد محتوى عربي خالٍ من الإشاعات والأخبار الكاذبة والخرافات”، المميز في المنصة أن محتواها دقيق، بحيث يوضح ويشير تمامًا إلى المشاكل المتعلقة بالمحتوى سواءٌ كان عنوان الخبر مضللا أو كاذبًا أو زائفًا. </a:t>
            </a:r>
            <a:r>
              <a:rPr lang="en-US" sz="1700" dirty="0">
                <a:latin typeface="Alexandria" pitchFamily="2" charset="-78"/>
                <a:cs typeface="Alexandria" pitchFamily="2" charset="-78"/>
                <a:hlinkClick r:id="rId4"/>
              </a:rPr>
              <a:t>https://fatabyyano.net</a:t>
            </a:r>
            <a:r>
              <a:rPr lang="en-US" sz="1700" dirty="0" smtClean="0">
                <a:latin typeface="Alexandria" pitchFamily="2" charset="-78"/>
                <a:cs typeface="Alexandria" pitchFamily="2" charset="-78"/>
                <a:hlinkClick r:id="rId4"/>
              </a:rPr>
              <a:t>/</a:t>
            </a:r>
            <a:r>
              <a:rPr lang="en-US" sz="1700" dirty="0" smtClean="0">
                <a:latin typeface="Alexandria" pitchFamily="2" charset="-78"/>
                <a:cs typeface="Alexandria" pitchFamily="2" charset="-78"/>
              </a:rPr>
              <a:t> </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4" y="1441900"/>
            <a:ext cx="6314915" cy="461024"/>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استراتيجيات </a:t>
            </a:r>
            <a:r>
              <a:rPr lang="ar-SA" b="1" dirty="0" smtClean="0">
                <a:solidFill>
                  <a:srgbClr val="C00000"/>
                </a:solidFill>
                <a:latin typeface="Alexandria Black" pitchFamily="2" charset="-78"/>
                <a:cs typeface="Alexandria Black" pitchFamily="2" charset="-78"/>
              </a:rPr>
              <a:t>دحض </a:t>
            </a:r>
            <a:r>
              <a:rPr lang="ar-SA" b="1" dirty="0">
                <a:solidFill>
                  <a:srgbClr val="C00000"/>
                </a:solidFill>
                <a:latin typeface="Alexandria Black" pitchFamily="2" charset="-78"/>
                <a:cs typeface="Alexandria Black" pitchFamily="2" charset="-78"/>
              </a:rPr>
              <a:t>الشائعات في </a:t>
            </a:r>
            <a:r>
              <a:rPr lang="ar-SA" b="1" dirty="0" smtClean="0">
                <a:solidFill>
                  <a:srgbClr val="C00000"/>
                </a:solidFill>
                <a:latin typeface="Alexandria Black" pitchFamily="2" charset="-78"/>
                <a:cs typeface="Alexandria Black" pitchFamily="2" charset="-78"/>
              </a:rPr>
              <a:t>الإعلام الرقمي</a:t>
            </a: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844" y="4935157"/>
            <a:ext cx="1755648" cy="1828799"/>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 y="2703414"/>
            <a:ext cx="1575602" cy="203317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342607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3222" y="1993898"/>
            <a:ext cx="10220202" cy="4409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3222" y="2016406"/>
            <a:ext cx="10112890" cy="4408899"/>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sz="1700" dirty="0" smtClean="0">
                <a:solidFill>
                  <a:srgbClr val="C00000"/>
                </a:solidFill>
                <a:latin typeface="Alexandria" pitchFamily="2" charset="-78"/>
                <a:cs typeface="Alexandria" pitchFamily="2" charset="-78"/>
              </a:rPr>
              <a:t>تأكد : </a:t>
            </a:r>
            <a:r>
              <a:rPr lang="ar-SA" sz="1700" dirty="0" smtClean="0">
                <a:latin typeface="Alexandria" pitchFamily="2" charset="-78"/>
                <a:cs typeface="Alexandria" pitchFamily="2" charset="-78"/>
              </a:rPr>
              <a:t>هي منصة سورية انطلفت عام 2016، وتقوم </a:t>
            </a:r>
            <a:r>
              <a:rPr lang="ar-SA" sz="1700" dirty="0">
                <a:latin typeface="Alexandria" pitchFamily="2" charset="-78"/>
                <a:cs typeface="Alexandria" pitchFamily="2" charset="-78"/>
              </a:rPr>
              <a:t>على التحقق من الأخبار والمعلومات المتعلقة بالشأن السوري، والمميز في منصة تأكد رغم أنها ناشئة لا يتجاوز عمرها السنتين فإنها حققت انتشارًا واسعًا بين السوريين وفي مختلف </a:t>
            </a:r>
            <a:r>
              <a:rPr lang="ar-SA" sz="1700" dirty="0" smtClean="0">
                <a:latin typeface="Alexandria" pitchFamily="2" charset="-78"/>
                <a:cs typeface="Alexandria" pitchFamily="2" charset="-78"/>
              </a:rPr>
              <a:t>منصات </a:t>
            </a:r>
            <a:r>
              <a:rPr lang="ar-SA" sz="1700" dirty="0">
                <a:latin typeface="Alexandria" pitchFamily="2" charset="-78"/>
                <a:cs typeface="Alexandria" pitchFamily="2" charset="-78"/>
              </a:rPr>
              <a:t>التواصل الاجتماعي</a:t>
            </a:r>
            <a:r>
              <a:rPr lang="ar-SA" sz="1700" dirty="0" smtClean="0">
                <a:latin typeface="Alexandria" pitchFamily="2" charset="-78"/>
                <a:cs typeface="Alexandria" pitchFamily="2" charset="-78"/>
              </a:rPr>
              <a:t>. </a:t>
            </a:r>
            <a:r>
              <a:rPr lang="en-US" sz="1700" dirty="0">
                <a:latin typeface="Alexandria" pitchFamily="2" charset="-78"/>
                <a:cs typeface="Alexandria" pitchFamily="2" charset="-78"/>
                <a:hlinkClick r:id="rId3"/>
              </a:rPr>
              <a:t>https://</a:t>
            </a:r>
            <a:r>
              <a:rPr lang="en-US" sz="1700" dirty="0" smtClean="0">
                <a:latin typeface="Alexandria" pitchFamily="2" charset="-78"/>
                <a:cs typeface="Alexandria" pitchFamily="2" charset="-78"/>
                <a:hlinkClick r:id="rId3"/>
              </a:rPr>
              <a:t>verify-sy.com/ar</a:t>
            </a:r>
            <a:r>
              <a:rPr lang="ar-SA" sz="1700" dirty="0" smtClean="0">
                <a:latin typeface="Alexandria" pitchFamily="2" charset="-78"/>
                <a:cs typeface="Alexandria" pitchFamily="2" charset="-78"/>
              </a:rPr>
              <a:t> </a:t>
            </a:r>
          </a:p>
          <a:p>
            <a:pPr marL="285750" indent="-285750" algn="r" rtl="1">
              <a:lnSpc>
                <a:spcPct val="150000"/>
              </a:lnSpc>
              <a:buFont typeface="Wingdings" panose="05000000000000000000" pitchFamily="2" charset="2"/>
              <a:buChar char="q"/>
            </a:pPr>
            <a:r>
              <a:rPr lang="ar-SA" sz="1700" dirty="0" smtClean="0">
                <a:solidFill>
                  <a:srgbClr val="C00000"/>
                </a:solidFill>
                <a:latin typeface="Alexandria" pitchFamily="2" charset="-78"/>
                <a:cs typeface="Alexandria" pitchFamily="2" charset="-78"/>
              </a:rPr>
              <a:t>متصدقش :</a:t>
            </a:r>
            <a:r>
              <a:rPr lang="ar-SA" sz="1700" dirty="0">
                <a:solidFill>
                  <a:srgbClr val="C00000"/>
                </a:solidFill>
                <a:latin typeface="Alexandria" pitchFamily="2" charset="-78"/>
                <a:cs typeface="Alexandria" pitchFamily="2" charset="-78"/>
              </a:rPr>
              <a:t> </a:t>
            </a:r>
            <a:r>
              <a:rPr lang="ar-SA" sz="1700" dirty="0">
                <a:latin typeface="Alexandria" pitchFamily="2" charset="-78"/>
                <a:cs typeface="Alexandria" pitchFamily="2" charset="-78"/>
              </a:rPr>
              <a:t>مبادرة مصرية يتابعها أكثر من 500 ألف </a:t>
            </a:r>
            <a:r>
              <a:rPr lang="ar-SA" sz="1700" dirty="0" smtClean="0">
                <a:latin typeface="Alexandria" pitchFamily="2" charset="-78"/>
                <a:cs typeface="Alexandria" pitchFamily="2" charset="-78"/>
              </a:rPr>
              <a:t>متابع، تهدف </a:t>
            </a:r>
            <a:r>
              <a:rPr lang="ar-SA" sz="1700" dirty="0">
                <a:latin typeface="Alexandria" pitchFamily="2" charset="-78"/>
                <a:cs typeface="Alexandria" pitchFamily="2" charset="-78"/>
              </a:rPr>
              <a:t>إلى “محاربة الأخبار الكاذبة والمعلومات المضللة”، </a:t>
            </a:r>
            <a:r>
              <a:rPr lang="ar-SA" sz="1700" dirty="0" smtClean="0">
                <a:latin typeface="Alexandria" pitchFamily="2" charset="-78"/>
                <a:cs typeface="Alexandria" pitchFamily="2" charset="-78"/>
              </a:rPr>
              <a:t>تتحقق </a:t>
            </a:r>
            <a:r>
              <a:rPr lang="ar-SA" sz="1700" dirty="0">
                <a:latin typeface="Alexandria" pitchFamily="2" charset="-78"/>
                <a:cs typeface="Alexandria" pitchFamily="2" charset="-78"/>
              </a:rPr>
              <a:t>من الأخبار الكاذبة </a:t>
            </a:r>
            <a:r>
              <a:rPr lang="ar-SA" sz="1700" dirty="0" smtClean="0">
                <a:latin typeface="Alexandria" pitchFamily="2" charset="-78"/>
                <a:cs typeface="Alexandria" pitchFamily="2" charset="-78"/>
              </a:rPr>
              <a:t>الخاصة بكافة المجالات. لا </a:t>
            </a:r>
            <a:r>
              <a:rPr lang="ar-SA" sz="1700" dirty="0">
                <a:latin typeface="Alexandria" pitchFamily="2" charset="-78"/>
                <a:cs typeface="Alexandria" pitchFamily="2" charset="-78"/>
              </a:rPr>
              <a:t>يوجد موقع رسمي للمبادرة، لكن لها عدة حسابات رسمية على </a:t>
            </a:r>
            <a:r>
              <a:rPr lang="ar-SA" sz="1700" dirty="0" smtClean="0">
                <a:latin typeface="Alexandria" pitchFamily="2" charset="-78"/>
                <a:cs typeface="Alexandria" pitchFamily="2" charset="-78"/>
              </a:rPr>
              <a:t>منصات </a:t>
            </a:r>
            <a:r>
              <a:rPr lang="ar-SA" sz="1700" dirty="0">
                <a:latin typeface="Alexandria" pitchFamily="2" charset="-78"/>
                <a:cs typeface="Alexandria" pitchFamily="2" charset="-78"/>
              </a:rPr>
              <a:t>التواصل الاجتماعي مثل: </a:t>
            </a:r>
            <a:r>
              <a:rPr lang="ar-SA" sz="1700" dirty="0" smtClean="0">
                <a:latin typeface="Alexandria" pitchFamily="2" charset="-78"/>
                <a:cs typeface="Alexandria" pitchFamily="2" charset="-78"/>
              </a:rPr>
              <a:t>إكس، فيسبوك.</a:t>
            </a:r>
          </a:p>
          <a:p>
            <a:pPr marL="285750" indent="-285750" algn="r" rtl="1">
              <a:lnSpc>
                <a:spcPct val="150000"/>
              </a:lnSpc>
              <a:buFont typeface="Wingdings" panose="05000000000000000000" pitchFamily="2" charset="2"/>
              <a:buChar char="q"/>
            </a:pPr>
            <a:r>
              <a:rPr lang="ar-SA" sz="1700" dirty="0" smtClean="0">
                <a:solidFill>
                  <a:srgbClr val="C00000"/>
                </a:solidFill>
                <a:latin typeface="Alexandria" pitchFamily="2" charset="-78"/>
                <a:cs typeface="Alexandria" pitchFamily="2" charset="-78"/>
              </a:rPr>
              <a:t>موقع صحيح </a:t>
            </a:r>
            <a:r>
              <a:rPr lang="ar-SA" sz="1700" dirty="0">
                <a:solidFill>
                  <a:srgbClr val="C00000"/>
                </a:solidFill>
                <a:latin typeface="Alexandria" pitchFamily="2" charset="-78"/>
                <a:cs typeface="Alexandria" pitchFamily="2" charset="-78"/>
              </a:rPr>
              <a:t>مصر </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منصة مستقلة بدأت </a:t>
            </a:r>
            <a:r>
              <a:rPr lang="ar-SA" sz="1700" dirty="0">
                <a:latin typeface="Alexandria" pitchFamily="2" charset="-78"/>
                <a:cs typeface="Alexandria" pitchFamily="2" charset="-78"/>
              </a:rPr>
              <a:t>في يناير </a:t>
            </a:r>
            <a:r>
              <a:rPr lang="ar-SA" sz="1700" dirty="0" smtClean="0">
                <a:latin typeface="Alexandria" pitchFamily="2" charset="-78"/>
                <a:cs typeface="Alexandria" pitchFamily="2" charset="-78"/>
              </a:rPr>
              <a:t>2019؛ لرصد </a:t>
            </a:r>
            <a:r>
              <a:rPr lang="ar-SA" sz="1700" dirty="0">
                <a:latin typeface="Alexandria" pitchFamily="2" charset="-78"/>
                <a:cs typeface="Alexandria" pitchFamily="2" charset="-78"/>
              </a:rPr>
              <a:t>وتصحيح </a:t>
            </a:r>
            <a:r>
              <a:rPr lang="ar-SA" sz="1700" dirty="0" smtClean="0">
                <a:latin typeface="Alexandria" pitchFamily="2" charset="-78"/>
                <a:cs typeface="Alexandria" pitchFamily="2" charset="-78"/>
              </a:rPr>
              <a:t>الأخبار </a:t>
            </a:r>
            <a:r>
              <a:rPr lang="ar-SA" sz="1700" dirty="0">
                <a:latin typeface="Alexandria" pitchFamily="2" charset="-78"/>
                <a:cs typeface="Alexandria" pitchFamily="2" charset="-78"/>
              </a:rPr>
              <a:t>والمعلومات الكاذبة والمضللة من قِبل تصريحات المسئولين وصناع القرار المتداولة في </a:t>
            </a:r>
            <a:r>
              <a:rPr lang="ar-SA" sz="1700" dirty="0" smtClean="0">
                <a:latin typeface="Alexandria" pitchFamily="2" charset="-78"/>
                <a:cs typeface="Alexandria" pitchFamily="2" charset="-78"/>
              </a:rPr>
              <a:t>الإعلام الرقمي.</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وتضم المنصة فريق </a:t>
            </a:r>
            <a:r>
              <a:rPr lang="ar-SA" sz="1700" dirty="0">
                <a:latin typeface="Alexandria" pitchFamily="2" charset="-78"/>
                <a:cs typeface="Alexandria" pitchFamily="2" charset="-78"/>
              </a:rPr>
              <a:t>صحفي يعمل على تدقيق </a:t>
            </a:r>
            <a:r>
              <a:rPr lang="ar-SA" sz="1700" dirty="0" smtClean="0">
                <a:latin typeface="Alexandria" pitchFamily="2" charset="-78"/>
                <a:cs typeface="Alexandria" pitchFamily="2" charset="-78"/>
              </a:rPr>
              <a:t>المعلومات وكشف الأكاذيب. ويهتم </a:t>
            </a:r>
            <a:r>
              <a:rPr lang="ar-SA" sz="1700" dirty="0">
                <a:latin typeface="Alexandria" pitchFamily="2" charset="-78"/>
                <a:cs typeface="Alexandria" pitchFamily="2" charset="-78"/>
              </a:rPr>
              <a:t>صحيح </a:t>
            </a:r>
            <a:r>
              <a:rPr lang="ar-SA" sz="1700" dirty="0" smtClean="0">
                <a:latin typeface="Alexandria" pitchFamily="2" charset="-78"/>
                <a:cs typeface="Alexandria" pitchFamily="2" charset="-78"/>
              </a:rPr>
              <a:t>مصر </a:t>
            </a:r>
            <a:r>
              <a:rPr lang="ar-SA" sz="1700" dirty="0">
                <a:latin typeface="Alexandria" pitchFamily="2" charset="-78"/>
                <a:cs typeface="Alexandria" pitchFamily="2" charset="-78"/>
              </a:rPr>
              <a:t>بنشر </a:t>
            </a:r>
            <a:r>
              <a:rPr lang="ar-SA" sz="1700" dirty="0" smtClean="0">
                <a:latin typeface="Alexandria" pitchFamily="2" charset="-78"/>
                <a:cs typeface="Alexandria" pitchFamily="2" charset="-78"/>
              </a:rPr>
              <a:t>محتوى إعلامي </a:t>
            </a:r>
            <a:r>
              <a:rPr lang="ar-SA" sz="1700" dirty="0">
                <a:latin typeface="Alexandria" pitchFamily="2" charset="-78"/>
                <a:cs typeface="Alexandria" pitchFamily="2" charset="-78"/>
              </a:rPr>
              <a:t>بغرض التحقق ومكافحة الأشكال المختلفة للتضليل وتعزيز مبدأي المساءلة والحق في المعرفة، بالاعتماد على المصادر المفتوحة وتقنيات الذكاء الاصطناعي</a:t>
            </a:r>
            <a:r>
              <a:rPr lang="ar-SA" sz="1700" dirty="0" smtClean="0">
                <a:latin typeface="Alexandria" pitchFamily="2" charset="-78"/>
                <a:cs typeface="Alexandria" pitchFamily="2" charset="-78"/>
              </a:rPr>
              <a:t>. </a:t>
            </a:r>
            <a:r>
              <a:rPr lang="en-US" sz="1700" dirty="0">
                <a:latin typeface="Alexandria" pitchFamily="2" charset="-78"/>
                <a:cs typeface="Alexandria" pitchFamily="2" charset="-78"/>
                <a:hlinkClick r:id="rId4"/>
              </a:rPr>
              <a:t>https://www.saheeh.news</a:t>
            </a:r>
            <a:r>
              <a:rPr lang="en-US" sz="1700" dirty="0" smtClean="0">
                <a:latin typeface="Alexandria" pitchFamily="2" charset="-78"/>
                <a:cs typeface="Alexandria" pitchFamily="2" charset="-78"/>
                <a:hlinkClick r:id="rId4"/>
              </a:rPr>
              <a:t>/</a:t>
            </a:r>
            <a:r>
              <a:rPr lang="ar-SA" sz="1700" dirty="0" smtClean="0">
                <a:latin typeface="Alexandria" pitchFamily="2" charset="-78"/>
                <a:cs typeface="Alexandria" pitchFamily="2" charset="-78"/>
              </a:rPr>
              <a:t> </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6369780" cy="461024"/>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استراتيجيات </a:t>
            </a:r>
            <a:r>
              <a:rPr lang="ar-SA" b="1" dirty="0" smtClean="0">
                <a:solidFill>
                  <a:srgbClr val="C00000"/>
                </a:solidFill>
                <a:latin typeface="Alexandria Black" pitchFamily="2" charset="-78"/>
                <a:cs typeface="Alexandria Black" pitchFamily="2" charset="-78"/>
              </a:rPr>
              <a:t>دحض الشائعات </a:t>
            </a:r>
            <a:r>
              <a:rPr lang="ar-SA" b="1" dirty="0">
                <a:solidFill>
                  <a:srgbClr val="C00000"/>
                </a:solidFill>
                <a:latin typeface="Alexandria Black" pitchFamily="2" charset="-78"/>
                <a:cs typeface="Alexandria Black" pitchFamily="2" charset="-78"/>
              </a:rPr>
              <a:t>في </a:t>
            </a:r>
            <a:r>
              <a:rPr lang="ar-SA" b="1" dirty="0" smtClean="0">
                <a:solidFill>
                  <a:srgbClr val="C00000"/>
                </a:solidFill>
                <a:latin typeface="Alexandria Black" pitchFamily="2" charset="-78"/>
                <a:cs typeface="Alexandria Black" pitchFamily="2" charset="-78"/>
              </a:rPr>
              <a:t>الإعلام الرقمي</a:t>
            </a: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3" name="Picture 2"/>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 y="2735225"/>
            <a:ext cx="1481328" cy="1353312"/>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1" y="4882896"/>
            <a:ext cx="1353255" cy="197510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02112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76020" y="2085338"/>
            <a:ext cx="9017403" cy="43550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584447" y="2099188"/>
            <a:ext cx="7719951" cy="4408899"/>
          </a:xfrm>
          <a:prstGeom prst="rect">
            <a:avLst/>
          </a:prstGeom>
          <a:noFill/>
        </p:spPr>
        <p:txBody>
          <a:bodyPr wrap="square" rtlCol="0">
            <a:spAutoFit/>
          </a:bodyPr>
          <a:lstStyle/>
          <a:p>
            <a:pPr marL="342900" indent="-342900" algn="r" rtl="1">
              <a:lnSpc>
                <a:spcPct val="150000"/>
              </a:lnSpc>
              <a:buFont typeface="+mj-lt"/>
              <a:buAutoNum type="arabicPeriod" startAt="5"/>
            </a:pPr>
            <a:r>
              <a:rPr lang="ar-SA" sz="1700" dirty="0" smtClean="0">
                <a:solidFill>
                  <a:srgbClr val="0070C0"/>
                </a:solidFill>
                <a:latin typeface="Alexandria" pitchFamily="2" charset="-78"/>
                <a:cs typeface="Alexandria" pitchFamily="2" charset="-78"/>
              </a:rPr>
              <a:t>دور الدولة: </a:t>
            </a:r>
            <a:r>
              <a:rPr lang="ar-SA" sz="1700" dirty="0" smtClean="0">
                <a:latin typeface="Alexandria" pitchFamily="2" charset="-78"/>
                <a:cs typeface="Alexandria" pitchFamily="2" charset="-78"/>
              </a:rPr>
              <a:t>تبرز دور المملكة العربية السعودية في دحض الشائعات من خلال إطلاق </a:t>
            </a:r>
            <a:r>
              <a:rPr lang="ar-SA" sz="1700" dirty="0" smtClean="0">
                <a:solidFill>
                  <a:srgbClr val="C00000"/>
                </a:solidFill>
                <a:latin typeface="Alexandria" pitchFamily="2" charset="-78"/>
                <a:cs typeface="Alexandria" pitchFamily="2" charset="-78"/>
              </a:rPr>
              <a:t>المنصة الوطنية للخدمات الحكومية</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هي موقع حكومي يتيح للمستخدمين (مواطنين أو مُقيمين) خدمة الإبلاغ عن الشائعات، ويتم التعامل مع البلاغات بسرية واحترافية، واتخاذ الإجراءات اللازمة لدحض الشائعات وتعزيز مصداقية الأخبار والمعلومات. كما تركز على توعية المجتمع بمخاطر المعلومات المضللة، بما يسهم في حماية الأمن الوطني وتعزيز التماسك المجتمعي.</a:t>
            </a:r>
          </a:p>
          <a:p>
            <a:pPr marL="342900" indent="-342900" algn="r" rtl="1">
              <a:lnSpc>
                <a:spcPct val="150000"/>
              </a:lnSpc>
              <a:buFont typeface="+mj-lt"/>
              <a:buAutoNum type="arabicPeriod" startAt="5"/>
            </a:pPr>
            <a:r>
              <a:rPr lang="ar-SA" sz="1700" dirty="0" smtClean="0">
                <a:solidFill>
                  <a:srgbClr val="0070C0"/>
                </a:solidFill>
                <a:latin typeface="Alexandria" pitchFamily="2" charset="-78"/>
                <a:cs typeface="Alexandria" pitchFamily="2" charset="-78"/>
              </a:rPr>
              <a:t>المشاركة </a:t>
            </a:r>
            <a:r>
              <a:rPr lang="ar-SA" sz="1700" dirty="0">
                <a:solidFill>
                  <a:srgbClr val="0070C0"/>
                </a:solidFill>
                <a:latin typeface="Alexandria" pitchFamily="2" charset="-78"/>
                <a:cs typeface="Alexandria" pitchFamily="2" charset="-78"/>
              </a:rPr>
              <a:t>مع مؤسسات أخرى</a:t>
            </a:r>
            <a:r>
              <a:rPr lang="ar-SA" sz="1700" dirty="0" smtClean="0">
                <a:latin typeface="Alexandria" pitchFamily="2" charset="-78"/>
                <a:cs typeface="Alexandria" pitchFamily="2" charset="-78"/>
              </a:rPr>
              <a:t>: من خلال التعاون </a:t>
            </a:r>
            <a:r>
              <a:rPr lang="ar-SA" sz="1700" dirty="0">
                <a:latin typeface="Alexandria" pitchFamily="2" charset="-78"/>
                <a:cs typeface="Alexandria" pitchFamily="2" charset="-78"/>
              </a:rPr>
              <a:t>مع </a:t>
            </a:r>
            <a:r>
              <a:rPr lang="ar-SA" sz="1700" dirty="0" smtClean="0">
                <a:latin typeface="Alexandria" pitchFamily="2" charset="-78"/>
                <a:cs typeface="Alexandria" pitchFamily="2" charset="-78"/>
              </a:rPr>
              <a:t>الصحفيين في منصات الإعلام المختلفة </a:t>
            </a:r>
            <a:r>
              <a:rPr lang="ar-SA" sz="1600" dirty="0">
                <a:latin typeface="Alexandria" pitchFamily="2" charset="-78"/>
                <a:cs typeface="Alexandria" pitchFamily="2" charset="-78"/>
              </a:rPr>
              <a:t>لمتابعة الشائعات المنتشرة على وسائل الإعلام </a:t>
            </a:r>
            <a:r>
              <a:rPr lang="ar-SA" sz="1600" dirty="0" smtClean="0">
                <a:latin typeface="Alexandria" pitchFamily="2" charset="-78"/>
                <a:cs typeface="Alexandria" pitchFamily="2" charset="-78"/>
              </a:rPr>
              <a:t>الرقمية، واتخاذ </a:t>
            </a:r>
            <a:r>
              <a:rPr lang="ar-SA" sz="1600" dirty="0">
                <a:latin typeface="Alexandria" pitchFamily="2" charset="-78"/>
                <a:cs typeface="Alexandria" pitchFamily="2" charset="-78"/>
              </a:rPr>
              <a:t>إجراءات سريعة </a:t>
            </a:r>
            <a:r>
              <a:rPr lang="ar-SA" sz="1600" dirty="0" smtClean="0">
                <a:latin typeface="Alexandria" pitchFamily="2" charset="-78"/>
                <a:cs typeface="Alexandria" pitchFamily="2" charset="-78"/>
              </a:rPr>
              <a:t>لتصحيحها</a:t>
            </a:r>
            <a:r>
              <a:rPr lang="ar-SA" sz="1700" dirty="0" smtClean="0">
                <a:latin typeface="Alexandria" pitchFamily="2" charset="-78"/>
                <a:cs typeface="Alexandria" pitchFamily="2" charset="-78"/>
              </a:rPr>
              <a:t>. بالإضافة إلى الشراكات </a:t>
            </a:r>
            <a:r>
              <a:rPr lang="ar-SA" sz="1700" dirty="0">
                <a:latin typeface="Alexandria" pitchFamily="2" charset="-78"/>
                <a:cs typeface="Alexandria" pitchFamily="2" charset="-78"/>
              </a:rPr>
              <a:t>مع المنظمات غير </a:t>
            </a:r>
            <a:r>
              <a:rPr lang="ar-SA" sz="1700" dirty="0" smtClean="0">
                <a:latin typeface="Alexandria" pitchFamily="2" charset="-78"/>
                <a:cs typeface="Alexandria" pitchFamily="2" charset="-78"/>
              </a:rPr>
              <a:t>الربحية في </a:t>
            </a:r>
            <a:r>
              <a:rPr lang="ar-SA" sz="1700" dirty="0">
                <a:latin typeface="Alexandria" pitchFamily="2" charset="-78"/>
                <a:cs typeface="Alexandria" pitchFamily="2" charset="-78"/>
              </a:rPr>
              <a:t>محاربة المعلومات المضللة</a:t>
            </a:r>
            <a:r>
              <a:rPr lang="ar-SA" sz="1700" dirty="0" smtClean="0">
                <a:latin typeface="Alexandria" pitchFamily="2" charset="-78"/>
                <a:cs typeface="Alexandria" pitchFamily="2" charset="-78"/>
              </a:rPr>
              <a:t>. </a:t>
            </a:r>
            <a:r>
              <a:rPr lang="en-US" sz="1700" dirty="0">
                <a:latin typeface="Alexandria" pitchFamily="2" charset="-78"/>
                <a:cs typeface="Alexandria" pitchFamily="2" charset="-78"/>
                <a:hlinkClick r:id="rId3"/>
              </a:rPr>
              <a:t>https://my.gov.sa</a:t>
            </a:r>
            <a:r>
              <a:rPr lang="en-US" sz="1700" dirty="0" smtClean="0">
                <a:latin typeface="Alexandria" pitchFamily="2" charset="-78"/>
                <a:cs typeface="Alexandria" pitchFamily="2" charset="-78"/>
                <a:hlinkClick r:id="rId3"/>
              </a:rPr>
              <a:t>/</a:t>
            </a:r>
            <a:r>
              <a:rPr lang="ar-SA" sz="1700" dirty="0" smtClean="0">
                <a:latin typeface="Alexandria" pitchFamily="2" charset="-78"/>
                <a:cs typeface="Alexandria" pitchFamily="2" charset="-78"/>
              </a:rPr>
              <a:t> </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4" y="1441900"/>
            <a:ext cx="6314915" cy="461024"/>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استراتيجيات </a:t>
            </a:r>
            <a:r>
              <a:rPr lang="ar-SA" b="1" dirty="0" smtClean="0">
                <a:solidFill>
                  <a:srgbClr val="C00000"/>
                </a:solidFill>
                <a:latin typeface="Alexandria Black" pitchFamily="2" charset="-78"/>
                <a:cs typeface="Alexandria Black" pitchFamily="2" charset="-78"/>
              </a:rPr>
              <a:t>دحض </a:t>
            </a:r>
            <a:r>
              <a:rPr lang="ar-SA" b="1" dirty="0">
                <a:solidFill>
                  <a:srgbClr val="C00000"/>
                </a:solidFill>
                <a:latin typeface="Alexandria Black" pitchFamily="2" charset="-78"/>
                <a:cs typeface="Alexandria Black" pitchFamily="2" charset="-78"/>
              </a:rPr>
              <a:t>الشائعات في </a:t>
            </a:r>
            <a:r>
              <a:rPr lang="ar-SA" b="1" dirty="0" smtClean="0">
                <a:solidFill>
                  <a:srgbClr val="C00000"/>
                </a:solidFill>
                <a:latin typeface="Alexandria Black" pitchFamily="2" charset="-78"/>
                <a:cs typeface="Alexandria Black" pitchFamily="2" charset="-78"/>
              </a:rPr>
              <a:t>الإعلام الرقمي</a:t>
            </a: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8" name="Picture 7"/>
          <p:cNvPicPr>
            <a:picLocks noChangeAspect="1"/>
          </p:cNvPicPr>
          <p:nvPr/>
        </p:nvPicPr>
        <p:blipFill>
          <a:blip r:embed="rId5"/>
          <a:stretch>
            <a:fillRect/>
          </a:stretch>
        </p:blipFill>
        <p:spPr>
          <a:xfrm>
            <a:off x="-1601756" y="2389980"/>
            <a:ext cx="5186202" cy="4413974"/>
          </a:xfrm>
          <a:prstGeom prst="rect">
            <a:avLst/>
          </a:prstGeom>
        </p:spPr>
      </p:pic>
    </p:spTree>
    <p:extLst>
      <p:ext uri="{BB962C8B-B14F-4D97-AF65-F5344CB8AC3E}">
        <p14:creationId xmlns:p14="http://schemas.microsoft.com/office/powerpoint/2010/main" val="28165434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7367" t="42143" r="46428" b="28571"/>
          <a:stretch/>
        </p:blipFill>
        <p:spPr>
          <a:xfrm>
            <a:off x="-114299" y="2637725"/>
            <a:ext cx="1371286" cy="1297462"/>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173222" y="1993898"/>
            <a:ext cx="10220202" cy="4194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3222" y="2016406"/>
            <a:ext cx="10112890" cy="4016484"/>
          </a:xfrm>
          <a:prstGeom prst="rect">
            <a:avLst/>
          </a:prstGeom>
          <a:noFill/>
        </p:spPr>
        <p:txBody>
          <a:bodyPr wrap="square" rtlCol="0">
            <a:spAutoFit/>
          </a:bodyPr>
          <a:lstStyle/>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دراسة بعنوان: </a:t>
            </a:r>
            <a:r>
              <a:rPr lang="ar-SA" sz="1700" dirty="0" smtClean="0">
                <a:solidFill>
                  <a:schemeClr val="accent2">
                    <a:lumMod val="75000"/>
                  </a:schemeClr>
                </a:solidFill>
                <a:latin typeface="Alexandria" pitchFamily="2" charset="-78"/>
                <a:cs typeface="Alexandria" pitchFamily="2" charset="-78"/>
              </a:rPr>
              <a:t>دور </a:t>
            </a:r>
            <a:r>
              <a:rPr lang="ar-SA" sz="1700" dirty="0">
                <a:solidFill>
                  <a:schemeClr val="accent2">
                    <a:lumMod val="75000"/>
                  </a:schemeClr>
                </a:solidFill>
                <a:latin typeface="Alexandria" pitchFamily="2" charset="-78"/>
                <a:cs typeface="Alexandria" pitchFamily="2" charset="-78"/>
              </a:rPr>
              <a:t>صحافة المواطن في نشر الشائعات ومقاومتها في المجتمع </a:t>
            </a:r>
            <a:r>
              <a:rPr lang="ar-SA" sz="1700" dirty="0" smtClean="0">
                <a:solidFill>
                  <a:schemeClr val="accent2">
                    <a:lumMod val="75000"/>
                  </a:schemeClr>
                </a:solidFill>
                <a:latin typeface="Alexandria" pitchFamily="2" charset="-78"/>
                <a:cs typeface="Alexandria" pitchFamily="2" charset="-78"/>
              </a:rPr>
              <a:t>العربي: دراسة </a:t>
            </a:r>
            <a:r>
              <a:rPr lang="ar-SA" sz="1700" dirty="0">
                <a:solidFill>
                  <a:schemeClr val="accent2">
                    <a:lumMod val="75000"/>
                  </a:schemeClr>
                </a:solidFill>
                <a:latin typeface="Alexandria" pitchFamily="2" charset="-78"/>
                <a:cs typeface="Alexandria" pitchFamily="2" charset="-78"/>
              </a:rPr>
              <a:t>تحليلية لصفحتي "هيئة مكافحة الشائعات" و"ده بجد" على </a:t>
            </a:r>
            <a:r>
              <a:rPr lang="ar-SA" sz="1700" dirty="0" smtClean="0">
                <a:solidFill>
                  <a:schemeClr val="accent2">
                    <a:lumMod val="75000"/>
                  </a:schemeClr>
                </a:solidFill>
                <a:latin typeface="Alexandria" pitchFamily="2" charset="-78"/>
                <a:cs typeface="Alexandria" pitchFamily="2" charset="-78"/>
              </a:rPr>
              <a:t>فيسبوك.</a:t>
            </a:r>
            <a:r>
              <a:rPr lang="ar-SA" sz="1700" dirty="0" smtClean="0">
                <a:latin typeface="Alexandria" pitchFamily="2" charset="-78"/>
                <a:cs typeface="Alexandria" pitchFamily="2" charset="-78"/>
              </a:rPr>
              <a:t> </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a:latin typeface="Alexandria" pitchFamily="2" charset="-78"/>
                <a:cs typeface="Alexandria" pitchFamily="2" charset="-78"/>
              </a:rPr>
              <a:t>استهدفت الدراسة </a:t>
            </a:r>
            <a:r>
              <a:rPr lang="ar-EG" sz="1700" dirty="0">
                <a:latin typeface="Alexandria" pitchFamily="2" charset="-78"/>
                <a:cs typeface="Alexandria" pitchFamily="2" charset="-78"/>
              </a:rPr>
              <a:t>كشف وتحليل وتفسير الدور الذي تقوم به صفحات فيسبوك العربية في خلق الشائعات ونشرها </a:t>
            </a:r>
            <a:r>
              <a:rPr lang="ar-EG" sz="1700" dirty="0" smtClean="0">
                <a:latin typeface="Alexandria" pitchFamily="2" charset="-78"/>
                <a:cs typeface="Alexandria" pitchFamily="2" charset="-78"/>
              </a:rPr>
              <a:t>ومقاومتها</a:t>
            </a:r>
            <a:r>
              <a:rPr lang="ar-SA" sz="1700" dirty="0" smtClean="0">
                <a:latin typeface="Alexandria" pitchFamily="2" charset="-78"/>
                <a:cs typeface="Alexandria" pitchFamily="2" charset="-78"/>
              </a:rPr>
              <a:t>، من خلال:</a:t>
            </a:r>
          </a:p>
          <a:p>
            <a:pPr marL="636588" indent="-342900" algn="r" rtl="1">
              <a:lnSpc>
                <a:spcPct val="150000"/>
              </a:lnSpc>
              <a:buFont typeface="+mj-lt"/>
              <a:buAutoNum type="arabicPeriod"/>
            </a:pPr>
            <a:r>
              <a:rPr lang="ar-SA" sz="1700" dirty="0">
                <a:solidFill>
                  <a:srgbClr val="0070C0"/>
                </a:solidFill>
                <a:latin typeface="Alexandria" pitchFamily="2" charset="-78"/>
                <a:cs typeface="Alexandria" pitchFamily="2" charset="-78"/>
              </a:rPr>
              <a:t>المستوى الأول</a:t>
            </a:r>
            <a:r>
              <a:rPr lang="ar-SA" sz="1700" dirty="0">
                <a:latin typeface="Alexandria" pitchFamily="2" charset="-78"/>
                <a:cs typeface="Alexandria" pitchFamily="2" charset="-78"/>
              </a:rPr>
              <a:t>: </a:t>
            </a:r>
            <a:r>
              <a:rPr lang="ar-EG" sz="1700" dirty="0">
                <a:latin typeface="Alexandria" pitchFamily="2" charset="-78"/>
                <a:cs typeface="Alexandria" pitchFamily="2" charset="-78"/>
              </a:rPr>
              <a:t>تحليل المجالات والجهات والأشخاص التي تركز عليها الشائعات التي يتم تداولها، وتحديد أطرها الجغرافية ومصادرها وأهدافها والاستراتيجيات الدعائية المستخدمة فيها، والأدلة المستخدمة فيها، وحجم الإعجاب بها ، وحجم مشاركتها بين المستخدمين وحجم التعليقات عليها</a:t>
            </a:r>
            <a:r>
              <a:rPr lang="ar-EG" sz="1700" dirty="0" smtClean="0">
                <a:latin typeface="Alexandria" pitchFamily="2" charset="-78"/>
                <a:cs typeface="Alexandria" pitchFamily="2" charset="-78"/>
              </a:rPr>
              <a:t>.</a:t>
            </a:r>
            <a:endParaRPr lang="ar-SA" sz="1700" dirty="0" smtClean="0">
              <a:latin typeface="Alexandria" pitchFamily="2" charset="-78"/>
              <a:cs typeface="Alexandria" pitchFamily="2" charset="-78"/>
            </a:endParaRPr>
          </a:p>
          <a:p>
            <a:pPr marL="636588" indent="-342900" algn="r" rtl="1">
              <a:lnSpc>
                <a:spcPct val="150000"/>
              </a:lnSpc>
              <a:buFont typeface="+mj-lt"/>
              <a:buAutoNum type="arabicPeriod"/>
            </a:pPr>
            <a:r>
              <a:rPr lang="ar-SA" sz="1700" dirty="0" smtClean="0">
                <a:solidFill>
                  <a:srgbClr val="0070C0"/>
                </a:solidFill>
                <a:latin typeface="Alexandria" pitchFamily="2" charset="-78"/>
                <a:cs typeface="Alexandria" pitchFamily="2" charset="-78"/>
              </a:rPr>
              <a:t>المستوى </a:t>
            </a:r>
            <a:r>
              <a:rPr lang="ar-SA" sz="1700" dirty="0">
                <a:solidFill>
                  <a:srgbClr val="0070C0"/>
                </a:solidFill>
                <a:latin typeface="Alexandria" pitchFamily="2" charset="-78"/>
                <a:cs typeface="Alexandria" pitchFamily="2" charset="-78"/>
              </a:rPr>
              <a:t>الثاني: </a:t>
            </a:r>
            <a:r>
              <a:rPr lang="ar-EG" sz="1700" dirty="0" smtClean="0">
                <a:latin typeface="Alexandria" pitchFamily="2" charset="-78"/>
                <a:cs typeface="Alexandria" pitchFamily="2" charset="-78"/>
              </a:rPr>
              <a:t>تحليل </a:t>
            </a:r>
            <a:r>
              <a:rPr lang="ar-EG" sz="1700" dirty="0">
                <a:latin typeface="Alexandria" pitchFamily="2" charset="-78"/>
                <a:cs typeface="Alexandria" pitchFamily="2" charset="-78"/>
              </a:rPr>
              <a:t>الكيفية التي يتم بها دحض هذه الشائعات وبيان زيفها وتحديد مصادر وأدلة الدحض المقدمة في الصفحتين عينة الدراسة، وكذلك حجم الإعجاب والمشاركة والتعليق على التصحيح الذي يتم تقديمه للشائعة</a:t>
            </a:r>
            <a:r>
              <a:rPr lang="ar-EG"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76021" y="1564445"/>
            <a:ext cx="7552380" cy="369332"/>
          </a:xfrm>
          <a:prstGeom prst="rect">
            <a:avLst/>
          </a:prstGeom>
        </p:spPr>
        <p:txBody>
          <a:bodyPr wrap="square">
            <a:spAutoFit/>
          </a:bodyPr>
          <a:lstStyle/>
          <a:p>
            <a:pPr rtl="1"/>
            <a:r>
              <a:rPr lang="ar-SA" b="1" dirty="0" smtClean="0">
                <a:solidFill>
                  <a:srgbClr val="C00000"/>
                </a:solidFill>
                <a:latin typeface="Alexandria Black" pitchFamily="2" charset="-78"/>
                <a:cs typeface="Alexandria Black" pitchFamily="2" charset="-78"/>
              </a:rPr>
              <a:t>دراسة </a:t>
            </a:r>
            <a:r>
              <a:rPr lang="ar-SA" b="1" dirty="0">
                <a:solidFill>
                  <a:srgbClr val="C00000"/>
                </a:solidFill>
                <a:latin typeface="Alexandria Black" pitchFamily="2" charset="-78"/>
                <a:cs typeface="Alexandria Black" pitchFamily="2" charset="-78"/>
              </a:rPr>
              <a:t>حالة</a:t>
            </a:r>
            <a:r>
              <a:rPr lang="ar-SA" b="1" dirty="0" smtClean="0">
                <a:solidFill>
                  <a:srgbClr val="C00000"/>
                </a:solidFill>
                <a:latin typeface="Alexandria Black" pitchFamily="2" charset="-78"/>
                <a:cs typeface="Alexandria Black" pitchFamily="2" charset="-78"/>
              </a:rPr>
              <a:t>: دور </a:t>
            </a:r>
            <a:r>
              <a:rPr lang="ar-SA" b="1" dirty="0">
                <a:solidFill>
                  <a:srgbClr val="C00000"/>
                </a:solidFill>
                <a:latin typeface="Alexandria Black" pitchFamily="2" charset="-78"/>
                <a:cs typeface="Alexandria Black" pitchFamily="2" charset="-78"/>
              </a:rPr>
              <a:t>صحافة المواطن في نشر الشائعات </a:t>
            </a:r>
            <a:r>
              <a:rPr lang="ar-SA" b="1" dirty="0" smtClean="0">
                <a:solidFill>
                  <a:srgbClr val="C00000"/>
                </a:solidFill>
                <a:latin typeface="Alexandria Black" pitchFamily="2" charset="-78"/>
                <a:cs typeface="Alexandria Black" pitchFamily="2" charset="-78"/>
              </a:rPr>
              <a:t>ومقاومتها</a:t>
            </a:r>
            <a:endParaRPr lang="en-US" b="1" dirty="0">
              <a:solidFill>
                <a:srgbClr val="C00000"/>
              </a:solidFill>
              <a:latin typeface="Alexandria Black" pitchFamily="2" charset="-78"/>
              <a:cs typeface="Alexandria Black" pitchFamily="2" charset="-78"/>
            </a:endParaRP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10" name="Picture 9"/>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60268" r="25803" b="74524"/>
          <a:stretch/>
        </p:blipFill>
        <p:spPr>
          <a:xfrm>
            <a:off x="122477" y="5237131"/>
            <a:ext cx="1698173" cy="1747157"/>
          </a:xfrm>
          <a:prstGeom prst="rect">
            <a:avLst/>
          </a:prstGeom>
        </p:spPr>
      </p:pic>
    </p:spTree>
    <p:extLst>
      <p:ext uri="{BB962C8B-B14F-4D97-AF65-F5344CB8AC3E}">
        <p14:creationId xmlns:p14="http://schemas.microsoft.com/office/powerpoint/2010/main" val="21012943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2050129876"/>
              </p:ext>
            </p:extLst>
          </p:nvPr>
        </p:nvGraphicFramePr>
        <p:xfrm>
          <a:off x="23264" y="2445547"/>
          <a:ext cx="1772882" cy="3494994"/>
        </p:xfrm>
        <a:graphic>
          <a:graphicData uri="http://schemas.openxmlformats.org/drawingml/2006/table">
            <a:tbl>
              <a:tblPr rtl="1">
                <a:tableStyleId>{5C22544A-7EE6-4342-B048-85BDC9FD1C3A}</a:tableStyleId>
              </a:tblPr>
              <a:tblGrid>
                <a:gridCol w="886441">
                  <a:extLst>
                    <a:ext uri="{9D8B030D-6E8A-4147-A177-3AD203B41FA5}">
                      <a16:colId xmlns:a16="http://schemas.microsoft.com/office/drawing/2014/main" val="3534067320"/>
                    </a:ext>
                  </a:extLst>
                </a:gridCol>
                <a:gridCol w="886441">
                  <a:extLst>
                    <a:ext uri="{9D8B030D-6E8A-4147-A177-3AD203B41FA5}">
                      <a16:colId xmlns:a16="http://schemas.microsoft.com/office/drawing/2014/main" val="2116239431"/>
                    </a:ext>
                  </a:extLst>
                </a:gridCol>
              </a:tblGrid>
              <a:tr h="178332">
                <a:tc rowSpan="9">
                  <a:txBody>
                    <a:bodyPr/>
                    <a:lstStyle/>
                    <a:p>
                      <a:pPr marL="38100" marR="38100" algn="ctr" rtl="1">
                        <a:lnSpc>
                          <a:spcPct val="107000"/>
                        </a:lnSpc>
                        <a:spcBef>
                          <a:spcPts val="0"/>
                        </a:spcBef>
                        <a:spcAft>
                          <a:spcPts val="0"/>
                        </a:spcAft>
                      </a:pPr>
                      <a:r>
                        <a:rPr lang="ar-SA" sz="1600" b="1" dirty="0">
                          <a:effectLst/>
                        </a:rPr>
                        <a:t>أدلة دحض الشائعة</a:t>
                      </a:r>
                      <a:endParaRPr lang="en-US" sz="2000" b="1"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38100" marR="38100" algn="r" rtl="1">
                        <a:lnSpc>
                          <a:spcPct val="107000"/>
                        </a:lnSpc>
                        <a:spcBef>
                          <a:spcPts val="0"/>
                        </a:spcBef>
                        <a:spcAft>
                          <a:spcPts val="0"/>
                        </a:spcAft>
                      </a:pPr>
                      <a:r>
                        <a:rPr lang="ar-SA" sz="1000" b="1">
                          <a:effectLst/>
                        </a:rPr>
                        <a:t>الصورة الأصلية</a:t>
                      </a:r>
                      <a:endParaRPr lang="en-US" sz="1100" b="1">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071134353"/>
                  </a:ext>
                </a:extLst>
              </a:tr>
              <a:tr h="178332">
                <a:tc vMerge="1">
                  <a:txBody>
                    <a:bodyPr/>
                    <a:lstStyle/>
                    <a:p>
                      <a:pPr rtl="1"/>
                      <a:endParaRPr lang="ar-SA"/>
                    </a:p>
                  </a:txBody>
                  <a:tcPr/>
                </a:tc>
                <a:tc>
                  <a:txBody>
                    <a:bodyPr/>
                    <a:lstStyle/>
                    <a:p>
                      <a:pPr marL="38100" marR="38100" algn="r" rtl="1">
                        <a:lnSpc>
                          <a:spcPct val="107000"/>
                        </a:lnSpc>
                        <a:spcBef>
                          <a:spcPts val="0"/>
                        </a:spcBef>
                        <a:spcAft>
                          <a:spcPts val="0"/>
                        </a:spcAft>
                      </a:pPr>
                      <a:r>
                        <a:rPr lang="ar-SA" sz="1000" b="1">
                          <a:effectLst/>
                        </a:rPr>
                        <a:t>الفيديو الأصلي</a:t>
                      </a:r>
                      <a:endParaRPr lang="en-US" sz="1100" b="1">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63754234"/>
                  </a:ext>
                </a:extLst>
              </a:tr>
              <a:tr h="178332">
                <a:tc vMerge="1">
                  <a:txBody>
                    <a:bodyPr/>
                    <a:lstStyle/>
                    <a:p>
                      <a:pPr rtl="1"/>
                      <a:endParaRPr lang="ar-SA"/>
                    </a:p>
                  </a:txBody>
                  <a:tcPr/>
                </a:tc>
                <a:tc>
                  <a:txBody>
                    <a:bodyPr/>
                    <a:lstStyle/>
                    <a:p>
                      <a:pPr marL="38100" marR="38100" algn="r" rtl="1">
                        <a:lnSpc>
                          <a:spcPct val="107000"/>
                        </a:lnSpc>
                        <a:spcBef>
                          <a:spcPts val="0"/>
                        </a:spcBef>
                        <a:spcAft>
                          <a:spcPts val="0"/>
                        </a:spcAft>
                      </a:pPr>
                      <a:r>
                        <a:rPr lang="ar-SA" sz="1000" b="1">
                          <a:effectLst/>
                        </a:rPr>
                        <a:t>رابط للخبر الصحيح</a:t>
                      </a:r>
                      <a:endParaRPr lang="en-US" sz="1100" b="1">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614984881"/>
                  </a:ext>
                </a:extLst>
              </a:tr>
              <a:tr h="178332">
                <a:tc vMerge="1">
                  <a:txBody>
                    <a:bodyPr/>
                    <a:lstStyle/>
                    <a:p>
                      <a:pPr rtl="1"/>
                      <a:endParaRPr lang="ar-SA"/>
                    </a:p>
                  </a:txBody>
                  <a:tcPr/>
                </a:tc>
                <a:tc>
                  <a:txBody>
                    <a:bodyPr/>
                    <a:lstStyle/>
                    <a:p>
                      <a:pPr marL="38100" marR="38100" algn="r" rtl="1">
                        <a:lnSpc>
                          <a:spcPct val="107000"/>
                        </a:lnSpc>
                        <a:spcBef>
                          <a:spcPts val="0"/>
                        </a:spcBef>
                        <a:spcAft>
                          <a:spcPts val="0"/>
                        </a:spcAft>
                      </a:pPr>
                      <a:r>
                        <a:rPr lang="ar-SA" sz="1000" b="1">
                          <a:effectLst/>
                        </a:rPr>
                        <a:t>صورة النفي الرسمي</a:t>
                      </a:r>
                      <a:endParaRPr lang="en-US" sz="1100" b="1">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325638582"/>
                  </a:ext>
                </a:extLst>
              </a:tr>
              <a:tr h="178332">
                <a:tc vMerge="1">
                  <a:txBody>
                    <a:bodyPr/>
                    <a:lstStyle/>
                    <a:p>
                      <a:pPr rtl="1"/>
                      <a:endParaRPr lang="ar-SA"/>
                    </a:p>
                  </a:txBody>
                  <a:tcPr/>
                </a:tc>
                <a:tc>
                  <a:txBody>
                    <a:bodyPr/>
                    <a:lstStyle/>
                    <a:p>
                      <a:pPr marL="38100" marR="38100" algn="r" rtl="1">
                        <a:lnSpc>
                          <a:spcPct val="107000"/>
                        </a:lnSpc>
                        <a:spcBef>
                          <a:spcPts val="0"/>
                        </a:spcBef>
                        <a:spcAft>
                          <a:spcPts val="0"/>
                        </a:spcAft>
                      </a:pPr>
                      <a:r>
                        <a:rPr lang="ar-SA" sz="1000" b="1">
                          <a:effectLst/>
                        </a:rPr>
                        <a:t>صورة النفي الشخصي</a:t>
                      </a:r>
                      <a:endParaRPr lang="en-US" sz="1100" b="1">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92896597"/>
                  </a:ext>
                </a:extLst>
              </a:tr>
              <a:tr h="554015">
                <a:tc vMerge="1">
                  <a:txBody>
                    <a:bodyPr/>
                    <a:lstStyle/>
                    <a:p>
                      <a:pPr rtl="1"/>
                      <a:endParaRPr lang="ar-SA"/>
                    </a:p>
                  </a:txBody>
                  <a:tcPr/>
                </a:tc>
                <a:tc>
                  <a:txBody>
                    <a:bodyPr/>
                    <a:lstStyle/>
                    <a:p>
                      <a:pPr marL="38100" marR="38100" algn="r" rtl="1">
                        <a:lnSpc>
                          <a:spcPct val="107000"/>
                        </a:lnSpc>
                        <a:spcBef>
                          <a:spcPts val="0"/>
                        </a:spcBef>
                        <a:spcAft>
                          <a:spcPts val="0"/>
                        </a:spcAft>
                      </a:pPr>
                      <a:r>
                        <a:rPr lang="ar-SA" sz="1000" b="1" dirty="0">
                          <a:effectLst/>
                        </a:rPr>
                        <a:t>تصريحات رسمية منسوبة لمصادرها لصحف و وسائل إعلام</a:t>
                      </a:r>
                      <a:endParaRPr lang="en-US" sz="1100" b="1"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621466543"/>
                  </a:ext>
                </a:extLst>
              </a:tr>
              <a:tr h="554015">
                <a:tc vMerge="1">
                  <a:txBody>
                    <a:bodyPr/>
                    <a:lstStyle/>
                    <a:p>
                      <a:pPr rtl="1"/>
                      <a:endParaRPr lang="ar-SA"/>
                    </a:p>
                  </a:txBody>
                  <a:tcPr/>
                </a:tc>
                <a:tc>
                  <a:txBody>
                    <a:bodyPr/>
                    <a:lstStyle/>
                    <a:p>
                      <a:pPr marL="38100" marR="38100" algn="r" rtl="1">
                        <a:lnSpc>
                          <a:spcPct val="107000"/>
                        </a:lnSpc>
                        <a:spcBef>
                          <a:spcPts val="0"/>
                        </a:spcBef>
                        <a:spcAft>
                          <a:spcPts val="0"/>
                        </a:spcAft>
                      </a:pPr>
                      <a:r>
                        <a:rPr lang="ar-SA" sz="1000" b="1" dirty="0">
                          <a:effectLst/>
                        </a:rPr>
                        <a:t>تصريحات رسمية مجهلة لصحف ووسائل إعلام</a:t>
                      </a:r>
                      <a:endParaRPr lang="en-US" sz="1100" b="1"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27005411"/>
                  </a:ext>
                </a:extLst>
              </a:tr>
              <a:tr h="178332">
                <a:tc vMerge="1">
                  <a:txBody>
                    <a:bodyPr/>
                    <a:lstStyle/>
                    <a:p>
                      <a:pPr rtl="1"/>
                      <a:endParaRPr lang="ar-SA"/>
                    </a:p>
                  </a:txBody>
                  <a:tcPr/>
                </a:tc>
                <a:tc>
                  <a:txBody>
                    <a:bodyPr/>
                    <a:lstStyle/>
                    <a:p>
                      <a:pPr marL="38100" marR="38100" algn="r" rtl="1">
                        <a:lnSpc>
                          <a:spcPct val="107000"/>
                        </a:lnSpc>
                        <a:spcBef>
                          <a:spcPts val="0"/>
                        </a:spcBef>
                        <a:spcAft>
                          <a:spcPts val="0"/>
                        </a:spcAft>
                      </a:pPr>
                      <a:r>
                        <a:rPr lang="ar-SA" sz="1000" b="1">
                          <a:effectLst/>
                        </a:rPr>
                        <a:t>المعلومة الصحيحة</a:t>
                      </a:r>
                      <a:endParaRPr lang="en-US" sz="1100" b="1">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37544311"/>
                  </a:ext>
                </a:extLst>
              </a:tr>
              <a:tr h="366174">
                <a:tc vMerge="1">
                  <a:txBody>
                    <a:bodyPr/>
                    <a:lstStyle/>
                    <a:p>
                      <a:pPr rtl="1"/>
                      <a:endParaRPr lang="ar-SA"/>
                    </a:p>
                  </a:txBody>
                  <a:tcPr/>
                </a:tc>
                <a:tc>
                  <a:txBody>
                    <a:bodyPr/>
                    <a:lstStyle/>
                    <a:p>
                      <a:pPr marL="38100" marR="38100" algn="r" rtl="1">
                        <a:lnSpc>
                          <a:spcPct val="107000"/>
                        </a:lnSpc>
                        <a:spcBef>
                          <a:spcPts val="0"/>
                        </a:spcBef>
                        <a:spcAft>
                          <a:spcPts val="0"/>
                        </a:spcAft>
                      </a:pPr>
                      <a:r>
                        <a:rPr lang="ar-SA" sz="1000" b="1" dirty="0">
                          <a:effectLst/>
                        </a:rPr>
                        <a:t>صورة المعلومة الصحيحة</a:t>
                      </a:r>
                      <a:endParaRPr lang="en-US" sz="1100" b="1"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263556457"/>
                  </a:ext>
                </a:extLst>
              </a:tr>
            </a:tbl>
          </a:graphicData>
        </a:graphic>
      </p:graphicFrame>
      <p:sp>
        <p:nvSpPr>
          <p:cNvPr id="25" name="Rectangle: Rounded Corners 24">
            <a:extLst>
              <a:ext uri="{FF2B5EF4-FFF2-40B4-BE49-F238E27FC236}">
                <a16:creationId xmlns:a16="http://schemas.microsoft.com/office/drawing/2014/main" id="{2BC869EB-5623-4AA1-9123-4AF9DF916049}"/>
              </a:ext>
            </a:extLst>
          </p:cNvPr>
          <p:cNvSpPr/>
          <p:nvPr/>
        </p:nvSpPr>
        <p:spPr>
          <a:xfrm>
            <a:off x="1681843" y="1822423"/>
            <a:ext cx="10198982" cy="4581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96146" y="1820458"/>
            <a:ext cx="10009414" cy="4547399"/>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sz="1600" dirty="0">
                <a:latin typeface="Alexandria" pitchFamily="2" charset="-78"/>
                <a:cs typeface="Alexandria" pitchFamily="2" charset="-78"/>
              </a:rPr>
              <a:t>ا</a:t>
            </a:r>
            <a:r>
              <a:rPr lang="ar-EG" sz="1600" dirty="0" smtClean="0">
                <a:latin typeface="Alexandria" pitchFamily="2" charset="-78"/>
                <a:cs typeface="Alexandria" pitchFamily="2" charset="-78"/>
              </a:rPr>
              <a:t>ستخدم</a:t>
            </a:r>
            <a:r>
              <a:rPr lang="ar-SA" sz="1600" dirty="0" smtClean="0">
                <a:latin typeface="Alexandria" pitchFamily="2" charset="-78"/>
                <a:cs typeface="Alexandria" pitchFamily="2" charset="-78"/>
              </a:rPr>
              <a:t>ت</a:t>
            </a:r>
            <a:r>
              <a:rPr lang="ar-EG" sz="1600" dirty="0" smtClean="0">
                <a:latin typeface="Alexandria" pitchFamily="2" charset="-78"/>
                <a:cs typeface="Alexandria" pitchFamily="2" charset="-78"/>
              </a:rPr>
              <a:t> </a:t>
            </a:r>
            <a:r>
              <a:rPr lang="ar-EG" sz="1600" dirty="0">
                <a:latin typeface="Alexandria" pitchFamily="2" charset="-78"/>
                <a:cs typeface="Alexandria" pitchFamily="2" charset="-78"/>
              </a:rPr>
              <a:t>الدراسة منهج المسح الإعلامي لمسح مضمون </a:t>
            </a:r>
            <a:r>
              <a:rPr lang="ar-SA" sz="1600" dirty="0" smtClean="0">
                <a:latin typeface="Alexandria" pitchFamily="2" charset="-78"/>
                <a:cs typeface="Alexandria" pitchFamily="2" charset="-78"/>
              </a:rPr>
              <a:t>جميع </a:t>
            </a:r>
            <a:r>
              <a:rPr lang="ar-EG" sz="1600" dirty="0" smtClean="0">
                <a:latin typeface="Alexandria" pitchFamily="2" charset="-78"/>
                <a:cs typeface="Alexandria" pitchFamily="2" charset="-78"/>
              </a:rPr>
              <a:t>الشائعات </a:t>
            </a:r>
            <a:r>
              <a:rPr lang="ar-EG" sz="1600" dirty="0">
                <a:latin typeface="Alexandria" pitchFamily="2" charset="-78"/>
                <a:cs typeface="Alexandria" pitchFamily="2" charset="-78"/>
              </a:rPr>
              <a:t>المنشورة على </a:t>
            </a:r>
            <a:r>
              <a:rPr lang="ar-EG" sz="1600" dirty="0" smtClean="0">
                <a:latin typeface="Alexandria" pitchFamily="2" charset="-78"/>
                <a:cs typeface="Alexandria" pitchFamily="2" charset="-78"/>
              </a:rPr>
              <a:t>صفحتي</a:t>
            </a:r>
            <a:r>
              <a:rPr lang="ar-SA" sz="1600" dirty="0" smtClean="0">
                <a:latin typeface="Alexandria" pitchFamily="2" charset="-78"/>
                <a:cs typeface="Alexandria" pitchFamily="2" charset="-78"/>
              </a:rPr>
              <a:t>                </a:t>
            </a:r>
            <a:r>
              <a:rPr lang="ar-EG" sz="1600" dirty="0" smtClean="0">
                <a:latin typeface="Alexandria" pitchFamily="2" charset="-78"/>
                <a:cs typeface="Alexandria" pitchFamily="2" charset="-78"/>
              </a:rPr>
              <a:t> الدراسة</a:t>
            </a:r>
            <a:r>
              <a:rPr lang="ar-SA" sz="1600" dirty="0" smtClean="0">
                <a:latin typeface="Alexandria" pitchFamily="2" charset="-78"/>
                <a:cs typeface="Alexandria" pitchFamily="2" charset="-78"/>
              </a:rPr>
              <a:t>، خلال الفترة من</a:t>
            </a:r>
            <a:r>
              <a:rPr lang="ar-EG" sz="1600" dirty="0" smtClean="0">
                <a:latin typeface="Alexandria" pitchFamily="2" charset="-78"/>
                <a:cs typeface="Alexandria" pitchFamily="2" charset="-78"/>
              </a:rPr>
              <a:t> </a:t>
            </a:r>
            <a:r>
              <a:rPr lang="ar-EG" sz="1600" dirty="0">
                <a:latin typeface="Alexandria" pitchFamily="2" charset="-78"/>
                <a:cs typeface="Alexandria" pitchFamily="2" charset="-78"/>
              </a:rPr>
              <a:t>(15 يوليو- 31 أغسطس 2014</a:t>
            </a:r>
            <a:r>
              <a:rPr lang="ar-EG" sz="1600" dirty="0" smtClean="0">
                <a:latin typeface="Alexandria" pitchFamily="2" charset="-78"/>
                <a:cs typeface="Alexandria" pitchFamily="2" charset="-78"/>
              </a:rPr>
              <a:t>)</a:t>
            </a:r>
            <a:r>
              <a:rPr lang="ar-SA" sz="1600" dirty="0" smtClean="0">
                <a:latin typeface="Alexandria" pitchFamily="2" charset="-78"/>
                <a:cs typeface="Alexandria" pitchFamily="2" charset="-78"/>
              </a:rPr>
              <a:t>.</a:t>
            </a: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نتائج الدراسة: </a:t>
            </a:r>
          </a:p>
          <a:p>
            <a:pPr marL="293688" indent="-293688" algn="r" rtl="1">
              <a:lnSpc>
                <a:spcPct val="150000"/>
              </a:lnSpc>
              <a:buFont typeface="+mj-lt"/>
              <a:buAutoNum type="arabicPeriod"/>
            </a:pPr>
            <a:r>
              <a:rPr lang="ar-OM" sz="1600" dirty="0">
                <a:latin typeface="Alexandria" pitchFamily="2" charset="-78"/>
                <a:cs typeface="Alexandria" pitchFamily="2" charset="-78"/>
              </a:rPr>
              <a:t>صفحات الفيسبوك وتطبيقات الهواتف الذكية، وحسابات </a:t>
            </a:r>
            <a:r>
              <a:rPr lang="ar-SA" sz="1600" dirty="0" smtClean="0">
                <a:latin typeface="Alexandria" pitchFamily="2" charset="-78"/>
                <a:cs typeface="Alexandria" pitchFamily="2" charset="-78"/>
              </a:rPr>
              <a:t>إكس</a:t>
            </a:r>
            <a:r>
              <a:rPr lang="ar-OM" sz="1600" dirty="0" smtClean="0">
                <a:latin typeface="Alexandria" pitchFamily="2" charset="-78"/>
                <a:cs typeface="Alexandria" pitchFamily="2" charset="-78"/>
              </a:rPr>
              <a:t>، </a:t>
            </a:r>
            <a:r>
              <a:rPr lang="ar-OM" sz="1600" dirty="0">
                <a:latin typeface="Alexandria" pitchFamily="2" charset="-78"/>
                <a:cs typeface="Alexandria" pitchFamily="2" charset="-78"/>
              </a:rPr>
              <a:t>والصحف الإلكترونية تمثل أهم مصادر الشائعات المنتشرة على هذه المنصات</a:t>
            </a:r>
            <a:r>
              <a:rPr lang="ar-OM" sz="1600" dirty="0" smtClean="0">
                <a:latin typeface="Alexandria" pitchFamily="2" charset="-78"/>
                <a:cs typeface="Alexandria" pitchFamily="2" charset="-78"/>
              </a:rPr>
              <a:t>. </a:t>
            </a:r>
            <a:r>
              <a:rPr lang="ar-OM" sz="1600" dirty="0">
                <a:latin typeface="Alexandria" pitchFamily="2" charset="-78"/>
                <a:cs typeface="Alexandria" pitchFamily="2" charset="-78"/>
              </a:rPr>
              <a:t>أن غالبية الشائعات لا تستهدف جهات أو أشخاص بعينهم، وان الهدف الرئيسي فيها هو التشويه وبث الخوف، وان أسلوب خلط الأوراق هو أكثر الأساليب الدعائية المستخدمة فيها. </a:t>
            </a:r>
            <a:endParaRPr lang="ar-SA" sz="1600" dirty="0">
              <a:latin typeface="Alexandria" pitchFamily="2" charset="-78"/>
              <a:cs typeface="Alexandria" pitchFamily="2" charset="-78"/>
            </a:endParaRPr>
          </a:p>
          <a:p>
            <a:pPr marL="293688" indent="-293688" algn="r" rtl="1">
              <a:lnSpc>
                <a:spcPct val="150000"/>
              </a:lnSpc>
              <a:buFont typeface="+mj-lt"/>
              <a:buAutoNum type="arabicPeriod"/>
            </a:pPr>
            <a:r>
              <a:rPr lang="ar-OM" sz="1600" dirty="0" smtClean="0">
                <a:latin typeface="Alexandria" pitchFamily="2" charset="-78"/>
                <a:cs typeface="Alexandria" pitchFamily="2" charset="-78"/>
              </a:rPr>
              <a:t>أن </a:t>
            </a:r>
            <a:r>
              <a:rPr lang="ar-OM" sz="1600" dirty="0">
                <a:latin typeface="Alexandria" pitchFamily="2" charset="-78"/>
                <a:cs typeface="Alexandria" pitchFamily="2" charset="-78"/>
              </a:rPr>
              <a:t>التلاعب في الصور الفوتوغرافية والتلاعب في لقطات الفيديو واختلاق معلومات غير صحيحة تمثل أبرز طرق إنتاج الشائعات في هذه المنصات. </a:t>
            </a:r>
            <a:endParaRPr lang="ar-SA" sz="1600" dirty="0">
              <a:latin typeface="Alexandria" pitchFamily="2" charset="-78"/>
              <a:cs typeface="Alexandria" pitchFamily="2" charset="-78"/>
            </a:endParaRPr>
          </a:p>
          <a:p>
            <a:pPr marL="293688" indent="-293688" algn="r" rtl="1">
              <a:lnSpc>
                <a:spcPct val="150000"/>
              </a:lnSpc>
              <a:buFont typeface="+mj-lt"/>
              <a:buAutoNum type="arabicPeriod"/>
            </a:pPr>
            <a:r>
              <a:rPr lang="ar-OM" sz="1600" dirty="0" smtClean="0">
                <a:latin typeface="Alexandria" pitchFamily="2" charset="-78"/>
                <a:cs typeface="Alexandria" pitchFamily="2" charset="-78"/>
              </a:rPr>
              <a:t>أن </a:t>
            </a:r>
            <a:r>
              <a:rPr lang="ar-OM" sz="1600" dirty="0">
                <a:latin typeface="Alexandria" pitchFamily="2" charset="-78"/>
                <a:cs typeface="Alexandria" pitchFamily="2" charset="-78"/>
              </a:rPr>
              <a:t>الصفحتين المدروستين حرصتا على تقديم </a:t>
            </a:r>
            <a:r>
              <a:rPr lang="ar-OM" sz="1600" dirty="0" smtClean="0">
                <a:latin typeface="Alexandria" pitchFamily="2" charset="-78"/>
                <a:cs typeface="Alexandria" pitchFamily="2" charset="-78"/>
              </a:rPr>
              <a:t>دحض للشائعات</a:t>
            </a:r>
            <a:r>
              <a:rPr lang="ar-SA" sz="1600" dirty="0" smtClean="0">
                <a:latin typeface="Alexandria" pitchFamily="2" charset="-78"/>
                <a:cs typeface="Alexandria" pitchFamily="2" charset="-78"/>
              </a:rPr>
              <a:t>،</a:t>
            </a:r>
            <a:r>
              <a:rPr lang="ar-OM" sz="1600" dirty="0" smtClean="0">
                <a:latin typeface="Alexandria" pitchFamily="2" charset="-78"/>
                <a:cs typeface="Alexandria" pitchFamily="2" charset="-78"/>
              </a:rPr>
              <a:t> </a:t>
            </a:r>
            <a:r>
              <a:rPr lang="ar-OM" sz="1600" dirty="0">
                <a:latin typeface="Alexandria" pitchFamily="2" charset="-78"/>
                <a:cs typeface="Alexandria" pitchFamily="2" charset="-78"/>
              </a:rPr>
              <a:t>اعتمادا على وسائل إعلام </a:t>
            </a:r>
            <a:r>
              <a:rPr lang="ar-OM" sz="1600" dirty="0" smtClean="0">
                <a:latin typeface="Alexandria" pitchFamily="2" charset="-78"/>
                <a:cs typeface="Alexandria" pitchFamily="2" charset="-78"/>
              </a:rPr>
              <a:t>أجنبية، </a:t>
            </a:r>
            <a:r>
              <a:rPr lang="ar-OM" sz="1600" dirty="0">
                <a:latin typeface="Alexandria" pitchFamily="2" charset="-78"/>
                <a:cs typeface="Alexandria" pitchFamily="2" charset="-78"/>
              </a:rPr>
              <a:t>واستخدمت الصور </a:t>
            </a:r>
            <a:r>
              <a:rPr lang="ar-SA" sz="1600" dirty="0" smtClean="0">
                <a:latin typeface="Alexandria" pitchFamily="2" charset="-78"/>
                <a:cs typeface="Alexandria" pitchFamily="2" charset="-78"/>
              </a:rPr>
              <a:t>ومقاطع الفيدية </a:t>
            </a:r>
            <a:r>
              <a:rPr lang="ar-OM" sz="1600" dirty="0" smtClean="0">
                <a:latin typeface="Alexandria" pitchFamily="2" charset="-78"/>
                <a:cs typeface="Alexandria" pitchFamily="2" charset="-78"/>
              </a:rPr>
              <a:t>الأصلية </a:t>
            </a:r>
            <a:r>
              <a:rPr lang="ar-OM" sz="1600" dirty="0">
                <a:latin typeface="Alexandria" pitchFamily="2" charset="-78"/>
                <a:cs typeface="Alexandria" pitchFamily="2" charset="-78"/>
              </a:rPr>
              <a:t>والمعلومات </a:t>
            </a:r>
            <a:r>
              <a:rPr lang="ar-OM" sz="1600" dirty="0" smtClean="0">
                <a:latin typeface="Alexandria" pitchFamily="2" charset="-78"/>
                <a:cs typeface="Alexandria" pitchFamily="2" charset="-78"/>
              </a:rPr>
              <a:t>الصحيحة </a:t>
            </a:r>
            <a:r>
              <a:rPr lang="ar-OM" sz="1600" dirty="0">
                <a:latin typeface="Alexandria" pitchFamily="2" charset="-78"/>
                <a:cs typeface="Alexandria" pitchFamily="2" charset="-78"/>
              </a:rPr>
              <a:t>كدليل علي كذب الشائعات.</a:t>
            </a:r>
            <a:r>
              <a:rPr lang="ar-SA" sz="1600" dirty="0">
                <a:latin typeface="Alexandria" pitchFamily="2" charset="-78"/>
                <a:cs typeface="Alexandria" pitchFamily="2" charset="-78"/>
              </a:rPr>
              <a:t> </a:t>
            </a:r>
            <a:endParaRPr lang="ar-SA" sz="1600" dirty="0" smtClean="0">
              <a:latin typeface="Alexandria" pitchFamily="2" charset="-78"/>
              <a:cs typeface="Alexandria" pitchFamily="2" charset="-78"/>
            </a:endParaRPr>
          </a:p>
          <a:p>
            <a:pPr marL="293688" indent="-293688" algn="r" rtl="1">
              <a:lnSpc>
                <a:spcPct val="150000"/>
              </a:lnSpc>
              <a:buFont typeface="+mj-lt"/>
              <a:buAutoNum type="arabicPeriod"/>
            </a:pPr>
            <a:r>
              <a:rPr lang="ar-OM" sz="1600" dirty="0" smtClean="0">
                <a:latin typeface="Alexandria" pitchFamily="2" charset="-78"/>
                <a:cs typeface="Alexandria" pitchFamily="2" charset="-78"/>
              </a:rPr>
              <a:t>توصلت </a:t>
            </a:r>
            <a:r>
              <a:rPr lang="ar-OM" sz="1600" dirty="0">
                <a:latin typeface="Alexandria" pitchFamily="2" charset="-78"/>
                <a:cs typeface="Alexandria" pitchFamily="2" charset="-78"/>
              </a:rPr>
              <a:t>الدراسة إلى أن الدور الأكبر لهذه المنصات يتمثل في خلق ونشر الشائعات، إذ لم يشكل التفاعل مع دحض </a:t>
            </a:r>
            <a:r>
              <a:rPr lang="ar-OM" sz="1600" dirty="0" smtClean="0">
                <a:latin typeface="Alexandria" pitchFamily="2" charset="-78"/>
                <a:cs typeface="Alexandria" pitchFamily="2" charset="-78"/>
              </a:rPr>
              <a:t>الشائعات</a:t>
            </a:r>
            <a:r>
              <a:rPr lang="ar-SA" sz="1600" dirty="0" smtClean="0">
                <a:latin typeface="Alexandria" pitchFamily="2" charset="-78"/>
                <a:cs typeface="Alexandria" pitchFamily="2" charset="-78"/>
              </a:rPr>
              <a:t> ب</a:t>
            </a:r>
            <a:r>
              <a:rPr lang="ar-OM" sz="1600" dirty="0" smtClean="0">
                <a:latin typeface="Alexandria" pitchFamily="2" charset="-78"/>
                <a:cs typeface="Alexandria" pitchFamily="2" charset="-78"/>
              </a:rPr>
              <a:t>نسبة </a:t>
            </a:r>
            <a:r>
              <a:rPr lang="ar-OM" sz="1600" dirty="0">
                <a:latin typeface="Alexandria" pitchFamily="2" charset="-78"/>
                <a:cs typeface="Alexandria" pitchFamily="2" charset="-78"/>
              </a:rPr>
              <a:t>ضئيلة من حجم </a:t>
            </a:r>
            <a:r>
              <a:rPr lang="ar-OM" sz="1600" dirty="0" smtClean="0">
                <a:latin typeface="Alexandria" pitchFamily="2" charset="-78"/>
                <a:cs typeface="Alexandria" pitchFamily="2" charset="-78"/>
              </a:rPr>
              <a:t>التفاعل</a:t>
            </a:r>
            <a:r>
              <a:rPr lang="ar-SA"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28127" y="1387453"/>
            <a:ext cx="7552380" cy="369332"/>
          </a:xfrm>
          <a:prstGeom prst="rect">
            <a:avLst/>
          </a:prstGeom>
        </p:spPr>
        <p:txBody>
          <a:bodyPr wrap="square">
            <a:spAutoFit/>
          </a:bodyPr>
          <a:lstStyle/>
          <a:p>
            <a:pPr rtl="1"/>
            <a:r>
              <a:rPr lang="ar-SA" b="1" dirty="0" smtClean="0">
                <a:solidFill>
                  <a:srgbClr val="C00000"/>
                </a:solidFill>
                <a:latin typeface="Alexandria Black" pitchFamily="2" charset="-78"/>
                <a:cs typeface="Alexandria Black" pitchFamily="2" charset="-78"/>
              </a:rPr>
              <a:t>دراسة </a:t>
            </a:r>
            <a:r>
              <a:rPr lang="ar-SA" b="1" dirty="0">
                <a:solidFill>
                  <a:srgbClr val="C00000"/>
                </a:solidFill>
                <a:latin typeface="Alexandria Black" pitchFamily="2" charset="-78"/>
                <a:cs typeface="Alexandria Black" pitchFamily="2" charset="-78"/>
              </a:rPr>
              <a:t>حالة</a:t>
            </a:r>
            <a:r>
              <a:rPr lang="ar-SA" b="1" dirty="0" smtClean="0">
                <a:solidFill>
                  <a:srgbClr val="C00000"/>
                </a:solidFill>
                <a:latin typeface="Alexandria Black" pitchFamily="2" charset="-78"/>
                <a:cs typeface="Alexandria Black" pitchFamily="2" charset="-78"/>
              </a:rPr>
              <a:t>: دور </a:t>
            </a:r>
            <a:r>
              <a:rPr lang="ar-SA" b="1" dirty="0">
                <a:solidFill>
                  <a:srgbClr val="C00000"/>
                </a:solidFill>
                <a:latin typeface="Alexandria Black" pitchFamily="2" charset="-78"/>
                <a:cs typeface="Alexandria Black" pitchFamily="2" charset="-78"/>
              </a:rPr>
              <a:t>صحافة المواطن في نشر الشائعات </a:t>
            </a:r>
            <a:r>
              <a:rPr lang="ar-SA" b="1" dirty="0" smtClean="0">
                <a:solidFill>
                  <a:srgbClr val="C00000"/>
                </a:solidFill>
                <a:latin typeface="Alexandria Black" pitchFamily="2" charset="-78"/>
                <a:cs typeface="Alexandria Black" pitchFamily="2" charset="-78"/>
              </a:rPr>
              <a:t>ومقاومتها</a:t>
            </a:r>
            <a:endParaRPr lang="en-US" b="1" dirty="0">
              <a:solidFill>
                <a:srgbClr val="C00000"/>
              </a:solidFill>
              <a:latin typeface="Alexandria Black" pitchFamily="2" charset="-78"/>
              <a:cs typeface="Alexandria Black" pitchFamily="2" charset="-78"/>
            </a:endParaRP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7367" t="42143" r="46428" b="28571"/>
          <a:stretch/>
        </p:blipFill>
        <p:spPr>
          <a:xfrm>
            <a:off x="832757" y="5441538"/>
            <a:ext cx="1543264" cy="1460182"/>
          </a:xfrm>
          <a:prstGeom prst="rect">
            <a:avLst/>
          </a:prstGeom>
        </p:spPr>
      </p:pic>
    </p:spTree>
    <p:extLst>
      <p:ext uri="{BB962C8B-B14F-4D97-AF65-F5344CB8AC3E}">
        <p14:creationId xmlns:p14="http://schemas.microsoft.com/office/powerpoint/2010/main" val="2860144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7367" t="42143" r="46428" b="28571"/>
          <a:stretch/>
        </p:blipFill>
        <p:spPr>
          <a:xfrm>
            <a:off x="-114299" y="2637724"/>
            <a:ext cx="1423058" cy="1346447"/>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173222" y="1993898"/>
            <a:ext cx="10220202" cy="4194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3222" y="2098051"/>
            <a:ext cx="10112890" cy="4408899"/>
          </a:xfrm>
          <a:prstGeom prst="rect">
            <a:avLst/>
          </a:prstGeom>
          <a:noFill/>
        </p:spPr>
        <p:txBody>
          <a:bodyPr wrap="square" rtlCol="0">
            <a:spAutoFit/>
          </a:bodyPr>
          <a:lstStyle/>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دراسة </a:t>
            </a:r>
            <a:r>
              <a:rPr lang="ar-SA" sz="1700" dirty="0">
                <a:latin typeface="Alexandria" pitchFamily="2" charset="-78"/>
                <a:cs typeface="Alexandria" pitchFamily="2" charset="-78"/>
              </a:rPr>
              <a:t>بعنوان: </a:t>
            </a:r>
            <a:r>
              <a:rPr lang="ar-SA" sz="1700" dirty="0">
                <a:solidFill>
                  <a:schemeClr val="accent2">
                    <a:lumMod val="75000"/>
                  </a:schemeClr>
                </a:solidFill>
                <a:latin typeface="Alexandria" pitchFamily="2" charset="-78"/>
                <a:cs typeface="Alexandria" pitchFamily="2" charset="-78"/>
              </a:rPr>
              <a:t>تأثير </a:t>
            </a:r>
            <a:r>
              <a:rPr lang="ar-SA" sz="1700" dirty="0" smtClean="0">
                <a:solidFill>
                  <a:schemeClr val="accent2">
                    <a:lumMod val="75000"/>
                  </a:schemeClr>
                </a:solidFill>
                <a:latin typeface="Alexandria" pitchFamily="2" charset="-78"/>
                <a:cs typeface="Alexandria" pitchFamily="2" charset="-78"/>
              </a:rPr>
              <a:t>فوضى </a:t>
            </a:r>
            <a:r>
              <a:rPr lang="ar-SA" sz="1700" dirty="0">
                <a:solidFill>
                  <a:schemeClr val="accent2">
                    <a:lumMod val="75000"/>
                  </a:schemeClr>
                </a:solidFill>
                <a:latin typeface="Alexandria" pitchFamily="2" charset="-78"/>
                <a:cs typeface="Alexandria" pitchFamily="2" charset="-78"/>
              </a:rPr>
              <a:t>المعلومات الإخبارية على مصداقية شبكات التواصل الاجتماعي: دراسة ميدانية على عينة من جمهور شبكات التواصل </a:t>
            </a:r>
            <a:r>
              <a:rPr lang="ar-SA" sz="1700" dirty="0" smtClean="0">
                <a:solidFill>
                  <a:schemeClr val="accent2">
                    <a:lumMod val="75000"/>
                  </a:schemeClr>
                </a:solidFill>
                <a:latin typeface="Alexandria" pitchFamily="2" charset="-78"/>
                <a:cs typeface="Alexandria" pitchFamily="2" charset="-78"/>
              </a:rPr>
              <a:t>الاجتماعي. </a:t>
            </a:r>
            <a:endParaRPr lang="ar-SA" sz="1700" dirty="0">
              <a:solidFill>
                <a:schemeClr val="accent2">
                  <a:lumMod val="75000"/>
                </a:schemeClr>
              </a:solidFill>
              <a:latin typeface="Alexandria" pitchFamily="2" charset="-78"/>
              <a:cs typeface="Alexandria" pitchFamily="2" charset="-78"/>
            </a:endParaRPr>
          </a:p>
          <a:p>
            <a:pPr marL="285750" lvl="0" indent="-285750" algn="r" rtl="1">
              <a:lnSpc>
                <a:spcPct val="150000"/>
              </a:lnSpc>
              <a:buFont typeface="Wingdings" panose="05000000000000000000" pitchFamily="2" charset="2"/>
              <a:buChar char="q"/>
            </a:pPr>
            <a:r>
              <a:rPr lang="ar-SA" sz="1700" dirty="0">
                <a:latin typeface="Alexandria" pitchFamily="2" charset="-78"/>
                <a:cs typeface="Alexandria" pitchFamily="2" charset="-78"/>
              </a:rPr>
              <a:t>سعت الدراسة لرصد حالة فوضى المعلومات على الشبكات الاجتماعية، وتأثيرها على مصداقية تلك الشبكات من خلال: التعرف على تأثير فوضى المعلومات على مصداقية الشبكات </a:t>
            </a:r>
            <a:r>
              <a:rPr lang="ar-SA" sz="1700" dirty="0" smtClean="0">
                <a:latin typeface="Alexandria" pitchFamily="2" charset="-78"/>
                <a:cs typeface="Alexandria" pitchFamily="2" charset="-78"/>
              </a:rPr>
              <a:t>الاجتماعية، وأشكال </a:t>
            </a:r>
            <a:r>
              <a:rPr lang="ar-SA" sz="1700" dirty="0">
                <a:latin typeface="Alexandria" pitchFamily="2" charset="-78"/>
                <a:cs typeface="Alexandria" pitchFamily="2" charset="-78"/>
              </a:rPr>
              <a:t>فوضى المعلومات في الشبكات الاجتماعية، ومدى ثقة الجمهور فيما يتعاملون معه من معلومات عليها، وشعورهم بحالة الفوضى </a:t>
            </a:r>
            <a:r>
              <a:rPr lang="ar-SA" sz="1700" dirty="0" smtClean="0">
                <a:latin typeface="Alexandria" pitchFamily="2" charset="-78"/>
                <a:cs typeface="Alexandria" pitchFamily="2" charset="-78"/>
              </a:rPr>
              <a:t>المعلوماتية، و</a:t>
            </a:r>
            <a:r>
              <a:rPr lang="ar-EG" sz="1700" dirty="0" smtClean="0">
                <a:latin typeface="Alexandria" pitchFamily="2" charset="-78"/>
                <a:cs typeface="Alexandria" pitchFamily="2" charset="-78"/>
              </a:rPr>
              <a:t>رصد </a:t>
            </a:r>
            <a:r>
              <a:rPr lang="ar-EG" sz="1700" dirty="0">
                <a:latin typeface="Alexandria" pitchFamily="2" charset="-78"/>
                <a:cs typeface="Alexandria" pitchFamily="2" charset="-78"/>
              </a:rPr>
              <a:t>معايير المصداقية المتوافرة بالمضامين عبر مواقع التواصل الاجتماعى</a:t>
            </a:r>
            <a:r>
              <a:rPr lang="ar-EG" sz="1700" dirty="0" smtClean="0">
                <a:latin typeface="Alexandria" pitchFamily="2" charset="-78"/>
                <a:cs typeface="Alexandria" pitchFamily="2" charset="-78"/>
              </a:rPr>
              <a:t>.</a:t>
            </a:r>
            <a:endParaRPr lang="ar-SA" sz="1700" dirty="0" smtClean="0">
              <a:latin typeface="Alexandria" pitchFamily="2" charset="-78"/>
              <a:cs typeface="Alexandria" pitchFamily="2" charset="-78"/>
            </a:endParaRPr>
          </a:p>
          <a:p>
            <a:pPr marL="285750" lvl="0" indent="-285750" algn="r" rtl="1">
              <a:lnSpc>
                <a:spcPct val="150000"/>
              </a:lnSpc>
              <a:buFont typeface="Wingdings" panose="05000000000000000000" pitchFamily="2" charset="2"/>
              <a:buChar char="q"/>
            </a:pPr>
            <a:r>
              <a:rPr lang="ar-SA" sz="1700" dirty="0">
                <a:latin typeface="Alexandria" pitchFamily="2" charset="-78"/>
                <a:cs typeface="Alexandria" pitchFamily="2" charset="-78"/>
              </a:rPr>
              <a:t>استخدمت الدراسة منهج المسح الإعلامي بشقيه الوصفي والتحليلي من خلال المسح بالعينة على عينة عشوائية من مستخدمي شبكات التواصل الاجتماعي (فيسبوك – لينكدإن – تويتر)وذلك خلال الفترة من 11 مايو – 10 أغسطس </a:t>
            </a:r>
            <a:r>
              <a:rPr lang="ar-SA" sz="1700" dirty="0" smtClean="0">
                <a:latin typeface="Alexandria" pitchFamily="2" charset="-78"/>
                <a:cs typeface="Alexandria" pitchFamily="2" charset="-78"/>
              </a:rPr>
              <a:t>2018.</a:t>
            </a:r>
            <a:endParaRPr lang="ar-SA" sz="1700" dirty="0">
              <a:latin typeface="Alexandria" pitchFamily="2" charset="-78"/>
              <a:cs typeface="Alexandria" pitchFamily="2" charset="-78"/>
            </a:endParaRPr>
          </a:p>
          <a:p>
            <a:pPr lvl="0" algn="r" rtl="1">
              <a:lnSpc>
                <a:spcPct val="150000"/>
              </a:lnSpc>
            </a:pPr>
            <a:endParaRPr lang="en-US"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76020" y="1564445"/>
            <a:ext cx="9504805" cy="369332"/>
          </a:xfrm>
          <a:prstGeom prst="rect">
            <a:avLst/>
          </a:prstGeom>
        </p:spPr>
        <p:txBody>
          <a:bodyPr wrap="square">
            <a:spAutoFit/>
          </a:bodyPr>
          <a:lstStyle/>
          <a:p>
            <a:pPr rtl="1"/>
            <a:r>
              <a:rPr lang="ar-SA" b="1" dirty="0" smtClean="0">
                <a:solidFill>
                  <a:srgbClr val="C00000"/>
                </a:solidFill>
                <a:latin typeface="Alexandria Black" pitchFamily="2" charset="-78"/>
                <a:cs typeface="Alexandria Black" pitchFamily="2" charset="-78"/>
              </a:rPr>
              <a:t>دراسة </a:t>
            </a:r>
            <a:r>
              <a:rPr lang="ar-SA" b="1" dirty="0">
                <a:solidFill>
                  <a:srgbClr val="C00000"/>
                </a:solidFill>
                <a:latin typeface="Alexandria Black" pitchFamily="2" charset="-78"/>
                <a:cs typeface="Alexandria Black" pitchFamily="2" charset="-78"/>
              </a:rPr>
              <a:t>حالة: </a:t>
            </a:r>
            <a:r>
              <a:rPr lang="ar-SA" sz="1600" b="1" dirty="0">
                <a:solidFill>
                  <a:srgbClr val="C00000"/>
                </a:solidFill>
                <a:latin typeface="Alexandria Black" pitchFamily="2" charset="-78"/>
                <a:cs typeface="Alexandria Black" pitchFamily="2" charset="-78"/>
              </a:rPr>
              <a:t>تأثير فوضي المعلومات الإخبارية على مصداقية شبكات التواصل الاجتماعي</a:t>
            </a:r>
            <a:endParaRPr lang="en-US" sz="1600" b="1" dirty="0">
              <a:solidFill>
                <a:srgbClr val="C00000"/>
              </a:solidFill>
              <a:latin typeface="Alexandria Black" pitchFamily="2" charset="-78"/>
              <a:cs typeface="Alexandria Black" pitchFamily="2" charset="-78"/>
            </a:endParaRP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10" name="Picture 9"/>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86518" t="75238"/>
          <a:stretch/>
        </p:blipFill>
        <p:spPr>
          <a:xfrm>
            <a:off x="-243363" y="5012871"/>
            <a:ext cx="1801796" cy="2024743"/>
          </a:xfrm>
          <a:prstGeom prst="rect">
            <a:avLst/>
          </a:prstGeom>
        </p:spPr>
      </p:pic>
    </p:spTree>
    <p:extLst>
      <p:ext uri="{BB962C8B-B14F-4D97-AF65-F5344CB8AC3E}">
        <p14:creationId xmlns:p14="http://schemas.microsoft.com/office/powerpoint/2010/main" val="2627531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7367" t="42143" r="46428" b="28571"/>
          <a:stretch/>
        </p:blipFill>
        <p:spPr>
          <a:xfrm>
            <a:off x="-114299" y="2637724"/>
            <a:ext cx="1681922" cy="1591375"/>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36914" y="1993898"/>
            <a:ext cx="9956510" cy="4194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10305" y="1201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872" y="1983748"/>
            <a:ext cx="9702240" cy="4201150"/>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sz="1700" dirty="0">
                <a:latin typeface="Alexandria" pitchFamily="2" charset="-78"/>
                <a:cs typeface="Alexandria" pitchFamily="2" charset="-78"/>
              </a:rPr>
              <a:t> </a:t>
            </a:r>
            <a:r>
              <a:rPr lang="ar-SA" sz="1700" dirty="0" smtClean="0">
                <a:solidFill>
                  <a:schemeClr val="accent5"/>
                </a:solidFill>
                <a:latin typeface="Alexandria" pitchFamily="2" charset="-78"/>
                <a:cs typeface="Alexandria" pitchFamily="2" charset="-78"/>
              </a:rPr>
              <a:t>نتائج الدراسة:</a:t>
            </a:r>
          </a:p>
          <a:p>
            <a:pPr marL="342900" indent="-342900" algn="r" rtl="1">
              <a:lnSpc>
                <a:spcPct val="150000"/>
              </a:lnSpc>
              <a:buFont typeface="+mj-lt"/>
              <a:buAutoNum type="arabicPeriod"/>
            </a:pPr>
            <a:r>
              <a:rPr lang="ar-SA" sz="1700" dirty="0" smtClean="0">
                <a:latin typeface="Alexandria" pitchFamily="2" charset="-78"/>
                <a:cs typeface="Alexandria" pitchFamily="2" charset="-78"/>
              </a:rPr>
              <a:t> </a:t>
            </a:r>
            <a:r>
              <a:rPr lang="ar-SA" sz="1600" dirty="0">
                <a:latin typeface="Alexandria" pitchFamily="2" charset="-78"/>
                <a:cs typeface="Alexandria" pitchFamily="2" charset="-78"/>
              </a:rPr>
              <a:t>تعددت أشكال فوضى المعلومات على الشبكات الاجتماعية منها: وجود آراء </a:t>
            </a:r>
            <a:r>
              <a:rPr lang="ar-SA" sz="1600" dirty="0" smtClean="0">
                <a:latin typeface="Alexandria" pitchFamily="2" charset="-78"/>
                <a:cs typeface="Alexandria" pitchFamily="2" charset="-78"/>
              </a:rPr>
              <a:t>متضاربة، </a:t>
            </a:r>
            <a:r>
              <a:rPr lang="ar-SA" sz="1600" dirty="0">
                <a:latin typeface="Alexandria" pitchFamily="2" charset="-78"/>
                <a:cs typeface="Alexandria" pitchFamily="2" charset="-78"/>
              </a:rPr>
              <a:t>وجود معلومات وأخبار </a:t>
            </a:r>
            <a:r>
              <a:rPr lang="ar-SA" sz="1600" dirty="0" smtClean="0">
                <a:latin typeface="Alexandria" pitchFamily="2" charset="-78"/>
                <a:cs typeface="Alexandria" pitchFamily="2" charset="-78"/>
              </a:rPr>
              <a:t>خاطئة، والمعلومات </a:t>
            </a:r>
            <a:r>
              <a:rPr lang="ar-SA" sz="1600" dirty="0">
                <a:latin typeface="Alexandria" pitchFamily="2" charset="-78"/>
                <a:cs typeface="Alexandria" pitchFamily="2" charset="-78"/>
              </a:rPr>
              <a:t>مجهولة المصدر، وانتهاكات الخصوصية، وانتهاك حقوق الملكية </a:t>
            </a:r>
            <a:r>
              <a:rPr lang="ar-SA" sz="1600" dirty="0" smtClean="0">
                <a:latin typeface="Alexandria" pitchFamily="2" charset="-78"/>
                <a:cs typeface="Alexandria" pitchFamily="2" charset="-78"/>
              </a:rPr>
              <a:t>الفكرية، ونشر </a:t>
            </a:r>
            <a:r>
              <a:rPr lang="ar-SA" sz="1600" dirty="0">
                <a:latin typeface="Alexandria" pitchFamily="2" charset="-78"/>
                <a:cs typeface="Alexandria" pitchFamily="2" charset="-78"/>
              </a:rPr>
              <a:t>الفيروسات والاختراقات وتعطيل الأجهزة ، وتعدد الحسابات الشخصية أو المؤسسية. </a:t>
            </a:r>
            <a:endParaRPr lang="ar-SA" sz="1600" dirty="0" smtClean="0">
              <a:latin typeface="Alexandria" pitchFamily="2" charset="-78"/>
              <a:cs typeface="Alexandria" pitchFamily="2" charset="-78"/>
            </a:endParaRPr>
          </a:p>
          <a:p>
            <a:pPr marL="342900" indent="-342900" algn="r" rtl="1">
              <a:lnSpc>
                <a:spcPct val="150000"/>
              </a:lnSpc>
              <a:buFont typeface="+mj-lt"/>
              <a:buAutoNum type="arabicPeriod"/>
            </a:pPr>
            <a:r>
              <a:rPr lang="ar-SA" sz="1600" dirty="0">
                <a:latin typeface="Alexandria" pitchFamily="2" charset="-78"/>
                <a:cs typeface="Alexandria" pitchFamily="2" charset="-78"/>
              </a:rPr>
              <a:t>الثقة في المعلومات على الشبكات الاجتماعية</a:t>
            </a:r>
            <a:r>
              <a:rPr lang="en-GB" sz="1600" dirty="0">
                <a:latin typeface="Alexandria" pitchFamily="2" charset="-78"/>
                <a:cs typeface="Alexandria" pitchFamily="2" charset="-78"/>
              </a:rPr>
              <a:t> :</a:t>
            </a:r>
            <a:r>
              <a:rPr lang="ar-SA" sz="1600" dirty="0">
                <a:latin typeface="Alexandria" pitchFamily="2" charset="-78"/>
                <a:cs typeface="Alexandria" pitchFamily="2" charset="-78"/>
              </a:rPr>
              <a:t>أظهرت النتائج أن (89.7%) من عينة الدراسة </a:t>
            </a:r>
            <a:r>
              <a:rPr lang="ar-SA" sz="1600" dirty="0" smtClean="0">
                <a:latin typeface="Alexandria" pitchFamily="2" charset="-78"/>
                <a:cs typeface="Alexandria" pitchFamily="2" charset="-78"/>
              </a:rPr>
              <a:t>يثقوا </a:t>
            </a:r>
            <a:r>
              <a:rPr lang="ar-SA" sz="1600" dirty="0">
                <a:latin typeface="Alexandria" pitchFamily="2" charset="-78"/>
                <a:cs typeface="Alexandria" pitchFamily="2" charset="-78"/>
              </a:rPr>
              <a:t>في المعلومات المُقدمة على شبكات التواصل </a:t>
            </a:r>
            <a:r>
              <a:rPr lang="ar-SA" sz="1600" dirty="0" smtClean="0">
                <a:latin typeface="Alexandria" pitchFamily="2" charset="-78"/>
                <a:cs typeface="Alexandria" pitchFamily="2" charset="-78"/>
              </a:rPr>
              <a:t>الاجتماعية، </a:t>
            </a:r>
            <a:r>
              <a:rPr lang="ar-SA" sz="1600" dirty="0">
                <a:latin typeface="Alexandria" pitchFamily="2" charset="-78"/>
                <a:cs typeface="Alexandria" pitchFamily="2" charset="-78"/>
              </a:rPr>
              <a:t>في حين (6.4%) </a:t>
            </a:r>
            <a:r>
              <a:rPr lang="ar-SA" sz="1600" dirty="0" smtClean="0">
                <a:latin typeface="Alexandria" pitchFamily="2" charset="-78"/>
                <a:cs typeface="Alexandria" pitchFamily="2" charset="-78"/>
              </a:rPr>
              <a:t>من المبحوثون </a:t>
            </a:r>
            <a:r>
              <a:rPr lang="ar-SA" sz="1600" dirty="0">
                <a:latin typeface="Alexandria" pitchFamily="2" charset="-78"/>
                <a:cs typeface="Alexandria" pitchFamily="2" charset="-78"/>
              </a:rPr>
              <a:t>لم يثقوا في كل ما ينشر على </a:t>
            </a:r>
            <a:r>
              <a:rPr lang="ar-SA" sz="1600" dirty="0" smtClean="0">
                <a:latin typeface="Alexandria" pitchFamily="2" charset="-78"/>
                <a:cs typeface="Alexandria" pitchFamily="2" charset="-78"/>
              </a:rPr>
              <a:t>منصات التواصل الاجتماعي. </a:t>
            </a:r>
            <a:r>
              <a:rPr lang="ar-SA" sz="1600" dirty="0">
                <a:latin typeface="Alexandria" pitchFamily="2" charset="-78"/>
                <a:cs typeface="Alexandria" pitchFamily="2" charset="-78"/>
              </a:rPr>
              <a:t>وهذا يؤكد </a:t>
            </a:r>
            <a:r>
              <a:rPr lang="ar-SA" sz="1600" dirty="0" smtClean="0">
                <a:latin typeface="Alexandria" pitchFamily="2" charset="-78"/>
                <a:cs typeface="Alexandria" pitchFamily="2" charset="-78"/>
              </a:rPr>
              <a:t>أن الأفراد </a:t>
            </a:r>
            <a:r>
              <a:rPr lang="ar-SA" sz="1600" dirty="0">
                <a:latin typeface="Alexandria" pitchFamily="2" charset="-78"/>
                <a:cs typeface="Alexandria" pitchFamily="2" charset="-78"/>
              </a:rPr>
              <a:t>يميلون إلى الثقة في المعلومات التي تتوافق مع آرائهم </a:t>
            </a:r>
            <a:r>
              <a:rPr lang="ar-SA" sz="1600" dirty="0" smtClean="0">
                <a:latin typeface="Alexandria" pitchFamily="2" charset="-78"/>
                <a:cs typeface="Alexandria" pitchFamily="2" charset="-78"/>
              </a:rPr>
              <a:t>وتجاربهم </a:t>
            </a:r>
            <a:r>
              <a:rPr lang="ar-SA" sz="1600" dirty="0">
                <a:latin typeface="Alexandria" pitchFamily="2" charset="-78"/>
                <a:cs typeface="Alexandria" pitchFamily="2" charset="-78"/>
              </a:rPr>
              <a:t>الشخصية. هذا التوجه قد يؤدي إلى زيادة نسبة الثقة في المعلومات، حتى وإن كانت غير </a:t>
            </a:r>
            <a:r>
              <a:rPr lang="ar-SA" sz="1600" dirty="0" smtClean="0">
                <a:latin typeface="Alexandria" pitchFamily="2" charset="-78"/>
                <a:cs typeface="Alexandria" pitchFamily="2" charset="-78"/>
              </a:rPr>
              <a:t>موثوقة، فضلًا </a:t>
            </a:r>
            <a:r>
              <a:rPr lang="ar-SA" sz="1600" dirty="0">
                <a:latin typeface="Alexandria" pitchFamily="2" charset="-78"/>
                <a:cs typeface="Alexandria" pitchFamily="2" charset="-78"/>
              </a:rPr>
              <a:t>عن </a:t>
            </a:r>
            <a:r>
              <a:rPr lang="ar-SA" sz="1600" dirty="0" smtClean="0">
                <a:latin typeface="Alexandria" pitchFamily="2" charset="-78"/>
                <a:cs typeface="Alexandria" pitchFamily="2" charset="-78"/>
              </a:rPr>
              <a:t>أن عدم </a:t>
            </a:r>
            <a:r>
              <a:rPr lang="ar-SA" sz="1600" dirty="0">
                <a:latin typeface="Alexandria" pitchFamily="2" charset="-78"/>
                <a:cs typeface="Alexandria" pitchFamily="2" charset="-78"/>
              </a:rPr>
              <a:t>الوعي بالمصادر يُمكن أن يؤدي إلى قبول معلومات غير دقيقة أو مضللة دون </a:t>
            </a:r>
            <a:r>
              <a:rPr lang="ar-SA" sz="1600" dirty="0" smtClean="0">
                <a:latin typeface="Alexandria" pitchFamily="2" charset="-78"/>
                <a:cs typeface="Alexandria" pitchFamily="2" charset="-78"/>
              </a:rPr>
              <a:t>تمحيص.وضعف الثقة بالمعلومات يشير إلى وجود وعي لدى </a:t>
            </a:r>
            <a:r>
              <a:rPr lang="ar-SA" sz="1600" dirty="0">
                <a:latin typeface="Alexandria" pitchFamily="2" charset="-78"/>
                <a:cs typeface="Alexandria" pitchFamily="2" charset="-78"/>
              </a:rPr>
              <a:t>بعض الأفراد حول المخاطر المرتبطة بالمعلومات المضللة على </a:t>
            </a:r>
            <a:r>
              <a:rPr lang="ar-SA" sz="1600" dirty="0" smtClean="0">
                <a:latin typeface="Alexandria" pitchFamily="2" charset="-78"/>
                <a:cs typeface="Alexandria" pitchFamily="2" charset="-78"/>
              </a:rPr>
              <a:t>الإنترنت، مما </a:t>
            </a:r>
            <a:r>
              <a:rPr lang="ar-SA" sz="1600" dirty="0">
                <a:latin typeface="Alexandria" pitchFamily="2" charset="-78"/>
                <a:cs typeface="Alexandria" pitchFamily="2" charset="-78"/>
              </a:rPr>
              <a:t>يجعلهم أكثر </a:t>
            </a:r>
            <a:r>
              <a:rPr lang="ar-SA" sz="1600" dirty="0" smtClean="0">
                <a:latin typeface="Alexandria" pitchFamily="2" charset="-78"/>
                <a:cs typeface="Alexandria" pitchFamily="2" charset="-78"/>
              </a:rPr>
              <a:t>حذراً في الثقة بتلك المعلومات.</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65769" y="1531787"/>
            <a:ext cx="9504805" cy="369332"/>
          </a:xfrm>
          <a:prstGeom prst="rect">
            <a:avLst/>
          </a:prstGeom>
        </p:spPr>
        <p:txBody>
          <a:bodyPr wrap="square">
            <a:spAutoFit/>
          </a:bodyPr>
          <a:lstStyle/>
          <a:p>
            <a:pPr rtl="1"/>
            <a:r>
              <a:rPr lang="ar-SA" b="1" dirty="0" smtClean="0">
                <a:solidFill>
                  <a:srgbClr val="C00000"/>
                </a:solidFill>
                <a:latin typeface="Alexandria Black" pitchFamily="2" charset="-78"/>
                <a:cs typeface="Alexandria Black" pitchFamily="2" charset="-78"/>
              </a:rPr>
              <a:t>دراسة </a:t>
            </a:r>
            <a:r>
              <a:rPr lang="ar-SA" b="1" dirty="0">
                <a:solidFill>
                  <a:srgbClr val="C00000"/>
                </a:solidFill>
                <a:latin typeface="Alexandria Black" pitchFamily="2" charset="-78"/>
                <a:cs typeface="Alexandria Black" pitchFamily="2" charset="-78"/>
              </a:rPr>
              <a:t>حالة: </a:t>
            </a:r>
            <a:r>
              <a:rPr lang="ar-SA" sz="1600" b="1" dirty="0">
                <a:solidFill>
                  <a:srgbClr val="C00000"/>
                </a:solidFill>
                <a:latin typeface="Alexandria Black" pitchFamily="2" charset="-78"/>
                <a:cs typeface="Alexandria Black" pitchFamily="2" charset="-78"/>
              </a:rPr>
              <a:t>تأثير فوضي المعلومات الإخبارية على مصداقية شبكات التواصل الاجتماعي</a:t>
            </a:r>
            <a:endParaRPr lang="en-US" sz="1600" b="1" dirty="0">
              <a:solidFill>
                <a:srgbClr val="C00000"/>
              </a:solidFill>
              <a:latin typeface="Alexandria Black" pitchFamily="2" charset="-78"/>
              <a:cs typeface="Alexandria Black" pitchFamily="2" charset="-78"/>
            </a:endParaRPr>
          </a:p>
        </p:txBody>
      </p:sp>
      <p:sp>
        <p:nvSpPr>
          <p:cNvPr id="11" name="TextBox 10"/>
          <p:cNvSpPr txBox="1"/>
          <p:nvPr/>
        </p:nvSpPr>
        <p:spPr>
          <a:xfrm>
            <a:off x="911963" y="132069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911963" y="159102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pic>
        <p:nvPicPr>
          <p:cNvPr id="3" name="Picture 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267" t="73095" r="85402" b="7857"/>
          <a:stretch/>
        </p:blipFill>
        <p:spPr>
          <a:xfrm>
            <a:off x="87468" y="5421088"/>
            <a:ext cx="2052908" cy="1534886"/>
          </a:xfrm>
          <a:prstGeom prst="rect">
            <a:avLst/>
          </a:prstGeom>
        </p:spPr>
      </p:pic>
    </p:spTree>
    <p:extLst>
      <p:ext uri="{BB962C8B-B14F-4D97-AF65-F5344CB8AC3E}">
        <p14:creationId xmlns:p14="http://schemas.microsoft.com/office/powerpoint/2010/main" val="6883787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959657"/>
            <a:ext cx="5470732" cy="54891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98071" y="1126671"/>
            <a:ext cx="10695215" cy="524096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898071" y="1776075"/>
            <a:ext cx="10482943" cy="4611519"/>
          </a:xfrm>
          <a:prstGeom prst="rect">
            <a:avLst/>
          </a:prstGeom>
          <a:noFill/>
        </p:spPr>
        <p:txBody>
          <a:bodyPr wrap="square" rtlCol="0">
            <a:spAutoFit/>
          </a:bodyPr>
          <a:lstStyle/>
          <a:p>
            <a:pPr lvl="0" algn="justLow" rtl="1">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   </a:t>
            </a:r>
            <a:r>
              <a:rPr lang="ar-SA" sz="1600" b="1" dirty="0" smtClean="0">
                <a:latin typeface="Alexandria" pitchFamily="2" charset="-78"/>
                <a:cs typeface="Alexandria" pitchFamily="2" charset="-78"/>
              </a:rPr>
              <a:t>تعتبر </a:t>
            </a:r>
            <a:r>
              <a:rPr lang="ar-SA" sz="1600" b="1" dirty="0">
                <a:latin typeface="Alexandria" pitchFamily="2" charset="-78"/>
                <a:cs typeface="Alexandria" pitchFamily="2" charset="-78"/>
              </a:rPr>
              <a:t>الشائعات </a:t>
            </a:r>
            <a:r>
              <a:rPr lang="ar-SA" sz="1600" dirty="0">
                <a:latin typeface="Alexandria" pitchFamily="2" charset="-78"/>
                <a:cs typeface="Alexandria" pitchFamily="2" charset="-78"/>
              </a:rPr>
              <a:t>من الظواهر الاجتماعية التي تؤثر بشكل كبير على </a:t>
            </a:r>
            <a:r>
              <a:rPr lang="ar-SA" sz="1600" dirty="0" smtClean="0">
                <a:latin typeface="Alexandria" pitchFamily="2" charset="-78"/>
                <a:cs typeface="Alexandria" pitchFamily="2" charset="-78"/>
              </a:rPr>
              <a:t>المجتمعات. وتوفر المنصات الرقمية </a:t>
            </a:r>
            <a:r>
              <a:rPr lang="ar-SA" sz="1600" dirty="0">
                <a:latin typeface="Alexandria" pitchFamily="2" charset="-78"/>
                <a:cs typeface="Alexandria" pitchFamily="2" charset="-78"/>
              </a:rPr>
              <a:t>بيئة خصبة لنشر المعلومات بسرعة وبشكل واسع. </a:t>
            </a:r>
            <a:r>
              <a:rPr lang="ar-SA" sz="1600" dirty="0" smtClean="0">
                <a:latin typeface="Alexandria" pitchFamily="2" charset="-78"/>
                <a:cs typeface="Alexandria" pitchFamily="2" charset="-78"/>
              </a:rPr>
              <a:t>هذا الانتشار </a:t>
            </a:r>
            <a:r>
              <a:rPr lang="ar-SA" sz="1600" dirty="0">
                <a:latin typeface="Alexandria" pitchFamily="2" charset="-78"/>
                <a:cs typeface="Alexandria" pitchFamily="2" charset="-78"/>
              </a:rPr>
              <a:t>يشبه العدوى حيث </a:t>
            </a:r>
            <a:r>
              <a:rPr lang="ar-SA" sz="1600" dirty="0" smtClean="0">
                <a:latin typeface="Alexandria" pitchFamily="2" charset="-78"/>
                <a:cs typeface="Alexandria" pitchFamily="2" charset="-78"/>
              </a:rPr>
              <a:t>تنتقل الشائعة </a:t>
            </a:r>
            <a:r>
              <a:rPr lang="ar-SA" sz="1600" dirty="0">
                <a:latin typeface="Alexandria" pitchFamily="2" charset="-78"/>
                <a:cs typeface="Alexandria" pitchFamily="2" charset="-78"/>
              </a:rPr>
              <a:t>من فرد لآخر بشكل </a:t>
            </a:r>
            <a:r>
              <a:rPr lang="ar-SA" sz="1600" dirty="0" smtClean="0">
                <a:latin typeface="Alexandria" pitchFamily="2" charset="-78"/>
                <a:cs typeface="Alexandria" pitchFamily="2" charset="-78"/>
              </a:rPr>
              <a:t>متسارع. ويمكن </a:t>
            </a:r>
            <a:r>
              <a:rPr lang="ar-SA" sz="1600" dirty="0">
                <a:latin typeface="Alexandria" pitchFamily="2" charset="-78"/>
                <a:cs typeface="Alexandria" pitchFamily="2" charset="-78"/>
              </a:rPr>
              <a:t>أن </a:t>
            </a:r>
            <a:r>
              <a:rPr lang="ar-SA" sz="1600" dirty="0" smtClean="0">
                <a:latin typeface="Alexandria" pitchFamily="2" charset="-78"/>
                <a:cs typeface="Alexandria" pitchFamily="2" charset="-78"/>
              </a:rPr>
              <a:t>يؤدي انتشار الشائعات </a:t>
            </a:r>
            <a:r>
              <a:rPr lang="ar-SA" sz="1600" dirty="0">
                <a:latin typeface="Alexandria" pitchFamily="2" charset="-78"/>
                <a:cs typeface="Alexandria" pitchFamily="2" charset="-78"/>
              </a:rPr>
              <a:t>إلى عواقب وخيمة على المستوى الفردي والمجتمعي. قد تسبب الفوضى والقلق بين الناس وتؤثر سلبًا على العلاقات الاجتماعية والثقة بين الأفراد والمؤسسات. </a:t>
            </a:r>
            <a:r>
              <a:rPr lang="ar-SA" sz="1600" dirty="0" smtClean="0">
                <a:latin typeface="Alexandria" pitchFamily="2" charset="-78"/>
                <a:cs typeface="Alexandria" pitchFamily="2" charset="-78"/>
              </a:rPr>
              <a:t>ومع </a:t>
            </a:r>
            <a:r>
              <a:rPr lang="ar-SA" sz="1600" dirty="0">
                <a:latin typeface="Alexandria" pitchFamily="2" charset="-78"/>
                <a:cs typeface="Alexandria" pitchFamily="2" charset="-78"/>
              </a:rPr>
              <a:t>ذلك، فإن للإعلام الرقمي </a:t>
            </a:r>
            <a:r>
              <a:rPr lang="ar-SA" sz="1600" dirty="0" smtClean="0">
                <a:latin typeface="Alexandria" pitchFamily="2" charset="-78"/>
                <a:cs typeface="Alexandria" pitchFamily="2" charset="-78"/>
              </a:rPr>
              <a:t>دورًا </a:t>
            </a:r>
            <a:r>
              <a:rPr lang="ar-SA" sz="1600" dirty="0">
                <a:latin typeface="Alexandria" pitchFamily="2" charset="-78"/>
                <a:cs typeface="Alexandria" pitchFamily="2" charset="-78"/>
              </a:rPr>
              <a:t>إيجابيًا في مكافحة </a:t>
            </a:r>
            <a:r>
              <a:rPr lang="ar-SA" sz="1600" dirty="0" smtClean="0">
                <a:latin typeface="Alexandria" pitchFamily="2" charset="-78"/>
                <a:cs typeface="Alexandria" pitchFamily="2" charset="-78"/>
              </a:rPr>
              <a:t>الشائعات، من </a:t>
            </a:r>
            <a:r>
              <a:rPr lang="ar-SA" sz="1600" dirty="0">
                <a:latin typeface="Alexandria" pitchFamily="2" charset="-78"/>
                <a:cs typeface="Alexandria" pitchFamily="2" charset="-78"/>
              </a:rPr>
              <a:t>خلال استخدام التقنيات الحديثة وأدوات التحقق من المعلومات، يمكن للصحفيين </a:t>
            </a:r>
            <a:r>
              <a:rPr lang="ar-SA" sz="1600" dirty="0" smtClean="0">
                <a:latin typeface="Alexandria" pitchFamily="2" charset="-78"/>
                <a:cs typeface="Alexandria" pitchFamily="2" charset="-78"/>
              </a:rPr>
              <a:t>والمستخدمين </a:t>
            </a:r>
            <a:r>
              <a:rPr lang="ar-SA" sz="1600" dirty="0">
                <a:latin typeface="Alexandria" pitchFamily="2" charset="-78"/>
                <a:cs typeface="Alexandria" pitchFamily="2" charset="-78"/>
              </a:rPr>
              <a:t>استخدام هذه المنصات لنشر الحقائق وتصحيح المفاهيم الخاطئة. كما أن هناك مبادرات عديدة تهدف إلى تعزيز الوعي حول كيفية التعرف </a:t>
            </a:r>
            <a:r>
              <a:rPr lang="ar-SA" sz="1600" dirty="0" smtClean="0">
                <a:latin typeface="Alexandria" pitchFamily="2" charset="-78"/>
                <a:cs typeface="Alexandria" pitchFamily="2" charset="-78"/>
              </a:rPr>
              <a:t>على الشائعات والأخبار </a:t>
            </a:r>
            <a:r>
              <a:rPr lang="ar-SA" sz="1600" dirty="0">
                <a:latin typeface="Alexandria" pitchFamily="2" charset="-78"/>
                <a:cs typeface="Alexandria" pitchFamily="2" charset="-78"/>
              </a:rPr>
              <a:t>الزائفة والتعامل معها بشكل مسؤول.</a:t>
            </a:r>
          </a:p>
          <a:p>
            <a:pPr algn="r" rtl="1">
              <a:lnSpc>
                <a:spcPct val="150000"/>
              </a:lnSpc>
            </a:pPr>
            <a:r>
              <a:rPr lang="ar-SA" sz="1600" dirty="0">
                <a:latin typeface="Alexandria" pitchFamily="2" charset="-78"/>
                <a:cs typeface="Alexandria" pitchFamily="2" charset="-78"/>
              </a:rPr>
              <a:t> </a:t>
            </a:r>
            <a:r>
              <a:rPr lang="ar-SA" sz="1600" b="1" dirty="0" smtClean="0">
                <a:latin typeface="Alexandria" pitchFamily="2" charset="-78"/>
                <a:cs typeface="Alexandria" pitchFamily="2" charset="-78"/>
              </a:rPr>
              <a:t>إن الدور </a:t>
            </a:r>
            <a:r>
              <a:rPr lang="ar-SA" sz="1600" b="1" dirty="0">
                <a:latin typeface="Alexandria" pitchFamily="2" charset="-78"/>
                <a:cs typeface="Alexandria" pitchFamily="2" charset="-78"/>
              </a:rPr>
              <a:t>المزدوج </a:t>
            </a:r>
            <a:r>
              <a:rPr lang="ar-SA" sz="1600" dirty="0">
                <a:latin typeface="Alexandria" pitchFamily="2" charset="-78"/>
                <a:cs typeface="Alexandria" pitchFamily="2" charset="-78"/>
              </a:rPr>
              <a:t>الذي يمثله الإعلام الرقمي يتطلب منا جميعًا التحلي بالمسؤولية الأخلاقية عند استهلاك ونشر المعلومات. يجب </a:t>
            </a:r>
            <a:r>
              <a:rPr lang="ar-SA" sz="1600" dirty="0" smtClean="0">
                <a:latin typeface="Alexandria" pitchFamily="2" charset="-78"/>
                <a:cs typeface="Alexandria" pitchFamily="2" charset="-78"/>
              </a:rPr>
              <a:t>التأكد </a:t>
            </a:r>
            <a:r>
              <a:rPr lang="ar-SA" sz="1600" dirty="0">
                <a:latin typeface="Alexandria" pitchFamily="2" charset="-78"/>
                <a:cs typeface="Alexandria" pitchFamily="2" charset="-78"/>
              </a:rPr>
              <a:t>من صحة الأخبار قبل مشاركتها، والعمل على تعزيز ثقافة التحقق من المصادر بين أفراد المجتمع. إن الفهم الجيد لدور الإعلام الرقمي في نشر </a:t>
            </a:r>
            <a:r>
              <a:rPr lang="ar-SA" sz="1600" dirty="0" smtClean="0">
                <a:latin typeface="Alexandria" pitchFamily="2" charset="-78"/>
                <a:cs typeface="Alexandria" pitchFamily="2" charset="-78"/>
              </a:rPr>
              <a:t>ودحض </a:t>
            </a:r>
            <a:r>
              <a:rPr lang="ar-SA" sz="1600" dirty="0">
                <a:latin typeface="Alexandria" pitchFamily="2" charset="-78"/>
                <a:cs typeface="Alexandria" pitchFamily="2" charset="-78"/>
              </a:rPr>
              <a:t>الشائعات يمكن أن يسهم بشكل كبير في بناء مجتمع واعٍ وقادر على مواجهة التحديات </a:t>
            </a:r>
            <a:r>
              <a:rPr lang="ar-SA" sz="1600" dirty="0" smtClean="0">
                <a:latin typeface="Alexandria" pitchFamily="2" charset="-78"/>
                <a:cs typeface="Alexandria" pitchFamily="2" charset="-78"/>
              </a:rPr>
              <a:t>المعاصرة.</a:t>
            </a:r>
            <a:endParaRPr lang="ar-SA" dirty="0">
              <a:solidFill>
                <a:srgbClr val="000000"/>
              </a:solidFill>
              <a:latin typeface="Alexandria SemiBold" pitchFamily="2" charset="-78"/>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985933" y="1028370"/>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07658265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2030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26572" y="1285192"/>
            <a:ext cx="10940142" cy="4707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7771102" y="1328755"/>
            <a:ext cx="2793484" cy="583878"/>
          </a:xfrm>
          <a:prstGeom prst="rect">
            <a:avLst/>
          </a:prstGeom>
          <a:noFill/>
        </p:spPr>
        <p:txBody>
          <a:bodyPr wrap="square" rtlCol="0">
            <a:spAutoFit/>
          </a:bodyPr>
          <a:lstStyle/>
          <a:p>
            <a:pPr lvl="0" algn="ctr" rtl="1">
              <a:lnSpc>
                <a:spcPct val="150000"/>
              </a:lnSpc>
              <a:spcAft>
                <a:spcPts val="800"/>
              </a:spcAft>
              <a:defRPr/>
            </a:pPr>
            <a:r>
              <a:rPr lang="ar-SA" sz="2400" b="1" dirty="0">
                <a:solidFill>
                  <a:srgbClr val="002060"/>
                </a:solidFill>
                <a:latin typeface="Alexandria SemiBold" pitchFamily="2" charset="-78"/>
                <a:ea typeface="Calibri" panose="020F0502020204030204" pitchFamily="34" charset="0"/>
                <a:cs typeface="Alexandria SemiBold" pitchFamily="2" charset="-78"/>
              </a:rPr>
              <a:t>المصادر والمراجع:</a:t>
            </a:r>
            <a:endParaRPr lang="ar-EG" sz="2400" b="1" dirty="0">
              <a:solidFill>
                <a:srgbClr val="002060"/>
              </a:solidFill>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441280" y="1752964"/>
            <a:ext cx="10710726" cy="4193456"/>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charset="0"/>
                <a:cs typeface="Alexandria" charset="0"/>
              </a:rPr>
              <a:t>أميرة سليمان، تأثير فوضى المعلومات الإلكترونية على مصداقية شبكات التواصل الاجتماعي: دراسة ميدانية على عينة من جمهور شبكات التواصل الاجتماعي، مجلة العلوم الإنسانية والإجتماعية، مجلد: 3، العدد:1، يناير </a:t>
            </a:r>
            <a:r>
              <a:rPr lang="ar-SA" sz="1600" dirty="0" smtClean="0">
                <a:latin typeface="Alexandria" charset="0"/>
                <a:cs typeface="Alexandria" charset="0"/>
              </a:rPr>
              <a:t>2019.</a:t>
            </a:r>
            <a:endParaRPr lang="ar-SA" sz="1600" dirty="0">
              <a:latin typeface="Alexandria" charset="0"/>
              <a:cs typeface="Alexandria" charset="0"/>
            </a:endParaRPr>
          </a:p>
          <a:p>
            <a:pPr marL="342900" indent="-342900" algn="r" rtl="1">
              <a:lnSpc>
                <a:spcPct val="150000"/>
              </a:lnSpc>
              <a:buFont typeface="+mj-lt"/>
              <a:buAutoNum type="arabicPeriod"/>
            </a:pPr>
            <a:r>
              <a:rPr lang="ar-SA" sz="1600" dirty="0" smtClean="0">
                <a:latin typeface="Alexandria" charset="0"/>
                <a:cs typeface="Alexandria" charset="0"/>
              </a:rPr>
              <a:t>أحمد </a:t>
            </a:r>
            <a:r>
              <a:rPr lang="ar-SA" sz="1600" dirty="0">
                <a:latin typeface="Alexandria" charset="0"/>
                <a:cs typeface="Alexandria" charset="0"/>
              </a:rPr>
              <a:t>شحاتة وآخرون، سلوك التعامل مع المعلومات الخاطئة على منصات التواصل الاجتماعي لدى المجتمع العماني خلال أزمة كورونا، دار جامعة حمد بن خليفة للنشر، مجلة دراسات المعلومات والتكنولوجيا، مجلد: 1 ، </a:t>
            </a:r>
            <a:r>
              <a:rPr lang="ar-SA" sz="1600" dirty="0" smtClean="0">
                <a:latin typeface="Alexandria" charset="0"/>
                <a:cs typeface="Alexandria" charset="0"/>
              </a:rPr>
              <a:t>2023</a:t>
            </a:r>
            <a:r>
              <a:rPr lang="ar-SA" sz="1600" dirty="0">
                <a:latin typeface="Alexandria" charset="0"/>
                <a:cs typeface="Alexandria" charset="0"/>
              </a:rPr>
              <a:t>.</a:t>
            </a:r>
            <a:endParaRPr lang="en-US" sz="1600" dirty="0">
              <a:latin typeface="Alexandria" charset="0"/>
              <a:cs typeface="Alexandria" charset="0"/>
            </a:endParaRPr>
          </a:p>
          <a:p>
            <a:pPr marL="342900" indent="-342900" algn="r" rtl="1">
              <a:lnSpc>
                <a:spcPct val="150000"/>
              </a:lnSpc>
              <a:buFont typeface="+mj-lt"/>
              <a:buAutoNum type="arabicPeriod"/>
            </a:pPr>
            <a:r>
              <a:rPr lang="ar-SA" sz="1600" dirty="0">
                <a:latin typeface="Alexandria" charset="0"/>
                <a:cs typeface="Alexandria" charset="0"/>
              </a:rPr>
              <a:t>فهمي أحمد، هندسة الجمهور: كيف تغير وسائل الإعلام الآراء والأفكار؟، (الرياض، مركز البيان للدراسات، 2014</a:t>
            </a:r>
            <a:r>
              <a:rPr lang="ar-SA" sz="1600" dirty="0" smtClean="0">
                <a:latin typeface="Alexandria" charset="0"/>
                <a:cs typeface="Alexandria" charset="0"/>
              </a:rPr>
              <a:t>).</a:t>
            </a:r>
          </a:p>
          <a:p>
            <a:pPr marL="342900" indent="-342900" algn="r" rtl="1">
              <a:lnSpc>
                <a:spcPct val="150000"/>
              </a:lnSpc>
              <a:buFont typeface="+mj-lt"/>
              <a:buAutoNum type="arabicPeriod"/>
            </a:pPr>
            <a:r>
              <a:rPr lang="ar-SA" sz="1600" dirty="0" smtClean="0">
                <a:latin typeface="Alexandria" charset="0"/>
                <a:cs typeface="Alexandria" charset="0"/>
              </a:rPr>
              <a:t>حسني نصر، </a:t>
            </a:r>
            <a:r>
              <a:rPr lang="ar-SA" sz="1600" dirty="0">
                <a:latin typeface="Alexandria" pitchFamily="2" charset="-78"/>
                <a:cs typeface="Alexandria" pitchFamily="2" charset="-78"/>
              </a:rPr>
              <a:t>دور صحافة المواطن في نشر الشائعات ومقاومتها في المجتمع العربي: دراسة تحليلية لصفحتي "هيئة مكافحة الشائعات" و"ده بجد" على </a:t>
            </a:r>
            <a:r>
              <a:rPr lang="ar-SA" sz="1600" dirty="0" smtClean="0">
                <a:latin typeface="Alexandria" pitchFamily="2" charset="-78"/>
                <a:cs typeface="Alexandria" pitchFamily="2" charset="-78"/>
              </a:rPr>
              <a:t>فيسبوك، المجلة المصرية لبحوث الصحافة، كلية الإعلام جامعة القاهرة، 2015.</a:t>
            </a:r>
            <a:endParaRPr lang="ar-SA" sz="1600" dirty="0" smtClean="0">
              <a:latin typeface="Alexandria" charset="0"/>
              <a:cs typeface="Alexandria" charset="0"/>
            </a:endParaRPr>
          </a:p>
          <a:p>
            <a:pPr marL="342900" indent="-342900" fontAlgn="base">
              <a:buFont typeface="+mj-lt"/>
              <a:buAutoNum type="arabicPeriod" startAt="5"/>
            </a:pPr>
            <a:r>
              <a:rPr lang="en-US" sz="1600" dirty="0" smtClean="0">
                <a:latin typeface="Alexandria" pitchFamily="2" charset="-78"/>
                <a:cs typeface="Alexandria" pitchFamily="2" charset="-78"/>
              </a:rPr>
              <a:t>Raquel </a:t>
            </a:r>
            <a:r>
              <a:rPr lang="en-US" sz="1600" dirty="0">
                <a:latin typeface="Alexandria" pitchFamily="2" charset="-78"/>
                <a:cs typeface="Alexandria" pitchFamily="2" charset="-78"/>
              </a:rPr>
              <a:t>de Barros Pinto Miguel, et.al, “MEDIA AND PSYCHOLOGY: A LITERATURE REVIEW”, </a:t>
            </a:r>
            <a:r>
              <a:rPr lang="en-US" sz="1600" dirty="0" err="1">
                <a:latin typeface="Alexandria" pitchFamily="2" charset="-78"/>
                <a:cs typeface="Alexandria" pitchFamily="2" charset="-78"/>
              </a:rPr>
              <a:t>Psicologia</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em</a:t>
            </a:r>
            <a:r>
              <a:rPr lang="en-US" sz="1600" dirty="0">
                <a:latin typeface="Alexandria" pitchFamily="2" charset="-78"/>
                <a:cs typeface="Alexandria" pitchFamily="2" charset="-78"/>
              </a:rPr>
              <a:t> </a:t>
            </a:r>
            <a:r>
              <a:rPr lang="en-US" sz="1600" dirty="0" err="1" smtClean="0">
                <a:latin typeface="Alexandria" pitchFamily="2" charset="-78"/>
                <a:cs typeface="Alexandria" pitchFamily="2" charset="-78"/>
              </a:rPr>
              <a:t>Estudo</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No. 28, Oct. 2023.</a:t>
            </a:r>
          </a:p>
          <a:p>
            <a:pPr marL="342900" indent="-342900" fontAlgn="base">
              <a:buFont typeface="+mj-lt"/>
              <a:buAutoNum type="arabicPeriod" startAt="5"/>
            </a:pPr>
            <a:r>
              <a:rPr lang="en-US" sz="1600" dirty="0">
                <a:latin typeface="Alexandria" pitchFamily="2" charset="-78"/>
                <a:cs typeface="Alexandria" pitchFamily="2" charset="-78"/>
              </a:rPr>
              <a:t>Melissa </a:t>
            </a:r>
            <a:r>
              <a:rPr lang="en-US" sz="1600" dirty="0" err="1">
                <a:latin typeface="Alexandria" pitchFamily="2" charset="-78"/>
                <a:cs typeface="Alexandria" pitchFamily="2" charset="-78"/>
              </a:rPr>
              <a:t>Zimdars</a:t>
            </a:r>
            <a:r>
              <a:rPr lang="en-US" sz="1600" dirty="0">
                <a:latin typeface="Alexandria" pitchFamily="2" charset="-78"/>
                <a:cs typeface="Alexandria" pitchFamily="2" charset="-78"/>
              </a:rPr>
              <a:t>, Miss / Dis information and social media, In: THE SOCIAL MEDIA DEBATE, Edited: Devan, New York: Routledge Taylor &amp; Francis, 2022.  </a:t>
            </a:r>
          </a:p>
          <a:p>
            <a:pPr marL="342900" indent="-342900" fontAlgn="base">
              <a:buFont typeface="+mj-lt"/>
              <a:buAutoNum type="arabicPeriod" startAt="5"/>
            </a:pPr>
            <a:r>
              <a:rPr lang="en-US" sz="1600" dirty="0" smtClean="0">
                <a:latin typeface="Alexandria" pitchFamily="2" charset="-78"/>
                <a:cs typeface="Alexandria" pitchFamily="2" charset="-78"/>
              </a:rPr>
              <a:t>Andrew Prokop</a:t>
            </a:r>
            <a:r>
              <a:rPr lang="en-US" sz="1600" dirty="0">
                <a:latin typeface="Alexandria" pitchFamily="2" charset="-78"/>
                <a:cs typeface="Alexandria" pitchFamily="2" charset="-78"/>
              </a:rPr>
              <a:t>, Cambridge </a:t>
            </a:r>
            <a:r>
              <a:rPr lang="en-US" sz="1600" dirty="0" err="1">
                <a:latin typeface="Alexandria" pitchFamily="2" charset="-78"/>
                <a:cs typeface="Alexandria" pitchFamily="2" charset="-78"/>
              </a:rPr>
              <a:t>Analytica</a:t>
            </a:r>
            <a:r>
              <a:rPr lang="en-US" sz="1600" dirty="0">
                <a:latin typeface="Alexandria" pitchFamily="2" charset="-78"/>
                <a:cs typeface="Alexandria" pitchFamily="2" charset="-78"/>
              </a:rPr>
              <a:t> and its many scandals, explained”, vox.com, 21 March </a:t>
            </a:r>
            <a:r>
              <a:rPr lang="en-US" sz="1600" dirty="0" smtClean="0">
                <a:latin typeface="Alexandria" pitchFamily="2" charset="-78"/>
                <a:cs typeface="Alexandria" pitchFamily="2" charset="-78"/>
              </a:rPr>
              <a:t>2018, </a:t>
            </a:r>
            <a:r>
              <a:rPr lang="en-US" sz="1400" dirty="0" smtClean="0">
                <a:solidFill>
                  <a:srgbClr val="2D3956"/>
                </a:solidFill>
                <a:latin typeface="Alexandria" charset="0"/>
                <a:cs typeface="Alexandria" charset="0"/>
                <a:hlinkClick r:id="rId3"/>
              </a:rPr>
              <a:t>https</a:t>
            </a:r>
            <a:r>
              <a:rPr lang="en-US" sz="1400" dirty="0">
                <a:solidFill>
                  <a:srgbClr val="2D3956"/>
                </a:solidFill>
                <a:latin typeface="Alexandria" charset="0"/>
                <a:cs typeface="Alexandria" charset="0"/>
                <a:hlinkClick r:id="rId3"/>
              </a:rPr>
              <a:t>://</a:t>
            </a:r>
            <a:r>
              <a:rPr lang="en-US" sz="1400" dirty="0" smtClean="0">
                <a:solidFill>
                  <a:srgbClr val="2D3956"/>
                </a:solidFill>
                <a:latin typeface="Alexandria" charset="0"/>
                <a:cs typeface="Alexandria" charset="0"/>
                <a:hlinkClick r:id="rId3"/>
              </a:rPr>
              <a:t>www.vox.com/policy-and-politics/2018/3/21/17141428/cambridge-analytica-trump-russia-mueller</a:t>
            </a:r>
            <a:r>
              <a:rPr lang="en-US" sz="1400" dirty="0" smtClean="0">
                <a:solidFill>
                  <a:srgbClr val="2D3956"/>
                </a:solidFill>
                <a:latin typeface="Alexandria" charset="0"/>
                <a:cs typeface="Alexandria" charset="0"/>
              </a:rPr>
              <a:t> </a:t>
            </a:r>
            <a:endParaRPr lang="en-US" dirty="0">
              <a:solidFill>
                <a:srgbClr val="2D3956"/>
              </a:solidFill>
              <a:latin typeface="Alexandria" charset="0"/>
              <a:cs typeface="Alexandria" charset="0"/>
            </a:endParaRPr>
          </a:p>
        </p:txBody>
      </p:sp>
    </p:spTree>
    <p:extLst>
      <p:ext uri="{BB962C8B-B14F-4D97-AF65-F5344CB8AC3E}">
        <p14:creationId xmlns:p14="http://schemas.microsoft.com/office/powerpoint/2010/main" val="246272162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720315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48254</TotalTime>
  <Words>5307</Words>
  <Application>Microsoft Office PowerPoint</Application>
  <PresentationFormat>Widescreen</PresentationFormat>
  <Paragraphs>409</Paragraphs>
  <Slides>43</Slides>
  <Notes>40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43</vt:i4>
      </vt:variant>
    </vt:vector>
  </HeadingPairs>
  <TitlesOfParts>
    <vt:vector size="57" baseType="lpstr">
      <vt:lpstr>Adobe Arabic</vt:lpstr>
      <vt:lpstr>Inter</vt:lpstr>
      <vt:lpstr>Alexandria ExtraBold</vt:lpstr>
      <vt:lpstr>Calibri</vt:lpstr>
      <vt:lpstr>Times New Roman</vt:lpstr>
      <vt:lpstr>Alexandria</vt:lpstr>
      <vt:lpstr>Adobe Caslon Pro</vt:lpstr>
      <vt:lpstr>Wingdings</vt:lpstr>
      <vt:lpstr>Arial</vt:lpstr>
      <vt:lpstr>Calibri Light</vt:lpstr>
      <vt:lpstr>Alexandria SemiBold</vt:lpstr>
      <vt:lpstr>Alexandria Black</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1894</cp:revision>
  <dcterms:created xsi:type="dcterms:W3CDTF">2023-04-29T09:08:23Z</dcterms:created>
  <dcterms:modified xsi:type="dcterms:W3CDTF">2025-03-08T05:15:22Z</dcterms:modified>
</cp:coreProperties>
</file>