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540" r:id="rId7"/>
    <p:sldId id="313" r:id="rId8"/>
    <p:sldId id="558" r:id="rId9"/>
    <p:sldId id="614" r:id="rId10"/>
    <p:sldId id="615" r:id="rId11"/>
    <p:sldId id="623" r:id="rId12"/>
    <p:sldId id="624" r:id="rId13"/>
    <p:sldId id="622" r:id="rId14"/>
    <p:sldId id="616" r:id="rId15"/>
    <p:sldId id="617" r:id="rId16"/>
    <p:sldId id="625" r:id="rId17"/>
    <p:sldId id="626" r:id="rId18"/>
    <p:sldId id="619" r:id="rId19"/>
    <p:sldId id="620" r:id="rId20"/>
    <p:sldId id="608" r:id="rId21"/>
    <p:sldId id="609" r:id="rId22"/>
    <p:sldId id="610" r:id="rId23"/>
    <p:sldId id="611" r:id="rId24"/>
    <p:sldId id="607" r:id="rId25"/>
    <p:sldId id="627" r:id="rId26"/>
    <p:sldId id="633" r:id="rId27"/>
    <p:sldId id="634" r:id="rId28"/>
    <p:sldId id="628" r:id="rId29"/>
    <p:sldId id="629" r:id="rId30"/>
    <p:sldId id="635" r:id="rId31"/>
    <p:sldId id="636" r:id="rId32"/>
    <p:sldId id="637" r:id="rId33"/>
    <p:sldId id="638" r:id="rId34"/>
    <p:sldId id="639" r:id="rId35"/>
    <p:sldId id="630" r:id="rId36"/>
    <p:sldId id="640" r:id="rId37"/>
    <p:sldId id="641" r:id="rId38"/>
    <p:sldId id="631" r:id="rId39"/>
    <p:sldId id="632" r:id="rId40"/>
    <p:sldId id="642" r:id="rId41"/>
    <p:sldId id="523" r:id="rId42"/>
    <p:sldId id="52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0"/>
            <p14:sldId id="313"/>
            <p14:sldId id="558"/>
            <p14:sldId id="614"/>
            <p14:sldId id="615"/>
            <p14:sldId id="623"/>
            <p14:sldId id="624"/>
            <p14:sldId id="622"/>
            <p14:sldId id="616"/>
            <p14:sldId id="617"/>
            <p14:sldId id="625"/>
            <p14:sldId id="626"/>
            <p14:sldId id="619"/>
            <p14:sldId id="620"/>
            <p14:sldId id="608"/>
            <p14:sldId id="609"/>
            <p14:sldId id="610"/>
            <p14:sldId id="611"/>
            <p14:sldId id="607"/>
            <p14:sldId id="627"/>
            <p14:sldId id="633"/>
            <p14:sldId id="634"/>
            <p14:sldId id="628"/>
            <p14:sldId id="629"/>
            <p14:sldId id="635"/>
            <p14:sldId id="636"/>
            <p14:sldId id="637"/>
            <p14:sldId id="638"/>
            <p14:sldId id="639"/>
            <p14:sldId id="630"/>
            <p14:sldId id="640"/>
            <p14:sldId id="641"/>
            <p14:sldId id="631"/>
            <p14:sldId id="632"/>
            <p14:sldId id="642"/>
            <p14:sldId id="523"/>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58221"/>
    <a:srgbClr val="FAC748"/>
    <a:srgbClr val="FFD200"/>
    <a:srgbClr val="000000"/>
    <a:srgbClr val="203E5F"/>
    <a:srgbClr val="669BBC"/>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3750" autoAdjust="0"/>
  </p:normalViewPr>
  <p:slideViewPr>
    <p:cSldViewPr snapToGrid="0">
      <p:cViewPr varScale="1">
        <p:scale>
          <a:sx n="117" d="100"/>
          <a:sy n="117" d="100"/>
        </p:scale>
        <p:origin x="808" y="16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6/6/24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608821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5487942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3030692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6/6/24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6/6/24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6/6/24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6/6/24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6/6/24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6/6/24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6/6/24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6/6/24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2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6.xml"/><Relationship Id="rId5" Type="http://schemas.openxmlformats.org/officeDocument/2006/relationships/image" Target="../media/image32.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61798" y="2424037"/>
            <a:ext cx="5626861" cy="646331"/>
          </a:xfrm>
          <a:prstGeom prst="rect">
            <a:avLst/>
          </a:prstGeom>
          <a:noFill/>
        </p:spPr>
        <p:txBody>
          <a:bodyPr wrap="none" rtlCol="0">
            <a:spAutoFit/>
          </a:bodyPr>
          <a:lstStyle/>
          <a:p>
            <a:r>
              <a:rPr lang="ar-SA" sz="3600" b="1" dirty="0">
                <a:solidFill>
                  <a:srgbClr val="00B0F0"/>
                </a:solidFill>
                <a:latin typeface="Alexandria" charset="0"/>
                <a:cs typeface="Alexandria" charset="0"/>
              </a:rPr>
              <a:t>التصوير الصحفي الرقمي</a:t>
            </a:r>
            <a:endParaRPr lang="en-US" sz="3600" b="1" dirty="0">
              <a:solidFill>
                <a:srgbClr val="00B0F0"/>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D2B655D3-E1C4-FB92-15BF-F3F964FB3FAB}"/>
              </a:ext>
            </a:extLst>
          </p:cNvPr>
          <p:cNvSpPr txBox="1"/>
          <p:nvPr/>
        </p:nvSpPr>
        <p:spPr>
          <a:xfrm>
            <a:off x="1547197" y="3706630"/>
            <a:ext cx="2932429" cy="523220"/>
          </a:xfrm>
          <a:prstGeom prst="rect">
            <a:avLst/>
          </a:prstGeom>
          <a:noFill/>
        </p:spPr>
        <p:txBody>
          <a:bodyPr wrap="square" rtlCol="0">
            <a:spAutoFit/>
          </a:bodyPr>
          <a:lstStyle/>
          <a:p>
            <a:r>
              <a:rPr lang="ar-SA" sz="2800" b="1" dirty="0">
                <a:latin typeface="Alexandria" charset="0"/>
                <a:cs typeface="Alexandria" charset="0"/>
              </a:rPr>
              <a:t>د. حسين خليفه </a:t>
            </a:r>
          </a:p>
        </p:txBody>
      </p:sp>
      <p:sp>
        <p:nvSpPr>
          <p:cNvPr id="3" name="Rectangle: Rounded Corners 9">
            <a:extLst>
              <a:ext uri="{FF2B5EF4-FFF2-40B4-BE49-F238E27FC236}">
                <a16:creationId xmlns:a16="http://schemas.microsoft.com/office/drawing/2014/main" id="{48E20754-635F-582C-FC70-6D8270AE97AE}"/>
              </a:ext>
            </a:extLst>
          </p:cNvPr>
          <p:cNvSpPr/>
          <p:nvPr/>
        </p:nvSpPr>
        <p:spPr>
          <a:xfrm>
            <a:off x="911761" y="4882702"/>
            <a:ext cx="3727145" cy="529167"/>
          </a:xfrm>
          <a:prstGeom prst="roundRect">
            <a:avLst/>
          </a:prstGeom>
          <a:no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السادسة</a:t>
            </a:r>
            <a:endParaRPr lang="en-US" sz="28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15E7390-56C6-4150-8287-E272B8BDAFFF}"/>
              </a:ext>
            </a:extLst>
          </p:cNvPr>
          <p:cNvSpPr txBox="1"/>
          <p:nvPr/>
        </p:nvSpPr>
        <p:spPr>
          <a:xfrm>
            <a:off x="5263376" y="2987343"/>
            <a:ext cx="6617449" cy="1077218"/>
          </a:xfrm>
          <a:prstGeom prst="rect">
            <a:avLst/>
          </a:prstGeom>
          <a:noFill/>
        </p:spPr>
        <p:txBody>
          <a:bodyPr wrap="square" rtlCol="0">
            <a:spAutoFit/>
          </a:bodyPr>
          <a:lstStyle/>
          <a:p>
            <a:pPr algn="ctr" rtl="1"/>
            <a:r>
              <a:rPr lang="ar-SA" sz="3200" b="1" dirty="0">
                <a:solidFill>
                  <a:srgbClr val="00B0F0"/>
                </a:solidFill>
                <a:latin typeface="Alexandria" charset="0"/>
                <a:cs typeface="Alexandria" charset="0"/>
              </a:rPr>
              <a:t>التركيز – عمق الميدان</a:t>
            </a:r>
          </a:p>
          <a:p>
            <a:pPr algn="ctr" rtl="1"/>
            <a:r>
              <a:rPr lang="ar-SA" sz="3200" b="1" dirty="0">
                <a:solidFill>
                  <a:srgbClr val="00B0F0"/>
                </a:solidFill>
                <a:latin typeface="Alexandria" charset="0"/>
                <a:cs typeface="Alexandria" charset="0"/>
              </a:rPr>
              <a:t>في التصوير الصحفي الرقمي</a:t>
            </a:r>
            <a:endParaRPr lang="en-US" sz="2800" b="1" dirty="0">
              <a:solidFill>
                <a:srgbClr val="00B0F0"/>
              </a:solidFill>
              <a:latin typeface="Alexandria" charset="0"/>
              <a:cs typeface="Alexandria" charset="0"/>
            </a:endParaRPr>
          </a:p>
        </p:txBody>
      </p:sp>
      <p:sp>
        <p:nvSpPr>
          <p:cNvPr id="8" name="Rectangle: Rounded Corners 9">
            <a:extLst>
              <a:ext uri="{FF2B5EF4-FFF2-40B4-BE49-F238E27FC236}">
                <a16:creationId xmlns:a16="http://schemas.microsoft.com/office/drawing/2014/main" id="{B1D0B69C-0253-846E-0861-F3D144E1CE9E}"/>
              </a:ext>
            </a:extLst>
          </p:cNvPr>
          <p:cNvSpPr/>
          <p:nvPr/>
        </p:nvSpPr>
        <p:spPr>
          <a:xfrm>
            <a:off x="7181385" y="4757117"/>
            <a:ext cx="36640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السادسة</a:t>
            </a:r>
            <a:endParaRPr lang="en-US" sz="2800" b="1" dirty="0">
              <a:solidFill>
                <a:schemeClr val="tx1"/>
              </a:solidFill>
              <a:latin typeface="Alexandria" charset="0"/>
              <a:cs typeface="Alexandria" charset="0"/>
            </a:endParaRPr>
          </a:p>
        </p:txBody>
      </p:sp>
      <p:sp>
        <p:nvSpPr>
          <p:cNvPr id="14" name="TextBox 13">
            <a:extLst>
              <a:ext uri="{FF2B5EF4-FFF2-40B4-BE49-F238E27FC236}">
                <a16:creationId xmlns:a16="http://schemas.microsoft.com/office/drawing/2014/main" id="{68E6109A-97F6-A8D8-68ED-487A2F75EC96}"/>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9" y="911152"/>
            <a:ext cx="6093970" cy="477054"/>
          </a:xfrm>
          <a:prstGeom prst="rect">
            <a:avLst/>
          </a:prstGeom>
          <a:noFill/>
        </p:spPr>
        <p:txBody>
          <a:bodyPr wrap="square" rtlCol="0">
            <a:spAutoFit/>
          </a:bodyPr>
          <a:lstStyle/>
          <a:p>
            <a:pPr algn="r" rtl="1"/>
            <a:r>
              <a:rPr lang="ar-SA" sz="2500" b="1" dirty="0">
                <a:solidFill>
                  <a:srgbClr val="00B0F0"/>
                </a:solidFill>
                <a:latin typeface="Alexandria" charset="0"/>
                <a:cs typeface="Alexandria" charset="0"/>
              </a:rPr>
              <a:t>محتويات وأهداف المحاضرة السادسة</a:t>
            </a:r>
            <a:endParaRPr lang="en-US" sz="25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8CF9F06-3E81-0FD7-2E1E-75E02BB8970A}"/>
              </a:ext>
            </a:extLst>
          </p:cNvPr>
          <p:cNvSpPr txBox="1"/>
          <p:nvPr/>
        </p:nvSpPr>
        <p:spPr>
          <a:xfrm>
            <a:off x="4762180" y="1481075"/>
            <a:ext cx="6629720" cy="4756495"/>
          </a:xfrm>
          <a:prstGeom prst="rect">
            <a:avLst/>
          </a:prstGeom>
          <a:noFill/>
        </p:spPr>
        <p:txBody>
          <a:bodyPr wrap="square" rtlCol="0">
            <a:spAutoFit/>
          </a:bodyPr>
          <a:lstStyle/>
          <a:p>
            <a:pPr marL="285750" indent="-285750" algn="just" rtl="1">
              <a:lnSpc>
                <a:spcPts val="2500"/>
              </a:lnSpc>
              <a:spcBef>
                <a:spcPts val="600"/>
              </a:spcBef>
              <a:buFont typeface="Wingdings" pitchFamily="2" charset="2"/>
              <a:buChar char="§"/>
            </a:pPr>
            <a:r>
              <a:rPr lang="ar-SA" sz="1600" dirty="0">
                <a:latin typeface="Alexandria" charset="0"/>
                <a:cs typeface="Alexandria" charset="0"/>
              </a:rPr>
              <a:t>مراجعة على المحاضرة السابقة</a:t>
            </a:r>
          </a:p>
          <a:p>
            <a:pPr marL="285750" indent="-285750" algn="just" rtl="1">
              <a:lnSpc>
                <a:spcPts val="2500"/>
              </a:lnSpc>
              <a:spcBef>
                <a:spcPts val="600"/>
              </a:spcBef>
              <a:buFont typeface="Wingdings" pitchFamily="2" charset="2"/>
              <a:buChar char="§"/>
            </a:pPr>
            <a:r>
              <a:rPr lang="ar-SA" sz="1600" dirty="0">
                <a:latin typeface="Alexandria" charset="0"/>
                <a:cs typeface="Alexandria" charset="0"/>
              </a:rPr>
              <a:t>التركيز </a:t>
            </a:r>
            <a:r>
              <a:rPr lang="en-US" sz="1600" dirty="0">
                <a:latin typeface="Alexandria" charset="0"/>
                <a:cs typeface="Alexandria" charset="0"/>
              </a:rPr>
              <a:t>Focusing) </a:t>
            </a:r>
            <a:r>
              <a:rPr lang="ar-SA" sz="1600" dirty="0">
                <a:latin typeface="Alexandria" charset="0"/>
                <a:cs typeface="Alexandria" charset="0"/>
              </a:rPr>
              <a:t> في التصوير الصحفي وخصائصه</a:t>
            </a:r>
          </a:p>
          <a:p>
            <a:pPr marL="285750" indent="-285750" algn="just" rtl="1">
              <a:lnSpc>
                <a:spcPts val="2500"/>
              </a:lnSpc>
              <a:spcBef>
                <a:spcPts val="600"/>
              </a:spcBef>
              <a:buFont typeface="Wingdings" pitchFamily="2" charset="2"/>
              <a:buChar char="§"/>
            </a:pPr>
            <a:r>
              <a:rPr lang="ar-SA" sz="1600" dirty="0">
                <a:latin typeface="Alexandria" charset="0"/>
                <a:cs typeface="Alexandria" charset="0"/>
              </a:rPr>
              <a:t>نقاط التركيز </a:t>
            </a:r>
            <a:r>
              <a:rPr lang="en-US" sz="1600" dirty="0">
                <a:latin typeface="Alexandria" charset="0"/>
                <a:cs typeface="Alexandria" charset="0"/>
              </a:rPr>
              <a:t>Focus Points) </a:t>
            </a:r>
            <a:r>
              <a:rPr lang="ar-SA" sz="1600" dirty="0">
                <a:latin typeface="Alexandria" charset="0"/>
                <a:cs typeface="Alexandria" charset="0"/>
              </a:rPr>
              <a:t> في الكاميرا الرقمية</a:t>
            </a:r>
          </a:p>
          <a:p>
            <a:pPr marL="285750" indent="-285750" algn="just" rtl="1">
              <a:lnSpc>
                <a:spcPts val="2500"/>
              </a:lnSpc>
              <a:spcBef>
                <a:spcPts val="600"/>
              </a:spcBef>
              <a:buFont typeface="Wingdings" pitchFamily="2" charset="2"/>
              <a:buChar char="§"/>
            </a:pPr>
            <a:r>
              <a:rPr lang="ar-SA" sz="1600" dirty="0">
                <a:latin typeface="Alexandria" charset="0"/>
                <a:cs typeface="Alexandria" charset="0"/>
              </a:rPr>
              <a:t>أنواع التركيز </a:t>
            </a:r>
            <a:r>
              <a:rPr lang="en-US" sz="1600" dirty="0">
                <a:latin typeface="Alexandria" charset="0"/>
                <a:cs typeface="Alexandria" charset="0"/>
              </a:rPr>
              <a:t>Focus Mode) </a:t>
            </a:r>
            <a:r>
              <a:rPr lang="ar-SA" sz="1600" dirty="0">
                <a:latin typeface="Alexandria" charset="0"/>
                <a:cs typeface="Alexandria" charset="0"/>
              </a:rPr>
              <a:t> في الكاميرا الرقمية</a:t>
            </a:r>
          </a:p>
          <a:p>
            <a:pPr marL="285750" indent="-285750" algn="just" rtl="1">
              <a:lnSpc>
                <a:spcPts val="2500"/>
              </a:lnSpc>
              <a:spcBef>
                <a:spcPts val="600"/>
              </a:spcBef>
              <a:buFont typeface="Wingdings" pitchFamily="2" charset="2"/>
              <a:buChar char="§"/>
            </a:pPr>
            <a:r>
              <a:rPr lang="ar-SA" sz="1600" dirty="0">
                <a:latin typeface="Alexandria" charset="0"/>
                <a:cs typeface="Alexandria" charset="0"/>
              </a:rPr>
              <a:t>ضبط التركيز اليدوي عن طريق محدد الرؤية والتكبير الرقمي</a:t>
            </a:r>
          </a:p>
          <a:p>
            <a:pPr marL="285750" indent="-285750" algn="just" rtl="1">
              <a:lnSpc>
                <a:spcPts val="2500"/>
              </a:lnSpc>
              <a:spcBef>
                <a:spcPts val="600"/>
              </a:spcBef>
              <a:buFont typeface="Wingdings" pitchFamily="2" charset="2"/>
              <a:buChar char="§"/>
            </a:pPr>
            <a:r>
              <a:rPr lang="ar-SA" sz="1600" dirty="0">
                <a:latin typeface="Alexandria" charset="0"/>
                <a:cs typeface="Alexandria" charset="0"/>
              </a:rPr>
              <a:t>عمق الميدان/ المجال/ الحقل </a:t>
            </a:r>
            <a:r>
              <a:rPr lang="en-US" sz="1600" dirty="0">
                <a:latin typeface="Alexandria" charset="0"/>
                <a:cs typeface="Alexandria" charset="0"/>
              </a:rPr>
              <a:t>Depth of Field) </a:t>
            </a:r>
          </a:p>
          <a:p>
            <a:pPr marL="285750" indent="-285750" algn="just" rtl="1">
              <a:lnSpc>
                <a:spcPts val="2500"/>
              </a:lnSpc>
              <a:spcBef>
                <a:spcPts val="600"/>
              </a:spcBef>
              <a:buFont typeface="Wingdings" pitchFamily="2" charset="2"/>
              <a:buChar char="§"/>
            </a:pPr>
            <a:r>
              <a:rPr lang="ar-SA" sz="1600" dirty="0">
                <a:latin typeface="Alexandria" charset="0"/>
                <a:cs typeface="Alexandria" charset="0"/>
              </a:rPr>
              <a:t>العوامل التي تتحكم في عمق الميدان</a:t>
            </a:r>
          </a:p>
          <a:p>
            <a:pPr marL="285750" indent="-285750" algn="just" rtl="1">
              <a:lnSpc>
                <a:spcPts val="2500"/>
              </a:lnSpc>
              <a:spcBef>
                <a:spcPts val="600"/>
              </a:spcBef>
              <a:buFont typeface="Wingdings" pitchFamily="2" charset="2"/>
              <a:buChar char="§"/>
            </a:pPr>
            <a:r>
              <a:rPr lang="ar-SA" sz="1600" dirty="0">
                <a:latin typeface="Alexandria" charset="0"/>
                <a:cs typeface="Alexandria" charset="0"/>
              </a:rPr>
              <a:t>استخدام عمق مجال سطحي أو ضئيل</a:t>
            </a:r>
          </a:p>
          <a:p>
            <a:pPr marL="285750" indent="-285750" algn="just" rtl="1">
              <a:lnSpc>
                <a:spcPts val="2500"/>
              </a:lnSpc>
              <a:spcBef>
                <a:spcPts val="600"/>
              </a:spcBef>
              <a:buFont typeface="Wingdings" pitchFamily="2" charset="2"/>
              <a:buChar char="§"/>
            </a:pPr>
            <a:r>
              <a:rPr lang="ar-SA" sz="1600" dirty="0">
                <a:latin typeface="Alexandria" charset="0"/>
                <a:cs typeface="Alexandria" charset="0"/>
              </a:rPr>
              <a:t>استخدام عمق ميدان كبير/ عميق</a:t>
            </a:r>
          </a:p>
          <a:p>
            <a:pPr marL="285750" indent="-285750" algn="just" rtl="1">
              <a:lnSpc>
                <a:spcPts val="2500"/>
              </a:lnSpc>
              <a:spcBef>
                <a:spcPts val="600"/>
              </a:spcBef>
              <a:buFont typeface="Wingdings" pitchFamily="2" charset="2"/>
              <a:buChar char="§"/>
            </a:pPr>
            <a:r>
              <a:rPr lang="ar-SA" sz="1600" dirty="0">
                <a:latin typeface="Alexandria" charset="0"/>
                <a:cs typeface="Alexandria" charset="0"/>
              </a:rPr>
              <a:t>مفهوم المسافة الفائقة التركيز </a:t>
            </a:r>
            <a:r>
              <a:rPr lang="en-US" sz="1600" dirty="0">
                <a:latin typeface="Alexandria" charset="0"/>
                <a:cs typeface="Alexandria" charset="0"/>
              </a:rPr>
              <a:t>Hyper Focal)</a:t>
            </a:r>
          </a:p>
          <a:p>
            <a:pPr marL="285750" indent="-285750" algn="just" rtl="1">
              <a:lnSpc>
                <a:spcPts val="2500"/>
              </a:lnSpc>
              <a:spcBef>
                <a:spcPts val="600"/>
              </a:spcBef>
              <a:buFont typeface="Wingdings" pitchFamily="2" charset="2"/>
              <a:buChar char="§"/>
            </a:pPr>
            <a:r>
              <a:rPr lang="ar-SA" sz="1600" dirty="0">
                <a:latin typeface="Alexandria" charset="0"/>
                <a:cs typeface="Alexandria" charset="0"/>
              </a:rPr>
              <a:t>العوامل التي تحدد مسافة التركيز الفائق</a:t>
            </a:r>
          </a:p>
          <a:p>
            <a:pPr marL="285750" indent="-285750" algn="just" rtl="1">
              <a:lnSpc>
                <a:spcPts val="2500"/>
              </a:lnSpc>
              <a:spcBef>
                <a:spcPts val="600"/>
              </a:spcBef>
              <a:buFont typeface="Wingdings" pitchFamily="2" charset="2"/>
              <a:buChar char="§"/>
            </a:pPr>
            <a:r>
              <a:rPr lang="ar-SA" sz="1600" dirty="0">
                <a:latin typeface="Alexandria" charset="0"/>
                <a:cs typeface="Alexandria" charset="0"/>
              </a:rPr>
              <a:t>خاتمة</a:t>
            </a:r>
            <a:endParaRPr lang="en-US" sz="1600" dirty="0">
              <a:latin typeface="Alexandria" charset="0"/>
              <a:cs typeface="Alexandria" charset="0"/>
            </a:endParaRPr>
          </a:p>
        </p:txBody>
      </p:sp>
    </p:spTree>
    <p:extLst>
      <p:ext uri="{BB962C8B-B14F-4D97-AF65-F5344CB8AC3E}">
        <p14:creationId xmlns:p14="http://schemas.microsoft.com/office/powerpoint/2010/main" val="16554967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283541" cy="461665"/>
          </a:xfrm>
          <a:prstGeom prst="rect">
            <a:avLst/>
          </a:prstGeom>
          <a:noFill/>
        </p:spPr>
        <p:txBody>
          <a:bodyPr wrap="square" rtlCol="0">
            <a:spAutoFit/>
          </a:bodyPr>
          <a:lstStyle/>
          <a:p>
            <a:pPr marL="0" algn="r" defTabSz="914400" rtl="1" eaLnBrk="1" latinLnBrk="0" hangingPunct="1"/>
            <a:r>
              <a:rPr lang="ar-SA" sz="2400" b="1" dirty="0">
                <a:solidFill>
                  <a:srgbClr val="002060"/>
                </a:solidFill>
                <a:latin typeface="Alexandria" charset="0"/>
                <a:cs typeface="Alexandria" charset="0"/>
              </a:rPr>
              <a:t>مراجعة على أهم نقاط المحاضرة السابقة</a:t>
            </a:r>
            <a:endParaRPr lang="en-US" sz="2400" b="1" dirty="0">
              <a:solidFill>
                <a:srgbClr val="002060"/>
              </a:solidFill>
              <a:latin typeface="Alexandria" charset="0"/>
              <a:cs typeface="Alexandria" charset="0"/>
            </a:endParaRPr>
          </a:p>
        </p:txBody>
      </p:sp>
      <p:sp>
        <p:nvSpPr>
          <p:cNvPr id="7" name="TextBox 6">
            <a:extLst>
              <a:ext uri="{FF2B5EF4-FFF2-40B4-BE49-F238E27FC236}">
                <a16:creationId xmlns:a16="http://schemas.microsoft.com/office/drawing/2014/main" id="{D8CF9F06-3E81-0FD7-2E1E-75E02BB8970A}"/>
              </a:ext>
            </a:extLst>
          </p:cNvPr>
          <p:cNvSpPr txBox="1"/>
          <p:nvPr/>
        </p:nvSpPr>
        <p:spPr>
          <a:xfrm>
            <a:off x="4762180" y="2071285"/>
            <a:ext cx="6656670" cy="3967753"/>
          </a:xfrm>
          <a:prstGeom prst="rect">
            <a:avLst/>
          </a:prstGeom>
          <a:noFill/>
        </p:spPr>
        <p:txBody>
          <a:bodyPr wrap="square" rtlCol="0">
            <a:spAutoFit/>
          </a:bodyPr>
          <a:lstStyle/>
          <a:p>
            <a:pPr marL="285750" indent="-285750" algn="just" rtl="1">
              <a:lnSpc>
                <a:spcPts val="2500"/>
              </a:lnSpc>
              <a:spcBef>
                <a:spcPts val="600"/>
              </a:spcBef>
              <a:buFont typeface="Wingdings" pitchFamily="2" charset="2"/>
              <a:buChar char="§"/>
            </a:pPr>
            <a:r>
              <a:rPr lang="ar-SA" sz="1800" dirty="0">
                <a:latin typeface="Alexandria" charset="0"/>
                <a:cs typeface="Alexandria" charset="0"/>
              </a:rPr>
              <a:t>مثلث التعريض الضوئي</a:t>
            </a:r>
          </a:p>
          <a:p>
            <a:pPr marL="285750" indent="-285750" algn="just" rtl="1">
              <a:lnSpc>
                <a:spcPts val="2500"/>
              </a:lnSpc>
              <a:spcBef>
                <a:spcPts val="600"/>
              </a:spcBef>
              <a:buFont typeface="Wingdings" pitchFamily="2" charset="2"/>
              <a:buChar char="§"/>
            </a:pPr>
            <a:r>
              <a:rPr lang="ar-SA" sz="1800" dirty="0">
                <a:latin typeface="Alexandria" charset="0"/>
                <a:cs typeface="Alexandria" charset="0"/>
              </a:rPr>
              <a:t>حساس الضوء/ الأيزو وتأثيره علي دقة ووضوح الصورة</a:t>
            </a:r>
          </a:p>
          <a:p>
            <a:pPr marL="285750" indent="-285750" algn="just" rtl="1">
              <a:lnSpc>
                <a:spcPts val="2500"/>
              </a:lnSpc>
              <a:spcBef>
                <a:spcPts val="600"/>
              </a:spcBef>
              <a:buFont typeface="Wingdings" pitchFamily="2" charset="2"/>
              <a:buChar char="§"/>
            </a:pPr>
            <a:r>
              <a:rPr lang="ar-SA" sz="1800" dirty="0">
                <a:latin typeface="Alexandria" charset="0"/>
                <a:cs typeface="Alexandria" charset="0"/>
              </a:rPr>
              <a:t>فتحة العدسة وتأثيرها علي عمق الميدان</a:t>
            </a:r>
          </a:p>
          <a:p>
            <a:pPr marL="285750" indent="-285750" algn="just" rtl="1">
              <a:lnSpc>
                <a:spcPts val="2500"/>
              </a:lnSpc>
              <a:spcBef>
                <a:spcPts val="600"/>
              </a:spcBef>
              <a:buFont typeface="Wingdings" pitchFamily="2" charset="2"/>
              <a:buChar char="§"/>
            </a:pPr>
            <a:r>
              <a:rPr lang="ar-SA" sz="1800" dirty="0">
                <a:latin typeface="Alexandria" charset="0"/>
                <a:cs typeface="Alexandria" charset="0"/>
              </a:rPr>
              <a:t>سرعة الغالق وتأثيره علي الحركة في الصورة</a:t>
            </a:r>
          </a:p>
          <a:p>
            <a:pPr marL="285750" indent="-285750" algn="just" rtl="1">
              <a:lnSpc>
                <a:spcPts val="2500"/>
              </a:lnSpc>
              <a:spcBef>
                <a:spcPts val="600"/>
              </a:spcBef>
              <a:buFont typeface="Wingdings" pitchFamily="2" charset="2"/>
              <a:buChar char="§"/>
            </a:pPr>
            <a:r>
              <a:rPr lang="ar-SA" sz="1800" dirty="0">
                <a:latin typeface="Alexandria" charset="0"/>
                <a:cs typeface="Alexandria" charset="0"/>
              </a:rPr>
              <a:t>طرق تعديل مستوى الإضاءة في الصورة</a:t>
            </a:r>
          </a:p>
          <a:p>
            <a:pPr marL="285750" indent="-285750" algn="just" rtl="1">
              <a:lnSpc>
                <a:spcPts val="2500"/>
              </a:lnSpc>
              <a:spcBef>
                <a:spcPts val="600"/>
              </a:spcBef>
              <a:buFont typeface="Wingdings" pitchFamily="2" charset="2"/>
              <a:buChar char="§"/>
            </a:pPr>
            <a:r>
              <a:rPr lang="ar-SA" sz="1800" dirty="0">
                <a:latin typeface="Alexandria" charset="0"/>
                <a:cs typeface="Alexandria" charset="0"/>
              </a:rPr>
              <a:t>قاعدة التعريض الضوئي المتكافئة</a:t>
            </a:r>
          </a:p>
          <a:p>
            <a:pPr marL="285750" indent="-285750" algn="just" rtl="1">
              <a:lnSpc>
                <a:spcPts val="2500"/>
              </a:lnSpc>
              <a:spcBef>
                <a:spcPts val="600"/>
              </a:spcBef>
              <a:buFont typeface="Wingdings" pitchFamily="2" charset="2"/>
              <a:buChar char="§"/>
            </a:pPr>
            <a:r>
              <a:rPr lang="ar-SA" sz="1800" dirty="0">
                <a:latin typeface="Alexandria" charset="0"/>
                <a:cs typeface="Alexandria" charset="0"/>
              </a:rPr>
              <a:t>مفهوم المدي الديناميكي للضوء</a:t>
            </a:r>
          </a:p>
          <a:p>
            <a:pPr marL="285750" indent="-285750" algn="just" rtl="1">
              <a:lnSpc>
                <a:spcPts val="2500"/>
              </a:lnSpc>
              <a:spcBef>
                <a:spcPts val="600"/>
              </a:spcBef>
              <a:buFont typeface="Wingdings" pitchFamily="2" charset="2"/>
              <a:buChar char="§"/>
            </a:pPr>
            <a:r>
              <a:rPr lang="ar-SA" sz="1800" dirty="0">
                <a:latin typeface="Alexandria" charset="0"/>
                <a:cs typeface="Alexandria" charset="0"/>
              </a:rPr>
              <a:t>قياس المدي الديناميكي للضوء</a:t>
            </a:r>
          </a:p>
          <a:p>
            <a:pPr marL="285750" indent="-285750" algn="just" rtl="1">
              <a:lnSpc>
                <a:spcPts val="2500"/>
              </a:lnSpc>
              <a:spcBef>
                <a:spcPts val="600"/>
              </a:spcBef>
              <a:buFont typeface="Wingdings" pitchFamily="2" charset="2"/>
              <a:buChar char="§"/>
            </a:pPr>
            <a:r>
              <a:rPr lang="ar-SA" sz="1800" dirty="0">
                <a:latin typeface="Alexandria" charset="0"/>
                <a:cs typeface="Alexandria" charset="0"/>
              </a:rPr>
              <a:t>العوامل المؤثرة في المدي الديناميكي للضوء</a:t>
            </a:r>
          </a:p>
          <a:p>
            <a:pPr marL="285750" indent="-285750" algn="just" rtl="1">
              <a:lnSpc>
                <a:spcPts val="2500"/>
              </a:lnSpc>
              <a:spcBef>
                <a:spcPts val="600"/>
              </a:spcBef>
              <a:buFont typeface="Wingdings" pitchFamily="2" charset="2"/>
              <a:buChar char="§"/>
            </a:pPr>
            <a:r>
              <a:rPr lang="ar-SA" sz="1800" dirty="0">
                <a:latin typeface="Alexandria" charset="0"/>
                <a:cs typeface="Alexandria" charset="0"/>
              </a:rPr>
              <a:t>أنواع المدي الديناميكي للضوء</a:t>
            </a:r>
            <a:endParaRPr lang="en-US" sz="1800" dirty="0">
              <a:latin typeface="Alexandria" charset="0"/>
              <a:cs typeface="Alexandria"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التركيز (</a:t>
            </a:r>
            <a:r>
              <a:rPr lang="en-US" sz="2400" b="1" dirty="0">
                <a:solidFill>
                  <a:srgbClr val="C00000"/>
                </a:solidFill>
                <a:latin typeface="Alexandria" charset="0"/>
                <a:cs typeface="Alexandria" charset="0"/>
              </a:rPr>
              <a:t>Focusing</a:t>
            </a:r>
            <a:r>
              <a:rPr lang="ar-SA" sz="2400" b="1" dirty="0">
                <a:solidFill>
                  <a:srgbClr val="C00000"/>
                </a:solidFill>
                <a:latin typeface="Alexandria" charset="0"/>
                <a:cs typeface="Alexandria" charset="0"/>
              </a:rPr>
              <a:t>) في التصوير الصحفي وخصائصه</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762001" y="2152781"/>
            <a:ext cx="10487692" cy="3416320"/>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عملية التركيز (</a:t>
            </a:r>
            <a:r>
              <a:rPr lang="en-US" dirty="0">
                <a:latin typeface="Alexandria" charset="0"/>
                <a:cs typeface="Alexandria" charset="0"/>
              </a:rPr>
              <a:t>Camera Focus</a:t>
            </a:r>
            <a:r>
              <a:rPr lang="ar-SA" dirty="0">
                <a:latin typeface="Alexandria" charset="0"/>
                <a:cs typeface="Alexandria" charset="0"/>
              </a:rPr>
              <a:t>) هي عبارة عن ضبط انعكاس العنصر/ الهدف الجاري والمراد تصويره علي الحساس الرقمي للكاميرا (</a:t>
            </a:r>
            <a:r>
              <a:rPr lang="en-US" dirty="0">
                <a:latin typeface="Alexandria" charset="0"/>
                <a:cs typeface="Alexandria" charset="0"/>
              </a:rPr>
              <a:t>CCD</a:t>
            </a:r>
            <a:r>
              <a:rPr lang="ar-SA" dirty="0">
                <a:latin typeface="Alexandria" charset="0"/>
                <a:cs typeface="Alexandria" charset="0"/>
              </a:rPr>
              <a:t>)، بحيث يظهر هذا الانعكاس علي نقطة واحدة علي سطح الحساس.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نستطيع تشبيه هذه العملية بعملية حرق الورقة بأشعة الشمس عن طريق العدسة المكبرة، بعد وضع الورقة علي الأرض نقوم باستعمال العدسة المكبرة لعكس شكل الشمس علي نقطة واحدة علي الورقة، فنقوم بتحريك العدسة إلي الأعلى وإلي الأسفل حتي يتشكل الضوء في نقطة واحدة.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هذه النقطة الواحدة تشكل انعكاس شكل الشمس علي الورقة.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كذلك، فإن الكاميرا الرقمية عند عملية البحث عن التركيز (</a:t>
            </a:r>
            <a:r>
              <a:rPr lang="en-US" dirty="0">
                <a:latin typeface="Alexandria" charset="0"/>
                <a:cs typeface="Alexandria" charset="0"/>
              </a:rPr>
              <a:t>Focus</a:t>
            </a:r>
            <a:r>
              <a:rPr lang="ar-SA" dirty="0">
                <a:latin typeface="Alexandria" charset="0"/>
                <a:cs typeface="Alexandria" charset="0"/>
              </a:rPr>
              <a:t>) تقوم بتحريك العدسة حتي تستطيع ضبط الانعكاس بالشكل المناسب.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4993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التركيز (</a:t>
            </a:r>
            <a:r>
              <a:rPr lang="en-US" sz="2400" b="1" dirty="0">
                <a:solidFill>
                  <a:srgbClr val="C00000"/>
                </a:solidFill>
                <a:latin typeface="Alexandria" charset="0"/>
                <a:cs typeface="Alexandria" charset="0"/>
              </a:rPr>
              <a:t>Focusing</a:t>
            </a:r>
            <a:r>
              <a:rPr lang="ar-SA" sz="2400" b="1" dirty="0">
                <a:solidFill>
                  <a:srgbClr val="C00000"/>
                </a:solidFill>
                <a:latin typeface="Alexandria" charset="0"/>
                <a:cs typeface="Alexandria" charset="0"/>
              </a:rPr>
              <a:t>) في التصوير الصحفي وخصائصه</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6466113" y="1880638"/>
            <a:ext cx="4783579" cy="3903569"/>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تعتمد الكاميرا لإيجاد التركيز (</a:t>
            </a:r>
            <a:r>
              <a:rPr lang="en-US" dirty="0">
                <a:latin typeface="Alexandria" charset="0"/>
                <a:cs typeface="Alexandria" charset="0"/>
              </a:rPr>
              <a:t>Focus</a:t>
            </a:r>
            <a:r>
              <a:rPr lang="ar-SA" dirty="0">
                <a:latin typeface="Alexandria" charset="0"/>
                <a:cs typeface="Alexandria" charset="0"/>
              </a:rPr>
              <a:t>) علي إيجاد التباين الأنسب في الصورة، لذلك يجب أن يتوفر ضوء كافي وتباين كافي حتي تستطيع الكاميرا تحديد التركيز (</a:t>
            </a:r>
            <a:r>
              <a:rPr lang="en-US" dirty="0">
                <a:latin typeface="Alexandria" charset="0"/>
                <a:cs typeface="Alexandria" charset="0"/>
              </a:rPr>
              <a:t>Focus</a:t>
            </a:r>
            <a:r>
              <a:rPr lang="ar-SA" dirty="0">
                <a:latin typeface="Alexandria" charset="0"/>
                <a:cs typeface="Alexandria" charset="0"/>
              </a:rPr>
              <a:t>) بشكل صحيح.</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في حال تصويرك للأشخاص قم بوضع نقطة التركيز (</a:t>
            </a:r>
            <a:r>
              <a:rPr lang="en-US" dirty="0">
                <a:latin typeface="Alexandria" charset="0"/>
                <a:cs typeface="Alexandria" charset="0"/>
              </a:rPr>
              <a:t>Focus</a:t>
            </a:r>
            <a:r>
              <a:rPr lang="ar-SA" dirty="0">
                <a:latin typeface="Alexandria" charset="0"/>
                <a:cs typeface="Alexandria" charset="0"/>
              </a:rPr>
              <a:t>) علي عين الشخص (</a:t>
            </a:r>
            <a:r>
              <a:rPr lang="en-US" dirty="0">
                <a:latin typeface="Alexandria" charset="0"/>
                <a:cs typeface="Alexandria" charset="0"/>
              </a:rPr>
              <a:t>Eye</a:t>
            </a:r>
            <a:r>
              <a:rPr lang="ar-SA" dirty="0">
                <a:latin typeface="Alexandria" charset="0"/>
                <a:cs typeface="Alexandria" charset="0"/>
              </a:rPr>
              <a:t>).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أما في حال تصوير عدة أشخاص أو أشياء قم بوضع نقطة التركيز (</a:t>
            </a:r>
            <a:r>
              <a:rPr lang="en-US" dirty="0">
                <a:latin typeface="Alexandria" charset="0"/>
                <a:cs typeface="Alexandria" charset="0"/>
              </a:rPr>
              <a:t>Focus</a:t>
            </a:r>
            <a:r>
              <a:rPr lang="ar-SA" dirty="0">
                <a:latin typeface="Alexandria" charset="0"/>
                <a:cs typeface="Alexandria" charset="0"/>
              </a:rPr>
              <a:t>) علي جسم يقع في منتصف عمق الحقل/ الصورة.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diagram of a camera focus&#10;&#10;Description automatically generated">
            <a:extLst>
              <a:ext uri="{FF2B5EF4-FFF2-40B4-BE49-F238E27FC236}">
                <a16:creationId xmlns:a16="http://schemas.microsoft.com/office/drawing/2014/main" id="{CE390F42-9B57-04CE-DB38-44EFCF8F7E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5385" y="1820347"/>
            <a:ext cx="5380616" cy="4146963"/>
          </a:xfrm>
          <a:prstGeom prst="rect">
            <a:avLst/>
          </a:prstGeom>
        </p:spPr>
      </p:pic>
    </p:spTree>
    <p:extLst>
      <p:ext uri="{BB962C8B-B14F-4D97-AF65-F5344CB8AC3E}">
        <p14:creationId xmlns:p14="http://schemas.microsoft.com/office/powerpoint/2010/main" val="2759425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نقاط التركيز (</a:t>
            </a:r>
            <a:r>
              <a:rPr lang="en-US" sz="2400" b="1" dirty="0">
                <a:solidFill>
                  <a:srgbClr val="C00000"/>
                </a:solidFill>
                <a:latin typeface="Alexandria" charset="0"/>
                <a:cs typeface="Alexandria" charset="0"/>
              </a:rPr>
              <a:t>Focus Points</a:t>
            </a:r>
            <a:r>
              <a:rPr lang="ar-SA" sz="2400" b="1" dirty="0">
                <a:solidFill>
                  <a:srgbClr val="C00000"/>
                </a:solidFill>
                <a:latin typeface="Alexandria" charset="0"/>
                <a:cs typeface="Alexandria" charset="0"/>
              </a:rPr>
              <a:t>) في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5279571" y="1847981"/>
            <a:ext cx="5970121" cy="4051109"/>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نقاط التركيز في الكاميرا الرقمية هي الأماكن التي تستطيع الكاميرا فيها ضبط التركيز (</a:t>
            </a:r>
            <a:r>
              <a:rPr lang="en-US" sz="1600" dirty="0">
                <a:latin typeface="Alexandria" charset="0"/>
                <a:cs typeface="Alexandria" charset="0"/>
              </a:rPr>
              <a:t>Focus</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كلما تقدمت مواصفات الكاميرا الرقمية كان فيها عدد أكبر من نقاط التركيز (</a:t>
            </a:r>
            <a:r>
              <a:rPr lang="en-US" sz="1600" dirty="0">
                <a:latin typeface="Alexandria" charset="0"/>
                <a:cs typeface="Alexandria" charset="0"/>
              </a:rPr>
              <a:t>Focus Points</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نستطيع تحديد نقطة التركيز المستخدمة عن طريق تحريك الأسهم الموجودة علي جسم الكاميرا الرقمية من الخلف أثناء النظر من محدد الرؤية (</a:t>
            </a:r>
            <a:r>
              <a:rPr lang="en-US" sz="1600" dirty="0">
                <a:latin typeface="Alexandria" charset="0"/>
                <a:cs typeface="Alexandria" charset="0"/>
              </a:rPr>
              <a:t>View Finder</a:t>
            </a:r>
            <a:r>
              <a:rPr lang="ar-SA" sz="1600" dirty="0">
                <a:latin typeface="Alexandria" charset="0"/>
                <a:cs typeface="Alexandria" charset="0"/>
              </a:rPr>
              <a:t>)، ستجد أن هناك نقطة تتحرك في محدد الرؤية والتي تدل علي نقطة التركيز (</a:t>
            </a:r>
            <a:r>
              <a:rPr lang="en-US" sz="1600" dirty="0">
                <a:latin typeface="Alexandria" charset="0"/>
                <a:cs typeface="Alexandria" charset="0"/>
              </a:rPr>
              <a:t>Focus</a:t>
            </a:r>
            <a:r>
              <a:rPr lang="ar-SA" sz="1600" dirty="0">
                <a:latin typeface="Alexandria" charset="0"/>
                <a:cs typeface="Alexandria" charset="0"/>
              </a:rPr>
              <a:t>) المستعملة.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تأكد من استعمالك نمط التركيز (</a:t>
            </a:r>
            <a:r>
              <a:rPr lang="en-US" sz="1600" dirty="0">
                <a:latin typeface="Alexandria" charset="0"/>
                <a:cs typeface="Alexandria" charset="0"/>
              </a:rPr>
              <a:t>Focus</a:t>
            </a:r>
            <a:r>
              <a:rPr lang="ar-SA" sz="1600" dirty="0">
                <a:latin typeface="Alexandria" charset="0"/>
                <a:cs typeface="Alexandria" charset="0"/>
              </a:rPr>
              <a:t>) الخاص بالنقطة الواحدة (</a:t>
            </a:r>
            <a:r>
              <a:rPr lang="en-US" sz="1600" dirty="0">
                <a:latin typeface="Alexandria" charset="0"/>
                <a:cs typeface="Alexandria" charset="0"/>
              </a:rPr>
              <a:t>Single Point</a:t>
            </a:r>
            <a:r>
              <a:rPr lang="ar-SA" sz="1600" dirty="0">
                <a:latin typeface="Alexandria" charset="0"/>
                <a:cs typeface="Alexandria" charset="0"/>
              </a:rPr>
              <a:t>) حتي تستطيع استخدام هذه الخاصية.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descr="A close-up of flowers&#10;&#10;Description automatically generated">
            <a:extLst>
              <a:ext uri="{FF2B5EF4-FFF2-40B4-BE49-F238E27FC236}">
                <a16:creationId xmlns:a16="http://schemas.microsoft.com/office/drawing/2014/main" id="{26147A4E-00FB-0AE3-54AE-E1669D6BC5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685" y="1787689"/>
            <a:ext cx="4402578" cy="4235560"/>
          </a:xfrm>
          <a:prstGeom prst="rect">
            <a:avLst/>
          </a:prstGeom>
        </p:spPr>
      </p:pic>
    </p:spTree>
    <p:extLst>
      <p:ext uri="{BB962C8B-B14F-4D97-AF65-F5344CB8AC3E}">
        <p14:creationId xmlns:p14="http://schemas.microsoft.com/office/powerpoint/2010/main" val="3428524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8383450" cy="430887"/>
          </a:xfrm>
          <a:prstGeom prst="rect">
            <a:avLst/>
          </a:prstGeom>
          <a:noFill/>
        </p:spPr>
        <p:txBody>
          <a:bodyPr wrap="square" rtlCol="0">
            <a:spAutoFit/>
          </a:bodyPr>
          <a:lstStyle/>
          <a:p>
            <a:pPr marL="0" algn="r" defTabSz="914400" rtl="1" eaLnBrk="1" latinLnBrk="0" hangingPunct="1"/>
            <a:r>
              <a:rPr lang="ar-SA" sz="2200" b="1" dirty="0">
                <a:solidFill>
                  <a:srgbClr val="C00000"/>
                </a:solidFill>
                <a:latin typeface="Alexandria" charset="0"/>
                <a:cs typeface="Alexandria" charset="0"/>
              </a:rPr>
              <a:t>خيارات منطقة التركيز (</a:t>
            </a:r>
            <a:r>
              <a:rPr lang="en-US" sz="2200" b="1" dirty="0">
                <a:solidFill>
                  <a:srgbClr val="C00000"/>
                </a:solidFill>
                <a:latin typeface="Alexandria" charset="0"/>
                <a:cs typeface="Alexandria" charset="0"/>
              </a:rPr>
              <a:t>Focus Area Mode</a:t>
            </a:r>
            <a:r>
              <a:rPr lang="ar-SA" sz="2200" b="1" dirty="0">
                <a:solidFill>
                  <a:srgbClr val="C00000"/>
                </a:solidFill>
                <a:latin typeface="Alexandria" charset="0"/>
                <a:cs typeface="Alexandria" charset="0"/>
              </a:rPr>
              <a:t>) في الكاميرا الرقمية</a:t>
            </a:r>
            <a:endParaRPr lang="en-US" sz="22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7043057" y="1902408"/>
            <a:ext cx="4206635" cy="3583032"/>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بعض الكاميرات تسمح للمصور بتغيير طريقة تحديد منطقة واختيار نقطة التركيز (</a:t>
            </a:r>
            <a:r>
              <a:rPr lang="en-US" dirty="0">
                <a:latin typeface="Alexandria" charset="0"/>
                <a:cs typeface="Alexandria" charset="0"/>
              </a:rPr>
              <a:t>Focus Point</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من الممكن أن تسمح لك بتحديد نقطة واحدة أو مجال معين أو أن تقوم هي بالبحث عن المقطة المناسبة بالإنابة عن المصور وذلك من خلال البحث عن الوجوه أو الأشياء المتباينة أو المتحركة. </a:t>
            </a:r>
          </a:p>
          <a:p>
            <a:pPr marL="285750" indent="-285750" algn="just" defTabSz="914400" rtl="1" eaLnBrk="1" latinLnBrk="0" hangingPunct="1">
              <a:lnSpc>
                <a:spcPts val="2500"/>
              </a:lnSpc>
              <a:spcBef>
                <a:spcPts val="1200"/>
              </a:spcBef>
              <a:buFont typeface="Wingdings" pitchFamily="2" charset="2"/>
              <a:buChar char="§"/>
            </a:pPr>
            <a:endParaRPr lang="ar-SA"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diagram of a focus area&#10;&#10;Description automatically generated">
            <a:extLst>
              <a:ext uri="{FF2B5EF4-FFF2-40B4-BE49-F238E27FC236}">
                <a16:creationId xmlns:a16="http://schemas.microsoft.com/office/drawing/2014/main" id="{E22FAB01-8AD5-E7CA-113E-4D66BD3357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4025" y="1805540"/>
            <a:ext cx="6169782" cy="4117064"/>
          </a:xfrm>
          <a:prstGeom prst="rect">
            <a:avLst/>
          </a:prstGeom>
        </p:spPr>
      </p:pic>
    </p:spTree>
    <p:extLst>
      <p:ext uri="{BB962C8B-B14F-4D97-AF65-F5344CB8AC3E}">
        <p14:creationId xmlns:p14="http://schemas.microsoft.com/office/powerpoint/2010/main" val="1801281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1- نقطة واحدة للتركيز (</a:t>
            </a:r>
            <a:r>
              <a:rPr lang="en-US" sz="2400" b="1" dirty="0">
                <a:solidFill>
                  <a:srgbClr val="C00000"/>
                </a:solidFill>
                <a:latin typeface="Alexandria" charset="0"/>
                <a:cs typeface="Alexandria" charset="0"/>
              </a:rPr>
              <a:t>Single Point</a:t>
            </a:r>
            <a:r>
              <a:rPr lang="ar-SA" sz="2400" b="1" dirty="0">
                <a:solidFill>
                  <a:srgbClr val="C00000"/>
                </a:solidFill>
                <a:latin typeface="Alexandria" charset="0"/>
                <a:cs typeface="Alexandria" charset="0"/>
              </a:rPr>
              <a:t>)</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942309" y="2152781"/>
            <a:ext cx="10307384" cy="2133918"/>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في هذا النمط تسمح الكاميرا للمصور باستعمال نقطة واحدة للتركيز وتستطيع تحريكها يدويا عن طريق الأسهم الموجودة علي جسم الكاميرا من الخلف.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يستخدم هذا النمط لتصوير:</a:t>
            </a:r>
          </a:p>
          <a:p>
            <a:pPr marL="342900" indent="-342900" algn="just" defTabSz="914400" rtl="1" eaLnBrk="1" latinLnBrk="0" hangingPunct="1">
              <a:lnSpc>
                <a:spcPts val="2500"/>
              </a:lnSpc>
              <a:spcBef>
                <a:spcPts val="1200"/>
              </a:spcBef>
              <a:buFont typeface="+mj-lt"/>
              <a:buAutoNum type="arabicPeriod"/>
            </a:pPr>
            <a:r>
              <a:rPr lang="ar-SA" dirty="0">
                <a:latin typeface="Alexandria" charset="0"/>
                <a:cs typeface="Alexandria" charset="0"/>
              </a:rPr>
              <a:t>الأشياء الثابتة غير المتحركة</a:t>
            </a:r>
          </a:p>
          <a:p>
            <a:pPr marL="342900" indent="-342900" algn="just" defTabSz="914400" rtl="1" eaLnBrk="1" latinLnBrk="0" hangingPunct="1">
              <a:lnSpc>
                <a:spcPts val="2500"/>
              </a:lnSpc>
              <a:spcBef>
                <a:spcPts val="1200"/>
              </a:spcBef>
              <a:buFont typeface="+mj-lt"/>
              <a:buAutoNum type="arabicPeriod"/>
            </a:pPr>
            <a:r>
              <a:rPr lang="ar-SA" dirty="0">
                <a:latin typeface="Alexandria" charset="0"/>
                <a:cs typeface="Alexandria" charset="0"/>
              </a:rPr>
              <a:t>تصوير الأشخاص/ البورتريه.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456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2- المنطقة الديناميكية (</a:t>
            </a:r>
            <a:r>
              <a:rPr lang="en-US" sz="2400" b="1" dirty="0">
                <a:solidFill>
                  <a:srgbClr val="C00000"/>
                </a:solidFill>
                <a:latin typeface="Alexandria" charset="0"/>
                <a:cs typeface="Alexandria" charset="0"/>
              </a:rPr>
              <a:t>Dynamic Area</a:t>
            </a:r>
            <a:r>
              <a:rPr lang="ar-SA" sz="2400" b="1" dirty="0">
                <a:solidFill>
                  <a:srgbClr val="C00000"/>
                </a:solidFill>
                <a:latin typeface="Alexandria" charset="0"/>
                <a:cs typeface="Alexandria" charset="0"/>
              </a:rPr>
              <a:t>)</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942309" y="2152781"/>
            <a:ext cx="10307384" cy="1980029"/>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في هذا النمط تسمح الكاميرا للمصور باختيار نقطة تركيز معينة مع مجال محيط حولها، وتقوم بتعديل نقطة الفوكس (</a:t>
            </a:r>
            <a:r>
              <a:rPr lang="en-US" dirty="0">
                <a:latin typeface="Alexandria" charset="0"/>
                <a:cs typeface="Alexandria" charset="0"/>
              </a:rPr>
              <a:t>Focus</a:t>
            </a:r>
            <a:r>
              <a:rPr lang="ar-SA" dirty="0">
                <a:latin typeface="Alexandria" charset="0"/>
                <a:cs typeface="Alexandria" charset="0"/>
              </a:rPr>
              <a:t>) بشكل تلقائي إذا تحرك العنصر/ الهدف المراد تصويره إلي أحد النقط المحيطة في المنطقة المختارة.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يستخدم هذا النمط في تصوير الأشياء المتحركة/ غير الثابتة.</a:t>
            </a:r>
          </a:p>
          <a:p>
            <a:pPr marL="285750" indent="-285750" algn="just" defTabSz="914400" rtl="1" eaLnBrk="1" latinLnBrk="0" hangingPunct="1">
              <a:lnSpc>
                <a:spcPts val="2500"/>
              </a:lnSpc>
              <a:spcBef>
                <a:spcPts val="1200"/>
              </a:spcBef>
              <a:buFont typeface="Wingdings" pitchFamily="2" charset="2"/>
              <a:buChar char="§"/>
            </a:pPr>
            <a:endParaRPr lang="ar-SA"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82356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3- المنطقة التلقائية (</a:t>
            </a:r>
            <a:r>
              <a:rPr lang="en-US" sz="2400" b="1" dirty="0">
                <a:solidFill>
                  <a:srgbClr val="C00000"/>
                </a:solidFill>
                <a:latin typeface="Alexandria" charset="0"/>
                <a:cs typeface="Alexandria" charset="0"/>
              </a:rPr>
              <a:t>Auto Focus Area</a:t>
            </a:r>
            <a:r>
              <a:rPr lang="ar-SA" sz="2400" b="1" dirty="0">
                <a:solidFill>
                  <a:srgbClr val="C00000"/>
                </a:solidFill>
                <a:latin typeface="Alexandria" charset="0"/>
                <a:cs typeface="Alexandria" charset="0"/>
              </a:rPr>
              <a:t>)</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942309" y="2152781"/>
            <a:ext cx="10307384" cy="1980029"/>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في هذا النوع لن تسمح الكاميرا للمصور بتحديد نقاط أو مجال التركيز (</a:t>
            </a:r>
            <a:r>
              <a:rPr lang="en-US" dirty="0">
                <a:latin typeface="Alexandria" charset="0"/>
                <a:cs typeface="Alexandria" charset="0"/>
              </a:rPr>
              <a:t>Focus</a:t>
            </a:r>
            <a:r>
              <a:rPr lang="ar-SA" dirty="0">
                <a:latin typeface="Alexandria" charset="0"/>
                <a:cs typeface="Alexandria" charset="0"/>
              </a:rPr>
              <a:t>)، ستقوم الكاميرا الرقمية باستعمال بعض الخوارزميات لتحدد أين تضع التركيز (</a:t>
            </a:r>
            <a:r>
              <a:rPr lang="en-US" dirty="0">
                <a:latin typeface="Alexandria" charset="0"/>
                <a:cs typeface="Alexandria" charset="0"/>
              </a:rPr>
              <a:t>Focus</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تستطيع الكاميرات الرقمية الحديثة البحث عن الوجوه أو إيجاد الحركة أو التباين، وبالتالي اختيارها كنقطة تركيز (</a:t>
            </a:r>
            <a:r>
              <a:rPr lang="en-US" dirty="0">
                <a:latin typeface="Alexandria" charset="0"/>
                <a:cs typeface="Alexandria" charset="0"/>
              </a:rPr>
              <a:t>Focus</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endParaRPr lang="ar-SA"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91785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أنواع التركيز (</a:t>
            </a:r>
            <a:r>
              <a:rPr lang="en-US" sz="2400" b="1" dirty="0">
                <a:solidFill>
                  <a:srgbClr val="C00000"/>
                </a:solidFill>
                <a:latin typeface="Alexandria" charset="0"/>
                <a:cs typeface="Alexandria" charset="0"/>
              </a:rPr>
              <a:t>Focus Mode</a:t>
            </a:r>
            <a:r>
              <a:rPr lang="ar-SA" sz="2400" b="1" dirty="0">
                <a:solidFill>
                  <a:srgbClr val="C00000"/>
                </a:solidFill>
                <a:latin typeface="Alexandria" charset="0"/>
                <a:cs typeface="Alexandria" charset="0"/>
              </a:rPr>
              <a:t>) في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6955971" y="2152781"/>
            <a:ext cx="4293722" cy="2300630"/>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تُحِدد أنواع التركيز (</a:t>
            </a:r>
            <a:r>
              <a:rPr lang="en-US" dirty="0">
                <a:latin typeface="Alexandria" charset="0"/>
                <a:cs typeface="Alexandria" charset="0"/>
              </a:rPr>
              <a:t>Focus</a:t>
            </a:r>
            <a:r>
              <a:rPr lang="ar-SA" dirty="0">
                <a:latin typeface="Alexandria" charset="0"/>
                <a:cs typeface="Alexandria" charset="0"/>
              </a:rPr>
              <a:t>) كيفية عمل محرك التركيز في الكاميرا الرقيمة ومتي تبدأ أو تتوقف الكاميرا عن البحث عن التركيز.</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تختلف أنواع التركيز حسب نوع التصوير.</a:t>
            </a:r>
          </a:p>
          <a:p>
            <a:pPr marL="285750" indent="-285750" algn="just" defTabSz="914400" rtl="1" eaLnBrk="1" latinLnBrk="0" hangingPunct="1">
              <a:lnSpc>
                <a:spcPts val="2500"/>
              </a:lnSpc>
              <a:spcBef>
                <a:spcPts val="1200"/>
              </a:spcBef>
              <a:buFont typeface="Wingdings" pitchFamily="2" charset="2"/>
              <a:buChar char="§"/>
            </a:pPr>
            <a:endParaRPr lang="ar-SA"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screen shot of a camera&#10;&#10;Description automatically generated">
            <a:extLst>
              <a:ext uri="{FF2B5EF4-FFF2-40B4-BE49-F238E27FC236}">
                <a16:creationId xmlns:a16="http://schemas.microsoft.com/office/drawing/2014/main" id="{CAC2CA7D-D489-185C-AB95-FF64A5A2E4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4860" y="1820347"/>
            <a:ext cx="5770318" cy="4117054"/>
          </a:xfrm>
          <a:prstGeom prst="rect">
            <a:avLst/>
          </a:prstGeom>
        </p:spPr>
      </p:pic>
    </p:spTree>
    <p:extLst>
      <p:ext uri="{BB962C8B-B14F-4D97-AF65-F5344CB8AC3E}">
        <p14:creationId xmlns:p14="http://schemas.microsoft.com/office/powerpoint/2010/main" val="2684894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أنواع التركيز (</a:t>
            </a:r>
            <a:r>
              <a:rPr lang="en-US" sz="2400" b="1" dirty="0">
                <a:solidFill>
                  <a:srgbClr val="C00000"/>
                </a:solidFill>
                <a:latin typeface="Alexandria" charset="0"/>
                <a:cs typeface="Alexandria" charset="0"/>
              </a:rPr>
              <a:t>Focus Mode</a:t>
            </a:r>
            <a:r>
              <a:rPr lang="ar-SA" sz="2400" b="1" dirty="0">
                <a:solidFill>
                  <a:srgbClr val="C00000"/>
                </a:solidFill>
                <a:latin typeface="Alexandria" charset="0"/>
                <a:cs typeface="Alexandria" charset="0"/>
              </a:rPr>
              <a:t>) في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762000" y="1782663"/>
            <a:ext cx="10487693" cy="4038285"/>
          </a:xfrm>
          <a:prstGeom prst="rect">
            <a:avLst/>
          </a:prstGeom>
          <a:noFill/>
        </p:spPr>
        <p:txBody>
          <a:bodyPr wrap="square" rtlCol="0">
            <a:spAutoFit/>
          </a:bodyPr>
          <a:lstStyle/>
          <a:p>
            <a:pPr algn="just" rtl="1">
              <a:lnSpc>
                <a:spcPts val="2500"/>
              </a:lnSpc>
              <a:spcBef>
                <a:spcPts val="1200"/>
              </a:spcBef>
            </a:pPr>
            <a:r>
              <a:rPr lang="ar-SA" sz="1600" b="1" dirty="0">
                <a:solidFill>
                  <a:srgbClr val="00AEEF"/>
                </a:solidFill>
                <a:latin typeface="Alexandria" charset="0"/>
                <a:cs typeface="Alexandria" charset="0"/>
              </a:rPr>
              <a:t>1- التركيز اليدوي (</a:t>
            </a:r>
            <a:r>
              <a:rPr lang="en-US" sz="1600" b="1" dirty="0">
                <a:solidFill>
                  <a:srgbClr val="00AEEF"/>
                </a:solidFill>
                <a:latin typeface="Alexandria" charset="0"/>
                <a:cs typeface="Alexandria" charset="0"/>
              </a:rPr>
              <a:t>Manual Focus</a:t>
            </a:r>
            <a:r>
              <a:rPr lang="ar-SA" sz="1600" b="1" dirty="0">
                <a:solidFill>
                  <a:srgbClr val="00AEEF"/>
                </a:solidFill>
                <a:latin typeface="Alexandria" charset="0"/>
                <a:cs typeface="Alexandria" charset="0"/>
              </a:rPr>
              <a:t>) في الكاميرا الرقمية</a:t>
            </a:r>
            <a:endParaRPr lang="ar-SA" sz="1600" dirty="0">
              <a:latin typeface="Alexandria" charset="0"/>
              <a:cs typeface="Alexandria" charset="0"/>
            </a:endParaRP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هذا الوضع لا تقوم الكاميرا بعملية التركيز أبدا، وتعتمد علي المصور بإجراء عملية التركيز بشكل يدوي عن طريق الحلقة الموجودة علي العدسة والخاصة بالفوكس (</a:t>
            </a:r>
            <a:r>
              <a:rPr lang="en-US" sz="1600" dirty="0">
                <a:latin typeface="Alexandria" charset="0"/>
                <a:cs typeface="Alexandria" charset="0"/>
              </a:rPr>
              <a:t>Focus Ring</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نحتاج إلي التركيز اليدوي: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التصوير الليلي حيث يصعب علي الكاميرا الرقمية إيجاد التركيز في الظلام لأن عملية التركيز تعتمد علي إيجاد التباين بين الألوان في الصورة.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تصوير الماكرو حيث يصعب علي الكاميرا الرقمية إيجاد التركيز لأن عمق الميدان يكون صغيرا جدا.</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لذلك حتي نستطيع إيجاد التركيز نقوم بمشاهدة الهدف عن طريق محدد الرؤية (</a:t>
            </a:r>
            <a:r>
              <a:rPr lang="en-US" sz="1600" dirty="0">
                <a:latin typeface="Alexandria" charset="0"/>
                <a:cs typeface="Alexandria" charset="0"/>
              </a:rPr>
              <a:t>View Finder</a:t>
            </a:r>
            <a:r>
              <a:rPr lang="ar-SA" sz="1600" dirty="0">
                <a:latin typeface="Alexandria" charset="0"/>
                <a:cs typeface="Alexandria" charset="0"/>
              </a:rPr>
              <a:t>)، ونقوم بتحريك دولاب الفوكس الموجود علي العدسة حتي نجد الصورة واضحة، سنجد أيضا نقطة خضراء تصبح مضيئة بشكل مستمر في أسفل محدد الرؤية الخاص بالكاميرا لتدل علي أن التركيز صحيح.</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22179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أنواع التركيز (</a:t>
            </a:r>
            <a:r>
              <a:rPr lang="en-US" sz="2400" b="1" dirty="0">
                <a:solidFill>
                  <a:srgbClr val="C00000"/>
                </a:solidFill>
                <a:latin typeface="Alexandria" charset="0"/>
                <a:cs typeface="Alexandria" charset="0"/>
              </a:rPr>
              <a:t>Focus Mode</a:t>
            </a:r>
            <a:r>
              <a:rPr lang="ar-SA" sz="2400" b="1" dirty="0">
                <a:solidFill>
                  <a:srgbClr val="C00000"/>
                </a:solidFill>
                <a:latin typeface="Alexandria" charset="0"/>
                <a:cs typeface="Alexandria" charset="0"/>
              </a:rPr>
              <a:t>) في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762000" y="1782662"/>
            <a:ext cx="10487693" cy="4192173"/>
          </a:xfrm>
          <a:prstGeom prst="rect">
            <a:avLst/>
          </a:prstGeom>
          <a:noFill/>
        </p:spPr>
        <p:txBody>
          <a:bodyPr wrap="square" rtlCol="0">
            <a:spAutoFit/>
          </a:bodyPr>
          <a:lstStyle/>
          <a:p>
            <a:pPr algn="just" rtl="1">
              <a:lnSpc>
                <a:spcPts val="2500"/>
              </a:lnSpc>
              <a:spcBef>
                <a:spcPts val="1200"/>
              </a:spcBef>
            </a:pPr>
            <a:r>
              <a:rPr lang="ar-SA" sz="1600" b="1" dirty="0">
                <a:solidFill>
                  <a:srgbClr val="00AEEF"/>
                </a:solidFill>
                <a:latin typeface="Alexandria" charset="0"/>
                <a:cs typeface="Alexandria" charset="0"/>
              </a:rPr>
              <a:t>2- التركيز مرة واحدة (</a:t>
            </a:r>
            <a:r>
              <a:rPr lang="en-US" sz="1600" b="1" dirty="0">
                <a:solidFill>
                  <a:srgbClr val="00AEEF"/>
                </a:solidFill>
                <a:latin typeface="Alexandria" charset="0"/>
                <a:cs typeface="Alexandria" charset="0"/>
              </a:rPr>
              <a:t>Single AF-S</a:t>
            </a:r>
            <a:r>
              <a:rPr lang="ar-SA" sz="1600" b="1" dirty="0">
                <a:solidFill>
                  <a:srgbClr val="00AEEF"/>
                </a:solidFill>
                <a:latin typeface="Alexandria" charset="0"/>
                <a:cs typeface="Alexandria" charset="0"/>
              </a:rPr>
              <a:t>) في الكاميرا الرقمية.</a:t>
            </a:r>
            <a:endParaRPr lang="ar-SA" sz="1600" dirty="0">
              <a:latin typeface="Alexandria" charset="0"/>
              <a:cs typeface="Alexandria" charset="0"/>
            </a:endParaRP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هذا الاختيار تقوم الكاميرا بالبحث عن التركيز عند الضغط علي زر الغالق نصف ضغطة وبعد ذلك تتوقف عن البحث.</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عند إكمال الضغط يتم التقاط الصورة.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يعتبر هذا الأسلوب الافتراضي في أخذ الصورة بالكاميرا الرقمية (</a:t>
            </a:r>
            <a:r>
              <a:rPr lang="en-US" sz="1600" dirty="0">
                <a:latin typeface="Alexandria" charset="0"/>
                <a:cs typeface="Alexandria" charset="0"/>
              </a:rPr>
              <a:t>Default Setting</a:t>
            </a:r>
            <a:r>
              <a:rPr lang="ar-SA" sz="1600" dirty="0">
                <a:latin typeface="Alexandria" charset="0"/>
                <a:cs typeface="Alexandria" charset="0"/>
              </a:rPr>
              <a:t>)، ويستخدم في تصوير الأشياء الثابتة.</a:t>
            </a:r>
          </a:p>
          <a:p>
            <a:pPr algn="just" rtl="1">
              <a:lnSpc>
                <a:spcPts val="2500"/>
              </a:lnSpc>
              <a:spcBef>
                <a:spcPts val="1200"/>
              </a:spcBef>
            </a:pPr>
            <a:r>
              <a:rPr lang="ar-SA" sz="1600" b="1" dirty="0">
                <a:solidFill>
                  <a:srgbClr val="00AEEF"/>
                </a:solidFill>
                <a:latin typeface="Alexandria" charset="0"/>
                <a:cs typeface="Alexandria" charset="0"/>
              </a:rPr>
              <a:t>3- التركيز المستمر (</a:t>
            </a:r>
            <a:r>
              <a:rPr lang="en-US" sz="1600" b="1" dirty="0">
                <a:solidFill>
                  <a:srgbClr val="00AEEF"/>
                </a:solidFill>
                <a:latin typeface="Alexandria" charset="0"/>
                <a:cs typeface="Alexandria" charset="0"/>
              </a:rPr>
              <a:t>Continuous AF-C</a:t>
            </a:r>
            <a:r>
              <a:rPr lang="ar-SA" sz="1600" b="1" dirty="0">
                <a:solidFill>
                  <a:srgbClr val="00AEEF"/>
                </a:solidFill>
                <a:latin typeface="Alexandria" charset="0"/>
                <a:cs typeface="Alexandria" charset="0"/>
              </a:rPr>
              <a:t>) في الكاميرا الرقمية.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هذا النمط تقوم الكاميرا الرقمية بالبحث عن التركيز عند الضغط علي زر الغالق إلا أنها لا تتوقف عن البحث حتي لو تم تحديد التركيز، فإذا تحرك العنصر/ الهدف المراد تصويره تقوم الكاميرا بإعادة البحث عن التركيز من جديد.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يستعمل هذا النوع من التركيز في تصوير الأشياء المتحركة مثل الرياضيين.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83700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أنواع التركيز (</a:t>
            </a:r>
            <a:r>
              <a:rPr lang="en-US" sz="2400" b="1" dirty="0">
                <a:solidFill>
                  <a:srgbClr val="C00000"/>
                </a:solidFill>
                <a:latin typeface="Alexandria" charset="0"/>
                <a:cs typeface="Alexandria" charset="0"/>
              </a:rPr>
              <a:t>Focus Mode</a:t>
            </a:r>
            <a:r>
              <a:rPr lang="ar-SA" sz="2400" b="1" dirty="0">
                <a:solidFill>
                  <a:srgbClr val="C00000"/>
                </a:solidFill>
                <a:latin typeface="Alexandria" charset="0"/>
                <a:cs typeface="Alexandria" charset="0"/>
              </a:rPr>
              <a:t>) في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942309" y="2076579"/>
            <a:ext cx="10307384" cy="1659429"/>
          </a:xfrm>
          <a:prstGeom prst="rect">
            <a:avLst/>
          </a:prstGeom>
          <a:noFill/>
        </p:spPr>
        <p:txBody>
          <a:bodyPr wrap="square" rtlCol="0">
            <a:spAutoFit/>
          </a:bodyPr>
          <a:lstStyle/>
          <a:p>
            <a:pPr algn="just" rtl="1">
              <a:lnSpc>
                <a:spcPts val="2500"/>
              </a:lnSpc>
              <a:spcBef>
                <a:spcPts val="1200"/>
              </a:spcBef>
            </a:pPr>
            <a:r>
              <a:rPr lang="ar-SA" b="1" dirty="0">
                <a:solidFill>
                  <a:srgbClr val="00AEEF"/>
                </a:solidFill>
                <a:latin typeface="Alexandria" charset="0"/>
                <a:cs typeface="Alexandria" charset="0"/>
              </a:rPr>
              <a:t>4- التركيز التلقائي (</a:t>
            </a:r>
            <a:r>
              <a:rPr lang="en-US" b="1" dirty="0">
                <a:solidFill>
                  <a:srgbClr val="00AEEF"/>
                </a:solidFill>
                <a:latin typeface="Alexandria" charset="0"/>
                <a:cs typeface="Alexandria" charset="0"/>
              </a:rPr>
              <a:t>Auto Focusing</a:t>
            </a:r>
            <a:r>
              <a:rPr lang="ar-SA" b="1" dirty="0">
                <a:solidFill>
                  <a:srgbClr val="00AEEF"/>
                </a:solidFill>
                <a:latin typeface="Alexandria" charset="0"/>
                <a:cs typeface="Alexandria" charset="0"/>
              </a:rPr>
              <a:t>) في الكاميرا الرقمية.</a:t>
            </a:r>
            <a:endParaRPr lang="ar-SA" dirty="0">
              <a:solidFill>
                <a:srgbClr val="00AEEF"/>
              </a:solidFill>
              <a:latin typeface="Alexandria" charset="0"/>
              <a:cs typeface="Alexandria" charset="0"/>
            </a:endParaRP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في هذا النمط تقوم الكاميرا الرقمية بالاختيار بين النمطين السابقين المستمر والوحيد بشكل تلقائي حسب ما تراه مناسب.</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غالبا ما يستخدم هذا النمط في تصوير الفيديو.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5358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53409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تقنيات التركيز (</a:t>
            </a:r>
            <a:r>
              <a:rPr lang="en-US" sz="2400" b="1" dirty="0">
                <a:solidFill>
                  <a:srgbClr val="C00000"/>
                </a:solidFill>
                <a:latin typeface="Alexandria" charset="0"/>
                <a:cs typeface="Alexandria" charset="0"/>
              </a:rPr>
              <a:t>Focusing</a:t>
            </a:r>
            <a:r>
              <a:rPr lang="ar-SA" sz="2400" b="1" dirty="0">
                <a:solidFill>
                  <a:srgbClr val="C00000"/>
                </a:solidFill>
                <a:latin typeface="Alexandria" charset="0"/>
                <a:cs typeface="Alexandria" charset="0"/>
              </a:rPr>
              <a:t>) في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942309" y="2152781"/>
            <a:ext cx="10307384" cy="3082895"/>
          </a:xfrm>
          <a:prstGeom prst="rect">
            <a:avLst/>
          </a:prstGeom>
          <a:noFill/>
        </p:spPr>
        <p:txBody>
          <a:bodyPr wrap="square" rtlCol="0">
            <a:spAutoFit/>
          </a:bodyPr>
          <a:lstStyle/>
          <a:p>
            <a:pPr algn="just" defTabSz="914400" rtl="1" eaLnBrk="1" latinLnBrk="0" hangingPunct="1">
              <a:lnSpc>
                <a:spcPts val="2500"/>
              </a:lnSpc>
              <a:spcBef>
                <a:spcPts val="1200"/>
              </a:spcBef>
            </a:pPr>
            <a:r>
              <a:rPr lang="ar-SA" sz="2400" b="1" dirty="0">
                <a:solidFill>
                  <a:srgbClr val="00AEEF"/>
                </a:solidFill>
                <a:latin typeface="Alexandria" charset="0"/>
                <a:cs typeface="Alexandria" charset="0"/>
              </a:rPr>
              <a:t>تقنية التركيز وإعادة التكوين (</a:t>
            </a:r>
            <a:r>
              <a:rPr lang="en-US" sz="2400" b="1" dirty="0">
                <a:solidFill>
                  <a:srgbClr val="00AEEF"/>
                </a:solidFill>
                <a:latin typeface="Alexandria" charset="0"/>
                <a:cs typeface="Alexandria" charset="0"/>
              </a:rPr>
              <a:t>Focus Recompose</a:t>
            </a:r>
            <a:r>
              <a:rPr lang="ar-SA" sz="2400" b="1" dirty="0">
                <a:solidFill>
                  <a:srgbClr val="00AEEF"/>
                </a:solidFill>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في بعض الأحيان يصعب تحريك نقطة التركيز إلي الجزء المراد التركيز عليه في الصورة، لذلك:</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نقوم بتحريك الكاميرا الرقمية عوضا عن ذلك بحيث تصبح نقطة التركيز علي الشيء المراد تصويره.</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بعد ذلك نقوم بالضغط نصف ضغطة حتي تقوم الكاميرا الرقمية بضبط التركيز بعد ذلك قبل أخذ الصورة نقوم بتحريك الكاميرا الرقمية لضبط الكادر/ الصورة بالشكل الصحيح.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ثم نكمل الضغط علي زر الغالق لأخذ الصورة. </a:t>
            </a:r>
          </a:p>
          <a:p>
            <a:pPr marL="285750" indent="-285750" algn="just" defTabSz="914400" rtl="1" eaLnBrk="1" latinLnBrk="0" hangingPunct="1">
              <a:lnSpc>
                <a:spcPts val="2500"/>
              </a:lnSpc>
              <a:spcBef>
                <a:spcPts val="1200"/>
              </a:spcBef>
              <a:buFont typeface="Wingdings" pitchFamily="2" charset="2"/>
              <a:buChar char="§"/>
            </a:pPr>
            <a:endParaRPr lang="ar-SA"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63010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مشاكل عامة في إيجاد التركيز</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849087" y="2152781"/>
            <a:ext cx="10400606" cy="3262432"/>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يعمل تركيز الكاميرا الرقمية علي إيجاد التباين في الألوان المعكوسة من الهدف/ المشهد، فإذا كان المشهد ليلي ولا يوجد إضاءة لن تستطيع الكاميرا الرقمية التركيز، وفي هذه الحالة تقوم الكاميرا ببث ضوء مساعد لمحاولة إيجاد التركيز فإذا لم يرتد الضوء إلي الكاميرا بن تستطيع إيجاد التركيز وفي هذه الحالة علينا زيادة الضوء في المحيط أو استعمال التركيز اليدوي.</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أما في حال تصوير مشهد في النهار وفشل الكاميرا الرقمية في إيجاد التركيز فذلك ربما بسبب أنه لا يوجد تباين في ألوان المشهد/ الصورة لذلك علينا التركيز علي منطقة تحتوي علي اختلاف في الألوان وبعد أن تقوم الكاميرا بتحديد التركيز نقوم بإعادة تكوين الصورة عن طريق تقنية التركيز وإعادة التكوين. </a:t>
            </a:r>
          </a:p>
          <a:p>
            <a:pPr marL="285750" indent="-285750" algn="just" defTabSz="914400" rtl="1" eaLnBrk="1" latinLnBrk="0" hangingPunct="1">
              <a:lnSpc>
                <a:spcPts val="2500"/>
              </a:lnSpc>
              <a:spcBef>
                <a:spcPts val="1200"/>
              </a:spcBef>
              <a:buFont typeface="Wingdings" pitchFamily="2" charset="2"/>
              <a:buChar char="§"/>
            </a:pPr>
            <a:endParaRPr lang="ar-SA"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10418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ضبط التركيز اليدوي عن طريق محدد الرؤية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942309" y="2152781"/>
            <a:ext cx="10307384" cy="2300630"/>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عندما يستخدم المصور التركيز اليدوي تستطيع الكاميرا الرقمية مساعدتك بإيجاد التركيز عن طريق مؤشر ضوئي ستجده داخل محدد الرؤية المشهد/ الكادر.</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المؤشر عادة ما يتواجد في الزاوية السفلية اليسرى ويكون عبارة عن سهمين يستمران في الوميض في حال كان التركيز غير صحيح، استمر في ضبط التركيز عن طريق تحريك دولاب التركيز الموجود علي العدسة حتي يتغير السهم إلي نقطة مضيئة والتي تدل علي أن التركيز أصبح صحيحا.</a:t>
            </a:r>
          </a:p>
          <a:p>
            <a:pPr marL="285750" indent="-285750" algn="just" defTabSz="914400" rtl="1" eaLnBrk="1" latinLnBrk="0" hangingPunct="1">
              <a:lnSpc>
                <a:spcPts val="2500"/>
              </a:lnSpc>
              <a:spcBef>
                <a:spcPts val="1200"/>
              </a:spcBef>
              <a:buFont typeface="Wingdings" pitchFamily="2" charset="2"/>
              <a:buChar char="§"/>
            </a:pPr>
            <a:endParaRPr lang="ar-SA"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62501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ضبط التركيز اليدوي عن طريق التكبير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762000" y="2000384"/>
            <a:ext cx="10487693" cy="404469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في حال إذا كنا نرغب في تصوير مشهد طبيعي ليلي مثل أبينة معمارية بعيدة أو تصوير المجرات أو تصوير القمر فإن التركيز في الكاميرا الرقمية لن يعمل.</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علينا في هذه الحالة استخدام التركيز اليدوي.</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كما يتوجب علينا استعمال حامل ثلاثي للكاميرا الرقمية أثناء التصوير لأنه حتما سنستخدم التعريض الطويل.</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وسنحتاج إلي ثبات الكاميرا وذلك أيضا لضبط التركيز بشكل صحيح.</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لضبط التركيز، نقوم بتكبير المشهد باستخدام التكبير الرقمي الموجود علي شاشة الكاميرا الرقمية (</a:t>
            </a:r>
            <a:r>
              <a:rPr lang="en-US" dirty="0">
                <a:latin typeface="Alexandria" charset="0"/>
                <a:cs typeface="Alexandria" charset="0"/>
              </a:rPr>
              <a:t>LCD</a:t>
            </a:r>
            <a:r>
              <a:rPr lang="ar-SA" dirty="0">
                <a:latin typeface="Alexandria" charset="0"/>
                <a:cs typeface="Alexandria" charset="0"/>
              </a:rPr>
              <a:t>) بحيث نري منطقة مضيئة.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بعد ذلك نقوم بضبط التركيز عن طريق تحريك دولاب التركيز في العدسة إلي أن تصبح الصورة واضحة التفاصيل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69894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002060"/>
                </a:solidFill>
                <a:latin typeface="Alexandria" charset="0"/>
                <a:cs typeface="Alexandria" charset="0"/>
              </a:rPr>
              <a:t>عمق الميدان/ المجال/ الحقل (</a:t>
            </a:r>
            <a:r>
              <a:rPr lang="en-US" sz="2400" b="1" dirty="0">
                <a:solidFill>
                  <a:srgbClr val="002060"/>
                </a:solidFill>
                <a:latin typeface="Alexandria" charset="0"/>
                <a:cs typeface="Alexandria" charset="0"/>
              </a:rPr>
              <a:t>Depth of Field</a:t>
            </a:r>
            <a:r>
              <a:rPr lang="ar-SA" sz="2400" b="1" dirty="0">
                <a:solidFill>
                  <a:srgbClr val="002060"/>
                </a:solidFill>
                <a:latin typeface="Alexandria" charset="0"/>
                <a:cs typeface="Alexandria" charset="0"/>
              </a:rPr>
              <a:t>) </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942309" y="2152781"/>
            <a:ext cx="10307384" cy="3570208"/>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عمق المجال هو واحد من أهم مصطلحات التصوير الرقمي التي يجب فهمها، إنه يؤثر علي كل صورة نلتقطها.</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سوف يتحسن التصوير الفوتوغرافي لدينا كثيرا بمجرد فهمنا لهذا المفهوم ومعرفتنا بكيفية التحكم فيه.</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يتنوع أو يتباين عمق المجال بحسب فتحة العدسة، البعد البؤري، والمسافة بين الكاميرا والهدف المراد تصويره.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أبسط تعريف لعمق الميدان هو "</a:t>
            </a:r>
            <a:r>
              <a:rPr lang="ar-SA" dirty="0">
                <a:solidFill>
                  <a:srgbClr val="FF0000"/>
                </a:solidFill>
                <a:latin typeface="Alexandria" charset="0"/>
                <a:cs typeface="Alexandria" charset="0"/>
              </a:rPr>
              <a:t>نطاق الأشياء ضمن تركيز حاد وواضح التفاصيل</a:t>
            </a:r>
            <a:r>
              <a:rPr lang="ar-SA"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وأيضا يمكن تعريفه علي أنه "</a:t>
            </a:r>
            <a:r>
              <a:rPr lang="ar-SA" dirty="0">
                <a:solidFill>
                  <a:srgbClr val="FF0000"/>
                </a:solidFill>
                <a:latin typeface="Alexandria" charset="0"/>
                <a:cs typeface="Alexandria" charset="0"/>
              </a:rPr>
              <a:t>المسافة بين أقرب النقاط وأبعدها التي تظهر في تركيز حاد ومقبول في الصورة الصحفية</a:t>
            </a:r>
            <a:r>
              <a:rPr lang="ar-SA" dirty="0">
                <a:latin typeface="Alexandria" charset="0"/>
                <a:cs typeface="Alexandria"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15663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269849" cy="461665"/>
          </a:xfrm>
          <a:prstGeom prst="rect">
            <a:avLst/>
          </a:prstGeom>
          <a:noFill/>
        </p:spPr>
        <p:txBody>
          <a:bodyPr wrap="square" rtlCol="0">
            <a:spAutoFit/>
          </a:bodyPr>
          <a:lstStyle/>
          <a:p>
            <a:pPr marL="0" algn="r" defTabSz="914400" rtl="1" eaLnBrk="1" latinLnBrk="0" hangingPunct="1"/>
            <a:r>
              <a:rPr lang="ar-SA" sz="2400" b="1" dirty="0">
                <a:solidFill>
                  <a:srgbClr val="002060"/>
                </a:solidFill>
                <a:latin typeface="Alexandria" charset="0"/>
                <a:cs typeface="Alexandria" charset="0"/>
              </a:rPr>
              <a:t>عمق الميدان/ المجال/ الحقل (</a:t>
            </a:r>
            <a:r>
              <a:rPr lang="en-US" sz="2400" b="1" dirty="0">
                <a:solidFill>
                  <a:srgbClr val="002060"/>
                </a:solidFill>
                <a:latin typeface="Alexandria" charset="0"/>
                <a:cs typeface="Alexandria" charset="0"/>
              </a:rPr>
              <a:t>Depth of Field</a:t>
            </a:r>
            <a:r>
              <a:rPr lang="ar-SA" sz="2400" b="1" dirty="0">
                <a:solidFill>
                  <a:srgbClr val="002060"/>
                </a:solidFill>
                <a:latin typeface="Alexandria" charset="0"/>
                <a:cs typeface="Alexandria" charset="0"/>
              </a:rPr>
              <a:t>) </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942308" y="2152781"/>
            <a:ext cx="10307385" cy="3717684"/>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يمكننا تحقيق التركيز الحساس لمستوي واحد فقط أمام الكاميرا، وستكون باقي جميع الأجسام في هذا المستوي حادة.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بالإضافة إلي ذلك، ستكون هناك منطقة أمام وخلف هذا المستوي ستظهر بشكل حاد.</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إجمالي هذه المنطقة ذات التركيز الكافي تمثل عمق الميدان.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عمق الميدان وفقا لــ "جون </a:t>
            </a:r>
            <a:r>
              <a:rPr lang="ar-SA" sz="1600" dirty="0" err="1">
                <a:latin typeface="Alexandria" charset="0"/>
                <a:cs typeface="Alexandria" charset="0"/>
              </a:rPr>
              <a:t>هيدجكو</a:t>
            </a:r>
            <a:r>
              <a:rPr lang="ar-SA" sz="1600" dirty="0">
                <a:latin typeface="Alexandria" charset="0"/>
                <a:cs typeface="Alexandria" charset="0"/>
              </a:rPr>
              <a:t>" يتعلق بأقرب وأبعد أجزاء عن الموضوع والتي يمكن أن تكون حادة عند نقطة تركيز محددة.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وهو أيضا نطاق المسافات في الصورة الصحفية حيث يُقال بأن الصورة "حادة التفاصيل وواضحة".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من الناحية الفنية، يمكن أن يكون هناك تركيز واحد فقط من الصورة بدقة، ولكن جميع المسافات التي تقع ضمن نطاق عمق الميدان تعتبر حادة بشكل مقبول.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398403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269849" cy="461665"/>
          </a:xfrm>
          <a:prstGeom prst="rect">
            <a:avLst/>
          </a:prstGeom>
          <a:noFill/>
        </p:spPr>
        <p:txBody>
          <a:bodyPr wrap="square" rtlCol="0">
            <a:spAutoFit/>
          </a:bodyPr>
          <a:lstStyle/>
          <a:p>
            <a:pPr marL="0" algn="r" defTabSz="914400" rtl="1" eaLnBrk="1" latinLnBrk="0" hangingPunct="1"/>
            <a:r>
              <a:rPr lang="ar-SA" sz="2400" b="1" dirty="0">
                <a:solidFill>
                  <a:srgbClr val="002060"/>
                </a:solidFill>
                <a:latin typeface="Alexandria" charset="0"/>
                <a:cs typeface="Alexandria" charset="0"/>
              </a:rPr>
              <a:t>عمق الميدان/ المجال/ الحقل (</a:t>
            </a:r>
            <a:r>
              <a:rPr lang="en-US" sz="2400" b="1" dirty="0">
                <a:solidFill>
                  <a:srgbClr val="002060"/>
                </a:solidFill>
                <a:latin typeface="Alexandria" charset="0"/>
                <a:cs typeface="Alexandria" charset="0"/>
              </a:rPr>
              <a:t>Depth of Field</a:t>
            </a:r>
            <a:r>
              <a:rPr lang="ar-SA" sz="2400" b="1" dirty="0">
                <a:solidFill>
                  <a:srgbClr val="002060"/>
                </a:solidFill>
                <a:latin typeface="Alexandria" charset="0"/>
                <a:cs typeface="Alexandria" charset="0"/>
              </a:rPr>
              <a:t>) </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2849683" y="1760893"/>
            <a:ext cx="6492635" cy="383438"/>
          </a:xfrm>
          <a:prstGeom prst="rect">
            <a:avLst/>
          </a:prstGeom>
          <a:noFill/>
        </p:spPr>
        <p:txBody>
          <a:bodyPr wrap="square" rtlCol="0">
            <a:spAutoFit/>
          </a:bodyPr>
          <a:lstStyle/>
          <a:p>
            <a:pPr algn="ctr" defTabSz="914400" rtl="1" eaLnBrk="1" latinLnBrk="0" hangingPunct="1">
              <a:lnSpc>
                <a:spcPts val="2500"/>
              </a:lnSpc>
              <a:spcBef>
                <a:spcPts val="1200"/>
              </a:spcBef>
            </a:pPr>
            <a:r>
              <a:rPr lang="ar-SA" sz="1600" dirty="0">
                <a:latin typeface="Alexandria" charset="0"/>
                <a:cs typeface="Alexandria" charset="0"/>
              </a:rPr>
              <a:t>عمق الميدان باستخدام قيم مختلفة لفتحة العدسة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diagram of a camera lens&#10;&#10;Description automatically generated with medium confidence">
            <a:extLst>
              <a:ext uri="{FF2B5EF4-FFF2-40B4-BE49-F238E27FC236}">
                <a16:creationId xmlns:a16="http://schemas.microsoft.com/office/drawing/2014/main" id="{E42AC10C-A7F2-8E61-9272-673B880E91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8141" y="2195490"/>
            <a:ext cx="5327859" cy="3727113"/>
          </a:xfrm>
          <a:prstGeom prst="rect">
            <a:avLst/>
          </a:prstGeom>
        </p:spPr>
      </p:pic>
      <p:pic>
        <p:nvPicPr>
          <p:cNvPr id="11" name="Picture 10" descr="A different stages of a family&#10;&#10;Description automatically generated with medium confidence">
            <a:extLst>
              <a:ext uri="{FF2B5EF4-FFF2-40B4-BE49-F238E27FC236}">
                <a16:creationId xmlns:a16="http://schemas.microsoft.com/office/drawing/2014/main" id="{9773B400-A3BD-6191-946F-6AD4592FE0F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57031" y="2195489"/>
            <a:ext cx="5092662" cy="3727113"/>
          </a:xfrm>
          <a:prstGeom prst="rect">
            <a:avLst/>
          </a:prstGeom>
        </p:spPr>
      </p:pic>
    </p:spTree>
    <p:extLst>
      <p:ext uri="{BB962C8B-B14F-4D97-AF65-F5344CB8AC3E}">
        <p14:creationId xmlns:p14="http://schemas.microsoft.com/office/powerpoint/2010/main" val="27624967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269849" cy="461665"/>
          </a:xfrm>
          <a:prstGeom prst="rect">
            <a:avLst/>
          </a:prstGeom>
          <a:noFill/>
        </p:spPr>
        <p:txBody>
          <a:bodyPr wrap="square" rtlCol="0">
            <a:spAutoFit/>
          </a:bodyPr>
          <a:lstStyle/>
          <a:p>
            <a:pPr marL="0" algn="r" defTabSz="914400" rtl="1" eaLnBrk="1" latinLnBrk="0" hangingPunct="1"/>
            <a:r>
              <a:rPr lang="ar-SA" sz="2400" b="1" dirty="0">
                <a:solidFill>
                  <a:srgbClr val="002060"/>
                </a:solidFill>
                <a:latin typeface="Alexandria" charset="0"/>
                <a:cs typeface="Alexandria" charset="0"/>
              </a:rPr>
              <a:t>عمق الميدان/ المجال/ الحقل (</a:t>
            </a:r>
            <a:r>
              <a:rPr lang="en-US" sz="2400" b="1" dirty="0">
                <a:solidFill>
                  <a:srgbClr val="002060"/>
                </a:solidFill>
                <a:latin typeface="Alexandria" charset="0"/>
                <a:cs typeface="Alexandria" charset="0"/>
              </a:rPr>
              <a:t>Depth of Field</a:t>
            </a:r>
            <a:r>
              <a:rPr lang="ar-SA" sz="2400" b="1" dirty="0">
                <a:solidFill>
                  <a:srgbClr val="002060"/>
                </a:solidFill>
                <a:latin typeface="Alexandria" charset="0"/>
                <a:cs typeface="Alexandria" charset="0"/>
              </a:rPr>
              <a:t>) </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9359042" y="2152781"/>
            <a:ext cx="1890651" cy="1665841"/>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مقارنة بين تأثير فتحة العدسة الكبيرة والصغيرة علي عمق الميدان.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ollage of a mannequin head&#10;&#10;Description automatically generated">
            <a:extLst>
              <a:ext uri="{FF2B5EF4-FFF2-40B4-BE49-F238E27FC236}">
                <a16:creationId xmlns:a16="http://schemas.microsoft.com/office/drawing/2014/main" id="{DC8BB1D9-CD9D-66FE-CBB6-6984B28DC6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4647" y="1822281"/>
            <a:ext cx="8387028" cy="4178902"/>
          </a:xfrm>
          <a:prstGeom prst="rect">
            <a:avLst/>
          </a:prstGeom>
        </p:spPr>
      </p:pic>
    </p:spTree>
    <p:extLst>
      <p:ext uri="{BB962C8B-B14F-4D97-AF65-F5344CB8AC3E}">
        <p14:creationId xmlns:p14="http://schemas.microsoft.com/office/powerpoint/2010/main" val="16141957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269849" cy="461665"/>
          </a:xfrm>
          <a:prstGeom prst="rect">
            <a:avLst/>
          </a:prstGeom>
          <a:noFill/>
        </p:spPr>
        <p:txBody>
          <a:bodyPr wrap="square" rtlCol="0">
            <a:spAutoFit/>
          </a:bodyPr>
          <a:lstStyle/>
          <a:p>
            <a:pPr marL="0" algn="r" defTabSz="914400" rtl="1" eaLnBrk="1" latinLnBrk="0" hangingPunct="1"/>
            <a:r>
              <a:rPr lang="ar-SA" sz="2400" b="1" dirty="0">
                <a:solidFill>
                  <a:srgbClr val="F58221"/>
                </a:solidFill>
                <a:latin typeface="Alexandria" charset="0"/>
                <a:cs typeface="Alexandria" charset="0"/>
              </a:rPr>
              <a:t>العوامل التي تتحكم في عمق الميدان</a:t>
            </a:r>
            <a:endParaRPr lang="en-US" sz="24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6481203" y="1837094"/>
            <a:ext cx="4812034" cy="388439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هناك ثلاثة عوامل رئيسية يمكنها أن تتحكم في عمق الميدان الخاصة بالصورة الصحفية، وهي:</a:t>
            </a:r>
          </a:p>
          <a:p>
            <a:pPr algn="just" defTabSz="914400" rtl="1" eaLnBrk="1" latinLnBrk="0" hangingPunct="1">
              <a:lnSpc>
                <a:spcPts val="2500"/>
              </a:lnSpc>
              <a:spcBef>
                <a:spcPts val="1200"/>
              </a:spcBef>
            </a:pPr>
            <a:r>
              <a:rPr lang="ar-SA" sz="1600" dirty="0">
                <a:solidFill>
                  <a:srgbClr val="F58221"/>
                </a:solidFill>
                <a:latin typeface="Alexandria" charset="0"/>
                <a:cs typeface="Alexandria" charset="0"/>
              </a:rPr>
              <a:t>1- فتحة العدسة</a:t>
            </a:r>
            <a:r>
              <a:rPr lang="ar-SA" sz="1600" dirty="0">
                <a:latin typeface="Alexandria" charset="0"/>
                <a:cs typeface="Alexandria" charset="0"/>
              </a:rPr>
              <a:t>. نقوم بتغيير حجم فتحة العدسة. </a:t>
            </a:r>
          </a:p>
          <a:p>
            <a:pPr algn="just" defTabSz="914400" rtl="1" eaLnBrk="1" latinLnBrk="0" hangingPunct="1">
              <a:lnSpc>
                <a:spcPts val="2500"/>
              </a:lnSpc>
              <a:spcBef>
                <a:spcPts val="1200"/>
              </a:spcBef>
            </a:pPr>
            <a:r>
              <a:rPr lang="ar-SA" sz="1600" dirty="0">
                <a:solidFill>
                  <a:srgbClr val="F58221"/>
                </a:solidFill>
                <a:latin typeface="Alexandria" charset="0"/>
                <a:cs typeface="Alexandria" charset="0"/>
              </a:rPr>
              <a:t>2- البعد البؤري للعدسة</a:t>
            </a:r>
            <a:r>
              <a:rPr lang="ar-SA" sz="1600" dirty="0">
                <a:latin typeface="Alexandria" charset="0"/>
                <a:cs typeface="Alexandria" charset="0"/>
              </a:rPr>
              <a:t>. نقوم بضبط إعداد التكبير/ التصغير على العدسة.</a:t>
            </a:r>
          </a:p>
          <a:p>
            <a:pPr algn="just" defTabSz="914400" rtl="1" eaLnBrk="1" latinLnBrk="0" hangingPunct="1">
              <a:lnSpc>
                <a:spcPts val="2500"/>
              </a:lnSpc>
              <a:spcBef>
                <a:spcPts val="1200"/>
              </a:spcBef>
            </a:pPr>
            <a:r>
              <a:rPr lang="ar-SA" sz="1600" dirty="0">
                <a:solidFill>
                  <a:srgbClr val="F58221"/>
                </a:solidFill>
                <a:latin typeface="Alexandria" charset="0"/>
                <a:cs typeface="Alexandria" charset="0"/>
              </a:rPr>
              <a:t>3- المسافة من الكاميرا إلى الموضوع</a:t>
            </a:r>
            <a:r>
              <a:rPr lang="ar-SA" sz="1600" dirty="0">
                <a:latin typeface="Alexandria" charset="0"/>
                <a:cs typeface="Alexandria" charset="0"/>
              </a:rPr>
              <a:t>. نغير المسافة إلى الموضوع الذي نريد تصويره.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إذا لدينا 3 طرق للتحكم في عمق الميدان، الطريقة الأكثر شيوعا وسهولة هي التحكم في فتحة العدسة.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diagram of a camera lens&#10;&#10;Description automatically generated with medium confidence">
            <a:extLst>
              <a:ext uri="{FF2B5EF4-FFF2-40B4-BE49-F238E27FC236}">
                <a16:creationId xmlns:a16="http://schemas.microsoft.com/office/drawing/2014/main" id="{7360A0D6-AB05-E1E3-D1FF-BF13CA3AC4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997" y="1810758"/>
            <a:ext cx="5528945" cy="4167463"/>
          </a:xfrm>
          <a:prstGeom prst="rect">
            <a:avLst/>
          </a:prstGeom>
        </p:spPr>
      </p:pic>
    </p:spTree>
    <p:extLst>
      <p:ext uri="{BB962C8B-B14F-4D97-AF65-F5344CB8AC3E}">
        <p14:creationId xmlns:p14="http://schemas.microsoft.com/office/powerpoint/2010/main" val="4045938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8525701"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1- التحكم في عمق الميدان عن طريق ضبط فتحة العدسة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4920343" y="1804439"/>
            <a:ext cx="6329349" cy="4070345"/>
          </a:xfrm>
          <a:prstGeom prst="rect">
            <a:avLst/>
          </a:prstGeom>
          <a:noFill/>
        </p:spPr>
        <p:txBody>
          <a:bodyPr wrap="square" rtlCol="0">
            <a:spAutoFit/>
          </a:bodyPr>
          <a:lstStyle/>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يمكننا استخدام جميع هذه الطرق الثلاث للحصول على أقصى تأثير أو ضبط واحدة فقط للحصول على أقل تأثير.</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الطريقة الأسهل والأكثر شيوعا هي التحكم في فتحة العدسة، والمعروفة أيضا باسم الحدقة أو </a:t>
            </a:r>
            <a:r>
              <a:rPr lang="en-US" sz="1600" dirty="0">
                <a:latin typeface="Alexandria" charset="0"/>
                <a:cs typeface="Alexandria" charset="0"/>
              </a:rPr>
              <a:t>F/Stop</a:t>
            </a:r>
            <a:r>
              <a:rPr lang="ar-SA" sz="1600" dirty="0">
                <a:latin typeface="Alexandria" charset="0"/>
                <a:cs typeface="Alexandria" charset="0"/>
              </a:rPr>
              <a:t>.</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إن التحكم في مقدار الضوء الذي يصل إلي المستشعر الرقمي هو أبسط طريقة للتحكم في عمق الميدان، لذلك فإن تغيير فتحة العدسة، يمكن أن يغير عمق الميدان بشكل كبير وفقا للدور التالي:</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فتحة صغيرة= رقم/ عدد (</a:t>
            </a:r>
            <a:r>
              <a:rPr lang="en-US" sz="1600" dirty="0">
                <a:latin typeface="Alexandria" charset="0"/>
                <a:cs typeface="Alexandria" charset="0"/>
              </a:rPr>
              <a:t>F</a:t>
            </a:r>
            <a:r>
              <a:rPr lang="ar-SA" sz="1600" dirty="0">
                <a:latin typeface="Alexandria" charset="0"/>
                <a:cs typeface="Alexandria" charset="0"/>
              </a:rPr>
              <a:t>)</a:t>
            </a:r>
            <a:r>
              <a:rPr lang="en-US" sz="1600" dirty="0">
                <a:latin typeface="Alexandria" charset="0"/>
                <a:cs typeface="Alexandria" charset="0"/>
              </a:rPr>
              <a:t> </a:t>
            </a:r>
            <a:r>
              <a:rPr lang="ar-SA" sz="1600" dirty="0">
                <a:latin typeface="Alexandria" charset="0"/>
                <a:cs typeface="Alexandria" charset="0"/>
              </a:rPr>
              <a:t> كبير= عمق ميدان كبير.</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فتحة كبيرة= رقم/ عدد (</a:t>
            </a:r>
            <a:r>
              <a:rPr lang="en-US" sz="1600" dirty="0">
                <a:latin typeface="Alexandria" charset="0"/>
                <a:cs typeface="Alexandria" charset="0"/>
              </a:rPr>
              <a:t>F</a:t>
            </a:r>
            <a:r>
              <a:rPr lang="ar-SA" sz="1600" dirty="0">
                <a:latin typeface="Alexandria" charset="0"/>
                <a:cs typeface="Alexandria" charset="0"/>
              </a:rPr>
              <a:t>) صغير= عمق ميدان صغير.</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إنها قاعدة واضحة وسهلة التذكر: </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كلما ارتفع عدد الوقفة (</a:t>
            </a:r>
            <a:r>
              <a:rPr lang="en-US" sz="1600" dirty="0">
                <a:latin typeface="Alexandria" charset="0"/>
                <a:cs typeface="Alexandria" charset="0"/>
              </a:rPr>
              <a:t>F-stop</a:t>
            </a:r>
            <a:r>
              <a:rPr lang="ar-SA" sz="1600" dirty="0">
                <a:latin typeface="Alexandria" charset="0"/>
                <a:cs typeface="Alexandria" charset="0"/>
              </a:rPr>
              <a:t>)، كلما زاد عمق الميدان، والعكس صحيح.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descr="What is Aperture? Understanding Aperture in Photography">
            <a:extLst>
              <a:ext uri="{FF2B5EF4-FFF2-40B4-BE49-F238E27FC236}">
                <a16:creationId xmlns:a16="http://schemas.microsoft.com/office/drawing/2014/main" id="{65F518A8-0F7C-DB73-CBE4-7BEEEF64EE8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95" t="3376" b="16117"/>
          <a:stretch/>
        </p:blipFill>
        <p:spPr bwMode="auto">
          <a:xfrm>
            <a:off x="740228" y="1803039"/>
            <a:ext cx="3999807" cy="40935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5538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8525701"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1- التحكم في عمق الميدان عن طريق ضبط فتحة العدسة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7001073" y="1869753"/>
            <a:ext cx="4248620" cy="3256020"/>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كلما انخفض عدد الوقفة (</a:t>
            </a:r>
            <a:r>
              <a:rPr lang="en-US" sz="1600" dirty="0">
                <a:latin typeface="Alexandria" charset="0"/>
                <a:cs typeface="Alexandria" charset="0"/>
              </a:rPr>
              <a:t>F-stop</a:t>
            </a:r>
            <a:r>
              <a:rPr lang="ar-SA" sz="1600" dirty="0">
                <a:latin typeface="Alexandria" charset="0"/>
                <a:cs typeface="Alexandria" charset="0"/>
              </a:rPr>
              <a:t>)، صغر عمق الميدان. عند ضبط الكاميرا علي (</a:t>
            </a:r>
            <a:r>
              <a:rPr lang="en-US" sz="1600" dirty="0">
                <a:latin typeface="Alexandria" charset="0"/>
                <a:cs typeface="Alexandria" charset="0"/>
              </a:rPr>
              <a:t>F/2.8</a:t>
            </a:r>
            <a:r>
              <a:rPr lang="ar-SA" sz="1600" dirty="0">
                <a:latin typeface="Alexandria" charset="0"/>
                <a:cs typeface="Alexandria" charset="0"/>
              </a:rPr>
              <a:t>) علي سبيل المثال، سيؤدي ذلك إلي عمق ميدان ضحل أو سطحي أو قليل للغاية من المجال.</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ولكن إذا قمنا بتعيين الفتحة إلي (</a:t>
            </a:r>
            <a:r>
              <a:rPr lang="en-US" sz="1600" dirty="0">
                <a:latin typeface="Alexandria" charset="0"/>
                <a:cs typeface="Alexandria" charset="0"/>
              </a:rPr>
              <a:t>F/16</a:t>
            </a:r>
            <a:r>
              <a:rPr lang="ar-SA" sz="1600" dirty="0">
                <a:latin typeface="Alexandria" charset="0"/>
                <a:cs typeface="Alexandria" charset="0"/>
              </a:rPr>
              <a:t>) سوف نحصل علي عمق ميدان أكبر.</a:t>
            </a:r>
          </a:p>
          <a:p>
            <a:pPr marL="285750" indent="-285750" algn="just" defTabSz="914400" rtl="1" eaLnBrk="1" latinLnBrk="0" hangingPunct="1">
              <a:lnSpc>
                <a:spcPts val="2500"/>
              </a:lnSpc>
              <a:spcBef>
                <a:spcPts val="1200"/>
              </a:spcBef>
              <a:buFont typeface="Wingdings" pitchFamily="2" charset="2"/>
              <a:buChar char="§"/>
            </a:pPr>
            <a:r>
              <a:rPr lang="ar-SA" sz="1600" dirty="0">
                <a:solidFill>
                  <a:srgbClr val="C00000"/>
                </a:solidFill>
                <a:latin typeface="Alexandria" charset="0"/>
                <a:cs typeface="Alexandria" charset="0"/>
              </a:rPr>
              <a:t>توضح الصورة </a:t>
            </a:r>
            <a:r>
              <a:rPr lang="ar-SA" sz="1600" dirty="0">
                <a:latin typeface="Alexandria" charset="0"/>
                <a:cs typeface="Alexandria" charset="0"/>
              </a:rPr>
              <a:t>سلم فتحة العدسة وتأثيره على عمق المجال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diagram of a scale&#10;&#10;Description automatically generated">
            <a:extLst>
              <a:ext uri="{FF2B5EF4-FFF2-40B4-BE49-F238E27FC236}">
                <a16:creationId xmlns:a16="http://schemas.microsoft.com/office/drawing/2014/main" id="{49176EC5-58D6-97DA-831F-C67BDA1999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99" y="1812751"/>
            <a:ext cx="6058765" cy="4109853"/>
          </a:xfrm>
          <a:prstGeom prst="rect">
            <a:avLst/>
          </a:prstGeom>
        </p:spPr>
      </p:pic>
    </p:spTree>
    <p:extLst>
      <p:ext uri="{BB962C8B-B14F-4D97-AF65-F5344CB8AC3E}">
        <p14:creationId xmlns:p14="http://schemas.microsoft.com/office/powerpoint/2010/main" val="1917769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513150" y="1019069"/>
            <a:ext cx="8525701"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1- التحكم في عمق الميدان عن طريق ضبط فتحة العدسة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7068031" y="2152781"/>
            <a:ext cx="4181661" cy="197361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solidFill>
                  <a:srgbClr val="C00000"/>
                </a:solidFill>
                <a:latin typeface="Alexandria" charset="0"/>
                <a:cs typeface="Alexandria" charset="0"/>
              </a:rPr>
              <a:t>هذه الصورة </a:t>
            </a:r>
            <a:r>
              <a:rPr lang="ar-SA" sz="1600" dirty="0">
                <a:latin typeface="Alexandria" charset="0"/>
                <a:cs typeface="Alexandria" charset="0"/>
              </a:rPr>
              <a:t>مأخوذة من: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فتحة </a:t>
            </a:r>
            <a:r>
              <a:rPr lang="en-US" sz="1600" dirty="0">
                <a:latin typeface="Alexandria" charset="0"/>
                <a:cs typeface="Alexandria" charset="0"/>
              </a:rPr>
              <a:t>F/1.4)</a:t>
            </a:r>
            <a:r>
              <a:rPr lang="ar-SA" sz="1600" dirty="0">
                <a:latin typeface="Alexandria" charset="0"/>
                <a:cs typeface="Alexandria" charset="0"/>
              </a:rPr>
              <a:t>)؛ ومن ثم فهي ذات عمق مجال سطحي/ قليل/ ضحل لأن الأشياء خلف الكلب غير واضحة التفاصيل. </a:t>
            </a:r>
          </a:p>
          <a:p>
            <a:pPr marL="285750" indent="-285750" algn="just" defTabSz="914400" rtl="1" eaLnBrk="1" latinLnBrk="0" hangingPunct="1">
              <a:lnSpc>
                <a:spcPts val="2500"/>
              </a:lnSpc>
              <a:spcBef>
                <a:spcPts val="1200"/>
              </a:spcBef>
              <a:buFont typeface="Wingdings" pitchFamily="2" charset="2"/>
              <a:buChar char="§"/>
            </a:pPr>
            <a:endParaRPr lang="ar-SA"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dog looking through a fence&#10;&#10;Description automatically generated">
            <a:extLst>
              <a:ext uri="{FF2B5EF4-FFF2-40B4-BE49-F238E27FC236}">
                <a16:creationId xmlns:a16="http://schemas.microsoft.com/office/drawing/2014/main" id="{0E517F2D-38DB-45CA-D010-A9DCE6EE6A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8456" y="1801533"/>
            <a:ext cx="6248400" cy="4170688"/>
          </a:xfrm>
          <a:prstGeom prst="rect">
            <a:avLst/>
          </a:prstGeom>
        </p:spPr>
      </p:pic>
      <p:pic>
        <p:nvPicPr>
          <p:cNvPr id="2050" name="Picture 2">
            <a:extLst>
              <a:ext uri="{FF2B5EF4-FFF2-40B4-BE49-F238E27FC236}">
                <a16:creationId xmlns:a16="http://schemas.microsoft.com/office/drawing/2014/main" id="{585FD51B-6BF1-7BF7-C32B-55FABF4421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92507" y="3892475"/>
            <a:ext cx="4339519" cy="18659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80600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513150" y="1019069"/>
            <a:ext cx="8525701" cy="461665"/>
          </a:xfrm>
          <a:prstGeom prst="rect">
            <a:avLst/>
          </a:prstGeom>
          <a:noFill/>
        </p:spPr>
        <p:txBody>
          <a:bodyPr wrap="square" rtlCol="0">
            <a:spAutoFit/>
          </a:bodyPr>
          <a:lstStyle/>
          <a:p>
            <a:pPr marL="0" algn="r" defTabSz="914400" rtl="1" eaLnBrk="1" latinLnBrk="0" hangingPunct="1"/>
            <a:r>
              <a:rPr lang="ar-SA" sz="2400" b="1" dirty="0">
                <a:solidFill>
                  <a:srgbClr val="00AEEF"/>
                </a:solidFill>
                <a:latin typeface="Alexandria" charset="0"/>
                <a:cs typeface="Alexandria" charset="0"/>
              </a:rPr>
              <a:t>2- البعد البؤري للعدسة (</a:t>
            </a:r>
            <a:r>
              <a:rPr lang="en-US" sz="2400" b="1" dirty="0">
                <a:solidFill>
                  <a:srgbClr val="00AEEF"/>
                </a:solidFill>
                <a:latin typeface="Alexandria" charset="0"/>
                <a:cs typeface="Alexandria" charset="0"/>
              </a:rPr>
              <a:t>Focal length of the lens</a:t>
            </a:r>
            <a:r>
              <a:rPr lang="ar-SA" sz="2400" b="1" dirty="0">
                <a:solidFill>
                  <a:srgbClr val="00AEEF"/>
                </a:solidFill>
                <a:latin typeface="Alexandria" charset="0"/>
                <a:cs typeface="Alexandria" charset="0"/>
              </a:rPr>
              <a:t>)</a:t>
            </a:r>
            <a:endParaRPr lang="en-US" sz="2400" b="1" dirty="0">
              <a:solidFill>
                <a:srgbClr val="00AEEF"/>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6193971" y="1837093"/>
            <a:ext cx="5077494" cy="1826141"/>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إذا حافظنا على المسافة نفسها بين الكاميرا والموضوع الذي  نركز عليه، أثناء تغيير البعد البؤري، فإن القاعدة بسيطة:</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كلما قمنا بضبط البعد البؤري (طويل) كلما كان عمق الميدان قصير.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diagram of a house and trees&#10;&#10;Description automatically generated">
            <a:extLst>
              <a:ext uri="{FF2B5EF4-FFF2-40B4-BE49-F238E27FC236}">
                <a16:creationId xmlns:a16="http://schemas.microsoft.com/office/drawing/2014/main" id="{F256E856-9325-1E64-5667-4FAC9DFA67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4417" y="2413791"/>
            <a:ext cx="4558307" cy="2631911"/>
          </a:xfrm>
          <a:prstGeom prst="rect">
            <a:avLst/>
          </a:prstGeom>
        </p:spPr>
      </p:pic>
      <p:pic>
        <p:nvPicPr>
          <p:cNvPr id="3074" name="Picture 2">
            <a:extLst>
              <a:ext uri="{FF2B5EF4-FFF2-40B4-BE49-F238E27FC236}">
                <a16:creationId xmlns:a16="http://schemas.microsoft.com/office/drawing/2014/main" id="{2260599A-E142-C692-C4E5-8068A8357B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48513" y="3716458"/>
            <a:ext cx="4513803" cy="23006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538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8525701" cy="461665"/>
          </a:xfrm>
          <a:prstGeom prst="rect">
            <a:avLst/>
          </a:prstGeom>
          <a:noFill/>
        </p:spPr>
        <p:txBody>
          <a:bodyPr wrap="square" rtlCol="0">
            <a:spAutoFit/>
          </a:bodyPr>
          <a:lstStyle/>
          <a:p>
            <a:pPr marL="0" algn="r" defTabSz="914400" rtl="1" eaLnBrk="1" latinLnBrk="0" hangingPunct="1"/>
            <a:r>
              <a:rPr lang="ar-SA" sz="2400" b="1" dirty="0">
                <a:solidFill>
                  <a:srgbClr val="00AEEF"/>
                </a:solidFill>
                <a:latin typeface="Alexandria" charset="0"/>
                <a:cs typeface="Alexandria" charset="0"/>
              </a:rPr>
              <a:t>2- البعد البؤري للعدسة (</a:t>
            </a:r>
            <a:r>
              <a:rPr lang="en-US" sz="2400" b="1" dirty="0">
                <a:solidFill>
                  <a:srgbClr val="00AEEF"/>
                </a:solidFill>
                <a:latin typeface="Alexandria" charset="0"/>
                <a:cs typeface="Alexandria" charset="0"/>
              </a:rPr>
              <a:t>Focal length of the lens</a:t>
            </a:r>
            <a:r>
              <a:rPr lang="ar-SA" sz="2400" b="1" dirty="0">
                <a:solidFill>
                  <a:srgbClr val="00AEEF"/>
                </a:solidFill>
                <a:latin typeface="Alexandria" charset="0"/>
                <a:cs typeface="Alexandria" charset="0"/>
              </a:rPr>
              <a:t>)</a:t>
            </a:r>
            <a:endParaRPr lang="en-US" sz="2400" b="1" dirty="0">
              <a:solidFill>
                <a:srgbClr val="00AEEF"/>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5127172" y="1840815"/>
            <a:ext cx="6166063" cy="388439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كلما كانت العدسة طويلة البعد البؤري كلما كان عمق الميدان ضيق.</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كلما كانت العدسة قصيرة البعد البؤري كلما كان عمق الميدان واسعا/كبيرا أي أن الأجسام كلها تكون واضحة سواء كانت في مقدمة الصورة (</a:t>
            </a:r>
            <a:r>
              <a:rPr lang="en-US" sz="1600" dirty="0">
                <a:latin typeface="Alexandria" charset="0"/>
                <a:cs typeface="Alexandria" charset="0"/>
              </a:rPr>
              <a:t>Foreground</a:t>
            </a:r>
            <a:r>
              <a:rPr lang="ar-SA" sz="1600" dirty="0">
                <a:latin typeface="Alexandria" charset="0"/>
                <a:cs typeface="Alexandria" charset="0"/>
              </a:rPr>
              <a:t>) أو خلفية الصورة (</a:t>
            </a:r>
            <a:r>
              <a:rPr lang="en-US" sz="1600" dirty="0">
                <a:latin typeface="Alexandria" charset="0"/>
                <a:cs typeface="Alexandria" charset="0"/>
              </a:rPr>
              <a:t>Background</a:t>
            </a:r>
            <a:r>
              <a:rPr lang="ar-SA" sz="1600" dirty="0">
                <a:latin typeface="Alexandria" charset="0"/>
                <a:cs typeface="Alexandria" charset="0"/>
              </a:rPr>
              <a:t>).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العدسة الواسعة (</a:t>
            </a:r>
            <a:r>
              <a:rPr lang="en-US" sz="1600" dirty="0">
                <a:latin typeface="Alexandria" charset="0"/>
                <a:cs typeface="Alexandria" charset="0"/>
              </a:rPr>
              <a:t>Wide angle</a:t>
            </a:r>
            <a:r>
              <a:rPr lang="ar-SA" sz="1600" dirty="0">
                <a:latin typeface="Alexandria" charset="0"/>
                <a:cs typeface="Alexandria" charset="0"/>
              </a:rPr>
              <a:t>)/ عدسة قصيرة البعد البؤري تعطي عمق ميدان كبير.</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العدسة القياسية (</a:t>
            </a:r>
            <a:r>
              <a:rPr lang="en-US" sz="1600" dirty="0">
                <a:latin typeface="Alexandria" charset="0"/>
                <a:cs typeface="Alexandria" charset="0"/>
              </a:rPr>
              <a:t>Normal lens</a:t>
            </a:r>
            <a:r>
              <a:rPr lang="ar-SA" sz="1600" dirty="0">
                <a:latin typeface="Alexandria" charset="0"/>
                <a:cs typeface="Alexandria" charset="0"/>
              </a:rPr>
              <a:t>) تعطي عمق ميدان متوسط.</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العدسة المقربة (</a:t>
            </a:r>
            <a:r>
              <a:rPr lang="en-US" sz="1600" dirty="0">
                <a:latin typeface="Alexandria" charset="0"/>
                <a:cs typeface="Alexandria" charset="0"/>
              </a:rPr>
              <a:t>Telephoto lens</a:t>
            </a:r>
            <a:r>
              <a:rPr lang="ar-SA" sz="1600" dirty="0">
                <a:latin typeface="Alexandria" charset="0"/>
                <a:cs typeface="Alexandria" charset="0"/>
              </a:rPr>
              <a:t>)/ عدسة طويلة البعد البؤري تعطي عمق ميدان قصير/ ضحل/ قليل.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6" name="Picture 2">
            <a:extLst>
              <a:ext uri="{FF2B5EF4-FFF2-40B4-BE49-F238E27FC236}">
                <a16:creationId xmlns:a16="http://schemas.microsoft.com/office/drawing/2014/main" id="{BF4DA64F-D3C0-98D5-ED46-DFD4167A2E6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054" t="14599" r="11313" b="9443"/>
          <a:stretch/>
        </p:blipFill>
        <p:spPr bwMode="auto">
          <a:xfrm>
            <a:off x="685797" y="2064627"/>
            <a:ext cx="4245430" cy="33661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9510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8525701" cy="461665"/>
          </a:xfrm>
          <a:prstGeom prst="rect">
            <a:avLst/>
          </a:prstGeom>
          <a:noFill/>
        </p:spPr>
        <p:txBody>
          <a:bodyPr wrap="square" rtlCol="0">
            <a:spAutoFit/>
          </a:bodyPr>
          <a:lstStyle/>
          <a:p>
            <a:pPr marL="0" algn="r" defTabSz="914400" rtl="1" eaLnBrk="1" latinLnBrk="0" hangingPunct="1"/>
            <a:r>
              <a:rPr lang="en-US" sz="2400" b="1" dirty="0">
                <a:solidFill>
                  <a:srgbClr val="F58221"/>
                </a:solidFill>
                <a:latin typeface="Alexandria" charset="0"/>
                <a:cs typeface="Alexandria" charset="0"/>
              </a:rPr>
              <a:t>3</a:t>
            </a:r>
            <a:r>
              <a:rPr lang="ar-SA" sz="2400" b="1" dirty="0">
                <a:solidFill>
                  <a:srgbClr val="F58221"/>
                </a:solidFill>
                <a:latin typeface="Alexandria" charset="0"/>
                <a:cs typeface="Alexandria" charset="0"/>
              </a:rPr>
              <a:t>- المسافة من الكاميرا إلى الموضوع</a:t>
            </a:r>
            <a:r>
              <a:rPr lang="en-US" sz="2400" b="1" dirty="0">
                <a:solidFill>
                  <a:srgbClr val="F58221"/>
                </a:solidFill>
                <a:latin typeface="Alexandria" charset="0"/>
                <a:cs typeface="Alexandria" charset="0"/>
              </a:rPr>
              <a:t>/</a:t>
            </a:r>
            <a:r>
              <a:rPr lang="ar-SA" sz="2400" b="1" dirty="0">
                <a:solidFill>
                  <a:srgbClr val="F58221"/>
                </a:solidFill>
                <a:latin typeface="Alexandria" charset="0"/>
                <a:cs typeface="Alexandria" charset="0"/>
              </a:rPr>
              <a:t> الهدف</a:t>
            </a:r>
            <a:endParaRPr lang="en-US" sz="24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5649685" y="1869751"/>
            <a:ext cx="5621779" cy="3884397"/>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كلما كان الهدف أبعد من الكاميرا، كلما كان عمق الحقل أعمق، وكلما اقترب الموضوع من الكاميرا، كلما كان عمق المجال أقل.</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نقاط يجب أخذها في الاعتبار:</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لا يتم توزيع عمق المجال بالتساوي حول نقطة التركيز؛ إنه يتوزع حول ثلث (1/3) في المقدمة وثلثين (2/3) في الخلفية.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تميل هذه النسبة إلى التغيير عندما يزيد البعد البؤري حتي يصل إلي مسافات متساوية عند أطوال بؤرية أكبر.</a:t>
            </a:r>
          </a:p>
          <a:p>
            <a:pPr marL="285750" indent="-285750" algn="just" defTabSz="914400" rtl="1" eaLnBrk="1" latinLnBrk="0" hangingPunct="1">
              <a:lnSpc>
                <a:spcPts val="2500"/>
              </a:lnSpc>
              <a:spcBef>
                <a:spcPts val="1200"/>
              </a:spcBef>
              <a:buFont typeface="Wingdings" pitchFamily="2" charset="2"/>
              <a:buChar char="§"/>
            </a:pPr>
            <a:endParaRPr lang="ar-SA"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Diagram of a house with trees and a diagram&#10;&#10;Description automatically generated">
            <a:extLst>
              <a:ext uri="{FF2B5EF4-FFF2-40B4-BE49-F238E27FC236}">
                <a16:creationId xmlns:a16="http://schemas.microsoft.com/office/drawing/2014/main" id="{4FBB217A-556F-6E09-EAD1-BB5FC2881C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1083" y="1886846"/>
            <a:ext cx="4781774" cy="3016919"/>
          </a:xfrm>
          <a:prstGeom prst="rect">
            <a:avLst/>
          </a:prstGeom>
        </p:spPr>
      </p:pic>
    </p:spTree>
    <p:extLst>
      <p:ext uri="{BB962C8B-B14F-4D97-AF65-F5344CB8AC3E}">
        <p14:creationId xmlns:p14="http://schemas.microsoft.com/office/powerpoint/2010/main" val="2774045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8525701" cy="461665"/>
          </a:xfrm>
          <a:prstGeom prst="rect">
            <a:avLst/>
          </a:prstGeom>
          <a:noFill/>
        </p:spPr>
        <p:txBody>
          <a:bodyPr wrap="square" rtlCol="0">
            <a:spAutoFit/>
          </a:bodyPr>
          <a:lstStyle/>
          <a:p>
            <a:pPr marL="0" algn="r" defTabSz="914400" rtl="1" eaLnBrk="1" latinLnBrk="0" hangingPunct="1"/>
            <a:r>
              <a:rPr lang="en-US" sz="2400" b="1" dirty="0">
                <a:solidFill>
                  <a:srgbClr val="F58221"/>
                </a:solidFill>
                <a:latin typeface="Alexandria" charset="0"/>
                <a:cs typeface="Alexandria" charset="0"/>
              </a:rPr>
              <a:t>3</a:t>
            </a:r>
            <a:r>
              <a:rPr lang="ar-SA" sz="2400" b="1" dirty="0">
                <a:solidFill>
                  <a:srgbClr val="F58221"/>
                </a:solidFill>
                <a:latin typeface="Alexandria" charset="0"/>
                <a:cs typeface="Alexandria" charset="0"/>
              </a:rPr>
              <a:t>- المسافة من الكاميرا إلى الموضوع</a:t>
            </a:r>
            <a:r>
              <a:rPr lang="en-US" sz="2400" b="1" dirty="0">
                <a:solidFill>
                  <a:srgbClr val="F58221"/>
                </a:solidFill>
                <a:latin typeface="Alexandria" charset="0"/>
                <a:cs typeface="Alexandria" charset="0"/>
              </a:rPr>
              <a:t>/</a:t>
            </a:r>
            <a:r>
              <a:rPr lang="ar-SA" sz="2400" b="1" dirty="0">
                <a:solidFill>
                  <a:srgbClr val="F58221"/>
                </a:solidFill>
                <a:latin typeface="Alexandria" charset="0"/>
                <a:cs typeface="Alexandria" charset="0"/>
              </a:rPr>
              <a:t> الهدف</a:t>
            </a:r>
            <a:endParaRPr lang="en-US" sz="2400" b="1" dirty="0">
              <a:solidFill>
                <a:srgbClr val="F58221"/>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3439886" y="1815324"/>
            <a:ext cx="7809807" cy="4205062"/>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إذا كنت تفضل ‏استخدام الوضع التلقائي في كاميرا </a:t>
            </a:r>
            <a:r>
              <a:rPr lang="en-US" sz="1600" dirty="0">
                <a:latin typeface="Alexandria" charset="0"/>
                <a:cs typeface="Alexandria" charset="0"/>
              </a:rPr>
              <a:t>DSLR</a:t>
            </a:r>
            <a:r>
              <a:rPr lang="ar-SA" sz="1600" dirty="0">
                <a:latin typeface="Alexandria" charset="0"/>
                <a:cs typeface="Alexandria" charset="0"/>
              </a:rPr>
              <a:t>، فلا يزال بإمكانك التحكم في عمق الميدان، واستخدام وضوع أولوية فتحة العدسة.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وتحديد ‏فتحة العدسة المناسبة والسماح للكاميرا الرقمية باختيار سرعة الغلق لك كمصور.</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‏يمكن أن يؤدي التحكم في عمق الميدان إلى إضافة تأثير كبير على الصور، نظرا لأن حدة الصورة الصحفية قد تكون أهم الأشياء التي يجب وضعها في الاعتبار للحصول علي صور مذهلة.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يُعد تعلم وإتقان طرق جعل أجزاء من الصورة الصحفية حادة التفاصيل (</a:t>
            </a:r>
            <a:r>
              <a:rPr lang="en-US" sz="1600" dirty="0">
                <a:latin typeface="Alexandria" charset="0"/>
                <a:cs typeface="Alexandria" charset="0"/>
              </a:rPr>
              <a:t>In focus</a:t>
            </a:r>
            <a:r>
              <a:rPr lang="ar-SA" sz="1600" dirty="0">
                <a:latin typeface="Alexandria" charset="0"/>
                <a:cs typeface="Alexandria" charset="0"/>
              </a:rPr>
              <a:t>) وأجزاء أخري باهتة التفاصيل (</a:t>
            </a:r>
            <a:r>
              <a:rPr lang="en-US" sz="1600" dirty="0">
                <a:latin typeface="Alexandria" charset="0"/>
                <a:cs typeface="Alexandria" charset="0"/>
              </a:rPr>
              <a:t>Out of focus</a:t>
            </a:r>
            <a:r>
              <a:rPr lang="ar-SA" sz="1600" dirty="0">
                <a:latin typeface="Alexandria" charset="0"/>
                <a:cs typeface="Alexandria" charset="0"/>
              </a:rPr>
              <a:t>) أداة قوية لتحسين الصور الفوتوغرافية. </a:t>
            </a:r>
          </a:p>
          <a:p>
            <a:pPr marL="285750" indent="-285750" algn="just" defTabSz="914400" rtl="1" eaLnBrk="1" latinLnBrk="0" hangingPunct="1">
              <a:lnSpc>
                <a:spcPts val="2500"/>
              </a:lnSpc>
              <a:spcBef>
                <a:spcPts val="1200"/>
              </a:spcBef>
              <a:buFont typeface="Wingdings" pitchFamily="2" charset="2"/>
              <a:buChar char="§"/>
            </a:pPr>
            <a:r>
              <a:rPr lang="ar-SA" sz="1600" dirty="0">
                <a:solidFill>
                  <a:srgbClr val="FF0000"/>
                </a:solidFill>
                <a:latin typeface="Alexandria" charset="0"/>
                <a:cs typeface="Alexandria" charset="0"/>
              </a:rPr>
              <a:t>يكون عمق الميدان محدودا عندما يكون الهدف قريبا من الكاميرا ويكون أكثر أهمية عندما تكون مسافة التركيز أبعد</a:t>
            </a:r>
            <a:r>
              <a:rPr lang="ar-SA" sz="1600" dirty="0">
                <a:latin typeface="Alexandria" charset="0"/>
                <a:cs typeface="Alexandria"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098" name="Picture 2">
            <a:extLst>
              <a:ext uri="{FF2B5EF4-FFF2-40B4-BE49-F238E27FC236}">
                <a16:creationId xmlns:a16="http://schemas.microsoft.com/office/drawing/2014/main" id="{5D6237E2-8E6D-E174-963D-DC6611436A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2596" y="2357211"/>
            <a:ext cx="2757290" cy="23993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9590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269849" cy="461665"/>
          </a:xfrm>
          <a:prstGeom prst="rect">
            <a:avLst/>
          </a:prstGeom>
          <a:noFill/>
        </p:spPr>
        <p:txBody>
          <a:bodyPr wrap="square" rtlCol="0">
            <a:spAutoFit/>
          </a:bodyPr>
          <a:lstStyle/>
          <a:p>
            <a:pPr marL="0" algn="r" defTabSz="914400" rtl="1" eaLnBrk="1" latinLnBrk="0" hangingPunct="1"/>
            <a:r>
              <a:rPr lang="ar-SA" sz="2400" b="1" dirty="0">
                <a:solidFill>
                  <a:srgbClr val="002060"/>
                </a:solidFill>
                <a:latin typeface="Alexandria" charset="0"/>
                <a:cs typeface="Alexandria" charset="0"/>
              </a:rPr>
              <a:t>حجم فتح العدسات</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942308" y="2152781"/>
            <a:ext cx="10307385" cy="2768771"/>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.غالبا ما يستخدم مصورو البورتريه إعداد "أولوية فتحة العدسة" علي كاميراتهم الاحترافية للحصول على عمق ميدان ضحك وخلفيات الصورة تكون خارج التركيز (</a:t>
            </a:r>
            <a:r>
              <a:rPr lang="en-US" sz="1600" dirty="0">
                <a:latin typeface="Alexandria" charset="0"/>
                <a:cs typeface="Alexandria" charset="0"/>
              </a:rPr>
              <a:t>Out of focus background</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استخدام وقفات (</a:t>
            </a:r>
            <a:r>
              <a:rPr lang="en-US" sz="1600" dirty="0">
                <a:latin typeface="Alexandria" charset="0"/>
                <a:cs typeface="Alexandria" charset="0"/>
              </a:rPr>
              <a:t>F stops</a:t>
            </a:r>
            <a:r>
              <a:rPr lang="ar-SA" sz="1600" dirty="0">
                <a:latin typeface="Alexandria" charset="0"/>
                <a:cs typeface="Alexandria" charset="0"/>
              </a:rPr>
              <a:t>) مثل (</a:t>
            </a:r>
            <a:r>
              <a:rPr lang="en-US" sz="1600" dirty="0">
                <a:latin typeface="Alexandria" charset="0"/>
                <a:cs typeface="Alexandria" charset="0"/>
              </a:rPr>
              <a:t>F/2.8</a:t>
            </a:r>
            <a:r>
              <a:rPr lang="ar-SA" sz="1600" dirty="0">
                <a:latin typeface="Alexandria" charset="0"/>
                <a:cs typeface="Alexandria" charset="0"/>
              </a:rPr>
              <a:t>) أو (</a:t>
            </a:r>
            <a:r>
              <a:rPr lang="en-US" sz="1600" dirty="0">
                <a:latin typeface="Alexandria" charset="0"/>
                <a:cs typeface="Alexandria" charset="0"/>
              </a:rPr>
              <a:t>F/4</a:t>
            </a:r>
            <a:r>
              <a:rPr lang="ar-SA" sz="1600" dirty="0">
                <a:latin typeface="Alexandria" charset="0"/>
                <a:cs typeface="Alexandria" charset="0"/>
              </a:rPr>
              <a:t>) سيجعل خلفية الصورة أقل تشتيتا لأنها ستكون خارج التركيز بشكل أكبر.</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عادة ما يستخدم مصورو المناظر الطبيعية (</a:t>
            </a:r>
            <a:r>
              <a:rPr lang="en-US" sz="1600" dirty="0">
                <a:latin typeface="Alexandria" charset="0"/>
                <a:cs typeface="Alexandria" charset="0"/>
              </a:rPr>
              <a:t>Landscapes</a:t>
            </a:r>
            <a:r>
              <a:rPr lang="ar-SA" sz="1600" dirty="0">
                <a:latin typeface="Alexandria" charset="0"/>
                <a:cs typeface="Alexandria" charset="0"/>
              </a:rPr>
              <a:t>) عددا أكبر من الوقفات (</a:t>
            </a:r>
            <a:r>
              <a:rPr lang="en-US" sz="1600" dirty="0">
                <a:latin typeface="Alexandria" charset="0"/>
                <a:cs typeface="Alexandria" charset="0"/>
              </a:rPr>
              <a:t>F stops</a:t>
            </a:r>
            <a:r>
              <a:rPr lang="ar-SA" sz="1600" dirty="0">
                <a:latin typeface="Alexandria" charset="0"/>
                <a:cs typeface="Alexandria" charset="0"/>
              </a:rPr>
              <a:t>) للحصول علي عمق ميدان والتأكد من أن كل شيء في الصورة الفوتوغرافية في بؤرة التركيز.</a:t>
            </a:r>
          </a:p>
          <a:p>
            <a:pPr marL="285750" indent="-285750" algn="just" defTabSz="914400" rtl="1" eaLnBrk="1" latinLnBrk="0" hangingPunct="1">
              <a:lnSpc>
                <a:spcPts val="2500"/>
              </a:lnSpc>
              <a:spcBef>
                <a:spcPts val="1200"/>
              </a:spcBef>
              <a:buFont typeface="Wingdings" pitchFamily="2" charset="2"/>
              <a:buChar char="§"/>
            </a:pPr>
            <a:endParaRPr lang="ar-SA"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79742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269849" cy="461665"/>
          </a:xfrm>
          <a:prstGeom prst="rect">
            <a:avLst/>
          </a:prstGeom>
          <a:noFill/>
        </p:spPr>
        <p:txBody>
          <a:bodyPr wrap="square" rtlCol="0">
            <a:spAutoFit/>
          </a:bodyPr>
          <a:lstStyle/>
          <a:p>
            <a:pPr marL="0" algn="r" defTabSz="914400" rtl="1" eaLnBrk="1" latinLnBrk="0" hangingPunct="1"/>
            <a:r>
              <a:rPr lang="ar-SA" sz="2400" b="1" dirty="0">
                <a:solidFill>
                  <a:srgbClr val="002060"/>
                </a:solidFill>
                <a:latin typeface="Alexandria" charset="0"/>
                <a:cs typeface="Alexandria" charset="0"/>
              </a:rPr>
              <a:t>البعد البؤري للعدسة </a:t>
            </a:r>
            <a:r>
              <a:rPr lang="en-US" sz="2400" b="1" dirty="0">
                <a:solidFill>
                  <a:srgbClr val="002060"/>
                </a:solidFill>
                <a:latin typeface="Alexandria" charset="0"/>
                <a:cs typeface="Alexandria" charset="0"/>
              </a:rPr>
              <a:t>Focal Length</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6096000" y="1771781"/>
            <a:ext cx="5153693" cy="4211474"/>
          </a:xfrm>
          <a:prstGeom prst="rect">
            <a:avLst/>
          </a:prstGeom>
          <a:noFill/>
        </p:spPr>
        <p:txBody>
          <a:bodyPr wrap="square" rtlCol="0">
            <a:spAutoFit/>
          </a:bodyPr>
          <a:lstStyle/>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العدسات المقربة أو تكبير العدسة ستقلل من عمق المجال، وستعطيك العدسات ذات الزاوية الواسعة عمق ميدان أكبر. </a:t>
            </a:r>
          </a:p>
          <a:p>
            <a:pPr marL="285750" indent="-285750" algn="just" defTabSz="914400" rtl="1" eaLnBrk="1" latinLnBrk="0" hangingPunct="1">
              <a:lnSpc>
                <a:spcPts val="2300"/>
              </a:lnSpc>
              <a:spcBef>
                <a:spcPts val="600"/>
              </a:spcBef>
              <a:buFont typeface="Wingdings" pitchFamily="2" charset="2"/>
              <a:buChar char="§"/>
            </a:pPr>
            <a:r>
              <a:rPr lang="ar-SA" sz="1600" b="1" dirty="0">
                <a:solidFill>
                  <a:srgbClr val="C00000"/>
                </a:solidFill>
                <a:latin typeface="Alexandria" charset="0"/>
                <a:cs typeface="Alexandria" charset="0"/>
              </a:rPr>
              <a:t>كيفية حساب عمق الميدان الخاص بك</a:t>
            </a:r>
            <a:r>
              <a:rPr lang="ar-SA" sz="1600" dirty="0">
                <a:latin typeface="Alexandria" charset="0"/>
                <a:cs typeface="Alexandria" charset="0"/>
              </a:rPr>
              <a:t>.</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هناك العديد من التطبيقات المتاحة علي الهواتف الذكية في الوقت الحاضر، مثل (</a:t>
            </a:r>
            <a:r>
              <a:rPr lang="en-US" sz="1600" dirty="0">
                <a:latin typeface="Alexandria" charset="0"/>
                <a:cs typeface="Alexandria" charset="0"/>
              </a:rPr>
              <a:t>DOF calculator</a:t>
            </a:r>
            <a:r>
              <a:rPr lang="ar-SA" sz="1600" dirty="0">
                <a:latin typeface="Alexandria" charset="0"/>
                <a:cs typeface="Alexandria" charset="0"/>
              </a:rPr>
              <a:t>)، (</a:t>
            </a:r>
            <a:r>
              <a:rPr lang="en-US" sz="1600" dirty="0">
                <a:latin typeface="Alexandria" charset="0"/>
                <a:cs typeface="Alexandria" charset="0"/>
              </a:rPr>
              <a:t>Hyperfocal</a:t>
            </a:r>
            <a:r>
              <a:rPr lang="ar-SA" sz="1600" dirty="0">
                <a:latin typeface="Alexandria" charset="0"/>
                <a:cs typeface="Alexandria" charset="0"/>
              </a:rPr>
              <a:t>)، لنظام الأندرويد.</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يمكنك بسهولة حساب عمق الميدان إذا قمت بتحديد الطول البؤري وفتحة العدسة، حجم المستشعر الرقمي للكاميرا الرقمية (</a:t>
            </a:r>
            <a:r>
              <a:rPr lang="en-US" sz="1600" dirty="0">
                <a:latin typeface="Alexandria" charset="0"/>
                <a:cs typeface="Alexandria" charset="0"/>
              </a:rPr>
              <a:t>CCD</a:t>
            </a:r>
            <a:r>
              <a:rPr lang="ar-SA" sz="1600" dirty="0">
                <a:latin typeface="Alexandria" charset="0"/>
                <a:cs typeface="Alexandria" charset="0"/>
              </a:rPr>
              <a:t>)، ومسافة الموضوع من الكاميرا.</a:t>
            </a:r>
          </a:p>
          <a:p>
            <a:pPr marL="285750" indent="-285750" algn="just" defTabSz="914400" rtl="1" eaLnBrk="1" latinLnBrk="0" hangingPunct="1">
              <a:lnSpc>
                <a:spcPts val="2300"/>
              </a:lnSpc>
              <a:spcBef>
                <a:spcPts val="600"/>
              </a:spcBef>
              <a:buFont typeface="Wingdings" pitchFamily="2" charset="2"/>
              <a:buChar char="§"/>
            </a:pPr>
            <a:r>
              <a:rPr lang="ar-SA" sz="1600" dirty="0">
                <a:latin typeface="Alexandria" charset="0"/>
                <a:cs typeface="Alexandria" charset="0"/>
              </a:rPr>
              <a:t>فيما يلي لقطات شاشة لتطبيق حساب عمق الميدان.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screenshot of a calculator&#10;&#10;Description automatically generated">
            <a:extLst>
              <a:ext uri="{FF2B5EF4-FFF2-40B4-BE49-F238E27FC236}">
                <a16:creationId xmlns:a16="http://schemas.microsoft.com/office/drawing/2014/main" id="{1CDD64D4-B757-37F4-966F-6FBE8B2DB4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4037" y="1939675"/>
            <a:ext cx="5261662" cy="3734083"/>
          </a:xfrm>
          <a:prstGeom prst="rect">
            <a:avLst/>
          </a:prstGeom>
        </p:spPr>
      </p:pic>
    </p:spTree>
    <p:extLst>
      <p:ext uri="{BB962C8B-B14F-4D97-AF65-F5344CB8AC3E}">
        <p14:creationId xmlns:p14="http://schemas.microsoft.com/office/powerpoint/2010/main" val="3100724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26984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استخدام عمق مجال سطحي أو ضئيل</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6096000" y="2152781"/>
            <a:ext cx="5153693" cy="3256084"/>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في العديد من المواقف، قد ترغب في جعل الموضوع الخاص بك متميزا وحده عن خلفيته لجعل عين المشاهد مركزة عليه، استخدام عمق الحقل/ الميدان  السطحي هو الأداة المناسبة للقيام بذلك.</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يمكنك تطبيق عمق مجال سطحي في تصوير البورتريه، والتصوير الرياضي، والتصوير الفوتوغرافي للحياة البرية، والتصوير الغذائي.</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من خلال التحكم في عمق الميدان يمكنك اختيار جزء من الصورة ليكون واضحا وبقية الصورة </a:t>
            </a:r>
            <a:r>
              <a:rPr lang="ar-SA" sz="1600" dirty="0" err="1">
                <a:latin typeface="Alexandria" charset="0"/>
                <a:cs typeface="Alexandria" charset="0"/>
              </a:rPr>
              <a:t>لأ</a:t>
            </a:r>
            <a:r>
              <a:rPr lang="ar-SA" sz="1600" dirty="0">
                <a:latin typeface="Alexandria" charset="0"/>
                <a:cs typeface="Alexandria"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ollage of mannequin heads&#10;&#10;Description automatically generated">
            <a:extLst>
              <a:ext uri="{FF2B5EF4-FFF2-40B4-BE49-F238E27FC236}">
                <a16:creationId xmlns:a16="http://schemas.microsoft.com/office/drawing/2014/main" id="{96D3EDFD-4E96-CA6E-D2C8-0E29CD013B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6121" y="2195490"/>
            <a:ext cx="5153693" cy="3026110"/>
          </a:xfrm>
          <a:prstGeom prst="rect">
            <a:avLst/>
          </a:prstGeom>
        </p:spPr>
      </p:pic>
    </p:spTree>
    <p:extLst>
      <p:ext uri="{BB962C8B-B14F-4D97-AF65-F5344CB8AC3E}">
        <p14:creationId xmlns:p14="http://schemas.microsoft.com/office/powerpoint/2010/main" val="3001773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269849" cy="461665"/>
          </a:xfrm>
          <a:prstGeom prst="rect">
            <a:avLst/>
          </a:prstGeom>
          <a:noFill/>
        </p:spPr>
        <p:txBody>
          <a:bodyPr wrap="square" rtlCol="0">
            <a:spAutoFit/>
          </a:bodyPr>
          <a:lstStyle/>
          <a:p>
            <a:pPr marL="0" algn="r" defTabSz="914400" rtl="1" eaLnBrk="1" latinLnBrk="0" hangingPunct="1"/>
            <a:r>
              <a:rPr lang="ar-SA" sz="2400" b="1" dirty="0">
                <a:solidFill>
                  <a:srgbClr val="002060"/>
                </a:solidFill>
                <a:latin typeface="Alexandria" charset="0"/>
                <a:cs typeface="Alexandria" charset="0"/>
              </a:rPr>
              <a:t>استخدام عمق ميدان كبير/ عميق</a:t>
            </a:r>
            <a:endParaRPr lang="en-US" sz="2400" b="1" dirty="0">
              <a:solidFill>
                <a:srgbClr val="00206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6716486" y="2152781"/>
            <a:ext cx="4533207" cy="2460995"/>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النوع الأكثر شيوعا من التصوير الفوتوغرافي حيث يمكنك  تطبيق عمق مجال عميق هو </a:t>
            </a:r>
            <a:r>
              <a:rPr lang="ar-SA" sz="1600" b="1" dirty="0">
                <a:solidFill>
                  <a:srgbClr val="FF0000"/>
                </a:solidFill>
                <a:latin typeface="Alexandria" charset="0"/>
                <a:cs typeface="Alexandria" charset="0"/>
              </a:rPr>
              <a:t>تصوير المناظر الطبيعية</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باستخدام </a:t>
            </a:r>
            <a:r>
              <a:rPr lang="ar-SA" sz="1600" dirty="0">
                <a:solidFill>
                  <a:srgbClr val="FF0000"/>
                </a:solidFill>
                <a:latin typeface="Alexandria" charset="0"/>
                <a:cs typeface="Alexandria" charset="0"/>
              </a:rPr>
              <a:t>عدسة واسعة وفتحة عدسة صغيرة، </a:t>
            </a:r>
            <a:r>
              <a:rPr lang="ar-SA" sz="1600" dirty="0">
                <a:latin typeface="Alexandria" charset="0"/>
                <a:cs typeface="Alexandria" charset="0"/>
              </a:rPr>
              <a:t>يمكنك أن تعظم من عمق المجال، وتجعل جميع المواضيع ضمن رؤية التركيز الحاد (</a:t>
            </a:r>
            <a:r>
              <a:rPr lang="en-US" sz="1600" dirty="0">
                <a:latin typeface="Alexandria" charset="0"/>
                <a:cs typeface="Alexandria" charset="0"/>
              </a:rPr>
              <a:t>In focus</a:t>
            </a:r>
            <a:r>
              <a:rPr lang="ar-SA" sz="1600" dirty="0">
                <a:latin typeface="Alexandria" charset="0"/>
                <a:cs typeface="Alexandria"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ity skyline with cars and umbrellas&#10;&#10;Description automatically generated">
            <a:extLst>
              <a:ext uri="{FF2B5EF4-FFF2-40B4-BE49-F238E27FC236}">
                <a16:creationId xmlns:a16="http://schemas.microsoft.com/office/drawing/2014/main" id="{15C9E2AE-751D-07A4-AEF8-27CC25543E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8456" y="1825876"/>
            <a:ext cx="5513722" cy="4096727"/>
          </a:xfrm>
          <a:prstGeom prst="rect">
            <a:avLst/>
          </a:prstGeom>
        </p:spPr>
      </p:pic>
    </p:spTree>
    <p:extLst>
      <p:ext uri="{BB962C8B-B14F-4D97-AF65-F5344CB8AC3E}">
        <p14:creationId xmlns:p14="http://schemas.microsoft.com/office/powerpoint/2010/main" val="1027804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269849" cy="461665"/>
          </a:xfrm>
          <a:prstGeom prst="rect">
            <a:avLst/>
          </a:prstGeom>
          <a:noFill/>
        </p:spPr>
        <p:txBody>
          <a:bodyPr wrap="square" rtlCol="0">
            <a:spAutoFit/>
          </a:bodyPr>
          <a:lstStyle/>
          <a:p>
            <a:pPr marL="0" algn="r" defTabSz="914400" rtl="1" eaLnBrk="1" latinLnBrk="0" hangingPunct="1"/>
            <a:r>
              <a:rPr lang="ar-SA" sz="2400" b="1" dirty="0">
                <a:solidFill>
                  <a:srgbClr val="00AEEF"/>
                </a:solidFill>
                <a:latin typeface="Alexandria" charset="0"/>
                <a:cs typeface="Alexandria" charset="0"/>
              </a:rPr>
              <a:t>مفهوم المسافة الفائقة التركيز (</a:t>
            </a:r>
            <a:r>
              <a:rPr lang="en-US" sz="2400" b="1" dirty="0">
                <a:solidFill>
                  <a:srgbClr val="00AEEF"/>
                </a:solidFill>
                <a:latin typeface="Alexandria" charset="0"/>
                <a:cs typeface="Alexandria" charset="0"/>
              </a:rPr>
              <a:t>Hyper Focal</a:t>
            </a:r>
            <a:r>
              <a:rPr lang="ar-SA" sz="2400" b="1" dirty="0">
                <a:solidFill>
                  <a:srgbClr val="00AEEF"/>
                </a:solidFill>
                <a:latin typeface="Alexandria" charset="0"/>
                <a:cs typeface="Alexandria" charset="0"/>
              </a:rPr>
              <a:t>)</a:t>
            </a:r>
            <a:endParaRPr lang="en-US" sz="2400" b="1" dirty="0">
              <a:solidFill>
                <a:srgbClr val="00AEEF"/>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942308" y="2152781"/>
            <a:ext cx="10307385" cy="3717749"/>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المسافة الفائقة التركيز هي مسافة التركيز التي تمنح صورك أكبر عمق ميدان ممكن في تصوير المناظر الطبيعية.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أنت- كمصور- بالتأكيد تريد كل شيء في الصورة يبدو واضحا وحادا التفاصيل، ولكن إذا تم التركيز علي المقدمة فستبدو الخلفية باهتة في الصورة.</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وإذا ركزت علي الخلفية فستبدو المقدمة خارج نطاق التركيز.</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الإجابة هي التركيز عند نقطة معينة بين المقدمة والخلفية مما يجعل كلاهما يبدو حادا إلي حد معقول.</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تسمي نقطة التركيز هذه باسم </a:t>
            </a:r>
            <a:r>
              <a:rPr lang="ar-SA" sz="1600" b="1" dirty="0">
                <a:solidFill>
                  <a:srgbClr val="FF0000"/>
                </a:solidFill>
                <a:latin typeface="Alexandria" charset="0"/>
                <a:cs typeface="Alexandria" charset="0"/>
              </a:rPr>
              <a:t>المسافة فائقة التركيز</a:t>
            </a:r>
            <a:r>
              <a:rPr lang="ar-SA" sz="1600" dirty="0">
                <a:latin typeface="Alexandria" charset="0"/>
                <a:cs typeface="Alexandria" charset="0"/>
              </a:rPr>
              <a:t>. </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إذا قمت بضبط تركيز الكاميرا الرقمية علي مسافة فائقة التركيز (</a:t>
            </a:r>
            <a:r>
              <a:rPr lang="en-US" sz="1600" dirty="0">
                <a:latin typeface="Alexandria" charset="0"/>
                <a:cs typeface="Alexandria" charset="0"/>
              </a:rPr>
              <a:t>Hyper Focal</a:t>
            </a:r>
            <a:r>
              <a:rPr lang="ar-SA" sz="1600" dirty="0">
                <a:latin typeface="Alexandria" charset="0"/>
                <a:cs typeface="Alexandria" charset="0"/>
              </a:rPr>
              <a:t>)، فسوف يمتد عمق المجال من نصف المسافة البؤرية إلي ما لا نهاية أي مدي أعمق بكثير للمجال.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10913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26984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العوامل التي تحدد مسافة التركيز الفائق</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48" name="TextBox 47"/>
          <p:cNvSpPr txBox="1"/>
          <p:nvPr/>
        </p:nvSpPr>
        <p:spPr>
          <a:xfrm>
            <a:off x="4789714" y="1880637"/>
            <a:ext cx="6459979" cy="3717749"/>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sz="1600" b="1" dirty="0">
                <a:solidFill>
                  <a:srgbClr val="FF0000"/>
                </a:solidFill>
                <a:latin typeface="Alexandria" charset="0"/>
                <a:cs typeface="Alexandria" charset="0"/>
              </a:rPr>
              <a:t>1- فتحة العدسة</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يعني عمق أوسع للميدان أنه يمكنك التركيز بشكل أكبر مع الحفاظ علي خلفية حادة. فكلما قل حجم الفتحة التي تستخدمها كلما اقتربت من المسافة البؤرية.</a:t>
            </a:r>
          </a:p>
          <a:p>
            <a:pPr marL="285750" indent="-285750" algn="just" defTabSz="914400" rtl="1" eaLnBrk="1" latinLnBrk="0" hangingPunct="1">
              <a:lnSpc>
                <a:spcPts val="2500"/>
              </a:lnSpc>
              <a:spcBef>
                <a:spcPts val="1200"/>
              </a:spcBef>
              <a:buFont typeface="Wingdings" pitchFamily="2" charset="2"/>
              <a:buChar char="§"/>
            </a:pPr>
            <a:r>
              <a:rPr lang="ar-SA" sz="1600" b="1" dirty="0">
                <a:solidFill>
                  <a:srgbClr val="FF0000"/>
                </a:solidFill>
                <a:latin typeface="Alexandria" charset="0"/>
                <a:cs typeface="Alexandria" charset="0"/>
              </a:rPr>
              <a:t>2- البعد البؤري</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كلما كان البُعد البؤري أصغر- أي كلما كانت زاوية الرؤية أوسع- كلما اقتربت المسافة البؤرية. </a:t>
            </a:r>
          </a:p>
          <a:p>
            <a:pPr marL="285750" indent="-285750" algn="just" defTabSz="914400" rtl="1" eaLnBrk="1" latinLnBrk="0" hangingPunct="1">
              <a:lnSpc>
                <a:spcPts val="2500"/>
              </a:lnSpc>
              <a:spcBef>
                <a:spcPts val="1200"/>
              </a:spcBef>
              <a:buFont typeface="Wingdings" pitchFamily="2" charset="2"/>
              <a:buChar char="§"/>
            </a:pPr>
            <a:r>
              <a:rPr lang="ar-SA" sz="1600" b="1" dirty="0">
                <a:solidFill>
                  <a:srgbClr val="FF0000"/>
                </a:solidFill>
                <a:latin typeface="Alexandria" charset="0"/>
                <a:cs typeface="Alexandria" charset="0"/>
              </a:rPr>
              <a:t>3- حجم المستشعر الرقمي</a:t>
            </a:r>
            <a:r>
              <a:rPr lang="ar-SA" sz="1600" dirty="0">
                <a:latin typeface="Alexandria" charset="0"/>
                <a:cs typeface="Alexandria" charset="0"/>
              </a:rPr>
              <a:t>.</a:t>
            </a:r>
          </a:p>
          <a:p>
            <a:pPr marL="285750" indent="-285750" algn="just" defTabSz="914400" rtl="1" eaLnBrk="1" latinLnBrk="0" hangingPunct="1">
              <a:lnSpc>
                <a:spcPts val="2500"/>
              </a:lnSpc>
              <a:spcBef>
                <a:spcPts val="1200"/>
              </a:spcBef>
              <a:buFont typeface="Wingdings" pitchFamily="2" charset="2"/>
              <a:buChar char="§"/>
            </a:pPr>
            <a:r>
              <a:rPr lang="ar-SA" sz="1600" dirty="0">
                <a:latin typeface="Alexandria" charset="0"/>
                <a:cs typeface="Alexandria" charset="0"/>
              </a:rPr>
              <a:t>حجم مستشعر الكاميرا الرقمي الأكبر يعني مسافة تركيز فائق أقرب.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amera lens with arrows pointing to the side&#10;&#10;Description automatically generated with medium confidence">
            <a:extLst>
              <a:ext uri="{FF2B5EF4-FFF2-40B4-BE49-F238E27FC236}">
                <a16:creationId xmlns:a16="http://schemas.microsoft.com/office/drawing/2014/main" id="{7C9B2AD8-690E-0E0F-7D62-B4E36A5AB0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7570" y="2321246"/>
            <a:ext cx="3956267" cy="2458339"/>
          </a:xfrm>
          <a:prstGeom prst="rect">
            <a:avLst/>
          </a:prstGeom>
        </p:spPr>
      </p:pic>
    </p:spTree>
    <p:extLst>
      <p:ext uri="{BB962C8B-B14F-4D97-AF65-F5344CB8AC3E}">
        <p14:creationId xmlns:p14="http://schemas.microsoft.com/office/powerpoint/2010/main" val="2801956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a:t>
            </a:r>
            <a:r>
              <a:rPr lang="ar-SA" sz="3600" b="1" dirty="0">
                <a:solidFill>
                  <a:schemeClr val="bg1"/>
                </a:solidFill>
                <a:latin typeface="Alexandria" charset="0"/>
                <a:cs typeface="Alexandria" charset="0"/>
              </a:rPr>
              <a:t>6</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334896"/>
            <a:ext cx="7060092" cy="400110"/>
          </a:xfrm>
          <a:prstGeom prst="rect">
            <a:avLst/>
          </a:prstGeom>
          <a:noFill/>
        </p:spPr>
        <p:txBody>
          <a:bodyPr wrap="square" rtlCol="0">
            <a:spAutoFit/>
          </a:bodyPr>
          <a:lstStyle/>
          <a:p>
            <a:pPr algn="r" rtl="1"/>
            <a:r>
              <a:rPr lang="ar-SA" sz="2000" b="1" dirty="0">
                <a:solidFill>
                  <a:srgbClr val="C00000"/>
                </a:solidFill>
                <a:latin typeface="Alexandria" charset="0"/>
                <a:cs typeface="Alexandria" charset="0"/>
              </a:rPr>
              <a:t>خاتمة وملخص بالنقاط الرئيسية في المحاضرة السادسة</a:t>
            </a:r>
            <a:endParaRPr lang="en-US" sz="2000" b="1" dirty="0">
              <a:solidFill>
                <a:srgbClr val="C00000"/>
              </a:solidFill>
              <a:latin typeface="Alexandria" charset="0"/>
              <a:cs typeface="Alexandria" charset="0"/>
            </a:endParaRPr>
          </a:p>
        </p:txBody>
      </p:sp>
      <p:sp>
        <p:nvSpPr>
          <p:cNvPr id="9" name="TextBox 8">
            <a:extLst>
              <a:ext uri="{FF2B5EF4-FFF2-40B4-BE49-F238E27FC236}">
                <a16:creationId xmlns:a16="http://schemas.microsoft.com/office/drawing/2014/main" id="{DA4FF333-2B28-8338-13D9-DDB203409429}"/>
              </a:ext>
            </a:extLst>
          </p:cNvPr>
          <p:cNvSpPr txBox="1"/>
          <p:nvPr/>
        </p:nvSpPr>
        <p:spPr>
          <a:xfrm>
            <a:off x="4607775" y="1788391"/>
            <a:ext cx="7060092" cy="4586577"/>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التركيز (</a:t>
            </a:r>
            <a:r>
              <a:rPr lang="en-US" sz="1600" dirty="0">
                <a:latin typeface="Alexandria" charset="0"/>
                <a:cs typeface="Alexandria" charset="0"/>
              </a:rPr>
              <a:t>Focusing) </a:t>
            </a:r>
            <a:r>
              <a:rPr lang="ar-SA" sz="1600" dirty="0">
                <a:latin typeface="Alexandria" charset="0"/>
                <a:cs typeface="Alexandria" charset="0"/>
              </a:rPr>
              <a:t>في التصوير الصحفي وخصائصه</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نقاط التركيز (</a:t>
            </a:r>
            <a:r>
              <a:rPr lang="en-US" sz="1600" dirty="0">
                <a:latin typeface="Alexandria" charset="0"/>
                <a:cs typeface="Alexandria" charset="0"/>
              </a:rPr>
              <a:t>Focus Points) </a:t>
            </a:r>
            <a:r>
              <a:rPr lang="ar-SA" sz="1600" dirty="0">
                <a:latin typeface="Alexandria" charset="0"/>
                <a:cs typeface="Alexandria" charset="0"/>
              </a:rPr>
              <a:t>في الكاميرا الرقمية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أنواع التركيز (</a:t>
            </a:r>
            <a:r>
              <a:rPr lang="en-US" sz="1600" dirty="0">
                <a:latin typeface="Alexandria" charset="0"/>
                <a:cs typeface="Alexandria" charset="0"/>
              </a:rPr>
              <a:t>Focus Mode) </a:t>
            </a:r>
            <a:r>
              <a:rPr lang="ar-SA" sz="1600" dirty="0">
                <a:latin typeface="Alexandria" charset="0"/>
                <a:cs typeface="Alexandria" charset="0"/>
              </a:rPr>
              <a:t>في الكاميرا الرقمية</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ضبط التركيز اليدوي عن طريق محدد الرؤية والتكبير الرقمي</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عمق الميدان/ المجال/ الحقل (</a:t>
            </a:r>
            <a:r>
              <a:rPr lang="en-US" sz="1600" dirty="0">
                <a:latin typeface="Alexandria" charset="0"/>
                <a:cs typeface="Alexandria" charset="0"/>
              </a:rPr>
              <a:t>Depth of Field) </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العوامل التي تتحكم في عمق الميدان</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استخدام عمق مجال سطحي أو ضئيل</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استخدام عمق ميدان كبير/ عميق</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مفهوم المسافة الفائقة التركيز (</a:t>
            </a:r>
            <a:r>
              <a:rPr lang="en-US" sz="1600" dirty="0">
                <a:latin typeface="Alexandria" charset="0"/>
                <a:cs typeface="Alexandria" charset="0"/>
              </a:rPr>
              <a:t>Hyper Focal)</a:t>
            </a:r>
          </a:p>
          <a:p>
            <a:pPr marL="285750" indent="-285750" algn="just" rtl="1">
              <a:lnSpc>
                <a:spcPts val="3000"/>
              </a:lnSpc>
              <a:spcBef>
                <a:spcPts val="600"/>
              </a:spcBef>
              <a:buFont typeface="Wingdings" pitchFamily="2" charset="2"/>
              <a:buChar char="§"/>
            </a:pPr>
            <a:r>
              <a:rPr lang="ar-SA" sz="1600" dirty="0">
                <a:latin typeface="Alexandria" charset="0"/>
                <a:cs typeface="Alexandria" charset="0"/>
              </a:rPr>
              <a:t>العوامل التي تحدد مسافة التركيز الفائق</a:t>
            </a:r>
          </a:p>
        </p:txBody>
      </p:sp>
    </p:spTree>
    <p:extLst>
      <p:ext uri="{BB962C8B-B14F-4D97-AF65-F5344CB8AC3E}">
        <p14:creationId xmlns:p14="http://schemas.microsoft.com/office/powerpoint/2010/main" val="7015080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a:t>
            </a:r>
            <a:r>
              <a:rPr lang="ar-SA" sz="3600" b="1" dirty="0">
                <a:solidFill>
                  <a:schemeClr val="bg1"/>
                </a:solidFill>
                <a:latin typeface="Alexandria" charset="0"/>
                <a:cs typeface="Alexandria" charset="0"/>
              </a:rPr>
              <a:t>6</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516914"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مصادر ومراجع للاستزادة فقط</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BCFB8F3-0C65-7899-76EA-468D93123E84}"/>
              </a:ext>
            </a:extLst>
          </p:cNvPr>
          <p:cNvSpPr txBox="1"/>
          <p:nvPr/>
        </p:nvSpPr>
        <p:spPr>
          <a:xfrm>
            <a:off x="3598250" y="2469628"/>
            <a:ext cx="8417320" cy="3547766"/>
          </a:xfrm>
          <a:prstGeom prst="rect">
            <a:avLst/>
          </a:prstGeom>
          <a:noFill/>
        </p:spPr>
        <p:txBody>
          <a:bodyPr wrap="square" rtlCol="0">
            <a:spAutoFit/>
          </a:bodyPr>
          <a:lstStyle/>
          <a:p>
            <a:pPr marL="285750" indent="-285750" algn="just" rtl="1">
              <a:lnSpc>
                <a:spcPts val="2800"/>
              </a:lnSpc>
              <a:spcBef>
                <a:spcPts val="1200"/>
              </a:spcBef>
              <a:buFont typeface="Wingdings" pitchFamily="2" charset="2"/>
              <a:buChar char="§"/>
            </a:pPr>
            <a:r>
              <a:rPr lang="ar-SA" dirty="0">
                <a:latin typeface="Alexandria" charset="0"/>
                <a:cs typeface="Alexandria" charset="0"/>
              </a:rPr>
              <a:t>النجار، سعيد الغريب. (2017). التصوير الصحفي </a:t>
            </a:r>
            <a:r>
              <a:rPr lang="ar-SA" dirty="0" err="1">
                <a:latin typeface="Alexandria" charset="0"/>
                <a:cs typeface="Alexandria" charset="0"/>
              </a:rPr>
              <a:t>الفيلمي</a:t>
            </a:r>
            <a:r>
              <a:rPr lang="ar-SA" dirty="0">
                <a:latin typeface="Alexandria" charset="0"/>
                <a:cs typeface="Alexandria" charset="0"/>
              </a:rPr>
              <a:t> والرقمي. الدار المصرية اللبنانية.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البرغوثي، سامح. (2015). التصوير الفوتوغرافي بين العلم والفن. دار أمجد للنشر والتوزيع.</a:t>
            </a:r>
            <a:endParaRPr lang="en-US" dirty="0">
              <a:latin typeface="Alexandria" charset="0"/>
              <a:cs typeface="Alexandria" charset="0"/>
            </a:endParaRPr>
          </a:p>
          <a:p>
            <a:pPr marL="285750" indent="-285750" algn="just">
              <a:lnSpc>
                <a:spcPts val="2800"/>
              </a:lnSpc>
              <a:spcBef>
                <a:spcPts val="1200"/>
              </a:spcBef>
              <a:buFont typeface="Wingdings" pitchFamily="2" charset="2"/>
              <a:buChar char="§"/>
            </a:pPr>
            <a:r>
              <a:rPr lang="en-US" dirty="0">
                <a:latin typeface="Alexandria" charset="0"/>
                <a:cs typeface="Alexandria" charset="0"/>
              </a:rPr>
              <a:t>Tarrant, J. (2018). Understanding Digital Cameras: Getting the Best Image from Capture to Output. Focal.</a:t>
            </a:r>
          </a:p>
          <a:p>
            <a:pPr marL="285750" indent="-285750" algn="just">
              <a:lnSpc>
                <a:spcPts val="2800"/>
              </a:lnSpc>
              <a:spcBef>
                <a:spcPts val="1200"/>
              </a:spcBef>
              <a:buFont typeface="Wingdings" pitchFamily="2" charset="2"/>
              <a:buChar char="§"/>
            </a:pPr>
            <a:r>
              <a:rPr lang="en-US" dirty="0">
                <a:latin typeface="Alexandria" charset="0"/>
                <a:cs typeface="Alexandria" charset="0"/>
              </a:rPr>
              <a:t>Tarrant, J. (2016). Digital Camera Techniques. Taylor &amp; Francis.</a:t>
            </a:r>
          </a:p>
          <a:p>
            <a:pPr algn="just" rtl="1">
              <a:lnSpc>
                <a:spcPts val="2800"/>
              </a:lnSpc>
              <a:spcBef>
                <a:spcPts val="1200"/>
              </a:spcBef>
            </a:pPr>
            <a:endParaRPr lang="ar-SA" dirty="0">
              <a:latin typeface="Alexandria" charset="0"/>
              <a:cs typeface="Alexandria" charset="0"/>
            </a:endParaRPr>
          </a:p>
        </p:txBody>
      </p:sp>
    </p:spTree>
    <p:extLst>
      <p:ext uri="{BB962C8B-B14F-4D97-AF65-F5344CB8AC3E}">
        <p14:creationId xmlns:p14="http://schemas.microsoft.com/office/powerpoint/2010/main" val="240860643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21299</TotalTime>
  <Words>3378</Words>
  <Application>Microsoft Macintosh PowerPoint</Application>
  <PresentationFormat>Widescreen</PresentationFormat>
  <Paragraphs>325</Paragraphs>
  <Slides>40</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hussein khalifa</cp:lastModifiedBy>
  <cp:revision>684</cp:revision>
  <dcterms:created xsi:type="dcterms:W3CDTF">2023-04-29T09:08:00Z</dcterms:created>
  <dcterms:modified xsi:type="dcterms:W3CDTF">2024-06-11T21:38:11Z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