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sldIdLst>
    <p:sldId id="480" r:id="rId5"/>
    <p:sldId id="496" r:id="rId6"/>
    <p:sldId id="498" r:id="rId7"/>
    <p:sldId id="594" r:id="rId8"/>
    <p:sldId id="500" r:id="rId9"/>
    <p:sldId id="559" r:id="rId10"/>
    <p:sldId id="583" r:id="rId11"/>
    <p:sldId id="560" r:id="rId12"/>
    <p:sldId id="520" r:id="rId13"/>
    <p:sldId id="503" r:id="rId14"/>
    <p:sldId id="577" r:id="rId15"/>
    <p:sldId id="578" r:id="rId16"/>
    <p:sldId id="553" r:id="rId17"/>
    <p:sldId id="504" r:id="rId18"/>
    <p:sldId id="595" r:id="rId19"/>
    <p:sldId id="564" r:id="rId20"/>
    <p:sldId id="596" r:id="rId21"/>
    <p:sldId id="565" r:id="rId22"/>
    <p:sldId id="566" r:id="rId23"/>
    <p:sldId id="549" r:id="rId24"/>
    <p:sldId id="579" r:id="rId25"/>
    <p:sldId id="508" r:id="rId26"/>
    <p:sldId id="593" r:id="rId27"/>
    <p:sldId id="551" r:id="rId28"/>
    <p:sldId id="511" r:id="rId29"/>
    <p:sldId id="554" r:id="rId30"/>
    <p:sldId id="567" r:id="rId31"/>
    <p:sldId id="541" r:id="rId32"/>
    <p:sldId id="586" r:id="rId33"/>
    <p:sldId id="512" r:id="rId34"/>
    <p:sldId id="587" r:id="rId35"/>
    <p:sldId id="597" r:id="rId36"/>
    <p:sldId id="513" r:id="rId37"/>
    <p:sldId id="584" r:id="rId38"/>
    <p:sldId id="591" r:id="rId39"/>
    <p:sldId id="592" r:id="rId40"/>
    <p:sldId id="598" r:id="rId41"/>
    <p:sldId id="585" r:id="rId42"/>
    <p:sldId id="514" r:id="rId43"/>
    <p:sldId id="588" r:id="rId44"/>
    <p:sldId id="54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6"/>
            <p14:sldId id="498"/>
            <p14:sldId id="594"/>
            <p14:sldId id="500"/>
            <p14:sldId id="559"/>
            <p14:sldId id="583"/>
            <p14:sldId id="560"/>
            <p14:sldId id="520"/>
            <p14:sldId id="503"/>
            <p14:sldId id="577"/>
            <p14:sldId id="578"/>
            <p14:sldId id="553"/>
            <p14:sldId id="504"/>
            <p14:sldId id="595"/>
            <p14:sldId id="564"/>
            <p14:sldId id="596"/>
            <p14:sldId id="565"/>
            <p14:sldId id="566"/>
            <p14:sldId id="549"/>
            <p14:sldId id="579"/>
            <p14:sldId id="508"/>
            <p14:sldId id="593"/>
            <p14:sldId id="551"/>
            <p14:sldId id="511"/>
            <p14:sldId id="554"/>
            <p14:sldId id="567"/>
            <p14:sldId id="541"/>
            <p14:sldId id="586"/>
            <p14:sldId id="512"/>
            <p14:sldId id="587"/>
            <p14:sldId id="597"/>
            <p14:sldId id="513"/>
            <p14:sldId id="584"/>
            <p14:sldId id="591"/>
            <p14:sldId id="592"/>
            <p14:sldId id="598"/>
            <p14:sldId id="585"/>
            <p14:sldId id="514"/>
            <p14:sldId id="588"/>
            <p14:sldId id="540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EEF"/>
    <a:srgbClr val="203E5F"/>
    <a:srgbClr val="FFD200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3713" autoAdjust="0"/>
  </p:normalViewPr>
  <p:slideViewPr>
    <p:cSldViewPr snapToGrid="0">
      <p:cViewPr varScale="1">
        <p:scale>
          <a:sx n="108" d="100"/>
          <a:sy n="108" d="100"/>
        </p:scale>
        <p:origin x="736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904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5D23D-3AF1-0B4E-9C02-39225041A053}"/>
              </a:ext>
            </a:extLst>
          </p:cNvPr>
          <p:cNvSpPr txBox="1"/>
          <p:nvPr userDrawn="1"/>
        </p:nvSpPr>
        <p:spPr>
          <a:xfrm>
            <a:off x="8633253" y="6314403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midocean.edu.km</a:t>
            </a:r>
            <a:endParaRPr lang="en-US" sz="2000" b="1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4947" y="4377130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Sumaya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Alkubaisi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01155" y="2353844"/>
            <a:ext cx="58627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Message Authentication and Hashing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6301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FNT625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Cybersecurity Concepts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lexandria" charset="0"/>
                <a:cs typeface="Alexandria" charset="0"/>
              </a:rPr>
              <a:t>Learning Goals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92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90144"/>
            <a:ext cx="10541000" cy="299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By the end of this lecture, you will be able to:</a:t>
            </a:r>
            <a:endParaRPr lang="ar-SA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ar-SA" sz="2200" dirty="0">
                <a:solidFill>
                  <a:prstClr val="black"/>
                </a:solidFill>
                <a:latin typeface="Alexandria" charset="0"/>
              </a:rPr>
              <a:t> 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Explain hashing and its properties</a:t>
            </a:r>
            <a:endParaRPr lang="ar-SA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Understand message authentication &amp; MACs</a:t>
            </a:r>
            <a:endParaRPr lang="ar-SA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Perform basic HMAC reasoning</a:t>
            </a:r>
            <a:endParaRPr lang="ar-SA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 See how hashing enables digital signatures</a:t>
            </a:r>
            <a:endParaRPr lang="ar-SA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 Identify secure vs insecure hash functions</a:t>
            </a:r>
            <a:endParaRPr lang="ar-SA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 Understand hashing roles in fintech, blockchain, and API security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71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07795" y="1045183"/>
            <a:ext cx="6751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Message Authentication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91019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215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18035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21341"/>
            <a:ext cx="10541000" cy="4170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2200" dirty="0">
                <a:latin typeface="Alexandria" charset="0"/>
              </a:rPr>
              <a:t>Message Authentication means verifying that a message is genuine and hasn't been altered.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It focuses on two main goals: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Authenticity</a:t>
            </a:r>
            <a:r>
              <a:rPr lang="en-US" sz="2200" dirty="0">
                <a:latin typeface="Alexandria" charset="0"/>
              </a:rPr>
              <a:t> – making sure the message really came from the claimed sender.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Integrity </a:t>
            </a:r>
            <a:r>
              <a:rPr lang="en-US" sz="2200" dirty="0">
                <a:latin typeface="Alexandria" charset="0"/>
              </a:rPr>
              <a:t>– ensuring the message wasn’t changed during transmission.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Freshness (optional)</a:t>
            </a:r>
            <a:r>
              <a:rPr lang="en-US" sz="2200" dirty="0">
                <a:latin typeface="Alexandria" charset="0"/>
              </a:rPr>
              <a:t> – confirming the message is new and not a replay of an old message.</a:t>
            </a:r>
          </a:p>
          <a:p>
            <a:pPr>
              <a:lnSpc>
                <a:spcPct val="110000"/>
              </a:lnSpc>
            </a:pPr>
            <a:endParaRPr lang="en-US" sz="2200" dirty="0">
              <a:latin typeface="Alexandria" charset="0"/>
            </a:endParaRPr>
          </a:p>
          <a:p>
            <a:pPr>
              <a:lnSpc>
                <a:spcPct val="110000"/>
              </a:lnSpc>
            </a:pPr>
            <a:r>
              <a:rPr lang="en-US" sz="2200" dirty="0">
                <a:latin typeface="Alexandria" charset="0"/>
              </a:rPr>
              <a:t>Examples: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When a bank sends a transaction code, the system must ensure it truly came from the bank.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56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6" y="1018035"/>
            <a:ext cx="6751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Message Authentication - Example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91019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215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1803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30323"/>
            <a:ext cx="10541000" cy="3425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2200" dirty="0">
                <a:latin typeface="Alexandria" charset="0"/>
              </a:rPr>
              <a:t>Imagine your friend sends you a message saying: “Meet me at 5.”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Message authentication ensures that: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It was really sent by your friend (not someone pretending to be them).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 message wasn’t changed on the way (so it doesn’t become “Meet me at 7”).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It’s a fresh message and not an old one being resent to confuse you.</a:t>
            </a:r>
          </a:p>
          <a:p>
            <a:pPr>
              <a:lnSpc>
                <a:spcPct val="110000"/>
              </a:lnSpc>
            </a:pPr>
            <a:endParaRPr lang="en-US" sz="2200" dirty="0">
              <a:latin typeface="Alexandria" charset="0"/>
            </a:endParaRPr>
          </a:p>
          <a:p>
            <a:pPr>
              <a:lnSpc>
                <a:spcPct val="110000"/>
              </a:lnSpc>
            </a:pPr>
            <a:r>
              <a:rPr lang="en-US" sz="2200" dirty="0">
                <a:latin typeface="Alexandria" charset="0"/>
              </a:rPr>
              <a:t>Simply: 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Message authentication makes sure the message is real, untouched, and current.</a:t>
            </a:r>
          </a:p>
          <a:p>
            <a:pPr>
              <a:lnSpc>
                <a:spcPct val="110000"/>
              </a:lnSpc>
            </a:pPr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60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07795" y="682772"/>
            <a:ext cx="69039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Why Do We Need Message Authentication?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5726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00179"/>
            <a:ext cx="10541000" cy="3091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Without authentication, attackers can: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Modify transactions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Inject fake messages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Manipulate API calls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Replay old commands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Impersonate senders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Modern systems (banking apps, blockchains, payments, e-commerce) depend on strong authentication to prevent fraud.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11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982358"/>
            <a:ext cx="6903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Authentication vs Encryption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166656"/>
            <a:ext cx="10541000" cy="2322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Encryption 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→ protects confidentiality (hiding the content)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Authentication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 → protects integrity + verifies sender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A message can be: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Encrypted but not authenticated → attacker can change ciphertext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Authenticated but not encrypted → attacker sees but cannot alter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Both (recommended) → prevents eavesdropping and tampering at the same time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756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0000"/>
              </a:lnSpc>
            </a:pPr>
            <a:endParaRPr lang="en-US" sz="2200" dirty="0">
              <a:solidFill>
                <a:schemeClr val="tx1"/>
              </a:solidFill>
              <a:latin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969633"/>
            <a:ext cx="6903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lexandria" charset="0"/>
              </a:rPr>
              <a:t>Authentication Approaches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9289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4081482-624C-9749-BE7B-BB339F531758}"/>
              </a:ext>
            </a:extLst>
          </p:cNvPr>
          <p:cNvSpPr txBox="1"/>
          <p:nvPr/>
        </p:nvSpPr>
        <p:spPr>
          <a:xfrm>
            <a:off x="889000" y="1930323"/>
            <a:ext cx="10541000" cy="4170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2200" dirty="0">
                <a:latin typeface="Alexandria" charset="0"/>
              </a:rPr>
              <a:t>There are two main ways to authenticate messages:</a:t>
            </a:r>
          </a:p>
          <a:p>
            <a:pPr>
              <a:lnSpc>
                <a:spcPct val="110000"/>
              </a:lnSpc>
            </a:pPr>
            <a:r>
              <a:rPr lang="en-US" sz="2200" b="1" dirty="0">
                <a:latin typeface="Alexandria" charset="0"/>
              </a:rPr>
              <a:t>Message Authentication Codes (MAC):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Uses a shared secret key between sender and receiver.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Ensures the message hasn’t been changed.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Symmetric and fast, but doesn’t prevent the sender from denying they sent it.</a:t>
            </a:r>
          </a:p>
          <a:p>
            <a:pPr>
              <a:lnSpc>
                <a:spcPct val="110000"/>
              </a:lnSpc>
            </a:pPr>
            <a:r>
              <a:rPr lang="en-US" sz="2200" b="1" dirty="0">
                <a:latin typeface="Alexandria" charset="0"/>
              </a:rPr>
              <a:t>Digital Signatures: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Uses asymmetric keys (like RSA or ECDSA).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Also ensures message integrity.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Provides non-repudiation, meaning the sender cannot deny sending the message.</a:t>
            </a:r>
          </a:p>
          <a:p>
            <a:pPr>
              <a:lnSpc>
                <a:spcPct val="110000"/>
              </a:lnSpc>
            </a:pPr>
            <a:r>
              <a:rPr lang="en-US" sz="2200" b="1" dirty="0">
                <a:latin typeface="Alexandria" charset="0"/>
              </a:rPr>
              <a:t>Key difference:</a:t>
            </a:r>
            <a:r>
              <a:rPr lang="en-US" sz="2200" dirty="0">
                <a:latin typeface="Alexandria" charset="0"/>
              </a:rPr>
              <a:t> MAC is faster but symmetric; digital signatures are slower but allow non-repudiation.</a:t>
            </a:r>
          </a:p>
        </p:txBody>
      </p:sp>
    </p:spTree>
    <p:extLst>
      <p:ext uri="{BB962C8B-B14F-4D97-AF65-F5344CB8AC3E}">
        <p14:creationId xmlns:p14="http://schemas.microsoft.com/office/powerpoint/2010/main" val="1393739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29155" y="185878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50" y="1134526"/>
            <a:ext cx="6751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Components of Authentication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87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01160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415CF8-6C8E-9D43-8835-8BDE9C5F780F}"/>
              </a:ext>
            </a:extLst>
          </p:cNvPr>
          <p:cNvSpPr txBox="1"/>
          <p:nvPr/>
        </p:nvSpPr>
        <p:spPr>
          <a:xfrm>
            <a:off x="765015" y="2241350"/>
            <a:ext cx="1054100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A secure authentication system has four main components: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1.Integrity: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 Ensures the message hasn’t been altered during transmission.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2.Authenticity: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 Confirms the message really came from the claimed sender.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3.Non-repudiation: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 If digital signatures are used, the sender cannot deny sending the message.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4.Replay protection: 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Prevents attackers from resending old messages, using techniques like timestamps, </a:t>
            </a:r>
            <a:r>
              <a:rPr lang="en-US" sz="2200" dirty="0" err="1">
                <a:solidFill>
                  <a:prstClr val="black"/>
                </a:solidFill>
                <a:latin typeface="Alexandria" charset="0"/>
              </a:rPr>
              <a:t>nonces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, or sequence numbers.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Example: A payment API checks timestamps and rejects any message that is too old, preventing attackers from reusing previous requests.</a:t>
            </a:r>
          </a:p>
        </p:txBody>
      </p:sp>
    </p:spTree>
    <p:extLst>
      <p:ext uri="{BB962C8B-B14F-4D97-AF65-F5344CB8AC3E}">
        <p14:creationId xmlns:p14="http://schemas.microsoft.com/office/powerpoint/2010/main" val="33958121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751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Threats to Message Integrity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8999" y="2090899"/>
            <a:ext cx="1014317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Modification attack</a:t>
            </a:r>
            <a:r>
              <a:rPr lang="en-US" sz="2200" dirty="0">
                <a:latin typeface="Alexandria" charset="0"/>
              </a:rPr>
              <a:t>: An attacker changes the message content during transmission, so the receiver gets a different message than intended.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Man-in-the-middle (MITM) attack</a:t>
            </a:r>
            <a:r>
              <a:rPr lang="en-US" sz="2200" dirty="0">
                <a:latin typeface="Alexandria" charset="0"/>
              </a:rPr>
              <a:t>: The attacker intercepts communication between sender and receiver, possibly altering or injecting messages without either party noticing.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Replay attack</a:t>
            </a:r>
            <a:r>
              <a:rPr lang="en-US" sz="2200" dirty="0">
                <a:latin typeface="Alexandria" charset="0"/>
              </a:rPr>
              <a:t>: The attacker resends a previously valid message to trick the receiver into accepting it again.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Forgery attack</a:t>
            </a:r>
            <a:r>
              <a:rPr lang="en-US" sz="2200" dirty="0">
                <a:latin typeface="Alexandria" charset="0"/>
              </a:rPr>
              <a:t>: The attacker creates a fake message that appears valid, aiming to deceive the receiver.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Collision attack</a:t>
            </a:r>
            <a:r>
              <a:rPr lang="en-US" sz="2200" dirty="0">
                <a:latin typeface="Alexandria" charset="0"/>
              </a:rPr>
              <a:t>: The attacker exploits weaknesses in a hash function to create two different messages that produce the same hash, undermining integrity checks.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790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736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3774" y="1030944"/>
            <a:ext cx="7842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Message Authentication Without Encryption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87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058849"/>
            <a:ext cx="10541000" cy="3760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Authentication doesn’t require secrecy of the message—it ensures the message hasn’t been altered and comes from a legitimate sender.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Example: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An API sends: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message = "amount=200"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MAC = HMAC-SHA256(message, secret-key)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Even if an attacker can read the amount, they cannot change it to, say, 300 without invalidating the MAC.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The receiver checks the MAC and will reject any tampered message.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So, the message can be public, but authentication still guarantees integrity and authenticity.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684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73620"/>
            <a:ext cx="10812720" cy="449139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842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Message Authentication with Encryption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216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71534"/>
            <a:ext cx="1054100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When you use both encryption and authentication together, the message becomes: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Confidential → no one can read it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Authenticated → you know who sent it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Integrity-protected → no one can change it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This gives full protection, modern systems use a method called Encrypt-then-MAC (ETM), which means: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First encrypt the message → Then compute a MAC on the encrypted data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This is the strongest and safest way because: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Even if someone sees the encrypted data, they cannot modify it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The MAC ensures it wasn’t tampered with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The receiver decrypts only after checking the MAC, preventing attacks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584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736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842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Recap of Authentication Purpose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87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130099"/>
            <a:ext cx="10541000" cy="3427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Message authentication protects against: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Altered messages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Tampering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Spoofing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Impersonation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Replay attacks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v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Authentication = “Is this message valid and from the correct sender?”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770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46557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784925"/>
            <a:ext cx="82340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Hash Functions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8492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854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1996811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latin typeface="Alexandria" charset="0"/>
              </a:rPr>
              <a:t>A hash function is a mathematical function that takes any input (text, file, password, etc.) and converts it into a fixed-size string of characters called a hash or digest. We use hashing to protect, verify, and identify data safely and efficiently.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Example</a:t>
            </a:r>
          </a:p>
          <a:p>
            <a:r>
              <a:rPr lang="en-US" sz="2400" dirty="0">
                <a:latin typeface="Alexandria" charset="0"/>
              </a:rPr>
              <a:t>Input: "Hello"</a:t>
            </a:r>
            <a:br>
              <a:rPr lang="en-US" sz="2400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Output (SHA-256):</a:t>
            </a:r>
            <a:br>
              <a:rPr lang="en-US" sz="2400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A591A6D40B...</a:t>
            </a:r>
          </a:p>
          <a:p>
            <a:r>
              <a:rPr lang="en-US" sz="2400" dirty="0">
                <a:latin typeface="Alexandria" charset="0"/>
              </a:rPr>
              <a:t>This 64 hexadecimal characters (0–9 and A–F) output is the hash value.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3171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930625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Cryptographic Hash Functions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061575"/>
            <a:ext cx="1054100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A cryptographic hash function is a special type of hash function designed for security.</a:t>
            </a:r>
            <a:b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To be secure, it must have the following properties: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One-way → cannot reverse; there is no “undo” or decryption.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Collision-resistant → cannot find two inputs with same output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 Fast to compute: It should quickly generate a hash even for large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 Avalanche effect → small input change → big output change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solidFill>
                <a:prstClr val="black"/>
              </a:solidFill>
              <a:latin typeface="Alexandria" charset="0"/>
              <a:ea typeface="+mj-ea"/>
              <a:cs typeface="+mj-cs"/>
            </a:endParaRPr>
          </a:p>
          <a:p>
            <a:r>
              <a:rPr lang="en-US" sz="2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Examples of Common Cryptographic Hash Algorithms 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SHA-256 (very common, used in Bitcoin, TLS)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SHA-3 (newer standard)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BLAKE2 (fast and secure)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1974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40980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Why Hashing Matters in Security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5538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7" y="1773841"/>
            <a:ext cx="1008986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Hashing is crucial in cybersecurity because it lets us turn any data (password, file, message…) into a fixed-size, unique fingerprint.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This fingerprint makes it possible to verify integrity, detect changes, and secure sensitive data without exposing the original information.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Hashing is used for:</a:t>
            </a:r>
          </a:p>
          <a:p>
            <a:r>
              <a:rPr lang="en-US" sz="2000" b="1" dirty="0">
                <a:latin typeface="Alexandria" charset="0"/>
              </a:rPr>
              <a:t>1) Password Storage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Systems do NOT store passwords, only their hash — never store raw passwords.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They store hashes such as:</a:t>
            </a:r>
            <a:br>
              <a:rPr lang="en-US" sz="2000" dirty="0">
                <a:latin typeface="Alexandria" charset="0"/>
              </a:rPr>
            </a:br>
            <a:r>
              <a:rPr lang="en-US" sz="2000" dirty="0" err="1">
                <a:latin typeface="Alexandria" charset="0"/>
              </a:rPr>
              <a:t>password_hash</a:t>
            </a:r>
            <a:r>
              <a:rPr lang="en-US" sz="2000" dirty="0">
                <a:latin typeface="Alexandria" charset="0"/>
              </a:rPr>
              <a:t> = SHA-256(password + salt)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someone hacks the database, they see the hash — not the real password — making it harder to steal user accounts.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0852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40980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Why Hashing Matters in Security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5538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7" y="1809466"/>
            <a:ext cx="1008986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2) Digital Signatures</a:t>
            </a:r>
          </a:p>
          <a:p>
            <a:r>
              <a:rPr lang="en-US" sz="2000" dirty="0">
                <a:latin typeface="Alexandria" charset="0"/>
              </a:rPr>
              <a:t>Hashing ensures that what gets signed is small and tamper-proof.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If someone changes even one bit in the document, the hash changes completely.</a:t>
            </a:r>
          </a:p>
          <a:p>
            <a:endParaRPr lang="en-US" sz="2000" b="1" dirty="0"/>
          </a:p>
          <a:p>
            <a:r>
              <a:rPr lang="en-US" sz="2000" b="1" dirty="0"/>
              <a:t>3</a:t>
            </a:r>
            <a:r>
              <a:rPr lang="en-US" sz="2000" b="1" dirty="0">
                <a:latin typeface="Alexandria" charset="0"/>
              </a:rPr>
              <a:t>) Blockchain</a:t>
            </a:r>
          </a:p>
          <a:p>
            <a:r>
              <a:rPr lang="en-US" sz="2000" dirty="0">
                <a:latin typeface="Alexandria" charset="0"/>
              </a:rPr>
              <a:t>Each block contains a hash of the previous block.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This links blocks together and prevents tampering — changing one block breaks all the following blocks.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4) Integrity Checks</a:t>
            </a:r>
          </a:p>
          <a:p>
            <a:r>
              <a:rPr lang="en-US" sz="2000" dirty="0">
                <a:latin typeface="Alexandria" charset="0"/>
              </a:rPr>
              <a:t>Hashing lets us verify that a file or message hasn’t been modified.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If the received hash matches the expected hash → the data is intact.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1858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40980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Why Hashing Matters in Security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5538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7" y="1738216"/>
            <a:ext cx="1008986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5) Malware Detection</a:t>
            </a:r>
          </a:p>
          <a:p>
            <a:r>
              <a:rPr lang="en-US" sz="2000" dirty="0">
                <a:latin typeface="Alexandria" charset="0"/>
              </a:rPr>
              <a:t>Antivirus software uses hashes (“signatures”) of known malware.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If a file’s hash matches a malicious signature, it’s detected immediately.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6) File Verification</a:t>
            </a:r>
          </a:p>
          <a:p>
            <a:r>
              <a:rPr lang="en-US" sz="2000" dirty="0">
                <a:latin typeface="Alexandria" charset="0"/>
              </a:rPr>
              <a:t>When you download software, websites show a hash (like SHA-256).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You compute the hash of your downloaded file;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if it matches → file is safe and unmodified.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7) Message Authentication Codes (MAC)</a:t>
            </a:r>
          </a:p>
          <a:p>
            <a:r>
              <a:rPr lang="en-US" sz="2000" dirty="0">
                <a:latin typeface="Alexandria" charset="0"/>
              </a:rPr>
              <a:t>MACs combine a secret key + hashing.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They ensure that a message is: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authentic (came from the right sender)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untouched (not modified during transmission)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152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1012233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Hash Function Examples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176437"/>
            <a:ext cx="10541000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sz="23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SHA-256 → industry standard (Bitcoin, TLS, digital signatures)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SHA-1 → broken, no longer secure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MD5 → broken, easily </a:t>
            </a:r>
            <a:r>
              <a:rPr lang="en-US" sz="2300" dirty="0" err="1">
                <a:latin typeface="Alexandria" charset="0"/>
              </a:rPr>
              <a:t>collidable</a:t>
            </a:r>
            <a:endParaRPr lang="en-US" sz="23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SHA-3 → modern secure alternative</a:t>
            </a:r>
          </a:p>
          <a:p>
            <a:endParaRPr lang="en-US" sz="2300" dirty="0">
              <a:latin typeface="Alexandria" charset="0"/>
            </a:endParaRPr>
          </a:p>
          <a:p>
            <a:r>
              <a:rPr lang="en-US" sz="2300" dirty="0">
                <a:latin typeface="Alexandria" charset="0"/>
              </a:rPr>
              <a:t>We use SHA-256 in fintech due to regulatory strength.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81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0924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1000358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One-Way Property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791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1843926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 secure hash makes it impossible to retrieve original data from the hash.</a:t>
            </a:r>
          </a:p>
          <a:p>
            <a:r>
              <a:rPr lang="en-US" sz="2000" dirty="0">
                <a:latin typeface="Alexandria" charset="0"/>
              </a:rPr>
              <a:t>It is one-way, meaning: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You can easily compute the hash from the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But you cannot reverse the hash to get the original data.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Suppose a password is "MySecret123"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Its hash might be "ABCD1234"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Even if an attacker sees "ABCD1234", they cannot figure out "MySecret123" from it.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en-US" sz="2000" dirty="0">
                <a:latin typeface="Alexandria" charset="0"/>
              </a:rPr>
              <a:t>No attacker can reverse it to find the password or message.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US" sz="2000" dirty="0">
                <a:latin typeface="Alexandria" charset="0"/>
              </a:rPr>
              <a:t>Hashing is like a fingerprint — unique, fixed-size, and impossible to reverse to the original object.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425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736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7944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Collision Resistance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23003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 cryptographic hash must make it infeasible to produce collisions.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 collision happens when two different inputs produce the same hash: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	</a:t>
            </a:r>
            <a:r>
              <a:rPr lang="en-US" sz="2000" b="1" dirty="0">
                <a:latin typeface="Alexandria" charset="0"/>
                <a:cs typeface="Alexandria" charset="0"/>
              </a:rPr>
              <a:t>M1≠M2 but H(M1)=H(M2)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Collision resistance means: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It should be computationally infeasible for an attacker to find such a pair.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This property ensures the uniqueness of each hash.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Why it matters?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If collisions are easy, an attacker could replace a legitimate message or file with a malicious one without changing the hash.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This breaks digital signatures, integrity checks, and security protocols.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Example: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MD5 and SHA-1 are considered broken because researchers have found ways to produce collisions.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Using these algorithms today is unsafe for security-critical applications.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55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6899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Avalanche Effect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815324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The avalanche effect means: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 tiny change in input causes a completely different hash output.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Even changing one bit or one character makes the hash look totally unrelated.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Example: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Input: "hello" → SHA-256 → A591A6D...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Input: "Hello" → SHA-256 → 185F8DB3...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Notice: only the first letter changed from h → H, but the hash changed completely.</a:t>
            </a:r>
          </a:p>
          <a:p>
            <a:endParaRPr lang="en-US" sz="2000" b="1" dirty="0">
              <a:latin typeface="Alexandria" charset="0"/>
              <a:cs typeface="Alexandria" charset="0"/>
            </a:endParaRPr>
          </a:p>
          <a:p>
            <a:r>
              <a:rPr lang="en-US" sz="2000" b="1" dirty="0">
                <a:latin typeface="Alexandria" charset="0"/>
                <a:cs typeface="Alexandria" charset="0"/>
              </a:rPr>
              <a:t>Importance in security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Detects tiny changes → any modification changes the hash completely.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Prevents predictability → attackers can’t guess hash changes.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Ensures integrity → matching hashes = data intact; differing hashes = altered.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8897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999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Salting in Hashing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ABCF4C4-CB32-394D-B494-0D586939FA58}"/>
              </a:ext>
            </a:extLst>
          </p:cNvPr>
          <p:cNvSpPr txBox="1"/>
          <p:nvPr/>
        </p:nvSpPr>
        <p:spPr>
          <a:xfrm>
            <a:off x="889000" y="2107530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A salt is a random value added before hashing to prevent: </a:t>
            </a:r>
          </a:p>
          <a:p>
            <a:r>
              <a:rPr lang="en-US" sz="2000" dirty="0">
                <a:latin typeface="Alexandria" charset="0"/>
              </a:rPr>
              <a:t>• Rainbow table attacks </a:t>
            </a:r>
          </a:p>
          <a:p>
            <a:r>
              <a:rPr lang="en-US" sz="2000" dirty="0">
                <a:latin typeface="Alexandria" charset="0"/>
              </a:rPr>
              <a:t>• Hash comparison attacks </a:t>
            </a:r>
          </a:p>
          <a:p>
            <a:r>
              <a:rPr lang="en-US" sz="2000" dirty="0">
                <a:latin typeface="Alexandria" charset="0"/>
              </a:rPr>
              <a:t>• Reuse of identical hashes for identical passwords 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Hash = SHA-256(password + </a:t>
            </a:r>
            <a:r>
              <a:rPr lang="en-US" sz="2000" dirty="0" err="1">
                <a:latin typeface="Alexandria" charset="0"/>
              </a:rPr>
              <a:t>random_salt</a:t>
            </a:r>
            <a:r>
              <a:rPr lang="en-US" sz="2000" dirty="0">
                <a:latin typeface="Alexandria" charset="0"/>
              </a:rPr>
              <a:t>)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Rainbow Table Attack </a:t>
            </a:r>
          </a:p>
          <a:p>
            <a:r>
              <a:rPr lang="en-US" sz="2000" dirty="0">
                <a:latin typeface="Alexandria" charset="0"/>
              </a:rPr>
              <a:t>A rainbow table attack uses a precomputed table of hashes to quickly reverse common passwords.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Instead of guessing each password, the attacker looks up the hash in the table to find the original password.</a:t>
            </a:r>
          </a:p>
          <a:p>
            <a:r>
              <a:rPr lang="en-US" sz="2000" dirty="0">
                <a:latin typeface="Alexandria" charset="0"/>
              </a:rPr>
              <a:t>Salting prevents this by making each password hash unique, even if the password is common.</a:t>
            </a:r>
          </a:p>
        </p:txBody>
      </p:sp>
    </p:spTree>
    <p:extLst>
      <p:ext uri="{BB962C8B-B14F-4D97-AF65-F5344CB8AC3E}">
        <p14:creationId xmlns:p14="http://schemas.microsoft.com/office/powerpoint/2010/main" val="20632825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999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Message Authentication Code (MAC)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ABCF4C4-CB32-394D-B494-0D586939FA58}"/>
              </a:ext>
            </a:extLst>
          </p:cNvPr>
          <p:cNvSpPr txBox="1"/>
          <p:nvPr/>
        </p:nvSpPr>
        <p:spPr>
          <a:xfrm>
            <a:off x="753140" y="2261590"/>
            <a:ext cx="10541000" cy="3611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latin typeface="Alexandria" charset="0"/>
              </a:rPr>
              <a:t>A MAC is a short piece of data (tag) attached to a message to ensure: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Authenticity → the message came from the expected sender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Integrity → the message was not altered during transmission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latin typeface="Alexandria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latin typeface="Alexandria" charset="0"/>
              </a:rPr>
              <a:t>It uses: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latin typeface="Alexandria" charset="0"/>
              </a:rPr>
              <a:t>• A message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latin typeface="Alexandria" charset="0"/>
              </a:rPr>
              <a:t>• A shared secret key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latin typeface="Alexandria" charset="0"/>
              </a:rPr>
              <a:t>• A hash algorithm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latin typeface="Alexandria" charset="0"/>
              </a:rPr>
              <a:t>Output: “tag”</a:t>
            </a:r>
          </a:p>
        </p:txBody>
      </p:sp>
    </p:spTree>
    <p:extLst>
      <p:ext uri="{BB962C8B-B14F-4D97-AF65-F5344CB8AC3E}">
        <p14:creationId xmlns:p14="http://schemas.microsoft.com/office/powerpoint/2010/main" val="33694018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211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6899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How MAC Works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97890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99358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en-US" sz="2000" dirty="0">
                <a:latin typeface="Alexandria" charset="0"/>
                <a:cs typeface="Alexandria" charset="0"/>
              </a:rPr>
              <a:t>Sender combines: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The message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 shared secret key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 hash algorithm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2. Computes the MAC → produces a tag → </a:t>
            </a:r>
            <a:r>
              <a:rPr lang="en-US" sz="2000" b="1" dirty="0">
                <a:latin typeface="Alexandria" charset="0"/>
                <a:cs typeface="Alexandria" charset="0"/>
              </a:rPr>
              <a:t>tag = MAC(message, </a:t>
            </a:r>
            <a:r>
              <a:rPr lang="en-US" sz="2000" b="1" dirty="0" err="1">
                <a:latin typeface="Alexandria" charset="0"/>
                <a:cs typeface="Alexandria" charset="0"/>
              </a:rPr>
              <a:t>secret_key</a:t>
            </a:r>
            <a:r>
              <a:rPr lang="en-US" sz="2000" b="1" dirty="0">
                <a:latin typeface="Alexandria" charset="0"/>
                <a:cs typeface="Alexandria" charset="0"/>
              </a:rPr>
              <a:t>)</a:t>
            </a:r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3. Sender sends </a:t>
            </a:r>
            <a:r>
              <a:rPr lang="en-US" sz="2000" b="1" dirty="0">
                <a:latin typeface="Alexandria" charset="0"/>
                <a:cs typeface="Alexandria" charset="0"/>
              </a:rPr>
              <a:t>message + tag </a:t>
            </a:r>
            <a:r>
              <a:rPr lang="en-US" sz="2000" dirty="0">
                <a:latin typeface="Alexandria" charset="0"/>
                <a:cs typeface="Alexandria" charset="0"/>
              </a:rPr>
              <a:t>to the receiver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4. Receiver uses the same key and hash algorithm to recompute the MAC: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If the tags match → message is authentic and intact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If not → message was tampered with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The MAC depends on both the message and the secret key, so an attacker cannot forge a valid MAC without knowing the key.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720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62604" y="979327"/>
            <a:ext cx="7239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When MAC Is Used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9289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34114"/>
            <a:ext cx="105410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MACs secure: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Banking APIs → Verify that API requests come from legitimate clients (prevent tampering).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Payment gateways → Ensure transaction data isn’t altered during processing.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SWIFT messages → Confirm authenticity and integrity of international bank messages.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Secure messaging → Protect messages (like in WhatsApp or Signal) from being modified.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IoT devices → Authenticate sensor data sent to servers, preventing fake readings.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VPN protocols → Verify data packets are untampered while traveling over the network.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MACs are fast and strong → making them perfect for systems with large transaction volumes.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6654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21981" y="1038700"/>
            <a:ext cx="6488347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prstClr val="black"/>
                </a:solidFill>
                <a:latin typeface="Alexandria" charset="0"/>
              </a:rPr>
              <a:t>Limitations of Basic MAC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6914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51080" y="1991233"/>
            <a:ext cx="9380451" cy="3732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1.Shared key must remain secret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Both sender and receiver use the same secret key.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If the key leaks, attackers can forge MACs.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2.No non-repudiation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Unlike digital signatures, a sender cannot be proven to have sent a message.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Both parties can generate the same MAC, so you can’t blame one party.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3.Sender cannot be distinguished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Since the MAC is computed with a shared key, either party could have created it.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732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50118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21981" y="1050579"/>
            <a:ext cx="6488347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prstClr val="black"/>
                </a:solidFill>
                <a:latin typeface="Alexandria" charset="0"/>
              </a:rPr>
              <a:t>HMAC (Hash-based MAC)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8601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30433" y="1848082"/>
            <a:ext cx="10541000" cy="3732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HMAC = MAC built using a cryptographic hash function.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Most common authentication tool today.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Example: HMAC-SHA-256.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Benefits: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Very secure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Fast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Resistant to length-extension attacks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ü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Real-world applications: Used in APIs, TLS, banking apps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0934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042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65648" y="1019069"/>
            <a:ext cx="7165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HMAC Example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52699F1-0A08-6F48-A758-D53DE04EC8DD}"/>
              </a:ext>
            </a:extLst>
          </p:cNvPr>
          <p:cNvSpPr txBox="1"/>
          <p:nvPr/>
        </p:nvSpPr>
        <p:spPr>
          <a:xfrm>
            <a:off x="777998" y="2009283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Algorithm: HMAC-SHA256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Inputs: 1. Message = "amount=100”      2. Secret key = "K123"</a:t>
            </a:r>
          </a:p>
          <a:p>
            <a:endParaRPr lang="en-US" sz="2000" b="1" dirty="0">
              <a:solidFill>
                <a:prstClr val="black"/>
              </a:solidFill>
              <a:latin typeface="Alexandria" charset="0"/>
            </a:endParaRPr>
          </a:p>
          <a:p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Step 1: 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Sender computes HMAC:</a:t>
            </a:r>
          </a:p>
          <a:p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Tag = HMAC_SHA256("K123", "amount=100")  →  Tag = 4E920A... (example output) </a:t>
            </a:r>
          </a:p>
          <a:p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Step 2: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 Sender sends message + tag to the receiver.</a:t>
            </a:r>
          </a:p>
          <a:p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Step 3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: Receiver recomputes HMAC using the same key: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If the tag matches → message is authentic and untampered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If the tag does not match → message was modified</a:t>
            </a:r>
          </a:p>
          <a:p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Example attack: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Attacker changes message to "amount=1000"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Receiver computes HMAC → tag does not match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Receiver detects tampering immediately</a:t>
            </a:r>
          </a:p>
        </p:txBody>
      </p:sp>
    </p:spTree>
    <p:extLst>
      <p:ext uri="{BB962C8B-B14F-4D97-AF65-F5344CB8AC3E}">
        <p14:creationId xmlns:p14="http://schemas.microsoft.com/office/powerpoint/2010/main" val="33464591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042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65648" y="1030944"/>
            <a:ext cx="7165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</a:rPr>
              <a:t>Why HMAC Is Strong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10339"/>
            <a:ext cx="105410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HMAC uses: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Keyed hashing → Only someone with the secret key can generate a valid tag.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Inner/outer pads → Adds extra mixing to prevent certain attacks.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Hash function compression → Ensures even small changes in input produce very different tags.</a:t>
            </a:r>
          </a:p>
          <a:p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Protects against: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Forgery → Attackers cannot create a valid tag without the key.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Tampering → Any change in the message changes the tag.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Replay attacks → Adding a timestamp prevents attackers from resending old messages.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6645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274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MAC vs Digital Signature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4914928"/>
            <a:ext cx="10541000" cy="8299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MAC is preferred for speed.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Signatures are preferred for identity proof.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6DEDC22-EFD4-CF4C-A912-F573241832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2336105"/>
              </p:ext>
            </p:extLst>
          </p:nvPr>
        </p:nvGraphicFramePr>
        <p:xfrm>
          <a:off x="898700" y="2415499"/>
          <a:ext cx="9932720" cy="1828800"/>
        </p:xfrm>
        <a:graphic>
          <a:graphicData uri="http://schemas.openxmlformats.org/drawingml/2006/table">
            <a:tbl>
              <a:tblPr/>
              <a:tblGrid>
                <a:gridCol w="4966360">
                  <a:extLst>
                    <a:ext uri="{9D8B030D-6E8A-4147-A177-3AD203B41FA5}">
                      <a16:colId xmlns:a16="http://schemas.microsoft.com/office/drawing/2014/main" val="139019557"/>
                    </a:ext>
                  </a:extLst>
                </a:gridCol>
                <a:gridCol w="4966360">
                  <a:extLst>
                    <a:ext uri="{9D8B030D-6E8A-4147-A177-3AD203B41FA5}">
                      <a16:colId xmlns:a16="http://schemas.microsoft.com/office/drawing/2014/main" val="288940340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b="1" dirty="0"/>
                        <a:t>MAC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Digital Signature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836068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Symmetric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Asymmetric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970371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Fast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Slower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2212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No non-repudiation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Provides non-repudiation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963944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Shared secret key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Public/private key pair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42045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6746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274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Using Hashing + MAC Together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A78B702-591B-5741-93C0-70FBDDC55ED3}"/>
              </a:ext>
            </a:extLst>
          </p:cNvPr>
          <p:cNvSpPr txBox="1"/>
          <p:nvPr/>
        </p:nvSpPr>
        <p:spPr>
          <a:xfrm>
            <a:off x="889000" y="2125909"/>
            <a:ext cx="10541000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Modern secure systems combine: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SHA-256 (hash)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HMAC (authentication)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• AES (encryption)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Used in: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1. TLS handshake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Securely establishes encryption keys between client and server.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HMAC ensures messages during handshake are authentic and intact.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1812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274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Using Hashing + MAC Together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A78B702-591B-5741-93C0-70FBDDC55ED3}"/>
              </a:ext>
            </a:extLst>
          </p:cNvPr>
          <p:cNvSpPr txBox="1"/>
          <p:nvPr/>
        </p:nvSpPr>
        <p:spPr>
          <a:xfrm>
            <a:off x="889000" y="2125909"/>
            <a:ext cx="10541000" cy="3860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2. </a:t>
            </a: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Payment processing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Protects transaction messages from tampering.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Ensures that payment instructions are genuine and unmodified.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3. Blockchain validation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Hashing ensures each block’s data is tamper-evident.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HMAC can verify messages between nodes or secure off-chain data.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4. Token verification (JWT uses HMAC)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Verifies that a token (JWT) was issued by a trusted source.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HMAC ensures the payload hasn’t been altered.</a:t>
            </a:r>
          </a:p>
        </p:txBody>
      </p:sp>
    </p:spTree>
    <p:extLst>
      <p:ext uri="{BB962C8B-B14F-4D97-AF65-F5344CB8AC3E}">
        <p14:creationId xmlns:p14="http://schemas.microsoft.com/office/powerpoint/2010/main" val="1148894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54941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6765" y="1087889"/>
            <a:ext cx="6999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Digital Signatures &amp; Hashing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2164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33708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How Hashing Enables Digital Signatures?</a:t>
            </a:r>
          </a:p>
          <a:p>
            <a:r>
              <a:rPr lang="en-US" sz="2000" b="1" dirty="0">
                <a:latin typeface="Alexandria" charset="0"/>
              </a:rPr>
              <a:t>1. Hash the message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Instead of signing the entire message, compute a hash of the message: </a:t>
            </a:r>
            <a:r>
              <a:rPr lang="en-US" sz="2000" b="1" dirty="0">
                <a:latin typeface="Alexandria" charset="0"/>
              </a:rPr>
              <a:t>H(M)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This produces a fixed-size fingerprint of the message.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Even a tiny change in the message completely changes the hash.</a:t>
            </a:r>
          </a:p>
          <a:p>
            <a:r>
              <a:rPr lang="en-US" sz="2000" b="1" dirty="0">
                <a:latin typeface="Alexandria" charset="0"/>
              </a:rPr>
              <a:t>2.Encrypt the hash with the sender’s private key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encrypted hash becomes the digital signature.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Only the sender with the private key can create this signature.</a:t>
            </a:r>
          </a:p>
          <a:p>
            <a:r>
              <a:rPr lang="en-US" sz="2000" b="1" dirty="0">
                <a:latin typeface="Alexandria" charset="0"/>
              </a:rPr>
              <a:t>3.Receiver verifies using the sender’s public key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Receiver decrypts the signature → gets the hash.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Receiver also hashes the received message → compares it with the decrypted hash.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they match → message is authentic and intact.</a:t>
            </a:r>
          </a:p>
          <a:p>
            <a:r>
              <a:rPr lang="en-US" sz="2000" dirty="0">
                <a:latin typeface="Alexandria" charset="0"/>
              </a:rPr>
              <a:t>This method: </a:t>
            </a:r>
            <a:r>
              <a:rPr lang="en-US" sz="2000" b="1" dirty="0">
                <a:latin typeface="Alexandria" charset="0"/>
              </a:rPr>
              <a:t>Efficient:</a:t>
            </a:r>
            <a:r>
              <a:rPr lang="en-US" sz="2000" dirty="0">
                <a:latin typeface="Alexandria" charset="0"/>
              </a:rPr>
              <a:t> Only the small hash is signed, not the full message.</a:t>
            </a:r>
          </a:p>
          <a:p>
            <a:r>
              <a:rPr lang="en-US" sz="2000" b="1" dirty="0">
                <a:latin typeface="Alexandria" charset="0"/>
              </a:rPr>
              <a:t>	         Secure:</a:t>
            </a:r>
            <a:r>
              <a:rPr lang="en-US" sz="2000" dirty="0">
                <a:latin typeface="Alexandria" charset="0"/>
              </a:rPr>
              <a:t> Hash ensures tamper detection, encryption ensures authenticity.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388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98812" y="693180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Why Sign the Hash Instead of the Message?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83330"/>
            <a:ext cx="10541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Much faster → hashing produces a small fixed-size digest instead of signing a large message.</a:t>
            </a:r>
          </a:p>
          <a:p>
            <a:r>
              <a:rPr lang="en-US" sz="2200" dirty="0">
                <a:latin typeface="Alexandria" charset="0"/>
              </a:rPr>
              <a:t>Consistent length → signature size depends only on the hash/key, not message length.</a:t>
            </a:r>
          </a:p>
          <a:p>
            <a:r>
              <a:rPr lang="en-US" sz="2200" dirty="0">
                <a:latin typeface="Alexandria" charset="0"/>
              </a:rPr>
              <a:t>Protects integrity → any change in the message changes the hash, which invalidates the signature.</a:t>
            </a:r>
          </a:p>
          <a:p>
            <a:r>
              <a:rPr lang="en-US" sz="2200" dirty="0">
                <a:latin typeface="Alexandria" charset="0"/>
              </a:rPr>
              <a:t>Efficient for large data → no need to process the entire message with expensive signing algorithms.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Used in: RSA, ECDSA, blockchain, and most digital signature systems.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7331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94398" y="995320"/>
            <a:ext cx="6999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Integrity Attacks on Hashing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35586"/>
            <a:ext cx="10541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Attackers may try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Find collisions → create two different messages with the same hash.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Replace message &amp; signature → swap a legitimate message with a tampered one.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Exploit weak algorithms → use broken hashes like MD5 or SHA-1 to bypass integrity checks.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Defense: Modern systems use SHA-256 or SHA-3 to ensure strong collision resistance and message integrity.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133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94398" y="995320"/>
            <a:ext cx="6999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Hashing in Blockchain (Overview)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35586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000" b="1" dirty="0">
                <a:latin typeface="Alexandria" charset="0"/>
              </a:rPr>
              <a:t>Blockchain:</a:t>
            </a:r>
            <a:r>
              <a:rPr lang="en-US" sz="2000" dirty="0">
                <a:latin typeface="Alexandria" charset="0"/>
              </a:rPr>
              <a:t> A secure, decentralized ledger of transactions where each block contains transaction data and a link to the previous one using cryptographic hashes.</a:t>
            </a:r>
            <a:br>
              <a:rPr lang="en-US" sz="2000" dirty="0">
                <a:latin typeface="Alexandria" charset="0"/>
              </a:rPr>
            </a:br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Features: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Immutable:</a:t>
            </a:r>
            <a:r>
              <a:rPr lang="en-US" sz="2000" dirty="0">
                <a:latin typeface="Alexandria" charset="0"/>
              </a:rPr>
              <a:t> Once added, a block cannot be changed without affecting all following blocks.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Transparent:</a:t>
            </a:r>
            <a:r>
              <a:rPr lang="en-US" sz="2000" dirty="0">
                <a:latin typeface="Alexandria" charset="0"/>
              </a:rPr>
              <a:t> All participants can verify transactions.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Tamper-proof:</a:t>
            </a:r>
            <a:r>
              <a:rPr lang="en-US" sz="2000" dirty="0">
                <a:latin typeface="Alexandria" charset="0"/>
              </a:rPr>
              <a:t> Hashes and consensus prevent fraud.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Finance Applications: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Cryptocurrencies (e.g., Bitcoin, Ethereum)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Cross-border payments and settlements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Auditing and record-keeping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sz="20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2968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94398" y="995320"/>
            <a:ext cx="6999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Hashing in Blockchain (Overview)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30588"/>
            <a:ext cx="10541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Hashing is core to blockchain security because: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Each block’s hash depends on the previous block → creates a chain of blocks.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Guarantees immutability → changing one block changes all following hashes.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Prevents tampering → any modification is immediately detectable.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Proof-of-work uses hashing → miners repeatedly hash data to meet difficulty targets (e.g., starts with many zeros).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Bitcoin uses SHA-256 to compute block hashes.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sz="20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4182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2278" y="1068311"/>
            <a:ext cx="6999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Hash Chains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69142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99959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Hash chains are a way to link values sequentially using hashes:</a:t>
            </a:r>
          </a:p>
          <a:p>
            <a:r>
              <a:rPr lang="en-US" sz="2000" dirty="0"/>
              <a:t>H1​=H(M1​)</a:t>
            </a:r>
          </a:p>
          <a:p>
            <a:r>
              <a:rPr lang="en-US" sz="2000" dirty="0"/>
              <a:t>H2​=H(H1​+M2​)</a:t>
            </a:r>
          </a:p>
          <a:p>
            <a:r>
              <a:rPr lang="en-US" sz="2000" dirty="0"/>
              <a:t>H3​=H(H2​+M3​)</a:t>
            </a:r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Each hash depends on the previous hash + new message → tampering is easy to detect.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Uses: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TOTP (Time-based One-Time Passwords) → each password derived from previous hash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Blockchain → linking blocks securely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Version control integrity → ensure files or commits haven’t been altered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US" sz="2000" dirty="0">
                <a:latin typeface="Alexandria" charset="0"/>
              </a:rPr>
              <a:t>Hashing + hash chains ensure security, integrity, and tamper-resistance in blockchain and other systems.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0054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6071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3600" dirty="0">
                <a:solidFill>
                  <a:prstClr val="black"/>
                </a:solidFill>
                <a:latin typeface="Alexandria" charset="0"/>
              </a:rPr>
              <a:t>Hands-On Exercise (Optional)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810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993740"/>
            <a:ext cx="10541000" cy="2561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Compute SHA-256 hash: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Python example: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import </a:t>
            </a:r>
            <a:r>
              <a:rPr lang="en-US" sz="2200" dirty="0" err="1">
                <a:solidFill>
                  <a:srgbClr val="00AEEF"/>
                </a:solidFill>
                <a:latin typeface="Alexandria" charset="0"/>
              </a:rPr>
              <a:t>hashlib</a:t>
            </a:r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print(hashlib.sha256(</a:t>
            </a:r>
            <a:r>
              <a:rPr lang="en-US" sz="2200" dirty="0" err="1">
                <a:solidFill>
                  <a:prstClr val="black"/>
                </a:solidFill>
                <a:latin typeface="Alexandria" charset="0"/>
              </a:rPr>
              <a:t>b"Hello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").</a:t>
            </a:r>
            <a:r>
              <a:rPr lang="en-US" sz="2200" dirty="0" err="1">
                <a:solidFill>
                  <a:prstClr val="black"/>
                </a:solidFill>
                <a:latin typeface="Alexandria" charset="0"/>
              </a:rPr>
              <a:t>hexdigest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())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You can experiment with changing one letter to see avalanche effect.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2520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70588" y="1698223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980591"/>
            <a:ext cx="74526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lexandria" charset="0"/>
                <a:cs typeface="Alexandria" charset="0"/>
              </a:rPr>
              <a:t>Recap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68976" y="2115552"/>
            <a:ext cx="10541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Hash functions provide one-way, collision-resistant integrity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Message Authentication Codes (MAC/HMAC) provide integrity + authenticity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Digital signatures provide integrity + authenticity + non-repudiation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 SHA-256 is industry standard; MD5 &amp; SHA-1 are insecure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 Hashing is foundational for blockchain, password storage, API security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 HMAC is widely used in fintech systems (API, tokens, transactions)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8908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95405"/>
            <a:ext cx="10541000" cy="3188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William Stallings, Cryptography &amp; Network Security, 8th Ed., 2023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William Stallings, Network Security Essentials, 2022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Cybersecurity Tools and Techniques (2022)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Computer Forensics &amp; Cyber Crime (2020)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NIST FIPS 180-4 (Secure Hash Standard)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RFC 2104 (HMAC Standard)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Research: </a:t>
            </a:r>
            <a:r>
              <a:rPr lang="en-US" sz="2400" dirty="0" err="1">
                <a:solidFill>
                  <a:prstClr val="black"/>
                </a:solidFill>
                <a:latin typeface="Alexandria" charset="0"/>
              </a:rPr>
              <a:t>Rivest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 (MD5), NIST SHA-2 &amp; SHA-3 papers</a:t>
            </a:r>
            <a:endParaRPr lang="en-US" sz="16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61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72fdf276c93115d6eb6a9ae39e44b9c5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201e3470885003e0f21af8e364f037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E68F566-EB3D-485E-A826-3F470E4FE1A7}"/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schemas.microsoft.com/office/infopath/2007/PartnerControls"/>
    <ds:schemaRef ds:uri="aca13214-df29-4e3c-a050-857c0bf7bd8e"/>
    <ds:schemaRef ds:uri="688354b5-287c-4cda-825e-1d7935aea40e"/>
    <ds:schemaRef ds:uri="d13aca44-ef33-4cf4-9980-7f0b00e6eeb9"/>
    <ds:schemaRef ds:uri="49100919-8a76-4266-be0c-7dc583902cb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19280</TotalTime>
  <Words>3549</Words>
  <Application>Microsoft Macintosh PowerPoint</Application>
  <PresentationFormat>Widescreen</PresentationFormat>
  <Paragraphs>461</Paragraphs>
  <Slides>41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Alexandria</vt:lpstr>
      <vt:lpstr>Arial</vt:lpstr>
      <vt:lpstr>Calibri</vt:lpstr>
      <vt:lpstr>Calibri Light</vt:lpstr>
      <vt:lpstr>Roboto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Author</cp:lastModifiedBy>
  <cp:revision>420</cp:revision>
  <cp:lastPrinted>2025-11-01T07:47:24Z</cp:lastPrinted>
  <dcterms:created xsi:type="dcterms:W3CDTF">2023-04-29T09:08:00Z</dcterms:created>
  <dcterms:modified xsi:type="dcterms:W3CDTF">2026-04-03T14:03:41Z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</Properties>
</file>