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57.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55.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6.xml" ContentType="application/vnd.openxmlformats-officedocument.presentationml.slide+xml"/>
  <Override PartName="/ppt/slides/slide25.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24.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9"/>
  </p:notesMasterIdLst>
  <p:sldIdLst>
    <p:sldId id="480" r:id="rId2"/>
    <p:sldId id="303" r:id="rId3"/>
    <p:sldId id="494" r:id="rId4"/>
    <p:sldId id="839" r:id="rId5"/>
    <p:sldId id="860" r:id="rId6"/>
    <p:sldId id="856" r:id="rId7"/>
    <p:sldId id="861" r:id="rId8"/>
    <p:sldId id="733" r:id="rId9"/>
    <p:sldId id="734" r:id="rId10"/>
    <p:sldId id="735" r:id="rId11"/>
    <p:sldId id="736" r:id="rId12"/>
    <p:sldId id="737" r:id="rId13"/>
    <p:sldId id="738" r:id="rId14"/>
    <p:sldId id="862" r:id="rId15"/>
    <p:sldId id="739" r:id="rId16"/>
    <p:sldId id="741" r:id="rId17"/>
    <p:sldId id="742" r:id="rId18"/>
    <p:sldId id="743" r:id="rId19"/>
    <p:sldId id="863" r:id="rId20"/>
    <p:sldId id="744" r:id="rId21"/>
    <p:sldId id="746" r:id="rId22"/>
    <p:sldId id="747" r:id="rId23"/>
    <p:sldId id="865" r:id="rId24"/>
    <p:sldId id="748" r:id="rId25"/>
    <p:sldId id="749" r:id="rId26"/>
    <p:sldId id="750" r:id="rId27"/>
    <p:sldId id="751" r:id="rId28"/>
    <p:sldId id="752" r:id="rId29"/>
    <p:sldId id="866" r:id="rId30"/>
    <p:sldId id="867" r:id="rId31"/>
    <p:sldId id="754" r:id="rId32"/>
    <p:sldId id="755" r:id="rId33"/>
    <p:sldId id="756" r:id="rId34"/>
    <p:sldId id="757" r:id="rId35"/>
    <p:sldId id="868" r:id="rId36"/>
    <p:sldId id="759" r:id="rId37"/>
    <p:sldId id="760" r:id="rId38"/>
    <p:sldId id="761" r:id="rId39"/>
    <p:sldId id="762" r:id="rId40"/>
    <p:sldId id="763" r:id="rId41"/>
    <p:sldId id="764" r:id="rId42"/>
    <p:sldId id="765" r:id="rId43"/>
    <p:sldId id="766" r:id="rId44"/>
    <p:sldId id="767" r:id="rId45"/>
    <p:sldId id="768" r:id="rId46"/>
    <p:sldId id="769" r:id="rId47"/>
    <p:sldId id="770" r:id="rId48"/>
    <p:sldId id="771" r:id="rId49"/>
    <p:sldId id="772" r:id="rId50"/>
    <p:sldId id="773" r:id="rId51"/>
    <p:sldId id="774" r:id="rId52"/>
    <p:sldId id="775" r:id="rId53"/>
    <p:sldId id="776" r:id="rId54"/>
    <p:sldId id="777" r:id="rId55"/>
    <p:sldId id="778" r:id="rId56"/>
    <p:sldId id="779" r:id="rId57"/>
    <p:sldId id="780" r:id="rId58"/>
    <p:sldId id="781" r:id="rId59"/>
    <p:sldId id="782" r:id="rId60"/>
    <p:sldId id="869" r:id="rId61"/>
    <p:sldId id="784" r:id="rId62"/>
    <p:sldId id="785" r:id="rId63"/>
    <p:sldId id="786" r:id="rId64"/>
    <p:sldId id="787" r:id="rId65"/>
    <p:sldId id="788" r:id="rId66"/>
    <p:sldId id="789"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4"/>
            <p14:sldId id="839"/>
            <p14:sldId id="860"/>
            <p14:sldId id="856"/>
            <p14:sldId id="861"/>
            <p14:sldId id="733"/>
            <p14:sldId id="734"/>
            <p14:sldId id="735"/>
            <p14:sldId id="736"/>
            <p14:sldId id="737"/>
            <p14:sldId id="738"/>
            <p14:sldId id="862"/>
            <p14:sldId id="739"/>
            <p14:sldId id="741"/>
            <p14:sldId id="742"/>
            <p14:sldId id="743"/>
            <p14:sldId id="863"/>
            <p14:sldId id="744"/>
            <p14:sldId id="746"/>
            <p14:sldId id="747"/>
            <p14:sldId id="865"/>
            <p14:sldId id="748"/>
            <p14:sldId id="749"/>
            <p14:sldId id="750"/>
            <p14:sldId id="751"/>
            <p14:sldId id="752"/>
            <p14:sldId id="866"/>
            <p14:sldId id="867"/>
            <p14:sldId id="754"/>
            <p14:sldId id="755"/>
            <p14:sldId id="756"/>
            <p14:sldId id="757"/>
            <p14:sldId id="868"/>
            <p14:sldId id="759"/>
            <p14:sldId id="760"/>
            <p14:sldId id="761"/>
            <p14:sldId id="762"/>
            <p14:sldId id="763"/>
            <p14:sldId id="764"/>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869"/>
            <p14:sldId id="784"/>
            <p14:sldId id="785"/>
            <p14:sldId id="786"/>
            <p14:sldId id="787"/>
            <p14:sldId id="788"/>
            <p14:sldId id="7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93738" autoAdjust="0"/>
  </p:normalViewPr>
  <p:slideViewPr>
    <p:cSldViewPr snapToGrid="0">
      <p:cViewPr varScale="1">
        <p:scale>
          <a:sx n="79" d="100"/>
          <a:sy n="79" d="100"/>
        </p:scale>
        <p:origin x="54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customXml" Target="../customXml/item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75"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ustomXml" Target="../customXml/item3.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6.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5" Type="http://schemas.openxmlformats.org/officeDocument/2006/relationships/image" Target="../media/image14.jpg"/><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6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7.svg"/><Relationship Id="rId2" Type="http://schemas.openxmlformats.org/officeDocument/2006/relationships/image" Target="../media/image39.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4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46586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endParaRPr lang="en-US"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for </a:t>
            </a:r>
            <a:r>
              <a:rPr lang="en-US" sz="3600" b="1" dirty="0">
                <a:solidFill>
                  <a:srgbClr val="00B0F0"/>
                </a:solidFill>
                <a:latin typeface="Alexandria" pitchFamily="2" charset="-78"/>
                <a:cs typeface="Alexandria" pitchFamily="2" charset="-78"/>
              </a:rPr>
              <a:t>Finance</a:t>
            </a: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a:t>
            </a:r>
            <a:r>
              <a:rPr lang="en-US" sz="2400" b="1" dirty="0" smtClean="0">
                <a:solidFill>
                  <a:schemeClr val="bg1"/>
                </a:solidFill>
                <a:latin typeface="Alexandria Black" pitchFamily="2" charset="-78"/>
                <a:cs typeface="Alexandria Black" pitchFamily="2" charset="-78"/>
              </a:rPr>
              <a:t>3</a:t>
            </a:r>
            <a:endParaRPr lang="en-US" sz="2400" b="1" dirty="0">
              <a:solidFill>
                <a:schemeClr val="bg1"/>
              </a:solidFill>
              <a:latin typeface="Alexandria Black" pitchFamily="2" charset="-78"/>
              <a:cs typeface="Alexandria Black" pitchFamily="2" charset="-78"/>
            </a:endParaRPr>
          </a:p>
        </p:txBody>
      </p:sp>
      <p:sp>
        <p:nvSpPr>
          <p:cNvPr id="46" name="TextBox 45"/>
          <p:cNvSpPr txBox="1"/>
          <p:nvPr/>
        </p:nvSpPr>
        <p:spPr>
          <a:xfrm>
            <a:off x="329269" y="5104240"/>
            <a:ext cx="2218877"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r>
              <a:rPr lang="ar-EG" sz="1600" dirty="0" smtClean="0">
                <a:latin typeface="Alexandria" pitchFamily="2" charset="-78"/>
                <a:cs typeface="Alexandria" pitchFamily="2" charset="-78"/>
              </a:rPr>
              <a:t> </a:t>
            </a:r>
          </a:p>
          <a:p>
            <a:r>
              <a:rPr lang="en-US" sz="1600" dirty="0" smtClean="0">
                <a:latin typeface="Alexandria" pitchFamily="2" charset="-78"/>
                <a:cs typeface="Alexandria" pitchFamily="2" charset="-78"/>
              </a:rPr>
              <a:t>Data Preprocessing </a:t>
            </a:r>
            <a:endParaRPr lang="en-US" sz="16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895"/>
    </mc:Choice>
    <mc:Fallback xmlns="">
      <p:transition spd="slow" advTm="15889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86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p>
          <a:p>
            <a:pPr lvl="0"/>
            <a:r>
              <a:rPr lang="en-US" sz="3600" b="1" dirty="0">
                <a:solidFill>
                  <a:srgbClr val="00B0F0"/>
                </a:solidFill>
                <a:latin typeface="Alexandria" pitchFamily="2" charset="-78"/>
                <a:cs typeface="Alexandria" pitchFamily="2" charset="-78"/>
              </a:rPr>
              <a:t>for Finance</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3</a:t>
            </a:r>
          </a:p>
        </p:txBody>
      </p:sp>
      <p:sp>
        <p:nvSpPr>
          <p:cNvPr id="11" name="TextBox 10"/>
          <p:cNvSpPr txBox="1"/>
          <p:nvPr/>
        </p:nvSpPr>
        <p:spPr>
          <a:xfrm>
            <a:off x="6878591" y="4846425"/>
            <a:ext cx="2162772"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endParaRPr lang="en-US" sz="1600" dirty="0">
              <a:latin typeface="Alexandria" pitchFamily="2" charset="-78"/>
              <a:cs typeface="Alexandria" pitchFamily="2" charset="-78"/>
            </a:endParaRPr>
          </a:p>
          <a:p>
            <a:r>
              <a:rPr lang="en-US" sz="1600" dirty="0" smtClean="0">
                <a:latin typeface="Alexandria" pitchFamily="2" charset="-78"/>
                <a:cs typeface="Alexandria" pitchFamily="2" charset="-78"/>
              </a:rPr>
              <a:t>Data Preprocessing</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35"/>
    </mc:Choice>
    <mc:Fallback xmlns="">
      <p:transition spd="slow" advTm="331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6338815" y="4672227"/>
            <a:ext cx="5277797" cy="1163395"/>
          </a:xfrm>
          <a:prstGeom prst="rect">
            <a:avLst/>
          </a:prstGeom>
        </p:spPr>
        <p:txBody>
          <a:bodyPr wrap="square">
            <a:spAutoFit/>
          </a:bodyPr>
          <a:lstStyle/>
          <a:p>
            <a:pPr>
              <a:lnSpc>
                <a:spcPct val="120000"/>
              </a:lnSpc>
            </a:pPr>
            <a:r>
              <a:rPr lang="en-US" sz="1100" dirty="0">
                <a:solidFill>
                  <a:srgbClr val="FF0000"/>
                </a:solidFill>
                <a:latin typeface="Alexandria" pitchFamily="2" charset="-78"/>
                <a:cs typeface="Alexandria" pitchFamily="2" charset="-78"/>
              </a:rPr>
              <a:t>One of the top 2% Scientists worldwide 2023 by Stanford university ranking. </a:t>
            </a:r>
            <a:endParaRPr lang="ar-EG" sz="1100" dirty="0" smtClean="0">
              <a:solidFill>
                <a:srgbClr val="FF0000"/>
              </a:solidFill>
              <a:latin typeface="Alexandria" pitchFamily="2" charset="-78"/>
              <a:cs typeface="Alexandria" pitchFamily="2" charset="-78"/>
            </a:endParaRPr>
          </a:p>
          <a:p>
            <a:pPr>
              <a:lnSpc>
                <a:spcPct val="120000"/>
              </a:lnSpc>
            </a:pPr>
            <a:endParaRPr lang="ar-EG" sz="1100" dirty="0">
              <a:solidFill>
                <a:srgbClr val="FF0000"/>
              </a:solidFill>
              <a:latin typeface="Alexandria" pitchFamily="2" charset="-78"/>
              <a:cs typeface="Alexandria" pitchFamily="2" charset="-78"/>
            </a:endParaRPr>
          </a:p>
          <a:p>
            <a:pPr>
              <a:lnSpc>
                <a:spcPct val="120000"/>
              </a:lnSpc>
            </a:pPr>
            <a:endParaRPr lang="en-US" sz="1100" dirty="0">
              <a:solidFill>
                <a:srgbClr val="FF0000"/>
              </a:solidFill>
              <a:latin typeface="Alexandria" pitchFamily="2" charset="-78"/>
              <a:cs typeface="Alexandria" pitchFamily="2" charset="-78"/>
            </a:endParaRPr>
          </a:p>
          <a:p>
            <a:pPr>
              <a:lnSpc>
                <a:spcPct val="120000"/>
              </a:lnSpc>
            </a:pPr>
            <a:r>
              <a:rPr lang="en-US" sz="1400" b="1" dirty="0">
                <a:solidFill>
                  <a:srgbClr val="FF0000"/>
                </a:solidFill>
                <a:latin typeface="Alexandria" pitchFamily="2" charset="-78"/>
                <a:cs typeface="Alexandria" pitchFamily="2" charset="-78"/>
              </a:rPr>
              <a:t>Email: diaasalama@midocean.edu.km</a:t>
            </a:r>
          </a:p>
        </p:txBody>
      </p:sp>
      <p:sp>
        <p:nvSpPr>
          <p:cNvPr id="17" name="TextBox 16"/>
          <p:cNvSpPr txBox="1"/>
          <p:nvPr/>
        </p:nvSpPr>
        <p:spPr>
          <a:xfrm>
            <a:off x="6944248" y="3996751"/>
            <a:ext cx="4429768" cy="461665"/>
          </a:xfrm>
          <a:prstGeom prst="rect">
            <a:avLst/>
          </a:prstGeom>
          <a:noFill/>
        </p:spPr>
        <p:txBody>
          <a:bodyPr wrap="square" rtlCol="0">
            <a:spAutoFit/>
          </a:bodyPr>
          <a:lstStyle/>
          <a:p>
            <a:r>
              <a:rPr lang="en-US" sz="2400" b="1" dirty="0" err="1" smtClean="0">
                <a:solidFill>
                  <a:srgbClr val="00B0F0"/>
                </a:solidFill>
                <a:latin typeface="Alexandria Black" pitchFamily="2" charset="-78"/>
                <a:cs typeface="Alexandria Black" pitchFamily="2" charset="-78"/>
              </a:rPr>
              <a:t>Dr.Diaa</a:t>
            </a:r>
            <a:r>
              <a:rPr lang="en-US" sz="2400" b="1" dirty="0" smtClean="0">
                <a:solidFill>
                  <a:srgbClr val="00B0F0"/>
                </a:solidFill>
                <a:latin typeface="Alexandria Black" pitchFamily="2" charset="-78"/>
                <a:cs typeface="Alexandria Black" pitchFamily="2" charset="-78"/>
              </a:rPr>
              <a:t> Salama </a:t>
            </a:r>
            <a:r>
              <a:rPr lang="en-US" sz="2400" b="1" dirty="0" err="1" smtClean="0">
                <a:solidFill>
                  <a:srgbClr val="00B0F0"/>
                </a:solidFill>
                <a:latin typeface="Alexandria Black" pitchFamily="2" charset="-78"/>
                <a:cs typeface="Alexandria Black" pitchFamily="2" charset="-78"/>
              </a:rPr>
              <a:t>Ph.D</a:t>
            </a:r>
            <a:endParaRPr lang="en-US" sz="2400" b="1" dirty="0">
              <a:solidFill>
                <a:srgbClr val="00B0F0"/>
              </a:solidFill>
              <a:latin typeface="Alexandria Black" pitchFamily="2" charset="-78"/>
              <a:cs typeface="Alexandria Black"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Placeholder 8"/>
          <p:cNvPicPr>
            <a:picLocks noGrp="1" noChangeAspect="1"/>
          </p:cNvPicPr>
          <p:nvPr>
            <p:ph type="pic" sz="quarter" idx="10"/>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l="-380" t="61" r="380" b="177"/>
          <a:stretch/>
        </p:blipFill>
        <p:spPr>
          <a:xfrm>
            <a:off x="6688535" y="732541"/>
            <a:ext cx="4834771" cy="3131320"/>
          </a:xfrm>
        </p:spPr>
      </p:pic>
      <p:graphicFrame>
        <p:nvGraphicFramePr>
          <p:cNvPr id="10" name="Table 9"/>
          <p:cNvGraphicFramePr>
            <a:graphicFrameLocks noGrp="1"/>
          </p:cNvGraphicFramePr>
          <p:nvPr>
            <p:extLst>
              <p:ext uri="{D42A27DB-BD31-4B8C-83A1-F6EECF244321}">
                <p14:modId xmlns:p14="http://schemas.microsoft.com/office/powerpoint/2010/main" val="1772742607"/>
              </p:ext>
            </p:extLst>
          </p:nvPr>
        </p:nvGraphicFramePr>
        <p:xfrm>
          <a:off x="1222310" y="996464"/>
          <a:ext cx="4867135" cy="5212080"/>
        </p:xfrm>
        <a:graphic>
          <a:graphicData uri="http://schemas.openxmlformats.org/drawingml/2006/table">
            <a:tbl>
              <a:tblPr firstRow="1" firstCol="1" bandRow="1"/>
              <a:tblGrid>
                <a:gridCol w="4867135">
                  <a:extLst>
                    <a:ext uri="{9D8B030D-6E8A-4147-A177-3AD203B41FA5}">
                      <a16:colId xmlns:a16="http://schemas.microsoft.com/office/drawing/2014/main" val="3806471446"/>
                    </a:ext>
                  </a:extLst>
                </a:gridCol>
              </a:tblGrid>
              <a:tr h="92938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Associate  Professor, Data Science Department</a:t>
                      </a:r>
                      <a:r>
                        <a:rPr lang="en-US" sz="1200" b="1" dirty="0">
                          <a:effectLst/>
                          <a:latin typeface="Alexandria" pitchFamily="2" charset="-78"/>
                          <a:ea typeface="Times New Roman" panose="02020603050405020304" pitchFamily="18" charset="0"/>
                          <a:cs typeface="Alexandria" pitchFamily="2" charset="-78"/>
                        </a:rPr>
                        <a:t>, Faculty of Computers Science , </a:t>
                      </a:r>
                      <a:r>
                        <a:rPr lang="en-US" sz="1200" b="1" dirty="0" err="1">
                          <a:effectLst/>
                          <a:latin typeface="Alexandria" pitchFamily="2" charset="-78"/>
                          <a:ea typeface="Times New Roman" panose="02020603050405020304" pitchFamily="18" charset="0"/>
                          <a:cs typeface="Alexandria" pitchFamily="2" charset="-78"/>
                        </a:rPr>
                        <a:t>Misr</a:t>
                      </a:r>
                      <a:r>
                        <a:rPr lang="en-US" sz="1200" b="1" dirty="0">
                          <a:effectLst/>
                          <a:latin typeface="Alexandria" pitchFamily="2" charset="-78"/>
                          <a:ea typeface="Times New Roman" panose="02020603050405020304" pitchFamily="18" charset="0"/>
                          <a:cs typeface="Alexandria" pitchFamily="2" charset="-78"/>
                        </a:rPr>
                        <a:t> International University, </a:t>
                      </a:r>
                      <a:r>
                        <a:rPr lang="en-US" sz="1200" b="1" dirty="0">
                          <a:solidFill>
                            <a:srgbClr val="5B9BD5"/>
                          </a:solidFill>
                          <a:effectLst/>
                          <a:latin typeface="Alexandria" pitchFamily="2" charset="-78"/>
                          <a:ea typeface="Times New Roman" panose="02020603050405020304" pitchFamily="18" charset="0"/>
                          <a:cs typeface="Alexandria" pitchFamily="2" charset="-78"/>
                        </a:rPr>
                        <a:t>On Leave from Faculty of Computers &amp; Artificial Intelligence, </a:t>
                      </a:r>
                      <a:r>
                        <a:rPr lang="en-US" sz="1200" b="1" dirty="0" err="1">
                          <a:solidFill>
                            <a:srgbClr val="5B9BD5"/>
                          </a:solidFill>
                          <a:effectLst/>
                          <a:latin typeface="Alexandria" pitchFamily="2" charset="-78"/>
                          <a:ea typeface="Times New Roman" panose="02020603050405020304" pitchFamily="18" charset="0"/>
                          <a:cs typeface="Alexandria" pitchFamily="2" charset="-78"/>
                        </a:rPr>
                        <a:t>Banha</a:t>
                      </a:r>
                      <a:r>
                        <a:rPr lang="en-US" sz="1200" b="1" dirty="0">
                          <a:solidFill>
                            <a:srgbClr val="5B9BD5"/>
                          </a:solidFill>
                          <a:effectLst/>
                          <a:latin typeface="Alexandria" pitchFamily="2" charset="-78"/>
                          <a:ea typeface="Times New Roman" panose="02020603050405020304" pitchFamily="18" charset="0"/>
                          <a:cs typeface="Alexandria" pitchFamily="2" charset="-78"/>
                        </a:rPr>
                        <a:t> University, </a:t>
                      </a:r>
                      <a:r>
                        <a:rPr lang="en-US" sz="1200" b="1" dirty="0" err="1">
                          <a:solidFill>
                            <a:srgbClr val="5B9BD5"/>
                          </a:solidFill>
                          <a:effectLst/>
                          <a:latin typeface="Alexandria" pitchFamily="2" charset="-78"/>
                          <a:ea typeface="Times New Roman" panose="02020603050405020304" pitchFamily="18" charset="0"/>
                          <a:cs typeface="Alexandria" pitchFamily="2" charset="-78"/>
                        </a:rPr>
                        <a:t>Banha</a:t>
                      </a:r>
                      <a:r>
                        <a:rPr lang="en-US" sz="1200" b="1" dirty="0">
                          <a:solidFill>
                            <a:srgbClr val="5B9BD5"/>
                          </a:solidFill>
                          <a:effectLst/>
                          <a:latin typeface="Alexandria" pitchFamily="2" charset="-78"/>
                          <a:ea typeface="Times New Roman" panose="02020603050405020304" pitchFamily="18" charset="0"/>
                          <a:cs typeface="Alexandria" pitchFamily="2" charset="-78"/>
                        </a:rPr>
                        <a:t>, Egypt.</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4230127241"/>
                  </a:ext>
                </a:extLst>
              </a:tr>
              <a:tr h="697036">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Member</a:t>
                      </a:r>
                      <a:r>
                        <a:rPr lang="en-US" sz="1200" b="1" dirty="0">
                          <a:effectLst/>
                          <a:latin typeface="Alexandria" pitchFamily="2" charset="-78"/>
                          <a:ea typeface="Times New Roman" panose="02020603050405020304" pitchFamily="18" charset="0"/>
                          <a:cs typeface="Alexandria" pitchFamily="2" charset="-78"/>
                        </a:rPr>
                        <a:t>, National Committee of Communications and Information Technology, Academy of Scientific Research &amp; Technology, CAIRO, Egypt.</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2085839910"/>
                  </a:ext>
                </a:extLst>
              </a:tr>
              <a:tr h="46469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a:solidFill>
                            <a:srgbClr val="538135"/>
                          </a:solidFill>
                          <a:effectLst/>
                          <a:latin typeface="Alexandria" pitchFamily="2" charset="-78"/>
                          <a:ea typeface="Times New Roman" panose="02020603050405020304" pitchFamily="18" charset="0"/>
                          <a:cs typeface="Alexandria" pitchFamily="2" charset="-78"/>
                        </a:rPr>
                        <a:t>Member</a:t>
                      </a:r>
                      <a:r>
                        <a:rPr lang="en-US" sz="1200" b="1">
                          <a:effectLst/>
                          <a:latin typeface="Alexandria" pitchFamily="2" charset="-78"/>
                          <a:ea typeface="Times New Roman" panose="02020603050405020304" pitchFamily="18" charset="0"/>
                          <a:cs typeface="Alexandria" pitchFamily="2" charset="-78"/>
                        </a:rPr>
                        <a:t>, International Telecommunication Union (ITU), United Nations (UN)</a:t>
                      </a:r>
                      <a:endParaRPr lang="en-US" sz="240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249813688"/>
                  </a:ext>
                </a:extLst>
              </a:tr>
              <a:tr h="46469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Member</a:t>
                      </a:r>
                      <a:r>
                        <a:rPr lang="en-US" sz="1200" b="1" dirty="0">
                          <a:effectLst/>
                          <a:latin typeface="Alexandria" pitchFamily="2" charset="-78"/>
                          <a:ea typeface="Times New Roman" panose="02020603050405020304" pitchFamily="18" charset="0"/>
                          <a:cs typeface="Alexandria" pitchFamily="2" charset="-78"/>
                        </a:rPr>
                        <a:t>, International Federation for Information Processing - IFIP</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2796692615"/>
                  </a:ext>
                </a:extLst>
              </a:tr>
              <a:tr h="697036">
                <a:tc>
                  <a:txBody>
                    <a:bodyPr/>
                    <a:lstStyle/>
                    <a:p>
                      <a:pPr marL="171450" marR="0" lvl="0" indent="-171450" algn="just"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of</a:t>
                      </a:r>
                      <a:r>
                        <a:rPr lang="en-US" sz="1200" b="1" dirty="0">
                          <a:effectLst/>
                          <a:latin typeface="Alexandria" pitchFamily="2" charset="-78"/>
                          <a:ea typeface="Times New Roman" panose="02020603050405020304" pitchFamily="18" charset="0"/>
                          <a:cs typeface="Alexandria" pitchFamily="2" charset="-78"/>
                        </a:rPr>
                        <a:t> the Arab Republic of </a:t>
                      </a:r>
                      <a:r>
                        <a:rPr lang="en-US" sz="1200" b="1" dirty="0">
                          <a:solidFill>
                            <a:srgbClr val="FF0000"/>
                          </a:solidFill>
                          <a:effectLst/>
                          <a:latin typeface="Alexandria" pitchFamily="2" charset="-78"/>
                          <a:ea typeface="Times New Roman" panose="02020603050405020304" pitchFamily="18" charset="0"/>
                          <a:cs typeface="Alexandria" pitchFamily="2" charset="-78"/>
                        </a:rPr>
                        <a:t>Egypt Encouragement Award </a:t>
                      </a:r>
                      <a:r>
                        <a:rPr lang="en-US" sz="1200" b="1" dirty="0">
                          <a:effectLst/>
                          <a:latin typeface="Alexandria" pitchFamily="2" charset="-78"/>
                          <a:ea typeface="Times New Roman" panose="02020603050405020304" pitchFamily="18" charset="0"/>
                          <a:cs typeface="Alexandria" pitchFamily="2" charset="-78"/>
                        </a:rPr>
                        <a:t>for Advanced Science and Technology in the Field of Engineering Sciences </a:t>
                      </a:r>
                      <a:r>
                        <a:rPr lang="en-US" sz="1200" b="1" dirty="0">
                          <a:solidFill>
                            <a:srgbClr val="FF0000"/>
                          </a:solidFill>
                          <a:effectLst/>
                          <a:latin typeface="Alexandria" pitchFamily="2" charset="-78"/>
                          <a:ea typeface="Times New Roman" panose="02020603050405020304" pitchFamily="18" charset="0"/>
                          <a:cs typeface="Alexandria" pitchFamily="2" charset="-78"/>
                        </a:rPr>
                        <a:t>2021</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977645908"/>
                  </a:ext>
                </a:extLst>
              </a:tr>
              <a:tr h="697036">
                <a:tc>
                  <a:txBody>
                    <a:bodyPr/>
                    <a:lstStyle/>
                    <a:p>
                      <a:pPr marL="171450" marR="0" lvl="0" indent="-171450"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of</a:t>
                      </a:r>
                      <a:r>
                        <a:rPr lang="en-US" sz="1200" b="1" dirty="0">
                          <a:effectLst/>
                          <a:latin typeface="Alexandria" pitchFamily="2" charset="-78"/>
                          <a:ea typeface="Times New Roman" panose="02020603050405020304" pitchFamily="18" charset="0"/>
                          <a:cs typeface="Alexandria" pitchFamily="2" charset="-78"/>
                        </a:rPr>
                        <a:t> the </a:t>
                      </a:r>
                      <a:r>
                        <a:rPr lang="en-US" sz="1200" b="1" dirty="0">
                          <a:solidFill>
                            <a:srgbClr val="FF0000"/>
                          </a:solidFill>
                          <a:effectLst/>
                          <a:latin typeface="Alexandria" pitchFamily="2" charset="-78"/>
                          <a:ea typeface="Times New Roman" panose="02020603050405020304" pitchFamily="18" charset="0"/>
                          <a:cs typeface="Alexandria" pitchFamily="2" charset="-78"/>
                        </a:rPr>
                        <a:t>Benha University Encouragement Award </a:t>
                      </a:r>
                      <a:r>
                        <a:rPr lang="en-US" sz="1200" b="1" dirty="0">
                          <a:effectLst/>
                          <a:latin typeface="Alexandria" pitchFamily="2" charset="-78"/>
                          <a:ea typeface="Times New Roman" panose="02020603050405020304" pitchFamily="18" charset="0"/>
                          <a:cs typeface="Alexandria" pitchFamily="2" charset="-78"/>
                        </a:rPr>
                        <a:t>for Advanced Science and Technology in the Field of Engineering Sciences </a:t>
                      </a:r>
                      <a:r>
                        <a:rPr lang="en-US" sz="1200" b="1" dirty="0">
                          <a:solidFill>
                            <a:srgbClr val="FF0000"/>
                          </a:solidFill>
                          <a:effectLst/>
                          <a:latin typeface="Alexandria" pitchFamily="2" charset="-78"/>
                          <a:ea typeface="Times New Roman" panose="02020603050405020304" pitchFamily="18" charset="0"/>
                          <a:cs typeface="Alexandria" pitchFamily="2" charset="-78"/>
                        </a:rPr>
                        <a:t>2019</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4267880189"/>
                  </a:ext>
                </a:extLst>
              </a:tr>
              <a:tr h="464691">
                <a:tc>
                  <a:txBody>
                    <a:bodyPr/>
                    <a:lstStyle/>
                    <a:p>
                      <a:pPr marL="171450" marR="0" lvl="0" indent="-171450"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a:t>
                      </a:r>
                      <a:r>
                        <a:rPr lang="en-US" sz="1200" b="1" dirty="0">
                          <a:effectLst/>
                          <a:latin typeface="Alexandria" pitchFamily="2" charset="-78"/>
                          <a:ea typeface="Times New Roman" panose="02020603050405020304" pitchFamily="18" charset="0"/>
                          <a:cs typeface="Alexandria" pitchFamily="2" charset="-78"/>
                        </a:rPr>
                        <a:t>of the DELL EMC AWARD for the academic year 2015/2016, 2016/2017, and  2017/2018       </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839224233"/>
                  </a:ext>
                </a:extLst>
              </a:tr>
            </a:tbl>
          </a:graphicData>
        </a:graphic>
      </p:graphicFrame>
    </p:spTree>
    <p:extLst>
      <p:ext uri="{BB962C8B-B14F-4D97-AF65-F5344CB8AC3E}">
        <p14:creationId xmlns:p14="http://schemas.microsoft.com/office/powerpoint/2010/main" val="1828132242"/>
      </p:ext>
    </p:extLst>
  </p:cSld>
  <p:clrMapOvr>
    <a:masterClrMapping/>
  </p:clrMapOvr>
  <p:transition spd="slow" advTm="102427">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Today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824993" y="2204751"/>
            <a:ext cx="8817067" cy="2130840"/>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endParaRPr lang="en-US" altLang="en-US" sz="28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Supervised </a:t>
            </a:r>
            <a:r>
              <a:rPr lang="en-US" altLang="en-US" sz="2800" dirty="0">
                <a:solidFill>
                  <a:prstClr val="black"/>
                </a:solidFill>
                <a:latin typeface="Alexandria" pitchFamily="2" charset="-78"/>
                <a:cs typeface="Alexandria" pitchFamily="2" charset="-78"/>
              </a:rPr>
              <a:t>learning  </a:t>
            </a:r>
            <a:r>
              <a:rPr lang="en-US" altLang="en-US" sz="2800" dirty="0" smtClean="0">
                <a:solidFill>
                  <a:prstClr val="black"/>
                </a:solidFill>
                <a:latin typeface="Alexandria" pitchFamily="2" charset="-78"/>
                <a:cs typeface="Alexandria" pitchFamily="2" charset="-78"/>
              </a:rPr>
              <a:t>KNN</a:t>
            </a:r>
          </a:p>
          <a:p>
            <a:pPr marL="342900" lvl="0" indent="-342900" algn="justLow" eaLnBrk="0" fontAlgn="base" hangingPunct="0">
              <a:lnSpc>
                <a:spcPct val="15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Data Preparation (Preprocessing)</a:t>
            </a:r>
            <a:endParaRPr lang="en-US" altLang="en-US" sz="28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495442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36183" y="2703520"/>
            <a:ext cx="8736542" cy="1200329"/>
          </a:xfrm>
          <a:prstGeom prst="rect">
            <a:avLst/>
          </a:prstGeom>
          <a:noFill/>
        </p:spPr>
        <p:txBody>
          <a:bodyPr wrap="square" rtlCol="0">
            <a:spAutoFit/>
          </a:bodyPr>
          <a:lstStyle/>
          <a:p>
            <a:pPr algn="ctr"/>
            <a:r>
              <a:rPr lang="en-US" sz="3600" b="1" dirty="0">
                <a:latin typeface="Alexandria Black" pitchFamily="2" charset="-78"/>
                <a:cs typeface="Alexandria Black" pitchFamily="2" charset="-78"/>
              </a:rPr>
              <a:t>K-Nearest Neighbor Classification</a:t>
            </a:r>
          </a:p>
          <a:p>
            <a:pPr algn="ctr"/>
            <a:r>
              <a:rPr lang="en-US" sz="3600" b="1" dirty="0" smtClean="0">
                <a:solidFill>
                  <a:srgbClr val="FF0000"/>
                </a:solidFill>
                <a:latin typeface="Alexandria Black" pitchFamily="2" charset="-78"/>
                <a:cs typeface="Alexandria Black" pitchFamily="2" charset="-78"/>
              </a:rPr>
              <a:t>K-NN</a:t>
            </a:r>
            <a:endParaRPr lang="en-US" sz="3600" b="1" dirty="0">
              <a:solidFill>
                <a:srgbClr val="FF0000"/>
              </a:solidFill>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156109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KNN</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824993" y="2204751"/>
            <a:ext cx="8817067" cy="2203680"/>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Used for</a:t>
            </a:r>
            <a:endParaRPr lang="en-US" altLang="en-US" sz="2800"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2800" dirty="0">
                <a:solidFill>
                  <a:prstClr val="black"/>
                </a:solidFill>
                <a:latin typeface="Alexandria" pitchFamily="2" charset="-78"/>
                <a:cs typeface="Alexandria" pitchFamily="2" charset="-78"/>
              </a:rPr>
              <a:t>Classification</a:t>
            </a:r>
          </a:p>
          <a:p>
            <a:pPr marL="1257300" lvl="2" indent="-342900" algn="justLow" eaLnBrk="0" fontAlgn="base" hangingPunct="0">
              <a:lnSpc>
                <a:spcPct val="150000"/>
              </a:lnSpc>
              <a:spcBef>
                <a:spcPct val="20000"/>
              </a:spcBef>
              <a:spcAft>
                <a:spcPct val="0"/>
              </a:spcAft>
              <a:buSzPct val="80000"/>
              <a:buBlip>
                <a:blip r:embed="rId2"/>
              </a:buBlip>
            </a:pPr>
            <a:r>
              <a:rPr lang="en-US" altLang="en-US" sz="2800" dirty="0">
                <a:solidFill>
                  <a:prstClr val="black"/>
                </a:solidFill>
                <a:latin typeface="Alexandria" pitchFamily="2" charset="-78"/>
                <a:cs typeface="Alexandria" pitchFamily="2" charset="-78"/>
              </a:rPr>
              <a:t>Regression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536568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KNN</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824993" y="2204751"/>
            <a:ext cx="8817067" cy="2203680"/>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Used for</a:t>
            </a:r>
            <a:endParaRPr lang="en-US" altLang="en-US" sz="2800"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2800" dirty="0">
                <a:solidFill>
                  <a:prstClr val="black"/>
                </a:solidFill>
                <a:latin typeface="Alexandria" pitchFamily="2" charset="-78"/>
                <a:cs typeface="Alexandria" pitchFamily="2" charset="-78"/>
              </a:rPr>
              <a:t>Classification</a:t>
            </a:r>
          </a:p>
          <a:p>
            <a:pPr marL="1257300" lvl="2" indent="-342900" algn="justLow" eaLnBrk="0" fontAlgn="base" hangingPunct="0">
              <a:lnSpc>
                <a:spcPct val="150000"/>
              </a:lnSpc>
              <a:spcBef>
                <a:spcPct val="20000"/>
              </a:spcBef>
              <a:spcAft>
                <a:spcPct val="0"/>
              </a:spcAft>
              <a:buSzPct val="80000"/>
              <a:buBlip>
                <a:blip r:embed="rId2"/>
              </a:buBlip>
            </a:pPr>
            <a:r>
              <a:rPr lang="en-US" altLang="en-US" sz="2800" dirty="0">
                <a:solidFill>
                  <a:prstClr val="black"/>
                </a:solidFill>
                <a:latin typeface="Alexandria" pitchFamily="2" charset="-78"/>
                <a:cs typeface="Alexandria" pitchFamily="2" charset="-78"/>
              </a:rPr>
              <a:t>Regression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371321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K-Nearest Neighbor Classification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27019" y="2353083"/>
            <a:ext cx="4112346" cy="203748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K </a:t>
            </a:r>
            <a:r>
              <a:rPr lang="en-US" altLang="en-US" sz="1600" dirty="0">
                <a:solidFill>
                  <a:prstClr val="black"/>
                </a:solidFill>
                <a:latin typeface="Alexandria" pitchFamily="2" charset="-78"/>
                <a:cs typeface="Alexandria" pitchFamily="2" charset="-78"/>
              </a:rPr>
              <a:t>nearest neighbors measured 	by a distance function.</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These functions are valid only 	with continuous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7500337" y="1851244"/>
            <a:ext cx="3062140" cy="2816833"/>
          </a:xfrm>
          <a:prstGeom prst="rect">
            <a:avLst/>
          </a:prstGeom>
        </p:spPr>
      </p:pic>
    </p:spTree>
    <p:extLst>
      <p:ext uri="{BB962C8B-B14F-4D97-AF65-F5344CB8AC3E}">
        <p14:creationId xmlns:p14="http://schemas.microsoft.com/office/powerpoint/2010/main" val="4137407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KNN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548938"/>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Consider </a:t>
            </a:r>
            <a:r>
              <a:rPr lang="en-US" altLang="en-US" sz="1600" dirty="0">
                <a:solidFill>
                  <a:prstClr val="black"/>
                </a:solidFill>
                <a:latin typeface="Alexandria" pitchFamily="2" charset="-78"/>
                <a:cs typeface="Alexandria" pitchFamily="2" charset="-78"/>
              </a:rPr>
              <a:t>the following data concerning credit default. Age and Loan are two numerical variables (predictors) and Default is the target</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15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Know </a:t>
            </a:r>
            <a:r>
              <a:rPr lang="en-US" altLang="en-US" sz="1600" dirty="0">
                <a:solidFill>
                  <a:prstClr val="black"/>
                </a:solidFill>
                <a:latin typeface="Alexandria" pitchFamily="2" charset="-78"/>
                <a:cs typeface="Alexandria" pitchFamily="2" charset="-78"/>
              </a:rPr>
              <a:t>we want to classify unknown case ((Age=48 and Loan=$142,000) using Euclidean distance.)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13"/>
          <p:cNvPicPr/>
          <p:nvPr/>
        </p:nvPicPr>
        <p:blipFill>
          <a:blip r:embed="rId4" cstate="print"/>
          <a:stretch>
            <a:fillRect/>
          </a:stretch>
        </p:blipFill>
        <p:spPr>
          <a:xfrm>
            <a:off x="5595135" y="2151901"/>
            <a:ext cx="3469160" cy="2977790"/>
          </a:xfrm>
          <a:prstGeom prst="rect">
            <a:avLst/>
          </a:prstGeom>
        </p:spPr>
      </p:pic>
    </p:spTree>
    <p:extLst>
      <p:ext uri="{BB962C8B-B14F-4D97-AF65-F5344CB8AC3E}">
        <p14:creationId xmlns:p14="http://schemas.microsoft.com/office/powerpoint/2010/main" val="14770084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KNN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129881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Using </a:t>
            </a:r>
            <a:r>
              <a:rPr lang="en-US" altLang="en-US" sz="1600" dirty="0">
                <a:solidFill>
                  <a:prstClr val="black"/>
                </a:solidFill>
                <a:latin typeface="Alexandria" pitchFamily="2" charset="-78"/>
                <a:cs typeface="Alexandria" pitchFamily="2" charset="-78"/>
              </a:rPr>
              <a:t>Euclidean distance: E.g. distance between (48</a:t>
            </a: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142k) and (33, 150k)</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	</a:t>
            </a:r>
            <a:r>
              <a:rPr lang="en-US" altLang="en-US" sz="1600" b="1" dirty="0" err="1">
                <a:solidFill>
                  <a:srgbClr val="FF0000"/>
                </a:solidFill>
                <a:latin typeface="Alexandria" pitchFamily="2" charset="-78"/>
                <a:cs typeface="Alexandria" pitchFamily="2" charset="-78"/>
              </a:rPr>
              <a:t>Sqrt</a:t>
            </a:r>
            <a:r>
              <a:rPr lang="en-US" altLang="en-US" sz="1600" b="1" dirty="0">
                <a:solidFill>
                  <a:srgbClr val="FF0000"/>
                </a:solidFill>
                <a:latin typeface="Alexandria" pitchFamily="2" charset="-78"/>
                <a:cs typeface="Alexandria" pitchFamily="2" charset="-78"/>
              </a:rPr>
              <a:t>[(48-33)^2 + (142000-150000)^2] = 8000.01</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 for all the dataset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12"/>
          <p:cNvPicPr/>
          <p:nvPr/>
        </p:nvPicPr>
        <p:blipFill>
          <a:blip r:embed="rId4" cstate="print"/>
          <a:stretch>
            <a:fillRect/>
          </a:stretch>
        </p:blipFill>
        <p:spPr>
          <a:xfrm>
            <a:off x="4988350" y="2348147"/>
            <a:ext cx="5342424" cy="3559868"/>
          </a:xfrm>
          <a:prstGeom prst="rect">
            <a:avLst/>
          </a:prstGeom>
        </p:spPr>
      </p:pic>
    </p:spTree>
    <p:extLst>
      <p:ext uri="{BB962C8B-B14F-4D97-AF65-F5344CB8AC3E}">
        <p14:creationId xmlns:p14="http://schemas.microsoft.com/office/powerpoint/2010/main" val="26189583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KNN Example </a:t>
            </a:r>
            <a:r>
              <a:rPr lang="en-US" sz="2000" b="1" dirty="0">
                <a:solidFill>
                  <a:srgbClr val="FF0000"/>
                </a:solidFill>
                <a:latin typeface="Alexandria Black" pitchFamily="2" charset="-78"/>
                <a:cs typeface="Alexandria Black" pitchFamily="2" charset="-78"/>
              </a:rPr>
              <a:t>cont</a:t>
            </a:r>
            <a:r>
              <a:rPr lang="en-US" sz="2000" b="1" dirty="0">
                <a:latin typeface="Alexandria Black" pitchFamily="2" charset="-78"/>
                <a:cs typeface="Alexandria Black" pitchFamily="2" charset="-78"/>
              </a:rPr>
              <a: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7147376" cy="129881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Know </a:t>
            </a:r>
            <a:r>
              <a:rPr lang="en-US" altLang="en-US" sz="1600" dirty="0">
                <a:solidFill>
                  <a:prstClr val="black"/>
                </a:solidFill>
                <a:latin typeface="Alexandria" pitchFamily="2" charset="-78"/>
                <a:cs typeface="Alexandria" pitchFamily="2" charset="-78"/>
              </a:rPr>
              <a:t>we choose the number of neighbors K</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srgbClr val="FF0000"/>
                </a:solidFill>
                <a:latin typeface="Alexandria" pitchFamily="2" charset="-78"/>
                <a:cs typeface="Alexandria" pitchFamily="2" charset="-78"/>
              </a:rPr>
              <a:t>If </a:t>
            </a:r>
            <a:r>
              <a:rPr lang="en-US" altLang="en-US" sz="1600" dirty="0">
                <a:solidFill>
                  <a:srgbClr val="FF0000"/>
                </a:solidFill>
                <a:latin typeface="Alexandria" pitchFamily="2" charset="-78"/>
                <a:cs typeface="Alexandria" pitchFamily="2" charset="-78"/>
              </a:rPr>
              <a:t>K=1 then this case is 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srgbClr val="FF0000"/>
                </a:solidFill>
                <a:latin typeface="Alexandria" pitchFamily="2" charset="-78"/>
                <a:cs typeface="Alexandria" pitchFamily="2" charset="-78"/>
              </a:rPr>
              <a:t>If </a:t>
            </a:r>
            <a:r>
              <a:rPr lang="en-US" altLang="en-US" sz="1600" dirty="0">
                <a:solidFill>
                  <a:srgbClr val="FF0000"/>
                </a:solidFill>
                <a:latin typeface="Alexandria" pitchFamily="2" charset="-78"/>
                <a:cs typeface="Alexandria" pitchFamily="2" charset="-78"/>
              </a:rPr>
              <a:t>K=3 then we have 2 Y and 1 N which give us 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6"/>
          <p:cNvPicPr/>
          <p:nvPr/>
        </p:nvPicPr>
        <p:blipFill>
          <a:blip r:embed="rId4" cstate="print"/>
          <a:stretch>
            <a:fillRect/>
          </a:stretch>
        </p:blipFill>
        <p:spPr>
          <a:xfrm>
            <a:off x="2312146" y="2980479"/>
            <a:ext cx="3428734" cy="2493815"/>
          </a:xfrm>
          <a:prstGeom prst="rect">
            <a:avLst/>
          </a:prstGeom>
        </p:spPr>
      </p:pic>
      <p:pic>
        <p:nvPicPr>
          <p:cNvPr id="12" name="object 7"/>
          <p:cNvPicPr/>
          <p:nvPr/>
        </p:nvPicPr>
        <p:blipFill>
          <a:blip r:embed="rId5" cstate="print"/>
          <a:stretch>
            <a:fillRect/>
          </a:stretch>
        </p:blipFill>
        <p:spPr>
          <a:xfrm>
            <a:off x="5916038" y="3068620"/>
            <a:ext cx="4169082" cy="2119663"/>
          </a:xfrm>
          <a:prstGeom prst="rect">
            <a:avLst/>
          </a:prstGeom>
        </p:spPr>
      </p:pic>
    </p:spTree>
    <p:extLst>
      <p:ext uri="{BB962C8B-B14F-4D97-AF65-F5344CB8AC3E}">
        <p14:creationId xmlns:p14="http://schemas.microsoft.com/office/powerpoint/2010/main" val="325866970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22485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1- Classification using KNN: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5454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u="sng" dirty="0" smtClean="0">
                <a:solidFill>
                  <a:prstClr val="black"/>
                </a:solidFill>
                <a:latin typeface="Alexandria" pitchFamily="2" charset="-78"/>
                <a:cs typeface="Alexandria" pitchFamily="2" charset="-78"/>
              </a:rPr>
              <a:t>Steps</a:t>
            </a:r>
            <a:r>
              <a:rPr lang="en-US" altLang="en-US" sz="1600" b="1" u="sng" dirty="0">
                <a:solidFill>
                  <a:prstClr val="black"/>
                </a:solidFill>
                <a:latin typeface="Alexandria" pitchFamily="2" charset="-78"/>
                <a:cs typeface="Alexandria" pitchFamily="2" charset="-78"/>
              </a:rPr>
              <a:t>:</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Find distance.</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Find Rank.</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Find the output according to the value of k.</a:t>
            </a:r>
          </a:p>
          <a:p>
            <a:pPr marL="34290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Euclidean Distance:</a:t>
            </a:r>
          </a:p>
          <a:p>
            <a:pPr marL="1257300" lvl="2"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4076992" y="4059597"/>
            <a:ext cx="4564126" cy="560324"/>
            <a:chOff x="3843528" y="4689094"/>
            <a:chExt cx="4564126" cy="560324"/>
          </a:xfrm>
        </p:grpSpPr>
        <p:sp>
          <p:nvSpPr>
            <p:cNvPr id="12" name="object 5"/>
            <p:cNvSpPr/>
            <p:nvPr/>
          </p:nvSpPr>
          <p:spPr>
            <a:xfrm>
              <a:off x="4567175" y="4808093"/>
              <a:ext cx="3840479" cy="441325"/>
            </a:xfrm>
            <a:custGeom>
              <a:avLst/>
              <a:gdLst/>
              <a:ahLst/>
              <a:cxnLst/>
              <a:rect l="l" t="t" r="r" b="b"/>
              <a:pathLst>
                <a:path w="3840479" h="441325">
                  <a:moveTo>
                    <a:pt x="399923" y="101854"/>
                  </a:moveTo>
                  <a:lnTo>
                    <a:pt x="395224" y="88519"/>
                  </a:lnTo>
                  <a:lnTo>
                    <a:pt x="371360" y="97129"/>
                  </a:lnTo>
                  <a:lnTo>
                    <a:pt x="350456" y="109588"/>
                  </a:lnTo>
                  <a:lnTo>
                    <a:pt x="317500" y="146177"/>
                  </a:lnTo>
                  <a:lnTo>
                    <a:pt x="297091" y="195008"/>
                  </a:lnTo>
                  <a:lnTo>
                    <a:pt x="290322" y="252984"/>
                  </a:lnTo>
                  <a:lnTo>
                    <a:pt x="292011" y="283235"/>
                  </a:lnTo>
                  <a:lnTo>
                    <a:pt x="305536" y="336677"/>
                  </a:lnTo>
                  <a:lnTo>
                    <a:pt x="332371" y="380098"/>
                  </a:lnTo>
                  <a:lnTo>
                    <a:pt x="371284" y="408863"/>
                  </a:lnTo>
                  <a:lnTo>
                    <a:pt x="395224" y="417461"/>
                  </a:lnTo>
                  <a:lnTo>
                    <a:pt x="399415" y="404114"/>
                  </a:lnTo>
                  <a:lnTo>
                    <a:pt x="380619" y="395757"/>
                  </a:lnTo>
                  <a:lnTo>
                    <a:pt x="364439" y="384200"/>
                  </a:lnTo>
                  <a:lnTo>
                    <a:pt x="339852" y="351409"/>
                  </a:lnTo>
                  <a:lnTo>
                    <a:pt x="325158" y="306666"/>
                  </a:lnTo>
                  <a:lnTo>
                    <a:pt x="320294" y="251333"/>
                  </a:lnTo>
                  <a:lnTo>
                    <a:pt x="321500" y="223266"/>
                  </a:lnTo>
                  <a:lnTo>
                    <a:pt x="331266" y="174574"/>
                  </a:lnTo>
                  <a:lnTo>
                    <a:pt x="350888" y="136169"/>
                  </a:lnTo>
                  <a:lnTo>
                    <a:pt x="380936" y="110121"/>
                  </a:lnTo>
                  <a:lnTo>
                    <a:pt x="399923" y="101854"/>
                  </a:lnTo>
                  <a:close/>
                </a:path>
                <a:path w="3840479" h="441325">
                  <a:moveTo>
                    <a:pt x="1643253" y="252984"/>
                  </a:moveTo>
                  <a:lnTo>
                    <a:pt x="1636471" y="195008"/>
                  </a:lnTo>
                  <a:lnTo>
                    <a:pt x="1616075" y="146177"/>
                  </a:lnTo>
                  <a:lnTo>
                    <a:pt x="1583118" y="109588"/>
                  </a:lnTo>
                  <a:lnTo>
                    <a:pt x="1538351" y="88519"/>
                  </a:lnTo>
                  <a:lnTo>
                    <a:pt x="1533652" y="101854"/>
                  </a:lnTo>
                  <a:lnTo>
                    <a:pt x="1552702" y="110121"/>
                  </a:lnTo>
                  <a:lnTo>
                    <a:pt x="1569085" y="121564"/>
                  </a:lnTo>
                  <a:lnTo>
                    <a:pt x="1593850" y="153924"/>
                  </a:lnTo>
                  <a:lnTo>
                    <a:pt x="1608416" y="197675"/>
                  </a:lnTo>
                  <a:lnTo>
                    <a:pt x="1613281" y="251333"/>
                  </a:lnTo>
                  <a:lnTo>
                    <a:pt x="1612036" y="280314"/>
                  </a:lnTo>
                  <a:lnTo>
                    <a:pt x="1602232" y="330365"/>
                  </a:lnTo>
                  <a:lnTo>
                    <a:pt x="1582699" y="369417"/>
                  </a:lnTo>
                  <a:lnTo>
                    <a:pt x="1552892" y="395757"/>
                  </a:lnTo>
                  <a:lnTo>
                    <a:pt x="1534160" y="404114"/>
                  </a:lnTo>
                  <a:lnTo>
                    <a:pt x="1538351" y="417461"/>
                  </a:lnTo>
                  <a:lnTo>
                    <a:pt x="1583220" y="396405"/>
                  </a:lnTo>
                  <a:lnTo>
                    <a:pt x="1616202" y="359918"/>
                  </a:lnTo>
                  <a:lnTo>
                    <a:pt x="1636483" y="311124"/>
                  </a:lnTo>
                  <a:lnTo>
                    <a:pt x="1641551" y="283235"/>
                  </a:lnTo>
                  <a:lnTo>
                    <a:pt x="1643253" y="252984"/>
                  </a:lnTo>
                  <a:close/>
                </a:path>
                <a:path w="3840479" h="441325">
                  <a:moveTo>
                    <a:pt x="3840480" y="762"/>
                  </a:moveTo>
                  <a:lnTo>
                    <a:pt x="270637" y="762"/>
                  </a:lnTo>
                  <a:lnTo>
                    <a:pt x="270637" y="0"/>
                  </a:lnTo>
                  <a:lnTo>
                    <a:pt x="222123" y="0"/>
                  </a:lnTo>
                  <a:lnTo>
                    <a:pt x="116840" y="394462"/>
                  </a:lnTo>
                  <a:lnTo>
                    <a:pt x="56896" y="260604"/>
                  </a:lnTo>
                  <a:lnTo>
                    <a:pt x="0" y="286639"/>
                  </a:lnTo>
                  <a:lnTo>
                    <a:pt x="5334" y="299593"/>
                  </a:lnTo>
                  <a:lnTo>
                    <a:pt x="34671" y="286639"/>
                  </a:lnTo>
                  <a:lnTo>
                    <a:pt x="106426" y="440944"/>
                  </a:lnTo>
                  <a:lnTo>
                    <a:pt x="123317" y="440944"/>
                  </a:lnTo>
                  <a:lnTo>
                    <a:pt x="235966" y="23114"/>
                  </a:lnTo>
                  <a:lnTo>
                    <a:pt x="257543" y="23114"/>
                  </a:lnTo>
                  <a:lnTo>
                    <a:pt x="257543" y="23622"/>
                  </a:lnTo>
                  <a:lnTo>
                    <a:pt x="3840480" y="23622"/>
                  </a:lnTo>
                  <a:lnTo>
                    <a:pt x="3840480" y="762"/>
                  </a:lnTo>
                  <a:close/>
                </a:path>
              </a:pathLst>
            </a:custGeom>
            <a:solidFill>
              <a:srgbClr val="836967"/>
            </a:solidFill>
          </p:spPr>
          <p:txBody>
            <a:bodyPr wrap="square" lIns="0" tIns="0" rIns="0" bIns="0" rtlCol="0"/>
            <a:lstStyle/>
            <a:p>
              <a:endParaRPr/>
            </a:p>
          </p:txBody>
        </p:sp>
        <p:sp>
          <p:nvSpPr>
            <p:cNvPr id="13" name="object 6"/>
            <p:cNvSpPr txBox="1"/>
            <p:nvPr/>
          </p:nvSpPr>
          <p:spPr>
            <a:xfrm>
              <a:off x="3843528" y="4795773"/>
              <a:ext cx="2287905" cy="452120"/>
            </a:xfrm>
            <a:prstGeom prst="rect">
              <a:avLst/>
            </a:prstGeom>
          </p:spPr>
          <p:txBody>
            <a:bodyPr vert="horz" wrap="square" lIns="0" tIns="12065" rIns="0" bIns="0" rtlCol="0">
              <a:spAutoFit/>
            </a:bodyPr>
            <a:lstStyle/>
            <a:p>
              <a:pPr marL="38100">
                <a:spcBef>
                  <a:spcPts val="95"/>
                </a:spcBef>
                <a:tabLst>
                  <a:tab pos="1130935" algn="l"/>
                </a:tabLst>
              </a:pPr>
              <a:r>
                <a:rPr sz="2800" dirty="0">
                  <a:latin typeface="Cambria Math"/>
                  <a:cs typeface="Cambria Math"/>
                </a:rPr>
                <a:t>𝑑</a:t>
              </a:r>
              <a:r>
                <a:rPr sz="2800" spc="240" dirty="0">
                  <a:latin typeface="Cambria Math"/>
                  <a:cs typeface="Cambria Math"/>
                </a:rPr>
                <a:t> </a:t>
              </a:r>
              <a:r>
                <a:rPr sz="2800" spc="-50" dirty="0">
                  <a:latin typeface="Cambria Math"/>
                  <a:cs typeface="Cambria Math"/>
                </a:rPr>
                <a:t>=</a:t>
              </a:r>
              <a:r>
                <a:rPr sz="2800" dirty="0">
                  <a:latin typeface="Cambria Math"/>
                  <a:cs typeface="Cambria Math"/>
                </a:rPr>
                <a:t>	𝑦</a:t>
              </a:r>
              <a:r>
                <a:rPr sz="3075" baseline="-16260" dirty="0">
                  <a:latin typeface="Cambria Math"/>
                  <a:cs typeface="Cambria Math"/>
                </a:rPr>
                <a:t>2</a:t>
              </a:r>
              <a:r>
                <a:rPr sz="3075" spc="382" baseline="-16260" dirty="0">
                  <a:latin typeface="Cambria Math"/>
                  <a:cs typeface="Cambria Math"/>
                </a:rPr>
                <a:t> </a:t>
              </a:r>
              <a:r>
                <a:rPr sz="2800" dirty="0">
                  <a:latin typeface="Cambria Math"/>
                  <a:cs typeface="Cambria Math"/>
                </a:rPr>
                <a:t>−</a:t>
              </a:r>
              <a:r>
                <a:rPr sz="2800" spc="-25" dirty="0">
                  <a:latin typeface="Cambria Math"/>
                  <a:cs typeface="Cambria Math"/>
                </a:rPr>
                <a:t> 𝑦</a:t>
              </a:r>
              <a:r>
                <a:rPr sz="3075" spc="-37" baseline="-16260" dirty="0">
                  <a:latin typeface="Cambria Math"/>
                  <a:cs typeface="Cambria Math"/>
                </a:rPr>
                <a:t>1</a:t>
              </a:r>
              <a:endParaRPr sz="3075" baseline="-16260" dirty="0">
                <a:latin typeface="Cambria Math"/>
                <a:cs typeface="Cambria Math"/>
              </a:endParaRPr>
            </a:p>
          </p:txBody>
        </p:sp>
        <p:sp>
          <p:nvSpPr>
            <p:cNvPr id="14" name="object 7"/>
            <p:cNvSpPr txBox="1"/>
            <p:nvPr/>
          </p:nvSpPr>
          <p:spPr>
            <a:xfrm>
              <a:off x="6204839" y="4689094"/>
              <a:ext cx="585470" cy="452120"/>
            </a:xfrm>
            <a:prstGeom prst="rect">
              <a:avLst/>
            </a:prstGeom>
          </p:spPr>
          <p:txBody>
            <a:bodyPr vert="horz" wrap="square" lIns="0" tIns="12065" rIns="0" bIns="0" rtlCol="0">
              <a:spAutoFit/>
            </a:bodyPr>
            <a:lstStyle/>
            <a:p>
              <a:pPr marL="38100">
                <a:spcBef>
                  <a:spcPts val="95"/>
                </a:spcBef>
              </a:pPr>
              <a:r>
                <a:rPr sz="2050" dirty="0">
                  <a:latin typeface="Cambria Math"/>
                  <a:cs typeface="Cambria Math"/>
                </a:rPr>
                <a:t>2</a:t>
              </a:r>
              <a:r>
                <a:rPr sz="2050" spc="310" dirty="0">
                  <a:latin typeface="Cambria Math"/>
                  <a:cs typeface="Cambria Math"/>
                </a:rPr>
                <a:t> </a:t>
              </a:r>
              <a:r>
                <a:rPr sz="4200" spc="-75" baseline="-16865" dirty="0">
                  <a:latin typeface="Cambria Math"/>
                  <a:cs typeface="Cambria Math"/>
                </a:rPr>
                <a:t>+</a:t>
              </a:r>
              <a:endParaRPr sz="4200" baseline="-16865">
                <a:latin typeface="Cambria Math"/>
                <a:cs typeface="Cambria Math"/>
              </a:endParaRPr>
            </a:p>
          </p:txBody>
        </p:sp>
        <p:sp>
          <p:nvSpPr>
            <p:cNvPr id="15" name="object 8"/>
            <p:cNvSpPr/>
            <p:nvPr/>
          </p:nvSpPr>
          <p:spPr>
            <a:xfrm>
              <a:off x="6861555" y="4896611"/>
              <a:ext cx="1350010" cy="328930"/>
            </a:xfrm>
            <a:custGeom>
              <a:avLst/>
              <a:gdLst/>
              <a:ahLst/>
              <a:cxnLst/>
              <a:rect l="l" t="t" r="r" b="b"/>
              <a:pathLst>
                <a:path w="1350009" h="328929">
                  <a:moveTo>
                    <a:pt x="1244980" y="0"/>
                  </a:moveTo>
                  <a:lnTo>
                    <a:pt x="1240282" y="13335"/>
                  </a:lnTo>
                  <a:lnTo>
                    <a:pt x="1259332" y="21595"/>
                  </a:lnTo>
                  <a:lnTo>
                    <a:pt x="1275715" y="33035"/>
                  </a:lnTo>
                  <a:lnTo>
                    <a:pt x="1300479" y="65405"/>
                  </a:lnTo>
                  <a:lnTo>
                    <a:pt x="1315053" y="109156"/>
                  </a:lnTo>
                  <a:lnTo>
                    <a:pt x="1319911" y="162813"/>
                  </a:lnTo>
                  <a:lnTo>
                    <a:pt x="1318676" y="191791"/>
                  </a:lnTo>
                  <a:lnTo>
                    <a:pt x="1308873" y="241841"/>
                  </a:lnTo>
                  <a:lnTo>
                    <a:pt x="1289331" y="280894"/>
                  </a:lnTo>
                  <a:lnTo>
                    <a:pt x="1259526" y="307234"/>
                  </a:lnTo>
                  <a:lnTo>
                    <a:pt x="1240790" y="315594"/>
                  </a:lnTo>
                  <a:lnTo>
                    <a:pt x="1244980" y="328930"/>
                  </a:lnTo>
                  <a:lnTo>
                    <a:pt x="1289859" y="307879"/>
                  </a:lnTo>
                  <a:lnTo>
                    <a:pt x="1322832" y="271399"/>
                  </a:lnTo>
                  <a:lnTo>
                    <a:pt x="1343120" y="222599"/>
                  </a:lnTo>
                  <a:lnTo>
                    <a:pt x="1349883" y="164464"/>
                  </a:lnTo>
                  <a:lnTo>
                    <a:pt x="1348190" y="134346"/>
                  </a:lnTo>
                  <a:lnTo>
                    <a:pt x="1334613" y="80918"/>
                  </a:lnTo>
                  <a:lnTo>
                    <a:pt x="1307703" y="37415"/>
                  </a:lnTo>
                  <a:lnTo>
                    <a:pt x="1268841" y="8598"/>
                  </a:lnTo>
                  <a:lnTo>
                    <a:pt x="1244980" y="0"/>
                  </a:lnTo>
                  <a:close/>
                </a:path>
                <a:path w="1350009" h="328929">
                  <a:moveTo>
                    <a:pt x="104902" y="0"/>
                  </a:moveTo>
                  <a:lnTo>
                    <a:pt x="60134" y="21066"/>
                  </a:lnTo>
                  <a:lnTo>
                    <a:pt x="27178" y="57657"/>
                  </a:lnTo>
                  <a:lnTo>
                    <a:pt x="6778" y="106489"/>
                  </a:lnTo>
                  <a:lnTo>
                    <a:pt x="0" y="164464"/>
                  </a:lnTo>
                  <a:lnTo>
                    <a:pt x="1690" y="194710"/>
                  </a:lnTo>
                  <a:lnTo>
                    <a:pt x="15216" y="248154"/>
                  </a:lnTo>
                  <a:lnTo>
                    <a:pt x="42054" y="291568"/>
                  </a:lnTo>
                  <a:lnTo>
                    <a:pt x="80968" y="320333"/>
                  </a:lnTo>
                  <a:lnTo>
                    <a:pt x="104902" y="328930"/>
                  </a:lnTo>
                  <a:lnTo>
                    <a:pt x="109093" y="315594"/>
                  </a:lnTo>
                  <a:lnTo>
                    <a:pt x="90302" y="307234"/>
                  </a:lnTo>
                  <a:lnTo>
                    <a:pt x="74120" y="295671"/>
                  </a:lnTo>
                  <a:lnTo>
                    <a:pt x="49530" y="262889"/>
                  </a:lnTo>
                  <a:lnTo>
                    <a:pt x="34845" y="218138"/>
                  </a:lnTo>
                  <a:lnTo>
                    <a:pt x="29972" y="162813"/>
                  </a:lnTo>
                  <a:lnTo>
                    <a:pt x="31188" y="134735"/>
                  </a:lnTo>
                  <a:lnTo>
                    <a:pt x="40955" y="86054"/>
                  </a:lnTo>
                  <a:lnTo>
                    <a:pt x="60577" y="47642"/>
                  </a:lnTo>
                  <a:lnTo>
                    <a:pt x="90624" y="21595"/>
                  </a:lnTo>
                  <a:lnTo>
                    <a:pt x="109601" y="13335"/>
                  </a:lnTo>
                  <a:lnTo>
                    <a:pt x="104902" y="0"/>
                  </a:lnTo>
                  <a:close/>
                </a:path>
              </a:pathLst>
            </a:custGeom>
            <a:solidFill>
              <a:srgbClr val="836967"/>
            </a:solidFill>
          </p:spPr>
          <p:txBody>
            <a:bodyPr wrap="square" lIns="0" tIns="0" rIns="0" bIns="0" rtlCol="0"/>
            <a:lstStyle/>
            <a:p>
              <a:endParaRPr/>
            </a:p>
          </p:txBody>
        </p:sp>
        <p:sp>
          <p:nvSpPr>
            <p:cNvPr id="16" name="object 9"/>
            <p:cNvSpPr txBox="1"/>
            <p:nvPr/>
          </p:nvSpPr>
          <p:spPr>
            <a:xfrm>
              <a:off x="6940931" y="4795773"/>
              <a:ext cx="1179195" cy="452120"/>
            </a:xfrm>
            <a:prstGeom prst="rect">
              <a:avLst/>
            </a:prstGeom>
          </p:spPr>
          <p:txBody>
            <a:bodyPr vert="horz" wrap="square" lIns="0" tIns="12065" rIns="0" bIns="0" rtlCol="0">
              <a:spAutoFit/>
            </a:bodyPr>
            <a:lstStyle/>
            <a:p>
              <a:pPr marL="38100">
                <a:spcBef>
                  <a:spcPts val="95"/>
                </a:spcBef>
              </a:pPr>
              <a:r>
                <a:rPr sz="2800" dirty="0">
                  <a:latin typeface="Cambria Math"/>
                  <a:cs typeface="Cambria Math"/>
                </a:rPr>
                <a:t>𝑥</a:t>
              </a:r>
              <a:r>
                <a:rPr sz="3075" baseline="-16260" dirty="0">
                  <a:latin typeface="Cambria Math"/>
                  <a:cs typeface="Cambria Math"/>
                </a:rPr>
                <a:t>2</a:t>
              </a:r>
              <a:r>
                <a:rPr sz="3075" spc="434" baseline="-16260" dirty="0">
                  <a:latin typeface="Cambria Math"/>
                  <a:cs typeface="Cambria Math"/>
                </a:rPr>
                <a:t> </a:t>
              </a:r>
              <a:r>
                <a:rPr sz="2800" dirty="0">
                  <a:latin typeface="Cambria Math"/>
                  <a:cs typeface="Cambria Math"/>
                </a:rPr>
                <a:t>−</a:t>
              </a:r>
              <a:r>
                <a:rPr sz="2800" spc="5" dirty="0">
                  <a:latin typeface="Cambria Math"/>
                  <a:cs typeface="Cambria Math"/>
                </a:rPr>
                <a:t> </a:t>
              </a:r>
              <a:r>
                <a:rPr sz="2800" spc="-25" dirty="0">
                  <a:latin typeface="Cambria Math"/>
                  <a:cs typeface="Cambria Math"/>
                </a:rPr>
                <a:t>𝑥</a:t>
              </a:r>
              <a:r>
                <a:rPr sz="3075" spc="-37" baseline="-16260" dirty="0">
                  <a:latin typeface="Cambria Math"/>
                  <a:cs typeface="Cambria Math"/>
                </a:rPr>
                <a:t>1</a:t>
              </a:r>
              <a:endParaRPr sz="3075" baseline="-16260" dirty="0">
                <a:latin typeface="Cambria Math"/>
                <a:cs typeface="Cambria Math"/>
              </a:endParaRPr>
            </a:p>
          </p:txBody>
        </p:sp>
        <p:sp>
          <p:nvSpPr>
            <p:cNvPr id="17" name="object 10"/>
            <p:cNvSpPr txBox="1"/>
            <p:nvPr/>
          </p:nvSpPr>
          <p:spPr>
            <a:xfrm>
              <a:off x="8231506" y="4785105"/>
              <a:ext cx="175895" cy="336550"/>
            </a:xfrm>
            <a:prstGeom prst="rect">
              <a:avLst/>
            </a:prstGeom>
          </p:spPr>
          <p:txBody>
            <a:bodyPr vert="horz" wrap="square" lIns="0" tIns="11430" rIns="0" bIns="0" rtlCol="0">
              <a:spAutoFit/>
            </a:bodyPr>
            <a:lstStyle/>
            <a:p>
              <a:pPr marL="12700">
                <a:spcBef>
                  <a:spcPts val="90"/>
                </a:spcBef>
              </a:pPr>
              <a:r>
                <a:rPr sz="2050" spc="-50" dirty="0">
                  <a:latin typeface="Cambria Math"/>
                  <a:cs typeface="Cambria Math"/>
                </a:rPr>
                <a:t>2</a:t>
              </a:r>
              <a:endParaRPr sz="2050">
                <a:latin typeface="Cambria Math"/>
                <a:cs typeface="Cambria Math"/>
              </a:endParaRPr>
            </a:p>
          </p:txBody>
        </p:sp>
      </p:grpSp>
    </p:spTree>
    <p:extLst>
      <p:ext uri="{BB962C8B-B14F-4D97-AF65-F5344CB8AC3E}">
        <p14:creationId xmlns:p14="http://schemas.microsoft.com/office/powerpoint/2010/main" val="148260835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88024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Consider k = 3</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4"/>
          <p:cNvPicPr/>
          <p:nvPr/>
        </p:nvPicPr>
        <p:blipFill>
          <a:blip r:embed="rId4" cstate="print"/>
          <a:stretch>
            <a:fillRect/>
          </a:stretch>
        </p:blipFill>
        <p:spPr>
          <a:xfrm>
            <a:off x="2187971" y="2121302"/>
            <a:ext cx="8092326" cy="3521232"/>
          </a:xfrm>
          <a:prstGeom prst="rect">
            <a:avLst/>
          </a:prstGeom>
        </p:spPr>
      </p:pic>
    </p:spTree>
    <p:extLst>
      <p:ext uri="{BB962C8B-B14F-4D97-AF65-F5344CB8AC3E}">
        <p14:creationId xmlns:p14="http://schemas.microsoft.com/office/powerpoint/2010/main" val="110530143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1998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Consider k = </a:t>
            </a:r>
            <a:r>
              <a:rPr lang="en-US" altLang="en-US" sz="1600" dirty="0" smtClean="0">
                <a:solidFill>
                  <a:prstClr val="black"/>
                </a:solidFill>
                <a:latin typeface="Alexandria" pitchFamily="2" charset="-78"/>
                <a:cs typeface="Alexandria" pitchFamily="2" charset="-78"/>
              </a:rPr>
              <a:t>4</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4"/>
          <p:cNvPicPr/>
          <p:nvPr/>
        </p:nvPicPr>
        <p:blipFill>
          <a:blip r:embed="rId4" cstate="print"/>
          <a:stretch>
            <a:fillRect/>
          </a:stretch>
        </p:blipFill>
        <p:spPr>
          <a:xfrm>
            <a:off x="3881757" y="1576589"/>
            <a:ext cx="4902708" cy="4128414"/>
          </a:xfrm>
          <a:prstGeom prst="rect">
            <a:avLst/>
          </a:prstGeom>
        </p:spPr>
      </p:pic>
    </p:spTree>
    <p:extLst>
      <p:ext uri="{BB962C8B-B14F-4D97-AF65-F5344CB8AC3E}">
        <p14:creationId xmlns:p14="http://schemas.microsoft.com/office/powerpoint/2010/main" val="314750612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Example2 :</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2788138" y="1424729"/>
            <a:ext cx="5646194" cy="4181986"/>
          </a:xfrm>
          <a:prstGeom prst="rect">
            <a:avLst/>
          </a:prstGeom>
        </p:spPr>
      </p:pic>
    </p:spTree>
    <p:extLst>
      <p:ext uri="{BB962C8B-B14F-4D97-AF65-F5344CB8AC3E}">
        <p14:creationId xmlns:p14="http://schemas.microsoft.com/office/powerpoint/2010/main" val="328224381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Solution cont.: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2618636" y="1238300"/>
            <a:ext cx="8055757" cy="4764409"/>
          </a:xfrm>
          <a:prstGeom prst="rect">
            <a:avLst/>
          </a:prstGeom>
        </p:spPr>
      </p:pic>
    </p:spTree>
    <p:extLst>
      <p:ext uri="{BB962C8B-B14F-4D97-AF65-F5344CB8AC3E}">
        <p14:creationId xmlns:p14="http://schemas.microsoft.com/office/powerpoint/2010/main" val="98261831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Solution cont.: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2459842" y="1216505"/>
            <a:ext cx="6228588" cy="4683332"/>
          </a:xfrm>
          <a:prstGeom prst="rect">
            <a:avLst/>
          </a:prstGeom>
        </p:spPr>
      </p:pic>
      <p:pic>
        <p:nvPicPr>
          <p:cNvPr id="12" name="object 4"/>
          <p:cNvPicPr/>
          <p:nvPr/>
        </p:nvPicPr>
        <p:blipFill>
          <a:blip r:embed="rId4" cstate="print"/>
          <a:stretch>
            <a:fillRect/>
          </a:stretch>
        </p:blipFill>
        <p:spPr>
          <a:xfrm>
            <a:off x="8837523" y="2310822"/>
            <a:ext cx="2156459" cy="2142218"/>
          </a:xfrm>
          <a:prstGeom prst="rect">
            <a:avLst/>
          </a:prstGeom>
        </p:spPr>
      </p:pic>
    </p:spTree>
    <p:extLst>
      <p:ext uri="{BB962C8B-B14F-4D97-AF65-F5344CB8AC3E}">
        <p14:creationId xmlns:p14="http://schemas.microsoft.com/office/powerpoint/2010/main" val="51079450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2- Regression Using KNN: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3" cstate="print"/>
          <a:stretch>
            <a:fillRect/>
          </a:stretch>
        </p:blipFill>
        <p:spPr>
          <a:xfrm>
            <a:off x="7735251" y="2509700"/>
            <a:ext cx="3319439" cy="2246337"/>
          </a:xfrm>
          <a:prstGeom prst="rect">
            <a:avLst/>
          </a:prstGeom>
        </p:spPr>
      </p:pic>
      <p:pic>
        <p:nvPicPr>
          <p:cNvPr id="13" name="object 4"/>
          <p:cNvPicPr/>
          <p:nvPr/>
        </p:nvPicPr>
        <p:blipFill>
          <a:blip r:embed="rId4" cstate="print"/>
          <a:stretch>
            <a:fillRect/>
          </a:stretch>
        </p:blipFill>
        <p:spPr>
          <a:xfrm>
            <a:off x="2407795" y="1273878"/>
            <a:ext cx="5243815" cy="4717979"/>
          </a:xfrm>
          <a:prstGeom prst="rect">
            <a:avLst/>
          </a:prstGeom>
        </p:spPr>
      </p:pic>
    </p:spTree>
    <p:extLst>
      <p:ext uri="{BB962C8B-B14F-4D97-AF65-F5344CB8AC3E}">
        <p14:creationId xmlns:p14="http://schemas.microsoft.com/office/powerpoint/2010/main" val="235528555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2- Regression Using KNN: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1803670" y="1568265"/>
            <a:ext cx="8833104" cy="4053157"/>
          </a:xfrm>
          <a:prstGeom prst="rect">
            <a:avLst/>
          </a:prstGeom>
        </p:spPr>
      </p:pic>
    </p:spTree>
    <p:extLst>
      <p:ext uri="{BB962C8B-B14F-4D97-AF65-F5344CB8AC3E}">
        <p14:creationId xmlns:p14="http://schemas.microsoft.com/office/powerpoint/2010/main" val="110408651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Assume k = 3</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object 3"/>
          <p:cNvGraphicFramePr>
            <a:graphicFrameLocks noGrp="1"/>
          </p:cNvGraphicFramePr>
          <p:nvPr>
            <p:extLst>
              <p:ext uri="{D42A27DB-BD31-4B8C-83A1-F6EECF244321}">
                <p14:modId xmlns:p14="http://schemas.microsoft.com/office/powerpoint/2010/main" val="879028163"/>
              </p:ext>
            </p:extLst>
          </p:nvPr>
        </p:nvGraphicFramePr>
        <p:xfrm>
          <a:off x="2557580" y="1829863"/>
          <a:ext cx="6096000" cy="3107686"/>
        </p:xfrm>
        <a:graphic>
          <a:graphicData uri="http://schemas.openxmlformats.org/drawingml/2006/table">
            <a:tbl>
              <a:tblPr firstRow="1" bandRow="1">
                <a:tableStyleId>{2D5ABB26-0587-4C30-8999-92F81FD0307C}</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517525">
                <a:tc>
                  <a:txBody>
                    <a:bodyPr/>
                    <a:lstStyle/>
                    <a:p>
                      <a:pPr algn="ctr">
                        <a:lnSpc>
                          <a:spcPct val="100000"/>
                        </a:lnSpc>
                        <a:spcBef>
                          <a:spcPts val="260"/>
                        </a:spcBef>
                      </a:pPr>
                      <a:r>
                        <a:rPr sz="2800" b="1" spc="-25" dirty="0">
                          <a:latin typeface="Times New Roman"/>
                          <a:cs typeface="Times New Roman"/>
                        </a:rPr>
                        <a:t>x1</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0"/>
                        </a:spcBef>
                      </a:pPr>
                      <a:r>
                        <a:rPr sz="2800" b="1" spc="-25" dirty="0">
                          <a:latin typeface="Times New Roman"/>
                          <a:cs typeface="Times New Roman"/>
                        </a:rPr>
                        <a:t>x2</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0"/>
                        </a:spcBef>
                      </a:pPr>
                      <a:r>
                        <a:rPr sz="2800" b="1" spc="-10" dirty="0">
                          <a:latin typeface="Times New Roman"/>
                          <a:cs typeface="Times New Roman"/>
                        </a:rPr>
                        <a:t>weight</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8159">
                <a:tc>
                  <a:txBody>
                    <a:bodyPr/>
                    <a:lstStyle/>
                    <a:p>
                      <a:pPr algn="ctr">
                        <a:lnSpc>
                          <a:spcPct val="100000"/>
                        </a:lnSpc>
                        <a:spcBef>
                          <a:spcPts val="265"/>
                        </a:spcBef>
                      </a:pPr>
                      <a:r>
                        <a:rPr sz="2800" b="1" spc="-50" dirty="0">
                          <a:latin typeface="Times New Roman"/>
                          <a:cs typeface="Times New Roman"/>
                        </a:rPr>
                        <a:t>7</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7</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5"/>
                        </a:spcBef>
                      </a:pPr>
                      <a:r>
                        <a:rPr sz="2800" b="1" spc="-50" dirty="0">
                          <a:latin typeface="Times New Roman"/>
                          <a:cs typeface="Times New Roman"/>
                        </a:rPr>
                        <a:t>6</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518159">
                <a:tc>
                  <a:txBody>
                    <a:bodyPr/>
                    <a:lstStyle/>
                    <a:p>
                      <a:pPr algn="ctr">
                        <a:lnSpc>
                          <a:spcPct val="100000"/>
                        </a:lnSpc>
                        <a:spcBef>
                          <a:spcPts val="265"/>
                        </a:spcBef>
                      </a:pPr>
                      <a:r>
                        <a:rPr sz="2800" b="1" spc="-50" dirty="0">
                          <a:latin typeface="Times New Roman"/>
                          <a:cs typeface="Times New Roman"/>
                        </a:rPr>
                        <a:t>7</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4</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18159">
                <a:tc>
                  <a:txBody>
                    <a:bodyPr/>
                    <a:lstStyle/>
                    <a:p>
                      <a:pPr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4</a:t>
                      </a:r>
                      <a:endParaRPr sz="2800" dirty="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5"/>
                        </a:spcBef>
                      </a:pPr>
                      <a:r>
                        <a:rPr sz="2800" b="1" spc="-50" dirty="0">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517525">
                <a:tc>
                  <a:txBody>
                    <a:bodyPr/>
                    <a:lstStyle/>
                    <a:p>
                      <a:pPr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518159">
                <a:tc>
                  <a:txBody>
                    <a:bodyPr/>
                    <a:lstStyle/>
                    <a:p>
                      <a:pPr algn="ctr">
                        <a:lnSpc>
                          <a:spcPct val="100000"/>
                        </a:lnSpc>
                        <a:spcBef>
                          <a:spcPts val="265"/>
                        </a:spcBef>
                      </a:pPr>
                      <a:r>
                        <a:rPr sz="2800" b="1" spc="-50" dirty="0">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265"/>
                        </a:spcBef>
                      </a:pPr>
                      <a:r>
                        <a:rPr sz="2800" b="1" spc="-50" dirty="0">
                          <a:latin typeface="Times New Roman"/>
                          <a:cs typeface="Times New Roman"/>
                        </a:rPr>
                        <a:t>?</a:t>
                      </a:r>
                      <a:endParaRPr sz="2800" dirty="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4663846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Solution: </a:t>
            </a:r>
            <a:r>
              <a:rPr lang="en-US" sz="2000" b="1" dirty="0" smtClean="0">
                <a:latin typeface="Alexandria Black" pitchFamily="2" charset="-78"/>
                <a:cs typeface="Alexandria Black" pitchFamily="2" charset="-78"/>
              </a:rPr>
              <a:t>         K </a:t>
            </a:r>
            <a:r>
              <a:rPr lang="en-US" sz="2000" b="1" dirty="0">
                <a:latin typeface="Alexandria Black" pitchFamily="2" charset="-78"/>
                <a:cs typeface="Alexandria Black" pitchFamily="2" charset="-78"/>
              </a:rPr>
              <a:t>= 3</a:t>
            </a: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p:cNvGrpSpPr/>
          <p:nvPr/>
        </p:nvGrpSpPr>
        <p:grpSpPr>
          <a:xfrm>
            <a:off x="1872691" y="1438130"/>
            <a:ext cx="3035300" cy="610870"/>
            <a:chOff x="1872691" y="5436209"/>
            <a:chExt cx="3035300" cy="610870"/>
          </a:xfrm>
        </p:grpSpPr>
        <p:sp>
          <p:nvSpPr>
            <p:cNvPr id="14" name="object 4"/>
            <p:cNvSpPr/>
            <p:nvPr/>
          </p:nvSpPr>
          <p:spPr>
            <a:xfrm>
              <a:off x="3378454" y="5689676"/>
              <a:ext cx="830580" cy="22860"/>
            </a:xfrm>
            <a:custGeom>
              <a:avLst/>
              <a:gdLst/>
              <a:ahLst/>
              <a:cxnLst/>
              <a:rect l="l" t="t" r="r" b="b"/>
              <a:pathLst>
                <a:path w="830580" h="22860">
                  <a:moveTo>
                    <a:pt x="830580" y="0"/>
                  </a:moveTo>
                  <a:lnTo>
                    <a:pt x="0" y="0"/>
                  </a:lnTo>
                  <a:lnTo>
                    <a:pt x="0" y="22860"/>
                  </a:lnTo>
                  <a:lnTo>
                    <a:pt x="830580" y="22860"/>
                  </a:lnTo>
                  <a:lnTo>
                    <a:pt x="830580" y="0"/>
                  </a:lnTo>
                  <a:close/>
                </a:path>
              </a:pathLst>
            </a:custGeom>
            <a:solidFill>
              <a:srgbClr val="836967"/>
            </a:solidFill>
          </p:spPr>
          <p:txBody>
            <a:bodyPr wrap="square" lIns="0" tIns="0" rIns="0" bIns="0" rtlCol="0"/>
            <a:lstStyle/>
            <a:p>
              <a:endParaRPr/>
            </a:p>
          </p:txBody>
        </p:sp>
        <p:sp>
          <p:nvSpPr>
            <p:cNvPr id="15" name="object 5"/>
            <p:cNvSpPr txBox="1"/>
            <p:nvPr/>
          </p:nvSpPr>
          <p:spPr>
            <a:xfrm>
              <a:off x="3705861" y="5710529"/>
              <a:ext cx="175895" cy="336550"/>
            </a:xfrm>
            <a:prstGeom prst="rect">
              <a:avLst/>
            </a:prstGeom>
          </p:spPr>
          <p:txBody>
            <a:bodyPr vert="horz" wrap="square" lIns="0" tIns="11430" rIns="0" bIns="0" rtlCol="0">
              <a:spAutoFit/>
            </a:bodyPr>
            <a:lstStyle/>
            <a:p>
              <a:pPr marL="12700">
                <a:spcBef>
                  <a:spcPts val="90"/>
                </a:spcBef>
              </a:pPr>
              <a:r>
                <a:rPr sz="2050" spc="-50" dirty="0">
                  <a:latin typeface="Cambria Math"/>
                  <a:cs typeface="Cambria Math"/>
                </a:rPr>
                <a:t>3</a:t>
              </a:r>
              <a:endParaRPr sz="2050">
                <a:latin typeface="Cambria Math"/>
                <a:cs typeface="Cambria Math"/>
              </a:endParaRPr>
            </a:p>
          </p:txBody>
        </p:sp>
        <p:sp>
          <p:nvSpPr>
            <p:cNvPr id="16" name="object 6"/>
            <p:cNvSpPr txBox="1"/>
            <p:nvPr/>
          </p:nvSpPr>
          <p:spPr>
            <a:xfrm>
              <a:off x="1872691" y="5436209"/>
              <a:ext cx="3035300" cy="452120"/>
            </a:xfrm>
            <a:prstGeom prst="rect">
              <a:avLst/>
            </a:prstGeom>
          </p:spPr>
          <p:txBody>
            <a:bodyPr vert="horz" wrap="square" lIns="0" tIns="12065" rIns="0" bIns="0" rtlCol="0">
              <a:spAutoFit/>
            </a:bodyPr>
            <a:lstStyle/>
            <a:p>
              <a:pPr marL="38100">
                <a:spcBef>
                  <a:spcPts val="95"/>
                </a:spcBef>
              </a:pPr>
              <a:r>
                <a:rPr sz="2800" b="1" spc="-20" dirty="0">
                  <a:latin typeface="Times New Roman"/>
                  <a:cs typeface="Times New Roman"/>
                </a:rPr>
                <a:t>Weight</a:t>
              </a:r>
              <a:r>
                <a:rPr sz="2800" b="1" spc="-40" dirty="0">
                  <a:latin typeface="Times New Roman"/>
                  <a:cs typeface="Times New Roman"/>
                </a:rPr>
                <a:t> </a:t>
              </a:r>
              <a:r>
                <a:rPr sz="2800" b="1" dirty="0">
                  <a:latin typeface="Times New Roman"/>
                  <a:cs typeface="Times New Roman"/>
                </a:rPr>
                <a:t>=</a:t>
              </a:r>
              <a:r>
                <a:rPr sz="2800" b="1" spc="-30" dirty="0">
                  <a:latin typeface="Times New Roman"/>
                  <a:cs typeface="Times New Roman"/>
                </a:rPr>
                <a:t> </a:t>
              </a:r>
              <a:r>
                <a:rPr sz="3075" baseline="44715" dirty="0">
                  <a:latin typeface="Cambria Math"/>
                  <a:cs typeface="Cambria Math"/>
                </a:rPr>
                <a:t>3+2+1</a:t>
              </a:r>
              <a:r>
                <a:rPr sz="3075" spc="450" baseline="44715" dirty="0">
                  <a:latin typeface="Cambria Math"/>
                  <a:cs typeface="Cambria Math"/>
                </a:rPr>
                <a:t> </a:t>
              </a:r>
              <a:r>
                <a:rPr sz="2800" dirty="0">
                  <a:latin typeface="Cambria Math"/>
                  <a:cs typeface="Cambria Math"/>
                </a:rPr>
                <a:t>=</a:t>
              </a:r>
              <a:r>
                <a:rPr sz="2800" spc="120" dirty="0">
                  <a:latin typeface="Cambria Math"/>
                  <a:cs typeface="Cambria Math"/>
                </a:rPr>
                <a:t> </a:t>
              </a:r>
              <a:r>
                <a:rPr sz="2800" spc="-50" dirty="0">
                  <a:latin typeface="Cambria Math"/>
                  <a:cs typeface="Cambria Math"/>
                </a:rPr>
                <a:t>2</a:t>
              </a:r>
              <a:endParaRPr sz="2800" dirty="0">
                <a:latin typeface="Cambria Math"/>
                <a:cs typeface="Cambria Math"/>
              </a:endParaRPr>
            </a:p>
          </p:txBody>
        </p:sp>
      </p:grpSp>
      <p:graphicFrame>
        <p:nvGraphicFramePr>
          <p:cNvPr id="17" name="object 7"/>
          <p:cNvGraphicFramePr>
            <a:graphicFrameLocks noGrp="1"/>
          </p:cNvGraphicFramePr>
          <p:nvPr>
            <p:extLst>
              <p:ext uri="{D42A27DB-BD31-4B8C-83A1-F6EECF244321}">
                <p14:modId xmlns:p14="http://schemas.microsoft.com/office/powerpoint/2010/main" val="1529725559"/>
              </p:ext>
            </p:extLst>
          </p:nvPr>
        </p:nvGraphicFramePr>
        <p:xfrm>
          <a:off x="2639928" y="2155316"/>
          <a:ext cx="7483474" cy="3493132"/>
        </p:xfrm>
        <a:graphic>
          <a:graphicData uri="http://schemas.openxmlformats.org/drawingml/2006/table">
            <a:tbl>
              <a:tblPr firstRow="1" bandRow="1">
                <a:tableStyleId>{2D5ABB26-0587-4C30-8999-92F81FD0307C}</a:tableStyleId>
              </a:tblPr>
              <a:tblGrid>
                <a:gridCol w="1496695">
                  <a:extLst>
                    <a:ext uri="{9D8B030D-6E8A-4147-A177-3AD203B41FA5}">
                      <a16:colId xmlns:a16="http://schemas.microsoft.com/office/drawing/2014/main" val="20000"/>
                    </a:ext>
                  </a:extLst>
                </a:gridCol>
                <a:gridCol w="1515148">
                  <a:extLst>
                    <a:ext uri="{9D8B030D-6E8A-4147-A177-3AD203B41FA5}">
                      <a16:colId xmlns:a16="http://schemas.microsoft.com/office/drawing/2014/main" val="20001"/>
                    </a:ext>
                  </a:extLst>
                </a:gridCol>
                <a:gridCol w="1478241">
                  <a:extLst>
                    <a:ext uri="{9D8B030D-6E8A-4147-A177-3AD203B41FA5}">
                      <a16:colId xmlns:a16="http://schemas.microsoft.com/office/drawing/2014/main" val="20002"/>
                    </a:ext>
                  </a:extLst>
                </a:gridCol>
                <a:gridCol w="1496695">
                  <a:extLst>
                    <a:ext uri="{9D8B030D-6E8A-4147-A177-3AD203B41FA5}">
                      <a16:colId xmlns:a16="http://schemas.microsoft.com/office/drawing/2014/main" val="20003"/>
                    </a:ext>
                  </a:extLst>
                </a:gridCol>
                <a:gridCol w="1496695">
                  <a:extLst>
                    <a:ext uri="{9D8B030D-6E8A-4147-A177-3AD203B41FA5}">
                      <a16:colId xmlns:a16="http://schemas.microsoft.com/office/drawing/2014/main" val="20004"/>
                    </a:ext>
                  </a:extLst>
                </a:gridCol>
              </a:tblGrid>
              <a:tr h="903605">
                <a:tc>
                  <a:txBody>
                    <a:bodyPr/>
                    <a:lstStyle/>
                    <a:p>
                      <a:pPr algn="ctr">
                        <a:lnSpc>
                          <a:spcPct val="100000"/>
                        </a:lnSpc>
                        <a:spcBef>
                          <a:spcPts val="260"/>
                        </a:spcBef>
                      </a:pPr>
                      <a:r>
                        <a:rPr sz="2800" b="1" spc="-25" dirty="0">
                          <a:latin typeface="Times New Roman"/>
                          <a:cs typeface="Times New Roman"/>
                        </a:rPr>
                        <a:t>x1</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0"/>
                        </a:spcBef>
                      </a:pPr>
                      <a:r>
                        <a:rPr sz="2800" b="1" spc="-25" dirty="0">
                          <a:latin typeface="Times New Roman"/>
                          <a:cs typeface="Times New Roman"/>
                        </a:rPr>
                        <a:t>x2</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0"/>
                        </a:spcBef>
                      </a:pPr>
                      <a:r>
                        <a:rPr sz="2800" b="1" spc="-10" dirty="0">
                          <a:latin typeface="Times New Roman"/>
                          <a:cs typeface="Times New Roman"/>
                        </a:rPr>
                        <a:t>weight</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0"/>
                        </a:spcBef>
                      </a:pPr>
                      <a:r>
                        <a:rPr sz="2800" b="1" spc="-10" dirty="0">
                          <a:latin typeface="Times New Roman"/>
                          <a:cs typeface="Times New Roman"/>
                        </a:rPr>
                        <a:t>Distance</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 algn="ctr">
                        <a:lnSpc>
                          <a:spcPct val="100000"/>
                        </a:lnSpc>
                        <a:spcBef>
                          <a:spcPts val="260"/>
                        </a:spcBef>
                      </a:pPr>
                      <a:r>
                        <a:rPr sz="2800" b="1" spc="-20" dirty="0">
                          <a:latin typeface="Times New Roman"/>
                          <a:cs typeface="Times New Roman"/>
                        </a:rPr>
                        <a:t>Rank</a:t>
                      </a:r>
                      <a:endParaRPr sz="2800">
                        <a:latin typeface="Times New Roman"/>
                        <a:cs typeface="Times New Roman"/>
                      </a:endParaRPr>
                    </a:p>
                  </a:txBody>
                  <a:tcPr marL="0" marR="0" marT="33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8159">
                <a:tc>
                  <a:txBody>
                    <a:bodyPr/>
                    <a:lstStyle/>
                    <a:p>
                      <a:pPr algn="ctr">
                        <a:lnSpc>
                          <a:spcPct val="100000"/>
                        </a:lnSpc>
                        <a:spcBef>
                          <a:spcPts val="265"/>
                        </a:spcBef>
                      </a:pPr>
                      <a:r>
                        <a:rPr sz="2800" b="1" spc="-50" dirty="0">
                          <a:latin typeface="Times New Roman"/>
                          <a:cs typeface="Times New Roman"/>
                        </a:rPr>
                        <a:t>7</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7</a:t>
                      </a:r>
                      <a:endParaRPr sz="2800" dirty="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6</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20" dirty="0">
                          <a:latin typeface="Times New Roman"/>
                          <a:cs typeface="Times New Roman"/>
                        </a:rPr>
                        <a:t>7.81</a:t>
                      </a:r>
                      <a:endParaRPr sz="2800" dirty="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4</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517525">
                <a:tc>
                  <a:txBody>
                    <a:bodyPr/>
                    <a:lstStyle/>
                    <a:p>
                      <a:pPr algn="ctr">
                        <a:lnSpc>
                          <a:spcPct val="100000"/>
                        </a:lnSpc>
                        <a:spcBef>
                          <a:spcPts val="265"/>
                        </a:spcBef>
                      </a:pPr>
                      <a:r>
                        <a:rPr sz="2800" b="1" spc="-50" dirty="0">
                          <a:latin typeface="Times New Roman"/>
                          <a:cs typeface="Times New Roman"/>
                        </a:rPr>
                        <a:t>7</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4</a:t>
                      </a:r>
                      <a:endParaRPr sz="2800" dirty="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20" dirty="0">
                          <a:latin typeface="Times New Roman"/>
                          <a:cs typeface="Times New Roman"/>
                        </a:rPr>
                        <a:t>5.83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18159">
                <a:tc>
                  <a:txBody>
                    <a:bodyPr/>
                    <a:lstStyle/>
                    <a:p>
                      <a:pPr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4</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20" dirty="0">
                          <a:latin typeface="Times New Roman"/>
                          <a:cs typeface="Times New Roman"/>
                        </a:rPr>
                        <a:t>3.16</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265"/>
                        </a:spcBef>
                      </a:pPr>
                      <a:r>
                        <a:rPr sz="2800" b="1" spc="-50" dirty="0">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518159">
                <a:tc>
                  <a:txBody>
                    <a:bodyPr/>
                    <a:lstStyle/>
                    <a:p>
                      <a:pPr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20" dirty="0">
                          <a:latin typeface="Times New Roman"/>
                          <a:cs typeface="Times New Roman"/>
                        </a:rPr>
                        <a:t>2.23</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517525">
                <a:tc>
                  <a:txBody>
                    <a:bodyPr/>
                    <a:lstStyle/>
                    <a:p>
                      <a:pPr algn="ctr">
                        <a:lnSpc>
                          <a:spcPct val="100000"/>
                        </a:lnSpc>
                        <a:spcBef>
                          <a:spcPts val="265"/>
                        </a:spcBef>
                      </a:pPr>
                      <a:r>
                        <a:rPr sz="2800" b="1" spc="-50" dirty="0">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latin typeface="Times New Roman"/>
                          <a:cs typeface="Times New Roman"/>
                        </a:rPr>
                        <a:t>1</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65"/>
                        </a:spcBef>
                      </a:pPr>
                      <a:r>
                        <a:rPr sz="2800" b="1" spc="-50" dirty="0">
                          <a:solidFill>
                            <a:srgbClr val="FF0000"/>
                          </a:solidFill>
                          <a:latin typeface="Times New Roman"/>
                          <a:cs typeface="Times New Roman"/>
                        </a:rPr>
                        <a:t>2</a:t>
                      </a:r>
                      <a:endParaRPr sz="2800">
                        <a:latin typeface="Times New Roman"/>
                        <a:cs typeface="Times New Roman"/>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7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700" dirty="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431507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KNN disadvantages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125713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Computationally </a:t>
            </a:r>
            <a:r>
              <a:rPr lang="en-US" altLang="en-US" sz="1600" dirty="0">
                <a:solidFill>
                  <a:prstClr val="black"/>
                </a:solidFill>
                <a:latin typeface="Alexandria" pitchFamily="2" charset="-78"/>
                <a:cs typeface="Alexandria" pitchFamily="2" charset="-78"/>
              </a:rPr>
              <a:t>expensive</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Requires a large memory to store the training </a:t>
            </a:r>
            <a:r>
              <a:rPr lang="en-US" altLang="en-US" sz="1600" dirty="0" smtClean="0">
                <a:solidFill>
                  <a:prstClr val="black"/>
                </a:solidFill>
                <a:latin typeface="Alexandria" pitchFamily="2" charset="-78"/>
                <a:cs typeface="Alexandria" pitchFamily="2" charset="-78"/>
              </a:rPr>
              <a:t>data</a:t>
            </a:r>
            <a:r>
              <a:rPr lang="en-US" altLang="en-US" sz="16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971634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36183" y="2703520"/>
            <a:ext cx="8736542" cy="1200329"/>
          </a:xfrm>
          <a:prstGeom prst="rect">
            <a:avLst/>
          </a:prstGeom>
          <a:noFill/>
        </p:spPr>
        <p:txBody>
          <a:bodyPr wrap="square" rtlCol="0">
            <a:spAutoFit/>
          </a:bodyPr>
          <a:lstStyle/>
          <a:p>
            <a:pPr algn="ctr"/>
            <a:r>
              <a:rPr lang="en-US" sz="3600" b="1" dirty="0" smtClean="0">
                <a:latin typeface="Alexandria Black" pitchFamily="2" charset="-78"/>
                <a:cs typeface="Alexandria Black" pitchFamily="2" charset="-78"/>
              </a:rPr>
              <a:t>Data Preparation </a:t>
            </a:r>
          </a:p>
          <a:p>
            <a:pPr algn="ctr"/>
            <a:r>
              <a:rPr lang="en-US" sz="3600" b="1" dirty="0" smtClean="0">
                <a:solidFill>
                  <a:srgbClr val="FF0000"/>
                </a:solidFill>
                <a:latin typeface="Alexandria Black" pitchFamily="2" charset="-78"/>
                <a:cs typeface="Alexandria Black" pitchFamily="2" charset="-78"/>
              </a:rPr>
              <a:t>(Data Preprocessing )</a:t>
            </a:r>
            <a:endParaRPr lang="en-US" sz="3600" b="1" dirty="0">
              <a:solidFill>
                <a:srgbClr val="FF0000"/>
              </a:solidFill>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938089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Reasons for Data Cleansing</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82538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data to be analyzed may be:</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Incomplete</a:t>
            </a:r>
            <a:r>
              <a:rPr lang="en-US" altLang="en-US" sz="1600" dirty="0">
                <a:solidFill>
                  <a:prstClr val="black"/>
                </a:solidFill>
                <a:latin typeface="Alexandria" pitchFamily="2" charset="-78"/>
                <a:cs typeface="Alexandria" pitchFamily="2" charset="-78"/>
              </a:rPr>
              <a:t>; where the data is missing (empty record)</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Noisy</a:t>
            </a:r>
            <a:r>
              <a:rPr lang="en-US" altLang="en-US" sz="1600" dirty="0">
                <a:solidFill>
                  <a:prstClr val="black"/>
                </a:solidFill>
                <a:latin typeface="Alexandria" pitchFamily="2" charset="-78"/>
                <a:cs typeface="Alexandria" pitchFamily="2" charset="-78"/>
              </a:rPr>
              <a:t>; where data may contain errors (data that have incorrect values -Gender Z )or outlier values (Outliers are data values that deviate from expected values of the rest of the data set) (Age 2500)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Inconsistent</a:t>
            </a:r>
            <a:r>
              <a:rPr lang="en-US" altLang="en-US" sz="1600" dirty="0">
                <a:solidFill>
                  <a:prstClr val="black"/>
                </a:solidFill>
                <a:latin typeface="Alexandria" pitchFamily="2" charset="-78"/>
                <a:cs typeface="Alexandria" pitchFamily="2" charset="-78"/>
              </a:rPr>
              <a:t>; where data may contain discrepancies in the values (age – birthdate ) , (Total-price and (unit-price and quantity).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087737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How can Data be Cleaned?</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34574" y="2353083"/>
            <a:ext cx="10367006" cy="2137380"/>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Filling-in </a:t>
            </a:r>
            <a:r>
              <a:rPr lang="en-US" altLang="en-US" sz="1600" dirty="0">
                <a:solidFill>
                  <a:prstClr val="black"/>
                </a:solidFill>
                <a:latin typeface="Alexandria" pitchFamily="2" charset="-78"/>
                <a:cs typeface="Alexandria" pitchFamily="2" charset="-78"/>
              </a:rPr>
              <a:t>Missing Values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Smoothing Noisy Data (Validation and correction – Standardization)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Identifying and Removing Outliers Using Inter-quartile Range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Resolving Inconsistency (age – birthdate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835023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Typical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770513" y="2023750"/>
            <a:ext cx="8650974" cy="2810500"/>
          </a:xfrm>
          <a:prstGeom prst="rect">
            <a:avLst/>
          </a:prstGeom>
        </p:spPr>
      </p:pic>
    </p:spTree>
    <p:extLst>
      <p:ext uri="{BB962C8B-B14F-4D97-AF65-F5344CB8AC3E}">
        <p14:creationId xmlns:p14="http://schemas.microsoft.com/office/powerpoint/2010/main" val="380432212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Typical Example (Incomplete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83;p24"/>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Sample Table</a:t>
            </a:r>
            <a:endParaRPr dirty="0"/>
          </a:p>
        </p:txBody>
      </p:sp>
      <p:pic>
        <p:nvPicPr>
          <p:cNvPr id="12" name="Google Shape;184;p24"/>
          <p:cNvPicPr preferRelativeResize="0"/>
          <p:nvPr/>
        </p:nvPicPr>
        <p:blipFill rotWithShape="1">
          <a:blip r:embed="rId3">
            <a:alphaModFix/>
          </a:blip>
          <a:srcRect/>
          <a:stretch/>
        </p:blipFill>
        <p:spPr>
          <a:xfrm>
            <a:off x="1771650" y="1809750"/>
            <a:ext cx="8667750" cy="2305050"/>
          </a:xfrm>
          <a:prstGeom prst="rect">
            <a:avLst/>
          </a:prstGeom>
          <a:noFill/>
          <a:ln>
            <a:noFill/>
          </a:ln>
        </p:spPr>
      </p:pic>
    </p:spTree>
    <p:extLst>
      <p:ext uri="{BB962C8B-B14F-4D97-AF65-F5344CB8AC3E}">
        <p14:creationId xmlns:p14="http://schemas.microsoft.com/office/powerpoint/2010/main" val="6828584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3" y="1121071"/>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Typical Example (Data Values Errors)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4374157"/>
            <a:ext cx="10367006" cy="167571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Reasons</a:t>
            </a:r>
            <a:r>
              <a:rPr lang="en-US" altLang="en-US" sz="1600" dirty="0">
                <a:solidFill>
                  <a:prstClr val="black"/>
                </a:solidFill>
                <a:latin typeface="Alexandria" pitchFamily="2" charset="-78"/>
                <a:cs typeface="Alexandria" pitchFamily="2" charset="-78"/>
              </a:rPr>
              <a:t>:</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Zip code consists of five digits and cannot contain any  letters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Income must be positive number</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Age must be positive number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1670560" y="1591790"/>
            <a:ext cx="8669263" cy="2810500"/>
          </a:xfrm>
          <a:prstGeom prst="rect">
            <a:avLst/>
          </a:prstGeom>
        </p:spPr>
      </p:pic>
    </p:spTree>
    <p:extLst>
      <p:ext uri="{BB962C8B-B14F-4D97-AF65-F5344CB8AC3E}">
        <p14:creationId xmlns:p14="http://schemas.microsoft.com/office/powerpoint/2010/main" val="208257190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3" y="1121071"/>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Typical Example (Outlier Values)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4374157"/>
            <a:ext cx="10367006" cy="129881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Reasons</a:t>
            </a:r>
            <a:r>
              <a:rPr lang="en-US" altLang="en-US" sz="1600" dirty="0">
                <a:solidFill>
                  <a:prstClr val="black"/>
                </a:solidFill>
                <a:latin typeface="Alexandria" pitchFamily="2" charset="-78"/>
                <a:cs typeface="Alexandria" pitchFamily="2" charset="-78"/>
              </a:rPr>
              <a:t>:</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Outliers </a:t>
            </a:r>
            <a:r>
              <a:rPr lang="en-US" altLang="en-US" sz="1600" dirty="0">
                <a:solidFill>
                  <a:prstClr val="black"/>
                </a:solidFill>
                <a:latin typeface="Alexandria" pitchFamily="2" charset="-78"/>
                <a:cs typeface="Alexandria" pitchFamily="2" charset="-78"/>
              </a:rPr>
              <a:t>are data values that deviate from expected values of the rest of the data set</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values 10000000 and  -40000 look very divergent from the rest of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02;p26"/>
          <p:cNvSpPr txBox="1"/>
          <p:nvPr/>
        </p:nvSpPr>
        <p:spPr>
          <a:xfrm>
            <a:off x="4012659" y="3607698"/>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Sample Table</a:t>
            </a:r>
            <a:endParaRPr dirty="0"/>
          </a:p>
        </p:txBody>
      </p:sp>
      <p:pic>
        <p:nvPicPr>
          <p:cNvPr id="12" name="Google Shape;203;p26"/>
          <p:cNvPicPr preferRelativeResize="0"/>
          <p:nvPr/>
        </p:nvPicPr>
        <p:blipFill rotWithShape="1">
          <a:blip r:embed="rId4">
            <a:alphaModFix/>
          </a:blip>
          <a:srcRect/>
          <a:stretch/>
        </p:blipFill>
        <p:spPr>
          <a:xfrm>
            <a:off x="1898109" y="1397898"/>
            <a:ext cx="8667750" cy="2305050"/>
          </a:xfrm>
          <a:prstGeom prst="rect">
            <a:avLst/>
          </a:prstGeom>
          <a:noFill/>
          <a:ln>
            <a:noFill/>
          </a:ln>
        </p:spPr>
      </p:pic>
    </p:spTree>
    <p:extLst>
      <p:ext uri="{BB962C8B-B14F-4D97-AF65-F5344CB8AC3E}">
        <p14:creationId xmlns:p14="http://schemas.microsoft.com/office/powerpoint/2010/main" val="67764914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3" y="1121071"/>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Typical Example (Ambiguity)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4374157"/>
            <a:ext cx="10367006" cy="129881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Reasons</a:t>
            </a:r>
            <a:r>
              <a:rPr lang="en-US" altLang="en-US" sz="1600" dirty="0">
                <a:solidFill>
                  <a:prstClr val="black"/>
                </a:solidFill>
                <a:latin typeface="Alexandria" pitchFamily="2" charset="-78"/>
                <a:cs typeface="Alexandria" pitchFamily="2" charset="-78"/>
              </a:rPr>
              <a:t>:</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t>
            </a:r>
            <a:r>
              <a:rPr lang="en-US" altLang="en-US" sz="1600" b="1" dirty="0">
                <a:solidFill>
                  <a:prstClr val="black"/>
                </a:solidFill>
                <a:latin typeface="Alexandria" pitchFamily="2" charset="-78"/>
                <a:cs typeface="Alexandria" pitchFamily="2" charset="-78"/>
              </a:rPr>
              <a:t>S</a:t>
            </a:r>
            <a:r>
              <a:rPr lang="en-US" altLang="en-US" sz="1600" dirty="0">
                <a:solidFill>
                  <a:prstClr val="black"/>
                </a:solidFill>
                <a:latin typeface="Alexandria" pitchFamily="2" charset="-78"/>
                <a:cs typeface="Alexandria" pitchFamily="2" charset="-78"/>
              </a:rPr>
              <a:t>” in Marital Status could refer to “</a:t>
            </a:r>
            <a:r>
              <a:rPr lang="en-US" altLang="en-US" sz="1600" b="1" dirty="0">
                <a:solidFill>
                  <a:prstClr val="black"/>
                </a:solidFill>
                <a:latin typeface="Alexandria" pitchFamily="2" charset="-78"/>
                <a:cs typeface="Alexandria" pitchFamily="2" charset="-78"/>
              </a:rPr>
              <a:t>S</a:t>
            </a:r>
            <a:r>
              <a:rPr lang="en-US" altLang="en-US" sz="1600" dirty="0">
                <a:solidFill>
                  <a:prstClr val="black"/>
                </a:solidFill>
                <a:latin typeface="Alexandria" pitchFamily="2" charset="-78"/>
                <a:cs typeface="Alexandria" pitchFamily="2" charset="-78"/>
              </a:rPr>
              <a:t>ingle” or “</a:t>
            </a:r>
            <a:r>
              <a:rPr lang="en-US" altLang="en-US" sz="1600" b="1" dirty="0">
                <a:solidFill>
                  <a:prstClr val="black"/>
                </a:solidFill>
                <a:latin typeface="Alexandria" pitchFamily="2" charset="-78"/>
                <a:cs typeface="Alexandria" pitchFamily="2" charset="-78"/>
              </a:rPr>
              <a:t>S</a:t>
            </a:r>
            <a:r>
              <a:rPr lang="en-US" altLang="en-US" sz="1600" dirty="0">
                <a:solidFill>
                  <a:prstClr val="black"/>
                </a:solidFill>
                <a:latin typeface="Alexandria" pitchFamily="2" charset="-78"/>
                <a:cs typeface="Alexandria" pitchFamily="2" charset="-78"/>
              </a:rPr>
              <a:t>eparated”</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 there is a kind of ambiguity in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212;p27"/>
          <p:cNvSpPr txBox="1"/>
          <p:nvPr/>
        </p:nvSpPr>
        <p:spPr>
          <a:xfrm>
            <a:off x="3971708" y="3664637"/>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Sample Table</a:t>
            </a:r>
            <a:endParaRPr dirty="0"/>
          </a:p>
        </p:txBody>
      </p:sp>
      <p:pic>
        <p:nvPicPr>
          <p:cNvPr id="14" name="Google Shape;213;p27"/>
          <p:cNvPicPr preferRelativeResize="0"/>
          <p:nvPr/>
        </p:nvPicPr>
        <p:blipFill rotWithShape="1">
          <a:blip r:embed="rId4">
            <a:alphaModFix/>
          </a:blip>
          <a:srcRect/>
          <a:stretch/>
        </p:blipFill>
        <p:spPr>
          <a:xfrm>
            <a:off x="1980491" y="1430187"/>
            <a:ext cx="8667750" cy="2305050"/>
          </a:xfrm>
          <a:prstGeom prst="rect">
            <a:avLst/>
          </a:prstGeom>
          <a:noFill/>
          <a:ln>
            <a:noFill/>
          </a:ln>
        </p:spPr>
      </p:pic>
    </p:spTree>
    <p:extLst>
      <p:ext uri="{BB962C8B-B14F-4D97-AF65-F5344CB8AC3E}">
        <p14:creationId xmlns:p14="http://schemas.microsoft.com/office/powerpoint/2010/main" val="427978095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Reasons for Incomplete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85545"/>
            <a:ext cx="10367006" cy="220983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Relevant </a:t>
            </a:r>
            <a:r>
              <a:rPr lang="en-US" altLang="en-US" sz="1600" dirty="0">
                <a:solidFill>
                  <a:prstClr val="black"/>
                </a:solidFill>
                <a:latin typeface="Alexandria" pitchFamily="2" charset="-78"/>
                <a:cs typeface="Alexandria" pitchFamily="2" charset="-78"/>
              </a:rPr>
              <a:t>data may not be recorded because:</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 misunderstanding from the data entry persons</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Equipment failure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Relevant data may not be available because it is unknown or providing it is optional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681023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Dealing with Incomplete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51043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2012482"/>
            <a:ext cx="10367006" cy="3071610"/>
          </a:xfrm>
          <a:prstGeom prst="rect">
            <a:avLst/>
          </a:prstGeom>
          <a:noFill/>
        </p:spPr>
        <p:txBody>
          <a:bodyPr wrap="square" rtlCol="0">
            <a:spAutoFit/>
          </a:bodyPr>
          <a:lstStyle/>
          <a:p>
            <a:pPr lvl="0" algn="justLow" eaLnBrk="0" fontAlgn="base" hangingPunct="0">
              <a:lnSpc>
                <a:spcPct val="150000"/>
              </a:lnSpc>
              <a:spcBef>
                <a:spcPct val="20000"/>
              </a:spcBef>
              <a:spcAft>
                <a:spcPct val="0"/>
              </a:spcAft>
              <a:buSzPct val="80000"/>
            </a:pPr>
            <a:r>
              <a:rPr lang="en-US" altLang="en-US" sz="1600" dirty="0">
                <a:solidFill>
                  <a:prstClr val="black"/>
                </a:solidFill>
                <a:latin typeface="Alexandria" pitchFamily="2" charset="-78"/>
                <a:cs typeface="Alexandria" pitchFamily="2" charset="-78"/>
              </a:rPr>
              <a:t>There are several ways to deal with missing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Replace </a:t>
            </a:r>
            <a:r>
              <a:rPr lang="en-US" altLang="en-US" sz="1600" dirty="0">
                <a:solidFill>
                  <a:prstClr val="black"/>
                </a:solidFill>
                <a:latin typeface="Alexandria" pitchFamily="2" charset="-78"/>
                <a:cs typeface="Alexandria" pitchFamily="2" charset="-78"/>
              </a:rPr>
              <a:t>the missing value with some </a:t>
            </a:r>
            <a:r>
              <a:rPr lang="en-US" altLang="en-US" sz="1600" b="1" u="sng" dirty="0">
                <a:solidFill>
                  <a:prstClr val="black"/>
                </a:solidFill>
                <a:latin typeface="Alexandria" pitchFamily="2" charset="-78"/>
                <a:cs typeface="Alexandria" pitchFamily="2" charset="-78"/>
              </a:rPr>
              <a:t>default value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Replace the missing value with the field </a:t>
            </a:r>
            <a:r>
              <a:rPr lang="en-US" altLang="en-US" sz="1600" b="1" u="sng" dirty="0">
                <a:solidFill>
                  <a:prstClr val="black"/>
                </a:solidFill>
                <a:latin typeface="Alexandria" pitchFamily="2" charset="-78"/>
                <a:cs typeface="Alexandria" pitchFamily="2" charset="-78"/>
              </a:rPr>
              <a:t>mean</a:t>
            </a:r>
            <a:r>
              <a:rPr lang="en-US" altLang="en-US" sz="1600" dirty="0">
                <a:solidFill>
                  <a:prstClr val="black"/>
                </a:solidFill>
                <a:latin typeface="Alexandria" pitchFamily="2" charset="-78"/>
                <a:cs typeface="Alexandria" pitchFamily="2" charset="-78"/>
              </a:rPr>
              <a:t> for the fields that take numerical values or the </a:t>
            </a:r>
            <a:r>
              <a:rPr lang="en-US" altLang="en-US" sz="1600" b="1" u="sng" dirty="0">
                <a:solidFill>
                  <a:prstClr val="black"/>
                </a:solidFill>
                <a:latin typeface="Alexandria" pitchFamily="2" charset="-78"/>
                <a:cs typeface="Alexandria" pitchFamily="2" charset="-78"/>
              </a:rPr>
              <a:t>mode</a:t>
            </a:r>
            <a:r>
              <a:rPr lang="en-US" altLang="en-US" sz="1600" dirty="0">
                <a:solidFill>
                  <a:prstClr val="black"/>
                </a:solidFill>
                <a:latin typeface="Alexandria" pitchFamily="2" charset="-78"/>
                <a:cs typeface="Alexandria" pitchFamily="2" charset="-78"/>
              </a:rPr>
              <a:t> (if exists) for the fields that take categorical values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Replace the missing values with a value generated at </a:t>
            </a:r>
            <a:r>
              <a:rPr lang="en-US" altLang="en-US" sz="1600" b="1" u="sng" dirty="0">
                <a:solidFill>
                  <a:prstClr val="black"/>
                </a:solidFill>
                <a:latin typeface="Alexandria" pitchFamily="2" charset="-78"/>
                <a:cs typeface="Alexandria" pitchFamily="2" charset="-78"/>
              </a:rPr>
              <a:t>random</a:t>
            </a:r>
            <a:r>
              <a:rPr lang="en-US" altLang="en-US" sz="1600" dirty="0">
                <a:solidFill>
                  <a:prstClr val="black"/>
                </a:solidFill>
                <a:latin typeface="Alexandria" pitchFamily="2" charset="-78"/>
                <a:cs typeface="Alexandria" pitchFamily="2" charset="-78"/>
              </a:rPr>
              <a:t> from the field distribution observed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671798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33;p30"/>
          <p:cNvSpPr txBox="1">
            <a:spLocks/>
          </p:cNvSpPr>
          <p:nvPr/>
        </p:nvSpPr>
        <p:spPr>
          <a:xfrm>
            <a:off x="2346765" y="1240496"/>
            <a:ext cx="8461375"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00000"/>
              </a:lnSpc>
              <a:spcBef>
                <a:spcPts val="0"/>
              </a:spcBef>
              <a:buClr>
                <a:schemeClr val="accent2"/>
              </a:buClr>
              <a:buSzPts val="1620"/>
              <a:buFont typeface="Noto Sans Symbols"/>
              <a:buChar char="◻"/>
            </a:pPr>
            <a:r>
              <a:rPr lang="en-US" sz="2700" dirty="0" smtClean="0">
                <a:solidFill>
                  <a:schemeClr val="dk1"/>
                </a:solidFill>
                <a:latin typeface="Questrial"/>
                <a:ea typeface="Questrial"/>
                <a:cs typeface="Questrial"/>
                <a:sym typeface="Questrial"/>
              </a:rPr>
              <a:t>The mean for a population of size </a:t>
            </a:r>
            <a:r>
              <a:rPr lang="en-US" sz="2700" i="1" dirty="0" smtClean="0">
                <a:solidFill>
                  <a:schemeClr val="dk1"/>
                </a:solidFill>
                <a:latin typeface="Questrial"/>
                <a:ea typeface="Questrial"/>
                <a:cs typeface="Questrial"/>
                <a:sym typeface="Questrial"/>
              </a:rPr>
              <a:t>n</a:t>
            </a:r>
            <a:r>
              <a:rPr lang="en-US" sz="2700" dirty="0" smtClean="0">
                <a:solidFill>
                  <a:schemeClr val="dk1"/>
                </a:solidFill>
                <a:latin typeface="Questrial"/>
                <a:ea typeface="Questrial"/>
                <a:cs typeface="Questrial"/>
                <a:sym typeface="Questrial"/>
              </a:rPr>
              <a:t> can be computed by: </a:t>
            </a:r>
            <a:endParaRPr lang="en-US" dirty="0" smtClean="0"/>
          </a:p>
          <a:p>
            <a:pPr marL="639762" lvl="1" indent="-273049">
              <a:lnSpc>
                <a:spcPct val="100000"/>
              </a:lnSpc>
              <a:buClr>
                <a:schemeClr val="accent1"/>
              </a:buClr>
              <a:buSzPts val="1680"/>
              <a:buFont typeface="Arial" panose="020B0604020202020204" pitchFamily="34" charset="0"/>
              <a:buNone/>
            </a:pPr>
            <a:endParaRPr lang="en-US" dirty="0" smtClean="0">
              <a:solidFill>
                <a:schemeClr val="dk1"/>
              </a:solidFill>
              <a:latin typeface="Questrial"/>
              <a:ea typeface="Questrial"/>
              <a:cs typeface="Questrial"/>
              <a:sym typeface="Questrial"/>
            </a:endParaRPr>
          </a:p>
          <a:p>
            <a:pPr marL="639762" lvl="1" indent="-273049">
              <a:lnSpc>
                <a:spcPct val="100000"/>
              </a:lnSpc>
              <a:buClr>
                <a:schemeClr val="accent1"/>
              </a:buClr>
              <a:buSzPts val="1680"/>
              <a:buFont typeface="Arial" panose="020B0604020202020204" pitchFamily="34" charset="0"/>
              <a:buNone/>
            </a:pPr>
            <a:endParaRPr lang="en-US" dirty="0" smtClean="0">
              <a:solidFill>
                <a:schemeClr val="dk1"/>
              </a:solidFill>
              <a:latin typeface="Questrial"/>
              <a:ea typeface="Questrial"/>
              <a:cs typeface="Questrial"/>
              <a:sym typeface="Questrial"/>
            </a:endParaRPr>
          </a:p>
          <a:p>
            <a:pPr marL="639762" lvl="1" indent="-273049">
              <a:lnSpc>
                <a:spcPct val="100000"/>
              </a:lnSpc>
              <a:buClr>
                <a:schemeClr val="accent1"/>
              </a:buClr>
              <a:buSzPts val="1680"/>
              <a:buFont typeface="Arial" panose="020B0604020202020204" pitchFamily="34" charset="0"/>
              <a:buNone/>
            </a:pPr>
            <a:endParaRPr lang="en-US" dirty="0" smtClean="0">
              <a:solidFill>
                <a:schemeClr val="dk1"/>
              </a:solidFill>
              <a:latin typeface="Questrial"/>
              <a:ea typeface="Questrial"/>
              <a:cs typeface="Questrial"/>
              <a:sym typeface="Questrial"/>
            </a:endParaRPr>
          </a:p>
          <a:p>
            <a:pPr marL="639762" lvl="1" indent="-273049">
              <a:lnSpc>
                <a:spcPct val="100000"/>
              </a:lnSpc>
              <a:buClr>
                <a:schemeClr val="accent1"/>
              </a:buClr>
              <a:buSzPts val="1680"/>
              <a:buFont typeface="Arial" panose="020B0604020202020204" pitchFamily="34" charset="0"/>
              <a:buNone/>
            </a:pPr>
            <a:endParaRPr lang="en-US" dirty="0" smtClean="0">
              <a:solidFill>
                <a:schemeClr val="dk1"/>
              </a:solidFill>
              <a:latin typeface="Questrial"/>
              <a:ea typeface="Questrial"/>
              <a:cs typeface="Questrial"/>
              <a:sym typeface="Questrial"/>
            </a:endParaRPr>
          </a:p>
          <a:p>
            <a:pPr marL="639762" lvl="1" indent="-273049">
              <a:lnSpc>
                <a:spcPct val="100000"/>
              </a:lnSpc>
              <a:buClr>
                <a:schemeClr val="accent1"/>
              </a:buClr>
              <a:buSzPts val="1680"/>
              <a:buFont typeface="Noto Sans Symbols"/>
              <a:buChar char="⬜"/>
            </a:pPr>
            <a:r>
              <a:rPr lang="en-US" dirty="0" smtClean="0">
                <a:solidFill>
                  <a:schemeClr val="dk1"/>
                </a:solidFill>
                <a:latin typeface="Questrial"/>
                <a:ea typeface="Questrial"/>
                <a:cs typeface="Questrial"/>
                <a:sym typeface="Questrial"/>
              </a:rPr>
              <a:t>Consider the following list of 9 numbers:</a:t>
            </a:r>
            <a:endParaRPr lang="en-US" dirty="0" smtClean="0"/>
          </a:p>
          <a:p>
            <a:pPr marL="319087" indent="-319087" algn="ctr">
              <a:lnSpc>
                <a:spcPct val="100000"/>
              </a:lnSpc>
              <a:spcBef>
                <a:spcPts val="700"/>
              </a:spcBef>
              <a:buClr>
                <a:schemeClr val="accent2"/>
              </a:buClr>
              <a:buSzPts val="1620"/>
              <a:buFont typeface="Arial" panose="020B0604020202020204" pitchFamily="34" charset="0"/>
              <a:buNone/>
            </a:pPr>
            <a:r>
              <a:rPr lang="en-US" sz="2700" b="1" dirty="0" smtClean="0">
                <a:solidFill>
                  <a:srgbClr val="0070C0"/>
                </a:solidFill>
                <a:latin typeface="Questrial"/>
                <a:ea typeface="Questrial"/>
                <a:cs typeface="Questrial"/>
                <a:sym typeface="Questrial"/>
              </a:rPr>
              <a:t>13, 15, 12, 17, 22, 11, 13, 19, 12</a:t>
            </a:r>
            <a:endParaRPr lang="en-US" sz="2700" dirty="0" smtClean="0">
              <a:solidFill>
                <a:srgbClr val="0070C0"/>
              </a:solidFill>
              <a:latin typeface="Questrial"/>
              <a:ea typeface="Questrial"/>
              <a:cs typeface="Questrial"/>
              <a:sym typeface="Questrial"/>
            </a:endParaRPr>
          </a:p>
          <a:p>
            <a:pPr marL="319087" indent="-319087">
              <a:lnSpc>
                <a:spcPct val="100000"/>
              </a:lnSpc>
              <a:spcBef>
                <a:spcPts val="700"/>
              </a:spcBef>
              <a:buClr>
                <a:schemeClr val="accent2"/>
              </a:buClr>
              <a:buSzPts val="1620"/>
              <a:buFont typeface="Arial" panose="020B0604020202020204" pitchFamily="34" charset="0"/>
              <a:buNone/>
            </a:pPr>
            <a:endParaRPr lang="en-US" sz="2700" dirty="0" smtClean="0">
              <a:solidFill>
                <a:schemeClr val="dk1"/>
              </a:solidFill>
              <a:latin typeface="Questrial"/>
              <a:ea typeface="Questrial"/>
              <a:cs typeface="Questrial"/>
              <a:sym typeface="Questrial"/>
            </a:endParaRPr>
          </a:p>
          <a:p>
            <a:pPr marL="319087" indent="-319087" algn="ctr">
              <a:lnSpc>
                <a:spcPct val="100000"/>
              </a:lnSpc>
              <a:spcBef>
                <a:spcPts val="700"/>
              </a:spcBef>
              <a:buClr>
                <a:schemeClr val="accent2"/>
              </a:buClr>
              <a:buSzPts val="1620"/>
              <a:buFont typeface="Arial" panose="020B0604020202020204" pitchFamily="34" charset="0"/>
              <a:buNone/>
            </a:pPr>
            <a:r>
              <a:rPr lang="en-US" sz="2700" dirty="0" smtClean="0">
                <a:solidFill>
                  <a:schemeClr val="dk1"/>
                </a:solidFill>
                <a:latin typeface="Questrial"/>
                <a:ea typeface="Questrial"/>
                <a:cs typeface="Questrial"/>
                <a:sym typeface="Questrial"/>
              </a:rPr>
              <a:t>Mean  = </a:t>
            </a:r>
            <a:r>
              <a:rPr lang="en-US" sz="2000" dirty="0" smtClean="0">
                <a:solidFill>
                  <a:schemeClr val="dk1"/>
                </a:solidFill>
                <a:latin typeface="Questrial"/>
                <a:ea typeface="Questrial"/>
                <a:cs typeface="Questrial"/>
                <a:sym typeface="Questrial"/>
              </a:rPr>
              <a:t>(</a:t>
            </a:r>
            <a:r>
              <a:rPr lang="en-US" sz="2000" b="1" dirty="0" smtClean="0">
                <a:solidFill>
                  <a:srgbClr val="0070C0"/>
                </a:solidFill>
                <a:latin typeface="Questrial"/>
                <a:ea typeface="Questrial"/>
                <a:cs typeface="Questrial"/>
                <a:sym typeface="Questrial"/>
              </a:rPr>
              <a:t>13 + 15 + 12 + 17 + 22 + 11 + 13 + 19 + 12</a:t>
            </a:r>
            <a:r>
              <a:rPr lang="en-US" sz="2000" dirty="0" smtClean="0">
                <a:solidFill>
                  <a:schemeClr val="dk1"/>
                </a:solidFill>
                <a:latin typeface="Questrial"/>
                <a:ea typeface="Questrial"/>
                <a:cs typeface="Questrial"/>
                <a:sym typeface="Questrial"/>
              </a:rPr>
              <a:t>)/9 = </a:t>
            </a:r>
            <a:r>
              <a:rPr lang="en-US" sz="2000" b="1" dirty="0" smtClean="0">
                <a:solidFill>
                  <a:schemeClr val="dk1"/>
                </a:solidFill>
                <a:latin typeface="Questrial"/>
                <a:ea typeface="Questrial"/>
                <a:cs typeface="Questrial"/>
                <a:sym typeface="Questrial"/>
              </a:rPr>
              <a:t>14.88889</a:t>
            </a:r>
            <a:endParaRPr lang="en-US" dirty="0"/>
          </a:p>
        </p:txBody>
      </p:sp>
      <p:pic>
        <p:nvPicPr>
          <p:cNvPr id="12" name="Google Shape;234;p30" descr="http://1.1.1.2/bmi/upload.wikimedia.org/math/5/2/5/5250606f081b14ec9f3649a99ff260b1.png"/>
          <p:cNvPicPr preferRelativeResize="0"/>
          <p:nvPr/>
        </p:nvPicPr>
        <p:blipFill rotWithShape="1">
          <a:blip r:embed="rId3">
            <a:alphaModFix/>
          </a:blip>
          <a:srcRect/>
          <a:stretch/>
        </p:blipFill>
        <p:spPr>
          <a:xfrm>
            <a:off x="4495800" y="2209800"/>
            <a:ext cx="3048000" cy="1143000"/>
          </a:xfrm>
          <a:prstGeom prst="rect">
            <a:avLst/>
          </a:prstGeom>
          <a:noFill/>
          <a:ln>
            <a:noFill/>
          </a:ln>
        </p:spPr>
      </p:pic>
    </p:spTree>
    <p:extLst>
      <p:ext uri="{BB962C8B-B14F-4D97-AF65-F5344CB8AC3E}">
        <p14:creationId xmlns:p14="http://schemas.microsoft.com/office/powerpoint/2010/main" val="40512577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42;p31"/>
          <p:cNvSpPr txBox="1">
            <a:spLocks/>
          </p:cNvSpPr>
          <p:nvPr/>
        </p:nvSpPr>
        <p:spPr>
          <a:xfrm>
            <a:off x="2393148" y="1336609"/>
            <a:ext cx="8461375"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00000"/>
              </a:lnSpc>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The </a:t>
            </a:r>
            <a:r>
              <a:rPr lang="en-US" sz="2900" b="1" u="sng" dirty="0" smtClean="0">
                <a:solidFill>
                  <a:schemeClr val="dk1"/>
                </a:solidFill>
                <a:latin typeface="Questrial"/>
                <a:ea typeface="Questrial"/>
                <a:cs typeface="Questrial"/>
                <a:sym typeface="Questrial"/>
              </a:rPr>
              <a:t>median</a:t>
            </a:r>
            <a:r>
              <a:rPr lang="en-US" sz="2900" dirty="0" smtClean="0">
                <a:solidFill>
                  <a:schemeClr val="dk1"/>
                </a:solidFill>
                <a:latin typeface="Questrial"/>
                <a:ea typeface="Questrial"/>
                <a:cs typeface="Questrial"/>
                <a:sym typeface="Questrial"/>
              </a:rPr>
              <a:t> is the middle value of the </a:t>
            </a:r>
            <a:r>
              <a:rPr lang="en-US" sz="2900" b="1" u="sng" dirty="0" smtClean="0">
                <a:solidFill>
                  <a:schemeClr val="dk1"/>
                </a:solidFill>
                <a:latin typeface="Questrial"/>
                <a:ea typeface="Questrial"/>
                <a:cs typeface="Questrial"/>
                <a:sym typeface="Questrial"/>
              </a:rPr>
              <a:t>ordered list of numbers</a:t>
            </a:r>
            <a:r>
              <a:rPr lang="en-US" sz="2900" dirty="0" smtClean="0">
                <a:solidFill>
                  <a:schemeClr val="dk1"/>
                </a:solidFill>
                <a:latin typeface="Questrial"/>
                <a:ea typeface="Questrial"/>
                <a:cs typeface="Questrial"/>
                <a:sym typeface="Questrial"/>
              </a:rPr>
              <a:t>.</a:t>
            </a:r>
            <a:endParaRPr lang="en-US" dirty="0" smtClean="0"/>
          </a:p>
          <a:p>
            <a:pPr marL="639762" lvl="1" indent="-273049">
              <a:lnSpc>
                <a:spcPct val="10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Consider the following list of </a:t>
            </a:r>
            <a:r>
              <a:rPr lang="en-US" sz="2600" b="1" u="sng" dirty="0" smtClean="0">
                <a:solidFill>
                  <a:schemeClr val="dk1"/>
                </a:solidFill>
                <a:latin typeface="Questrial"/>
                <a:ea typeface="Questrial"/>
                <a:cs typeface="Questrial"/>
                <a:sym typeface="Questrial"/>
              </a:rPr>
              <a:t>9</a:t>
            </a:r>
            <a:r>
              <a:rPr lang="en-US" sz="2600" dirty="0" smtClean="0">
                <a:solidFill>
                  <a:schemeClr val="dk1"/>
                </a:solidFill>
                <a:latin typeface="Questrial"/>
                <a:ea typeface="Questrial"/>
                <a:cs typeface="Questrial"/>
                <a:sym typeface="Questrial"/>
              </a:rPr>
              <a:t> numbers:</a:t>
            </a:r>
            <a:endParaRPr lang="en-US" dirty="0" smtClean="0"/>
          </a:p>
          <a:p>
            <a:pPr marL="319087" indent="-319087" algn="ctr">
              <a:lnSpc>
                <a:spcPct val="100000"/>
              </a:lnSpc>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13, 15, 12, 17, 22, 11, 13, 19, 12</a:t>
            </a:r>
            <a:endParaRPr lang="en-US" sz="2900" dirty="0" smtClean="0">
              <a:solidFill>
                <a:srgbClr val="0070C0"/>
              </a:solidFill>
              <a:latin typeface="Questrial"/>
              <a:ea typeface="Questrial"/>
              <a:cs typeface="Questrial"/>
              <a:sym typeface="Questrial"/>
            </a:endParaRPr>
          </a:p>
          <a:p>
            <a:pPr marL="593725" lvl="2" indent="-319087">
              <a:lnSpc>
                <a:spcPct val="100000"/>
              </a:lnSpc>
              <a:spcBef>
                <a:spcPts val="700"/>
              </a:spcBef>
              <a:buClr>
                <a:schemeClr val="accent2"/>
              </a:buClr>
              <a:buSzPts val="1380"/>
              <a:buFont typeface="Noto Sans Symbols"/>
              <a:buChar char="◻"/>
            </a:pPr>
            <a:r>
              <a:rPr lang="en-US" sz="2300" dirty="0" smtClean="0">
                <a:solidFill>
                  <a:schemeClr val="dk1"/>
                </a:solidFill>
                <a:latin typeface="Questrial"/>
                <a:ea typeface="Questrial"/>
                <a:cs typeface="Questrial"/>
                <a:sym typeface="Questrial"/>
              </a:rPr>
              <a:t>To compute the median, you need first to order the numbers:</a:t>
            </a:r>
            <a:br>
              <a:rPr lang="en-US" sz="2300" dirty="0" smtClean="0">
                <a:solidFill>
                  <a:schemeClr val="dk1"/>
                </a:solidFill>
                <a:latin typeface="Questrial"/>
                <a:ea typeface="Questrial"/>
                <a:cs typeface="Questrial"/>
                <a:sym typeface="Questrial"/>
              </a:rPr>
            </a:br>
            <a:endParaRPr lang="en-US" dirty="0" smtClean="0"/>
          </a:p>
          <a:p>
            <a:pPr marL="319087" indent="-319087" algn="ctr">
              <a:lnSpc>
                <a:spcPct val="100000"/>
              </a:lnSpc>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11, 12, 12, 13, </a:t>
            </a:r>
            <a:r>
              <a:rPr lang="en-US" sz="2900" b="1" dirty="0" smtClean="0">
                <a:solidFill>
                  <a:srgbClr val="FF0000"/>
                </a:solidFill>
                <a:latin typeface="Questrial"/>
                <a:ea typeface="Questrial"/>
                <a:cs typeface="Questrial"/>
                <a:sym typeface="Questrial"/>
              </a:rPr>
              <a:t>13</a:t>
            </a:r>
            <a:r>
              <a:rPr lang="en-US" sz="2900" b="1" dirty="0" smtClean="0">
                <a:solidFill>
                  <a:srgbClr val="0070C0"/>
                </a:solidFill>
                <a:latin typeface="Questrial"/>
                <a:ea typeface="Questrial"/>
                <a:cs typeface="Questrial"/>
                <a:sym typeface="Questrial"/>
              </a:rPr>
              <a:t>, 15, 17, 19, 22</a:t>
            </a:r>
            <a:endParaRPr lang="en-US" dirty="0" smtClean="0"/>
          </a:p>
          <a:p>
            <a:pPr marL="593725" lvl="2" indent="-319087">
              <a:lnSpc>
                <a:spcPct val="100000"/>
              </a:lnSpc>
              <a:spcBef>
                <a:spcPts val="700"/>
              </a:spcBef>
              <a:buClr>
                <a:schemeClr val="accent2"/>
              </a:buClr>
              <a:buSzPts val="1725"/>
              <a:buFont typeface="Arial" panose="020B0604020202020204" pitchFamily="34" charset="0"/>
              <a:buNone/>
            </a:pPr>
            <a:endParaRPr lang="en-US" sz="2300" dirty="0" smtClean="0">
              <a:solidFill>
                <a:schemeClr val="dk1"/>
              </a:solidFill>
              <a:latin typeface="Questrial"/>
              <a:ea typeface="Questrial"/>
              <a:cs typeface="Questrial"/>
              <a:sym typeface="Questrial"/>
            </a:endParaRPr>
          </a:p>
          <a:p>
            <a:pPr marL="593725" lvl="2" indent="-319087">
              <a:lnSpc>
                <a:spcPct val="100000"/>
              </a:lnSpc>
              <a:spcBef>
                <a:spcPts val="700"/>
              </a:spcBef>
              <a:buClr>
                <a:schemeClr val="accent2"/>
              </a:buClr>
              <a:buSzPts val="1380"/>
              <a:buFont typeface="Noto Sans Symbols"/>
              <a:buChar char="◻"/>
            </a:pPr>
            <a:r>
              <a:rPr lang="en-US" sz="2300" dirty="0" smtClean="0">
                <a:solidFill>
                  <a:schemeClr val="dk1"/>
                </a:solidFill>
                <a:latin typeface="Questrial"/>
                <a:ea typeface="Questrial"/>
                <a:cs typeface="Questrial"/>
                <a:sym typeface="Questrial"/>
              </a:rPr>
              <a:t>Hence, the median is </a:t>
            </a:r>
            <a:r>
              <a:rPr lang="en-US" sz="2300" b="1" dirty="0" smtClean="0">
                <a:solidFill>
                  <a:schemeClr val="dk1"/>
                </a:solidFill>
                <a:latin typeface="Questrial"/>
                <a:ea typeface="Questrial"/>
                <a:cs typeface="Questrial"/>
                <a:sym typeface="Questrial"/>
              </a:rPr>
              <a:t>13</a:t>
            </a:r>
            <a:endParaRPr lang="en-US" dirty="0"/>
          </a:p>
        </p:txBody>
      </p:sp>
    </p:spTree>
    <p:extLst>
      <p:ext uri="{BB962C8B-B14F-4D97-AF65-F5344CB8AC3E}">
        <p14:creationId xmlns:p14="http://schemas.microsoft.com/office/powerpoint/2010/main" val="347346258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50;p32"/>
          <p:cNvSpPr txBox="1">
            <a:spLocks/>
          </p:cNvSpPr>
          <p:nvPr/>
        </p:nvSpPr>
        <p:spPr>
          <a:xfrm>
            <a:off x="1410511" y="1385884"/>
            <a:ext cx="9630383"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00000"/>
              </a:lnSpc>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The </a:t>
            </a:r>
            <a:r>
              <a:rPr lang="en-US" sz="2900" b="1" u="sng" dirty="0" smtClean="0">
                <a:solidFill>
                  <a:schemeClr val="dk1"/>
                </a:solidFill>
                <a:latin typeface="Questrial"/>
                <a:ea typeface="Questrial"/>
                <a:cs typeface="Questrial"/>
                <a:sym typeface="Questrial"/>
              </a:rPr>
              <a:t>median</a:t>
            </a:r>
            <a:r>
              <a:rPr lang="en-US" sz="2900" dirty="0" smtClean="0">
                <a:solidFill>
                  <a:schemeClr val="dk1"/>
                </a:solidFill>
                <a:latin typeface="Questrial"/>
                <a:ea typeface="Questrial"/>
                <a:cs typeface="Questrial"/>
                <a:sym typeface="Questrial"/>
              </a:rPr>
              <a:t> is the middle value of the </a:t>
            </a:r>
            <a:r>
              <a:rPr lang="en-US" sz="2900" b="1" u="sng" dirty="0" smtClean="0">
                <a:solidFill>
                  <a:schemeClr val="dk1"/>
                </a:solidFill>
                <a:latin typeface="Questrial"/>
                <a:ea typeface="Questrial"/>
                <a:cs typeface="Questrial"/>
                <a:sym typeface="Questrial"/>
              </a:rPr>
              <a:t>ordered list of numbers</a:t>
            </a:r>
            <a:r>
              <a:rPr lang="en-US" sz="2900" dirty="0" smtClean="0">
                <a:solidFill>
                  <a:schemeClr val="dk1"/>
                </a:solidFill>
                <a:latin typeface="Questrial"/>
                <a:ea typeface="Questrial"/>
                <a:cs typeface="Questrial"/>
                <a:sym typeface="Questrial"/>
              </a:rPr>
              <a:t>.</a:t>
            </a:r>
            <a:endParaRPr lang="en-US" dirty="0" smtClean="0"/>
          </a:p>
          <a:p>
            <a:pPr marL="639762" lvl="1" indent="-273049">
              <a:lnSpc>
                <a:spcPct val="10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Consider the following list of </a:t>
            </a:r>
            <a:r>
              <a:rPr lang="en-US" sz="2600" b="1" u="sng" dirty="0" smtClean="0">
                <a:solidFill>
                  <a:schemeClr val="dk1"/>
                </a:solidFill>
                <a:latin typeface="Questrial"/>
                <a:ea typeface="Questrial"/>
                <a:cs typeface="Questrial"/>
                <a:sym typeface="Questrial"/>
              </a:rPr>
              <a:t>10</a:t>
            </a:r>
            <a:r>
              <a:rPr lang="en-US" sz="2600" dirty="0" smtClean="0">
                <a:solidFill>
                  <a:schemeClr val="dk1"/>
                </a:solidFill>
                <a:latin typeface="Questrial"/>
                <a:ea typeface="Questrial"/>
                <a:cs typeface="Questrial"/>
                <a:sym typeface="Questrial"/>
              </a:rPr>
              <a:t> numbers:</a:t>
            </a:r>
            <a:endParaRPr lang="en-US" dirty="0" smtClean="0"/>
          </a:p>
          <a:p>
            <a:pPr marL="319087" indent="-319087" algn="ctr">
              <a:lnSpc>
                <a:spcPct val="100000"/>
              </a:lnSpc>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13, 15, 12, 17, 22, 11, 13, 19, 12, 14</a:t>
            </a:r>
            <a:endParaRPr lang="en-US" sz="2900" dirty="0" smtClean="0">
              <a:solidFill>
                <a:srgbClr val="0070C0"/>
              </a:solidFill>
              <a:latin typeface="Questrial"/>
              <a:ea typeface="Questrial"/>
              <a:cs typeface="Questrial"/>
              <a:sym typeface="Questrial"/>
            </a:endParaRPr>
          </a:p>
          <a:p>
            <a:pPr marL="593725" lvl="2" indent="-319087">
              <a:lnSpc>
                <a:spcPct val="100000"/>
              </a:lnSpc>
              <a:spcBef>
                <a:spcPts val="700"/>
              </a:spcBef>
              <a:buClr>
                <a:schemeClr val="accent2"/>
              </a:buClr>
              <a:buSzPts val="1380"/>
              <a:buFont typeface="Noto Sans Symbols"/>
              <a:buChar char="◻"/>
            </a:pPr>
            <a:r>
              <a:rPr lang="en-US" sz="2300" dirty="0" smtClean="0">
                <a:solidFill>
                  <a:schemeClr val="dk1"/>
                </a:solidFill>
                <a:latin typeface="Questrial"/>
                <a:ea typeface="Questrial"/>
                <a:cs typeface="Questrial"/>
                <a:sym typeface="Questrial"/>
              </a:rPr>
              <a:t>To compute the median, you need first to order the numbers:</a:t>
            </a:r>
            <a:br>
              <a:rPr lang="en-US" sz="2300" dirty="0" smtClean="0">
                <a:solidFill>
                  <a:schemeClr val="dk1"/>
                </a:solidFill>
                <a:latin typeface="Questrial"/>
                <a:ea typeface="Questrial"/>
                <a:cs typeface="Questrial"/>
                <a:sym typeface="Questrial"/>
              </a:rPr>
            </a:br>
            <a:endParaRPr lang="en-US" dirty="0" smtClean="0"/>
          </a:p>
          <a:p>
            <a:pPr marL="319087" indent="-319087" algn="ctr">
              <a:lnSpc>
                <a:spcPct val="100000"/>
              </a:lnSpc>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11, 12, 12, 13, </a:t>
            </a:r>
            <a:r>
              <a:rPr lang="en-US" sz="2900" b="1" dirty="0" smtClean="0">
                <a:solidFill>
                  <a:srgbClr val="FF0000"/>
                </a:solidFill>
                <a:latin typeface="Questrial"/>
                <a:ea typeface="Questrial"/>
                <a:cs typeface="Questrial"/>
                <a:sym typeface="Questrial"/>
              </a:rPr>
              <a:t>13, 14</a:t>
            </a:r>
            <a:r>
              <a:rPr lang="en-US" sz="2900" b="1" dirty="0" smtClean="0">
                <a:solidFill>
                  <a:srgbClr val="0070C0"/>
                </a:solidFill>
                <a:latin typeface="Questrial"/>
                <a:ea typeface="Questrial"/>
                <a:cs typeface="Questrial"/>
                <a:sym typeface="Questrial"/>
              </a:rPr>
              <a:t>, 15, 17, 19, 22</a:t>
            </a:r>
            <a:endParaRPr lang="en-US" dirty="0" smtClean="0"/>
          </a:p>
          <a:p>
            <a:pPr marL="593725" lvl="2" indent="-319087">
              <a:lnSpc>
                <a:spcPct val="100000"/>
              </a:lnSpc>
              <a:spcBef>
                <a:spcPts val="700"/>
              </a:spcBef>
              <a:buClr>
                <a:schemeClr val="accent2"/>
              </a:buClr>
              <a:buSzPts val="1725"/>
              <a:buFont typeface="Arial" panose="020B0604020202020204" pitchFamily="34" charset="0"/>
              <a:buNone/>
            </a:pPr>
            <a:endParaRPr lang="en-US" sz="2300" dirty="0" smtClean="0">
              <a:solidFill>
                <a:schemeClr val="dk1"/>
              </a:solidFill>
              <a:latin typeface="Questrial"/>
              <a:ea typeface="Questrial"/>
              <a:cs typeface="Questrial"/>
              <a:sym typeface="Questrial"/>
            </a:endParaRPr>
          </a:p>
          <a:p>
            <a:pPr marL="593725" lvl="2" indent="-319087">
              <a:lnSpc>
                <a:spcPct val="100000"/>
              </a:lnSpc>
              <a:spcBef>
                <a:spcPts val="700"/>
              </a:spcBef>
              <a:buClr>
                <a:schemeClr val="accent2"/>
              </a:buClr>
              <a:buSzPts val="1380"/>
              <a:buFont typeface="Noto Sans Symbols"/>
              <a:buChar char="◻"/>
            </a:pPr>
            <a:r>
              <a:rPr lang="en-US" sz="2300" dirty="0" smtClean="0">
                <a:solidFill>
                  <a:schemeClr val="dk1"/>
                </a:solidFill>
                <a:latin typeface="Questrial"/>
                <a:ea typeface="Questrial"/>
                <a:cs typeface="Questrial"/>
                <a:sym typeface="Questrial"/>
              </a:rPr>
              <a:t>Hence, the median is (</a:t>
            </a:r>
            <a:r>
              <a:rPr lang="en-US" sz="2300" b="1" dirty="0" smtClean="0">
                <a:solidFill>
                  <a:schemeClr val="dk1"/>
                </a:solidFill>
                <a:latin typeface="Questrial"/>
                <a:ea typeface="Questrial"/>
                <a:cs typeface="Questrial"/>
                <a:sym typeface="Questrial"/>
              </a:rPr>
              <a:t>13 + 14)/2 = 13.5</a:t>
            </a:r>
            <a:endParaRPr lang="en-US" dirty="0"/>
          </a:p>
        </p:txBody>
      </p:sp>
    </p:spTree>
    <p:extLst>
      <p:ext uri="{BB962C8B-B14F-4D97-AF65-F5344CB8AC3E}">
        <p14:creationId xmlns:p14="http://schemas.microsoft.com/office/powerpoint/2010/main" val="17957737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57;p33"/>
          <p:cNvSpPr txBox="1">
            <a:spLocks/>
          </p:cNvSpPr>
          <p:nvPr/>
        </p:nvSpPr>
        <p:spPr>
          <a:xfrm>
            <a:off x="2111350" y="1359660"/>
            <a:ext cx="8461375"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The </a:t>
            </a:r>
            <a:r>
              <a:rPr lang="en-US" sz="2900" b="1" u="sng" dirty="0" smtClean="0">
                <a:solidFill>
                  <a:schemeClr val="dk1"/>
                </a:solidFill>
                <a:latin typeface="Questrial"/>
                <a:ea typeface="Questrial"/>
                <a:cs typeface="Questrial"/>
                <a:sym typeface="Questrial"/>
              </a:rPr>
              <a:t>mode</a:t>
            </a:r>
            <a:r>
              <a:rPr lang="en-US" sz="2900" dirty="0" smtClean="0">
                <a:solidFill>
                  <a:schemeClr val="dk1"/>
                </a:solidFill>
                <a:latin typeface="Questrial"/>
                <a:ea typeface="Questrial"/>
                <a:cs typeface="Questrial"/>
                <a:sym typeface="Questrial"/>
              </a:rPr>
              <a:t> of a set of data is the value in the set that </a:t>
            </a:r>
            <a:r>
              <a:rPr lang="en-US" sz="2900" b="1" u="sng" dirty="0" smtClean="0">
                <a:solidFill>
                  <a:schemeClr val="dk1"/>
                </a:solidFill>
                <a:latin typeface="Questrial"/>
                <a:ea typeface="Questrial"/>
                <a:cs typeface="Questrial"/>
                <a:sym typeface="Questrial"/>
              </a:rPr>
              <a:t>occurs most often</a:t>
            </a:r>
            <a:r>
              <a:rPr lang="en-US" sz="2900" dirty="0" smtClean="0">
                <a:solidFill>
                  <a:schemeClr val="dk1"/>
                </a:solidFill>
                <a:latin typeface="Questrial"/>
                <a:ea typeface="Questrial"/>
                <a:cs typeface="Questrial"/>
                <a:sym typeface="Questrial"/>
              </a:rPr>
              <a:t>. </a:t>
            </a:r>
            <a:endParaRPr lang="en-US" dirty="0" smtClean="0"/>
          </a:p>
          <a:p>
            <a:pPr marL="639762" lvl="1" indent="-273049">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Consider the following list of numbers:</a:t>
            </a:r>
            <a:endParaRPr lang="en-US" dirty="0" smtClean="0"/>
          </a:p>
          <a:p>
            <a:pPr marL="319087" indent="-319087" algn="ctr">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13, 15, 12, 17, 22, 11, 13, 19, 13</a:t>
            </a:r>
            <a:endParaRPr lang="en-US" dirty="0" smtClean="0"/>
          </a:p>
          <a:p>
            <a:pPr marL="319087" indent="-319087" algn="ctr">
              <a:spcBef>
                <a:spcPts val="700"/>
              </a:spcBef>
              <a:buClr>
                <a:schemeClr val="accent2"/>
              </a:buClr>
              <a:buSzPts val="1740"/>
              <a:buFont typeface="Arial" panose="020B0604020202020204" pitchFamily="34" charset="0"/>
              <a:buNone/>
            </a:pPr>
            <a:endParaRPr lang="en-US" sz="2900" dirty="0" smtClean="0">
              <a:solidFill>
                <a:srgbClr val="0070C0"/>
              </a:solidFill>
              <a:latin typeface="Questrial"/>
              <a:ea typeface="Questrial"/>
              <a:cs typeface="Questrial"/>
              <a:sym typeface="Questrial"/>
            </a:endParaRPr>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Number 	Occurrence		Number	Occurrence</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13		3			22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15		1			11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12		1			19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17		1			</a:t>
            </a:r>
            <a:endParaRPr lang="en-US" dirty="0" smtClean="0"/>
          </a:p>
          <a:p>
            <a:pPr marL="593725" lvl="2" indent="-319087" algn="ctr">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Mode is </a:t>
            </a:r>
            <a:r>
              <a:rPr lang="en-US" sz="2300" b="1" dirty="0" smtClean="0">
                <a:solidFill>
                  <a:schemeClr val="dk1"/>
                </a:solidFill>
                <a:latin typeface="Questrial"/>
                <a:ea typeface="Questrial"/>
                <a:cs typeface="Questrial"/>
                <a:sym typeface="Questrial"/>
              </a:rPr>
              <a:t>13</a:t>
            </a:r>
            <a:endParaRPr lang="en-US" dirty="0"/>
          </a:p>
        </p:txBody>
      </p:sp>
      <p:sp>
        <p:nvSpPr>
          <p:cNvPr id="12" name="Google Shape;261;p33"/>
          <p:cNvSpPr txBox="1"/>
          <p:nvPr/>
        </p:nvSpPr>
        <p:spPr>
          <a:xfrm>
            <a:off x="2111350" y="4014281"/>
            <a:ext cx="2743200" cy="381000"/>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237688526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57;p33"/>
          <p:cNvSpPr txBox="1">
            <a:spLocks/>
          </p:cNvSpPr>
          <p:nvPr/>
        </p:nvSpPr>
        <p:spPr>
          <a:xfrm>
            <a:off x="2187971" y="1338148"/>
            <a:ext cx="8461375" cy="4307815"/>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The </a:t>
            </a:r>
            <a:r>
              <a:rPr lang="en-US" sz="2900" b="1" u="sng" dirty="0" smtClean="0">
                <a:solidFill>
                  <a:schemeClr val="dk1"/>
                </a:solidFill>
                <a:latin typeface="Questrial"/>
                <a:ea typeface="Questrial"/>
                <a:cs typeface="Questrial"/>
                <a:sym typeface="Questrial"/>
              </a:rPr>
              <a:t>mode</a:t>
            </a:r>
            <a:r>
              <a:rPr lang="en-US" sz="2900" dirty="0" smtClean="0">
                <a:solidFill>
                  <a:schemeClr val="dk1"/>
                </a:solidFill>
                <a:latin typeface="Questrial"/>
                <a:ea typeface="Questrial"/>
                <a:cs typeface="Questrial"/>
                <a:sym typeface="Questrial"/>
              </a:rPr>
              <a:t> of a set of data is the value in the set that </a:t>
            </a:r>
            <a:r>
              <a:rPr lang="en-US" sz="2900" b="1" u="sng" dirty="0" smtClean="0">
                <a:solidFill>
                  <a:schemeClr val="dk1"/>
                </a:solidFill>
                <a:latin typeface="Questrial"/>
                <a:ea typeface="Questrial"/>
                <a:cs typeface="Questrial"/>
                <a:sym typeface="Questrial"/>
              </a:rPr>
              <a:t>occurs most often</a:t>
            </a:r>
            <a:r>
              <a:rPr lang="en-US" sz="2900" dirty="0" smtClean="0">
                <a:solidFill>
                  <a:schemeClr val="dk1"/>
                </a:solidFill>
                <a:latin typeface="Questrial"/>
                <a:ea typeface="Questrial"/>
                <a:cs typeface="Questrial"/>
                <a:sym typeface="Questrial"/>
              </a:rPr>
              <a:t>. </a:t>
            </a:r>
            <a:endParaRPr lang="en-US" dirty="0" smtClean="0"/>
          </a:p>
          <a:p>
            <a:pPr marL="639762" lvl="1" indent="-273049">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Consider the following list of numbers:</a:t>
            </a:r>
            <a:endParaRPr lang="en-US" dirty="0" smtClean="0"/>
          </a:p>
          <a:p>
            <a:pPr marL="319087" indent="-319087" algn="ctr">
              <a:spcBef>
                <a:spcPts val="700"/>
              </a:spcBef>
              <a:buClr>
                <a:schemeClr val="accent2"/>
              </a:buClr>
              <a:buSzPts val="1740"/>
              <a:buFont typeface="Arial" panose="020B0604020202020204" pitchFamily="34" charset="0"/>
              <a:buNone/>
            </a:pPr>
            <a:r>
              <a:rPr lang="en-US" sz="2900" b="1" dirty="0" smtClean="0">
                <a:solidFill>
                  <a:srgbClr val="0070C0"/>
                </a:solidFill>
                <a:latin typeface="Questrial"/>
                <a:ea typeface="Questrial"/>
                <a:cs typeface="Questrial"/>
                <a:sym typeface="Questrial"/>
              </a:rPr>
              <a:t>13, 15, 12, 17, 22, 11, 13, 19, 13</a:t>
            </a:r>
            <a:endParaRPr lang="en-US" dirty="0" smtClean="0"/>
          </a:p>
          <a:p>
            <a:pPr marL="319087" indent="-319087" algn="ctr">
              <a:spcBef>
                <a:spcPts val="700"/>
              </a:spcBef>
              <a:buClr>
                <a:schemeClr val="accent2"/>
              </a:buClr>
              <a:buSzPts val="1740"/>
              <a:buFont typeface="Arial" panose="020B0604020202020204" pitchFamily="34" charset="0"/>
              <a:buNone/>
            </a:pPr>
            <a:endParaRPr lang="en-US" sz="2900" dirty="0" smtClean="0">
              <a:solidFill>
                <a:srgbClr val="0070C0"/>
              </a:solidFill>
              <a:latin typeface="Questrial"/>
              <a:ea typeface="Questrial"/>
              <a:cs typeface="Questrial"/>
              <a:sym typeface="Questrial"/>
            </a:endParaRPr>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Number 	Occurrence		Number	Occurrence</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13		3			22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15		1			11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12		1			19		1</a:t>
            </a:r>
            <a:endParaRPr lang="en-US" dirty="0" smtClean="0"/>
          </a:p>
          <a:p>
            <a:pPr marL="593725" lvl="2" indent="-319087">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17		1			</a:t>
            </a:r>
            <a:endParaRPr lang="en-US" dirty="0" smtClean="0"/>
          </a:p>
          <a:p>
            <a:pPr marL="593725" lvl="2" indent="-319087" algn="ctr">
              <a:spcBef>
                <a:spcPts val="700"/>
              </a:spcBef>
              <a:buClr>
                <a:schemeClr val="accent2"/>
              </a:buClr>
              <a:buSzPts val="1725"/>
              <a:buFont typeface="Arial" panose="020B0604020202020204" pitchFamily="34" charset="0"/>
              <a:buNone/>
            </a:pPr>
            <a:r>
              <a:rPr lang="en-US" sz="2300" dirty="0" smtClean="0">
                <a:solidFill>
                  <a:schemeClr val="dk1"/>
                </a:solidFill>
                <a:latin typeface="Questrial"/>
                <a:ea typeface="Questrial"/>
                <a:cs typeface="Questrial"/>
                <a:sym typeface="Questrial"/>
              </a:rPr>
              <a:t>Mode is </a:t>
            </a:r>
            <a:r>
              <a:rPr lang="en-US" sz="2300" b="1" dirty="0" smtClean="0">
                <a:solidFill>
                  <a:schemeClr val="dk1"/>
                </a:solidFill>
                <a:latin typeface="Questrial"/>
                <a:ea typeface="Questrial"/>
                <a:cs typeface="Questrial"/>
                <a:sym typeface="Questrial"/>
              </a:rPr>
              <a:t>13</a:t>
            </a:r>
            <a:endParaRPr lang="en-US" dirty="0"/>
          </a:p>
        </p:txBody>
      </p:sp>
      <p:cxnSp>
        <p:nvCxnSpPr>
          <p:cNvPr id="12" name="Google Shape;260;p33"/>
          <p:cNvCxnSpPr/>
          <p:nvPr/>
        </p:nvCxnSpPr>
        <p:spPr>
          <a:xfrm rot="5400000">
            <a:off x="5052708" y="4478777"/>
            <a:ext cx="1752600" cy="0"/>
          </a:xfrm>
          <a:prstGeom prst="straightConnector1">
            <a:avLst/>
          </a:prstGeom>
          <a:noFill/>
          <a:ln w="38100" cap="flat" cmpd="sng">
            <a:solidFill>
              <a:schemeClr val="dk1"/>
            </a:solidFill>
            <a:prstDash val="solid"/>
            <a:miter lim="800000"/>
            <a:headEnd type="none" w="med" len="med"/>
            <a:tailEnd type="none" w="med" len="med"/>
          </a:ln>
        </p:spPr>
      </p:cxnSp>
    </p:spTree>
    <p:extLst>
      <p:ext uri="{BB962C8B-B14F-4D97-AF65-F5344CB8AC3E}">
        <p14:creationId xmlns:p14="http://schemas.microsoft.com/office/powerpoint/2010/main" val="149891460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66;p34"/>
          <p:cNvSpPr txBox="1">
            <a:spLocks/>
          </p:cNvSpPr>
          <p:nvPr/>
        </p:nvSpPr>
        <p:spPr>
          <a:xfrm>
            <a:off x="2111350" y="1274779"/>
            <a:ext cx="8832267"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Clr>
                <a:schemeClr val="accent2"/>
              </a:buClr>
              <a:buSzPts val="1740"/>
              <a:buFont typeface="Noto Sans Symbols"/>
              <a:buChar char="◻"/>
            </a:pPr>
            <a:r>
              <a:rPr lang="en-US" sz="2900" smtClean="0">
                <a:solidFill>
                  <a:schemeClr val="dk1"/>
                </a:solidFill>
                <a:latin typeface="Questrial"/>
                <a:ea typeface="Questrial"/>
                <a:cs typeface="Questrial"/>
                <a:sym typeface="Questrial"/>
              </a:rPr>
              <a:t>The </a:t>
            </a:r>
            <a:r>
              <a:rPr lang="en-US" sz="2900" b="1" smtClean="0">
                <a:solidFill>
                  <a:schemeClr val="dk1"/>
                </a:solidFill>
                <a:latin typeface="Questrial"/>
                <a:ea typeface="Questrial"/>
                <a:cs typeface="Questrial"/>
                <a:sym typeface="Questrial"/>
              </a:rPr>
              <a:t>mode</a:t>
            </a:r>
            <a:r>
              <a:rPr lang="en-US" sz="2900" smtClean="0">
                <a:solidFill>
                  <a:schemeClr val="dk1"/>
                </a:solidFill>
                <a:latin typeface="Questrial"/>
                <a:ea typeface="Questrial"/>
                <a:cs typeface="Questrial"/>
                <a:sym typeface="Questrial"/>
              </a:rPr>
              <a:t> of a set of data is the value in the set that </a:t>
            </a:r>
            <a:r>
              <a:rPr lang="en-US" sz="2900" b="1" u="sng" smtClean="0">
                <a:solidFill>
                  <a:schemeClr val="dk1"/>
                </a:solidFill>
                <a:latin typeface="Questrial"/>
                <a:ea typeface="Questrial"/>
                <a:cs typeface="Questrial"/>
                <a:sym typeface="Questrial"/>
              </a:rPr>
              <a:t>occurs most often</a:t>
            </a:r>
            <a:r>
              <a:rPr lang="en-US" sz="2900" smtClean="0">
                <a:solidFill>
                  <a:schemeClr val="dk1"/>
                </a:solidFill>
                <a:latin typeface="Questrial"/>
                <a:ea typeface="Questrial"/>
                <a:cs typeface="Questrial"/>
                <a:sym typeface="Questrial"/>
              </a:rPr>
              <a:t>. </a:t>
            </a:r>
            <a:endParaRPr lang="en-US" smtClean="0"/>
          </a:p>
          <a:p>
            <a:pPr marL="639762" lvl="1" indent="-273049">
              <a:buClr>
                <a:schemeClr val="accent1"/>
              </a:buClr>
              <a:buSzPts val="1820"/>
              <a:buFont typeface="Noto Sans Symbols"/>
              <a:buChar char="⬜"/>
            </a:pPr>
            <a:r>
              <a:rPr lang="en-US" sz="2600" smtClean="0">
                <a:solidFill>
                  <a:schemeClr val="dk1"/>
                </a:solidFill>
                <a:latin typeface="Questrial"/>
                <a:ea typeface="Questrial"/>
                <a:cs typeface="Questrial"/>
                <a:sym typeface="Questrial"/>
              </a:rPr>
              <a:t>Consider the following list of numbers:</a:t>
            </a:r>
            <a:endParaRPr lang="en-US" smtClean="0"/>
          </a:p>
          <a:p>
            <a:pPr marL="319087" indent="-319087" algn="ctr">
              <a:spcBef>
                <a:spcPts val="700"/>
              </a:spcBef>
              <a:buClr>
                <a:schemeClr val="accent2"/>
              </a:buClr>
              <a:buSzPts val="1740"/>
              <a:buFont typeface="Arial" panose="020B0604020202020204" pitchFamily="34" charset="0"/>
              <a:buNone/>
            </a:pPr>
            <a:r>
              <a:rPr lang="en-US" sz="2900" b="1" smtClean="0">
                <a:solidFill>
                  <a:srgbClr val="0070C0"/>
                </a:solidFill>
                <a:latin typeface="Questrial"/>
                <a:ea typeface="Questrial"/>
                <a:cs typeface="Questrial"/>
                <a:sym typeface="Questrial"/>
              </a:rPr>
              <a:t>13, 15, 12, 17, 22, 11, 13, 19, 12</a:t>
            </a:r>
            <a:endParaRPr lang="en-US" smtClean="0"/>
          </a:p>
          <a:p>
            <a:pPr marL="319087" indent="-319087" algn="ctr">
              <a:spcBef>
                <a:spcPts val="700"/>
              </a:spcBef>
              <a:buClr>
                <a:schemeClr val="accent2"/>
              </a:buClr>
              <a:buSzPts val="1740"/>
              <a:buFont typeface="Arial" panose="020B0604020202020204" pitchFamily="34" charset="0"/>
              <a:buNone/>
            </a:pPr>
            <a:endParaRPr lang="en-US" sz="2900" smtClean="0">
              <a:solidFill>
                <a:srgbClr val="0070C0"/>
              </a:solidFill>
              <a:latin typeface="Questrial"/>
              <a:ea typeface="Questrial"/>
              <a:cs typeface="Questrial"/>
              <a:sym typeface="Questrial"/>
            </a:endParaRPr>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Number 	Occurrence		Number	Occurrence</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13		2			22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15		1			11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12		2			19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17		1			</a:t>
            </a:r>
            <a:endParaRPr lang="en-US" smtClean="0"/>
          </a:p>
          <a:p>
            <a:pPr marL="593725" lvl="2" indent="-319087" algn="ctr">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Mode is </a:t>
            </a:r>
            <a:r>
              <a:rPr lang="en-US" sz="2300" b="1" smtClean="0">
                <a:solidFill>
                  <a:schemeClr val="dk1"/>
                </a:solidFill>
                <a:latin typeface="Questrial"/>
                <a:ea typeface="Questrial"/>
                <a:cs typeface="Questrial"/>
                <a:sym typeface="Questrial"/>
              </a:rPr>
              <a:t>13</a:t>
            </a:r>
            <a:r>
              <a:rPr lang="en-US" sz="2300" smtClean="0">
                <a:solidFill>
                  <a:schemeClr val="dk1"/>
                </a:solidFill>
                <a:latin typeface="Questrial"/>
                <a:ea typeface="Questrial"/>
                <a:cs typeface="Questrial"/>
                <a:sym typeface="Questrial"/>
              </a:rPr>
              <a:t> and</a:t>
            </a:r>
            <a:r>
              <a:rPr lang="en-US" sz="2300" b="1" smtClean="0">
                <a:solidFill>
                  <a:schemeClr val="dk1"/>
                </a:solidFill>
                <a:latin typeface="Questrial"/>
                <a:ea typeface="Questrial"/>
                <a:cs typeface="Questrial"/>
                <a:sym typeface="Questrial"/>
              </a:rPr>
              <a:t>12  (Bimodal)</a:t>
            </a:r>
            <a:endParaRPr lang="en-US" dirty="0"/>
          </a:p>
        </p:txBody>
      </p:sp>
      <p:sp>
        <p:nvSpPr>
          <p:cNvPr id="12" name="Google Shape;270;p34"/>
          <p:cNvSpPr txBox="1"/>
          <p:nvPr/>
        </p:nvSpPr>
        <p:spPr>
          <a:xfrm>
            <a:off x="2057400" y="3926727"/>
            <a:ext cx="2743200" cy="381000"/>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sp>
        <p:nvSpPr>
          <p:cNvPr id="13" name="Google Shape;271;p34"/>
          <p:cNvSpPr txBox="1"/>
          <p:nvPr/>
        </p:nvSpPr>
        <p:spPr>
          <a:xfrm>
            <a:off x="2057400" y="4764927"/>
            <a:ext cx="2743200" cy="381000"/>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309090997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Mean, Median, and Mode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76;p35"/>
          <p:cNvSpPr txBox="1">
            <a:spLocks/>
          </p:cNvSpPr>
          <p:nvPr/>
        </p:nvSpPr>
        <p:spPr>
          <a:xfrm>
            <a:off x="2180407" y="1274779"/>
            <a:ext cx="8461375"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Clr>
                <a:schemeClr val="accent2"/>
              </a:buClr>
              <a:buSzPts val="1740"/>
              <a:buFont typeface="Noto Sans Symbols"/>
              <a:buChar char="◻"/>
            </a:pPr>
            <a:r>
              <a:rPr lang="en-US" sz="2900" smtClean="0">
                <a:solidFill>
                  <a:schemeClr val="dk1"/>
                </a:solidFill>
                <a:latin typeface="Questrial"/>
                <a:ea typeface="Questrial"/>
                <a:cs typeface="Questrial"/>
                <a:sym typeface="Questrial"/>
              </a:rPr>
              <a:t>The </a:t>
            </a:r>
            <a:r>
              <a:rPr lang="en-US" sz="2900" b="1" smtClean="0">
                <a:solidFill>
                  <a:schemeClr val="dk1"/>
                </a:solidFill>
                <a:latin typeface="Questrial"/>
                <a:ea typeface="Questrial"/>
                <a:cs typeface="Questrial"/>
                <a:sym typeface="Questrial"/>
              </a:rPr>
              <a:t>mode</a:t>
            </a:r>
            <a:r>
              <a:rPr lang="en-US" sz="2900" smtClean="0">
                <a:solidFill>
                  <a:schemeClr val="dk1"/>
                </a:solidFill>
                <a:latin typeface="Questrial"/>
                <a:ea typeface="Questrial"/>
                <a:cs typeface="Questrial"/>
                <a:sym typeface="Questrial"/>
              </a:rPr>
              <a:t> of a set of data is the value in the set that </a:t>
            </a:r>
            <a:r>
              <a:rPr lang="en-US" sz="2900" b="1" u="sng" smtClean="0">
                <a:solidFill>
                  <a:schemeClr val="dk1"/>
                </a:solidFill>
                <a:latin typeface="Questrial"/>
                <a:ea typeface="Questrial"/>
                <a:cs typeface="Questrial"/>
                <a:sym typeface="Questrial"/>
              </a:rPr>
              <a:t>occurs most often</a:t>
            </a:r>
            <a:r>
              <a:rPr lang="en-US" sz="2900" smtClean="0">
                <a:solidFill>
                  <a:schemeClr val="dk1"/>
                </a:solidFill>
                <a:latin typeface="Questrial"/>
                <a:ea typeface="Questrial"/>
                <a:cs typeface="Questrial"/>
                <a:sym typeface="Questrial"/>
              </a:rPr>
              <a:t>. </a:t>
            </a:r>
            <a:endParaRPr lang="en-US" smtClean="0"/>
          </a:p>
          <a:p>
            <a:pPr marL="639762" lvl="1" indent="-273049">
              <a:buClr>
                <a:schemeClr val="accent1"/>
              </a:buClr>
              <a:buSzPts val="1820"/>
              <a:buFont typeface="Noto Sans Symbols"/>
              <a:buChar char="⬜"/>
            </a:pPr>
            <a:r>
              <a:rPr lang="en-US" sz="2600" smtClean="0">
                <a:solidFill>
                  <a:schemeClr val="dk1"/>
                </a:solidFill>
                <a:latin typeface="Questrial"/>
                <a:ea typeface="Questrial"/>
                <a:cs typeface="Questrial"/>
                <a:sym typeface="Questrial"/>
              </a:rPr>
              <a:t>Consider the following list of numbers:</a:t>
            </a:r>
            <a:endParaRPr lang="en-US" smtClean="0"/>
          </a:p>
          <a:p>
            <a:pPr marL="319087" indent="-319087" algn="ctr">
              <a:spcBef>
                <a:spcPts val="700"/>
              </a:spcBef>
              <a:buClr>
                <a:schemeClr val="accent2"/>
              </a:buClr>
              <a:buSzPts val="1740"/>
              <a:buFont typeface="Arial" panose="020B0604020202020204" pitchFamily="34" charset="0"/>
              <a:buNone/>
            </a:pPr>
            <a:r>
              <a:rPr lang="en-US" sz="2900" b="1" smtClean="0">
                <a:solidFill>
                  <a:srgbClr val="0070C0"/>
                </a:solidFill>
                <a:latin typeface="Questrial"/>
                <a:ea typeface="Questrial"/>
                <a:cs typeface="Questrial"/>
                <a:sym typeface="Questrial"/>
              </a:rPr>
              <a:t>13, 15, 12, 17, 22, 11, 19</a:t>
            </a:r>
            <a:endParaRPr lang="en-US" smtClean="0"/>
          </a:p>
          <a:p>
            <a:pPr marL="319087" indent="-319087" algn="ctr">
              <a:spcBef>
                <a:spcPts val="700"/>
              </a:spcBef>
              <a:buClr>
                <a:schemeClr val="accent2"/>
              </a:buClr>
              <a:buSzPts val="1740"/>
              <a:buFont typeface="Arial" panose="020B0604020202020204" pitchFamily="34" charset="0"/>
              <a:buNone/>
            </a:pPr>
            <a:endParaRPr lang="en-US" sz="2900" smtClean="0">
              <a:solidFill>
                <a:srgbClr val="0070C0"/>
              </a:solidFill>
              <a:latin typeface="Questrial"/>
              <a:ea typeface="Questrial"/>
              <a:cs typeface="Questrial"/>
              <a:sym typeface="Questrial"/>
            </a:endParaRPr>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Number 	Occurrence		Number	Occurrence</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13		1			22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15		1			11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12		1			19		1</a:t>
            </a:r>
            <a:endParaRPr lang="en-US" smtClean="0"/>
          </a:p>
          <a:p>
            <a:pPr marL="593725" lvl="2" indent="-319087">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17		1			</a:t>
            </a:r>
            <a:endParaRPr lang="en-US" smtClean="0"/>
          </a:p>
          <a:p>
            <a:pPr marL="593725" lvl="2" indent="-319087" algn="ctr">
              <a:spcBef>
                <a:spcPts val="700"/>
              </a:spcBef>
              <a:buClr>
                <a:schemeClr val="accent2"/>
              </a:buClr>
              <a:buSzPts val="1725"/>
              <a:buFont typeface="Arial" panose="020B0604020202020204" pitchFamily="34" charset="0"/>
              <a:buNone/>
            </a:pPr>
            <a:r>
              <a:rPr lang="en-US" sz="2300" smtClean="0">
                <a:solidFill>
                  <a:schemeClr val="dk1"/>
                </a:solidFill>
                <a:latin typeface="Questrial"/>
                <a:ea typeface="Questrial"/>
                <a:cs typeface="Questrial"/>
                <a:sym typeface="Questrial"/>
              </a:rPr>
              <a:t>There is</a:t>
            </a:r>
            <a:r>
              <a:rPr lang="en-US" sz="2300" b="1" u="sng" smtClean="0">
                <a:solidFill>
                  <a:schemeClr val="dk1"/>
                </a:solidFill>
                <a:latin typeface="Questrial"/>
                <a:ea typeface="Questrial"/>
                <a:cs typeface="Questrial"/>
                <a:sym typeface="Questrial"/>
              </a:rPr>
              <a:t> no mode</a:t>
            </a:r>
            <a:endParaRPr lang="en-US" dirty="0"/>
          </a:p>
        </p:txBody>
      </p:sp>
    </p:spTree>
    <p:extLst>
      <p:ext uri="{BB962C8B-B14F-4D97-AF65-F5344CB8AC3E}">
        <p14:creationId xmlns:p14="http://schemas.microsoft.com/office/powerpoint/2010/main" val="131283393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86;p36"/>
          <p:cNvSpPr txBox="1"/>
          <p:nvPr/>
        </p:nvSpPr>
        <p:spPr>
          <a:xfrm>
            <a:off x="2133600" y="5380777"/>
            <a:ext cx="8077200" cy="369887"/>
          </a:xfrm>
          <a:prstGeom prst="rect">
            <a:avLst/>
          </a:prstGeom>
          <a:noFill/>
          <a:ln>
            <a:noFill/>
          </a:ln>
        </p:spPr>
        <p:txBody>
          <a:bodyPr spcFirstLastPara="1" wrap="square" lIns="91425" tIns="45700" rIns="91425" bIns="45700" anchor="t" anchorCtr="0">
            <a:noAutofit/>
          </a:bodyPr>
          <a:lstStyle/>
          <a:p>
            <a:pPr algn="ctr">
              <a:buClr>
                <a:schemeClr val="dk1"/>
              </a:buClr>
              <a:buSzPts val="1800"/>
            </a:pPr>
            <a:r>
              <a:rPr lang="en-US" b="1">
                <a:solidFill>
                  <a:schemeClr val="dk1"/>
                </a:solidFill>
                <a:latin typeface="Arial"/>
                <a:ea typeface="Arial"/>
                <a:cs typeface="Arial"/>
                <a:sym typeface="Arial"/>
              </a:rPr>
              <a:t>A set of fields with missing values</a:t>
            </a:r>
            <a:endParaRPr/>
          </a:p>
        </p:txBody>
      </p:sp>
      <p:pic>
        <p:nvPicPr>
          <p:cNvPr id="12" name="Google Shape;287;p36"/>
          <p:cNvPicPr preferRelativeResize="0"/>
          <p:nvPr/>
        </p:nvPicPr>
        <p:blipFill rotWithShape="1">
          <a:blip r:embed="rId3">
            <a:alphaModFix/>
          </a:blip>
          <a:srcRect/>
          <a:stretch/>
        </p:blipFill>
        <p:spPr>
          <a:xfrm>
            <a:off x="1728788" y="1789851"/>
            <a:ext cx="8734425" cy="3524250"/>
          </a:xfrm>
          <a:prstGeom prst="rect">
            <a:avLst/>
          </a:prstGeom>
          <a:noFill/>
          <a:ln>
            <a:noFill/>
          </a:ln>
        </p:spPr>
      </p:pic>
    </p:spTree>
    <p:extLst>
      <p:ext uri="{BB962C8B-B14F-4D97-AF65-F5344CB8AC3E}">
        <p14:creationId xmlns:p14="http://schemas.microsoft.com/office/powerpoint/2010/main" val="225465237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294;p37"/>
          <p:cNvSpPr txBox="1"/>
          <p:nvPr/>
        </p:nvSpPr>
        <p:spPr>
          <a:xfrm>
            <a:off x="2133600" y="5497513"/>
            <a:ext cx="8077200" cy="369887"/>
          </a:xfrm>
          <a:prstGeom prst="rect">
            <a:avLst/>
          </a:prstGeom>
          <a:noFill/>
          <a:ln>
            <a:noFill/>
          </a:ln>
        </p:spPr>
        <p:txBody>
          <a:bodyPr spcFirstLastPara="1" wrap="square" lIns="91425" tIns="45700" rIns="91425" bIns="45700" anchor="t" anchorCtr="0">
            <a:noAutofit/>
          </a:bodyPr>
          <a:lstStyle/>
          <a:p>
            <a:pPr algn="ctr">
              <a:buClr>
                <a:schemeClr val="dk1"/>
              </a:buClr>
              <a:buSzPts val="1800"/>
            </a:pPr>
            <a:r>
              <a:rPr lang="en-US" b="1" dirty="0">
                <a:solidFill>
                  <a:schemeClr val="dk1"/>
                </a:solidFill>
                <a:latin typeface="Arial"/>
                <a:ea typeface="Arial"/>
                <a:cs typeface="Arial"/>
                <a:sym typeface="Arial"/>
              </a:rPr>
              <a:t>A set of fields with missing values</a:t>
            </a:r>
            <a:endParaRPr dirty="0"/>
          </a:p>
        </p:txBody>
      </p:sp>
      <p:pic>
        <p:nvPicPr>
          <p:cNvPr id="12" name="Google Shape;295;p37"/>
          <p:cNvPicPr preferRelativeResize="0"/>
          <p:nvPr/>
        </p:nvPicPr>
        <p:blipFill rotWithShape="1">
          <a:blip r:embed="rId3">
            <a:alphaModFix/>
          </a:blip>
          <a:srcRect/>
          <a:stretch/>
        </p:blipFill>
        <p:spPr>
          <a:xfrm>
            <a:off x="1733550" y="1914526"/>
            <a:ext cx="8724900" cy="3495675"/>
          </a:xfrm>
          <a:prstGeom prst="rect">
            <a:avLst/>
          </a:prstGeom>
          <a:noFill/>
          <a:ln>
            <a:noFill/>
          </a:ln>
        </p:spPr>
      </p:pic>
    </p:spTree>
    <p:extLst>
      <p:ext uri="{BB962C8B-B14F-4D97-AF65-F5344CB8AC3E}">
        <p14:creationId xmlns:p14="http://schemas.microsoft.com/office/powerpoint/2010/main" val="15071789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 (Using Default Values)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02;p38"/>
          <p:cNvSpPr txBox="1"/>
          <p:nvPr/>
        </p:nvSpPr>
        <p:spPr>
          <a:xfrm>
            <a:off x="2807845" y="5048943"/>
            <a:ext cx="8077200" cy="1031875"/>
          </a:xfrm>
          <a:prstGeom prst="rect">
            <a:avLst/>
          </a:prstGeom>
          <a:noFill/>
          <a:ln>
            <a:noFill/>
          </a:ln>
        </p:spPr>
        <p:txBody>
          <a:bodyPr spcFirstLastPara="1" wrap="square" lIns="91425" tIns="45700" rIns="91425" bIns="45700" anchor="t" anchorCtr="0">
            <a:noAutofit/>
          </a:bodyPr>
          <a:lstStyle/>
          <a:p>
            <a:pPr algn="ctr">
              <a:buClr>
                <a:schemeClr val="dk1"/>
              </a:buClr>
              <a:buSzPts val="2500"/>
            </a:pPr>
            <a:r>
              <a:rPr lang="en-US" sz="2500" b="1">
                <a:solidFill>
                  <a:schemeClr val="dk1"/>
                </a:solidFill>
                <a:latin typeface="Arial"/>
                <a:ea typeface="Arial"/>
                <a:cs typeface="Arial"/>
                <a:sym typeface="Arial"/>
              </a:rPr>
              <a:t>Defaults</a:t>
            </a:r>
            <a:endParaRPr/>
          </a:p>
          <a:p>
            <a:pPr indent="-114300">
              <a:buClr>
                <a:schemeClr val="dk1"/>
              </a:buClr>
              <a:buSzPts val="1800"/>
              <a:buFont typeface="Arial"/>
              <a:buChar char="•"/>
            </a:pPr>
            <a:r>
              <a:rPr lang="en-US" b="1">
                <a:solidFill>
                  <a:schemeClr val="dk1"/>
                </a:solidFill>
                <a:latin typeface="Arial"/>
                <a:ea typeface="Arial"/>
                <a:cs typeface="Arial"/>
                <a:sym typeface="Arial"/>
              </a:rPr>
              <a:t>Field1 Default: 0				Field2 Default: N</a:t>
            </a:r>
            <a:endParaRPr/>
          </a:p>
          <a:p>
            <a:pPr indent="-114300">
              <a:buClr>
                <a:schemeClr val="dk1"/>
              </a:buClr>
              <a:buSzPts val="1800"/>
              <a:buFont typeface="Arial"/>
              <a:buChar char="•"/>
            </a:pPr>
            <a:r>
              <a:rPr lang="en-US" b="1">
                <a:solidFill>
                  <a:schemeClr val="dk1"/>
                </a:solidFill>
                <a:latin typeface="Arial"/>
                <a:ea typeface="Arial"/>
                <a:cs typeface="Arial"/>
                <a:sym typeface="Arial"/>
              </a:rPr>
              <a:t>Field3 Default: 240				Field4 Default: 50</a:t>
            </a:r>
            <a:endParaRPr/>
          </a:p>
        </p:txBody>
      </p:sp>
      <p:pic>
        <p:nvPicPr>
          <p:cNvPr id="12" name="Google Shape;303;p38"/>
          <p:cNvPicPr preferRelativeResize="0"/>
          <p:nvPr/>
        </p:nvPicPr>
        <p:blipFill rotWithShape="1">
          <a:blip r:embed="rId3">
            <a:alphaModFix/>
          </a:blip>
          <a:srcRect/>
          <a:stretch/>
        </p:blipFill>
        <p:spPr>
          <a:xfrm>
            <a:off x="2407795" y="1345306"/>
            <a:ext cx="8724900" cy="3514725"/>
          </a:xfrm>
          <a:prstGeom prst="rect">
            <a:avLst/>
          </a:prstGeom>
          <a:noFill/>
          <a:ln>
            <a:noFill/>
          </a:ln>
        </p:spPr>
      </p:pic>
    </p:spTree>
    <p:extLst>
      <p:ext uri="{BB962C8B-B14F-4D97-AF65-F5344CB8AC3E}">
        <p14:creationId xmlns:p14="http://schemas.microsoft.com/office/powerpoint/2010/main" val="49794246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 (Using Means and Modes)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809345"/>
            <a:ext cx="10367006" cy="305455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Use </a:t>
            </a:r>
            <a:r>
              <a:rPr lang="en-US" altLang="en-US" sz="1600" dirty="0">
                <a:solidFill>
                  <a:prstClr val="black"/>
                </a:solidFill>
                <a:latin typeface="Alexandria" pitchFamily="2" charset="-78"/>
                <a:cs typeface="Alexandria" pitchFamily="2" charset="-78"/>
              </a:rPr>
              <a:t>the mean for the numeric fields and the mode (if exists) for the categorical fields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mode doesn’t exist, you need to rely on either a default value or to use a random value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Numeric Fields: Field1, Field3, and Field4</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Field1 Mean = (21+24+22+12+11+16+16+17+18)/9 = 17.44</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Field3 Mean = 334.44</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Field4 mean = 81.78</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any field doesn’t accept decimal values, just approximate the mean value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617482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060215"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 (Using Means </a:t>
            </a:r>
            <a:r>
              <a:rPr lang="en-US" sz="2000" b="1" dirty="0" smtClean="0">
                <a:latin typeface="Alexandria Black" pitchFamily="2" charset="-78"/>
                <a:cs typeface="Alexandria Black" pitchFamily="2" charset="-78"/>
              </a:rPr>
              <a:t>and Modes</a:t>
            </a:r>
            <a:r>
              <a:rPr lang="en-US" sz="2000" b="1" dirty="0">
                <a:latin typeface="Alexandria Black" pitchFamily="2" charset="-78"/>
                <a:cs typeface="Alexandria Black" pitchFamily="2" charset="-78"/>
              </a:rPr>
              <a: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17;p40"/>
          <p:cNvSpPr txBox="1">
            <a:spLocks/>
          </p:cNvSpPr>
          <p:nvPr/>
        </p:nvSpPr>
        <p:spPr>
          <a:xfrm>
            <a:off x="2180407" y="1388453"/>
            <a:ext cx="8461375"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Clr>
                <a:schemeClr val="accent2"/>
              </a:buClr>
              <a:buSzPts val="1620"/>
              <a:buFont typeface="Noto Sans Symbols"/>
              <a:buChar char="◻"/>
            </a:pPr>
            <a:r>
              <a:rPr lang="en-US" sz="2700" smtClean="0">
                <a:solidFill>
                  <a:schemeClr val="dk1"/>
                </a:solidFill>
                <a:latin typeface="Questrial"/>
                <a:ea typeface="Questrial"/>
                <a:cs typeface="Questrial"/>
                <a:sym typeface="Questrial"/>
              </a:rPr>
              <a:t>Field2 is categorical, hence we need to compute the mode from the existing values</a:t>
            </a:r>
            <a:endParaRPr lang="en-US" smtClean="0"/>
          </a:p>
          <a:p>
            <a:pPr marL="319087" indent="-319087">
              <a:spcBef>
                <a:spcPts val="700"/>
              </a:spcBef>
              <a:buClr>
                <a:schemeClr val="accent2"/>
              </a:buClr>
              <a:buSzPts val="1620"/>
              <a:buFont typeface="Arial" panose="020B0604020202020204" pitchFamily="34" charset="0"/>
              <a:buNone/>
            </a:pPr>
            <a:endParaRPr lang="en-US" sz="2700" smtClean="0">
              <a:solidFill>
                <a:schemeClr val="dk1"/>
              </a:solidFill>
              <a:latin typeface="Questrial"/>
              <a:ea typeface="Questrial"/>
              <a:cs typeface="Questrial"/>
              <a:sym typeface="Questrial"/>
            </a:endParaRPr>
          </a:p>
          <a:p>
            <a:pPr marL="319087" indent="-319087" algn="ctr">
              <a:spcBef>
                <a:spcPts val="700"/>
              </a:spcBef>
              <a:buClr>
                <a:schemeClr val="accent2"/>
              </a:buClr>
              <a:buSzPts val="1620"/>
              <a:buFont typeface="Arial" panose="020B0604020202020204" pitchFamily="34" charset="0"/>
              <a:buNone/>
            </a:pPr>
            <a:r>
              <a:rPr lang="en-US" sz="2700" smtClean="0">
                <a:solidFill>
                  <a:schemeClr val="dk1"/>
                </a:solidFill>
                <a:latin typeface="Questrial"/>
                <a:ea typeface="Questrial"/>
                <a:cs typeface="Questrial"/>
                <a:sym typeface="Questrial"/>
              </a:rPr>
              <a:t>Category		Occurrence</a:t>
            </a:r>
            <a:endParaRPr lang="en-US" smtClean="0"/>
          </a:p>
          <a:p>
            <a:pPr marL="319087" indent="-319087" algn="ctr">
              <a:spcBef>
                <a:spcPts val="700"/>
              </a:spcBef>
              <a:buClr>
                <a:schemeClr val="accent2"/>
              </a:buClr>
              <a:buSzPts val="1620"/>
              <a:buFont typeface="Arial" panose="020B0604020202020204" pitchFamily="34" charset="0"/>
              <a:buNone/>
            </a:pPr>
            <a:r>
              <a:rPr lang="en-US" sz="2700" smtClean="0">
                <a:solidFill>
                  <a:schemeClr val="dk1"/>
                </a:solidFill>
                <a:latin typeface="Questrial"/>
                <a:ea typeface="Questrial"/>
                <a:cs typeface="Questrial"/>
                <a:sym typeface="Questrial"/>
              </a:rPr>
              <a:t>A				3</a:t>
            </a:r>
            <a:endParaRPr lang="en-US" smtClean="0"/>
          </a:p>
          <a:p>
            <a:pPr marL="319087" indent="-319087" algn="ctr">
              <a:spcBef>
                <a:spcPts val="700"/>
              </a:spcBef>
              <a:buClr>
                <a:schemeClr val="accent2"/>
              </a:buClr>
              <a:buSzPts val="1620"/>
              <a:buFont typeface="Arial" panose="020B0604020202020204" pitchFamily="34" charset="0"/>
              <a:buNone/>
            </a:pPr>
            <a:r>
              <a:rPr lang="en-US" sz="2700" smtClean="0">
                <a:solidFill>
                  <a:schemeClr val="dk1"/>
                </a:solidFill>
                <a:latin typeface="Questrial"/>
                <a:ea typeface="Questrial"/>
                <a:cs typeface="Questrial"/>
                <a:sym typeface="Questrial"/>
              </a:rPr>
              <a:t>B				1</a:t>
            </a:r>
            <a:endParaRPr lang="en-US" smtClean="0"/>
          </a:p>
          <a:p>
            <a:pPr marL="319087" indent="-319087" algn="ctr">
              <a:spcBef>
                <a:spcPts val="700"/>
              </a:spcBef>
              <a:buClr>
                <a:schemeClr val="accent2"/>
              </a:buClr>
              <a:buSzPts val="1620"/>
              <a:buFont typeface="Arial" panose="020B0604020202020204" pitchFamily="34" charset="0"/>
              <a:buNone/>
            </a:pPr>
            <a:r>
              <a:rPr lang="en-US" sz="2700" smtClean="0">
                <a:solidFill>
                  <a:schemeClr val="dk1"/>
                </a:solidFill>
                <a:latin typeface="Questrial"/>
                <a:ea typeface="Questrial"/>
                <a:cs typeface="Questrial"/>
                <a:sym typeface="Questrial"/>
              </a:rPr>
              <a:t>W			2</a:t>
            </a:r>
            <a:endParaRPr lang="en-US" smtClean="0"/>
          </a:p>
          <a:p>
            <a:pPr marL="319087" indent="-319087" algn="ctr">
              <a:spcBef>
                <a:spcPts val="700"/>
              </a:spcBef>
              <a:buClr>
                <a:schemeClr val="accent2"/>
              </a:buClr>
              <a:buSzPts val="1620"/>
              <a:buFont typeface="Arial" panose="020B0604020202020204" pitchFamily="34" charset="0"/>
              <a:buNone/>
            </a:pPr>
            <a:r>
              <a:rPr lang="en-US" sz="2700" smtClean="0">
                <a:solidFill>
                  <a:schemeClr val="dk1"/>
                </a:solidFill>
                <a:latin typeface="Questrial"/>
                <a:ea typeface="Questrial"/>
                <a:cs typeface="Questrial"/>
                <a:sym typeface="Questrial"/>
              </a:rPr>
              <a:t>C				2</a:t>
            </a:r>
            <a:endParaRPr lang="en-US" smtClean="0"/>
          </a:p>
          <a:p>
            <a:pPr marL="319087" indent="-216216">
              <a:spcBef>
                <a:spcPts val="700"/>
              </a:spcBef>
              <a:buClr>
                <a:schemeClr val="accent2"/>
              </a:buClr>
              <a:buSzPts val="1620"/>
              <a:buFont typeface="Arial" panose="020B0604020202020204" pitchFamily="34" charset="0"/>
              <a:buNone/>
            </a:pPr>
            <a:endParaRPr lang="en-US" sz="2700" smtClean="0">
              <a:solidFill>
                <a:schemeClr val="dk1"/>
              </a:solidFill>
              <a:latin typeface="Questrial"/>
              <a:ea typeface="Questrial"/>
              <a:cs typeface="Questrial"/>
              <a:sym typeface="Questrial"/>
            </a:endParaRPr>
          </a:p>
          <a:p>
            <a:pPr marL="319087" indent="-319087">
              <a:spcBef>
                <a:spcPts val="700"/>
              </a:spcBef>
              <a:buClr>
                <a:schemeClr val="accent2"/>
              </a:buClr>
              <a:buSzPts val="1620"/>
              <a:buFont typeface="Noto Sans Symbols"/>
              <a:buChar char="◻"/>
            </a:pPr>
            <a:r>
              <a:rPr lang="en-US" sz="2700" smtClean="0">
                <a:solidFill>
                  <a:schemeClr val="dk1"/>
                </a:solidFill>
                <a:latin typeface="Questrial"/>
                <a:ea typeface="Questrial"/>
                <a:cs typeface="Questrial"/>
                <a:sym typeface="Questrial"/>
              </a:rPr>
              <a:t>Hence, the mode is A</a:t>
            </a:r>
            <a:endParaRPr lang="en-US" dirty="0"/>
          </a:p>
        </p:txBody>
      </p:sp>
    </p:spTree>
    <p:extLst>
      <p:ext uri="{BB962C8B-B14F-4D97-AF65-F5344CB8AC3E}">
        <p14:creationId xmlns:p14="http://schemas.microsoft.com/office/powerpoint/2010/main" val="20761629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052650"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 (Using Means and Modes)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24;p41"/>
          <p:cNvSpPr txBox="1"/>
          <p:nvPr/>
        </p:nvSpPr>
        <p:spPr>
          <a:xfrm>
            <a:off x="2187971" y="4879753"/>
            <a:ext cx="8686800" cy="1184275"/>
          </a:xfrm>
          <a:prstGeom prst="rect">
            <a:avLst/>
          </a:prstGeom>
          <a:noFill/>
          <a:ln>
            <a:noFill/>
          </a:ln>
        </p:spPr>
        <p:txBody>
          <a:bodyPr spcFirstLastPara="1" wrap="square" lIns="91425" tIns="45700" rIns="91425" bIns="45700" anchor="t" anchorCtr="0">
            <a:noAutofit/>
          </a:bodyPr>
          <a:lstStyle/>
          <a:p>
            <a:pPr algn="ctr">
              <a:buClr>
                <a:schemeClr val="dk1"/>
              </a:buClr>
              <a:buSzPts val="2300"/>
            </a:pPr>
            <a:r>
              <a:rPr lang="en-US" sz="2300" b="1" dirty="0">
                <a:solidFill>
                  <a:schemeClr val="dk1"/>
                </a:solidFill>
                <a:latin typeface="Arial"/>
                <a:ea typeface="Arial"/>
                <a:cs typeface="Arial"/>
                <a:sym typeface="Arial"/>
              </a:rPr>
              <a:t>Assumptions</a:t>
            </a:r>
            <a:endParaRPr dirty="0"/>
          </a:p>
          <a:p>
            <a:pPr indent="-101600">
              <a:buClr>
                <a:schemeClr val="dk1"/>
              </a:buClr>
              <a:buSzPts val="1600"/>
              <a:buFont typeface="Arial"/>
              <a:buChar char="•"/>
            </a:pPr>
            <a:r>
              <a:rPr lang="en-US" sz="1600" b="1" dirty="0">
                <a:solidFill>
                  <a:schemeClr val="dk1"/>
                </a:solidFill>
                <a:latin typeface="Arial"/>
                <a:ea typeface="Arial"/>
                <a:cs typeface="Arial"/>
                <a:sym typeface="Arial"/>
              </a:rPr>
              <a:t>Assume Field 1 and Field4 don’t accept decimal numbers, Hence we approximate the mean</a:t>
            </a:r>
            <a:endParaRPr dirty="0"/>
          </a:p>
          <a:p>
            <a:pPr indent="-101600">
              <a:buClr>
                <a:schemeClr val="dk1"/>
              </a:buClr>
              <a:buSzPts val="1600"/>
              <a:buFont typeface="Arial"/>
              <a:buChar char="•"/>
            </a:pPr>
            <a:r>
              <a:rPr lang="en-US" sz="1600" b="1" dirty="0">
                <a:solidFill>
                  <a:schemeClr val="dk1"/>
                </a:solidFill>
                <a:latin typeface="Arial"/>
                <a:ea typeface="Arial"/>
                <a:cs typeface="Arial"/>
                <a:sym typeface="Arial"/>
              </a:rPr>
              <a:t>Field3 accepts decimal numbers, hence we don’t approximate the mean value</a:t>
            </a:r>
            <a:endParaRPr dirty="0"/>
          </a:p>
        </p:txBody>
      </p:sp>
      <p:pic>
        <p:nvPicPr>
          <p:cNvPr id="12" name="Google Shape;325;p41"/>
          <p:cNvPicPr preferRelativeResize="0"/>
          <p:nvPr/>
        </p:nvPicPr>
        <p:blipFill rotWithShape="1">
          <a:blip r:embed="rId3">
            <a:alphaModFix/>
          </a:blip>
          <a:srcRect/>
          <a:stretch/>
        </p:blipFill>
        <p:spPr>
          <a:xfrm>
            <a:off x="2459842" y="1266655"/>
            <a:ext cx="8705850" cy="3505200"/>
          </a:xfrm>
          <a:prstGeom prst="rect">
            <a:avLst/>
          </a:prstGeom>
          <a:noFill/>
          <a:ln>
            <a:noFill/>
          </a:ln>
        </p:spPr>
      </p:pic>
    </p:spTree>
    <p:extLst>
      <p:ext uri="{BB962C8B-B14F-4D97-AF65-F5344CB8AC3E}">
        <p14:creationId xmlns:p14="http://schemas.microsoft.com/office/powerpoint/2010/main" val="322339004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Missing Values (Using Random Values)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332;p42"/>
          <p:cNvPicPr preferRelativeResize="0"/>
          <p:nvPr/>
        </p:nvPicPr>
        <p:blipFill rotWithShape="1">
          <a:blip r:embed="rId3">
            <a:alphaModFix/>
          </a:blip>
          <a:srcRect/>
          <a:stretch/>
        </p:blipFill>
        <p:spPr>
          <a:xfrm>
            <a:off x="1743075" y="1905001"/>
            <a:ext cx="8705850" cy="3495675"/>
          </a:xfrm>
          <a:prstGeom prst="rect">
            <a:avLst/>
          </a:prstGeom>
          <a:noFill/>
          <a:ln>
            <a:noFill/>
          </a:ln>
        </p:spPr>
      </p:pic>
    </p:spTree>
    <p:extLst>
      <p:ext uri="{BB962C8B-B14F-4D97-AF65-F5344CB8AC3E}">
        <p14:creationId xmlns:p14="http://schemas.microsoft.com/office/powerpoint/2010/main" val="329833257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98290"/>
            <a:ext cx="10812720" cy="5441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Outliers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p:cNvGrpSpPr/>
          <p:nvPr/>
        </p:nvGrpSpPr>
        <p:grpSpPr>
          <a:xfrm>
            <a:off x="2102298" y="1292246"/>
            <a:ext cx="8645525" cy="3048000"/>
            <a:chOff x="1793876" y="1828800"/>
            <a:chExt cx="8645525" cy="3048000"/>
          </a:xfrm>
        </p:grpSpPr>
        <p:sp>
          <p:nvSpPr>
            <p:cNvPr id="24" name="Google Shape;339;p43"/>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Sample Table</a:t>
              </a:r>
              <a:endParaRPr/>
            </a:p>
          </p:txBody>
        </p:sp>
        <p:pic>
          <p:nvPicPr>
            <p:cNvPr id="26" name="Google Shape;341;p43"/>
            <p:cNvPicPr preferRelativeResize="0"/>
            <p:nvPr/>
          </p:nvPicPr>
          <p:blipFill rotWithShape="1">
            <a:blip r:embed="rId3">
              <a:alphaModFix/>
            </a:blip>
            <a:srcRect/>
            <a:stretch/>
          </p:blipFill>
          <p:spPr>
            <a:xfrm>
              <a:off x="1793876" y="1828800"/>
              <a:ext cx="8645525" cy="2286000"/>
            </a:xfrm>
            <a:prstGeom prst="rect">
              <a:avLst/>
            </a:prstGeom>
            <a:noFill/>
            <a:ln>
              <a:noFill/>
            </a:ln>
          </p:spPr>
        </p:pic>
        <p:grpSp>
          <p:nvGrpSpPr>
            <p:cNvPr id="27" name="Google Shape;342;p43"/>
            <p:cNvGrpSpPr/>
            <p:nvPr/>
          </p:nvGrpSpPr>
          <p:grpSpPr>
            <a:xfrm>
              <a:off x="2895600" y="2438400"/>
              <a:ext cx="3505200" cy="2362200"/>
              <a:chOff x="0" y="0"/>
              <a:chExt cx="2147483647" cy="2147483647"/>
            </a:xfrm>
          </p:grpSpPr>
          <p:sp>
            <p:nvSpPr>
              <p:cNvPr id="34" name="Google Shape;343;p43"/>
              <p:cNvSpPr txBox="1"/>
              <p:nvPr/>
            </p:nvSpPr>
            <p:spPr>
              <a:xfrm>
                <a:off x="1260479546" y="0"/>
                <a:ext cx="887004100" cy="1385473264"/>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35" name="Google Shape;344;p43"/>
              <p:cNvCxnSpPr/>
              <p:nvPr/>
            </p:nvCxnSpPr>
            <p:spPr>
              <a:xfrm rot="10800000" flipH="1">
                <a:off x="326791022" y="1246925868"/>
                <a:ext cx="933688538" cy="623462953"/>
              </a:xfrm>
              <a:prstGeom prst="straightConnector1">
                <a:avLst/>
              </a:prstGeom>
              <a:noFill/>
              <a:ln w="19050" cap="flat" cmpd="sng">
                <a:solidFill>
                  <a:srgbClr val="513E1B"/>
                </a:solidFill>
                <a:prstDash val="solid"/>
                <a:miter lim="800000"/>
                <a:headEnd type="none" w="med" len="med"/>
                <a:tailEnd type="stealth" w="med" len="med"/>
              </a:ln>
            </p:spPr>
          </p:cxnSp>
          <p:sp>
            <p:nvSpPr>
              <p:cNvPr id="36" name="Google Shape;345;p43"/>
              <p:cNvSpPr txBox="1"/>
              <p:nvPr/>
            </p:nvSpPr>
            <p:spPr>
              <a:xfrm>
                <a:off x="0" y="1801115330"/>
                <a:ext cx="700266421" cy="346368316"/>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Data Set</a:t>
                </a:r>
                <a:endParaRPr dirty="0"/>
              </a:p>
            </p:txBody>
          </p:sp>
        </p:grpSp>
        <p:grpSp>
          <p:nvGrpSpPr>
            <p:cNvPr id="28" name="Google Shape;346;p43"/>
            <p:cNvGrpSpPr/>
            <p:nvPr/>
          </p:nvGrpSpPr>
          <p:grpSpPr>
            <a:xfrm>
              <a:off x="5105400" y="2743200"/>
              <a:ext cx="4191000" cy="2133600"/>
              <a:chOff x="0" y="0"/>
              <a:chExt cx="2147483647" cy="2147483647"/>
            </a:xfrm>
          </p:grpSpPr>
          <p:grpSp>
            <p:nvGrpSpPr>
              <p:cNvPr id="29" name="Google Shape;347;p43"/>
              <p:cNvGrpSpPr/>
              <p:nvPr/>
            </p:nvGrpSpPr>
            <p:grpSpPr>
              <a:xfrm>
                <a:off x="0" y="0"/>
                <a:ext cx="585677388" cy="613566760"/>
                <a:chOff x="0" y="0"/>
                <a:chExt cx="2147483647" cy="2147483647"/>
              </a:xfrm>
            </p:grpSpPr>
            <p:sp>
              <p:nvSpPr>
                <p:cNvPr id="32" name="Google Shape;348;p43"/>
                <p:cNvSpPr txBox="1"/>
                <p:nvPr/>
              </p:nvSpPr>
              <p:spPr>
                <a:xfrm>
                  <a:off x="0" y="0"/>
                  <a:ext cx="2147483647" cy="1073741801"/>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sp>
              <p:nvSpPr>
                <p:cNvPr id="33" name="Google Shape;349;p43"/>
                <p:cNvSpPr txBox="1"/>
                <p:nvPr/>
              </p:nvSpPr>
              <p:spPr>
                <a:xfrm>
                  <a:off x="0" y="1073741845"/>
                  <a:ext cx="2147483647" cy="1073741801"/>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cxnSp>
            <p:nvCxnSpPr>
              <p:cNvPr id="30" name="Google Shape;350;p43"/>
              <p:cNvCxnSpPr/>
              <p:nvPr/>
            </p:nvCxnSpPr>
            <p:spPr>
              <a:xfrm rot="10800000">
                <a:off x="585677554" y="306783109"/>
                <a:ext cx="858993439" cy="1533916955"/>
              </a:xfrm>
              <a:prstGeom prst="straightConnector1">
                <a:avLst/>
              </a:prstGeom>
              <a:noFill/>
              <a:ln w="19050" cap="flat" cmpd="sng">
                <a:solidFill>
                  <a:srgbClr val="513E1B"/>
                </a:solidFill>
                <a:prstDash val="solid"/>
                <a:miter lim="800000"/>
                <a:headEnd type="none" w="med" len="med"/>
                <a:tailEnd type="stealth" w="med" len="med"/>
              </a:ln>
            </p:spPr>
          </p:cxnSp>
          <p:sp>
            <p:nvSpPr>
              <p:cNvPr id="31" name="Google Shape;351;p43"/>
              <p:cNvSpPr txBox="1"/>
              <p:nvPr/>
            </p:nvSpPr>
            <p:spPr>
              <a:xfrm>
                <a:off x="780903152" y="1764004408"/>
                <a:ext cx="1366580494" cy="38347923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Possible Outlier Values</a:t>
                </a:r>
                <a:endParaRPr dirty="0"/>
              </a:p>
            </p:txBody>
          </p:sp>
        </p:grpSp>
      </p:grpSp>
      <p:sp>
        <p:nvSpPr>
          <p:cNvPr id="37" name="Google Shape;340;p43"/>
          <p:cNvSpPr txBox="1"/>
          <p:nvPr/>
        </p:nvSpPr>
        <p:spPr>
          <a:xfrm>
            <a:off x="1214180" y="4401646"/>
            <a:ext cx="9692148" cy="1754187"/>
          </a:xfrm>
          <a:prstGeom prst="rect">
            <a:avLst/>
          </a:prstGeom>
          <a:noFill/>
          <a:ln>
            <a:noFill/>
          </a:ln>
        </p:spPr>
        <p:txBody>
          <a:bodyPr spcFirstLastPara="1" wrap="square" lIns="91425" tIns="45700" rIns="91425" bIns="45700" anchor="t" anchorCtr="0">
            <a:noAutofit/>
          </a:bodyPr>
          <a:lstStyle/>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Outliers are data values that deviate from expected values of the rest of the data set</a:t>
            </a:r>
            <a:endParaRPr dirty="0"/>
          </a:p>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Outliers are extreme values that lie near the limits of the data range or go against the trend of the remaining data.</a:t>
            </a:r>
            <a:endParaRPr dirty="0"/>
          </a:p>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Normally, outliers need </a:t>
            </a:r>
            <a:r>
              <a:rPr lang="en-US" b="1" u="sng" dirty="0">
                <a:solidFill>
                  <a:schemeClr val="dk1"/>
                </a:solidFill>
                <a:latin typeface="Arial"/>
                <a:ea typeface="Arial"/>
                <a:cs typeface="Arial"/>
                <a:sym typeface="Arial"/>
              </a:rPr>
              <a:t>more investigation</a:t>
            </a:r>
            <a:r>
              <a:rPr lang="en-US" dirty="0">
                <a:solidFill>
                  <a:schemeClr val="dk1"/>
                </a:solidFill>
                <a:latin typeface="Arial"/>
                <a:ea typeface="Arial"/>
                <a:cs typeface="Arial"/>
                <a:sym typeface="Arial"/>
              </a:rPr>
              <a:t> to make sure that they don’t occur due to mistakes during data entry</a:t>
            </a:r>
            <a:endParaRPr dirty="0"/>
          </a:p>
        </p:txBody>
      </p:sp>
    </p:spTree>
    <p:extLst>
      <p:ext uri="{BB962C8B-B14F-4D97-AF65-F5344CB8AC3E}">
        <p14:creationId xmlns:p14="http://schemas.microsoft.com/office/powerpoint/2010/main" val="59122190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060214"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4274038"/>
            <a:ext cx="10367006" cy="171739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A Quartile </a:t>
            </a:r>
            <a:r>
              <a:rPr lang="en-US" altLang="en-US" sz="1600" dirty="0">
                <a:solidFill>
                  <a:prstClr val="black"/>
                </a:solidFill>
                <a:latin typeface="Alexandria" pitchFamily="2" charset="-78"/>
                <a:cs typeface="Alexandria" pitchFamily="2" charset="-78"/>
              </a:rPr>
              <a:t>is any of the three values which divide the sorted data set into four equal parts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First quartile (Q1) </a:t>
            </a:r>
            <a:r>
              <a:rPr lang="en-US" altLang="en-US" sz="1600" dirty="0">
                <a:solidFill>
                  <a:prstClr val="black"/>
                </a:solidFill>
                <a:latin typeface="Alexandria" pitchFamily="2" charset="-78"/>
                <a:cs typeface="Alexandria" pitchFamily="2" charset="-78"/>
              </a:rPr>
              <a:t>cuts off lowest 25% of data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Second quartile (Q2) </a:t>
            </a:r>
            <a:r>
              <a:rPr lang="en-US" altLang="en-US" sz="1600" dirty="0">
                <a:solidFill>
                  <a:prstClr val="black"/>
                </a:solidFill>
                <a:latin typeface="Alexandria" pitchFamily="2" charset="-78"/>
                <a:cs typeface="Alexandria" pitchFamily="2" charset="-78"/>
              </a:rPr>
              <a:t>cuts data set in half (it is the median of the data set)</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Third quartile (Q3) </a:t>
            </a:r>
            <a:r>
              <a:rPr lang="en-US" altLang="en-US" sz="1600" dirty="0">
                <a:solidFill>
                  <a:prstClr val="black"/>
                </a:solidFill>
                <a:latin typeface="Alexandria" pitchFamily="2" charset="-78"/>
                <a:cs typeface="Alexandria" pitchFamily="2" charset="-78"/>
              </a:rPr>
              <a:t>cuts off highest 25% of data, or lowest 75%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2788138" y="1378439"/>
            <a:ext cx="7010400" cy="2895599"/>
            <a:chOff x="2514600" y="1905001"/>
            <a:chExt cx="7010400" cy="2895599"/>
          </a:xfrm>
        </p:grpSpPr>
        <p:sp>
          <p:nvSpPr>
            <p:cNvPr id="12" name="Google Shape;356;p44"/>
            <p:cNvSpPr txBox="1"/>
            <p:nvPr/>
          </p:nvSpPr>
          <p:spPr>
            <a:xfrm>
              <a:off x="2590800" y="2373313"/>
              <a:ext cx="5105400" cy="369887"/>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a:solidFill>
                    <a:schemeClr val="dk1"/>
                  </a:solidFill>
                  <a:latin typeface="Arial"/>
                  <a:ea typeface="Arial"/>
                  <a:cs typeface="Arial"/>
                  <a:sym typeface="Arial"/>
                </a:rPr>
                <a:t>        75% of data items</a:t>
              </a:r>
              <a:endParaRPr/>
            </a:p>
          </p:txBody>
        </p:sp>
        <p:sp>
          <p:nvSpPr>
            <p:cNvPr id="13" name="Google Shape;357;p44"/>
            <p:cNvSpPr txBox="1"/>
            <p:nvPr/>
          </p:nvSpPr>
          <p:spPr>
            <a:xfrm>
              <a:off x="2590800" y="2743200"/>
              <a:ext cx="3429000" cy="381000"/>
            </a:xfrm>
            <a:prstGeom prst="rect">
              <a:avLst/>
            </a:prstGeom>
            <a:solidFill>
              <a:schemeClr val="accent1"/>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14" name="Google Shape;360;p44"/>
            <p:cNvCxnSpPr/>
            <p:nvPr/>
          </p:nvCxnSpPr>
          <p:spPr>
            <a:xfrm rot="5400000" flipH="1">
              <a:off x="5393531" y="3753644"/>
              <a:ext cx="1293812" cy="34925"/>
            </a:xfrm>
            <a:prstGeom prst="straightConnector1">
              <a:avLst/>
            </a:prstGeom>
            <a:noFill/>
            <a:ln w="38100" cap="flat" cmpd="sng">
              <a:solidFill>
                <a:srgbClr val="FF0000"/>
              </a:solidFill>
              <a:prstDash val="solid"/>
              <a:miter lim="800000"/>
              <a:headEnd type="none" w="med" len="med"/>
              <a:tailEnd type="stealth" w="med" len="med"/>
            </a:ln>
          </p:spPr>
        </p:cxnSp>
        <p:sp>
          <p:nvSpPr>
            <p:cNvPr id="15" name="Google Shape;361;p44"/>
            <p:cNvSpPr txBox="1"/>
            <p:nvPr/>
          </p:nvSpPr>
          <p:spPr>
            <a:xfrm>
              <a:off x="5791200" y="4419600"/>
              <a:ext cx="533400" cy="381000"/>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Q2</a:t>
              </a:r>
              <a:endParaRPr/>
            </a:p>
          </p:txBody>
        </p:sp>
        <p:sp>
          <p:nvSpPr>
            <p:cNvPr id="16" name="Google Shape;362;p44"/>
            <p:cNvSpPr txBox="1"/>
            <p:nvPr/>
          </p:nvSpPr>
          <p:spPr>
            <a:xfrm>
              <a:off x="2590800" y="2743200"/>
              <a:ext cx="1676400" cy="381000"/>
            </a:xfrm>
            <a:prstGeom prst="rect">
              <a:avLst/>
            </a:prstGeom>
            <a:solidFill>
              <a:srgbClr val="EBB391"/>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nvGrpSpPr>
            <p:cNvPr id="17" name="Google Shape;363;p44"/>
            <p:cNvGrpSpPr/>
            <p:nvPr/>
          </p:nvGrpSpPr>
          <p:grpSpPr>
            <a:xfrm>
              <a:off x="4038600" y="1905001"/>
              <a:ext cx="533400" cy="839787"/>
              <a:chOff x="0" y="0"/>
              <a:chExt cx="2147483647" cy="2147483647"/>
            </a:xfrm>
          </p:grpSpPr>
          <p:cxnSp>
            <p:nvCxnSpPr>
              <p:cNvPr id="26" name="Google Shape;364;p44"/>
              <p:cNvCxnSpPr/>
              <p:nvPr/>
            </p:nvCxnSpPr>
            <p:spPr>
              <a:xfrm rot="5400000">
                <a:off x="-152374785" y="1461421807"/>
                <a:ext cx="2145454581" cy="8126707"/>
              </a:xfrm>
              <a:prstGeom prst="straightConnector1">
                <a:avLst/>
              </a:prstGeom>
              <a:noFill/>
              <a:ln w="38100" cap="flat" cmpd="sng">
                <a:solidFill>
                  <a:srgbClr val="FF0000"/>
                </a:solidFill>
                <a:prstDash val="solid"/>
                <a:miter lim="800000"/>
                <a:headEnd type="none" w="med" len="med"/>
                <a:tailEnd type="stealth" w="med" len="med"/>
              </a:ln>
            </p:spPr>
          </p:cxnSp>
          <p:sp>
            <p:nvSpPr>
              <p:cNvPr id="27" name="Google Shape;365;p44"/>
              <p:cNvSpPr txBox="1"/>
              <p:nvPr/>
            </p:nvSpPr>
            <p:spPr>
              <a:xfrm>
                <a:off x="0" y="0"/>
                <a:ext cx="2147483647" cy="97520496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Q1</a:t>
                </a:r>
                <a:endParaRPr/>
              </a:p>
            </p:txBody>
          </p:sp>
        </p:grpSp>
        <p:sp>
          <p:nvSpPr>
            <p:cNvPr id="18" name="Google Shape;366;p44"/>
            <p:cNvSpPr txBox="1"/>
            <p:nvPr/>
          </p:nvSpPr>
          <p:spPr>
            <a:xfrm>
              <a:off x="6019800" y="2743200"/>
              <a:ext cx="1676400" cy="381000"/>
            </a:xfrm>
            <a:prstGeom prst="rect">
              <a:avLst/>
            </a:prstGeom>
            <a:solidFill>
              <a:srgbClr val="7F7F7F"/>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nvGrpSpPr>
            <p:cNvPr id="19" name="Google Shape;367;p44"/>
            <p:cNvGrpSpPr/>
            <p:nvPr/>
          </p:nvGrpSpPr>
          <p:grpSpPr>
            <a:xfrm>
              <a:off x="7467600" y="1905001"/>
              <a:ext cx="533400" cy="839787"/>
              <a:chOff x="0" y="0"/>
              <a:chExt cx="2147483647" cy="2147483647"/>
            </a:xfrm>
          </p:grpSpPr>
          <p:cxnSp>
            <p:nvCxnSpPr>
              <p:cNvPr id="23" name="Google Shape;368;p44"/>
              <p:cNvCxnSpPr/>
              <p:nvPr/>
            </p:nvCxnSpPr>
            <p:spPr>
              <a:xfrm rot="5400000">
                <a:off x="-152374785" y="1461421807"/>
                <a:ext cx="2145454581" cy="8126707"/>
              </a:xfrm>
              <a:prstGeom prst="straightConnector1">
                <a:avLst/>
              </a:prstGeom>
              <a:noFill/>
              <a:ln w="38100" cap="flat" cmpd="sng">
                <a:solidFill>
                  <a:srgbClr val="FF0000"/>
                </a:solidFill>
                <a:prstDash val="solid"/>
                <a:miter lim="800000"/>
                <a:headEnd type="none" w="med" len="med"/>
                <a:tailEnd type="stealth" w="med" len="med"/>
              </a:ln>
            </p:spPr>
          </p:cxnSp>
          <p:sp>
            <p:nvSpPr>
              <p:cNvPr id="24" name="Google Shape;369;p44"/>
              <p:cNvSpPr txBox="1"/>
              <p:nvPr/>
            </p:nvSpPr>
            <p:spPr>
              <a:xfrm>
                <a:off x="0" y="0"/>
                <a:ext cx="2147483647" cy="97520496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Q3</a:t>
                </a:r>
                <a:endParaRPr/>
              </a:p>
            </p:txBody>
          </p:sp>
        </p:grpSp>
        <p:sp>
          <p:nvSpPr>
            <p:cNvPr id="20" name="Google Shape;370;p44"/>
            <p:cNvSpPr txBox="1"/>
            <p:nvPr/>
          </p:nvSpPr>
          <p:spPr>
            <a:xfrm>
              <a:off x="2590800" y="2754313"/>
              <a:ext cx="6934200" cy="369887"/>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t" anchorCtr="0">
              <a:noAutofit/>
            </a:bodyPr>
            <a:lstStyle/>
            <a:p>
              <a:pPr algn="ctr">
                <a:buClr>
                  <a:schemeClr val="dk1"/>
                </a:buClr>
                <a:buSzPts val="1800"/>
              </a:pPr>
              <a:r>
                <a:rPr lang="en-US" b="1" dirty="0">
                  <a:solidFill>
                    <a:schemeClr val="dk1"/>
                  </a:solidFill>
                  <a:latin typeface="Arial"/>
                  <a:ea typeface="Arial"/>
                  <a:cs typeface="Arial"/>
                  <a:sym typeface="Arial"/>
                </a:rPr>
                <a:t>Sorted Data Items</a:t>
              </a:r>
              <a:endParaRPr dirty="0"/>
            </a:p>
          </p:txBody>
        </p:sp>
        <p:sp>
          <p:nvSpPr>
            <p:cNvPr id="21" name="Google Shape;371;p44"/>
            <p:cNvSpPr txBox="1"/>
            <p:nvPr/>
          </p:nvSpPr>
          <p:spPr>
            <a:xfrm>
              <a:off x="2590800" y="3163887"/>
              <a:ext cx="1676400" cy="646112"/>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dirty="0">
                  <a:solidFill>
                    <a:schemeClr val="dk1"/>
                  </a:solidFill>
                  <a:latin typeface="Arial"/>
                  <a:ea typeface="Arial"/>
                  <a:cs typeface="Arial"/>
                  <a:sym typeface="Arial"/>
                </a:rPr>
                <a:t>25% of data items</a:t>
              </a:r>
              <a:endParaRPr dirty="0"/>
            </a:p>
          </p:txBody>
        </p:sp>
        <p:sp>
          <p:nvSpPr>
            <p:cNvPr id="22" name="Google Shape;372;p44"/>
            <p:cNvSpPr txBox="1"/>
            <p:nvPr/>
          </p:nvSpPr>
          <p:spPr>
            <a:xfrm>
              <a:off x="2514600" y="3973513"/>
              <a:ext cx="3505200" cy="369887"/>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a:solidFill>
                    <a:schemeClr val="dk1"/>
                  </a:solidFill>
                  <a:latin typeface="Arial"/>
                  <a:ea typeface="Arial"/>
                  <a:cs typeface="Arial"/>
                  <a:sym typeface="Arial"/>
                </a:rPr>
                <a:t>50% of data items</a:t>
              </a:r>
              <a:endParaRPr/>
            </a:p>
          </p:txBody>
        </p:sp>
      </p:grpSp>
    </p:spTree>
    <p:extLst>
      <p:ext uri="{BB962C8B-B14F-4D97-AF65-F5344CB8AC3E}">
        <p14:creationId xmlns:p14="http://schemas.microsoft.com/office/powerpoint/2010/main" val="351727588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Computing Q1, Q2, and Q3</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compute Q1, Q2, and Q3, use the following method:</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Order </a:t>
            </a:r>
            <a:r>
              <a:rPr lang="en-US" altLang="en-US" sz="1600" dirty="0">
                <a:solidFill>
                  <a:prstClr val="black"/>
                </a:solidFill>
                <a:latin typeface="Alexandria" pitchFamily="2" charset="-78"/>
                <a:cs typeface="Alexandria" pitchFamily="2" charset="-78"/>
              </a:rPr>
              <a:t>the given data set in ascending order.</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the median to divide the ordered data set into two halves. This median is second quartile (Q2). Exclude this median (if it is one of the data items) from any further computation.</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first quartile (Q1) value is the median of the lower half of the data.</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third quartile (Q3) value is the median of the upper half of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251342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#1 of Computing Q1, Q2, and Q3</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87;p46"/>
          <p:cNvSpPr txBox="1">
            <a:spLocks/>
          </p:cNvSpPr>
          <p:nvPr/>
        </p:nvSpPr>
        <p:spPr>
          <a:xfrm>
            <a:off x="1916020" y="1342856"/>
            <a:ext cx="8915400" cy="4800600"/>
          </a:xfrm>
          <a:prstGeom prst="rect">
            <a:avLst/>
          </a:prstGeom>
          <a:noFill/>
          <a:ln>
            <a:noFill/>
          </a:ln>
        </p:spPr>
        <p:txBody>
          <a:bodyPr spcFirstLastPara="1" vert="horz" wrap="square" lIns="91425" tIns="45700" rIns="91425" bIns="45700" rtlCol="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80000"/>
              </a:lnSpc>
              <a:spcBef>
                <a:spcPts val="0"/>
              </a:spcBef>
              <a:buClr>
                <a:schemeClr val="accent2"/>
              </a:buClr>
              <a:buSzPts val="1620"/>
              <a:buFont typeface="Noto Sans Symbols"/>
              <a:buChar char="◻"/>
            </a:pPr>
            <a:r>
              <a:rPr lang="en-US" sz="2700" smtClean="0">
                <a:solidFill>
                  <a:schemeClr val="dk1"/>
                </a:solidFill>
                <a:latin typeface="Questrial"/>
                <a:ea typeface="Questrial"/>
                <a:cs typeface="Questrial"/>
                <a:sym typeface="Questrial"/>
              </a:rPr>
              <a:t>compute Q1, Q2, and Q3 for the following data set:</a:t>
            </a:r>
            <a:endParaRPr lang="en-US" smtClean="0"/>
          </a:p>
          <a:p>
            <a:pPr marL="319087" indent="-319087" algn="ctr">
              <a:lnSpc>
                <a:spcPct val="80000"/>
              </a:lnSpc>
              <a:spcBef>
                <a:spcPts val="700"/>
              </a:spcBef>
              <a:buClr>
                <a:schemeClr val="accent2"/>
              </a:buClr>
              <a:buSzPts val="1620"/>
              <a:buFont typeface="Arial" panose="020B0604020202020204" pitchFamily="34" charset="0"/>
              <a:buNone/>
            </a:pPr>
            <a:r>
              <a:rPr lang="en-US" sz="2700" b="1" smtClean="0">
                <a:solidFill>
                  <a:srgbClr val="002060"/>
                </a:solidFill>
                <a:latin typeface="Questrial"/>
                <a:ea typeface="Questrial"/>
                <a:cs typeface="Questrial"/>
                <a:sym typeface="Questrial"/>
              </a:rPr>
              <a:t>6, 47, 49, 15, 42, 41, 7, 39, 43, 40, 36</a:t>
            </a:r>
            <a:endParaRPr lang="en-US" smtClean="0"/>
          </a:p>
          <a:p>
            <a:pPr marL="319087" indent="-319087" algn="ctr">
              <a:lnSpc>
                <a:spcPct val="80000"/>
              </a:lnSpc>
              <a:spcBef>
                <a:spcPts val="700"/>
              </a:spcBef>
              <a:buClr>
                <a:schemeClr val="accent2"/>
              </a:buClr>
              <a:buSzPts val="1620"/>
              <a:buFont typeface="Arial" panose="020B0604020202020204" pitchFamily="34" charset="0"/>
              <a:buNone/>
            </a:pPr>
            <a:endParaRPr lang="en-US" sz="2700" smtClean="0">
              <a:solidFill>
                <a:srgbClr val="002060"/>
              </a:solidFill>
              <a:latin typeface="Questrial"/>
              <a:ea typeface="Questrial"/>
              <a:cs typeface="Questrial"/>
              <a:sym typeface="Questrial"/>
            </a:endParaRPr>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Order the given data set in ascending order:</a:t>
            </a:r>
            <a:endParaRPr lang="en-US" smtClean="0"/>
          </a:p>
          <a:p>
            <a:pPr marL="639762" lvl="1" indent="-273049" algn="ctr">
              <a:lnSpc>
                <a:spcPct val="80000"/>
              </a:lnSpc>
              <a:buClr>
                <a:schemeClr val="accent1"/>
              </a:buClr>
              <a:buSzPts val="1820"/>
              <a:buFont typeface="Arial" panose="020B0604020202020204" pitchFamily="34" charset="0"/>
              <a:buNone/>
            </a:pPr>
            <a:endParaRPr lang="en-US" sz="2600" smtClean="0">
              <a:solidFill>
                <a:srgbClr val="002060"/>
              </a:solidFill>
              <a:latin typeface="Questrial"/>
              <a:ea typeface="Questrial"/>
              <a:cs typeface="Questrial"/>
              <a:sym typeface="Questrial"/>
            </a:endParaRPr>
          </a:p>
          <a:p>
            <a:pPr marL="639762" lvl="1" indent="-273049" algn="ctr">
              <a:lnSpc>
                <a:spcPct val="80000"/>
              </a:lnSpc>
              <a:buClr>
                <a:schemeClr val="accent1"/>
              </a:buClr>
              <a:buSzPts val="1820"/>
              <a:buFont typeface="Arial" panose="020B0604020202020204" pitchFamily="34" charset="0"/>
              <a:buNone/>
            </a:pPr>
            <a:r>
              <a:rPr lang="en-US" sz="2600" b="1" smtClean="0">
                <a:solidFill>
                  <a:srgbClr val="FF0000"/>
                </a:solidFill>
                <a:latin typeface="Questrial"/>
                <a:ea typeface="Questrial"/>
                <a:cs typeface="Questrial"/>
                <a:sym typeface="Questrial"/>
              </a:rPr>
              <a:t>6, 7, 15, 36, 39</a:t>
            </a:r>
            <a:r>
              <a:rPr lang="en-US" sz="2600" b="1" smtClean="0">
                <a:solidFill>
                  <a:srgbClr val="002060"/>
                </a:solidFill>
                <a:latin typeface="Questrial"/>
                <a:ea typeface="Questrial"/>
                <a:cs typeface="Questrial"/>
                <a:sym typeface="Questrial"/>
              </a:rPr>
              <a:t>, 40, </a:t>
            </a:r>
            <a:r>
              <a:rPr lang="en-US" sz="2600" b="1" smtClean="0">
                <a:solidFill>
                  <a:srgbClr val="565A3C"/>
                </a:solidFill>
                <a:latin typeface="Questrial"/>
                <a:ea typeface="Questrial"/>
                <a:cs typeface="Questrial"/>
                <a:sym typeface="Questrial"/>
              </a:rPr>
              <a:t>41, 42, 43, 47, 49</a:t>
            </a:r>
            <a:endParaRPr lang="en-US" smtClean="0"/>
          </a:p>
          <a:p>
            <a:pPr marL="639762" lvl="1" indent="-166369">
              <a:lnSpc>
                <a:spcPct val="80000"/>
              </a:lnSpc>
              <a:buClr>
                <a:schemeClr val="accent1"/>
              </a:buClr>
              <a:buSzPts val="1680"/>
              <a:buFont typeface="Arial" panose="020B0604020202020204" pitchFamily="34" charset="0"/>
              <a:buNone/>
            </a:pPr>
            <a:endParaRPr lang="en-US" smtClean="0">
              <a:solidFill>
                <a:schemeClr val="dk1"/>
              </a:solidFill>
              <a:latin typeface="Questrial"/>
              <a:ea typeface="Questrial"/>
              <a:cs typeface="Questrial"/>
              <a:sym typeface="Questrial"/>
            </a:endParaRPr>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Q2 = 40 (median of the data set)</a:t>
            </a:r>
            <a:endParaRPr lang="en-US" smtClean="0"/>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Q1 is the median of the lower half of the data (shown in red).</a:t>
            </a:r>
            <a:endParaRPr lang="en-US" smtClean="0"/>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Q1 = 15</a:t>
            </a:r>
            <a:endParaRPr lang="en-US" smtClean="0"/>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Q3 is the median of the upper half of the data (shown in green).</a:t>
            </a:r>
            <a:endParaRPr lang="en-US" smtClean="0"/>
          </a:p>
          <a:p>
            <a:pPr marL="639762" lvl="1" indent="-273049">
              <a:lnSpc>
                <a:spcPct val="80000"/>
              </a:lnSpc>
              <a:buClr>
                <a:schemeClr val="accent1"/>
              </a:buClr>
              <a:buSzPts val="1680"/>
              <a:buFont typeface="Noto Sans Symbols"/>
              <a:buChar char="⬜"/>
            </a:pPr>
            <a:r>
              <a:rPr lang="en-US" smtClean="0">
                <a:solidFill>
                  <a:schemeClr val="dk1"/>
                </a:solidFill>
                <a:latin typeface="Questrial"/>
                <a:ea typeface="Questrial"/>
                <a:cs typeface="Questrial"/>
                <a:sym typeface="Questrial"/>
              </a:rPr>
              <a:t>Q3 = 43</a:t>
            </a:r>
            <a:endParaRPr lang="en-US" dirty="0"/>
          </a:p>
        </p:txBody>
      </p:sp>
    </p:spTree>
    <p:extLst>
      <p:ext uri="{BB962C8B-B14F-4D97-AF65-F5344CB8AC3E}">
        <p14:creationId xmlns:p14="http://schemas.microsoft.com/office/powerpoint/2010/main" val="294686414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#2 of Computing Q1, Q2, and Q3</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94;p47"/>
          <p:cNvSpPr txBox="1">
            <a:spLocks/>
          </p:cNvSpPr>
          <p:nvPr/>
        </p:nvSpPr>
        <p:spPr>
          <a:xfrm>
            <a:off x="793919" y="1633085"/>
            <a:ext cx="10437778" cy="48006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80000"/>
              </a:lnSpc>
              <a:spcBef>
                <a:spcPts val="0"/>
              </a:spcBef>
              <a:buClr>
                <a:schemeClr val="accent2"/>
              </a:buClr>
              <a:buSzPts val="1500"/>
              <a:buFont typeface="Noto Sans Symbols"/>
              <a:buChar char="◻"/>
            </a:pPr>
            <a:r>
              <a:rPr lang="en-US" sz="2500" dirty="0" smtClean="0">
                <a:solidFill>
                  <a:schemeClr val="dk1"/>
                </a:solidFill>
                <a:latin typeface="Questrial"/>
                <a:ea typeface="Questrial"/>
                <a:cs typeface="Questrial"/>
                <a:sym typeface="Questrial"/>
              </a:rPr>
              <a:t>compute Q1, Q2, and Q3 for the following data set:</a:t>
            </a:r>
            <a:endParaRPr lang="en-US" dirty="0" smtClean="0"/>
          </a:p>
          <a:p>
            <a:pPr marL="319087" indent="-319087" algn="ctr">
              <a:lnSpc>
                <a:spcPct val="80000"/>
              </a:lnSpc>
              <a:spcBef>
                <a:spcPts val="700"/>
              </a:spcBef>
              <a:buClr>
                <a:schemeClr val="accent2"/>
              </a:buClr>
              <a:buSzPts val="1500"/>
              <a:buFont typeface="Arial" panose="020B0604020202020204" pitchFamily="34" charset="0"/>
              <a:buNone/>
            </a:pPr>
            <a:r>
              <a:rPr lang="en-US" sz="2500" b="1" dirty="0" smtClean="0">
                <a:solidFill>
                  <a:srgbClr val="002060"/>
                </a:solidFill>
                <a:latin typeface="Questrial"/>
                <a:ea typeface="Questrial"/>
                <a:cs typeface="Questrial"/>
                <a:sym typeface="Questrial"/>
              </a:rPr>
              <a:t>39, 36, 7, 40, 41, 17</a:t>
            </a:r>
            <a:endParaRPr lang="en-US" dirty="0" smtClean="0"/>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Order the given data set in ascending order:</a:t>
            </a:r>
            <a:endParaRPr lang="en-US" dirty="0" smtClean="0"/>
          </a:p>
          <a:p>
            <a:pPr marL="639762" lvl="1" indent="-273049" algn="ctr">
              <a:lnSpc>
                <a:spcPct val="80000"/>
              </a:lnSpc>
              <a:buClr>
                <a:schemeClr val="accent1"/>
              </a:buClr>
              <a:buSzPts val="630"/>
              <a:buFont typeface="Arial" panose="020B0604020202020204" pitchFamily="34" charset="0"/>
              <a:buNone/>
            </a:pPr>
            <a:endParaRPr lang="en-US" sz="900" dirty="0" smtClean="0">
              <a:solidFill>
                <a:srgbClr val="002060"/>
              </a:solidFill>
              <a:latin typeface="Questrial"/>
              <a:ea typeface="Questrial"/>
              <a:cs typeface="Questrial"/>
              <a:sym typeface="Questrial"/>
            </a:endParaRPr>
          </a:p>
          <a:p>
            <a:pPr marL="639762" lvl="1" indent="-273049" algn="ctr">
              <a:lnSpc>
                <a:spcPct val="80000"/>
              </a:lnSpc>
              <a:buClr>
                <a:schemeClr val="accent1"/>
              </a:buClr>
              <a:buSzPts val="1680"/>
              <a:buFont typeface="Arial" panose="020B0604020202020204" pitchFamily="34" charset="0"/>
              <a:buNone/>
            </a:pPr>
            <a:r>
              <a:rPr lang="en-US" b="1" dirty="0" smtClean="0">
                <a:solidFill>
                  <a:srgbClr val="FF0000"/>
                </a:solidFill>
                <a:latin typeface="Questrial"/>
                <a:ea typeface="Questrial"/>
                <a:cs typeface="Questrial"/>
                <a:sym typeface="Questrial"/>
              </a:rPr>
              <a:t>7, 17, 36</a:t>
            </a:r>
            <a:r>
              <a:rPr lang="en-US" b="1" dirty="0" smtClean="0">
                <a:solidFill>
                  <a:schemeClr val="dk1"/>
                </a:solidFill>
                <a:latin typeface="Questrial"/>
                <a:ea typeface="Questrial"/>
                <a:cs typeface="Questrial"/>
                <a:sym typeface="Questrial"/>
              </a:rPr>
              <a:t>, </a:t>
            </a:r>
            <a:r>
              <a:rPr lang="en-US" b="1" dirty="0" smtClean="0">
                <a:solidFill>
                  <a:srgbClr val="565A3C"/>
                </a:solidFill>
                <a:latin typeface="Questrial"/>
                <a:ea typeface="Questrial"/>
                <a:cs typeface="Questrial"/>
                <a:sym typeface="Questrial"/>
              </a:rPr>
              <a:t>39, 40, 41</a:t>
            </a:r>
            <a:endParaRPr lang="en-US" dirty="0" smtClean="0"/>
          </a:p>
          <a:p>
            <a:pPr marL="639762" lvl="1" indent="-273049" algn="ctr">
              <a:lnSpc>
                <a:spcPct val="80000"/>
              </a:lnSpc>
              <a:buClr>
                <a:schemeClr val="accent1"/>
              </a:buClr>
              <a:buSzPts val="630"/>
              <a:buFont typeface="Arial" panose="020B0604020202020204" pitchFamily="34" charset="0"/>
              <a:buNone/>
            </a:pPr>
            <a:endParaRPr lang="en-US" sz="900" dirty="0" smtClean="0">
              <a:solidFill>
                <a:schemeClr val="dk1"/>
              </a:solidFill>
              <a:latin typeface="Questrial"/>
              <a:ea typeface="Questrial"/>
              <a:cs typeface="Questrial"/>
              <a:sym typeface="Questrial"/>
            </a:endParaRPr>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Q2 = (36+39)/2 = 37.5 (median of the data set). Note, the number of data items is even so the median is the average of the middle two data items</a:t>
            </a:r>
            <a:endParaRPr lang="en-US" dirty="0" smtClean="0"/>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The median is not a data item, hence we need to use all items in the first half of the data items to compute Q1 and the rest of the items are used to compute Q3</a:t>
            </a:r>
            <a:endParaRPr lang="en-US" dirty="0" smtClean="0"/>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Q1 = 17</a:t>
            </a:r>
            <a:endParaRPr lang="en-US" dirty="0" smtClean="0"/>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Q3 is the median of the upper half of the data (shown in green).</a:t>
            </a:r>
            <a:endParaRPr lang="en-US" dirty="0" smtClean="0"/>
          </a:p>
          <a:p>
            <a:pPr marL="639762" lvl="1" indent="-273049">
              <a:lnSpc>
                <a:spcPct val="80000"/>
              </a:lnSpc>
              <a:buClr>
                <a:schemeClr val="accent1"/>
              </a:buClr>
              <a:buSzPts val="1540"/>
              <a:buFont typeface="Noto Sans Symbols"/>
              <a:buChar char="⬜"/>
            </a:pPr>
            <a:r>
              <a:rPr lang="en-US" sz="2200" dirty="0" smtClean="0">
                <a:solidFill>
                  <a:schemeClr val="dk1"/>
                </a:solidFill>
                <a:latin typeface="Questrial"/>
                <a:ea typeface="Questrial"/>
                <a:cs typeface="Questrial"/>
                <a:sym typeface="Questrial"/>
              </a:rPr>
              <a:t>Q3 = 40</a:t>
            </a:r>
            <a:endParaRPr lang="en-US" dirty="0"/>
          </a:p>
        </p:txBody>
      </p:sp>
    </p:spTree>
    <p:extLst>
      <p:ext uri="{BB962C8B-B14F-4D97-AF65-F5344CB8AC3E}">
        <p14:creationId xmlns:p14="http://schemas.microsoft.com/office/powerpoint/2010/main" val="25011261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401;p48"/>
          <p:cNvSpPr txBox="1">
            <a:spLocks/>
          </p:cNvSpPr>
          <p:nvPr/>
        </p:nvSpPr>
        <p:spPr>
          <a:xfrm>
            <a:off x="1600200" y="1600200"/>
            <a:ext cx="8915400" cy="2913434"/>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50000"/>
              </a:lnSpc>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Compute the Inter-Quartile Range (</a:t>
            </a:r>
            <a:r>
              <a:rPr lang="en-US" sz="2900" b="1" u="sng" dirty="0" smtClean="0">
                <a:solidFill>
                  <a:schemeClr val="dk1"/>
                </a:solidFill>
                <a:latin typeface="Questrial"/>
                <a:ea typeface="Questrial"/>
                <a:cs typeface="Questrial"/>
                <a:sym typeface="Questrial"/>
              </a:rPr>
              <a:t>IQR</a:t>
            </a:r>
            <a:r>
              <a:rPr lang="en-US" sz="2900" dirty="0" smtClean="0">
                <a:solidFill>
                  <a:schemeClr val="dk1"/>
                </a:solidFill>
                <a:latin typeface="Questrial"/>
                <a:ea typeface="Questrial"/>
                <a:cs typeface="Questrial"/>
                <a:sym typeface="Questrial"/>
              </a:rPr>
              <a:t>) as follows:</a:t>
            </a:r>
            <a:endParaRPr lang="en-US" dirty="0" smtClean="0"/>
          </a:p>
          <a:p>
            <a:pPr marL="319087" indent="-319087" algn="ctr">
              <a:lnSpc>
                <a:spcPct val="150000"/>
              </a:lnSpc>
              <a:spcBef>
                <a:spcPts val="700"/>
              </a:spcBef>
              <a:buClr>
                <a:schemeClr val="accent2"/>
              </a:buClr>
              <a:buSzPts val="1740"/>
              <a:buFont typeface="Arial" panose="020B0604020202020204" pitchFamily="34" charset="0"/>
              <a:buNone/>
            </a:pPr>
            <a:r>
              <a:rPr lang="en-US" sz="2900" dirty="0" smtClean="0">
                <a:solidFill>
                  <a:schemeClr val="dk1"/>
                </a:solidFill>
                <a:latin typeface="Questrial"/>
                <a:ea typeface="Questrial"/>
                <a:cs typeface="Questrial"/>
                <a:sym typeface="Questrial"/>
              </a:rPr>
              <a:t>IQR = Q3 − Q1</a:t>
            </a:r>
            <a:endParaRPr lang="en-US" dirty="0" smtClean="0"/>
          </a:p>
          <a:p>
            <a:pPr marL="319087" indent="-319087">
              <a:lnSpc>
                <a:spcPct val="150000"/>
              </a:lnSpc>
              <a:spcBef>
                <a:spcPts val="70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A data value is an outlier if:</a:t>
            </a:r>
            <a:endParaRPr lang="en-US" dirty="0" smtClean="0"/>
          </a:p>
          <a:p>
            <a:pPr marL="639762" lvl="1" indent="-273049">
              <a:lnSpc>
                <a:spcPct val="15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its value is &lt;= (Q1 – 1.5*IQR), or</a:t>
            </a:r>
            <a:endParaRPr lang="en-US" dirty="0" smtClean="0"/>
          </a:p>
          <a:p>
            <a:pPr marL="639762" lvl="1" indent="-273049">
              <a:lnSpc>
                <a:spcPct val="15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its value is &gt;= (Q3 + 1.5*IQR).</a:t>
            </a:r>
            <a:endParaRPr lang="en-US" dirty="0"/>
          </a:p>
        </p:txBody>
      </p:sp>
    </p:spTree>
    <p:extLst>
      <p:ext uri="{BB962C8B-B14F-4D97-AF65-F5344CB8AC3E}">
        <p14:creationId xmlns:p14="http://schemas.microsoft.com/office/powerpoint/2010/main" val="120876163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8320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of 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4586" y="-12795"/>
            <a:ext cx="1997414" cy="1076343"/>
          </a:xfrm>
          <a:prstGeom prst="rect">
            <a:avLst/>
          </a:prstGeom>
        </p:spPr>
      </p:pic>
      <p:grpSp>
        <p:nvGrpSpPr>
          <p:cNvPr id="11" name="Group 10"/>
          <p:cNvGrpSpPr/>
          <p:nvPr/>
        </p:nvGrpSpPr>
        <p:grpSpPr>
          <a:xfrm>
            <a:off x="1793876" y="1828800"/>
            <a:ext cx="8645525" cy="2960688"/>
            <a:chOff x="1793876" y="1828800"/>
            <a:chExt cx="8645525" cy="2960688"/>
          </a:xfrm>
        </p:grpSpPr>
        <p:sp>
          <p:nvSpPr>
            <p:cNvPr id="12" name="Google Shape;409;p49"/>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Sample Table</a:t>
              </a:r>
              <a:endParaRPr/>
            </a:p>
          </p:txBody>
        </p:sp>
        <p:pic>
          <p:nvPicPr>
            <p:cNvPr id="13" name="Google Shape;410;p49"/>
            <p:cNvPicPr preferRelativeResize="0"/>
            <p:nvPr/>
          </p:nvPicPr>
          <p:blipFill rotWithShape="1">
            <a:blip r:embed="rId3">
              <a:alphaModFix/>
            </a:blip>
            <a:srcRect/>
            <a:stretch/>
          </p:blipFill>
          <p:spPr>
            <a:xfrm>
              <a:off x="1793876" y="1828800"/>
              <a:ext cx="8645525" cy="2286000"/>
            </a:xfrm>
            <a:prstGeom prst="rect">
              <a:avLst/>
            </a:prstGeom>
            <a:noFill/>
            <a:ln>
              <a:noFill/>
            </a:ln>
          </p:spPr>
        </p:pic>
        <p:grpSp>
          <p:nvGrpSpPr>
            <p:cNvPr id="14" name="Google Shape;411;p49"/>
            <p:cNvGrpSpPr/>
            <p:nvPr/>
          </p:nvGrpSpPr>
          <p:grpSpPr>
            <a:xfrm>
              <a:off x="1905000" y="2438401"/>
              <a:ext cx="4495800" cy="2351087"/>
              <a:chOff x="0" y="0"/>
              <a:chExt cx="2147483647" cy="2147483646"/>
            </a:xfrm>
          </p:grpSpPr>
          <p:sp>
            <p:nvSpPr>
              <p:cNvPr id="15" name="Google Shape;412;p49"/>
              <p:cNvSpPr txBox="1"/>
              <p:nvPr/>
            </p:nvSpPr>
            <p:spPr>
              <a:xfrm>
                <a:off x="1455921124" y="0"/>
                <a:ext cx="691562522" cy="1392021842"/>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16" name="Google Shape;413;p49"/>
              <p:cNvCxnSpPr/>
              <p:nvPr/>
            </p:nvCxnSpPr>
            <p:spPr>
              <a:xfrm rot="10800000" flipH="1">
                <a:off x="727960577" y="1252819759"/>
                <a:ext cx="727960558" cy="626409808"/>
              </a:xfrm>
              <a:prstGeom prst="straightConnector1">
                <a:avLst/>
              </a:prstGeom>
              <a:noFill/>
              <a:ln w="19050" cap="flat" cmpd="sng">
                <a:solidFill>
                  <a:srgbClr val="513E1B"/>
                </a:solidFill>
                <a:prstDash val="solid"/>
                <a:miter lim="800000"/>
                <a:headEnd type="none" w="med" len="med"/>
                <a:tailEnd type="stealth" w="med" len="med"/>
              </a:ln>
            </p:spPr>
          </p:cxnSp>
          <p:sp>
            <p:nvSpPr>
              <p:cNvPr id="17" name="Google Shape;414;p49"/>
              <p:cNvSpPr txBox="1"/>
              <p:nvPr/>
            </p:nvSpPr>
            <p:spPr>
              <a:xfrm>
                <a:off x="0" y="1810056035"/>
                <a:ext cx="1965493513" cy="337427611"/>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Data Set that might contains outliers</a:t>
                </a:r>
                <a:endParaRPr dirty="0"/>
              </a:p>
            </p:txBody>
          </p:sp>
        </p:grpSp>
      </p:grpSp>
      <p:sp>
        <p:nvSpPr>
          <p:cNvPr id="18" name="Google Shape;408;p49"/>
          <p:cNvSpPr txBox="1">
            <a:spLocks/>
          </p:cNvSpPr>
          <p:nvPr/>
        </p:nvSpPr>
        <p:spPr>
          <a:xfrm>
            <a:off x="1376464" y="4938663"/>
            <a:ext cx="8915400" cy="12192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00000"/>
              </a:lnSpc>
              <a:spcBef>
                <a:spcPts val="0"/>
              </a:spcBef>
              <a:buClr>
                <a:schemeClr val="accent2"/>
              </a:buClr>
              <a:buSzPts val="1740"/>
              <a:buFont typeface="Noto Sans Symbols"/>
              <a:buChar char="◻"/>
            </a:pPr>
            <a:r>
              <a:rPr lang="nn-NO" sz="2900" smtClean="0">
                <a:solidFill>
                  <a:schemeClr val="dk1"/>
                </a:solidFill>
                <a:latin typeface="Questrial"/>
                <a:ea typeface="Questrial"/>
                <a:cs typeface="Questrial"/>
                <a:sym typeface="Questrial"/>
              </a:rPr>
              <a:t>Data Set</a:t>
            </a:r>
            <a:endParaRPr lang="nn-NO" smtClean="0"/>
          </a:p>
          <a:p>
            <a:pPr marL="319087" indent="-319087" algn="ctr">
              <a:lnSpc>
                <a:spcPct val="100000"/>
              </a:lnSpc>
              <a:spcBef>
                <a:spcPts val="700"/>
              </a:spcBef>
              <a:buClr>
                <a:schemeClr val="accent2"/>
              </a:buClr>
              <a:buSzPts val="1740"/>
              <a:buFont typeface="Arial" panose="020B0604020202020204" pitchFamily="34" charset="0"/>
              <a:buNone/>
            </a:pPr>
            <a:r>
              <a:rPr lang="nn-NO" sz="2900" smtClean="0">
                <a:solidFill>
                  <a:schemeClr val="dk1"/>
                </a:solidFill>
                <a:latin typeface="Questrial"/>
                <a:ea typeface="Questrial"/>
                <a:cs typeface="Questrial"/>
                <a:sym typeface="Questrial"/>
              </a:rPr>
              <a:t>75000, -40000, 10000000, 50000, 99999</a:t>
            </a:r>
            <a:endParaRPr lang="nn-NO" dirty="0"/>
          </a:p>
        </p:txBody>
      </p:sp>
    </p:spTree>
    <p:extLst>
      <p:ext uri="{BB962C8B-B14F-4D97-AF65-F5344CB8AC3E}">
        <p14:creationId xmlns:p14="http://schemas.microsoft.com/office/powerpoint/2010/main" val="290382191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55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2625" y="358065"/>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of 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421;p50"/>
          <p:cNvSpPr txBox="1">
            <a:spLocks/>
          </p:cNvSpPr>
          <p:nvPr/>
        </p:nvSpPr>
        <p:spPr>
          <a:xfrm>
            <a:off x="2180407" y="1372604"/>
            <a:ext cx="9399504" cy="52578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80000"/>
              </a:lnSpc>
              <a:spcBef>
                <a:spcPts val="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Data Set:</a:t>
            </a:r>
            <a:endParaRPr lang="en-US" dirty="0" smtClean="0"/>
          </a:p>
          <a:p>
            <a:pPr marL="319087" indent="-319087" algn="ctr">
              <a:lnSpc>
                <a:spcPct val="80000"/>
              </a:lnSpc>
              <a:spcBef>
                <a:spcPts val="700"/>
              </a:spcBef>
              <a:buClr>
                <a:schemeClr val="accent2"/>
              </a:buClr>
              <a:buSzPts val="1320"/>
              <a:buFont typeface="Arial" panose="020B0604020202020204" pitchFamily="34" charset="0"/>
              <a:buNone/>
            </a:pPr>
            <a:r>
              <a:rPr lang="en-US" sz="2200" dirty="0" smtClean="0">
                <a:solidFill>
                  <a:schemeClr val="dk1"/>
                </a:solidFill>
                <a:latin typeface="Questrial"/>
                <a:ea typeface="Questrial"/>
                <a:cs typeface="Questrial"/>
                <a:sym typeface="Questrial"/>
              </a:rPr>
              <a:t>75000, -40000, 10000000, 50000, 99999</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Ordered Data Set:</a:t>
            </a:r>
            <a:endParaRPr lang="en-US" dirty="0" smtClean="0"/>
          </a:p>
          <a:p>
            <a:pPr marL="319087" indent="-319087" algn="ctr">
              <a:lnSpc>
                <a:spcPct val="80000"/>
              </a:lnSpc>
              <a:spcBef>
                <a:spcPts val="700"/>
              </a:spcBef>
              <a:buClr>
                <a:schemeClr val="accent2"/>
              </a:buClr>
              <a:buSzPts val="300"/>
              <a:buFont typeface="Arial" panose="020B0604020202020204" pitchFamily="34" charset="0"/>
              <a:buNone/>
            </a:pPr>
            <a:endParaRPr lang="en-US" sz="500" dirty="0" smtClean="0">
              <a:solidFill>
                <a:srgbClr val="002060"/>
              </a:solidFill>
              <a:latin typeface="Questrial"/>
              <a:ea typeface="Questrial"/>
              <a:cs typeface="Questrial"/>
              <a:sym typeface="Questrial"/>
            </a:endParaRPr>
          </a:p>
          <a:p>
            <a:pPr marL="319087" indent="-319087" algn="ctr">
              <a:lnSpc>
                <a:spcPct val="80000"/>
              </a:lnSpc>
              <a:spcBef>
                <a:spcPts val="700"/>
              </a:spcBef>
              <a:buClr>
                <a:schemeClr val="accent2"/>
              </a:buClr>
              <a:buSzPts val="1320"/>
              <a:buFont typeface="Arial" panose="020B0604020202020204" pitchFamily="34" charset="0"/>
              <a:buNone/>
            </a:pPr>
            <a:r>
              <a:rPr lang="en-US" sz="2200" dirty="0" smtClean="0">
                <a:solidFill>
                  <a:srgbClr val="FF0000"/>
                </a:solidFill>
                <a:latin typeface="Questrial"/>
                <a:ea typeface="Questrial"/>
                <a:cs typeface="Questrial"/>
                <a:sym typeface="Questrial"/>
              </a:rPr>
              <a:t>-40000, 50000,</a:t>
            </a:r>
            <a:r>
              <a:rPr lang="en-US" sz="2200" dirty="0" smtClean="0">
                <a:solidFill>
                  <a:srgbClr val="002060"/>
                </a:solidFill>
                <a:latin typeface="Questrial"/>
                <a:ea typeface="Questrial"/>
                <a:cs typeface="Questrial"/>
                <a:sym typeface="Questrial"/>
              </a:rPr>
              <a:t> 75000, </a:t>
            </a:r>
            <a:r>
              <a:rPr lang="en-US" sz="2200" dirty="0" smtClean="0">
                <a:solidFill>
                  <a:srgbClr val="565A3C"/>
                </a:solidFill>
                <a:latin typeface="Questrial"/>
                <a:ea typeface="Questrial"/>
                <a:cs typeface="Questrial"/>
                <a:sym typeface="Questrial"/>
              </a:rPr>
              <a:t>99999, 10000000</a:t>
            </a:r>
            <a:endParaRPr lang="en-US" dirty="0" smtClean="0"/>
          </a:p>
          <a:p>
            <a:pPr marL="319087" indent="-319087" algn="ctr">
              <a:lnSpc>
                <a:spcPct val="80000"/>
              </a:lnSpc>
              <a:spcBef>
                <a:spcPts val="700"/>
              </a:spcBef>
              <a:buClr>
                <a:schemeClr val="accent2"/>
              </a:buClr>
              <a:buSzPts val="420"/>
              <a:buFont typeface="Arial" panose="020B0604020202020204" pitchFamily="34" charset="0"/>
              <a:buNone/>
            </a:pPr>
            <a:endParaRPr lang="en-US" sz="700" dirty="0" smtClean="0">
              <a:solidFill>
                <a:srgbClr val="002060"/>
              </a:solidFill>
              <a:latin typeface="Questrial"/>
              <a:ea typeface="Questrial"/>
              <a:cs typeface="Questrial"/>
              <a:sym typeface="Questrial"/>
            </a:endParaRPr>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Q2 = 75000</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Q1 = (–40000+50000)/2 = 5000</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Q3 = (99999+10000000)/2 = 5049999.5</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IRQ  = Q3 – Q1 </a:t>
            </a:r>
            <a:endParaRPr lang="en-US" dirty="0" smtClean="0"/>
          </a:p>
          <a:p>
            <a:pPr marL="319087" indent="-319087">
              <a:lnSpc>
                <a:spcPct val="80000"/>
              </a:lnSpc>
              <a:spcBef>
                <a:spcPts val="700"/>
              </a:spcBef>
              <a:buClr>
                <a:schemeClr val="accent2"/>
              </a:buClr>
              <a:buSzPts val="1320"/>
              <a:buFont typeface="Arial" panose="020B0604020202020204" pitchFamily="34" charset="0"/>
              <a:buNone/>
            </a:pPr>
            <a:r>
              <a:rPr lang="en-US" sz="2200" dirty="0" smtClean="0">
                <a:solidFill>
                  <a:schemeClr val="dk1"/>
                </a:solidFill>
                <a:latin typeface="Questrial"/>
                <a:ea typeface="Questrial"/>
                <a:cs typeface="Questrial"/>
                <a:sym typeface="Questrial"/>
              </a:rPr>
              <a:t>		 = 5049999.5 – 5000</a:t>
            </a:r>
            <a:endParaRPr lang="en-US" dirty="0" smtClean="0"/>
          </a:p>
          <a:p>
            <a:pPr marL="319087" indent="-319087">
              <a:lnSpc>
                <a:spcPct val="80000"/>
              </a:lnSpc>
              <a:spcBef>
                <a:spcPts val="700"/>
              </a:spcBef>
              <a:buClr>
                <a:schemeClr val="accent2"/>
              </a:buClr>
              <a:buSzPts val="1320"/>
              <a:buFont typeface="Arial" panose="020B0604020202020204" pitchFamily="34" charset="0"/>
              <a:buNone/>
            </a:pPr>
            <a:r>
              <a:rPr lang="en-US" sz="2200" dirty="0" smtClean="0">
                <a:solidFill>
                  <a:schemeClr val="dk1"/>
                </a:solidFill>
                <a:latin typeface="Questrial"/>
                <a:ea typeface="Questrial"/>
                <a:cs typeface="Questrial"/>
                <a:sym typeface="Questrial"/>
              </a:rPr>
              <a:t>		 = 5044999.5</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Q1 – 1.5*IRQ = 	5000 – 1.5*50449999.5 =  – 7562499.5</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Q3 + 1.5*IRQ = 5049999.5 + 1.5*5044999.5 =  12617498.75</a:t>
            </a:r>
            <a:endParaRPr lang="en-US" dirty="0" smtClean="0"/>
          </a:p>
          <a:p>
            <a:pPr marL="319087" indent="-319087">
              <a:lnSpc>
                <a:spcPct val="80000"/>
              </a:lnSpc>
              <a:spcBef>
                <a:spcPts val="700"/>
              </a:spcBef>
              <a:buClr>
                <a:schemeClr val="accent2"/>
              </a:buClr>
              <a:buSzPts val="1320"/>
              <a:buFont typeface="Noto Sans Symbols"/>
              <a:buChar char="◻"/>
            </a:pPr>
            <a:r>
              <a:rPr lang="en-US" sz="2200" dirty="0" smtClean="0">
                <a:solidFill>
                  <a:schemeClr val="dk1"/>
                </a:solidFill>
                <a:latin typeface="Questrial"/>
                <a:ea typeface="Questrial"/>
                <a:cs typeface="Questrial"/>
                <a:sym typeface="Questrial"/>
              </a:rPr>
              <a:t>All data in the data set are within range, hence there is no outliers in this example</a:t>
            </a:r>
            <a:endParaRPr lang="en-US" dirty="0"/>
          </a:p>
        </p:txBody>
      </p:sp>
    </p:spTree>
    <p:extLst>
      <p:ext uri="{BB962C8B-B14F-4D97-AF65-F5344CB8AC3E}">
        <p14:creationId xmlns:p14="http://schemas.microsoft.com/office/powerpoint/2010/main" val="357804562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4496" y="36305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of 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426;p51"/>
          <p:cNvPicPr preferRelativeResize="0"/>
          <p:nvPr/>
        </p:nvPicPr>
        <p:blipFill rotWithShape="1">
          <a:blip r:embed="rId3">
            <a:alphaModFix/>
          </a:blip>
          <a:srcRect/>
          <a:stretch/>
        </p:blipFill>
        <p:spPr>
          <a:xfrm>
            <a:off x="1874036" y="1345306"/>
            <a:ext cx="8667750" cy="2619375"/>
          </a:xfrm>
          <a:prstGeom prst="rect">
            <a:avLst/>
          </a:prstGeom>
          <a:noFill/>
          <a:ln>
            <a:noFill/>
          </a:ln>
        </p:spPr>
      </p:pic>
      <p:sp>
        <p:nvSpPr>
          <p:cNvPr id="12" name="Google Shape;429;p51"/>
          <p:cNvSpPr txBox="1">
            <a:spLocks/>
          </p:cNvSpPr>
          <p:nvPr/>
        </p:nvSpPr>
        <p:spPr>
          <a:xfrm>
            <a:off x="1712111" y="4726680"/>
            <a:ext cx="8915400" cy="12192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00000"/>
              </a:lnSpc>
              <a:spcBef>
                <a:spcPts val="0"/>
              </a:spcBef>
              <a:buClr>
                <a:schemeClr val="accent2"/>
              </a:buClr>
              <a:buSzPts val="1740"/>
              <a:buFont typeface="Noto Sans Symbols"/>
              <a:buChar char="◻"/>
            </a:pPr>
            <a:r>
              <a:rPr lang="nn-NO" sz="2900" smtClean="0">
                <a:solidFill>
                  <a:schemeClr val="dk1"/>
                </a:solidFill>
                <a:latin typeface="Questrial"/>
                <a:ea typeface="Questrial"/>
                <a:cs typeface="Questrial"/>
                <a:sym typeface="Questrial"/>
              </a:rPr>
              <a:t>Data Set</a:t>
            </a:r>
            <a:endParaRPr lang="nn-NO" smtClean="0"/>
          </a:p>
          <a:p>
            <a:pPr marL="319087" indent="-319087" algn="ctr">
              <a:lnSpc>
                <a:spcPct val="100000"/>
              </a:lnSpc>
              <a:spcBef>
                <a:spcPts val="700"/>
              </a:spcBef>
              <a:buClr>
                <a:schemeClr val="accent2"/>
              </a:buClr>
              <a:buSzPts val="1740"/>
              <a:buFont typeface="Arial" panose="020B0604020202020204" pitchFamily="34" charset="0"/>
              <a:buNone/>
            </a:pPr>
            <a:r>
              <a:rPr lang="nn-NO" sz="2900" smtClean="0">
                <a:solidFill>
                  <a:schemeClr val="dk1"/>
                </a:solidFill>
                <a:latin typeface="Questrial"/>
                <a:ea typeface="Questrial"/>
                <a:cs typeface="Questrial"/>
                <a:sym typeface="Questrial"/>
              </a:rPr>
              <a:t>75000, 40000, 10000000, 50000, 99999, 75000</a:t>
            </a:r>
            <a:endParaRPr lang="nn-NO"/>
          </a:p>
        </p:txBody>
      </p:sp>
      <p:grpSp>
        <p:nvGrpSpPr>
          <p:cNvPr id="13" name="Google Shape;430;p51"/>
          <p:cNvGrpSpPr/>
          <p:nvPr/>
        </p:nvGrpSpPr>
        <p:grpSpPr>
          <a:xfrm>
            <a:off x="2016911" y="1983481"/>
            <a:ext cx="4495800" cy="2351087"/>
            <a:chOff x="0" y="0"/>
            <a:chExt cx="2147483647" cy="2147483646"/>
          </a:xfrm>
        </p:grpSpPr>
        <p:sp>
          <p:nvSpPr>
            <p:cNvPr id="14" name="Google Shape;431;p51"/>
            <p:cNvSpPr txBox="1"/>
            <p:nvPr/>
          </p:nvSpPr>
          <p:spPr>
            <a:xfrm>
              <a:off x="1455921124" y="0"/>
              <a:ext cx="691562522" cy="1670426190"/>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15" name="Google Shape;432;p51"/>
            <p:cNvCxnSpPr/>
            <p:nvPr/>
          </p:nvCxnSpPr>
          <p:spPr>
            <a:xfrm rot="10800000" flipH="1">
              <a:off x="727960577" y="1252819759"/>
              <a:ext cx="727960558" cy="626409808"/>
            </a:xfrm>
            <a:prstGeom prst="straightConnector1">
              <a:avLst/>
            </a:prstGeom>
            <a:noFill/>
            <a:ln w="19050" cap="flat" cmpd="sng">
              <a:solidFill>
                <a:srgbClr val="513E1B"/>
              </a:solidFill>
              <a:prstDash val="solid"/>
              <a:miter lim="800000"/>
              <a:headEnd type="none" w="med" len="med"/>
              <a:tailEnd type="stealth" w="med" len="med"/>
            </a:ln>
          </p:spPr>
        </p:cxnSp>
        <p:sp>
          <p:nvSpPr>
            <p:cNvPr id="16" name="Google Shape;433;p51"/>
            <p:cNvSpPr txBox="1"/>
            <p:nvPr/>
          </p:nvSpPr>
          <p:spPr>
            <a:xfrm>
              <a:off x="0" y="1810056035"/>
              <a:ext cx="1965493513" cy="337427611"/>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a:solidFill>
                    <a:schemeClr val="dk1"/>
                  </a:solidFill>
                  <a:latin typeface="Arial"/>
                  <a:ea typeface="Arial"/>
                  <a:cs typeface="Arial"/>
                  <a:sym typeface="Arial"/>
                </a:rPr>
                <a:t>Data Set that might contains outliers</a:t>
              </a:r>
              <a:endParaRPr/>
            </a:p>
          </p:txBody>
        </p:sp>
      </p:grpSp>
    </p:spTree>
    <p:extLst>
      <p:ext uri="{BB962C8B-B14F-4D97-AF65-F5344CB8AC3E}">
        <p14:creationId xmlns:p14="http://schemas.microsoft.com/office/powerpoint/2010/main" val="426057675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476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4496" y="416336"/>
            <a:ext cx="5959046"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Example </a:t>
            </a:r>
            <a:r>
              <a:rPr lang="en-US" sz="2000" b="1" dirty="0">
                <a:latin typeface="Alexandria Black" pitchFamily="2" charset="-78"/>
                <a:cs typeface="Alexandria Black" pitchFamily="2" charset="-78"/>
              </a:rPr>
              <a:t>of 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440;p52"/>
          <p:cNvSpPr txBox="1">
            <a:spLocks/>
          </p:cNvSpPr>
          <p:nvPr/>
        </p:nvSpPr>
        <p:spPr>
          <a:xfrm>
            <a:off x="1644536" y="1483910"/>
            <a:ext cx="8915400" cy="5257800"/>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80000"/>
              </a:lnSpc>
              <a:spcBef>
                <a:spcPts val="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Data Set:</a:t>
            </a:r>
            <a:endParaRPr lang="en-US" dirty="0" smtClean="0"/>
          </a:p>
          <a:p>
            <a:pPr marL="319087" indent="-319087" algn="ctr">
              <a:lnSpc>
                <a:spcPct val="80000"/>
              </a:lnSpc>
              <a:spcBef>
                <a:spcPts val="700"/>
              </a:spcBef>
              <a:buClr>
                <a:schemeClr val="accent2"/>
              </a:buClr>
              <a:buSzPts val="1200"/>
              <a:buFont typeface="Arial" panose="020B0604020202020204" pitchFamily="34" charset="0"/>
              <a:buNone/>
            </a:pPr>
            <a:r>
              <a:rPr lang="en-US" sz="2000" dirty="0" smtClean="0">
                <a:solidFill>
                  <a:schemeClr val="dk1"/>
                </a:solidFill>
                <a:latin typeface="Questrial"/>
                <a:ea typeface="Questrial"/>
                <a:cs typeface="Questrial"/>
                <a:sym typeface="Questrial"/>
              </a:rPr>
              <a:t>75000, 40000, 10000000, 50000, 99999, 75000</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Ordered Data Set:</a:t>
            </a:r>
            <a:endParaRPr lang="en-US" dirty="0" smtClean="0"/>
          </a:p>
          <a:p>
            <a:pPr marL="319087" indent="-319087" algn="ctr">
              <a:lnSpc>
                <a:spcPct val="80000"/>
              </a:lnSpc>
              <a:spcBef>
                <a:spcPts val="700"/>
              </a:spcBef>
              <a:buClr>
                <a:schemeClr val="accent2"/>
              </a:buClr>
              <a:buSzPts val="420"/>
              <a:buFont typeface="Arial" panose="020B0604020202020204" pitchFamily="34" charset="0"/>
              <a:buNone/>
            </a:pPr>
            <a:endParaRPr lang="en-US" sz="700" dirty="0" smtClean="0">
              <a:solidFill>
                <a:srgbClr val="002060"/>
              </a:solidFill>
              <a:latin typeface="Questrial"/>
              <a:ea typeface="Questrial"/>
              <a:cs typeface="Questrial"/>
              <a:sym typeface="Questrial"/>
            </a:endParaRPr>
          </a:p>
          <a:p>
            <a:pPr marL="319087" indent="-319087" algn="ctr">
              <a:lnSpc>
                <a:spcPct val="80000"/>
              </a:lnSpc>
              <a:spcBef>
                <a:spcPts val="700"/>
              </a:spcBef>
              <a:buClr>
                <a:schemeClr val="accent2"/>
              </a:buClr>
              <a:buSzPts val="1200"/>
              <a:buFont typeface="Arial" panose="020B0604020202020204" pitchFamily="34" charset="0"/>
              <a:buNone/>
            </a:pPr>
            <a:r>
              <a:rPr lang="en-US" sz="2000" dirty="0" smtClean="0">
                <a:solidFill>
                  <a:srgbClr val="FF0000"/>
                </a:solidFill>
                <a:latin typeface="Questrial"/>
                <a:ea typeface="Questrial"/>
                <a:cs typeface="Questrial"/>
                <a:sym typeface="Questrial"/>
              </a:rPr>
              <a:t>40000, 50000, 75000</a:t>
            </a:r>
            <a:r>
              <a:rPr lang="en-US" sz="2000" dirty="0" smtClean="0">
                <a:solidFill>
                  <a:srgbClr val="002060"/>
                </a:solidFill>
                <a:latin typeface="Questrial"/>
                <a:ea typeface="Questrial"/>
                <a:cs typeface="Questrial"/>
                <a:sym typeface="Questrial"/>
              </a:rPr>
              <a:t>, </a:t>
            </a:r>
            <a:r>
              <a:rPr lang="en-US" sz="2000" dirty="0" smtClean="0">
                <a:solidFill>
                  <a:srgbClr val="565A3C"/>
                </a:solidFill>
                <a:latin typeface="Questrial"/>
                <a:ea typeface="Questrial"/>
                <a:cs typeface="Questrial"/>
                <a:sym typeface="Questrial"/>
              </a:rPr>
              <a:t>75000, 99999, 10000000</a:t>
            </a:r>
            <a:endParaRPr lang="en-US" dirty="0" smtClean="0"/>
          </a:p>
          <a:p>
            <a:pPr marL="319087" indent="-319087" algn="ctr">
              <a:lnSpc>
                <a:spcPct val="80000"/>
              </a:lnSpc>
              <a:spcBef>
                <a:spcPts val="700"/>
              </a:spcBef>
              <a:buClr>
                <a:schemeClr val="accent2"/>
              </a:buClr>
              <a:buSzPts val="420"/>
              <a:buFont typeface="Arial" panose="020B0604020202020204" pitchFamily="34" charset="0"/>
              <a:buNone/>
            </a:pPr>
            <a:endParaRPr lang="en-US" sz="700" dirty="0" smtClean="0">
              <a:solidFill>
                <a:srgbClr val="002060"/>
              </a:solidFill>
              <a:latin typeface="Questrial"/>
              <a:ea typeface="Questrial"/>
              <a:cs typeface="Questrial"/>
              <a:sym typeface="Questrial"/>
            </a:endParaRPr>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Q2 = (75000+ 75000)/2 = 75000</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Q1 = 50000</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Q3 = 99999</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IRQ  = Q3 – Q1 </a:t>
            </a:r>
            <a:endParaRPr lang="en-US" dirty="0" smtClean="0"/>
          </a:p>
          <a:p>
            <a:pPr marL="319087" indent="-319087">
              <a:lnSpc>
                <a:spcPct val="80000"/>
              </a:lnSpc>
              <a:spcBef>
                <a:spcPts val="700"/>
              </a:spcBef>
              <a:buClr>
                <a:schemeClr val="accent2"/>
              </a:buClr>
              <a:buSzPts val="1200"/>
              <a:buFont typeface="Arial" panose="020B0604020202020204" pitchFamily="34" charset="0"/>
              <a:buNone/>
            </a:pPr>
            <a:r>
              <a:rPr lang="en-US" sz="2000" dirty="0" smtClean="0">
                <a:solidFill>
                  <a:schemeClr val="dk1"/>
                </a:solidFill>
                <a:latin typeface="Questrial"/>
                <a:ea typeface="Questrial"/>
                <a:cs typeface="Questrial"/>
                <a:sym typeface="Questrial"/>
              </a:rPr>
              <a:t>		 = 99999 – 50000</a:t>
            </a:r>
            <a:endParaRPr lang="en-US" dirty="0" smtClean="0"/>
          </a:p>
          <a:p>
            <a:pPr marL="319087" indent="-319087">
              <a:lnSpc>
                <a:spcPct val="80000"/>
              </a:lnSpc>
              <a:spcBef>
                <a:spcPts val="700"/>
              </a:spcBef>
              <a:buClr>
                <a:schemeClr val="accent2"/>
              </a:buClr>
              <a:buSzPts val="1200"/>
              <a:buFont typeface="Arial" panose="020B0604020202020204" pitchFamily="34" charset="0"/>
              <a:buNone/>
            </a:pPr>
            <a:r>
              <a:rPr lang="en-US" sz="2000" dirty="0" smtClean="0">
                <a:solidFill>
                  <a:schemeClr val="dk1"/>
                </a:solidFill>
                <a:latin typeface="Questrial"/>
                <a:ea typeface="Questrial"/>
                <a:cs typeface="Questrial"/>
                <a:sym typeface="Questrial"/>
              </a:rPr>
              <a:t>		 = 49999</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Q1 – 1.5*IRQ =  50000 – 1.5*49999  = –24998.5</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Q3 + 1.5*IRQ = 99999 + 1.5* 49999 = 174997.5</a:t>
            </a:r>
            <a:endParaRPr lang="en-US" dirty="0" smtClean="0"/>
          </a:p>
          <a:p>
            <a:pPr marL="319087" indent="-319087">
              <a:lnSpc>
                <a:spcPct val="80000"/>
              </a:lnSpc>
              <a:spcBef>
                <a:spcPts val="700"/>
              </a:spcBef>
              <a:buClr>
                <a:schemeClr val="accent2"/>
              </a:buClr>
              <a:buSzPts val="1200"/>
              <a:buFont typeface="Noto Sans Symbols"/>
              <a:buChar char="◻"/>
            </a:pPr>
            <a:r>
              <a:rPr lang="en-US" sz="2000" dirty="0" smtClean="0">
                <a:solidFill>
                  <a:schemeClr val="dk1"/>
                </a:solidFill>
                <a:latin typeface="Questrial"/>
                <a:ea typeface="Questrial"/>
                <a:cs typeface="Questrial"/>
                <a:sym typeface="Questrial"/>
              </a:rPr>
              <a:t>Hence data item </a:t>
            </a:r>
            <a:r>
              <a:rPr lang="en-US" sz="2000" b="1" u="sng" dirty="0" smtClean="0">
                <a:solidFill>
                  <a:schemeClr val="dk1"/>
                </a:solidFill>
                <a:latin typeface="Questrial"/>
                <a:ea typeface="Questrial"/>
                <a:cs typeface="Questrial"/>
                <a:sym typeface="Questrial"/>
              </a:rPr>
              <a:t>10000000</a:t>
            </a:r>
            <a:r>
              <a:rPr lang="en-US" sz="2000" dirty="0" smtClean="0">
                <a:solidFill>
                  <a:schemeClr val="dk1"/>
                </a:solidFill>
                <a:latin typeface="Questrial"/>
                <a:ea typeface="Questrial"/>
                <a:cs typeface="Questrial"/>
                <a:sym typeface="Questrial"/>
              </a:rPr>
              <a:t> is an outlier and should be </a:t>
            </a:r>
            <a:r>
              <a:rPr lang="en-US" sz="2000" b="1" u="sng" dirty="0" smtClean="0">
                <a:solidFill>
                  <a:schemeClr val="dk1"/>
                </a:solidFill>
                <a:latin typeface="Questrial"/>
                <a:ea typeface="Questrial"/>
                <a:cs typeface="Questrial"/>
                <a:sym typeface="Questrial"/>
              </a:rPr>
              <a:t>re-investigated for any data-entry errors</a:t>
            </a:r>
            <a:endParaRPr lang="en-US" dirty="0"/>
          </a:p>
        </p:txBody>
      </p:sp>
    </p:spTree>
    <p:extLst>
      <p:ext uri="{BB962C8B-B14F-4D97-AF65-F5344CB8AC3E}">
        <p14:creationId xmlns:p14="http://schemas.microsoft.com/office/powerpoint/2010/main" val="242510871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5454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Noisy </a:t>
            </a:r>
            <a:r>
              <a:rPr lang="en-US" altLang="en-US" sz="1600" dirty="0">
                <a:solidFill>
                  <a:prstClr val="black"/>
                </a:solidFill>
                <a:latin typeface="Alexandria" pitchFamily="2" charset="-78"/>
                <a:cs typeface="Alexandria" pitchFamily="2" charset="-78"/>
              </a:rPr>
              <a:t>data are the kind of data that have incorrect values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Some reasons for noisy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collection instruments may be faulty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Human or computer errors may occur during data entry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Transmission errors may occur</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Technology limitations like buffer size, may occur during data-entry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850464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454;p54"/>
          <p:cNvPicPr preferRelativeResize="0"/>
          <p:nvPr/>
        </p:nvPicPr>
        <p:blipFill rotWithShape="1">
          <a:blip r:embed="rId3">
            <a:alphaModFix/>
          </a:blip>
          <a:srcRect/>
          <a:stretch/>
        </p:blipFill>
        <p:spPr>
          <a:xfrm>
            <a:off x="1762125" y="1828800"/>
            <a:ext cx="8667750" cy="2305050"/>
          </a:xfrm>
          <a:prstGeom prst="rect">
            <a:avLst/>
          </a:prstGeom>
          <a:noFill/>
          <a:ln>
            <a:noFill/>
          </a:ln>
        </p:spPr>
      </p:pic>
      <p:sp>
        <p:nvSpPr>
          <p:cNvPr id="12" name="Google Shape;455;p54"/>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Examples of Noisy Data</a:t>
            </a:r>
            <a:endParaRPr dirty="0"/>
          </a:p>
        </p:txBody>
      </p:sp>
    </p:spTree>
    <p:extLst>
      <p:ext uri="{BB962C8B-B14F-4D97-AF65-F5344CB8AC3E}">
        <p14:creationId xmlns:p14="http://schemas.microsoft.com/office/powerpoint/2010/main" val="12028264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Smoothing 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947949"/>
            <a:ext cx="10367006" cy="220983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By </a:t>
            </a:r>
            <a:r>
              <a:rPr lang="en-US" altLang="en-US" sz="1600" b="1" dirty="0">
                <a:solidFill>
                  <a:prstClr val="black"/>
                </a:solidFill>
                <a:latin typeface="Alexandria" pitchFamily="2" charset="-78"/>
                <a:cs typeface="Alexandria" pitchFamily="2" charset="-78"/>
              </a:rPr>
              <a:t>smoothing noisy data </a:t>
            </a:r>
            <a:r>
              <a:rPr lang="en-US" altLang="en-US" sz="1600" dirty="0">
                <a:solidFill>
                  <a:prstClr val="black"/>
                </a:solidFill>
                <a:latin typeface="Alexandria" pitchFamily="2" charset="-78"/>
                <a:cs typeface="Alexandria" pitchFamily="2" charset="-78"/>
              </a:rPr>
              <a:t>we can correct the errors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Smoothing noisy data is performed by:</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Validation </a:t>
            </a:r>
            <a:r>
              <a:rPr lang="en-US" altLang="en-US" sz="1600" dirty="0">
                <a:solidFill>
                  <a:prstClr val="black"/>
                </a:solidFill>
                <a:latin typeface="Alexandria" pitchFamily="2" charset="-78"/>
                <a:cs typeface="Alexandria" pitchFamily="2" charset="-78"/>
              </a:rPr>
              <a:t>and correction</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Standardization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634873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80478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Validation and Correction of Noisy </a:t>
            </a:r>
            <a:r>
              <a:rPr lang="en-US" sz="2000" b="1" dirty="0" smtClean="0">
                <a:latin typeface="Alexandria Black" pitchFamily="2" charset="-78"/>
                <a:cs typeface="Alexandria Black" pitchFamily="2" charset="-78"/>
              </a:rPr>
              <a:t>Data</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686002"/>
            <a:ext cx="10367006" cy="3736407"/>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This </a:t>
            </a:r>
            <a:r>
              <a:rPr lang="en-US" altLang="en-US" sz="1600" dirty="0">
                <a:solidFill>
                  <a:prstClr val="black"/>
                </a:solidFill>
                <a:latin typeface="Alexandria" pitchFamily="2" charset="-78"/>
                <a:cs typeface="Alexandria" pitchFamily="2" charset="-78"/>
              </a:rPr>
              <a:t>step examines the data for data-entry errors and tries to correct them automatically as far as possible according to the following guidelines: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srgbClr val="FF0000"/>
                </a:solidFill>
                <a:latin typeface="Alexandria" pitchFamily="2" charset="-78"/>
                <a:cs typeface="Alexandria" pitchFamily="2" charset="-78"/>
              </a:rPr>
              <a:t>Spell </a:t>
            </a:r>
            <a:r>
              <a:rPr lang="en-US" altLang="en-US" sz="1600" b="1" dirty="0">
                <a:solidFill>
                  <a:srgbClr val="FF0000"/>
                </a:solidFill>
                <a:latin typeface="Alexandria" pitchFamily="2" charset="-78"/>
                <a:cs typeface="Alexandria" pitchFamily="2" charset="-78"/>
              </a:rPr>
              <a:t>checking </a:t>
            </a:r>
            <a:r>
              <a:rPr lang="en-US" altLang="en-US" sz="1600" dirty="0">
                <a:solidFill>
                  <a:prstClr val="black"/>
                </a:solidFill>
                <a:latin typeface="Alexandria" pitchFamily="2" charset="-78"/>
                <a:cs typeface="Alexandria" pitchFamily="2" charset="-78"/>
              </a:rPr>
              <a:t>based on dictionary lookup is useful for identifying and correcting misspellings. </a:t>
            </a:r>
          </a:p>
          <a:p>
            <a:pPr marL="1714500" lvl="3"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Example: </a:t>
            </a:r>
            <a:r>
              <a:rPr lang="en-US" altLang="en-US" sz="1600" b="1" dirty="0" err="1">
                <a:solidFill>
                  <a:srgbClr val="FF0000"/>
                </a:solidFill>
                <a:latin typeface="Alexandria" pitchFamily="2" charset="-78"/>
                <a:cs typeface="Alexandria" pitchFamily="2" charset="-78"/>
              </a:rPr>
              <a:t>Kairo</a:t>
            </a:r>
            <a:r>
              <a:rPr lang="en-US" altLang="en-US" sz="1600" b="1" dirty="0">
                <a:solidFill>
                  <a:prstClr val="black"/>
                </a:solidFill>
                <a:latin typeface="Alexandria" pitchFamily="2" charset="-78"/>
                <a:cs typeface="Alexandria" pitchFamily="2" charset="-78"/>
              </a:rPr>
              <a:t> can be spell-checked and corrected into </a:t>
            </a:r>
            <a:r>
              <a:rPr lang="en-US" altLang="en-US" sz="1600" b="1" dirty="0" smtClean="0">
                <a:solidFill>
                  <a:srgbClr val="FF0000"/>
                </a:solidFill>
                <a:latin typeface="Alexandria" pitchFamily="2" charset="-78"/>
                <a:cs typeface="Alexandria" pitchFamily="2" charset="-78"/>
              </a:rPr>
              <a:t>Cairo</a:t>
            </a:r>
            <a:endParaRPr lang="en-US" altLang="en-US" sz="1600" b="1" dirty="0">
              <a:solidFill>
                <a:srgbClr val="FF0000"/>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a:t>
            </a:r>
            <a:r>
              <a:rPr lang="en-US" altLang="en-US" sz="1600" b="1" dirty="0">
                <a:solidFill>
                  <a:srgbClr val="FF0000"/>
                </a:solidFill>
                <a:latin typeface="Alexandria" pitchFamily="2" charset="-78"/>
                <a:cs typeface="Alexandria" pitchFamily="2" charset="-78"/>
              </a:rPr>
              <a:t>dictionaries on geographic names </a:t>
            </a:r>
            <a:r>
              <a:rPr lang="en-US" altLang="en-US" sz="1600" dirty="0">
                <a:solidFill>
                  <a:prstClr val="black"/>
                </a:solidFill>
                <a:latin typeface="Alexandria" pitchFamily="2" charset="-78"/>
                <a:cs typeface="Alexandria" pitchFamily="2" charset="-78"/>
              </a:rPr>
              <a:t>and </a:t>
            </a:r>
            <a:r>
              <a:rPr lang="en-US" altLang="en-US" sz="1600" b="1" dirty="0">
                <a:solidFill>
                  <a:srgbClr val="FF0000"/>
                </a:solidFill>
                <a:latin typeface="Alexandria" pitchFamily="2" charset="-78"/>
                <a:cs typeface="Alexandria" pitchFamily="2" charset="-78"/>
              </a:rPr>
              <a:t>zip codes </a:t>
            </a:r>
            <a:r>
              <a:rPr lang="en-US" altLang="en-US" sz="1600" dirty="0">
                <a:solidFill>
                  <a:prstClr val="black"/>
                </a:solidFill>
                <a:latin typeface="Alexandria" pitchFamily="2" charset="-78"/>
                <a:cs typeface="Alexandria" pitchFamily="2" charset="-78"/>
              </a:rPr>
              <a:t>helps to correct address data</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1714500" lvl="3"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Example: Zip code </a:t>
            </a:r>
            <a:r>
              <a:rPr lang="en-US" altLang="en-US" sz="1600" b="1" dirty="0">
                <a:solidFill>
                  <a:srgbClr val="FF0000"/>
                </a:solidFill>
                <a:latin typeface="Alexandria" pitchFamily="2" charset="-78"/>
                <a:cs typeface="Alexandria" pitchFamily="2" charset="-78"/>
              </a:rPr>
              <a:t>1243456</a:t>
            </a:r>
            <a:r>
              <a:rPr lang="en-US" altLang="en-US" sz="1600" b="1" dirty="0">
                <a:solidFill>
                  <a:prstClr val="black"/>
                </a:solidFill>
                <a:latin typeface="Alexandria" pitchFamily="2" charset="-78"/>
                <a:cs typeface="Alexandria" pitchFamily="2" charset="-78"/>
              </a:rPr>
              <a:t> can be detected as an </a:t>
            </a:r>
            <a:r>
              <a:rPr lang="en-US" altLang="en-US" sz="1600" b="1" dirty="0" smtClean="0">
                <a:solidFill>
                  <a:prstClr val="black"/>
                </a:solidFill>
                <a:latin typeface="Alexandria" pitchFamily="2" charset="-78"/>
                <a:cs typeface="Alexandria" pitchFamily="2" charset="-78"/>
              </a:rPr>
              <a:t>error since there is no Zip code matches this value</a:t>
            </a:r>
            <a:endParaRPr lang="en-US" altLang="en-US" sz="1600" b="1" dirty="0" smtClean="0">
              <a:solidFill>
                <a:schemeClr val="accent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547122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80478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Validation and Correction of Noisy Data (Cont.)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686002"/>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Check </a:t>
            </a:r>
            <a:r>
              <a:rPr lang="en-US" altLang="en-US" sz="1600" dirty="0">
                <a:solidFill>
                  <a:prstClr val="black"/>
                </a:solidFill>
                <a:latin typeface="Alexandria" pitchFamily="2" charset="-78"/>
                <a:cs typeface="Alexandria" pitchFamily="2" charset="-78"/>
              </a:rPr>
              <a:t>validation rules and make sure field values follow the rules; for example: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Age is not less than certain amount and age is a positive number.</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b="1" dirty="0">
                <a:solidFill>
                  <a:schemeClr val="accent1"/>
                </a:solidFill>
                <a:latin typeface="Alexandria" pitchFamily="2" charset="-78"/>
                <a:cs typeface="Alexandria" pitchFamily="2" charset="-78"/>
              </a:rPr>
              <a:t>Example: if there is a rule governing your data says that age </a:t>
            </a:r>
            <a:r>
              <a:rPr lang="en-US" altLang="en-US" sz="1600" b="1" dirty="0" smtClean="0">
                <a:solidFill>
                  <a:schemeClr val="accent1"/>
                </a:solidFill>
                <a:latin typeface="Alexandria" pitchFamily="2" charset="-78"/>
                <a:cs typeface="Alexandria" pitchFamily="2" charset="-78"/>
              </a:rPr>
              <a:t> must </a:t>
            </a:r>
            <a:r>
              <a:rPr lang="en-US" altLang="en-US" sz="1600" b="1" dirty="0">
                <a:solidFill>
                  <a:schemeClr val="accent1"/>
                </a:solidFill>
                <a:latin typeface="Alexandria" pitchFamily="2" charset="-78"/>
                <a:cs typeface="Alexandria" pitchFamily="2" charset="-78"/>
              </a:rPr>
              <a:t>be between 20 and 60, then ages of 18, 15, and 68 are detected as errors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Each value of the categorical values belong to certain category.</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b="1" dirty="0">
                <a:solidFill>
                  <a:schemeClr val="accent1"/>
                </a:solidFill>
                <a:latin typeface="Alexandria" pitchFamily="2" charset="-78"/>
                <a:cs typeface="Alexandria" pitchFamily="2" charset="-78"/>
              </a:rPr>
              <a:t>Example: if all the categories you have are A, B, C, and D, </a:t>
            </a:r>
            <a:r>
              <a:rPr lang="en-US" altLang="en-US" sz="1600" b="1" dirty="0" smtClean="0">
                <a:solidFill>
                  <a:schemeClr val="accent1"/>
                </a:solidFill>
                <a:latin typeface="Alexandria" pitchFamily="2" charset="-78"/>
                <a:cs typeface="Alexandria" pitchFamily="2" charset="-78"/>
              </a:rPr>
              <a:t> Then </a:t>
            </a:r>
            <a:r>
              <a:rPr lang="en-US" altLang="en-US" sz="1600" b="1" dirty="0">
                <a:solidFill>
                  <a:schemeClr val="accent1"/>
                </a:solidFill>
                <a:latin typeface="Alexandria" pitchFamily="2" charset="-78"/>
                <a:cs typeface="Alexandria" pitchFamily="2" charset="-78"/>
              </a:rPr>
              <a:t>if categories W or N are found they will be declared as errors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574060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479877"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Validation and Correction of Noisy Data (Cont.)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48957"/>
            <a:ext cx="10367006" cy="2160591"/>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Check </a:t>
            </a:r>
            <a:r>
              <a:rPr lang="en-US" altLang="en-US" sz="1600" dirty="0">
                <a:solidFill>
                  <a:prstClr val="black"/>
                </a:solidFill>
                <a:latin typeface="Alexandria" pitchFamily="2" charset="-78"/>
                <a:cs typeface="Alexandria" pitchFamily="2" charset="-78"/>
              </a:rPr>
              <a:t>the fields that have ambiguous values and check for any possible data-entry errors</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Example</a:t>
            </a:r>
            <a:r>
              <a:rPr lang="en-US" altLang="en-US" sz="1600" dirty="0">
                <a:solidFill>
                  <a:prstClr val="black"/>
                </a:solidFill>
                <a:latin typeface="Alexandria" pitchFamily="2" charset="-78"/>
                <a:cs typeface="Alexandria" pitchFamily="2" charset="-78"/>
              </a:rPr>
              <a:t>:  Using the same category value to refer to different meaning. “</a:t>
            </a:r>
            <a:r>
              <a:rPr lang="en-US" altLang="en-US" sz="1600" b="1" dirty="0">
                <a:solidFill>
                  <a:prstClr val="black"/>
                </a:solidFill>
                <a:latin typeface="Alexandria" pitchFamily="2" charset="-78"/>
                <a:cs typeface="Alexandria" pitchFamily="2" charset="-78"/>
              </a:rPr>
              <a:t>S</a:t>
            </a:r>
            <a:r>
              <a:rPr lang="en-US" altLang="en-US" sz="1600" dirty="0">
                <a:solidFill>
                  <a:prstClr val="black"/>
                </a:solidFill>
                <a:latin typeface="Alexandria" pitchFamily="2" charset="-78"/>
                <a:cs typeface="Alexandria" pitchFamily="2" charset="-78"/>
              </a:rPr>
              <a:t>” in “Marital Status” field could refer to “</a:t>
            </a:r>
            <a:r>
              <a:rPr lang="en-US" altLang="en-US" sz="1600" b="1" dirty="0">
                <a:solidFill>
                  <a:prstClr val="black"/>
                </a:solidFill>
                <a:latin typeface="Alexandria" pitchFamily="2" charset="-78"/>
                <a:cs typeface="Alexandria" pitchFamily="2" charset="-78"/>
              </a:rPr>
              <a:t>Single</a:t>
            </a:r>
            <a:r>
              <a:rPr lang="en-US" altLang="en-US" sz="1600" dirty="0">
                <a:solidFill>
                  <a:prstClr val="black"/>
                </a:solidFill>
                <a:latin typeface="Alexandria" pitchFamily="2" charset="-78"/>
                <a:cs typeface="Alexandria" pitchFamily="2" charset="-78"/>
              </a:rPr>
              <a:t>” or “</a:t>
            </a:r>
            <a:r>
              <a:rPr lang="en-US" altLang="en-US" sz="1600" b="1" dirty="0">
                <a:solidFill>
                  <a:prstClr val="black"/>
                </a:solidFill>
                <a:latin typeface="Alexandria" pitchFamily="2" charset="-78"/>
                <a:cs typeface="Alexandria" pitchFamily="2" charset="-78"/>
              </a:rPr>
              <a:t>Separated</a:t>
            </a:r>
            <a:r>
              <a:rPr lang="en-US" altLang="en-US" sz="16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817671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Standardization to Smooth 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59818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values should be consistent and have uniform format. For example:</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Date and time entries should have a specific format</a:t>
            </a:r>
          </a:p>
          <a:p>
            <a:pPr lvl="3" algn="justLow" eaLnBrk="0" fontAlgn="base" hangingPunct="0">
              <a:lnSpc>
                <a:spcPct val="150000"/>
              </a:lnSpc>
              <a:spcBef>
                <a:spcPct val="20000"/>
              </a:spcBef>
              <a:spcAft>
                <a:spcPct val="0"/>
              </a:spcAft>
              <a:buSzPct val="80000"/>
            </a:pPr>
            <a:r>
              <a:rPr lang="en-US" altLang="en-US" sz="1600" b="1" dirty="0" smtClean="0">
                <a:solidFill>
                  <a:srgbClr val="FF0000"/>
                </a:solidFill>
                <a:latin typeface="Alexandria" pitchFamily="2" charset="-78"/>
                <a:cs typeface="Alexandria" pitchFamily="2" charset="-78"/>
              </a:rPr>
              <a:t>Oct</a:t>
            </a:r>
            <a:r>
              <a:rPr lang="en-US" altLang="en-US" sz="1600" b="1" dirty="0">
                <a:solidFill>
                  <a:srgbClr val="FF0000"/>
                </a:solidFill>
                <a:latin typeface="Alexandria" pitchFamily="2" charset="-78"/>
                <a:cs typeface="Alexandria" pitchFamily="2" charset="-78"/>
              </a:rPr>
              <a:t>. 19, 2009		10/19/2009		19/10/2009</a:t>
            </a:r>
          </a:p>
          <a:p>
            <a:pPr lvl="3" algn="justLow" eaLnBrk="0" fontAlgn="base" hangingPunct="0">
              <a:lnSpc>
                <a:spcPct val="150000"/>
              </a:lnSpc>
              <a:spcBef>
                <a:spcPct val="20000"/>
              </a:spcBef>
              <a:spcAft>
                <a:spcPct val="0"/>
              </a:spcAft>
              <a:buSzPct val="80000"/>
            </a:pPr>
            <a:r>
              <a:rPr lang="en-US" altLang="en-US" sz="1600" b="1" dirty="0">
                <a:solidFill>
                  <a:srgbClr val="FF0000"/>
                </a:solidFill>
                <a:latin typeface="Alexandria" pitchFamily="2" charset="-78"/>
                <a:cs typeface="Alexandria" pitchFamily="2" charset="-78"/>
              </a:rPr>
              <a:t>All dates must be written with the same format that have been agreed upon (e.g., Day/Month/Year)</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Names </a:t>
            </a:r>
            <a:r>
              <a:rPr lang="en-US" altLang="en-US" sz="1600" dirty="0">
                <a:solidFill>
                  <a:prstClr val="black"/>
                </a:solidFill>
                <a:latin typeface="Alexandria" pitchFamily="2" charset="-78"/>
                <a:cs typeface="Alexandria" pitchFamily="2" charset="-78"/>
              </a:rPr>
              <a:t>and other string data should be converted to either upper or lower </a:t>
            </a:r>
            <a:r>
              <a:rPr lang="en-US" altLang="en-US" sz="1600" dirty="0" smtClean="0">
                <a:solidFill>
                  <a:prstClr val="black"/>
                </a:solidFill>
                <a:latin typeface="Alexandria" pitchFamily="2" charset="-78"/>
                <a:cs typeface="Alexandria" pitchFamily="2" charset="-78"/>
              </a:rPr>
              <a:t>case.</a:t>
            </a:r>
          </a:p>
          <a:p>
            <a:pPr lvl="2" algn="justLow" eaLnBrk="0" fontAlgn="base" hangingPunct="0">
              <a:lnSpc>
                <a:spcPct val="150000"/>
              </a:lnSpc>
              <a:spcBef>
                <a:spcPct val="20000"/>
              </a:spcBef>
              <a:spcAft>
                <a:spcPct val="0"/>
              </a:spcAft>
              <a:buSzPct val="80000"/>
            </a:pPr>
            <a:r>
              <a:rPr lang="en-US" altLang="en-US" sz="1600" b="1" dirty="0">
                <a:solidFill>
                  <a:prstClr val="black"/>
                </a:solidFill>
                <a:latin typeface="Alexandria" pitchFamily="2" charset="-78"/>
                <a:cs typeface="Alexandria" pitchFamily="2" charset="-78"/>
              </a:rPr>
              <a:t>MOHAMED AHMED </a:t>
            </a:r>
            <a:r>
              <a:rPr lang="en-US" altLang="en-US" sz="1600" dirty="0">
                <a:solidFill>
                  <a:prstClr val="black"/>
                </a:solidFill>
                <a:latin typeface="Alexandria" pitchFamily="2" charset="-78"/>
                <a:cs typeface="Alexandria" pitchFamily="2" charset="-78"/>
              </a:rPr>
              <a:t>	 instead of 	 </a:t>
            </a:r>
            <a:r>
              <a:rPr lang="en-US" altLang="en-US" sz="1600" b="1" dirty="0">
                <a:solidFill>
                  <a:prstClr val="black"/>
                </a:solidFill>
                <a:latin typeface="Alexandria" pitchFamily="2" charset="-78"/>
                <a:cs typeface="Alexandria" pitchFamily="2" charset="-78"/>
              </a:rPr>
              <a:t>Mohamed Ahmed</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Removing </a:t>
            </a:r>
            <a:r>
              <a:rPr lang="en-US" altLang="en-US" sz="1600" dirty="0">
                <a:solidFill>
                  <a:prstClr val="black"/>
                </a:solidFill>
                <a:latin typeface="Alexandria" pitchFamily="2" charset="-78"/>
                <a:cs typeface="Alexandria" pitchFamily="2" charset="-78"/>
              </a:rPr>
              <a:t>prefixes and suffixes from names. </a:t>
            </a:r>
            <a:endParaRPr lang="en-US" altLang="en-US" sz="1600" dirty="0" smtClean="0">
              <a:solidFill>
                <a:prstClr val="black"/>
              </a:solidFill>
              <a:latin typeface="Alexandria" pitchFamily="2" charset="-78"/>
              <a:cs typeface="Alexandria" pitchFamily="2" charset="-78"/>
            </a:endParaRPr>
          </a:p>
          <a:p>
            <a:pPr lvl="2" algn="justLow" eaLnBrk="0" fontAlgn="base" hangingPunct="0">
              <a:lnSpc>
                <a:spcPct val="150000"/>
              </a:lnSpc>
              <a:spcBef>
                <a:spcPct val="20000"/>
              </a:spcBef>
              <a:spcAft>
                <a:spcPct val="0"/>
              </a:spcAft>
              <a:buSzPct val="80000"/>
            </a:pPr>
            <a:r>
              <a:rPr lang="en-US" altLang="en-US" sz="1600" dirty="0" smtClean="0">
                <a:solidFill>
                  <a:prstClr val="black"/>
                </a:solidFill>
                <a:latin typeface="Alexandria" pitchFamily="2" charset="-78"/>
                <a:cs typeface="Alexandria" pitchFamily="2" charset="-78"/>
              </a:rPr>
              <a:t>  Mohamed </a:t>
            </a:r>
            <a:r>
              <a:rPr lang="en-US" altLang="en-US" sz="1600" dirty="0">
                <a:solidFill>
                  <a:prstClr val="black"/>
                </a:solidFill>
                <a:latin typeface="Alexandria" pitchFamily="2" charset="-78"/>
                <a:cs typeface="Alexandria" pitchFamily="2" charset="-78"/>
              </a:rPr>
              <a:t>Ahmed </a:t>
            </a:r>
            <a:r>
              <a:rPr lang="en-US" altLang="en-US" sz="1600" b="1" dirty="0" smtClean="0">
                <a:solidFill>
                  <a:prstClr val="black"/>
                </a:solidFill>
                <a:latin typeface="Alexandria" pitchFamily="2" charset="-78"/>
                <a:cs typeface="Alexandria" pitchFamily="2" charset="-78"/>
              </a:rPr>
              <a:t>instead</a:t>
            </a:r>
            <a:r>
              <a:rPr lang="en-US" altLang="en-US" sz="1600" dirty="0" smtClean="0">
                <a:solidFill>
                  <a:prstClr val="black"/>
                </a:solidFill>
                <a:latin typeface="Alexandria" pitchFamily="2" charset="-78"/>
                <a:cs typeface="Alexandria" pitchFamily="2" charset="-78"/>
              </a:rPr>
              <a:t> of </a:t>
            </a:r>
            <a:r>
              <a:rPr lang="en-US" altLang="en-US" sz="1600" dirty="0">
                <a:solidFill>
                  <a:prstClr val="black"/>
                </a:solidFill>
                <a:latin typeface="Alexandria" pitchFamily="2" charset="-78"/>
                <a:cs typeface="Alexandria" pitchFamily="2" charset="-78"/>
              </a:rPr>
              <a:t>Mr. Mohamed Ahmed</a:t>
            </a:r>
          </a:p>
          <a:p>
            <a:pPr lvl="2" algn="justLow" eaLnBrk="0" fontAlgn="base" hangingPunct="0">
              <a:lnSpc>
                <a:spcPct val="150000"/>
              </a:lnSpc>
              <a:spcBef>
                <a:spcPct val="20000"/>
              </a:spcBef>
              <a:spcAft>
                <a:spcPct val="0"/>
              </a:spcAft>
              <a:buSzPct val="80000"/>
            </a:pPr>
            <a:r>
              <a:rPr lang="en-US" altLang="en-US" sz="1600" dirty="0" smtClean="0">
                <a:solidFill>
                  <a:prstClr val="black"/>
                </a:solidFill>
                <a:latin typeface="Alexandria" pitchFamily="2" charset="-78"/>
                <a:cs typeface="Alexandria" pitchFamily="2" charset="-78"/>
              </a:rPr>
              <a:t>  Mohamed </a:t>
            </a:r>
            <a:r>
              <a:rPr lang="en-US" altLang="en-US" sz="1600" dirty="0">
                <a:solidFill>
                  <a:prstClr val="black"/>
                </a:solidFill>
                <a:latin typeface="Alexandria" pitchFamily="2" charset="-78"/>
                <a:cs typeface="Alexandria" pitchFamily="2" charset="-78"/>
              </a:rPr>
              <a:t>Ahmed </a:t>
            </a:r>
            <a:r>
              <a:rPr lang="en-US" altLang="en-US" sz="1600" b="1" dirty="0" smtClean="0">
                <a:solidFill>
                  <a:prstClr val="black"/>
                </a:solidFill>
                <a:latin typeface="Alexandria" pitchFamily="2" charset="-78"/>
                <a:cs typeface="Alexandria" pitchFamily="2" charset="-78"/>
              </a:rPr>
              <a:t>instead</a:t>
            </a: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of Mohamed Ahmed, Ph.D.</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879509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656742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Standardization to Smooth Noisy Data (Cont.)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0530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Abbreviations </a:t>
            </a:r>
            <a:r>
              <a:rPr lang="en-US" altLang="en-US" sz="1600" dirty="0">
                <a:solidFill>
                  <a:prstClr val="black"/>
                </a:solidFill>
                <a:latin typeface="Alexandria" pitchFamily="2" charset="-78"/>
                <a:cs typeface="Alexandria" pitchFamily="2" charset="-78"/>
              </a:rPr>
              <a:t>and encoding schemes should consistently be resolved by consulting special dictionaries or applying predefined conversion rules</a:t>
            </a:r>
            <a:r>
              <a:rPr lang="en-US" altLang="en-US" sz="1600" dirty="0" smtClean="0">
                <a:solidFill>
                  <a:prstClr val="black"/>
                </a:solidFill>
                <a:latin typeface="Alexandria" pitchFamily="2" charset="-78"/>
                <a:cs typeface="Alexandria" pitchFamily="2" charset="-78"/>
              </a:rPr>
              <a:t>.</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US</a:t>
            </a:r>
            <a:r>
              <a:rPr lang="en-US" altLang="en-US" sz="1600" dirty="0">
                <a:solidFill>
                  <a:prstClr val="black"/>
                </a:solidFill>
                <a:latin typeface="Alexandria" pitchFamily="2" charset="-78"/>
                <a:cs typeface="Alexandria" pitchFamily="2" charset="-78"/>
              </a:rPr>
              <a:t> is the standard abbreviation of </a:t>
            </a:r>
            <a:r>
              <a:rPr lang="en-US" altLang="en-US" sz="1600" b="1" dirty="0">
                <a:solidFill>
                  <a:srgbClr val="FF0000"/>
                </a:solidFill>
                <a:latin typeface="Alexandria" pitchFamily="2" charset="-78"/>
                <a:cs typeface="Alexandria" pitchFamily="2" charset="-78"/>
              </a:rPr>
              <a:t>United States</a:t>
            </a:r>
          </a:p>
          <a:p>
            <a:pPr lvl="1"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373227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Inconsistency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03187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u="sng" dirty="0" smtClean="0">
                <a:solidFill>
                  <a:prstClr val="black"/>
                </a:solidFill>
                <a:latin typeface="Alexandria" pitchFamily="2" charset="-78"/>
                <a:cs typeface="Alexandria" pitchFamily="2" charset="-78"/>
              </a:rPr>
              <a:t>Data </a:t>
            </a:r>
            <a:r>
              <a:rPr lang="en-US" altLang="en-US" sz="1600" b="1" u="sng" dirty="0">
                <a:solidFill>
                  <a:prstClr val="black"/>
                </a:solidFill>
                <a:latin typeface="Alexandria" pitchFamily="2" charset="-78"/>
                <a:cs typeface="Alexandria" pitchFamily="2" charset="-78"/>
              </a:rPr>
              <a:t>inconsistency </a:t>
            </a:r>
            <a:r>
              <a:rPr lang="en-US" altLang="en-US" sz="1600" dirty="0">
                <a:solidFill>
                  <a:prstClr val="black"/>
                </a:solidFill>
                <a:latin typeface="Alexandria" pitchFamily="2" charset="-78"/>
                <a:cs typeface="Alexandria" pitchFamily="2" charset="-78"/>
              </a:rPr>
              <a:t>means that different data items contain discrepancies in their values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It can occur when different data items depend on other data items and their values don’t match; for example: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u="sng" dirty="0">
                <a:solidFill>
                  <a:prstClr val="black"/>
                </a:solidFill>
                <a:latin typeface="Alexandria" pitchFamily="2" charset="-78"/>
                <a:cs typeface="Alexandria" pitchFamily="2" charset="-78"/>
              </a:rPr>
              <a:t>Age</a:t>
            </a:r>
            <a:r>
              <a:rPr lang="en-US" altLang="en-US" sz="1600" dirty="0">
                <a:solidFill>
                  <a:prstClr val="black"/>
                </a:solidFill>
                <a:latin typeface="Alexandria" pitchFamily="2" charset="-78"/>
                <a:cs typeface="Alexandria" pitchFamily="2" charset="-78"/>
              </a:rPr>
              <a:t> and </a:t>
            </a:r>
            <a:r>
              <a:rPr lang="en-US" altLang="en-US" sz="1600" b="1" u="sng" dirty="0">
                <a:solidFill>
                  <a:prstClr val="black"/>
                </a:solidFill>
                <a:latin typeface="Alexandria" pitchFamily="2" charset="-78"/>
                <a:cs typeface="Alexandria" pitchFamily="2" charset="-78"/>
              </a:rPr>
              <a:t>Birth-date</a:t>
            </a:r>
            <a:r>
              <a:rPr lang="en-US" altLang="en-US" sz="1600" dirty="0">
                <a:solidFill>
                  <a:prstClr val="black"/>
                </a:solidFill>
                <a:latin typeface="Alexandria" pitchFamily="2" charset="-78"/>
                <a:cs typeface="Alexandria" pitchFamily="2" charset="-78"/>
              </a:rPr>
              <a:t>; age can be computed from the birth-date, hence the value of Age must match the value computed from the birth-date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City</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Phone-area-code</a:t>
            </a:r>
            <a:r>
              <a:rPr lang="en-US" altLang="en-US" sz="1600" dirty="0">
                <a:solidFill>
                  <a:prstClr val="black"/>
                </a:solidFill>
                <a:latin typeface="Alexandria" pitchFamily="2" charset="-78"/>
                <a:cs typeface="Alexandria" pitchFamily="2" charset="-78"/>
              </a:rPr>
              <a:t>; each city has certain area-code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Total-price</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unit-price</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quantity</a:t>
            </a:r>
            <a:r>
              <a:rPr lang="en-US" altLang="en-US" sz="1600" dirty="0">
                <a:solidFill>
                  <a:prstClr val="black"/>
                </a:solidFill>
                <a:latin typeface="Alexandria" pitchFamily="2" charset="-78"/>
                <a:cs typeface="Alexandria" pitchFamily="2" charset="-78"/>
              </a:rPr>
              <a:t>); total-price can be computed from the unit-price and quantity</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These dependencies can be utilized to detect errors and substitute missing values or correct wrong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65916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65069"/>
            <a:ext cx="10812720" cy="5564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Inconsistency Example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2029838" y="871478"/>
            <a:ext cx="8895944" cy="5101442"/>
            <a:chOff x="1524000" y="1271588"/>
            <a:chExt cx="8895944" cy="5101442"/>
          </a:xfrm>
        </p:grpSpPr>
        <p:sp>
          <p:nvSpPr>
            <p:cNvPr id="12" name="Google Shape;510;p62"/>
            <p:cNvSpPr txBox="1"/>
            <p:nvPr/>
          </p:nvSpPr>
          <p:spPr>
            <a:xfrm>
              <a:off x="1524000" y="1271588"/>
              <a:ext cx="533400" cy="244475"/>
            </a:xfrm>
            <a:prstGeom prst="rect">
              <a:avLst/>
            </a:prstGeom>
            <a:noFill/>
            <a:ln>
              <a:noFill/>
            </a:ln>
          </p:spPr>
          <p:txBody>
            <a:bodyPr spcFirstLastPara="1" wrap="square" lIns="91425" tIns="45700" rIns="91425" bIns="45700" anchor="ctr" anchorCtr="0">
              <a:noAutofit/>
            </a:bodyPr>
            <a:lstStyle/>
            <a:p>
              <a:pPr algn="ctr">
                <a:lnSpc>
                  <a:spcPct val="80000"/>
                </a:lnSpc>
                <a:buClr>
                  <a:srgbClr val="FFFFFF"/>
                </a:buClr>
                <a:buSzPts val="1200"/>
              </a:pPr>
              <a:fld id="{00000000-1234-1234-1234-123412341234}" type="slidenum">
                <a:rPr lang="en-US" sz="1200" b="1">
                  <a:solidFill>
                    <a:srgbClr val="FFFFFF"/>
                  </a:solidFill>
                  <a:latin typeface="Arial"/>
                  <a:ea typeface="Arial"/>
                  <a:cs typeface="Arial"/>
                  <a:sym typeface="Arial"/>
                </a:rPr>
                <a:pPr algn="ctr">
                  <a:lnSpc>
                    <a:spcPct val="80000"/>
                  </a:lnSpc>
                  <a:buClr>
                    <a:srgbClr val="FFFFFF"/>
                  </a:buClr>
                  <a:buSzPts val="1200"/>
                </a:pPr>
                <a:t>66</a:t>
              </a:fld>
              <a:endParaRPr/>
            </a:p>
          </p:txBody>
        </p:sp>
        <p:grpSp>
          <p:nvGrpSpPr>
            <p:cNvPr id="13" name="Google Shape;511;p62"/>
            <p:cNvGrpSpPr/>
            <p:nvPr/>
          </p:nvGrpSpPr>
          <p:grpSpPr>
            <a:xfrm>
              <a:off x="1905000" y="1600201"/>
              <a:ext cx="8382000" cy="1933575"/>
              <a:chOff x="0" y="0"/>
              <a:chExt cx="2147483647" cy="2147483646"/>
            </a:xfrm>
          </p:grpSpPr>
          <p:pic>
            <p:nvPicPr>
              <p:cNvPr id="26" name="Google Shape;512;p62"/>
              <p:cNvPicPr preferRelativeResize="0"/>
              <p:nvPr/>
            </p:nvPicPr>
            <p:blipFill rotWithShape="1">
              <a:blip r:embed="rId3">
                <a:alphaModFix/>
              </a:blip>
              <a:srcRect/>
              <a:stretch/>
            </p:blipFill>
            <p:spPr>
              <a:xfrm>
                <a:off x="0" y="0"/>
                <a:ext cx="2147483647" cy="1682019170"/>
              </a:xfrm>
              <a:prstGeom prst="rect">
                <a:avLst/>
              </a:prstGeom>
              <a:noFill/>
              <a:ln>
                <a:noFill/>
              </a:ln>
            </p:spPr>
          </p:pic>
          <p:sp>
            <p:nvSpPr>
              <p:cNvPr id="27" name="Google Shape;513;p62"/>
              <p:cNvSpPr txBox="1"/>
              <p:nvPr/>
            </p:nvSpPr>
            <p:spPr>
              <a:xfrm>
                <a:off x="507587027" y="1634745318"/>
                <a:ext cx="1132309597" cy="512738328"/>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Example of Inconsistent Data</a:t>
                </a:r>
                <a:endParaRPr dirty="0"/>
              </a:p>
            </p:txBody>
          </p:sp>
        </p:grpSp>
        <p:grpSp>
          <p:nvGrpSpPr>
            <p:cNvPr id="14" name="Google Shape;514;p62"/>
            <p:cNvGrpSpPr/>
            <p:nvPr/>
          </p:nvGrpSpPr>
          <p:grpSpPr>
            <a:xfrm>
              <a:off x="1919288" y="3733800"/>
              <a:ext cx="8353425" cy="1962150"/>
              <a:chOff x="0" y="0"/>
              <a:chExt cx="2147483647" cy="2147483647"/>
            </a:xfrm>
          </p:grpSpPr>
          <p:pic>
            <p:nvPicPr>
              <p:cNvPr id="23" name="Google Shape;515;p62"/>
              <p:cNvPicPr preferRelativeResize="0"/>
              <p:nvPr/>
            </p:nvPicPr>
            <p:blipFill rotWithShape="1">
              <a:blip r:embed="rId4">
                <a:alphaModFix/>
              </a:blip>
              <a:srcRect/>
              <a:stretch/>
            </p:blipFill>
            <p:spPr>
              <a:xfrm>
                <a:off x="0" y="0"/>
                <a:ext cx="2147483647" cy="1647099074"/>
              </a:xfrm>
              <a:prstGeom prst="rect">
                <a:avLst/>
              </a:prstGeom>
              <a:noFill/>
              <a:ln>
                <a:noFill/>
              </a:ln>
            </p:spPr>
          </p:pic>
          <p:sp>
            <p:nvSpPr>
              <p:cNvPr id="24" name="Google Shape;516;p62"/>
              <p:cNvSpPr txBox="1"/>
              <p:nvPr/>
            </p:nvSpPr>
            <p:spPr>
              <a:xfrm>
                <a:off x="427292781" y="1642212378"/>
                <a:ext cx="1371255212" cy="505271268"/>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Data Inconsistency Marked in Red</a:t>
                </a:r>
                <a:endParaRPr/>
              </a:p>
            </p:txBody>
          </p:sp>
        </p:grpSp>
        <p:grpSp>
          <p:nvGrpSpPr>
            <p:cNvPr id="15" name="Google Shape;517;p62"/>
            <p:cNvGrpSpPr/>
            <p:nvPr/>
          </p:nvGrpSpPr>
          <p:grpSpPr>
            <a:xfrm>
              <a:off x="1752600" y="4495801"/>
              <a:ext cx="3048000" cy="1817687"/>
              <a:chOff x="0" y="0"/>
              <a:chExt cx="2147483647" cy="2147483647"/>
            </a:xfrm>
          </p:grpSpPr>
          <p:cxnSp>
            <p:nvCxnSpPr>
              <p:cNvPr id="20" name="Google Shape;518;p62"/>
              <p:cNvCxnSpPr/>
              <p:nvPr/>
            </p:nvCxnSpPr>
            <p:spPr>
              <a:xfrm rot="10800000" flipH="1">
                <a:off x="858993463" y="0"/>
                <a:ext cx="1288490183" cy="1710484177"/>
              </a:xfrm>
              <a:prstGeom prst="straightConnector1">
                <a:avLst/>
              </a:prstGeom>
              <a:noFill/>
              <a:ln w="19050" cap="flat" cmpd="sng">
                <a:solidFill>
                  <a:schemeClr val="dk1"/>
                </a:solidFill>
                <a:prstDash val="solid"/>
                <a:miter lim="800000"/>
                <a:headEnd type="none" w="med" len="med"/>
                <a:tailEnd type="stealth" w="med" len="med"/>
              </a:ln>
            </p:spPr>
          </p:cxnSp>
          <p:cxnSp>
            <p:nvCxnSpPr>
              <p:cNvPr id="21" name="Google Shape;519;p62"/>
              <p:cNvCxnSpPr/>
              <p:nvPr/>
            </p:nvCxnSpPr>
            <p:spPr>
              <a:xfrm rot="10800000" flipH="1">
                <a:off x="858993463" y="540152747"/>
                <a:ext cx="1288490183" cy="1170331430"/>
              </a:xfrm>
              <a:prstGeom prst="straightConnector1">
                <a:avLst/>
              </a:prstGeom>
              <a:noFill/>
              <a:ln w="19050" cap="flat" cmpd="sng">
                <a:solidFill>
                  <a:schemeClr val="dk1"/>
                </a:solidFill>
                <a:prstDash val="solid"/>
                <a:miter lim="800000"/>
                <a:headEnd type="none" w="med" len="med"/>
                <a:tailEnd type="stealth" w="med" len="med"/>
              </a:ln>
            </p:spPr>
          </p:cxnSp>
          <p:sp>
            <p:nvSpPr>
              <p:cNvPr id="22" name="Google Shape;520;p62"/>
              <p:cNvSpPr txBox="1"/>
              <p:nvPr/>
            </p:nvSpPr>
            <p:spPr>
              <a:xfrm>
                <a:off x="0" y="1711007667"/>
                <a:ext cx="1717986856" cy="436475979"/>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Incorrect Area-Code</a:t>
                </a:r>
                <a:endParaRPr/>
              </a:p>
            </p:txBody>
          </p:sp>
        </p:grpSp>
        <p:grpSp>
          <p:nvGrpSpPr>
            <p:cNvPr id="16" name="Google Shape;521;p62"/>
            <p:cNvGrpSpPr/>
            <p:nvPr/>
          </p:nvGrpSpPr>
          <p:grpSpPr>
            <a:xfrm>
              <a:off x="5085944" y="5217829"/>
              <a:ext cx="5334000" cy="1155201"/>
              <a:chOff x="-7833041" y="556236860"/>
              <a:chExt cx="2147483646" cy="1302243962"/>
            </a:xfrm>
          </p:grpSpPr>
          <p:cxnSp>
            <p:nvCxnSpPr>
              <p:cNvPr id="17" name="Google Shape;522;p62"/>
              <p:cNvCxnSpPr/>
              <p:nvPr/>
            </p:nvCxnSpPr>
            <p:spPr>
              <a:xfrm rot="-5400000">
                <a:off x="964130673" y="306911505"/>
                <a:ext cx="618040891" cy="1116691602"/>
              </a:xfrm>
              <a:prstGeom prst="straightConnector1">
                <a:avLst/>
              </a:prstGeom>
              <a:noFill/>
              <a:ln w="19050" cap="flat" cmpd="sng">
                <a:solidFill>
                  <a:schemeClr val="dk1"/>
                </a:solidFill>
                <a:prstDash val="solid"/>
                <a:miter lim="800000"/>
                <a:headEnd type="none" w="med" len="med"/>
                <a:tailEnd type="stealth" w="med" len="med"/>
              </a:ln>
            </p:spPr>
          </p:cxnSp>
          <p:cxnSp>
            <p:nvCxnSpPr>
              <p:cNvPr id="18" name="Google Shape;523;p62"/>
              <p:cNvCxnSpPr/>
              <p:nvPr/>
            </p:nvCxnSpPr>
            <p:spPr>
              <a:xfrm rot="-5400000">
                <a:off x="1040826514" y="521659875"/>
                <a:ext cx="464649208" cy="1116691602"/>
              </a:xfrm>
              <a:prstGeom prst="straightConnector1">
                <a:avLst/>
              </a:prstGeom>
              <a:noFill/>
              <a:ln w="19050" cap="flat" cmpd="sng">
                <a:solidFill>
                  <a:schemeClr val="dk1"/>
                </a:solidFill>
                <a:prstDash val="solid"/>
                <a:miter lim="800000"/>
                <a:headEnd type="none" w="med" len="med"/>
                <a:tailEnd type="stealth" w="med" len="med"/>
              </a:ln>
            </p:spPr>
          </p:cxnSp>
          <p:sp>
            <p:nvSpPr>
              <p:cNvPr id="19" name="Google Shape;524;p62"/>
              <p:cNvSpPr txBox="1"/>
              <p:nvPr/>
            </p:nvSpPr>
            <p:spPr>
              <a:xfrm>
                <a:off x="-7833041" y="1442137289"/>
                <a:ext cx="2147483646" cy="416343533"/>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dirty="0" err="1">
                    <a:solidFill>
                      <a:schemeClr val="dk1"/>
                    </a:solidFill>
                    <a:latin typeface="Arial"/>
                    <a:ea typeface="Arial"/>
                    <a:cs typeface="Arial"/>
                    <a:sym typeface="Arial"/>
                  </a:rPr>
                  <a:t>Total_Price</a:t>
                </a:r>
                <a:r>
                  <a:rPr lang="en-US" b="1" dirty="0">
                    <a:solidFill>
                      <a:schemeClr val="dk1"/>
                    </a:solidFill>
                    <a:latin typeface="Arial"/>
                    <a:ea typeface="Arial"/>
                    <a:cs typeface="Arial"/>
                    <a:sym typeface="Arial"/>
                  </a:rPr>
                  <a:t> doesn’t equal (Quantity*</a:t>
                </a:r>
                <a:r>
                  <a:rPr lang="en-US" b="1" dirty="0" err="1">
                    <a:solidFill>
                      <a:schemeClr val="dk1"/>
                    </a:solidFill>
                    <a:latin typeface="Arial"/>
                    <a:ea typeface="Arial"/>
                    <a:cs typeface="Arial"/>
                    <a:sym typeface="Arial"/>
                  </a:rPr>
                  <a:t>Unit_Price</a:t>
                </a:r>
                <a:r>
                  <a:rPr lang="en-US" b="1" dirty="0">
                    <a:solidFill>
                      <a:schemeClr val="dk1"/>
                    </a:solidFill>
                    <a:latin typeface="Arial"/>
                    <a:ea typeface="Arial"/>
                    <a:cs typeface="Arial"/>
                    <a:sym typeface="Arial"/>
                  </a:rPr>
                  <a:t>)</a:t>
                </a:r>
                <a:endParaRPr dirty="0"/>
              </a:p>
            </p:txBody>
          </p:sp>
        </p:grpSp>
      </p:grpSp>
    </p:spTree>
    <p:extLst>
      <p:ext uri="{BB962C8B-B14F-4D97-AF65-F5344CB8AC3E}">
        <p14:creationId xmlns:p14="http://schemas.microsoft.com/office/powerpoint/2010/main" val="41051736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2BE9B3-45DF-4246-BE44-2C9033720D8F}"/>
</file>

<file path=customXml/itemProps2.xml><?xml version="1.0" encoding="utf-8"?>
<ds:datastoreItem xmlns:ds="http://schemas.openxmlformats.org/officeDocument/2006/customXml" ds:itemID="{F7BF0FC1-D560-45C8-9AAD-DDC23F217966}"/>
</file>

<file path=customXml/itemProps3.xml><?xml version="1.0" encoding="utf-8"?>
<ds:datastoreItem xmlns:ds="http://schemas.openxmlformats.org/officeDocument/2006/customXml" ds:itemID="{2A65F5F3-FD8D-4056-BF42-85325271D4DD}"/>
</file>

<file path=docProps/app.xml><?xml version="1.0" encoding="utf-8"?>
<Properties xmlns="http://schemas.openxmlformats.org/officeDocument/2006/extended-properties" xmlns:vt="http://schemas.openxmlformats.org/officeDocument/2006/docPropsVTypes">
  <TotalTime>1897</TotalTime>
  <Words>2840</Words>
  <Application>Microsoft Office PowerPoint</Application>
  <PresentationFormat>Widescreen</PresentationFormat>
  <Paragraphs>624</Paragraphs>
  <Slides>67</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67</vt:i4>
      </vt:variant>
    </vt:vector>
  </HeadingPairs>
  <TitlesOfParts>
    <vt:vector size="78" baseType="lpstr">
      <vt:lpstr>Alexandria</vt:lpstr>
      <vt:lpstr>Alexandria Black</vt:lpstr>
      <vt:lpstr>Arial</vt:lpstr>
      <vt:lpstr>Calibri</vt:lpstr>
      <vt:lpstr>Calibri Light</vt:lpstr>
      <vt:lpstr>Cambria Math</vt:lpstr>
      <vt:lpstr>Noto Sans Symbols</vt:lpstr>
      <vt:lpstr>Questrial</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112</cp:revision>
  <dcterms:created xsi:type="dcterms:W3CDTF">2023-04-29T09:08:00Z</dcterms:created>
  <dcterms:modified xsi:type="dcterms:W3CDTF">2024-06-27T08:08:33Z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