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50"/>
  </p:notesMasterIdLst>
  <p:sldIdLst>
    <p:sldId id="738" r:id="rId5"/>
    <p:sldId id="481" r:id="rId6"/>
    <p:sldId id="482" r:id="rId7"/>
    <p:sldId id="313" r:id="rId8"/>
    <p:sldId id="558" r:id="rId9"/>
    <p:sldId id="805" r:id="rId10"/>
    <p:sldId id="806" r:id="rId11"/>
    <p:sldId id="762" r:id="rId12"/>
    <p:sldId id="807" r:id="rId13"/>
    <p:sldId id="799" r:id="rId14"/>
    <p:sldId id="808" r:id="rId15"/>
    <p:sldId id="809" r:id="rId16"/>
    <p:sldId id="810" r:id="rId17"/>
    <p:sldId id="812" r:id="rId18"/>
    <p:sldId id="811" r:id="rId19"/>
    <p:sldId id="813" r:id="rId20"/>
    <p:sldId id="814" r:id="rId21"/>
    <p:sldId id="782" r:id="rId22"/>
    <p:sldId id="815" r:id="rId23"/>
    <p:sldId id="819" r:id="rId24"/>
    <p:sldId id="817" r:id="rId25"/>
    <p:sldId id="821" r:id="rId26"/>
    <p:sldId id="822" r:id="rId27"/>
    <p:sldId id="490" r:id="rId28"/>
    <p:sldId id="491" r:id="rId29"/>
    <p:sldId id="492" r:id="rId30"/>
    <p:sldId id="493" r:id="rId31"/>
    <p:sldId id="495" r:id="rId32"/>
    <p:sldId id="823" r:id="rId33"/>
    <p:sldId id="824" r:id="rId34"/>
    <p:sldId id="825" r:id="rId35"/>
    <p:sldId id="500" r:id="rId36"/>
    <p:sldId id="501" r:id="rId37"/>
    <p:sldId id="502" r:id="rId38"/>
    <p:sldId id="512" r:id="rId39"/>
    <p:sldId id="514" r:id="rId40"/>
    <p:sldId id="513" r:id="rId41"/>
    <p:sldId id="515" r:id="rId42"/>
    <p:sldId id="517" r:id="rId43"/>
    <p:sldId id="826" r:id="rId44"/>
    <p:sldId id="827" r:id="rId45"/>
    <p:sldId id="519" r:id="rId46"/>
    <p:sldId id="520" r:id="rId47"/>
    <p:sldId id="820" r:id="rId48"/>
    <p:sldId id="349" r:id="rId4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738"/>
            <p14:sldId id="481"/>
            <p14:sldId id="482"/>
            <p14:sldId id="313"/>
            <p14:sldId id="558"/>
            <p14:sldId id="805"/>
            <p14:sldId id="806"/>
            <p14:sldId id="762"/>
            <p14:sldId id="807"/>
            <p14:sldId id="799"/>
            <p14:sldId id="808"/>
            <p14:sldId id="809"/>
            <p14:sldId id="810"/>
            <p14:sldId id="812"/>
            <p14:sldId id="811"/>
            <p14:sldId id="813"/>
            <p14:sldId id="814"/>
            <p14:sldId id="782"/>
            <p14:sldId id="815"/>
            <p14:sldId id="819"/>
            <p14:sldId id="817"/>
            <p14:sldId id="821"/>
            <p14:sldId id="822"/>
            <p14:sldId id="490"/>
            <p14:sldId id="491"/>
            <p14:sldId id="492"/>
            <p14:sldId id="493"/>
            <p14:sldId id="495"/>
            <p14:sldId id="823"/>
            <p14:sldId id="824"/>
            <p14:sldId id="825"/>
            <p14:sldId id="500"/>
            <p14:sldId id="501"/>
            <p14:sldId id="502"/>
            <p14:sldId id="512"/>
            <p14:sldId id="514"/>
            <p14:sldId id="513"/>
            <p14:sldId id="515"/>
            <p14:sldId id="517"/>
            <p14:sldId id="826"/>
            <p14:sldId id="827"/>
            <p14:sldId id="519"/>
            <p14:sldId id="520"/>
            <p14:sldId id="820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8221"/>
    <a:srgbClr val="00AEEF"/>
    <a:srgbClr val="203E5F"/>
    <a:srgbClr val="FFFFFF"/>
    <a:srgbClr val="FAC748"/>
    <a:srgbClr val="FF7180"/>
    <a:srgbClr val="FFD200"/>
    <a:srgbClr val="8E5A6D"/>
    <a:srgbClr val="000000"/>
    <a:srgbClr val="669B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AB95B99-0F72-5DA0-87AE-3ED0F10E3E86}" v="11" dt="2024-08-03T22:11:52.76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1348"/>
    <p:restoredTop sz="72117"/>
  </p:normalViewPr>
  <p:slideViewPr>
    <p:cSldViewPr snapToGrid="0">
      <p:cViewPr varScale="1">
        <p:scale>
          <a:sx n="90" d="100"/>
          <a:sy n="90" d="100"/>
        </p:scale>
        <p:origin x="968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notesMaster" Target="notesMasters/notesMaster1.xml"/><Relationship Id="rId55" Type="http://schemas.microsoft.com/office/2015/10/relationships/revisionInfo" Target="revisionInfo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8" Type="http://schemas.openxmlformats.org/officeDocument/2006/relationships/slide" Target="slides/slide4.xml"/><Relationship Id="rId51" Type="http://schemas.openxmlformats.org/officeDocument/2006/relationships/presProps" Target="presProp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11/15/24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Slide Image Placeholder 1">
            <a:extLst>
              <a:ext uri="{FF2B5EF4-FFF2-40B4-BE49-F238E27FC236}">
                <a16:creationId xmlns:a16="http://schemas.microsoft.com/office/drawing/2014/main" id="{8C56EB0F-A8D4-017C-14DB-B8EF8D34043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803C71F-58A5-249B-CD76-2EBF3ED40D8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marL="0" algn="r" defTabSz="516072" rtl="1" eaLnBrk="1" fontAlgn="auto" latinLnBrk="0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677" dirty="0"/>
          </a:p>
        </p:txBody>
      </p:sp>
      <p:sp>
        <p:nvSpPr>
          <p:cNvPr id="15363" name="Slide Number Placeholder 3">
            <a:extLst>
              <a:ext uri="{FF2B5EF4-FFF2-40B4-BE49-F238E27FC236}">
                <a16:creationId xmlns:a16="http://schemas.microsoft.com/office/drawing/2014/main" id="{C9856FC0-36EA-1997-F0FC-C2382B13CBA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E6CB63F4-1FF0-4137-8F5B-98864D6DFC78}" type="slidenum">
              <a:rPr lang="en-US" altLang="en-US" smtClean="0"/>
              <a:pPr/>
              <a:t>1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26849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375A18-829C-8FC9-AB35-84244D4681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9642A60-5775-AEF8-4892-39BA2E693CE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2316C2B-F272-DA09-94AA-ED4D30EAC9E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DB75E27-E2B7-22C5-9434-07A1EE88C87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397109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C5F2BB-7F7B-4E9D-F42B-E34040D8B6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06A7CCE-EE0F-06DD-51E3-D213F469C8F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D5450F7-8641-DDBA-1E75-3099A2DE807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FB86D2-FDB2-A930-B3CD-AB507413552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52319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39BB30-87B4-9004-54F1-0CEEFA3DD6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002CD3-F641-5B75-F1A4-5A712785103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CC86EC2-F1F6-663E-BF08-71C9BD20413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BF9A8F5-07EC-3594-5242-F086D95831D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90547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98AE2A-C341-4987-989A-75621C383B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DD203BA-CB6B-2C94-0A4B-E696535777E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28ABA45-7E72-47DF-EB31-34541742E39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940776-5113-4F52-4658-B949DA3765D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863863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5EF750-FAE9-DF53-9ECE-050D1BAD7A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C5823A2-6656-D816-F7F7-47849B3B0F1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AD4ACB2-ACC4-ED0B-6923-793B6BB04C5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5A6F68-9524-66A7-D2C2-6D70C8A8613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32511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29F43F-81F9-E61B-0653-970FEA8948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71DEDCD-0DB5-62C4-B8A9-072BE5742D5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2C8910F-47C6-C736-C289-3022D005A48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309F982-D8EE-A8B8-05F5-B44957E90AA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177454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C962D2-FC08-5550-7467-4B1536185E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0FC5D52-E52E-A691-8398-429D5D4E13E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15C4A3C-5F46-7527-AEC0-E8BA57DC196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8217E1-AF7E-6F47-F4FF-AD6FB805723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54560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C8A52B-12EC-E4B3-972C-1648117170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794C69B-E42D-889C-6DF2-CC09E598F4D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2EC34B8-546E-CE4C-E0CC-27EB0728CAD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7E308F-DBF0-10D8-3F52-8BA0AF524C3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54758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CF5D0B-6148-E484-4B96-81A2D9959A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6F1466A-12A0-D05F-D8CC-EBF7D8D09B2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E28295B-74F7-85BB-FDC4-6AEF4EA6E54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6E78E0-56F6-38C0-2634-25B10F6FAEE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577280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8E015E-E729-3272-76B5-AC4E9FCBB9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B909239-8A3D-DB3B-65EF-C1BF493FDC7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69B553E-A251-0504-2499-E4409A701FE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7C1608F-7309-264A-E767-B0948F39163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7170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71F90F-DC36-1F58-9FA2-1EAB609BAA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CF9CD8D-8282-AECF-2024-CF824331F68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F8AEC12-3D48-D0B9-4BBD-6E92A4B5AD1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AC7D268-F043-F9B7-66B5-653A06620A4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128526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95E451-31B5-5FC4-9863-A367D5C607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FCE48E3-C77B-BA81-BDDD-0CB56E226CF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F6AF336-654A-9E2B-27A7-0E70AD8032E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5CEC08E-B108-0B4B-2A64-0B2DBA575CC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19335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D91032-7535-2073-2EAB-82BEC87E49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EC70DD1-EFC5-861D-6445-AB97F907D79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E43EB7E-F591-FBC7-D4D4-3554D710F2A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65A8C68-4A20-1782-F818-347593FE527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842267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548111-0982-8CE4-BAF2-91452FB104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D274867-FAC0-9654-6DAF-8B04844620D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918FDF7-CB33-2398-4B42-998D0C6E09C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5D90AF5-32F4-B08D-55D3-6B088B7B451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608100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524AD6-041D-6C18-0537-78493D0EA3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BEDB587-008E-D3E6-BBD0-3090A7B4AF0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209E3CC-4A30-FF42-50EC-5CDDBCE891A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1D2390C-7EB4-A190-727B-B9F5E0F628A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024734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867106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54970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11/15/24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11/15/24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11/15/24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11/15/24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11/15/24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11/15/24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11/15/24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11/15/24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11/15/24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11/15/24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11/15/24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340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9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36792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469171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21595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099410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11/15/24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4" r:id="rId12"/>
    <p:sldLayoutId id="2147483666" r:id="rId13"/>
    <p:sldLayoutId id="2147483667" r:id="rId14"/>
    <p:sldLayoutId id="2147483668" r:id="rId15"/>
    <p:sldLayoutId id="2147483670" r:id="rId16"/>
    <p:sldLayoutId id="2147483671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2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33.png"/><Relationship Id="rId5" Type="http://schemas.openxmlformats.org/officeDocument/2006/relationships/image" Target="../media/image32.svg"/><Relationship Id="rId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168C843E-8B27-50E0-7698-9C8142FB1997}"/>
              </a:ext>
            </a:extLst>
          </p:cNvPr>
          <p:cNvSpPr/>
          <p:nvPr/>
        </p:nvSpPr>
        <p:spPr>
          <a:xfrm>
            <a:off x="6211888" y="-720725"/>
            <a:ext cx="7624762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338" name="TextBox 29">
            <a:extLst>
              <a:ext uri="{FF2B5EF4-FFF2-40B4-BE49-F238E27FC236}">
                <a16:creationId xmlns:a16="http://schemas.microsoft.com/office/drawing/2014/main" id="{2F955308-7F19-C6DE-E3D0-50A3F4151F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3588" y="3794125"/>
            <a:ext cx="5216525" cy="126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l" rtl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b="1" dirty="0">
                <a:latin typeface="Alexandria" pitchFamily="2" charset="-78"/>
                <a:cs typeface="Alexandria" pitchFamily="2" charset="-78"/>
              </a:rPr>
              <a:t>Prepared by </a:t>
            </a:r>
          </a:p>
          <a:p>
            <a:pPr algn="l" rtl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b="1" dirty="0">
                <a:latin typeface="Alexandria" pitchFamily="2" charset="-78"/>
                <a:cs typeface="Alexandria" pitchFamily="2" charset="-78"/>
              </a:rPr>
              <a:t>Dr. Mohamed Hussein</a:t>
            </a:r>
          </a:p>
          <a:p>
            <a:pPr algn="l" rtl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 dirty="0">
                <a:latin typeface="Alexandria" pitchFamily="2" charset="-78"/>
                <a:cs typeface="Alexandria" pitchFamily="2" charset="-78"/>
              </a:rPr>
              <a:t>Assistant Professor of Accounting </a:t>
            </a:r>
          </a:p>
        </p:txBody>
      </p:sp>
      <p:sp>
        <p:nvSpPr>
          <p:cNvPr id="14339" name="TextBox 30">
            <a:extLst>
              <a:ext uri="{FF2B5EF4-FFF2-40B4-BE49-F238E27FC236}">
                <a16:creationId xmlns:a16="http://schemas.microsoft.com/office/drawing/2014/main" id="{2079E1AD-DE4E-7DA5-C33D-D0C9E594EC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263" y="2259013"/>
            <a:ext cx="4954587" cy="144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l" rtl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4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Introduction to Finance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5A455A60-4A7E-BDEE-0629-49CC8F40E34F}"/>
              </a:ext>
            </a:extLst>
          </p:cNvPr>
          <p:cNvSpPr/>
          <p:nvPr/>
        </p:nvSpPr>
        <p:spPr>
          <a:xfrm>
            <a:off x="328613" y="5565775"/>
            <a:ext cx="3517900" cy="52863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7</a:t>
            </a:r>
          </a:p>
        </p:txBody>
      </p:sp>
      <p:sp>
        <p:nvSpPr>
          <p:cNvPr id="14341" name="TextBox 45">
            <a:extLst>
              <a:ext uri="{FF2B5EF4-FFF2-40B4-BE49-F238E27FC236}">
                <a16:creationId xmlns:a16="http://schemas.microsoft.com/office/drawing/2014/main" id="{B2D42BF5-F545-76E8-03A0-C8D4217BC5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8613" y="5103813"/>
            <a:ext cx="11636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l" rtl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u="sng">
                <a:latin typeface="Sakkal Majalla" panose="02000000000000000000" pitchFamily="2" charset="-78"/>
                <a:cs typeface="Calibri" panose="020F0502020204030204" pitchFamily="34" charset="0"/>
              </a:rPr>
              <a:t>MGM237</a:t>
            </a:r>
          </a:p>
        </p:txBody>
      </p:sp>
      <p:grpSp>
        <p:nvGrpSpPr>
          <p:cNvPr id="14" name="Oval 13">
            <a:extLst>
              <a:ext uri="{FF2B5EF4-FFF2-40B4-BE49-F238E27FC236}">
                <a16:creationId xmlns:a16="http://schemas.microsoft.com/office/drawing/2014/main" id="{C6E0D08D-60C8-5147-5CAB-2BC189BB00F5}"/>
              </a:ext>
            </a:extLst>
          </p:cNvPr>
          <p:cNvGrpSpPr>
            <a:grpSpLocks/>
          </p:cNvGrpSpPr>
          <p:nvPr/>
        </p:nvGrpSpPr>
        <p:grpSpPr bwMode="auto">
          <a:xfrm>
            <a:off x="6273800" y="-330200"/>
            <a:ext cx="7353300" cy="7429500"/>
            <a:chOff x="3952" y="-208"/>
            <a:chExt cx="4632" cy="4680"/>
          </a:xfrm>
        </p:grpSpPr>
        <p:pic>
          <p:nvPicPr>
            <p:cNvPr id="14342" name="Oval 13">
              <a:extLst>
                <a:ext uri="{FF2B5EF4-FFF2-40B4-BE49-F238E27FC236}">
                  <a16:creationId xmlns:a16="http://schemas.microsoft.com/office/drawing/2014/main" id="{B07F38F0-C532-09D7-36F0-7D3966127F5E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2" y="-208"/>
              <a:ext cx="4632" cy="46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4343" name="Text Box 7">
              <a:extLst>
                <a:ext uri="{FF2B5EF4-FFF2-40B4-BE49-F238E27FC236}">
                  <a16:creationId xmlns:a16="http://schemas.microsoft.com/office/drawing/2014/main" id="{B0E6583F-B673-B25D-0C20-A6AA427BA50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638" y="482"/>
              <a:ext cx="3261" cy="3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en-US">
                <a:solidFill>
                  <a:srgbClr val="FFFFFF"/>
                </a:solidFill>
              </a:endParaRPr>
            </a:p>
          </p:txBody>
        </p:sp>
      </p:grpSp>
      <p:pic>
        <p:nvPicPr>
          <p:cNvPr id="14345" name="Graphic 21">
            <a:extLst>
              <a:ext uri="{FF2B5EF4-FFF2-40B4-BE49-F238E27FC236}">
                <a16:creationId xmlns:a16="http://schemas.microsoft.com/office/drawing/2014/main" id="{AF3F0665-C794-453A-3516-C37BF3846D3B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95263" y="269875"/>
            <a:ext cx="2954337" cy="137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523252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Introduction To Finance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7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07898" y="4917827"/>
            <a:ext cx="44773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MGM237      Capital Budgeting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59255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Mohamed Hussein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133914" y="1337368"/>
            <a:ext cx="37573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Capital Budgeting 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5071247" y="1139330"/>
            <a:ext cx="917148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5005221" y="1354195"/>
            <a:ext cx="942618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64352" y="1694562"/>
            <a:ext cx="37293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Capital Budgeting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473751" y="2450589"/>
            <a:ext cx="817214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cs typeface="Alexandria" charset="0"/>
              </a:rPr>
              <a:t>Introduction to Capital Budgeting.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ar-SA" sz="2400" b="1" dirty="0">
              <a:cs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cs typeface="Alexandria" charset="0"/>
              </a:rPr>
              <a:t>Objectives of Capital Budgeting.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ar-SA" sz="2400" b="1" dirty="0">
              <a:cs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cs typeface="Alexandria" charset="0"/>
              </a:rPr>
              <a:t>The Capital Budgeting Process.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ar-SA" sz="2400" b="1" dirty="0">
              <a:cs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cs typeface="Alexandria" charset="0"/>
              </a:rPr>
              <a:t>Importance of Capital Budgeting Decisions.</a:t>
            </a:r>
          </a:p>
          <a:p>
            <a:endParaRPr lang="en-US" sz="2400" b="1" dirty="0">
              <a:cs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cs typeface="Alexandria" charset="0"/>
              </a:rPr>
              <a:t>Capital Budgeting Methods.</a:t>
            </a:r>
          </a:p>
          <a:p>
            <a:endParaRPr lang="en-US" sz="2400" b="1" dirty="0">
              <a:cs typeface="Alexandria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473752" y="1599946"/>
            <a:ext cx="916928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79" y="1685495"/>
            <a:ext cx="11366712" cy="49035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7545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Introduction to Capital Budgeting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7" y="2141974"/>
            <a:ext cx="777835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58221"/>
                </a:solidFill>
              </a:rPr>
              <a:t>Definition of Capital Budgeting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Capital Budgeting</a:t>
            </a:r>
            <a:r>
              <a:rPr lang="en-US" sz="2400" dirty="0"/>
              <a:t> is the process by which a business evaluates and selects long-term investment projects. It involves analyzing potential expenditures or investments that are significant in amount, such as purchasing new equipment, expanding operations, or launching new products.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It assesses the </a:t>
            </a:r>
            <a:r>
              <a:rPr lang="en-US" sz="2400" b="1" dirty="0"/>
              <a:t>expected cash inflows and outflows</a:t>
            </a:r>
            <a:r>
              <a:rPr lang="en-US" sz="2400" dirty="0"/>
              <a:t> of a project to determine its profitability and feasibility over time.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The goal is to allocate resources to projects that will maximize the firm's </a:t>
            </a:r>
            <a:r>
              <a:rPr lang="en-US" sz="2400" b="1" dirty="0"/>
              <a:t>value</a:t>
            </a:r>
            <a:r>
              <a:rPr lang="en-US" sz="2400" dirty="0"/>
              <a:t> and contribute to its strategic objectives.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B35389D-D588-F03E-5202-A8999459523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0666" y="2292388"/>
            <a:ext cx="3085093" cy="3854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8128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7B06C2-EB44-A34E-EFA8-4F7AE58CAA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64D45BB-DAF9-51FB-59C6-34695632BE2F}"/>
              </a:ext>
            </a:extLst>
          </p:cNvPr>
          <p:cNvSpPr/>
          <p:nvPr/>
        </p:nvSpPr>
        <p:spPr>
          <a:xfrm>
            <a:off x="617279" y="1685495"/>
            <a:ext cx="11151387" cy="46814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DEC6100-9947-217F-E5D2-2DF4DBBC1815}"/>
              </a:ext>
            </a:extLst>
          </p:cNvPr>
          <p:cNvSpPr txBox="1"/>
          <p:nvPr/>
        </p:nvSpPr>
        <p:spPr>
          <a:xfrm>
            <a:off x="2513150" y="1019069"/>
            <a:ext cx="7545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Introduction to Capital Budgeting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1B1D9A5-2B33-4491-63B1-6793EC9F495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B04D53F-7D95-54B1-9320-BE274890CCD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BE9B26D-E7CA-64F1-FF29-981E60C6D71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96C5163-943F-10B9-3071-F03BE0F59FC4}"/>
              </a:ext>
            </a:extLst>
          </p:cNvPr>
          <p:cNvSpPr txBox="1"/>
          <p:nvPr/>
        </p:nvSpPr>
        <p:spPr>
          <a:xfrm>
            <a:off x="942309" y="2244602"/>
            <a:ext cx="695904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58221"/>
                </a:solidFill>
              </a:rPr>
              <a:t>Importance in Financial Management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Strategic Decision-Making</a:t>
            </a:r>
            <a:r>
              <a:rPr lang="en-US" sz="2400" dirty="0"/>
              <a:t>: Capital budgeting decisions shape the future direction of a company by determining which projects will be pursued.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Efficient Resource Allocation</a:t>
            </a:r>
            <a:r>
              <a:rPr lang="en-US" sz="2400" dirty="0"/>
              <a:t>: It ensures that limited financial resources are invested in projects with the highest potential returns.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Long-Term Impact</a:t>
            </a:r>
            <a:r>
              <a:rPr lang="en-US" sz="2400" dirty="0"/>
              <a:t>: These investments often have implications that extend over several years, affecting the company's growth and sustainability.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EAEDD65-E264-F72E-45B7-5F3761D8F30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FE2A3EE-D968-B68B-3977-669BFC32C1F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7219" y="2022963"/>
            <a:ext cx="3467502" cy="4006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596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16F1B4-17B6-7318-093D-640FB6FC4A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4EB8EE0-BE5D-7F02-861D-B9B8C39BF830}"/>
              </a:ext>
            </a:extLst>
          </p:cNvPr>
          <p:cNvSpPr/>
          <p:nvPr/>
        </p:nvSpPr>
        <p:spPr>
          <a:xfrm>
            <a:off x="617279" y="1685495"/>
            <a:ext cx="11151387" cy="46814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AAA2D74-95FA-23CA-ED16-F8D156FBC07D}"/>
              </a:ext>
            </a:extLst>
          </p:cNvPr>
          <p:cNvSpPr txBox="1"/>
          <p:nvPr/>
        </p:nvSpPr>
        <p:spPr>
          <a:xfrm>
            <a:off x="2513150" y="1019069"/>
            <a:ext cx="7545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Introduction to Capital Budgeting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1EFD62E-1FC1-49D7-BC45-5654BF83355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63FF844-356B-E9D0-72BF-1BF8DC4CBB6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2F20865-B24B-8AFD-BA9D-AF0BDA88D400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A72AA333-CAB6-A3A7-21DF-E7AB11DA0C9A}"/>
              </a:ext>
            </a:extLst>
          </p:cNvPr>
          <p:cNvSpPr txBox="1"/>
          <p:nvPr/>
        </p:nvSpPr>
        <p:spPr>
          <a:xfrm>
            <a:off x="942309" y="2244602"/>
            <a:ext cx="695904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Risk Assessment</a:t>
            </a:r>
            <a:r>
              <a:rPr lang="en-US" sz="2400" dirty="0"/>
              <a:t>: Through rigorous evaluation, capital budgeting helps identify potential risks and uncertainties associated with a project.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Maximizing Shareholder Wealth</a:t>
            </a:r>
            <a:r>
              <a:rPr lang="en-US" sz="2400" dirty="0"/>
              <a:t>: By selecting value-enhancing projects, companies can increase profitability and, consequently, shareholder value.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Financial Planning</a:t>
            </a:r>
            <a:r>
              <a:rPr lang="en-US" sz="2400" dirty="0"/>
              <a:t>: It aids in forecasting future financial needs and cash flow management, ensuring the company remains financially stable while undertaking new investments.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A2E6D43-4621-0A84-835D-E20CE079E51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7D06202-CA3E-039F-F79B-E0A136DD723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7121" y="2292389"/>
            <a:ext cx="3657600" cy="3737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6872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2F908A-63E1-50E8-CA7C-B0AF3EF677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6B77A70-1D85-5B20-A048-213797FB30CC}"/>
              </a:ext>
            </a:extLst>
          </p:cNvPr>
          <p:cNvSpPr/>
          <p:nvPr/>
        </p:nvSpPr>
        <p:spPr>
          <a:xfrm>
            <a:off x="617279" y="1685495"/>
            <a:ext cx="11151387" cy="49035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6413906-83A7-38B8-E0D3-13CC731BF956}"/>
              </a:ext>
            </a:extLst>
          </p:cNvPr>
          <p:cNvSpPr txBox="1"/>
          <p:nvPr/>
        </p:nvSpPr>
        <p:spPr>
          <a:xfrm>
            <a:off x="2513150" y="1019069"/>
            <a:ext cx="7545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Objectives of Capital Budgeting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29BFE51-D324-F8FE-0880-418E1341048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73EBE69-0DCF-EBA9-CF66-7B0A5E58E2E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B3F3C1A-A8F1-5B06-D769-2C595F430D52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BE68305-5111-0800-0EB7-EB7C782C5BC4}"/>
              </a:ext>
            </a:extLst>
          </p:cNvPr>
          <p:cNvSpPr txBox="1"/>
          <p:nvPr/>
        </p:nvSpPr>
        <p:spPr>
          <a:xfrm>
            <a:off x="942308" y="2095405"/>
            <a:ext cx="645755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58221"/>
                </a:solidFill>
              </a:rPr>
              <a:t>Maximizing Shareholder Value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Primary Goal</a:t>
            </a:r>
            <a:r>
              <a:rPr lang="en-US" sz="2400" dirty="0"/>
              <a:t>: The foremost objective of capital budgeting is to invest in projects that increase the company's value and, consequently, enhance shareholder wealth.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Profit Generation</a:t>
            </a:r>
            <a:r>
              <a:rPr lang="en-US" sz="2400" dirty="0"/>
              <a:t>: By selecting profitable projects, companies can ensure higher returns on investment, leading to increased earnings per share.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Sustainable Growth</a:t>
            </a:r>
            <a:r>
              <a:rPr lang="en-US" sz="2400" dirty="0"/>
              <a:t>: Strategic investments contribute to the long-term growth and stability of the company, benefiting shareholders over time.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98F770B-459D-6186-D37D-2E3C2081E5D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3FD3286-2402-9CBF-A5B1-003DCA40BEB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9865" y="2540000"/>
            <a:ext cx="4192798" cy="3691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4713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1AA39F-016C-5D3F-C175-057C7AFB06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0B9C56D-1895-6AF9-D500-73ED5FEA770C}"/>
              </a:ext>
            </a:extLst>
          </p:cNvPr>
          <p:cNvSpPr/>
          <p:nvPr/>
        </p:nvSpPr>
        <p:spPr>
          <a:xfrm>
            <a:off x="617280" y="1685495"/>
            <a:ext cx="10812720" cy="46814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C6BDE30-DBD8-81C6-638E-33E4DFB78831}"/>
              </a:ext>
            </a:extLst>
          </p:cNvPr>
          <p:cNvSpPr txBox="1"/>
          <p:nvPr/>
        </p:nvSpPr>
        <p:spPr>
          <a:xfrm>
            <a:off x="2513150" y="1019069"/>
            <a:ext cx="7545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Objectives of Capital Budgeting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9C6B05C-13E5-DFE2-A5FD-1EEDAFB99EA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19ED53B-34EC-6850-AA1E-462E453C0ED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B32285-7F9D-1690-C549-7836EFD413D2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01DC22B-20BC-5C2A-9FF6-895942B439E1}"/>
              </a:ext>
            </a:extLst>
          </p:cNvPr>
          <p:cNvSpPr txBox="1"/>
          <p:nvPr/>
        </p:nvSpPr>
        <p:spPr>
          <a:xfrm>
            <a:off x="942310" y="2244602"/>
            <a:ext cx="5932623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58221"/>
                </a:solidFill>
              </a:rPr>
              <a:t>Strategic Alignment with Company Goals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Mission Consistency</a:t>
            </a:r>
            <a:r>
              <a:rPr lang="en-US" sz="2400" dirty="0"/>
              <a:t>: Capital budgeting decisions should align with the company's mission and long-term vision.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Competitive Advantage</a:t>
            </a:r>
            <a:r>
              <a:rPr lang="en-US" sz="2400" dirty="0"/>
              <a:t>: Investing in projects that support strategic objectives can provide a competitive edge in the market.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Resource Optimization</a:t>
            </a:r>
            <a:r>
              <a:rPr lang="en-US" sz="2400" dirty="0"/>
              <a:t>: Ensures that limited financial resources are allocated to projects that best support the company's strategic priorities.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D9AF59C-D4CB-1B73-0ABB-232D8A844D7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group of people standing around a table&#10;&#10;Description automatically generated">
            <a:extLst>
              <a:ext uri="{FF2B5EF4-FFF2-40B4-BE49-F238E27FC236}">
                <a16:creationId xmlns:a16="http://schemas.microsoft.com/office/drawing/2014/main" id="{26A7779A-2BF0-099F-D4FD-900BF082234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9963" y="2048547"/>
            <a:ext cx="3996266" cy="3955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9959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7D9F38-E22E-E341-5598-AD5C60B4C2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5D41D69-877E-D0B0-745A-390C58627A8A}"/>
              </a:ext>
            </a:extLst>
          </p:cNvPr>
          <p:cNvSpPr/>
          <p:nvPr/>
        </p:nvSpPr>
        <p:spPr>
          <a:xfrm>
            <a:off x="617280" y="1685495"/>
            <a:ext cx="10812720" cy="46814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2083DD2-FB2B-71CB-1683-1D0D665B53D1}"/>
              </a:ext>
            </a:extLst>
          </p:cNvPr>
          <p:cNvSpPr txBox="1"/>
          <p:nvPr/>
        </p:nvSpPr>
        <p:spPr>
          <a:xfrm>
            <a:off x="2513150" y="1019069"/>
            <a:ext cx="7545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The Capital Budgeting Process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5AFD8AB-24AE-E5C2-460C-C9D5F5E2ABD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27289BC-ACA3-3C28-06B8-B3640B27CE1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E98911A-F901-6F67-C12A-90CDF5F3FFD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46E180C-2BF7-7BF3-F85E-F96FF8C06CB1}"/>
              </a:ext>
            </a:extLst>
          </p:cNvPr>
          <p:cNvSpPr txBox="1"/>
          <p:nvPr/>
        </p:nvSpPr>
        <p:spPr>
          <a:xfrm>
            <a:off x="942308" y="2244602"/>
            <a:ext cx="662689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58221"/>
                </a:solidFill>
              </a:rPr>
              <a:t>dentification of Investment Opportunities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Market Research</a:t>
            </a:r>
            <a:r>
              <a:rPr lang="en-US" sz="2400" dirty="0"/>
              <a:t>: Analyzing market trends to spot potential areas for investment.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Internal Proposals</a:t>
            </a:r>
            <a:r>
              <a:rPr lang="en-US" sz="2400" dirty="0"/>
              <a:t>: Encouraging departments to propose projects that could improve operations or profitability.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Benchmarking</a:t>
            </a:r>
            <a:r>
              <a:rPr lang="en-US" sz="2400" dirty="0"/>
              <a:t>: Looking at competitors and industry leaders to identify successful investment areas.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696DEE2-D73E-B271-1903-C992C689622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0E993B6-14D4-8C33-A21A-30DEF65EA1D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0866" y="2184231"/>
            <a:ext cx="3437467" cy="3654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5403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4C9305-DDC2-450E-FE7C-49094B6FD2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6058B9D-ACFD-822A-0A72-F3EC04402B69}"/>
              </a:ext>
            </a:extLst>
          </p:cNvPr>
          <p:cNvSpPr/>
          <p:nvPr/>
        </p:nvSpPr>
        <p:spPr>
          <a:xfrm>
            <a:off x="617280" y="1685495"/>
            <a:ext cx="10812720" cy="46814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292DAD9-DECE-2896-64E1-94E55FF38428}"/>
              </a:ext>
            </a:extLst>
          </p:cNvPr>
          <p:cNvSpPr txBox="1"/>
          <p:nvPr/>
        </p:nvSpPr>
        <p:spPr>
          <a:xfrm>
            <a:off x="2513150" y="1019069"/>
            <a:ext cx="7545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The Capital Budgeting Process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F96661E-2020-1142-F377-48CAE55D4DB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9634A01-EBAC-6B3E-DA72-7C1FCCE7E74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B945182-20B3-95AD-FBF3-D7597CEE1A97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BCA8CD9-E028-04E3-56AA-DFFB302BB43C}"/>
              </a:ext>
            </a:extLst>
          </p:cNvPr>
          <p:cNvSpPr txBox="1"/>
          <p:nvPr/>
        </p:nvSpPr>
        <p:spPr>
          <a:xfrm>
            <a:off x="942308" y="2244602"/>
            <a:ext cx="662689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58221"/>
                </a:solidFill>
              </a:rPr>
              <a:t>Evaluation and Selection of Projects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Financial Analysis</a:t>
            </a:r>
            <a:r>
              <a:rPr lang="en-US" sz="2400" dirty="0"/>
              <a:t>: Assessing projects using financial metrics like NPV, IRR, and payback period.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Risk Assessment</a:t>
            </a:r>
            <a:r>
              <a:rPr lang="en-US" sz="2400" dirty="0"/>
              <a:t>: Evaluating the uncertainties and potential risks associated with each project.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Feasibility Studies</a:t>
            </a:r>
            <a:r>
              <a:rPr lang="en-US" sz="2400" dirty="0"/>
              <a:t>: Conducting detailed analyses to determine the practicality and potential success of projects.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Ranking and Selection</a:t>
            </a:r>
            <a:r>
              <a:rPr lang="en-US" sz="2400" dirty="0"/>
              <a:t>: Prioritizing projects based on strategic fit, potential returns, and risk levels.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98D97E6-4E80-3AD7-796A-7D04CAB10DD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FC81182-AE5C-B2B8-224B-5A5934BB0C8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9199" y="2226163"/>
            <a:ext cx="3680493" cy="3600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2417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AF1025-BD70-FED3-6E3F-C3EC4CE03F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B897235-5536-EEDC-C9B6-F89FBB51D6B0}"/>
              </a:ext>
            </a:extLst>
          </p:cNvPr>
          <p:cNvSpPr/>
          <p:nvPr/>
        </p:nvSpPr>
        <p:spPr>
          <a:xfrm>
            <a:off x="617280" y="1685495"/>
            <a:ext cx="10812720" cy="46814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5FCE382-40FC-BA10-AB5B-00993E673AC8}"/>
              </a:ext>
            </a:extLst>
          </p:cNvPr>
          <p:cNvSpPr txBox="1"/>
          <p:nvPr/>
        </p:nvSpPr>
        <p:spPr>
          <a:xfrm>
            <a:off x="2513150" y="1019069"/>
            <a:ext cx="7545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The Capital Budgeting Process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04149BE-4B6B-4055-BB93-5F8C828F971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AA106E6-77A4-750B-BA18-71A97196B60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1E75506-6BBF-DB54-8866-20E0580F617D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3FE2E17-AC77-095E-56BE-E05218F40F36}"/>
              </a:ext>
            </a:extLst>
          </p:cNvPr>
          <p:cNvSpPr txBox="1"/>
          <p:nvPr/>
        </p:nvSpPr>
        <p:spPr>
          <a:xfrm>
            <a:off x="942308" y="2244602"/>
            <a:ext cx="686395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58221"/>
                </a:solidFill>
              </a:rPr>
              <a:t>Implementation and Monitoring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Project Planning</a:t>
            </a:r>
            <a:r>
              <a:rPr lang="en-US" sz="2400" dirty="0"/>
              <a:t>: Developing detailed implementation plans with timelines and milestones.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Resource Allocation</a:t>
            </a:r>
            <a:r>
              <a:rPr lang="en-US" sz="2400" dirty="0"/>
              <a:t>: Assigning budgets, personnel, and other resources necessary for project execution.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Performance Tracking</a:t>
            </a:r>
            <a:r>
              <a:rPr lang="en-US" sz="2400" dirty="0"/>
              <a:t>: Monitoring progress against plans and making adjustments as needed.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Post-Implementation Review</a:t>
            </a:r>
            <a:r>
              <a:rPr lang="en-US" sz="2400" dirty="0"/>
              <a:t>: Evaluating the outcomes to learn and improve future capital budgeting processes.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6DB25CD-9E2A-F569-7D35-37A95C5B615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group of people in a room with large screens&#10;&#10;Description automatically generated">
            <a:extLst>
              <a:ext uri="{FF2B5EF4-FFF2-40B4-BE49-F238E27FC236}">
                <a16:creationId xmlns:a16="http://schemas.microsoft.com/office/drawing/2014/main" id="{0484EA59-4FFB-7832-BED3-0744CE2A716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6267" y="2263765"/>
            <a:ext cx="3386667" cy="3524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8682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7F7D95-EBEE-D265-4E73-FA3A3F7317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9B7B45E-1C93-D4BE-392B-E31D80A61565}"/>
              </a:ext>
            </a:extLst>
          </p:cNvPr>
          <p:cNvSpPr/>
          <p:nvPr/>
        </p:nvSpPr>
        <p:spPr>
          <a:xfrm>
            <a:off x="617280" y="1685495"/>
            <a:ext cx="10812720" cy="46814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9E78CAA-F3F0-AA38-1412-8DBCC8164828}"/>
              </a:ext>
            </a:extLst>
          </p:cNvPr>
          <p:cNvSpPr txBox="1"/>
          <p:nvPr/>
        </p:nvSpPr>
        <p:spPr>
          <a:xfrm>
            <a:off x="2513150" y="1019069"/>
            <a:ext cx="7545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Types of Capital Projects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0249F57-EB74-52B0-0C16-937469FFD1A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032803A-FB03-FECD-C5BE-2808604ABC9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EE276E5-E870-A8B7-5317-CA61286FD816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1EC4520-B3D7-B9F8-3A97-FA0BBB731A2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screen shot of a diagram&#10;&#10;Description automatically generated">
            <a:extLst>
              <a:ext uri="{FF2B5EF4-FFF2-40B4-BE49-F238E27FC236}">
                <a16:creationId xmlns:a16="http://schemas.microsoft.com/office/drawing/2014/main" id="{3ED978AF-81F1-2E33-6AFE-D94CEB64538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4179" y="2000139"/>
            <a:ext cx="9572354" cy="4249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3397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FFD073-5712-A291-A7CA-426D233233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214C5DD-430D-1198-86D9-82CE272462F5}"/>
              </a:ext>
            </a:extLst>
          </p:cNvPr>
          <p:cNvSpPr/>
          <p:nvPr/>
        </p:nvSpPr>
        <p:spPr>
          <a:xfrm>
            <a:off x="617280" y="1685495"/>
            <a:ext cx="10812720" cy="46814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BAEE129-E8BA-1BF3-FD4C-E5F611FA77EA}"/>
              </a:ext>
            </a:extLst>
          </p:cNvPr>
          <p:cNvSpPr txBox="1"/>
          <p:nvPr/>
        </p:nvSpPr>
        <p:spPr>
          <a:xfrm>
            <a:off x="2513150" y="1019069"/>
            <a:ext cx="7545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Types of Capital Projects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A27A41D-57EC-518F-E953-65320846B4B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F1C09B5-BA35-F56F-DEEE-5B71B83C9AE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D4D8B0F-273F-FCC3-B25D-B0E40CCF607E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287D025-33AA-D5FE-0F0C-E69A14E73B16}"/>
              </a:ext>
            </a:extLst>
          </p:cNvPr>
          <p:cNvSpPr txBox="1"/>
          <p:nvPr/>
        </p:nvSpPr>
        <p:spPr>
          <a:xfrm>
            <a:off x="942309" y="2244602"/>
            <a:ext cx="6186624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58221"/>
                </a:solidFill>
              </a:rPr>
              <a:t>Expansion Projects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Objective</a:t>
            </a:r>
            <a:r>
              <a:rPr lang="en-US" sz="2400" dirty="0"/>
              <a:t>: To grow the company's operations, production capacity, or market reach.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Examples</a:t>
            </a:r>
            <a:r>
              <a:rPr lang="en-US" sz="2400" dirty="0"/>
              <a:t>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dirty="0"/>
              <a:t>Building new manufacturing facilities.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dirty="0"/>
              <a:t>Opening new retail locations.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dirty="0"/>
              <a:t>Expanding into international markets.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Benefits</a:t>
            </a:r>
            <a:r>
              <a:rPr lang="en-US" sz="2400" dirty="0"/>
              <a:t>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dirty="0"/>
              <a:t>Increased revenues and market share.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dirty="0"/>
              <a:t>Economies of scale.</a:t>
            </a:r>
          </a:p>
          <a:p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CE97BAD-B0DB-DC05-1030-281DBA87F53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E55320B-5710-2BDA-C96B-BAE38C3BA6B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8933" y="2292388"/>
            <a:ext cx="3955674" cy="3326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5066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C090A4-C463-B1A0-5836-845FE39FAC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887CC89-58A3-9C6E-74BE-A9F5735F1E4F}"/>
              </a:ext>
            </a:extLst>
          </p:cNvPr>
          <p:cNvSpPr/>
          <p:nvPr/>
        </p:nvSpPr>
        <p:spPr>
          <a:xfrm>
            <a:off x="617280" y="1685495"/>
            <a:ext cx="10812720" cy="46814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E4A749-6CB8-F252-B751-9592CA7206A4}"/>
              </a:ext>
            </a:extLst>
          </p:cNvPr>
          <p:cNvSpPr txBox="1"/>
          <p:nvPr/>
        </p:nvSpPr>
        <p:spPr>
          <a:xfrm>
            <a:off x="2513150" y="1019069"/>
            <a:ext cx="7545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Types of Capital Projects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6202FA1-B4D2-A391-5FF3-74CF846121C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836C326-CD90-9981-320B-E7454E3CD83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4A8DB13-A47C-B832-C815-ACEDAEB7298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A274C2F4-3B7C-1326-8160-8ACB3112EFAE}"/>
              </a:ext>
            </a:extLst>
          </p:cNvPr>
          <p:cNvSpPr txBox="1"/>
          <p:nvPr/>
        </p:nvSpPr>
        <p:spPr>
          <a:xfrm>
            <a:off x="942307" y="2244602"/>
            <a:ext cx="594955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58221"/>
                </a:solidFill>
              </a:rPr>
              <a:t>Replacement Projects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Objective</a:t>
            </a:r>
            <a:r>
              <a:rPr lang="en-US" sz="2400" dirty="0"/>
              <a:t>: To replace old or obsolete assets with newer, more efficient ones.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Examples</a:t>
            </a:r>
            <a:r>
              <a:rPr lang="en-US" sz="2400" dirty="0"/>
              <a:t>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dirty="0"/>
              <a:t>Upgrading machinery and equipment.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dirty="0"/>
              <a:t>Replacing outdated technology systems.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Benefits</a:t>
            </a:r>
            <a:r>
              <a:rPr lang="en-US" sz="2400" dirty="0"/>
              <a:t>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dirty="0"/>
              <a:t>Reduced operating costs.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dirty="0"/>
              <a:t>Improved efficiency and productivity.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dirty="0"/>
              <a:t>Lower maintenance expenses.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89A1B76-F82F-F8F8-13F5-B23B6A67F2F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7E03488-EE25-36F2-D4F1-9D6C7C3600A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1476" y="2598987"/>
            <a:ext cx="3826933" cy="3076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714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6F6C57-2054-9410-0D5A-5723A32094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24A391B-D8E9-3E3C-FAC9-99D632425E67}"/>
              </a:ext>
            </a:extLst>
          </p:cNvPr>
          <p:cNvSpPr/>
          <p:nvPr/>
        </p:nvSpPr>
        <p:spPr>
          <a:xfrm>
            <a:off x="617280" y="1685495"/>
            <a:ext cx="10812720" cy="46814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6886087-BC87-1F21-89EE-4A104D87FD0A}"/>
              </a:ext>
            </a:extLst>
          </p:cNvPr>
          <p:cNvSpPr txBox="1"/>
          <p:nvPr/>
        </p:nvSpPr>
        <p:spPr>
          <a:xfrm>
            <a:off x="2513150" y="1019069"/>
            <a:ext cx="7545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Types of Capital Projects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FD2A5FC-5E4A-280A-C005-A69A16D9F55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D22B086-C39E-971D-F17A-27B0D154631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28E82BE-8A54-5BF3-8C3B-FBA640914D7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F40E536B-CAB6-59E8-04E1-3F7B6D3C7D23}"/>
              </a:ext>
            </a:extLst>
          </p:cNvPr>
          <p:cNvSpPr txBox="1"/>
          <p:nvPr/>
        </p:nvSpPr>
        <p:spPr>
          <a:xfrm>
            <a:off x="942308" y="2244602"/>
            <a:ext cx="642369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58221"/>
                </a:solidFill>
              </a:rPr>
              <a:t>New Venture Projects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Objective</a:t>
            </a:r>
            <a:r>
              <a:rPr lang="en-US" sz="2400" dirty="0"/>
              <a:t>: To diversify or innovate by entering new business areas or developing new products.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Examples</a:t>
            </a:r>
            <a:r>
              <a:rPr lang="en-US" sz="2400" dirty="0"/>
              <a:t>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dirty="0"/>
              <a:t>Launching a new product line.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dirty="0"/>
              <a:t>Investing in research and development.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dirty="0"/>
              <a:t>Entering into joint ventures or partnerships.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Benefits</a:t>
            </a:r>
            <a:r>
              <a:rPr lang="en-US" sz="2400" dirty="0"/>
              <a:t>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dirty="0"/>
              <a:t>Access to new markets and customers.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dirty="0"/>
              <a:t>Potential for high returns.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dirty="0"/>
              <a:t>Staying ahead of industry trends.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5FEA80C-FE2B-8006-DB3A-7A7070F49B4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4315469-A726-3E09-3421-ED64BE7904A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6000" y="2652793"/>
            <a:ext cx="3883692" cy="3527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9219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AF7F6B-36BA-FB67-3B50-8F74293BAA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D8C4229-0190-1407-E7A3-C829C97CDDAA}"/>
              </a:ext>
            </a:extLst>
          </p:cNvPr>
          <p:cNvSpPr/>
          <p:nvPr/>
        </p:nvSpPr>
        <p:spPr>
          <a:xfrm>
            <a:off x="617280" y="1214874"/>
            <a:ext cx="10812720" cy="537416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428F186-B5AE-0800-20D8-36A5F0AC8BFD}"/>
              </a:ext>
            </a:extLst>
          </p:cNvPr>
          <p:cNvSpPr txBox="1"/>
          <p:nvPr/>
        </p:nvSpPr>
        <p:spPr>
          <a:xfrm>
            <a:off x="2305200" y="638635"/>
            <a:ext cx="7545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Types of Capital Projects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46554D7-255E-1E71-DF0C-0B3703A53AF5}"/>
              </a:ext>
            </a:extLst>
          </p:cNvPr>
          <p:cNvSpPr/>
          <p:nvPr/>
        </p:nvSpPr>
        <p:spPr>
          <a:xfrm>
            <a:off x="900743" y="47767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2375D05-A113-AED9-DC26-31EF0F03AA72}"/>
              </a:ext>
            </a:extLst>
          </p:cNvPr>
          <p:cNvSpPr txBox="1"/>
          <p:nvPr/>
        </p:nvSpPr>
        <p:spPr>
          <a:xfrm>
            <a:off x="1006163" y="590448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D5FB6B0-A31B-ADDC-E1A0-ECA208D5BD63}"/>
              </a:ext>
            </a:extLst>
          </p:cNvPr>
          <p:cNvSpPr txBox="1"/>
          <p:nvPr/>
        </p:nvSpPr>
        <p:spPr>
          <a:xfrm>
            <a:off x="1119857" y="84554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3E63E9F-A8E6-56A1-CD5B-5F140C3E53F8}"/>
              </a:ext>
            </a:extLst>
          </p:cNvPr>
          <p:cNvSpPr txBox="1"/>
          <p:nvPr/>
        </p:nvSpPr>
        <p:spPr>
          <a:xfrm>
            <a:off x="823775" y="1604991"/>
            <a:ext cx="6474492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58221"/>
                </a:solidFill>
              </a:rPr>
              <a:t>Regulatory Compliance Projects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Objective</a:t>
            </a:r>
            <a:r>
              <a:rPr lang="en-US" sz="2400" dirty="0"/>
              <a:t>: To comply with laws, regulations, or industry standards.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Examples</a:t>
            </a:r>
            <a:r>
              <a:rPr lang="en-US" sz="2400" dirty="0"/>
              <a:t>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dirty="0"/>
              <a:t>Implementing environmental control systems.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dirty="0"/>
              <a:t>Upgrading safety equipment to meet new regulations.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dirty="0"/>
              <a:t>Ensuring data protection compliance.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Benefits</a:t>
            </a:r>
            <a:r>
              <a:rPr lang="en-US" sz="2400" dirty="0"/>
              <a:t>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dirty="0"/>
              <a:t>Avoidance of legal penalties and fines.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dirty="0"/>
              <a:t>Enhanced corporate reputation.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dirty="0"/>
              <a:t>Improved stakeholder relations.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1864C4B-C5D2-A156-E8EA-29DB29FCD0B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C7528D9-66F7-C892-AC08-FB0E8647CD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5748" y="2107767"/>
            <a:ext cx="3815585" cy="4208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994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83806C-4701-CDAD-C3DF-DB79BA8D7F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10A6BC2-A50B-7AD1-7799-35166EBFBA06}"/>
              </a:ext>
            </a:extLst>
          </p:cNvPr>
          <p:cNvSpPr/>
          <p:nvPr/>
        </p:nvSpPr>
        <p:spPr>
          <a:xfrm>
            <a:off x="617279" y="1685494"/>
            <a:ext cx="11366711" cy="48639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74C2AD7-82E2-2618-AE60-9E57526D604A}"/>
              </a:ext>
            </a:extLst>
          </p:cNvPr>
          <p:cNvSpPr txBox="1"/>
          <p:nvPr/>
        </p:nvSpPr>
        <p:spPr>
          <a:xfrm>
            <a:off x="2513150" y="1019069"/>
            <a:ext cx="85672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Importance of Capital Budgeting Decisions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6A54C50-C292-282A-BC36-B2C8CFAB8EB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2FA79CD-1CF5-02FB-F045-E6F95085C00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94B3A02-655C-3549-C2A2-7107CBEFFA03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D636C73-57C0-F0C0-4BDE-84FDB94DC1DB}"/>
              </a:ext>
            </a:extLst>
          </p:cNvPr>
          <p:cNvSpPr txBox="1"/>
          <p:nvPr/>
        </p:nvSpPr>
        <p:spPr>
          <a:xfrm>
            <a:off x="942307" y="2025103"/>
            <a:ext cx="749049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58221"/>
                </a:solidFill>
              </a:rPr>
              <a:t>Long-Term Profitability Impact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Strategic Growth</a:t>
            </a:r>
            <a:r>
              <a:rPr lang="en-US" sz="2400" dirty="0"/>
              <a:t>: Capital budgeting decisions shape the company's future earnings and growth trajectory.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Asset Base Enhancement</a:t>
            </a:r>
            <a:r>
              <a:rPr lang="en-US" sz="2400" dirty="0"/>
              <a:t>: Investing in productive assets increases the company's capacity to generate profits.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Market Position</a:t>
            </a:r>
            <a:r>
              <a:rPr lang="en-US" sz="2400" dirty="0"/>
              <a:t>: Wise investment decisions can strengthen the company's market position and competitiveness.</a:t>
            </a:r>
          </a:p>
          <a:p>
            <a:r>
              <a:rPr lang="en-US" sz="2400" b="1" dirty="0">
                <a:solidFill>
                  <a:srgbClr val="F58221"/>
                </a:solidFill>
              </a:rPr>
              <a:t>Risk Management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Identifying Risks</a:t>
            </a:r>
            <a:r>
              <a:rPr lang="en-US" sz="2400" dirty="0"/>
              <a:t>: Early identification of potential risks associated with investments helps in making informed decisions.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1BDC47D-066C-E03D-0D72-212745443CF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group of people in a meeting&#10;&#10;Description automatically generated">
            <a:extLst>
              <a:ext uri="{FF2B5EF4-FFF2-40B4-BE49-F238E27FC236}">
                <a16:creationId xmlns:a16="http://schemas.microsoft.com/office/drawing/2014/main" id="{521C27FA-347B-6387-CAEC-C32433AB122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2800" y="2304132"/>
            <a:ext cx="3369187" cy="3626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5088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0DF7A2-22CB-6194-0BD1-A35DCF9F04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8FE1EAF-FB57-C047-5F64-BB65F21AE8E3}"/>
              </a:ext>
            </a:extLst>
          </p:cNvPr>
          <p:cNvSpPr/>
          <p:nvPr/>
        </p:nvSpPr>
        <p:spPr>
          <a:xfrm>
            <a:off x="254001" y="1375869"/>
            <a:ext cx="11729990" cy="51808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CD8A9A6-8B9A-73C4-EC27-B7621F14673D}"/>
              </a:ext>
            </a:extLst>
          </p:cNvPr>
          <p:cNvSpPr txBox="1"/>
          <p:nvPr/>
        </p:nvSpPr>
        <p:spPr>
          <a:xfrm>
            <a:off x="2394428" y="835857"/>
            <a:ext cx="85672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Importance of Capital Budgeting Decisions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69D186D-B7BC-DC2B-9D3F-6FE3339D8DC9}"/>
              </a:ext>
            </a:extLst>
          </p:cNvPr>
          <p:cNvSpPr/>
          <p:nvPr/>
        </p:nvSpPr>
        <p:spPr>
          <a:xfrm>
            <a:off x="940262" y="57858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CDB9E82-9683-3ED9-DCE8-F645884AA9C1}"/>
              </a:ext>
            </a:extLst>
          </p:cNvPr>
          <p:cNvSpPr txBox="1"/>
          <p:nvPr/>
        </p:nvSpPr>
        <p:spPr>
          <a:xfrm>
            <a:off x="1070537" y="702500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7A66D74-DD1F-28AA-F270-33998E2E57BF}"/>
              </a:ext>
            </a:extLst>
          </p:cNvPr>
          <p:cNvSpPr txBox="1"/>
          <p:nvPr/>
        </p:nvSpPr>
        <p:spPr>
          <a:xfrm>
            <a:off x="1159376" y="1038566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54EBEC6-75D8-9E72-634F-B0D3D271A451}"/>
              </a:ext>
            </a:extLst>
          </p:cNvPr>
          <p:cNvSpPr txBox="1"/>
          <p:nvPr/>
        </p:nvSpPr>
        <p:spPr>
          <a:xfrm>
            <a:off x="425830" y="1663114"/>
            <a:ext cx="7853332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Mitigation Strategies</a:t>
            </a:r>
            <a:r>
              <a:rPr lang="en-US" sz="2400" dirty="0"/>
              <a:t>: Allows the company to develop plans to reduce or manage risks effectively.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Avoiding Unprofitable Ventures</a:t>
            </a:r>
            <a:r>
              <a:rPr lang="en-US" sz="2400" dirty="0"/>
              <a:t>: Helps prevent investments in projects with unfavorable risk-return profiles.</a:t>
            </a:r>
          </a:p>
          <a:p>
            <a:r>
              <a:rPr lang="en-US" sz="2400" b="1" dirty="0">
                <a:solidFill>
                  <a:srgbClr val="F58221"/>
                </a:solidFill>
              </a:rPr>
              <a:t>Resource Allocation Efficiency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Optimal Utilization</a:t>
            </a:r>
            <a:r>
              <a:rPr lang="en-US" sz="2400" dirty="0"/>
              <a:t>: Ensures that the company's limited financial resources are invested in the most beneficial projects.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Budgetary Control</a:t>
            </a:r>
            <a:r>
              <a:rPr lang="en-US" sz="2400" dirty="0"/>
              <a:t>: Aids in controlling capital expenditures and avoiding cost overruns.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Improved Operational Efficiency</a:t>
            </a:r>
            <a:r>
              <a:rPr lang="en-US" sz="2400" dirty="0"/>
              <a:t>: Investing in efficiency-enhancing projects can reduce operating costs and improve margins.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81C2906-C840-F935-888A-0F89ACEAD56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49" y="81231"/>
            <a:ext cx="2305141" cy="1076343"/>
          </a:xfrm>
          <a:prstGeom prst="rect">
            <a:avLst/>
          </a:prstGeom>
        </p:spPr>
      </p:pic>
      <p:pic>
        <p:nvPicPr>
          <p:cNvPr id="4" name="Picture 3" descr="A group of people in a meeting&#10;&#10;Description automatically generated">
            <a:extLst>
              <a:ext uri="{FF2B5EF4-FFF2-40B4-BE49-F238E27FC236}">
                <a16:creationId xmlns:a16="http://schemas.microsoft.com/office/drawing/2014/main" id="{9251BBEC-74E0-BB1F-4E0F-B5EE5C8FEE5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9162" y="1713174"/>
            <a:ext cx="3487008" cy="4308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6150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BB0656-4594-000D-5B45-57DF58BC89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DBDF427-E56F-1063-559B-18CC430DF99F}"/>
              </a:ext>
            </a:extLst>
          </p:cNvPr>
          <p:cNvSpPr/>
          <p:nvPr/>
        </p:nvSpPr>
        <p:spPr>
          <a:xfrm>
            <a:off x="254001" y="1375869"/>
            <a:ext cx="11729990" cy="51808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33A88DB-D433-18BA-1155-2BF192D61812}"/>
              </a:ext>
            </a:extLst>
          </p:cNvPr>
          <p:cNvSpPr txBox="1"/>
          <p:nvPr/>
        </p:nvSpPr>
        <p:spPr>
          <a:xfrm>
            <a:off x="2394428" y="835857"/>
            <a:ext cx="85672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Capital Budgeting Methods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787C027-E8D2-089D-B18A-87DD4DB8864D}"/>
              </a:ext>
            </a:extLst>
          </p:cNvPr>
          <p:cNvSpPr/>
          <p:nvPr/>
        </p:nvSpPr>
        <p:spPr>
          <a:xfrm>
            <a:off x="940262" y="57858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64C0056-88A6-6533-48F0-E50E6AFE88E1}"/>
              </a:ext>
            </a:extLst>
          </p:cNvPr>
          <p:cNvSpPr txBox="1"/>
          <p:nvPr/>
        </p:nvSpPr>
        <p:spPr>
          <a:xfrm>
            <a:off x="1070537" y="702500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23C452E-2C61-C444-A64B-E304267BFA96}"/>
              </a:ext>
            </a:extLst>
          </p:cNvPr>
          <p:cNvSpPr txBox="1"/>
          <p:nvPr/>
        </p:nvSpPr>
        <p:spPr>
          <a:xfrm>
            <a:off x="1159376" y="1038566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98645C4-11C3-DC39-C16B-FE69DD6F598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49" y="81231"/>
            <a:ext cx="2305141" cy="1076343"/>
          </a:xfrm>
          <a:prstGeom prst="rect">
            <a:avLst/>
          </a:prstGeom>
        </p:spPr>
      </p:pic>
      <p:pic>
        <p:nvPicPr>
          <p:cNvPr id="13" name="Picture 12" descr="A diagram of a diagram&#10;&#10;Description automatically generated">
            <a:extLst>
              <a:ext uri="{FF2B5EF4-FFF2-40B4-BE49-F238E27FC236}">
                <a16:creationId xmlns:a16="http://schemas.microsoft.com/office/drawing/2014/main" id="{30A3FC71-048C-E91C-5FB7-1C5463C5594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4841" y="1707796"/>
            <a:ext cx="9802318" cy="4823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7135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BCB615-DF54-027D-2B65-AF5EDD509A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18FE417-5B7E-5DC7-84D2-4D0F763F394E}"/>
              </a:ext>
            </a:extLst>
          </p:cNvPr>
          <p:cNvSpPr/>
          <p:nvPr/>
        </p:nvSpPr>
        <p:spPr>
          <a:xfrm>
            <a:off x="409449" y="1726275"/>
            <a:ext cx="11443883" cy="486276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55FD3BB-0E78-B36A-2372-16E6A751E328}"/>
              </a:ext>
            </a:extLst>
          </p:cNvPr>
          <p:cNvSpPr txBox="1"/>
          <p:nvPr/>
        </p:nvSpPr>
        <p:spPr>
          <a:xfrm>
            <a:off x="2474476" y="1124030"/>
            <a:ext cx="51265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Pay back period Method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1066E05-A75A-2A9D-0AC6-C1B3F887E644}"/>
              </a:ext>
            </a:extLst>
          </p:cNvPr>
          <p:cNvSpPr/>
          <p:nvPr/>
        </p:nvSpPr>
        <p:spPr>
          <a:xfrm>
            <a:off x="945527" y="82442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7C2778C-6576-9BB0-750E-8DEABD7CA8C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963B577-E17D-16E9-16E5-3B41D27C1781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A7F87AE-1EF7-1C2D-98B5-30931441E36D}"/>
              </a:ext>
            </a:extLst>
          </p:cNvPr>
          <p:cNvSpPr txBox="1"/>
          <p:nvPr/>
        </p:nvSpPr>
        <p:spPr>
          <a:xfrm>
            <a:off x="572514" y="1967061"/>
            <a:ext cx="10673959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58221"/>
                </a:solidFill>
              </a:rPr>
              <a:t>Definition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Payback Period</a:t>
            </a:r>
            <a:r>
              <a:rPr lang="en-US" sz="2400" dirty="0"/>
              <a:t>: The amount of time required for a firm to recover its initial investment in a project, calculated from the project's cash inflows.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It measures how quickly the invested capital is returned.</a:t>
            </a:r>
          </a:p>
          <a:p>
            <a:r>
              <a:rPr lang="en-US" sz="2400" b="1" dirty="0"/>
              <a:t>Calculation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For Annuities (Equal Cash Inflows)</a:t>
            </a:r>
            <a:r>
              <a:rPr lang="en-US" sz="2400" dirty="0"/>
              <a:t>:</a:t>
            </a:r>
          </a:p>
          <a:p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C997B4C-A6E9-3B6C-978B-77C55AA7946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7" name="Picture 16" descr="A white background with black text&#10;&#10;Description automatically generated">
            <a:extLst>
              <a:ext uri="{FF2B5EF4-FFF2-40B4-BE49-F238E27FC236}">
                <a16:creationId xmlns:a16="http://schemas.microsoft.com/office/drawing/2014/main" id="{B2DFF597-84B9-B7E0-33DD-4B3A066493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4179" y="4334933"/>
            <a:ext cx="9843288" cy="2054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6217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874D2F-996B-7C2D-E6C9-65B369BCFA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EF3A50C-6CD5-896B-0AF8-455C6C777B6D}"/>
              </a:ext>
            </a:extLst>
          </p:cNvPr>
          <p:cNvSpPr/>
          <p:nvPr/>
        </p:nvSpPr>
        <p:spPr>
          <a:xfrm>
            <a:off x="409449" y="1252551"/>
            <a:ext cx="11574542" cy="54869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2EA076B-2308-28F4-6365-23854ABBB1F8}"/>
              </a:ext>
            </a:extLst>
          </p:cNvPr>
          <p:cNvSpPr txBox="1"/>
          <p:nvPr/>
        </p:nvSpPr>
        <p:spPr>
          <a:xfrm>
            <a:off x="2449360" y="822086"/>
            <a:ext cx="51265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Pay back period Method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2266328-9995-7A10-11CF-B61960078ACC}"/>
              </a:ext>
            </a:extLst>
          </p:cNvPr>
          <p:cNvSpPr/>
          <p:nvPr/>
        </p:nvSpPr>
        <p:spPr>
          <a:xfrm>
            <a:off x="967273" y="37195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BFBDA33-674C-7195-108B-2A932E120680}"/>
              </a:ext>
            </a:extLst>
          </p:cNvPr>
          <p:cNvSpPr txBox="1"/>
          <p:nvPr/>
        </p:nvSpPr>
        <p:spPr>
          <a:xfrm>
            <a:off x="1072693" y="483321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739B13F-5467-F678-5548-2ABB31C2CF14}"/>
              </a:ext>
            </a:extLst>
          </p:cNvPr>
          <p:cNvSpPr txBox="1"/>
          <p:nvPr/>
        </p:nvSpPr>
        <p:spPr>
          <a:xfrm>
            <a:off x="1186387" y="699521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49D8A37-77DF-8931-2FE5-A03C0E7B4CDF}"/>
              </a:ext>
            </a:extLst>
          </p:cNvPr>
          <p:cNvSpPr txBox="1"/>
          <p:nvPr/>
        </p:nvSpPr>
        <p:spPr>
          <a:xfrm>
            <a:off x="544914" y="1456677"/>
            <a:ext cx="11172951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For Mixed Cash Flows</a:t>
            </a:r>
            <a:r>
              <a:rPr lang="en-US" sz="2400" dirty="0"/>
              <a:t>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b="1" dirty="0"/>
              <a:t>Cumulative Approach</a:t>
            </a:r>
            <a:r>
              <a:rPr lang="en-US" sz="2400" dirty="0"/>
              <a:t>: Sum the cash inflows each year until the initial investment is recovered.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b="1" dirty="0"/>
              <a:t>Example</a:t>
            </a:r>
            <a:r>
              <a:rPr lang="en-US" sz="2400" dirty="0"/>
              <a:t>:</a:t>
            </a:r>
          </a:p>
          <a:p>
            <a:pPr marL="1143000" lvl="2" indent="-228600">
              <a:buFont typeface="Arial" panose="020B0604020202020204" pitchFamily="34" charset="0"/>
              <a:buChar char="•"/>
            </a:pPr>
            <a:r>
              <a:rPr lang="en-US" sz="2400" dirty="0"/>
              <a:t>Year 1: $30,000</a:t>
            </a:r>
          </a:p>
          <a:p>
            <a:pPr marL="1143000" lvl="2" indent="-228600">
              <a:buFont typeface="Arial" panose="020B0604020202020204" pitchFamily="34" charset="0"/>
              <a:buChar char="•"/>
            </a:pPr>
            <a:r>
              <a:rPr lang="en-US" sz="2400" dirty="0"/>
              <a:t>Year 2: $25,000 (Cumulative: $55,000)</a:t>
            </a:r>
          </a:p>
          <a:p>
            <a:pPr marL="1143000" lvl="2" indent="-228600">
              <a:buFont typeface="Arial" panose="020B0604020202020204" pitchFamily="34" charset="0"/>
              <a:buChar char="•"/>
            </a:pPr>
            <a:r>
              <a:rPr lang="en-US" sz="2400" dirty="0"/>
              <a:t>Year 3: $45,000 (Cumulative: $100,000)</a:t>
            </a:r>
          </a:p>
          <a:p>
            <a:pPr marL="1143000" lvl="2" indent="-228600">
              <a:buFont typeface="Arial" panose="020B0604020202020204" pitchFamily="34" charset="0"/>
              <a:buChar char="•"/>
            </a:pPr>
            <a:r>
              <a:rPr lang="en-US" sz="2400" dirty="0"/>
              <a:t>Payback Period = 3 years</a:t>
            </a:r>
          </a:p>
          <a:p>
            <a:r>
              <a:rPr lang="en-US" sz="2400" b="1" dirty="0">
                <a:solidFill>
                  <a:srgbClr val="F58221"/>
                </a:solidFill>
              </a:rPr>
              <a:t>Considerations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Time Value of Money</a:t>
            </a:r>
            <a:r>
              <a:rPr lang="en-US" sz="2400" dirty="0"/>
              <a:t>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dirty="0"/>
              <a:t>The payback period </a:t>
            </a:r>
            <a:r>
              <a:rPr lang="en-US" sz="2400" b="1" dirty="0"/>
              <a:t>does not consider the time value of money</a:t>
            </a:r>
            <a:r>
              <a:rPr lang="en-US" sz="2400" dirty="0"/>
              <a:t>, making it a less sophisticated method compared to NPV and IRR.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b="1" dirty="0"/>
              <a:t>Discounted Payback Period</a:t>
            </a:r>
            <a:r>
              <a:rPr lang="en-US" sz="2400" dirty="0"/>
              <a:t>: An alternative that discounts cash flows to account for the time value of money.</a:t>
            </a:r>
          </a:p>
          <a:p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7393449-4CBD-75E1-DEEC-FC8C001C071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634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70345E1-D4BD-14A4-3F2D-A7B3863282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339ECCF-9C7A-0C38-1012-A9FAA9F14234}"/>
              </a:ext>
            </a:extLst>
          </p:cNvPr>
          <p:cNvSpPr/>
          <p:nvPr/>
        </p:nvSpPr>
        <p:spPr>
          <a:xfrm>
            <a:off x="409449" y="1726275"/>
            <a:ext cx="11443883" cy="486276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4F291E-0288-635E-F273-78D28103983D}"/>
              </a:ext>
            </a:extLst>
          </p:cNvPr>
          <p:cNvSpPr txBox="1"/>
          <p:nvPr/>
        </p:nvSpPr>
        <p:spPr>
          <a:xfrm>
            <a:off x="2474476" y="1124030"/>
            <a:ext cx="51265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Pay back period Method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09B4A93-18D4-63E3-2AF3-F4C42DAC6A0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20D507A-04F3-9754-44BF-72947B80B64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A652FA3-C2B0-6DE3-4AA5-8A465F8D5A79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5EDCB2C-3615-8ECC-1CF5-C66335DF2E27}"/>
              </a:ext>
            </a:extLst>
          </p:cNvPr>
          <p:cNvSpPr txBox="1"/>
          <p:nvPr/>
        </p:nvSpPr>
        <p:spPr>
          <a:xfrm>
            <a:off x="575733" y="2136185"/>
            <a:ext cx="10673959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58221"/>
                </a:solidFill>
              </a:rPr>
              <a:t>Advantages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Simplicity</a:t>
            </a:r>
            <a:r>
              <a:rPr lang="en-US" sz="2400" dirty="0"/>
              <a:t>: Easy to calculate and understand.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Liquidity Focus</a:t>
            </a:r>
            <a:r>
              <a:rPr lang="en-US" sz="2400" dirty="0"/>
              <a:t>: Emphasizes quick recovery of investment, important for firms with cash constraints.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Risk Reduction</a:t>
            </a:r>
            <a:r>
              <a:rPr lang="en-US" sz="2400" dirty="0"/>
              <a:t>: Shorter payback periods reduce exposure to project risk.</a:t>
            </a:r>
          </a:p>
          <a:p>
            <a:r>
              <a:rPr lang="en-US" sz="2400" b="1" dirty="0">
                <a:solidFill>
                  <a:srgbClr val="F58221"/>
                </a:solidFill>
              </a:rPr>
              <a:t>Limitations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Ignores Time Value of Money</a:t>
            </a:r>
            <a:r>
              <a:rPr lang="en-US" sz="2400" dirty="0"/>
              <a:t>: Future cash inflows are not discounted.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Excludes Post-Payback Cash Flows</a:t>
            </a:r>
            <a:r>
              <a:rPr lang="en-US" sz="2400" dirty="0"/>
              <a:t>: Does not consider cash flows occurring after the payback period, ignoring total project profitability.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No Profitability Measure</a:t>
            </a:r>
            <a:r>
              <a:rPr lang="en-US" sz="2400" dirty="0"/>
              <a:t>: Does not indicate whether the project adds value to the firm.</a:t>
            </a:r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B7B1CAC-6C6F-B004-B683-74C53436CF4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476153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365CC4-098B-D87B-3A42-C24D1647DE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2CC8527-0A9E-0BBF-496D-A74B70039230}"/>
              </a:ext>
            </a:extLst>
          </p:cNvPr>
          <p:cNvSpPr/>
          <p:nvPr/>
        </p:nvSpPr>
        <p:spPr>
          <a:xfrm>
            <a:off x="409450" y="1726275"/>
            <a:ext cx="10812720" cy="464502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1465F6B-25BD-B7FD-59CE-FC38D20C7272}"/>
              </a:ext>
            </a:extLst>
          </p:cNvPr>
          <p:cNvSpPr txBox="1"/>
          <p:nvPr/>
        </p:nvSpPr>
        <p:spPr>
          <a:xfrm>
            <a:off x="2527897" y="1083696"/>
            <a:ext cx="51265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Pay back period Method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EA75447-B850-76F7-35E7-6FA0B2A0505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C96F816-5CFB-4849-00AF-89211423754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3534077-D9FC-8887-53C4-7FF576D6049B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3A4D37F0-FBD5-6C48-4DEF-C6D0B9E65956}"/>
              </a:ext>
            </a:extLst>
          </p:cNvPr>
          <p:cNvSpPr txBox="1"/>
          <p:nvPr/>
        </p:nvSpPr>
        <p:spPr>
          <a:xfrm>
            <a:off x="436821" y="2086811"/>
            <a:ext cx="10541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AEE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Example:</a:t>
            </a:r>
          </a:p>
          <a:p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If Bennett’s maximum acceptable payback period were 2.75 years, Calculate the pay back period for the following projects:</a:t>
            </a:r>
          </a:p>
          <a:p>
            <a:endParaRPr lang="en-US" sz="2000" dirty="0">
              <a:latin typeface="Alexandria" charset="0"/>
              <a:cs typeface="Alexandria" charset="0"/>
            </a:endParaRPr>
          </a:p>
          <a:p>
            <a:pPr algn="just"/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3445C22-C900-AA1A-8833-C3821533765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D948D4B-5BB6-3248-3320-883E77476A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9187" y="3352800"/>
            <a:ext cx="6653626" cy="2783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5607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B0F7A1-3FA4-3495-A557-52A4939288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ED46A2E-72F8-C01B-0CF5-77FE8189DC3A}"/>
              </a:ext>
            </a:extLst>
          </p:cNvPr>
          <p:cNvSpPr/>
          <p:nvPr/>
        </p:nvSpPr>
        <p:spPr>
          <a:xfrm>
            <a:off x="409450" y="1726275"/>
            <a:ext cx="10812720" cy="464502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8FDDB59-F59F-A295-D67E-C1E5CF661057}"/>
              </a:ext>
            </a:extLst>
          </p:cNvPr>
          <p:cNvSpPr txBox="1"/>
          <p:nvPr/>
        </p:nvSpPr>
        <p:spPr>
          <a:xfrm>
            <a:off x="2527897" y="1019069"/>
            <a:ext cx="51265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Pay back period Method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5ED1D93-B333-FE02-EDBC-EE2EB27C91C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77869C9-FC49-C4DD-A552-B1C27DE2292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15989CC-4AB2-E1F8-78F8-8F23CD94C82B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C4A3E8F-08F8-7D98-8120-AA2CDE7CEF98}"/>
              </a:ext>
            </a:extLst>
          </p:cNvPr>
          <p:cNvSpPr txBox="1"/>
          <p:nvPr/>
        </p:nvSpPr>
        <p:spPr>
          <a:xfrm>
            <a:off x="545310" y="1953557"/>
            <a:ext cx="10541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000" b="1" dirty="0">
              <a:solidFill>
                <a:srgbClr val="00AEEF"/>
              </a:solidFill>
              <a:latin typeface="Alexandria" charset="0"/>
              <a:cs typeface="Alexandria" charset="0"/>
            </a:endParaRPr>
          </a:p>
          <a:p>
            <a:r>
              <a:rPr lang="en-US" sz="20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Solution: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E63EE34-CB8E-7B02-94E7-58F47489E66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98E247B-9ADE-BA9D-4642-B5B6CCB4C3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6837" y="2628981"/>
            <a:ext cx="8177946" cy="3366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9678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0AA1ED-F66C-E890-157B-C8817434A5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792A8B0-ED2E-71B6-812E-B6E511852CF2}"/>
              </a:ext>
            </a:extLst>
          </p:cNvPr>
          <p:cNvSpPr/>
          <p:nvPr/>
        </p:nvSpPr>
        <p:spPr>
          <a:xfrm>
            <a:off x="409450" y="1726275"/>
            <a:ext cx="10812720" cy="464502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D633E4-7588-CD2A-D0CB-A9AECE4D16A9}"/>
              </a:ext>
            </a:extLst>
          </p:cNvPr>
          <p:cNvSpPr txBox="1"/>
          <p:nvPr/>
        </p:nvSpPr>
        <p:spPr>
          <a:xfrm>
            <a:off x="2527897" y="1019069"/>
            <a:ext cx="51265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Pay back period Method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8623C5F-6FDC-5979-562D-DEBC60AAC76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C58EF81-E559-975E-A178-56EBCC9B25A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8B95C6F-FF7C-C0D9-B83B-06EE3A810AAE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24C46B9-A0DE-F5EE-C418-116EB7DBED82}"/>
              </a:ext>
            </a:extLst>
          </p:cNvPr>
          <p:cNvSpPr txBox="1"/>
          <p:nvPr/>
        </p:nvSpPr>
        <p:spPr>
          <a:xfrm>
            <a:off x="545310" y="1953557"/>
            <a:ext cx="105410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000" b="1" dirty="0">
              <a:solidFill>
                <a:srgbClr val="00AEEF"/>
              </a:solidFill>
              <a:latin typeface="Alexandria" charset="0"/>
              <a:cs typeface="Alexandria" charset="0"/>
            </a:endParaRPr>
          </a:p>
          <a:p>
            <a:r>
              <a:rPr lang="en-US" sz="2400" b="1" dirty="0">
                <a:solidFill>
                  <a:srgbClr val="00AEE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Solution:</a:t>
            </a:r>
          </a:p>
          <a:p>
            <a:endParaRPr lang="en-US" sz="2400" b="1" dirty="0">
              <a:solidFill>
                <a:srgbClr val="00AEEF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b="1" dirty="0">
                <a:solidFill>
                  <a:srgbClr val="F5822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For project A, which is an annuity:</a:t>
            </a:r>
          </a:p>
          <a:p>
            <a:r>
              <a:rPr lang="en-US" sz="2400" b="1" dirty="0">
                <a:solidFill>
                  <a:srgbClr val="00AEE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b="1" dirty="0">
                <a:solidFill>
                  <a:srgbClr val="203E5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payback period =  initial investment /annual cash inflow</a:t>
            </a:r>
          </a:p>
          <a:p>
            <a:r>
              <a:rPr lang="en-US" sz="2400" b="1" dirty="0">
                <a:solidFill>
                  <a:srgbClr val="203E5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payback period = 42000/14000= 3Years</a:t>
            </a:r>
          </a:p>
          <a:p>
            <a:endParaRPr lang="en-US" sz="2000" b="1" dirty="0">
              <a:solidFill>
                <a:srgbClr val="00AEEF"/>
              </a:solidFill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6BB8068-4447-8986-7F0F-B787B1EA241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4145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C17AC7-1BF6-49FF-A29A-C8CB72115E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0989569-9DE3-E11D-AD2F-5075EBC62F60}"/>
              </a:ext>
            </a:extLst>
          </p:cNvPr>
          <p:cNvSpPr/>
          <p:nvPr/>
        </p:nvSpPr>
        <p:spPr>
          <a:xfrm>
            <a:off x="409450" y="1726275"/>
            <a:ext cx="11237240" cy="464502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8A369A7-886C-5703-10B9-D9E803A39BFC}"/>
              </a:ext>
            </a:extLst>
          </p:cNvPr>
          <p:cNvSpPr txBox="1"/>
          <p:nvPr/>
        </p:nvSpPr>
        <p:spPr>
          <a:xfrm>
            <a:off x="2527897" y="1019069"/>
            <a:ext cx="51265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Pay back period Method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E9601DA-766C-D58A-5991-656AC531E1A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71529AE-F7D1-9310-246A-4A88DC8B1AD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92D20D3-05F9-3AE7-2FC2-62C68552B0C1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DE2B504-1B7C-70B7-E381-13590FFCD443}"/>
              </a:ext>
            </a:extLst>
          </p:cNvPr>
          <p:cNvSpPr txBox="1"/>
          <p:nvPr/>
        </p:nvSpPr>
        <p:spPr>
          <a:xfrm>
            <a:off x="545310" y="1760630"/>
            <a:ext cx="1110138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400" b="1" dirty="0">
              <a:solidFill>
                <a:srgbClr val="00AEEF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b="1" dirty="0">
                <a:solidFill>
                  <a:srgbClr val="00AEE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Solution:</a:t>
            </a:r>
          </a:p>
          <a:p>
            <a:r>
              <a:rPr lang="en-US" sz="2400" b="1" dirty="0">
                <a:solidFill>
                  <a:srgbClr val="F5822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For project B that generate a mixed stream of cash inflows:</a:t>
            </a:r>
          </a:p>
          <a:p>
            <a:endParaRPr lang="en-US" sz="2400" b="1" dirty="0">
              <a:solidFill>
                <a:srgbClr val="F5822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203E5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year1: the firm will recover $28,000 of its  $45,000 initial investment.</a:t>
            </a:r>
          </a:p>
          <a:p>
            <a:endParaRPr lang="en-US" sz="2400" b="1" dirty="0">
              <a:solidFill>
                <a:srgbClr val="203E5F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203E5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year 2: $40,000 ($28,000+12000)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b="1" dirty="0">
              <a:solidFill>
                <a:srgbClr val="203E5F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203E5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year 3: $50,000 Only 50% of the year-3 cash inflow of $10,000 is needed to complete the payback of the initial $45,000. 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b="1" dirty="0">
              <a:solidFill>
                <a:srgbClr val="203E5F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203E5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payback period for project B is therefore 2.5 years (2 years+ 50% of year 3).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DE50F25-4C2A-F12C-5710-A6A8EEE8E8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2418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22B89C-D9A4-8438-89F7-4AC1120A41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50C89F0-CE6F-B6D6-51E9-7C8669E0A13E}"/>
              </a:ext>
            </a:extLst>
          </p:cNvPr>
          <p:cNvSpPr/>
          <p:nvPr/>
        </p:nvSpPr>
        <p:spPr>
          <a:xfrm>
            <a:off x="409450" y="1726275"/>
            <a:ext cx="10812720" cy="464502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26E0AD2-665A-81B3-676B-6B159584CCB3}"/>
              </a:ext>
            </a:extLst>
          </p:cNvPr>
          <p:cNvSpPr txBox="1"/>
          <p:nvPr/>
        </p:nvSpPr>
        <p:spPr>
          <a:xfrm>
            <a:off x="2527897" y="1019069"/>
            <a:ext cx="51265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Pay back period Method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860F553-7EC4-AF17-4E65-5F45154B93A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D184527-FB45-AEAD-3E54-2FECC384B57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04D488C-AAD1-8141-85C7-6C0FB5BBC773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D8D29C8-9F31-31C5-F4F0-E2DCB571EA01}"/>
              </a:ext>
            </a:extLst>
          </p:cNvPr>
          <p:cNvSpPr txBox="1"/>
          <p:nvPr/>
        </p:nvSpPr>
        <p:spPr>
          <a:xfrm>
            <a:off x="545310" y="1953557"/>
            <a:ext cx="10541000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000" b="1" dirty="0">
              <a:solidFill>
                <a:srgbClr val="00AEEF"/>
              </a:solidFill>
              <a:latin typeface="Alexandria" charset="0"/>
              <a:cs typeface="Alexandria" charset="0"/>
            </a:endParaRPr>
          </a:p>
          <a:p>
            <a:r>
              <a:rPr lang="en-US" sz="2400" b="1" dirty="0">
                <a:solidFill>
                  <a:srgbClr val="00AEE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Solution:</a:t>
            </a:r>
            <a:endParaRPr lang="en-US" sz="2400" b="1" dirty="0">
              <a:solidFill>
                <a:srgbClr val="F5822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b="1" dirty="0">
                <a:solidFill>
                  <a:srgbClr val="203E5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As Bennett’s maximum acceptable payback period were 2.75 years, project A would be rejected, and project B would be accepted. If the maximum acceptable payback period were 2.75 years, both projects would be rejected.</a:t>
            </a:r>
          </a:p>
          <a:p>
            <a:endParaRPr lang="en-US" sz="2000" b="1" dirty="0">
              <a:solidFill>
                <a:srgbClr val="00AEEF"/>
              </a:solidFill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596CEF2-CB8F-A4A3-C4ED-33302E1149C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8156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DCA090-0B9B-5814-41D4-6538FEE7F7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32DE33-4424-B673-A5B8-A0584EE820A5}"/>
              </a:ext>
            </a:extLst>
          </p:cNvPr>
          <p:cNvSpPr/>
          <p:nvPr/>
        </p:nvSpPr>
        <p:spPr>
          <a:xfrm>
            <a:off x="409449" y="1726275"/>
            <a:ext cx="11443883" cy="486276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5004E78-43BD-BFD4-1617-1AD66F9AE430}"/>
              </a:ext>
            </a:extLst>
          </p:cNvPr>
          <p:cNvSpPr txBox="1"/>
          <p:nvPr/>
        </p:nvSpPr>
        <p:spPr>
          <a:xfrm>
            <a:off x="2474476" y="1124030"/>
            <a:ext cx="67302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Net Present Value (NPV) Method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F25706A-A0B0-3093-89C3-4F24B18C89B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D4AED15-7F01-08C3-97B2-B3F771895A6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AA5A1FF-E61D-D848-5E8B-B2FCC7709E21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BED8B63-B629-0954-DCB1-602049038D02}"/>
              </a:ext>
            </a:extLst>
          </p:cNvPr>
          <p:cNvSpPr txBox="1"/>
          <p:nvPr/>
        </p:nvSpPr>
        <p:spPr>
          <a:xfrm>
            <a:off x="621151" y="2083660"/>
            <a:ext cx="1043689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58221"/>
                </a:solidFill>
              </a:rPr>
              <a:t>Definition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Net Present Value (NPV)</a:t>
            </a:r>
            <a:r>
              <a:rPr lang="en-US" sz="2400" dirty="0"/>
              <a:t>: The difference between the present value of cash inflows and the present value of cash outflows over a project's life.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Time Value of Money</a:t>
            </a:r>
            <a:r>
              <a:rPr lang="en-US" sz="2400" dirty="0"/>
              <a:t>: NPV accounts for the time value of money by discounting future cash flows back to their present value using a specified discount rate (usually the required rate of return or cost of capital).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Wealth Maximization</a:t>
            </a:r>
            <a:r>
              <a:rPr lang="en-US" sz="2400" dirty="0"/>
              <a:t>: NPV measures how much value a project adds to the firm, directly aligning with the goal of maximizing shareholder wealth.</a:t>
            </a:r>
          </a:p>
          <a:p>
            <a:r>
              <a:rPr lang="en-US" sz="2400" b="1" dirty="0">
                <a:solidFill>
                  <a:srgbClr val="F58221"/>
                </a:solidFill>
              </a:rPr>
              <a:t>Decision Rule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Accept the Project</a:t>
            </a:r>
            <a:r>
              <a:rPr lang="en-US" sz="2400" dirty="0"/>
              <a:t>: If NPV </a:t>
            </a:r>
            <a:r>
              <a:rPr lang="en-US" sz="2400" b="1" dirty="0"/>
              <a:t>&gt; 0</a:t>
            </a:r>
            <a:r>
              <a:rPr lang="en-US" sz="2400" dirty="0"/>
              <a:t> (project is expected to add value to the firm).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Reject the Project</a:t>
            </a:r>
            <a:r>
              <a:rPr lang="en-US" sz="2400" dirty="0"/>
              <a:t>: If NPV </a:t>
            </a:r>
            <a:r>
              <a:rPr lang="en-US" sz="2400" b="1" dirty="0"/>
              <a:t>&lt; 0</a:t>
            </a:r>
            <a:r>
              <a:rPr lang="en-US" sz="2400" dirty="0"/>
              <a:t> (project is expected to diminish firm value).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Indifferent</a:t>
            </a:r>
            <a:r>
              <a:rPr lang="en-US" sz="2400" dirty="0"/>
              <a:t>: If NPV </a:t>
            </a:r>
            <a:r>
              <a:rPr lang="en-US" sz="2400" b="1" dirty="0"/>
              <a:t>= 0</a:t>
            </a:r>
            <a:r>
              <a:rPr lang="en-US" sz="2400" dirty="0"/>
              <a:t> (project breaks even; no net gain or loss).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7180F20-9D22-02DE-5AB5-7980C571F40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3863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C3E517-2228-6CEE-F932-A784509AC5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3004415-0BD9-24E3-059E-909B03DA6404}"/>
              </a:ext>
            </a:extLst>
          </p:cNvPr>
          <p:cNvSpPr/>
          <p:nvPr/>
        </p:nvSpPr>
        <p:spPr>
          <a:xfrm>
            <a:off x="409449" y="1726275"/>
            <a:ext cx="11443883" cy="486276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F1E58B9-EB5A-B165-6671-2B3A1979F4E9}"/>
              </a:ext>
            </a:extLst>
          </p:cNvPr>
          <p:cNvSpPr txBox="1"/>
          <p:nvPr/>
        </p:nvSpPr>
        <p:spPr>
          <a:xfrm>
            <a:off x="2474476" y="1124030"/>
            <a:ext cx="62123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Net Present Value (NPV) Method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D213507-9288-8C5C-CDE3-71FC9C6BCCD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6D2ECBC-4FED-8087-29AD-B473A5FECF2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8B82007-45BC-5010-2CFA-6549292F872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DE71C90-3047-92A9-2B30-EB15E843B4C0}"/>
              </a:ext>
            </a:extLst>
          </p:cNvPr>
          <p:cNvSpPr txBox="1"/>
          <p:nvPr/>
        </p:nvSpPr>
        <p:spPr>
          <a:xfrm>
            <a:off x="812800" y="2302722"/>
            <a:ext cx="1043689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58221"/>
                </a:solidFill>
              </a:rPr>
              <a:t>Advantages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Considers Time Value of Money</a:t>
            </a:r>
            <a:r>
              <a:rPr lang="en-US" sz="2400" dirty="0"/>
              <a:t>: Provides a realistic assessment by discounting future cash flows.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Absolute Measure of Profitability</a:t>
            </a:r>
            <a:r>
              <a:rPr lang="en-US" sz="2400" dirty="0"/>
              <a:t>: Quantifies the expected increase in wealth in monetary terms.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Comprehensive Evaluation</a:t>
            </a:r>
            <a:r>
              <a:rPr lang="en-US" sz="2400" dirty="0"/>
              <a:t>: Includes all cash inflows and outflows throughout the project's life.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Alignment with Shareholder Wealth</a:t>
            </a:r>
            <a:r>
              <a:rPr lang="en-US" sz="2400" dirty="0"/>
              <a:t>: Directly relates to the firm's objective of maximizing shareholder value.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79AE17C-8894-C4AB-6077-5702317A8BE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8123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12426D-9DBF-A341-0D31-703281A723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14B3025-C835-AF0B-4BEB-F3B00C21270B}"/>
              </a:ext>
            </a:extLst>
          </p:cNvPr>
          <p:cNvSpPr/>
          <p:nvPr/>
        </p:nvSpPr>
        <p:spPr>
          <a:xfrm>
            <a:off x="409449" y="1726275"/>
            <a:ext cx="11443883" cy="486276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CB178C2-809E-2944-AC0A-EBD1AFA43BC8}"/>
              </a:ext>
            </a:extLst>
          </p:cNvPr>
          <p:cNvSpPr txBox="1"/>
          <p:nvPr/>
        </p:nvSpPr>
        <p:spPr>
          <a:xfrm>
            <a:off x="2474476" y="1124030"/>
            <a:ext cx="67302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Net Present Value (NPV) Method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753DDFB-0C96-38BA-B7CC-3361EFB556C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08E66FC-7989-3896-42B0-5CB48EA7B03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F25232E-2F92-3235-58BD-3B40F9B06C4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C1151BDA-01FF-4254-997B-1DB72A70F6A5}"/>
              </a:ext>
            </a:extLst>
          </p:cNvPr>
          <p:cNvSpPr txBox="1"/>
          <p:nvPr/>
        </p:nvSpPr>
        <p:spPr>
          <a:xfrm>
            <a:off x="942308" y="2357211"/>
            <a:ext cx="1043689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58221"/>
                </a:solidFill>
              </a:rPr>
              <a:t>Limitations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Complexity</a:t>
            </a:r>
            <a:r>
              <a:rPr lang="en-US" sz="2400" dirty="0"/>
              <a:t>: More complicated than simpler methods like the payback period, requiring detailed cash flow projections and discounting.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Estimation Sensitivity</a:t>
            </a:r>
            <a:r>
              <a:rPr lang="en-US" sz="2400" dirty="0"/>
              <a:t>: Results are highly sensitive to the accuracy of cash flow estimates and the chosen discount rate.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Capital Rationing</a:t>
            </a:r>
            <a:r>
              <a:rPr lang="en-US" sz="2400" dirty="0"/>
              <a:t>: Does not inherently account for project size; a project with a high NPV but large investment may not be feasible under budget constraints.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9BE2FD2-17DD-BD55-9477-48BE54498F2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9843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DF9179-F95C-0D1F-E911-F3A45BAE91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8B9A303-6D42-F352-BB2F-6052A6CDDCE2}"/>
              </a:ext>
            </a:extLst>
          </p:cNvPr>
          <p:cNvSpPr/>
          <p:nvPr/>
        </p:nvSpPr>
        <p:spPr>
          <a:xfrm>
            <a:off x="409450" y="1726275"/>
            <a:ext cx="11376150" cy="48627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09D9F4A-AE5C-FE2D-E904-4319B1F0722B}"/>
              </a:ext>
            </a:extLst>
          </p:cNvPr>
          <p:cNvSpPr txBox="1"/>
          <p:nvPr/>
        </p:nvSpPr>
        <p:spPr>
          <a:xfrm>
            <a:off x="2530947" y="1092744"/>
            <a:ext cx="71479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Net Present Value (NPV) Method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FC32373-D776-DDA1-1715-8A8754CBCC0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A887232-DEC7-DCF0-83B4-006CF7CFEA3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BABF8D0-0D24-076D-ECB1-6AA35DF85025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A0033DE8-2330-2448-E0A4-0826BD773491}"/>
              </a:ext>
            </a:extLst>
          </p:cNvPr>
          <p:cNvSpPr txBox="1"/>
          <p:nvPr/>
        </p:nvSpPr>
        <p:spPr>
          <a:xfrm>
            <a:off x="568828" y="2255954"/>
            <a:ext cx="1107214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AEE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Example:</a:t>
            </a:r>
          </a:p>
          <a:p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The management of Kunkel Company is considering the purchase of a $40,000 machine that would reduce operating costs by $7,000 per year. At the end of the machine’s eight-year useful life, it will have zero scrap value. The company’s required rate of return is 12% on all investment projects.</a:t>
            </a:r>
          </a:p>
          <a:p>
            <a:r>
              <a:rPr lang="en-US" sz="24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Required:</a:t>
            </a:r>
          </a:p>
          <a:p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(Ignore income taxes.)</a:t>
            </a:r>
          </a:p>
          <a:p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1. Determine the net present value of the investment in the machine.</a:t>
            </a:r>
          </a:p>
          <a:p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2. What is the difference between the total, undiscounted cash inflows and cash outflows over the entire life of the machine?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36249AF-0183-2928-4C56-64358000C9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258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788D17-7DAD-01E5-B202-EA7132E45C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FAA77D2-0AFE-5FBB-2A73-9E920DECABE4}"/>
              </a:ext>
            </a:extLst>
          </p:cNvPr>
          <p:cNvSpPr/>
          <p:nvPr/>
        </p:nvSpPr>
        <p:spPr>
          <a:xfrm>
            <a:off x="409449" y="1726275"/>
            <a:ext cx="11237241" cy="464502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11F1453-4E16-7FB7-5252-0B77B591865C}"/>
              </a:ext>
            </a:extLst>
          </p:cNvPr>
          <p:cNvSpPr txBox="1"/>
          <p:nvPr/>
        </p:nvSpPr>
        <p:spPr>
          <a:xfrm>
            <a:off x="2527897" y="1019069"/>
            <a:ext cx="72765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Net Present Value (NPV) Method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BBB389A-1A2E-A6D3-0524-1CDA77B5F98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CB1F02A-6A2C-A6A4-51A1-27191E309C6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992A0CF-0A1D-5666-6D65-71521F8B1443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E33EEB6-463D-78D2-37A7-D42672E38D5C}"/>
              </a:ext>
            </a:extLst>
          </p:cNvPr>
          <p:cNvSpPr txBox="1"/>
          <p:nvPr/>
        </p:nvSpPr>
        <p:spPr>
          <a:xfrm>
            <a:off x="620042" y="2136185"/>
            <a:ext cx="10951915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AEE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Solution:</a:t>
            </a:r>
            <a:endParaRPr lang="en-US" sz="2400" b="1" dirty="0">
              <a:solidFill>
                <a:srgbClr val="F5822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b="1" dirty="0">
                <a:solidFill>
                  <a:srgbClr val="203E5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Cash outflow = 40,000</a:t>
            </a:r>
          </a:p>
          <a:p>
            <a:endParaRPr lang="en-US" sz="2400" b="1" dirty="0">
              <a:solidFill>
                <a:srgbClr val="203E5F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b="1" dirty="0">
                <a:solidFill>
                  <a:srgbClr val="203E5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Cash inflow during machine’s eight-year useful life= 7,000 per year</a:t>
            </a:r>
          </a:p>
          <a:p>
            <a:endParaRPr lang="en-US" sz="2400" b="1" dirty="0">
              <a:solidFill>
                <a:srgbClr val="203E5F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b="1" dirty="0" err="1">
                <a:solidFill>
                  <a:srgbClr val="203E5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US" sz="2400" b="1" dirty="0">
                <a:solidFill>
                  <a:srgbClr val="203E5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= 12%</a:t>
            </a:r>
          </a:p>
          <a:p>
            <a:endParaRPr lang="en-US" sz="2400" b="1" dirty="0">
              <a:solidFill>
                <a:srgbClr val="203E5F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b="1" dirty="0" err="1">
                <a:solidFill>
                  <a:srgbClr val="203E5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Pv</a:t>
            </a:r>
            <a:r>
              <a:rPr lang="en-US" sz="2400" b="1" dirty="0">
                <a:solidFill>
                  <a:srgbClr val="203E5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of cash inflow= 7,000*4.968= 34,776</a:t>
            </a:r>
          </a:p>
          <a:p>
            <a:r>
              <a:rPr lang="en-US" sz="2400" b="1" dirty="0">
                <a:solidFill>
                  <a:srgbClr val="203E5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NPV =PV of Cash inflow - Initial investment= -5,224</a:t>
            </a:r>
          </a:p>
          <a:p>
            <a:r>
              <a:rPr lang="en-US" sz="2400" b="1" dirty="0">
                <a:solidFill>
                  <a:srgbClr val="203E5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company shouldn’t purchase the machine  as the NPV of purchasing that machine is negative.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13F77F2-5EC9-2584-7B8F-854364A4DCD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1165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5DFEAA-4324-8F49-B13E-186307A8B7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A95BC11-E4CF-DF87-73F9-FEF5952D3FC8}"/>
              </a:ext>
            </a:extLst>
          </p:cNvPr>
          <p:cNvSpPr/>
          <p:nvPr/>
        </p:nvSpPr>
        <p:spPr>
          <a:xfrm>
            <a:off x="409450" y="1726275"/>
            <a:ext cx="10812720" cy="464502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02CB649-FCA7-C639-9475-A1AD3F7428A4}"/>
              </a:ext>
            </a:extLst>
          </p:cNvPr>
          <p:cNvSpPr txBox="1"/>
          <p:nvPr/>
        </p:nvSpPr>
        <p:spPr>
          <a:xfrm>
            <a:off x="2527897" y="1019069"/>
            <a:ext cx="71509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Net Present Value (NPV) Method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E7C558E-D9AA-257A-8ED4-BBA2E0CA3EC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0645D0F-16DE-0189-636E-945205F02CD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75220AC-2F76-3290-9BE5-917C2C510CDB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A89E83E-591B-BD23-D1E0-3F794FEB9C4C}"/>
              </a:ext>
            </a:extLst>
          </p:cNvPr>
          <p:cNvSpPr txBox="1"/>
          <p:nvPr/>
        </p:nvSpPr>
        <p:spPr>
          <a:xfrm>
            <a:off x="545310" y="1953557"/>
            <a:ext cx="105410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000" b="1" dirty="0">
              <a:solidFill>
                <a:srgbClr val="00AEEF"/>
              </a:solidFill>
              <a:latin typeface="Alexandria" charset="0"/>
              <a:cs typeface="Alexandria" charset="0"/>
            </a:endParaRPr>
          </a:p>
          <a:p>
            <a:r>
              <a:rPr lang="en-US" sz="2400" b="1" dirty="0">
                <a:solidFill>
                  <a:srgbClr val="00AEE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Solution:</a:t>
            </a:r>
            <a:endParaRPr lang="en-US" sz="2400" b="1" dirty="0">
              <a:solidFill>
                <a:srgbClr val="F5822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b="1" dirty="0">
                <a:solidFill>
                  <a:srgbClr val="203E5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What is the difference between the total, undiscounted cash inflows and cash outflows over the</a:t>
            </a:r>
          </a:p>
          <a:p>
            <a:r>
              <a:rPr lang="en-US" sz="2400" b="1" dirty="0">
                <a:solidFill>
                  <a:srgbClr val="203E5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entire life of the machine?</a:t>
            </a:r>
          </a:p>
          <a:p>
            <a:endParaRPr lang="en-US" sz="2400" b="1" dirty="0">
              <a:solidFill>
                <a:srgbClr val="203E5F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b="1" dirty="0">
                <a:solidFill>
                  <a:srgbClr val="203E5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= 56,000 – 40,000= 16,000</a:t>
            </a:r>
          </a:p>
          <a:p>
            <a:endParaRPr lang="en-US" sz="2000" b="1" dirty="0">
              <a:solidFill>
                <a:srgbClr val="00AEEF"/>
              </a:solidFill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7B98FF1-B607-756E-33FD-C49162F64C0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6332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1A2E2B-43C7-9E56-F10D-88A63CDD3B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A2E79C9-2219-7B28-EA0F-A777E287C819}"/>
              </a:ext>
            </a:extLst>
          </p:cNvPr>
          <p:cNvSpPr/>
          <p:nvPr/>
        </p:nvSpPr>
        <p:spPr>
          <a:xfrm>
            <a:off x="409450" y="1726275"/>
            <a:ext cx="10812720" cy="464502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5096CD-5D91-18D3-498F-E9E7461CFE30}"/>
              </a:ext>
            </a:extLst>
          </p:cNvPr>
          <p:cNvSpPr txBox="1"/>
          <p:nvPr/>
        </p:nvSpPr>
        <p:spPr>
          <a:xfrm>
            <a:off x="2527897" y="1019069"/>
            <a:ext cx="66499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Net Present Value (NPV) Method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964439D-EBF0-542D-46D3-E10C0A1D1F6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570BA50-38F6-2772-070E-F15B631A236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E1A312C-E916-09E1-94DF-9A5FBBCFF115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337A0FC-B82E-DFD2-C2E1-1C36B14AF5B6}"/>
              </a:ext>
            </a:extLst>
          </p:cNvPr>
          <p:cNvSpPr txBox="1"/>
          <p:nvPr/>
        </p:nvSpPr>
        <p:spPr>
          <a:xfrm>
            <a:off x="545310" y="2287626"/>
            <a:ext cx="1054100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Example:</a:t>
            </a:r>
          </a:p>
          <a:p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Perit Industries has $100,000 to invest. The company is trying to decide between two alternative uses of the funds. The alternatives are: </a:t>
            </a:r>
          </a:p>
          <a:p>
            <a:endParaRPr lang="en-US" sz="2000" dirty="0">
              <a:latin typeface="Alexandria" charset="0"/>
              <a:cs typeface="Alexandria" charset="0"/>
            </a:endParaRPr>
          </a:p>
          <a:p>
            <a:pPr algn="just"/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DAFF661-FEB5-3D7C-1585-D8909E23A8C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08A5589-8B77-4A65-199F-727F086B75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5690" y="3562494"/>
            <a:ext cx="9008732" cy="2318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7925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529E6E-11F6-1875-675C-66EB6B9A5D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BFD38CC-32F8-B0EF-CFE8-AB13B4FB45A6}"/>
              </a:ext>
            </a:extLst>
          </p:cNvPr>
          <p:cNvSpPr/>
          <p:nvPr/>
        </p:nvSpPr>
        <p:spPr>
          <a:xfrm>
            <a:off x="409450" y="1726275"/>
            <a:ext cx="10812720" cy="464502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6A09577-77BF-CFB9-6DBA-C4BA90BB9DCE}"/>
              </a:ext>
            </a:extLst>
          </p:cNvPr>
          <p:cNvSpPr txBox="1"/>
          <p:nvPr/>
        </p:nvSpPr>
        <p:spPr>
          <a:xfrm>
            <a:off x="2527897" y="1019069"/>
            <a:ext cx="73611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Net Present Value (NPV) Method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89A1835-1D2A-7800-0E1A-82C4647FE4E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B7D970-D2DF-8F89-C7F7-D27335BFD7D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6BA9F49-B4D6-427C-C57B-091728B21D5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A355C8CD-6B67-912D-71C4-FB31BF55DBE6}"/>
              </a:ext>
            </a:extLst>
          </p:cNvPr>
          <p:cNvSpPr txBox="1"/>
          <p:nvPr/>
        </p:nvSpPr>
        <p:spPr>
          <a:xfrm>
            <a:off x="825500" y="2270797"/>
            <a:ext cx="105410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AEE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Example:</a:t>
            </a:r>
          </a:p>
          <a:p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The working capital needed for project B will be released at the end of six years for investment elsewhere. Perit Industries’ discount rate is 14%.</a:t>
            </a:r>
          </a:p>
          <a:p>
            <a:endParaRPr lang="en-US" sz="2400" b="1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Required:</a:t>
            </a:r>
          </a:p>
          <a:p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(Ignore income taxes.) </a:t>
            </a:r>
          </a:p>
          <a:p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Which investment alternative (if either) would you recommend that the company accept? Show all computations using the net present value format. Prepare separate computations for each project.</a:t>
            </a:r>
          </a:p>
          <a:p>
            <a:endParaRPr lang="en-US" sz="2000" dirty="0">
              <a:latin typeface="Alexandria" charset="0"/>
              <a:cs typeface="Alexandria" charset="0"/>
            </a:endParaRPr>
          </a:p>
          <a:p>
            <a:pPr algn="just"/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EAA5D31-A2AE-85C9-129D-43DEB7C49D9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9037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01B91E-286E-C0EE-18BA-5657DEF5DD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4CF07C3-ED74-38B7-BDF6-C53467721C8B}"/>
              </a:ext>
            </a:extLst>
          </p:cNvPr>
          <p:cNvSpPr/>
          <p:nvPr/>
        </p:nvSpPr>
        <p:spPr>
          <a:xfrm>
            <a:off x="409450" y="1726275"/>
            <a:ext cx="10812720" cy="51317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CA1E780-60CE-9CD4-6CFF-5C3BAE6C3FD5}"/>
              </a:ext>
            </a:extLst>
          </p:cNvPr>
          <p:cNvSpPr txBox="1"/>
          <p:nvPr/>
        </p:nvSpPr>
        <p:spPr>
          <a:xfrm>
            <a:off x="2527897" y="1019069"/>
            <a:ext cx="71509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Net Present Value (NPV) Method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81961DE-C959-1572-D728-FAC1A77AC94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619943-5CFB-DC6D-B0C7-DB75BDFEFE5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A479BC2-399E-B444-5334-CAF2A4FE7F63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CC61A08E-8A03-C774-5BC0-490F2DFFB000}"/>
              </a:ext>
            </a:extLst>
          </p:cNvPr>
          <p:cNvSpPr txBox="1"/>
          <p:nvPr/>
        </p:nvSpPr>
        <p:spPr>
          <a:xfrm>
            <a:off x="545310" y="1953557"/>
            <a:ext cx="10541000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000" b="1" dirty="0">
              <a:solidFill>
                <a:srgbClr val="00AEEF"/>
              </a:solidFill>
              <a:latin typeface="Alexandria" charset="0"/>
              <a:cs typeface="Alexandria" charset="0"/>
            </a:endParaRPr>
          </a:p>
          <a:p>
            <a:r>
              <a:rPr lang="en-US" sz="20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Solution: Project A:</a:t>
            </a:r>
          </a:p>
          <a:p>
            <a:endParaRPr lang="en-US" sz="2000" b="1" dirty="0">
              <a:solidFill>
                <a:srgbClr val="F58221"/>
              </a:solidFill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FACF54A-A147-84C7-AAAC-1B41AEF0161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C64C1246-66CC-8CB6-1BFF-CB3C3C120F1B}"/>
              </a:ext>
            </a:extLst>
          </p:cNvPr>
          <p:cNvGraphicFramePr>
            <a:graphicFrameLocks noGrp="1"/>
          </p:cNvGraphicFramePr>
          <p:nvPr/>
        </p:nvGraphicFramePr>
        <p:xfrm>
          <a:off x="1214179" y="2773206"/>
          <a:ext cx="9232347" cy="38879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04661">
                  <a:extLst>
                    <a:ext uri="{9D8B030D-6E8A-4147-A177-3AD203B41FA5}">
                      <a16:colId xmlns:a16="http://schemas.microsoft.com/office/drawing/2014/main" val="2686378251"/>
                    </a:ext>
                  </a:extLst>
                </a:gridCol>
                <a:gridCol w="1180326">
                  <a:extLst>
                    <a:ext uri="{9D8B030D-6E8A-4147-A177-3AD203B41FA5}">
                      <a16:colId xmlns:a16="http://schemas.microsoft.com/office/drawing/2014/main" val="3935847331"/>
                    </a:ext>
                  </a:extLst>
                </a:gridCol>
                <a:gridCol w="1849120">
                  <a:extLst>
                    <a:ext uri="{9D8B030D-6E8A-4147-A177-3AD203B41FA5}">
                      <a16:colId xmlns:a16="http://schemas.microsoft.com/office/drawing/2014/main" val="1749454539"/>
                    </a:ext>
                  </a:extLst>
                </a:gridCol>
                <a:gridCol w="1849120">
                  <a:extLst>
                    <a:ext uri="{9D8B030D-6E8A-4147-A177-3AD203B41FA5}">
                      <a16:colId xmlns:a16="http://schemas.microsoft.com/office/drawing/2014/main" val="1552860536"/>
                    </a:ext>
                  </a:extLst>
                </a:gridCol>
                <a:gridCol w="1849120">
                  <a:extLst>
                    <a:ext uri="{9D8B030D-6E8A-4147-A177-3AD203B41FA5}">
                      <a16:colId xmlns:a16="http://schemas.microsoft.com/office/drawing/2014/main" val="3162501435"/>
                    </a:ext>
                  </a:extLst>
                </a:gridCol>
              </a:tblGrid>
              <a:tr h="504715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Item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Years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Amount of cash flow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14% Factor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Present value of cash flow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4597687"/>
                  </a:ext>
                </a:extLst>
              </a:tr>
              <a:tr h="504715">
                <a:tc>
                  <a:txBody>
                    <a:bodyPr/>
                    <a:lstStyle/>
                    <a:p>
                      <a:pPr algn="ctr"/>
                      <a:r>
                        <a:rPr lang="en-US" sz="1800" b="0" i="0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Cost of equipment required</a:t>
                      </a:r>
                      <a:r>
                        <a:rPr lang="en-US" dirty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 </a:t>
                      </a:r>
                      <a:br>
                        <a:rPr lang="en-US" dirty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</a:br>
                      <a:endParaRPr lang="en-US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ADLaM Display" panose="02010000000000000000" pitchFamily="2" charset="0"/>
                        <a:ea typeface="ADLaM Display" panose="02010000000000000000" pitchFamily="2" charset="0"/>
                        <a:cs typeface="ADLaM Display" panose="0201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(100,000)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(100,000)</a:t>
                      </a:r>
                    </a:p>
                    <a:p>
                      <a:pPr algn="ctr"/>
                      <a:endParaRPr lang="en-US" dirty="0">
                        <a:latin typeface="ADLaM Display" panose="02010000000000000000" pitchFamily="2" charset="0"/>
                        <a:ea typeface="ADLaM Display" panose="02010000000000000000" pitchFamily="2" charset="0"/>
                        <a:cs typeface="ADLaM Display" panose="0201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51922355"/>
                  </a:ext>
                </a:extLst>
              </a:tr>
              <a:tr h="504715">
                <a:tc>
                  <a:txBody>
                    <a:bodyPr/>
                    <a:lstStyle/>
                    <a:p>
                      <a:pPr algn="ctr"/>
                      <a:r>
                        <a:rPr lang="en-US" sz="1800" b="0" i="0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Annual cash inflows</a:t>
                      </a:r>
                      <a:r>
                        <a:rPr lang="en-US" dirty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 </a:t>
                      </a:r>
                      <a:br>
                        <a:rPr lang="en-US" dirty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</a:br>
                      <a:endParaRPr lang="en-US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ADLaM Display" panose="02010000000000000000" pitchFamily="2" charset="0"/>
                        <a:ea typeface="ADLaM Display" panose="02010000000000000000" pitchFamily="2" charset="0"/>
                        <a:cs typeface="ADLaM Display" panose="0201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1-6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21,000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3.889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81,669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36511818"/>
                  </a:ext>
                </a:extLst>
              </a:tr>
              <a:tr h="504715">
                <a:tc>
                  <a:txBody>
                    <a:bodyPr/>
                    <a:lstStyle/>
                    <a:p>
                      <a:pPr algn="ctr"/>
                      <a:r>
                        <a:rPr lang="en-US" sz="1800" b="0" i="0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Salvage value of equipment in six years </a:t>
                      </a:r>
                      <a:br>
                        <a:rPr lang="en-US" dirty="0"/>
                      </a:br>
                      <a:endParaRPr lang="en-US" dirty="0">
                        <a:latin typeface="ADLaM Display" panose="02010000000000000000" pitchFamily="2" charset="0"/>
                        <a:ea typeface="ADLaM Display" panose="02010000000000000000" pitchFamily="2" charset="0"/>
                        <a:cs typeface="ADLaM Display" panose="0201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8,000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0.456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3,648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9964367"/>
                  </a:ext>
                </a:extLst>
              </a:tr>
              <a:tr h="504715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NPV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>
                        <a:latin typeface="ADLaM Display" panose="02010000000000000000" pitchFamily="2" charset="0"/>
                        <a:ea typeface="ADLaM Display" panose="02010000000000000000" pitchFamily="2" charset="0"/>
                        <a:cs typeface="ADLaM Display" panose="0201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>
                        <a:latin typeface="ADLaM Display" panose="02010000000000000000" pitchFamily="2" charset="0"/>
                        <a:ea typeface="ADLaM Display" panose="02010000000000000000" pitchFamily="2" charset="0"/>
                        <a:cs typeface="ADLaM Display" panose="0201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>
                        <a:latin typeface="ADLaM Display" panose="02010000000000000000" pitchFamily="2" charset="0"/>
                        <a:ea typeface="ADLaM Display" panose="02010000000000000000" pitchFamily="2" charset="0"/>
                        <a:cs typeface="ADLaM Display" panose="0201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(14,683)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383993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65228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A54C4B-EC31-C100-D248-16DBB72D0B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53FC4A0-8747-F6AD-DD9E-FC44184EFBA7}"/>
              </a:ext>
            </a:extLst>
          </p:cNvPr>
          <p:cNvSpPr/>
          <p:nvPr/>
        </p:nvSpPr>
        <p:spPr>
          <a:xfrm>
            <a:off x="409450" y="1726276"/>
            <a:ext cx="10812720" cy="48627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7F93B1B-DFCC-0A46-7F4F-583EEE6150C8}"/>
              </a:ext>
            </a:extLst>
          </p:cNvPr>
          <p:cNvSpPr txBox="1"/>
          <p:nvPr/>
        </p:nvSpPr>
        <p:spPr>
          <a:xfrm>
            <a:off x="2527897" y="1019069"/>
            <a:ext cx="78101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Net Present Value (NPV) Method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CDE1590-8AE4-90C3-78EF-935092C9D41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975316F-6B20-0035-6C7A-088CF4D60D7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5F9B871-F479-9C69-5FED-C15BE2013F39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F0B92BC-FB4A-8607-AABA-5B94F8271749}"/>
              </a:ext>
            </a:extLst>
          </p:cNvPr>
          <p:cNvSpPr txBox="1"/>
          <p:nvPr/>
        </p:nvSpPr>
        <p:spPr>
          <a:xfrm>
            <a:off x="545310" y="1953557"/>
            <a:ext cx="105410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000" b="1" dirty="0">
              <a:solidFill>
                <a:srgbClr val="00AEEF"/>
              </a:solidFill>
              <a:latin typeface="Alexandria" charset="0"/>
              <a:cs typeface="Alexandria" charset="0"/>
            </a:endParaRPr>
          </a:p>
          <a:p>
            <a:r>
              <a:rPr lang="en-US" sz="20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Solution: Project B:</a:t>
            </a:r>
          </a:p>
          <a:p>
            <a:endParaRPr lang="en-US" sz="2000" dirty="0"/>
          </a:p>
          <a:p>
            <a:endParaRPr lang="en-US" sz="2000" dirty="0"/>
          </a:p>
          <a:p>
            <a:endParaRPr lang="en-US" sz="2000" dirty="0"/>
          </a:p>
          <a:p>
            <a:endParaRPr lang="en-US" sz="2000" dirty="0"/>
          </a:p>
          <a:p>
            <a:endParaRPr lang="en-US" sz="2000" dirty="0"/>
          </a:p>
          <a:p>
            <a:endParaRPr lang="en-US" sz="2000" dirty="0"/>
          </a:p>
          <a:p>
            <a:endParaRPr lang="en-US" sz="2000" dirty="0"/>
          </a:p>
          <a:p>
            <a:endParaRPr lang="en-US" sz="2000" dirty="0"/>
          </a:p>
          <a:p>
            <a:endParaRPr lang="en-US" sz="2000" dirty="0"/>
          </a:p>
          <a:p>
            <a:endParaRPr lang="en-US" sz="2000" dirty="0"/>
          </a:p>
          <a:p>
            <a:endParaRPr lang="en-US" sz="2000" dirty="0"/>
          </a:p>
          <a:p>
            <a:r>
              <a:rPr lang="en-US" sz="2000" dirty="0"/>
              <a:t>The firm should accept project B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38A017A-B112-0A4F-7733-AF8431F43A5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59F418E7-8C95-B1A2-5AAB-810038C04C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9001650"/>
              </p:ext>
            </p:extLst>
          </p:nvPr>
        </p:nvGraphicFramePr>
        <p:xfrm>
          <a:off x="1105690" y="2773896"/>
          <a:ext cx="9232347" cy="30650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04661">
                  <a:extLst>
                    <a:ext uri="{9D8B030D-6E8A-4147-A177-3AD203B41FA5}">
                      <a16:colId xmlns:a16="http://schemas.microsoft.com/office/drawing/2014/main" val="2686378251"/>
                    </a:ext>
                  </a:extLst>
                </a:gridCol>
                <a:gridCol w="1180326">
                  <a:extLst>
                    <a:ext uri="{9D8B030D-6E8A-4147-A177-3AD203B41FA5}">
                      <a16:colId xmlns:a16="http://schemas.microsoft.com/office/drawing/2014/main" val="3935847331"/>
                    </a:ext>
                  </a:extLst>
                </a:gridCol>
                <a:gridCol w="1849120">
                  <a:extLst>
                    <a:ext uri="{9D8B030D-6E8A-4147-A177-3AD203B41FA5}">
                      <a16:colId xmlns:a16="http://schemas.microsoft.com/office/drawing/2014/main" val="1749454539"/>
                    </a:ext>
                  </a:extLst>
                </a:gridCol>
                <a:gridCol w="1849120">
                  <a:extLst>
                    <a:ext uri="{9D8B030D-6E8A-4147-A177-3AD203B41FA5}">
                      <a16:colId xmlns:a16="http://schemas.microsoft.com/office/drawing/2014/main" val="1552860536"/>
                    </a:ext>
                  </a:extLst>
                </a:gridCol>
                <a:gridCol w="1849120">
                  <a:extLst>
                    <a:ext uri="{9D8B030D-6E8A-4147-A177-3AD203B41FA5}">
                      <a16:colId xmlns:a16="http://schemas.microsoft.com/office/drawing/2014/main" val="3162501435"/>
                    </a:ext>
                  </a:extLst>
                </a:gridCol>
              </a:tblGrid>
              <a:tr h="504715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Item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Years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Amount of cash flow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14% Factor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Present value of cash flow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4597687"/>
                  </a:ext>
                </a:extLst>
              </a:tr>
              <a:tr h="504715">
                <a:tc>
                  <a:txBody>
                    <a:bodyPr/>
                    <a:lstStyle/>
                    <a:p>
                      <a:pPr algn="ctr"/>
                      <a:r>
                        <a:rPr lang="en-US" sz="1800" b="0" i="0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Working capital investment required</a:t>
                      </a:r>
                      <a:endParaRPr lang="en-US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ADLaM Display" panose="02010000000000000000" pitchFamily="2" charset="0"/>
                        <a:ea typeface="ADLaM Display" panose="02010000000000000000" pitchFamily="2" charset="0"/>
                        <a:cs typeface="ADLaM Display" panose="0201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(100,000)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(100,000)</a:t>
                      </a:r>
                    </a:p>
                    <a:p>
                      <a:pPr algn="ctr"/>
                      <a:endParaRPr lang="en-US" dirty="0">
                        <a:latin typeface="ADLaM Display" panose="02010000000000000000" pitchFamily="2" charset="0"/>
                        <a:ea typeface="ADLaM Display" panose="02010000000000000000" pitchFamily="2" charset="0"/>
                        <a:cs typeface="ADLaM Display" panose="0201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51922355"/>
                  </a:ext>
                </a:extLst>
              </a:tr>
              <a:tr h="504715">
                <a:tc>
                  <a:txBody>
                    <a:bodyPr/>
                    <a:lstStyle/>
                    <a:p>
                      <a:pPr algn="ctr"/>
                      <a:r>
                        <a:rPr lang="en-US" sz="1800" b="0" i="0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Annual cash inflows</a:t>
                      </a:r>
                      <a:r>
                        <a:rPr lang="en-US" dirty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 </a:t>
                      </a:r>
                      <a:br>
                        <a:rPr lang="en-US" dirty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</a:br>
                      <a:endParaRPr lang="en-US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ADLaM Display" panose="02010000000000000000" pitchFamily="2" charset="0"/>
                        <a:ea typeface="ADLaM Display" panose="02010000000000000000" pitchFamily="2" charset="0"/>
                        <a:cs typeface="ADLaM Display" panose="0201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1-6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16,000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3.889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62,224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36511818"/>
                  </a:ext>
                </a:extLst>
              </a:tr>
              <a:tr h="504715">
                <a:tc>
                  <a:txBody>
                    <a:bodyPr/>
                    <a:lstStyle/>
                    <a:p>
                      <a:pPr algn="ctr"/>
                      <a:r>
                        <a:rPr lang="en-US" sz="1800" b="0" i="0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working capital released</a:t>
                      </a:r>
                      <a:endParaRPr lang="en-US" dirty="0">
                        <a:latin typeface="ADLaM Display" panose="02010000000000000000" pitchFamily="2" charset="0"/>
                        <a:ea typeface="ADLaM Display" panose="02010000000000000000" pitchFamily="2" charset="0"/>
                        <a:cs typeface="ADLaM Display" panose="0201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100,000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0.456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45,600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9964367"/>
                  </a:ext>
                </a:extLst>
              </a:tr>
              <a:tr h="504715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NPV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>
                        <a:latin typeface="ADLaM Display" panose="02010000000000000000" pitchFamily="2" charset="0"/>
                        <a:ea typeface="ADLaM Display" panose="02010000000000000000" pitchFamily="2" charset="0"/>
                        <a:cs typeface="ADLaM Display" panose="0201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>
                        <a:latin typeface="ADLaM Display" panose="02010000000000000000" pitchFamily="2" charset="0"/>
                        <a:ea typeface="ADLaM Display" panose="02010000000000000000" pitchFamily="2" charset="0"/>
                        <a:cs typeface="ADLaM Display" panose="0201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>
                        <a:latin typeface="ADLaM Display" panose="02010000000000000000" pitchFamily="2" charset="0"/>
                        <a:ea typeface="ADLaM Display" panose="02010000000000000000" pitchFamily="2" charset="0"/>
                        <a:cs typeface="ADLaM Display" panose="0201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7,824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383993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16554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E58B86-230D-4A85-D724-7F001AE25C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C13D8CF-1A61-86FC-EE98-A115E1C37CEC}"/>
              </a:ext>
            </a:extLst>
          </p:cNvPr>
          <p:cNvSpPr/>
          <p:nvPr/>
        </p:nvSpPr>
        <p:spPr>
          <a:xfrm>
            <a:off x="409449" y="1601121"/>
            <a:ext cx="11373101" cy="5121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29665BF-1BAF-D654-6B7C-CEBD9FAC4C61}"/>
              </a:ext>
            </a:extLst>
          </p:cNvPr>
          <p:cNvSpPr txBox="1"/>
          <p:nvPr/>
        </p:nvSpPr>
        <p:spPr>
          <a:xfrm>
            <a:off x="2516041" y="1012571"/>
            <a:ext cx="79369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The internal rate of Return (IRR) Method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B105D82-6640-94FD-4854-B1BFAEE5B24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63C14F1-E60C-6A82-6636-879BCFA5CEF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8218D57-36CE-CA24-A197-064F7B8BE885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873EA6C-635F-00DB-73E8-6F0602F5D5F0}"/>
              </a:ext>
            </a:extLst>
          </p:cNvPr>
          <p:cNvSpPr txBox="1"/>
          <p:nvPr/>
        </p:nvSpPr>
        <p:spPr>
          <a:xfrm>
            <a:off x="592666" y="2328525"/>
            <a:ext cx="1118988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5822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Definition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>Internal Rate of Return (IRR)</a:t>
            </a: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: The discount rate that makes the net present value (NPV) of all cash flows from a project equal to zero.</a:t>
            </a:r>
          </a:p>
          <a:p>
            <a:r>
              <a:rPr lang="en-US" sz="2400" b="1" dirty="0">
                <a:solidFill>
                  <a:srgbClr val="F58221"/>
                </a:solidFill>
              </a:rPr>
              <a:t>Decision Rule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Accept the Project</a:t>
            </a:r>
            <a:r>
              <a:rPr lang="en-US" sz="2400" dirty="0"/>
              <a:t>: If </a:t>
            </a:r>
            <a:r>
              <a:rPr lang="en-US" sz="2400" b="1" dirty="0"/>
              <a:t>IRR &gt; Required Rate of Return</a:t>
            </a:r>
            <a:r>
              <a:rPr lang="en-US" sz="2400" dirty="0"/>
              <a:t> (also known as the hurdle rate or cost of capital).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Reject the Project</a:t>
            </a:r>
            <a:r>
              <a:rPr lang="en-US" sz="2400" dirty="0"/>
              <a:t>: If </a:t>
            </a:r>
            <a:r>
              <a:rPr lang="en-US" sz="2400" b="1" dirty="0"/>
              <a:t>IRR &lt; Required Rate of Return</a:t>
            </a:r>
            <a:r>
              <a:rPr lang="en-US" sz="2400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Example</a:t>
            </a:r>
            <a:r>
              <a:rPr lang="en-US" sz="2400" dirty="0"/>
              <a:t>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b="1" dirty="0"/>
              <a:t>Required Rate of Return</a:t>
            </a:r>
            <a:r>
              <a:rPr lang="en-US" sz="2400" dirty="0"/>
              <a:t>: 8%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b="1" dirty="0"/>
              <a:t>Project's IRR</a:t>
            </a:r>
            <a:r>
              <a:rPr lang="en-US" sz="2400" dirty="0"/>
              <a:t>: 9.7%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b="1" dirty="0"/>
              <a:t>Decision</a:t>
            </a:r>
            <a:r>
              <a:rPr lang="en-US" sz="2400" dirty="0"/>
              <a:t>: Accept the project because 9.7% &gt; 8%.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7191C00-3240-6776-0E6E-5827EC8E91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947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83BD27-0F33-1BEC-E97F-E9B0AE4248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9B4DC39-94B1-7FB7-EE23-DE5B1D0A18C2}"/>
              </a:ext>
            </a:extLst>
          </p:cNvPr>
          <p:cNvSpPr/>
          <p:nvPr/>
        </p:nvSpPr>
        <p:spPr>
          <a:xfrm>
            <a:off x="409450" y="1601121"/>
            <a:ext cx="11373102" cy="477018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392FA03-5255-21EE-F66A-FEE6E867780B}"/>
              </a:ext>
            </a:extLst>
          </p:cNvPr>
          <p:cNvSpPr txBox="1"/>
          <p:nvPr/>
        </p:nvSpPr>
        <p:spPr>
          <a:xfrm>
            <a:off x="2516041" y="1012571"/>
            <a:ext cx="79369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The internal rate of Return (IRR) Method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100D947-3341-78B1-EE6F-75169115056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96AD2D6-2D78-49BA-433C-59008800910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15D130E-17C4-5952-51E5-A22B2813CD4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AD55FF7A-9824-CCE8-8240-74B6BBB1C47A}"/>
              </a:ext>
            </a:extLst>
          </p:cNvPr>
          <p:cNvSpPr txBox="1"/>
          <p:nvPr/>
        </p:nvSpPr>
        <p:spPr>
          <a:xfrm>
            <a:off x="647302" y="1791606"/>
            <a:ext cx="11135249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US" sz="2400" b="1" dirty="0">
              <a:solidFill>
                <a:srgbClr val="00AEEF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b="1" dirty="0">
                <a:solidFill>
                  <a:srgbClr val="F58221"/>
                </a:solidFill>
              </a:rPr>
              <a:t>Advantages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Considers Time Value of Money</a:t>
            </a:r>
            <a:r>
              <a:rPr lang="en-US" sz="2400" dirty="0"/>
              <a:t>: Accounts for the timing of cash flows by discounting them.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Simple Interpretation</a:t>
            </a:r>
            <a:r>
              <a:rPr lang="en-US" sz="2400" dirty="0"/>
              <a:t>: Provides a clear percentage rate, making it easy to compare with other investment opportunities or the firm's required rate of return.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Useful for Ranking</a:t>
            </a:r>
            <a:r>
              <a:rPr lang="en-US" sz="2400" dirty="0"/>
              <a:t>: Helps in ranking multiple projects based on their returns.</a:t>
            </a:r>
          </a:p>
          <a:p>
            <a:endParaRPr lang="en-US" sz="2400" b="1" dirty="0"/>
          </a:p>
          <a:p>
            <a:r>
              <a:rPr lang="en-US" sz="2400" b="1" dirty="0">
                <a:solidFill>
                  <a:srgbClr val="F58221"/>
                </a:solidFill>
              </a:rPr>
              <a:t>Limitations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Multiple IRRs</a:t>
            </a:r>
            <a:r>
              <a:rPr lang="en-US" sz="2400" dirty="0"/>
              <a:t>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dirty="0"/>
              <a:t>Projects with non-conventional cash flows (cash flows change direction more than once) can yield multiple IRRs, leading to ambiguity.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08B96A1-9687-361C-6F37-653D3E6BD3D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1645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080606-7559-39FF-8FA2-9ED843EDC5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142A978-F5EA-A7F2-B265-21094588DEF3}"/>
              </a:ext>
            </a:extLst>
          </p:cNvPr>
          <p:cNvSpPr/>
          <p:nvPr/>
        </p:nvSpPr>
        <p:spPr>
          <a:xfrm>
            <a:off x="409450" y="1601121"/>
            <a:ext cx="11373102" cy="477018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676E7C0-B254-90C3-AE46-81AD7840C250}"/>
              </a:ext>
            </a:extLst>
          </p:cNvPr>
          <p:cNvSpPr txBox="1"/>
          <p:nvPr/>
        </p:nvSpPr>
        <p:spPr>
          <a:xfrm>
            <a:off x="2516041" y="1012571"/>
            <a:ext cx="79369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The internal rate of Return (IRR) Method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B7AE5BF-DE97-7E73-5A92-3F5890BB0A9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54FE8B5-5FBA-E23B-1034-2216DE9995B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5A58CFF-DA0A-1290-059C-2B1C18E956B2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83D7CE0-0097-577A-3644-D3C9597DBDF7}"/>
              </a:ext>
            </a:extLst>
          </p:cNvPr>
          <p:cNvSpPr txBox="1"/>
          <p:nvPr/>
        </p:nvSpPr>
        <p:spPr>
          <a:xfrm>
            <a:off x="647302" y="1791606"/>
            <a:ext cx="1113524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US" sz="2400" b="1" dirty="0"/>
          </a:p>
          <a:p>
            <a:r>
              <a:rPr lang="en-US" sz="2400" b="1" dirty="0">
                <a:solidFill>
                  <a:srgbClr val="F58221"/>
                </a:solidFill>
              </a:rPr>
              <a:t>Limitations</a:t>
            </a:r>
            <a:endParaRPr lang="en-US" sz="2400" b="1" dirty="0">
              <a:solidFill>
                <a:srgbClr val="F5822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Reinvestment Assumption</a:t>
            </a:r>
            <a:r>
              <a:rPr lang="en-US" sz="2400" dirty="0"/>
              <a:t>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dirty="0"/>
              <a:t>Assumes that interim cash flows are reinvested at the IRR, which may not be practical, especially if the IRR is unusually high.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Scale and Timing Ignored</a:t>
            </a:r>
            <a:r>
              <a:rPr lang="en-US" sz="2400" dirty="0"/>
              <a:t>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dirty="0"/>
              <a:t>Does not consider the size of the project or the actual dollar value added.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dirty="0"/>
              <a:t>May favor projects with higher percentage returns but lower total value addition.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Conflict with NPV</a:t>
            </a:r>
            <a:r>
              <a:rPr lang="en-US" sz="2400" dirty="0"/>
              <a:t>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dirty="0"/>
              <a:t>In mutually exclusive projects, IRR may suggest a different choice than NPV due to differences in cash flow timing and project scale.</a:t>
            </a:r>
          </a:p>
          <a:p>
            <a:pPr lvl="1"/>
            <a:endParaRPr lang="en-US" sz="24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08E34B6-F23C-ADB3-B84A-3A0730B5296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0153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42C7C9-6C95-DA73-EE4A-804795D3DA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CF754A0-0CBC-43DD-E1EA-E6FD04D05E4A}"/>
              </a:ext>
            </a:extLst>
          </p:cNvPr>
          <p:cNvSpPr/>
          <p:nvPr/>
        </p:nvSpPr>
        <p:spPr>
          <a:xfrm>
            <a:off x="409449" y="1726275"/>
            <a:ext cx="11359217" cy="464502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26B0E34-FDE7-51E6-EB4E-B5A183622B3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B2AE873-CD83-217F-3017-C464B0195D1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AF5A957-2FE7-2974-5DBE-33D51E93357E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BD2B3CF-DCDF-FFCC-BB2A-C9A4A2FEA2A0}"/>
              </a:ext>
            </a:extLst>
          </p:cNvPr>
          <p:cNvSpPr txBox="1"/>
          <p:nvPr/>
        </p:nvSpPr>
        <p:spPr>
          <a:xfrm>
            <a:off x="545310" y="2357211"/>
            <a:ext cx="10783090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AEE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Example:</a:t>
            </a:r>
          </a:p>
          <a:p>
            <a:endParaRPr lang="en-US" sz="2400" b="1" dirty="0">
              <a:solidFill>
                <a:srgbClr val="00AEEF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/>
              <a:t>The Walton Daily News is investigating the purchase of a new auxiliary press that has a projected life of 18 years. It is estimated that the new press will save $30,000 per year in cash operating costs. If the new press costs $217,500, what is its internal rate of return? Is the press an acceptable investment if the company’s required rate of return is 16%? </a:t>
            </a:r>
          </a:p>
          <a:p>
            <a:pPr algn="just"/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3579145-E4A2-FF00-17D7-1F7D7D2EE68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00395F1-53CA-EB59-7AB2-1506556CD9F3}"/>
              </a:ext>
            </a:extLst>
          </p:cNvPr>
          <p:cNvSpPr txBox="1"/>
          <p:nvPr/>
        </p:nvSpPr>
        <p:spPr>
          <a:xfrm>
            <a:off x="2516041" y="1137547"/>
            <a:ext cx="76998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The internal rate of Return (IRR) Method</a:t>
            </a:r>
          </a:p>
        </p:txBody>
      </p:sp>
    </p:spTree>
    <p:extLst>
      <p:ext uri="{BB962C8B-B14F-4D97-AF65-F5344CB8AC3E}">
        <p14:creationId xmlns:p14="http://schemas.microsoft.com/office/powerpoint/2010/main" val="813840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F4F76E-60CF-D32B-5948-C9B3C07568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CBC193B-5747-9FC4-DE69-59B82852A1E5}"/>
              </a:ext>
            </a:extLst>
          </p:cNvPr>
          <p:cNvSpPr/>
          <p:nvPr/>
        </p:nvSpPr>
        <p:spPr>
          <a:xfrm>
            <a:off x="409450" y="1726275"/>
            <a:ext cx="10812720" cy="464502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043A204-51C7-3AC4-E762-8E9C43EC6DE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B77843B-D14E-86EC-C64D-05F7D1A3BC4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AB76F91-7DF2-25E4-0AB2-F2CD8CB20E4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1967E3F-C51D-23B5-9829-F3EF042FD37F}"/>
              </a:ext>
            </a:extLst>
          </p:cNvPr>
          <p:cNvSpPr txBox="1"/>
          <p:nvPr/>
        </p:nvSpPr>
        <p:spPr>
          <a:xfrm>
            <a:off x="545310" y="2284877"/>
            <a:ext cx="10541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Solution</a:t>
            </a:r>
            <a:r>
              <a:rPr lang="en-US" sz="2000" dirty="0">
                <a:latin typeface="Alexandria" charset="0"/>
              </a:rPr>
              <a:t>: </a:t>
            </a:r>
          </a:p>
          <a:p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= ($217,500/ $30,000 )= 7.25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n= 18</a:t>
            </a:r>
            <a:br>
              <a:rPr lang="en-US" sz="2000" dirty="0">
                <a:latin typeface="Alexandria" charset="0"/>
              </a:rPr>
            </a:br>
            <a:br>
              <a:rPr lang="en-US" sz="2000" dirty="0">
                <a:latin typeface="Alexandria" charset="0"/>
              </a:rPr>
            </a:br>
            <a:r>
              <a:rPr lang="en-US" sz="2000" dirty="0" err="1">
                <a:latin typeface="Alexandria" charset="0"/>
              </a:rPr>
              <a:t>i</a:t>
            </a:r>
            <a:r>
              <a:rPr lang="en-US" sz="2000" dirty="0">
                <a:latin typeface="Alexandria" charset="0"/>
              </a:rPr>
              <a:t>=?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 =12% ------</a:t>
            </a:r>
            <a:r>
              <a:rPr lang="en-US" sz="2000" b="1" dirty="0">
                <a:solidFill>
                  <a:srgbClr val="FF0000"/>
                </a:solidFill>
                <a:latin typeface="Abadi" panose="020B0604020104020204" pitchFamily="34" charset="0"/>
              </a:rPr>
              <a:t>Rejected</a:t>
            </a:r>
          </a:p>
          <a:p>
            <a:endParaRPr lang="en-US" sz="2000" b="1" dirty="0">
              <a:solidFill>
                <a:srgbClr val="00AEEF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93CFDB-913E-83AE-3C9F-306F8FB5128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BFB73DE-D1FB-4016-51B4-CDC868F04DD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3110" r="14162" b="11614"/>
          <a:stretch/>
        </p:blipFill>
        <p:spPr>
          <a:xfrm>
            <a:off x="2975484" y="2373279"/>
            <a:ext cx="5300870" cy="93889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B9D8442-6CFC-E097-9438-C61F6E904DCB}"/>
              </a:ext>
            </a:extLst>
          </p:cNvPr>
          <p:cNvSpPr txBox="1"/>
          <p:nvPr/>
        </p:nvSpPr>
        <p:spPr>
          <a:xfrm>
            <a:off x="2516041" y="1137547"/>
            <a:ext cx="76998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The internal rate of Return (IRR) Method</a:t>
            </a:r>
          </a:p>
        </p:txBody>
      </p:sp>
    </p:spTree>
    <p:extLst>
      <p:ext uri="{BB962C8B-B14F-4D97-AF65-F5344CB8AC3E}">
        <p14:creationId xmlns:p14="http://schemas.microsoft.com/office/powerpoint/2010/main" val="3333977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1CCB7F-DF03-23C3-1764-39BA40559F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049E0FB-00D8-83F1-ACB3-F19011704D84}"/>
              </a:ext>
            </a:extLst>
          </p:cNvPr>
          <p:cNvSpPr/>
          <p:nvPr/>
        </p:nvSpPr>
        <p:spPr>
          <a:xfrm>
            <a:off x="409450" y="1726276"/>
            <a:ext cx="10812720" cy="472532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1283C15-4045-0346-76F6-FC8B83440141}"/>
              </a:ext>
            </a:extLst>
          </p:cNvPr>
          <p:cNvSpPr txBox="1"/>
          <p:nvPr/>
        </p:nvSpPr>
        <p:spPr>
          <a:xfrm>
            <a:off x="3611160" y="1203056"/>
            <a:ext cx="57975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Capital Budgeting Methods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6466612-E90D-EE61-61A5-B67812B3FA6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77C936F-6FF1-A3DB-7B49-97D07217B4C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6A6ED19-9E5E-B66D-74F6-7DC84AE0A7C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4D05507-B3AA-A691-6CA5-A0559B69D19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11E83932-BB4F-D104-7544-FB4C526D278A}"/>
              </a:ext>
            </a:extLst>
          </p:cNvPr>
          <p:cNvGraphicFramePr>
            <a:graphicFrameLocks noGrp="1"/>
          </p:cNvGraphicFramePr>
          <p:nvPr/>
        </p:nvGraphicFramePr>
        <p:xfrm>
          <a:off x="969830" y="2285383"/>
          <a:ext cx="9732038" cy="3657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17266">
                  <a:extLst>
                    <a:ext uri="{9D8B030D-6E8A-4147-A177-3AD203B41FA5}">
                      <a16:colId xmlns:a16="http://schemas.microsoft.com/office/drawing/2014/main" val="44269640"/>
                    </a:ext>
                  </a:extLst>
                </a:gridCol>
                <a:gridCol w="2304924">
                  <a:extLst>
                    <a:ext uri="{9D8B030D-6E8A-4147-A177-3AD203B41FA5}">
                      <a16:colId xmlns:a16="http://schemas.microsoft.com/office/drawing/2014/main" val="348280897"/>
                    </a:ext>
                  </a:extLst>
                </a:gridCol>
                <a:gridCol w="2304924">
                  <a:extLst>
                    <a:ext uri="{9D8B030D-6E8A-4147-A177-3AD203B41FA5}">
                      <a16:colId xmlns:a16="http://schemas.microsoft.com/office/drawing/2014/main" val="332171601"/>
                    </a:ext>
                  </a:extLst>
                </a:gridCol>
                <a:gridCol w="2304924">
                  <a:extLst>
                    <a:ext uri="{9D8B030D-6E8A-4147-A177-3AD203B41FA5}">
                      <a16:colId xmlns:a16="http://schemas.microsoft.com/office/drawing/2014/main" val="379386915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Method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Focus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Considers Time Value of Money?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Best For</a:t>
                      </a:r>
                      <a:endParaRPr 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715390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Payback Period</a:t>
                      </a:r>
                      <a:endParaRPr lang="en-EG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Time required to recover initial investment</a:t>
                      </a:r>
                      <a:endParaRPr lang="en-EG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No (unless using discounted payback period)</a:t>
                      </a:r>
                      <a:endParaRPr lang="en-EG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Assessing liquidity and risk in terms of investment recovery time</a:t>
                      </a:r>
                      <a:endParaRPr lang="en-EG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988643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Net Present Value (NPV)</a:t>
                      </a:r>
                      <a:endParaRPr lang="en-EG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Net value added to the firm in today's dollars</a:t>
                      </a:r>
                      <a:endParaRPr lang="en-EG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Yes</a:t>
                      </a:r>
                      <a:endParaRPr lang="en-EG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Evaluating profitability and value addition of projects</a:t>
                      </a:r>
                      <a:endParaRPr lang="en-EG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60851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Internal Rate of Return (IRR)</a:t>
                      </a:r>
                      <a:endParaRPr lang="en-EG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Expected percentage return of the project</a:t>
                      </a:r>
                      <a:endParaRPr lang="en-EG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Yes</a:t>
                      </a:r>
                      <a:endParaRPr lang="en-EG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Comparing project returns to required rates of return</a:t>
                      </a:r>
                      <a:endParaRPr lang="en-EG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640164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91710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8368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01F37DF6-44CB-4806-BC5F-3CBF13C386BC}">
  <ds:schemaRefs>
    <ds:schemaRef ds:uri="688354b5-287c-4cda-825e-1d7935aea40e"/>
    <ds:schemaRef ds:uri="aca13214-df29-4e3c-a050-857c0bf7bd8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3450</TotalTime>
  <Words>2800</Words>
  <Application>Microsoft Macintosh PowerPoint</Application>
  <PresentationFormat>Widescreen</PresentationFormat>
  <Paragraphs>460</Paragraphs>
  <Slides>45</Slides>
  <Notes>21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54" baseType="lpstr">
      <vt:lpstr>Abadi</vt:lpstr>
      <vt:lpstr>ADLaM Display</vt:lpstr>
      <vt:lpstr>Alexandria</vt:lpstr>
      <vt:lpstr>Arial</vt:lpstr>
      <vt:lpstr>Calibri</vt:lpstr>
      <vt:lpstr>Calibri Light</vt:lpstr>
      <vt:lpstr>Roboto Light</vt:lpstr>
      <vt:lpstr>Sakkal Majalla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Mohamed Hussein</cp:lastModifiedBy>
  <cp:revision>108</cp:revision>
  <dcterms:created xsi:type="dcterms:W3CDTF">2023-04-29T09:08:00Z</dcterms:created>
  <dcterms:modified xsi:type="dcterms:W3CDTF">2024-11-14T23:03:45Z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  <property fmtid="{D5CDD505-2E9C-101B-9397-08002B2CF9AE}" pid="5" name="MediaServiceImageTags">
    <vt:lpwstr/>
  </property>
  <property fmtid="{D5CDD505-2E9C-101B-9397-08002B2CF9AE}" pid="6" name="MSIP_Label_ea4c0c79-1302-4598-89cc-fc5f9b666c02_Enabled">
    <vt:lpwstr>true</vt:lpwstr>
  </property>
  <property fmtid="{D5CDD505-2E9C-101B-9397-08002B2CF9AE}" pid="7" name="MSIP_Label_ea4c0c79-1302-4598-89cc-fc5f9b666c02_SetDate">
    <vt:lpwstr>2024-10-02T23:04:28Z</vt:lpwstr>
  </property>
  <property fmtid="{D5CDD505-2E9C-101B-9397-08002B2CF9AE}" pid="8" name="MSIP_Label_ea4c0c79-1302-4598-89cc-fc5f9b666c02_Method">
    <vt:lpwstr>Standard</vt:lpwstr>
  </property>
  <property fmtid="{D5CDD505-2E9C-101B-9397-08002B2CF9AE}" pid="9" name="MSIP_Label_ea4c0c79-1302-4598-89cc-fc5f9b666c02_Name">
    <vt:lpwstr>defa4170-0d19-0005-0004-bc88714345d2</vt:lpwstr>
  </property>
  <property fmtid="{D5CDD505-2E9C-101B-9397-08002B2CF9AE}" pid="10" name="MSIP_Label_ea4c0c79-1302-4598-89cc-fc5f9b666c02_SiteId">
    <vt:lpwstr>d929240e-472e-4f27-9319-d188d429d45e</vt:lpwstr>
  </property>
  <property fmtid="{D5CDD505-2E9C-101B-9397-08002B2CF9AE}" pid="11" name="MSIP_Label_ea4c0c79-1302-4598-89cc-fc5f9b666c02_ActionId">
    <vt:lpwstr>625c5d9c-7051-46fb-b87a-03164bf66fd8</vt:lpwstr>
  </property>
  <property fmtid="{D5CDD505-2E9C-101B-9397-08002B2CF9AE}" pid="12" name="MSIP_Label_ea4c0c79-1302-4598-89cc-fc5f9b666c02_ContentBits">
    <vt:lpwstr>0</vt:lpwstr>
  </property>
</Properties>
</file>