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480" r:id="rId5"/>
    <p:sldId id="303" r:id="rId6"/>
    <p:sldId id="271" r:id="rId7"/>
    <p:sldId id="313" r:id="rId8"/>
    <p:sldId id="554" r:id="rId9"/>
    <p:sldId id="276" r:id="rId10"/>
    <p:sldId id="555" r:id="rId11"/>
    <p:sldId id="556" r:id="rId12"/>
    <p:sldId id="557" r:id="rId13"/>
    <p:sldId id="558" r:id="rId14"/>
    <p:sldId id="559" r:id="rId15"/>
    <p:sldId id="560" r:id="rId16"/>
    <p:sldId id="561" r:id="rId17"/>
    <p:sldId id="562" r:id="rId18"/>
    <p:sldId id="563" r:id="rId19"/>
    <p:sldId id="564" r:id="rId20"/>
    <p:sldId id="565" r:id="rId21"/>
    <p:sldId id="566" r:id="rId22"/>
    <p:sldId id="567" r:id="rId23"/>
    <p:sldId id="486" r:id="rId24"/>
    <p:sldId id="568" r:id="rId25"/>
    <p:sldId id="569" r:id="rId26"/>
    <p:sldId id="570" r:id="rId27"/>
    <p:sldId id="571" r:id="rId28"/>
    <p:sldId id="572" r:id="rId29"/>
    <p:sldId id="573" r:id="rId30"/>
    <p:sldId id="574" r:id="rId31"/>
    <p:sldId id="489" r:id="rId32"/>
    <p:sldId id="575" r:id="rId33"/>
    <p:sldId id="576" r:id="rId34"/>
    <p:sldId id="577" r:id="rId35"/>
    <p:sldId id="578" r:id="rId36"/>
    <p:sldId id="579" r:id="rId37"/>
    <p:sldId id="580" r:id="rId38"/>
    <p:sldId id="581" r:id="rId39"/>
    <p:sldId id="582" r:id="rId40"/>
    <p:sldId id="58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54"/>
            <p14:sldId id="276"/>
            <p14:sldId id="555"/>
            <p14:sldId id="556"/>
            <p14:sldId id="557"/>
            <p14:sldId id="558"/>
            <p14:sldId id="559"/>
            <p14:sldId id="560"/>
            <p14:sldId id="561"/>
            <p14:sldId id="562"/>
            <p14:sldId id="563"/>
            <p14:sldId id="564"/>
            <p14:sldId id="565"/>
            <p14:sldId id="566"/>
            <p14:sldId id="567"/>
            <p14:sldId id="486"/>
            <p14:sldId id="568"/>
            <p14:sldId id="569"/>
            <p14:sldId id="570"/>
            <p14:sldId id="571"/>
            <p14:sldId id="572"/>
            <p14:sldId id="573"/>
            <p14:sldId id="574"/>
            <p14:sldId id="489"/>
            <p14:sldId id="575"/>
            <p14:sldId id="576"/>
            <p14:sldId id="577"/>
            <p14:sldId id="578"/>
            <p14:sldId id="579"/>
            <p14:sldId id="580"/>
            <p14:sldId id="581"/>
            <p14:sldId id="582"/>
            <p14:sldId id="58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5669BB-1835-FBE4-89C8-FB7B3DC8FBB1}" v="1" dt="2024-02-14T22:46:29.2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138" y="22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875669BB-1835-FBE4-89C8-FB7B3DC8FBB1}"/>
    <pc:docChg chg="sldOrd">
      <pc:chgData name="NourallahElkolaly" userId="S::nourallah.elkolaly@midocean.edu.km::229aaf61-bf27-4811-8eff-c8b0db2221ba" providerId="AD" clId="Web-{875669BB-1835-FBE4-89C8-FB7B3DC8FBB1}" dt="2024-02-14T22:46:29.253" v="0"/>
      <pc:docMkLst>
        <pc:docMk/>
      </pc:docMkLst>
      <pc:sldChg chg="ord">
        <pc:chgData name="NourallahElkolaly" userId="S::nourallah.elkolaly@midocean.edu.km::229aaf61-bf27-4811-8eff-c8b0db2221ba" providerId="AD" clId="Web-{875669BB-1835-FBE4-89C8-FB7B3DC8FBB1}" dt="2024-02-14T22:46:29.253" v="0"/>
        <pc:sldMkLst>
          <pc:docMk/>
          <pc:sldMk cId="1020598850" sldId="5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2012566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2/14/2024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1387737" y="929521"/>
            <a:ext cx="8887369"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تقسيم القانون إلى القانون العام والقانون الخاص وفروعهم</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815882"/>
          </a:xfrm>
          <a:prstGeom prst="rect">
            <a:avLst/>
          </a:prstGeom>
        </p:spPr>
        <p:txBody>
          <a:bodyPr wrap="square">
            <a:spAutoFit/>
          </a:bodyPr>
          <a:lstStyle/>
          <a:p>
            <a:pPr marL="342900" indent="-342900" algn="just" rtl="1">
              <a:buFont typeface="Wingdings" pitchFamily="2" charset="2"/>
              <a:buChar char="§"/>
            </a:pPr>
            <a:r>
              <a:rPr lang="ar-EG" sz="2800" u="sng" dirty="0">
                <a:latin typeface="شمثءشىيقهش"/>
                <a:cs typeface="Alexandria" pitchFamily="2" charset="-78"/>
              </a:rPr>
              <a:t>أهم النقاط الأساسية للمحاضرة: </a:t>
            </a:r>
          </a:p>
          <a:p>
            <a:pPr algn="just" rtl="1"/>
            <a:r>
              <a:rPr lang="ar-EG" sz="2800" dirty="0">
                <a:latin typeface="شمثءشىيقهش"/>
                <a:cs typeface="Alexandria" pitchFamily="2" charset="-78"/>
              </a:rPr>
              <a:t>1- تعريف القانون العام والقانون الخاص.</a:t>
            </a:r>
          </a:p>
          <a:p>
            <a:pPr algn="just" rtl="1"/>
            <a:r>
              <a:rPr lang="ar-EG" sz="2800" dirty="0">
                <a:latin typeface="شمثءشىيقهش"/>
                <a:cs typeface="Alexandria" pitchFamily="2" charset="-78"/>
              </a:rPr>
              <a:t>2- فروع القانون العام.</a:t>
            </a:r>
          </a:p>
          <a:p>
            <a:pPr algn="just" rtl="1"/>
            <a:r>
              <a:rPr lang="ar-EG" sz="2800" dirty="0">
                <a:latin typeface="شمثءشىيقهش"/>
                <a:cs typeface="Alexandria" pitchFamily="2" charset="-78"/>
              </a:rPr>
              <a:t>3- فروع القانون الخاص.</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600164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400" dirty="0">
                <a:latin typeface="Alexandria" pitchFamily="2" charset="-78"/>
                <a:cs typeface="Alexandria" pitchFamily="2" charset="-78"/>
              </a:rPr>
              <a:t>يتم تقسيم القانون إلى قانون عام وقانون خاص بناءً على العلاقات القانونية المعنية والأطراف المشاركة في تلك العلاقات. هذا التقسيم يعود إلى عهد القانون الروماني وما زال يستخدم في العديد من النظم القانونية حول العالم.</a:t>
            </a:r>
          </a:p>
          <a:p>
            <a:pPr marL="342900" indent="-342900" algn="just" rtl="1">
              <a:buFont typeface="Wingdings" pitchFamily="2" charset="2"/>
              <a:buChar char="§"/>
            </a:pPr>
            <a:r>
              <a:rPr lang="ar-EG" sz="2400" u="sng" dirty="0">
                <a:latin typeface="Alexandria" pitchFamily="2" charset="-78"/>
                <a:cs typeface="Alexandria" pitchFamily="2" charset="-78"/>
              </a:rPr>
              <a:t>في التقسيم التقليدي، يعتبر القانون العام </a:t>
            </a:r>
            <a:r>
              <a:rPr lang="ar-EG" sz="2400" dirty="0">
                <a:latin typeface="Alexandria" pitchFamily="2" charset="-78"/>
                <a:cs typeface="Alexandria" pitchFamily="2" charset="-78"/>
              </a:rPr>
              <a:t>هو الجزء الذي ينظم العلاقات بين الدولة ككيان سيادي والأفراد أو المؤسسات العامة. يركز القانون العام على المسائل التي تتعلق بالسيادة والسلطة العامة والقوانين الجنائية والإدارية والدستورية وغيرها من المسائل ذات الأهمية العامة.</a:t>
            </a:r>
          </a:p>
          <a:p>
            <a:pPr marL="342900" indent="-342900" algn="just" rtl="1">
              <a:buFont typeface="Wingdings" pitchFamily="2" charset="2"/>
              <a:buChar char="§"/>
            </a:pPr>
            <a:r>
              <a:rPr lang="ar-EG" sz="2400" u="sng" dirty="0">
                <a:latin typeface="Alexandria" pitchFamily="2" charset="-78"/>
                <a:cs typeface="Alexandria" pitchFamily="2" charset="-78"/>
              </a:rPr>
              <a:t>بالمقابل، يعتبر القانون الخاص </a:t>
            </a:r>
            <a:r>
              <a:rPr lang="ar-EG" sz="2400" dirty="0">
                <a:latin typeface="Alexandria" pitchFamily="2" charset="-78"/>
                <a:cs typeface="Alexandria" pitchFamily="2" charset="-78"/>
              </a:rPr>
              <a:t>هو الجزء الذي ينظم العلاقات بين الأفراد أو المؤسسات الخاصة. يركز القانون الخاص على المسائل التي تتعلق بالحقوق والالتزامات الخاصة بالأفراد والشركات والعقود والملكية وغيرها من المسائل ذات الأهمية الخاصة.</a:t>
            </a:r>
          </a:p>
          <a:p>
            <a:pPr marL="342900" indent="-342900" algn="just" rtl="1">
              <a:buFont typeface="Wingdings" pitchFamily="2" charset="2"/>
              <a:buChar char="§"/>
            </a:pPr>
            <a:r>
              <a:rPr lang="ar-EG" sz="2400" dirty="0">
                <a:latin typeface="Alexandria" pitchFamily="2" charset="-78"/>
                <a:cs typeface="Alexandria" pitchFamily="2" charset="-78"/>
              </a:rPr>
              <a:t>وبالتالي، إذا كانت الدولة هي طرف في العلاقة القانونية وتتدخل بصفتها صاحبة السيادة والسلطة، فإننا نتعامل مع علاقة من العلاقات القانون العام. أما إذا كانت الدولة طرفًا في العلاقة ولكن ليس بصفتها صاحبة السيادة والسلطة، فإننا نتعامل مع علاقة من العلاقات القانون الخاص. ويتحقق هذا أيضًا في حالة عدم وجود الدولة كطرف في العلاقة، بحيث تقتصر العلاقة على الأفراد الطبيعيين أو الأشخاص الاعتبارية الخاصة.</a:t>
            </a:r>
          </a:p>
        </p:txBody>
      </p:sp>
      <p:sp>
        <p:nvSpPr>
          <p:cNvPr id="3" name="TextBox 2">
            <a:extLst>
              <a:ext uri="{FF2B5EF4-FFF2-40B4-BE49-F238E27FC236}">
                <a16:creationId xmlns:a16="http://schemas.microsoft.com/office/drawing/2014/main" id="{07DA6679-0DBF-ED63-7FBA-A15CF1A3BA15}"/>
              </a:ext>
            </a:extLst>
          </p:cNvPr>
          <p:cNvSpPr txBox="1"/>
          <p:nvPr/>
        </p:nvSpPr>
        <p:spPr>
          <a:xfrm>
            <a:off x="9575800" y="818659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452431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400" b="1" u="sng" dirty="0">
                <a:latin typeface="Alexandria" pitchFamily="2" charset="-78"/>
                <a:cs typeface="Alexandria" pitchFamily="2" charset="-78"/>
              </a:rPr>
              <a:t>وبذلك يمكن تعريف القانون العام بأنه </a:t>
            </a:r>
            <a:r>
              <a:rPr lang="ar-EG" sz="2400" dirty="0">
                <a:latin typeface="Alexandria" pitchFamily="2" charset="-78"/>
                <a:cs typeface="Alexandria" pitchFamily="2" charset="-78"/>
              </a:rPr>
              <a:t>مجموعة القواعد القانونية التي تنظم العلاقات التي تشمل الدولة كطرف فيها باعتبارها صاحبة السيادة والسلطان. يشمل ذلك العلاقات بين الدول وبين الدولة والأفراد العاديين. ويُعتبر فروع الحكومة مثل المحافظات والوزارات وبعض المصالح الحكومية جزءًا من القانون العام إذا تصرفوا باعتبارهم صاحبي السيادة والسلطان.</a:t>
            </a:r>
          </a:p>
          <a:p>
            <a:pPr marL="342900" indent="-342900" algn="just" rtl="1">
              <a:buFont typeface="Wingdings" pitchFamily="2" charset="2"/>
              <a:buChar char="§"/>
            </a:pPr>
            <a:r>
              <a:rPr lang="ar-EG" sz="2400" b="1" u="sng" dirty="0">
                <a:latin typeface="Alexandria" pitchFamily="2" charset="-78"/>
                <a:cs typeface="Alexandria" pitchFamily="2" charset="-78"/>
              </a:rPr>
              <a:t>أما القانون الخاص، </a:t>
            </a:r>
            <a:r>
              <a:rPr lang="ar-EG" sz="2400" dirty="0">
                <a:latin typeface="Alexandria" pitchFamily="2" charset="-78"/>
                <a:cs typeface="Alexandria" pitchFamily="2" charset="-78"/>
              </a:rPr>
              <a:t>فيعتبر مجموعة القواعد التي تنظم العلاقات بين الأفراد العاديين أو بينهم وبين الدولة إذا تدخلت في العلاقة ولكن ليس باعتبارها صاحبة السيادة والسلطان. وهو يشمل المسائل التي تتعلق بالحقوق والالتزامات الخاصة بالأفراد والشركات والعقود والملكية وما شابه ذلك. يُنظم القانون الخاص العلاقات التي تكون طرفًا فيها الأفراد العاديين بصفتهم أفرادًا أو الأشخاص الاعتبارية.</a:t>
            </a:r>
          </a:p>
          <a:p>
            <a:pPr marL="342900" indent="-342900" algn="just" rtl="1">
              <a:buFont typeface="Wingdings" pitchFamily="2" charset="2"/>
              <a:buChar char="§"/>
            </a:pPr>
            <a:r>
              <a:rPr lang="ar-EG" sz="2400" dirty="0">
                <a:latin typeface="Alexandria" pitchFamily="2" charset="-78"/>
                <a:cs typeface="Alexandria" pitchFamily="2" charset="-78"/>
              </a:rPr>
              <a:t>وبالتالي، يمكن اعتبار القانون العام والقانون الخاص كتقسيم يعتمد على وجود الدولة كطرف في العلاقة وما إذا كانت تتصرف باعتبارها صاحبة السيادة والسلطان أم لا.</a:t>
            </a:r>
          </a:p>
        </p:txBody>
      </p:sp>
      <p:sp>
        <p:nvSpPr>
          <p:cNvPr id="3" name="TextBox 2">
            <a:extLst>
              <a:ext uri="{FF2B5EF4-FFF2-40B4-BE49-F238E27FC236}">
                <a16:creationId xmlns:a16="http://schemas.microsoft.com/office/drawing/2014/main" id="{07DA6679-0DBF-ED63-7FBA-A15CF1A3BA15}"/>
              </a:ext>
            </a:extLst>
          </p:cNvPr>
          <p:cNvSpPr txBox="1"/>
          <p:nvPr/>
        </p:nvSpPr>
        <p:spPr>
          <a:xfrm>
            <a:off x="9575800" y="818659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
        <p:nvSpPr>
          <p:cNvPr id="4" name="Rectangle 3">
            <a:extLst>
              <a:ext uri="{FF2B5EF4-FFF2-40B4-BE49-F238E27FC236}">
                <a16:creationId xmlns:a16="http://schemas.microsoft.com/office/drawing/2014/main" id="{C2003C8D-245C-4643-8984-27D2EA47BD41}"/>
              </a:ext>
            </a:extLst>
          </p:cNvPr>
          <p:cNvSpPr/>
          <p:nvPr/>
        </p:nvSpPr>
        <p:spPr>
          <a:xfrm>
            <a:off x="10036630" y="6709264"/>
            <a:ext cx="1978940" cy="369332"/>
          </a:xfrm>
          <a:prstGeom prst="rect">
            <a:avLst/>
          </a:prstGeom>
        </p:spPr>
        <p:txBody>
          <a:bodyPr wrap="none">
            <a:spAutoFit/>
          </a:bodyPr>
          <a:lstStyle/>
          <a:p>
            <a:pPr algn="ctr"/>
            <a:r>
              <a:rPr lang="en-US" b="1" dirty="0"/>
              <a:t>www.midocean.ae</a:t>
            </a:r>
          </a:p>
        </p:txBody>
      </p:sp>
    </p:spTree>
    <p:extLst>
      <p:ext uri="{BB962C8B-B14F-4D97-AF65-F5344CB8AC3E}">
        <p14:creationId xmlns:p14="http://schemas.microsoft.com/office/powerpoint/2010/main" val="4118874756"/>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توجد طريقتان تقليديتان لتقسيم فروع القانون العام: </a:t>
            </a:r>
            <a:r>
              <a:rPr lang="ar-EG" sz="2400" dirty="0">
                <a:solidFill>
                  <a:schemeClr val="tx1"/>
                </a:solidFill>
                <a:latin typeface="Alexandria" pitchFamily="2" charset="-78"/>
                <a:cs typeface="Alexandria" pitchFamily="2" charset="-78"/>
              </a:rPr>
              <a:t>تقسيم القانون العام إلى </a:t>
            </a:r>
            <a:r>
              <a:rPr lang="ar-EG" sz="2400" b="1" dirty="0">
                <a:solidFill>
                  <a:schemeClr val="tx1"/>
                </a:solidFill>
                <a:latin typeface="Alexandria" pitchFamily="2" charset="-78"/>
                <a:cs typeface="Alexandria" pitchFamily="2" charset="-78"/>
              </a:rPr>
              <a:t>قانون عام خارجي وقانون عام داخلي، </a:t>
            </a:r>
            <a:r>
              <a:rPr lang="ar-EG" sz="2400" dirty="0">
                <a:solidFill>
                  <a:schemeClr val="tx1"/>
                </a:solidFill>
                <a:latin typeface="Alexandria" pitchFamily="2" charset="-78"/>
                <a:cs typeface="Alexandria" pitchFamily="2" charset="-78"/>
              </a:rPr>
              <a:t>القسم الأول يشمل فرعًا واحدًا من فروع القانون العام وهو القانون الدولي العام، وأما القسم الثانى يشتمل على أربعة فروع هي القانون الدستوري، والقانون الإداري، والقانون المالي، والقانون الجنائي.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١- القانون الدولي العام:</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القانون الدولي العام هو مجموعة القواعد القانونية التي تنظم علاقة الدولة بغيرها من الدول والمنظمات الدولية في وقت السلم أو وقت الحرب.</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موضوعاته:</a:t>
            </a:r>
          </a:p>
          <a:p>
            <a:pPr algn="just" rtl="1"/>
            <a:r>
              <a:rPr lang="ar-EG" sz="2400" b="1" dirty="0">
                <a:solidFill>
                  <a:schemeClr val="tx1"/>
                </a:solidFill>
                <a:latin typeface="Alexandria" pitchFamily="2" charset="-78"/>
                <a:cs typeface="Alexandria" pitchFamily="2" charset="-78"/>
              </a:rPr>
              <a:t>ينظم القانون الدولي العام العلاقات الآتية:</a:t>
            </a:r>
          </a:p>
          <a:p>
            <a:pPr algn="just" rtl="1"/>
            <a:r>
              <a:rPr lang="ar-EG" sz="2400" b="1" dirty="0">
                <a:solidFill>
                  <a:schemeClr val="tx1"/>
                </a:solidFill>
                <a:latin typeface="Alexandria" pitchFamily="2" charset="-78"/>
                <a:cs typeface="Alexandria" pitchFamily="2" charset="-78"/>
              </a:rPr>
              <a:t>(أ) علاقة الدولة بغيرها من الدول في وقت السلم: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حيث يحدد القانون الدولي أشخاصه المتمثلة في (الدول والمنظمات الدولية)، فيبين الشروط الواجب توافرها في الدولة أو المنظمة الدولية حتى تعتبر شخصاً دولياً، كما يبين مقومات الدولة المتمثلة في (الشعب، والإقليم، والسيادة) وتحديد أشكال الدول المتمثلة في (دول تامة السيادة، ودول ناقصة السيادة).</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ويبين طرق التمثيل الدبلوماسي بين الدول، ووسائل فض المنازعات بينها بالطرق السلمية كالمفاوضات والتحكيم والقضاء الدولي.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755548943"/>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(ب) علاقة الدولة بغيرها من الدول في وقت الحرب: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ينظم القانون الدولي العلاقة بين الدول المتحاربة في وقت الحرب، فيقوم بوضع القواعد المنظمة لحالة الحرب من حيث كيفية إعلانها، وما يجوز استخدامه من أسلحة، وما لا يجوز، ويبين كيفية معاملة الجرحى والأسرى وقواعد تبادلهم، وانتهاء حالة الحرب بالهدنة أو الصلح، وتسمى هذه القواعد بقانون الحرب.</a:t>
            </a:r>
          </a:p>
          <a:p>
            <a:pPr algn="just" rtl="1"/>
            <a:r>
              <a:rPr lang="ar-EG" sz="2400" b="1" u="sng" dirty="0">
                <a:solidFill>
                  <a:schemeClr val="tx1"/>
                </a:solidFill>
                <a:latin typeface="Alexandria" pitchFamily="2" charset="-78"/>
                <a:cs typeface="Alexandria" pitchFamily="2" charset="-78"/>
              </a:rPr>
              <a:t>(جـ) علاقة الدولة بالمنظمات الدولية:</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لا يقتصر مصطلح أشخاص القانون الدولي على الدول، بل يشمل أيضاً المنظمات الدولية، حيث يهتم القانون الدولي بتنظيم علاقاتها مع غيرها من الدول أو المنظمات الأخرى مثل (منظمة الأمم المتحدة، أو منظمة الوحدة الأفريقية، أو جامعة الدول العربية).</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فيبين كيفية تشكيل المنظمات واختصاصاتها والإجراءات التي تتبعها لمباشرة هذه الاختصاصات.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350977173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مصادر القانون الدولي: </a:t>
            </a:r>
            <a:r>
              <a:rPr lang="ar-EG" sz="2400" b="1" u="sng" dirty="0">
                <a:solidFill>
                  <a:schemeClr val="tx1"/>
                </a:solidFill>
                <a:latin typeface="Alexandria" pitchFamily="2" charset="-78"/>
                <a:cs typeface="Alexandria" pitchFamily="2" charset="-78"/>
              </a:rPr>
              <a:t>القانون الدولي يستمد مصادره من عدة عناصر ومن بينها:</a:t>
            </a:r>
          </a:p>
          <a:p>
            <a:pPr algn="just" rtl="1"/>
            <a:r>
              <a:rPr lang="ar-EG" sz="2400" b="1" u="sng" dirty="0">
                <a:solidFill>
                  <a:schemeClr val="tx1"/>
                </a:solidFill>
                <a:latin typeface="Alexandria" pitchFamily="2" charset="-78"/>
                <a:cs typeface="Alexandria" pitchFamily="2" charset="-78"/>
              </a:rPr>
              <a:t>أ) العرف: </a:t>
            </a:r>
            <a:r>
              <a:rPr lang="ar-EG" sz="2400" dirty="0">
                <a:solidFill>
                  <a:schemeClr val="tx1"/>
                </a:solidFill>
                <a:latin typeface="Alexandria" pitchFamily="2" charset="-78"/>
                <a:cs typeface="Alexandria" pitchFamily="2" charset="-78"/>
              </a:rPr>
              <a:t>يُعَتَبَر العرف المصدر الأساسي للقانون الدولي، حيث يتمثل في الممارسات والتصرفات التي اعتادت عليها الدول وتتبعها في شؤونها الدولية، وتصبح ملزمة ومستقرة مع مرور الوقت.</a:t>
            </a:r>
          </a:p>
          <a:p>
            <a:pPr algn="just" rtl="1"/>
            <a:r>
              <a:rPr lang="ar-EG" sz="2400" b="1" u="sng" dirty="0">
                <a:solidFill>
                  <a:schemeClr val="tx1"/>
                </a:solidFill>
                <a:latin typeface="Alexandria" pitchFamily="2" charset="-78"/>
                <a:cs typeface="Alexandria" pitchFamily="2" charset="-78"/>
              </a:rPr>
              <a:t>ب) المعاهدات: </a:t>
            </a:r>
            <a:r>
              <a:rPr lang="ar-EG" sz="2400" dirty="0">
                <a:solidFill>
                  <a:schemeClr val="tx1"/>
                </a:solidFill>
                <a:latin typeface="Alexandria" pitchFamily="2" charset="-78"/>
                <a:cs typeface="Alexandria" pitchFamily="2" charset="-78"/>
              </a:rPr>
              <a:t>تشكل المعاهدات اتفاقيات قانونية تبرمها الدول لتنظيم قضايا محددة، وتعكس الإرادة المشتركة للدول المتعاقدة. يمكن أن تكون المعاهدات ثنائية الجانب بين دولتين أو متعددة الأطراف إذا شاركت فيها مجموعة من الدول.</a:t>
            </a:r>
          </a:p>
          <a:p>
            <a:pPr algn="just" rtl="1"/>
            <a:r>
              <a:rPr lang="ar-EG" sz="2400" b="1" dirty="0">
                <a:solidFill>
                  <a:schemeClr val="tx1"/>
                </a:solidFill>
                <a:latin typeface="Alexandria" pitchFamily="2" charset="-78"/>
                <a:cs typeface="Alexandria" pitchFamily="2" charset="-78"/>
              </a:rPr>
              <a:t>جـ) المبادئ القانونية العامة: </a:t>
            </a:r>
            <a:r>
              <a:rPr lang="ar-EG" sz="2400" dirty="0">
                <a:solidFill>
                  <a:schemeClr val="tx1"/>
                </a:solidFill>
                <a:latin typeface="Alexandria" pitchFamily="2" charset="-78"/>
                <a:cs typeface="Alexandria" pitchFamily="2" charset="-78"/>
              </a:rPr>
              <a:t>تشمل المبادئ التي تم الاتفاق عليها واعتمادها من قبل المجتمع الدولي كمبادئ قانونية عامة. تتضمن هذه المبادئ مبادئ مثل احترام العقود والالتزام بها، وعدم التسبب في الضرر للآخرين، وتوجيه المساعدة الإنسانية، وحقوق الإنسان، وغيرها.</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873573832"/>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هل تعتبر قواعد القانون الدولي العام قواعد قانونية كاملة بالمعنى الصحيح؟ </a:t>
            </a:r>
            <a:r>
              <a:rPr lang="ar-EG" sz="2400" dirty="0">
                <a:solidFill>
                  <a:schemeClr val="tx1"/>
                </a:solidFill>
                <a:latin typeface="Alexandria" pitchFamily="2" charset="-78"/>
                <a:cs typeface="Alexandria" pitchFamily="2" charset="-78"/>
              </a:rPr>
              <a:t>هناك جدل بين الفقهاء حول طبيعته القانونية. هناك اتجاه ينكر صفة القواعد القانونية للقانون الدولي العام، وهناك اتجاه يرون أنها تعتبر قواعد قانونية.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الاتجاه الأول: </a:t>
            </a:r>
            <a:r>
              <a:rPr lang="ar-EG" sz="2400" dirty="0">
                <a:solidFill>
                  <a:schemeClr val="tx1"/>
                </a:solidFill>
                <a:latin typeface="Alexandria" pitchFamily="2" charset="-78"/>
                <a:cs typeface="Alexandria" pitchFamily="2" charset="-78"/>
              </a:rPr>
              <a:t>يُنكِر صفة القواعد القانونية للقانون الدولي العام بناءً على حجج تتمحور حول نقصان عنصرين أساسيين موجودين في القوانين الداخلية. هؤلاء الفقهاء يشيرُون إلى أن القانون الدولي يفتقر إلى هيئة تشريعية دولية مُخوِّلة بوضع قوانين قابلة للتطبيق على الدول. بالإضافة إلى ذلك، يُشيرُون إلى عدم وجود سلطة عليا مُخوِّلة بفرض العقوبات على الدول عند مخالفتها لقواعد القانون الدولي وتجاوزها.</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الاتجاه الثاني: </a:t>
            </a:r>
            <a:r>
              <a:rPr lang="ar-EG" sz="2400" dirty="0">
                <a:solidFill>
                  <a:schemeClr val="tx1"/>
                </a:solidFill>
                <a:latin typeface="Alexandria" pitchFamily="2" charset="-78"/>
                <a:cs typeface="Alexandria" pitchFamily="2" charset="-78"/>
              </a:rPr>
              <a:t>يرون أن قواعد القانون الدولي العام تعتبر قواعدًا قانونية بالمعنى الصحيح. ويردّون على الحجج السابقة بالإشارة إلى أن القانون الدولي يعتمد على مصادر أخرى تعوض نقص هيئة تشريعية مركزية، مثل العرف والمعاهدات والمبادئ القانونية العامة. كما يشيرُون إلى أن القوانين الدولية قد تتضمن آليات لتسوية المنازعات وتنفيذ العقوبات على المخالفين.</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6579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398094834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086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2- القانون الدستوري:</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القانون الدستوري </a:t>
            </a:r>
            <a:r>
              <a:rPr lang="ar-EG" sz="2400" b="1" u="sng" dirty="0">
                <a:solidFill>
                  <a:schemeClr val="tx1"/>
                </a:solidFill>
                <a:latin typeface="Alexandria" pitchFamily="2" charset="-78"/>
                <a:cs typeface="Alexandria" pitchFamily="2" charset="-78"/>
              </a:rPr>
              <a:t>هو مجموعة القواعد التي تحدد شكل الدولة ونظام الحكم فيها</a:t>
            </a:r>
            <a:r>
              <a:rPr lang="ar-EG" sz="2400" dirty="0">
                <a:solidFill>
                  <a:schemeClr val="tx1"/>
                </a:solidFill>
                <a:latin typeface="Alexandria" pitchFamily="2" charset="-78"/>
                <a:cs typeface="Alexandria" pitchFamily="2" charset="-78"/>
              </a:rPr>
              <a:t>. يُنظّم القانون الدستوري السلطات العامة وعلاقتها ببعضها البعض، ويحدد اختصاصاتها. كما يُبين حقوق الأفراد السياسية والضمانات المتعلقة بحرياتهم.</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يعد القانون الدستوري التشريع الأسمى في الدولة</a:t>
            </a:r>
            <a:r>
              <a:rPr lang="ar-EG" sz="2400" dirty="0">
                <a:solidFill>
                  <a:schemeClr val="tx1"/>
                </a:solidFill>
                <a:latin typeface="Alexandria" pitchFamily="2" charset="-78"/>
                <a:cs typeface="Alexandria" pitchFamily="2" charset="-78"/>
              </a:rPr>
              <a:t>، حيث يحتل القمة في التدرج التشريعي. ونتيجة لهذا التدرج، لا يجوز إصدار تشريعات تتعارض مع أحكام الدستور. يُعتبر مبدأ دستورية القوانين منتجًا لهذا الترتيب الهرمي في التشريع، حيث تكون التشريعات الأخرى ذات مستوى أدنى في المرتبة من القانون الدستوري.</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تم تبني مبدأ دستورية القوانين في العديد من دول العالم، </a:t>
            </a:r>
            <a:r>
              <a:rPr lang="ar-EG" sz="2400" b="1" dirty="0">
                <a:solidFill>
                  <a:schemeClr val="tx1"/>
                </a:solidFill>
                <a:latin typeface="Alexandria" pitchFamily="2" charset="-78"/>
                <a:cs typeface="Alexandria" pitchFamily="2" charset="-78"/>
              </a:rPr>
              <a:t>حيث يتم اعتبار الدستور الوثيقة الأساسية التي يتم تشريع القوانين بموجبها.</a:t>
            </a:r>
            <a:r>
              <a:rPr lang="ar-EG" sz="2400" dirty="0">
                <a:solidFill>
                  <a:schemeClr val="tx1"/>
                </a:solidFill>
                <a:latin typeface="Alexandria" pitchFamily="2" charset="-78"/>
                <a:cs typeface="Alexandria" pitchFamily="2" charset="-78"/>
              </a:rPr>
              <a:t> يتعين على جميع التشريعات الأخرى أن تكون متوافقة مع أحكام الدستور ولا تتعارض معها.</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21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36372997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086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موضوعات القانون الدستوري: تشمل:</a:t>
            </a:r>
          </a:p>
          <a:p>
            <a:pPr algn="just" rtl="1"/>
            <a:r>
              <a:rPr lang="ar-EG" sz="2400" b="1" u="sng" dirty="0">
                <a:solidFill>
                  <a:schemeClr val="tx1"/>
                </a:solidFill>
                <a:latin typeface="Alexandria" pitchFamily="2" charset="-78"/>
                <a:cs typeface="Alexandria" pitchFamily="2" charset="-78"/>
              </a:rPr>
              <a:t>أ) تحديد شكل الدولة ونظام الحكم فيها: </a:t>
            </a:r>
            <a:r>
              <a:rPr lang="ar-EG" sz="2400" dirty="0">
                <a:solidFill>
                  <a:schemeClr val="tx1"/>
                </a:solidFill>
                <a:latin typeface="Alexandria" pitchFamily="2" charset="-78"/>
                <a:cs typeface="Alexandria" pitchFamily="2" charset="-78"/>
              </a:rPr>
              <a:t>يتعامل القانون الدستوري مع تحديد طبيعة الدولة سواء كانت ملكية أو جمهورية، ويحدد أيضًا نظام الحكم في الدولة، سواء كانت ديمقراطية، ديكتاتورية، نيابية أو غير ذلك.</a:t>
            </a:r>
          </a:p>
          <a:p>
            <a:pPr algn="just" rtl="1"/>
            <a:r>
              <a:rPr lang="ar-EG" sz="2400" b="1" u="sng" dirty="0">
                <a:solidFill>
                  <a:schemeClr val="tx1"/>
                </a:solidFill>
                <a:latin typeface="Alexandria" pitchFamily="2" charset="-78"/>
                <a:cs typeface="Alexandria" pitchFamily="2" charset="-78"/>
              </a:rPr>
              <a:t>ب) بيان السلطات المختلفة وعلاقاتها: </a:t>
            </a:r>
            <a:r>
              <a:rPr lang="ar-EG" sz="2400" dirty="0">
                <a:solidFill>
                  <a:schemeClr val="tx1"/>
                </a:solidFill>
                <a:latin typeface="Alexandria" pitchFamily="2" charset="-78"/>
                <a:cs typeface="Alexandria" pitchFamily="2" charset="-78"/>
              </a:rPr>
              <a:t>ينظم القانون الدستوري السلطات المختلفة الموجودة داخل الدولة، ويحدد اختصاصات كل سلطة وعلاقاتها بالسلطات الأخرى. السلطات الأساسية في الدولة الحديثة هي السلطة التشريعية، السلطة القضائية، والسلطة التنفيذية.</a:t>
            </a:r>
          </a:p>
          <a:p>
            <a:pPr algn="just" rtl="1"/>
            <a:r>
              <a:rPr lang="ar-EG" sz="2400" b="1" u="sng" dirty="0">
                <a:solidFill>
                  <a:schemeClr val="tx1"/>
                </a:solidFill>
                <a:latin typeface="Alexandria" pitchFamily="2" charset="-78"/>
                <a:cs typeface="Alexandria" pitchFamily="2" charset="-78"/>
              </a:rPr>
              <a:t>جـ) تعيين حقوق الأفراد السياسية والضمانات: </a:t>
            </a:r>
            <a:r>
              <a:rPr lang="ar-EG" sz="2400" dirty="0">
                <a:solidFill>
                  <a:schemeClr val="tx1"/>
                </a:solidFill>
                <a:latin typeface="Alexandria" pitchFamily="2" charset="-78"/>
                <a:cs typeface="Alexandria" pitchFamily="2" charset="-78"/>
              </a:rPr>
              <a:t>يُنظم القانون الدستوري حقوق الأفراد السياسية قبل الدولة ويضمن لهم حقوقهم وحرياتهم. تشمل هذه الحقوق حرية التملك، حرية العقيدة، حرية التنقل، حرية الرأي، وغيرها من الحقوق والحريات. يهتم القانون الدستوري أيضًا بتوفير ضمانات لحماية هذه الحقوق وضمان حقوق الأفراد في المحاكم والإجراءات القانونية.</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21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4097233936"/>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086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3- القانون الإداري:</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القانون الإداري </a:t>
            </a:r>
            <a:r>
              <a:rPr lang="ar-EG" sz="2400" b="1" u="sng" dirty="0">
                <a:solidFill>
                  <a:schemeClr val="tx1"/>
                </a:solidFill>
                <a:latin typeface="Alexandria" pitchFamily="2" charset="-78"/>
                <a:cs typeface="Alexandria" pitchFamily="2" charset="-78"/>
              </a:rPr>
              <a:t>هو مجموعة القواعد التي تحكم نشاط السلطة التنفيذية في أداء وظيفتها الإدارية</a:t>
            </a:r>
            <a:r>
              <a:rPr lang="ar-EG" sz="2400" dirty="0">
                <a:solidFill>
                  <a:schemeClr val="tx1"/>
                </a:solidFill>
                <a:latin typeface="Alexandria" pitchFamily="2" charset="-78"/>
                <a:cs typeface="Alexandria" pitchFamily="2" charset="-78"/>
              </a:rPr>
              <a:t>. تشمل هذه الوظيفة الحفاظ على النظام العام، بما في ذلك الأمن العام، والصحة العامة، والسكينة العامة، وإدارة وتسيير المرافق العامة بشكل مستدام ومنتظم.</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يهدف القانون الإداري إلى </a:t>
            </a:r>
            <a:r>
              <a:rPr lang="ar-EG" sz="2400" b="1" u="sng" dirty="0">
                <a:solidFill>
                  <a:schemeClr val="tx1"/>
                </a:solidFill>
                <a:latin typeface="Alexandria" pitchFamily="2" charset="-78"/>
                <a:cs typeface="Alexandria" pitchFamily="2" charset="-78"/>
              </a:rPr>
              <a:t>تنظيم سلوك السلطة التنفيذية وضمان توفير الخدمات العامة بشكل عادل وفعال</a:t>
            </a:r>
            <a:r>
              <a:rPr lang="ar-EG" sz="2400" u="sng" dirty="0">
                <a:solidFill>
                  <a:schemeClr val="tx1"/>
                </a:solidFill>
                <a:latin typeface="Alexandria" pitchFamily="2" charset="-78"/>
                <a:cs typeface="Alexandria" pitchFamily="2" charset="-78"/>
              </a:rPr>
              <a:t>، </a:t>
            </a:r>
            <a:r>
              <a:rPr lang="ar-EG" sz="2400" b="1" u="sng" dirty="0">
                <a:solidFill>
                  <a:schemeClr val="tx1"/>
                </a:solidFill>
                <a:latin typeface="Alexandria" pitchFamily="2" charset="-78"/>
                <a:cs typeface="Alexandria" pitchFamily="2" charset="-78"/>
              </a:rPr>
              <a:t>وحماية حقوق المواطنين وحرياتهم أثناء التعامل مع الإدارة العامة</a:t>
            </a:r>
            <a:r>
              <a:rPr lang="ar-EG" sz="2400" dirty="0">
                <a:solidFill>
                  <a:schemeClr val="tx1"/>
                </a:solidFill>
                <a:latin typeface="Alexandria" pitchFamily="2" charset="-78"/>
                <a:cs typeface="Alexandria" pitchFamily="2" charset="-78"/>
              </a:rPr>
              <a:t>. يغطي القانون الإداري مجموعة واسعة من المسائل، بما في ذلك التنظيم الإداري، وإجراءات اتخاذ القرارات الإدارية، والمساءلة الإدارية، والتشريعات المتعلقة بالموظفين العامين، والقضايا المتعلقة بالمنافسة والعقود العامة.</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6211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969575906"/>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491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موضوعات القانون الإداري: يتناول العديد من الموضوعات المهمة، ومن بينها:</a:t>
            </a:r>
          </a:p>
          <a:p>
            <a:pPr algn="just" rtl="1"/>
            <a:r>
              <a:rPr lang="ar-EG" sz="2400" b="1" u="sng" dirty="0">
                <a:solidFill>
                  <a:schemeClr val="tx1"/>
                </a:solidFill>
                <a:latin typeface="Alexandria" pitchFamily="2" charset="-78"/>
                <a:cs typeface="Alexandria" pitchFamily="2" charset="-78"/>
              </a:rPr>
              <a:t>1- تنظيم الخدمات العامة: </a:t>
            </a:r>
            <a:r>
              <a:rPr lang="ar-EG" sz="2400" dirty="0">
                <a:solidFill>
                  <a:schemeClr val="tx1"/>
                </a:solidFill>
                <a:latin typeface="Alexandria" pitchFamily="2" charset="-78"/>
                <a:cs typeface="Alexandria" pitchFamily="2" charset="-78"/>
              </a:rPr>
              <a:t>يتضمن تحديد وتنظيم الخدمات التي يقدمها القطاع العام للمواطنين في مجالات مثل الأمن، والدفاع، والمواصلات، والتعليم، والصحة.</a:t>
            </a:r>
          </a:p>
          <a:p>
            <a:pPr algn="just" rtl="1"/>
            <a:r>
              <a:rPr lang="ar-EG" sz="2400" b="1" u="sng" dirty="0">
                <a:solidFill>
                  <a:schemeClr val="tx1"/>
                </a:solidFill>
                <a:latin typeface="Alexandria" pitchFamily="2" charset="-78"/>
                <a:cs typeface="Alexandria" pitchFamily="2" charset="-78"/>
              </a:rPr>
              <a:t>2- إدارة الأموال العامة: </a:t>
            </a:r>
            <a:r>
              <a:rPr lang="ar-EG" sz="2400" dirty="0">
                <a:solidFill>
                  <a:schemeClr val="tx1"/>
                </a:solidFill>
                <a:latin typeface="Alexandria" pitchFamily="2" charset="-78"/>
                <a:cs typeface="Alexandria" pitchFamily="2" charset="-78"/>
              </a:rPr>
              <a:t>ينظم القانون الإداري كيفية إدارة الأموال العامة واستخدامها والمحافظة عليها، بما في ذلك التمييز بين الأموال العامة والأموال الخاصة وتطبيق القوانين المتعلقة بها.</a:t>
            </a:r>
          </a:p>
          <a:p>
            <a:pPr algn="just" rtl="1"/>
            <a:r>
              <a:rPr lang="ar-EG" sz="2400" b="1" u="sng" dirty="0">
                <a:solidFill>
                  <a:schemeClr val="tx1"/>
                </a:solidFill>
                <a:latin typeface="Alexandria" pitchFamily="2" charset="-78"/>
                <a:cs typeface="Alexandria" pitchFamily="2" charset="-78"/>
              </a:rPr>
              <a:t>3- علاقة الدولة بالموظفين: </a:t>
            </a:r>
            <a:r>
              <a:rPr lang="ar-EG" sz="2400" dirty="0">
                <a:solidFill>
                  <a:schemeClr val="tx1"/>
                </a:solidFill>
                <a:latin typeface="Alexandria" pitchFamily="2" charset="-78"/>
                <a:cs typeface="Alexandria" pitchFamily="2" charset="-78"/>
              </a:rPr>
              <a:t>يحدد القانون الإداري النظام القانوني المتعلق بتوظيف الموظفين العامين، وترقيتهم، ونقلهم، وفصلهم من الخدمة، بما يضمن العدالة والشفافية في إدارة العمل العام.</a:t>
            </a:r>
          </a:p>
          <a:p>
            <a:pPr algn="just" rtl="1"/>
            <a:r>
              <a:rPr lang="ar-EG" sz="2400" b="1" u="sng" dirty="0">
                <a:solidFill>
                  <a:schemeClr val="tx1"/>
                </a:solidFill>
                <a:latin typeface="Alexandria" pitchFamily="2" charset="-78"/>
                <a:cs typeface="Alexandria" pitchFamily="2" charset="-78"/>
              </a:rPr>
              <a:t>4- تنظيم العمل الإداري: </a:t>
            </a:r>
            <a:r>
              <a:rPr lang="ar-EG" sz="2400" dirty="0">
                <a:solidFill>
                  <a:schemeClr val="tx1"/>
                </a:solidFill>
                <a:latin typeface="Alexandria" pitchFamily="2" charset="-78"/>
                <a:cs typeface="Alexandria" pitchFamily="2" charset="-78"/>
              </a:rPr>
              <a:t>يحدد القانون الإداري قواعد وإجراءات العمل الإداري، بما في ذلك القرارات الإدارية والعقود الإدارية، ويوضح شروط صحتها والآثار المترتبة على تنفيذها.</a:t>
            </a:r>
          </a:p>
          <a:p>
            <a:pPr algn="just" rtl="1"/>
            <a:r>
              <a:rPr lang="ar-EG" sz="2400" b="1" u="sng" dirty="0">
                <a:solidFill>
                  <a:schemeClr val="tx1"/>
                </a:solidFill>
                <a:latin typeface="Alexandria" pitchFamily="2" charset="-78"/>
                <a:cs typeface="Alexandria" pitchFamily="2" charset="-78"/>
              </a:rPr>
              <a:t>5- الفصل في المنازعات الإدارية: </a:t>
            </a:r>
            <a:r>
              <a:rPr lang="ar-EG" sz="2400" dirty="0">
                <a:solidFill>
                  <a:schemeClr val="tx1"/>
                </a:solidFill>
                <a:latin typeface="Alexandria" pitchFamily="2" charset="-78"/>
                <a:cs typeface="Alexandria" pitchFamily="2" charset="-78"/>
              </a:rPr>
              <a:t>يتناول القانون الإداري كيفية التعامل مع المنازعات الناشئة بين الجهة الإدارية والأفراد، ويوفر آليات للتحكيم والتسوية والمراجعة القضائية لهذه المنازعات.</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77284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62849627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201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وأخيرًا، يجب أن نلاحظ أن قواعد القانون الإداري غير مقننة، </a:t>
            </a:r>
            <a:r>
              <a:rPr lang="ar-EG" sz="2400" dirty="0">
                <a:solidFill>
                  <a:schemeClr val="tx1"/>
                </a:solidFill>
                <a:latin typeface="Alexandria" pitchFamily="2" charset="-78"/>
                <a:cs typeface="Alexandria" pitchFamily="2" charset="-78"/>
              </a:rPr>
              <a:t>أي أنها لا تجتمع في تقنين واحد مثل التقنين المدني أو التقنين الجنائي. السبب وراء ذلك هو أن قواعد القانون الإداري يتم إنتاجها بشكل رئيسي من قبل القضاء الإداري، وليس من خلال التشريع. وبالإضافة إلى ذلك، فإن قواعد القانون الإداري مرنة وقابلة للتطوير وتتغير مع مرور الوقت، وبالتالي يصعب توحيدها في نصوص ثابتة.</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لذلك، </a:t>
            </a:r>
            <a:r>
              <a:rPr lang="ar-EG" sz="2400" b="1" u="sng" dirty="0">
                <a:solidFill>
                  <a:schemeClr val="tx1"/>
                </a:solidFill>
                <a:latin typeface="Alexandria" pitchFamily="2" charset="-78"/>
                <a:cs typeface="Alexandria" pitchFamily="2" charset="-78"/>
              </a:rPr>
              <a:t>نجد أن قواعد القانون الإداري تنتشر في تشريعات متعددة، </a:t>
            </a:r>
            <a:r>
              <a:rPr lang="ar-EG" sz="2400" dirty="0">
                <a:solidFill>
                  <a:schemeClr val="tx1"/>
                </a:solidFill>
                <a:latin typeface="Alexandria" pitchFamily="2" charset="-78"/>
                <a:cs typeface="Alexandria" pitchFamily="2" charset="-78"/>
              </a:rPr>
              <a:t>مثل قانون الإدارة المحلية وقانون الوظيفة العامة وقانون المرور، وغيرها من القوانين. هذا يعني أنه يجب الرجوع إلى هذه التشريعات المتعددة لفهم قواعد القانون الإداري المعمول بها في بلد ما.</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480884" y="651865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13307221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201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4- القانون المالي:</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القانون المالي </a:t>
            </a:r>
            <a:r>
              <a:rPr lang="ar-EG" sz="2400" b="1" dirty="0">
                <a:solidFill>
                  <a:schemeClr val="tx1"/>
                </a:solidFill>
                <a:latin typeface="Alexandria" pitchFamily="2" charset="-78"/>
                <a:cs typeface="Alexandria" pitchFamily="2" charset="-78"/>
              </a:rPr>
              <a:t>هو مجموعة القواعد التي تنظم مالية الدولة، بما في ذلك بيان الإيرادات والنفقات</a:t>
            </a:r>
            <a:r>
              <a:rPr lang="ar-EG" sz="2400" dirty="0">
                <a:solidFill>
                  <a:schemeClr val="tx1"/>
                </a:solidFill>
                <a:latin typeface="Alexandria" pitchFamily="2" charset="-78"/>
                <a:cs typeface="Alexandria" pitchFamily="2" charset="-78"/>
              </a:rPr>
              <a:t>. يركز القانون المالي على تنظيم ميزانية الدولة وما يتعلق بها من مصادر الإيرادات مثل الضرائب والرسوم والقروض، وكذلك النفقات المختلفة التي يقوم بها الدولة.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في الماضي، كان القانون المالي جزءًا من القانون الإداري</a:t>
            </a:r>
            <a:r>
              <a:rPr lang="ar-EG" sz="2400" dirty="0">
                <a:solidFill>
                  <a:schemeClr val="tx1"/>
                </a:solidFill>
                <a:latin typeface="Alexandria" pitchFamily="2" charset="-78"/>
                <a:cs typeface="Alexandria" pitchFamily="2" charset="-78"/>
              </a:rPr>
              <a:t>، حيث كان ينظم الجانب المالي لنشاط الإدارة ومالية الدولة. </a:t>
            </a:r>
            <a:r>
              <a:rPr lang="ar-EG" sz="2400" b="1" u="sng" dirty="0">
                <a:solidFill>
                  <a:schemeClr val="tx1"/>
                </a:solidFill>
                <a:latin typeface="Alexandria" pitchFamily="2" charset="-78"/>
                <a:cs typeface="Alexandria" pitchFamily="2" charset="-78"/>
              </a:rPr>
              <a:t>ولكن مع مرور الوقت، استقل القانون المالي وأصبح فرعًا مستقلاً ضمن فروع القانون العام</a:t>
            </a:r>
            <a:r>
              <a:rPr lang="ar-EG" sz="2400" dirty="0">
                <a:solidFill>
                  <a:schemeClr val="tx1"/>
                </a:solidFill>
                <a:latin typeface="Alexandria" pitchFamily="2" charset="-78"/>
                <a:cs typeface="Alexandria" pitchFamily="2" charset="-78"/>
              </a:rPr>
              <a:t>. ويهدف القانون المالي إلى تنظيم وضبط العمليات المالية للدولة بطريقة شفافة ومنصفة، وضمان استخدام الموارد المالية بشكل فعال ومستدام.</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يتضمن القانون المالي أيضًا </a:t>
            </a:r>
            <a:r>
              <a:rPr lang="ar-EG" sz="2400" b="1" dirty="0">
                <a:solidFill>
                  <a:schemeClr val="tx1"/>
                </a:solidFill>
                <a:latin typeface="Alexandria" pitchFamily="2" charset="-78"/>
                <a:cs typeface="Alexandria" pitchFamily="2" charset="-78"/>
              </a:rPr>
              <a:t>قواعد وإجراءات للرقابة المالية والمحاسبة العامة للدولة، وتنظيم العمليات المالية للمؤسسات العامة والهيئات الحكومية</a:t>
            </a:r>
            <a:r>
              <a:rPr lang="ar-EG" sz="2400" dirty="0">
                <a:solidFill>
                  <a:schemeClr val="tx1"/>
                </a:solidFill>
                <a:latin typeface="Alexandria" pitchFamily="2" charset="-78"/>
                <a:cs typeface="Alexandria" pitchFamily="2" charset="-78"/>
              </a:rPr>
              <a:t>. يهدف القانون المالي إلى ضمان توازن الميزانية العامة وتحقيق الاستقرار المالي للدولة.</a:t>
            </a:r>
            <a:endParaRPr lang="en-US"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480884" y="651865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1876266"/>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57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300" b="1" u="sng" dirty="0">
                <a:solidFill>
                  <a:schemeClr val="tx1"/>
                </a:solidFill>
                <a:latin typeface="Alexandria" pitchFamily="2" charset="-78"/>
                <a:cs typeface="Alexandria" pitchFamily="2" charset="-78"/>
              </a:rPr>
              <a:t>موضوعاته:</a:t>
            </a:r>
          </a:p>
          <a:p>
            <a:pPr marL="342900" indent="-342900" algn="just" rtl="1">
              <a:buFont typeface="Wingdings" pitchFamily="2" charset="2"/>
              <a:buChar char="§"/>
            </a:pPr>
            <a:r>
              <a:rPr lang="ar-EG" sz="2300" dirty="0">
                <a:solidFill>
                  <a:schemeClr val="tx1"/>
                </a:solidFill>
                <a:latin typeface="Alexandria" pitchFamily="2" charset="-78"/>
                <a:cs typeface="Alexandria" pitchFamily="2" charset="-78"/>
              </a:rPr>
              <a:t>يتناول القانون المالي موضوعات متعددة، </a:t>
            </a:r>
            <a:r>
              <a:rPr lang="ar-EG" sz="2300" b="1" dirty="0">
                <a:solidFill>
                  <a:schemeClr val="tx1"/>
                </a:solidFill>
                <a:latin typeface="Alexandria" pitchFamily="2" charset="-78"/>
                <a:cs typeface="Alexandria" pitchFamily="2" charset="-78"/>
              </a:rPr>
              <a:t>ومن بين الموضوعات الرئيسية التي يبحثها القانون المالي:</a:t>
            </a:r>
          </a:p>
          <a:p>
            <a:pPr algn="just" rtl="1"/>
            <a:r>
              <a:rPr lang="ar-EG" sz="2300" dirty="0">
                <a:solidFill>
                  <a:schemeClr val="tx1"/>
                </a:solidFill>
                <a:latin typeface="Alexandria" pitchFamily="2" charset="-78"/>
                <a:cs typeface="Alexandria" pitchFamily="2" charset="-78"/>
              </a:rPr>
              <a:t>أ</a:t>
            </a:r>
            <a:r>
              <a:rPr lang="ar-EG" sz="2300" b="1" u="sng" dirty="0">
                <a:solidFill>
                  <a:schemeClr val="tx1"/>
                </a:solidFill>
                <a:latin typeface="Alexandria" pitchFamily="2" charset="-78"/>
                <a:cs typeface="Alexandria" pitchFamily="2" charset="-78"/>
              </a:rPr>
              <a:t>) الإيرادات العامة للدولة: </a:t>
            </a:r>
            <a:r>
              <a:rPr lang="ar-EG" sz="2300" dirty="0">
                <a:solidFill>
                  <a:schemeClr val="tx1"/>
                </a:solidFill>
                <a:latin typeface="Alexandria" pitchFamily="2" charset="-78"/>
                <a:cs typeface="Alexandria" pitchFamily="2" charset="-78"/>
              </a:rPr>
              <a:t>يتناول القانون المالي كيفية تحصيل الإيرادات ويحدد مصادرها المختلفة. تشمل هذه المصادر الضرائب التي تفرضها الدولة على الأفراد والشركات والمؤسسات، والرسوم التي تدفع كمقابل الخدمات المقدمة من قبل المؤسسات الحكومية، والقروض التي تقترضها الدولة لتمويل مشاريعها.</a:t>
            </a:r>
          </a:p>
          <a:p>
            <a:pPr algn="just" rtl="1"/>
            <a:r>
              <a:rPr lang="ar-EG" sz="2300" b="1" u="sng" dirty="0">
                <a:solidFill>
                  <a:schemeClr val="tx1"/>
                </a:solidFill>
                <a:latin typeface="Alexandria" pitchFamily="2" charset="-78"/>
                <a:cs typeface="Alexandria" pitchFamily="2" charset="-78"/>
              </a:rPr>
              <a:t>ب) النفقات العامة: </a:t>
            </a:r>
            <a:r>
              <a:rPr lang="ar-EG" sz="2300" dirty="0">
                <a:solidFill>
                  <a:schemeClr val="tx1"/>
                </a:solidFill>
                <a:latin typeface="Alexandria" pitchFamily="2" charset="-78"/>
                <a:cs typeface="Alexandria" pitchFamily="2" charset="-78"/>
              </a:rPr>
              <a:t>يتعامل القانون المالي مع المصروفات التي تقوم بها الدولة، والتي تشمل جميع المدفوعات والمصروفات التي تنفقها الدولة على مختلف المرافق العامة مثل التعليم والصحة والأمن والدفاع والقضاء، بالإضافة إلى غيرها من المرافق والخدمات العامة.</a:t>
            </a:r>
          </a:p>
          <a:p>
            <a:pPr marL="342900" indent="-342900" algn="just" rtl="1">
              <a:buFont typeface="Wingdings" pitchFamily="2" charset="2"/>
              <a:buChar char="§"/>
            </a:pPr>
            <a:r>
              <a:rPr lang="ar-EG" sz="2300" b="1" dirty="0">
                <a:solidFill>
                  <a:schemeClr val="tx1"/>
                </a:solidFill>
                <a:latin typeface="Alexandria" pitchFamily="2" charset="-78"/>
                <a:cs typeface="Alexandria" pitchFamily="2" charset="-78"/>
              </a:rPr>
              <a:t>تهدف هذه الموضوعات في القانون المالي إلى تنظيم وضبط عملية جمع الإيرادات العامة للدولة وتوزيعها بشكل عادل</a:t>
            </a:r>
            <a:r>
              <a:rPr lang="ar-EG" sz="2300" dirty="0">
                <a:solidFill>
                  <a:schemeClr val="tx1"/>
                </a:solidFill>
                <a:latin typeface="Alexandria" pitchFamily="2" charset="-78"/>
                <a:cs typeface="Alexandria" pitchFamily="2" charset="-78"/>
              </a:rPr>
              <a:t>، بالإضافة إلى ضمان الشفافية والمحاسبة العامة للنفقات الحكومية. وتسعى المبادئ الأساسية للقانون المالي إلى تحقيق التوازن في الميزانية العامة للدولة والحفاظ على استقرارها المالي وتحقيق التنمية الاقتصادية والاجتماعية.</a:t>
            </a:r>
            <a:endParaRPr lang="en-US" sz="23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480884" y="713332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279772557"/>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112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5- القانون الجنائي:</a:t>
            </a:r>
          </a:p>
          <a:p>
            <a:pPr algn="just" rtl="1"/>
            <a:r>
              <a:rPr lang="ar-EG" sz="2400" b="1" u="sng" dirty="0">
                <a:solidFill>
                  <a:schemeClr val="tx1"/>
                </a:solidFill>
                <a:latin typeface="Alexandria" pitchFamily="2" charset="-78"/>
                <a:cs typeface="Alexandria" pitchFamily="2" charset="-78"/>
              </a:rPr>
              <a:t>القانون الجنائي هو مجموعة القواعد التي تحدد الجرائم، والعقوبات المفروضة على المرتكبين، والإجراءات التي يجب اتباعها منذ وقوع الجريمة وحتى تنفيذ العقوبة. </a:t>
            </a:r>
            <a:r>
              <a:rPr lang="ar-EG" sz="2400" dirty="0">
                <a:solidFill>
                  <a:schemeClr val="tx1"/>
                </a:solidFill>
                <a:latin typeface="Alexandria" pitchFamily="2" charset="-78"/>
                <a:cs typeface="Alexandria" pitchFamily="2" charset="-78"/>
              </a:rPr>
              <a:t>يتكون القانون الجنائي من قواعد موضوعية وقواعد إجرائية.</a:t>
            </a:r>
          </a:p>
          <a:p>
            <a:pPr algn="just" rtl="1"/>
            <a:r>
              <a:rPr lang="ar-EG" sz="2400" b="1" u="sng" dirty="0">
                <a:solidFill>
                  <a:schemeClr val="tx1"/>
                </a:solidFill>
                <a:latin typeface="Alexandria" pitchFamily="2" charset="-78"/>
                <a:cs typeface="Alexandria" pitchFamily="2" charset="-78"/>
              </a:rPr>
              <a:t>أ) القواعد الموضوعية: </a:t>
            </a:r>
            <a:r>
              <a:rPr lang="ar-EG" sz="2400" dirty="0">
                <a:solidFill>
                  <a:schemeClr val="tx1"/>
                </a:solidFill>
                <a:latin typeface="Alexandria" pitchFamily="2" charset="-78"/>
                <a:cs typeface="Alexandria" pitchFamily="2" charset="-78"/>
              </a:rPr>
              <a:t>تشمل القواعد التي تحدد الأفعال التي تعد جرائم، وتحدد العقوبات المنصوص عليها لكل جريمة. يُعرف هذا الجانب من القانون الجنائي </a:t>
            </a: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بـ"قانون العقوبات". </a:t>
            </a:r>
            <a:r>
              <a:rPr lang="ar-EG" sz="2400" dirty="0">
                <a:solidFill>
                  <a:schemeClr val="tx1"/>
                </a:solidFill>
                <a:latin typeface="Alexandria" pitchFamily="2" charset="-78"/>
                <a:cs typeface="Alexandria" pitchFamily="2" charset="-78"/>
              </a:rPr>
              <a:t>تهدف هذه القواعد إلى حماية المجتمع وتحقيق العدالة الجنائية من خلال تحديد ما هو محظور قانونًا وفرض عقوبات على المرتكبين.</a:t>
            </a:r>
          </a:p>
          <a:p>
            <a:pPr algn="just" rtl="1"/>
            <a:r>
              <a:rPr lang="ar-EG" sz="2400" b="1" u="sng" dirty="0">
                <a:solidFill>
                  <a:schemeClr val="tx1"/>
                </a:solidFill>
                <a:latin typeface="Alexandria" pitchFamily="2" charset="-78"/>
                <a:cs typeface="Alexandria" pitchFamily="2" charset="-78"/>
              </a:rPr>
              <a:t>ب) القواعد الإجرائية: </a:t>
            </a:r>
            <a:r>
              <a:rPr lang="ar-EG" sz="2400" dirty="0">
                <a:solidFill>
                  <a:schemeClr val="tx1"/>
                </a:solidFill>
                <a:latin typeface="Alexandria" pitchFamily="2" charset="-78"/>
                <a:cs typeface="Alexandria" pitchFamily="2" charset="-78"/>
              </a:rPr>
              <a:t>تتعلق بالإجراءات والإجراءات القانونية التي يجب اتباعها في التعامل مع الجرائم، بدءًا من تحقيق الجريمة وجمع الأدلة، ومرورًا بمحاكمة المتهم وصدور الحكم وتنفيذ العقوبة. تُعرف هذه الجانب من القانون الجنائي </a:t>
            </a: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بـ"قانون الإجراءات الجنائية". </a:t>
            </a:r>
            <a:r>
              <a:rPr lang="ar-EG" sz="2400" dirty="0">
                <a:solidFill>
                  <a:schemeClr val="tx1"/>
                </a:solidFill>
                <a:latin typeface="Alexandria" pitchFamily="2" charset="-78"/>
                <a:cs typeface="Alexandria" pitchFamily="2" charset="-78"/>
              </a:rPr>
              <a:t>تهدف هذه القواعد إلى ضمان حقوق المتهمين وتوفير عدالة في النظام القضائي.</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444309103"/>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4"/>
            <a:ext cx="11797220" cy="5491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100" b="1" dirty="0">
                <a:solidFill>
                  <a:schemeClr val="tx1"/>
                </a:solidFill>
                <a:latin typeface="Alexandria" pitchFamily="2" charset="-78"/>
                <a:cs typeface="Alexandria" pitchFamily="2" charset="-78"/>
              </a:rPr>
              <a:t>يتكون القانون الجنائي من قسمين رئيسيين: </a:t>
            </a:r>
            <a:r>
              <a:rPr lang="ar-EG" sz="2100" dirty="0">
                <a:solidFill>
                  <a:schemeClr val="tx1"/>
                </a:solidFill>
                <a:latin typeface="Alexandria" pitchFamily="2" charset="-78"/>
                <a:cs typeface="Alexandria" pitchFamily="2" charset="-78"/>
              </a:rPr>
              <a:t>وهما قانون العقوبات وقانون الإجراءات الجنائية.</a:t>
            </a:r>
          </a:p>
          <a:p>
            <a:pPr algn="just" rtl="1"/>
            <a:r>
              <a:rPr lang="ar-EG" sz="2100" b="1" u="sng" dirty="0">
                <a:solidFill>
                  <a:schemeClr val="tx1"/>
                </a:solidFill>
                <a:latin typeface="Alexandria" pitchFamily="2" charset="-78"/>
                <a:cs typeface="Alexandria" pitchFamily="2" charset="-78"/>
              </a:rPr>
              <a:t>(1) قانون العقوبات: </a:t>
            </a:r>
            <a:r>
              <a:rPr lang="ar-EG" sz="2100" dirty="0">
                <a:solidFill>
                  <a:schemeClr val="tx1"/>
                </a:solidFill>
                <a:latin typeface="Alexandria" pitchFamily="2" charset="-78"/>
                <a:cs typeface="Alexandria" pitchFamily="2" charset="-78"/>
              </a:rPr>
              <a:t>يتعامل هذا القسم مع تحديد الجرائم وتحديد العقوبات المناسبة لكل جريمة. </a:t>
            </a:r>
            <a:r>
              <a:rPr lang="ar-EG" sz="21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يتكون من قسمين فرعيين:</a:t>
            </a:r>
          </a:p>
          <a:p>
            <a:pPr algn="just" rtl="1"/>
            <a:r>
              <a:rPr lang="ar-EG" sz="2100" b="1" u="sng" dirty="0">
                <a:solidFill>
                  <a:schemeClr val="tx1"/>
                </a:solidFill>
                <a:latin typeface="Alexandria" pitchFamily="2" charset="-78"/>
                <a:cs typeface="Alexandria" pitchFamily="2" charset="-78"/>
              </a:rPr>
              <a:t>أ) القسم العام: </a:t>
            </a:r>
            <a:r>
              <a:rPr lang="ar-EG" sz="2100" dirty="0">
                <a:solidFill>
                  <a:schemeClr val="tx1"/>
                </a:solidFill>
                <a:latin typeface="Alexandria" pitchFamily="2" charset="-78"/>
                <a:cs typeface="Alexandria" pitchFamily="2" charset="-78"/>
              </a:rPr>
              <a:t>يحدد القواعد العامة للمسؤولية الجنائية بشكل عام، بدون الخوض في أحكام خاصة بكل جريمة بشكل منفصل. يتناول الجريمة بصفة عامة، بما في ذلك أنواعها وعناصرها وموانع المسؤولية وحالات الإعفاء من العقاب. كما يوضح أنواع العقوبات وحالات سقوطها وإعفاء العقوبة وتعليق تنفيذها.</a:t>
            </a:r>
          </a:p>
          <a:p>
            <a:pPr algn="just" rtl="1"/>
            <a:r>
              <a:rPr lang="ar-EG" sz="2100" b="1" u="sng" dirty="0">
                <a:solidFill>
                  <a:schemeClr val="tx1"/>
                </a:solidFill>
                <a:latin typeface="Alexandria" pitchFamily="2" charset="-78"/>
                <a:cs typeface="Alexandria" pitchFamily="2" charset="-78"/>
              </a:rPr>
              <a:t>ب) القسم الخاص: </a:t>
            </a:r>
            <a:r>
              <a:rPr lang="ar-EG" sz="2100" dirty="0">
                <a:solidFill>
                  <a:schemeClr val="tx1"/>
                </a:solidFill>
                <a:latin typeface="Alexandria" pitchFamily="2" charset="-78"/>
                <a:cs typeface="Alexandria" pitchFamily="2" charset="-78"/>
              </a:rPr>
              <a:t>يوضح الأحكام الخاصة المتعلقة بكل جريمة. يشمل الجرائم التي تتعلق بالمصلحة العامة مثل الرشوة والاختلاس والتلاعب بالمال العام والاستيلاء غير المشروع وإساءة استغلال السلطة والتزوير. ويشمل أيضًا الجرائم التي تتعلق بالممتلكات مثل السرقة والاحتيال والخيانة الأمانة. وأيضًا يتعامل مع الجرائم التي تتعلق بالأشخاص مثل القتل والضرب والاعتداء الجنسي.</a:t>
            </a:r>
          </a:p>
          <a:p>
            <a:pPr algn="just" rtl="1"/>
            <a:r>
              <a:rPr lang="ar-EG" sz="2100" b="1" dirty="0">
                <a:solidFill>
                  <a:schemeClr val="tx1"/>
                </a:solidFill>
                <a:latin typeface="Alexandria" pitchFamily="2" charset="-78"/>
                <a:cs typeface="Alexandria" pitchFamily="2" charset="-78"/>
              </a:rPr>
              <a:t>(2) قانون الإجراءات الجنائية: </a:t>
            </a:r>
            <a:r>
              <a:rPr lang="ar-EG" sz="2100" dirty="0">
                <a:solidFill>
                  <a:schemeClr val="tx1"/>
                </a:solidFill>
                <a:latin typeface="Alexandria" pitchFamily="2" charset="-78"/>
                <a:cs typeface="Alexandria" pitchFamily="2" charset="-78"/>
              </a:rPr>
              <a:t>يحدد هذا القسم الإجراءات التي يجب اتباعها منذ وقوع الجريمة وحتى صدور الحكم وتنفيذ العقوبة. يتعامل مع المسائل المتعلقة بالتحقيق وجمع الأدلة وإجراءات المحاكمة وتنفيذ العقوبة. يشمل أيضًا الطعون في الأحكام الجنائية وتفاصيل إنشاء المحاكم الجنائية وهيئتها وأحكامها.</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فروع القانون العام:</a:t>
            </a: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8365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02059885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rgbClr val="000000"/>
                </a:solidFill>
                <a:latin typeface="Alexandria" pitchFamily="2" charset="-78"/>
                <a:ea typeface="Arial"/>
                <a:cs typeface="Alexandria" pitchFamily="2" charset="-78"/>
                <a:sym typeface="Arial"/>
              </a:rPr>
              <a:t>1- القانون المدني:</a:t>
            </a:r>
            <a:endParaRPr lang="en-US" sz="2400" b="1" u="sng" dirty="0">
              <a:solidFill>
                <a:srgbClr val="000000"/>
              </a:solidFill>
              <a:latin typeface="Alexandria" pitchFamily="2" charset="-78"/>
              <a:ea typeface="Arial"/>
              <a:cs typeface="Alexandria" pitchFamily="2" charset="-78"/>
              <a:sym typeface="Arial"/>
            </a:endParaRPr>
          </a:p>
          <a:p>
            <a:pPr marL="342900" indent="-342900" algn="just" rtl="1">
              <a:buFont typeface="Wingdings" pitchFamily="2" charset="2"/>
              <a:buChar char="Ø"/>
            </a:pPr>
            <a:r>
              <a:rPr lang="ar-EG" sz="2400" dirty="0">
                <a:solidFill>
                  <a:srgbClr val="000000"/>
                </a:solidFill>
                <a:latin typeface="Alexandria" pitchFamily="2" charset="-78"/>
                <a:ea typeface="Arial"/>
                <a:cs typeface="Alexandria" pitchFamily="2" charset="-78"/>
                <a:sym typeface="Arial"/>
              </a:rPr>
              <a:t>القانون المدني: </a:t>
            </a:r>
            <a:r>
              <a:rPr lang="ar-EG" sz="2400" b="1" u="sng" dirty="0">
                <a:solidFill>
                  <a:srgbClr val="000000"/>
                </a:solidFill>
                <a:latin typeface="Alexandria" pitchFamily="2" charset="-78"/>
                <a:ea typeface="Arial"/>
                <a:cs typeface="Alexandria" pitchFamily="2" charset="-78"/>
                <a:sym typeface="Arial"/>
              </a:rPr>
              <a:t>هو مجموعة القواعد الموضوعية التي تنظم العلاقات الخاصة بين الأفراد داخل المجتمع</a:t>
            </a:r>
            <a:r>
              <a:rPr lang="ar-EG" sz="2400" dirty="0">
                <a:solidFill>
                  <a:srgbClr val="000000"/>
                </a:solidFill>
                <a:latin typeface="Alexandria" pitchFamily="2" charset="-78"/>
                <a:ea typeface="Arial"/>
                <a:cs typeface="Alexandria" pitchFamily="2" charset="-78"/>
                <a:sym typeface="Arial"/>
              </a:rPr>
              <a:t>. يشمل هذا النوع من القانون مجموعة متنوعة من المجالات والتخصصات التي تنظم العلاقات الأسرية، مثل الزواج والطلاق وحقوق الأطفال، وأيضًا العلاقات المالية مثل العقود والممتلكات والملكية والتعويضات.</a:t>
            </a:r>
            <a:br>
              <a:rPr lang="ar-EG" sz="2400" dirty="0">
                <a:solidFill>
                  <a:srgbClr val="000000"/>
                </a:solidFill>
                <a:latin typeface="Alexandria" pitchFamily="2" charset="-78"/>
                <a:ea typeface="Arial"/>
                <a:cs typeface="Alexandria" pitchFamily="2" charset="-78"/>
                <a:sym typeface="Arial"/>
              </a:rPr>
            </a:br>
            <a:r>
              <a:rPr lang="ar-EG" sz="2400" b="1" u="sng" dirty="0">
                <a:solidFill>
                  <a:srgbClr val="000000"/>
                </a:solidFill>
                <a:latin typeface="Alexandria" pitchFamily="2" charset="-78"/>
                <a:ea typeface="Arial"/>
                <a:cs typeface="Alexandria" pitchFamily="2" charset="-78"/>
                <a:sym typeface="Arial"/>
              </a:rPr>
              <a:t>أحكام القانون الخاص تعتبر الشريعة العامة التي تنطبق على العلاقات الخاصة بين الأفراد في المجتمع، وتحكمها قوانين ولوائح محددة تختلف حسب كل دولة ونظام قانوني</a:t>
            </a:r>
            <a:r>
              <a:rPr lang="ar-EG" sz="2400" dirty="0">
                <a:solidFill>
                  <a:srgbClr val="000000"/>
                </a:solidFill>
                <a:latin typeface="Alexandria" pitchFamily="2" charset="-78"/>
                <a:ea typeface="Arial"/>
                <a:cs typeface="Alexandria" pitchFamily="2" charset="-78"/>
                <a:sym typeface="Arial"/>
              </a:rPr>
              <a:t>. تهدف هذه القواعد إلى تنظيم العلاقات الخاصة بين الأفراد وحماية حقوقهم وواجباتهم، وتحقيق العدالة والتوازن في هذه العلاقات.</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384875886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000000"/>
                </a:solidFill>
                <a:latin typeface="Alexandria" pitchFamily="2" charset="-78"/>
                <a:ea typeface="Arial"/>
                <a:cs typeface="Alexandria" pitchFamily="2" charset="-78"/>
                <a:sym typeface="Arial"/>
              </a:rPr>
              <a:t>1- موضوعات القانون المدني:</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dirty="0">
                <a:solidFill>
                  <a:srgbClr val="000000"/>
                </a:solidFill>
                <a:latin typeface="Alexandria" pitchFamily="2" charset="-78"/>
                <a:ea typeface="Arial"/>
                <a:cs typeface="Alexandria" pitchFamily="2" charset="-78"/>
                <a:sym typeface="Arial"/>
              </a:rPr>
              <a:t>القانون المدني ينظم نوعين من العلاقات: </a:t>
            </a:r>
            <a:r>
              <a:rPr lang="ar-EG" sz="2000" dirty="0">
                <a:solidFill>
                  <a:srgbClr val="000000"/>
                </a:solidFill>
                <a:latin typeface="Alexandria" pitchFamily="2" charset="-78"/>
                <a:ea typeface="Arial"/>
                <a:cs typeface="Alexandria" pitchFamily="2" charset="-78"/>
                <a:sym typeface="Arial"/>
              </a:rPr>
              <a:t>روابط الأحوال الشخصية (روابط الأسرة) وروابط الأحوال العينية (الروابط المالية).</a:t>
            </a:r>
            <a:endParaRPr lang="en-US" sz="2000"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1- روابط الأحوال الشخصية (روابط الأسرة): </a:t>
            </a:r>
            <a:r>
              <a:rPr lang="ar-EG" sz="2000" dirty="0">
                <a:solidFill>
                  <a:srgbClr val="000000"/>
                </a:solidFill>
                <a:latin typeface="Alexandria" pitchFamily="2" charset="-78"/>
                <a:ea typeface="Arial"/>
                <a:cs typeface="Alexandria" pitchFamily="2" charset="-78"/>
                <a:sym typeface="Arial"/>
              </a:rPr>
              <a:t>تتعلق بهذه الروابط جميع العلاقات المتعلقة بنظام الأسرة. وتشمل مسائل الزواج والطلاق والآثار القانونية المترتبة على ذلك، بالإضافة إلى مسائل النسب وحقوق الأبناء والآباء المتبادلة، وأيضًا قضايا الإرث والولاية والوصاية. كما يتناول القانون المدني مسائل بداية ونهاية الشخصية، مثل الاسم والموطن والأهلية.</a:t>
            </a:r>
            <a:endParaRPr lang="en-US" sz="2000"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2- روابط الأحوال العينية (الروابط المالية): </a:t>
            </a:r>
            <a:r>
              <a:rPr lang="ar-EG" sz="2000" dirty="0">
                <a:solidFill>
                  <a:srgbClr val="000000"/>
                </a:solidFill>
                <a:latin typeface="Alexandria" pitchFamily="2" charset="-78"/>
                <a:ea typeface="Arial"/>
                <a:cs typeface="Alexandria" pitchFamily="2" charset="-78"/>
                <a:sym typeface="Arial"/>
              </a:rPr>
              <a:t>تتعلق بهذه الروابط نوعان من القواعد.</a:t>
            </a:r>
            <a:br>
              <a:rPr lang="ar-EG" sz="2000" dirty="0">
                <a:solidFill>
                  <a:srgbClr val="000000"/>
                </a:solidFill>
                <a:latin typeface="Alexandria" pitchFamily="2" charset="-78"/>
                <a:ea typeface="Arial"/>
                <a:cs typeface="Alexandria" pitchFamily="2" charset="-78"/>
                <a:sym typeface="Arial"/>
              </a:rPr>
            </a:br>
            <a:r>
              <a:rPr lang="ar-EG" sz="2000" b="1" dirty="0">
                <a:solidFill>
                  <a:srgbClr val="000000"/>
                </a:solidFill>
                <a:latin typeface="Alexandria" pitchFamily="2" charset="-78"/>
                <a:ea typeface="Arial"/>
                <a:cs typeface="Alexandria" pitchFamily="2" charset="-78"/>
                <a:sym typeface="Arial"/>
              </a:rPr>
              <a:t>أ- الحقوق الشخصية أو حقوق الدائنين: </a:t>
            </a:r>
            <a:r>
              <a:rPr lang="ar-EG" sz="2000" dirty="0">
                <a:solidFill>
                  <a:srgbClr val="000000"/>
                </a:solidFill>
                <a:latin typeface="Alexandria" pitchFamily="2" charset="-78"/>
                <a:ea typeface="Arial"/>
                <a:cs typeface="Alexandria" pitchFamily="2" charset="-78"/>
                <a:sym typeface="Arial"/>
              </a:rPr>
              <a:t>وتشير إلى الروابط المالية بين شخصين، حيث يكون أحدهما دائنًا والآخر مدينًا. يلتزم الدائن بإجبار الشخص المدين على القيام بعمل معين أو عدم القيام به. يتضمن القانون المدني قواعد تنظم مصادر الالتزام وآثاره وانتقاله وانتهاءه وإثباته وأوصافه، وكذلك ينظم العقود المدنية مثل البيع والإيجار والشراكة والتأمين وغيرها.</a:t>
            </a:r>
            <a:endParaRPr lang="en-US" sz="2000" dirty="0">
              <a:solidFill>
                <a:srgbClr val="000000"/>
              </a:solidFill>
              <a:latin typeface="Alexandria" pitchFamily="2" charset="-78"/>
              <a:ea typeface="Arial"/>
              <a:cs typeface="Alexandria" pitchFamily="2" charset="-78"/>
              <a:sym typeface="Arial"/>
            </a:endParaRPr>
          </a:p>
          <a:p>
            <a:pPr algn="just" rtl="1"/>
            <a:r>
              <a:rPr lang="ar-EG" sz="2000" b="1" dirty="0">
                <a:solidFill>
                  <a:srgbClr val="000000"/>
                </a:solidFill>
                <a:latin typeface="Alexandria" pitchFamily="2" charset="-78"/>
                <a:ea typeface="Arial"/>
                <a:cs typeface="Alexandria" pitchFamily="2" charset="-78"/>
                <a:sym typeface="Arial"/>
              </a:rPr>
              <a:t>ب- الحقوق العينية: </a:t>
            </a:r>
            <a:r>
              <a:rPr lang="ar-EG" sz="2000" dirty="0">
                <a:solidFill>
                  <a:srgbClr val="000000"/>
                </a:solidFill>
                <a:latin typeface="Alexandria" pitchFamily="2" charset="-78"/>
                <a:ea typeface="Arial"/>
                <a:cs typeface="Alexandria" pitchFamily="2" charset="-78"/>
                <a:sym typeface="Arial"/>
              </a:rPr>
              <a:t>وتعنى بالسلطة المباشرة للشخص على شيء مادي معين بالذات. تشمل حقوق العينية الحقوق الأصلية مثل حق الملكية وحقوق الاستخدام والاستعمال والسكن، بالإضافة إلى الحقوق العينية الثانوية مثل الرهن الرسمي والرهن الحيازي وحق الامتياز وحق الاختصاص.</a:t>
            </a:r>
            <a:endParaRPr lang="en-US"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rgbClr val="000000"/>
                </a:solidFill>
                <a:latin typeface="Alexandria" pitchFamily="2" charset="-78"/>
                <a:ea typeface="Arial"/>
                <a:cs typeface="Alexandria" pitchFamily="2" charset="-78"/>
                <a:sym typeface="Arial"/>
              </a:rPr>
              <a:t>2- القانون التجاري:</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القانون التجاري هو مجموعة القواعد القانونية التي تنظم العلاقات الناشئة عن النشاط التجاري والأعمال التجارية.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موضوعات القانون التجاري تشمل ما يلي:</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1- بيان الأعمال التجارية: </a:t>
            </a:r>
            <a:r>
              <a:rPr lang="ar-EG" sz="2400" dirty="0">
                <a:solidFill>
                  <a:srgbClr val="000000"/>
                </a:solidFill>
                <a:latin typeface="Alexandria" pitchFamily="2" charset="-78"/>
                <a:ea typeface="Arial"/>
                <a:cs typeface="Alexandria" pitchFamily="2" charset="-78"/>
                <a:sym typeface="Arial"/>
              </a:rPr>
              <a:t>يتضمن تعريف الأعمال التجارية والشروط اللازمة لاكتساب صفة التاجر، والتزامات التاجر بتسجيل دفاتر تجارية والتسجيل في السجل التجاري.</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2-المحل التجاري: </a:t>
            </a:r>
            <a:r>
              <a:rPr lang="ar-EG" sz="2400" dirty="0">
                <a:solidFill>
                  <a:srgbClr val="000000"/>
                </a:solidFill>
                <a:latin typeface="Alexandria" pitchFamily="2" charset="-78"/>
                <a:ea typeface="Arial"/>
                <a:cs typeface="Alexandria" pitchFamily="2" charset="-78"/>
                <a:sym typeface="Arial"/>
              </a:rPr>
              <a:t>يحدد مفهوم المحل التجاري ويبين العناصر المادية والمعنوية المتعلقة به، مثل الاسم التجاري والعلامة التجارية.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3- الشركات التجارية: </a:t>
            </a:r>
            <a:r>
              <a:rPr lang="ar-EG" sz="2400" dirty="0">
                <a:solidFill>
                  <a:srgbClr val="000000"/>
                </a:solidFill>
                <a:latin typeface="Alexandria" pitchFamily="2" charset="-78"/>
                <a:ea typeface="Arial"/>
                <a:cs typeface="Alexandria" pitchFamily="2" charset="-78"/>
                <a:sym typeface="Arial"/>
              </a:rPr>
              <a:t>ينظم النظام الخاص بالشركات التجارية بجميع أنواعها، مثل شركات الأشخاص التعاونية والتوصية البسيطة، وشركات الأموال مع التوصية بالأسهم والمساهمة، وشركات ذات المسئولية المحدودة.</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3801716153"/>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rgbClr val="000000"/>
                </a:solidFill>
                <a:latin typeface="Alexandria" pitchFamily="2" charset="-78"/>
                <a:ea typeface="Arial"/>
                <a:cs typeface="Alexandria" pitchFamily="2" charset="-78"/>
                <a:sym typeface="Arial"/>
              </a:rPr>
              <a:t>4- إفلاس التاجر: </a:t>
            </a:r>
            <a:r>
              <a:rPr lang="ar-EG" sz="2400" dirty="0">
                <a:solidFill>
                  <a:srgbClr val="000000"/>
                </a:solidFill>
                <a:latin typeface="Alexandria" pitchFamily="2" charset="-78"/>
                <a:ea typeface="Arial"/>
                <a:cs typeface="Alexandria" pitchFamily="2" charset="-78"/>
                <a:sym typeface="Arial"/>
              </a:rPr>
              <a:t>يتناول القوانين والإجراءات المتعلقة بإفلاس التاجر في حالة تعثره عن سداد ديونه، ويحدد الشروط المتعلقة بإعلان الإفلاس والآثار الناتجة عنه على التاجر والدائنين.</a:t>
            </a:r>
            <a:endParaRPr lang="en-US" sz="2400"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5- العقود التجارية: </a:t>
            </a:r>
            <a:r>
              <a:rPr lang="ar-EG" sz="2400" dirty="0">
                <a:solidFill>
                  <a:srgbClr val="000000"/>
                </a:solidFill>
                <a:latin typeface="Alexandria" pitchFamily="2" charset="-78"/>
                <a:ea typeface="Arial"/>
                <a:cs typeface="Alexandria" pitchFamily="2" charset="-78"/>
                <a:sym typeface="Arial"/>
              </a:rPr>
              <a:t>يتناول بنود وقواعد العقود التجارية، مثل عقود السمسرة وعقود الوكالة التجارية وعقود الرهن وعقود نقل الأشخاص والبضائع.</a:t>
            </a:r>
            <a:endParaRPr lang="en-US" sz="2400"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6- موضوعات أخرى: </a:t>
            </a:r>
            <a:r>
              <a:rPr lang="ar-EG" sz="2400" dirty="0">
                <a:solidFill>
                  <a:srgbClr val="000000"/>
                </a:solidFill>
                <a:latin typeface="Alexandria" pitchFamily="2" charset="-78"/>
                <a:ea typeface="Arial"/>
                <a:cs typeface="Alexandria" pitchFamily="2" charset="-78"/>
                <a:sym typeface="Arial"/>
              </a:rPr>
              <a:t>تشمل براءات الاختراع والرسوم والنماذج والرسوم الصناعية، وتتضمن أيضًا القوانين المنظمة للغرف التجارية واتحاد الصناعات والبورصات المالية وغيرها.</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هذه الموضوعات تعكس التركيبة الشاملة للقانون التجاري وتهدف إلى تنظيم النشاط التجاري وضمان العدالة والاستقرار في العلاقات التجارية.</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265160493"/>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100" b="1" dirty="0">
                <a:solidFill>
                  <a:srgbClr val="000000"/>
                </a:solidFill>
                <a:latin typeface="Alexandria" pitchFamily="2" charset="-78"/>
                <a:ea typeface="Arial"/>
                <a:cs typeface="Alexandria" pitchFamily="2" charset="-78"/>
                <a:sym typeface="Arial"/>
              </a:rPr>
              <a:t>استقلال القانون التجاري عن القانون المدني:</a:t>
            </a:r>
            <a:endParaRPr lang="en-US" sz="2100" b="1" dirty="0">
              <a:solidFill>
                <a:srgbClr val="000000"/>
              </a:solidFill>
              <a:latin typeface="Alexandria" pitchFamily="2" charset="-78"/>
              <a:ea typeface="Arial"/>
              <a:cs typeface="Alexandria" pitchFamily="2" charset="-78"/>
              <a:sym typeface="Arial"/>
            </a:endParaRPr>
          </a:p>
          <a:p>
            <a:pPr algn="just" rtl="1"/>
            <a:r>
              <a:rPr lang="ar-EG" sz="2100" dirty="0">
                <a:solidFill>
                  <a:srgbClr val="000000"/>
                </a:solidFill>
                <a:latin typeface="Alexandria" pitchFamily="2" charset="-78"/>
                <a:ea typeface="Arial"/>
                <a:cs typeface="Alexandria" pitchFamily="2" charset="-78"/>
                <a:sym typeface="Arial"/>
              </a:rPr>
              <a:t>في البداية، يجب أن نفهم أن استقلال القانون التجاري عن القانون المدني لا يعني عدم وجود صلة بينهما، بل يعني أن القانون التجاري قد تطور واستقل بشكل خاص لتنظيم العلاقات التجارية.</a:t>
            </a:r>
            <a:endParaRPr lang="en-US" sz="2100" dirty="0">
              <a:solidFill>
                <a:srgbClr val="000000"/>
              </a:solidFill>
              <a:latin typeface="Alexandria" pitchFamily="2" charset="-78"/>
              <a:ea typeface="Arial"/>
              <a:cs typeface="Alexandria" pitchFamily="2" charset="-78"/>
              <a:sym typeface="Arial"/>
            </a:endParaRPr>
          </a:p>
          <a:p>
            <a:pPr algn="just" rtl="1"/>
            <a:r>
              <a:rPr lang="ar-EG" sz="2100" b="1" u="sng" dirty="0">
                <a:solidFill>
                  <a:srgbClr val="000000"/>
                </a:solidFill>
                <a:latin typeface="Alexandria" pitchFamily="2" charset="-78"/>
                <a:ea typeface="Arial"/>
                <a:cs typeface="Alexandria" pitchFamily="2" charset="-78"/>
                <a:sym typeface="Arial"/>
              </a:rPr>
              <a:t>الأسباب التي أدت إلى استقلال القانون التجاري عن القانون المدني تشمل ما يلي:</a:t>
            </a:r>
            <a:endParaRPr lang="en-US" sz="2100" b="1" u="sng" dirty="0">
              <a:solidFill>
                <a:srgbClr val="000000"/>
              </a:solidFill>
              <a:latin typeface="Alexandria" pitchFamily="2" charset="-78"/>
              <a:ea typeface="Arial"/>
              <a:cs typeface="Alexandria" pitchFamily="2" charset="-78"/>
              <a:sym typeface="Arial"/>
            </a:endParaRPr>
          </a:p>
          <a:p>
            <a:pPr algn="just" rtl="1"/>
            <a:r>
              <a:rPr lang="ar-EG" sz="2100" b="1" u="sng" dirty="0">
                <a:solidFill>
                  <a:srgbClr val="000000"/>
                </a:solidFill>
                <a:latin typeface="Alexandria" pitchFamily="2" charset="-78"/>
                <a:ea typeface="Arial"/>
                <a:cs typeface="Alexandria" pitchFamily="2" charset="-78"/>
                <a:sym typeface="Arial"/>
              </a:rPr>
              <a:t>1- الحاجة للسرعة في المعاملات التجارية: </a:t>
            </a:r>
            <a:r>
              <a:rPr lang="ar-EG" sz="2100" dirty="0">
                <a:solidFill>
                  <a:srgbClr val="000000"/>
                </a:solidFill>
                <a:latin typeface="Alexandria" pitchFamily="2" charset="-78"/>
                <a:ea typeface="Arial"/>
                <a:cs typeface="Alexandria" pitchFamily="2" charset="-78"/>
                <a:sym typeface="Arial"/>
              </a:rPr>
              <a:t>التجارة تتطلب سرعة وفعالية في إجراء المعاملات، ولا يمكن أن تلتزم بالقيود والإجراءات البيروقراطية الطويلة المتعلقة بالقانون المدني. لذلك، تم تطوير القانون التجاري لتوفير آليات أكثر مرونة وسرعة في إنجاز المعاملات التجارية.</a:t>
            </a:r>
            <a:endParaRPr lang="en-US" sz="2100" dirty="0">
              <a:solidFill>
                <a:srgbClr val="000000"/>
              </a:solidFill>
              <a:latin typeface="Alexandria" pitchFamily="2" charset="-78"/>
              <a:ea typeface="Arial"/>
              <a:cs typeface="Alexandria" pitchFamily="2" charset="-78"/>
              <a:sym typeface="Arial"/>
            </a:endParaRPr>
          </a:p>
          <a:p>
            <a:pPr algn="just" rtl="1"/>
            <a:r>
              <a:rPr lang="ar-EG" sz="2100" b="1" u="sng" dirty="0">
                <a:solidFill>
                  <a:srgbClr val="000000"/>
                </a:solidFill>
                <a:latin typeface="Alexandria" pitchFamily="2" charset="-78"/>
                <a:ea typeface="Arial"/>
                <a:cs typeface="Alexandria" pitchFamily="2" charset="-78"/>
                <a:sym typeface="Arial"/>
              </a:rPr>
              <a:t>2- ظهور مجالات جديدة في التجارة: </a:t>
            </a:r>
            <a:r>
              <a:rPr lang="ar-EG" sz="2100" dirty="0">
                <a:solidFill>
                  <a:srgbClr val="000000"/>
                </a:solidFill>
                <a:latin typeface="Alexandria" pitchFamily="2" charset="-78"/>
                <a:ea typeface="Arial"/>
                <a:cs typeface="Alexandria" pitchFamily="2" charset="-78"/>
                <a:sym typeface="Arial"/>
              </a:rPr>
              <a:t>مع تطور التكنولوجيا وظهور عمليات مثل البنوك والبورصات والمعاملات المالية المعقدة، أصبح من الضروري وضع قواعد خاصة لتنظيم هذه المجالات الجديدة. هذه النظم قد لا تكون موجودة في القانون المدني العام، ولذلك يتم تطويرها في القانون التجاري.</a:t>
            </a:r>
            <a:endParaRPr lang="en-US" sz="2100" dirty="0">
              <a:solidFill>
                <a:srgbClr val="000000"/>
              </a:solidFill>
              <a:latin typeface="Alexandria" pitchFamily="2" charset="-78"/>
              <a:ea typeface="Arial"/>
              <a:cs typeface="Alexandria" pitchFamily="2" charset="-78"/>
              <a:sym typeface="Arial"/>
            </a:endParaRPr>
          </a:p>
          <a:p>
            <a:pPr algn="just" rtl="1"/>
            <a:r>
              <a:rPr lang="ar-EG" sz="2100" b="1" u="sng" dirty="0">
                <a:solidFill>
                  <a:srgbClr val="000000"/>
                </a:solidFill>
                <a:latin typeface="Alexandria" pitchFamily="2" charset="-78"/>
                <a:ea typeface="Arial"/>
                <a:cs typeface="Alexandria" pitchFamily="2" charset="-78"/>
                <a:sym typeface="Arial"/>
              </a:rPr>
              <a:t>3- ضرورة بناء الثقة في التجارة: </a:t>
            </a:r>
            <a:r>
              <a:rPr lang="ar-EG" sz="2100" dirty="0">
                <a:solidFill>
                  <a:srgbClr val="000000"/>
                </a:solidFill>
                <a:latin typeface="Alexandria" pitchFamily="2" charset="-78"/>
                <a:ea typeface="Arial"/>
                <a:cs typeface="Alexandria" pitchFamily="2" charset="-78"/>
                <a:sym typeface="Arial"/>
              </a:rPr>
              <a:t>الثقة هي عنصر أساسي في التجارة، ولا يمكن تحقيق النمو الاقتصادي والتنمية إلا إذا كانت هناك ثقة بين التجار. لذلك، تم وضع قواعد ونظم خاصة في القانون التجاري لحماية الثقة وإلزام التجار بتلبية مجموعة من الالتزامات التي تسهم في تعزيز الثقة بينهم، مثل مسك دفاتر تجارية والتسجيل في السجل التجاري.</a:t>
            </a:r>
            <a:endParaRPr lang="en-US" sz="21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57857633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dirty="0">
                <a:solidFill>
                  <a:srgbClr val="000000"/>
                </a:solidFill>
                <a:latin typeface="Alexandria" pitchFamily="2" charset="-78"/>
                <a:ea typeface="Arial"/>
                <a:cs typeface="Alexandria" pitchFamily="2" charset="-78"/>
                <a:sym typeface="Arial"/>
              </a:rPr>
              <a:t>-</a:t>
            </a:r>
            <a:r>
              <a:rPr lang="ar-EG" sz="2400" dirty="0">
                <a:solidFill>
                  <a:srgbClr val="000000"/>
                </a:solidFill>
                <a:latin typeface="Alexandria" pitchFamily="2" charset="-78"/>
                <a:ea typeface="Arial"/>
                <a:cs typeface="Alexandria" pitchFamily="2" charset="-78"/>
                <a:sym typeface="Arial"/>
              </a:rPr>
              <a:t>ومع ذلك، </a:t>
            </a:r>
            <a:r>
              <a:rPr lang="ar-EG" sz="2400" b="1" u="sng" dirty="0">
                <a:solidFill>
                  <a:srgbClr val="000000"/>
                </a:solidFill>
                <a:latin typeface="Alexandria" pitchFamily="2" charset="-78"/>
                <a:ea typeface="Arial"/>
                <a:cs typeface="Alexandria" pitchFamily="2" charset="-78"/>
                <a:sym typeface="Arial"/>
              </a:rPr>
              <a:t>يجب أن نلاحظ أن القانون التجاري لا ينفصل تمامًا عن القانون المدني</a:t>
            </a:r>
            <a:r>
              <a:rPr lang="ar-EG" sz="2400" dirty="0">
                <a:solidFill>
                  <a:srgbClr val="000000"/>
                </a:solidFill>
                <a:latin typeface="Alexandria" pitchFamily="2" charset="-78"/>
                <a:ea typeface="Arial"/>
                <a:cs typeface="Alexandria" pitchFamily="2" charset="-78"/>
                <a:sym typeface="Arial"/>
              </a:rPr>
              <a:t>. إذا لم تحتوي قوانين القانون التجاري على تنظيم معين لمسألة محددة، يجب الرجوع إلى قواعد القانون المدني لتطبيقها. فقواعد القانون المدني تعتبر الشريعة العامة وتنطبق في الحالات التي لا تتضمنها قوانين القانون التجاري. ومع ذلك، فإن هناك اختلافات في بعض الجوانب بين قواعد القانون المدني والقانون التجاري.</a:t>
            </a:r>
            <a:endParaRPr lang="en-US" sz="2400"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باختصار،</a:t>
            </a:r>
            <a:r>
              <a:rPr lang="ar-EG" sz="2400" dirty="0">
                <a:solidFill>
                  <a:srgbClr val="000000"/>
                </a:solidFill>
                <a:latin typeface="Alexandria" pitchFamily="2" charset="-78"/>
                <a:ea typeface="Arial"/>
                <a:cs typeface="Alexandria" pitchFamily="2" charset="-78"/>
                <a:sym typeface="Arial"/>
              </a:rPr>
              <a:t> القانون التجاري استقل عن القانون المدني لتلبية احتياجات العلاقات التجارية، ولتوفير السرعة والثقة والمرونة في المعاملات التجارية. ومع ذلك، لا يزال هناك صلة بينهما وقواعد القانون المدني تُطبَق عندما تكون هناك نقاط غير مغطاة في القانون التجاري.</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84655151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u="sng" dirty="0">
                <a:solidFill>
                  <a:srgbClr val="000000"/>
                </a:solidFill>
                <a:latin typeface="Alexandria" pitchFamily="2" charset="-78"/>
                <a:ea typeface="Arial"/>
                <a:cs typeface="Alexandria" pitchFamily="2" charset="-78"/>
                <a:sym typeface="Arial"/>
              </a:rPr>
              <a:t>3</a:t>
            </a:r>
            <a:r>
              <a:rPr lang="ar-EG" sz="2400" b="1" u="sng" dirty="0">
                <a:solidFill>
                  <a:srgbClr val="000000"/>
                </a:solidFill>
                <a:latin typeface="Alexandria" pitchFamily="2" charset="-78"/>
                <a:ea typeface="Arial"/>
                <a:cs typeface="Alexandria" pitchFamily="2" charset="-78"/>
                <a:sym typeface="Arial"/>
              </a:rPr>
              <a:t>- القانون البحري:</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القانون البحري هو مجموعة من القواعد القانونية التي تنظم العلاقات المتعلقة بالملاحة والتجارة البحرية</a:t>
            </a:r>
            <a:r>
              <a:rPr lang="ar-EG" sz="2400" dirty="0">
                <a:solidFill>
                  <a:srgbClr val="000000"/>
                </a:solidFill>
                <a:latin typeface="Alexandria" pitchFamily="2" charset="-78"/>
                <a:ea typeface="Arial"/>
                <a:cs typeface="Alexandria" pitchFamily="2" charset="-78"/>
                <a:sym typeface="Arial"/>
              </a:rPr>
              <a:t>. يركز هذا القانون على المسائل التي تتعلق بالسفن، نظرًا لتعرض السفن في المحيط البحري للعديد من المخاطر الجسيمة ولأنها تكون بعيدة عن رقابة مالكيها وإشرافهم المباشر. </a:t>
            </a:r>
            <a:r>
              <a:rPr lang="ar-EG" sz="2400" b="1" dirty="0">
                <a:solidFill>
                  <a:srgbClr val="000000"/>
                </a:solidFill>
                <a:latin typeface="Alexandria" pitchFamily="2" charset="-78"/>
                <a:ea typeface="Arial"/>
                <a:cs typeface="Alexandria" pitchFamily="2" charset="-78"/>
                <a:sym typeface="Arial"/>
              </a:rPr>
              <a:t>ولذلك، فإنه يستحق وجود قواعد قانونية مستقلة تنظم هذه العلاقات.</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63417459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200" b="1" u="sng" dirty="0">
                <a:solidFill>
                  <a:srgbClr val="000000"/>
                </a:solidFill>
                <a:latin typeface="Alexandria" pitchFamily="2" charset="-78"/>
                <a:ea typeface="Arial"/>
                <a:cs typeface="Alexandria" pitchFamily="2" charset="-78"/>
                <a:sym typeface="Arial"/>
              </a:rPr>
              <a:t>موضوعات القانون البحري:</a:t>
            </a:r>
            <a:endParaRPr lang="en-US" sz="2200" b="1" u="sng" dirty="0">
              <a:solidFill>
                <a:srgbClr val="000000"/>
              </a:solidFill>
              <a:latin typeface="Alexandria" pitchFamily="2" charset="-78"/>
              <a:ea typeface="Arial"/>
              <a:cs typeface="Alexandria" pitchFamily="2" charset="-78"/>
              <a:sym typeface="Arial"/>
            </a:endParaRPr>
          </a:p>
          <a:p>
            <a:pPr algn="just" rtl="1"/>
            <a:r>
              <a:rPr lang="ar-EG" sz="2200" b="1" dirty="0">
                <a:solidFill>
                  <a:srgbClr val="000000"/>
                </a:solidFill>
                <a:latin typeface="Alexandria" pitchFamily="2" charset="-78"/>
                <a:ea typeface="Arial"/>
                <a:cs typeface="Alexandria" pitchFamily="2" charset="-78"/>
                <a:sym typeface="Arial"/>
              </a:rPr>
              <a:t>موضوعات القانون البحري تشمل ما يلي:</a:t>
            </a:r>
            <a:endParaRPr lang="en-US" sz="2200" b="1" dirty="0">
              <a:solidFill>
                <a:srgbClr val="000000"/>
              </a:solidFill>
              <a:latin typeface="Alexandria" pitchFamily="2" charset="-78"/>
              <a:ea typeface="Arial"/>
              <a:cs typeface="Alexandria" pitchFamily="2" charset="-78"/>
              <a:sym typeface="Arial"/>
            </a:endParaRPr>
          </a:p>
          <a:p>
            <a:pPr algn="just" rtl="1"/>
            <a:r>
              <a:rPr lang="ar-EG" sz="2200" b="1" u="sng" dirty="0">
                <a:solidFill>
                  <a:srgbClr val="000000"/>
                </a:solidFill>
                <a:latin typeface="Alexandria" pitchFamily="2" charset="-78"/>
                <a:ea typeface="Arial"/>
                <a:cs typeface="Alexandria" pitchFamily="2" charset="-78"/>
                <a:sym typeface="Arial"/>
              </a:rPr>
              <a:t>1- تنظيم بيع السفن والعقود المرتبطة بها: </a:t>
            </a:r>
            <a:r>
              <a:rPr lang="ar-EG" sz="2200" dirty="0">
                <a:solidFill>
                  <a:srgbClr val="000000"/>
                </a:solidFill>
                <a:latin typeface="Alexandria" pitchFamily="2" charset="-78"/>
                <a:ea typeface="Arial"/>
                <a:cs typeface="Alexandria" pitchFamily="2" charset="-78"/>
                <a:sym typeface="Arial"/>
              </a:rPr>
              <a:t>يتضمن ذلك عقود البيع والرهن والتأمين ونقل الأشخاص والبضائع وغيرها من العقود ذات الصلة بالسفينة.</a:t>
            </a:r>
            <a:endParaRPr lang="en-US" sz="2200" dirty="0">
              <a:solidFill>
                <a:srgbClr val="000000"/>
              </a:solidFill>
              <a:latin typeface="Alexandria" pitchFamily="2" charset="-78"/>
              <a:ea typeface="Arial"/>
              <a:cs typeface="Alexandria" pitchFamily="2" charset="-78"/>
              <a:sym typeface="Arial"/>
            </a:endParaRPr>
          </a:p>
          <a:p>
            <a:pPr algn="just" rtl="1"/>
            <a:r>
              <a:rPr lang="ar-EG" sz="2200" b="1" u="sng" dirty="0">
                <a:solidFill>
                  <a:srgbClr val="000000"/>
                </a:solidFill>
                <a:latin typeface="Alexandria" pitchFamily="2" charset="-78"/>
                <a:ea typeface="Arial"/>
                <a:cs typeface="Alexandria" pitchFamily="2" charset="-78"/>
                <a:sym typeface="Arial"/>
              </a:rPr>
              <a:t>2- تنظيم السفينة نفسها: </a:t>
            </a:r>
            <a:r>
              <a:rPr lang="ar-EG" sz="2200" dirty="0">
                <a:solidFill>
                  <a:srgbClr val="000000"/>
                </a:solidFill>
                <a:latin typeface="Alexandria" pitchFamily="2" charset="-78"/>
                <a:ea typeface="Arial"/>
                <a:cs typeface="Alexandria" pitchFamily="2" charset="-78"/>
                <a:sym typeface="Arial"/>
              </a:rPr>
              <a:t>يشمل التسجيل القانوني للسفينة، بما في ذلك تسجيل الاسم والتسجيل الوطني والجوانب القانونية الأخرى المتعلقة بحالة السفينة.</a:t>
            </a:r>
            <a:endParaRPr lang="en-US" sz="2200" dirty="0">
              <a:solidFill>
                <a:srgbClr val="000000"/>
              </a:solidFill>
              <a:latin typeface="Alexandria" pitchFamily="2" charset="-78"/>
              <a:ea typeface="Arial"/>
              <a:cs typeface="Alexandria" pitchFamily="2" charset="-78"/>
              <a:sym typeface="Arial"/>
            </a:endParaRPr>
          </a:p>
          <a:p>
            <a:pPr algn="just" rtl="1"/>
            <a:r>
              <a:rPr lang="ar-EG" sz="2200" b="1" u="sng" dirty="0">
                <a:solidFill>
                  <a:srgbClr val="000000"/>
                </a:solidFill>
                <a:latin typeface="Alexandria" pitchFamily="2" charset="-78"/>
                <a:ea typeface="Arial"/>
                <a:cs typeface="Alexandria" pitchFamily="2" charset="-78"/>
                <a:sym typeface="Arial"/>
              </a:rPr>
              <a:t>3- علاقات الملاك والربان والعاملين: </a:t>
            </a:r>
            <a:r>
              <a:rPr lang="ar-EG" sz="2200" dirty="0">
                <a:solidFill>
                  <a:srgbClr val="000000"/>
                </a:solidFill>
                <a:latin typeface="Alexandria" pitchFamily="2" charset="-78"/>
                <a:ea typeface="Arial"/>
                <a:cs typeface="Alexandria" pitchFamily="2" charset="-78"/>
                <a:sym typeface="Arial"/>
              </a:rPr>
              <a:t>يحدد القانون البحري المركز القانوني للربان وعلاقته بمالك السفينة وعلاقتهما بالعاملين على السفينة، وينظم المسؤوليات والالتزامات المتعلقة بذلك.</a:t>
            </a:r>
            <a:endParaRPr lang="en-US" sz="2200" dirty="0">
              <a:solidFill>
                <a:srgbClr val="000000"/>
              </a:solidFill>
              <a:latin typeface="Alexandria" pitchFamily="2" charset="-78"/>
              <a:ea typeface="Arial"/>
              <a:cs typeface="Alexandria" pitchFamily="2" charset="-78"/>
              <a:sym typeface="Arial"/>
            </a:endParaRPr>
          </a:p>
          <a:p>
            <a:pPr algn="just" rtl="1"/>
            <a:r>
              <a:rPr lang="ar-EG" sz="2200" b="1" u="sng" dirty="0">
                <a:solidFill>
                  <a:srgbClr val="000000"/>
                </a:solidFill>
                <a:latin typeface="Alexandria" pitchFamily="2" charset="-78"/>
                <a:ea typeface="Arial"/>
                <a:cs typeface="Alexandria" pitchFamily="2" charset="-78"/>
                <a:sym typeface="Arial"/>
              </a:rPr>
              <a:t>4- الحوادث البحرية: </a:t>
            </a:r>
            <a:r>
              <a:rPr lang="ar-EG" sz="2200" dirty="0">
                <a:solidFill>
                  <a:srgbClr val="000000"/>
                </a:solidFill>
                <a:latin typeface="Alexandria" pitchFamily="2" charset="-78"/>
                <a:ea typeface="Arial"/>
                <a:cs typeface="Alexandria" pitchFamily="2" charset="-78"/>
                <a:sym typeface="Arial"/>
              </a:rPr>
              <a:t>يتناول القانون البحري المخاطر التي قد تواجه السفن في المحيط البحري، مثل التصادمات والإنقاذ والمساعدة البحرية، وينظم القواعد المتعلقة بهذه الحوادث</a:t>
            </a:r>
            <a:endParaRPr lang="en-US" sz="2200" dirty="0">
              <a:solidFill>
                <a:srgbClr val="000000"/>
              </a:solidFill>
              <a:latin typeface="Alexandria" pitchFamily="2" charset="-78"/>
              <a:ea typeface="Arial"/>
              <a:cs typeface="Alexandria" pitchFamily="2" charset="-78"/>
              <a:sym typeface="Arial"/>
            </a:endParaRPr>
          </a:p>
          <a:p>
            <a:pPr algn="just" rtl="1"/>
            <a:r>
              <a:rPr lang="ar-EG" sz="2200" b="1" u="sng" dirty="0">
                <a:solidFill>
                  <a:srgbClr val="000000"/>
                </a:solidFill>
                <a:latin typeface="Alexandria" pitchFamily="2" charset="-78"/>
                <a:ea typeface="Arial"/>
                <a:cs typeface="Alexandria" pitchFamily="2" charset="-78"/>
                <a:sym typeface="Arial"/>
              </a:rPr>
              <a:t>5- التأمين البحري: </a:t>
            </a:r>
            <a:r>
              <a:rPr lang="ar-EG" sz="2200" dirty="0">
                <a:solidFill>
                  <a:srgbClr val="000000"/>
                </a:solidFill>
                <a:latin typeface="Alexandria" pitchFamily="2" charset="-78"/>
                <a:ea typeface="Arial"/>
                <a:cs typeface="Alexandria" pitchFamily="2" charset="-78"/>
                <a:sym typeface="Arial"/>
              </a:rPr>
              <a:t>يتناول القانون البحري كيفية التأمين على السفن والبضائع والأشخاص ضد المخاطر التي قد تحدث أثناء رحلاتها في المحيط البحري.</a:t>
            </a:r>
            <a:endParaRPr lang="en-US" sz="22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03</a:t>
            </a:r>
          </a:p>
        </p:txBody>
      </p:sp>
    </p:spTree>
    <p:extLst>
      <p:ext uri="{BB962C8B-B14F-4D97-AF65-F5344CB8AC3E}">
        <p14:creationId xmlns:p14="http://schemas.microsoft.com/office/powerpoint/2010/main" val="2493043934"/>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343106" y="1944916"/>
            <a:ext cx="11696290" cy="1200329"/>
          </a:xfrm>
          <a:prstGeom prst="rect">
            <a:avLst/>
          </a:prstGeom>
        </p:spPr>
        <p:txBody>
          <a:bodyPr wrap="square">
            <a:spAutoFit/>
          </a:bodyPr>
          <a:lstStyle/>
          <a:p>
            <a:pPr algn="just" rtl="1"/>
            <a:r>
              <a:rPr lang="ar-EG" sz="2400" b="1" dirty="0">
                <a:solidFill>
                  <a:srgbClr val="000000"/>
                </a:solidFill>
                <a:latin typeface="Alexandria" pitchFamily="2" charset="-78"/>
                <a:ea typeface="Arial"/>
                <a:cs typeface="Alexandria" pitchFamily="2" charset="-78"/>
                <a:sym typeface="Arial"/>
              </a:rPr>
              <a:t>- </a:t>
            </a:r>
            <a:r>
              <a:rPr lang="ar-EG" sz="2400" b="1" u="sng" dirty="0">
                <a:solidFill>
                  <a:srgbClr val="000000"/>
                </a:solidFill>
                <a:latin typeface="Alexandria" pitchFamily="2" charset="-78"/>
                <a:ea typeface="Arial"/>
                <a:cs typeface="Alexandria" pitchFamily="2" charset="-78"/>
                <a:sym typeface="Arial"/>
              </a:rPr>
              <a:t>باختصار، </a:t>
            </a:r>
            <a:r>
              <a:rPr lang="ar-EG" sz="2400" dirty="0">
                <a:solidFill>
                  <a:srgbClr val="000000"/>
                </a:solidFill>
                <a:latin typeface="Alexandria" pitchFamily="2" charset="-78"/>
                <a:ea typeface="Arial"/>
                <a:cs typeface="Alexandria" pitchFamily="2" charset="-78"/>
                <a:sym typeface="Arial"/>
              </a:rPr>
              <a:t>القانون البحري يهدف إلى تنظيم العلاقات المتعلقة بالسفن والتجارة البحرية وحماية المصلحة العامة في مجال الملاحة البحرية، ويغطي مجموعة واسعة من الموضوعات لضمان سلامة وسلسلة العمليات البحرية والتجارة.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343106" y="1944916"/>
            <a:ext cx="11696290" cy="4524315"/>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٤- القانون الجوى:</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a:t>
            </a:r>
            <a:r>
              <a:rPr lang="ar-EG" sz="2400" dirty="0">
                <a:solidFill>
                  <a:srgbClr val="000000"/>
                </a:solidFill>
                <a:latin typeface="Alexandria" pitchFamily="2" charset="-78"/>
                <a:ea typeface="Arial"/>
                <a:cs typeface="Alexandria" pitchFamily="2" charset="-78"/>
                <a:sym typeface="Arial"/>
              </a:rPr>
              <a:t>القانون الجوي </a:t>
            </a:r>
            <a:r>
              <a:rPr lang="ar-EG" sz="2400" b="1" dirty="0">
                <a:solidFill>
                  <a:srgbClr val="000000"/>
                </a:solidFill>
                <a:latin typeface="Alexandria" pitchFamily="2" charset="-78"/>
                <a:ea typeface="Arial"/>
                <a:cs typeface="Alexandria" pitchFamily="2" charset="-78"/>
                <a:sym typeface="Arial"/>
              </a:rPr>
              <a:t>هو مجموعة القواعد القانونية التي تنظم العلاقات المتعلقة بالملاحة الجوية</a:t>
            </a:r>
            <a:r>
              <a:rPr lang="ar-EG" sz="2400" dirty="0">
                <a:solidFill>
                  <a:srgbClr val="000000"/>
                </a:solidFill>
                <a:latin typeface="Alexandria" pitchFamily="2" charset="-78"/>
                <a:ea typeface="Arial"/>
                <a:cs typeface="Alexandria" pitchFamily="2" charset="-78"/>
                <a:sym typeface="Arial"/>
              </a:rPr>
              <a:t>. ويعزى زيادة أهمية هذا الفرع إلى التطور الكبير للنقل الجوي في العصر الحديث.</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a:t>
            </a:r>
            <a:r>
              <a:rPr lang="ar-EG" sz="2400" b="1" dirty="0">
                <a:solidFill>
                  <a:srgbClr val="000000"/>
                </a:solidFill>
                <a:latin typeface="Alexandria" pitchFamily="2" charset="-78"/>
                <a:ea typeface="Arial"/>
                <a:cs typeface="Alexandria" pitchFamily="2" charset="-78"/>
                <a:sym typeface="Arial"/>
              </a:rPr>
              <a:t>تتناول موضوعات القانون الجوي مسائل تتعلق بالطائرات، </a:t>
            </a:r>
            <a:r>
              <a:rPr lang="ar-EG" sz="2400" dirty="0">
                <a:solidFill>
                  <a:srgbClr val="000000"/>
                </a:solidFill>
                <a:latin typeface="Alexandria" pitchFamily="2" charset="-78"/>
                <a:ea typeface="Arial"/>
                <a:cs typeface="Alexandria" pitchFamily="2" charset="-78"/>
                <a:sym typeface="Arial"/>
              </a:rPr>
              <a:t>وتهدف إلى توضيح النظام القانوني لتسجيل الطائرات وجنسيتها وطاقمها. كما تنظم العقود المتعلقة بالنقل الجوي للأشخاص والبضائع وعقود التأمين وتسليط الضوء على حوادث الطائرات والرقابة عليها وتنظيم المطارات وجميع المسائل المتعلقة بالملاحة الجوية.</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a:t>
            </a:r>
            <a:r>
              <a:rPr lang="ar-EG" sz="2400" b="1" dirty="0">
                <a:solidFill>
                  <a:srgbClr val="000000"/>
                </a:solidFill>
                <a:latin typeface="Alexandria" pitchFamily="2" charset="-78"/>
                <a:ea typeface="Arial"/>
                <a:cs typeface="Alexandria" pitchFamily="2" charset="-78"/>
                <a:sym typeface="Arial"/>
              </a:rPr>
              <a:t>ونظرًا لمرور الطائرات عبر المجالات الجوية لعدة دول، </a:t>
            </a:r>
            <a:r>
              <a:rPr lang="ar-EG" sz="2400" dirty="0">
                <a:solidFill>
                  <a:srgbClr val="000000"/>
                </a:solidFill>
                <a:latin typeface="Alexandria" pitchFamily="2" charset="-78"/>
                <a:ea typeface="Arial"/>
                <a:cs typeface="Alexandria" pitchFamily="2" charset="-78"/>
                <a:sym typeface="Arial"/>
              </a:rPr>
              <a:t>فإن الاتفاقيات الدولية تعد واحدة من أهم مصادر القانون الجوي، حيث لا توجد مجموعة قوانين واحدة تنظم هذا القانون بشكل شامل، بل تتعاون الدول وتبرم اتفاقيات لتنظيم القوانين والمعايير الدولية المتعلقة بالملاحة الجوية.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1973103399"/>
      </p:ext>
    </p:extLst>
  </p:cSld>
  <p:clrMapOvr>
    <a:masterClrMapping/>
  </p:clrMapOvr>
  <p:transition spd="slow" advTm="85884">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8629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5262979"/>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5- قانون العمل والتأمينات الاجتماعية: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(أ) قانون العمل:</a:t>
            </a:r>
            <a:endParaRPr lang="en-US" sz="2400" b="1" dirty="0">
              <a:solidFill>
                <a:srgbClr val="000000"/>
              </a:solidFill>
              <a:latin typeface="Alexandria" pitchFamily="2" charset="-78"/>
              <a:ea typeface="Arial"/>
              <a:cs typeface="Alexandria" pitchFamily="2" charset="-78"/>
              <a:sym typeface="Arial"/>
            </a:endParaRPr>
          </a:p>
          <a:p>
            <a:pPr algn="just" rtl="1"/>
            <a:r>
              <a:rPr lang="en-US" sz="2400" dirty="0">
                <a:solidFill>
                  <a:srgbClr val="000000"/>
                </a:solidFill>
                <a:latin typeface="Alexandria" pitchFamily="2" charset="-78"/>
                <a:ea typeface="Arial"/>
                <a:cs typeface="Alexandria" pitchFamily="2" charset="-78"/>
                <a:sym typeface="Arial"/>
              </a:rPr>
              <a:t>-</a:t>
            </a:r>
            <a:r>
              <a:rPr lang="ar-EG" sz="2400" dirty="0">
                <a:solidFill>
                  <a:srgbClr val="000000"/>
                </a:solidFill>
                <a:latin typeface="Alexandria" pitchFamily="2" charset="-78"/>
                <a:ea typeface="Arial"/>
                <a:cs typeface="Alexandria" pitchFamily="2" charset="-78"/>
                <a:sym typeface="Arial"/>
              </a:rPr>
              <a:t>قانون العمل هو </a:t>
            </a:r>
            <a:r>
              <a:rPr lang="ar-EG" sz="2400" b="1" dirty="0">
                <a:solidFill>
                  <a:srgbClr val="000000"/>
                </a:solidFill>
                <a:latin typeface="Alexandria" pitchFamily="2" charset="-78"/>
                <a:ea typeface="Arial"/>
                <a:cs typeface="Alexandria" pitchFamily="2" charset="-78"/>
                <a:sym typeface="Arial"/>
              </a:rPr>
              <a:t>مجموعة القواعد التي تنظم العلاقات بين العمال وأرباب العمل</a:t>
            </a:r>
            <a:r>
              <a:rPr lang="ar-EG" sz="2400" dirty="0">
                <a:solidFill>
                  <a:srgbClr val="000000"/>
                </a:solidFill>
                <a:latin typeface="Alexandria" pitchFamily="2" charset="-78"/>
                <a:ea typeface="Arial"/>
                <a:cs typeface="Alexandria" pitchFamily="2" charset="-78"/>
                <a:sym typeface="Arial"/>
              </a:rPr>
              <a:t>. يعد فرعًا حديثًا نسبيًا وظهر في أعقاب الثورة الصناعية، وظهرت حاجة لهذا القانون بسبب استخدام التكنولوجيا الحديثة في الإنتاج وظهور طبقة العمال التي تعرضت للظلم الاجتماعي. لذلك، كان التدخل التشريعي ضروريًا لحماية حقوق هذه الطبقة وتنظيم العلاقة بين العمال وأرباب العمل.</a:t>
            </a:r>
            <a:endParaRPr lang="en-US" sz="2400" dirty="0">
              <a:solidFill>
                <a:srgbClr val="000000"/>
              </a:solidFill>
              <a:latin typeface="Alexandria" pitchFamily="2" charset="-78"/>
              <a:ea typeface="Arial"/>
              <a:cs typeface="Alexandria" pitchFamily="2" charset="-78"/>
              <a:sym typeface="Arial"/>
            </a:endParaRPr>
          </a:p>
          <a:p>
            <a:pPr algn="just" rtl="1"/>
            <a:r>
              <a:rPr lang="en-US" sz="2400" b="1" u="sng" dirty="0">
                <a:solidFill>
                  <a:srgbClr val="000000"/>
                </a:solidFill>
                <a:latin typeface="Alexandria" pitchFamily="2" charset="-78"/>
                <a:ea typeface="Arial"/>
                <a:cs typeface="Alexandria" pitchFamily="2" charset="-78"/>
                <a:sym typeface="Arial"/>
              </a:rPr>
              <a:t>- </a:t>
            </a:r>
            <a:r>
              <a:rPr lang="ar-EG" sz="2400" b="1" u="sng" dirty="0">
                <a:solidFill>
                  <a:srgbClr val="000000"/>
                </a:solidFill>
                <a:latin typeface="Alexandria" pitchFamily="2" charset="-78"/>
                <a:ea typeface="Arial"/>
                <a:cs typeface="Alexandria" pitchFamily="2" charset="-78"/>
                <a:sym typeface="Arial"/>
              </a:rPr>
              <a:t>تتناول موضوعات قانون العمل مسائل مثل:</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1- تنظيم العلاقة بين العامل وصاحب العمل، </a:t>
            </a:r>
            <a:r>
              <a:rPr lang="ar-EG" sz="2400" dirty="0">
                <a:solidFill>
                  <a:srgbClr val="000000"/>
                </a:solidFill>
                <a:latin typeface="Alexandria" pitchFamily="2" charset="-78"/>
                <a:ea typeface="Arial"/>
                <a:cs typeface="Alexandria" pitchFamily="2" charset="-78"/>
                <a:sym typeface="Arial"/>
              </a:rPr>
              <a:t>بما في ذلك تحديد ساعات العمل والحد الأدنى للأجور والراحة الأسبوعية والإجازات، وقواعد تشغيل النساء والأحداث.</a:t>
            </a:r>
            <a:br>
              <a:rPr lang="ar-EG" sz="2400" dirty="0">
                <a:solidFill>
                  <a:srgbClr val="000000"/>
                </a:solidFill>
                <a:latin typeface="Alexandria" pitchFamily="2" charset="-78"/>
                <a:ea typeface="Arial"/>
                <a:cs typeface="Alexandria" pitchFamily="2" charset="-78"/>
                <a:sym typeface="Arial"/>
              </a:rPr>
            </a:br>
            <a:r>
              <a:rPr lang="ar-EG" sz="2400" b="1" dirty="0">
                <a:solidFill>
                  <a:srgbClr val="000000"/>
                </a:solidFill>
                <a:latin typeface="Alexandria" pitchFamily="2" charset="-78"/>
                <a:ea typeface="Arial"/>
                <a:cs typeface="Alexandria" pitchFamily="2" charset="-78"/>
                <a:sym typeface="Arial"/>
              </a:rPr>
              <a:t>2- تنظيم العلاقات العمالية الجماعية، </a:t>
            </a:r>
            <a:r>
              <a:rPr lang="ar-EG" sz="2400" dirty="0">
                <a:solidFill>
                  <a:srgbClr val="000000"/>
                </a:solidFill>
                <a:latin typeface="Alexandria" pitchFamily="2" charset="-78"/>
                <a:ea typeface="Arial"/>
                <a:cs typeface="Alexandria" pitchFamily="2" charset="-78"/>
                <a:sym typeface="Arial"/>
              </a:rPr>
              <a:t>مثل عقود العمل المشتركة وإجراءات تسوية منازعات العمل وتنظيم النقابات العمالية وتحديد اختصاصاتها.</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3- تحديد القواعد المتعلقة بتوقيع الجزاءات على العمال </a:t>
            </a:r>
            <a:r>
              <a:rPr lang="ar-EG" sz="2400" dirty="0">
                <a:solidFill>
                  <a:srgbClr val="000000"/>
                </a:solidFill>
                <a:latin typeface="Alexandria" pitchFamily="2" charset="-78"/>
                <a:ea typeface="Arial"/>
                <a:cs typeface="Alexandria" pitchFamily="2" charset="-78"/>
                <a:sym typeface="Arial"/>
              </a:rPr>
              <a:t>وحمايتهم من الفصل التعسفي والجزاءات التأديبية التعسفية.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614097843"/>
      </p:ext>
    </p:extLst>
  </p:cSld>
  <p:clrMapOvr>
    <a:masterClrMapping/>
  </p:clrMapOvr>
  <p:transition spd="slow" advTm="85884">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8629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3416320"/>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(ب) قانون التأمينات الاجتماعية: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a:t>
            </a:r>
            <a:r>
              <a:rPr lang="ar-EG" sz="2400" dirty="0">
                <a:solidFill>
                  <a:srgbClr val="000000"/>
                </a:solidFill>
                <a:latin typeface="Alexandria" pitchFamily="2" charset="-78"/>
                <a:ea typeface="Arial"/>
                <a:cs typeface="Alexandria" pitchFamily="2" charset="-78"/>
                <a:sym typeface="Arial"/>
              </a:rPr>
              <a:t>ظهر قانون التأمينات الاجتماعية كفرع جديد من فروع القانون، وهو يهدف إلى حماية العمال وغيرهم من فئات القوى العاملة من المخاطر الاجتماعية المختلفة، مثل الإصابات في العمل والعجز والشيخوخة والبطالة. في البداية، كانت هذه القواعد جزءًا من قانون العمل ومنصبة لحماية العمال فقط، ولكنها تطورت تدريجيًا لتصبح فرعًا مستقلًا يعرف بـ "قانون التأمينات الاجتماعية".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a:t>
            </a:r>
            <a:r>
              <a:rPr lang="ar-EG" sz="2400" dirty="0">
                <a:solidFill>
                  <a:srgbClr val="000000"/>
                </a:solidFill>
                <a:latin typeface="Alexandria" pitchFamily="2" charset="-78"/>
                <a:ea typeface="Arial"/>
                <a:cs typeface="Alexandria" pitchFamily="2" charset="-78"/>
                <a:sym typeface="Arial"/>
              </a:rPr>
              <a:t> يغطي التأمين الاجتماعي مختلف المخاطر الاجتماعية، ولم يعد مقتصرًا على العمال فقط، بل يشمل جميع فئات الشعب، بما في ذلك أصحاب الأعمال وغيرهم. ويوفر التأمين الاجتماعي تغطية للمخاطر مثل المرض والبطالة والعجز والشيخوخة والوفاة.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3331611623"/>
      </p:ext>
    </p:extLst>
  </p:cSld>
  <p:clrMapOvr>
    <a:masterClrMapping/>
  </p:clrMapOvr>
  <p:transition spd="slow" advTm="85884">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8629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3046988"/>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6- قانون المرافعات المدنية والتجارية: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a:t>
            </a:r>
            <a:r>
              <a:rPr lang="ar-EG"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قانون المرافعات المدنية والتجارية </a:t>
            </a:r>
            <a:r>
              <a:rPr lang="ar-EG" sz="2400" dirty="0">
                <a:solidFill>
                  <a:srgbClr val="000000"/>
                </a:solidFill>
                <a:latin typeface="Alexandria" pitchFamily="2" charset="-78"/>
                <a:ea typeface="Arial"/>
                <a:cs typeface="Alexandria" pitchFamily="2" charset="-78"/>
                <a:sym typeface="Arial"/>
              </a:rPr>
              <a:t>هو مجموعة القواعد التي تحدد الإجراءات اللازمة لحماية الحقوق عن طريق السلطة القضائية، وتنظيم المحاكم المختصة في نظر الدعاوى وتحديد اختصاصاتها.</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تم تسمية هذا القانون </a:t>
            </a:r>
            <a:r>
              <a:rPr lang="ar-EG" sz="2400" b="1" dirty="0">
                <a:solidFill>
                  <a:srgbClr val="000000"/>
                </a:solidFill>
                <a:latin typeface="Alexandria" pitchFamily="2" charset="-78"/>
                <a:ea typeface="Arial"/>
                <a:cs typeface="Alexandria" pitchFamily="2" charset="-78"/>
                <a:sym typeface="Arial"/>
              </a:rPr>
              <a:t>بـ "المرافعات المدنية والتجارية" </a:t>
            </a:r>
            <a:r>
              <a:rPr lang="ar-EG" sz="2400" dirty="0">
                <a:solidFill>
                  <a:srgbClr val="000000"/>
                </a:solidFill>
                <a:latin typeface="Alexandria" pitchFamily="2" charset="-78"/>
                <a:ea typeface="Arial"/>
                <a:cs typeface="Alexandria" pitchFamily="2" charset="-78"/>
                <a:sym typeface="Arial"/>
              </a:rPr>
              <a:t>نظرًا لأنه عند وضع أول تشريع لهذا القانون في مصر، لم تكن هناك فروع أخرى للقانون الخاص قد ظهرت بعد. وفي ذلك الوقت، كان القانون المدني والقانون التجاري هما المعروفان فقط، ولذلك تم تسمية هذا القانون بـ "قانون المرافعات المدنية والتجارية.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3090126804"/>
      </p:ext>
    </p:extLst>
  </p:cSld>
  <p:clrMapOvr>
    <a:masterClrMapping/>
  </p:clrMapOvr>
  <p:transition spd="slow" advTm="85884">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8629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3046988"/>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موضوعات قانون المرافعات المدنية والتجارية:</a:t>
            </a:r>
            <a:endParaRPr lang="en-US" sz="2400" b="1" u="sng" dirty="0">
              <a:solidFill>
                <a:srgbClr val="000000"/>
              </a:solidFill>
              <a:latin typeface="Alexandria" pitchFamily="2" charset="-78"/>
              <a:ea typeface="Arial"/>
              <a:cs typeface="Alexandria" pitchFamily="2" charset="-78"/>
              <a:sym typeface="Arial"/>
            </a:endParaRPr>
          </a:p>
          <a:p>
            <a:pPr algn="just" rtl="1"/>
            <a:r>
              <a:rPr lang="en-US" sz="2400" b="1" u="sng" dirty="0">
                <a:solidFill>
                  <a:srgbClr val="000000"/>
                </a:solidFill>
                <a:latin typeface="Alexandria" pitchFamily="2" charset="-78"/>
                <a:ea typeface="Arial"/>
                <a:cs typeface="Alexandria" pitchFamily="2" charset="-78"/>
                <a:sym typeface="Arial"/>
              </a:rPr>
              <a:t>- </a:t>
            </a:r>
            <a:r>
              <a:rPr lang="ar-EG" sz="2400" b="1" u="sng" dirty="0">
                <a:solidFill>
                  <a:srgbClr val="000000"/>
                </a:solidFill>
                <a:latin typeface="Alexandria" pitchFamily="2" charset="-78"/>
                <a:ea typeface="Arial"/>
                <a:cs typeface="Alexandria" pitchFamily="2" charset="-78"/>
                <a:sym typeface="Arial"/>
              </a:rPr>
              <a:t>تشمل موضوعات قانون المرافعات المدنية والتجارية الآتي:</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a:t>
            </a:r>
            <a:r>
              <a:rPr lang="ar-EG" sz="2400" dirty="0">
                <a:solidFill>
                  <a:srgbClr val="000000"/>
                </a:solidFill>
                <a:latin typeface="Alexandria" pitchFamily="2" charset="-78"/>
                <a:ea typeface="Arial"/>
                <a:cs typeface="Alexandria" pitchFamily="2" charset="-78"/>
                <a:sym typeface="Arial"/>
              </a:rPr>
              <a:t>بيان القواعد المتعلقة بالنظام القضائي، بما في ذلك تشكيل المحاكم المدنية والتجارية ودرجاتها، وشروط تعيين القضاة وحقوقهم وواجباتهم.</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تحديد إجراءات التقاضي أمام المحاكم، مثل رفع الدعوى والنظر فيها، وتحديد حدود الأحكام وطرق الاستئناف وتنفيذ الأحكام.</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بيان قواعد الاختصاص القضائي المتعلقة بتوزيع الاختصاصات القضائية بين المحاكم المختلفة من حيث الاختصاص النوعي والاختصاص المحلي والاختصاص القيمي.</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3046939191"/>
      </p:ext>
    </p:extLst>
  </p:cSld>
  <p:clrMapOvr>
    <a:masterClrMapping/>
  </p:clrMapOvr>
  <p:transition spd="slow" advTm="85884">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984504"/>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5632311"/>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7- القانون الدولي الخاص:</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a:t>
            </a:r>
            <a:r>
              <a:rPr lang="ar-EG" sz="24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القانون الدولي الخاص </a:t>
            </a:r>
            <a:r>
              <a:rPr lang="ar-EG" sz="2400" dirty="0">
                <a:solidFill>
                  <a:srgbClr val="000000"/>
                </a:solidFill>
                <a:latin typeface="Alexandria" pitchFamily="2" charset="-78"/>
                <a:ea typeface="Arial"/>
                <a:cs typeface="Alexandria" pitchFamily="2" charset="-78"/>
                <a:sym typeface="Arial"/>
              </a:rPr>
              <a:t>هو مجموعة من القواعد التي تحدد القانون المناسب لتطبيقه على العلاقات ذات العنصر الأجنبي وتحدد المحكمة المختصة في نظر النزاعات المتعلقة بها.</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في الأصل، </a:t>
            </a:r>
            <a:r>
              <a:rPr lang="ar-EG" sz="2400" dirty="0">
                <a:solidFill>
                  <a:srgbClr val="000000"/>
                </a:solidFill>
                <a:latin typeface="Alexandria" pitchFamily="2" charset="-78"/>
                <a:ea typeface="Arial"/>
                <a:cs typeface="Alexandria" pitchFamily="2" charset="-78"/>
                <a:sym typeface="Arial"/>
              </a:rPr>
              <a:t>العلاقات بين الأفراد تكون وطنية وتخضع للقانون الوطني في جميع عناصرها. ومع ذلك، يمكن أن تتضمن العلاقات عنصرًا أجنبيًا إذا كان أحد الأطراف أجنبيًا، أو إذا كان محل العلاقة خارج البلاد، أو إذا تمت المعاملة بناءً على عقد مبرم في بلد آخر.</a:t>
            </a:r>
            <a:br>
              <a:rPr lang="ar-EG" sz="2400" dirty="0">
                <a:solidFill>
                  <a:srgbClr val="000000"/>
                </a:solidFill>
                <a:latin typeface="Alexandria" pitchFamily="2" charset="-78"/>
                <a:ea typeface="Arial"/>
                <a:cs typeface="Alexandria" pitchFamily="2" charset="-78"/>
                <a:sym typeface="Arial"/>
              </a:rPr>
            </a:br>
            <a:r>
              <a:rPr lang="ar-EG" sz="24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على سبيل المثال، </a:t>
            </a:r>
            <a:r>
              <a:rPr lang="ar-EG" sz="2400" dirty="0">
                <a:solidFill>
                  <a:srgbClr val="000000"/>
                </a:solidFill>
                <a:latin typeface="Alexandria" pitchFamily="2" charset="-78"/>
                <a:ea typeface="Arial"/>
                <a:cs typeface="Alexandria" pitchFamily="2" charset="-78"/>
                <a:sym typeface="Arial"/>
              </a:rPr>
              <a:t>إذا قام مواطن مصري ببيع عقاره في مصر لشخص آخر، فإن العلاقة ستكون وطنية في جميع عناصرها (الأشخاص والموضوع والمكان). وفي هذه الحالة، لا ينشأ أي تحدي فيما يتعلق بالقانون المناسب لتطبيقه على هذه العلاقة أو المحكمة المختصة في نظر النزاع، حيث يكون القانون المصري هو القانون المناسب للتطبيق والمحكمة المصرية هي المختصة.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ومع ذلك، </a:t>
            </a:r>
            <a:r>
              <a:rPr lang="ar-EG" sz="2400" dirty="0">
                <a:solidFill>
                  <a:srgbClr val="000000"/>
                </a:solidFill>
                <a:latin typeface="Alexandria" pitchFamily="2" charset="-78"/>
                <a:ea typeface="Arial"/>
                <a:cs typeface="Alexandria" pitchFamily="2" charset="-78"/>
                <a:sym typeface="Arial"/>
              </a:rPr>
              <a:t>إذا تضمنت العلاقة عنصرًا أجنبيًا أو أكثر، سواء في الأشخاص أو الموضوع أو المكان، يتدخل القانون الدولي الخاص لتحديد القانون المناسب للتطبيق والمحكمة المختصة في نظر النزاع المتعلق بها.</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410292191"/>
      </p:ext>
    </p:extLst>
  </p:cSld>
  <p:clrMapOvr>
    <a:masterClrMapping/>
  </p:clrMapOvr>
  <p:transition spd="slow" advTm="85884">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45715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4893647"/>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موضوعات القانون الدولي الخاص:</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تتناول قواعد القانون الدولي الخاص عدة مجالات وموضوعات مهمة. </a:t>
            </a:r>
            <a:r>
              <a:rPr lang="ar-EG"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إليك بعض الموضوعات الرئيسية في القانون الدولي الخاص:</a:t>
            </a:r>
            <a:endParaRPr lang="en-US"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1- قواعد تنازع الاختصاص القضائي الدولي: </a:t>
            </a:r>
            <a:r>
              <a:rPr lang="ar-EG" sz="2400" dirty="0">
                <a:solidFill>
                  <a:srgbClr val="000000"/>
                </a:solidFill>
                <a:latin typeface="Alexandria" pitchFamily="2" charset="-78"/>
                <a:ea typeface="Arial"/>
                <a:cs typeface="Alexandria" pitchFamily="2" charset="-78"/>
                <a:sym typeface="Arial"/>
              </a:rPr>
              <a:t>تحدد الحالات التي يكون فيها النظام القضائي لدولة ما مختصاً بالنظر في الدعاوى التي تنطوي على عناصر أجنبية، مثل القوانين المعمول بها لتحديد الاختصاص القضائي والقواعد المتعلقة بالمكان والزمان والأطراف المشاركة.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2- قواعد تنازع القوانين: </a:t>
            </a:r>
            <a:r>
              <a:rPr lang="ar-EG" sz="2400" dirty="0">
                <a:solidFill>
                  <a:srgbClr val="000000"/>
                </a:solidFill>
                <a:latin typeface="Alexandria" pitchFamily="2" charset="-78"/>
                <a:ea typeface="Arial"/>
                <a:cs typeface="Alexandria" pitchFamily="2" charset="-78"/>
                <a:sym typeface="Arial"/>
              </a:rPr>
              <a:t>تحدد القانون الواجب تطبيقه على العلاقات التي تنطوي على عناصر أجنبية، مثل القوانين المعمول بها لتحديد القانون الوطني المعمول به في العقود الدولية والمسؤولية العملية والتعويضات.</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3- قواعد الجنسية: </a:t>
            </a:r>
            <a:r>
              <a:rPr lang="ar-EG" sz="2400" dirty="0">
                <a:solidFill>
                  <a:srgbClr val="000000"/>
                </a:solidFill>
                <a:latin typeface="Alexandria" pitchFamily="2" charset="-78"/>
                <a:ea typeface="Arial"/>
                <a:cs typeface="Alexandria" pitchFamily="2" charset="-78"/>
                <a:sym typeface="Arial"/>
              </a:rPr>
              <a:t>تنظم الجنسية وحقوق المواطنة، بما في ذلك كيفية اكتساب وفقدان الجنسية والتأشيرات والهجرة وحقوق المواطنين الأجانب في البلدان الأخرى وحماية المواطنين في الخارج.</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1598852812"/>
      </p:ext>
    </p:extLst>
  </p:cSld>
  <p:clrMapOvr>
    <a:masterClrMapping/>
  </p:clrMapOvr>
  <p:transition spd="slow" advTm="85884">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فروع القانون الخاص:</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45715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4524315"/>
          </a:xfrm>
          <a:prstGeom prst="rect">
            <a:avLst/>
          </a:prstGeom>
        </p:spPr>
        <p:txBody>
          <a:bodyPr wrap="square">
            <a:spAutoFit/>
          </a:bodyPr>
          <a:lstStyle/>
          <a:p>
            <a:pPr algn="just" rtl="1"/>
            <a:r>
              <a:rPr lang="ar-EG" sz="2400" b="1" dirty="0">
                <a:solidFill>
                  <a:srgbClr val="000000"/>
                </a:solidFill>
                <a:latin typeface="Alexandria" pitchFamily="2" charset="-78"/>
                <a:ea typeface="Arial"/>
                <a:cs typeface="Alexandria" pitchFamily="2" charset="-78"/>
                <a:sym typeface="Arial"/>
              </a:rPr>
              <a:t>4- قواعد الأحوال الشخصية: </a:t>
            </a:r>
            <a:r>
              <a:rPr lang="ar-EG" sz="2400" dirty="0">
                <a:solidFill>
                  <a:srgbClr val="000000"/>
                </a:solidFill>
                <a:latin typeface="Alexandria" pitchFamily="2" charset="-78"/>
                <a:ea typeface="Arial"/>
                <a:cs typeface="Alexandria" pitchFamily="2" charset="-78"/>
                <a:sym typeface="Arial"/>
              </a:rPr>
              <a:t>تتعلق بالأحوال الشخصية للأفراد مثل الزواج والطلاق والولاية على الأطفال والتبني، وتحدد القوانين المعمول بها لهذه الأمور عندما يكون للعلاقة عنصر أجنبي.</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5- قواعد الشركات والأعمال التجارية الدولية: </a:t>
            </a:r>
            <a:r>
              <a:rPr lang="ar-EG" sz="2400" dirty="0">
                <a:solidFill>
                  <a:srgbClr val="000000"/>
                </a:solidFill>
                <a:latin typeface="Alexandria" pitchFamily="2" charset="-78"/>
                <a:ea typeface="Arial"/>
                <a:cs typeface="Alexandria" pitchFamily="2" charset="-78"/>
                <a:sym typeface="Arial"/>
              </a:rPr>
              <a:t>تنظم العلاقات التجارية والشركات الدولية، مثل العقود التجارية الدولية والاستثمارات الأجنبية المباشرة والملكية الفكرية وحل النزاعات التجارية الدولية.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6- قواعد القانون الدولي الخاص في القضايا الجنائية: </a:t>
            </a:r>
            <a:r>
              <a:rPr lang="ar-EG" sz="2400" dirty="0">
                <a:solidFill>
                  <a:srgbClr val="000000"/>
                </a:solidFill>
                <a:latin typeface="Alexandria" pitchFamily="2" charset="-78"/>
                <a:ea typeface="Arial"/>
                <a:cs typeface="Alexandria" pitchFamily="2" charset="-78"/>
                <a:sym typeface="Arial"/>
              </a:rPr>
              <a:t>تتناول المسائل المتعلقة بتعاون الدول في تسليم المجرمين وتسليم المعلومات والمساعدة القضائية الدولية في القضايا الجنائية.</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a:t>
            </a:r>
            <a:r>
              <a:rPr lang="ar-EG" sz="2400" dirty="0">
                <a:solidFill>
                  <a:srgbClr val="000000"/>
                </a:solidFill>
                <a:latin typeface="Alexandria" pitchFamily="2" charset="-78"/>
                <a:ea typeface="Arial"/>
                <a:cs typeface="Alexandria" pitchFamily="2" charset="-78"/>
                <a:sym typeface="Arial"/>
              </a:rPr>
              <a:t>هذه بعض الموضوعات الرئيسية في القانون الدولي الخاص، </a:t>
            </a:r>
            <a:r>
              <a:rPr lang="ar-EG" sz="2400" b="1" dirty="0">
                <a:solidFill>
                  <a:srgbClr val="000000"/>
                </a:solidFill>
                <a:latin typeface="Alexandria" pitchFamily="2" charset="-78"/>
                <a:ea typeface="Arial"/>
                <a:cs typeface="Alexandria" pitchFamily="2" charset="-78"/>
                <a:sym typeface="Arial"/>
              </a:rPr>
              <a:t>ومن المهم ملاحظة أن هذه القواعد تختلف من بلد لآخر ويتم تطبيقها وفقًا للاتفاقيات الدولية والنظم القانونية الوطنية المعمول بها في كل دولة.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882203471"/>
      </p:ext>
    </p:extLst>
  </p:cSld>
  <p:clrMapOvr>
    <a:masterClrMapping/>
  </p:clrMapOvr>
  <p:transition spd="slow" advTm="85884">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45715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03</a:t>
            </a:r>
          </a:p>
        </p:txBody>
      </p:sp>
      <p:sp>
        <p:nvSpPr>
          <p:cNvPr id="3" name="Rectangle 2"/>
          <p:cNvSpPr/>
          <p:nvPr/>
        </p:nvSpPr>
        <p:spPr>
          <a:xfrm>
            <a:off x="247855" y="1452021"/>
            <a:ext cx="11696290" cy="2308324"/>
          </a:xfrm>
          <a:prstGeom prst="rect">
            <a:avLst/>
          </a:prstGeom>
        </p:spPr>
        <p:txBody>
          <a:bodyPr wrap="square">
            <a:spAutoFit/>
          </a:bodyPr>
          <a:lstStyle/>
          <a:p>
            <a:pPr algn="just" rtl="1"/>
            <a:r>
              <a:rPr lang="ar-EG" sz="2400" dirty="0">
                <a:latin typeface="Alexandria" pitchFamily="2" charset="-78"/>
                <a:cs typeface="Alexandria" pitchFamily="2" charset="-78"/>
              </a:rPr>
              <a:t>1- د.أحمد السعيد الزقرد، </a:t>
            </a:r>
            <a:r>
              <a:rPr lang="ar-EG" sz="2400" b="1" u="sng" dirty="0">
                <a:effectLst>
                  <a:outerShdw blurRad="38100" dist="38100" dir="2700000" algn="tl">
                    <a:srgbClr val="000000">
                      <a:alpha val="43137"/>
                    </a:srgbClr>
                  </a:outerShdw>
                </a:effectLst>
                <a:latin typeface="Alexandria" pitchFamily="2" charset="-78"/>
                <a:cs typeface="Alexandria" pitchFamily="2" charset="-78"/>
              </a:rPr>
              <a:t>المدخل للعلوم القانونية، الكتاب الأول، نظرية القانون</a:t>
            </a:r>
            <a:r>
              <a:rPr lang="ar-EG" sz="2400" dirty="0">
                <a:latin typeface="Alexandria" pitchFamily="2" charset="-78"/>
                <a:cs typeface="Alexandria" pitchFamily="2" charset="-78"/>
              </a:rPr>
              <a:t>، كلية الحقوق، جامعة المنصورة، مصر، 2003/2002.</a:t>
            </a:r>
          </a:p>
          <a:p>
            <a:pPr algn="just" rtl="1"/>
            <a:r>
              <a:rPr lang="ar-EG" sz="2400" dirty="0">
                <a:latin typeface="Alexandria" pitchFamily="2" charset="-78"/>
                <a:cs typeface="Alexandria" pitchFamily="2" charset="-78"/>
              </a:rPr>
              <a:t>2- د.عمرو طه بدوي، </a:t>
            </a:r>
            <a:r>
              <a:rPr lang="ar-EG" sz="2400" b="1" u="sng" dirty="0">
                <a:effectLst>
                  <a:outerShdw blurRad="38100" dist="38100" dir="2700000" algn="tl">
                    <a:srgbClr val="000000">
                      <a:alpha val="43137"/>
                    </a:srgbClr>
                  </a:outerShdw>
                </a:effectLst>
                <a:latin typeface="Alexandria" pitchFamily="2" charset="-78"/>
                <a:cs typeface="Alexandria" pitchFamily="2" charset="-78"/>
              </a:rPr>
              <a:t>المدخل لدراسة القانون، الكتاب الأول، نظرية القانون</a:t>
            </a:r>
            <a:r>
              <a:rPr lang="ar-EG" sz="2400" dirty="0">
                <a:latin typeface="Alexandria" pitchFamily="2" charset="-78"/>
                <a:cs typeface="Alexandria" pitchFamily="2" charset="-78"/>
              </a:rPr>
              <a:t>، كلية الحقوق، جامعة القاهرة، مصر، 2008.</a:t>
            </a:r>
          </a:p>
          <a:p>
            <a:pPr algn="just" rtl="1"/>
            <a:r>
              <a:rPr lang="ar-EG" sz="2400" dirty="0">
                <a:latin typeface="Alexandria" pitchFamily="2" charset="-78"/>
                <a:cs typeface="Alexandria" pitchFamily="2" charset="-78"/>
              </a:rPr>
              <a:t>3- أحمد محمد الرفاعي، </a:t>
            </a:r>
            <a:r>
              <a:rPr lang="ar-EG" sz="2400" b="1" u="sng" dirty="0">
                <a:effectLst>
                  <a:outerShdw blurRad="38100" dist="38100" dir="2700000" algn="tl">
                    <a:srgbClr val="000000">
                      <a:alpha val="43137"/>
                    </a:srgbClr>
                  </a:outerShdw>
                </a:effectLst>
                <a:latin typeface="Alexandria" pitchFamily="2" charset="-78"/>
                <a:cs typeface="Alexandria" pitchFamily="2" charset="-78"/>
              </a:rPr>
              <a:t>المدخل للعلوم القانونية، نظرية القانون</a:t>
            </a:r>
            <a:r>
              <a:rPr lang="ar-EG" sz="2400" dirty="0">
                <a:latin typeface="Alexandria" pitchFamily="2" charset="-78"/>
                <a:cs typeface="Alexandria" pitchFamily="2" charset="-78"/>
              </a:rPr>
              <a:t>، كلية الحقوق، جامعة بنها، مصر، 2008.</a:t>
            </a:r>
          </a:p>
        </p:txBody>
      </p:sp>
    </p:spTree>
    <p:extLst>
      <p:ext uri="{BB962C8B-B14F-4D97-AF65-F5344CB8AC3E}">
        <p14:creationId xmlns:p14="http://schemas.microsoft.com/office/powerpoint/2010/main" val="3815306721"/>
      </p:ext>
    </p:extLst>
  </p:cSld>
  <p:clrMapOvr>
    <a:masterClrMapping/>
  </p:clrMapOvr>
  <p:transition spd="slow" advTm="85884">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B08192B-D0F7-4ABD-AC31-9DF7BAE8614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0E4D489-7942-439A-BEEE-7E9DFF49AB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EA4293-C5C5-4FDD-B75E-DBEB80E718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1067</TotalTime>
  <Words>4798</Words>
  <Application>Microsoft Office PowerPoint</Application>
  <PresentationFormat>Widescreen</PresentationFormat>
  <Paragraphs>299</Paragraphs>
  <Slides>38</Slides>
  <Notes>4</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228</cp:revision>
  <dcterms:created xsi:type="dcterms:W3CDTF">2023-04-29T09:08:23Z</dcterms:created>
  <dcterms:modified xsi:type="dcterms:W3CDTF">2024-02-14T22:46:29Z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