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Lst>
  <p:notesMasterIdLst>
    <p:notesMasterId r:id="rId26"/>
  </p:notesMasterIdLst>
  <p:sldIdLst>
    <p:sldId id="1059" r:id="rId3"/>
    <p:sldId id="538" r:id="rId4"/>
    <p:sldId id="539" r:id="rId5"/>
    <p:sldId id="546" r:id="rId6"/>
    <p:sldId id="547" r:id="rId7"/>
    <p:sldId id="548" r:id="rId8"/>
    <p:sldId id="549" r:id="rId9"/>
    <p:sldId id="545" r:id="rId10"/>
    <p:sldId id="540" r:id="rId11"/>
    <p:sldId id="534" r:id="rId12"/>
    <p:sldId id="1049" r:id="rId13"/>
    <p:sldId id="542" r:id="rId14"/>
    <p:sldId id="543" r:id="rId15"/>
    <p:sldId id="544" r:id="rId16"/>
    <p:sldId id="1060" r:id="rId17"/>
    <p:sldId id="551" r:id="rId18"/>
    <p:sldId id="555" r:id="rId19"/>
    <p:sldId id="552" r:id="rId20"/>
    <p:sldId id="553" r:id="rId21"/>
    <p:sldId id="554" r:id="rId22"/>
    <p:sldId id="1025" r:id="rId23"/>
    <p:sldId id="1024" r:id="rId24"/>
    <p:sldId id="680"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59"/>
            <p14:sldId id="538"/>
            <p14:sldId id="539"/>
            <p14:sldId id="546"/>
            <p14:sldId id="547"/>
            <p14:sldId id="548"/>
            <p14:sldId id="549"/>
            <p14:sldId id="545"/>
            <p14:sldId id="540"/>
            <p14:sldId id="534"/>
            <p14:sldId id="1049"/>
            <p14:sldId id="542"/>
            <p14:sldId id="543"/>
            <p14:sldId id="544"/>
            <p14:sldId id="1060"/>
            <p14:sldId id="551"/>
            <p14:sldId id="555"/>
            <p14:sldId id="552"/>
            <p14:sldId id="553"/>
            <p14:sldId id="554"/>
            <p14:sldId id="1025"/>
            <p14:sldId id="1024"/>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742" autoAdjust="0"/>
    <p:restoredTop sz="94291" autoAdjust="0"/>
  </p:normalViewPr>
  <p:slideViewPr>
    <p:cSldViewPr snapToGrid="0">
      <p:cViewPr varScale="1">
        <p:scale>
          <a:sx n="74" d="100"/>
          <a:sy n="74" d="100"/>
        </p:scale>
        <p:origin x="37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14327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2924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1218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0617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155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7142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4851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908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561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9183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142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4761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342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059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851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9468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97707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59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09723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77674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72063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70821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33901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63100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34225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47347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635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043747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3525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88384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91205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64697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0665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2618291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2" r:id="rId12"/>
    <p:sldLayoutId id="2147483683" r:id="rId13"/>
    <p:sldLayoutId id="2147483684" r:id="rId14"/>
    <p:sldLayoutId id="214748368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18613300"/>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2.xml"/><Relationship Id="rId5" Type="http://schemas.openxmlformats.org/officeDocument/2006/relationships/image" Target="../media/image21.png"/><Relationship Id="rId4" Type="http://schemas.openxmlformats.org/officeDocument/2006/relationships/hyperlink" Target="https://padlet.com/monaalashry77/padlet-xr709opfeqfrbh7t"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svg"/><Relationship Id="rId2" Type="http://schemas.openxmlformats.org/officeDocument/2006/relationships/image" Target="../media/image22.jpeg"/><Relationship Id="rId1" Type="http://schemas.openxmlformats.org/officeDocument/2006/relationships/slideLayout" Target="../slideLayouts/slideLayout3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Multicollinearity</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7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52865282"/>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12AC2E7-6C4B-444B-B133-8BD81C1C92FF}"/>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B3D1A295-4E79-44DF-9053-B8536EF8F605}"/>
              </a:ext>
            </a:extLst>
          </p:cNvPr>
          <p:cNvPicPr>
            <a:picLocks noChangeAspect="1"/>
          </p:cNvPicPr>
          <p:nvPr/>
        </p:nvPicPr>
        <p:blipFill>
          <a:blip r:embed="rId2"/>
          <a:stretch>
            <a:fillRect/>
          </a:stretch>
        </p:blipFill>
        <p:spPr>
          <a:xfrm>
            <a:off x="1073426" y="1265222"/>
            <a:ext cx="10270435" cy="4539230"/>
          </a:xfrm>
          <a:prstGeom prst="rect">
            <a:avLst/>
          </a:prstGeom>
        </p:spPr>
      </p:pic>
    </p:spTree>
    <p:extLst>
      <p:ext uri="{BB962C8B-B14F-4D97-AF65-F5344CB8AC3E}">
        <p14:creationId xmlns:p14="http://schemas.microsoft.com/office/powerpoint/2010/main" val="840806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D325D17-2741-4BEA-8B6A-73985B8E8DA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051D344-5934-487F-A0CE-E9AE69FF574D}"/>
              </a:ext>
            </a:extLst>
          </p:cNvPr>
          <p:cNvPicPr>
            <a:picLocks noChangeAspect="1"/>
          </p:cNvPicPr>
          <p:nvPr/>
        </p:nvPicPr>
        <p:blipFill>
          <a:blip r:embed="rId2"/>
          <a:stretch>
            <a:fillRect/>
          </a:stretch>
        </p:blipFill>
        <p:spPr>
          <a:xfrm>
            <a:off x="1488098" y="1166191"/>
            <a:ext cx="9660835" cy="4664766"/>
          </a:xfrm>
          <a:prstGeom prst="rect">
            <a:avLst/>
          </a:prstGeom>
        </p:spPr>
      </p:pic>
    </p:spTree>
    <p:extLst>
      <p:ext uri="{BB962C8B-B14F-4D97-AF65-F5344CB8AC3E}">
        <p14:creationId xmlns:p14="http://schemas.microsoft.com/office/powerpoint/2010/main" val="3750306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13D1E6-C9E4-45CC-A24E-3EF9E74A115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FB0A0FF-4E9F-432C-B372-E384EAC5D2C4}"/>
              </a:ext>
            </a:extLst>
          </p:cNvPr>
          <p:cNvSpPr txBox="1"/>
          <p:nvPr/>
        </p:nvSpPr>
        <p:spPr>
          <a:xfrm>
            <a:off x="188844" y="990505"/>
            <a:ext cx="11380304" cy="83099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Based on the study of Montgomery, Peck and Vining, (2012) the correlation above .80 refers to collinearity </a:t>
            </a: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F5199BCF-E4B5-45ED-881D-5C2668776D38}"/>
              </a:ext>
            </a:extLst>
          </p:cNvPr>
          <p:cNvPicPr>
            <a:picLocks noChangeAspect="1"/>
          </p:cNvPicPr>
          <p:nvPr/>
        </p:nvPicPr>
        <p:blipFill>
          <a:blip r:embed="rId2"/>
          <a:stretch>
            <a:fillRect/>
          </a:stretch>
        </p:blipFill>
        <p:spPr>
          <a:xfrm>
            <a:off x="622852" y="1821502"/>
            <a:ext cx="10730679" cy="5036498"/>
          </a:xfrm>
          <a:prstGeom prst="rect">
            <a:avLst/>
          </a:prstGeom>
        </p:spPr>
      </p:pic>
    </p:spTree>
    <p:extLst>
      <p:ext uri="{BB962C8B-B14F-4D97-AF65-F5344CB8AC3E}">
        <p14:creationId xmlns:p14="http://schemas.microsoft.com/office/powerpoint/2010/main" val="3454884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1ECF8FF-5985-4882-8D6A-DE281B201B6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00FC762B-7AC8-45D6-BC69-18A743126BF5}"/>
              </a:ext>
            </a:extLst>
          </p:cNvPr>
          <p:cNvPicPr>
            <a:picLocks noChangeAspect="1"/>
          </p:cNvPicPr>
          <p:nvPr/>
        </p:nvPicPr>
        <p:blipFill>
          <a:blip r:embed="rId2"/>
          <a:stretch>
            <a:fillRect/>
          </a:stretch>
        </p:blipFill>
        <p:spPr>
          <a:xfrm>
            <a:off x="732182" y="215085"/>
            <a:ext cx="10200861" cy="6427830"/>
          </a:xfrm>
          <a:prstGeom prst="rect">
            <a:avLst/>
          </a:prstGeom>
        </p:spPr>
      </p:pic>
    </p:spTree>
    <p:extLst>
      <p:ext uri="{BB962C8B-B14F-4D97-AF65-F5344CB8AC3E}">
        <p14:creationId xmlns:p14="http://schemas.microsoft.com/office/powerpoint/2010/main" val="3440418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DC9570A-BF0B-4FC5-8AB5-9983A2E4C62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2D97224-DF14-4F29-9156-148505ACC1C7}"/>
              </a:ext>
            </a:extLst>
          </p:cNvPr>
          <p:cNvPicPr>
            <a:picLocks noChangeAspect="1"/>
          </p:cNvPicPr>
          <p:nvPr/>
        </p:nvPicPr>
        <p:blipFill>
          <a:blip r:embed="rId2"/>
          <a:stretch>
            <a:fillRect/>
          </a:stretch>
        </p:blipFill>
        <p:spPr>
          <a:xfrm>
            <a:off x="1709530" y="1113184"/>
            <a:ext cx="8447803" cy="4691268"/>
          </a:xfrm>
          <a:prstGeom prst="rect">
            <a:avLst/>
          </a:prstGeom>
        </p:spPr>
      </p:pic>
    </p:spTree>
    <p:extLst>
      <p:ext uri="{BB962C8B-B14F-4D97-AF65-F5344CB8AC3E}">
        <p14:creationId xmlns:p14="http://schemas.microsoft.com/office/powerpoint/2010/main" val="1963485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773EA9A-3C91-403C-A496-F298285FC83E}"/>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20CB17D7-1568-429F-850D-804E033F3D41}"/>
              </a:ext>
            </a:extLst>
          </p:cNvPr>
          <p:cNvPicPr>
            <a:picLocks noChangeAspect="1"/>
          </p:cNvPicPr>
          <p:nvPr/>
        </p:nvPicPr>
        <p:blipFill>
          <a:blip r:embed="rId2"/>
          <a:stretch>
            <a:fillRect/>
          </a:stretch>
        </p:blipFill>
        <p:spPr>
          <a:xfrm>
            <a:off x="1762539" y="1007166"/>
            <a:ext cx="9713843" cy="5479774"/>
          </a:xfrm>
          <a:prstGeom prst="rect">
            <a:avLst/>
          </a:prstGeom>
        </p:spPr>
      </p:pic>
    </p:spTree>
    <p:extLst>
      <p:ext uri="{BB962C8B-B14F-4D97-AF65-F5344CB8AC3E}">
        <p14:creationId xmlns:p14="http://schemas.microsoft.com/office/powerpoint/2010/main" val="3372420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3AE20C-7DF1-41F8-A57E-EBB900FA348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AFC0C58B-DD00-468A-B82D-B072EC965C36}"/>
              </a:ext>
            </a:extLst>
          </p:cNvPr>
          <p:cNvSpPr txBox="1"/>
          <p:nvPr/>
        </p:nvSpPr>
        <p:spPr>
          <a:xfrm>
            <a:off x="821632" y="1859340"/>
            <a:ext cx="10787271" cy="120032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mn-cs"/>
              </a:rPr>
              <a:t>Another way used to measure the multicollinearity through calculating Variance Inflation Factor (VIF) to check any collinear variables that may exist in the research model, based on Field (2005, 2009). </a:t>
            </a: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25065A9C-1809-4C49-84CD-CB7446A6CCC8}"/>
              </a:ext>
            </a:extLst>
          </p:cNvPr>
          <p:cNvSpPr txBox="1"/>
          <p:nvPr/>
        </p:nvSpPr>
        <p:spPr>
          <a:xfrm>
            <a:off x="821632" y="3472214"/>
            <a:ext cx="10947840" cy="193899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There is no collinearity among the research variables, when all VIF values &lt; 10. Moreover, the tolerance statistics scores of all the variables are &gt; 0.2. Thus, based on the study of Field (2009)</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Multicellularity tests are used to indicate to discriminant validity </a:t>
            </a:r>
          </a:p>
        </p:txBody>
      </p:sp>
    </p:spTree>
    <p:extLst>
      <p:ext uri="{BB962C8B-B14F-4D97-AF65-F5344CB8AC3E}">
        <p14:creationId xmlns:p14="http://schemas.microsoft.com/office/powerpoint/2010/main" val="137545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B939046-796A-4C90-BF98-A1BB48B50D8C}"/>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1CD85DE-948D-45EF-BF82-F13D8F69469F}"/>
              </a:ext>
            </a:extLst>
          </p:cNvPr>
          <p:cNvPicPr>
            <a:picLocks noChangeAspect="1"/>
          </p:cNvPicPr>
          <p:nvPr/>
        </p:nvPicPr>
        <p:blipFill>
          <a:blip r:embed="rId2"/>
          <a:stretch>
            <a:fillRect/>
          </a:stretch>
        </p:blipFill>
        <p:spPr>
          <a:xfrm>
            <a:off x="2252870" y="1192695"/>
            <a:ext cx="7381460" cy="4492487"/>
          </a:xfrm>
          <a:prstGeom prst="rect">
            <a:avLst/>
          </a:prstGeom>
        </p:spPr>
      </p:pic>
    </p:spTree>
    <p:extLst>
      <p:ext uri="{BB962C8B-B14F-4D97-AF65-F5344CB8AC3E}">
        <p14:creationId xmlns:p14="http://schemas.microsoft.com/office/powerpoint/2010/main" val="11008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51F4F88-A6E6-4D00-B92D-12C81D401020}"/>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10D1B5CD-7527-49AF-8397-AFB4723BE79E}"/>
              </a:ext>
            </a:extLst>
          </p:cNvPr>
          <p:cNvPicPr>
            <a:picLocks noChangeAspect="1"/>
          </p:cNvPicPr>
          <p:nvPr/>
        </p:nvPicPr>
        <p:blipFill>
          <a:blip r:embed="rId2"/>
          <a:stretch>
            <a:fillRect/>
          </a:stretch>
        </p:blipFill>
        <p:spPr>
          <a:xfrm>
            <a:off x="198782" y="914400"/>
            <a:ext cx="5724939" cy="4835387"/>
          </a:xfrm>
          <a:prstGeom prst="rect">
            <a:avLst/>
          </a:prstGeom>
        </p:spPr>
      </p:pic>
      <p:pic>
        <p:nvPicPr>
          <p:cNvPr id="6" name="Picture 5">
            <a:extLst>
              <a:ext uri="{FF2B5EF4-FFF2-40B4-BE49-F238E27FC236}">
                <a16:creationId xmlns:a16="http://schemas.microsoft.com/office/drawing/2014/main" id="{DCF912C6-1D3F-4FD2-999C-DAAE8A17B792}"/>
              </a:ext>
            </a:extLst>
          </p:cNvPr>
          <p:cNvPicPr>
            <a:picLocks noChangeAspect="1"/>
          </p:cNvPicPr>
          <p:nvPr/>
        </p:nvPicPr>
        <p:blipFill>
          <a:blip r:embed="rId3"/>
          <a:stretch>
            <a:fillRect/>
          </a:stretch>
        </p:blipFill>
        <p:spPr>
          <a:xfrm>
            <a:off x="6268278" y="637762"/>
            <a:ext cx="5724939" cy="5112026"/>
          </a:xfrm>
          <a:prstGeom prst="rect">
            <a:avLst/>
          </a:prstGeom>
        </p:spPr>
      </p:pic>
    </p:spTree>
    <p:extLst>
      <p:ext uri="{BB962C8B-B14F-4D97-AF65-F5344CB8AC3E}">
        <p14:creationId xmlns:p14="http://schemas.microsoft.com/office/powerpoint/2010/main" val="2798211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2F8E27-4C93-44D4-885F-183045934575}"/>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80121E5B-465C-4136-A7DF-7ED51AF4A267}"/>
              </a:ext>
            </a:extLst>
          </p:cNvPr>
          <p:cNvPicPr>
            <a:picLocks noChangeAspect="1"/>
          </p:cNvPicPr>
          <p:nvPr/>
        </p:nvPicPr>
        <p:blipFill>
          <a:blip r:embed="rId2"/>
          <a:stretch>
            <a:fillRect/>
          </a:stretch>
        </p:blipFill>
        <p:spPr>
          <a:xfrm>
            <a:off x="1789043" y="848139"/>
            <a:ext cx="8984974" cy="4943061"/>
          </a:xfrm>
          <a:prstGeom prst="rect">
            <a:avLst/>
          </a:prstGeom>
        </p:spPr>
      </p:pic>
    </p:spTree>
    <p:extLst>
      <p:ext uri="{BB962C8B-B14F-4D97-AF65-F5344CB8AC3E}">
        <p14:creationId xmlns:p14="http://schemas.microsoft.com/office/powerpoint/2010/main" val="632999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C023682-5581-4235-8751-9C9426FCD898}"/>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173AC556-CCFC-453C-BD5E-1F6CC93BA38B}"/>
              </a:ext>
            </a:extLst>
          </p:cNvPr>
          <p:cNvPicPr>
            <a:picLocks noChangeAspect="1"/>
          </p:cNvPicPr>
          <p:nvPr/>
        </p:nvPicPr>
        <p:blipFill>
          <a:blip r:embed="rId2"/>
          <a:stretch>
            <a:fillRect/>
          </a:stretch>
        </p:blipFill>
        <p:spPr>
          <a:xfrm>
            <a:off x="1563757" y="901148"/>
            <a:ext cx="8593576" cy="4876800"/>
          </a:xfrm>
          <a:prstGeom prst="rect">
            <a:avLst/>
          </a:prstGeom>
        </p:spPr>
      </p:pic>
    </p:spTree>
    <p:extLst>
      <p:ext uri="{BB962C8B-B14F-4D97-AF65-F5344CB8AC3E}">
        <p14:creationId xmlns:p14="http://schemas.microsoft.com/office/powerpoint/2010/main" val="18773999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A4A196C-7561-4DD6-8FCB-9042B9A8CC7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D131117-DC6A-4A15-8277-73C186FB1D1A}"/>
              </a:ext>
            </a:extLst>
          </p:cNvPr>
          <p:cNvPicPr>
            <a:picLocks noChangeAspect="1"/>
          </p:cNvPicPr>
          <p:nvPr/>
        </p:nvPicPr>
        <p:blipFill>
          <a:blip r:embed="rId2"/>
          <a:stretch>
            <a:fillRect/>
          </a:stretch>
        </p:blipFill>
        <p:spPr>
          <a:xfrm>
            <a:off x="2584174" y="914400"/>
            <a:ext cx="6771861" cy="4890052"/>
          </a:xfrm>
          <a:prstGeom prst="rect">
            <a:avLst/>
          </a:prstGeom>
        </p:spPr>
      </p:pic>
    </p:spTree>
    <p:extLst>
      <p:ext uri="{BB962C8B-B14F-4D97-AF65-F5344CB8AC3E}">
        <p14:creationId xmlns:p14="http://schemas.microsoft.com/office/powerpoint/2010/main" val="2243205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F3FABB1-D19C-4D14-A316-133D9383B0F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A08C655D-B067-4D9B-A298-DB3AE697DCE3}"/>
              </a:ext>
            </a:extLst>
          </p:cNvPr>
          <p:cNvPicPr>
            <a:picLocks noChangeAspect="1"/>
          </p:cNvPicPr>
          <p:nvPr/>
        </p:nvPicPr>
        <p:blipFill>
          <a:blip r:embed="rId2"/>
          <a:stretch>
            <a:fillRect/>
          </a:stretch>
        </p:blipFill>
        <p:spPr>
          <a:xfrm>
            <a:off x="1537252" y="1444486"/>
            <a:ext cx="9289774" cy="2902847"/>
          </a:xfrm>
          <a:prstGeom prst="rect">
            <a:avLst/>
          </a:prstGeom>
        </p:spPr>
      </p:pic>
    </p:spTree>
    <p:extLst>
      <p:ext uri="{BB962C8B-B14F-4D97-AF65-F5344CB8AC3E}">
        <p14:creationId xmlns:p14="http://schemas.microsoft.com/office/powerpoint/2010/main" val="3305769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Kaiser–Meyer–Olkin (KMO) and Bartlett of sphericity Tests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8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14784433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466ACD9-44FD-4F44-BFD6-90F0C4B8B609}"/>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CF8C837-8F40-45EA-9C7B-37BB443045B5}"/>
              </a:ext>
            </a:extLst>
          </p:cNvPr>
          <p:cNvSpPr txBox="1"/>
          <p:nvPr/>
        </p:nvSpPr>
        <p:spPr>
          <a:xfrm>
            <a:off x="111872" y="822215"/>
            <a:ext cx="11968255" cy="440120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Regarding the sample size suitability (sampling adequacy) through using the Kaiser–Meyer–Olkin (KMO) and Bartlett’s test measure of sampling (Kaiser, 1974). The KMO test results should range from 0 to 1.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Result that is close to 1 refers to the more adequacy sample size. Consequently, the more consistent results of the factor analysis. Kaiser (1974) suggests a range to accept a sample size, which is the value of KMO &gt; 0.5.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Moreover, Hutcheson and </a:t>
            </a:r>
            <a:r>
              <a:rPr kumimoji="0" lang="en-US" sz="2000" b="0" i="0" u="none" strike="noStrike" kern="1200" cap="none" spc="0" normalizeH="0" baseline="0" noProof="0" dirty="0" err="1">
                <a:ln>
                  <a:noFill/>
                </a:ln>
                <a:solidFill>
                  <a:prstClr val="black"/>
                </a:solidFill>
                <a:effectLst/>
                <a:uLnTx/>
                <a:uFillTx/>
                <a:latin typeface="Calibri" panose="020F0502020204030204"/>
                <a:ea typeface="+mn-ea"/>
                <a:cs typeface="+mn-cs"/>
              </a:rPr>
              <a:t>Sofroniou</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(1999) recommend that acceptable values that are laying between 0.5 and 0.7, good values that are laying between 0.7 and 0.8, great values are between 0.8 and 0.9, and perfect values that are greater than 0.9.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Also, test of Bartlett of sphericity must also be measured.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This test indicates the extent to which the study study`s correlation matrix is significantly distinct from an identity matrix which its covariances and coefficients of all correlation = zero (Bartlett, 1954). The significant result indicates that the correlation matrix of the study is completely different from the identity matrix. Thus, Bartlett’s test significance refers to the suitability of the factor analysis.</a:t>
            </a:r>
          </a:p>
        </p:txBody>
      </p:sp>
    </p:spTree>
    <p:extLst>
      <p:ext uri="{BB962C8B-B14F-4D97-AF65-F5344CB8AC3E}">
        <p14:creationId xmlns:p14="http://schemas.microsoft.com/office/powerpoint/2010/main" val="36737008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ADF44F0-44BD-436B-9B43-51EBC53CCE07}"/>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991FB691-4CD1-49F8-92A7-5EB279852C39}"/>
              </a:ext>
            </a:extLst>
          </p:cNvPr>
          <p:cNvPicPr>
            <a:picLocks noChangeAspect="1"/>
          </p:cNvPicPr>
          <p:nvPr/>
        </p:nvPicPr>
        <p:blipFill>
          <a:blip r:embed="rId2"/>
          <a:stretch>
            <a:fillRect/>
          </a:stretch>
        </p:blipFill>
        <p:spPr>
          <a:xfrm>
            <a:off x="1177738" y="1774380"/>
            <a:ext cx="8979595" cy="2037030"/>
          </a:xfrm>
          <a:prstGeom prst="rect">
            <a:avLst/>
          </a:prstGeom>
        </p:spPr>
      </p:pic>
    </p:spTree>
    <p:extLst>
      <p:ext uri="{BB962C8B-B14F-4D97-AF65-F5344CB8AC3E}">
        <p14:creationId xmlns:p14="http://schemas.microsoft.com/office/powerpoint/2010/main" val="1220211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73A7927-BA5A-4E28-8283-CBC88E63B232}"/>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A57F9D1-70DC-4708-841A-49A863A0A4CE}"/>
              </a:ext>
            </a:extLst>
          </p:cNvPr>
          <p:cNvPicPr>
            <a:picLocks noChangeAspect="1"/>
          </p:cNvPicPr>
          <p:nvPr/>
        </p:nvPicPr>
        <p:blipFill>
          <a:blip r:embed="rId2"/>
          <a:stretch>
            <a:fillRect/>
          </a:stretch>
        </p:blipFill>
        <p:spPr>
          <a:xfrm>
            <a:off x="0" y="0"/>
            <a:ext cx="12006470" cy="6858000"/>
          </a:xfrm>
          <a:prstGeom prst="rect">
            <a:avLst/>
          </a:prstGeom>
        </p:spPr>
      </p:pic>
    </p:spTree>
    <p:extLst>
      <p:ext uri="{BB962C8B-B14F-4D97-AF65-F5344CB8AC3E}">
        <p14:creationId xmlns:p14="http://schemas.microsoft.com/office/powerpoint/2010/main" val="226207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7610750-04B8-4EC0-A0D6-08310BD34A6D}"/>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4CCD2B0F-E654-4E07-8173-B0640311E5F3}"/>
              </a:ext>
            </a:extLst>
          </p:cNvPr>
          <p:cNvPicPr>
            <a:picLocks noChangeAspect="1"/>
          </p:cNvPicPr>
          <p:nvPr/>
        </p:nvPicPr>
        <p:blipFill>
          <a:blip r:embed="rId2"/>
          <a:stretch>
            <a:fillRect/>
          </a:stretch>
        </p:blipFill>
        <p:spPr>
          <a:xfrm>
            <a:off x="357809" y="966457"/>
            <a:ext cx="11569147" cy="4983769"/>
          </a:xfrm>
          <a:prstGeom prst="rect">
            <a:avLst/>
          </a:prstGeom>
        </p:spPr>
      </p:pic>
    </p:spTree>
    <p:extLst>
      <p:ext uri="{BB962C8B-B14F-4D97-AF65-F5344CB8AC3E}">
        <p14:creationId xmlns:p14="http://schemas.microsoft.com/office/powerpoint/2010/main" val="32680812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6330B7-99DB-4C49-A6C1-8D863090A15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2BAE9A5-BC3C-4BB3-B81E-FC502B6D21F0}"/>
              </a:ext>
            </a:extLst>
          </p:cNvPr>
          <p:cNvPicPr>
            <a:picLocks noChangeAspect="1"/>
          </p:cNvPicPr>
          <p:nvPr/>
        </p:nvPicPr>
        <p:blipFill>
          <a:blip r:embed="rId2"/>
          <a:stretch>
            <a:fillRect/>
          </a:stretch>
        </p:blipFill>
        <p:spPr>
          <a:xfrm>
            <a:off x="2093844" y="1166191"/>
            <a:ext cx="8269356" cy="3625355"/>
          </a:xfrm>
          <a:prstGeom prst="rect">
            <a:avLst/>
          </a:prstGeom>
        </p:spPr>
      </p:pic>
    </p:spTree>
    <p:extLst>
      <p:ext uri="{BB962C8B-B14F-4D97-AF65-F5344CB8AC3E}">
        <p14:creationId xmlns:p14="http://schemas.microsoft.com/office/powerpoint/2010/main" val="20120589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466035" cy="7665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Course Evaluation</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47578489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رأيك يهمني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أكتب أسمك + تقييمك لدورة البحث العلمي</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3"/>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544C37AB-AA35-4D3B-AA80-02900C9B148A}"/>
              </a:ext>
            </a:extLst>
          </p:cNvPr>
          <p:cNvSpPr/>
          <p:nvPr/>
        </p:nvSpPr>
        <p:spPr>
          <a:xfrm>
            <a:off x="1227485" y="5076869"/>
            <a:ext cx="592040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https://padlet.com/monaalashry77/padlet-xr709opfeqfrbh7t</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3" name="Picture 2">
            <a:extLst>
              <a:ext uri="{FF2B5EF4-FFF2-40B4-BE49-F238E27FC236}">
                <a16:creationId xmlns:a16="http://schemas.microsoft.com/office/drawing/2014/main" id="{C69F91F5-9336-4A84-812C-BBA4F2763998}"/>
              </a:ext>
            </a:extLst>
          </p:cNvPr>
          <p:cNvPicPr>
            <a:picLocks noChangeAspect="1"/>
          </p:cNvPicPr>
          <p:nvPr/>
        </p:nvPicPr>
        <p:blipFill>
          <a:blip r:embed="rId5"/>
          <a:stretch>
            <a:fillRect/>
          </a:stretch>
        </p:blipFill>
        <p:spPr>
          <a:xfrm>
            <a:off x="2040835" y="1375944"/>
            <a:ext cx="3429000" cy="3429000"/>
          </a:xfrm>
          <a:prstGeom prst="rect">
            <a:avLst/>
          </a:prstGeom>
        </p:spPr>
      </p:pic>
    </p:spTree>
    <p:extLst>
      <p:ext uri="{BB962C8B-B14F-4D97-AF65-F5344CB8AC3E}">
        <p14:creationId xmlns:p14="http://schemas.microsoft.com/office/powerpoint/2010/main" val="3564519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0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91615492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2559</TotalTime>
  <Words>402</Words>
  <Application>Microsoft Office PowerPoint</Application>
  <PresentationFormat>Widescreen</PresentationFormat>
  <Paragraphs>42</Paragraphs>
  <Slides>23</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23</vt:i4>
      </vt:variant>
    </vt:vector>
  </HeadingPairs>
  <TitlesOfParts>
    <vt:vector size="32" baseType="lpstr">
      <vt:lpstr>Arial</vt:lpstr>
      <vt:lpstr>Calibri</vt:lpstr>
      <vt:lpstr>Calibri Light</vt:lpstr>
      <vt:lpstr>Roboto Light</vt:lpstr>
      <vt:lpstr>Tajawal Medium</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295</cp:revision>
  <dcterms:created xsi:type="dcterms:W3CDTF">2023-04-29T09:08:23Z</dcterms:created>
  <dcterms:modified xsi:type="dcterms:W3CDTF">2023-12-04T18:09:26Z</dcterms:modified>
</cp:coreProperties>
</file>