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5" r:id="rId1"/>
    <p:sldMasterId id="2147483974" r:id="rId2"/>
    <p:sldMasterId id="2147483993" r:id="rId3"/>
    <p:sldMasterId id="2147484012" r:id="rId4"/>
  </p:sldMasterIdLst>
  <p:notesMasterIdLst>
    <p:notesMasterId r:id="rId20"/>
  </p:notesMasterIdLst>
  <p:handoutMasterIdLst>
    <p:handoutMasterId r:id="rId21"/>
  </p:handoutMasterIdLst>
  <p:sldIdLst>
    <p:sldId id="382" r:id="rId5"/>
    <p:sldId id="383" r:id="rId6"/>
    <p:sldId id="385" r:id="rId7"/>
    <p:sldId id="386" r:id="rId8"/>
    <p:sldId id="384" r:id="rId9"/>
    <p:sldId id="396" r:id="rId10"/>
    <p:sldId id="397" r:id="rId11"/>
    <p:sldId id="387" r:id="rId12"/>
    <p:sldId id="390" r:id="rId13"/>
    <p:sldId id="395" r:id="rId14"/>
    <p:sldId id="394" r:id="rId15"/>
    <p:sldId id="391" r:id="rId16"/>
    <p:sldId id="392" r:id="rId17"/>
    <p:sldId id="393" r:id="rId18"/>
    <p:sldId id="388" r:id="rId19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1933835F-1198-42F1-A4DB-A5BB734F8B88}">
          <p14:sldIdLst>
            <p14:sldId id="382"/>
            <p14:sldId id="383"/>
            <p14:sldId id="385"/>
            <p14:sldId id="386"/>
            <p14:sldId id="384"/>
            <p14:sldId id="396"/>
            <p14:sldId id="397"/>
            <p14:sldId id="387"/>
            <p14:sldId id="390"/>
            <p14:sldId id="395"/>
            <p14:sldId id="394"/>
            <p14:sldId id="391"/>
            <p14:sldId id="392"/>
            <p14:sldId id="393"/>
            <p14:sldId id="38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AEB"/>
    <a:srgbClr val="35A8E0"/>
    <a:srgbClr val="84492B"/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2" autoAdjust="0"/>
    <p:restoredTop sz="93457" autoAdjust="0"/>
  </p:normalViewPr>
  <p:slideViewPr>
    <p:cSldViewPr>
      <p:cViewPr varScale="1">
        <p:scale>
          <a:sx n="61" d="100"/>
          <a:sy n="61" d="100"/>
        </p:scale>
        <p:origin x="788" y="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5CCB78-71F4-4625-9DE0-090A3A4551F8}" type="doc">
      <dgm:prSet loTypeId="urn:microsoft.com/office/officeart/2008/layout/HorizontalMultiLevelHierarchy" loCatId="hierarchy" qsTypeId="urn:microsoft.com/office/officeart/2005/8/quickstyle/3d1" qsCatId="3D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44794207-5E69-47A4-AD67-454AF432E973}">
      <dgm:prSet phldrT="[Text]" custT="1"/>
      <dgm:spPr/>
      <dgm:t>
        <a:bodyPr/>
        <a:lstStyle/>
        <a:p>
          <a:r>
            <a:rPr lang="ar-YE" sz="2400" b="1" cap="none" spc="0" dirty="0" smtClean="0">
              <a:ln w="22225">
                <a:prstDash val="solid"/>
              </a:ln>
              <a:effectLst/>
            </a:rPr>
            <a:t>منهجية التدريس</a:t>
          </a:r>
          <a:endParaRPr lang="en-US" sz="2400" b="1" cap="none" spc="0" dirty="0">
            <a:ln w="22225">
              <a:prstDash val="solid"/>
            </a:ln>
            <a:effectLst/>
          </a:endParaRPr>
        </a:p>
      </dgm:t>
    </dgm:pt>
    <dgm:pt modelId="{44919339-E785-41EC-9496-545744EE3ED3}" type="parTrans" cxnId="{49A820D1-0F14-457B-9825-202E36308C34}">
      <dgm:prSet/>
      <dgm:spPr/>
      <dgm:t>
        <a:bodyPr/>
        <a:lstStyle/>
        <a:p>
          <a:endParaRPr lang="en-US"/>
        </a:p>
      </dgm:t>
    </dgm:pt>
    <dgm:pt modelId="{DE2339A2-7866-4F23-B424-035A2F349A3D}" type="sibTrans" cxnId="{49A820D1-0F14-457B-9825-202E36308C34}">
      <dgm:prSet/>
      <dgm:spPr/>
      <dgm:t>
        <a:bodyPr/>
        <a:lstStyle/>
        <a:p>
          <a:endParaRPr lang="en-US"/>
        </a:p>
      </dgm:t>
    </dgm:pt>
    <dgm:pt modelId="{1A72CA0C-6613-4E5A-9557-D7BEB53749CB}">
      <dgm:prSet phldrT="[Text]"/>
      <dgm:spPr/>
      <dgm:t>
        <a:bodyPr/>
        <a:lstStyle/>
        <a:p>
          <a:r>
            <a:rPr lang="en-US" b="0" i="0" dirty="0" smtClean="0"/>
            <a:t>Recorded Lectures</a:t>
          </a:r>
          <a:endParaRPr lang="ar-YE" b="0" i="0" dirty="0" smtClean="0"/>
        </a:p>
        <a:p>
          <a:r>
            <a:rPr lang="ar-YE" b="0" i="0" dirty="0" smtClean="0"/>
            <a:t>المحاضرات المسجلة</a:t>
          </a:r>
          <a:endParaRPr lang="en-US" dirty="0"/>
        </a:p>
      </dgm:t>
    </dgm:pt>
    <dgm:pt modelId="{CCF1A764-97DF-414E-ABCE-4913CDCEA346}" type="parTrans" cxnId="{66DA36E3-7D31-410F-B7DE-51BEDAFDC782}">
      <dgm:prSet/>
      <dgm:spPr/>
      <dgm:t>
        <a:bodyPr/>
        <a:lstStyle/>
        <a:p>
          <a:endParaRPr lang="en-US"/>
        </a:p>
      </dgm:t>
    </dgm:pt>
    <dgm:pt modelId="{A7BFB3C8-2589-4F2C-B8A9-0DDC78B61578}" type="sibTrans" cxnId="{66DA36E3-7D31-410F-B7DE-51BEDAFDC782}">
      <dgm:prSet/>
      <dgm:spPr/>
      <dgm:t>
        <a:bodyPr/>
        <a:lstStyle/>
        <a:p>
          <a:endParaRPr lang="en-US"/>
        </a:p>
      </dgm:t>
    </dgm:pt>
    <dgm:pt modelId="{9843EC4B-4989-4250-82F0-3FD9ED55AD72}">
      <dgm:prSet phldrT="[Text]"/>
      <dgm:spPr/>
      <dgm:t>
        <a:bodyPr/>
        <a:lstStyle/>
        <a:p>
          <a:r>
            <a:rPr lang="en-US" dirty="0" smtClean="0"/>
            <a:t>Live Sessions</a:t>
          </a:r>
        </a:p>
        <a:p>
          <a:r>
            <a:rPr lang="ar-YE" dirty="0" smtClean="0"/>
            <a:t>جلسات وحلقات النقاش</a:t>
          </a:r>
          <a:endParaRPr lang="en-US" dirty="0"/>
        </a:p>
      </dgm:t>
    </dgm:pt>
    <dgm:pt modelId="{5B314EAA-C495-4C03-B109-803617D6CE0E}" type="parTrans" cxnId="{CEC05E5F-AE01-4D9C-8CD1-216AC98D297E}">
      <dgm:prSet/>
      <dgm:spPr/>
      <dgm:t>
        <a:bodyPr/>
        <a:lstStyle/>
        <a:p>
          <a:endParaRPr lang="en-US"/>
        </a:p>
      </dgm:t>
    </dgm:pt>
    <dgm:pt modelId="{FB82C20F-4C74-451F-B1CF-5BE15B6F9F6C}" type="sibTrans" cxnId="{CEC05E5F-AE01-4D9C-8CD1-216AC98D297E}">
      <dgm:prSet/>
      <dgm:spPr/>
      <dgm:t>
        <a:bodyPr/>
        <a:lstStyle/>
        <a:p>
          <a:endParaRPr lang="en-US"/>
        </a:p>
      </dgm:t>
    </dgm:pt>
    <dgm:pt modelId="{72242A28-98F5-4BF4-A940-CF85FEF56F71}">
      <dgm:prSet phldrT="[Text]"/>
      <dgm:spPr/>
      <dgm:t>
        <a:bodyPr/>
        <a:lstStyle/>
        <a:p>
          <a:r>
            <a:rPr lang="en-US" b="0" i="0" dirty="0" smtClean="0"/>
            <a:t>References</a:t>
          </a:r>
        </a:p>
        <a:p>
          <a:r>
            <a:rPr lang="ar-YE" b="0" i="0" dirty="0" smtClean="0"/>
            <a:t>المراجع المعتمدة للمقرر الدراسي</a:t>
          </a:r>
          <a:endParaRPr lang="en-US" dirty="0"/>
        </a:p>
      </dgm:t>
    </dgm:pt>
    <dgm:pt modelId="{661CAD9E-2349-4B65-B94C-0B1ADD3260CB}" type="parTrans" cxnId="{0347EC74-669D-46AC-A4DC-6385A6CD04B4}">
      <dgm:prSet/>
      <dgm:spPr/>
      <dgm:t>
        <a:bodyPr/>
        <a:lstStyle/>
        <a:p>
          <a:endParaRPr lang="en-US"/>
        </a:p>
      </dgm:t>
    </dgm:pt>
    <dgm:pt modelId="{FE009462-5586-4CAB-843D-666E40D46E12}" type="sibTrans" cxnId="{0347EC74-669D-46AC-A4DC-6385A6CD04B4}">
      <dgm:prSet/>
      <dgm:spPr/>
      <dgm:t>
        <a:bodyPr/>
        <a:lstStyle/>
        <a:p>
          <a:endParaRPr lang="en-US"/>
        </a:p>
      </dgm:t>
    </dgm:pt>
    <dgm:pt modelId="{3928D867-6458-4F92-B529-97AF55BFB3AE}">
      <dgm:prSet/>
      <dgm:spPr/>
      <dgm:t>
        <a:bodyPr/>
        <a:lstStyle/>
        <a:p>
          <a:r>
            <a:rPr lang="en-US" dirty="0" smtClean="0"/>
            <a:t>Virtual Labs</a:t>
          </a:r>
        </a:p>
        <a:p>
          <a:r>
            <a:rPr lang="ar-YE" dirty="0" smtClean="0"/>
            <a:t>المعامل الأفتراضية</a:t>
          </a:r>
          <a:endParaRPr lang="en-US" dirty="0"/>
        </a:p>
      </dgm:t>
    </dgm:pt>
    <dgm:pt modelId="{CF196D8E-C87F-492C-AA82-7722A91D61AA}" type="sibTrans" cxnId="{B3C19EF5-6E44-40AE-9E9B-2B00C7C9C43D}">
      <dgm:prSet/>
      <dgm:spPr/>
      <dgm:t>
        <a:bodyPr/>
        <a:lstStyle/>
        <a:p>
          <a:endParaRPr lang="en-US"/>
        </a:p>
      </dgm:t>
    </dgm:pt>
    <dgm:pt modelId="{9425F74C-F035-432F-9EFF-2EB90D992300}" type="parTrans" cxnId="{B3C19EF5-6E44-40AE-9E9B-2B00C7C9C43D}">
      <dgm:prSet/>
      <dgm:spPr/>
      <dgm:t>
        <a:bodyPr/>
        <a:lstStyle/>
        <a:p>
          <a:endParaRPr lang="en-US"/>
        </a:p>
      </dgm:t>
    </dgm:pt>
    <dgm:pt modelId="{842EB91D-3C7D-4E9D-AEE5-6901F73E6E1C}" type="pres">
      <dgm:prSet presAssocID="{B05CCB78-71F4-4625-9DE0-090A3A4551F8}" presName="Name0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517C4BD-C6CE-44FC-8186-F00569759BA7}" type="pres">
      <dgm:prSet presAssocID="{44794207-5E69-47A4-AD67-454AF432E973}" presName="root1" presStyleCnt="0"/>
      <dgm:spPr/>
      <dgm:t>
        <a:bodyPr/>
        <a:lstStyle/>
        <a:p>
          <a:endParaRPr lang="en-US"/>
        </a:p>
      </dgm:t>
    </dgm:pt>
    <dgm:pt modelId="{D2BA50D6-7CF0-4CC1-BD62-86F25BB9A1BA}" type="pres">
      <dgm:prSet presAssocID="{44794207-5E69-47A4-AD67-454AF432E973}" presName="LevelOneTextNode" presStyleLbl="node0" presStyleIdx="0" presStyleCnt="1" custLinFactNeighborY="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04C93E0-A40C-44B1-AA2C-51C1D4F7D050}" type="pres">
      <dgm:prSet presAssocID="{44794207-5E69-47A4-AD67-454AF432E973}" presName="level2hierChild" presStyleCnt="0"/>
      <dgm:spPr/>
      <dgm:t>
        <a:bodyPr/>
        <a:lstStyle/>
        <a:p>
          <a:endParaRPr lang="en-US"/>
        </a:p>
      </dgm:t>
    </dgm:pt>
    <dgm:pt modelId="{582D9359-9842-4AD2-BD60-0B9FE490382A}" type="pres">
      <dgm:prSet presAssocID="{CCF1A764-97DF-414E-ABCE-4913CDCEA346}" presName="conn2-1" presStyleLbl="parChTrans1D2" presStyleIdx="0" presStyleCnt="4"/>
      <dgm:spPr/>
      <dgm:t>
        <a:bodyPr/>
        <a:lstStyle/>
        <a:p>
          <a:endParaRPr lang="en-US"/>
        </a:p>
      </dgm:t>
    </dgm:pt>
    <dgm:pt modelId="{38BB9844-FF1C-4843-8284-BA91FBF43398}" type="pres">
      <dgm:prSet presAssocID="{CCF1A764-97DF-414E-ABCE-4913CDCEA346}" presName="connTx" presStyleLbl="parChTrans1D2" presStyleIdx="0" presStyleCnt="4"/>
      <dgm:spPr/>
      <dgm:t>
        <a:bodyPr/>
        <a:lstStyle/>
        <a:p>
          <a:endParaRPr lang="en-US"/>
        </a:p>
      </dgm:t>
    </dgm:pt>
    <dgm:pt modelId="{398C11BE-CFDF-4EC6-ADBF-62C346E19B1E}" type="pres">
      <dgm:prSet presAssocID="{1A72CA0C-6613-4E5A-9557-D7BEB53749CB}" presName="root2" presStyleCnt="0"/>
      <dgm:spPr/>
      <dgm:t>
        <a:bodyPr/>
        <a:lstStyle/>
        <a:p>
          <a:endParaRPr lang="en-US"/>
        </a:p>
      </dgm:t>
    </dgm:pt>
    <dgm:pt modelId="{B04F2554-1BE5-4DF6-9570-9BFD2CA20E50}" type="pres">
      <dgm:prSet presAssocID="{1A72CA0C-6613-4E5A-9557-D7BEB53749CB}" presName="LevelTwoTextNode" presStyleLbl="node2" presStyleIdx="0" presStyleCnt="4" custScaleX="1607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B924978-F416-4432-85F4-0D3C4096EC22}" type="pres">
      <dgm:prSet presAssocID="{1A72CA0C-6613-4E5A-9557-D7BEB53749CB}" presName="level3hierChild" presStyleCnt="0"/>
      <dgm:spPr/>
      <dgm:t>
        <a:bodyPr/>
        <a:lstStyle/>
        <a:p>
          <a:endParaRPr lang="en-US"/>
        </a:p>
      </dgm:t>
    </dgm:pt>
    <dgm:pt modelId="{29E7E036-1C61-4D18-9E8C-068BA41AEE2B}" type="pres">
      <dgm:prSet presAssocID="{5B314EAA-C495-4C03-B109-803617D6CE0E}" presName="conn2-1" presStyleLbl="parChTrans1D2" presStyleIdx="1" presStyleCnt="4"/>
      <dgm:spPr/>
      <dgm:t>
        <a:bodyPr/>
        <a:lstStyle/>
        <a:p>
          <a:endParaRPr lang="en-US"/>
        </a:p>
      </dgm:t>
    </dgm:pt>
    <dgm:pt modelId="{3A08AB6F-2C8C-4822-B7B7-11545A1E527F}" type="pres">
      <dgm:prSet presAssocID="{5B314EAA-C495-4C03-B109-803617D6CE0E}" presName="connTx" presStyleLbl="parChTrans1D2" presStyleIdx="1" presStyleCnt="4"/>
      <dgm:spPr/>
      <dgm:t>
        <a:bodyPr/>
        <a:lstStyle/>
        <a:p>
          <a:endParaRPr lang="en-US"/>
        </a:p>
      </dgm:t>
    </dgm:pt>
    <dgm:pt modelId="{D84940B2-FEAA-4783-9286-25555E40E204}" type="pres">
      <dgm:prSet presAssocID="{9843EC4B-4989-4250-82F0-3FD9ED55AD72}" presName="root2" presStyleCnt="0"/>
      <dgm:spPr/>
      <dgm:t>
        <a:bodyPr/>
        <a:lstStyle/>
        <a:p>
          <a:endParaRPr lang="en-US"/>
        </a:p>
      </dgm:t>
    </dgm:pt>
    <dgm:pt modelId="{F0D4A91A-BDD4-407A-8778-30100CDF11D8}" type="pres">
      <dgm:prSet presAssocID="{9843EC4B-4989-4250-82F0-3FD9ED55AD72}" presName="LevelTwoTextNode" presStyleLbl="node2" presStyleIdx="1" presStyleCnt="4" custScaleX="1607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37D5AEE-6A95-45D5-A12C-F3757BA29A9F}" type="pres">
      <dgm:prSet presAssocID="{9843EC4B-4989-4250-82F0-3FD9ED55AD72}" presName="level3hierChild" presStyleCnt="0"/>
      <dgm:spPr/>
      <dgm:t>
        <a:bodyPr/>
        <a:lstStyle/>
        <a:p>
          <a:endParaRPr lang="en-US"/>
        </a:p>
      </dgm:t>
    </dgm:pt>
    <dgm:pt modelId="{9525D300-5EDE-4059-8B37-30ABB1A46D6D}" type="pres">
      <dgm:prSet presAssocID="{9425F74C-F035-432F-9EFF-2EB90D992300}" presName="conn2-1" presStyleLbl="parChTrans1D2" presStyleIdx="2" presStyleCnt="4"/>
      <dgm:spPr/>
      <dgm:t>
        <a:bodyPr/>
        <a:lstStyle/>
        <a:p>
          <a:endParaRPr lang="en-US"/>
        </a:p>
      </dgm:t>
    </dgm:pt>
    <dgm:pt modelId="{F2ACF9E4-7B5A-4F1F-87F0-75515655BCD6}" type="pres">
      <dgm:prSet presAssocID="{9425F74C-F035-432F-9EFF-2EB90D992300}" presName="connTx" presStyleLbl="parChTrans1D2" presStyleIdx="2" presStyleCnt="4"/>
      <dgm:spPr/>
      <dgm:t>
        <a:bodyPr/>
        <a:lstStyle/>
        <a:p>
          <a:endParaRPr lang="en-US"/>
        </a:p>
      </dgm:t>
    </dgm:pt>
    <dgm:pt modelId="{0A5C7AEE-7B9C-45C3-922E-6F6D120640AF}" type="pres">
      <dgm:prSet presAssocID="{3928D867-6458-4F92-B529-97AF55BFB3AE}" presName="root2" presStyleCnt="0"/>
      <dgm:spPr/>
      <dgm:t>
        <a:bodyPr/>
        <a:lstStyle/>
        <a:p>
          <a:endParaRPr lang="en-US"/>
        </a:p>
      </dgm:t>
    </dgm:pt>
    <dgm:pt modelId="{45BD48EA-333C-41C1-8C96-EC643EE44871}" type="pres">
      <dgm:prSet presAssocID="{3928D867-6458-4F92-B529-97AF55BFB3AE}" presName="LevelTwoTextNode" presStyleLbl="node2" presStyleIdx="2" presStyleCnt="4" custScaleX="16028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8D05DB3-2B21-4F68-899C-B0DB2D47145F}" type="pres">
      <dgm:prSet presAssocID="{3928D867-6458-4F92-B529-97AF55BFB3AE}" presName="level3hierChild" presStyleCnt="0"/>
      <dgm:spPr/>
      <dgm:t>
        <a:bodyPr/>
        <a:lstStyle/>
        <a:p>
          <a:endParaRPr lang="en-US"/>
        </a:p>
      </dgm:t>
    </dgm:pt>
    <dgm:pt modelId="{C736588E-BE99-4DDD-A1C0-77011391B415}" type="pres">
      <dgm:prSet presAssocID="{661CAD9E-2349-4B65-B94C-0B1ADD3260CB}" presName="conn2-1" presStyleLbl="parChTrans1D2" presStyleIdx="3" presStyleCnt="4"/>
      <dgm:spPr/>
      <dgm:t>
        <a:bodyPr/>
        <a:lstStyle/>
        <a:p>
          <a:endParaRPr lang="en-US"/>
        </a:p>
      </dgm:t>
    </dgm:pt>
    <dgm:pt modelId="{0D6FE296-2797-418D-AA52-177CBDE9AA11}" type="pres">
      <dgm:prSet presAssocID="{661CAD9E-2349-4B65-B94C-0B1ADD3260CB}" presName="connTx" presStyleLbl="parChTrans1D2" presStyleIdx="3" presStyleCnt="4"/>
      <dgm:spPr/>
      <dgm:t>
        <a:bodyPr/>
        <a:lstStyle/>
        <a:p>
          <a:endParaRPr lang="en-US"/>
        </a:p>
      </dgm:t>
    </dgm:pt>
    <dgm:pt modelId="{32A3EAAF-1EAF-4A86-A109-CE8BDA20B3FA}" type="pres">
      <dgm:prSet presAssocID="{72242A28-98F5-4BF4-A940-CF85FEF56F71}" presName="root2" presStyleCnt="0"/>
      <dgm:spPr/>
      <dgm:t>
        <a:bodyPr/>
        <a:lstStyle/>
        <a:p>
          <a:endParaRPr lang="en-US"/>
        </a:p>
      </dgm:t>
    </dgm:pt>
    <dgm:pt modelId="{451FCD76-81DF-428B-BE72-E6B53B151ABC}" type="pres">
      <dgm:prSet presAssocID="{72242A28-98F5-4BF4-A940-CF85FEF56F71}" presName="LevelTwoTextNode" presStyleLbl="node2" presStyleIdx="3" presStyleCnt="4" custScaleX="16079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9BADAA3-7A91-4A62-8DCA-2CDD65B41C56}" type="pres">
      <dgm:prSet presAssocID="{72242A28-98F5-4BF4-A940-CF85FEF56F71}" presName="level3hierChild" presStyleCnt="0"/>
      <dgm:spPr/>
      <dgm:t>
        <a:bodyPr/>
        <a:lstStyle/>
        <a:p>
          <a:endParaRPr lang="en-US"/>
        </a:p>
      </dgm:t>
    </dgm:pt>
  </dgm:ptLst>
  <dgm:cxnLst>
    <dgm:cxn modelId="{0347EC74-669D-46AC-A4DC-6385A6CD04B4}" srcId="{44794207-5E69-47A4-AD67-454AF432E973}" destId="{72242A28-98F5-4BF4-A940-CF85FEF56F71}" srcOrd="3" destOrd="0" parTransId="{661CAD9E-2349-4B65-B94C-0B1ADD3260CB}" sibTransId="{FE009462-5586-4CAB-843D-666E40D46E12}"/>
    <dgm:cxn modelId="{DF86576B-1A68-47F3-9BE6-97A95B55B3D6}" type="presOf" srcId="{661CAD9E-2349-4B65-B94C-0B1ADD3260CB}" destId="{C736588E-BE99-4DDD-A1C0-77011391B415}" srcOrd="0" destOrd="0" presId="urn:microsoft.com/office/officeart/2008/layout/HorizontalMultiLevelHierarchy"/>
    <dgm:cxn modelId="{1961B395-EBEC-4FCF-8200-FC4A34A7B8F6}" type="presOf" srcId="{9425F74C-F035-432F-9EFF-2EB90D992300}" destId="{F2ACF9E4-7B5A-4F1F-87F0-75515655BCD6}" srcOrd="1" destOrd="0" presId="urn:microsoft.com/office/officeart/2008/layout/HorizontalMultiLevelHierarchy"/>
    <dgm:cxn modelId="{49A820D1-0F14-457B-9825-202E36308C34}" srcId="{B05CCB78-71F4-4625-9DE0-090A3A4551F8}" destId="{44794207-5E69-47A4-AD67-454AF432E973}" srcOrd="0" destOrd="0" parTransId="{44919339-E785-41EC-9496-545744EE3ED3}" sibTransId="{DE2339A2-7866-4F23-B424-035A2F349A3D}"/>
    <dgm:cxn modelId="{304B095A-6694-49A3-8959-A35AAC34102F}" type="presOf" srcId="{CCF1A764-97DF-414E-ABCE-4913CDCEA346}" destId="{38BB9844-FF1C-4843-8284-BA91FBF43398}" srcOrd="1" destOrd="0" presId="urn:microsoft.com/office/officeart/2008/layout/HorizontalMultiLevelHierarchy"/>
    <dgm:cxn modelId="{9E4AC8D3-66AE-4A09-B90B-BFEF14AAD7AC}" type="presOf" srcId="{5B314EAA-C495-4C03-B109-803617D6CE0E}" destId="{3A08AB6F-2C8C-4822-B7B7-11545A1E527F}" srcOrd="1" destOrd="0" presId="urn:microsoft.com/office/officeart/2008/layout/HorizontalMultiLevelHierarchy"/>
    <dgm:cxn modelId="{D5AE5C57-306C-475B-A95A-CC8DB45EF422}" type="presOf" srcId="{72242A28-98F5-4BF4-A940-CF85FEF56F71}" destId="{451FCD76-81DF-428B-BE72-E6B53B151ABC}" srcOrd="0" destOrd="0" presId="urn:microsoft.com/office/officeart/2008/layout/HorizontalMultiLevelHierarchy"/>
    <dgm:cxn modelId="{4502D7BE-FE0C-432D-9F5A-C6687910199E}" type="presOf" srcId="{9843EC4B-4989-4250-82F0-3FD9ED55AD72}" destId="{F0D4A91A-BDD4-407A-8778-30100CDF11D8}" srcOrd="0" destOrd="0" presId="urn:microsoft.com/office/officeart/2008/layout/HorizontalMultiLevelHierarchy"/>
    <dgm:cxn modelId="{B593BEE4-665F-40F8-AFA0-2BC30C2C21B2}" type="presOf" srcId="{5B314EAA-C495-4C03-B109-803617D6CE0E}" destId="{29E7E036-1C61-4D18-9E8C-068BA41AEE2B}" srcOrd="0" destOrd="0" presId="urn:microsoft.com/office/officeart/2008/layout/HorizontalMultiLevelHierarchy"/>
    <dgm:cxn modelId="{9318B576-D85F-4CC2-B4AF-991021AB9EF2}" type="presOf" srcId="{CCF1A764-97DF-414E-ABCE-4913CDCEA346}" destId="{582D9359-9842-4AD2-BD60-0B9FE490382A}" srcOrd="0" destOrd="0" presId="urn:microsoft.com/office/officeart/2008/layout/HorizontalMultiLevelHierarchy"/>
    <dgm:cxn modelId="{26EBFD9D-8411-4EC9-8E9D-F51A310523AD}" type="presOf" srcId="{9425F74C-F035-432F-9EFF-2EB90D992300}" destId="{9525D300-5EDE-4059-8B37-30ABB1A46D6D}" srcOrd="0" destOrd="0" presId="urn:microsoft.com/office/officeart/2008/layout/HorizontalMultiLevelHierarchy"/>
    <dgm:cxn modelId="{66DA36E3-7D31-410F-B7DE-51BEDAFDC782}" srcId="{44794207-5E69-47A4-AD67-454AF432E973}" destId="{1A72CA0C-6613-4E5A-9557-D7BEB53749CB}" srcOrd="0" destOrd="0" parTransId="{CCF1A764-97DF-414E-ABCE-4913CDCEA346}" sibTransId="{A7BFB3C8-2589-4F2C-B8A9-0DDC78B61578}"/>
    <dgm:cxn modelId="{B3C19EF5-6E44-40AE-9E9B-2B00C7C9C43D}" srcId="{44794207-5E69-47A4-AD67-454AF432E973}" destId="{3928D867-6458-4F92-B529-97AF55BFB3AE}" srcOrd="2" destOrd="0" parTransId="{9425F74C-F035-432F-9EFF-2EB90D992300}" sibTransId="{CF196D8E-C87F-492C-AA82-7722A91D61AA}"/>
    <dgm:cxn modelId="{D7CED1B9-D499-4818-A607-9CDCABCAAF2C}" type="presOf" srcId="{661CAD9E-2349-4B65-B94C-0B1ADD3260CB}" destId="{0D6FE296-2797-418D-AA52-177CBDE9AA11}" srcOrd="1" destOrd="0" presId="urn:microsoft.com/office/officeart/2008/layout/HorizontalMultiLevelHierarchy"/>
    <dgm:cxn modelId="{CEC05E5F-AE01-4D9C-8CD1-216AC98D297E}" srcId="{44794207-5E69-47A4-AD67-454AF432E973}" destId="{9843EC4B-4989-4250-82F0-3FD9ED55AD72}" srcOrd="1" destOrd="0" parTransId="{5B314EAA-C495-4C03-B109-803617D6CE0E}" sibTransId="{FB82C20F-4C74-451F-B1CF-5BE15B6F9F6C}"/>
    <dgm:cxn modelId="{74B71496-3F2C-4187-9593-E27C7DADA8A5}" type="presOf" srcId="{44794207-5E69-47A4-AD67-454AF432E973}" destId="{D2BA50D6-7CF0-4CC1-BD62-86F25BB9A1BA}" srcOrd="0" destOrd="0" presId="urn:microsoft.com/office/officeart/2008/layout/HorizontalMultiLevelHierarchy"/>
    <dgm:cxn modelId="{6A784F17-FE1B-49B1-86FE-3274E918B791}" type="presOf" srcId="{3928D867-6458-4F92-B529-97AF55BFB3AE}" destId="{45BD48EA-333C-41C1-8C96-EC643EE44871}" srcOrd="0" destOrd="0" presId="urn:microsoft.com/office/officeart/2008/layout/HorizontalMultiLevelHierarchy"/>
    <dgm:cxn modelId="{222A9506-80E3-4825-A3E4-D52E32CBC4BD}" type="presOf" srcId="{1A72CA0C-6613-4E5A-9557-D7BEB53749CB}" destId="{B04F2554-1BE5-4DF6-9570-9BFD2CA20E50}" srcOrd="0" destOrd="0" presId="urn:microsoft.com/office/officeart/2008/layout/HorizontalMultiLevelHierarchy"/>
    <dgm:cxn modelId="{EA31979E-5A70-4830-97DF-7BF5F8EEBF05}" type="presOf" srcId="{B05CCB78-71F4-4625-9DE0-090A3A4551F8}" destId="{842EB91D-3C7D-4E9D-AEE5-6901F73E6E1C}" srcOrd="0" destOrd="0" presId="urn:microsoft.com/office/officeart/2008/layout/HorizontalMultiLevelHierarchy"/>
    <dgm:cxn modelId="{30F185A9-5C54-4ED0-8F4C-E7A6B27AAA0B}" type="presParOf" srcId="{842EB91D-3C7D-4E9D-AEE5-6901F73E6E1C}" destId="{A517C4BD-C6CE-44FC-8186-F00569759BA7}" srcOrd="0" destOrd="0" presId="urn:microsoft.com/office/officeart/2008/layout/HorizontalMultiLevelHierarchy"/>
    <dgm:cxn modelId="{08447C5A-C493-48C2-A1B6-72361FE580DC}" type="presParOf" srcId="{A517C4BD-C6CE-44FC-8186-F00569759BA7}" destId="{D2BA50D6-7CF0-4CC1-BD62-86F25BB9A1BA}" srcOrd="0" destOrd="0" presId="urn:microsoft.com/office/officeart/2008/layout/HorizontalMultiLevelHierarchy"/>
    <dgm:cxn modelId="{EF3B859B-4455-4B86-9EE5-4561AC63E378}" type="presParOf" srcId="{A517C4BD-C6CE-44FC-8186-F00569759BA7}" destId="{404C93E0-A40C-44B1-AA2C-51C1D4F7D050}" srcOrd="1" destOrd="0" presId="urn:microsoft.com/office/officeart/2008/layout/HorizontalMultiLevelHierarchy"/>
    <dgm:cxn modelId="{E8165180-EF02-4130-B678-7C60278C1C49}" type="presParOf" srcId="{404C93E0-A40C-44B1-AA2C-51C1D4F7D050}" destId="{582D9359-9842-4AD2-BD60-0B9FE490382A}" srcOrd="0" destOrd="0" presId="urn:microsoft.com/office/officeart/2008/layout/HorizontalMultiLevelHierarchy"/>
    <dgm:cxn modelId="{2145459B-FDBD-4C66-965D-EA6A7FF4A409}" type="presParOf" srcId="{582D9359-9842-4AD2-BD60-0B9FE490382A}" destId="{38BB9844-FF1C-4843-8284-BA91FBF43398}" srcOrd="0" destOrd="0" presId="urn:microsoft.com/office/officeart/2008/layout/HorizontalMultiLevelHierarchy"/>
    <dgm:cxn modelId="{DF60C9A6-92EE-4919-8A0C-E60036C5CDF8}" type="presParOf" srcId="{404C93E0-A40C-44B1-AA2C-51C1D4F7D050}" destId="{398C11BE-CFDF-4EC6-ADBF-62C346E19B1E}" srcOrd="1" destOrd="0" presId="urn:microsoft.com/office/officeart/2008/layout/HorizontalMultiLevelHierarchy"/>
    <dgm:cxn modelId="{A250A1A0-D16E-4479-A8EB-E8B464479620}" type="presParOf" srcId="{398C11BE-CFDF-4EC6-ADBF-62C346E19B1E}" destId="{B04F2554-1BE5-4DF6-9570-9BFD2CA20E50}" srcOrd="0" destOrd="0" presId="urn:microsoft.com/office/officeart/2008/layout/HorizontalMultiLevelHierarchy"/>
    <dgm:cxn modelId="{95BAFC65-29FA-4A98-B369-705CE47DFFB1}" type="presParOf" srcId="{398C11BE-CFDF-4EC6-ADBF-62C346E19B1E}" destId="{AB924978-F416-4432-85F4-0D3C4096EC22}" srcOrd="1" destOrd="0" presId="urn:microsoft.com/office/officeart/2008/layout/HorizontalMultiLevelHierarchy"/>
    <dgm:cxn modelId="{9B8267AE-2B1D-4AEB-957A-05D33B1A89D9}" type="presParOf" srcId="{404C93E0-A40C-44B1-AA2C-51C1D4F7D050}" destId="{29E7E036-1C61-4D18-9E8C-068BA41AEE2B}" srcOrd="2" destOrd="0" presId="urn:microsoft.com/office/officeart/2008/layout/HorizontalMultiLevelHierarchy"/>
    <dgm:cxn modelId="{689F9F83-0D0C-45EA-9CA1-5BF9816EDFA4}" type="presParOf" srcId="{29E7E036-1C61-4D18-9E8C-068BA41AEE2B}" destId="{3A08AB6F-2C8C-4822-B7B7-11545A1E527F}" srcOrd="0" destOrd="0" presId="urn:microsoft.com/office/officeart/2008/layout/HorizontalMultiLevelHierarchy"/>
    <dgm:cxn modelId="{8C2D8CF1-55F8-445C-93A7-07E8BB148E78}" type="presParOf" srcId="{404C93E0-A40C-44B1-AA2C-51C1D4F7D050}" destId="{D84940B2-FEAA-4783-9286-25555E40E204}" srcOrd="3" destOrd="0" presId="urn:microsoft.com/office/officeart/2008/layout/HorizontalMultiLevelHierarchy"/>
    <dgm:cxn modelId="{7B08A6BD-7573-4970-952A-B273A41BE3DE}" type="presParOf" srcId="{D84940B2-FEAA-4783-9286-25555E40E204}" destId="{F0D4A91A-BDD4-407A-8778-30100CDF11D8}" srcOrd="0" destOrd="0" presId="urn:microsoft.com/office/officeart/2008/layout/HorizontalMultiLevelHierarchy"/>
    <dgm:cxn modelId="{081AC8BF-0A32-42AA-9584-2302E104E6D9}" type="presParOf" srcId="{D84940B2-FEAA-4783-9286-25555E40E204}" destId="{937D5AEE-6A95-45D5-A12C-F3757BA29A9F}" srcOrd="1" destOrd="0" presId="urn:microsoft.com/office/officeart/2008/layout/HorizontalMultiLevelHierarchy"/>
    <dgm:cxn modelId="{BCD5ED64-5AAF-4868-BD7B-11258B6983C2}" type="presParOf" srcId="{404C93E0-A40C-44B1-AA2C-51C1D4F7D050}" destId="{9525D300-5EDE-4059-8B37-30ABB1A46D6D}" srcOrd="4" destOrd="0" presId="urn:microsoft.com/office/officeart/2008/layout/HorizontalMultiLevelHierarchy"/>
    <dgm:cxn modelId="{702862C2-B23B-4211-BBBE-04AF2608E8DE}" type="presParOf" srcId="{9525D300-5EDE-4059-8B37-30ABB1A46D6D}" destId="{F2ACF9E4-7B5A-4F1F-87F0-75515655BCD6}" srcOrd="0" destOrd="0" presId="urn:microsoft.com/office/officeart/2008/layout/HorizontalMultiLevelHierarchy"/>
    <dgm:cxn modelId="{EE9793B3-35DA-4214-BA51-85A15185D067}" type="presParOf" srcId="{404C93E0-A40C-44B1-AA2C-51C1D4F7D050}" destId="{0A5C7AEE-7B9C-45C3-922E-6F6D120640AF}" srcOrd="5" destOrd="0" presId="urn:microsoft.com/office/officeart/2008/layout/HorizontalMultiLevelHierarchy"/>
    <dgm:cxn modelId="{43E45D60-E4B8-4DAE-8B71-7FEFC2DAFAA9}" type="presParOf" srcId="{0A5C7AEE-7B9C-45C3-922E-6F6D120640AF}" destId="{45BD48EA-333C-41C1-8C96-EC643EE44871}" srcOrd="0" destOrd="0" presId="urn:microsoft.com/office/officeart/2008/layout/HorizontalMultiLevelHierarchy"/>
    <dgm:cxn modelId="{26C311A7-EFF7-4740-ADDE-1EEA0BDC6944}" type="presParOf" srcId="{0A5C7AEE-7B9C-45C3-922E-6F6D120640AF}" destId="{A8D05DB3-2B21-4F68-899C-B0DB2D47145F}" srcOrd="1" destOrd="0" presId="urn:microsoft.com/office/officeart/2008/layout/HorizontalMultiLevelHierarchy"/>
    <dgm:cxn modelId="{95FD0E7F-8FCB-41C7-86FA-8041B294D1F9}" type="presParOf" srcId="{404C93E0-A40C-44B1-AA2C-51C1D4F7D050}" destId="{C736588E-BE99-4DDD-A1C0-77011391B415}" srcOrd="6" destOrd="0" presId="urn:microsoft.com/office/officeart/2008/layout/HorizontalMultiLevelHierarchy"/>
    <dgm:cxn modelId="{2BE9814A-87FF-4E05-823F-333DDA041E67}" type="presParOf" srcId="{C736588E-BE99-4DDD-A1C0-77011391B415}" destId="{0D6FE296-2797-418D-AA52-177CBDE9AA11}" srcOrd="0" destOrd="0" presId="urn:microsoft.com/office/officeart/2008/layout/HorizontalMultiLevelHierarchy"/>
    <dgm:cxn modelId="{EC8237F9-6DE9-4279-AB5A-85B0723B22E4}" type="presParOf" srcId="{404C93E0-A40C-44B1-AA2C-51C1D4F7D050}" destId="{32A3EAAF-1EAF-4A86-A109-CE8BDA20B3FA}" srcOrd="7" destOrd="0" presId="urn:microsoft.com/office/officeart/2008/layout/HorizontalMultiLevelHierarchy"/>
    <dgm:cxn modelId="{114F299A-96DC-46DB-AF6D-CD7DB0561BA5}" type="presParOf" srcId="{32A3EAAF-1EAF-4A86-A109-CE8BDA20B3FA}" destId="{451FCD76-81DF-428B-BE72-E6B53B151ABC}" srcOrd="0" destOrd="0" presId="urn:microsoft.com/office/officeart/2008/layout/HorizontalMultiLevelHierarchy"/>
    <dgm:cxn modelId="{9B996274-5FB7-4A47-A24E-6CFBF33E8749}" type="presParOf" srcId="{32A3EAAF-1EAF-4A86-A109-CE8BDA20B3FA}" destId="{09BADAA3-7A91-4A62-8DCA-2CDD65B41C5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6588E-BE99-4DDD-A1C0-77011391B415}">
      <dsp:nvSpPr>
        <dsp:cNvPr id="0" name=""/>
        <dsp:cNvSpPr/>
      </dsp:nvSpPr>
      <dsp:spPr>
        <a:xfrm>
          <a:off x="4051331" y="1905856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1357922"/>
              </a:lnTo>
              <a:lnTo>
                <a:pt x="0" y="1357922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52911" y="2548851"/>
        <a:ext cx="71931" cy="71931"/>
      </dsp:txXfrm>
    </dsp:sp>
    <dsp:sp modelId="{9525D300-5EDE-4059-8B37-30ABB1A46D6D}">
      <dsp:nvSpPr>
        <dsp:cNvPr id="0" name=""/>
        <dsp:cNvSpPr/>
      </dsp:nvSpPr>
      <dsp:spPr>
        <a:xfrm>
          <a:off x="4051331" y="1905856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0"/>
              </a:moveTo>
              <a:lnTo>
                <a:pt x="237545" y="0"/>
              </a:lnTo>
              <a:lnTo>
                <a:pt x="237545" y="452640"/>
              </a:lnTo>
              <a:lnTo>
                <a:pt x="0" y="45264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72472" y="2115771"/>
        <a:ext cx="32809" cy="32809"/>
      </dsp:txXfrm>
    </dsp:sp>
    <dsp:sp modelId="{29E7E036-1C61-4D18-9E8C-068BA41AEE2B}">
      <dsp:nvSpPr>
        <dsp:cNvPr id="0" name=""/>
        <dsp:cNvSpPr/>
      </dsp:nvSpPr>
      <dsp:spPr>
        <a:xfrm>
          <a:off x="4051331" y="1453215"/>
          <a:ext cx="475091" cy="452640"/>
        </a:xfrm>
        <a:custGeom>
          <a:avLst/>
          <a:gdLst/>
          <a:ahLst/>
          <a:cxnLst/>
          <a:rect l="0" t="0" r="0" b="0"/>
          <a:pathLst>
            <a:path>
              <a:moveTo>
                <a:pt x="475091" y="452640"/>
              </a:moveTo>
              <a:lnTo>
                <a:pt x="237545" y="452640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72472" y="1663130"/>
        <a:ext cx="32809" cy="32809"/>
      </dsp:txXfrm>
    </dsp:sp>
    <dsp:sp modelId="{582D9359-9842-4AD2-BD60-0B9FE490382A}">
      <dsp:nvSpPr>
        <dsp:cNvPr id="0" name=""/>
        <dsp:cNvSpPr/>
      </dsp:nvSpPr>
      <dsp:spPr>
        <a:xfrm>
          <a:off x="4051331" y="547933"/>
          <a:ext cx="475091" cy="1357922"/>
        </a:xfrm>
        <a:custGeom>
          <a:avLst/>
          <a:gdLst/>
          <a:ahLst/>
          <a:cxnLst/>
          <a:rect l="0" t="0" r="0" b="0"/>
          <a:pathLst>
            <a:path>
              <a:moveTo>
                <a:pt x="475091" y="1357922"/>
              </a:moveTo>
              <a:lnTo>
                <a:pt x="237545" y="1357922"/>
              </a:lnTo>
              <a:lnTo>
                <a:pt x="237545" y="0"/>
              </a:lnTo>
              <a:lnTo>
                <a:pt x="0" y="0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4252911" y="1190928"/>
        <a:ext cx="71931" cy="71931"/>
      </dsp:txXfrm>
    </dsp:sp>
    <dsp:sp modelId="{D2BA50D6-7CF0-4CC1-BD62-86F25BB9A1BA}">
      <dsp:nvSpPr>
        <dsp:cNvPr id="0" name=""/>
        <dsp:cNvSpPr/>
      </dsp:nvSpPr>
      <dsp:spPr>
        <a:xfrm rot="5400000">
          <a:off x="2982680" y="1543743"/>
          <a:ext cx="3811712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2400" b="1" kern="1200" cap="none" spc="0" dirty="0" smtClean="0">
              <a:ln w="22225">
                <a:prstDash val="solid"/>
              </a:ln>
              <a:effectLst/>
            </a:rPr>
            <a:t>منهجية التدريس</a:t>
          </a:r>
          <a:endParaRPr lang="en-US" sz="2400" b="1" kern="1200" cap="none" spc="0" dirty="0">
            <a:ln w="22225">
              <a:prstDash val="solid"/>
            </a:ln>
            <a:effectLst/>
          </a:endParaRPr>
        </a:p>
      </dsp:txBody>
      <dsp:txXfrm>
        <a:off x="2982680" y="1543743"/>
        <a:ext cx="3811712" cy="724225"/>
      </dsp:txXfrm>
    </dsp:sp>
    <dsp:sp modelId="{B04F2554-1BE5-4DF6-9570-9BFD2CA20E50}">
      <dsp:nvSpPr>
        <dsp:cNvPr id="0" name=""/>
        <dsp:cNvSpPr/>
      </dsp:nvSpPr>
      <dsp:spPr>
        <a:xfrm>
          <a:off x="231831" y="185820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Recorded Lectures</a:t>
          </a:r>
          <a:endParaRPr lang="ar-YE" sz="1800" b="0" i="0" kern="1200" dirty="0" smtClean="0"/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b="0" i="0" kern="1200" dirty="0" smtClean="0"/>
            <a:t>المحاضرات المسجلة</a:t>
          </a:r>
          <a:endParaRPr lang="en-US" sz="1800" kern="1200" dirty="0"/>
        </a:p>
      </dsp:txBody>
      <dsp:txXfrm>
        <a:off x="231831" y="185820"/>
        <a:ext cx="3819500" cy="724225"/>
      </dsp:txXfrm>
    </dsp:sp>
    <dsp:sp modelId="{F0D4A91A-BDD4-407A-8778-30100CDF11D8}">
      <dsp:nvSpPr>
        <dsp:cNvPr id="0" name=""/>
        <dsp:cNvSpPr/>
      </dsp:nvSpPr>
      <dsp:spPr>
        <a:xfrm>
          <a:off x="231831" y="1091102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Live Sessions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kern="1200" dirty="0" smtClean="0"/>
            <a:t>جلسات وحلقات النقاش</a:t>
          </a:r>
          <a:endParaRPr lang="en-US" sz="1800" kern="1200" dirty="0"/>
        </a:p>
      </dsp:txBody>
      <dsp:txXfrm>
        <a:off x="231831" y="1091102"/>
        <a:ext cx="3819500" cy="724225"/>
      </dsp:txXfrm>
    </dsp:sp>
    <dsp:sp modelId="{45BD48EA-333C-41C1-8C96-EC643EE44871}">
      <dsp:nvSpPr>
        <dsp:cNvPr id="0" name=""/>
        <dsp:cNvSpPr/>
      </dsp:nvSpPr>
      <dsp:spPr>
        <a:xfrm>
          <a:off x="243756" y="1996384"/>
          <a:ext cx="3807575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Virtual Labs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kern="1200" dirty="0" smtClean="0"/>
            <a:t>المعامل الأفتراضية</a:t>
          </a:r>
          <a:endParaRPr lang="en-US" sz="1800" kern="1200" dirty="0"/>
        </a:p>
      </dsp:txBody>
      <dsp:txXfrm>
        <a:off x="243756" y="1996384"/>
        <a:ext cx="3807575" cy="724225"/>
      </dsp:txXfrm>
    </dsp:sp>
    <dsp:sp modelId="{451FCD76-81DF-428B-BE72-E6B53B151ABC}">
      <dsp:nvSpPr>
        <dsp:cNvPr id="0" name=""/>
        <dsp:cNvSpPr/>
      </dsp:nvSpPr>
      <dsp:spPr>
        <a:xfrm>
          <a:off x="231831" y="2901665"/>
          <a:ext cx="3819500" cy="7242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0" i="0" kern="1200" dirty="0" smtClean="0"/>
            <a:t>References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YE" sz="1800" b="0" i="0" kern="1200" dirty="0" smtClean="0"/>
            <a:t>المراجع المعتمدة للمقرر الدراسي</a:t>
          </a:r>
          <a:endParaRPr lang="en-US" sz="1800" kern="1200" dirty="0"/>
        </a:p>
      </dsp:txBody>
      <dsp:txXfrm>
        <a:off x="231831" y="2901665"/>
        <a:ext cx="3819500" cy="7242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1/22/2024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1/22/2024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823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733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8080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4265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171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172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3417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227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8465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205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101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4347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6583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42934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9382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896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6761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545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4667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0461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928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0202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50636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99181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164810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8748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23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6993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1311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60788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306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30802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3005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22026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406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1964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18750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72492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385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911082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0119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51786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13872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3270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285598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85885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911683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85851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7920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46745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64257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38439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3893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0612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86908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96661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47171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68756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612432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04362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94610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6148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341017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99640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00945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1/22/2024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77211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325319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7445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97514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67840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5519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185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985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1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17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8.xml"/><Relationship Id="rId16" Type="http://schemas.openxmlformats.org/officeDocument/2006/relationships/slideLayout" Target="../slideLayouts/slideLayout52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46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slideLayout" Target="../slideLayouts/slideLayout5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.xml"/><Relationship Id="rId13" Type="http://schemas.openxmlformats.org/officeDocument/2006/relationships/slideLayout" Target="../slideLayouts/slideLayout67.xml"/><Relationship Id="rId18" Type="http://schemas.openxmlformats.org/officeDocument/2006/relationships/slideLayout" Target="../slideLayouts/slideLayout72.xml"/><Relationship Id="rId3" Type="http://schemas.openxmlformats.org/officeDocument/2006/relationships/slideLayout" Target="../slideLayouts/slideLayout57.xml"/><Relationship Id="rId7" Type="http://schemas.openxmlformats.org/officeDocument/2006/relationships/slideLayout" Target="../slideLayouts/slideLayout61.xml"/><Relationship Id="rId12" Type="http://schemas.openxmlformats.org/officeDocument/2006/relationships/slideLayout" Target="../slideLayouts/slideLayout66.xml"/><Relationship Id="rId17" Type="http://schemas.openxmlformats.org/officeDocument/2006/relationships/slideLayout" Target="../slideLayouts/slideLayout71.xml"/><Relationship Id="rId2" Type="http://schemas.openxmlformats.org/officeDocument/2006/relationships/slideLayout" Target="../slideLayouts/slideLayout56.xml"/><Relationship Id="rId16" Type="http://schemas.openxmlformats.org/officeDocument/2006/relationships/slideLayout" Target="../slideLayouts/slideLayout70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55.xml"/><Relationship Id="rId6" Type="http://schemas.openxmlformats.org/officeDocument/2006/relationships/slideLayout" Target="../slideLayouts/slideLayout60.xml"/><Relationship Id="rId11" Type="http://schemas.openxmlformats.org/officeDocument/2006/relationships/slideLayout" Target="../slideLayouts/slideLayout65.xml"/><Relationship Id="rId5" Type="http://schemas.openxmlformats.org/officeDocument/2006/relationships/slideLayout" Target="../slideLayouts/slideLayout59.xml"/><Relationship Id="rId1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64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58.xml"/><Relationship Id="rId9" Type="http://schemas.openxmlformats.org/officeDocument/2006/relationships/slideLayout" Target="../slideLayouts/slideLayout63.xml"/><Relationship Id="rId14" Type="http://schemas.openxmlformats.org/officeDocument/2006/relationships/slideLayout" Target="../slideLayouts/slideLayout6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1/22/2024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45012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6" r:id="rId1"/>
    <p:sldLayoutId id="2147483957" r:id="rId2"/>
    <p:sldLayoutId id="2147483958" r:id="rId3"/>
    <p:sldLayoutId id="2147483959" r:id="rId4"/>
    <p:sldLayoutId id="2147483960" r:id="rId5"/>
    <p:sldLayoutId id="2147483961" r:id="rId6"/>
    <p:sldLayoutId id="2147483962" r:id="rId7"/>
    <p:sldLayoutId id="2147483963" r:id="rId8"/>
    <p:sldLayoutId id="2147483964" r:id="rId9"/>
    <p:sldLayoutId id="2147483965" r:id="rId10"/>
    <p:sldLayoutId id="2147483966" r:id="rId11"/>
    <p:sldLayoutId id="2147483967" r:id="rId12"/>
    <p:sldLayoutId id="2147483968" r:id="rId13"/>
    <p:sldLayoutId id="2147483969" r:id="rId14"/>
    <p:sldLayoutId id="2147483970" r:id="rId15"/>
    <p:sldLayoutId id="2147483971" r:id="rId16"/>
    <p:sldLayoutId id="2147483972" r:id="rId17"/>
    <p:sldLayoutId id="21474839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1/22/2024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06469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  <p:sldLayoutId id="2147483986" r:id="rId12"/>
    <p:sldLayoutId id="2147483987" r:id="rId13"/>
    <p:sldLayoutId id="2147483988" r:id="rId14"/>
    <p:sldLayoutId id="2147483989" r:id="rId15"/>
    <p:sldLayoutId id="2147483990" r:id="rId16"/>
    <p:sldLayoutId id="2147483991" r:id="rId17"/>
    <p:sldLayoutId id="2147483992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1/22/2024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974532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4" r:id="rId1"/>
    <p:sldLayoutId id="2147483995" r:id="rId2"/>
    <p:sldLayoutId id="2147483996" r:id="rId3"/>
    <p:sldLayoutId id="2147483997" r:id="rId4"/>
    <p:sldLayoutId id="2147483998" r:id="rId5"/>
    <p:sldLayoutId id="2147483999" r:id="rId6"/>
    <p:sldLayoutId id="2147484000" r:id="rId7"/>
    <p:sldLayoutId id="2147484001" r:id="rId8"/>
    <p:sldLayoutId id="2147484002" r:id="rId9"/>
    <p:sldLayoutId id="2147484003" r:id="rId10"/>
    <p:sldLayoutId id="2147484004" r:id="rId11"/>
    <p:sldLayoutId id="2147484005" r:id="rId12"/>
    <p:sldLayoutId id="2147484006" r:id="rId13"/>
    <p:sldLayoutId id="2147484007" r:id="rId14"/>
    <p:sldLayoutId id="2147484008" r:id="rId15"/>
    <p:sldLayoutId id="2147484009" r:id="rId16"/>
    <p:sldLayoutId id="2147484010" r:id="rId17"/>
    <p:sldLayoutId id="214748401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1/22/2024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74674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3" r:id="rId1"/>
    <p:sldLayoutId id="2147484014" r:id="rId2"/>
    <p:sldLayoutId id="2147484015" r:id="rId3"/>
    <p:sldLayoutId id="2147484016" r:id="rId4"/>
    <p:sldLayoutId id="2147484017" r:id="rId5"/>
    <p:sldLayoutId id="2147484018" r:id="rId6"/>
    <p:sldLayoutId id="2147484019" r:id="rId7"/>
    <p:sldLayoutId id="2147484020" r:id="rId8"/>
    <p:sldLayoutId id="2147484021" r:id="rId9"/>
    <p:sldLayoutId id="2147484022" r:id="rId10"/>
    <p:sldLayoutId id="2147484023" r:id="rId11"/>
    <p:sldLayoutId id="2147484024" r:id="rId12"/>
    <p:sldLayoutId id="2147484025" r:id="rId13"/>
    <p:sldLayoutId id="2147484026" r:id="rId14"/>
    <p:sldLayoutId id="2147484027" r:id="rId15"/>
    <p:sldLayoutId id="2147484028" r:id="rId16"/>
    <p:sldLayoutId id="2147484029" r:id="rId17"/>
    <p:sldLayoutId id="2147484030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6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scopus.com/authid/detail.uri?authorId=56105545600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orcid.org/0000-0001-7241-9327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4.xml"/><Relationship Id="rId6" Type="http://schemas.openxmlformats.org/officeDocument/2006/relationships/hyperlink" Target="https://scholar.google.com.my/citations?user=4CFExCUAAAAJ&amp;hl=en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2.png"/><Relationship Id="rId4" Type="http://schemas.openxmlformats.org/officeDocument/2006/relationships/image" Target="../media/image10.png"/><Relationship Id="rId9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4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3.xml"/><Relationship Id="rId6" Type="http://schemas.openxmlformats.org/officeDocument/2006/relationships/image" Target="NULL"/><Relationship Id="rId5" Type="http://schemas.openxmlformats.org/officeDocument/2006/relationships/image" Target="../media/image3.png"/><Relationship Id="rId4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24761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b="1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Redhwan </a:t>
            </a:r>
            <a:r>
              <a:rPr lang="en-US" sz="2800" b="1" i="1" dirty="0" smtClean="0">
                <a:solidFill>
                  <a:srgbClr val="35A8E0"/>
                </a:solidFill>
                <a:latin typeface="Calibri" panose="020F0502020204030204"/>
              </a:rPr>
              <a:t>M. A. </a:t>
            </a:r>
            <a:r>
              <a:rPr lang="en-US" sz="2800" b="1" i="1" dirty="0" err="1" smtClean="0">
                <a:solidFill>
                  <a:srgbClr val="35A8E0"/>
                </a:solidFill>
                <a:latin typeface="Calibri" panose="020F0502020204030204"/>
              </a:rPr>
              <a:t>Saad</a:t>
            </a:r>
            <a:endParaRPr lang="en-US" sz="2800" b="1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b="1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Head of </a:t>
            </a:r>
            <a:r>
              <a:rPr lang="en-US" sz="1400" b="1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Cybersecurity</a:t>
            </a:r>
            <a:r>
              <a:rPr lang="en-US" sz="1400" b="1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Department</a:t>
            </a:r>
            <a:endParaRPr lang="ar-YE" sz="1400" b="1" i="1" dirty="0">
              <a:solidFill>
                <a:srgbClr val="35A8E0"/>
              </a:solidFill>
              <a:latin typeface="Calibri" panose="020F0502020204030204"/>
              <a:ea typeface="Majalla UI"/>
              <a:cs typeface="Majalla UI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smtClean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 smtClean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 smtClean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491786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solidFill>
                  <a:srgbClr val="35A8E0"/>
                </a:solidFill>
                <a:cs typeface="+mj-cs"/>
              </a:rPr>
              <a:t>Orientation </a:t>
            </a:r>
            <a:r>
              <a:rPr lang="en-US" sz="2400" dirty="0" smtClean="0">
                <a:solidFill>
                  <a:srgbClr val="35A8E0"/>
                </a:solidFill>
                <a:cs typeface="+mj-cs"/>
              </a:rPr>
              <a:t>show</a:t>
            </a:r>
            <a:r>
              <a:rPr lang="ar-YE" sz="2400" dirty="0" smtClean="0">
                <a:solidFill>
                  <a:srgbClr val="35A8E0"/>
                </a:solidFill>
                <a:cs typeface="+mj-cs"/>
              </a:rPr>
              <a:t> عرض توجيهي</a:t>
            </a:r>
            <a:endParaRPr lang="ar-YE" sz="2400" b="1" dirty="0">
              <a:solidFill>
                <a:srgbClr val="35A8E0"/>
              </a:solidFill>
              <a:latin typeface="Times New Roman" panose="02020603050405020304" pitchFamily="18" charset="0"/>
              <a:cs typeface="+mj-cs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4776" y="5876837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b="1" dirty="0" smtClean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Secure Operating Systems </a:t>
            </a:r>
            <a:r>
              <a:rPr lang="en-US" sz="2400" b="1" dirty="0" smtClean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(CYB610)</a:t>
            </a:r>
            <a:r>
              <a:rPr lang="en-US" sz="2400" dirty="0" smtClean="0">
                <a:solidFill>
                  <a:srgbClr val="00B0F0"/>
                </a:solidFill>
              </a:rPr>
              <a:t/>
            </a:r>
            <a:br>
              <a:rPr lang="en-US" sz="2400" dirty="0" smtClean="0">
                <a:solidFill>
                  <a:srgbClr val="00B0F0"/>
                </a:solidFill>
              </a:rPr>
            </a:br>
            <a:r>
              <a:rPr lang="en-US" sz="1400" dirty="0" smtClean="0">
                <a:solidFill>
                  <a:srgbClr val="00B0F0"/>
                </a:solidFill>
              </a:rPr>
              <a:t>Master of Science in Cybersecurity 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s://www.emertxe.com/wp-content/uploads/2017/10/linux-870-x-445_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2428558"/>
            <a:ext cx="3914254" cy="20108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05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solidFill>
                  <a:prstClr val="white"/>
                </a:solidFill>
                <a:latin typeface="Agency FB" panose="020B0503020202020204" pitchFamily="34" charset="0"/>
              </a:rPr>
              <a:t>Who am I?</a:t>
            </a:r>
            <a:endParaRPr lang="ar-YE" sz="3200" b="1" dirty="0">
              <a:solidFill>
                <a:prstClr val="white"/>
              </a:solidFill>
              <a:latin typeface="Agency FB" panose="020B0503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6397" y="1600719"/>
            <a:ext cx="8138681" cy="2818881"/>
          </a:xfrm>
          <a:prstGeom prst="rect">
            <a:avLst/>
          </a:prstGeom>
        </p:spPr>
      </p:pic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946505" y="4355826"/>
            <a:ext cx="8426096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dirty="0" smtClean="0">
                <a:solidFill>
                  <a:srgbClr val="0070C0"/>
                </a:solidFill>
              </a:rPr>
              <a:t>Assistant </a:t>
            </a:r>
            <a:r>
              <a:rPr lang="en-US" dirty="0">
                <a:solidFill>
                  <a:srgbClr val="0070C0"/>
                </a:solidFill>
              </a:rPr>
              <a:t>Professor in Internet Infrastructure Security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 err="1"/>
              <a:t>Ph.D</a:t>
            </a:r>
            <a:r>
              <a:rPr lang="en-US" dirty="0"/>
              <a:t> from USM, Malaysia, April. 2016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/>
              <a:t>Thesis: “</a:t>
            </a:r>
            <a:r>
              <a:rPr lang="en-US" sz="1600" dirty="0"/>
              <a:t>ICMPv6  Echo  Request  </a:t>
            </a:r>
            <a:r>
              <a:rPr lang="en-US" sz="1600" dirty="0" err="1"/>
              <a:t>DDoS</a:t>
            </a:r>
            <a:r>
              <a:rPr lang="en-US" sz="1600" dirty="0"/>
              <a:t>  Attack  Detection  Framework using a Back-propagation Neural Network”.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/>
              <a:t> </a:t>
            </a:r>
            <a:r>
              <a:rPr lang="en-US" dirty="0" err="1"/>
              <a:t>M.Sc</a:t>
            </a:r>
            <a:r>
              <a:rPr lang="en-US" dirty="0"/>
              <a:t> from “LETI”, RUSSIA, Sep.2007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dirty="0"/>
              <a:t> </a:t>
            </a:r>
            <a:r>
              <a:rPr lang="en-US" dirty="0" err="1"/>
              <a:t>B.Sc</a:t>
            </a:r>
            <a:r>
              <a:rPr lang="en-US" dirty="0"/>
              <a:t> from “LETI”, RUSSIA, Sep.2004</a:t>
            </a:r>
          </a:p>
          <a:p>
            <a:pPr marL="914400" lvl="2" indent="0">
              <a:defRPr/>
            </a:pPr>
            <a:endParaRPr lang="en-US" dirty="0"/>
          </a:p>
        </p:txBody>
      </p:sp>
      <p:sp>
        <p:nvSpPr>
          <p:cNvPr id="27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 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0790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410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400" b="1" dirty="0">
                <a:solidFill>
                  <a:prstClr val="white"/>
                </a:solidFill>
                <a:latin typeface="Agency FB" panose="020B0503020202020204" pitchFamily="34" charset="0"/>
              </a:rPr>
              <a:t>My Contact Information</a:t>
            </a:r>
            <a:endParaRPr lang="en-US" sz="2400" b="1" dirty="0">
              <a:solidFill>
                <a:prstClr val="white"/>
              </a:solidFill>
              <a:latin typeface="Agency FB" panose="020B0503020202020204" pitchFamily="34" charset="0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8800" y="1404878"/>
            <a:ext cx="818850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 smtClean="0">
                <a:solidFill>
                  <a:srgbClr val="0B06D0"/>
                </a:solidFill>
              </a:rPr>
              <a:t>redhwan@midocean.edu.km</a:t>
            </a:r>
            <a:r>
              <a:rPr lang="en-US" sz="2000" dirty="0">
                <a:solidFill>
                  <a:srgbClr val="0B06D0"/>
                </a:solidFill>
              </a:rPr>
              <a:t/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</a:t>
            </a:r>
            <a:r>
              <a:rPr lang="en-US" sz="2000" dirty="0" smtClean="0"/>
              <a:t>“Secure Operating Systems” </a:t>
            </a:r>
            <a:r>
              <a:rPr lang="en-US" sz="2000" dirty="0"/>
              <a:t>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smtClean="0"/>
              <a:t>Discussion Time </a:t>
            </a:r>
            <a:r>
              <a:rPr lang="en-US" sz="2000" dirty="0" smtClean="0"/>
              <a:t>(Monday </a:t>
            </a:r>
            <a:r>
              <a:rPr lang="en-US" sz="2000" dirty="0" smtClean="0"/>
              <a:t>at 9:00 PM) </a:t>
            </a:r>
            <a:r>
              <a:rPr lang="en-US" sz="2000" dirty="0" smtClean="0"/>
              <a:t>weekly</a:t>
            </a:r>
            <a:endParaRPr lang="en-US" sz="2000" dirty="0"/>
          </a:p>
          <a:p>
            <a:pPr marL="801688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35A8E0"/>
                </a:solidFill>
              </a:rPr>
              <a:t>More about me:</a:t>
            </a:r>
            <a:endParaRPr lang="en-US" sz="2000" dirty="0">
              <a:solidFill>
                <a:srgbClr val="35A8E0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204594" y="4038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C:\Users\Redhwan\Downloads\ClipartKey_1242841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4055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ounded Rectangle 13"/>
          <p:cNvSpPr/>
          <p:nvPr/>
        </p:nvSpPr>
        <p:spPr>
          <a:xfrm>
            <a:off x="1226184" y="4724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5" name="Picture 14" descr="Scopus Indexed Journals - I -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733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6" name="Rounded Rectangle 15"/>
          <p:cNvSpPr/>
          <p:nvPr/>
        </p:nvSpPr>
        <p:spPr>
          <a:xfrm>
            <a:off x="1219199" y="5435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7" name="Picture 16" descr="المعرف المفتوح للباحثين والمساهمين - ويكيبيديا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434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 Box 84"/>
          <p:cNvSpPr txBox="1"/>
          <p:nvPr/>
        </p:nvSpPr>
        <p:spPr>
          <a:xfrm>
            <a:off x="1810510" y="4122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6"/>
              </a:rPr>
              <a:t>https://scholar.google.com.my/citations?user=4CFExCUAAAAJ&amp;hl=en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9" name="Text Box 90"/>
          <p:cNvSpPr txBox="1"/>
          <p:nvPr/>
        </p:nvSpPr>
        <p:spPr>
          <a:xfrm>
            <a:off x="1994162" y="5532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7"/>
              </a:rPr>
              <a:t>https://orcid.org/0000-0001-7241-9327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0" name="Text Box 87"/>
          <p:cNvSpPr txBox="1"/>
          <p:nvPr/>
        </p:nvSpPr>
        <p:spPr>
          <a:xfrm>
            <a:off x="1903479" y="4813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effectLst/>
                <a:latin typeface="Calibri"/>
                <a:ea typeface="Calibri"/>
                <a:cs typeface="Arial"/>
                <a:hlinkClick r:id="rId8"/>
              </a:rPr>
              <a:t>https://www.scopus.com/authid/detail.uri?authorId=56105545600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1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384379" y="3642360"/>
            <a:ext cx="5648484" cy="19202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036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The course that will be taught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مستطيل 14"/>
          <p:cNvSpPr/>
          <p:nvPr/>
        </p:nvSpPr>
        <p:spPr>
          <a:xfrm>
            <a:off x="3356677" y="2018763"/>
            <a:ext cx="5544503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endParaRPr lang="en-US" sz="2000" b="1" dirty="0">
              <a:latin typeface="Agency FB" panose="020B0503020202020204" pitchFamily="34" charset="0"/>
            </a:endParaRPr>
          </a:p>
        </p:txBody>
      </p:sp>
      <p:pic>
        <p:nvPicPr>
          <p:cNvPr id="13" name="Picture 2" descr="https://www.emertxe.com/wp-content/uploads/2017/10/linux-870-x-445_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518" y="2854903"/>
            <a:ext cx="5544503" cy="284837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018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A brief about OS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75480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FF0000"/>
                </a:solidFill>
              </a:rPr>
              <a:t>Operating System </a:t>
            </a:r>
            <a:r>
              <a:rPr lang="en-US" dirty="0"/>
              <a:t>is a software, that manages all hardware resources associated with the computer. </a:t>
            </a: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smtClean="0"/>
              <a:t>Generally</a:t>
            </a:r>
            <a:r>
              <a:rPr lang="en-US" dirty="0"/>
              <a:t>, Operating System is comprised of number of pieces such as </a:t>
            </a:r>
            <a:endParaRPr lang="en-US" dirty="0" smtClean="0"/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 smtClean="0"/>
              <a:t>the </a:t>
            </a:r>
            <a:r>
              <a:rPr lang="en-US" dirty="0"/>
              <a:t>Boot loader, </a:t>
            </a:r>
            <a:endParaRPr lang="en-US" dirty="0" smtClean="0"/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 smtClean="0"/>
              <a:t>the </a:t>
            </a:r>
            <a:r>
              <a:rPr lang="en-US" dirty="0"/>
              <a:t>Kernel, </a:t>
            </a:r>
            <a:endParaRPr lang="en-US" dirty="0" smtClean="0"/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 smtClean="0"/>
              <a:t>Daemons</a:t>
            </a:r>
            <a:r>
              <a:rPr lang="en-US" dirty="0"/>
              <a:t>, </a:t>
            </a:r>
            <a:endParaRPr lang="en-US" dirty="0" smtClean="0"/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 smtClean="0"/>
              <a:t>Desktop </a:t>
            </a:r>
            <a:r>
              <a:rPr lang="en-US" dirty="0"/>
              <a:t>environment and </a:t>
            </a:r>
            <a:endParaRPr lang="en-US" dirty="0" smtClean="0"/>
          </a:p>
          <a:p>
            <a:pPr marL="862013" indent="-285750">
              <a:buFont typeface="Wingdings" panose="05000000000000000000" pitchFamily="2" charset="2"/>
              <a:buChar char="ü"/>
            </a:pPr>
            <a:r>
              <a:rPr lang="en-US" dirty="0" smtClean="0"/>
              <a:t>Applications</a:t>
            </a:r>
            <a:r>
              <a:rPr lang="en-US" dirty="0"/>
              <a:t>. </a:t>
            </a:r>
            <a:endParaRPr lang="en-US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 smtClean="0"/>
              <a:t>Typically</a:t>
            </a:r>
            <a:r>
              <a:rPr lang="en-US" dirty="0"/>
              <a:t>, OS is deployed in any system when </a:t>
            </a:r>
            <a:r>
              <a:rPr lang="en-US" b="1" dirty="0">
                <a:solidFill>
                  <a:srgbClr val="FF0000"/>
                </a:solidFill>
              </a:rPr>
              <a:t>multi-tasking</a:t>
            </a:r>
            <a:r>
              <a:rPr lang="en-US" dirty="0"/>
              <a:t> required to be performed, which is achieved by resource management functionality of the </a:t>
            </a:r>
            <a:r>
              <a:rPr lang="en-US" dirty="0" smtClean="0"/>
              <a:t>OS.</a:t>
            </a:r>
            <a:endParaRPr lang="en-US" dirty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US" dirty="0"/>
              <a:t>Along with that, the user also requires interface with the system to interact and invoke various applications. In modern day OS, these interfaces (</a:t>
            </a:r>
            <a:r>
              <a:rPr lang="en-US" dirty="0">
                <a:solidFill>
                  <a:srgbClr val="FF0000"/>
                </a:solidFill>
              </a:rPr>
              <a:t>popularly known as GUI</a:t>
            </a:r>
            <a:r>
              <a:rPr lang="en-US" dirty="0"/>
              <a:t>) are expected to provide best-in-class User Experience (UX) to the users, by making it easy to use the system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84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chemeClr val="bg1"/>
                </a:solidFill>
              </a:rPr>
              <a:t>Introduction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754803" cy="3585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</a:rPr>
              <a:t>In Previous</a:t>
            </a:r>
            <a:r>
              <a:rPr lang="ar-EG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Courses you learned:</a:t>
            </a:r>
          </a:p>
          <a:p>
            <a:pPr lvl="0"/>
            <a:endParaRPr lang="en-US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concepts of computer security, cryptography, digital money, secure protocols, detection, and other security techniques.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essential techniques in protecting information systems, IT  infrastructure,  analyzing  and  monitoring  potential threats  and  attacks,  devising  security architecture,  and  implementing  security  solutions.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Various network technologies and cyber-attacks and their </a:t>
            </a:r>
            <a:r>
              <a:rPr lang="en-US" dirty="0" smtClean="0">
                <a:latin typeface="Alexandria" pitchFamily="2" charset="-78"/>
                <a:cs typeface="Alexandria" pitchFamily="2" charset="-78"/>
              </a:rPr>
              <a:t>issues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. </a:t>
            </a:r>
            <a:endParaRPr lang="en-US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origin of Malware, and its security. 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02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371389"/>
            <a:ext cx="10812720" cy="46845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7467" y="462139"/>
            <a:ext cx="63365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solidFill>
                  <a:schemeClr val="bg1"/>
                </a:solidFill>
              </a:rPr>
              <a:t>Introduction</a:t>
            </a:r>
            <a:endParaRPr lang="en-US" sz="2800" b="1" dirty="0">
              <a:solidFill>
                <a:schemeClr val="bg1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Systems, 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65597" y="1949732"/>
            <a:ext cx="9831003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FF0000"/>
                </a:solidFill>
              </a:rPr>
              <a:t>In Previous</a:t>
            </a:r>
            <a:r>
              <a:rPr lang="ar-EG" sz="2000" b="1" i="1" dirty="0">
                <a:solidFill>
                  <a:srgbClr val="FF0000"/>
                </a:solidFill>
              </a:rPr>
              <a:t> </a:t>
            </a:r>
            <a:r>
              <a:rPr lang="en-US" sz="2000" b="1" i="1" dirty="0">
                <a:solidFill>
                  <a:srgbClr val="FF0000"/>
                </a:solidFill>
              </a:rPr>
              <a:t>Courses you learned:</a:t>
            </a:r>
          </a:p>
          <a:p>
            <a:pPr lvl="0"/>
            <a:endParaRPr lang="en-US" dirty="0"/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How </a:t>
            </a:r>
            <a:r>
              <a:rPr lang="en-US" dirty="0">
                <a:latin typeface="Alexandria" pitchFamily="2" charset="-78"/>
                <a:cs typeface="Alexandria" pitchFamily="2" charset="-78"/>
              </a:rPr>
              <a:t>to Identify &amp; Evaluate vulnerabilities in information systems and apply security measures to real-time scenarios.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Security Protocols for avoiding the basic level threat.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The use of standards to enhance information security in the development process and infrastructure protection.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Recognize the appropriate steps for information security risk, response, and recovery.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>
                <a:latin typeface="Alexandria" pitchFamily="2" charset="-78"/>
                <a:cs typeface="Alexandria" pitchFamily="2" charset="-78"/>
              </a:rPr>
              <a:t>Demonstrate the ability to assess and implement access controls.</a:t>
            </a:r>
          </a:p>
        </p:txBody>
      </p: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05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Primary Goal of This Course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652712" y="2595893"/>
            <a:ext cx="8884115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dirty="0">
                <a:solidFill>
                  <a:srgbClr val="FF0000"/>
                </a:solidFill>
                <a:latin typeface="Alexandria Medium" pitchFamily="2" charset="-78"/>
                <a:cs typeface="Alexandria Medium" pitchFamily="2" charset="-78"/>
              </a:rPr>
              <a:t>In this course, </a:t>
            </a:r>
            <a:endParaRPr lang="en-US" b="1" dirty="0" smtClean="0">
              <a:solidFill>
                <a:srgbClr val="FF0000"/>
              </a:solidFill>
              <a:latin typeface="Alexandria Medium" pitchFamily="2" charset="-78"/>
              <a:cs typeface="Alexandria Medium" pitchFamily="2" charset="-78"/>
            </a:endParaRPr>
          </a:p>
          <a:p>
            <a:pPr>
              <a:lnSpc>
                <a:spcPct val="150000"/>
              </a:lnSpc>
            </a:pPr>
            <a:endParaRPr lang="en-US" b="1" dirty="0" smtClean="0">
              <a:latin typeface="Alexandria Medium" pitchFamily="2" charset="-78"/>
              <a:cs typeface="Alexandria Medium" pitchFamily="2" charset="-78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Alexandria Medium" pitchFamily="2" charset="-78"/>
                <a:cs typeface="Alexandria Medium" pitchFamily="2" charset="-78"/>
              </a:rPr>
              <a:t>The goal is to 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gain an </a:t>
            </a:r>
            <a:r>
              <a:rPr lang="en-US" dirty="0" smtClean="0">
                <a:latin typeface="Alexandria Medium" pitchFamily="2" charset="-78"/>
                <a:cs typeface="Alexandria Medium" pitchFamily="2" charset="-78"/>
              </a:rPr>
              <a:t>understanding 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of how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hardware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and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software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constructs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protect</a:t>
            </a:r>
            <a:r>
              <a:rPr lang="en-US" dirty="0">
                <a:latin typeface="Alexandria Medium" pitchFamily="2" charset="-78"/>
                <a:cs typeface="Alexandria Medium" pitchFamily="2" charset="-78"/>
              </a:rPr>
              <a:t> modern </a:t>
            </a:r>
            <a:r>
              <a:rPr lang="en-US" b="1" dirty="0">
                <a:latin typeface="Alexandria Medium" pitchFamily="2" charset="-78"/>
                <a:cs typeface="Alexandria Medium" pitchFamily="2" charset="-78"/>
              </a:rPr>
              <a:t>operating systems</a:t>
            </a:r>
            <a:r>
              <a:rPr lang="en-US" dirty="0" smtClean="0">
                <a:latin typeface="Alexandria Medium" pitchFamily="2" charset="-78"/>
                <a:cs typeface="Alexandria Medium" pitchFamily="2" charset="-78"/>
              </a:rPr>
              <a:t>.</a:t>
            </a:r>
            <a:endParaRPr lang="en-US" dirty="0">
              <a:latin typeface="Alexandria Medium" pitchFamily="2" charset="-78"/>
              <a:cs typeface="Alexandria Medium" pitchFamily="2" charset="-78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329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" pitchFamily="2" charset="-78"/>
                <a:cs typeface="Alexandria" pitchFamily="2" charset="-78"/>
              </a:rPr>
              <a:t>Units of Course Contents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475776"/>
              </p:ext>
            </p:extLst>
          </p:nvPr>
        </p:nvGraphicFramePr>
        <p:xfrm>
          <a:off x="2324284" y="1735685"/>
          <a:ext cx="8419916" cy="4219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68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13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06472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latin typeface="Alexandria" pitchFamily="2" charset="-78"/>
                          <a:cs typeface="Alexandria" pitchFamily="2" charset="-78"/>
                        </a:rPr>
                        <a:t>Module</a:t>
                      </a:r>
                      <a:endParaRPr lang="en-US" sz="1600" dirty="0"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Alexandria" pitchFamily="2" charset="-78"/>
                          <a:cs typeface="Alexandria" pitchFamily="2" charset="-78"/>
                        </a:rPr>
                        <a:t>Course</a:t>
                      </a:r>
                      <a:r>
                        <a:rPr lang="en-US" sz="1600" baseline="0" dirty="0" smtClean="0">
                          <a:latin typeface="Alexandria" pitchFamily="2" charset="-78"/>
                          <a:cs typeface="Alexandria" pitchFamily="2" charset="-78"/>
                        </a:rPr>
                        <a:t> </a:t>
                      </a:r>
                      <a:r>
                        <a:rPr lang="en-US" sz="1600" dirty="0" smtClean="0">
                          <a:latin typeface="Alexandria" pitchFamily="2" charset="-78"/>
                          <a:cs typeface="Alexandria" pitchFamily="2" charset="-78"/>
                        </a:rPr>
                        <a:t>Unit</a:t>
                      </a:r>
                      <a:endParaRPr lang="en-US" sz="1600" dirty="0">
                        <a:latin typeface="Alexandria" pitchFamily="2" charset="-78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736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 smtClean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 1:  Introduction,  and  an  overview  about  OS  Security  Threats  and  basic components of OS Security.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736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 smtClean="0"/>
                        <a:t>2</a:t>
                      </a:r>
                      <a:endParaRPr lang="en-US" sz="16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2: User privileges, Permissions and Files systems and encryption.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563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 smtClean="0"/>
                        <a:t>3</a:t>
                      </a:r>
                      <a:endParaRPr lang="en-US" sz="16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3: Securing services.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0358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 smtClean="0"/>
                        <a:t>4</a:t>
                      </a:r>
                      <a:endParaRPr lang="en-US" sz="16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4: Firewalls, Remote Access,</a:t>
                      </a:r>
                      <a:r>
                        <a:rPr lang="en-US" sz="1600" kern="1200" dirty="0" smtClean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 Secure Network-attached storage </a:t>
                      </a:r>
                      <a:r>
                        <a:rPr lang="en-US" sz="1600" dirty="0" smtClean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(NAS). 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5432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kern="1200" dirty="0" smtClean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5: Network application security.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3900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kern="1200" dirty="0" smtClean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6: Managing security alerts and updates. 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8455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600" dirty="0" smtClean="0"/>
                        <a:t>7</a:t>
                      </a:r>
                      <a:endParaRPr lang="en-US" sz="16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1600" dirty="0" smtClean="0">
                          <a:solidFill>
                            <a:srgbClr val="000000"/>
                          </a:solidFill>
                          <a:effectLst/>
                          <a:latin typeface="Alexandria" pitchFamily="2" charset="-78"/>
                          <a:ea typeface="Calibri" panose="020F0502020204030204" pitchFamily="34" charset="0"/>
                          <a:cs typeface="Alexandria" pitchFamily="2" charset="-78"/>
                        </a:rPr>
                        <a:t>Module 7: Detecting and responding to security breaches.</a:t>
                      </a:r>
                      <a:endParaRPr lang="en-US" sz="1600" dirty="0">
                        <a:effectLst/>
                        <a:latin typeface="Alexandria" pitchFamily="2" charset="-78"/>
                        <a:ea typeface="Calibri" panose="020F0502020204030204" pitchFamily="34" charset="0"/>
                        <a:cs typeface="Alexandria" pitchFamily="2" charset="-78"/>
                      </a:endParaRP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87348" y="992506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60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88410" y="166398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Teaching </a:t>
            </a:r>
            <a:r>
              <a:rPr lang="en-US" sz="2800" dirty="0" smtClean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Methodology</a:t>
            </a:r>
            <a:endParaRPr lang="ar-YE" sz="2800" dirty="0">
              <a:solidFill>
                <a:prstClr val="white"/>
              </a:solidFill>
              <a:latin typeface="Alexandria Medium" pitchFamily="2" charset="-78"/>
              <a:cs typeface="Alexandria Medium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75871" y="1017588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520314636"/>
              </p:ext>
            </p:extLst>
          </p:nvPr>
        </p:nvGraphicFramePr>
        <p:xfrm>
          <a:off x="5638800" y="1828800"/>
          <a:ext cx="5482480" cy="3811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https://www.almrsal.com/wp-content/uploads/2019/02/%D9%85%D8%AD%D8%A7%D8%B6%D8%B1%D8%A7%D8%AA-%D8%A3%D9%88%D9%86%D9%84%D8%A7%D9%8A%D9%86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375174"/>
            <a:ext cx="4343400" cy="27231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59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Study S</a:t>
            </a:r>
            <a:r>
              <a:rPr lang="en-US" sz="2800" dirty="0" smtClean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ystem</a:t>
            </a:r>
            <a:endParaRPr lang="en-US" sz="2800" dirty="0">
              <a:solidFill>
                <a:prstClr val="white"/>
              </a:solidFill>
              <a:latin typeface="Alexandria Medium" pitchFamily="2" charset="-78"/>
              <a:cs typeface="Alexandria Medium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" b="41111"/>
          <a:stretch/>
        </p:blipFill>
        <p:spPr>
          <a:xfrm>
            <a:off x="5867400" y="2209800"/>
            <a:ext cx="5526796" cy="307044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889"/>
          <a:stretch/>
        </p:blipFill>
        <p:spPr>
          <a:xfrm>
            <a:off x="664575" y="2248799"/>
            <a:ext cx="5173035" cy="30656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10439400" y="2590800"/>
            <a:ext cx="838200" cy="228600"/>
          </a:xfrm>
          <a:prstGeom prst="rect">
            <a:avLst/>
          </a:prstGeom>
          <a:solidFill>
            <a:srgbClr val="00AAEB"/>
          </a:solidFill>
          <a:ln>
            <a:solidFill>
              <a:srgbClr val="00AA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66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Course Information - Evaluation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63197" y="2159480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</a:t>
            </a:r>
            <a:r>
              <a:rPr lang="en-US" sz="2400" dirty="0" smtClean="0">
                <a:solidFill>
                  <a:srgbClr val="FF0000"/>
                </a:solidFill>
              </a:rPr>
              <a:t>: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2446894" y="2874074"/>
            <a:ext cx="5277987" cy="256787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 smtClean="0">
                <a:solidFill>
                  <a:srgbClr val="00B0F0"/>
                </a:solidFill>
              </a:rPr>
              <a:t>Short Exam</a:t>
            </a:r>
            <a:endParaRPr lang="en-GB" sz="2400" dirty="0">
              <a:solidFill>
                <a:srgbClr val="00B0F0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000" b="1" dirty="0" smtClean="0"/>
              <a:t>80</a:t>
            </a:r>
            <a:r>
              <a:rPr lang="en-GB" sz="2000" b="1" dirty="0" smtClean="0"/>
              <a:t>% mark</a:t>
            </a:r>
            <a:r>
              <a:rPr lang="en-US" sz="2000" b="1" dirty="0" smtClean="0"/>
              <a:t>s</a:t>
            </a:r>
            <a:endParaRPr lang="en-GB" sz="2000" b="1" dirty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Count of short Exam 10 (Weekly)</a:t>
            </a:r>
            <a:endParaRPr lang="en-GB" sz="1800" dirty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8 Marks for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b="1" dirty="0" smtClean="0"/>
              <a:t>20</a:t>
            </a:r>
            <a:r>
              <a:rPr lang="en-GB" sz="2000" b="1" dirty="0" smtClean="0"/>
              <a:t>% marks </a:t>
            </a:r>
          </a:p>
          <a:p>
            <a:pPr marL="1139825" lvl="1">
              <a:lnSpc>
                <a:spcPct val="90000"/>
              </a:lnSpc>
            </a:pPr>
            <a:r>
              <a:rPr lang="en-GB" sz="2000" dirty="0" smtClean="0"/>
              <a:t>Final Examination</a:t>
            </a:r>
            <a:endParaRPr lang="en-GB" sz="2000" dirty="0"/>
          </a:p>
        </p:txBody>
      </p:sp>
      <p:pic>
        <p:nvPicPr>
          <p:cNvPr id="1026" name="Picture 2" descr="PSD 3d exam test with pencil and timer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6E6E6"/>
              </a:clrFrom>
              <a:clrTo>
                <a:srgbClr val="E6E6E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756" y="2215455"/>
            <a:ext cx="3580200" cy="297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682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Learning Outcomes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Rectangle 10"/>
          <p:cNvSpPr>
            <a:spLocks noGrp="1" noChangeArrowheads="1"/>
          </p:cNvSpPr>
          <p:nvPr/>
        </p:nvSpPr>
        <p:spPr>
          <a:xfrm>
            <a:off x="1515141" y="1902706"/>
            <a:ext cx="9448800" cy="377744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sz="1400" b="1" dirty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After completion of this course, the students should be able to: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what operating system and network security means.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viruses, worms, and </a:t>
            </a:r>
            <a:r>
              <a:rPr lang="en-US" sz="1400" dirty="0" smtClean="0">
                <a:latin typeface="Alexandria" pitchFamily="2" charset="-78"/>
                <a:cs typeface="Alexandria" pitchFamily="2" charset="-78"/>
              </a:rPr>
              <a:t>Trojan </a:t>
            </a:r>
            <a:r>
              <a:rPr lang="en-US" sz="1400" dirty="0">
                <a:latin typeface="Alexandria" pitchFamily="2" charset="-78"/>
                <a:cs typeface="Alexandria" pitchFamily="2" charset="-78"/>
              </a:rPr>
              <a:t>horses spread.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encryption and authentication methods and how they are used.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Create account naming and security strategies.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implement directory, folder, and file security.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Configure the firewall capabilities in operating systems.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 Explain physical security methods for workstations, servers, and network devices.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Configure security for wireless interfaces in workstation operating systems.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e-mail can be secured through certificates and encryption. </a:t>
            </a:r>
          </a:p>
          <a:p>
            <a:pPr lvl="0"/>
            <a:r>
              <a:rPr lang="en-US" sz="1400" dirty="0">
                <a:latin typeface="Alexandria" pitchFamily="2" charset="-78"/>
                <a:cs typeface="Alexandria" pitchFamily="2" charset="-78"/>
              </a:rPr>
              <a:t>Explain how to use disaster recovery techniques to secure operating systems, prevent data loss, and reduce downtime.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2124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61779" y="462139"/>
            <a:ext cx="7555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prstClr val="white"/>
                </a:solidFill>
                <a:latin typeface="Alexandria Medium" pitchFamily="2" charset="-78"/>
                <a:cs typeface="Alexandria Medium" pitchFamily="2" charset="-78"/>
              </a:rPr>
              <a:t>Learning Resources: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65597" y="1007314"/>
            <a:ext cx="1160736" cy="101433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prstClr val="white"/>
                </a:solidFill>
                <a:latin typeface="Calibri" panose="020F0502020204030204"/>
              </a:rPr>
              <a:t>www.midocean.ae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07467" y="1082349"/>
            <a:ext cx="6574607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Rectangle 11"/>
          <p:cNvSpPr/>
          <p:nvPr/>
        </p:nvSpPr>
        <p:spPr>
          <a:xfrm>
            <a:off x="2446894" y="6172200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Secure Operating Systems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,  </a:t>
            </a:r>
            <a:r>
              <a:rPr lang="en-US" sz="1200" i="1" dirty="0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Dr. Redhwan M. A. </a:t>
            </a:r>
            <a:r>
              <a:rPr lang="en-US" sz="1200" i="1" dirty="0" err="1" smtClean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Saad</a:t>
            </a:r>
            <a:endParaRPr lang="en-US" sz="1200" i="1" dirty="0">
              <a:ln w="0"/>
              <a:solidFill>
                <a:srgbClr val="4472C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083756" y="2338171"/>
            <a:ext cx="660048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ar-YE" sz="24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smtClean="0">
                <a:solidFill>
                  <a:srgbClr val="FF0000"/>
                </a:solidFill>
              </a:rPr>
              <a:t>Credit </a:t>
            </a:r>
            <a:r>
              <a:rPr lang="en-US" sz="2000" b="1" i="1" dirty="0">
                <a:solidFill>
                  <a:srgbClr val="FF0000"/>
                </a:solidFill>
              </a:rPr>
              <a:t>Hours</a:t>
            </a:r>
            <a:r>
              <a:rPr lang="en-US" sz="2000" dirty="0"/>
              <a:t>: </a:t>
            </a:r>
            <a:endParaRPr lang="ar-YE" sz="2000" dirty="0" smtClean="0"/>
          </a:p>
          <a:p>
            <a:pPr algn="just"/>
            <a:endParaRPr lang="ar-YE" sz="1600" dirty="0"/>
          </a:p>
          <a:p>
            <a:pPr marL="446088" indent="-446088" algn="just"/>
            <a:r>
              <a:rPr lang="en-US" sz="2000" dirty="0" smtClean="0"/>
              <a:t>3 </a:t>
            </a:r>
            <a:r>
              <a:rPr lang="en-US" sz="2000" dirty="0"/>
              <a:t>credit hours.  </a:t>
            </a:r>
            <a:endParaRPr lang="en-US" sz="1600" dirty="0"/>
          </a:p>
          <a:p>
            <a:pPr lvl="1"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</a:t>
            </a:r>
            <a:r>
              <a:rPr lang="en-US" sz="2000" b="1" i="1" dirty="0" smtClean="0">
                <a:solidFill>
                  <a:schemeClr val="accent6"/>
                </a:solidFill>
              </a:rPr>
              <a:t>Textbook:</a:t>
            </a:r>
            <a:r>
              <a:rPr lang="en-US" sz="2000" b="1" i="1" dirty="0" smtClean="0">
                <a:solidFill>
                  <a:srgbClr val="FF0000"/>
                </a:solidFill>
              </a:rPr>
              <a:t> </a:t>
            </a:r>
            <a:endParaRPr lang="ar-YE" sz="2000" b="1" i="1" dirty="0" smtClean="0">
              <a:solidFill>
                <a:srgbClr val="FF0000"/>
              </a:solidFill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solidFill>
                  <a:srgbClr val="000000"/>
                </a:solidFill>
                <a:latin typeface="Alexandria" pitchFamily="2" charset="-78"/>
                <a:ea typeface="Calibri" panose="020F0502020204030204" pitchFamily="34" charset="0"/>
                <a:cs typeface="Alexandria" pitchFamily="2" charset="-78"/>
              </a:rPr>
              <a:t>Jang M. and Messier R., “Security Strategies in Linux Platforms and Applications”, 2024, Jones and Bartlett Learning,  </a:t>
            </a:r>
            <a:r>
              <a:rPr lang="en-US" sz="2000" dirty="0">
                <a:latin typeface="Alexandria" pitchFamily="2" charset="-78"/>
                <a:cs typeface="Alexandria" pitchFamily="2" charset="-78"/>
              </a:rPr>
              <a:t>ISBN </a:t>
            </a:r>
            <a:r>
              <a:rPr lang="en-US" sz="2000" dirty="0" smtClean="0">
                <a:latin typeface="Alexandria" pitchFamily="2" charset="-78"/>
                <a:cs typeface="Alexandria" pitchFamily="2" charset="-78"/>
              </a:rPr>
              <a:t>9781284255850</a:t>
            </a:r>
            <a:r>
              <a:rPr lang="en-US" sz="1200" dirty="0" smtClean="0">
                <a:latin typeface="Alexandria" pitchFamily="2" charset="-78"/>
                <a:cs typeface="Alexandria" pitchFamily="2" charset="-78"/>
              </a:rPr>
              <a:t>.  </a:t>
            </a:r>
            <a:endParaRPr lang="en-US" sz="1200" dirty="0" smtClean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6318" y="1082349"/>
            <a:ext cx="71929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0855B2-0C44-0644-5DD4-B4039CF5F7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50711" y="2133600"/>
            <a:ext cx="2692754" cy="30577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 prst="relaxedInset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82630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endParaRPr lang="id-ID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6578" y="1457244"/>
            <a:ext cx="9200444" cy="417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96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8461</TotalTime>
  <Words>932</Words>
  <Application>Microsoft Office PowerPoint</Application>
  <PresentationFormat>Widescreen</PresentationFormat>
  <Paragraphs>145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15</vt:i4>
      </vt:variant>
    </vt:vector>
  </HeadingPairs>
  <TitlesOfParts>
    <vt:vector size="33" baseType="lpstr">
      <vt:lpstr>Agency FB</vt:lpstr>
      <vt:lpstr>Alexandria</vt:lpstr>
      <vt:lpstr>Alexandria Medium</vt:lpstr>
      <vt:lpstr>Andalus</vt:lpstr>
      <vt:lpstr>Arial</vt:lpstr>
      <vt:lpstr>Calibri</vt:lpstr>
      <vt:lpstr>Calibri Light</vt:lpstr>
      <vt:lpstr>Majalla UI</vt:lpstr>
      <vt:lpstr>Roboto Light</vt:lpstr>
      <vt:lpstr>Symbol</vt:lpstr>
      <vt:lpstr>Tajawal Medium</vt:lpstr>
      <vt:lpstr>Times New Roman</vt:lpstr>
      <vt:lpstr>Wingdings</vt:lpstr>
      <vt:lpstr>Wingdings 3</vt:lpstr>
      <vt:lpstr>1_Office Theme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Dr. Redhwan</cp:lastModifiedBy>
  <cp:revision>185</cp:revision>
  <dcterms:created xsi:type="dcterms:W3CDTF">2012-10-04T04:34:07Z</dcterms:created>
  <dcterms:modified xsi:type="dcterms:W3CDTF">2024-01-23T17:37:42Z</dcterms:modified>
</cp:coreProperties>
</file>