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9" r:id="rId3"/>
    <p:sldId id="269" r:id="rId4"/>
    <p:sldId id="344" r:id="rId5"/>
    <p:sldId id="331" r:id="rId6"/>
    <p:sldId id="303" r:id="rId7"/>
    <p:sldId id="324" r:id="rId8"/>
    <p:sldId id="341" r:id="rId9"/>
    <p:sldId id="312" r:id="rId10"/>
    <p:sldId id="313" r:id="rId11"/>
    <p:sldId id="314" r:id="rId12"/>
    <p:sldId id="332" r:id="rId13"/>
    <p:sldId id="315" r:id="rId14"/>
    <p:sldId id="316" r:id="rId15"/>
    <p:sldId id="317" r:id="rId16"/>
    <p:sldId id="318" r:id="rId17"/>
    <p:sldId id="346" r:id="rId18"/>
    <p:sldId id="319" r:id="rId19"/>
    <p:sldId id="291" r:id="rId20"/>
    <p:sldId id="338" r:id="rId21"/>
    <p:sldId id="262" r:id="rId22"/>
    <p:sldId id="270" r:id="rId23"/>
    <p:sldId id="340" r:id="rId24"/>
    <p:sldId id="310" r:id="rId25"/>
    <p:sldId id="339" r:id="rId26"/>
    <p:sldId id="265" r:id="rId27"/>
    <p:sldId id="342" r:id="rId28"/>
    <p:sldId id="292" r:id="rId29"/>
    <p:sldId id="264" r:id="rId30"/>
    <p:sldId id="347" r:id="rId31"/>
    <p:sldId id="273" r:id="rId32"/>
    <p:sldId id="307" r:id="rId33"/>
    <p:sldId id="333" r:id="rId34"/>
    <p:sldId id="308" r:id="rId35"/>
    <p:sldId id="334" r:id="rId36"/>
    <p:sldId id="325" r:id="rId37"/>
    <p:sldId id="335" r:id="rId38"/>
    <p:sldId id="326" r:id="rId39"/>
    <p:sldId id="327" r:id="rId40"/>
    <p:sldId id="336" r:id="rId41"/>
    <p:sldId id="328" r:id="rId42"/>
    <p:sldId id="343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23" autoAdjust="0"/>
    <p:restoredTop sz="94660"/>
  </p:normalViewPr>
  <p:slideViewPr>
    <p:cSldViewPr snapToGrid="0">
      <p:cViewPr varScale="1">
        <p:scale>
          <a:sx n="88" d="100"/>
          <a:sy n="88" d="100"/>
        </p:scale>
        <p:origin x="21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F8CC5E-07DD-48AF-8DC2-4AB23C9BFEDA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DCCBE-821E-460F-8CFD-7778D5C200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166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893C9-9D90-4AD1-A569-0BD56EC518EF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44EEF-ABC5-402E-800C-C61FA895E158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9BA1C-C990-4F13-9A6A-084326100F29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7A8D6-959D-4450-AD90-7C4687414554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CCED8-C7D6-4D95-BE4F-E95865350844}" type="datetime1">
              <a:rPr lang="en-US" smtClean="0"/>
              <a:t>10/11/2025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A3619-9110-4468-8F1B-8451598D7FF1}" type="datetime1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0D411-372B-42FB-BA54-BE8D24061536}" type="datetime1">
              <a:rPr lang="en-US" smtClean="0"/>
              <a:t>10/11/2025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B4ED2-21B5-403B-AE6C-9DF8F8FA95B2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51E8-91FF-4856-AB71-68F21F6C640E}" type="datetime1">
              <a:rPr lang="en-US" smtClean="0"/>
              <a:t>10/11/2025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3F34C-376F-4729-81A1-68C6AAD1AF03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0EA71-43B9-4E3D-B28C-125811378B06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2A6BA-ECE7-47E9-A8AF-B5B33DFA158A}" type="datetime1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9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2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Advanced Topics in Matrix Algebra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4BAA2A-25FC-5862-94CE-F96DD6E59C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9764" y="-83403"/>
            <a:ext cx="12714446" cy="7034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8E57B1-3122-7B76-440E-D25A38E4A1DA}"/>
              </a:ext>
            </a:extLst>
          </p:cNvPr>
          <p:cNvSpPr txBox="1"/>
          <p:nvPr/>
        </p:nvSpPr>
        <p:spPr>
          <a:xfrm>
            <a:off x="1874165" y="1813173"/>
            <a:ext cx="859011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of Matrix Definition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determinant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Solving Two Equations by Inverse matrix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Reduced Echelon Form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FDCBB06-DCD7-566B-EF73-CD0F84C05D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11D8087-C4EB-7412-30F6-E36679C55F8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A00281F-8C15-FEFD-5BFF-F018F89B874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626B46A7-72F1-37E9-EF5E-842F696F46C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CAE3CF0-027D-A0C8-22DB-DFA76E7C960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812483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18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Inverse of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B6442-72E4-AD3B-625E-E832169439F8}"/>
              </a:ext>
            </a:extLst>
          </p:cNvPr>
          <p:cNvSpPr txBox="1"/>
          <p:nvPr/>
        </p:nvSpPr>
        <p:spPr>
          <a:xfrm>
            <a:off x="2219323" y="1789874"/>
            <a:ext cx="849945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be a square matrix. A matrix B such that AB=I=BA is called the inverse matrix of A and is denoted by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if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exists, we have AA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=I=A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and the matrix is said to be invertible.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matrix has no inverse, then it is said to be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non-invertible.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88C6189-CF1E-3F53-7B96-91779EB4A6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651FC40-EEA9-6C58-B948-EA33E6C36E3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61B38E1-6202-46F9-9317-D8AE059A032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8CF8760-AB68-0B05-1F63-2E102B8E7DDF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9EFF07B-6066-D58C-2DF2-10B24DFF5C3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887235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18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Inverse of matrices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6B6442-72E4-AD3B-625E-E832169439F8}"/>
              </a:ext>
            </a:extLst>
          </p:cNvPr>
          <p:cNvSpPr txBox="1"/>
          <p:nvPr/>
        </p:nvSpPr>
        <p:spPr>
          <a:xfrm>
            <a:off x="2219323" y="1789874"/>
            <a:ext cx="849945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A be a square matrix. A matrix B such that AB=I=BA is called the inverse matrix of A and is denoted by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 if 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exists, we have AA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=I=A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and the matrix is said to be invertible.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matrix has no inverse, then it is said to be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non-invertible.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3398ECFF-B184-2236-3AD4-F82144A661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A173F4-9E66-336D-741C-7317AB94A844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Rectangle: Rounded Corners 22">
            <a:extLst>
              <a:ext uri="{FF2B5EF4-FFF2-40B4-BE49-F238E27FC236}">
                <a16:creationId xmlns:a16="http://schemas.microsoft.com/office/drawing/2014/main" id="{022A2E78-AE25-F2F9-6BED-DBCEDEFA886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AF8D5A7-3905-6161-BE57-39647BAFF70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B3B25FD-B8F3-93C3-82F4-9634032570C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8771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8606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Definition of Inverse Matrix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2E5A02-4A85-BF7B-3648-0CDF3CF4F3CD}"/>
              </a:ext>
            </a:extLst>
          </p:cNvPr>
          <p:cNvSpPr txBox="1"/>
          <p:nvPr/>
        </p:nvSpPr>
        <p:spPr>
          <a:xfrm>
            <a:off x="2265006" y="1983272"/>
            <a:ext cx="8133861" cy="2751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Definition: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If (A) is an n x n matrix, form the n x 2n matrix (A| I), and Perform elementary row operations until the first n columns form a reduced matrix.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 will solve the system of linear equations by unit matrix. </a:t>
            </a: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A5F11A2-4916-0C6D-A758-1322E91238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613F1DF-8A85-0AA9-DB39-4C7F2F7F328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3B016EB5-556B-BA62-7ED9-9DC729E1FA9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5804A13-1215-510F-6673-E07D417618F9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B6BBE2D-FBF8-BBA5-4CA1-5B0ABB6137B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46182"/>
            <a:ext cx="8866912" cy="13115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7659" y="286268"/>
            <a:ext cx="58583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</a:t>
            </a:r>
            <a:r>
              <a:rPr lang="en-US" sz="4400" dirty="0">
                <a:solidFill>
                  <a:schemeClr val="bg1"/>
                </a:solidFill>
              </a:rPr>
              <a:t>The  Inverse of a Matrix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949CD325-4C09-4AAA-CF6E-6CE03F99586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3053644"/>
              </p:ext>
            </p:extLst>
          </p:nvPr>
        </p:nvGraphicFramePr>
        <p:xfrm>
          <a:off x="3218980" y="2267292"/>
          <a:ext cx="4276725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015920" imgH="190440" progId="Equation.3">
                  <p:embed/>
                </p:oleObj>
              </mc:Choice>
              <mc:Fallback>
                <p:oleObj name="Equation" r:id="rId3" imgW="1015920" imgH="190440" progId="Equation.3">
                  <p:embed/>
                  <p:pic>
                    <p:nvPicPr>
                      <p:cNvPr id="2253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980" y="2267292"/>
                        <a:ext cx="4276725" cy="78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Oval 7">
            <a:extLst>
              <a:ext uri="{FF2B5EF4-FFF2-40B4-BE49-F238E27FC236}">
                <a16:creationId xmlns:a16="http://schemas.microsoft.com/office/drawing/2014/main" id="{587201DB-01C2-CF09-9E92-EF81074BA3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7547" y="2252235"/>
            <a:ext cx="1219200" cy="91440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Oval 7">
            <a:extLst>
              <a:ext uri="{FF2B5EF4-FFF2-40B4-BE49-F238E27FC236}">
                <a16:creationId xmlns:a16="http://schemas.microsoft.com/office/drawing/2014/main" id="{231255C7-8764-6319-262D-EB507BA804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60975" y="2367311"/>
            <a:ext cx="1219200" cy="91440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Line 10">
            <a:extLst>
              <a:ext uri="{FF2B5EF4-FFF2-40B4-BE49-F238E27FC236}">
                <a16:creationId xmlns:a16="http://schemas.microsoft.com/office/drawing/2014/main" id="{038A6990-B839-6ECC-5FDA-35793778092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34702" y="3171967"/>
            <a:ext cx="457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966E3DF-4E95-237F-59C9-D6CDFFF9ED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9805" y="4102571"/>
            <a:ext cx="2971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Like the number one in scalar math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E40D9E76-75C4-900A-BC35-A8CE58AF2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141" y="4109001"/>
            <a:ext cx="23002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dirty="0">
                <a:latin typeface="Times New Roman" pitchFamily="18" charset="0"/>
              </a:rPr>
              <a:t>Like a reciprocal in scalar math</a:t>
            </a:r>
          </a:p>
        </p:txBody>
      </p:sp>
      <p:sp>
        <p:nvSpPr>
          <p:cNvPr id="16" name="Line 10">
            <a:extLst>
              <a:ext uri="{FF2B5EF4-FFF2-40B4-BE49-F238E27FC236}">
                <a16:creationId xmlns:a16="http://schemas.microsoft.com/office/drawing/2014/main" id="{B0977447-063B-4DD1-9809-7748267FAA2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90380" y="3118401"/>
            <a:ext cx="457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954A31A0-2B8C-D5EC-5A5D-BDFC6A2D7DC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A24D7A86-DD88-1D84-3A03-01ABC7C3316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1" name="Rectangle: Rounded Corners 22">
            <a:extLst>
              <a:ext uri="{FF2B5EF4-FFF2-40B4-BE49-F238E27FC236}">
                <a16:creationId xmlns:a16="http://schemas.microsoft.com/office/drawing/2014/main" id="{763ABAAC-D3BC-D4EF-A8F6-39B5BA501DF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: Rounded Corners 22">
            <a:extLst>
              <a:ext uri="{FF2B5EF4-FFF2-40B4-BE49-F238E27FC236}">
                <a16:creationId xmlns:a16="http://schemas.microsoft.com/office/drawing/2014/main" id="{CC0F634D-2119-544E-662B-BCCAB02A944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35372E9-B602-CDC5-97C4-0F64A9E1CB1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02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Inverse matrix by determinants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933747-F712-1FA8-407A-928412A41F7C}"/>
              </a:ext>
            </a:extLst>
          </p:cNvPr>
          <p:cNvSpPr txBox="1"/>
          <p:nvPr/>
        </p:nvSpPr>
        <p:spPr>
          <a:xfrm>
            <a:off x="2440788" y="2782669"/>
            <a:ext cx="78072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</a:rPr>
              <a:t>Inverse matrix by determinants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BD7AB54-6CFD-2939-A89C-EA63995AA0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4C07CDB-F53D-3A5B-3F75-91246699D83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1A29DAE-24EF-68BB-FBC7-E0006135865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E8BB27E-B343-8ED8-C87F-5FEF77CD1C5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160FDF8-AF8A-BAF7-3284-34393BDEC7D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59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inverse of 2*2 Matrix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C78BCDB-7FF8-FEF8-74AD-9CB4788460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439" y="1694906"/>
            <a:ext cx="7291698" cy="350582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78FBEA2-5A3B-3CCD-1B52-138EEFC84C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BDD47F-9EE6-B555-CB51-6F1146AA131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D59374A1-0DBC-281F-6DE3-2954463F2426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76EA497-E6E7-56C6-2590-76DC4B9926D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ADD4A4B-D226-2FEF-A9DC-3494647D802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312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14AD2C-DF22-E689-6462-A89C2F757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066" y="1549927"/>
            <a:ext cx="6305550" cy="37242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B55DB90E-47FF-C54A-27CA-D2BDDCB32E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7CD8B8-BDE8-A1F4-B4B2-E645D33700C9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C9C6928-C487-981D-4562-728FC9A4E3E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8557248-9656-9D0D-BE20-1EDD9A5445B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A1335BF-BF19-A6AA-747A-83131711998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33FADC3-A175-3213-EC5E-2E6787713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246" y="1833562"/>
            <a:ext cx="8007544" cy="383766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F797148-BB27-C566-3497-059838076D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50452CB-E58B-DD22-74E5-FD4F1C00282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288B5E9-6151-8EC0-C6F5-41BEE6B25F6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DD775B0E-C309-B833-D77F-10714E23973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F77EC0E3-5DE4-294C-6C1A-3F8920AAAC3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2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 of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9265784-CF21-DCA0-1F8A-A04474FB6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991" y="1573254"/>
            <a:ext cx="6684094" cy="446550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5FD654F-AB5F-8BA0-E58C-ED067A9F2EE2}"/>
              </a:ext>
            </a:extLst>
          </p:cNvPr>
          <p:cNvSpPr/>
          <p:nvPr/>
        </p:nvSpPr>
        <p:spPr>
          <a:xfrm>
            <a:off x="6653719" y="3806005"/>
            <a:ext cx="1819072" cy="6395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F690EBA-956C-50C6-3513-5AADBAE546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0A8A644-8384-4E11-03FF-A1EB05B1E4D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EC8FC61-C6FC-8D3F-246A-BA6EF3C00995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040AB45-B739-6CBE-5ED8-69CCF933B13B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94896C1-477D-FDF9-254F-D834E2C3FE1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829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for determinants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78E3C0-9323-B096-CF4E-A5274B1536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886" y="2204822"/>
            <a:ext cx="6267450" cy="24765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9BC90CF-3A47-5CEF-E5E4-C0644E89D90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5609D18-61F6-6827-0E64-92DD927B29C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A53F690-41E2-702C-4234-FF0CD9AF1BA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E25DAB5-ED35-2093-ADCD-BE3372D9AC70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FEAF344-7060-7E48-09C8-88064F4A528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5247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7" y="-36946"/>
            <a:ext cx="8838050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80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Adjoint of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E824E2-0AD1-3AAF-EEF3-294EF6C4D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154" y="1647146"/>
            <a:ext cx="7304867" cy="3698797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4956299-9207-6354-E44C-2AEBA5055C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FFCE1F4-57D2-1850-53DF-971FF7501DE5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DC88CD9-697A-9BEF-78E8-6C8966128BD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97376FF-285A-1F1C-0222-2F1294F7E65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800FA865-ABEB-C669-D283-DB487C8BF28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06528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D3F1E5-E5EA-4BFD-A0CC-F3DAC9F48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1538287"/>
            <a:ext cx="6772275" cy="37814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055F0A2-DEE7-CFC8-A246-836C6B5939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EF768E3-E30F-D048-3CD0-2D2F484E2A1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04C63A3-7363-FEB4-AEDC-A38F97A29057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2136FA78-EEA3-3105-4351-C4DC82888A1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EF890E90-61A7-D19C-AC48-E7461652544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485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Inverse of 2*2 matrix Formula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7BC48FC-E617-745A-9511-A8B669DA2A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92222"/>
            <a:ext cx="6572250" cy="30575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E9A8F43-A42F-154F-B043-901257B21EA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F882B19-6AD6-960E-9164-8B2B7F4E96B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D2407172-72D5-299D-7B5E-79E8600DBEC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1CC0B6D-8539-986B-F1E3-7D7016A7559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8B5B623-0DA4-97BE-904D-FF19CC1ABB29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59569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7299" y="2066333"/>
            <a:ext cx="5578569" cy="1702103"/>
          </a:xfrm>
          <a:prstGeom prst="rect">
            <a:avLst/>
          </a:prstGeom>
        </p:spPr>
      </p:pic>
      <p:pic>
        <p:nvPicPr>
          <p:cNvPr id="10" name="Graphic 21">
            <a:extLst>
              <a:ext uri="{FF2B5EF4-FFF2-40B4-BE49-F238E27FC236}">
                <a16:creationId xmlns:a16="http://schemas.microsoft.com/office/drawing/2014/main" id="{F1C0C607-70B1-83C6-566A-513D93A12E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437983-0BFA-A603-62D9-E6B464B27DB0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Rectangle: Rounded Corners 22">
            <a:extLst>
              <a:ext uri="{FF2B5EF4-FFF2-40B4-BE49-F238E27FC236}">
                <a16:creationId xmlns:a16="http://schemas.microsoft.com/office/drawing/2014/main" id="{C085FB32-8D02-73D5-A7D1-E16EC855A07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29FEC6B-7F04-7C3A-300C-399864FF3E9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96D54900-B67E-F763-D996-7640746206F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4591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3060" y="2153690"/>
            <a:ext cx="3886200" cy="3267075"/>
          </a:xfrm>
          <a:prstGeom prst="rect">
            <a:avLst/>
          </a:prstGeom>
        </p:spPr>
      </p:pic>
      <p:pic>
        <p:nvPicPr>
          <p:cNvPr id="13" name="Graphic 21">
            <a:extLst>
              <a:ext uri="{FF2B5EF4-FFF2-40B4-BE49-F238E27FC236}">
                <a16:creationId xmlns:a16="http://schemas.microsoft.com/office/drawing/2014/main" id="{5209F168-BF34-41A1-676C-B366873D1A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E14C667-D737-526F-7697-CCC8730E245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1556D0C5-EFF4-88F8-1BA4-F7B5DA55D1B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5E050D4-C277-502F-25B5-D79BF493CAC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349794B-0C63-9CC0-AB56-011D23822BF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6395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2958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421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Important notes on inverse for 2*2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CB7F0F-00DA-0EBB-A12C-7D95764E68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657" y="1835290"/>
            <a:ext cx="8081090" cy="2931263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0253E67-56A3-30A4-F634-6498D7EC581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4F6ACC1-E213-ED71-6533-02FE7545471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2E9792B2-F6C4-B85F-8C83-A9ECDD7EDE1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31BDB04-3BE7-3B51-D0D5-6D0F7D9CF44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B3B0D8C-84FF-40B8-82D8-68141B43664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8319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182"/>
            <a:ext cx="1010738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18691" y="543490"/>
            <a:ext cx="8508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Solving Equations by the inverse matrix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0952D05-2525-3446-8A93-D9D3FA072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5881" y="3209189"/>
            <a:ext cx="933855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Times New Roman" pitchFamily="18" charset="0"/>
              </a:rPr>
              <a:t>Solving Equations by Inverse matrix 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19D7D61-0A91-AFAB-8371-7C8B790435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D162E48-BCA6-454D-3FC9-84D9598D005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F05FD8F-79D0-9E91-FC84-B7D9D9A9BB9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153939E-49FA-D763-5D51-710E40741F1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8E8CAC4-0F65-FD8E-A41A-DD5912DAC08E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47106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00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2800" b="1" dirty="0">
                <a:solidFill>
                  <a:schemeClr val="bg1"/>
                </a:solidFill>
              </a:rPr>
              <a:t>Linear System of Simultaneous Equations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0952D05-2525-3446-8A93-D9D3FA072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209" y="1775926"/>
            <a:ext cx="731520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dirty="0">
                <a:latin typeface="Times New Roman" pitchFamily="18" charset="0"/>
              </a:rPr>
              <a:t>First precinct: 6 arrests last week equally divided between felonies and misdemeanors. </a:t>
            </a:r>
          </a:p>
          <a:p>
            <a:endParaRPr lang="en-US" sz="2800" dirty="0">
              <a:latin typeface="Times New Roman" pitchFamily="18" charset="0"/>
            </a:endParaRPr>
          </a:p>
          <a:p>
            <a:r>
              <a:rPr lang="en-US" sz="2800" dirty="0">
                <a:latin typeface="Times New Roman" pitchFamily="18" charset="0"/>
              </a:rPr>
              <a:t>Second precinct: 9 arrests - there were twice as many felonies as the first precinct. </a:t>
            </a:r>
          </a:p>
        </p:txBody>
      </p:sp>
      <p:graphicFrame>
        <p:nvGraphicFramePr>
          <p:cNvPr id="10" name="Object 0">
            <a:extLst>
              <a:ext uri="{FF2B5EF4-FFF2-40B4-BE49-F238E27FC236}">
                <a16:creationId xmlns:a16="http://schemas.microsoft.com/office/drawing/2014/main" id="{3E4654F8-96B4-5484-0BDD-2DB5B07E19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86209" y="4303910"/>
          <a:ext cx="6934200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314575" imgH="447675" progId="Equation.3">
                  <p:embed/>
                </p:oleObj>
              </mc:Choice>
              <mc:Fallback>
                <p:oleObj name="Equation" r:id="rId3" imgW="2314575" imgH="447675" progId="Equation.3">
                  <p:embed/>
                  <p:pic>
                    <p:nvPicPr>
                      <p:cNvPr id="10" name="Object 0">
                        <a:extLst>
                          <a:ext uri="{FF2B5EF4-FFF2-40B4-BE49-F238E27FC236}">
                            <a16:creationId xmlns:a16="http://schemas.microsoft.com/office/drawing/2014/main" id="{3E4654F8-96B4-5484-0BDD-2DB5B07E19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209" y="4303910"/>
                        <a:ext cx="6934200" cy="1344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16B74C8-C17C-2AF7-416E-3DFCA8383FA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9C618CB-8E9A-2FC8-AF11-01DDADA4271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6672179-06B9-4924-B070-D9C0C021E34E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00B0B4B-7D25-0B7C-D699-BD56A0B63E5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6E9F64ED-874A-0812-3764-E12E902E719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7576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6632A1-AD13-95AC-F2C1-702407694726}"/>
              </a:ext>
            </a:extLst>
          </p:cNvPr>
          <p:cNvSpPr txBox="1"/>
          <p:nvPr/>
        </p:nvSpPr>
        <p:spPr>
          <a:xfrm>
            <a:off x="0" y="2211193"/>
            <a:ext cx="9533101" cy="2221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Solve the following system by using inverse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6x + 5y = 2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		x + y =  – 3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4E872BC-E27D-4287-9A5B-6A85ECF51A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8F19206-ABE3-F9D5-0AE4-1F9F44FCF46A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7170A8C0-82F1-96D3-9CAD-E249282C4DF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BA0AEC3-20B2-FFFF-3234-C9845622607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0C501D5-06CB-6711-0E0E-6AACB441AA63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82716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/>
              <p:nvPr/>
            </p:nvSpPr>
            <p:spPr>
              <a:xfrm>
                <a:off x="2036087" y="1796310"/>
                <a:ext cx="7856942" cy="291676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First step: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put the coefficients of the variables (x, y) in matrix A and the numbers after the equal sign in matrix B</a:t>
                </a: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6087" y="1796310"/>
                <a:ext cx="7856942" cy="2916761"/>
              </a:xfrm>
              <a:prstGeom prst="rect">
                <a:avLst/>
              </a:prstGeom>
              <a:blipFill>
                <a:blip r:embed="rId8"/>
                <a:stretch>
                  <a:fillRect l="-1552" t="-2301" r="-16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146469F-FD43-FBD6-D9B3-BDE8C4802B4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BF9754-43DE-B018-7ACD-2F83B5FE495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ABDECC9E-37ED-3D3C-E441-AB853694327C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0B81431-29F2-B98A-1D04-8AC08863E2C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CF102EE-5FEE-E186-7FEB-BE07B13B739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46183"/>
            <a:ext cx="826655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/>
              <p:nvPr/>
            </p:nvSpPr>
            <p:spPr>
              <a:xfrm>
                <a:off x="2036087" y="1796310"/>
                <a:ext cx="7856942" cy="24557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Second Step: 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Obtain th</a:t>
                </a:r>
                <a:r>
                  <a:rPr lang="en-US" sz="28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e inverse matrix by determinant method</a:t>
                </a:r>
                <a:endParaRPr lang="en-US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marL="0" marR="0" algn="just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A</a:t>
                </a:r>
                <a:r>
                  <a:rPr lang="en-US" sz="2800" b="1" baseline="300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-1</a:t>
                </a:r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2800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800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			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6862A6BC-4F63-5A4F-EE92-DF499CFCFC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6087" y="1796310"/>
                <a:ext cx="7856942" cy="2455737"/>
              </a:xfrm>
              <a:prstGeom prst="rect">
                <a:avLst/>
              </a:prstGeom>
              <a:blipFill>
                <a:blip r:embed="rId8"/>
                <a:stretch>
                  <a:fillRect l="-1552" t="-2730" r="-16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E6351C5-45B2-3F68-80D3-25CEBB9A5DD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DE70B89-E896-82F8-CE19-371D6F3B293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E130533C-1872-42A0-F016-CE6C4271D1AD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C9B7FC94-05BE-F0D1-3608-01C2EA10918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CEF0E608-876C-B568-A563-AE371243C81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456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11A14F-334F-AEB3-1465-375A3B9C7A09}"/>
                  </a:ext>
                </a:extLst>
              </p:cNvPr>
              <p:cNvSpPr txBox="1"/>
              <p:nvPr/>
            </p:nvSpPr>
            <p:spPr>
              <a:xfrm>
                <a:off x="1894582" y="1986467"/>
                <a:ext cx="7298055" cy="26715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Third Step: 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45720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   A</a:t>
                </a:r>
                <a:r>
                  <a:rPr lang="en-US" sz="1800" b="1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-1</a:t>
                </a:r>
                <a:r>
                  <a:rPr lang="en-US" sz="1800" b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	          B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X</m:t>
                              </m:r>
                            </m:e>
                          </m:mr>
                          <m:mr>
                            <m:e>
                              <m:r>
                                <m:rPr>
                                  <m:sty m:val="p"/>
                                </m:rP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Y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5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6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*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3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17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20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∴</m:t>
                    </m:r>
                  </m:oMath>
                </a14:m>
                <a:r>
                  <a:rPr lang="en-US" sz="18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X=17			Y= -20 </a:t>
                </a:r>
                <a:endParaRPr lang="en-US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EB11A14F-334F-AEB3-1465-375A3B9C7A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4582" y="1986467"/>
                <a:ext cx="7298055" cy="2671565"/>
              </a:xfrm>
              <a:prstGeom prst="rect">
                <a:avLst/>
              </a:prstGeom>
              <a:blipFill>
                <a:blip r:embed="rId8"/>
                <a:stretch>
                  <a:fillRect l="-1754" t="-2511" b="-25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33BF4DC-B4C2-3145-4143-9DB4919EEBA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509BEE5-5073-4825-DC82-A9558E6C56C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8B64FDCA-2987-B1BA-9C64-900A95EB942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381F6312-9FB8-FBA8-8C96-72CC38F4FD8A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EA53F68-A499-7A61-50EB-10AA1F10942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63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Reduced Echelon Form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237289-FD19-B944-30D3-C5024BE40E96}"/>
              </a:ext>
            </a:extLst>
          </p:cNvPr>
          <p:cNvSpPr txBox="1"/>
          <p:nvPr/>
        </p:nvSpPr>
        <p:spPr>
          <a:xfrm>
            <a:off x="2650377" y="2817656"/>
            <a:ext cx="62257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Reduced Echelon Form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8DAFB05-BF75-3AA1-DD12-F56030DC2E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F40EFB7-CE0D-5A96-3888-B81429DB579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CDF67CCB-1AEA-53C2-E4B4-E005EEBBF71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5C6A5F7-4BDE-7A2C-8841-CFD5137FE59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780EBD7-56B6-A311-5BC5-200378A88104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0114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A462F1-2694-05A3-201A-C95271B35508}"/>
              </a:ext>
            </a:extLst>
          </p:cNvPr>
          <p:cNvSpPr txBox="1"/>
          <p:nvPr/>
        </p:nvSpPr>
        <p:spPr>
          <a:xfrm>
            <a:off x="1724536" y="1922248"/>
            <a:ext cx="8677072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Find the inverse for matrix A using the reduced echelon form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4E9204C-B9D7-EB51-DB0D-D426484F25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672" y="3305716"/>
            <a:ext cx="2143125" cy="8667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CE11855-9DC1-81B1-772A-066BE1BF8DA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9D5BC2-BC0A-94E0-7BB1-3175C656F03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F9F62E82-0799-1681-F591-5389451750AF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8739D666-1A30-2803-A7A4-CFB22F93993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27E309BF-4C31-C0B7-0C9B-D2BAD12EC23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693BC0-2CD7-8E52-9310-93172A03CDAC}"/>
              </a:ext>
            </a:extLst>
          </p:cNvPr>
          <p:cNvSpPr txBox="1"/>
          <p:nvPr/>
        </p:nvSpPr>
        <p:spPr>
          <a:xfrm>
            <a:off x="2078393" y="1914559"/>
            <a:ext cx="8573393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Add unit matrix X to matrix A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A462F1-2694-05A3-201A-C95271B35508}"/>
              </a:ext>
            </a:extLst>
          </p:cNvPr>
          <p:cNvSpPr txBox="1"/>
          <p:nvPr/>
        </p:nvSpPr>
        <p:spPr>
          <a:xfrm>
            <a:off x="2078393" y="4137998"/>
            <a:ext cx="8677072" cy="191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you have to convert A to I, by adding the two rows, multiplying number by row, subtracting the two rows or multiplying number by row and add or subtract it from the other one.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B479449-5191-3C6B-3CF5-28DEEA219C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384" y="2692203"/>
            <a:ext cx="4265819" cy="11599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610BECBE-956E-235A-87BB-6AA771B95D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815268-E370-E5FC-331E-293FBCF8681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86DCEF5-8532-15C0-7FE5-D7ACFD72B873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DBECDDFD-BB44-32CD-D694-3E9DCBD41C41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4FE4EE79-AEE8-5E81-7661-169EEC37CE66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2627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-1759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1846181-4A3D-8EF4-8AC2-0F8D9496E288}"/>
              </a:ext>
            </a:extLst>
          </p:cNvPr>
          <p:cNvSpPr txBox="1"/>
          <p:nvPr/>
        </p:nvSpPr>
        <p:spPr>
          <a:xfrm>
            <a:off x="2004543" y="2004905"/>
            <a:ext cx="793712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So, We need to convert number 6 to 1.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4F522917-60BF-96EC-6384-FD545AAFCF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E64190F8-88CE-C79A-BAA6-8EA1D3A81C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B3722A3-5D8E-00D1-63C7-F1F5A64CB473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0DE9653-19F3-E4EE-4738-A9ADD6D7EB6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E75DB41-D0B0-F3BD-0873-71ED2BD84F7E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8987BAF5-BD21-933F-5899-F773B3005AC7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838EF4-BAAA-4648-0948-DED9CDDA1181}"/>
              </a:ext>
            </a:extLst>
          </p:cNvPr>
          <p:cNvSpPr txBox="1"/>
          <p:nvPr/>
        </p:nvSpPr>
        <p:spPr>
          <a:xfrm>
            <a:off x="2311659" y="2001858"/>
            <a:ext cx="6246844" cy="11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E934051-1FE6-542C-0279-9827628F2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2376" y="3668630"/>
            <a:ext cx="1381125" cy="97155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617EE1F6-40A0-2D1D-3762-F35BC18100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8DBB8D4-5275-998F-CF50-4C1581764EC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6079644-58A1-E872-FD86-0121201C538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493A7CDB-0264-43B1-F55F-AE5C3F70541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78D74A31-BC59-62CD-6CBD-C6B4F1165320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9525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838EF4-BAAA-4648-0948-DED9CDDA1181}"/>
              </a:ext>
            </a:extLst>
          </p:cNvPr>
          <p:cNvSpPr txBox="1"/>
          <p:nvPr/>
        </p:nvSpPr>
        <p:spPr>
          <a:xfrm>
            <a:off x="2311659" y="2001858"/>
            <a:ext cx="6246844" cy="11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So we will multiply row two by 7 and subtract  row 1 from it. And write the second row as it is. 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E934051-1FE6-542C-0279-9827628F2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2376" y="3668630"/>
            <a:ext cx="1381125" cy="971550"/>
          </a:xfrm>
          <a:prstGeom prst="rect">
            <a:avLst/>
          </a:prstGeom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8705874-229D-C72F-721B-5A2AB0030B7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A828602-BA1D-44AE-7B75-82F70F1F247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54EA505F-0839-C068-2A8B-D70FD851979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22FAE9ED-4368-F18A-ACC8-DD229BD390A2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859E9A70-669F-31AE-AF10-55CF846B5D3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97377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Oval 13">
            <a:extLst>
              <a:ext uri="{FF2B5EF4-FFF2-40B4-BE49-F238E27FC236}">
                <a16:creationId xmlns:a16="http://schemas.microsoft.com/office/drawing/2014/main" id="{154E0CF7-AB0C-4CCF-07D4-E8C98F46A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0895" y="476250"/>
            <a:ext cx="101543" cy="142875"/>
          </a:xfrm>
          <a:prstGeom prst="ellipse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Oval 14">
            <a:extLst>
              <a:ext uri="{FF2B5EF4-FFF2-40B4-BE49-F238E27FC236}">
                <a16:creationId xmlns:a16="http://schemas.microsoft.com/office/drawing/2014/main" id="{CCD3F6DD-9AC9-483F-E23E-8BDE1375A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8546" y="473075"/>
            <a:ext cx="239191" cy="168275"/>
          </a:xfrm>
          <a:prstGeom prst="ellipse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14ADE58-4295-C641-58D9-3BE898143C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6970" y="2463282"/>
            <a:ext cx="866502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69B2B556-48B2-DB64-37AC-0BE0CC33FD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8141" y="1878511"/>
            <a:ext cx="8665029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we need to convert  1  to zero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 	R</a:t>
            </a:r>
            <a:r>
              <a:rPr kumimoji="0" lang="en-US" altLang="en-US" sz="28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R</a:t>
            </a:r>
            <a:r>
              <a:rPr kumimoji="0" lang="en-US" altLang="en-US" sz="2800" b="0" i="0" u="none" strike="noStrike" cap="none" normalizeH="0" baseline="-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row one will be as it is. 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3AD0DA5-0282-36A6-C1A9-19245F037D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FAC197C-E57D-6B28-DF11-4FEDE41E32A6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8AD89DD-5B42-E0D7-76D8-FC1B923AB3F8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>
            <a:extLst>
              <a:ext uri="{FF2B5EF4-FFF2-40B4-BE49-F238E27FC236}">
                <a16:creationId xmlns:a16="http://schemas.microsoft.com/office/drawing/2014/main" id="{D518A467-A711-71E8-DA4A-C16477C37A3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>
            <a:extLst>
              <a:ext uri="{FF2B5EF4-FFF2-40B4-BE49-F238E27FC236}">
                <a16:creationId xmlns:a16="http://schemas.microsoft.com/office/drawing/2014/main" id="{BE3A65A0-C25F-B928-C2E8-EA09CE29F0B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5" y="-36946"/>
            <a:ext cx="893057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828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89CFDD-38A6-E182-554C-34A45F5B2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053" y="1952916"/>
            <a:ext cx="5014471" cy="282336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CA3A95F-6C58-41E9-EF57-AF8B3FDBC9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105F60-B00A-97BF-FBB4-D1F62691E18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8E6D400-2B92-87E6-D374-69468D92089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12C35AA1-6E65-6C84-3884-E16798608D83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6B34523-9D39-5983-2FC2-388919259D7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31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** EXTRA PRACTICE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AA5690-CD03-A8FB-7465-F2602DB383C3}"/>
              </a:ext>
            </a:extLst>
          </p:cNvPr>
          <p:cNvSpPr txBox="1"/>
          <p:nvPr/>
        </p:nvSpPr>
        <p:spPr>
          <a:xfrm>
            <a:off x="3748573" y="2844225"/>
            <a:ext cx="622818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Let’s Practice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7B0990A-0D1A-1E81-D4FE-A0B7676FDC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922E684-60FF-8E37-538B-80223D82644E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BD86A9CC-8D5A-8105-1FE0-08697AC71460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4926E5FD-877A-9CF7-D969-EFFEE513969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72F5E4E-16FF-3B18-6A7D-8AFD69B5DF8B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39355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524561-765D-6A64-5217-59D5D115279F}"/>
              </a:ext>
            </a:extLst>
          </p:cNvPr>
          <p:cNvSpPr txBox="1"/>
          <p:nvPr/>
        </p:nvSpPr>
        <p:spPr>
          <a:xfrm>
            <a:off x="2178995" y="1681602"/>
            <a:ext cx="625488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BD8A08-78D8-42DD-6BA4-A7F9267291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1444" y="2877760"/>
            <a:ext cx="1181100" cy="7239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6CE7B00A-7A8D-C6C2-5A52-AF43F0D30B7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FEBAD34-CD93-9E95-D6F4-C27B4FF78EED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BC56317D-F457-B945-BD18-0E60FD18FE8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70D3EBF4-E729-D67A-7A9B-A5DC8BE43CA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8F473D7C-CBE2-3C24-4365-991B0A75E5BA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3871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818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of Example 1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85E615-6627-37EE-0C7E-F7F122D510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2237" y="1943100"/>
            <a:ext cx="4982691" cy="3509254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4958DB0-C9B1-49E8-A732-07988E886F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13DF5BE-772B-44A4-257A-1D9B94EE01D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515D7D79-2217-4BA9-84A2-50CF7FDDF26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A7FCE238-51FA-FCE2-B04F-227FF1216066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84B8F3E-D2C7-4ECE-FEA7-9548BC630B2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80455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3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8765D1-6EFA-6B7C-0EF4-BCF272EDD859}"/>
              </a:ext>
            </a:extLst>
          </p:cNvPr>
          <p:cNvSpPr txBox="1"/>
          <p:nvPr/>
        </p:nvSpPr>
        <p:spPr>
          <a:xfrm>
            <a:off x="2577830" y="2101598"/>
            <a:ext cx="62257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5EC443-21EB-7967-3CC4-1AE7174EC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301" y="3289750"/>
            <a:ext cx="1571625" cy="8572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DA61131-CDDE-49FE-1240-4EF03A7521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BE5F248-13A4-ACB9-2039-017B5E0DD0DB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0C8911B6-C741-D07D-7462-C782AF837844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03564A88-AE65-DEFF-4D00-6772844E6EDD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D1566D37-0BB4-0007-714E-3B0042E16182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69130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EE221CF-527E-A2FF-99BE-C1167A9F2C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2101598"/>
            <a:ext cx="4048125" cy="24765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BD0F73E-425C-CC32-2D5D-5BB4A2F6C5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81DEBA7-221A-5766-442A-A023B7B671A1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599C076-4AFB-6FC2-2AE6-0AC48CB69761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59A6117B-AF8A-C459-DCBF-0FF99FEF6C1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3FF9E9A5-0406-AB9B-E314-3D73C19C8E9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09735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3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82A730-E71E-AF6F-37A1-C1586DA9339F}"/>
              </a:ext>
            </a:extLst>
          </p:cNvPr>
          <p:cNvSpPr txBox="1"/>
          <p:nvPr/>
        </p:nvSpPr>
        <p:spPr>
          <a:xfrm>
            <a:off x="2529192" y="2101598"/>
            <a:ext cx="622570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DAA824E-B6A2-680B-75C8-CD92A2F06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4182" y="3345023"/>
            <a:ext cx="2551818" cy="112622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38</a:t>
            </a:fld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0F512CAD-6E19-BCCA-8590-B85781710A8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6B5932A-51F2-45E1-8B50-071D71952E5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EE4BECC-C493-5605-4582-893019867A02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12ABD7AE-23F9-3403-CBE3-9E3F3A7639C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0CC0DFF5-89B5-24C7-E487-70EA08E13B8D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3666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5475" y="506544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DDF902-6ED7-62BB-5A11-2F1B831733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849775"/>
            <a:ext cx="5516438" cy="3189849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39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39FE9C1-EF83-077A-D555-F678193085B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2307C48-8AC1-5E32-4FD5-9185C0717C18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0077B0F9-0B76-4269-F596-3C125878CF89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EE2B8254-5C24-2CE6-10BB-00A2B96ACB9C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6A2E1847-7297-0B9B-5E09-E69F1D2A7C71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06675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4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362021D-29C8-92D1-7BD1-15629A72A8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8493" y="3159539"/>
            <a:ext cx="2943863" cy="150783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480D88E-CE54-5171-2644-604520239528}"/>
              </a:ext>
            </a:extLst>
          </p:cNvPr>
          <p:cNvSpPr txBox="1"/>
          <p:nvPr/>
        </p:nvSpPr>
        <p:spPr>
          <a:xfrm>
            <a:off x="2752928" y="1877666"/>
            <a:ext cx="62257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Find the inverse of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40</a:t>
            </a:fld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A8FEA90-3557-EA1F-0449-F08EC8927E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69CD9CB-15F6-68B7-DE70-1D8D44BEB30F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7642A8DB-7F06-B042-0C68-AF7E8665628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5CB0577A-1A52-69A0-C214-E03AA4DD10A7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>
            <a:extLst>
              <a:ext uri="{FF2B5EF4-FFF2-40B4-BE49-F238E27FC236}">
                <a16:creationId xmlns:a16="http://schemas.microsoft.com/office/drawing/2014/main" id="{E0869830-0E3A-00CD-A675-9C7A2269383F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845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A050D0-5458-07C1-863C-373939DE95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082" y="2225719"/>
            <a:ext cx="10381835" cy="1964131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41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A32E48F-E264-7421-CB30-C745015BFD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1858528-5657-08D8-7F98-E5A30A464D6C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6F395B94-1DB6-34C3-681B-FA510C63C42A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93828EF2-2411-A05D-6BBA-48827969DFF4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A681E7DF-B1DF-C8E7-25FA-3DE1983EC7AC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6CA05A-242A-1C27-2A2C-D1BBFD068A8C}"/>
              </a:ext>
            </a:extLst>
          </p:cNvPr>
          <p:cNvSpPr txBox="1"/>
          <p:nvPr/>
        </p:nvSpPr>
        <p:spPr>
          <a:xfrm>
            <a:off x="1874165" y="1813173"/>
            <a:ext cx="859011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of Matrix Definition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determinant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Solving Two Equations by Inverse matrix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/>
              <a:t>The inverse for 2 * 2 matrix by Reduced Echelon Form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42</a:t>
            </a:fld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E1325C2-3AC0-4DA5-6E3E-873A31646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A417C69-FF15-69EA-2807-808CC878EBB7}"/>
              </a:ext>
            </a:extLst>
          </p:cNvPr>
          <p:cNvSpPr txBox="1"/>
          <p:nvPr/>
        </p:nvSpPr>
        <p:spPr>
          <a:xfrm>
            <a:off x="1219200" y="6200844"/>
            <a:ext cx="103330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                                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Israa Lewaa                                     Mathematics 2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22">
            <a:extLst>
              <a:ext uri="{FF2B5EF4-FFF2-40B4-BE49-F238E27FC236}">
                <a16:creationId xmlns:a16="http://schemas.microsoft.com/office/drawing/2014/main" id="{98692CAD-C61D-7804-190A-0C3EF30338DB}"/>
              </a:ext>
            </a:extLst>
          </p:cNvPr>
          <p:cNvSpPr/>
          <p:nvPr/>
        </p:nvSpPr>
        <p:spPr>
          <a:xfrm>
            <a:off x="609600" y="5943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>
            <a:extLst>
              <a:ext uri="{FF2B5EF4-FFF2-40B4-BE49-F238E27FC236}">
                <a16:creationId xmlns:a16="http://schemas.microsoft.com/office/drawing/2014/main" id="{FCD68A6D-76DA-44F1-9DBB-B4DD8374FAF5}"/>
              </a:ext>
            </a:extLst>
          </p:cNvPr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>
            <a:extLst>
              <a:ext uri="{FF2B5EF4-FFF2-40B4-BE49-F238E27FC236}">
                <a16:creationId xmlns:a16="http://schemas.microsoft.com/office/drawing/2014/main" id="{FC7FB7D6-9930-9CF8-9C74-400197B222C8}"/>
              </a:ext>
            </a:extLst>
          </p:cNvPr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304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1751</TotalTime>
  <Words>1165</Words>
  <Application>Microsoft Office PowerPoint</Application>
  <PresentationFormat>Widescreen</PresentationFormat>
  <Paragraphs>281</Paragraphs>
  <Slides>42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Cambria Math</vt:lpstr>
      <vt:lpstr>Tajawal Medium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137</cp:revision>
  <dcterms:created xsi:type="dcterms:W3CDTF">2021-08-03T13:03:26Z</dcterms:created>
  <dcterms:modified xsi:type="dcterms:W3CDTF">2025-10-11T12:17:31Z</dcterms:modified>
</cp:coreProperties>
</file>