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handoutMasterIdLst>
    <p:handoutMasterId r:id="rId55"/>
  </p:handoutMasterIdLst>
  <p:sldIdLst>
    <p:sldId id="303" r:id="rId5"/>
    <p:sldId id="313" r:id="rId6"/>
    <p:sldId id="638" r:id="rId7"/>
    <p:sldId id="637" r:id="rId8"/>
    <p:sldId id="639" r:id="rId9"/>
    <p:sldId id="640" r:id="rId10"/>
    <p:sldId id="641" r:id="rId11"/>
    <p:sldId id="642" r:id="rId12"/>
    <p:sldId id="643" r:id="rId13"/>
    <p:sldId id="644" r:id="rId14"/>
    <p:sldId id="645" r:id="rId15"/>
    <p:sldId id="646" r:id="rId16"/>
    <p:sldId id="647" r:id="rId17"/>
    <p:sldId id="648" r:id="rId18"/>
    <p:sldId id="649" r:id="rId19"/>
    <p:sldId id="650" r:id="rId20"/>
    <p:sldId id="651" r:id="rId21"/>
    <p:sldId id="652" r:id="rId22"/>
    <p:sldId id="653" r:id="rId23"/>
    <p:sldId id="654" r:id="rId24"/>
    <p:sldId id="655" r:id="rId25"/>
    <p:sldId id="656" r:id="rId26"/>
    <p:sldId id="657" r:id="rId27"/>
    <p:sldId id="658" r:id="rId28"/>
    <p:sldId id="659" r:id="rId29"/>
    <p:sldId id="660" r:id="rId30"/>
    <p:sldId id="661" r:id="rId31"/>
    <p:sldId id="662" r:id="rId32"/>
    <p:sldId id="663" r:id="rId33"/>
    <p:sldId id="664" r:id="rId34"/>
    <p:sldId id="666" r:id="rId35"/>
    <p:sldId id="667" r:id="rId36"/>
    <p:sldId id="668" r:id="rId37"/>
    <p:sldId id="669" r:id="rId38"/>
    <p:sldId id="670" r:id="rId39"/>
    <p:sldId id="671" r:id="rId40"/>
    <p:sldId id="672" r:id="rId41"/>
    <p:sldId id="673" r:id="rId42"/>
    <p:sldId id="674" r:id="rId43"/>
    <p:sldId id="675" r:id="rId44"/>
    <p:sldId id="676" r:id="rId45"/>
    <p:sldId id="678" r:id="rId46"/>
    <p:sldId id="679" r:id="rId47"/>
    <p:sldId id="680" r:id="rId48"/>
    <p:sldId id="681" r:id="rId49"/>
    <p:sldId id="682" r:id="rId50"/>
    <p:sldId id="683" r:id="rId51"/>
    <p:sldId id="541"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638"/>
            <p14:sldId id="637"/>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6"/>
            <p14:sldId id="667"/>
            <p14:sldId id="668"/>
            <p14:sldId id="669"/>
            <p14:sldId id="670"/>
            <p14:sldId id="671"/>
            <p14:sldId id="672"/>
            <p14:sldId id="673"/>
            <p14:sldId id="674"/>
            <p14:sldId id="675"/>
            <p14:sldId id="676"/>
            <p14:sldId id="678"/>
            <p14:sldId id="679"/>
            <p14:sldId id="680"/>
            <p14:sldId id="681"/>
            <p14:sldId id="682"/>
            <p14:sldId id="683"/>
            <p14:sldId id="54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2D3956"/>
    <a:srgbClr val="203E5F"/>
    <a:srgbClr val="FFD200"/>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D030E9-ED17-4BEB-96F8-4E60FFD95489}" v="9" dt="2024-12-04T22:59:35.9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904" autoAdjust="0"/>
    <p:restoredTop sz="94660"/>
  </p:normalViewPr>
  <p:slideViewPr>
    <p:cSldViewPr snapToGrid="0">
      <p:cViewPr varScale="1">
        <p:scale>
          <a:sx n="101" d="100"/>
          <a:sy n="101" d="100"/>
        </p:scale>
        <p:origin x="558"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handoutMaster" Target="handoutMasters/handout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61" Type="http://schemas.microsoft.com/office/2015/10/relationships/revisionInfo" Target="revisionInfo.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Halawany" userId="93acd4f6-3999-43c0-a02f-17f31116eace" providerId="ADAL" clId="{70D030E9-ED17-4BEB-96F8-4E60FFD95489}"/>
    <pc:docChg chg="custSel modSld">
      <pc:chgData name="AbdullahHalawany" userId="93acd4f6-3999-43c0-a02f-17f31116eace" providerId="ADAL" clId="{70D030E9-ED17-4BEB-96F8-4E60FFD95489}" dt="2024-12-04T23:07:43.267" v="47" actId="27636"/>
      <pc:docMkLst>
        <pc:docMk/>
      </pc:docMkLst>
      <pc:sldChg chg="modSp mod">
        <pc:chgData name="AbdullahHalawany" userId="93acd4f6-3999-43c0-a02f-17f31116eace" providerId="ADAL" clId="{70D030E9-ED17-4BEB-96F8-4E60FFD95489}" dt="2024-12-04T22:59:39.279" v="45" actId="1076"/>
        <pc:sldMkLst>
          <pc:docMk/>
          <pc:sldMk cId="0" sldId="313"/>
        </pc:sldMkLst>
        <pc:graphicFrameChg chg="mod">
          <ac:chgData name="AbdullahHalawany" userId="93acd4f6-3999-43c0-a02f-17f31116eace" providerId="ADAL" clId="{70D030E9-ED17-4BEB-96F8-4E60FFD95489}" dt="2024-12-04T22:59:39.279" v="45" actId="1076"/>
          <ac:graphicFrameMkLst>
            <pc:docMk/>
            <pc:sldMk cId="0" sldId="313"/>
            <ac:graphicFrameMk id="29" creationId="{6C25496F-2985-4181-9F4C-F2994AC5600B}"/>
          </ac:graphicFrameMkLst>
        </pc:graphicFrameChg>
      </pc:sldChg>
      <pc:sldChg chg="modSp mod">
        <pc:chgData name="AbdullahHalawany" userId="93acd4f6-3999-43c0-a02f-17f31116eace" providerId="ADAL" clId="{70D030E9-ED17-4BEB-96F8-4E60FFD95489}" dt="2024-12-04T21:45:08.588" v="0" actId="14100"/>
        <pc:sldMkLst>
          <pc:docMk/>
          <pc:sldMk cId="2248372235" sldId="637"/>
        </pc:sldMkLst>
        <pc:spChg chg="mod">
          <ac:chgData name="AbdullahHalawany" userId="93acd4f6-3999-43c0-a02f-17f31116eace" providerId="ADAL" clId="{70D030E9-ED17-4BEB-96F8-4E60FFD95489}" dt="2024-12-04T21:45:08.588" v="0" actId="14100"/>
          <ac:spMkLst>
            <pc:docMk/>
            <pc:sldMk cId="2248372235" sldId="637"/>
            <ac:spMk id="15" creationId="{00000000-0000-0000-0000-000000000000}"/>
          </ac:spMkLst>
        </pc:spChg>
      </pc:sldChg>
      <pc:sldChg chg="modSp mod">
        <pc:chgData name="AbdullahHalawany" userId="93acd4f6-3999-43c0-a02f-17f31116eace" providerId="ADAL" clId="{70D030E9-ED17-4BEB-96F8-4E60FFD95489}" dt="2024-12-04T22:04:13.558" v="27" actId="27636"/>
        <pc:sldMkLst>
          <pc:docMk/>
          <pc:sldMk cId="2181573211" sldId="639"/>
        </pc:sldMkLst>
        <pc:spChg chg="mod">
          <ac:chgData name="AbdullahHalawany" userId="93acd4f6-3999-43c0-a02f-17f31116eace" providerId="ADAL" clId="{70D030E9-ED17-4BEB-96F8-4E60FFD95489}" dt="2024-12-04T22:04:13.558" v="27" actId="27636"/>
          <ac:spMkLst>
            <pc:docMk/>
            <pc:sldMk cId="2181573211" sldId="639"/>
            <ac:spMk id="10" creationId="{48C985ED-545E-4394-A9C0-B8FF9F8990E0}"/>
          </ac:spMkLst>
        </pc:spChg>
        <pc:spChg chg="mod">
          <ac:chgData name="AbdullahHalawany" userId="93acd4f6-3999-43c0-a02f-17f31116eace" providerId="ADAL" clId="{70D030E9-ED17-4BEB-96F8-4E60FFD95489}" dt="2024-12-04T21:45:17.207" v="3" actId="1076"/>
          <ac:spMkLst>
            <pc:docMk/>
            <pc:sldMk cId="2181573211" sldId="639"/>
            <ac:spMk id="15" creationId="{00000000-0000-0000-0000-000000000000}"/>
          </ac:spMkLst>
        </pc:spChg>
      </pc:sldChg>
      <pc:sldChg chg="modSp mod">
        <pc:chgData name="AbdullahHalawany" userId="93acd4f6-3999-43c0-a02f-17f31116eace" providerId="ADAL" clId="{70D030E9-ED17-4BEB-96F8-4E60FFD95489}" dt="2024-12-04T22:05:55.636" v="30" actId="14100"/>
        <pc:sldMkLst>
          <pc:docMk/>
          <pc:sldMk cId="3217090918" sldId="640"/>
        </pc:sldMkLst>
        <pc:spChg chg="mod">
          <ac:chgData name="AbdullahHalawany" userId="93acd4f6-3999-43c0-a02f-17f31116eace" providerId="ADAL" clId="{70D030E9-ED17-4BEB-96F8-4E60FFD95489}" dt="2024-12-04T22:05:55.636" v="30" actId="14100"/>
          <ac:spMkLst>
            <pc:docMk/>
            <pc:sldMk cId="3217090918" sldId="640"/>
            <ac:spMk id="10" creationId="{48C985ED-545E-4394-A9C0-B8FF9F8990E0}"/>
          </ac:spMkLst>
        </pc:spChg>
        <pc:spChg chg="mod">
          <ac:chgData name="AbdullahHalawany" userId="93acd4f6-3999-43c0-a02f-17f31116eace" providerId="ADAL" clId="{70D030E9-ED17-4BEB-96F8-4E60FFD95489}" dt="2024-12-04T21:45:20.292" v="4" actId="14100"/>
          <ac:spMkLst>
            <pc:docMk/>
            <pc:sldMk cId="3217090918" sldId="640"/>
            <ac:spMk id="15" creationId="{00000000-0000-0000-0000-000000000000}"/>
          </ac:spMkLst>
        </pc:spChg>
      </pc:sldChg>
      <pc:sldChg chg="modSp mod">
        <pc:chgData name="AbdullahHalawany" userId="93acd4f6-3999-43c0-a02f-17f31116eace" providerId="ADAL" clId="{70D030E9-ED17-4BEB-96F8-4E60FFD95489}" dt="2024-12-04T21:45:24.683" v="5" actId="14100"/>
        <pc:sldMkLst>
          <pc:docMk/>
          <pc:sldMk cId="259170827" sldId="641"/>
        </pc:sldMkLst>
        <pc:spChg chg="mod">
          <ac:chgData name="AbdullahHalawany" userId="93acd4f6-3999-43c0-a02f-17f31116eace" providerId="ADAL" clId="{70D030E9-ED17-4BEB-96F8-4E60FFD95489}" dt="2024-12-04T21:45:24.683" v="5" actId="14100"/>
          <ac:spMkLst>
            <pc:docMk/>
            <pc:sldMk cId="259170827" sldId="641"/>
            <ac:spMk id="15" creationId="{00000000-0000-0000-0000-000000000000}"/>
          </ac:spMkLst>
        </pc:spChg>
      </pc:sldChg>
      <pc:sldChg chg="modSp mod">
        <pc:chgData name="AbdullahHalawany" userId="93acd4f6-3999-43c0-a02f-17f31116eace" providerId="ADAL" clId="{70D030E9-ED17-4BEB-96F8-4E60FFD95489}" dt="2024-12-04T23:07:43.267" v="47" actId="27636"/>
        <pc:sldMkLst>
          <pc:docMk/>
          <pc:sldMk cId="1619881353" sldId="645"/>
        </pc:sldMkLst>
        <pc:spChg chg="mod">
          <ac:chgData name="AbdullahHalawany" userId="93acd4f6-3999-43c0-a02f-17f31116eace" providerId="ADAL" clId="{70D030E9-ED17-4BEB-96F8-4E60FFD95489}" dt="2024-12-04T23:07:43.267" v="47" actId="27636"/>
          <ac:spMkLst>
            <pc:docMk/>
            <pc:sldMk cId="1619881353" sldId="645"/>
            <ac:spMk id="8" creationId="{135A2014-CD64-447A-A076-36A94BC62247}"/>
          </ac:spMkLst>
        </pc:spChg>
      </pc:sldChg>
      <pc:sldChg chg="modSp mod">
        <pc:chgData name="AbdullahHalawany" userId="93acd4f6-3999-43c0-a02f-17f31116eace" providerId="ADAL" clId="{70D030E9-ED17-4BEB-96F8-4E60FFD95489}" dt="2024-12-04T22:07:05.777" v="32" actId="1076"/>
        <pc:sldMkLst>
          <pc:docMk/>
          <pc:sldMk cId="2545059731" sldId="650"/>
        </pc:sldMkLst>
        <pc:spChg chg="mod">
          <ac:chgData name="AbdullahHalawany" userId="93acd4f6-3999-43c0-a02f-17f31116eace" providerId="ADAL" clId="{70D030E9-ED17-4BEB-96F8-4E60FFD95489}" dt="2024-12-04T22:07:05.777" v="32" actId="1076"/>
          <ac:spMkLst>
            <pc:docMk/>
            <pc:sldMk cId="2545059731" sldId="650"/>
            <ac:spMk id="2" creationId="{C4A6D102-D930-4EE8-A64D-E97C28CCB593}"/>
          </ac:spMkLst>
        </pc:spChg>
      </pc:sldChg>
      <pc:sldChg chg="modSp mod">
        <pc:chgData name="AbdullahHalawany" userId="93acd4f6-3999-43c0-a02f-17f31116eace" providerId="ADAL" clId="{70D030E9-ED17-4BEB-96F8-4E60FFD95489}" dt="2024-12-04T22:07:26.549" v="35" actId="14100"/>
        <pc:sldMkLst>
          <pc:docMk/>
          <pc:sldMk cId="1656621042" sldId="651"/>
        </pc:sldMkLst>
        <pc:spChg chg="mod">
          <ac:chgData name="AbdullahHalawany" userId="93acd4f6-3999-43c0-a02f-17f31116eace" providerId="ADAL" clId="{70D030E9-ED17-4BEB-96F8-4E60FFD95489}" dt="2024-12-04T22:07:26.549" v="35" actId="14100"/>
          <ac:spMkLst>
            <pc:docMk/>
            <pc:sldMk cId="1656621042" sldId="651"/>
            <ac:spMk id="10" creationId="{48C985ED-545E-4394-A9C0-B8FF9F8990E0}"/>
          </ac:spMkLst>
        </pc:spChg>
      </pc:sldChg>
      <pc:sldChg chg="modSp mod">
        <pc:chgData name="AbdullahHalawany" userId="93acd4f6-3999-43c0-a02f-17f31116eace" providerId="ADAL" clId="{70D030E9-ED17-4BEB-96F8-4E60FFD95489}" dt="2024-12-04T21:45:46.680" v="6" actId="14100"/>
        <pc:sldMkLst>
          <pc:docMk/>
          <pc:sldMk cId="762632406" sldId="658"/>
        </pc:sldMkLst>
        <pc:spChg chg="mod">
          <ac:chgData name="AbdullahHalawany" userId="93acd4f6-3999-43c0-a02f-17f31116eace" providerId="ADAL" clId="{70D030E9-ED17-4BEB-96F8-4E60FFD95489}" dt="2024-12-04T21:45:46.680" v="6" actId="14100"/>
          <ac:spMkLst>
            <pc:docMk/>
            <pc:sldMk cId="762632406" sldId="658"/>
            <ac:spMk id="15" creationId="{00000000-0000-0000-0000-000000000000}"/>
          </ac:spMkLst>
        </pc:spChg>
      </pc:sldChg>
      <pc:sldChg chg="modSp mod">
        <pc:chgData name="AbdullahHalawany" userId="93acd4f6-3999-43c0-a02f-17f31116eace" providerId="ADAL" clId="{70D030E9-ED17-4BEB-96F8-4E60FFD95489}" dt="2024-12-04T21:45:49.727" v="7" actId="14100"/>
        <pc:sldMkLst>
          <pc:docMk/>
          <pc:sldMk cId="3254899496" sldId="659"/>
        </pc:sldMkLst>
        <pc:spChg chg="mod">
          <ac:chgData name="AbdullahHalawany" userId="93acd4f6-3999-43c0-a02f-17f31116eace" providerId="ADAL" clId="{70D030E9-ED17-4BEB-96F8-4E60FFD95489}" dt="2024-12-04T21:45:49.727" v="7" actId="14100"/>
          <ac:spMkLst>
            <pc:docMk/>
            <pc:sldMk cId="3254899496" sldId="659"/>
            <ac:spMk id="15" creationId="{00000000-0000-0000-0000-000000000000}"/>
          </ac:spMkLst>
        </pc:spChg>
      </pc:sldChg>
      <pc:sldChg chg="modSp mod">
        <pc:chgData name="AbdullahHalawany" userId="93acd4f6-3999-43c0-a02f-17f31116eace" providerId="ADAL" clId="{70D030E9-ED17-4BEB-96F8-4E60FFD95489}" dt="2024-12-04T21:45:53.049" v="8" actId="14100"/>
        <pc:sldMkLst>
          <pc:docMk/>
          <pc:sldMk cId="753534455" sldId="660"/>
        </pc:sldMkLst>
        <pc:spChg chg="mod">
          <ac:chgData name="AbdullahHalawany" userId="93acd4f6-3999-43c0-a02f-17f31116eace" providerId="ADAL" clId="{70D030E9-ED17-4BEB-96F8-4E60FFD95489}" dt="2024-12-04T21:45:53.049" v="8" actId="14100"/>
          <ac:spMkLst>
            <pc:docMk/>
            <pc:sldMk cId="753534455" sldId="660"/>
            <ac:spMk id="15" creationId="{00000000-0000-0000-0000-000000000000}"/>
          </ac:spMkLst>
        </pc:spChg>
      </pc:sldChg>
      <pc:sldChg chg="modSp mod">
        <pc:chgData name="AbdullahHalawany" userId="93acd4f6-3999-43c0-a02f-17f31116eace" providerId="ADAL" clId="{70D030E9-ED17-4BEB-96F8-4E60FFD95489}" dt="2024-12-04T21:47:55.912" v="9" actId="255"/>
        <pc:sldMkLst>
          <pc:docMk/>
          <pc:sldMk cId="3520334158" sldId="670"/>
        </pc:sldMkLst>
        <pc:spChg chg="mod">
          <ac:chgData name="AbdullahHalawany" userId="93acd4f6-3999-43c0-a02f-17f31116eace" providerId="ADAL" clId="{70D030E9-ED17-4BEB-96F8-4E60FFD95489}" dt="2024-12-04T21:47:55.912" v="9" actId="255"/>
          <ac:spMkLst>
            <pc:docMk/>
            <pc:sldMk cId="3520334158" sldId="670"/>
            <ac:spMk id="2" creationId="{C4A6D102-D930-4EE8-A64D-E97C28CCB593}"/>
          </ac:spMkLst>
        </pc:spChg>
      </pc:sldChg>
      <pc:sldChg chg="modSp mod">
        <pc:chgData name="AbdullahHalawany" userId="93acd4f6-3999-43c0-a02f-17f31116eace" providerId="ADAL" clId="{70D030E9-ED17-4BEB-96F8-4E60FFD95489}" dt="2024-12-04T21:48:04.039" v="10" actId="255"/>
        <pc:sldMkLst>
          <pc:docMk/>
          <pc:sldMk cId="3218678904" sldId="673"/>
        </pc:sldMkLst>
        <pc:spChg chg="mod">
          <ac:chgData name="AbdullahHalawany" userId="93acd4f6-3999-43c0-a02f-17f31116eace" providerId="ADAL" clId="{70D030E9-ED17-4BEB-96F8-4E60FFD95489}" dt="2024-12-04T21:48:04.039" v="10" actId="255"/>
          <ac:spMkLst>
            <pc:docMk/>
            <pc:sldMk cId="3218678904" sldId="673"/>
            <ac:spMk id="2" creationId="{C4A6D102-D930-4EE8-A64D-E97C28CCB593}"/>
          </ac:spMkLst>
        </pc:spChg>
      </pc:sldChg>
      <pc:sldChg chg="modSp mod">
        <pc:chgData name="AbdullahHalawany" userId="93acd4f6-3999-43c0-a02f-17f31116eace" providerId="ADAL" clId="{70D030E9-ED17-4BEB-96F8-4E60FFD95489}" dt="2024-12-04T21:49:02.993" v="11" actId="255"/>
        <pc:sldMkLst>
          <pc:docMk/>
          <pc:sldMk cId="1283933856" sldId="681"/>
        </pc:sldMkLst>
        <pc:spChg chg="mod">
          <ac:chgData name="AbdullahHalawany" userId="93acd4f6-3999-43c0-a02f-17f31116eace" providerId="ADAL" clId="{70D030E9-ED17-4BEB-96F8-4E60FFD95489}" dt="2024-12-04T21:49:02.993" v="11" actId="255"/>
          <ac:spMkLst>
            <pc:docMk/>
            <pc:sldMk cId="1283933856" sldId="681"/>
            <ac:spMk id="2" creationId="{C4A6D102-D930-4EE8-A64D-E97C28CCB593}"/>
          </ac:spMkLst>
        </pc:spChg>
      </pc:sldChg>
    </pc:docChg>
  </pc:docChgLst>
  <pc:docChgLst>
    <pc:chgData name="AbdullahHalawany" userId="93acd4f6-3999-43c0-a02f-17f31116eace" providerId="ADAL" clId="{1236A93D-7EAF-4EFC-8C1C-B1C1DAF5E09D}"/>
    <pc:docChg chg="modSld">
      <pc:chgData name="AbdullahHalawany" userId="93acd4f6-3999-43c0-a02f-17f31116eace" providerId="ADAL" clId="{1236A93D-7EAF-4EFC-8C1C-B1C1DAF5E09D}" dt="2024-11-06T12:57:08.479" v="0"/>
      <pc:docMkLst>
        <pc:docMk/>
      </pc:docMkLst>
      <pc:sldChg chg="delSp modTransition modAnim">
        <pc:chgData name="AbdullahHalawany" userId="93acd4f6-3999-43c0-a02f-17f31116eace" providerId="ADAL" clId="{1236A93D-7EAF-4EFC-8C1C-B1C1DAF5E09D}" dt="2024-11-06T12:57:08.479" v="0"/>
        <pc:sldMkLst>
          <pc:docMk/>
          <pc:sldMk cId="0" sldId="303"/>
        </pc:sldMkLst>
      </pc:sldChg>
      <pc:sldChg chg="delSp modTransition modAnim">
        <pc:chgData name="AbdullahHalawany" userId="93acd4f6-3999-43c0-a02f-17f31116eace" providerId="ADAL" clId="{1236A93D-7EAF-4EFC-8C1C-B1C1DAF5E09D}" dt="2024-11-06T12:57:08.479" v="0"/>
        <pc:sldMkLst>
          <pc:docMk/>
          <pc:sldMk cId="0" sldId="313"/>
        </pc:sldMkLst>
      </pc:sldChg>
      <pc:sldChg chg="delSp modTransition modAnim">
        <pc:chgData name="AbdullahHalawany" userId="93acd4f6-3999-43c0-a02f-17f31116eace" providerId="ADAL" clId="{1236A93D-7EAF-4EFC-8C1C-B1C1DAF5E09D}" dt="2024-11-06T12:57:08.479" v="0"/>
        <pc:sldMkLst>
          <pc:docMk/>
          <pc:sldMk cId="0" sldId="349"/>
        </pc:sldMkLst>
      </pc:sldChg>
      <pc:sldChg chg="delSp modTransition modAnim">
        <pc:chgData name="AbdullahHalawany" userId="93acd4f6-3999-43c0-a02f-17f31116eace" providerId="ADAL" clId="{1236A93D-7EAF-4EFC-8C1C-B1C1DAF5E09D}" dt="2024-11-06T12:57:08.479" v="0"/>
        <pc:sldMkLst>
          <pc:docMk/>
          <pc:sldMk cId="191888453" sldId="499"/>
        </pc:sldMkLst>
      </pc:sldChg>
      <pc:sldChg chg="delSp modTransition modAnim">
        <pc:chgData name="AbdullahHalawany" userId="93acd4f6-3999-43c0-a02f-17f31116eace" providerId="ADAL" clId="{1236A93D-7EAF-4EFC-8C1C-B1C1DAF5E09D}" dt="2024-11-06T12:57:08.479" v="0"/>
        <pc:sldMkLst>
          <pc:docMk/>
          <pc:sldMk cId="3023639722" sldId="541"/>
        </pc:sldMkLst>
      </pc:sldChg>
      <pc:sldChg chg="delSp modTransition modAnim">
        <pc:chgData name="AbdullahHalawany" userId="93acd4f6-3999-43c0-a02f-17f31116eace" providerId="ADAL" clId="{1236A93D-7EAF-4EFC-8C1C-B1C1DAF5E09D}" dt="2024-11-06T12:57:08.479" v="0"/>
        <pc:sldMkLst>
          <pc:docMk/>
          <pc:sldMk cId="2400596205" sldId="630"/>
        </pc:sldMkLst>
      </pc:sldChg>
      <pc:sldChg chg="delSp modTransition modAnim">
        <pc:chgData name="AbdullahHalawany" userId="93acd4f6-3999-43c0-a02f-17f31116eace" providerId="ADAL" clId="{1236A93D-7EAF-4EFC-8C1C-B1C1DAF5E09D}" dt="2024-11-06T12:57:08.479" v="0"/>
        <pc:sldMkLst>
          <pc:docMk/>
          <pc:sldMk cId="2248372235" sldId="637"/>
        </pc:sldMkLst>
      </pc:sldChg>
      <pc:sldChg chg="delSp modTransition modAnim">
        <pc:chgData name="AbdullahHalawany" userId="93acd4f6-3999-43c0-a02f-17f31116eace" providerId="ADAL" clId="{1236A93D-7EAF-4EFC-8C1C-B1C1DAF5E09D}" dt="2024-11-06T12:57:08.479" v="0"/>
        <pc:sldMkLst>
          <pc:docMk/>
          <pc:sldMk cId="2755572611" sldId="638"/>
        </pc:sldMkLst>
      </pc:sldChg>
      <pc:sldChg chg="delSp modTransition modAnim">
        <pc:chgData name="AbdullahHalawany" userId="93acd4f6-3999-43c0-a02f-17f31116eace" providerId="ADAL" clId="{1236A93D-7EAF-4EFC-8C1C-B1C1DAF5E09D}" dt="2024-11-06T12:57:08.479" v="0"/>
        <pc:sldMkLst>
          <pc:docMk/>
          <pc:sldMk cId="696329521" sldId="639"/>
        </pc:sldMkLst>
      </pc:sldChg>
      <pc:sldChg chg="delSp modTransition modAnim">
        <pc:chgData name="AbdullahHalawany" userId="93acd4f6-3999-43c0-a02f-17f31116eace" providerId="ADAL" clId="{1236A93D-7EAF-4EFC-8C1C-B1C1DAF5E09D}" dt="2024-11-06T12:57:08.479" v="0"/>
        <pc:sldMkLst>
          <pc:docMk/>
          <pc:sldMk cId="4121049977" sldId="640"/>
        </pc:sldMkLst>
      </pc:sldChg>
      <pc:sldChg chg="delSp modTransition modAnim">
        <pc:chgData name="AbdullahHalawany" userId="93acd4f6-3999-43c0-a02f-17f31116eace" providerId="ADAL" clId="{1236A93D-7EAF-4EFC-8C1C-B1C1DAF5E09D}" dt="2024-11-06T12:57:08.479" v="0"/>
        <pc:sldMkLst>
          <pc:docMk/>
          <pc:sldMk cId="1463353255" sldId="641"/>
        </pc:sldMkLst>
      </pc:sldChg>
      <pc:sldChg chg="delSp modTransition modAnim">
        <pc:chgData name="AbdullahHalawany" userId="93acd4f6-3999-43c0-a02f-17f31116eace" providerId="ADAL" clId="{1236A93D-7EAF-4EFC-8C1C-B1C1DAF5E09D}" dt="2024-11-06T12:57:08.479" v="0"/>
        <pc:sldMkLst>
          <pc:docMk/>
          <pc:sldMk cId="2951499622" sldId="642"/>
        </pc:sldMkLst>
      </pc:sldChg>
      <pc:sldChg chg="delSp modTransition modAnim">
        <pc:chgData name="AbdullahHalawany" userId="93acd4f6-3999-43c0-a02f-17f31116eace" providerId="ADAL" clId="{1236A93D-7EAF-4EFC-8C1C-B1C1DAF5E09D}" dt="2024-11-06T12:57:08.479" v="0"/>
        <pc:sldMkLst>
          <pc:docMk/>
          <pc:sldMk cId="4245836293" sldId="643"/>
        </pc:sldMkLst>
      </pc:sldChg>
      <pc:sldChg chg="delSp modTransition modAnim">
        <pc:chgData name="AbdullahHalawany" userId="93acd4f6-3999-43c0-a02f-17f31116eace" providerId="ADAL" clId="{1236A93D-7EAF-4EFC-8C1C-B1C1DAF5E09D}" dt="2024-11-06T12:57:08.479" v="0"/>
        <pc:sldMkLst>
          <pc:docMk/>
          <pc:sldMk cId="1297584613" sldId="644"/>
        </pc:sldMkLst>
      </pc:sldChg>
      <pc:sldChg chg="delSp modTransition modAnim">
        <pc:chgData name="AbdullahHalawany" userId="93acd4f6-3999-43c0-a02f-17f31116eace" providerId="ADAL" clId="{1236A93D-7EAF-4EFC-8C1C-B1C1DAF5E09D}" dt="2024-11-06T12:57:08.479" v="0"/>
        <pc:sldMkLst>
          <pc:docMk/>
          <pc:sldMk cId="1437157617" sldId="645"/>
        </pc:sldMkLst>
      </pc:sldChg>
      <pc:sldChg chg="delSp modTransition modAnim">
        <pc:chgData name="AbdullahHalawany" userId="93acd4f6-3999-43c0-a02f-17f31116eace" providerId="ADAL" clId="{1236A93D-7EAF-4EFC-8C1C-B1C1DAF5E09D}" dt="2024-11-06T12:57:08.479" v="0"/>
        <pc:sldMkLst>
          <pc:docMk/>
          <pc:sldMk cId="2491006614" sldId="646"/>
        </pc:sldMkLst>
      </pc:sldChg>
      <pc:sldChg chg="delSp modTransition modAnim">
        <pc:chgData name="AbdullahHalawany" userId="93acd4f6-3999-43c0-a02f-17f31116eace" providerId="ADAL" clId="{1236A93D-7EAF-4EFC-8C1C-B1C1DAF5E09D}" dt="2024-11-06T12:57:08.479" v="0"/>
        <pc:sldMkLst>
          <pc:docMk/>
          <pc:sldMk cId="4276158864" sldId="647"/>
        </pc:sldMkLst>
      </pc:sldChg>
      <pc:sldChg chg="delSp modTransition modAnim">
        <pc:chgData name="AbdullahHalawany" userId="93acd4f6-3999-43c0-a02f-17f31116eace" providerId="ADAL" clId="{1236A93D-7EAF-4EFC-8C1C-B1C1DAF5E09D}" dt="2024-11-06T12:57:08.479" v="0"/>
        <pc:sldMkLst>
          <pc:docMk/>
          <pc:sldMk cId="1489498953" sldId="648"/>
        </pc:sldMkLst>
      </pc:sldChg>
      <pc:sldChg chg="delSp modTransition modAnim">
        <pc:chgData name="AbdullahHalawany" userId="93acd4f6-3999-43c0-a02f-17f31116eace" providerId="ADAL" clId="{1236A93D-7EAF-4EFC-8C1C-B1C1DAF5E09D}" dt="2024-11-06T12:57:08.479" v="0"/>
        <pc:sldMkLst>
          <pc:docMk/>
          <pc:sldMk cId="2140302870" sldId="649"/>
        </pc:sldMkLst>
      </pc:sldChg>
      <pc:sldChg chg="delSp modTransition modAnim">
        <pc:chgData name="AbdullahHalawany" userId="93acd4f6-3999-43c0-a02f-17f31116eace" providerId="ADAL" clId="{1236A93D-7EAF-4EFC-8C1C-B1C1DAF5E09D}" dt="2024-11-06T12:57:08.479" v="0"/>
        <pc:sldMkLst>
          <pc:docMk/>
          <pc:sldMk cId="2363962009" sldId="650"/>
        </pc:sldMkLst>
      </pc:sldChg>
      <pc:sldChg chg="delSp modTransition modAnim">
        <pc:chgData name="AbdullahHalawany" userId="93acd4f6-3999-43c0-a02f-17f31116eace" providerId="ADAL" clId="{1236A93D-7EAF-4EFC-8C1C-B1C1DAF5E09D}" dt="2024-11-06T12:57:08.479" v="0"/>
        <pc:sldMkLst>
          <pc:docMk/>
          <pc:sldMk cId="258874516" sldId="651"/>
        </pc:sldMkLst>
      </pc:sldChg>
      <pc:sldChg chg="delSp modTransition modAnim">
        <pc:chgData name="AbdullahHalawany" userId="93acd4f6-3999-43c0-a02f-17f31116eace" providerId="ADAL" clId="{1236A93D-7EAF-4EFC-8C1C-B1C1DAF5E09D}" dt="2024-11-06T12:57:08.479" v="0"/>
        <pc:sldMkLst>
          <pc:docMk/>
          <pc:sldMk cId="472902988" sldId="652"/>
        </pc:sldMkLst>
      </pc:sldChg>
      <pc:sldChg chg="delSp modTransition modAnim">
        <pc:chgData name="AbdullahHalawany" userId="93acd4f6-3999-43c0-a02f-17f31116eace" providerId="ADAL" clId="{1236A93D-7EAF-4EFC-8C1C-B1C1DAF5E09D}" dt="2024-11-06T12:57:08.479" v="0"/>
        <pc:sldMkLst>
          <pc:docMk/>
          <pc:sldMk cId="1821979276" sldId="653"/>
        </pc:sldMkLst>
      </pc:sldChg>
      <pc:sldChg chg="delSp modTransition modAnim">
        <pc:chgData name="AbdullahHalawany" userId="93acd4f6-3999-43c0-a02f-17f31116eace" providerId="ADAL" clId="{1236A93D-7EAF-4EFC-8C1C-B1C1DAF5E09D}" dt="2024-11-06T12:57:08.479" v="0"/>
        <pc:sldMkLst>
          <pc:docMk/>
          <pc:sldMk cId="4023752274" sldId="654"/>
        </pc:sldMkLst>
      </pc:sldChg>
      <pc:sldChg chg="delSp modTransition modAnim">
        <pc:chgData name="AbdullahHalawany" userId="93acd4f6-3999-43c0-a02f-17f31116eace" providerId="ADAL" clId="{1236A93D-7EAF-4EFC-8C1C-B1C1DAF5E09D}" dt="2024-11-06T12:57:08.479" v="0"/>
        <pc:sldMkLst>
          <pc:docMk/>
          <pc:sldMk cId="4187161174" sldId="655"/>
        </pc:sldMkLst>
      </pc:sldChg>
      <pc:sldChg chg="delSp modTransition modAnim">
        <pc:chgData name="AbdullahHalawany" userId="93acd4f6-3999-43c0-a02f-17f31116eace" providerId="ADAL" clId="{1236A93D-7EAF-4EFC-8C1C-B1C1DAF5E09D}" dt="2024-11-06T12:57:08.479" v="0"/>
        <pc:sldMkLst>
          <pc:docMk/>
          <pc:sldMk cId="2289564669" sldId="656"/>
        </pc:sldMkLst>
      </pc:sldChg>
      <pc:sldChg chg="delSp modTransition modAnim">
        <pc:chgData name="AbdullahHalawany" userId="93acd4f6-3999-43c0-a02f-17f31116eace" providerId="ADAL" clId="{1236A93D-7EAF-4EFC-8C1C-B1C1DAF5E09D}" dt="2024-11-06T12:57:08.479" v="0"/>
        <pc:sldMkLst>
          <pc:docMk/>
          <pc:sldMk cId="880816418" sldId="657"/>
        </pc:sldMkLst>
      </pc:sldChg>
      <pc:sldChg chg="delSp modTransition modAnim">
        <pc:chgData name="AbdullahHalawany" userId="93acd4f6-3999-43c0-a02f-17f31116eace" providerId="ADAL" clId="{1236A93D-7EAF-4EFC-8C1C-B1C1DAF5E09D}" dt="2024-11-06T12:57:08.479" v="0"/>
        <pc:sldMkLst>
          <pc:docMk/>
          <pc:sldMk cId="230219781" sldId="658"/>
        </pc:sldMkLst>
      </pc:sldChg>
      <pc:sldChg chg="delSp modTransition modAnim">
        <pc:chgData name="AbdullahHalawany" userId="93acd4f6-3999-43c0-a02f-17f31116eace" providerId="ADAL" clId="{1236A93D-7EAF-4EFC-8C1C-B1C1DAF5E09D}" dt="2024-11-06T12:57:08.479" v="0"/>
        <pc:sldMkLst>
          <pc:docMk/>
          <pc:sldMk cId="2474895022" sldId="659"/>
        </pc:sldMkLst>
      </pc:sldChg>
      <pc:sldChg chg="delSp modTransition modAnim">
        <pc:chgData name="AbdullahHalawany" userId="93acd4f6-3999-43c0-a02f-17f31116eace" providerId="ADAL" clId="{1236A93D-7EAF-4EFC-8C1C-B1C1DAF5E09D}" dt="2024-11-06T12:57:08.479" v="0"/>
        <pc:sldMkLst>
          <pc:docMk/>
          <pc:sldMk cId="1202814541" sldId="660"/>
        </pc:sldMkLst>
      </pc:sldChg>
      <pc:sldChg chg="delSp modTransition modAnim">
        <pc:chgData name="AbdullahHalawany" userId="93acd4f6-3999-43c0-a02f-17f31116eace" providerId="ADAL" clId="{1236A93D-7EAF-4EFC-8C1C-B1C1DAF5E09D}" dt="2024-11-06T12:57:08.479" v="0"/>
        <pc:sldMkLst>
          <pc:docMk/>
          <pc:sldMk cId="514828995" sldId="661"/>
        </pc:sldMkLst>
      </pc:sldChg>
      <pc:sldChg chg="delSp modTransition modAnim">
        <pc:chgData name="AbdullahHalawany" userId="93acd4f6-3999-43c0-a02f-17f31116eace" providerId="ADAL" clId="{1236A93D-7EAF-4EFC-8C1C-B1C1DAF5E09D}" dt="2024-11-06T12:57:08.479" v="0"/>
        <pc:sldMkLst>
          <pc:docMk/>
          <pc:sldMk cId="2432604299" sldId="662"/>
        </pc:sldMkLst>
      </pc:sldChg>
      <pc:sldChg chg="delSp modTransition modAnim">
        <pc:chgData name="AbdullahHalawany" userId="93acd4f6-3999-43c0-a02f-17f31116eace" providerId="ADAL" clId="{1236A93D-7EAF-4EFC-8C1C-B1C1DAF5E09D}" dt="2024-11-06T12:57:08.479" v="0"/>
        <pc:sldMkLst>
          <pc:docMk/>
          <pc:sldMk cId="3218397807" sldId="663"/>
        </pc:sldMkLst>
      </pc:sldChg>
      <pc:sldChg chg="delSp modTransition modAnim">
        <pc:chgData name="AbdullahHalawany" userId="93acd4f6-3999-43c0-a02f-17f31116eace" providerId="ADAL" clId="{1236A93D-7EAF-4EFC-8C1C-B1C1DAF5E09D}" dt="2024-11-06T12:57:08.479" v="0"/>
        <pc:sldMkLst>
          <pc:docMk/>
          <pc:sldMk cId="1824693792" sldId="664"/>
        </pc:sldMkLst>
      </pc:sldChg>
      <pc:sldChg chg="delSp modTransition modAnim">
        <pc:chgData name="AbdullahHalawany" userId="93acd4f6-3999-43c0-a02f-17f31116eace" providerId="ADAL" clId="{1236A93D-7EAF-4EFC-8C1C-B1C1DAF5E09D}" dt="2024-11-06T12:57:08.479" v="0"/>
        <pc:sldMkLst>
          <pc:docMk/>
          <pc:sldMk cId="927011253" sldId="665"/>
        </pc:sldMkLst>
      </pc:sldChg>
      <pc:sldChg chg="delSp modTransition modAnim">
        <pc:chgData name="AbdullahHalawany" userId="93acd4f6-3999-43c0-a02f-17f31116eace" providerId="ADAL" clId="{1236A93D-7EAF-4EFC-8C1C-B1C1DAF5E09D}" dt="2024-11-06T12:57:08.479" v="0"/>
        <pc:sldMkLst>
          <pc:docMk/>
          <pc:sldMk cId="2363739707" sldId="666"/>
        </pc:sldMkLst>
      </pc:sldChg>
      <pc:sldChg chg="delSp modTransition modAnim">
        <pc:chgData name="AbdullahHalawany" userId="93acd4f6-3999-43c0-a02f-17f31116eace" providerId="ADAL" clId="{1236A93D-7EAF-4EFC-8C1C-B1C1DAF5E09D}" dt="2024-11-06T12:57:08.479" v="0"/>
        <pc:sldMkLst>
          <pc:docMk/>
          <pc:sldMk cId="2293537352" sldId="667"/>
        </pc:sldMkLst>
      </pc:sldChg>
      <pc:sldChg chg="delSp modTransition modAnim">
        <pc:chgData name="AbdullahHalawany" userId="93acd4f6-3999-43c0-a02f-17f31116eace" providerId="ADAL" clId="{1236A93D-7EAF-4EFC-8C1C-B1C1DAF5E09D}" dt="2024-11-06T12:57:08.479" v="0"/>
        <pc:sldMkLst>
          <pc:docMk/>
          <pc:sldMk cId="1588295327" sldId="668"/>
        </pc:sldMkLst>
      </pc:sldChg>
      <pc:sldChg chg="delSp modTransition modAnim">
        <pc:chgData name="AbdullahHalawany" userId="93acd4f6-3999-43c0-a02f-17f31116eace" providerId="ADAL" clId="{1236A93D-7EAF-4EFC-8C1C-B1C1DAF5E09D}" dt="2024-11-06T12:57:08.479" v="0"/>
        <pc:sldMkLst>
          <pc:docMk/>
          <pc:sldMk cId="3902295858" sldId="669"/>
        </pc:sldMkLst>
      </pc:sldChg>
      <pc:sldChg chg="delSp modTransition modAnim">
        <pc:chgData name="AbdullahHalawany" userId="93acd4f6-3999-43c0-a02f-17f31116eace" providerId="ADAL" clId="{1236A93D-7EAF-4EFC-8C1C-B1C1DAF5E09D}" dt="2024-11-06T12:57:08.479" v="0"/>
        <pc:sldMkLst>
          <pc:docMk/>
          <pc:sldMk cId="491080595" sldId="670"/>
        </pc:sldMkLst>
      </pc:sldChg>
      <pc:sldChg chg="delSp modTransition modAnim">
        <pc:chgData name="AbdullahHalawany" userId="93acd4f6-3999-43c0-a02f-17f31116eace" providerId="ADAL" clId="{1236A93D-7EAF-4EFC-8C1C-B1C1DAF5E09D}" dt="2024-11-06T12:57:08.479" v="0"/>
        <pc:sldMkLst>
          <pc:docMk/>
          <pc:sldMk cId="1808158043" sldId="671"/>
        </pc:sldMkLst>
      </pc:sldChg>
      <pc:sldChg chg="delSp modTransition modAnim">
        <pc:chgData name="AbdullahHalawany" userId="93acd4f6-3999-43c0-a02f-17f31116eace" providerId="ADAL" clId="{1236A93D-7EAF-4EFC-8C1C-B1C1DAF5E09D}" dt="2024-11-06T12:57:08.479" v="0"/>
        <pc:sldMkLst>
          <pc:docMk/>
          <pc:sldMk cId="21108233" sldId="672"/>
        </pc:sldMkLst>
      </pc:sldChg>
      <pc:sldChg chg="delSp modTransition modAnim">
        <pc:chgData name="AbdullahHalawany" userId="93acd4f6-3999-43c0-a02f-17f31116eace" providerId="ADAL" clId="{1236A93D-7EAF-4EFC-8C1C-B1C1DAF5E09D}" dt="2024-11-06T12:57:08.479" v="0"/>
        <pc:sldMkLst>
          <pc:docMk/>
          <pc:sldMk cId="289597835" sldId="67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lstStyle/>
        <a:p>
          <a:pPr>
            <a:lnSpc>
              <a:spcPct val="150000"/>
            </a:lnSpc>
          </a:pPr>
          <a:r>
            <a:rPr lang="en-US" altLang="en-US" sz="2400" b="1" dirty="0"/>
            <a:t>MS Project as a Tool for Resources and Time Management</a:t>
          </a:r>
          <a:endParaRPr lang="ar-EG" altLang="en-US" sz="2400" b="1" dirty="0"/>
        </a:p>
      </dgm:t>
    </dgm:pt>
    <dgm:pt modelId="{236776CA-0BCB-423D-922E-906E1564C4D7}" type="parTrans" cxnId="{D9BF79C3-3101-45EA-B7EA-E56F3F562678}">
      <dgm:prSet/>
      <dgm:spPr/>
      <dgm:t>
        <a:bodyPr/>
        <a:lstStyle/>
        <a:p>
          <a:pPr>
            <a:lnSpc>
              <a:spcPct val="150000"/>
            </a:lnSpc>
          </a:pPr>
          <a:endParaRPr lang="en-US" sz="2400"/>
        </a:p>
      </dgm:t>
    </dgm:pt>
    <dgm:pt modelId="{834D3694-29DE-42DE-BFEC-8DB79937CD0C}" type="sibTrans" cxnId="{D9BF79C3-3101-45EA-B7EA-E56F3F562678}">
      <dgm:prSet/>
      <dgm:spPr/>
      <dgm:t>
        <a:bodyPr/>
        <a:lstStyle/>
        <a:p>
          <a:pPr>
            <a:lnSpc>
              <a:spcPct val="150000"/>
            </a:lnSpc>
          </a:pPr>
          <a:endParaRPr lang="en-US" sz="2400"/>
        </a:p>
      </dgm:t>
    </dgm:pt>
    <dgm:pt modelId="{369CF301-F8D8-451A-8A2B-048857B536D1}">
      <dgm:prSet custT="1"/>
      <dgm:spPr/>
      <dgm:t>
        <a:bodyPr/>
        <a:lstStyle/>
        <a:p>
          <a:pPr rtl="0">
            <a:lnSpc>
              <a:spcPct val="150000"/>
            </a:lnSpc>
            <a:spcAft>
              <a:spcPts val="600"/>
            </a:spcAft>
          </a:pPr>
          <a:r>
            <a:rPr lang="en-US" sz="2400" dirty="0">
              <a:solidFill>
                <a:prstClr val="black">
                  <a:hueOff val="0"/>
                  <a:satOff val="0"/>
                  <a:lumOff val="0"/>
                  <a:alphaOff val="0"/>
                </a:prstClr>
              </a:solidFill>
              <a:latin typeface="Calibri" panose="020F0502020204030204"/>
              <a:ea typeface="+mn-ea"/>
              <a:cs typeface="+mn-cs"/>
            </a:rPr>
            <a:t>MS Project 2019 Overview</a:t>
          </a:r>
          <a:endParaRPr lang="en-US" sz="2400" b="0" dirty="0">
            <a:latin typeface="+mn-lt"/>
          </a:endParaRPr>
        </a:p>
      </dgm:t>
    </dgm:pt>
    <dgm:pt modelId="{DCA72BCD-BAD7-4BE7-A543-23593EA93C82}" type="parTrans" cxnId="{724C0310-3239-494F-BBBC-EEAC2142521E}">
      <dgm:prSet/>
      <dgm:spPr/>
      <dgm:t>
        <a:bodyPr/>
        <a:lstStyle/>
        <a:p>
          <a:pPr>
            <a:lnSpc>
              <a:spcPct val="150000"/>
            </a:lnSpc>
          </a:pPr>
          <a:endParaRPr lang="en-US"/>
        </a:p>
      </dgm:t>
    </dgm:pt>
    <dgm:pt modelId="{56FA8B9A-073D-4B0A-9C2B-4048E438613F}" type="sibTrans" cxnId="{724C0310-3239-494F-BBBC-EEAC2142521E}">
      <dgm:prSet/>
      <dgm:spPr/>
      <dgm:t>
        <a:bodyPr/>
        <a:lstStyle/>
        <a:p>
          <a:pPr>
            <a:lnSpc>
              <a:spcPct val="150000"/>
            </a:lnSpc>
          </a:pPr>
          <a:endParaRPr lang="en-US"/>
        </a:p>
      </dgm:t>
    </dgm:pt>
    <dgm:pt modelId="{1DE93205-D7EF-45A7-A692-F49A8C5F4E16}">
      <dgm:prSet custT="1"/>
      <dgm:spPr/>
      <dgm:t>
        <a:bodyPr/>
        <a:lstStyle/>
        <a:p>
          <a:pPr rtl="0">
            <a:lnSpc>
              <a:spcPct val="150000"/>
            </a:lnSpc>
          </a:pPr>
          <a:r>
            <a:rPr lang="en-US" sz="2400">
              <a:solidFill>
                <a:prstClr val="black">
                  <a:hueOff val="0"/>
                  <a:satOff val="0"/>
                  <a:lumOff val="0"/>
                  <a:alphaOff val="0"/>
                </a:prstClr>
              </a:solidFill>
              <a:latin typeface="Calibri" panose="020F0502020204030204"/>
              <a:ea typeface="+mn-ea"/>
              <a:cs typeface="+mn-cs"/>
            </a:rPr>
            <a:t>Set Project Calendar </a:t>
          </a:r>
          <a:endParaRPr lang="ar-EG" sz="2400">
            <a:solidFill>
              <a:prstClr val="black">
                <a:hueOff val="0"/>
                <a:satOff val="0"/>
                <a:lumOff val="0"/>
                <a:alphaOff val="0"/>
              </a:prstClr>
            </a:solidFill>
            <a:latin typeface="Calibri" panose="020F0502020204030204"/>
            <a:ea typeface="+mn-ea"/>
            <a:cs typeface="+mn-cs"/>
          </a:endParaRPr>
        </a:p>
      </dgm:t>
    </dgm:pt>
    <dgm:pt modelId="{744823B1-E6F1-4B69-9035-046B01FC50F4}" type="parTrans" cxnId="{DB013A5D-C48D-4E38-89BB-56D2D622721A}">
      <dgm:prSet/>
      <dgm:spPr/>
      <dgm:t>
        <a:bodyPr/>
        <a:lstStyle/>
        <a:p>
          <a:pPr rtl="1">
            <a:lnSpc>
              <a:spcPct val="150000"/>
            </a:lnSpc>
          </a:pPr>
          <a:endParaRPr lang="ar-EG"/>
        </a:p>
      </dgm:t>
    </dgm:pt>
    <dgm:pt modelId="{B51AAE36-3309-4506-8241-64F5CE8A689C}" type="sibTrans" cxnId="{DB013A5D-C48D-4E38-89BB-56D2D622721A}">
      <dgm:prSet/>
      <dgm:spPr/>
      <dgm:t>
        <a:bodyPr/>
        <a:lstStyle/>
        <a:p>
          <a:pPr rtl="1">
            <a:lnSpc>
              <a:spcPct val="150000"/>
            </a:lnSpc>
          </a:pPr>
          <a:endParaRPr lang="ar-EG"/>
        </a:p>
      </dgm:t>
    </dgm:pt>
    <dgm:pt modelId="{AE964EA8-71C2-4C33-B715-B15CC1594DF9}">
      <dgm:prSet custT="1"/>
      <dgm:spPr/>
      <dgm:t>
        <a:bodyPr/>
        <a:lstStyle/>
        <a:p>
          <a:pPr rtl="0">
            <a:lnSpc>
              <a:spcPct val="150000"/>
            </a:lnSpc>
          </a:pPr>
          <a:r>
            <a:rPr lang="en-US" sz="2400">
              <a:solidFill>
                <a:prstClr val="black">
                  <a:hueOff val="0"/>
                  <a:satOff val="0"/>
                  <a:lumOff val="0"/>
                  <a:alphaOff val="0"/>
                </a:prstClr>
              </a:solidFill>
              <a:latin typeface="Calibri" panose="020F0502020204030204"/>
              <a:ea typeface="+mn-ea"/>
              <a:cs typeface="+mn-cs"/>
            </a:rPr>
            <a:t>WBS</a:t>
          </a:r>
          <a:endParaRPr lang="ar-EG" sz="2400">
            <a:solidFill>
              <a:prstClr val="black">
                <a:hueOff val="0"/>
                <a:satOff val="0"/>
                <a:lumOff val="0"/>
                <a:alphaOff val="0"/>
              </a:prstClr>
            </a:solidFill>
            <a:latin typeface="Calibri" panose="020F0502020204030204"/>
            <a:ea typeface="+mn-ea"/>
            <a:cs typeface="+mn-cs"/>
          </a:endParaRPr>
        </a:p>
      </dgm:t>
    </dgm:pt>
    <dgm:pt modelId="{477C98BD-234B-4BD0-B51A-BDCEBCE04766}" type="parTrans" cxnId="{4E2DD658-614C-41BE-AC82-42106EE41DB0}">
      <dgm:prSet/>
      <dgm:spPr/>
      <dgm:t>
        <a:bodyPr/>
        <a:lstStyle/>
        <a:p>
          <a:pPr rtl="1">
            <a:lnSpc>
              <a:spcPct val="150000"/>
            </a:lnSpc>
          </a:pPr>
          <a:endParaRPr lang="ar-EG"/>
        </a:p>
      </dgm:t>
    </dgm:pt>
    <dgm:pt modelId="{0D6F8046-2321-4F24-8A14-EF139D38E367}" type="sibTrans" cxnId="{4E2DD658-614C-41BE-AC82-42106EE41DB0}">
      <dgm:prSet/>
      <dgm:spPr/>
      <dgm:t>
        <a:bodyPr/>
        <a:lstStyle/>
        <a:p>
          <a:pPr rtl="1">
            <a:lnSpc>
              <a:spcPct val="150000"/>
            </a:lnSpc>
          </a:pPr>
          <a:endParaRPr lang="ar-EG"/>
        </a:p>
      </dgm:t>
    </dgm:pt>
    <dgm:pt modelId="{E8DC7FCB-4B6D-4572-99D2-A77B14E7C271}">
      <dgm:prSet custT="1"/>
      <dgm:spPr/>
      <dgm:t>
        <a:bodyPr/>
        <a:lstStyle/>
        <a:p>
          <a:pPr rtl="0">
            <a:lnSpc>
              <a:spcPct val="150000"/>
            </a:lnSpc>
          </a:pPr>
          <a:r>
            <a:rPr lang="en-US" sz="2400">
              <a:solidFill>
                <a:prstClr val="black">
                  <a:hueOff val="0"/>
                  <a:satOff val="0"/>
                  <a:lumOff val="0"/>
                  <a:alphaOff val="0"/>
                </a:prstClr>
              </a:solidFill>
              <a:latin typeface="Calibri" panose="020F0502020204030204"/>
              <a:ea typeface="+mn-ea"/>
              <a:cs typeface="+mn-cs"/>
            </a:rPr>
            <a:t>Task Type </a:t>
          </a:r>
          <a:endParaRPr lang="ar-EG" sz="2400">
            <a:solidFill>
              <a:prstClr val="black">
                <a:hueOff val="0"/>
                <a:satOff val="0"/>
                <a:lumOff val="0"/>
                <a:alphaOff val="0"/>
              </a:prstClr>
            </a:solidFill>
            <a:latin typeface="Calibri" panose="020F0502020204030204"/>
            <a:ea typeface="+mn-ea"/>
            <a:cs typeface="+mn-cs"/>
          </a:endParaRPr>
        </a:p>
      </dgm:t>
    </dgm:pt>
    <dgm:pt modelId="{D40B4D93-2714-4EBE-A168-60E1E756745F}" type="parTrans" cxnId="{CE0F6A27-D2B3-4FF1-BFE3-E326D9FBC38E}">
      <dgm:prSet/>
      <dgm:spPr/>
      <dgm:t>
        <a:bodyPr/>
        <a:lstStyle/>
        <a:p>
          <a:pPr rtl="1">
            <a:lnSpc>
              <a:spcPct val="150000"/>
            </a:lnSpc>
          </a:pPr>
          <a:endParaRPr lang="ar-EG"/>
        </a:p>
      </dgm:t>
    </dgm:pt>
    <dgm:pt modelId="{2E2CCC57-7B8D-4FB5-A8DF-BFD9E4B47C6B}" type="sibTrans" cxnId="{CE0F6A27-D2B3-4FF1-BFE3-E326D9FBC38E}">
      <dgm:prSet/>
      <dgm:spPr/>
      <dgm:t>
        <a:bodyPr/>
        <a:lstStyle/>
        <a:p>
          <a:pPr rtl="1">
            <a:lnSpc>
              <a:spcPct val="150000"/>
            </a:lnSpc>
          </a:pPr>
          <a:endParaRPr lang="ar-EG"/>
        </a:p>
      </dgm:t>
    </dgm:pt>
    <dgm:pt modelId="{E1BF476C-9E4B-4786-842F-734C317516A2}">
      <dgm:prSet custT="1"/>
      <dgm:spPr/>
      <dgm:t>
        <a:bodyPr/>
        <a:lstStyle/>
        <a:p>
          <a:pPr rtl="0">
            <a:lnSpc>
              <a:spcPct val="150000"/>
            </a:lnSpc>
          </a:pPr>
          <a:r>
            <a:rPr lang="en-US" sz="2400">
              <a:solidFill>
                <a:prstClr val="black">
                  <a:hueOff val="0"/>
                  <a:satOff val="0"/>
                  <a:lumOff val="0"/>
                  <a:alphaOff val="0"/>
                </a:prstClr>
              </a:solidFill>
              <a:latin typeface="Calibri" panose="020F0502020204030204"/>
              <a:ea typeface="+mn-ea"/>
              <a:cs typeface="+mn-cs"/>
            </a:rPr>
            <a:t>Add and Level Resources </a:t>
          </a:r>
          <a:endParaRPr lang="ar-EG" sz="2400">
            <a:solidFill>
              <a:prstClr val="black">
                <a:hueOff val="0"/>
                <a:satOff val="0"/>
                <a:lumOff val="0"/>
                <a:alphaOff val="0"/>
              </a:prstClr>
            </a:solidFill>
            <a:latin typeface="Calibri" panose="020F0502020204030204"/>
            <a:ea typeface="+mn-ea"/>
            <a:cs typeface="+mn-cs"/>
          </a:endParaRPr>
        </a:p>
      </dgm:t>
    </dgm:pt>
    <dgm:pt modelId="{8152A2A4-718E-4DB7-8670-F7FFB3EAA076}" type="parTrans" cxnId="{EDB8ABDD-704F-4906-999F-44E15294BDB6}">
      <dgm:prSet/>
      <dgm:spPr/>
      <dgm:t>
        <a:bodyPr/>
        <a:lstStyle/>
        <a:p>
          <a:pPr rtl="1">
            <a:lnSpc>
              <a:spcPct val="150000"/>
            </a:lnSpc>
          </a:pPr>
          <a:endParaRPr lang="ar-EG"/>
        </a:p>
      </dgm:t>
    </dgm:pt>
    <dgm:pt modelId="{2D2DD41F-983D-475B-8350-BCD9AF4305F8}" type="sibTrans" cxnId="{EDB8ABDD-704F-4906-999F-44E15294BDB6}">
      <dgm:prSet/>
      <dgm:spPr/>
      <dgm:t>
        <a:bodyPr/>
        <a:lstStyle/>
        <a:p>
          <a:pPr rtl="1">
            <a:lnSpc>
              <a:spcPct val="150000"/>
            </a:lnSpc>
          </a:pPr>
          <a:endParaRPr lang="ar-EG"/>
        </a:p>
      </dgm:t>
    </dgm:pt>
    <dgm:pt modelId="{3F3047F9-45F8-4ADF-AAD5-FCDF6E2A8A76}">
      <dgm:prSet custT="1"/>
      <dgm:spPr/>
      <dgm:t>
        <a:bodyPr/>
        <a:lstStyle/>
        <a:p>
          <a:pPr rtl="0">
            <a:lnSpc>
              <a:spcPct val="150000"/>
            </a:lnSpc>
          </a:pPr>
          <a:r>
            <a:rPr lang="en-US" sz="2400">
              <a:solidFill>
                <a:prstClr val="black">
                  <a:hueOff val="0"/>
                  <a:satOff val="0"/>
                  <a:lumOff val="0"/>
                  <a:alphaOff val="0"/>
                </a:prstClr>
              </a:solidFill>
              <a:latin typeface="Calibri" panose="020F0502020204030204"/>
              <a:ea typeface="+mn-ea"/>
              <a:cs typeface="+mn-cs"/>
            </a:rPr>
            <a:t>Timeline</a:t>
          </a:r>
          <a:endParaRPr lang="ar-EG" sz="2400">
            <a:solidFill>
              <a:prstClr val="black">
                <a:hueOff val="0"/>
                <a:satOff val="0"/>
                <a:lumOff val="0"/>
                <a:alphaOff val="0"/>
              </a:prstClr>
            </a:solidFill>
            <a:latin typeface="Calibri" panose="020F0502020204030204"/>
            <a:ea typeface="+mn-ea"/>
            <a:cs typeface="+mn-cs"/>
          </a:endParaRPr>
        </a:p>
      </dgm:t>
    </dgm:pt>
    <dgm:pt modelId="{3D33ACF1-6572-4452-9E60-44266791D222}" type="parTrans" cxnId="{E51B2E58-E8B8-4D8D-9FDC-25703ECA9256}">
      <dgm:prSet/>
      <dgm:spPr/>
      <dgm:t>
        <a:bodyPr/>
        <a:lstStyle/>
        <a:p>
          <a:pPr rtl="1">
            <a:lnSpc>
              <a:spcPct val="150000"/>
            </a:lnSpc>
          </a:pPr>
          <a:endParaRPr lang="ar-EG"/>
        </a:p>
      </dgm:t>
    </dgm:pt>
    <dgm:pt modelId="{18629F1A-742F-4E8E-AB90-520FBCBEA262}" type="sibTrans" cxnId="{E51B2E58-E8B8-4D8D-9FDC-25703ECA9256}">
      <dgm:prSet/>
      <dgm:spPr/>
      <dgm:t>
        <a:bodyPr/>
        <a:lstStyle/>
        <a:p>
          <a:pPr rtl="1">
            <a:lnSpc>
              <a:spcPct val="150000"/>
            </a:lnSpc>
          </a:pPr>
          <a:endParaRPr lang="ar-EG"/>
        </a:p>
      </dgm:t>
    </dgm:pt>
    <dgm:pt modelId="{10FBDB12-914E-4560-BD11-014D6EACA98D}">
      <dgm:prSet custT="1"/>
      <dgm:spPr/>
      <dgm:t>
        <a:bodyPr/>
        <a:lstStyle/>
        <a:p>
          <a:pPr rtl="0">
            <a:lnSpc>
              <a:spcPct val="150000"/>
            </a:lnSpc>
          </a:pPr>
          <a:r>
            <a:rPr lang="en-US" sz="2400" dirty="0">
              <a:solidFill>
                <a:prstClr val="black">
                  <a:hueOff val="0"/>
                  <a:satOff val="0"/>
                  <a:lumOff val="0"/>
                  <a:alphaOff val="0"/>
                </a:prstClr>
              </a:solidFill>
              <a:latin typeface="Calibri" panose="020F0502020204030204"/>
              <a:ea typeface="+mn-ea"/>
              <a:cs typeface="+mn-cs"/>
            </a:rPr>
            <a:t>Reports</a:t>
          </a:r>
          <a:endParaRPr lang="ar-EG" sz="2400" dirty="0">
            <a:solidFill>
              <a:prstClr val="black">
                <a:hueOff val="0"/>
                <a:satOff val="0"/>
                <a:lumOff val="0"/>
                <a:alphaOff val="0"/>
              </a:prstClr>
            </a:solidFill>
            <a:latin typeface="Calibri" panose="020F0502020204030204"/>
            <a:ea typeface="+mn-ea"/>
            <a:cs typeface="+mn-cs"/>
          </a:endParaRPr>
        </a:p>
      </dgm:t>
    </dgm:pt>
    <dgm:pt modelId="{C3CD670C-9A02-4E11-B4FB-8738789D2C95}" type="parTrans" cxnId="{8F845C36-F908-407B-B19C-9C16319FF0CC}">
      <dgm:prSet/>
      <dgm:spPr/>
      <dgm:t>
        <a:bodyPr/>
        <a:lstStyle/>
        <a:p>
          <a:pPr rtl="1">
            <a:lnSpc>
              <a:spcPct val="150000"/>
            </a:lnSpc>
          </a:pPr>
          <a:endParaRPr lang="ar-EG"/>
        </a:p>
      </dgm:t>
    </dgm:pt>
    <dgm:pt modelId="{CF3B87B3-3A7C-4522-80D6-9AA171D13AEA}" type="sibTrans" cxnId="{8F845C36-F908-407B-B19C-9C16319FF0CC}">
      <dgm:prSet/>
      <dgm:spPr/>
      <dgm:t>
        <a:bodyPr/>
        <a:lstStyle/>
        <a:p>
          <a:pPr rtl="1">
            <a:lnSpc>
              <a:spcPct val="150000"/>
            </a:lnSpc>
          </a:pPr>
          <a:endParaRPr lang="ar-EG"/>
        </a:p>
      </dgm:t>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102920" custLinFactNeighborY="-8070">
        <dgm:presLayoutVars>
          <dgm:chMax val="0"/>
          <dgm:bulletEnabled val="1"/>
        </dgm:presLayoutVars>
      </dgm:prSet>
      <dgm:spPr/>
    </dgm:pt>
    <dgm:pt modelId="{897CB477-63AF-4C54-A6C6-26EFE54EB411}" type="pres">
      <dgm:prSet presAssocID="{58CC7B93-9F82-4042-A1CD-FD418701A725}" presName="childText" presStyleLbl="revTx" presStyleIdx="0" presStyleCnt="1" custScaleY="111080">
        <dgm:presLayoutVars>
          <dgm:bulletEnabled val="1"/>
        </dgm:presLayoutVars>
      </dgm:prSet>
      <dgm:spPr/>
    </dgm:pt>
  </dgm:ptLst>
  <dgm:cxnLst>
    <dgm:cxn modelId="{8EA23806-1FCC-453C-B3D0-4F119B2771BB}" type="presOf" srcId="{58CC7B93-9F82-4042-A1CD-FD418701A725}" destId="{A3AA10BE-60E7-4B26-B05A-3CB6405B4F49}" srcOrd="0" destOrd="0" presId="urn:microsoft.com/office/officeart/2005/8/layout/vList2"/>
    <dgm:cxn modelId="{724C0310-3239-494F-BBBC-EEAC2142521E}" srcId="{58CC7B93-9F82-4042-A1CD-FD418701A725}" destId="{369CF301-F8D8-451A-8A2B-048857B536D1}" srcOrd="0" destOrd="0" parTransId="{DCA72BCD-BAD7-4BE7-A543-23593EA93C82}" sibTransId="{56FA8B9A-073D-4B0A-9C2B-4048E438613F}"/>
    <dgm:cxn modelId="{CE0F6A27-D2B3-4FF1-BFE3-E326D9FBC38E}" srcId="{58CC7B93-9F82-4042-A1CD-FD418701A725}" destId="{E8DC7FCB-4B6D-4572-99D2-A77B14E7C271}" srcOrd="3" destOrd="0" parTransId="{D40B4D93-2714-4EBE-A168-60E1E756745F}" sibTransId="{2E2CCC57-7B8D-4FB5-A8DF-BFD9E4B47C6B}"/>
    <dgm:cxn modelId="{295AD330-F0F9-44C6-A1EB-78DDEE4488D5}" type="presOf" srcId="{10FBDB12-914E-4560-BD11-014D6EACA98D}" destId="{897CB477-63AF-4C54-A6C6-26EFE54EB411}" srcOrd="0" destOrd="6" presId="urn:microsoft.com/office/officeart/2005/8/layout/vList2"/>
    <dgm:cxn modelId="{4D8C1E32-B892-4FE0-BD49-490945BD8082}" type="presOf" srcId="{1DE93205-D7EF-45A7-A692-F49A8C5F4E16}" destId="{897CB477-63AF-4C54-A6C6-26EFE54EB411}" srcOrd="0" destOrd="1" presId="urn:microsoft.com/office/officeart/2005/8/layout/vList2"/>
    <dgm:cxn modelId="{8F845C36-F908-407B-B19C-9C16319FF0CC}" srcId="{58CC7B93-9F82-4042-A1CD-FD418701A725}" destId="{10FBDB12-914E-4560-BD11-014D6EACA98D}" srcOrd="6" destOrd="0" parTransId="{C3CD670C-9A02-4E11-B4FB-8738789D2C95}" sibTransId="{CF3B87B3-3A7C-4522-80D6-9AA171D13AEA}"/>
    <dgm:cxn modelId="{DB013A5D-C48D-4E38-89BB-56D2D622721A}" srcId="{58CC7B93-9F82-4042-A1CD-FD418701A725}" destId="{1DE93205-D7EF-45A7-A692-F49A8C5F4E16}" srcOrd="1" destOrd="0" parTransId="{744823B1-E6F1-4B69-9035-046B01FC50F4}" sibTransId="{B51AAE36-3309-4506-8241-64F5CE8A689C}"/>
    <dgm:cxn modelId="{019C9166-F528-4AD4-AD0C-F7C39C84E40F}" type="presOf" srcId="{AE964EA8-71C2-4C33-B715-B15CC1594DF9}" destId="{897CB477-63AF-4C54-A6C6-26EFE54EB411}" srcOrd="0" destOrd="2" presId="urn:microsoft.com/office/officeart/2005/8/layout/vList2"/>
    <dgm:cxn modelId="{4D56B06C-E5B3-4B56-B387-65AD8DDD3AA4}" type="presOf" srcId="{DB71BC6C-1DC7-4D16-A3CC-8F6A927E9A64}" destId="{09E8FE90-B015-4B8D-8DA9-FA66FFA6C6D6}" srcOrd="0" destOrd="0" presId="urn:microsoft.com/office/officeart/2005/8/layout/vList2"/>
    <dgm:cxn modelId="{5D36B04F-1998-4893-9A43-DD100661759A}" type="presOf" srcId="{3F3047F9-45F8-4ADF-AAD5-FCDF6E2A8A76}" destId="{897CB477-63AF-4C54-A6C6-26EFE54EB411}" srcOrd="0" destOrd="5" presId="urn:microsoft.com/office/officeart/2005/8/layout/vList2"/>
    <dgm:cxn modelId="{E51B2E58-E8B8-4D8D-9FDC-25703ECA9256}" srcId="{58CC7B93-9F82-4042-A1CD-FD418701A725}" destId="{3F3047F9-45F8-4ADF-AAD5-FCDF6E2A8A76}" srcOrd="5" destOrd="0" parTransId="{3D33ACF1-6572-4452-9E60-44266791D222}" sibTransId="{18629F1A-742F-4E8E-AB90-520FBCBEA262}"/>
    <dgm:cxn modelId="{4E2DD658-614C-41BE-AC82-42106EE41DB0}" srcId="{58CC7B93-9F82-4042-A1CD-FD418701A725}" destId="{AE964EA8-71C2-4C33-B715-B15CC1594DF9}" srcOrd="2" destOrd="0" parTransId="{477C98BD-234B-4BD0-B51A-BDCEBCE04766}" sibTransId="{0D6F8046-2321-4F24-8A14-EF139D38E367}"/>
    <dgm:cxn modelId="{DE4DF47B-D726-484D-8E09-658FA16E8E03}" type="presOf" srcId="{E1BF476C-9E4B-4786-842F-734C317516A2}" destId="{897CB477-63AF-4C54-A6C6-26EFE54EB411}" srcOrd="0" destOrd="4" presId="urn:microsoft.com/office/officeart/2005/8/layout/vList2"/>
    <dgm:cxn modelId="{D9BF79C3-3101-45EA-B7EA-E56F3F562678}" srcId="{DB71BC6C-1DC7-4D16-A3CC-8F6A927E9A64}" destId="{58CC7B93-9F82-4042-A1CD-FD418701A725}" srcOrd="0" destOrd="0" parTransId="{236776CA-0BCB-423D-922E-906E1564C4D7}" sibTransId="{834D3694-29DE-42DE-BFEC-8DB79937CD0C}"/>
    <dgm:cxn modelId="{5FC225C6-6DF3-422B-AE6B-34F9D27DA293}" type="presOf" srcId="{369CF301-F8D8-451A-8A2B-048857B536D1}" destId="{897CB477-63AF-4C54-A6C6-26EFE54EB411}" srcOrd="0" destOrd="0" presId="urn:microsoft.com/office/officeart/2005/8/layout/vList2"/>
    <dgm:cxn modelId="{EDB8ABDD-704F-4906-999F-44E15294BDB6}" srcId="{58CC7B93-9F82-4042-A1CD-FD418701A725}" destId="{E1BF476C-9E4B-4786-842F-734C317516A2}" srcOrd="4" destOrd="0" parTransId="{8152A2A4-718E-4DB7-8670-F7FFB3EAA076}" sibTransId="{2D2DD41F-983D-475B-8350-BCD9AF4305F8}"/>
    <dgm:cxn modelId="{53C15BF3-4EBA-4D41-880E-98DFE9983F30}" type="presOf" srcId="{E8DC7FCB-4B6D-4572-99D2-A77B14E7C271}" destId="{897CB477-63AF-4C54-A6C6-26EFE54EB411}" srcOrd="0" destOrd="3" presId="urn:microsoft.com/office/officeart/2005/8/layout/vList2"/>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0"/>
          <a:ext cx="8288037" cy="67146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150000"/>
            </a:lnSpc>
            <a:spcBef>
              <a:spcPct val="0"/>
            </a:spcBef>
            <a:spcAft>
              <a:spcPct val="35000"/>
            </a:spcAft>
            <a:buNone/>
          </a:pPr>
          <a:r>
            <a:rPr lang="en-US" altLang="en-US" sz="2400" b="1" kern="1200" dirty="0"/>
            <a:t>MS Project as a Tool for Resources and Time Management</a:t>
          </a:r>
          <a:endParaRPr lang="ar-EG" altLang="en-US" sz="2400" b="1" kern="1200" dirty="0"/>
        </a:p>
      </dsp:txBody>
      <dsp:txXfrm>
        <a:off x="32778" y="32778"/>
        <a:ext cx="8222481" cy="605908"/>
      </dsp:txXfrm>
    </dsp:sp>
    <dsp:sp modelId="{897CB477-63AF-4C54-A6C6-26EFE54EB411}">
      <dsp:nvSpPr>
        <dsp:cNvPr id="0" name=""/>
        <dsp:cNvSpPr/>
      </dsp:nvSpPr>
      <dsp:spPr>
        <a:xfrm>
          <a:off x="0" y="676125"/>
          <a:ext cx="8288037" cy="3707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rtl="0">
            <a:lnSpc>
              <a:spcPct val="150000"/>
            </a:lnSpc>
            <a:spcBef>
              <a:spcPct val="0"/>
            </a:spcBef>
            <a:spcAft>
              <a:spcPts val="600"/>
            </a:spcAft>
            <a:buChar char="•"/>
          </a:pPr>
          <a:r>
            <a:rPr lang="en-US" sz="2400" kern="1200" dirty="0">
              <a:solidFill>
                <a:prstClr val="black">
                  <a:hueOff val="0"/>
                  <a:satOff val="0"/>
                  <a:lumOff val="0"/>
                  <a:alphaOff val="0"/>
                </a:prstClr>
              </a:solidFill>
              <a:latin typeface="Calibri" panose="020F0502020204030204"/>
              <a:ea typeface="+mn-ea"/>
              <a:cs typeface="+mn-cs"/>
            </a:rPr>
            <a:t>MS Project 2019 Overview</a:t>
          </a:r>
          <a:endParaRPr lang="en-US" sz="2400" b="0" kern="1200" dirty="0">
            <a:latin typeface="+mn-lt"/>
          </a:endParaRPr>
        </a:p>
        <a:p>
          <a:pPr marL="228600" lvl="1" indent="-228600" algn="l" defTabSz="1066800" rtl="0">
            <a:lnSpc>
              <a:spcPct val="150000"/>
            </a:lnSpc>
            <a:spcBef>
              <a:spcPct val="0"/>
            </a:spcBef>
            <a:spcAft>
              <a:spcPct val="20000"/>
            </a:spcAft>
            <a:buChar char="•"/>
          </a:pPr>
          <a:r>
            <a:rPr lang="en-US" sz="2400" kern="1200">
              <a:solidFill>
                <a:prstClr val="black">
                  <a:hueOff val="0"/>
                  <a:satOff val="0"/>
                  <a:lumOff val="0"/>
                  <a:alphaOff val="0"/>
                </a:prstClr>
              </a:solidFill>
              <a:latin typeface="Calibri" panose="020F0502020204030204"/>
              <a:ea typeface="+mn-ea"/>
              <a:cs typeface="+mn-cs"/>
            </a:rPr>
            <a:t>Set Project Calendar </a:t>
          </a:r>
          <a:endParaRPr lang="ar-EG" sz="2400" kern="1200">
            <a:solidFill>
              <a:prstClr val="black">
                <a:hueOff val="0"/>
                <a:satOff val="0"/>
                <a:lumOff val="0"/>
                <a:alphaOff val="0"/>
              </a:prstClr>
            </a:solidFill>
            <a:latin typeface="Calibri" panose="020F0502020204030204"/>
            <a:ea typeface="+mn-ea"/>
            <a:cs typeface="+mn-cs"/>
          </a:endParaRPr>
        </a:p>
        <a:p>
          <a:pPr marL="228600" lvl="1" indent="-228600" algn="l" defTabSz="1066800" rtl="0">
            <a:lnSpc>
              <a:spcPct val="150000"/>
            </a:lnSpc>
            <a:spcBef>
              <a:spcPct val="0"/>
            </a:spcBef>
            <a:spcAft>
              <a:spcPct val="20000"/>
            </a:spcAft>
            <a:buChar char="•"/>
          </a:pPr>
          <a:r>
            <a:rPr lang="en-US" sz="2400" kern="1200">
              <a:solidFill>
                <a:prstClr val="black">
                  <a:hueOff val="0"/>
                  <a:satOff val="0"/>
                  <a:lumOff val="0"/>
                  <a:alphaOff val="0"/>
                </a:prstClr>
              </a:solidFill>
              <a:latin typeface="Calibri" panose="020F0502020204030204"/>
              <a:ea typeface="+mn-ea"/>
              <a:cs typeface="+mn-cs"/>
            </a:rPr>
            <a:t>WBS</a:t>
          </a:r>
          <a:endParaRPr lang="ar-EG" sz="2400" kern="1200">
            <a:solidFill>
              <a:prstClr val="black">
                <a:hueOff val="0"/>
                <a:satOff val="0"/>
                <a:lumOff val="0"/>
                <a:alphaOff val="0"/>
              </a:prstClr>
            </a:solidFill>
            <a:latin typeface="Calibri" panose="020F0502020204030204"/>
            <a:ea typeface="+mn-ea"/>
            <a:cs typeface="+mn-cs"/>
          </a:endParaRPr>
        </a:p>
        <a:p>
          <a:pPr marL="228600" lvl="1" indent="-228600" algn="l" defTabSz="1066800" rtl="0">
            <a:lnSpc>
              <a:spcPct val="150000"/>
            </a:lnSpc>
            <a:spcBef>
              <a:spcPct val="0"/>
            </a:spcBef>
            <a:spcAft>
              <a:spcPct val="20000"/>
            </a:spcAft>
            <a:buChar char="•"/>
          </a:pPr>
          <a:r>
            <a:rPr lang="en-US" sz="2400" kern="1200">
              <a:solidFill>
                <a:prstClr val="black">
                  <a:hueOff val="0"/>
                  <a:satOff val="0"/>
                  <a:lumOff val="0"/>
                  <a:alphaOff val="0"/>
                </a:prstClr>
              </a:solidFill>
              <a:latin typeface="Calibri" panose="020F0502020204030204"/>
              <a:ea typeface="+mn-ea"/>
              <a:cs typeface="+mn-cs"/>
            </a:rPr>
            <a:t>Task Type </a:t>
          </a:r>
          <a:endParaRPr lang="ar-EG" sz="2400" kern="1200">
            <a:solidFill>
              <a:prstClr val="black">
                <a:hueOff val="0"/>
                <a:satOff val="0"/>
                <a:lumOff val="0"/>
                <a:alphaOff val="0"/>
              </a:prstClr>
            </a:solidFill>
            <a:latin typeface="Calibri" panose="020F0502020204030204"/>
            <a:ea typeface="+mn-ea"/>
            <a:cs typeface="+mn-cs"/>
          </a:endParaRPr>
        </a:p>
        <a:p>
          <a:pPr marL="228600" lvl="1" indent="-228600" algn="l" defTabSz="1066800" rtl="0">
            <a:lnSpc>
              <a:spcPct val="150000"/>
            </a:lnSpc>
            <a:spcBef>
              <a:spcPct val="0"/>
            </a:spcBef>
            <a:spcAft>
              <a:spcPct val="20000"/>
            </a:spcAft>
            <a:buChar char="•"/>
          </a:pPr>
          <a:r>
            <a:rPr lang="en-US" sz="2400" kern="1200">
              <a:solidFill>
                <a:prstClr val="black">
                  <a:hueOff val="0"/>
                  <a:satOff val="0"/>
                  <a:lumOff val="0"/>
                  <a:alphaOff val="0"/>
                </a:prstClr>
              </a:solidFill>
              <a:latin typeface="Calibri" panose="020F0502020204030204"/>
              <a:ea typeface="+mn-ea"/>
              <a:cs typeface="+mn-cs"/>
            </a:rPr>
            <a:t>Add and Level Resources </a:t>
          </a:r>
          <a:endParaRPr lang="ar-EG" sz="2400" kern="1200">
            <a:solidFill>
              <a:prstClr val="black">
                <a:hueOff val="0"/>
                <a:satOff val="0"/>
                <a:lumOff val="0"/>
                <a:alphaOff val="0"/>
              </a:prstClr>
            </a:solidFill>
            <a:latin typeface="Calibri" panose="020F0502020204030204"/>
            <a:ea typeface="+mn-ea"/>
            <a:cs typeface="+mn-cs"/>
          </a:endParaRPr>
        </a:p>
        <a:p>
          <a:pPr marL="228600" lvl="1" indent="-228600" algn="l" defTabSz="1066800" rtl="0">
            <a:lnSpc>
              <a:spcPct val="150000"/>
            </a:lnSpc>
            <a:spcBef>
              <a:spcPct val="0"/>
            </a:spcBef>
            <a:spcAft>
              <a:spcPct val="20000"/>
            </a:spcAft>
            <a:buChar char="•"/>
          </a:pPr>
          <a:r>
            <a:rPr lang="en-US" sz="2400" kern="1200">
              <a:solidFill>
                <a:prstClr val="black">
                  <a:hueOff val="0"/>
                  <a:satOff val="0"/>
                  <a:lumOff val="0"/>
                  <a:alphaOff val="0"/>
                </a:prstClr>
              </a:solidFill>
              <a:latin typeface="Calibri" panose="020F0502020204030204"/>
              <a:ea typeface="+mn-ea"/>
              <a:cs typeface="+mn-cs"/>
            </a:rPr>
            <a:t>Timeline</a:t>
          </a:r>
          <a:endParaRPr lang="ar-EG" sz="2400" kern="1200">
            <a:solidFill>
              <a:prstClr val="black">
                <a:hueOff val="0"/>
                <a:satOff val="0"/>
                <a:lumOff val="0"/>
                <a:alphaOff val="0"/>
              </a:prstClr>
            </a:solidFill>
            <a:latin typeface="Calibri" panose="020F0502020204030204"/>
            <a:ea typeface="+mn-ea"/>
            <a:cs typeface="+mn-cs"/>
          </a:endParaRPr>
        </a:p>
        <a:p>
          <a:pPr marL="228600" lvl="1" indent="-228600" algn="l" defTabSz="1066800" rtl="0">
            <a:lnSpc>
              <a:spcPct val="150000"/>
            </a:lnSpc>
            <a:spcBef>
              <a:spcPct val="0"/>
            </a:spcBef>
            <a:spcAft>
              <a:spcPct val="20000"/>
            </a:spcAft>
            <a:buChar char="•"/>
          </a:pPr>
          <a:r>
            <a:rPr lang="en-US" sz="2400" kern="1200" dirty="0">
              <a:solidFill>
                <a:prstClr val="black">
                  <a:hueOff val="0"/>
                  <a:satOff val="0"/>
                  <a:lumOff val="0"/>
                  <a:alphaOff val="0"/>
                </a:prstClr>
              </a:solidFill>
              <a:latin typeface="Calibri" panose="020F0502020204030204"/>
              <a:ea typeface="+mn-ea"/>
              <a:cs typeface="+mn-cs"/>
            </a:rPr>
            <a:t>Reports</a:t>
          </a:r>
          <a:endParaRPr lang="ar-EG" sz="2400" kern="1200" dirty="0">
            <a:solidFill>
              <a:prstClr val="black">
                <a:hueOff val="0"/>
                <a:satOff val="0"/>
                <a:lumOff val="0"/>
                <a:alphaOff val="0"/>
              </a:prstClr>
            </a:solidFill>
            <a:latin typeface="Calibri" panose="020F0502020204030204"/>
            <a:ea typeface="+mn-ea"/>
            <a:cs typeface="+mn-cs"/>
          </a:endParaRPr>
        </a:p>
      </dsp:txBody>
      <dsp:txXfrm>
        <a:off x="0" y="676125"/>
        <a:ext cx="8288037" cy="370791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04/06/1446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39486839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tmp"/><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hyperlink" Target="https://support.microsoft.com/en-us/office/change-the-task-type-for-more-accurate-scheduling-b0b969ad-45bc-4e9e-8967-435587548a72"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image" Target="../media/image15.tmp"/><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8.tmp"/><Relationship Id="rId2" Type="http://schemas.openxmlformats.org/officeDocument/2006/relationships/image" Target="../media/image17.tmp"/><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4.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5.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1.emf"/><Relationship Id="rId1" Type="http://schemas.openxmlformats.org/officeDocument/2006/relationships/slideLayout" Target="../slideLayouts/slideLayout2.xml"/><Relationship Id="rId4" Type="http://schemas.openxmlformats.org/officeDocument/2006/relationships/image" Target="../media/image28.emf"/></Relationships>
</file>

<file path=ppt/slides/_rels/slide34.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27.emf"/><Relationship Id="rId1" Type="http://schemas.openxmlformats.org/officeDocument/2006/relationships/slideLayout" Target="../slideLayouts/slideLayout2.xml"/><Relationship Id="rId4" Type="http://schemas.openxmlformats.org/officeDocument/2006/relationships/image" Target="../media/image34.tmp"/></Relationships>
</file>

<file path=ppt/slides/_rels/slide35.xml.rels><?xml version="1.0" encoding="UTF-8" standalone="yes"?>
<Relationships xmlns="http://schemas.openxmlformats.org/package/2006/relationships"><Relationship Id="rId2" Type="http://schemas.openxmlformats.org/officeDocument/2006/relationships/image" Target="../media/image35.tmp"/><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8.tmp"/><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42.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4.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5.tmp"/><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4.xml"/><Relationship Id="rId5" Type="http://schemas.openxmlformats.org/officeDocument/2006/relationships/image" Target="../media/image49.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Resources and Time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605</a:t>
            </a:r>
          </a:p>
        </p:txBody>
      </p:sp>
      <p:sp>
        <p:nvSpPr>
          <p:cNvPr id="12" name="TextBox 11"/>
          <p:cNvSpPr txBox="1"/>
          <p:nvPr/>
        </p:nvSpPr>
        <p:spPr>
          <a:xfrm>
            <a:off x="459184" y="6187539"/>
            <a:ext cx="666551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Jameel Halawany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6109251" y="4860186"/>
            <a:ext cx="5535062"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MS Project as a Tool for Resources and Time Management</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2399" y="761292"/>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6683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6628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93319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357113" y="6323076"/>
            <a:ext cx="83183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graphicFrame>
        <p:nvGraphicFramePr>
          <p:cNvPr id="29" name="Content Placeholder 4">
            <a:extLst>
              <a:ext uri="{FF2B5EF4-FFF2-40B4-BE49-F238E27FC236}">
                <a16:creationId xmlns:a16="http://schemas.microsoft.com/office/drawing/2014/main" id="{6C25496F-2985-4181-9F4C-F2994AC5600B}"/>
              </a:ext>
            </a:extLst>
          </p:cNvPr>
          <p:cNvGraphicFramePr>
            <a:graphicFrameLocks/>
          </p:cNvGraphicFramePr>
          <p:nvPr>
            <p:extLst>
              <p:ext uri="{D42A27DB-BD31-4B8C-83A1-F6EECF244321}">
                <p14:modId xmlns:p14="http://schemas.microsoft.com/office/powerpoint/2010/main" val="4226358531"/>
              </p:ext>
            </p:extLst>
          </p:nvPr>
        </p:nvGraphicFramePr>
        <p:xfrm>
          <a:off x="3522728" y="1682959"/>
          <a:ext cx="8288037" cy="438869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7" name="Picture 6" descr="Graphical user interface, application&#10;&#10;Description automatically generated">
            <a:extLst>
              <a:ext uri="{FF2B5EF4-FFF2-40B4-BE49-F238E27FC236}">
                <a16:creationId xmlns:a16="http://schemas.microsoft.com/office/drawing/2014/main" id="{2726FADB-4EB5-4838-AD09-E026344568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635" y="0"/>
            <a:ext cx="7039404" cy="6792201"/>
          </a:xfrm>
          <a:prstGeom prst="rect">
            <a:avLst/>
          </a:prstGeom>
        </p:spPr>
      </p:pic>
      <p:pic>
        <p:nvPicPr>
          <p:cNvPr id="10" name="Picture 9" descr="Graphical user interface, text, application&#10;&#10;Description automatically generated">
            <a:extLst>
              <a:ext uri="{FF2B5EF4-FFF2-40B4-BE49-F238E27FC236}">
                <a16:creationId xmlns:a16="http://schemas.microsoft.com/office/drawing/2014/main" id="{4EC586D8-B2E1-4D18-9AC5-FC51674526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15510" y="2544372"/>
            <a:ext cx="6524913" cy="3367697"/>
          </a:xfrm>
          <a:prstGeom prst="rect">
            <a:avLst/>
          </a:prstGeom>
        </p:spPr>
      </p:pic>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7324902" y="26043"/>
            <a:ext cx="4501730" cy="2478573"/>
          </a:xfrm>
        </p:spPr>
        <p:txBody>
          <a:bodyPr>
            <a:normAutofit/>
          </a:bodyPr>
          <a:lstStyle/>
          <a:p>
            <a:pPr algn="ctr">
              <a:lnSpc>
                <a:spcPct val="150000"/>
              </a:lnSpc>
            </a:pPr>
            <a:r>
              <a:rPr lang="en-US" sz="2800" b="1" dirty="0">
                <a:solidFill>
                  <a:srgbClr val="00AEEF"/>
                </a:solidFill>
              </a:rPr>
              <a:t>Add A Holiday To The Project Calendar</a:t>
            </a:r>
          </a:p>
        </p:txBody>
      </p:sp>
    </p:spTree>
    <p:extLst>
      <p:ext uri="{BB962C8B-B14F-4D97-AF65-F5344CB8AC3E}">
        <p14:creationId xmlns:p14="http://schemas.microsoft.com/office/powerpoint/2010/main" val="3832439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91264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Create WBS codes in Project desktop</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8" descr="Graphical user interface, text, application&#10;&#10;Description automatically generated">
            <a:extLst>
              <a:ext uri="{FF2B5EF4-FFF2-40B4-BE49-F238E27FC236}">
                <a16:creationId xmlns:a16="http://schemas.microsoft.com/office/drawing/2014/main" id="{AF081D7F-9059-4EEB-8300-3D05D2BAE8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6156" y="1858052"/>
            <a:ext cx="7986643" cy="4481024"/>
          </a:xfrm>
          <a:prstGeom prst="rect">
            <a:avLst/>
          </a:prstGeom>
        </p:spPr>
      </p:pic>
    </p:spTree>
    <p:extLst>
      <p:ext uri="{BB962C8B-B14F-4D97-AF65-F5344CB8AC3E}">
        <p14:creationId xmlns:p14="http://schemas.microsoft.com/office/powerpoint/2010/main" val="2248372235"/>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07795" y="1119988"/>
            <a:ext cx="908612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Change The Task Type For More Accurate Scheduling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48C985ED-545E-4394-A9C0-B8FF9F8990E0}"/>
              </a:ext>
            </a:extLst>
          </p:cNvPr>
          <p:cNvSpPr txBox="1">
            <a:spLocks/>
          </p:cNvSpPr>
          <p:nvPr/>
        </p:nvSpPr>
        <p:spPr>
          <a:xfrm>
            <a:off x="942308" y="1921841"/>
            <a:ext cx="10216022" cy="4667196"/>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200" dirty="0"/>
              <a:t>You just assigned a few people to a task, and the task duration got longer, not shorter as you expected. Or maybe the reverse happened. Either way, you’re stumped. </a:t>
            </a:r>
          </a:p>
          <a:p>
            <a:pPr algn="just">
              <a:lnSpc>
                <a:spcPct val="200000"/>
              </a:lnSpc>
            </a:pPr>
            <a:r>
              <a:rPr lang="en-US" sz="2200" dirty="0"/>
              <a:t>Some tasks, such as curing cement, take a fixed amount of time no matter how workers are assigned to pouring the cement. </a:t>
            </a:r>
          </a:p>
          <a:p>
            <a:pPr algn="just">
              <a:lnSpc>
                <a:spcPct val="170000"/>
              </a:lnSpc>
            </a:pPr>
            <a:r>
              <a:rPr lang="en-US" sz="2200" dirty="0"/>
              <a:t>Others, like building roads or software, grow or shrink in their durations, depending on the people and resources applied to them.</a:t>
            </a:r>
          </a:p>
          <a:p>
            <a:pPr algn="just">
              <a:lnSpc>
                <a:spcPct val="200000"/>
              </a:lnSpc>
            </a:pPr>
            <a:r>
              <a:rPr lang="en-US" sz="2200" dirty="0"/>
              <a:t>To change the task types to better reflect these realities, double-click the task, click Advanced, and change the task type.</a:t>
            </a:r>
          </a:p>
        </p:txBody>
      </p:sp>
    </p:spTree>
    <p:extLst>
      <p:ext uri="{BB962C8B-B14F-4D97-AF65-F5344CB8AC3E}">
        <p14:creationId xmlns:p14="http://schemas.microsoft.com/office/powerpoint/2010/main" val="218157321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931855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How Task Types Change Your Schedule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48C985ED-545E-4394-A9C0-B8FF9F8990E0}"/>
              </a:ext>
            </a:extLst>
          </p:cNvPr>
          <p:cNvSpPr txBox="1">
            <a:spLocks/>
          </p:cNvSpPr>
          <p:nvPr/>
        </p:nvSpPr>
        <p:spPr>
          <a:xfrm>
            <a:off x="942308" y="1948737"/>
            <a:ext cx="10216022" cy="456289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Project uses a scheduling formula that relates the three values of work, duration, and assignment units:</a:t>
            </a:r>
          </a:p>
          <a:p>
            <a:pPr algn="just">
              <a:lnSpc>
                <a:spcPct val="150000"/>
              </a:lnSpc>
            </a:pPr>
            <a:r>
              <a:rPr lang="en-US" sz="2000" dirty="0"/>
              <a:t>Work = Duration x Units</a:t>
            </a:r>
          </a:p>
          <a:p>
            <a:pPr algn="just">
              <a:lnSpc>
                <a:spcPct val="150000"/>
              </a:lnSpc>
            </a:pPr>
            <a:r>
              <a:rPr lang="en-US" sz="2000" dirty="0"/>
              <a:t>Setting a task’s type allows you to “fix” (or make unchangeable) one of these values. Fixing one of the values places a priority on that value by telling Project not to change it when the other two values change. </a:t>
            </a:r>
          </a:p>
          <a:p>
            <a:pPr algn="just">
              <a:lnSpc>
                <a:spcPct val="150000"/>
              </a:lnSpc>
            </a:pPr>
            <a:r>
              <a:rPr lang="en-US" sz="2000" dirty="0"/>
              <a:t>This applies to both automatically and manually scheduled tasks.</a:t>
            </a:r>
          </a:p>
          <a:p>
            <a:pPr algn="just">
              <a:lnSpc>
                <a:spcPct val="150000"/>
              </a:lnSpc>
            </a:pPr>
            <a:r>
              <a:rPr lang="en-US" sz="2000" dirty="0"/>
              <a:t>Here’s a handy table to help keep all the moving parts of the scheduling formula in mind.</a:t>
            </a:r>
          </a:p>
        </p:txBody>
      </p:sp>
    </p:spTree>
    <p:extLst>
      <p:ext uri="{BB962C8B-B14F-4D97-AF65-F5344CB8AC3E}">
        <p14:creationId xmlns:p14="http://schemas.microsoft.com/office/powerpoint/2010/main" val="3217090918"/>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8776300"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How Task Types Change Your Schedule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descr="Graphical user interface, text, application, email&#10;&#10;Description automatically generated">
            <a:extLst>
              <a:ext uri="{FF2B5EF4-FFF2-40B4-BE49-F238E27FC236}">
                <a16:creationId xmlns:a16="http://schemas.microsoft.com/office/drawing/2014/main" id="{E768F540-BC22-49C1-9AB2-9FB6DF833E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73392" y="2043830"/>
            <a:ext cx="8671714" cy="2992157"/>
          </a:xfrm>
          <a:prstGeom prst="rect">
            <a:avLst/>
          </a:prstGeom>
        </p:spPr>
      </p:pic>
      <p:sp>
        <p:nvSpPr>
          <p:cNvPr id="12" name="Content Placeholder 2">
            <a:extLst>
              <a:ext uri="{FF2B5EF4-FFF2-40B4-BE49-F238E27FC236}">
                <a16:creationId xmlns:a16="http://schemas.microsoft.com/office/drawing/2014/main" id="{48C985ED-545E-4394-A9C0-B8FF9F8990E0}"/>
              </a:ext>
            </a:extLst>
          </p:cNvPr>
          <p:cNvSpPr txBox="1">
            <a:spLocks/>
          </p:cNvSpPr>
          <p:nvPr/>
        </p:nvSpPr>
        <p:spPr>
          <a:xfrm>
            <a:off x="942308" y="5272772"/>
            <a:ext cx="10202798" cy="98225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hlinkClick r:id="rId4"/>
              </a:rPr>
              <a:t>https://support.microsoft.com/en-us/office/change-the-task-type-for-more-accurate-scheduling-b0b969ad-45bc-4e9e-8967-435587548a72</a:t>
            </a:r>
            <a:r>
              <a:rPr lang="en-US" sz="2400" dirty="0"/>
              <a:t> </a:t>
            </a:r>
          </a:p>
        </p:txBody>
      </p:sp>
    </p:spTree>
    <p:extLst>
      <p:ext uri="{BB962C8B-B14F-4D97-AF65-F5344CB8AC3E}">
        <p14:creationId xmlns:p14="http://schemas.microsoft.com/office/powerpoint/2010/main" val="259170827"/>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Add A Milestone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48C985ED-545E-4394-A9C0-B8FF9F8990E0}"/>
              </a:ext>
            </a:extLst>
          </p:cNvPr>
          <p:cNvSpPr txBox="1">
            <a:spLocks/>
          </p:cNvSpPr>
          <p:nvPr/>
        </p:nvSpPr>
        <p:spPr>
          <a:xfrm>
            <a:off x="942308" y="2252870"/>
            <a:ext cx="10216022" cy="39240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Before your project gets rolling, you will probably want to mark its major goals with milestones. </a:t>
            </a:r>
          </a:p>
          <a:p>
            <a:pPr>
              <a:lnSpc>
                <a:spcPct val="200000"/>
              </a:lnSpc>
            </a:pPr>
            <a:r>
              <a:rPr lang="en-US" sz="2400" dirty="0"/>
              <a:t>Create a milestone with zero duration</a:t>
            </a:r>
          </a:p>
          <a:p>
            <a:pPr>
              <a:lnSpc>
                <a:spcPct val="200000"/>
              </a:lnSpc>
            </a:pPr>
            <a:r>
              <a:rPr lang="en-US" sz="2400" dirty="0"/>
              <a:t>Add a milestone with a duration</a:t>
            </a:r>
          </a:p>
        </p:txBody>
      </p:sp>
    </p:spTree>
    <p:extLst>
      <p:ext uri="{BB962C8B-B14F-4D97-AF65-F5344CB8AC3E}">
        <p14:creationId xmlns:p14="http://schemas.microsoft.com/office/powerpoint/2010/main" val="134532159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9119616" y="1728692"/>
            <a:ext cx="2871216" cy="4330732"/>
          </a:xfrm>
        </p:spPr>
        <p:txBody>
          <a:bodyPr>
            <a:normAutofit/>
          </a:bodyPr>
          <a:lstStyle/>
          <a:p>
            <a:pPr algn="ctr">
              <a:lnSpc>
                <a:spcPct val="150000"/>
              </a:lnSpc>
            </a:pPr>
            <a:r>
              <a:rPr lang="en-US" sz="4000" b="1" dirty="0">
                <a:solidFill>
                  <a:srgbClr val="00AEEF"/>
                </a:solidFill>
              </a:rPr>
              <a:t>Create A Milestone With Zero Duration</a:t>
            </a:r>
          </a:p>
        </p:txBody>
      </p:sp>
      <p:pic>
        <p:nvPicPr>
          <p:cNvPr id="5" name="Content Placeholder 4" descr="Graphical user interface, text, application, email&#10;&#10;Description automatically generated">
            <a:extLst>
              <a:ext uri="{FF2B5EF4-FFF2-40B4-BE49-F238E27FC236}">
                <a16:creationId xmlns:a16="http://schemas.microsoft.com/office/drawing/2014/main" id="{A5C859C1-5D6D-440F-B5F0-44CAD26AAFA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1168" y="381053"/>
            <a:ext cx="8806566" cy="6095893"/>
          </a:xfrm>
        </p:spPr>
      </p:pic>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9</a:t>
            </a:fld>
            <a:endParaRPr lang="en-US" sz="1600" dirty="0">
              <a:solidFill>
                <a:srgbClr val="44546A"/>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21030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9119616" y="1437148"/>
            <a:ext cx="2871216" cy="4355116"/>
          </a:xfrm>
        </p:spPr>
        <p:txBody>
          <a:bodyPr>
            <a:normAutofit/>
          </a:bodyPr>
          <a:lstStyle/>
          <a:p>
            <a:pPr algn="ctr">
              <a:lnSpc>
                <a:spcPct val="150000"/>
              </a:lnSpc>
            </a:pPr>
            <a:r>
              <a:rPr lang="en-US" sz="4000" b="1" dirty="0">
                <a:solidFill>
                  <a:srgbClr val="00AEEF"/>
                </a:solidFill>
              </a:rPr>
              <a:t>Add A Milestone With A Duration</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70364" y="6323076"/>
            <a:ext cx="818587"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10</a:t>
            </a:fld>
            <a:endParaRPr lang="en-US" sz="1600" dirty="0">
              <a:solidFill>
                <a:srgbClr val="44546A"/>
              </a:solidFill>
            </a:endParaRPr>
          </a:p>
        </p:txBody>
      </p:sp>
      <p:pic>
        <p:nvPicPr>
          <p:cNvPr id="7" name="Content Placeholder 6" descr="Graphical user interface, text, application, email&#10;&#10;Description automatically generated">
            <a:extLst>
              <a:ext uri="{FF2B5EF4-FFF2-40B4-BE49-F238E27FC236}">
                <a16:creationId xmlns:a16="http://schemas.microsoft.com/office/drawing/2014/main" id="{61BCFFD9-3DFF-49FD-87DF-4DAE22281AB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1168" y="166109"/>
            <a:ext cx="8452502" cy="6647199"/>
          </a:xfrm>
        </p:spPr>
      </p:pic>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418108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8706678" y="1728692"/>
            <a:ext cx="3156769" cy="3400616"/>
          </a:xfrm>
        </p:spPr>
        <p:txBody>
          <a:bodyPr>
            <a:normAutofit/>
          </a:bodyPr>
          <a:lstStyle/>
          <a:p>
            <a:pPr algn="ctr">
              <a:lnSpc>
                <a:spcPct val="150000"/>
              </a:lnSpc>
            </a:pPr>
            <a:r>
              <a:rPr lang="en-US" sz="3600" b="1" dirty="0">
                <a:solidFill>
                  <a:srgbClr val="00AEEF"/>
                </a:solidFill>
              </a:rPr>
              <a:t>Level Resource Assignments</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229975" y="6323076"/>
            <a:ext cx="958977"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11</a:t>
            </a:fld>
            <a:endParaRPr lang="en-US" sz="1600" dirty="0">
              <a:solidFill>
                <a:srgbClr val="44546A"/>
              </a:solidFill>
            </a:endParaRPr>
          </a:p>
        </p:txBody>
      </p:sp>
      <p:pic>
        <p:nvPicPr>
          <p:cNvPr id="6" name="Content Placeholder 5" descr="Graphical user interface, text, application&#10;&#10;Description automatically generated">
            <a:extLst>
              <a:ext uri="{FF2B5EF4-FFF2-40B4-BE49-F238E27FC236}">
                <a16:creationId xmlns:a16="http://schemas.microsoft.com/office/drawing/2014/main" id="{2306CD86-F4CF-49E2-8574-F023E00A6C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8552" y="200121"/>
            <a:ext cx="7728769" cy="6390417"/>
          </a:xfrm>
        </p:spPr>
      </p:pic>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19881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8666922" y="1728692"/>
            <a:ext cx="3196525" cy="3400616"/>
          </a:xfrm>
        </p:spPr>
        <p:txBody>
          <a:bodyPr>
            <a:normAutofit/>
          </a:bodyPr>
          <a:lstStyle/>
          <a:p>
            <a:pPr algn="ctr">
              <a:lnSpc>
                <a:spcPct val="150000"/>
              </a:lnSpc>
            </a:pPr>
            <a:r>
              <a:rPr lang="en-US" sz="4800" b="1" dirty="0">
                <a:solidFill>
                  <a:srgbClr val="00AEEF"/>
                </a:solidFill>
              </a:rPr>
              <a:t>Modify Leveling Settings</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35407" y="6323076"/>
            <a:ext cx="853545"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12</a:t>
            </a:fld>
            <a:endParaRPr lang="en-US" sz="1600" dirty="0">
              <a:solidFill>
                <a:srgbClr val="44546A"/>
              </a:solidFill>
            </a:endParaRPr>
          </a:p>
        </p:txBody>
      </p:sp>
      <p:pic>
        <p:nvPicPr>
          <p:cNvPr id="7" name="Picture 6" descr="Text&#10;&#10;Description automatically generated">
            <a:extLst>
              <a:ext uri="{FF2B5EF4-FFF2-40B4-BE49-F238E27FC236}">
                <a16:creationId xmlns:a16="http://schemas.microsoft.com/office/drawing/2014/main" id="{37DF53A1-29C3-4650-9113-83E6DA54D1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552" y="141889"/>
            <a:ext cx="7702265" cy="6553830"/>
          </a:xfrm>
          <a:prstGeom prst="rect">
            <a:avLst/>
          </a:prstGeom>
        </p:spPr>
      </p:pic>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9585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8719930" y="1728692"/>
            <a:ext cx="3143517" cy="3400616"/>
          </a:xfrm>
        </p:spPr>
        <p:txBody>
          <a:bodyPr>
            <a:normAutofit/>
          </a:bodyPr>
          <a:lstStyle/>
          <a:p>
            <a:pPr algn="ctr">
              <a:lnSpc>
                <a:spcPct val="150000"/>
              </a:lnSpc>
            </a:pPr>
            <a:r>
              <a:rPr lang="en-US" sz="4800" b="1" dirty="0">
                <a:solidFill>
                  <a:srgbClr val="00AEEF"/>
                </a:solidFill>
              </a:rPr>
              <a:t>Modify Leveling Settings</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19641" y="6323076"/>
            <a:ext cx="86931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13</a:t>
            </a:fld>
            <a:endParaRPr lang="en-US" sz="1600" dirty="0">
              <a:solidFill>
                <a:srgbClr val="44546A"/>
              </a:solidFill>
            </a:endParaRPr>
          </a:p>
        </p:txBody>
      </p:sp>
      <p:pic>
        <p:nvPicPr>
          <p:cNvPr id="4" name="Picture 3" descr="Graphical user interface, text, application, email&#10;&#10;Description automatically generated">
            <a:extLst>
              <a:ext uri="{FF2B5EF4-FFF2-40B4-BE49-F238E27FC236}">
                <a16:creationId xmlns:a16="http://schemas.microsoft.com/office/drawing/2014/main" id="{D6C7BF5A-5E9D-4C19-9214-9DE36594AFF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5213" y="205498"/>
            <a:ext cx="7610404" cy="6447003"/>
          </a:xfrm>
          <a:prstGeom prst="rect">
            <a:avLst/>
          </a:prstGeom>
        </p:spPr>
      </p:pic>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645282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8653669" y="1728692"/>
            <a:ext cx="3209777" cy="4074700"/>
          </a:xfrm>
        </p:spPr>
        <p:txBody>
          <a:bodyPr>
            <a:normAutofit/>
          </a:bodyPr>
          <a:lstStyle/>
          <a:p>
            <a:pPr algn="ctr">
              <a:lnSpc>
                <a:spcPct val="150000"/>
              </a:lnSpc>
            </a:pPr>
            <a:r>
              <a:rPr lang="en-US" b="1" dirty="0">
                <a:solidFill>
                  <a:srgbClr val="00AEEF"/>
                </a:solidFill>
              </a:rPr>
              <a:t>Some Tips You Can Use While Leveling</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98469" y="6323076"/>
            <a:ext cx="79048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14</a:t>
            </a:fld>
            <a:endParaRPr lang="en-US" sz="1600" dirty="0">
              <a:solidFill>
                <a:srgbClr val="44546A"/>
              </a:solidFill>
            </a:endParaRPr>
          </a:p>
        </p:txBody>
      </p:sp>
      <p:pic>
        <p:nvPicPr>
          <p:cNvPr id="5" name="Picture 4" descr="Text&#10;&#10;Description automatically generated">
            <a:extLst>
              <a:ext uri="{FF2B5EF4-FFF2-40B4-BE49-F238E27FC236}">
                <a16:creationId xmlns:a16="http://schemas.microsoft.com/office/drawing/2014/main" id="{AF9911BE-1C70-403B-9CA2-D92EAEA916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9334" y="245750"/>
            <a:ext cx="7617258" cy="6472823"/>
          </a:xfrm>
          <a:prstGeom prst="rect">
            <a:avLst/>
          </a:prstGeom>
        </p:spPr>
      </p:pic>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012515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8882503" y="1728692"/>
            <a:ext cx="2980944" cy="4074700"/>
          </a:xfrm>
        </p:spPr>
        <p:txBody>
          <a:bodyPr>
            <a:normAutofit/>
          </a:bodyPr>
          <a:lstStyle/>
          <a:p>
            <a:pPr algn="ctr">
              <a:lnSpc>
                <a:spcPct val="150000"/>
              </a:lnSpc>
            </a:pPr>
            <a:r>
              <a:rPr lang="en-US" b="1" dirty="0">
                <a:solidFill>
                  <a:srgbClr val="00AEEF"/>
                </a:solidFill>
              </a:rPr>
              <a:t>Some Tips You Can Use While Leveling</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15</a:t>
            </a:fld>
            <a:endParaRPr lang="en-US" sz="1600" dirty="0">
              <a:solidFill>
                <a:srgbClr val="44546A"/>
              </a:solidFill>
            </a:endParaRPr>
          </a:p>
        </p:txBody>
      </p:sp>
      <p:grpSp>
        <p:nvGrpSpPr>
          <p:cNvPr id="6" name="Group 5">
            <a:extLst>
              <a:ext uri="{FF2B5EF4-FFF2-40B4-BE49-F238E27FC236}">
                <a16:creationId xmlns:a16="http://schemas.microsoft.com/office/drawing/2014/main" id="{FE26EEA0-1D32-4571-8B89-DC044FDE6CEC}"/>
              </a:ext>
            </a:extLst>
          </p:cNvPr>
          <p:cNvGrpSpPr/>
          <p:nvPr/>
        </p:nvGrpSpPr>
        <p:grpSpPr>
          <a:xfrm>
            <a:off x="599089" y="145774"/>
            <a:ext cx="7365467" cy="6559825"/>
            <a:chOff x="599090" y="0"/>
            <a:chExt cx="6979116" cy="6858000"/>
          </a:xfrm>
        </p:grpSpPr>
        <p:pic>
          <p:nvPicPr>
            <p:cNvPr id="5" name="Picture 4" descr="Text&#10;&#10;Description automatically generated">
              <a:extLst>
                <a:ext uri="{FF2B5EF4-FFF2-40B4-BE49-F238E27FC236}">
                  <a16:creationId xmlns:a16="http://schemas.microsoft.com/office/drawing/2014/main" id="{AF9911BE-1C70-403B-9CA2-D92EAEA91668}"/>
                </a:ext>
              </a:extLst>
            </p:cNvPr>
            <p:cNvPicPr>
              <a:picLocks noChangeAspect="1"/>
            </p:cNvPicPr>
            <p:nvPr/>
          </p:nvPicPr>
          <p:blipFill rotWithShape="1">
            <a:blip r:embed="rId2">
              <a:extLst>
                <a:ext uri="{28A0092B-C50C-407E-A947-70E740481C1C}">
                  <a14:useLocalDpi xmlns:a14="http://schemas.microsoft.com/office/drawing/2010/main" val="0"/>
                </a:ext>
              </a:extLst>
            </a:blip>
            <a:srcRect b="90870"/>
            <a:stretch/>
          </p:blipFill>
          <p:spPr>
            <a:xfrm>
              <a:off x="599090" y="0"/>
              <a:ext cx="6979116" cy="541430"/>
            </a:xfrm>
            <a:prstGeom prst="rect">
              <a:avLst/>
            </a:prstGeom>
          </p:spPr>
        </p:pic>
        <p:pic>
          <p:nvPicPr>
            <p:cNvPr id="4" name="Picture 3" descr="Table&#10;&#10;Description automatically generated with low confidence">
              <a:extLst>
                <a:ext uri="{FF2B5EF4-FFF2-40B4-BE49-F238E27FC236}">
                  <a16:creationId xmlns:a16="http://schemas.microsoft.com/office/drawing/2014/main" id="{F8FD7DF2-3BF2-4C49-A5D4-D48BEAE572DE}"/>
                </a:ext>
              </a:extLst>
            </p:cNvPr>
            <p:cNvPicPr>
              <a:picLocks noChangeAspect="1"/>
            </p:cNvPicPr>
            <p:nvPr/>
          </p:nvPicPr>
          <p:blipFill rotWithShape="1">
            <a:blip r:embed="rId3">
              <a:extLst>
                <a:ext uri="{28A0092B-C50C-407E-A947-70E740481C1C}">
                  <a14:useLocalDpi xmlns:a14="http://schemas.microsoft.com/office/drawing/2010/main" val="0"/>
                </a:ext>
              </a:extLst>
            </a:blip>
            <a:srcRect b="5090"/>
            <a:stretch/>
          </p:blipFill>
          <p:spPr>
            <a:xfrm>
              <a:off x="599090" y="490514"/>
              <a:ext cx="6979116" cy="6367486"/>
            </a:xfrm>
            <a:prstGeom prst="rect">
              <a:avLst/>
            </a:prstGeom>
          </p:spPr>
        </p:pic>
      </p:gr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59184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485775" y="268963"/>
            <a:ext cx="8639175" cy="1325563"/>
          </a:xfrm>
        </p:spPr>
        <p:txBody>
          <a:bodyPr>
            <a:normAutofit/>
          </a:bodyPr>
          <a:lstStyle/>
          <a:p>
            <a:r>
              <a:rPr lang="en-US" sz="3600" b="1" dirty="0">
                <a:solidFill>
                  <a:srgbClr val="00AEEF"/>
                </a:solidFill>
              </a:rPr>
              <a:t>The POM+ Project - Big Kola Company – Part 1</a:t>
            </a:r>
          </a:p>
        </p:txBody>
      </p:sp>
      <p:pic>
        <p:nvPicPr>
          <p:cNvPr id="10" name="Content Placeholder 9" descr="Graphical user interface, application&#10;&#10;Description automatically generated with medium confidence">
            <a:extLst>
              <a:ext uri="{FF2B5EF4-FFF2-40B4-BE49-F238E27FC236}">
                <a16:creationId xmlns:a16="http://schemas.microsoft.com/office/drawing/2014/main" id="{7BD204BB-0187-4EA6-9FD8-D68DC97FEC5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3872" y="2503238"/>
            <a:ext cx="5899003" cy="1713778"/>
          </a:xfrm>
        </p:spPr>
      </p:pic>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16</a:t>
            </a:fld>
            <a:endParaRPr lang="en-US" sz="1600" dirty="0">
              <a:solidFill>
                <a:srgbClr val="44546A"/>
              </a:solidFill>
            </a:endParaRPr>
          </a:p>
        </p:txBody>
      </p:sp>
      <p:pic>
        <p:nvPicPr>
          <p:cNvPr id="12" name="Picture 11" descr="Text&#10;&#10;Description automatically generated">
            <a:extLst>
              <a:ext uri="{FF2B5EF4-FFF2-40B4-BE49-F238E27FC236}">
                <a16:creationId xmlns:a16="http://schemas.microsoft.com/office/drawing/2014/main" id="{83CD54FC-58DF-437E-9F16-309B5BAEBE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2104" y="1775791"/>
            <a:ext cx="3909392" cy="4959991"/>
          </a:xfrm>
          <a:prstGeom prst="rect">
            <a:avLst/>
          </a:prstGeom>
        </p:spPr>
      </p:pic>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450597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The POM+ Project - Big Kola Company</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48C985ED-545E-4394-A9C0-B8FF9F8990E0}"/>
              </a:ext>
            </a:extLst>
          </p:cNvPr>
          <p:cNvSpPr txBox="1">
            <a:spLocks/>
          </p:cNvSpPr>
          <p:nvPr/>
        </p:nvSpPr>
        <p:spPr>
          <a:xfrm>
            <a:off x="942308" y="2000139"/>
            <a:ext cx="10216022" cy="451149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1313" indent="-341313" algn="just">
              <a:lnSpc>
                <a:spcPct val="150000"/>
              </a:lnSpc>
              <a:buFont typeface="+mj-lt"/>
              <a:buAutoNum type="arabicPeriod"/>
            </a:pPr>
            <a:r>
              <a:rPr lang="en-US" sz="2000" dirty="0"/>
              <a:t>Develop the WBS outline using the software available.</a:t>
            </a:r>
          </a:p>
          <a:p>
            <a:pPr marL="341313" indent="-341313" algn="just">
              <a:lnSpc>
                <a:spcPct val="150000"/>
              </a:lnSpc>
              <a:buFont typeface="+mj-lt"/>
              <a:buAutoNum type="arabicPeriod"/>
            </a:pPr>
            <a:r>
              <a:rPr lang="en-US" sz="2000" dirty="0"/>
              <a:t>Use this file and the information provided below to create a project schedule.</a:t>
            </a:r>
          </a:p>
          <a:p>
            <a:pPr marL="341313" indent="-341313" algn="just">
              <a:lnSpc>
                <a:spcPct val="150000"/>
              </a:lnSpc>
              <a:buFont typeface="+mj-lt"/>
              <a:buAutoNum type="arabicPeriod"/>
            </a:pPr>
            <a:r>
              <a:rPr lang="en-US" sz="2000" dirty="0"/>
              <a:t>The following holidays are observed: January 1, Martin Luther King Day (third Monday in January), Memorial Day (last Monday in May), July 4th, Labor Day (first Monday in September), Thanksgiving Day (4th Thursday in November), December 25 and 26.</a:t>
            </a:r>
          </a:p>
          <a:p>
            <a:pPr marL="341313" indent="-341313" algn="just">
              <a:lnSpc>
                <a:spcPct val="150000"/>
              </a:lnSpc>
              <a:buFont typeface="+mj-lt"/>
              <a:buAutoNum type="arabicPeriod"/>
            </a:pPr>
            <a:r>
              <a:rPr lang="en-US" sz="2000" dirty="0"/>
              <a:t>If a holiday falls on a Saturday, then Friday will be given as an extra day off, and if it falls on a Sunday then Monday will be given off.</a:t>
            </a:r>
          </a:p>
          <a:p>
            <a:pPr marL="341313" indent="-341313" algn="just">
              <a:lnSpc>
                <a:spcPct val="150000"/>
              </a:lnSpc>
              <a:buFont typeface="+mj-lt"/>
              <a:buAutoNum type="arabicPeriod"/>
            </a:pPr>
            <a:r>
              <a:rPr lang="en-US" sz="2000" dirty="0"/>
              <a:t>The project team works eight-hour days, Monday through Friday. </a:t>
            </a:r>
          </a:p>
        </p:txBody>
      </p:sp>
    </p:spTree>
    <p:extLst>
      <p:ext uri="{BB962C8B-B14F-4D97-AF65-F5344CB8AC3E}">
        <p14:creationId xmlns:p14="http://schemas.microsoft.com/office/powerpoint/2010/main" val="165662104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The POM+ Project - Big Kola Company</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6" descr="Table&#10;&#10;Description automatically generated">
            <a:extLst>
              <a:ext uri="{FF2B5EF4-FFF2-40B4-BE49-F238E27FC236}">
                <a16:creationId xmlns:a16="http://schemas.microsoft.com/office/drawing/2014/main" id="{14A48D39-0C3D-4B71-AA28-C8009B8475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812" y="2292626"/>
            <a:ext cx="9889112" cy="4030450"/>
          </a:xfrm>
          <a:prstGeom prst="rect">
            <a:avLst/>
          </a:prstGeom>
        </p:spPr>
      </p:pic>
    </p:spTree>
    <p:extLst>
      <p:ext uri="{BB962C8B-B14F-4D97-AF65-F5344CB8AC3E}">
        <p14:creationId xmlns:p14="http://schemas.microsoft.com/office/powerpoint/2010/main" val="231199711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716570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The POM+ Project - Big Kola Company</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48C985ED-545E-4394-A9C0-B8FF9F8990E0}"/>
              </a:ext>
            </a:extLst>
          </p:cNvPr>
          <p:cNvSpPr txBox="1">
            <a:spLocks/>
          </p:cNvSpPr>
          <p:nvPr/>
        </p:nvSpPr>
        <p:spPr>
          <a:xfrm>
            <a:off x="942308" y="2252870"/>
            <a:ext cx="10216022" cy="4070206"/>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en-US" dirty="0"/>
              <a:t>The project will begin on January 3, 2012.</a:t>
            </a:r>
          </a:p>
          <a:p>
            <a:pPr algn="just">
              <a:lnSpc>
                <a:spcPct val="120000"/>
              </a:lnSpc>
            </a:pPr>
            <a:r>
              <a:rPr lang="en-US" dirty="0"/>
              <a:t>Based on this schedule, submit a memo that answers the following questions:</a:t>
            </a:r>
          </a:p>
          <a:p>
            <a:pPr marL="457200" lvl="1" indent="0" algn="just">
              <a:lnSpc>
                <a:spcPct val="120000"/>
              </a:lnSpc>
              <a:buNone/>
            </a:pPr>
            <a:r>
              <a:rPr lang="en-US" dirty="0"/>
              <a:t>a. When is the project estimated to be completed? How many working days will it take?</a:t>
            </a:r>
          </a:p>
          <a:p>
            <a:pPr marL="457200" lvl="1" indent="0" algn="just">
              <a:lnSpc>
                <a:spcPct val="120000"/>
              </a:lnSpc>
              <a:buNone/>
            </a:pPr>
            <a:r>
              <a:rPr lang="en-US" dirty="0"/>
              <a:t>b. What is the critical path?</a:t>
            </a:r>
          </a:p>
          <a:p>
            <a:pPr marL="457200" lvl="1" indent="0" algn="just">
              <a:lnSpc>
                <a:spcPct val="120000"/>
              </a:lnSpc>
              <a:buNone/>
            </a:pPr>
            <a:r>
              <a:rPr lang="en-US" dirty="0"/>
              <a:t>c. Which activity has the most total slack?</a:t>
            </a:r>
          </a:p>
          <a:p>
            <a:pPr marL="457200" lvl="1" indent="0" algn="just">
              <a:lnSpc>
                <a:spcPct val="120000"/>
              </a:lnSpc>
              <a:buNone/>
            </a:pPr>
            <a:r>
              <a:rPr lang="en-US" dirty="0"/>
              <a:t>d. How sensitive is this network?</a:t>
            </a:r>
          </a:p>
          <a:p>
            <a:pPr marL="457200" lvl="1" indent="0" algn="just">
              <a:lnSpc>
                <a:spcPct val="120000"/>
              </a:lnSpc>
              <a:buNone/>
            </a:pPr>
            <a:r>
              <a:rPr lang="en-US" dirty="0"/>
              <a:t>e. Identify two sensible milestones and explain your choice.</a:t>
            </a:r>
          </a:p>
        </p:txBody>
      </p:sp>
    </p:spTree>
    <p:extLst>
      <p:ext uri="{BB962C8B-B14F-4D97-AF65-F5344CB8AC3E}">
        <p14:creationId xmlns:p14="http://schemas.microsoft.com/office/powerpoint/2010/main" val="263477618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normAutofit/>
          </a:bodyPr>
          <a:lstStyle/>
          <a:p>
            <a:r>
              <a:rPr lang="en-US" sz="3600" b="1" dirty="0">
                <a:solidFill>
                  <a:srgbClr val="00AEEF"/>
                </a:solidFill>
              </a:rPr>
              <a:t>The POM+ Project - Big </a:t>
            </a:r>
            <a:r>
              <a:rPr lang="en-US" sz="3200" b="1" dirty="0">
                <a:solidFill>
                  <a:srgbClr val="00AEEF"/>
                </a:solidFill>
              </a:rPr>
              <a:t>Kola</a:t>
            </a:r>
            <a:r>
              <a:rPr lang="en-US" sz="3600" b="1" dirty="0">
                <a:solidFill>
                  <a:srgbClr val="00AEEF"/>
                </a:solidFill>
              </a:rPr>
              <a:t> Company</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20</a:t>
            </a:fld>
            <a:endParaRPr lang="en-US" sz="1600" dirty="0">
              <a:solidFill>
                <a:srgbClr val="44546A"/>
              </a:solidFill>
            </a:endParaRPr>
          </a:p>
        </p:txBody>
      </p:sp>
      <p:pic>
        <p:nvPicPr>
          <p:cNvPr id="10" name="Picture 9">
            <a:extLst>
              <a:ext uri="{FF2B5EF4-FFF2-40B4-BE49-F238E27FC236}">
                <a16:creationId xmlns:a16="http://schemas.microsoft.com/office/drawing/2014/main" id="{4836D5DE-85BC-42FB-9539-FDF155C723BB}"/>
              </a:ext>
            </a:extLst>
          </p:cNvPr>
          <p:cNvPicPr>
            <a:picLocks noChangeAspect="1"/>
          </p:cNvPicPr>
          <p:nvPr/>
        </p:nvPicPr>
        <p:blipFill rotWithShape="1">
          <a:blip r:embed="rId2"/>
          <a:srcRect r="36638"/>
          <a:stretch/>
        </p:blipFill>
        <p:spPr>
          <a:xfrm>
            <a:off x="455449" y="1080750"/>
            <a:ext cx="8675300" cy="5576047"/>
          </a:xfrm>
          <a:prstGeom prst="rect">
            <a:avLst/>
          </a:prstGeom>
        </p:spPr>
      </p:pic>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40945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normAutofit/>
          </a:bodyPr>
          <a:lstStyle/>
          <a:p>
            <a:r>
              <a:rPr lang="en-US" sz="3600" b="1" dirty="0">
                <a:solidFill>
                  <a:srgbClr val="00AEEF"/>
                </a:solidFill>
              </a:rPr>
              <a:t>The POM+ Project - Big </a:t>
            </a:r>
            <a:r>
              <a:rPr lang="en-US" sz="3200" b="1" dirty="0">
                <a:solidFill>
                  <a:srgbClr val="00AEEF"/>
                </a:solidFill>
              </a:rPr>
              <a:t>Kola</a:t>
            </a:r>
            <a:r>
              <a:rPr lang="en-US" sz="3600" b="1" dirty="0">
                <a:solidFill>
                  <a:srgbClr val="00AEEF"/>
                </a:solidFill>
              </a:rPr>
              <a:t> Company</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21</a:t>
            </a:fld>
            <a:endParaRPr lang="en-US" sz="1600" dirty="0">
              <a:solidFill>
                <a:srgbClr val="44546A"/>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C:\Users\ALFAGR\Desktop\Captur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5051" y="1047886"/>
            <a:ext cx="9109765" cy="5622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9738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normAutofit/>
          </a:bodyPr>
          <a:lstStyle/>
          <a:p>
            <a:r>
              <a:rPr lang="en-US" sz="3600" b="1" dirty="0">
                <a:solidFill>
                  <a:srgbClr val="00AEEF"/>
                </a:solidFill>
              </a:rPr>
              <a:t>The POM+ Project - Big </a:t>
            </a:r>
            <a:r>
              <a:rPr lang="en-US" sz="3200" b="1" dirty="0">
                <a:solidFill>
                  <a:srgbClr val="00AEEF"/>
                </a:solidFill>
              </a:rPr>
              <a:t>Kola</a:t>
            </a:r>
            <a:r>
              <a:rPr lang="en-US" sz="3600" b="1" dirty="0">
                <a:solidFill>
                  <a:srgbClr val="00AEEF"/>
                </a:solidFill>
              </a:rPr>
              <a:t> Company</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22</a:t>
            </a:fld>
            <a:endParaRPr lang="en-US" sz="1600" dirty="0">
              <a:solidFill>
                <a:srgbClr val="44546A"/>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descr="Diagram&#10;&#10;Description automatically generated">
            <a:extLst>
              <a:ext uri="{FF2B5EF4-FFF2-40B4-BE49-F238E27FC236}">
                <a16:creationId xmlns:a16="http://schemas.microsoft.com/office/drawing/2014/main" id="{239DDAD0-41EA-4A02-9310-165751756B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699" y="1345306"/>
            <a:ext cx="11243003" cy="5243234"/>
          </a:xfrm>
          <a:prstGeom prst="rect">
            <a:avLst/>
          </a:prstGeom>
        </p:spPr>
      </p:pic>
    </p:spTree>
    <p:extLst>
      <p:ext uri="{BB962C8B-B14F-4D97-AF65-F5344CB8AC3E}">
        <p14:creationId xmlns:p14="http://schemas.microsoft.com/office/powerpoint/2010/main" val="41995245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normAutofit/>
          </a:bodyPr>
          <a:lstStyle/>
          <a:p>
            <a:r>
              <a:rPr lang="en-US" sz="3600" b="1" dirty="0">
                <a:solidFill>
                  <a:srgbClr val="00AEEF"/>
                </a:solidFill>
              </a:rPr>
              <a:t>The POM+ Project - Big </a:t>
            </a:r>
            <a:r>
              <a:rPr lang="en-US" sz="3200" b="1" dirty="0">
                <a:solidFill>
                  <a:srgbClr val="00AEEF"/>
                </a:solidFill>
              </a:rPr>
              <a:t>Kola</a:t>
            </a:r>
            <a:r>
              <a:rPr lang="en-US" sz="3600" b="1" dirty="0">
                <a:solidFill>
                  <a:srgbClr val="00AEEF"/>
                </a:solidFill>
              </a:rPr>
              <a:t> Company</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23</a:t>
            </a:fld>
            <a:endParaRPr lang="en-US" sz="1600" dirty="0">
              <a:solidFill>
                <a:srgbClr val="44546A"/>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C:\Users\ALFAGR\Desktop\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656" y="1279046"/>
            <a:ext cx="10957045" cy="5402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05409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877630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POM+ Project - Big Kola Company – Part 2</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48C985ED-545E-4394-A9C0-B8FF9F8990E0}"/>
              </a:ext>
            </a:extLst>
          </p:cNvPr>
          <p:cNvSpPr txBox="1">
            <a:spLocks/>
          </p:cNvSpPr>
          <p:nvPr/>
        </p:nvSpPr>
        <p:spPr>
          <a:xfrm>
            <a:off x="942308" y="2252870"/>
            <a:ext cx="10216022" cy="4070206"/>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dirty="0"/>
              <a:t>Remember the old saying, “A project plan is not a schedule until resources are committed.” This exercise illustrates this sometime subtle, but important point.</a:t>
            </a:r>
          </a:p>
          <a:p>
            <a:pPr algn="just">
              <a:lnSpc>
                <a:spcPct val="250000"/>
              </a:lnSpc>
            </a:pPr>
            <a:r>
              <a:rPr lang="en-US" dirty="0"/>
              <a:t>Using your files from Part 1, input resources and their costs if you have not already done so.</a:t>
            </a:r>
          </a:p>
        </p:txBody>
      </p:sp>
    </p:spTree>
    <p:extLst>
      <p:ext uri="{BB962C8B-B14F-4D97-AF65-F5344CB8AC3E}">
        <p14:creationId xmlns:p14="http://schemas.microsoft.com/office/powerpoint/2010/main" val="762632406"/>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1" y="1085329"/>
            <a:ext cx="8504429"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POM+ Project - Big Kola Company – Part 2</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4" descr="Text&#10;&#10;Description automatically generated">
            <a:extLst>
              <a:ext uri="{FF2B5EF4-FFF2-40B4-BE49-F238E27FC236}">
                <a16:creationId xmlns:a16="http://schemas.microsoft.com/office/drawing/2014/main" id="{5F48C93E-CF9C-446B-855F-75BFE54F7E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5683" y="2173358"/>
            <a:ext cx="9405234" cy="4245513"/>
          </a:xfrm>
          <a:prstGeom prst="rect">
            <a:avLst/>
          </a:prstGeom>
        </p:spPr>
      </p:pic>
    </p:spTree>
    <p:extLst>
      <p:ext uri="{BB962C8B-B14F-4D97-AF65-F5344CB8AC3E}">
        <p14:creationId xmlns:p14="http://schemas.microsoft.com/office/powerpoint/2010/main" val="3254899496"/>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86070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POM+ Project - Big Kola Company – Part 2</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Content Placeholder 6" descr="Table&#10;&#10;Description automatically generated with low confidence">
            <a:extLst>
              <a:ext uri="{FF2B5EF4-FFF2-40B4-BE49-F238E27FC236}">
                <a16:creationId xmlns:a16="http://schemas.microsoft.com/office/drawing/2014/main" id="{E9FA4436-2039-48A1-A0AA-8D71C13802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2254" y="2373244"/>
            <a:ext cx="10255779" cy="3503648"/>
          </a:xfrm>
          <a:prstGeom prst="rect">
            <a:avLst/>
          </a:prstGeom>
        </p:spPr>
      </p:pic>
    </p:spTree>
    <p:extLst>
      <p:ext uri="{BB962C8B-B14F-4D97-AF65-F5344CB8AC3E}">
        <p14:creationId xmlns:p14="http://schemas.microsoft.com/office/powerpoint/2010/main" val="753534455"/>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775728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POM+ Project - Big Kola Company – Part 2</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48C985ED-545E-4394-A9C0-B8FF9F8990E0}"/>
              </a:ext>
            </a:extLst>
          </p:cNvPr>
          <p:cNvSpPr txBox="1">
            <a:spLocks/>
          </p:cNvSpPr>
          <p:nvPr/>
        </p:nvSpPr>
        <p:spPr>
          <a:xfrm>
            <a:off x="942308" y="2252870"/>
            <a:ext cx="10216022" cy="40702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n-US" sz="2000" dirty="0"/>
              <a:t>Remember the old saying, “A project plan is not a schedule until resources are committed.” This exercise illustrates this sometime subtle, but important point.</a:t>
            </a:r>
          </a:p>
          <a:p>
            <a:pPr>
              <a:lnSpc>
                <a:spcPct val="120000"/>
              </a:lnSpc>
            </a:pPr>
            <a:r>
              <a:rPr lang="en-US" sz="2000" dirty="0"/>
              <a:t>Using your files from Part 1, input resources and their costs if you have not already done so.</a:t>
            </a:r>
          </a:p>
          <a:p>
            <a:pPr>
              <a:lnSpc>
                <a:spcPct val="120000"/>
              </a:lnSpc>
            </a:pPr>
            <a:r>
              <a:rPr lang="en-US" sz="2000" dirty="0"/>
              <a:t>Prepare a memo that addresses the following questions:</a:t>
            </a:r>
          </a:p>
          <a:p>
            <a:pPr>
              <a:lnSpc>
                <a:spcPct val="120000"/>
              </a:lnSpc>
            </a:pPr>
            <a:r>
              <a:rPr lang="en-US" sz="2000" dirty="0"/>
              <a:t>1. Which if any of the resources are over allocated?</a:t>
            </a:r>
          </a:p>
          <a:p>
            <a:pPr>
              <a:lnSpc>
                <a:spcPct val="120000"/>
              </a:lnSpc>
            </a:pPr>
            <a:r>
              <a:rPr lang="en-US" sz="2000" dirty="0"/>
              <a:t>2. Assume that the project is time constrained and try to resolve any over allocation problems by leveling within slack. What happens?</a:t>
            </a:r>
          </a:p>
          <a:p>
            <a:pPr>
              <a:lnSpc>
                <a:spcPct val="120000"/>
              </a:lnSpc>
            </a:pPr>
            <a:r>
              <a:rPr lang="en-US" sz="2000" dirty="0"/>
              <a:t>3. Assume the project is resource constrained and resolve any over allocation problems by leveling outside of slack. What happens?</a:t>
            </a:r>
          </a:p>
        </p:txBody>
      </p:sp>
    </p:spTree>
    <p:extLst>
      <p:ext uri="{BB962C8B-B14F-4D97-AF65-F5344CB8AC3E}">
        <p14:creationId xmlns:p14="http://schemas.microsoft.com/office/powerpoint/2010/main" val="403656751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775728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POM+ Project - Big Kola Company – Part 2</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48C985ED-545E-4394-A9C0-B8FF9F8990E0}"/>
              </a:ext>
            </a:extLst>
          </p:cNvPr>
          <p:cNvSpPr txBox="1">
            <a:spLocks/>
          </p:cNvSpPr>
          <p:nvPr/>
        </p:nvSpPr>
        <p:spPr>
          <a:xfrm>
            <a:off x="942308" y="2252870"/>
            <a:ext cx="10216022" cy="40702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1. Which if any of the resources are over allocated?</a:t>
            </a:r>
          </a:p>
        </p:txBody>
      </p:sp>
      <p:pic>
        <p:nvPicPr>
          <p:cNvPr id="11" name="Picture 10">
            <a:extLst>
              <a:ext uri="{FF2B5EF4-FFF2-40B4-BE49-F238E27FC236}">
                <a16:creationId xmlns:a16="http://schemas.microsoft.com/office/drawing/2014/main" id="{252B322C-804C-4AF2-8C79-9793AB7F7FB2}"/>
              </a:ext>
            </a:extLst>
          </p:cNvPr>
          <p:cNvPicPr>
            <a:picLocks noChangeAspect="1"/>
          </p:cNvPicPr>
          <p:nvPr/>
        </p:nvPicPr>
        <p:blipFill rotWithShape="1">
          <a:blip r:embed="rId3"/>
          <a:srcRect r="8144"/>
          <a:stretch/>
        </p:blipFill>
        <p:spPr>
          <a:xfrm>
            <a:off x="942308" y="3254382"/>
            <a:ext cx="10282448" cy="2391044"/>
          </a:xfrm>
          <a:prstGeom prst="rect">
            <a:avLst/>
          </a:prstGeom>
        </p:spPr>
      </p:pic>
    </p:spTree>
    <p:extLst>
      <p:ext uri="{BB962C8B-B14F-4D97-AF65-F5344CB8AC3E}">
        <p14:creationId xmlns:p14="http://schemas.microsoft.com/office/powerpoint/2010/main" val="147538098"/>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775728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POM+ Project - Big Kola Company – Part 2</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48C985ED-545E-4394-A9C0-B8FF9F8990E0}"/>
              </a:ext>
            </a:extLst>
          </p:cNvPr>
          <p:cNvSpPr txBox="1">
            <a:spLocks/>
          </p:cNvSpPr>
          <p:nvPr/>
        </p:nvSpPr>
        <p:spPr>
          <a:xfrm>
            <a:off x="942308" y="2199862"/>
            <a:ext cx="10216022" cy="40702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400" dirty="0"/>
              <a:t>1. Which if any of the resources are over allocated?</a:t>
            </a:r>
          </a:p>
        </p:txBody>
      </p:sp>
      <p:pic>
        <p:nvPicPr>
          <p:cNvPr id="12" name="Picture 11">
            <a:extLst>
              <a:ext uri="{FF2B5EF4-FFF2-40B4-BE49-F238E27FC236}">
                <a16:creationId xmlns:a16="http://schemas.microsoft.com/office/drawing/2014/main" id="{79CDC2F2-1546-4035-8B36-5CEE162E0083}"/>
              </a:ext>
            </a:extLst>
          </p:cNvPr>
          <p:cNvPicPr>
            <a:picLocks noChangeAspect="1"/>
          </p:cNvPicPr>
          <p:nvPr/>
        </p:nvPicPr>
        <p:blipFill rotWithShape="1">
          <a:blip r:embed="rId3"/>
          <a:srcRect r="9900"/>
          <a:stretch/>
        </p:blipFill>
        <p:spPr>
          <a:xfrm>
            <a:off x="942308" y="2802313"/>
            <a:ext cx="10216022" cy="3640032"/>
          </a:xfrm>
          <a:prstGeom prst="rect">
            <a:avLst/>
          </a:prstGeom>
        </p:spPr>
      </p:pic>
    </p:spTree>
    <p:extLst>
      <p:ext uri="{BB962C8B-B14F-4D97-AF65-F5344CB8AC3E}">
        <p14:creationId xmlns:p14="http://schemas.microsoft.com/office/powerpoint/2010/main" val="97054913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775728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POM+ Project - Big Kola Company – Part 2</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48C985ED-545E-4394-A9C0-B8FF9F8990E0}"/>
              </a:ext>
            </a:extLst>
          </p:cNvPr>
          <p:cNvSpPr txBox="1">
            <a:spLocks/>
          </p:cNvSpPr>
          <p:nvPr/>
        </p:nvSpPr>
        <p:spPr>
          <a:xfrm>
            <a:off x="942308" y="2199862"/>
            <a:ext cx="10216022" cy="40702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400" dirty="0"/>
              <a:t>1. Which if any of the resources are over allocated?</a:t>
            </a:r>
          </a:p>
        </p:txBody>
      </p:sp>
      <p:pic>
        <p:nvPicPr>
          <p:cNvPr id="11" name="Picture 10">
            <a:extLst>
              <a:ext uri="{FF2B5EF4-FFF2-40B4-BE49-F238E27FC236}">
                <a16:creationId xmlns:a16="http://schemas.microsoft.com/office/drawing/2014/main" id="{DB359222-4E93-4862-A9FF-84ACF2F434EB}"/>
              </a:ext>
            </a:extLst>
          </p:cNvPr>
          <p:cNvPicPr>
            <a:picLocks noChangeAspect="1"/>
          </p:cNvPicPr>
          <p:nvPr/>
        </p:nvPicPr>
        <p:blipFill rotWithShape="1">
          <a:blip r:embed="rId3"/>
          <a:srcRect r="19384"/>
          <a:stretch/>
        </p:blipFill>
        <p:spPr>
          <a:xfrm>
            <a:off x="995316" y="2782957"/>
            <a:ext cx="10110005" cy="3609424"/>
          </a:xfrm>
          <a:prstGeom prst="rect">
            <a:avLst/>
          </a:prstGeom>
        </p:spPr>
      </p:pic>
    </p:spTree>
    <p:extLst>
      <p:ext uri="{BB962C8B-B14F-4D97-AF65-F5344CB8AC3E}">
        <p14:creationId xmlns:p14="http://schemas.microsoft.com/office/powerpoint/2010/main" val="132560953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775728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POM+ Project - Big Kola Company – Part 2</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48C985ED-545E-4394-A9C0-B8FF9F8990E0}"/>
              </a:ext>
            </a:extLst>
          </p:cNvPr>
          <p:cNvSpPr txBox="1">
            <a:spLocks/>
          </p:cNvSpPr>
          <p:nvPr/>
        </p:nvSpPr>
        <p:spPr>
          <a:xfrm>
            <a:off x="942308" y="2199862"/>
            <a:ext cx="10216022" cy="40702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2400" dirty="0"/>
              <a:t>1. Which if any of the resources are over allocated?</a:t>
            </a:r>
          </a:p>
        </p:txBody>
      </p:sp>
      <p:pic>
        <p:nvPicPr>
          <p:cNvPr id="12" name="Picture 11">
            <a:extLst>
              <a:ext uri="{FF2B5EF4-FFF2-40B4-BE49-F238E27FC236}">
                <a16:creationId xmlns:a16="http://schemas.microsoft.com/office/drawing/2014/main" id="{15FEF6D9-D152-46EA-9F28-02F286F140B9}"/>
              </a:ext>
            </a:extLst>
          </p:cNvPr>
          <p:cNvPicPr>
            <a:picLocks noChangeAspect="1"/>
          </p:cNvPicPr>
          <p:nvPr/>
        </p:nvPicPr>
        <p:blipFill rotWithShape="1">
          <a:blip r:embed="rId3"/>
          <a:srcRect r="25500"/>
          <a:stretch/>
        </p:blipFill>
        <p:spPr>
          <a:xfrm>
            <a:off x="942307" y="2782957"/>
            <a:ext cx="10123257" cy="3623238"/>
          </a:xfrm>
          <a:prstGeom prst="rect">
            <a:avLst/>
          </a:prstGeom>
        </p:spPr>
      </p:pic>
    </p:spTree>
    <p:extLst>
      <p:ext uri="{BB962C8B-B14F-4D97-AF65-F5344CB8AC3E}">
        <p14:creationId xmlns:p14="http://schemas.microsoft.com/office/powerpoint/2010/main" val="198835205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74773"/>
            <a:ext cx="10515600" cy="924179"/>
          </a:xfrm>
        </p:spPr>
        <p:txBody>
          <a:bodyPr>
            <a:normAutofit/>
          </a:bodyPr>
          <a:lstStyle/>
          <a:p>
            <a:r>
              <a:rPr lang="en-US" sz="3600" b="1" dirty="0">
                <a:solidFill>
                  <a:srgbClr val="00AEEF"/>
                </a:solidFill>
              </a:rPr>
              <a:t>The POM+ Project - Big </a:t>
            </a:r>
            <a:r>
              <a:rPr lang="en-US" sz="3200" b="1" dirty="0">
                <a:solidFill>
                  <a:srgbClr val="00AEEF"/>
                </a:solidFill>
              </a:rPr>
              <a:t>Kola</a:t>
            </a:r>
            <a:r>
              <a:rPr lang="en-US" sz="3600" b="1" dirty="0">
                <a:solidFill>
                  <a:srgbClr val="00AEEF"/>
                </a:solidFill>
              </a:rPr>
              <a:t>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32</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49" y="861390"/>
            <a:ext cx="11925300" cy="5729147"/>
          </a:xfrm>
        </p:spPr>
        <p:txBody>
          <a:bodyPr>
            <a:normAutofit/>
          </a:bodyPr>
          <a:lstStyle/>
          <a:p>
            <a:pPr>
              <a:lnSpc>
                <a:spcPct val="150000"/>
              </a:lnSpc>
            </a:pPr>
            <a:r>
              <a:rPr lang="en-US" sz="2200" dirty="0"/>
              <a:t>2. Assume that the project is time constrained and try to resolve any overallocation problems by leveling within slack. What happens?</a:t>
            </a:r>
          </a:p>
        </p:txBody>
      </p:sp>
      <p:pic>
        <p:nvPicPr>
          <p:cNvPr id="5" name="Picture 4" descr="Graphical user interface, application&#10;&#10;Description automatically generated">
            <a:extLst>
              <a:ext uri="{FF2B5EF4-FFF2-40B4-BE49-F238E27FC236}">
                <a16:creationId xmlns:a16="http://schemas.microsoft.com/office/drawing/2014/main" id="{BE2FA005-F1DE-46F2-B01E-D1F52AC7D5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9222" y="2097099"/>
            <a:ext cx="8673555" cy="4633119"/>
          </a:xfrm>
          <a:prstGeom prst="rect">
            <a:avLst/>
          </a:prstGeom>
        </p:spPr>
      </p:pic>
    </p:spTree>
    <p:extLst>
      <p:ext uri="{BB962C8B-B14F-4D97-AF65-F5344CB8AC3E}">
        <p14:creationId xmlns:p14="http://schemas.microsoft.com/office/powerpoint/2010/main" val="3038310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74773"/>
            <a:ext cx="10515600" cy="924179"/>
          </a:xfrm>
        </p:spPr>
        <p:txBody>
          <a:bodyPr>
            <a:normAutofit/>
          </a:bodyPr>
          <a:lstStyle/>
          <a:p>
            <a:r>
              <a:rPr lang="en-US" sz="3600" b="1" dirty="0">
                <a:solidFill>
                  <a:srgbClr val="00AEEF"/>
                </a:solidFill>
              </a:rPr>
              <a:t>The POM+ Project - Big </a:t>
            </a:r>
            <a:r>
              <a:rPr lang="en-US" sz="3200" b="1" dirty="0">
                <a:solidFill>
                  <a:srgbClr val="00AEEF"/>
                </a:solidFill>
              </a:rPr>
              <a:t>Kola</a:t>
            </a:r>
            <a:r>
              <a:rPr lang="en-US" sz="3600" b="1" dirty="0">
                <a:solidFill>
                  <a:srgbClr val="00AEEF"/>
                </a:solidFill>
              </a:rPr>
              <a:t>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33</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49" y="861390"/>
            <a:ext cx="11925300" cy="5729147"/>
          </a:xfrm>
        </p:spPr>
        <p:txBody>
          <a:bodyPr>
            <a:normAutofit/>
          </a:bodyPr>
          <a:lstStyle/>
          <a:p>
            <a:pPr>
              <a:lnSpc>
                <a:spcPct val="150000"/>
              </a:lnSpc>
            </a:pPr>
            <a:r>
              <a:rPr lang="en-US" sz="2200" dirty="0"/>
              <a:t>2. Assume that the project is time constrained and try to resolve any over allocation problems by leveling within slack. What happens?</a:t>
            </a:r>
          </a:p>
        </p:txBody>
      </p:sp>
      <p:pic>
        <p:nvPicPr>
          <p:cNvPr id="6" name="Picture 5">
            <a:extLst>
              <a:ext uri="{FF2B5EF4-FFF2-40B4-BE49-F238E27FC236}">
                <a16:creationId xmlns:a16="http://schemas.microsoft.com/office/drawing/2014/main" id="{3BD2EE16-AB90-4F2A-B682-C9B59404522E}"/>
              </a:ext>
            </a:extLst>
          </p:cNvPr>
          <p:cNvPicPr>
            <a:picLocks noChangeAspect="1"/>
          </p:cNvPicPr>
          <p:nvPr/>
        </p:nvPicPr>
        <p:blipFill>
          <a:blip r:embed="rId2"/>
          <a:stretch>
            <a:fillRect/>
          </a:stretch>
        </p:blipFill>
        <p:spPr>
          <a:xfrm>
            <a:off x="991900" y="2024443"/>
            <a:ext cx="10208200" cy="1611821"/>
          </a:xfrm>
          <a:prstGeom prst="rect">
            <a:avLst/>
          </a:prstGeom>
        </p:spPr>
      </p:pic>
      <p:pic>
        <p:nvPicPr>
          <p:cNvPr id="7" name="Picture 6">
            <a:extLst>
              <a:ext uri="{FF2B5EF4-FFF2-40B4-BE49-F238E27FC236}">
                <a16:creationId xmlns:a16="http://schemas.microsoft.com/office/drawing/2014/main" id="{B7BEF630-3C19-46CC-AD7A-0D9FBECA65B1}"/>
              </a:ext>
            </a:extLst>
          </p:cNvPr>
          <p:cNvPicPr>
            <a:picLocks noChangeAspect="1"/>
          </p:cNvPicPr>
          <p:nvPr/>
        </p:nvPicPr>
        <p:blipFill rotWithShape="1">
          <a:blip r:embed="rId3"/>
          <a:srcRect r="32100"/>
          <a:stretch/>
        </p:blipFill>
        <p:spPr>
          <a:xfrm>
            <a:off x="6517952" y="3724423"/>
            <a:ext cx="4840224" cy="2744957"/>
          </a:xfrm>
          <a:prstGeom prst="rect">
            <a:avLst/>
          </a:prstGeom>
        </p:spPr>
      </p:pic>
      <p:pic>
        <p:nvPicPr>
          <p:cNvPr id="9" name="Picture 8">
            <a:extLst>
              <a:ext uri="{FF2B5EF4-FFF2-40B4-BE49-F238E27FC236}">
                <a16:creationId xmlns:a16="http://schemas.microsoft.com/office/drawing/2014/main" id="{4C20F119-AD88-449C-93C1-B0726A0A3172}"/>
              </a:ext>
            </a:extLst>
          </p:cNvPr>
          <p:cNvPicPr>
            <a:picLocks noChangeAspect="1"/>
          </p:cNvPicPr>
          <p:nvPr/>
        </p:nvPicPr>
        <p:blipFill rotWithShape="1">
          <a:blip r:embed="rId4"/>
          <a:srcRect r="26261"/>
          <a:stretch/>
        </p:blipFill>
        <p:spPr>
          <a:xfrm>
            <a:off x="809480" y="3726588"/>
            <a:ext cx="4994936" cy="2608405"/>
          </a:xfrm>
          <a:prstGeom prst="rect">
            <a:avLst/>
          </a:prstGeom>
        </p:spPr>
      </p:pic>
    </p:spTree>
    <p:extLst>
      <p:ext uri="{BB962C8B-B14F-4D97-AF65-F5344CB8AC3E}">
        <p14:creationId xmlns:p14="http://schemas.microsoft.com/office/powerpoint/2010/main" val="24537871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3" name="Picture 12">
            <a:extLst>
              <a:ext uri="{FF2B5EF4-FFF2-40B4-BE49-F238E27FC236}">
                <a16:creationId xmlns:a16="http://schemas.microsoft.com/office/drawing/2014/main" id="{79CDC2F2-1546-4035-8B36-5CEE162E0083}"/>
              </a:ext>
            </a:extLst>
          </p:cNvPr>
          <p:cNvPicPr>
            <a:picLocks noChangeAspect="1"/>
          </p:cNvPicPr>
          <p:nvPr/>
        </p:nvPicPr>
        <p:blipFill rotWithShape="1">
          <a:blip r:embed="rId2"/>
          <a:srcRect r="9900"/>
          <a:stretch/>
        </p:blipFill>
        <p:spPr>
          <a:xfrm>
            <a:off x="279400" y="913139"/>
            <a:ext cx="6100517" cy="2317741"/>
          </a:xfrm>
          <a:prstGeom prst="rect">
            <a:avLst/>
          </a:prstGeom>
        </p:spPr>
      </p:pic>
      <p:pic>
        <p:nvPicPr>
          <p:cNvPr id="4" name="Picture 3">
            <a:extLst>
              <a:ext uri="{FF2B5EF4-FFF2-40B4-BE49-F238E27FC236}">
                <a16:creationId xmlns:a16="http://schemas.microsoft.com/office/drawing/2014/main" id="{932A3EBC-434D-4B60-A2BE-6241A100A19B}"/>
              </a:ext>
            </a:extLst>
          </p:cNvPr>
          <p:cNvPicPr>
            <a:picLocks noChangeAspect="1"/>
          </p:cNvPicPr>
          <p:nvPr/>
        </p:nvPicPr>
        <p:blipFill rotWithShape="1">
          <a:blip r:embed="rId3"/>
          <a:srcRect r="9433"/>
          <a:stretch/>
        </p:blipFill>
        <p:spPr>
          <a:xfrm>
            <a:off x="3940480" y="4218432"/>
            <a:ext cx="6983552" cy="2639568"/>
          </a:xfrm>
          <a:prstGeom prst="rect">
            <a:avLst/>
          </a:prstGeom>
        </p:spPr>
      </p:pic>
      <p:sp>
        <p:nvSpPr>
          <p:cNvPr id="9" name="TextBox 8">
            <a:extLst>
              <a:ext uri="{FF2B5EF4-FFF2-40B4-BE49-F238E27FC236}">
                <a16:creationId xmlns:a16="http://schemas.microsoft.com/office/drawing/2014/main" id="{47F6C3B8-363B-4ECD-991B-B2E6776B92E5}"/>
              </a:ext>
            </a:extLst>
          </p:cNvPr>
          <p:cNvSpPr txBox="1"/>
          <p:nvPr/>
        </p:nvSpPr>
        <p:spPr>
          <a:xfrm>
            <a:off x="6247637" y="1686544"/>
            <a:ext cx="4062553" cy="461665"/>
          </a:xfrm>
          <a:prstGeom prst="rect">
            <a:avLst/>
          </a:prstGeom>
          <a:noFill/>
        </p:spPr>
        <p:txBody>
          <a:bodyPr wrap="square" rtlCol="0">
            <a:spAutoFit/>
          </a:bodyPr>
          <a:lstStyle/>
          <a:p>
            <a:pPr algn="ctr"/>
            <a:r>
              <a:rPr lang="en-US" sz="2400" dirty="0"/>
              <a:t>Before Leveling within Slack</a:t>
            </a:r>
          </a:p>
        </p:txBody>
      </p:sp>
      <p:sp>
        <p:nvSpPr>
          <p:cNvPr id="10" name="TextBox 9">
            <a:extLst>
              <a:ext uri="{FF2B5EF4-FFF2-40B4-BE49-F238E27FC236}">
                <a16:creationId xmlns:a16="http://schemas.microsoft.com/office/drawing/2014/main" id="{5D0AE8C6-B10C-4CE4-8F5B-D336230C2392}"/>
              </a:ext>
            </a:extLst>
          </p:cNvPr>
          <p:cNvSpPr txBox="1"/>
          <p:nvPr/>
        </p:nvSpPr>
        <p:spPr>
          <a:xfrm>
            <a:off x="334986" y="5208770"/>
            <a:ext cx="3584448" cy="461665"/>
          </a:xfrm>
          <a:prstGeom prst="rect">
            <a:avLst/>
          </a:prstGeom>
          <a:noFill/>
        </p:spPr>
        <p:txBody>
          <a:bodyPr wrap="square" rtlCol="0">
            <a:spAutoFit/>
          </a:bodyPr>
          <a:lstStyle/>
          <a:p>
            <a:pPr algn="ctr"/>
            <a:r>
              <a:rPr lang="en-US" sz="2400" dirty="0"/>
              <a:t>After Leveling within Slack</a:t>
            </a:r>
          </a:p>
        </p:txBody>
      </p:sp>
      <p:pic>
        <p:nvPicPr>
          <p:cNvPr id="7" name="Picture 6" descr="Text&#10;&#10;Description automatically generated with low confidence">
            <a:extLst>
              <a:ext uri="{FF2B5EF4-FFF2-40B4-BE49-F238E27FC236}">
                <a16:creationId xmlns:a16="http://schemas.microsoft.com/office/drawing/2014/main" id="{713A33E6-791F-4E90-A3CB-B55AE7F0F4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45884" y="3223260"/>
            <a:ext cx="1505160" cy="838317"/>
          </a:xfrm>
          <a:prstGeom prst="rect">
            <a:avLst/>
          </a:prstGeom>
        </p:spPr>
      </p:pic>
      <p:sp>
        <p:nvSpPr>
          <p:cNvPr id="11" name="Title 1">
            <a:extLst>
              <a:ext uri="{FF2B5EF4-FFF2-40B4-BE49-F238E27FC236}">
                <a16:creationId xmlns:a16="http://schemas.microsoft.com/office/drawing/2014/main" id="{C4A6D102-D930-4EE8-A64D-E97C28CCB593}"/>
              </a:ext>
            </a:extLst>
          </p:cNvPr>
          <p:cNvSpPr>
            <a:spLocks noGrp="1"/>
          </p:cNvSpPr>
          <p:nvPr>
            <p:ph type="title"/>
          </p:nvPr>
        </p:nvSpPr>
        <p:spPr>
          <a:xfrm>
            <a:off x="279400" y="74773"/>
            <a:ext cx="10515600" cy="924179"/>
          </a:xfrm>
        </p:spPr>
        <p:txBody>
          <a:bodyPr>
            <a:normAutofit/>
          </a:bodyPr>
          <a:lstStyle/>
          <a:p>
            <a:r>
              <a:rPr lang="en-US" sz="3600" b="1" dirty="0">
                <a:solidFill>
                  <a:srgbClr val="00AEEF"/>
                </a:solidFill>
              </a:rPr>
              <a:t>The POM+ Project - Big </a:t>
            </a:r>
            <a:r>
              <a:rPr lang="en-US" sz="3200" b="1" dirty="0">
                <a:solidFill>
                  <a:srgbClr val="00AEEF"/>
                </a:solidFill>
              </a:rPr>
              <a:t>Kola</a:t>
            </a:r>
            <a:r>
              <a:rPr lang="en-US" sz="3600" b="1" dirty="0">
                <a:solidFill>
                  <a:srgbClr val="00AEEF"/>
                </a:solidFill>
              </a:rPr>
              <a:t> Company – Part 2</a:t>
            </a:r>
          </a:p>
        </p:txBody>
      </p:sp>
    </p:spTree>
    <p:extLst>
      <p:ext uri="{BB962C8B-B14F-4D97-AF65-F5344CB8AC3E}">
        <p14:creationId xmlns:p14="http://schemas.microsoft.com/office/powerpoint/2010/main" val="34047788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74773"/>
            <a:ext cx="10515600" cy="924179"/>
          </a:xfrm>
        </p:spPr>
        <p:txBody>
          <a:bodyPr>
            <a:normAutofit/>
          </a:bodyPr>
          <a:lstStyle/>
          <a:p>
            <a:r>
              <a:rPr lang="en-US" sz="3600" b="1" dirty="0">
                <a:solidFill>
                  <a:srgbClr val="00AEEF"/>
                </a:solidFill>
              </a:rPr>
              <a:t>The POM+ Project - Big Kola Company – Part 2</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35</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49" y="861390"/>
            <a:ext cx="11925300" cy="5729147"/>
          </a:xfrm>
        </p:spPr>
        <p:txBody>
          <a:bodyPr>
            <a:normAutofit/>
          </a:bodyPr>
          <a:lstStyle/>
          <a:p>
            <a:pPr>
              <a:lnSpc>
                <a:spcPct val="150000"/>
              </a:lnSpc>
            </a:pPr>
            <a:r>
              <a:rPr lang="en-US" sz="2200" dirty="0"/>
              <a:t>3. Assume the project is resource constrained and resolve any over allocation problems by leveling outside of slack. What happens?</a:t>
            </a:r>
          </a:p>
        </p:txBody>
      </p:sp>
      <p:pic>
        <p:nvPicPr>
          <p:cNvPr id="6" name="Picture 5" descr="Graphical user interface, application&#10;&#10;Description automatically generated">
            <a:extLst>
              <a:ext uri="{FF2B5EF4-FFF2-40B4-BE49-F238E27FC236}">
                <a16:creationId xmlns:a16="http://schemas.microsoft.com/office/drawing/2014/main" id="{C52DBD94-7366-4B79-95DA-0FCCC4411D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2783" y="2085564"/>
            <a:ext cx="8761277" cy="4516643"/>
          </a:xfrm>
          <a:prstGeom prst="rect">
            <a:avLst/>
          </a:prstGeom>
        </p:spPr>
      </p:pic>
    </p:spTree>
    <p:extLst>
      <p:ext uri="{BB962C8B-B14F-4D97-AF65-F5344CB8AC3E}">
        <p14:creationId xmlns:p14="http://schemas.microsoft.com/office/powerpoint/2010/main" val="35203341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74773"/>
            <a:ext cx="10515600" cy="924179"/>
          </a:xfrm>
        </p:spPr>
        <p:txBody>
          <a:bodyPr>
            <a:normAutofit/>
          </a:bodyPr>
          <a:lstStyle/>
          <a:p>
            <a:r>
              <a:rPr lang="en-US" sz="3600" b="1" dirty="0">
                <a:solidFill>
                  <a:srgbClr val="00AEEF"/>
                </a:solidFill>
              </a:rPr>
              <a:t>The POM+ Project - Big Kola Company – Part 3</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36</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49" y="861390"/>
            <a:ext cx="11925300" cy="5729147"/>
          </a:xfrm>
        </p:spPr>
        <p:txBody>
          <a:bodyPr>
            <a:normAutofit/>
          </a:bodyPr>
          <a:lstStyle/>
          <a:p>
            <a:pPr>
              <a:lnSpc>
                <a:spcPct val="150000"/>
              </a:lnSpc>
            </a:pPr>
            <a:r>
              <a:rPr lang="en-US" sz="2200" dirty="0"/>
              <a:t>3. Assume the project is resource constrained and resolve any over allocation problems by leveling outside of slack. What happens?</a:t>
            </a:r>
          </a:p>
        </p:txBody>
      </p:sp>
      <p:pic>
        <p:nvPicPr>
          <p:cNvPr id="3074" name="Picture 2" descr="C:\Users\ALFAGR\Desktop\2.JPG"/>
          <p:cNvPicPr>
            <a:picLocks noChangeAspect="1" noChangeArrowheads="1"/>
          </p:cNvPicPr>
          <p:nvPr/>
        </p:nvPicPr>
        <p:blipFill rotWithShape="1">
          <a:blip r:embed="rId2">
            <a:extLst>
              <a:ext uri="{28A0092B-C50C-407E-A947-70E740481C1C}">
                <a14:useLocalDpi xmlns:a14="http://schemas.microsoft.com/office/drawing/2010/main" val="0"/>
              </a:ext>
            </a:extLst>
          </a:blip>
          <a:srcRect b="15394"/>
          <a:stretch/>
        </p:blipFill>
        <p:spPr bwMode="auto">
          <a:xfrm>
            <a:off x="940899" y="2045936"/>
            <a:ext cx="10217427" cy="4677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09807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74773"/>
            <a:ext cx="10515600" cy="924179"/>
          </a:xfrm>
        </p:spPr>
        <p:txBody>
          <a:bodyPr>
            <a:normAutofit/>
          </a:bodyPr>
          <a:lstStyle/>
          <a:p>
            <a:r>
              <a:rPr lang="en-US" sz="3600" b="1" dirty="0">
                <a:solidFill>
                  <a:srgbClr val="00AEEF"/>
                </a:solidFill>
              </a:rPr>
              <a:t>The POM+ Project - Big Kola Company – Part 3</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37</a:t>
            </a:fld>
            <a:endParaRPr lang="en-US" sz="1600" dirty="0">
              <a:solidFill>
                <a:srgbClr val="44546A"/>
              </a:solidFill>
            </a:endParaRPr>
          </a:p>
        </p:txBody>
      </p:sp>
      <p:sp>
        <p:nvSpPr>
          <p:cNvPr id="4" name="Content Placeholder 3">
            <a:extLst>
              <a:ext uri="{FF2B5EF4-FFF2-40B4-BE49-F238E27FC236}">
                <a16:creationId xmlns:a16="http://schemas.microsoft.com/office/drawing/2014/main" id="{F5812FA9-C5FB-4E77-8E5F-B2BF89185126}"/>
              </a:ext>
            </a:extLst>
          </p:cNvPr>
          <p:cNvSpPr>
            <a:spLocks noGrp="1"/>
          </p:cNvSpPr>
          <p:nvPr>
            <p:ph idx="1"/>
          </p:nvPr>
        </p:nvSpPr>
        <p:spPr>
          <a:xfrm>
            <a:off x="133349" y="861390"/>
            <a:ext cx="11925300" cy="5729147"/>
          </a:xfrm>
        </p:spPr>
        <p:txBody>
          <a:bodyPr>
            <a:normAutofit/>
          </a:bodyPr>
          <a:lstStyle/>
          <a:p>
            <a:pPr>
              <a:lnSpc>
                <a:spcPct val="150000"/>
              </a:lnSpc>
            </a:pPr>
            <a:r>
              <a:rPr lang="en-US" sz="2200" dirty="0"/>
              <a:t>3. Assume the project is resource constrained and resolve any over allocation problems by leveling outside of slack. What happens?</a:t>
            </a:r>
          </a:p>
        </p:txBody>
      </p:sp>
      <p:pic>
        <p:nvPicPr>
          <p:cNvPr id="6" name="Picture 5">
            <a:extLst>
              <a:ext uri="{FF2B5EF4-FFF2-40B4-BE49-F238E27FC236}">
                <a16:creationId xmlns:a16="http://schemas.microsoft.com/office/drawing/2014/main" id="{BDE03ABD-CA09-4CA8-941D-1994FCF4CDAD}"/>
              </a:ext>
            </a:extLst>
          </p:cNvPr>
          <p:cNvPicPr>
            <a:picLocks noChangeAspect="1"/>
          </p:cNvPicPr>
          <p:nvPr/>
        </p:nvPicPr>
        <p:blipFill rotWithShape="1">
          <a:blip r:embed="rId2"/>
          <a:srcRect l="-1" r="7769"/>
          <a:stretch/>
        </p:blipFill>
        <p:spPr>
          <a:xfrm>
            <a:off x="331488" y="2425147"/>
            <a:ext cx="11623032" cy="2597426"/>
          </a:xfrm>
          <a:prstGeom prst="rect">
            <a:avLst/>
          </a:prstGeom>
        </p:spPr>
      </p:pic>
    </p:spTree>
    <p:extLst>
      <p:ext uri="{BB962C8B-B14F-4D97-AF65-F5344CB8AC3E}">
        <p14:creationId xmlns:p14="http://schemas.microsoft.com/office/powerpoint/2010/main" val="27649812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normAutofit/>
          </a:bodyPr>
          <a:lstStyle/>
          <a:p>
            <a:r>
              <a:rPr lang="en-US" sz="3600" b="1" dirty="0">
                <a:solidFill>
                  <a:srgbClr val="00AEEF"/>
                </a:solidFill>
              </a:rPr>
              <a:t>The POM+ Project - Big Kola Company – Part 3</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38</a:t>
            </a:fld>
            <a:endParaRPr lang="en-US" sz="1600" dirty="0">
              <a:solidFill>
                <a:srgbClr val="44546A"/>
              </a:solidFill>
            </a:endParaRPr>
          </a:p>
        </p:txBody>
      </p:sp>
      <p:pic>
        <p:nvPicPr>
          <p:cNvPr id="4" name="Picture 3" descr="Graphical user interface, application, table, Excel&#10;&#10;Description automatically generated">
            <a:extLst>
              <a:ext uri="{FF2B5EF4-FFF2-40B4-BE49-F238E27FC236}">
                <a16:creationId xmlns:a16="http://schemas.microsoft.com/office/drawing/2014/main" id="{B940CB46-8EDC-49C4-BF16-358B1BF0FE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5447" y="1351724"/>
            <a:ext cx="9829553" cy="5238814"/>
          </a:xfrm>
          <a:prstGeom prst="rect">
            <a:avLst/>
          </a:prstGeom>
        </p:spPr>
      </p:pic>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1867890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775728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POM+ Project - Big Kola Company – Part 3</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48C985ED-545E-4394-A9C0-B8FF9F8990E0}"/>
              </a:ext>
            </a:extLst>
          </p:cNvPr>
          <p:cNvSpPr txBox="1">
            <a:spLocks/>
          </p:cNvSpPr>
          <p:nvPr/>
        </p:nvSpPr>
        <p:spPr>
          <a:xfrm>
            <a:off x="942308" y="2252870"/>
            <a:ext cx="10216022" cy="40702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Top management has accepted the July 19th completion schedule created at the end of Part 2. Prepare a brief memo that addresses the following questions:</a:t>
            </a:r>
          </a:p>
          <a:p>
            <a:pPr algn="just">
              <a:lnSpc>
                <a:spcPct val="200000"/>
              </a:lnSpc>
            </a:pPr>
            <a:r>
              <a:rPr lang="en-US" sz="2400" dirty="0"/>
              <a:t>1. How much will the project cost? What is the most expensive activity?</a:t>
            </a:r>
          </a:p>
        </p:txBody>
      </p:sp>
    </p:spTree>
    <p:extLst>
      <p:ext uri="{BB962C8B-B14F-4D97-AF65-F5344CB8AC3E}">
        <p14:creationId xmlns:p14="http://schemas.microsoft.com/office/powerpoint/2010/main" val="2109847541"/>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normAutofit/>
          </a:bodyPr>
          <a:lstStyle/>
          <a:p>
            <a:r>
              <a:rPr lang="en-US" sz="3600" b="1" dirty="0">
                <a:solidFill>
                  <a:srgbClr val="00AEEF"/>
                </a:solidFill>
              </a:rPr>
              <a:t>The POM+ Project - Big Kola Company – Part 3</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40</a:t>
            </a:fld>
            <a:endParaRPr lang="en-US" sz="1600" dirty="0">
              <a:solidFill>
                <a:srgbClr val="44546A"/>
              </a:solidFill>
            </a:endParaRPr>
          </a:p>
        </p:txBody>
      </p:sp>
      <p:pic>
        <p:nvPicPr>
          <p:cNvPr id="7" name="Picture 6">
            <a:extLst>
              <a:ext uri="{FF2B5EF4-FFF2-40B4-BE49-F238E27FC236}">
                <a16:creationId xmlns:a16="http://schemas.microsoft.com/office/drawing/2014/main" id="{665D4440-2CA6-441C-B8A3-43567207D967}"/>
              </a:ext>
            </a:extLst>
          </p:cNvPr>
          <p:cNvPicPr>
            <a:picLocks noChangeAspect="1"/>
          </p:cNvPicPr>
          <p:nvPr/>
        </p:nvPicPr>
        <p:blipFill rotWithShape="1">
          <a:blip r:embed="rId2"/>
          <a:srcRect r="29300"/>
          <a:stretch/>
        </p:blipFill>
        <p:spPr>
          <a:xfrm>
            <a:off x="377952" y="1014491"/>
            <a:ext cx="10767126" cy="5576047"/>
          </a:xfrm>
          <a:prstGeom prst="rect">
            <a:avLst/>
          </a:prstGeom>
        </p:spPr>
      </p:pic>
    </p:spTree>
    <p:extLst>
      <p:ext uri="{BB962C8B-B14F-4D97-AF65-F5344CB8AC3E}">
        <p14:creationId xmlns:p14="http://schemas.microsoft.com/office/powerpoint/2010/main" val="19033857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normAutofit/>
          </a:bodyPr>
          <a:lstStyle/>
          <a:p>
            <a:r>
              <a:rPr lang="en-US" sz="3600" b="1" dirty="0">
                <a:solidFill>
                  <a:srgbClr val="00AEEF"/>
                </a:solidFill>
              </a:rPr>
              <a:t>The POM+ Project - Big Kola Company – Part 3</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41</a:t>
            </a:fld>
            <a:endParaRPr lang="en-US" sz="1600" dirty="0">
              <a:solidFill>
                <a:srgbClr val="44546A"/>
              </a:solidFill>
            </a:endParaRPr>
          </a:p>
        </p:txBody>
      </p:sp>
      <p:pic>
        <p:nvPicPr>
          <p:cNvPr id="4" name="Picture 3">
            <a:extLst>
              <a:ext uri="{FF2B5EF4-FFF2-40B4-BE49-F238E27FC236}">
                <a16:creationId xmlns:a16="http://schemas.microsoft.com/office/drawing/2014/main" id="{5AD565D8-F35F-4180-9968-E46FCF6B3A99}"/>
              </a:ext>
            </a:extLst>
          </p:cNvPr>
          <p:cNvPicPr>
            <a:picLocks noChangeAspect="1"/>
          </p:cNvPicPr>
          <p:nvPr/>
        </p:nvPicPr>
        <p:blipFill rotWithShape="1">
          <a:blip r:embed="rId2"/>
          <a:srcRect l="11459" r="2292"/>
          <a:stretch/>
        </p:blipFill>
        <p:spPr>
          <a:xfrm>
            <a:off x="800843" y="1152033"/>
            <a:ext cx="10515600" cy="5385497"/>
          </a:xfrm>
          <a:prstGeom prst="rect">
            <a:avLst/>
          </a:prstGeom>
        </p:spPr>
      </p:pic>
    </p:spTree>
    <p:extLst>
      <p:ext uri="{BB962C8B-B14F-4D97-AF65-F5344CB8AC3E}">
        <p14:creationId xmlns:p14="http://schemas.microsoft.com/office/powerpoint/2010/main" val="39563523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775728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Timeline</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0F530C13-5348-4BF5-AAA1-978F61B76E6C}"/>
              </a:ext>
            </a:extLst>
          </p:cNvPr>
          <p:cNvPicPr>
            <a:picLocks noChangeAspect="1"/>
          </p:cNvPicPr>
          <p:nvPr/>
        </p:nvPicPr>
        <p:blipFill>
          <a:blip r:embed="rId3"/>
          <a:stretch>
            <a:fillRect/>
          </a:stretch>
        </p:blipFill>
        <p:spPr>
          <a:xfrm>
            <a:off x="942308" y="2491410"/>
            <a:ext cx="10255779" cy="3591339"/>
          </a:xfrm>
          <a:prstGeom prst="rect">
            <a:avLst/>
          </a:prstGeom>
        </p:spPr>
      </p:pic>
    </p:spTree>
    <p:extLst>
      <p:ext uri="{BB962C8B-B14F-4D97-AF65-F5344CB8AC3E}">
        <p14:creationId xmlns:p14="http://schemas.microsoft.com/office/powerpoint/2010/main" val="3541129362"/>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775728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POM+ Project - Big Kola Company – Part 4</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48C985ED-545E-4394-A9C0-B8FF9F8990E0}"/>
              </a:ext>
            </a:extLst>
          </p:cNvPr>
          <p:cNvSpPr txBox="1">
            <a:spLocks/>
          </p:cNvSpPr>
          <p:nvPr/>
        </p:nvSpPr>
        <p:spPr>
          <a:xfrm>
            <a:off x="942308" y="2252870"/>
            <a:ext cx="10216022" cy="407020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1800" dirty="0"/>
              <a:t>Assume that today is March 31, 2012, and Table A2.3 contains the tracking information for the project up till now. Enter this information into your saved baseline file and prepare a status report for the first three months of the POM+ project.</a:t>
            </a:r>
          </a:p>
          <a:p>
            <a:pPr algn="just">
              <a:lnSpc>
                <a:spcPct val="100000"/>
              </a:lnSpc>
            </a:pPr>
            <a:r>
              <a:rPr lang="en-US" sz="1800" dirty="0"/>
              <a:t>Your status report should also address the following questions:</a:t>
            </a:r>
          </a:p>
          <a:p>
            <a:pPr algn="just">
              <a:lnSpc>
                <a:spcPct val="100000"/>
              </a:lnSpc>
            </a:pPr>
            <a:r>
              <a:rPr lang="en-US" sz="1800" dirty="0"/>
              <a:t>1. How is the project progressing in terms of cost and schedule?</a:t>
            </a:r>
          </a:p>
          <a:p>
            <a:pPr algn="just">
              <a:lnSpc>
                <a:spcPct val="100000"/>
              </a:lnSpc>
            </a:pPr>
            <a:r>
              <a:rPr lang="en-US" sz="1800" dirty="0"/>
              <a:t>2. What activities have gone well? What activities have not gone well?</a:t>
            </a:r>
          </a:p>
          <a:p>
            <a:pPr algn="just">
              <a:lnSpc>
                <a:spcPct val="100000"/>
              </a:lnSpc>
            </a:pPr>
            <a:r>
              <a:rPr lang="en-US" sz="1800" dirty="0"/>
              <a:t>3. What do the PCIB and PCIC indicate in terms of how much of the project has been accomplished to date?</a:t>
            </a:r>
          </a:p>
          <a:p>
            <a:pPr algn="just">
              <a:lnSpc>
                <a:spcPct val="100000"/>
              </a:lnSpc>
            </a:pPr>
            <a:r>
              <a:rPr lang="en-US" sz="1800" dirty="0"/>
              <a:t>4. What is the forecasted cost at completion (</a:t>
            </a:r>
            <a:r>
              <a:rPr lang="en-US" sz="1800" dirty="0" err="1"/>
              <a:t>EAC</a:t>
            </a:r>
            <a:r>
              <a:rPr lang="en-US" sz="1800" baseline="-25000" dirty="0" err="1"/>
              <a:t>f</a:t>
            </a:r>
            <a:r>
              <a:rPr lang="en-US" sz="1800" dirty="0"/>
              <a:t>)? What is the predicted </a:t>
            </a:r>
            <a:r>
              <a:rPr lang="en-US" sz="1800" dirty="0" err="1"/>
              <a:t>VAC</a:t>
            </a:r>
            <a:r>
              <a:rPr lang="en-US" sz="1800" baseline="-25000" dirty="0" err="1"/>
              <a:t>f</a:t>
            </a:r>
            <a:r>
              <a:rPr lang="en-US" sz="1800" dirty="0"/>
              <a:t>?</a:t>
            </a:r>
          </a:p>
          <a:p>
            <a:pPr algn="just">
              <a:lnSpc>
                <a:spcPct val="100000"/>
              </a:lnSpc>
            </a:pPr>
            <a:r>
              <a:rPr lang="en-US" sz="1800" dirty="0"/>
              <a:t>5. Report and interpret the TCPI for the project at this point in time.</a:t>
            </a:r>
          </a:p>
          <a:p>
            <a:pPr algn="just">
              <a:lnSpc>
                <a:spcPct val="100000"/>
              </a:lnSpc>
            </a:pPr>
            <a:r>
              <a:rPr lang="en-US" sz="1800" dirty="0"/>
              <a:t>6. What is the estimated date of completion?</a:t>
            </a:r>
          </a:p>
        </p:txBody>
      </p:sp>
    </p:spTree>
    <p:extLst>
      <p:ext uri="{BB962C8B-B14F-4D97-AF65-F5344CB8AC3E}">
        <p14:creationId xmlns:p14="http://schemas.microsoft.com/office/powerpoint/2010/main" val="3753525334"/>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775728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POM+ Project - Big Kola Company – Part 4</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4" descr="Text, table&#10;&#10;Description automatically generated">
            <a:extLst>
              <a:ext uri="{FF2B5EF4-FFF2-40B4-BE49-F238E27FC236}">
                <a16:creationId xmlns:a16="http://schemas.microsoft.com/office/drawing/2014/main" id="{022569EE-41E5-4321-AED2-D3248B589A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308" y="2630759"/>
            <a:ext cx="10295536" cy="2935610"/>
          </a:xfrm>
          <a:prstGeom prst="rect">
            <a:avLst/>
          </a:prstGeom>
        </p:spPr>
      </p:pic>
    </p:spTree>
    <p:extLst>
      <p:ext uri="{BB962C8B-B14F-4D97-AF65-F5344CB8AC3E}">
        <p14:creationId xmlns:p14="http://schemas.microsoft.com/office/powerpoint/2010/main" val="2040434861"/>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6D102-D930-4EE8-A64D-E97C28CCB593}"/>
              </a:ext>
            </a:extLst>
          </p:cNvPr>
          <p:cNvSpPr>
            <a:spLocks noGrp="1"/>
          </p:cNvSpPr>
          <p:nvPr>
            <p:ph type="title"/>
          </p:nvPr>
        </p:nvSpPr>
        <p:spPr>
          <a:xfrm>
            <a:off x="279400" y="136525"/>
            <a:ext cx="10515600" cy="924179"/>
          </a:xfrm>
        </p:spPr>
        <p:txBody>
          <a:bodyPr>
            <a:normAutofit/>
          </a:bodyPr>
          <a:lstStyle/>
          <a:p>
            <a:r>
              <a:rPr lang="en-US" sz="3600" b="1" dirty="0">
                <a:solidFill>
                  <a:srgbClr val="00AEEF"/>
                </a:solidFill>
              </a:rPr>
              <a:t>The POM+ Project - Big Kola Company – Part 4</a:t>
            </a:r>
          </a:p>
        </p:txBody>
      </p:sp>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82703" y="6323076"/>
            <a:ext cx="806249"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45</a:t>
            </a:fld>
            <a:endParaRPr lang="en-US" sz="1600" dirty="0">
              <a:solidFill>
                <a:srgbClr val="44546A"/>
              </a:solidFill>
            </a:endParaRPr>
          </a:p>
        </p:txBody>
      </p:sp>
      <p:pic>
        <p:nvPicPr>
          <p:cNvPr id="4098" name="Picture 2" descr="C:\Users\ALFAGR\Desktop\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791" y="968927"/>
            <a:ext cx="10936408" cy="5634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39338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430000" y="6323076"/>
            <a:ext cx="758952"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3392" y="1085329"/>
            <a:ext cx="7757286"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The POM+ Project - Big Kola Company – Part 4</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3FF7B892-FE92-418D-AB20-3F7E241D95D6}"/>
              </a:ext>
            </a:extLst>
          </p:cNvPr>
          <p:cNvSpPr txBox="1">
            <a:spLocks/>
          </p:cNvSpPr>
          <p:nvPr/>
        </p:nvSpPr>
        <p:spPr>
          <a:xfrm>
            <a:off x="942308" y="2199861"/>
            <a:ext cx="10202770" cy="39771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dirty="0">
                <a:solidFill>
                  <a:srgbClr val="000000"/>
                </a:solidFill>
                <a:latin typeface="Calibri" panose="020F0502020204030204" pitchFamily="34" charset="0"/>
              </a:rPr>
              <a:t>PCIB = EV/BAC = </a:t>
            </a:r>
            <a:r>
              <a:rPr lang="en-US" sz="2400" b="1" dirty="0">
                <a:solidFill>
                  <a:srgbClr val="000000"/>
                </a:solidFill>
                <a:latin typeface="Calibri" panose="020F0502020204030204" pitchFamily="34" charset="0"/>
              </a:rPr>
              <a:t>$497,369.33</a:t>
            </a:r>
            <a:r>
              <a:rPr lang="en-US" sz="2400" dirty="0">
                <a:latin typeface="Calibri" panose="020F0502020204030204" pitchFamily="34" charset="0"/>
              </a:rPr>
              <a:t> / </a:t>
            </a:r>
            <a:r>
              <a:rPr lang="en-US" sz="2400" b="1" dirty="0">
                <a:solidFill>
                  <a:srgbClr val="000000"/>
                </a:solidFill>
                <a:latin typeface="Calibri" panose="020F0502020204030204" pitchFamily="34" charset="0"/>
              </a:rPr>
              <a:t>$1,692,000.00</a:t>
            </a:r>
            <a:r>
              <a:rPr lang="en-US" sz="2400" dirty="0">
                <a:latin typeface="Calibri" panose="020F0502020204030204" pitchFamily="34" charset="0"/>
              </a:rPr>
              <a:t> = 0.29</a:t>
            </a:r>
          </a:p>
          <a:p>
            <a:pPr>
              <a:lnSpc>
                <a:spcPct val="150000"/>
              </a:lnSpc>
            </a:pPr>
            <a:r>
              <a:rPr lang="en-US" sz="2400" dirty="0">
                <a:solidFill>
                  <a:srgbClr val="000000"/>
                </a:solidFill>
                <a:latin typeface="Calibri" panose="020F0502020204030204" pitchFamily="34" charset="0"/>
              </a:rPr>
              <a:t>PCIC = AC/ </a:t>
            </a:r>
            <a:r>
              <a:rPr lang="en-US" sz="2400" dirty="0" err="1">
                <a:solidFill>
                  <a:srgbClr val="000000"/>
                </a:solidFill>
                <a:latin typeface="Calibri" panose="020F0502020204030204" pitchFamily="34" charset="0"/>
              </a:rPr>
              <a:t>EAC</a:t>
            </a:r>
            <a:r>
              <a:rPr lang="en-US" sz="2400" baseline="-25000" dirty="0" err="1">
                <a:solidFill>
                  <a:srgbClr val="000000"/>
                </a:solidFill>
                <a:latin typeface="Calibri" panose="020F0502020204030204" pitchFamily="34" charset="0"/>
              </a:rPr>
              <a:t>re</a:t>
            </a:r>
            <a:r>
              <a:rPr lang="en-US" sz="2400" dirty="0">
                <a:solidFill>
                  <a:srgbClr val="000000"/>
                </a:solidFill>
                <a:latin typeface="Calibri" panose="020F0502020204030204" pitchFamily="34" charset="0"/>
              </a:rPr>
              <a:t> = </a:t>
            </a:r>
            <a:r>
              <a:rPr lang="en-US" sz="2400" b="1" dirty="0">
                <a:solidFill>
                  <a:srgbClr val="000000"/>
                </a:solidFill>
                <a:latin typeface="Calibri" panose="020F0502020204030204" pitchFamily="34" charset="0"/>
              </a:rPr>
              <a:t>$571,200.00</a:t>
            </a:r>
            <a:r>
              <a:rPr lang="en-US" sz="2400" dirty="0">
                <a:latin typeface="Calibri" panose="020F0502020204030204" pitchFamily="34" charset="0"/>
              </a:rPr>
              <a:t> / </a:t>
            </a:r>
            <a:r>
              <a:rPr lang="en-US" sz="2400" b="1" dirty="0">
                <a:solidFill>
                  <a:srgbClr val="000000"/>
                </a:solidFill>
                <a:latin typeface="Calibri" panose="020F0502020204030204" pitchFamily="34" charset="0"/>
              </a:rPr>
              <a:t>$1,943,164.44</a:t>
            </a:r>
            <a:r>
              <a:rPr lang="en-US" sz="2400" dirty="0">
                <a:latin typeface="Calibri" panose="020F0502020204030204" pitchFamily="34" charset="0"/>
              </a:rPr>
              <a:t> = 0.29</a:t>
            </a:r>
            <a:endParaRPr lang="en-US" sz="2400" dirty="0">
              <a:solidFill>
                <a:srgbClr val="000000"/>
              </a:solidFill>
              <a:latin typeface="Calibri" panose="020F0502020204030204" pitchFamily="34" charset="0"/>
            </a:endParaRPr>
          </a:p>
        </p:txBody>
      </p:sp>
      <p:pic>
        <p:nvPicPr>
          <p:cNvPr id="12" name="Picture 11" descr="Graphical user interface, application&#10;&#10;Description automatically generated">
            <a:extLst>
              <a:ext uri="{FF2B5EF4-FFF2-40B4-BE49-F238E27FC236}">
                <a16:creationId xmlns:a16="http://schemas.microsoft.com/office/drawing/2014/main" id="{499D0931-00B7-4B12-A2CE-2EABB5B06C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5706" y="3776868"/>
            <a:ext cx="10280588" cy="2155305"/>
          </a:xfrm>
          <a:prstGeom prst="rect">
            <a:avLst/>
          </a:prstGeom>
        </p:spPr>
      </p:pic>
    </p:spTree>
    <p:extLst>
      <p:ext uri="{BB962C8B-B14F-4D97-AF65-F5344CB8AC3E}">
        <p14:creationId xmlns:p14="http://schemas.microsoft.com/office/powerpoint/2010/main" val="2943500135"/>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Graphical user interface, table&#10;&#10;Description automatically generated with medium confidence">
            <a:extLst>
              <a:ext uri="{FF2B5EF4-FFF2-40B4-BE49-F238E27FC236}">
                <a16:creationId xmlns:a16="http://schemas.microsoft.com/office/drawing/2014/main" id="{31D9C8C8-FBEF-49D4-8DE9-13E5248F264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44900" y="198782"/>
            <a:ext cx="10124482" cy="6418260"/>
          </a:xfrm>
        </p:spPr>
      </p:pic>
      <p:sp>
        <p:nvSpPr>
          <p:cNvPr id="8" name="Slide Number Placeholder 4">
            <a:extLst>
              <a:ext uri="{FF2B5EF4-FFF2-40B4-BE49-F238E27FC236}">
                <a16:creationId xmlns:a16="http://schemas.microsoft.com/office/drawing/2014/main" id="{135A2014-CD64-447A-A076-36A94BC62247}"/>
              </a:ext>
            </a:extLst>
          </p:cNvPr>
          <p:cNvSpPr txBox="1">
            <a:spLocks/>
          </p:cNvSpPr>
          <p:nvPr/>
        </p:nvSpPr>
        <p:spPr>
          <a:xfrm>
            <a:off x="11319641" y="6323076"/>
            <a:ext cx="86931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a:spcAft>
                <a:spcPts val="600"/>
              </a:spcAft>
              <a:defRPr/>
            </a:pPr>
            <a:r>
              <a:rPr lang="en-US" sz="1600" dirty="0">
                <a:solidFill>
                  <a:srgbClr val="44546A"/>
                </a:solidFill>
              </a:rPr>
              <a:t>10</a:t>
            </a:r>
            <a:r>
              <a:rPr lang="en-US" sz="1600" dirty="0">
                <a:solidFill>
                  <a:srgbClr val="44546A"/>
                </a:solidFill>
                <a:cs typeface="Times New Roman" panose="02020603050405020304" pitchFamily="18" charset="0"/>
              </a:rPr>
              <a:t>–</a:t>
            </a:r>
            <a:fld id="{AA1528E9-8C64-44A4-BC02-5222E70D7F27}" type="slidenum">
              <a:rPr lang="en-US" sz="1600" smtClean="0">
                <a:solidFill>
                  <a:srgbClr val="44546A"/>
                </a:solidFill>
              </a:rPr>
              <a:pPr>
                <a:spcAft>
                  <a:spcPts val="600"/>
                </a:spcAft>
                <a:defRPr/>
              </a:pPr>
              <a:t>47</a:t>
            </a:fld>
            <a:endParaRPr lang="en-US" sz="1600" dirty="0">
              <a:solidFill>
                <a:srgbClr val="44546A"/>
              </a:solidFill>
            </a:endParaRPr>
          </a:p>
        </p:txBody>
      </p:sp>
    </p:spTree>
    <p:extLst>
      <p:ext uri="{BB962C8B-B14F-4D97-AF65-F5344CB8AC3E}">
        <p14:creationId xmlns:p14="http://schemas.microsoft.com/office/powerpoint/2010/main" val="326795139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316179"/>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736526" y="1349559"/>
            <a:ext cx="4906728"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Resources</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Content Placeholder 2"/>
          <p:cNvSpPr txBox="1">
            <a:spLocks/>
          </p:cNvSpPr>
          <p:nvPr/>
        </p:nvSpPr>
        <p:spPr>
          <a:xfrm>
            <a:off x="815202" y="2183868"/>
            <a:ext cx="7331272" cy="46464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dirty="0"/>
              <a:t>Project Management</a:t>
            </a:r>
          </a:p>
          <a:p>
            <a:pPr marL="0" indent="0">
              <a:lnSpc>
                <a:spcPct val="100000"/>
              </a:lnSpc>
              <a:buFont typeface="Arial" panose="020B0604020202020204" pitchFamily="34" charset="0"/>
              <a:buNone/>
            </a:pPr>
            <a:r>
              <a:rPr lang="en-US" dirty="0"/>
              <a:t>The Managerial Process</a:t>
            </a:r>
          </a:p>
          <a:p>
            <a:pPr marL="0" indent="0">
              <a:lnSpc>
                <a:spcPct val="100000"/>
              </a:lnSpc>
              <a:buFont typeface="Arial" panose="020B0604020202020204" pitchFamily="34" charset="0"/>
              <a:buNone/>
            </a:pPr>
            <a:r>
              <a:rPr lang="en-US" dirty="0"/>
              <a:t>Fifth Edition</a:t>
            </a:r>
          </a:p>
          <a:p>
            <a:pPr marL="0" indent="0">
              <a:lnSpc>
                <a:spcPct val="100000"/>
              </a:lnSpc>
              <a:buFont typeface="Arial" panose="020B0604020202020204" pitchFamily="34" charset="0"/>
              <a:buNone/>
            </a:pPr>
            <a:r>
              <a:rPr lang="en-US" dirty="0"/>
              <a:t>By: Erik W. Larson</a:t>
            </a:r>
          </a:p>
          <a:p>
            <a:pPr marL="0" indent="0">
              <a:lnSpc>
                <a:spcPct val="100000"/>
              </a:lnSpc>
              <a:buFont typeface="Arial" panose="020B0604020202020204" pitchFamily="34" charset="0"/>
              <a:buNone/>
            </a:pPr>
            <a:r>
              <a:rPr lang="en-US" dirty="0"/>
              <a:t>Oregon State University</a:t>
            </a:r>
          </a:p>
          <a:p>
            <a:pPr marL="0" indent="0">
              <a:lnSpc>
                <a:spcPct val="100000"/>
              </a:lnSpc>
              <a:buFont typeface="Arial" panose="020B0604020202020204" pitchFamily="34" charset="0"/>
              <a:buNone/>
            </a:pPr>
            <a:r>
              <a:rPr lang="en-US" dirty="0"/>
              <a:t>Clifford F. Gray</a:t>
            </a:r>
          </a:p>
          <a:p>
            <a:pPr marL="0" indent="0">
              <a:lnSpc>
                <a:spcPct val="100000"/>
              </a:lnSpc>
              <a:buFont typeface="Arial" panose="020B0604020202020204" pitchFamily="34" charset="0"/>
              <a:buNone/>
            </a:pPr>
            <a:r>
              <a:rPr lang="en-US" dirty="0"/>
              <a:t>Oregon State University</a:t>
            </a:r>
          </a:p>
        </p:txBody>
      </p:sp>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383617" y="6323076"/>
            <a:ext cx="805335"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10-48</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23639722"/>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documentManagement/types"/>
    <ds:schemaRef ds:uri="http://schemas.microsoft.com/office/infopath/2007/PartnerControls"/>
    <ds:schemaRef ds:uri="http://purl.org/dc/dcmitype/"/>
    <ds:schemaRef ds:uri="http://schemas.openxmlformats.org/package/2006/metadata/core-properties"/>
    <ds:schemaRef ds:uri="49100919-8a76-4266-be0c-7dc583902cb4"/>
    <ds:schemaRef ds:uri="http://www.w3.org/XML/1998/namespace"/>
    <ds:schemaRef ds:uri="d13aca44-ef33-4cf4-9980-7f0b00e6eeb9"/>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1099</TotalTime>
  <Words>1566</Words>
  <Application>Microsoft Office PowerPoint</Application>
  <PresentationFormat>Widescreen</PresentationFormat>
  <Paragraphs>217</Paragraphs>
  <Slides>49</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Alexandria</vt:lpstr>
      <vt:lpstr>Arial</vt:lpstr>
      <vt:lpstr>Calibri</vt:lpstr>
      <vt:lpstr>Calibri Light</vt:lpstr>
      <vt:lpstr>Roboto Light</vt:lpstr>
      <vt:lpstr>Times New Roman</vt:lpstr>
      <vt:lpstr>Office Theme</vt:lpstr>
      <vt:lpstr>PowerPoint Presentation</vt:lpstr>
      <vt:lpstr>PowerPoint Presentation</vt:lpstr>
      <vt:lpstr>Add A Holiday To The Project Calendar</vt:lpstr>
      <vt:lpstr>PowerPoint Presentation</vt:lpstr>
      <vt:lpstr>PowerPoint Presentation</vt:lpstr>
      <vt:lpstr>PowerPoint Presentation</vt:lpstr>
      <vt:lpstr>PowerPoint Presentation</vt:lpstr>
      <vt:lpstr>PowerPoint Presentation</vt:lpstr>
      <vt:lpstr>Create A Milestone With Zero Duration</vt:lpstr>
      <vt:lpstr>Add A Milestone With A Duration</vt:lpstr>
      <vt:lpstr>Level Resource Assignments</vt:lpstr>
      <vt:lpstr>Modify Leveling Settings</vt:lpstr>
      <vt:lpstr>Modify Leveling Settings</vt:lpstr>
      <vt:lpstr>Some Tips You Can Use While Leveling</vt:lpstr>
      <vt:lpstr>Some Tips You Can Use While Leveling</vt:lpstr>
      <vt:lpstr>The POM+ Project - Big Kola Company – Part 1</vt:lpstr>
      <vt:lpstr>PowerPoint Presentation</vt:lpstr>
      <vt:lpstr>PowerPoint Presentation</vt:lpstr>
      <vt:lpstr>PowerPoint Presentation</vt:lpstr>
      <vt:lpstr>The POM+ Project - Big Kola Company</vt:lpstr>
      <vt:lpstr>The POM+ Project - Big Kola Company</vt:lpstr>
      <vt:lpstr>The POM+ Project - Big Kola Company</vt:lpstr>
      <vt:lpstr>The POM+ Project - Big Kola Company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POM+ Project - Big Kola Company – Part 2</vt:lpstr>
      <vt:lpstr>The POM+ Project - Big Kola Company – Part 2</vt:lpstr>
      <vt:lpstr>The POM+ Project - Big Kola Company – Part 2</vt:lpstr>
      <vt:lpstr>The POM+ Project - Big Kola Company – Part 2</vt:lpstr>
      <vt:lpstr>The POM+ Project - Big Kola Company – Part 3</vt:lpstr>
      <vt:lpstr>The POM+ Project - Big Kola Company – Part 3</vt:lpstr>
      <vt:lpstr>The POM+ Project - Big Kola Company – Part 3</vt:lpstr>
      <vt:lpstr>PowerPoint Presentation</vt:lpstr>
      <vt:lpstr>The POM+ Project - Big Kola Company – Part 3</vt:lpstr>
      <vt:lpstr>The POM+ Project - Big Kola Company – Part 3</vt:lpstr>
      <vt:lpstr>PowerPoint Presentation</vt:lpstr>
      <vt:lpstr>PowerPoint Presentation</vt:lpstr>
      <vt:lpstr>PowerPoint Presentation</vt:lpstr>
      <vt:lpstr>The POM+ Project - Big Kola Company – Part 4</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AbdullahHalawany</cp:lastModifiedBy>
  <cp:revision>240</cp:revision>
  <dcterms:created xsi:type="dcterms:W3CDTF">2023-04-29T09:08:00Z</dcterms:created>
  <dcterms:modified xsi:type="dcterms:W3CDTF">2024-12-04T23:07:52Z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