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Tahoma"/>
      <p:regular r:id="rId46"/>
      <p:bold r:id="rId47"/>
    </p:embeddedFont>
    <p:embeddedFont>
      <p:font typeface="Tajawal Medium"/>
      <p:regular r:id="rId48"/>
      <p:bold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0" roundtripDataSignature="AMtx7mixlJzZ/KXgB1cZ+VLftenF1jT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1C2FF92-CCC4-4DBB-A608-05284433400B}">
  <a:tblStyle styleId="{A1C2FF92-CCC4-4DBB-A608-05284433400B}"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2DC227E1-B222-4BBB-AA45-9B8CF4DC2FFD}"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4E6"/>
          </a:solidFill>
        </a:fill>
      </a:tcStyle>
    </a:wholeTbl>
    <a:band1H>
      <a:tcTxStyle/>
      <a:tcStyle>
        <a:fill>
          <a:solidFill>
            <a:srgbClr val="FFE8CA"/>
          </a:solidFill>
        </a:fill>
      </a:tcStyle>
    </a:band1H>
    <a:band2H>
      <a:tcTxStyle/>
    </a:band2H>
    <a:band1V>
      <a:tcTxStyle/>
      <a:tcStyle>
        <a:fill>
          <a:solidFill>
            <a:srgbClr val="FFE8CA"/>
          </a:solidFill>
        </a:fill>
      </a:tcStyle>
    </a:band1V>
    <a:band2V>
      <a:tcTxStyle/>
    </a:band2V>
    <a:lastCol>
      <a:tcTxStyle b="on" i="off">
        <a:font>
          <a:latin typeface="Calibri"/>
          <a:ea typeface="Calibri"/>
          <a:cs typeface="Calibri"/>
        </a:font>
        <a:schemeClr val="lt1"/>
      </a:tcTxStyle>
      <a:tcStyle>
        <a:fill>
          <a:solidFill>
            <a:schemeClr val="accent4"/>
          </a:solidFill>
        </a:fill>
      </a:tcStyle>
    </a:lastCol>
    <a:firstCol>
      <a:tcTxStyle b="on" i="off">
        <a:font>
          <a:latin typeface="Calibri"/>
          <a:ea typeface="Calibri"/>
          <a:cs typeface="Calibri"/>
        </a:font>
        <a:schemeClr val="lt1"/>
      </a:tcTxStyle>
      <a:tcStyle>
        <a:fill>
          <a:solidFill>
            <a:schemeClr val="accent4"/>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4"/>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4"/>
          </a:solidFill>
        </a:fill>
      </a:tcStyle>
    </a:firstRow>
    <a:neCell>
      <a:tcTxStyle/>
    </a:neCell>
    <a:nwCell>
      <a:tcTxStyle/>
    </a:nwCell>
  </a:tblStyle>
  <a:tblStyle styleId="{9D7F9FAD-BAF1-445B-A43A-C047AFCBDB4D}" styleName="Table_2">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0F0"/>
          </a:solidFill>
        </a:fill>
      </a:tcStyle>
    </a:wholeTbl>
    <a:band1H>
      <a:tcTxStyle/>
      <a:tcStyle>
        <a:fill>
          <a:solidFill>
            <a:srgbClr val="E0E0E0"/>
          </a:solidFill>
        </a:fill>
      </a:tcStyle>
    </a:band1H>
    <a:band2H>
      <a:tcTxStyle/>
    </a:band2H>
    <a:band1V>
      <a:tcTxStyle/>
      <a:tcStyle>
        <a:fill>
          <a:solidFill>
            <a:srgbClr val="E0E0E0"/>
          </a:solidFill>
        </a:fill>
      </a:tcStyle>
    </a:band1V>
    <a:band2V>
      <a:tcTxStyle/>
    </a:band2V>
    <a:lastCol>
      <a:tcTxStyle b="on" i="off">
        <a:font>
          <a:latin typeface="Calibri"/>
          <a:ea typeface="Calibri"/>
          <a:cs typeface="Calibri"/>
        </a:font>
        <a:schemeClr val="lt1"/>
      </a:tcTxStyle>
      <a:tcStyle>
        <a:fill>
          <a:solidFill>
            <a:schemeClr val="accent3"/>
          </a:solidFill>
        </a:fill>
      </a:tcStyle>
    </a:lastCol>
    <a:firstCol>
      <a:tcTxStyle b="on" i="off">
        <a:font>
          <a:latin typeface="Calibri"/>
          <a:ea typeface="Calibri"/>
          <a:cs typeface="Calibri"/>
        </a:font>
        <a:schemeClr val="lt1"/>
      </a:tcTxStyle>
      <a:tcStyle>
        <a:fill>
          <a:solidFill>
            <a:schemeClr val="accent3"/>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3"/>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3"/>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Tahoma-regular.fntdata"/><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jawalMedium-regular.fntdata"/><Relationship Id="rId47" Type="http://schemas.openxmlformats.org/officeDocument/2006/relationships/font" Target="fonts/Tahoma-bold.fntdata"/><Relationship Id="rId49" Type="http://schemas.openxmlformats.org/officeDocument/2006/relationships/font" Target="fonts/TajawalMedium-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5" name="Google Shape;49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5" name="Google Shape;54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5" name="Google Shape;57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0" name="Google Shape;61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0" name="Google Shape;6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5" name="Google Shape;66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1" name="Google Shape;68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6" name="Google Shape;69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0" name="Shape 710"/>
        <p:cNvGrpSpPr/>
        <p:nvPr/>
      </p:nvGrpSpPr>
      <p:grpSpPr>
        <a:xfrm>
          <a:off x="0" y="0"/>
          <a:ext cx="0" cy="0"/>
          <a:chOff x="0" y="0"/>
          <a:chExt cx="0" cy="0"/>
        </a:xfrm>
      </p:grpSpPr>
      <p:sp>
        <p:nvSpPr>
          <p:cNvPr id="711" name="Google Shape;71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2" name="Google Shape;71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8" name="Google Shape;72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4" name="Google Shape;74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8" name="Shape 758"/>
        <p:cNvGrpSpPr/>
        <p:nvPr/>
      </p:nvGrpSpPr>
      <p:grpSpPr>
        <a:xfrm>
          <a:off x="0" y="0"/>
          <a:ext cx="0" cy="0"/>
          <a:chOff x="0" y="0"/>
          <a:chExt cx="0" cy="0"/>
        </a:xfrm>
      </p:grpSpPr>
      <p:sp>
        <p:nvSpPr>
          <p:cNvPr id="759" name="Google Shape;75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0" name="Google Shape;76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4" name="Shape 774"/>
        <p:cNvGrpSpPr/>
        <p:nvPr/>
      </p:nvGrpSpPr>
      <p:grpSpPr>
        <a:xfrm>
          <a:off x="0" y="0"/>
          <a:ext cx="0" cy="0"/>
          <a:chOff x="0" y="0"/>
          <a:chExt cx="0" cy="0"/>
        </a:xfrm>
      </p:grpSpPr>
      <p:sp>
        <p:nvSpPr>
          <p:cNvPr id="775" name="Google Shape;77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6" name="Google Shape;77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0" name="Shape 790"/>
        <p:cNvGrpSpPr/>
        <p:nvPr/>
      </p:nvGrpSpPr>
      <p:grpSpPr>
        <a:xfrm>
          <a:off x="0" y="0"/>
          <a:ext cx="0" cy="0"/>
          <a:chOff x="0" y="0"/>
          <a:chExt cx="0" cy="0"/>
        </a:xfrm>
      </p:grpSpPr>
      <p:sp>
        <p:nvSpPr>
          <p:cNvPr id="791" name="Google Shape;79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2" name="Google Shape;79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8" name="Google Shape;808;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2" name="Shape 822"/>
        <p:cNvGrpSpPr/>
        <p:nvPr/>
      </p:nvGrpSpPr>
      <p:grpSpPr>
        <a:xfrm>
          <a:off x="0" y="0"/>
          <a:ext cx="0" cy="0"/>
          <a:chOff x="0" y="0"/>
          <a:chExt cx="0" cy="0"/>
        </a:xfrm>
      </p:grpSpPr>
      <p:sp>
        <p:nvSpPr>
          <p:cNvPr id="823" name="Google Shape;823;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4" name="Google Shape;824;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8" name="Shape 838"/>
        <p:cNvGrpSpPr/>
        <p:nvPr/>
      </p:nvGrpSpPr>
      <p:grpSpPr>
        <a:xfrm>
          <a:off x="0" y="0"/>
          <a:ext cx="0" cy="0"/>
          <a:chOff x="0" y="0"/>
          <a:chExt cx="0" cy="0"/>
        </a:xfrm>
      </p:grpSpPr>
      <p:sp>
        <p:nvSpPr>
          <p:cNvPr id="839" name="Google Shape;83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0" name="Google Shape;84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4" name="Shape 854"/>
        <p:cNvGrpSpPr/>
        <p:nvPr/>
      </p:nvGrpSpPr>
      <p:grpSpPr>
        <a:xfrm>
          <a:off x="0" y="0"/>
          <a:ext cx="0" cy="0"/>
          <a:chOff x="0" y="0"/>
          <a:chExt cx="0" cy="0"/>
        </a:xfrm>
      </p:grpSpPr>
      <p:sp>
        <p:nvSpPr>
          <p:cNvPr id="855" name="Google Shape;855;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6" name="Google Shape;85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1" name="Google Shape;87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0"/>
          <p:cNvSpPr/>
          <p:nvPr>
            <p:ph idx="2" type="pic"/>
          </p:nvPr>
        </p:nvSpPr>
        <p:spPr>
          <a:xfrm>
            <a:off x="5183188" y="987425"/>
            <a:ext cx="6172200" cy="4873625"/>
          </a:xfrm>
          <a:prstGeom prst="rect">
            <a:avLst/>
          </a:prstGeom>
          <a:noFill/>
          <a:ln>
            <a:noFill/>
          </a:ln>
        </p:spPr>
      </p:sp>
      <p:sp>
        <p:nvSpPr>
          <p:cNvPr id="68" name="Google Shape;68;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3.png"/><Relationship Id="rId6" Type="http://schemas.openxmlformats.org/officeDocument/2006/relationships/image" Target="../media/image1.png"/><Relationship Id="rId7"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15.png"/><Relationship Id="rId7" Type="http://schemas.openxmlformats.org/officeDocument/2006/relationships/image" Target="../media/image10.png"/><Relationship Id="rId8"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13.png"/><Relationship Id="rId10" Type="http://schemas.openxmlformats.org/officeDocument/2006/relationships/image" Target="../media/image18.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4.png"/></Relationships>
</file>

<file path=ppt/slides/_rels/slide6.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18.png"/><Relationship Id="rId13" Type="http://schemas.openxmlformats.org/officeDocument/2006/relationships/image" Target="../media/image19.png"/><Relationship Id="rId12"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14" Type="http://schemas.openxmlformats.org/officeDocument/2006/relationships/image" Target="../media/image23.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4.png"/></Relationships>
</file>

<file path=ppt/slides/_rels/slide7.xml.rels><?xml version="1.0" encoding="UTF-8" standalone="yes"?><Relationships xmlns="http://schemas.openxmlformats.org/package/2006/relationships"><Relationship Id="rId11" Type="http://schemas.openxmlformats.org/officeDocument/2006/relationships/hyperlink" Target="#_bookmark4" TargetMode="External"/><Relationship Id="rId10" Type="http://schemas.openxmlformats.org/officeDocument/2006/relationships/image" Target="../media/image18.png"/><Relationship Id="rId12"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9.xml.rels><?xml version="1.0" encoding="UTF-8" standalone="yes"?><Relationships xmlns="http://schemas.openxmlformats.org/package/2006/relationships"><Relationship Id="rId10"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4.png"/></Relationships>
</file>

<file path=ppt/slides/_rels/slide10.xml.rels><?xml version="1.0" encoding="UTF-8" standalone="yes"?><Relationships xmlns="http://schemas.openxmlformats.org/package/2006/relationships"><Relationship Id="rId10"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18.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14.png"/><Relationship Id="rId8"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3.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3.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hyperlink" Target="#_bookmark7" TargetMode="External"/><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12.png"/><Relationship Id="rId8"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27.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2.png"/><Relationship Id="rId8" Type="http://schemas.openxmlformats.org/officeDocument/2006/relationships/image" Target="../media/image12.png"/></Relationships>
</file>

<file path=ppt/slides/_rels/slide40.xml.rels><?xml version="1.0" encoding="UTF-8" standalone="yes"?><Relationships xmlns="http://schemas.openxmlformats.org/package/2006/relationships"><Relationship Id="rId10"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26.jp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25.png"/><Relationship Id="rId8"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32219" y="3575228"/>
            <a:ext cx="4904559"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08</a:t>
            </a:r>
            <a:r>
              <a:rPr lang="en-US" sz="2800">
                <a:solidFill>
                  <a:schemeClr val="lt1"/>
                </a:solidFill>
                <a:latin typeface="Tajawal Medium"/>
                <a:ea typeface="Tajawal Medium"/>
                <a:cs typeface="Tajawal Medium"/>
                <a:sym typeface="Tajawal Medium"/>
              </a:rPr>
              <a:t>:</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b="1" lang="en-US" sz="3200">
                <a:solidFill>
                  <a:schemeClr val="dk1"/>
                </a:solidFill>
                <a:latin typeface="Calibri"/>
                <a:ea typeface="Calibri"/>
                <a:cs typeface="Calibri"/>
                <a:sym typeface="Calibri"/>
              </a:rPr>
              <a:t>Evaluation</a:t>
            </a:r>
            <a:endParaRPr b="1" sz="32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rgbClr val="FF0000"/>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4" name="Google Shape;114;p2"/>
          <p:cNvSpPr txBox="1"/>
          <p:nvPr/>
        </p:nvSpPr>
        <p:spPr>
          <a:xfrm>
            <a:off x="1263112" y="384810"/>
            <a:ext cx="632816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Session5:Evaluation</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(Part1)</a:t>
            </a:r>
            <a:endParaRPr b="1" sz="2400">
              <a:solidFill>
                <a:srgbClr val="FF9518"/>
              </a:solidFill>
              <a:latin typeface="Tajawal Medium"/>
              <a:ea typeface="Tajawal Medium"/>
              <a:cs typeface="Tajawal Medium"/>
              <a:sym typeface="Tajawal Medium"/>
            </a:endParaRPr>
          </a:p>
        </p:txBody>
      </p:sp>
      <p:sp>
        <p:nvSpPr>
          <p:cNvPr id="115" name="Google Shape;115;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116" name="Google Shape;116;p2"/>
          <p:cNvSpPr/>
          <p:nvPr/>
        </p:nvSpPr>
        <p:spPr>
          <a:xfrm>
            <a:off x="3083668" y="3002123"/>
            <a:ext cx="3099348" cy="1384995"/>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chemeClr val="dk1"/>
                </a:solidFill>
                <a:latin typeface="Calibri"/>
                <a:ea typeface="Calibri"/>
                <a:cs typeface="Calibri"/>
                <a:sym typeface="Calibri"/>
              </a:rPr>
              <a:t>« It is the desire that creates the desirable, and the project that sets the end</a:t>
            </a:r>
            <a:r>
              <a:rPr b="1" i="0" lang="en-US" sz="20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a:t>
            </a:r>
            <a:endParaRPr/>
          </a:p>
          <a:p>
            <a:pPr indent="0" lvl="0" marL="0" marR="0" rtl="0" algn="r">
              <a:spcBef>
                <a:spcPts val="0"/>
              </a:spcBef>
              <a:spcAft>
                <a:spcPts val="0"/>
              </a:spcAft>
              <a:buNone/>
            </a:pPr>
            <a:r>
              <a:rPr b="1" i="1" lang="en-US" sz="1100">
                <a:solidFill>
                  <a:schemeClr val="dk1"/>
                </a:solidFill>
                <a:latin typeface="Arial"/>
                <a:ea typeface="Arial"/>
                <a:cs typeface="Arial"/>
                <a:sym typeface="Arial"/>
              </a:rPr>
              <a:t>Simone de Beauvoir</a:t>
            </a:r>
            <a:endParaRPr b="1" i="1" sz="11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nvSpPr>
        <p:spPr>
          <a:xfrm>
            <a:off x="1945341" y="384810"/>
            <a:ext cx="6769275" cy="771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5:Evaluation</a:t>
            </a:r>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 </a:t>
            </a:r>
            <a:r>
              <a:rPr b="1" lang="en-US" sz="1800">
                <a:solidFill>
                  <a:srgbClr val="FF9518"/>
                </a:solidFill>
                <a:latin typeface="Tajawal Medium"/>
                <a:ea typeface="Tajawal Medium"/>
                <a:cs typeface="Tajawal Medium"/>
                <a:sym typeface="Tajawal Medium"/>
              </a:rPr>
              <a:t>(</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31" name="Google Shape;131;p3"/>
          <p:cNvSpPr/>
          <p:nvPr/>
        </p:nvSpPr>
        <p:spPr>
          <a:xfrm>
            <a:off x="201478" y="1353199"/>
            <a:ext cx="8340542" cy="317009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FF0000"/>
              </a:buClr>
              <a:buSzPts val="2400"/>
              <a:buFont typeface="Noto Sans Symbols"/>
              <a:buChar char="✔"/>
            </a:pPr>
            <a:r>
              <a:rPr b="1" lang="en-US" sz="2400">
                <a:solidFill>
                  <a:srgbClr val="FF0000"/>
                </a:solidFill>
                <a:latin typeface="Calibri"/>
                <a:ea typeface="Calibri"/>
                <a:cs typeface="Calibri"/>
                <a:sym typeface="Calibri"/>
              </a:rPr>
              <a:t>An overview of chapter 5</a:t>
            </a:r>
            <a:endParaRPr b="1" sz="2400">
              <a:solidFill>
                <a:srgbClr val="FF0000"/>
              </a:solidFill>
              <a:latin typeface="Calibri"/>
              <a:ea typeface="Calibri"/>
              <a:cs typeface="Calibri"/>
              <a:sym typeface="Calibri"/>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2" name="Google Shape;132;p3"/>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3" name="Google Shape;133;p3"/>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34" name="Google Shape;134;p3"/>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5" name="Google Shape;135;p3"/>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6" name="Google Shape;136;p3"/>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7" name="Google Shape;137;p3"/>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8" name="Google Shape;138;p3"/>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9" name="Google Shape;139;p3"/>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40" name="Google Shape;140;p3"/>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41" name="Google Shape;141;p3"/>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grpSp>
        <p:nvGrpSpPr>
          <p:cNvPr id="143" name="Google Shape;143;p3"/>
          <p:cNvGrpSpPr/>
          <p:nvPr/>
        </p:nvGrpSpPr>
        <p:grpSpPr>
          <a:xfrm>
            <a:off x="566926" y="2588383"/>
            <a:ext cx="9520518" cy="2488756"/>
            <a:chOff x="1417" y="274"/>
            <a:chExt cx="8948" cy="1643"/>
          </a:xfrm>
        </p:grpSpPr>
        <p:sp>
          <p:nvSpPr>
            <p:cNvPr id="144" name="Google Shape;144;p3"/>
            <p:cNvSpPr/>
            <p:nvPr/>
          </p:nvSpPr>
          <p:spPr>
            <a:xfrm>
              <a:off x="1417" y="278"/>
              <a:ext cx="1316" cy="1622"/>
            </a:xfrm>
            <a:custGeom>
              <a:rect b="b" l="l" r="r" t="t"/>
              <a:pathLst>
                <a:path extrusionOk="0" h="1622" w="1316">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2947" y="278"/>
              <a:ext cx="1316" cy="1622"/>
            </a:xfrm>
            <a:custGeom>
              <a:rect b="b" l="l" r="r" t="t"/>
              <a:pathLst>
                <a:path extrusionOk="0" h="1622" w="1316">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6" name="Google Shape;146;p3"/>
            <p:cNvCxnSpPr/>
            <p:nvPr/>
          </p:nvCxnSpPr>
          <p:spPr>
            <a:xfrm>
              <a:off x="2714" y="1017"/>
              <a:ext cx="196" cy="0"/>
            </a:xfrm>
            <a:prstGeom prst="straightConnector1">
              <a:avLst/>
            </a:prstGeom>
            <a:noFill/>
            <a:ln cap="flat" cmpd="sng" w="63500">
              <a:solidFill>
                <a:srgbClr val="55B6B2"/>
              </a:solidFill>
              <a:prstDash val="solid"/>
              <a:round/>
              <a:headEnd len="med" w="med" type="none"/>
              <a:tailEnd len="med" w="med" type="none"/>
            </a:ln>
          </p:spPr>
        </p:cxnSp>
        <p:sp>
          <p:nvSpPr>
            <p:cNvPr id="147" name="Google Shape;147;p3"/>
            <p:cNvSpPr/>
            <p:nvPr/>
          </p:nvSpPr>
          <p:spPr>
            <a:xfrm>
              <a:off x="2825" y="814"/>
              <a:ext cx="218" cy="405"/>
            </a:xfrm>
            <a:custGeom>
              <a:rect b="b" l="l" r="r" t="t"/>
              <a:pathLst>
                <a:path extrusionOk="0" h="405" w="218">
                  <a:moveTo>
                    <a:pt x="0" y="0"/>
                  </a:moveTo>
                  <a:lnTo>
                    <a:pt x="0" y="404"/>
                  </a:lnTo>
                  <a:lnTo>
                    <a:pt x="217" y="202"/>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8" name="Google Shape;148;p3"/>
            <p:cNvCxnSpPr/>
            <p:nvPr/>
          </p:nvCxnSpPr>
          <p:spPr>
            <a:xfrm>
              <a:off x="4263" y="1017"/>
              <a:ext cx="195" cy="0"/>
            </a:xfrm>
            <a:prstGeom prst="straightConnector1">
              <a:avLst/>
            </a:prstGeom>
            <a:noFill/>
            <a:ln cap="flat" cmpd="sng" w="63500">
              <a:solidFill>
                <a:srgbClr val="F4B228"/>
              </a:solidFill>
              <a:prstDash val="solid"/>
              <a:round/>
              <a:headEnd len="med" w="med" type="none"/>
              <a:tailEnd len="med" w="med" type="none"/>
            </a:ln>
          </p:spPr>
        </p:cxnSp>
        <p:sp>
          <p:nvSpPr>
            <p:cNvPr id="149" name="Google Shape;149;p3"/>
            <p:cNvSpPr/>
            <p:nvPr/>
          </p:nvSpPr>
          <p:spPr>
            <a:xfrm>
              <a:off x="4542" y="295"/>
              <a:ext cx="1265" cy="1622"/>
            </a:xfrm>
            <a:custGeom>
              <a:rect b="b" l="l" r="r" t="t"/>
              <a:pathLst>
                <a:path extrusionOk="0" h="1622" w="1265">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0" name="Google Shape;150;p3"/>
            <p:cNvSpPr/>
            <p:nvPr/>
          </p:nvSpPr>
          <p:spPr>
            <a:xfrm>
              <a:off x="4374" y="814"/>
              <a:ext cx="218" cy="405"/>
            </a:xfrm>
            <a:custGeom>
              <a:rect b="b" l="l" r="r" t="t"/>
              <a:pathLst>
                <a:path extrusionOk="0" h="405" w="218">
                  <a:moveTo>
                    <a:pt x="0" y="0"/>
                  </a:moveTo>
                  <a:lnTo>
                    <a:pt x="0" y="404"/>
                  </a:lnTo>
                  <a:lnTo>
                    <a:pt x="218" y="202"/>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1" name="Google Shape;151;p3"/>
            <p:cNvCxnSpPr/>
            <p:nvPr/>
          </p:nvCxnSpPr>
          <p:spPr>
            <a:xfrm>
              <a:off x="5799" y="1017"/>
              <a:ext cx="195" cy="0"/>
            </a:xfrm>
            <a:prstGeom prst="straightConnector1">
              <a:avLst/>
            </a:prstGeom>
            <a:noFill/>
            <a:ln cap="flat" cmpd="sng" w="63500">
              <a:solidFill>
                <a:srgbClr val="FF681E"/>
              </a:solidFill>
              <a:prstDash val="solid"/>
              <a:round/>
              <a:headEnd len="med" w="med" type="none"/>
              <a:tailEnd len="med" w="med" type="none"/>
            </a:ln>
          </p:spPr>
        </p:cxnSp>
        <p:sp>
          <p:nvSpPr>
            <p:cNvPr id="152" name="Google Shape;152;p3"/>
            <p:cNvSpPr/>
            <p:nvPr/>
          </p:nvSpPr>
          <p:spPr>
            <a:xfrm>
              <a:off x="6083" y="278"/>
              <a:ext cx="1265" cy="1622"/>
            </a:xfrm>
            <a:custGeom>
              <a:rect b="b" l="l" r="r" t="t"/>
              <a:pathLst>
                <a:path extrusionOk="0" h="1622" w="1265">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5910" y="814"/>
              <a:ext cx="218" cy="405"/>
            </a:xfrm>
            <a:custGeom>
              <a:rect b="b" l="l" r="r" t="t"/>
              <a:pathLst>
                <a:path extrusionOk="0" h="405" w="218">
                  <a:moveTo>
                    <a:pt x="0" y="0"/>
                  </a:moveTo>
                  <a:lnTo>
                    <a:pt x="0" y="404"/>
                  </a:lnTo>
                  <a:lnTo>
                    <a:pt x="218" y="202"/>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3"/>
            <p:cNvSpPr/>
            <p:nvPr/>
          </p:nvSpPr>
          <p:spPr>
            <a:xfrm>
              <a:off x="7582" y="274"/>
              <a:ext cx="1265" cy="1627"/>
            </a:xfrm>
            <a:custGeom>
              <a:rect b="b" l="l" r="r" t="t"/>
              <a:pathLst>
                <a:path extrusionOk="0" h="1627" w="1265">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5" name="Google Shape;155;p3"/>
            <p:cNvCxnSpPr/>
            <p:nvPr/>
          </p:nvCxnSpPr>
          <p:spPr>
            <a:xfrm>
              <a:off x="7353" y="1017"/>
              <a:ext cx="196" cy="0"/>
            </a:xfrm>
            <a:prstGeom prst="straightConnector1">
              <a:avLst/>
            </a:prstGeom>
            <a:noFill/>
            <a:ln cap="flat" cmpd="sng" w="63500">
              <a:solidFill>
                <a:srgbClr val="D52A2F"/>
              </a:solidFill>
              <a:prstDash val="solid"/>
              <a:round/>
              <a:headEnd len="med" w="med" type="none"/>
              <a:tailEnd len="med" w="med" type="none"/>
            </a:ln>
          </p:spPr>
        </p:cxnSp>
        <p:sp>
          <p:nvSpPr>
            <p:cNvPr id="156" name="Google Shape;156;p3"/>
            <p:cNvSpPr/>
            <p:nvPr/>
          </p:nvSpPr>
          <p:spPr>
            <a:xfrm>
              <a:off x="7464" y="814"/>
              <a:ext cx="218" cy="405"/>
            </a:xfrm>
            <a:custGeom>
              <a:rect b="b" l="l" r="r" t="t"/>
              <a:pathLst>
                <a:path extrusionOk="0" h="405" w="218">
                  <a:moveTo>
                    <a:pt x="0" y="0"/>
                  </a:moveTo>
                  <a:lnTo>
                    <a:pt x="0" y="404"/>
                  </a:lnTo>
                  <a:lnTo>
                    <a:pt x="217" y="202"/>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7" name="Google Shape;157;p3"/>
            <p:cNvCxnSpPr/>
            <p:nvPr/>
          </p:nvCxnSpPr>
          <p:spPr>
            <a:xfrm>
              <a:off x="8843" y="1017"/>
              <a:ext cx="195" cy="0"/>
            </a:xfrm>
            <a:prstGeom prst="straightConnector1">
              <a:avLst/>
            </a:prstGeom>
            <a:noFill/>
            <a:ln cap="flat" cmpd="sng" w="63500">
              <a:solidFill>
                <a:srgbClr val="368DDD"/>
              </a:solidFill>
              <a:prstDash val="solid"/>
              <a:round/>
              <a:headEnd len="med" w="med" type="none"/>
              <a:tailEnd len="med" w="med" type="none"/>
            </a:ln>
          </p:spPr>
        </p:cxnSp>
        <p:sp>
          <p:nvSpPr>
            <p:cNvPr id="158" name="Google Shape;158;p3"/>
            <p:cNvSpPr txBox="1"/>
            <p:nvPr/>
          </p:nvSpPr>
          <p:spPr>
            <a:xfrm>
              <a:off x="1515" y="493"/>
              <a:ext cx="1045" cy="1418"/>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rPr b="1" lang="en-US" sz="1600">
                  <a:solidFill>
                    <a:srgbClr val="FFFFFF"/>
                  </a:solidFill>
                  <a:latin typeface="Tahoma"/>
                  <a:ea typeface="Tahoma"/>
                  <a:cs typeface="Tahoma"/>
                  <a:sym typeface="Tahoma"/>
                </a:rPr>
                <a:t>Evaluation overview</a:t>
              </a:r>
              <a:endParaRPr b="1" sz="1600">
                <a:solidFill>
                  <a:srgbClr val="FFFFFF"/>
                </a:solidFill>
                <a:latin typeface="Tahoma"/>
                <a:ea typeface="Tahoma"/>
                <a:cs typeface="Tahoma"/>
                <a:sym typeface="Tahoma"/>
              </a:endParaRPr>
            </a:p>
          </p:txBody>
        </p:sp>
        <p:sp>
          <p:nvSpPr>
            <p:cNvPr id="159" name="Google Shape;159;p3"/>
            <p:cNvSpPr txBox="1"/>
            <p:nvPr/>
          </p:nvSpPr>
          <p:spPr>
            <a:xfrm>
              <a:off x="3075" y="459"/>
              <a:ext cx="1065" cy="865"/>
            </a:xfrm>
            <a:prstGeom prst="rect">
              <a:avLst/>
            </a:prstGeom>
            <a:noFill/>
            <a:ln>
              <a:noFill/>
            </a:ln>
          </p:spPr>
          <p:txBody>
            <a:bodyPr anchorCtr="0" anchor="t" bIns="0" lIns="0" spcFirstLastPara="1" rIns="0" wrap="square" tIns="0">
              <a:noAutofit/>
            </a:bodyPr>
            <a:lstStyle/>
            <a:p>
              <a:pPr indent="14605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p:txBody>
        </p:sp>
        <p:sp>
          <p:nvSpPr>
            <p:cNvPr id="160" name="Google Shape;160;p3"/>
            <p:cNvSpPr txBox="1"/>
            <p:nvPr/>
          </p:nvSpPr>
          <p:spPr>
            <a:xfrm>
              <a:off x="4606" y="463"/>
              <a:ext cx="1045" cy="108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1" name="Google Shape;161;p3"/>
            <p:cNvSpPr txBox="1"/>
            <p:nvPr/>
          </p:nvSpPr>
          <p:spPr>
            <a:xfrm>
              <a:off x="6257" y="678"/>
              <a:ext cx="983" cy="649"/>
            </a:xfrm>
            <a:prstGeom prst="rect">
              <a:avLst/>
            </a:prstGeom>
            <a:noFill/>
            <a:ln>
              <a:noFill/>
            </a:ln>
          </p:spPr>
          <p:txBody>
            <a:bodyPr anchorCtr="0" anchor="t" bIns="0" lIns="0" spcFirstLastPara="1" rIns="0" wrap="square" tIns="0">
              <a:noAutofit/>
            </a:bodyPr>
            <a:lstStyle/>
            <a:p>
              <a:pPr indent="55880" lvl="0" marL="0" marR="1016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2" name="Google Shape;162;p3"/>
            <p:cNvSpPr txBox="1"/>
            <p:nvPr/>
          </p:nvSpPr>
          <p:spPr>
            <a:xfrm>
              <a:off x="7870" y="683"/>
              <a:ext cx="684" cy="416"/>
            </a:xfrm>
            <a:prstGeom prst="rect">
              <a:avLst/>
            </a:prstGeom>
            <a:noFill/>
            <a:ln>
              <a:noFill/>
            </a:ln>
          </p:spPr>
          <p:txBody>
            <a:bodyPr anchorCtr="0" anchor="t" bIns="0" lIns="0" spcFirstLastPara="1" rIns="0" wrap="square" tIns="0">
              <a:noAutofit/>
            </a:bodyPr>
            <a:lstStyle/>
            <a:p>
              <a:pPr indent="-120650" lvl="0" marL="120650" marR="0" rtl="0" algn="l">
                <a:lnSpc>
                  <a:spcPct val="98000"/>
                </a:lnSpc>
                <a:spcBef>
                  <a:spcPts val="0"/>
                </a:spcBef>
                <a:spcAft>
                  <a:spcPts val="0"/>
                </a:spcAft>
                <a:buNone/>
              </a:pPr>
              <a:r>
                <a:t/>
              </a:r>
              <a:endParaRPr b="1" sz="1400">
                <a:solidFill>
                  <a:schemeClr val="dk1"/>
                </a:solidFill>
                <a:latin typeface="Tahoma"/>
                <a:ea typeface="Tahoma"/>
                <a:cs typeface="Tahoma"/>
                <a:sym typeface="Tahoma"/>
              </a:endParaRPr>
            </a:p>
          </p:txBody>
        </p:sp>
        <p:sp>
          <p:nvSpPr>
            <p:cNvPr id="163" name="Google Shape;163;p3"/>
            <p:cNvSpPr txBox="1"/>
            <p:nvPr/>
          </p:nvSpPr>
          <p:spPr>
            <a:xfrm>
              <a:off x="9184" y="567"/>
              <a:ext cx="1181" cy="977"/>
            </a:xfrm>
            <a:prstGeom prst="rect">
              <a:avLst/>
            </a:prstGeom>
            <a:noFill/>
            <a:ln>
              <a:noFill/>
            </a:ln>
          </p:spPr>
          <p:txBody>
            <a:bodyPr anchorCtr="0" anchor="t" bIns="0" lIns="0" spcFirstLastPara="1" rIns="0" wrap="square" tIns="0">
              <a:noAutofit/>
            </a:bodyPr>
            <a:lstStyle/>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p:txBody>
        </p:sp>
      </p:grpSp>
      <p:sp>
        <p:nvSpPr>
          <p:cNvPr id="164" name="Google Shape;164;p3"/>
          <p:cNvSpPr/>
          <p:nvPr/>
        </p:nvSpPr>
        <p:spPr>
          <a:xfrm>
            <a:off x="2329559" y="3244334"/>
            <a:ext cx="1238395" cy="1057469"/>
          </a:xfrm>
          <a:prstGeom prst="rect">
            <a:avLst/>
          </a:prstGeom>
          <a:noFill/>
          <a:ln>
            <a:noFill/>
          </a:ln>
        </p:spPr>
        <p:txBody>
          <a:bodyPr anchorCtr="0" anchor="t" bIns="45700" lIns="91425" spcFirstLastPara="1" rIns="91425" wrap="square" tIns="45700">
            <a:spAutoFit/>
          </a:bodyPr>
          <a:lstStyle/>
          <a:p>
            <a:pPr indent="0" lvl="0" marL="0" marR="11430" rtl="0" algn="ctr">
              <a:lnSpc>
                <a:spcPct val="98000"/>
              </a:lnSpc>
              <a:spcBef>
                <a:spcPts val="0"/>
              </a:spcBef>
              <a:spcAft>
                <a:spcPts val="0"/>
              </a:spcAft>
              <a:buNone/>
            </a:pPr>
            <a:r>
              <a:rPr b="1" lang="en-US" sz="1600">
                <a:solidFill>
                  <a:srgbClr val="FFFFFF"/>
                </a:solidFill>
                <a:latin typeface="Tahoma"/>
                <a:ea typeface="Tahoma"/>
                <a:cs typeface="Tahoma"/>
                <a:sym typeface="Tahoma"/>
              </a:rPr>
              <a:t>Planning for evaluation</a:t>
            </a:r>
            <a:endParaRPr b="1" sz="1600">
              <a:solidFill>
                <a:srgbClr val="FFFFFF"/>
              </a:solidFill>
              <a:latin typeface="Tahoma"/>
              <a:ea typeface="Tahoma"/>
              <a:cs typeface="Tahoma"/>
              <a:sym typeface="Tahoma"/>
            </a:endParaRPr>
          </a:p>
        </p:txBody>
      </p:sp>
      <p:sp>
        <p:nvSpPr>
          <p:cNvPr id="165" name="Google Shape;165;p3"/>
          <p:cNvSpPr txBox="1"/>
          <p:nvPr/>
        </p:nvSpPr>
        <p:spPr>
          <a:xfrm>
            <a:off x="3939752" y="3219749"/>
            <a:ext cx="125443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FFFF"/>
                </a:solidFill>
                <a:latin typeface="Tahoma"/>
                <a:ea typeface="Tahoma"/>
                <a:cs typeface="Tahoma"/>
                <a:sym typeface="Tahoma"/>
              </a:rPr>
              <a:t>Undertaking evaluation</a:t>
            </a:r>
            <a:endParaRPr b="1" sz="1800">
              <a:solidFill>
                <a:srgbClr val="FFFFFF"/>
              </a:solidFill>
              <a:latin typeface="Tahoma"/>
              <a:ea typeface="Tahoma"/>
              <a:cs typeface="Tahoma"/>
              <a:sym typeface="Tahoma"/>
            </a:endParaRPr>
          </a:p>
        </p:txBody>
      </p:sp>
      <p:sp>
        <p:nvSpPr>
          <p:cNvPr id="166" name="Google Shape;166;p3"/>
          <p:cNvSpPr txBox="1"/>
          <p:nvPr/>
        </p:nvSpPr>
        <p:spPr>
          <a:xfrm>
            <a:off x="5728447" y="3090503"/>
            <a:ext cx="899366"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FFFF"/>
                </a:solidFill>
                <a:latin typeface="Tahoma"/>
                <a:ea typeface="Tahoma"/>
                <a:cs typeface="Tahoma"/>
                <a:sym typeface="Tahoma"/>
              </a:rPr>
              <a:t>Follow-up and using evaluation</a:t>
            </a:r>
            <a:endParaRPr b="1" sz="1800">
              <a:solidFill>
                <a:srgbClr val="FFFFFF"/>
              </a:solidFill>
              <a:latin typeface="Tahoma"/>
              <a:ea typeface="Tahoma"/>
              <a:cs typeface="Tahoma"/>
              <a:sym typeface="Tahoma"/>
            </a:endParaRPr>
          </a:p>
        </p:txBody>
      </p:sp>
      <p:sp>
        <p:nvSpPr>
          <p:cNvPr id="167" name="Google Shape;167;p3"/>
          <p:cNvSpPr txBox="1"/>
          <p:nvPr/>
        </p:nvSpPr>
        <p:spPr>
          <a:xfrm>
            <a:off x="7209371" y="2663272"/>
            <a:ext cx="1284479" cy="20313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FFFFFF"/>
              </a:solidFill>
              <a:latin typeface="Tahoma"/>
              <a:ea typeface="Tahoma"/>
              <a:cs typeface="Tahoma"/>
              <a:sym typeface="Tahoma"/>
            </a:endParaRPr>
          </a:p>
          <a:p>
            <a:pPr indent="0" lvl="0" marL="0" marR="0" rtl="0" algn="ctr">
              <a:spcBef>
                <a:spcPts val="0"/>
              </a:spcBef>
              <a:spcAft>
                <a:spcPts val="0"/>
              </a:spcAft>
              <a:buNone/>
            </a:pPr>
            <a:r>
              <a:rPr b="1" lang="en-US" sz="1800">
                <a:solidFill>
                  <a:srgbClr val="FFFFFF"/>
                </a:solidFill>
                <a:latin typeface="Tahoma"/>
                <a:ea typeface="Tahoma"/>
                <a:cs typeface="Tahoma"/>
                <a:sym typeface="Tahoma"/>
              </a:rPr>
              <a:t>Accountability and learning from evaluation</a:t>
            </a:r>
            <a:endParaRPr b="1" sz="1800">
              <a:solidFill>
                <a:srgbClr val="FFFFFF"/>
              </a:solidFill>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73" name="Google Shape;173;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4" name="Google Shape;174;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5" name="Google Shape;175;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6" name="Google Shape;176;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7" name="Google Shape;177;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78" name="Google Shape;178;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79" name="Google Shape;179;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180" name="Google Shape;18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81" name="Google Shape;181;p4"/>
          <p:cNvSpPr/>
          <p:nvPr/>
        </p:nvSpPr>
        <p:spPr>
          <a:xfrm>
            <a:off x="201478" y="1281481"/>
            <a:ext cx="8340542" cy="455509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1. Evaluation overview</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Evaluation is defined as the systematic and objective assessment of an ongoing or completed intervention, including a project, program, strategy or policy, its design, implementation and results. </a:t>
            </a:r>
            <a:endParaRPr/>
          </a:p>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Evaluation is about accountability and learning by informing stakeholders on the extent to which resources have been used efficiently and effectively to achieve results, and providing empirical knowledge about which elements of an intervention worked or did not work and</a:t>
            </a:r>
            <a:endParaRPr b="1" sz="2000">
              <a:solidFill>
                <a:schemeClr val="dk1"/>
              </a:solidFill>
              <a:latin typeface="Times New Roman"/>
              <a:ea typeface="Times New Roman"/>
              <a:cs typeface="Times New Roman"/>
              <a:sym typeface="Times New Roman"/>
            </a:endParaRPr>
          </a:p>
        </p:txBody>
      </p:sp>
      <p:grpSp>
        <p:nvGrpSpPr>
          <p:cNvPr id="182" name="Google Shape;182;p4"/>
          <p:cNvGrpSpPr/>
          <p:nvPr/>
        </p:nvGrpSpPr>
        <p:grpSpPr>
          <a:xfrm>
            <a:off x="2428365" y="1435768"/>
            <a:ext cx="529590" cy="597946"/>
            <a:chOff x="980" y="1490"/>
            <a:chExt cx="834" cy="834"/>
          </a:xfrm>
        </p:grpSpPr>
        <p:sp>
          <p:nvSpPr>
            <p:cNvPr id="183" name="Google Shape;183;p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4" name="Google Shape;184;p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85" name="Google Shape;185;p4"/>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86" name="Google Shape;186;p4"/>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87" name="Google Shape;187;p4"/>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88" name="Google Shape;188;p4"/>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89" name="Google Shape;189;p4"/>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90" name="Google Shape;190;p4"/>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91" name="Google Shape;191;p4"/>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92" name="Google Shape;192;p4"/>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93" name="Google Shape;193;p4"/>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94" name="Google Shape;194;p4"/>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5" name="Google Shape;195;p4"/>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sp>
        <p:nvSpPr>
          <p:cNvPr id="196" name="Google Shape;196;p4"/>
          <p:cNvSpPr txBox="1"/>
          <p:nvPr/>
        </p:nvSpPr>
        <p:spPr>
          <a:xfrm>
            <a:off x="1945341" y="384810"/>
            <a:ext cx="6769275" cy="771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Session5:Evaluation</a:t>
            </a:r>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 </a:t>
            </a:r>
            <a:r>
              <a:rPr b="1" lang="en-US" sz="1800">
                <a:solidFill>
                  <a:srgbClr val="FF9518"/>
                </a:solidFill>
                <a:latin typeface="Tajawal Medium"/>
                <a:ea typeface="Tajawal Medium"/>
                <a:cs typeface="Tajawal Medium"/>
                <a:sym typeface="Tajawal Medium"/>
              </a:rPr>
              <a:t>(</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p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02" name="Google Shape;202;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03" name="Google Shape;203;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4" name="Google Shape;204;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05" name="Google Shape;205;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06" name="Google Shape;206;p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07" name="Google Shape;207;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08" name="Google Shape;208;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209" name="Google Shape;20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10" name="Google Shape;210;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11" name="Google Shape;211;p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212" name="Google Shape;212;p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13" name="Google Shape;213;p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14" name="Google Shape;214;p5"/>
          <p:cNvSpPr/>
          <p:nvPr/>
        </p:nvSpPr>
        <p:spPr>
          <a:xfrm rot="-5400000">
            <a:off x="19592" y="293121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15" name="Google Shape;215;p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16" name="Google Shape;216;p5"/>
          <p:cNvSpPr/>
          <p:nvPr/>
        </p:nvSpPr>
        <p:spPr>
          <a:xfrm>
            <a:off x="442549" y="2534415"/>
            <a:ext cx="8134166" cy="332398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There are four important roles to distinguish within the evaluation process: </a:t>
            </a:r>
            <a:endParaRPr b="1" sz="2000">
              <a:solidFill>
                <a:schemeClr val="dk1"/>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 the evaluation commissioner;</a:t>
            </a:r>
            <a:endParaRPr b="1" sz="2000">
              <a:solidFill>
                <a:schemeClr val="dk1"/>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(b) the evaluation manager;</a:t>
            </a:r>
            <a:endParaRPr/>
          </a:p>
          <a:p>
            <a:pPr indent="-342900" lvl="0" marL="34290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(c) the evaluator; </a:t>
            </a:r>
            <a:endParaRPr b="1" sz="2000">
              <a:solidFill>
                <a:schemeClr val="dk1"/>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and (d) the evaluation user.</a:t>
            </a:r>
            <a:endParaRPr b="1" sz="2000">
              <a:solidFill>
                <a:schemeClr val="dk1"/>
              </a:solidFill>
              <a:latin typeface="Times New Roman"/>
              <a:ea typeface="Times New Roman"/>
              <a:cs typeface="Times New Roman"/>
              <a:sym typeface="Times New Roman"/>
            </a:endParaRPr>
          </a:p>
          <a:p>
            <a:pPr indent="-215900" lvl="0" marL="342900" marR="0" rtl="0" algn="just">
              <a:lnSpc>
                <a:spcPct val="15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
        <p:nvSpPr>
          <p:cNvPr id="217" name="Google Shape;217;p5"/>
          <p:cNvSpPr txBox="1"/>
          <p:nvPr/>
        </p:nvSpPr>
        <p:spPr>
          <a:xfrm>
            <a:off x="950275" y="1236037"/>
            <a:ext cx="7102384"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Roles in Evaluation </a:t>
            </a:r>
            <a:endParaRPr b="0" i="0" sz="1800" u="none" cap="none" strike="noStrik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500"/>
                                        <p:tgtEl>
                                          <p:spTgt spid="2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p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23" name="Google Shape;223;p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24" name="Google Shape;224;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5" name="Google Shape;225;p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26" name="Google Shape;226;p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27" name="Google Shape;227;p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28" name="Google Shape;228;p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29" name="Google Shape;229;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230" name="Google Shape;23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31" name="Google Shape;231;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32" name="Google Shape;232;p6"/>
          <p:cNvSpPr txBox="1"/>
          <p:nvPr/>
        </p:nvSpPr>
        <p:spPr>
          <a:xfrm>
            <a:off x="2166797" y="520484"/>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Part1</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33" name="Google Shape;233;p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34" name="Google Shape;234;p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35" name="Google Shape;235;p6"/>
          <p:cNvSpPr/>
          <p:nvPr/>
        </p:nvSpPr>
        <p:spPr>
          <a:xfrm rot="-5400000">
            <a:off x="472439" y="2286768"/>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36" name="Google Shape;236;p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237" name="Google Shape;237;p6"/>
          <p:cNvGrpSpPr/>
          <p:nvPr/>
        </p:nvGrpSpPr>
        <p:grpSpPr>
          <a:xfrm>
            <a:off x="1132101" y="1983102"/>
            <a:ext cx="711426" cy="697230"/>
            <a:chOff x="0" y="0"/>
            <a:chExt cx="979" cy="1098"/>
          </a:xfrm>
        </p:grpSpPr>
        <p:sp>
          <p:nvSpPr>
            <p:cNvPr id="238" name="Google Shape;238;p6"/>
            <p:cNvSpPr/>
            <p:nvPr/>
          </p:nvSpPr>
          <p:spPr>
            <a:xfrm>
              <a:off x="0" y="0"/>
              <a:ext cx="979" cy="1098"/>
            </a:xfrm>
            <a:custGeom>
              <a:rect b="b" l="l" r="r" t="t"/>
              <a:pathLst>
                <a:path extrusionOk="0" h="1098" w="979">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9" name="Google Shape;239;p6"/>
            <p:cNvPicPr preferRelativeResize="0"/>
            <p:nvPr/>
          </p:nvPicPr>
          <p:blipFill rotWithShape="1">
            <a:blip r:embed="rId11">
              <a:alphaModFix/>
            </a:blip>
            <a:srcRect b="0" l="0" r="0" t="0"/>
            <a:stretch/>
          </p:blipFill>
          <p:spPr>
            <a:xfrm>
              <a:off x="444" y="560"/>
              <a:ext cx="264" cy="262"/>
            </a:xfrm>
            <a:prstGeom prst="rect">
              <a:avLst/>
            </a:prstGeom>
            <a:noFill/>
            <a:ln>
              <a:noFill/>
            </a:ln>
          </p:spPr>
        </p:pic>
        <p:pic>
          <p:nvPicPr>
            <p:cNvPr id="240" name="Google Shape;240;p6"/>
            <p:cNvPicPr preferRelativeResize="0"/>
            <p:nvPr/>
          </p:nvPicPr>
          <p:blipFill rotWithShape="1">
            <a:blip r:embed="rId12">
              <a:alphaModFix/>
            </a:blip>
            <a:srcRect b="0" l="0" r="0" t="0"/>
            <a:stretch/>
          </p:blipFill>
          <p:spPr>
            <a:xfrm>
              <a:off x="121" y="373"/>
              <a:ext cx="262" cy="259"/>
            </a:xfrm>
            <a:prstGeom prst="rect">
              <a:avLst/>
            </a:prstGeom>
            <a:noFill/>
            <a:ln>
              <a:noFill/>
            </a:ln>
          </p:spPr>
        </p:pic>
        <p:pic>
          <p:nvPicPr>
            <p:cNvPr id="241" name="Google Shape;241;p6"/>
            <p:cNvPicPr preferRelativeResize="0"/>
            <p:nvPr/>
          </p:nvPicPr>
          <p:blipFill rotWithShape="1">
            <a:blip r:embed="rId13">
              <a:alphaModFix/>
            </a:blip>
            <a:srcRect b="0" l="0" r="0" t="0"/>
            <a:stretch/>
          </p:blipFill>
          <p:spPr>
            <a:xfrm>
              <a:off x="577" y="52"/>
              <a:ext cx="208" cy="321"/>
            </a:xfrm>
            <a:prstGeom prst="rect">
              <a:avLst/>
            </a:prstGeom>
            <a:noFill/>
            <a:ln>
              <a:noFill/>
            </a:ln>
          </p:spPr>
        </p:pic>
      </p:grpSp>
      <p:sp>
        <p:nvSpPr>
          <p:cNvPr id="242" name="Google Shape;242;p6"/>
          <p:cNvSpPr/>
          <p:nvPr/>
        </p:nvSpPr>
        <p:spPr>
          <a:xfrm>
            <a:off x="2011678" y="1289925"/>
            <a:ext cx="6096000" cy="224676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 </a:t>
            </a:r>
            <a:r>
              <a:rPr b="1" lang="en-US" sz="2000">
                <a:solidFill>
                  <a:srgbClr val="C00000"/>
                </a:solidFill>
                <a:latin typeface="Times New Roman"/>
                <a:ea typeface="Times New Roman"/>
                <a:cs typeface="Times New Roman"/>
                <a:sym typeface="Times New Roman"/>
              </a:rPr>
              <a:t>evaluation commissioner </a:t>
            </a:r>
            <a:r>
              <a:rPr b="1" lang="en-US" sz="2000">
                <a:solidFill>
                  <a:schemeClr val="dk1"/>
                </a:solidFill>
                <a:latin typeface="Times New Roman"/>
                <a:ea typeface="Times New Roman"/>
                <a:cs typeface="Times New Roman"/>
                <a:sym typeface="Times New Roman"/>
              </a:rPr>
              <a:t>is the party or stakeholder who decides that an evaluation should take place. This could be the program manager, relevant chief of mission (CoM), a thematic specialist or unit(s) from Headquarters and/or from a regional/country office, the donor or any combination of these stakeholders.</a:t>
            </a:r>
            <a:endParaRPr b="1" sz="2000">
              <a:solidFill>
                <a:schemeClr val="dk1"/>
              </a:solidFill>
              <a:latin typeface="Times New Roman"/>
              <a:ea typeface="Times New Roman"/>
              <a:cs typeface="Times New Roman"/>
              <a:sym typeface="Times New Roman"/>
            </a:endParaRPr>
          </a:p>
        </p:txBody>
      </p:sp>
      <p:grpSp>
        <p:nvGrpSpPr>
          <p:cNvPr id="243" name="Google Shape;243;p6"/>
          <p:cNvGrpSpPr/>
          <p:nvPr/>
        </p:nvGrpSpPr>
        <p:grpSpPr>
          <a:xfrm>
            <a:off x="1022788" y="3928976"/>
            <a:ext cx="775970" cy="532130"/>
            <a:chOff x="0" y="0"/>
            <a:chExt cx="1222" cy="838"/>
          </a:xfrm>
        </p:grpSpPr>
        <p:sp>
          <p:nvSpPr>
            <p:cNvPr id="244" name="Google Shape;244;p6"/>
            <p:cNvSpPr/>
            <p:nvPr/>
          </p:nvSpPr>
          <p:spPr>
            <a:xfrm>
              <a:off x="82" y="184"/>
              <a:ext cx="376" cy="641"/>
            </a:xfrm>
            <a:custGeom>
              <a:rect b="b" l="l" r="r" t="t"/>
              <a:pathLst>
                <a:path extrusionOk="0" h="641" w="376">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5" name="Google Shape;245;p6"/>
            <p:cNvPicPr preferRelativeResize="0"/>
            <p:nvPr/>
          </p:nvPicPr>
          <p:blipFill rotWithShape="1">
            <a:blip r:embed="rId14">
              <a:alphaModFix/>
            </a:blip>
            <a:srcRect b="0" l="0" r="0" t="0"/>
            <a:stretch/>
          </p:blipFill>
          <p:spPr>
            <a:xfrm>
              <a:off x="82" y="0"/>
              <a:ext cx="166" cy="165"/>
            </a:xfrm>
            <a:prstGeom prst="rect">
              <a:avLst/>
            </a:prstGeom>
            <a:noFill/>
            <a:ln>
              <a:noFill/>
            </a:ln>
          </p:spPr>
        </p:pic>
        <p:sp>
          <p:nvSpPr>
            <p:cNvPr id="246" name="Google Shape;246;p6"/>
            <p:cNvSpPr/>
            <p:nvPr/>
          </p:nvSpPr>
          <p:spPr>
            <a:xfrm>
              <a:off x="0" y="184"/>
              <a:ext cx="1140" cy="654"/>
            </a:xfrm>
            <a:custGeom>
              <a:rect b="b" l="l" r="r" t="t"/>
              <a:pathLst>
                <a:path extrusionOk="0" h="654" w="114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7" name="Google Shape;247;p6"/>
            <p:cNvPicPr preferRelativeResize="0"/>
            <p:nvPr/>
          </p:nvPicPr>
          <p:blipFill rotWithShape="1">
            <a:blip r:embed="rId14">
              <a:alphaModFix/>
            </a:blip>
            <a:srcRect b="0" l="0" r="0" t="0"/>
            <a:stretch/>
          </p:blipFill>
          <p:spPr>
            <a:xfrm>
              <a:off x="974" y="0"/>
              <a:ext cx="166" cy="165"/>
            </a:xfrm>
            <a:prstGeom prst="rect">
              <a:avLst/>
            </a:prstGeom>
            <a:noFill/>
            <a:ln>
              <a:noFill/>
            </a:ln>
          </p:spPr>
        </p:pic>
        <p:sp>
          <p:nvSpPr>
            <p:cNvPr id="248" name="Google Shape;248;p6"/>
            <p:cNvSpPr/>
            <p:nvPr/>
          </p:nvSpPr>
          <p:spPr>
            <a:xfrm>
              <a:off x="924" y="277"/>
              <a:ext cx="298" cy="561"/>
            </a:xfrm>
            <a:custGeom>
              <a:rect b="b" l="l" r="r" t="t"/>
              <a:pathLst>
                <a:path extrusionOk="0" h="561" w="298">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49" name="Google Shape;249;p6"/>
          <p:cNvSpPr/>
          <p:nvPr/>
        </p:nvSpPr>
        <p:spPr>
          <a:xfrm rot="-5400000">
            <a:off x="424538" y="410250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50" name="Google Shape;250;p6"/>
          <p:cNvSpPr/>
          <p:nvPr/>
        </p:nvSpPr>
        <p:spPr>
          <a:xfrm>
            <a:off x="2011678" y="3593232"/>
            <a:ext cx="6096000" cy="317009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444500" marR="112395" rtl="0" algn="just">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The evaluation manager </a:t>
            </a:r>
            <a:r>
              <a:rPr b="1" lang="en-US" sz="2000">
                <a:solidFill>
                  <a:schemeClr val="dk1"/>
                </a:solidFill>
                <a:latin typeface="Times New Roman"/>
                <a:ea typeface="Times New Roman"/>
                <a:cs typeface="Times New Roman"/>
                <a:sym typeface="Times New Roman"/>
              </a:rPr>
              <a:t>is the person who is in charge of managing the evaluation. It is possible that the evaluation manager is from the same entity or office that commissioned  the  evaluation.  Most  often,  the  evaluation  manager  is  the program or project manager.</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It is important to note that, at times, several stakeholders may be part of an evaluation management committee, overseeing the evaluation process together.</a:t>
            </a:r>
            <a:endParaRPr b="1" sz="20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500"/>
                                        <p:tgtEl>
                                          <p:spTgt spid="235"/>
                                        </p:tgtEl>
                                      </p:cBhvr>
                                    </p:animEffect>
                                  </p:childTnLst>
                                </p:cTn>
                              </p:par>
                              <p:par>
                                <p:cTn fill="hold" nodeType="with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500"/>
                                        <p:tgtEl>
                                          <p:spTgt spid="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pic>
        <p:nvPicPr>
          <p:cNvPr id="255" name="Google Shape;255;p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56" name="Google Shape;256;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57" name="Google Shape;257;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8" name="Google Shape;258;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59" name="Google Shape;259;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60" name="Google Shape;260;p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61" name="Google Shape;261;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62" name="Google Shape;262;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263" name="Google Shape;26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64" name="Google Shape;26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65" name="Google Shape;265;p7"/>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66" name="Google Shape;266;p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67" name="Google Shape;267;p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68" name="Google Shape;268;p7"/>
          <p:cNvSpPr/>
          <p:nvPr/>
        </p:nvSpPr>
        <p:spPr>
          <a:xfrm rot="-5400000">
            <a:off x="520551" y="1910934"/>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69" name="Google Shape;269;p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70" name="Google Shape;270;p7"/>
          <p:cNvSpPr/>
          <p:nvPr/>
        </p:nvSpPr>
        <p:spPr>
          <a:xfrm>
            <a:off x="2011678" y="1394430"/>
            <a:ext cx="6096000" cy="1015663"/>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An evaluator </a:t>
            </a:r>
            <a:r>
              <a:rPr b="1" lang="en-US" sz="2000">
                <a:solidFill>
                  <a:schemeClr val="dk1"/>
                </a:solidFill>
                <a:latin typeface="Times New Roman"/>
                <a:ea typeface="Times New Roman"/>
                <a:cs typeface="Times New Roman"/>
                <a:sym typeface="Times New Roman"/>
              </a:rPr>
              <a:t>is charged with conducting the evaluation. Evaluators can be external consultants, donors, partner organizations and governments.</a:t>
            </a:r>
            <a:endParaRPr b="1" sz="2000">
              <a:solidFill>
                <a:schemeClr val="dk1"/>
              </a:solidFill>
              <a:latin typeface="Times New Roman"/>
              <a:ea typeface="Times New Roman"/>
              <a:cs typeface="Times New Roman"/>
              <a:sym typeface="Times New Roman"/>
            </a:endParaRPr>
          </a:p>
        </p:txBody>
      </p:sp>
      <p:sp>
        <p:nvSpPr>
          <p:cNvPr id="271" name="Google Shape;271;p7"/>
          <p:cNvSpPr/>
          <p:nvPr/>
        </p:nvSpPr>
        <p:spPr>
          <a:xfrm rot="-5400000">
            <a:off x="503964" y="3370891"/>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72" name="Google Shape;272;p7"/>
          <p:cNvSpPr/>
          <p:nvPr/>
        </p:nvSpPr>
        <p:spPr>
          <a:xfrm>
            <a:off x="1994263" y="2473227"/>
            <a:ext cx="6113415" cy="2554545"/>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444500" marR="112395" rtl="0" algn="just">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The evaluation users </a:t>
            </a:r>
            <a:r>
              <a:rPr b="1" lang="en-US" sz="2000">
                <a:solidFill>
                  <a:schemeClr val="dk1"/>
                </a:solidFill>
                <a:latin typeface="Times New Roman"/>
                <a:ea typeface="Times New Roman"/>
                <a:cs typeface="Times New Roman"/>
                <a:sym typeface="Times New Roman"/>
              </a:rPr>
              <a:t>are key players for guaranteeing the full utilization and benefits of evaluation. They can be direct users, who are, for instance, directly concerned with the implementation of the recommendations and accountability purposes, as well as indirect users that can be more interested with the learning dimension of the evaluation.</a:t>
            </a:r>
            <a:endParaRPr b="1" sz="2000">
              <a:solidFill>
                <a:schemeClr val="dk1"/>
              </a:solidFill>
              <a:latin typeface="Times New Roman"/>
              <a:ea typeface="Times New Roman"/>
              <a:cs typeface="Times New Roman"/>
              <a:sym typeface="Times New Roman"/>
            </a:endParaRPr>
          </a:p>
        </p:txBody>
      </p:sp>
      <p:sp>
        <p:nvSpPr>
          <p:cNvPr id="273" name="Google Shape;273;p7"/>
          <p:cNvSpPr/>
          <p:nvPr/>
        </p:nvSpPr>
        <p:spPr>
          <a:xfrm>
            <a:off x="1207232" y="5120031"/>
            <a:ext cx="7419216" cy="1323439"/>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 addition to these roles, there are other stakeholder engagement and reference groups that play an important </a:t>
            </a:r>
            <a:r>
              <a:rPr b="1" lang="en-US" sz="2000" u="sng">
                <a:solidFill>
                  <a:schemeClr val="dk1"/>
                </a:solidFill>
                <a:latin typeface="Times New Roman"/>
                <a:ea typeface="Times New Roman"/>
                <a:cs typeface="Times New Roman"/>
                <a:sym typeface="Times New Roman"/>
                <a:hlinkClick r:id="rId11">
                  <a:extLst>
                    <a:ext uri="{A12FA001-AC4F-418D-AE19-62706E023703}">
                      <ahyp:hlinkClr val="tx"/>
                    </a:ext>
                  </a:extLst>
                </a:hlinkClick>
              </a:rPr>
              <a:t>role, for instance in terms of quality assurance. For further information on reference groups, see Information box.</a:t>
            </a:r>
            <a:endParaRPr b="1" sz="2000">
              <a:solidFill>
                <a:schemeClr val="dk1"/>
              </a:solidFill>
              <a:latin typeface="Times New Roman"/>
              <a:ea typeface="Times New Roman"/>
              <a:cs typeface="Times New Roman"/>
              <a:sym typeface="Times New Roman"/>
            </a:endParaRPr>
          </a:p>
        </p:txBody>
      </p:sp>
      <p:pic>
        <p:nvPicPr>
          <p:cNvPr id="274" name="Google Shape;274;p7"/>
          <p:cNvPicPr preferRelativeResize="0"/>
          <p:nvPr/>
        </p:nvPicPr>
        <p:blipFill rotWithShape="1">
          <a:blip r:embed="rId12">
            <a:alphaModFix/>
          </a:blip>
          <a:srcRect b="0" l="0" r="0" t="0"/>
          <a:stretch/>
        </p:blipFill>
        <p:spPr>
          <a:xfrm>
            <a:off x="1085337" y="1592853"/>
            <a:ext cx="650875" cy="781050"/>
          </a:xfrm>
          <a:prstGeom prst="rect">
            <a:avLst/>
          </a:prstGeom>
          <a:noFill/>
          <a:ln>
            <a:noFill/>
          </a:ln>
        </p:spPr>
      </p:pic>
      <p:sp>
        <p:nvSpPr>
          <p:cNvPr id="275" name="Google Shape;275;p7"/>
          <p:cNvSpPr/>
          <p:nvPr/>
        </p:nvSpPr>
        <p:spPr>
          <a:xfrm>
            <a:off x="922006" y="3096488"/>
            <a:ext cx="958850" cy="734695"/>
          </a:xfrm>
          <a:custGeom>
            <a:rect b="b" l="l" r="r" t="t"/>
            <a:pathLst>
              <a:path extrusionOk="0" h="1157" w="1510">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500"/>
                                        <p:tgtEl>
                                          <p:spTgt spid="268"/>
                                        </p:tgtEl>
                                      </p:cBhvr>
                                    </p:animEffect>
                                  </p:childTnLst>
                                </p:cTn>
                              </p:par>
                              <p:par>
                                <p:cTn fill="hold" nodeType="withEffect" presetClass="entr" presetID="10" presetSubtype="0">
                                  <p:stCondLst>
                                    <p:cond delay="0"/>
                                  </p:stCondLst>
                                  <p:childTnLst>
                                    <p:set>
                                      <p:cBhvr>
                                        <p:cTn dur="1" fill="hold">
                                          <p:stCondLst>
                                            <p:cond delay="0"/>
                                          </p:stCondLst>
                                        </p:cTn>
                                        <p:tgtEl>
                                          <p:spTgt spid="271"/>
                                        </p:tgtEl>
                                        <p:attrNameLst>
                                          <p:attrName>style.visibility</p:attrName>
                                        </p:attrNameLst>
                                      </p:cBhvr>
                                      <p:to>
                                        <p:strVal val="visible"/>
                                      </p:to>
                                    </p:set>
                                    <p:animEffect filter="fade" transition="in">
                                      <p:cBhvr>
                                        <p:cTn dur="500"/>
                                        <p:tgtEl>
                                          <p:spTgt spid="2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pic>
        <p:nvPicPr>
          <p:cNvPr id="280" name="Google Shape;280;p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81" name="Google Shape;281;p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82" name="Google Shape;282;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3" name="Google Shape;283;p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84" name="Google Shape;284;p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85" name="Google Shape;285;p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286" name="Google Shape;286;p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87" name="Google Shape;287;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288" name="Google Shape;288;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89" name="Google Shape;289;p8"/>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290" name="Google Shape;290;p8"/>
          <p:cNvSpPr/>
          <p:nvPr/>
        </p:nvSpPr>
        <p:spPr>
          <a:xfrm>
            <a:off x="219940" y="744786"/>
            <a:ext cx="8340542" cy="5509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The evaluation stages</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190500" lvl="0" marL="190500" marR="0" rtl="0" algn="ctr">
              <a:spcBef>
                <a:spcPts val="0"/>
              </a:spcBef>
              <a:spcAft>
                <a:spcPts val="0"/>
              </a:spcAft>
              <a:buNone/>
            </a:pPr>
            <a:r>
              <a:t/>
            </a:r>
            <a:endParaRPr b="1" sz="1800">
              <a:solidFill>
                <a:schemeClr val="dk1"/>
              </a:solidFill>
              <a:latin typeface="Trebuchet MS"/>
              <a:ea typeface="Trebuchet MS"/>
              <a:cs typeface="Trebuchet MS"/>
              <a:sym typeface="Trebuchet MS"/>
            </a:endParaRPr>
          </a:p>
          <a:p>
            <a:pPr indent="-190500" lvl="0" marL="190500" marR="0" rtl="0" algn="ctr">
              <a:spcBef>
                <a:spcPts val="0"/>
              </a:spcBef>
              <a:spcAft>
                <a:spcPts val="0"/>
              </a:spcAft>
              <a:buNone/>
            </a:pPr>
            <a:r>
              <a:t/>
            </a:r>
            <a:endParaRPr b="1" sz="1800">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291" name="Google Shape;291;p8"/>
          <p:cNvGrpSpPr/>
          <p:nvPr/>
        </p:nvGrpSpPr>
        <p:grpSpPr>
          <a:xfrm>
            <a:off x="757642" y="1831343"/>
            <a:ext cx="7778028" cy="2558412"/>
            <a:chOff x="1786" y="252"/>
            <a:chExt cx="8323" cy="3028"/>
          </a:xfrm>
        </p:grpSpPr>
        <p:sp>
          <p:nvSpPr>
            <p:cNvPr id="292" name="Google Shape;292;p8"/>
            <p:cNvSpPr/>
            <p:nvPr/>
          </p:nvSpPr>
          <p:spPr>
            <a:xfrm>
              <a:off x="3015" y="262"/>
              <a:ext cx="7094" cy="1135"/>
            </a:xfrm>
            <a:custGeom>
              <a:rect b="b" l="l" r="r" t="t"/>
              <a:pathLst>
                <a:path extrusionOk="0" h="1135" w="7094">
                  <a:moveTo>
                    <a:pt x="0" y="0"/>
                  </a:moveTo>
                  <a:lnTo>
                    <a:pt x="0" y="1135"/>
                  </a:lnTo>
                  <a:lnTo>
                    <a:pt x="6854" y="1135"/>
                  </a:lnTo>
                  <a:lnTo>
                    <a:pt x="6930" y="1122"/>
                  </a:lnTo>
                  <a:lnTo>
                    <a:pt x="6996" y="1088"/>
                  </a:lnTo>
                  <a:lnTo>
                    <a:pt x="7048" y="1036"/>
                  </a:lnTo>
                  <a:lnTo>
                    <a:pt x="7082" y="970"/>
                  </a:lnTo>
                  <a:lnTo>
                    <a:pt x="7094" y="895"/>
                  </a:lnTo>
                  <a:lnTo>
                    <a:pt x="7094" y="240"/>
                  </a:lnTo>
                  <a:lnTo>
                    <a:pt x="7082" y="164"/>
                  </a:lnTo>
                  <a:lnTo>
                    <a:pt x="7048" y="98"/>
                  </a:lnTo>
                  <a:lnTo>
                    <a:pt x="6996" y="46"/>
                  </a:lnTo>
                  <a:lnTo>
                    <a:pt x="6930" y="12"/>
                  </a:lnTo>
                  <a:lnTo>
                    <a:pt x="6854" y="0"/>
                  </a:lnTo>
                  <a:lnTo>
                    <a:pt x="0" y="0"/>
                  </a:lnTo>
                  <a:close/>
                </a:path>
              </a:pathLst>
            </a:custGeom>
            <a:noFill/>
            <a:ln cap="flat" cmpd="sng" w="1270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3" name="Google Shape;293;p8"/>
            <p:cNvSpPr/>
            <p:nvPr/>
          </p:nvSpPr>
          <p:spPr>
            <a:xfrm>
              <a:off x="3015" y="1764"/>
              <a:ext cx="7094" cy="1135"/>
            </a:xfrm>
            <a:custGeom>
              <a:rect b="b" l="l" r="r" t="t"/>
              <a:pathLst>
                <a:path extrusionOk="0" h="1135" w="7094">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cap="flat" cmpd="sng" w="12700">
              <a:solidFill>
                <a:srgbClr val="8B79B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4" name="Google Shape;294;p8"/>
            <p:cNvSpPr/>
            <p:nvPr/>
          </p:nvSpPr>
          <p:spPr>
            <a:xfrm>
              <a:off x="1786" y="252"/>
              <a:ext cx="1239" cy="1525"/>
            </a:xfrm>
            <a:custGeom>
              <a:rect b="b" l="l" r="r" t="t"/>
              <a:pathLst>
                <a:path extrusionOk="0" h="1525" w="1239">
                  <a:moveTo>
                    <a:pt x="1238" y="0"/>
                  </a:moveTo>
                  <a:lnTo>
                    <a:pt x="633" y="398"/>
                  </a:lnTo>
                  <a:lnTo>
                    <a:pt x="0" y="0"/>
                  </a:lnTo>
                  <a:lnTo>
                    <a:pt x="0" y="1158"/>
                  </a:lnTo>
                  <a:lnTo>
                    <a:pt x="647" y="1524"/>
                  </a:lnTo>
                  <a:lnTo>
                    <a:pt x="1238" y="1158"/>
                  </a:lnTo>
                  <a:lnTo>
                    <a:pt x="1238"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5" name="Google Shape;295;p8"/>
            <p:cNvSpPr/>
            <p:nvPr/>
          </p:nvSpPr>
          <p:spPr>
            <a:xfrm>
              <a:off x="1786" y="1755"/>
              <a:ext cx="1239" cy="1525"/>
            </a:xfrm>
            <a:custGeom>
              <a:rect b="b" l="l" r="r" t="t"/>
              <a:pathLst>
                <a:path extrusionOk="0" h="1525" w="1239">
                  <a:moveTo>
                    <a:pt x="1238" y="0"/>
                  </a:moveTo>
                  <a:lnTo>
                    <a:pt x="633" y="398"/>
                  </a:lnTo>
                  <a:lnTo>
                    <a:pt x="0" y="0"/>
                  </a:lnTo>
                  <a:lnTo>
                    <a:pt x="0" y="1159"/>
                  </a:lnTo>
                  <a:lnTo>
                    <a:pt x="647" y="1525"/>
                  </a:lnTo>
                  <a:lnTo>
                    <a:pt x="1238" y="1159"/>
                  </a:lnTo>
                  <a:lnTo>
                    <a:pt x="1238" y="0"/>
                  </a:lnTo>
                  <a:close/>
                </a:path>
              </a:pathLst>
            </a:custGeom>
            <a:solidFill>
              <a:srgbClr val="8B79B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6" name="Google Shape;296;p8"/>
            <p:cNvSpPr txBox="1"/>
            <p:nvPr/>
          </p:nvSpPr>
          <p:spPr>
            <a:xfrm>
              <a:off x="1881" y="670"/>
              <a:ext cx="1051" cy="523"/>
            </a:xfrm>
            <a:prstGeom prst="rect">
              <a:avLst/>
            </a:prstGeom>
            <a:noFill/>
            <a:ln>
              <a:noFill/>
            </a:ln>
          </p:spPr>
          <p:txBody>
            <a:bodyPr anchorCtr="0" anchor="t" bIns="0" lIns="0" spcFirstLastPara="1" rIns="0" wrap="square" tIns="0">
              <a:noAutofit/>
            </a:bodyPr>
            <a:lstStyle/>
            <a:p>
              <a:pPr indent="-48260" lvl="0" marL="48260" marR="0" rtl="0" algn="ctr">
                <a:lnSpc>
                  <a:spcPct val="102000"/>
                </a:lnSpc>
                <a:spcBef>
                  <a:spcPts val="0"/>
                </a:spcBef>
                <a:spcAft>
                  <a:spcPts val="0"/>
                </a:spcAft>
                <a:buNone/>
              </a:pPr>
              <a:r>
                <a:rPr b="1" lang="en-US" sz="1600">
                  <a:solidFill>
                    <a:srgbClr val="FFFFFF"/>
                  </a:solidFill>
                  <a:latin typeface="Times New Roman"/>
                  <a:ea typeface="Times New Roman"/>
                  <a:cs typeface="Times New Roman"/>
                  <a:sym typeface="Times New Roman"/>
                </a:rPr>
                <a:t>Planning for evaluation</a:t>
              </a:r>
              <a:endParaRPr b="1" sz="1600">
                <a:solidFill>
                  <a:schemeClr val="dk1"/>
                </a:solidFill>
                <a:latin typeface="Times New Roman"/>
                <a:ea typeface="Times New Roman"/>
                <a:cs typeface="Times New Roman"/>
                <a:sym typeface="Times New Roman"/>
              </a:endParaRPr>
            </a:p>
          </p:txBody>
        </p:sp>
        <p:sp>
          <p:nvSpPr>
            <p:cNvPr id="297" name="Google Shape;297;p8"/>
            <p:cNvSpPr txBox="1"/>
            <p:nvPr/>
          </p:nvSpPr>
          <p:spPr>
            <a:xfrm>
              <a:off x="3015" y="310"/>
              <a:ext cx="6918" cy="733"/>
            </a:xfrm>
            <a:prstGeom prst="rect">
              <a:avLst/>
            </a:prstGeom>
            <a:noFill/>
            <a:ln>
              <a:noFill/>
            </a:ln>
          </p:spPr>
          <p:txBody>
            <a:bodyPr anchorCtr="0" anchor="t" bIns="0" lIns="0" spcFirstLastPara="1" rIns="0" wrap="square" tIns="0">
              <a:noAutofit/>
            </a:bodyPr>
            <a:lstStyle/>
            <a:p>
              <a:pPr indent="-190500" lvl="0" marL="19050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Define the purpose and evaluability of evaluation</a:t>
              </a:r>
              <a:endParaRPr b="1" sz="2000">
                <a:solidFill>
                  <a:schemeClr val="dk1"/>
                </a:solidFill>
                <a:latin typeface="Times New Roman"/>
                <a:ea typeface="Times New Roman"/>
                <a:cs typeface="Times New Roman"/>
                <a:sym typeface="Times New Roman"/>
              </a:endParaRPr>
            </a:p>
            <a:p>
              <a:pPr indent="-190500" lvl="0" marL="190500" marR="0" rtl="0" algn="ctr">
                <a:spcBef>
                  <a:spcPts val="40"/>
                </a:spcBef>
                <a:spcAft>
                  <a:spcPts val="0"/>
                </a:spcAft>
                <a:buNone/>
              </a:pPr>
              <a:r>
                <a:rPr b="1" lang="en-US" sz="2000">
                  <a:solidFill>
                    <a:schemeClr val="dk1"/>
                  </a:solidFill>
                  <a:latin typeface="Times New Roman"/>
                  <a:ea typeface="Times New Roman"/>
                  <a:cs typeface="Times New Roman"/>
                  <a:sym typeface="Times New Roman"/>
                </a:rPr>
                <a:t>Prepare evaluation terms of reference &amp; Select evaluator(s)</a:t>
              </a:r>
              <a:endParaRPr b="1" sz="2000">
                <a:solidFill>
                  <a:schemeClr val="dk1"/>
                </a:solidFill>
                <a:latin typeface="Times New Roman"/>
                <a:ea typeface="Times New Roman"/>
                <a:cs typeface="Times New Roman"/>
                <a:sym typeface="Times New Roman"/>
              </a:endParaRPr>
            </a:p>
          </p:txBody>
        </p:sp>
        <p:sp>
          <p:nvSpPr>
            <p:cNvPr id="298" name="Google Shape;298;p8"/>
            <p:cNvSpPr txBox="1"/>
            <p:nvPr/>
          </p:nvSpPr>
          <p:spPr>
            <a:xfrm>
              <a:off x="1855" y="2147"/>
              <a:ext cx="1103" cy="578"/>
            </a:xfrm>
            <a:prstGeom prst="rect">
              <a:avLst/>
            </a:prstGeom>
            <a:noFill/>
            <a:ln>
              <a:noFill/>
            </a:ln>
          </p:spPr>
          <p:txBody>
            <a:bodyPr anchorCtr="0" anchor="t" bIns="0" lIns="0" spcFirstLastPara="1" rIns="0" wrap="square" tIns="0">
              <a:noAutofit/>
            </a:bodyPr>
            <a:lstStyle/>
            <a:p>
              <a:pPr indent="-64770" lvl="0" marL="64770" marR="0" rtl="0" algn="ctr">
                <a:lnSpc>
                  <a:spcPct val="102000"/>
                </a:lnSpc>
                <a:spcBef>
                  <a:spcPts val="0"/>
                </a:spcBef>
                <a:spcAft>
                  <a:spcPts val="0"/>
                </a:spcAft>
                <a:buNone/>
              </a:pPr>
              <a:r>
                <a:rPr b="1" lang="en-US" sz="1600">
                  <a:solidFill>
                    <a:srgbClr val="FFFFFF"/>
                  </a:solidFill>
                  <a:latin typeface="Times New Roman"/>
                  <a:ea typeface="Times New Roman"/>
                  <a:cs typeface="Times New Roman"/>
                  <a:sym typeface="Times New Roman"/>
                </a:rPr>
                <a:t>Undertaking evaluation</a:t>
              </a:r>
              <a:endParaRPr b="1" sz="1600">
                <a:solidFill>
                  <a:srgbClr val="FFFFFF"/>
                </a:solidFill>
                <a:latin typeface="Times New Roman"/>
                <a:ea typeface="Times New Roman"/>
                <a:cs typeface="Times New Roman"/>
                <a:sym typeface="Times New Roman"/>
              </a:endParaRPr>
            </a:p>
          </p:txBody>
        </p:sp>
        <p:sp>
          <p:nvSpPr>
            <p:cNvPr id="299" name="Google Shape;299;p8"/>
            <p:cNvSpPr txBox="1"/>
            <p:nvPr/>
          </p:nvSpPr>
          <p:spPr>
            <a:xfrm>
              <a:off x="3052" y="1693"/>
              <a:ext cx="7057" cy="1199"/>
            </a:xfrm>
            <a:prstGeom prst="rect">
              <a:avLst/>
            </a:prstGeom>
            <a:noFill/>
            <a:ln>
              <a:noFill/>
            </a:ln>
          </p:spPr>
          <p:txBody>
            <a:bodyPr anchorCtr="0" anchor="t" bIns="0" lIns="0" spcFirstLastPara="1" rIns="0" wrap="square" tIns="0">
              <a:noAutofit/>
            </a:bodyPr>
            <a:lstStyle/>
            <a:p>
              <a:pPr indent="-190500" lvl="0" marL="190500" marR="0" rtl="0" algn="ctr">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190500" lvl="0" marL="190500" marR="0" rtl="0" algn="ctr">
                <a:spcBef>
                  <a:spcPts val="10"/>
                </a:spcBef>
                <a:spcAft>
                  <a:spcPts val="0"/>
                </a:spcAft>
                <a:buNone/>
              </a:pPr>
              <a:r>
                <a:rPr b="1" lang="en-US" sz="1600">
                  <a:solidFill>
                    <a:schemeClr val="dk1"/>
                  </a:solidFill>
                  <a:latin typeface="Times New Roman"/>
                  <a:ea typeface="Times New Roman"/>
                  <a:cs typeface="Times New Roman"/>
                  <a:sym typeface="Times New Roman"/>
                </a:rPr>
                <a:t>Supervise evaluation implementation and workplan Evaluation deliverables</a:t>
              </a:r>
              <a:endParaRPr b="1" sz="1600">
                <a:solidFill>
                  <a:schemeClr val="dk1"/>
                </a:solidFill>
                <a:latin typeface="Times New Roman"/>
                <a:ea typeface="Times New Roman"/>
                <a:cs typeface="Times New Roman"/>
                <a:sym typeface="Times New Roman"/>
              </a:endParaRPr>
            </a:p>
            <a:p>
              <a:pPr indent="-190500" lvl="0" marL="190500" marR="0" rtl="0" algn="ctr">
                <a:spcBef>
                  <a:spcPts val="35"/>
                </a:spcBef>
                <a:spcAft>
                  <a:spcPts val="0"/>
                </a:spcAft>
                <a:buNone/>
              </a:pPr>
              <a:r>
                <a:rPr b="1" lang="en-US" sz="1600">
                  <a:solidFill>
                    <a:schemeClr val="dk1"/>
                  </a:solidFill>
                  <a:latin typeface="Times New Roman"/>
                  <a:ea typeface="Times New Roman"/>
                  <a:cs typeface="Times New Roman"/>
                  <a:sym typeface="Times New Roman"/>
                </a:rPr>
                <a:t>Provide feedback on all phases of the evaluation&amp; Ensure evaluation quality</a:t>
              </a:r>
              <a:endParaRPr b="1" sz="1600">
                <a:solidFill>
                  <a:schemeClr val="dk1"/>
                </a:solidFill>
                <a:latin typeface="Times New Roman"/>
                <a:ea typeface="Times New Roman"/>
                <a:cs typeface="Times New Roman"/>
                <a:sym typeface="Times New Roman"/>
              </a:endParaRPr>
            </a:p>
          </p:txBody>
        </p:sp>
      </p:grpSp>
      <p:grpSp>
        <p:nvGrpSpPr>
          <p:cNvPr id="300" name="Google Shape;300;p8"/>
          <p:cNvGrpSpPr/>
          <p:nvPr/>
        </p:nvGrpSpPr>
        <p:grpSpPr>
          <a:xfrm>
            <a:off x="757642" y="4442690"/>
            <a:ext cx="7778028" cy="1461721"/>
            <a:chOff x="0" y="0"/>
            <a:chExt cx="8322" cy="1525"/>
          </a:xfrm>
        </p:grpSpPr>
        <p:sp>
          <p:nvSpPr>
            <p:cNvPr id="301" name="Google Shape;301;p8"/>
            <p:cNvSpPr/>
            <p:nvPr/>
          </p:nvSpPr>
          <p:spPr>
            <a:xfrm>
              <a:off x="1228" y="10"/>
              <a:ext cx="7094" cy="1135"/>
            </a:xfrm>
            <a:custGeom>
              <a:rect b="b" l="l" r="r" t="t"/>
              <a:pathLst>
                <a:path extrusionOk="0" h="1135" w="7094">
                  <a:moveTo>
                    <a:pt x="0" y="0"/>
                  </a:moveTo>
                  <a:lnTo>
                    <a:pt x="0" y="1135"/>
                  </a:lnTo>
                  <a:lnTo>
                    <a:pt x="6853" y="1135"/>
                  </a:lnTo>
                  <a:lnTo>
                    <a:pt x="6929" y="1123"/>
                  </a:lnTo>
                  <a:lnTo>
                    <a:pt x="6995" y="1089"/>
                  </a:lnTo>
                  <a:lnTo>
                    <a:pt x="7047" y="1037"/>
                  </a:lnTo>
                  <a:lnTo>
                    <a:pt x="7081" y="971"/>
                  </a:lnTo>
                  <a:lnTo>
                    <a:pt x="7093" y="895"/>
                  </a:lnTo>
                  <a:lnTo>
                    <a:pt x="7093" y="240"/>
                  </a:lnTo>
                  <a:lnTo>
                    <a:pt x="7081" y="164"/>
                  </a:lnTo>
                  <a:lnTo>
                    <a:pt x="7047" y="98"/>
                  </a:lnTo>
                  <a:lnTo>
                    <a:pt x="6995" y="46"/>
                  </a:lnTo>
                  <a:lnTo>
                    <a:pt x="6929" y="12"/>
                  </a:lnTo>
                  <a:lnTo>
                    <a:pt x="6853" y="0"/>
                  </a:lnTo>
                  <a:lnTo>
                    <a:pt x="0" y="0"/>
                  </a:lnTo>
                  <a:close/>
                </a:path>
              </a:pathLst>
            </a:custGeom>
            <a:noFill/>
            <a:ln cap="flat" cmpd="sng" w="12700">
              <a:solidFill>
                <a:srgbClr val="C5BC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2" name="Google Shape;302;p8"/>
            <p:cNvSpPr/>
            <p:nvPr/>
          </p:nvSpPr>
          <p:spPr>
            <a:xfrm>
              <a:off x="0" y="0"/>
              <a:ext cx="1239" cy="1525"/>
            </a:xfrm>
            <a:custGeom>
              <a:rect b="b" l="l" r="r" t="t"/>
              <a:pathLst>
                <a:path extrusionOk="0" h="1525" w="1239">
                  <a:moveTo>
                    <a:pt x="1239" y="0"/>
                  </a:moveTo>
                  <a:lnTo>
                    <a:pt x="634" y="398"/>
                  </a:lnTo>
                  <a:lnTo>
                    <a:pt x="0" y="0"/>
                  </a:lnTo>
                  <a:lnTo>
                    <a:pt x="0" y="1159"/>
                  </a:lnTo>
                  <a:lnTo>
                    <a:pt x="648" y="1525"/>
                  </a:lnTo>
                  <a:lnTo>
                    <a:pt x="1239" y="1159"/>
                  </a:lnTo>
                  <a:lnTo>
                    <a:pt x="1239" y="0"/>
                  </a:lnTo>
                  <a:close/>
                </a:path>
              </a:pathLst>
            </a:custGeom>
            <a:solidFill>
              <a:srgbClr val="C5BC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3" name="Google Shape;303;p8"/>
            <p:cNvSpPr txBox="1"/>
            <p:nvPr/>
          </p:nvSpPr>
          <p:spPr>
            <a:xfrm>
              <a:off x="0" y="431"/>
              <a:ext cx="1266" cy="793"/>
            </a:xfrm>
            <a:prstGeom prst="rect">
              <a:avLst/>
            </a:prstGeom>
            <a:noFill/>
            <a:ln>
              <a:noFill/>
            </a:ln>
          </p:spPr>
          <p:txBody>
            <a:bodyPr anchorCtr="0" anchor="t" bIns="0" lIns="0" spcFirstLastPara="1" rIns="0" wrap="square" tIns="0">
              <a:noAutofit/>
            </a:bodyPr>
            <a:lstStyle/>
            <a:p>
              <a:pPr indent="-64770" lvl="0" marL="64770" marR="11430" rtl="0" algn="ctr">
                <a:lnSpc>
                  <a:spcPct val="102000"/>
                </a:lnSpc>
                <a:spcBef>
                  <a:spcPts val="0"/>
                </a:spcBef>
                <a:spcAft>
                  <a:spcPts val="0"/>
                </a:spcAft>
                <a:buNone/>
              </a:pPr>
              <a:r>
                <a:rPr b="1" lang="en-US" sz="1600">
                  <a:solidFill>
                    <a:srgbClr val="FFFFFF"/>
                  </a:solidFill>
                  <a:latin typeface="Times New Roman"/>
                  <a:ea typeface="Times New Roman"/>
                  <a:cs typeface="Times New Roman"/>
                  <a:sym typeface="Times New Roman"/>
                </a:rPr>
                <a:t>Follow-up and using evaluation</a:t>
              </a:r>
              <a:endParaRPr b="1" sz="1600">
                <a:solidFill>
                  <a:srgbClr val="FFFFFF"/>
                </a:solidFill>
                <a:latin typeface="Times New Roman"/>
                <a:ea typeface="Times New Roman"/>
                <a:cs typeface="Times New Roman"/>
                <a:sym typeface="Times New Roman"/>
              </a:endParaRPr>
            </a:p>
          </p:txBody>
        </p:sp>
        <p:sp>
          <p:nvSpPr>
            <p:cNvPr id="304" name="Google Shape;304;p8"/>
            <p:cNvSpPr txBox="1"/>
            <p:nvPr/>
          </p:nvSpPr>
          <p:spPr>
            <a:xfrm>
              <a:off x="1578" y="195"/>
              <a:ext cx="6227" cy="749"/>
            </a:xfrm>
            <a:prstGeom prst="rect">
              <a:avLst/>
            </a:prstGeom>
            <a:noFill/>
            <a:ln>
              <a:noFill/>
            </a:ln>
          </p:spPr>
          <p:txBody>
            <a:bodyPr anchorCtr="0" anchor="t" bIns="0" lIns="0" spcFirstLastPara="1" rIns="0" wrap="square" tIns="0">
              <a:noAutofit/>
            </a:bodyPr>
            <a:lstStyle/>
            <a:p>
              <a:pPr indent="-190500" lvl="0" marL="190500" marR="11430" rtl="0" algn="ctr">
                <a:lnSpc>
                  <a:spcPct val="102000"/>
                </a:lnSpc>
                <a:spcBef>
                  <a:spcPts val="0"/>
                </a:spcBef>
                <a:spcAft>
                  <a:spcPts val="0"/>
                </a:spcAft>
                <a:buNone/>
              </a:pPr>
              <a:r>
                <a:rPr b="1" lang="en-US" sz="1600">
                  <a:solidFill>
                    <a:schemeClr val="dk1"/>
                  </a:solidFill>
                  <a:latin typeface="Times New Roman"/>
                  <a:ea typeface="Times New Roman"/>
                  <a:cs typeface="Times New Roman"/>
                  <a:sym typeface="Times New Roman"/>
                </a:rPr>
                <a:t>Follow-up on the implementation of recommendations and use of the report</a:t>
              </a:r>
              <a:endParaRPr b="1" sz="1600">
                <a:solidFill>
                  <a:schemeClr val="dk1"/>
                </a:solidFill>
                <a:latin typeface="Times New Roman"/>
                <a:ea typeface="Times New Roman"/>
                <a:cs typeface="Times New Roman"/>
                <a:sym typeface="Times New Roman"/>
              </a:endParaRPr>
            </a:p>
            <a:p>
              <a:pPr indent="-190500" lvl="0" marL="190500" marR="0" rtl="0" algn="ctr">
                <a:spcBef>
                  <a:spcPts val="150"/>
                </a:spcBef>
                <a:spcAft>
                  <a:spcPts val="0"/>
                </a:spcAft>
                <a:buNone/>
              </a:pPr>
              <a:r>
                <a:rPr b="1" lang="en-US" sz="1600">
                  <a:solidFill>
                    <a:schemeClr val="dk1"/>
                  </a:solidFill>
                  <a:latin typeface="Times New Roman"/>
                  <a:ea typeface="Times New Roman"/>
                  <a:cs typeface="Times New Roman"/>
                  <a:sym typeface="Times New Roman"/>
                </a:rPr>
                <a:t>Using and disseminating the evaluation</a:t>
              </a:r>
              <a:endParaRPr b="1" sz="16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pic>
        <p:nvPicPr>
          <p:cNvPr id="309" name="Google Shape;309;p9"/>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10" name="Google Shape;310;p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11" name="Google Shape;311;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2" name="Google Shape;312;p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13" name="Google Shape;313;p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14" name="Google Shape;314;p9"/>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15" name="Google Shape;315;p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6" name="Google Shape;316;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317" name="Google Shape;31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18" name="Google Shape;31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19" name="Google Shape;319;p9"/>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20" name="Google Shape;320;p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21" name="Google Shape;321;p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22" name="Google Shape;322;p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23" name="Google Shape;323;p9"/>
          <p:cNvSpPr/>
          <p:nvPr/>
        </p:nvSpPr>
        <p:spPr>
          <a:xfrm>
            <a:off x="442549" y="1916100"/>
            <a:ext cx="8134166" cy="467820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 first step of planning happens during project development. Project developers provide a brief description of the evaluation, including its purpose, timing, intended use and methodology. The cost of evaluation must also be included in the budget at the planning stage.</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If no evaluation of the project is foreseen at the project development stage, an appropriate justification must be provided. Reasons for this may include the following:</a:t>
            </a:r>
            <a:endParaRPr b="1" sz="20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rgbClr val="660066"/>
              </a:buClr>
              <a:buSzPts val="2000"/>
              <a:buFont typeface="Noto Sans Symbols"/>
              <a:buChar char="✔"/>
            </a:pPr>
            <a:r>
              <a:rPr b="1" lang="en-US" sz="2000">
                <a:solidFill>
                  <a:srgbClr val="660066"/>
                </a:solidFill>
                <a:latin typeface="Times New Roman"/>
                <a:ea typeface="Times New Roman"/>
                <a:cs typeface="Times New Roman"/>
                <a:sym typeface="Times New Roman"/>
              </a:rPr>
              <a:t>The expected donor has indicated, prior to the submission of the proposal, that it will not fund an evaluation;</a:t>
            </a:r>
            <a:endParaRPr b="1" sz="2000">
              <a:solidFill>
                <a:srgbClr val="660066"/>
              </a:solidFill>
              <a:latin typeface="Times New Roman"/>
              <a:ea typeface="Times New Roman"/>
              <a:cs typeface="Times New Roman"/>
              <a:sym typeface="Times New Roman"/>
            </a:endParaRPr>
          </a:p>
          <a:p>
            <a:pPr indent="-342900" lvl="0" marL="342900" marR="0" rtl="0" algn="ctr">
              <a:spcBef>
                <a:spcPts val="0"/>
              </a:spcBef>
              <a:spcAft>
                <a:spcPts val="0"/>
              </a:spcAft>
              <a:buClr>
                <a:srgbClr val="660066"/>
              </a:buClr>
              <a:buSzPts val="2000"/>
              <a:buFont typeface="Noto Sans Symbols"/>
              <a:buChar char="✔"/>
            </a:pPr>
            <a:r>
              <a:rPr b="1" lang="en-US" sz="2000">
                <a:solidFill>
                  <a:srgbClr val="660066"/>
                </a:solidFill>
                <a:latin typeface="Times New Roman"/>
                <a:ea typeface="Times New Roman"/>
                <a:cs typeface="Times New Roman"/>
                <a:sym typeface="Times New Roman"/>
              </a:rPr>
              <a:t>The donor plans to conduct its own evaluation, outside of the implementation cycle;</a:t>
            </a:r>
            <a:endParaRPr b="1" sz="2000">
              <a:solidFill>
                <a:srgbClr val="660066"/>
              </a:solidFill>
              <a:latin typeface="Times New Roman"/>
              <a:ea typeface="Times New Roman"/>
              <a:cs typeface="Times New Roman"/>
              <a:sym typeface="Times New Roman"/>
            </a:endParaRPr>
          </a:p>
          <a:p>
            <a:pPr indent="-342900" lvl="0" marL="342900" marR="0" rtl="0" algn="ctr">
              <a:spcBef>
                <a:spcPts val="0"/>
              </a:spcBef>
              <a:spcAft>
                <a:spcPts val="0"/>
              </a:spcAft>
              <a:buClr>
                <a:srgbClr val="660066"/>
              </a:buClr>
              <a:buSzPts val="2000"/>
              <a:buFont typeface="Noto Sans Symbols"/>
              <a:buChar char="✔"/>
            </a:pPr>
            <a:r>
              <a:rPr b="1" lang="en-US" sz="2000">
                <a:solidFill>
                  <a:srgbClr val="660066"/>
                </a:solidFill>
                <a:latin typeface="Times New Roman"/>
                <a:ea typeface="Times New Roman"/>
                <a:cs typeface="Times New Roman"/>
                <a:sym typeface="Times New Roman"/>
              </a:rPr>
              <a:t>Other evaluative approaches have been agreed upon with the donor, such as project performance reviews or after-action reviews.</a:t>
            </a:r>
            <a:endParaRPr b="1" sz="2000">
              <a:solidFill>
                <a:srgbClr val="66006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660066"/>
                </a:solidFill>
                <a:latin typeface="Calibri"/>
                <a:ea typeface="Calibri"/>
                <a:cs typeface="Calibri"/>
                <a:sym typeface="Calibri"/>
              </a:rPr>
              <a:t> </a:t>
            </a:r>
            <a:endParaRPr sz="1800">
              <a:solidFill>
                <a:srgbClr val="660066"/>
              </a:solidFill>
              <a:latin typeface="Calibri"/>
              <a:ea typeface="Calibri"/>
              <a:cs typeface="Calibri"/>
              <a:sym typeface="Calibri"/>
            </a:endParaRPr>
          </a:p>
        </p:txBody>
      </p:sp>
      <p:sp>
        <p:nvSpPr>
          <p:cNvPr id="324" name="Google Shape;324;p9"/>
          <p:cNvSpPr txBox="1"/>
          <p:nvPr/>
        </p:nvSpPr>
        <p:spPr>
          <a:xfrm>
            <a:off x="1201787" y="1226844"/>
            <a:ext cx="7001692" cy="6771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2. Planning of Evaluation</a:t>
            </a:r>
            <a:endParaRPr b="1" sz="2000">
              <a:solidFill>
                <a:srgbClr val="0070C0"/>
              </a:solidFill>
              <a:latin typeface="Times New Roman"/>
              <a:ea typeface="Times New Roman"/>
              <a:cs typeface="Times New Roman"/>
              <a:sym typeface="Times New Roman"/>
            </a:endParaRPr>
          </a:p>
        </p:txBody>
      </p:sp>
      <p:sp>
        <p:nvSpPr>
          <p:cNvPr id="325" name="Google Shape;325;p9"/>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326" name="Google Shape;326;p9"/>
          <p:cNvGrpSpPr/>
          <p:nvPr/>
        </p:nvGrpSpPr>
        <p:grpSpPr>
          <a:xfrm>
            <a:off x="2244999" y="1273953"/>
            <a:ext cx="529590" cy="597946"/>
            <a:chOff x="980" y="1490"/>
            <a:chExt cx="834" cy="834"/>
          </a:xfrm>
        </p:grpSpPr>
        <p:sp>
          <p:nvSpPr>
            <p:cNvPr id="327" name="Google Shape;327;p9"/>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8" name="Google Shape;328;p9"/>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pic>
        <p:nvPicPr>
          <p:cNvPr id="333" name="Google Shape;333;p10"/>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34" name="Google Shape;334;p1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35" name="Google Shape;335;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6" name="Google Shape;336;p1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37" name="Google Shape;337;p1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38" name="Google Shape;338;p10"/>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39" name="Google Shape;339;p1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40" name="Google Shape;340;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341" name="Google Shape;34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2" name="Google Shape;34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43" name="Google Shape;343;p10"/>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44" name="Google Shape;344;p1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45" name="Google Shape;345;p1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46" name="Google Shape;346;p1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47" name="Google Shape;347;p10"/>
          <p:cNvSpPr/>
          <p:nvPr/>
        </p:nvSpPr>
        <p:spPr>
          <a:xfrm>
            <a:off x="415217" y="1950943"/>
            <a:ext cx="8161497" cy="255454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Define the purpose and evaluability of evaluation</a:t>
            </a:r>
            <a:endParaRPr b="1" sz="2000" u="sng">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rgbClr val="C00000"/>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 first step in planning for an evaluation is defining the purpose and evaluability of an evaluation. The evaluation purpose describes the overall reason why the evaluation is being conducted and its expected results. Agencies and organizations may use different terminology, and it is open to accept such terminology when preparing the evaluation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p1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53" name="Google Shape;353;p1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4" name="Google Shape;354;p1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55" name="Google Shape;355;p1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56" name="Google Shape;356;p11"/>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357" name="Google Shape;357;p1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58" name="Google Shape;358;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359" name="Google Shape;359;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0" name="Google Shape;36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61" name="Google Shape;361;p11"/>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62" name="Google Shape;362;p11"/>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363" name="Google Shape;363;p11"/>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64" name="Google Shape;364;p1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aphicFrame>
        <p:nvGraphicFramePr>
          <p:cNvPr id="365" name="Google Shape;365;p11"/>
          <p:cNvGraphicFramePr/>
          <p:nvPr/>
        </p:nvGraphicFramePr>
        <p:xfrm>
          <a:off x="290690" y="1549603"/>
          <a:ext cx="3000000" cy="3000000"/>
        </p:xfrm>
        <a:graphic>
          <a:graphicData uri="http://schemas.openxmlformats.org/drawingml/2006/table">
            <a:tbl>
              <a:tblPr bandRow="1" firstCol="1" firstRow="1">
                <a:noFill/>
                <a:tableStyleId>{A1C2FF92-CCC4-4DBB-A608-05284433400B}</a:tableStyleId>
              </a:tblPr>
              <a:tblGrid>
                <a:gridCol w="8306750"/>
              </a:tblGrid>
              <a:tr h="616500">
                <a:tc>
                  <a:txBody>
                    <a:bodyPr/>
                    <a:lstStyle/>
                    <a:p>
                      <a:pPr indent="0" lvl="0" marL="124460" marR="135890" rtl="0" algn="ctr">
                        <a:spcBef>
                          <a:spcPts val="0"/>
                        </a:spcBef>
                        <a:spcAft>
                          <a:spcPts val="0"/>
                        </a:spcAft>
                        <a:buNone/>
                      </a:pPr>
                      <a:r>
                        <a:rPr lang="en-US" sz="2400" u="none" cap="none" strike="noStrike">
                          <a:solidFill>
                            <a:srgbClr val="000099"/>
                          </a:solidFill>
                          <a:latin typeface="Times New Roman"/>
                          <a:ea typeface="Times New Roman"/>
                          <a:cs typeface="Times New Roman"/>
                          <a:sym typeface="Times New Roman"/>
                        </a:rPr>
                        <a:t>Guiding questions to define evaluation purpose</a:t>
                      </a:r>
                      <a:endParaRPr sz="2400" u="none" cap="none" strike="noStrike">
                        <a:solidFill>
                          <a:srgbClr val="000099"/>
                        </a:solidFill>
                        <a:latin typeface="Times New Roman"/>
                        <a:ea typeface="Times New Roman"/>
                        <a:cs typeface="Times New Roman"/>
                        <a:sym typeface="Times New Roman"/>
                      </a:endParaRPr>
                    </a:p>
                  </a:txBody>
                  <a:tcPr marT="0" marB="0" marR="0" marL="0"/>
                </a:tc>
              </a:tr>
              <a:tr h="4681175">
                <a:tc>
                  <a:txBody>
                    <a:bodyPr/>
                    <a:lstStyle/>
                    <a:p>
                      <a:pPr indent="0" lvl="0" marL="0" marR="0" rtl="0" algn="l">
                        <a:spcBef>
                          <a:spcPts val="0"/>
                        </a:spcBef>
                        <a:spcAft>
                          <a:spcPts val="0"/>
                        </a:spcAft>
                        <a:buNone/>
                      </a:pPr>
                      <a:r>
                        <a:rPr lang="en-US" sz="1150" u="none" cap="none" strike="noStrike"/>
                        <a:t> </a:t>
                      </a:r>
                      <a:endParaRPr sz="1100" u="none" cap="none" strike="noStrike"/>
                    </a:p>
                    <a:p>
                      <a:pPr indent="-342900" lvl="0" marL="342900" marR="0" rtl="0" algn="ctr">
                        <a:spcBef>
                          <a:spcPts val="0"/>
                        </a:spcBef>
                        <a:spcAft>
                          <a:spcPts val="0"/>
                        </a:spcAft>
                        <a:buClr>
                          <a:srgbClr val="FFFF00"/>
                        </a:buClr>
                        <a:buSzPts val="1000"/>
                        <a:buFont typeface="Trebuchet MS"/>
                        <a:buChar char="•"/>
                      </a:pPr>
                      <a:r>
                        <a:rPr lang="en-US" sz="2400" u="none" cap="none" strike="noStrike">
                          <a:solidFill>
                            <a:srgbClr val="FFFF00"/>
                          </a:solidFill>
                          <a:latin typeface="Times New Roman"/>
                          <a:ea typeface="Times New Roman"/>
                          <a:cs typeface="Times New Roman"/>
                          <a:sym typeface="Times New Roman"/>
                        </a:rPr>
                        <a:t>Who are the intended users of the evaluation?</a:t>
                      </a:r>
                      <a:endParaRPr sz="2400" u="none" cap="none" strike="noStrike">
                        <a:solidFill>
                          <a:srgbClr val="FFFF00"/>
                        </a:solidFill>
                        <a:latin typeface="Times New Roman"/>
                        <a:ea typeface="Times New Roman"/>
                        <a:cs typeface="Times New Roman"/>
                        <a:sym typeface="Times New Roman"/>
                      </a:endParaRPr>
                    </a:p>
                    <a:p>
                      <a:pPr indent="-342900" lvl="0" marL="342900" marR="224155" rtl="0" algn="ctr">
                        <a:lnSpc>
                          <a:spcPct val="102000"/>
                        </a:lnSpc>
                        <a:spcBef>
                          <a:spcPts val="180"/>
                        </a:spcBef>
                        <a:spcAft>
                          <a:spcPts val="0"/>
                        </a:spcAft>
                        <a:buClr>
                          <a:srgbClr val="FFFF00"/>
                        </a:buClr>
                        <a:buSzPts val="1000"/>
                        <a:buFont typeface="Trebuchet MS"/>
                        <a:buChar char="•"/>
                      </a:pPr>
                      <a:r>
                        <a:rPr lang="en-US" sz="2400" u="none" cap="none" strike="noStrike">
                          <a:solidFill>
                            <a:srgbClr val="FFFF00"/>
                          </a:solidFill>
                          <a:latin typeface="Times New Roman"/>
                          <a:ea typeface="Times New Roman"/>
                          <a:cs typeface="Times New Roman"/>
                          <a:sym typeface="Times New Roman"/>
                        </a:rPr>
                        <a:t>What does the evaluation strive to assess (the intervention, specific thematic components, a strategy, collaboration)?</a:t>
                      </a:r>
                      <a:endParaRPr sz="2400" u="none" cap="none" strike="noStrike">
                        <a:solidFill>
                          <a:srgbClr val="FFFF00"/>
                        </a:solidFill>
                        <a:latin typeface="Times New Roman"/>
                        <a:ea typeface="Times New Roman"/>
                        <a:cs typeface="Times New Roman"/>
                        <a:sym typeface="Times New Roman"/>
                      </a:endParaRPr>
                    </a:p>
                    <a:p>
                      <a:pPr indent="-342900" lvl="0" marL="342900" marR="222884" rtl="0" algn="ctr">
                        <a:lnSpc>
                          <a:spcPct val="102000"/>
                        </a:lnSpc>
                        <a:spcBef>
                          <a:spcPts val="150"/>
                        </a:spcBef>
                        <a:spcAft>
                          <a:spcPts val="0"/>
                        </a:spcAft>
                        <a:buClr>
                          <a:srgbClr val="FFFF00"/>
                        </a:buClr>
                        <a:buSzPts val="1000"/>
                        <a:buFont typeface="Trebuchet MS"/>
                        <a:buChar char="•"/>
                      </a:pPr>
                      <a:r>
                        <a:rPr lang="en-US" sz="2400" u="none" cap="none" strike="noStrike">
                          <a:solidFill>
                            <a:srgbClr val="FFFF00"/>
                          </a:solidFill>
                          <a:latin typeface="Times New Roman"/>
                          <a:ea typeface="Times New Roman"/>
                          <a:cs typeface="Times New Roman"/>
                          <a:sym typeface="Times New Roman"/>
                        </a:rPr>
                        <a:t>What are the priority evaluation aspects to analyse, considering that not necessarily all evaluation criteria need to be covered (such as relevance, performance and implementation processes, impact, coherence and sustainability)?</a:t>
                      </a:r>
                      <a:endParaRPr sz="2400" u="none" cap="none" strike="noStrike">
                        <a:solidFill>
                          <a:srgbClr val="FFFF00"/>
                        </a:solidFill>
                        <a:latin typeface="Times New Roman"/>
                        <a:ea typeface="Times New Roman"/>
                        <a:cs typeface="Times New Roman"/>
                        <a:sym typeface="Times New Roman"/>
                      </a:endParaRPr>
                    </a:p>
                    <a:p>
                      <a:pPr indent="-342900" lvl="0" marL="342900" marR="223520" rtl="0" algn="ctr">
                        <a:lnSpc>
                          <a:spcPct val="102000"/>
                        </a:lnSpc>
                        <a:spcBef>
                          <a:spcPts val="155"/>
                        </a:spcBef>
                        <a:spcAft>
                          <a:spcPts val="0"/>
                        </a:spcAft>
                        <a:buClr>
                          <a:srgbClr val="FFFF00"/>
                        </a:buClr>
                        <a:buSzPts val="1000"/>
                        <a:buFont typeface="Trebuchet MS"/>
                        <a:buChar char="•"/>
                      </a:pPr>
                      <a:r>
                        <a:rPr lang="en-US" sz="2400" u="none" cap="none" strike="noStrike">
                          <a:solidFill>
                            <a:srgbClr val="FFFF00"/>
                          </a:solidFill>
                          <a:latin typeface="Times New Roman"/>
                          <a:ea typeface="Times New Roman"/>
                          <a:cs typeface="Times New Roman"/>
                          <a:sym typeface="Times New Roman"/>
                        </a:rPr>
                        <a:t>What is the expected result (such as to draw any specific recommendations, identify challenges and lessons learned, gather good practices and inform next phases of implementation)?</a:t>
                      </a:r>
                      <a:endParaRPr sz="2400" u="none" cap="none" strike="noStrike">
                        <a:solidFill>
                          <a:srgbClr val="FFFF00"/>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pic>
        <p:nvPicPr>
          <p:cNvPr id="370" name="Google Shape;370;p1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71" name="Google Shape;371;p1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72" name="Google Shape;372;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3" name="Google Shape;373;p1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4" name="Google Shape;374;p1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5" name="Google Shape;375;p1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76" name="Google Shape;376;p1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7" name="Google Shape;377;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378" name="Google Shape;378;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9" name="Google Shape;379;p12"/>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380" name="Google Shape;380;p12"/>
          <p:cNvSpPr/>
          <p:nvPr/>
        </p:nvSpPr>
        <p:spPr>
          <a:xfrm>
            <a:off x="201478" y="1093220"/>
            <a:ext cx="8340542" cy="89562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1" marL="457200" marR="0" rtl="0" algn="just">
              <a:lnSpc>
                <a:spcPct val="150000"/>
              </a:lnSpc>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342900" lvl="1" marL="800100" marR="0" rtl="0" algn="just">
              <a:lnSpc>
                <a:spcPct val="15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Assessing the </a:t>
            </a:r>
            <a:r>
              <a:rPr b="1" i="0" lang="en-US" sz="2000" u="none" cap="none" strike="noStrike">
                <a:solidFill>
                  <a:srgbClr val="C00000"/>
                </a:solidFill>
                <a:latin typeface="Times New Roman"/>
                <a:ea typeface="Times New Roman"/>
                <a:cs typeface="Times New Roman"/>
                <a:sym typeface="Times New Roman"/>
              </a:rPr>
              <a:t>evaluability</a:t>
            </a:r>
            <a:r>
              <a:rPr b="1" i="0" lang="en-US" sz="2000" u="none" cap="none" strike="noStrike">
                <a:solidFill>
                  <a:schemeClr val="dk1"/>
                </a:solidFill>
                <a:latin typeface="Times New Roman"/>
                <a:ea typeface="Times New Roman"/>
                <a:cs typeface="Times New Roman"/>
                <a:sym typeface="Times New Roman"/>
              </a:rPr>
              <a:t> – in other words feasibility – of an evaluation is an essential part of the evaluation planning process, increasing the likelihood that the evaluation will be able to produce credible information in a timely manner or by limiting its scope.</a:t>
            </a:r>
            <a:endParaRPr/>
          </a:p>
          <a:p>
            <a:pPr indent="-342900" lvl="1" marL="800100" marR="0" rtl="0" algn="just">
              <a:lnSpc>
                <a:spcPct val="15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 It encourages evaluation managers to set realistic expectations of an evaluation on the basis of the contextual realities on the ground, including financial realities and timing, as well as on the monitoring and data collection mechanisms already in place.</a:t>
            </a:r>
            <a:endParaRPr b="1" i="0" sz="20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pic>
        <p:nvPicPr>
          <p:cNvPr id="385" name="Google Shape;385;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86" name="Google Shape;386;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87" name="Google Shape;387;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8" name="Google Shape;388;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89" name="Google Shape;389;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90" name="Google Shape;390;p1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91" name="Google Shape;391;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92" name="Google Shape;392;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393" name="Google Shape;393;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94" name="Google Shape;394;p13"/>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395" name="Google Shape;395;p13"/>
          <p:cNvSpPr/>
          <p:nvPr/>
        </p:nvSpPr>
        <p:spPr>
          <a:xfrm>
            <a:off x="211666" y="905935"/>
            <a:ext cx="8330353" cy="50873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Types of Evaluation</a:t>
            </a:r>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342900" lvl="1" marL="800100" marR="0" rtl="0" algn="just">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Evaluation types can be defined according to the following elements, and evaluations can be a combination of the different categories:</a:t>
            </a:r>
            <a:endParaRPr b="1" i="0" sz="20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 </a:t>
            </a:r>
            <a:endParaRPr b="1" i="0" sz="2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396" name="Google Shape;396;p13"/>
          <p:cNvGrpSpPr/>
          <p:nvPr/>
        </p:nvGrpSpPr>
        <p:grpSpPr>
          <a:xfrm>
            <a:off x="2838718" y="3607483"/>
            <a:ext cx="2403475" cy="2514645"/>
            <a:chOff x="4060" y="407"/>
            <a:chExt cx="3785" cy="3799"/>
          </a:xfrm>
        </p:grpSpPr>
        <p:sp>
          <p:nvSpPr>
            <p:cNvPr id="397" name="Google Shape;397;p13"/>
            <p:cNvSpPr/>
            <p:nvPr/>
          </p:nvSpPr>
          <p:spPr>
            <a:xfrm>
              <a:off x="5989" y="407"/>
              <a:ext cx="1854" cy="1854"/>
            </a:xfrm>
            <a:custGeom>
              <a:rect b="b" l="l" r="r" t="t"/>
              <a:pathLst>
                <a:path extrusionOk="0" h="1854" w="1854">
                  <a:moveTo>
                    <a:pt x="0" y="1854"/>
                  </a:moveTo>
                  <a:lnTo>
                    <a:pt x="1854" y="1854"/>
                  </a:lnTo>
                  <a:lnTo>
                    <a:pt x="1852" y="1777"/>
                  </a:lnTo>
                  <a:lnTo>
                    <a:pt x="1848" y="1702"/>
                  </a:lnTo>
                  <a:lnTo>
                    <a:pt x="1840" y="1627"/>
                  </a:lnTo>
                  <a:lnTo>
                    <a:pt x="1830" y="1553"/>
                  </a:lnTo>
                  <a:lnTo>
                    <a:pt x="1816" y="1480"/>
                  </a:lnTo>
                  <a:lnTo>
                    <a:pt x="1800" y="1408"/>
                  </a:lnTo>
                  <a:lnTo>
                    <a:pt x="1781" y="1338"/>
                  </a:lnTo>
                  <a:lnTo>
                    <a:pt x="1759" y="1268"/>
                  </a:lnTo>
                  <a:lnTo>
                    <a:pt x="1735" y="1200"/>
                  </a:lnTo>
                  <a:lnTo>
                    <a:pt x="1708" y="1132"/>
                  </a:lnTo>
                  <a:lnTo>
                    <a:pt x="1679" y="1067"/>
                  </a:lnTo>
                  <a:lnTo>
                    <a:pt x="1647" y="1002"/>
                  </a:lnTo>
                  <a:lnTo>
                    <a:pt x="1613" y="939"/>
                  </a:lnTo>
                  <a:lnTo>
                    <a:pt x="1576" y="877"/>
                  </a:lnTo>
                  <a:lnTo>
                    <a:pt x="1537" y="818"/>
                  </a:lnTo>
                  <a:lnTo>
                    <a:pt x="1496" y="759"/>
                  </a:lnTo>
                  <a:lnTo>
                    <a:pt x="1453" y="702"/>
                  </a:lnTo>
                  <a:lnTo>
                    <a:pt x="1408" y="648"/>
                  </a:lnTo>
                  <a:lnTo>
                    <a:pt x="1360" y="594"/>
                  </a:lnTo>
                  <a:lnTo>
                    <a:pt x="1311" y="543"/>
                  </a:lnTo>
                  <a:lnTo>
                    <a:pt x="1260" y="494"/>
                  </a:lnTo>
                  <a:lnTo>
                    <a:pt x="1206" y="446"/>
                  </a:lnTo>
                  <a:lnTo>
                    <a:pt x="1152" y="401"/>
                  </a:lnTo>
                  <a:lnTo>
                    <a:pt x="1095" y="358"/>
                  </a:lnTo>
                  <a:lnTo>
                    <a:pt x="1037" y="317"/>
                  </a:lnTo>
                  <a:lnTo>
                    <a:pt x="977" y="278"/>
                  </a:lnTo>
                  <a:lnTo>
                    <a:pt x="915" y="241"/>
                  </a:lnTo>
                  <a:lnTo>
                    <a:pt x="852" y="207"/>
                  </a:lnTo>
                  <a:lnTo>
                    <a:pt x="788" y="175"/>
                  </a:lnTo>
                  <a:lnTo>
                    <a:pt x="722" y="146"/>
                  </a:lnTo>
                  <a:lnTo>
                    <a:pt x="654" y="119"/>
                  </a:lnTo>
                  <a:lnTo>
                    <a:pt x="586" y="95"/>
                  </a:lnTo>
                  <a:lnTo>
                    <a:pt x="516" y="73"/>
                  </a:lnTo>
                  <a:lnTo>
                    <a:pt x="446" y="54"/>
                  </a:lnTo>
                  <a:lnTo>
                    <a:pt x="374" y="38"/>
                  </a:lnTo>
                  <a:lnTo>
                    <a:pt x="301" y="25"/>
                  </a:lnTo>
                  <a:lnTo>
                    <a:pt x="227" y="14"/>
                  </a:lnTo>
                  <a:lnTo>
                    <a:pt x="152" y="6"/>
                  </a:lnTo>
                  <a:lnTo>
                    <a:pt x="77" y="2"/>
                  </a:lnTo>
                  <a:lnTo>
                    <a:pt x="0" y="0"/>
                  </a:lnTo>
                  <a:lnTo>
                    <a:pt x="0" y="1854"/>
                  </a:lnTo>
                  <a:close/>
                </a:path>
              </a:pathLst>
            </a:custGeom>
            <a:noFill/>
            <a:ln cap="flat" cmpd="sng" w="38100">
              <a:solidFill>
                <a:srgbClr val="368D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8" name="Google Shape;398;p13"/>
            <p:cNvSpPr/>
            <p:nvPr/>
          </p:nvSpPr>
          <p:spPr>
            <a:xfrm>
              <a:off x="4062" y="2352"/>
              <a:ext cx="1854" cy="1854"/>
            </a:xfrm>
            <a:custGeom>
              <a:rect b="b" l="l" r="r" t="t"/>
              <a:pathLst>
                <a:path extrusionOk="0" h="1854" w="1854">
                  <a:moveTo>
                    <a:pt x="1853" y="0"/>
                  </a:moveTo>
                  <a:lnTo>
                    <a:pt x="0" y="0"/>
                  </a:lnTo>
                  <a:lnTo>
                    <a:pt x="1" y="77"/>
                  </a:lnTo>
                  <a:lnTo>
                    <a:pt x="6" y="152"/>
                  </a:lnTo>
                  <a:lnTo>
                    <a:pt x="13" y="227"/>
                  </a:lnTo>
                  <a:lnTo>
                    <a:pt x="24" y="301"/>
                  </a:lnTo>
                  <a:lnTo>
                    <a:pt x="37" y="374"/>
                  </a:lnTo>
                  <a:lnTo>
                    <a:pt x="54" y="446"/>
                  </a:lnTo>
                  <a:lnTo>
                    <a:pt x="72" y="516"/>
                  </a:lnTo>
                  <a:lnTo>
                    <a:pt x="94" y="586"/>
                  </a:lnTo>
                  <a:lnTo>
                    <a:pt x="118" y="655"/>
                  </a:lnTo>
                  <a:lnTo>
                    <a:pt x="145" y="722"/>
                  </a:lnTo>
                  <a:lnTo>
                    <a:pt x="175" y="788"/>
                  </a:lnTo>
                  <a:lnTo>
                    <a:pt x="207" y="852"/>
                  </a:lnTo>
                  <a:lnTo>
                    <a:pt x="241" y="915"/>
                  </a:lnTo>
                  <a:lnTo>
                    <a:pt x="277" y="977"/>
                  </a:lnTo>
                  <a:lnTo>
                    <a:pt x="316" y="1037"/>
                  </a:lnTo>
                  <a:lnTo>
                    <a:pt x="357" y="1095"/>
                  </a:lnTo>
                  <a:lnTo>
                    <a:pt x="401" y="1152"/>
                  </a:lnTo>
                  <a:lnTo>
                    <a:pt x="446" y="1207"/>
                  </a:lnTo>
                  <a:lnTo>
                    <a:pt x="493" y="1260"/>
                  </a:lnTo>
                  <a:lnTo>
                    <a:pt x="543" y="1311"/>
                  </a:lnTo>
                  <a:lnTo>
                    <a:pt x="594" y="1360"/>
                  </a:lnTo>
                  <a:lnTo>
                    <a:pt x="647" y="1408"/>
                  </a:lnTo>
                  <a:lnTo>
                    <a:pt x="702" y="1453"/>
                  </a:lnTo>
                  <a:lnTo>
                    <a:pt x="759" y="1496"/>
                  </a:lnTo>
                  <a:lnTo>
                    <a:pt x="817" y="1537"/>
                  </a:lnTo>
                  <a:lnTo>
                    <a:pt x="877" y="1576"/>
                  </a:lnTo>
                  <a:lnTo>
                    <a:pt x="938" y="1613"/>
                  </a:lnTo>
                  <a:lnTo>
                    <a:pt x="1001" y="1647"/>
                  </a:lnTo>
                  <a:lnTo>
                    <a:pt x="1066" y="1679"/>
                  </a:lnTo>
                  <a:lnTo>
                    <a:pt x="1132" y="1708"/>
                  </a:lnTo>
                  <a:lnTo>
                    <a:pt x="1199" y="1735"/>
                  </a:lnTo>
                  <a:lnTo>
                    <a:pt x="1267" y="1759"/>
                  </a:lnTo>
                  <a:lnTo>
                    <a:pt x="1337" y="1781"/>
                  </a:lnTo>
                  <a:lnTo>
                    <a:pt x="1408" y="1800"/>
                  </a:lnTo>
                  <a:lnTo>
                    <a:pt x="1480" y="1816"/>
                  </a:lnTo>
                  <a:lnTo>
                    <a:pt x="1553" y="1830"/>
                  </a:lnTo>
                  <a:lnTo>
                    <a:pt x="1626" y="1840"/>
                  </a:lnTo>
                  <a:lnTo>
                    <a:pt x="1701" y="1848"/>
                  </a:lnTo>
                  <a:lnTo>
                    <a:pt x="1777" y="1852"/>
                  </a:lnTo>
                  <a:lnTo>
                    <a:pt x="1853" y="1854"/>
                  </a:lnTo>
                  <a:lnTo>
                    <a:pt x="1853" y="0"/>
                  </a:lnTo>
                  <a:close/>
                </a:path>
              </a:pathLst>
            </a:custGeom>
            <a:noFill/>
            <a:ln cap="flat" cmpd="sng" w="38100">
              <a:solidFill>
                <a:srgbClr val="FF681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9" name="Google Shape;399;p13"/>
            <p:cNvSpPr/>
            <p:nvPr/>
          </p:nvSpPr>
          <p:spPr>
            <a:xfrm>
              <a:off x="5991" y="2343"/>
              <a:ext cx="1854" cy="1854"/>
            </a:xfrm>
            <a:custGeom>
              <a:rect b="b" l="l" r="r" t="t"/>
              <a:pathLst>
                <a:path extrusionOk="0" h="1854" w="1854">
                  <a:moveTo>
                    <a:pt x="0" y="0"/>
                  </a:moveTo>
                  <a:lnTo>
                    <a:pt x="0" y="1854"/>
                  </a:lnTo>
                  <a:lnTo>
                    <a:pt x="76" y="1852"/>
                  </a:lnTo>
                  <a:lnTo>
                    <a:pt x="152" y="1847"/>
                  </a:lnTo>
                  <a:lnTo>
                    <a:pt x="227" y="1840"/>
                  </a:lnTo>
                  <a:lnTo>
                    <a:pt x="301" y="1829"/>
                  </a:lnTo>
                  <a:lnTo>
                    <a:pt x="374" y="1816"/>
                  </a:lnTo>
                  <a:lnTo>
                    <a:pt x="445" y="1800"/>
                  </a:lnTo>
                  <a:lnTo>
                    <a:pt x="516" y="1781"/>
                  </a:lnTo>
                  <a:lnTo>
                    <a:pt x="586" y="1759"/>
                  </a:lnTo>
                  <a:lnTo>
                    <a:pt x="654" y="1735"/>
                  </a:lnTo>
                  <a:lnTo>
                    <a:pt x="722" y="1708"/>
                  </a:lnTo>
                  <a:lnTo>
                    <a:pt x="787" y="1679"/>
                  </a:lnTo>
                  <a:lnTo>
                    <a:pt x="852" y="1647"/>
                  </a:lnTo>
                  <a:lnTo>
                    <a:pt x="915" y="1612"/>
                  </a:lnTo>
                  <a:lnTo>
                    <a:pt x="976" y="1576"/>
                  </a:lnTo>
                  <a:lnTo>
                    <a:pt x="1036" y="1537"/>
                  </a:lnTo>
                  <a:lnTo>
                    <a:pt x="1095" y="1496"/>
                  </a:lnTo>
                  <a:lnTo>
                    <a:pt x="1151" y="1453"/>
                  </a:lnTo>
                  <a:lnTo>
                    <a:pt x="1206" y="1407"/>
                  </a:lnTo>
                  <a:lnTo>
                    <a:pt x="1259" y="1360"/>
                  </a:lnTo>
                  <a:lnTo>
                    <a:pt x="1311" y="1311"/>
                  </a:lnTo>
                  <a:lnTo>
                    <a:pt x="1360" y="1259"/>
                  </a:lnTo>
                  <a:lnTo>
                    <a:pt x="1407" y="1206"/>
                  </a:lnTo>
                  <a:lnTo>
                    <a:pt x="1453" y="1151"/>
                  </a:lnTo>
                  <a:lnTo>
                    <a:pt x="1496" y="1095"/>
                  </a:lnTo>
                  <a:lnTo>
                    <a:pt x="1537" y="1036"/>
                  </a:lnTo>
                  <a:lnTo>
                    <a:pt x="1576" y="976"/>
                  </a:lnTo>
                  <a:lnTo>
                    <a:pt x="1612" y="915"/>
                  </a:lnTo>
                  <a:lnTo>
                    <a:pt x="1647" y="852"/>
                  </a:lnTo>
                  <a:lnTo>
                    <a:pt x="1679" y="787"/>
                  </a:lnTo>
                  <a:lnTo>
                    <a:pt x="1708" y="721"/>
                  </a:lnTo>
                  <a:lnTo>
                    <a:pt x="1735" y="654"/>
                  </a:lnTo>
                  <a:lnTo>
                    <a:pt x="1759" y="586"/>
                  </a:lnTo>
                  <a:lnTo>
                    <a:pt x="1781" y="516"/>
                  </a:lnTo>
                  <a:lnTo>
                    <a:pt x="1800" y="445"/>
                  </a:lnTo>
                  <a:lnTo>
                    <a:pt x="1816" y="374"/>
                  </a:lnTo>
                  <a:lnTo>
                    <a:pt x="1829" y="301"/>
                  </a:lnTo>
                  <a:lnTo>
                    <a:pt x="1840" y="227"/>
                  </a:lnTo>
                  <a:lnTo>
                    <a:pt x="1847" y="152"/>
                  </a:lnTo>
                  <a:lnTo>
                    <a:pt x="1852" y="76"/>
                  </a:lnTo>
                  <a:lnTo>
                    <a:pt x="1854" y="0"/>
                  </a:lnTo>
                  <a:lnTo>
                    <a:pt x="0" y="0"/>
                  </a:lnTo>
                  <a:close/>
                </a:path>
              </a:pathLst>
            </a:custGeom>
            <a:noFill/>
            <a:ln cap="flat" cmpd="sng" w="38100">
              <a:solidFill>
                <a:srgbClr val="F4B22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0" name="Google Shape;400;p13"/>
            <p:cNvSpPr/>
            <p:nvPr/>
          </p:nvSpPr>
          <p:spPr>
            <a:xfrm>
              <a:off x="4060" y="415"/>
              <a:ext cx="1854" cy="1854"/>
            </a:xfrm>
            <a:custGeom>
              <a:rect b="b" l="l" r="r" t="t"/>
              <a:pathLst>
                <a:path extrusionOk="0" h="1854" w="1854">
                  <a:moveTo>
                    <a:pt x="1854" y="1854"/>
                  </a:moveTo>
                  <a:lnTo>
                    <a:pt x="1854" y="0"/>
                  </a:lnTo>
                  <a:lnTo>
                    <a:pt x="1777" y="2"/>
                  </a:lnTo>
                  <a:lnTo>
                    <a:pt x="1701" y="7"/>
                  </a:lnTo>
                  <a:lnTo>
                    <a:pt x="1627" y="14"/>
                  </a:lnTo>
                  <a:lnTo>
                    <a:pt x="1553" y="25"/>
                  </a:lnTo>
                  <a:lnTo>
                    <a:pt x="1480" y="38"/>
                  </a:lnTo>
                  <a:lnTo>
                    <a:pt x="1408" y="54"/>
                  </a:lnTo>
                  <a:lnTo>
                    <a:pt x="1337" y="73"/>
                  </a:lnTo>
                  <a:lnTo>
                    <a:pt x="1268" y="95"/>
                  </a:lnTo>
                  <a:lnTo>
                    <a:pt x="1199" y="119"/>
                  </a:lnTo>
                  <a:lnTo>
                    <a:pt x="1132" y="146"/>
                  </a:lnTo>
                  <a:lnTo>
                    <a:pt x="1066" y="175"/>
                  </a:lnTo>
                  <a:lnTo>
                    <a:pt x="1002" y="207"/>
                  </a:lnTo>
                  <a:lnTo>
                    <a:pt x="939" y="242"/>
                  </a:lnTo>
                  <a:lnTo>
                    <a:pt x="877" y="278"/>
                  </a:lnTo>
                  <a:lnTo>
                    <a:pt x="817" y="317"/>
                  </a:lnTo>
                  <a:lnTo>
                    <a:pt x="759" y="358"/>
                  </a:lnTo>
                  <a:lnTo>
                    <a:pt x="702" y="401"/>
                  </a:lnTo>
                  <a:lnTo>
                    <a:pt x="647" y="447"/>
                  </a:lnTo>
                  <a:lnTo>
                    <a:pt x="594" y="494"/>
                  </a:lnTo>
                  <a:lnTo>
                    <a:pt x="543" y="543"/>
                  </a:lnTo>
                  <a:lnTo>
                    <a:pt x="493" y="595"/>
                  </a:lnTo>
                  <a:lnTo>
                    <a:pt x="446" y="648"/>
                  </a:lnTo>
                  <a:lnTo>
                    <a:pt x="401" y="703"/>
                  </a:lnTo>
                  <a:lnTo>
                    <a:pt x="358" y="759"/>
                  </a:lnTo>
                  <a:lnTo>
                    <a:pt x="316" y="818"/>
                  </a:lnTo>
                  <a:lnTo>
                    <a:pt x="278" y="878"/>
                  </a:lnTo>
                  <a:lnTo>
                    <a:pt x="241" y="939"/>
                  </a:lnTo>
                  <a:lnTo>
                    <a:pt x="207" y="1002"/>
                  </a:lnTo>
                  <a:lnTo>
                    <a:pt x="175" y="1067"/>
                  </a:lnTo>
                  <a:lnTo>
                    <a:pt x="146" y="1133"/>
                  </a:lnTo>
                  <a:lnTo>
                    <a:pt x="119" y="1200"/>
                  </a:lnTo>
                  <a:lnTo>
                    <a:pt x="94" y="1268"/>
                  </a:lnTo>
                  <a:lnTo>
                    <a:pt x="73" y="1338"/>
                  </a:lnTo>
                  <a:lnTo>
                    <a:pt x="54" y="1409"/>
                  </a:lnTo>
                  <a:lnTo>
                    <a:pt x="38" y="1480"/>
                  </a:lnTo>
                  <a:lnTo>
                    <a:pt x="24" y="1553"/>
                  </a:lnTo>
                  <a:lnTo>
                    <a:pt x="14" y="1627"/>
                  </a:lnTo>
                  <a:lnTo>
                    <a:pt x="6" y="1702"/>
                  </a:lnTo>
                  <a:lnTo>
                    <a:pt x="1" y="1778"/>
                  </a:lnTo>
                  <a:lnTo>
                    <a:pt x="0" y="1854"/>
                  </a:lnTo>
                  <a:lnTo>
                    <a:pt x="1854" y="1854"/>
                  </a:lnTo>
                  <a:close/>
                </a:path>
              </a:pathLst>
            </a:custGeom>
            <a:noFill/>
            <a:ln cap="flat" cmpd="sng" w="38100">
              <a:solidFill>
                <a:srgbClr val="55B6B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1" name="Google Shape;401;p13"/>
            <p:cNvSpPr txBox="1"/>
            <p:nvPr/>
          </p:nvSpPr>
          <p:spPr>
            <a:xfrm>
              <a:off x="4526" y="1411"/>
              <a:ext cx="1180" cy="335"/>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800">
                  <a:solidFill>
                    <a:srgbClr val="C00000"/>
                  </a:solidFill>
                  <a:latin typeface="Trebuchet MS"/>
                  <a:ea typeface="Trebuchet MS"/>
                  <a:cs typeface="Trebuchet MS"/>
                  <a:sym typeface="Trebuchet MS"/>
                </a:rPr>
                <a:t>Timing</a:t>
              </a:r>
              <a:endParaRPr b="1" sz="2400">
                <a:solidFill>
                  <a:srgbClr val="C00000"/>
                </a:solidFill>
                <a:latin typeface="Trebuchet MS"/>
                <a:ea typeface="Trebuchet MS"/>
                <a:cs typeface="Trebuchet MS"/>
                <a:sym typeface="Trebuchet MS"/>
              </a:endParaRPr>
            </a:p>
          </p:txBody>
        </p:sp>
        <p:sp>
          <p:nvSpPr>
            <p:cNvPr id="402" name="Google Shape;402;p13"/>
            <p:cNvSpPr txBox="1"/>
            <p:nvPr/>
          </p:nvSpPr>
          <p:spPr>
            <a:xfrm>
              <a:off x="6269" y="1360"/>
              <a:ext cx="1302" cy="609"/>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600">
                  <a:solidFill>
                    <a:srgbClr val="55B6B2"/>
                  </a:solidFill>
                  <a:latin typeface="Trebuchet MS"/>
                  <a:ea typeface="Trebuchet MS"/>
                  <a:cs typeface="Trebuchet MS"/>
                  <a:sym typeface="Trebuchet MS"/>
                </a:rPr>
                <a:t>Purpos</a:t>
              </a:r>
              <a:r>
                <a:rPr lang="en-US" sz="1600">
                  <a:solidFill>
                    <a:srgbClr val="55B6B2"/>
                  </a:solidFill>
                  <a:latin typeface="Trebuchet MS"/>
                  <a:ea typeface="Trebuchet MS"/>
                  <a:cs typeface="Trebuchet MS"/>
                  <a:sym typeface="Trebuchet MS"/>
                </a:rPr>
                <a:t>e</a:t>
              </a:r>
              <a:endParaRPr sz="2000">
                <a:solidFill>
                  <a:schemeClr val="dk1"/>
                </a:solidFill>
                <a:latin typeface="Trebuchet MS"/>
                <a:ea typeface="Trebuchet MS"/>
                <a:cs typeface="Trebuchet MS"/>
                <a:sym typeface="Trebuchet MS"/>
              </a:endParaRPr>
            </a:p>
          </p:txBody>
        </p:sp>
        <p:sp>
          <p:nvSpPr>
            <p:cNvPr id="403" name="Google Shape;403;p13"/>
            <p:cNvSpPr txBox="1"/>
            <p:nvPr/>
          </p:nvSpPr>
          <p:spPr>
            <a:xfrm>
              <a:off x="4060" y="2381"/>
              <a:ext cx="1929" cy="1238"/>
            </a:xfrm>
            <a:prstGeom prst="rect">
              <a:avLst/>
            </a:prstGeom>
            <a:noFill/>
            <a:ln>
              <a:noFill/>
            </a:ln>
          </p:spPr>
          <p:txBody>
            <a:bodyPr anchorCtr="0" anchor="t" bIns="0" lIns="0" spcFirstLastPara="1" rIns="0" wrap="square" tIns="0">
              <a:noAutofit/>
            </a:bodyPr>
            <a:lstStyle/>
            <a:p>
              <a:pPr indent="0" lvl="0" marL="0" marR="11430" rtl="0" algn="ctr">
                <a:lnSpc>
                  <a:spcPct val="102000"/>
                </a:lnSpc>
                <a:spcBef>
                  <a:spcPts val="0"/>
                </a:spcBef>
                <a:spcAft>
                  <a:spcPts val="0"/>
                </a:spcAft>
                <a:buNone/>
              </a:pPr>
              <a:r>
                <a:rPr b="1" lang="en-US" sz="1200">
                  <a:solidFill>
                    <a:srgbClr val="FF681E"/>
                  </a:solidFill>
                  <a:latin typeface="Trebuchet MS"/>
                  <a:ea typeface="Trebuchet MS"/>
                  <a:cs typeface="Trebuchet MS"/>
                  <a:sym typeface="Trebuchet MS"/>
                </a:rPr>
                <a:t>Scope and technical specificities of evaluation</a:t>
              </a:r>
              <a:endParaRPr b="1" sz="1600">
                <a:solidFill>
                  <a:schemeClr val="dk1"/>
                </a:solidFill>
                <a:latin typeface="Trebuchet MS"/>
                <a:ea typeface="Trebuchet MS"/>
                <a:cs typeface="Trebuchet MS"/>
                <a:sym typeface="Trebuchet MS"/>
              </a:endParaRPr>
            </a:p>
          </p:txBody>
        </p:sp>
        <p:sp>
          <p:nvSpPr>
            <p:cNvPr id="404" name="Google Shape;404;p13"/>
            <p:cNvSpPr txBox="1"/>
            <p:nvPr/>
          </p:nvSpPr>
          <p:spPr>
            <a:xfrm>
              <a:off x="6198" y="2684"/>
              <a:ext cx="1373" cy="845"/>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400">
                  <a:solidFill>
                    <a:srgbClr val="F4B228"/>
                  </a:solidFill>
                  <a:latin typeface="Trebuchet MS"/>
                  <a:ea typeface="Trebuchet MS"/>
                  <a:cs typeface="Trebuchet MS"/>
                  <a:sym typeface="Trebuchet MS"/>
                </a:rPr>
                <a:t>Who conducts it</a:t>
              </a:r>
              <a:endParaRPr b="1" sz="1400">
                <a:solidFill>
                  <a:schemeClr val="dk1"/>
                </a:solidFill>
                <a:latin typeface="Trebuchet MS"/>
                <a:ea typeface="Trebuchet MS"/>
                <a:cs typeface="Trebuchet MS"/>
                <a:sym typeface="Trebuchet MS"/>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pic>
        <p:nvPicPr>
          <p:cNvPr id="409" name="Google Shape;409;p1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10" name="Google Shape;410;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11" name="Google Shape;411;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2" name="Google Shape;412;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13" name="Google Shape;413;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14" name="Google Shape;414;p1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15" name="Google Shape;415;p1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16" name="Google Shape;416;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417" name="Google Shape;41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18" name="Google Shape;418;p14"/>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19" name="Google Shape;419;p14"/>
          <p:cNvSpPr/>
          <p:nvPr/>
        </p:nvSpPr>
        <p:spPr>
          <a:xfrm>
            <a:off x="201477" y="1121281"/>
            <a:ext cx="8341389" cy="206210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C00000"/>
                </a:solidFill>
                <a:latin typeface="Times New Roman"/>
                <a:ea typeface="Times New Roman"/>
                <a:cs typeface="Times New Roman"/>
                <a:sym typeface="Times New Roman"/>
              </a:rPr>
              <a:t>Evaluation type according to timing</a:t>
            </a:r>
            <a:endParaRPr b="1" sz="20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just">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420" name="Google Shape;420;p14"/>
          <p:cNvGrpSpPr/>
          <p:nvPr/>
        </p:nvGrpSpPr>
        <p:grpSpPr>
          <a:xfrm>
            <a:off x="2987037" y="2603863"/>
            <a:ext cx="2746964" cy="2638970"/>
            <a:chOff x="3862" y="407"/>
            <a:chExt cx="4181" cy="4122"/>
          </a:xfrm>
        </p:grpSpPr>
        <p:sp>
          <p:nvSpPr>
            <p:cNvPr id="421" name="Google Shape;421;p14"/>
            <p:cNvSpPr/>
            <p:nvPr/>
          </p:nvSpPr>
          <p:spPr>
            <a:xfrm>
              <a:off x="6187" y="730"/>
              <a:ext cx="1854" cy="1854"/>
            </a:xfrm>
            <a:custGeom>
              <a:rect b="b" l="l" r="r" t="t"/>
              <a:pathLst>
                <a:path extrusionOk="0" h="1854" w="1854">
                  <a:moveTo>
                    <a:pt x="0" y="1854"/>
                  </a:moveTo>
                  <a:lnTo>
                    <a:pt x="1853" y="1854"/>
                  </a:lnTo>
                  <a:lnTo>
                    <a:pt x="1852" y="1778"/>
                  </a:lnTo>
                  <a:lnTo>
                    <a:pt x="1847" y="1702"/>
                  </a:lnTo>
                  <a:lnTo>
                    <a:pt x="1840" y="1627"/>
                  </a:lnTo>
                  <a:lnTo>
                    <a:pt x="1829" y="1553"/>
                  </a:lnTo>
                  <a:lnTo>
                    <a:pt x="1816" y="1480"/>
                  </a:lnTo>
                  <a:lnTo>
                    <a:pt x="1799" y="1408"/>
                  </a:lnTo>
                  <a:lnTo>
                    <a:pt x="1780" y="1338"/>
                  </a:lnTo>
                  <a:lnTo>
                    <a:pt x="1759" y="1268"/>
                  </a:lnTo>
                  <a:lnTo>
                    <a:pt x="1734" y="1200"/>
                  </a:lnTo>
                  <a:lnTo>
                    <a:pt x="1708" y="1132"/>
                  </a:lnTo>
                  <a:lnTo>
                    <a:pt x="1678" y="1067"/>
                  </a:lnTo>
                  <a:lnTo>
                    <a:pt x="1646" y="1002"/>
                  </a:lnTo>
                  <a:lnTo>
                    <a:pt x="1612" y="939"/>
                  </a:lnTo>
                  <a:lnTo>
                    <a:pt x="1576" y="877"/>
                  </a:lnTo>
                  <a:lnTo>
                    <a:pt x="1537" y="818"/>
                  </a:lnTo>
                  <a:lnTo>
                    <a:pt x="1496" y="759"/>
                  </a:lnTo>
                  <a:lnTo>
                    <a:pt x="1452" y="703"/>
                  </a:lnTo>
                  <a:lnTo>
                    <a:pt x="1407" y="648"/>
                  </a:lnTo>
                  <a:lnTo>
                    <a:pt x="1360" y="594"/>
                  </a:lnTo>
                  <a:lnTo>
                    <a:pt x="1310" y="543"/>
                  </a:lnTo>
                  <a:lnTo>
                    <a:pt x="1259" y="494"/>
                  </a:lnTo>
                  <a:lnTo>
                    <a:pt x="1206" y="446"/>
                  </a:lnTo>
                  <a:lnTo>
                    <a:pt x="1151" y="401"/>
                  </a:lnTo>
                  <a:lnTo>
                    <a:pt x="1094" y="358"/>
                  </a:lnTo>
                  <a:lnTo>
                    <a:pt x="1036" y="317"/>
                  </a:lnTo>
                  <a:lnTo>
                    <a:pt x="976" y="278"/>
                  </a:lnTo>
                  <a:lnTo>
                    <a:pt x="914" y="241"/>
                  </a:lnTo>
                  <a:lnTo>
                    <a:pt x="851" y="207"/>
                  </a:lnTo>
                  <a:lnTo>
                    <a:pt x="787" y="175"/>
                  </a:lnTo>
                  <a:lnTo>
                    <a:pt x="721" y="146"/>
                  </a:lnTo>
                  <a:lnTo>
                    <a:pt x="654" y="119"/>
                  </a:lnTo>
                  <a:lnTo>
                    <a:pt x="585" y="95"/>
                  </a:lnTo>
                  <a:lnTo>
                    <a:pt x="516" y="73"/>
                  </a:lnTo>
                  <a:lnTo>
                    <a:pt x="445" y="54"/>
                  </a:lnTo>
                  <a:lnTo>
                    <a:pt x="373" y="38"/>
                  </a:lnTo>
                  <a:lnTo>
                    <a:pt x="300" y="25"/>
                  </a:lnTo>
                  <a:lnTo>
                    <a:pt x="226" y="14"/>
                  </a:lnTo>
                  <a:lnTo>
                    <a:pt x="152" y="6"/>
                  </a:lnTo>
                  <a:lnTo>
                    <a:pt x="76" y="2"/>
                  </a:lnTo>
                  <a:lnTo>
                    <a:pt x="0" y="0"/>
                  </a:lnTo>
                  <a:lnTo>
                    <a:pt x="0" y="1854"/>
                  </a:lnTo>
                  <a:close/>
                </a:path>
              </a:pathLst>
            </a:custGeom>
            <a:noFill/>
            <a:ln cap="flat" cmpd="sng" w="38100">
              <a:solidFill>
                <a:srgbClr val="368D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2" name="Google Shape;422;p14"/>
            <p:cNvSpPr/>
            <p:nvPr/>
          </p:nvSpPr>
          <p:spPr>
            <a:xfrm>
              <a:off x="4261" y="2675"/>
              <a:ext cx="1854" cy="1854"/>
            </a:xfrm>
            <a:custGeom>
              <a:rect b="b" l="l" r="r" t="t"/>
              <a:pathLst>
                <a:path extrusionOk="0" h="1854" w="1854">
                  <a:moveTo>
                    <a:pt x="1854" y="0"/>
                  </a:moveTo>
                  <a:lnTo>
                    <a:pt x="0" y="0"/>
                  </a:lnTo>
                  <a:lnTo>
                    <a:pt x="2" y="77"/>
                  </a:lnTo>
                  <a:lnTo>
                    <a:pt x="6" y="152"/>
                  </a:lnTo>
                  <a:lnTo>
                    <a:pt x="14" y="227"/>
                  </a:lnTo>
                  <a:lnTo>
                    <a:pt x="24" y="301"/>
                  </a:lnTo>
                  <a:lnTo>
                    <a:pt x="38" y="374"/>
                  </a:lnTo>
                  <a:lnTo>
                    <a:pt x="54" y="446"/>
                  </a:lnTo>
                  <a:lnTo>
                    <a:pt x="73" y="516"/>
                  </a:lnTo>
                  <a:lnTo>
                    <a:pt x="95" y="586"/>
                  </a:lnTo>
                  <a:lnTo>
                    <a:pt x="119" y="655"/>
                  </a:lnTo>
                  <a:lnTo>
                    <a:pt x="146" y="722"/>
                  </a:lnTo>
                  <a:lnTo>
                    <a:pt x="175" y="788"/>
                  </a:lnTo>
                  <a:lnTo>
                    <a:pt x="207" y="852"/>
                  </a:lnTo>
                  <a:lnTo>
                    <a:pt x="241" y="915"/>
                  </a:lnTo>
                  <a:lnTo>
                    <a:pt x="278" y="977"/>
                  </a:lnTo>
                  <a:lnTo>
                    <a:pt x="317" y="1037"/>
                  </a:lnTo>
                  <a:lnTo>
                    <a:pt x="358" y="1095"/>
                  </a:lnTo>
                  <a:lnTo>
                    <a:pt x="401" y="1152"/>
                  </a:lnTo>
                  <a:lnTo>
                    <a:pt x="446" y="1207"/>
                  </a:lnTo>
                  <a:lnTo>
                    <a:pt x="494" y="1260"/>
                  </a:lnTo>
                  <a:lnTo>
                    <a:pt x="543" y="1311"/>
                  </a:lnTo>
                  <a:lnTo>
                    <a:pt x="594" y="1360"/>
                  </a:lnTo>
                  <a:lnTo>
                    <a:pt x="647" y="1408"/>
                  </a:lnTo>
                  <a:lnTo>
                    <a:pt x="702" y="1453"/>
                  </a:lnTo>
                  <a:lnTo>
                    <a:pt x="759" y="1496"/>
                  </a:lnTo>
                  <a:lnTo>
                    <a:pt x="817" y="1537"/>
                  </a:lnTo>
                  <a:lnTo>
                    <a:pt x="877" y="1576"/>
                  </a:lnTo>
                  <a:lnTo>
                    <a:pt x="939" y="1613"/>
                  </a:lnTo>
                  <a:lnTo>
                    <a:pt x="1002" y="1647"/>
                  </a:lnTo>
                  <a:lnTo>
                    <a:pt x="1066" y="1679"/>
                  </a:lnTo>
                  <a:lnTo>
                    <a:pt x="1132" y="1708"/>
                  </a:lnTo>
                  <a:lnTo>
                    <a:pt x="1199" y="1735"/>
                  </a:lnTo>
                  <a:lnTo>
                    <a:pt x="1268" y="1759"/>
                  </a:lnTo>
                  <a:lnTo>
                    <a:pt x="1337" y="1781"/>
                  </a:lnTo>
                  <a:lnTo>
                    <a:pt x="1408" y="1800"/>
                  </a:lnTo>
                  <a:lnTo>
                    <a:pt x="1480" y="1816"/>
                  </a:lnTo>
                  <a:lnTo>
                    <a:pt x="1553" y="1830"/>
                  </a:lnTo>
                  <a:lnTo>
                    <a:pt x="1627" y="1840"/>
                  </a:lnTo>
                  <a:lnTo>
                    <a:pt x="1702" y="1848"/>
                  </a:lnTo>
                  <a:lnTo>
                    <a:pt x="1777" y="1852"/>
                  </a:lnTo>
                  <a:lnTo>
                    <a:pt x="1854" y="1854"/>
                  </a:lnTo>
                  <a:lnTo>
                    <a:pt x="1854" y="0"/>
                  </a:lnTo>
                  <a:close/>
                </a:path>
              </a:pathLst>
            </a:custGeom>
            <a:noFill/>
            <a:ln cap="flat" cmpd="sng" w="38100">
              <a:solidFill>
                <a:srgbClr val="FF681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3" name="Google Shape;423;p14"/>
            <p:cNvSpPr/>
            <p:nvPr/>
          </p:nvSpPr>
          <p:spPr>
            <a:xfrm>
              <a:off x="6189" y="2667"/>
              <a:ext cx="1854" cy="1854"/>
            </a:xfrm>
            <a:custGeom>
              <a:rect b="b" l="l" r="r" t="t"/>
              <a:pathLst>
                <a:path extrusionOk="0" h="1854" w="1854">
                  <a:moveTo>
                    <a:pt x="0" y="0"/>
                  </a:moveTo>
                  <a:lnTo>
                    <a:pt x="0" y="1854"/>
                  </a:lnTo>
                  <a:lnTo>
                    <a:pt x="77" y="1852"/>
                  </a:lnTo>
                  <a:lnTo>
                    <a:pt x="152" y="1848"/>
                  </a:lnTo>
                  <a:lnTo>
                    <a:pt x="227" y="1840"/>
                  </a:lnTo>
                  <a:lnTo>
                    <a:pt x="301" y="1829"/>
                  </a:lnTo>
                  <a:lnTo>
                    <a:pt x="374" y="1816"/>
                  </a:lnTo>
                  <a:lnTo>
                    <a:pt x="446" y="1800"/>
                  </a:lnTo>
                  <a:lnTo>
                    <a:pt x="517" y="1781"/>
                  </a:lnTo>
                  <a:lnTo>
                    <a:pt x="586" y="1759"/>
                  </a:lnTo>
                  <a:lnTo>
                    <a:pt x="655" y="1735"/>
                  </a:lnTo>
                  <a:lnTo>
                    <a:pt x="722" y="1708"/>
                  </a:lnTo>
                  <a:lnTo>
                    <a:pt x="788" y="1679"/>
                  </a:lnTo>
                  <a:lnTo>
                    <a:pt x="852" y="1647"/>
                  </a:lnTo>
                  <a:lnTo>
                    <a:pt x="915" y="1613"/>
                  </a:lnTo>
                  <a:lnTo>
                    <a:pt x="977" y="1576"/>
                  </a:lnTo>
                  <a:lnTo>
                    <a:pt x="1037" y="1537"/>
                  </a:lnTo>
                  <a:lnTo>
                    <a:pt x="1095" y="1496"/>
                  </a:lnTo>
                  <a:lnTo>
                    <a:pt x="1152" y="1453"/>
                  </a:lnTo>
                  <a:lnTo>
                    <a:pt x="1207" y="1408"/>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60" y="586"/>
                  </a:lnTo>
                  <a:lnTo>
                    <a:pt x="1781" y="516"/>
                  </a:lnTo>
                  <a:lnTo>
                    <a:pt x="1800" y="446"/>
                  </a:lnTo>
                  <a:lnTo>
                    <a:pt x="1816" y="374"/>
                  </a:lnTo>
                  <a:lnTo>
                    <a:pt x="1830" y="301"/>
                  </a:lnTo>
                  <a:lnTo>
                    <a:pt x="1840" y="227"/>
                  </a:lnTo>
                  <a:lnTo>
                    <a:pt x="1848" y="152"/>
                  </a:lnTo>
                  <a:lnTo>
                    <a:pt x="1853" y="77"/>
                  </a:lnTo>
                  <a:lnTo>
                    <a:pt x="1854" y="0"/>
                  </a:lnTo>
                  <a:lnTo>
                    <a:pt x="0" y="0"/>
                  </a:lnTo>
                  <a:close/>
                </a:path>
              </a:pathLst>
            </a:custGeom>
            <a:noFill/>
            <a:ln cap="flat" cmpd="sng" w="38100">
              <a:solidFill>
                <a:srgbClr val="F4B22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14"/>
            <p:cNvSpPr/>
            <p:nvPr/>
          </p:nvSpPr>
          <p:spPr>
            <a:xfrm>
              <a:off x="3862" y="407"/>
              <a:ext cx="1854" cy="1854"/>
            </a:xfrm>
            <a:custGeom>
              <a:rect b="b" l="l" r="r" t="t"/>
              <a:pathLst>
                <a:path extrusionOk="0" h="1854" w="1854">
                  <a:moveTo>
                    <a:pt x="1854" y="1854"/>
                  </a:moveTo>
                  <a:lnTo>
                    <a:pt x="1854" y="0"/>
                  </a:lnTo>
                  <a:lnTo>
                    <a:pt x="1778" y="2"/>
                  </a:lnTo>
                  <a:lnTo>
                    <a:pt x="1702" y="6"/>
                  </a:lnTo>
                  <a:lnTo>
                    <a:pt x="1627" y="14"/>
                  </a:lnTo>
                  <a:lnTo>
                    <a:pt x="1553" y="24"/>
                  </a:lnTo>
                  <a:lnTo>
                    <a:pt x="1481" y="38"/>
                  </a:lnTo>
                  <a:lnTo>
                    <a:pt x="1409" y="54"/>
                  </a:lnTo>
                  <a:lnTo>
                    <a:pt x="1338" y="73"/>
                  </a:lnTo>
                  <a:lnTo>
                    <a:pt x="1268" y="95"/>
                  </a:lnTo>
                  <a:lnTo>
                    <a:pt x="1200" y="119"/>
                  </a:lnTo>
                  <a:lnTo>
                    <a:pt x="1133" y="146"/>
                  </a:lnTo>
                  <a:lnTo>
                    <a:pt x="1067" y="175"/>
                  </a:lnTo>
                  <a:lnTo>
                    <a:pt x="1002" y="207"/>
                  </a:lnTo>
                  <a:lnTo>
                    <a:pt x="939" y="241"/>
                  </a:lnTo>
                  <a:lnTo>
                    <a:pt x="878" y="278"/>
                  </a:lnTo>
                  <a:lnTo>
                    <a:pt x="818" y="317"/>
                  </a:lnTo>
                  <a:lnTo>
                    <a:pt x="759" y="358"/>
                  </a:lnTo>
                  <a:lnTo>
                    <a:pt x="703" y="401"/>
                  </a:lnTo>
                  <a:lnTo>
                    <a:pt x="648" y="446"/>
                  </a:lnTo>
                  <a:lnTo>
                    <a:pt x="595" y="494"/>
                  </a:lnTo>
                  <a:lnTo>
                    <a:pt x="543" y="543"/>
                  </a:lnTo>
                  <a:lnTo>
                    <a:pt x="494" y="594"/>
                  </a:lnTo>
                  <a:lnTo>
                    <a:pt x="447" y="647"/>
                  </a:lnTo>
                  <a:lnTo>
                    <a:pt x="401" y="702"/>
                  </a:lnTo>
                  <a:lnTo>
                    <a:pt x="358" y="759"/>
                  </a:lnTo>
                  <a:lnTo>
                    <a:pt x="317" y="817"/>
                  </a:lnTo>
                  <a:lnTo>
                    <a:pt x="278" y="877"/>
                  </a:lnTo>
                  <a:lnTo>
                    <a:pt x="242" y="939"/>
                  </a:lnTo>
                  <a:lnTo>
                    <a:pt x="207" y="1002"/>
                  </a:lnTo>
                  <a:lnTo>
                    <a:pt x="176" y="1066"/>
                  </a:lnTo>
                  <a:lnTo>
                    <a:pt x="146" y="1132"/>
                  </a:lnTo>
                  <a:lnTo>
                    <a:pt x="119" y="1199"/>
                  </a:lnTo>
                  <a:lnTo>
                    <a:pt x="95" y="1268"/>
                  </a:lnTo>
                  <a:lnTo>
                    <a:pt x="73" y="1338"/>
                  </a:lnTo>
                  <a:lnTo>
                    <a:pt x="54" y="1408"/>
                  </a:lnTo>
                  <a:lnTo>
                    <a:pt x="38" y="1480"/>
                  </a:lnTo>
                  <a:lnTo>
                    <a:pt x="25" y="1553"/>
                  </a:lnTo>
                  <a:lnTo>
                    <a:pt x="14" y="1627"/>
                  </a:lnTo>
                  <a:lnTo>
                    <a:pt x="7" y="1702"/>
                  </a:lnTo>
                  <a:lnTo>
                    <a:pt x="2" y="1777"/>
                  </a:lnTo>
                  <a:lnTo>
                    <a:pt x="0" y="1854"/>
                  </a:lnTo>
                  <a:lnTo>
                    <a:pt x="1854" y="1854"/>
                  </a:lnTo>
                  <a:close/>
                </a:path>
              </a:pathLst>
            </a:custGeom>
            <a:noFill/>
            <a:ln cap="flat" cmpd="sng" w="38100">
              <a:solidFill>
                <a:srgbClr val="55B6B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5" name="Google Shape;425;p14"/>
            <p:cNvSpPr txBox="1"/>
            <p:nvPr/>
          </p:nvSpPr>
          <p:spPr>
            <a:xfrm>
              <a:off x="4616" y="1402"/>
              <a:ext cx="545"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100">
                <a:solidFill>
                  <a:schemeClr val="dk1"/>
                </a:solidFill>
                <a:latin typeface="Trebuchet MS"/>
                <a:ea typeface="Trebuchet MS"/>
                <a:cs typeface="Trebuchet MS"/>
                <a:sym typeface="Trebuchet MS"/>
              </a:endParaRPr>
            </a:p>
          </p:txBody>
        </p:sp>
        <p:sp>
          <p:nvSpPr>
            <p:cNvPr id="426" name="Google Shape;426;p14"/>
            <p:cNvSpPr txBox="1"/>
            <p:nvPr/>
          </p:nvSpPr>
          <p:spPr>
            <a:xfrm>
              <a:off x="6708" y="1734"/>
              <a:ext cx="671"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100">
                <a:solidFill>
                  <a:schemeClr val="dk1"/>
                </a:solidFill>
                <a:latin typeface="Trebuchet MS"/>
                <a:ea typeface="Trebuchet MS"/>
                <a:cs typeface="Trebuchet MS"/>
                <a:sym typeface="Trebuchet MS"/>
              </a:endParaRPr>
            </a:p>
          </p:txBody>
        </p:sp>
        <p:sp>
          <p:nvSpPr>
            <p:cNvPr id="427" name="Google Shape;427;p14"/>
            <p:cNvSpPr txBox="1"/>
            <p:nvPr/>
          </p:nvSpPr>
          <p:spPr>
            <a:xfrm>
              <a:off x="4725" y="2981"/>
              <a:ext cx="1350" cy="961"/>
            </a:xfrm>
            <a:prstGeom prst="rect">
              <a:avLst/>
            </a:prstGeom>
            <a:noFill/>
            <a:ln>
              <a:noFill/>
            </a:ln>
          </p:spPr>
          <p:txBody>
            <a:bodyPr anchorCtr="0" anchor="t" bIns="0" lIns="0" spcFirstLastPara="1" rIns="0" wrap="square" tIns="0">
              <a:noAutofit/>
            </a:bodyPr>
            <a:lstStyle/>
            <a:p>
              <a:pPr indent="0" lvl="0" marL="0" marR="11430" rtl="0" algn="ctr">
                <a:lnSpc>
                  <a:spcPct val="102000"/>
                </a:lnSpc>
                <a:spcBef>
                  <a:spcPts val="0"/>
                </a:spcBef>
                <a:spcAft>
                  <a:spcPts val="0"/>
                </a:spcAft>
                <a:buNone/>
              </a:pPr>
              <a:r>
                <a:rPr b="1" lang="en-US" sz="1100">
                  <a:solidFill>
                    <a:srgbClr val="FF681E"/>
                  </a:solidFill>
                  <a:latin typeface="Trebuchet MS"/>
                  <a:ea typeface="Trebuchet MS"/>
                  <a:cs typeface="Trebuchet MS"/>
                  <a:sym typeface="Trebuchet MS"/>
                </a:rPr>
                <a:t>Scope and technical specificities of evaluation</a:t>
              </a:r>
              <a:endParaRPr b="1" sz="1400">
                <a:solidFill>
                  <a:schemeClr val="dk1"/>
                </a:solidFill>
                <a:latin typeface="Trebuchet MS"/>
                <a:ea typeface="Trebuchet MS"/>
                <a:cs typeface="Trebuchet MS"/>
                <a:sym typeface="Trebuchet MS"/>
              </a:endParaRPr>
            </a:p>
          </p:txBody>
        </p:sp>
        <p:sp>
          <p:nvSpPr>
            <p:cNvPr id="428" name="Google Shape;428;p14"/>
            <p:cNvSpPr txBox="1"/>
            <p:nvPr/>
          </p:nvSpPr>
          <p:spPr>
            <a:xfrm>
              <a:off x="6397" y="3138"/>
              <a:ext cx="1373"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100">
                <a:solidFill>
                  <a:schemeClr val="dk1"/>
                </a:solidFill>
                <a:latin typeface="Trebuchet MS"/>
                <a:ea typeface="Trebuchet MS"/>
                <a:cs typeface="Trebuchet MS"/>
                <a:sym typeface="Trebuchet MS"/>
              </a:endParaRPr>
            </a:p>
          </p:txBody>
        </p:sp>
      </p:grpSp>
      <p:sp>
        <p:nvSpPr>
          <p:cNvPr id="429" name="Google Shape;429;p14"/>
          <p:cNvSpPr txBox="1"/>
          <p:nvPr/>
        </p:nvSpPr>
        <p:spPr>
          <a:xfrm>
            <a:off x="3239134" y="3279274"/>
            <a:ext cx="749300" cy="2217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800">
                <a:solidFill>
                  <a:srgbClr val="C00000"/>
                </a:solidFill>
                <a:latin typeface="Trebuchet MS"/>
                <a:ea typeface="Trebuchet MS"/>
                <a:cs typeface="Trebuchet MS"/>
                <a:sym typeface="Trebuchet MS"/>
              </a:rPr>
              <a:t>Timing</a:t>
            </a:r>
            <a:endParaRPr b="1" sz="2400">
              <a:solidFill>
                <a:srgbClr val="C00000"/>
              </a:solidFill>
              <a:latin typeface="Trebuchet MS"/>
              <a:ea typeface="Trebuchet MS"/>
              <a:cs typeface="Trebuchet MS"/>
              <a:sym typeface="Trebuchet MS"/>
            </a:endParaRPr>
          </a:p>
        </p:txBody>
      </p:sp>
      <p:sp>
        <p:nvSpPr>
          <p:cNvPr id="430" name="Google Shape;430;p14"/>
          <p:cNvSpPr txBox="1"/>
          <p:nvPr/>
        </p:nvSpPr>
        <p:spPr>
          <a:xfrm>
            <a:off x="4598486" y="3619986"/>
            <a:ext cx="826770" cy="403111"/>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600">
                <a:solidFill>
                  <a:srgbClr val="55B6B2"/>
                </a:solidFill>
                <a:latin typeface="Trebuchet MS"/>
                <a:ea typeface="Trebuchet MS"/>
                <a:cs typeface="Trebuchet MS"/>
                <a:sym typeface="Trebuchet MS"/>
              </a:rPr>
              <a:t>Purpos</a:t>
            </a:r>
            <a:r>
              <a:rPr lang="en-US" sz="1600">
                <a:solidFill>
                  <a:srgbClr val="55B6B2"/>
                </a:solidFill>
                <a:latin typeface="Trebuchet MS"/>
                <a:ea typeface="Trebuchet MS"/>
                <a:cs typeface="Trebuchet MS"/>
                <a:sym typeface="Trebuchet MS"/>
              </a:rPr>
              <a:t>e</a:t>
            </a:r>
            <a:endParaRPr sz="2000">
              <a:solidFill>
                <a:schemeClr val="dk1"/>
              </a:solidFill>
              <a:latin typeface="Trebuchet MS"/>
              <a:ea typeface="Trebuchet MS"/>
              <a:cs typeface="Trebuchet MS"/>
              <a:sym typeface="Trebuchet MS"/>
            </a:endParaRPr>
          </a:p>
        </p:txBody>
      </p:sp>
      <p:sp>
        <p:nvSpPr>
          <p:cNvPr id="431" name="Google Shape;431;p14"/>
          <p:cNvSpPr txBox="1"/>
          <p:nvPr/>
        </p:nvSpPr>
        <p:spPr>
          <a:xfrm>
            <a:off x="4562110" y="4374452"/>
            <a:ext cx="871855" cy="559325"/>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400">
                <a:solidFill>
                  <a:srgbClr val="F4B228"/>
                </a:solidFill>
                <a:latin typeface="Trebuchet MS"/>
                <a:ea typeface="Trebuchet MS"/>
                <a:cs typeface="Trebuchet MS"/>
                <a:sym typeface="Trebuchet MS"/>
              </a:rPr>
              <a:t>Who conducts it</a:t>
            </a:r>
            <a:endParaRPr b="1" sz="1400">
              <a:solidFill>
                <a:schemeClr val="dk1"/>
              </a:solidFill>
              <a:latin typeface="Trebuchet MS"/>
              <a:ea typeface="Trebuchet MS"/>
              <a:cs typeface="Trebuchet MS"/>
              <a:sym typeface="Trebuchet MS"/>
            </a:endParaRPr>
          </a:p>
        </p:txBody>
      </p:sp>
      <p:sp>
        <p:nvSpPr>
          <p:cNvPr id="432" name="Google Shape;432;p14"/>
          <p:cNvSpPr/>
          <p:nvPr/>
        </p:nvSpPr>
        <p:spPr>
          <a:xfrm>
            <a:off x="1402077" y="5358243"/>
            <a:ext cx="7121197" cy="923330"/>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chemeClr val="dk1"/>
                </a:solidFill>
                <a:latin typeface="Trebuchet MS"/>
                <a:ea typeface="Trebuchet MS"/>
                <a:cs typeface="Trebuchet MS"/>
                <a:sym typeface="Trebuchet MS"/>
              </a:rPr>
              <a:t> </a:t>
            </a:r>
            <a:r>
              <a:rPr b="1" lang="en-US" sz="1800">
                <a:solidFill>
                  <a:schemeClr val="dk1"/>
                </a:solidFill>
                <a:latin typeface="Times New Roman"/>
                <a:ea typeface="Times New Roman"/>
                <a:cs typeface="Times New Roman"/>
                <a:sym typeface="Times New Roman"/>
              </a:rPr>
              <a:t>One distinction is made on the basis of </a:t>
            </a:r>
            <a:r>
              <a:rPr b="1" lang="en-US" sz="1800" u="sng">
                <a:solidFill>
                  <a:srgbClr val="C00000"/>
                </a:solidFill>
                <a:latin typeface="Times New Roman"/>
                <a:ea typeface="Times New Roman"/>
                <a:cs typeface="Times New Roman"/>
                <a:sym typeface="Times New Roman"/>
              </a:rPr>
              <a:t>the timing </a:t>
            </a:r>
            <a:r>
              <a:rPr b="1" lang="en-US" sz="1800">
                <a:solidFill>
                  <a:schemeClr val="dk1"/>
                </a:solidFill>
                <a:latin typeface="Times New Roman"/>
                <a:ea typeface="Times New Roman"/>
                <a:cs typeface="Times New Roman"/>
                <a:sym typeface="Times New Roman"/>
              </a:rPr>
              <a:t>of the evaluation exercise; in other words, when in the intervention life cycle, the evaluation is conducted.</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pic>
        <p:nvPicPr>
          <p:cNvPr id="437" name="Google Shape;437;p1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38" name="Google Shape;438;p1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9" name="Google Shape;439;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0" name="Google Shape;440;p1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41" name="Google Shape;441;p1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42" name="Google Shape;442;p1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43" name="Google Shape;443;p1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44" name="Google Shape;444;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445" name="Google Shape;44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46" name="Google Shape;446;p15"/>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grpSp>
        <p:nvGrpSpPr>
          <p:cNvPr id="447" name="Google Shape;447;p15"/>
          <p:cNvGrpSpPr/>
          <p:nvPr/>
        </p:nvGrpSpPr>
        <p:grpSpPr>
          <a:xfrm>
            <a:off x="406484" y="2355215"/>
            <a:ext cx="8129185" cy="2146935"/>
            <a:chOff x="1490" y="229"/>
            <a:chExt cx="8925" cy="3381"/>
          </a:xfrm>
        </p:grpSpPr>
        <p:sp>
          <p:nvSpPr>
            <p:cNvPr id="448" name="Google Shape;448;p15"/>
            <p:cNvSpPr/>
            <p:nvPr/>
          </p:nvSpPr>
          <p:spPr>
            <a:xfrm>
              <a:off x="1490" y="1191"/>
              <a:ext cx="8919" cy="2419"/>
            </a:xfrm>
            <a:custGeom>
              <a:rect b="b" l="l" r="r" t="t"/>
              <a:pathLst>
                <a:path extrusionOk="0" h="2419" w="8919">
                  <a:moveTo>
                    <a:pt x="8919" y="1209"/>
                  </a:moveTo>
                  <a:lnTo>
                    <a:pt x="7766" y="0"/>
                  </a:lnTo>
                  <a:lnTo>
                    <a:pt x="7766" y="509"/>
                  </a:lnTo>
                  <a:lnTo>
                    <a:pt x="0" y="509"/>
                  </a:lnTo>
                  <a:lnTo>
                    <a:pt x="0" y="1905"/>
                  </a:lnTo>
                  <a:lnTo>
                    <a:pt x="7766" y="1905"/>
                  </a:lnTo>
                  <a:lnTo>
                    <a:pt x="7766" y="2419"/>
                  </a:lnTo>
                  <a:lnTo>
                    <a:pt x="8919" y="1209"/>
                  </a:lnTo>
                  <a:close/>
                </a:path>
              </a:pathLst>
            </a:custGeom>
            <a:solidFill>
              <a:srgbClr val="E8E5F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9" name="Google Shape;449;p15"/>
            <p:cNvSpPr/>
            <p:nvPr/>
          </p:nvSpPr>
          <p:spPr>
            <a:xfrm>
              <a:off x="1858" y="1956"/>
              <a:ext cx="1322" cy="888"/>
            </a:xfrm>
            <a:custGeom>
              <a:rect b="b" l="l" r="r" t="t"/>
              <a:pathLst>
                <a:path extrusionOk="0" h="888" w="1322">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0" name="Google Shape;450;p15"/>
            <p:cNvSpPr/>
            <p:nvPr/>
          </p:nvSpPr>
          <p:spPr>
            <a:xfrm>
              <a:off x="3694" y="1956"/>
              <a:ext cx="1322" cy="888"/>
            </a:xfrm>
            <a:custGeom>
              <a:rect b="b" l="l" r="r" t="t"/>
              <a:pathLst>
                <a:path extrusionOk="0" h="888" w="1322">
                  <a:moveTo>
                    <a:pt x="1105" y="0"/>
                  </a:moveTo>
                  <a:lnTo>
                    <a:pt x="216" y="0"/>
                  </a:lnTo>
                  <a:lnTo>
                    <a:pt x="148" y="11"/>
                  </a:lnTo>
                  <a:lnTo>
                    <a:pt x="88" y="41"/>
                  </a:lnTo>
                  <a:lnTo>
                    <a:pt x="42" y="88"/>
                  </a:lnTo>
                  <a:lnTo>
                    <a:pt x="11" y="147"/>
                  </a:lnTo>
                  <a:lnTo>
                    <a:pt x="0" y="215"/>
                  </a:lnTo>
                  <a:lnTo>
                    <a:pt x="0" y="671"/>
                  </a:lnTo>
                  <a:lnTo>
                    <a:pt x="11" y="739"/>
                  </a:lnTo>
                  <a:lnTo>
                    <a:pt x="42" y="799"/>
                  </a:lnTo>
                  <a:lnTo>
                    <a:pt x="88" y="845"/>
                  </a:lnTo>
                  <a:lnTo>
                    <a:pt x="148" y="876"/>
                  </a:lnTo>
                  <a:lnTo>
                    <a:pt x="216" y="887"/>
                  </a:lnTo>
                  <a:lnTo>
                    <a:pt x="1105" y="887"/>
                  </a:lnTo>
                  <a:lnTo>
                    <a:pt x="1174" y="876"/>
                  </a:lnTo>
                  <a:lnTo>
                    <a:pt x="1233" y="845"/>
                  </a:lnTo>
                  <a:lnTo>
                    <a:pt x="1280" y="799"/>
                  </a:lnTo>
                  <a:lnTo>
                    <a:pt x="1310" y="739"/>
                  </a:lnTo>
                  <a:lnTo>
                    <a:pt x="1321" y="671"/>
                  </a:lnTo>
                  <a:lnTo>
                    <a:pt x="1321" y="215"/>
                  </a:lnTo>
                  <a:lnTo>
                    <a:pt x="1310" y="147"/>
                  </a:lnTo>
                  <a:lnTo>
                    <a:pt x="1280" y="88"/>
                  </a:lnTo>
                  <a:lnTo>
                    <a:pt x="1233" y="41"/>
                  </a:lnTo>
                  <a:lnTo>
                    <a:pt x="1174" y="11"/>
                  </a:lnTo>
                  <a:lnTo>
                    <a:pt x="1105"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1" name="Google Shape;451;p15"/>
            <p:cNvSpPr/>
            <p:nvPr/>
          </p:nvSpPr>
          <p:spPr>
            <a:xfrm>
              <a:off x="5557" y="1956"/>
              <a:ext cx="1322" cy="888"/>
            </a:xfrm>
            <a:custGeom>
              <a:rect b="b" l="l" r="r" t="t"/>
              <a:pathLst>
                <a:path extrusionOk="0" h="888" w="1322">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2" name="Google Shape;452;p15"/>
            <p:cNvSpPr/>
            <p:nvPr/>
          </p:nvSpPr>
          <p:spPr>
            <a:xfrm>
              <a:off x="7368" y="1956"/>
              <a:ext cx="1322" cy="888"/>
            </a:xfrm>
            <a:custGeom>
              <a:rect b="b" l="l" r="r" t="t"/>
              <a:pathLst>
                <a:path extrusionOk="0" h="888" w="1322">
                  <a:moveTo>
                    <a:pt x="1105" y="0"/>
                  </a:moveTo>
                  <a:lnTo>
                    <a:pt x="216" y="0"/>
                  </a:lnTo>
                  <a:lnTo>
                    <a:pt x="147" y="11"/>
                  </a:lnTo>
                  <a:lnTo>
                    <a:pt x="88" y="41"/>
                  </a:lnTo>
                  <a:lnTo>
                    <a:pt x="41" y="88"/>
                  </a:lnTo>
                  <a:lnTo>
                    <a:pt x="11" y="147"/>
                  </a:lnTo>
                  <a:lnTo>
                    <a:pt x="0" y="215"/>
                  </a:lnTo>
                  <a:lnTo>
                    <a:pt x="0" y="671"/>
                  </a:lnTo>
                  <a:lnTo>
                    <a:pt x="11" y="739"/>
                  </a:lnTo>
                  <a:lnTo>
                    <a:pt x="41" y="799"/>
                  </a:lnTo>
                  <a:lnTo>
                    <a:pt x="88" y="845"/>
                  </a:lnTo>
                  <a:lnTo>
                    <a:pt x="147" y="876"/>
                  </a:lnTo>
                  <a:lnTo>
                    <a:pt x="216" y="887"/>
                  </a:lnTo>
                  <a:lnTo>
                    <a:pt x="1105" y="887"/>
                  </a:lnTo>
                  <a:lnTo>
                    <a:pt x="1173" y="876"/>
                  </a:lnTo>
                  <a:lnTo>
                    <a:pt x="1233" y="845"/>
                  </a:lnTo>
                  <a:lnTo>
                    <a:pt x="1280" y="799"/>
                  </a:lnTo>
                  <a:lnTo>
                    <a:pt x="1310" y="739"/>
                  </a:lnTo>
                  <a:lnTo>
                    <a:pt x="1321" y="671"/>
                  </a:lnTo>
                  <a:lnTo>
                    <a:pt x="1321" y="215"/>
                  </a:lnTo>
                  <a:lnTo>
                    <a:pt x="1310" y="147"/>
                  </a:lnTo>
                  <a:lnTo>
                    <a:pt x="1280" y="88"/>
                  </a:lnTo>
                  <a:lnTo>
                    <a:pt x="1233" y="41"/>
                  </a:lnTo>
                  <a:lnTo>
                    <a:pt x="1173" y="11"/>
                  </a:lnTo>
                  <a:lnTo>
                    <a:pt x="1105"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3" name="Google Shape;453;p15"/>
            <p:cNvSpPr/>
            <p:nvPr/>
          </p:nvSpPr>
          <p:spPr>
            <a:xfrm>
              <a:off x="9093" y="1956"/>
              <a:ext cx="1322" cy="888"/>
            </a:xfrm>
            <a:custGeom>
              <a:rect b="b" l="l" r="r" t="t"/>
              <a:pathLst>
                <a:path extrusionOk="0" h="888" w="1322">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4" name="Google Shape;454;p15"/>
            <p:cNvSpPr/>
            <p:nvPr/>
          </p:nvSpPr>
          <p:spPr>
            <a:xfrm>
              <a:off x="4275" y="1298"/>
              <a:ext cx="160" cy="222"/>
            </a:xfrm>
            <a:prstGeom prst="rect">
              <a:avLst/>
            </a:pr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5" name="Google Shape;455;p15"/>
            <p:cNvSpPr/>
            <p:nvPr/>
          </p:nvSpPr>
          <p:spPr>
            <a:xfrm>
              <a:off x="4083" y="1404"/>
              <a:ext cx="546" cy="294"/>
            </a:xfrm>
            <a:custGeom>
              <a:rect b="b" l="l" r="r" t="t"/>
              <a:pathLst>
                <a:path extrusionOk="0" h="294" w="546">
                  <a:moveTo>
                    <a:pt x="545" y="0"/>
                  </a:moveTo>
                  <a:lnTo>
                    <a:pt x="0" y="0"/>
                  </a:lnTo>
                  <a:lnTo>
                    <a:pt x="273" y="293"/>
                  </a:lnTo>
                  <a:lnTo>
                    <a:pt x="545"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6" name="Google Shape;456;p15"/>
            <p:cNvSpPr txBox="1"/>
            <p:nvPr/>
          </p:nvSpPr>
          <p:spPr>
            <a:xfrm>
              <a:off x="1971" y="2231"/>
              <a:ext cx="1052" cy="46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400">
                  <a:solidFill>
                    <a:srgbClr val="FFFFFF"/>
                  </a:solidFill>
                  <a:latin typeface="Trebuchet MS"/>
                  <a:ea typeface="Trebuchet MS"/>
                  <a:cs typeface="Trebuchet MS"/>
                  <a:sym typeface="Trebuchet MS"/>
                </a:rPr>
                <a:t>Ex-ante</a:t>
              </a:r>
              <a:endParaRPr b="1" sz="1400">
                <a:solidFill>
                  <a:schemeClr val="dk1"/>
                </a:solidFill>
                <a:latin typeface="Trebuchet MS"/>
                <a:ea typeface="Trebuchet MS"/>
                <a:cs typeface="Trebuchet MS"/>
                <a:sym typeface="Trebuchet MS"/>
              </a:endParaRPr>
            </a:p>
          </p:txBody>
        </p:sp>
        <p:sp>
          <p:nvSpPr>
            <p:cNvPr id="457" name="Google Shape;457;p15"/>
            <p:cNvSpPr txBox="1"/>
            <p:nvPr/>
          </p:nvSpPr>
          <p:spPr>
            <a:xfrm>
              <a:off x="3845" y="2231"/>
              <a:ext cx="1038" cy="25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FFFFFF"/>
                  </a:solidFill>
                  <a:latin typeface="Trebuchet MS"/>
                  <a:ea typeface="Trebuchet MS"/>
                  <a:cs typeface="Trebuchet MS"/>
                  <a:sym typeface="Trebuchet MS"/>
                </a:rPr>
                <a:t>Real-time</a:t>
              </a:r>
              <a:endParaRPr b="1" sz="1400">
                <a:solidFill>
                  <a:schemeClr val="dk1"/>
                </a:solidFill>
                <a:latin typeface="Trebuchet MS"/>
                <a:ea typeface="Trebuchet MS"/>
                <a:cs typeface="Trebuchet MS"/>
                <a:sym typeface="Trebuchet MS"/>
              </a:endParaRPr>
            </a:p>
          </p:txBody>
        </p:sp>
        <p:sp>
          <p:nvSpPr>
            <p:cNvPr id="458" name="Google Shape;458;p15"/>
            <p:cNvSpPr txBox="1"/>
            <p:nvPr/>
          </p:nvSpPr>
          <p:spPr>
            <a:xfrm>
              <a:off x="5816" y="2231"/>
              <a:ext cx="820" cy="28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FFFFFF"/>
                  </a:solidFill>
                  <a:latin typeface="Trebuchet MS"/>
                  <a:ea typeface="Trebuchet MS"/>
                  <a:cs typeface="Trebuchet MS"/>
                  <a:sym typeface="Trebuchet MS"/>
                </a:rPr>
                <a:t>Midterm</a:t>
              </a:r>
              <a:endParaRPr b="1" sz="1400">
                <a:solidFill>
                  <a:srgbClr val="FFFFFF"/>
                </a:solidFill>
                <a:latin typeface="Trebuchet MS"/>
                <a:ea typeface="Trebuchet MS"/>
                <a:cs typeface="Trebuchet MS"/>
                <a:sym typeface="Trebuchet MS"/>
              </a:endParaRPr>
            </a:p>
          </p:txBody>
        </p:sp>
        <p:sp>
          <p:nvSpPr>
            <p:cNvPr id="459" name="Google Shape;459;p15"/>
            <p:cNvSpPr txBox="1"/>
            <p:nvPr/>
          </p:nvSpPr>
          <p:spPr>
            <a:xfrm>
              <a:off x="7804" y="2231"/>
              <a:ext cx="678" cy="25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FFFFFF"/>
                  </a:solidFill>
                  <a:latin typeface="Trebuchet MS"/>
                  <a:ea typeface="Trebuchet MS"/>
                  <a:cs typeface="Trebuchet MS"/>
                  <a:sym typeface="Trebuchet MS"/>
                </a:rPr>
                <a:t>Final</a:t>
              </a:r>
              <a:endParaRPr b="1" sz="1400">
                <a:solidFill>
                  <a:srgbClr val="FFFFFF"/>
                </a:solidFill>
                <a:latin typeface="Trebuchet MS"/>
                <a:ea typeface="Trebuchet MS"/>
                <a:cs typeface="Trebuchet MS"/>
                <a:sym typeface="Trebuchet MS"/>
              </a:endParaRPr>
            </a:p>
          </p:txBody>
        </p:sp>
        <p:sp>
          <p:nvSpPr>
            <p:cNvPr id="460" name="Google Shape;460;p15"/>
            <p:cNvSpPr txBox="1"/>
            <p:nvPr/>
          </p:nvSpPr>
          <p:spPr>
            <a:xfrm>
              <a:off x="9379" y="2231"/>
              <a:ext cx="734" cy="28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FFFFFF"/>
                  </a:solidFill>
                  <a:latin typeface="Trebuchet MS"/>
                  <a:ea typeface="Trebuchet MS"/>
                  <a:cs typeface="Trebuchet MS"/>
                  <a:sym typeface="Trebuchet MS"/>
                </a:rPr>
                <a:t>Ex-post</a:t>
              </a:r>
              <a:endParaRPr b="1" sz="1400">
                <a:solidFill>
                  <a:srgbClr val="FFFFFF"/>
                </a:solidFill>
                <a:latin typeface="Trebuchet MS"/>
                <a:ea typeface="Trebuchet MS"/>
                <a:cs typeface="Trebuchet MS"/>
                <a:sym typeface="Trebuchet MS"/>
              </a:endParaRPr>
            </a:p>
          </p:txBody>
        </p:sp>
        <p:sp>
          <p:nvSpPr>
            <p:cNvPr id="461" name="Google Shape;461;p15"/>
            <p:cNvSpPr txBox="1"/>
            <p:nvPr/>
          </p:nvSpPr>
          <p:spPr>
            <a:xfrm>
              <a:off x="3694" y="229"/>
              <a:ext cx="1322" cy="1087"/>
            </a:xfrm>
            <a:prstGeom prst="rect">
              <a:avLst/>
            </a:prstGeom>
            <a:solidFill>
              <a:srgbClr val="6950A1"/>
            </a:solidFill>
            <a:ln>
              <a:noFill/>
            </a:ln>
          </p:spPr>
          <p:txBody>
            <a:bodyPr anchorCtr="0" anchor="t" bIns="0" lIns="0" spcFirstLastPara="1" rIns="0" wrap="square" tIns="0">
              <a:noAutofit/>
            </a:bodyPr>
            <a:lstStyle/>
            <a:p>
              <a:pPr indent="0" lvl="0" marL="0" marR="209550" rtl="0" algn="ctr">
                <a:lnSpc>
                  <a:spcPct val="90000"/>
                </a:lnSpc>
                <a:spcBef>
                  <a:spcPts val="0"/>
                </a:spcBef>
                <a:spcAft>
                  <a:spcPts val="0"/>
                </a:spcAft>
                <a:buNone/>
              </a:pPr>
              <a:r>
                <a:rPr b="1" lang="en-US" sz="1400">
                  <a:solidFill>
                    <a:schemeClr val="lt1"/>
                  </a:solidFill>
                  <a:latin typeface="Trebuchet MS"/>
                  <a:ea typeface="Trebuchet MS"/>
                  <a:cs typeface="Trebuchet MS"/>
                  <a:sym typeface="Trebuchet MS"/>
                </a:rPr>
                <a:t>Mostly used in</a:t>
              </a:r>
              <a:endParaRPr b="1" sz="1400">
                <a:solidFill>
                  <a:schemeClr val="lt1"/>
                </a:solidFill>
                <a:latin typeface="Trebuchet MS"/>
                <a:ea typeface="Trebuchet MS"/>
                <a:cs typeface="Trebuchet MS"/>
                <a:sym typeface="Trebuchet MS"/>
              </a:endParaRPr>
            </a:p>
            <a:p>
              <a:pPr indent="0" lvl="0" marL="0" marR="15875" rtl="0" algn="ctr">
                <a:lnSpc>
                  <a:spcPct val="87500"/>
                </a:lnSpc>
                <a:spcBef>
                  <a:spcPts val="30"/>
                </a:spcBef>
                <a:spcAft>
                  <a:spcPts val="0"/>
                </a:spcAft>
                <a:buNone/>
              </a:pPr>
              <a:r>
                <a:rPr b="1" lang="en-US" sz="1400">
                  <a:solidFill>
                    <a:schemeClr val="lt1"/>
                  </a:solidFill>
                  <a:latin typeface="Trebuchet MS"/>
                  <a:ea typeface="Trebuchet MS"/>
                  <a:cs typeface="Trebuchet MS"/>
                  <a:sym typeface="Trebuchet MS"/>
                </a:rPr>
                <a:t>emergencies</a:t>
              </a:r>
              <a:endParaRPr b="1" sz="1400">
                <a:solidFill>
                  <a:schemeClr val="lt1"/>
                </a:solidFill>
                <a:latin typeface="Trebuchet MS"/>
                <a:ea typeface="Trebuchet MS"/>
                <a:cs typeface="Trebuchet MS"/>
                <a:sym typeface="Trebuchet MS"/>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id="466" name="Google Shape;466;p1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67" name="Google Shape;467;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68" name="Google Shape;468;p1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69" name="Google Shape;469;p1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70" name="Google Shape;470;p16"/>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71" name="Google Shape;471;p1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72" name="Google Shape;472;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473" name="Google Shape;47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74" name="Google Shape;474;p16"/>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75" name="Google Shape;475;p16"/>
          <p:cNvSpPr/>
          <p:nvPr/>
        </p:nvSpPr>
        <p:spPr>
          <a:xfrm>
            <a:off x="487680" y="1615722"/>
            <a:ext cx="8054340" cy="1200329"/>
          </a:xfrm>
          <a:prstGeom prst="rect">
            <a:avLst/>
          </a:prstGeom>
          <a:gradFill>
            <a:gsLst>
              <a:gs pos="0">
                <a:srgbClr val="F08B54"/>
              </a:gs>
              <a:gs pos="50000">
                <a:srgbClr val="F67A26"/>
              </a:gs>
              <a:gs pos="100000">
                <a:srgbClr val="E36A18"/>
              </a:gs>
            </a:gsLst>
            <a:lin ang="5400000" scaled="0"/>
          </a:gradFill>
          <a:ln>
            <a:noFill/>
          </a:ln>
          <a:effectLst>
            <a:outerShdw blurRad="57150" rotWithShape="0" algn="ctr" dir="5400000" dist="19050">
              <a:srgbClr val="000000">
                <a:alpha val="62745"/>
              </a:srgb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An </a:t>
            </a:r>
            <a:r>
              <a:rPr b="1" lang="en-US" sz="1800" u="sng">
                <a:solidFill>
                  <a:srgbClr val="66FF33"/>
                </a:solidFill>
                <a:latin typeface="Times New Roman"/>
                <a:ea typeface="Times New Roman"/>
                <a:cs typeface="Times New Roman"/>
                <a:sym typeface="Times New Roman"/>
              </a:rPr>
              <a:t>ex-ante evaluati</a:t>
            </a:r>
            <a:r>
              <a:rPr b="1" lang="en-US" sz="1800">
                <a:solidFill>
                  <a:schemeClr val="lt1"/>
                </a:solidFill>
                <a:latin typeface="Times New Roman"/>
                <a:ea typeface="Times New Roman"/>
                <a:cs typeface="Times New Roman"/>
                <a:sym typeface="Times New Roman"/>
              </a:rPr>
              <a:t>on is performed before the implementation of an intervention to assess the validity of the design, target populations and objectives. An ex-ante evaluation includes criteria and analysis that are not covered by needs assessments, appraisals or feasibility studies.</a:t>
            </a:r>
            <a:endParaRPr b="1" sz="2000">
              <a:solidFill>
                <a:schemeClr val="lt1"/>
              </a:solidFill>
              <a:latin typeface="Times New Roman"/>
              <a:ea typeface="Times New Roman"/>
              <a:cs typeface="Times New Roman"/>
              <a:sym typeface="Times New Roman"/>
            </a:endParaRPr>
          </a:p>
        </p:txBody>
      </p:sp>
      <p:sp>
        <p:nvSpPr>
          <p:cNvPr id="476" name="Google Shape;476;p16"/>
          <p:cNvSpPr/>
          <p:nvPr/>
        </p:nvSpPr>
        <p:spPr>
          <a:xfrm>
            <a:off x="496380" y="3351346"/>
            <a:ext cx="8039290" cy="923330"/>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C00000"/>
                </a:solidFill>
                <a:latin typeface="Times New Roman"/>
                <a:ea typeface="Times New Roman"/>
                <a:cs typeface="Times New Roman"/>
                <a:sym typeface="Times New Roman"/>
              </a:rPr>
              <a:t>Real-time evaluations </a:t>
            </a:r>
            <a:r>
              <a:rPr b="1" lang="en-US" sz="1800">
                <a:solidFill>
                  <a:schemeClr val="dk1"/>
                </a:solidFill>
                <a:latin typeface="Times New Roman"/>
                <a:ea typeface="Times New Roman"/>
                <a:cs typeface="Times New Roman"/>
                <a:sym typeface="Times New Roman"/>
              </a:rPr>
              <a:t>are mostly used in emergencies, at the early stages of implementation, to provide instant feedback to intervention managers about an ongoing operation.</a:t>
            </a:r>
            <a:endParaRPr b="1" sz="1800">
              <a:solidFill>
                <a:schemeClr val="dk1"/>
              </a:solidFill>
              <a:latin typeface="Times New Roman"/>
              <a:ea typeface="Times New Roman"/>
              <a:cs typeface="Times New Roman"/>
              <a:sym typeface="Times New Roman"/>
            </a:endParaRPr>
          </a:p>
        </p:txBody>
      </p:sp>
      <p:sp>
        <p:nvSpPr>
          <p:cNvPr id="477" name="Google Shape;477;p16"/>
          <p:cNvSpPr/>
          <p:nvPr/>
        </p:nvSpPr>
        <p:spPr>
          <a:xfrm>
            <a:off x="522506" y="4919738"/>
            <a:ext cx="8013163" cy="1200329"/>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C00000"/>
                </a:solidFill>
                <a:latin typeface="Times New Roman"/>
                <a:ea typeface="Times New Roman"/>
                <a:cs typeface="Times New Roman"/>
                <a:sym typeface="Times New Roman"/>
              </a:rPr>
              <a:t>A midterm evaluation </a:t>
            </a:r>
            <a:r>
              <a:rPr b="1" lang="en-US" sz="1800">
                <a:solidFill>
                  <a:schemeClr val="dk1"/>
                </a:solidFill>
                <a:latin typeface="Times New Roman"/>
                <a:ea typeface="Times New Roman"/>
                <a:cs typeface="Times New Roman"/>
                <a:sym typeface="Times New Roman"/>
              </a:rPr>
              <a:t>is carried out during an intervention’s implementation and for the purpose of improving its performance or, in some cases, to amend its objective, if it has become unrealistic due to unexpected factors or implementation challenges.</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id="482" name="Google Shape;482;p1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83" name="Google Shape;483;p1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84" name="Google Shape;484;p1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85" name="Google Shape;485;p1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86" name="Google Shape;486;p1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87" name="Google Shape;487;p1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88" name="Google Shape;488;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489" name="Google Shape;489;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90" name="Google Shape;490;p17"/>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91" name="Google Shape;491;p17"/>
          <p:cNvSpPr/>
          <p:nvPr/>
        </p:nvSpPr>
        <p:spPr>
          <a:xfrm>
            <a:off x="548640" y="1689683"/>
            <a:ext cx="7822596" cy="1497654"/>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C00000"/>
                </a:solidFill>
                <a:latin typeface="Times New Roman"/>
                <a:ea typeface="Times New Roman"/>
                <a:cs typeface="Times New Roman"/>
                <a:sym typeface="Times New Roman"/>
              </a:rPr>
              <a:t>A final, or terminal, evaluation </a:t>
            </a:r>
            <a:r>
              <a:rPr b="1" lang="en-US" sz="1800">
                <a:solidFill>
                  <a:schemeClr val="dk1"/>
                </a:solidFill>
                <a:latin typeface="Times New Roman"/>
                <a:ea typeface="Times New Roman"/>
                <a:cs typeface="Times New Roman"/>
                <a:sym typeface="Times New Roman"/>
              </a:rPr>
              <a:t>is undertaken at the end, or close to the end, of an intervention to examine the overall performance and achievement of results, also for the benefit of stakeholders not directly involved in the management and implementation of the intervention (such as donors and governmental entities).</a:t>
            </a:r>
            <a:endParaRPr b="1" sz="1800">
              <a:solidFill>
                <a:schemeClr val="dk1"/>
              </a:solidFill>
              <a:latin typeface="Times New Roman"/>
              <a:ea typeface="Times New Roman"/>
              <a:cs typeface="Times New Roman"/>
              <a:sym typeface="Times New Roman"/>
            </a:endParaRPr>
          </a:p>
        </p:txBody>
      </p:sp>
      <p:sp>
        <p:nvSpPr>
          <p:cNvPr id="492" name="Google Shape;492;p17"/>
          <p:cNvSpPr/>
          <p:nvPr/>
        </p:nvSpPr>
        <p:spPr>
          <a:xfrm>
            <a:off x="561700" y="3906019"/>
            <a:ext cx="7822596" cy="1497654"/>
          </a:xfrm>
          <a:prstGeom prst="rect">
            <a:avLst/>
          </a:prstGeom>
          <a:solidFill>
            <a:srgbClr val="F7CAAC"/>
          </a:solidFill>
          <a:ln cap="flat" cmpd="sng" w="12700">
            <a:solidFill>
              <a:srgbClr val="42719B"/>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The </a:t>
            </a:r>
            <a:r>
              <a:rPr b="1" lang="en-US" sz="1800">
                <a:solidFill>
                  <a:srgbClr val="C00000"/>
                </a:solidFill>
                <a:latin typeface="Times New Roman"/>
                <a:ea typeface="Times New Roman"/>
                <a:cs typeface="Times New Roman"/>
                <a:sym typeface="Times New Roman"/>
              </a:rPr>
              <a:t>ex-post evaluation </a:t>
            </a:r>
            <a:r>
              <a:rPr b="1" lang="en-US" sz="1800">
                <a:solidFill>
                  <a:schemeClr val="dk1"/>
                </a:solidFill>
                <a:latin typeface="Times New Roman"/>
                <a:ea typeface="Times New Roman"/>
                <a:cs typeface="Times New Roman"/>
                <a:sym typeface="Times New Roman"/>
              </a:rPr>
              <a:t>is implemented some months after the end of an intervention to assess the immediate and medium-term outcomes and sustainability of results. It includes the extent to which the intervention has contributed to direct or indirect changes; however, it is not as robust as an impact evaluation.</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id="497" name="Google Shape;497;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98" name="Google Shape;498;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99" name="Google Shape;499;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0" name="Google Shape;500;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01" name="Google Shape;501;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02" name="Google Shape;502;p1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03" name="Google Shape;503;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4" name="Google Shape;504;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505" name="Google Shape;50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06" name="Google Shape;506;p18"/>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07" name="Google Shape;507;p18"/>
          <p:cNvSpPr/>
          <p:nvPr/>
        </p:nvSpPr>
        <p:spPr>
          <a:xfrm>
            <a:off x="740229" y="-3431185"/>
            <a:ext cx="12192000" cy="457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Evaluation according to purpose</a:t>
            </a:r>
            <a:endParaRPr b="0" i="0" sz="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grpSp>
        <p:nvGrpSpPr>
          <p:cNvPr id="508" name="Google Shape;508;p18"/>
          <p:cNvGrpSpPr/>
          <p:nvPr/>
        </p:nvGrpSpPr>
        <p:grpSpPr>
          <a:xfrm>
            <a:off x="3244034" y="1740566"/>
            <a:ext cx="2402840" cy="2443682"/>
            <a:chOff x="3943" y="237"/>
            <a:chExt cx="3784" cy="3790"/>
          </a:xfrm>
        </p:grpSpPr>
        <p:sp>
          <p:nvSpPr>
            <p:cNvPr id="509" name="Google Shape;509;p18"/>
            <p:cNvSpPr/>
            <p:nvPr/>
          </p:nvSpPr>
          <p:spPr>
            <a:xfrm>
              <a:off x="3944" y="2173"/>
              <a:ext cx="1854" cy="1854"/>
            </a:xfrm>
            <a:custGeom>
              <a:rect b="b" l="l" r="r" t="t"/>
              <a:pathLst>
                <a:path extrusionOk="0" h="1854" w="1854">
                  <a:moveTo>
                    <a:pt x="1853" y="0"/>
                  </a:moveTo>
                  <a:lnTo>
                    <a:pt x="0" y="0"/>
                  </a:lnTo>
                  <a:lnTo>
                    <a:pt x="1" y="76"/>
                  </a:lnTo>
                  <a:lnTo>
                    <a:pt x="6" y="152"/>
                  </a:lnTo>
                  <a:lnTo>
                    <a:pt x="14" y="227"/>
                  </a:lnTo>
                  <a:lnTo>
                    <a:pt x="24" y="301"/>
                  </a:lnTo>
                  <a:lnTo>
                    <a:pt x="38" y="373"/>
                  </a:lnTo>
                  <a:lnTo>
                    <a:pt x="54" y="445"/>
                  </a:lnTo>
                  <a:lnTo>
                    <a:pt x="73" y="516"/>
                  </a:lnTo>
                  <a:lnTo>
                    <a:pt x="94" y="586"/>
                  </a:lnTo>
                  <a:lnTo>
                    <a:pt x="119" y="654"/>
                  </a:lnTo>
                  <a:lnTo>
                    <a:pt x="146" y="721"/>
                  </a:lnTo>
                  <a:lnTo>
                    <a:pt x="175" y="787"/>
                  </a:lnTo>
                  <a:lnTo>
                    <a:pt x="207" y="852"/>
                  </a:lnTo>
                  <a:lnTo>
                    <a:pt x="241" y="915"/>
                  </a:lnTo>
                  <a:lnTo>
                    <a:pt x="278" y="976"/>
                  </a:lnTo>
                  <a:lnTo>
                    <a:pt x="316" y="1036"/>
                  </a:lnTo>
                  <a:lnTo>
                    <a:pt x="358" y="1095"/>
                  </a:lnTo>
                  <a:lnTo>
                    <a:pt x="401" y="1151"/>
                  </a:lnTo>
                  <a:lnTo>
                    <a:pt x="446" y="1206"/>
                  </a:lnTo>
                  <a:lnTo>
                    <a:pt x="493" y="1259"/>
                  </a:lnTo>
                  <a:lnTo>
                    <a:pt x="543" y="1311"/>
                  </a:lnTo>
                  <a:lnTo>
                    <a:pt x="594" y="1360"/>
                  </a:lnTo>
                  <a:lnTo>
                    <a:pt x="647" y="1407"/>
                  </a:lnTo>
                  <a:lnTo>
                    <a:pt x="702" y="1453"/>
                  </a:lnTo>
                  <a:lnTo>
                    <a:pt x="759" y="1496"/>
                  </a:lnTo>
                  <a:lnTo>
                    <a:pt x="817" y="1537"/>
                  </a:lnTo>
                  <a:lnTo>
                    <a:pt x="877" y="1576"/>
                  </a:lnTo>
                  <a:lnTo>
                    <a:pt x="939" y="1612"/>
                  </a:lnTo>
                  <a:lnTo>
                    <a:pt x="1002" y="1647"/>
                  </a:lnTo>
                  <a:lnTo>
                    <a:pt x="1066" y="1678"/>
                  </a:lnTo>
                  <a:lnTo>
                    <a:pt x="1132" y="1708"/>
                  </a:lnTo>
                  <a:lnTo>
                    <a:pt x="1199" y="1735"/>
                  </a:lnTo>
                  <a:lnTo>
                    <a:pt x="1268" y="1759"/>
                  </a:lnTo>
                  <a:lnTo>
                    <a:pt x="1337" y="1781"/>
                  </a:lnTo>
                  <a:lnTo>
                    <a:pt x="1408" y="1800"/>
                  </a:lnTo>
                  <a:lnTo>
                    <a:pt x="1480" y="1816"/>
                  </a:lnTo>
                  <a:lnTo>
                    <a:pt x="1553" y="1829"/>
                  </a:lnTo>
                  <a:lnTo>
                    <a:pt x="1627" y="1840"/>
                  </a:lnTo>
                  <a:lnTo>
                    <a:pt x="1701" y="1847"/>
                  </a:lnTo>
                  <a:lnTo>
                    <a:pt x="1777" y="1852"/>
                  </a:lnTo>
                  <a:lnTo>
                    <a:pt x="1853" y="1854"/>
                  </a:lnTo>
                  <a:lnTo>
                    <a:pt x="1853" y="0"/>
                  </a:lnTo>
                  <a:close/>
                </a:path>
              </a:pathLst>
            </a:custGeom>
            <a:noFill/>
            <a:ln cap="flat" cmpd="sng" w="38100">
              <a:solidFill>
                <a:srgbClr val="FF681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0" name="Google Shape;510;p18"/>
            <p:cNvSpPr/>
            <p:nvPr/>
          </p:nvSpPr>
          <p:spPr>
            <a:xfrm>
              <a:off x="5873" y="2165"/>
              <a:ext cx="1854" cy="1854"/>
            </a:xfrm>
            <a:custGeom>
              <a:rect b="b" l="l" r="r" t="t"/>
              <a:pathLst>
                <a:path extrusionOk="0" h="1854" w="1854">
                  <a:moveTo>
                    <a:pt x="0" y="0"/>
                  </a:moveTo>
                  <a:lnTo>
                    <a:pt x="0" y="1853"/>
                  </a:lnTo>
                  <a:lnTo>
                    <a:pt x="77" y="1852"/>
                  </a:lnTo>
                  <a:lnTo>
                    <a:pt x="152" y="1847"/>
                  </a:lnTo>
                  <a:lnTo>
                    <a:pt x="227" y="1840"/>
                  </a:lnTo>
                  <a:lnTo>
                    <a:pt x="301" y="1829"/>
                  </a:lnTo>
                  <a:lnTo>
                    <a:pt x="374" y="1816"/>
                  </a:lnTo>
                  <a:lnTo>
                    <a:pt x="446" y="1799"/>
                  </a:lnTo>
                  <a:lnTo>
                    <a:pt x="516" y="1780"/>
                  </a:lnTo>
                  <a:lnTo>
                    <a:pt x="586" y="1759"/>
                  </a:lnTo>
                  <a:lnTo>
                    <a:pt x="655" y="1734"/>
                  </a:lnTo>
                  <a:lnTo>
                    <a:pt x="722" y="1708"/>
                  </a:lnTo>
                  <a:lnTo>
                    <a:pt x="788" y="1678"/>
                  </a:lnTo>
                  <a:lnTo>
                    <a:pt x="852" y="1646"/>
                  </a:lnTo>
                  <a:lnTo>
                    <a:pt x="915" y="1612"/>
                  </a:lnTo>
                  <a:lnTo>
                    <a:pt x="977" y="1576"/>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59" y="586"/>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cap="flat" cmpd="sng" w="38100">
              <a:solidFill>
                <a:srgbClr val="F4B22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1" name="Google Shape;511;p18"/>
            <p:cNvSpPr/>
            <p:nvPr/>
          </p:nvSpPr>
          <p:spPr>
            <a:xfrm>
              <a:off x="3943" y="237"/>
              <a:ext cx="1854" cy="1854"/>
            </a:xfrm>
            <a:custGeom>
              <a:rect b="b" l="l" r="r" t="t"/>
              <a:pathLst>
                <a:path extrusionOk="0" h="1854" w="1854">
                  <a:moveTo>
                    <a:pt x="1854" y="1854"/>
                  </a:moveTo>
                  <a:lnTo>
                    <a:pt x="1854" y="0"/>
                  </a:lnTo>
                  <a:lnTo>
                    <a:pt x="1777" y="2"/>
                  </a:lnTo>
                  <a:lnTo>
                    <a:pt x="1702" y="6"/>
                  </a:lnTo>
                  <a:lnTo>
                    <a:pt x="1627" y="14"/>
                  </a:lnTo>
                  <a:lnTo>
                    <a:pt x="1553" y="24"/>
                  </a:lnTo>
                  <a:lnTo>
                    <a:pt x="1480" y="38"/>
                  </a:lnTo>
                  <a:lnTo>
                    <a:pt x="1408" y="54"/>
                  </a:lnTo>
                  <a:lnTo>
                    <a:pt x="1337" y="73"/>
                  </a:lnTo>
                  <a:lnTo>
                    <a:pt x="1268" y="95"/>
                  </a:lnTo>
                  <a:lnTo>
                    <a:pt x="1199" y="119"/>
                  </a:lnTo>
                  <a:lnTo>
                    <a:pt x="1132" y="146"/>
                  </a:lnTo>
                  <a:lnTo>
                    <a:pt x="1066" y="175"/>
                  </a:lnTo>
                  <a:lnTo>
                    <a:pt x="1002" y="207"/>
                  </a:lnTo>
                  <a:lnTo>
                    <a:pt x="939" y="241"/>
                  </a:lnTo>
                  <a:lnTo>
                    <a:pt x="877" y="278"/>
                  </a:lnTo>
                  <a:lnTo>
                    <a:pt x="817" y="317"/>
                  </a:lnTo>
                  <a:lnTo>
                    <a:pt x="759" y="358"/>
                  </a:lnTo>
                  <a:lnTo>
                    <a:pt x="702" y="401"/>
                  </a:lnTo>
                  <a:lnTo>
                    <a:pt x="647" y="446"/>
                  </a:lnTo>
                  <a:lnTo>
                    <a:pt x="594" y="494"/>
                  </a:lnTo>
                  <a:lnTo>
                    <a:pt x="543" y="543"/>
                  </a:lnTo>
                  <a:lnTo>
                    <a:pt x="494" y="594"/>
                  </a:lnTo>
                  <a:lnTo>
                    <a:pt x="446" y="648"/>
                  </a:lnTo>
                  <a:lnTo>
                    <a:pt x="401" y="703"/>
                  </a:lnTo>
                  <a:lnTo>
                    <a:pt x="358" y="759"/>
                  </a:lnTo>
                  <a:lnTo>
                    <a:pt x="317" y="818"/>
                  </a:lnTo>
                  <a:lnTo>
                    <a:pt x="278" y="877"/>
                  </a:lnTo>
                  <a:lnTo>
                    <a:pt x="241" y="939"/>
                  </a:lnTo>
                  <a:lnTo>
                    <a:pt x="207" y="1002"/>
                  </a:lnTo>
                  <a:lnTo>
                    <a:pt x="175" y="1067"/>
                  </a:lnTo>
                  <a:lnTo>
                    <a:pt x="146" y="1132"/>
                  </a:lnTo>
                  <a:lnTo>
                    <a:pt x="119" y="1200"/>
                  </a:lnTo>
                  <a:lnTo>
                    <a:pt x="95" y="1268"/>
                  </a:lnTo>
                  <a:lnTo>
                    <a:pt x="73" y="1338"/>
                  </a:lnTo>
                  <a:lnTo>
                    <a:pt x="54" y="1408"/>
                  </a:lnTo>
                  <a:lnTo>
                    <a:pt x="38" y="1480"/>
                  </a:lnTo>
                  <a:lnTo>
                    <a:pt x="24" y="1553"/>
                  </a:lnTo>
                  <a:lnTo>
                    <a:pt x="14" y="1627"/>
                  </a:lnTo>
                  <a:lnTo>
                    <a:pt x="6" y="1702"/>
                  </a:lnTo>
                  <a:lnTo>
                    <a:pt x="2" y="1777"/>
                  </a:lnTo>
                  <a:lnTo>
                    <a:pt x="0" y="1854"/>
                  </a:lnTo>
                  <a:lnTo>
                    <a:pt x="1854" y="1854"/>
                  </a:lnTo>
                  <a:close/>
                </a:path>
              </a:pathLst>
            </a:custGeom>
            <a:noFill/>
            <a:ln cap="flat" cmpd="sng" w="38100">
              <a:solidFill>
                <a:srgbClr val="55B6B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2" name="Google Shape;512;p18"/>
            <p:cNvSpPr txBox="1"/>
            <p:nvPr/>
          </p:nvSpPr>
          <p:spPr>
            <a:xfrm>
              <a:off x="4553" y="1234"/>
              <a:ext cx="1084" cy="45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55B6B2"/>
                  </a:solidFill>
                  <a:latin typeface="Trebuchet MS"/>
                  <a:ea typeface="Trebuchet MS"/>
                  <a:cs typeface="Trebuchet MS"/>
                  <a:sym typeface="Trebuchet MS"/>
                </a:rPr>
                <a:t>Timing</a:t>
              </a:r>
              <a:endParaRPr b="1" sz="1400">
                <a:solidFill>
                  <a:schemeClr val="dk1"/>
                </a:solidFill>
                <a:latin typeface="Trebuchet MS"/>
                <a:ea typeface="Trebuchet MS"/>
                <a:cs typeface="Trebuchet MS"/>
                <a:sym typeface="Trebuchet MS"/>
              </a:endParaRPr>
            </a:p>
          </p:txBody>
        </p:sp>
        <p:sp>
          <p:nvSpPr>
            <p:cNvPr id="513" name="Google Shape;513;p18"/>
            <p:cNvSpPr txBox="1"/>
            <p:nvPr/>
          </p:nvSpPr>
          <p:spPr>
            <a:xfrm>
              <a:off x="4320" y="2260"/>
              <a:ext cx="1431" cy="961"/>
            </a:xfrm>
            <a:prstGeom prst="rect">
              <a:avLst/>
            </a:prstGeom>
            <a:noFill/>
            <a:ln>
              <a:noFill/>
            </a:ln>
          </p:spPr>
          <p:txBody>
            <a:bodyPr anchorCtr="0" anchor="t" bIns="0" lIns="0" spcFirstLastPara="1" rIns="0" wrap="square" tIns="0">
              <a:noAutofit/>
            </a:bodyPr>
            <a:lstStyle/>
            <a:p>
              <a:pPr indent="0" lvl="0" marL="0" marR="11430" rtl="0" algn="ctr">
                <a:lnSpc>
                  <a:spcPct val="102000"/>
                </a:lnSpc>
                <a:spcBef>
                  <a:spcPts val="0"/>
                </a:spcBef>
                <a:spcAft>
                  <a:spcPts val="0"/>
                </a:spcAft>
                <a:buNone/>
              </a:pPr>
              <a:r>
                <a:rPr b="1" lang="en-US" sz="1100">
                  <a:solidFill>
                    <a:srgbClr val="FF681E"/>
                  </a:solidFill>
                  <a:latin typeface="Trebuchet MS"/>
                  <a:ea typeface="Trebuchet MS"/>
                  <a:cs typeface="Trebuchet MS"/>
                  <a:sym typeface="Trebuchet MS"/>
                </a:rPr>
                <a:t>Scope and technical specificities of evaluation</a:t>
              </a:r>
              <a:endParaRPr b="1" sz="1400">
                <a:solidFill>
                  <a:schemeClr val="dk1"/>
                </a:solidFill>
                <a:latin typeface="Trebuchet MS"/>
                <a:ea typeface="Trebuchet MS"/>
                <a:cs typeface="Trebuchet MS"/>
                <a:sym typeface="Trebuchet MS"/>
              </a:endParaRPr>
            </a:p>
          </p:txBody>
        </p:sp>
        <p:sp>
          <p:nvSpPr>
            <p:cNvPr id="514" name="Google Shape;514;p18"/>
            <p:cNvSpPr txBox="1"/>
            <p:nvPr/>
          </p:nvSpPr>
          <p:spPr>
            <a:xfrm>
              <a:off x="6081" y="2637"/>
              <a:ext cx="1373" cy="241"/>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100">
                  <a:solidFill>
                    <a:srgbClr val="F4B228"/>
                  </a:solidFill>
                  <a:latin typeface="Trebuchet MS"/>
                  <a:ea typeface="Trebuchet MS"/>
                  <a:cs typeface="Trebuchet MS"/>
                  <a:sym typeface="Trebuchet MS"/>
                </a:rPr>
                <a:t>Who conducts it</a:t>
              </a:r>
              <a:endParaRPr b="1" sz="1400">
                <a:solidFill>
                  <a:schemeClr val="dk1"/>
                </a:solidFill>
                <a:latin typeface="Trebuchet MS"/>
                <a:ea typeface="Trebuchet MS"/>
                <a:cs typeface="Trebuchet MS"/>
                <a:sym typeface="Trebuchet MS"/>
              </a:endParaRPr>
            </a:p>
          </p:txBody>
        </p:sp>
      </p:grpSp>
      <p:sp>
        <p:nvSpPr>
          <p:cNvPr id="515" name="Google Shape;515;p18"/>
          <p:cNvSpPr/>
          <p:nvPr/>
        </p:nvSpPr>
        <p:spPr>
          <a:xfrm>
            <a:off x="740229" y="-2970810"/>
            <a:ext cx="12192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br>
              <a:rPr b="0" i="0" lang="en-US" sz="11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
        <p:nvSpPr>
          <p:cNvPr id="516" name="Google Shape;516;p18"/>
          <p:cNvSpPr txBox="1"/>
          <p:nvPr/>
        </p:nvSpPr>
        <p:spPr>
          <a:xfrm>
            <a:off x="4530360" y="1689461"/>
            <a:ext cx="1215390" cy="125866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US" sz="120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US" sz="120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0" lvl="0" marL="349885" marR="0" rtl="0" algn="l">
              <a:spcBef>
                <a:spcPts val="1000"/>
              </a:spcBef>
              <a:spcAft>
                <a:spcPts val="0"/>
              </a:spcAft>
              <a:buNone/>
            </a:pPr>
            <a:r>
              <a:rPr lang="en-US" sz="1800">
                <a:solidFill>
                  <a:srgbClr val="368DDD"/>
                </a:solidFill>
                <a:latin typeface="Trebuchet MS"/>
                <a:ea typeface="Trebuchet MS"/>
                <a:cs typeface="Trebuchet MS"/>
                <a:sym typeface="Trebuchet MS"/>
              </a:rPr>
              <a:t>Purpose</a:t>
            </a:r>
            <a:endParaRPr sz="2400">
              <a:solidFill>
                <a:schemeClr val="dk1"/>
              </a:solidFill>
              <a:latin typeface="Trebuchet MS"/>
              <a:ea typeface="Trebuchet MS"/>
              <a:cs typeface="Trebuchet MS"/>
              <a:sym typeface="Trebuchet MS"/>
            </a:endParaRPr>
          </a:p>
        </p:txBody>
      </p:sp>
      <p:sp>
        <p:nvSpPr>
          <p:cNvPr id="517" name="Google Shape;517;p18"/>
          <p:cNvSpPr/>
          <p:nvPr/>
        </p:nvSpPr>
        <p:spPr>
          <a:xfrm>
            <a:off x="2148224" y="1267480"/>
            <a:ext cx="453125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Trebuchet MS"/>
                <a:ea typeface="Trebuchet MS"/>
                <a:cs typeface="Trebuchet MS"/>
                <a:sym typeface="Trebuchet MS"/>
              </a:rPr>
              <a:t> </a:t>
            </a:r>
            <a:r>
              <a:rPr b="1" lang="en-US" sz="2000">
                <a:solidFill>
                  <a:srgbClr val="C00000"/>
                </a:solidFill>
                <a:latin typeface="Times New Roman"/>
                <a:ea typeface="Times New Roman"/>
                <a:cs typeface="Times New Roman"/>
                <a:sym typeface="Times New Roman"/>
              </a:rPr>
              <a:t>Evaluation according to purpose</a:t>
            </a:r>
            <a:endParaRPr b="1" sz="2000">
              <a:solidFill>
                <a:srgbClr val="C00000"/>
              </a:solidFill>
              <a:latin typeface="Times New Roman"/>
              <a:ea typeface="Times New Roman"/>
              <a:cs typeface="Times New Roman"/>
              <a:sym typeface="Times New Roman"/>
            </a:endParaRPr>
          </a:p>
        </p:txBody>
      </p:sp>
      <p:sp>
        <p:nvSpPr>
          <p:cNvPr id="518" name="Google Shape;518;p18"/>
          <p:cNvSpPr/>
          <p:nvPr/>
        </p:nvSpPr>
        <p:spPr>
          <a:xfrm>
            <a:off x="1442365" y="4348331"/>
            <a:ext cx="7107075" cy="2002856"/>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899795" marR="97790" rtl="0" algn="just">
              <a:lnSpc>
                <a:spcPct val="102000"/>
              </a:lnSpc>
              <a:spcBef>
                <a:spcPts val="0"/>
              </a:spcBef>
              <a:spcAft>
                <a:spcPts val="0"/>
              </a:spcAft>
              <a:buNone/>
            </a:pPr>
            <a:r>
              <a:rPr b="1" lang="en-US" sz="1800">
                <a:solidFill>
                  <a:schemeClr val="dk1"/>
                </a:solidFill>
                <a:latin typeface="Times New Roman"/>
                <a:ea typeface="Times New Roman"/>
                <a:cs typeface="Times New Roman"/>
                <a:sym typeface="Times New Roman"/>
              </a:rPr>
              <a:t>Evaluations defined by their purpose can be formative or summative. </a:t>
            </a:r>
            <a:r>
              <a:rPr b="1" lang="en-US" sz="1800">
                <a:solidFill>
                  <a:srgbClr val="C00000"/>
                </a:solidFill>
                <a:latin typeface="Times New Roman"/>
                <a:ea typeface="Times New Roman"/>
                <a:cs typeface="Times New Roman"/>
                <a:sym typeface="Times New Roman"/>
              </a:rPr>
              <a:t>Formative evaluation </a:t>
            </a:r>
            <a:r>
              <a:rPr b="1" lang="en-US" sz="1800">
                <a:solidFill>
                  <a:schemeClr val="dk1"/>
                </a:solidFill>
                <a:latin typeface="Times New Roman"/>
                <a:ea typeface="Times New Roman"/>
                <a:cs typeface="Times New Roman"/>
                <a:sym typeface="Times New Roman"/>
              </a:rPr>
              <a:t>is conducted during implementation for the purposes of improving performance. It is intended to assist managers adjust and improve project, programme and strategy implementation based on findings, as well as stakeholders’</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pic>
        <p:nvPicPr>
          <p:cNvPr id="523" name="Google Shape;523;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24" name="Google Shape;524;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25" name="Google Shape;525;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6" name="Google Shape;526;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27" name="Google Shape;527;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28" name="Google Shape;528;p1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29" name="Google Shape;529;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30" name="Google Shape;530;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531" name="Google Shape;53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32" name="Google Shape;532;p19"/>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grpSp>
        <p:nvGrpSpPr>
          <p:cNvPr id="533" name="Google Shape;533;p19"/>
          <p:cNvGrpSpPr/>
          <p:nvPr/>
        </p:nvGrpSpPr>
        <p:grpSpPr>
          <a:xfrm>
            <a:off x="3248293" y="2128203"/>
            <a:ext cx="2609669" cy="2601595"/>
            <a:chOff x="3968" y="407"/>
            <a:chExt cx="3969" cy="4097"/>
          </a:xfrm>
        </p:grpSpPr>
        <p:sp>
          <p:nvSpPr>
            <p:cNvPr id="534" name="Google Shape;534;p19"/>
            <p:cNvSpPr/>
            <p:nvPr/>
          </p:nvSpPr>
          <p:spPr>
            <a:xfrm>
              <a:off x="5897" y="407"/>
              <a:ext cx="1854" cy="1854"/>
            </a:xfrm>
            <a:custGeom>
              <a:rect b="b" l="l" r="r" t="t"/>
              <a:pathLst>
                <a:path extrusionOk="0" h="1854" w="1854">
                  <a:moveTo>
                    <a:pt x="0" y="1854"/>
                  </a:moveTo>
                  <a:lnTo>
                    <a:pt x="1854" y="1854"/>
                  </a:lnTo>
                  <a:lnTo>
                    <a:pt x="1852" y="1778"/>
                  </a:lnTo>
                  <a:lnTo>
                    <a:pt x="1847" y="1702"/>
                  </a:lnTo>
                  <a:lnTo>
                    <a:pt x="1840" y="1627"/>
                  </a:lnTo>
                  <a:lnTo>
                    <a:pt x="1829" y="1553"/>
                  </a:lnTo>
                  <a:lnTo>
                    <a:pt x="1816" y="1481"/>
                  </a:lnTo>
                  <a:lnTo>
                    <a:pt x="1800" y="1409"/>
                  </a:lnTo>
                  <a:lnTo>
                    <a:pt x="1781" y="1338"/>
                  </a:lnTo>
                  <a:lnTo>
                    <a:pt x="1759" y="1268"/>
                  </a:lnTo>
                  <a:lnTo>
                    <a:pt x="1735" y="1200"/>
                  </a:lnTo>
                  <a:lnTo>
                    <a:pt x="1708" y="1133"/>
                  </a:lnTo>
                  <a:lnTo>
                    <a:pt x="1679" y="1067"/>
                  </a:lnTo>
                  <a:lnTo>
                    <a:pt x="1647" y="1002"/>
                  </a:lnTo>
                  <a:lnTo>
                    <a:pt x="1612" y="939"/>
                  </a:lnTo>
                  <a:lnTo>
                    <a:pt x="1576" y="878"/>
                  </a:lnTo>
                  <a:lnTo>
                    <a:pt x="1537" y="818"/>
                  </a:lnTo>
                  <a:lnTo>
                    <a:pt x="1496" y="759"/>
                  </a:lnTo>
                  <a:lnTo>
                    <a:pt x="1453" y="703"/>
                  </a:lnTo>
                  <a:lnTo>
                    <a:pt x="1407" y="648"/>
                  </a:lnTo>
                  <a:lnTo>
                    <a:pt x="1360" y="595"/>
                  </a:lnTo>
                  <a:lnTo>
                    <a:pt x="1311" y="543"/>
                  </a:lnTo>
                  <a:lnTo>
                    <a:pt x="1259" y="494"/>
                  </a:lnTo>
                  <a:lnTo>
                    <a:pt x="1206" y="447"/>
                  </a:lnTo>
                  <a:lnTo>
                    <a:pt x="1151" y="401"/>
                  </a:lnTo>
                  <a:lnTo>
                    <a:pt x="1095" y="358"/>
                  </a:lnTo>
                  <a:lnTo>
                    <a:pt x="1036" y="317"/>
                  </a:lnTo>
                  <a:lnTo>
                    <a:pt x="976" y="278"/>
                  </a:lnTo>
                  <a:lnTo>
                    <a:pt x="915" y="242"/>
                  </a:lnTo>
                  <a:lnTo>
                    <a:pt x="852" y="207"/>
                  </a:lnTo>
                  <a:lnTo>
                    <a:pt x="787" y="176"/>
                  </a:lnTo>
                  <a:lnTo>
                    <a:pt x="721" y="146"/>
                  </a:lnTo>
                  <a:lnTo>
                    <a:pt x="654" y="119"/>
                  </a:lnTo>
                  <a:lnTo>
                    <a:pt x="586" y="95"/>
                  </a:lnTo>
                  <a:lnTo>
                    <a:pt x="516" y="73"/>
                  </a:lnTo>
                  <a:lnTo>
                    <a:pt x="445" y="54"/>
                  </a:lnTo>
                  <a:lnTo>
                    <a:pt x="374" y="38"/>
                  </a:lnTo>
                  <a:lnTo>
                    <a:pt x="301" y="25"/>
                  </a:lnTo>
                  <a:lnTo>
                    <a:pt x="227" y="14"/>
                  </a:lnTo>
                  <a:lnTo>
                    <a:pt x="152" y="7"/>
                  </a:lnTo>
                  <a:lnTo>
                    <a:pt x="76" y="2"/>
                  </a:lnTo>
                  <a:lnTo>
                    <a:pt x="0" y="0"/>
                  </a:lnTo>
                  <a:lnTo>
                    <a:pt x="0" y="1854"/>
                  </a:lnTo>
                  <a:close/>
                </a:path>
              </a:pathLst>
            </a:custGeom>
            <a:noFill/>
            <a:ln cap="flat" cmpd="sng" w="38100">
              <a:solidFill>
                <a:srgbClr val="368D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5" name="Google Shape;535;p19"/>
            <p:cNvSpPr/>
            <p:nvPr/>
          </p:nvSpPr>
          <p:spPr>
            <a:xfrm>
              <a:off x="3968" y="2459"/>
              <a:ext cx="1854" cy="1830"/>
            </a:xfrm>
            <a:custGeom>
              <a:rect b="b" l="l" r="r" t="t"/>
              <a:pathLst>
                <a:path extrusionOk="0" h="1854" w="1854">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cap="flat" cmpd="sng" w="38100">
              <a:solidFill>
                <a:srgbClr val="FF681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6" name="Google Shape;536;p19"/>
            <p:cNvSpPr/>
            <p:nvPr/>
          </p:nvSpPr>
          <p:spPr>
            <a:xfrm>
              <a:off x="6083" y="2650"/>
              <a:ext cx="1854" cy="1854"/>
            </a:xfrm>
            <a:custGeom>
              <a:rect b="b" l="l" r="r" t="t"/>
              <a:pathLst>
                <a:path extrusionOk="0" h="1854" w="1854">
                  <a:moveTo>
                    <a:pt x="0" y="0"/>
                  </a:moveTo>
                  <a:lnTo>
                    <a:pt x="0" y="1854"/>
                  </a:lnTo>
                  <a:lnTo>
                    <a:pt x="76" y="1852"/>
                  </a:lnTo>
                  <a:lnTo>
                    <a:pt x="152" y="1848"/>
                  </a:lnTo>
                  <a:lnTo>
                    <a:pt x="227" y="1840"/>
                  </a:lnTo>
                  <a:lnTo>
                    <a:pt x="301" y="1829"/>
                  </a:lnTo>
                  <a:lnTo>
                    <a:pt x="374" y="1816"/>
                  </a:lnTo>
                  <a:lnTo>
                    <a:pt x="446" y="1800"/>
                  </a:lnTo>
                  <a:lnTo>
                    <a:pt x="516" y="1781"/>
                  </a:lnTo>
                  <a:lnTo>
                    <a:pt x="586" y="1759"/>
                  </a:lnTo>
                  <a:lnTo>
                    <a:pt x="654" y="1735"/>
                  </a:lnTo>
                  <a:lnTo>
                    <a:pt x="722" y="1708"/>
                  </a:lnTo>
                  <a:lnTo>
                    <a:pt x="787" y="1679"/>
                  </a:lnTo>
                  <a:lnTo>
                    <a:pt x="852" y="1647"/>
                  </a:lnTo>
                  <a:lnTo>
                    <a:pt x="915" y="1613"/>
                  </a:lnTo>
                  <a:lnTo>
                    <a:pt x="977" y="1576"/>
                  </a:lnTo>
                  <a:lnTo>
                    <a:pt x="1036" y="1537"/>
                  </a:lnTo>
                  <a:lnTo>
                    <a:pt x="1095" y="1496"/>
                  </a:lnTo>
                  <a:lnTo>
                    <a:pt x="1151" y="1453"/>
                  </a:lnTo>
                  <a:lnTo>
                    <a:pt x="1206" y="1407"/>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59" y="586"/>
                  </a:lnTo>
                  <a:lnTo>
                    <a:pt x="1781" y="516"/>
                  </a:lnTo>
                  <a:lnTo>
                    <a:pt x="1800" y="446"/>
                  </a:lnTo>
                  <a:lnTo>
                    <a:pt x="1816" y="374"/>
                  </a:lnTo>
                  <a:lnTo>
                    <a:pt x="1829" y="301"/>
                  </a:lnTo>
                  <a:lnTo>
                    <a:pt x="1840" y="227"/>
                  </a:lnTo>
                  <a:lnTo>
                    <a:pt x="1848" y="152"/>
                  </a:lnTo>
                  <a:lnTo>
                    <a:pt x="1852" y="77"/>
                  </a:lnTo>
                  <a:lnTo>
                    <a:pt x="1854" y="0"/>
                  </a:lnTo>
                  <a:lnTo>
                    <a:pt x="0" y="0"/>
                  </a:lnTo>
                  <a:close/>
                </a:path>
              </a:pathLst>
            </a:custGeom>
            <a:noFill/>
            <a:ln cap="flat" cmpd="sng" w="38100">
              <a:solidFill>
                <a:srgbClr val="F4B22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7" name="Google Shape;537;p19"/>
            <p:cNvSpPr/>
            <p:nvPr/>
          </p:nvSpPr>
          <p:spPr>
            <a:xfrm>
              <a:off x="3968" y="415"/>
              <a:ext cx="1854" cy="1854"/>
            </a:xfrm>
            <a:custGeom>
              <a:rect b="b" l="l" r="r" t="t"/>
              <a:pathLst>
                <a:path extrusionOk="0" h="1854" w="1854">
                  <a:moveTo>
                    <a:pt x="1853" y="1853"/>
                  </a:moveTo>
                  <a:lnTo>
                    <a:pt x="1853" y="0"/>
                  </a:lnTo>
                  <a:lnTo>
                    <a:pt x="1777" y="1"/>
                  </a:lnTo>
                  <a:lnTo>
                    <a:pt x="1701" y="6"/>
                  </a:lnTo>
                  <a:lnTo>
                    <a:pt x="1627" y="13"/>
                  </a:lnTo>
                  <a:lnTo>
                    <a:pt x="1553" y="24"/>
                  </a:lnTo>
                  <a:lnTo>
                    <a:pt x="1480" y="37"/>
                  </a:lnTo>
                  <a:lnTo>
                    <a:pt x="1408" y="54"/>
                  </a:lnTo>
                  <a:lnTo>
                    <a:pt x="1337" y="73"/>
                  </a:lnTo>
                  <a:lnTo>
                    <a:pt x="1268" y="94"/>
                  </a:lnTo>
                  <a:lnTo>
                    <a:pt x="1199" y="119"/>
                  </a:lnTo>
                  <a:lnTo>
                    <a:pt x="1132" y="145"/>
                  </a:lnTo>
                  <a:lnTo>
                    <a:pt x="1066" y="175"/>
                  </a:lnTo>
                  <a:lnTo>
                    <a:pt x="1002" y="207"/>
                  </a:lnTo>
                  <a:lnTo>
                    <a:pt x="939" y="241"/>
                  </a:lnTo>
                  <a:lnTo>
                    <a:pt x="877" y="277"/>
                  </a:lnTo>
                  <a:lnTo>
                    <a:pt x="817" y="316"/>
                  </a:lnTo>
                  <a:lnTo>
                    <a:pt x="759" y="357"/>
                  </a:lnTo>
                  <a:lnTo>
                    <a:pt x="702" y="401"/>
                  </a:lnTo>
                  <a:lnTo>
                    <a:pt x="647" y="446"/>
                  </a:lnTo>
                  <a:lnTo>
                    <a:pt x="594" y="493"/>
                  </a:lnTo>
                  <a:lnTo>
                    <a:pt x="543" y="543"/>
                  </a:lnTo>
                  <a:lnTo>
                    <a:pt x="493" y="594"/>
                  </a:lnTo>
                  <a:lnTo>
                    <a:pt x="446" y="647"/>
                  </a:lnTo>
                  <a:lnTo>
                    <a:pt x="401" y="702"/>
                  </a:lnTo>
                  <a:lnTo>
                    <a:pt x="357" y="759"/>
                  </a:lnTo>
                  <a:lnTo>
                    <a:pt x="316" y="817"/>
                  </a:lnTo>
                  <a:lnTo>
                    <a:pt x="278" y="877"/>
                  </a:lnTo>
                  <a:lnTo>
                    <a:pt x="241" y="939"/>
                  </a:lnTo>
                  <a:lnTo>
                    <a:pt x="207" y="1002"/>
                  </a:lnTo>
                  <a:lnTo>
                    <a:pt x="175" y="1066"/>
                  </a:lnTo>
                  <a:lnTo>
                    <a:pt x="145" y="1132"/>
                  </a:lnTo>
                  <a:lnTo>
                    <a:pt x="119" y="1199"/>
                  </a:lnTo>
                  <a:lnTo>
                    <a:pt x="94" y="1268"/>
                  </a:lnTo>
                  <a:lnTo>
                    <a:pt x="73" y="1337"/>
                  </a:lnTo>
                  <a:lnTo>
                    <a:pt x="54" y="1408"/>
                  </a:lnTo>
                  <a:lnTo>
                    <a:pt x="37" y="1480"/>
                  </a:lnTo>
                  <a:lnTo>
                    <a:pt x="24" y="1553"/>
                  </a:lnTo>
                  <a:lnTo>
                    <a:pt x="14" y="1627"/>
                  </a:lnTo>
                  <a:lnTo>
                    <a:pt x="6" y="1701"/>
                  </a:lnTo>
                  <a:lnTo>
                    <a:pt x="1" y="1777"/>
                  </a:lnTo>
                  <a:lnTo>
                    <a:pt x="0" y="1853"/>
                  </a:lnTo>
                  <a:lnTo>
                    <a:pt x="1853" y="1853"/>
                  </a:lnTo>
                  <a:close/>
                </a:path>
              </a:pathLst>
            </a:custGeom>
            <a:noFill/>
            <a:ln cap="flat" cmpd="sng" w="38100">
              <a:solidFill>
                <a:srgbClr val="55B6B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8" name="Google Shape;538;p19"/>
            <p:cNvSpPr txBox="1"/>
            <p:nvPr/>
          </p:nvSpPr>
          <p:spPr>
            <a:xfrm>
              <a:off x="4723" y="1411"/>
              <a:ext cx="545"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000">
                  <a:solidFill>
                    <a:srgbClr val="55B6B2"/>
                  </a:solidFill>
                  <a:latin typeface="Trebuchet MS"/>
                  <a:ea typeface="Trebuchet MS"/>
                  <a:cs typeface="Trebuchet MS"/>
                  <a:sym typeface="Trebuchet MS"/>
                </a:rPr>
                <a:t>Timing</a:t>
              </a:r>
              <a:endParaRPr sz="1100">
                <a:solidFill>
                  <a:schemeClr val="dk1"/>
                </a:solidFill>
                <a:latin typeface="Trebuchet MS"/>
                <a:ea typeface="Trebuchet MS"/>
                <a:cs typeface="Trebuchet MS"/>
                <a:sym typeface="Trebuchet MS"/>
              </a:endParaRPr>
            </a:p>
          </p:txBody>
        </p:sp>
        <p:sp>
          <p:nvSpPr>
            <p:cNvPr id="539" name="Google Shape;539;p19"/>
            <p:cNvSpPr txBox="1"/>
            <p:nvPr/>
          </p:nvSpPr>
          <p:spPr>
            <a:xfrm>
              <a:off x="6418" y="1411"/>
              <a:ext cx="671"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000">
                  <a:solidFill>
                    <a:srgbClr val="368DDD"/>
                  </a:solidFill>
                  <a:latin typeface="Trebuchet MS"/>
                  <a:ea typeface="Trebuchet MS"/>
                  <a:cs typeface="Trebuchet MS"/>
                  <a:sym typeface="Trebuchet MS"/>
                </a:rPr>
                <a:t>Purpose</a:t>
              </a:r>
              <a:endParaRPr sz="1100">
                <a:solidFill>
                  <a:schemeClr val="dk1"/>
                </a:solidFill>
                <a:latin typeface="Trebuchet MS"/>
                <a:ea typeface="Trebuchet MS"/>
                <a:cs typeface="Trebuchet MS"/>
                <a:sym typeface="Trebuchet MS"/>
              </a:endParaRPr>
            </a:p>
          </p:txBody>
        </p:sp>
        <p:sp>
          <p:nvSpPr>
            <p:cNvPr id="540" name="Google Shape;540;p19"/>
            <p:cNvSpPr txBox="1"/>
            <p:nvPr/>
          </p:nvSpPr>
          <p:spPr>
            <a:xfrm>
              <a:off x="4434" y="2658"/>
              <a:ext cx="1123" cy="961"/>
            </a:xfrm>
            <a:prstGeom prst="rect">
              <a:avLst/>
            </a:prstGeom>
            <a:noFill/>
            <a:ln>
              <a:noFill/>
            </a:ln>
          </p:spPr>
          <p:txBody>
            <a:bodyPr anchorCtr="0" anchor="t" bIns="0" lIns="0" spcFirstLastPara="1" rIns="0" wrap="square" tIns="0">
              <a:noAutofit/>
            </a:bodyPr>
            <a:lstStyle/>
            <a:p>
              <a:pPr indent="0" lvl="0" marL="0" marR="11430" rtl="0" algn="ctr">
                <a:lnSpc>
                  <a:spcPct val="102000"/>
                </a:lnSpc>
                <a:spcBef>
                  <a:spcPts val="0"/>
                </a:spcBef>
                <a:spcAft>
                  <a:spcPts val="0"/>
                </a:spcAft>
                <a:buNone/>
              </a:pPr>
              <a:r>
                <a:rPr lang="en-US" sz="1000">
                  <a:solidFill>
                    <a:srgbClr val="FF681E"/>
                  </a:solidFill>
                  <a:latin typeface="Trebuchet MS"/>
                  <a:ea typeface="Trebuchet MS"/>
                  <a:cs typeface="Trebuchet MS"/>
                  <a:sym typeface="Trebuchet MS"/>
                </a:rPr>
                <a:t>Scope and technical specificities of evaluation</a:t>
              </a:r>
              <a:endParaRPr sz="1100">
                <a:solidFill>
                  <a:schemeClr val="dk1"/>
                </a:solidFill>
                <a:latin typeface="Trebuchet MS"/>
                <a:ea typeface="Trebuchet MS"/>
                <a:cs typeface="Trebuchet MS"/>
                <a:sym typeface="Trebuchet MS"/>
              </a:endParaRPr>
            </a:p>
          </p:txBody>
        </p:sp>
        <p:sp>
          <p:nvSpPr>
            <p:cNvPr id="541" name="Google Shape;541;p19"/>
            <p:cNvSpPr txBox="1"/>
            <p:nvPr/>
          </p:nvSpPr>
          <p:spPr>
            <a:xfrm>
              <a:off x="6290" y="3121"/>
              <a:ext cx="1373"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000">
                  <a:solidFill>
                    <a:srgbClr val="F4B228"/>
                  </a:solidFill>
                  <a:latin typeface="Trebuchet MS"/>
                  <a:ea typeface="Trebuchet MS"/>
                  <a:cs typeface="Trebuchet MS"/>
                  <a:sym typeface="Trebuchet MS"/>
                </a:rPr>
                <a:t>Who conducts it</a:t>
              </a:r>
              <a:endParaRPr sz="1100">
                <a:solidFill>
                  <a:schemeClr val="dk1"/>
                </a:solidFill>
                <a:latin typeface="Trebuchet MS"/>
                <a:ea typeface="Trebuchet MS"/>
                <a:cs typeface="Trebuchet MS"/>
                <a:sym typeface="Trebuchet MS"/>
              </a:endParaRPr>
            </a:p>
          </p:txBody>
        </p:sp>
      </p:grpSp>
      <p:sp>
        <p:nvSpPr>
          <p:cNvPr id="542" name="Google Shape;542;p19"/>
          <p:cNvSpPr/>
          <p:nvPr/>
        </p:nvSpPr>
        <p:spPr>
          <a:xfrm>
            <a:off x="302470" y="4766613"/>
            <a:ext cx="8246972" cy="923394"/>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0" lvl="0" marL="899795" marR="0" rtl="0" algn="l">
              <a:lnSpc>
                <a:spcPct val="102000"/>
              </a:lnSpc>
              <a:spcBef>
                <a:spcPts val="0"/>
              </a:spcBef>
              <a:spcAft>
                <a:spcPts val="0"/>
              </a:spcAft>
              <a:buNone/>
            </a:pPr>
            <a:r>
              <a:rPr b="1" lang="en-US" sz="1800">
                <a:solidFill>
                  <a:schemeClr val="dk1"/>
                </a:solidFill>
                <a:latin typeface="Times New Roman"/>
                <a:ea typeface="Times New Roman"/>
                <a:cs typeface="Times New Roman"/>
                <a:sym typeface="Times New Roman"/>
              </a:rPr>
              <a:t>A third distinction is made according to the person(s) who conduct(s) the evaluation exercise. There are three types of evaluation based on who conducts the evaluation: (a) internal; (b) external; and (c) mixed.</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pic>
        <p:nvPicPr>
          <p:cNvPr id="547" name="Google Shape;547;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48" name="Google Shape;548;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49" name="Google Shape;549;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0" name="Google Shape;550;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1" name="Google Shape;551;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2" name="Google Shape;552;p2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53" name="Google Shape;553;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54" name="Google Shape;554;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555" name="Google Shape;55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56" name="Google Shape;556;p20"/>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57" name="Google Shape;557;p20"/>
          <p:cNvSpPr/>
          <p:nvPr/>
        </p:nvSpPr>
        <p:spPr>
          <a:xfrm>
            <a:off x="211667" y="1388535"/>
            <a:ext cx="8330352" cy="7709803"/>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Internal Evaluation</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An</a:t>
            </a:r>
            <a:r>
              <a:rPr b="0" i="0" lang="en-US" sz="1800" u="none" cap="none" strike="noStrike">
                <a:solidFill>
                  <a:schemeClr val="dk1"/>
                </a:solidFill>
                <a:latin typeface="Times New Roman"/>
                <a:ea typeface="Times New Roman"/>
                <a:cs typeface="Times New Roman"/>
                <a:sym typeface="Times New Roman"/>
              </a:rPr>
              <a:t> </a:t>
            </a:r>
            <a:r>
              <a:rPr b="1" i="0" lang="en-US" sz="1800" u="none" cap="none" strike="noStrike">
                <a:solidFill>
                  <a:srgbClr val="C00000"/>
                </a:solidFill>
                <a:latin typeface="Times New Roman"/>
                <a:ea typeface="Times New Roman"/>
                <a:cs typeface="Times New Roman"/>
                <a:sym typeface="Times New Roman"/>
              </a:rPr>
              <a:t>internal evaluation </a:t>
            </a:r>
            <a:r>
              <a:rPr b="1" i="0" lang="en-US" sz="1800" u="none" cap="none" strike="noStrike">
                <a:solidFill>
                  <a:schemeClr val="dk1"/>
                </a:solidFill>
                <a:latin typeface="Times New Roman"/>
                <a:ea typeface="Times New Roman"/>
                <a:cs typeface="Times New Roman"/>
                <a:sym typeface="Times New Roman"/>
              </a:rPr>
              <a:t>is conducted by an individual staff member or a team composed of IOM staff.</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An </a:t>
            </a:r>
            <a:r>
              <a:rPr b="1" i="0" lang="en-US" sz="1800" u="none" cap="none" strike="noStrike">
                <a:solidFill>
                  <a:srgbClr val="C00000"/>
                </a:solidFill>
                <a:latin typeface="Times New Roman"/>
                <a:ea typeface="Times New Roman"/>
                <a:cs typeface="Times New Roman"/>
                <a:sym typeface="Times New Roman"/>
              </a:rPr>
              <a:t>independent internal evaluation </a:t>
            </a:r>
            <a:r>
              <a:rPr b="1" i="0" lang="en-US" sz="1800" u="none" cap="none" strike="noStrike">
                <a:solidFill>
                  <a:schemeClr val="dk1"/>
                </a:solidFill>
                <a:latin typeface="Times New Roman"/>
                <a:ea typeface="Times New Roman"/>
                <a:cs typeface="Times New Roman"/>
                <a:sym typeface="Times New Roman"/>
              </a:rPr>
              <a:t>is conducted by someone who did not directly participate in the conceptualization, development and/or implementation of the intervention to be evaluated. Within IOM, internal independent evaluations are conducted by OIG/Evaluation, regional M&amp;E officers and trained staff on the IOM Internal Evaluation roster. Evaluations of interventions conducted by staff members from the implementing office are also considered independent internal evaluations, as long as the evaluators were not involved in its development and implementation.</a:t>
            </a:r>
            <a:endParaRPr b="1" i="0" sz="1800" u="none" cap="none" strike="noStrike">
              <a:solidFill>
                <a:schemeClr val="dk1"/>
              </a:solidFill>
              <a:latin typeface="Times New Roman"/>
              <a:ea typeface="Times New Roman"/>
              <a:cs typeface="Times New Roman"/>
              <a:sym typeface="Times New Roman"/>
            </a:endParaRPr>
          </a:p>
          <a:p>
            <a:pPr indent="0" lvl="1" marL="457200" marR="0" rtl="0" algn="ctr">
              <a:spcBef>
                <a:spcPts val="0"/>
              </a:spcBef>
              <a:spcAft>
                <a:spcPts val="0"/>
              </a:spcAft>
              <a:buNone/>
            </a:pPr>
            <a:r>
              <a:rPr b="1" i="0" lang="en-US" sz="1800" u="none" cap="none" strike="noStrike">
                <a:solidFill>
                  <a:srgbClr val="24A9E1"/>
                </a:solidFill>
                <a:latin typeface="Times New Roman"/>
                <a:ea typeface="Times New Roman"/>
                <a:cs typeface="Times New Roman"/>
                <a:sym typeface="Times New Roman"/>
              </a:rPr>
              <a:t>A self-evaluation is an internal evaluation done by those who are or were entrusted with the development and/or delivery of the project or program. </a:t>
            </a:r>
            <a:endParaRPr b="1" i="0" sz="1800" u="none" cap="none" strike="noStrike">
              <a:solidFill>
                <a:srgbClr val="24A9E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rgbClr val="24A9E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pic>
        <p:nvPicPr>
          <p:cNvPr id="562" name="Google Shape;562;p2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63" name="Google Shape;563;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4" name="Google Shape;564;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5" name="Google Shape;565;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6" name="Google Shape;566;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7" name="Google Shape;567;p2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68" name="Google Shape;568;p2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69" name="Google Shape;569;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570" name="Google Shape;57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71" name="Google Shape;571;p21"/>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72" name="Google Shape;572;p21"/>
          <p:cNvSpPr/>
          <p:nvPr/>
        </p:nvSpPr>
        <p:spPr>
          <a:xfrm>
            <a:off x="228600" y="1168400"/>
            <a:ext cx="8313420" cy="507831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2" marL="914400" marR="0" rtl="0" algn="ctr">
              <a:lnSpc>
                <a:spcPct val="150000"/>
              </a:lnSpc>
              <a:spcBef>
                <a:spcPts val="0"/>
              </a:spcBef>
              <a:spcAft>
                <a:spcPts val="0"/>
              </a:spcAft>
              <a:buClr>
                <a:schemeClr val="accent2"/>
              </a:buClr>
              <a:buSzPts val="2400"/>
              <a:buFont typeface="Arial"/>
              <a:buChar char="•"/>
            </a:pPr>
            <a:r>
              <a:rPr b="1" i="0" lang="en-US" sz="2400" u="none" cap="none" strike="noStrike">
                <a:solidFill>
                  <a:schemeClr val="accent2"/>
                </a:solidFill>
                <a:latin typeface="Times New Roman"/>
                <a:ea typeface="Times New Roman"/>
                <a:cs typeface="Times New Roman"/>
                <a:sym typeface="Times New Roman"/>
              </a:rPr>
              <a:t>External Evaluation</a:t>
            </a:r>
            <a:endParaRPr b="1" i="0" sz="2400" u="none" cap="none" strike="noStrike">
              <a:solidFill>
                <a:schemeClr val="accent2"/>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285750" lvl="1" marL="742950" marR="0" rtl="0" algn="just">
              <a:lnSpc>
                <a:spcPct val="150000"/>
              </a:lnSpc>
              <a:spcBef>
                <a:spcPts val="0"/>
              </a:spcBef>
              <a:spcAft>
                <a:spcPts val="0"/>
              </a:spcAft>
              <a:buClr>
                <a:srgbClr val="00B050"/>
              </a:buClr>
              <a:buSzPts val="1800"/>
              <a:buFont typeface="Noto Sans Symbols"/>
              <a:buChar char="⮚"/>
            </a:pPr>
            <a:r>
              <a:rPr b="1" i="0" lang="en-US" sz="1800" u="none" cap="none" strike="noStrike">
                <a:solidFill>
                  <a:srgbClr val="00B050"/>
                </a:solidFill>
                <a:latin typeface="Times New Roman"/>
                <a:ea typeface="Times New Roman"/>
                <a:cs typeface="Times New Roman"/>
                <a:sym typeface="Times New Roman"/>
              </a:rPr>
              <a:t>An external evaluation </a:t>
            </a:r>
            <a:r>
              <a:rPr b="1" i="0" lang="en-US" sz="1800" u="none" cap="none" strike="noStrike">
                <a:solidFill>
                  <a:schemeClr val="dk1"/>
                </a:solidFill>
                <a:latin typeface="Times New Roman"/>
                <a:ea typeface="Times New Roman"/>
                <a:cs typeface="Times New Roman"/>
                <a:sym typeface="Times New Roman"/>
              </a:rPr>
              <a:t>is conducted by someone recruited externally, mainly by the implementing organization and/or the donor.</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These are often considered independent evaluations, with reservations expressed by some organizations given the interference of management in the recruitment.</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pic>
        <p:nvPicPr>
          <p:cNvPr id="577" name="Google Shape;577;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78" name="Google Shape;578;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79" name="Google Shape;579;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0" name="Google Shape;580;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81" name="Google Shape;581;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82" name="Google Shape;582;p2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83" name="Google Shape;583;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4" name="Google Shape;584;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585" name="Google Shape;585;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6" name="Google Shape;586;p22"/>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87" name="Google Shape;587;p22"/>
          <p:cNvSpPr/>
          <p:nvPr/>
        </p:nvSpPr>
        <p:spPr>
          <a:xfrm>
            <a:off x="211666" y="1219201"/>
            <a:ext cx="8330353" cy="43858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2" marL="914400" marR="0" rtl="0" algn="ctr">
              <a:lnSpc>
                <a:spcPct val="150000"/>
              </a:lnSpc>
              <a:spcBef>
                <a:spcPts val="0"/>
              </a:spcBef>
              <a:spcAft>
                <a:spcPts val="0"/>
              </a:spcAft>
              <a:buClr>
                <a:schemeClr val="accent2"/>
              </a:buClr>
              <a:buSzPts val="2400"/>
              <a:buFont typeface="Arial"/>
              <a:buChar char="•"/>
            </a:pPr>
            <a:r>
              <a:rPr b="1" i="0" lang="en-US" sz="2400" u="none" cap="none" strike="noStrike">
                <a:solidFill>
                  <a:schemeClr val="accent2"/>
                </a:solidFill>
                <a:latin typeface="Times New Roman"/>
                <a:ea typeface="Times New Roman"/>
                <a:cs typeface="Times New Roman"/>
                <a:sym typeface="Times New Roman"/>
              </a:rPr>
              <a:t>Mixed Evaluation</a:t>
            </a:r>
            <a:endParaRPr b="1" i="0" sz="2400" u="none" cap="none" strike="noStrike">
              <a:solidFill>
                <a:schemeClr val="accent2"/>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285750" lvl="1" marL="742950" marR="0" rtl="0" algn="just">
              <a:lnSpc>
                <a:spcPct val="150000"/>
              </a:lnSpc>
              <a:spcBef>
                <a:spcPts val="0"/>
              </a:spcBef>
              <a:spcAft>
                <a:spcPts val="0"/>
              </a:spcAft>
              <a:buClr>
                <a:srgbClr val="FF66CC"/>
              </a:buClr>
              <a:buSzPts val="1800"/>
              <a:buFont typeface="Noto Sans Symbols"/>
              <a:buChar char="⮚"/>
            </a:pPr>
            <a:r>
              <a:rPr b="1" i="0" lang="en-US" sz="1800" u="none" cap="none" strike="noStrike">
                <a:solidFill>
                  <a:srgbClr val="FF66CC"/>
                </a:solidFill>
                <a:latin typeface="Times New Roman"/>
                <a:ea typeface="Times New Roman"/>
                <a:cs typeface="Times New Roman"/>
                <a:sym typeface="Times New Roman"/>
              </a:rPr>
              <a:t>Mixed evaluations </a:t>
            </a:r>
            <a:r>
              <a:rPr b="1" i="0" lang="en-US" sz="1800" u="none" cap="none" strike="noStrike">
                <a:solidFill>
                  <a:schemeClr val="dk1"/>
                </a:solidFill>
                <a:latin typeface="Times New Roman"/>
                <a:ea typeface="Times New Roman"/>
                <a:cs typeface="Times New Roman"/>
                <a:sym typeface="Times New Roman"/>
              </a:rPr>
              <a:t>include both internal and external evaluators who conduct the evaluation together. Each evaluator may have her/his own specific role within the team.</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pic>
        <p:nvPicPr>
          <p:cNvPr id="592" name="Google Shape;592;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93" name="Google Shape;593;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94" name="Google Shape;594;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5" name="Google Shape;595;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96" name="Google Shape;596;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97" name="Google Shape;597;p2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98" name="Google Shape;598;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99" name="Google Shape;599;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00" name="Google Shape;600;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01" name="Google Shape;601;p23"/>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02" name="Google Shape;602;p23"/>
          <p:cNvSpPr txBox="1"/>
          <p:nvPr/>
        </p:nvSpPr>
        <p:spPr>
          <a:xfrm>
            <a:off x="219940" y="1999614"/>
            <a:ext cx="8390660" cy="3709710"/>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0" lvl="0" marL="0" marR="0" rtl="0" algn="just">
              <a:spcBef>
                <a:spcPts val="20"/>
              </a:spcBef>
              <a:spcAft>
                <a:spcPts val="0"/>
              </a:spcAft>
              <a:buNone/>
            </a:pPr>
            <a:r>
              <a:rPr lang="en-US" sz="1500">
                <a:solidFill>
                  <a:schemeClr val="dk1"/>
                </a:solidFill>
                <a:latin typeface="Trebuchet MS"/>
                <a:ea typeface="Trebuchet MS"/>
                <a:cs typeface="Trebuchet MS"/>
                <a:sym typeface="Trebuchet MS"/>
              </a:rPr>
              <a:t> </a:t>
            </a:r>
            <a:endParaRPr b="1" sz="1400">
              <a:solidFill>
                <a:schemeClr val="dk1"/>
              </a:solidFill>
              <a:latin typeface="Times New Roman"/>
              <a:ea typeface="Times New Roman"/>
              <a:cs typeface="Times New Roman"/>
              <a:sym typeface="Times New Roman"/>
            </a:endParaRPr>
          </a:p>
          <a:p>
            <a:pPr indent="-285750" lvl="0" marL="542925" marR="244475" rtl="0" algn="just">
              <a:lnSpc>
                <a:spcPct val="102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Joint evaluations are conducted by a group of agencies, including perhaps with the participation of donors. There are “various degrees of ‘jointness’ depending on the extent to which individual partners cooperate in the evaluation process, merge their evaluation resources and combine their evaluation reporting.”</a:t>
            </a:r>
            <a:endParaRPr/>
          </a:p>
          <a:p>
            <a:pPr indent="-285750" lvl="0" marL="542925" marR="244475" rtl="0" algn="just">
              <a:lnSpc>
                <a:spcPct val="102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 An agency can participate as a lead agency for conducting the joint evaluation or it can act simply as a participant in the joint exercise. A group of agencies can also lead the process, and the various roles and responsibilities can be defined during the planning stage.</a:t>
            </a:r>
            <a:endParaRPr b="1" sz="1600">
              <a:solidFill>
                <a:schemeClr val="dk1"/>
              </a:solidFill>
              <a:latin typeface="Times New Roman"/>
              <a:ea typeface="Times New Roman"/>
              <a:cs typeface="Times New Roman"/>
              <a:sym typeface="Times New Roman"/>
            </a:endParaRPr>
          </a:p>
          <a:p>
            <a:pPr indent="-285750" lvl="0" marL="542925" marR="154940" rtl="0" algn="just">
              <a:lnSpc>
                <a:spcPct val="102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While joint evaluations are very useful and encouraged, the organization of joint evaluations is more demanding than a single external or internal evaluation due to the coordination required between participating parties for the planning, establishment of ToR and financing of the exercise</a:t>
            </a:r>
            <a:r>
              <a:rPr b="1" lang="en-US" sz="1400">
                <a:solidFill>
                  <a:schemeClr val="dk1"/>
                </a:solidFill>
                <a:latin typeface="Times New Roman"/>
                <a:ea typeface="Times New Roman"/>
                <a:cs typeface="Times New Roman"/>
                <a:sym typeface="Times New Roman"/>
              </a:rPr>
              <a:t>.</a:t>
            </a:r>
            <a:endParaRPr b="1" sz="1400">
              <a:solidFill>
                <a:schemeClr val="dk1"/>
              </a:solidFill>
              <a:latin typeface="Times New Roman"/>
              <a:ea typeface="Times New Roman"/>
              <a:cs typeface="Times New Roman"/>
              <a:sym typeface="Times New Roman"/>
            </a:endParaRPr>
          </a:p>
        </p:txBody>
      </p:sp>
      <p:grpSp>
        <p:nvGrpSpPr>
          <p:cNvPr id="603" name="Google Shape;603;p23"/>
          <p:cNvGrpSpPr/>
          <p:nvPr/>
        </p:nvGrpSpPr>
        <p:grpSpPr>
          <a:xfrm>
            <a:off x="2643225" y="1378942"/>
            <a:ext cx="529590" cy="529590"/>
            <a:chOff x="1010" y="7493"/>
            <a:chExt cx="834" cy="834"/>
          </a:xfrm>
        </p:grpSpPr>
        <p:sp>
          <p:nvSpPr>
            <p:cNvPr id="604" name="Google Shape;604;p23"/>
            <p:cNvSpPr/>
            <p:nvPr/>
          </p:nvSpPr>
          <p:spPr>
            <a:xfrm>
              <a:off x="1010" y="7493"/>
              <a:ext cx="834" cy="834"/>
            </a:xfrm>
            <a:custGeom>
              <a:rect b="b" l="l" r="r" t="t"/>
              <a:pathLst>
                <a:path extrusionOk="0" h="834" w="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5" name="Google Shape;605;p23"/>
            <p:cNvSpPr/>
            <p:nvPr/>
          </p:nvSpPr>
          <p:spPr>
            <a:xfrm>
              <a:off x="1010" y="7493"/>
              <a:ext cx="834" cy="834"/>
            </a:xfrm>
            <a:custGeom>
              <a:rect b="b" l="l" r="r" t="t"/>
              <a:pathLst>
                <a:path extrusionOk="0" h="834" w="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6" name="Google Shape;606;p23"/>
            <p:cNvSpPr/>
            <p:nvPr/>
          </p:nvSpPr>
          <p:spPr>
            <a:xfrm>
              <a:off x="1197" y="7577"/>
              <a:ext cx="462" cy="578"/>
            </a:xfrm>
            <a:custGeom>
              <a:rect b="b" l="l" r="r" t="t"/>
              <a:pathLst>
                <a:path extrusionOk="0" h="578" w="462">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07" name="Google Shape;607;p23"/>
          <p:cNvSpPr/>
          <p:nvPr/>
        </p:nvSpPr>
        <p:spPr>
          <a:xfrm>
            <a:off x="2542904" y="1546158"/>
            <a:ext cx="417140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000099"/>
                </a:solidFill>
                <a:latin typeface="Times New Roman"/>
                <a:ea typeface="Times New Roman"/>
                <a:cs typeface="Times New Roman"/>
                <a:sym typeface="Times New Roman"/>
              </a:rPr>
              <a:t>Joint evaluations </a:t>
            </a:r>
            <a:endParaRPr b="1" sz="2400">
              <a:solidFill>
                <a:srgbClr val="000099"/>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pic>
        <p:nvPicPr>
          <p:cNvPr id="612" name="Google Shape;612;p2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13" name="Google Shape;613;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14" name="Google Shape;614;p2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15" name="Google Shape;615;p2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16" name="Google Shape;616;p24"/>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17" name="Google Shape;617;p2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18" name="Google Shape;618;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19" name="Google Shape;61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0" name="Google Shape;620;p24"/>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21" name="Google Shape;621;p24"/>
          <p:cNvSpPr/>
          <p:nvPr/>
        </p:nvSpPr>
        <p:spPr>
          <a:xfrm>
            <a:off x="177800" y="838203"/>
            <a:ext cx="8364220" cy="3908762"/>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000" u="none" cap="none" strike="noStrike">
                <a:solidFill>
                  <a:srgbClr val="C55A11"/>
                </a:solidFill>
                <a:latin typeface="Times New Roman"/>
                <a:ea typeface="Times New Roman"/>
                <a:cs typeface="Times New Roman"/>
                <a:sym typeface="Times New Roman"/>
              </a:rPr>
              <a:t>Considering the cost of an external evaluation when developing projects</a:t>
            </a:r>
            <a:endParaRPr b="1" i="0" sz="2000" u="none" cap="none" strike="noStrike">
              <a:solidFill>
                <a:srgbClr val="C55A11"/>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0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622" name="Google Shape;622;p24"/>
          <p:cNvSpPr txBox="1"/>
          <p:nvPr/>
        </p:nvSpPr>
        <p:spPr>
          <a:xfrm>
            <a:off x="201479" y="2031364"/>
            <a:ext cx="8409122" cy="427206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0" lvl="0" marL="0" marR="0" rtl="0" algn="l">
              <a:spcBef>
                <a:spcPts val="35"/>
              </a:spcBef>
              <a:spcAft>
                <a:spcPts val="0"/>
              </a:spcAft>
              <a:buNone/>
            </a:pPr>
            <a:r>
              <a:rPr lang="en-US" sz="950">
                <a:solidFill>
                  <a:schemeClr val="dk1"/>
                </a:solidFill>
                <a:latin typeface="Trebuchet MS"/>
                <a:ea typeface="Trebuchet MS"/>
                <a:cs typeface="Trebuchet MS"/>
                <a:sym typeface="Trebuchet MS"/>
              </a:rPr>
              <a:t> </a:t>
            </a:r>
            <a:endParaRPr sz="1100">
              <a:solidFill>
                <a:schemeClr val="dk1"/>
              </a:solidFill>
              <a:latin typeface="Trebuchet MS"/>
              <a:ea typeface="Trebuchet MS"/>
              <a:cs typeface="Trebuchet MS"/>
              <a:sym typeface="Trebuchet MS"/>
            </a:endParaRPr>
          </a:p>
          <a:p>
            <a:pPr indent="-285750" lvl="0" marL="542925" marR="244475" rtl="0" algn="just">
              <a:lnSpc>
                <a:spcPct val="102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When in the development phase of the project cycle, project developers should consult with procurement and human resource officers to estimate the standard market rates for each projected evaluation team member and, if necessary, seek advice from OIG/Evaluation.</a:t>
            </a:r>
            <a:endParaRPr b="1" sz="1600">
              <a:solidFill>
                <a:schemeClr val="dk1"/>
              </a:solidFill>
              <a:latin typeface="Times New Roman"/>
              <a:ea typeface="Times New Roman"/>
              <a:cs typeface="Times New Roman"/>
              <a:sym typeface="Times New Roman"/>
            </a:endParaRPr>
          </a:p>
          <a:p>
            <a:pPr indent="-285750" lvl="0" marL="542925" marR="244475" rtl="0" algn="just">
              <a:lnSpc>
                <a:spcPct val="102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Project developers will also need to estimate the duration of the evaluation based on its objective and scope to anticipate the potential cost of the evaluation. The evaluator fees are often calculated using a daily rate, and project developers should estimate how many days are required for each of the following: </a:t>
            </a:r>
            <a:endParaRPr b="1" sz="1600">
              <a:solidFill>
                <a:schemeClr val="dk1"/>
              </a:solidFill>
              <a:latin typeface="Times New Roman"/>
              <a:ea typeface="Times New Roman"/>
              <a:cs typeface="Times New Roman"/>
              <a:sym typeface="Times New Roman"/>
            </a:endParaRPr>
          </a:p>
          <a:p>
            <a:pPr indent="-184150" lvl="0" marL="542925" marR="244475" rtl="0" algn="just">
              <a:lnSpc>
                <a:spcPct val="102000"/>
              </a:lnSpc>
              <a:spcBef>
                <a:spcPts val="5"/>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Initial document and literature review;</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Travel (if relevant);</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Preparation of the inception report;</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Data collection and analysis;</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Presentation of initial findings;</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Preparation of the draft report;</a:t>
            </a:r>
            <a:endParaRPr b="1" sz="1600">
              <a:solidFill>
                <a:srgbClr val="00B050"/>
              </a:solidFill>
              <a:latin typeface="Times New Roman"/>
              <a:ea typeface="Times New Roman"/>
              <a:cs typeface="Times New Roman"/>
              <a:sym typeface="Times New Roman"/>
            </a:endParaRPr>
          </a:p>
          <a:p>
            <a:pPr indent="-285750" lvl="0" marL="542925" marR="244475" rtl="0" algn="ctr">
              <a:lnSpc>
                <a:spcPct val="102000"/>
              </a:lnSpc>
              <a:spcBef>
                <a:spcPts val="5"/>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 Revisions and finalization of the evaluation repor</a:t>
            </a:r>
            <a:r>
              <a:rPr b="1" lang="en-US" sz="1600">
                <a:solidFill>
                  <a:schemeClr val="dk1"/>
                </a:solidFill>
                <a:latin typeface="Times New Roman"/>
                <a:ea typeface="Times New Roman"/>
                <a:cs typeface="Times New Roman"/>
                <a:sym typeface="Times New Roman"/>
              </a:rPr>
              <a:t>t.</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pic>
        <p:nvPicPr>
          <p:cNvPr id="627" name="Google Shape;627;p2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28" name="Google Shape;628;p2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29" name="Google Shape;629;p2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30" name="Google Shape;630;p2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31" name="Google Shape;631;p25"/>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32" name="Google Shape;632;p2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33" name="Google Shape;633;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34" name="Google Shape;634;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5" name="Google Shape;635;p25"/>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36" name="Google Shape;636;p25"/>
          <p:cNvSpPr/>
          <p:nvPr/>
        </p:nvSpPr>
        <p:spPr>
          <a:xfrm>
            <a:off x="201478" y="744876"/>
            <a:ext cx="8340542" cy="307776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C00000"/>
              </a:buClr>
              <a:buSzPts val="2000"/>
              <a:buFont typeface="Arial"/>
              <a:buChar char="•"/>
            </a:pPr>
            <a:r>
              <a:rPr b="1" i="0" lang="en-US" sz="2000" u="none" cap="none" strike="noStrike">
                <a:solidFill>
                  <a:srgbClr val="C00000"/>
                </a:solidFill>
                <a:latin typeface="Times New Roman"/>
                <a:ea typeface="Times New Roman"/>
                <a:cs typeface="Times New Roman"/>
                <a:sym typeface="Times New Roman"/>
              </a:rPr>
              <a:t>Evaluation types according to technical specificities and scope</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637" name="Google Shape;637;p25"/>
          <p:cNvGrpSpPr/>
          <p:nvPr/>
        </p:nvGrpSpPr>
        <p:grpSpPr>
          <a:xfrm>
            <a:off x="3129464" y="2157743"/>
            <a:ext cx="2435861" cy="2610621"/>
            <a:chOff x="4174" y="406"/>
            <a:chExt cx="3784" cy="3791"/>
          </a:xfrm>
        </p:grpSpPr>
        <p:sp>
          <p:nvSpPr>
            <p:cNvPr id="638" name="Google Shape;638;p25"/>
            <p:cNvSpPr/>
            <p:nvPr/>
          </p:nvSpPr>
          <p:spPr>
            <a:xfrm>
              <a:off x="6102" y="406"/>
              <a:ext cx="1854" cy="1854"/>
            </a:xfrm>
            <a:custGeom>
              <a:rect b="b" l="l" r="r" t="t"/>
              <a:pathLst>
                <a:path extrusionOk="0" h="1854" w="1854">
                  <a:moveTo>
                    <a:pt x="0" y="1853"/>
                  </a:moveTo>
                  <a:lnTo>
                    <a:pt x="1853" y="1853"/>
                  </a:lnTo>
                  <a:lnTo>
                    <a:pt x="1852" y="1777"/>
                  </a:lnTo>
                  <a:lnTo>
                    <a:pt x="1847" y="1701"/>
                  </a:lnTo>
                  <a:lnTo>
                    <a:pt x="1840" y="1627"/>
                  </a:lnTo>
                  <a:lnTo>
                    <a:pt x="1829" y="1553"/>
                  </a:lnTo>
                  <a:lnTo>
                    <a:pt x="1816" y="1480"/>
                  </a:lnTo>
                  <a:lnTo>
                    <a:pt x="1799" y="1408"/>
                  </a:lnTo>
                  <a:lnTo>
                    <a:pt x="1780" y="1337"/>
                  </a:lnTo>
                  <a:lnTo>
                    <a:pt x="1759" y="1268"/>
                  </a:lnTo>
                  <a:lnTo>
                    <a:pt x="1734" y="1199"/>
                  </a:lnTo>
                  <a:lnTo>
                    <a:pt x="1708" y="1132"/>
                  </a:lnTo>
                  <a:lnTo>
                    <a:pt x="1678" y="1066"/>
                  </a:lnTo>
                  <a:lnTo>
                    <a:pt x="1646" y="1002"/>
                  </a:lnTo>
                  <a:lnTo>
                    <a:pt x="1612" y="939"/>
                  </a:lnTo>
                  <a:lnTo>
                    <a:pt x="1576" y="877"/>
                  </a:lnTo>
                  <a:lnTo>
                    <a:pt x="1537" y="817"/>
                  </a:lnTo>
                  <a:lnTo>
                    <a:pt x="1496" y="759"/>
                  </a:lnTo>
                  <a:lnTo>
                    <a:pt x="1452" y="702"/>
                  </a:lnTo>
                  <a:lnTo>
                    <a:pt x="1407" y="647"/>
                  </a:lnTo>
                  <a:lnTo>
                    <a:pt x="1360" y="594"/>
                  </a:lnTo>
                  <a:lnTo>
                    <a:pt x="1310" y="543"/>
                  </a:lnTo>
                  <a:lnTo>
                    <a:pt x="1259" y="493"/>
                  </a:lnTo>
                  <a:lnTo>
                    <a:pt x="1206" y="446"/>
                  </a:lnTo>
                  <a:lnTo>
                    <a:pt x="1151" y="401"/>
                  </a:lnTo>
                  <a:lnTo>
                    <a:pt x="1094" y="357"/>
                  </a:lnTo>
                  <a:lnTo>
                    <a:pt x="1036" y="316"/>
                  </a:lnTo>
                  <a:lnTo>
                    <a:pt x="976" y="278"/>
                  </a:lnTo>
                  <a:lnTo>
                    <a:pt x="914" y="241"/>
                  </a:lnTo>
                  <a:lnTo>
                    <a:pt x="851" y="207"/>
                  </a:lnTo>
                  <a:lnTo>
                    <a:pt x="787" y="175"/>
                  </a:lnTo>
                  <a:lnTo>
                    <a:pt x="721" y="146"/>
                  </a:lnTo>
                  <a:lnTo>
                    <a:pt x="654" y="119"/>
                  </a:lnTo>
                  <a:lnTo>
                    <a:pt x="585" y="94"/>
                  </a:lnTo>
                  <a:lnTo>
                    <a:pt x="516" y="73"/>
                  </a:lnTo>
                  <a:lnTo>
                    <a:pt x="445" y="54"/>
                  </a:lnTo>
                  <a:lnTo>
                    <a:pt x="373" y="38"/>
                  </a:lnTo>
                  <a:lnTo>
                    <a:pt x="300" y="24"/>
                  </a:lnTo>
                  <a:lnTo>
                    <a:pt x="226" y="14"/>
                  </a:lnTo>
                  <a:lnTo>
                    <a:pt x="152" y="6"/>
                  </a:lnTo>
                  <a:lnTo>
                    <a:pt x="76" y="1"/>
                  </a:lnTo>
                  <a:lnTo>
                    <a:pt x="0" y="0"/>
                  </a:lnTo>
                  <a:lnTo>
                    <a:pt x="0" y="1853"/>
                  </a:lnTo>
                  <a:close/>
                </a:path>
              </a:pathLst>
            </a:custGeom>
            <a:noFill/>
            <a:ln cap="flat" cmpd="sng" w="38100">
              <a:solidFill>
                <a:srgbClr val="368D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39" name="Google Shape;639;p25"/>
            <p:cNvSpPr/>
            <p:nvPr/>
          </p:nvSpPr>
          <p:spPr>
            <a:xfrm>
              <a:off x="6104" y="2343"/>
              <a:ext cx="1854" cy="1854"/>
            </a:xfrm>
            <a:custGeom>
              <a:rect b="b" l="l" r="r" t="t"/>
              <a:pathLst>
                <a:path extrusionOk="0" h="1854" w="1854">
                  <a:moveTo>
                    <a:pt x="0" y="0"/>
                  </a:moveTo>
                  <a:lnTo>
                    <a:pt x="0" y="1853"/>
                  </a:lnTo>
                  <a:lnTo>
                    <a:pt x="77" y="1852"/>
                  </a:lnTo>
                  <a:lnTo>
                    <a:pt x="152" y="1847"/>
                  </a:lnTo>
                  <a:lnTo>
                    <a:pt x="227" y="1839"/>
                  </a:lnTo>
                  <a:lnTo>
                    <a:pt x="301" y="1829"/>
                  </a:lnTo>
                  <a:lnTo>
                    <a:pt x="374" y="1816"/>
                  </a:lnTo>
                  <a:lnTo>
                    <a:pt x="446" y="1799"/>
                  </a:lnTo>
                  <a:lnTo>
                    <a:pt x="517" y="1780"/>
                  </a:lnTo>
                  <a:lnTo>
                    <a:pt x="586" y="1759"/>
                  </a:lnTo>
                  <a:lnTo>
                    <a:pt x="655" y="1734"/>
                  </a:lnTo>
                  <a:lnTo>
                    <a:pt x="722" y="1708"/>
                  </a:lnTo>
                  <a:lnTo>
                    <a:pt x="788" y="1678"/>
                  </a:lnTo>
                  <a:lnTo>
                    <a:pt x="852" y="1646"/>
                  </a:lnTo>
                  <a:lnTo>
                    <a:pt x="915" y="1612"/>
                  </a:lnTo>
                  <a:lnTo>
                    <a:pt x="977" y="1575"/>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60" y="585"/>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cap="flat" cmpd="sng" w="38100">
              <a:solidFill>
                <a:srgbClr val="F4B22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0" name="Google Shape;640;p25"/>
            <p:cNvSpPr/>
            <p:nvPr/>
          </p:nvSpPr>
          <p:spPr>
            <a:xfrm>
              <a:off x="4174" y="414"/>
              <a:ext cx="1854" cy="1854"/>
            </a:xfrm>
            <a:custGeom>
              <a:rect b="b" l="l" r="r" t="t"/>
              <a:pathLst>
                <a:path extrusionOk="0" h="1854" w="1854">
                  <a:moveTo>
                    <a:pt x="1854" y="1854"/>
                  </a:moveTo>
                  <a:lnTo>
                    <a:pt x="1854" y="0"/>
                  </a:lnTo>
                  <a:lnTo>
                    <a:pt x="1777" y="2"/>
                  </a:lnTo>
                  <a:lnTo>
                    <a:pt x="1702" y="6"/>
                  </a:lnTo>
                  <a:lnTo>
                    <a:pt x="1627" y="14"/>
                  </a:lnTo>
                  <a:lnTo>
                    <a:pt x="1553" y="24"/>
                  </a:lnTo>
                  <a:lnTo>
                    <a:pt x="1480" y="38"/>
                  </a:lnTo>
                  <a:lnTo>
                    <a:pt x="1408" y="54"/>
                  </a:lnTo>
                  <a:lnTo>
                    <a:pt x="1338" y="73"/>
                  </a:lnTo>
                  <a:lnTo>
                    <a:pt x="1268" y="94"/>
                  </a:lnTo>
                  <a:lnTo>
                    <a:pt x="1200" y="119"/>
                  </a:lnTo>
                  <a:lnTo>
                    <a:pt x="1132" y="146"/>
                  </a:lnTo>
                  <a:lnTo>
                    <a:pt x="1067" y="175"/>
                  </a:lnTo>
                  <a:lnTo>
                    <a:pt x="1002" y="207"/>
                  </a:lnTo>
                  <a:lnTo>
                    <a:pt x="939" y="241"/>
                  </a:lnTo>
                  <a:lnTo>
                    <a:pt x="877" y="278"/>
                  </a:lnTo>
                  <a:lnTo>
                    <a:pt x="818" y="317"/>
                  </a:lnTo>
                  <a:lnTo>
                    <a:pt x="759" y="358"/>
                  </a:lnTo>
                  <a:lnTo>
                    <a:pt x="702" y="401"/>
                  </a:lnTo>
                  <a:lnTo>
                    <a:pt x="648" y="446"/>
                  </a:lnTo>
                  <a:lnTo>
                    <a:pt x="594" y="494"/>
                  </a:lnTo>
                  <a:lnTo>
                    <a:pt x="543" y="543"/>
                  </a:lnTo>
                  <a:lnTo>
                    <a:pt x="494" y="594"/>
                  </a:lnTo>
                  <a:lnTo>
                    <a:pt x="446" y="647"/>
                  </a:lnTo>
                  <a:lnTo>
                    <a:pt x="401" y="702"/>
                  </a:lnTo>
                  <a:lnTo>
                    <a:pt x="358" y="759"/>
                  </a:lnTo>
                  <a:lnTo>
                    <a:pt x="317" y="817"/>
                  </a:lnTo>
                  <a:lnTo>
                    <a:pt x="278" y="877"/>
                  </a:lnTo>
                  <a:lnTo>
                    <a:pt x="241" y="939"/>
                  </a:lnTo>
                  <a:lnTo>
                    <a:pt x="207" y="1002"/>
                  </a:lnTo>
                  <a:lnTo>
                    <a:pt x="175" y="1066"/>
                  </a:lnTo>
                  <a:lnTo>
                    <a:pt x="146" y="1132"/>
                  </a:lnTo>
                  <a:lnTo>
                    <a:pt x="119" y="1199"/>
                  </a:lnTo>
                  <a:lnTo>
                    <a:pt x="95" y="1268"/>
                  </a:lnTo>
                  <a:lnTo>
                    <a:pt x="73" y="1337"/>
                  </a:lnTo>
                  <a:lnTo>
                    <a:pt x="54" y="1408"/>
                  </a:lnTo>
                  <a:lnTo>
                    <a:pt x="38" y="1480"/>
                  </a:lnTo>
                  <a:lnTo>
                    <a:pt x="25" y="1553"/>
                  </a:lnTo>
                  <a:lnTo>
                    <a:pt x="14" y="1627"/>
                  </a:lnTo>
                  <a:lnTo>
                    <a:pt x="6" y="1702"/>
                  </a:lnTo>
                  <a:lnTo>
                    <a:pt x="2" y="1777"/>
                  </a:lnTo>
                  <a:lnTo>
                    <a:pt x="0" y="1854"/>
                  </a:lnTo>
                  <a:lnTo>
                    <a:pt x="1854" y="1854"/>
                  </a:lnTo>
                  <a:close/>
                </a:path>
              </a:pathLst>
            </a:custGeom>
            <a:noFill/>
            <a:ln cap="flat" cmpd="sng" w="38100">
              <a:solidFill>
                <a:srgbClr val="55B6B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1" name="Google Shape;641;p25"/>
            <p:cNvSpPr txBox="1"/>
            <p:nvPr/>
          </p:nvSpPr>
          <p:spPr>
            <a:xfrm>
              <a:off x="4948" y="1301"/>
              <a:ext cx="1587" cy="3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100">
                  <a:solidFill>
                    <a:srgbClr val="55B6B2"/>
                  </a:solidFill>
                  <a:latin typeface="Trebuchet MS"/>
                  <a:ea typeface="Trebuchet MS"/>
                  <a:cs typeface="Trebuchet MS"/>
                  <a:sym typeface="Trebuchet MS"/>
                </a:rPr>
                <a:t>Timing</a:t>
              </a:r>
              <a:endParaRPr b="1" sz="1400">
                <a:solidFill>
                  <a:schemeClr val="dk1"/>
                </a:solidFill>
                <a:latin typeface="Trebuchet MS"/>
                <a:ea typeface="Trebuchet MS"/>
                <a:cs typeface="Trebuchet MS"/>
                <a:sym typeface="Trebuchet MS"/>
              </a:endParaRPr>
            </a:p>
          </p:txBody>
        </p:sp>
        <p:sp>
          <p:nvSpPr>
            <p:cNvPr id="642" name="Google Shape;642;p25"/>
            <p:cNvSpPr txBox="1"/>
            <p:nvPr/>
          </p:nvSpPr>
          <p:spPr>
            <a:xfrm>
              <a:off x="6623" y="1410"/>
              <a:ext cx="1062" cy="18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100">
                  <a:solidFill>
                    <a:srgbClr val="368DDD"/>
                  </a:solidFill>
                  <a:latin typeface="Trebuchet MS"/>
                  <a:ea typeface="Trebuchet MS"/>
                  <a:cs typeface="Trebuchet MS"/>
                  <a:sym typeface="Trebuchet MS"/>
                </a:rPr>
                <a:t>Purpose</a:t>
              </a:r>
              <a:endParaRPr b="1" sz="1400">
                <a:solidFill>
                  <a:schemeClr val="dk1"/>
                </a:solidFill>
                <a:latin typeface="Trebuchet MS"/>
                <a:ea typeface="Trebuchet MS"/>
                <a:cs typeface="Trebuchet MS"/>
                <a:sym typeface="Trebuchet MS"/>
              </a:endParaRPr>
            </a:p>
          </p:txBody>
        </p:sp>
        <p:sp>
          <p:nvSpPr>
            <p:cNvPr id="643" name="Google Shape;643;p25"/>
            <p:cNvSpPr txBox="1"/>
            <p:nvPr/>
          </p:nvSpPr>
          <p:spPr>
            <a:xfrm>
              <a:off x="6312" y="2815"/>
              <a:ext cx="1373"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100">
                  <a:solidFill>
                    <a:srgbClr val="F4B228"/>
                  </a:solidFill>
                  <a:latin typeface="Trebuchet MS"/>
                  <a:ea typeface="Trebuchet MS"/>
                  <a:cs typeface="Trebuchet MS"/>
                  <a:sym typeface="Trebuchet MS"/>
                </a:rPr>
                <a:t>Who conducts it</a:t>
              </a:r>
              <a:endParaRPr b="1" sz="1400">
                <a:solidFill>
                  <a:schemeClr val="dk1"/>
                </a:solidFill>
                <a:latin typeface="Trebuchet MS"/>
                <a:ea typeface="Trebuchet MS"/>
                <a:cs typeface="Trebuchet MS"/>
                <a:sym typeface="Trebuchet MS"/>
              </a:endParaRPr>
            </a:p>
          </p:txBody>
        </p:sp>
      </p:grpSp>
      <p:sp>
        <p:nvSpPr>
          <p:cNvPr id="644" name="Google Shape;644;p25"/>
          <p:cNvSpPr/>
          <p:nvPr/>
        </p:nvSpPr>
        <p:spPr>
          <a:xfrm>
            <a:off x="0" y="622665"/>
            <a:ext cx="12192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br>
              <a:rPr b="0" i="0" lang="en-US" sz="1100" u="none" cap="none" strike="noStrike">
                <a:solidFill>
                  <a:schemeClr val="dk1"/>
                </a:solidFill>
                <a:latin typeface="Arial"/>
                <a:ea typeface="Arial"/>
                <a:cs typeface="Arial"/>
                <a:sym typeface="Arial"/>
              </a:rPr>
            </a:br>
            <a:endParaRPr b="0" i="0" sz="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645" name="Google Shape;645;p25"/>
          <p:cNvSpPr/>
          <p:nvPr/>
        </p:nvSpPr>
        <p:spPr>
          <a:xfrm>
            <a:off x="2952207" y="3492178"/>
            <a:ext cx="1219029" cy="1162050"/>
          </a:xfrm>
          <a:custGeom>
            <a:rect b="b" l="l" r="r" t="t"/>
            <a:pathLst>
              <a:path extrusionOk="0" h="1854" w="1854">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cap="flat" cmpd="sng" w="38100">
            <a:solidFill>
              <a:srgbClr val="FF681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6" name="Google Shape;646;p25"/>
          <p:cNvSpPr txBox="1"/>
          <p:nvPr/>
        </p:nvSpPr>
        <p:spPr>
          <a:xfrm>
            <a:off x="3059977" y="3190147"/>
            <a:ext cx="1158067" cy="12157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100">
                <a:solidFill>
                  <a:srgbClr val="C55A11"/>
                </a:solidFill>
                <a:latin typeface="Trebuchet MS"/>
                <a:ea typeface="Trebuchet MS"/>
                <a:cs typeface="Trebuchet MS"/>
                <a:sym typeface="Trebuchet MS"/>
              </a:rPr>
              <a:t>Scope and technical specificities of evaluation</a:t>
            </a:r>
            <a:endParaRPr b="1" sz="1100">
              <a:solidFill>
                <a:srgbClr val="C55A11"/>
              </a:solidFill>
              <a:latin typeface="Trebuchet MS"/>
              <a:ea typeface="Trebuchet MS"/>
              <a:cs typeface="Trebuchet MS"/>
              <a:sym typeface="Trebuchet MS"/>
            </a:endParaRPr>
          </a:p>
          <a:p>
            <a:pPr indent="0" lvl="0" marL="0" marR="0" rtl="0" algn="l">
              <a:spcBef>
                <a:spcPts val="0"/>
              </a:spcBef>
              <a:spcAft>
                <a:spcPts val="0"/>
              </a:spcAft>
              <a:buNone/>
            </a:pPr>
            <a:r>
              <a:t/>
            </a:r>
            <a:endParaRPr b="1" sz="1100">
              <a:solidFill>
                <a:srgbClr val="C55A11"/>
              </a:solidFill>
              <a:latin typeface="Trebuchet MS"/>
              <a:ea typeface="Trebuchet MS"/>
              <a:cs typeface="Trebuchet MS"/>
              <a:sym typeface="Trebuchet MS"/>
            </a:endParaRPr>
          </a:p>
        </p:txBody>
      </p:sp>
      <p:sp>
        <p:nvSpPr>
          <p:cNvPr id="647" name="Google Shape;647;p25"/>
          <p:cNvSpPr txBox="1"/>
          <p:nvPr/>
        </p:nvSpPr>
        <p:spPr>
          <a:xfrm>
            <a:off x="130614" y="4898668"/>
            <a:ext cx="8479749" cy="2862322"/>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The fourth group of evaluation types is defined according to technical specificities and scope. This group is the most diversified, and the most common types of evaluation are presented here, with additional references provided in the</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 </a:t>
            </a:r>
            <a:r>
              <a:rPr b="1" lang="en-US" sz="1800" u="sng">
                <a:solidFill>
                  <a:schemeClr val="dk1"/>
                </a:solidFill>
                <a:latin typeface="Times New Roman"/>
                <a:ea typeface="Times New Roman"/>
                <a:cs typeface="Times New Roman"/>
                <a:sym typeface="Times New Roman"/>
                <a:hlinkClick r:id="rId9">
                  <a:extLst>
                    <a:ext uri="{A12FA001-AC4F-418D-AE19-62706E023703}">
                      <ahyp:hlinkClr val="tx"/>
                    </a:ext>
                  </a:extLst>
                </a:hlinkClick>
              </a:rPr>
              <a:t>Resources box </a:t>
            </a:r>
            <a:r>
              <a:rPr b="1" lang="en-US" sz="1800">
                <a:solidFill>
                  <a:schemeClr val="dk1"/>
                </a:solidFill>
                <a:latin typeface="Times New Roman"/>
                <a:ea typeface="Times New Roman"/>
                <a:cs typeface="Times New Roman"/>
                <a:sym typeface="Times New Roman"/>
              </a:rPr>
              <a:t>and within the annexes. The scope of an evaluation allows the understanding of what will be covered and what type of evaluation may be conducted.</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pic>
        <p:nvPicPr>
          <p:cNvPr id="652" name="Google Shape;652;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53" name="Google Shape;653;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54" name="Google Shape;654;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5" name="Google Shape;655;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56" name="Google Shape;656;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57" name="Google Shape;657;p2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58" name="Google Shape;658;p26"/>
          <p:cNvPicPr preferRelativeResize="0"/>
          <p:nvPr/>
        </p:nvPicPr>
        <p:blipFill rotWithShape="1">
          <a:blip r:embed="rId9">
            <a:alphaModFix/>
          </a:blip>
          <a:srcRect b="0" l="0" r="0" t="0"/>
          <a:stretch/>
        </p:blipFill>
        <p:spPr>
          <a:xfrm>
            <a:off x="0" y="-131234"/>
            <a:ext cx="8542020" cy="1587501"/>
          </a:xfrm>
          <a:prstGeom prst="rect">
            <a:avLst/>
          </a:prstGeom>
          <a:noFill/>
          <a:ln>
            <a:noFill/>
          </a:ln>
        </p:spPr>
      </p:pic>
      <p:sp>
        <p:nvSpPr>
          <p:cNvPr id="659" name="Google Shape;659;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60" name="Google Shape;66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61" name="Google Shape;661;p26"/>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62" name="Google Shape;662;p26"/>
          <p:cNvSpPr/>
          <p:nvPr/>
        </p:nvSpPr>
        <p:spPr>
          <a:xfrm>
            <a:off x="228600" y="296336"/>
            <a:ext cx="8313420" cy="635897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Evaluation criteria</a:t>
            </a:r>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285750" lvl="0" marL="542925" marR="244475" rtl="0" algn="just">
              <a:lnSpc>
                <a:spcPct val="150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Evaluation uses a set of criteria for the assessment of an intervention. </a:t>
            </a:r>
            <a:endParaRPr b="1" sz="1600">
              <a:solidFill>
                <a:schemeClr val="dk1"/>
              </a:solidFill>
              <a:latin typeface="Times New Roman"/>
              <a:ea typeface="Times New Roman"/>
              <a:cs typeface="Times New Roman"/>
              <a:sym typeface="Times New Roman"/>
            </a:endParaRPr>
          </a:p>
          <a:p>
            <a:pPr indent="-285750" lvl="0" marL="542925" marR="244475" rtl="0" algn="just">
              <a:lnSpc>
                <a:spcPct val="150000"/>
              </a:lnSpc>
              <a:spcBef>
                <a:spcPts val="5"/>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Evaluation criteria are standards by which an intervention can be addressed. While several criteria exist, IOM primarily uses two established references for evaluation criteria: </a:t>
            </a:r>
            <a:endParaRPr b="1" sz="1600">
              <a:solidFill>
                <a:schemeClr val="dk1"/>
              </a:solidFill>
              <a:latin typeface="Times New Roman"/>
              <a:ea typeface="Times New Roman"/>
              <a:cs typeface="Times New Roman"/>
              <a:sym typeface="Times New Roman"/>
            </a:endParaRPr>
          </a:p>
          <a:p>
            <a:pPr indent="-285750" lvl="0" marL="542925" marR="244475" rtl="0" algn="ctr">
              <a:lnSpc>
                <a:spcPct val="150000"/>
              </a:lnSpc>
              <a:spcBef>
                <a:spcPts val="5"/>
              </a:spcBef>
              <a:spcAft>
                <a:spcPts val="0"/>
              </a:spcAft>
              <a:buClr>
                <a:srgbClr val="7030A0"/>
              </a:buClr>
              <a:buSzPts val="1600"/>
              <a:buFont typeface="Noto Sans Symbols"/>
              <a:buChar char="⮚"/>
            </a:pPr>
            <a:r>
              <a:rPr b="1" lang="en-US" sz="1600">
                <a:solidFill>
                  <a:srgbClr val="7030A0"/>
                </a:solidFill>
                <a:latin typeface="Times New Roman"/>
                <a:ea typeface="Times New Roman"/>
                <a:cs typeface="Times New Roman"/>
                <a:sym typeface="Times New Roman"/>
              </a:rPr>
              <a:t>(a) </a:t>
            </a:r>
            <a:r>
              <a:rPr b="1" lang="en-US" sz="1600" u="sng">
                <a:solidFill>
                  <a:srgbClr val="C00000"/>
                </a:solidFill>
                <a:latin typeface="Times New Roman"/>
                <a:ea typeface="Times New Roman"/>
                <a:cs typeface="Times New Roman"/>
                <a:sym typeface="Times New Roman"/>
              </a:rPr>
              <a:t>the OECD/DAC criteria</a:t>
            </a:r>
            <a:r>
              <a:rPr b="1" lang="en-US" sz="1600">
                <a:solidFill>
                  <a:srgbClr val="7030A0"/>
                </a:solidFill>
                <a:latin typeface="Times New Roman"/>
                <a:ea typeface="Times New Roman"/>
                <a:cs typeface="Times New Roman"/>
                <a:sym typeface="Times New Roman"/>
              </a:rPr>
              <a:t>, which had originally been developed for development-orientated interventions and were adjusted in December 2019 to also be relevant for humanitarian interventions;</a:t>
            </a:r>
            <a:endParaRPr/>
          </a:p>
          <a:p>
            <a:pPr indent="-285750" lvl="0" marL="542925" marR="244475" rtl="0" algn="ctr">
              <a:lnSpc>
                <a:spcPct val="150000"/>
              </a:lnSpc>
              <a:spcBef>
                <a:spcPts val="5"/>
              </a:spcBef>
              <a:spcAft>
                <a:spcPts val="0"/>
              </a:spcAft>
              <a:buClr>
                <a:srgbClr val="7030A0"/>
              </a:buClr>
              <a:buSzPts val="1600"/>
              <a:buFont typeface="Noto Sans Symbols"/>
              <a:buChar char="⮚"/>
            </a:pPr>
            <a:r>
              <a:rPr b="1" lang="en-US" sz="1600">
                <a:solidFill>
                  <a:srgbClr val="7030A0"/>
                </a:solidFill>
                <a:latin typeface="Times New Roman"/>
                <a:ea typeface="Times New Roman"/>
                <a:cs typeface="Times New Roman"/>
                <a:sym typeface="Times New Roman"/>
              </a:rPr>
              <a:t> (b) </a:t>
            </a:r>
            <a:r>
              <a:rPr b="1" lang="en-US" sz="1600" u="sng">
                <a:solidFill>
                  <a:srgbClr val="C00000"/>
                </a:solidFill>
                <a:latin typeface="Times New Roman"/>
                <a:ea typeface="Times New Roman"/>
                <a:cs typeface="Times New Roman"/>
                <a:sym typeface="Times New Roman"/>
              </a:rPr>
              <a:t>the Active Learning Network for Accountability and Performance </a:t>
            </a:r>
            <a:r>
              <a:rPr b="1" lang="en-US" sz="1600">
                <a:solidFill>
                  <a:srgbClr val="7030A0"/>
                </a:solidFill>
                <a:latin typeface="Times New Roman"/>
                <a:ea typeface="Times New Roman"/>
                <a:cs typeface="Times New Roman"/>
                <a:sym typeface="Times New Roman"/>
              </a:rPr>
              <a:t>(ALNAP) criteria, which were developed for humanitarian While at times it may be feasible to include the entire population in the data collection process, at other times, this may not be necessary nor feasible due to time, resource and context-specific constraints, so a sample is selected.</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6" name="Shape 666"/>
        <p:cNvGrpSpPr/>
        <p:nvPr/>
      </p:nvGrpSpPr>
      <p:grpSpPr>
        <a:xfrm>
          <a:off x="0" y="0"/>
          <a:ext cx="0" cy="0"/>
          <a:chOff x="0" y="0"/>
          <a:chExt cx="0" cy="0"/>
        </a:xfrm>
      </p:grpSpPr>
      <p:pic>
        <p:nvPicPr>
          <p:cNvPr id="667" name="Google Shape;667;p2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68" name="Google Shape;668;p2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69" name="Google Shape;669;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0" name="Google Shape;670;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71" name="Google Shape;671;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72" name="Google Shape;672;p2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73" name="Google Shape;673;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74" name="Google Shape;674;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75" name="Google Shape;67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6" name="Google Shape;676;p27"/>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77" name="Google Shape;677;p27"/>
          <p:cNvSpPr/>
          <p:nvPr/>
        </p:nvSpPr>
        <p:spPr>
          <a:xfrm>
            <a:off x="566058" y="1319640"/>
            <a:ext cx="832430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Selecting evaluation criteria</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678" name="Google Shape;678;p27"/>
          <p:cNvGraphicFramePr/>
          <p:nvPr/>
        </p:nvGraphicFramePr>
        <p:xfrm>
          <a:off x="308821" y="1970183"/>
          <a:ext cx="3000000" cy="3000000"/>
        </p:xfrm>
        <a:graphic>
          <a:graphicData uri="http://schemas.openxmlformats.org/drawingml/2006/table">
            <a:tbl>
              <a:tblPr bandRow="1" firstCol="1" firstRow="1">
                <a:noFill/>
                <a:tableStyleId>{2DC227E1-B222-4BBB-AA45-9B8CF4DC2FFD}</a:tableStyleId>
              </a:tblPr>
              <a:tblGrid>
                <a:gridCol w="1493150"/>
                <a:gridCol w="3358650"/>
                <a:gridCol w="3375050"/>
              </a:tblGrid>
              <a:tr h="616275">
                <a:tc>
                  <a:txBody>
                    <a:bodyPr/>
                    <a:lstStyle/>
                    <a:p>
                      <a:pPr indent="138430" lvl="0" marL="170180" marR="0" rtl="0" algn="ctr">
                        <a:spcBef>
                          <a:spcPts val="0"/>
                        </a:spcBef>
                        <a:spcAft>
                          <a:spcPts val="0"/>
                        </a:spcAft>
                        <a:buNone/>
                      </a:pPr>
                      <a:r>
                        <a:rPr lang="en-US" sz="1600" u="none" cap="none" strike="noStrike">
                          <a:solidFill>
                            <a:schemeClr val="lt1"/>
                          </a:solidFill>
                        </a:rPr>
                        <a:t>Type of intervention</a:t>
                      </a:r>
                      <a:endParaRPr sz="2000" u="none" cap="none" strike="noStrike">
                        <a:solidFill>
                          <a:schemeClr val="lt1"/>
                        </a:solidFill>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rPr lang="en-US" sz="1600" u="none" cap="none" strike="noStrike">
                          <a:solidFill>
                            <a:schemeClr val="lt1"/>
                          </a:solidFill>
                        </a:rPr>
                        <a:t> </a:t>
                      </a:r>
                      <a:endParaRPr sz="2000" u="none" cap="none" strike="noStrike">
                        <a:solidFill>
                          <a:schemeClr val="lt1"/>
                        </a:solidFill>
                      </a:endParaRPr>
                    </a:p>
                    <a:p>
                      <a:pPr indent="0" lvl="0" marL="420369" marR="0" rtl="0" algn="ctr">
                        <a:spcBef>
                          <a:spcPts val="0"/>
                        </a:spcBef>
                        <a:spcAft>
                          <a:spcPts val="0"/>
                        </a:spcAft>
                        <a:buNone/>
                      </a:pPr>
                      <a:r>
                        <a:rPr lang="en-US" sz="1600" u="none" cap="none" strike="noStrike">
                          <a:solidFill>
                            <a:schemeClr val="lt1"/>
                          </a:solidFill>
                        </a:rPr>
                        <a:t>Development intervention</a:t>
                      </a:r>
                      <a:endParaRPr sz="2000" u="none" cap="none" strike="noStrike">
                        <a:solidFill>
                          <a:schemeClr val="lt1"/>
                        </a:solidFill>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rPr lang="en-US" sz="1600" u="none" cap="none" strike="noStrike">
                          <a:solidFill>
                            <a:schemeClr val="lt1"/>
                          </a:solidFill>
                        </a:rPr>
                        <a:t> </a:t>
                      </a:r>
                      <a:endParaRPr sz="2000" u="none" cap="none" strike="noStrike">
                        <a:solidFill>
                          <a:schemeClr val="lt1"/>
                        </a:solidFill>
                      </a:endParaRPr>
                    </a:p>
                    <a:p>
                      <a:pPr indent="0" lvl="0" marL="422275" marR="0" rtl="0" algn="ctr">
                        <a:spcBef>
                          <a:spcPts val="0"/>
                        </a:spcBef>
                        <a:spcAft>
                          <a:spcPts val="0"/>
                        </a:spcAft>
                        <a:buNone/>
                      </a:pPr>
                      <a:r>
                        <a:rPr lang="en-US" sz="1600" u="none" cap="none" strike="noStrike">
                          <a:solidFill>
                            <a:schemeClr val="lt1"/>
                          </a:solidFill>
                        </a:rPr>
                        <a:t>Humanitarian intervention</a:t>
                      </a:r>
                      <a:endParaRPr sz="2000" u="none" cap="none" strike="noStrike">
                        <a:solidFill>
                          <a:schemeClr val="lt1"/>
                        </a:solidFill>
                        <a:latin typeface="Trebuchet MS"/>
                        <a:ea typeface="Trebuchet MS"/>
                        <a:cs typeface="Trebuchet MS"/>
                        <a:sym typeface="Trebuchet MS"/>
                      </a:endParaRPr>
                    </a:p>
                  </a:txBody>
                  <a:tcPr marT="0" marB="0" marR="0" marL="0"/>
                </a:tc>
              </a:tr>
              <a:tr h="307000">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100965" marR="0" rtl="0" algn="ctr">
                        <a:lnSpc>
                          <a:spcPct val="92083"/>
                        </a:lnSpc>
                        <a:spcBef>
                          <a:spcPts val="0"/>
                        </a:spcBef>
                        <a:spcAft>
                          <a:spcPts val="0"/>
                        </a:spcAft>
                        <a:buNone/>
                      </a:pPr>
                      <a:r>
                        <a:rPr b="1" lang="en-US" sz="1200" u="none" cap="none" strike="noStrike"/>
                        <a:t>Development interventions focus on</a:t>
                      </a:r>
                      <a:endParaRPr b="1" sz="1600" u="none" cap="none" strike="noStrike">
                        <a:latin typeface="Trebuchet MS"/>
                        <a:ea typeface="Trebuchet MS"/>
                        <a:cs typeface="Trebuchet MS"/>
                        <a:sym typeface="Trebuchet MS"/>
                      </a:endParaRPr>
                    </a:p>
                  </a:txBody>
                  <a:tcPr marT="0" marB="0" marR="0" marL="0"/>
                </a:tc>
                <a:tc rowSpan="5">
                  <a:txBody>
                    <a:bodyPr/>
                    <a:lstStyle/>
                    <a:p>
                      <a:pPr indent="0" lvl="0" marL="100965" marR="109854" rtl="0" algn="just">
                        <a:lnSpc>
                          <a:spcPct val="102000"/>
                        </a:lnSpc>
                        <a:spcBef>
                          <a:spcPts val="0"/>
                        </a:spcBef>
                        <a:spcAft>
                          <a:spcPts val="0"/>
                        </a:spcAft>
                        <a:buNone/>
                      </a:pPr>
                      <a:r>
                        <a:rPr b="1" lang="en-US" sz="1200" u="none" cap="none" strike="noStrike"/>
                        <a:t>Humanitarian interventions focus on saving lives, alleviating suffering and maintaining human dignity during and after human-induced crises and natural disasters, as well as preventing and </a:t>
                      </a:r>
                      <a:r>
                        <a:rPr b="1" lang="en-US" sz="1800" u="none" cap="none" strike="noStrike">
                          <a:solidFill>
                            <a:schemeClr val="dk1"/>
                          </a:solidFill>
                          <a:latin typeface="Calibri"/>
                          <a:ea typeface="Calibri"/>
                          <a:cs typeface="Calibri"/>
                          <a:sym typeface="Calibri"/>
                        </a:rPr>
                        <a:t>preparing</a:t>
                      </a:r>
                      <a:r>
                        <a:rPr b="1" lang="en-US" sz="1200" u="none" cap="none" strike="noStrike"/>
                        <a:t> for them.</a:t>
                      </a:r>
                      <a:endParaRPr b="1" sz="1600" u="none" cap="none" strike="noStrike">
                        <a:latin typeface="Trebuchet MS"/>
                        <a:ea typeface="Trebuchet MS"/>
                        <a:cs typeface="Trebuchet MS"/>
                        <a:sym typeface="Trebuchet MS"/>
                      </a:endParaRPr>
                    </a:p>
                  </a:txBody>
                  <a:tcPr marT="0" marB="0" marR="0" marL="0"/>
                </a:tc>
              </a:tr>
              <a:tr h="168225">
                <a:tc>
                  <a:txBody>
                    <a:bodyPr/>
                    <a:lstStyle/>
                    <a:p>
                      <a:pPr indent="0" lvl="0" marL="0" marR="0" rtl="0" algn="l">
                        <a:spcBef>
                          <a:spcPts val="0"/>
                        </a:spcBef>
                        <a:spcAft>
                          <a:spcPts val="0"/>
                        </a:spcAft>
                        <a:buNone/>
                      </a:pPr>
                      <a:r>
                        <a:rPr lang="en-US" sz="7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100965" marR="0" rtl="0" algn="ctr">
                        <a:lnSpc>
                          <a:spcPct val="82500"/>
                        </a:lnSpc>
                        <a:spcBef>
                          <a:spcPts val="0"/>
                        </a:spcBef>
                        <a:spcAft>
                          <a:spcPts val="0"/>
                        </a:spcAft>
                        <a:buNone/>
                      </a:pPr>
                      <a:r>
                        <a:rPr b="1" lang="en-US" sz="1200" u="none" cap="none" strike="noStrike"/>
                        <a:t>responding to ongoing structural issues,</a:t>
                      </a:r>
                      <a:endParaRPr b="1" sz="1600" u="none" cap="none" strike="noStrike">
                        <a:latin typeface="Trebuchet MS"/>
                        <a:ea typeface="Trebuchet MS"/>
                        <a:cs typeface="Trebuchet MS"/>
                        <a:sym typeface="Trebuchet MS"/>
                      </a:endParaRPr>
                    </a:p>
                  </a:txBody>
                  <a:tcPr marT="0" marB="0" marR="0" marL="0"/>
                </a:tc>
                <a:tc vMerge="1"/>
              </a:tr>
              <a:tr h="172100">
                <a:tc>
                  <a:txBody>
                    <a:bodyPr/>
                    <a:lstStyle/>
                    <a:p>
                      <a:pPr indent="0" lvl="0" marL="181610" marR="0" rtl="0" algn="l">
                        <a:lnSpc>
                          <a:spcPct val="63125"/>
                        </a:lnSpc>
                        <a:spcBef>
                          <a:spcPts val="0"/>
                        </a:spcBef>
                        <a:spcAft>
                          <a:spcPts val="0"/>
                        </a:spcAft>
                        <a:buNone/>
                      </a:pPr>
                      <a:r>
                        <a:rPr lang="en-US" sz="1600" u="none" cap="none" strike="noStrike"/>
                        <a:t>Description</a:t>
                      </a:r>
                      <a:endParaRPr sz="2000" u="none" cap="none" strike="noStrike">
                        <a:latin typeface="Trebuchet MS"/>
                        <a:ea typeface="Trebuchet MS"/>
                        <a:cs typeface="Trebuchet MS"/>
                        <a:sym typeface="Trebuchet MS"/>
                      </a:endParaRPr>
                    </a:p>
                  </a:txBody>
                  <a:tcPr marT="0" marB="0" marR="0" marL="0"/>
                </a:tc>
                <a:tc>
                  <a:txBody>
                    <a:bodyPr/>
                    <a:lstStyle/>
                    <a:p>
                      <a:pPr indent="0" lvl="0" marL="100965" marR="0" rtl="0" algn="ctr">
                        <a:lnSpc>
                          <a:spcPct val="84166"/>
                        </a:lnSpc>
                        <a:spcBef>
                          <a:spcPts val="0"/>
                        </a:spcBef>
                        <a:spcAft>
                          <a:spcPts val="0"/>
                        </a:spcAft>
                        <a:buNone/>
                      </a:pPr>
                      <a:r>
                        <a:rPr b="1" lang="en-US" sz="1200" u="none" cap="none" strike="noStrike"/>
                        <a:t>particularly systemic poverty, that may</a:t>
                      </a:r>
                      <a:endParaRPr b="1" sz="1600" u="none" cap="none" strike="noStrike">
                        <a:latin typeface="Trebuchet MS"/>
                        <a:ea typeface="Trebuchet MS"/>
                        <a:cs typeface="Trebuchet MS"/>
                        <a:sym typeface="Trebuchet MS"/>
                      </a:endParaRPr>
                    </a:p>
                  </a:txBody>
                  <a:tcPr marT="0" marB="0" marR="0" marL="0"/>
                </a:tc>
                <a:tc vMerge="1"/>
              </a:tr>
              <a:tr h="169000">
                <a:tc>
                  <a:txBody>
                    <a:bodyPr/>
                    <a:lstStyle/>
                    <a:p>
                      <a:pPr indent="0" lvl="0" marL="0" marR="0" rtl="0" algn="l">
                        <a:spcBef>
                          <a:spcPts val="0"/>
                        </a:spcBef>
                        <a:spcAft>
                          <a:spcPts val="0"/>
                        </a:spcAft>
                        <a:buNone/>
                      </a:pPr>
                      <a:r>
                        <a:rPr lang="en-US" sz="7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100965" marR="0" rtl="0" algn="ctr">
                        <a:lnSpc>
                          <a:spcPct val="82916"/>
                        </a:lnSpc>
                        <a:spcBef>
                          <a:spcPts val="0"/>
                        </a:spcBef>
                        <a:spcAft>
                          <a:spcPts val="0"/>
                        </a:spcAft>
                        <a:buNone/>
                      </a:pPr>
                      <a:r>
                        <a:rPr b="1" lang="en-US" sz="1200" u="none" cap="none" strike="noStrike"/>
                        <a:t>hinder socioeconomic and institutional</a:t>
                      </a:r>
                      <a:endParaRPr b="1" sz="1600" u="none" cap="none" strike="noStrike">
                        <a:latin typeface="Trebuchet MS"/>
                        <a:ea typeface="Trebuchet MS"/>
                        <a:cs typeface="Trebuchet MS"/>
                        <a:sym typeface="Trebuchet MS"/>
                      </a:endParaRPr>
                    </a:p>
                  </a:txBody>
                  <a:tcPr marT="0" marB="0" marR="0" marL="0"/>
                </a:tc>
                <a:tc vMerge="1"/>
              </a:tr>
              <a:tr h="2860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100965" marR="0" rtl="0" algn="ctr">
                        <a:lnSpc>
                          <a:spcPct val="93333"/>
                        </a:lnSpc>
                        <a:spcBef>
                          <a:spcPts val="0"/>
                        </a:spcBef>
                        <a:spcAft>
                          <a:spcPts val="0"/>
                        </a:spcAft>
                        <a:buNone/>
                      </a:pPr>
                      <a:r>
                        <a:rPr b="1" lang="en-US" sz="1200" u="none" cap="none" strike="noStrike"/>
                        <a:t>development in a given context.</a:t>
                      </a:r>
                      <a:endParaRPr b="1" sz="1600" u="none" cap="none" strike="noStrike">
                        <a:latin typeface="Trebuchet MS"/>
                        <a:ea typeface="Trebuchet MS"/>
                        <a:cs typeface="Trebuchet MS"/>
                        <a:sym typeface="Trebuchet MS"/>
                      </a:endParaRPr>
                    </a:p>
                  </a:txBody>
                  <a:tcPr marT="0" marB="0" marR="0" marL="0"/>
                </a:tc>
                <a:tc vMerge="1"/>
              </a:tr>
              <a:tr h="1060550">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100965" marR="0" rtl="0" algn="ctr">
                        <a:spcBef>
                          <a:spcPts val="0"/>
                        </a:spcBef>
                        <a:spcAft>
                          <a:spcPts val="0"/>
                        </a:spcAft>
                        <a:buNone/>
                      </a:pPr>
                      <a:r>
                        <a:rPr b="1" lang="en-US" sz="1200" u="none" cap="none" strike="noStrike"/>
                        <a:t>OECD/DAC criteria</a:t>
                      </a:r>
                      <a:endParaRPr b="1" sz="1600" u="none" cap="none" strike="noStrike"/>
                    </a:p>
                    <a:p>
                      <a:pPr indent="0" lvl="0" marL="0" marR="0" rtl="0" algn="ctr">
                        <a:spcBef>
                          <a:spcPts val="30"/>
                        </a:spcBef>
                        <a:spcAft>
                          <a:spcPts val="0"/>
                        </a:spcAft>
                        <a:buNone/>
                      </a:pPr>
                      <a:r>
                        <a:rPr b="1" lang="en-US" sz="1200" u="none" cap="none" strike="noStrike"/>
                        <a:t> </a:t>
                      </a:r>
                      <a:endParaRPr b="1" sz="1600" u="none" cap="none" strike="noStrike"/>
                    </a:p>
                    <a:p>
                      <a:pPr indent="-266700" lvl="0" marL="469265" marR="133985" rtl="0" algn="ctr">
                        <a:lnSpc>
                          <a:spcPct val="102000"/>
                        </a:lnSpc>
                        <a:spcBef>
                          <a:spcPts val="0"/>
                        </a:spcBef>
                        <a:spcAft>
                          <a:spcPts val="0"/>
                        </a:spcAft>
                        <a:buNone/>
                      </a:pPr>
                      <a:r>
                        <a:rPr b="1" lang="en-US" sz="1200" u="none" cap="none" strike="noStrike"/>
                        <a:t>🢂 ALNAP criteria may also be applied to development interventions, where appropriate.</a:t>
                      </a:r>
                      <a:endParaRPr b="1" sz="1600" u="none" cap="none" strike="noStrike">
                        <a:latin typeface="Trebuchet MS"/>
                        <a:ea typeface="Trebuchet MS"/>
                        <a:cs typeface="Trebuchet MS"/>
                        <a:sym typeface="Trebuchet MS"/>
                      </a:endParaRPr>
                    </a:p>
                  </a:txBody>
                  <a:tcPr marT="0" marB="0" marR="0" marL="0"/>
                </a:tc>
                <a:tc>
                  <a:txBody>
                    <a:bodyPr/>
                    <a:lstStyle/>
                    <a:p>
                      <a:pPr indent="0" lvl="0" marL="100965" marR="0" rtl="0" algn="ctr">
                        <a:spcBef>
                          <a:spcPts val="0"/>
                        </a:spcBef>
                        <a:spcAft>
                          <a:spcPts val="0"/>
                        </a:spcAft>
                        <a:buNone/>
                      </a:pPr>
                      <a:r>
                        <a:rPr b="1" lang="en-US" sz="1200" u="none" cap="none" strike="noStrike"/>
                        <a:t>ALNAP criteria</a:t>
                      </a:r>
                      <a:endParaRPr b="1" sz="1600" u="none" cap="none" strike="noStrike"/>
                    </a:p>
                    <a:p>
                      <a:pPr indent="0" lvl="0" marL="0" marR="0" rtl="0" algn="ctr">
                        <a:spcBef>
                          <a:spcPts val="30"/>
                        </a:spcBef>
                        <a:spcAft>
                          <a:spcPts val="0"/>
                        </a:spcAft>
                        <a:buNone/>
                      </a:pPr>
                      <a:r>
                        <a:rPr b="1" lang="en-US" sz="1200" u="none" cap="none" strike="noStrike"/>
                        <a:t> </a:t>
                      </a:r>
                      <a:endParaRPr b="1" sz="1600" u="none" cap="none" strike="noStrike"/>
                    </a:p>
                    <a:p>
                      <a:pPr indent="-266700" lvl="0" marL="469265" marR="130810" rtl="0" algn="ctr">
                        <a:lnSpc>
                          <a:spcPct val="102000"/>
                        </a:lnSpc>
                        <a:spcBef>
                          <a:spcPts val="0"/>
                        </a:spcBef>
                        <a:spcAft>
                          <a:spcPts val="0"/>
                        </a:spcAft>
                        <a:buNone/>
                      </a:pPr>
                      <a:r>
                        <a:rPr b="1" lang="en-US" sz="1200" u="none" cap="none" strike="noStrike"/>
                        <a:t>The revised OECD/DAC criteria may also be applied to humanitarian interventions, where appropriate.</a:t>
                      </a:r>
                      <a:endParaRPr b="1" sz="1600" u="none" cap="none" strike="noStrike">
                        <a:latin typeface="Trebuchet MS"/>
                        <a:ea typeface="Trebuchet MS"/>
                        <a:cs typeface="Trebuchet MS"/>
                        <a:sym typeface="Trebuchet MS"/>
                      </a:endParaRPr>
                    </a:p>
                  </a:txBody>
                  <a:tcPr marT="0" marB="0" marR="0" marL="0"/>
                </a:tc>
              </a:tr>
              <a:tr h="638025">
                <a:tc>
                  <a:txBody>
                    <a:bodyPr/>
                    <a:lstStyle/>
                    <a:p>
                      <a:pPr indent="-86359" lvl="0" marL="306705" marR="222250" rtl="0" algn="ctr">
                        <a:spcBef>
                          <a:spcPts val="0"/>
                        </a:spcBef>
                        <a:spcAft>
                          <a:spcPts val="0"/>
                        </a:spcAft>
                        <a:buNone/>
                      </a:pPr>
                      <a:r>
                        <a:rPr lang="en-US" sz="1800" u="none" cap="none" strike="noStrike"/>
                        <a:t>Evaluation criteria</a:t>
                      </a:r>
                      <a:endParaRPr sz="24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rPr b="1" lang="en-US" sz="1800" u="none" cap="none" strike="noStrike">
                          <a:solidFill>
                            <a:srgbClr val="FF66CC"/>
                          </a:solidFill>
                        </a:rPr>
                        <a:t> </a:t>
                      </a:r>
                      <a:endParaRPr b="1" sz="1600" u="none" cap="none" strike="noStrike">
                        <a:solidFill>
                          <a:srgbClr val="FF66CC"/>
                        </a:solidFill>
                      </a:endParaRPr>
                    </a:p>
                    <a:p>
                      <a:pPr indent="-342900" lvl="0" marL="342900" marR="0" rtl="0" algn="ctr">
                        <a:spcBef>
                          <a:spcPts val="0"/>
                        </a:spcBef>
                        <a:spcAft>
                          <a:spcPts val="0"/>
                        </a:spcAft>
                        <a:buClr>
                          <a:srgbClr val="FF66CC"/>
                        </a:buClr>
                        <a:buSzPts val="1000"/>
                        <a:buFont typeface="Trebuchet MS"/>
                        <a:buChar char="•"/>
                      </a:pPr>
                      <a:r>
                        <a:rPr b="1" lang="en-US" sz="1200" u="none" cap="none" strike="noStrike">
                          <a:solidFill>
                            <a:srgbClr val="FF66CC"/>
                          </a:solidFill>
                        </a:rPr>
                        <a:t>Relevance</a:t>
                      </a:r>
                      <a:endParaRPr b="1" sz="1600" u="none" cap="none" strike="noStrike">
                        <a:solidFill>
                          <a:srgbClr val="FF66CC"/>
                        </a:solidFill>
                      </a:endParaRPr>
                    </a:p>
                    <a:p>
                      <a:pPr indent="-342900" lvl="0" marL="342900" marR="0" rtl="0" algn="ctr">
                        <a:spcBef>
                          <a:spcPts val="180"/>
                        </a:spcBef>
                        <a:spcAft>
                          <a:spcPts val="0"/>
                        </a:spcAft>
                        <a:buClr>
                          <a:srgbClr val="FF66CC"/>
                        </a:buClr>
                        <a:buSzPts val="1000"/>
                        <a:buFont typeface="Trebuchet MS"/>
                        <a:buChar char="•"/>
                      </a:pPr>
                      <a:r>
                        <a:rPr b="1" lang="en-US" sz="1200" u="none" cap="none" strike="noStrike">
                          <a:solidFill>
                            <a:srgbClr val="FF66CC"/>
                          </a:solidFill>
                        </a:rPr>
                        <a:t>Coherence</a:t>
                      </a:r>
                      <a:endParaRPr b="1" sz="1600" u="none" cap="none" strike="noStrike">
                        <a:solidFill>
                          <a:srgbClr val="FF66CC"/>
                        </a:solidFill>
                        <a:latin typeface="Trebuchet MS"/>
                        <a:ea typeface="Trebuchet MS"/>
                        <a:cs typeface="Trebuchet MS"/>
                        <a:sym typeface="Trebuchet MS"/>
                      </a:endParaRPr>
                    </a:p>
                  </a:txBody>
                  <a:tcPr marT="0" marB="0" marR="0" marL="0"/>
                </a:tc>
                <a:tc>
                  <a:txBody>
                    <a:bodyPr/>
                    <a:lstStyle/>
                    <a:p>
                      <a:pPr indent="-191135" lvl="0" marL="456565" marR="0" rtl="0" algn="ctr">
                        <a:spcBef>
                          <a:spcPts val="0"/>
                        </a:spcBef>
                        <a:spcAft>
                          <a:spcPts val="0"/>
                        </a:spcAft>
                        <a:buNone/>
                      </a:pPr>
                      <a:r>
                        <a:rPr b="1" lang="en-US" sz="1200" u="none" cap="none" strike="noStrike">
                          <a:solidFill>
                            <a:srgbClr val="FF9518"/>
                          </a:solidFill>
                        </a:rPr>
                        <a:t>Appropriateness</a:t>
                      </a:r>
                      <a:endParaRPr b="1" sz="1600" u="none" cap="none" strike="noStrike">
                        <a:solidFill>
                          <a:srgbClr val="FF9518"/>
                        </a:solidFill>
                      </a:endParaRPr>
                    </a:p>
                    <a:p>
                      <a:pPr indent="-191135" lvl="0" marL="456565" marR="0" rtl="0" algn="ctr">
                        <a:spcBef>
                          <a:spcPts val="180"/>
                        </a:spcBef>
                        <a:spcAft>
                          <a:spcPts val="0"/>
                        </a:spcAft>
                        <a:buNone/>
                      </a:pPr>
                      <a:r>
                        <a:rPr b="1" lang="en-US" sz="1200" u="none" cap="none" strike="noStrike">
                          <a:solidFill>
                            <a:srgbClr val="FF9518"/>
                          </a:solidFill>
                        </a:rPr>
                        <a:t>Effectiveness</a:t>
                      </a:r>
                      <a:endParaRPr b="1" sz="1600" u="none" cap="none" strike="noStrike">
                        <a:solidFill>
                          <a:srgbClr val="FF9518"/>
                        </a:solidFill>
                      </a:endParaRPr>
                    </a:p>
                    <a:p>
                      <a:pPr indent="-191135" lvl="0" marL="456565" marR="0" rtl="0" algn="ctr">
                        <a:lnSpc>
                          <a:spcPct val="96666"/>
                        </a:lnSpc>
                        <a:spcBef>
                          <a:spcPts val="180"/>
                        </a:spcBef>
                        <a:spcAft>
                          <a:spcPts val="0"/>
                        </a:spcAft>
                        <a:buNone/>
                      </a:pPr>
                      <a:r>
                        <a:rPr b="1" lang="en-US" sz="1200" u="none" cap="none" strike="noStrike">
                          <a:solidFill>
                            <a:srgbClr val="FF9518"/>
                          </a:solidFill>
                        </a:rPr>
                        <a:t>Efficiency</a:t>
                      </a:r>
                      <a:endParaRPr b="1" sz="1600" u="none" cap="none" strike="noStrike">
                        <a:solidFill>
                          <a:srgbClr val="FF9518"/>
                        </a:solidFill>
                        <a:latin typeface="Trebuchet MS"/>
                        <a:ea typeface="Trebuchet MS"/>
                        <a:cs typeface="Trebuchet MS"/>
                        <a:sym typeface="Trebuchet MS"/>
                      </a:endParaRPr>
                    </a:p>
                  </a:txBody>
                  <a:tcPr marT="0" marB="0" marR="0" marL="0"/>
                </a:tc>
              </a:tr>
              <a:tr h="2077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66CC"/>
                        </a:buClr>
                        <a:buSzPts val="1000"/>
                        <a:buFont typeface="Trebuchet MS"/>
                        <a:buChar char="•"/>
                      </a:pPr>
                      <a:r>
                        <a:rPr b="1" lang="en-US" sz="1200" u="none" cap="none" strike="noStrike">
                          <a:solidFill>
                            <a:srgbClr val="FF66CC"/>
                          </a:solidFill>
                        </a:rPr>
                        <a:t>Efficiency</a:t>
                      </a:r>
                      <a:endParaRPr b="1" sz="1600" u="none" cap="none" strike="noStrike">
                        <a:solidFill>
                          <a:srgbClr val="FF66CC"/>
                        </a:solidFill>
                        <a:latin typeface="Trebuchet MS"/>
                        <a:ea typeface="Trebuchet MS"/>
                        <a:cs typeface="Trebuchet MS"/>
                        <a:sym typeface="Trebuchet MS"/>
                      </a:endParaRPr>
                    </a:p>
                  </a:txBody>
                  <a:tcPr marT="0" marB="0" marR="0" marL="0"/>
                </a:tc>
                <a:tc>
                  <a:txBody>
                    <a:bodyPr/>
                    <a:lstStyle/>
                    <a:p>
                      <a:pPr indent="-342900" lvl="0" marL="342900" marR="0" rtl="0" algn="ctr">
                        <a:lnSpc>
                          <a:spcPct val="96666"/>
                        </a:lnSpc>
                        <a:spcBef>
                          <a:spcPts val="0"/>
                        </a:spcBef>
                        <a:spcAft>
                          <a:spcPts val="0"/>
                        </a:spcAft>
                        <a:buClr>
                          <a:srgbClr val="FF9518"/>
                        </a:buClr>
                        <a:buSzPts val="1000"/>
                        <a:buFont typeface="Trebuchet MS"/>
                        <a:buChar char="•"/>
                      </a:pPr>
                      <a:r>
                        <a:rPr b="1" lang="en-US" sz="1200" u="none" cap="none" strike="noStrike">
                          <a:solidFill>
                            <a:srgbClr val="FF9518"/>
                          </a:solidFill>
                        </a:rPr>
                        <a:t>Impact</a:t>
                      </a:r>
                      <a:endParaRPr b="1" sz="1600" u="none" cap="none" strike="noStrike">
                        <a:solidFill>
                          <a:srgbClr val="FF9518"/>
                        </a:solidFill>
                        <a:latin typeface="Trebuchet MS"/>
                        <a:ea typeface="Trebuchet MS"/>
                        <a:cs typeface="Trebuchet MS"/>
                        <a:sym typeface="Trebuchet MS"/>
                      </a:endParaRPr>
                    </a:p>
                  </a:txBody>
                  <a:tcPr marT="0" marB="0" marR="0" marL="0"/>
                </a:tc>
              </a:tr>
              <a:tr h="2077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66CC"/>
                        </a:buClr>
                        <a:buSzPts val="1000"/>
                        <a:buFont typeface="Trebuchet MS"/>
                        <a:buChar char="•"/>
                      </a:pPr>
                      <a:r>
                        <a:rPr b="1" lang="en-US" sz="1200" u="none" cap="none" strike="noStrike">
                          <a:solidFill>
                            <a:srgbClr val="FF66CC"/>
                          </a:solidFill>
                        </a:rPr>
                        <a:t>Effectiveness</a:t>
                      </a:r>
                      <a:endParaRPr b="1" sz="1600" u="none" cap="none" strike="noStrike">
                        <a:solidFill>
                          <a:srgbClr val="FF66CC"/>
                        </a:solidFill>
                        <a:latin typeface="Trebuchet MS"/>
                        <a:ea typeface="Trebuchet MS"/>
                        <a:cs typeface="Trebuchet MS"/>
                        <a:sym typeface="Trebuchet MS"/>
                      </a:endParaRPr>
                    </a:p>
                  </a:txBody>
                  <a:tcPr marT="0" marB="0" marR="0" marL="0"/>
                </a:tc>
                <a:tc>
                  <a:txBody>
                    <a:bodyPr/>
                    <a:lstStyle/>
                    <a:p>
                      <a:pPr indent="-342900" lvl="0" marL="342900" marR="0" rtl="0" algn="ctr">
                        <a:lnSpc>
                          <a:spcPct val="96666"/>
                        </a:lnSpc>
                        <a:spcBef>
                          <a:spcPts val="0"/>
                        </a:spcBef>
                        <a:spcAft>
                          <a:spcPts val="0"/>
                        </a:spcAft>
                        <a:buClr>
                          <a:srgbClr val="FF9518"/>
                        </a:buClr>
                        <a:buSzPts val="1000"/>
                        <a:buFont typeface="Trebuchet MS"/>
                        <a:buChar char="•"/>
                      </a:pPr>
                      <a:r>
                        <a:rPr b="1" lang="en-US" sz="1200" u="none" cap="none" strike="noStrike">
                          <a:solidFill>
                            <a:srgbClr val="FF9518"/>
                          </a:solidFill>
                        </a:rPr>
                        <a:t>Coherence</a:t>
                      </a:r>
                      <a:endParaRPr b="1" sz="1600" u="none" cap="none" strike="noStrike">
                        <a:solidFill>
                          <a:srgbClr val="FF9518"/>
                        </a:solidFill>
                        <a:latin typeface="Trebuchet MS"/>
                        <a:ea typeface="Trebuchet MS"/>
                        <a:cs typeface="Trebuchet MS"/>
                        <a:sym typeface="Trebuchet MS"/>
                      </a:endParaRPr>
                    </a:p>
                  </a:txBody>
                  <a:tcPr marT="0" marB="0" marR="0" marL="0"/>
                </a:tc>
              </a:tr>
              <a:tr h="2077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66CC"/>
                        </a:buClr>
                        <a:buSzPts val="1000"/>
                        <a:buFont typeface="Trebuchet MS"/>
                        <a:buChar char="•"/>
                      </a:pPr>
                      <a:r>
                        <a:rPr b="1" lang="en-US" sz="1200" u="none" cap="none" strike="noStrike">
                          <a:solidFill>
                            <a:srgbClr val="FF66CC"/>
                          </a:solidFill>
                        </a:rPr>
                        <a:t>Impact</a:t>
                      </a:r>
                      <a:endParaRPr b="1" sz="1600" u="none" cap="none" strike="noStrike">
                        <a:solidFill>
                          <a:srgbClr val="FF66CC"/>
                        </a:solidFill>
                        <a:latin typeface="Trebuchet MS"/>
                        <a:ea typeface="Trebuchet MS"/>
                        <a:cs typeface="Trebuchet MS"/>
                        <a:sym typeface="Trebuchet MS"/>
                      </a:endParaRPr>
                    </a:p>
                  </a:txBody>
                  <a:tcPr marT="0" marB="0" marR="0" marL="0"/>
                </a:tc>
                <a:tc>
                  <a:txBody>
                    <a:bodyPr/>
                    <a:lstStyle/>
                    <a:p>
                      <a:pPr indent="-342900" lvl="0" marL="342900" marR="0" rtl="0" algn="ctr">
                        <a:lnSpc>
                          <a:spcPct val="96666"/>
                        </a:lnSpc>
                        <a:spcBef>
                          <a:spcPts val="0"/>
                        </a:spcBef>
                        <a:spcAft>
                          <a:spcPts val="0"/>
                        </a:spcAft>
                        <a:buClr>
                          <a:srgbClr val="FF9518"/>
                        </a:buClr>
                        <a:buSzPts val="1000"/>
                        <a:buFont typeface="Trebuchet MS"/>
                        <a:buChar char="•"/>
                      </a:pPr>
                      <a:r>
                        <a:rPr b="1" lang="en-US" sz="1200" u="none" cap="none" strike="noStrike">
                          <a:solidFill>
                            <a:srgbClr val="FF9518"/>
                          </a:solidFill>
                        </a:rPr>
                        <a:t>Coverage</a:t>
                      </a:r>
                      <a:endParaRPr b="1" sz="1600" u="none" cap="none" strike="noStrike">
                        <a:solidFill>
                          <a:srgbClr val="FF9518"/>
                        </a:solidFill>
                        <a:latin typeface="Trebuchet MS"/>
                        <a:ea typeface="Trebuchet MS"/>
                        <a:cs typeface="Trebuchet MS"/>
                        <a:sym typeface="Trebuchet MS"/>
                      </a:endParaRPr>
                    </a:p>
                  </a:txBody>
                  <a:tcPr marT="0" marB="0" marR="0" marL="0"/>
                </a:tc>
              </a:tr>
              <a:tr h="2077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66CC"/>
                        </a:buClr>
                        <a:buSzPts val="1000"/>
                        <a:buFont typeface="Trebuchet MS"/>
                        <a:buChar char="•"/>
                      </a:pPr>
                      <a:r>
                        <a:rPr b="1" lang="en-US" sz="1200" u="none" cap="none" strike="noStrike">
                          <a:solidFill>
                            <a:srgbClr val="FF66CC"/>
                          </a:solidFill>
                        </a:rPr>
                        <a:t>Sustainability</a:t>
                      </a:r>
                      <a:endParaRPr b="1" sz="1600" u="none" cap="none" strike="noStrike">
                        <a:solidFill>
                          <a:srgbClr val="FF66CC"/>
                        </a:solidFill>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9518"/>
                        </a:buClr>
                        <a:buSzPts val="1000"/>
                        <a:buFont typeface="Trebuchet MS"/>
                        <a:buChar char="•"/>
                      </a:pPr>
                      <a:r>
                        <a:rPr b="1" lang="en-US" sz="1200" u="none" cap="none" strike="noStrike">
                          <a:solidFill>
                            <a:srgbClr val="FF9518"/>
                          </a:solidFill>
                        </a:rPr>
                        <a:t>Coordination</a:t>
                      </a:r>
                      <a:endParaRPr b="1" sz="1600" u="none" cap="none" strike="noStrike">
                        <a:solidFill>
                          <a:srgbClr val="FF9518"/>
                        </a:solidFill>
                        <a:latin typeface="Trebuchet MS"/>
                        <a:ea typeface="Trebuchet MS"/>
                        <a:cs typeface="Trebuchet MS"/>
                        <a:sym typeface="Trebuchet MS"/>
                      </a:endParaRPr>
                    </a:p>
                  </a:txBody>
                  <a:tcPr marT="0" marB="0" marR="0" marL="0"/>
                </a:tc>
              </a:tr>
              <a:tr h="217075">
                <a:tc>
                  <a:txBody>
                    <a:bodyPr/>
                    <a:lstStyle/>
                    <a:p>
                      <a:pPr indent="0" lvl="0" marL="0" marR="0" rtl="0" algn="l">
                        <a:spcBef>
                          <a:spcPts val="0"/>
                        </a:spcBef>
                        <a:spcAft>
                          <a:spcPts val="0"/>
                        </a:spcAft>
                        <a:buNone/>
                      </a:pPr>
                      <a:r>
                        <a:rPr lang="en-US" sz="900" u="none" cap="none" strike="noStrike"/>
                        <a:t> </a:t>
                      </a:r>
                      <a:endParaRPr sz="11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rPr b="1" lang="en-US" sz="1100" u="none" cap="none" strike="noStrike"/>
                        <a:t> </a:t>
                      </a:r>
                      <a:endParaRPr b="1" sz="1600" u="none" cap="none" strike="noStrike">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rgbClr val="FF9518"/>
                        </a:buClr>
                        <a:buSzPts val="1000"/>
                        <a:buFont typeface="Trebuchet MS"/>
                        <a:buChar char="•"/>
                      </a:pPr>
                      <a:r>
                        <a:rPr b="1" lang="en-US" sz="1200" u="none" cap="none" strike="noStrike">
                          <a:solidFill>
                            <a:srgbClr val="FF9518"/>
                          </a:solidFill>
                        </a:rPr>
                        <a:t>Connectedness</a:t>
                      </a:r>
                      <a:endParaRPr b="1" sz="1600" u="none" cap="none" strike="noStrike">
                        <a:solidFill>
                          <a:srgbClr val="FF9518"/>
                        </a:solidFill>
                        <a:latin typeface="Trebuchet MS"/>
                        <a:ea typeface="Trebuchet MS"/>
                        <a:cs typeface="Trebuchet MS"/>
                        <a:sym typeface="Trebuchet MS"/>
                      </a:endParaRPr>
                    </a:p>
                  </a:txBody>
                  <a:tcPr marT="0" marB="0" marR="0" marL="0"/>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2" name="Shape 682"/>
        <p:cNvGrpSpPr/>
        <p:nvPr/>
      </p:nvGrpSpPr>
      <p:grpSpPr>
        <a:xfrm>
          <a:off x="0" y="0"/>
          <a:ext cx="0" cy="0"/>
          <a:chOff x="0" y="0"/>
          <a:chExt cx="0" cy="0"/>
        </a:xfrm>
      </p:grpSpPr>
      <p:pic>
        <p:nvPicPr>
          <p:cNvPr id="683" name="Google Shape;683;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84" name="Google Shape;684;p2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85" name="Google Shape;685;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6" name="Google Shape;686;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87" name="Google Shape;687;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88" name="Google Shape;688;p2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89" name="Google Shape;689;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90" name="Google Shape;690;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691" name="Google Shape;69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92" name="Google Shape;692;p28"/>
          <p:cNvSpPr txBox="1"/>
          <p:nvPr/>
        </p:nvSpPr>
        <p:spPr>
          <a:xfrm>
            <a:off x="1940507" y="384810"/>
            <a:ext cx="6774109"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Part1</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93" name="Google Shape;693;p28"/>
          <p:cNvSpPr/>
          <p:nvPr/>
        </p:nvSpPr>
        <p:spPr>
          <a:xfrm>
            <a:off x="201478" y="1580899"/>
            <a:ext cx="8340542" cy="437042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principles</a:t>
            </a:r>
            <a:endParaRPr b="1" sz="2400">
              <a:solidFill>
                <a:srgbClr val="00B0F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70C0"/>
              </a:buClr>
              <a:buSzPts val="1600"/>
              <a:buFont typeface="Noto Sans Symbols"/>
              <a:buChar char="⮚"/>
            </a:pPr>
            <a:r>
              <a:rPr b="1" lang="en-US" sz="1600">
                <a:solidFill>
                  <a:srgbClr val="0070C0"/>
                </a:solidFill>
                <a:latin typeface="Times New Roman"/>
                <a:ea typeface="Times New Roman"/>
                <a:cs typeface="Times New Roman"/>
                <a:sym typeface="Times New Roman"/>
              </a:rPr>
              <a:t>Principle one</a:t>
            </a:r>
            <a:endParaRPr b="1" sz="1600">
              <a:solidFill>
                <a:srgbClr val="0070C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The criteria should be applied thoughtfully to support high-quality, useful evaluation. They should be contextualized – understood in the context of the individual evaluation, the intervention being evaluated and the stakeholders involved. The evaluation questions (what you are trying to find out) and what you intend to do with the answers should inform how the criteria are specifically interpreted and analysed.</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70C0"/>
              </a:buClr>
              <a:buSzPts val="1600"/>
              <a:buFont typeface="Noto Sans Symbols"/>
              <a:buChar char="⮚"/>
            </a:pPr>
            <a:r>
              <a:rPr b="1" lang="en-US" sz="1600">
                <a:solidFill>
                  <a:srgbClr val="0070C0"/>
                </a:solidFill>
                <a:latin typeface="Times New Roman"/>
                <a:ea typeface="Times New Roman"/>
                <a:cs typeface="Times New Roman"/>
                <a:sym typeface="Times New Roman"/>
              </a:rPr>
              <a:t>Principle two</a:t>
            </a:r>
            <a:endParaRPr b="1" sz="1600">
              <a:solidFill>
                <a:srgbClr val="0070C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Use of the criteria depends on the purpose of the evaluation. The criteria should not be applied mechanistically. Instead, they should be covered according to the needs of the relevant stakeholders and the context of the evaluation. More or less time and resources may be devoted to the evaluative analysis for each criterion depending on the evaluation purpose. Data availability, resource constraints, timing and methodological considerations may also influence how (and whether) a particular criterion is covered.</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pic>
        <p:nvPicPr>
          <p:cNvPr id="698" name="Google Shape;698;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99" name="Google Shape;699;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00" name="Google Shape;700;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1" name="Google Shape;701;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02" name="Google Shape;702;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03" name="Google Shape;703;p2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04" name="Google Shape;704;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05" name="Google Shape;705;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706" name="Google Shape;70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07" name="Google Shape;707;p29"/>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08" name="Google Shape;708;p29"/>
          <p:cNvSpPr/>
          <p:nvPr/>
        </p:nvSpPr>
        <p:spPr>
          <a:xfrm>
            <a:off x="152400" y="1413934"/>
            <a:ext cx="8432799" cy="638386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Criteria</a:t>
            </a:r>
            <a:endParaRPr b="1" sz="2400">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09" name="Google Shape;709;p29"/>
          <p:cNvGraphicFramePr/>
          <p:nvPr/>
        </p:nvGraphicFramePr>
        <p:xfrm>
          <a:off x="351244" y="1523999"/>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638150">
                <a:tc>
                  <a:txBody>
                    <a:bodyPr/>
                    <a:lstStyle/>
                    <a:p>
                      <a:pPr indent="0" lvl="0" marL="0" marR="0" rtl="0" algn="ctr">
                        <a:spcBef>
                          <a:spcPts val="0"/>
                        </a:spcBef>
                        <a:spcAft>
                          <a:spcPts val="0"/>
                        </a:spcAft>
                        <a:buNone/>
                      </a:pPr>
                      <a:r>
                        <a:rPr lang="en-US" sz="1800" u="none" cap="none" strike="noStrike"/>
                        <a:t>Criteria</a:t>
                      </a:r>
                      <a:endParaRPr sz="1800" u="none" cap="none" strike="noStrike"/>
                    </a:p>
                  </a:txBody>
                  <a:tcPr marT="45725" marB="45725" marR="91450" marL="91450"/>
                </a:tc>
                <a:tc>
                  <a:txBody>
                    <a:bodyPr/>
                    <a:lstStyle/>
                    <a:p>
                      <a:pPr indent="0" lvl="0" marL="0" marR="0" rtl="0" algn="ctr">
                        <a:spcBef>
                          <a:spcPts val="0"/>
                        </a:spcBef>
                        <a:spcAft>
                          <a:spcPts val="0"/>
                        </a:spcAft>
                        <a:buNone/>
                      </a:pPr>
                      <a:r>
                        <a:rPr lang="en-US" sz="1800" u="none" cap="none" strike="noStrike"/>
                        <a:t>Definition</a:t>
                      </a:r>
                      <a:endParaRPr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lt1"/>
                          </a:solidFill>
                          <a:latin typeface="Calibri"/>
                          <a:ea typeface="Calibri"/>
                          <a:cs typeface="Calibri"/>
                          <a:sym typeface="Calibri"/>
                        </a:rPr>
                        <a:t>Sample evaluation </a:t>
                      </a:r>
                      <a:r>
                        <a:rPr lang="en-US" sz="1800" u="none" cap="none" strike="noStrike"/>
                        <a:t>Questions</a:t>
                      </a:r>
                      <a:endParaRPr sz="1800" u="none" cap="none" strike="noStrike"/>
                    </a:p>
                  </a:txBody>
                  <a:tcPr marT="45725" marB="45725" marR="91450" marL="91450"/>
                </a:tc>
              </a:tr>
              <a:tr h="4694900">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rgbClr val="FF0000"/>
                          </a:solidFill>
                          <a:latin typeface="Calibri"/>
                          <a:ea typeface="Calibri"/>
                          <a:cs typeface="Calibri"/>
                          <a:sym typeface="Calibri"/>
                        </a:rPr>
                        <a:t>             Relevance</a:t>
                      </a:r>
                      <a:endParaRPr sz="1800">
                        <a:solidFill>
                          <a:srgbClr val="FF0000"/>
                        </a:solidFill>
                      </a:endParaRPr>
                    </a:p>
                  </a:txBody>
                  <a:tcPr marT="45725" marB="45725" marR="91450" marL="91450"/>
                </a:tc>
                <a:tc>
                  <a:txBody>
                    <a:bodyPr/>
                    <a:lstStyle/>
                    <a:p>
                      <a:pPr indent="0" lvl="0" marL="0" marR="0" rtl="0" algn="just">
                        <a:spcBef>
                          <a:spcPts val="0"/>
                        </a:spcBef>
                        <a:spcAft>
                          <a:spcPts val="0"/>
                        </a:spcAft>
                        <a:buNone/>
                      </a:pPr>
                      <a:r>
                        <a:rPr b="1" lang="en-US" sz="1800">
                          <a:solidFill>
                            <a:schemeClr val="dk1"/>
                          </a:solidFill>
                          <a:latin typeface="Calibri"/>
                          <a:ea typeface="Calibri"/>
                          <a:cs typeface="Calibri"/>
                          <a:sym typeface="Calibri"/>
                        </a:rPr>
                        <a:t>Relevance</a:t>
                      </a:r>
                      <a:r>
                        <a:rPr b="1" lang="en-US" sz="1200">
                          <a:solidFill>
                            <a:schemeClr val="dk1"/>
                          </a:solidFill>
                          <a:latin typeface="Calibri"/>
                          <a:ea typeface="Calibri"/>
                          <a:cs typeface="Calibri"/>
                          <a:sym typeface="Calibri"/>
                        </a:rPr>
                        <a:t> is the extent to which the intervention objectives and design respond to beneficiaries, global, country, and partner/ institution needs, policies, and priorities; and continue to do so if circumstances change.</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1200">
                          <a:solidFill>
                            <a:schemeClr val="dk1"/>
                          </a:solidFill>
                          <a:latin typeface="Calibri"/>
                          <a:ea typeface="Calibri"/>
                          <a:cs typeface="Calibri"/>
                          <a:sym typeface="Calibri"/>
                        </a:rPr>
                        <a:t>Relevance</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b="1" i="1" lang="en-US" sz="1200">
                          <a:solidFill>
                            <a:schemeClr val="dk1"/>
                          </a:solidFill>
                          <a:latin typeface="Calibri"/>
                          <a:ea typeface="Calibri"/>
                          <a:cs typeface="Calibri"/>
                          <a:sym typeface="Calibri"/>
                        </a:rPr>
                        <a:t>Note</a:t>
                      </a:r>
                      <a:r>
                        <a:rPr b="1" lang="en-US" sz="1200">
                          <a:solidFill>
                            <a:schemeClr val="dk1"/>
                          </a:solidFill>
                          <a:latin typeface="Calibri"/>
                          <a:ea typeface="Calibri"/>
                          <a:cs typeface="Calibri"/>
                          <a:sym typeface="Calibri"/>
                        </a:rPr>
                        <a:t>: “</a:t>
                      </a:r>
                      <a:r>
                        <a:rPr b="1" lang="en-US" sz="1200">
                          <a:solidFill>
                            <a:srgbClr val="0070C0"/>
                          </a:solidFill>
                          <a:latin typeface="Calibri"/>
                          <a:ea typeface="Calibri"/>
                          <a:cs typeface="Calibri"/>
                          <a:sym typeface="Calibri"/>
                        </a:rPr>
                        <a:t>Respond to</a:t>
                      </a:r>
                      <a:r>
                        <a:rPr b="1" lang="en-US" sz="1200">
                          <a:solidFill>
                            <a:schemeClr val="dk1"/>
                          </a:solidFill>
                          <a:latin typeface="Calibri"/>
                          <a:ea typeface="Calibri"/>
                          <a:cs typeface="Calibri"/>
                          <a:sym typeface="Calibri"/>
                        </a:rPr>
                        <a:t>” means that the objectives and design of the intervention are sensitive to the economic, environmental, equity, social, political economy and capacity conditions in which it takes place.</a:t>
                      </a:r>
                      <a:r>
                        <a:rPr b="1" lang="en-US" sz="1800">
                          <a:solidFill>
                            <a:schemeClr val="dk1"/>
                          </a:solidFill>
                          <a:latin typeface="Calibri"/>
                          <a:ea typeface="Calibri"/>
                          <a:cs typeface="Calibri"/>
                          <a:sym typeface="Calibri"/>
                        </a:rPr>
                        <a:t> </a:t>
                      </a:r>
                      <a:r>
                        <a:rPr b="1" lang="en-US" sz="1400">
                          <a:solidFill>
                            <a:srgbClr val="0070C0"/>
                          </a:solidFill>
                          <a:latin typeface="Calibri"/>
                          <a:ea typeface="Calibri"/>
                          <a:cs typeface="Calibri"/>
                          <a:sym typeface="Calibri"/>
                        </a:rPr>
                        <a:t>“Partner/institution” </a:t>
                      </a:r>
                      <a:r>
                        <a:rPr b="1" lang="en-US" sz="1100">
                          <a:solidFill>
                            <a:schemeClr val="dk1"/>
                          </a:solidFill>
                          <a:latin typeface="Calibri"/>
                          <a:ea typeface="Calibri"/>
                          <a:cs typeface="Calibri"/>
                          <a:sym typeface="Calibri"/>
                        </a:rPr>
                        <a:t>includes government (national, regional, local), civil society organizations, private entities and international bodies involved in funding, implementing and/or overseeing the intervention. Relevance assessment involves looking at differences and trade-offs between different priorities or needs. It requires analysing any changes in the context to assess the extent to which the intervention can be (or has been) adapted to remain relevant</a:t>
                      </a:r>
                      <a:endParaRPr b="1" sz="1800"/>
                    </a:p>
                  </a:txBody>
                  <a:tcPr marT="45725" marB="45725" marR="91450" marL="91450"/>
                </a:tc>
                <a:tc>
                  <a:txBody>
                    <a:bodyPr/>
                    <a:lstStyle/>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Do the intervention’s expected outcomes and outputs remain valid and pertinent either as originally planned or as subsequently modified?</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Are the project activities and outputs consistent with the intended outcomes and objective?</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Do the project activities and outputs take into account relevant policies, guidelines and beneficiary needs?</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Does the project still respond to the needs of the other target groups/stakeholders?</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Is the intervention well-designed (results matrix, Theory of Change and risk analysis in particular) to address needs and priorities?</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Is the project aligned with and supportive of IOM national, regional and/or global strategies?</a:t>
                      </a:r>
                      <a:endParaRPr b="1" sz="12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Is the project aligned with and supportive of national strategies?</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Is the project in line with donor priorities?</a:t>
                      </a:r>
                      <a:endParaRPr b="1" sz="12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3" name="Shape 713"/>
        <p:cNvGrpSpPr/>
        <p:nvPr/>
      </p:nvGrpSpPr>
      <p:grpSpPr>
        <a:xfrm>
          <a:off x="0" y="0"/>
          <a:ext cx="0" cy="0"/>
          <a:chOff x="0" y="0"/>
          <a:chExt cx="0" cy="0"/>
        </a:xfrm>
      </p:grpSpPr>
      <p:pic>
        <p:nvPicPr>
          <p:cNvPr id="714" name="Google Shape;714;p3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15" name="Google Shape;715;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16" name="Google Shape;716;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17" name="Google Shape;717;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18" name="Google Shape;718;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19" name="Google Shape;719;p3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20" name="Google Shape;720;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21" name="Google Shape;721;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722" name="Google Shape;722;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3" name="Google Shape;723;p30"/>
          <p:cNvSpPr txBox="1"/>
          <p:nvPr/>
        </p:nvSpPr>
        <p:spPr>
          <a:xfrm>
            <a:off x="1940507" y="384810"/>
            <a:ext cx="67741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p:txBody>
      </p:sp>
      <p:sp>
        <p:nvSpPr>
          <p:cNvPr id="724" name="Google Shape;724;p30"/>
          <p:cNvSpPr/>
          <p:nvPr/>
        </p:nvSpPr>
        <p:spPr>
          <a:xfrm>
            <a:off x="201478" y="1299079"/>
            <a:ext cx="8340542" cy="607858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25" name="Google Shape;725;p30"/>
          <p:cNvGraphicFramePr/>
          <p:nvPr/>
        </p:nvGraphicFramePr>
        <p:xfrm>
          <a:off x="351244" y="1611079"/>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3598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3598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00B050"/>
                          </a:solidFill>
                          <a:latin typeface="Calibri"/>
                          <a:ea typeface="Calibri"/>
                          <a:cs typeface="Calibri"/>
                          <a:sym typeface="Calibri"/>
                        </a:rPr>
                        <a:t>Appropriateness</a:t>
                      </a:r>
                      <a:endParaRPr sz="1800">
                        <a:solidFill>
                          <a:srgbClr val="00B050"/>
                        </a:solidFill>
                        <a:latin typeface="Calibri"/>
                        <a:ea typeface="Calibri"/>
                        <a:cs typeface="Calibri"/>
                        <a:sym typeface="Calibri"/>
                      </a:endParaRPr>
                    </a:p>
                  </a:txBody>
                  <a:tcPr marT="45725" marB="45725" marR="91450" marL="91450"/>
                </a:tc>
                <a:tc>
                  <a:txBody>
                    <a:bodyPr/>
                    <a:lstStyle/>
                    <a:p>
                      <a:pPr indent="-95250" lvl="0" marL="171450" marR="0" rtl="0" algn="ctr">
                        <a:spcBef>
                          <a:spcPts val="0"/>
                        </a:spcBef>
                        <a:spcAft>
                          <a:spcPts val="0"/>
                        </a:spcAft>
                        <a:buClr>
                          <a:schemeClr val="dk1"/>
                        </a:buClr>
                        <a:buSzPts val="1200"/>
                        <a:buFont typeface="Noto Sans Symbols"/>
                        <a:buNone/>
                      </a:pPr>
                      <a:r>
                        <a:t/>
                      </a:r>
                      <a:endParaRPr b="1" sz="1200">
                        <a:solidFill>
                          <a:schemeClr val="dk1"/>
                        </a:solidFill>
                        <a:latin typeface="Calibri"/>
                        <a:ea typeface="Calibri"/>
                        <a:cs typeface="Calibri"/>
                        <a:sym typeface="Calibri"/>
                      </a:endParaRPr>
                    </a:p>
                    <a:p>
                      <a:pPr indent="-95250" lvl="0" marL="171450" marR="0" rtl="0" algn="ctr">
                        <a:spcBef>
                          <a:spcPts val="0"/>
                        </a:spcBef>
                        <a:spcAft>
                          <a:spcPts val="0"/>
                        </a:spcAft>
                        <a:buClr>
                          <a:schemeClr val="dk1"/>
                        </a:buClr>
                        <a:buSzPts val="1200"/>
                        <a:buFont typeface="Noto Sans Symbols"/>
                        <a:buNone/>
                      </a:pPr>
                      <a:r>
                        <a:t/>
                      </a:r>
                      <a:endParaRPr b="1" sz="1200">
                        <a:solidFill>
                          <a:schemeClr val="dk1"/>
                        </a:solidFill>
                        <a:latin typeface="Calibri"/>
                        <a:ea typeface="Calibri"/>
                        <a:cs typeface="Calibri"/>
                        <a:sym typeface="Calibri"/>
                      </a:endParaRPr>
                    </a:p>
                    <a:p>
                      <a:pPr indent="-95250" lvl="0" marL="171450" marR="0" rtl="0" algn="ctr">
                        <a:spcBef>
                          <a:spcPts val="0"/>
                        </a:spcBef>
                        <a:spcAft>
                          <a:spcPts val="0"/>
                        </a:spcAft>
                        <a:buClr>
                          <a:schemeClr val="dk1"/>
                        </a:buClr>
                        <a:buSzPts val="1200"/>
                        <a:buFont typeface="Noto Sans Symbols"/>
                        <a:buNone/>
                      </a:pPr>
                      <a:r>
                        <a:t/>
                      </a:r>
                      <a:endParaRPr b="1" sz="1200">
                        <a:solidFill>
                          <a:schemeClr val="dk1"/>
                        </a:solidFill>
                        <a:latin typeface="Calibri"/>
                        <a:ea typeface="Calibri"/>
                        <a:cs typeface="Calibri"/>
                        <a:sym typeface="Calibri"/>
                      </a:endParaRPr>
                    </a:p>
                    <a:p>
                      <a:pPr indent="-57150" lvl="0" marL="171450" marR="0" rtl="0" algn="ctr">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171450" lvl="0" marL="17145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The analysis of appropriateness examines “the extent to which humanitarian activities are tailored to local needs, increasing ownership, accountability and cost-effectiveness accordingly.”</a:t>
                      </a:r>
                      <a:endParaRPr b="1" sz="1800">
                        <a:solidFill>
                          <a:schemeClr val="dk1"/>
                        </a:solidFill>
                        <a:latin typeface="Calibri"/>
                        <a:ea typeface="Calibri"/>
                        <a:cs typeface="Calibri"/>
                        <a:sym typeface="Calibri"/>
                      </a:endParaRPr>
                    </a:p>
                  </a:txBody>
                  <a:tcPr marT="45725" marB="45725" marR="91450" marL="91450"/>
                </a:tc>
                <a:tc>
                  <a:txBody>
                    <a:bodyPr/>
                    <a:lstStyle/>
                    <a:p>
                      <a:pPr indent="-285750" lvl="0" marL="28575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To what extent were tools and technologies used adapted to the local context?</a:t>
                      </a:r>
                      <a:endParaRPr b="1" sz="18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To what extent were local stakeholders and beneficiaries consulted and involved in the implementation of activities?</a:t>
                      </a:r>
                      <a:endParaRPr b="1" sz="18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To what extent were the delivered supplies adapted to local needs?</a:t>
                      </a:r>
                      <a:endParaRPr b="1" sz="18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9" name="Shape 729"/>
        <p:cNvGrpSpPr/>
        <p:nvPr/>
      </p:nvGrpSpPr>
      <p:grpSpPr>
        <a:xfrm>
          <a:off x="0" y="0"/>
          <a:ext cx="0" cy="0"/>
          <a:chOff x="0" y="0"/>
          <a:chExt cx="0" cy="0"/>
        </a:xfrm>
      </p:grpSpPr>
      <p:pic>
        <p:nvPicPr>
          <p:cNvPr id="730" name="Google Shape;730;p3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31" name="Google Shape;731;p3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32" name="Google Shape;732;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3" name="Google Shape;733;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34" name="Google Shape;734;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35" name="Google Shape;735;p3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36" name="Google Shape;736;p31"/>
          <p:cNvPicPr preferRelativeResize="0"/>
          <p:nvPr/>
        </p:nvPicPr>
        <p:blipFill rotWithShape="1">
          <a:blip r:embed="rId9">
            <a:alphaModFix/>
          </a:blip>
          <a:srcRect b="0" l="0" r="0" t="0"/>
          <a:stretch/>
        </p:blipFill>
        <p:spPr>
          <a:xfrm>
            <a:off x="110067" y="-149791"/>
            <a:ext cx="8532692" cy="1613042"/>
          </a:xfrm>
          <a:prstGeom prst="rect">
            <a:avLst/>
          </a:prstGeom>
          <a:noFill/>
          <a:ln>
            <a:noFill/>
          </a:ln>
        </p:spPr>
      </p:pic>
      <p:sp>
        <p:nvSpPr>
          <p:cNvPr id="737" name="Google Shape;737;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738" name="Google Shape;738;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39" name="Google Shape;739;p31"/>
          <p:cNvSpPr/>
          <p:nvPr/>
        </p:nvSpPr>
        <p:spPr>
          <a:xfrm>
            <a:off x="203200" y="1405468"/>
            <a:ext cx="8338820" cy="603993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40" name="Google Shape;740;p31"/>
          <p:cNvGraphicFramePr/>
          <p:nvPr/>
        </p:nvGraphicFramePr>
        <p:xfrm>
          <a:off x="351244" y="1558830"/>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641050">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436637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FF9518"/>
                          </a:solidFill>
                          <a:latin typeface="Calibri"/>
                          <a:ea typeface="Calibri"/>
                          <a:cs typeface="Calibri"/>
                          <a:sym typeface="Calibri"/>
                        </a:rPr>
                        <a:t>Coherence</a:t>
                      </a:r>
                      <a:endParaRPr sz="1800">
                        <a:solidFill>
                          <a:srgbClr val="FF9518"/>
                        </a:solidFill>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b="1" lang="en-US" sz="1100">
                          <a:solidFill>
                            <a:schemeClr val="dk1"/>
                          </a:solidFill>
                          <a:latin typeface="Trebuchet MS"/>
                          <a:ea typeface="Trebuchet MS"/>
                          <a:cs typeface="Trebuchet MS"/>
                          <a:sym typeface="Trebuchet MS"/>
                        </a:rPr>
                        <a:t> </a:t>
                      </a:r>
                      <a:endParaRPr b="1" sz="1100">
                        <a:solidFill>
                          <a:schemeClr val="dk1"/>
                        </a:solidFill>
                        <a:latin typeface="Trebuchet MS"/>
                        <a:ea typeface="Trebuchet MS"/>
                        <a:cs typeface="Trebuchet MS"/>
                        <a:sym typeface="Trebuchet MS"/>
                      </a:endParaRPr>
                    </a:p>
                    <a:p>
                      <a:pPr indent="0" lvl="0" marL="86360" marR="71755" rtl="0" algn="just">
                        <a:lnSpc>
                          <a:spcPct val="102000"/>
                        </a:lnSpc>
                        <a:spcBef>
                          <a:spcPts val="0"/>
                        </a:spcBef>
                        <a:spcAft>
                          <a:spcPts val="0"/>
                        </a:spcAft>
                        <a:buNone/>
                      </a:pPr>
                      <a:r>
                        <a:rPr b="1" lang="en-US" sz="1100">
                          <a:solidFill>
                            <a:schemeClr val="dk1"/>
                          </a:solidFill>
                          <a:latin typeface="Trebuchet MS"/>
                          <a:ea typeface="Trebuchet MS"/>
                          <a:cs typeface="Trebuchet MS"/>
                          <a:sym typeface="Trebuchet MS"/>
                        </a:rPr>
                        <a:t>The extent to which other interventions (particularly policies) support or undermine the intervention, and vice versa. Includes internal coherence and external coherence: Internal coherence addresses the synergies and interlinkages between the intervention and other interventions carried out by the same institution/government, as well as the consistency of the intervention with the relevant international norms and standards to which that institution/government adheres. External coherence considers the consistency of the intervention with other actors’ interventions in the same context. This includes complementarity, harmonization and coordination with others, and the extent to which the intervention is adding value while avoiding duplication of effort.”</a:t>
                      </a:r>
                      <a:endParaRPr b="1" sz="1100">
                        <a:solidFill>
                          <a:schemeClr val="dk1"/>
                        </a:solidFill>
                        <a:latin typeface="Trebuchet MS"/>
                        <a:ea typeface="Trebuchet MS"/>
                        <a:cs typeface="Trebuchet MS"/>
                        <a:sym typeface="Trebuchet MS"/>
                      </a:endParaRPr>
                    </a:p>
                  </a:txBody>
                  <a:tcPr marT="0" marB="0" marR="0" marL="0"/>
                </a:tc>
                <a:tc>
                  <a:txBody>
                    <a:bodyPr/>
                    <a:lstStyle/>
                    <a:p>
                      <a:pPr indent="-171450" lvl="0" marL="171450" marR="0" rtl="0" algn="ctr">
                        <a:spcBef>
                          <a:spcPts val="0"/>
                        </a:spcBef>
                        <a:spcAft>
                          <a:spcPts val="0"/>
                        </a:spcAft>
                        <a:buClr>
                          <a:schemeClr val="dk1"/>
                        </a:buClr>
                        <a:buSzPts val="1100"/>
                        <a:buFont typeface="Noto Sans Symbols"/>
                        <a:buChar char="✔"/>
                      </a:pPr>
                      <a:r>
                        <a:rPr b="1" lang="en-US" sz="1100">
                          <a:solidFill>
                            <a:schemeClr val="dk1"/>
                          </a:solidFill>
                          <a:latin typeface="Trebuchet MS"/>
                          <a:ea typeface="Trebuchet MS"/>
                          <a:cs typeface="Trebuchet MS"/>
                          <a:sym typeface="Trebuchet MS"/>
                        </a:rPr>
                        <a:t>Do synergies exist with other interventions carried out by IOM as well as intervention partners?</a:t>
                      </a:r>
                      <a:endParaRPr b="1" sz="1100">
                        <a:solidFill>
                          <a:schemeClr val="dk1"/>
                        </a:solidFill>
                        <a:latin typeface="Trebuchet MS"/>
                        <a:ea typeface="Trebuchet MS"/>
                        <a:cs typeface="Trebuchet MS"/>
                        <a:sym typeface="Trebuchet MS"/>
                      </a:endParaRPr>
                    </a:p>
                    <a:p>
                      <a:pPr indent="-171450" lvl="0" marL="171450" marR="0" rtl="0" algn="ctr">
                        <a:spcBef>
                          <a:spcPts val="0"/>
                        </a:spcBef>
                        <a:spcAft>
                          <a:spcPts val="0"/>
                        </a:spcAft>
                        <a:buClr>
                          <a:schemeClr val="dk1"/>
                        </a:buClr>
                        <a:buSzPts val="1100"/>
                        <a:buFont typeface="Noto Sans Symbols"/>
                        <a:buChar char="✔"/>
                      </a:pPr>
                      <a:r>
                        <a:rPr b="1" lang="en-US" sz="1100">
                          <a:solidFill>
                            <a:schemeClr val="dk1"/>
                          </a:solidFill>
                          <a:latin typeface="Trebuchet MS"/>
                          <a:ea typeface="Trebuchet MS"/>
                          <a:cs typeface="Trebuchet MS"/>
                          <a:sym typeface="Trebuchet MS"/>
                        </a:rPr>
                        <a:t>To what extent do the other implemented interventions support or undermine the intervention?</a:t>
                      </a:r>
                      <a:endParaRPr b="1" sz="1100">
                        <a:solidFill>
                          <a:schemeClr val="dk1"/>
                        </a:solidFill>
                        <a:latin typeface="Trebuchet MS"/>
                        <a:ea typeface="Trebuchet MS"/>
                        <a:cs typeface="Trebuchet MS"/>
                        <a:sym typeface="Trebuchet MS"/>
                      </a:endParaRPr>
                    </a:p>
                    <a:p>
                      <a:pPr indent="-171450" lvl="0" marL="171450" marR="0" rtl="0" algn="ctr">
                        <a:spcBef>
                          <a:spcPts val="0"/>
                        </a:spcBef>
                        <a:spcAft>
                          <a:spcPts val="0"/>
                        </a:spcAft>
                        <a:buClr>
                          <a:schemeClr val="dk1"/>
                        </a:buClr>
                        <a:buSzPts val="1100"/>
                        <a:buFont typeface="Noto Sans Symbols"/>
                        <a:buChar char="✔"/>
                      </a:pPr>
                      <a:r>
                        <a:rPr b="1" lang="en-US" sz="1100">
                          <a:solidFill>
                            <a:schemeClr val="dk1"/>
                          </a:solidFill>
                          <a:latin typeface="Trebuchet MS"/>
                          <a:ea typeface="Trebuchet MS"/>
                          <a:cs typeface="Trebuchet MS"/>
                          <a:sym typeface="Trebuchet MS"/>
                        </a:rPr>
                        <a:t>To what extent is the intervention consistent with international norms and standards to be applied to the existing context?</a:t>
                      </a:r>
                      <a:endParaRPr b="1" sz="1100">
                        <a:solidFill>
                          <a:schemeClr val="dk1"/>
                        </a:solidFill>
                        <a:latin typeface="Trebuchet MS"/>
                        <a:ea typeface="Trebuchet MS"/>
                        <a:cs typeface="Trebuchet MS"/>
                        <a:sym typeface="Trebuchet MS"/>
                      </a:endParaRPr>
                    </a:p>
                    <a:p>
                      <a:pPr indent="-171450" lvl="0" marL="171450" marR="0" rtl="0" algn="ctr">
                        <a:spcBef>
                          <a:spcPts val="0"/>
                        </a:spcBef>
                        <a:spcAft>
                          <a:spcPts val="0"/>
                        </a:spcAft>
                        <a:buClr>
                          <a:schemeClr val="dk1"/>
                        </a:buClr>
                        <a:buSzPts val="1100"/>
                        <a:buFont typeface="Noto Sans Symbols"/>
                        <a:buChar char="✔"/>
                      </a:pPr>
                      <a:r>
                        <a:rPr b="1" lang="en-US" sz="1100">
                          <a:solidFill>
                            <a:schemeClr val="dk1"/>
                          </a:solidFill>
                          <a:latin typeface="Trebuchet MS"/>
                          <a:ea typeface="Trebuchet MS"/>
                          <a:cs typeface="Trebuchet MS"/>
                          <a:sym typeface="Trebuchet MS"/>
                        </a:rPr>
                        <a:t>To what extent is the intervention consistent with other actors’ interventions in the same context?</a:t>
                      </a:r>
                      <a:endParaRPr b="1" sz="1100">
                        <a:solidFill>
                          <a:schemeClr val="dk1"/>
                        </a:solidFill>
                        <a:latin typeface="Trebuchet MS"/>
                        <a:ea typeface="Trebuchet MS"/>
                        <a:cs typeface="Trebuchet MS"/>
                        <a:sym typeface="Trebuchet MS"/>
                      </a:endParaRPr>
                    </a:p>
                    <a:p>
                      <a:pPr indent="-171450" lvl="0" marL="171450" marR="0" rtl="0" algn="ctr">
                        <a:spcBef>
                          <a:spcPts val="0"/>
                        </a:spcBef>
                        <a:spcAft>
                          <a:spcPts val="0"/>
                        </a:spcAft>
                        <a:buClr>
                          <a:schemeClr val="dk1"/>
                        </a:buClr>
                        <a:buSzPts val="1100"/>
                        <a:buFont typeface="Noto Sans Symbols"/>
                        <a:buChar char="✔"/>
                      </a:pPr>
                      <a:r>
                        <a:rPr b="1" lang="en-US" sz="1100">
                          <a:solidFill>
                            <a:schemeClr val="dk1"/>
                          </a:solidFill>
                          <a:latin typeface="Trebuchet MS"/>
                          <a:ea typeface="Trebuchet MS"/>
                          <a:cs typeface="Trebuchet MS"/>
                          <a:sym typeface="Trebuchet MS"/>
                        </a:rPr>
                        <a:t>To what extent does the intervention add value/avoid duplication in the given context?</a:t>
                      </a:r>
                      <a:endParaRPr/>
                    </a:p>
                    <a:p>
                      <a:pPr indent="-171450" lvl="0" marL="171450" marR="144145" rtl="0" algn="ctr">
                        <a:lnSpc>
                          <a:spcPct val="102000"/>
                        </a:lnSpc>
                        <a:spcBef>
                          <a:spcPts val="775"/>
                        </a:spcBef>
                        <a:spcAft>
                          <a:spcPts val="0"/>
                        </a:spcAft>
                        <a:buClr>
                          <a:schemeClr val="dk1"/>
                        </a:buClr>
                        <a:buSzPts val="1000"/>
                        <a:buFont typeface="Noto Sans Symbols"/>
                        <a:buChar char="✔"/>
                      </a:pPr>
                      <a:r>
                        <a:rPr b="1" lang="en-US" sz="1100">
                          <a:solidFill>
                            <a:schemeClr val="dk1"/>
                          </a:solidFill>
                          <a:latin typeface="Trebuchet MS"/>
                          <a:ea typeface="Trebuchet MS"/>
                          <a:cs typeface="Trebuchet MS"/>
                          <a:sym typeface="Trebuchet MS"/>
                        </a:rPr>
                        <a:t>Are security, developmental, trade and military policies including humanitarian components consistent?</a:t>
                      </a:r>
                      <a:endParaRPr b="1" sz="1100">
                        <a:solidFill>
                          <a:schemeClr val="dk1"/>
                        </a:solidFill>
                        <a:latin typeface="Trebuchet MS"/>
                        <a:ea typeface="Trebuchet MS"/>
                        <a:cs typeface="Trebuchet MS"/>
                        <a:sym typeface="Trebuchet MS"/>
                      </a:endParaRPr>
                    </a:p>
                    <a:p>
                      <a:pPr indent="-171450" lvl="0" marL="171450" marR="144145" rtl="0" algn="ctr">
                        <a:lnSpc>
                          <a:spcPct val="102000"/>
                        </a:lnSpc>
                        <a:spcBef>
                          <a:spcPts val="295"/>
                        </a:spcBef>
                        <a:spcAft>
                          <a:spcPts val="0"/>
                        </a:spcAft>
                        <a:buClr>
                          <a:schemeClr val="dk1"/>
                        </a:buClr>
                        <a:buSzPts val="1000"/>
                        <a:buFont typeface="Noto Sans Symbols"/>
                        <a:buChar char="✔"/>
                      </a:pPr>
                      <a:r>
                        <a:rPr b="1" lang="en-US" sz="1100">
                          <a:solidFill>
                            <a:schemeClr val="dk1"/>
                          </a:solidFill>
                          <a:latin typeface="Trebuchet MS"/>
                          <a:ea typeface="Trebuchet MS"/>
                          <a:cs typeface="Trebuchet MS"/>
                          <a:sym typeface="Trebuchet MS"/>
                        </a:rPr>
                        <a:t>To what extent are these policies concretely applied during interventions, taking into account humanitarian and human rights considerations?</a:t>
                      </a:r>
                      <a:endParaRPr b="1" sz="11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b="1" sz="1100">
                        <a:solidFill>
                          <a:schemeClr val="dk1"/>
                        </a:solidFill>
                        <a:latin typeface="Trebuchet MS"/>
                        <a:ea typeface="Trebuchet MS"/>
                        <a:cs typeface="Trebuchet MS"/>
                        <a:sym typeface="Trebuchet MS"/>
                      </a:endParaRPr>
                    </a:p>
                  </a:txBody>
                  <a:tcPr marT="0" marB="0" marR="0" marL="0"/>
                </a:tc>
              </a:tr>
            </a:tbl>
          </a:graphicData>
        </a:graphic>
      </p:graphicFrame>
      <p:sp>
        <p:nvSpPr>
          <p:cNvPr id="741" name="Google Shape;741;p31"/>
          <p:cNvSpPr/>
          <p:nvPr/>
        </p:nvSpPr>
        <p:spPr>
          <a:xfrm>
            <a:off x="2133597" y="453474"/>
            <a:ext cx="609600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5" name="Shape 745"/>
        <p:cNvGrpSpPr/>
        <p:nvPr/>
      </p:nvGrpSpPr>
      <p:grpSpPr>
        <a:xfrm>
          <a:off x="0" y="0"/>
          <a:ext cx="0" cy="0"/>
          <a:chOff x="0" y="0"/>
          <a:chExt cx="0" cy="0"/>
        </a:xfrm>
      </p:grpSpPr>
      <p:pic>
        <p:nvPicPr>
          <p:cNvPr id="746" name="Google Shape;746;p3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47" name="Google Shape;747;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48" name="Google Shape;748;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49" name="Google Shape;749;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50" name="Google Shape;750;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51" name="Google Shape;751;p3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52" name="Google Shape;752;p32"/>
          <p:cNvPicPr preferRelativeResize="0"/>
          <p:nvPr/>
        </p:nvPicPr>
        <p:blipFill rotWithShape="1">
          <a:blip r:embed="rId9">
            <a:alphaModFix/>
          </a:blip>
          <a:srcRect b="0" l="0" r="0" t="0"/>
          <a:stretch/>
        </p:blipFill>
        <p:spPr>
          <a:xfrm>
            <a:off x="172226" y="-170691"/>
            <a:ext cx="8542020" cy="1614805"/>
          </a:xfrm>
          <a:prstGeom prst="rect">
            <a:avLst/>
          </a:prstGeom>
          <a:noFill/>
          <a:ln>
            <a:noFill/>
          </a:ln>
        </p:spPr>
      </p:pic>
      <p:sp>
        <p:nvSpPr>
          <p:cNvPr id="753" name="Google Shape;753;p32"/>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 Lecture8</a:t>
            </a:r>
            <a:endParaRPr b="1" sz="2800">
              <a:solidFill>
                <a:srgbClr val="FF9518"/>
              </a:solidFill>
              <a:latin typeface="Tajawal Medium"/>
              <a:ea typeface="Tajawal Medium"/>
              <a:cs typeface="Tajawal Medium"/>
              <a:sym typeface="Tajawal Medium"/>
            </a:endParaRPr>
          </a:p>
        </p:txBody>
      </p:sp>
      <p:sp>
        <p:nvSpPr>
          <p:cNvPr id="754" name="Google Shape;75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55" name="Google Shape;755;p32"/>
          <p:cNvSpPr txBox="1"/>
          <p:nvPr/>
        </p:nvSpPr>
        <p:spPr>
          <a:xfrm>
            <a:off x="1940507" y="494877"/>
            <a:ext cx="6774109" cy="150810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Part1</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56" name="Google Shape;756;p32"/>
          <p:cNvSpPr/>
          <p:nvPr/>
        </p:nvSpPr>
        <p:spPr>
          <a:xfrm>
            <a:off x="135467" y="1608670"/>
            <a:ext cx="8406553" cy="577139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57" name="Google Shape;757;p32"/>
          <p:cNvGraphicFramePr/>
          <p:nvPr/>
        </p:nvGraphicFramePr>
        <p:xfrm>
          <a:off x="351244" y="1541415"/>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6440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5029600">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C00000"/>
                          </a:solidFill>
                          <a:latin typeface="Calibri"/>
                          <a:ea typeface="Calibri"/>
                          <a:cs typeface="Calibri"/>
                          <a:sym typeface="Calibri"/>
                        </a:rPr>
                        <a:t>Effectiveness</a:t>
                      </a:r>
                      <a:endParaRPr sz="1800">
                        <a:solidFill>
                          <a:srgbClr val="C00000"/>
                        </a:solidFill>
                        <a:latin typeface="Calibri"/>
                        <a:ea typeface="Calibri"/>
                        <a:cs typeface="Calibri"/>
                        <a:sym typeface="Calibri"/>
                      </a:endParaRPr>
                    </a:p>
                  </a:txBody>
                  <a:tcPr marT="45725" marB="45725" marR="91450" marL="91450"/>
                </a:tc>
                <a:tc>
                  <a:txBody>
                    <a:bodyPr/>
                    <a:lstStyle/>
                    <a:p>
                      <a:pPr indent="0" lvl="0" marL="0" marR="0" rtl="0" algn="just">
                        <a:spcBef>
                          <a:spcPts val="0"/>
                        </a:spcBef>
                        <a:spcAft>
                          <a:spcPts val="0"/>
                        </a:spcAft>
                        <a:buClr>
                          <a:schemeClr val="dk1"/>
                        </a:buClr>
                        <a:buSzPts val="1400"/>
                        <a:buFont typeface="Noto Sans Symbols"/>
                        <a:buNone/>
                      </a:pPr>
                      <a:r>
                        <a:rPr b="1" lang="en-US" sz="1400">
                          <a:solidFill>
                            <a:schemeClr val="dk1"/>
                          </a:solidFill>
                          <a:latin typeface="Calibri"/>
                          <a:ea typeface="Calibri"/>
                          <a:cs typeface="Calibri"/>
                          <a:sym typeface="Calibri"/>
                        </a:rPr>
                        <a:t> </a:t>
                      </a:r>
                      <a:r>
                        <a:rPr b="1" lang="en-US" sz="1400">
                          <a:solidFill>
                            <a:srgbClr val="000099"/>
                          </a:solidFill>
                          <a:latin typeface="Calibri"/>
                          <a:ea typeface="Calibri"/>
                          <a:cs typeface="Calibri"/>
                          <a:sym typeface="Calibri"/>
                        </a:rPr>
                        <a:t>Effectiveness </a:t>
                      </a:r>
                      <a:r>
                        <a:rPr b="1" lang="en-US" sz="1400">
                          <a:solidFill>
                            <a:schemeClr val="dk1"/>
                          </a:solidFill>
                          <a:latin typeface="Calibri"/>
                          <a:ea typeface="Calibri"/>
                          <a:cs typeface="Calibri"/>
                          <a:sym typeface="Calibri"/>
                        </a:rPr>
                        <a:t> considers “The extent to which the intervention achieved, or is expected to achieve, its objectives, and its results, including any differential results across groups.</a:t>
                      </a:r>
                      <a:endParaRPr b="1" sz="1400">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rPr b="1" lang="en-US" sz="1400">
                          <a:solidFill>
                            <a:schemeClr val="dk1"/>
                          </a:solidFill>
                          <a:latin typeface="Calibri"/>
                          <a:ea typeface="Calibri"/>
                          <a:cs typeface="Calibri"/>
                          <a:sym typeface="Calibri"/>
                        </a:rPr>
                        <a:t> </a:t>
                      </a:r>
                      <a:endParaRPr b="1" sz="1400">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rPr b="1" lang="en-US" sz="1400">
                          <a:solidFill>
                            <a:schemeClr val="dk1"/>
                          </a:solidFill>
                          <a:latin typeface="Calibri"/>
                          <a:ea typeface="Calibri"/>
                          <a:cs typeface="Calibri"/>
                          <a:sym typeface="Calibri"/>
                        </a:rPr>
                        <a:t> Analysis of effectiveness involves taking account of the relative importance of the objectives or results.”</a:t>
                      </a:r>
                      <a:endParaRPr b="1" sz="1400">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rPr b="1" lang="en-US" sz="1400">
                          <a:solidFill>
                            <a:schemeClr val="dk1"/>
                          </a:solidFill>
                          <a:latin typeface="Calibri"/>
                          <a:ea typeface="Calibri"/>
                          <a:cs typeface="Calibri"/>
                          <a:sym typeface="Calibri"/>
                        </a:rPr>
                        <a:t>effectiveness is defined as “The extent to which an activity achieves its purpose, or whether this can be expected to happen on the basis of the outputs.”</a:t>
                      </a:r>
                      <a:endParaRPr b="1" sz="1400">
                        <a:solidFill>
                          <a:schemeClr val="dk1"/>
                        </a:solidFill>
                        <a:latin typeface="Calibri"/>
                        <a:ea typeface="Calibri"/>
                        <a:cs typeface="Calibri"/>
                        <a:sym typeface="Calibri"/>
                      </a:endParaRPr>
                    </a:p>
                  </a:txBody>
                  <a:tcPr marT="45725" marB="45725" marR="91450" marL="91450"/>
                </a:tc>
                <a:tc>
                  <a:txBody>
                    <a:bodyPr/>
                    <a:lstStyle/>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To what extent did the intervention achieve its objectives, including the timely delivery of relief assistance?</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Have the outputs and outcomes been achieved in accordance with the stated plans?</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Are the target beneficiaries being reached as expected?</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Are the target beneficiaries satisfied with the services provided?</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What are the major factors influencing the achievement of the intervention’s desired outcomes?</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To what extent has the project adapted or is able to adapt to changing external conditions in order to ensure project outcomes?</a:t>
                      </a:r>
                      <a:endParaRPr b="1" sz="14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1" name="Shape 761"/>
        <p:cNvGrpSpPr/>
        <p:nvPr/>
      </p:nvGrpSpPr>
      <p:grpSpPr>
        <a:xfrm>
          <a:off x="0" y="0"/>
          <a:ext cx="0" cy="0"/>
          <a:chOff x="0" y="0"/>
          <a:chExt cx="0" cy="0"/>
        </a:xfrm>
      </p:grpSpPr>
      <p:pic>
        <p:nvPicPr>
          <p:cNvPr id="762" name="Google Shape;762;p3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63" name="Google Shape;763;p3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64" name="Google Shape;764;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5" name="Google Shape;765;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66" name="Google Shape;766;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67" name="Google Shape;767;p3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68" name="Google Shape;768;p3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69" name="Google Shape;769;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770" name="Google Shape;77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71" name="Google Shape;771;p33"/>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72" name="Google Shape;772;p33"/>
          <p:cNvSpPr/>
          <p:nvPr/>
        </p:nvSpPr>
        <p:spPr>
          <a:xfrm>
            <a:off x="201478" y="1239812"/>
            <a:ext cx="8340542" cy="580158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73" name="Google Shape;773;p33"/>
          <p:cNvGraphicFramePr/>
          <p:nvPr/>
        </p:nvGraphicFramePr>
        <p:xfrm>
          <a:off x="351244" y="1750423"/>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3598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3598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rgbClr val="BF9000"/>
                          </a:solidFill>
                          <a:latin typeface="Calibri"/>
                          <a:ea typeface="Calibri"/>
                          <a:cs typeface="Calibri"/>
                          <a:sym typeface="Calibri"/>
                        </a:rPr>
                        <a:t>             Coverage</a:t>
                      </a:r>
                      <a:endParaRPr b="1" sz="1800">
                        <a:solidFill>
                          <a:srgbClr val="BF9000"/>
                        </a:solidFill>
                        <a:latin typeface="Calibri"/>
                        <a:ea typeface="Calibri"/>
                        <a:cs typeface="Calibri"/>
                        <a:sym typeface="Calibri"/>
                      </a:endParaRPr>
                    </a:p>
                  </a:txBody>
                  <a:tcPr marT="45725" marB="45725" marR="91450" marL="91450"/>
                </a:tc>
                <a:tc>
                  <a:txBody>
                    <a:bodyPr/>
                    <a:lstStyle/>
                    <a:p>
                      <a:pPr indent="0" lvl="0" marL="0" marR="0" rtl="0" algn="just">
                        <a:spcBef>
                          <a:spcPts val="0"/>
                        </a:spcBef>
                        <a:spcAft>
                          <a:spcPts val="0"/>
                        </a:spcAft>
                        <a:buClr>
                          <a:schemeClr val="dk1"/>
                        </a:buClr>
                        <a:buSzPts val="1400"/>
                        <a:buFont typeface="Noto Sans Symbols"/>
                        <a:buNone/>
                      </a:pPr>
                      <a:r>
                        <a:t/>
                      </a:r>
                      <a:endParaRPr b="1" sz="1400">
                        <a:solidFill>
                          <a:srgbClr val="000099"/>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t/>
                      </a:r>
                      <a:endParaRPr b="1" sz="1400">
                        <a:solidFill>
                          <a:srgbClr val="000099"/>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t/>
                      </a:r>
                      <a:endParaRPr b="1" sz="1400">
                        <a:solidFill>
                          <a:srgbClr val="000099"/>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t/>
                      </a:r>
                      <a:endParaRPr b="1" sz="1400">
                        <a:solidFill>
                          <a:srgbClr val="000099"/>
                        </a:solidFill>
                        <a:latin typeface="Calibri"/>
                        <a:ea typeface="Calibri"/>
                        <a:cs typeface="Calibri"/>
                        <a:sym typeface="Calibri"/>
                      </a:endParaRPr>
                    </a:p>
                    <a:p>
                      <a:pPr indent="0" lvl="0" marL="0" marR="0" rtl="0" algn="just">
                        <a:spcBef>
                          <a:spcPts val="0"/>
                        </a:spcBef>
                        <a:spcAft>
                          <a:spcPts val="0"/>
                        </a:spcAft>
                        <a:buClr>
                          <a:srgbClr val="000099"/>
                        </a:buClr>
                        <a:buSzPts val="1400"/>
                        <a:buFont typeface="Noto Sans Symbols"/>
                        <a:buNone/>
                      </a:pPr>
                      <a:r>
                        <a:rPr b="1" lang="en-US" sz="1400">
                          <a:solidFill>
                            <a:srgbClr val="000099"/>
                          </a:solidFill>
                          <a:latin typeface="Calibri"/>
                          <a:ea typeface="Calibri"/>
                          <a:cs typeface="Calibri"/>
                          <a:sym typeface="Calibri"/>
                        </a:rPr>
                        <a:t>Coverage</a:t>
                      </a:r>
                      <a:r>
                        <a:rPr b="1" lang="en-US" sz="1400">
                          <a:solidFill>
                            <a:schemeClr val="dk1"/>
                          </a:solidFill>
                          <a:latin typeface="Calibri"/>
                          <a:ea typeface="Calibri"/>
                          <a:cs typeface="Calibri"/>
                          <a:sym typeface="Calibri"/>
                        </a:rPr>
                        <a:t> is defined as “The extent to which major population groups facing life-threatening suffering were reached by humanitarian action”.</a:t>
                      </a:r>
                      <a:endParaRPr b="1" sz="1400">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400"/>
                        <a:buFont typeface="Noto Sans Symbols"/>
                        <a:buNone/>
                      </a:pPr>
                      <a:r>
                        <a:rPr b="1" lang="en-US" sz="1400">
                          <a:solidFill>
                            <a:schemeClr val="dk1"/>
                          </a:solidFill>
                          <a:latin typeface="Calibri"/>
                          <a:ea typeface="Calibri"/>
                          <a:cs typeface="Calibri"/>
                          <a:sym typeface="Calibri"/>
                        </a:rPr>
                        <a:t> Coverage can often be included in the analysis of effectiveness.</a:t>
                      </a:r>
                      <a:endParaRPr b="1" sz="1400">
                        <a:solidFill>
                          <a:schemeClr val="dk1"/>
                        </a:solidFill>
                        <a:latin typeface="Calibri"/>
                        <a:ea typeface="Calibri"/>
                        <a:cs typeface="Calibri"/>
                        <a:sym typeface="Calibri"/>
                      </a:endParaRPr>
                    </a:p>
                  </a:txBody>
                  <a:tcPr marT="45725" marB="45725" marR="91450" marL="91450"/>
                </a:tc>
                <a:tc>
                  <a:txBody>
                    <a:bodyPr/>
                    <a:lstStyle/>
                    <a:p>
                      <a:pPr indent="-285750" lvl="0" marL="285750" marR="0" rtl="0" algn="ctr">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Who were the major groups in need of humanitarian assistance? Of these groups, who were provided with humanitarian assistance?</a:t>
                      </a:r>
                      <a:endParaRPr/>
                    </a:p>
                    <a:p>
                      <a:pPr indent="0" lvl="0" marL="0" marR="0" rtl="0" algn="ctr">
                        <a:spcBef>
                          <a:spcPts val="0"/>
                        </a:spcBef>
                        <a:spcAft>
                          <a:spcPts val="0"/>
                        </a:spcAft>
                        <a:buClr>
                          <a:schemeClr val="dk1"/>
                        </a:buClr>
                        <a:buSzPts val="1600"/>
                        <a:buFont typeface="Noto Sans Symbols"/>
                        <a:buNone/>
                      </a:pPr>
                      <a:r>
                        <a:t/>
                      </a:r>
                      <a:endParaRPr b="1" sz="16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Is the assistance and protection proportionate to their needs and devoid of extraneous political agendas?</a:t>
                      </a:r>
                      <a:endParaRPr b="1" sz="16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pic>
        <p:nvPicPr>
          <p:cNvPr id="778" name="Google Shape;778;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79" name="Google Shape;779;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80" name="Google Shape;780;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1" name="Google Shape;781;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82" name="Google Shape;782;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83" name="Google Shape;783;p3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84" name="Google Shape;784;p34"/>
          <p:cNvPicPr preferRelativeResize="0"/>
          <p:nvPr/>
        </p:nvPicPr>
        <p:blipFill rotWithShape="1">
          <a:blip r:embed="rId9">
            <a:alphaModFix/>
          </a:blip>
          <a:srcRect b="0" l="0" r="0" t="0"/>
          <a:stretch/>
        </p:blipFill>
        <p:spPr>
          <a:xfrm>
            <a:off x="144233" y="-157234"/>
            <a:ext cx="8542020" cy="1614805"/>
          </a:xfrm>
          <a:prstGeom prst="rect">
            <a:avLst/>
          </a:prstGeom>
          <a:noFill/>
          <a:ln>
            <a:noFill/>
          </a:ln>
        </p:spPr>
      </p:pic>
      <p:sp>
        <p:nvSpPr>
          <p:cNvPr id="785" name="Google Shape;785;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786" name="Google Shape;78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87" name="Google Shape;787;p34"/>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88" name="Google Shape;788;p34"/>
          <p:cNvSpPr/>
          <p:nvPr/>
        </p:nvSpPr>
        <p:spPr>
          <a:xfrm>
            <a:off x="201478" y="1299079"/>
            <a:ext cx="8340542" cy="607858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789" name="Google Shape;789;p34"/>
          <p:cNvGraphicFramePr/>
          <p:nvPr/>
        </p:nvGraphicFramePr>
        <p:xfrm>
          <a:off x="351244" y="1750423"/>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3598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3598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548135"/>
                          </a:solidFill>
                          <a:latin typeface="Calibri"/>
                          <a:ea typeface="Calibri"/>
                          <a:cs typeface="Calibri"/>
                          <a:sym typeface="Calibri"/>
                        </a:rPr>
                        <a:t>Coordination</a:t>
                      </a:r>
                      <a:endParaRPr/>
                    </a:p>
                  </a:txBody>
                  <a:tcPr marT="45725" marB="45725" marR="91450" marL="91450"/>
                </a:tc>
                <a:tc>
                  <a:txBody>
                    <a:bodyPr/>
                    <a:lstStyle/>
                    <a:p>
                      <a:pPr indent="0" lvl="0" marL="0" marR="0" rtl="0" algn="just">
                        <a:spcBef>
                          <a:spcPts val="0"/>
                        </a:spcBef>
                        <a:spcAft>
                          <a:spcPts val="0"/>
                        </a:spcAft>
                        <a:buNone/>
                      </a:pPr>
                      <a:r>
                        <a:rPr b="1" lang="en-US" sz="1800">
                          <a:solidFill>
                            <a:srgbClr val="548135"/>
                          </a:solidFill>
                          <a:latin typeface="Calibri"/>
                          <a:ea typeface="Calibri"/>
                          <a:cs typeface="Calibri"/>
                          <a:sym typeface="Calibri"/>
                        </a:rPr>
                        <a:t>Coordination</a:t>
                      </a:r>
                      <a:r>
                        <a:rPr b="1" lang="en-US" sz="1800">
                          <a:solidFill>
                            <a:schemeClr val="dk1"/>
                          </a:solidFill>
                          <a:latin typeface="Calibri"/>
                          <a:ea typeface="Calibri"/>
                          <a:cs typeface="Calibri"/>
                          <a:sym typeface="Calibri"/>
                        </a:rPr>
                        <a:t> is “The extent to which the interventions of different actors are harmonized with each other, promote synergy, avoid prevent gaps, duplication and resource conflicts”.</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1800">
                          <a:solidFill>
                            <a:schemeClr val="dk1"/>
                          </a:solidFill>
                          <a:latin typeface="Calibri"/>
                          <a:ea typeface="Calibri"/>
                          <a:cs typeface="Calibri"/>
                          <a:sym typeface="Calibri"/>
                        </a:rPr>
                        <a:t>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1800">
                          <a:solidFill>
                            <a:schemeClr val="dk1"/>
                          </a:solidFill>
                          <a:latin typeface="Calibri"/>
                          <a:ea typeface="Calibri"/>
                          <a:cs typeface="Calibri"/>
                          <a:sym typeface="Calibri"/>
                        </a:rPr>
                        <a:t>Coordination can often be included in the analysis of effectiveness.</a:t>
                      </a:r>
                      <a:endParaRPr b="1" sz="1800"/>
                    </a:p>
                  </a:txBody>
                  <a:tcPr marT="45725" marB="45725" marR="91450" marL="91450"/>
                </a:tc>
                <a:tc>
                  <a:txBody>
                    <a:bodyPr/>
                    <a:lstStyle/>
                    <a:p>
                      <a:pPr indent="-342900" lvl="0" marL="342900" marR="0" rtl="0" algn="ctr">
                        <a:spcBef>
                          <a:spcPts val="0"/>
                        </a:spcBef>
                        <a:spcAft>
                          <a:spcPts val="0"/>
                        </a:spcAft>
                        <a:buClr>
                          <a:schemeClr val="dk1"/>
                        </a:buClr>
                        <a:buSzPts val="2000"/>
                        <a:buFont typeface="Noto Sans Symbols"/>
                        <a:buChar char="✔"/>
                      </a:pPr>
                      <a:r>
                        <a:rPr b="1" lang="en-US" sz="2000">
                          <a:solidFill>
                            <a:schemeClr val="dk1"/>
                          </a:solidFill>
                          <a:latin typeface="Calibri"/>
                          <a:ea typeface="Calibri"/>
                          <a:cs typeface="Calibri"/>
                          <a:sym typeface="Calibri"/>
                        </a:rPr>
                        <a:t>Are the different actors involved in an emergency response coordination?</a:t>
                      </a:r>
                      <a:endParaRPr b="1" sz="20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2000"/>
                        <a:buFont typeface="Noto Sans Symbols"/>
                        <a:buChar char="✔"/>
                      </a:pPr>
                      <a:r>
                        <a:rPr b="1" lang="en-US" sz="2000">
                          <a:solidFill>
                            <a:schemeClr val="dk1"/>
                          </a:solidFill>
                          <a:latin typeface="Calibri"/>
                          <a:ea typeface="Calibri"/>
                          <a:cs typeface="Calibri"/>
                          <a:sym typeface="Calibri"/>
                        </a:rPr>
                        <a:t>Are the point of views from other actors of the overall system taken into account in the intervention strategy?</a:t>
                      </a:r>
                      <a:endParaRPr b="1" sz="20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3" name="Shape 793"/>
        <p:cNvGrpSpPr/>
        <p:nvPr/>
      </p:nvGrpSpPr>
      <p:grpSpPr>
        <a:xfrm>
          <a:off x="0" y="0"/>
          <a:ext cx="0" cy="0"/>
          <a:chOff x="0" y="0"/>
          <a:chExt cx="0" cy="0"/>
        </a:xfrm>
      </p:grpSpPr>
      <p:pic>
        <p:nvPicPr>
          <p:cNvPr id="794" name="Google Shape;794;p3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95" name="Google Shape;795;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96" name="Google Shape;796;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7" name="Google Shape;797;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98" name="Google Shape;798;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99" name="Google Shape;799;p3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00" name="Google Shape;800;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01" name="Google Shape;801;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802" name="Google Shape;80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03" name="Google Shape;803;p35"/>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804" name="Google Shape;804;p35"/>
          <p:cNvSpPr/>
          <p:nvPr/>
        </p:nvSpPr>
        <p:spPr>
          <a:xfrm>
            <a:off x="186267" y="1244601"/>
            <a:ext cx="8355753" cy="635926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Criteria</a:t>
            </a:r>
            <a:endParaRPr b="1" sz="2400">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805" name="Google Shape;805;p35"/>
          <p:cNvGraphicFramePr/>
          <p:nvPr/>
        </p:nvGraphicFramePr>
        <p:xfrm>
          <a:off x="618310" y="1482270"/>
          <a:ext cx="3000000" cy="3000000"/>
        </p:xfrm>
        <a:graphic>
          <a:graphicData uri="http://schemas.openxmlformats.org/drawingml/2006/table">
            <a:tbl>
              <a:tblPr bandRow="1" firstRow="1">
                <a:noFill/>
                <a:tableStyleId>{9D7F9FAD-BAF1-445B-A43A-C047AFCBDB4D}</a:tableStyleId>
              </a:tblPr>
              <a:tblGrid>
                <a:gridCol w="2513875"/>
                <a:gridCol w="2513875"/>
                <a:gridCol w="2513875"/>
              </a:tblGrid>
              <a:tr h="60907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43690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FF66CC"/>
                          </a:solidFill>
                          <a:latin typeface="Tahoma"/>
                          <a:ea typeface="Tahoma"/>
                          <a:cs typeface="Tahoma"/>
                          <a:sym typeface="Tahoma"/>
                        </a:rPr>
                        <a:t>Efficiency</a:t>
                      </a:r>
                      <a:endParaRPr b="1" sz="1800">
                        <a:solidFill>
                          <a:srgbClr val="FF66CC"/>
                        </a:solidFill>
                        <a:latin typeface="Calibri"/>
                        <a:ea typeface="Calibri"/>
                        <a:cs typeface="Calibri"/>
                        <a:sym typeface="Calibri"/>
                      </a:endParaRPr>
                    </a:p>
                  </a:txBody>
                  <a:tcPr marT="45725" marB="45725" marR="91450" marL="91450"/>
                </a:tc>
                <a:tc>
                  <a:txBody>
                    <a:bodyPr/>
                    <a:lstStyle/>
                    <a:p>
                      <a:pPr indent="0" lvl="0" marL="86360" marR="71755" rtl="0" algn="just">
                        <a:lnSpc>
                          <a:spcPct val="102000"/>
                        </a:lnSpc>
                        <a:spcBef>
                          <a:spcPts val="0"/>
                        </a:spcBef>
                        <a:spcAft>
                          <a:spcPts val="0"/>
                        </a:spcAft>
                        <a:buNone/>
                      </a:pPr>
                      <a:r>
                        <a:t/>
                      </a:r>
                      <a:endParaRPr b="1" sz="1000">
                        <a:latin typeface="Tahoma"/>
                        <a:ea typeface="Tahoma"/>
                        <a:cs typeface="Tahoma"/>
                        <a:sym typeface="Tahoma"/>
                      </a:endParaRPr>
                    </a:p>
                    <a:p>
                      <a:pPr indent="0" lvl="0" marL="86360" marR="71755" rtl="0" algn="just">
                        <a:lnSpc>
                          <a:spcPct val="102000"/>
                        </a:lnSpc>
                        <a:spcBef>
                          <a:spcPts val="75"/>
                        </a:spcBef>
                        <a:spcAft>
                          <a:spcPts val="0"/>
                        </a:spcAft>
                        <a:buNone/>
                      </a:pPr>
                      <a:r>
                        <a:t/>
                      </a:r>
                      <a:endParaRPr b="1" sz="1000">
                        <a:latin typeface="Tahoma"/>
                        <a:ea typeface="Tahoma"/>
                        <a:cs typeface="Tahoma"/>
                        <a:sym typeface="Tahoma"/>
                      </a:endParaRPr>
                    </a:p>
                    <a:p>
                      <a:pPr indent="0" lvl="0" marL="86360" marR="71755" rtl="0" algn="just">
                        <a:lnSpc>
                          <a:spcPct val="102000"/>
                        </a:lnSpc>
                        <a:spcBef>
                          <a:spcPts val="75"/>
                        </a:spcBef>
                        <a:spcAft>
                          <a:spcPts val="0"/>
                        </a:spcAft>
                        <a:buNone/>
                      </a:pPr>
                      <a:r>
                        <a:t/>
                      </a:r>
                      <a:endParaRPr b="1" sz="1000">
                        <a:latin typeface="Tahoma"/>
                        <a:ea typeface="Tahoma"/>
                        <a:cs typeface="Tahoma"/>
                        <a:sym typeface="Tahoma"/>
                      </a:endParaRPr>
                    </a:p>
                    <a:p>
                      <a:pPr indent="0" lvl="0" marL="86360" marR="71755" rtl="0" algn="just">
                        <a:lnSpc>
                          <a:spcPct val="102000"/>
                        </a:lnSpc>
                        <a:spcBef>
                          <a:spcPts val="75"/>
                        </a:spcBef>
                        <a:spcAft>
                          <a:spcPts val="0"/>
                        </a:spcAft>
                        <a:buNone/>
                      </a:pPr>
                      <a:r>
                        <a:rPr b="1" lang="en-US" sz="1800">
                          <a:solidFill>
                            <a:srgbClr val="FF66CC"/>
                          </a:solidFill>
                          <a:latin typeface="Tahoma"/>
                          <a:ea typeface="Tahoma"/>
                          <a:cs typeface="Tahoma"/>
                          <a:sym typeface="Tahoma"/>
                        </a:rPr>
                        <a:t>Efficiency </a:t>
                      </a:r>
                      <a:r>
                        <a:rPr b="1" lang="en-US" sz="1000">
                          <a:solidFill>
                            <a:schemeClr val="dk1"/>
                          </a:solidFill>
                          <a:latin typeface="Trebuchet MS"/>
                          <a:ea typeface="Trebuchet MS"/>
                          <a:cs typeface="Trebuchet MS"/>
                          <a:sym typeface="Trebuchet MS"/>
                        </a:rPr>
                        <a:t>Is</a:t>
                      </a:r>
                      <a:r>
                        <a:rPr b="1" lang="en-US" sz="1800">
                          <a:solidFill>
                            <a:srgbClr val="FF66CC"/>
                          </a:solidFill>
                          <a:latin typeface="Tahoma"/>
                          <a:ea typeface="Tahoma"/>
                          <a:cs typeface="Tahoma"/>
                          <a:sym typeface="Tahoma"/>
                        </a:rPr>
                        <a:t> </a:t>
                      </a:r>
                      <a:r>
                        <a:rPr b="1" lang="en-US" sz="1000">
                          <a:solidFill>
                            <a:srgbClr val="6950A1"/>
                          </a:solidFill>
                          <a:latin typeface="Trebuchet MS"/>
                          <a:ea typeface="Trebuchet MS"/>
                          <a:cs typeface="Trebuchet MS"/>
                          <a:sym typeface="Trebuchet MS"/>
                        </a:rPr>
                        <a:t>c</a:t>
                      </a:r>
                      <a:r>
                        <a:rPr b="1" lang="en-US" sz="1000">
                          <a:latin typeface="Trebuchet MS"/>
                          <a:ea typeface="Trebuchet MS"/>
                          <a:cs typeface="Trebuchet MS"/>
                          <a:sym typeface="Trebuchet MS"/>
                        </a:rPr>
                        <a:t>onsidereded as an extent to which the intervention delivers, or is likely to deliver, results in an economic and timely way.</a:t>
                      </a:r>
                      <a:endParaRPr b="1" sz="1100">
                        <a:latin typeface="Trebuchet MS"/>
                        <a:ea typeface="Trebuchet MS"/>
                        <a:cs typeface="Trebuchet MS"/>
                        <a:sym typeface="Trebuchet MS"/>
                      </a:endParaRPr>
                    </a:p>
                    <a:p>
                      <a:pPr indent="0" lvl="0" marL="0" marR="0" rtl="0" algn="l">
                        <a:spcBef>
                          <a:spcPts val="55"/>
                        </a:spcBef>
                        <a:spcAft>
                          <a:spcPts val="0"/>
                        </a:spcAft>
                        <a:buNone/>
                      </a:pPr>
                      <a:r>
                        <a:rPr b="1" lang="en-US" sz="1000">
                          <a:latin typeface="Trebuchet MS"/>
                          <a:ea typeface="Trebuchet MS"/>
                          <a:cs typeface="Trebuchet MS"/>
                          <a:sym typeface="Trebuchet MS"/>
                        </a:rPr>
                        <a:t> </a:t>
                      </a:r>
                      <a:endParaRPr b="1" sz="1100">
                        <a:latin typeface="Trebuchet MS"/>
                        <a:ea typeface="Trebuchet MS"/>
                        <a:cs typeface="Trebuchet MS"/>
                        <a:sym typeface="Trebuchet MS"/>
                      </a:endParaRPr>
                    </a:p>
                    <a:p>
                      <a:pPr indent="0" lvl="0" marL="86360" marR="71755" rtl="0" algn="just">
                        <a:lnSpc>
                          <a:spcPct val="102000"/>
                        </a:lnSpc>
                        <a:spcBef>
                          <a:spcPts val="0"/>
                        </a:spcBef>
                        <a:spcAft>
                          <a:spcPts val="0"/>
                        </a:spcAft>
                        <a:buNone/>
                      </a:pPr>
                      <a:r>
                        <a:rPr b="1" i="1" lang="en-US" sz="1000">
                          <a:latin typeface="Trebuchet MS"/>
                          <a:ea typeface="Trebuchet MS"/>
                          <a:cs typeface="Trebuchet MS"/>
                          <a:sym typeface="Trebuchet MS"/>
                        </a:rPr>
                        <a:t>Note</a:t>
                      </a:r>
                      <a:r>
                        <a:rPr b="1" lang="en-US" sz="1000">
                          <a:latin typeface="Trebuchet MS"/>
                          <a:ea typeface="Trebuchet MS"/>
                          <a:cs typeface="Trebuchet MS"/>
                          <a:sym typeface="Trebuchet MS"/>
                        </a:rPr>
                        <a:t>: “Economic” is the conversion of inputs (funds, expertise, natural resources, time, etc.) into outputs, outcomes and impacts, in the most cost-effective way possible, as compared to feasible alternatives in the context. “Timely” delivery is within the intended time frame, or a time frame reasonably adjusted to the demands of the evolving context. This may include assessing operational efficiency (how well the intervention was managed</a:t>
                      </a:r>
                      <a:r>
                        <a:rPr lang="en-US" sz="1000">
                          <a:latin typeface="Trebuchet MS"/>
                          <a:ea typeface="Trebuchet MS"/>
                          <a:cs typeface="Trebuchet MS"/>
                          <a:sym typeface="Trebuchet MS"/>
                        </a:rPr>
                        <a:t>).”</a:t>
                      </a:r>
                      <a:endParaRPr/>
                    </a:p>
                    <a:p>
                      <a:pPr indent="0" lvl="0" marL="86360" marR="0" rtl="0" algn="l">
                        <a:spcBef>
                          <a:spcPts val="500"/>
                        </a:spcBef>
                        <a:spcAft>
                          <a:spcPts val="0"/>
                        </a:spcAft>
                        <a:buNone/>
                      </a:pPr>
                      <a:r>
                        <a:rPr b="1" lang="en-US" sz="1000">
                          <a:solidFill>
                            <a:schemeClr val="dk1"/>
                          </a:solidFill>
                          <a:latin typeface="Trebuchet MS"/>
                          <a:ea typeface="Trebuchet MS"/>
                          <a:cs typeface="Trebuchet MS"/>
                          <a:sym typeface="Trebuchet MS"/>
                        </a:rPr>
                        <a:t>ALNAP also includes the criterion of efficiency</a:t>
                      </a:r>
                      <a:endParaRPr b="1" sz="1000">
                        <a:solidFill>
                          <a:schemeClr val="dk1"/>
                        </a:solidFill>
                        <a:latin typeface="Trebuchet MS"/>
                        <a:ea typeface="Trebuchet MS"/>
                        <a:cs typeface="Trebuchet MS"/>
                        <a:sym typeface="Trebuchet MS"/>
                      </a:endParaRPr>
                    </a:p>
                    <a:p>
                      <a:pPr indent="0" lvl="0" marL="86360" marR="0" rtl="0" algn="l">
                        <a:spcBef>
                          <a:spcPts val="40"/>
                        </a:spcBef>
                        <a:spcAft>
                          <a:spcPts val="0"/>
                        </a:spcAft>
                        <a:buNone/>
                      </a:pPr>
                      <a:r>
                        <a:rPr b="1" lang="en-US" sz="1000">
                          <a:solidFill>
                            <a:schemeClr val="dk1"/>
                          </a:solidFill>
                          <a:latin typeface="Trebuchet MS"/>
                          <a:ea typeface="Trebuchet MS"/>
                          <a:cs typeface="Trebuchet MS"/>
                          <a:sym typeface="Trebuchet MS"/>
                        </a:rPr>
                        <a:t>and considers it to look at “[t]he outputs</a:t>
                      </a:r>
                      <a:endParaRPr b="1" sz="1000">
                        <a:solidFill>
                          <a:schemeClr val="dk1"/>
                        </a:solidFill>
                        <a:latin typeface="Trebuchet MS"/>
                        <a:ea typeface="Trebuchet MS"/>
                        <a:cs typeface="Trebuchet MS"/>
                        <a:sym typeface="Trebuchet MS"/>
                      </a:endParaRPr>
                    </a:p>
                    <a:p>
                      <a:pPr indent="0" lvl="0" marL="86360" marR="69850" rtl="0" algn="l">
                        <a:lnSpc>
                          <a:spcPct val="102000"/>
                        </a:lnSpc>
                        <a:spcBef>
                          <a:spcPts val="40"/>
                        </a:spcBef>
                        <a:spcAft>
                          <a:spcPts val="0"/>
                        </a:spcAft>
                        <a:buNone/>
                      </a:pPr>
                      <a:r>
                        <a:rPr b="1" lang="en-US" sz="1000">
                          <a:solidFill>
                            <a:schemeClr val="dk1"/>
                          </a:solidFill>
                          <a:latin typeface="Trebuchet MS"/>
                          <a:ea typeface="Trebuchet MS"/>
                          <a:cs typeface="Trebuchet MS"/>
                          <a:sym typeface="Trebuchet MS"/>
                        </a:rPr>
                        <a:t>– qualitative and quantitative – achieved as a result of inputs”.</a:t>
                      </a:r>
                      <a:endParaRPr b="1" sz="1000">
                        <a:solidFill>
                          <a:schemeClr val="dk1"/>
                        </a:solidFill>
                        <a:latin typeface="Trebuchet MS"/>
                        <a:ea typeface="Trebuchet MS"/>
                        <a:cs typeface="Trebuchet MS"/>
                        <a:sym typeface="Trebuchet MS"/>
                      </a:endParaRPr>
                    </a:p>
                    <a:p>
                      <a:pPr indent="0" lvl="0" marL="86360" marR="71755" rtl="0" algn="just">
                        <a:lnSpc>
                          <a:spcPct val="102000"/>
                        </a:lnSpc>
                        <a:spcBef>
                          <a:spcPts val="0"/>
                        </a:spcBef>
                        <a:spcAft>
                          <a:spcPts val="0"/>
                        </a:spcAft>
                        <a:buNone/>
                      </a:pPr>
                      <a:r>
                        <a:t/>
                      </a:r>
                      <a:endParaRPr sz="1100">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Were the project activities undertaken and were the outputs delivered on time?</a:t>
                      </a:r>
                      <a:endParaRPr b="1" sz="14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Was the project implemented in the most efficient way compared to alternative means of implementation?</a:t>
                      </a:r>
                      <a:endParaRPr b="1" sz="14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How well are the resources (funds, expertise and time) being converted into results?</a:t>
                      </a:r>
                      <a:endParaRPr b="1" sz="14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1400"/>
                        <a:buFont typeface="Noto Sans Symbols"/>
                        <a:buChar char="✔"/>
                      </a:pPr>
                      <a:r>
                        <a:rPr b="1" lang="en-US" sz="1400">
                          <a:solidFill>
                            <a:schemeClr val="dk1"/>
                          </a:solidFill>
                          <a:latin typeface="Calibri"/>
                          <a:ea typeface="Calibri"/>
                          <a:cs typeface="Calibri"/>
                          <a:sym typeface="Calibri"/>
                        </a:rPr>
                        <a:t>To what extent are disbursements/ provision of inputs for activities implemented as scheduled?</a:t>
                      </a:r>
                      <a:endParaRPr b="1" sz="1400">
                        <a:solidFill>
                          <a:schemeClr val="dk1"/>
                        </a:solidFill>
                        <a:latin typeface="Calibri"/>
                        <a:ea typeface="Calibri"/>
                        <a:cs typeface="Calibri"/>
                        <a:sym typeface="Calibri"/>
                      </a:endParaRPr>
                    </a:p>
                  </a:txBody>
                  <a:tcPr marT="45725" marB="45725" marR="91450" marL="91450"/>
                </a:tc>
              </a:tr>
              <a:tr h="348025">
                <a:tc>
                  <a:txBody>
                    <a:bodyPr/>
                    <a:lstStyle/>
                    <a:p>
                      <a:pPr indent="0" lvl="0" marL="0" marR="0" rtl="0" algn="l">
                        <a:spcBef>
                          <a:spcPts val="0"/>
                        </a:spcBef>
                        <a:spcAft>
                          <a:spcPts val="0"/>
                        </a:spcAft>
                        <a:buNone/>
                      </a:pPr>
                      <a:r>
                        <a:t/>
                      </a:r>
                      <a:endParaRPr sz="1800">
                        <a:solidFill>
                          <a:srgbClr val="FF0000"/>
                        </a:solidFill>
                      </a:endParaRPr>
                    </a:p>
                  </a:txBody>
                  <a:tcPr marT="45725" marB="45725" marR="91450" marL="91450"/>
                </a:tc>
                <a:tc>
                  <a:txBody>
                    <a:bodyPr/>
                    <a:lstStyle/>
                    <a:p>
                      <a:pPr indent="0" lvl="0" marL="86360" marR="0" rtl="0" algn="l">
                        <a:spcBef>
                          <a:spcPts val="0"/>
                        </a:spcBef>
                        <a:spcAft>
                          <a:spcPts val="0"/>
                        </a:spcAft>
                        <a:buNone/>
                      </a:pPr>
                      <a:r>
                        <a:t/>
                      </a:r>
                      <a:endParaRPr b="1" sz="1050">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t/>
                      </a:r>
                      <a:endParaRPr b="1" sz="12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pic>
        <p:nvPicPr>
          <p:cNvPr id="810" name="Google Shape;810;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11" name="Google Shape;811;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12" name="Google Shape;812;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13" name="Google Shape;813;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14" name="Google Shape;814;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15" name="Google Shape;815;p3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16" name="Google Shape;816;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17" name="Google Shape;817;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818" name="Google Shape;81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19" name="Google Shape;819;p36"/>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820" name="Google Shape;820;p36"/>
          <p:cNvSpPr/>
          <p:nvPr/>
        </p:nvSpPr>
        <p:spPr>
          <a:xfrm>
            <a:off x="219940" y="944034"/>
            <a:ext cx="8322080" cy="638043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Criteria</a:t>
            </a:r>
            <a:endParaRPr b="1" sz="2400">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821" name="Google Shape;821;p36"/>
          <p:cNvGraphicFramePr/>
          <p:nvPr/>
        </p:nvGraphicFramePr>
        <p:xfrm>
          <a:off x="351244" y="1541412"/>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6350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48273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rgbClr val="FF0000"/>
                          </a:solidFill>
                          <a:latin typeface="Calibri"/>
                          <a:ea typeface="Calibri"/>
                          <a:cs typeface="Calibri"/>
                          <a:sym typeface="Calibri"/>
                        </a:rPr>
                        <a:t>             </a:t>
                      </a:r>
                      <a:r>
                        <a:rPr b="1" lang="en-US" sz="2400">
                          <a:solidFill>
                            <a:srgbClr val="002060"/>
                          </a:solidFill>
                          <a:latin typeface="Calibri"/>
                          <a:ea typeface="Calibri"/>
                          <a:cs typeface="Calibri"/>
                          <a:sym typeface="Calibri"/>
                        </a:rPr>
                        <a:t>Impact</a:t>
                      </a:r>
                      <a:endParaRPr sz="2400">
                        <a:solidFill>
                          <a:srgbClr val="002060"/>
                        </a:solidFill>
                      </a:endParaRPr>
                    </a:p>
                  </a:txBody>
                  <a:tcPr marT="45725" marB="45725" marR="91450" marL="91450"/>
                </a:tc>
                <a:tc>
                  <a:txBody>
                    <a:bodyPr/>
                    <a:lstStyle/>
                    <a:p>
                      <a:pPr indent="0" lvl="0" marL="86360" marR="71755" rtl="0" algn="just">
                        <a:lnSpc>
                          <a:spcPct val="102000"/>
                        </a:lnSpc>
                        <a:spcBef>
                          <a:spcPts val="0"/>
                        </a:spcBef>
                        <a:spcAft>
                          <a:spcPts val="0"/>
                        </a:spcAft>
                        <a:buNone/>
                      </a:pPr>
                      <a:r>
                        <a:rPr b="1" lang="en-US" sz="1200">
                          <a:latin typeface="Tahoma"/>
                          <a:ea typeface="Tahoma"/>
                          <a:cs typeface="Tahoma"/>
                          <a:sym typeface="Tahoma"/>
                        </a:rPr>
                        <a:t>Impact </a:t>
                      </a:r>
                      <a:r>
                        <a:rPr lang="en-US" sz="1200">
                          <a:latin typeface="Trebuchet MS"/>
                          <a:ea typeface="Trebuchet MS"/>
                          <a:cs typeface="Trebuchet MS"/>
                          <a:sym typeface="Trebuchet MS"/>
                        </a:rPr>
                        <a:t>within OECD/DAC looks at “the extent to which the intervention has generated or is expected to generate significant positive or negative, intended or unintended, higher-level effects.</a:t>
                      </a:r>
                      <a:endParaRPr sz="1600">
                        <a:latin typeface="Trebuchet MS"/>
                        <a:ea typeface="Trebuchet MS"/>
                        <a:cs typeface="Trebuchet MS"/>
                        <a:sym typeface="Trebuchet MS"/>
                      </a:endParaRPr>
                    </a:p>
                    <a:p>
                      <a:pPr indent="0" lvl="0" marL="0" marR="0" rtl="0" algn="l">
                        <a:spcBef>
                          <a:spcPts val="0"/>
                        </a:spcBef>
                        <a:spcAft>
                          <a:spcPts val="0"/>
                        </a:spcAft>
                        <a:buNone/>
                      </a:pPr>
                      <a:r>
                        <a:rPr lang="en-US" sz="1400">
                          <a:latin typeface="Trebuchet MS"/>
                          <a:ea typeface="Trebuchet MS"/>
                          <a:cs typeface="Trebuchet MS"/>
                          <a:sym typeface="Trebuchet MS"/>
                        </a:rPr>
                        <a:t> </a:t>
                      </a:r>
                      <a:endParaRPr sz="1600">
                        <a:latin typeface="Trebuchet MS"/>
                        <a:ea typeface="Trebuchet MS"/>
                        <a:cs typeface="Trebuchet MS"/>
                        <a:sym typeface="Trebuchet MS"/>
                      </a:endParaRPr>
                    </a:p>
                    <a:p>
                      <a:pPr indent="0" lvl="0" marL="86360" marR="71755" rtl="0" algn="just">
                        <a:lnSpc>
                          <a:spcPct val="102000"/>
                        </a:lnSpc>
                        <a:spcBef>
                          <a:spcPts val="0"/>
                        </a:spcBef>
                        <a:spcAft>
                          <a:spcPts val="0"/>
                        </a:spcAft>
                        <a:buNone/>
                      </a:pPr>
                      <a:r>
                        <a:rPr i="1" lang="en-US" sz="1200">
                          <a:latin typeface="Trebuchet MS"/>
                          <a:ea typeface="Trebuchet MS"/>
                          <a:cs typeface="Trebuchet MS"/>
                          <a:sym typeface="Trebuchet MS"/>
                        </a:rPr>
                        <a:t>Note</a:t>
                      </a:r>
                      <a:r>
                        <a:rPr lang="en-US" sz="1200">
                          <a:latin typeface="Trebuchet MS"/>
                          <a:ea typeface="Trebuchet MS"/>
                          <a:cs typeface="Trebuchet MS"/>
                          <a:sym typeface="Trebuchet MS"/>
                        </a:rPr>
                        <a:t>: Impact addresses the ultimate significance and potentially transformative effects of the intervention. It seeks to identify social, environmental and economic effects of the intervention that are longer term or broader in scope than those already captured under the effectiveness criterion. Beyond the immediate results, this criterion seeks to capture the indirect, secondary and potential consequences of the intervention. It does so by examining the holistic and enduring changes in systems or norms, and potential effects on people’s well- being, human rights, gender equality, and the environment.”</a:t>
                      </a:r>
                      <a:endParaRPr sz="1600">
                        <a:latin typeface="Trebuchet MS"/>
                        <a:ea typeface="Trebuchet MS"/>
                        <a:cs typeface="Trebuchet MS"/>
                        <a:sym typeface="Trebuchet MS"/>
                      </a:endParaRPr>
                    </a:p>
                  </a:txBody>
                  <a:tcPr marT="0" marB="0" marR="0" marL="0"/>
                </a:tc>
                <a:tc>
                  <a:txBody>
                    <a:bodyPr/>
                    <a:lstStyle/>
                    <a:p>
                      <a:pPr indent="-342900" lvl="0" marL="34290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What significant change(s) does the intervention bring or is expected to bring, whether positive or negative, intended or unintended?</a:t>
                      </a:r>
                      <a:endParaRPr b="1" sz="18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Does the impact come from the intervention, from external factors or from both?</a:t>
                      </a:r>
                      <a:endParaRPr b="1" sz="1800">
                        <a:solidFill>
                          <a:schemeClr val="dk1"/>
                        </a:solidFill>
                        <a:latin typeface="Calibri"/>
                        <a:ea typeface="Calibri"/>
                        <a:cs typeface="Calibri"/>
                        <a:sym typeface="Calibri"/>
                      </a:endParaRPr>
                    </a:p>
                    <a:p>
                      <a:pPr indent="-342900" lvl="0" marL="342900" marR="0" rtl="0" algn="ctr">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Did the intervention take timely measures for mitigating any unplanned negative impacts</a:t>
                      </a:r>
                      <a:r>
                        <a:rPr b="1" lang="en-US" sz="1400">
                          <a:solidFill>
                            <a:schemeClr val="dk1"/>
                          </a:solidFill>
                          <a:latin typeface="Calibri"/>
                          <a:ea typeface="Calibri"/>
                          <a:cs typeface="Calibri"/>
                          <a:sym typeface="Calibri"/>
                        </a:rPr>
                        <a:t>?</a:t>
                      </a:r>
                      <a:endParaRPr b="1" sz="14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5" name="Shape 825"/>
        <p:cNvGrpSpPr/>
        <p:nvPr/>
      </p:nvGrpSpPr>
      <p:grpSpPr>
        <a:xfrm>
          <a:off x="0" y="0"/>
          <a:ext cx="0" cy="0"/>
          <a:chOff x="0" y="0"/>
          <a:chExt cx="0" cy="0"/>
        </a:xfrm>
      </p:grpSpPr>
      <p:pic>
        <p:nvPicPr>
          <p:cNvPr id="826" name="Google Shape;826;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27" name="Google Shape;827;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28" name="Google Shape;828;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9" name="Google Shape;829;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30" name="Google Shape;830;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31" name="Google Shape;831;p3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32" name="Google Shape;832;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33" name="Google Shape;833;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834" name="Google Shape;83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35" name="Google Shape;835;p37"/>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836" name="Google Shape;836;p37"/>
          <p:cNvSpPr/>
          <p:nvPr/>
        </p:nvSpPr>
        <p:spPr>
          <a:xfrm>
            <a:off x="201478" y="1180545"/>
            <a:ext cx="8340542" cy="635558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Criteria</a:t>
            </a:r>
            <a:endParaRPr b="1" sz="2400">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837" name="Google Shape;837;p37"/>
          <p:cNvGraphicFramePr/>
          <p:nvPr/>
        </p:nvGraphicFramePr>
        <p:xfrm>
          <a:off x="406485" y="1750424"/>
          <a:ext cx="3000000" cy="3000000"/>
        </p:xfrm>
        <a:graphic>
          <a:graphicData uri="http://schemas.openxmlformats.org/drawingml/2006/table">
            <a:tbl>
              <a:tblPr bandRow="1" firstRow="1">
                <a:noFill/>
                <a:tableStyleId>{9D7F9FAD-BAF1-445B-A43A-C047AFCBDB4D}</a:tableStyleId>
              </a:tblPr>
              <a:tblGrid>
                <a:gridCol w="2654925"/>
                <a:gridCol w="2654925"/>
                <a:gridCol w="2654925"/>
              </a:tblGrid>
              <a:tr h="5625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4621850">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rgbClr val="FF0000"/>
                          </a:solidFill>
                          <a:latin typeface="Calibri"/>
                          <a:ea typeface="Calibri"/>
                          <a:cs typeface="Calibri"/>
                          <a:sym typeface="Calibri"/>
                        </a:rPr>
                        <a:t>             </a:t>
                      </a:r>
                      <a:r>
                        <a:rPr b="1" lang="en-US" sz="1800">
                          <a:solidFill>
                            <a:srgbClr val="C55A11"/>
                          </a:solidFill>
                          <a:latin typeface="Tahoma"/>
                          <a:ea typeface="Tahoma"/>
                          <a:cs typeface="Tahoma"/>
                          <a:sym typeface="Tahoma"/>
                        </a:rPr>
                        <a:t>Sustainability</a:t>
                      </a:r>
                      <a:endParaRPr sz="1800">
                        <a:solidFill>
                          <a:srgbClr val="C55A11"/>
                        </a:solidFill>
                      </a:endParaRPr>
                    </a:p>
                  </a:txBody>
                  <a:tcPr marT="45725" marB="45725" marR="91450" marL="91450"/>
                </a:tc>
                <a:tc>
                  <a:txBody>
                    <a:bodyPr/>
                    <a:lstStyle/>
                    <a:p>
                      <a:pPr indent="0" lvl="0" marL="86360" marR="71755" rtl="0" algn="just">
                        <a:lnSpc>
                          <a:spcPct val="102000"/>
                        </a:lnSpc>
                        <a:spcBef>
                          <a:spcPts val="0"/>
                        </a:spcBef>
                        <a:spcAft>
                          <a:spcPts val="0"/>
                        </a:spcAft>
                        <a:buNone/>
                      </a:pPr>
                      <a:r>
                        <a:rPr b="1" lang="en-US" sz="1400">
                          <a:solidFill>
                            <a:srgbClr val="C55A11"/>
                          </a:solidFill>
                          <a:latin typeface="Trebuchet MS"/>
                          <a:ea typeface="Trebuchet MS"/>
                          <a:cs typeface="Trebuchet MS"/>
                          <a:sym typeface="Trebuchet MS"/>
                        </a:rPr>
                        <a:t>Sustainability</a:t>
                      </a:r>
                      <a:r>
                        <a:rPr lang="en-US" sz="1400">
                          <a:solidFill>
                            <a:schemeClr val="dk1"/>
                          </a:solidFill>
                          <a:latin typeface="Trebuchet MS"/>
                          <a:ea typeface="Trebuchet MS"/>
                          <a:cs typeface="Trebuchet MS"/>
                          <a:sym typeface="Trebuchet MS"/>
                        </a:rPr>
                        <a:t> </a:t>
                      </a:r>
                      <a:r>
                        <a:rPr b="1" lang="en-US" sz="1400">
                          <a:solidFill>
                            <a:schemeClr val="dk1"/>
                          </a:solidFill>
                          <a:latin typeface="Trebuchet MS"/>
                          <a:ea typeface="Trebuchet MS"/>
                          <a:cs typeface="Trebuchet MS"/>
                          <a:sym typeface="Trebuchet MS"/>
                        </a:rPr>
                        <a:t>refers to “the extent to which the net benefits of the intervention continue, or are likely to continue.</a:t>
                      </a:r>
                      <a:endParaRPr/>
                    </a:p>
                    <a:p>
                      <a:pPr indent="0" lvl="0" marL="86360" marR="71755" rtl="0" algn="just">
                        <a:lnSpc>
                          <a:spcPct val="102000"/>
                        </a:lnSpc>
                        <a:spcBef>
                          <a:spcPts val="75"/>
                        </a:spcBef>
                        <a:spcAft>
                          <a:spcPts val="0"/>
                        </a:spcAft>
                        <a:buClr>
                          <a:schemeClr val="dk1"/>
                        </a:buClr>
                        <a:buSzPts val="1400"/>
                        <a:buFont typeface="Trebuchet MS"/>
                        <a:buNone/>
                      </a:pPr>
                      <a:r>
                        <a:rPr b="1" lang="en-US" sz="1400">
                          <a:solidFill>
                            <a:schemeClr val="dk1"/>
                          </a:solidFill>
                          <a:latin typeface="Trebuchet MS"/>
                          <a:ea typeface="Trebuchet MS"/>
                          <a:cs typeface="Trebuchet MS"/>
                          <a:sym typeface="Trebuchet MS"/>
                        </a:rPr>
                        <a:t>Note: Includes an examination of the financial, economic, social, environmental, and institutional capacities of the systems needed to sustain net benefits over time. Involves analyses of resilience, risks and potential trade- offs. Depending on the timing of the evaluation, this may involve analysing the actual flow of net benefits or estimating the likelihood of net benefits continuing over the medium and long- term.”</a:t>
                      </a:r>
                      <a:endParaRPr b="1" sz="1400">
                        <a:solidFill>
                          <a:schemeClr val="dk1"/>
                        </a:solidFill>
                        <a:latin typeface="Trebuchet MS"/>
                        <a:ea typeface="Trebuchet MS"/>
                        <a:cs typeface="Trebuchet MS"/>
                        <a:sym typeface="Trebuchet MS"/>
                      </a:endParaRPr>
                    </a:p>
                    <a:p>
                      <a:pPr indent="0" lvl="0" marL="86360" marR="71755" rtl="0" algn="just">
                        <a:lnSpc>
                          <a:spcPct val="102000"/>
                        </a:lnSpc>
                        <a:spcBef>
                          <a:spcPts val="75"/>
                        </a:spcBef>
                        <a:spcAft>
                          <a:spcPts val="0"/>
                        </a:spcAft>
                        <a:buNone/>
                      </a:pPr>
                      <a:r>
                        <a:t/>
                      </a:r>
                      <a:endParaRPr b="1" sz="1200">
                        <a:latin typeface="Trebuchet MS"/>
                        <a:ea typeface="Trebuchet MS"/>
                        <a:cs typeface="Trebuchet MS"/>
                        <a:sym typeface="Trebuchet MS"/>
                      </a:endParaRPr>
                    </a:p>
                  </a:txBody>
                  <a:tcPr marT="0" marB="0" marR="0" marL="0"/>
                </a:tc>
                <a:tc>
                  <a:txBody>
                    <a:bodyPr/>
                    <a:lstStyle/>
                    <a:p>
                      <a:pPr indent="-342900" lvl="0" marL="342900" marR="144145" rtl="0" algn="ctr">
                        <a:lnSpc>
                          <a:spcPct val="102000"/>
                        </a:lnSpc>
                        <a:spcBef>
                          <a:spcPts val="0"/>
                        </a:spcBef>
                        <a:spcAft>
                          <a:spcPts val="0"/>
                        </a:spcAft>
                        <a:buClr>
                          <a:schemeClr val="dk1"/>
                        </a:buClr>
                        <a:buSzPts val="1000"/>
                        <a:buFont typeface="Noto Sans Symbols"/>
                        <a:buChar char="✔"/>
                      </a:pPr>
                      <a:r>
                        <a:rPr b="1" lang="en-US" sz="1400">
                          <a:solidFill>
                            <a:schemeClr val="dk1"/>
                          </a:solidFill>
                          <a:latin typeface="Calibri"/>
                          <a:ea typeface="Calibri"/>
                          <a:cs typeface="Calibri"/>
                          <a:sym typeface="Calibri"/>
                        </a:rPr>
                        <a:t>Are structures, resources and processes in place to ensure the benefits generated by the project are continued after the external support ceases?</a:t>
                      </a:r>
                      <a:endParaRPr b="1" sz="1400">
                        <a:solidFill>
                          <a:schemeClr val="dk1"/>
                        </a:solidFill>
                        <a:latin typeface="Calibri"/>
                        <a:ea typeface="Calibri"/>
                        <a:cs typeface="Calibri"/>
                        <a:sym typeface="Calibri"/>
                      </a:endParaRPr>
                    </a:p>
                    <a:p>
                      <a:pPr indent="-342900" lvl="0" marL="342900" marR="144145" rtl="0" algn="ctr">
                        <a:lnSpc>
                          <a:spcPct val="102000"/>
                        </a:lnSpc>
                        <a:spcBef>
                          <a:spcPts val="240"/>
                        </a:spcBef>
                        <a:spcAft>
                          <a:spcPts val="0"/>
                        </a:spcAft>
                        <a:buClr>
                          <a:schemeClr val="dk1"/>
                        </a:buClr>
                        <a:buSzPts val="1000"/>
                        <a:buFont typeface="Noto Sans Symbols"/>
                        <a:buChar char="✔"/>
                      </a:pPr>
                      <a:r>
                        <a:rPr b="1" lang="en-US" sz="1400">
                          <a:solidFill>
                            <a:schemeClr val="dk1"/>
                          </a:solidFill>
                          <a:latin typeface="Calibri"/>
                          <a:ea typeface="Calibri"/>
                          <a:cs typeface="Calibri"/>
                          <a:sym typeface="Calibri"/>
                        </a:rPr>
                        <a:t>Is the project supported by local institutions and well-integrated into local social and cultural structures?</a:t>
                      </a:r>
                      <a:endParaRPr b="1" sz="1400">
                        <a:solidFill>
                          <a:schemeClr val="dk1"/>
                        </a:solidFill>
                        <a:latin typeface="Calibri"/>
                        <a:ea typeface="Calibri"/>
                        <a:cs typeface="Calibri"/>
                        <a:sym typeface="Calibri"/>
                      </a:endParaRPr>
                    </a:p>
                    <a:p>
                      <a:pPr indent="-342900" lvl="0" marL="342900" marR="144145" rtl="0" algn="ctr">
                        <a:lnSpc>
                          <a:spcPct val="102000"/>
                        </a:lnSpc>
                        <a:spcBef>
                          <a:spcPts val="295"/>
                        </a:spcBef>
                        <a:spcAft>
                          <a:spcPts val="0"/>
                        </a:spcAft>
                        <a:buClr>
                          <a:schemeClr val="dk1"/>
                        </a:buClr>
                        <a:buSzPts val="1000"/>
                        <a:buFont typeface="Noto Sans Symbols"/>
                        <a:buChar char="✔"/>
                      </a:pPr>
                      <a:r>
                        <a:rPr b="1" lang="en-US" sz="1400">
                          <a:solidFill>
                            <a:schemeClr val="dk1"/>
                          </a:solidFill>
                          <a:latin typeface="Calibri"/>
                          <a:ea typeface="Calibri"/>
                          <a:cs typeface="Calibri"/>
                          <a:sym typeface="Calibri"/>
                        </a:rPr>
                        <a:t>Do the partners benefiting from the intervention have adequate capacities (technical, financial, managerial) for ensuring that the benefits are retained in the long run, and are they committed to do so?</a:t>
                      </a:r>
                      <a:endParaRPr b="1" sz="1400">
                        <a:solidFill>
                          <a:schemeClr val="dk1"/>
                        </a:solidFill>
                        <a:latin typeface="Calibri"/>
                        <a:ea typeface="Calibri"/>
                        <a:cs typeface="Calibri"/>
                        <a:sym typeface="Calibri"/>
                      </a:endParaRPr>
                    </a:p>
                    <a:p>
                      <a:pPr indent="-342900" lvl="0" marL="342900" marR="144145" rtl="0" algn="ctr">
                        <a:lnSpc>
                          <a:spcPct val="102000"/>
                        </a:lnSpc>
                        <a:spcBef>
                          <a:spcPts val="270"/>
                        </a:spcBef>
                        <a:spcAft>
                          <a:spcPts val="0"/>
                        </a:spcAft>
                        <a:buClr>
                          <a:schemeClr val="dk1"/>
                        </a:buClr>
                        <a:buSzPts val="1000"/>
                        <a:buFont typeface="Noto Sans Symbols"/>
                        <a:buChar char="✔"/>
                      </a:pPr>
                      <a:r>
                        <a:rPr b="1" lang="en-US" sz="1400">
                          <a:solidFill>
                            <a:schemeClr val="dk1"/>
                          </a:solidFill>
                          <a:latin typeface="Calibri"/>
                          <a:ea typeface="Calibri"/>
                          <a:cs typeface="Calibri"/>
                          <a:sym typeface="Calibri"/>
                        </a:rPr>
                        <a:t>To what extent have target groups, and possibly other relevant interest groups and stakeholders, been involved in discussions about sustainability?</a:t>
                      </a:r>
                      <a:endParaRPr b="1" sz="1400">
                        <a:solidFill>
                          <a:schemeClr val="dk1"/>
                        </a:solidFill>
                        <a:latin typeface="Calibri"/>
                        <a:ea typeface="Calibri"/>
                        <a:cs typeface="Calibri"/>
                        <a:sym typeface="Calibri"/>
                      </a:endParaRPr>
                    </a:p>
                    <a:p>
                      <a:pPr indent="-279400" lvl="0" marL="342900" marR="143510" rtl="0" algn="just">
                        <a:lnSpc>
                          <a:spcPct val="114285"/>
                        </a:lnSpc>
                        <a:spcBef>
                          <a:spcPts val="0"/>
                        </a:spcBef>
                        <a:spcAft>
                          <a:spcPts val="0"/>
                        </a:spcAft>
                        <a:buClr>
                          <a:schemeClr val="dk1"/>
                        </a:buClr>
                        <a:buSzPts val="1000"/>
                        <a:buFont typeface="Trebuchet MS"/>
                        <a:buNone/>
                      </a:pPr>
                      <a:r>
                        <a:t/>
                      </a:r>
                      <a:endParaRPr sz="1050">
                        <a:latin typeface="Trebuchet MS"/>
                        <a:ea typeface="Trebuchet MS"/>
                        <a:cs typeface="Trebuchet MS"/>
                        <a:sym typeface="Trebuchet MS"/>
                      </a:endParaRPr>
                    </a:p>
                  </a:txBody>
                  <a:tcPr marT="0" marB="0" marR="0" marL="0"/>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1" name="Shape 841"/>
        <p:cNvGrpSpPr/>
        <p:nvPr/>
      </p:nvGrpSpPr>
      <p:grpSpPr>
        <a:xfrm>
          <a:off x="0" y="0"/>
          <a:ext cx="0" cy="0"/>
          <a:chOff x="0" y="0"/>
          <a:chExt cx="0" cy="0"/>
        </a:xfrm>
      </p:grpSpPr>
      <p:pic>
        <p:nvPicPr>
          <p:cNvPr id="842" name="Google Shape;842;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43" name="Google Shape;843;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44" name="Google Shape;844;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5" name="Google Shape;845;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46" name="Google Shape;846;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47" name="Google Shape;847;p3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48" name="Google Shape;848;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49" name="Google Shape;849;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850" name="Google Shape;850;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51" name="Google Shape;851;p38"/>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852" name="Google Shape;852;p38"/>
          <p:cNvSpPr/>
          <p:nvPr/>
        </p:nvSpPr>
        <p:spPr>
          <a:xfrm>
            <a:off x="219940" y="1087968"/>
            <a:ext cx="8322080" cy="638043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OECD/DAC and ALNAP evaluation Criteria</a:t>
            </a:r>
            <a:endParaRPr b="1" sz="2400">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853" name="Google Shape;853;p38"/>
          <p:cNvGraphicFramePr/>
          <p:nvPr/>
        </p:nvGraphicFramePr>
        <p:xfrm>
          <a:off x="351244" y="1750423"/>
          <a:ext cx="3000000" cy="3000000"/>
        </p:xfrm>
        <a:graphic>
          <a:graphicData uri="http://schemas.openxmlformats.org/drawingml/2006/table">
            <a:tbl>
              <a:tblPr bandRow="1" firstRow="1">
                <a:noFill/>
                <a:tableStyleId>{9D7F9FAD-BAF1-445B-A43A-C047AFCBDB4D}</a:tableStyleId>
              </a:tblPr>
              <a:tblGrid>
                <a:gridCol w="2709325"/>
                <a:gridCol w="2709325"/>
                <a:gridCol w="2709325"/>
              </a:tblGrid>
              <a:tr h="359825">
                <a:tc>
                  <a:txBody>
                    <a:bodyPr/>
                    <a:lstStyle/>
                    <a:p>
                      <a:pPr indent="0" lvl="0" marL="0" marR="0" rtl="0" algn="ctr">
                        <a:spcBef>
                          <a:spcPts val="0"/>
                        </a:spcBef>
                        <a:spcAft>
                          <a:spcPts val="0"/>
                        </a:spcAft>
                        <a:buNone/>
                      </a:pPr>
                      <a:r>
                        <a:rPr lang="en-US" sz="1800"/>
                        <a:t>Criteria</a:t>
                      </a:r>
                      <a:endParaRPr sz="1800"/>
                    </a:p>
                  </a:txBody>
                  <a:tcPr marT="45725" marB="45725" marR="91450" marL="91450"/>
                </a:tc>
                <a:tc>
                  <a:txBody>
                    <a:bodyPr/>
                    <a:lstStyle/>
                    <a:p>
                      <a:pPr indent="0" lvl="0" marL="0" marR="0" rtl="0" algn="ctr">
                        <a:spcBef>
                          <a:spcPts val="0"/>
                        </a:spcBef>
                        <a:spcAft>
                          <a:spcPts val="0"/>
                        </a:spcAft>
                        <a:buNone/>
                      </a:pPr>
                      <a:r>
                        <a:rPr lang="en-US" sz="1800"/>
                        <a:t>Definition</a:t>
                      </a:r>
                      <a:endParaRPr sz="1800"/>
                    </a:p>
                  </a:txBody>
                  <a:tcPr marT="45725" marB="45725" marR="91450" marL="91450"/>
                </a:tc>
                <a:tc>
                  <a:txBody>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Sample evaluation </a:t>
                      </a:r>
                      <a:r>
                        <a:rPr lang="en-US" sz="1800"/>
                        <a:t>Questions</a:t>
                      </a:r>
                      <a:endParaRPr sz="1800"/>
                    </a:p>
                  </a:txBody>
                  <a:tcPr marT="45725" marB="45725" marR="91450" marL="91450"/>
                </a:tc>
              </a:tr>
              <a:tr h="359825">
                <a:tc>
                  <a:txBody>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7030A0"/>
                          </a:solidFill>
                          <a:latin typeface="Calibri"/>
                          <a:ea typeface="Calibri"/>
                          <a:cs typeface="Calibri"/>
                          <a:sym typeface="Calibri"/>
                        </a:rPr>
                        <a:t>Connectedness</a:t>
                      </a:r>
                      <a:endParaRPr sz="1800">
                        <a:solidFill>
                          <a:srgbClr val="7030A0"/>
                        </a:solidFill>
                      </a:endParaRPr>
                    </a:p>
                  </a:txBody>
                  <a:tcPr marT="45725" marB="45725" marR="91450" marL="91450"/>
                </a:tc>
                <a:tc>
                  <a:txBody>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C</a:t>
                      </a:r>
                      <a:r>
                        <a:rPr b="1" lang="en-US" sz="1800">
                          <a:solidFill>
                            <a:srgbClr val="7030A0"/>
                          </a:solidFill>
                          <a:latin typeface="Calibri"/>
                          <a:ea typeface="Calibri"/>
                          <a:cs typeface="Calibri"/>
                          <a:sym typeface="Calibri"/>
                        </a:rPr>
                        <a:t>onnectedness</a:t>
                      </a:r>
                      <a:r>
                        <a:rPr b="1" lang="en-US" sz="1800">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looks at “The extent to which activities of a short-term emergency nature are carried out in a context that takes longer-term and interconnected problems into account”.</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Adds a humanitarian dimension to sustainability.</a:t>
                      </a:r>
                      <a:endParaRPr b="1" sz="1800"/>
                    </a:p>
                  </a:txBody>
                  <a:tcPr marT="45725" marB="45725" marR="91450" marL="91450"/>
                </a:tc>
                <a:tc>
                  <a:txBody>
                    <a:bodyPr/>
                    <a:lstStyle/>
                    <a:p>
                      <a:pPr indent="-285750" lvl="0" marL="285750" marR="0" rtl="0" algn="ctr">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To what extent are the project activities connected to longer-term development concerns?</a:t>
                      </a:r>
                      <a:endParaRPr sz="18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What steps have been taken to promote retention of gains from these interventions?</a:t>
                      </a:r>
                      <a:endParaRPr b="1" sz="1200">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7" name="Shape 857"/>
        <p:cNvGrpSpPr/>
        <p:nvPr/>
      </p:nvGrpSpPr>
      <p:grpSpPr>
        <a:xfrm>
          <a:off x="0" y="0"/>
          <a:ext cx="0" cy="0"/>
          <a:chOff x="0" y="0"/>
          <a:chExt cx="0" cy="0"/>
        </a:xfrm>
      </p:grpSpPr>
      <p:pic>
        <p:nvPicPr>
          <p:cNvPr id="858" name="Google Shape;858;p3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59" name="Google Shape;859;p3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60" name="Google Shape;860;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61" name="Google Shape;861;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62" name="Google Shape;862;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63" name="Google Shape;863;p3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64" name="Google Shape;864;p3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65" name="Google Shape;865;p3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Lecture8</a:t>
            </a:r>
            <a:endParaRPr b="1" sz="2800">
              <a:solidFill>
                <a:srgbClr val="FF9518"/>
              </a:solidFill>
              <a:latin typeface="Tajawal Medium"/>
              <a:ea typeface="Tajawal Medium"/>
              <a:cs typeface="Tajawal Medium"/>
              <a:sym typeface="Tajawal Medium"/>
            </a:endParaRPr>
          </a:p>
        </p:txBody>
      </p:sp>
      <p:sp>
        <p:nvSpPr>
          <p:cNvPr id="866" name="Google Shape;866;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67" name="Google Shape;867;p39"/>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868" name="Google Shape;868;p39"/>
          <p:cNvSpPr/>
          <p:nvPr/>
        </p:nvSpPr>
        <p:spPr>
          <a:xfrm>
            <a:off x="201478" y="1447360"/>
            <a:ext cx="8340542" cy="977190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542925" marR="244475" rtl="0" algn="just">
              <a:lnSpc>
                <a:spcPct val="150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focus on given criteria may change </a:t>
            </a:r>
            <a:r>
              <a:rPr b="1" lang="en-US" sz="1800">
                <a:solidFill>
                  <a:srgbClr val="C00000"/>
                </a:solidFill>
                <a:latin typeface="Times New Roman"/>
                <a:ea typeface="Times New Roman"/>
                <a:cs typeface="Times New Roman"/>
                <a:sym typeface="Times New Roman"/>
              </a:rPr>
              <a:t>at different stages of the intervention life cycle.</a:t>
            </a:r>
            <a:endParaRPr/>
          </a:p>
          <a:p>
            <a:pPr indent="-285750" lvl="0" marL="542925" marR="244475" rtl="0" algn="just">
              <a:lnSpc>
                <a:spcPct val="150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a:t>
            </a:r>
            <a:r>
              <a:rPr b="1" lang="en-US" sz="1800">
                <a:solidFill>
                  <a:srgbClr val="00B050"/>
                </a:solidFill>
                <a:latin typeface="Times New Roman"/>
                <a:ea typeface="Times New Roman"/>
                <a:cs typeface="Times New Roman"/>
                <a:sym typeface="Times New Roman"/>
              </a:rPr>
              <a:t>In an ex-ante evaluation</a:t>
            </a:r>
            <a:r>
              <a:rPr b="1" lang="en-US" sz="1800">
                <a:solidFill>
                  <a:schemeClr val="dk1"/>
                </a:solidFill>
                <a:latin typeface="Times New Roman"/>
                <a:ea typeface="Times New Roman"/>
                <a:cs typeface="Times New Roman"/>
                <a:sym typeface="Times New Roman"/>
              </a:rPr>
              <a:t>, the focus could be on relevance, while for a midterm evaluation, it could shift towards effectiveness and efficiency so that recommendations for improvement can be made during implementation.</a:t>
            </a:r>
            <a:endParaRPr/>
          </a:p>
          <a:p>
            <a:pPr indent="-285750" lvl="0" marL="542925" marR="244475" rtl="0" algn="ctr">
              <a:lnSpc>
                <a:spcPct val="150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By the end of the life cycle, </a:t>
            </a:r>
            <a:r>
              <a:rPr b="1" lang="en-US" sz="1800">
                <a:solidFill>
                  <a:srgbClr val="00B0F0"/>
                </a:solidFill>
                <a:latin typeface="Times New Roman"/>
                <a:ea typeface="Times New Roman"/>
                <a:cs typeface="Times New Roman"/>
                <a:sym typeface="Times New Roman"/>
              </a:rPr>
              <a:t>final and ex-post evaluations </a:t>
            </a:r>
            <a:r>
              <a:rPr b="1" lang="en-US" sz="1800">
                <a:solidFill>
                  <a:schemeClr val="dk1"/>
                </a:solidFill>
                <a:latin typeface="Times New Roman"/>
                <a:ea typeface="Times New Roman"/>
                <a:cs typeface="Times New Roman"/>
                <a:sym typeface="Times New Roman"/>
              </a:rPr>
              <a:t>are better able to assess the overall performance, sustainability and impact of the intervention. </a:t>
            </a:r>
            <a:r>
              <a:rPr b="1" lang="en-US" sz="1800">
                <a:solidFill>
                  <a:srgbClr val="C00000"/>
                </a:solidFill>
                <a:latin typeface="Times New Roman"/>
                <a:ea typeface="Times New Roman"/>
                <a:cs typeface="Times New Roman"/>
                <a:sym typeface="Times New Roman"/>
              </a:rPr>
              <a:t>However, the evaluation criteria must always take account of the specific requirements of the evaluation and the interest of end users of the evaluation and of other stakeholders.</a:t>
            </a:r>
            <a:endParaRPr b="1" sz="1800">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pic>
        <p:nvPicPr>
          <p:cNvPr id="873" name="Google Shape;873;p40"/>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874" name="Google Shape;874;p4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875" name="Google Shape;875;p4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76" name="Google Shape;876;p4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77" name="Google Shape;877;p40"/>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878" name="Google Shape;878;p40"/>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879" name="Google Shape;879;p4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80" name="Google Shape;88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81" name="Google Shape;881;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82" name="Google Shape;882;p40"/>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3" name="Google Shape;883;p40"/>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
        <p:nvSpPr>
          <p:cNvPr id="884" name="Google Shape;884;p40"/>
          <p:cNvSpPr/>
          <p:nvPr/>
        </p:nvSpPr>
        <p:spPr>
          <a:xfrm>
            <a:off x="130615" y="399527"/>
            <a:ext cx="184211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lt1"/>
                </a:solidFill>
                <a:latin typeface="Tajawal Medium"/>
                <a:ea typeface="Tajawal Medium"/>
                <a:cs typeface="Tajawal Medium"/>
                <a:sym typeface="Tajawal Medium"/>
              </a:rPr>
              <a:t>Lecture8</a:t>
            </a:r>
            <a:endParaRPr b="1" sz="2400">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