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0"/>
  </p:notesMasterIdLst>
  <p:handoutMasterIdLst>
    <p:handoutMasterId r:id="rId61"/>
  </p:handoutMasterIdLst>
  <p:sldIdLst>
    <p:sldId id="303" r:id="rId5"/>
    <p:sldId id="1008" r:id="rId6"/>
    <p:sldId id="1184" r:id="rId7"/>
    <p:sldId id="903" r:id="rId8"/>
    <p:sldId id="1094" r:id="rId9"/>
    <p:sldId id="1140" r:id="rId10"/>
    <p:sldId id="1142" r:id="rId11"/>
    <p:sldId id="1143" r:id="rId12"/>
    <p:sldId id="1144" r:id="rId13"/>
    <p:sldId id="1145" r:id="rId14"/>
    <p:sldId id="1146" r:id="rId15"/>
    <p:sldId id="1147" r:id="rId16"/>
    <p:sldId id="1148" r:id="rId17"/>
    <p:sldId id="1149" r:id="rId18"/>
    <p:sldId id="1150" r:id="rId19"/>
    <p:sldId id="1185" r:id="rId20"/>
    <p:sldId id="1151" r:id="rId21"/>
    <p:sldId id="1152" r:id="rId22"/>
    <p:sldId id="1153" r:id="rId23"/>
    <p:sldId id="1186" r:id="rId24"/>
    <p:sldId id="1154" r:id="rId25"/>
    <p:sldId id="1155" r:id="rId26"/>
    <p:sldId id="1156" r:id="rId27"/>
    <p:sldId id="1157" r:id="rId28"/>
    <p:sldId id="1187" r:id="rId29"/>
    <p:sldId id="1158" r:id="rId30"/>
    <p:sldId id="1159" r:id="rId31"/>
    <p:sldId id="1160" r:id="rId32"/>
    <p:sldId id="1161" r:id="rId33"/>
    <p:sldId id="1188" r:id="rId34"/>
    <p:sldId id="1163" r:id="rId35"/>
    <p:sldId id="1164" r:id="rId36"/>
    <p:sldId id="1165" r:id="rId37"/>
    <p:sldId id="1166" r:id="rId38"/>
    <p:sldId id="1167" r:id="rId39"/>
    <p:sldId id="1168" r:id="rId40"/>
    <p:sldId id="1189" r:id="rId41"/>
    <p:sldId id="1169" r:id="rId42"/>
    <p:sldId id="1170" r:id="rId43"/>
    <p:sldId id="1171" r:id="rId44"/>
    <p:sldId id="1172" r:id="rId45"/>
    <p:sldId id="1190" r:id="rId46"/>
    <p:sldId id="1173" r:id="rId47"/>
    <p:sldId id="1174" r:id="rId48"/>
    <p:sldId id="1175" r:id="rId49"/>
    <p:sldId id="1176" r:id="rId50"/>
    <p:sldId id="1177" r:id="rId51"/>
    <p:sldId id="1178" r:id="rId52"/>
    <p:sldId id="1191" r:id="rId53"/>
    <p:sldId id="1179" r:id="rId54"/>
    <p:sldId id="1180" r:id="rId55"/>
    <p:sldId id="1181" r:id="rId56"/>
    <p:sldId id="1182" r:id="rId57"/>
    <p:sldId id="1183" r:id="rId58"/>
    <p:sldId id="349" r:id="rId5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1008"/>
            <p14:sldId id="1184"/>
            <p14:sldId id="903"/>
            <p14:sldId id="1094"/>
            <p14:sldId id="1140"/>
            <p14:sldId id="1142"/>
            <p14:sldId id="1143"/>
            <p14:sldId id="1144"/>
            <p14:sldId id="1145"/>
            <p14:sldId id="1146"/>
            <p14:sldId id="1147"/>
            <p14:sldId id="1148"/>
            <p14:sldId id="1149"/>
            <p14:sldId id="1150"/>
            <p14:sldId id="1185"/>
            <p14:sldId id="1151"/>
            <p14:sldId id="1152"/>
            <p14:sldId id="1153"/>
            <p14:sldId id="1186"/>
            <p14:sldId id="1154"/>
            <p14:sldId id="1155"/>
            <p14:sldId id="1156"/>
            <p14:sldId id="1157"/>
            <p14:sldId id="1187"/>
            <p14:sldId id="1158"/>
            <p14:sldId id="1159"/>
            <p14:sldId id="1160"/>
            <p14:sldId id="1161"/>
            <p14:sldId id="1188"/>
            <p14:sldId id="1163"/>
            <p14:sldId id="1164"/>
            <p14:sldId id="1165"/>
            <p14:sldId id="1166"/>
            <p14:sldId id="1167"/>
            <p14:sldId id="1168"/>
            <p14:sldId id="1189"/>
            <p14:sldId id="1169"/>
            <p14:sldId id="1170"/>
            <p14:sldId id="1171"/>
            <p14:sldId id="1172"/>
            <p14:sldId id="1190"/>
            <p14:sldId id="1173"/>
            <p14:sldId id="1174"/>
            <p14:sldId id="1175"/>
            <p14:sldId id="1176"/>
            <p14:sldId id="1177"/>
            <p14:sldId id="1178"/>
            <p14:sldId id="1191"/>
            <p14:sldId id="1179"/>
            <p14:sldId id="1180"/>
            <p14:sldId id="1181"/>
            <p14:sldId id="1182"/>
            <p14:sldId id="1183"/>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2D3956"/>
    <a:srgbClr val="FAC748"/>
    <a:srgbClr val="F58221"/>
    <a:srgbClr val="203E5F"/>
    <a:srgbClr val="FFD200"/>
    <a:srgbClr val="000000"/>
    <a:srgbClr val="669BBC"/>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789CC17-4EBB-4F87-81FB-ACC80DF0C480}" v="49" dt="2024-10-31T07:13:08.91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137" autoAdjust="0"/>
    <p:restoredTop sz="94660"/>
  </p:normalViewPr>
  <p:slideViewPr>
    <p:cSldViewPr snapToGrid="0">
      <p:cViewPr varScale="1">
        <p:scale>
          <a:sx n="70" d="100"/>
          <a:sy n="70" d="100"/>
        </p:scale>
        <p:origin x="570" y="6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notesMaster" Target="notesMasters/notesMaster1.xml"/><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72"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EG"/>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l">
              <a:defRPr sz="1200"/>
            </a:lvl1pPr>
          </a:lstStyle>
          <a:p>
            <a:fld id="{5B6FC706-E8EF-458A-8580-A9C177A4B0CB}" type="datetimeFigureOut">
              <a:rPr lang="ar-EG" smtClean="0"/>
              <a:t>07/06/1447</a:t>
            </a:fld>
            <a:endParaRPr lang="ar-EG"/>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r">
              <a:defRPr sz="1200"/>
            </a:lvl1pPr>
          </a:lstStyle>
          <a:p>
            <a:endParaRPr lang="ar-EG"/>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l">
              <a:defRPr sz="1200"/>
            </a:lvl1pPr>
          </a:lstStyle>
          <a:p>
            <a:fld id="{F22E6FC6-1576-4886-A804-1176FBA857A5}" type="slidenum">
              <a:rPr lang="ar-EG" smtClean="0"/>
              <a:t>‹#›</a:t>
            </a:fld>
            <a:endParaRPr lang="ar-EG"/>
          </a:p>
        </p:txBody>
      </p:sp>
    </p:spTree>
    <p:extLst>
      <p:ext uri="{BB962C8B-B14F-4D97-AF65-F5344CB8AC3E}">
        <p14:creationId xmlns:p14="http://schemas.microsoft.com/office/powerpoint/2010/main" val="74462622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169191135"/>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2649193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3122186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11/27/2025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11/27/2025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11/27/2025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5447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621943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11/27/2025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5" r:id="rId13"/>
    <p:sldLayoutId id="2147483666" r:id="rId14"/>
    <p:sldLayoutId id="2147483668" r:id="rId15"/>
    <p:sldLayoutId id="2147483669"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5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0.png"/><Relationship Id="rId2" Type="http://schemas.openxmlformats.org/officeDocument/2006/relationships/image" Target="../media/image8.jpeg"/><Relationship Id="rId1" Type="http://schemas.openxmlformats.org/officeDocument/2006/relationships/slideLayout" Target="../slideLayouts/slideLayout13.xml"/><Relationship Id="rId6"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376115" y="2180548"/>
            <a:ext cx="4388255"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PRESENTATION AND WRITING SKILLS </a:t>
            </a:r>
          </a:p>
        </p:txBody>
      </p:sp>
      <p:sp>
        <p:nvSpPr>
          <p:cNvPr id="10" name="Rectangle: Rounded Corners 9"/>
          <p:cNvSpPr/>
          <p:nvPr/>
        </p:nvSpPr>
        <p:spPr>
          <a:xfrm>
            <a:off x="5345648" y="3825537"/>
            <a:ext cx="3314016"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08</a:t>
            </a:r>
            <a:endParaRPr lang="en-US" sz="2800" b="1" dirty="0">
              <a:solidFill>
                <a:schemeClr val="bg1"/>
              </a:solidFill>
              <a:latin typeface="Alexandria" charset="0"/>
              <a:cs typeface="Alexandria" charset="0"/>
            </a:endParaRPr>
          </a:p>
        </p:txBody>
      </p:sp>
      <p:sp>
        <p:nvSpPr>
          <p:cNvPr id="11" name="TextBox 10"/>
          <p:cNvSpPr txBox="1"/>
          <p:nvPr/>
        </p:nvSpPr>
        <p:spPr>
          <a:xfrm>
            <a:off x="7450847" y="3281131"/>
            <a:ext cx="3531122" cy="400110"/>
          </a:xfrm>
          <a:prstGeom prst="rect">
            <a:avLst/>
          </a:prstGeom>
          <a:noFill/>
        </p:spPr>
        <p:txBody>
          <a:bodyPr wrap="square" rtlCol="0">
            <a:spAutoFit/>
          </a:bodyPr>
          <a:lstStyle/>
          <a:p>
            <a:r>
              <a:rPr lang="en-US" sz="2000" dirty="0">
                <a:latin typeface="Alexandria" charset="0"/>
                <a:cs typeface="Alexandria" charset="0"/>
              </a:rPr>
              <a:t>MGM223</a:t>
            </a:r>
          </a:p>
        </p:txBody>
      </p:sp>
      <p:sp>
        <p:nvSpPr>
          <p:cNvPr id="12" name="TextBox 11"/>
          <p:cNvSpPr txBox="1"/>
          <p:nvPr/>
        </p:nvSpPr>
        <p:spPr>
          <a:xfrm>
            <a:off x="459185" y="6187539"/>
            <a:ext cx="6617890"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a:t>
            </a:r>
            <a:r>
              <a:rPr lang="en-US" sz="2400" b="1" dirty="0" err="1" smtClean="0">
                <a:solidFill>
                  <a:srgbClr val="00B0F0"/>
                </a:solidFill>
                <a:latin typeface="Alexandria" charset="0"/>
                <a:cs typeface="Alexandria" charset="0"/>
              </a:rPr>
              <a:t>Mumen</a:t>
            </a:r>
            <a:r>
              <a:rPr lang="en-US" sz="2400" b="1" dirty="0" smtClean="0">
                <a:solidFill>
                  <a:srgbClr val="00B0F0"/>
                </a:solidFill>
                <a:latin typeface="Alexandria" charset="0"/>
                <a:cs typeface="Alexandria" charset="0"/>
              </a:rPr>
              <a:t> </a:t>
            </a:r>
            <a:r>
              <a:rPr lang="en-US" sz="2400" b="1" dirty="0" err="1" smtClean="0">
                <a:solidFill>
                  <a:srgbClr val="00B0F0"/>
                </a:solidFill>
                <a:latin typeface="Alexandria" charset="0"/>
                <a:cs typeface="Alexandria" charset="0"/>
              </a:rPr>
              <a:t>Thabet</a:t>
            </a:r>
            <a:endParaRPr lang="en-US" sz="24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a16="http://schemas.microsoft.com/office/drawing/2014/main" id="{39C65316-BFB1-4A3F-B8B9-F9622013BFC3}"/>
              </a:ext>
            </a:extLst>
          </p:cNvPr>
          <p:cNvSpPr txBox="1">
            <a:spLocks/>
          </p:cNvSpPr>
          <p:nvPr/>
        </p:nvSpPr>
        <p:spPr>
          <a:xfrm>
            <a:off x="4295956" y="4449136"/>
            <a:ext cx="6686014" cy="1121150"/>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rtl="1">
              <a:lnSpc>
                <a:spcPct val="100000"/>
              </a:lnSpc>
            </a:pPr>
            <a:r>
              <a:rPr lang="en-US" sz="2800" b="1" dirty="0">
                <a:latin typeface="+mn-lt"/>
                <a:cs typeface="+mn-cs"/>
              </a:rPr>
              <a:t>Planning, preparing reports and proposals</a:t>
            </a:r>
          </a:p>
          <a:p>
            <a:pPr rtl="1">
              <a:lnSpc>
                <a:spcPct val="100000"/>
              </a:lnSpc>
            </a:pPr>
            <a:r>
              <a:rPr lang="ar-EG" sz="2800" b="1" dirty="0" smtClean="0">
                <a:latin typeface="+mn-lt"/>
                <a:cs typeface="+mn-cs"/>
              </a:rPr>
              <a:t>التخطيط </a:t>
            </a:r>
            <a:r>
              <a:rPr lang="ar-EG" sz="2800" b="1" dirty="0">
                <a:latin typeface="+mn-lt"/>
                <a:cs typeface="+mn-cs"/>
              </a:rPr>
              <a:t>وإعداد التقارير والمقترحات</a:t>
            </a:r>
          </a:p>
        </p:txBody>
      </p:sp>
    </p:spTree>
  </p:cSld>
  <p:clrMapOvr>
    <a:masterClrMapping/>
  </p:clrMapOvr>
  <mc:AlternateContent xmlns:mc="http://schemas.openxmlformats.org/markup-compatibility/2006" xmlns:p14="http://schemas.microsoft.com/office/powerpoint/2010/main">
    <mc:Choice Requires="p14">
      <p:transition spd="slow" p14:dur="2000" advTm="146268"/>
    </mc:Choice>
    <mc:Fallback xmlns="">
      <p:transition spd="slow" advTm="146268"/>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354897"/>
            <a:ext cx="7038285"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Learning Objectives</a:t>
            </a:r>
          </a:p>
          <a:p>
            <a:r>
              <a:rPr lang="ar-EG" sz="2400" b="1" dirty="0">
                <a:solidFill>
                  <a:srgbClr val="00B0F0"/>
                </a:solidFill>
                <a:latin typeface="Alexandria" charset="0"/>
                <a:cs typeface="Alexandria" charset="0"/>
              </a:rPr>
              <a:t>أهداف التعلُّم</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noProof="0" dirty="0" smtClean="0">
                <a:solidFill>
                  <a:srgbClr val="44546A"/>
                </a:solidFill>
              </a:rPr>
              <a:t>8</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a:t>
            </a: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pSp>
        <p:nvGrpSpPr>
          <p:cNvPr id="14" name="Group 13"/>
          <p:cNvGrpSpPr/>
          <p:nvPr/>
        </p:nvGrpSpPr>
        <p:grpSpPr>
          <a:xfrm>
            <a:off x="3208949" y="1344695"/>
            <a:ext cx="1545775" cy="1064712"/>
            <a:chOff x="880289" y="925712"/>
            <a:chExt cx="1545775" cy="1064712"/>
          </a:xfrm>
        </p:grpSpPr>
        <p:sp>
          <p:nvSpPr>
            <p:cNvPr id="15" name="TextBox 14">
              <a:extLst>
                <a:ext uri="{FF2B5EF4-FFF2-40B4-BE49-F238E27FC236}">
                  <a16:creationId xmlns:a16="http://schemas.microsoft.com/office/drawing/2014/main" id="{0E60CDC8-0D61-E7A2-E68E-EA312F894101}"/>
                </a:ext>
              </a:extLst>
            </p:cNvPr>
            <p:cNvSpPr txBox="1"/>
            <p:nvPr/>
          </p:nvSpPr>
          <p:spPr>
            <a:xfrm>
              <a:off x="880289" y="925712"/>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8" name="TextBox 17">
              <a:extLst>
                <a:ext uri="{FF2B5EF4-FFF2-40B4-BE49-F238E27FC236}">
                  <a16:creationId xmlns:a16="http://schemas.microsoft.com/office/drawing/2014/main" id="{BE96D580-C02A-6B6E-F9C2-75EEA7614C0E}"/>
                </a:ext>
              </a:extLst>
            </p:cNvPr>
            <p:cNvSpPr txBox="1"/>
            <p:nvPr/>
          </p:nvSpPr>
          <p:spPr>
            <a:xfrm>
              <a:off x="981698" y="1159427"/>
              <a:ext cx="128605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graphicFrame>
        <p:nvGraphicFramePr>
          <p:cNvPr id="16" name="Table 15">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881056392"/>
              </p:ext>
            </p:extLst>
          </p:nvPr>
        </p:nvGraphicFramePr>
        <p:xfrm>
          <a:off x="3377699" y="2330036"/>
          <a:ext cx="8115646" cy="4389120"/>
        </p:xfrm>
        <a:graphic>
          <a:graphicData uri="http://schemas.openxmlformats.org/drawingml/2006/table">
            <a:tbl>
              <a:tblPr firstRow="1" firstCol="1" bandRow="1">
                <a:tableStyleId>{2D5ABB26-0587-4C30-8999-92F81FD0307C}</a:tableStyleId>
              </a:tblPr>
              <a:tblGrid>
                <a:gridCol w="4705532">
                  <a:extLst>
                    <a:ext uri="{9D8B030D-6E8A-4147-A177-3AD203B41FA5}">
                      <a16:colId xmlns:a16="http://schemas.microsoft.com/office/drawing/2014/main" val="1232974083"/>
                    </a:ext>
                  </a:extLst>
                </a:gridCol>
                <a:gridCol w="3410114">
                  <a:extLst>
                    <a:ext uri="{9D8B030D-6E8A-4147-A177-3AD203B41FA5}">
                      <a16:colId xmlns:a16="http://schemas.microsoft.com/office/drawing/2014/main" val="1444719435"/>
                    </a:ext>
                  </a:extLst>
                </a:gridCol>
              </a:tblGrid>
              <a:tr h="3047182">
                <a:tc>
                  <a:txBody>
                    <a:bodyPr/>
                    <a:lstStyle/>
                    <a:p>
                      <a:pPr marL="342900" marR="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1600" kern="0" dirty="0" smtClean="0">
                          <a:solidFill>
                            <a:schemeClr val="tx1"/>
                          </a:solidFill>
                          <a:effectLst/>
                          <a:latin typeface="+mn-lt"/>
                          <a:ea typeface="+mn-ea"/>
                          <a:cs typeface="Times New Roman" panose="02020603050405020304" pitchFamily="18" charset="0"/>
                        </a:rPr>
                        <a:t>Adapt the three-step writing process to reports and proposals.</a:t>
                      </a:r>
                    </a:p>
                    <a:p>
                      <a:pPr marL="342900" marR="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1600" kern="0" dirty="0" smtClean="0">
                          <a:solidFill>
                            <a:schemeClr val="tx1"/>
                          </a:solidFill>
                          <a:effectLst/>
                          <a:latin typeface="+mn-lt"/>
                          <a:ea typeface="+mn-ea"/>
                          <a:cs typeface="Times New Roman" panose="02020603050405020304" pitchFamily="18" charset="0"/>
                        </a:rPr>
                        <a:t>List the options for organizing informational reports, and identify the key parts of a business plan.</a:t>
                      </a:r>
                    </a:p>
                    <a:p>
                      <a:pPr marL="342900" marR="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1600" kern="0" dirty="0" smtClean="0">
                          <a:solidFill>
                            <a:schemeClr val="tx1"/>
                          </a:solidFill>
                          <a:effectLst/>
                          <a:latin typeface="+mn-lt"/>
                          <a:ea typeface="+mn-ea"/>
                          <a:cs typeface="Times New Roman" panose="02020603050405020304" pitchFamily="18" charset="0"/>
                        </a:rPr>
                        <a:t>Discuss three major ways to organize analytical reports.</a:t>
                      </a:r>
                    </a:p>
                    <a:p>
                      <a:pPr marL="342900" marR="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1600" kern="0" dirty="0" smtClean="0">
                          <a:solidFill>
                            <a:schemeClr val="tx1"/>
                          </a:solidFill>
                          <a:effectLst/>
                          <a:latin typeface="+mn-lt"/>
                          <a:ea typeface="+mn-ea"/>
                          <a:cs typeface="Times New Roman" panose="02020603050405020304" pitchFamily="18" charset="0"/>
                        </a:rPr>
                        <a:t>Explain how to choose an organizational strategy when writing a proposal.</a:t>
                      </a:r>
                      <a:endParaRPr lang="ar-EG" sz="1600" kern="0" dirty="0" smtClean="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1600" kern="0" dirty="0" smtClean="0">
                          <a:solidFill>
                            <a:schemeClr val="tx1"/>
                          </a:solidFill>
                          <a:effectLst/>
                          <a:latin typeface="+mn-lt"/>
                          <a:ea typeface="+mn-ea"/>
                          <a:cs typeface="Times New Roman" panose="02020603050405020304" pitchFamily="18" charset="0"/>
                        </a:rPr>
                        <a:t>Explain how to adapt to your audiences when writing reports and proposals.</a:t>
                      </a:r>
                    </a:p>
                    <a:p>
                      <a:pPr marL="342900" marR="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1600" kern="0" dirty="0" smtClean="0">
                          <a:solidFill>
                            <a:schemeClr val="tx1"/>
                          </a:solidFill>
                          <a:effectLst/>
                          <a:latin typeface="+mn-lt"/>
                          <a:ea typeface="+mn-ea"/>
                          <a:cs typeface="Times New Roman" panose="02020603050405020304" pitchFamily="18" charset="0"/>
                        </a:rPr>
                        <a:t>Name five characteristics of effective report content. </a:t>
                      </a:r>
                      <a:endParaRPr lang="ar-EG" sz="1600" kern="0" dirty="0" smtClean="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1600" kern="0" dirty="0" smtClean="0">
                          <a:solidFill>
                            <a:schemeClr val="tx1"/>
                          </a:solidFill>
                          <a:effectLst/>
                          <a:latin typeface="+mn-lt"/>
                          <a:ea typeface="+mn-ea"/>
                          <a:cs typeface="Times New Roman" panose="02020603050405020304" pitchFamily="18" charset="0"/>
                        </a:rPr>
                        <a:t>List six strategies to strengthen a proposal argument.</a:t>
                      </a:r>
                    </a:p>
                    <a:p>
                      <a:pPr marL="342900" marR="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1600" kern="0" dirty="0" smtClean="0">
                          <a:solidFill>
                            <a:schemeClr val="tx1"/>
                          </a:solidFill>
                          <a:effectLst/>
                          <a:latin typeface="+mn-lt"/>
                          <a:ea typeface="+mn-ea"/>
                          <a:cs typeface="Times New Roman" panose="02020603050405020304" pitchFamily="18" charset="0"/>
                        </a:rPr>
                        <a:t>Identify the elements to include in a request for proposals (RFP).</a:t>
                      </a:r>
                      <a:endParaRPr lang="ar-EG" sz="1600" kern="0" dirty="0" smtClean="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16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EG" sz="1600" kern="0" dirty="0" smtClean="0">
                          <a:effectLst/>
                          <a:latin typeface="+mn-lt"/>
                          <a:cs typeface="+mn-cs"/>
                        </a:rPr>
                        <a:t>القيام</a:t>
                      </a:r>
                      <a:r>
                        <a:rPr lang="ar-EG" sz="1600" kern="0" baseline="0" dirty="0" smtClean="0">
                          <a:effectLst/>
                          <a:latin typeface="+mn-lt"/>
                          <a:cs typeface="+mn-cs"/>
                        </a:rPr>
                        <a:t> </a:t>
                      </a:r>
                      <a:r>
                        <a:rPr lang="ar-EG" sz="1600" kern="0" dirty="0" smtClean="0">
                          <a:effectLst/>
                          <a:latin typeface="+mn-lt"/>
                          <a:cs typeface="+mn-cs"/>
                        </a:rPr>
                        <a:t>بالتكييف مع عملية الكتابة المكونة من ثلاث خطوات مع التقارير والمقترحات.</a:t>
                      </a:r>
                      <a:endParaRPr lang="en-US" sz="1600" kern="0" dirty="0" smtClean="0">
                        <a:effectLst/>
                        <a:latin typeface="+mn-lt"/>
                        <a:cs typeface="+mn-cs"/>
                      </a:endParaRPr>
                    </a:p>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EG" sz="1600" kern="0" dirty="0" smtClean="0">
                          <a:effectLst/>
                          <a:latin typeface="+mn-lt"/>
                          <a:cs typeface="+mn-cs"/>
                        </a:rPr>
                        <a:t>سرد خيارات تنظيم التقارير المعلوماتية، وتحديد الأجزاء الرئيسية لخطة العمل.</a:t>
                      </a:r>
                      <a:br>
                        <a:rPr lang="ar-EG" sz="1600" kern="0" dirty="0" smtClean="0">
                          <a:effectLst/>
                          <a:latin typeface="+mn-lt"/>
                          <a:cs typeface="+mn-cs"/>
                        </a:rPr>
                      </a:br>
                      <a:endParaRPr lang="en-US" sz="1600" kern="0" dirty="0" smtClean="0">
                        <a:effectLst/>
                        <a:latin typeface="+mn-lt"/>
                        <a:cs typeface="+mn-cs"/>
                      </a:endParaRPr>
                    </a:p>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EG" sz="1600" kern="0" dirty="0" smtClean="0">
                          <a:effectLst/>
                          <a:latin typeface="+mn-lt"/>
                          <a:cs typeface="+mn-cs"/>
                        </a:rPr>
                        <a:t>مناقشة ثلاث طرق رئيسية لتنظيم التقارير التحليلية.</a:t>
                      </a:r>
                      <a:endParaRPr lang="en-US" sz="1600" kern="0" dirty="0" smtClean="0">
                        <a:effectLst/>
                        <a:latin typeface="+mn-lt"/>
                        <a:cs typeface="+mn-cs"/>
                      </a:endParaRPr>
                    </a:p>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EG" sz="1600" kern="0" dirty="0" smtClean="0">
                          <a:effectLst/>
                          <a:latin typeface="+mn-lt"/>
                          <a:cs typeface="+mn-cs"/>
                        </a:rPr>
                        <a:t>شرح كيفية اختيار استراتيجية تنظيمية عند كتابة مقترح.</a:t>
                      </a:r>
                    </a:p>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EG" sz="1600" kern="0" dirty="0" smtClean="0">
                          <a:effectLst/>
                          <a:latin typeface="+mn-lt"/>
                          <a:cs typeface="+mn-cs"/>
                        </a:rPr>
                        <a:t>شرح كيفية التكيف مع جمهورك عند كتابة التقارير والمقترحات.</a:t>
                      </a:r>
                    </a:p>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EG" sz="1600" kern="0" dirty="0" smtClean="0">
                          <a:effectLst/>
                          <a:latin typeface="+mn-lt"/>
                          <a:cs typeface="+mn-cs"/>
                        </a:rPr>
                        <a:t> ذكر خمس خصائص لمحتوى التقارير الفعّال.</a:t>
                      </a:r>
                    </a:p>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EG" sz="1600" kern="0" dirty="0" smtClean="0">
                          <a:effectLst/>
                          <a:latin typeface="+mn-lt"/>
                          <a:cs typeface="+mn-cs"/>
                        </a:rPr>
                        <a:t>ذكر ست استراتيجيات لتعزيز حجّة المقترح.</a:t>
                      </a:r>
                      <a:br>
                        <a:rPr lang="ar-EG" sz="1600" kern="0" dirty="0" smtClean="0">
                          <a:effectLst/>
                          <a:latin typeface="+mn-lt"/>
                          <a:cs typeface="+mn-cs"/>
                        </a:rPr>
                      </a:br>
                      <a:endParaRPr lang="ar-EG" sz="1600" kern="0" dirty="0" smtClean="0">
                        <a:effectLst/>
                        <a:latin typeface="+mn-lt"/>
                        <a:cs typeface="+mn-cs"/>
                      </a:endParaRPr>
                    </a:p>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EG" sz="1600" kern="0" dirty="0" smtClean="0">
                          <a:effectLst/>
                          <a:latin typeface="+mn-lt"/>
                          <a:cs typeface="+mn-cs"/>
                        </a:rPr>
                        <a:t>تحديد العناصر التي يجب تضمينها في طلب تقديم العروض.</a:t>
                      </a:r>
                    </a:p>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1600" kern="0" dirty="0" smtClean="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Tree>
    <p:extLst>
      <p:ext uri="{BB962C8B-B14F-4D97-AF65-F5344CB8AC3E}">
        <p14:creationId xmlns:p14="http://schemas.microsoft.com/office/powerpoint/2010/main" val="750776421"/>
      </p:ext>
    </p:extLst>
  </p:cSld>
  <p:clrMapOvr>
    <a:masterClrMapping/>
  </p:clrMapOvr>
  <mc:AlternateContent xmlns:mc="http://schemas.openxmlformats.org/markup-compatibility/2006" xmlns:p14="http://schemas.microsoft.com/office/powerpoint/2010/main">
    <mc:Choice Requires="p14">
      <p:transition spd="slow" p14:dur="2000" advTm="176041"/>
    </mc:Choice>
    <mc:Fallback xmlns="">
      <p:transition spd="slow" advTm="176041"/>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546558"/>
            <a:ext cx="4946913" cy="1446550"/>
          </a:xfrm>
          <a:prstGeom prst="rect">
            <a:avLst/>
          </a:prstGeom>
          <a:noFill/>
        </p:spPr>
        <p:txBody>
          <a:bodyPr wrap="square" rtlCol="0">
            <a:spAutoFit/>
          </a:bodyPr>
          <a:lstStyle/>
          <a:p>
            <a:r>
              <a:rPr lang="en-US" sz="2200" b="1" dirty="0" smtClean="0">
                <a:solidFill>
                  <a:srgbClr val="00B0F0"/>
                </a:solidFill>
                <a:cs typeface="Alexandria" charset="0"/>
              </a:rPr>
              <a:t>Applying the Three-Step Writing Process to Reports and Proposals</a:t>
            </a:r>
          </a:p>
          <a:p>
            <a:pPr algn="justLow" rtl="1"/>
            <a:r>
              <a:rPr lang="ar-EG" sz="2200" b="1" dirty="0" smtClean="0">
                <a:solidFill>
                  <a:srgbClr val="00B0F0"/>
                </a:solidFill>
                <a:cs typeface="Alexandria" charset="0"/>
              </a:rPr>
              <a:t>تطبيق عملية الكتابة ثلاثية الخطوات على التقارير والمقترحات</a:t>
            </a:r>
            <a:endParaRPr lang="ar-EG" sz="2200" b="1" dirty="0">
              <a:solidFill>
                <a:srgbClr val="00B0F0"/>
              </a:solidFill>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08</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8</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3270968"/>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662739005"/>
              </p:ext>
            </p:extLst>
          </p:nvPr>
        </p:nvGraphicFramePr>
        <p:xfrm>
          <a:off x="973057" y="2212277"/>
          <a:ext cx="10100286" cy="3810000"/>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000" kern="0" dirty="0" smtClean="0">
                          <a:solidFill>
                            <a:schemeClr val="tx1"/>
                          </a:solidFill>
                          <a:effectLst/>
                          <a:latin typeface="+mn-lt"/>
                          <a:ea typeface="+mn-ea"/>
                          <a:cs typeface="Times New Roman" panose="02020603050405020304" pitchFamily="18" charset="0"/>
                        </a:rPr>
                        <a:t>Informational reports offer data, facts, feedback, and other types of information without analysis or recommendations. Analytical reports offer both information and analysis and can also include recommendations. Proposals are a special category of reports that combine information delivery and persuasive communication.   </a:t>
                      </a:r>
                      <a:r>
                        <a:rPr lang="ar-EG" sz="2000" kern="0" dirty="0" smtClean="0">
                          <a:solidFill>
                            <a:schemeClr val="tx1"/>
                          </a:solidFill>
                          <a:effectLst/>
                          <a:latin typeface="+mn-lt"/>
                          <a:ea typeface="+mn-ea"/>
                          <a:cs typeface="Times New Roman" panose="02020603050405020304" pitchFamily="18" charset="0"/>
                        </a:rPr>
                        <a:t>                      </a:t>
                      </a:r>
                      <a:r>
                        <a:rPr lang="en-US" sz="2000" kern="0" dirty="0" smtClean="0">
                          <a:solidFill>
                            <a:schemeClr val="tx1"/>
                          </a:solidFill>
                          <a:effectLst/>
                          <a:latin typeface="+mn-lt"/>
                          <a:ea typeface="+mn-ea"/>
                          <a:cs typeface="Times New Roman" panose="02020603050405020304" pitchFamily="18" charset="0"/>
                        </a:rPr>
                        <a:t/>
                      </a:r>
                      <a:br>
                        <a:rPr lang="en-US" sz="2000" kern="0" dirty="0" smtClean="0">
                          <a:solidFill>
                            <a:schemeClr val="tx1"/>
                          </a:solidFill>
                          <a:effectLst/>
                          <a:latin typeface="+mn-lt"/>
                          <a:ea typeface="+mn-ea"/>
                          <a:cs typeface="Times New Roman" panose="02020603050405020304" pitchFamily="18" charset="0"/>
                        </a:rPr>
                      </a:br>
                      <a:endParaRPr lang="en-US" sz="2000" kern="0" dirty="0" smtClean="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000" kern="0" dirty="0" smtClean="0">
                          <a:solidFill>
                            <a:schemeClr val="tx1"/>
                          </a:solidFill>
                          <a:effectLst/>
                          <a:latin typeface="+mn-lt"/>
                          <a:ea typeface="+mn-ea"/>
                          <a:cs typeface="Times New Roman" panose="02020603050405020304" pitchFamily="18" charset="0"/>
                        </a:rPr>
                        <a:t>No matter the circumstances, reports require all the communication skills you’ve gained throughout this course and will continue to gain on the job.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EG" sz="2000" kern="0" dirty="0" smtClean="0">
                          <a:solidFill>
                            <a:schemeClr val="tx1"/>
                          </a:solidFill>
                          <a:effectLst/>
                          <a:latin typeface="+mn-lt"/>
                          <a:cs typeface="+mn-cs"/>
                        </a:rPr>
                        <a:t>تقدم التقارير المعلوماتية بيانات وحقائق وملاحظات وأنواعًا أخرى من المعلومات دون تحليل أو توصيات. أما التقارير التحليلية، فتُقدم كلاً من المعلومات والتحليل، ويمكن أن تتضمن أيضًا توصيات. أما المقترحات، فهي فئة خاصة من التقارير تجمع بين إيصال المعلومات والتواصل المقنع.</a:t>
                      </a: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EG" sz="2000" kern="0" dirty="0" smtClean="0">
                          <a:solidFill>
                            <a:schemeClr val="tx1"/>
                          </a:solidFill>
                          <a:effectLst/>
                          <a:latin typeface="+mn-lt"/>
                          <a:cs typeface="+mn-cs"/>
                        </a:rPr>
                        <a:t>مهما كانت الظروف، تتطلب التقارير جميع مهارات التواصل التي اكتسبتها خلال هذه الدورة، والتي ستستمر في اكتسابها في العمل. </a:t>
                      </a:r>
                      <a:endParaRPr lang="ar-SA" sz="20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60413" y="440932"/>
            <a:ext cx="7301335" cy="1200329"/>
          </a:xfrm>
          <a:prstGeom prst="rect">
            <a:avLst/>
          </a:prstGeom>
          <a:noFill/>
        </p:spPr>
        <p:txBody>
          <a:bodyPr wrap="square" rtlCol="0">
            <a:spAutoFit/>
          </a:bodyPr>
          <a:lstStyle/>
          <a:p>
            <a:r>
              <a:rPr lang="en-US" sz="2400" b="1" dirty="0">
                <a:solidFill>
                  <a:srgbClr val="00B0F0"/>
                </a:solidFill>
                <a:cs typeface="Alexandria" charset="0"/>
              </a:rPr>
              <a:t>Applying the Three-Step Writing Process to Reports and Proposals</a:t>
            </a:r>
          </a:p>
          <a:p>
            <a:pPr rtl="1"/>
            <a:r>
              <a:rPr lang="ar-EG" sz="2400" b="1" dirty="0">
                <a:solidFill>
                  <a:srgbClr val="00B0F0"/>
                </a:solidFill>
                <a:cs typeface="Alexandria" charset="0"/>
              </a:rPr>
              <a:t>تطبيق عملية الكتابة ثلاثية الخطوات على التقارير والمقترحات</a:t>
            </a:r>
          </a:p>
        </p:txBody>
      </p:sp>
    </p:spTree>
    <p:extLst>
      <p:ext uri="{BB962C8B-B14F-4D97-AF65-F5344CB8AC3E}">
        <p14:creationId xmlns:p14="http://schemas.microsoft.com/office/powerpoint/2010/main" val="99627235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167728214"/>
              </p:ext>
            </p:extLst>
          </p:nvPr>
        </p:nvGraphicFramePr>
        <p:xfrm>
          <a:off x="973057" y="2144037"/>
          <a:ext cx="10100286" cy="320040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Business reports can be complex, time-consuming projects, so analyze the situation carefully before you start. With an email or another short message, you can change direction halfway through the first draft and perhaps lose only a few minutes of work. In contrast, if you change direction halfway through a major report, you could lose days of work.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457200" marR="0" indent="-4572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000" kern="0" dirty="0" smtClean="0">
                          <a:solidFill>
                            <a:schemeClr val="tx1"/>
                          </a:solidFill>
                          <a:effectLst/>
                          <a:latin typeface="+mn-lt"/>
                          <a:cs typeface="+mn-cs"/>
                        </a:rPr>
                        <a:t>قد تكون تقارير الأعمال مشاريع معقدة وتستغرق وقتًا طويلاً، لذا حلل الوضع بعناية قبل البدء. باستخدام بريد إلكتروني أو رسالة قصيرة أخرى، يمكنك تغيير مسار العمل في منتصف المسودة الأولى، وربما تخسر بضع دقائق فقط من العمل. على العكس، إذا غيرت مسار العمل في منتصف تقرير رئيسي، فقد تخسر أيامًا من العمل.</a:t>
                      </a:r>
                      <a:endParaRPr lang="ar-SA" sz="20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7" name="TextBox 16"/>
          <p:cNvSpPr txBox="1"/>
          <p:nvPr/>
        </p:nvSpPr>
        <p:spPr>
          <a:xfrm>
            <a:off x="2360413" y="700239"/>
            <a:ext cx="7301335" cy="954107"/>
          </a:xfrm>
          <a:prstGeom prst="rect">
            <a:avLst/>
          </a:prstGeom>
          <a:noFill/>
        </p:spPr>
        <p:txBody>
          <a:bodyPr wrap="square" rtlCol="0">
            <a:spAutoFit/>
          </a:bodyPr>
          <a:lstStyle/>
          <a:p>
            <a:r>
              <a:rPr lang="en-US" sz="2800" b="1" dirty="0" smtClean="0">
                <a:solidFill>
                  <a:srgbClr val="00B0F0"/>
                </a:solidFill>
                <a:cs typeface="Alexandria" charset="0"/>
              </a:rPr>
              <a:t>Analyzing the situation</a:t>
            </a:r>
          </a:p>
          <a:p>
            <a:r>
              <a:rPr lang="ar-EG" sz="2800" b="1" dirty="0" smtClean="0">
                <a:solidFill>
                  <a:srgbClr val="00B0F0"/>
                </a:solidFill>
                <a:cs typeface="Alexandria" charset="0"/>
              </a:rPr>
              <a:t>تحليل الوضع</a:t>
            </a:r>
            <a:endParaRPr lang="ar-EG" sz="2800" b="1" dirty="0">
              <a:solidFill>
                <a:srgbClr val="00B0F0"/>
              </a:solidFill>
              <a:cs typeface="Alexandria" charset="0"/>
            </a:endParaRPr>
          </a:p>
        </p:txBody>
      </p:sp>
    </p:spTree>
    <p:extLst>
      <p:ext uri="{BB962C8B-B14F-4D97-AF65-F5344CB8AC3E}">
        <p14:creationId xmlns:p14="http://schemas.microsoft.com/office/powerpoint/2010/main" val="53360545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390004517"/>
              </p:ext>
            </p:extLst>
          </p:nvPr>
        </p:nvGraphicFramePr>
        <p:xfrm>
          <a:off x="973057" y="2144037"/>
          <a:ext cx="10100286" cy="4069080"/>
        </p:xfrm>
        <a:graphic>
          <a:graphicData uri="http://schemas.openxmlformats.org/drawingml/2006/table">
            <a:tbl>
              <a:tblPr firstRow="1" firstCol="1" bandRow="1">
                <a:tableStyleId>{2D5ABB26-0587-4C30-8999-92F81FD0307C}</a:tableStyleId>
              </a:tblPr>
              <a:tblGrid>
                <a:gridCol w="6165935">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3771791">
                  <a:extLst>
                    <a:ext uri="{9D8B030D-6E8A-4147-A177-3AD203B41FA5}">
                      <a16:colId xmlns:a16="http://schemas.microsoft.com/office/drawing/2014/main" val="1444719435"/>
                    </a:ext>
                  </a:extLst>
                </a:gridCol>
              </a:tblGrid>
              <a:tr h="661778">
                <a:tc>
                  <a:txBody>
                    <a:bodyPr/>
                    <a:lstStyle/>
                    <a:p>
                      <a:pPr marL="457200" marR="0" indent="-4572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2200" b="1" kern="0" dirty="0" smtClean="0">
                          <a:solidFill>
                            <a:schemeClr val="tx1"/>
                          </a:solidFill>
                          <a:effectLst/>
                          <a:latin typeface="+mn-lt"/>
                          <a:ea typeface="+mn-ea"/>
                          <a:cs typeface="Times New Roman" panose="02020603050405020304" pitchFamily="18" charset="0"/>
                        </a:rPr>
                        <a:t>Defining Your Purpose</a:t>
                      </a:r>
                      <a:endParaRPr lang="en-US" sz="2200" kern="0" dirty="0" smtClean="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950" kern="0" dirty="0" smtClean="0">
                          <a:solidFill>
                            <a:schemeClr val="tx1"/>
                          </a:solidFill>
                          <a:effectLst/>
                          <a:latin typeface="+mn-lt"/>
                          <a:ea typeface="+mn-ea"/>
                          <a:cs typeface="Times New Roman" panose="02020603050405020304" pitchFamily="18" charset="0"/>
                        </a:rPr>
                        <a:t>Analytical reports and proposals are almost always written in response to a perceived problem or a perceived opportunity. A clear statement of this problem or opportunity helps frame the communication challenge by identifying what you’re going to write about, but it’s not enough to guide your writing efforts. To plan effectively, address the problem or opportunity with a clear statement of purpose that defines why you are preparing the report.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457200" marR="0" indent="-4572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195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457200" marR="0" indent="-4572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EG" sz="2200" b="1" kern="0" dirty="0" smtClean="0">
                          <a:solidFill>
                            <a:schemeClr val="tx1"/>
                          </a:solidFill>
                          <a:effectLst/>
                          <a:latin typeface="+mn-lt"/>
                          <a:cs typeface="+mn-cs"/>
                        </a:rPr>
                        <a:t>تحديد هدفك</a:t>
                      </a: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1950" kern="0" dirty="0" smtClean="0">
                          <a:solidFill>
                            <a:schemeClr val="tx1"/>
                          </a:solidFill>
                          <a:effectLst/>
                          <a:latin typeface="+mn-lt"/>
                          <a:cs typeface="+mn-cs"/>
                        </a:rPr>
                        <a:t>تُكتب التقارير والمقترحات التحليلية غالبًا استجابةً لمشكلة مُتصوَّرة أو فرصة مُتصوَّرة. يُساعد بيان هذه المشكلة أو الفرصة بوضوح على تحديد تحدِّي التواصل من خلال تحديد ما ستكتب عنه، ولكنه ليس كافيًا لتوجيه جهودك الكتابية. للتخطيط بفعالية، عالج المشكلة أو الفرصة ببيان هدف واضح يُحدِّد سبب إعدادك للتقرير.</a:t>
                      </a:r>
                      <a:endParaRPr lang="ar-SA" sz="195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0413" y="700239"/>
            <a:ext cx="7301335" cy="954107"/>
          </a:xfrm>
          <a:prstGeom prst="rect">
            <a:avLst/>
          </a:prstGeom>
          <a:noFill/>
        </p:spPr>
        <p:txBody>
          <a:bodyPr wrap="square" rtlCol="0">
            <a:spAutoFit/>
          </a:bodyPr>
          <a:lstStyle/>
          <a:p>
            <a:r>
              <a:rPr lang="en-US" sz="2800" b="1" dirty="0" smtClean="0">
                <a:solidFill>
                  <a:srgbClr val="00B0F0"/>
                </a:solidFill>
                <a:cs typeface="Alexandria" charset="0"/>
              </a:rPr>
              <a:t>Analyzing the situation</a:t>
            </a:r>
          </a:p>
          <a:p>
            <a:r>
              <a:rPr lang="ar-EG" sz="2800" b="1" dirty="0" smtClean="0">
                <a:solidFill>
                  <a:srgbClr val="00B0F0"/>
                </a:solidFill>
                <a:cs typeface="Alexandria" charset="0"/>
              </a:rPr>
              <a:t>تحليل الوضع</a:t>
            </a:r>
            <a:endParaRPr lang="ar-EG" sz="2800" b="1" dirty="0">
              <a:solidFill>
                <a:srgbClr val="00B0F0"/>
              </a:solidFill>
              <a:cs typeface="Alexandria" charset="0"/>
            </a:endParaRPr>
          </a:p>
        </p:txBody>
      </p:sp>
    </p:spTree>
    <p:extLst>
      <p:ext uri="{BB962C8B-B14F-4D97-AF65-F5344CB8AC3E}">
        <p14:creationId xmlns:p14="http://schemas.microsoft.com/office/powerpoint/2010/main" val="965212844"/>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128992447"/>
              </p:ext>
            </p:extLst>
          </p:nvPr>
        </p:nvGraphicFramePr>
        <p:xfrm>
          <a:off x="973057" y="2144037"/>
          <a:ext cx="10100286" cy="365760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The most useful way to phrase your purpose statement is to begin with an infinitive. Using an infinitive encourages you to take control and decide where you’re going before you begin. Consider these examples for informational reports:</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 To update clients on the progress of the research project (progress report)</a:t>
                      </a:r>
                      <a:r>
                        <a:rPr lang="ar-EG" sz="2200" kern="0" dirty="0" smtClean="0">
                          <a:solidFill>
                            <a:schemeClr val="tx1"/>
                          </a:solidFill>
                          <a:effectLst/>
                          <a:latin typeface="+mn-lt"/>
                          <a:ea typeface="+mn-ea"/>
                          <a:cs typeface="Times New Roman" panose="02020603050405020304" pitchFamily="18" charset="0"/>
                        </a:rPr>
                        <a:t>.</a:t>
                      </a:r>
                      <a:endParaRPr lang="en-US" sz="2200" kern="0" dirty="0" smtClean="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 To develop goals and objectives for the coming year (strategic plan)</a:t>
                      </a:r>
                      <a:r>
                        <a:rPr lang="ar-EG" sz="2200" kern="0" dirty="0" smtClean="0">
                          <a:solidFill>
                            <a:schemeClr val="tx1"/>
                          </a:solidFill>
                          <a:effectLst/>
                          <a:latin typeface="+mn-lt"/>
                          <a:ea typeface="+mn-ea"/>
                          <a:cs typeface="Times New Roman" panose="02020603050405020304" pitchFamily="18" charset="0"/>
                        </a:rPr>
                        <a:t>.</a:t>
                      </a: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457200" marR="0" indent="-4572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200" kern="0" dirty="0" smtClean="0">
                          <a:solidFill>
                            <a:schemeClr val="tx1"/>
                          </a:solidFill>
                          <a:effectLst/>
                          <a:latin typeface="+mn-lt"/>
                          <a:cs typeface="+mn-cs"/>
                        </a:rPr>
                        <a:t>أفضل طريقة لصياغة بيان هدفك هي البدء بصيغة المصدر. استخدام صيغة المصدر يُشجِّعك على التحكم في زمام الأمور وتحديد وجهتك قبل البدء. </a:t>
                      </a:r>
                      <a:r>
                        <a:rPr lang="ar-EG" sz="2200" b="1" kern="0" dirty="0" smtClean="0">
                          <a:solidFill>
                            <a:schemeClr val="tx1"/>
                          </a:solidFill>
                          <a:effectLst/>
                          <a:latin typeface="+mn-lt"/>
                          <a:cs typeface="+mn-cs"/>
                        </a:rPr>
                        <a:t>خذ بعين الاعتبار هذه الأمثلة للتقارير المعلوماتية:</a:t>
                      </a:r>
                      <a:r>
                        <a:rPr lang="en-US" sz="2200" b="1" kern="0" dirty="0" smtClean="0">
                          <a:solidFill>
                            <a:schemeClr val="tx1"/>
                          </a:solidFill>
                          <a:effectLst/>
                          <a:latin typeface="+mn-lt"/>
                          <a:cs typeface="+mn-cs"/>
                        </a:rPr>
                        <a:t>          </a:t>
                      </a:r>
                      <a:r>
                        <a:rPr lang="ar-EG" sz="2200" b="1" kern="0" dirty="0" smtClean="0">
                          <a:solidFill>
                            <a:schemeClr val="tx1"/>
                          </a:solidFill>
                          <a:effectLst/>
                          <a:latin typeface="+mn-lt"/>
                          <a:cs typeface="+mn-cs"/>
                        </a:rPr>
                        <a:t/>
                      </a:r>
                      <a:br>
                        <a:rPr lang="ar-EG" sz="2200" b="1" kern="0" dirty="0" smtClean="0">
                          <a:solidFill>
                            <a:schemeClr val="tx1"/>
                          </a:solidFill>
                          <a:effectLst/>
                          <a:latin typeface="+mn-lt"/>
                          <a:cs typeface="+mn-cs"/>
                        </a:rPr>
                      </a:br>
                      <a:endParaRPr lang="ar-EG" sz="2200" b="1" kern="0" dirty="0" smtClean="0">
                        <a:solidFill>
                          <a:schemeClr val="tx1"/>
                        </a:solidFill>
                        <a:effectLst/>
                        <a:latin typeface="+mn-lt"/>
                        <a:cs typeface="+mn-cs"/>
                      </a:endParaRP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200" kern="0" dirty="0" smtClean="0">
                          <a:solidFill>
                            <a:schemeClr val="tx1"/>
                          </a:solidFill>
                          <a:effectLst/>
                          <a:latin typeface="+mn-lt"/>
                          <a:cs typeface="+mn-cs"/>
                        </a:rPr>
                        <a:t>● لإطلاع العملاء على تقدم مشروع البحث (تقرير التقدم).</a:t>
                      </a: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200" kern="0" dirty="0" smtClean="0">
                          <a:solidFill>
                            <a:schemeClr val="tx1"/>
                          </a:solidFill>
                          <a:effectLst/>
                          <a:latin typeface="+mn-lt"/>
                          <a:cs typeface="+mn-cs"/>
                        </a:rPr>
                        <a:t>● لوضع أهداف وغايات للعام المقبل (خطة استراتيجية).</a:t>
                      </a:r>
                      <a:endParaRPr lang="ar-SA" sz="22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0413" y="700239"/>
            <a:ext cx="7301335" cy="954107"/>
          </a:xfrm>
          <a:prstGeom prst="rect">
            <a:avLst/>
          </a:prstGeom>
          <a:noFill/>
        </p:spPr>
        <p:txBody>
          <a:bodyPr wrap="square" rtlCol="0">
            <a:spAutoFit/>
          </a:bodyPr>
          <a:lstStyle/>
          <a:p>
            <a:r>
              <a:rPr lang="en-US" sz="2800" b="1" dirty="0" smtClean="0">
                <a:solidFill>
                  <a:srgbClr val="00B0F0"/>
                </a:solidFill>
                <a:cs typeface="Alexandria" charset="0"/>
              </a:rPr>
              <a:t>Analyzing the situation</a:t>
            </a:r>
          </a:p>
          <a:p>
            <a:r>
              <a:rPr lang="ar-EG" sz="2800" b="1" dirty="0" smtClean="0">
                <a:solidFill>
                  <a:srgbClr val="00B0F0"/>
                </a:solidFill>
                <a:cs typeface="Alexandria" charset="0"/>
              </a:rPr>
              <a:t>تحليل الوضع</a:t>
            </a:r>
            <a:endParaRPr lang="ar-EG" sz="2800" b="1" dirty="0">
              <a:solidFill>
                <a:srgbClr val="00B0F0"/>
              </a:solidFill>
              <a:cs typeface="Alexandria" charset="0"/>
            </a:endParaRPr>
          </a:p>
        </p:txBody>
      </p:sp>
    </p:spTree>
    <p:extLst>
      <p:ext uri="{BB962C8B-B14F-4D97-AF65-F5344CB8AC3E}">
        <p14:creationId xmlns:p14="http://schemas.microsoft.com/office/powerpoint/2010/main" val="231214208"/>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61045807"/>
              </p:ext>
            </p:extLst>
          </p:nvPr>
        </p:nvGraphicFramePr>
        <p:xfrm>
          <a:off x="973057" y="2116741"/>
          <a:ext cx="10100286" cy="434340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900" kern="0" dirty="0" smtClean="0">
                          <a:solidFill>
                            <a:schemeClr val="tx1"/>
                          </a:solidFill>
                          <a:effectLst/>
                          <a:latin typeface="+mn-lt"/>
                          <a:ea typeface="+mn-ea"/>
                          <a:cs typeface="Times New Roman" panose="02020603050405020304" pitchFamily="18" charset="0"/>
                        </a:rPr>
                        <a:t>● To identify customers and explain how the company will serve them (marketing plan)</a:t>
                      </a:r>
                      <a:r>
                        <a:rPr lang="ar-EG" sz="1900" kern="0" dirty="0" smtClean="0">
                          <a:solidFill>
                            <a:schemeClr val="tx1"/>
                          </a:solidFill>
                          <a:effectLst/>
                          <a:latin typeface="+mn-lt"/>
                          <a:ea typeface="+mn-ea"/>
                          <a:cs typeface="Times New Roman" panose="02020603050405020304" pitchFamily="18" charset="0"/>
                        </a:rPr>
                        <a:t>.</a:t>
                      </a:r>
                      <a:endParaRPr lang="en-US" sz="1900" kern="0" dirty="0" smtClean="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900" kern="0" dirty="0" smtClean="0">
                          <a:solidFill>
                            <a:schemeClr val="tx1"/>
                          </a:solidFill>
                          <a:effectLst/>
                          <a:latin typeface="+mn-lt"/>
                          <a:ea typeface="+mn-ea"/>
                          <a:cs typeface="Times New Roman" panose="02020603050405020304" pitchFamily="18" charset="0"/>
                        </a:rPr>
                        <a:t>● To submit monthly sales statistics to management (operating report)</a:t>
                      </a:r>
                      <a:r>
                        <a:rPr lang="ar-EG" sz="1900" kern="0" dirty="0" smtClean="0">
                          <a:solidFill>
                            <a:schemeClr val="tx1"/>
                          </a:solidFill>
                          <a:effectLst/>
                          <a:latin typeface="+mn-lt"/>
                          <a:ea typeface="+mn-ea"/>
                          <a:cs typeface="Times New Roman" panose="02020603050405020304" pitchFamily="18" charset="0"/>
                        </a:rPr>
                        <a:t>.</a:t>
                      </a:r>
                      <a:endParaRPr lang="en-US" sz="1900" kern="0" dirty="0" smtClean="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900" kern="0" dirty="0" smtClean="0">
                          <a:solidFill>
                            <a:schemeClr val="tx1"/>
                          </a:solidFill>
                          <a:effectLst/>
                          <a:latin typeface="+mn-lt"/>
                          <a:ea typeface="+mn-ea"/>
                          <a:cs typeface="Times New Roman" panose="02020603050405020304" pitchFamily="18" charset="0"/>
                        </a:rPr>
                        <a:t>● To summarize what occurred at the annual sales conference (personal activity report)</a:t>
                      </a:r>
                      <a:r>
                        <a:rPr lang="ar-EG" sz="1900" kern="0" dirty="0" smtClean="0">
                          <a:solidFill>
                            <a:schemeClr val="tx1"/>
                          </a:solidFill>
                          <a:effectLst/>
                          <a:latin typeface="+mn-lt"/>
                          <a:ea typeface="+mn-ea"/>
                          <a:cs typeface="Times New Roman" panose="02020603050405020304" pitchFamily="18" charset="0"/>
                        </a:rPr>
                        <a:t>.</a:t>
                      </a:r>
                      <a:endParaRPr lang="en-US" sz="1900" kern="0" dirty="0" smtClean="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900" kern="0" dirty="0" smtClean="0">
                          <a:solidFill>
                            <a:schemeClr val="tx1"/>
                          </a:solidFill>
                          <a:effectLst/>
                          <a:latin typeface="+mn-lt"/>
                          <a:ea typeface="+mn-ea"/>
                          <a:cs typeface="Times New Roman" panose="02020603050405020304" pitchFamily="18" charset="0"/>
                        </a:rPr>
                        <a:t>● To explain building access procedures (policy implementation report)</a:t>
                      </a:r>
                      <a:r>
                        <a:rPr lang="ar-EG" sz="1900" kern="0" dirty="0" smtClean="0">
                          <a:solidFill>
                            <a:schemeClr val="tx1"/>
                          </a:solidFill>
                          <a:effectLst/>
                          <a:latin typeface="+mn-lt"/>
                          <a:ea typeface="+mn-ea"/>
                          <a:cs typeface="Times New Roman" panose="02020603050405020304" pitchFamily="18" charset="0"/>
                        </a:rPr>
                        <a:t>.</a:t>
                      </a:r>
                      <a:endParaRPr lang="en-US" sz="1900" kern="0" dirty="0" smtClean="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900" kern="0" dirty="0" smtClean="0">
                          <a:solidFill>
                            <a:schemeClr val="tx1"/>
                          </a:solidFill>
                          <a:effectLst/>
                          <a:latin typeface="+mn-lt"/>
                          <a:ea typeface="+mn-ea"/>
                          <a:cs typeface="Times New Roman" panose="02020603050405020304" pitchFamily="18" charset="0"/>
                        </a:rPr>
                        <a:t>● To submit required information to the Securities and Exchange Commission (compliance report)</a:t>
                      </a:r>
                      <a:r>
                        <a:rPr lang="ar-EG" sz="1900" kern="0" dirty="0" smtClean="0">
                          <a:solidFill>
                            <a:schemeClr val="tx1"/>
                          </a:solidFill>
                          <a:effectLst/>
                          <a:latin typeface="+mn-lt"/>
                          <a:ea typeface="+mn-ea"/>
                          <a:cs typeface="Times New Roman" panose="02020603050405020304" pitchFamily="18" charset="0"/>
                        </a:rPr>
                        <a:t>.</a:t>
                      </a:r>
                      <a:endParaRPr lang="en-US" sz="19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457200" marR="0" indent="-4572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19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1900" kern="0" dirty="0" smtClean="0">
                          <a:solidFill>
                            <a:schemeClr val="tx1"/>
                          </a:solidFill>
                          <a:effectLst/>
                          <a:latin typeface="+mn-lt"/>
                          <a:cs typeface="+mn-cs"/>
                        </a:rPr>
                        <a:t>● لتحديد العملاء وشرح كيفية خدمة الشركة لهم (خطة تسويقية).</a:t>
                      </a: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1900" kern="0" dirty="0" smtClean="0">
                          <a:solidFill>
                            <a:schemeClr val="tx1"/>
                          </a:solidFill>
                          <a:effectLst/>
                          <a:latin typeface="+mn-lt"/>
                          <a:cs typeface="+mn-cs"/>
                        </a:rPr>
                        <a:t>● لتقديم إحصاءات المبيعات الشهرية للإدارة (تقرير التشغيل).</a:t>
                      </a: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1900" kern="0" dirty="0" smtClean="0">
                          <a:solidFill>
                            <a:schemeClr val="tx1"/>
                          </a:solidFill>
                          <a:effectLst/>
                          <a:latin typeface="+mn-lt"/>
                          <a:cs typeface="+mn-cs"/>
                        </a:rPr>
                        <a:t>● لتلخيص ما حدث في مؤتمر المبيعات السنوي (تقرير النشاط الشخصي).</a:t>
                      </a: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1900" kern="0" dirty="0" smtClean="0">
                          <a:solidFill>
                            <a:schemeClr val="tx1"/>
                          </a:solidFill>
                          <a:effectLst/>
                          <a:latin typeface="+mn-lt"/>
                          <a:cs typeface="+mn-cs"/>
                        </a:rPr>
                        <a:t>● لشرح إجراءات الوصول إلى المباني (تقرير تنفيذ السياسات).</a:t>
                      </a: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1900" kern="0" dirty="0" smtClean="0">
                          <a:solidFill>
                            <a:schemeClr val="tx1"/>
                          </a:solidFill>
                          <a:effectLst/>
                          <a:latin typeface="+mn-lt"/>
                          <a:cs typeface="+mn-cs"/>
                        </a:rPr>
                        <a:t>● لتقديم المعلومات المطلوبة إلى هيئة الأوراق المالية والبورصات (تقرير الامتثال).</a:t>
                      </a:r>
                      <a:endParaRPr lang="ar-SA" sz="19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0413" y="686591"/>
            <a:ext cx="7301335" cy="954107"/>
          </a:xfrm>
          <a:prstGeom prst="rect">
            <a:avLst/>
          </a:prstGeom>
          <a:noFill/>
        </p:spPr>
        <p:txBody>
          <a:bodyPr wrap="square" rtlCol="0">
            <a:spAutoFit/>
          </a:bodyPr>
          <a:lstStyle/>
          <a:p>
            <a:r>
              <a:rPr lang="en-US" sz="2800" b="1" dirty="0" smtClean="0">
                <a:solidFill>
                  <a:srgbClr val="00B0F0"/>
                </a:solidFill>
                <a:cs typeface="Alexandria" charset="0"/>
              </a:rPr>
              <a:t>Analyzing the situation</a:t>
            </a:r>
          </a:p>
          <a:p>
            <a:r>
              <a:rPr lang="ar-EG" sz="2800" b="1" dirty="0" smtClean="0">
                <a:solidFill>
                  <a:srgbClr val="00B0F0"/>
                </a:solidFill>
                <a:cs typeface="Alexandria" charset="0"/>
              </a:rPr>
              <a:t>تحليل الوضع</a:t>
            </a:r>
            <a:endParaRPr lang="ar-EG" sz="2800" b="1" dirty="0">
              <a:solidFill>
                <a:srgbClr val="00B0F0"/>
              </a:solidFill>
              <a:cs typeface="Alexandria" charset="0"/>
            </a:endParaRPr>
          </a:p>
        </p:txBody>
      </p:sp>
    </p:spTree>
    <p:extLst>
      <p:ext uri="{BB962C8B-B14F-4D97-AF65-F5344CB8AC3E}">
        <p14:creationId xmlns:p14="http://schemas.microsoft.com/office/powerpoint/2010/main" val="108940348"/>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14909823"/>
              </p:ext>
            </p:extLst>
          </p:nvPr>
        </p:nvGraphicFramePr>
        <p:xfrm>
          <a:off x="973057" y="2144037"/>
          <a:ext cx="10100286" cy="3916680"/>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457200" marR="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200" b="1" kern="0" dirty="0" smtClean="0">
                          <a:solidFill>
                            <a:schemeClr val="tx1"/>
                          </a:solidFill>
                          <a:effectLst/>
                          <a:latin typeface="+mn-lt"/>
                          <a:ea typeface="+mn-ea"/>
                          <a:cs typeface="Times New Roman" panose="02020603050405020304" pitchFamily="18" charset="0"/>
                        </a:rPr>
                        <a:t>Preparing Your Work Plan</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You’re already accustomed to some schedule pressure with reports. This is good practice for your business career, in which you’ll be expected to produce quality reports quickly and efficiently. Carefully thinking out a work plan is the best way to make sure you produce good work on schedule.</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For simpler projects, the work plan can be relatively informal: a simple list of the steps you plan to take and an estimate of their sequence and timing.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457200" marR="0" indent="-4572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457200" marR="0" indent="-4572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EG" sz="2200" b="1" kern="0" dirty="0" smtClean="0">
                          <a:solidFill>
                            <a:schemeClr val="tx1"/>
                          </a:solidFill>
                          <a:effectLst/>
                          <a:latin typeface="+mn-lt"/>
                          <a:ea typeface="+mn-ea"/>
                          <a:cs typeface="Times New Roman" panose="02020603050405020304" pitchFamily="18" charset="0"/>
                        </a:rPr>
                        <a:t>إعداد خطة عملك</a:t>
                      </a: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200" kern="0" dirty="0" smtClean="0">
                          <a:solidFill>
                            <a:schemeClr val="tx1"/>
                          </a:solidFill>
                          <a:effectLst/>
                          <a:latin typeface="+mn-lt"/>
                          <a:cs typeface="+mn-cs"/>
                        </a:rPr>
                        <a:t>أنت معتاد على بعض ضغوطات العمل المتعلقة بالتقارير. هذه ممارسة جيدة لمسيرتك المهنية، حيث يُتوقع منك إعداد تقارير عالية الجودة بسرعة وكفاءة. يُعدّ التخطيط الدقيق لخطة عمل أفضل طريقة لضمان إنجاز عمل جيد في الموعد المحدد.</a:t>
                      </a: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200" kern="0" dirty="0" smtClean="0">
                          <a:solidFill>
                            <a:schemeClr val="tx1"/>
                          </a:solidFill>
                          <a:effectLst/>
                          <a:latin typeface="+mn-lt"/>
                          <a:cs typeface="+mn-cs"/>
                        </a:rPr>
                        <a:t>للمشاريع البسيطة، يمكن أن تكون خطة العمل غير رسمية نسبيًا: قائمة بسيطة بالخطوات التي تخطط لاتخاذها وتقدير لتسلسلها وتوقيتها.</a:t>
                      </a:r>
                      <a:endParaRPr lang="ar-SA" sz="22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0413" y="686591"/>
            <a:ext cx="7301335" cy="954107"/>
          </a:xfrm>
          <a:prstGeom prst="rect">
            <a:avLst/>
          </a:prstGeom>
          <a:noFill/>
        </p:spPr>
        <p:txBody>
          <a:bodyPr wrap="square" rtlCol="0">
            <a:spAutoFit/>
          </a:bodyPr>
          <a:lstStyle/>
          <a:p>
            <a:r>
              <a:rPr lang="en-US" sz="2800" b="1" dirty="0" smtClean="0">
                <a:solidFill>
                  <a:srgbClr val="00B0F0"/>
                </a:solidFill>
                <a:cs typeface="Alexandria" charset="0"/>
              </a:rPr>
              <a:t>Analyzing the situation</a:t>
            </a:r>
          </a:p>
          <a:p>
            <a:r>
              <a:rPr lang="ar-EG" sz="2800" b="1" dirty="0" smtClean="0">
                <a:solidFill>
                  <a:srgbClr val="00B0F0"/>
                </a:solidFill>
                <a:cs typeface="Alexandria" charset="0"/>
              </a:rPr>
              <a:t>تحليل الوضع</a:t>
            </a:r>
            <a:endParaRPr lang="ar-EG" sz="2800" b="1" dirty="0">
              <a:solidFill>
                <a:srgbClr val="00B0F0"/>
              </a:solidFill>
              <a:cs typeface="Alexandria" charset="0"/>
            </a:endParaRPr>
          </a:p>
        </p:txBody>
      </p:sp>
    </p:spTree>
    <p:extLst>
      <p:ext uri="{BB962C8B-B14F-4D97-AF65-F5344CB8AC3E}">
        <p14:creationId xmlns:p14="http://schemas.microsoft.com/office/powerpoint/2010/main" val="1643812969"/>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897415363"/>
              </p:ext>
            </p:extLst>
          </p:nvPr>
        </p:nvGraphicFramePr>
        <p:xfrm>
          <a:off x="973057" y="2103093"/>
          <a:ext cx="10100286" cy="4343400"/>
        </p:xfrm>
        <a:graphic>
          <a:graphicData uri="http://schemas.openxmlformats.org/drawingml/2006/table">
            <a:tbl>
              <a:tblPr firstRow="1" firstCol="1" bandRow="1">
                <a:tableStyleId>{2D5ABB26-0587-4C30-8999-92F81FD0307C}</a:tableStyleId>
              </a:tblPr>
              <a:tblGrid>
                <a:gridCol w="5920276">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17450">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900" kern="0" dirty="0" smtClean="0">
                          <a:solidFill>
                            <a:schemeClr val="tx1"/>
                          </a:solidFill>
                          <a:effectLst/>
                          <a:latin typeface="+mn-lt"/>
                          <a:ea typeface="+mn-ea"/>
                          <a:cs typeface="Times New Roman" panose="02020603050405020304" pitchFamily="18" charset="0"/>
                        </a:rPr>
                        <a:t>For more complicated projects, however, particularly those that involve multiple team members, you’ll want to prepare a formal, detailed work plan that can guide the performance of all the required tasks. </a:t>
                      </a:r>
                      <a:r>
                        <a:rPr lang="en-US" sz="1900" b="1" kern="0" dirty="0" smtClean="0">
                          <a:solidFill>
                            <a:schemeClr val="tx1"/>
                          </a:solidFill>
                          <a:effectLst/>
                          <a:latin typeface="+mn-lt"/>
                          <a:ea typeface="+mn-ea"/>
                          <a:cs typeface="Times New Roman" panose="02020603050405020304" pitchFamily="18" charset="0"/>
                        </a:rPr>
                        <a:t>A formal work plan might include the following elements (especially the first two):</a:t>
                      </a: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900" kern="0" dirty="0" smtClean="0">
                          <a:solidFill>
                            <a:schemeClr val="tx1"/>
                          </a:solidFill>
                          <a:effectLst/>
                          <a:latin typeface="+mn-lt"/>
                          <a:ea typeface="+mn-ea"/>
                          <a:cs typeface="Times New Roman" panose="02020603050405020304" pitchFamily="18" charset="0"/>
                        </a:rPr>
                        <a:t>● </a:t>
                      </a:r>
                      <a:r>
                        <a:rPr lang="en-US" sz="1900" b="1" kern="0" dirty="0" smtClean="0">
                          <a:solidFill>
                            <a:schemeClr val="tx1"/>
                          </a:solidFill>
                          <a:effectLst/>
                          <a:latin typeface="+mn-lt"/>
                          <a:ea typeface="+mn-ea"/>
                          <a:cs typeface="Times New Roman" panose="02020603050405020304" pitchFamily="18" charset="0"/>
                        </a:rPr>
                        <a:t>Statement of the problem or opportunity. </a:t>
                      </a:r>
                      <a:r>
                        <a:rPr lang="en-US" sz="1900" kern="0" dirty="0" smtClean="0">
                          <a:solidFill>
                            <a:schemeClr val="tx1"/>
                          </a:solidFill>
                          <a:effectLst/>
                          <a:latin typeface="+mn-lt"/>
                          <a:ea typeface="+mn-ea"/>
                          <a:cs typeface="Times New Roman" panose="02020603050405020304" pitchFamily="18" charset="0"/>
                        </a:rPr>
                        <a:t>This statement clarifies the challenge or opportunity at hand and helps you (and anyone working with you) stay focused on the core issues.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457200" marR="0" indent="-4572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19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1900" kern="0" dirty="0" smtClean="0">
                          <a:solidFill>
                            <a:schemeClr val="tx1"/>
                          </a:solidFill>
                          <a:effectLst/>
                          <a:latin typeface="+mn-lt"/>
                          <a:cs typeface="+mn-cs"/>
                        </a:rPr>
                        <a:t>أما بالنسبة للمشاريع الأكثر تعقيدًا، وخاصةً تلك التي تتضمن العديد من أعضاء الفريق، فستحتاج إلى إعداد خطة عمل رسمية ومفصلة لتوجيه أداء جميع المهام المطلوبة. </a:t>
                      </a:r>
                      <a:r>
                        <a:rPr lang="ar-EG" sz="1900" b="1" kern="0" dirty="0" smtClean="0">
                          <a:solidFill>
                            <a:schemeClr val="tx1"/>
                          </a:solidFill>
                          <a:effectLst/>
                          <a:latin typeface="+mn-lt"/>
                          <a:cs typeface="+mn-cs"/>
                        </a:rPr>
                        <a:t>قد تتضمن خطة العمل الرسمية العناصر التالية (وخاصةً العنصرين الأولين):</a:t>
                      </a: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1900" kern="0" dirty="0" smtClean="0">
                          <a:solidFill>
                            <a:schemeClr val="tx1"/>
                          </a:solidFill>
                          <a:effectLst/>
                          <a:latin typeface="+mn-lt"/>
                          <a:cs typeface="+mn-cs"/>
                        </a:rPr>
                        <a:t>● </a:t>
                      </a:r>
                      <a:r>
                        <a:rPr lang="ar-EG" sz="1900" b="1" kern="0" dirty="0" smtClean="0">
                          <a:solidFill>
                            <a:schemeClr val="tx1"/>
                          </a:solidFill>
                          <a:effectLst/>
                          <a:latin typeface="+mn-lt"/>
                          <a:cs typeface="+mn-cs"/>
                        </a:rPr>
                        <a:t>بيان المشكلة أو الفرصة. </a:t>
                      </a:r>
                      <a:r>
                        <a:rPr lang="ar-EG" sz="1900" kern="0" dirty="0" smtClean="0">
                          <a:solidFill>
                            <a:schemeClr val="tx1"/>
                          </a:solidFill>
                          <a:effectLst/>
                          <a:latin typeface="+mn-lt"/>
                          <a:cs typeface="+mn-cs"/>
                        </a:rPr>
                        <a:t>يوضح هذا البيان التحدي أو الفرصة المطروحة ويساعدك (وأي شخص يعمل معك) على التركيز على القضايا الجوهرية.</a:t>
                      </a:r>
                      <a:endParaRPr lang="ar-SA" sz="19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0413" y="686591"/>
            <a:ext cx="7301335" cy="954107"/>
          </a:xfrm>
          <a:prstGeom prst="rect">
            <a:avLst/>
          </a:prstGeom>
          <a:noFill/>
        </p:spPr>
        <p:txBody>
          <a:bodyPr wrap="square" rtlCol="0">
            <a:spAutoFit/>
          </a:bodyPr>
          <a:lstStyle/>
          <a:p>
            <a:r>
              <a:rPr lang="en-US" sz="2800" b="1" dirty="0" smtClean="0">
                <a:solidFill>
                  <a:srgbClr val="00B0F0"/>
                </a:solidFill>
                <a:cs typeface="Alexandria" charset="0"/>
              </a:rPr>
              <a:t>Analyzing the situation</a:t>
            </a:r>
          </a:p>
          <a:p>
            <a:r>
              <a:rPr lang="ar-EG" sz="2800" b="1" dirty="0" smtClean="0">
                <a:solidFill>
                  <a:srgbClr val="00B0F0"/>
                </a:solidFill>
                <a:cs typeface="Alexandria" charset="0"/>
              </a:rPr>
              <a:t>تحليل الوضع</a:t>
            </a:r>
            <a:endParaRPr lang="ar-EG" sz="2800" b="1" dirty="0">
              <a:solidFill>
                <a:srgbClr val="00B0F0"/>
              </a:solidFill>
              <a:cs typeface="Alexandria" charset="0"/>
            </a:endParaRPr>
          </a:p>
        </p:txBody>
      </p:sp>
    </p:spTree>
    <p:extLst>
      <p:ext uri="{BB962C8B-B14F-4D97-AF65-F5344CB8AC3E}">
        <p14:creationId xmlns:p14="http://schemas.microsoft.com/office/powerpoint/2010/main" val="359156120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842318543"/>
              </p:ext>
            </p:extLst>
          </p:nvPr>
        </p:nvGraphicFramePr>
        <p:xfrm>
          <a:off x="973057" y="2171333"/>
          <a:ext cx="10100286" cy="4114800"/>
        </p:xfrm>
        <a:graphic>
          <a:graphicData uri="http://schemas.openxmlformats.org/drawingml/2006/table">
            <a:tbl>
              <a:tblPr firstRow="1" firstCol="1" bandRow="1">
                <a:tableStyleId>{2D5ABB26-0587-4C30-8999-92F81FD0307C}</a:tableStyleId>
              </a:tblPr>
              <a:tblGrid>
                <a:gridCol w="5974867">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3962859">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 </a:t>
                      </a:r>
                      <a:r>
                        <a:rPr lang="en-US" sz="2000" b="1" kern="0" dirty="0" smtClean="0">
                          <a:solidFill>
                            <a:schemeClr val="tx1"/>
                          </a:solidFill>
                          <a:effectLst/>
                          <a:latin typeface="+mn-lt"/>
                          <a:ea typeface="+mn-ea"/>
                          <a:cs typeface="Times New Roman" panose="02020603050405020304" pitchFamily="18" charset="0"/>
                        </a:rPr>
                        <a:t>Statement of the purpose and scope of your investigation. </a:t>
                      </a:r>
                      <a:r>
                        <a:rPr lang="en-US" sz="2000" kern="0" dirty="0" smtClean="0">
                          <a:solidFill>
                            <a:schemeClr val="tx1"/>
                          </a:solidFill>
                          <a:effectLst/>
                          <a:latin typeface="+mn-lt"/>
                          <a:ea typeface="+mn-ea"/>
                          <a:cs typeface="Times New Roman" panose="02020603050405020304" pitchFamily="18" charset="0"/>
                        </a:rPr>
                        <a:t>The purpose statement describes what you plan to accomplish and therefore also defines the boundaries of your work. Identifying which subjects you will cover and which you won’t is especially important for complex investigations.</a:t>
                      </a: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 </a:t>
                      </a:r>
                      <a:r>
                        <a:rPr lang="en-US" sz="2000" b="1" kern="0" dirty="0" smtClean="0">
                          <a:solidFill>
                            <a:schemeClr val="tx1"/>
                          </a:solidFill>
                          <a:effectLst/>
                          <a:latin typeface="+mn-lt"/>
                          <a:ea typeface="+mn-ea"/>
                          <a:cs typeface="Times New Roman" panose="02020603050405020304" pitchFamily="18" charset="0"/>
                        </a:rPr>
                        <a:t>Discussion of tasks to be accomplished. </a:t>
                      </a:r>
                      <a:r>
                        <a:rPr lang="en-US" sz="2000" kern="0" dirty="0" smtClean="0">
                          <a:solidFill>
                            <a:schemeClr val="tx1"/>
                          </a:solidFill>
                          <a:effectLst/>
                          <a:latin typeface="+mn-lt"/>
                          <a:ea typeface="+mn-ea"/>
                          <a:cs typeface="Times New Roman" panose="02020603050405020304" pitchFamily="18" charset="0"/>
                        </a:rPr>
                        <a:t>In addition to planning, writing, and completing the report itself, you may need to conduct research or perform other tasks.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457200" marR="0" indent="-4572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2000" kern="0" dirty="0" smtClean="0">
                          <a:solidFill>
                            <a:schemeClr val="tx1"/>
                          </a:solidFill>
                          <a:effectLst/>
                          <a:latin typeface="+mn-lt"/>
                          <a:cs typeface="+mn-cs"/>
                        </a:rPr>
                        <a:t>● </a:t>
                      </a:r>
                      <a:r>
                        <a:rPr lang="ar-EG" sz="2000" b="1" kern="0" dirty="0" smtClean="0">
                          <a:solidFill>
                            <a:schemeClr val="tx1"/>
                          </a:solidFill>
                          <a:effectLst/>
                          <a:latin typeface="+mn-lt"/>
                          <a:cs typeface="+mn-cs"/>
                        </a:rPr>
                        <a:t>بيان غرض ونطاق تحقيقك. </a:t>
                      </a:r>
                      <a:r>
                        <a:rPr lang="ar-EG" sz="2000" kern="0" dirty="0" smtClean="0">
                          <a:solidFill>
                            <a:schemeClr val="tx1"/>
                          </a:solidFill>
                          <a:effectLst/>
                          <a:latin typeface="+mn-lt"/>
                          <a:cs typeface="+mn-cs"/>
                        </a:rPr>
                        <a:t>يصف بيان الغرض ما تخطط لإنجازه، وبالتالي يُحدد أيضًا حدود عملك. يُعد تحديد المواضيع التي ستغطيها والتي لن تغطيها أمرًا بالغ الأهمية للتحقيقات المعقدة.</a:t>
                      </a:r>
                      <a:r>
                        <a:rPr lang="en-US" sz="2000" kern="0" dirty="0" smtClean="0">
                          <a:solidFill>
                            <a:schemeClr val="tx1"/>
                          </a:solidFill>
                          <a:effectLst/>
                          <a:latin typeface="+mn-lt"/>
                          <a:cs typeface="+mn-cs"/>
                        </a:rPr>
                        <a:t>     </a:t>
                      </a:r>
                      <a:r>
                        <a:rPr lang="ar-EG" sz="2000" kern="0" dirty="0" smtClean="0">
                          <a:solidFill>
                            <a:schemeClr val="tx1"/>
                          </a:solidFill>
                          <a:effectLst/>
                          <a:latin typeface="+mn-lt"/>
                          <a:cs typeface="+mn-cs"/>
                        </a:rPr>
                        <a:t/>
                      </a:r>
                      <a:br>
                        <a:rPr lang="ar-EG" sz="2000" kern="0" dirty="0" smtClean="0">
                          <a:solidFill>
                            <a:schemeClr val="tx1"/>
                          </a:solidFill>
                          <a:effectLst/>
                          <a:latin typeface="+mn-lt"/>
                          <a:cs typeface="+mn-cs"/>
                        </a:rPr>
                      </a:br>
                      <a:endParaRPr lang="ar-EG" sz="2000" kern="0" dirty="0" smtClean="0">
                        <a:solidFill>
                          <a:schemeClr val="tx1"/>
                        </a:solidFill>
                        <a:effectLst/>
                        <a:latin typeface="+mn-lt"/>
                        <a:cs typeface="+mn-cs"/>
                      </a:endParaRP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2000" kern="0" dirty="0" smtClean="0">
                          <a:solidFill>
                            <a:schemeClr val="tx1"/>
                          </a:solidFill>
                          <a:effectLst/>
                          <a:latin typeface="+mn-lt"/>
                          <a:cs typeface="+mn-cs"/>
                        </a:rPr>
                        <a:t>● </a:t>
                      </a:r>
                      <a:r>
                        <a:rPr lang="ar-EG" sz="2000" b="1" kern="0" dirty="0" smtClean="0">
                          <a:solidFill>
                            <a:schemeClr val="tx1"/>
                          </a:solidFill>
                          <a:effectLst/>
                          <a:latin typeface="+mn-lt"/>
                          <a:cs typeface="+mn-cs"/>
                        </a:rPr>
                        <a:t>مناقشة المهام المطلوب إنجازها. </a:t>
                      </a:r>
                      <a:r>
                        <a:rPr lang="ar-EG" sz="2000" kern="0" dirty="0" smtClean="0">
                          <a:solidFill>
                            <a:schemeClr val="tx1"/>
                          </a:solidFill>
                          <a:effectLst/>
                          <a:latin typeface="+mn-lt"/>
                          <a:cs typeface="+mn-cs"/>
                        </a:rPr>
                        <a:t>بالإضافة إلى التخطيط والكتابة وإكمال التقرير نفسه، قد تحتاج إلى إجراء بحث أو أداء مهام أخرى.</a:t>
                      </a:r>
                      <a:endParaRPr lang="ar-SA" sz="20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0413" y="686591"/>
            <a:ext cx="7301335" cy="954107"/>
          </a:xfrm>
          <a:prstGeom prst="rect">
            <a:avLst/>
          </a:prstGeom>
          <a:noFill/>
        </p:spPr>
        <p:txBody>
          <a:bodyPr wrap="square" rtlCol="0">
            <a:spAutoFit/>
          </a:bodyPr>
          <a:lstStyle/>
          <a:p>
            <a:r>
              <a:rPr lang="en-US" sz="2800" b="1" dirty="0" smtClean="0">
                <a:solidFill>
                  <a:srgbClr val="00B0F0"/>
                </a:solidFill>
                <a:cs typeface="Alexandria" charset="0"/>
              </a:rPr>
              <a:t>Analyzing the situation</a:t>
            </a:r>
          </a:p>
          <a:p>
            <a:r>
              <a:rPr lang="ar-EG" sz="2800" b="1" dirty="0" smtClean="0">
                <a:solidFill>
                  <a:srgbClr val="00B0F0"/>
                </a:solidFill>
                <a:cs typeface="Alexandria" charset="0"/>
              </a:rPr>
              <a:t>تحليل الوضع</a:t>
            </a:r>
            <a:endParaRPr lang="ar-EG" sz="2800" b="1" dirty="0">
              <a:solidFill>
                <a:srgbClr val="00B0F0"/>
              </a:solidFill>
              <a:cs typeface="Alexandria" charset="0"/>
            </a:endParaRPr>
          </a:p>
        </p:txBody>
      </p:sp>
    </p:spTree>
    <p:extLst>
      <p:ext uri="{BB962C8B-B14F-4D97-AF65-F5344CB8AC3E}">
        <p14:creationId xmlns:p14="http://schemas.microsoft.com/office/powerpoint/2010/main" val="314489319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170368570"/>
              </p:ext>
            </p:extLst>
          </p:nvPr>
        </p:nvGraphicFramePr>
        <p:xfrm>
          <a:off x="973057" y="2184981"/>
          <a:ext cx="10100286" cy="4061460"/>
        </p:xfrm>
        <a:graphic>
          <a:graphicData uri="http://schemas.openxmlformats.org/drawingml/2006/table">
            <a:tbl>
              <a:tblPr firstRow="1" firstCol="1" bandRow="1">
                <a:tableStyleId>{2D5ABB26-0587-4C30-8999-92F81FD0307C}</a:tableStyleId>
              </a:tblPr>
              <a:tblGrid>
                <a:gridCol w="5961219">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3976507">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900" kern="0" dirty="0" smtClean="0">
                          <a:solidFill>
                            <a:schemeClr val="tx1"/>
                          </a:solidFill>
                          <a:effectLst/>
                          <a:latin typeface="+mn-lt"/>
                          <a:ea typeface="+mn-ea"/>
                          <a:cs typeface="Times New Roman" panose="02020603050405020304" pitchFamily="18" charset="0"/>
                        </a:rPr>
                        <a:t>● </a:t>
                      </a:r>
                      <a:r>
                        <a:rPr lang="en-US" sz="1900" b="1" kern="0" dirty="0" smtClean="0">
                          <a:solidFill>
                            <a:schemeClr val="tx1"/>
                          </a:solidFill>
                          <a:effectLst/>
                          <a:latin typeface="+mn-lt"/>
                          <a:ea typeface="+mn-ea"/>
                          <a:cs typeface="Times New Roman" panose="02020603050405020304" pitchFamily="18" charset="0"/>
                        </a:rPr>
                        <a:t>Description of any additional products or activities that will result from your investigation. </a:t>
                      </a:r>
                      <a:r>
                        <a:rPr lang="en-US" sz="1900" kern="0" dirty="0" smtClean="0">
                          <a:solidFill>
                            <a:schemeClr val="tx1"/>
                          </a:solidFill>
                          <a:effectLst/>
                          <a:latin typeface="+mn-lt"/>
                          <a:ea typeface="+mn-ea"/>
                          <a:cs typeface="Times New Roman" panose="02020603050405020304" pitchFamily="18" charset="0"/>
                        </a:rPr>
                        <a:t>Often the only outcome of your efforts will be the report itself. In other cases you will be expected to produce something or perform some task in addition to completing the report. Make such expectations clear at the outset.</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900" kern="0" dirty="0" smtClean="0">
                          <a:solidFill>
                            <a:schemeClr val="tx1"/>
                          </a:solidFill>
                          <a:effectLst/>
                          <a:latin typeface="+mn-lt"/>
                          <a:ea typeface="+mn-ea"/>
                          <a:cs typeface="Times New Roman" panose="02020603050405020304" pitchFamily="18" charset="0"/>
                        </a:rPr>
                        <a:t>● </a:t>
                      </a:r>
                      <a:r>
                        <a:rPr lang="en-US" sz="1900" b="1" kern="0" dirty="0" smtClean="0">
                          <a:solidFill>
                            <a:schemeClr val="tx1"/>
                          </a:solidFill>
                          <a:effectLst/>
                          <a:latin typeface="+mn-lt"/>
                          <a:ea typeface="+mn-ea"/>
                          <a:cs typeface="Times New Roman" panose="02020603050405020304" pitchFamily="18" charset="0"/>
                        </a:rPr>
                        <a:t>Review of project assignments, schedules, and resource requirements. </a:t>
                      </a:r>
                      <a:r>
                        <a:rPr lang="en-US" sz="1900" kern="0" dirty="0" smtClean="0">
                          <a:solidFill>
                            <a:schemeClr val="tx1"/>
                          </a:solidFill>
                          <a:effectLst/>
                          <a:latin typeface="+mn-lt"/>
                          <a:ea typeface="+mn-ea"/>
                          <a:cs typeface="Times New Roman" panose="02020603050405020304" pitchFamily="18" charset="0"/>
                        </a:rPr>
                        <a:t>This should include task responsibilities, deadlines, and budgetary requirements.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457200" marR="0" indent="-4572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19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1900" kern="0" dirty="0" smtClean="0">
                          <a:solidFill>
                            <a:schemeClr val="tx1"/>
                          </a:solidFill>
                          <a:effectLst/>
                          <a:latin typeface="+mn-lt"/>
                          <a:cs typeface="+mn-cs"/>
                        </a:rPr>
                        <a:t>● </a:t>
                      </a:r>
                      <a:r>
                        <a:rPr lang="ar-EG" sz="1900" b="1" kern="0" dirty="0" smtClean="0">
                          <a:solidFill>
                            <a:schemeClr val="tx1"/>
                          </a:solidFill>
                          <a:effectLst/>
                          <a:latin typeface="+mn-lt"/>
                          <a:cs typeface="+mn-cs"/>
                        </a:rPr>
                        <a:t>وصف أي منتجات أو أنشطة إضافية ستنتج عن تحقيقك. </a:t>
                      </a:r>
                      <a:r>
                        <a:rPr lang="ar-EG" sz="1900" b="0" kern="0" dirty="0" smtClean="0">
                          <a:solidFill>
                            <a:schemeClr val="tx1"/>
                          </a:solidFill>
                          <a:effectLst/>
                          <a:latin typeface="+mn-lt"/>
                          <a:cs typeface="+mn-cs"/>
                        </a:rPr>
                        <a:t>غالبًا ما تكون النتيجة الوحيدة لجهودك هي التقرير نفسه. </a:t>
                      </a:r>
                      <a:r>
                        <a:rPr lang="ar-EG" sz="1900" kern="0" dirty="0" smtClean="0">
                          <a:solidFill>
                            <a:schemeClr val="tx1"/>
                          </a:solidFill>
                          <a:effectLst/>
                          <a:latin typeface="+mn-lt"/>
                          <a:cs typeface="+mn-cs"/>
                        </a:rPr>
                        <a:t>في حالات أخرى، يُتوقع منك إنتاج شيء ما أو أداء مهمة ما بالإضافة إلى إكمال التقرير. وضح هذه التوقعات منذ البداية.</a:t>
                      </a:r>
                      <a:br>
                        <a:rPr lang="ar-EG" sz="1900" kern="0" dirty="0" smtClean="0">
                          <a:solidFill>
                            <a:schemeClr val="tx1"/>
                          </a:solidFill>
                          <a:effectLst/>
                          <a:latin typeface="+mn-lt"/>
                          <a:cs typeface="+mn-cs"/>
                        </a:rPr>
                      </a:br>
                      <a:endParaRPr lang="ar-EG" sz="1900" kern="0" dirty="0" smtClean="0">
                        <a:solidFill>
                          <a:schemeClr val="tx1"/>
                        </a:solidFill>
                        <a:effectLst/>
                        <a:latin typeface="+mn-lt"/>
                        <a:cs typeface="+mn-cs"/>
                      </a:endParaRP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1900" kern="0" dirty="0" smtClean="0">
                          <a:solidFill>
                            <a:schemeClr val="tx1"/>
                          </a:solidFill>
                          <a:effectLst/>
                          <a:latin typeface="+mn-lt"/>
                          <a:cs typeface="+mn-cs"/>
                        </a:rPr>
                        <a:t>● </a:t>
                      </a:r>
                      <a:r>
                        <a:rPr lang="ar-EG" sz="1900" b="1" kern="0" dirty="0" smtClean="0">
                          <a:solidFill>
                            <a:schemeClr val="tx1"/>
                          </a:solidFill>
                          <a:effectLst/>
                          <a:latin typeface="+mn-lt"/>
                          <a:cs typeface="+mn-cs"/>
                        </a:rPr>
                        <a:t>مراجعة مهام المشروع والجداول الزمنية ومتطلبات الموارد. </a:t>
                      </a:r>
                      <a:r>
                        <a:rPr lang="ar-EG" sz="1900" kern="0" dirty="0" smtClean="0">
                          <a:solidFill>
                            <a:schemeClr val="tx1"/>
                          </a:solidFill>
                          <a:effectLst/>
                          <a:latin typeface="+mn-lt"/>
                          <a:cs typeface="+mn-cs"/>
                        </a:rPr>
                        <a:t>يجب أن يشمل ذلك مسؤوليات المهام والمواعيد النهائية ومتطلبات الميزانية. </a:t>
                      </a:r>
                      <a:endParaRPr lang="ar-SA" sz="19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0413" y="686591"/>
            <a:ext cx="7301335" cy="954107"/>
          </a:xfrm>
          <a:prstGeom prst="rect">
            <a:avLst/>
          </a:prstGeom>
          <a:noFill/>
        </p:spPr>
        <p:txBody>
          <a:bodyPr wrap="square" rtlCol="0">
            <a:spAutoFit/>
          </a:bodyPr>
          <a:lstStyle/>
          <a:p>
            <a:r>
              <a:rPr lang="en-US" sz="2800" b="1" dirty="0" smtClean="0">
                <a:solidFill>
                  <a:srgbClr val="00B0F0"/>
                </a:solidFill>
                <a:cs typeface="Alexandria" charset="0"/>
              </a:rPr>
              <a:t>Analyzing the situation</a:t>
            </a:r>
          </a:p>
          <a:p>
            <a:r>
              <a:rPr lang="ar-EG" sz="2800" b="1" dirty="0" smtClean="0">
                <a:solidFill>
                  <a:srgbClr val="00B0F0"/>
                </a:solidFill>
                <a:cs typeface="Alexandria" charset="0"/>
              </a:rPr>
              <a:t>تحليل الوضع</a:t>
            </a:r>
            <a:endParaRPr lang="ar-EG" sz="2800" b="1" dirty="0">
              <a:solidFill>
                <a:srgbClr val="00B0F0"/>
              </a:solidFill>
              <a:cs typeface="Alexandria" charset="0"/>
            </a:endParaRPr>
          </a:p>
        </p:txBody>
      </p:sp>
    </p:spTree>
    <p:extLst>
      <p:ext uri="{BB962C8B-B14F-4D97-AF65-F5344CB8AC3E}">
        <p14:creationId xmlns:p14="http://schemas.microsoft.com/office/powerpoint/2010/main" val="215435345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142239352"/>
              </p:ext>
            </p:extLst>
          </p:nvPr>
        </p:nvGraphicFramePr>
        <p:xfrm>
          <a:off x="973057" y="2171333"/>
          <a:ext cx="10100286" cy="365760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Obtaining the information needed for many reports and proposals requires careful planning, and you may need to do a separate research project to acquire the data and information you need. To stay on schedule and on budget, be sure to review both your statement of purpose and your audience’s needs so that you can prioritize your information needs and focus on the most important questions.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457200" marR="0" indent="-4572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000" kern="0" dirty="0" smtClean="0">
                          <a:solidFill>
                            <a:schemeClr val="tx1"/>
                          </a:solidFill>
                          <a:effectLst/>
                          <a:latin typeface="+mn-lt"/>
                          <a:cs typeface="+mn-cs"/>
                        </a:rPr>
                        <a:t>يتطلب الحصول على المعلومات اللازمة للعديد من التقارير والمقترحات تخطيطًا دقيقًا، وقد تحتاج إلى إجراء مشروع بحثي منفصل للحصول على البيانات والمعلومات اللازمة. للالتزام بالجدول الزمني والميزانية، تأكد من مراجعة كلٍّ من بيان الغرض واحتياجات جمهورك المستهدف، بحيث يمكنك تحديد أولويات احتياجاتك من المعلومات والتركيز على الأسئلة الأكثر أهمية.</a:t>
                      </a:r>
                      <a:endParaRPr lang="ar-SA" sz="20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0413" y="686591"/>
            <a:ext cx="7301335" cy="954107"/>
          </a:xfrm>
          <a:prstGeom prst="rect">
            <a:avLst/>
          </a:prstGeom>
          <a:noFill/>
        </p:spPr>
        <p:txBody>
          <a:bodyPr wrap="square" rtlCol="0">
            <a:spAutoFit/>
          </a:bodyPr>
          <a:lstStyle/>
          <a:p>
            <a:r>
              <a:rPr lang="en-US" sz="2800" b="1" dirty="0" smtClean="0">
                <a:solidFill>
                  <a:srgbClr val="00B0F0"/>
                </a:solidFill>
                <a:cs typeface="Alexandria" charset="0"/>
              </a:rPr>
              <a:t>Gathering in formation</a:t>
            </a:r>
          </a:p>
          <a:p>
            <a:r>
              <a:rPr lang="ar-EG" sz="2800" b="1" dirty="0" smtClean="0">
                <a:solidFill>
                  <a:srgbClr val="00B0F0"/>
                </a:solidFill>
                <a:cs typeface="Alexandria" charset="0"/>
              </a:rPr>
              <a:t>جمع </a:t>
            </a:r>
            <a:r>
              <a:rPr lang="ar-EG" sz="2800" b="1" dirty="0">
                <a:solidFill>
                  <a:srgbClr val="00B0F0"/>
                </a:solidFill>
                <a:cs typeface="Alexandria" charset="0"/>
              </a:rPr>
              <a:t>المعلومات</a:t>
            </a:r>
          </a:p>
        </p:txBody>
      </p:sp>
    </p:spTree>
    <p:extLst>
      <p:ext uri="{BB962C8B-B14F-4D97-AF65-F5344CB8AC3E}">
        <p14:creationId xmlns:p14="http://schemas.microsoft.com/office/powerpoint/2010/main" val="318343591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476013365"/>
              </p:ext>
            </p:extLst>
          </p:nvPr>
        </p:nvGraphicFramePr>
        <p:xfrm>
          <a:off x="973057" y="2144037"/>
          <a:ext cx="10100286" cy="411480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In addition to the general media and channel selection , consider several points for reports and proposals. First, audiences may have specific media requirements, and you might not have a choice. For instance, executives in many corporations now expect to review many reports via their in-house intranets, sometimes in conjunction with a dashboard, a customized online presentation of highly summarized business information.</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457200" marR="0" indent="-4572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000" kern="0" dirty="0" smtClean="0">
                          <a:solidFill>
                            <a:schemeClr val="tx1"/>
                          </a:solidFill>
                          <a:effectLst/>
                          <a:latin typeface="+mn-lt"/>
                          <a:cs typeface="+mn-cs"/>
                        </a:rPr>
                        <a:t>بالإضافة إلى اختيار الوسائط والقنوات بشكل عام، ضع في اعتبارك عدة نقاط عند إعداد التقارير والمقترحات. أولًا، قد يكون لدى الجمهور متطلبات إعلامية محددة، وقد لا يكون لديك خيار آخر. على سبيل المثال، يتوقع المدراء التنفيذيون في العديد من الشركات الآن مراجعة العديد من التقارير عبر شبكاتهم الداخلية، وأحيانًا بالتزامن مع لوحة معلومات، وهي عرض تقديمي مخصص عبر الإنترنت لمعلومات أعمال مُلخصة للغاية.</a:t>
                      </a:r>
                      <a:endParaRPr lang="ar-SA" sz="20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0413" y="809423"/>
            <a:ext cx="7301335" cy="830997"/>
          </a:xfrm>
          <a:prstGeom prst="rect">
            <a:avLst/>
          </a:prstGeom>
          <a:noFill/>
        </p:spPr>
        <p:txBody>
          <a:bodyPr wrap="square" rtlCol="0">
            <a:spAutoFit/>
          </a:bodyPr>
          <a:lstStyle/>
          <a:p>
            <a:r>
              <a:rPr lang="en-US" sz="2400" b="1" dirty="0" smtClean="0">
                <a:solidFill>
                  <a:srgbClr val="00B0F0"/>
                </a:solidFill>
                <a:cs typeface="Alexandria" charset="0"/>
              </a:rPr>
              <a:t>Selecting the right combination of media and channels</a:t>
            </a:r>
          </a:p>
          <a:p>
            <a:r>
              <a:rPr lang="ar-EG" sz="2400" b="1" dirty="0">
                <a:solidFill>
                  <a:srgbClr val="00B0F0"/>
                </a:solidFill>
                <a:cs typeface="Alexandria" charset="0"/>
              </a:rPr>
              <a:t>اختيار المزيج المناسب من الوسائط والقنوات</a:t>
            </a:r>
          </a:p>
        </p:txBody>
      </p:sp>
    </p:spTree>
    <p:extLst>
      <p:ext uri="{BB962C8B-B14F-4D97-AF65-F5344CB8AC3E}">
        <p14:creationId xmlns:p14="http://schemas.microsoft.com/office/powerpoint/2010/main" val="3826482264"/>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690877229"/>
              </p:ext>
            </p:extLst>
          </p:nvPr>
        </p:nvGraphicFramePr>
        <p:xfrm>
          <a:off x="973057" y="2171333"/>
          <a:ext cx="10100286" cy="4061460"/>
        </p:xfrm>
        <a:graphic>
          <a:graphicData uri="http://schemas.openxmlformats.org/drawingml/2006/table">
            <a:tbl>
              <a:tblPr firstRow="1" firstCol="1" bandRow="1">
                <a:tableStyleId>{2D5ABB26-0587-4C30-8999-92F81FD0307C}</a:tableStyleId>
              </a:tblPr>
              <a:tblGrid>
                <a:gridCol w="5797446">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140280">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900" kern="0" dirty="0" smtClean="0">
                          <a:solidFill>
                            <a:schemeClr val="tx1"/>
                          </a:solidFill>
                          <a:effectLst/>
                          <a:latin typeface="+mn-lt"/>
                          <a:ea typeface="+mn-ea"/>
                          <a:cs typeface="Times New Roman" panose="02020603050405020304" pitchFamily="18" charset="0"/>
                        </a:rPr>
                        <a:t>The direct approach to reports is efficient and easy to follow, so use it whenever your audience is likely to be receptive or at least open-minded to what you have to say proposal, whichever is relevant. </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900" kern="0" dirty="0" smtClean="0">
                          <a:solidFill>
                            <a:schemeClr val="tx1"/>
                          </a:solidFill>
                          <a:effectLst/>
                          <a:latin typeface="+mn-lt"/>
                          <a:ea typeface="+mn-ea"/>
                          <a:cs typeface="Times New Roman" panose="02020603050405020304" pitchFamily="18" charset="0"/>
                        </a:rPr>
                        <a:t>If the audience is unsure about your credibility or is not ready to accept your main idea without first seeing some reasoning or evidence, the indirect approach is a better choice because it gives you a chance to prove your points and gradually overcome audience reservations.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457200" marR="0" indent="-4572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19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1900" kern="0" dirty="0" smtClean="0">
                          <a:solidFill>
                            <a:schemeClr val="tx1"/>
                          </a:solidFill>
                          <a:effectLst/>
                          <a:latin typeface="+mn-lt"/>
                          <a:cs typeface="+mn-cs"/>
                        </a:rPr>
                        <a:t>يُعد الأسلوب المباشر في التقارير فعالاً وسهل المتابعة، لذا استخدمه كلما كان جمهورك مُتقبلاً أو على الأقل منفتحاً على ما لديك من مقترحات، أيهما كان مناسباً.</a:t>
                      </a: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1900" kern="0" dirty="0" smtClean="0">
                          <a:solidFill>
                            <a:schemeClr val="tx1"/>
                          </a:solidFill>
                          <a:effectLst/>
                          <a:latin typeface="+mn-lt"/>
                          <a:cs typeface="+mn-cs"/>
                        </a:rPr>
                        <a:t>إذا كان الجمهور غير متأكد من مصداقيتك أو غير مستعد لقبول فكرتك الرئيسية دون الاطلاع أولاً على بعض الأسباب أو الأدلة، فإن الأسلوب غير المباشر هو الخيار الأفضل لأنه يتيح لك فرصة إثبات وجهة نظرك والتغلب تدريجياً على تحفظات الجمهور.</a:t>
                      </a:r>
                      <a:endParaRPr lang="ar-SA" sz="19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0413" y="700239"/>
            <a:ext cx="7301335" cy="954107"/>
          </a:xfrm>
          <a:prstGeom prst="rect">
            <a:avLst/>
          </a:prstGeom>
          <a:noFill/>
        </p:spPr>
        <p:txBody>
          <a:bodyPr wrap="square" rtlCol="0">
            <a:spAutoFit/>
          </a:bodyPr>
          <a:lstStyle/>
          <a:p>
            <a:r>
              <a:rPr lang="en-US" sz="2800" b="1" dirty="0" smtClean="0">
                <a:solidFill>
                  <a:srgbClr val="00B0F0"/>
                </a:solidFill>
                <a:cs typeface="Alexandria" charset="0"/>
              </a:rPr>
              <a:t>Organizing your information</a:t>
            </a:r>
          </a:p>
          <a:p>
            <a:r>
              <a:rPr lang="ar-EG" sz="2800" b="1" dirty="0" smtClean="0">
                <a:solidFill>
                  <a:srgbClr val="00B0F0"/>
                </a:solidFill>
                <a:cs typeface="Alexandria" charset="0"/>
              </a:rPr>
              <a:t>تنظيم </a:t>
            </a:r>
            <a:r>
              <a:rPr lang="ar-EG" sz="2800" b="1" dirty="0">
                <a:solidFill>
                  <a:srgbClr val="00B0F0"/>
                </a:solidFill>
                <a:cs typeface="Alexandria" charset="0"/>
              </a:rPr>
              <a:t>معلوماتك</a:t>
            </a:r>
          </a:p>
        </p:txBody>
      </p:sp>
    </p:spTree>
    <p:extLst>
      <p:ext uri="{BB962C8B-B14F-4D97-AF65-F5344CB8AC3E}">
        <p14:creationId xmlns:p14="http://schemas.microsoft.com/office/powerpoint/2010/main" val="30856174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1024234"/>
            <a:ext cx="4946913" cy="954107"/>
          </a:xfrm>
          <a:prstGeom prst="rect">
            <a:avLst/>
          </a:prstGeom>
          <a:noFill/>
        </p:spPr>
        <p:txBody>
          <a:bodyPr wrap="square" rtlCol="0">
            <a:spAutoFit/>
          </a:bodyPr>
          <a:lstStyle/>
          <a:p>
            <a:r>
              <a:rPr lang="en-US" sz="2800" b="1" dirty="0">
                <a:solidFill>
                  <a:srgbClr val="00B0F0"/>
                </a:solidFill>
                <a:cs typeface="Alexandria" charset="0"/>
              </a:rPr>
              <a:t>Planning Informational Reports</a:t>
            </a:r>
          </a:p>
          <a:p>
            <a:r>
              <a:rPr lang="ar-EG" sz="2800" b="1" dirty="0" smtClean="0">
                <a:solidFill>
                  <a:srgbClr val="00B0F0"/>
                </a:solidFill>
                <a:cs typeface="Alexandria" charset="0"/>
              </a:rPr>
              <a:t>تخطيط التقارير المعلوماتية</a:t>
            </a:r>
            <a:endParaRPr lang="ar-EG" sz="2800" b="1" dirty="0">
              <a:solidFill>
                <a:srgbClr val="00B0F0"/>
              </a:solidFill>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08</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8</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16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3462851"/>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807114557"/>
              </p:ext>
            </p:extLst>
          </p:nvPr>
        </p:nvGraphicFramePr>
        <p:xfrm>
          <a:off x="973057" y="2184981"/>
          <a:ext cx="10100286" cy="3958590"/>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1850" kern="0" dirty="0" smtClean="0">
                          <a:solidFill>
                            <a:schemeClr val="tx1"/>
                          </a:solidFill>
                          <a:effectLst/>
                          <a:latin typeface="+mn-lt"/>
                          <a:ea typeface="+mn-ea"/>
                          <a:cs typeface="Times New Roman" panose="02020603050405020304" pitchFamily="18" charset="0"/>
                        </a:rPr>
                        <a:t>Informational reports provide the information that employees, managers, and others need to make decisions and take action. </a:t>
                      </a:r>
                      <a:r>
                        <a:rPr lang="en-US" sz="1850" b="1" kern="0" dirty="0" smtClean="0">
                          <a:solidFill>
                            <a:schemeClr val="tx1"/>
                          </a:solidFill>
                          <a:effectLst/>
                          <a:latin typeface="+mn-lt"/>
                          <a:ea typeface="+mn-ea"/>
                          <a:cs typeface="Times New Roman" panose="02020603050405020304" pitchFamily="18" charset="0"/>
                        </a:rPr>
                        <a:t>These can be grouped into four general categories:</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850" kern="0" dirty="0" smtClean="0">
                          <a:solidFill>
                            <a:schemeClr val="tx1"/>
                          </a:solidFill>
                          <a:effectLst/>
                          <a:latin typeface="+mn-lt"/>
                          <a:ea typeface="+mn-ea"/>
                          <a:cs typeface="Times New Roman" panose="02020603050405020304" pitchFamily="18" charset="0"/>
                        </a:rPr>
                        <a:t>● </a:t>
                      </a:r>
                      <a:r>
                        <a:rPr lang="en-US" sz="1850" b="1" kern="0" dirty="0" smtClean="0">
                          <a:solidFill>
                            <a:schemeClr val="tx1"/>
                          </a:solidFill>
                          <a:effectLst/>
                          <a:latin typeface="+mn-lt"/>
                          <a:ea typeface="+mn-ea"/>
                          <a:cs typeface="Times New Roman" panose="02020603050405020304" pitchFamily="18" charset="0"/>
                        </a:rPr>
                        <a:t>Reports to monitor and control operations. </a:t>
                      </a:r>
                      <a:r>
                        <a:rPr lang="en-US" sz="1850" kern="0" dirty="0" smtClean="0">
                          <a:solidFill>
                            <a:schemeClr val="tx1"/>
                          </a:solidFill>
                          <a:effectLst/>
                          <a:latin typeface="+mn-lt"/>
                          <a:ea typeface="+mn-ea"/>
                          <a:cs typeface="Times New Roman" panose="02020603050405020304" pitchFamily="18" charset="0"/>
                        </a:rPr>
                        <a:t>Just as doctors rely on medical reports to see how well the various systems in a patient’s body are functioning, business managers rely on a wide range of reports to see how well the various systems in their companies are functioning.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185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1850" kern="0" dirty="0" smtClean="0">
                          <a:solidFill>
                            <a:schemeClr val="tx1"/>
                          </a:solidFill>
                          <a:effectLst/>
                          <a:latin typeface="+mn-lt"/>
                          <a:cs typeface="+mn-cs"/>
                        </a:rPr>
                        <a:t>توفر التقارير المعلوماتية المعلومات التي يحتاجها الموظفون والمديرون وغيرهم لاتخاذ القرارات والإجراءات. </a:t>
                      </a:r>
                      <a:r>
                        <a:rPr lang="ar-EG" sz="1850" b="1" kern="0" dirty="0" smtClean="0">
                          <a:solidFill>
                            <a:schemeClr val="tx1"/>
                          </a:solidFill>
                          <a:effectLst/>
                          <a:latin typeface="+mn-lt"/>
                          <a:cs typeface="+mn-cs"/>
                        </a:rPr>
                        <a:t>ويمكن تصنيفها إلى أربع فئات عامة:</a:t>
                      </a: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1850" kern="0" dirty="0" smtClean="0">
                          <a:solidFill>
                            <a:schemeClr val="tx1"/>
                          </a:solidFill>
                          <a:effectLst/>
                          <a:latin typeface="+mn-lt"/>
                          <a:cs typeface="+mn-cs"/>
                        </a:rPr>
                        <a:t>● </a:t>
                      </a:r>
                      <a:r>
                        <a:rPr lang="ar-EG" sz="1850" b="1" kern="0" dirty="0" smtClean="0">
                          <a:solidFill>
                            <a:schemeClr val="tx1"/>
                          </a:solidFill>
                          <a:effectLst/>
                          <a:latin typeface="+mn-lt"/>
                          <a:cs typeface="+mn-cs"/>
                        </a:rPr>
                        <a:t>تقارير لمراقبة العمليات والتحكم فيها. </a:t>
                      </a:r>
                      <a:r>
                        <a:rPr lang="ar-EG" sz="1850" kern="0" dirty="0" smtClean="0">
                          <a:solidFill>
                            <a:schemeClr val="tx1"/>
                          </a:solidFill>
                          <a:effectLst/>
                          <a:latin typeface="+mn-lt"/>
                          <a:cs typeface="+mn-cs"/>
                        </a:rPr>
                        <a:t>فكما يعتمد الأطباء على التقارير الطبية لمعرفة مدى كفاءة عمل مختلف أجهزة جسم المريض، يعتمد مديرو الأعمال على مجموعة واسعة من التقارير لمعرفة مدى كفاءة عمل مختلف أجهزة شركاتهم.</a:t>
                      </a:r>
                      <a:endParaRPr lang="ar-SA" sz="185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77515" y="811229"/>
            <a:ext cx="7301335" cy="830997"/>
          </a:xfrm>
          <a:prstGeom prst="rect">
            <a:avLst/>
          </a:prstGeom>
          <a:noFill/>
        </p:spPr>
        <p:txBody>
          <a:bodyPr wrap="square" rtlCol="0">
            <a:spAutoFit/>
          </a:bodyPr>
          <a:lstStyle/>
          <a:p>
            <a:r>
              <a:rPr lang="en-US" sz="2400" b="1" dirty="0">
                <a:solidFill>
                  <a:srgbClr val="00B0F0"/>
                </a:solidFill>
                <a:cs typeface="Alexandria" charset="0"/>
              </a:rPr>
              <a:t>Planning Informational Reports</a:t>
            </a:r>
          </a:p>
          <a:p>
            <a:pPr rtl="1"/>
            <a:r>
              <a:rPr lang="ar-EG" sz="2400" b="1" dirty="0">
                <a:solidFill>
                  <a:srgbClr val="00B0F0"/>
                </a:solidFill>
                <a:cs typeface="Alexandria" charset="0"/>
              </a:rPr>
              <a:t>تخطيط التقارير المعلوماتية</a:t>
            </a:r>
          </a:p>
        </p:txBody>
      </p:sp>
    </p:spTree>
    <p:extLst>
      <p:ext uri="{BB962C8B-B14F-4D97-AF65-F5344CB8AC3E}">
        <p14:creationId xmlns:p14="http://schemas.microsoft.com/office/powerpoint/2010/main" val="19963063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735997859"/>
              </p:ext>
            </p:extLst>
          </p:nvPr>
        </p:nvGraphicFramePr>
        <p:xfrm>
          <a:off x="973057" y="2130389"/>
          <a:ext cx="10100286" cy="3360420"/>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100" kern="0" dirty="0" smtClean="0">
                          <a:solidFill>
                            <a:schemeClr val="tx1"/>
                          </a:solidFill>
                          <a:effectLst/>
                          <a:latin typeface="+mn-lt"/>
                          <a:ea typeface="+mn-ea"/>
                          <a:cs typeface="Times New Roman" panose="02020603050405020304" pitchFamily="18" charset="0"/>
                        </a:rPr>
                        <a:t>● </a:t>
                      </a:r>
                      <a:r>
                        <a:rPr lang="en-US" sz="2100" b="1" kern="0" dirty="0" smtClean="0">
                          <a:solidFill>
                            <a:schemeClr val="tx1"/>
                          </a:solidFill>
                          <a:effectLst/>
                          <a:latin typeface="+mn-lt"/>
                          <a:ea typeface="+mn-ea"/>
                          <a:cs typeface="Times New Roman" panose="02020603050405020304" pitchFamily="18" charset="0"/>
                        </a:rPr>
                        <a:t>Reports to implement policies and procedures. </a:t>
                      </a:r>
                      <a:r>
                        <a:rPr lang="en-US" sz="2100" kern="0" dirty="0" smtClean="0">
                          <a:solidFill>
                            <a:schemeClr val="tx1"/>
                          </a:solidFill>
                          <a:effectLst/>
                          <a:latin typeface="+mn-lt"/>
                          <a:ea typeface="+mn-ea"/>
                          <a:cs typeface="Times New Roman" panose="02020603050405020304" pitchFamily="18" charset="0"/>
                        </a:rPr>
                        <a:t>Policy reports range from brief descriptions of business procedures to manuals that run dozens or hundreds of pages. Position papers, sometimes called white papers or backgrounders, outline an organization’s official position on issues that affect the company’s success.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1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100" b="1" kern="0" dirty="0" smtClean="0">
                          <a:solidFill>
                            <a:schemeClr val="tx1"/>
                          </a:solidFill>
                          <a:effectLst/>
                          <a:latin typeface="+mn-lt"/>
                          <a:cs typeface="+mn-cs"/>
                        </a:rPr>
                        <a:t>● تقارير لتنفيذ السياسات والإجراءات. </a:t>
                      </a:r>
                      <a:r>
                        <a:rPr lang="ar-EG" sz="2100" kern="0" dirty="0" smtClean="0">
                          <a:solidFill>
                            <a:schemeClr val="tx1"/>
                          </a:solidFill>
                          <a:effectLst/>
                          <a:latin typeface="+mn-lt"/>
                          <a:cs typeface="+mn-cs"/>
                        </a:rPr>
                        <a:t>وتتراوح تقارير السياسات بين أوصاف موجزة لإجراءات العمل وأدلة إرشادية تمتد لعشرات أو مئات الصفحات. أما أوراق المواقف، والتي تُسمى أحيانًا "الأوراق البيضاء" أو "المعلومات الأساسية"، فتُحدد الموقف الرسمي للمؤسسة بشأن القضايا التي تؤثر على نجاحها.</a:t>
                      </a:r>
                      <a:endParaRPr lang="ar-SA" sz="21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5" y="811229"/>
            <a:ext cx="7301335" cy="830997"/>
          </a:xfrm>
          <a:prstGeom prst="rect">
            <a:avLst/>
          </a:prstGeom>
          <a:noFill/>
        </p:spPr>
        <p:txBody>
          <a:bodyPr wrap="square" rtlCol="0">
            <a:spAutoFit/>
          </a:bodyPr>
          <a:lstStyle/>
          <a:p>
            <a:r>
              <a:rPr lang="en-US" sz="2400" b="1" dirty="0">
                <a:solidFill>
                  <a:srgbClr val="00B0F0"/>
                </a:solidFill>
                <a:cs typeface="Alexandria" charset="0"/>
              </a:rPr>
              <a:t>Planning Informational Reports</a:t>
            </a:r>
          </a:p>
          <a:p>
            <a:pPr rtl="1"/>
            <a:r>
              <a:rPr lang="ar-EG" sz="2400" b="1" dirty="0">
                <a:solidFill>
                  <a:srgbClr val="00B0F0"/>
                </a:solidFill>
                <a:cs typeface="Alexandria" charset="0"/>
              </a:rPr>
              <a:t>تخطيط التقارير المعلوماتية</a:t>
            </a:r>
          </a:p>
        </p:txBody>
      </p:sp>
    </p:spTree>
    <p:extLst>
      <p:ext uri="{BB962C8B-B14F-4D97-AF65-F5344CB8AC3E}">
        <p14:creationId xmlns:p14="http://schemas.microsoft.com/office/powerpoint/2010/main" val="363453792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490579962"/>
              </p:ext>
            </p:extLst>
          </p:nvPr>
        </p:nvGraphicFramePr>
        <p:xfrm>
          <a:off x="973057" y="2130389"/>
          <a:ext cx="10100286" cy="4267200"/>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800" kern="0" dirty="0" smtClean="0">
                          <a:solidFill>
                            <a:schemeClr val="tx1"/>
                          </a:solidFill>
                          <a:effectLst/>
                          <a:latin typeface="+mn-lt"/>
                          <a:ea typeface="+mn-ea"/>
                          <a:cs typeface="Times New Roman" panose="02020603050405020304" pitchFamily="18" charset="0"/>
                        </a:rPr>
                        <a:t>● </a:t>
                      </a:r>
                      <a:r>
                        <a:rPr lang="en-US" sz="1800" b="1" kern="0" dirty="0" smtClean="0">
                          <a:solidFill>
                            <a:schemeClr val="tx1"/>
                          </a:solidFill>
                          <a:effectLst/>
                          <a:latin typeface="+mn-lt"/>
                          <a:ea typeface="+mn-ea"/>
                          <a:cs typeface="Times New Roman" panose="02020603050405020304" pitchFamily="18" charset="0"/>
                        </a:rPr>
                        <a:t>Reports to demonstrate compliance. </a:t>
                      </a:r>
                      <a:r>
                        <a:rPr lang="en-US" sz="1800" kern="0" dirty="0" smtClean="0">
                          <a:solidFill>
                            <a:schemeClr val="tx1"/>
                          </a:solidFill>
                          <a:effectLst/>
                          <a:latin typeface="+mn-lt"/>
                          <a:ea typeface="+mn-ea"/>
                          <a:cs typeface="Times New Roman" panose="02020603050405020304" pitchFamily="18" charset="0"/>
                        </a:rPr>
                        <a:t>Even the smallest businesses are required to show that they are in compliance with government regulations of one sort or another. Quarterly and annual tax reports such as those filed by John Deere are compliance reports as well.</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800" kern="0" dirty="0" smtClean="0">
                          <a:solidFill>
                            <a:schemeClr val="tx1"/>
                          </a:solidFill>
                          <a:effectLst/>
                          <a:latin typeface="+mn-lt"/>
                          <a:ea typeface="+mn-ea"/>
                          <a:cs typeface="Times New Roman" panose="02020603050405020304" pitchFamily="18" charset="0"/>
                        </a:rPr>
                        <a:t>● </a:t>
                      </a:r>
                      <a:r>
                        <a:rPr lang="en-US" sz="1800" b="1" kern="0" dirty="0" smtClean="0">
                          <a:solidFill>
                            <a:schemeClr val="tx1"/>
                          </a:solidFill>
                          <a:effectLst/>
                          <a:latin typeface="+mn-lt"/>
                          <a:ea typeface="+mn-ea"/>
                          <a:cs typeface="Times New Roman" panose="02020603050405020304" pitchFamily="18" charset="0"/>
                        </a:rPr>
                        <a:t>Reports to document progress. </a:t>
                      </a:r>
                      <a:r>
                        <a:rPr lang="en-US" sz="1800" kern="0" dirty="0" smtClean="0">
                          <a:solidFill>
                            <a:schemeClr val="tx1"/>
                          </a:solidFill>
                          <a:effectLst/>
                          <a:latin typeface="+mn-lt"/>
                          <a:ea typeface="+mn-ea"/>
                          <a:cs typeface="Times New Roman" panose="02020603050405020304" pitchFamily="18" charset="0"/>
                        </a:rPr>
                        <a:t>Progress reports range from simple updates to comprehensive reports that include such elements as measured progress toward goals, comparisons of budgeted versus actual expenses, and lists of ongoing concerns and risks.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18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1800" kern="0" dirty="0" smtClean="0">
                          <a:solidFill>
                            <a:schemeClr val="tx1"/>
                          </a:solidFill>
                          <a:effectLst/>
                          <a:latin typeface="+mn-lt"/>
                          <a:cs typeface="+mn-cs"/>
                        </a:rPr>
                        <a:t>● </a:t>
                      </a:r>
                      <a:r>
                        <a:rPr lang="ar-EG" sz="1800" b="1" kern="0" dirty="0" smtClean="0">
                          <a:solidFill>
                            <a:schemeClr val="tx1"/>
                          </a:solidFill>
                          <a:effectLst/>
                          <a:latin typeface="+mn-lt"/>
                          <a:cs typeface="+mn-cs"/>
                        </a:rPr>
                        <a:t>تقارير لإثبات الامتثال. </a:t>
                      </a:r>
                      <a:r>
                        <a:rPr lang="ar-EG" sz="1800" kern="0" dirty="0" smtClean="0">
                          <a:solidFill>
                            <a:schemeClr val="tx1"/>
                          </a:solidFill>
                          <a:effectLst/>
                          <a:latin typeface="+mn-lt"/>
                          <a:cs typeface="+mn-cs"/>
                        </a:rPr>
                        <a:t>حتى أصغر الشركات مُطالبة بإثبات امتثالها للوائح الحكومية بشكل أو بآخر. كما تُعتبر التقارير الضريبية الفصلية والسنوية، كتلك التي تُقدمها شركة جون دير، تقارير امتثال.</a:t>
                      </a:r>
                      <a:r>
                        <a:rPr lang="en-US" sz="1800" kern="0" dirty="0" smtClean="0">
                          <a:solidFill>
                            <a:schemeClr val="tx1"/>
                          </a:solidFill>
                          <a:effectLst/>
                          <a:latin typeface="+mn-lt"/>
                          <a:cs typeface="+mn-cs"/>
                        </a:rPr>
                        <a:t>           </a:t>
                      </a:r>
                      <a:br>
                        <a:rPr lang="en-US" sz="1800" kern="0" dirty="0" smtClean="0">
                          <a:solidFill>
                            <a:schemeClr val="tx1"/>
                          </a:solidFill>
                          <a:effectLst/>
                          <a:latin typeface="+mn-lt"/>
                          <a:cs typeface="+mn-cs"/>
                        </a:rPr>
                      </a:br>
                      <a:endParaRPr lang="ar-EG" sz="1800" kern="0" dirty="0" smtClean="0">
                        <a:solidFill>
                          <a:schemeClr val="tx1"/>
                        </a:solidFill>
                        <a:effectLst/>
                        <a:latin typeface="+mn-lt"/>
                        <a:cs typeface="+mn-cs"/>
                      </a:endParaRP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1800" b="1" kern="0" dirty="0" smtClean="0">
                          <a:solidFill>
                            <a:schemeClr val="tx1"/>
                          </a:solidFill>
                          <a:effectLst/>
                          <a:latin typeface="+mn-lt"/>
                          <a:cs typeface="+mn-cs"/>
                        </a:rPr>
                        <a:t>● تقارير لتوثيق التقدم المُحرز. </a:t>
                      </a:r>
                      <a:r>
                        <a:rPr lang="ar-EG" sz="1800" kern="0" dirty="0" smtClean="0">
                          <a:solidFill>
                            <a:schemeClr val="tx1"/>
                          </a:solidFill>
                          <a:effectLst/>
                          <a:latin typeface="+mn-lt"/>
                          <a:cs typeface="+mn-cs"/>
                        </a:rPr>
                        <a:t>تتراوح تقارير التقدم من التحديثات البسيطة إلى التقارير الشاملة التي تتضمن عناصر مثل التقدم المقاس نحو الأهداف، والمقارنات بين النفقات المدرجة في الميزانية والنفقات الفعلية، وقوائم المخاوف والمخاطر المستمرة.</a:t>
                      </a:r>
                      <a:endParaRPr lang="ar-SA" sz="18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5" y="811229"/>
            <a:ext cx="7301335" cy="830997"/>
          </a:xfrm>
          <a:prstGeom prst="rect">
            <a:avLst/>
          </a:prstGeom>
          <a:noFill/>
        </p:spPr>
        <p:txBody>
          <a:bodyPr wrap="square" rtlCol="0">
            <a:spAutoFit/>
          </a:bodyPr>
          <a:lstStyle/>
          <a:p>
            <a:r>
              <a:rPr lang="en-US" sz="2400" b="1" dirty="0">
                <a:solidFill>
                  <a:srgbClr val="00B0F0"/>
                </a:solidFill>
                <a:cs typeface="Alexandria" charset="0"/>
              </a:rPr>
              <a:t>Planning Informational Reports</a:t>
            </a:r>
          </a:p>
          <a:p>
            <a:pPr rtl="1"/>
            <a:r>
              <a:rPr lang="ar-EG" sz="2400" b="1" dirty="0">
                <a:solidFill>
                  <a:srgbClr val="00B0F0"/>
                </a:solidFill>
                <a:cs typeface="Alexandria" charset="0"/>
              </a:rPr>
              <a:t>تخطيط التقارير المعلوماتية</a:t>
            </a:r>
          </a:p>
        </p:txBody>
      </p:sp>
    </p:spTree>
    <p:extLst>
      <p:ext uri="{BB962C8B-B14F-4D97-AF65-F5344CB8AC3E}">
        <p14:creationId xmlns:p14="http://schemas.microsoft.com/office/powerpoint/2010/main" val="121920622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1024234"/>
            <a:ext cx="4946913" cy="954107"/>
          </a:xfrm>
          <a:prstGeom prst="rect">
            <a:avLst/>
          </a:prstGeom>
          <a:noFill/>
        </p:spPr>
        <p:txBody>
          <a:bodyPr wrap="square" rtlCol="0">
            <a:spAutoFit/>
          </a:bodyPr>
          <a:lstStyle/>
          <a:p>
            <a:r>
              <a:rPr lang="en-US" sz="2800" b="1" dirty="0">
                <a:solidFill>
                  <a:srgbClr val="00B0F0"/>
                </a:solidFill>
                <a:cs typeface="Alexandria" charset="0"/>
              </a:rPr>
              <a:t>Planning Analytical Reports</a:t>
            </a:r>
          </a:p>
          <a:p>
            <a:r>
              <a:rPr lang="ar-EG" sz="2800" b="1" dirty="0">
                <a:solidFill>
                  <a:srgbClr val="00B0F0"/>
                </a:solidFill>
                <a:cs typeface="Alexandria" charset="0"/>
              </a:rPr>
              <a:t>تخطيط التقارير التحليلية</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08</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8</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20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515332182"/>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927294450"/>
              </p:ext>
            </p:extLst>
          </p:nvPr>
        </p:nvGraphicFramePr>
        <p:xfrm>
          <a:off x="973057" y="2130389"/>
          <a:ext cx="10100286" cy="3840480"/>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100" kern="0" dirty="0" smtClean="0">
                          <a:solidFill>
                            <a:schemeClr val="tx1"/>
                          </a:solidFill>
                          <a:effectLst/>
                          <a:latin typeface="+mn-lt"/>
                          <a:ea typeface="+mn-ea"/>
                          <a:cs typeface="Times New Roman" panose="02020603050405020304" pitchFamily="18" charset="0"/>
                        </a:rPr>
                        <a:t>The purpose of analytical reports is to analyze, to understand, or to explain—to think through a problem or an opportunity and explain how it affects an organization and how the organization should respond. In many cases, you’ll also be expected to make a recommendation based on your analysis. </a:t>
                      </a:r>
                      <a:r>
                        <a:rPr lang="en-US" sz="2100" b="1" kern="0" dirty="0" smtClean="0">
                          <a:solidFill>
                            <a:schemeClr val="tx1"/>
                          </a:solidFill>
                          <a:effectLst/>
                          <a:latin typeface="+mn-lt"/>
                          <a:ea typeface="+mn-ea"/>
                          <a:cs typeface="Times New Roman" panose="02020603050405020304" pitchFamily="18" charset="0"/>
                        </a:rPr>
                        <a:t>analytical reports fall into three basic categories:</a:t>
                      </a:r>
                      <a:endParaRPr lang="ar-EG" sz="2100" b="1"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1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2100" kern="0" dirty="0" smtClean="0">
                          <a:solidFill>
                            <a:schemeClr val="tx1"/>
                          </a:solidFill>
                          <a:effectLst/>
                          <a:latin typeface="+mn-lt"/>
                          <a:cs typeface="+mn-cs"/>
                        </a:rPr>
                        <a:t>الغرض من التقارير التحليلية هو التحليل، أو الفهم، أو الشرح - أي دراسة مشكلة أو فرصة، وشرح كيفية تأثيرها على المؤسسة وكيفية تعاملها معها. في كثير من الحالات، يُتوقع منك أيضًا تقديم توصية بناءً على تحليلك. </a:t>
                      </a:r>
                      <a:r>
                        <a:rPr lang="ar-EG" sz="2100" b="1" kern="0" dirty="0" smtClean="0">
                          <a:solidFill>
                            <a:schemeClr val="tx1"/>
                          </a:solidFill>
                          <a:effectLst/>
                          <a:latin typeface="+mn-lt"/>
                          <a:cs typeface="+mn-cs"/>
                        </a:rPr>
                        <a:t>تنقسم التقارير التحليلية إلى ثلاث فئات أساسية: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77515" y="696797"/>
            <a:ext cx="7301335" cy="954107"/>
          </a:xfrm>
          <a:prstGeom prst="rect">
            <a:avLst/>
          </a:prstGeom>
          <a:noFill/>
        </p:spPr>
        <p:txBody>
          <a:bodyPr wrap="square" rtlCol="0">
            <a:spAutoFit/>
          </a:bodyPr>
          <a:lstStyle/>
          <a:p>
            <a:r>
              <a:rPr lang="en-US" sz="2800" b="1" dirty="0">
                <a:solidFill>
                  <a:srgbClr val="00B0F0"/>
                </a:solidFill>
                <a:cs typeface="Alexandria" charset="0"/>
              </a:rPr>
              <a:t>Planning Analytical Reports</a:t>
            </a:r>
          </a:p>
          <a:p>
            <a:pPr rtl="1"/>
            <a:r>
              <a:rPr lang="ar-EG" sz="2800" b="1" dirty="0" smtClean="0">
                <a:solidFill>
                  <a:srgbClr val="00B0F0"/>
                </a:solidFill>
                <a:cs typeface="Alexandria" charset="0"/>
              </a:rPr>
              <a:t>تخطيط </a:t>
            </a:r>
            <a:r>
              <a:rPr lang="ar-EG" sz="2800" b="1" dirty="0">
                <a:solidFill>
                  <a:srgbClr val="00B0F0"/>
                </a:solidFill>
                <a:cs typeface="Alexandria" charset="0"/>
              </a:rPr>
              <a:t>التقارير التحليلية</a:t>
            </a:r>
          </a:p>
        </p:txBody>
      </p:sp>
    </p:spTree>
    <p:extLst>
      <p:ext uri="{BB962C8B-B14F-4D97-AF65-F5344CB8AC3E}">
        <p14:creationId xmlns:p14="http://schemas.microsoft.com/office/powerpoint/2010/main" val="39804331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180311077"/>
              </p:ext>
            </p:extLst>
          </p:nvPr>
        </p:nvGraphicFramePr>
        <p:xfrm>
          <a:off x="973057" y="2157685"/>
          <a:ext cx="10100286" cy="3909060"/>
        </p:xfrm>
        <a:graphic>
          <a:graphicData uri="http://schemas.openxmlformats.org/drawingml/2006/table">
            <a:tbl>
              <a:tblPr firstRow="1" firstCol="1" bandRow="1">
                <a:tableStyleId>{2D5ABB26-0587-4C30-8999-92F81FD0307C}</a:tableStyleId>
              </a:tblPr>
              <a:tblGrid>
                <a:gridCol w="5646107">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291619">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900" b="1" kern="0" dirty="0" smtClean="0">
                          <a:solidFill>
                            <a:schemeClr val="tx1"/>
                          </a:solidFill>
                          <a:effectLst/>
                          <a:latin typeface="+mn-lt"/>
                          <a:ea typeface="+mn-ea"/>
                          <a:cs typeface="Times New Roman" panose="02020603050405020304" pitchFamily="18" charset="0"/>
                        </a:rPr>
                        <a:t>● Reports to assess opportunities. </a:t>
                      </a:r>
                      <a:r>
                        <a:rPr lang="en-US" sz="1900" kern="0" dirty="0" smtClean="0">
                          <a:solidFill>
                            <a:schemeClr val="tx1"/>
                          </a:solidFill>
                          <a:effectLst/>
                          <a:latin typeface="+mn-lt"/>
                          <a:ea typeface="+mn-ea"/>
                          <a:cs typeface="Times New Roman" panose="02020603050405020304" pitchFamily="18" charset="0"/>
                        </a:rPr>
                        <a:t>Every business opportunity carries some degree of risk and requires a variety of decisions and actions to capitalize on the opportunity. For instance, market analysis reports are used to judge the likelihood of success for new products or sales initiatives by identifying potential opportunities as well as competitive threats and other risks. Due diligence reports examine the financial aspects of a proposed decision, such as acquiring another company.</a:t>
                      </a:r>
                      <a:endParaRPr lang="ar-EG" sz="1900" b="1"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19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1900" kern="0" dirty="0" smtClean="0">
                          <a:solidFill>
                            <a:schemeClr val="tx1"/>
                          </a:solidFill>
                          <a:effectLst/>
                          <a:latin typeface="+mn-lt"/>
                          <a:cs typeface="+mn-cs"/>
                        </a:rPr>
                        <a:t>● </a:t>
                      </a:r>
                      <a:r>
                        <a:rPr lang="ar-EG" sz="1900" b="1" kern="0" dirty="0" smtClean="0">
                          <a:solidFill>
                            <a:schemeClr val="tx1"/>
                          </a:solidFill>
                          <a:effectLst/>
                          <a:latin typeface="+mn-lt"/>
                          <a:cs typeface="+mn-cs"/>
                        </a:rPr>
                        <a:t>تقارير لتقييم الفرص. </a:t>
                      </a:r>
                      <a:r>
                        <a:rPr lang="ar-EG" sz="1900" kern="0" dirty="0" smtClean="0">
                          <a:solidFill>
                            <a:schemeClr val="tx1"/>
                          </a:solidFill>
                          <a:effectLst/>
                          <a:latin typeface="+mn-lt"/>
                          <a:cs typeface="+mn-cs"/>
                        </a:rPr>
                        <a:t>تنطوي كل فرصة عمل على درجة معينة من المخاطر، وتتطلب اتخاذ مجموعة متنوعة من القرارات والإجراءات للاستفادة منها. على سبيل المثال، تُستخدم تقارير تحليل السوق لتقييم احتمالية نجاح المنتجات الجديدة أو مبادرات المبيعات من خلال تحديد الفرص المحتملة، بالإضافة إلى التهديدات التنافسية والمخاطر الأخرى. تدرس تقارير العناية الواجبة الجوانب المالية لقرار مقترح، مثل الاستحواذ على شركة أخرى.</a:t>
                      </a:r>
                      <a:endParaRPr lang="ar-EG" sz="1900" b="1"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5" y="696797"/>
            <a:ext cx="7301335" cy="954107"/>
          </a:xfrm>
          <a:prstGeom prst="rect">
            <a:avLst/>
          </a:prstGeom>
          <a:noFill/>
        </p:spPr>
        <p:txBody>
          <a:bodyPr wrap="square" rtlCol="0">
            <a:spAutoFit/>
          </a:bodyPr>
          <a:lstStyle/>
          <a:p>
            <a:r>
              <a:rPr lang="en-US" sz="2800" b="1" dirty="0">
                <a:solidFill>
                  <a:srgbClr val="00B0F0"/>
                </a:solidFill>
                <a:cs typeface="Alexandria" charset="0"/>
              </a:rPr>
              <a:t>Planning Analytical Reports</a:t>
            </a:r>
          </a:p>
          <a:p>
            <a:pPr rtl="1"/>
            <a:r>
              <a:rPr lang="ar-EG" sz="2800" b="1" dirty="0" smtClean="0">
                <a:solidFill>
                  <a:srgbClr val="00B0F0"/>
                </a:solidFill>
                <a:cs typeface="Alexandria" charset="0"/>
              </a:rPr>
              <a:t>تخطيط </a:t>
            </a:r>
            <a:r>
              <a:rPr lang="ar-EG" sz="2800" b="1" dirty="0">
                <a:solidFill>
                  <a:srgbClr val="00B0F0"/>
                </a:solidFill>
                <a:cs typeface="Alexandria" charset="0"/>
              </a:rPr>
              <a:t>التقارير التحليلية</a:t>
            </a:r>
          </a:p>
        </p:txBody>
      </p:sp>
    </p:spTree>
    <p:extLst>
      <p:ext uri="{BB962C8B-B14F-4D97-AF65-F5344CB8AC3E}">
        <p14:creationId xmlns:p14="http://schemas.microsoft.com/office/powerpoint/2010/main" val="2406042419"/>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583932229"/>
              </p:ext>
            </p:extLst>
          </p:nvPr>
        </p:nvGraphicFramePr>
        <p:xfrm>
          <a:off x="973057" y="2130389"/>
          <a:ext cx="10100286" cy="3840480"/>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100" kern="0" dirty="0" smtClean="0">
                          <a:solidFill>
                            <a:schemeClr val="tx1"/>
                          </a:solidFill>
                          <a:effectLst/>
                          <a:latin typeface="+mn-lt"/>
                          <a:ea typeface="+mn-ea"/>
                          <a:cs typeface="Times New Roman" panose="02020603050405020304" pitchFamily="18" charset="0"/>
                        </a:rPr>
                        <a:t>● </a:t>
                      </a:r>
                      <a:r>
                        <a:rPr lang="en-US" sz="2100" b="1" kern="0" dirty="0" smtClean="0">
                          <a:solidFill>
                            <a:schemeClr val="tx1"/>
                          </a:solidFill>
                          <a:effectLst/>
                          <a:latin typeface="+mn-lt"/>
                          <a:ea typeface="+mn-ea"/>
                          <a:cs typeface="Times New Roman" panose="02020603050405020304" pitchFamily="18" charset="0"/>
                        </a:rPr>
                        <a:t>Reports to solve problems. </a:t>
                      </a:r>
                      <a:r>
                        <a:rPr lang="en-US" sz="2100" kern="0" dirty="0" smtClean="0">
                          <a:solidFill>
                            <a:schemeClr val="tx1"/>
                          </a:solidFill>
                          <a:effectLst/>
                          <a:latin typeface="+mn-lt"/>
                          <a:ea typeface="+mn-ea"/>
                          <a:cs typeface="Times New Roman" panose="02020603050405020304" pitchFamily="18" charset="0"/>
                        </a:rPr>
                        <a:t>Managers often assign troubleshooting reports when they need to understand why something isn’t working properly and what can be done to fix the situation. A variation, the failure analysis report, studies events that happened in the past with the hope of learning how to avoid similar failures in the future.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1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100" kern="0" dirty="0" smtClean="0">
                          <a:solidFill>
                            <a:schemeClr val="tx1"/>
                          </a:solidFill>
                          <a:effectLst/>
                          <a:latin typeface="+mn-lt"/>
                          <a:cs typeface="+mn-cs"/>
                        </a:rPr>
                        <a:t>● </a:t>
                      </a:r>
                      <a:r>
                        <a:rPr lang="ar-EG" sz="2100" b="1" kern="0" dirty="0" smtClean="0">
                          <a:solidFill>
                            <a:schemeClr val="tx1"/>
                          </a:solidFill>
                          <a:effectLst/>
                          <a:latin typeface="+mn-lt"/>
                          <a:cs typeface="+mn-cs"/>
                        </a:rPr>
                        <a:t>تقارير لحل المشكلات. </a:t>
                      </a:r>
                      <a:r>
                        <a:rPr lang="ar-EG" sz="2100" kern="0" dirty="0" smtClean="0">
                          <a:solidFill>
                            <a:schemeClr val="tx1"/>
                          </a:solidFill>
                          <a:effectLst/>
                          <a:latin typeface="+mn-lt"/>
                          <a:cs typeface="+mn-cs"/>
                        </a:rPr>
                        <a:t>غالبًا ما يُكلف المديرون بتقارير استكشاف الأخطاء وإصلاحها عندما يحتاجون إلى فهم سبب عدم عمل شيء ما بشكل صحيح، وما يمكن فعله لإصلاح الوضع. أحد أشكالها، تقرير تحليل الأعطال، يدرس الأحداث التي وقعت في الماضي على أمل تعلم كيفية تجنب إخفاقات مماثلة في المستقبل.</a:t>
                      </a:r>
                      <a:endParaRPr lang="ar-EG" sz="2100" b="1"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5" y="696797"/>
            <a:ext cx="7301335" cy="954107"/>
          </a:xfrm>
          <a:prstGeom prst="rect">
            <a:avLst/>
          </a:prstGeom>
          <a:noFill/>
        </p:spPr>
        <p:txBody>
          <a:bodyPr wrap="square" rtlCol="0">
            <a:spAutoFit/>
          </a:bodyPr>
          <a:lstStyle/>
          <a:p>
            <a:r>
              <a:rPr lang="en-US" sz="2800" b="1" dirty="0">
                <a:solidFill>
                  <a:srgbClr val="00B0F0"/>
                </a:solidFill>
                <a:cs typeface="Alexandria" charset="0"/>
              </a:rPr>
              <a:t>Planning Analytical Reports</a:t>
            </a:r>
          </a:p>
          <a:p>
            <a:pPr rtl="1"/>
            <a:r>
              <a:rPr lang="ar-EG" sz="2800" b="1" dirty="0" smtClean="0">
                <a:solidFill>
                  <a:srgbClr val="00B0F0"/>
                </a:solidFill>
                <a:cs typeface="Alexandria" charset="0"/>
              </a:rPr>
              <a:t>تخطيط </a:t>
            </a:r>
            <a:r>
              <a:rPr lang="ar-EG" sz="2800" b="1" dirty="0">
                <a:solidFill>
                  <a:srgbClr val="00B0F0"/>
                </a:solidFill>
                <a:cs typeface="Alexandria" charset="0"/>
              </a:rPr>
              <a:t>التقارير التحليلية</a:t>
            </a:r>
          </a:p>
        </p:txBody>
      </p:sp>
    </p:spTree>
    <p:extLst>
      <p:ext uri="{BB962C8B-B14F-4D97-AF65-F5344CB8AC3E}">
        <p14:creationId xmlns:p14="http://schemas.microsoft.com/office/powerpoint/2010/main" val="15589056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038238648"/>
              </p:ext>
            </p:extLst>
          </p:nvPr>
        </p:nvGraphicFramePr>
        <p:xfrm>
          <a:off x="973057" y="2130389"/>
          <a:ext cx="10100286" cy="3360420"/>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100" kern="0" dirty="0" smtClean="0">
                          <a:solidFill>
                            <a:schemeClr val="tx1"/>
                          </a:solidFill>
                          <a:effectLst/>
                          <a:latin typeface="+mn-lt"/>
                          <a:ea typeface="+mn-ea"/>
                          <a:cs typeface="Times New Roman" panose="02020603050405020304" pitchFamily="18" charset="0"/>
                        </a:rPr>
                        <a:t>● </a:t>
                      </a:r>
                      <a:r>
                        <a:rPr lang="en-US" sz="2100" b="1" kern="0" dirty="0" smtClean="0">
                          <a:solidFill>
                            <a:schemeClr val="tx1"/>
                          </a:solidFill>
                          <a:effectLst/>
                          <a:latin typeface="+mn-lt"/>
                          <a:ea typeface="+mn-ea"/>
                          <a:cs typeface="Times New Roman" panose="02020603050405020304" pitchFamily="18" charset="0"/>
                        </a:rPr>
                        <a:t>Reports to support decisions. </a:t>
                      </a:r>
                      <a:r>
                        <a:rPr lang="en-US" sz="2100" kern="0" dirty="0" smtClean="0">
                          <a:solidFill>
                            <a:schemeClr val="tx1"/>
                          </a:solidFill>
                          <a:effectLst/>
                          <a:latin typeface="+mn-lt"/>
                          <a:ea typeface="+mn-ea"/>
                          <a:cs typeface="Times New Roman" panose="02020603050405020304" pitchFamily="18" charset="0"/>
                        </a:rPr>
                        <a:t>Feasibility reports are called for when managers need to explore the ramifications of a decision they’re about to make (such as replacing an advertising agency or switching materials used in a manufacturing process). Justification reports justify a decision that has already been made.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1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100" b="1" kern="0" dirty="0" smtClean="0">
                          <a:solidFill>
                            <a:schemeClr val="tx1"/>
                          </a:solidFill>
                          <a:effectLst/>
                          <a:latin typeface="+mn-lt"/>
                          <a:cs typeface="+mn-cs"/>
                        </a:rPr>
                        <a:t>● تقارير لدعم القرارات. </a:t>
                      </a:r>
                      <a:r>
                        <a:rPr lang="ar-EG" sz="2100" kern="0" dirty="0" smtClean="0">
                          <a:solidFill>
                            <a:schemeClr val="tx1"/>
                          </a:solidFill>
                          <a:effectLst/>
                          <a:latin typeface="+mn-lt"/>
                          <a:cs typeface="+mn-cs"/>
                        </a:rPr>
                        <a:t>تُستخدم تقارير الجدوى عندما يحتاج المدراء إلى دراسة تداعيات قرارٍ يوشكون على اتخاذه (مثل استبدال وكالة إعلانات أو تغيير المواد المستخدمة في عملية التصنيع). تُبرر تقارير التبرير قرارًا اتُخذ بالفعل.</a:t>
                      </a:r>
                      <a:endParaRPr lang="ar-EG" sz="2100" b="1"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5" y="696797"/>
            <a:ext cx="7301335" cy="954107"/>
          </a:xfrm>
          <a:prstGeom prst="rect">
            <a:avLst/>
          </a:prstGeom>
          <a:noFill/>
        </p:spPr>
        <p:txBody>
          <a:bodyPr wrap="square" rtlCol="0">
            <a:spAutoFit/>
          </a:bodyPr>
          <a:lstStyle/>
          <a:p>
            <a:r>
              <a:rPr lang="en-US" sz="2800" b="1" dirty="0">
                <a:solidFill>
                  <a:srgbClr val="00B0F0"/>
                </a:solidFill>
                <a:cs typeface="Alexandria" charset="0"/>
              </a:rPr>
              <a:t>Planning Analytical Reports</a:t>
            </a:r>
          </a:p>
          <a:p>
            <a:pPr rtl="1"/>
            <a:r>
              <a:rPr lang="ar-EG" sz="2800" b="1" dirty="0" smtClean="0">
                <a:solidFill>
                  <a:srgbClr val="00B0F0"/>
                </a:solidFill>
                <a:cs typeface="Alexandria" charset="0"/>
              </a:rPr>
              <a:t>تخطيط </a:t>
            </a:r>
            <a:r>
              <a:rPr lang="ar-EG" sz="2800" b="1" dirty="0">
                <a:solidFill>
                  <a:srgbClr val="00B0F0"/>
                </a:solidFill>
                <a:cs typeface="Alexandria" charset="0"/>
              </a:rPr>
              <a:t>التقارير التحليلية</a:t>
            </a:r>
          </a:p>
        </p:txBody>
      </p:sp>
    </p:spTree>
    <p:extLst>
      <p:ext uri="{BB962C8B-B14F-4D97-AF65-F5344CB8AC3E}">
        <p14:creationId xmlns:p14="http://schemas.microsoft.com/office/powerpoint/2010/main" val="135027218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1024234"/>
            <a:ext cx="4946913" cy="954107"/>
          </a:xfrm>
          <a:prstGeom prst="rect">
            <a:avLst/>
          </a:prstGeom>
          <a:noFill/>
        </p:spPr>
        <p:txBody>
          <a:bodyPr wrap="square" rtlCol="0">
            <a:spAutoFit/>
          </a:bodyPr>
          <a:lstStyle/>
          <a:p>
            <a:r>
              <a:rPr lang="en-US" sz="2800" b="1" dirty="0">
                <a:solidFill>
                  <a:srgbClr val="00B0F0"/>
                </a:solidFill>
                <a:cs typeface="Alexandria" charset="0"/>
              </a:rPr>
              <a:t>Planning Proposals</a:t>
            </a:r>
          </a:p>
          <a:p>
            <a:r>
              <a:rPr lang="ar-EG" sz="2800" b="1" dirty="0" smtClean="0">
                <a:solidFill>
                  <a:srgbClr val="00B0F0"/>
                </a:solidFill>
                <a:cs typeface="Alexandria" charset="0"/>
              </a:rPr>
              <a:t>تخطيط المقترحات</a:t>
            </a:r>
            <a:endParaRPr lang="ar-EG" sz="2800" b="1" dirty="0">
              <a:solidFill>
                <a:srgbClr val="00B0F0"/>
              </a:solidFill>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08</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8</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25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4772927"/>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102506754"/>
              </p:ext>
            </p:extLst>
          </p:nvPr>
        </p:nvGraphicFramePr>
        <p:xfrm>
          <a:off x="973057" y="2130389"/>
          <a:ext cx="10100286" cy="4267200"/>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Proposals are written for both internal and external audiences. Internal proposals request decisions from managers within the organization, such as proposals to buy new equipment or launch new research projects.</a:t>
                      </a:r>
                      <a:endParaRPr lang="ar-EG" sz="2000" kern="0" dirty="0" smtClean="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Examples of external proposals include grant proposals, which request funds from government agencies and other sponsoring organizations, and sales proposals, which suggest individualized solutions for potential customers and request purchase decisions.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000" kern="0" dirty="0" smtClean="0">
                          <a:solidFill>
                            <a:schemeClr val="tx1"/>
                          </a:solidFill>
                          <a:effectLst/>
                          <a:latin typeface="+mn-lt"/>
                          <a:cs typeface="+mn-cs"/>
                        </a:rPr>
                        <a:t>تُكتب المقترحات للجمهور الداخلي والخارجي على حد سواء. تطلب المقترحات الداخلية قرارات من المديرين داخل المؤسسة، مثل مقترحات شراء معدات جديدة أو إطلاق مشاريع بحثية جديدة. </a:t>
                      </a: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000" kern="0" dirty="0" smtClean="0">
                          <a:solidFill>
                            <a:schemeClr val="tx1"/>
                          </a:solidFill>
                          <a:effectLst/>
                          <a:latin typeface="+mn-lt"/>
                          <a:cs typeface="+mn-cs"/>
                        </a:rPr>
                        <a:t>ومن أمثلة المقترحات الخارجية مقترحات المنح، التي تطلب تمويلًا من الجهات الحكومية والمنظمات الراعية الأخرى، ومقترحات المبيعات، التي تقترح حلولًا فردية للعملاء المحتملين وتطلب قرارات شراء.</a:t>
                      </a:r>
                      <a:endParaRPr lang="ar-EG" sz="2000" b="1"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63867" y="684403"/>
            <a:ext cx="7301335" cy="954107"/>
          </a:xfrm>
          <a:prstGeom prst="rect">
            <a:avLst/>
          </a:prstGeom>
          <a:noFill/>
        </p:spPr>
        <p:txBody>
          <a:bodyPr wrap="square" rtlCol="0">
            <a:spAutoFit/>
          </a:bodyPr>
          <a:lstStyle/>
          <a:p>
            <a:r>
              <a:rPr lang="en-US" sz="2800" b="1" dirty="0">
                <a:solidFill>
                  <a:srgbClr val="00B0F0"/>
                </a:solidFill>
                <a:cs typeface="Alexandria" charset="0"/>
              </a:rPr>
              <a:t>Planning Proposals</a:t>
            </a:r>
          </a:p>
          <a:p>
            <a:r>
              <a:rPr lang="ar-EG" sz="2800" b="1" dirty="0">
                <a:solidFill>
                  <a:srgbClr val="00B0F0"/>
                </a:solidFill>
                <a:cs typeface="Alexandria" charset="0"/>
              </a:rPr>
              <a:t>تخطيط المقترحات</a:t>
            </a:r>
          </a:p>
        </p:txBody>
      </p:sp>
    </p:spTree>
    <p:extLst>
      <p:ext uri="{BB962C8B-B14F-4D97-AF65-F5344CB8AC3E}">
        <p14:creationId xmlns:p14="http://schemas.microsoft.com/office/powerpoint/2010/main" val="144843040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095627144"/>
              </p:ext>
            </p:extLst>
          </p:nvPr>
        </p:nvGraphicFramePr>
        <p:xfrm>
          <a:off x="973057" y="2130389"/>
          <a:ext cx="10100286" cy="4267200"/>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200000"/>
                        </a:lnSpc>
                        <a:spcBef>
                          <a:spcPts val="600"/>
                        </a:spcBef>
                        <a:spcAft>
                          <a:spcPts val="60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The most significant factor in planning any proposal is whether the intended recipient has asked you to submit a proposal. Solicited proposals are generally prepared at the request of external parties that require a product or a service, but they may also be requested by such internal sources as management or the board of directors.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200000"/>
                        </a:lnSpc>
                        <a:spcBef>
                          <a:spcPts val="600"/>
                        </a:spcBef>
                        <a:spcAft>
                          <a:spcPts val="6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200000"/>
                        </a:lnSpc>
                        <a:spcBef>
                          <a:spcPts val="600"/>
                        </a:spcBef>
                        <a:spcAft>
                          <a:spcPts val="600"/>
                        </a:spcAft>
                        <a:buClrTx/>
                        <a:buSzTx/>
                        <a:buFont typeface="Wingdings" panose="05000000000000000000" pitchFamily="2" charset="2"/>
                        <a:buNone/>
                        <a:tabLst/>
                        <a:defRPr/>
                      </a:pPr>
                      <a:r>
                        <a:rPr lang="ar-EG" sz="2000" kern="0" dirty="0" smtClean="0">
                          <a:solidFill>
                            <a:schemeClr val="tx1"/>
                          </a:solidFill>
                          <a:effectLst/>
                          <a:latin typeface="+mn-lt"/>
                          <a:cs typeface="+mn-cs"/>
                        </a:rPr>
                        <a:t>العامل الأهم في تخطيط أي مقترح هو ما إذا كان المتلقي المقصود قد طلب منك تقديم مقترح. عادةً ما تُعدّ المقترحات المطلوبة بناءً على طلب جهات خارجية تحتاج إلى منتج أو خدمة، ولكن قد تُطلب أيضًا من مصادر داخلية مثل الإدارة أو مجلس الإدارة.</a:t>
                      </a:r>
                      <a:endParaRPr lang="ar-EG" sz="2000" b="1"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3867" y="684403"/>
            <a:ext cx="7301335" cy="954107"/>
          </a:xfrm>
          <a:prstGeom prst="rect">
            <a:avLst/>
          </a:prstGeom>
          <a:noFill/>
        </p:spPr>
        <p:txBody>
          <a:bodyPr wrap="square" rtlCol="0">
            <a:spAutoFit/>
          </a:bodyPr>
          <a:lstStyle/>
          <a:p>
            <a:r>
              <a:rPr lang="en-US" sz="2800" b="1" dirty="0">
                <a:solidFill>
                  <a:srgbClr val="00B0F0"/>
                </a:solidFill>
                <a:cs typeface="Alexandria" charset="0"/>
              </a:rPr>
              <a:t>Planning Proposals</a:t>
            </a:r>
          </a:p>
          <a:p>
            <a:r>
              <a:rPr lang="ar-EG" sz="2800" b="1" dirty="0">
                <a:solidFill>
                  <a:srgbClr val="00B0F0"/>
                </a:solidFill>
                <a:cs typeface="Alexandria" charset="0"/>
              </a:rPr>
              <a:t>تخطيط المقترحات</a:t>
            </a:r>
          </a:p>
        </p:txBody>
      </p:sp>
    </p:spTree>
    <p:extLst>
      <p:ext uri="{BB962C8B-B14F-4D97-AF65-F5344CB8AC3E}">
        <p14:creationId xmlns:p14="http://schemas.microsoft.com/office/powerpoint/2010/main" val="79335699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772721874"/>
              </p:ext>
            </p:extLst>
          </p:nvPr>
        </p:nvGraphicFramePr>
        <p:xfrm>
          <a:off x="973057" y="2089445"/>
          <a:ext cx="10100286" cy="4267200"/>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200000"/>
                        </a:lnSpc>
                        <a:spcBef>
                          <a:spcPts val="600"/>
                        </a:spcBef>
                        <a:spcAft>
                          <a:spcPts val="60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When organizations require complex products, services, or systems, they often prepare a formal invitation to bid on the contract, called a request for proposals (RFP), which includes instructions that specify exactly the type of work to be performed or products to be delivered along with budgets, deadlines, and other requirements.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200000"/>
                        </a:lnSpc>
                        <a:spcBef>
                          <a:spcPts val="600"/>
                        </a:spcBef>
                        <a:spcAft>
                          <a:spcPts val="6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200000"/>
                        </a:lnSpc>
                        <a:spcBef>
                          <a:spcPts val="600"/>
                        </a:spcBef>
                        <a:spcAft>
                          <a:spcPts val="600"/>
                        </a:spcAft>
                        <a:buClrTx/>
                        <a:buSzTx/>
                        <a:buFont typeface="Wingdings" panose="05000000000000000000" pitchFamily="2" charset="2"/>
                        <a:buNone/>
                        <a:tabLst/>
                        <a:defRPr/>
                      </a:pPr>
                      <a:r>
                        <a:rPr lang="ar-EG" sz="2000" kern="0" dirty="0" smtClean="0">
                          <a:solidFill>
                            <a:schemeClr val="tx1"/>
                          </a:solidFill>
                          <a:effectLst/>
                          <a:latin typeface="+mn-lt"/>
                          <a:cs typeface="+mn-cs"/>
                        </a:rPr>
                        <a:t>عندما تحتاج المؤسسات إلى منتجات أو خدمات أو أنظمة معقدة، فإنها غالبًا ما تُعدّ دعوة رسمية لتقديم عطاءات على العقد، تُسمى طلب تقديم عروض (</a:t>
                      </a:r>
                      <a:r>
                        <a:rPr lang="en-US" sz="2000" kern="0" dirty="0" smtClean="0">
                          <a:solidFill>
                            <a:schemeClr val="tx1"/>
                          </a:solidFill>
                          <a:effectLst/>
                          <a:latin typeface="+mn-lt"/>
                          <a:cs typeface="+mn-cs"/>
                        </a:rPr>
                        <a:t>RFP</a:t>
                      </a:r>
                      <a:r>
                        <a:rPr lang="ar-EG" sz="2000" kern="0" dirty="0" smtClean="0">
                          <a:solidFill>
                            <a:schemeClr val="tx1"/>
                          </a:solidFill>
                          <a:effectLst/>
                          <a:latin typeface="+mn-lt"/>
                          <a:cs typeface="+mn-cs"/>
                        </a:rPr>
                        <a:t>)</a:t>
                      </a:r>
                      <a:r>
                        <a:rPr lang="en-US" sz="2000" kern="0" dirty="0" smtClean="0">
                          <a:solidFill>
                            <a:schemeClr val="tx1"/>
                          </a:solidFill>
                          <a:effectLst/>
                          <a:latin typeface="+mn-lt"/>
                          <a:cs typeface="+mn-cs"/>
                        </a:rPr>
                        <a:t>، </a:t>
                      </a:r>
                      <a:r>
                        <a:rPr lang="ar-EG" sz="2000" kern="0" dirty="0" smtClean="0">
                          <a:solidFill>
                            <a:schemeClr val="tx1"/>
                          </a:solidFill>
                          <a:effectLst/>
                          <a:latin typeface="+mn-lt"/>
                          <a:cs typeface="+mn-cs"/>
                        </a:rPr>
                        <a:t>والتي تتضمن تعليمات تُحدد بدقة نوع العمل المطلوب تنفيذه أو المنتجات المطلوب تسليمها، بالإضافة إلى الميزانيات والمواعيد النهائية والمتطلبات الأخرى.</a:t>
                      </a:r>
                      <a:endParaRPr lang="ar-EG" sz="2000" b="1"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3867" y="684403"/>
            <a:ext cx="7301335" cy="954107"/>
          </a:xfrm>
          <a:prstGeom prst="rect">
            <a:avLst/>
          </a:prstGeom>
          <a:noFill/>
        </p:spPr>
        <p:txBody>
          <a:bodyPr wrap="square" rtlCol="0">
            <a:spAutoFit/>
          </a:bodyPr>
          <a:lstStyle/>
          <a:p>
            <a:r>
              <a:rPr lang="en-US" sz="2800" b="1" dirty="0">
                <a:solidFill>
                  <a:srgbClr val="00B0F0"/>
                </a:solidFill>
                <a:cs typeface="Alexandria" charset="0"/>
              </a:rPr>
              <a:t>Planning Proposals</a:t>
            </a:r>
          </a:p>
          <a:p>
            <a:r>
              <a:rPr lang="ar-EG" sz="2800" b="1" dirty="0">
                <a:solidFill>
                  <a:srgbClr val="00B0F0"/>
                </a:solidFill>
                <a:cs typeface="Alexandria" charset="0"/>
              </a:rPr>
              <a:t>تخطيط المقترحات</a:t>
            </a:r>
          </a:p>
        </p:txBody>
      </p:sp>
    </p:spTree>
    <p:extLst>
      <p:ext uri="{BB962C8B-B14F-4D97-AF65-F5344CB8AC3E}">
        <p14:creationId xmlns:p14="http://schemas.microsoft.com/office/powerpoint/2010/main" val="122891633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366609829"/>
              </p:ext>
            </p:extLst>
          </p:nvPr>
        </p:nvGraphicFramePr>
        <p:xfrm>
          <a:off x="973057" y="2130389"/>
          <a:ext cx="10100286" cy="4023360"/>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200000"/>
                        </a:lnSpc>
                        <a:spcBef>
                          <a:spcPts val="600"/>
                        </a:spcBef>
                        <a:spcAft>
                          <a:spcPts val="60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To attract a large pool of qualified bidders, organizations send RFPs to firms with good records of performance in the field, print them in trade publications, and post them on the web.</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200000"/>
                        </a:lnSpc>
                        <a:spcBef>
                          <a:spcPts val="600"/>
                        </a:spcBef>
                        <a:spcAft>
                          <a:spcPts val="6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200000"/>
                        </a:lnSpc>
                        <a:spcBef>
                          <a:spcPts val="600"/>
                        </a:spcBef>
                        <a:spcAft>
                          <a:spcPts val="600"/>
                        </a:spcAft>
                        <a:buClrTx/>
                        <a:buSzTx/>
                        <a:buFont typeface="Wingdings" panose="05000000000000000000" pitchFamily="2" charset="2"/>
                        <a:buNone/>
                        <a:tabLst/>
                        <a:defRPr/>
                      </a:pPr>
                      <a:r>
                        <a:rPr lang="ar-EG" sz="2200" kern="0" dirty="0" smtClean="0">
                          <a:solidFill>
                            <a:schemeClr val="tx1"/>
                          </a:solidFill>
                          <a:effectLst/>
                          <a:latin typeface="+mn-lt"/>
                          <a:cs typeface="+mn-cs"/>
                        </a:rPr>
                        <a:t>من أجل جذب مجموعة كبيرة من مقدمي العطاءات المؤهلين، ترسل المنظمات طلبات تقديم العروض إلى الشركات التي تتمتع بسجلات جيدة من الأداء في هذا المجال، وتطبعها في منشورات تجارية، وتنشرها على شبكة الإنترنت.</a:t>
                      </a:r>
                      <a:endParaRPr lang="ar-EG" sz="2200" b="1"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3867" y="684403"/>
            <a:ext cx="7301335" cy="954107"/>
          </a:xfrm>
          <a:prstGeom prst="rect">
            <a:avLst/>
          </a:prstGeom>
          <a:noFill/>
        </p:spPr>
        <p:txBody>
          <a:bodyPr wrap="square" rtlCol="0">
            <a:spAutoFit/>
          </a:bodyPr>
          <a:lstStyle/>
          <a:p>
            <a:r>
              <a:rPr lang="en-US" sz="2800" b="1" dirty="0">
                <a:solidFill>
                  <a:srgbClr val="00B0F0"/>
                </a:solidFill>
                <a:cs typeface="Alexandria" charset="0"/>
              </a:rPr>
              <a:t>Planning Proposals</a:t>
            </a:r>
          </a:p>
          <a:p>
            <a:r>
              <a:rPr lang="ar-EG" sz="2800" b="1" dirty="0">
                <a:solidFill>
                  <a:srgbClr val="00B0F0"/>
                </a:solidFill>
                <a:cs typeface="Alexandria" charset="0"/>
              </a:rPr>
              <a:t>تخطيط المقترحات</a:t>
            </a:r>
          </a:p>
        </p:txBody>
      </p:sp>
    </p:spTree>
    <p:extLst>
      <p:ext uri="{BB962C8B-B14F-4D97-AF65-F5344CB8AC3E}">
        <p14:creationId xmlns:p14="http://schemas.microsoft.com/office/powerpoint/2010/main" val="227493997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5184" y="758528"/>
            <a:ext cx="4946913" cy="1200329"/>
          </a:xfrm>
          <a:prstGeom prst="rect">
            <a:avLst/>
          </a:prstGeom>
          <a:noFill/>
        </p:spPr>
        <p:txBody>
          <a:bodyPr wrap="square" rtlCol="0">
            <a:spAutoFit/>
          </a:bodyPr>
          <a:lstStyle/>
          <a:p>
            <a:r>
              <a:rPr lang="en-US" sz="2400" b="1" dirty="0">
                <a:solidFill>
                  <a:srgbClr val="00B0F0"/>
                </a:solidFill>
                <a:cs typeface="Alexandria" charset="0"/>
              </a:rPr>
              <a:t>Writing Reports and Proposals: Adapting to Your Audience</a:t>
            </a:r>
          </a:p>
          <a:p>
            <a:pPr algn="r" rtl="1"/>
            <a:r>
              <a:rPr lang="ar-EG" sz="2400" b="1" dirty="0">
                <a:solidFill>
                  <a:srgbClr val="00B0F0"/>
                </a:solidFill>
                <a:cs typeface="Alexandria" charset="0"/>
              </a:rPr>
              <a:t>كتابة التقارير والمقترحات: التكيف مع جمهورك</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08</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8</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30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66773779"/>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095233325"/>
              </p:ext>
            </p:extLst>
          </p:nvPr>
        </p:nvGraphicFramePr>
        <p:xfrm>
          <a:off x="973057" y="2116741"/>
          <a:ext cx="10100286" cy="4267200"/>
        </p:xfrm>
        <a:graphic>
          <a:graphicData uri="http://schemas.openxmlformats.org/drawingml/2006/table">
            <a:tbl>
              <a:tblPr firstRow="1" firstCol="1" bandRow="1">
                <a:tableStyleId>{2D5ABB26-0587-4C30-8999-92F81FD0307C}</a:tableStyleId>
              </a:tblPr>
              <a:tblGrid>
                <a:gridCol w="5742855">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194871">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200000"/>
                        </a:lnSpc>
                        <a:spcBef>
                          <a:spcPts val="600"/>
                        </a:spcBef>
                        <a:spcAft>
                          <a:spcPts val="600"/>
                        </a:spcAft>
                        <a:buClrTx/>
                        <a:buSzTx/>
                        <a:buFont typeface="Wingdings" panose="05000000000000000000" pitchFamily="2" charset="2"/>
                        <a:buChar char="q"/>
                        <a:tabLst/>
                        <a:defRPr/>
                      </a:pPr>
                      <a:r>
                        <a:rPr lang="en-US" sz="2000" kern="0" dirty="0" smtClean="0">
                          <a:solidFill>
                            <a:schemeClr val="tx1"/>
                          </a:solidFill>
                          <a:effectLst/>
                          <a:latin typeface="+mn-lt"/>
                          <a:ea typeface="+mn-ea"/>
                          <a:cs typeface="Times New Roman" panose="02020603050405020304" pitchFamily="18" charset="0"/>
                        </a:rPr>
                        <a:t>The communicators at  know that reports and proposals are most effective when they are adapted to the needs and interests of their intended audiences. To ensure your own success with reports, </a:t>
                      </a:r>
                      <a:r>
                        <a:rPr lang="en-US" sz="2000" b="1" kern="0" dirty="0" smtClean="0">
                          <a:solidFill>
                            <a:schemeClr val="tx1"/>
                          </a:solidFill>
                          <a:effectLst/>
                          <a:latin typeface="+mn-lt"/>
                          <a:ea typeface="+mn-ea"/>
                          <a:cs typeface="Times New Roman" panose="02020603050405020304" pitchFamily="18" charset="0"/>
                        </a:rPr>
                        <a:t>be sensitive to audience needs, build strong relationships with your audience, and control your style and tone.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200000"/>
                        </a:lnSpc>
                        <a:spcBef>
                          <a:spcPts val="600"/>
                        </a:spcBef>
                        <a:spcAft>
                          <a:spcPts val="6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200000"/>
                        </a:lnSpc>
                        <a:spcBef>
                          <a:spcPts val="600"/>
                        </a:spcBef>
                        <a:spcAft>
                          <a:spcPts val="600"/>
                        </a:spcAft>
                        <a:buClrTx/>
                        <a:buSzTx/>
                        <a:buFont typeface="Wingdings" panose="05000000000000000000" pitchFamily="2" charset="2"/>
                        <a:buChar char="q"/>
                        <a:tabLst/>
                        <a:defRPr/>
                      </a:pPr>
                      <a:r>
                        <a:rPr lang="ar-EG" sz="2000" kern="0" dirty="0" smtClean="0">
                          <a:solidFill>
                            <a:schemeClr val="tx1"/>
                          </a:solidFill>
                          <a:effectLst/>
                          <a:latin typeface="+mn-lt"/>
                          <a:cs typeface="+mn-cs"/>
                        </a:rPr>
                        <a:t>يُدرك القائمون على التواصل أن التقارير والمقترحات تكون أكثر فعالية عندما تُكيّف مع احتياجات واهتمامات جمهورهم المستهدف. لضمان نجاحك في إعداد التقارير، </a:t>
                      </a:r>
                      <a:r>
                        <a:rPr lang="ar-EG" sz="2000" b="1" kern="0" dirty="0" smtClean="0">
                          <a:solidFill>
                            <a:schemeClr val="tx1"/>
                          </a:solidFill>
                          <a:effectLst/>
                          <a:latin typeface="+mn-lt"/>
                          <a:cs typeface="+mn-cs"/>
                        </a:rPr>
                        <a:t>كن مُراعيًا لاحتياجات جمهورك، وابنِ علاقات قوية معهم، وتحكّم في أسلوبك ونبرتك.</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77515" y="928675"/>
            <a:ext cx="7301335" cy="707886"/>
          </a:xfrm>
          <a:prstGeom prst="rect">
            <a:avLst/>
          </a:prstGeom>
          <a:noFill/>
        </p:spPr>
        <p:txBody>
          <a:bodyPr wrap="square" rtlCol="0">
            <a:spAutoFit/>
          </a:bodyPr>
          <a:lstStyle/>
          <a:p>
            <a:r>
              <a:rPr lang="en-US" sz="2000" b="1" dirty="0">
                <a:solidFill>
                  <a:srgbClr val="00B0F0"/>
                </a:solidFill>
                <a:cs typeface="Alexandria" charset="0"/>
              </a:rPr>
              <a:t>Writing Reports and Proposals: Adapting to Your Audience</a:t>
            </a:r>
          </a:p>
          <a:p>
            <a:pPr rtl="1"/>
            <a:r>
              <a:rPr lang="ar-EG" sz="2000" b="1" dirty="0" smtClean="0">
                <a:solidFill>
                  <a:srgbClr val="00B0F0"/>
                </a:solidFill>
                <a:cs typeface="Alexandria" charset="0"/>
              </a:rPr>
              <a:t>كتابة </a:t>
            </a:r>
            <a:r>
              <a:rPr lang="ar-EG" sz="2000" b="1" dirty="0">
                <a:solidFill>
                  <a:srgbClr val="00B0F0"/>
                </a:solidFill>
                <a:cs typeface="Alexandria" charset="0"/>
              </a:rPr>
              <a:t>التقارير والمقترحات: التكيف مع جمهورك</a:t>
            </a:r>
          </a:p>
        </p:txBody>
      </p:sp>
    </p:spTree>
    <p:extLst>
      <p:ext uri="{BB962C8B-B14F-4D97-AF65-F5344CB8AC3E}">
        <p14:creationId xmlns:p14="http://schemas.microsoft.com/office/powerpoint/2010/main" val="325477773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34087625"/>
              </p:ext>
            </p:extLst>
          </p:nvPr>
        </p:nvGraphicFramePr>
        <p:xfrm>
          <a:off x="973057" y="2130389"/>
          <a:ext cx="10100286" cy="3657600"/>
        </p:xfrm>
        <a:graphic>
          <a:graphicData uri="http://schemas.openxmlformats.org/drawingml/2006/table">
            <a:tbl>
              <a:tblPr firstRow="1" firstCol="1" bandRow="1">
                <a:tableStyleId>{2D5ABB26-0587-4C30-8999-92F81FD0307C}</a:tableStyleId>
              </a:tblPr>
              <a:tblGrid>
                <a:gridCol w="57279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209732">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000" kern="0" dirty="0" smtClean="0">
                          <a:solidFill>
                            <a:schemeClr val="tx1"/>
                          </a:solidFill>
                          <a:effectLst/>
                          <a:latin typeface="+mn-lt"/>
                          <a:ea typeface="+mn-ea"/>
                          <a:cs typeface="Times New Roman" panose="02020603050405020304" pitchFamily="18" charset="0"/>
                        </a:rPr>
                        <a:t>discusses four aspects of audience sensitivity, and all four apply to reports and proposals:</a:t>
                      </a:r>
                      <a:r>
                        <a:rPr lang="en-US" sz="2000" b="1" kern="0" dirty="0" smtClean="0">
                          <a:solidFill>
                            <a:schemeClr val="tx1"/>
                          </a:solidFill>
                          <a:effectLst/>
                          <a:latin typeface="+mn-lt"/>
                          <a:ea typeface="+mn-ea"/>
                          <a:cs typeface="Times New Roman" panose="02020603050405020304" pitchFamily="18" charset="0"/>
                        </a:rPr>
                        <a:t> adopting the “you” attitude, maintaining a strong sense of etiquette, emphasizing the positive, and using bias-free language. </a:t>
                      </a:r>
                      <a:r>
                        <a:rPr lang="en-US" sz="2000" kern="0" dirty="0" smtClean="0">
                          <a:solidFill>
                            <a:schemeClr val="tx1"/>
                          </a:solidFill>
                          <a:effectLst/>
                          <a:latin typeface="+mn-lt"/>
                          <a:ea typeface="+mn-ea"/>
                          <a:cs typeface="Times New Roman" panose="02020603050405020304" pitchFamily="18" charset="0"/>
                        </a:rPr>
                        <a:t>Reports and proposals that are highly technical, complex, or lengthy can put heavy demands on readers, so the “you” attitude takes on special importance with these messages.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2000" kern="0" dirty="0" smtClean="0">
                          <a:solidFill>
                            <a:schemeClr val="tx1"/>
                          </a:solidFill>
                          <a:effectLst/>
                          <a:latin typeface="+mn-lt"/>
                          <a:cs typeface="+mn-cs"/>
                        </a:rPr>
                        <a:t>مناقشة أربعة جوانب لمراعاة الجمهور، وتنطبق جميعها على التقارير والمقترحات: </a:t>
                      </a:r>
                      <a:r>
                        <a:rPr lang="ar-EG" sz="2000" b="1" kern="0" dirty="0" smtClean="0">
                          <a:solidFill>
                            <a:schemeClr val="tx1"/>
                          </a:solidFill>
                          <a:effectLst/>
                          <a:latin typeface="+mn-lt"/>
                          <a:cs typeface="+mn-cs"/>
                        </a:rPr>
                        <a:t>تبني موقف "أنت"، والحفاظ على حسٍّ قويٍّ بالآداب، والتركيز على الإيجابية، واستخدام لغة خالية من التحيز</a:t>
                      </a:r>
                      <a:r>
                        <a:rPr lang="ar-EG" sz="2000" kern="0" dirty="0" smtClean="0">
                          <a:solidFill>
                            <a:schemeClr val="tx1"/>
                          </a:solidFill>
                          <a:effectLst/>
                          <a:latin typeface="+mn-lt"/>
                          <a:cs typeface="+mn-cs"/>
                        </a:rPr>
                        <a:t>. قد تُشكّل التقارير والمقترحات شديدة التقنية أو المعقدة أو المطولة ضغطًا كبيرًا على القراء، لذا يكتسب موقف "أنت" أهميةً خاصة في هذه الرسائل.</a:t>
                      </a:r>
                      <a:endParaRPr lang="ar-EG" sz="2000" b="1"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60413" y="700242"/>
            <a:ext cx="7301335" cy="954107"/>
          </a:xfrm>
          <a:prstGeom prst="rect">
            <a:avLst/>
          </a:prstGeom>
          <a:noFill/>
        </p:spPr>
        <p:txBody>
          <a:bodyPr wrap="square" rtlCol="0">
            <a:spAutoFit/>
          </a:bodyPr>
          <a:lstStyle/>
          <a:p>
            <a:r>
              <a:rPr lang="en-US" sz="2800" b="1" dirty="0" smtClean="0">
                <a:solidFill>
                  <a:srgbClr val="00B0F0"/>
                </a:solidFill>
                <a:cs typeface="Alexandria" charset="0"/>
              </a:rPr>
              <a:t>Being sensitive to your audience’s needs</a:t>
            </a:r>
          </a:p>
          <a:p>
            <a:pPr rtl="1"/>
            <a:r>
              <a:rPr lang="ar-EG" sz="2800" b="1" dirty="0" smtClean="0">
                <a:solidFill>
                  <a:srgbClr val="00B0F0"/>
                </a:solidFill>
                <a:cs typeface="Alexandria" charset="0"/>
              </a:rPr>
              <a:t>مراعاة </a:t>
            </a:r>
            <a:r>
              <a:rPr lang="ar-EG" sz="2800" b="1" dirty="0">
                <a:solidFill>
                  <a:srgbClr val="00B0F0"/>
                </a:solidFill>
                <a:cs typeface="Alexandria" charset="0"/>
              </a:rPr>
              <a:t>احتياجات جمهورك</a:t>
            </a:r>
          </a:p>
        </p:txBody>
      </p:sp>
    </p:spTree>
    <p:extLst>
      <p:ext uri="{BB962C8B-B14F-4D97-AF65-F5344CB8AC3E}">
        <p14:creationId xmlns:p14="http://schemas.microsoft.com/office/powerpoint/2010/main" val="141227832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869805352"/>
              </p:ext>
            </p:extLst>
          </p:nvPr>
        </p:nvGraphicFramePr>
        <p:xfrm>
          <a:off x="973057" y="2130389"/>
          <a:ext cx="10100286" cy="4114800"/>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000" kern="0" dirty="0" smtClean="0">
                          <a:solidFill>
                            <a:schemeClr val="tx1"/>
                          </a:solidFill>
                          <a:effectLst/>
                          <a:latin typeface="+mn-lt"/>
                          <a:ea typeface="+mn-ea"/>
                          <a:cs typeface="Times New Roman" panose="02020603050405020304" pitchFamily="18" charset="0"/>
                        </a:rPr>
                        <a:t>Building relationships with your readers starts with planning how to adapt your style and language to meet their needs and expectations. Bear in mind that some reports— particularly those that can be transmitted online—can take on lives of their own, reaching a wider audience than you ever imagined and being read years after you write them. Consequently, choose your content and language with care.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2000" kern="0" dirty="0" smtClean="0">
                          <a:solidFill>
                            <a:schemeClr val="tx1"/>
                          </a:solidFill>
                          <a:effectLst/>
                          <a:latin typeface="+mn-lt"/>
                          <a:cs typeface="+mn-cs"/>
                        </a:rPr>
                        <a:t>يبدأ بناء العلاقات مع قرائك بالتخطيط لكيفية تكييف أسلوبك ولغتك لتلبية احتياجاتهم وتوقعاتهم. ضع في اعتبارك أن بعض التقارير - وخاصةً تلك التي يمكن نشرها عبر الإنترنت - قد تكتسب طابعًا خاصًا، حيث تصل إلى جمهور أوسع مما تتخيل، وتُقرأ بعد سنوات من كتابتها. لذا، اختر محتواك ولغتك بعناية.</a:t>
                      </a:r>
                      <a:endParaRPr lang="ar-EG" sz="2000" b="1"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0413" y="823074"/>
            <a:ext cx="7301335" cy="830997"/>
          </a:xfrm>
          <a:prstGeom prst="rect">
            <a:avLst/>
          </a:prstGeom>
          <a:noFill/>
        </p:spPr>
        <p:txBody>
          <a:bodyPr wrap="square" rtlCol="0">
            <a:spAutoFit/>
          </a:bodyPr>
          <a:lstStyle/>
          <a:p>
            <a:r>
              <a:rPr lang="en-US" sz="2400" b="1" dirty="0" smtClean="0">
                <a:solidFill>
                  <a:srgbClr val="00B0F0"/>
                </a:solidFill>
                <a:cs typeface="Alexandria" charset="0"/>
              </a:rPr>
              <a:t>Building strong relationships with your audience</a:t>
            </a:r>
          </a:p>
          <a:p>
            <a:pPr rtl="1"/>
            <a:r>
              <a:rPr lang="ar-EG" sz="2400" b="1" dirty="0">
                <a:solidFill>
                  <a:srgbClr val="00B0F0"/>
                </a:solidFill>
                <a:cs typeface="Alexandria" charset="0"/>
              </a:rPr>
              <a:t>بناء علاقات قوية مع جمهورك</a:t>
            </a:r>
          </a:p>
        </p:txBody>
      </p:sp>
    </p:spTree>
    <p:extLst>
      <p:ext uri="{BB962C8B-B14F-4D97-AF65-F5344CB8AC3E}">
        <p14:creationId xmlns:p14="http://schemas.microsoft.com/office/powerpoint/2010/main" val="202899457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562042759"/>
              </p:ext>
            </p:extLst>
          </p:nvPr>
        </p:nvGraphicFramePr>
        <p:xfrm>
          <a:off x="973057" y="2130389"/>
          <a:ext cx="10100286" cy="3657600"/>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000" kern="0" dirty="0" smtClean="0">
                          <a:solidFill>
                            <a:schemeClr val="tx1"/>
                          </a:solidFill>
                          <a:effectLst/>
                          <a:latin typeface="+mn-lt"/>
                          <a:ea typeface="+mn-ea"/>
                          <a:cs typeface="Times New Roman" panose="02020603050405020304" pitchFamily="18" charset="0"/>
                        </a:rPr>
                        <a:t>To establish or confirm your credibility in the audience’s mind, research all sides of your topic and document your findings with reliable sources. Also, be aware that setting audience expectations too high can lead to problems with your credibility if you can’t deliver everything people expect you to, so take particular care with the introductory sections of important reports.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2000" kern="0" dirty="0" smtClean="0">
                          <a:solidFill>
                            <a:schemeClr val="tx1"/>
                          </a:solidFill>
                          <a:effectLst/>
                          <a:latin typeface="+mn-lt"/>
                          <a:cs typeface="+mn-cs"/>
                        </a:rPr>
                        <a:t>لترسيخ مصداقيتك لدى الجمهور، ابحث في جميع جوانب موضوعك ووثّق نتائجك بمصادر موثوقة. انتبه أيضًا إلى أن رفع توقعات الجمهور بشكل مبالغ فيه قد يُضعف مصداقيتك إذا لم تتمكن من تقديم كل ما يتوقعونه منك، لذا انتبه جيدًا للمقدمات في التقارير المهمة.</a:t>
                      </a:r>
                      <a:endParaRPr lang="ar-EG" sz="2000" b="1"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0413" y="823074"/>
            <a:ext cx="7301335" cy="830997"/>
          </a:xfrm>
          <a:prstGeom prst="rect">
            <a:avLst/>
          </a:prstGeom>
          <a:noFill/>
        </p:spPr>
        <p:txBody>
          <a:bodyPr wrap="square" rtlCol="0">
            <a:spAutoFit/>
          </a:bodyPr>
          <a:lstStyle/>
          <a:p>
            <a:r>
              <a:rPr lang="en-US" sz="2400" b="1" dirty="0" smtClean="0">
                <a:solidFill>
                  <a:srgbClr val="00B0F0"/>
                </a:solidFill>
                <a:cs typeface="Alexandria" charset="0"/>
              </a:rPr>
              <a:t>Building strong relationships with your audience</a:t>
            </a:r>
          </a:p>
          <a:p>
            <a:pPr rtl="1"/>
            <a:r>
              <a:rPr lang="ar-EG" sz="2400" b="1" dirty="0">
                <a:solidFill>
                  <a:srgbClr val="00B0F0"/>
                </a:solidFill>
                <a:cs typeface="Alexandria" charset="0"/>
              </a:rPr>
              <a:t>بناء علاقات قوية مع جمهورك</a:t>
            </a:r>
          </a:p>
        </p:txBody>
      </p:sp>
    </p:spTree>
    <p:extLst>
      <p:ext uri="{BB962C8B-B14F-4D97-AF65-F5344CB8AC3E}">
        <p14:creationId xmlns:p14="http://schemas.microsoft.com/office/powerpoint/2010/main" val="252047934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629128156"/>
              </p:ext>
            </p:extLst>
          </p:nvPr>
        </p:nvGraphicFramePr>
        <p:xfrm>
          <a:off x="973057" y="2130389"/>
          <a:ext cx="10100286" cy="3840480"/>
        </p:xfrm>
        <a:graphic>
          <a:graphicData uri="http://schemas.openxmlformats.org/drawingml/2006/table">
            <a:tbl>
              <a:tblPr firstRow="1" firstCol="1" bandRow="1">
                <a:tableStyleId>{2D5ABB26-0587-4C30-8999-92F81FD0307C}</a:tableStyleId>
              </a:tblPr>
              <a:tblGrid>
                <a:gridCol w="5659755">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277971">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100" kern="0" dirty="0" smtClean="0">
                          <a:solidFill>
                            <a:schemeClr val="tx1"/>
                          </a:solidFill>
                          <a:effectLst/>
                          <a:latin typeface="+mn-lt"/>
                          <a:ea typeface="+mn-ea"/>
                          <a:cs typeface="Times New Roman" panose="02020603050405020304" pitchFamily="18" charset="0"/>
                        </a:rPr>
                        <a:t>If you know your readers reasonably well and your report is likely to meet with their approval, you can adopt a fairly informal tone—provided that doing so is acceptable in the situation and in your company’s culture. To make your tone less formal, refer to readers as you and refer to yourself as I (or we, if there are multiple report authors).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1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2100" kern="0" dirty="0" smtClean="0">
                          <a:solidFill>
                            <a:schemeClr val="tx1"/>
                          </a:solidFill>
                          <a:effectLst/>
                          <a:latin typeface="+mn-lt"/>
                          <a:cs typeface="+mn-cs"/>
                        </a:rPr>
                        <a:t>إذا كنت تعرف قرّاءك جيدًا، ومن المرجح أن ينال تقريرك استحسانهم، يمكنك استخدام نبرة غير رسمية إلى حد ما - شريطة أن يكون ذلك مقبولًا في ظل الظروف وثقافة شركتك. لجعل نبرتك أقل رسمية، أشر إلى القراء بضمير المتكلم (أنت)، وأشر إلى نفسك بضمير المتكلم (أنا أو نحن، إذا كان هناك أكثر من كاتب للتقرير).</a:t>
                      </a:r>
                      <a:endParaRPr lang="ar-EG" sz="2100" b="1"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60413" y="809423"/>
            <a:ext cx="7301335" cy="830997"/>
          </a:xfrm>
          <a:prstGeom prst="rect">
            <a:avLst/>
          </a:prstGeom>
          <a:noFill/>
        </p:spPr>
        <p:txBody>
          <a:bodyPr wrap="square" rtlCol="0">
            <a:spAutoFit/>
          </a:bodyPr>
          <a:lstStyle/>
          <a:p>
            <a:r>
              <a:rPr lang="en-US" sz="2400" b="1" dirty="0" smtClean="0">
                <a:solidFill>
                  <a:srgbClr val="00B0F0"/>
                </a:solidFill>
                <a:cs typeface="Alexandria" charset="0"/>
              </a:rPr>
              <a:t>Controlling your style and tone</a:t>
            </a:r>
          </a:p>
          <a:p>
            <a:pPr rtl="1"/>
            <a:r>
              <a:rPr lang="ar-EG" sz="2400" b="1" dirty="0" smtClean="0">
                <a:solidFill>
                  <a:srgbClr val="00B0F0"/>
                </a:solidFill>
                <a:cs typeface="Alexandria" charset="0"/>
              </a:rPr>
              <a:t>التحكم </a:t>
            </a:r>
            <a:r>
              <a:rPr lang="ar-EG" sz="2400" b="1" dirty="0">
                <a:solidFill>
                  <a:srgbClr val="00B0F0"/>
                </a:solidFill>
                <a:cs typeface="Alexandria" charset="0"/>
              </a:rPr>
              <a:t>في أسلوبك ونبرتك</a:t>
            </a:r>
          </a:p>
        </p:txBody>
      </p:sp>
    </p:spTree>
    <p:extLst>
      <p:ext uri="{BB962C8B-B14F-4D97-AF65-F5344CB8AC3E}">
        <p14:creationId xmlns:p14="http://schemas.microsoft.com/office/powerpoint/2010/main" val="4056515898"/>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468953588"/>
              </p:ext>
            </p:extLst>
          </p:nvPr>
        </p:nvGraphicFramePr>
        <p:xfrm>
          <a:off x="973057" y="2089445"/>
          <a:ext cx="10100286" cy="4267200"/>
        </p:xfrm>
        <a:graphic>
          <a:graphicData uri="http://schemas.openxmlformats.org/drawingml/2006/table">
            <a:tbl>
              <a:tblPr firstRow="1" firstCol="1" bandRow="1">
                <a:tableStyleId>{2D5ABB26-0587-4C30-8999-92F81FD0307C}</a:tableStyleId>
              </a:tblPr>
              <a:tblGrid>
                <a:gridCol w="5673403">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264323">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200000"/>
                        </a:lnSpc>
                        <a:spcBef>
                          <a:spcPts val="600"/>
                        </a:spcBef>
                        <a:spcAft>
                          <a:spcPts val="600"/>
                        </a:spcAft>
                        <a:buClrTx/>
                        <a:buSzTx/>
                        <a:buFont typeface="Wingdings" panose="05000000000000000000" pitchFamily="2" charset="2"/>
                        <a:buChar char="q"/>
                        <a:tabLst/>
                        <a:defRPr/>
                      </a:pPr>
                      <a:r>
                        <a:rPr lang="en-US" sz="2000" kern="0" dirty="0" smtClean="0">
                          <a:solidFill>
                            <a:schemeClr val="tx1"/>
                          </a:solidFill>
                          <a:effectLst/>
                          <a:latin typeface="+mn-lt"/>
                          <a:ea typeface="+mn-ea"/>
                          <a:cs typeface="Times New Roman" panose="02020603050405020304" pitchFamily="18" charset="0"/>
                        </a:rPr>
                        <a:t>A more formal tone is usually appropriate for longer reports, especially those that deal with controversial or complex information. You’ll also want to use a more formal tone when your report will be sent to other parts of the organization or to outsiders, such as customers, suppliers, or members of the community.</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200000"/>
                        </a:lnSpc>
                        <a:spcBef>
                          <a:spcPts val="600"/>
                        </a:spcBef>
                        <a:spcAft>
                          <a:spcPts val="6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200000"/>
                        </a:lnSpc>
                        <a:spcBef>
                          <a:spcPts val="600"/>
                        </a:spcBef>
                        <a:spcAft>
                          <a:spcPts val="600"/>
                        </a:spcAft>
                        <a:buClrTx/>
                        <a:buSzTx/>
                        <a:buFont typeface="Wingdings" panose="05000000000000000000" pitchFamily="2" charset="2"/>
                        <a:buChar char="q"/>
                        <a:tabLst/>
                        <a:defRPr/>
                      </a:pPr>
                      <a:r>
                        <a:rPr lang="ar-EG" sz="2000" kern="0" dirty="0" smtClean="0">
                          <a:solidFill>
                            <a:schemeClr val="tx1"/>
                          </a:solidFill>
                          <a:effectLst/>
                          <a:latin typeface="+mn-lt"/>
                          <a:cs typeface="+mn-cs"/>
                        </a:rPr>
                        <a:t>عادةً ما تكون النبرة الرسمية مناسبة للتقارير الأطول، وخاصةً تلك التي تتناول معلومات مثيرة للجدل أو معقدة. ستحتاج أيضًا إلى استخدام نبرة أكثر رسمية عند إرسال تقريرك إلى جهات أخرى في المؤسسة أو إلى جهات خارجية، مثل العملاء والموردين وأفراد المجتمع.</a:t>
                      </a:r>
                      <a:endParaRPr lang="ar-EG" sz="2000" b="1"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0413" y="809423"/>
            <a:ext cx="7301335" cy="830997"/>
          </a:xfrm>
          <a:prstGeom prst="rect">
            <a:avLst/>
          </a:prstGeom>
          <a:noFill/>
        </p:spPr>
        <p:txBody>
          <a:bodyPr wrap="square" rtlCol="0">
            <a:spAutoFit/>
          </a:bodyPr>
          <a:lstStyle/>
          <a:p>
            <a:r>
              <a:rPr lang="en-US" sz="2400" b="1" dirty="0" smtClean="0">
                <a:solidFill>
                  <a:srgbClr val="00B0F0"/>
                </a:solidFill>
                <a:cs typeface="Alexandria" charset="0"/>
              </a:rPr>
              <a:t>Controlling your style and tone</a:t>
            </a:r>
          </a:p>
          <a:p>
            <a:pPr rtl="1"/>
            <a:r>
              <a:rPr lang="ar-EG" sz="2400" b="1" dirty="0" smtClean="0">
                <a:solidFill>
                  <a:srgbClr val="00B0F0"/>
                </a:solidFill>
                <a:cs typeface="Alexandria" charset="0"/>
              </a:rPr>
              <a:t>التحكم </a:t>
            </a:r>
            <a:r>
              <a:rPr lang="ar-EG" sz="2400" b="1" dirty="0">
                <a:solidFill>
                  <a:srgbClr val="00B0F0"/>
                </a:solidFill>
                <a:cs typeface="Alexandria" charset="0"/>
              </a:rPr>
              <a:t>في أسلوبك ونبرتك</a:t>
            </a:r>
          </a:p>
        </p:txBody>
      </p:sp>
    </p:spTree>
    <p:extLst>
      <p:ext uri="{BB962C8B-B14F-4D97-AF65-F5344CB8AC3E}">
        <p14:creationId xmlns:p14="http://schemas.microsoft.com/office/powerpoint/2010/main" val="125673414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5184" y="1031488"/>
            <a:ext cx="4946913" cy="954107"/>
          </a:xfrm>
          <a:prstGeom prst="rect">
            <a:avLst/>
          </a:prstGeom>
          <a:noFill/>
        </p:spPr>
        <p:txBody>
          <a:bodyPr wrap="square" rtlCol="0">
            <a:spAutoFit/>
          </a:bodyPr>
          <a:lstStyle/>
          <a:p>
            <a:r>
              <a:rPr lang="en-US" sz="2800" b="1" dirty="0">
                <a:solidFill>
                  <a:srgbClr val="00B0F0"/>
                </a:solidFill>
                <a:cs typeface="Alexandria" charset="0"/>
              </a:rPr>
              <a:t>Drafting Report Content</a:t>
            </a:r>
          </a:p>
          <a:p>
            <a:r>
              <a:rPr lang="ar-EG" sz="2800" b="1" dirty="0">
                <a:solidFill>
                  <a:srgbClr val="00B0F0"/>
                </a:solidFill>
                <a:cs typeface="Alexandria" charset="0"/>
              </a:rPr>
              <a:t>صياغة محتوى التقرير</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08</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8</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37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11011415"/>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22248849"/>
              </p:ext>
            </p:extLst>
          </p:nvPr>
        </p:nvGraphicFramePr>
        <p:xfrm>
          <a:off x="973057" y="2130389"/>
          <a:ext cx="10100286" cy="4114800"/>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000" kern="0" dirty="0" smtClean="0">
                          <a:solidFill>
                            <a:schemeClr val="tx1"/>
                          </a:solidFill>
                          <a:effectLst/>
                          <a:latin typeface="+mn-lt"/>
                          <a:ea typeface="+mn-ea"/>
                          <a:cs typeface="Times New Roman" panose="02020603050405020304" pitchFamily="18" charset="0"/>
                        </a:rPr>
                        <a:t>With a clear picture of how you need to adapt to your audience, you’re ready to begin composing your first draft. Before you put those first words down on paper, though, review your outline one last time. Verify that the organization you’ve chosen makes sense, given everything you’ve learned about your topic so far. Also, review the wording of the headings and subheadings to make sure they establish the right tone.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2000" kern="0" dirty="0" smtClean="0">
                          <a:solidFill>
                            <a:schemeClr val="tx1"/>
                          </a:solidFill>
                          <a:effectLst/>
                          <a:latin typeface="+mn-lt"/>
                          <a:cs typeface="+mn-cs"/>
                        </a:rPr>
                        <a:t>بعد أن تكون لديك صورة واضحة عن كيفية التكيف مع جمهورك، تكون مستعدًا لبدء كتابة مسودتك الأولى. قبل تدوين هذه الكلمات الأولى، راجع مخططك مرة أخيرة. تأكد من أن التنظيم الذي اخترته منطقي، بالنظر إلى كل ما تعلمته عن موضوعك حتى الآن. راجع أيضًا صياغة العناوين والعناوين الفرعية للتأكد من أنها تُحدد النبرة الصحيحة.</a:t>
                      </a:r>
                      <a:endParaRPr lang="ar-EG" sz="2000" b="1"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60413" y="686596"/>
            <a:ext cx="7301335" cy="954107"/>
          </a:xfrm>
          <a:prstGeom prst="rect">
            <a:avLst/>
          </a:prstGeom>
          <a:noFill/>
        </p:spPr>
        <p:txBody>
          <a:bodyPr wrap="square" rtlCol="0">
            <a:spAutoFit/>
          </a:bodyPr>
          <a:lstStyle/>
          <a:p>
            <a:r>
              <a:rPr lang="en-US" sz="2800" b="1" dirty="0">
                <a:solidFill>
                  <a:srgbClr val="00B0F0"/>
                </a:solidFill>
                <a:cs typeface="Alexandria" charset="0"/>
              </a:rPr>
              <a:t>Drafting Report Content</a:t>
            </a:r>
          </a:p>
          <a:p>
            <a:pPr rtl="1"/>
            <a:r>
              <a:rPr lang="ar-EG" sz="2800" b="1" dirty="0" smtClean="0">
                <a:solidFill>
                  <a:srgbClr val="00B0F0"/>
                </a:solidFill>
                <a:cs typeface="Alexandria" charset="0"/>
              </a:rPr>
              <a:t>صياغة </a:t>
            </a:r>
            <a:r>
              <a:rPr lang="ar-EG" sz="2800" b="1" dirty="0">
                <a:solidFill>
                  <a:srgbClr val="00B0F0"/>
                </a:solidFill>
                <a:cs typeface="Alexandria" charset="0"/>
              </a:rPr>
              <a:t>محتوى التقرير</a:t>
            </a:r>
          </a:p>
        </p:txBody>
      </p:sp>
    </p:spTree>
    <p:extLst>
      <p:ext uri="{BB962C8B-B14F-4D97-AF65-F5344CB8AC3E}">
        <p14:creationId xmlns:p14="http://schemas.microsoft.com/office/powerpoint/2010/main" val="3533849614"/>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804480945"/>
              </p:ext>
            </p:extLst>
          </p:nvPr>
        </p:nvGraphicFramePr>
        <p:xfrm>
          <a:off x="973057" y="2130389"/>
          <a:ext cx="10100286" cy="3657600"/>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000" kern="0" dirty="0" smtClean="0">
                          <a:solidFill>
                            <a:schemeClr val="tx1"/>
                          </a:solidFill>
                          <a:effectLst/>
                          <a:latin typeface="+mn-lt"/>
                          <a:ea typeface="+mn-ea"/>
                          <a:cs typeface="Times New Roman" panose="02020603050405020304" pitchFamily="18" charset="0"/>
                        </a:rPr>
                        <a:t>Like other written business communications, reports and proposals have three main sections: </a:t>
                      </a:r>
                      <a:r>
                        <a:rPr lang="en-US" sz="2000" b="1" kern="0" dirty="0" smtClean="0">
                          <a:solidFill>
                            <a:schemeClr val="tx1"/>
                          </a:solidFill>
                          <a:effectLst/>
                          <a:latin typeface="+mn-lt"/>
                          <a:ea typeface="+mn-ea"/>
                          <a:cs typeface="Times New Roman" panose="02020603050405020304" pitchFamily="18" charset="0"/>
                        </a:rPr>
                        <a:t>an introduction (or opening), a body, and a close.</a:t>
                      </a:r>
                      <a:r>
                        <a:rPr lang="en-US" sz="2000" kern="0" dirty="0" smtClean="0">
                          <a:solidFill>
                            <a:schemeClr val="tx1"/>
                          </a:solidFill>
                          <a:effectLst/>
                          <a:latin typeface="+mn-lt"/>
                          <a:ea typeface="+mn-ea"/>
                          <a:cs typeface="Times New Roman" panose="02020603050405020304" pitchFamily="18" charset="0"/>
                        </a:rPr>
                        <a:t> The content and length of each section vary with the type and purpose of the document, the document’s organizational structure, the length and depth of the material, the document’s degree of formality, and your relationship with your audience.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2000" kern="0" dirty="0" smtClean="0">
                          <a:solidFill>
                            <a:schemeClr val="tx1"/>
                          </a:solidFill>
                          <a:effectLst/>
                          <a:latin typeface="+mn-lt"/>
                          <a:cs typeface="+mn-cs"/>
                        </a:rPr>
                        <a:t>كما هو الحال في مراسلات الأعمال المكتوبة الأخرى، تتكون التقارير والمقترحات من ثلاثة أقسام رئيسية: </a:t>
                      </a:r>
                      <a:r>
                        <a:rPr lang="ar-EG" sz="2000" b="1" kern="0" dirty="0" smtClean="0">
                          <a:solidFill>
                            <a:schemeClr val="tx1"/>
                          </a:solidFill>
                          <a:effectLst/>
                          <a:latin typeface="+mn-lt"/>
                          <a:cs typeface="+mn-cs"/>
                        </a:rPr>
                        <a:t>مقدمة (أو افتتاحية)، وهيكل التقرير، وخاتمة. </a:t>
                      </a:r>
                      <a:r>
                        <a:rPr lang="ar-EG" sz="2000" kern="0" dirty="0" smtClean="0">
                          <a:solidFill>
                            <a:schemeClr val="tx1"/>
                          </a:solidFill>
                          <a:effectLst/>
                          <a:latin typeface="+mn-lt"/>
                          <a:cs typeface="+mn-cs"/>
                        </a:rPr>
                        <a:t>يختلف محتوى كل قسم وطوله باختلاف نوع الوثيقة وهدفها، وهيكلها التنظيمي، وطول وعمق مادتها، ودرجة رسمية الوثيقة، وعلاقتك بجمهورك.</a:t>
                      </a:r>
                      <a:endParaRPr lang="ar-EG" sz="2000" b="1"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0413" y="686596"/>
            <a:ext cx="7301335" cy="954107"/>
          </a:xfrm>
          <a:prstGeom prst="rect">
            <a:avLst/>
          </a:prstGeom>
          <a:noFill/>
        </p:spPr>
        <p:txBody>
          <a:bodyPr wrap="square" rtlCol="0">
            <a:spAutoFit/>
          </a:bodyPr>
          <a:lstStyle/>
          <a:p>
            <a:r>
              <a:rPr lang="en-US" sz="2800" b="1" dirty="0">
                <a:solidFill>
                  <a:srgbClr val="00B0F0"/>
                </a:solidFill>
                <a:cs typeface="Alexandria" charset="0"/>
              </a:rPr>
              <a:t>Drafting Report Content</a:t>
            </a:r>
          </a:p>
          <a:p>
            <a:pPr rtl="1"/>
            <a:r>
              <a:rPr lang="ar-EG" sz="2800" b="1" dirty="0" smtClean="0">
                <a:solidFill>
                  <a:srgbClr val="00B0F0"/>
                </a:solidFill>
                <a:cs typeface="Alexandria" charset="0"/>
              </a:rPr>
              <a:t>صياغة </a:t>
            </a:r>
            <a:r>
              <a:rPr lang="ar-EG" sz="2800" b="1" dirty="0">
                <a:solidFill>
                  <a:srgbClr val="00B0F0"/>
                </a:solidFill>
                <a:cs typeface="Alexandria" charset="0"/>
              </a:rPr>
              <a:t>محتوى التقرير</a:t>
            </a:r>
          </a:p>
        </p:txBody>
      </p:sp>
    </p:spTree>
    <p:extLst>
      <p:ext uri="{BB962C8B-B14F-4D97-AF65-F5344CB8AC3E}">
        <p14:creationId xmlns:p14="http://schemas.microsoft.com/office/powerpoint/2010/main" val="254811547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596022452"/>
              </p:ext>
            </p:extLst>
          </p:nvPr>
        </p:nvGraphicFramePr>
        <p:xfrm>
          <a:off x="973057" y="2103093"/>
          <a:ext cx="10100286" cy="4343400"/>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900" b="1" kern="0" dirty="0" smtClean="0">
                          <a:solidFill>
                            <a:schemeClr val="tx1"/>
                          </a:solidFill>
                          <a:effectLst/>
                          <a:latin typeface="+mn-lt"/>
                          <a:ea typeface="+mn-ea"/>
                          <a:cs typeface="Times New Roman" panose="02020603050405020304" pitchFamily="18" charset="0"/>
                        </a:rPr>
                        <a:t>At a minimum, an effective introduction accomplishes these four tasks:</a:t>
                      </a:r>
                    </a:p>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1900" kern="0" dirty="0" smtClean="0">
                          <a:solidFill>
                            <a:schemeClr val="tx1"/>
                          </a:solidFill>
                          <a:effectLst/>
                          <a:latin typeface="+mn-lt"/>
                          <a:ea typeface="+mn-ea"/>
                          <a:cs typeface="Times New Roman" panose="02020603050405020304" pitchFamily="18" charset="0"/>
                        </a:rPr>
                        <a:t>It helps the reader understand the context of the report by tying it to a problem or an assignment.</a:t>
                      </a:r>
                    </a:p>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1900" kern="0" dirty="0" smtClean="0">
                          <a:solidFill>
                            <a:schemeClr val="tx1"/>
                          </a:solidFill>
                          <a:effectLst/>
                          <a:latin typeface="+mn-lt"/>
                          <a:ea typeface="+mn-ea"/>
                          <a:cs typeface="Times New Roman" panose="02020603050405020304" pitchFamily="18" charset="0"/>
                        </a:rPr>
                        <a:t>It introduces the subject matter and indicates why it is important.</a:t>
                      </a:r>
                    </a:p>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1900" kern="0" dirty="0" smtClean="0">
                          <a:solidFill>
                            <a:schemeClr val="tx1"/>
                          </a:solidFill>
                          <a:effectLst/>
                          <a:latin typeface="+mn-lt"/>
                          <a:ea typeface="+mn-ea"/>
                          <a:cs typeface="Times New Roman" panose="02020603050405020304" pitchFamily="18" charset="0"/>
                        </a:rPr>
                        <a:t>It previews the main idea (if you’re using the direct approach).</a:t>
                      </a:r>
                    </a:p>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1900" kern="0" dirty="0" smtClean="0">
                          <a:solidFill>
                            <a:schemeClr val="tx1"/>
                          </a:solidFill>
                          <a:effectLst/>
                          <a:latin typeface="+mn-lt"/>
                          <a:ea typeface="+mn-ea"/>
                          <a:cs typeface="Times New Roman" panose="02020603050405020304" pitchFamily="18" charset="0"/>
                        </a:rPr>
                        <a:t>It establishes the tone and the writer’s relationship with the audience.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19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1900" b="1" kern="0" dirty="0" smtClean="0">
                          <a:solidFill>
                            <a:schemeClr val="tx1"/>
                          </a:solidFill>
                          <a:effectLst/>
                          <a:latin typeface="+mn-lt"/>
                          <a:cs typeface="+mn-cs"/>
                        </a:rPr>
                        <a:t>كحد أدنى، تُنجز المقدمة الفعّالة هذه المهام الأربع:</a:t>
                      </a:r>
                      <a:r>
                        <a:rPr lang="en-US" sz="1900" b="1" kern="0" dirty="0" smtClean="0">
                          <a:solidFill>
                            <a:schemeClr val="tx1"/>
                          </a:solidFill>
                          <a:effectLst/>
                          <a:latin typeface="+mn-lt"/>
                          <a:cs typeface="+mn-cs"/>
                        </a:rPr>
                        <a:t/>
                      </a:r>
                      <a:br>
                        <a:rPr lang="en-US" sz="1900" b="1" kern="0" dirty="0" smtClean="0">
                          <a:solidFill>
                            <a:schemeClr val="tx1"/>
                          </a:solidFill>
                          <a:effectLst/>
                          <a:latin typeface="+mn-lt"/>
                          <a:cs typeface="+mn-cs"/>
                        </a:rPr>
                      </a:br>
                      <a:endParaRPr lang="ar-EG" sz="1900" b="1" kern="0" dirty="0" smtClean="0">
                        <a:solidFill>
                          <a:schemeClr val="tx1"/>
                        </a:solidFill>
                        <a:effectLst/>
                        <a:latin typeface="+mn-lt"/>
                        <a:cs typeface="+mn-cs"/>
                      </a:endParaRPr>
                    </a:p>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EG" sz="1900" kern="0" dirty="0" smtClean="0">
                          <a:solidFill>
                            <a:schemeClr val="tx1"/>
                          </a:solidFill>
                          <a:effectLst/>
                          <a:latin typeface="+mn-lt"/>
                          <a:cs typeface="+mn-cs"/>
                        </a:rPr>
                        <a:t>تُساعد القارئ على فهم سياق التقرير من خلال ربطه بمشكلة أو مهمة.</a:t>
                      </a:r>
                    </a:p>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EG" sz="1900" kern="0" dirty="0" smtClean="0">
                          <a:solidFill>
                            <a:schemeClr val="tx1"/>
                          </a:solidFill>
                          <a:effectLst/>
                          <a:latin typeface="+mn-lt"/>
                          <a:cs typeface="+mn-cs"/>
                        </a:rPr>
                        <a:t>تُقدّم الموضوع وتُبيّن أهميته.</a:t>
                      </a:r>
                      <a:r>
                        <a:rPr lang="en-US" sz="1900" kern="0" dirty="0" smtClean="0">
                          <a:solidFill>
                            <a:schemeClr val="tx1"/>
                          </a:solidFill>
                          <a:effectLst/>
                          <a:latin typeface="+mn-lt"/>
                          <a:cs typeface="+mn-cs"/>
                        </a:rPr>
                        <a:t>             </a:t>
                      </a:r>
                      <a:r>
                        <a:rPr lang="ar-EG" sz="1900" kern="0" dirty="0" smtClean="0">
                          <a:solidFill>
                            <a:schemeClr val="tx1"/>
                          </a:solidFill>
                          <a:effectLst/>
                          <a:latin typeface="+mn-lt"/>
                          <a:cs typeface="+mn-cs"/>
                        </a:rPr>
                        <a:t/>
                      </a:r>
                      <a:br>
                        <a:rPr lang="ar-EG" sz="1900" kern="0" dirty="0" smtClean="0">
                          <a:solidFill>
                            <a:schemeClr val="tx1"/>
                          </a:solidFill>
                          <a:effectLst/>
                          <a:latin typeface="+mn-lt"/>
                          <a:cs typeface="+mn-cs"/>
                        </a:rPr>
                      </a:br>
                      <a:endParaRPr lang="ar-EG" sz="1900" kern="0" dirty="0" smtClean="0">
                        <a:solidFill>
                          <a:schemeClr val="tx1"/>
                        </a:solidFill>
                        <a:effectLst/>
                        <a:latin typeface="+mn-lt"/>
                        <a:cs typeface="+mn-cs"/>
                      </a:endParaRPr>
                    </a:p>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EG" sz="1900" kern="0" dirty="0" smtClean="0">
                          <a:solidFill>
                            <a:schemeClr val="tx1"/>
                          </a:solidFill>
                          <a:effectLst/>
                          <a:latin typeface="+mn-lt"/>
                          <a:cs typeface="+mn-cs"/>
                        </a:rPr>
                        <a:t>تُقدّم الفكرة الرئيسية (إذا كنت تستخدم الأسلوب المباشر).</a:t>
                      </a:r>
                    </a:p>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EG" sz="1900" kern="0" dirty="0" smtClean="0">
                          <a:solidFill>
                            <a:schemeClr val="tx1"/>
                          </a:solidFill>
                          <a:effectLst/>
                          <a:latin typeface="+mn-lt"/>
                          <a:cs typeface="+mn-cs"/>
                        </a:rPr>
                        <a:t>تُحدّد أسلوب الكاتب وعلاقة الكاتب بالجمهور.</a:t>
                      </a:r>
                      <a:endParaRPr lang="ar-EG" sz="1900" b="1"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0413" y="686596"/>
            <a:ext cx="7301335" cy="954107"/>
          </a:xfrm>
          <a:prstGeom prst="rect">
            <a:avLst/>
          </a:prstGeom>
          <a:noFill/>
        </p:spPr>
        <p:txBody>
          <a:bodyPr wrap="square" rtlCol="0">
            <a:spAutoFit/>
          </a:bodyPr>
          <a:lstStyle/>
          <a:p>
            <a:r>
              <a:rPr lang="en-US" sz="2800" b="1" dirty="0">
                <a:solidFill>
                  <a:srgbClr val="00B0F0"/>
                </a:solidFill>
                <a:cs typeface="Alexandria" charset="0"/>
              </a:rPr>
              <a:t>Drafting Report Content</a:t>
            </a:r>
          </a:p>
          <a:p>
            <a:pPr rtl="1"/>
            <a:r>
              <a:rPr lang="ar-EG" sz="2800" b="1" dirty="0" smtClean="0">
                <a:solidFill>
                  <a:srgbClr val="00B0F0"/>
                </a:solidFill>
                <a:cs typeface="Alexandria" charset="0"/>
              </a:rPr>
              <a:t>صياغة </a:t>
            </a:r>
            <a:r>
              <a:rPr lang="ar-EG" sz="2800" b="1" dirty="0">
                <a:solidFill>
                  <a:srgbClr val="00B0F0"/>
                </a:solidFill>
                <a:cs typeface="Alexandria" charset="0"/>
              </a:rPr>
              <a:t>محتوى التقرير</a:t>
            </a:r>
          </a:p>
        </p:txBody>
      </p:sp>
    </p:spTree>
    <p:extLst>
      <p:ext uri="{BB962C8B-B14F-4D97-AF65-F5344CB8AC3E}">
        <p14:creationId xmlns:p14="http://schemas.microsoft.com/office/powerpoint/2010/main" val="375944316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521821220"/>
              </p:ext>
            </p:extLst>
          </p:nvPr>
        </p:nvGraphicFramePr>
        <p:xfrm>
          <a:off x="973057" y="2130389"/>
          <a:ext cx="10100286" cy="3962400"/>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The body presents, analyzes, and interprets the information gathered during your investigation and supports your recommendations or conclusions. The length and content of the body can vary widely based on the subject matter. </a:t>
                      </a:r>
                      <a:endParaRPr lang="ar-EG" sz="2000" kern="0" dirty="0" smtClean="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000" b="1" kern="0" dirty="0" smtClean="0">
                          <a:solidFill>
                            <a:schemeClr val="tx1"/>
                          </a:solidFill>
                          <a:effectLst/>
                          <a:latin typeface="+mn-lt"/>
                          <a:ea typeface="+mn-ea"/>
                          <a:cs typeface="Times New Roman" panose="02020603050405020304" pitchFamily="18" charset="0"/>
                        </a:rPr>
                        <a:t>The close has three important functions:</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000" kern="0" dirty="0" smtClean="0">
                          <a:solidFill>
                            <a:schemeClr val="tx1"/>
                          </a:solidFill>
                          <a:effectLst/>
                          <a:latin typeface="+mn-lt"/>
                          <a:ea typeface="+mn-ea"/>
                          <a:cs typeface="Times New Roman" panose="02020603050405020304" pitchFamily="18" charset="0"/>
                        </a:rPr>
                        <a:t>It summarizes your key points.</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000" kern="0" dirty="0" smtClean="0">
                          <a:solidFill>
                            <a:schemeClr val="tx1"/>
                          </a:solidFill>
                          <a:effectLst/>
                          <a:latin typeface="+mn-lt"/>
                          <a:ea typeface="+mn-ea"/>
                          <a:cs typeface="Times New Roman" panose="02020603050405020304" pitchFamily="18" charset="0"/>
                        </a:rPr>
                        <a:t>It emphasizes the benefits to the reader if the document suggests a change or some other course of action.</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000" kern="0" dirty="0" smtClean="0">
                          <a:solidFill>
                            <a:schemeClr val="tx1"/>
                          </a:solidFill>
                          <a:effectLst/>
                          <a:latin typeface="+mn-lt"/>
                          <a:ea typeface="+mn-ea"/>
                          <a:cs typeface="Times New Roman" panose="02020603050405020304" pitchFamily="18" charset="0"/>
                        </a:rPr>
                        <a:t>It brings all the action items together in one place.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000" kern="0" dirty="0" smtClean="0">
                          <a:solidFill>
                            <a:schemeClr val="tx1"/>
                          </a:solidFill>
                          <a:effectLst/>
                          <a:latin typeface="+mn-lt"/>
                          <a:cs typeface="+mn-cs"/>
                        </a:rPr>
                        <a:t>يُقدّم الهيكل المعلومات التي جُمعت خلال بحثك، ويُحلّلها، ويُفسّرها، ويدعم توصياتك أو استنتاجاتك. قد يختلف طول الهيكل ومحتواه بشكل كبير بناءً على الموضوع.</a:t>
                      </a:r>
                      <a:r>
                        <a:rPr lang="en-US" sz="2000" kern="0" dirty="0" smtClean="0">
                          <a:solidFill>
                            <a:schemeClr val="tx1"/>
                          </a:solidFill>
                          <a:effectLst/>
                          <a:latin typeface="+mn-lt"/>
                          <a:cs typeface="+mn-cs"/>
                        </a:rPr>
                        <a:t>         </a:t>
                      </a:r>
                      <a:br>
                        <a:rPr lang="en-US" sz="2000" kern="0" dirty="0" smtClean="0">
                          <a:solidFill>
                            <a:schemeClr val="tx1"/>
                          </a:solidFill>
                          <a:effectLst/>
                          <a:latin typeface="+mn-lt"/>
                          <a:cs typeface="+mn-cs"/>
                        </a:rPr>
                      </a:br>
                      <a:endParaRPr lang="ar-EG" sz="2000" kern="0" dirty="0" smtClean="0">
                        <a:solidFill>
                          <a:schemeClr val="tx1"/>
                        </a:solidFill>
                        <a:effectLst/>
                        <a:latin typeface="+mn-lt"/>
                        <a:cs typeface="+mn-cs"/>
                      </a:endParaRP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000" kern="0" dirty="0" smtClean="0">
                          <a:solidFill>
                            <a:schemeClr val="tx1"/>
                          </a:solidFill>
                          <a:effectLst/>
                          <a:latin typeface="+mn-lt"/>
                          <a:cs typeface="+mn-cs"/>
                        </a:rPr>
                        <a:t> </a:t>
                      </a:r>
                      <a:r>
                        <a:rPr lang="ar-EG" sz="2000" b="1" kern="0" dirty="0" smtClean="0">
                          <a:solidFill>
                            <a:schemeClr val="tx1"/>
                          </a:solidFill>
                          <a:effectLst/>
                          <a:latin typeface="+mn-lt"/>
                          <a:cs typeface="+mn-cs"/>
                        </a:rPr>
                        <a:t>للخاتمة ثلاث وظائف مهمة:</a:t>
                      </a: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EG" sz="2000" kern="0" dirty="0" smtClean="0">
                          <a:solidFill>
                            <a:schemeClr val="tx1"/>
                          </a:solidFill>
                          <a:effectLst/>
                          <a:latin typeface="+mn-lt"/>
                          <a:cs typeface="+mn-cs"/>
                        </a:rPr>
                        <a:t>تلخيص النقاط الرئيسية.</a:t>
                      </a: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EG" sz="2000" kern="0" dirty="0" smtClean="0">
                          <a:solidFill>
                            <a:schemeClr val="tx1"/>
                          </a:solidFill>
                          <a:effectLst/>
                          <a:latin typeface="+mn-lt"/>
                          <a:cs typeface="+mn-cs"/>
                        </a:rPr>
                        <a:t>إبراز الفوائد التي تعود على القارئ إذا اقترحت الوثيقة تغييرًا أو مسار عمل آخر.</a:t>
                      </a:r>
                      <a:r>
                        <a:rPr lang="en-US" sz="2000" kern="0" dirty="0" smtClean="0">
                          <a:solidFill>
                            <a:schemeClr val="tx1"/>
                          </a:solidFill>
                          <a:effectLst/>
                          <a:latin typeface="+mn-lt"/>
                          <a:cs typeface="+mn-cs"/>
                        </a:rPr>
                        <a:t/>
                      </a:r>
                      <a:br>
                        <a:rPr lang="en-US" sz="2000" kern="0" dirty="0" smtClean="0">
                          <a:solidFill>
                            <a:schemeClr val="tx1"/>
                          </a:solidFill>
                          <a:effectLst/>
                          <a:latin typeface="+mn-lt"/>
                          <a:cs typeface="+mn-cs"/>
                        </a:rPr>
                      </a:br>
                      <a:endParaRPr lang="ar-EG" sz="2000" kern="0" dirty="0" smtClean="0">
                        <a:solidFill>
                          <a:schemeClr val="tx1"/>
                        </a:solidFill>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EG" sz="2000" kern="0" dirty="0" smtClean="0">
                          <a:solidFill>
                            <a:schemeClr val="tx1"/>
                          </a:solidFill>
                          <a:effectLst/>
                          <a:latin typeface="+mn-lt"/>
                          <a:cs typeface="+mn-cs"/>
                        </a:rPr>
                        <a:t>جمع جميع بنود العمل في مكان واحد.</a:t>
                      </a:r>
                      <a:endParaRPr lang="ar-EG" sz="2000" b="1"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0413" y="686596"/>
            <a:ext cx="7301335" cy="954107"/>
          </a:xfrm>
          <a:prstGeom prst="rect">
            <a:avLst/>
          </a:prstGeom>
          <a:noFill/>
        </p:spPr>
        <p:txBody>
          <a:bodyPr wrap="square" rtlCol="0">
            <a:spAutoFit/>
          </a:bodyPr>
          <a:lstStyle/>
          <a:p>
            <a:r>
              <a:rPr lang="en-US" sz="2800" b="1" dirty="0">
                <a:solidFill>
                  <a:srgbClr val="00B0F0"/>
                </a:solidFill>
                <a:cs typeface="Alexandria" charset="0"/>
              </a:rPr>
              <a:t>Drafting Report Content</a:t>
            </a:r>
          </a:p>
          <a:p>
            <a:pPr rtl="1"/>
            <a:r>
              <a:rPr lang="ar-EG" sz="2800" b="1" dirty="0" smtClean="0">
                <a:solidFill>
                  <a:srgbClr val="00B0F0"/>
                </a:solidFill>
                <a:cs typeface="Alexandria" charset="0"/>
              </a:rPr>
              <a:t>صياغة </a:t>
            </a:r>
            <a:r>
              <a:rPr lang="ar-EG" sz="2800" b="1" dirty="0">
                <a:solidFill>
                  <a:srgbClr val="00B0F0"/>
                </a:solidFill>
                <a:cs typeface="Alexandria" charset="0"/>
              </a:rPr>
              <a:t>محتوى التقرير</a:t>
            </a:r>
          </a:p>
        </p:txBody>
      </p:sp>
    </p:spTree>
    <p:extLst>
      <p:ext uri="{BB962C8B-B14F-4D97-AF65-F5344CB8AC3E}">
        <p14:creationId xmlns:p14="http://schemas.microsoft.com/office/powerpoint/2010/main" val="2319271439"/>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5184" y="1031488"/>
            <a:ext cx="4946913" cy="954107"/>
          </a:xfrm>
          <a:prstGeom prst="rect">
            <a:avLst/>
          </a:prstGeom>
          <a:noFill/>
        </p:spPr>
        <p:txBody>
          <a:bodyPr wrap="square" rtlCol="0">
            <a:spAutoFit/>
          </a:bodyPr>
          <a:lstStyle/>
          <a:p>
            <a:r>
              <a:rPr lang="en-US" sz="2800" b="1" dirty="0">
                <a:solidFill>
                  <a:srgbClr val="00B0F0"/>
                </a:solidFill>
                <a:cs typeface="Alexandria" charset="0"/>
              </a:rPr>
              <a:t>Drafting Proposal Content</a:t>
            </a:r>
          </a:p>
          <a:p>
            <a:r>
              <a:rPr lang="ar-EG" sz="2800" b="1" dirty="0">
                <a:solidFill>
                  <a:srgbClr val="00B0F0"/>
                </a:solidFill>
                <a:cs typeface="Alexandria" charset="0"/>
              </a:rPr>
              <a:t>صياغة محتوى المقترح</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08</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8</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42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46616915"/>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84286094"/>
              </p:ext>
            </p:extLst>
          </p:nvPr>
        </p:nvGraphicFramePr>
        <p:xfrm>
          <a:off x="973057" y="2144037"/>
          <a:ext cx="10100286" cy="3958590"/>
        </p:xfrm>
        <a:graphic>
          <a:graphicData uri="http://schemas.openxmlformats.org/drawingml/2006/table">
            <a:tbl>
              <a:tblPr firstRow="1" firstCol="1" bandRow="1">
                <a:tableStyleId>{2D5ABB26-0587-4C30-8999-92F81FD0307C}</a:tableStyleId>
              </a:tblPr>
              <a:tblGrid>
                <a:gridCol w="5920276">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17450">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1850" kern="0" dirty="0" smtClean="0">
                          <a:solidFill>
                            <a:schemeClr val="tx1"/>
                          </a:solidFill>
                          <a:effectLst/>
                          <a:latin typeface="+mn-lt"/>
                          <a:ea typeface="+mn-ea"/>
                          <a:cs typeface="Times New Roman" panose="02020603050405020304" pitchFamily="18" charset="0"/>
                        </a:rPr>
                        <a:t>All the guidelines for writing reports apply to proposals as well, but these persuasive messages have some unique considerations. The most important factor is whether the proposal is solicited or unsolicited because that affects your organization, content, and tone.</a:t>
                      </a:r>
                    </a:p>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1850" kern="0" dirty="0" smtClean="0">
                          <a:solidFill>
                            <a:schemeClr val="tx1"/>
                          </a:solidFill>
                          <a:effectLst/>
                          <a:latin typeface="+mn-lt"/>
                          <a:ea typeface="+mn-ea"/>
                          <a:cs typeface="Times New Roman" panose="02020603050405020304" pitchFamily="18" charset="0"/>
                        </a:rPr>
                        <a:t>If you’re writing an unsolicited proposal, you have some latitude in the scope and organization of content, and you can design the entire proposal to put your idea or product in the best possible light.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185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1850" kern="0" dirty="0" smtClean="0">
                          <a:solidFill>
                            <a:schemeClr val="tx1"/>
                          </a:solidFill>
                          <a:effectLst/>
                          <a:latin typeface="+mn-lt"/>
                          <a:cs typeface="+mn-cs"/>
                        </a:rPr>
                        <a:t>تنطبق جميع إرشادات كتابة التقارير على المقترحات أيضًا، ولكن لهذه الرسائل الإقناعية بعض الاعتبارات الفريدة. العامل الأهم هو ما إذا كان المقترح مُلتمسًا أم غير مُلتمس، لأن ذلك يؤثر على تنظيمك ومحتواك وأسلوبك.</a:t>
                      </a:r>
                    </a:p>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1850" kern="0" dirty="0" smtClean="0">
                          <a:solidFill>
                            <a:schemeClr val="tx1"/>
                          </a:solidFill>
                          <a:effectLst/>
                          <a:latin typeface="+mn-lt"/>
                          <a:cs typeface="+mn-cs"/>
                        </a:rPr>
                        <a:t>إذا كنت تكتب مقترحًا غير مُلتمس، فلديك حرية اختيار نطاق المحتوى وتنظيمه، ويمكنك تصميم المقترح بالكامل لعرض فكرتك أو منتجك بأفضل صورة ممكنة.</a:t>
                      </a:r>
                      <a:endParaRPr lang="ar-EG" sz="1850" b="1"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60413" y="754832"/>
            <a:ext cx="7301335" cy="892552"/>
          </a:xfrm>
          <a:prstGeom prst="rect">
            <a:avLst/>
          </a:prstGeom>
          <a:noFill/>
        </p:spPr>
        <p:txBody>
          <a:bodyPr wrap="square" rtlCol="0">
            <a:spAutoFit/>
          </a:bodyPr>
          <a:lstStyle/>
          <a:p>
            <a:r>
              <a:rPr lang="en-US" sz="2600" b="1" dirty="0">
                <a:solidFill>
                  <a:srgbClr val="00B0F0"/>
                </a:solidFill>
                <a:cs typeface="Alexandria" charset="0"/>
              </a:rPr>
              <a:t>Drafting Proposal Content</a:t>
            </a:r>
          </a:p>
          <a:p>
            <a:pPr rtl="1"/>
            <a:r>
              <a:rPr lang="ar-EG" sz="2600" b="1" dirty="0" smtClean="0">
                <a:solidFill>
                  <a:srgbClr val="00B0F0"/>
                </a:solidFill>
                <a:cs typeface="Alexandria" charset="0"/>
              </a:rPr>
              <a:t>صياغة </a:t>
            </a:r>
            <a:r>
              <a:rPr lang="ar-EG" sz="2600" b="1" dirty="0">
                <a:solidFill>
                  <a:srgbClr val="00B0F0"/>
                </a:solidFill>
                <a:cs typeface="Alexandria" charset="0"/>
              </a:rPr>
              <a:t>محتوى المقترح</a:t>
            </a:r>
          </a:p>
        </p:txBody>
      </p:sp>
    </p:spTree>
    <p:extLst>
      <p:ext uri="{BB962C8B-B14F-4D97-AF65-F5344CB8AC3E}">
        <p14:creationId xmlns:p14="http://schemas.microsoft.com/office/powerpoint/2010/main" val="112351689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577578952"/>
              </p:ext>
            </p:extLst>
          </p:nvPr>
        </p:nvGraphicFramePr>
        <p:xfrm>
          <a:off x="862641" y="2130389"/>
          <a:ext cx="10210701" cy="3855720"/>
        </p:xfrm>
        <a:graphic>
          <a:graphicData uri="http://schemas.openxmlformats.org/drawingml/2006/table">
            <a:tbl>
              <a:tblPr firstRow="1" firstCol="1" bandRow="1">
                <a:tableStyleId>{2D5ABB26-0587-4C30-8999-92F81FD0307C}</a:tableStyleId>
              </a:tblPr>
              <a:tblGrid>
                <a:gridCol w="5943604">
                  <a:extLst>
                    <a:ext uri="{9D8B030D-6E8A-4147-A177-3AD203B41FA5}">
                      <a16:colId xmlns:a16="http://schemas.microsoft.com/office/drawing/2014/main" val="1232974083"/>
                    </a:ext>
                  </a:extLst>
                </a:gridCol>
                <a:gridCol w="164337">
                  <a:extLst>
                    <a:ext uri="{9D8B030D-6E8A-4147-A177-3AD203B41FA5}">
                      <a16:colId xmlns:a16="http://schemas.microsoft.com/office/drawing/2014/main" val="3974403134"/>
                    </a:ext>
                  </a:extLst>
                </a:gridCol>
                <a:gridCol w="4102760">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800" kern="0" dirty="0" smtClean="0">
                          <a:solidFill>
                            <a:schemeClr val="tx1"/>
                          </a:solidFill>
                          <a:effectLst/>
                          <a:latin typeface="+mn-lt"/>
                          <a:ea typeface="+mn-ea"/>
                          <a:cs typeface="Times New Roman" panose="02020603050405020304" pitchFamily="18" charset="0"/>
                        </a:rPr>
                        <a:t>The general purpose of any proposal is to persuade readers to do something, such as purchase goods or services, fund a project, or implement a program. As with any other persuasive message. Here are some additional strategies to strengthen your persuasive argument:</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800" kern="0" dirty="0" smtClean="0">
                          <a:solidFill>
                            <a:schemeClr val="tx1"/>
                          </a:solidFill>
                          <a:effectLst/>
                          <a:latin typeface="+mn-lt"/>
                          <a:ea typeface="+mn-ea"/>
                          <a:cs typeface="Times New Roman" panose="02020603050405020304" pitchFamily="18" charset="0"/>
                        </a:rPr>
                        <a:t>● </a:t>
                      </a:r>
                      <a:r>
                        <a:rPr lang="en-US" sz="1800" b="1" kern="0" dirty="0" smtClean="0">
                          <a:solidFill>
                            <a:schemeClr val="tx1"/>
                          </a:solidFill>
                          <a:effectLst/>
                          <a:latin typeface="+mn-lt"/>
                          <a:ea typeface="+mn-ea"/>
                          <a:cs typeface="Times New Roman" panose="02020603050405020304" pitchFamily="18" charset="0"/>
                        </a:rPr>
                        <a:t>Demonstrate your knowledge. </a:t>
                      </a:r>
                      <a:r>
                        <a:rPr lang="en-US" sz="1800" kern="0" dirty="0" smtClean="0">
                          <a:solidFill>
                            <a:schemeClr val="tx1"/>
                          </a:solidFill>
                          <a:effectLst/>
                          <a:latin typeface="+mn-lt"/>
                          <a:ea typeface="+mn-ea"/>
                          <a:cs typeface="Times New Roman" panose="02020603050405020304" pitchFamily="18" charset="0"/>
                        </a:rPr>
                        <a:t>Everything you write should show the reader that you have the knowledge and experience to solve the problem or address the opportunity outlined in your proposal.</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18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1800" kern="0" dirty="0" smtClean="0">
                          <a:solidFill>
                            <a:schemeClr val="tx1"/>
                          </a:solidFill>
                          <a:effectLst/>
                          <a:latin typeface="+mn-lt"/>
                          <a:cs typeface="+mn-cs"/>
                        </a:rPr>
                        <a:t>الغرض العام لأي مقترح هو إقناع القراء بفعل شيء ما، مثل شراء سلع أو خدمات، أو تمويل مشروع، أو تنفيذ برنامج. وكما هو الحال مع أي رسالة إقناعية أخرى، إليك بعض الاستراتيجيات الإضافية لتعزيز حجتك الإقناعية:</a:t>
                      </a: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1800" kern="0" dirty="0" smtClean="0">
                          <a:solidFill>
                            <a:schemeClr val="tx1"/>
                          </a:solidFill>
                          <a:effectLst/>
                          <a:latin typeface="+mn-lt"/>
                          <a:cs typeface="+mn-cs"/>
                        </a:rPr>
                        <a:t>● </a:t>
                      </a:r>
                      <a:r>
                        <a:rPr lang="ar-EG" sz="1800" b="1" kern="0" dirty="0" smtClean="0">
                          <a:solidFill>
                            <a:schemeClr val="tx1"/>
                          </a:solidFill>
                          <a:effectLst/>
                          <a:latin typeface="+mn-lt"/>
                          <a:cs typeface="+mn-cs"/>
                        </a:rPr>
                        <a:t>أظهر معرفتك. </a:t>
                      </a:r>
                      <a:r>
                        <a:rPr lang="ar-EG" sz="1800" kern="0" dirty="0" smtClean="0">
                          <a:solidFill>
                            <a:schemeClr val="tx1"/>
                          </a:solidFill>
                          <a:effectLst/>
                          <a:latin typeface="+mn-lt"/>
                          <a:cs typeface="+mn-cs"/>
                        </a:rPr>
                        <a:t>يجب أن يُظهر كل ما تكتبه للقارئ أن لديك المعرفة والخبرة اللازمة لحل المشكلة أو اغتنام الفرصة الموضحة في مقترحك.</a:t>
                      </a:r>
                      <a:endParaRPr lang="ar-EG" sz="1800" b="1"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60413" y="754835"/>
            <a:ext cx="7301335" cy="892552"/>
          </a:xfrm>
          <a:prstGeom prst="rect">
            <a:avLst/>
          </a:prstGeom>
          <a:noFill/>
        </p:spPr>
        <p:txBody>
          <a:bodyPr wrap="square" rtlCol="0">
            <a:spAutoFit/>
          </a:bodyPr>
          <a:lstStyle/>
          <a:p>
            <a:r>
              <a:rPr lang="en-US" sz="2600" b="1" dirty="0" smtClean="0">
                <a:solidFill>
                  <a:srgbClr val="00B0F0"/>
                </a:solidFill>
                <a:cs typeface="Alexandria" charset="0"/>
              </a:rPr>
              <a:t>Define the proposal’s purpose</a:t>
            </a:r>
          </a:p>
          <a:p>
            <a:pPr rtl="1"/>
            <a:r>
              <a:rPr lang="ar-EG" sz="2600" b="1" dirty="0">
                <a:solidFill>
                  <a:srgbClr val="00B0F0"/>
                </a:solidFill>
                <a:cs typeface="Alexandria" charset="0"/>
              </a:rPr>
              <a:t>حدد غرض المقترح</a:t>
            </a:r>
          </a:p>
        </p:txBody>
      </p:sp>
    </p:spTree>
    <p:extLst>
      <p:ext uri="{BB962C8B-B14F-4D97-AF65-F5344CB8AC3E}">
        <p14:creationId xmlns:p14="http://schemas.microsoft.com/office/powerpoint/2010/main" val="248083714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453821844"/>
              </p:ext>
            </p:extLst>
          </p:nvPr>
        </p:nvGraphicFramePr>
        <p:xfrm>
          <a:off x="862641" y="2089445"/>
          <a:ext cx="10210701" cy="4267200"/>
        </p:xfrm>
        <a:graphic>
          <a:graphicData uri="http://schemas.openxmlformats.org/drawingml/2006/table">
            <a:tbl>
              <a:tblPr firstRow="1" firstCol="1" bandRow="1">
                <a:tableStyleId>{2D5ABB26-0587-4C30-8999-92F81FD0307C}</a:tableStyleId>
              </a:tblPr>
              <a:tblGrid>
                <a:gridCol w="5943604">
                  <a:extLst>
                    <a:ext uri="{9D8B030D-6E8A-4147-A177-3AD203B41FA5}">
                      <a16:colId xmlns:a16="http://schemas.microsoft.com/office/drawing/2014/main" val="1232974083"/>
                    </a:ext>
                  </a:extLst>
                </a:gridCol>
                <a:gridCol w="164337">
                  <a:extLst>
                    <a:ext uri="{9D8B030D-6E8A-4147-A177-3AD203B41FA5}">
                      <a16:colId xmlns:a16="http://schemas.microsoft.com/office/drawing/2014/main" val="3974403134"/>
                    </a:ext>
                  </a:extLst>
                </a:gridCol>
                <a:gridCol w="4102760">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200000"/>
                        </a:lnSpc>
                        <a:spcBef>
                          <a:spcPts val="600"/>
                        </a:spcBef>
                        <a:spcAft>
                          <a:spcPts val="60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 </a:t>
                      </a:r>
                      <a:r>
                        <a:rPr lang="en-US" sz="2000" b="1" kern="0" dirty="0" smtClean="0">
                          <a:solidFill>
                            <a:schemeClr val="tx1"/>
                          </a:solidFill>
                          <a:effectLst/>
                          <a:latin typeface="+mn-lt"/>
                          <a:ea typeface="+mn-ea"/>
                          <a:cs typeface="Times New Roman" panose="02020603050405020304" pitchFamily="18" charset="0"/>
                        </a:rPr>
                        <a:t>Provide concrete information and examples. </a:t>
                      </a:r>
                      <a:r>
                        <a:rPr lang="en-US" sz="2000" kern="0" dirty="0" smtClean="0">
                          <a:solidFill>
                            <a:schemeClr val="tx1"/>
                          </a:solidFill>
                          <a:effectLst/>
                          <a:latin typeface="+mn-lt"/>
                          <a:ea typeface="+mn-ea"/>
                          <a:cs typeface="Times New Roman" panose="02020603050405020304" pitchFamily="18" charset="0"/>
                        </a:rPr>
                        <a:t>Avoid vague, unsupported generalizations such as “We are losing money on this program.” Instead, provide quantifiable details such as the amount of money being lost, how, why, and so on. Explain how much money your proposed solution will save. Spell out your plan and give details on how the job will be done.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200000"/>
                        </a:lnSpc>
                        <a:spcBef>
                          <a:spcPts val="600"/>
                        </a:spcBef>
                        <a:spcAft>
                          <a:spcPts val="6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200000"/>
                        </a:lnSpc>
                        <a:spcBef>
                          <a:spcPts val="600"/>
                        </a:spcBef>
                        <a:spcAft>
                          <a:spcPts val="600"/>
                        </a:spcAft>
                        <a:buClrTx/>
                        <a:buSzTx/>
                        <a:buFont typeface="Wingdings" panose="05000000000000000000" pitchFamily="2" charset="2"/>
                        <a:buNone/>
                        <a:tabLst/>
                        <a:defRPr/>
                      </a:pPr>
                      <a:r>
                        <a:rPr lang="ar-EG" sz="2000" b="1" kern="0" dirty="0" smtClean="0">
                          <a:solidFill>
                            <a:schemeClr val="tx1"/>
                          </a:solidFill>
                          <a:effectLst/>
                          <a:latin typeface="+mn-lt"/>
                          <a:cs typeface="+mn-cs"/>
                        </a:rPr>
                        <a:t>● قدّم معلومات وأمثلة ملموسة. </a:t>
                      </a:r>
                      <a:r>
                        <a:rPr lang="ar-EG" sz="2000" kern="0" dirty="0" smtClean="0">
                          <a:solidFill>
                            <a:schemeClr val="tx1"/>
                          </a:solidFill>
                          <a:effectLst/>
                          <a:latin typeface="+mn-lt"/>
                          <a:cs typeface="+mn-cs"/>
                        </a:rPr>
                        <a:t>تجنب التعميمات الغامضة وغير المُدعّمة، مثل "نحن نخسر أموالاً في هذا البرنامج". بدلاً من ذلك، قدّم تفاصيل قابلة للقياس، مثل مقدار الأموال المفقودة، وكيف، ولماذا، وما إلى ذلك. اشرح مقدار المال الذي سيوفره حلك المُقترح. وضّح خطتك بوضوح، وقدم تفاصيل حول كيفية إنجاز العمل.</a:t>
                      </a:r>
                      <a:endParaRPr lang="ar-EG" sz="2000" b="1"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0413" y="754835"/>
            <a:ext cx="7301335" cy="892552"/>
          </a:xfrm>
          <a:prstGeom prst="rect">
            <a:avLst/>
          </a:prstGeom>
          <a:noFill/>
        </p:spPr>
        <p:txBody>
          <a:bodyPr wrap="square" rtlCol="0">
            <a:spAutoFit/>
          </a:bodyPr>
          <a:lstStyle/>
          <a:p>
            <a:r>
              <a:rPr lang="en-US" sz="2600" b="1" dirty="0" smtClean="0">
                <a:solidFill>
                  <a:srgbClr val="00B0F0"/>
                </a:solidFill>
                <a:cs typeface="Alexandria" charset="0"/>
              </a:rPr>
              <a:t>Define the proposal’s purpose</a:t>
            </a:r>
          </a:p>
          <a:p>
            <a:pPr rtl="1"/>
            <a:r>
              <a:rPr lang="ar-EG" sz="2600" b="1" dirty="0">
                <a:solidFill>
                  <a:srgbClr val="00B0F0"/>
                </a:solidFill>
                <a:cs typeface="Alexandria" charset="0"/>
              </a:rPr>
              <a:t>حدد غرض المقترح</a:t>
            </a:r>
          </a:p>
        </p:txBody>
      </p:sp>
    </p:spTree>
    <p:extLst>
      <p:ext uri="{BB962C8B-B14F-4D97-AF65-F5344CB8AC3E}">
        <p14:creationId xmlns:p14="http://schemas.microsoft.com/office/powerpoint/2010/main" val="220046247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783555809"/>
              </p:ext>
            </p:extLst>
          </p:nvPr>
        </p:nvGraphicFramePr>
        <p:xfrm>
          <a:off x="862641" y="2130389"/>
          <a:ext cx="10210701" cy="3657600"/>
        </p:xfrm>
        <a:graphic>
          <a:graphicData uri="http://schemas.openxmlformats.org/drawingml/2006/table">
            <a:tbl>
              <a:tblPr firstRow="1" firstCol="1" bandRow="1">
                <a:tableStyleId>{2D5ABB26-0587-4C30-8999-92F81FD0307C}</a:tableStyleId>
              </a:tblPr>
              <a:tblGrid>
                <a:gridCol w="5943604">
                  <a:extLst>
                    <a:ext uri="{9D8B030D-6E8A-4147-A177-3AD203B41FA5}">
                      <a16:colId xmlns:a16="http://schemas.microsoft.com/office/drawing/2014/main" val="1232974083"/>
                    </a:ext>
                  </a:extLst>
                </a:gridCol>
                <a:gridCol w="164337">
                  <a:extLst>
                    <a:ext uri="{9D8B030D-6E8A-4147-A177-3AD203B41FA5}">
                      <a16:colId xmlns:a16="http://schemas.microsoft.com/office/drawing/2014/main" val="3974403134"/>
                    </a:ext>
                  </a:extLst>
                </a:gridCol>
                <a:gridCol w="4102760">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 </a:t>
                      </a:r>
                      <a:r>
                        <a:rPr lang="en-US" sz="2000" b="1" kern="0" dirty="0" smtClean="0">
                          <a:solidFill>
                            <a:schemeClr val="tx1"/>
                          </a:solidFill>
                          <a:effectLst/>
                          <a:latin typeface="+mn-lt"/>
                          <a:ea typeface="+mn-ea"/>
                          <a:cs typeface="Times New Roman" panose="02020603050405020304" pitchFamily="18" charset="0"/>
                        </a:rPr>
                        <a:t>Research the competition. </a:t>
                      </a:r>
                      <a:r>
                        <a:rPr lang="en-US" sz="2000" kern="0" dirty="0" smtClean="0">
                          <a:solidFill>
                            <a:schemeClr val="tx1"/>
                          </a:solidFill>
                          <a:effectLst/>
                          <a:latin typeface="+mn-lt"/>
                          <a:ea typeface="+mn-ea"/>
                          <a:cs typeface="Times New Roman" panose="02020603050405020304" pitchFamily="18" charset="0"/>
                        </a:rPr>
                        <a:t>Find out what alternatives your audience might choose over your proposal so that you can emphasize why your solution is the optimum choice. Potential customers sometimes face a “buy or build” decision, in which they must choose between buying a solution from an external party and building it themselves. In these cases you are effectively competing against your target customers.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000" b="1" kern="0" dirty="0" smtClean="0">
                          <a:solidFill>
                            <a:schemeClr val="tx1"/>
                          </a:solidFill>
                          <a:effectLst/>
                          <a:latin typeface="+mn-lt"/>
                          <a:cs typeface="+mn-cs"/>
                        </a:rPr>
                        <a:t>● ابحث عن المنافسة. </a:t>
                      </a:r>
                      <a:r>
                        <a:rPr lang="ar-EG" sz="2000" kern="0" dirty="0" smtClean="0">
                          <a:solidFill>
                            <a:schemeClr val="tx1"/>
                          </a:solidFill>
                          <a:effectLst/>
                          <a:latin typeface="+mn-lt"/>
                          <a:cs typeface="+mn-cs"/>
                        </a:rPr>
                        <a:t>اكتشف البدائل التي قد يختارها جمهورك بدلاً من اقتراحك، لتتمكن من إبراز سبب كون حلك هو الخيار الأمثل. يواجه العملاء المُحتملون أحيانًا قرار "الشراء أو البناء"، حيث يتعين عليهم الاختيار بين شراء حل من جهة خارجية أو بناءه بأنفسهم. في هذه الحالات، تُنافس عملائك المُستهدفين بفعالية.</a:t>
                      </a:r>
                      <a:endParaRPr lang="ar-EG" sz="2000" b="1"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0413" y="754835"/>
            <a:ext cx="7301335" cy="892552"/>
          </a:xfrm>
          <a:prstGeom prst="rect">
            <a:avLst/>
          </a:prstGeom>
          <a:noFill/>
        </p:spPr>
        <p:txBody>
          <a:bodyPr wrap="square" rtlCol="0">
            <a:spAutoFit/>
          </a:bodyPr>
          <a:lstStyle/>
          <a:p>
            <a:r>
              <a:rPr lang="en-US" sz="2600" b="1" dirty="0" smtClean="0">
                <a:solidFill>
                  <a:srgbClr val="00B0F0"/>
                </a:solidFill>
                <a:cs typeface="Alexandria" charset="0"/>
              </a:rPr>
              <a:t>Define the proposal’s purpose</a:t>
            </a:r>
          </a:p>
          <a:p>
            <a:pPr rtl="1"/>
            <a:r>
              <a:rPr lang="ar-EG" sz="2600" b="1" dirty="0">
                <a:solidFill>
                  <a:srgbClr val="00B0F0"/>
                </a:solidFill>
                <a:cs typeface="Alexandria" charset="0"/>
              </a:rPr>
              <a:t>حدد غرض المقترح</a:t>
            </a:r>
          </a:p>
        </p:txBody>
      </p:sp>
    </p:spTree>
    <p:extLst>
      <p:ext uri="{BB962C8B-B14F-4D97-AF65-F5344CB8AC3E}">
        <p14:creationId xmlns:p14="http://schemas.microsoft.com/office/powerpoint/2010/main" val="2048688004"/>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731284748"/>
              </p:ext>
            </p:extLst>
          </p:nvPr>
        </p:nvGraphicFramePr>
        <p:xfrm>
          <a:off x="862641" y="2130389"/>
          <a:ext cx="10210701" cy="3657600"/>
        </p:xfrm>
        <a:graphic>
          <a:graphicData uri="http://schemas.openxmlformats.org/drawingml/2006/table">
            <a:tbl>
              <a:tblPr firstRow="1" firstCol="1" bandRow="1">
                <a:tableStyleId>{2D5ABB26-0587-4C30-8999-92F81FD0307C}</a:tableStyleId>
              </a:tblPr>
              <a:tblGrid>
                <a:gridCol w="5838410">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209731">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2000" b="1" kern="0" dirty="0" smtClean="0">
                          <a:solidFill>
                            <a:schemeClr val="tx1"/>
                          </a:solidFill>
                          <a:effectLst/>
                          <a:latin typeface="+mn-lt"/>
                          <a:ea typeface="+mn-ea"/>
                          <a:cs typeface="Times New Roman" panose="02020603050405020304" pitchFamily="18" charset="0"/>
                        </a:rPr>
                        <a:t>● Prove that your proposal is workable. </a:t>
                      </a:r>
                      <a:r>
                        <a:rPr lang="en-US" sz="2000" kern="0" dirty="0" smtClean="0">
                          <a:solidFill>
                            <a:schemeClr val="tx1"/>
                          </a:solidFill>
                          <a:effectLst/>
                          <a:latin typeface="+mn-lt"/>
                          <a:ea typeface="+mn-ea"/>
                          <a:cs typeface="Times New Roman" panose="02020603050405020304" pitchFamily="18" charset="0"/>
                        </a:rPr>
                        <a:t>Your proposal must be appropriate and feasible for your audience. It should be consistent with your audience’s capabilities. For instance, your proposal would be pointless if it recommended a plan of action that requires three times the number of available employees or twice the available budget.</a:t>
                      </a:r>
                    </a:p>
                    <a:p>
                      <a:pPr marL="0" marR="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 </a:t>
                      </a:r>
                      <a:r>
                        <a:rPr lang="en-US" sz="2000" b="1" kern="0" dirty="0" smtClean="0">
                          <a:solidFill>
                            <a:schemeClr val="tx1"/>
                          </a:solidFill>
                          <a:effectLst/>
                          <a:latin typeface="+mn-lt"/>
                          <a:ea typeface="+mn-ea"/>
                          <a:cs typeface="Times New Roman" panose="02020603050405020304" pitchFamily="18" charset="0"/>
                        </a:rPr>
                        <a:t>Adopt the “you” attitude. </a:t>
                      </a:r>
                      <a:r>
                        <a:rPr lang="en-US" sz="2000" kern="0" dirty="0" smtClean="0">
                          <a:solidFill>
                            <a:schemeClr val="tx1"/>
                          </a:solidFill>
                          <a:effectLst/>
                          <a:latin typeface="+mn-lt"/>
                          <a:ea typeface="+mn-ea"/>
                          <a:cs typeface="Times New Roman" panose="02020603050405020304" pitchFamily="18" charset="0"/>
                        </a:rPr>
                        <a:t>Relate your product, service, or personnel to the reader’s exact needs, either as stated in the RFP for a solicited proposal or as discovered through your own investigation for an unsolicited proposal.</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0"/>
                        </a:spcBef>
                        <a:spcAft>
                          <a:spcPts val="0"/>
                        </a:spcAft>
                        <a:buClrTx/>
                        <a:buSzTx/>
                        <a:buFont typeface="Wingdings" panose="05000000000000000000" pitchFamily="2" charset="2"/>
                        <a:buNone/>
                        <a:tabLst/>
                        <a:defRPr/>
                      </a:pPr>
                      <a:r>
                        <a:rPr lang="ar-EG" sz="2000" b="1" kern="0" dirty="0" smtClean="0">
                          <a:solidFill>
                            <a:schemeClr val="tx1"/>
                          </a:solidFill>
                          <a:effectLst/>
                          <a:latin typeface="+mn-lt"/>
                          <a:cs typeface="+mn-cs"/>
                        </a:rPr>
                        <a:t>● أثبت أن اقتراحك قابل للتنفيذ.</a:t>
                      </a:r>
                      <a:r>
                        <a:rPr lang="ar-EG" sz="2000" kern="0" dirty="0" smtClean="0">
                          <a:solidFill>
                            <a:schemeClr val="tx1"/>
                          </a:solidFill>
                          <a:effectLst/>
                          <a:latin typeface="+mn-lt"/>
                          <a:cs typeface="+mn-cs"/>
                        </a:rPr>
                        <a:t> يجب أن يكون اقتراحك مُناسبًا وقابلًا للتنفيذ لجمهورك، ومتوافقًا مع قدراتهم. على سبيل المثال، سيكون اقتراحك بلا جدوى إذا أوصى بخطة عمل تتطلب ثلاثة أضعاف عدد الموظفين المُتاحين أو ضعف الميزانية المُتاحة.</a:t>
                      </a:r>
                      <a:r>
                        <a:rPr lang="en-US" sz="2000" kern="0" dirty="0" smtClean="0">
                          <a:solidFill>
                            <a:schemeClr val="tx1"/>
                          </a:solidFill>
                          <a:effectLst/>
                          <a:latin typeface="+mn-lt"/>
                          <a:cs typeface="+mn-cs"/>
                        </a:rPr>
                        <a:t>           </a:t>
                      </a:r>
                      <a:r>
                        <a:rPr lang="ar-EG" sz="2000" kern="0" dirty="0" smtClean="0">
                          <a:solidFill>
                            <a:schemeClr val="tx1"/>
                          </a:solidFill>
                          <a:effectLst/>
                          <a:latin typeface="+mn-lt"/>
                          <a:cs typeface="+mn-cs"/>
                        </a:rPr>
                        <a:t> </a:t>
                      </a:r>
                      <a:br>
                        <a:rPr lang="ar-EG" sz="2000" kern="0" dirty="0" smtClean="0">
                          <a:solidFill>
                            <a:schemeClr val="tx1"/>
                          </a:solidFill>
                          <a:effectLst/>
                          <a:latin typeface="+mn-lt"/>
                          <a:cs typeface="+mn-cs"/>
                        </a:rPr>
                      </a:br>
                      <a:endParaRPr lang="ar-EG" sz="2000" kern="0" dirty="0" smtClean="0">
                        <a:solidFill>
                          <a:schemeClr val="tx1"/>
                        </a:solidFill>
                        <a:effectLst/>
                        <a:latin typeface="+mn-lt"/>
                        <a:cs typeface="+mn-cs"/>
                      </a:endParaRPr>
                    </a:p>
                    <a:p>
                      <a:pPr marL="0" marR="0" indent="0" algn="justLow" defTabSz="914400" rtl="1" eaLnBrk="1" fontAlgn="auto" latinLnBrk="0" hangingPunct="1">
                        <a:lnSpc>
                          <a:spcPct val="100000"/>
                        </a:lnSpc>
                        <a:spcBef>
                          <a:spcPts val="0"/>
                        </a:spcBef>
                        <a:spcAft>
                          <a:spcPts val="0"/>
                        </a:spcAft>
                        <a:buClrTx/>
                        <a:buSzTx/>
                        <a:buFont typeface="Wingdings" panose="05000000000000000000" pitchFamily="2" charset="2"/>
                        <a:buNone/>
                        <a:tabLst/>
                        <a:defRPr/>
                      </a:pPr>
                      <a:r>
                        <a:rPr lang="ar-EG" sz="2000" b="1" kern="0" dirty="0" smtClean="0">
                          <a:solidFill>
                            <a:schemeClr val="tx1"/>
                          </a:solidFill>
                          <a:effectLst/>
                          <a:latin typeface="+mn-lt"/>
                          <a:cs typeface="+mn-cs"/>
                        </a:rPr>
                        <a:t>● تبنَّ موقف "أنت". </a:t>
                      </a:r>
                      <a:r>
                        <a:rPr lang="ar-EG" sz="2000" kern="0" dirty="0" smtClean="0">
                          <a:solidFill>
                            <a:schemeClr val="tx1"/>
                          </a:solidFill>
                          <a:effectLst/>
                          <a:latin typeface="+mn-lt"/>
                          <a:cs typeface="+mn-cs"/>
                        </a:rPr>
                        <a:t>اربط منتجك أو خدمتك أو موظفيك باحتياجات القارئ الدقيقة، سواءً كما هو مذكور في طلب تقديم العروض للعروض المُستدعاة أو كما اكتشفته من خلال بحثك الخاص للعروض غير المُستدعاة.</a:t>
                      </a:r>
                      <a:endParaRPr lang="ar-EG" sz="2000" b="1"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0413" y="754835"/>
            <a:ext cx="7301335" cy="892552"/>
          </a:xfrm>
          <a:prstGeom prst="rect">
            <a:avLst/>
          </a:prstGeom>
          <a:noFill/>
        </p:spPr>
        <p:txBody>
          <a:bodyPr wrap="square" rtlCol="0">
            <a:spAutoFit/>
          </a:bodyPr>
          <a:lstStyle/>
          <a:p>
            <a:r>
              <a:rPr lang="en-US" sz="2600" b="1" dirty="0" smtClean="0">
                <a:solidFill>
                  <a:srgbClr val="00B0F0"/>
                </a:solidFill>
                <a:cs typeface="Alexandria" charset="0"/>
              </a:rPr>
              <a:t>Define the proposal’s purpose</a:t>
            </a:r>
          </a:p>
          <a:p>
            <a:pPr rtl="1"/>
            <a:r>
              <a:rPr lang="ar-EG" sz="2600" b="1" dirty="0">
                <a:solidFill>
                  <a:srgbClr val="00B0F0"/>
                </a:solidFill>
                <a:cs typeface="Alexandria" charset="0"/>
              </a:rPr>
              <a:t>حدد غرض المقترح</a:t>
            </a:r>
          </a:p>
        </p:txBody>
      </p:sp>
    </p:spTree>
    <p:extLst>
      <p:ext uri="{BB962C8B-B14F-4D97-AF65-F5344CB8AC3E}">
        <p14:creationId xmlns:p14="http://schemas.microsoft.com/office/powerpoint/2010/main" val="46808292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487055668"/>
              </p:ext>
            </p:extLst>
          </p:nvPr>
        </p:nvGraphicFramePr>
        <p:xfrm>
          <a:off x="862641" y="2130389"/>
          <a:ext cx="10210701" cy="3520440"/>
        </p:xfrm>
        <a:graphic>
          <a:graphicData uri="http://schemas.openxmlformats.org/drawingml/2006/table">
            <a:tbl>
              <a:tblPr firstRow="1" firstCol="1" bandRow="1">
                <a:tableStyleId>{2D5ABB26-0587-4C30-8999-92F81FD0307C}</a:tableStyleId>
              </a:tblPr>
              <a:tblGrid>
                <a:gridCol w="5943604">
                  <a:extLst>
                    <a:ext uri="{9D8B030D-6E8A-4147-A177-3AD203B41FA5}">
                      <a16:colId xmlns:a16="http://schemas.microsoft.com/office/drawing/2014/main" val="1232974083"/>
                    </a:ext>
                  </a:extLst>
                </a:gridCol>
                <a:gridCol w="164337">
                  <a:extLst>
                    <a:ext uri="{9D8B030D-6E8A-4147-A177-3AD203B41FA5}">
                      <a16:colId xmlns:a16="http://schemas.microsoft.com/office/drawing/2014/main" val="3974403134"/>
                    </a:ext>
                  </a:extLst>
                </a:gridCol>
                <a:gridCol w="4102760">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 </a:t>
                      </a:r>
                      <a:r>
                        <a:rPr lang="en-US" sz="2200" b="1" kern="0" dirty="0" smtClean="0">
                          <a:solidFill>
                            <a:schemeClr val="tx1"/>
                          </a:solidFill>
                          <a:effectLst/>
                          <a:latin typeface="+mn-lt"/>
                          <a:ea typeface="+mn-ea"/>
                          <a:cs typeface="Times New Roman" panose="02020603050405020304" pitchFamily="18" charset="0"/>
                        </a:rPr>
                        <a:t>Package your proposal attractively. </a:t>
                      </a:r>
                      <a:r>
                        <a:rPr lang="en-US" sz="2200" kern="0" dirty="0" smtClean="0">
                          <a:solidFill>
                            <a:schemeClr val="tx1"/>
                          </a:solidFill>
                          <a:effectLst/>
                          <a:latin typeface="+mn-lt"/>
                          <a:ea typeface="+mn-ea"/>
                          <a:cs typeface="Times New Roman" panose="02020603050405020304" pitchFamily="18" charset="0"/>
                        </a:rPr>
                        <a:t>Make sure your proposal is letter perfect, inviting, and readable. Readers will prejudge the quality of your products or services by the proposal you submit. Errors, omissions, and inconsistencies will work against you—and may even cost you important career and business opportunities.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000" b="1" kern="0" dirty="0" smtClean="0">
                          <a:solidFill>
                            <a:schemeClr val="tx1"/>
                          </a:solidFill>
                          <a:effectLst/>
                          <a:latin typeface="+mn-lt"/>
                          <a:cs typeface="+mn-cs"/>
                        </a:rPr>
                        <a:t>● </a:t>
                      </a:r>
                      <a:r>
                        <a:rPr lang="ar-EG" sz="2200" b="1" kern="0" dirty="0" smtClean="0">
                          <a:solidFill>
                            <a:schemeClr val="tx1"/>
                          </a:solidFill>
                          <a:effectLst/>
                          <a:latin typeface="+mn-lt"/>
                          <a:cs typeface="+mn-cs"/>
                        </a:rPr>
                        <a:t>قدّم عرضك بشكل جذاب. </a:t>
                      </a:r>
                      <a:r>
                        <a:rPr lang="ar-EG" sz="2200" kern="0" dirty="0" smtClean="0">
                          <a:solidFill>
                            <a:schemeClr val="tx1"/>
                          </a:solidFill>
                          <a:effectLst/>
                          <a:latin typeface="+mn-lt"/>
                          <a:cs typeface="+mn-cs"/>
                        </a:rPr>
                        <a:t>تأكد من أن عرضك مثالي، جذاب، وسهل القراءة. سيحكم القراء مُسبقًا على جودة منتجاتك أو خدماتك بناءً على العرض الذي تُقدمه. الأخطاء والسهو والتناقضات ستضرّ بك، وقد تُفقدك فرصًا وظيفية وتجارية مهمة.</a:t>
                      </a:r>
                      <a:endParaRPr lang="ar-EG" sz="2200" b="1"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0413" y="754835"/>
            <a:ext cx="7301335" cy="892552"/>
          </a:xfrm>
          <a:prstGeom prst="rect">
            <a:avLst/>
          </a:prstGeom>
          <a:noFill/>
        </p:spPr>
        <p:txBody>
          <a:bodyPr wrap="square" rtlCol="0">
            <a:spAutoFit/>
          </a:bodyPr>
          <a:lstStyle/>
          <a:p>
            <a:r>
              <a:rPr lang="en-US" sz="2600" b="1" dirty="0" smtClean="0">
                <a:solidFill>
                  <a:srgbClr val="00B0F0"/>
                </a:solidFill>
                <a:cs typeface="Alexandria" charset="0"/>
              </a:rPr>
              <a:t>Define the proposal’s purpose</a:t>
            </a:r>
          </a:p>
          <a:p>
            <a:pPr rtl="1"/>
            <a:r>
              <a:rPr lang="ar-EG" sz="2600" b="1" dirty="0">
                <a:solidFill>
                  <a:srgbClr val="00B0F0"/>
                </a:solidFill>
                <a:cs typeface="Alexandria" charset="0"/>
              </a:rPr>
              <a:t>حدد غرض المقترح</a:t>
            </a:r>
          </a:p>
        </p:txBody>
      </p:sp>
    </p:spTree>
    <p:extLst>
      <p:ext uri="{BB962C8B-B14F-4D97-AF65-F5344CB8AC3E}">
        <p14:creationId xmlns:p14="http://schemas.microsoft.com/office/powerpoint/2010/main" val="3539373404"/>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5184" y="1031488"/>
            <a:ext cx="4946913" cy="954107"/>
          </a:xfrm>
          <a:prstGeom prst="rect">
            <a:avLst/>
          </a:prstGeom>
          <a:noFill/>
        </p:spPr>
        <p:txBody>
          <a:bodyPr wrap="square" rtlCol="0">
            <a:spAutoFit/>
          </a:bodyPr>
          <a:lstStyle/>
          <a:p>
            <a:r>
              <a:rPr lang="en-US" sz="2800" b="1" dirty="0">
                <a:solidFill>
                  <a:srgbClr val="00B0F0"/>
                </a:solidFill>
                <a:cs typeface="Alexandria" charset="0"/>
              </a:rPr>
              <a:t>Writing Requests for Proposals</a:t>
            </a:r>
          </a:p>
          <a:p>
            <a:r>
              <a:rPr lang="ar-EG" sz="2800" b="1" dirty="0">
                <a:solidFill>
                  <a:srgbClr val="00B0F0"/>
                </a:solidFill>
                <a:cs typeface="Alexandria" charset="0"/>
              </a:rPr>
              <a:t>كتابة طلبات تقديم العروض</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08</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8</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49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38900634"/>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50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915670209"/>
              </p:ext>
            </p:extLst>
          </p:nvPr>
        </p:nvGraphicFramePr>
        <p:xfrm>
          <a:off x="862641" y="2130389"/>
          <a:ext cx="10210701" cy="4267200"/>
        </p:xfrm>
        <a:graphic>
          <a:graphicData uri="http://schemas.openxmlformats.org/drawingml/2006/table">
            <a:tbl>
              <a:tblPr firstRow="1" firstCol="1" bandRow="1">
                <a:tableStyleId>{2D5ABB26-0587-4C30-8999-92F81FD0307C}</a:tableStyleId>
              </a:tblPr>
              <a:tblGrid>
                <a:gridCol w="5943604">
                  <a:extLst>
                    <a:ext uri="{9D8B030D-6E8A-4147-A177-3AD203B41FA5}">
                      <a16:colId xmlns:a16="http://schemas.microsoft.com/office/drawing/2014/main" val="1232974083"/>
                    </a:ext>
                  </a:extLst>
                </a:gridCol>
                <a:gridCol w="164337">
                  <a:extLst>
                    <a:ext uri="{9D8B030D-6E8A-4147-A177-3AD203B41FA5}">
                      <a16:colId xmlns:a16="http://schemas.microsoft.com/office/drawing/2014/main" val="3974403134"/>
                    </a:ext>
                  </a:extLst>
                </a:gridCol>
                <a:gridCol w="4102760">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800" kern="0" dirty="0" smtClean="0">
                          <a:solidFill>
                            <a:schemeClr val="tx1"/>
                          </a:solidFill>
                          <a:effectLst/>
                          <a:latin typeface="+mn-lt"/>
                          <a:ea typeface="+mn-ea"/>
                          <a:cs typeface="Times New Roman" panose="02020603050405020304" pitchFamily="18" charset="0"/>
                        </a:rPr>
                        <a:t>At some point in your career, you might be in a position to solicit proposals, and learning how to request effective proposals will simplify the process considerably. When writing an RFP, remember that it is more than just a request; it’s an informational report that provides potential bidders with the information they need to craft effective proposals. </a:t>
                      </a:r>
                      <a:endParaRPr lang="ar-EG" sz="1800" kern="0" dirty="0" smtClean="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800" kern="0" dirty="0" smtClean="0">
                          <a:solidFill>
                            <a:schemeClr val="tx1"/>
                          </a:solidFill>
                          <a:effectLst/>
                          <a:latin typeface="+mn-lt"/>
                          <a:ea typeface="+mn-ea"/>
                          <a:cs typeface="Times New Roman" panose="02020603050405020304" pitchFamily="18" charset="0"/>
                        </a:rPr>
                        <a:t>Writing an RFP demands careful consideration because it starts a process that leads to a proposal, a contract, and eventually the delivery of a product or the performance of a service.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18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1800" kern="0" dirty="0" smtClean="0">
                          <a:solidFill>
                            <a:schemeClr val="tx1"/>
                          </a:solidFill>
                          <a:effectLst/>
                          <a:latin typeface="+mn-lt"/>
                          <a:cs typeface="+mn-cs"/>
                        </a:rPr>
                        <a:t>في مرحلة ما من مسيرتك المهنية، قد تكون قادرًا على طلب عروض، وتعلم كيفية طلب عروض فعّالة سيُبسّط العملية بشكل كبير. عند كتابة طلب تقديم العروض، تذكّر أنه أكثر من مجرد طلب؛ إنه تقرير إعلامي يُزوّد ​​مُقدّمي العروض المُحتملين بالمعلومات التي يحتاجونها لصياغة عروض فعّالة.</a:t>
                      </a: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1800" kern="0" dirty="0" smtClean="0">
                          <a:solidFill>
                            <a:schemeClr val="tx1"/>
                          </a:solidFill>
                          <a:effectLst/>
                          <a:latin typeface="+mn-lt"/>
                          <a:cs typeface="+mn-cs"/>
                        </a:rPr>
                        <a:t> تتطلب كتابة طلب تقديم العروض دراسةً مُتأنيةً لأنها تُمهّد الطريق لعملية تُفضي إلى تقديم عرض، ثم إبرام عقد، وفي النهاية تسليم منتج أو أداء خدمة.</a:t>
                      </a:r>
                      <a:endParaRPr lang="ar-EG" sz="1800" b="1"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58267" y="805981"/>
            <a:ext cx="7301335" cy="830997"/>
          </a:xfrm>
          <a:prstGeom prst="rect">
            <a:avLst/>
          </a:prstGeom>
          <a:noFill/>
        </p:spPr>
        <p:txBody>
          <a:bodyPr wrap="square" rtlCol="0">
            <a:spAutoFit/>
          </a:bodyPr>
          <a:lstStyle/>
          <a:p>
            <a:r>
              <a:rPr lang="en-US" sz="2400" b="1" dirty="0">
                <a:solidFill>
                  <a:srgbClr val="00B0F0"/>
                </a:solidFill>
                <a:cs typeface="Alexandria" charset="0"/>
              </a:rPr>
              <a:t>Writing Requests for Proposals</a:t>
            </a:r>
          </a:p>
          <a:p>
            <a:pPr rtl="1"/>
            <a:r>
              <a:rPr lang="ar-EG" sz="2400" b="1" dirty="0" smtClean="0">
                <a:solidFill>
                  <a:srgbClr val="00B0F0"/>
                </a:solidFill>
                <a:cs typeface="Alexandria" charset="0"/>
              </a:rPr>
              <a:t>كتابة </a:t>
            </a:r>
            <a:r>
              <a:rPr lang="ar-EG" sz="2400" b="1" dirty="0">
                <a:solidFill>
                  <a:srgbClr val="00B0F0"/>
                </a:solidFill>
                <a:cs typeface="Alexandria" charset="0"/>
              </a:rPr>
              <a:t>طلبات تقديم العروض</a:t>
            </a:r>
          </a:p>
        </p:txBody>
      </p:sp>
    </p:spTree>
    <p:extLst>
      <p:ext uri="{BB962C8B-B14F-4D97-AF65-F5344CB8AC3E}">
        <p14:creationId xmlns:p14="http://schemas.microsoft.com/office/powerpoint/2010/main" val="121122320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51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681529885"/>
              </p:ext>
            </p:extLst>
          </p:nvPr>
        </p:nvGraphicFramePr>
        <p:xfrm>
          <a:off x="862641" y="2130389"/>
          <a:ext cx="10210701" cy="3657600"/>
        </p:xfrm>
        <a:graphic>
          <a:graphicData uri="http://schemas.openxmlformats.org/drawingml/2006/table">
            <a:tbl>
              <a:tblPr firstRow="1" firstCol="1" bandRow="1">
                <a:tableStyleId>{2D5ABB26-0587-4C30-8999-92F81FD0307C}</a:tableStyleId>
              </a:tblPr>
              <a:tblGrid>
                <a:gridCol w="5943604">
                  <a:extLst>
                    <a:ext uri="{9D8B030D-6E8A-4147-A177-3AD203B41FA5}">
                      <a16:colId xmlns:a16="http://schemas.microsoft.com/office/drawing/2014/main" val="1232974083"/>
                    </a:ext>
                  </a:extLst>
                </a:gridCol>
                <a:gridCol w="164337">
                  <a:extLst>
                    <a:ext uri="{9D8B030D-6E8A-4147-A177-3AD203B41FA5}">
                      <a16:colId xmlns:a16="http://schemas.microsoft.com/office/drawing/2014/main" val="3974403134"/>
                    </a:ext>
                  </a:extLst>
                </a:gridCol>
                <a:gridCol w="4102760">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An RFP’s specific content will vary widely from industry to industry, but all RFPs should include some combination of the following elements:</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 </a:t>
                      </a:r>
                      <a:r>
                        <a:rPr lang="en-US" sz="2000" b="1" kern="0" dirty="0" smtClean="0">
                          <a:solidFill>
                            <a:schemeClr val="tx1"/>
                          </a:solidFill>
                          <a:effectLst/>
                          <a:latin typeface="+mn-lt"/>
                          <a:ea typeface="+mn-ea"/>
                          <a:cs typeface="Times New Roman" panose="02020603050405020304" pitchFamily="18" charset="0"/>
                        </a:rPr>
                        <a:t>Company background. </a:t>
                      </a:r>
                      <a:r>
                        <a:rPr lang="en-US" sz="2000" kern="0" dirty="0" smtClean="0">
                          <a:solidFill>
                            <a:schemeClr val="tx1"/>
                          </a:solidFill>
                          <a:effectLst/>
                          <a:latin typeface="+mn-lt"/>
                          <a:ea typeface="+mn-ea"/>
                          <a:cs typeface="Times New Roman" panose="02020603050405020304" pitchFamily="18" charset="0"/>
                        </a:rPr>
                        <a:t>Give potential bidders some background information on your organization, your business priorities, and other information they might need to respond in an informed manner.</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 </a:t>
                      </a:r>
                      <a:r>
                        <a:rPr lang="en-US" sz="2000" b="1" kern="0" dirty="0" smtClean="0">
                          <a:solidFill>
                            <a:schemeClr val="tx1"/>
                          </a:solidFill>
                          <a:effectLst/>
                          <a:latin typeface="+mn-lt"/>
                          <a:ea typeface="+mn-ea"/>
                          <a:cs typeface="Times New Roman" panose="02020603050405020304" pitchFamily="18" charset="0"/>
                        </a:rPr>
                        <a:t>Project description. </a:t>
                      </a:r>
                      <a:r>
                        <a:rPr lang="en-US" sz="2000" kern="0" dirty="0" smtClean="0">
                          <a:solidFill>
                            <a:schemeClr val="tx1"/>
                          </a:solidFill>
                          <a:effectLst/>
                          <a:latin typeface="+mn-lt"/>
                          <a:ea typeface="+mn-ea"/>
                          <a:cs typeface="Times New Roman" panose="02020603050405020304" pitchFamily="18" charset="0"/>
                        </a:rPr>
                        <a:t>Put your requirements in context; are you seeking bids for routine supplies or services, or do you need a major new system?</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000" kern="0" dirty="0" smtClean="0">
                          <a:solidFill>
                            <a:schemeClr val="tx1"/>
                          </a:solidFill>
                          <a:effectLst/>
                          <a:latin typeface="+mn-lt"/>
                          <a:cs typeface="+mn-cs"/>
                        </a:rPr>
                        <a:t>يختلف محتوى طلب تقديم العروض اختلافًا كبيرًا من قطاع إلى آخر، ولكن يجب أن تتضمن جميع طلبات تقديم العروض مزيجًا من العناصر التالية:</a:t>
                      </a: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000" b="1" kern="0" dirty="0" smtClean="0">
                          <a:solidFill>
                            <a:schemeClr val="tx1"/>
                          </a:solidFill>
                          <a:effectLst/>
                          <a:latin typeface="+mn-lt"/>
                          <a:cs typeface="+mn-cs"/>
                        </a:rPr>
                        <a:t>● خلفية الشركة. </a:t>
                      </a:r>
                      <a:r>
                        <a:rPr lang="ar-EG" sz="2000" kern="0" dirty="0" smtClean="0">
                          <a:solidFill>
                            <a:schemeClr val="tx1"/>
                          </a:solidFill>
                          <a:effectLst/>
                          <a:latin typeface="+mn-lt"/>
                          <a:cs typeface="+mn-cs"/>
                        </a:rPr>
                        <a:t>قدّم لمُقدّمي العروض المُحتملين بعض المعلومات الأساسية عن مؤسستك وأولويات عملك، وأي معلومات أخرى قد يحتاجونها للاستجابة بشكلٍ وافٍ.</a:t>
                      </a: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000" kern="0" dirty="0" smtClean="0">
                          <a:solidFill>
                            <a:schemeClr val="tx1"/>
                          </a:solidFill>
                          <a:effectLst/>
                          <a:latin typeface="+mn-lt"/>
                          <a:cs typeface="+mn-cs"/>
                        </a:rPr>
                        <a:t>● </a:t>
                      </a:r>
                      <a:r>
                        <a:rPr lang="ar-EG" sz="2000" b="1" kern="0" dirty="0" smtClean="0">
                          <a:solidFill>
                            <a:schemeClr val="tx1"/>
                          </a:solidFill>
                          <a:effectLst/>
                          <a:latin typeface="+mn-lt"/>
                          <a:cs typeface="+mn-cs"/>
                        </a:rPr>
                        <a:t>وصف المشروع. </a:t>
                      </a:r>
                      <a:r>
                        <a:rPr lang="ar-EG" sz="2000" kern="0" dirty="0" smtClean="0">
                          <a:solidFill>
                            <a:schemeClr val="tx1"/>
                          </a:solidFill>
                          <a:effectLst/>
                          <a:latin typeface="+mn-lt"/>
                          <a:cs typeface="+mn-cs"/>
                        </a:rPr>
                        <a:t>ضع متطلباتك في سياقها الصحيح؛ هل تبحث عن عروض لتوريدات أو خدمات روتينية، أم أنك بحاجة إلى نظام جديد رئيسي؟</a:t>
                      </a:r>
                      <a:endParaRPr lang="ar-EG" sz="2000" b="1"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58267" y="805981"/>
            <a:ext cx="7301335" cy="830997"/>
          </a:xfrm>
          <a:prstGeom prst="rect">
            <a:avLst/>
          </a:prstGeom>
          <a:noFill/>
        </p:spPr>
        <p:txBody>
          <a:bodyPr wrap="square" rtlCol="0">
            <a:spAutoFit/>
          </a:bodyPr>
          <a:lstStyle/>
          <a:p>
            <a:r>
              <a:rPr lang="en-US" sz="2400" b="1" dirty="0">
                <a:solidFill>
                  <a:srgbClr val="00B0F0"/>
                </a:solidFill>
                <a:cs typeface="Alexandria" charset="0"/>
              </a:rPr>
              <a:t>Writing Requests for Proposals</a:t>
            </a:r>
          </a:p>
          <a:p>
            <a:pPr rtl="1"/>
            <a:r>
              <a:rPr lang="ar-EG" sz="2400" b="1" dirty="0" smtClean="0">
                <a:solidFill>
                  <a:srgbClr val="00B0F0"/>
                </a:solidFill>
                <a:cs typeface="Alexandria" charset="0"/>
              </a:rPr>
              <a:t>كتابة </a:t>
            </a:r>
            <a:r>
              <a:rPr lang="ar-EG" sz="2400" b="1" dirty="0">
                <a:solidFill>
                  <a:srgbClr val="00B0F0"/>
                </a:solidFill>
                <a:cs typeface="Alexandria" charset="0"/>
              </a:rPr>
              <a:t>طلبات تقديم العروض</a:t>
            </a:r>
          </a:p>
        </p:txBody>
      </p:sp>
    </p:spTree>
    <p:extLst>
      <p:ext uri="{BB962C8B-B14F-4D97-AF65-F5344CB8AC3E}">
        <p14:creationId xmlns:p14="http://schemas.microsoft.com/office/powerpoint/2010/main" val="102411160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52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156560863"/>
              </p:ext>
            </p:extLst>
          </p:nvPr>
        </p:nvGraphicFramePr>
        <p:xfrm>
          <a:off x="862641" y="2130389"/>
          <a:ext cx="10210701" cy="4114800"/>
        </p:xfrm>
        <a:graphic>
          <a:graphicData uri="http://schemas.openxmlformats.org/drawingml/2006/table">
            <a:tbl>
              <a:tblPr firstRow="1" firstCol="1" bandRow="1">
                <a:tableStyleId>{2D5ABB26-0587-4C30-8999-92F81FD0307C}</a:tableStyleId>
              </a:tblPr>
              <a:tblGrid>
                <a:gridCol w="5943604">
                  <a:extLst>
                    <a:ext uri="{9D8B030D-6E8A-4147-A177-3AD203B41FA5}">
                      <a16:colId xmlns:a16="http://schemas.microsoft.com/office/drawing/2014/main" val="1232974083"/>
                    </a:ext>
                  </a:extLst>
                </a:gridCol>
                <a:gridCol w="164337">
                  <a:extLst>
                    <a:ext uri="{9D8B030D-6E8A-4147-A177-3AD203B41FA5}">
                      <a16:colId xmlns:a16="http://schemas.microsoft.com/office/drawing/2014/main" val="3974403134"/>
                    </a:ext>
                  </a:extLst>
                </a:gridCol>
                <a:gridCol w="4102760">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800" b="1" kern="0" dirty="0" smtClean="0">
                          <a:solidFill>
                            <a:schemeClr val="tx1"/>
                          </a:solidFill>
                          <a:effectLst/>
                          <a:latin typeface="+mn-lt"/>
                          <a:ea typeface="+mn-ea"/>
                          <a:cs typeface="Times New Roman" panose="02020603050405020304" pitchFamily="18" charset="0"/>
                        </a:rPr>
                        <a:t>● Requirements. </a:t>
                      </a:r>
                      <a:r>
                        <a:rPr lang="en-US" sz="1800" kern="0" dirty="0" smtClean="0">
                          <a:solidFill>
                            <a:schemeClr val="tx1"/>
                          </a:solidFill>
                          <a:effectLst/>
                          <a:latin typeface="+mn-lt"/>
                          <a:ea typeface="+mn-ea"/>
                          <a:cs typeface="Times New Roman" panose="02020603050405020304" pitchFamily="18" charset="0"/>
                        </a:rPr>
                        <a:t>The requirements section should spell out everything you expect from potential vendors; don’t leave anything to unstated assumptions. Will potential vendors provide key equipment or will you? Will you expect vendors to work under confidentiality restrictions, such as a nondisclosure agreement? Who will pay if costs run higher than expected? Will you require ongoing service or support? Providing this information can be a lot of work, but again, overlooking anything at this point is likely to create considerable problems once the project gets rolling.</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18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1800" b="1" kern="0" dirty="0" smtClean="0">
                          <a:solidFill>
                            <a:schemeClr val="tx1"/>
                          </a:solidFill>
                          <a:effectLst/>
                          <a:latin typeface="+mn-lt"/>
                          <a:cs typeface="+mn-cs"/>
                        </a:rPr>
                        <a:t>● المتطلبات. </a:t>
                      </a:r>
                      <a:r>
                        <a:rPr lang="ar-EG" sz="1800" kern="0" dirty="0" smtClean="0">
                          <a:solidFill>
                            <a:schemeClr val="tx1"/>
                          </a:solidFill>
                          <a:effectLst/>
                          <a:latin typeface="+mn-lt"/>
                          <a:cs typeface="+mn-cs"/>
                        </a:rPr>
                        <a:t>يجب أن يوضح قسم المتطلبات كل ما تتوقعه من الموردين المحتملين؛ لا تترك أي شيء للافتراضات غير المعلنة. هل سيوفر الموردون المحتملون المعدات الرئيسية أم ستوفرها أنت؟ هل تتوقع من الموردين العمل في ظل قيود السرية، مثل اتفاقية عدم الإفصاح؟ من سيدفع إذا تجاوزت التكاليف المتوقع؟ هل ستحتاج إلى خدمة أو دعم مستمر؟ قد يتطلب توفير هذه المعلومات جهدًا كبيرًا، ولكن مرة أخرى، من المرجح أن يؤدي تجاهل أي شيء في هذه المرحلة إلى مشاكل كبيرة بمجرد بدء المشروع.</a:t>
                      </a:r>
                      <a:endParaRPr lang="ar-EG" sz="1800" b="1"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58267" y="805981"/>
            <a:ext cx="7301335" cy="830997"/>
          </a:xfrm>
          <a:prstGeom prst="rect">
            <a:avLst/>
          </a:prstGeom>
          <a:noFill/>
        </p:spPr>
        <p:txBody>
          <a:bodyPr wrap="square" rtlCol="0">
            <a:spAutoFit/>
          </a:bodyPr>
          <a:lstStyle/>
          <a:p>
            <a:r>
              <a:rPr lang="en-US" sz="2400" b="1" dirty="0">
                <a:solidFill>
                  <a:srgbClr val="00B0F0"/>
                </a:solidFill>
                <a:cs typeface="Alexandria" charset="0"/>
              </a:rPr>
              <a:t>Writing Requests for Proposals</a:t>
            </a:r>
          </a:p>
          <a:p>
            <a:pPr rtl="1"/>
            <a:r>
              <a:rPr lang="ar-EG" sz="2400" b="1" dirty="0" smtClean="0">
                <a:solidFill>
                  <a:srgbClr val="00B0F0"/>
                </a:solidFill>
                <a:cs typeface="Alexandria" charset="0"/>
              </a:rPr>
              <a:t>كتابة </a:t>
            </a:r>
            <a:r>
              <a:rPr lang="ar-EG" sz="2400" b="1" dirty="0">
                <a:solidFill>
                  <a:srgbClr val="00B0F0"/>
                </a:solidFill>
                <a:cs typeface="Alexandria" charset="0"/>
              </a:rPr>
              <a:t>طلبات تقديم العروض</a:t>
            </a:r>
          </a:p>
        </p:txBody>
      </p:sp>
    </p:spTree>
    <p:extLst>
      <p:ext uri="{BB962C8B-B14F-4D97-AF65-F5344CB8AC3E}">
        <p14:creationId xmlns:p14="http://schemas.microsoft.com/office/powerpoint/2010/main" val="1819238569"/>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53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773249828"/>
              </p:ext>
            </p:extLst>
          </p:nvPr>
        </p:nvGraphicFramePr>
        <p:xfrm>
          <a:off x="862641" y="2130389"/>
          <a:ext cx="10210701" cy="3909060"/>
        </p:xfrm>
        <a:graphic>
          <a:graphicData uri="http://schemas.openxmlformats.org/drawingml/2006/table">
            <a:tbl>
              <a:tblPr firstRow="1" firstCol="1" bandRow="1">
                <a:tableStyleId>{2D5ABB26-0587-4C30-8999-92F81FD0307C}</a:tableStyleId>
              </a:tblPr>
              <a:tblGrid>
                <a:gridCol w="5943604">
                  <a:extLst>
                    <a:ext uri="{9D8B030D-6E8A-4147-A177-3AD203B41FA5}">
                      <a16:colId xmlns:a16="http://schemas.microsoft.com/office/drawing/2014/main" val="1232974083"/>
                    </a:ext>
                  </a:extLst>
                </a:gridCol>
                <a:gridCol w="164337">
                  <a:extLst>
                    <a:ext uri="{9D8B030D-6E8A-4147-A177-3AD203B41FA5}">
                      <a16:colId xmlns:a16="http://schemas.microsoft.com/office/drawing/2014/main" val="3974403134"/>
                    </a:ext>
                  </a:extLst>
                </a:gridCol>
                <a:gridCol w="4102760">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900" kern="0" dirty="0" smtClean="0">
                          <a:solidFill>
                            <a:schemeClr val="tx1"/>
                          </a:solidFill>
                          <a:effectLst/>
                          <a:latin typeface="+mn-lt"/>
                          <a:ea typeface="+mn-ea"/>
                          <a:cs typeface="Times New Roman" panose="02020603050405020304" pitchFamily="18" charset="0"/>
                        </a:rPr>
                        <a:t>● </a:t>
                      </a:r>
                      <a:r>
                        <a:rPr lang="en-US" sz="1900" b="1" kern="0" dirty="0" smtClean="0">
                          <a:solidFill>
                            <a:schemeClr val="tx1"/>
                          </a:solidFill>
                          <a:effectLst/>
                          <a:latin typeface="+mn-lt"/>
                          <a:ea typeface="+mn-ea"/>
                          <a:cs typeface="Times New Roman" panose="02020603050405020304" pitchFamily="18" charset="0"/>
                        </a:rPr>
                        <a:t>Decision criteria. </a:t>
                      </a:r>
                      <a:r>
                        <a:rPr lang="en-US" sz="1900" kern="0" dirty="0" smtClean="0">
                          <a:solidFill>
                            <a:schemeClr val="tx1"/>
                          </a:solidFill>
                          <a:effectLst/>
                          <a:latin typeface="+mn-lt"/>
                          <a:ea typeface="+mn-ea"/>
                          <a:cs typeface="Times New Roman" panose="02020603050405020304" pitchFamily="18" charset="0"/>
                        </a:rPr>
                        <a:t>Let bidders know how you’ll be making the decision. Is quality more important than cost? Will you consider only certain types of vendors or only those that use certain processes or technologies? Will you entertain bids from companies that have never worked in your industry? The answers to such questions not only help bidders determine whether they’re right for your project but also help them craft proposals that meet your needs.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19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1900" b="1" kern="0" dirty="0" smtClean="0">
                          <a:solidFill>
                            <a:schemeClr val="tx1"/>
                          </a:solidFill>
                          <a:effectLst/>
                          <a:latin typeface="+mn-lt"/>
                          <a:cs typeface="+mn-cs"/>
                        </a:rPr>
                        <a:t>● معايير القرار. </a:t>
                      </a:r>
                      <a:r>
                        <a:rPr lang="ar-EG" sz="1900" kern="0" dirty="0" smtClean="0">
                          <a:solidFill>
                            <a:schemeClr val="tx1"/>
                          </a:solidFill>
                          <a:effectLst/>
                          <a:latin typeface="+mn-lt"/>
                          <a:cs typeface="+mn-cs"/>
                        </a:rPr>
                        <a:t>أخبر مقدمي العروض بكيفية اتخاذك للقرار. هل الجودة أهم من التكلفة؟ هل ستنظر فقط في أنواع معينة من الموردين أم فقط في أولئك الذين يستخدمون عمليات أو تقنيات معينة؟ هل ستستقبل عروضًا من شركات لم تعمل في مجالك من قبل؟ إن إجابات هذه الأسئلة لا تساعد مقدمي العروض على تحديد ما إذا كانوا مناسبين لمشروعك فحسب، بل تساعدهم أيضًا على صياغة مقترحات تلبي احتياجاتك.</a:t>
                      </a:r>
                      <a:endParaRPr lang="ar-EG" sz="1900" b="1"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58267" y="805981"/>
            <a:ext cx="7301335" cy="830997"/>
          </a:xfrm>
          <a:prstGeom prst="rect">
            <a:avLst/>
          </a:prstGeom>
          <a:noFill/>
        </p:spPr>
        <p:txBody>
          <a:bodyPr wrap="square" rtlCol="0">
            <a:spAutoFit/>
          </a:bodyPr>
          <a:lstStyle/>
          <a:p>
            <a:r>
              <a:rPr lang="en-US" sz="2400" b="1" dirty="0">
                <a:solidFill>
                  <a:srgbClr val="00B0F0"/>
                </a:solidFill>
                <a:cs typeface="Alexandria" charset="0"/>
              </a:rPr>
              <a:t>Writing Requests for Proposals</a:t>
            </a:r>
          </a:p>
          <a:p>
            <a:pPr rtl="1"/>
            <a:r>
              <a:rPr lang="ar-EG" sz="2400" b="1" dirty="0" smtClean="0">
                <a:solidFill>
                  <a:srgbClr val="00B0F0"/>
                </a:solidFill>
                <a:cs typeface="Alexandria" charset="0"/>
              </a:rPr>
              <a:t>كتابة </a:t>
            </a:r>
            <a:r>
              <a:rPr lang="ar-EG" sz="2400" b="1" dirty="0">
                <a:solidFill>
                  <a:srgbClr val="00B0F0"/>
                </a:solidFill>
                <a:cs typeface="Alexandria" charset="0"/>
              </a:rPr>
              <a:t>طلبات تقديم العروض</a:t>
            </a:r>
          </a:p>
        </p:txBody>
      </p:sp>
    </p:spTree>
    <p:extLst>
      <p:ext uri="{BB962C8B-B14F-4D97-AF65-F5344CB8AC3E}">
        <p14:creationId xmlns:p14="http://schemas.microsoft.com/office/powerpoint/2010/main" val="108757952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54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849570298"/>
              </p:ext>
            </p:extLst>
          </p:nvPr>
        </p:nvGraphicFramePr>
        <p:xfrm>
          <a:off x="862641" y="2130389"/>
          <a:ext cx="10210701" cy="4061460"/>
        </p:xfrm>
        <a:graphic>
          <a:graphicData uri="http://schemas.openxmlformats.org/drawingml/2006/table">
            <a:tbl>
              <a:tblPr firstRow="1" firstCol="1" bandRow="1">
                <a:tableStyleId>{2D5ABB26-0587-4C30-8999-92F81FD0307C}</a:tableStyleId>
              </a:tblPr>
              <a:tblGrid>
                <a:gridCol w="5943604">
                  <a:extLst>
                    <a:ext uri="{9D8B030D-6E8A-4147-A177-3AD203B41FA5}">
                      <a16:colId xmlns:a16="http://schemas.microsoft.com/office/drawing/2014/main" val="1232974083"/>
                    </a:ext>
                  </a:extLst>
                </a:gridCol>
                <a:gridCol w="164337">
                  <a:extLst>
                    <a:ext uri="{9D8B030D-6E8A-4147-A177-3AD203B41FA5}">
                      <a16:colId xmlns:a16="http://schemas.microsoft.com/office/drawing/2014/main" val="3974403134"/>
                    </a:ext>
                  </a:extLst>
                </a:gridCol>
                <a:gridCol w="4102760">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900" kern="0" dirty="0" smtClean="0">
                          <a:solidFill>
                            <a:schemeClr val="tx1"/>
                          </a:solidFill>
                          <a:effectLst/>
                          <a:latin typeface="+mn-lt"/>
                          <a:ea typeface="+mn-ea"/>
                          <a:cs typeface="Times New Roman" panose="02020603050405020304" pitchFamily="18" charset="0"/>
                        </a:rPr>
                        <a:t>● </a:t>
                      </a:r>
                      <a:r>
                        <a:rPr lang="en-US" sz="1900" b="1" kern="0" dirty="0" smtClean="0">
                          <a:solidFill>
                            <a:schemeClr val="tx1"/>
                          </a:solidFill>
                          <a:effectLst/>
                          <a:latin typeface="+mn-lt"/>
                          <a:ea typeface="+mn-ea"/>
                          <a:cs typeface="Times New Roman" panose="02020603050405020304" pitchFamily="18" charset="0"/>
                        </a:rPr>
                        <a:t>Proposal requirements. </a:t>
                      </a:r>
                      <a:r>
                        <a:rPr lang="en-US" sz="1900" kern="0" dirty="0" smtClean="0">
                          <a:solidFill>
                            <a:schemeClr val="tx1"/>
                          </a:solidFill>
                          <a:effectLst/>
                          <a:latin typeface="+mn-lt"/>
                          <a:ea typeface="+mn-ea"/>
                          <a:cs typeface="Times New Roman" panose="02020603050405020304" pitchFamily="18" charset="0"/>
                        </a:rPr>
                        <a:t>Explain exactly what you expect to see in the proposal  itself—which sections, what media, how many copies, and so on.</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900" b="1" kern="0" dirty="0" smtClean="0">
                          <a:solidFill>
                            <a:schemeClr val="tx1"/>
                          </a:solidFill>
                          <a:effectLst/>
                          <a:latin typeface="+mn-lt"/>
                          <a:ea typeface="+mn-ea"/>
                          <a:cs typeface="Times New Roman" panose="02020603050405020304" pitchFamily="18" charset="0"/>
                        </a:rPr>
                        <a:t>● Submission and contact information. </a:t>
                      </a:r>
                      <a:r>
                        <a:rPr lang="en-US" sz="1900" kern="0" dirty="0" smtClean="0">
                          <a:solidFill>
                            <a:schemeClr val="tx1"/>
                          </a:solidFill>
                          <a:effectLst/>
                          <a:latin typeface="+mn-lt"/>
                          <a:ea typeface="+mn-ea"/>
                          <a:cs typeface="Times New Roman" panose="02020603050405020304" pitchFamily="18" charset="0"/>
                        </a:rPr>
                        <a:t>A well-written RFP answers most potential questions, and it also tells people when, where, and how to respond. In addition, effective RFPs always give bidders the name of a contact within the organization who can answer detailed questions.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19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1900" kern="0" dirty="0" smtClean="0">
                          <a:solidFill>
                            <a:schemeClr val="tx1"/>
                          </a:solidFill>
                          <a:effectLst/>
                          <a:latin typeface="+mn-lt"/>
                          <a:cs typeface="+mn-cs"/>
                        </a:rPr>
                        <a:t>● </a:t>
                      </a:r>
                      <a:r>
                        <a:rPr lang="ar-EG" sz="1900" b="1" kern="0" dirty="0" smtClean="0">
                          <a:solidFill>
                            <a:schemeClr val="tx1"/>
                          </a:solidFill>
                          <a:effectLst/>
                          <a:latin typeface="+mn-lt"/>
                          <a:cs typeface="+mn-cs"/>
                        </a:rPr>
                        <a:t>متطلبات المقترح. </a:t>
                      </a:r>
                      <a:r>
                        <a:rPr lang="ar-EG" sz="1900" kern="0" dirty="0" smtClean="0">
                          <a:solidFill>
                            <a:schemeClr val="tx1"/>
                          </a:solidFill>
                          <a:effectLst/>
                          <a:latin typeface="+mn-lt"/>
                          <a:cs typeface="+mn-cs"/>
                        </a:rPr>
                        <a:t>اشرح بدقة ما تتوقع رؤيته في المقترح نفسه - أي أقسام، أي وسائط، عدد النسخ، وما إلى ذلك. </a:t>
                      </a: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1900" kern="0" dirty="0" smtClean="0">
                          <a:solidFill>
                            <a:schemeClr val="tx1"/>
                          </a:solidFill>
                          <a:effectLst/>
                          <a:latin typeface="+mn-lt"/>
                          <a:cs typeface="+mn-cs"/>
                        </a:rPr>
                        <a:t>● </a:t>
                      </a:r>
                      <a:r>
                        <a:rPr lang="ar-EG" sz="1900" b="1" kern="0" dirty="0" smtClean="0">
                          <a:solidFill>
                            <a:schemeClr val="tx1"/>
                          </a:solidFill>
                          <a:effectLst/>
                          <a:latin typeface="+mn-lt"/>
                          <a:cs typeface="+mn-cs"/>
                        </a:rPr>
                        <a:t>معلومات التقديم والاتصال. </a:t>
                      </a:r>
                      <a:r>
                        <a:rPr lang="ar-EG" sz="1900" kern="0" dirty="0" smtClean="0">
                          <a:solidFill>
                            <a:schemeClr val="tx1"/>
                          </a:solidFill>
                          <a:effectLst/>
                          <a:latin typeface="+mn-lt"/>
                          <a:cs typeface="+mn-cs"/>
                        </a:rPr>
                        <a:t>يُجيب طلب تقديم العروض المُصاغ جيدًا على معظم الأسئلة المُحتملة، ويُحدد أيضًا متى وأين وكيف يُمكن الرد. بالإضافة إلى ذلك، تُعطي طلبات تقديم العروض الفعّالة مُقدمي العروض دائمًا اسم جهة اتصال داخل المؤسسة يُمكنها الإجابة على الأسئلة المُفصلة.</a:t>
                      </a:r>
                      <a:endParaRPr lang="ar-EG" sz="1900" b="1"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58267" y="805981"/>
            <a:ext cx="7301335" cy="830997"/>
          </a:xfrm>
          <a:prstGeom prst="rect">
            <a:avLst/>
          </a:prstGeom>
          <a:noFill/>
        </p:spPr>
        <p:txBody>
          <a:bodyPr wrap="square" rtlCol="0">
            <a:spAutoFit/>
          </a:bodyPr>
          <a:lstStyle/>
          <a:p>
            <a:r>
              <a:rPr lang="en-US" sz="2400" b="1" dirty="0">
                <a:solidFill>
                  <a:srgbClr val="00B0F0"/>
                </a:solidFill>
                <a:cs typeface="Alexandria" charset="0"/>
              </a:rPr>
              <a:t>Writing Requests for Proposals</a:t>
            </a:r>
          </a:p>
          <a:p>
            <a:pPr rtl="1"/>
            <a:r>
              <a:rPr lang="ar-EG" sz="2400" b="1" dirty="0" smtClean="0">
                <a:solidFill>
                  <a:srgbClr val="00B0F0"/>
                </a:solidFill>
                <a:cs typeface="Alexandria" charset="0"/>
              </a:rPr>
              <a:t>كتابة </a:t>
            </a:r>
            <a:r>
              <a:rPr lang="ar-EG" sz="2400" b="1" dirty="0">
                <a:solidFill>
                  <a:srgbClr val="00B0F0"/>
                </a:solidFill>
                <a:cs typeface="Alexandria" charset="0"/>
              </a:rPr>
              <a:t>طلبات تقديم العروض</a:t>
            </a:r>
          </a:p>
        </p:txBody>
      </p:sp>
    </p:spTree>
    <p:extLst>
      <p:ext uri="{BB962C8B-B14F-4D97-AF65-F5344CB8AC3E}">
        <p14:creationId xmlns:p14="http://schemas.microsoft.com/office/powerpoint/2010/main" val="322983692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13553"/>
    </mc:Choice>
    <mc:Fallback xmlns="">
      <p:transition spd="slow" advTm="213553"/>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747ff9e201db4cb77f589ed29016c55c">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2dcb136f439a0e853eb3c85d098a35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1E163FDF-47C8-4631-AEA1-1187034B550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www.w3.org/XML/1998/namespace"/>
    <ds:schemaRef ds:uri="http://purl.org/dc/terms/"/>
    <ds:schemaRef ds:uri="http://schemas.microsoft.com/office/infopath/2007/PartnerControls"/>
    <ds:schemaRef ds:uri="http://purl.org/dc/elements/1.1/"/>
    <ds:schemaRef ds:uri="http://schemas.microsoft.com/office/2006/documentManagement/types"/>
    <ds:schemaRef ds:uri="d13aca44-ef33-4cf4-9980-7f0b00e6eeb9"/>
    <ds:schemaRef ds:uri="http://schemas.microsoft.com/office/2006/metadata/properties"/>
    <ds:schemaRef ds:uri="http://schemas.openxmlformats.org/package/2006/metadata/core-properties"/>
    <ds:schemaRef ds:uri="49100919-8a76-4266-be0c-7dc583902cb4"/>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18629</TotalTime>
  <Words>6373</Words>
  <Application>Microsoft Office PowerPoint</Application>
  <PresentationFormat>Widescreen</PresentationFormat>
  <Paragraphs>443</Paragraphs>
  <Slides>55</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55</vt:i4>
      </vt:variant>
    </vt:vector>
  </HeadingPairs>
  <TitlesOfParts>
    <vt:vector size="63" baseType="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ALFAGR</cp:lastModifiedBy>
  <cp:revision>1197</cp:revision>
  <dcterms:created xsi:type="dcterms:W3CDTF">2023-04-29T09:08:00Z</dcterms:created>
  <dcterms:modified xsi:type="dcterms:W3CDTF">2025-11-27T20:50:11Z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