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496" r:id="rId6"/>
    <p:sldId id="520" r:id="rId7"/>
    <p:sldId id="498" r:id="rId8"/>
    <p:sldId id="605" r:id="rId9"/>
    <p:sldId id="583" r:id="rId10"/>
    <p:sldId id="600" r:id="rId11"/>
    <p:sldId id="601" r:id="rId12"/>
    <p:sldId id="602" r:id="rId13"/>
    <p:sldId id="603" r:id="rId14"/>
    <p:sldId id="551" r:id="rId15"/>
    <p:sldId id="604" r:id="rId16"/>
    <p:sldId id="589" r:id="rId17"/>
    <p:sldId id="552" r:id="rId18"/>
    <p:sldId id="500" r:id="rId19"/>
    <p:sldId id="541" r:id="rId20"/>
    <p:sldId id="509" r:id="rId21"/>
    <p:sldId id="606" r:id="rId22"/>
    <p:sldId id="607" r:id="rId23"/>
    <p:sldId id="608" r:id="rId24"/>
    <p:sldId id="566" r:id="rId25"/>
    <p:sldId id="609" r:id="rId26"/>
    <p:sldId id="610" r:id="rId27"/>
    <p:sldId id="611" r:id="rId28"/>
    <p:sldId id="621" r:id="rId29"/>
    <p:sldId id="554" r:id="rId30"/>
    <p:sldId id="504" r:id="rId31"/>
    <p:sldId id="612" r:id="rId32"/>
    <p:sldId id="613" r:id="rId33"/>
    <p:sldId id="550" r:id="rId34"/>
    <p:sldId id="570" r:id="rId35"/>
    <p:sldId id="614" r:id="rId36"/>
    <p:sldId id="615" r:id="rId37"/>
    <p:sldId id="616" r:id="rId38"/>
    <p:sldId id="617" r:id="rId39"/>
    <p:sldId id="618" r:id="rId40"/>
    <p:sldId id="619" r:id="rId41"/>
    <p:sldId id="620" r:id="rId42"/>
    <p:sldId id="525" r:id="rId43"/>
    <p:sldId id="540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520"/>
            <p14:sldId id="498"/>
            <p14:sldId id="605"/>
            <p14:sldId id="583"/>
            <p14:sldId id="600"/>
            <p14:sldId id="601"/>
            <p14:sldId id="602"/>
            <p14:sldId id="603"/>
            <p14:sldId id="551"/>
            <p14:sldId id="604"/>
            <p14:sldId id="589"/>
            <p14:sldId id="552"/>
            <p14:sldId id="500"/>
            <p14:sldId id="541"/>
            <p14:sldId id="509"/>
            <p14:sldId id="606"/>
            <p14:sldId id="607"/>
            <p14:sldId id="608"/>
            <p14:sldId id="566"/>
            <p14:sldId id="609"/>
            <p14:sldId id="610"/>
            <p14:sldId id="611"/>
            <p14:sldId id="621"/>
            <p14:sldId id="554"/>
            <p14:sldId id="504"/>
            <p14:sldId id="612"/>
            <p14:sldId id="613"/>
            <p14:sldId id="550"/>
            <p14:sldId id="570"/>
            <p14:sldId id="614"/>
            <p14:sldId id="615"/>
            <p14:sldId id="616"/>
            <p14:sldId id="617"/>
            <p14:sldId id="618"/>
            <p14:sldId id="619"/>
            <p14:sldId id="620"/>
            <p14:sldId id="525"/>
            <p14:sldId id="54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904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2/28/26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2/28/26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2/28/26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2/28/26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DAF6B84-5017-214F-A427-D4C152213076}"/>
              </a:ext>
            </a:extLst>
          </p:cNvPr>
          <p:cNvSpPr/>
          <p:nvPr userDrawn="1"/>
        </p:nvSpPr>
        <p:spPr>
          <a:xfrm>
            <a:off x="8797260" y="6311900"/>
            <a:ext cx="19062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 dirty="0" err="1"/>
              <a:t>midocean.edu.km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4177739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66217" y="2257984"/>
            <a:ext cx="571525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Supervised Learning Fundamentals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2239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FNT633 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Machine Learning in Finance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By the end of this lecture, you will be able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Identify main types of ML and their financial applications.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Distinguish between regression and classification.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Evaluate model performance using MSE, RMSE, and R².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Apply K-Fold Cross Validation.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Implement KNN and Decision Tree models for finance datasets.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452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Types of Machine Learning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400" b="1" dirty="0">
                <a:latin typeface="Alexandria" charset="0"/>
              </a:rPr>
              <a:t>Supervised Learning:</a:t>
            </a:r>
            <a:r>
              <a:rPr lang="en-US" sz="2400" dirty="0">
                <a:latin typeface="Alexandria" charset="0"/>
              </a:rPr>
              <a:t> Model learns from labeled data (input–output pairs).</a:t>
            </a:r>
            <a:br>
              <a:rPr lang="en-US" sz="2400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Examples: credit scoring, stock price prediction.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b="1" dirty="0">
                <a:latin typeface="Alexandria" charset="0"/>
              </a:rPr>
              <a:t>Unsupervised Learning:</a:t>
            </a:r>
            <a:r>
              <a:rPr lang="en-US" sz="2400" dirty="0">
                <a:latin typeface="Alexandria" charset="0"/>
              </a:rPr>
              <a:t> Model finds hidden patterns or clusters in unlabeled data.</a:t>
            </a:r>
            <a:br>
              <a:rPr lang="en-US" sz="2400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Examples: customer segmentation, anomaly detection.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b="1" dirty="0">
                <a:latin typeface="Alexandria" charset="0"/>
              </a:rPr>
              <a:t>Reinforcement Learning: </a:t>
            </a:r>
            <a:r>
              <a:rPr lang="en-US" sz="2400" dirty="0">
                <a:latin typeface="Alexandria" charset="0"/>
              </a:rPr>
              <a:t>Model learns by interacting with an environment and receiving feedback (rewards or penalties).</a:t>
            </a:r>
            <a:br>
              <a:rPr lang="en-US" sz="2400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Examples: portfolio optimization, trading bots.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1226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Supervised Learning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In supervised learning, we have: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Features (X):</a:t>
            </a:r>
            <a:r>
              <a:rPr lang="en-US" sz="2400" dirty="0">
                <a:latin typeface="Alexandria" charset="0"/>
              </a:rPr>
              <a:t> Inputs (e.g., income, credit score, investment size)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Target (y): </a:t>
            </a:r>
            <a:r>
              <a:rPr lang="en-US" sz="2400" dirty="0">
                <a:latin typeface="Alexandria" charset="0"/>
              </a:rPr>
              <a:t>Output or label (e.g., default risk = Yes/No, volatility = High/Low)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The model’s goal: </a:t>
            </a:r>
            <a:r>
              <a:rPr lang="en-US" sz="2400" dirty="0">
                <a:latin typeface="Alexandria" charset="0"/>
              </a:rPr>
              <a:t>map inputs to outputs by minimizing prediction error.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b="1" dirty="0">
                <a:latin typeface="Alexandria" charset="0"/>
                <a:cs typeface="Alexandria" charset="0"/>
              </a:rPr>
              <a:t>Supervised Finance Applications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  <a:cs typeface="Alexandria" charset="0"/>
              </a:rPr>
              <a:t>Credit Scoring: Predict loan approval likelihood.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  <a:cs typeface="Alexandria" charset="0"/>
              </a:rPr>
              <a:t>Fraud Detection: Identify suspicious transactions.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  <a:cs typeface="Alexandria" charset="0"/>
              </a:rPr>
              <a:t>Loan Approval: Classify clients as approved or rejected based on features.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25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467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Model Assumptions Reminder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dirty="0">
                <a:latin typeface="Alexandria" charset="0"/>
              </a:rPr>
              <a:t>In this lecture, we assume the data roughly satisfies the key assumptions for each model — for example, linearity in regression or balanced class distribution in classification.</a:t>
            </a:r>
          </a:p>
          <a:p>
            <a:r>
              <a:rPr lang="en-US" sz="2400" dirty="0">
                <a:latin typeface="Alexandria" charset="0"/>
              </a:rPr>
              <a:t>Detailed statistical checks (normality, significance testing, and visualization) were already covered in the Statistical Foundations for Data Science lecture.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Example: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Before modeling portfolio returns, perform a normality test.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If returns are not normally distributed, you may need to transform data or use a non-parametric method for more reliable predictions.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61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823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What is Regression?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69776"/>
            <a:ext cx="1054100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Regression</a:t>
            </a:r>
            <a:r>
              <a:rPr lang="en-US" sz="2000" dirty="0">
                <a:latin typeface="Alexandria" charset="0"/>
              </a:rPr>
              <a:t> is a supervised learning method used to predict continuous numerical values — numbers that can take many possible values.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helps us understand how changes in one or more factors (independent variables) affect an outcome (dependent variable).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In finance, regression can be used 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Estimate expected returns of a stock or portfolio.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Predict portfolio volatility (risk).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Analyze risk-adjusted performance, such as the Sharpe ratio.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Forecast financial metrics </a:t>
            </a:r>
            <a:r>
              <a:rPr lang="en-US" sz="2000">
                <a:latin typeface="Alexandria" charset="0"/>
              </a:rPr>
              <a:t>like revenue.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Regression helps answer questions like: “How much will a company’s profit increase if sales go up?”</a:t>
            </a:r>
          </a:p>
          <a:p>
            <a:r>
              <a:rPr lang="en-US" sz="2000" dirty="0">
                <a:latin typeface="Alexandria" charset="0"/>
              </a:rPr>
              <a:t>“How will a stock’s price change if market conditions improve?”</a:t>
            </a:r>
          </a:p>
          <a:p>
            <a:endParaRPr lang="en-US" sz="22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65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823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Linear Regression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15400"/>
            <a:ext cx="1054100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Linear Regression assumes a straight-line relationship between variables.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It’s one of the simplest and most widely used regression techniques.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a. Simple Linear Regression</a:t>
            </a:r>
          </a:p>
          <a:p>
            <a:r>
              <a:rPr lang="en-US" sz="2000" dirty="0">
                <a:latin typeface="Alexandria" charset="0"/>
              </a:rPr>
              <a:t>Equation: y=</a:t>
            </a:r>
            <a:r>
              <a:rPr lang="el-GR" sz="2000" dirty="0">
                <a:latin typeface="Alexandria" charset="0"/>
              </a:rPr>
              <a:t>β</a:t>
            </a:r>
            <a:r>
              <a:rPr lang="el-GR" sz="2000" baseline="-25000" dirty="0">
                <a:latin typeface="Alexandria" charset="0"/>
              </a:rPr>
              <a:t>0</a:t>
            </a:r>
            <a:r>
              <a:rPr lang="el-GR" sz="2000" dirty="0">
                <a:latin typeface="Alexandria" charset="0"/>
              </a:rPr>
              <a:t>+β</a:t>
            </a:r>
            <a:r>
              <a:rPr lang="el-GR" sz="2000" baseline="-25000" dirty="0">
                <a:latin typeface="Alexandria" charset="0"/>
              </a:rPr>
              <a:t>1</a:t>
            </a:r>
            <a:r>
              <a:rPr lang="en-US" sz="2000" dirty="0">
                <a:latin typeface="Alexandria" charset="0"/>
              </a:rPr>
              <a:t>x+</a:t>
            </a:r>
            <a:r>
              <a:rPr lang="el-GR" sz="2000" dirty="0">
                <a:latin typeface="Alexandria" charset="0"/>
              </a:rPr>
              <a:t>ε</a:t>
            </a:r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y: dependent variable (what we want to predict)</a:t>
            </a:r>
          </a:p>
          <a:p>
            <a:r>
              <a:rPr lang="en-US" sz="2000" dirty="0">
                <a:latin typeface="Alexandria" charset="0"/>
              </a:rPr>
              <a:t>x: independent variable (predictor)</a:t>
            </a:r>
          </a:p>
          <a:p>
            <a:r>
              <a:rPr lang="el-GR" sz="2000" dirty="0">
                <a:latin typeface="Alexandria" charset="0"/>
              </a:rPr>
              <a:t>β₀: </a:t>
            </a:r>
            <a:r>
              <a:rPr lang="en-US" sz="2000" dirty="0">
                <a:latin typeface="Alexandria" charset="0"/>
              </a:rPr>
              <a:t>intercept (value of y when x = 0)</a:t>
            </a:r>
          </a:p>
          <a:p>
            <a:r>
              <a:rPr lang="el-GR" sz="2000" dirty="0">
                <a:latin typeface="Alexandria" charset="0"/>
              </a:rPr>
              <a:t>β₁: </a:t>
            </a:r>
            <a:r>
              <a:rPr lang="en-US" sz="2000" dirty="0">
                <a:latin typeface="Alexandria" charset="0"/>
              </a:rPr>
              <a:t>slope (how much y changes when x increases by 1)</a:t>
            </a:r>
          </a:p>
          <a:p>
            <a:r>
              <a:rPr lang="el-GR" sz="2000" dirty="0">
                <a:latin typeface="Alexandria" charset="0"/>
              </a:rPr>
              <a:t>ε: </a:t>
            </a:r>
            <a:r>
              <a:rPr lang="en-US" sz="2000" dirty="0">
                <a:latin typeface="Alexandria" charset="0"/>
              </a:rPr>
              <a:t>random error (difference between actual and predicted values)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 -Predicting a student’s exam score (y) based on hours studied (x).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As study hours increase, exam scores usually rise — showing a positive linear relationship.</a:t>
            </a:r>
          </a:p>
          <a:p>
            <a:r>
              <a:rPr lang="en-US" sz="2000" dirty="0">
                <a:latin typeface="Alexandria" charset="0"/>
              </a:rPr>
              <a:t>-Predicting a stock’s return (y) based on overall market performance (x).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If the market performs well, the stock’s return is likely to increase in a similar trend.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416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823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Linear Regression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15400"/>
            <a:ext cx="10541000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b. Multiple Linear Regression</a:t>
            </a:r>
          </a:p>
          <a:p>
            <a:r>
              <a:rPr lang="en-US" sz="2000" dirty="0">
                <a:latin typeface="Alexandria" charset="0"/>
              </a:rPr>
              <a:t>Equation: y=</a:t>
            </a:r>
            <a:r>
              <a:rPr lang="el-GR" sz="2000" dirty="0">
                <a:latin typeface="Alexandria" charset="0"/>
              </a:rPr>
              <a:t>β</a:t>
            </a:r>
            <a:r>
              <a:rPr lang="el-GR" sz="2000" baseline="-25000" dirty="0">
                <a:latin typeface="Alexandria" charset="0"/>
              </a:rPr>
              <a:t>0</a:t>
            </a:r>
            <a:r>
              <a:rPr lang="el-GR" sz="2000" dirty="0">
                <a:latin typeface="Alexandria" charset="0"/>
              </a:rPr>
              <a:t>+β</a:t>
            </a:r>
            <a:r>
              <a:rPr lang="el-GR" sz="2000" baseline="-25000" dirty="0">
                <a:latin typeface="Alexandria" charset="0"/>
              </a:rPr>
              <a:t>1</a:t>
            </a:r>
            <a:r>
              <a:rPr lang="en-US" sz="2000" dirty="0">
                <a:latin typeface="Alexandria" charset="0"/>
              </a:rPr>
              <a:t>x</a:t>
            </a:r>
            <a:r>
              <a:rPr lang="en-US" sz="2000" baseline="-25000" dirty="0">
                <a:latin typeface="Alexandria" charset="0"/>
              </a:rPr>
              <a:t>1</a:t>
            </a:r>
            <a:r>
              <a:rPr lang="en-US" sz="2000" dirty="0">
                <a:latin typeface="Alexandria" charset="0"/>
              </a:rPr>
              <a:t>+</a:t>
            </a:r>
            <a:r>
              <a:rPr lang="el-GR" sz="2000" dirty="0">
                <a:latin typeface="Alexandria" charset="0"/>
              </a:rPr>
              <a:t>β</a:t>
            </a:r>
            <a:r>
              <a:rPr lang="el-GR" sz="2000" baseline="-25000" dirty="0">
                <a:latin typeface="Alexandria" charset="0"/>
              </a:rPr>
              <a:t>2</a:t>
            </a:r>
            <a:r>
              <a:rPr lang="en-US" sz="2000" dirty="0">
                <a:latin typeface="Alexandria" charset="0"/>
              </a:rPr>
              <a:t>x</a:t>
            </a:r>
            <a:r>
              <a:rPr lang="en-US" sz="2000" baseline="-25000" dirty="0">
                <a:latin typeface="Alexandria" charset="0"/>
              </a:rPr>
              <a:t>2</a:t>
            </a:r>
            <a:r>
              <a:rPr lang="en-US" sz="2000" dirty="0">
                <a:latin typeface="Alexandria" charset="0"/>
              </a:rPr>
              <a:t>+…+</a:t>
            </a:r>
            <a:r>
              <a:rPr lang="el-GR" sz="2000" dirty="0">
                <a:latin typeface="Alexandria" charset="0"/>
              </a:rPr>
              <a:t>β</a:t>
            </a:r>
            <a:r>
              <a:rPr lang="en-US" sz="2000" baseline="-25000" dirty="0" err="1">
                <a:latin typeface="Alexandria" charset="0"/>
              </a:rPr>
              <a:t>n</a:t>
            </a:r>
            <a:r>
              <a:rPr lang="en-US" sz="2000" dirty="0" err="1">
                <a:latin typeface="Alexandria" charset="0"/>
              </a:rPr>
              <a:t>x</a:t>
            </a:r>
            <a:r>
              <a:rPr lang="en-US" sz="2000" baseline="-25000" dirty="0" err="1">
                <a:latin typeface="Alexandria" charset="0"/>
              </a:rPr>
              <a:t>n</a:t>
            </a:r>
            <a:r>
              <a:rPr lang="en-US" sz="2000" dirty="0">
                <a:latin typeface="Alexandria" charset="0"/>
              </a:rPr>
              <a:t>+</a:t>
            </a:r>
            <a:r>
              <a:rPr lang="el-GR" sz="2000" dirty="0">
                <a:latin typeface="Alexandria" charset="0"/>
              </a:rPr>
              <a:t>ε</a:t>
            </a:r>
            <a:r>
              <a:rPr lang="en-US" sz="2000" dirty="0">
                <a:latin typeface="Alexandria" charset="0"/>
              </a:rPr>
              <a:t> </a:t>
            </a:r>
          </a:p>
          <a:p>
            <a:r>
              <a:rPr lang="en-US" sz="2000" dirty="0">
                <a:latin typeface="Alexandria" charset="0"/>
              </a:rPr>
              <a:t>Used when more than one factor influences the outcome.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It helps us understand how several variables together affect a result.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Example: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Predicting a house price (y) based on its size (x₁), number of bedrooms (x₂), and location score (x₃).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Each feature adds different information to improve prediction accuracy.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Predicting a company’s stock return (y) using market performance (x₁), company growth rate (x₂), and sector performance (x₃).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Here, each variable contributes to explaining changes in the stock’s return.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77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823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Measuring Model Performance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3851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15400"/>
            <a:ext cx="105410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To know how well our regression model works, we measure its error and fit.</a:t>
            </a:r>
          </a:p>
          <a:p>
            <a:r>
              <a:rPr lang="en-US" sz="2000" b="1" dirty="0">
                <a:latin typeface="Alexandria" charset="0"/>
              </a:rPr>
              <a:t>Mean Squared Error (MSE)</a:t>
            </a:r>
          </a:p>
          <a:p>
            <a:r>
              <a:rPr lang="en-US" sz="2000" dirty="0">
                <a:latin typeface="Alexandria" charset="0"/>
              </a:rPr>
              <a:t>MSE= </a:t>
            </a:r>
            <a:r>
              <a:rPr lang="el-GR" sz="2000" dirty="0"/>
              <a:t>Σ(</a:t>
            </a:r>
            <a:r>
              <a:rPr lang="en-US" sz="2000" dirty="0" err="1">
                <a:latin typeface="Alexandria" charset="0"/>
              </a:rPr>
              <a:t>y</a:t>
            </a:r>
            <a:r>
              <a:rPr lang="en-US" sz="2000" baseline="-25000" dirty="0" err="1">
                <a:latin typeface="Alexandria" charset="0"/>
              </a:rPr>
              <a:t>true</a:t>
            </a:r>
            <a:r>
              <a:rPr lang="en-US" sz="2000" baseline="-25000" dirty="0">
                <a:latin typeface="Alexandria" charset="0"/>
              </a:rPr>
              <a:t> </a:t>
            </a:r>
            <a:r>
              <a:rPr lang="en-US" sz="2000" dirty="0">
                <a:latin typeface="Alexandria" charset="0"/>
              </a:rPr>
              <a:t>​− </a:t>
            </a:r>
            <a:r>
              <a:rPr lang="en-US" sz="2000" dirty="0" err="1">
                <a:latin typeface="Alexandria" charset="0"/>
              </a:rPr>
              <a:t>y</a:t>
            </a:r>
            <a:r>
              <a:rPr lang="en-US" sz="2000" baseline="-25000" dirty="0" err="1">
                <a:latin typeface="Alexandria" charset="0"/>
              </a:rPr>
              <a:t>pred</a:t>
            </a:r>
            <a:r>
              <a:rPr lang="en-US" sz="2000" dirty="0">
                <a:latin typeface="Alexandria" charset="0"/>
              </a:rPr>
              <a:t>​)</a:t>
            </a:r>
            <a:r>
              <a:rPr lang="en-US" sz="2000" baseline="30000" dirty="0">
                <a:latin typeface="Alexandria" charset="0"/>
              </a:rPr>
              <a:t>2</a:t>
            </a:r>
            <a:r>
              <a:rPr lang="en-US" sz="2000" dirty="0">
                <a:latin typeface="Alexandria" charset="0"/>
              </a:rPr>
              <a:t>​/n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Measures average squared difference between actual and predicted values.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Lower MSE = better performance.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Root Mean Squared Error (RMSE)</a:t>
            </a:r>
          </a:p>
          <a:p>
            <a:r>
              <a:rPr lang="en-US" sz="2000" dirty="0">
                <a:latin typeface="Alexandria" charset="0"/>
              </a:rPr>
              <a:t>RMSE= √MSE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Easier to interpret because it’s in the same units as the target variable.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Lower RMSE means the model’s predictions are closer to the real values.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 -When predicting daily portfolio returns, a low MSE means the model’s predicted returns are close to the real market results.</a:t>
            </a:r>
          </a:p>
          <a:p>
            <a:r>
              <a:rPr lang="en-US" sz="2000" dirty="0">
                <a:latin typeface="Alexandria" charset="0"/>
              </a:rPr>
              <a:t>-When forecasting stock prices, a smaller RMSE means the model’s predictions are only a few dollars away from actual prices.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639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823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Measuring Model Performance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15400"/>
            <a:ext cx="1054100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R² (Coefficient of Determination)</a:t>
            </a:r>
          </a:p>
          <a:p>
            <a:r>
              <a:rPr lang="en-US" sz="2000" dirty="0">
                <a:latin typeface="Alexandria" charset="0"/>
              </a:rPr>
              <a:t>Measures how much of the variability in y is explained by the model.</a:t>
            </a:r>
          </a:p>
          <a:p>
            <a:r>
              <a:rPr lang="en-US" sz="2000" dirty="0">
                <a:latin typeface="Alexandria" charset="0"/>
              </a:rPr>
              <a:t>R² ranges from 0 to 1:</a:t>
            </a:r>
          </a:p>
          <a:p>
            <a:r>
              <a:rPr lang="en-US" sz="2000" dirty="0">
                <a:latin typeface="Alexandria" charset="0"/>
              </a:rPr>
              <a:t>1 → perfect prediction</a:t>
            </a:r>
          </a:p>
          <a:p>
            <a:r>
              <a:rPr lang="en-US" sz="2000" dirty="0">
                <a:latin typeface="Alexandria" charset="0"/>
              </a:rPr>
              <a:t>0 → no relationship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 </a:t>
            </a:r>
          </a:p>
          <a:p>
            <a:r>
              <a:rPr lang="en-US" sz="2000" dirty="0"/>
              <a:t>-</a:t>
            </a:r>
            <a:r>
              <a:rPr lang="en-US" sz="2000" dirty="0">
                <a:latin typeface="Alexandria" charset="0"/>
              </a:rPr>
              <a:t>If R² = 0.9 when predicting car prices, it means 90% of the variation in prices can be explained by features like brand, mileage, and age.</a:t>
            </a:r>
          </a:p>
          <a:p>
            <a:r>
              <a:rPr lang="en-US" sz="2000" dirty="0">
                <a:latin typeface="Alexandria" charset="0"/>
              </a:rPr>
              <a:t>-If R² = 0.85 when predicting stock returns, it means 85% of the variation in returns can be explained by the selected financial indicators (e.g., company performance or market movement).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98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81664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0467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Cross Validation is a technique to test how well a model performs on unseen data — in other words, how well it generalizes beyond the dataset it was trained on.</a:t>
            </a:r>
            <a:br>
              <a:rPr lang="en-US" sz="2400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Instead of using a single train-test split, cross validation gives a more reliable estimate of performance.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K-Fold Cross Validation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The dataset is split into K equal parts (called folds).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The model is trained on K−1 folds and tested on the remaining fold.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This process repeats K times, each time using a different fold for testing.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The average of all K test results gives the final model performance.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2FC0725-2711-0540-BCBA-0F4C1B48FFC6}"/>
              </a:ext>
            </a:extLst>
          </p:cNvPr>
          <p:cNvSpPr txBox="1"/>
          <p:nvPr/>
        </p:nvSpPr>
        <p:spPr>
          <a:xfrm>
            <a:off x="2513149" y="1019069"/>
            <a:ext cx="55145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Cross Validation</a:t>
            </a:r>
          </a:p>
        </p:txBody>
      </p:sp>
    </p:spTree>
    <p:extLst>
      <p:ext uri="{BB962C8B-B14F-4D97-AF65-F5344CB8AC3E}">
        <p14:creationId xmlns:p14="http://schemas.microsoft.com/office/powerpoint/2010/main" val="4047410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81664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0467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Why it’s important: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Reduces the risk of overfitting (model memorizing data).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Provides a more accurate and fair evaluation.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Helps in model comparison (deciding which model performs best).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Example:</a:t>
            </a:r>
            <a:br>
              <a:rPr lang="en-US" sz="2400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Testing a model that predicts loan default risk. Cross validation ensures the model performs reliably across different customer groups, not just the ones seen during training.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2FC0725-2711-0540-BCBA-0F4C1B48FFC6}"/>
              </a:ext>
            </a:extLst>
          </p:cNvPr>
          <p:cNvSpPr txBox="1"/>
          <p:nvPr/>
        </p:nvSpPr>
        <p:spPr>
          <a:xfrm>
            <a:off x="2513149" y="1019069"/>
            <a:ext cx="55145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Cross Validation</a:t>
            </a:r>
          </a:p>
        </p:txBody>
      </p:sp>
    </p:spTree>
    <p:extLst>
      <p:ext uri="{BB962C8B-B14F-4D97-AF65-F5344CB8AC3E}">
        <p14:creationId xmlns:p14="http://schemas.microsoft.com/office/powerpoint/2010/main" val="40539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Linear Regression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X_train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X_test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y_train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y_test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train_test_split</a:t>
            </a:r>
            <a:r>
              <a:rPr lang="en-US" sz="2000" dirty="0">
                <a:latin typeface="Alexandria" charset="0"/>
              </a:rPr>
              <a:t>(X, y, </a:t>
            </a:r>
            <a:r>
              <a:rPr lang="en-US" sz="2000" dirty="0" err="1">
                <a:latin typeface="Alexandria" charset="0"/>
              </a:rPr>
              <a:t>test_size</a:t>
            </a:r>
            <a:r>
              <a:rPr lang="en-US" sz="2000" dirty="0">
                <a:latin typeface="Alexandria" charset="0"/>
              </a:rPr>
              <a:t>=0.2, </a:t>
            </a:r>
            <a:r>
              <a:rPr lang="en-US" sz="2000" dirty="0" err="1">
                <a:latin typeface="Alexandria" charset="0"/>
              </a:rPr>
              <a:t>random_state</a:t>
            </a:r>
            <a:r>
              <a:rPr lang="en-US" sz="2000" dirty="0">
                <a:latin typeface="Alexandria" charset="0"/>
              </a:rPr>
              <a:t>=0)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model = </a:t>
            </a:r>
            <a:r>
              <a:rPr lang="en-US" sz="2000" dirty="0" err="1">
                <a:latin typeface="Alexandria" charset="0"/>
              </a:rPr>
              <a:t>LinearRegression</a:t>
            </a:r>
            <a:r>
              <a:rPr lang="en-US" sz="2000" dirty="0">
                <a:latin typeface="Alexandria" charset="0"/>
              </a:rPr>
              <a:t>()</a:t>
            </a:r>
          </a:p>
          <a:p>
            <a:r>
              <a:rPr lang="en-US" sz="2000" dirty="0" err="1">
                <a:latin typeface="Alexandria" charset="0"/>
              </a:rPr>
              <a:t>model.fit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X_train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y_train</a:t>
            </a:r>
            <a:r>
              <a:rPr lang="en-US" sz="2000" dirty="0">
                <a:latin typeface="Alexandria" charset="0"/>
              </a:rPr>
              <a:t>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y_pred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model.predict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X_test</a:t>
            </a:r>
            <a:r>
              <a:rPr lang="en-US" sz="2000" dirty="0">
                <a:latin typeface="Alexandria" charset="0"/>
              </a:rPr>
              <a:t>)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train_test_split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(X, y,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test_size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=0.2,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random_state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=0): </a:t>
            </a:r>
            <a:r>
              <a:rPr lang="en-US" sz="2000" dirty="0">
                <a:latin typeface="Alexandria" charset="0"/>
              </a:rPr>
              <a:t>Splits your dataset into training and testing sets.</a:t>
            </a:r>
          </a:p>
          <a:p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X_train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and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y_train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: </a:t>
            </a:r>
            <a:r>
              <a:rPr lang="en-US" sz="2000" dirty="0">
                <a:latin typeface="Alexandria" charset="0"/>
              </a:rPr>
              <a:t>Data used to train the model.</a:t>
            </a:r>
          </a:p>
          <a:p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X_test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and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y_test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: </a:t>
            </a:r>
            <a:r>
              <a:rPr lang="en-US" sz="2000" dirty="0">
                <a:latin typeface="Alexandria" charset="0"/>
              </a:rPr>
              <a:t>Data used to evaluate the model’s performance.</a:t>
            </a:r>
          </a:p>
          <a:p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test_size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=0.2: </a:t>
            </a:r>
            <a:r>
              <a:rPr lang="en-US" sz="2000" dirty="0">
                <a:latin typeface="Alexandria" charset="0"/>
              </a:rPr>
              <a:t>20% of data is for testing, 80% for training.</a:t>
            </a: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model =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LinearRegression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(): </a:t>
            </a:r>
            <a:r>
              <a:rPr lang="en-US" sz="2000" dirty="0">
                <a:latin typeface="Alexandria" charset="0"/>
              </a:rPr>
              <a:t>Creates a linear regression model object, which will try to learn a linear relationship between features (X) and target (y).</a:t>
            </a:r>
          </a:p>
          <a:p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model.fit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(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X_train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,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y_train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):</a:t>
            </a:r>
            <a:r>
              <a:rPr lang="en-US" sz="2000" dirty="0">
                <a:latin typeface="Alexandria" charset="0"/>
              </a:rPr>
              <a:t>Trains the model using the training data so it can learn the relationship between features and target.</a:t>
            </a:r>
          </a:p>
          <a:p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y_pred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=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model.predict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(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X_test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): </a:t>
            </a:r>
            <a:r>
              <a:rPr lang="en-US" sz="2000" dirty="0">
                <a:latin typeface="Alexandria" charset="0"/>
              </a:rPr>
              <a:t>What it does: Uses the trained model to predict target values for the testing data (</a:t>
            </a:r>
            <a:r>
              <a:rPr lang="en-US" sz="2000" dirty="0" err="1">
                <a:latin typeface="Alexandria" charset="0"/>
              </a:rPr>
              <a:t>X_test</a:t>
            </a:r>
            <a:r>
              <a:rPr lang="en-US" sz="2000" dirty="0">
                <a:latin typeface="Alexandria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5162134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924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5145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Classification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666965"/>
            <a:ext cx="105410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Classification predicts categories or labels, not continuous numbers.</a:t>
            </a:r>
            <a:br>
              <a:rPr lang="en-US" sz="2300" dirty="0">
                <a:latin typeface="Alexandria" charset="0"/>
              </a:rPr>
            </a:br>
            <a:r>
              <a:rPr lang="en-US" sz="2300" dirty="0">
                <a:latin typeface="Alexandria" charset="0"/>
              </a:rPr>
              <a:t>It tells us which class an observation belongs to based on its features.</a:t>
            </a:r>
          </a:p>
          <a:p>
            <a:endParaRPr lang="en-US" sz="23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Example:</a:t>
            </a:r>
            <a:br>
              <a:rPr lang="en-US" sz="2300" dirty="0">
                <a:latin typeface="Alexandria" charset="0"/>
              </a:rPr>
            </a:br>
            <a:r>
              <a:rPr lang="en-US" sz="2300" dirty="0">
                <a:latin typeface="Alexandria" charset="0"/>
              </a:rPr>
              <a:t>Predicting if an email is Spam / Not Spam, or if a tumor is Benign / Malignant.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Credit Risk: High / Medium / Low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Fraud Detection: Fraud / Not Fraud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Investment Category: Aggressive / Balanced / Conservative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In finance, classification helps automate decision-making by assigning outcomes to clear, predefined classes.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69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152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Logistic Regression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2396"/>
            <a:ext cx="10541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Logistic Regression is a statistical model used for binary or multi-class classification.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It predicts the probability that an observation belongs to a certain class.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Instead of producing a direct number (like linear regression), it uses a sigmoid function to map predictions to values between 0 and 1.</a:t>
            </a:r>
          </a:p>
          <a:p>
            <a:r>
              <a:rPr lang="en-US" sz="2000" dirty="0"/>
              <a:t>P(y=1)= 1 / 1+e−(</a:t>
            </a:r>
            <a:r>
              <a:rPr lang="el-GR" sz="2000" dirty="0"/>
              <a:t>β0​+β1​</a:t>
            </a:r>
            <a:r>
              <a:rPr lang="en-US" sz="2000" dirty="0"/>
              <a:t>x)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Output close to 1 → likely belongs to the positive class.</a:t>
            </a:r>
          </a:p>
          <a:p>
            <a:r>
              <a:rPr lang="en-US" sz="2000" dirty="0">
                <a:latin typeface="Alexandria" charset="0"/>
              </a:rPr>
              <a:t>Output close to 0 → likely belongs to the negative class.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97474A3-D9E8-1B4D-B20A-51B744D0EE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9574" y="3574843"/>
            <a:ext cx="3639292" cy="2426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538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Logistic Regression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36863"/>
            <a:ext cx="105410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Example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Logistic regression might output 0.85 for a loan application — meaning there’s an 85% chance this person will default (belong to the “High Risk” class).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If the output is 0.10, that means only a 10% chance they’re “High Risk.”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Then we decide a cutoff (usually 0.5):</a:t>
            </a:r>
          </a:p>
          <a:p>
            <a:r>
              <a:rPr lang="en-US" sz="2000" dirty="0">
                <a:latin typeface="Alexandria" charset="0"/>
              </a:rPr>
              <a:t>      ≥ 0.5 → classify as 1 (positive class), e.g., “Yes, default.”</a:t>
            </a:r>
          </a:p>
          <a:p>
            <a:r>
              <a:rPr lang="en-US" sz="2000" dirty="0">
                <a:latin typeface="Alexandria" charset="0"/>
              </a:rPr>
              <a:t>      &lt; 0.5 → classify as 0 (negative class), e.g., “No, safe.”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So, logistic regression basically converts a prediction into a probability — and then we label it as “yes” or “no” depending on that probability.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23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799" y="794617"/>
            <a:ext cx="642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K Nearest Neighbors (KNN)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6696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284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667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877313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K-Nearest Neighbors (KNN) is a simple but powerful machine learning algorithm that makes predictions based on similarity.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It doesn’t try to learn an internal mathematical model — instead, it looks at nearby data points to decide an outcome.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For classification → it assigns a label based on the majority class among its K nearest neighbors.</a:t>
            </a:r>
          </a:p>
          <a:p>
            <a:r>
              <a:rPr lang="en-US" sz="2000" dirty="0">
                <a:latin typeface="Alexandria" charset="0"/>
              </a:rPr>
              <a:t>For regression → it predicts a numerical value by taking the average of the K nearest points.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Classifying whether a loan applicant is “High Risk” or “Low Risk” based on the most similar borrowers in the dataset.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39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6370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799" y="794617"/>
            <a:ext cx="642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Distance Measurement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51523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859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9954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639808"/>
            <a:ext cx="1054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KNN depends on measuring how “close” two points are — that’s the distance metric.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The smaller the distance, the more similar the data points.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Euclidean Distance (most common): </a:t>
            </a:r>
            <a:r>
              <a:rPr lang="en-US" sz="2000" dirty="0">
                <a:latin typeface="Alexandria" charset="0"/>
              </a:rPr>
              <a:t>d=sqrt{</a:t>
            </a:r>
            <a:r>
              <a:rPr lang="el-GR" sz="2000" dirty="0">
                <a:latin typeface="Alexandria" charset="0"/>
              </a:rPr>
              <a:t>Σ(</a:t>
            </a:r>
            <a:r>
              <a:rPr lang="en-US" sz="2000" dirty="0">
                <a:latin typeface="Alexandria" charset="0"/>
              </a:rPr>
              <a:t>x₁ - x₂)²}</a:t>
            </a:r>
            <a:endParaRPr lang="en-US" sz="2000" b="1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 Works well for continuous numeric data (e.g., income, age, balance).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Manhattan Distance: </a:t>
            </a:r>
            <a:r>
              <a:rPr lang="en-US" sz="2000" dirty="0">
                <a:latin typeface="Alexandria" charset="0"/>
              </a:rPr>
              <a:t>d=</a:t>
            </a:r>
            <a:r>
              <a:rPr lang="el-GR" sz="2000" dirty="0">
                <a:latin typeface="Alexandria" charset="0"/>
              </a:rPr>
              <a:t>Σ|</a:t>
            </a:r>
            <a:r>
              <a:rPr lang="en-US" sz="2000" dirty="0">
                <a:latin typeface="Alexandria" charset="0"/>
              </a:rPr>
              <a:t>x₁ - x₂| </a:t>
            </a:r>
          </a:p>
          <a:p>
            <a:r>
              <a:rPr lang="en-US" sz="2000" dirty="0">
                <a:latin typeface="Alexandria" charset="0"/>
              </a:rPr>
              <a:t>Useful when dealing with high-dimensional or grid-like data.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 err="1">
                <a:latin typeface="Alexandria" charset="0"/>
              </a:rPr>
              <a:t>Minkowski</a:t>
            </a:r>
            <a:r>
              <a:rPr lang="en-US" sz="2000" b="1" dirty="0">
                <a:latin typeface="Alexandria" charset="0"/>
              </a:rPr>
              <a:t> Distance:</a:t>
            </a:r>
            <a:br>
              <a:rPr lang="en-US" sz="2000" b="1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A generalized form that includes both Euclidean and Manhattan.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Example:Comparing</a:t>
            </a:r>
            <a:r>
              <a:rPr lang="en-US" sz="2000" dirty="0">
                <a:latin typeface="Alexandria" charset="0"/>
              </a:rPr>
              <a:t> two customers based on attributes like income, loan amount, and credit score — smaller distance = more similar financial behavior.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05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6370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799" y="794617"/>
            <a:ext cx="642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KNN Workflow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51523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859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9954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746683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Choose the number of neighbors (K) — often an odd number to avoid ties.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Compute distances between the new data point and all others in the dataset.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Select the K closest points (the nearest neighbors).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Make a prediction: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For classification → use majority voting.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For regression → take the average of neighbor values.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Predicting house prices — the price of a new house can be estimated by averaging the prices of the 5 nearest houses in the area.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Predicting whether a customer will default based on the payment history of the most similar customers.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05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6370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799" y="794617"/>
            <a:ext cx="642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How to choose K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51523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859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9954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711058"/>
            <a:ext cx="1054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There’s no fixed rule, but here are best practices: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Start small (e.g., K = 3, 5, 7) and test performance.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Use Cross-Validation to find which K gives the best accuracy.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Generally:</a:t>
            </a:r>
          </a:p>
          <a:p>
            <a:pPr lvl="1"/>
            <a:r>
              <a:rPr lang="en-US" sz="2000" dirty="0">
                <a:latin typeface="Alexandria" charset="0"/>
              </a:rPr>
              <a:t>Too small K (like 1 or 2): very sensitive to noise → overfitting (high variance, low bias).</a:t>
            </a:r>
          </a:p>
          <a:p>
            <a:pPr lvl="1"/>
            <a:r>
              <a:rPr lang="en-US" sz="2000" dirty="0">
                <a:latin typeface="Alexandria" charset="0"/>
              </a:rPr>
              <a:t>Too large K: too smooth → underfitting  (low variance, high bias) — too general / model ignores important patterns.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Often, choose odd K values for classification to avoid ties.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 When predicting loan default risk, you might test K = 3, 5, 7 and find that K = 5 gives the best accuracy on your validation data.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That means looking at the 5 most similar past borrowers gives a balanced and reliable prediction.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67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7528956" y="1947906"/>
            <a:ext cx="436803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KNN classifies the new sample by checking which group (blue or red) its nearest neighbors belong to.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The class with the majority of close neighbors becomes the prediction.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9A6C22D-9B85-0241-9454-7D1604D677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051" y="968097"/>
            <a:ext cx="7169339" cy="4779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942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6370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799" y="794617"/>
            <a:ext cx="642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Feature Scaling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51523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859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9954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817933"/>
            <a:ext cx="10541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Since KNN depends on distance, all features must be on the same scale — otherwise, larger numerical ranges dominate the distance calculation.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For example, “income” (in thousands) might overshadow “age” (in years) if not scaled properly.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Common scaling methods:</a:t>
            </a:r>
          </a:p>
          <a:p>
            <a:r>
              <a:rPr lang="en-US" sz="2200" dirty="0" err="1">
                <a:latin typeface="Alexandria" charset="0"/>
              </a:rPr>
              <a:t>MinMaxScaler</a:t>
            </a:r>
            <a:endParaRPr lang="en-US" sz="2200" dirty="0">
              <a:latin typeface="Alexandria" charset="0"/>
            </a:endParaRPr>
          </a:p>
          <a:p>
            <a:r>
              <a:rPr lang="en-US" sz="2200" dirty="0" err="1">
                <a:latin typeface="Alexandria" charset="0"/>
              </a:rPr>
              <a:t>StandardScaler</a:t>
            </a:r>
            <a:endParaRPr lang="en-US" sz="22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31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6370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799" y="794617"/>
            <a:ext cx="642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Pros and Cons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51523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859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9954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817933"/>
            <a:ext cx="105410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Advantages: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Simple, intuitive, and easy to implement.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No explicit training phase — predictions are made directly from stored data.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Adapts well to non-linear relationships.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Limitations: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Slow for large datasets — must calculate distances for every point.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Sensitive to irrelevant features — noisy data can reduce accuracy.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Performance depends on K — too small → overfits; too large → </a:t>
            </a:r>
            <a:r>
              <a:rPr lang="en-US" sz="2200" dirty="0" err="1">
                <a:latin typeface="Alexandria" charset="0"/>
              </a:rPr>
              <a:t>oversmooths</a:t>
            </a:r>
            <a:r>
              <a:rPr lang="en-US" sz="2200" dirty="0">
                <a:latin typeface="Alexandria" charset="0"/>
              </a:rPr>
              <a:t> results.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Requires feature scaling for fair distance comparisons.</a:t>
            </a:r>
          </a:p>
          <a:p>
            <a:endParaRPr lang="en-US" sz="22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201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6370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799" y="794617"/>
            <a:ext cx="642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Finance Use Cases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51523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859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9954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722933"/>
            <a:ext cx="10541000" cy="4632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dirty="0">
                <a:latin typeface="Alexandria" charset="0"/>
              </a:rPr>
              <a:t>KNN can be very effective in finance when relationships between features are non-linear and pattern-based.</a:t>
            </a:r>
          </a:p>
          <a:p>
            <a:r>
              <a:rPr lang="en-US" sz="2100" b="1" dirty="0">
                <a:latin typeface="Alexandria" charset="0"/>
              </a:rPr>
              <a:t>Customer Segmentation:</a:t>
            </a:r>
            <a:br>
              <a:rPr lang="en-US" sz="2100" b="1" dirty="0">
                <a:latin typeface="Alexandria" charset="0"/>
              </a:rPr>
            </a:br>
            <a:r>
              <a:rPr lang="en-US" sz="2100" dirty="0">
                <a:latin typeface="Alexandria" charset="0"/>
              </a:rPr>
              <a:t>Group customers with similar spending or saving behaviors for personalized marketing.</a:t>
            </a:r>
          </a:p>
          <a:p>
            <a:r>
              <a:rPr lang="en-US" sz="2100" b="1" dirty="0">
                <a:latin typeface="Alexandria" charset="0"/>
              </a:rPr>
              <a:t>Credit Risk Categorization:</a:t>
            </a:r>
            <a:br>
              <a:rPr lang="en-US" sz="2100" b="1" dirty="0">
                <a:latin typeface="Alexandria" charset="0"/>
              </a:rPr>
            </a:br>
            <a:r>
              <a:rPr lang="en-US" sz="2100" dirty="0">
                <a:latin typeface="Alexandria" charset="0"/>
              </a:rPr>
              <a:t>Classify borrowers into low, medium, or high risk groups based on historical repayment patterns.</a:t>
            </a:r>
          </a:p>
          <a:p>
            <a:r>
              <a:rPr lang="en-US" sz="2100" b="1" dirty="0">
                <a:latin typeface="Alexandria" charset="0"/>
              </a:rPr>
              <a:t>Portfolio Behavior Classification:</a:t>
            </a:r>
            <a:br>
              <a:rPr lang="en-US" sz="2100" b="1" dirty="0">
                <a:latin typeface="Alexandria" charset="0"/>
              </a:rPr>
            </a:br>
            <a:r>
              <a:rPr lang="en-US" sz="2100" dirty="0">
                <a:latin typeface="Alexandria" charset="0"/>
              </a:rPr>
              <a:t>Group investment portfolios by performance characteristics or volatility profiles to aid decision-making.</a:t>
            </a:r>
          </a:p>
          <a:p>
            <a:r>
              <a:rPr lang="en-US" sz="2100" b="1" dirty="0">
                <a:latin typeface="Alexandria" charset="0"/>
              </a:rPr>
              <a:t>Fraud Detection:</a:t>
            </a:r>
            <a:br>
              <a:rPr lang="en-US" sz="2100" b="1" dirty="0">
                <a:latin typeface="Alexandria" charset="0"/>
              </a:rPr>
            </a:br>
            <a:r>
              <a:rPr lang="en-US" sz="2100" dirty="0">
                <a:latin typeface="Alexandria" charset="0"/>
              </a:rPr>
              <a:t>Identify transactions that differ significantly from their nearest neighbors — potential anomalies.</a:t>
            </a:r>
          </a:p>
          <a:p>
            <a:endParaRPr lang="en-US" sz="22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656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Linear Regression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knn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KNeighborsClassifier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n_neighbors</a:t>
            </a:r>
            <a:r>
              <a:rPr lang="en-US" sz="2000" dirty="0">
                <a:latin typeface="Alexandria" charset="0"/>
              </a:rPr>
              <a:t>=5)</a:t>
            </a:r>
          </a:p>
          <a:p>
            <a:r>
              <a:rPr lang="en-US" sz="2000" dirty="0" err="1">
                <a:latin typeface="Alexandria" charset="0"/>
              </a:rPr>
              <a:t>knn.fit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X_train_scaled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y_train_cls</a:t>
            </a:r>
            <a:r>
              <a:rPr lang="en-US" sz="2000" dirty="0">
                <a:latin typeface="Alexandria" charset="0"/>
              </a:rPr>
              <a:t>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Predict</a:t>
            </a:r>
          </a:p>
          <a:p>
            <a:r>
              <a:rPr lang="en-US" sz="2000" dirty="0" err="1">
                <a:latin typeface="Alexandria" charset="0"/>
              </a:rPr>
              <a:t>y_pred_cls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knn.predict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X_test_scaled</a:t>
            </a:r>
            <a:r>
              <a:rPr lang="en-US" sz="2000" dirty="0">
                <a:latin typeface="Alexandria" charset="0"/>
              </a:rPr>
              <a:t>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Accuracy</a:t>
            </a:r>
          </a:p>
          <a:p>
            <a:r>
              <a:rPr lang="en-US" sz="2000" dirty="0" err="1">
                <a:latin typeface="Alexandria" charset="0"/>
              </a:rPr>
              <a:t>acc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accuracy_score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y_test_cls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y_pred_cls</a:t>
            </a:r>
            <a:r>
              <a:rPr lang="en-US" sz="2000" dirty="0">
                <a:latin typeface="Alexandria" charset="0"/>
              </a:rPr>
              <a:t>)</a:t>
            </a:r>
          </a:p>
          <a:p>
            <a:r>
              <a:rPr lang="en-US" sz="2000" dirty="0">
                <a:latin typeface="Alexandria" charset="0"/>
              </a:rPr>
              <a:t>print(</a:t>
            </a:r>
            <a:r>
              <a:rPr lang="en-US" sz="2000" dirty="0" err="1">
                <a:latin typeface="Alexandria" charset="0"/>
              </a:rPr>
              <a:t>f"KNN</a:t>
            </a:r>
            <a:r>
              <a:rPr lang="en-US" sz="2000" dirty="0">
                <a:latin typeface="Alexandria" charset="0"/>
              </a:rPr>
              <a:t> Accuracy (k=5): {acc:.3f}")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knn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=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KNeighborsClassifier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(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n_neighbors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=5):</a:t>
            </a:r>
            <a:r>
              <a:rPr lang="en-US" sz="2000" dirty="0">
                <a:latin typeface="Alexandria" charset="0"/>
              </a:rPr>
              <a:t> Creates a K-Nearest Neighbors model that looks at 5 nearest neighbors to make predictions.</a:t>
            </a:r>
          </a:p>
          <a:p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knn.fit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(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X_train_scaled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,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y_train_cls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): </a:t>
            </a:r>
            <a:r>
              <a:rPr lang="en-US" sz="2000" dirty="0">
                <a:latin typeface="Alexandria" charset="0"/>
              </a:rPr>
              <a:t>Trains the KNN model using the scaled training data and corresponding class labels.</a:t>
            </a:r>
          </a:p>
          <a:p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y_pred_cls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=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knn.predict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(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X_test_scaled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):</a:t>
            </a:r>
            <a:r>
              <a:rPr lang="en-US" sz="2000" dirty="0">
                <a:latin typeface="Alexandria" charset="0"/>
              </a:rPr>
              <a:t> Uses the trained model to predict classes for the test data.</a:t>
            </a:r>
          </a:p>
          <a:p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acc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=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accuracy_score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(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y_test_cls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,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y_pred_cls</a:t>
            </a:r>
            <a:r>
              <a:rPr lang="en-US" sz="2000">
                <a:solidFill>
                  <a:srgbClr val="00AEEF"/>
                </a:solidFill>
                <a:latin typeface="Alexandria" charset="0"/>
              </a:rPr>
              <a:t>):</a:t>
            </a:r>
            <a:r>
              <a:rPr lang="en-US" sz="2000">
                <a:latin typeface="Alexandria" charset="0"/>
              </a:rPr>
              <a:t> </a:t>
            </a:r>
            <a:r>
              <a:rPr lang="en-US" sz="2000" dirty="0">
                <a:latin typeface="Alexandria" charset="0"/>
              </a:rPr>
              <a:t>Calculates how accurate the predictions are compared to the true test labels.</a:t>
            </a:r>
          </a:p>
          <a:p>
            <a:endParaRPr lang="en-US" sz="2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5873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07795" y="1034418"/>
            <a:ext cx="6903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Decision Trees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24240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 Decision Tree is a tree-shaped model that makes predictions by splitting data step-by-step based on feature values.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Each internal node represents a decision rule (e.g., “Is income &gt; $50,000?”), and each leaf node represents a final prediction or class (e.g., “Low Risk”).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It works like a flowchart — starting from a question at the top and following branches until reaching a final decision.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Example: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Classifying a customer as High Risk, Medium Risk, or Low Risk based on their loan history, income, and spending behavior.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00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0370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Splitting Criteria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46974"/>
            <a:ext cx="1054100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dirty="0">
                <a:latin typeface="Alexandria" charset="0"/>
                <a:cs typeface="Alexandria" charset="0"/>
              </a:rPr>
              <a:t>Decision Trees divide the dataset at each node to make the groups as pure as possible (i.e., each branch contains mostly one class).</a:t>
            </a:r>
          </a:p>
          <a:p>
            <a:endParaRPr lang="en-US" sz="2100" dirty="0">
              <a:latin typeface="Alexandria" charset="0"/>
              <a:cs typeface="Alexandria" charset="0"/>
            </a:endParaRPr>
          </a:p>
          <a:p>
            <a:r>
              <a:rPr lang="en-US" sz="2100" dirty="0">
                <a:latin typeface="Alexandria" charset="0"/>
                <a:cs typeface="Alexandria" charset="0"/>
              </a:rPr>
              <a:t>Common splitting criteria include: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b="1" dirty="0">
                <a:latin typeface="Alexandria" charset="0"/>
                <a:cs typeface="Alexandria" charset="0"/>
              </a:rPr>
              <a:t>Entropy / Information Gain: </a:t>
            </a:r>
            <a:r>
              <a:rPr lang="en-US" sz="2100" dirty="0">
                <a:latin typeface="Alexandria" charset="0"/>
                <a:cs typeface="Alexandria" charset="0"/>
              </a:rPr>
              <a:t>Measures how much information a split adds.</a:t>
            </a:r>
          </a:p>
          <a:p>
            <a:r>
              <a:rPr lang="en-US" sz="2100" dirty="0">
                <a:latin typeface="Alexandria" charset="0"/>
                <a:cs typeface="Alexandria" charset="0"/>
              </a:rPr>
              <a:t>     Higher information gain = better split.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b="1" dirty="0">
                <a:latin typeface="Alexandria" charset="0"/>
                <a:cs typeface="Alexandria" charset="0"/>
              </a:rPr>
              <a:t>Gini </a:t>
            </a:r>
            <a:r>
              <a:rPr lang="en-US" sz="2100" b="1" dirty="0" err="1">
                <a:latin typeface="Alexandria" charset="0"/>
                <a:cs typeface="Alexandria" charset="0"/>
              </a:rPr>
              <a:t>Index:</a:t>
            </a:r>
            <a:r>
              <a:rPr lang="en-US" sz="2100" dirty="0" err="1">
                <a:latin typeface="Alexandria" charset="0"/>
                <a:cs typeface="Alexandria" charset="0"/>
              </a:rPr>
              <a:t>Measures</a:t>
            </a:r>
            <a:r>
              <a:rPr lang="en-US" sz="2100" dirty="0">
                <a:latin typeface="Alexandria" charset="0"/>
                <a:cs typeface="Alexandria" charset="0"/>
              </a:rPr>
              <a:t> impurity (how mixed the classes are).</a:t>
            </a:r>
          </a:p>
          <a:p>
            <a:r>
              <a:rPr lang="en-US" sz="2100" dirty="0">
                <a:latin typeface="Alexandria" charset="0"/>
                <a:cs typeface="Alexandria" charset="0"/>
              </a:rPr>
              <a:t>      Lower Gini = purer node.</a:t>
            </a:r>
          </a:p>
          <a:p>
            <a:endParaRPr lang="en-US" sz="2100" dirty="0">
              <a:latin typeface="Alexandria" charset="0"/>
              <a:cs typeface="Alexandria" charset="0"/>
            </a:endParaRPr>
          </a:p>
          <a:p>
            <a:r>
              <a:rPr lang="en-US" sz="2100" dirty="0">
                <a:latin typeface="Alexandria" charset="0"/>
                <a:cs typeface="Alexandria" charset="0"/>
              </a:rPr>
              <a:t>Example:</a:t>
            </a:r>
            <a:br>
              <a:rPr lang="en-US" sz="2100" dirty="0">
                <a:latin typeface="Alexandria" charset="0"/>
                <a:cs typeface="Alexandria" charset="0"/>
              </a:rPr>
            </a:br>
            <a:r>
              <a:rPr lang="en-US" sz="2100" dirty="0">
                <a:latin typeface="Alexandria" charset="0"/>
                <a:cs typeface="Alexandria" charset="0"/>
              </a:rPr>
              <a:t>If we split customers by “income &gt; 60K,” and one group mostly contains non-defaulters, that’s a good split with high information gain.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9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6370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799" y="794617"/>
            <a:ext cx="642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Pros and Cons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51523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859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9954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675431"/>
            <a:ext cx="10541000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Advantages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Easy to understand and visualize — can be displayed like a decision flowchart.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Interpretable — managers can easily follow the logic (“if income &gt; X and credit score &lt; Y, then high risk”).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Handles both numerical and categorical features.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No need for feature scaling or normalization, unlike KNN or regression.</a:t>
            </a:r>
          </a:p>
          <a:p>
            <a:r>
              <a:rPr lang="en-US" sz="2000" b="1" dirty="0">
                <a:latin typeface="Alexandria" charset="0"/>
              </a:rPr>
              <a:t>Limitations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Can overfit the data: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Trees might become too detailed and memorize noise rather than learning real patterns.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(We’ll cover pruning and Random Forests as solutions in Lecture 6.)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Unstable with small data changes: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A slight change in data can lead to a very different tree structure.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Bias toward features with more levels: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If one variable has many unique values, it may dominate splits unfairly.</a:t>
            </a:r>
          </a:p>
          <a:p>
            <a:endParaRPr lang="en-US" sz="22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348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6370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799" y="794617"/>
            <a:ext cx="642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Finance Use Cases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51523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859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9954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722933"/>
            <a:ext cx="10541000" cy="398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dirty="0">
                <a:latin typeface="Alexandria" charset="0"/>
              </a:rPr>
              <a:t>Decision Trees are widely used in financial decision-making and risk modeling because of their clarity and traceability.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b="1" dirty="0">
                <a:latin typeface="Alexandria" charset="0"/>
              </a:rPr>
              <a:t>Loan Default Prediction:</a:t>
            </a:r>
            <a:br>
              <a:rPr lang="en-US" sz="2100" b="1" dirty="0">
                <a:latin typeface="Alexandria" charset="0"/>
              </a:rPr>
            </a:br>
            <a:r>
              <a:rPr lang="en-US" sz="2100" dirty="0">
                <a:latin typeface="Alexandria" charset="0"/>
              </a:rPr>
              <a:t>Predict whether a customer will default based on salary, credit score, and debt ratio.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b="1" dirty="0">
                <a:latin typeface="Alexandria" charset="0"/>
              </a:rPr>
              <a:t>Fraud Detection:</a:t>
            </a:r>
            <a:br>
              <a:rPr lang="en-US" sz="2100" b="1" dirty="0">
                <a:latin typeface="Alexandria" charset="0"/>
              </a:rPr>
            </a:br>
            <a:r>
              <a:rPr lang="en-US" sz="2100" dirty="0">
                <a:latin typeface="Alexandria" charset="0"/>
              </a:rPr>
              <a:t>Identify suspicious transactions using features like transaction amount, frequency, and merchant category.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b="1" dirty="0">
                <a:latin typeface="Alexandria" charset="0"/>
              </a:rPr>
              <a:t>Client Creditworthiness Classification:</a:t>
            </a:r>
            <a:br>
              <a:rPr lang="en-US" sz="2100" b="1" dirty="0">
                <a:latin typeface="Alexandria" charset="0"/>
              </a:rPr>
            </a:br>
            <a:r>
              <a:rPr lang="en-US" sz="2100" dirty="0">
                <a:latin typeface="Alexandria" charset="0"/>
              </a:rPr>
              <a:t>Classify clients into High, Medium, or Low creditworthiness levels for lending decisions.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b="1" dirty="0">
                <a:latin typeface="Alexandria" charset="0"/>
              </a:rPr>
              <a:t>Portfolio Risk Categorization:</a:t>
            </a:r>
            <a:br>
              <a:rPr lang="en-US" sz="2100" b="1" dirty="0">
                <a:latin typeface="Alexandria" charset="0"/>
              </a:rPr>
            </a:br>
            <a:r>
              <a:rPr lang="en-US" sz="2100" dirty="0">
                <a:latin typeface="Alexandria" charset="0"/>
              </a:rPr>
              <a:t>Categorize investment portfolios by volatility or performance indicators.</a:t>
            </a:r>
          </a:p>
          <a:p>
            <a:endParaRPr lang="en-US" sz="22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451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807134"/>
            <a:ext cx="54076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Real-world finance use case: Portfolio Risk Prediction.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54339"/>
            <a:ext cx="105410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b="1" dirty="0">
                <a:latin typeface="Alexandria" charset="0"/>
              </a:rPr>
              <a:t>Dataset: </a:t>
            </a:r>
            <a:r>
              <a:rPr lang="en-US" sz="2100" dirty="0">
                <a:latin typeface="Alexandria" charset="0"/>
              </a:rPr>
              <a:t>The dataset used here (Portfolio Risk Prediction) was created and explored in Lecture 4. </a:t>
            </a:r>
          </a:p>
          <a:p>
            <a:r>
              <a:rPr lang="en-US" sz="2100" b="1" dirty="0">
                <a:latin typeface="Alexandria" charset="0"/>
              </a:rPr>
              <a:t>Goal:</a:t>
            </a:r>
            <a:r>
              <a:rPr lang="en-US" sz="2100" dirty="0">
                <a:latin typeface="Alexandria" charset="0"/>
              </a:rPr>
              <a:t> build predictive models that help banks or investors assess how risky or volatile a portfolio is — either as a continuous score (volatility) or as a categorical label (risk level). </a:t>
            </a:r>
            <a:r>
              <a:rPr lang="en-US" sz="2100" b="1" dirty="0">
                <a:latin typeface="Alexandria" charset="0"/>
              </a:rPr>
              <a:t>Tasks: </a:t>
            </a:r>
          </a:p>
          <a:p>
            <a:r>
              <a:rPr lang="en-US" sz="2100" b="1" dirty="0">
                <a:latin typeface="Alexandria" charset="0"/>
              </a:rPr>
              <a:t>Regression Task →</a:t>
            </a:r>
            <a:r>
              <a:rPr lang="en-US" sz="2100" dirty="0">
                <a:latin typeface="Alexandria" charset="0"/>
              </a:rPr>
              <a:t>Predict the numerical value of </a:t>
            </a:r>
            <a:r>
              <a:rPr lang="en-US" sz="2100" dirty="0" err="1">
                <a:latin typeface="Alexandria" charset="0"/>
              </a:rPr>
              <a:t>portfolio_volatility</a:t>
            </a:r>
            <a:r>
              <a:rPr lang="en-US" sz="2100" dirty="0">
                <a:latin typeface="Alexandria" charset="0"/>
              </a:rPr>
              <a:t> (how much the portfolio’s value fluctuates).</a:t>
            </a:r>
            <a:br>
              <a:rPr lang="en-US" sz="2100" dirty="0">
                <a:latin typeface="Alexandria" charset="0"/>
              </a:rPr>
            </a:br>
            <a:r>
              <a:rPr lang="en-US" sz="2100" b="1" dirty="0">
                <a:latin typeface="Alexandria" charset="0"/>
              </a:rPr>
              <a:t>Model used: Linear Regression</a:t>
            </a:r>
          </a:p>
          <a:p>
            <a:r>
              <a:rPr lang="en-US" sz="2100" b="1" dirty="0">
                <a:latin typeface="Alexandria" charset="0"/>
              </a:rPr>
              <a:t>Classification Task →</a:t>
            </a:r>
            <a:r>
              <a:rPr lang="en-US" sz="2100" dirty="0">
                <a:latin typeface="Alexandria" charset="0"/>
              </a:rPr>
              <a:t>Classify the portfolio as Low, Medium, or High risk based on volatility and other financial features.</a:t>
            </a:r>
            <a:br>
              <a:rPr lang="en-US" sz="2100" dirty="0">
                <a:latin typeface="Alexandria" charset="0"/>
              </a:rPr>
            </a:br>
            <a:r>
              <a:rPr lang="en-US" sz="2100" b="1" dirty="0">
                <a:latin typeface="Alexandria" charset="0"/>
              </a:rPr>
              <a:t>Model used: K-Nearest Neighbors (KNN)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04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647277" y="278624"/>
            <a:ext cx="10503651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>
                <a:latin typeface="Alexandria" charset="0"/>
              </a:rPr>
              <a:t>Lab Activity: </a:t>
            </a:r>
            <a:r>
              <a:rPr lang="en-US" sz="3000" dirty="0"/>
              <a:t>Supervised Learning with Financial Data</a:t>
            </a:r>
            <a:r>
              <a:rPr lang="en-US" sz="3200" dirty="0"/>
              <a:t> </a:t>
            </a:r>
            <a:endParaRPr lang="en-US" sz="32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---------------------------------------------</a:t>
            </a:r>
          </a:p>
          <a:p>
            <a:r>
              <a:rPr lang="en-US" sz="2400" dirty="0">
                <a:latin typeface="Alexandria" charset="0"/>
              </a:rPr>
              <a:t># Application: Portfolio Risk Prediction</a:t>
            </a:r>
          </a:p>
          <a:p>
            <a:r>
              <a:rPr lang="en-US" sz="2400" dirty="0">
                <a:latin typeface="Alexandria" charset="0"/>
              </a:rPr>
              <a:t># ---------------------------------------------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Importing essential libraries</a:t>
            </a:r>
          </a:p>
          <a:p>
            <a:r>
              <a:rPr lang="en-US" sz="2300" dirty="0">
                <a:latin typeface="Alexandria" charset="0"/>
              </a:rPr>
              <a:t>import pandas as </a:t>
            </a:r>
            <a:r>
              <a:rPr lang="en-US" sz="2300" dirty="0" err="1">
                <a:latin typeface="Alexandria" charset="0"/>
              </a:rPr>
              <a:t>pd</a:t>
            </a:r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import </a:t>
            </a:r>
            <a:r>
              <a:rPr lang="en-US" sz="2300" dirty="0" err="1">
                <a:latin typeface="Alexandria" charset="0"/>
              </a:rPr>
              <a:t>numpy</a:t>
            </a:r>
            <a:r>
              <a:rPr lang="en-US" sz="2300" dirty="0">
                <a:latin typeface="Alexandria" charset="0"/>
              </a:rPr>
              <a:t> as np</a:t>
            </a:r>
          </a:p>
          <a:p>
            <a:r>
              <a:rPr lang="en-US" sz="2300" dirty="0">
                <a:latin typeface="Alexandria" charset="0"/>
              </a:rPr>
              <a:t>import seaborn as </a:t>
            </a:r>
            <a:r>
              <a:rPr lang="en-US" sz="2300" dirty="0" err="1">
                <a:latin typeface="Alexandria" charset="0"/>
              </a:rPr>
              <a:t>sns</a:t>
            </a:r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import </a:t>
            </a:r>
            <a:r>
              <a:rPr lang="en-US" sz="2300" dirty="0" err="1">
                <a:latin typeface="Alexandria" charset="0"/>
              </a:rPr>
              <a:t>matplotlib.pyplot</a:t>
            </a:r>
            <a:r>
              <a:rPr lang="en-US" sz="2300" dirty="0">
                <a:latin typeface="Alexandria" charset="0"/>
              </a:rPr>
              <a:t> as </a:t>
            </a:r>
            <a:r>
              <a:rPr lang="en-US" sz="2300" dirty="0" err="1">
                <a:latin typeface="Alexandria" charset="0"/>
              </a:rPr>
              <a:t>plt</a:t>
            </a:r>
            <a:endParaRPr lang="en-US" sz="2300" dirty="0">
              <a:latin typeface="Alexandria" charset="0"/>
            </a:endParaRP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from </a:t>
            </a:r>
            <a:r>
              <a:rPr lang="en-US" sz="2300" dirty="0" err="1">
                <a:latin typeface="Alexandria" charset="0"/>
              </a:rPr>
              <a:t>sklearn.model_selection</a:t>
            </a:r>
            <a:r>
              <a:rPr lang="en-US" sz="2300" dirty="0">
                <a:latin typeface="Alexandria" charset="0"/>
              </a:rPr>
              <a:t> import </a:t>
            </a:r>
            <a:r>
              <a:rPr lang="en-US" sz="2300" dirty="0" err="1">
                <a:latin typeface="Alexandria" charset="0"/>
              </a:rPr>
              <a:t>train_test_split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KFold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cross_val_score</a:t>
            </a:r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from </a:t>
            </a:r>
            <a:r>
              <a:rPr lang="en-US" sz="2300" dirty="0" err="1">
                <a:latin typeface="Alexandria" charset="0"/>
              </a:rPr>
              <a:t>sklearn.linear_model</a:t>
            </a:r>
            <a:r>
              <a:rPr lang="en-US" sz="2300" dirty="0">
                <a:latin typeface="Alexandria" charset="0"/>
              </a:rPr>
              <a:t> import </a:t>
            </a:r>
            <a:r>
              <a:rPr lang="en-US" sz="2300" dirty="0" err="1">
                <a:latin typeface="Alexandria" charset="0"/>
              </a:rPr>
              <a:t>LinearRegression</a:t>
            </a:r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from </a:t>
            </a:r>
            <a:r>
              <a:rPr lang="en-US" sz="2300" dirty="0" err="1">
                <a:latin typeface="Alexandria" charset="0"/>
              </a:rPr>
              <a:t>sklearn.metrics</a:t>
            </a:r>
            <a:r>
              <a:rPr lang="en-US" sz="2300" dirty="0">
                <a:latin typeface="Alexandria" charset="0"/>
              </a:rPr>
              <a:t> import </a:t>
            </a:r>
            <a:r>
              <a:rPr lang="en-US" sz="2300" dirty="0" err="1">
                <a:latin typeface="Alexandria" charset="0"/>
              </a:rPr>
              <a:t>mean_squared_error</a:t>
            </a:r>
            <a:r>
              <a:rPr lang="en-US" sz="2300" dirty="0">
                <a:latin typeface="Alexandria" charset="0"/>
              </a:rPr>
              <a:t>, r2_score, </a:t>
            </a:r>
            <a:r>
              <a:rPr lang="en-US" sz="2300" dirty="0" err="1">
                <a:latin typeface="Alexandria" charset="0"/>
              </a:rPr>
              <a:t>accuracy_score</a:t>
            </a:r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from </a:t>
            </a:r>
            <a:r>
              <a:rPr lang="en-US" sz="2300" dirty="0" err="1">
                <a:latin typeface="Alexandria" charset="0"/>
              </a:rPr>
              <a:t>sklearn.preprocessing</a:t>
            </a:r>
            <a:r>
              <a:rPr lang="en-US" sz="2300" dirty="0">
                <a:latin typeface="Alexandria" charset="0"/>
              </a:rPr>
              <a:t> import </a:t>
            </a:r>
            <a:r>
              <a:rPr lang="en-US" sz="2300" dirty="0" err="1">
                <a:latin typeface="Alexandria" charset="0"/>
              </a:rPr>
              <a:t>StandardScaler</a:t>
            </a:r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from </a:t>
            </a:r>
            <a:r>
              <a:rPr lang="en-US" sz="2300" dirty="0" err="1">
                <a:latin typeface="Alexandria" charset="0"/>
              </a:rPr>
              <a:t>sklearn.neighbors</a:t>
            </a:r>
            <a:r>
              <a:rPr lang="en-US" sz="2300" dirty="0">
                <a:latin typeface="Alexandria" charset="0"/>
              </a:rPr>
              <a:t> import </a:t>
            </a:r>
            <a:r>
              <a:rPr lang="en-US" sz="2300" dirty="0" err="1">
                <a:latin typeface="Alexandria" charset="0"/>
              </a:rPr>
              <a:t>KNeighborsClassifier</a:t>
            </a:r>
            <a:endParaRPr lang="en-US" sz="23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5802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647277" y="278624"/>
            <a:ext cx="10503651" cy="6694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>
                <a:latin typeface="Alexandria" charset="0"/>
              </a:rPr>
              <a:t>Lab Activity: </a:t>
            </a:r>
            <a:r>
              <a:rPr lang="en-US" sz="3000" dirty="0"/>
              <a:t>Supervised Learning with Financial Data</a:t>
            </a:r>
            <a:r>
              <a:rPr lang="en-US" sz="3200" dirty="0"/>
              <a:t> </a:t>
            </a:r>
            <a:endParaRPr lang="en-US" sz="32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The dataset was generated in Lecture 4</a:t>
            </a:r>
          </a:p>
          <a:p>
            <a:r>
              <a:rPr lang="en-US" sz="2400" dirty="0">
                <a:latin typeface="Alexandria" charset="0"/>
              </a:rPr>
              <a:t># Assume it is saved as '</a:t>
            </a:r>
            <a:r>
              <a:rPr lang="en-US" sz="2400" dirty="0" err="1">
                <a:latin typeface="Alexandria" charset="0"/>
              </a:rPr>
              <a:t>portfolio_risk.csv</a:t>
            </a:r>
            <a:r>
              <a:rPr lang="en-US" sz="2400" dirty="0">
                <a:latin typeface="Alexandria" charset="0"/>
              </a:rPr>
              <a:t>'</a:t>
            </a:r>
          </a:p>
          <a:p>
            <a:r>
              <a:rPr lang="en-US" sz="2400" dirty="0">
                <a:latin typeface="Alexandria" charset="0"/>
              </a:rPr>
              <a:t>data = </a:t>
            </a:r>
            <a:r>
              <a:rPr lang="en-US" sz="2400" dirty="0" err="1">
                <a:latin typeface="Alexandria" charset="0"/>
              </a:rPr>
              <a:t>pd.read_csv</a:t>
            </a:r>
            <a:r>
              <a:rPr lang="en-US" sz="2400" dirty="0">
                <a:latin typeface="Alexandria" charset="0"/>
              </a:rPr>
              <a:t>('</a:t>
            </a:r>
            <a:r>
              <a:rPr lang="en-US" sz="2400" dirty="0" err="1">
                <a:latin typeface="Alexandria" charset="0"/>
              </a:rPr>
              <a:t>portfolio_risk.csv</a:t>
            </a:r>
            <a:r>
              <a:rPr lang="en-US" sz="2400" dirty="0">
                <a:latin typeface="Alexandria" charset="0"/>
              </a:rPr>
              <a:t>')</a:t>
            </a:r>
          </a:p>
          <a:p>
            <a:r>
              <a:rPr lang="en-US" sz="2400" dirty="0">
                <a:latin typeface="Alexandria" charset="0"/>
              </a:rPr>
              <a:t>print("Dataset Loaded Successfully!")</a:t>
            </a:r>
          </a:p>
          <a:p>
            <a:r>
              <a:rPr lang="en-US" sz="2400" dirty="0" err="1">
                <a:latin typeface="Alexandria" charset="0"/>
              </a:rPr>
              <a:t>data.head</a:t>
            </a:r>
            <a:r>
              <a:rPr lang="en-US" sz="2400" dirty="0">
                <a:latin typeface="Alexandria" charset="0"/>
              </a:rPr>
              <a:t>()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# Check basic info</a:t>
            </a:r>
          </a:p>
          <a:p>
            <a:r>
              <a:rPr lang="en-US" sz="2300" dirty="0" err="1">
                <a:latin typeface="Alexandria" charset="0"/>
              </a:rPr>
              <a:t>data.info</a:t>
            </a:r>
            <a:r>
              <a:rPr lang="en-US" sz="2300" dirty="0">
                <a:latin typeface="Alexandria" charset="0"/>
              </a:rPr>
              <a:t>()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# Summary statistics</a:t>
            </a:r>
          </a:p>
          <a:p>
            <a:r>
              <a:rPr lang="en-US" sz="2300" dirty="0" err="1">
                <a:latin typeface="Alexandria" charset="0"/>
              </a:rPr>
              <a:t>data.describe</a:t>
            </a:r>
            <a:r>
              <a:rPr lang="en-US" sz="2300" dirty="0">
                <a:latin typeface="Alexandria" charset="0"/>
              </a:rPr>
              <a:t>().round(3)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# Check for duplicates and missing values</a:t>
            </a:r>
          </a:p>
          <a:p>
            <a:r>
              <a:rPr lang="en-US" sz="2300" dirty="0">
                <a:latin typeface="Alexandria" charset="0"/>
              </a:rPr>
              <a:t>print("Duplicated rows:", </a:t>
            </a:r>
            <a:r>
              <a:rPr lang="en-US" sz="2300" dirty="0" err="1">
                <a:latin typeface="Alexandria" charset="0"/>
              </a:rPr>
              <a:t>data.duplicated</a:t>
            </a:r>
            <a:r>
              <a:rPr lang="en-US" sz="2300" dirty="0">
                <a:latin typeface="Alexandria" charset="0"/>
              </a:rPr>
              <a:t>().sum())</a:t>
            </a:r>
          </a:p>
          <a:p>
            <a:r>
              <a:rPr lang="en-US" sz="2300" dirty="0">
                <a:latin typeface="Alexandria" charset="0"/>
              </a:rPr>
              <a:t>print("\</a:t>
            </a:r>
            <a:r>
              <a:rPr lang="en-US" sz="2300" dirty="0" err="1">
                <a:latin typeface="Alexandria" charset="0"/>
              </a:rPr>
              <a:t>nMissing</a:t>
            </a:r>
            <a:r>
              <a:rPr lang="en-US" sz="2300" dirty="0">
                <a:latin typeface="Alexandria" charset="0"/>
              </a:rPr>
              <a:t> values:\n", </a:t>
            </a:r>
            <a:r>
              <a:rPr lang="en-US" sz="2300" dirty="0" err="1">
                <a:latin typeface="Alexandria" charset="0"/>
              </a:rPr>
              <a:t>data.isnull</a:t>
            </a:r>
            <a:r>
              <a:rPr lang="en-US" sz="2300" dirty="0">
                <a:latin typeface="Alexandria" charset="0"/>
              </a:rPr>
              <a:t>().sum())</a:t>
            </a:r>
          </a:p>
          <a:p>
            <a:endParaRPr lang="en-US" sz="23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52944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647277" y="278624"/>
            <a:ext cx="10503651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>
                <a:latin typeface="Alexandria" charset="0"/>
              </a:rPr>
              <a:t>Lab Activity: </a:t>
            </a:r>
            <a:r>
              <a:rPr lang="en-US" sz="3000" dirty="0"/>
              <a:t>Supervised Learning with Financial Data</a:t>
            </a:r>
            <a:r>
              <a:rPr lang="en-US" sz="3200" dirty="0"/>
              <a:t> </a:t>
            </a:r>
            <a:endParaRPr lang="en-US" sz="32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Predict </a:t>
            </a:r>
            <a:r>
              <a:rPr lang="en-US" sz="2400" dirty="0" err="1">
                <a:latin typeface="Alexandria" charset="0"/>
              </a:rPr>
              <a:t>portfolio_volatility</a:t>
            </a:r>
            <a:r>
              <a:rPr lang="en-US" sz="2400" dirty="0">
                <a:latin typeface="Alexandria" charset="0"/>
              </a:rPr>
              <a:t> (continuous variable)</a:t>
            </a:r>
          </a:p>
          <a:p>
            <a:r>
              <a:rPr lang="en-US" sz="2300" dirty="0">
                <a:latin typeface="Alexandria" charset="0"/>
              </a:rPr>
              <a:t>X = data[['</a:t>
            </a:r>
            <a:r>
              <a:rPr lang="en-US" sz="2300" dirty="0" err="1">
                <a:latin typeface="Alexandria" charset="0"/>
              </a:rPr>
              <a:t>avg_return</a:t>
            </a:r>
            <a:r>
              <a:rPr lang="en-US" sz="2300" dirty="0">
                <a:latin typeface="Alexandria" charset="0"/>
              </a:rPr>
              <a:t>', 'volatility', '</a:t>
            </a:r>
            <a:r>
              <a:rPr lang="en-US" sz="2300" dirty="0" err="1">
                <a:latin typeface="Alexandria" charset="0"/>
              </a:rPr>
              <a:t>investment_amount</a:t>
            </a:r>
            <a:r>
              <a:rPr lang="en-US" sz="2300" dirty="0">
                <a:latin typeface="Alexandria" charset="0"/>
              </a:rPr>
              <a:t>', '</a:t>
            </a:r>
            <a:r>
              <a:rPr lang="en-US" sz="2300" dirty="0" err="1">
                <a:latin typeface="Alexandria" charset="0"/>
              </a:rPr>
              <a:t>credit_score</a:t>
            </a:r>
            <a:r>
              <a:rPr lang="en-US" sz="2300" dirty="0">
                <a:latin typeface="Alexandria" charset="0"/>
              </a:rPr>
              <a:t>']]</a:t>
            </a:r>
          </a:p>
          <a:p>
            <a:r>
              <a:rPr lang="en-US" sz="2300" dirty="0">
                <a:latin typeface="Alexandria" charset="0"/>
              </a:rPr>
              <a:t>y = data['</a:t>
            </a:r>
            <a:r>
              <a:rPr lang="en-US" sz="2300" dirty="0" err="1">
                <a:latin typeface="Alexandria" charset="0"/>
              </a:rPr>
              <a:t>portfolio_volatility</a:t>
            </a:r>
            <a:r>
              <a:rPr lang="en-US" sz="2300" dirty="0">
                <a:latin typeface="Alexandria" charset="0"/>
              </a:rPr>
              <a:t>']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Split Dataset for Regression Task— Train-test split</a:t>
            </a:r>
          </a:p>
          <a:p>
            <a:r>
              <a:rPr lang="en-US" sz="2300" dirty="0" err="1">
                <a:latin typeface="Alexandria" charset="0"/>
              </a:rPr>
              <a:t>X_train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X_test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y_train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y_test</a:t>
            </a:r>
            <a:r>
              <a:rPr lang="en-US" sz="2300" dirty="0">
                <a:latin typeface="Alexandria" charset="0"/>
              </a:rPr>
              <a:t> = </a:t>
            </a:r>
            <a:r>
              <a:rPr lang="en-US" sz="2300" dirty="0" err="1">
                <a:latin typeface="Alexandria" charset="0"/>
              </a:rPr>
              <a:t>train_test_split</a:t>
            </a:r>
            <a:r>
              <a:rPr lang="en-US" sz="2300" dirty="0">
                <a:latin typeface="Alexandria" charset="0"/>
              </a:rPr>
              <a:t>(X, y, </a:t>
            </a:r>
            <a:r>
              <a:rPr lang="en-US" sz="2300" dirty="0" err="1">
                <a:latin typeface="Alexandria" charset="0"/>
              </a:rPr>
              <a:t>test_size</a:t>
            </a:r>
            <a:r>
              <a:rPr lang="en-US" sz="2300" dirty="0">
                <a:latin typeface="Alexandria" charset="0"/>
              </a:rPr>
              <a:t>=0.2, </a:t>
            </a:r>
            <a:r>
              <a:rPr lang="en-US" sz="2300" dirty="0" err="1">
                <a:latin typeface="Alexandria" charset="0"/>
              </a:rPr>
              <a:t>random_state</a:t>
            </a:r>
            <a:r>
              <a:rPr lang="en-US" sz="2300" dirty="0">
                <a:latin typeface="Alexandria" charset="0"/>
              </a:rPr>
              <a:t>=42)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Initialize and train model</a:t>
            </a:r>
          </a:p>
          <a:p>
            <a:r>
              <a:rPr lang="en-US" sz="2300" dirty="0" err="1">
                <a:latin typeface="Alexandria" charset="0"/>
              </a:rPr>
              <a:t>reg_model</a:t>
            </a:r>
            <a:r>
              <a:rPr lang="en-US" sz="2300" dirty="0">
                <a:latin typeface="Alexandria" charset="0"/>
              </a:rPr>
              <a:t> = </a:t>
            </a:r>
            <a:r>
              <a:rPr lang="en-US" sz="2300" dirty="0" err="1">
                <a:latin typeface="Alexandria" charset="0"/>
              </a:rPr>
              <a:t>LinearRegression</a:t>
            </a:r>
            <a:r>
              <a:rPr lang="en-US" sz="2300" dirty="0">
                <a:latin typeface="Alexandria" charset="0"/>
              </a:rPr>
              <a:t>()</a:t>
            </a:r>
          </a:p>
          <a:p>
            <a:r>
              <a:rPr lang="en-US" sz="2300" dirty="0" err="1">
                <a:latin typeface="Alexandria" charset="0"/>
              </a:rPr>
              <a:t>reg_model.fit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X_train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y_train</a:t>
            </a:r>
            <a:r>
              <a:rPr lang="en-US" sz="2300" dirty="0">
                <a:latin typeface="Alexandria" charset="0"/>
              </a:rPr>
              <a:t>)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Predictions</a:t>
            </a:r>
          </a:p>
          <a:p>
            <a:r>
              <a:rPr lang="en-US" sz="2300" dirty="0" err="1">
                <a:latin typeface="Alexandria" charset="0"/>
              </a:rPr>
              <a:t>y_pred</a:t>
            </a:r>
            <a:r>
              <a:rPr lang="en-US" sz="2300" dirty="0">
                <a:latin typeface="Alexandria" charset="0"/>
              </a:rPr>
              <a:t> = </a:t>
            </a:r>
            <a:r>
              <a:rPr lang="en-US" sz="2300" dirty="0" err="1">
                <a:latin typeface="Alexandria" charset="0"/>
              </a:rPr>
              <a:t>reg_model.predict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X_test</a:t>
            </a:r>
            <a:r>
              <a:rPr lang="en-US" sz="2300" dirty="0">
                <a:latin typeface="Alexandria" charset="0"/>
              </a:rPr>
              <a:t>)</a:t>
            </a:r>
          </a:p>
          <a:p>
            <a:endParaRPr lang="en-US" sz="2400" dirty="0">
              <a:latin typeface="Alexandria" charset="0"/>
            </a:endParaRPr>
          </a:p>
          <a:p>
            <a:endParaRPr lang="en-US" sz="23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843467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647277" y="278624"/>
            <a:ext cx="10503651" cy="66633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>
                <a:latin typeface="Alexandria" charset="0"/>
              </a:rPr>
              <a:t>Lab Activity: </a:t>
            </a:r>
            <a:r>
              <a:rPr lang="en-US" sz="3000" dirty="0"/>
              <a:t>Supervised Learning with Financial Data</a:t>
            </a:r>
            <a:r>
              <a:rPr lang="en-US" sz="3200" dirty="0"/>
              <a:t> </a:t>
            </a:r>
            <a:endParaRPr lang="en-US" sz="32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Compute evaluation metrics</a:t>
            </a:r>
          </a:p>
          <a:p>
            <a:r>
              <a:rPr lang="en-US" sz="2200" dirty="0" err="1">
                <a:latin typeface="Alexandria" charset="0"/>
              </a:rPr>
              <a:t>mse</a:t>
            </a:r>
            <a:r>
              <a:rPr lang="en-US" sz="2200" dirty="0">
                <a:latin typeface="Alexandria" charset="0"/>
              </a:rPr>
              <a:t> = </a:t>
            </a:r>
            <a:r>
              <a:rPr lang="en-US" sz="2200" dirty="0" err="1">
                <a:latin typeface="Alexandria" charset="0"/>
              </a:rPr>
              <a:t>mean_squared_error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y_test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y_pred</a:t>
            </a:r>
            <a:r>
              <a:rPr lang="en-US" sz="2200" dirty="0">
                <a:latin typeface="Alexandria" charset="0"/>
              </a:rPr>
              <a:t>)</a:t>
            </a:r>
          </a:p>
          <a:p>
            <a:r>
              <a:rPr lang="en-US" sz="2200" dirty="0" err="1">
                <a:latin typeface="Alexandria" charset="0"/>
              </a:rPr>
              <a:t>rmse</a:t>
            </a:r>
            <a:r>
              <a:rPr lang="en-US" sz="2200" dirty="0">
                <a:latin typeface="Alexandria" charset="0"/>
              </a:rPr>
              <a:t> = </a:t>
            </a:r>
            <a:r>
              <a:rPr lang="en-US" sz="2200" dirty="0" err="1">
                <a:latin typeface="Alexandria" charset="0"/>
              </a:rPr>
              <a:t>np.sqrt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mse</a:t>
            </a:r>
            <a:r>
              <a:rPr lang="en-US" sz="2200" dirty="0">
                <a:latin typeface="Alexandria" charset="0"/>
              </a:rPr>
              <a:t>)</a:t>
            </a:r>
          </a:p>
          <a:p>
            <a:r>
              <a:rPr lang="en-US" sz="2200" dirty="0">
                <a:latin typeface="Alexandria" charset="0"/>
              </a:rPr>
              <a:t>r2 = r2_score(</a:t>
            </a:r>
            <a:r>
              <a:rPr lang="en-US" sz="2200" dirty="0" err="1">
                <a:latin typeface="Alexandria" charset="0"/>
              </a:rPr>
              <a:t>y_test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y_pred</a:t>
            </a:r>
            <a:r>
              <a:rPr lang="en-US" sz="2200" dirty="0">
                <a:latin typeface="Alexandria" charset="0"/>
              </a:rPr>
              <a:t>)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print("Regression Model Evaluation:")</a:t>
            </a:r>
          </a:p>
          <a:p>
            <a:r>
              <a:rPr lang="en-US" sz="2200" dirty="0">
                <a:latin typeface="Alexandria" charset="0"/>
              </a:rPr>
              <a:t>print(</a:t>
            </a:r>
            <a:r>
              <a:rPr lang="en-US" sz="2200" dirty="0" err="1">
                <a:latin typeface="Alexandria" charset="0"/>
              </a:rPr>
              <a:t>f"MSE</a:t>
            </a:r>
            <a:r>
              <a:rPr lang="en-US" sz="2200" dirty="0">
                <a:latin typeface="Alexandria" charset="0"/>
              </a:rPr>
              <a:t>  = {mse:.3f}")</a:t>
            </a:r>
          </a:p>
          <a:p>
            <a:r>
              <a:rPr lang="en-US" sz="2200" dirty="0">
                <a:latin typeface="Alexandria" charset="0"/>
              </a:rPr>
              <a:t>print(</a:t>
            </a:r>
            <a:r>
              <a:rPr lang="en-US" sz="2200" dirty="0" err="1">
                <a:latin typeface="Alexandria" charset="0"/>
              </a:rPr>
              <a:t>f"RMSE</a:t>
            </a:r>
            <a:r>
              <a:rPr lang="en-US" sz="2200" dirty="0">
                <a:latin typeface="Alexandria" charset="0"/>
              </a:rPr>
              <a:t> = {rmse:.3f}")</a:t>
            </a:r>
          </a:p>
          <a:p>
            <a:r>
              <a:rPr lang="en-US" sz="2200" dirty="0">
                <a:latin typeface="Alexandria" charset="0"/>
              </a:rPr>
              <a:t>print(f"R²   = {r2:.3f}")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Apply 5-Fold Cross Validation</a:t>
            </a:r>
          </a:p>
          <a:p>
            <a:r>
              <a:rPr lang="en-US" sz="2200" dirty="0">
                <a:latin typeface="Alexandria" charset="0"/>
              </a:rPr>
              <a:t>cv = </a:t>
            </a:r>
            <a:r>
              <a:rPr lang="en-US" sz="2200" dirty="0" err="1">
                <a:latin typeface="Alexandria" charset="0"/>
              </a:rPr>
              <a:t>KFold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n_splits</a:t>
            </a:r>
            <a:r>
              <a:rPr lang="en-US" sz="2200" dirty="0">
                <a:latin typeface="Alexandria" charset="0"/>
              </a:rPr>
              <a:t>=5, shuffle=True, </a:t>
            </a:r>
            <a:r>
              <a:rPr lang="en-US" sz="2200" dirty="0" err="1">
                <a:latin typeface="Alexandria" charset="0"/>
              </a:rPr>
              <a:t>random_state</a:t>
            </a:r>
            <a:r>
              <a:rPr lang="en-US" sz="2200" dirty="0">
                <a:latin typeface="Alexandria" charset="0"/>
              </a:rPr>
              <a:t>=42)</a:t>
            </a:r>
          </a:p>
          <a:p>
            <a:r>
              <a:rPr lang="en-US" sz="2200" dirty="0" err="1">
                <a:latin typeface="Alexandria" charset="0"/>
              </a:rPr>
              <a:t>cv_scores</a:t>
            </a:r>
            <a:r>
              <a:rPr lang="en-US" sz="2200" dirty="0">
                <a:latin typeface="Alexandria" charset="0"/>
              </a:rPr>
              <a:t> = </a:t>
            </a:r>
            <a:r>
              <a:rPr lang="en-US" sz="2200" dirty="0" err="1">
                <a:latin typeface="Alexandria" charset="0"/>
              </a:rPr>
              <a:t>cross_val_score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reg_model</a:t>
            </a:r>
            <a:r>
              <a:rPr lang="en-US" sz="2200" dirty="0">
                <a:latin typeface="Alexandria" charset="0"/>
              </a:rPr>
              <a:t>, X, y, cv=cv, scoring='r2')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print("Cross-Validation R² Scores:", </a:t>
            </a:r>
            <a:r>
              <a:rPr lang="en-US" sz="2200" dirty="0" err="1">
                <a:latin typeface="Alexandria" charset="0"/>
              </a:rPr>
              <a:t>cv_scores</a:t>
            </a:r>
            <a:r>
              <a:rPr lang="en-US" sz="2200" dirty="0">
                <a:latin typeface="Alexandria" charset="0"/>
              </a:rPr>
              <a:t>)</a:t>
            </a:r>
          </a:p>
          <a:p>
            <a:r>
              <a:rPr lang="en-US" sz="2200" dirty="0">
                <a:latin typeface="Alexandria" charset="0"/>
              </a:rPr>
              <a:t>print("Average R²:", </a:t>
            </a:r>
            <a:r>
              <a:rPr lang="en-US" sz="2200" dirty="0" err="1">
                <a:latin typeface="Alexandria" charset="0"/>
              </a:rPr>
              <a:t>np.mean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cv_scores</a:t>
            </a:r>
            <a:r>
              <a:rPr lang="en-US" sz="2200" dirty="0">
                <a:latin typeface="Alexandria" charset="0"/>
              </a:rPr>
              <a:t>).round(3))</a:t>
            </a:r>
          </a:p>
        </p:txBody>
      </p:sp>
    </p:spTree>
    <p:extLst>
      <p:ext uri="{BB962C8B-B14F-4D97-AF65-F5344CB8AC3E}">
        <p14:creationId xmlns:p14="http://schemas.microsoft.com/office/powerpoint/2010/main" val="33289944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647277" y="278624"/>
            <a:ext cx="10503651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>
                <a:latin typeface="Alexandria" charset="0"/>
              </a:rPr>
              <a:t>Lab Activity: </a:t>
            </a:r>
            <a:r>
              <a:rPr lang="en-US" sz="3000" dirty="0"/>
              <a:t>Supervised Learning with Financial Data</a:t>
            </a:r>
            <a:r>
              <a:rPr lang="en-US" sz="3200" dirty="0"/>
              <a:t> </a:t>
            </a:r>
            <a:endParaRPr lang="en-US" sz="32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Preparing data to predict '</a:t>
            </a:r>
            <a:r>
              <a:rPr lang="en-US" sz="2400" dirty="0" err="1">
                <a:latin typeface="Alexandria" charset="0"/>
              </a:rPr>
              <a:t>risk_level</a:t>
            </a:r>
            <a:r>
              <a:rPr lang="en-US" sz="2400" dirty="0">
                <a:latin typeface="Alexandria" charset="0"/>
              </a:rPr>
              <a:t>' (categorical variable)</a:t>
            </a:r>
          </a:p>
          <a:p>
            <a:r>
              <a:rPr lang="en-US" sz="2300" dirty="0" err="1">
                <a:latin typeface="Alexandria" charset="0"/>
              </a:rPr>
              <a:t>X_cls</a:t>
            </a:r>
            <a:r>
              <a:rPr lang="en-US" sz="2300" dirty="0">
                <a:latin typeface="Alexandria" charset="0"/>
              </a:rPr>
              <a:t> = data[['</a:t>
            </a:r>
            <a:r>
              <a:rPr lang="en-US" sz="2300" dirty="0" err="1">
                <a:latin typeface="Alexandria" charset="0"/>
              </a:rPr>
              <a:t>avg_return</a:t>
            </a:r>
            <a:r>
              <a:rPr lang="en-US" sz="2300" dirty="0">
                <a:latin typeface="Alexandria" charset="0"/>
              </a:rPr>
              <a:t>', 'volatility', '</a:t>
            </a:r>
            <a:r>
              <a:rPr lang="en-US" sz="2300" dirty="0" err="1">
                <a:latin typeface="Alexandria" charset="0"/>
              </a:rPr>
              <a:t>investment_amount</a:t>
            </a:r>
            <a:r>
              <a:rPr lang="en-US" sz="2300" dirty="0">
                <a:latin typeface="Alexandria" charset="0"/>
              </a:rPr>
              <a:t>', '</a:t>
            </a:r>
            <a:r>
              <a:rPr lang="en-US" sz="2300" dirty="0" err="1">
                <a:latin typeface="Alexandria" charset="0"/>
              </a:rPr>
              <a:t>credit_score</a:t>
            </a:r>
            <a:r>
              <a:rPr lang="en-US" sz="2300" dirty="0">
                <a:latin typeface="Alexandria" charset="0"/>
              </a:rPr>
              <a:t>']]</a:t>
            </a:r>
          </a:p>
          <a:p>
            <a:r>
              <a:rPr lang="en-US" sz="2300" dirty="0" err="1">
                <a:latin typeface="Alexandria" charset="0"/>
              </a:rPr>
              <a:t>y_cls</a:t>
            </a:r>
            <a:r>
              <a:rPr lang="en-US" sz="2300" dirty="0">
                <a:latin typeface="Alexandria" charset="0"/>
              </a:rPr>
              <a:t> = data['</a:t>
            </a:r>
            <a:r>
              <a:rPr lang="en-US" sz="2300" dirty="0" err="1">
                <a:latin typeface="Alexandria" charset="0"/>
              </a:rPr>
              <a:t>risk_level</a:t>
            </a:r>
            <a:r>
              <a:rPr lang="en-US" sz="2300" dirty="0">
                <a:latin typeface="Alexandria" charset="0"/>
              </a:rPr>
              <a:t>']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Encode categorical target if not numeric</a:t>
            </a:r>
          </a:p>
          <a:p>
            <a:r>
              <a:rPr lang="en-US" sz="2300" dirty="0" err="1">
                <a:latin typeface="Alexandria" charset="0"/>
              </a:rPr>
              <a:t>y_cls</a:t>
            </a:r>
            <a:r>
              <a:rPr lang="en-US" sz="2300" dirty="0">
                <a:latin typeface="Alexandria" charset="0"/>
              </a:rPr>
              <a:t> = </a:t>
            </a:r>
            <a:r>
              <a:rPr lang="en-US" sz="2300" dirty="0" err="1">
                <a:latin typeface="Alexandria" charset="0"/>
              </a:rPr>
              <a:t>y_cls.astype</a:t>
            </a:r>
            <a:r>
              <a:rPr lang="en-US" sz="2300" dirty="0">
                <a:latin typeface="Alexandria" charset="0"/>
              </a:rPr>
              <a:t>('category').</a:t>
            </a:r>
            <a:r>
              <a:rPr lang="en-US" sz="2300" dirty="0" err="1">
                <a:latin typeface="Alexandria" charset="0"/>
              </a:rPr>
              <a:t>cat.codes</a:t>
            </a:r>
            <a:endParaRPr lang="en-US" sz="23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Split into training and test sets</a:t>
            </a:r>
          </a:p>
          <a:p>
            <a:r>
              <a:rPr lang="en-US" sz="2300" dirty="0" err="1">
                <a:latin typeface="Alexandria" charset="0"/>
              </a:rPr>
              <a:t>X_train_cls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X_test_cls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y_train_cls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y_test_cls</a:t>
            </a:r>
            <a:r>
              <a:rPr lang="en-US" sz="2300" dirty="0">
                <a:latin typeface="Alexandria" charset="0"/>
              </a:rPr>
              <a:t> = </a:t>
            </a:r>
            <a:r>
              <a:rPr lang="en-US" sz="2300" dirty="0" err="1">
                <a:latin typeface="Alexandria" charset="0"/>
              </a:rPr>
              <a:t>train_test_split</a:t>
            </a:r>
            <a:r>
              <a:rPr lang="en-US" sz="2300" dirty="0">
                <a:latin typeface="Alexandria" charset="0"/>
              </a:rPr>
              <a:t>(</a:t>
            </a:r>
          </a:p>
          <a:p>
            <a:r>
              <a:rPr lang="en-US" sz="2300" dirty="0">
                <a:latin typeface="Alexandria" charset="0"/>
              </a:rPr>
              <a:t>    </a:t>
            </a:r>
            <a:r>
              <a:rPr lang="en-US" sz="2300" dirty="0" err="1">
                <a:latin typeface="Alexandria" charset="0"/>
              </a:rPr>
              <a:t>X_cls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y_cls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test_size</a:t>
            </a:r>
            <a:r>
              <a:rPr lang="en-US" sz="2300" dirty="0">
                <a:latin typeface="Alexandria" charset="0"/>
              </a:rPr>
              <a:t>=0.2, </a:t>
            </a:r>
            <a:r>
              <a:rPr lang="en-US" sz="2300" dirty="0" err="1">
                <a:latin typeface="Alexandria" charset="0"/>
              </a:rPr>
              <a:t>random_state</a:t>
            </a:r>
            <a:r>
              <a:rPr lang="en-US" sz="2300" dirty="0">
                <a:latin typeface="Alexandria" charset="0"/>
              </a:rPr>
              <a:t>=42)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Feature Scaling</a:t>
            </a:r>
          </a:p>
          <a:p>
            <a:r>
              <a:rPr lang="en-US" sz="2300" dirty="0">
                <a:latin typeface="Alexandria" charset="0"/>
              </a:rPr>
              <a:t>scaler = </a:t>
            </a:r>
            <a:r>
              <a:rPr lang="en-US" sz="2300" dirty="0" err="1">
                <a:latin typeface="Alexandria" charset="0"/>
              </a:rPr>
              <a:t>StandardScaler</a:t>
            </a:r>
            <a:r>
              <a:rPr lang="en-US" sz="2300" dirty="0">
                <a:latin typeface="Alexandria" charset="0"/>
              </a:rPr>
              <a:t>()</a:t>
            </a:r>
          </a:p>
          <a:p>
            <a:r>
              <a:rPr lang="en-US" sz="2300" dirty="0" err="1">
                <a:latin typeface="Alexandria" charset="0"/>
              </a:rPr>
              <a:t>X_train_scaled</a:t>
            </a:r>
            <a:r>
              <a:rPr lang="en-US" sz="2300" dirty="0">
                <a:latin typeface="Alexandria" charset="0"/>
              </a:rPr>
              <a:t> = </a:t>
            </a:r>
            <a:r>
              <a:rPr lang="en-US" sz="2300" dirty="0" err="1">
                <a:latin typeface="Alexandria" charset="0"/>
              </a:rPr>
              <a:t>scaler.fit_transform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X_train_cls</a:t>
            </a:r>
            <a:r>
              <a:rPr lang="en-US" sz="2300" dirty="0">
                <a:latin typeface="Alexandria" charset="0"/>
              </a:rPr>
              <a:t>)</a:t>
            </a:r>
          </a:p>
          <a:p>
            <a:r>
              <a:rPr lang="en-US" sz="2300" dirty="0" err="1">
                <a:latin typeface="Alexandria" charset="0"/>
              </a:rPr>
              <a:t>X_test_scaled</a:t>
            </a:r>
            <a:r>
              <a:rPr lang="en-US" sz="2300" dirty="0">
                <a:latin typeface="Alexandria" charset="0"/>
              </a:rPr>
              <a:t> = </a:t>
            </a:r>
            <a:r>
              <a:rPr lang="en-US" sz="2300" dirty="0" err="1">
                <a:latin typeface="Alexandria" charset="0"/>
              </a:rPr>
              <a:t>scaler.transform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X_test_cls</a:t>
            </a:r>
            <a:r>
              <a:rPr lang="en-US" sz="2300" dirty="0">
                <a:latin typeface="Alexandria" charset="0"/>
              </a:rPr>
              <a:t>)</a:t>
            </a:r>
          </a:p>
          <a:p>
            <a:endParaRPr lang="en-US" sz="24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32745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647277" y="278624"/>
            <a:ext cx="10503651" cy="6417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>
                <a:latin typeface="Alexandria" charset="0"/>
              </a:rPr>
              <a:t>Lab Activity: </a:t>
            </a:r>
            <a:r>
              <a:rPr lang="en-US" sz="3000" dirty="0"/>
              <a:t>Supervised Learning with Financial Data</a:t>
            </a:r>
            <a:r>
              <a:rPr lang="en-US" sz="3200" dirty="0"/>
              <a:t> </a:t>
            </a:r>
            <a:endParaRPr lang="en-US" sz="32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Initialize KNN classifier (start with k=5)</a:t>
            </a:r>
          </a:p>
          <a:p>
            <a:r>
              <a:rPr lang="en-US" sz="2300" dirty="0" err="1">
                <a:latin typeface="Alexandria" charset="0"/>
              </a:rPr>
              <a:t>knn</a:t>
            </a:r>
            <a:r>
              <a:rPr lang="en-US" sz="2300" dirty="0">
                <a:latin typeface="Alexandria" charset="0"/>
              </a:rPr>
              <a:t> = </a:t>
            </a:r>
            <a:r>
              <a:rPr lang="en-US" sz="2300" dirty="0" err="1">
                <a:latin typeface="Alexandria" charset="0"/>
              </a:rPr>
              <a:t>KNeighborsClassifier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n_neighbors</a:t>
            </a:r>
            <a:r>
              <a:rPr lang="en-US" sz="2300" dirty="0">
                <a:latin typeface="Alexandria" charset="0"/>
              </a:rPr>
              <a:t>=5)</a:t>
            </a:r>
          </a:p>
          <a:p>
            <a:r>
              <a:rPr lang="en-US" sz="2300" dirty="0" err="1">
                <a:latin typeface="Alexandria" charset="0"/>
              </a:rPr>
              <a:t>knn.fit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X_train_scaled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y_train_cls</a:t>
            </a:r>
            <a:r>
              <a:rPr lang="en-US" sz="2300" dirty="0">
                <a:latin typeface="Alexandria" charset="0"/>
              </a:rPr>
              <a:t>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Predict</a:t>
            </a:r>
          </a:p>
          <a:p>
            <a:r>
              <a:rPr lang="en-US" sz="2300" dirty="0" err="1">
                <a:latin typeface="Alexandria" charset="0"/>
              </a:rPr>
              <a:t>y_pred_cls</a:t>
            </a:r>
            <a:r>
              <a:rPr lang="en-US" sz="2300" dirty="0">
                <a:latin typeface="Alexandria" charset="0"/>
              </a:rPr>
              <a:t> = </a:t>
            </a:r>
            <a:r>
              <a:rPr lang="en-US" sz="2300" dirty="0" err="1">
                <a:latin typeface="Alexandria" charset="0"/>
              </a:rPr>
              <a:t>knn.predict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X_test_scaled</a:t>
            </a:r>
            <a:r>
              <a:rPr lang="en-US" sz="2300" dirty="0">
                <a:latin typeface="Alexandria" charset="0"/>
              </a:rPr>
              <a:t>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Accuracy</a:t>
            </a:r>
          </a:p>
          <a:p>
            <a:r>
              <a:rPr lang="en-US" sz="2300" dirty="0" err="1">
                <a:latin typeface="Alexandria" charset="0"/>
              </a:rPr>
              <a:t>acc</a:t>
            </a:r>
            <a:r>
              <a:rPr lang="en-US" sz="2300" dirty="0">
                <a:latin typeface="Alexandria" charset="0"/>
              </a:rPr>
              <a:t> = </a:t>
            </a:r>
            <a:r>
              <a:rPr lang="en-US" sz="2300" dirty="0" err="1">
                <a:latin typeface="Alexandria" charset="0"/>
              </a:rPr>
              <a:t>accuracy_score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y_test_cls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y_pred_cls</a:t>
            </a:r>
            <a:r>
              <a:rPr lang="en-US" sz="2300" dirty="0">
                <a:latin typeface="Alexandria" charset="0"/>
              </a:rPr>
              <a:t>)</a:t>
            </a:r>
          </a:p>
          <a:p>
            <a:r>
              <a:rPr lang="en-US" sz="2300" dirty="0">
                <a:latin typeface="Alexandria" charset="0"/>
              </a:rPr>
              <a:t>print(</a:t>
            </a:r>
            <a:r>
              <a:rPr lang="en-US" sz="2300" dirty="0" err="1">
                <a:latin typeface="Alexandria" charset="0"/>
              </a:rPr>
              <a:t>f"KNN</a:t>
            </a:r>
            <a:r>
              <a:rPr lang="en-US" sz="2300" dirty="0">
                <a:latin typeface="Alexandria" charset="0"/>
              </a:rPr>
              <a:t> Accuracy (k=5): {acc:.3f}")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Apply cross-validation on KNN</a:t>
            </a:r>
          </a:p>
          <a:p>
            <a:r>
              <a:rPr lang="en-US" sz="2300" dirty="0" err="1">
                <a:latin typeface="Alexandria" charset="0"/>
              </a:rPr>
              <a:t>cv_scores_knn</a:t>
            </a:r>
            <a:r>
              <a:rPr lang="en-US" sz="2300" dirty="0">
                <a:latin typeface="Alexandria" charset="0"/>
              </a:rPr>
              <a:t> = </a:t>
            </a:r>
            <a:r>
              <a:rPr lang="en-US" sz="2300" dirty="0" err="1">
                <a:latin typeface="Alexandria" charset="0"/>
              </a:rPr>
              <a:t>cross_val_score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knn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X_cls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y_cls</a:t>
            </a:r>
            <a:r>
              <a:rPr lang="en-US" sz="2300" dirty="0">
                <a:latin typeface="Alexandria" charset="0"/>
              </a:rPr>
              <a:t>, cv=5, scoring='accuracy')</a:t>
            </a:r>
          </a:p>
          <a:p>
            <a:r>
              <a:rPr lang="en-US" sz="2300" dirty="0">
                <a:latin typeface="Alexandria" charset="0"/>
              </a:rPr>
              <a:t>print("Cross-Validation Accuracy Scores:", </a:t>
            </a:r>
            <a:r>
              <a:rPr lang="en-US" sz="2300" dirty="0" err="1">
                <a:latin typeface="Alexandria" charset="0"/>
              </a:rPr>
              <a:t>cv_scores_knn</a:t>
            </a:r>
            <a:r>
              <a:rPr lang="en-US" sz="2300" dirty="0">
                <a:latin typeface="Alexandria" charset="0"/>
              </a:rPr>
              <a:t>)</a:t>
            </a:r>
          </a:p>
          <a:p>
            <a:r>
              <a:rPr lang="en-US" sz="2300" dirty="0">
                <a:latin typeface="Alexandria" charset="0"/>
              </a:rPr>
              <a:t>print("Average Accuracy:", </a:t>
            </a:r>
            <a:r>
              <a:rPr lang="en-US" sz="2300" dirty="0" err="1">
                <a:latin typeface="Alexandria" charset="0"/>
              </a:rPr>
              <a:t>np.mean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cv_scores_knn</a:t>
            </a:r>
            <a:r>
              <a:rPr lang="en-US" sz="2300" dirty="0">
                <a:latin typeface="Alexandria" charset="0"/>
              </a:rPr>
              <a:t>).round(3))</a:t>
            </a:r>
          </a:p>
        </p:txBody>
      </p:sp>
    </p:spTree>
    <p:extLst>
      <p:ext uri="{BB962C8B-B14F-4D97-AF65-F5344CB8AC3E}">
        <p14:creationId xmlns:p14="http://schemas.microsoft.com/office/powerpoint/2010/main" val="12184644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647277" y="88624"/>
            <a:ext cx="10503651" cy="6801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 charset="0"/>
              </a:rPr>
              <a:t>Lab Activity: </a:t>
            </a:r>
            <a:r>
              <a:rPr lang="en-US" sz="2800" dirty="0"/>
              <a:t>Supervised Learning with Financial Data </a:t>
            </a:r>
            <a:endParaRPr lang="en-US" sz="28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KNN Model Comparison (Different K Values)</a:t>
            </a:r>
          </a:p>
          <a:p>
            <a:r>
              <a:rPr lang="en-US" sz="2000" dirty="0" err="1">
                <a:latin typeface="Alexandria" charset="0"/>
              </a:rPr>
              <a:t>k_values</a:t>
            </a:r>
            <a:r>
              <a:rPr lang="en-US" sz="2000" dirty="0">
                <a:latin typeface="Alexandria" charset="0"/>
              </a:rPr>
              <a:t> = [3, 5, 7, 9, 11]</a:t>
            </a:r>
          </a:p>
          <a:p>
            <a:r>
              <a:rPr lang="en-US" sz="2000" dirty="0" err="1">
                <a:latin typeface="Alexandria" charset="0"/>
              </a:rPr>
              <a:t>acc_scores</a:t>
            </a:r>
            <a:r>
              <a:rPr lang="en-US" sz="2000" dirty="0">
                <a:latin typeface="Alexandria" charset="0"/>
              </a:rPr>
              <a:t> = []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for k in </a:t>
            </a:r>
            <a:r>
              <a:rPr lang="en-US" sz="2000" dirty="0" err="1">
                <a:latin typeface="Alexandria" charset="0"/>
              </a:rPr>
              <a:t>k_values</a:t>
            </a:r>
            <a:r>
              <a:rPr lang="en-US" sz="2000" dirty="0">
                <a:latin typeface="Alexandria" charset="0"/>
              </a:rPr>
              <a:t>:</a:t>
            </a:r>
          </a:p>
          <a:p>
            <a:r>
              <a:rPr lang="en-US" sz="2000" dirty="0">
                <a:latin typeface="Alexandria" charset="0"/>
              </a:rPr>
              <a:t>    model = </a:t>
            </a:r>
            <a:r>
              <a:rPr lang="en-US" sz="2000" dirty="0" err="1">
                <a:latin typeface="Alexandria" charset="0"/>
              </a:rPr>
              <a:t>KNeighborsClassifier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n_neighbors</a:t>
            </a:r>
            <a:r>
              <a:rPr lang="en-US" sz="2000" dirty="0">
                <a:latin typeface="Alexandria" charset="0"/>
              </a:rPr>
              <a:t>=k)</a:t>
            </a:r>
          </a:p>
          <a:p>
            <a:r>
              <a:rPr lang="en-US" sz="2000" dirty="0">
                <a:latin typeface="Alexandria" charset="0"/>
              </a:rPr>
              <a:t>    </a:t>
            </a:r>
            <a:r>
              <a:rPr lang="en-US" sz="2000" dirty="0" err="1">
                <a:latin typeface="Alexandria" charset="0"/>
              </a:rPr>
              <a:t>model.fit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X_train_scaled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y_train_cls</a:t>
            </a:r>
            <a:r>
              <a:rPr lang="en-US" sz="2000" dirty="0">
                <a:latin typeface="Alexandria" charset="0"/>
              </a:rPr>
              <a:t>)</a:t>
            </a:r>
          </a:p>
          <a:p>
            <a:r>
              <a:rPr lang="en-US" sz="2000" dirty="0">
                <a:latin typeface="Alexandria" charset="0"/>
              </a:rPr>
              <a:t>    </a:t>
            </a:r>
            <a:r>
              <a:rPr lang="en-US" sz="2000" dirty="0" err="1">
                <a:latin typeface="Alexandria" charset="0"/>
              </a:rPr>
              <a:t>pred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model.predict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X_test_scaled</a:t>
            </a:r>
            <a:r>
              <a:rPr lang="en-US" sz="2000" dirty="0">
                <a:latin typeface="Alexandria" charset="0"/>
              </a:rPr>
              <a:t>)</a:t>
            </a:r>
          </a:p>
          <a:p>
            <a:r>
              <a:rPr lang="en-US" sz="2000" dirty="0">
                <a:latin typeface="Alexandria" charset="0"/>
              </a:rPr>
              <a:t>    </a:t>
            </a:r>
            <a:r>
              <a:rPr lang="en-US" sz="2000" dirty="0" err="1">
                <a:latin typeface="Alexandria" charset="0"/>
              </a:rPr>
              <a:t>acc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accuracy_score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y_test_cls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pred</a:t>
            </a:r>
            <a:r>
              <a:rPr lang="en-US" sz="2000" dirty="0">
                <a:latin typeface="Alexandria" charset="0"/>
              </a:rPr>
              <a:t>)</a:t>
            </a:r>
          </a:p>
          <a:p>
            <a:r>
              <a:rPr lang="en-US" sz="2000" dirty="0">
                <a:latin typeface="Alexandria" charset="0"/>
              </a:rPr>
              <a:t>    </a:t>
            </a:r>
            <a:r>
              <a:rPr lang="en-US" sz="2000" dirty="0" err="1">
                <a:latin typeface="Alexandria" charset="0"/>
              </a:rPr>
              <a:t>acc_scores.append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acc</a:t>
            </a:r>
            <a:r>
              <a:rPr lang="en-US" sz="2000" dirty="0">
                <a:latin typeface="Alexandria" charset="0"/>
              </a:rPr>
              <a:t>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plt.plot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k_values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acc_scores</a:t>
            </a:r>
            <a:r>
              <a:rPr lang="en-US" sz="2000" dirty="0">
                <a:latin typeface="Alexandria" charset="0"/>
              </a:rPr>
              <a:t>, marker='o')</a:t>
            </a:r>
          </a:p>
          <a:p>
            <a:r>
              <a:rPr lang="en-US" sz="2000" dirty="0" err="1">
                <a:latin typeface="Alexandria" charset="0"/>
              </a:rPr>
              <a:t>plt.title</a:t>
            </a:r>
            <a:r>
              <a:rPr lang="en-US" sz="2000" dirty="0">
                <a:latin typeface="Alexandria" charset="0"/>
              </a:rPr>
              <a:t>("KNN Accuracy for Different K Values")</a:t>
            </a:r>
          </a:p>
          <a:p>
            <a:r>
              <a:rPr lang="en-US" sz="2000" dirty="0" err="1">
                <a:latin typeface="Alexandria" charset="0"/>
              </a:rPr>
              <a:t>plt.xlabel</a:t>
            </a:r>
            <a:r>
              <a:rPr lang="en-US" sz="2000" dirty="0">
                <a:latin typeface="Alexandria" charset="0"/>
              </a:rPr>
              <a:t>("Number of Neighbors (K)")</a:t>
            </a:r>
          </a:p>
          <a:p>
            <a:r>
              <a:rPr lang="en-US" sz="2000" dirty="0" err="1">
                <a:latin typeface="Alexandria" charset="0"/>
              </a:rPr>
              <a:t>plt.ylabel</a:t>
            </a:r>
            <a:r>
              <a:rPr lang="en-US" sz="2000" dirty="0">
                <a:latin typeface="Alexandria" charset="0"/>
              </a:rPr>
              <a:t>("Accuracy")</a:t>
            </a:r>
          </a:p>
          <a:p>
            <a:r>
              <a:rPr lang="en-US" sz="2000" dirty="0" err="1">
                <a:latin typeface="Alexandria" charset="0"/>
              </a:rPr>
              <a:t>plt.grid</a:t>
            </a:r>
            <a:r>
              <a:rPr lang="en-US" sz="2000" dirty="0">
                <a:latin typeface="Alexandria" charset="0"/>
              </a:rPr>
              <a:t>(True)</a:t>
            </a:r>
          </a:p>
          <a:p>
            <a:r>
              <a:rPr lang="en-US" sz="2000" dirty="0" err="1">
                <a:latin typeface="Alexandria" charset="0"/>
              </a:rPr>
              <a:t>plt.show</a:t>
            </a:r>
            <a:r>
              <a:rPr lang="en-US" sz="2000" dirty="0">
                <a:latin typeface="Alexandria" charset="0"/>
              </a:rPr>
              <a:t>()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best_k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k_values</a:t>
            </a:r>
            <a:r>
              <a:rPr lang="en-US" sz="2000" dirty="0">
                <a:latin typeface="Alexandria" charset="0"/>
              </a:rPr>
              <a:t>[</a:t>
            </a:r>
            <a:r>
              <a:rPr lang="en-US" sz="2000" dirty="0" err="1">
                <a:latin typeface="Alexandria" charset="0"/>
              </a:rPr>
              <a:t>np.argmax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acc_scores</a:t>
            </a:r>
            <a:r>
              <a:rPr lang="en-US" sz="2000" dirty="0">
                <a:latin typeface="Alexandria" charset="0"/>
              </a:rPr>
              <a:t>)]</a:t>
            </a:r>
          </a:p>
          <a:p>
            <a:r>
              <a:rPr lang="en-US" sz="2000" dirty="0">
                <a:latin typeface="Alexandria" charset="0"/>
              </a:rPr>
              <a:t>print(</a:t>
            </a:r>
            <a:r>
              <a:rPr lang="en-US" sz="2000" dirty="0" err="1">
                <a:latin typeface="Alexandria" charset="0"/>
              </a:rPr>
              <a:t>f"Best</a:t>
            </a:r>
            <a:r>
              <a:rPr lang="en-US" sz="2000" dirty="0">
                <a:latin typeface="Alexandria" charset="0"/>
              </a:rPr>
              <a:t> K Value: {</a:t>
            </a:r>
            <a:r>
              <a:rPr lang="en-US" sz="2000" dirty="0" err="1">
                <a:latin typeface="Alexandria" charset="0"/>
              </a:rPr>
              <a:t>best_k</a:t>
            </a:r>
            <a:r>
              <a:rPr lang="en-US" sz="2000" dirty="0">
                <a:latin typeface="Alexandria" charset="0"/>
              </a:rPr>
              <a:t>}, Accuracy: {max(</a:t>
            </a:r>
            <a:r>
              <a:rPr lang="en-US" sz="2000" dirty="0" err="1">
                <a:latin typeface="Alexandria" charset="0"/>
              </a:rPr>
              <a:t>acc_scores</a:t>
            </a:r>
            <a:r>
              <a:rPr lang="en-US" sz="2000" dirty="0">
                <a:latin typeface="Alexandria" charset="0"/>
              </a:rPr>
              <a:t>):.3f}")</a:t>
            </a:r>
          </a:p>
        </p:txBody>
      </p:sp>
    </p:spTree>
    <p:extLst>
      <p:ext uri="{BB962C8B-B14F-4D97-AF65-F5344CB8AC3E}">
        <p14:creationId xmlns:p14="http://schemas.microsoft.com/office/powerpoint/2010/main" val="379136874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647277" y="634889"/>
            <a:ext cx="10503651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 charset="0"/>
              </a:rPr>
              <a:t>Lab Activity: </a:t>
            </a:r>
            <a:r>
              <a:rPr lang="en-US" sz="2800" dirty="0"/>
              <a:t>Supervised Learning with Financial Data </a:t>
            </a:r>
            <a:endParaRPr lang="en-US" sz="28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</a:t>
            </a:r>
            <a:r>
              <a:rPr lang="en-US" sz="2400" dirty="0"/>
              <a:t> Summary of Results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print("===== Regression Results =====")</a:t>
            </a:r>
          </a:p>
          <a:p>
            <a:r>
              <a:rPr lang="en-US" sz="2400" dirty="0">
                <a:latin typeface="Alexandria" charset="0"/>
              </a:rPr>
              <a:t>print(</a:t>
            </a:r>
            <a:r>
              <a:rPr lang="en-US" sz="2400" dirty="0" err="1">
                <a:latin typeface="Alexandria" charset="0"/>
              </a:rPr>
              <a:t>f"MSE</a:t>
            </a:r>
            <a:r>
              <a:rPr lang="en-US" sz="2400" dirty="0">
                <a:latin typeface="Alexandria" charset="0"/>
              </a:rPr>
              <a:t>:  {mse:.3f}")</a:t>
            </a:r>
          </a:p>
          <a:p>
            <a:r>
              <a:rPr lang="en-US" sz="2400" dirty="0">
                <a:latin typeface="Alexandria" charset="0"/>
              </a:rPr>
              <a:t>print(</a:t>
            </a:r>
            <a:r>
              <a:rPr lang="en-US" sz="2400" dirty="0" err="1">
                <a:latin typeface="Alexandria" charset="0"/>
              </a:rPr>
              <a:t>f"RMSE</a:t>
            </a:r>
            <a:r>
              <a:rPr lang="en-US" sz="2400" dirty="0">
                <a:latin typeface="Alexandria" charset="0"/>
              </a:rPr>
              <a:t>: {rmse:.3f}")</a:t>
            </a:r>
          </a:p>
          <a:p>
            <a:r>
              <a:rPr lang="en-US" sz="2400" dirty="0">
                <a:latin typeface="Alexandria" charset="0"/>
              </a:rPr>
              <a:t>print(f"R²:   {r2:.3f}")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print("\n===== KNN Classification Results =====")</a:t>
            </a:r>
          </a:p>
          <a:p>
            <a:r>
              <a:rPr lang="en-US" sz="2400" dirty="0">
                <a:latin typeface="Alexandria" charset="0"/>
              </a:rPr>
              <a:t>print(</a:t>
            </a:r>
            <a:r>
              <a:rPr lang="en-US" sz="2400" dirty="0" err="1">
                <a:latin typeface="Alexandria" charset="0"/>
              </a:rPr>
              <a:t>f"Best</a:t>
            </a:r>
            <a:r>
              <a:rPr lang="en-US" sz="2400" dirty="0">
                <a:latin typeface="Alexandria" charset="0"/>
              </a:rPr>
              <a:t> K: {</a:t>
            </a:r>
            <a:r>
              <a:rPr lang="en-US" sz="2400" dirty="0" err="1">
                <a:latin typeface="Alexandria" charset="0"/>
              </a:rPr>
              <a:t>best_k</a:t>
            </a:r>
            <a:r>
              <a:rPr lang="en-US" sz="2400" dirty="0">
                <a:latin typeface="Alexandria" charset="0"/>
              </a:rPr>
              <a:t>}")</a:t>
            </a:r>
          </a:p>
          <a:p>
            <a:r>
              <a:rPr lang="en-US" sz="2400" dirty="0">
                <a:latin typeface="Alexandria" charset="0"/>
              </a:rPr>
              <a:t>print(</a:t>
            </a:r>
            <a:r>
              <a:rPr lang="en-US" sz="2400" dirty="0" err="1">
                <a:latin typeface="Alexandria" charset="0"/>
              </a:rPr>
              <a:t>f"Accuracy</a:t>
            </a:r>
            <a:r>
              <a:rPr lang="en-US" sz="2400" dirty="0">
                <a:latin typeface="Alexandria" charset="0"/>
              </a:rPr>
              <a:t>: {max(</a:t>
            </a:r>
            <a:r>
              <a:rPr lang="en-US" sz="2400" dirty="0" err="1">
                <a:latin typeface="Alexandria" charset="0"/>
              </a:rPr>
              <a:t>acc_scores</a:t>
            </a:r>
            <a:r>
              <a:rPr lang="en-US" sz="2400" dirty="0">
                <a:latin typeface="Alexandria" charset="0"/>
              </a:rPr>
              <a:t>):.3f}")</a:t>
            </a:r>
          </a:p>
        </p:txBody>
      </p:sp>
    </p:spTree>
    <p:extLst>
      <p:ext uri="{BB962C8B-B14F-4D97-AF65-F5344CB8AC3E}">
        <p14:creationId xmlns:p14="http://schemas.microsoft.com/office/powerpoint/2010/main" val="246832375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33919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Introduced supervised learning for prediction and classification using labeled financial data.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Applied Linear Regression to predict portfolio volatility.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Evaluated performance using MSE, RMSE, and R² metrics.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Used 5-Fold Cross-Validation to ensure model reliability.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Implemented K-Nearest Neighbors (KNN) for classifying portfolio risk levels.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Highlighted the importance of feature scaling and model comparison.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Introduced decision tree concept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56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3498"/>
            <a:ext cx="105410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Klaas</a:t>
            </a:r>
            <a:r>
              <a:rPr lang="en-US" sz="2200" dirty="0">
                <a:latin typeface="Alexandria" charset="0"/>
              </a:rPr>
              <a:t>, J. (2021). Machine Learning for Finance: Principles and Practice for Financial Insiders. Wiley.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López de Prado, M. (2018). Advances in Financial Machine Learning. Wiley.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Géron</a:t>
            </a:r>
            <a:r>
              <a:rPr lang="en-US" sz="2200" dirty="0">
                <a:latin typeface="Alexandria" charset="0"/>
              </a:rPr>
              <a:t>, A. (2022). Hands-On Machine Learning with </a:t>
            </a:r>
            <a:r>
              <a:rPr lang="en-US" sz="2200" dirty="0" err="1">
                <a:latin typeface="Alexandria" charset="0"/>
              </a:rPr>
              <a:t>Scikit</a:t>
            </a:r>
            <a:r>
              <a:rPr lang="en-US" sz="2200" dirty="0">
                <a:latin typeface="Alexandria" charset="0"/>
              </a:rPr>
              <a:t>-Learn, </a:t>
            </a:r>
            <a:r>
              <a:rPr lang="en-US" sz="2200" dirty="0" err="1">
                <a:latin typeface="Alexandria" charset="0"/>
              </a:rPr>
              <a:t>Keras</a:t>
            </a:r>
            <a:r>
              <a:rPr lang="en-US" sz="2200" dirty="0">
                <a:latin typeface="Alexandria" charset="0"/>
              </a:rPr>
              <a:t> &amp; TensorFlow (3rd ed.). O’Reilly Media.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Raschka</a:t>
            </a:r>
            <a:r>
              <a:rPr lang="en-US" sz="2200" dirty="0">
                <a:latin typeface="Alexandria" charset="0"/>
              </a:rPr>
              <a:t>, S., &amp; </a:t>
            </a:r>
            <a:r>
              <a:rPr lang="en-US" sz="2200" dirty="0" err="1">
                <a:latin typeface="Alexandria" charset="0"/>
              </a:rPr>
              <a:t>Mirjalili</a:t>
            </a:r>
            <a:r>
              <a:rPr lang="en-US" sz="2200" dirty="0">
                <a:latin typeface="Alexandria" charset="0"/>
              </a:rPr>
              <a:t>, V. (2019). Python Machine Learning (3rd ed.). </a:t>
            </a:r>
            <a:r>
              <a:rPr lang="en-US" sz="2200" dirty="0" err="1">
                <a:latin typeface="Alexandria" charset="0"/>
              </a:rPr>
              <a:t>Packt</a:t>
            </a:r>
            <a:r>
              <a:rPr lang="en-US" sz="2200" dirty="0">
                <a:latin typeface="Alexandria" charset="0"/>
              </a:rPr>
              <a:t> Publishing.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Scikit</a:t>
            </a:r>
            <a:r>
              <a:rPr lang="en-US" sz="2200" dirty="0">
                <a:latin typeface="Alexandria" charset="0"/>
              </a:rPr>
              <a:t>-learn Documentation. (2025). Supervised Learning Overview. https://</a:t>
            </a:r>
            <a:r>
              <a:rPr lang="en-US" sz="2200" dirty="0" err="1">
                <a:latin typeface="Alexandria" charset="0"/>
              </a:rPr>
              <a:t>scikit-learn.org</a:t>
            </a:r>
            <a:r>
              <a:rPr lang="en-US" sz="2200" dirty="0">
                <a:latin typeface="Alexandria" charset="0"/>
              </a:rPr>
              <a:t>/stable/</a:t>
            </a:r>
            <a:r>
              <a:rPr lang="en-US" sz="2200" dirty="0" err="1">
                <a:latin typeface="Alexandria" charset="0"/>
              </a:rPr>
              <a:t>supervised_learning.html</a:t>
            </a:r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IBM Skills Network. (2024). Machine Learning Foundations for Finance — Course Materials.</a:t>
            </a:r>
          </a:p>
          <a:p>
            <a:endParaRPr lang="en-US" sz="16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B0BE4FF-AB00-4BFD-9088-3A9FA29FD40E}"/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11797</TotalTime>
  <Words>4658</Words>
  <Application>Microsoft Macintosh PowerPoint</Application>
  <PresentationFormat>Widescreen</PresentationFormat>
  <Paragraphs>480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Courier New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320</cp:revision>
  <dcterms:created xsi:type="dcterms:W3CDTF">2023-04-29T09:08:00Z</dcterms:created>
  <dcterms:modified xsi:type="dcterms:W3CDTF">2026-02-28T10:07:58Z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